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1"/>
  </p:notesMasterIdLst>
  <p:sldIdLst>
    <p:sldId id="480" r:id="rId3"/>
    <p:sldId id="303" r:id="rId4"/>
    <p:sldId id="313" r:id="rId5"/>
    <p:sldId id="689" r:id="rId6"/>
    <p:sldId id="724" r:id="rId7"/>
    <p:sldId id="726" r:id="rId8"/>
    <p:sldId id="728" r:id="rId9"/>
    <p:sldId id="729" r:id="rId10"/>
    <p:sldId id="730" r:id="rId11"/>
    <p:sldId id="690" r:id="rId12"/>
    <p:sldId id="731" r:id="rId13"/>
    <p:sldId id="691" r:id="rId14"/>
    <p:sldId id="732" r:id="rId15"/>
    <p:sldId id="734" r:id="rId16"/>
    <p:sldId id="692" r:id="rId17"/>
    <p:sldId id="736" r:id="rId18"/>
    <p:sldId id="693" r:id="rId19"/>
    <p:sldId id="694" r:id="rId20"/>
    <p:sldId id="738" r:id="rId21"/>
    <p:sldId id="695" r:id="rId22"/>
    <p:sldId id="696" r:id="rId23"/>
    <p:sldId id="697" r:id="rId24"/>
    <p:sldId id="698" r:id="rId25"/>
    <p:sldId id="699" r:id="rId26"/>
    <p:sldId id="700" r:id="rId27"/>
    <p:sldId id="701" r:id="rId28"/>
    <p:sldId id="702" r:id="rId29"/>
    <p:sldId id="703" r:id="rId30"/>
    <p:sldId id="704" r:id="rId31"/>
    <p:sldId id="705" r:id="rId32"/>
    <p:sldId id="706" r:id="rId33"/>
    <p:sldId id="707" r:id="rId34"/>
    <p:sldId id="714" r:id="rId35"/>
    <p:sldId id="715" r:id="rId36"/>
    <p:sldId id="742" r:id="rId37"/>
    <p:sldId id="716" r:id="rId38"/>
    <p:sldId id="717" r:id="rId39"/>
    <p:sldId id="718" r:id="rId40"/>
    <p:sldId id="719" r:id="rId41"/>
    <p:sldId id="720" r:id="rId42"/>
    <p:sldId id="721" r:id="rId43"/>
    <p:sldId id="722" r:id="rId44"/>
    <p:sldId id="744" r:id="rId45"/>
    <p:sldId id="740" r:id="rId46"/>
    <p:sldId id="746" r:id="rId47"/>
    <p:sldId id="566" r:id="rId48"/>
    <p:sldId id="49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89"/>
            <p14:sldId id="724"/>
            <p14:sldId id="726"/>
            <p14:sldId id="728"/>
            <p14:sldId id="729"/>
            <p14:sldId id="730"/>
            <p14:sldId id="690"/>
            <p14:sldId id="731"/>
            <p14:sldId id="691"/>
            <p14:sldId id="732"/>
            <p14:sldId id="734"/>
            <p14:sldId id="692"/>
            <p14:sldId id="736"/>
            <p14:sldId id="693"/>
            <p14:sldId id="694"/>
            <p14:sldId id="738"/>
            <p14:sldId id="695"/>
            <p14:sldId id="696"/>
            <p14:sldId id="697"/>
            <p14:sldId id="698"/>
            <p14:sldId id="699"/>
            <p14:sldId id="700"/>
            <p14:sldId id="701"/>
            <p14:sldId id="702"/>
            <p14:sldId id="703"/>
            <p14:sldId id="704"/>
            <p14:sldId id="705"/>
            <p14:sldId id="706"/>
            <p14:sldId id="707"/>
            <p14:sldId id="714"/>
            <p14:sldId id="715"/>
            <p14:sldId id="742"/>
            <p14:sldId id="716"/>
            <p14:sldId id="717"/>
            <p14:sldId id="718"/>
            <p14:sldId id="719"/>
            <p14:sldId id="720"/>
            <p14:sldId id="721"/>
            <p14:sldId id="722"/>
            <p14:sldId id="744"/>
            <p14:sldId id="740"/>
            <p14:sldId id="74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2.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10</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2745425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11</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128128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38609"/>
          </a:xfrm>
          <a:prstGeom prst="rect">
            <a:avLst/>
          </a:prstGeom>
          <a:noFill/>
        </p:spPr>
        <p:txBody>
          <a:bodyPr wrap="square" rtlCol="0">
            <a:spAutoFit/>
          </a:bodyPr>
          <a:lstStyle/>
          <a:p>
            <a:r>
              <a:rPr lang="en-US" sz="29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695475" y="-328671"/>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5822" y="3429000"/>
            <a:ext cx="8234959" cy="584775"/>
          </a:xfrm>
          <a:prstGeom prst="rect">
            <a:avLst/>
          </a:prstGeom>
          <a:noFill/>
        </p:spPr>
        <p:txBody>
          <a:bodyPr wrap="square" rtlCol="0">
            <a:spAutoFit/>
          </a:bodyPr>
          <a:lstStyle/>
          <a:p>
            <a:r>
              <a:rPr lang="en-US" sz="3200" b="1" dirty="0">
                <a:solidFill>
                  <a:srgbClr val="00B0F0"/>
                </a:solidFill>
                <a:latin typeface="Arial Black" panose="020B0A04020102020204" pitchFamily="34" charset="0"/>
                <a:cs typeface="Times New Roman" panose="02020603050405020304" pitchFamily="18" charset="0"/>
              </a:rPr>
              <a:t>Transportation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185822" y="4092794"/>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185822" y="4798785"/>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67417" y="56017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17128" y="1975948"/>
            <a:ext cx="9080230" cy="4401205"/>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70C0"/>
                </a:solidFill>
              </a:rPr>
              <a:t>The Role of Transportation </a:t>
            </a:r>
            <a:br>
              <a:rPr lang="en-US" sz="2900" b="1" dirty="0">
                <a:solidFill>
                  <a:srgbClr val="0070C0"/>
                </a:solidFill>
              </a:rPr>
            </a:br>
            <a:r>
              <a:rPr lang="en-US" sz="2900" b="1" dirty="0">
                <a:solidFill>
                  <a:srgbClr val="0070C0"/>
                </a:solidFill>
              </a:rPr>
              <a:t>in a Supply Chain</a:t>
            </a:r>
          </a:p>
        </p:txBody>
      </p:sp>
      <p:sp>
        <p:nvSpPr>
          <p:cNvPr id="17411" name="Rectangle 2051"/>
          <p:cNvSpPr>
            <a:spLocks noGrp="1" noChangeArrowheads="1"/>
          </p:cNvSpPr>
          <p:nvPr>
            <p:ph type="body" idx="1"/>
          </p:nvPr>
        </p:nvSpPr>
        <p:spPr>
          <a:xfrm>
            <a:off x="447040" y="1585861"/>
            <a:ext cx="10739120" cy="4114800"/>
          </a:xfrm>
        </p:spPr>
        <p:txBody>
          <a:bodyPr>
            <a:noAutofit/>
          </a:bodyPr>
          <a:lstStyle/>
          <a:p>
            <a:pPr algn="just"/>
            <a:r>
              <a:rPr lang="en-US" altLang="en-US" sz="4000" b="1" dirty="0">
                <a:solidFill>
                  <a:srgbClr val="C00000"/>
                </a:solidFill>
              </a:rPr>
              <a:t>T</a:t>
            </a:r>
            <a:r>
              <a:rPr lang="en-US" altLang="en-US" sz="3200" b="1" dirty="0">
                <a:solidFill>
                  <a:srgbClr val="C00000"/>
                </a:solidFill>
              </a:rPr>
              <a:t>ransportation</a:t>
            </a:r>
            <a:r>
              <a:rPr lang="en-US" altLang="en-US" sz="2700" dirty="0"/>
              <a:t> refers to the movement of product from one location to another as it makes its way from the beginning of a supply chain to the customer. </a:t>
            </a:r>
          </a:p>
          <a:p>
            <a:pPr algn="just"/>
            <a:r>
              <a:rPr lang="en-US" altLang="en-US" sz="2700" dirty="0"/>
              <a:t>Transportation is an important supply chain driver because products are rarely produced and consumed in the same location. </a:t>
            </a:r>
          </a:p>
          <a:p>
            <a:pPr algn="just"/>
            <a:r>
              <a:rPr lang="en-US" altLang="en-US" sz="2700" dirty="0"/>
              <a:t>Transportation is a significant component of the costs incurred by most supply chains.</a:t>
            </a:r>
          </a:p>
          <a:p>
            <a:pPr algn="just"/>
            <a:r>
              <a:rPr lang="en-US" altLang="en-US" sz="2700" dirty="0"/>
              <a:t>The role of transportation is even more significant in global supply chains.</a:t>
            </a:r>
          </a:p>
          <a:p>
            <a:pPr algn="just"/>
            <a:r>
              <a:rPr lang="en-US" altLang="en-US" sz="2700" dirty="0"/>
              <a:t>Any supply chain’s success is closely linked to the appropriate use of transportation.</a:t>
            </a:r>
          </a:p>
        </p:txBody>
      </p:sp>
      <p:pic>
        <p:nvPicPr>
          <p:cNvPr id="5"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959" y="124609"/>
            <a:ext cx="2305141" cy="1076343"/>
          </a:xfrm>
          <a:prstGeom prst="rect">
            <a:avLst/>
          </a:prstGeom>
        </p:spPr>
      </p:pic>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a:t>
            </a:fld>
            <a:endParaRPr lang="en-US" dirty="0"/>
          </a:p>
        </p:txBody>
      </p:sp>
      <p:sp>
        <p:nvSpPr>
          <p:cNvPr id="3" name="Rectangle: Rounded Corners 2">
            <a:extLst>
              <a:ext uri="{FF2B5EF4-FFF2-40B4-BE49-F238E27FC236}">
                <a16:creationId xmlns:a16="http://schemas.microsoft.com/office/drawing/2014/main" id="{105E61D6-C2E7-FD2C-CA03-6DFED558DFC9}"/>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6737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70C0"/>
                </a:solidFill>
              </a:rPr>
              <a:t>The Role of Transportation </a:t>
            </a:r>
            <a:br>
              <a:rPr lang="en-US" sz="2900" b="1" dirty="0">
                <a:solidFill>
                  <a:srgbClr val="0070C0"/>
                </a:solidFill>
              </a:rPr>
            </a:br>
            <a:r>
              <a:rPr lang="en-US" sz="2900" b="1" dirty="0">
                <a:solidFill>
                  <a:srgbClr val="0070C0"/>
                </a:solidFill>
              </a:rPr>
              <a:t>in a Supply Chain</a:t>
            </a:r>
          </a:p>
        </p:txBody>
      </p:sp>
      <p:sp>
        <p:nvSpPr>
          <p:cNvPr id="17411" name="Rectangle 2051"/>
          <p:cNvSpPr>
            <a:spLocks noGrp="1" noChangeArrowheads="1"/>
          </p:cNvSpPr>
          <p:nvPr>
            <p:ph type="body" idx="1"/>
          </p:nvPr>
        </p:nvSpPr>
        <p:spPr>
          <a:xfrm>
            <a:off x="314960" y="1467803"/>
            <a:ext cx="10529169" cy="4114800"/>
          </a:xfrm>
        </p:spPr>
        <p:txBody>
          <a:bodyPr>
            <a:noAutofit/>
          </a:bodyPr>
          <a:lstStyle/>
          <a:p>
            <a:pPr algn="just"/>
            <a:r>
              <a:rPr lang="en-US" altLang="en-US" sz="3000" b="1" dirty="0">
                <a:solidFill>
                  <a:srgbClr val="C00000"/>
                </a:solidFill>
              </a:rPr>
              <a:t>Example,</a:t>
            </a:r>
          </a:p>
          <a:p>
            <a:pPr algn="just"/>
            <a:r>
              <a:rPr lang="en-US" altLang="en-US" b="1" dirty="0">
                <a:solidFill>
                  <a:schemeClr val="accent1"/>
                </a:solidFill>
              </a:rPr>
              <a:t>IKEA</a:t>
            </a:r>
            <a:r>
              <a:rPr lang="en-US" altLang="en-US" dirty="0"/>
              <a:t> home furnishings retailer, has built a global network, with about 350 stores in 42 countries, primarily on the basis of effective transportation. </a:t>
            </a:r>
          </a:p>
          <a:p>
            <a:pPr algn="just"/>
            <a:r>
              <a:rPr lang="en-US" altLang="en-US" b="1" dirty="0">
                <a:solidFill>
                  <a:schemeClr val="accent1"/>
                </a:solidFill>
              </a:rPr>
              <a:t>IKEA’s</a:t>
            </a:r>
            <a:r>
              <a:rPr lang="en-US" altLang="en-US" dirty="0"/>
              <a:t> sales for the year ending August 2013 reached 29.2 billion euros. Its strategy is built around providing good-quality products at low prices.</a:t>
            </a:r>
          </a:p>
          <a:p>
            <a:pPr algn="just"/>
            <a:r>
              <a:rPr lang="en-US" altLang="en-US" dirty="0"/>
              <a:t>Its goal is to cut prices by 2 to 3 percent each year. As a result, </a:t>
            </a:r>
            <a:r>
              <a:rPr lang="en-US" altLang="en-US" b="1" dirty="0">
                <a:solidFill>
                  <a:schemeClr val="accent1"/>
                </a:solidFill>
              </a:rPr>
              <a:t>IKEA</a:t>
            </a:r>
            <a:r>
              <a:rPr lang="en-US" altLang="en-US" dirty="0"/>
              <a:t> works hard to find the least expensive global source for each of its products. Modular design of its furniture allows IKEA to transport its goods worldwide much more cost effectively than a traditional furniture manufacturer.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5</a:t>
            </a:fld>
            <a:endParaRPr lang="en-US" dirty="0"/>
          </a:p>
        </p:txBody>
      </p:sp>
      <p:pic>
        <p:nvPicPr>
          <p:cNvPr id="3" name="Graphic 21">
            <a:extLst>
              <a:ext uri="{FF2B5EF4-FFF2-40B4-BE49-F238E27FC236}">
                <a16:creationId xmlns:a16="http://schemas.microsoft.com/office/drawing/2014/main" id="{494CA80A-F377-8A66-31EB-4D808677ABC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5CE24EAB-9A24-E837-10F9-A6E057B7F858}"/>
              </a:ext>
            </a:extLst>
          </p:cNvPr>
          <p:cNvSpPr/>
          <p:nvPr/>
        </p:nvSpPr>
        <p:spPr>
          <a:xfrm>
            <a:off x="11064240" y="1155862"/>
            <a:ext cx="248753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79952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97413"/>
            <a:ext cx="10515600" cy="1325563"/>
          </a:xfrm>
        </p:spPr>
        <p:txBody>
          <a:bodyPr rtlCol="0">
            <a:normAutofit/>
          </a:bodyPr>
          <a:lstStyle/>
          <a:p>
            <a:pPr algn="ctr">
              <a:defRPr/>
            </a:pPr>
            <a:r>
              <a:rPr lang="en-US" sz="2900" b="1" dirty="0">
                <a:solidFill>
                  <a:srgbClr val="0070C0"/>
                </a:solidFill>
              </a:rPr>
              <a:t>The Role of Transportation </a:t>
            </a:r>
            <a:br>
              <a:rPr lang="en-US" sz="2900" b="1" dirty="0">
                <a:solidFill>
                  <a:srgbClr val="0070C0"/>
                </a:solidFill>
              </a:rPr>
            </a:br>
            <a:r>
              <a:rPr lang="en-US" sz="2900" b="1" dirty="0">
                <a:solidFill>
                  <a:srgbClr val="0070C0"/>
                </a:solidFill>
              </a:rPr>
              <a:t>in a Supply Chain</a:t>
            </a:r>
          </a:p>
        </p:txBody>
      </p:sp>
      <p:sp>
        <p:nvSpPr>
          <p:cNvPr id="17411" name="Rectangle 2051"/>
          <p:cNvSpPr>
            <a:spLocks noGrp="1" noChangeArrowheads="1"/>
          </p:cNvSpPr>
          <p:nvPr>
            <p:ph type="body" idx="1"/>
          </p:nvPr>
        </p:nvSpPr>
        <p:spPr>
          <a:xfrm>
            <a:off x="481280" y="1799747"/>
            <a:ext cx="10091445" cy="4114800"/>
          </a:xfrm>
        </p:spPr>
        <p:txBody>
          <a:bodyPr>
            <a:noAutofit/>
          </a:bodyPr>
          <a:lstStyle/>
          <a:p>
            <a:pPr algn="just"/>
            <a:r>
              <a:rPr lang="en-US" altLang="en-US" sz="3200" b="1" dirty="0">
                <a:solidFill>
                  <a:srgbClr val="C00000"/>
                </a:solidFill>
              </a:rPr>
              <a:t>Seven-Eleven Japan </a:t>
            </a:r>
          </a:p>
          <a:p>
            <a:pPr algn="just"/>
            <a:r>
              <a:rPr lang="en-US" altLang="en-US" dirty="0"/>
              <a:t>Is another firm that has used transportation to achieve its strategic goals. The company has a goal of carrying products in its stores to match the needs of customers as they vary by geographic location or time of day. </a:t>
            </a:r>
          </a:p>
          <a:p>
            <a:pPr algn="just"/>
            <a:r>
              <a:rPr lang="en-US" altLang="en-US" dirty="0"/>
              <a:t>To help achieve this goal, Seven-Eleven Japan uses a responsive transportation system that replenishes its stores several times a day so the products available match customers’ needs. </a:t>
            </a:r>
          </a:p>
          <a:p>
            <a:pPr algn="just"/>
            <a:r>
              <a:rPr lang="en-US" altLang="en-US" dirty="0"/>
              <a:t>Products from different suppliers are aggregated on trucks according to their required temperature to help achieve frequent deliveries at a reasonable cost.</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6</a:t>
            </a:fld>
            <a:endParaRPr lang="en-US" dirty="0"/>
          </a:p>
        </p:txBody>
      </p:sp>
      <p:pic>
        <p:nvPicPr>
          <p:cNvPr id="3" name="Graphic 21">
            <a:extLst>
              <a:ext uri="{FF2B5EF4-FFF2-40B4-BE49-F238E27FC236}">
                <a16:creationId xmlns:a16="http://schemas.microsoft.com/office/drawing/2014/main" id="{0DFB0457-B875-A092-81FB-66A5201FD49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6D583ED0-9871-217A-D1B7-4F7F7BBBE732}"/>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489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60197"/>
            <a:ext cx="10515600" cy="1325563"/>
          </a:xfrm>
        </p:spPr>
        <p:txBody>
          <a:bodyPr rtlCol="0">
            <a:normAutofit/>
          </a:bodyPr>
          <a:lstStyle/>
          <a:p>
            <a:pPr algn="ctr">
              <a:defRPr/>
            </a:pPr>
            <a:r>
              <a:rPr lang="en-US" sz="2900" b="1" dirty="0">
                <a:solidFill>
                  <a:srgbClr val="0070C0"/>
                </a:solidFill>
              </a:rPr>
              <a:t>The Role of Transportation </a:t>
            </a:r>
            <a:br>
              <a:rPr lang="en-US" sz="2900" b="1" dirty="0">
                <a:solidFill>
                  <a:srgbClr val="0070C0"/>
                </a:solidFill>
              </a:rPr>
            </a:br>
            <a:r>
              <a:rPr lang="en-US" sz="2900" b="1" dirty="0">
                <a:solidFill>
                  <a:srgbClr val="0070C0"/>
                </a:solidFill>
              </a:rPr>
              <a:t>in a Supply Chain</a:t>
            </a:r>
          </a:p>
        </p:txBody>
      </p:sp>
      <p:sp>
        <p:nvSpPr>
          <p:cNvPr id="17411" name="Rectangle 2051"/>
          <p:cNvSpPr>
            <a:spLocks noGrp="1" noChangeArrowheads="1"/>
          </p:cNvSpPr>
          <p:nvPr>
            <p:ph type="body" idx="1"/>
          </p:nvPr>
        </p:nvSpPr>
        <p:spPr>
          <a:xfrm>
            <a:off x="508000" y="1467803"/>
            <a:ext cx="10231120" cy="4114800"/>
          </a:xfrm>
        </p:spPr>
        <p:txBody>
          <a:bodyPr>
            <a:noAutofit/>
          </a:bodyPr>
          <a:lstStyle/>
          <a:p>
            <a:pPr algn="just"/>
            <a:r>
              <a:rPr lang="en-US" dirty="0"/>
              <a:t>Supply chains also use responsive transportation to centralize inventories and operate with fewer facilities. </a:t>
            </a:r>
          </a:p>
          <a:p>
            <a:pPr algn="just"/>
            <a:r>
              <a:rPr lang="en-US" b="1" dirty="0">
                <a:solidFill>
                  <a:srgbClr val="C00000"/>
                </a:solidFill>
              </a:rPr>
              <a:t>For example</a:t>
            </a:r>
            <a:r>
              <a:rPr lang="en-US" dirty="0"/>
              <a:t>, </a:t>
            </a:r>
          </a:p>
          <a:p>
            <a:pPr algn="just"/>
            <a:r>
              <a:rPr lang="en-US" b="1" dirty="0">
                <a:solidFill>
                  <a:srgbClr val="C00000"/>
                </a:solidFill>
              </a:rPr>
              <a:t>Amazon </a:t>
            </a:r>
            <a:r>
              <a:rPr lang="en-US" dirty="0"/>
              <a:t>relies on package carriers and the postal system to deliver customer orders from centralized warehouses. </a:t>
            </a:r>
          </a:p>
          <a:p>
            <a:pPr algn="just"/>
            <a:r>
              <a:rPr lang="en-US" b="1" dirty="0">
                <a:solidFill>
                  <a:srgbClr val="C00000"/>
                </a:solidFill>
              </a:rPr>
              <a:t>McMaster-Carr</a:t>
            </a:r>
            <a:r>
              <a:rPr lang="en-US" dirty="0"/>
              <a:t> uses ground transportation and package carriers to provide next-day delivery of a wide variety of MRO products to about 90 percent of U.S. businesses from five distribution centers. </a:t>
            </a:r>
          </a:p>
          <a:p>
            <a:pPr algn="just"/>
            <a:r>
              <a:rPr lang="en-US" dirty="0"/>
              <a:t>The location of its distribution centers along with an effective transportation network allows McMaster to be very responsive while using a low-cost mode of transportation.</a:t>
            </a:r>
            <a:endParaRPr lang="en-US" alt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7</a:t>
            </a:fld>
            <a:endParaRPr lang="en-US" dirty="0"/>
          </a:p>
        </p:txBody>
      </p:sp>
      <p:pic>
        <p:nvPicPr>
          <p:cNvPr id="3" name="Graphic 21">
            <a:extLst>
              <a:ext uri="{FF2B5EF4-FFF2-40B4-BE49-F238E27FC236}">
                <a16:creationId xmlns:a16="http://schemas.microsoft.com/office/drawing/2014/main" id="{1A1AB631-BECB-9A89-32F1-2022DB17B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EC219F55-812D-C344-70A6-B2E225C339A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41571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550" y="131504"/>
            <a:ext cx="10515600" cy="1024358"/>
          </a:xfrm>
        </p:spPr>
        <p:txBody>
          <a:bodyPr rtlCol="0">
            <a:normAutofit/>
          </a:bodyPr>
          <a:lstStyle/>
          <a:p>
            <a:pPr algn="ctr">
              <a:defRPr/>
            </a:pPr>
            <a:r>
              <a:rPr lang="en-US" sz="2900" b="1" dirty="0">
                <a:solidFill>
                  <a:srgbClr val="0070C0"/>
                </a:solidFill>
              </a:rPr>
              <a:t>Transportation Infrastructure </a:t>
            </a:r>
            <a:br>
              <a:rPr lang="en-US" sz="2900" b="1" dirty="0">
                <a:solidFill>
                  <a:srgbClr val="0070C0"/>
                </a:solidFill>
              </a:rPr>
            </a:br>
            <a:r>
              <a:rPr lang="en-US" sz="2900" b="1" dirty="0">
                <a:solidFill>
                  <a:srgbClr val="0070C0"/>
                </a:solidFill>
              </a:rPr>
              <a:t>and Policies</a:t>
            </a:r>
          </a:p>
        </p:txBody>
      </p:sp>
      <p:sp>
        <p:nvSpPr>
          <p:cNvPr id="3" name="Content Placeholder 2"/>
          <p:cNvSpPr>
            <a:spLocks noGrp="1"/>
          </p:cNvSpPr>
          <p:nvPr>
            <p:ph idx="1"/>
          </p:nvPr>
        </p:nvSpPr>
        <p:spPr>
          <a:xfrm>
            <a:off x="426720" y="1734808"/>
            <a:ext cx="9962441" cy="4525963"/>
          </a:xfrm>
        </p:spPr>
        <p:txBody>
          <a:bodyPr rtlCol="0">
            <a:normAutofit/>
          </a:bodyPr>
          <a:lstStyle/>
          <a:p>
            <a:pPr algn="just">
              <a:spcBef>
                <a:spcPts val="0"/>
              </a:spcBef>
              <a:buFont typeface="Arial"/>
              <a:buChar char="•"/>
              <a:defRPr/>
            </a:pPr>
            <a:r>
              <a:rPr lang="en-US" dirty="0"/>
              <a:t>Governments generally take full responsibility or played a significant role in building and managing infrastructure elements.</a:t>
            </a:r>
          </a:p>
          <a:p>
            <a:pPr algn="just">
              <a:spcBef>
                <a:spcPts val="0"/>
              </a:spcBef>
              <a:buFont typeface="Arial"/>
              <a:buChar char="•"/>
              <a:defRPr/>
            </a:pPr>
            <a:endParaRPr lang="en-US" dirty="0"/>
          </a:p>
          <a:p>
            <a:pPr algn="just">
              <a:spcBef>
                <a:spcPts val="0"/>
              </a:spcBef>
              <a:buFont typeface="Arial"/>
              <a:buChar char="•"/>
              <a:defRPr/>
            </a:pPr>
            <a:r>
              <a:rPr lang="en-US" dirty="0"/>
              <a:t>Without a monopoly, deregulation and market forces help create an effective industry structure.</a:t>
            </a:r>
          </a:p>
          <a:p>
            <a:pPr algn="just">
              <a:spcBef>
                <a:spcPts val="0"/>
              </a:spcBef>
              <a:buFont typeface="Arial"/>
              <a:buChar char="•"/>
              <a:defRPr/>
            </a:pPr>
            <a:endParaRPr lang="en-US" dirty="0"/>
          </a:p>
          <a:p>
            <a:pPr algn="just">
              <a:spcBef>
                <a:spcPts val="0"/>
              </a:spcBef>
              <a:buFont typeface="Arial"/>
              <a:buChar char="•"/>
              <a:defRPr/>
            </a:pPr>
            <a:r>
              <a:rPr lang="en-US" dirty="0"/>
              <a:t>Pricing should reflect the marginal impact on the cost to society.</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8</a:t>
            </a:fld>
            <a:endParaRPr lang="en-US" dirty="0"/>
          </a:p>
        </p:txBody>
      </p:sp>
      <p:pic>
        <p:nvPicPr>
          <p:cNvPr id="8" name="Graphic 21">
            <a:extLst>
              <a:ext uri="{FF2B5EF4-FFF2-40B4-BE49-F238E27FC236}">
                <a16:creationId xmlns:a16="http://schemas.microsoft.com/office/drawing/2014/main" id="{CE57F6DE-3253-D46F-16F1-85CA51A8AB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DA82D22D-2E00-227F-F6FD-818473BE97D0}"/>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73970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313" y="235892"/>
            <a:ext cx="10515600" cy="863083"/>
          </a:xfrm>
        </p:spPr>
        <p:txBody>
          <a:bodyPr rtlCol="0">
            <a:noAutofit/>
          </a:bodyPr>
          <a:lstStyle/>
          <a:p>
            <a:pPr algn="ctr">
              <a:defRPr/>
            </a:pPr>
            <a:r>
              <a:rPr lang="en-US" sz="2900" b="1" dirty="0">
                <a:solidFill>
                  <a:srgbClr val="0070C0"/>
                </a:solidFill>
              </a:rPr>
              <a:t>Transportation Infrastructure </a:t>
            </a:r>
            <a:br>
              <a:rPr lang="en-US" sz="2900" b="1" dirty="0">
                <a:solidFill>
                  <a:srgbClr val="0070C0"/>
                </a:solidFill>
              </a:rPr>
            </a:br>
            <a:r>
              <a:rPr lang="en-US" sz="2900" b="1" dirty="0">
                <a:solidFill>
                  <a:srgbClr val="0070C0"/>
                </a:solidFill>
              </a:rPr>
              <a:t>and Policies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92404" y="1710644"/>
            <a:ext cx="10742955"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C00000"/>
                </a:solidFill>
              </a:rPr>
              <a:t>Transportation infrastructures </a:t>
            </a:r>
            <a:r>
              <a:rPr lang="en-US" sz="2800" dirty="0"/>
              <a:t>often require government ownership or regulation because of their inherently monopolistic nature. </a:t>
            </a:r>
          </a:p>
          <a:p>
            <a:pPr algn="just"/>
            <a:endParaRPr lang="en-US" sz="2800" dirty="0"/>
          </a:p>
          <a:p>
            <a:pPr marL="457200" indent="-457200" algn="just">
              <a:buFont typeface="Wingdings" panose="05000000000000000000" pitchFamily="2" charset="2"/>
              <a:buChar char="§"/>
            </a:pPr>
            <a:r>
              <a:rPr lang="en-US" sz="2800" dirty="0"/>
              <a:t>In the absence of a monopoly, deregulation and market forces help create an effective industry structure. </a:t>
            </a:r>
          </a:p>
          <a:p>
            <a:pPr algn="just"/>
            <a:endParaRPr lang="en-US" sz="2800" dirty="0"/>
          </a:p>
          <a:p>
            <a:pPr marL="457200" indent="-457200" algn="just">
              <a:buFont typeface="Wingdings" panose="05000000000000000000" pitchFamily="2" charset="2"/>
              <a:buChar char="§"/>
            </a:pPr>
            <a:r>
              <a:rPr lang="en-US" sz="2800" dirty="0"/>
              <a:t>When the infrastructure is publicly owned, it is important to price usage to reflect the marginal impact on the cost to society. </a:t>
            </a:r>
          </a:p>
          <a:p>
            <a:pPr marL="457200" indent="-457200" algn="just">
              <a:buFont typeface="Wingdings" panose="05000000000000000000" pitchFamily="2" charset="2"/>
              <a:buChar char="§"/>
            </a:pPr>
            <a:r>
              <a:rPr lang="en-US" sz="2800" dirty="0"/>
              <a:t>If this is not done, overuse and congestion result because the cost borne by a user is less than the user’s marginal impact on total cost.</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pic>
        <p:nvPicPr>
          <p:cNvPr id="6" name="Graphic 21">
            <a:extLst>
              <a:ext uri="{FF2B5EF4-FFF2-40B4-BE49-F238E27FC236}">
                <a16:creationId xmlns:a16="http://schemas.microsoft.com/office/drawing/2014/main" id="{5E2C9C07-771D-73BE-407F-4E19FB5E8D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8F995307-07BD-166B-D6AE-EE5C2B027D1D}"/>
              </a:ext>
            </a:extLst>
          </p:cNvPr>
          <p:cNvSpPr/>
          <p:nvPr/>
        </p:nvSpPr>
        <p:spPr>
          <a:xfrm>
            <a:off x="11353800" y="1065471"/>
            <a:ext cx="2397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59657452"/>
      </p:ext>
    </p:extLst>
  </p:cSld>
  <p:clrMapOvr>
    <a:masterClrMapping/>
  </p:clrMapOvr>
  <p:transition spd="slow">
    <p:strip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868833" y="136525"/>
            <a:ext cx="8305800" cy="869432"/>
          </a:xfrm>
        </p:spPr>
        <p:txBody>
          <a:bodyPr vert="horz" lIns="92075" tIns="46038" rIns="92075" bIns="46038" rtlCol="0" anchor="ctr">
            <a:noAutofit/>
          </a:bodyPr>
          <a:lstStyle/>
          <a:p>
            <a:pPr algn="ctr">
              <a:defRPr/>
            </a:pPr>
            <a:r>
              <a:rPr lang="en-US" sz="2900" b="1" dirty="0">
                <a:solidFill>
                  <a:srgbClr val="0070C0"/>
                </a:solidFill>
              </a:rPr>
              <a:t>Design Options for a</a:t>
            </a:r>
            <a:br>
              <a:rPr lang="en-US" sz="2900" b="1" dirty="0">
                <a:solidFill>
                  <a:srgbClr val="0070C0"/>
                </a:solidFill>
              </a:rPr>
            </a:br>
            <a:r>
              <a:rPr lang="en-US" sz="2900" b="1" dirty="0">
                <a:solidFill>
                  <a:srgbClr val="0070C0"/>
                </a:solidFill>
              </a:rPr>
              <a:t>Transportation Network</a:t>
            </a:r>
          </a:p>
        </p:txBody>
      </p:sp>
      <p:sp>
        <p:nvSpPr>
          <p:cNvPr id="29699" name="Rectangle 3"/>
          <p:cNvSpPr>
            <a:spLocks noGrp="1" noChangeArrowheads="1"/>
          </p:cNvSpPr>
          <p:nvPr>
            <p:ph type="body" idx="1"/>
          </p:nvPr>
        </p:nvSpPr>
        <p:spPr>
          <a:xfrm>
            <a:off x="508000" y="1708040"/>
            <a:ext cx="10328322" cy="4114800"/>
          </a:xfrm>
        </p:spPr>
        <p:txBody>
          <a:bodyPr vert="horz" lIns="92075" tIns="46038" rIns="92075" bIns="46038" rtlCol="0">
            <a:normAutofit/>
          </a:bodyPr>
          <a:lstStyle/>
          <a:p>
            <a:pPr algn="just"/>
            <a:r>
              <a:rPr lang="en-US" b="1" dirty="0">
                <a:solidFill>
                  <a:srgbClr val="C00000"/>
                </a:solidFill>
              </a:rPr>
              <a:t>The design </a:t>
            </a:r>
            <a:r>
              <a:rPr lang="en-US" dirty="0"/>
              <a:t>of a transportation network affects the performance of a supply chain by establishing the infrastructure within which operational transportation decisions regarding scheduling and routing are made.</a:t>
            </a:r>
          </a:p>
          <a:p>
            <a:pPr marL="0" indent="0" algn="just">
              <a:buNone/>
            </a:pPr>
            <a:endParaRPr lang="en-US" dirty="0"/>
          </a:p>
          <a:p>
            <a:pPr algn="just"/>
            <a:r>
              <a:rPr lang="en-US" dirty="0"/>
              <a:t>A well-designed transportation network allows a supply chain to achieve the desired degree of responsiveness at a low cost.</a:t>
            </a:r>
            <a:endParaRPr lang="en-US" altLang="en-US" sz="2800"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pic>
        <p:nvPicPr>
          <p:cNvPr id="3" name="Graphic 21">
            <a:extLst>
              <a:ext uri="{FF2B5EF4-FFF2-40B4-BE49-F238E27FC236}">
                <a16:creationId xmlns:a16="http://schemas.microsoft.com/office/drawing/2014/main" id="{F68F9CE5-3B99-CBBF-AB68-114DF935762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696D098-8DE4-3959-2A27-CCE599B6721F}"/>
              </a:ext>
            </a:extLst>
          </p:cNvPr>
          <p:cNvSpPr/>
          <p:nvPr/>
        </p:nvSpPr>
        <p:spPr>
          <a:xfrm>
            <a:off x="11128609" y="117524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80304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746913" y="216418"/>
            <a:ext cx="8305800" cy="869432"/>
          </a:xfrm>
        </p:spPr>
        <p:txBody>
          <a:bodyPr vert="horz" lIns="92075" tIns="46038" rIns="92075" bIns="46038" rtlCol="0" anchor="ctr">
            <a:noAutofit/>
          </a:bodyPr>
          <a:lstStyle/>
          <a:p>
            <a:pPr algn="ctr">
              <a:defRPr/>
            </a:pPr>
            <a:r>
              <a:rPr lang="en-US" sz="2900" b="1" dirty="0">
                <a:solidFill>
                  <a:srgbClr val="0070C0"/>
                </a:solidFill>
              </a:rPr>
              <a:t>Design Options for a</a:t>
            </a:r>
            <a:br>
              <a:rPr lang="en-US" sz="2900" b="1" dirty="0">
                <a:solidFill>
                  <a:srgbClr val="0070C0"/>
                </a:solidFill>
              </a:rPr>
            </a:br>
            <a:r>
              <a:rPr lang="en-US" sz="2900" b="1" dirty="0">
                <a:solidFill>
                  <a:srgbClr val="0070C0"/>
                </a:solidFill>
              </a:rPr>
              <a:t>Transportation Network</a:t>
            </a:r>
          </a:p>
        </p:txBody>
      </p:sp>
      <p:sp>
        <p:nvSpPr>
          <p:cNvPr id="29699" name="Rectangle 3"/>
          <p:cNvSpPr>
            <a:spLocks noGrp="1" noChangeArrowheads="1"/>
          </p:cNvSpPr>
          <p:nvPr>
            <p:ph type="body" idx="1"/>
          </p:nvPr>
        </p:nvSpPr>
        <p:spPr>
          <a:xfrm>
            <a:off x="497840" y="1577454"/>
            <a:ext cx="10437729" cy="4114800"/>
          </a:xfrm>
        </p:spPr>
        <p:txBody>
          <a:bodyPr vert="horz" lIns="92075" tIns="46038" rIns="92075" bIns="46038" rtlCol="0">
            <a:noAutofit/>
          </a:bodyPr>
          <a:lstStyle/>
          <a:p>
            <a:pPr algn="just" eaLnBrk="1" hangingPunct="1"/>
            <a:r>
              <a:rPr lang="en-US" altLang="en-US" b="1" dirty="0">
                <a:solidFill>
                  <a:srgbClr val="C00000"/>
                </a:solidFill>
              </a:rPr>
              <a:t>When designing a transportation network</a:t>
            </a:r>
          </a:p>
          <a:p>
            <a:pPr marL="0" indent="0" algn="just" eaLnBrk="1" hangingPunct="1">
              <a:buNone/>
            </a:pPr>
            <a:endParaRPr lang="en-US" altLang="en-US" b="1" dirty="0">
              <a:solidFill>
                <a:srgbClr val="C00000"/>
              </a:solidFill>
            </a:endParaRPr>
          </a:p>
          <a:p>
            <a:pPr marL="514350" indent="-514350" algn="just">
              <a:buFont typeface="Arial" panose="020B0604020202020204" pitchFamily="34" charset="0"/>
              <a:buAutoNum type="arabicPeriod"/>
            </a:pPr>
            <a:r>
              <a:rPr lang="en-US" altLang="en-US" dirty="0"/>
              <a:t>Should transportation be direct or through an intermediate site?</a:t>
            </a:r>
          </a:p>
          <a:p>
            <a:pPr marL="514350" indent="-514350" algn="just">
              <a:buFont typeface="Arial" panose="020B0604020202020204" pitchFamily="34" charset="0"/>
              <a:buAutoNum type="arabicPeriod"/>
            </a:pPr>
            <a:r>
              <a:rPr lang="en-US" altLang="en-US" dirty="0"/>
              <a:t>Should the intermediate site stock product or only serve as a cross-docking location?</a:t>
            </a:r>
          </a:p>
          <a:p>
            <a:pPr marL="514350" indent="-514350" algn="just">
              <a:buFont typeface="Arial" panose="020B0604020202020204" pitchFamily="34" charset="0"/>
              <a:buAutoNum type="arabicPeriod"/>
            </a:pPr>
            <a:r>
              <a:rPr lang="en-US" altLang="en-US" dirty="0"/>
              <a:t>Should each delivery route supply a single destination or multiple destinations (milk run)?</a:t>
            </a:r>
          </a:p>
          <a:p>
            <a:pPr marL="971550" lvl="1" indent="-514350" algn="just">
              <a:buFont typeface="Arial" panose="020B0604020202020204" pitchFamily="34" charset="0"/>
              <a:buAutoNum type="arabicPeriod"/>
            </a:pPr>
            <a:endParaRPr lang="en-US" altLang="en-US" sz="2800" dirty="0"/>
          </a:p>
          <a:p>
            <a:pPr algn="just"/>
            <a:r>
              <a:rPr lang="en-US" dirty="0"/>
              <a:t>Based on the answers to these questions, the supply chain ends up with a variety of transportation networks. </a:t>
            </a:r>
            <a:endParaRPr lang="en-US" altLang="en-US"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pic>
        <p:nvPicPr>
          <p:cNvPr id="3" name="Graphic 21">
            <a:extLst>
              <a:ext uri="{FF2B5EF4-FFF2-40B4-BE49-F238E27FC236}">
                <a16:creationId xmlns:a16="http://schemas.microsoft.com/office/drawing/2014/main" id="{C5E3C40A-8091-224B-4608-FCA502299F4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B727991-5557-912F-6F26-FAF371CFF1A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13303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8933"/>
            <a:ext cx="10515600" cy="879984"/>
          </a:xfrm>
        </p:spPr>
        <p:txBody>
          <a:bodyPr rtlCol="0">
            <a:normAutofit fontScale="90000"/>
          </a:bodyPr>
          <a:lstStyle/>
          <a:p>
            <a:pPr algn="ctr">
              <a:defRPr/>
            </a:pPr>
            <a:r>
              <a:rPr lang="en-US" sz="3200" b="1" dirty="0">
                <a:solidFill>
                  <a:srgbClr val="0070C0"/>
                </a:solidFill>
              </a:rPr>
              <a:t>Direct Shipment Network </a:t>
            </a:r>
            <a:br>
              <a:rPr lang="en-US" sz="3200" b="1" dirty="0">
                <a:solidFill>
                  <a:srgbClr val="0070C0"/>
                </a:solidFill>
              </a:rPr>
            </a:br>
            <a:r>
              <a:rPr lang="en-US" sz="3200" b="1" dirty="0">
                <a:solidFill>
                  <a:srgbClr val="0070C0"/>
                </a:solidFill>
              </a:rPr>
              <a:t>to Single Destination</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11175" y="1524258"/>
            <a:ext cx="10732745" cy="5262979"/>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the direct shipment network to a single destination option, the buyer structures the transportation network so that all shipments come directly from each supplier to each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a direct shipment network, the routing of each shipment is specified, and the supply chain manager needs to decide only the quantity to ship and the mode of transportation to use.</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altLang="en-US" sz="2800" dirty="0">
                <a:solidFill>
                  <a:prstClr val="black"/>
                </a:solidFill>
                <a:latin typeface="Times New Roman" panose="02020603050405020304" pitchFamily="18" charset="0"/>
                <a:cs typeface="Times New Roman" panose="02020603050405020304" pitchFamily="18" charset="0"/>
              </a:rPr>
              <a:t>The major advantage of a direct shipment transportation network is the elimination of intermediate warehouses and its simplicity of operation and coordination. The shipment decision is completely local, and the decision made for one shipment does not influence others.</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12</a:t>
            </a:fld>
            <a:endParaRPr lang="en-US" dirty="0"/>
          </a:p>
        </p:txBody>
      </p:sp>
      <p:pic>
        <p:nvPicPr>
          <p:cNvPr id="5" name="Graphic 21">
            <a:extLst>
              <a:ext uri="{FF2B5EF4-FFF2-40B4-BE49-F238E27FC236}">
                <a16:creationId xmlns:a16="http://schemas.microsoft.com/office/drawing/2014/main" id="{9B2A196C-68D0-F8D1-D59E-D38FA757C5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315612-66D9-FF30-69C1-5B29B11F70AB}"/>
              </a:ext>
            </a:extLst>
          </p:cNvPr>
          <p:cNvSpPr/>
          <p:nvPr/>
        </p:nvSpPr>
        <p:spPr>
          <a:xfrm>
            <a:off x="11209889" y="107481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245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6525"/>
            <a:ext cx="10515600" cy="879984"/>
          </a:xfrm>
        </p:spPr>
        <p:txBody>
          <a:bodyPr rtlCol="0">
            <a:normAutofit fontScale="90000"/>
          </a:bodyPr>
          <a:lstStyle/>
          <a:p>
            <a:pPr algn="ctr">
              <a:defRPr/>
            </a:pPr>
            <a:r>
              <a:rPr lang="en-US" sz="3200" b="1" dirty="0">
                <a:solidFill>
                  <a:srgbClr val="0070C0"/>
                </a:solidFill>
              </a:rPr>
              <a:t>Direct Shipment Network </a:t>
            </a:r>
            <a:br>
              <a:rPr lang="en-US" sz="3200" b="1" dirty="0">
                <a:solidFill>
                  <a:srgbClr val="0070C0"/>
                </a:solidFill>
              </a:rPr>
            </a:br>
            <a:r>
              <a:rPr lang="en-US" sz="3200" b="1" dirty="0">
                <a:solidFill>
                  <a:srgbClr val="0070C0"/>
                </a:solidFill>
              </a:rPr>
              <a:t>to Single Destination</a:t>
            </a:r>
          </a:p>
        </p:txBody>
      </p:sp>
      <p:pic>
        <p:nvPicPr>
          <p:cNvPr id="30724" name="Picture 5" descr="FG_14_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55846"/>
            <a:ext cx="9768840" cy="473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344868"/>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pic>
        <p:nvPicPr>
          <p:cNvPr id="4" name="Graphic 21">
            <a:extLst>
              <a:ext uri="{FF2B5EF4-FFF2-40B4-BE49-F238E27FC236}">
                <a16:creationId xmlns:a16="http://schemas.microsoft.com/office/drawing/2014/main" id="{8CB6BF7F-2AF3-10A1-4C44-907C836E6C12}"/>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FA8FA945-FFFF-E24F-B62F-6CDB6EB768B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9137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3759" y="168533"/>
            <a:ext cx="10515600" cy="879984"/>
          </a:xfrm>
        </p:spPr>
        <p:txBody>
          <a:bodyPr rtlCol="0">
            <a:normAutofit/>
          </a:bodyPr>
          <a:lstStyle/>
          <a:p>
            <a:pPr algn="ctr">
              <a:defRPr/>
            </a:pPr>
            <a:r>
              <a:rPr lang="en-US" altLang="en-US" sz="3200" b="1" dirty="0">
                <a:solidFill>
                  <a:srgbClr val="0070C0"/>
                </a:solidFill>
              </a:rPr>
              <a:t>Direct Shipping with Milk Runs</a:t>
            </a:r>
            <a:endParaRPr lang="en-US" sz="3200" b="1" dirty="0">
              <a:solidFill>
                <a:srgbClr val="0070C0"/>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451962" y="1578775"/>
            <a:ext cx="10307478"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C00000"/>
                </a:solidFill>
                <a:latin typeface="Times New Roman" panose="02020603050405020304" pitchFamily="18" charset="0"/>
                <a:cs typeface="Times New Roman" panose="02020603050405020304" pitchFamily="18" charset="0"/>
              </a:rPr>
              <a:t>A milk run </a:t>
            </a:r>
            <a:r>
              <a:rPr lang="en-US" sz="2800" dirty="0">
                <a:solidFill>
                  <a:srgbClr val="231F20"/>
                </a:solidFill>
                <a:latin typeface="Times New Roman" panose="02020603050405020304" pitchFamily="18" charset="0"/>
                <a:cs typeface="Times New Roman" panose="02020603050405020304" pitchFamily="18" charset="0"/>
              </a:rPr>
              <a:t>is a route on which a truck either delivers product from a single supplier to multiple retailers or goes from multiple suppliers to a single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direct shipping with milk runs, a supplier delivers directly to multiple buyer locations on a truck or a truck picks up deliveries destined for the same buyer location from many suppliers. </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When using this option, a supply chain manager has to decide on the routing of each milk run.</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pic>
        <p:nvPicPr>
          <p:cNvPr id="5" name="Graphic 21">
            <a:extLst>
              <a:ext uri="{FF2B5EF4-FFF2-40B4-BE49-F238E27FC236}">
                <a16:creationId xmlns:a16="http://schemas.microsoft.com/office/drawing/2014/main" id="{2CA6E78D-8206-D8F0-8983-D1517EE9FD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E7B79F83-B102-95F4-3AED-C46D4AEA8BC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95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742666" y="182106"/>
            <a:ext cx="10515600" cy="744077"/>
          </a:xfrm>
        </p:spPr>
        <p:txBody>
          <a:bodyPr>
            <a:normAutofit/>
          </a:bodyPr>
          <a:lstStyle/>
          <a:p>
            <a:pPr algn="ctr" eaLnBrk="1" hangingPunct="1"/>
            <a:r>
              <a:rPr lang="en-US" altLang="en-US" sz="3200" b="1" dirty="0">
                <a:solidFill>
                  <a:srgbClr val="0070C0"/>
                </a:solidFill>
              </a:rPr>
              <a:t>Direct Shipping with Milk Runs</a:t>
            </a:r>
          </a:p>
        </p:txBody>
      </p:sp>
      <p:pic>
        <p:nvPicPr>
          <p:cNvPr id="31748" name="Picture 5" descr="FG_14_0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338" y="1465170"/>
            <a:ext cx="9932387" cy="4726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pic>
        <p:nvPicPr>
          <p:cNvPr id="3" name="Graphic 21">
            <a:extLst>
              <a:ext uri="{FF2B5EF4-FFF2-40B4-BE49-F238E27FC236}">
                <a16:creationId xmlns:a16="http://schemas.microsoft.com/office/drawing/2014/main" id="{A9869939-6039-2B98-623C-5A0CD4866E5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4" name="Rectangle: Rounded Corners 3">
            <a:extLst>
              <a:ext uri="{FF2B5EF4-FFF2-40B4-BE49-F238E27FC236}">
                <a16:creationId xmlns:a16="http://schemas.microsoft.com/office/drawing/2014/main" id="{F87A06BC-046E-DC18-97D2-C8F3A8531142}"/>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3527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6838" y="270113"/>
            <a:ext cx="10515600" cy="879984"/>
          </a:xfrm>
        </p:spPr>
        <p:txBody>
          <a:bodyPr rtlCol="0">
            <a:normAutofit fontScale="90000"/>
          </a:bodyPr>
          <a:lstStyle/>
          <a:p>
            <a:pPr algn="ctr">
              <a:defRPr/>
            </a:pPr>
            <a:r>
              <a:rPr lang="en-US" sz="3200" b="1" dirty="0">
                <a:solidFill>
                  <a:srgbClr val="0070C0"/>
                </a:solidFill>
              </a:rPr>
              <a:t>All Shipments via Intermediate Distribution</a:t>
            </a:r>
            <a:br>
              <a:rPr lang="en-US" sz="3200" b="1" dirty="0">
                <a:solidFill>
                  <a:srgbClr val="0070C0"/>
                </a:solidFill>
              </a:rPr>
            </a:br>
            <a:r>
              <a:rPr lang="en-US" sz="3200" b="1" dirty="0">
                <a:solidFill>
                  <a:srgbClr val="0070C0"/>
                </a:solidFill>
              </a:rPr>
              <a:t> Center with Storage</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31496" y="1726248"/>
            <a:ext cx="10624394" cy="3970318"/>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C00000"/>
                </a:solidFill>
                <a:latin typeface="Times New Roman" panose="02020603050405020304" pitchFamily="18" charset="0"/>
                <a:cs typeface="Times New Roman" panose="02020603050405020304" pitchFamily="18" charset="0"/>
              </a:rPr>
              <a:t>Under this option</a:t>
            </a:r>
            <a:r>
              <a:rPr lang="en-US" sz="2800" dirty="0">
                <a:solidFill>
                  <a:srgbClr val="231F20"/>
                </a:solidFill>
                <a:latin typeface="Times New Roman" panose="02020603050405020304" pitchFamily="18" charset="0"/>
                <a:cs typeface="Times New Roman" panose="02020603050405020304" pitchFamily="18" charset="0"/>
              </a:rPr>
              <a:t>, product is shipped from suppliers to a central distribution center, where it is stored until needed by buyers when it is shipped to each buyer location.</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Storing product at an intermediate location is justified if transportation economies require large shipments on the inbound side or shipments on the outbound side cannot be coordinated.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such a situation, product comes in large quantities into a DC, where it is held in inventory and sent to buyer locations in smaller replenishment lots when needed.</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pic>
        <p:nvPicPr>
          <p:cNvPr id="5" name="Graphic 21">
            <a:extLst>
              <a:ext uri="{FF2B5EF4-FFF2-40B4-BE49-F238E27FC236}">
                <a16:creationId xmlns:a16="http://schemas.microsoft.com/office/drawing/2014/main" id="{CB5B4B18-5EDE-74FC-D70F-2C37D5E826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67BD97F-BD5A-D1B6-61E8-B5E1E8633066}"/>
              </a:ext>
            </a:extLst>
          </p:cNvPr>
          <p:cNvSpPr/>
          <p:nvPr/>
        </p:nvSpPr>
        <p:spPr>
          <a:xfrm>
            <a:off x="11158362" y="11453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3011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4468" y="17683"/>
            <a:ext cx="10515600" cy="1325563"/>
          </a:xfrm>
        </p:spPr>
        <p:txBody>
          <a:bodyPr rtlCol="0">
            <a:normAutofit/>
          </a:bodyPr>
          <a:lstStyle/>
          <a:p>
            <a:pPr algn="ctr">
              <a:defRPr/>
            </a:pPr>
            <a:r>
              <a:rPr lang="en-US" sz="3000" b="1" dirty="0">
                <a:solidFill>
                  <a:srgbClr val="0070C0"/>
                </a:solidFill>
              </a:rPr>
              <a:t>All Shipments via Intermediate Distribution</a:t>
            </a:r>
            <a:br>
              <a:rPr lang="en-US" sz="3000" b="1" dirty="0">
                <a:solidFill>
                  <a:srgbClr val="0070C0"/>
                </a:solidFill>
              </a:rPr>
            </a:br>
            <a:r>
              <a:rPr lang="en-US" sz="3000" b="1" dirty="0">
                <a:solidFill>
                  <a:srgbClr val="0070C0"/>
                </a:solidFill>
              </a:rPr>
              <a:t> Center with Storage</a:t>
            </a:r>
          </a:p>
        </p:txBody>
      </p:sp>
      <p:pic>
        <p:nvPicPr>
          <p:cNvPr id="32772" name="Picture 5" descr="FG_14_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640" y="1723917"/>
            <a:ext cx="9750543" cy="437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pic>
        <p:nvPicPr>
          <p:cNvPr id="4" name="Graphic 21">
            <a:extLst>
              <a:ext uri="{FF2B5EF4-FFF2-40B4-BE49-F238E27FC236}">
                <a16:creationId xmlns:a16="http://schemas.microsoft.com/office/drawing/2014/main" id="{47726686-FFCD-55FA-86D1-ECFB432DC610}"/>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9B6BBCC3-67D9-E86E-91CB-B5EA9F76682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88806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069" y="-6093"/>
            <a:ext cx="10515600" cy="1325563"/>
          </a:xfrm>
        </p:spPr>
        <p:txBody>
          <a:bodyPr rtlCol="0">
            <a:normAutofit/>
          </a:bodyPr>
          <a:lstStyle/>
          <a:p>
            <a:pPr algn="ctr">
              <a:defRPr/>
            </a:pPr>
            <a:r>
              <a:rPr lang="en-US" sz="3000" b="1" dirty="0">
                <a:solidFill>
                  <a:srgbClr val="0070C0"/>
                </a:solidFill>
              </a:rPr>
              <a:t>All Shipments via Intermediate Transit Point </a:t>
            </a:r>
            <a:br>
              <a:rPr lang="en-US" sz="3000" b="1" dirty="0">
                <a:solidFill>
                  <a:srgbClr val="0070C0"/>
                </a:solidFill>
              </a:rPr>
            </a:br>
            <a:r>
              <a:rPr lang="en-US" sz="3000" b="1" dirty="0">
                <a:solidFill>
                  <a:srgbClr val="0070C0"/>
                </a:solidFill>
              </a:rPr>
              <a:t>with Cross-Docking</a:t>
            </a:r>
          </a:p>
        </p:txBody>
      </p:sp>
      <p:sp>
        <p:nvSpPr>
          <p:cNvPr id="33795" name="Content Placeholder 2"/>
          <p:cNvSpPr>
            <a:spLocks noGrp="1"/>
          </p:cNvSpPr>
          <p:nvPr>
            <p:ph idx="1"/>
          </p:nvPr>
        </p:nvSpPr>
        <p:spPr>
          <a:xfrm>
            <a:off x="254000" y="1709423"/>
            <a:ext cx="10631227" cy="3746500"/>
          </a:xfrm>
        </p:spPr>
        <p:txBody>
          <a:bodyPr>
            <a:noAutofit/>
          </a:bodyPr>
          <a:lstStyle/>
          <a:p>
            <a:pPr algn="just"/>
            <a:r>
              <a:rPr lang="en-US" altLang="en-US" b="1" dirty="0">
                <a:solidFill>
                  <a:srgbClr val="C00000"/>
                </a:solidFill>
              </a:rPr>
              <a:t>Under this option</a:t>
            </a:r>
            <a:r>
              <a:rPr lang="en-US" altLang="en-US" dirty="0"/>
              <a:t>, suppliers send their shipments to an intermediate transit point (which could be a DC), where they are cross-docked and sent to buyer locations without storing them. </a:t>
            </a:r>
          </a:p>
          <a:p>
            <a:pPr marL="0" indent="0" algn="just">
              <a:buNone/>
            </a:pPr>
            <a:endParaRPr lang="en-US" altLang="en-US" dirty="0"/>
          </a:p>
          <a:p>
            <a:pPr algn="just"/>
            <a:r>
              <a:rPr lang="en-US" altLang="en-US" dirty="0"/>
              <a:t>The product flow is similar to the previous Figure  except that there is no storage at the intermediate facility. </a:t>
            </a:r>
          </a:p>
          <a:p>
            <a:pPr marL="0" indent="0" algn="just">
              <a:buNone/>
            </a:pPr>
            <a:endParaRPr lang="en-US" altLang="en-US" dirty="0"/>
          </a:p>
          <a:p>
            <a:pPr algn="just"/>
            <a:r>
              <a:rPr lang="en-US" altLang="en-US" dirty="0"/>
              <a:t>When a DC cross-docks product, each inbound truck contains product from suppliers for several buyer locations, whereas each outbound truck contains product for one buyer location from several suppliers.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pic>
        <p:nvPicPr>
          <p:cNvPr id="7" name="Graphic 21">
            <a:extLst>
              <a:ext uri="{FF2B5EF4-FFF2-40B4-BE49-F238E27FC236}">
                <a16:creationId xmlns:a16="http://schemas.microsoft.com/office/drawing/2014/main" id="{ADD34815-410D-FE16-8CE1-B501E958FB7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14D8BA67-7D1A-5848-01EF-DB745BB6F0AF}"/>
              </a:ext>
            </a:extLst>
          </p:cNvPr>
          <p:cNvSpPr/>
          <p:nvPr/>
        </p:nvSpPr>
        <p:spPr>
          <a:xfrm>
            <a:off x="11242200" y="1014289"/>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50301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0187" y="52442"/>
            <a:ext cx="10515600" cy="1062148"/>
          </a:xfrm>
        </p:spPr>
        <p:txBody>
          <a:bodyPr rtlCol="0">
            <a:normAutofit/>
          </a:bodyPr>
          <a:lstStyle/>
          <a:p>
            <a:pPr algn="ctr">
              <a:defRPr/>
            </a:pPr>
            <a:r>
              <a:rPr lang="en-US" sz="3200" b="1" dirty="0">
                <a:solidFill>
                  <a:srgbClr val="0070C0"/>
                </a:solidFill>
              </a:rPr>
              <a:t>Shipping via DC Using Milk Runs</a:t>
            </a:r>
          </a:p>
        </p:txBody>
      </p:sp>
      <p:sp>
        <p:nvSpPr>
          <p:cNvPr id="33795" name="Content Placeholder 2"/>
          <p:cNvSpPr>
            <a:spLocks noGrp="1"/>
          </p:cNvSpPr>
          <p:nvPr>
            <p:ph idx="1"/>
          </p:nvPr>
        </p:nvSpPr>
        <p:spPr>
          <a:xfrm>
            <a:off x="416561" y="1555750"/>
            <a:ext cx="10414000" cy="3746500"/>
          </a:xfrm>
        </p:spPr>
        <p:txBody>
          <a:bodyPr>
            <a:noAutofit/>
          </a:bodyPr>
          <a:lstStyle/>
          <a:p>
            <a:pPr algn="just"/>
            <a:r>
              <a:rPr lang="en-US" altLang="en-US" b="1" dirty="0">
                <a:solidFill>
                  <a:srgbClr val="C00000"/>
                </a:solidFill>
              </a:rPr>
              <a:t>Milk runs </a:t>
            </a:r>
            <a:r>
              <a:rPr lang="en-US" altLang="en-US" dirty="0"/>
              <a:t>reduce outbound transportation costs by consolidating small shipments. </a:t>
            </a:r>
          </a:p>
          <a:p>
            <a:pPr algn="just"/>
            <a:r>
              <a:rPr lang="en-US" altLang="en-US" b="1" dirty="0">
                <a:solidFill>
                  <a:srgbClr val="C00000"/>
                </a:solidFill>
              </a:rPr>
              <a:t>For example</a:t>
            </a:r>
            <a:r>
              <a:rPr lang="en-US" altLang="en-US" dirty="0"/>
              <a:t>, Seven-Eleven Japan cross-docks deliveries from its fresh-food suppliers at its DCs and sends out milk runs to the retail outlets because the total shipment to a store from all suppliers does not fill a truck. </a:t>
            </a:r>
          </a:p>
          <a:p>
            <a:pPr algn="just"/>
            <a:r>
              <a:rPr lang="en-US" altLang="en-US" dirty="0"/>
              <a:t>The use of cross-docking and milk runs allows Seven- Eleven Japan to lower its transportation cost while sending small replenishment lots to each store. </a:t>
            </a:r>
          </a:p>
          <a:p>
            <a:pPr algn="just"/>
            <a:r>
              <a:rPr lang="en-US" altLang="en-US" dirty="0"/>
              <a:t>The use of cross-docking with milk runs requires a significant degree of coordination and suitable routing and scheduling.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pic>
        <p:nvPicPr>
          <p:cNvPr id="7" name="Graphic 21">
            <a:extLst>
              <a:ext uri="{FF2B5EF4-FFF2-40B4-BE49-F238E27FC236}">
                <a16:creationId xmlns:a16="http://schemas.microsoft.com/office/drawing/2014/main" id="{A5C58425-5ED4-03C2-F672-86B81B2EC8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B358593C-DCD8-3B9A-A2CE-06AF3F5B3418}"/>
              </a:ext>
            </a:extLst>
          </p:cNvPr>
          <p:cNvSpPr/>
          <p:nvPr/>
        </p:nvSpPr>
        <p:spPr>
          <a:xfrm>
            <a:off x="10955889" y="111459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833472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3474" y="184626"/>
            <a:ext cx="10515600" cy="869116"/>
          </a:xfrm>
        </p:spPr>
        <p:txBody>
          <a:bodyPr rtlCol="0">
            <a:normAutofit/>
          </a:bodyPr>
          <a:lstStyle/>
          <a:p>
            <a:pPr algn="ctr">
              <a:defRPr/>
            </a:pPr>
            <a:r>
              <a:rPr lang="en-US" sz="3200" b="1" dirty="0">
                <a:solidFill>
                  <a:srgbClr val="0070C0"/>
                </a:solidFill>
              </a:rPr>
              <a:t>Shipping via DC Using Milk Runs</a:t>
            </a:r>
          </a:p>
        </p:txBody>
      </p:sp>
      <p:pic>
        <p:nvPicPr>
          <p:cNvPr id="34820" name="Picture 5" descr="FG_14_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600" y="1581150"/>
            <a:ext cx="9699767" cy="445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4" name="Graphic 21">
            <a:extLst>
              <a:ext uri="{FF2B5EF4-FFF2-40B4-BE49-F238E27FC236}">
                <a16:creationId xmlns:a16="http://schemas.microsoft.com/office/drawing/2014/main" id="{D35055FC-05CA-6B77-E602-1B2B99159D8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6F5EF827-0646-3E93-878A-A6C80882C5D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25407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838200" y="61357"/>
            <a:ext cx="10515600" cy="856053"/>
          </a:xfrm>
        </p:spPr>
        <p:txBody>
          <a:bodyPr>
            <a:normAutofit/>
          </a:bodyPr>
          <a:lstStyle/>
          <a:p>
            <a:pPr algn="ctr" eaLnBrk="1" hangingPunct="1"/>
            <a:r>
              <a:rPr lang="en-US" altLang="en-US" sz="3600" b="1" dirty="0">
                <a:solidFill>
                  <a:srgbClr val="0070C0"/>
                </a:solidFill>
              </a:rPr>
              <a:t>Tailored Network</a:t>
            </a:r>
          </a:p>
        </p:txBody>
      </p:sp>
      <p:graphicFrame>
        <p:nvGraphicFramePr>
          <p:cNvPr id="4" name="Table 3"/>
          <p:cNvGraphicFramePr>
            <a:graphicFrameLocks noGrp="1"/>
          </p:cNvGraphicFramePr>
          <p:nvPr>
            <p:extLst>
              <p:ext uri="{D42A27DB-BD31-4B8C-83A1-F6EECF244321}">
                <p14:modId xmlns:p14="http://schemas.microsoft.com/office/powerpoint/2010/main" val="1368310027"/>
              </p:ext>
            </p:extLst>
          </p:nvPr>
        </p:nvGraphicFramePr>
        <p:xfrm>
          <a:off x="879144" y="1574020"/>
          <a:ext cx="9717735" cy="4562875"/>
        </p:xfrm>
        <a:graphic>
          <a:graphicData uri="http://schemas.openxmlformats.org/drawingml/2006/table">
            <a:tbl>
              <a:tblPr/>
              <a:tblGrid>
                <a:gridCol w="2489420">
                  <a:extLst>
                    <a:ext uri="{9D8B030D-6E8A-4147-A177-3AD203B41FA5}">
                      <a16:colId xmlns:a16="http://schemas.microsoft.com/office/drawing/2014/main" val="20000"/>
                    </a:ext>
                  </a:extLst>
                </a:gridCol>
                <a:gridCol w="3989070">
                  <a:extLst>
                    <a:ext uri="{9D8B030D-6E8A-4147-A177-3AD203B41FA5}">
                      <a16:colId xmlns:a16="http://schemas.microsoft.com/office/drawing/2014/main" val="20001"/>
                    </a:ext>
                  </a:extLst>
                </a:gridCol>
                <a:gridCol w="3239245">
                  <a:extLst>
                    <a:ext uri="{9D8B030D-6E8A-4147-A177-3AD203B41FA5}">
                      <a16:colId xmlns:a16="http://schemas.microsoft.com/office/drawing/2014/main" val="20002"/>
                    </a:ext>
                  </a:extLst>
                </a:gridCol>
              </a:tblGrid>
              <a:tr h="3972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Network Structure</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Pros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No intermediate warehouse </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Simple to coordinate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High inventories (due to large lot size)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Significant receiving expense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 with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costs for small lots Lower inventories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All shipments via central DC with inventory storage</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Lower inbound transportation cost through 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inventory cost Increased handling at DC</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All shipments via central DC with cross-dock</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 inventory requirement</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 through</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Shipping via DC using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outbound transportation cost for small lots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Further increase in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Tailored network</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Transportation choice best matches needs of individual product and store</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Highest coordination complexity</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pic>
        <p:nvPicPr>
          <p:cNvPr id="3" name="Graphic 21">
            <a:extLst>
              <a:ext uri="{FF2B5EF4-FFF2-40B4-BE49-F238E27FC236}">
                <a16:creationId xmlns:a16="http://schemas.microsoft.com/office/drawing/2014/main" id="{D93C46F3-1663-CA9A-1D75-AFBD28A9D8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DC4355A1-E0FF-FBA6-955C-D87F24D8CE9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58437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280" y="136525"/>
            <a:ext cx="10515600" cy="924144"/>
          </a:xfrm>
        </p:spPr>
        <p:txBody>
          <a:bodyPr rtlCol="0">
            <a:normAutofit/>
          </a:bodyPr>
          <a:lstStyle/>
          <a:p>
            <a:pPr algn="ctr">
              <a:defRPr/>
            </a:pPr>
            <a:r>
              <a:rPr lang="en-US" sz="3200" b="1" dirty="0">
                <a:solidFill>
                  <a:srgbClr val="0070C0"/>
                </a:solidFill>
              </a:rPr>
              <a:t>Selecting a Transportation Network</a:t>
            </a:r>
          </a:p>
        </p:txBody>
      </p:sp>
      <p:sp>
        <p:nvSpPr>
          <p:cNvPr id="36867" name="Content Placeholder 2"/>
          <p:cNvSpPr>
            <a:spLocks noGrp="1"/>
          </p:cNvSpPr>
          <p:nvPr>
            <p:ph idx="1"/>
          </p:nvPr>
        </p:nvSpPr>
        <p:spPr>
          <a:xfrm>
            <a:off x="995680" y="1803400"/>
            <a:ext cx="9011920" cy="3975100"/>
          </a:xfrm>
        </p:spPr>
        <p:txBody>
          <a:bodyPr/>
          <a:lstStyle/>
          <a:p>
            <a:pPr eaLnBrk="1" hangingPunct="1"/>
            <a:r>
              <a:rPr lang="en-US" altLang="en-US" dirty="0"/>
              <a:t>Eight stores, four supply sources</a:t>
            </a:r>
          </a:p>
          <a:p>
            <a:pPr eaLnBrk="1" hangingPunct="1"/>
            <a:r>
              <a:rPr lang="en-US" altLang="en-US" dirty="0"/>
              <a:t>Truck capacity = 40,000 units</a:t>
            </a:r>
          </a:p>
          <a:p>
            <a:pPr eaLnBrk="1" hangingPunct="1"/>
            <a:r>
              <a:rPr lang="en-US" altLang="en-US" dirty="0"/>
              <a:t>Cost $1,000 per load, $100 per delivery</a:t>
            </a:r>
          </a:p>
          <a:p>
            <a:pPr eaLnBrk="1" hangingPunct="1"/>
            <a:r>
              <a:rPr lang="en-US" altLang="en-US" dirty="0"/>
              <a:t>Holding cost = $0.20/year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pic>
        <p:nvPicPr>
          <p:cNvPr id="7" name="Graphic 21">
            <a:extLst>
              <a:ext uri="{FF2B5EF4-FFF2-40B4-BE49-F238E27FC236}">
                <a16:creationId xmlns:a16="http://schemas.microsoft.com/office/drawing/2014/main" id="{304F33EA-0282-6509-7EB8-802A29E5375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945492-E462-2908-BF9A-80CAC501516A}"/>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6565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787" y="165259"/>
            <a:ext cx="10515600" cy="771007"/>
          </a:xfrm>
        </p:spPr>
        <p:txBody>
          <a:bodyPr rtlCol="0">
            <a:normAutofit/>
          </a:bodyPr>
          <a:lstStyle/>
          <a:p>
            <a:pPr algn="ctr">
              <a:defRPr/>
            </a:pPr>
            <a:r>
              <a:rPr lang="en-US" sz="3200" b="1" dirty="0">
                <a:solidFill>
                  <a:srgbClr val="0070C0"/>
                </a:solidFill>
              </a:rPr>
              <a:t>Selecting a Transportation Network</a:t>
            </a:r>
          </a:p>
        </p:txBody>
      </p:sp>
      <p:sp>
        <p:nvSpPr>
          <p:cNvPr id="37891" name="Content Placeholder 2"/>
          <p:cNvSpPr>
            <a:spLocks noGrp="1"/>
          </p:cNvSpPr>
          <p:nvPr>
            <p:ph idx="1"/>
          </p:nvPr>
        </p:nvSpPr>
        <p:spPr>
          <a:xfrm>
            <a:off x="445147" y="1581150"/>
            <a:ext cx="11301705" cy="4775200"/>
          </a:xfrm>
        </p:spPr>
        <p:txBody>
          <a:bodyPr>
            <a:noAutofit/>
          </a:bodyPr>
          <a:lstStyle/>
          <a:p>
            <a:pPr marL="0" indent="0" algn="just">
              <a:buNone/>
            </a:pPr>
            <a:r>
              <a:rPr lang="en-US" altLang="en-US" sz="2700" dirty="0"/>
              <a:t>Annual sales = 960,000/store     </a:t>
            </a:r>
            <a:r>
              <a:rPr lang="en-US" altLang="en-US" sz="2700" b="1" dirty="0">
                <a:solidFill>
                  <a:srgbClr val="C00000"/>
                </a:solidFill>
              </a:rPr>
              <a:t>Direct shipping</a:t>
            </a:r>
          </a:p>
          <a:p>
            <a:pPr marL="0" indent="0" algn="just">
              <a:buNone/>
            </a:pPr>
            <a:r>
              <a:rPr lang="en-US" altLang="en-US" sz="2700" dirty="0"/>
              <a:t>Batch size shipped from each supplier to each store	= 40,000 units </a:t>
            </a:r>
          </a:p>
          <a:p>
            <a:pPr marL="0" indent="0" algn="just">
              <a:buNone/>
            </a:pPr>
            <a:r>
              <a:rPr lang="en-US" altLang="en-US" sz="2700" dirty="0"/>
              <a:t>Number of shipments/yr from each supplier to each store = 960,000/40,000 = 24 </a:t>
            </a:r>
          </a:p>
          <a:p>
            <a:pPr marL="0" indent="0" algn="just">
              <a:buNone/>
            </a:pPr>
            <a:r>
              <a:rPr lang="en-US" altLang="en-US" sz="2700" dirty="0"/>
              <a:t>Annual trucking cost for direct network= 24 x 1,100 x 4 x 8 = $844,800 </a:t>
            </a:r>
          </a:p>
          <a:p>
            <a:pPr marL="0" indent="0" algn="just">
              <a:buNone/>
            </a:pPr>
            <a:r>
              <a:rPr lang="en-US" altLang="en-US" sz="2700" dirty="0"/>
              <a:t>Average inventory at each store for each product = 40,000/2 = 20,000 units </a:t>
            </a:r>
          </a:p>
          <a:p>
            <a:pPr marL="0" indent="0" algn="just">
              <a:buNone/>
            </a:pPr>
            <a:r>
              <a:rPr lang="en-US" altLang="en-US" sz="2700" dirty="0"/>
              <a:t>Annual inventory cost for direct network = 20,000 x 0.2 x 4 x 8 = $128,000 </a:t>
            </a:r>
          </a:p>
          <a:p>
            <a:pPr marL="0" indent="0" algn="just">
              <a:buNone/>
            </a:pPr>
            <a:r>
              <a:rPr lang="en-US" altLang="en-US" sz="2700" dirty="0"/>
              <a:t>Total annual cost of direct network = $844,800 + $128,000 = $972,800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pic>
        <p:nvPicPr>
          <p:cNvPr id="7" name="Graphic 21">
            <a:extLst>
              <a:ext uri="{FF2B5EF4-FFF2-40B4-BE49-F238E27FC236}">
                <a16:creationId xmlns:a16="http://schemas.microsoft.com/office/drawing/2014/main" id="{FA334A5E-9139-CC50-A51F-5FE2273737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549D6B-08F4-9E68-1256-5CD214CCEBCB}"/>
              </a:ext>
            </a:extLst>
          </p:cNvPr>
          <p:cNvSpPr/>
          <p:nvPr/>
        </p:nvSpPr>
        <p:spPr>
          <a:xfrm>
            <a:off x="11746852" y="1155862"/>
            <a:ext cx="180491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92271397"/>
      </p:ext>
    </p:extLst>
  </p:cSld>
  <p:clrMapOvr>
    <a:masterClrMapping/>
  </p:clrMapOvr>
  <p:transition spd="slow">
    <p:strips/>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106" y="179865"/>
            <a:ext cx="10515600" cy="771007"/>
          </a:xfrm>
        </p:spPr>
        <p:txBody>
          <a:bodyPr rtlCol="0">
            <a:normAutofit/>
          </a:bodyPr>
          <a:lstStyle/>
          <a:p>
            <a:pPr algn="ctr">
              <a:defRPr/>
            </a:pPr>
            <a:r>
              <a:rPr lang="en-US" sz="3200" b="1" dirty="0">
                <a:solidFill>
                  <a:srgbClr val="0070C0"/>
                </a:solidFill>
              </a:rPr>
              <a:t>Selecting a Transportation Network</a:t>
            </a:r>
          </a:p>
        </p:txBody>
      </p:sp>
      <p:sp>
        <p:nvSpPr>
          <p:cNvPr id="3" name="Content Placeholder 2"/>
          <p:cNvSpPr>
            <a:spLocks noGrp="1"/>
          </p:cNvSpPr>
          <p:nvPr>
            <p:ph idx="1"/>
          </p:nvPr>
        </p:nvSpPr>
        <p:spPr>
          <a:xfrm>
            <a:off x="548488" y="1350371"/>
            <a:ext cx="10529697" cy="5072062"/>
          </a:xfrm>
        </p:spPr>
        <p:txBody>
          <a:bodyPr rtlCol="0">
            <a:noAutofit/>
          </a:bodyPr>
          <a:lstStyle/>
          <a:p>
            <a:pPr marL="0" indent="0">
              <a:spcBef>
                <a:spcPts val="0"/>
              </a:spcBef>
              <a:buNone/>
              <a:defRPr/>
            </a:pPr>
            <a:r>
              <a:rPr lang="en-US" sz="2600" dirty="0"/>
              <a:t>Annual sales = 960,000/store     </a:t>
            </a:r>
            <a:r>
              <a:rPr lang="en-US" sz="2600" b="1" dirty="0">
                <a:solidFill>
                  <a:srgbClr val="C00000"/>
                </a:solidFill>
              </a:rPr>
              <a:t>Milk runs</a:t>
            </a:r>
          </a:p>
          <a:p>
            <a:pPr marL="0" indent="0">
              <a:spcBef>
                <a:spcPts val="0"/>
              </a:spcBef>
              <a:buNone/>
              <a:defRPr/>
            </a:pPr>
            <a:endParaRPr lang="en-US" sz="2600" dirty="0"/>
          </a:p>
          <a:p>
            <a:pPr marL="0" indent="0">
              <a:spcBef>
                <a:spcPts val="0"/>
              </a:spcBef>
              <a:buNone/>
              <a:defRPr/>
            </a:pPr>
            <a:endParaRPr lang="en-US" sz="2600" dirty="0"/>
          </a:p>
          <a:p>
            <a:pPr marL="0" indent="0">
              <a:spcBef>
                <a:spcPts val="0"/>
              </a:spcBef>
              <a:buNone/>
              <a:tabLst>
                <a:tab pos="3594100" algn="l"/>
              </a:tabLst>
              <a:defRPr/>
            </a:pPr>
            <a:r>
              <a:rPr lang="en-US" sz="2600" dirty="0"/>
              <a:t>Batch size shipped from each supplier to each store	= 40,000/2 = 20,000 units </a:t>
            </a:r>
          </a:p>
          <a:p>
            <a:pPr marL="0" indent="0">
              <a:spcBef>
                <a:spcPts val="0"/>
              </a:spcBef>
              <a:buNone/>
              <a:tabLst>
                <a:tab pos="3594100" algn="l"/>
              </a:tabLst>
              <a:defRPr/>
            </a:pPr>
            <a:r>
              <a:rPr lang="en-US" sz="2600" dirty="0"/>
              <a:t>Number of shipments/yr from each supplier to each store = 960,000/20,000 = 48 </a:t>
            </a:r>
          </a:p>
          <a:p>
            <a:pPr marL="0" indent="0">
              <a:spcBef>
                <a:spcPts val="0"/>
              </a:spcBef>
              <a:buNone/>
              <a:tabLst>
                <a:tab pos="3594100" algn="l"/>
              </a:tabLst>
              <a:defRPr/>
            </a:pPr>
            <a:r>
              <a:rPr lang="en-US" sz="2600" dirty="0"/>
              <a:t>Transportation cost per shipment per store (two stores/truck) = 1,000/2 + 100 = $600</a:t>
            </a:r>
          </a:p>
          <a:p>
            <a:pPr marL="0" indent="0">
              <a:spcBef>
                <a:spcPts val="0"/>
              </a:spcBef>
              <a:buNone/>
              <a:tabLst>
                <a:tab pos="3594100" algn="l"/>
              </a:tabLst>
              <a:defRPr/>
            </a:pPr>
            <a:r>
              <a:rPr lang="en-US" sz="2600" dirty="0"/>
              <a:t>Annual trucking cost for direct network = 48 x 600 x 4 x 8 = $921,600 </a:t>
            </a:r>
          </a:p>
          <a:p>
            <a:pPr marL="0" indent="0">
              <a:spcBef>
                <a:spcPts val="0"/>
              </a:spcBef>
              <a:buNone/>
              <a:tabLst>
                <a:tab pos="3594100" algn="l"/>
              </a:tabLst>
              <a:defRPr/>
            </a:pPr>
            <a:r>
              <a:rPr lang="en-US" sz="2600" dirty="0"/>
              <a:t>Average inventory at each store for each product = 20,000/2 = 10,000 units </a:t>
            </a:r>
          </a:p>
          <a:p>
            <a:pPr marL="0" indent="0">
              <a:spcBef>
                <a:spcPts val="0"/>
              </a:spcBef>
              <a:buNone/>
              <a:tabLst>
                <a:tab pos="3594100" algn="l"/>
              </a:tabLst>
              <a:defRPr/>
            </a:pPr>
            <a:r>
              <a:rPr lang="en-US" sz="2600" dirty="0"/>
              <a:t>Annual inventory cost for direct network = 10,000 x 0.2 x 4 x 8 = $64,000 </a:t>
            </a:r>
          </a:p>
          <a:p>
            <a:pPr marL="0" indent="0">
              <a:spcBef>
                <a:spcPts val="0"/>
              </a:spcBef>
              <a:buNone/>
              <a:tabLst>
                <a:tab pos="3594100" algn="l"/>
              </a:tabLst>
              <a:defRPr/>
            </a:pPr>
            <a:r>
              <a:rPr lang="en-US" sz="2600" dirty="0"/>
              <a:t>Total annual cost of direct network = $921,600 + $64,000 = $985,600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8" name="Rectangle: Rounded Corners 7">
            <a:extLst>
              <a:ext uri="{FF2B5EF4-FFF2-40B4-BE49-F238E27FC236}">
                <a16:creationId xmlns:a16="http://schemas.microsoft.com/office/drawing/2014/main" id="{034AABF2-4C55-4290-44D9-DFD402310E0D}"/>
              </a:ext>
            </a:extLst>
          </p:cNvPr>
          <p:cNvSpPr/>
          <p:nvPr/>
        </p:nvSpPr>
        <p:spPr>
          <a:xfrm>
            <a:off x="11078185" y="1053367"/>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FB5B7620-CD98-F610-DB4C-56BED8C8F1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1155939522"/>
      </p:ext>
    </p:extLst>
  </p:cSld>
  <p:clrMapOvr>
    <a:masterClrMapping/>
  </p:clrMapOvr>
  <p:transition spd="slow">
    <p:strip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2984" y="194288"/>
            <a:ext cx="10515600" cy="856053"/>
          </a:xfrm>
        </p:spPr>
        <p:txBody>
          <a:bodyPr rtlCol="0">
            <a:normAutofit/>
          </a:bodyPr>
          <a:lstStyle/>
          <a:p>
            <a:pPr algn="ctr">
              <a:defRPr/>
            </a:pPr>
            <a:r>
              <a:rPr lang="en-US" sz="3200" b="1" dirty="0">
                <a:solidFill>
                  <a:srgbClr val="0070C0"/>
                </a:solidFill>
              </a:rPr>
              <a:t>Selecting a Transportation Network</a:t>
            </a:r>
          </a:p>
        </p:txBody>
      </p:sp>
      <p:sp>
        <p:nvSpPr>
          <p:cNvPr id="39939" name="Content Placeholder 2"/>
          <p:cNvSpPr>
            <a:spLocks noGrp="1"/>
          </p:cNvSpPr>
          <p:nvPr>
            <p:ph idx="1"/>
          </p:nvPr>
        </p:nvSpPr>
        <p:spPr>
          <a:xfrm>
            <a:off x="579120" y="1356422"/>
            <a:ext cx="9916160" cy="4775200"/>
          </a:xfrm>
        </p:spPr>
        <p:txBody>
          <a:bodyPr>
            <a:noAutofit/>
          </a:bodyPr>
          <a:lstStyle/>
          <a:p>
            <a:pPr marL="0" indent="0">
              <a:buNone/>
            </a:pPr>
            <a:r>
              <a:rPr lang="en-US" altLang="en-US" sz="2400" dirty="0"/>
              <a:t>Annual sales = 120,000/store     </a:t>
            </a:r>
            <a:r>
              <a:rPr lang="en-US" altLang="en-US" sz="2600" b="1" dirty="0">
                <a:solidFill>
                  <a:srgbClr val="C00000"/>
                </a:solidFill>
              </a:rPr>
              <a:t>Direct shipping</a:t>
            </a:r>
          </a:p>
          <a:p>
            <a:pPr marL="0" indent="0">
              <a:buNone/>
            </a:pPr>
            <a:r>
              <a:rPr lang="en-US" altLang="en-US" sz="2400" dirty="0"/>
              <a:t>Batch size shipped from each  </a:t>
            </a:r>
            <a:br>
              <a:rPr lang="en-US" altLang="en-US" sz="2400" dirty="0"/>
            </a:br>
            <a:r>
              <a:rPr lang="en-US" altLang="en-US" sz="2400" dirty="0"/>
              <a:t>supplier to each store	= 40,000 units </a:t>
            </a:r>
          </a:p>
          <a:p>
            <a:pPr marL="0" indent="0">
              <a:buNone/>
            </a:pPr>
            <a:r>
              <a:rPr lang="en-US" altLang="en-US" sz="2400" dirty="0"/>
              <a:t>Number of shipments/yr from</a:t>
            </a:r>
            <a:br>
              <a:rPr lang="en-US" altLang="en-US" sz="2400" dirty="0"/>
            </a:br>
            <a:r>
              <a:rPr lang="en-US" altLang="en-US" sz="2400" dirty="0"/>
              <a:t>each supplier to each store 	= 120,000/40,000 = 3 </a:t>
            </a:r>
          </a:p>
          <a:p>
            <a:pPr marL="0" indent="0">
              <a:buNone/>
            </a:pPr>
            <a:r>
              <a:rPr lang="en-US" altLang="en-US" sz="2400" dirty="0"/>
              <a:t>Annual trucking cost </a:t>
            </a:r>
            <a:br>
              <a:rPr lang="en-US" altLang="en-US" sz="2400" dirty="0"/>
            </a:br>
            <a:r>
              <a:rPr lang="en-US" altLang="en-US" sz="2400" dirty="0"/>
              <a:t>for direct network 	= 3 x 1,100 x 4 x 8 = $105,600 </a:t>
            </a:r>
          </a:p>
          <a:p>
            <a:pPr marL="0" indent="0">
              <a:buNone/>
            </a:pPr>
            <a:r>
              <a:rPr lang="en-US" altLang="en-US" sz="2400" dirty="0"/>
              <a:t>Average inventory at each </a:t>
            </a:r>
            <a:br>
              <a:rPr lang="en-US" altLang="en-US" sz="2400" dirty="0"/>
            </a:br>
            <a:r>
              <a:rPr lang="en-US" altLang="en-US" sz="2400" dirty="0"/>
              <a:t>store for each product 	= 40,000/2 = 20,000 units </a:t>
            </a:r>
          </a:p>
          <a:p>
            <a:pPr marL="0" indent="0">
              <a:buNone/>
            </a:pPr>
            <a:r>
              <a:rPr lang="en-US" altLang="en-US" sz="2400" dirty="0"/>
              <a:t>Annual inventory cost </a:t>
            </a:r>
            <a:br>
              <a:rPr lang="en-US" altLang="en-US" sz="2400" dirty="0"/>
            </a:br>
            <a:r>
              <a:rPr lang="en-US" altLang="en-US" sz="2400" dirty="0"/>
              <a:t>for direct network 	= 20,000 x 0.2 x 4 x 8 = $128,000 </a:t>
            </a:r>
          </a:p>
          <a:p>
            <a:pPr marL="0" indent="0">
              <a:buNone/>
            </a:pPr>
            <a:r>
              <a:rPr lang="en-US" altLang="en-US" sz="2400" dirty="0"/>
              <a:t>Total annual cost of </a:t>
            </a:r>
            <a:br>
              <a:rPr lang="en-US" altLang="en-US" sz="2400" dirty="0"/>
            </a:br>
            <a:r>
              <a:rPr lang="en-US" altLang="en-US" sz="2400" dirty="0"/>
              <a:t>direct network 	= $105,600 + $128,000 = $233,600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pic>
        <p:nvPicPr>
          <p:cNvPr id="7" name="Graphic 21">
            <a:extLst>
              <a:ext uri="{FF2B5EF4-FFF2-40B4-BE49-F238E27FC236}">
                <a16:creationId xmlns:a16="http://schemas.microsoft.com/office/drawing/2014/main" id="{E4B5B0C9-0D3E-8CA4-1D6A-2CC463E0D76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0C3E3A5-8A3C-25E5-0A9A-054C80629C6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854849"/>
      </p:ext>
    </p:extLst>
  </p:cSld>
  <p:clrMapOvr>
    <a:masterClrMapping/>
  </p:clrMapOvr>
  <p:transition spd="slow">
    <p:strips/>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916" y="188926"/>
            <a:ext cx="10515600" cy="771007"/>
          </a:xfrm>
        </p:spPr>
        <p:txBody>
          <a:bodyPr rtlCol="0">
            <a:normAutofit/>
          </a:bodyPr>
          <a:lstStyle/>
          <a:p>
            <a:pPr algn="ctr">
              <a:defRPr/>
            </a:pPr>
            <a:r>
              <a:rPr lang="en-US" sz="3200" b="1" dirty="0">
                <a:solidFill>
                  <a:srgbClr val="0070C0"/>
                </a:solidFill>
              </a:rPr>
              <a:t>Selecting a Transportation Network</a:t>
            </a:r>
          </a:p>
        </p:txBody>
      </p:sp>
      <p:sp>
        <p:nvSpPr>
          <p:cNvPr id="3" name="Content Placeholder 2"/>
          <p:cNvSpPr>
            <a:spLocks noGrp="1"/>
          </p:cNvSpPr>
          <p:nvPr>
            <p:ph idx="1"/>
          </p:nvPr>
        </p:nvSpPr>
        <p:spPr>
          <a:xfrm>
            <a:off x="812800" y="1221178"/>
            <a:ext cx="10617200" cy="5072062"/>
          </a:xfrm>
        </p:spPr>
        <p:txBody>
          <a:bodyPr rtlCol="0">
            <a:noAutofit/>
          </a:bodyPr>
          <a:lstStyle/>
          <a:p>
            <a:pPr marL="0" indent="0">
              <a:spcBef>
                <a:spcPts val="0"/>
              </a:spcBef>
              <a:buNone/>
              <a:defRPr/>
            </a:pPr>
            <a:r>
              <a:rPr lang="en-US" sz="2600" dirty="0"/>
              <a:t>Annual sales = 120,000/store     </a:t>
            </a:r>
            <a:r>
              <a:rPr lang="en-US" sz="2600" b="1" dirty="0">
                <a:solidFill>
                  <a:srgbClr val="C00000"/>
                </a:solidFill>
              </a:rPr>
              <a:t>Milk runs</a:t>
            </a:r>
          </a:p>
          <a:p>
            <a:pPr marL="0" indent="0">
              <a:spcBef>
                <a:spcPts val="0"/>
              </a:spcBef>
              <a:buNone/>
              <a:tabLst>
                <a:tab pos="3594100" algn="l"/>
              </a:tabLst>
              <a:defRPr/>
            </a:pPr>
            <a:r>
              <a:rPr lang="en-US" sz="2600" dirty="0"/>
              <a:t>Batch size shipped from each </a:t>
            </a:r>
            <a:br>
              <a:rPr lang="en-US" sz="2600" dirty="0"/>
            </a:br>
            <a:r>
              <a:rPr lang="en-US" sz="2600" dirty="0"/>
              <a:t>supplier to each store	= 40,000/4 = 10,000 units </a:t>
            </a:r>
          </a:p>
          <a:p>
            <a:pPr marL="0" indent="0">
              <a:spcBef>
                <a:spcPts val="0"/>
              </a:spcBef>
              <a:buNone/>
              <a:tabLst>
                <a:tab pos="3594100" algn="l"/>
              </a:tabLst>
              <a:defRPr/>
            </a:pPr>
            <a:r>
              <a:rPr lang="en-US" sz="2600" dirty="0"/>
              <a:t>Number of shipments/</a:t>
            </a:r>
            <a:r>
              <a:rPr lang="en-US" sz="2600" dirty="0" err="1"/>
              <a:t>yr</a:t>
            </a:r>
            <a:r>
              <a:rPr lang="en-US" sz="2600" dirty="0"/>
              <a:t> from</a:t>
            </a:r>
            <a:br>
              <a:rPr lang="en-US" sz="2600" dirty="0"/>
            </a:br>
            <a:r>
              <a:rPr lang="en-US" sz="2600" dirty="0"/>
              <a:t>each supplier to each store 	= 120,000/10,000 = 12 </a:t>
            </a:r>
          </a:p>
          <a:p>
            <a:pPr marL="0" indent="0">
              <a:spcBef>
                <a:spcPts val="0"/>
              </a:spcBef>
              <a:buNone/>
              <a:tabLst>
                <a:tab pos="3594100" algn="l"/>
              </a:tabLst>
              <a:defRPr/>
            </a:pPr>
            <a:r>
              <a:rPr lang="en-US" sz="2600" dirty="0"/>
              <a:t>Transportation cost per shipment </a:t>
            </a:r>
            <a:br>
              <a:rPr lang="en-US" sz="2600" dirty="0"/>
            </a:br>
            <a:r>
              <a:rPr lang="en-US" sz="2600" dirty="0"/>
              <a:t>per store (two stores/truck) 	= 1,000/4 + 100 = $350</a:t>
            </a:r>
          </a:p>
          <a:p>
            <a:pPr marL="0" indent="0">
              <a:spcBef>
                <a:spcPts val="0"/>
              </a:spcBef>
              <a:buNone/>
              <a:tabLst>
                <a:tab pos="3594100" algn="l"/>
              </a:tabLst>
              <a:defRPr/>
            </a:pPr>
            <a:r>
              <a:rPr lang="en-US" sz="2600" dirty="0"/>
              <a:t>Annual trucking cost </a:t>
            </a:r>
            <a:br>
              <a:rPr lang="en-US" sz="2600" dirty="0"/>
            </a:br>
            <a:r>
              <a:rPr lang="en-US" sz="2600" dirty="0"/>
              <a:t>for direct network 	= 12 x 350 x 4 x 8 = $134,400 </a:t>
            </a:r>
          </a:p>
          <a:p>
            <a:pPr marL="0" indent="0">
              <a:spcBef>
                <a:spcPts val="0"/>
              </a:spcBef>
              <a:buNone/>
              <a:tabLst>
                <a:tab pos="3594100" algn="l"/>
              </a:tabLst>
              <a:defRPr/>
            </a:pPr>
            <a:r>
              <a:rPr lang="en-US" sz="2600" dirty="0"/>
              <a:t>Average inventory at each </a:t>
            </a:r>
            <a:br>
              <a:rPr lang="en-US" sz="2600" dirty="0"/>
            </a:br>
            <a:r>
              <a:rPr lang="en-US" sz="2600" dirty="0"/>
              <a:t>store for each product 	= 10,000/2 = 5,000 units </a:t>
            </a:r>
          </a:p>
          <a:p>
            <a:pPr marL="0" indent="0">
              <a:spcBef>
                <a:spcPts val="0"/>
              </a:spcBef>
              <a:buNone/>
              <a:tabLst>
                <a:tab pos="3594100" algn="l"/>
              </a:tabLst>
              <a:defRPr/>
            </a:pPr>
            <a:r>
              <a:rPr lang="en-US" sz="2600" dirty="0"/>
              <a:t>Annual inventory cost </a:t>
            </a:r>
            <a:br>
              <a:rPr lang="en-US" sz="2600" dirty="0"/>
            </a:br>
            <a:r>
              <a:rPr lang="en-US" sz="2600" dirty="0"/>
              <a:t>for direct network 	= 5,000 x 0.2 x 4 x 8 = $32,000 </a:t>
            </a:r>
          </a:p>
          <a:p>
            <a:pPr marL="0" indent="0">
              <a:spcBef>
                <a:spcPts val="0"/>
              </a:spcBef>
              <a:buNone/>
              <a:tabLst>
                <a:tab pos="3594100" algn="l"/>
              </a:tabLst>
              <a:defRPr/>
            </a:pPr>
            <a:r>
              <a:rPr lang="en-US" sz="2600" dirty="0"/>
              <a:t>Total annual cost of </a:t>
            </a:r>
            <a:br>
              <a:rPr lang="en-US" sz="2600" dirty="0"/>
            </a:br>
            <a:r>
              <a:rPr lang="en-US" sz="2600" dirty="0"/>
              <a:t>direct network 	= $134,400 + $32,000 = $166,400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pic>
        <p:nvPicPr>
          <p:cNvPr id="8" name="Graphic 21">
            <a:extLst>
              <a:ext uri="{FF2B5EF4-FFF2-40B4-BE49-F238E27FC236}">
                <a16:creationId xmlns:a16="http://schemas.microsoft.com/office/drawing/2014/main" id="{EB87A803-00C1-7D87-D23E-E503DAB469F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EF826D-5EF3-3993-FE11-A17CBFD5AF53}"/>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84555084"/>
      </p:ext>
    </p:extLst>
  </p:cSld>
  <p:clrMapOvr>
    <a:masterClrMapping/>
  </p:clrMapOvr>
  <p:transition spd="slow">
    <p:strips/>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247331" y="98209"/>
            <a:ext cx="8839200" cy="954478"/>
          </a:xfrm>
        </p:spPr>
        <p:txBody>
          <a:bodyPr rtlCol="0">
            <a:normAutofit/>
          </a:bodyPr>
          <a:lstStyle/>
          <a:p>
            <a:pPr algn="ctr">
              <a:defRPr/>
            </a:pPr>
            <a:r>
              <a:rPr lang="en-US" sz="3200" b="1" dirty="0">
                <a:solidFill>
                  <a:srgbClr val="0070C0"/>
                </a:solidFill>
              </a:rPr>
              <a:t>Trade-offs in Transportation Design</a:t>
            </a:r>
          </a:p>
        </p:txBody>
      </p:sp>
      <p:sp>
        <p:nvSpPr>
          <p:cNvPr id="41987" name="Rectangle 1027"/>
          <p:cNvSpPr>
            <a:spLocks noGrp="1" noChangeArrowheads="1"/>
          </p:cNvSpPr>
          <p:nvPr>
            <p:ph type="body" idx="1"/>
          </p:nvPr>
        </p:nvSpPr>
        <p:spPr>
          <a:xfrm>
            <a:off x="564897" y="1453791"/>
            <a:ext cx="10007828" cy="4540911"/>
          </a:xfrm>
        </p:spPr>
        <p:txBody>
          <a:bodyPr>
            <a:noAutofit/>
          </a:bodyPr>
          <a:lstStyle/>
          <a:p>
            <a:pPr algn="just"/>
            <a:r>
              <a:rPr lang="en-US" altLang="en-US" dirty="0"/>
              <a:t>All transportation decisions made by shippers in a supply chain network must take into account their impact on inventory costs, facility and processing costs, the cost of coordinating operations, and the level of responsiveness provided to customers. </a:t>
            </a:r>
          </a:p>
          <a:p>
            <a:pPr algn="just"/>
            <a:r>
              <a:rPr lang="en-US" altLang="en-US" b="1" dirty="0">
                <a:solidFill>
                  <a:srgbClr val="C00000"/>
                </a:solidFill>
              </a:rPr>
              <a:t>For example</a:t>
            </a:r>
            <a:r>
              <a:rPr lang="en-US" altLang="en-US" dirty="0">
                <a:solidFill>
                  <a:srgbClr val="C00000"/>
                </a:solidFill>
              </a:rPr>
              <a:t>, </a:t>
            </a:r>
          </a:p>
          <a:p>
            <a:pPr algn="just"/>
            <a:r>
              <a:rPr lang="en-US" altLang="en-US" b="1" dirty="0">
                <a:solidFill>
                  <a:srgbClr val="C00000"/>
                </a:solidFill>
              </a:rPr>
              <a:t>Amazon</a:t>
            </a:r>
            <a:r>
              <a:rPr lang="en-US" altLang="en-US" dirty="0">
                <a:solidFill>
                  <a:srgbClr val="C00000"/>
                </a:solidFill>
              </a:rPr>
              <a:t>’s</a:t>
            </a:r>
            <a:r>
              <a:rPr lang="en-US" altLang="en-US" dirty="0"/>
              <a:t> use of package carriers to deliver products to customers increases transportation cost but allows Amazon to centralize its facilities and reduce inventory costs. </a:t>
            </a:r>
          </a:p>
          <a:p>
            <a:pPr algn="just"/>
            <a:r>
              <a:rPr lang="en-US" altLang="en-US" dirty="0"/>
              <a:t>If Amazon wants to reduce its transportation costs, the company must either sacrifice responsiveness to customers or increase the number of facilities and resulting inventories to move closer to customers.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pic>
        <p:nvPicPr>
          <p:cNvPr id="3" name="Graphic 21">
            <a:extLst>
              <a:ext uri="{FF2B5EF4-FFF2-40B4-BE49-F238E27FC236}">
                <a16:creationId xmlns:a16="http://schemas.microsoft.com/office/drawing/2014/main" id="{59F4698E-A8FD-AE45-3DEE-DC60D214904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9EC7FC5-43BD-F515-9A1C-0FE1E3B58870}"/>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0505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096369" y="50962"/>
            <a:ext cx="8839200" cy="1104900"/>
          </a:xfrm>
        </p:spPr>
        <p:txBody>
          <a:bodyPr rtlCol="0">
            <a:normAutofit/>
          </a:bodyPr>
          <a:lstStyle/>
          <a:p>
            <a:pPr algn="ctr">
              <a:defRPr/>
            </a:pPr>
            <a:r>
              <a:rPr lang="en-US" sz="3200" b="1" dirty="0">
                <a:solidFill>
                  <a:srgbClr val="0070C0"/>
                </a:solidFill>
              </a:rPr>
              <a:t>Trade-offs in Transportation Design</a:t>
            </a:r>
          </a:p>
        </p:txBody>
      </p:sp>
      <p:graphicFrame>
        <p:nvGraphicFramePr>
          <p:cNvPr id="3" name="Table 2"/>
          <p:cNvGraphicFramePr>
            <a:graphicFrameLocks noGrp="1"/>
          </p:cNvGraphicFramePr>
          <p:nvPr>
            <p:extLst>
              <p:ext uri="{D42A27DB-BD31-4B8C-83A1-F6EECF244321}">
                <p14:modId xmlns:p14="http://schemas.microsoft.com/office/powerpoint/2010/main" val="3796649176"/>
              </p:ext>
            </p:extLst>
          </p:nvPr>
        </p:nvGraphicFramePr>
        <p:xfrm>
          <a:off x="782321" y="1578513"/>
          <a:ext cx="9876581" cy="4714118"/>
        </p:xfrm>
        <a:graphic>
          <a:graphicData uri="http://schemas.openxmlformats.org/drawingml/2006/table">
            <a:tbl>
              <a:tblPr firstRow="1" bandRow="1">
                <a:tableStyleId>{2D5ABB26-0587-4C30-8999-92F81FD0307C}</a:tableStyleId>
              </a:tblPr>
              <a:tblGrid>
                <a:gridCol w="1429296">
                  <a:extLst>
                    <a:ext uri="{9D8B030D-6E8A-4147-A177-3AD203B41FA5}">
                      <a16:colId xmlns:a16="http://schemas.microsoft.com/office/drawing/2014/main" val="20000"/>
                    </a:ext>
                  </a:extLst>
                </a:gridCol>
                <a:gridCol w="1429293">
                  <a:extLst>
                    <a:ext uri="{9D8B030D-6E8A-4147-A177-3AD203B41FA5}">
                      <a16:colId xmlns:a16="http://schemas.microsoft.com/office/drawing/2014/main" val="20001"/>
                    </a:ext>
                  </a:extLst>
                </a:gridCol>
                <a:gridCol w="1445353">
                  <a:extLst>
                    <a:ext uri="{9D8B030D-6E8A-4147-A177-3AD203B41FA5}">
                      <a16:colId xmlns:a16="http://schemas.microsoft.com/office/drawing/2014/main" val="20002"/>
                    </a:ext>
                  </a:extLst>
                </a:gridCol>
                <a:gridCol w="1622007">
                  <a:extLst>
                    <a:ext uri="{9D8B030D-6E8A-4147-A177-3AD203B41FA5}">
                      <a16:colId xmlns:a16="http://schemas.microsoft.com/office/drawing/2014/main" val="20003"/>
                    </a:ext>
                  </a:extLst>
                </a:gridCol>
                <a:gridCol w="1975316">
                  <a:extLst>
                    <a:ext uri="{9D8B030D-6E8A-4147-A177-3AD203B41FA5}">
                      <a16:colId xmlns:a16="http://schemas.microsoft.com/office/drawing/2014/main" val="20004"/>
                    </a:ext>
                  </a:extLst>
                </a:gridCol>
                <a:gridCol w="1975316">
                  <a:extLst>
                    <a:ext uri="{9D8B030D-6E8A-4147-A177-3AD203B41FA5}">
                      <a16:colId xmlns:a16="http://schemas.microsoft.com/office/drawing/2014/main" val="20005"/>
                    </a:ext>
                  </a:extLst>
                </a:gridCol>
              </a:tblGrid>
              <a:tr h="890444">
                <a:tc>
                  <a:txBody>
                    <a:bodyPr/>
                    <a:lstStyle/>
                    <a:p>
                      <a:r>
                        <a:rPr lang="en-US" sz="1800" b="1" dirty="0"/>
                        <a:t>Mode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Cycle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Safety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In-Transit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Time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637279">
                <a:tc>
                  <a:txBody>
                    <a:bodyPr/>
                    <a:lstStyle/>
                    <a:p>
                      <a:r>
                        <a:rPr lang="en-US" sz="1800" b="1" dirty="0"/>
                        <a:t>Rail</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2</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637279">
                <a:tc>
                  <a:txBody>
                    <a:bodyPr/>
                    <a:lstStyle/>
                    <a:p>
                      <a:r>
                        <a:rPr lang="en-US" sz="1800" b="1" dirty="0"/>
                        <a:t>TL</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3</a:t>
                      </a:r>
                    </a:p>
                  </a:txBody>
                  <a:tcPr/>
                </a:tc>
                <a:tc>
                  <a:txBody>
                    <a:bodyPr/>
                    <a:lstStyle/>
                    <a:p>
                      <a:pPr algn="ctr"/>
                      <a:r>
                        <a:rPr lang="en-US" sz="1800" b="1" dirty="0"/>
                        <a:t>3</a:t>
                      </a:r>
                    </a:p>
                  </a:txBody>
                  <a:tcPr/>
                </a:tc>
                <a:extLst>
                  <a:ext uri="{0D108BD9-81ED-4DB2-BD59-A6C34878D82A}">
                    <a16:rowId xmlns:a16="http://schemas.microsoft.com/office/drawing/2014/main" val="10002"/>
                  </a:ext>
                </a:extLst>
              </a:tr>
              <a:tr h="637279">
                <a:tc>
                  <a:txBody>
                    <a:bodyPr/>
                    <a:lstStyle/>
                    <a:p>
                      <a:r>
                        <a:rPr lang="en-US" sz="1800" b="1" dirty="0" err="1"/>
                        <a:t>LTL</a:t>
                      </a:r>
                      <a:endParaRPr lang="en-US" sz="1800" b="1" dirty="0"/>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4</a:t>
                      </a:r>
                    </a:p>
                  </a:txBody>
                  <a:tcPr/>
                </a:tc>
                <a:tc>
                  <a:txBody>
                    <a:bodyPr/>
                    <a:lstStyle/>
                    <a:p>
                      <a:pPr algn="ctr"/>
                      <a:r>
                        <a:rPr lang="en-US" sz="1800" b="1" dirty="0"/>
                        <a:t>4</a:t>
                      </a:r>
                    </a:p>
                  </a:txBody>
                  <a:tcPr/>
                </a:tc>
                <a:extLst>
                  <a:ext uri="{0D108BD9-81ED-4DB2-BD59-A6C34878D82A}">
                    <a16:rowId xmlns:a16="http://schemas.microsoft.com/office/drawing/2014/main" val="10003"/>
                  </a:ext>
                </a:extLst>
              </a:tr>
              <a:tr h="637279">
                <a:tc>
                  <a:txBody>
                    <a:bodyPr/>
                    <a:lstStyle/>
                    <a:p>
                      <a:r>
                        <a:rPr lang="en-US" sz="1800" b="1" dirty="0"/>
                        <a:t>Package</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6</a:t>
                      </a:r>
                    </a:p>
                  </a:txBody>
                  <a:tcPr/>
                </a:tc>
                <a:tc>
                  <a:txBody>
                    <a:bodyPr/>
                    <a:lstStyle/>
                    <a:p>
                      <a:pPr algn="ctr"/>
                      <a:r>
                        <a:rPr lang="en-US" sz="1800" b="1" dirty="0"/>
                        <a:t>1</a:t>
                      </a:r>
                    </a:p>
                  </a:txBody>
                  <a:tcPr/>
                </a:tc>
                <a:extLst>
                  <a:ext uri="{0D108BD9-81ED-4DB2-BD59-A6C34878D82A}">
                    <a16:rowId xmlns:a16="http://schemas.microsoft.com/office/drawing/2014/main" val="10004"/>
                  </a:ext>
                </a:extLst>
              </a:tr>
              <a:tr h="637279">
                <a:tc>
                  <a:txBody>
                    <a:bodyPr/>
                    <a:lstStyle/>
                    <a:p>
                      <a:r>
                        <a:rPr lang="en-US" sz="1800" b="1" dirty="0"/>
                        <a:t>Air</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5</a:t>
                      </a:r>
                    </a:p>
                  </a:txBody>
                  <a:tcPr/>
                </a:tc>
                <a:tc>
                  <a:txBody>
                    <a:bodyPr/>
                    <a:lstStyle/>
                    <a:p>
                      <a:pPr algn="ctr"/>
                      <a:r>
                        <a:rPr lang="en-US" sz="1800" b="1" dirty="0"/>
                        <a:t>2</a:t>
                      </a:r>
                    </a:p>
                  </a:txBody>
                  <a:tcPr/>
                </a:tc>
                <a:extLst>
                  <a:ext uri="{0D108BD9-81ED-4DB2-BD59-A6C34878D82A}">
                    <a16:rowId xmlns:a16="http://schemas.microsoft.com/office/drawing/2014/main" val="10005"/>
                  </a:ext>
                </a:extLst>
              </a:tr>
              <a:tr h="637279">
                <a:tc>
                  <a:txBody>
                    <a:bodyPr/>
                    <a:lstStyle/>
                    <a:p>
                      <a:r>
                        <a:rPr lang="en-US" sz="1800" b="1" dirty="0"/>
                        <a:t>Water</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1</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pic>
        <p:nvPicPr>
          <p:cNvPr id="4" name="Graphic 21">
            <a:extLst>
              <a:ext uri="{FF2B5EF4-FFF2-40B4-BE49-F238E27FC236}">
                <a16:creationId xmlns:a16="http://schemas.microsoft.com/office/drawing/2014/main" id="{0B648BFF-850F-A3DC-1D43-A840556AA66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D155C920-EF9C-CB4E-07F5-4F6B468275E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954371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0738" y="-82479"/>
            <a:ext cx="10515600" cy="1325563"/>
          </a:xfrm>
        </p:spPr>
        <p:txBody>
          <a:bodyPr rtlCol="0">
            <a:normAutofit/>
          </a:bodyPr>
          <a:lstStyle/>
          <a:p>
            <a:pPr algn="ctr">
              <a:defRPr/>
            </a:pPr>
            <a:r>
              <a:rPr lang="en-US" sz="3200" b="1" dirty="0">
                <a:solidFill>
                  <a:srgbClr val="0070C0"/>
                </a:solidFill>
              </a:rPr>
              <a:t>Trade-offs When Selecting Transportation Mode</a:t>
            </a:r>
          </a:p>
        </p:txBody>
      </p:sp>
      <p:sp>
        <p:nvSpPr>
          <p:cNvPr id="44035" name="Content Placeholder 2"/>
          <p:cNvSpPr>
            <a:spLocks noGrp="1"/>
          </p:cNvSpPr>
          <p:nvPr>
            <p:ph idx="1"/>
          </p:nvPr>
        </p:nvSpPr>
        <p:spPr>
          <a:xfrm>
            <a:off x="1310640" y="1752600"/>
            <a:ext cx="8277860" cy="1384300"/>
          </a:xfrm>
        </p:spPr>
        <p:txBody>
          <a:bodyPr/>
          <a:lstStyle/>
          <a:p>
            <a:pPr marL="0" indent="0">
              <a:buNone/>
            </a:pPr>
            <a:r>
              <a:rPr lang="en-US" altLang="en-US" sz="2400" dirty="0"/>
              <a:t>Demand = 120,000 motors, Cost = $120/motor, </a:t>
            </a:r>
          </a:p>
          <a:p>
            <a:pPr marL="0" indent="0">
              <a:buNone/>
            </a:pPr>
            <a:r>
              <a:rPr lang="en-US" altLang="en-US" sz="2400" dirty="0"/>
              <a:t>Weight = 10 lbs/motor, Lot size = 3,000,</a:t>
            </a:r>
          </a:p>
          <a:p>
            <a:pPr marL="0" indent="0">
              <a:buNone/>
            </a:pPr>
            <a:r>
              <a:rPr lang="en-US" altLang="en-US" sz="2400" dirty="0"/>
              <a:t>Safety stock = 50% ddlt</a:t>
            </a:r>
          </a:p>
        </p:txBody>
      </p:sp>
      <p:graphicFrame>
        <p:nvGraphicFramePr>
          <p:cNvPr id="4" name="Table 3"/>
          <p:cNvGraphicFramePr>
            <a:graphicFrameLocks noGrp="1"/>
          </p:cNvGraphicFramePr>
          <p:nvPr>
            <p:extLst>
              <p:ext uri="{D42A27DB-BD31-4B8C-83A1-F6EECF244321}">
                <p14:modId xmlns:p14="http://schemas.microsoft.com/office/powerpoint/2010/main" val="1735555018"/>
              </p:ext>
            </p:extLst>
          </p:nvPr>
        </p:nvGraphicFramePr>
        <p:xfrm>
          <a:off x="1310640" y="3352801"/>
          <a:ext cx="8493761" cy="2494033"/>
        </p:xfrm>
        <a:graphic>
          <a:graphicData uri="http://schemas.openxmlformats.org/drawingml/2006/table">
            <a:tbl>
              <a:tblPr firstRow="1" bandRow="1">
                <a:tableStyleId>{2D5ABB26-0587-4C30-8999-92F81FD0307C}</a:tableStyleId>
              </a:tblPr>
              <a:tblGrid>
                <a:gridCol w="2884950">
                  <a:extLst>
                    <a:ext uri="{9D8B030D-6E8A-4147-A177-3AD203B41FA5}">
                      <a16:colId xmlns:a16="http://schemas.microsoft.com/office/drawing/2014/main" val="20000"/>
                    </a:ext>
                  </a:extLst>
                </a:gridCol>
                <a:gridCol w="2606706">
                  <a:extLst>
                    <a:ext uri="{9D8B030D-6E8A-4147-A177-3AD203B41FA5}">
                      <a16:colId xmlns:a16="http://schemas.microsoft.com/office/drawing/2014/main" val="20001"/>
                    </a:ext>
                  </a:extLst>
                </a:gridCol>
                <a:gridCol w="3002105">
                  <a:extLst>
                    <a:ext uri="{9D8B030D-6E8A-4147-A177-3AD203B41FA5}">
                      <a16:colId xmlns:a16="http://schemas.microsoft.com/office/drawing/2014/main" val="20002"/>
                    </a:ext>
                  </a:extLst>
                </a:gridCol>
              </a:tblGrid>
              <a:tr h="639999">
                <a:tc>
                  <a:txBody>
                    <a:bodyPr/>
                    <a:lstStyle/>
                    <a:p>
                      <a:r>
                        <a:rPr lang="en-US" sz="1800" b="1" kern="1200" dirty="0">
                          <a:solidFill>
                            <a:schemeClr val="tx1"/>
                          </a:solidFill>
                          <a:latin typeface="+mn-lt"/>
                          <a:ea typeface="+mn-ea"/>
                          <a:cs typeface="+mn-cs"/>
                        </a:rPr>
                        <a:t>Carrier</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Range of Quantity Shipped (</a:t>
                      </a:r>
                      <a:r>
                        <a:rPr lang="en-US" sz="1800" b="1" kern="1200" dirty="0" err="1">
                          <a:solidFill>
                            <a:schemeClr val="tx1"/>
                          </a:solidFill>
                          <a:latin typeface="+mn-lt"/>
                          <a:ea typeface="+mn-ea"/>
                          <a:cs typeface="+mn-cs"/>
                        </a:rPr>
                        <a:t>cwt</a:t>
                      </a:r>
                      <a:r>
                        <a:rPr lang="en-US" sz="1800" b="1" kern="1200" dirty="0">
                          <a:solidFill>
                            <a:schemeClr val="tx1"/>
                          </a:solidFill>
                          <a:latin typeface="+mn-lt"/>
                          <a:ea typeface="+mn-ea"/>
                          <a:cs typeface="+mn-cs"/>
                        </a:rPr>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Shipping Cost ($/</a:t>
                      </a:r>
                      <a:r>
                        <a:rPr lang="en-US" sz="1800" b="1" dirty="0" err="1"/>
                        <a:t>cwt</a:t>
                      </a:r>
                      <a:r>
                        <a:rPr lang="en-US" sz="1800" b="1" dirty="0"/>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79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AM Railroad</a:t>
                      </a:r>
                      <a:endParaRPr lang="en-US" sz="1800" dirty="0"/>
                    </a:p>
                  </a:txBody>
                  <a:tcPr marT="45714" marB="45714">
                    <a:lnT w="19050" cap="flat" cmpd="sng" algn="ctr">
                      <a:solidFill>
                        <a:scrgbClr r="0" g="0" b="0"/>
                      </a:solidFill>
                      <a:prstDash val="solid"/>
                      <a:round/>
                      <a:headEnd type="none" w="med" len="med"/>
                      <a:tailEnd type="none" w="med" len="med"/>
                    </a:lnT>
                  </a:tcPr>
                </a:tc>
                <a:tc>
                  <a:txBody>
                    <a:bodyPr/>
                    <a:lstStyle/>
                    <a:p>
                      <a:r>
                        <a:rPr lang="en-US" sz="1800" dirty="0"/>
                        <a:t>	200+</a:t>
                      </a:r>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dirty="0"/>
                        <a:t>6.50</a:t>
                      </a:r>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793">
                <a:tc>
                  <a:txBody>
                    <a:bodyPr/>
                    <a:lstStyle/>
                    <a:p>
                      <a:r>
                        <a:rPr lang="en-US" sz="1800" kern="1200" dirty="0">
                          <a:solidFill>
                            <a:schemeClr val="tx1"/>
                          </a:solidFill>
                          <a:latin typeface="+mn-lt"/>
                          <a:ea typeface="+mn-ea"/>
                          <a:cs typeface="+mn-cs"/>
                        </a:rPr>
                        <a:t>Northeast Trucking</a:t>
                      </a:r>
                      <a:endParaRPr lang="en-US" sz="1800" dirty="0"/>
                    </a:p>
                  </a:txBody>
                  <a:tcPr marT="45714" marB="45714"/>
                </a:tc>
                <a:tc>
                  <a:txBody>
                    <a:bodyPr/>
                    <a:lstStyle/>
                    <a:p>
                      <a:r>
                        <a:rPr lang="en-US" sz="1800" dirty="0"/>
                        <a:t>	100+</a:t>
                      </a:r>
                    </a:p>
                  </a:txBody>
                  <a:tcPr marT="45714" marB="45714"/>
                </a:tc>
                <a:tc>
                  <a:txBody>
                    <a:bodyPr/>
                    <a:lstStyle/>
                    <a:p>
                      <a:pPr algn="ctr"/>
                      <a:r>
                        <a:rPr lang="en-US" sz="1800" dirty="0"/>
                        <a:t>7.50</a:t>
                      </a:r>
                    </a:p>
                  </a:txBody>
                  <a:tcPr marT="45714" marB="45714"/>
                </a:tc>
                <a:extLst>
                  <a:ext uri="{0D108BD9-81ED-4DB2-BD59-A6C34878D82A}">
                    <a16:rowId xmlns:a16="http://schemas.microsoft.com/office/drawing/2014/main" val="10002"/>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50–150</a:t>
                      </a:r>
                    </a:p>
                  </a:txBody>
                  <a:tcPr marT="45714" marB="45714"/>
                </a:tc>
                <a:tc>
                  <a:txBody>
                    <a:bodyPr/>
                    <a:lstStyle/>
                    <a:p>
                      <a:pPr algn="ctr"/>
                      <a:r>
                        <a:rPr lang="en-US" sz="1800" dirty="0"/>
                        <a:t>8.00</a:t>
                      </a:r>
                    </a:p>
                  </a:txBody>
                  <a:tcPr marT="45714" marB="45714"/>
                </a:tc>
                <a:extLst>
                  <a:ext uri="{0D108BD9-81ED-4DB2-BD59-A6C34878D82A}">
                    <a16:rowId xmlns:a16="http://schemas.microsoft.com/office/drawing/2014/main" val="10003"/>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150–250</a:t>
                      </a:r>
                    </a:p>
                  </a:txBody>
                  <a:tcPr marT="45714" marB="45714"/>
                </a:tc>
                <a:tc>
                  <a:txBody>
                    <a:bodyPr/>
                    <a:lstStyle/>
                    <a:p>
                      <a:pPr algn="ctr"/>
                      <a:r>
                        <a:rPr lang="en-US" sz="1800" dirty="0"/>
                        <a:t>6.00</a:t>
                      </a:r>
                    </a:p>
                  </a:txBody>
                  <a:tcPr marT="45714" marB="45714"/>
                </a:tc>
                <a:extLst>
                  <a:ext uri="{0D108BD9-81ED-4DB2-BD59-A6C34878D82A}">
                    <a16:rowId xmlns:a16="http://schemas.microsoft.com/office/drawing/2014/main" val="10004"/>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lnB w="28575" cap="flat" cmpd="sng" algn="ctr">
                      <a:solidFill>
                        <a:scrgbClr r="0" g="0" b="0"/>
                      </a:solidFill>
                      <a:prstDash val="solid"/>
                      <a:round/>
                      <a:headEnd type="none" w="med" len="med"/>
                      <a:tailEnd type="none" w="med" len="med"/>
                    </a:lnB>
                  </a:tcPr>
                </a:tc>
                <a:tc>
                  <a:txBody>
                    <a:bodyPr/>
                    <a:lstStyle/>
                    <a:p>
                      <a:r>
                        <a:rPr lang="en-US" sz="1800" dirty="0"/>
                        <a:t>	250+</a:t>
                      </a:r>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dirty="0"/>
                        <a:t>4.00</a:t>
                      </a:r>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5" name="Graphic 21">
            <a:extLst>
              <a:ext uri="{FF2B5EF4-FFF2-40B4-BE49-F238E27FC236}">
                <a16:creationId xmlns:a16="http://schemas.microsoft.com/office/drawing/2014/main" id="{0D2298B4-FFD2-18CD-DDAF-BD38C9717E9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7CF9D270-487E-2D27-F9F4-CBD9BBF5113B}"/>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13817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4709"/>
            <a:ext cx="10515600" cy="1057434"/>
          </a:xfrm>
        </p:spPr>
        <p:txBody>
          <a:bodyPr rtlCol="0">
            <a:normAutofit/>
          </a:bodyPr>
          <a:lstStyle/>
          <a:p>
            <a:pPr algn="ctr">
              <a:defRPr/>
            </a:pPr>
            <a:r>
              <a:rPr lang="en-US" sz="3000" b="1" dirty="0">
                <a:solidFill>
                  <a:srgbClr val="0070C0"/>
                </a:solidFill>
              </a:rPr>
              <a:t>Trade-offs When Selecting Transportation Mode</a:t>
            </a:r>
          </a:p>
        </p:txBody>
      </p:sp>
      <p:sp>
        <p:nvSpPr>
          <p:cNvPr id="45059" name="Content Placeholder 2"/>
          <p:cNvSpPr>
            <a:spLocks noGrp="1"/>
          </p:cNvSpPr>
          <p:nvPr>
            <p:ph idx="1"/>
          </p:nvPr>
        </p:nvSpPr>
        <p:spPr>
          <a:xfrm>
            <a:off x="751840" y="1695012"/>
            <a:ext cx="11016018" cy="4533900"/>
          </a:xfrm>
        </p:spPr>
        <p:txBody>
          <a:bodyPr>
            <a:noAutofit/>
          </a:bodyPr>
          <a:lstStyle/>
          <a:p>
            <a:pPr marL="0" indent="0">
              <a:buNone/>
              <a:tabLst>
                <a:tab pos="3314700" algn="r"/>
                <a:tab pos="3492500" algn="l"/>
              </a:tabLst>
            </a:pPr>
            <a:r>
              <a:rPr lang="en-US" altLang="en-US" sz="2400" dirty="0"/>
              <a:t>Cycle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Q</a:t>
            </a:r>
            <a:r>
              <a:rPr lang="nl-NL" altLang="en-US" sz="2400" dirty="0"/>
              <a:t>/2 = 2,000/2 = 1,000 motors </a:t>
            </a:r>
            <a:endParaRPr lang="en-US" altLang="en-US" sz="2400" dirty="0"/>
          </a:p>
          <a:p>
            <a:pPr marL="0" indent="0">
              <a:buNone/>
              <a:tabLst>
                <a:tab pos="3314700" algn="r"/>
                <a:tab pos="3492500" algn="l"/>
              </a:tabLst>
            </a:pPr>
            <a:r>
              <a:rPr lang="en-US" altLang="en-US" sz="2400" dirty="0"/>
              <a:t>Safety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L</a:t>
            </a:r>
            <a:r>
              <a:rPr lang="nl-NL" altLang="en-US" sz="2400" dirty="0"/>
              <a:t>/2 days of demand</a:t>
            </a:r>
            <a:br>
              <a:rPr lang="nl-NL" altLang="en-US" sz="2400" dirty="0"/>
            </a:br>
            <a:r>
              <a:rPr lang="nl-NL" altLang="en-US" sz="2400" dirty="0"/>
              <a:t>		= (6/2)(120,000/365)</a:t>
            </a:r>
            <a:r>
              <a:rPr lang="en-US" altLang="en-US" sz="2400" dirty="0"/>
              <a:t> = 986 motors </a:t>
            </a:r>
          </a:p>
          <a:p>
            <a:pPr marL="0" indent="0">
              <a:buNone/>
              <a:tabLst>
                <a:tab pos="3314700" algn="r"/>
                <a:tab pos="3492500" algn="l"/>
              </a:tabLst>
            </a:pPr>
            <a:r>
              <a:rPr lang="en-US" altLang="en-US" sz="2400" dirty="0"/>
              <a:t>In-transit inventory	= 120,000(5/365) = 1,644 motors </a:t>
            </a:r>
          </a:p>
          <a:p>
            <a:pPr marL="0" indent="0">
              <a:buNone/>
              <a:tabLst>
                <a:tab pos="3314700" algn="r"/>
                <a:tab pos="3492500" algn="l"/>
              </a:tabLst>
            </a:pPr>
            <a:r>
              <a:rPr lang="en-US" altLang="en-US" sz="2400" dirty="0"/>
              <a:t>Total average inventory		= 1,000 + 986 + 1,644 </a:t>
            </a:r>
            <a:br>
              <a:rPr lang="en-US" altLang="en-US" sz="2400" dirty="0"/>
            </a:br>
            <a:r>
              <a:rPr lang="en-US" altLang="en-US" sz="2400" dirty="0"/>
              <a:t>		= 3,630 motors </a:t>
            </a:r>
          </a:p>
          <a:p>
            <a:pPr marL="0" indent="0">
              <a:buNone/>
              <a:tabLst>
                <a:tab pos="3314700" algn="r"/>
                <a:tab pos="3492500" algn="l"/>
              </a:tabLst>
            </a:pPr>
            <a:r>
              <a:rPr lang="en-US" altLang="en-US" sz="2400" dirty="0"/>
              <a:t>	Annual holding cost using AM Rail	= 3,630 x $30 = $108,900</a:t>
            </a:r>
          </a:p>
          <a:p>
            <a:pPr marL="0" indent="0">
              <a:buNone/>
              <a:tabLst>
                <a:tab pos="3314700" algn="r"/>
                <a:tab pos="3492500" algn="l"/>
              </a:tabLst>
            </a:pPr>
            <a:r>
              <a:rPr lang="en-US" altLang="en-US" sz="2400" dirty="0"/>
              <a:t>Annual transportation 	cost using AM Rail = 120,000 x 0.65 = $78,000</a:t>
            </a:r>
          </a:p>
          <a:p>
            <a:pPr marL="0" indent="0">
              <a:buNone/>
              <a:tabLst>
                <a:tab pos="3314700" algn="r"/>
                <a:tab pos="3492500" algn="l"/>
              </a:tabLst>
            </a:pPr>
            <a:r>
              <a:rPr lang="en-US" altLang="en-US" sz="2400" dirty="0"/>
              <a:t>The total annual cost for 	inventory and transportation using AM Rail= $186,900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pic>
        <p:nvPicPr>
          <p:cNvPr id="7" name="Graphic 21">
            <a:extLst>
              <a:ext uri="{FF2B5EF4-FFF2-40B4-BE49-F238E27FC236}">
                <a16:creationId xmlns:a16="http://schemas.microsoft.com/office/drawing/2014/main" id="{0C87E46D-5810-CB2E-AE43-EA82ED1D6E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03D7C27-280B-05AF-EEB6-5625D129D0D7}"/>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3256410"/>
      </p:ext>
    </p:extLst>
  </p:cSld>
  <p:clrMapOvr>
    <a:masterClrMapping/>
  </p:clrMapOvr>
  <p:transition spd="slow">
    <p:strips/>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4930" y="-169701"/>
            <a:ext cx="10515600" cy="1325563"/>
          </a:xfrm>
        </p:spPr>
        <p:txBody>
          <a:bodyPr rtlCol="0">
            <a:normAutofit/>
          </a:bodyPr>
          <a:lstStyle/>
          <a:p>
            <a:pPr algn="ctr">
              <a:defRPr/>
            </a:pPr>
            <a:r>
              <a:rPr lang="en-US" sz="3200" b="1" dirty="0">
                <a:solidFill>
                  <a:srgbClr val="0070C0"/>
                </a:solidFill>
              </a:rPr>
              <a:t>Trade-offs When Selecting Transportation Mode</a:t>
            </a:r>
          </a:p>
        </p:txBody>
      </p:sp>
      <p:graphicFrame>
        <p:nvGraphicFramePr>
          <p:cNvPr id="4" name="Table 3"/>
          <p:cNvGraphicFramePr>
            <a:graphicFrameLocks noGrp="1"/>
          </p:cNvGraphicFramePr>
          <p:nvPr>
            <p:extLst>
              <p:ext uri="{D42A27DB-BD31-4B8C-83A1-F6EECF244321}">
                <p14:modId xmlns:p14="http://schemas.microsoft.com/office/powerpoint/2010/main" val="4255401390"/>
              </p:ext>
            </p:extLst>
          </p:nvPr>
        </p:nvGraphicFramePr>
        <p:xfrm>
          <a:off x="731521" y="1727200"/>
          <a:ext cx="10204049" cy="4359114"/>
        </p:xfrm>
        <a:graphic>
          <a:graphicData uri="http://schemas.openxmlformats.org/drawingml/2006/table">
            <a:tbl>
              <a:tblPr firstRow="1" bandRow="1">
                <a:tableStyleId>{2D5ABB26-0587-4C30-8999-92F81FD0307C}</a:tableStyleId>
              </a:tblPr>
              <a:tblGrid>
                <a:gridCol w="1417231">
                  <a:extLst>
                    <a:ext uri="{9D8B030D-6E8A-4147-A177-3AD203B41FA5}">
                      <a16:colId xmlns:a16="http://schemas.microsoft.com/office/drawing/2014/main" val="20000"/>
                    </a:ext>
                  </a:extLst>
                </a:gridCol>
                <a:gridCol w="1151712">
                  <a:extLst>
                    <a:ext uri="{9D8B030D-6E8A-4147-A177-3AD203B41FA5}">
                      <a16:colId xmlns:a16="http://schemas.microsoft.com/office/drawing/2014/main" val="20001"/>
                    </a:ext>
                  </a:extLst>
                </a:gridCol>
                <a:gridCol w="1352058">
                  <a:extLst>
                    <a:ext uri="{9D8B030D-6E8A-4147-A177-3AD203B41FA5}">
                      <a16:colId xmlns:a16="http://schemas.microsoft.com/office/drawing/2014/main" val="20002"/>
                    </a:ext>
                  </a:extLst>
                </a:gridCol>
                <a:gridCol w="1216885">
                  <a:extLst>
                    <a:ext uri="{9D8B030D-6E8A-4147-A177-3AD203B41FA5}">
                      <a16:colId xmlns:a16="http://schemas.microsoft.com/office/drawing/2014/main" val="20003"/>
                    </a:ext>
                  </a:extLst>
                </a:gridCol>
                <a:gridCol w="1284472">
                  <a:extLst>
                    <a:ext uri="{9D8B030D-6E8A-4147-A177-3AD203B41FA5}">
                      <a16:colId xmlns:a16="http://schemas.microsoft.com/office/drawing/2014/main" val="20004"/>
                    </a:ext>
                  </a:extLst>
                </a:gridCol>
                <a:gridCol w="1284472">
                  <a:extLst>
                    <a:ext uri="{9D8B030D-6E8A-4147-A177-3AD203B41FA5}">
                      <a16:colId xmlns:a16="http://schemas.microsoft.com/office/drawing/2014/main" val="20005"/>
                    </a:ext>
                  </a:extLst>
                </a:gridCol>
                <a:gridCol w="1268955">
                  <a:extLst>
                    <a:ext uri="{9D8B030D-6E8A-4147-A177-3AD203B41FA5}">
                      <a16:colId xmlns:a16="http://schemas.microsoft.com/office/drawing/2014/main" val="20006"/>
                    </a:ext>
                  </a:extLst>
                </a:gridCol>
                <a:gridCol w="1228264">
                  <a:extLst>
                    <a:ext uri="{9D8B030D-6E8A-4147-A177-3AD203B41FA5}">
                      <a16:colId xmlns:a16="http://schemas.microsoft.com/office/drawing/2014/main" val="20007"/>
                    </a:ext>
                  </a:extLst>
                </a:gridCol>
              </a:tblGrid>
              <a:tr h="731630">
                <a:tc>
                  <a:txBody>
                    <a:bodyPr/>
                    <a:lstStyle/>
                    <a:p>
                      <a:pPr algn="ctr"/>
                      <a:r>
                        <a:rPr lang="en-US" sz="1600" b="1" kern="1200" dirty="0">
                          <a:solidFill>
                            <a:schemeClr val="tx1"/>
                          </a:solidFill>
                          <a:latin typeface="+mn-lt"/>
                          <a:ea typeface="+mn-ea"/>
                          <a:cs typeface="+mn-cs"/>
                        </a:rPr>
                        <a:t>Alternative</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Lot Size (Motors)</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err="1">
                          <a:solidFill>
                            <a:schemeClr val="tx1"/>
                          </a:solidFill>
                          <a:latin typeface="+mn-lt"/>
                          <a:ea typeface="+mn-ea"/>
                          <a:cs typeface="+mn-cs"/>
                        </a:rPr>
                        <a:t>Transpor</a:t>
                      </a:r>
                      <a:r>
                        <a:rPr lang="en-US" sz="1600" b="1" kern="1200" dirty="0">
                          <a:solidFill>
                            <a:schemeClr val="tx1"/>
                          </a:solidFill>
                          <a:latin typeface="+mn-lt"/>
                          <a:ea typeface="+mn-ea"/>
                          <a:cs typeface="+mn-cs"/>
                        </a:rPr>
                        <a:t>-</a:t>
                      </a:r>
                    </a:p>
                    <a:p>
                      <a:pPr algn="ctr"/>
                      <a:r>
                        <a:rPr lang="en-US" sz="1600" b="1" kern="1200" dirty="0" err="1">
                          <a:solidFill>
                            <a:schemeClr val="tx1"/>
                          </a:solidFill>
                          <a:latin typeface="+mn-lt"/>
                          <a:ea typeface="+mn-ea"/>
                          <a:cs typeface="+mn-cs"/>
                        </a:rPr>
                        <a:t>tation</a:t>
                      </a:r>
                      <a:endParaRPr lang="en-US" sz="1600" b="1" kern="1200" dirty="0">
                        <a:solidFill>
                          <a:schemeClr val="tx1"/>
                        </a:solidFill>
                        <a:latin typeface="+mn-lt"/>
                        <a:ea typeface="+mn-ea"/>
                        <a:cs typeface="+mn-cs"/>
                      </a:endParaRPr>
                    </a:p>
                    <a:p>
                      <a:pPr algn="ctr"/>
                      <a:r>
                        <a:rPr lang="en-US" sz="1600" b="1" kern="1200" dirty="0">
                          <a:solidFill>
                            <a:schemeClr val="tx1"/>
                          </a:solidFill>
                          <a:latin typeface="+mn-lt"/>
                          <a:ea typeface="+mn-ea"/>
                          <a:cs typeface="+mn-cs"/>
                        </a:rPr>
                        <a:t>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Cycle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Safety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In-Transit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Inventory</a:t>
                      </a:r>
                      <a:r>
                        <a:rPr lang="en-US" sz="1600" b="1" kern="1200" baseline="0" dirty="0">
                          <a:solidFill>
                            <a:schemeClr val="tx1"/>
                          </a:solidFill>
                          <a:latin typeface="+mn-lt"/>
                          <a:ea typeface="+mn-ea"/>
                          <a:cs typeface="+mn-cs"/>
                        </a:rPr>
                        <a:t> Cost</a:t>
                      </a:r>
                      <a:endParaRPr lang="en-US" sz="1600" b="1" kern="1200" dirty="0">
                        <a:solidFill>
                          <a:schemeClr val="tx1"/>
                        </a:solidFill>
                        <a:latin typeface="+mn-lt"/>
                        <a:ea typeface="+mn-ea"/>
                        <a:cs typeface="+mn-cs"/>
                      </a:endParaRP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dirty="0"/>
                        <a:t>Total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AM Rail</a:t>
                      </a:r>
                      <a:endParaRPr lang="en-US" sz="1600" b="1" dirty="0"/>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2,000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$78,000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986</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1,644</a:t>
                      </a:r>
                    </a:p>
                  </a:txBody>
                  <a:tcPr marT="45727" marB="45727">
                    <a:lnT w="19050" cap="flat" cmpd="sng" algn="ctr">
                      <a:solidFill>
                        <a:scrgbClr r="0" g="0" b="0"/>
                      </a:solidFill>
                      <a:prstDash val="solid"/>
                      <a:round/>
                      <a:headEnd type="none" w="med" len="med"/>
                      <a:tailEnd type="none" w="med" len="med"/>
                    </a:lnT>
                  </a:tcPr>
                </a:tc>
                <a:tc>
                  <a:txBody>
                    <a:bodyPr/>
                    <a:lstStyle/>
                    <a:p>
                      <a:pPr algn="r"/>
                      <a:r>
                        <a:rPr lang="en-US" sz="1600" b="1" dirty="0"/>
                        <a:t>$108,900</a:t>
                      </a:r>
                    </a:p>
                  </a:txBody>
                  <a:tcPr marT="45727" marB="45727">
                    <a:lnT w="19050" cap="flat" cmpd="sng" algn="ctr">
                      <a:solidFill>
                        <a:scrgbClr r="0" g="0" b="0"/>
                      </a:solidFill>
                      <a:prstDash val="solid"/>
                      <a:round/>
                      <a:headEnd type="none" w="med" len="med"/>
                      <a:tailEnd type="none" w="med" len="med"/>
                    </a:lnT>
                  </a:tcPr>
                </a:tc>
                <a:tc>
                  <a:txBody>
                    <a:bodyPr/>
                    <a:lstStyle/>
                    <a:p>
                      <a:pPr algn="ctr"/>
                      <a:r>
                        <a:rPr lang="en-US" sz="1600" b="1" dirty="0"/>
                        <a:t>$186,900</a:t>
                      </a:r>
                    </a:p>
                  </a:txBody>
                  <a:tcPr marT="45727" marB="45727">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Northeast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1,000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$90,000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$64,320</a:t>
                      </a:r>
                    </a:p>
                  </a:txBody>
                  <a:tcPr marT="45727" marB="45727"/>
                </a:tc>
                <a:tc>
                  <a:txBody>
                    <a:bodyPr/>
                    <a:lstStyle/>
                    <a:p>
                      <a:pPr algn="ctr"/>
                      <a:r>
                        <a:rPr lang="en-US" sz="1600" b="1" dirty="0"/>
                        <a:t>$154,320</a:t>
                      </a:r>
                    </a:p>
                  </a:txBody>
                  <a:tcPr marT="45727" marB="45727"/>
                </a:tc>
                <a:extLst>
                  <a:ext uri="{0D108BD9-81ED-4DB2-BD59-A6C34878D82A}">
                    <a16:rowId xmlns:a16="http://schemas.microsoft.com/office/drawing/2014/main" val="10002"/>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250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$56,820</a:t>
                      </a:r>
                    </a:p>
                  </a:txBody>
                  <a:tcPr marT="45727" marB="45727"/>
                </a:tc>
                <a:tc>
                  <a:txBody>
                    <a:bodyPr/>
                    <a:lstStyle/>
                    <a:p>
                      <a:pPr algn="ctr"/>
                      <a:r>
                        <a:rPr lang="en-US" sz="1600" b="1" dirty="0"/>
                        <a:t>$152,820</a:t>
                      </a:r>
                    </a:p>
                  </a:txBody>
                  <a:tcPr marT="45727" marB="45727"/>
                </a:tc>
                <a:extLst>
                  <a:ext uri="{0D108BD9-81ED-4DB2-BD59-A6C34878D82A}">
                    <a16:rowId xmlns:a16="http://schemas.microsoft.com/office/drawing/2014/main" val="10003"/>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750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$71,820</a:t>
                      </a:r>
                    </a:p>
                  </a:txBody>
                  <a:tcPr marT="45727" marB="45727"/>
                </a:tc>
                <a:tc>
                  <a:txBody>
                    <a:bodyPr/>
                    <a:lstStyle/>
                    <a:p>
                      <a:pPr algn="ctr"/>
                      <a:r>
                        <a:rPr lang="en-US" sz="1600" b="1" dirty="0"/>
                        <a:t>$167,820</a:t>
                      </a:r>
                    </a:p>
                  </a:txBody>
                  <a:tcPr marT="45727" marB="45727"/>
                </a:tc>
                <a:extLst>
                  <a:ext uri="{0D108BD9-81ED-4DB2-BD59-A6C34878D82A}">
                    <a16:rowId xmlns:a16="http://schemas.microsoft.com/office/drawing/2014/main" val="10004"/>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2,500</a:t>
                      </a:r>
                    </a:p>
                  </a:txBody>
                  <a:tcPr marT="45727" marB="45727"/>
                </a:tc>
                <a:tc>
                  <a:txBody>
                    <a:bodyPr/>
                    <a:lstStyle/>
                    <a:p>
                      <a:pPr algn="ctr"/>
                      <a:r>
                        <a:rPr lang="en-US" sz="1600" b="1" dirty="0"/>
                        <a:t>$86,400</a:t>
                      </a:r>
                    </a:p>
                  </a:txBody>
                  <a:tcPr marT="45727" marB="45727"/>
                </a:tc>
                <a:tc>
                  <a:txBody>
                    <a:bodyPr/>
                    <a:lstStyle/>
                    <a:p>
                      <a:pPr>
                        <a:tabLst>
                          <a:tab pos="622300" algn="r"/>
                        </a:tabLst>
                      </a:pPr>
                      <a:r>
                        <a:rPr lang="en-US" sz="1600" b="1" dirty="0"/>
                        <a:t>	1,250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$86,820</a:t>
                      </a:r>
                    </a:p>
                  </a:txBody>
                  <a:tcPr marT="45727" marB="45727"/>
                </a:tc>
                <a:tc>
                  <a:txBody>
                    <a:bodyPr/>
                    <a:lstStyle/>
                    <a:p>
                      <a:pPr algn="ctr"/>
                      <a:r>
                        <a:rPr lang="en-US" sz="1600" b="1" dirty="0"/>
                        <a:t>$173,220</a:t>
                      </a:r>
                    </a:p>
                  </a:txBody>
                  <a:tcPr marT="45727" marB="45727"/>
                </a:tc>
                <a:extLst>
                  <a:ext uri="{0D108BD9-81ED-4DB2-BD59-A6C34878D82A}">
                    <a16:rowId xmlns:a16="http://schemas.microsoft.com/office/drawing/2014/main" val="10005"/>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3,000</a:t>
                      </a:r>
                    </a:p>
                  </a:txBody>
                  <a:tcPr marT="45727" marB="45727"/>
                </a:tc>
                <a:tc>
                  <a:txBody>
                    <a:bodyPr/>
                    <a:lstStyle/>
                    <a:p>
                      <a:pPr algn="ctr"/>
                      <a:r>
                        <a:rPr lang="en-US" sz="1600" b="1" dirty="0"/>
                        <a:t>$80,000</a:t>
                      </a:r>
                    </a:p>
                  </a:txBody>
                  <a:tcPr marT="45727" marB="45727"/>
                </a:tc>
                <a:tc>
                  <a:txBody>
                    <a:bodyPr/>
                    <a:lstStyle/>
                    <a:p>
                      <a:pPr>
                        <a:tabLst>
                          <a:tab pos="622300" algn="r"/>
                        </a:tabLst>
                      </a:pPr>
                      <a:r>
                        <a:rPr lang="en-US" sz="1600" b="1" dirty="0"/>
                        <a:t>	1,500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$94,320</a:t>
                      </a:r>
                    </a:p>
                  </a:txBody>
                  <a:tcPr marT="45727" marB="45727"/>
                </a:tc>
                <a:tc>
                  <a:txBody>
                    <a:bodyPr/>
                    <a:lstStyle/>
                    <a:p>
                      <a:pPr algn="ctr"/>
                      <a:r>
                        <a:rPr lang="en-US" sz="1600" b="1" dirty="0"/>
                        <a:t>$174,320</a:t>
                      </a:r>
                    </a:p>
                  </a:txBody>
                  <a:tcPr marT="45727" marB="45727"/>
                </a:tc>
                <a:extLst>
                  <a:ext uri="{0D108BD9-81ED-4DB2-BD59-A6C34878D82A}">
                    <a16:rowId xmlns:a16="http://schemas.microsoft.com/office/drawing/2014/main" val="10006"/>
                  </a:ext>
                </a:extLst>
              </a:tr>
              <a:tr h="518238">
                <a:tc>
                  <a:txBody>
                    <a:bodyPr/>
                    <a:lstStyle/>
                    <a:p>
                      <a:r>
                        <a:rPr lang="en-US" sz="1600" b="1" kern="1200" dirty="0">
                          <a:solidFill>
                            <a:schemeClr val="tx1"/>
                          </a:solidFill>
                          <a:latin typeface="+mn-lt"/>
                          <a:ea typeface="+mn-ea"/>
                          <a:cs typeface="+mn-cs"/>
                        </a:rPr>
                        <a:t>Golden (old proposal)</a:t>
                      </a:r>
                      <a:endParaRPr lang="en-US" sz="1600" b="1" dirty="0"/>
                    </a:p>
                  </a:txBody>
                  <a:tcPr marT="45727" marB="45727"/>
                </a:tc>
                <a:tc>
                  <a:txBody>
                    <a:bodyPr/>
                    <a:lstStyle/>
                    <a:p>
                      <a:pPr>
                        <a:tabLst>
                          <a:tab pos="533400" algn="r"/>
                        </a:tabLst>
                      </a:pPr>
                      <a:r>
                        <a:rPr lang="en-US" sz="1600" b="1" dirty="0"/>
                        <a:t>	4,000</a:t>
                      </a:r>
                    </a:p>
                  </a:txBody>
                  <a:tcPr marT="45727" marB="45727"/>
                </a:tc>
                <a:tc>
                  <a:txBody>
                    <a:bodyPr/>
                    <a:lstStyle/>
                    <a:p>
                      <a:pPr algn="ctr"/>
                      <a:r>
                        <a:rPr lang="en-US" sz="1600" b="1" dirty="0"/>
                        <a:t>$72,000</a:t>
                      </a:r>
                    </a:p>
                  </a:txBody>
                  <a:tcPr marT="45727" marB="45727"/>
                </a:tc>
                <a:tc>
                  <a:txBody>
                    <a:bodyPr/>
                    <a:lstStyle/>
                    <a:p>
                      <a:pPr>
                        <a:tabLst>
                          <a:tab pos="622300" algn="r"/>
                        </a:tabLst>
                      </a:pPr>
                      <a:r>
                        <a:rPr lang="en-US" sz="1600" b="1" dirty="0"/>
                        <a:t>	2,000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$109,320</a:t>
                      </a:r>
                    </a:p>
                  </a:txBody>
                  <a:tcPr marT="45727" marB="45727"/>
                </a:tc>
                <a:tc>
                  <a:txBody>
                    <a:bodyPr/>
                    <a:lstStyle/>
                    <a:p>
                      <a:pPr algn="ctr"/>
                      <a:r>
                        <a:rPr lang="en-US" sz="1600" b="1" dirty="0"/>
                        <a:t>$181,320</a:t>
                      </a:r>
                    </a:p>
                  </a:txBody>
                  <a:tcPr marT="45727" marB="45727"/>
                </a:tc>
                <a:extLst>
                  <a:ext uri="{0D108BD9-81ED-4DB2-BD59-A6C34878D82A}">
                    <a16:rowId xmlns:a16="http://schemas.microsoft.com/office/drawing/2014/main" val="10007"/>
                  </a:ext>
                </a:extLst>
              </a:tr>
              <a:tr h="731630">
                <a:tc>
                  <a:txBody>
                    <a:bodyPr/>
                    <a:lstStyle/>
                    <a:p>
                      <a:r>
                        <a:rPr lang="en-US" sz="1600" b="1" kern="1200" dirty="0">
                          <a:solidFill>
                            <a:schemeClr val="tx1"/>
                          </a:solidFill>
                          <a:latin typeface="+mn-lt"/>
                          <a:ea typeface="+mn-ea"/>
                          <a:cs typeface="+mn-cs"/>
                        </a:rPr>
                        <a:t>Golden (new proposal)</a:t>
                      </a:r>
                      <a:endParaRPr lang="en-US" sz="1600" b="1" dirty="0"/>
                    </a:p>
                  </a:txBody>
                  <a:tcPr marT="45727" marB="45727">
                    <a:lnB w="28575" cap="flat" cmpd="sng" algn="ctr">
                      <a:solidFill>
                        <a:scrgbClr r="0" g="0" b="0"/>
                      </a:solidFill>
                      <a:prstDash val="solid"/>
                      <a:round/>
                      <a:headEnd type="none" w="med" len="med"/>
                      <a:tailEnd type="none" w="med" len="med"/>
                    </a:lnB>
                  </a:tcPr>
                </a:tc>
                <a:tc>
                  <a:txBody>
                    <a:bodyPr/>
                    <a:lstStyle/>
                    <a:p>
                      <a:pPr>
                        <a:tabLst>
                          <a:tab pos="533400" algn="r"/>
                        </a:tabLst>
                      </a:pPr>
                      <a:r>
                        <a:rPr lang="en-US" sz="1600" b="1" dirty="0"/>
                        <a:t>	4,000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$67,000</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2,000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658</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986</a:t>
                      </a:r>
                    </a:p>
                  </a:txBody>
                  <a:tcPr marT="45727" marB="45727">
                    <a:lnB w="28575" cap="flat" cmpd="sng" algn="ctr">
                      <a:solidFill>
                        <a:scrgbClr r="0" g="0" b="0"/>
                      </a:solidFill>
                      <a:prstDash val="solid"/>
                      <a:round/>
                      <a:headEnd type="none" w="med" len="med"/>
                      <a:tailEnd type="none" w="med" len="med"/>
                    </a:lnB>
                  </a:tcPr>
                </a:tc>
                <a:tc>
                  <a:txBody>
                    <a:bodyPr/>
                    <a:lstStyle/>
                    <a:p>
                      <a:pPr algn="r"/>
                      <a:r>
                        <a:rPr lang="en-US" sz="1600" b="1" dirty="0"/>
                        <a:t>$109,320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$176,820</a:t>
                      </a:r>
                    </a:p>
                  </a:txBody>
                  <a:tcPr marT="45727" marB="45727">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9" name="TextBox 8">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Graphic 21">
            <a:extLst>
              <a:ext uri="{FF2B5EF4-FFF2-40B4-BE49-F238E27FC236}">
                <a16:creationId xmlns:a16="http://schemas.microsoft.com/office/drawing/2014/main" id="{362FA2C0-82E6-DEAE-89D4-8C6847FFB6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73DE0AA1-C3F4-11F2-FA39-9CE97421A23D}"/>
              </a:ext>
            </a:extLst>
          </p:cNvPr>
          <p:cNvSpPr/>
          <p:nvPr/>
        </p:nvSpPr>
        <p:spPr>
          <a:xfrm>
            <a:off x="11145520" y="1155862"/>
            <a:ext cx="24062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76181459"/>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370" y="136481"/>
            <a:ext cx="10515600" cy="999651"/>
          </a:xfrm>
        </p:spPr>
        <p:txBody>
          <a:bodyPr rtlCol="0">
            <a:normAutofit/>
          </a:bodyPr>
          <a:lstStyle/>
          <a:p>
            <a:pPr algn="ctr">
              <a:defRPr/>
            </a:pPr>
            <a:r>
              <a:rPr lang="en-US" sz="3000" b="1" dirty="0">
                <a:solidFill>
                  <a:srgbClr val="0070C0"/>
                </a:solidFill>
              </a:rPr>
              <a:t>Tradeoffs When </a:t>
            </a:r>
            <a:br>
              <a:rPr lang="en-US" sz="3000" b="1" dirty="0">
                <a:solidFill>
                  <a:srgbClr val="0070C0"/>
                </a:solidFill>
              </a:rPr>
            </a:br>
            <a:r>
              <a:rPr lang="en-US" sz="3000" b="1" dirty="0">
                <a:solidFill>
                  <a:srgbClr val="0070C0"/>
                </a:solidFill>
              </a:rPr>
              <a:t>Aggregating Inventory</a:t>
            </a:r>
          </a:p>
        </p:txBody>
      </p:sp>
      <p:sp>
        <p:nvSpPr>
          <p:cNvPr id="47107" name="Content Placeholder 2"/>
          <p:cNvSpPr>
            <a:spLocks noGrp="1"/>
          </p:cNvSpPr>
          <p:nvPr>
            <p:ph idx="1"/>
          </p:nvPr>
        </p:nvSpPr>
        <p:spPr>
          <a:xfrm>
            <a:off x="538480" y="1461265"/>
            <a:ext cx="10292080" cy="4525963"/>
          </a:xfrm>
        </p:spPr>
        <p:txBody>
          <a:bodyPr>
            <a:noAutofit/>
          </a:bodyPr>
          <a:lstStyle/>
          <a:p>
            <a:pPr marL="0" indent="0" algn="just">
              <a:buNone/>
            </a:pPr>
            <a:r>
              <a:rPr lang="en-US" altLang="en-US" sz="2600" b="1" dirty="0">
                <a:solidFill>
                  <a:schemeClr val="accent1"/>
                </a:solidFill>
              </a:rPr>
              <a:t>Inventory aggregation decisions </a:t>
            </a:r>
            <a:r>
              <a:rPr lang="en-US" altLang="en-US" sz="2600" dirty="0"/>
              <a:t>must account for inventory and transportation costs. Inventory aggregation decreases supply chain costs if the product has a high value-to-weight ratio, high demand uncertainty, low transportation cost, and customer orders are large. </a:t>
            </a:r>
          </a:p>
          <a:p>
            <a:pPr marL="0" indent="0" algn="just">
              <a:buNone/>
            </a:pPr>
            <a:r>
              <a:rPr lang="en-US" altLang="en-US" sz="2600" dirty="0"/>
              <a:t>If a product has a low value-to-weight ratio, low demand uncertainty, large transportation cost, or small customer orders, inventory aggregation may increase supply chain costs.</a:t>
            </a:r>
            <a:endParaRPr lang="en-US" altLang="en-US" sz="2600" i="1" dirty="0">
              <a:latin typeface="Times New Roman" panose="02020603050405020304" pitchFamily="18" charset="0"/>
              <a:cs typeface="Times New Roman" panose="02020603050405020304" pitchFamily="18" charset="0"/>
            </a:endParaRPr>
          </a:p>
          <a:p>
            <a:pPr marL="0" indent="0" algn="just"/>
            <a:r>
              <a:rPr lang="en-US" altLang="en-US" sz="2600" b="1" dirty="0">
                <a:solidFill>
                  <a:srgbClr val="C00000"/>
                </a:solidFill>
              </a:rPr>
              <a:t>Option A</a:t>
            </a:r>
            <a:r>
              <a:rPr lang="en-US" altLang="en-US" sz="2600" i="1" dirty="0"/>
              <a:t>. </a:t>
            </a:r>
            <a:r>
              <a:rPr lang="en-US" altLang="en-US" sz="2600" dirty="0"/>
              <a:t>Keep the current structure but replenish inventory once a week rather than once every four weeks</a:t>
            </a:r>
          </a:p>
          <a:p>
            <a:pPr marL="0" indent="0" algn="just"/>
            <a:r>
              <a:rPr lang="en-US" altLang="en-US" sz="2600" b="1" dirty="0">
                <a:solidFill>
                  <a:srgbClr val="C00000"/>
                </a:solidFill>
              </a:rPr>
              <a:t>Option B</a:t>
            </a:r>
            <a:r>
              <a:rPr lang="en-US" altLang="en-US" sz="2600" i="1" dirty="0"/>
              <a:t>. </a:t>
            </a:r>
            <a:r>
              <a:rPr lang="en-US" altLang="en-US" sz="2600" dirty="0"/>
              <a:t>Eliminate inventories in the territories, aggregate all inventories in a finished-goods warehouses, and replenish the warehouse once a week</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pic>
        <p:nvPicPr>
          <p:cNvPr id="7" name="Graphic 21">
            <a:extLst>
              <a:ext uri="{FF2B5EF4-FFF2-40B4-BE49-F238E27FC236}">
                <a16:creationId xmlns:a16="http://schemas.microsoft.com/office/drawing/2014/main" id="{FB03B624-50D8-6618-82BF-A28AEA4883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13D4489-FE95-03C3-9993-7A1513501705}"/>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870406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413"/>
            <a:ext cx="10515600" cy="1325563"/>
          </a:xfrm>
        </p:spPr>
        <p:txBody>
          <a:bodyPr rtlCol="0">
            <a:normAutofit/>
          </a:bodyPr>
          <a:lstStyle/>
          <a:p>
            <a:pPr algn="ctr">
              <a:defRPr/>
            </a:pPr>
            <a:r>
              <a:rPr lang="en-US" sz="3200" b="1" dirty="0">
                <a:solidFill>
                  <a:srgbClr val="0070C0"/>
                </a:solidFill>
              </a:rPr>
              <a:t>Tradeoffs When </a:t>
            </a:r>
            <a:br>
              <a:rPr lang="en-US" sz="3200" b="1" dirty="0">
                <a:solidFill>
                  <a:srgbClr val="0070C0"/>
                </a:solidFill>
              </a:rPr>
            </a:br>
            <a:r>
              <a:rPr lang="en-US" sz="3200" b="1" dirty="0">
                <a:solidFill>
                  <a:srgbClr val="0070C0"/>
                </a:solidFill>
              </a:rPr>
              <a:t>Aggregating Inventory</a:t>
            </a:r>
          </a:p>
        </p:txBody>
      </p:sp>
      <p:graphicFrame>
        <p:nvGraphicFramePr>
          <p:cNvPr id="4" name="Table 3"/>
          <p:cNvGraphicFramePr>
            <a:graphicFrameLocks noGrp="1"/>
          </p:cNvGraphicFramePr>
          <p:nvPr>
            <p:extLst>
              <p:ext uri="{D42A27DB-BD31-4B8C-83A1-F6EECF244321}">
                <p14:modId xmlns:p14="http://schemas.microsoft.com/office/powerpoint/2010/main" val="1573102521"/>
              </p:ext>
            </p:extLst>
          </p:nvPr>
        </p:nvGraphicFramePr>
        <p:xfrm>
          <a:off x="721360" y="1733264"/>
          <a:ext cx="9842006" cy="3834415"/>
        </p:xfrm>
        <a:graphic>
          <a:graphicData uri="http://schemas.openxmlformats.org/drawingml/2006/table">
            <a:tbl>
              <a:tblPr firstRow="1" bandRow="1">
                <a:tableStyleId>{2D5ABB26-0587-4C30-8999-92F81FD0307C}</a:tableStyleId>
              </a:tblPr>
              <a:tblGrid>
                <a:gridCol w="3795406">
                  <a:extLst>
                    <a:ext uri="{9D8B030D-6E8A-4147-A177-3AD203B41FA5}">
                      <a16:colId xmlns:a16="http://schemas.microsoft.com/office/drawing/2014/main" val="20000"/>
                    </a:ext>
                  </a:extLst>
                </a:gridCol>
                <a:gridCol w="3023300">
                  <a:extLst>
                    <a:ext uri="{9D8B030D-6E8A-4147-A177-3AD203B41FA5}">
                      <a16:colId xmlns:a16="http://schemas.microsoft.com/office/drawing/2014/main" val="20001"/>
                    </a:ext>
                  </a:extLst>
                </a:gridCol>
                <a:gridCol w="3023300">
                  <a:extLst>
                    <a:ext uri="{9D8B030D-6E8A-4147-A177-3AD203B41FA5}">
                      <a16:colId xmlns:a16="http://schemas.microsoft.com/office/drawing/2014/main" val="20002"/>
                    </a:ext>
                  </a:extLst>
                </a:gridCol>
              </a:tblGrid>
              <a:tr h="766883">
                <a:tc>
                  <a:txBody>
                    <a:bodyPr/>
                    <a:lstStyle/>
                    <a:p>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Aggregate	</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Disaggregate</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766883">
                <a:tc>
                  <a:txBody>
                    <a:bodyPr/>
                    <a:lstStyle/>
                    <a:p>
                      <a:r>
                        <a:rPr lang="en-US" sz="1800" b="1" kern="1200" dirty="0">
                          <a:solidFill>
                            <a:schemeClr val="tx1"/>
                          </a:solidFill>
                          <a:latin typeface="+mn-lt"/>
                          <a:ea typeface="+mn-ea"/>
                          <a:cs typeface="+mn-cs"/>
                        </a:rPr>
                        <a:t>Transport cost</a:t>
                      </a:r>
                      <a:endParaRPr lang="en-US" b="1" dirty="0"/>
                    </a:p>
                  </a:txBody>
                  <a:tcPr>
                    <a:lnT w="19050" cap="flat" cmpd="sng" algn="ctr">
                      <a:solidFill>
                        <a:scrgbClr r="0" g="0" b="0"/>
                      </a:solidFill>
                      <a:prstDash val="solid"/>
                      <a:round/>
                      <a:headEnd type="none" w="med" len="med"/>
                      <a:tailEnd type="none" w="med" len="med"/>
                    </a:lnT>
                  </a:tcPr>
                </a:tc>
                <a:tc>
                  <a:txBody>
                    <a:bodyPr/>
                    <a:lstStyle/>
                    <a:p>
                      <a:r>
                        <a:rPr lang="en-US" b="1" dirty="0"/>
                        <a:t>Low </a:t>
                      </a:r>
                    </a:p>
                  </a:txBody>
                  <a:tcPr>
                    <a:lnT w="19050" cap="flat" cmpd="sng" algn="ctr">
                      <a:solidFill>
                        <a:scrgbClr r="0" g="0" b="0"/>
                      </a:solidFill>
                      <a:prstDash val="solid"/>
                      <a:round/>
                      <a:headEnd type="none" w="med" len="med"/>
                      <a:tailEnd type="none" w="med" len="med"/>
                    </a:lnT>
                  </a:tcPr>
                </a:tc>
                <a:tc>
                  <a:txBody>
                    <a:bodyPr/>
                    <a:lstStyle/>
                    <a:p>
                      <a:r>
                        <a:rPr lang="en-US" b="1" dirty="0"/>
                        <a:t>High</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766883">
                <a:tc>
                  <a:txBody>
                    <a:bodyPr/>
                    <a:lstStyle/>
                    <a:p>
                      <a:r>
                        <a:rPr lang="en-US" sz="1800" b="1" kern="1200" dirty="0">
                          <a:solidFill>
                            <a:schemeClr val="tx1"/>
                          </a:solidFill>
                          <a:latin typeface="+mn-lt"/>
                          <a:ea typeface="+mn-ea"/>
                          <a:cs typeface="+mn-cs"/>
                        </a:rPr>
                        <a:t>Demand uncertainty</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2"/>
                  </a:ext>
                </a:extLst>
              </a:tr>
              <a:tr h="766883">
                <a:tc>
                  <a:txBody>
                    <a:bodyPr/>
                    <a:lstStyle/>
                    <a:p>
                      <a:r>
                        <a:rPr lang="en-US" sz="1800" b="1" kern="1200" dirty="0">
                          <a:solidFill>
                            <a:schemeClr val="tx1"/>
                          </a:solidFill>
                          <a:latin typeface="+mn-lt"/>
                          <a:ea typeface="+mn-ea"/>
                          <a:cs typeface="+mn-cs"/>
                        </a:rPr>
                        <a:t>Holding cost</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3"/>
                  </a:ext>
                </a:extLst>
              </a:tr>
              <a:tr h="7668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latin typeface="+mn-lt"/>
                          <a:ea typeface="+mn-ea"/>
                          <a:cs typeface="+mn-cs"/>
                        </a:rPr>
                        <a:t>Customer order size</a:t>
                      </a:r>
                      <a:endParaRPr lang="en-US" b="1" dirty="0"/>
                    </a:p>
                  </a:txBody>
                  <a:tcPr>
                    <a:lnB w="28575" cap="flat" cmpd="sng" algn="ctr">
                      <a:solidFill>
                        <a:scrgbClr r="0" g="0" b="0"/>
                      </a:solidFill>
                      <a:prstDash val="solid"/>
                      <a:round/>
                      <a:headEnd type="none" w="med" len="med"/>
                      <a:tailEnd type="none" w="med" len="med"/>
                    </a:lnB>
                  </a:tcPr>
                </a:tc>
                <a:tc>
                  <a:txBody>
                    <a:bodyPr/>
                    <a:lstStyle/>
                    <a:p>
                      <a:r>
                        <a:rPr lang="en-US" b="1" dirty="0"/>
                        <a:t>Large</a:t>
                      </a:r>
                    </a:p>
                  </a:txBody>
                  <a:tcPr>
                    <a:lnB w="28575" cap="flat" cmpd="sng" algn="ctr">
                      <a:solidFill>
                        <a:scrgbClr r="0" g="0" b="0"/>
                      </a:solidFill>
                      <a:prstDash val="solid"/>
                      <a:round/>
                      <a:headEnd type="none" w="med" len="med"/>
                      <a:tailEnd type="none" w="med" len="med"/>
                    </a:lnB>
                  </a:tcPr>
                </a:tc>
                <a:tc>
                  <a:txBody>
                    <a:bodyPr/>
                    <a:lstStyle/>
                    <a:p>
                      <a:r>
                        <a:rPr lang="en-US" b="1" dirty="0"/>
                        <a:t>Small</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pic>
        <p:nvPicPr>
          <p:cNvPr id="6" name="Graphic 21">
            <a:extLst>
              <a:ext uri="{FF2B5EF4-FFF2-40B4-BE49-F238E27FC236}">
                <a16:creationId xmlns:a16="http://schemas.microsoft.com/office/drawing/2014/main" id="{2D888319-DDBF-D5D3-67D6-A11ABB3BE6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436500B3-2B6A-7E1D-E33F-BA45E940982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13547714"/>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8972"/>
            <a:ext cx="10515600" cy="1325563"/>
          </a:xfrm>
        </p:spPr>
        <p:txBody>
          <a:bodyPr rtlCol="0">
            <a:normAutofit/>
          </a:bodyPr>
          <a:lstStyle/>
          <a:p>
            <a:pPr algn="ctr">
              <a:defRPr/>
            </a:pPr>
            <a:r>
              <a:rPr lang="en-US" sz="2800" b="1" dirty="0">
                <a:solidFill>
                  <a:srgbClr val="0070C0"/>
                </a:solidFill>
              </a:rPr>
              <a:t>Trade-off Between Transportation Cost </a:t>
            </a:r>
            <a:br>
              <a:rPr lang="en-US" sz="2800" b="1" dirty="0">
                <a:solidFill>
                  <a:srgbClr val="0070C0"/>
                </a:solidFill>
              </a:rPr>
            </a:br>
            <a:r>
              <a:rPr lang="en-US" sz="2800" b="1" dirty="0">
                <a:solidFill>
                  <a:srgbClr val="0070C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Content Placeholder 4"/>
          <p:cNvSpPr>
            <a:spLocks noGrp="1"/>
          </p:cNvSpPr>
          <p:nvPr>
            <p:ph idx="1"/>
          </p:nvPr>
        </p:nvSpPr>
        <p:spPr>
          <a:xfrm>
            <a:off x="538480" y="1385352"/>
            <a:ext cx="10815320" cy="4351338"/>
          </a:xfrm>
        </p:spPr>
        <p:txBody>
          <a:bodyPr>
            <a:noAutofit/>
          </a:bodyPr>
          <a:lstStyle/>
          <a:p>
            <a:pPr algn="just"/>
            <a:r>
              <a:rPr lang="en-US" dirty="0"/>
              <a:t>The transportation cost a supply chain incurs is closely linked to the degree of responsiveness the supply chain aims to provide.</a:t>
            </a:r>
          </a:p>
          <a:p>
            <a:pPr marL="0" indent="0" algn="just">
              <a:buNone/>
            </a:pPr>
            <a:endParaRPr lang="en-US" dirty="0"/>
          </a:p>
          <a:p>
            <a:pPr algn="just"/>
            <a:r>
              <a:rPr lang="en-US" dirty="0"/>
              <a:t>If a firm has high responsiveness and ships all orders within a day of receipt from the customer, it will have small outbound shipments, resulting in a high transportation cost. </a:t>
            </a:r>
          </a:p>
          <a:p>
            <a:pPr marL="0" indent="0" algn="just">
              <a:buNone/>
            </a:pPr>
            <a:endParaRPr lang="en-US" dirty="0"/>
          </a:p>
          <a:p>
            <a:pPr algn="just"/>
            <a:r>
              <a:rPr lang="en-US" dirty="0"/>
              <a:t>If it decreases its responsiveness and aggregates orders over a longer time horizon before shipping them out, it will be able to exploit economies of scale and incur a lower transportation cost because of larger shipments. </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pic>
        <p:nvPicPr>
          <p:cNvPr id="4" name="Graphic 21">
            <a:extLst>
              <a:ext uri="{FF2B5EF4-FFF2-40B4-BE49-F238E27FC236}">
                <a16:creationId xmlns:a16="http://schemas.microsoft.com/office/drawing/2014/main" id="{3C5EC9C0-9809-3EE5-AA5A-69D52E695F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3121BA1-9A89-6109-49D4-BBF32AECDFA0}"/>
              </a:ext>
            </a:extLst>
          </p:cNvPr>
          <p:cNvSpPr/>
          <p:nvPr/>
        </p:nvSpPr>
        <p:spPr>
          <a:xfrm>
            <a:off x="11357585"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481654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1169" y="0"/>
            <a:ext cx="10515600" cy="1325563"/>
          </a:xfrm>
        </p:spPr>
        <p:txBody>
          <a:bodyPr rtlCol="0">
            <a:normAutofit/>
          </a:bodyPr>
          <a:lstStyle/>
          <a:p>
            <a:pPr algn="ctr">
              <a:defRPr/>
            </a:pPr>
            <a:r>
              <a:rPr lang="en-US" sz="2800" b="1" dirty="0">
                <a:solidFill>
                  <a:srgbClr val="0070C0"/>
                </a:solidFill>
              </a:rPr>
              <a:t>Trade-off Between Transportation Cost </a:t>
            </a:r>
            <a:br>
              <a:rPr lang="en-US" sz="2800" b="1" dirty="0">
                <a:solidFill>
                  <a:srgbClr val="0070C0"/>
                </a:solidFill>
              </a:rPr>
            </a:br>
            <a:r>
              <a:rPr lang="en-US" sz="2800" b="1" dirty="0">
                <a:solidFill>
                  <a:srgbClr val="0070C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Content Placeholder 4"/>
          <p:cNvSpPr>
            <a:spLocks noGrp="1"/>
          </p:cNvSpPr>
          <p:nvPr>
            <p:ph idx="1"/>
          </p:nvPr>
        </p:nvSpPr>
        <p:spPr>
          <a:xfrm>
            <a:off x="599441" y="1538712"/>
            <a:ext cx="10210800" cy="4351338"/>
          </a:xfrm>
        </p:spPr>
        <p:txBody>
          <a:bodyPr>
            <a:noAutofit/>
          </a:bodyPr>
          <a:lstStyle/>
          <a:p>
            <a:pPr algn="just"/>
            <a:r>
              <a:rPr lang="en-US" dirty="0"/>
              <a:t>Temporal aggregation is the process of combining orders across time. </a:t>
            </a:r>
          </a:p>
          <a:p>
            <a:pPr marL="0" indent="0" algn="just">
              <a:buNone/>
            </a:pPr>
            <a:endParaRPr lang="en-US" dirty="0"/>
          </a:p>
          <a:p>
            <a:pPr algn="just"/>
            <a:r>
              <a:rPr lang="en-US" dirty="0"/>
              <a:t>Temporal aggregation decreases a firm’s responsiveness because               of shipping delay but also decreases transportation costs because of economies of scale that result from larger shipments. </a:t>
            </a:r>
          </a:p>
          <a:p>
            <a:pPr marL="0" indent="0" algn="just">
              <a:buNone/>
            </a:pPr>
            <a:endParaRPr lang="en-US" dirty="0"/>
          </a:p>
          <a:p>
            <a:pPr algn="just"/>
            <a:r>
              <a:rPr lang="en-US" dirty="0"/>
              <a:t>Thus, a firm must consider the trade-off between responsiveness and transportation cost when designing its transportation network</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pic>
        <p:nvPicPr>
          <p:cNvPr id="4" name="Graphic 21">
            <a:extLst>
              <a:ext uri="{FF2B5EF4-FFF2-40B4-BE49-F238E27FC236}">
                <a16:creationId xmlns:a16="http://schemas.microsoft.com/office/drawing/2014/main" id="{1F70273D-6DD7-C8D1-772D-5F3FD7E3C97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60346EBF-230B-E999-FB12-FE5A100F9368}"/>
              </a:ext>
            </a:extLst>
          </p:cNvPr>
          <p:cNvSpPr/>
          <p:nvPr/>
        </p:nvSpPr>
        <p:spPr>
          <a:xfrm>
            <a:off x="11060831"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56895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0365" y="48896"/>
            <a:ext cx="10515600" cy="1161389"/>
          </a:xfrm>
        </p:spPr>
        <p:txBody>
          <a:bodyPr rtlCol="0">
            <a:normAutofit/>
          </a:bodyPr>
          <a:lstStyle/>
          <a:p>
            <a:pPr algn="ctr">
              <a:defRPr/>
            </a:pPr>
            <a:r>
              <a:rPr lang="en-US" sz="2800" b="1" dirty="0">
                <a:solidFill>
                  <a:srgbClr val="0070C0"/>
                </a:solidFill>
              </a:rPr>
              <a:t>Trade-off Between Transportation Cost and Responsiveness</a:t>
            </a:r>
          </a:p>
        </p:txBody>
      </p:sp>
      <p:graphicFrame>
        <p:nvGraphicFramePr>
          <p:cNvPr id="4" name="Table 3"/>
          <p:cNvGraphicFramePr>
            <a:graphicFrameLocks noGrp="1"/>
          </p:cNvGraphicFramePr>
          <p:nvPr>
            <p:extLst>
              <p:ext uri="{D42A27DB-BD31-4B8C-83A1-F6EECF244321}">
                <p14:modId xmlns:p14="http://schemas.microsoft.com/office/powerpoint/2010/main" val="1148914112"/>
              </p:ext>
            </p:extLst>
          </p:nvPr>
        </p:nvGraphicFramePr>
        <p:xfrm>
          <a:off x="465381" y="1061037"/>
          <a:ext cx="9847994" cy="5395062"/>
        </p:xfrm>
        <a:graphic>
          <a:graphicData uri="http://schemas.openxmlformats.org/drawingml/2006/table">
            <a:tbl>
              <a:tblPr firstRow="1" bandRow="1">
                <a:tableStyleId>{2D5ABB26-0587-4C30-8999-92F81FD0307C}</a:tableStyleId>
              </a:tblPr>
              <a:tblGrid>
                <a:gridCol w="863298">
                  <a:extLst>
                    <a:ext uri="{9D8B030D-6E8A-4147-A177-3AD203B41FA5}">
                      <a16:colId xmlns:a16="http://schemas.microsoft.com/office/drawing/2014/main" val="20000"/>
                    </a:ext>
                  </a:extLst>
                </a:gridCol>
                <a:gridCol w="1283528">
                  <a:extLst>
                    <a:ext uri="{9D8B030D-6E8A-4147-A177-3AD203B41FA5}">
                      <a16:colId xmlns:a16="http://schemas.microsoft.com/office/drawing/2014/main" val="20001"/>
                    </a:ext>
                  </a:extLst>
                </a:gridCol>
                <a:gridCol w="1283528">
                  <a:extLst>
                    <a:ext uri="{9D8B030D-6E8A-4147-A177-3AD203B41FA5}">
                      <a16:colId xmlns:a16="http://schemas.microsoft.com/office/drawing/2014/main" val="20002"/>
                    </a:ext>
                  </a:extLst>
                </a:gridCol>
                <a:gridCol w="1283528">
                  <a:extLst>
                    <a:ext uri="{9D8B030D-6E8A-4147-A177-3AD203B41FA5}">
                      <a16:colId xmlns:a16="http://schemas.microsoft.com/office/drawing/2014/main" val="20003"/>
                    </a:ext>
                  </a:extLst>
                </a:gridCol>
                <a:gridCol w="1283528">
                  <a:extLst>
                    <a:ext uri="{9D8B030D-6E8A-4147-A177-3AD203B41FA5}">
                      <a16:colId xmlns:a16="http://schemas.microsoft.com/office/drawing/2014/main" val="20004"/>
                    </a:ext>
                  </a:extLst>
                </a:gridCol>
                <a:gridCol w="1283528">
                  <a:extLst>
                    <a:ext uri="{9D8B030D-6E8A-4147-A177-3AD203B41FA5}">
                      <a16:colId xmlns:a16="http://schemas.microsoft.com/office/drawing/2014/main" val="20005"/>
                    </a:ext>
                  </a:extLst>
                </a:gridCol>
                <a:gridCol w="1283528">
                  <a:extLst>
                    <a:ext uri="{9D8B030D-6E8A-4147-A177-3AD203B41FA5}">
                      <a16:colId xmlns:a16="http://schemas.microsoft.com/office/drawing/2014/main" val="20006"/>
                    </a:ext>
                  </a:extLst>
                </a:gridCol>
                <a:gridCol w="1283528">
                  <a:extLst>
                    <a:ext uri="{9D8B030D-6E8A-4147-A177-3AD203B41FA5}">
                      <a16:colId xmlns:a16="http://schemas.microsoft.com/office/drawing/2014/main" val="20007"/>
                    </a:ext>
                  </a:extLst>
                </a:gridCol>
              </a:tblGrid>
              <a:tr h="285825">
                <a:tc>
                  <a:txBody>
                    <a:bodyPr/>
                    <a:lstStyle/>
                    <a:p>
                      <a:pPr algn="l"/>
                      <a:endParaRPr lang="en-US" sz="1400" b="1" dirty="0"/>
                    </a:p>
                  </a:txBody>
                  <a:tcPr marT="45723" marB="45723">
                    <a:lnT w="28575" cap="flat" cmpd="sng" algn="ctr">
                      <a:solidFill>
                        <a:scrgbClr r="0" g="0" b="0"/>
                      </a:solidFill>
                      <a:prstDash val="solid"/>
                      <a:round/>
                      <a:headEnd type="none" w="med" len="med"/>
                      <a:tailEnd type="none" w="med" len="med"/>
                    </a:lnT>
                  </a:tcPr>
                </a:tc>
                <a:tc>
                  <a:txBody>
                    <a:bodyPr/>
                    <a:lstStyle/>
                    <a:p>
                      <a:pPr algn="ctr"/>
                      <a:endParaRPr lang="en-US" sz="1400" b="1" dirty="0"/>
                    </a:p>
                  </a:txBody>
                  <a:tcPr marT="45723" marB="45723">
                    <a:lnT w="28575" cap="flat" cmpd="sng" algn="ctr">
                      <a:solidFill>
                        <a:scrgbClr r="0" g="0" b="0"/>
                      </a:solidFill>
                      <a:prstDash val="solid"/>
                      <a:round/>
                      <a:headEnd type="none" w="med" len="med"/>
                      <a:tailEnd type="none" w="med" len="med"/>
                    </a:lnT>
                  </a:tcPr>
                </a:tc>
                <a:tc gridSpan="2">
                  <a:txBody>
                    <a:bodyPr/>
                    <a:lstStyle/>
                    <a:p>
                      <a:pPr algn="ctr"/>
                      <a:r>
                        <a:rPr lang="en-US" sz="1400" b="1" dirty="0"/>
                        <a:t>Two-Day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Three-Day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Four-Day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extLst>
                  <a:ext uri="{0D108BD9-81ED-4DB2-BD59-A6C34878D82A}">
                    <a16:rowId xmlns:a16="http://schemas.microsoft.com/office/drawing/2014/main" val="10000"/>
                  </a:ext>
                </a:extLst>
              </a:tr>
              <a:tr h="485898">
                <a:tc>
                  <a:txBody>
                    <a:bodyPr/>
                    <a:lstStyle/>
                    <a:p>
                      <a:pPr algn="l"/>
                      <a:r>
                        <a:rPr lang="en-US" sz="1400" b="1" dirty="0"/>
                        <a:t>Day</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Demand</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1"/>
                  </a:ext>
                </a:extLst>
              </a:tr>
              <a:tr h="285825">
                <a:tc>
                  <a:txBody>
                    <a:bodyPr/>
                    <a:lstStyle/>
                    <a:p>
                      <a:pPr algn="l"/>
                      <a:r>
                        <a:rPr lang="en-US" sz="1400" b="1" dirty="0"/>
                        <a:t>1</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299.70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2"/>
                  </a:ext>
                </a:extLst>
              </a:tr>
              <a:tr h="285825">
                <a:tc>
                  <a:txBody>
                    <a:bodyPr/>
                    <a:lstStyle/>
                    <a:p>
                      <a:pPr algn="l"/>
                      <a:r>
                        <a:rPr lang="en-US" sz="1400" b="1" dirty="0"/>
                        <a:t>2</a:t>
                      </a:r>
                    </a:p>
                  </a:txBody>
                  <a:tcPr marT="45723" marB="45723"/>
                </a:tc>
                <a:tc>
                  <a:txBody>
                    <a:bodyPr/>
                    <a:lstStyle/>
                    <a:p>
                      <a:pPr algn="r"/>
                      <a:r>
                        <a:rPr lang="en-US" sz="1400" b="1" dirty="0"/>
                        <a:t>17,470</a:t>
                      </a:r>
                    </a:p>
                  </a:txBody>
                  <a:tcPr marT="45723" marB="45723"/>
                </a:tc>
                <a:tc>
                  <a:txBody>
                    <a:bodyPr/>
                    <a:lstStyle/>
                    <a:p>
                      <a:pPr algn="r"/>
                      <a:r>
                        <a:rPr lang="en-US" sz="1400" b="1" dirty="0"/>
                        <a:t>17,470</a:t>
                      </a:r>
                    </a:p>
                  </a:txBody>
                  <a:tcPr marT="45723" marB="45723"/>
                </a:tc>
                <a:tc>
                  <a:txBody>
                    <a:bodyPr/>
                    <a:lstStyle/>
                    <a:p>
                      <a:pPr algn="r"/>
                      <a:r>
                        <a:rPr lang="en-US" sz="1400" b="1" dirty="0"/>
                        <a:t>274.70</a:t>
                      </a:r>
                    </a:p>
                  </a:txBody>
                  <a:tcPr marT="45723" marB="45723"/>
                </a:tc>
                <a:tc>
                  <a:txBody>
                    <a:bodyPr/>
                    <a:lstStyle/>
                    <a:p>
                      <a:pPr algn="r"/>
                      <a:r>
                        <a:rPr lang="en-US" sz="1400" b="1" dirty="0"/>
                        <a:t>37,440</a:t>
                      </a:r>
                    </a:p>
                  </a:txBody>
                  <a:tcPr marT="45723" marB="45723"/>
                </a:tc>
                <a:tc>
                  <a:txBody>
                    <a:bodyPr/>
                    <a:lstStyle/>
                    <a:p>
                      <a:pPr algn="r"/>
                      <a:r>
                        <a:rPr lang="en-US" sz="1400" b="1" dirty="0"/>
                        <a:t>474.40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3"/>
                  </a:ext>
                </a:extLst>
              </a:tr>
              <a:tr h="285825">
                <a:tc>
                  <a:txBody>
                    <a:bodyPr/>
                    <a:lstStyle/>
                    <a:p>
                      <a:pPr algn="l"/>
                      <a:r>
                        <a:rPr lang="en-US" sz="1400" b="1" dirty="0"/>
                        <a:t>3</a:t>
                      </a:r>
                    </a:p>
                  </a:txBody>
                  <a:tcPr marT="45723" marB="45723"/>
                </a:tc>
                <a:tc>
                  <a:txBody>
                    <a:bodyPr/>
                    <a:lstStyle/>
                    <a:p>
                      <a:pPr algn="r"/>
                      <a:r>
                        <a:rPr lang="en-US" sz="1400" b="1" dirty="0"/>
                        <a:t>11,316</a:t>
                      </a:r>
                    </a:p>
                  </a:txBody>
                  <a:tcPr marT="45723" marB="45723"/>
                </a:tc>
                <a:tc>
                  <a:txBody>
                    <a:bodyPr/>
                    <a:lstStyle/>
                    <a:p>
                      <a:pPr algn="r"/>
                      <a:r>
                        <a:rPr lang="en-US" sz="1400" b="1" dirty="0"/>
                        <a:t>11,316</a:t>
                      </a:r>
                    </a:p>
                  </a:txBody>
                  <a:tcPr marT="45723" marB="45723"/>
                </a:tc>
                <a:tc>
                  <a:txBody>
                    <a:bodyPr/>
                    <a:lstStyle/>
                    <a:p>
                      <a:pPr algn="r"/>
                      <a:r>
                        <a:rPr lang="en-US" sz="1400" b="1" dirty="0"/>
                        <a:t>213.16</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48,756</a:t>
                      </a:r>
                    </a:p>
                  </a:txBody>
                  <a:tcPr marT="45723" marB="45723"/>
                </a:tc>
                <a:tc>
                  <a:txBody>
                    <a:bodyPr/>
                    <a:lstStyle/>
                    <a:p>
                      <a:pPr algn="r"/>
                      <a:r>
                        <a:rPr lang="en-US" sz="1400" b="1" dirty="0"/>
                        <a:t>586.56</a:t>
                      </a:r>
                    </a:p>
                  </a:txBody>
                  <a:tcPr marT="45723" marB="45723"/>
                </a:tc>
                <a:extLst>
                  <a:ext uri="{0D108BD9-81ED-4DB2-BD59-A6C34878D82A}">
                    <a16:rowId xmlns:a16="http://schemas.microsoft.com/office/drawing/2014/main" val="10004"/>
                  </a:ext>
                </a:extLst>
              </a:tr>
              <a:tr h="285825">
                <a:tc>
                  <a:txBody>
                    <a:bodyPr/>
                    <a:lstStyle/>
                    <a:p>
                      <a:pPr algn="l"/>
                      <a:r>
                        <a:rPr lang="en-US" sz="1400" b="1" dirty="0"/>
                        <a:t>4</a:t>
                      </a:r>
                    </a:p>
                  </a:txBody>
                  <a:tcPr marT="45723" marB="45723"/>
                </a:tc>
                <a:tc>
                  <a:txBody>
                    <a:bodyPr/>
                    <a:lstStyle/>
                    <a:p>
                      <a:pPr algn="r"/>
                      <a:r>
                        <a:rPr lang="en-US" sz="1400" b="1" dirty="0"/>
                        <a:t>26,192</a:t>
                      </a:r>
                    </a:p>
                  </a:txBody>
                  <a:tcPr marT="45723" marB="45723"/>
                </a:tc>
                <a:tc>
                  <a:txBody>
                    <a:bodyPr/>
                    <a:lstStyle/>
                    <a:p>
                      <a:pPr algn="r"/>
                      <a:r>
                        <a:rPr lang="en-US" sz="1400" b="1" dirty="0"/>
                        <a:t>26,192</a:t>
                      </a:r>
                    </a:p>
                  </a:txBody>
                  <a:tcPr marT="45723" marB="45723"/>
                </a:tc>
                <a:tc>
                  <a:txBody>
                    <a:bodyPr/>
                    <a:lstStyle/>
                    <a:p>
                      <a:pPr algn="r"/>
                      <a:r>
                        <a:rPr lang="en-US" sz="1400" b="1" dirty="0"/>
                        <a:t>361.92</a:t>
                      </a:r>
                    </a:p>
                  </a:txBody>
                  <a:tcPr marT="45723" marB="45723"/>
                </a:tc>
                <a:tc>
                  <a:txBody>
                    <a:bodyPr/>
                    <a:lstStyle/>
                    <a:p>
                      <a:pPr algn="r"/>
                      <a:r>
                        <a:rPr lang="en-US" sz="1400" b="1" dirty="0"/>
                        <a:t>37,508</a:t>
                      </a:r>
                    </a:p>
                  </a:txBody>
                  <a:tcPr marT="45723" marB="45723"/>
                </a:tc>
                <a:tc>
                  <a:txBody>
                    <a:bodyPr/>
                    <a:lstStyle/>
                    <a:p>
                      <a:pPr algn="r"/>
                      <a:r>
                        <a:rPr lang="en-US" sz="1400" b="1" dirty="0"/>
                        <a:t>475.08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5"/>
                  </a:ext>
                </a:extLst>
              </a:tr>
              <a:tr h="285825">
                <a:tc>
                  <a:txBody>
                    <a:bodyPr/>
                    <a:lstStyle/>
                    <a:p>
                      <a:pPr algn="l"/>
                      <a:r>
                        <a:rPr lang="en-US" sz="1400" b="1" dirty="0"/>
                        <a:t>5</a:t>
                      </a:r>
                    </a:p>
                  </a:txBody>
                  <a:tcPr marT="45723" marB="45723"/>
                </a:tc>
                <a:tc>
                  <a:txBody>
                    <a:bodyPr/>
                    <a:lstStyle/>
                    <a:p>
                      <a:pPr algn="r"/>
                      <a:r>
                        <a:rPr lang="en-US" sz="1400" b="1" dirty="0"/>
                        <a:t>20,263</a:t>
                      </a:r>
                    </a:p>
                  </a:txBody>
                  <a:tcPr marT="45723" marB="45723"/>
                </a:tc>
                <a:tc>
                  <a:txBody>
                    <a:bodyPr/>
                    <a:lstStyle/>
                    <a:p>
                      <a:pPr algn="r"/>
                      <a:r>
                        <a:rPr lang="en-US" sz="1400" b="1" dirty="0"/>
                        <a:t>20,263</a:t>
                      </a:r>
                    </a:p>
                  </a:txBody>
                  <a:tcPr marT="45723" marB="45723"/>
                </a:tc>
                <a:tc>
                  <a:txBody>
                    <a:bodyPr/>
                    <a:lstStyle/>
                    <a:p>
                      <a:pPr algn="r"/>
                      <a:r>
                        <a:rPr lang="en-US" sz="1400" b="1" dirty="0"/>
                        <a:t>302.63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6"/>
                  </a:ext>
                </a:extLst>
              </a:tr>
              <a:tr h="285825">
                <a:tc>
                  <a:txBody>
                    <a:bodyPr/>
                    <a:lstStyle/>
                    <a:p>
                      <a:pPr algn="l"/>
                      <a:r>
                        <a:rPr lang="en-US" sz="1400" b="1" dirty="0"/>
                        <a:t>6</a:t>
                      </a:r>
                    </a:p>
                  </a:txBody>
                  <a:tcPr marT="45723" marB="45723"/>
                </a:tc>
                <a:tc>
                  <a:txBody>
                    <a:bodyPr/>
                    <a:lstStyle/>
                    <a:p>
                      <a:pPr algn="r"/>
                      <a:r>
                        <a:rPr lang="en-US" sz="1400" b="1" dirty="0"/>
                        <a:t>8,381</a:t>
                      </a:r>
                    </a:p>
                  </a:txBody>
                  <a:tcPr marT="45723" marB="45723"/>
                </a:tc>
                <a:tc>
                  <a:txBody>
                    <a:bodyPr/>
                    <a:lstStyle/>
                    <a:p>
                      <a:pPr algn="r"/>
                      <a:r>
                        <a:rPr lang="en-US" sz="1400" b="1" dirty="0"/>
                        <a:t>8,381</a:t>
                      </a:r>
                    </a:p>
                  </a:txBody>
                  <a:tcPr marT="45723" marB="45723"/>
                </a:tc>
                <a:tc>
                  <a:txBody>
                    <a:bodyPr/>
                    <a:lstStyle/>
                    <a:p>
                      <a:pPr algn="r"/>
                      <a:r>
                        <a:rPr lang="en-US" sz="1400" b="1" dirty="0"/>
                        <a:t>183.81</a:t>
                      </a:r>
                    </a:p>
                  </a:txBody>
                  <a:tcPr marT="45723" marB="45723"/>
                </a:tc>
                <a:tc>
                  <a:txBody>
                    <a:bodyPr/>
                    <a:lstStyle/>
                    <a:p>
                      <a:pPr algn="r"/>
                      <a:r>
                        <a:rPr lang="en-US" sz="1400" b="1" dirty="0"/>
                        <a:t>28,644</a:t>
                      </a:r>
                    </a:p>
                  </a:txBody>
                  <a:tcPr marT="45723" marB="45723"/>
                </a:tc>
                <a:tc>
                  <a:txBody>
                    <a:bodyPr/>
                    <a:lstStyle/>
                    <a:p>
                      <a:pPr algn="r"/>
                      <a:r>
                        <a:rPr lang="en-US" sz="1400" b="1" dirty="0"/>
                        <a:t>386.44</a:t>
                      </a:r>
                    </a:p>
                  </a:txBody>
                  <a:tcPr marT="45723" marB="45723"/>
                </a:tc>
                <a:tc>
                  <a:txBody>
                    <a:bodyPr/>
                    <a:lstStyle/>
                    <a:p>
                      <a:pPr algn="r"/>
                      <a:r>
                        <a:rPr lang="en-US" sz="1400" b="1" dirty="0"/>
                        <a:t>54,836</a:t>
                      </a:r>
                    </a:p>
                  </a:txBody>
                  <a:tcPr marT="45723" marB="45723"/>
                </a:tc>
                <a:tc>
                  <a:txBody>
                    <a:bodyPr/>
                    <a:lstStyle/>
                    <a:p>
                      <a:pPr algn="r"/>
                      <a:r>
                        <a:rPr lang="en-US" sz="1400" b="1" dirty="0"/>
                        <a:t>648.36</a:t>
                      </a:r>
                    </a:p>
                  </a:txBody>
                  <a:tcPr marT="45723" marB="45723"/>
                </a:tc>
                <a:extLst>
                  <a:ext uri="{0D108BD9-81ED-4DB2-BD59-A6C34878D82A}">
                    <a16:rowId xmlns:a16="http://schemas.microsoft.com/office/drawing/2014/main" val="10007"/>
                  </a:ext>
                </a:extLst>
              </a:tr>
              <a:tr h="285825">
                <a:tc>
                  <a:txBody>
                    <a:bodyPr/>
                    <a:lstStyle/>
                    <a:p>
                      <a:pPr algn="l"/>
                      <a:r>
                        <a:rPr lang="en-US" sz="1400" b="1" dirty="0"/>
                        <a:t>7</a:t>
                      </a:r>
                    </a:p>
                  </a:txBody>
                  <a:tcPr marT="45723" marB="45723"/>
                </a:tc>
                <a:tc>
                  <a:txBody>
                    <a:bodyPr/>
                    <a:lstStyle/>
                    <a:p>
                      <a:pPr algn="r"/>
                      <a:r>
                        <a:rPr lang="en-US" sz="1400" b="1" dirty="0"/>
                        <a:t>25,377</a:t>
                      </a:r>
                    </a:p>
                  </a:txBody>
                  <a:tcPr marT="45723" marB="45723"/>
                </a:tc>
                <a:tc>
                  <a:txBody>
                    <a:bodyPr/>
                    <a:lstStyle/>
                    <a:p>
                      <a:pPr algn="r"/>
                      <a:r>
                        <a:rPr lang="en-US" sz="1400" b="1" dirty="0"/>
                        <a:t>25,377</a:t>
                      </a:r>
                    </a:p>
                  </a:txBody>
                  <a:tcPr marT="45723" marB="45723"/>
                </a:tc>
                <a:tc>
                  <a:txBody>
                    <a:bodyPr/>
                    <a:lstStyle/>
                    <a:p>
                      <a:pPr algn="r"/>
                      <a:r>
                        <a:rPr lang="en-US" sz="1400" b="1" dirty="0"/>
                        <a:t>353.77</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8"/>
                  </a:ext>
                </a:extLst>
              </a:tr>
              <a:tr h="285825">
                <a:tc>
                  <a:txBody>
                    <a:bodyPr/>
                    <a:lstStyle/>
                    <a:p>
                      <a:pPr algn="l"/>
                      <a:r>
                        <a:rPr lang="en-US" sz="1400" b="1" dirty="0"/>
                        <a:t>8</a:t>
                      </a:r>
                    </a:p>
                  </a:txBody>
                  <a:tcPr marT="45723" marB="45723"/>
                </a:tc>
                <a:tc>
                  <a:txBody>
                    <a:bodyPr/>
                    <a:lstStyle/>
                    <a:p>
                      <a:pPr algn="r"/>
                      <a:r>
                        <a:rPr lang="en-US" sz="1400" b="1" dirty="0"/>
                        <a:t>39,171</a:t>
                      </a:r>
                    </a:p>
                  </a:txBody>
                  <a:tcPr marT="45723" marB="45723"/>
                </a:tc>
                <a:tc>
                  <a:txBody>
                    <a:bodyPr/>
                    <a:lstStyle/>
                    <a:p>
                      <a:pPr algn="r"/>
                      <a:r>
                        <a:rPr lang="en-US" sz="1400" b="1" dirty="0"/>
                        <a:t>39,171</a:t>
                      </a:r>
                    </a:p>
                  </a:txBody>
                  <a:tcPr marT="45723" marB="45723"/>
                </a:tc>
                <a:tc>
                  <a:txBody>
                    <a:bodyPr/>
                    <a:lstStyle/>
                    <a:p>
                      <a:pPr algn="r"/>
                      <a:r>
                        <a:rPr lang="en-US" sz="1400" b="1" dirty="0"/>
                        <a:t>491.71</a:t>
                      </a:r>
                    </a:p>
                  </a:txBody>
                  <a:tcPr marT="45723" marB="45723"/>
                </a:tc>
                <a:tc>
                  <a:txBody>
                    <a:bodyPr/>
                    <a:lstStyle/>
                    <a:p>
                      <a:pPr algn="r"/>
                      <a:r>
                        <a:rPr lang="en-US" sz="1400" b="1" dirty="0"/>
                        <a:t>64,548</a:t>
                      </a:r>
                    </a:p>
                  </a:txBody>
                  <a:tcPr marT="45723" marB="45723"/>
                </a:tc>
                <a:tc>
                  <a:txBody>
                    <a:bodyPr/>
                    <a:lstStyle/>
                    <a:p>
                      <a:pPr algn="r"/>
                      <a:r>
                        <a:rPr lang="en-US" sz="1400" b="1" dirty="0"/>
                        <a:t>745.48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9"/>
                  </a:ext>
                </a:extLst>
              </a:tr>
              <a:tr h="285825">
                <a:tc>
                  <a:txBody>
                    <a:bodyPr/>
                    <a:lstStyle/>
                    <a:p>
                      <a:pPr algn="l"/>
                      <a:r>
                        <a:rPr lang="en-US" sz="1400" b="1" dirty="0"/>
                        <a:t>9</a:t>
                      </a:r>
                    </a:p>
                  </a:txBody>
                  <a:tcPr marT="45723" marB="45723"/>
                </a:tc>
                <a:tc>
                  <a:txBody>
                    <a:bodyPr/>
                    <a:lstStyle/>
                    <a:p>
                      <a:pPr algn="r"/>
                      <a:r>
                        <a:rPr lang="en-US" sz="1400" b="1" dirty="0"/>
                        <a:t>2,158</a:t>
                      </a:r>
                    </a:p>
                  </a:txBody>
                  <a:tcPr marT="45723" marB="45723"/>
                </a:tc>
                <a:tc>
                  <a:txBody>
                    <a:bodyPr/>
                    <a:lstStyle/>
                    <a:p>
                      <a:pPr algn="r"/>
                      <a:r>
                        <a:rPr lang="en-US" sz="1400" b="1" dirty="0"/>
                        <a:t>2,158</a:t>
                      </a:r>
                    </a:p>
                  </a:txBody>
                  <a:tcPr marT="45723" marB="45723"/>
                </a:tc>
                <a:tc>
                  <a:txBody>
                    <a:bodyPr/>
                    <a:lstStyle/>
                    <a:p>
                      <a:pPr algn="r"/>
                      <a:r>
                        <a:rPr lang="en-US" sz="1400" b="1" dirty="0"/>
                        <a:t>121.58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66,706</a:t>
                      </a:r>
                    </a:p>
                  </a:txBody>
                  <a:tcPr marT="45723" marB="45723"/>
                </a:tc>
                <a:tc>
                  <a:txBody>
                    <a:bodyPr/>
                    <a:lstStyle/>
                    <a:p>
                      <a:pPr algn="r"/>
                      <a:r>
                        <a:rPr lang="en-US" sz="1400" b="1" dirty="0"/>
                        <a:t>767.06</a:t>
                      </a:r>
                    </a:p>
                  </a:txBody>
                  <a:tcPr marT="45723" marB="45723"/>
                </a:tc>
                <a:extLst>
                  <a:ext uri="{0D108BD9-81ED-4DB2-BD59-A6C34878D82A}">
                    <a16:rowId xmlns:a16="http://schemas.microsoft.com/office/drawing/2014/main" val="10010"/>
                  </a:ext>
                </a:extLst>
              </a:tr>
              <a:tr h="285825">
                <a:tc>
                  <a:txBody>
                    <a:bodyPr/>
                    <a:lstStyle/>
                    <a:p>
                      <a:pPr algn="l"/>
                      <a:r>
                        <a:rPr lang="en-US" sz="1400" b="1" dirty="0"/>
                        <a:t>10</a:t>
                      </a:r>
                    </a:p>
                  </a:txBody>
                  <a:tcPr marT="45723" marB="45723"/>
                </a:tc>
                <a:tc>
                  <a:txBody>
                    <a:bodyPr/>
                    <a:lstStyle/>
                    <a:p>
                      <a:pPr algn="r"/>
                      <a:r>
                        <a:rPr lang="en-US" sz="1400" b="1" dirty="0"/>
                        <a:t>20,633</a:t>
                      </a:r>
                    </a:p>
                  </a:txBody>
                  <a:tcPr marT="45723" marB="45723"/>
                </a:tc>
                <a:tc>
                  <a:txBody>
                    <a:bodyPr/>
                    <a:lstStyle/>
                    <a:p>
                      <a:pPr algn="r"/>
                      <a:r>
                        <a:rPr lang="en-US" sz="1400" b="1" dirty="0"/>
                        <a:t>20,633</a:t>
                      </a:r>
                    </a:p>
                  </a:txBody>
                  <a:tcPr marT="45723" marB="45723"/>
                </a:tc>
                <a:tc>
                  <a:txBody>
                    <a:bodyPr/>
                    <a:lstStyle/>
                    <a:p>
                      <a:pPr algn="r"/>
                      <a:r>
                        <a:rPr lang="en-US" sz="1400" b="1" dirty="0"/>
                        <a:t>306.33</a:t>
                      </a:r>
                    </a:p>
                  </a:txBody>
                  <a:tcPr marT="45723" marB="45723"/>
                </a:tc>
                <a:tc>
                  <a:txBody>
                    <a:bodyPr/>
                    <a:lstStyle/>
                    <a:p>
                      <a:pPr algn="r"/>
                      <a:r>
                        <a:rPr lang="en-US" sz="1400" b="1" dirty="0"/>
                        <a:t>22,791</a:t>
                      </a:r>
                    </a:p>
                  </a:txBody>
                  <a:tcPr marT="45723" marB="45723"/>
                </a:tc>
                <a:tc>
                  <a:txBody>
                    <a:bodyPr/>
                    <a:lstStyle/>
                    <a:p>
                      <a:pPr algn="r"/>
                      <a:r>
                        <a:rPr lang="en-US" sz="1400" b="1" dirty="0"/>
                        <a:t>327.91</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1"/>
                  </a:ext>
                </a:extLst>
              </a:tr>
              <a:tr h="285825">
                <a:tc>
                  <a:txBody>
                    <a:bodyPr/>
                    <a:lstStyle/>
                    <a:p>
                      <a:pPr algn="l"/>
                      <a:r>
                        <a:rPr lang="en-US" sz="1400" b="1" dirty="0"/>
                        <a:t>11</a:t>
                      </a:r>
                    </a:p>
                  </a:txBody>
                  <a:tcPr marT="45723" marB="45723"/>
                </a:tc>
                <a:tc>
                  <a:txBody>
                    <a:bodyPr/>
                    <a:lstStyle/>
                    <a:p>
                      <a:pPr algn="r"/>
                      <a:r>
                        <a:rPr lang="en-US" sz="1400" b="1" dirty="0"/>
                        <a:t>23,370</a:t>
                      </a:r>
                    </a:p>
                  </a:txBody>
                  <a:tcPr marT="45723" marB="45723"/>
                </a:tc>
                <a:tc>
                  <a:txBody>
                    <a:bodyPr/>
                    <a:lstStyle/>
                    <a:p>
                      <a:pPr algn="r"/>
                      <a:r>
                        <a:rPr lang="en-US" sz="1400" b="1" dirty="0"/>
                        <a:t>23,370</a:t>
                      </a:r>
                    </a:p>
                  </a:txBody>
                  <a:tcPr marT="45723" marB="45723"/>
                </a:tc>
                <a:tc>
                  <a:txBody>
                    <a:bodyPr/>
                    <a:lstStyle/>
                    <a:p>
                      <a:pPr algn="r"/>
                      <a:r>
                        <a:rPr lang="en-US" sz="1400" b="1" dirty="0"/>
                        <a:t>333.70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2"/>
                  </a:ext>
                </a:extLst>
              </a:tr>
              <a:tr h="285825">
                <a:tc>
                  <a:txBody>
                    <a:bodyPr/>
                    <a:lstStyle/>
                    <a:p>
                      <a:pPr algn="l"/>
                      <a:r>
                        <a:rPr lang="en-US" sz="1400" b="1" dirty="0"/>
                        <a:t>12</a:t>
                      </a:r>
                    </a:p>
                  </a:txBody>
                  <a:tcPr marT="45723" marB="45723"/>
                </a:tc>
                <a:tc>
                  <a:txBody>
                    <a:bodyPr/>
                    <a:lstStyle/>
                    <a:p>
                      <a:pPr algn="r"/>
                      <a:r>
                        <a:rPr lang="en-US" sz="1400" b="1" dirty="0"/>
                        <a:t>24,100</a:t>
                      </a:r>
                    </a:p>
                  </a:txBody>
                  <a:tcPr marT="45723" marB="45723"/>
                </a:tc>
                <a:tc>
                  <a:txBody>
                    <a:bodyPr/>
                    <a:lstStyle/>
                    <a:p>
                      <a:pPr algn="r"/>
                      <a:r>
                        <a:rPr lang="en-US" sz="1400" b="1" dirty="0"/>
                        <a:t>24,100</a:t>
                      </a:r>
                    </a:p>
                  </a:txBody>
                  <a:tcPr marT="45723" marB="45723"/>
                </a:tc>
                <a:tc>
                  <a:txBody>
                    <a:bodyPr/>
                    <a:lstStyle/>
                    <a:p>
                      <a:pPr algn="r"/>
                      <a:r>
                        <a:rPr lang="en-US" sz="1400" b="1" dirty="0"/>
                        <a:t>341.00</a:t>
                      </a:r>
                    </a:p>
                  </a:txBody>
                  <a:tcPr marT="45723" marB="45723"/>
                </a:tc>
                <a:tc>
                  <a:txBody>
                    <a:bodyPr/>
                    <a:lstStyle/>
                    <a:p>
                      <a:pPr algn="r"/>
                      <a:r>
                        <a:rPr lang="en-US" sz="1400" b="1" dirty="0"/>
                        <a:t>47,70</a:t>
                      </a:r>
                    </a:p>
                  </a:txBody>
                  <a:tcPr marT="45723" marB="45723"/>
                </a:tc>
                <a:tc>
                  <a:txBody>
                    <a:bodyPr/>
                    <a:lstStyle/>
                    <a:p>
                      <a:pPr algn="r"/>
                      <a:r>
                        <a:rPr lang="en-US" sz="1400" b="1" dirty="0"/>
                        <a:t>574.70</a:t>
                      </a:r>
                    </a:p>
                  </a:txBody>
                  <a:tcPr marT="45723" marB="45723"/>
                </a:tc>
                <a:tc>
                  <a:txBody>
                    <a:bodyPr/>
                    <a:lstStyle/>
                    <a:p>
                      <a:pPr algn="r"/>
                      <a:r>
                        <a:rPr lang="en-US" sz="1400" b="1" dirty="0"/>
                        <a:t>68,103</a:t>
                      </a:r>
                    </a:p>
                  </a:txBody>
                  <a:tcPr marT="45723" marB="45723"/>
                </a:tc>
                <a:tc>
                  <a:txBody>
                    <a:bodyPr/>
                    <a:lstStyle/>
                    <a:p>
                      <a:pPr algn="r"/>
                      <a:r>
                        <a:rPr lang="en-US" sz="1400" b="1" dirty="0"/>
                        <a:t>781.03</a:t>
                      </a:r>
                    </a:p>
                  </a:txBody>
                  <a:tcPr marT="45723" marB="45723"/>
                </a:tc>
                <a:extLst>
                  <a:ext uri="{0D108BD9-81ED-4DB2-BD59-A6C34878D82A}">
                    <a16:rowId xmlns:a16="http://schemas.microsoft.com/office/drawing/2014/main" val="10013"/>
                  </a:ext>
                </a:extLst>
              </a:tr>
              <a:tr h="285825">
                <a:tc>
                  <a:txBody>
                    <a:bodyPr/>
                    <a:lstStyle/>
                    <a:p>
                      <a:pPr algn="l"/>
                      <a:r>
                        <a:rPr lang="en-US" sz="1400" b="1" dirty="0"/>
                        <a:t>13</a:t>
                      </a:r>
                    </a:p>
                  </a:txBody>
                  <a:tcPr marT="45723" marB="45723"/>
                </a:tc>
                <a:tc>
                  <a:txBody>
                    <a:bodyPr/>
                    <a:lstStyle/>
                    <a:p>
                      <a:pPr algn="r"/>
                      <a:r>
                        <a:rPr lang="en-US" sz="1400" b="1" dirty="0"/>
                        <a:t>19,603</a:t>
                      </a:r>
                    </a:p>
                  </a:txBody>
                  <a:tcPr marT="45723" marB="45723"/>
                </a:tc>
                <a:tc>
                  <a:txBody>
                    <a:bodyPr/>
                    <a:lstStyle/>
                    <a:p>
                      <a:pPr algn="r"/>
                      <a:r>
                        <a:rPr lang="en-US" sz="1400" b="1" dirty="0"/>
                        <a:t>19,603</a:t>
                      </a:r>
                    </a:p>
                  </a:txBody>
                  <a:tcPr marT="45723" marB="45723"/>
                </a:tc>
                <a:tc>
                  <a:txBody>
                    <a:bodyPr/>
                    <a:lstStyle/>
                    <a:p>
                      <a:pPr algn="r"/>
                      <a:r>
                        <a:rPr lang="en-US" sz="1400" b="1" dirty="0"/>
                        <a:t>296.03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4"/>
                  </a:ext>
                </a:extLst>
              </a:tr>
              <a:tr h="285825">
                <a:tc>
                  <a:txBody>
                    <a:bodyPr/>
                    <a:lstStyle/>
                    <a:p>
                      <a:pPr algn="l"/>
                      <a:r>
                        <a:rPr lang="en-US" sz="1400" b="1" dirty="0"/>
                        <a:t>14</a:t>
                      </a:r>
                    </a:p>
                  </a:txBody>
                  <a:tcPr marT="45723" marB="45723"/>
                </a:tc>
                <a:tc>
                  <a:txBody>
                    <a:bodyPr/>
                    <a:lstStyle/>
                    <a:p>
                      <a:pPr algn="r"/>
                      <a:r>
                        <a:rPr lang="en-US" sz="1400" b="1" dirty="0"/>
                        <a:t>18,442</a:t>
                      </a:r>
                    </a:p>
                  </a:txBody>
                  <a:tcPr marT="45723" marB="45723"/>
                </a:tc>
                <a:tc>
                  <a:txBody>
                    <a:bodyPr/>
                    <a:lstStyle/>
                    <a:p>
                      <a:pPr algn="r"/>
                      <a:r>
                        <a:rPr lang="en-US" sz="1400" b="1" dirty="0"/>
                        <a:t>18,442</a:t>
                      </a:r>
                    </a:p>
                  </a:txBody>
                  <a:tcPr marT="45723" marB="45723"/>
                </a:tc>
                <a:tc>
                  <a:txBody>
                    <a:bodyPr/>
                    <a:lstStyle/>
                    <a:p>
                      <a:pPr algn="r"/>
                      <a:r>
                        <a:rPr lang="en-US" sz="1400" b="1" dirty="0"/>
                        <a:t>284.42</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extLst>
                  <a:ext uri="{0D108BD9-81ED-4DB2-BD59-A6C34878D82A}">
                    <a16:rowId xmlns:a16="http://schemas.microsoft.com/office/drawing/2014/main" val="10015"/>
                  </a:ext>
                </a:extLst>
              </a:tr>
              <a:tr h="285825">
                <a:tc>
                  <a:txBody>
                    <a:bodyPr/>
                    <a:lstStyle/>
                    <a:p>
                      <a:pPr algn="l"/>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$4,164.46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3,464.46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3,264.46</a:t>
                      </a:r>
                    </a:p>
                  </a:txBody>
                  <a:tcPr marT="45723" marB="45723">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pic>
        <p:nvPicPr>
          <p:cNvPr id="5" name="Graphic 21">
            <a:extLst>
              <a:ext uri="{FF2B5EF4-FFF2-40B4-BE49-F238E27FC236}">
                <a16:creationId xmlns:a16="http://schemas.microsoft.com/office/drawing/2014/main" id="{DA5FD0C3-D053-E6FC-6E94-DB2D0308AEE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48896"/>
            <a:ext cx="2741623" cy="1003141"/>
          </a:xfrm>
          <a:prstGeom prst="rect">
            <a:avLst/>
          </a:prstGeom>
        </p:spPr>
      </p:pic>
      <p:sp>
        <p:nvSpPr>
          <p:cNvPr id="8" name="Rectangle: Rounded Corners 7">
            <a:extLst>
              <a:ext uri="{FF2B5EF4-FFF2-40B4-BE49-F238E27FC236}">
                <a16:creationId xmlns:a16="http://schemas.microsoft.com/office/drawing/2014/main" id="{FAF61256-0D46-9DA7-2A30-35A79A4DAA2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FA18E45D-E90A-4F5D-5333-ECF2A5BB340D}"/>
              </a:ext>
            </a:extLst>
          </p:cNvPr>
          <p:cNvSpPr txBox="1"/>
          <p:nvPr/>
        </p:nvSpPr>
        <p:spPr>
          <a:xfrm>
            <a:off x="9813265" y="6368978"/>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44149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19836" y="43867"/>
            <a:ext cx="10515600" cy="1092265"/>
          </a:xfrm>
        </p:spPr>
        <p:txBody>
          <a:bodyPr>
            <a:normAutofit/>
          </a:bodyPr>
          <a:lstStyle/>
          <a:p>
            <a:pPr algn="ctr" eaLnBrk="1" hangingPunct="1"/>
            <a:r>
              <a:rPr lang="en-US" altLang="en-US" sz="3200" b="1" dirty="0">
                <a:solidFill>
                  <a:srgbClr val="0070C0"/>
                </a:solidFill>
              </a:rPr>
              <a:t>Tailored Transportation</a:t>
            </a:r>
          </a:p>
        </p:txBody>
      </p:sp>
      <p:sp>
        <p:nvSpPr>
          <p:cNvPr id="55299" name="Rectangle 3"/>
          <p:cNvSpPr>
            <a:spLocks noGrp="1" noChangeArrowheads="1"/>
          </p:cNvSpPr>
          <p:nvPr>
            <p:ph type="body" idx="1"/>
          </p:nvPr>
        </p:nvSpPr>
        <p:spPr>
          <a:xfrm>
            <a:off x="619836" y="1676400"/>
            <a:ext cx="10315733" cy="4114800"/>
          </a:xfrm>
        </p:spPr>
        <p:txBody>
          <a:bodyPr>
            <a:normAutofit/>
          </a:bodyPr>
          <a:lstStyle/>
          <a:p>
            <a:pPr algn="just" eaLnBrk="1" hangingPunct="1"/>
            <a:r>
              <a:rPr lang="en-US" altLang="en-US" dirty="0"/>
              <a:t>The use of different transportation networks and modes based on customer and product characteristics</a:t>
            </a:r>
          </a:p>
          <a:p>
            <a:pPr marL="0" indent="0" algn="just" eaLnBrk="1" hangingPunct="1">
              <a:buNone/>
            </a:pPr>
            <a:endParaRPr lang="en-US" altLang="en-US" dirty="0"/>
          </a:p>
          <a:p>
            <a:pPr algn="just" eaLnBrk="1" hangingPunct="1"/>
            <a:r>
              <a:rPr lang="en-US" altLang="en-US" b="1" dirty="0">
                <a:solidFill>
                  <a:srgbClr val="0070C0"/>
                </a:solidFill>
              </a:rPr>
              <a:t>Factors affecting tailoring</a:t>
            </a:r>
          </a:p>
          <a:p>
            <a:pPr lvl="1" algn="just" eaLnBrk="1" hangingPunct="1"/>
            <a:r>
              <a:rPr lang="en-US" altLang="en-US" sz="2800" dirty="0"/>
              <a:t>Customer density and distance</a:t>
            </a:r>
          </a:p>
          <a:p>
            <a:pPr lvl="1" algn="just" eaLnBrk="1" hangingPunct="1"/>
            <a:r>
              <a:rPr lang="en-US" altLang="en-US" sz="2800" dirty="0"/>
              <a:t>Customer size</a:t>
            </a:r>
          </a:p>
          <a:p>
            <a:pPr lvl="1" algn="just" eaLnBrk="1" hangingPunct="1"/>
            <a:r>
              <a:rPr lang="en-US" altLang="en-US" sz="2800" dirty="0"/>
              <a:t>Product demand and value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pic>
        <p:nvPicPr>
          <p:cNvPr id="3" name="Graphic 21">
            <a:extLst>
              <a:ext uri="{FF2B5EF4-FFF2-40B4-BE49-F238E27FC236}">
                <a16:creationId xmlns:a16="http://schemas.microsoft.com/office/drawing/2014/main" id="{5CB25DFD-1A56-B600-16C0-CB3532A8673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D2A3D8CD-B198-C1E1-9937-71B052FC2E2B}"/>
              </a:ext>
            </a:extLst>
          </p:cNvPr>
          <p:cNvSpPr/>
          <p:nvPr/>
        </p:nvSpPr>
        <p:spPr>
          <a:xfrm>
            <a:off x="11135436"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624612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983246" y="-201561"/>
            <a:ext cx="10515600" cy="1325563"/>
          </a:xfrm>
        </p:spPr>
        <p:txBody>
          <a:bodyPr>
            <a:normAutofit/>
          </a:bodyPr>
          <a:lstStyle/>
          <a:p>
            <a:pPr algn="ctr" eaLnBrk="1" hangingPunct="1"/>
            <a:r>
              <a:rPr lang="en-US" altLang="en-US" sz="3200" b="1" dirty="0">
                <a:solidFill>
                  <a:srgbClr val="0070C0"/>
                </a:solidFill>
              </a:rPr>
              <a:t>Tailored Transportation</a:t>
            </a:r>
          </a:p>
        </p:txBody>
      </p:sp>
      <p:graphicFrame>
        <p:nvGraphicFramePr>
          <p:cNvPr id="3" name="Table 2"/>
          <p:cNvGraphicFramePr>
            <a:graphicFrameLocks noGrp="1"/>
          </p:cNvGraphicFramePr>
          <p:nvPr>
            <p:extLst>
              <p:ext uri="{D42A27DB-BD31-4B8C-83A1-F6EECF244321}">
                <p14:modId xmlns:p14="http://schemas.microsoft.com/office/powerpoint/2010/main" val="2459511899"/>
              </p:ext>
            </p:extLst>
          </p:nvPr>
        </p:nvGraphicFramePr>
        <p:xfrm>
          <a:off x="983246" y="1728261"/>
          <a:ext cx="9390115" cy="4470023"/>
        </p:xfrm>
        <a:graphic>
          <a:graphicData uri="http://schemas.openxmlformats.org/drawingml/2006/table">
            <a:tbl>
              <a:tblPr firstRow="1" bandRow="1">
                <a:tableStyleId>{2D5ABB26-0587-4C30-8999-92F81FD0307C}</a:tableStyleId>
              </a:tblPr>
              <a:tblGrid>
                <a:gridCol w="2128426">
                  <a:extLst>
                    <a:ext uri="{9D8B030D-6E8A-4147-A177-3AD203B41FA5}">
                      <a16:colId xmlns:a16="http://schemas.microsoft.com/office/drawing/2014/main" val="20000"/>
                    </a:ext>
                  </a:extLst>
                </a:gridCol>
                <a:gridCol w="2420563">
                  <a:extLst>
                    <a:ext uri="{9D8B030D-6E8A-4147-A177-3AD203B41FA5}">
                      <a16:colId xmlns:a16="http://schemas.microsoft.com/office/drawing/2014/main" val="20001"/>
                    </a:ext>
                  </a:extLst>
                </a:gridCol>
                <a:gridCol w="2420563">
                  <a:extLst>
                    <a:ext uri="{9D8B030D-6E8A-4147-A177-3AD203B41FA5}">
                      <a16:colId xmlns:a16="http://schemas.microsoft.com/office/drawing/2014/main" val="20002"/>
                    </a:ext>
                  </a:extLst>
                </a:gridCol>
                <a:gridCol w="2420563">
                  <a:extLst>
                    <a:ext uri="{9D8B030D-6E8A-4147-A177-3AD203B41FA5}">
                      <a16:colId xmlns:a16="http://schemas.microsoft.com/office/drawing/2014/main" val="20003"/>
                    </a:ext>
                  </a:extLst>
                </a:gridCol>
              </a:tblGrid>
              <a:tr h="708662">
                <a:tc>
                  <a:txBody>
                    <a:bodyPr/>
                    <a:lstStyle/>
                    <a:p>
                      <a:endParaRPr lang="en-US" sz="2000"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Short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Medium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Long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1253787">
                <a:tc>
                  <a:txBody>
                    <a:bodyPr/>
                    <a:lstStyle/>
                    <a:p>
                      <a:r>
                        <a:rPr lang="en-US" sz="2000" kern="1200" dirty="0">
                          <a:solidFill>
                            <a:schemeClr val="tx1"/>
                          </a:solidFill>
                          <a:latin typeface="+mn-lt"/>
                          <a:ea typeface="+mn-ea"/>
                          <a:cs typeface="+mn-cs"/>
                        </a:rPr>
                        <a:t>High density</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Private fleet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25378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Medium density</a:t>
                      </a:r>
                      <a:endParaRPr lang="en-US" sz="20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tc>
                <a:extLst>
                  <a:ext uri="{0D108BD9-81ED-4DB2-BD59-A6C34878D82A}">
                    <a16:rowId xmlns:a16="http://schemas.microsoft.com/office/drawing/2014/main" val="10002"/>
                  </a:ext>
                </a:extLst>
              </a:tr>
              <a:tr h="1253787">
                <a:tc>
                  <a:txBody>
                    <a:bodyPr/>
                    <a:lstStyle/>
                    <a:p>
                      <a:r>
                        <a:rPr lang="en-US" sz="2000" kern="1200" dirty="0">
                          <a:solidFill>
                            <a:schemeClr val="tx1"/>
                          </a:solidFill>
                          <a:latin typeface="+mn-lt"/>
                          <a:ea typeface="+mn-ea"/>
                          <a:cs typeface="+mn-cs"/>
                        </a:rPr>
                        <a:t>Low density</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 or </a:t>
                      </a: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Package carrier</a:t>
                      </a:r>
                      <a:endParaRPr lang="en-US" sz="2000" dirty="0"/>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pic>
        <p:nvPicPr>
          <p:cNvPr id="4" name="Graphic 21">
            <a:extLst>
              <a:ext uri="{FF2B5EF4-FFF2-40B4-BE49-F238E27FC236}">
                <a16:creationId xmlns:a16="http://schemas.microsoft.com/office/drawing/2014/main" id="{AA87F606-01B8-C7F4-B5C7-067CD8F860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729553B1-C3D7-EF3C-A92B-5DAD7FE2085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3999263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688074" y="-64822"/>
            <a:ext cx="10515600" cy="1325563"/>
          </a:xfrm>
        </p:spPr>
        <p:txBody>
          <a:bodyPr>
            <a:normAutofit/>
          </a:bodyPr>
          <a:lstStyle/>
          <a:p>
            <a:pPr algn="ctr" eaLnBrk="1" hangingPunct="1"/>
            <a:r>
              <a:rPr lang="en-US" altLang="en-US" sz="3200" b="1" dirty="0">
                <a:solidFill>
                  <a:srgbClr val="0070C0"/>
                </a:solidFill>
              </a:rPr>
              <a:t>Tailored Transportation</a:t>
            </a:r>
          </a:p>
        </p:txBody>
      </p:sp>
      <p:graphicFrame>
        <p:nvGraphicFramePr>
          <p:cNvPr id="4" name="Table 3"/>
          <p:cNvGraphicFramePr>
            <a:graphicFrameLocks noGrp="1"/>
          </p:cNvGraphicFramePr>
          <p:nvPr>
            <p:extLst>
              <p:ext uri="{D42A27DB-BD31-4B8C-83A1-F6EECF244321}">
                <p14:modId xmlns:p14="http://schemas.microsoft.com/office/powerpoint/2010/main" val="3824740414"/>
              </p:ext>
            </p:extLst>
          </p:nvPr>
        </p:nvGraphicFramePr>
        <p:xfrm>
          <a:off x="812800" y="1569493"/>
          <a:ext cx="9791511" cy="4299044"/>
        </p:xfrm>
        <a:graphic>
          <a:graphicData uri="http://schemas.openxmlformats.org/drawingml/2006/table">
            <a:tbl>
              <a:tblPr firstRow="1" bandRow="1">
                <a:tableStyleId>{2D5ABB26-0587-4C30-8999-92F81FD0307C}</a:tableStyleId>
              </a:tblPr>
              <a:tblGrid>
                <a:gridCol w="2186769">
                  <a:extLst>
                    <a:ext uri="{9D8B030D-6E8A-4147-A177-3AD203B41FA5}">
                      <a16:colId xmlns:a16="http://schemas.microsoft.com/office/drawing/2014/main" val="20000"/>
                    </a:ext>
                  </a:extLst>
                </a:gridCol>
                <a:gridCol w="3802371">
                  <a:extLst>
                    <a:ext uri="{9D8B030D-6E8A-4147-A177-3AD203B41FA5}">
                      <a16:colId xmlns:a16="http://schemas.microsoft.com/office/drawing/2014/main" val="20001"/>
                    </a:ext>
                  </a:extLst>
                </a:gridCol>
                <a:gridCol w="3802371">
                  <a:extLst>
                    <a:ext uri="{9D8B030D-6E8A-4147-A177-3AD203B41FA5}">
                      <a16:colId xmlns:a16="http://schemas.microsoft.com/office/drawing/2014/main" val="20002"/>
                    </a:ext>
                  </a:extLst>
                </a:gridCol>
              </a:tblGrid>
              <a:tr h="532819">
                <a:tc>
                  <a:txBody>
                    <a:bodyPr/>
                    <a:lstStyle/>
                    <a:p>
                      <a:r>
                        <a:rPr lang="en-US" sz="2000" b="1" kern="1200" dirty="0">
                          <a:solidFill>
                            <a:schemeClr val="tx1"/>
                          </a:solidFill>
                          <a:latin typeface="+mn-lt"/>
                          <a:ea typeface="+mn-ea"/>
                          <a:cs typeface="+mn-cs"/>
                        </a:rPr>
                        <a:t>Product Type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High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Low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223345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 demand</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cycle inventory. Aggregate safety inventory. Inexpensive mode of transportation for replenishing cycle inventory and fast mode when using safety inventory.</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all inventories and use inexpensive mode of transportation for replenishment.</a:t>
                      </a:r>
                    </a:p>
                  </a:txBody>
                  <a:tcPr marT="45725" marB="45725">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5327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 demand</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all inventories. If needed, use fast mode of transportation for filling customer orders.</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only safety inventory. Use inexpensive mode of transportation for replenishing cycle inventory.</a:t>
                      </a:r>
                      <a:endParaRPr lang="en-US" sz="2000" dirty="0"/>
                    </a:p>
                  </a:txBody>
                  <a:tcPr marT="45725" marB="45725">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7"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1639" y="69056"/>
            <a:ext cx="2305141" cy="1076343"/>
          </a:xfrm>
          <a:prstGeom prst="rect">
            <a:avLst/>
          </a:prstGeom>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44F2ED69-30F3-3059-F9CB-4E95C4163B9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1977107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941772" y="-49273"/>
            <a:ext cx="10515600" cy="1325563"/>
          </a:xfrm>
        </p:spPr>
        <p:txBody>
          <a:bodyPr>
            <a:normAutofit/>
          </a:bodyPr>
          <a:lstStyle/>
          <a:p>
            <a:pPr algn="ctr" eaLnBrk="1" hangingPunct="1"/>
            <a:r>
              <a:rPr lang="en-US" altLang="en-US" sz="3200" b="1" dirty="0">
                <a:solidFill>
                  <a:srgbClr val="0070C0"/>
                </a:solidFill>
              </a:rPr>
              <a:t>Role of IT in Transportation</a:t>
            </a:r>
          </a:p>
        </p:txBody>
      </p:sp>
      <p:sp>
        <p:nvSpPr>
          <p:cNvPr id="58371" name="Rectangle 3"/>
          <p:cNvSpPr>
            <a:spLocks noGrp="1" noChangeArrowheads="1"/>
          </p:cNvSpPr>
          <p:nvPr>
            <p:ph type="body" idx="1"/>
          </p:nvPr>
        </p:nvSpPr>
        <p:spPr>
          <a:xfrm>
            <a:off x="538480" y="1676400"/>
            <a:ext cx="10637520" cy="4114800"/>
          </a:xfrm>
        </p:spPr>
        <p:txBody>
          <a:bodyPr>
            <a:normAutofit/>
          </a:bodyPr>
          <a:lstStyle/>
          <a:p>
            <a:pPr eaLnBrk="1" hangingPunct="1"/>
            <a:r>
              <a:rPr lang="en-US" altLang="en-US" dirty="0"/>
              <a:t>The complexity of transportation decisions demands use of IT systems.</a:t>
            </a:r>
          </a:p>
          <a:p>
            <a:pPr marL="0" indent="0" eaLnBrk="1" hangingPunct="1">
              <a:buNone/>
            </a:pPr>
            <a:endParaRPr lang="en-US" altLang="en-US" dirty="0"/>
          </a:p>
          <a:p>
            <a:pPr eaLnBrk="1" hangingPunct="1"/>
            <a:r>
              <a:rPr lang="en-US" altLang="en-US" b="1" dirty="0">
                <a:solidFill>
                  <a:srgbClr val="C00000"/>
                </a:solidFill>
              </a:rPr>
              <a:t>IT software can assist in:</a:t>
            </a:r>
          </a:p>
          <a:p>
            <a:pPr lvl="1" eaLnBrk="1" hangingPunct="1"/>
            <a:r>
              <a:rPr lang="en-US" altLang="en-US" sz="2800" dirty="0"/>
              <a:t>Identification of optimal routes by minimizing costs subject to delivery constraints</a:t>
            </a:r>
          </a:p>
          <a:p>
            <a:pPr lvl="1" eaLnBrk="1" hangingPunct="1"/>
            <a:r>
              <a:rPr lang="en-US" altLang="en-US" sz="2800" dirty="0"/>
              <a:t>Optimal fleet utilization</a:t>
            </a:r>
          </a:p>
          <a:p>
            <a:pPr lvl="1" eaLnBrk="1" hangingPunct="1"/>
            <a:r>
              <a:rPr lang="en-US" altLang="en-US" sz="2800" dirty="0"/>
              <a:t>GPS applications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pic>
        <p:nvPicPr>
          <p:cNvPr id="3" name="Graphic 21">
            <a:extLst>
              <a:ext uri="{FF2B5EF4-FFF2-40B4-BE49-F238E27FC236}">
                <a16:creationId xmlns:a16="http://schemas.microsoft.com/office/drawing/2014/main" id="{AEEE9978-38E7-A3CC-D662-E830FDDBDF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8A4D0A3-1777-BD26-75A9-FD9C421918D0}"/>
              </a:ext>
            </a:extLst>
          </p:cNvPr>
          <p:cNvSpPr/>
          <p:nvPr/>
        </p:nvSpPr>
        <p:spPr>
          <a:xfrm>
            <a:off x="11087969" y="106680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672192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303337" y="119361"/>
            <a:ext cx="10404847" cy="972879"/>
          </a:xfrm>
        </p:spPr>
        <p:txBody>
          <a:bodyPr>
            <a:normAutofit/>
          </a:bodyPr>
          <a:lstStyle/>
          <a:p>
            <a:pPr algn="ctr" eaLnBrk="1" hangingPunct="1"/>
            <a:r>
              <a:rPr lang="en-US" altLang="en-US" sz="3200" b="1" dirty="0">
                <a:solidFill>
                  <a:srgbClr val="0070C0"/>
                </a:solidFill>
              </a:rPr>
              <a:t>Risk Management in Transportation</a:t>
            </a:r>
          </a:p>
        </p:txBody>
      </p:sp>
      <p:sp>
        <p:nvSpPr>
          <p:cNvPr id="32772" name="Rectangle 3"/>
          <p:cNvSpPr>
            <a:spLocks noGrp="1" noChangeArrowheads="1"/>
          </p:cNvSpPr>
          <p:nvPr>
            <p:ph type="body" idx="1"/>
          </p:nvPr>
        </p:nvSpPr>
        <p:spPr>
          <a:xfrm>
            <a:off x="457200" y="1444597"/>
            <a:ext cx="10623922" cy="4559300"/>
          </a:xfrm>
        </p:spPr>
        <p:txBody>
          <a:bodyPr rtlCol="0">
            <a:noAutofit/>
          </a:bodyPr>
          <a:lstStyle/>
          <a:p>
            <a:pPr>
              <a:lnSpc>
                <a:spcPct val="120000"/>
              </a:lnSpc>
              <a:spcBef>
                <a:spcPts val="0"/>
              </a:spcBef>
              <a:buFont typeface="Arial"/>
              <a:buChar char="•"/>
              <a:defRPr/>
            </a:pPr>
            <a:r>
              <a:rPr lang="en-US" sz="2700" b="1" dirty="0">
                <a:solidFill>
                  <a:srgbClr val="C00000"/>
                </a:solidFill>
              </a:rPr>
              <a:t>Three main risks to be considered in transportation are</a:t>
            </a:r>
          </a:p>
          <a:p>
            <a:pPr marL="971550" lvl="1" indent="-514350">
              <a:lnSpc>
                <a:spcPct val="120000"/>
              </a:lnSpc>
              <a:spcBef>
                <a:spcPts val="0"/>
              </a:spcBef>
              <a:buFont typeface="+mj-lt"/>
              <a:buAutoNum type="arabicPeriod"/>
              <a:defRPr/>
            </a:pPr>
            <a:r>
              <a:rPr lang="en-US" sz="2700" dirty="0"/>
              <a:t>Risk that the shipment is delayed</a:t>
            </a:r>
          </a:p>
          <a:p>
            <a:pPr marL="971550" lvl="1" indent="-514350">
              <a:lnSpc>
                <a:spcPct val="120000"/>
              </a:lnSpc>
              <a:spcBef>
                <a:spcPts val="0"/>
              </a:spcBef>
              <a:buFont typeface="+mj-lt"/>
              <a:buAutoNum type="arabicPeriod"/>
              <a:defRPr/>
            </a:pPr>
            <a:r>
              <a:rPr lang="en-US" sz="2700" dirty="0"/>
              <a:t>Risk of disruptions</a:t>
            </a:r>
          </a:p>
          <a:p>
            <a:pPr marL="971550" lvl="1" indent="-514350">
              <a:lnSpc>
                <a:spcPct val="120000"/>
              </a:lnSpc>
              <a:spcBef>
                <a:spcPts val="0"/>
              </a:spcBef>
              <a:buFont typeface="+mj-lt"/>
              <a:buAutoNum type="arabicPeriod"/>
              <a:defRPr/>
            </a:pPr>
            <a:r>
              <a:rPr lang="en-US" sz="2700" dirty="0"/>
              <a:t>Risk of hazardous material</a:t>
            </a:r>
          </a:p>
          <a:p>
            <a:pPr>
              <a:lnSpc>
                <a:spcPct val="120000"/>
              </a:lnSpc>
              <a:spcBef>
                <a:spcPts val="0"/>
              </a:spcBef>
              <a:buFont typeface="Arial"/>
              <a:buChar char="•"/>
              <a:defRPr/>
            </a:pPr>
            <a:r>
              <a:rPr lang="en-US" sz="2700" b="1" dirty="0">
                <a:solidFill>
                  <a:srgbClr val="C00000"/>
                </a:solidFill>
              </a:rPr>
              <a:t>Risk mitigation strategies</a:t>
            </a:r>
          </a:p>
          <a:p>
            <a:pPr lvl="1">
              <a:lnSpc>
                <a:spcPct val="120000"/>
              </a:lnSpc>
              <a:spcBef>
                <a:spcPts val="0"/>
              </a:spcBef>
              <a:buFont typeface="Arial"/>
              <a:buChar char="–"/>
              <a:defRPr/>
            </a:pPr>
            <a:r>
              <a:rPr lang="en-US" sz="2700" dirty="0"/>
              <a:t>Decrease the probability of disruptions</a:t>
            </a:r>
          </a:p>
          <a:p>
            <a:pPr lvl="1">
              <a:lnSpc>
                <a:spcPct val="120000"/>
              </a:lnSpc>
              <a:spcBef>
                <a:spcPts val="0"/>
              </a:spcBef>
              <a:buFont typeface="Arial"/>
              <a:buChar char="–"/>
              <a:defRPr/>
            </a:pPr>
            <a:r>
              <a:rPr lang="en-US" sz="2700" dirty="0"/>
              <a:t>Alternative routings</a:t>
            </a:r>
          </a:p>
          <a:p>
            <a:pPr lvl="1">
              <a:lnSpc>
                <a:spcPct val="120000"/>
              </a:lnSpc>
              <a:spcBef>
                <a:spcPts val="0"/>
              </a:spcBef>
              <a:buFont typeface="Arial"/>
              <a:buChar char="–"/>
              <a:defRPr/>
            </a:pPr>
            <a:r>
              <a:rPr lang="en-US" sz="2700" dirty="0"/>
              <a:t>In case of hazardous materials the use of modified containers, low-risk transportation models, modification of physical and chemical properties can prove to be effective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588645"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pic>
        <p:nvPicPr>
          <p:cNvPr id="3" name="Graphic 21">
            <a:extLst>
              <a:ext uri="{FF2B5EF4-FFF2-40B4-BE49-F238E27FC236}">
                <a16:creationId xmlns:a16="http://schemas.microsoft.com/office/drawing/2014/main" id="{7DB51385-2B8C-B224-FF56-446849874C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77FD73C-4247-CC03-3904-A294D5FE0C2C}"/>
              </a:ext>
            </a:extLst>
          </p:cNvPr>
          <p:cNvSpPr/>
          <p:nvPr/>
        </p:nvSpPr>
        <p:spPr>
          <a:xfrm>
            <a:off x="11081122" y="1155862"/>
            <a:ext cx="247064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947521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311175" y="1641199"/>
            <a:ext cx="10742955" cy="4724400"/>
          </a:xfrm>
        </p:spPr>
        <p:txBody>
          <a:bodyPr>
            <a:noAutofit/>
          </a:bodyPr>
          <a:lstStyle/>
          <a:p>
            <a:pPr algn="just">
              <a:buSzPct val="100000"/>
              <a:buFont typeface="Wingdings" panose="05000000000000000000" pitchFamily="2" charset="2"/>
              <a:buChar char="q"/>
            </a:pPr>
            <a:r>
              <a:rPr lang="en-US" altLang="en-US" b="1" dirty="0">
                <a:solidFill>
                  <a:srgbClr val="C00000"/>
                </a:solidFill>
              </a:rPr>
              <a:t>Align transportation strategy with competitive strategy</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should ensure that a firm’s transportation strategy supports its competitive strategy. </a:t>
            </a:r>
          </a:p>
          <a:p>
            <a:pPr algn="just">
              <a:buSzPct val="100000"/>
              <a:buFont typeface="Wingdings" panose="05000000000000000000" pitchFamily="2" charset="2"/>
              <a:buChar char="§"/>
            </a:pPr>
            <a:r>
              <a:rPr lang="en-US" altLang="en-US" dirty="0"/>
              <a:t>They should design functional incentives that help achieve this goal. </a:t>
            </a:r>
          </a:p>
          <a:p>
            <a:pPr algn="just">
              <a:buSzPct val="100000"/>
              <a:buFont typeface="Wingdings" panose="05000000000000000000" pitchFamily="2" charset="2"/>
              <a:buChar char="§"/>
            </a:pPr>
            <a:r>
              <a:rPr lang="en-US" altLang="en-US" dirty="0"/>
              <a:t>Historically, the transportation function within firms has been evaluated based on the extent to which it can lower transportation costs. </a:t>
            </a:r>
          </a:p>
          <a:p>
            <a:pPr algn="just">
              <a:buSzPct val="100000"/>
              <a:buFont typeface="Wingdings" panose="05000000000000000000" pitchFamily="2" charset="2"/>
              <a:buChar char="§"/>
            </a:pPr>
            <a:r>
              <a:rPr lang="en-US" altLang="en-US" dirty="0"/>
              <a:t>Such a focus leads to decisions that lower transportation costs but hurt the level of responsiveness provided to customers and may raise the firm’s total cost.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139488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311175" y="1603216"/>
            <a:ext cx="10742955" cy="4724400"/>
          </a:xfrm>
        </p:spPr>
        <p:txBody>
          <a:bodyPr>
            <a:noAutofit/>
          </a:bodyPr>
          <a:lstStyle/>
          <a:p>
            <a:pPr algn="just">
              <a:buSzPct val="100000"/>
              <a:buFont typeface="Wingdings" panose="05000000000000000000" pitchFamily="2" charset="2"/>
              <a:buChar char="q"/>
            </a:pPr>
            <a:r>
              <a:rPr lang="en-US" altLang="en-US" b="1" dirty="0">
                <a:solidFill>
                  <a:srgbClr val="C00000"/>
                </a:solidFill>
              </a:rPr>
              <a:t>Consider both in-house and outsourced transportation</a:t>
            </a:r>
          </a:p>
          <a:p>
            <a:pPr marL="0" indent="0" algn="just">
              <a:buSzPct val="100000"/>
              <a:buNone/>
            </a:pPr>
            <a:endParaRPr lang="en-US" altLang="en-US" b="1" dirty="0">
              <a:solidFill>
                <a:srgbClr val="C00000"/>
              </a:solidFill>
            </a:endParaRPr>
          </a:p>
          <a:p>
            <a:pPr lvl="0" algn="just">
              <a:buSzPct val="100000"/>
              <a:buFont typeface="Wingdings" panose="05000000000000000000" pitchFamily="2" charset="2"/>
              <a:buChar char="§"/>
            </a:pPr>
            <a:r>
              <a:rPr lang="en-US" altLang="en-US" dirty="0">
                <a:solidFill>
                  <a:prstClr val="black"/>
                </a:solidFill>
              </a:rPr>
              <a:t>Managers should consider an appropriate combination of company-owned and outsourced transportation to meet their needs. </a:t>
            </a:r>
          </a:p>
          <a:p>
            <a:pPr lvl="0" algn="just">
              <a:buSzPct val="100000"/>
              <a:buFont typeface="Wingdings" panose="05000000000000000000" pitchFamily="2" charset="2"/>
              <a:buChar char="§"/>
            </a:pPr>
            <a:r>
              <a:rPr lang="en-US" altLang="en-US" dirty="0">
                <a:solidFill>
                  <a:prstClr val="black"/>
                </a:solidFill>
              </a:rPr>
              <a:t>This decision should be based on a firm’s ability to handle transportation profitably as well as the strategic importance of transportation to the success of the firm. </a:t>
            </a:r>
          </a:p>
          <a:p>
            <a:pPr lvl="0" algn="just">
              <a:buSzPct val="100000"/>
              <a:buFont typeface="Wingdings" panose="05000000000000000000" pitchFamily="2" charset="2"/>
              <a:buChar char="§"/>
            </a:pPr>
            <a:r>
              <a:rPr lang="en-US" altLang="en-US" dirty="0">
                <a:solidFill>
                  <a:prstClr val="black"/>
                </a:solidFill>
              </a:rPr>
              <a:t>In general, outsourcing is a better option when shipment sizes are small, whereas owning the transportation fleet is better when shipment sizes are large and responsiveness is important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171709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483351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37731" y="63157"/>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538480" y="1352181"/>
            <a:ext cx="10397089" cy="4724400"/>
          </a:xfrm>
        </p:spPr>
        <p:txBody>
          <a:bodyPr>
            <a:noAutofit/>
          </a:bodyPr>
          <a:lstStyle/>
          <a:p>
            <a:pPr algn="just">
              <a:buSzPct val="100000"/>
              <a:buFont typeface="Wingdings" panose="05000000000000000000" pitchFamily="2" charset="2"/>
              <a:buChar char="q"/>
            </a:pPr>
            <a:r>
              <a:rPr lang="en-US" altLang="en-US" b="1" dirty="0">
                <a:solidFill>
                  <a:srgbClr val="C00000"/>
                </a:solidFill>
              </a:rPr>
              <a:t>Use technology to improve transportation performance</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must use information technology to decrease costs and improve responsiveness in their transportation networks. </a:t>
            </a:r>
          </a:p>
          <a:p>
            <a:pPr algn="just">
              <a:buSzPct val="100000"/>
              <a:buFont typeface="Wingdings" panose="05000000000000000000" pitchFamily="2" charset="2"/>
              <a:buChar char="§"/>
            </a:pPr>
            <a:r>
              <a:rPr lang="en-US" altLang="en-US" dirty="0"/>
              <a:t>Software helps managers do transportation planning and modal selection and build delivery routes and schedules. </a:t>
            </a:r>
          </a:p>
          <a:p>
            <a:pPr algn="just">
              <a:buSzPct val="100000"/>
              <a:buFont typeface="Wingdings" panose="05000000000000000000" pitchFamily="2" charset="2"/>
              <a:buChar char="§"/>
            </a:pPr>
            <a:r>
              <a:rPr lang="en-US" altLang="en-US" dirty="0"/>
              <a:t>Real-time tracking allows carriers to communicate with each vehicle and identify its precise location and contents. </a:t>
            </a:r>
          </a:p>
          <a:p>
            <a:pPr algn="just">
              <a:buSzPct val="100000"/>
              <a:buFont typeface="Wingdings" panose="05000000000000000000" pitchFamily="2" charset="2"/>
              <a:buChar char="§"/>
            </a:pPr>
            <a:r>
              <a:rPr lang="en-US" altLang="en-US" dirty="0"/>
              <a:t>These technologies help carriers' lower costs and become more responsive to changes.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42564997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37731" y="63157"/>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538480" y="1352181"/>
            <a:ext cx="10397089" cy="4724400"/>
          </a:xfrm>
        </p:spPr>
        <p:txBody>
          <a:bodyPr>
            <a:noAutofit/>
          </a:bodyPr>
          <a:lstStyle/>
          <a:p>
            <a:pPr marL="0" indent="0" algn="just">
              <a:buSzPct val="100000"/>
              <a:buNone/>
            </a:pPr>
            <a:endParaRPr lang="en-US" altLang="en-US" dirty="0"/>
          </a:p>
          <a:p>
            <a:pPr algn="just">
              <a:buSzPct val="100000"/>
              <a:buFont typeface="Wingdings" panose="05000000000000000000" pitchFamily="2" charset="2"/>
              <a:buChar char="q"/>
            </a:pPr>
            <a:r>
              <a:rPr lang="en-US" altLang="en-US" b="1" dirty="0">
                <a:solidFill>
                  <a:srgbClr val="C00000"/>
                </a:solidFill>
              </a:rPr>
              <a:t>Design flexibility into the transportation network</a:t>
            </a:r>
          </a:p>
          <a:p>
            <a:pPr marL="0" indent="0" algn="just">
              <a:buSzPct val="100000"/>
              <a:buNone/>
            </a:pPr>
            <a:endParaRPr lang="en-US" altLang="en-US" b="1" dirty="0">
              <a:solidFill>
                <a:srgbClr val="C00000"/>
              </a:solidFill>
            </a:endParaRPr>
          </a:p>
          <a:p>
            <a:pPr marL="0" indent="0" algn="just">
              <a:buSzPct val="100000"/>
              <a:buNone/>
            </a:pPr>
            <a:r>
              <a:rPr lang="en-US" altLang="en-US" dirty="0"/>
              <a:t>When designing transportation networks, managers should take into account uncertainty in demand as well as availability of transportation. </a:t>
            </a:r>
          </a:p>
          <a:p>
            <a:pPr marL="0" indent="0" algn="just">
              <a:buSzPct val="100000"/>
              <a:buNone/>
            </a:pPr>
            <a:r>
              <a:rPr lang="en-US" altLang="en-US" dirty="0"/>
              <a:t>Ignoring uncertainty encourages a greater use of inexpensive and inflexible transportation modes that perform well when everything goes as planned.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45</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30597900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41604" y="134981"/>
            <a:ext cx="389395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91267" y="41317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52828" y="849472"/>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308354" y="1860649"/>
            <a:ext cx="9572471"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564640"/>
            <a:ext cx="10280470" cy="4699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 </a:t>
            </a: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Chapter 14</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47</a:t>
            </a:fld>
            <a:endParaRPr lang="en-US"/>
          </a:p>
        </p:txBody>
      </p:sp>
    </p:spTree>
    <p:extLst>
      <p:ext uri="{BB962C8B-B14F-4D97-AF65-F5344CB8AC3E}">
        <p14:creationId xmlns:p14="http://schemas.microsoft.com/office/powerpoint/2010/main" val="28965244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689569" y="311635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71CB304-1423-4465-A2DA-7E7929DBC3C3}"/>
</file>

<file path=customXml/itemProps2.xml><?xml version="1.0" encoding="utf-8"?>
<ds:datastoreItem xmlns:ds="http://schemas.openxmlformats.org/officeDocument/2006/customXml" ds:itemID="{980AB748-0DB0-4D86-9336-BE4AF190111C}"/>
</file>

<file path=customXml/itemProps3.xml><?xml version="1.0" encoding="utf-8"?>
<ds:datastoreItem xmlns:ds="http://schemas.openxmlformats.org/officeDocument/2006/customXml" ds:itemID="{36254A3A-DD4D-4754-A298-8077795C253A}"/>
</file>

<file path=docProps/app.xml><?xml version="1.0" encoding="utf-8"?>
<Properties xmlns="http://schemas.openxmlformats.org/officeDocument/2006/extended-properties" xmlns:vt="http://schemas.openxmlformats.org/officeDocument/2006/docPropsVTypes">
  <TotalTime>9019</TotalTime>
  <Words>3852</Words>
  <Application>Microsoft Office PowerPoint</Application>
  <PresentationFormat>Widescreen</PresentationFormat>
  <Paragraphs>644</Paragraphs>
  <Slides>48</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48</vt:i4>
      </vt:variant>
    </vt:vector>
  </HeadingPairs>
  <TitlesOfParts>
    <vt:vector size="56"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The Role of Transportation  in a Supply Chain</vt:lpstr>
      <vt:lpstr>The Role of Transportation  in a Supply Chain</vt:lpstr>
      <vt:lpstr>The Role of Transportation  in a Supply Chain</vt:lpstr>
      <vt:lpstr>The Role of Transportation  in a Supply Chain</vt:lpstr>
      <vt:lpstr>Transportation Infrastructure  and Policies</vt:lpstr>
      <vt:lpstr>Transportation Infrastructure  and Policies</vt:lpstr>
      <vt:lpstr>Design Options for a Transportation Network</vt:lpstr>
      <vt:lpstr>Design Options for a Transportation Network</vt:lpstr>
      <vt:lpstr>Direct Shipment Network  to Single Destination</vt:lpstr>
      <vt:lpstr>Direct Shipment Network  to Single Destination</vt:lpstr>
      <vt:lpstr>Direct Shipping with Milk Runs</vt:lpstr>
      <vt:lpstr>Direct Shipping with Milk Runs</vt:lpstr>
      <vt:lpstr>All Shipments via Intermediate Distribution  Center with Storage</vt:lpstr>
      <vt:lpstr>All Shipments via Intermediate Distribution  Center with Storage</vt:lpstr>
      <vt:lpstr>All Shipments via Intermediate Transit Point  with Cross-Docking</vt:lpstr>
      <vt:lpstr>Shipping via DC Using Milk Runs</vt:lpstr>
      <vt:lpstr>Shipping via DC Using Milk Runs</vt:lpstr>
      <vt:lpstr>Tailored Network</vt:lpstr>
      <vt:lpstr>Selecting a Transportation Network</vt:lpstr>
      <vt:lpstr>Selecting a Transportation Network</vt:lpstr>
      <vt:lpstr>Selecting a Transportation Network</vt:lpstr>
      <vt:lpstr>Selecting a Transportation Network</vt:lpstr>
      <vt:lpstr>Selecting a Transportation Network</vt:lpstr>
      <vt:lpstr>Trade-offs in Transportation Design</vt:lpstr>
      <vt:lpstr>Trade-offs in Transportation Design</vt:lpstr>
      <vt:lpstr>Trade-offs When Selecting Transportation Mode</vt:lpstr>
      <vt:lpstr>Trade-offs When Selecting Transportation Mode</vt:lpstr>
      <vt:lpstr>Trade-offs When Selecting Transportation Mode</vt:lpstr>
      <vt:lpstr>Tradeoffs When  Aggregating Inventory</vt:lpstr>
      <vt:lpstr>Tradeoffs When  Aggregating Inventory</vt:lpstr>
      <vt:lpstr>Trade-off Between Transportation Cost  and Responsiveness</vt:lpstr>
      <vt:lpstr>Trade-off Between Transportation Cost  and Responsiveness</vt:lpstr>
      <vt:lpstr>Trade-off Between Transportation Cost and Responsiveness</vt:lpstr>
      <vt:lpstr>Tailored Transportation</vt:lpstr>
      <vt:lpstr>Tailored Transportation</vt:lpstr>
      <vt:lpstr>Tailored Transportation</vt:lpstr>
      <vt:lpstr>Role of IT in Transportation</vt:lpstr>
      <vt:lpstr>Risk Management in Transportation</vt:lpstr>
      <vt:lpstr>Making Transportation Decisions in Practice</vt:lpstr>
      <vt:lpstr>Making Transportation Decisions in Practice</vt:lpstr>
      <vt:lpstr>Making Transportation Decisions in Practice</vt:lpstr>
      <vt:lpstr>Making Transportation Decisions in Practice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190</cp:revision>
  <dcterms:created xsi:type="dcterms:W3CDTF">2023-04-29T09:08:23Z</dcterms:created>
  <dcterms:modified xsi:type="dcterms:W3CDTF">2024-11-17T04:12:50Z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