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96" r:id="rId5"/>
    <p:sldId id="566" r:id="rId6"/>
    <p:sldId id="541" r:id="rId7"/>
    <p:sldId id="542" r:id="rId8"/>
    <p:sldId id="539" r:id="rId9"/>
    <p:sldId id="544" r:id="rId10"/>
    <p:sldId id="509" r:id="rId11"/>
    <p:sldId id="545" r:id="rId12"/>
    <p:sldId id="547" r:id="rId13"/>
    <p:sldId id="529" r:id="rId14"/>
    <p:sldId id="530" r:id="rId15"/>
    <p:sldId id="559" r:id="rId16"/>
    <p:sldId id="560" r:id="rId17"/>
    <p:sldId id="561" r:id="rId18"/>
    <p:sldId id="562" r:id="rId19"/>
    <p:sldId id="563" r:id="rId20"/>
    <p:sldId id="564" r:id="rId21"/>
    <p:sldId id="565" r:id="rId22"/>
    <p:sldId id="538" r:id="rId23"/>
    <p:sldId id="548" r:id="rId24"/>
    <p:sldId id="549" r:id="rId25"/>
    <p:sldId id="497" r:id="rId26"/>
    <p:sldId id="521" r:id="rId27"/>
    <p:sldId id="522" r:id="rId28"/>
    <p:sldId id="523" r:id="rId29"/>
    <p:sldId id="525" r:id="rId30"/>
    <p:sldId id="524" r:id="rId31"/>
    <p:sldId id="526" r:id="rId32"/>
    <p:sldId id="527" r:id="rId33"/>
    <p:sldId id="498" r:id="rId34"/>
    <p:sldId id="506" r:id="rId35"/>
    <p:sldId id="550" r:id="rId36"/>
    <p:sldId id="552" r:id="rId37"/>
    <p:sldId id="551" r:id="rId38"/>
    <p:sldId id="553" r:id="rId39"/>
    <p:sldId id="554" r:id="rId40"/>
    <p:sldId id="555" r:id="rId41"/>
    <p:sldId id="556" r:id="rId42"/>
    <p:sldId id="557" r:id="rId43"/>
    <p:sldId id="558" r:id="rId44"/>
    <p:sldId id="504" r:id="rId45"/>
    <p:sldId id="528" r:id="rId46"/>
    <p:sldId id="51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542"/>
            <p14:sldId id="539"/>
            <p14:sldId id="544"/>
            <p14:sldId id="509"/>
            <p14:sldId id="545"/>
            <p14:sldId id="547"/>
            <p14:sldId id="529"/>
            <p14:sldId id="530"/>
            <p14:sldId id="559"/>
            <p14:sldId id="560"/>
            <p14:sldId id="561"/>
            <p14:sldId id="562"/>
            <p14:sldId id="563"/>
            <p14:sldId id="564"/>
            <p14:sldId id="565"/>
            <p14:sldId id="538"/>
            <p14:sldId id="548"/>
            <p14:sldId id="549"/>
            <p14:sldId id="497"/>
            <p14:sldId id="521"/>
            <p14:sldId id="522"/>
            <p14:sldId id="523"/>
            <p14:sldId id="525"/>
            <p14:sldId id="524"/>
            <p14:sldId id="526"/>
            <p14:sldId id="527"/>
            <p14:sldId id="498"/>
            <p14:sldId id="506"/>
            <p14:sldId id="550"/>
            <p14:sldId id="552"/>
            <p14:sldId id="551"/>
            <p14:sldId id="553"/>
            <p14:sldId id="554"/>
            <p14:sldId id="555"/>
            <p14:sldId id="556"/>
            <p14:sldId id="557"/>
            <p14:sldId id="558"/>
            <p14:sldId id="504"/>
            <p14:sldId id="52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CFC"/>
    <a:srgbClr val="00AEEF"/>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71" autoAdjust="0"/>
    <p:restoredTop sz="94660"/>
  </p:normalViewPr>
  <p:slideViewPr>
    <p:cSldViewPr snapToGrid="0">
      <p:cViewPr varScale="1">
        <p:scale>
          <a:sx n="73" d="100"/>
          <a:sy n="73" d="100"/>
        </p:scale>
        <p:origin x="55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50670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870345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74444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91180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87036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608024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255644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016936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658733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713743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940073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319754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92622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07646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4006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8887332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7695950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648725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265794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965134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550374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030617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050160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602955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0096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946213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593896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846840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6685106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847853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644306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141683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668169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410789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864401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993991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0190553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4375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1.gi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7.png"/><Relationship Id="rId5" Type="http://schemas.openxmlformats.org/officeDocument/2006/relationships/image" Target="../media/image2.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8.jp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8.png"/><Relationship Id="rId5" Type="http://schemas.openxmlformats.org/officeDocument/2006/relationships/image" Target="../media/image2.png"/><Relationship Id="rId4"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31.jp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redbull.com/us-en/theredbulletin/collections/the-red-bulletin" TargetMode="External"/><Relationship Id="rId2" Type="http://schemas.openxmlformats.org/officeDocument/2006/relationships/notesSlide" Target="../notesSlides/notesSlide41.xml"/><Relationship Id="rId1" Type="http://schemas.openxmlformats.org/officeDocument/2006/relationships/slideLayout" Target="../slideLayouts/slideLayout12.xml"/><Relationship Id="rId6" Type="http://schemas.openxmlformats.org/officeDocument/2006/relationships/hyperlink" Target="https://www.impactmybiz.com/blog/3-powerful-content-marketing-case-studies/#duolingo" TargetMode="External"/><Relationship Id="rId5" Type="http://schemas.openxmlformats.org/officeDocument/2006/relationships/hyperlink" Target="https://brand24.com/blog/duolingo-social-media-strategy/" TargetMode="External"/><Relationship Id="rId4" Type="http://schemas.openxmlformats.org/officeDocument/2006/relationships/hyperlink" Target="https://storychief.io/blog/content-marketing" TargetMode="External"/></Relationships>
</file>

<file path=ppt/slides/_rels/slide42.xml.rels><?xml version="1.0" encoding="UTF-8" standalone="yes"?>
<Relationships xmlns="http://schemas.openxmlformats.org/package/2006/relationships"><Relationship Id="rId8" Type="http://schemas.openxmlformats.org/officeDocument/2006/relationships/hyperlink" Target="https://contentmarketinginstitute.com/what-is-content-marketing" TargetMode="External"/><Relationship Id="rId3" Type="http://schemas.openxmlformats.org/officeDocument/2006/relationships/image" Target="../media/image2.png"/><Relationship Id="rId7" Type="http://schemas.openxmlformats.org/officeDocument/2006/relationships/hyperlink" Target="https://www.coursera.org/articles/content-marketing" TargetMode="External"/><Relationship Id="rId2" Type="http://schemas.openxmlformats.org/officeDocument/2006/relationships/notesSlide" Target="../notesSlides/notesSlide42.xml"/><Relationship Id="rId1" Type="http://schemas.openxmlformats.org/officeDocument/2006/relationships/slideLayout" Target="../slideLayouts/slideLayout12.xml"/><Relationship Id="rId6" Type="http://schemas.openxmlformats.org/officeDocument/2006/relationships/hyperlink" Target="https://www.redbull.com/us-en" TargetMode="External"/><Relationship Id="rId11" Type="http://schemas.openxmlformats.org/officeDocument/2006/relationships/hyperlink" Target="https://investors.duolingo.com/news-releases/news-release-details/duolingo-hits-100m-maus-reports-59-dau-growth-and-41-revenue" TargetMode="External"/><Relationship Id="rId5" Type="http://schemas.openxmlformats.org/officeDocument/2006/relationships/hyperlink" Target="https://www.redbullmediahouse.com/en" TargetMode="External"/><Relationship Id="rId10" Type="http://schemas.openxmlformats.org/officeDocument/2006/relationships/hyperlink" Target="https://www.hubspot.com/marketing-statistics" TargetMode="External"/><Relationship Id="rId4" Type="http://schemas.openxmlformats.org/officeDocument/2006/relationships/hyperlink" Target="https://www.redbullcontentpool.com/" TargetMode="External"/><Relationship Id="rId9" Type="http://schemas.openxmlformats.org/officeDocument/2006/relationships/hyperlink" Target="https://link.springer.com/article/10.1007/s12525-017-0268-z#:~:text=Cond%C3%A9%20Nast%2C%20for%20example%2C%20has%20decided%20to,from%20the%20recipients%20rather%20than%20third%20parties" TargetMode="External"/></Relationships>
</file>

<file path=ppt/slides/_rels/slide43.xml.rels><?xml version="1.0" encoding="UTF-8" standalone="yes"?>
<Relationships xmlns="http://schemas.openxmlformats.org/package/2006/relationships"><Relationship Id="rId2" Type="http://schemas.openxmlformats.org/officeDocument/2006/relationships/image" Target="../media/image32.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smtClean="0">
                <a:solidFill>
                  <a:srgbClr val="00AEEF"/>
                </a:solidFill>
                <a:latin typeface="Alexandria" charset="0"/>
                <a:cs typeface="Alexandria" charset="0"/>
              </a:rPr>
              <a:t>إعداد </a:t>
            </a:r>
          </a:p>
          <a:p>
            <a:pPr algn="ctr"/>
            <a:r>
              <a:rPr lang="ar-AE" sz="2400" b="1" dirty="0" smtClean="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smtClean="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smtClean="0">
                <a:solidFill>
                  <a:srgbClr val="FF0000"/>
                </a:solidFill>
              </a:rPr>
              <a:t>Marketing </a:t>
            </a:r>
          </a:p>
          <a:p>
            <a:pPr algn="ctr">
              <a:lnSpc>
                <a:spcPct val="150000"/>
              </a:lnSpc>
            </a:pPr>
            <a:r>
              <a:rPr lang="en-US" sz="2000" b="1">
                <a:latin typeface="Alexandria" charset="0"/>
                <a:cs typeface="Alexandria" charset="0"/>
              </a:rPr>
              <a:t>MKT </a:t>
            </a:r>
            <a:r>
              <a:rPr lang="en-US" sz="2000" b="1"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smtClean="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smtClean="0">
                <a:solidFill>
                  <a:srgbClr val="00AEEF"/>
                </a:solidFill>
                <a:latin typeface="Alexandria" charset="0"/>
                <a:cs typeface="Alexandria" charset="0"/>
              </a:rPr>
              <a:t>إعداد </a:t>
            </a:r>
          </a:p>
          <a:p>
            <a:pPr algn="ctr"/>
            <a:r>
              <a:rPr lang="ar-AE" sz="2400" b="1" dirty="0" smtClean="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2769989"/>
          </a:xfrm>
          <a:prstGeom prst="rect">
            <a:avLst/>
          </a:prstGeom>
          <a:noFill/>
        </p:spPr>
        <p:txBody>
          <a:bodyPr wrap="square" rtlCol="0">
            <a:spAutoFit/>
          </a:bodyPr>
          <a:lstStyle/>
          <a:p>
            <a:pPr algn="ctr">
              <a:lnSpc>
                <a:spcPct val="150000"/>
              </a:lnSpc>
            </a:pPr>
            <a:r>
              <a:rPr lang="ar-AE" sz="3200" b="1" dirty="0" smtClean="0">
                <a:solidFill>
                  <a:srgbClr val="00AEEF"/>
                </a:solidFill>
              </a:rPr>
              <a:t>المحاضرة الأولى</a:t>
            </a:r>
          </a:p>
          <a:p>
            <a:pPr algn="ctr">
              <a:lnSpc>
                <a:spcPct val="150000"/>
              </a:lnSpc>
            </a:pPr>
            <a:r>
              <a:rPr lang="ar-AE" sz="2800" b="1" dirty="0">
                <a:solidFill>
                  <a:srgbClr val="FF0000"/>
                </a:solidFill>
              </a:rPr>
              <a:t>حالة دراسية في التسويق عبر المحتوى </a:t>
            </a:r>
            <a:r>
              <a:rPr lang="en-US" sz="2800" b="1" dirty="0">
                <a:solidFill>
                  <a:srgbClr val="FF0000"/>
                </a:solidFill>
              </a:rPr>
              <a:t>Content </a:t>
            </a:r>
            <a:r>
              <a:rPr lang="en-US" sz="2800" b="1" dirty="0" smtClean="0">
                <a:solidFill>
                  <a:srgbClr val="FF0000"/>
                </a:solidFill>
              </a:rPr>
              <a:t>Marketing</a:t>
            </a:r>
            <a:endParaRPr lang="ar-AE" sz="2800" b="1" dirty="0" smtClean="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smtClean="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smtClean="0"/>
              <a:t>مقدمة</a:t>
            </a:r>
            <a:endParaRPr lang="en-US" sz="3600" b="1" dirty="0"/>
          </a:p>
        </p:txBody>
      </p:sp>
      <p:sp>
        <p:nvSpPr>
          <p:cNvPr id="9" name="مربع نص 8"/>
          <p:cNvSpPr txBox="1"/>
          <p:nvPr/>
        </p:nvSpPr>
        <p:spPr>
          <a:xfrm>
            <a:off x="470263" y="2808757"/>
            <a:ext cx="10609788" cy="2862322"/>
          </a:xfrm>
          <a:prstGeom prst="rect">
            <a:avLst/>
          </a:prstGeom>
          <a:noFill/>
        </p:spPr>
        <p:txBody>
          <a:bodyPr wrap="square" rtlCol="0">
            <a:spAutoFit/>
          </a:bodyPr>
          <a:lstStyle/>
          <a:p>
            <a:pPr algn="r" rtl="1">
              <a:lnSpc>
                <a:spcPct val="150000"/>
              </a:lnSpc>
            </a:pPr>
            <a:r>
              <a:rPr lang="ar-AE" sz="2000" dirty="0"/>
              <a:t>أصبح التسويق عبر المحتوى  </a:t>
            </a:r>
            <a:r>
              <a:rPr lang="en-US" sz="2000" dirty="0"/>
              <a:t>Content Marketing</a:t>
            </a:r>
            <a:r>
              <a:rPr lang="ar-AE" sz="2000" dirty="0"/>
              <a:t> </a:t>
            </a:r>
            <a:r>
              <a:rPr lang="ar-AE" sz="2000" dirty="0" smtClean="0"/>
              <a:t>أحد أهم </a:t>
            </a:r>
            <a:r>
              <a:rPr lang="ar-AE" sz="2000" dirty="0"/>
              <a:t>استراتيجيات التسويق التي تعتمد عليها العلامات التجارية في تحقيق أهداف التسويق ويشكل التسويق بالمحتوى مستقبل الإعلان في الاقتصاد </a:t>
            </a:r>
            <a:r>
              <a:rPr lang="ar-AE" sz="2000" dirty="0" smtClean="0"/>
              <a:t>الرقمي.</a:t>
            </a:r>
            <a:endParaRPr lang="en-US" sz="2000" dirty="0"/>
          </a:p>
          <a:p>
            <a:pPr algn="r" rtl="1">
              <a:lnSpc>
                <a:spcPct val="150000"/>
              </a:lnSpc>
            </a:pPr>
            <a:r>
              <a:rPr lang="ar-AE" sz="2000" dirty="0"/>
              <a:t>شفافية المحتوى هو ما أدى إلى نشوء فكرة التسويق عبر المحتوى إذ أن المحتوى يكشف الحقيقة وراء العلامة التجارية وهو أفضل من الإعلان التقليدي والذي أصبح العملاء لا يثقون به بشكل جيد، حيث يفضل المستهلكون سؤال أقاربهم ومعارفهم عن تجاربهم مع المنتج بدلا من الاعتماد على الإعلان حيث أصبح التسويق عبر المحتوى يساعد المسوقين على توصيل القيمة </a:t>
            </a:r>
            <a:r>
              <a:rPr lang="ar-AE" sz="2000" dirty="0" smtClean="0"/>
              <a:t>المقترحة </a:t>
            </a:r>
            <a:r>
              <a:rPr lang="en-US" sz="2000" dirty="0" smtClean="0"/>
              <a:t>Value Proposition</a:t>
            </a:r>
            <a:r>
              <a:rPr lang="ar-AE" sz="2000" dirty="0" smtClean="0"/>
              <a:t> للعلامة التجارية . </a:t>
            </a:r>
            <a:endParaRPr lang="en-US" dirty="0"/>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1991253"/>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027817" y="13860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smtClean="0"/>
              <a:t>مقدمة</a:t>
            </a:r>
            <a:endParaRPr lang="en-US" sz="3600" b="1" dirty="0"/>
          </a:p>
        </p:txBody>
      </p:sp>
      <p:sp>
        <p:nvSpPr>
          <p:cNvPr id="9" name="مربع نص 8"/>
          <p:cNvSpPr txBox="1"/>
          <p:nvPr/>
        </p:nvSpPr>
        <p:spPr>
          <a:xfrm>
            <a:off x="673669" y="3082832"/>
            <a:ext cx="10609788" cy="1709571"/>
          </a:xfrm>
          <a:prstGeom prst="rect">
            <a:avLst/>
          </a:prstGeom>
          <a:noFill/>
        </p:spPr>
        <p:txBody>
          <a:bodyPr wrap="square" rtlCol="0">
            <a:spAutoFit/>
          </a:bodyPr>
          <a:lstStyle/>
          <a:p>
            <a:pPr algn="r" rtl="1">
              <a:lnSpc>
                <a:spcPct val="150000"/>
              </a:lnSpc>
            </a:pPr>
            <a:r>
              <a:rPr lang="ar-AE" dirty="0"/>
              <a:t>تعد وسائل التواصل الاجتماعي الأداة الرئيسية في التسويق عبر المحتوى والتي تساعد العلامات التجارية على إيصال معلومات كثيرة حول العلامة التجارية والقيمة المقترحة للعلامة التجارية والتي كانت تفشل الوسائل التقليدية في إيصالها للعملاء، أيضاً فإن الإعلان الالكتروني المدفوع لا يمكن ان يكون بقوة التسويق عبر المحتوى فعلى سبيل المثال إعلانات يوتيوب يمكن تخطيها بعد مرور 5 ثواني ولذلك إذا لم ينجح الإعلان في جذب انتباه المستخدم خلال 5 ثواني فإنه لن يشاهد الإعلان وسيتم دفع قيمة الإعلان دون إيصال الرسالة الإعلانية للمستخدم</a:t>
            </a:r>
            <a:endParaRPr lang="en-US" dirty="0"/>
          </a:p>
        </p:txBody>
      </p:sp>
    </p:spTree>
    <p:extLst>
      <p:ext uri="{BB962C8B-B14F-4D97-AF65-F5344CB8AC3E}">
        <p14:creationId xmlns:p14="http://schemas.microsoft.com/office/powerpoint/2010/main" val="18297497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5619842" y="3370216"/>
            <a:ext cx="5444398" cy="861774"/>
          </a:xfrm>
          <a:prstGeom prst="rect">
            <a:avLst/>
          </a:prstGeom>
          <a:noFill/>
        </p:spPr>
        <p:txBody>
          <a:bodyPr wrap="square" rtlCol="0">
            <a:spAutoFit/>
          </a:bodyPr>
          <a:lstStyle/>
          <a:p>
            <a:pPr algn="ctr" rtl="1"/>
            <a:r>
              <a:rPr lang="ar-AE" sz="3200" b="1" dirty="0" smtClean="0">
                <a:solidFill>
                  <a:srgbClr val="00AEEF"/>
                </a:solidFill>
              </a:rPr>
              <a:t>ما هو التسويق عبر المحتوى؟</a:t>
            </a:r>
            <a:endParaRPr lang="en-US" sz="3200" dirty="0">
              <a:solidFill>
                <a:srgbClr val="00AEEF"/>
              </a:solidFill>
            </a:endParaRPr>
          </a:p>
          <a:p>
            <a:endParaRPr lang="en-US" dirty="0"/>
          </a:p>
        </p:txBody>
      </p:sp>
      <p:pic>
        <p:nvPicPr>
          <p:cNvPr id="6"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4819" y="136478"/>
            <a:ext cx="3088944" cy="6467476"/>
          </a:xfrm>
          <a:prstGeom prst="rect">
            <a:avLst/>
          </a:prstGeom>
        </p:spPr>
      </p:pic>
    </p:spTree>
    <p:extLst>
      <p:ext uri="{BB962C8B-B14F-4D97-AF65-F5344CB8AC3E}">
        <p14:creationId xmlns:p14="http://schemas.microsoft.com/office/powerpoint/2010/main" val="24624295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53351" y="2011680"/>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341326" y="127915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smtClean="0"/>
              <a:t>تعريف</a:t>
            </a:r>
            <a:endParaRPr lang="en-US" sz="3600" b="1" dirty="0"/>
          </a:p>
        </p:txBody>
      </p:sp>
      <p:sp>
        <p:nvSpPr>
          <p:cNvPr id="9" name="مربع نص 8"/>
          <p:cNvSpPr txBox="1"/>
          <p:nvPr/>
        </p:nvSpPr>
        <p:spPr>
          <a:xfrm>
            <a:off x="858400" y="2579384"/>
            <a:ext cx="9930520" cy="3000821"/>
          </a:xfrm>
          <a:prstGeom prst="rect">
            <a:avLst/>
          </a:prstGeom>
          <a:noFill/>
        </p:spPr>
        <p:txBody>
          <a:bodyPr wrap="square" rtlCol="0">
            <a:spAutoFit/>
          </a:bodyPr>
          <a:lstStyle/>
          <a:p>
            <a:pPr algn="just" rtl="1">
              <a:lnSpc>
                <a:spcPct val="150000"/>
              </a:lnSpc>
            </a:pPr>
            <a:r>
              <a:rPr lang="ar-AE" dirty="0" smtClean="0"/>
              <a:t>التسويق عبر المحتوى هو استراتيجية تسويقية تقوم على  </a:t>
            </a:r>
            <a:r>
              <a:rPr lang="ar-AE" dirty="0"/>
              <a:t>إنشاء وتوزيع محتوى مفيد </a:t>
            </a:r>
            <a:r>
              <a:rPr lang="ar-SA" dirty="0" smtClean="0"/>
              <a:t>ومناسب لفئة معينة من الجمهور بحيث تتمكن العلامة التجارية من </a:t>
            </a:r>
            <a:r>
              <a:rPr lang="ar-AE" dirty="0" smtClean="0"/>
              <a:t>جذب </a:t>
            </a:r>
            <a:r>
              <a:rPr lang="ar-SA" dirty="0" smtClean="0"/>
              <a:t>الجمهور </a:t>
            </a:r>
            <a:r>
              <a:rPr lang="ar-AE" dirty="0" smtClean="0"/>
              <a:t>المستهدف </a:t>
            </a:r>
            <a:r>
              <a:rPr lang="ar-SA" dirty="0" smtClean="0"/>
              <a:t>وتحفيزه على التفاعل مع المحتوى وشراء منتجات العلامة التجارية وبناء علاقة وطيدة مع هذا الجمهور</a:t>
            </a:r>
            <a:r>
              <a:rPr lang="ar-AE" dirty="0" smtClean="0"/>
              <a:t>. </a:t>
            </a:r>
            <a:endParaRPr lang="ar-SA" dirty="0" smtClean="0"/>
          </a:p>
          <a:p>
            <a:pPr algn="just" rtl="1">
              <a:lnSpc>
                <a:spcPct val="150000"/>
              </a:lnSpc>
            </a:pPr>
            <a:r>
              <a:rPr lang="ar-AE" dirty="0" smtClean="0"/>
              <a:t>غالبًا </a:t>
            </a:r>
            <a:r>
              <a:rPr lang="ar-AE" dirty="0"/>
              <a:t>ما </a:t>
            </a:r>
            <a:r>
              <a:rPr lang="ar-AE" dirty="0" smtClean="0"/>
              <a:t>تكون العلامة التجارية خبيرة في مجال معين </a:t>
            </a:r>
            <a:r>
              <a:rPr lang="ar-SA" dirty="0" smtClean="0"/>
              <a:t>وبناء على خبرتها تنشئ محتوى يؤكد هذه الخبرة ويخلق الثقة لدى الجمهور بقوة العلامة التجارية وقدرتها على تلبية احتياجاته.</a:t>
            </a:r>
            <a:endParaRPr lang="ar-SA" dirty="0"/>
          </a:p>
          <a:p>
            <a:pPr algn="just" rtl="1">
              <a:lnSpc>
                <a:spcPct val="150000"/>
              </a:lnSpc>
            </a:pPr>
            <a:r>
              <a:rPr lang="ar-AE" dirty="0" smtClean="0"/>
              <a:t>يرغب </a:t>
            </a:r>
            <a:r>
              <a:rPr lang="ar-AE" dirty="0"/>
              <a:t>المستهلكون في الشعور </a:t>
            </a:r>
            <a:r>
              <a:rPr lang="ar-AE" dirty="0" smtClean="0"/>
              <a:t>بالارتباط العاطفي </a:t>
            </a:r>
            <a:r>
              <a:rPr lang="ar-AE" dirty="0"/>
              <a:t>بعلامة تجارية تتوافق مع </a:t>
            </a:r>
            <a:r>
              <a:rPr lang="ar-AE" dirty="0" smtClean="0"/>
              <a:t>شخصيتهم. ولذلك تقوم العلامات التجارية بإنتاج </a:t>
            </a:r>
            <a:r>
              <a:rPr lang="ar-AE" dirty="0"/>
              <a:t>محتوى </a:t>
            </a:r>
            <a:r>
              <a:rPr lang="ar-AE" dirty="0" smtClean="0"/>
              <a:t>يتناسب مع احتياجات العملاء وتسعى من خلاله إلى تعزيز العلاقات مع العملاء</a:t>
            </a:r>
            <a:r>
              <a:rPr lang="ar-SA" dirty="0" smtClean="0"/>
              <a:t> وخلق الوعي بالعلامة التجارية</a:t>
            </a:r>
            <a:r>
              <a:rPr lang="ar-AE" dirty="0" smtClean="0"/>
              <a:t>.</a:t>
            </a:r>
            <a:endParaRPr lang="en-US" dirty="0"/>
          </a:p>
        </p:txBody>
      </p:sp>
    </p:spTree>
    <p:extLst>
      <p:ext uri="{BB962C8B-B14F-4D97-AF65-F5344CB8AC3E}">
        <p14:creationId xmlns:p14="http://schemas.microsoft.com/office/powerpoint/2010/main" val="147637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44362" y="2913430"/>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1449976" y="2114120"/>
            <a:ext cx="7996255" cy="663580"/>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استراتيجية تسويقية منخفضة التكلفة فهو أقل تكلفة بكثير من الاعتماد على الإعلان سواء كان إعلان تقليدي أو إعلان الكتروني </a:t>
            </a:r>
          </a:p>
        </p:txBody>
      </p:sp>
      <p:sp>
        <p:nvSpPr>
          <p:cNvPr id="3" name="مستطيل 2"/>
          <p:cNvSpPr/>
          <p:nvPr/>
        </p:nvSpPr>
        <p:spPr>
          <a:xfrm>
            <a:off x="1985554" y="3001237"/>
            <a:ext cx="7460677" cy="670120"/>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يزيد معدلات التفاعل مع العلامة التجارية إذ أن عملاء العلامة التجارية التي تنشر محتوى مفيد وجذاب هم أكثر ارتباطاً بالعلامة التجارية وهذا ما يجعلهم يتفاعلون أكثر معها</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2822303" y="4014414"/>
            <a:ext cx="6623928" cy="772712"/>
          </a:xfrm>
          <a:prstGeom prst="rect">
            <a:avLst/>
          </a:prstGeom>
        </p:spPr>
        <p:txBody>
          <a:bodyPr wrap="non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يخلق قيمة </a:t>
            </a:r>
            <a:r>
              <a:rPr lang="en-US" dirty="0" smtClean="0">
                <a:latin typeface="Calibri" panose="020F0502020204030204" pitchFamily="34" charset="0"/>
                <a:ea typeface="Calibri" panose="020F0502020204030204" pitchFamily="34" charset="0"/>
              </a:rPr>
              <a:t>Value</a:t>
            </a:r>
            <a:r>
              <a:rPr lang="ar-AE" dirty="0" smtClean="0">
                <a:latin typeface="Calibri" panose="020F0502020204030204" pitchFamily="34" charset="0"/>
                <a:ea typeface="Calibri" panose="020F0502020204030204" pitchFamily="34" charset="0"/>
              </a:rPr>
              <a:t> للعميل فالمحتوى المنشور يحقق منافع متعددة للعميل تجعل القيمة التي </a:t>
            </a:r>
          </a:p>
          <a:p>
            <a:pPr algn="r" rtl="1">
              <a:lnSpc>
                <a:spcPct val="107000"/>
              </a:lnSpc>
              <a:spcAft>
                <a:spcPts val="800"/>
              </a:spcAft>
            </a:pPr>
            <a:r>
              <a:rPr lang="ar-AE" dirty="0" smtClean="0">
                <a:latin typeface="Calibri" panose="020F0502020204030204" pitchFamily="34" charset="0"/>
                <a:ea typeface="Calibri" panose="020F0502020204030204" pitchFamily="34" charset="0"/>
              </a:rPr>
              <a:t>يحصل عليها كبيرة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ستطيل 10"/>
          <p:cNvSpPr/>
          <p:nvPr/>
        </p:nvSpPr>
        <p:spPr>
          <a:xfrm>
            <a:off x="1603686" y="5201702"/>
            <a:ext cx="7882126" cy="663580"/>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يحسن سمعة العلامة التجارية فمن خلال نشر محتوى فريد وجذاب يتم تعزيز سمعة العلامة بأنها خبيرة في المجال الذي تعمل به وقادرة على تلبية احتياجات المستهلك من خلال منتجاتها أكثر من العلامات المنافسة.</a:t>
            </a:r>
          </a:p>
        </p:txBody>
      </p:sp>
      <p:sp>
        <p:nvSpPr>
          <p:cNvPr id="12" name="مستطيل 11"/>
          <p:cNvSpPr/>
          <p:nvPr/>
        </p:nvSpPr>
        <p:spPr>
          <a:xfrm>
            <a:off x="1449976" y="6092979"/>
            <a:ext cx="8139945" cy="685059"/>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تحسين محركات البحث </a:t>
            </a:r>
            <a:r>
              <a:rPr lang="en-US" dirty="0" smtClean="0">
                <a:latin typeface="Calibri" panose="020F0502020204030204" pitchFamily="34" charset="0"/>
                <a:ea typeface="Calibri" panose="020F0502020204030204" pitchFamily="34" charset="0"/>
              </a:rPr>
              <a:t>SEO</a:t>
            </a:r>
            <a:r>
              <a:rPr lang="ar-AE" dirty="0" smtClean="0">
                <a:latin typeface="Calibri" panose="020F0502020204030204" pitchFamily="34" charset="0"/>
                <a:ea typeface="Calibri" panose="020F0502020204030204" pitchFamily="34" charset="0"/>
              </a:rPr>
              <a:t> إذ يعد المحتوى الفريد للموقع الالكتروني أحد أهم العوامل لتحسين محركات البحث داخل الصفحة</a:t>
            </a:r>
            <a:r>
              <a:rPr lang="en-US" dirty="0" smtClean="0">
                <a:latin typeface="Calibri" panose="020F0502020204030204" pitchFamily="34" charset="0"/>
                <a:ea typeface="Calibri" panose="020F0502020204030204" pitchFamily="34" charset="0"/>
              </a:rPr>
              <a:t>On Page SEO </a:t>
            </a:r>
            <a:endParaRPr lang="ar-AE" dirty="0" smtClean="0">
              <a:latin typeface="Calibri" panose="020F0502020204030204" pitchFamily="34" charset="0"/>
              <a:ea typeface="Calibri" panose="020F0502020204030204" pitchFamily="34" charset="0"/>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a:r>
              <a:rPr lang="ar-AE" sz="3200" b="1" dirty="0" smtClean="0">
                <a:solidFill>
                  <a:srgbClr val="00AEEF"/>
                </a:solidFill>
              </a:rPr>
              <a:t>أهمية التسويق عبر المحتوى</a:t>
            </a:r>
            <a:endParaRPr lang="en-US" sz="3200" dirty="0">
              <a:solidFill>
                <a:srgbClr val="00AEEF"/>
              </a:solidFill>
            </a:endParaRPr>
          </a:p>
          <a:p>
            <a:endParaRPr lang="en-US" dirty="0"/>
          </a:p>
        </p:txBody>
      </p:sp>
    </p:spTree>
    <p:extLst>
      <p:ext uri="{BB962C8B-B14F-4D97-AF65-F5344CB8AC3E}">
        <p14:creationId xmlns:p14="http://schemas.microsoft.com/office/powerpoint/2010/main" val="19978514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6" y="3043032"/>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1449975" y="2114120"/>
            <a:ext cx="7996255" cy="1084015"/>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هناك تنوع كبير في أدوات </a:t>
            </a:r>
            <a:r>
              <a:rPr lang="ar-AE" dirty="0">
                <a:latin typeface="Calibri" panose="020F0502020204030204" pitchFamily="34" charset="0"/>
                <a:ea typeface="Calibri" panose="020F0502020204030204" pitchFamily="34" charset="0"/>
              </a:rPr>
              <a:t>التسويق عبر المحتوى مثل الفيديو والمدونات والرسائل الإخبارية </a:t>
            </a:r>
            <a:r>
              <a:rPr lang="en-US" dirty="0">
                <a:latin typeface="Calibri" panose="020F0502020204030204" pitchFamily="34" charset="0"/>
                <a:ea typeface="Calibri" panose="020F0502020204030204" pitchFamily="34" charset="0"/>
              </a:rPr>
              <a:t>Newsletters</a:t>
            </a:r>
          </a:p>
          <a:p>
            <a:pPr algn="r" rtl="1">
              <a:lnSpc>
                <a:spcPct val="107000"/>
              </a:lnSpc>
              <a:spcAft>
                <a:spcPts val="800"/>
              </a:spcAft>
            </a:pPr>
            <a:r>
              <a:rPr lang="ar-AE" dirty="0">
                <a:latin typeface="Calibri" panose="020F0502020204030204" pitchFamily="34" charset="0"/>
                <a:ea typeface="Calibri" panose="020F0502020204030204" pitchFamily="34" charset="0"/>
              </a:rPr>
              <a:t>ووسائل التواصل الاجتماعي وغيرها والتي تمكن العلامة التجارية من استهداف العملاء ذوي اهتمامات مختلفة </a:t>
            </a:r>
            <a:endParaRPr lang="en-US" dirty="0">
              <a:latin typeface="Calibri" panose="020F0502020204030204" pitchFamily="34" charset="0"/>
              <a:ea typeface="Calibri" panose="020F0502020204030204" pitchFamily="34" charset="0"/>
            </a:endParaRPr>
          </a:p>
        </p:txBody>
      </p:sp>
      <p:sp>
        <p:nvSpPr>
          <p:cNvPr id="3" name="مستطيل 2"/>
          <p:cNvSpPr/>
          <p:nvPr/>
        </p:nvSpPr>
        <p:spPr>
          <a:xfrm>
            <a:off x="1489556" y="3129537"/>
            <a:ext cx="7996256" cy="685059"/>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يساهم في زيادة المبيعات بشكل ملحوظ من خلال معدلات التحويل المرتفعة </a:t>
            </a:r>
            <a:r>
              <a:rPr lang="en-US" dirty="0" smtClean="0">
                <a:latin typeface="Calibri" panose="020F0502020204030204" pitchFamily="34" charset="0"/>
                <a:ea typeface="Calibri" panose="020F0502020204030204" pitchFamily="34" charset="0"/>
              </a:rPr>
              <a:t>Conversion Rate</a:t>
            </a:r>
            <a:r>
              <a:rPr lang="ar-AE" dirty="0" smtClean="0">
                <a:latin typeface="Calibri" panose="020F0502020204030204" pitchFamily="34" charset="0"/>
                <a:ea typeface="Calibri" panose="020F0502020204030204" pitchFamily="34" charset="0"/>
              </a:rPr>
              <a:t> للمحتوى المتوافق مع احتياجات العملاء</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1449976" y="4014414"/>
            <a:ext cx="7996255" cy="787652"/>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يخلق قيمة </a:t>
            </a:r>
            <a:r>
              <a:rPr lang="en-US" dirty="0" smtClean="0">
                <a:latin typeface="Calibri" panose="020F0502020204030204" pitchFamily="34" charset="0"/>
                <a:ea typeface="Calibri" panose="020F0502020204030204" pitchFamily="34" charset="0"/>
              </a:rPr>
              <a:t>Value</a:t>
            </a:r>
            <a:r>
              <a:rPr lang="ar-AE" dirty="0" smtClean="0">
                <a:latin typeface="Calibri" panose="020F0502020204030204" pitchFamily="34" charset="0"/>
                <a:ea typeface="Calibri" panose="020F0502020204030204" pitchFamily="34" charset="0"/>
              </a:rPr>
              <a:t> للعميل فالمحتوى المنشور يحقق منافع متعددة للعميل تجعل القيمة التي </a:t>
            </a:r>
          </a:p>
          <a:p>
            <a:pPr algn="r" rtl="1">
              <a:lnSpc>
                <a:spcPct val="107000"/>
              </a:lnSpc>
              <a:spcAft>
                <a:spcPts val="800"/>
              </a:spcAft>
            </a:pPr>
            <a:r>
              <a:rPr lang="ar-AE" dirty="0" smtClean="0">
                <a:latin typeface="Calibri" panose="020F0502020204030204" pitchFamily="34" charset="0"/>
                <a:ea typeface="Calibri" panose="020F0502020204030204" pitchFamily="34" charset="0"/>
              </a:rPr>
              <a:t>يحصل عليها كبيرة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ستطيل 10"/>
          <p:cNvSpPr/>
          <p:nvPr/>
        </p:nvSpPr>
        <p:spPr>
          <a:xfrm>
            <a:off x="1449975" y="5201702"/>
            <a:ext cx="8035837" cy="685059"/>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يساهم في تحقيق ولاء العملاء من خلال تعلقهم بالمحتوى المقدم من قبل العلامة التجارية وتحفيزهم على الاستمرار بشراء منتجات العلامة التجارية</a:t>
            </a:r>
          </a:p>
        </p:txBody>
      </p:sp>
      <p:sp>
        <p:nvSpPr>
          <p:cNvPr id="12" name="مستطيل 11"/>
          <p:cNvSpPr/>
          <p:nvPr/>
        </p:nvSpPr>
        <p:spPr>
          <a:xfrm>
            <a:off x="1449976" y="6092979"/>
            <a:ext cx="8139946" cy="685059"/>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الإيرادات ال</a:t>
            </a:r>
            <a:r>
              <a:rPr lang="ar-SA" dirty="0" smtClean="0">
                <a:latin typeface="Calibri" panose="020F0502020204030204" pitchFamily="34" charset="0"/>
                <a:ea typeface="Calibri" panose="020F0502020204030204" pitchFamily="34" charset="0"/>
              </a:rPr>
              <a:t>مولدة بالمحتوى </a:t>
            </a:r>
            <a:r>
              <a:rPr lang="en-US" dirty="0" smtClean="0"/>
              <a:t>Content-driven revenue</a:t>
            </a:r>
            <a:r>
              <a:rPr lang="ar-SA" dirty="0"/>
              <a:t> </a:t>
            </a:r>
            <a:r>
              <a:rPr lang="ar-SA" dirty="0" smtClean="0"/>
              <a:t>نموذج عمل تعتمده الكثير من العلامات التجارية لتحقيق إيرادات ومبيعات من خلال نشر محتوى عالي الجودة. </a:t>
            </a:r>
            <a:endParaRPr lang="ar-AE" dirty="0" smtClean="0">
              <a:latin typeface="Calibri" panose="020F0502020204030204" pitchFamily="34" charset="0"/>
              <a:ea typeface="Calibri" panose="020F0502020204030204" pitchFamily="34" charset="0"/>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a:r>
              <a:rPr lang="ar-AE" sz="3200" b="1" dirty="0" smtClean="0">
                <a:solidFill>
                  <a:srgbClr val="00AEEF"/>
                </a:solidFill>
              </a:rPr>
              <a:t>أهمية التسويق عبر المحتوى</a:t>
            </a:r>
            <a:endParaRPr lang="en-US" sz="3200" dirty="0">
              <a:solidFill>
                <a:srgbClr val="00AEEF"/>
              </a:solidFill>
            </a:endParaRPr>
          </a:p>
          <a:p>
            <a:endParaRPr lang="en-US" dirty="0"/>
          </a:p>
        </p:txBody>
      </p:sp>
    </p:spTree>
    <p:extLst>
      <p:ext uri="{BB962C8B-B14F-4D97-AF65-F5344CB8AC3E}">
        <p14:creationId xmlns:p14="http://schemas.microsoft.com/office/powerpoint/2010/main" val="28512645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6" y="3043032"/>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1369590" y="2272714"/>
            <a:ext cx="7996255" cy="373757"/>
          </a:xfrm>
          <a:prstGeom prst="rect">
            <a:avLst/>
          </a:prstGeom>
        </p:spPr>
        <p:txBody>
          <a:bodyPr wrap="square">
            <a:spAutoFit/>
          </a:bodyPr>
          <a:lstStyle/>
          <a:p>
            <a:pPr algn="r" rtl="1">
              <a:lnSpc>
                <a:spcPct val="107000"/>
              </a:lnSpc>
              <a:spcAft>
                <a:spcPts val="800"/>
              </a:spcAft>
            </a:pPr>
            <a:r>
              <a:rPr lang="ar-AE" dirty="0" smtClean="0">
                <a:latin typeface="Calibri" panose="020F0502020204030204" pitchFamily="34" charset="0"/>
                <a:ea typeface="Calibri" panose="020F0502020204030204" pitchFamily="34" charset="0"/>
              </a:rPr>
              <a:t>الفيديو قصير المدة هو الأكثر استخداماً من قبل المسوقين </a:t>
            </a:r>
            <a:endParaRPr lang="en-US" dirty="0">
              <a:latin typeface="Calibri" panose="020F0502020204030204" pitchFamily="34" charset="0"/>
              <a:ea typeface="Calibri" panose="020F0502020204030204" pitchFamily="34" charset="0"/>
            </a:endParaRPr>
          </a:p>
        </p:txBody>
      </p:sp>
      <p:sp>
        <p:nvSpPr>
          <p:cNvPr id="3" name="مستطيل 2"/>
          <p:cNvSpPr/>
          <p:nvPr/>
        </p:nvSpPr>
        <p:spPr>
          <a:xfrm>
            <a:off x="1489556" y="3129537"/>
            <a:ext cx="7996256" cy="772712"/>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يحقق الفيديو معدل تحويل مرتفع</a:t>
            </a:r>
            <a:r>
              <a:rPr lang="en-US" dirty="0">
                <a:latin typeface="Calibri" panose="020F0502020204030204" pitchFamily="34" charset="0"/>
                <a:ea typeface="Calibri" panose="020F0502020204030204" pitchFamily="34" charset="0"/>
              </a:rPr>
              <a:t>Conversion Rate</a:t>
            </a:r>
            <a:r>
              <a:rPr lang="ar-AE" dirty="0">
                <a:latin typeface="Calibri" panose="020F0502020204030204" pitchFamily="34" charset="0"/>
                <a:ea typeface="Calibri" panose="020F0502020204030204" pitchFamily="34" charset="0"/>
              </a:rPr>
              <a:t>  قدره </a:t>
            </a:r>
            <a:r>
              <a:rPr lang="en-US" dirty="0">
                <a:latin typeface="Calibri" panose="020F0502020204030204" pitchFamily="34" charset="0"/>
                <a:ea typeface="Calibri" panose="020F0502020204030204" pitchFamily="34" charset="0"/>
              </a:rPr>
              <a:t>56%</a:t>
            </a:r>
            <a:r>
              <a:rPr lang="ar-AE" dirty="0">
                <a:latin typeface="Calibri" panose="020F0502020204030204" pitchFamily="34" charset="0"/>
                <a:ea typeface="Calibri" panose="020F0502020204030204" pitchFamily="34" charset="0"/>
              </a:rPr>
              <a:t> ومعدل نقر </a:t>
            </a:r>
            <a:r>
              <a:rPr lang="en-US" dirty="0">
                <a:latin typeface="Calibri" panose="020F0502020204030204" pitchFamily="34" charset="0"/>
                <a:ea typeface="Calibri" panose="020F0502020204030204" pitchFamily="34" charset="0"/>
              </a:rPr>
              <a:t>Click Through Rate</a:t>
            </a:r>
            <a:r>
              <a:rPr lang="ar-AE" dirty="0">
                <a:latin typeface="Calibri" panose="020F0502020204030204" pitchFamily="34" charset="0"/>
                <a:ea typeface="Calibri" panose="020F0502020204030204" pitchFamily="34" charset="0"/>
              </a:rPr>
              <a:t> </a:t>
            </a:r>
          </a:p>
          <a:p>
            <a:pPr algn="r" rtl="1">
              <a:lnSpc>
                <a:spcPct val="107000"/>
              </a:lnSpc>
              <a:spcAft>
                <a:spcPts val="800"/>
              </a:spcAft>
            </a:pPr>
            <a:r>
              <a:rPr lang="ar-AE" dirty="0">
                <a:latin typeface="Calibri" panose="020F0502020204030204" pitchFamily="34" charset="0"/>
                <a:ea typeface="Calibri" panose="020F0502020204030204" pitchFamily="34" charset="0"/>
              </a:rPr>
              <a:t>قدره </a:t>
            </a:r>
            <a:r>
              <a:rPr lang="en-US" dirty="0">
                <a:latin typeface="Calibri" panose="020F0502020204030204" pitchFamily="34" charset="0"/>
                <a:ea typeface="Calibri" panose="020F0502020204030204" pitchFamily="34" charset="0"/>
              </a:rPr>
              <a:t>52%</a:t>
            </a:r>
          </a:p>
        </p:txBody>
      </p:sp>
      <p:sp>
        <p:nvSpPr>
          <p:cNvPr id="4" name="مستطيل 3"/>
          <p:cNvSpPr/>
          <p:nvPr/>
        </p:nvSpPr>
        <p:spPr>
          <a:xfrm>
            <a:off x="1449976" y="4014414"/>
            <a:ext cx="7996255" cy="375552"/>
          </a:xfrm>
          <a:prstGeom prst="rect">
            <a:avLst/>
          </a:prstGeom>
        </p:spPr>
        <p:txBody>
          <a:bodyPr wrap="square">
            <a:spAutoFit/>
          </a:bodyPr>
          <a:lstStyle/>
          <a:p>
            <a:pPr algn="r" rtl="1">
              <a:lnSpc>
                <a:spcPct val="107000"/>
              </a:lnSpc>
              <a:spcAft>
                <a:spcPts val="800"/>
              </a:spcAft>
            </a:pPr>
            <a:r>
              <a:rPr lang="en-US" dirty="0" smtClean="0">
                <a:latin typeface="Calibri" panose="020F0502020204030204" pitchFamily="34" charset="0"/>
                <a:ea typeface="Calibri" panose="020F0502020204030204" pitchFamily="34" charset="0"/>
              </a:rPr>
              <a:t>50%</a:t>
            </a:r>
            <a:r>
              <a:rPr lang="ar-AE" dirty="0" smtClean="0">
                <a:latin typeface="Calibri" panose="020F0502020204030204" pitchFamily="34" charset="0"/>
                <a:ea typeface="Calibri" panose="020F0502020204030204" pitchFamily="34" charset="0"/>
              </a:rPr>
              <a:t> من كتاب المحتوى يستخدمون الذكاء الاصطناعي لتحسين المحتوى المكتوب من قبلهم.</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ستطيل 10"/>
          <p:cNvSpPr/>
          <p:nvPr/>
        </p:nvSpPr>
        <p:spPr>
          <a:xfrm>
            <a:off x="1449975" y="5112610"/>
            <a:ext cx="8035837" cy="373757"/>
          </a:xfrm>
          <a:prstGeom prst="rect">
            <a:avLst/>
          </a:prstGeom>
        </p:spPr>
        <p:txBody>
          <a:bodyPr wrap="square">
            <a:spAutoFit/>
          </a:bodyPr>
          <a:lstStyle/>
          <a:p>
            <a:pPr algn="r" rtl="1">
              <a:lnSpc>
                <a:spcPct val="107000"/>
              </a:lnSpc>
              <a:spcAft>
                <a:spcPts val="800"/>
              </a:spcAft>
            </a:pPr>
            <a:r>
              <a:rPr lang="en-US" dirty="0" smtClean="0">
                <a:latin typeface="Calibri" panose="020F0502020204030204" pitchFamily="34" charset="0"/>
                <a:ea typeface="Calibri" panose="020F0502020204030204" pitchFamily="34" charset="0"/>
              </a:rPr>
              <a:t>50%</a:t>
            </a:r>
            <a:r>
              <a:rPr lang="ar-AE" dirty="0">
                <a:latin typeface="Calibri" panose="020F0502020204030204" pitchFamily="34" charset="0"/>
                <a:ea typeface="Calibri" panose="020F0502020204030204" pitchFamily="34" charset="0"/>
              </a:rPr>
              <a:t> </a:t>
            </a:r>
            <a:r>
              <a:rPr lang="ar-AE" dirty="0" smtClean="0">
                <a:latin typeface="Calibri" panose="020F0502020204030204" pitchFamily="34" charset="0"/>
                <a:ea typeface="Calibri" panose="020F0502020204030204" pitchFamily="34" charset="0"/>
              </a:rPr>
              <a:t>من المسوقين يخططون لزيادة الاستثمار في التسويق عبر المحتوى </a:t>
            </a:r>
          </a:p>
        </p:txBody>
      </p:sp>
      <p:sp>
        <p:nvSpPr>
          <p:cNvPr id="12" name="مستطيل 11"/>
          <p:cNvSpPr/>
          <p:nvPr/>
        </p:nvSpPr>
        <p:spPr>
          <a:xfrm>
            <a:off x="1449976" y="6092979"/>
            <a:ext cx="8139946" cy="373757"/>
          </a:xfrm>
          <a:prstGeom prst="rect">
            <a:avLst/>
          </a:prstGeom>
        </p:spPr>
        <p:txBody>
          <a:bodyPr wrap="square">
            <a:spAutoFit/>
          </a:bodyPr>
          <a:lstStyle/>
          <a:p>
            <a:pPr algn="r" rtl="1">
              <a:lnSpc>
                <a:spcPct val="107000"/>
              </a:lnSpc>
              <a:spcAft>
                <a:spcPts val="800"/>
              </a:spcAft>
            </a:pPr>
            <a:r>
              <a:rPr lang="en-US" dirty="0" smtClean="0">
                <a:latin typeface="Calibri" panose="020F0502020204030204" pitchFamily="34" charset="0"/>
                <a:ea typeface="Calibri" panose="020F0502020204030204" pitchFamily="34" charset="0"/>
              </a:rPr>
              <a:t>41%</a:t>
            </a:r>
            <a:r>
              <a:rPr lang="ar-AE" dirty="0" smtClean="0">
                <a:latin typeface="Calibri" panose="020F0502020204030204" pitchFamily="34" charset="0"/>
                <a:ea typeface="Calibri" panose="020F0502020204030204" pitchFamily="34" charset="0"/>
              </a:rPr>
              <a:t> من المسوقين يقيسون مستوى نجاح استراتيجية التسويق عبر المحتوى من خلال حجم المبيعات المحققة</a:t>
            </a: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1306677" y="273172"/>
            <a:ext cx="7116932" cy="1231106"/>
          </a:xfrm>
          <a:prstGeom prst="rect">
            <a:avLst/>
          </a:prstGeom>
          <a:noFill/>
        </p:spPr>
        <p:txBody>
          <a:bodyPr wrap="square" rtlCol="0">
            <a:spAutoFit/>
          </a:bodyPr>
          <a:lstStyle/>
          <a:p>
            <a:pPr algn="ctr" rtl="1"/>
            <a:r>
              <a:rPr lang="ar-AE" sz="3200" b="1" dirty="0">
                <a:solidFill>
                  <a:srgbClr val="00AEEF"/>
                </a:solidFill>
              </a:rPr>
              <a:t>إحصائيات التسويق عبر المحتوى </a:t>
            </a:r>
            <a:endParaRPr lang="ar-AE" sz="3200" b="1" dirty="0" smtClean="0">
              <a:solidFill>
                <a:srgbClr val="00AEEF"/>
              </a:solidFill>
            </a:endParaRPr>
          </a:p>
          <a:p>
            <a:pPr algn="ctr" rtl="1"/>
            <a:r>
              <a:rPr lang="ar-AE" sz="2400" b="1" dirty="0" smtClean="0">
                <a:solidFill>
                  <a:srgbClr val="00AEEF"/>
                </a:solidFill>
              </a:rPr>
              <a:t>(وفق منصة </a:t>
            </a:r>
            <a:r>
              <a:rPr lang="en-US" sz="2400" b="1" dirty="0" err="1">
                <a:solidFill>
                  <a:srgbClr val="00AEEF"/>
                </a:solidFill>
              </a:rPr>
              <a:t>HupSpot</a:t>
            </a:r>
            <a:r>
              <a:rPr lang="ar-AE" sz="2400" b="1" dirty="0" smtClean="0">
                <a:solidFill>
                  <a:srgbClr val="00AEEF"/>
                </a:solidFill>
              </a:rPr>
              <a:t>)</a:t>
            </a:r>
            <a:endParaRPr lang="en-US" sz="2400" dirty="0">
              <a:solidFill>
                <a:srgbClr val="00AEEF"/>
              </a:solidFill>
            </a:endParaRPr>
          </a:p>
          <a:p>
            <a:endParaRPr lang="en-US" dirty="0"/>
          </a:p>
        </p:txBody>
      </p:sp>
    </p:spTree>
    <p:extLst>
      <p:ext uri="{BB962C8B-B14F-4D97-AF65-F5344CB8AC3E}">
        <p14:creationId xmlns:p14="http://schemas.microsoft.com/office/powerpoint/2010/main" val="17570323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589258" y="475003"/>
            <a:ext cx="5444398" cy="861774"/>
          </a:xfrm>
          <a:prstGeom prst="rect">
            <a:avLst/>
          </a:prstGeom>
          <a:noFill/>
        </p:spPr>
        <p:txBody>
          <a:bodyPr wrap="square" rtlCol="0">
            <a:spAutoFit/>
          </a:bodyPr>
          <a:lstStyle/>
          <a:p>
            <a:pPr algn="ctr" rtl="1"/>
            <a:r>
              <a:rPr lang="ar-AE" sz="3200" b="1" dirty="0" smtClean="0">
                <a:solidFill>
                  <a:srgbClr val="00AEEF"/>
                </a:solidFill>
              </a:rPr>
              <a:t>خطوات التسويق عبر المحتوى </a:t>
            </a:r>
            <a:endParaRPr lang="en-US" sz="3200" dirty="0">
              <a:solidFill>
                <a:srgbClr val="00AEEF"/>
              </a:solidFill>
            </a:endParaRPr>
          </a:p>
          <a:p>
            <a:endParaRPr lang="en-US" dirty="0"/>
          </a:p>
        </p:txBody>
      </p:sp>
      <p:pic>
        <p:nvPicPr>
          <p:cNvPr id="2" name="صورة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0741" y="1479458"/>
            <a:ext cx="7609162" cy="5381897"/>
          </a:xfrm>
          <a:prstGeom prst="rect">
            <a:avLst/>
          </a:prstGeom>
        </p:spPr>
      </p:pic>
    </p:spTree>
    <p:extLst>
      <p:ext uri="{BB962C8B-B14F-4D97-AF65-F5344CB8AC3E}">
        <p14:creationId xmlns:p14="http://schemas.microsoft.com/office/powerpoint/2010/main" val="40940793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615383" y="531855"/>
            <a:ext cx="5444398" cy="861774"/>
          </a:xfrm>
          <a:prstGeom prst="rect">
            <a:avLst/>
          </a:prstGeom>
          <a:noFill/>
        </p:spPr>
        <p:txBody>
          <a:bodyPr wrap="square" rtlCol="0">
            <a:spAutoFit/>
          </a:bodyPr>
          <a:lstStyle/>
          <a:p>
            <a:pPr rtl="1"/>
            <a:r>
              <a:rPr lang="en-US" sz="3200" b="1" dirty="0">
                <a:solidFill>
                  <a:srgbClr val="00AEEF"/>
                </a:solidFill>
              </a:rPr>
              <a:t>1</a:t>
            </a:r>
            <a:r>
              <a:rPr lang="ar-AE" sz="3200" b="1" dirty="0" smtClean="0">
                <a:solidFill>
                  <a:srgbClr val="00AEEF"/>
                </a:solidFill>
              </a:rPr>
              <a:t>-تحديد </a:t>
            </a:r>
            <a:r>
              <a:rPr lang="ar-AE" sz="3200" b="1" dirty="0">
                <a:solidFill>
                  <a:srgbClr val="00AEEF"/>
                </a:solidFill>
              </a:rPr>
              <a:t>أهداف التسويق عبر المحتوى </a:t>
            </a:r>
            <a:endParaRPr lang="en-US" sz="3200" b="1" dirty="0">
              <a:solidFill>
                <a:srgbClr val="00AEEF"/>
              </a:solidFill>
            </a:endParaRPr>
          </a:p>
          <a:p>
            <a:endParaRPr lang="en-US" dirty="0"/>
          </a:p>
        </p:txBody>
      </p:sp>
      <p:sp>
        <p:nvSpPr>
          <p:cNvPr id="6" name="مستطيل مستدير الزوايا 5"/>
          <p:cNvSpPr/>
          <p:nvPr/>
        </p:nvSpPr>
        <p:spPr>
          <a:xfrm>
            <a:off x="6438141" y="1396665"/>
            <a:ext cx="5439263" cy="5342708"/>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مستطيل 6"/>
          <p:cNvSpPr/>
          <p:nvPr/>
        </p:nvSpPr>
        <p:spPr>
          <a:xfrm>
            <a:off x="6969743" y="1867416"/>
            <a:ext cx="4376058" cy="4401205"/>
          </a:xfrm>
          <a:prstGeom prst="rect">
            <a:avLst/>
          </a:prstGeom>
        </p:spPr>
        <p:txBody>
          <a:bodyPr wrap="square">
            <a:spAutoFit/>
          </a:bodyPr>
          <a:lstStyle/>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تحديد الأهداف التي تسعى العلامة التجارية لتحقيقها من خلال التسويق عبر المحتوى مثل:</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-خلق الوعي بالعلامة التجارية </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-زيادة التفاعل مع الجمهور</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-تعزيز الارتباط بالعلامة التجارية</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-تحقيق المبيعات </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-جذب عملاء جدد</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والكثير من الأهداف التسويقية التي يمكن استخدامها</a:t>
            </a:r>
            <a:endParaRPr lang="en-US" sz="20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696" y="1393629"/>
            <a:ext cx="6118644" cy="5186665"/>
          </a:xfrm>
          <a:prstGeom prst="rect">
            <a:avLst/>
          </a:prstGeom>
        </p:spPr>
      </p:pic>
    </p:spTree>
    <p:extLst>
      <p:ext uri="{BB962C8B-B14F-4D97-AF65-F5344CB8AC3E}">
        <p14:creationId xmlns:p14="http://schemas.microsoft.com/office/powerpoint/2010/main" val="8206102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615383" y="531855"/>
            <a:ext cx="5444398" cy="584775"/>
          </a:xfrm>
          <a:prstGeom prst="rect">
            <a:avLst/>
          </a:prstGeom>
          <a:noFill/>
        </p:spPr>
        <p:txBody>
          <a:bodyPr wrap="square" rtlCol="0">
            <a:spAutoFit/>
          </a:bodyPr>
          <a:lstStyle/>
          <a:p>
            <a:pPr algn="ctr" rtl="1"/>
            <a:r>
              <a:rPr lang="en-US" sz="3200" b="1" dirty="0" smtClean="0">
                <a:solidFill>
                  <a:srgbClr val="00AEEF"/>
                </a:solidFill>
              </a:rPr>
              <a:t>2</a:t>
            </a:r>
            <a:r>
              <a:rPr lang="ar-AE" sz="3200" b="1" dirty="0" smtClean="0">
                <a:solidFill>
                  <a:srgbClr val="00AEEF"/>
                </a:solidFill>
              </a:rPr>
              <a:t>-تحديد الجمهور المستهدف</a:t>
            </a:r>
            <a:endParaRPr lang="en-US" dirty="0"/>
          </a:p>
        </p:txBody>
      </p:sp>
      <p:sp>
        <p:nvSpPr>
          <p:cNvPr id="6" name="مستطيل مستدير الزوايا 5"/>
          <p:cNvSpPr/>
          <p:nvPr/>
        </p:nvSpPr>
        <p:spPr>
          <a:xfrm>
            <a:off x="6438140" y="1479458"/>
            <a:ext cx="5439263" cy="5342708"/>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مستطيل 6"/>
          <p:cNvSpPr/>
          <p:nvPr/>
        </p:nvSpPr>
        <p:spPr>
          <a:xfrm>
            <a:off x="6969742" y="2128673"/>
            <a:ext cx="4376058" cy="3375283"/>
          </a:xfrm>
          <a:prstGeom prst="rect">
            <a:avLst/>
          </a:prstGeom>
        </p:spPr>
        <p:txBody>
          <a:bodyPr wrap="square">
            <a:spAutoFit/>
          </a:bodyPr>
          <a:lstStyle/>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من هو الجمهور الذي سنوجه له المحتوى؟</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ما هي اهتمامات هذا الجمهور؟</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من هم العملاء المحتملون لشراء منتجات العلامة؟</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من هو نوع المحتوى الذي يفضله الجمهور؟</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ما هي خصائص الجمهور المستهدف؟</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بناء نموذج شخصية العميل </a:t>
            </a:r>
            <a:r>
              <a:rPr lang="en-US" sz="2000" dirty="0" smtClean="0">
                <a:latin typeface="Calibri" panose="020F0502020204030204" pitchFamily="34" charset="0"/>
                <a:ea typeface="Calibri" panose="020F0502020204030204" pitchFamily="34" charset="0"/>
                <a:cs typeface="Arial" panose="020B0604020202020204" pitchFamily="34" charset="0"/>
              </a:rPr>
              <a:t>Customer Persona</a:t>
            </a:r>
            <a:endParaRPr lang="ar-AE" sz="20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4281" y="1946365"/>
            <a:ext cx="5939477" cy="4167051"/>
          </a:xfrm>
          <a:prstGeom prst="rect">
            <a:avLst/>
          </a:prstGeom>
        </p:spPr>
      </p:pic>
    </p:spTree>
    <p:extLst>
      <p:ext uri="{BB962C8B-B14F-4D97-AF65-F5344CB8AC3E}">
        <p14:creationId xmlns:p14="http://schemas.microsoft.com/office/powerpoint/2010/main" val="34911523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615383" y="531855"/>
            <a:ext cx="5444398" cy="584775"/>
          </a:xfrm>
          <a:prstGeom prst="rect">
            <a:avLst/>
          </a:prstGeom>
          <a:noFill/>
        </p:spPr>
        <p:txBody>
          <a:bodyPr wrap="square" rtlCol="0">
            <a:spAutoFit/>
          </a:bodyPr>
          <a:lstStyle/>
          <a:p>
            <a:pPr algn="ctr" rtl="1"/>
            <a:r>
              <a:rPr lang="en-US" sz="3200" b="1" dirty="0">
                <a:solidFill>
                  <a:srgbClr val="00AEEF"/>
                </a:solidFill>
              </a:rPr>
              <a:t>3</a:t>
            </a:r>
            <a:r>
              <a:rPr lang="ar-AE" sz="3200" b="1" dirty="0" smtClean="0">
                <a:solidFill>
                  <a:srgbClr val="00AEEF"/>
                </a:solidFill>
              </a:rPr>
              <a:t>-تخطيط المحتوى</a:t>
            </a:r>
            <a:endParaRPr lang="en-US" dirty="0"/>
          </a:p>
        </p:txBody>
      </p:sp>
      <p:sp>
        <p:nvSpPr>
          <p:cNvPr id="6" name="مستطيل مستدير الزوايا 5"/>
          <p:cNvSpPr/>
          <p:nvPr/>
        </p:nvSpPr>
        <p:spPr>
          <a:xfrm>
            <a:off x="6438140" y="1479458"/>
            <a:ext cx="5439263" cy="5342708"/>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مستطيل 6"/>
          <p:cNvSpPr/>
          <p:nvPr/>
        </p:nvSpPr>
        <p:spPr>
          <a:xfrm>
            <a:off x="6969742" y="2298490"/>
            <a:ext cx="4376058" cy="3529171"/>
          </a:xfrm>
          <a:prstGeom prst="rect">
            <a:avLst/>
          </a:prstGeom>
        </p:spPr>
        <p:txBody>
          <a:bodyPr wrap="square">
            <a:spAutoFit/>
          </a:bodyPr>
          <a:lstStyle/>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-تحديد سمة المحتوى أو شكل المحتوى بناء على تفضيلات العميل هل هو محتوى فكاهي أو محتوى تعليمي أو محتوى يعتمد على التحدي....</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-تحديد صيغة المحتوى هل هو محتوى فيديو أو صورة أو </a:t>
            </a:r>
            <a:r>
              <a:rPr lang="ar-AE" sz="2000" dirty="0" err="1" smtClean="0">
                <a:latin typeface="Calibri" panose="020F0502020204030204" pitchFamily="34" charset="0"/>
                <a:ea typeface="Calibri" panose="020F0502020204030204" pitchFamily="34" charset="0"/>
                <a:cs typeface="Arial" panose="020B0604020202020204" pitchFamily="34" charset="0"/>
              </a:rPr>
              <a:t>أنفوغرافيك</a:t>
            </a:r>
            <a:r>
              <a:rPr lang="ar-AE" sz="2000" dirty="0" smtClean="0">
                <a:latin typeface="Calibri" panose="020F0502020204030204" pitchFamily="34" charset="0"/>
                <a:ea typeface="Calibri" panose="020F0502020204030204" pitchFamily="34" charset="0"/>
                <a:cs typeface="Arial" panose="020B0604020202020204" pitchFamily="34" charset="0"/>
              </a:rPr>
              <a:t> او نص أو محتوى صوتي أو محتوى مسابقة. </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-تحديد توقيت ومواعيد نشر المحتوى </a:t>
            </a: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442" y="2070989"/>
            <a:ext cx="5982897" cy="3984171"/>
          </a:xfrm>
          <a:prstGeom prst="rect">
            <a:avLst/>
          </a:prstGeom>
        </p:spPr>
      </p:pic>
    </p:spTree>
    <p:extLst>
      <p:ext uri="{BB962C8B-B14F-4D97-AF65-F5344CB8AC3E}">
        <p14:creationId xmlns:p14="http://schemas.microsoft.com/office/powerpoint/2010/main" val="35081174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615383" y="531855"/>
            <a:ext cx="5444398" cy="584775"/>
          </a:xfrm>
          <a:prstGeom prst="rect">
            <a:avLst/>
          </a:prstGeom>
          <a:noFill/>
        </p:spPr>
        <p:txBody>
          <a:bodyPr wrap="square" rtlCol="0">
            <a:spAutoFit/>
          </a:bodyPr>
          <a:lstStyle/>
          <a:p>
            <a:pPr algn="ctr" rtl="1"/>
            <a:r>
              <a:rPr lang="en-US" sz="3200" b="1" dirty="0" smtClean="0">
                <a:solidFill>
                  <a:srgbClr val="00AEEF"/>
                </a:solidFill>
              </a:rPr>
              <a:t>4</a:t>
            </a:r>
            <a:r>
              <a:rPr lang="ar-AE" sz="3200" b="1" dirty="0" smtClean="0">
                <a:solidFill>
                  <a:srgbClr val="00AEEF"/>
                </a:solidFill>
              </a:rPr>
              <a:t>-إنشاء المحتوى</a:t>
            </a:r>
            <a:endParaRPr lang="en-US" dirty="0"/>
          </a:p>
        </p:txBody>
      </p:sp>
      <p:sp>
        <p:nvSpPr>
          <p:cNvPr id="6" name="مستطيل مستدير الزوايا 5"/>
          <p:cNvSpPr/>
          <p:nvPr/>
        </p:nvSpPr>
        <p:spPr>
          <a:xfrm>
            <a:off x="6438140" y="1479458"/>
            <a:ext cx="5439263" cy="5342708"/>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مستطيل 6"/>
          <p:cNvSpPr/>
          <p:nvPr/>
        </p:nvSpPr>
        <p:spPr>
          <a:xfrm>
            <a:off x="6969742" y="2927688"/>
            <a:ext cx="4376058" cy="2446247"/>
          </a:xfrm>
          <a:prstGeom prst="rect">
            <a:avLst/>
          </a:prstGeom>
        </p:spPr>
        <p:txBody>
          <a:bodyPr wrap="square">
            <a:spAutoFit/>
          </a:bodyPr>
          <a:lstStyle/>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هل سيتم </a:t>
            </a:r>
            <a:r>
              <a:rPr lang="ar-AE" sz="2000" dirty="0">
                <a:latin typeface="Calibri" panose="020F0502020204030204" pitchFamily="34" charset="0"/>
                <a:ea typeface="Calibri" panose="020F0502020204030204" pitchFamily="34" charset="0"/>
              </a:rPr>
              <a:t>إنشاء المحتوى عبر كاتب </a:t>
            </a:r>
            <a:r>
              <a:rPr lang="ar-AE" sz="2000" dirty="0" smtClean="0">
                <a:latin typeface="Calibri" panose="020F0502020204030204" pitchFamily="34" charset="0"/>
                <a:ea typeface="Calibri" panose="020F0502020204030204" pitchFamily="34" charset="0"/>
              </a:rPr>
              <a:t>محتوى </a:t>
            </a:r>
            <a:r>
              <a:rPr lang="ar-AE" sz="2000" dirty="0">
                <a:latin typeface="Calibri" panose="020F0502020204030204" pitchFamily="34" charset="0"/>
                <a:ea typeface="Calibri" panose="020F0502020204030204" pitchFamily="34" charset="0"/>
              </a:rPr>
              <a:t>يتم توظيفه </a:t>
            </a:r>
            <a:r>
              <a:rPr lang="ar-AE" sz="2000" dirty="0" smtClean="0">
                <a:latin typeface="Calibri" panose="020F0502020204030204" pitchFamily="34" charset="0"/>
                <a:ea typeface="Calibri" panose="020F0502020204030204" pitchFamily="34" charset="0"/>
              </a:rPr>
              <a:t>في الشركة واستخدام معدات تصوير وتسجيل صوت واستخدام شخصيات من موظفي الشركة </a:t>
            </a:r>
            <a:r>
              <a:rPr lang="ar-AE" sz="2000" dirty="0">
                <a:latin typeface="Calibri" panose="020F0502020204030204" pitchFamily="34" charset="0"/>
                <a:ea typeface="Calibri" panose="020F0502020204030204" pitchFamily="34" charset="0"/>
              </a:rPr>
              <a:t>أو من خلال التعاقد مع وكالة </a:t>
            </a:r>
            <a:r>
              <a:rPr lang="ar-AE" sz="2000" dirty="0" smtClean="0">
                <a:latin typeface="Calibri" panose="020F0502020204030204" pitchFamily="34" charset="0"/>
                <a:ea typeface="Calibri" panose="020F0502020204030204" pitchFamily="34" charset="0"/>
              </a:rPr>
              <a:t>تسويقية؟</a:t>
            </a:r>
          </a:p>
          <a:p>
            <a:pPr algn="just" rtl="1">
              <a:lnSpc>
                <a:spcPct val="150000"/>
              </a:lnSpc>
              <a:spcAft>
                <a:spcPts val="800"/>
              </a:spcAft>
            </a:pPr>
            <a:endParaRPr lang="ar-AE" sz="20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3" name="صورة 2"/>
          <p:cNvPicPr>
            <a:picLocks noChangeAspect="1"/>
          </p:cNvPicPr>
          <p:nvPr/>
        </p:nvPicPr>
        <p:blipFill rotWithShape="1">
          <a:blip r:embed="rId4">
            <a:extLst>
              <a:ext uri="{28A0092B-C50C-407E-A947-70E740481C1C}">
                <a14:useLocalDpi xmlns:a14="http://schemas.microsoft.com/office/drawing/2010/main" val="0"/>
              </a:ext>
            </a:extLst>
          </a:blip>
          <a:srcRect l="1346"/>
          <a:stretch/>
        </p:blipFill>
        <p:spPr>
          <a:xfrm>
            <a:off x="318578" y="1985764"/>
            <a:ext cx="5587959" cy="4330093"/>
          </a:xfrm>
          <a:prstGeom prst="rect">
            <a:avLst/>
          </a:prstGeom>
        </p:spPr>
      </p:pic>
    </p:spTree>
    <p:extLst>
      <p:ext uri="{BB962C8B-B14F-4D97-AF65-F5344CB8AC3E}">
        <p14:creationId xmlns:p14="http://schemas.microsoft.com/office/powerpoint/2010/main" val="39884934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615383" y="531855"/>
            <a:ext cx="5444398" cy="584775"/>
          </a:xfrm>
          <a:prstGeom prst="rect">
            <a:avLst/>
          </a:prstGeom>
          <a:noFill/>
        </p:spPr>
        <p:txBody>
          <a:bodyPr wrap="square" rtlCol="0">
            <a:spAutoFit/>
          </a:bodyPr>
          <a:lstStyle/>
          <a:p>
            <a:pPr algn="ctr" rtl="1"/>
            <a:r>
              <a:rPr lang="en-US" sz="3200" b="1" dirty="0" smtClean="0">
                <a:solidFill>
                  <a:srgbClr val="00AEEF"/>
                </a:solidFill>
              </a:rPr>
              <a:t>5</a:t>
            </a:r>
            <a:r>
              <a:rPr lang="ar-AE" sz="3200" b="1" dirty="0" smtClean="0">
                <a:solidFill>
                  <a:srgbClr val="00AEEF"/>
                </a:solidFill>
              </a:rPr>
              <a:t>-نشر وتوزيع المحتوى</a:t>
            </a:r>
            <a:endParaRPr lang="en-US" dirty="0"/>
          </a:p>
        </p:txBody>
      </p:sp>
      <p:sp>
        <p:nvSpPr>
          <p:cNvPr id="6" name="مستطيل مستدير الزوايا 5"/>
          <p:cNvSpPr/>
          <p:nvPr/>
        </p:nvSpPr>
        <p:spPr>
          <a:xfrm>
            <a:off x="5995852" y="1254034"/>
            <a:ext cx="5881552" cy="5568132"/>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مستطيل 6"/>
          <p:cNvSpPr/>
          <p:nvPr/>
        </p:nvSpPr>
        <p:spPr>
          <a:xfrm>
            <a:off x="6257109" y="1479458"/>
            <a:ext cx="5088691" cy="5375831"/>
          </a:xfrm>
          <a:prstGeom prst="rect">
            <a:avLst/>
          </a:prstGeom>
        </p:spPr>
        <p:txBody>
          <a:bodyPr wrap="square">
            <a:spAutoFit/>
          </a:bodyPr>
          <a:lstStyle/>
          <a:p>
            <a:pPr marL="342900" indent="-342900" algn="just" rtl="1">
              <a:lnSpc>
                <a:spcPct val="150000"/>
              </a:lnSpc>
              <a:spcAft>
                <a:spcPts val="800"/>
              </a:spcAft>
              <a:buFont typeface="Arial" panose="020B0604020202020204" pitchFamily="34" charset="0"/>
              <a:buChar char="•"/>
            </a:pPr>
            <a:r>
              <a:rPr lang="ar-AE" sz="2000" dirty="0" smtClean="0">
                <a:latin typeface="Calibri" panose="020F0502020204030204" pitchFamily="34" charset="0"/>
                <a:ea typeface="Calibri" panose="020F0502020204030204" pitchFamily="34" charset="0"/>
                <a:cs typeface="Arial" panose="020B0604020202020204" pitchFamily="34" charset="0"/>
              </a:rPr>
              <a:t>قنوات مملوكة من قبل العلامة التجارية </a:t>
            </a:r>
            <a:r>
              <a:rPr lang="en-US" sz="2000" dirty="0" smtClean="0">
                <a:latin typeface="Calibri" panose="020F0502020204030204" pitchFamily="34" charset="0"/>
                <a:ea typeface="Calibri" panose="020F0502020204030204" pitchFamily="34" charset="0"/>
                <a:cs typeface="Arial" panose="020B0604020202020204" pitchFamily="34" charset="0"/>
              </a:rPr>
              <a:t>Owned Channels</a:t>
            </a:r>
            <a:r>
              <a:rPr lang="ar-AE" sz="2000" dirty="0" smtClean="0">
                <a:latin typeface="Calibri" panose="020F0502020204030204" pitchFamily="34" charset="0"/>
                <a:ea typeface="Calibri" panose="020F0502020204030204" pitchFamily="34" charset="0"/>
                <a:cs typeface="Arial" panose="020B0604020202020204" pitchFamily="34" charset="0"/>
              </a:rPr>
              <a:t> مثل الموقع الالكتروني والمدونة وصفحات التواصل الاجتماعي.</a:t>
            </a:r>
          </a:p>
          <a:p>
            <a:pPr marL="342900" indent="-342900" algn="r" rtl="1">
              <a:lnSpc>
                <a:spcPct val="150000"/>
              </a:lnSpc>
              <a:spcAft>
                <a:spcPts val="800"/>
              </a:spcAft>
              <a:buFont typeface="Arial" panose="020B0604020202020204" pitchFamily="34" charset="0"/>
              <a:buChar char="•"/>
            </a:pPr>
            <a:r>
              <a:rPr lang="ar-AE" sz="2000" dirty="0" smtClean="0">
                <a:latin typeface="Calibri" panose="020F0502020204030204" pitchFamily="34" charset="0"/>
                <a:ea typeface="Calibri" panose="020F0502020204030204" pitchFamily="34" charset="0"/>
                <a:cs typeface="Arial" panose="020B0604020202020204" pitchFamily="34" charset="0"/>
              </a:rPr>
              <a:t>قنوات مدفوعة </a:t>
            </a:r>
            <a:r>
              <a:rPr lang="en-US" sz="2000" dirty="0" smtClean="0">
                <a:latin typeface="Calibri" panose="020F0502020204030204" pitchFamily="34" charset="0"/>
                <a:ea typeface="Calibri" panose="020F0502020204030204" pitchFamily="34" charset="0"/>
                <a:cs typeface="Arial" panose="020B0604020202020204" pitchFamily="34" charset="0"/>
              </a:rPr>
              <a:t>Paid Channels</a:t>
            </a:r>
            <a:r>
              <a:rPr lang="ar-AE" sz="2000" dirty="0" smtClean="0">
                <a:latin typeface="Calibri" panose="020F0502020204030204" pitchFamily="34" charset="0"/>
                <a:ea typeface="Calibri" panose="020F0502020204030204" pitchFamily="34" charset="0"/>
                <a:cs typeface="Arial" panose="020B0604020202020204" pitchFamily="34" charset="0"/>
              </a:rPr>
              <a:t> مثل مقالات الضيف </a:t>
            </a:r>
            <a:r>
              <a:rPr lang="en-US" sz="2000" dirty="0" smtClean="0">
                <a:latin typeface="Calibri" panose="020F0502020204030204" pitchFamily="34" charset="0"/>
                <a:ea typeface="Calibri" panose="020F0502020204030204" pitchFamily="34" charset="0"/>
                <a:cs typeface="Arial" panose="020B0604020202020204" pitchFamily="34" charset="0"/>
              </a:rPr>
              <a:t>Guest Post</a:t>
            </a:r>
            <a:r>
              <a:rPr lang="ar-SA" sz="2000" dirty="0" smtClean="0">
                <a:latin typeface="Calibri" panose="020F0502020204030204" pitchFamily="34" charset="0"/>
                <a:ea typeface="Calibri" panose="020F0502020204030204" pitchFamily="34" charset="0"/>
                <a:cs typeface="Arial" panose="020B0604020202020204" pitchFamily="34" charset="0"/>
              </a:rPr>
              <a:t> أو الإعلان المدفوع للمحتوى.</a:t>
            </a:r>
          </a:p>
          <a:p>
            <a:pPr marL="342900" indent="-342900" algn="r" rtl="1">
              <a:lnSpc>
                <a:spcPct val="150000"/>
              </a:lnSpc>
              <a:spcAft>
                <a:spcPts val="800"/>
              </a:spcAft>
              <a:buFont typeface="Arial" panose="020B0604020202020204" pitchFamily="34" charset="0"/>
              <a:buChar char="•"/>
            </a:pPr>
            <a:r>
              <a:rPr lang="ar-SA" sz="2000" dirty="0" smtClean="0">
                <a:latin typeface="Calibri" panose="020F0502020204030204" pitchFamily="34" charset="0"/>
                <a:ea typeface="Calibri" panose="020F0502020204030204" pitchFamily="34" charset="0"/>
                <a:cs typeface="Arial" panose="020B0604020202020204" pitchFamily="34" charset="0"/>
              </a:rPr>
              <a:t>قنوات مكتسبة </a:t>
            </a:r>
            <a:r>
              <a:rPr lang="en-US" sz="2000" dirty="0" smtClean="0">
                <a:latin typeface="Calibri" panose="020F0502020204030204" pitchFamily="34" charset="0"/>
                <a:ea typeface="Calibri" panose="020F0502020204030204" pitchFamily="34" charset="0"/>
                <a:cs typeface="Arial" panose="020B0604020202020204" pitchFamily="34" charset="0"/>
              </a:rPr>
              <a:t>Earned Channels</a:t>
            </a:r>
            <a:r>
              <a:rPr lang="ar-AE" sz="2000" dirty="0" smtClean="0">
                <a:latin typeface="Calibri" panose="020F0502020204030204" pitchFamily="34" charset="0"/>
                <a:ea typeface="Calibri" panose="020F0502020204030204" pitchFamily="34" charset="0"/>
                <a:cs typeface="Arial" panose="020B0604020202020204" pitchFamily="34" charset="0"/>
              </a:rPr>
              <a:t> وهي قنوات للترويج من قبل طرف ثالث بشكل مجاني عن منتجات العلامة التجارية مثل نشر المستهلكين والمؤثرين على مواقع التواصل الاجتماعي حول منتجات العلامة دون أن تدفع لهم العلامة التجارية.</a:t>
            </a:r>
            <a:br>
              <a:rPr lang="ar-AE" sz="2000" dirty="0" smtClean="0">
                <a:latin typeface="Calibri" panose="020F0502020204030204" pitchFamily="34" charset="0"/>
                <a:ea typeface="Calibri" panose="020F0502020204030204" pitchFamily="34" charset="0"/>
                <a:cs typeface="Arial" panose="020B0604020202020204" pitchFamily="34" charset="0"/>
              </a:rPr>
            </a:br>
            <a:endParaRPr lang="ar-AE" sz="20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8" name="Picture 5"/>
          <p:cNvPicPr>
            <a:picLocks noChangeAspect="1"/>
          </p:cNvPicPr>
          <p:nvPr/>
        </p:nvPicPr>
        <p:blipFill rotWithShape="1">
          <a:blip r:embed="rId4">
            <a:extLst>
              <a:ext uri="{28A0092B-C50C-407E-A947-70E740481C1C}">
                <a14:useLocalDpi xmlns:a14="http://schemas.microsoft.com/office/drawing/2010/main" val="0"/>
              </a:ext>
            </a:extLst>
          </a:blip>
          <a:srcRect l="42518"/>
          <a:stretch/>
        </p:blipFill>
        <p:spPr>
          <a:xfrm>
            <a:off x="-48116" y="824242"/>
            <a:ext cx="4222454" cy="5970896"/>
          </a:xfrm>
          <a:prstGeom prst="rect">
            <a:avLst/>
          </a:prstGeom>
        </p:spPr>
      </p:pic>
    </p:spTree>
    <p:extLst>
      <p:ext uri="{BB962C8B-B14F-4D97-AF65-F5344CB8AC3E}">
        <p14:creationId xmlns:p14="http://schemas.microsoft.com/office/powerpoint/2010/main" val="296776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1685108" y="675546"/>
            <a:ext cx="6779621" cy="584775"/>
          </a:xfrm>
          <a:prstGeom prst="rect">
            <a:avLst/>
          </a:prstGeom>
          <a:noFill/>
        </p:spPr>
        <p:txBody>
          <a:bodyPr wrap="square" rtlCol="0">
            <a:spAutoFit/>
          </a:bodyPr>
          <a:lstStyle/>
          <a:p>
            <a:pPr algn="ctr" rtl="1"/>
            <a:r>
              <a:rPr lang="en-US" sz="3200" b="1" dirty="0" smtClean="0">
                <a:solidFill>
                  <a:srgbClr val="00AEEF"/>
                </a:solidFill>
              </a:rPr>
              <a:t>6</a:t>
            </a:r>
            <a:r>
              <a:rPr lang="ar-AE" sz="3200" b="1" dirty="0" smtClean="0">
                <a:solidFill>
                  <a:srgbClr val="00AEEF"/>
                </a:solidFill>
              </a:rPr>
              <a:t>-الانتشار الكثيف للمحتوى (تضخيم المحتوى)</a:t>
            </a:r>
            <a:endParaRPr lang="en-US" dirty="0"/>
          </a:p>
        </p:txBody>
      </p:sp>
      <p:sp>
        <p:nvSpPr>
          <p:cNvPr id="6" name="مستطيل مستدير الزوايا 5"/>
          <p:cNvSpPr/>
          <p:nvPr/>
        </p:nvSpPr>
        <p:spPr>
          <a:xfrm>
            <a:off x="6438140" y="1479458"/>
            <a:ext cx="5439263" cy="5342708"/>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مستطيل 6"/>
          <p:cNvSpPr/>
          <p:nvPr/>
        </p:nvSpPr>
        <p:spPr>
          <a:xfrm>
            <a:off x="6969742" y="2024545"/>
            <a:ext cx="4376058" cy="5016758"/>
          </a:xfrm>
          <a:prstGeom prst="rect">
            <a:avLst/>
          </a:prstGeom>
        </p:spPr>
        <p:txBody>
          <a:bodyPr wrap="square">
            <a:spAutoFit/>
          </a:bodyPr>
          <a:lstStyle/>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يعتمد هذا الأسلوب على بناء الثقة بالعلامة التجارية من خلال المؤثرين والجمهور ولكن تكون مدفوعة حيث تدفع الشركة مقابل الترويج لها:</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استخدام المؤثرين </a:t>
            </a:r>
            <a:r>
              <a:rPr lang="en-US" sz="2000" dirty="0" smtClean="0">
                <a:latin typeface="Calibri" panose="020F0502020204030204" pitchFamily="34" charset="0"/>
                <a:ea typeface="Calibri" panose="020F0502020204030204" pitchFamily="34" charset="0"/>
              </a:rPr>
              <a:t>Influencers</a:t>
            </a:r>
            <a:r>
              <a:rPr lang="ar-AE" sz="2000" dirty="0" smtClean="0">
                <a:latin typeface="Calibri" panose="020F0502020204030204" pitchFamily="34" charset="0"/>
                <a:ea typeface="Calibri" panose="020F0502020204030204" pitchFamily="34" charset="0"/>
              </a:rPr>
              <a:t> على مواقع التواصل الاجتماعي والذين يساهمون بنشر المحتوى بشكل كبير بين جماهيرهم التي تثق بهم.</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استخدام التسويق الطنان </a:t>
            </a:r>
            <a:r>
              <a:rPr lang="en-US" sz="2000" dirty="0" smtClean="0">
                <a:latin typeface="Calibri" panose="020F0502020204030204" pitchFamily="34" charset="0"/>
                <a:ea typeface="Calibri" panose="020F0502020204030204" pitchFamily="34" charset="0"/>
              </a:rPr>
              <a:t>Buzz Marketing</a:t>
            </a:r>
            <a:r>
              <a:rPr lang="ar-AE" sz="2000" dirty="0" smtClean="0">
                <a:latin typeface="Calibri" panose="020F0502020204030204" pitchFamily="34" charset="0"/>
                <a:ea typeface="Calibri" panose="020F0502020204030204" pitchFamily="34" charset="0"/>
              </a:rPr>
              <a:t> من خلال قيام المستهلكين بنشر المحتوى الترويجي مقابل أن تدفع لهم العلامة التجارية. </a:t>
            </a:r>
          </a:p>
          <a:p>
            <a:pPr algn="just" rtl="1">
              <a:lnSpc>
                <a:spcPct val="150000"/>
              </a:lnSpc>
              <a:spcAft>
                <a:spcPts val="800"/>
              </a:spcAft>
            </a:pPr>
            <a:endParaRPr lang="ar-AE" sz="20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79458"/>
            <a:ext cx="5649113" cy="5401429"/>
          </a:xfrm>
          <a:prstGeom prst="rect">
            <a:avLst/>
          </a:prstGeom>
        </p:spPr>
      </p:pic>
    </p:spTree>
    <p:extLst>
      <p:ext uri="{BB962C8B-B14F-4D97-AF65-F5344CB8AC3E}">
        <p14:creationId xmlns:p14="http://schemas.microsoft.com/office/powerpoint/2010/main" val="24586436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1685108" y="675546"/>
            <a:ext cx="6779621" cy="584775"/>
          </a:xfrm>
          <a:prstGeom prst="rect">
            <a:avLst/>
          </a:prstGeom>
          <a:noFill/>
        </p:spPr>
        <p:txBody>
          <a:bodyPr wrap="square" rtlCol="0">
            <a:spAutoFit/>
          </a:bodyPr>
          <a:lstStyle/>
          <a:p>
            <a:pPr algn="ctr" rtl="1"/>
            <a:r>
              <a:rPr lang="en-US" sz="3200" b="1" dirty="0" smtClean="0">
                <a:solidFill>
                  <a:srgbClr val="00AEEF"/>
                </a:solidFill>
              </a:rPr>
              <a:t>7</a:t>
            </a:r>
            <a:r>
              <a:rPr lang="ar-AE" sz="3200" b="1" dirty="0" smtClean="0">
                <a:solidFill>
                  <a:srgbClr val="00AEEF"/>
                </a:solidFill>
              </a:rPr>
              <a:t>-تقييم التسويق عبر المحتوى</a:t>
            </a:r>
            <a:endParaRPr lang="en-US" dirty="0"/>
          </a:p>
        </p:txBody>
      </p:sp>
      <p:sp>
        <p:nvSpPr>
          <p:cNvPr id="6" name="مستطيل مستدير الزوايا 5"/>
          <p:cNvSpPr/>
          <p:nvPr/>
        </p:nvSpPr>
        <p:spPr>
          <a:xfrm>
            <a:off x="6438140" y="1479458"/>
            <a:ext cx="5439263" cy="5342708"/>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مستطيل 6"/>
          <p:cNvSpPr/>
          <p:nvPr/>
        </p:nvSpPr>
        <p:spPr>
          <a:xfrm>
            <a:off x="6969742" y="1698595"/>
            <a:ext cx="4376058" cy="4862870"/>
          </a:xfrm>
          <a:prstGeom prst="rect">
            <a:avLst/>
          </a:prstGeom>
        </p:spPr>
        <p:txBody>
          <a:bodyPr wrap="square">
            <a:spAutoFit/>
          </a:bodyPr>
          <a:lstStyle/>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يتم تقييم التسويق عبر المحتوى عبر مقاييس أداء رئيسية متعددة </a:t>
            </a:r>
            <a:r>
              <a:rPr lang="en-US" sz="2000" dirty="0" smtClean="0">
                <a:latin typeface="Calibri" panose="020F0502020204030204" pitchFamily="34" charset="0"/>
                <a:ea typeface="Calibri" panose="020F0502020204030204" pitchFamily="34" charset="0"/>
              </a:rPr>
              <a:t>KPIs</a:t>
            </a:r>
            <a:r>
              <a:rPr lang="ar-AE" sz="2000" dirty="0" smtClean="0">
                <a:latin typeface="Calibri" panose="020F0502020204030204" pitchFamily="34" charset="0"/>
                <a:ea typeface="Calibri" panose="020F0502020204030204" pitchFamily="34" charset="0"/>
              </a:rPr>
              <a:t> توضح مدى فعالية التسويق عبر المحتوى منها:</a:t>
            </a:r>
          </a:p>
          <a:p>
            <a:pPr algn="just" rtl="1">
              <a:lnSpc>
                <a:spcPct val="150000"/>
              </a:lnSpc>
              <a:spcAft>
                <a:spcPts val="800"/>
              </a:spcAft>
            </a:pPr>
            <a:r>
              <a:rPr lang="ar-AE" sz="2000" dirty="0">
                <a:latin typeface="Calibri" panose="020F0502020204030204" pitchFamily="34" charset="0"/>
                <a:ea typeface="Calibri" panose="020F0502020204030204" pitchFamily="34" charset="0"/>
              </a:rPr>
              <a:t>-عدد المشاهدات </a:t>
            </a:r>
            <a:r>
              <a:rPr lang="en-US" sz="2000" dirty="0" smtClean="0">
                <a:latin typeface="Calibri" panose="020F0502020204030204" pitchFamily="34" charset="0"/>
                <a:ea typeface="Calibri" panose="020F0502020204030204" pitchFamily="34" charset="0"/>
                <a:cs typeface="Arial" panose="020B0604020202020204" pitchFamily="34" charset="0"/>
              </a:rPr>
              <a:t>Views</a:t>
            </a:r>
            <a:endParaRPr lang="ar-AE" sz="2000" dirty="0" smtClean="0">
              <a:latin typeface="Calibri" panose="020F0502020204030204" pitchFamily="34" charset="0"/>
              <a:ea typeface="Calibri" panose="020F0502020204030204" pitchFamily="34" charset="0"/>
            </a:endParaRP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-معدلات الوصول للمنشورات </a:t>
            </a:r>
            <a:r>
              <a:rPr lang="en-US" sz="2000" dirty="0" smtClean="0">
                <a:latin typeface="Calibri" panose="020F0502020204030204" pitchFamily="34" charset="0"/>
                <a:ea typeface="Calibri" panose="020F0502020204030204" pitchFamily="34" charset="0"/>
              </a:rPr>
              <a:t>Reach Rate</a:t>
            </a:r>
            <a:r>
              <a:rPr lang="ar-AE" sz="2000" dirty="0" smtClean="0">
                <a:latin typeface="Calibri" panose="020F0502020204030204" pitchFamily="34" charset="0"/>
                <a:ea typeface="Calibri" panose="020F0502020204030204" pitchFamily="34" charset="0"/>
              </a:rPr>
              <a:t>.</a:t>
            </a:r>
            <a:endParaRPr lang="en-US" sz="2000" dirty="0" smtClean="0">
              <a:latin typeface="Calibri" panose="020F0502020204030204" pitchFamily="34" charset="0"/>
              <a:ea typeface="Calibri" panose="020F0502020204030204" pitchFamily="34" charset="0"/>
            </a:endParaRP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-معدلات التفاعل </a:t>
            </a:r>
            <a:r>
              <a:rPr lang="en-US" sz="2000" dirty="0" smtClean="0">
                <a:latin typeface="Calibri" panose="020F0502020204030204" pitchFamily="34" charset="0"/>
                <a:ea typeface="Calibri" panose="020F0502020204030204" pitchFamily="34" charset="0"/>
              </a:rPr>
              <a:t>Engagement Rate</a:t>
            </a:r>
            <a:r>
              <a:rPr lang="ar-AE" sz="2000" dirty="0" smtClean="0">
                <a:latin typeface="Calibri" panose="020F0502020204030204" pitchFamily="34" charset="0"/>
                <a:ea typeface="Calibri" panose="020F0502020204030204" pitchFamily="34" charset="0"/>
              </a:rPr>
              <a:t>.</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-عدد الزوار للموقع الالكتروني </a:t>
            </a:r>
            <a:r>
              <a:rPr lang="en-US" sz="2000" dirty="0">
                <a:latin typeface="Calibri" panose="020F0502020204030204" pitchFamily="34" charset="0"/>
                <a:ea typeface="Calibri" panose="020F0502020204030204" pitchFamily="34" charset="0"/>
                <a:cs typeface="Arial" panose="020B0604020202020204" pitchFamily="34" charset="0"/>
              </a:rPr>
              <a:t>unique </a:t>
            </a:r>
            <a:r>
              <a:rPr lang="en-US" sz="2000" dirty="0" smtClean="0">
                <a:latin typeface="Calibri" panose="020F0502020204030204" pitchFamily="34" charset="0"/>
                <a:ea typeface="Calibri" panose="020F0502020204030204" pitchFamily="34" charset="0"/>
                <a:cs typeface="Arial" panose="020B0604020202020204" pitchFamily="34" charset="0"/>
              </a:rPr>
              <a:t>visitors</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-معدل النقر </a:t>
            </a:r>
            <a:r>
              <a:rPr lang="en-US" sz="2000" dirty="0" smtClean="0">
                <a:latin typeface="Calibri" panose="020F0502020204030204" pitchFamily="34" charset="0"/>
                <a:ea typeface="Calibri" panose="020F0502020204030204" pitchFamily="34" charset="0"/>
                <a:cs typeface="Arial" panose="020B0604020202020204" pitchFamily="34" charset="0"/>
              </a:rPr>
              <a:t>Click Through Rate</a:t>
            </a:r>
            <a:endParaRPr lang="ar-AE" sz="2000" dirty="0" smtClean="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cs typeface="Arial" panose="020B0604020202020204" pitchFamily="34" charset="0"/>
              </a:rPr>
              <a:t>-معدل التحويل </a:t>
            </a:r>
            <a:r>
              <a:rPr lang="en-US" sz="2000" dirty="0" smtClean="0">
                <a:latin typeface="Calibri" panose="020F0502020204030204" pitchFamily="34" charset="0"/>
                <a:ea typeface="Calibri" panose="020F0502020204030204" pitchFamily="34" charset="0"/>
                <a:cs typeface="Arial" panose="020B0604020202020204" pitchFamily="34" charset="0"/>
              </a:rPr>
              <a:t>Conversion Rate</a:t>
            </a:r>
            <a:endParaRPr lang="ar-AE" sz="20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24037"/>
            <a:ext cx="5921019" cy="3290097"/>
          </a:xfrm>
          <a:prstGeom prst="rect">
            <a:avLst/>
          </a:prstGeom>
        </p:spPr>
      </p:pic>
    </p:spTree>
    <p:extLst>
      <p:ext uri="{BB962C8B-B14F-4D97-AF65-F5344CB8AC3E}">
        <p14:creationId xmlns:p14="http://schemas.microsoft.com/office/powerpoint/2010/main" val="4065896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1685108" y="675546"/>
            <a:ext cx="6779621" cy="584775"/>
          </a:xfrm>
          <a:prstGeom prst="rect">
            <a:avLst/>
          </a:prstGeom>
          <a:noFill/>
        </p:spPr>
        <p:txBody>
          <a:bodyPr wrap="square" rtlCol="0">
            <a:spAutoFit/>
          </a:bodyPr>
          <a:lstStyle/>
          <a:p>
            <a:pPr algn="ctr" rtl="1"/>
            <a:r>
              <a:rPr lang="en-US" sz="3200" b="1" dirty="0" smtClean="0">
                <a:solidFill>
                  <a:srgbClr val="00AEEF"/>
                </a:solidFill>
              </a:rPr>
              <a:t>8</a:t>
            </a:r>
            <a:r>
              <a:rPr lang="ar-AE" sz="3200" b="1" dirty="0" smtClean="0">
                <a:solidFill>
                  <a:srgbClr val="00AEEF"/>
                </a:solidFill>
              </a:rPr>
              <a:t>-تحسين وتعديل المحتوى</a:t>
            </a:r>
            <a:endParaRPr lang="en-US" dirty="0"/>
          </a:p>
        </p:txBody>
      </p:sp>
      <p:sp>
        <p:nvSpPr>
          <p:cNvPr id="6" name="مستطيل مستدير الزوايا 5"/>
          <p:cNvSpPr/>
          <p:nvPr/>
        </p:nvSpPr>
        <p:spPr>
          <a:xfrm>
            <a:off x="6438140" y="1479458"/>
            <a:ext cx="5439263" cy="5342708"/>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مستطيل 6"/>
          <p:cNvSpPr/>
          <p:nvPr/>
        </p:nvSpPr>
        <p:spPr>
          <a:xfrm>
            <a:off x="6969742" y="1698595"/>
            <a:ext cx="4376058" cy="4247317"/>
          </a:xfrm>
          <a:prstGeom prst="rect">
            <a:avLst/>
          </a:prstGeom>
        </p:spPr>
        <p:txBody>
          <a:bodyPr wrap="square">
            <a:spAutoFit/>
          </a:bodyPr>
          <a:lstStyle/>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بعد تقييم التسويق عبر المحتوى يتم إجراء بعض التعديلات والتحسينات على استراتيجية المحتوى على سبيل المثال تخفيض عدد المقالات في المدونة إذا كانت عدد القراءات أو المشاهدات منخفضة مقابل زيادة الاستثمار في مقاطع الفيديو القصيرة </a:t>
            </a:r>
            <a:r>
              <a:rPr lang="en-US" sz="2000" dirty="0" smtClean="0">
                <a:latin typeface="Calibri" panose="020F0502020204030204" pitchFamily="34" charset="0"/>
                <a:ea typeface="Calibri" panose="020F0502020204030204" pitchFamily="34" charset="0"/>
              </a:rPr>
              <a:t>Reels</a:t>
            </a:r>
            <a:r>
              <a:rPr lang="ar-AE" sz="2000" dirty="0" smtClean="0">
                <a:latin typeface="Calibri" panose="020F0502020204030204" pitchFamily="34" charset="0"/>
                <a:ea typeface="Calibri" panose="020F0502020204030204" pitchFamily="34" charset="0"/>
              </a:rPr>
              <a:t> التي تحقق نتائج كبيرة</a:t>
            </a:r>
            <a:r>
              <a:rPr lang="ar-AE" sz="2000" dirty="0" smtClean="0">
                <a:latin typeface="Calibri" panose="020F0502020204030204" pitchFamily="34" charset="0"/>
                <a:ea typeface="Calibri" panose="020F0502020204030204" pitchFamily="34" charset="0"/>
                <a:cs typeface="Arial" panose="020B0604020202020204" pitchFamily="34" charset="0"/>
              </a:rPr>
              <a:t>، أو التوقف عن استخدام أحد المؤثرين نتيجة معدلات التفاعل المنخفضة لديه، واستبداله بمؤثر آخر لديه معدلات تفاعل أعلى وتطابق خبرته أكثر مع مجال العلامة التجارية.</a:t>
            </a:r>
            <a:endParaRPr lang="ar-AE" sz="2000" dirty="0" smtClean="0">
              <a:latin typeface="Calibri" panose="020F0502020204030204" pitchFamily="34" charset="0"/>
              <a:ea typeface="Calibri" panose="020F050202020403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0178" y="2424037"/>
            <a:ext cx="5684862" cy="3811152"/>
          </a:xfrm>
          <a:prstGeom prst="rect">
            <a:avLst/>
          </a:prstGeom>
        </p:spPr>
      </p:pic>
    </p:spTree>
    <p:extLst>
      <p:ext uri="{BB962C8B-B14F-4D97-AF65-F5344CB8AC3E}">
        <p14:creationId xmlns:p14="http://schemas.microsoft.com/office/powerpoint/2010/main" val="1490667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0" y="2268867"/>
            <a:ext cx="12192000" cy="28125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177087" y="3263867"/>
            <a:ext cx="5444398" cy="861774"/>
          </a:xfrm>
          <a:prstGeom prst="rect">
            <a:avLst/>
          </a:prstGeom>
          <a:noFill/>
        </p:spPr>
        <p:txBody>
          <a:bodyPr wrap="square" rtlCol="0">
            <a:spAutoFit/>
          </a:bodyPr>
          <a:lstStyle/>
          <a:p>
            <a:pPr algn="ctr" rtl="1"/>
            <a:r>
              <a:rPr lang="ar-AE" sz="3200" b="1" dirty="0" smtClean="0">
                <a:solidFill>
                  <a:schemeClr val="bg1"/>
                </a:solidFill>
              </a:rPr>
              <a:t>أنواع التسويق عبر المحتوى </a:t>
            </a:r>
            <a:endParaRPr lang="en-US" sz="3200"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22139524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876641" y="1048571"/>
            <a:ext cx="5444398" cy="861774"/>
          </a:xfrm>
          <a:prstGeom prst="rect">
            <a:avLst/>
          </a:prstGeom>
          <a:noFill/>
        </p:spPr>
        <p:txBody>
          <a:bodyPr wrap="square" rtlCol="0">
            <a:spAutoFit/>
          </a:bodyPr>
          <a:lstStyle/>
          <a:p>
            <a:pPr algn="ctr" rtl="1"/>
            <a:r>
              <a:rPr lang="ar-AE" sz="3200" b="1" dirty="0" smtClean="0">
                <a:solidFill>
                  <a:srgbClr val="00AEEF"/>
                </a:solidFill>
              </a:rPr>
              <a:t>أدوات التسويق عبر المحتوى </a:t>
            </a:r>
            <a:endParaRPr lang="en-US" sz="3200" dirty="0" smtClean="0">
              <a:solidFill>
                <a:srgbClr val="00AEEF"/>
              </a:solidFill>
            </a:endParaRPr>
          </a:p>
          <a:p>
            <a:endParaRPr lang="en-US" dirty="0"/>
          </a:p>
        </p:txBody>
      </p:sp>
      <p:sp>
        <p:nvSpPr>
          <p:cNvPr id="3" name="مستطيل 2"/>
          <p:cNvSpPr/>
          <p:nvPr/>
        </p:nvSpPr>
        <p:spPr>
          <a:xfrm>
            <a:off x="7850777" y="1910345"/>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الموقع الالكتروني </a:t>
            </a:r>
            <a:r>
              <a:rPr lang="en-US" dirty="0" smtClean="0"/>
              <a:t>Website</a:t>
            </a:r>
            <a:endParaRPr lang="en-US" dirty="0"/>
          </a:p>
        </p:txBody>
      </p:sp>
      <p:sp>
        <p:nvSpPr>
          <p:cNvPr id="9" name="مستطيل 8"/>
          <p:cNvSpPr/>
          <p:nvPr/>
        </p:nvSpPr>
        <p:spPr>
          <a:xfrm>
            <a:off x="4030648" y="1942295"/>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المدونات </a:t>
            </a:r>
            <a:r>
              <a:rPr lang="en-US" dirty="0" smtClean="0"/>
              <a:t>Blogs</a:t>
            </a:r>
            <a:endParaRPr lang="en-US" dirty="0"/>
          </a:p>
        </p:txBody>
      </p:sp>
      <p:sp>
        <p:nvSpPr>
          <p:cNvPr id="11" name="مستطيل 10"/>
          <p:cNvSpPr/>
          <p:nvPr/>
        </p:nvSpPr>
        <p:spPr>
          <a:xfrm>
            <a:off x="210520" y="1942295"/>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الكتب الالكترونية </a:t>
            </a:r>
            <a:r>
              <a:rPr lang="en-US" dirty="0" smtClean="0"/>
              <a:t>E-Books</a:t>
            </a:r>
            <a:endParaRPr lang="en-US" dirty="0"/>
          </a:p>
        </p:txBody>
      </p:sp>
      <p:sp>
        <p:nvSpPr>
          <p:cNvPr id="12" name="مستطيل 11"/>
          <p:cNvSpPr/>
          <p:nvPr/>
        </p:nvSpPr>
        <p:spPr>
          <a:xfrm>
            <a:off x="7850777" y="367522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الرسائل الإخبارية </a:t>
            </a:r>
            <a:r>
              <a:rPr lang="en-US" dirty="0" smtClean="0"/>
              <a:t>Newsletters</a:t>
            </a:r>
            <a:endParaRPr lang="en-US" dirty="0"/>
          </a:p>
        </p:txBody>
      </p:sp>
      <p:sp>
        <p:nvSpPr>
          <p:cNvPr id="13" name="مستطيل 12"/>
          <p:cNvSpPr/>
          <p:nvPr/>
        </p:nvSpPr>
        <p:spPr>
          <a:xfrm>
            <a:off x="4030648" y="370717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المحتوى الصوتي </a:t>
            </a:r>
            <a:r>
              <a:rPr lang="en-US" dirty="0"/>
              <a:t>Podcast</a:t>
            </a:r>
          </a:p>
        </p:txBody>
      </p:sp>
      <p:sp>
        <p:nvSpPr>
          <p:cNvPr id="14" name="مستطيل 13"/>
          <p:cNvSpPr/>
          <p:nvPr/>
        </p:nvSpPr>
        <p:spPr>
          <a:xfrm>
            <a:off x="210520" y="370717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الفيديو </a:t>
            </a:r>
            <a:r>
              <a:rPr lang="en-US" dirty="0" smtClean="0"/>
              <a:t>Videos</a:t>
            </a:r>
            <a:endParaRPr lang="en-US" dirty="0"/>
          </a:p>
        </p:txBody>
      </p:sp>
      <p:sp>
        <p:nvSpPr>
          <p:cNvPr id="18" name="مستطيل 17"/>
          <p:cNvSpPr/>
          <p:nvPr/>
        </p:nvSpPr>
        <p:spPr>
          <a:xfrm>
            <a:off x="7850777" y="5221169"/>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مواقع التواصل الاجتماعي </a:t>
            </a:r>
            <a:endParaRPr lang="en-US" dirty="0" smtClean="0"/>
          </a:p>
          <a:p>
            <a:pPr algn="ctr" rtl="1"/>
            <a:r>
              <a:rPr lang="en-US" dirty="0" smtClean="0"/>
              <a:t>Social Media</a:t>
            </a:r>
            <a:endParaRPr lang="en-US" dirty="0"/>
          </a:p>
        </p:txBody>
      </p:sp>
      <p:sp>
        <p:nvSpPr>
          <p:cNvPr id="19" name="مستطيل 18"/>
          <p:cNvSpPr/>
          <p:nvPr/>
        </p:nvSpPr>
        <p:spPr>
          <a:xfrm>
            <a:off x="4030648" y="5253119"/>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البريد الالكتروني </a:t>
            </a:r>
            <a:r>
              <a:rPr lang="en-US" dirty="0" smtClean="0"/>
              <a:t>Email</a:t>
            </a:r>
            <a:endParaRPr lang="en-US" dirty="0"/>
          </a:p>
        </p:txBody>
      </p:sp>
      <p:sp>
        <p:nvSpPr>
          <p:cNvPr id="20" name="مستطيل 19"/>
          <p:cNvSpPr/>
          <p:nvPr/>
        </p:nvSpPr>
        <p:spPr>
          <a:xfrm>
            <a:off x="210520" y="5253119"/>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الاختبارات </a:t>
            </a:r>
            <a:r>
              <a:rPr lang="en-US" dirty="0"/>
              <a:t>Quizzes</a:t>
            </a:r>
          </a:p>
        </p:txBody>
      </p:sp>
    </p:spTree>
    <p:extLst>
      <p:ext uri="{BB962C8B-B14F-4D97-AF65-F5344CB8AC3E}">
        <p14:creationId xmlns:p14="http://schemas.microsoft.com/office/powerpoint/2010/main" val="42651040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876641" y="1048571"/>
            <a:ext cx="5444398" cy="861774"/>
          </a:xfrm>
          <a:prstGeom prst="rect">
            <a:avLst/>
          </a:prstGeom>
          <a:noFill/>
        </p:spPr>
        <p:txBody>
          <a:bodyPr wrap="square" rtlCol="0">
            <a:spAutoFit/>
          </a:bodyPr>
          <a:lstStyle/>
          <a:p>
            <a:pPr algn="ctr" rtl="1"/>
            <a:r>
              <a:rPr lang="ar-AE" sz="3200" b="1" dirty="0" smtClean="0">
                <a:solidFill>
                  <a:srgbClr val="00AEEF"/>
                </a:solidFill>
              </a:rPr>
              <a:t>أدوات التسويق عبر المحتوى </a:t>
            </a:r>
            <a:endParaRPr lang="en-US" sz="3200" dirty="0" smtClean="0">
              <a:solidFill>
                <a:srgbClr val="00AEEF"/>
              </a:solidFill>
            </a:endParaRPr>
          </a:p>
          <a:p>
            <a:endParaRPr lang="en-US" dirty="0"/>
          </a:p>
        </p:txBody>
      </p:sp>
      <p:sp>
        <p:nvSpPr>
          <p:cNvPr id="3" name="مستطيل 2"/>
          <p:cNvSpPr/>
          <p:nvPr/>
        </p:nvSpPr>
        <p:spPr>
          <a:xfrm>
            <a:off x="7850777" y="1910345"/>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العروض التقديمية </a:t>
            </a:r>
            <a:endParaRPr lang="en-US" dirty="0" smtClean="0"/>
          </a:p>
          <a:p>
            <a:pPr algn="ctr" rtl="1"/>
            <a:r>
              <a:rPr lang="en-US" dirty="0" smtClean="0"/>
              <a:t>Presentations</a:t>
            </a:r>
            <a:endParaRPr lang="en-US" dirty="0"/>
          </a:p>
        </p:txBody>
      </p:sp>
      <p:sp>
        <p:nvSpPr>
          <p:cNvPr id="9" name="مستطيل 8"/>
          <p:cNvSpPr/>
          <p:nvPr/>
        </p:nvSpPr>
        <p:spPr>
          <a:xfrm>
            <a:off x="4030648" y="1942295"/>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المدونات </a:t>
            </a:r>
            <a:r>
              <a:rPr lang="en-US" dirty="0" smtClean="0"/>
              <a:t>Blogs</a:t>
            </a:r>
            <a:endParaRPr lang="en-US" dirty="0"/>
          </a:p>
        </p:txBody>
      </p:sp>
      <p:sp>
        <p:nvSpPr>
          <p:cNvPr id="11" name="مستطيل 10"/>
          <p:cNvSpPr/>
          <p:nvPr/>
        </p:nvSpPr>
        <p:spPr>
          <a:xfrm>
            <a:off x="210520" y="1942295"/>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err="1" smtClean="0"/>
              <a:t>الأنفوغرافيك</a:t>
            </a:r>
            <a:r>
              <a:rPr lang="ar-AE" dirty="0" smtClean="0"/>
              <a:t> </a:t>
            </a:r>
            <a:r>
              <a:rPr lang="en-US" dirty="0" smtClean="0"/>
              <a:t>Infographics</a:t>
            </a:r>
            <a:endParaRPr lang="en-US" dirty="0"/>
          </a:p>
        </p:txBody>
      </p:sp>
      <p:sp>
        <p:nvSpPr>
          <p:cNvPr id="12" name="مستطيل 11"/>
          <p:cNvSpPr/>
          <p:nvPr/>
        </p:nvSpPr>
        <p:spPr>
          <a:xfrm>
            <a:off x="7850777" y="367522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استطلاعات الرأي </a:t>
            </a:r>
            <a:r>
              <a:rPr lang="en-US" dirty="0" smtClean="0"/>
              <a:t>Polls</a:t>
            </a:r>
            <a:endParaRPr lang="en-US" dirty="0"/>
          </a:p>
        </p:txBody>
      </p:sp>
      <p:sp>
        <p:nvSpPr>
          <p:cNvPr id="13" name="مستطيل 12"/>
          <p:cNvSpPr/>
          <p:nvPr/>
        </p:nvSpPr>
        <p:spPr>
          <a:xfrm>
            <a:off x="4030648" y="370717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مقالات الضيف </a:t>
            </a:r>
            <a:r>
              <a:rPr lang="en-US" dirty="0" smtClean="0"/>
              <a:t>Guest Posts</a:t>
            </a:r>
            <a:endParaRPr lang="en-US" dirty="0"/>
          </a:p>
        </p:txBody>
      </p:sp>
      <p:sp>
        <p:nvSpPr>
          <p:cNvPr id="14" name="مستطيل 13"/>
          <p:cNvSpPr/>
          <p:nvPr/>
        </p:nvSpPr>
        <p:spPr>
          <a:xfrm>
            <a:off x="210520" y="370717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المنتديات </a:t>
            </a:r>
            <a:r>
              <a:rPr lang="en-US" dirty="0" smtClean="0"/>
              <a:t>Forums</a:t>
            </a:r>
            <a:endParaRPr lang="en-US" dirty="0"/>
          </a:p>
        </p:txBody>
      </p:sp>
      <p:sp>
        <p:nvSpPr>
          <p:cNvPr id="18" name="مستطيل 17"/>
          <p:cNvSpPr/>
          <p:nvPr/>
        </p:nvSpPr>
        <p:spPr>
          <a:xfrm>
            <a:off x="7850777" y="5221169"/>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المجتمعات </a:t>
            </a:r>
            <a:r>
              <a:rPr lang="en-US" dirty="0" smtClean="0"/>
              <a:t>Communities</a:t>
            </a:r>
          </a:p>
        </p:txBody>
      </p:sp>
      <p:sp>
        <p:nvSpPr>
          <p:cNvPr id="19" name="مستطيل 18"/>
          <p:cNvSpPr/>
          <p:nvPr/>
        </p:nvSpPr>
        <p:spPr>
          <a:xfrm>
            <a:off x="4030648" y="5253119"/>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المجلات الالكترونية </a:t>
            </a:r>
            <a:r>
              <a:rPr lang="en-US" dirty="0" smtClean="0"/>
              <a:t>E-Magazines</a:t>
            </a:r>
            <a:endParaRPr lang="en-US" dirty="0"/>
          </a:p>
        </p:txBody>
      </p:sp>
      <p:sp>
        <p:nvSpPr>
          <p:cNvPr id="20" name="مستطيل 19"/>
          <p:cNvSpPr/>
          <p:nvPr/>
        </p:nvSpPr>
        <p:spPr>
          <a:xfrm>
            <a:off x="210520" y="5253119"/>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smtClean="0"/>
              <a:t>البث المباشر </a:t>
            </a:r>
            <a:r>
              <a:rPr lang="en-US" dirty="0" smtClean="0"/>
              <a:t>Broadcast </a:t>
            </a:r>
            <a:endParaRPr lang="en-US" dirty="0"/>
          </a:p>
        </p:txBody>
      </p:sp>
    </p:spTree>
    <p:extLst>
      <p:ext uri="{BB962C8B-B14F-4D97-AF65-F5344CB8AC3E}">
        <p14:creationId xmlns:p14="http://schemas.microsoft.com/office/powerpoint/2010/main" val="22305056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94801" y="2424037"/>
            <a:ext cx="5615525" cy="3261684"/>
          </a:xfrm>
          <a:prstGeom prst="rect">
            <a:avLst/>
          </a:prstGeom>
        </p:spPr>
      </p:pic>
      <p:sp>
        <p:nvSpPr>
          <p:cNvPr id="9" name="مربع نص 8"/>
          <p:cNvSpPr txBox="1"/>
          <p:nvPr/>
        </p:nvSpPr>
        <p:spPr>
          <a:xfrm>
            <a:off x="3054208" y="1048571"/>
            <a:ext cx="5129199" cy="861774"/>
          </a:xfrm>
          <a:prstGeom prst="rect">
            <a:avLst/>
          </a:prstGeom>
          <a:noFill/>
        </p:spPr>
        <p:txBody>
          <a:bodyPr wrap="square" rtlCol="0">
            <a:spAutoFit/>
          </a:bodyPr>
          <a:lstStyle/>
          <a:p>
            <a:pPr algn="ctr" rtl="1"/>
            <a:r>
              <a:rPr lang="ar-AE" sz="3200" b="1" dirty="0" smtClean="0">
                <a:solidFill>
                  <a:srgbClr val="00AEEF"/>
                </a:solidFill>
              </a:rPr>
              <a:t>حالة دراسية </a:t>
            </a:r>
            <a:r>
              <a:rPr lang="en-US" sz="3200" b="1" dirty="0" smtClean="0">
                <a:solidFill>
                  <a:srgbClr val="00AEEF"/>
                </a:solidFill>
              </a:rPr>
              <a:t>1</a:t>
            </a:r>
            <a:r>
              <a:rPr lang="ar-SA" sz="3200" b="1" dirty="0" smtClean="0">
                <a:solidFill>
                  <a:srgbClr val="00AEEF"/>
                </a:solidFill>
              </a:rPr>
              <a:t>: </a:t>
            </a:r>
            <a:r>
              <a:rPr lang="en-US" sz="3200" b="1" dirty="0" smtClean="0">
                <a:solidFill>
                  <a:srgbClr val="00AEEF"/>
                </a:solidFill>
              </a:rPr>
              <a:t>Red Bull</a:t>
            </a:r>
            <a:endParaRPr lang="en-US" sz="3200" dirty="0">
              <a:solidFill>
                <a:srgbClr val="00AEEF"/>
              </a:solidFill>
            </a:endParaRPr>
          </a:p>
          <a:p>
            <a:endParaRPr lang="en-US" dirty="0"/>
          </a:p>
        </p:txBody>
      </p:sp>
    </p:spTree>
    <p:extLst>
      <p:ext uri="{BB962C8B-B14F-4D97-AF65-F5344CB8AC3E}">
        <p14:creationId xmlns:p14="http://schemas.microsoft.com/office/powerpoint/2010/main" val="14494829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6351361" y="2808757"/>
            <a:ext cx="5444398" cy="1846659"/>
          </a:xfrm>
          <a:prstGeom prst="rect">
            <a:avLst/>
          </a:prstGeom>
          <a:noFill/>
        </p:spPr>
        <p:txBody>
          <a:bodyPr wrap="square" rtlCol="0">
            <a:spAutoFit/>
          </a:bodyPr>
          <a:lstStyle/>
          <a:p>
            <a:pPr algn="ctr" rtl="1"/>
            <a:r>
              <a:rPr lang="ar-AE" sz="3200" b="1" dirty="0" smtClean="0">
                <a:solidFill>
                  <a:srgbClr val="00AEEF"/>
                </a:solidFill>
              </a:rPr>
              <a:t>تحقق </a:t>
            </a:r>
            <a:r>
              <a:rPr lang="en-US" sz="3200" b="1" dirty="0" smtClean="0">
                <a:solidFill>
                  <a:srgbClr val="00AEEF"/>
                </a:solidFill>
              </a:rPr>
              <a:t>Red Bull </a:t>
            </a:r>
            <a:r>
              <a:rPr lang="ar-AE" sz="3200" b="1" dirty="0" smtClean="0">
                <a:solidFill>
                  <a:srgbClr val="00AEEF"/>
                </a:solidFill>
              </a:rPr>
              <a:t> أكثر من مليار مشاهدة شهريا للمحتوى الخاص بها على منصات التواصل الاجتماعي </a:t>
            </a:r>
            <a:endParaRPr lang="en-US" sz="3200" dirty="0">
              <a:solidFill>
                <a:srgbClr val="00AEEF"/>
              </a:solidFill>
            </a:endParaRPr>
          </a:p>
          <a:p>
            <a:endParaRPr lang="en-US" dirty="0"/>
          </a:p>
        </p:txBody>
      </p:sp>
      <p:pic>
        <p:nvPicPr>
          <p:cNvPr id="9" name="صورة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760" y="789647"/>
            <a:ext cx="5677692" cy="5658640"/>
          </a:xfrm>
          <a:prstGeom prst="rect">
            <a:avLst/>
          </a:prstGeom>
        </p:spPr>
      </p:pic>
    </p:spTree>
    <p:extLst>
      <p:ext uri="{BB962C8B-B14F-4D97-AF65-F5344CB8AC3E}">
        <p14:creationId xmlns:p14="http://schemas.microsoft.com/office/powerpoint/2010/main" val="36729368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97092" y="1973820"/>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42518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Red Bull</a:t>
            </a:r>
            <a:endParaRPr lang="en-US" sz="3600" b="1" dirty="0"/>
          </a:p>
        </p:txBody>
      </p:sp>
      <p:sp>
        <p:nvSpPr>
          <p:cNvPr id="7" name="مربع نص 6"/>
          <p:cNvSpPr txBox="1"/>
          <p:nvPr/>
        </p:nvSpPr>
        <p:spPr>
          <a:xfrm>
            <a:off x="1541417" y="2856905"/>
            <a:ext cx="9410462" cy="4001095"/>
          </a:xfrm>
          <a:prstGeom prst="rect">
            <a:avLst/>
          </a:prstGeom>
          <a:noFill/>
        </p:spPr>
        <p:txBody>
          <a:bodyPr wrap="square" rtlCol="0">
            <a:spAutoFit/>
          </a:bodyPr>
          <a:lstStyle/>
          <a:p>
            <a:pPr algn="just" rtl="1">
              <a:lnSpc>
                <a:spcPct val="150000"/>
              </a:lnSpc>
            </a:pPr>
            <a:r>
              <a:rPr lang="ar-AE" sz="2000" dirty="0" smtClean="0"/>
              <a:t>تركز استراتيجية تسويق المحتوى للعلامة التجارية </a:t>
            </a:r>
            <a:r>
              <a:rPr lang="en-US" sz="2000" dirty="0" smtClean="0"/>
              <a:t>Red Bull</a:t>
            </a:r>
            <a:r>
              <a:rPr lang="ar-AE" sz="2000" dirty="0" smtClean="0"/>
              <a:t> على عدة مرتكزات رئيسية وهي: </a:t>
            </a:r>
          </a:p>
          <a:p>
            <a:pPr algn="just" rtl="1">
              <a:lnSpc>
                <a:spcPct val="150000"/>
              </a:lnSpc>
            </a:pPr>
            <a:r>
              <a:rPr lang="ar-AE" sz="2000" dirty="0" smtClean="0"/>
              <a:t>-إنتاج أفلام وثائقية ومقاطع فيديو مثيرة تقتل الملل ومشاركتها على مختلف المنصات. </a:t>
            </a:r>
          </a:p>
          <a:p>
            <a:pPr algn="r" rtl="1">
              <a:lnSpc>
                <a:spcPct val="150000"/>
              </a:lnSpc>
            </a:pPr>
            <a:r>
              <a:rPr lang="ar-AE" sz="2000" dirty="0" smtClean="0"/>
              <a:t>-</a:t>
            </a:r>
            <a:r>
              <a:rPr lang="ar-AE" sz="2000" dirty="0"/>
              <a:t>التركيز على الرياضات الخطرة والمغامرات الرياضية والتي </a:t>
            </a:r>
            <a:r>
              <a:rPr lang="ar-AE" sz="2000" dirty="0" err="1"/>
              <a:t>تتلائم</a:t>
            </a:r>
            <a:r>
              <a:rPr lang="ar-AE" sz="2000" dirty="0"/>
              <a:t> </a:t>
            </a:r>
            <a:r>
              <a:rPr lang="ar-AE" sz="2000" dirty="0" smtClean="0"/>
              <a:t>مع شخصية </a:t>
            </a:r>
            <a:r>
              <a:rPr lang="ar-AE" sz="2000" dirty="0"/>
              <a:t>العلامة التجارية </a:t>
            </a:r>
            <a:r>
              <a:rPr lang="en-US" sz="2000" dirty="0" smtClean="0"/>
              <a:t>Red Bull</a:t>
            </a:r>
            <a:endParaRPr lang="en-US" sz="2000" dirty="0"/>
          </a:p>
          <a:p>
            <a:pPr algn="r" rtl="1">
              <a:lnSpc>
                <a:spcPct val="150000"/>
              </a:lnSpc>
            </a:pPr>
            <a:r>
              <a:rPr lang="ar-AE" sz="2000" dirty="0" smtClean="0"/>
              <a:t>-اعتمدت على تركيز المحتوى المبتكر واستخدمت أسلوب سرد القصص </a:t>
            </a:r>
            <a:r>
              <a:rPr lang="en-US" sz="2000" dirty="0" smtClean="0"/>
              <a:t>Storytelling</a:t>
            </a:r>
            <a:r>
              <a:rPr lang="ar-AE" sz="2000" dirty="0" smtClean="0"/>
              <a:t> وخلق </a:t>
            </a:r>
            <a:r>
              <a:rPr lang="ar-AE" sz="2000" dirty="0"/>
              <a:t>تجارب مرتبطة بالرياضات الخطرة، بدلاً من مجرد الترويج لمشروبات الطاقة الخاصة </a:t>
            </a:r>
            <a:r>
              <a:rPr lang="ar-AE" sz="2000" dirty="0" smtClean="0"/>
              <a:t>بها بإعلانات تقليدية.</a:t>
            </a:r>
            <a:endParaRPr lang="en-US" sz="2000" dirty="0" smtClean="0"/>
          </a:p>
          <a:p>
            <a:pPr algn="r" rtl="1">
              <a:lnSpc>
                <a:spcPct val="150000"/>
              </a:lnSpc>
            </a:pPr>
            <a:r>
              <a:rPr lang="ar-AE" sz="2000" dirty="0" smtClean="0"/>
              <a:t>-استخدام قنوات مبتكرة </a:t>
            </a:r>
            <a:r>
              <a:rPr lang="ar-AE" sz="2000" dirty="0"/>
              <a:t>للتسويق عبر المحتوى مثل منصة </a:t>
            </a:r>
            <a:r>
              <a:rPr lang="en-US" sz="2000" dirty="0"/>
              <a:t>Red Bull Content Pool</a:t>
            </a:r>
            <a:endParaRPr lang="ar-AE" sz="2000" dirty="0"/>
          </a:p>
          <a:p>
            <a:pPr algn="r" rtl="1">
              <a:lnSpc>
                <a:spcPct val="150000"/>
              </a:lnSpc>
            </a:pPr>
            <a:endParaRPr lang="en-US" sz="2000" dirty="0"/>
          </a:p>
          <a:p>
            <a:pPr algn="r" rtl="1"/>
            <a:endParaRPr lang="en-US" sz="2000" dirty="0"/>
          </a:p>
          <a:p>
            <a:pPr algn="r" rtl="1"/>
            <a:endParaRPr lang="en-US" dirty="0"/>
          </a:p>
        </p:txBody>
      </p:sp>
    </p:spTree>
    <p:extLst>
      <p:ext uri="{BB962C8B-B14F-4D97-AF65-F5344CB8AC3E}">
        <p14:creationId xmlns:p14="http://schemas.microsoft.com/office/powerpoint/2010/main" val="28580606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this backflip deserves a honk 🚚🏍️- @lucackermann98 📍- @redbullgermany#redbull #givesyouwiiing">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4167188" y="0"/>
            <a:ext cx="3857625" cy="6858000"/>
          </a:xfrm>
          <a:prstGeom prst="rect">
            <a:avLst/>
          </a:prstGeom>
        </p:spPr>
      </p:pic>
      <p:sp>
        <p:nvSpPr>
          <p:cNvPr id="6" name="مربع نص 5"/>
          <p:cNvSpPr txBox="1"/>
          <p:nvPr/>
        </p:nvSpPr>
        <p:spPr>
          <a:xfrm>
            <a:off x="8247018" y="2808757"/>
            <a:ext cx="3944982" cy="1446550"/>
          </a:xfrm>
          <a:prstGeom prst="rect">
            <a:avLst/>
          </a:prstGeom>
          <a:noFill/>
        </p:spPr>
        <p:txBody>
          <a:bodyPr wrap="square" rtlCol="0">
            <a:spAutoFit/>
          </a:bodyPr>
          <a:lstStyle/>
          <a:p>
            <a:pPr algn="ctr" rtl="1"/>
            <a:r>
              <a:rPr lang="ar-AE" b="1" dirty="0" smtClean="0">
                <a:solidFill>
                  <a:srgbClr val="00AEEF"/>
                </a:solidFill>
              </a:rPr>
              <a:t>مقطع </a:t>
            </a:r>
            <a:r>
              <a:rPr lang="ar-AE" b="1" dirty="0" err="1" smtClean="0">
                <a:solidFill>
                  <a:srgbClr val="00AEEF"/>
                </a:solidFill>
              </a:rPr>
              <a:t>ريلز</a:t>
            </a:r>
            <a:r>
              <a:rPr lang="ar-AE" b="1" dirty="0" smtClean="0">
                <a:solidFill>
                  <a:srgbClr val="00AEEF"/>
                </a:solidFill>
              </a:rPr>
              <a:t> في </a:t>
            </a:r>
            <a:r>
              <a:rPr lang="ar-AE" b="1" dirty="0" err="1" smtClean="0">
                <a:solidFill>
                  <a:srgbClr val="00AEEF"/>
                </a:solidFill>
              </a:rPr>
              <a:t>أنستغرام</a:t>
            </a:r>
            <a:r>
              <a:rPr lang="ar-AE" b="1" dirty="0" smtClean="0">
                <a:solidFill>
                  <a:srgbClr val="00AEEF"/>
                </a:solidFill>
              </a:rPr>
              <a:t> </a:t>
            </a:r>
          </a:p>
          <a:p>
            <a:pPr algn="ctr" rtl="1"/>
            <a:r>
              <a:rPr lang="ar-AE" b="1" dirty="0" smtClean="0">
                <a:solidFill>
                  <a:srgbClr val="00AEEF"/>
                </a:solidFill>
              </a:rPr>
              <a:t>القفز بالدراجة النارية بين شاحنتين </a:t>
            </a:r>
          </a:p>
          <a:p>
            <a:pPr algn="ctr" rtl="1"/>
            <a:r>
              <a:rPr lang="ar-AE" b="1" dirty="0" smtClean="0">
                <a:solidFill>
                  <a:srgbClr val="00AEEF"/>
                </a:solidFill>
              </a:rPr>
              <a:t>(رياضة خطرة) </a:t>
            </a:r>
          </a:p>
          <a:p>
            <a:pPr algn="ctr" rtl="1"/>
            <a:r>
              <a:rPr lang="en-US" b="1" dirty="0" smtClean="0">
                <a:solidFill>
                  <a:srgbClr val="00AEEF"/>
                </a:solidFill>
              </a:rPr>
              <a:t>3.4 M Love</a:t>
            </a:r>
            <a:endParaRPr lang="en-US" dirty="0">
              <a:solidFill>
                <a:srgbClr val="00AEEF"/>
              </a:solidFill>
            </a:endParaRPr>
          </a:p>
          <a:p>
            <a:endParaRPr lang="en-US" sz="1400" dirty="0"/>
          </a:p>
        </p:txBody>
      </p:sp>
    </p:spTree>
    <p:extLst>
      <p:ext uri="{BB962C8B-B14F-4D97-AF65-F5344CB8AC3E}">
        <p14:creationId xmlns:p14="http://schemas.microsoft.com/office/powerpoint/2010/main" val="40003871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ستطيل 2"/>
          <p:cNvSpPr/>
          <p:nvPr/>
        </p:nvSpPr>
        <p:spPr>
          <a:xfrm>
            <a:off x="1304960" y="631934"/>
            <a:ext cx="7746274" cy="1015663"/>
          </a:xfrm>
          <a:prstGeom prst="rect">
            <a:avLst/>
          </a:prstGeom>
        </p:spPr>
        <p:txBody>
          <a:bodyPr wrap="square">
            <a:spAutoFit/>
          </a:bodyPr>
          <a:lstStyle/>
          <a:p>
            <a:pPr algn="ctr"/>
            <a:r>
              <a:rPr lang="en-US" sz="2400" b="1" dirty="0">
                <a:solidFill>
                  <a:srgbClr val="00AEEF"/>
                </a:solidFill>
              </a:rPr>
              <a:t>Red Bull </a:t>
            </a:r>
            <a:r>
              <a:rPr lang="en-US" sz="2400" b="1" dirty="0" smtClean="0">
                <a:solidFill>
                  <a:srgbClr val="00AEEF"/>
                </a:solidFill>
              </a:rPr>
              <a:t>TV</a:t>
            </a:r>
          </a:p>
          <a:p>
            <a:pPr algn="r" rtl="1"/>
            <a:r>
              <a:rPr lang="ar-AE" dirty="0" smtClean="0"/>
              <a:t>تلفزيون </a:t>
            </a:r>
            <a:r>
              <a:rPr lang="en-US" dirty="0" smtClean="0"/>
              <a:t>Red bull</a:t>
            </a:r>
            <a:r>
              <a:rPr lang="ar-AE" dirty="0"/>
              <a:t> </a:t>
            </a:r>
            <a:r>
              <a:rPr lang="ar-AE" dirty="0" smtClean="0"/>
              <a:t>وهي قناة عبر الإنترنت تبث العروض الرياضية للرياضات الخطرة والمغامرات وتعرض الأفلام الوثائقية ومحتوى حول نمط الحياة والثقافة.  </a:t>
            </a:r>
            <a:endParaRPr lang="en-US" dirty="0"/>
          </a:p>
        </p:txBody>
      </p:sp>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15737"/>
            <a:ext cx="12192000" cy="5042263"/>
          </a:xfrm>
          <a:prstGeom prst="rect">
            <a:avLst/>
          </a:prstGeom>
        </p:spPr>
      </p:pic>
    </p:spTree>
    <p:extLst>
      <p:ext uri="{BB962C8B-B14F-4D97-AF65-F5344CB8AC3E}">
        <p14:creationId xmlns:p14="http://schemas.microsoft.com/office/powerpoint/2010/main" val="10796293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793770"/>
            <a:ext cx="12192000" cy="5064230"/>
          </a:xfrm>
          <a:prstGeom prst="rect">
            <a:avLst/>
          </a:prstGeom>
        </p:spPr>
      </p:pic>
      <p:sp>
        <p:nvSpPr>
          <p:cNvPr id="3" name="مستطيل 2"/>
          <p:cNvSpPr/>
          <p:nvPr/>
        </p:nvSpPr>
        <p:spPr>
          <a:xfrm>
            <a:off x="1304960" y="281815"/>
            <a:ext cx="7746274" cy="1569660"/>
          </a:xfrm>
          <a:prstGeom prst="rect">
            <a:avLst/>
          </a:prstGeom>
        </p:spPr>
        <p:txBody>
          <a:bodyPr wrap="square">
            <a:spAutoFit/>
          </a:bodyPr>
          <a:lstStyle/>
          <a:p>
            <a:pPr algn="ctr"/>
            <a:r>
              <a:rPr lang="en-US" sz="2400" b="1" dirty="0">
                <a:solidFill>
                  <a:srgbClr val="00AEEF"/>
                </a:solidFill>
              </a:rPr>
              <a:t>Red Bull Media </a:t>
            </a:r>
            <a:r>
              <a:rPr lang="en-US" sz="2400" b="1" dirty="0" smtClean="0">
                <a:solidFill>
                  <a:srgbClr val="00AEEF"/>
                </a:solidFill>
              </a:rPr>
              <a:t>House</a:t>
            </a:r>
          </a:p>
          <a:p>
            <a:pPr algn="r" rtl="1"/>
            <a:r>
              <a:rPr lang="ar-AE" dirty="0" smtClean="0"/>
              <a:t>-تتيح  هذه  المنصة إمكانية إعادة استخدام  المحتوى  المنتج بواسطة </a:t>
            </a:r>
            <a:r>
              <a:rPr lang="en-US" dirty="0" err="1" smtClean="0"/>
              <a:t>Redbull</a:t>
            </a:r>
            <a:r>
              <a:rPr lang="ar-AE" dirty="0" smtClean="0"/>
              <a:t> من قبل طرف ثالث بحيث يمكنه الحصول على ترخيص لاستخدامها في منصات أخرى وتحقيق الربح منها </a:t>
            </a:r>
          </a:p>
          <a:p>
            <a:pPr algn="r" rtl="1"/>
            <a:r>
              <a:rPr lang="ar-AE" dirty="0" smtClean="0"/>
              <a:t>-تتيح التعاون مع </a:t>
            </a:r>
            <a:r>
              <a:rPr lang="en-US" dirty="0" err="1" smtClean="0"/>
              <a:t>Redbull</a:t>
            </a:r>
            <a:r>
              <a:rPr lang="ar-AE" dirty="0" smtClean="0"/>
              <a:t> في إنتاج المحتوى مثل رياضي يمكنه إنشاء محتوى أو تقديم فكرة محتوى معين لها أو المساعدة في إجراء بحوث السوق والإعلان. </a:t>
            </a:r>
            <a:endParaRPr lang="en-US" dirty="0"/>
          </a:p>
        </p:txBody>
      </p:sp>
    </p:spTree>
    <p:extLst>
      <p:ext uri="{BB962C8B-B14F-4D97-AF65-F5344CB8AC3E}">
        <p14:creationId xmlns:p14="http://schemas.microsoft.com/office/powerpoint/2010/main" val="4872424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ستطيل 2"/>
          <p:cNvSpPr/>
          <p:nvPr/>
        </p:nvSpPr>
        <p:spPr>
          <a:xfrm>
            <a:off x="1304960" y="631934"/>
            <a:ext cx="7746274" cy="1015663"/>
          </a:xfrm>
          <a:prstGeom prst="rect">
            <a:avLst/>
          </a:prstGeom>
        </p:spPr>
        <p:txBody>
          <a:bodyPr wrap="square">
            <a:spAutoFit/>
          </a:bodyPr>
          <a:lstStyle/>
          <a:p>
            <a:pPr algn="ctr"/>
            <a:r>
              <a:rPr lang="en-US" sz="2400" b="1" dirty="0">
                <a:solidFill>
                  <a:srgbClr val="00AEEF"/>
                </a:solidFill>
              </a:rPr>
              <a:t>The Red </a:t>
            </a:r>
            <a:r>
              <a:rPr lang="en-US" sz="2400" b="1" dirty="0" smtClean="0">
                <a:solidFill>
                  <a:srgbClr val="00AEEF"/>
                </a:solidFill>
              </a:rPr>
              <a:t>Bulletin</a:t>
            </a:r>
            <a:endParaRPr lang="ar-AE" sz="2400" b="1" dirty="0" smtClean="0">
              <a:solidFill>
                <a:srgbClr val="00AEEF"/>
              </a:solidFill>
            </a:endParaRPr>
          </a:p>
          <a:p>
            <a:pPr algn="ctr" rtl="1"/>
            <a:r>
              <a:rPr lang="ar-AE" dirty="0" smtClean="0"/>
              <a:t>مجلة مطبوعة تصدر عن شركة </a:t>
            </a:r>
            <a:r>
              <a:rPr lang="en-US" dirty="0" err="1" smtClean="0"/>
              <a:t>Redbull</a:t>
            </a:r>
            <a:r>
              <a:rPr lang="ar-AE" dirty="0" smtClean="0"/>
              <a:t> يتم إصدارها في عدة دول وتنشر مواضيع حول العلامة التجارية </a:t>
            </a:r>
            <a:r>
              <a:rPr lang="en-US" dirty="0" err="1" smtClean="0"/>
              <a:t>Redbull</a:t>
            </a:r>
            <a:r>
              <a:rPr lang="ar-AE" dirty="0" smtClean="0"/>
              <a:t> وتجارب عملائها والنشاطات والمناسبات التي تخص هذه العلامة </a:t>
            </a:r>
            <a:endParaRPr lang="en-US" dirty="0"/>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l="4607" r="4750"/>
          <a:stretch/>
        </p:blipFill>
        <p:spPr>
          <a:xfrm>
            <a:off x="-26126" y="1815736"/>
            <a:ext cx="12213772" cy="5042263"/>
          </a:xfrm>
          <a:prstGeom prst="rect">
            <a:avLst/>
          </a:prstGeom>
        </p:spPr>
      </p:pic>
    </p:spTree>
    <p:extLst>
      <p:ext uri="{BB962C8B-B14F-4D97-AF65-F5344CB8AC3E}">
        <p14:creationId xmlns:p14="http://schemas.microsoft.com/office/powerpoint/2010/main" val="28119080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ستطيل 2"/>
          <p:cNvSpPr/>
          <p:nvPr/>
        </p:nvSpPr>
        <p:spPr>
          <a:xfrm>
            <a:off x="1118848" y="186796"/>
            <a:ext cx="7746274" cy="1292662"/>
          </a:xfrm>
          <a:prstGeom prst="rect">
            <a:avLst/>
          </a:prstGeom>
        </p:spPr>
        <p:txBody>
          <a:bodyPr wrap="square">
            <a:spAutoFit/>
          </a:bodyPr>
          <a:lstStyle/>
          <a:p>
            <a:pPr algn="ctr"/>
            <a:r>
              <a:rPr lang="en-US" sz="2400" b="1" dirty="0" smtClean="0">
                <a:solidFill>
                  <a:srgbClr val="00AEEF"/>
                </a:solidFill>
              </a:rPr>
              <a:t>Red Bull Content Pool</a:t>
            </a:r>
            <a:endParaRPr lang="ar-AE" sz="2400" b="1" dirty="0" smtClean="0">
              <a:solidFill>
                <a:srgbClr val="00AEEF"/>
              </a:solidFill>
            </a:endParaRPr>
          </a:p>
          <a:p>
            <a:pPr algn="ctr" rtl="1"/>
            <a:r>
              <a:rPr lang="ar-AE" dirty="0" smtClean="0"/>
              <a:t>مكتبة تضم مجموعة واسعة من  الصور ومقاطع الفيديو ومقاطع الصوت عالية الجودة منتجة من قبل ريد بول والتي يمكن لوسائل الإعلام والصحفيين والشركات استخدامها عند حاجتهم لإنشاء محتوى رياضي أو  محتوى  متعلق بأسلوب الحياة والثقافة المحلية </a:t>
            </a:r>
            <a:endParaRPr lang="en-US" dirty="0"/>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l="2893" t="2311"/>
          <a:stretch/>
        </p:blipFill>
        <p:spPr>
          <a:xfrm>
            <a:off x="1" y="1479458"/>
            <a:ext cx="12192000" cy="5450439"/>
          </a:xfrm>
          <a:prstGeom prst="rect">
            <a:avLst/>
          </a:prstGeom>
        </p:spPr>
      </p:pic>
    </p:spTree>
    <p:extLst>
      <p:ext uri="{BB962C8B-B14F-4D97-AF65-F5344CB8AC3E}">
        <p14:creationId xmlns:p14="http://schemas.microsoft.com/office/powerpoint/2010/main" val="16333382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543770"/>
            <a:ext cx="12192000" cy="5314230"/>
          </a:xfrm>
          <a:prstGeom prst="rect">
            <a:avLst/>
          </a:prstGeom>
        </p:spPr>
      </p:pic>
      <p:sp>
        <p:nvSpPr>
          <p:cNvPr id="11" name="مستطيل 10"/>
          <p:cNvSpPr/>
          <p:nvPr/>
        </p:nvSpPr>
        <p:spPr>
          <a:xfrm>
            <a:off x="1118848" y="186796"/>
            <a:ext cx="7746274" cy="1015663"/>
          </a:xfrm>
          <a:prstGeom prst="rect">
            <a:avLst/>
          </a:prstGeom>
        </p:spPr>
        <p:txBody>
          <a:bodyPr wrap="square">
            <a:spAutoFit/>
          </a:bodyPr>
          <a:lstStyle/>
          <a:p>
            <a:pPr algn="ctr"/>
            <a:r>
              <a:rPr lang="en-US" sz="2400" b="1" dirty="0" smtClean="0">
                <a:solidFill>
                  <a:srgbClr val="00AEEF"/>
                </a:solidFill>
              </a:rPr>
              <a:t>Red Bull Website</a:t>
            </a:r>
            <a:endParaRPr lang="ar-AE" sz="2400" b="1" dirty="0" smtClean="0">
              <a:solidFill>
                <a:srgbClr val="00AEEF"/>
              </a:solidFill>
            </a:endParaRPr>
          </a:p>
          <a:p>
            <a:pPr algn="ctr" rtl="1"/>
            <a:r>
              <a:rPr lang="ar-AE" dirty="0" smtClean="0"/>
              <a:t>الموقع الرسمي للعلامة التجارية </a:t>
            </a:r>
            <a:r>
              <a:rPr lang="en-US" dirty="0" err="1" smtClean="0"/>
              <a:t>Redbull</a:t>
            </a:r>
            <a:r>
              <a:rPr lang="ar-AE" dirty="0" smtClean="0"/>
              <a:t> والذي يتضمن محتوى ترويجي لمنتجاتها ومحتوى تثقيفي ومتنوع حول نمط الحياة والثقافة المحلية</a:t>
            </a:r>
            <a:endParaRPr lang="en-US" dirty="0"/>
          </a:p>
        </p:txBody>
      </p:sp>
    </p:spTree>
    <p:extLst>
      <p:ext uri="{BB962C8B-B14F-4D97-AF65-F5344CB8AC3E}">
        <p14:creationId xmlns:p14="http://schemas.microsoft.com/office/powerpoint/2010/main" val="27722105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p:cNvSpPr txBox="1"/>
          <p:nvPr/>
        </p:nvSpPr>
        <p:spPr>
          <a:xfrm>
            <a:off x="1088036" y="248352"/>
            <a:ext cx="4051843" cy="1231106"/>
          </a:xfrm>
          <a:prstGeom prst="rect">
            <a:avLst/>
          </a:prstGeom>
          <a:noFill/>
        </p:spPr>
        <p:txBody>
          <a:bodyPr wrap="square" rtlCol="0">
            <a:spAutoFit/>
          </a:bodyPr>
          <a:lstStyle/>
          <a:p>
            <a:pPr algn="ctr" rtl="1"/>
            <a:r>
              <a:rPr lang="en-US" sz="2800" b="1" dirty="0" smtClean="0">
                <a:solidFill>
                  <a:srgbClr val="00AEEF"/>
                </a:solidFill>
              </a:rPr>
              <a:t>Facebook </a:t>
            </a:r>
          </a:p>
          <a:p>
            <a:pPr algn="ctr" rtl="1"/>
            <a:r>
              <a:rPr lang="en-US" sz="2800" b="1" dirty="0" smtClean="0">
                <a:solidFill>
                  <a:srgbClr val="00AEEF"/>
                </a:solidFill>
              </a:rPr>
              <a:t>54 M Followers</a:t>
            </a:r>
            <a:endParaRPr lang="en-US" sz="2800" dirty="0">
              <a:solidFill>
                <a:srgbClr val="00AEEF"/>
              </a:solidFill>
            </a:endParaRPr>
          </a:p>
          <a:p>
            <a:endParaRPr lang="en-US" dirty="0"/>
          </a:p>
        </p:txBody>
      </p:sp>
      <p:sp>
        <p:nvSpPr>
          <p:cNvPr id="8" name="مربع نص 7"/>
          <p:cNvSpPr txBox="1"/>
          <p:nvPr/>
        </p:nvSpPr>
        <p:spPr>
          <a:xfrm>
            <a:off x="7025312" y="1479458"/>
            <a:ext cx="4051843" cy="1231106"/>
          </a:xfrm>
          <a:prstGeom prst="rect">
            <a:avLst/>
          </a:prstGeom>
          <a:noFill/>
        </p:spPr>
        <p:txBody>
          <a:bodyPr wrap="square" rtlCol="0">
            <a:spAutoFit/>
          </a:bodyPr>
          <a:lstStyle/>
          <a:p>
            <a:pPr algn="ctr" rtl="1"/>
            <a:r>
              <a:rPr lang="en-US" sz="2800" b="1" dirty="0" smtClean="0">
                <a:solidFill>
                  <a:srgbClr val="00AEEF"/>
                </a:solidFill>
              </a:rPr>
              <a:t>Instagram</a:t>
            </a:r>
          </a:p>
          <a:p>
            <a:pPr algn="ctr" rtl="1"/>
            <a:r>
              <a:rPr lang="en-US" sz="2800" b="1" dirty="0" smtClean="0">
                <a:solidFill>
                  <a:srgbClr val="00AEEF"/>
                </a:solidFill>
              </a:rPr>
              <a:t>29.6 M Followers</a:t>
            </a:r>
            <a:endParaRPr lang="en-US" sz="2800" dirty="0">
              <a:solidFill>
                <a:srgbClr val="00AEEF"/>
              </a:solidFill>
            </a:endParaRPr>
          </a:p>
          <a:p>
            <a:endParaRPr lang="en-US" dirty="0"/>
          </a:p>
        </p:txBody>
      </p:sp>
      <p:pic>
        <p:nvPicPr>
          <p:cNvPr id="11" name="صورة 10"/>
          <p:cNvPicPr>
            <a:picLocks noChangeAspect="1"/>
          </p:cNvPicPr>
          <p:nvPr/>
        </p:nvPicPr>
        <p:blipFill rotWithShape="1">
          <a:blip r:embed="rId4">
            <a:extLst>
              <a:ext uri="{28A0092B-C50C-407E-A947-70E740481C1C}">
                <a14:useLocalDpi xmlns:a14="http://schemas.microsoft.com/office/drawing/2010/main" val="0"/>
              </a:ext>
            </a:extLst>
          </a:blip>
          <a:srcRect l="2828" t="3066" r="3147"/>
          <a:stretch/>
        </p:blipFill>
        <p:spPr>
          <a:xfrm>
            <a:off x="323775" y="1304877"/>
            <a:ext cx="5416851" cy="2604988"/>
          </a:xfrm>
          <a:prstGeom prst="rect">
            <a:avLst/>
          </a:prstGeom>
        </p:spPr>
      </p:pic>
      <p:pic>
        <p:nvPicPr>
          <p:cNvPr id="12" name="صورة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50162" y="2859080"/>
            <a:ext cx="5432947" cy="2634327"/>
          </a:xfrm>
          <a:prstGeom prst="rect">
            <a:avLst/>
          </a:prstGeom>
        </p:spPr>
      </p:pic>
      <p:pic>
        <p:nvPicPr>
          <p:cNvPr id="2" name="صورة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3775" y="4833456"/>
            <a:ext cx="5031996" cy="2024544"/>
          </a:xfrm>
          <a:prstGeom prst="rect">
            <a:avLst/>
          </a:prstGeom>
        </p:spPr>
      </p:pic>
      <p:sp>
        <p:nvSpPr>
          <p:cNvPr id="13" name="مربع نص 12"/>
          <p:cNvSpPr txBox="1"/>
          <p:nvPr/>
        </p:nvSpPr>
        <p:spPr>
          <a:xfrm>
            <a:off x="933311" y="3909865"/>
            <a:ext cx="4051843" cy="1231106"/>
          </a:xfrm>
          <a:prstGeom prst="rect">
            <a:avLst/>
          </a:prstGeom>
          <a:noFill/>
        </p:spPr>
        <p:txBody>
          <a:bodyPr wrap="square" rtlCol="0">
            <a:spAutoFit/>
          </a:bodyPr>
          <a:lstStyle/>
          <a:p>
            <a:pPr algn="ctr" rtl="1"/>
            <a:r>
              <a:rPr lang="en-US" sz="2800" b="1" dirty="0" smtClean="0">
                <a:solidFill>
                  <a:srgbClr val="00AEEF"/>
                </a:solidFill>
              </a:rPr>
              <a:t>YouTube</a:t>
            </a:r>
          </a:p>
          <a:p>
            <a:pPr algn="ctr" rtl="1"/>
            <a:r>
              <a:rPr lang="en-US" sz="2800" b="1" dirty="0" smtClean="0">
                <a:solidFill>
                  <a:srgbClr val="00AEEF"/>
                </a:solidFill>
              </a:rPr>
              <a:t>24.7 M Subscribers</a:t>
            </a:r>
            <a:endParaRPr lang="en-US" sz="2800" dirty="0">
              <a:solidFill>
                <a:srgbClr val="00AEEF"/>
              </a:solidFill>
            </a:endParaRPr>
          </a:p>
          <a:p>
            <a:endParaRPr lang="en-US" dirty="0"/>
          </a:p>
        </p:txBody>
      </p:sp>
    </p:spTree>
    <p:extLst>
      <p:ext uri="{BB962C8B-B14F-4D97-AF65-F5344CB8AC3E}">
        <p14:creationId xmlns:p14="http://schemas.microsoft.com/office/powerpoint/2010/main" val="22852724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p:cNvSpPr txBox="1"/>
          <p:nvPr/>
        </p:nvSpPr>
        <p:spPr>
          <a:xfrm>
            <a:off x="3054208" y="1048571"/>
            <a:ext cx="5129199" cy="584775"/>
          </a:xfrm>
          <a:prstGeom prst="rect">
            <a:avLst/>
          </a:prstGeom>
          <a:noFill/>
        </p:spPr>
        <p:txBody>
          <a:bodyPr wrap="square" rtlCol="0">
            <a:spAutoFit/>
          </a:bodyPr>
          <a:lstStyle/>
          <a:p>
            <a:pPr algn="ctr" rtl="1"/>
            <a:r>
              <a:rPr lang="ar-AE" sz="3200" b="1" dirty="0" smtClean="0">
                <a:solidFill>
                  <a:srgbClr val="00AEEF"/>
                </a:solidFill>
              </a:rPr>
              <a:t>حالة دراسية </a:t>
            </a:r>
            <a:r>
              <a:rPr lang="en-US" sz="3200" b="1" dirty="0" smtClean="0">
                <a:solidFill>
                  <a:srgbClr val="00AEEF"/>
                </a:solidFill>
              </a:rPr>
              <a:t>2</a:t>
            </a:r>
            <a:r>
              <a:rPr lang="ar-SA" sz="3200" b="1" dirty="0" smtClean="0">
                <a:solidFill>
                  <a:srgbClr val="00AEEF"/>
                </a:solidFill>
              </a:rPr>
              <a:t>: </a:t>
            </a:r>
            <a:r>
              <a:rPr lang="en-US" sz="3200" b="1" dirty="0" err="1">
                <a:solidFill>
                  <a:srgbClr val="00AEEF"/>
                </a:solidFill>
              </a:rPr>
              <a:t>Duolingo</a:t>
            </a:r>
            <a:endParaRPr lang="en-US"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41483" y="1479458"/>
            <a:ext cx="5475838" cy="5475838"/>
          </a:xfrm>
          <a:prstGeom prst="rect">
            <a:avLst/>
          </a:prstGeom>
        </p:spPr>
      </p:pic>
    </p:spTree>
    <p:extLst>
      <p:ext uri="{BB962C8B-B14F-4D97-AF65-F5344CB8AC3E}">
        <p14:creationId xmlns:p14="http://schemas.microsoft.com/office/powerpoint/2010/main" val="22601167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6351361" y="2808757"/>
            <a:ext cx="5444398" cy="1846659"/>
          </a:xfrm>
          <a:prstGeom prst="rect">
            <a:avLst/>
          </a:prstGeom>
          <a:noFill/>
        </p:spPr>
        <p:txBody>
          <a:bodyPr wrap="square" rtlCol="0">
            <a:spAutoFit/>
          </a:bodyPr>
          <a:lstStyle/>
          <a:p>
            <a:pPr algn="ctr" rtl="1"/>
            <a:r>
              <a:rPr lang="ar-AE" sz="3200" b="1" dirty="0" smtClean="0">
                <a:solidFill>
                  <a:srgbClr val="00AEEF"/>
                </a:solidFill>
              </a:rPr>
              <a:t>أشهر تطبيق لتعلم </a:t>
            </a:r>
            <a:r>
              <a:rPr lang="en-US" sz="3200" b="1" dirty="0" smtClean="0">
                <a:solidFill>
                  <a:srgbClr val="00AEEF"/>
                </a:solidFill>
              </a:rPr>
              <a:t>30</a:t>
            </a:r>
            <a:r>
              <a:rPr lang="ar-AE" sz="3200" b="1" dirty="0" smtClean="0">
                <a:solidFill>
                  <a:srgbClr val="00AEEF"/>
                </a:solidFill>
              </a:rPr>
              <a:t> لغة بطريقة ممتعة</a:t>
            </a:r>
          </a:p>
          <a:p>
            <a:pPr algn="ctr" rtl="1"/>
            <a:r>
              <a:rPr lang="ar-AE" sz="3200" b="1" dirty="0" smtClean="0">
                <a:solidFill>
                  <a:srgbClr val="00AEEF"/>
                </a:solidFill>
              </a:rPr>
              <a:t>لديه </a:t>
            </a:r>
            <a:r>
              <a:rPr lang="en-US" sz="3200" b="1" dirty="0" smtClean="0">
                <a:solidFill>
                  <a:srgbClr val="00AEEF"/>
                </a:solidFill>
              </a:rPr>
              <a:t>103.6</a:t>
            </a:r>
            <a:r>
              <a:rPr lang="ar-AE" sz="3200" b="1" dirty="0" smtClean="0">
                <a:solidFill>
                  <a:srgbClr val="00AEEF"/>
                </a:solidFill>
              </a:rPr>
              <a:t> مليون مستخدم نشط شهريا</a:t>
            </a:r>
          </a:p>
          <a:p>
            <a:pPr algn="ctr" rtl="1"/>
            <a:r>
              <a:rPr lang="ar-AE" sz="3200" b="1" dirty="0" smtClean="0">
                <a:solidFill>
                  <a:srgbClr val="00AEEF"/>
                </a:solidFill>
              </a:rPr>
              <a:t>أكثر من </a:t>
            </a:r>
            <a:r>
              <a:rPr lang="en-US" sz="3200" b="1" dirty="0" smtClean="0">
                <a:solidFill>
                  <a:srgbClr val="00AEEF"/>
                </a:solidFill>
              </a:rPr>
              <a:t>10</a:t>
            </a:r>
            <a:r>
              <a:rPr lang="ar-AE" sz="3200" b="1" dirty="0" smtClean="0">
                <a:solidFill>
                  <a:srgbClr val="00AEEF"/>
                </a:solidFill>
              </a:rPr>
              <a:t> ملايين اشتراك مدفوع</a:t>
            </a:r>
            <a:endParaRPr lang="en-US" sz="3200" dirty="0">
              <a:solidFill>
                <a:srgbClr val="00AEEF"/>
              </a:solidFill>
            </a:endParaRPr>
          </a:p>
          <a:p>
            <a:endParaRPr lang="en-US" dirty="0"/>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852" y="1839522"/>
            <a:ext cx="5677692" cy="3785128"/>
          </a:xfrm>
          <a:prstGeom prst="rect">
            <a:avLst/>
          </a:prstGeom>
        </p:spPr>
      </p:pic>
    </p:spTree>
    <p:extLst>
      <p:ext uri="{BB962C8B-B14F-4D97-AF65-F5344CB8AC3E}">
        <p14:creationId xmlns:p14="http://schemas.microsoft.com/office/powerpoint/2010/main" val="21742268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97092" y="1973820"/>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42518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t>Duolingo</a:t>
            </a:r>
            <a:endParaRPr lang="en-US" sz="3600" b="1" dirty="0"/>
          </a:p>
        </p:txBody>
      </p:sp>
      <p:sp>
        <p:nvSpPr>
          <p:cNvPr id="7" name="مربع نص 6"/>
          <p:cNvSpPr txBox="1"/>
          <p:nvPr/>
        </p:nvSpPr>
        <p:spPr>
          <a:xfrm>
            <a:off x="496389" y="2804802"/>
            <a:ext cx="10455490" cy="3600986"/>
          </a:xfrm>
          <a:prstGeom prst="rect">
            <a:avLst/>
          </a:prstGeom>
          <a:noFill/>
        </p:spPr>
        <p:txBody>
          <a:bodyPr wrap="square" rtlCol="0">
            <a:spAutoFit/>
          </a:bodyPr>
          <a:lstStyle/>
          <a:p>
            <a:pPr algn="just" rtl="1">
              <a:lnSpc>
                <a:spcPct val="150000"/>
              </a:lnSpc>
            </a:pPr>
            <a:r>
              <a:rPr lang="ar-AE" sz="2000" dirty="0" smtClean="0"/>
              <a:t>تركز استراتيجية تسويق المحتوى للعلامة التجارية </a:t>
            </a:r>
            <a:r>
              <a:rPr lang="en-US" sz="2000" dirty="0" err="1"/>
              <a:t>Duolingo</a:t>
            </a:r>
            <a:r>
              <a:rPr lang="ar-AE" sz="2000" dirty="0" smtClean="0"/>
              <a:t>على عدة مرتكزات رئيسية وهي: </a:t>
            </a:r>
          </a:p>
          <a:p>
            <a:pPr algn="just" rtl="1">
              <a:lnSpc>
                <a:spcPct val="150000"/>
              </a:lnSpc>
            </a:pPr>
            <a:r>
              <a:rPr lang="ar-AE" sz="2000" dirty="0" smtClean="0"/>
              <a:t>-استخدام الفكاهة </a:t>
            </a:r>
            <a:r>
              <a:rPr lang="en-US" sz="2000" dirty="0" smtClean="0"/>
              <a:t>Humor</a:t>
            </a:r>
            <a:r>
              <a:rPr lang="ar-AE" sz="2000" dirty="0" smtClean="0"/>
              <a:t> في كتابة  المحتوى من خلال شخصية </a:t>
            </a:r>
            <a:r>
              <a:rPr lang="en-US" sz="2000" dirty="0" err="1"/>
              <a:t>Duolingo’s</a:t>
            </a:r>
            <a:r>
              <a:rPr lang="en-US" sz="2000" dirty="0"/>
              <a:t> Mascot </a:t>
            </a:r>
            <a:r>
              <a:rPr lang="ar-AE" sz="2000" dirty="0"/>
              <a:t> </a:t>
            </a:r>
            <a:r>
              <a:rPr lang="ar-AE" sz="2000" dirty="0" smtClean="0"/>
              <a:t>أو بومة </a:t>
            </a:r>
            <a:r>
              <a:rPr lang="ar-AE" sz="2000" dirty="0" err="1" smtClean="0"/>
              <a:t>دولينغو</a:t>
            </a:r>
            <a:r>
              <a:rPr lang="ar-AE" sz="2000" dirty="0" smtClean="0"/>
              <a:t> والتي تستخدم كجالب للحظ، حيث يتم إعادة تصميم الشخصية بأشكال مضحكة ومسلية وملائمة للمحتوى المنشور في كل مرة.</a:t>
            </a:r>
          </a:p>
          <a:p>
            <a:pPr algn="r" rtl="1">
              <a:lnSpc>
                <a:spcPct val="150000"/>
              </a:lnSpc>
            </a:pPr>
            <a:r>
              <a:rPr lang="en-US" sz="2000" dirty="0" smtClean="0"/>
              <a:t>-</a:t>
            </a:r>
            <a:r>
              <a:rPr lang="ar-AE" sz="2000" dirty="0"/>
              <a:t> </a:t>
            </a:r>
            <a:r>
              <a:rPr lang="ar-AE" sz="2000" dirty="0" smtClean="0"/>
              <a:t>استخدام شخصية </a:t>
            </a:r>
            <a:r>
              <a:rPr lang="en-US" sz="2000" dirty="0"/>
              <a:t>Duo</a:t>
            </a:r>
            <a:r>
              <a:rPr lang="ar-AE" sz="2000" dirty="0"/>
              <a:t> في </a:t>
            </a:r>
            <a:r>
              <a:rPr lang="ar-AE" sz="2000" dirty="0" err="1"/>
              <a:t>التريند</a:t>
            </a:r>
            <a:r>
              <a:rPr lang="ar-AE" sz="2000" dirty="0"/>
              <a:t> </a:t>
            </a:r>
            <a:r>
              <a:rPr lang="en-US" sz="2000" dirty="0" smtClean="0"/>
              <a:t>Trend</a:t>
            </a:r>
            <a:r>
              <a:rPr lang="ar-AE" sz="2000" dirty="0" smtClean="0"/>
              <a:t>على مواقع التواصل الاجتماعي وتحديداً </a:t>
            </a:r>
            <a:r>
              <a:rPr lang="en-US" sz="2000" dirty="0" err="1" smtClean="0"/>
              <a:t>TikTok</a:t>
            </a:r>
            <a:r>
              <a:rPr lang="ar-AE" sz="2000" dirty="0" smtClean="0"/>
              <a:t> أصبح </a:t>
            </a:r>
            <a:r>
              <a:rPr lang="en-US" sz="2000" dirty="0"/>
              <a:t>Duo</a:t>
            </a:r>
            <a:r>
              <a:rPr lang="ar-AE" sz="2000" dirty="0"/>
              <a:t>، </a:t>
            </a:r>
            <a:r>
              <a:rPr lang="ar-AE" sz="2000" dirty="0" smtClean="0"/>
              <a:t>حيث تشارك </a:t>
            </a:r>
            <a:r>
              <a:rPr lang="ar-AE" sz="2000" dirty="0" err="1" smtClean="0"/>
              <a:t>دولينغو</a:t>
            </a:r>
            <a:r>
              <a:rPr lang="ar-AE" sz="2000" dirty="0" smtClean="0"/>
              <a:t> في </a:t>
            </a:r>
            <a:r>
              <a:rPr lang="ar-AE" sz="2000" dirty="0" err="1" smtClean="0"/>
              <a:t>التريندات</a:t>
            </a:r>
            <a:r>
              <a:rPr lang="ar-AE" sz="2000" dirty="0" smtClean="0"/>
              <a:t> الفيروسية باستخدام شخصيتها ما يجعلها من أشهر الرموز المضحكة في مواقع التواصل الاجتماعي. </a:t>
            </a:r>
            <a:r>
              <a:rPr lang="ar-AE" sz="2000" dirty="0"/>
              <a:t>تشجع هذه الاستراتيجية على مستويات عالية من التفاعل والمشاركة، مما يُساعد </a:t>
            </a:r>
            <a:r>
              <a:rPr lang="ar-AE" sz="2000" dirty="0" err="1"/>
              <a:t>دولينجو</a:t>
            </a:r>
            <a:r>
              <a:rPr lang="ar-AE" sz="2000" dirty="0"/>
              <a:t> على البقاء في صدارة </a:t>
            </a:r>
            <a:r>
              <a:rPr lang="ar-AE" sz="2000" dirty="0" err="1" smtClean="0"/>
              <a:t>التريندات</a:t>
            </a:r>
            <a:r>
              <a:rPr lang="ar-AE" sz="2000" dirty="0" smtClean="0"/>
              <a:t> والنقاشات.</a:t>
            </a:r>
            <a:endParaRPr lang="en-US" sz="2000" dirty="0"/>
          </a:p>
          <a:p>
            <a:pPr algn="r" rtl="1">
              <a:lnSpc>
                <a:spcPct val="150000"/>
              </a:lnSpc>
            </a:pPr>
            <a:endParaRPr lang="en-US" sz="2000" dirty="0"/>
          </a:p>
          <a:p>
            <a:pPr algn="r" rtl="1"/>
            <a:endParaRPr lang="en-US" dirty="0"/>
          </a:p>
        </p:txBody>
      </p:sp>
    </p:spTree>
    <p:extLst>
      <p:ext uri="{BB962C8B-B14F-4D97-AF65-F5344CB8AC3E}">
        <p14:creationId xmlns:p14="http://schemas.microsoft.com/office/powerpoint/2010/main" val="20514261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97092" y="1973820"/>
            <a:ext cx="11608797" cy="440085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42518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t>Duolingo</a:t>
            </a:r>
            <a:endParaRPr lang="en-US" sz="3600" b="1" dirty="0"/>
          </a:p>
        </p:txBody>
      </p:sp>
      <p:sp>
        <p:nvSpPr>
          <p:cNvPr id="7" name="مربع نص 6"/>
          <p:cNvSpPr txBox="1"/>
          <p:nvPr/>
        </p:nvSpPr>
        <p:spPr>
          <a:xfrm>
            <a:off x="496389" y="2804802"/>
            <a:ext cx="10455490" cy="4062651"/>
          </a:xfrm>
          <a:prstGeom prst="rect">
            <a:avLst/>
          </a:prstGeom>
          <a:noFill/>
        </p:spPr>
        <p:txBody>
          <a:bodyPr wrap="square" rtlCol="0">
            <a:spAutoFit/>
          </a:bodyPr>
          <a:lstStyle/>
          <a:p>
            <a:pPr algn="just" rtl="1">
              <a:lnSpc>
                <a:spcPct val="150000"/>
              </a:lnSpc>
            </a:pPr>
            <a:r>
              <a:rPr lang="ar-AE" sz="2000" dirty="0" smtClean="0"/>
              <a:t>-تستخدم </a:t>
            </a:r>
            <a:r>
              <a:rPr lang="en-US" sz="2000" dirty="0" err="1" smtClean="0"/>
              <a:t>Duolingo</a:t>
            </a:r>
            <a:r>
              <a:rPr lang="ar-AE" sz="2000" dirty="0" smtClean="0"/>
              <a:t> حملة متكاملة لمختلف القنوات مما </a:t>
            </a:r>
            <a:r>
              <a:rPr lang="ar-AE" sz="2000" dirty="0" err="1" smtClean="0"/>
              <a:t>مما</a:t>
            </a:r>
            <a:r>
              <a:rPr lang="ar-AE" sz="2000" dirty="0" smtClean="0"/>
              <a:t> يجعلها تستفيد من نقاط القوة لكل منصة. </a:t>
            </a:r>
            <a:r>
              <a:rPr lang="ar-AE" sz="2000" dirty="0"/>
              <a:t>على سبيل المثال، دمجت حملة </a:t>
            </a:r>
            <a:r>
              <a:rPr lang="en-US" sz="2000" dirty="0" err="1"/>
              <a:t>Duolingo</a:t>
            </a:r>
            <a:r>
              <a:rPr lang="en-US" sz="2000" dirty="0"/>
              <a:t> on Ice</a:t>
            </a:r>
            <a:r>
              <a:rPr lang="ar-AE" sz="2000" dirty="0"/>
              <a:t> محتوى يوتيوب ووسائل التواصل الاجتماعي والموقع الإلكتروني لخلق تجربة غامرة ومسلية</a:t>
            </a:r>
            <a:r>
              <a:rPr lang="ar-AE" sz="2000" dirty="0" smtClean="0"/>
              <a:t>.</a:t>
            </a:r>
            <a:endParaRPr lang="en-US" sz="2000" dirty="0" smtClean="0"/>
          </a:p>
          <a:p>
            <a:pPr algn="just" rtl="1">
              <a:lnSpc>
                <a:spcPct val="150000"/>
              </a:lnSpc>
            </a:pPr>
            <a:r>
              <a:rPr lang="ar-AE" sz="2000" dirty="0" smtClean="0"/>
              <a:t>-</a:t>
            </a:r>
            <a:r>
              <a:rPr lang="ar-AE" sz="2000" dirty="0"/>
              <a:t> </a:t>
            </a:r>
            <a:r>
              <a:rPr lang="ar-AE" sz="2000" dirty="0" smtClean="0"/>
              <a:t>تقوم </a:t>
            </a:r>
            <a:r>
              <a:rPr lang="en-US" sz="2000" dirty="0" err="1"/>
              <a:t>Duolingo</a:t>
            </a:r>
            <a:r>
              <a:rPr lang="en-US" sz="2000" dirty="0"/>
              <a:t> </a:t>
            </a:r>
            <a:r>
              <a:rPr lang="ar-AE" sz="2000" dirty="0" smtClean="0"/>
              <a:t> بتكييف </a:t>
            </a:r>
            <a:r>
              <a:rPr lang="ar-AE" sz="2000" dirty="0"/>
              <a:t>المحتوى بذكاء </a:t>
            </a:r>
            <a:r>
              <a:rPr lang="ar-AE" sz="2000" dirty="0" smtClean="0"/>
              <a:t>ليتناسب مع منصات </a:t>
            </a:r>
            <a:r>
              <a:rPr lang="ar-AE" sz="2000" dirty="0"/>
              <a:t>مختلفة - مثل مقاطع فيديو قصيرة ومرحة </a:t>
            </a:r>
            <a:r>
              <a:rPr lang="ar-AE" sz="2000" dirty="0" err="1"/>
              <a:t>لتيك</a:t>
            </a:r>
            <a:r>
              <a:rPr lang="ar-AE" sz="2000" dirty="0"/>
              <a:t> توك </a:t>
            </a:r>
            <a:r>
              <a:rPr lang="ar-AE" sz="2000" dirty="0" err="1"/>
              <a:t>وإنستغرام</a:t>
            </a:r>
            <a:r>
              <a:rPr lang="ar-AE" sz="2000" dirty="0"/>
              <a:t>، ومحتوى أكثر تفصيلًا لموقعها الإلكتروني - تُنشئ </a:t>
            </a:r>
            <a:r>
              <a:rPr lang="ar-AE" sz="2000" dirty="0" err="1"/>
              <a:t>دولينجو</a:t>
            </a:r>
            <a:r>
              <a:rPr lang="ar-AE" sz="2000" dirty="0"/>
              <a:t> تجربة علامة تجارية سلسة. هذا النهج متعدد القنوات لا يُبقي المستخدمين متفاعلين فحسب، بل يُعزز أيضًا ظهور العلامة التجارية عبر مختلف نقاط التواصل، مُعززًا رسالتها المرحة والتعليمية في آنٍ واحد.</a:t>
            </a:r>
            <a:endParaRPr lang="en-US" sz="2000" dirty="0"/>
          </a:p>
          <a:p>
            <a:pPr algn="just" rtl="1">
              <a:lnSpc>
                <a:spcPct val="150000"/>
              </a:lnSpc>
            </a:pPr>
            <a:endParaRPr lang="en-US" sz="2000" dirty="0"/>
          </a:p>
          <a:p>
            <a:pPr algn="r" rtl="1">
              <a:lnSpc>
                <a:spcPct val="150000"/>
              </a:lnSpc>
            </a:pPr>
            <a:endParaRPr lang="en-US" sz="2000" dirty="0"/>
          </a:p>
          <a:p>
            <a:pPr algn="r" rtl="1"/>
            <a:endParaRPr lang="en-US" dirty="0"/>
          </a:p>
        </p:txBody>
      </p:sp>
    </p:spTree>
    <p:extLst>
      <p:ext uri="{BB962C8B-B14F-4D97-AF65-F5344CB8AC3E}">
        <p14:creationId xmlns:p14="http://schemas.microsoft.com/office/powerpoint/2010/main" val="100734918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97092" y="1973820"/>
            <a:ext cx="11608797" cy="440085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42518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t>Duolingo</a:t>
            </a:r>
            <a:endParaRPr lang="en-US" sz="3600" b="1" dirty="0"/>
          </a:p>
        </p:txBody>
      </p:sp>
      <p:sp>
        <p:nvSpPr>
          <p:cNvPr id="7" name="مربع نص 6"/>
          <p:cNvSpPr txBox="1"/>
          <p:nvPr/>
        </p:nvSpPr>
        <p:spPr>
          <a:xfrm>
            <a:off x="496389" y="3116368"/>
            <a:ext cx="10455490" cy="4062651"/>
          </a:xfrm>
          <a:prstGeom prst="rect">
            <a:avLst/>
          </a:prstGeom>
          <a:noFill/>
        </p:spPr>
        <p:txBody>
          <a:bodyPr wrap="square" rtlCol="0">
            <a:spAutoFit/>
          </a:bodyPr>
          <a:lstStyle/>
          <a:p>
            <a:pPr algn="r" rtl="1"/>
            <a:r>
              <a:rPr lang="ar-AE" sz="2000" dirty="0" smtClean="0"/>
              <a:t>-التعاون مع جهات ذات صلة معها بحيث يكون التعاون بما </a:t>
            </a:r>
            <a:r>
              <a:rPr lang="ar-AE" sz="2000" dirty="0"/>
              <a:t>يتناسب مع </a:t>
            </a:r>
            <a:r>
              <a:rPr lang="ar-AE" sz="2000" dirty="0" smtClean="0"/>
              <a:t>قيم وهوية العلامة التجارية وهذا </a:t>
            </a:r>
            <a:r>
              <a:rPr lang="ar-AE" sz="2000" dirty="0"/>
              <a:t>يُحافظ على حداثة محتوى </a:t>
            </a:r>
            <a:r>
              <a:rPr lang="ar-AE" sz="2000" dirty="0" smtClean="0"/>
              <a:t>هذه العلامة واتساقه، على </a:t>
            </a:r>
            <a:r>
              <a:rPr lang="ar-AE" sz="2000" dirty="0"/>
              <a:t>سبيل المثال، </a:t>
            </a:r>
            <a:r>
              <a:rPr lang="ar-AE" sz="2000" dirty="0" smtClean="0"/>
              <a:t>على سبيل المثال تم التعاون مع شركة </a:t>
            </a:r>
            <a:r>
              <a:rPr lang="en-US" sz="2000" dirty="0"/>
              <a:t>Netflix</a:t>
            </a:r>
            <a:r>
              <a:rPr lang="ar-AE" sz="2000" dirty="0"/>
              <a:t> </a:t>
            </a:r>
            <a:r>
              <a:rPr lang="ar-AE" sz="2000" dirty="0" smtClean="0"/>
              <a:t>عند الترويج لمسلسل </a:t>
            </a:r>
            <a:r>
              <a:rPr lang="en-US" sz="2000" dirty="0" smtClean="0"/>
              <a:t>Squid </a:t>
            </a:r>
            <a:r>
              <a:rPr lang="en-US" sz="2000" dirty="0"/>
              <a:t>Game</a:t>
            </a:r>
            <a:r>
              <a:rPr lang="ar-AE" sz="2000" dirty="0"/>
              <a:t> </a:t>
            </a:r>
            <a:r>
              <a:rPr lang="ar-AE" sz="2000" dirty="0" smtClean="0"/>
              <a:t>الموسم الثاني الكوري وذلك لتشجيع </a:t>
            </a:r>
            <a:r>
              <a:rPr lang="ar-AE" sz="2000" dirty="0"/>
              <a:t>تعلم اللغة الكورية</a:t>
            </a:r>
            <a:r>
              <a:rPr lang="ar-AE" sz="2000" dirty="0" smtClean="0"/>
              <a:t>.</a:t>
            </a:r>
          </a:p>
          <a:p>
            <a:pPr algn="r" rtl="1"/>
            <a:r>
              <a:rPr lang="ar-AE" sz="2000" dirty="0" smtClean="0"/>
              <a:t>-التفاعل مع الجمهور وبناء علاقة قوية معه حيث تقوم </a:t>
            </a:r>
            <a:r>
              <a:rPr lang="en-US" sz="2000" dirty="0" err="1" smtClean="0"/>
              <a:t>Duolingo</a:t>
            </a:r>
            <a:r>
              <a:rPr lang="ar-AE" sz="2000" dirty="0" smtClean="0"/>
              <a:t> بالرد على تعليقات المستخدمين على منصات التواصل الاجتماعي وكذلك تشجع المستخدمين على إنشاء محتوى من قبلهم يخص علامتها التجارية. </a:t>
            </a:r>
          </a:p>
          <a:p>
            <a:pPr algn="r" rtl="1"/>
            <a:r>
              <a:rPr lang="ar-AE" sz="2000" dirty="0" smtClean="0"/>
              <a:t>-تعتمد </a:t>
            </a:r>
            <a:r>
              <a:rPr lang="en-US" sz="2000" dirty="0" smtClean="0"/>
              <a:t> </a:t>
            </a:r>
            <a:r>
              <a:rPr lang="en-US" sz="2000" dirty="0" err="1" smtClean="0"/>
              <a:t>Duolingo</a:t>
            </a:r>
            <a:r>
              <a:rPr lang="ar-AE" sz="2000" dirty="0" smtClean="0"/>
              <a:t> على محتوى </a:t>
            </a:r>
            <a:r>
              <a:rPr lang="ar-AE" sz="2000" dirty="0"/>
              <a:t>الفيديو القصير </a:t>
            </a:r>
            <a:r>
              <a:rPr lang="ar-AE" sz="2000" dirty="0" smtClean="0"/>
              <a:t>والذي يحقق نجاح باهر في الوقت الحالي، </a:t>
            </a:r>
            <a:r>
              <a:rPr lang="ar-AE" sz="2000" dirty="0"/>
              <a:t>حيث يعاني الناس من قصر فترة </a:t>
            </a:r>
            <a:r>
              <a:rPr lang="ar-AE" sz="2000" dirty="0" smtClean="0"/>
              <a:t>التصفح والتركيز. وهذا ما تدعمه خوارزميات منصات التواصل الاجتماعي وقد استفادت </a:t>
            </a:r>
            <a:r>
              <a:rPr lang="en-US" sz="2000" dirty="0" err="1"/>
              <a:t>Duolingo</a:t>
            </a:r>
            <a:r>
              <a:rPr lang="ar-AE" sz="2000" dirty="0"/>
              <a:t> </a:t>
            </a:r>
            <a:r>
              <a:rPr lang="ar-AE" sz="2000" dirty="0" smtClean="0"/>
              <a:t>من ذلك وخصوصاً على </a:t>
            </a:r>
            <a:r>
              <a:rPr lang="en-US" sz="2000" dirty="0" err="1" smtClean="0"/>
              <a:t>TikTok</a:t>
            </a:r>
            <a:r>
              <a:rPr lang="ar-AE" sz="2000" dirty="0" smtClean="0"/>
              <a:t> الذي تدعم خوارزميته الفيديوهات القصير بشكل كبير وهذا ما ساعدها على اكتساب قاعدة </a:t>
            </a:r>
            <a:r>
              <a:rPr lang="ar-AE" sz="2000" dirty="0"/>
              <a:t>جماهيرية واسعة.</a:t>
            </a:r>
            <a:endParaRPr lang="en-US" sz="2000" dirty="0"/>
          </a:p>
          <a:p>
            <a:pPr algn="r" rtl="1"/>
            <a:endParaRPr lang="en-US" sz="2000" dirty="0"/>
          </a:p>
          <a:p>
            <a:pPr algn="just" rtl="1">
              <a:lnSpc>
                <a:spcPct val="150000"/>
              </a:lnSpc>
            </a:pPr>
            <a:endParaRPr lang="en-US" sz="2000" dirty="0"/>
          </a:p>
          <a:p>
            <a:pPr algn="r" rtl="1">
              <a:lnSpc>
                <a:spcPct val="150000"/>
              </a:lnSpc>
            </a:pPr>
            <a:endParaRPr lang="en-US" sz="2000" dirty="0"/>
          </a:p>
          <a:p>
            <a:pPr algn="r" rtl="1"/>
            <a:endParaRPr lang="en-US" dirty="0"/>
          </a:p>
        </p:txBody>
      </p:sp>
    </p:spTree>
    <p:extLst>
      <p:ext uri="{BB962C8B-B14F-4D97-AF65-F5344CB8AC3E}">
        <p14:creationId xmlns:p14="http://schemas.microsoft.com/office/powerpoint/2010/main" val="14358243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p:cNvSpPr txBox="1"/>
          <p:nvPr/>
        </p:nvSpPr>
        <p:spPr>
          <a:xfrm>
            <a:off x="8247018" y="2808757"/>
            <a:ext cx="3944982" cy="1446550"/>
          </a:xfrm>
          <a:prstGeom prst="rect">
            <a:avLst/>
          </a:prstGeom>
          <a:noFill/>
        </p:spPr>
        <p:txBody>
          <a:bodyPr wrap="square" rtlCol="0">
            <a:spAutoFit/>
          </a:bodyPr>
          <a:lstStyle/>
          <a:p>
            <a:pPr algn="ctr" rtl="1"/>
            <a:r>
              <a:rPr lang="ar-AE" b="1" dirty="0" smtClean="0">
                <a:solidFill>
                  <a:srgbClr val="00AEEF"/>
                </a:solidFill>
              </a:rPr>
              <a:t>مقطع </a:t>
            </a:r>
            <a:r>
              <a:rPr lang="ar-AE" b="1" dirty="0" err="1" smtClean="0">
                <a:solidFill>
                  <a:srgbClr val="00AEEF"/>
                </a:solidFill>
              </a:rPr>
              <a:t>ريلز</a:t>
            </a:r>
            <a:r>
              <a:rPr lang="ar-AE" b="1" dirty="0" smtClean="0">
                <a:solidFill>
                  <a:srgbClr val="00AEEF"/>
                </a:solidFill>
              </a:rPr>
              <a:t> في </a:t>
            </a:r>
            <a:r>
              <a:rPr lang="ar-AE" b="1" dirty="0" err="1" smtClean="0">
                <a:solidFill>
                  <a:srgbClr val="00AEEF"/>
                </a:solidFill>
              </a:rPr>
              <a:t>أنستغرام</a:t>
            </a:r>
            <a:r>
              <a:rPr lang="ar-AE" b="1" dirty="0" smtClean="0">
                <a:solidFill>
                  <a:srgbClr val="00AEEF"/>
                </a:solidFill>
              </a:rPr>
              <a:t> </a:t>
            </a:r>
          </a:p>
          <a:p>
            <a:pPr algn="ctr" rtl="1"/>
            <a:r>
              <a:rPr lang="ar-AE" b="1" dirty="0" smtClean="0">
                <a:solidFill>
                  <a:srgbClr val="00AEEF"/>
                </a:solidFill>
              </a:rPr>
              <a:t>القفز بالدراجة النارية بين شاحنتين </a:t>
            </a:r>
          </a:p>
          <a:p>
            <a:pPr algn="ctr" rtl="1"/>
            <a:r>
              <a:rPr lang="ar-AE" b="1" dirty="0" smtClean="0">
                <a:solidFill>
                  <a:srgbClr val="00AEEF"/>
                </a:solidFill>
              </a:rPr>
              <a:t>(رياضة خطرة) </a:t>
            </a:r>
          </a:p>
          <a:p>
            <a:pPr algn="ctr" rtl="1"/>
            <a:r>
              <a:rPr lang="en-US" b="1" dirty="0" smtClean="0">
                <a:solidFill>
                  <a:srgbClr val="00AEEF"/>
                </a:solidFill>
              </a:rPr>
              <a:t>3.4 M Love</a:t>
            </a:r>
            <a:endParaRPr lang="en-US" dirty="0">
              <a:solidFill>
                <a:srgbClr val="00AEEF"/>
              </a:solidFill>
            </a:endParaRPr>
          </a:p>
          <a:p>
            <a:endParaRPr lang="en-US" sz="1400" dirty="0"/>
          </a:p>
        </p:txBody>
      </p:sp>
      <p:pic>
        <p:nvPicPr>
          <p:cNvPr id="3" name="Introducing Duolingo On Ice! - Duolingo (720p, h26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33994499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1975" y="1677016"/>
            <a:ext cx="9089487" cy="4782273"/>
          </a:xfrm>
          <a:prstGeom prst="rect">
            <a:avLst/>
          </a:prstGeom>
        </p:spPr>
      </p:pic>
      <p:sp>
        <p:nvSpPr>
          <p:cNvPr id="4" name="مستطيل 3"/>
          <p:cNvSpPr/>
          <p:nvPr/>
        </p:nvSpPr>
        <p:spPr>
          <a:xfrm>
            <a:off x="2107474" y="241007"/>
            <a:ext cx="6096000" cy="1077218"/>
          </a:xfrm>
          <a:prstGeom prst="rect">
            <a:avLst/>
          </a:prstGeom>
        </p:spPr>
        <p:txBody>
          <a:bodyPr>
            <a:spAutoFit/>
          </a:bodyPr>
          <a:lstStyle/>
          <a:p>
            <a:pPr algn="ctr" rtl="1"/>
            <a:r>
              <a:rPr lang="ar-AE" sz="3200" b="1" dirty="0">
                <a:solidFill>
                  <a:srgbClr val="00AEEF"/>
                </a:solidFill>
              </a:rPr>
              <a:t>الترويج لمسلسل </a:t>
            </a:r>
            <a:r>
              <a:rPr lang="en-US" sz="3200" b="1" dirty="0">
                <a:solidFill>
                  <a:srgbClr val="00AEEF"/>
                </a:solidFill>
              </a:rPr>
              <a:t>Squid Game</a:t>
            </a:r>
            <a:r>
              <a:rPr lang="ar-AE" sz="3200" b="1" dirty="0">
                <a:solidFill>
                  <a:srgbClr val="00AEEF"/>
                </a:solidFill>
              </a:rPr>
              <a:t> </a:t>
            </a:r>
            <a:r>
              <a:rPr lang="ar-AE" sz="3200" b="1" dirty="0" smtClean="0">
                <a:solidFill>
                  <a:srgbClr val="00AEEF"/>
                </a:solidFill>
              </a:rPr>
              <a:t>وتشجيع تعلم </a:t>
            </a:r>
            <a:r>
              <a:rPr lang="ar-AE" sz="3200" b="1" dirty="0">
                <a:solidFill>
                  <a:srgbClr val="00AEEF"/>
                </a:solidFill>
              </a:rPr>
              <a:t>اللغة </a:t>
            </a:r>
            <a:r>
              <a:rPr lang="ar-AE" sz="3200" b="1" dirty="0" smtClean="0">
                <a:solidFill>
                  <a:srgbClr val="00AEEF"/>
                </a:solidFill>
              </a:rPr>
              <a:t>الكورية</a:t>
            </a:r>
            <a:endParaRPr lang="ar-AE" sz="3200" b="1" dirty="0">
              <a:solidFill>
                <a:srgbClr val="00AEEF"/>
              </a:solidFill>
            </a:endParaRPr>
          </a:p>
        </p:txBody>
      </p:sp>
    </p:spTree>
    <p:extLst>
      <p:ext uri="{BB962C8B-B14F-4D97-AF65-F5344CB8AC3E}">
        <p14:creationId xmlns:p14="http://schemas.microsoft.com/office/powerpoint/2010/main" val="24398996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ستطيل 3"/>
          <p:cNvSpPr/>
          <p:nvPr/>
        </p:nvSpPr>
        <p:spPr>
          <a:xfrm>
            <a:off x="2107474" y="241007"/>
            <a:ext cx="6096000" cy="1077218"/>
          </a:xfrm>
          <a:prstGeom prst="rect">
            <a:avLst/>
          </a:prstGeom>
        </p:spPr>
        <p:txBody>
          <a:bodyPr>
            <a:spAutoFit/>
          </a:bodyPr>
          <a:lstStyle/>
          <a:p>
            <a:pPr algn="ctr" rtl="1"/>
            <a:r>
              <a:rPr lang="ar-AE" sz="3200" b="1" dirty="0" smtClean="0">
                <a:solidFill>
                  <a:srgbClr val="00AEEF"/>
                </a:solidFill>
              </a:rPr>
              <a:t>فيديو مضحك واستخدام لشعار قوي </a:t>
            </a:r>
          </a:p>
          <a:p>
            <a:pPr algn="ctr" rtl="1"/>
            <a:r>
              <a:rPr lang="en-US" sz="3200" b="1" dirty="0" smtClean="0">
                <a:solidFill>
                  <a:srgbClr val="00AEEF"/>
                </a:solidFill>
              </a:rPr>
              <a:t>Legends Never Die</a:t>
            </a:r>
            <a:endParaRPr lang="ar-AE" sz="3200" b="1" dirty="0">
              <a:solidFill>
                <a:srgbClr val="00AEEF"/>
              </a:solidFill>
            </a:endParaRPr>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2411" y="1654139"/>
            <a:ext cx="8791303" cy="4824855"/>
          </a:xfrm>
          <a:prstGeom prst="rect">
            <a:avLst/>
          </a:prstGeom>
        </p:spPr>
      </p:pic>
    </p:spTree>
    <p:extLst>
      <p:ext uri="{BB962C8B-B14F-4D97-AF65-F5344CB8AC3E}">
        <p14:creationId xmlns:p14="http://schemas.microsoft.com/office/powerpoint/2010/main" val="33842148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ستطيل 3"/>
          <p:cNvSpPr/>
          <p:nvPr/>
        </p:nvSpPr>
        <p:spPr>
          <a:xfrm>
            <a:off x="2342606" y="497259"/>
            <a:ext cx="6096000" cy="584775"/>
          </a:xfrm>
          <a:prstGeom prst="rect">
            <a:avLst/>
          </a:prstGeom>
        </p:spPr>
        <p:txBody>
          <a:bodyPr>
            <a:spAutoFit/>
          </a:bodyPr>
          <a:lstStyle/>
          <a:p>
            <a:pPr algn="ctr" rtl="1"/>
            <a:r>
              <a:rPr lang="ar-AE" sz="3200" b="1" dirty="0" smtClean="0">
                <a:solidFill>
                  <a:srgbClr val="00AEEF"/>
                </a:solidFill>
              </a:rPr>
              <a:t>استخدامات مختلفة لشخصية </a:t>
            </a:r>
            <a:r>
              <a:rPr lang="en-US" sz="3200" b="1" dirty="0" smtClean="0">
                <a:solidFill>
                  <a:srgbClr val="00AEEF"/>
                </a:solidFill>
              </a:rPr>
              <a:t>Duo</a:t>
            </a:r>
            <a:endParaRPr lang="ar-AE" sz="3200" b="1" dirty="0">
              <a:solidFill>
                <a:srgbClr val="00AEEF"/>
              </a:solidFill>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702" y="1200150"/>
            <a:ext cx="10058400" cy="5657850"/>
          </a:xfrm>
          <a:prstGeom prst="rect">
            <a:avLst/>
          </a:prstGeom>
        </p:spPr>
      </p:pic>
    </p:spTree>
    <p:extLst>
      <p:ext uri="{BB962C8B-B14F-4D97-AF65-F5344CB8AC3E}">
        <p14:creationId xmlns:p14="http://schemas.microsoft.com/office/powerpoint/2010/main" val="144280727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smtClean="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smtClean="0"/>
          </a:p>
          <a:p>
            <a:pPr>
              <a:lnSpc>
                <a:spcPct val="150000"/>
              </a:lnSpc>
            </a:pPr>
            <a:endParaRPr lang="en-US" dirty="0"/>
          </a:p>
          <a:p>
            <a:pPr>
              <a:lnSpc>
                <a:spcPct val="150000"/>
              </a:lnSpc>
            </a:pPr>
            <a:r>
              <a:rPr lang="en-US" dirty="0" smtClean="0"/>
              <a:t>1-Shoot </a:t>
            </a:r>
            <a:r>
              <a:rPr lang="en-US" dirty="0"/>
              <a:t>The </a:t>
            </a:r>
            <a:r>
              <a:rPr lang="en-US" dirty="0" err="1"/>
              <a:t>HiPPO</a:t>
            </a:r>
            <a:r>
              <a:rPr lang="en-US" dirty="0"/>
              <a:t>: </a:t>
            </a:r>
            <a:r>
              <a:rPr lang="en-US" sz="2000" dirty="0"/>
              <a:t>How to be a killer Digital Marketing Manager, Tom </a:t>
            </a:r>
            <a:r>
              <a:rPr lang="en-US" sz="2000" dirty="0" err="1"/>
              <a:t>Bowde&amp;Tom</a:t>
            </a:r>
            <a:r>
              <a:rPr lang="en-US" sz="2000" dirty="0"/>
              <a:t> Jepson(2020) </a:t>
            </a:r>
          </a:p>
          <a:p>
            <a:pPr>
              <a:lnSpc>
                <a:spcPct val="150000"/>
              </a:lnSpc>
            </a:pPr>
            <a:r>
              <a:rPr lang="en-US" sz="2000" dirty="0"/>
              <a:t>2-Digital Marketing Analytics: In Theory And In Practice (Black &amp;</a:t>
            </a:r>
            <a:r>
              <a:rPr lang="ar-AE" sz="2000" dirty="0"/>
              <a:t>  </a:t>
            </a:r>
            <a:r>
              <a:rPr lang="en-US" sz="2000" dirty="0"/>
              <a:t> White Print Version, by Kevin Hartman(2020)</a:t>
            </a:r>
            <a:br>
              <a:rPr lang="en-US" sz="2000" dirty="0"/>
            </a:br>
            <a:r>
              <a:rPr lang="en-US" sz="2000" dirty="0"/>
              <a:t>3-MARKETING4.0: Moving from Traditional to Digital, Philip Kotler, </a:t>
            </a:r>
            <a:r>
              <a:rPr lang="en-US" sz="2000" dirty="0" err="1"/>
              <a:t>Hermawan</a:t>
            </a:r>
            <a:r>
              <a:rPr lang="en-US" sz="2000" dirty="0"/>
              <a:t> </a:t>
            </a:r>
            <a:r>
              <a:rPr lang="en-US" sz="2000" dirty="0" err="1"/>
              <a:t>Kartajaya</a:t>
            </a:r>
            <a:r>
              <a:rPr lang="en-US" sz="2000" dirty="0"/>
              <a:t>, </a:t>
            </a:r>
            <a:r>
              <a:rPr lang="en-US" sz="2000" dirty="0" err="1"/>
              <a:t>Iwan</a:t>
            </a:r>
            <a:r>
              <a:rPr lang="en-US" sz="2000" dirty="0"/>
              <a:t> </a:t>
            </a:r>
            <a:r>
              <a:rPr lang="en-US" sz="2000" dirty="0" err="1"/>
              <a:t>Setiawan</a:t>
            </a:r>
            <a:r>
              <a:rPr lang="en-US" sz="2000" dirty="0"/>
              <a:t>(2017)   </a:t>
            </a:r>
          </a:p>
          <a:p>
            <a:pPr>
              <a:lnSpc>
                <a:spcPct val="150000"/>
              </a:lnSpc>
            </a:pPr>
            <a:r>
              <a:rPr lang="en-US" sz="2000" dirty="0" smtClean="0"/>
              <a:t>4-</a:t>
            </a:r>
            <a:r>
              <a:rPr lang="en-US" sz="2000" u="sng" dirty="0">
                <a:hlinkClick r:id="rId4"/>
              </a:rPr>
              <a:t>https://storychief.io/blog/content-marketing</a:t>
            </a:r>
            <a:r>
              <a:rPr lang="en-US" sz="2000" dirty="0"/>
              <a:t> </a:t>
            </a:r>
          </a:p>
          <a:p>
            <a:pPr>
              <a:lnSpc>
                <a:spcPct val="150000"/>
              </a:lnSpc>
            </a:pPr>
            <a:r>
              <a:rPr lang="en-US" sz="2000" dirty="0" smtClean="0"/>
              <a:t>5-</a:t>
            </a:r>
            <a:r>
              <a:rPr lang="en-US" sz="2000" u="sng" dirty="0">
                <a:hlinkClick r:id="rId5"/>
              </a:rPr>
              <a:t>https://brand24.com/blog/</a:t>
            </a:r>
            <a:r>
              <a:rPr lang="en-US" sz="2000" u="sng" dirty="0" err="1">
                <a:hlinkClick r:id="rId5"/>
              </a:rPr>
              <a:t>duolingo</a:t>
            </a:r>
            <a:r>
              <a:rPr lang="en-US" sz="2000" u="sng" dirty="0">
                <a:hlinkClick r:id="rId5"/>
              </a:rPr>
              <a:t>-social-media-strategy</a:t>
            </a:r>
            <a:r>
              <a:rPr lang="ar-AE" sz="2000" u="sng" dirty="0">
                <a:hlinkClick r:id="rId5"/>
              </a:rPr>
              <a:t>/</a:t>
            </a:r>
            <a:r>
              <a:rPr lang="en-US" sz="2000" dirty="0"/>
              <a:t> </a:t>
            </a:r>
          </a:p>
          <a:p>
            <a:pPr>
              <a:lnSpc>
                <a:spcPct val="150000"/>
              </a:lnSpc>
            </a:pPr>
            <a:r>
              <a:rPr lang="en-US" sz="2000" dirty="0" smtClean="0"/>
              <a:t>6-</a:t>
            </a:r>
            <a:r>
              <a:rPr lang="en-US" sz="2000" u="sng" dirty="0">
                <a:hlinkClick r:id="rId6"/>
              </a:rPr>
              <a:t>https://www.impactmybiz.com/blog/3-powerful-content-marketing-case-studies/#duolingo</a:t>
            </a:r>
            <a:r>
              <a:rPr lang="en-US" sz="2000" dirty="0"/>
              <a:t> </a:t>
            </a:r>
            <a:endParaRPr lang="en-US" sz="2000" dirty="0" smtClean="0"/>
          </a:p>
          <a:p>
            <a:pPr>
              <a:lnSpc>
                <a:spcPct val="150000"/>
              </a:lnSpc>
            </a:pPr>
            <a:r>
              <a:rPr lang="en-US" sz="2000" dirty="0" smtClean="0"/>
              <a:t>7- </a:t>
            </a:r>
            <a:r>
              <a:rPr lang="en-US" sz="2000" dirty="0">
                <a:hlinkClick r:id="rId7"/>
              </a:rPr>
              <a:t>https://www.redbull.com/us-en/theredbulletin/collections/the-red-bulletin</a:t>
            </a:r>
            <a:r>
              <a:rPr lang="en-US" sz="2000" dirty="0"/>
              <a:t>  </a:t>
            </a:r>
          </a:p>
          <a:p>
            <a:pPr>
              <a:lnSpc>
                <a:spcPct val="150000"/>
              </a:lnSpc>
            </a:pPr>
            <a:endParaRPr lang="en-US" sz="2000" dirty="0"/>
          </a:p>
          <a:p>
            <a:pPr>
              <a:lnSpc>
                <a:spcPct val="150000"/>
              </a:lnSpc>
            </a:pPr>
            <a:endParaRPr lang="en-US" sz="2000" dirty="0"/>
          </a:p>
        </p:txBody>
      </p:sp>
    </p:spTree>
    <p:extLst>
      <p:ext uri="{BB962C8B-B14F-4D97-AF65-F5344CB8AC3E}">
        <p14:creationId xmlns:p14="http://schemas.microsoft.com/office/powerpoint/2010/main" val="303626733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smtClean="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92777" y="1680902"/>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smtClean="0"/>
          </a:p>
          <a:p>
            <a:pPr>
              <a:lnSpc>
                <a:spcPct val="150000"/>
              </a:lnSpc>
            </a:pPr>
            <a:endParaRPr lang="en-US" dirty="0"/>
          </a:p>
          <a:p>
            <a:pPr>
              <a:lnSpc>
                <a:spcPct val="150000"/>
              </a:lnSpc>
            </a:pPr>
            <a:r>
              <a:rPr lang="en-US" dirty="0"/>
              <a:t>8- </a:t>
            </a:r>
            <a:r>
              <a:rPr lang="en-US" dirty="0">
                <a:hlinkClick r:id="rId4"/>
              </a:rPr>
              <a:t>https://www.redbullcontentpool.com</a:t>
            </a:r>
            <a:r>
              <a:rPr lang="en-US" dirty="0"/>
              <a:t>  </a:t>
            </a:r>
            <a:endParaRPr lang="en-US" dirty="0" smtClean="0"/>
          </a:p>
          <a:p>
            <a:pPr>
              <a:lnSpc>
                <a:spcPct val="150000"/>
              </a:lnSpc>
            </a:pPr>
            <a:r>
              <a:rPr lang="en-US" dirty="0" smtClean="0"/>
              <a:t>9- </a:t>
            </a:r>
            <a:r>
              <a:rPr lang="en-US" dirty="0" smtClean="0">
                <a:hlinkClick r:id="rId5"/>
              </a:rPr>
              <a:t>https</a:t>
            </a:r>
            <a:r>
              <a:rPr lang="en-US" dirty="0">
                <a:hlinkClick r:id="rId5"/>
              </a:rPr>
              <a:t>://</a:t>
            </a:r>
            <a:r>
              <a:rPr lang="en-US" dirty="0" smtClean="0">
                <a:hlinkClick r:id="rId5"/>
              </a:rPr>
              <a:t>www.redbullmediahouse.com/en</a:t>
            </a:r>
            <a:r>
              <a:rPr lang="en-US" dirty="0" smtClean="0"/>
              <a:t>  </a:t>
            </a:r>
          </a:p>
          <a:p>
            <a:pPr>
              <a:lnSpc>
                <a:spcPct val="150000"/>
              </a:lnSpc>
            </a:pPr>
            <a:r>
              <a:rPr lang="en-US" dirty="0" smtClean="0"/>
              <a:t>10- </a:t>
            </a:r>
            <a:r>
              <a:rPr lang="en-US" dirty="0" smtClean="0">
                <a:hlinkClick r:id="rId6"/>
              </a:rPr>
              <a:t>https</a:t>
            </a:r>
            <a:r>
              <a:rPr lang="en-US" dirty="0">
                <a:hlinkClick r:id="rId6"/>
              </a:rPr>
              <a:t>://</a:t>
            </a:r>
            <a:r>
              <a:rPr lang="en-US" dirty="0" smtClean="0">
                <a:hlinkClick r:id="rId6"/>
              </a:rPr>
              <a:t>www.redbull.com/us-en</a:t>
            </a:r>
            <a:r>
              <a:rPr lang="en-US" dirty="0" smtClean="0"/>
              <a:t> </a:t>
            </a:r>
          </a:p>
          <a:p>
            <a:pPr>
              <a:lnSpc>
                <a:spcPct val="150000"/>
              </a:lnSpc>
            </a:pPr>
            <a:r>
              <a:rPr lang="en-US" dirty="0"/>
              <a:t>11- </a:t>
            </a:r>
            <a:r>
              <a:rPr lang="en-US" dirty="0">
                <a:hlinkClick r:id="rId7"/>
              </a:rPr>
              <a:t>https://</a:t>
            </a:r>
            <a:r>
              <a:rPr lang="en-US" dirty="0" smtClean="0">
                <a:hlinkClick r:id="rId7"/>
              </a:rPr>
              <a:t>www.coursera.org/articles/content-marketing</a:t>
            </a:r>
            <a:r>
              <a:rPr lang="en-US" dirty="0" smtClean="0"/>
              <a:t>   </a:t>
            </a:r>
            <a:endParaRPr lang="ar-SA" dirty="0" smtClean="0"/>
          </a:p>
          <a:p>
            <a:pPr>
              <a:lnSpc>
                <a:spcPct val="150000"/>
              </a:lnSpc>
            </a:pPr>
            <a:r>
              <a:rPr lang="en-US" dirty="0" smtClean="0"/>
              <a:t>12- </a:t>
            </a:r>
            <a:r>
              <a:rPr lang="en-US" dirty="0" smtClean="0">
                <a:hlinkClick r:id="rId8"/>
              </a:rPr>
              <a:t>https</a:t>
            </a:r>
            <a:r>
              <a:rPr lang="en-US" dirty="0">
                <a:hlinkClick r:id="rId8"/>
              </a:rPr>
              <a:t>://</a:t>
            </a:r>
            <a:r>
              <a:rPr lang="en-US" dirty="0" smtClean="0">
                <a:hlinkClick r:id="rId8"/>
              </a:rPr>
              <a:t>contentmarketinginstitute.com/what-is-content-marketing</a:t>
            </a:r>
            <a:r>
              <a:rPr lang="en-US" dirty="0" smtClean="0"/>
              <a:t>    </a:t>
            </a:r>
            <a:endParaRPr lang="ar-SA" dirty="0" smtClean="0"/>
          </a:p>
          <a:p>
            <a:pPr>
              <a:lnSpc>
                <a:spcPct val="150000"/>
              </a:lnSpc>
            </a:pPr>
            <a:r>
              <a:rPr lang="en-US" dirty="0" smtClean="0"/>
              <a:t>13- </a:t>
            </a:r>
            <a:r>
              <a:rPr lang="en-US" dirty="0" smtClean="0">
                <a:hlinkClick r:id="rId9"/>
              </a:rPr>
              <a:t>https</a:t>
            </a:r>
            <a:r>
              <a:rPr lang="en-US" dirty="0">
                <a:hlinkClick r:id="rId9"/>
              </a:rPr>
              <a:t>://link.springer.com/article/10.1007/s12525-017-0268-z#:~:</a:t>
            </a:r>
            <a:r>
              <a:rPr lang="en-US" dirty="0" smtClean="0">
                <a:hlinkClick r:id="rId9"/>
              </a:rPr>
              <a:t>text=Cond%C3%A9%20Nast%2C%20for%20example%2C%20has%20decided%20to,from%20the%20recipients%20rather%20than%20third%20parties</a:t>
            </a:r>
            <a:r>
              <a:rPr lang="en-US" dirty="0" smtClean="0"/>
              <a:t>. </a:t>
            </a:r>
          </a:p>
          <a:p>
            <a:pPr>
              <a:lnSpc>
                <a:spcPct val="150000"/>
              </a:lnSpc>
            </a:pPr>
            <a:r>
              <a:rPr lang="en-US" dirty="0"/>
              <a:t>14-  </a:t>
            </a:r>
            <a:r>
              <a:rPr lang="en-US" dirty="0">
                <a:hlinkClick r:id="rId10"/>
              </a:rPr>
              <a:t>https://</a:t>
            </a:r>
            <a:r>
              <a:rPr lang="en-US" dirty="0" smtClean="0">
                <a:hlinkClick r:id="rId10"/>
              </a:rPr>
              <a:t>www.hubspot.com/marketing-statistics</a:t>
            </a:r>
            <a:r>
              <a:rPr lang="en-US" dirty="0" smtClean="0"/>
              <a:t>  </a:t>
            </a:r>
            <a:endParaRPr lang="ar-AE" dirty="0" smtClean="0"/>
          </a:p>
          <a:p>
            <a:pPr>
              <a:lnSpc>
                <a:spcPct val="150000"/>
              </a:lnSpc>
            </a:pPr>
            <a:r>
              <a:rPr lang="en-US" dirty="0" smtClean="0"/>
              <a:t>15- </a:t>
            </a:r>
            <a:r>
              <a:rPr lang="en-US" dirty="0" smtClean="0">
                <a:hlinkClick r:id="rId11"/>
              </a:rPr>
              <a:t>https</a:t>
            </a:r>
            <a:r>
              <a:rPr lang="en-US" dirty="0">
                <a:hlinkClick r:id="rId11"/>
              </a:rPr>
              <a:t>://</a:t>
            </a:r>
            <a:r>
              <a:rPr lang="en-US" dirty="0" smtClean="0">
                <a:hlinkClick r:id="rId11"/>
              </a:rPr>
              <a:t>investors.duolingo.com/news-releases/news-release-details/duolingo-hits-100m-maus-reports-59-dau-growth-and-41-revenue</a:t>
            </a:r>
            <a:r>
              <a:rPr lang="en-US" dirty="0" smtClean="0"/>
              <a:t> </a:t>
            </a:r>
          </a:p>
          <a:p>
            <a:pPr>
              <a:lnSpc>
                <a:spcPct val="150000"/>
              </a:lnSpc>
            </a:pPr>
            <a:endParaRPr lang="en-US" sz="2000" dirty="0"/>
          </a:p>
          <a:p>
            <a:pPr>
              <a:lnSpc>
                <a:spcPct val="150000"/>
              </a:lnSpc>
            </a:pPr>
            <a:endParaRPr lang="en-US" sz="2000" dirty="0"/>
          </a:p>
        </p:txBody>
      </p:sp>
    </p:spTree>
    <p:extLst>
      <p:ext uri="{BB962C8B-B14F-4D97-AF65-F5344CB8AC3E}">
        <p14:creationId xmlns:p14="http://schemas.microsoft.com/office/powerpoint/2010/main" val="33859870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purl.org/dc/terms/"/>
    <ds:schemaRef ds:uri="http://purl.org/dc/elements/1.1/"/>
    <ds:schemaRef ds:uri="http://purl.org/dc/dcmitype/"/>
    <ds:schemaRef ds:uri="http://schemas.microsoft.com/office/2006/metadata/properties"/>
    <ds:schemaRef ds:uri="http://schemas.microsoft.com/office/infopath/2007/PartnerControls"/>
    <ds:schemaRef ds:uri="http://schemas.openxmlformats.org/package/2006/metadata/core-properties"/>
    <ds:schemaRef ds:uri="688354b5-287c-4cda-825e-1d7935aea40e"/>
    <ds:schemaRef ds:uri="aca13214-df29-4e3c-a050-857c0bf7bd8e"/>
  </ds:schemaRefs>
</ds:datastoreItem>
</file>

<file path=customXml/itemProps3.xml><?xml version="1.0" encoding="utf-8"?>
<ds:datastoreItem xmlns:ds="http://schemas.openxmlformats.org/officeDocument/2006/customXml" ds:itemID="{91A1E40B-4B9E-4861-8E17-D92F9A91B49B}"/>
</file>

<file path=docProps/app.xml><?xml version="1.0" encoding="utf-8"?>
<Properties xmlns="http://schemas.openxmlformats.org/officeDocument/2006/extended-properties" xmlns:vt="http://schemas.openxmlformats.org/officeDocument/2006/docPropsVTypes">
  <TotalTime>1657</TotalTime>
  <Words>1977</Words>
  <Application>Microsoft Office PowerPoint</Application>
  <PresentationFormat>ملء الشاشة</PresentationFormat>
  <Paragraphs>226</Paragraphs>
  <Slides>43</Slides>
  <Notes>42</Notes>
  <HiddenSlides>0</HiddenSlides>
  <MMClips>2</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43</vt:i4>
      </vt:variant>
    </vt:vector>
  </HeadingPairs>
  <TitlesOfParts>
    <vt:vector size="48"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82</cp:revision>
  <dcterms:created xsi:type="dcterms:W3CDTF">2023-04-29T09:08:00Z</dcterms:created>
  <dcterms:modified xsi:type="dcterms:W3CDTF">2025-10-20T12:48:27Z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