
<file path=[Content_Types].xml><?xml version="1.0" encoding="utf-8"?>
<Types xmlns="http://schemas.openxmlformats.org/package/2006/content-types">
  <Default Extension="bin" ContentType="application/vnd.openxmlformats-officedocument.oleObject"/>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8288000" cy="10287000"/>
  <p:notesSz cx="6858000" cy="9144000"/>
  <p:embeddedFontLst>
    <p:embeddedFont>
      <p:font typeface="Georgia Pro Bold" panose="020B0604020202020204" charset="0"/>
      <p:regular r:id="rId18"/>
    </p:embeddedFont>
    <p:embeddedFont>
      <p:font typeface="Lato" panose="020F0502020204030203" pitchFamily="34" charset="0"/>
      <p:regular r:id="rId19"/>
    </p:embeddedFont>
    <p:embeddedFont>
      <p:font typeface="Lato Bold" panose="020F0502020204030203"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oleObject" Target="../embeddings/oleObject2.bin"/><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TextBox 3"/>
          <p:cNvSpPr txBox="1"/>
          <p:nvPr/>
        </p:nvSpPr>
        <p:spPr>
          <a:xfrm>
            <a:off x="6505928" y="8205236"/>
            <a:ext cx="9508231" cy="375920"/>
          </a:xfrm>
          <a:prstGeom prst="rect">
            <a:avLst/>
          </a:prstGeom>
        </p:spPr>
        <p:txBody>
          <a:bodyPr lIns="0" tIns="0" rIns="0" bIns="0" rtlCol="0" anchor="t">
            <a:spAutoFit/>
          </a:bodyPr>
          <a:lstStyle/>
          <a:p>
            <a:pPr algn="r">
              <a:lnSpc>
                <a:spcPts val="2860"/>
              </a:lnSpc>
            </a:pPr>
            <a:r>
              <a:rPr lang="en-US" sz="2600" b="1">
                <a:solidFill>
                  <a:srgbClr val="253439"/>
                </a:solidFill>
                <a:latin typeface="Lato Bold"/>
                <a:ea typeface="Lato Bold"/>
                <a:cs typeface="Lato Bold"/>
                <a:sym typeface="Lato Bold"/>
              </a:rPr>
              <a:t>Presented by : Ahmed Alnahari</a:t>
            </a:r>
          </a:p>
        </p:txBody>
      </p:sp>
      <p:sp>
        <p:nvSpPr>
          <p:cNvPr id="4" name="TextBox 4"/>
          <p:cNvSpPr txBox="1"/>
          <p:nvPr/>
        </p:nvSpPr>
        <p:spPr>
          <a:xfrm rot="5400000">
            <a:off x="14211404" y="5504120"/>
            <a:ext cx="4883001" cy="334010"/>
          </a:xfrm>
          <a:prstGeom prst="rect">
            <a:avLst/>
          </a:prstGeom>
        </p:spPr>
        <p:txBody>
          <a:bodyPr lIns="0" tIns="0" rIns="0" bIns="0" rtlCol="0" anchor="t">
            <a:spAutoFit/>
          </a:bodyPr>
          <a:lstStyle/>
          <a:p>
            <a:pPr algn="ctr">
              <a:lnSpc>
                <a:spcPts val="2529"/>
              </a:lnSpc>
            </a:pPr>
            <a:r>
              <a:rPr lang="en-US" sz="2299" b="1">
                <a:solidFill>
                  <a:srgbClr val="253439"/>
                </a:solidFill>
                <a:latin typeface="Lato Bold"/>
                <a:ea typeface="Lato Bold"/>
                <a:cs typeface="Lato Bold"/>
                <a:sym typeface="Lato Bold"/>
              </a:rPr>
              <a:t>20 Dec 2025</a:t>
            </a:r>
          </a:p>
        </p:txBody>
      </p:sp>
      <p:sp>
        <p:nvSpPr>
          <p:cNvPr id="5" name="TextBox 5"/>
          <p:cNvSpPr txBox="1"/>
          <p:nvPr/>
        </p:nvSpPr>
        <p:spPr>
          <a:xfrm>
            <a:off x="6908501" y="8908153"/>
            <a:ext cx="9244807" cy="375864"/>
          </a:xfrm>
          <a:prstGeom prst="rect">
            <a:avLst/>
          </a:prstGeom>
        </p:spPr>
        <p:txBody>
          <a:bodyPr lIns="0" tIns="0" rIns="0" bIns="0" rtlCol="0" anchor="t">
            <a:spAutoFit/>
          </a:bodyPr>
          <a:lstStyle/>
          <a:p>
            <a:pPr algn="r">
              <a:lnSpc>
                <a:spcPts val="2855"/>
              </a:lnSpc>
            </a:pPr>
            <a:r>
              <a:rPr lang="en-US" sz="2595" b="1">
                <a:solidFill>
                  <a:srgbClr val="253439"/>
                </a:solidFill>
                <a:latin typeface="Lato Bold"/>
                <a:ea typeface="Lato Bold"/>
                <a:cs typeface="Lato Bold"/>
                <a:sym typeface="Lato Bold"/>
              </a:rPr>
              <a:t>Supervisor Name : Dr. Hager Saleh</a:t>
            </a:r>
          </a:p>
        </p:txBody>
      </p:sp>
      <p:grpSp>
        <p:nvGrpSpPr>
          <p:cNvPr id="6" name="Group 6"/>
          <p:cNvGrpSpPr/>
          <p:nvPr/>
        </p:nvGrpSpPr>
        <p:grpSpPr>
          <a:xfrm rot="-5400000">
            <a:off x="10416516" y="3124078"/>
            <a:ext cx="256154" cy="8665691"/>
            <a:chOff x="0" y="0"/>
            <a:chExt cx="341538" cy="11554255"/>
          </a:xfrm>
        </p:grpSpPr>
        <p:grpSp>
          <p:nvGrpSpPr>
            <p:cNvPr id="7" name="Group 7"/>
            <p:cNvGrpSpPr/>
            <p:nvPr/>
          </p:nvGrpSpPr>
          <p:grpSpPr>
            <a:xfrm>
              <a:off x="0" y="0"/>
              <a:ext cx="341538" cy="11554255"/>
              <a:chOff x="0" y="0"/>
              <a:chExt cx="42066" cy="1423096"/>
            </a:xfrm>
          </p:grpSpPr>
          <p:sp>
            <p:nvSpPr>
              <p:cNvPr id="8" name="Freeform 8"/>
              <p:cNvSpPr/>
              <p:nvPr/>
            </p:nvSpPr>
            <p:spPr>
              <a:xfrm>
                <a:off x="0" y="0"/>
                <a:ext cx="42066" cy="1423096"/>
              </a:xfrm>
              <a:custGeom>
                <a:avLst/>
                <a:gdLst/>
                <a:ahLst/>
                <a:cxnLst/>
                <a:rect l="l" t="t" r="r" b="b"/>
                <a:pathLst>
                  <a:path w="42066" h="1423096">
                    <a:moveTo>
                      <a:pt x="0" y="0"/>
                    </a:moveTo>
                    <a:lnTo>
                      <a:pt x="42066" y="0"/>
                    </a:lnTo>
                    <a:lnTo>
                      <a:pt x="42066" y="1423096"/>
                    </a:lnTo>
                    <a:lnTo>
                      <a:pt x="0" y="1423096"/>
                    </a:lnTo>
                    <a:close/>
                  </a:path>
                </a:pathLst>
              </a:custGeom>
              <a:solidFill>
                <a:srgbClr val="7C898B"/>
              </a:solidFill>
            </p:spPr>
            <p:txBody>
              <a:bodyPr/>
              <a:lstStyle/>
              <a:p>
                <a:endParaRPr lang="en-US"/>
              </a:p>
            </p:txBody>
          </p:sp>
          <p:sp>
            <p:nvSpPr>
              <p:cNvPr id="9" name="TextBox 9"/>
              <p:cNvSpPr txBox="1"/>
              <p:nvPr/>
            </p:nvSpPr>
            <p:spPr>
              <a:xfrm>
                <a:off x="0" y="-38100"/>
                <a:ext cx="42066" cy="1461196"/>
              </a:xfrm>
              <a:prstGeom prst="rect">
                <a:avLst/>
              </a:prstGeom>
            </p:spPr>
            <p:txBody>
              <a:bodyPr lIns="50800" tIns="50800" rIns="50800" bIns="50800" rtlCol="0" anchor="ctr"/>
              <a:lstStyle/>
              <a:p>
                <a:pPr algn="ctr">
                  <a:lnSpc>
                    <a:spcPts val="2799"/>
                  </a:lnSpc>
                </a:pPr>
                <a:endParaRPr/>
              </a:p>
            </p:txBody>
          </p:sp>
        </p:grpSp>
        <p:grpSp>
          <p:nvGrpSpPr>
            <p:cNvPr id="10" name="Group 10"/>
            <p:cNvGrpSpPr/>
            <p:nvPr/>
          </p:nvGrpSpPr>
          <p:grpSpPr>
            <a:xfrm>
              <a:off x="0" y="0"/>
              <a:ext cx="341538" cy="2935670"/>
              <a:chOff x="0" y="0"/>
              <a:chExt cx="42066" cy="361576"/>
            </a:xfrm>
          </p:grpSpPr>
          <p:sp>
            <p:nvSpPr>
              <p:cNvPr id="11" name="Freeform 11"/>
              <p:cNvSpPr/>
              <p:nvPr/>
            </p:nvSpPr>
            <p:spPr>
              <a:xfrm>
                <a:off x="0" y="0"/>
                <a:ext cx="42066" cy="361576"/>
              </a:xfrm>
              <a:custGeom>
                <a:avLst/>
                <a:gdLst/>
                <a:ahLst/>
                <a:cxnLst/>
                <a:rect l="l" t="t" r="r" b="b"/>
                <a:pathLst>
                  <a:path w="42066" h="361576">
                    <a:moveTo>
                      <a:pt x="0" y="0"/>
                    </a:moveTo>
                    <a:lnTo>
                      <a:pt x="42066" y="0"/>
                    </a:lnTo>
                    <a:lnTo>
                      <a:pt x="42066" y="361576"/>
                    </a:lnTo>
                    <a:lnTo>
                      <a:pt x="0" y="361576"/>
                    </a:lnTo>
                    <a:close/>
                  </a:path>
                </a:pathLst>
              </a:custGeom>
              <a:solidFill>
                <a:srgbClr val="253439"/>
              </a:solidFill>
            </p:spPr>
            <p:txBody>
              <a:bodyPr/>
              <a:lstStyle/>
              <a:p>
                <a:endParaRPr lang="en-US"/>
              </a:p>
            </p:txBody>
          </p:sp>
          <p:sp>
            <p:nvSpPr>
              <p:cNvPr id="12" name="TextBox 12"/>
              <p:cNvSpPr txBox="1"/>
              <p:nvPr/>
            </p:nvSpPr>
            <p:spPr>
              <a:xfrm>
                <a:off x="0" y="-38100"/>
                <a:ext cx="42066" cy="399676"/>
              </a:xfrm>
              <a:prstGeom prst="rect">
                <a:avLst/>
              </a:prstGeom>
            </p:spPr>
            <p:txBody>
              <a:bodyPr lIns="50800" tIns="50800" rIns="50800" bIns="50800" rtlCol="0" anchor="ctr"/>
              <a:lstStyle/>
              <a:p>
                <a:pPr algn="ctr">
                  <a:lnSpc>
                    <a:spcPts val="2799"/>
                  </a:lnSpc>
                </a:pPr>
                <a:endParaRPr/>
              </a:p>
            </p:txBody>
          </p:sp>
        </p:grpSp>
        <p:grpSp>
          <p:nvGrpSpPr>
            <p:cNvPr id="13" name="Group 13"/>
            <p:cNvGrpSpPr/>
            <p:nvPr/>
          </p:nvGrpSpPr>
          <p:grpSpPr>
            <a:xfrm>
              <a:off x="0" y="2932012"/>
              <a:ext cx="341538" cy="1275215"/>
              <a:chOff x="0" y="0"/>
              <a:chExt cx="42066" cy="157064"/>
            </a:xfrm>
          </p:grpSpPr>
          <p:sp>
            <p:nvSpPr>
              <p:cNvPr id="14" name="Freeform 14"/>
              <p:cNvSpPr/>
              <p:nvPr/>
            </p:nvSpPr>
            <p:spPr>
              <a:xfrm>
                <a:off x="0" y="0"/>
                <a:ext cx="42066" cy="157064"/>
              </a:xfrm>
              <a:custGeom>
                <a:avLst/>
                <a:gdLst/>
                <a:ahLst/>
                <a:cxnLst/>
                <a:rect l="l" t="t" r="r" b="b"/>
                <a:pathLst>
                  <a:path w="42066" h="157064">
                    <a:moveTo>
                      <a:pt x="0" y="0"/>
                    </a:moveTo>
                    <a:lnTo>
                      <a:pt x="42066" y="0"/>
                    </a:lnTo>
                    <a:lnTo>
                      <a:pt x="42066" y="157064"/>
                    </a:lnTo>
                    <a:lnTo>
                      <a:pt x="0" y="157064"/>
                    </a:lnTo>
                    <a:close/>
                  </a:path>
                </a:pathLst>
              </a:custGeom>
              <a:solidFill>
                <a:srgbClr val="B29E84"/>
              </a:solidFill>
            </p:spPr>
            <p:txBody>
              <a:bodyPr/>
              <a:lstStyle/>
              <a:p>
                <a:endParaRPr lang="en-US"/>
              </a:p>
            </p:txBody>
          </p:sp>
          <p:sp>
            <p:nvSpPr>
              <p:cNvPr id="15" name="TextBox 15"/>
              <p:cNvSpPr txBox="1"/>
              <p:nvPr/>
            </p:nvSpPr>
            <p:spPr>
              <a:xfrm>
                <a:off x="0" y="-38100"/>
                <a:ext cx="42066" cy="195164"/>
              </a:xfrm>
              <a:prstGeom prst="rect">
                <a:avLst/>
              </a:prstGeom>
            </p:spPr>
            <p:txBody>
              <a:bodyPr lIns="50800" tIns="50800" rIns="50800" bIns="50800" rtlCol="0" anchor="ctr"/>
              <a:lstStyle/>
              <a:p>
                <a:pPr algn="ctr">
                  <a:lnSpc>
                    <a:spcPts val="2799"/>
                  </a:lnSpc>
                </a:pPr>
                <a:endParaRPr/>
              </a:p>
            </p:txBody>
          </p:sp>
        </p:grpSp>
      </p:grpSp>
      <p:grpSp>
        <p:nvGrpSpPr>
          <p:cNvPr id="16" name="Group 16"/>
          <p:cNvGrpSpPr/>
          <p:nvPr/>
        </p:nvGrpSpPr>
        <p:grpSpPr>
          <a:xfrm>
            <a:off x="15477180" y="1130365"/>
            <a:ext cx="1352255" cy="274763"/>
            <a:chOff x="0" y="0"/>
            <a:chExt cx="1803007" cy="366350"/>
          </a:xfrm>
        </p:grpSpPr>
        <p:grpSp>
          <p:nvGrpSpPr>
            <p:cNvPr id="17" name="Group 17"/>
            <p:cNvGrpSpPr/>
            <p:nvPr/>
          </p:nvGrpSpPr>
          <p:grpSpPr>
            <a:xfrm rot="-5400000">
              <a:off x="0" y="0"/>
              <a:ext cx="366350" cy="366350"/>
              <a:chOff x="0" y="0"/>
              <a:chExt cx="178795" cy="178795"/>
            </a:xfrm>
          </p:grpSpPr>
          <p:sp>
            <p:nvSpPr>
              <p:cNvPr id="18" name="Freeform 18"/>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253439"/>
              </a:solidFill>
            </p:spPr>
            <p:txBody>
              <a:bodyPr/>
              <a:lstStyle/>
              <a:p>
                <a:endParaRPr lang="en-US"/>
              </a:p>
            </p:txBody>
          </p:sp>
          <p:sp>
            <p:nvSpPr>
              <p:cNvPr id="19" name="TextBox 19"/>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20" name="Group 20"/>
            <p:cNvGrpSpPr/>
            <p:nvPr/>
          </p:nvGrpSpPr>
          <p:grpSpPr>
            <a:xfrm rot="-5400000">
              <a:off x="718328" y="0"/>
              <a:ext cx="366350" cy="366350"/>
              <a:chOff x="0" y="0"/>
              <a:chExt cx="178795" cy="178795"/>
            </a:xfrm>
          </p:grpSpPr>
          <p:sp>
            <p:nvSpPr>
              <p:cNvPr id="21" name="Freeform 21"/>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B29E84"/>
              </a:solidFill>
            </p:spPr>
            <p:txBody>
              <a:bodyPr/>
              <a:lstStyle/>
              <a:p>
                <a:endParaRPr lang="en-US"/>
              </a:p>
            </p:txBody>
          </p:sp>
          <p:sp>
            <p:nvSpPr>
              <p:cNvPr id="22" name="TextBox 22"/>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23" name="Group 23"/>
            <p:cNvGrpSpPr/>
            <p:nvPr/>
          </p:nvGrpSpPr>
          <p:grpSpPr>
            <a:xfrm rot="-5400000">
              <a:off x="1436657" y="0"/>
              <a:ext cx="366350" cy="366350"/>
              <a:chOff x="0" y="0"/>
              <a:chExt cx="178795" cy="178795"/>
            </a:xfrm>
          </p:grpSpPr>
          <p:sp>
            <p:nvSpPr>
              <p:cNvPr id="24" name="Freeform 24"/>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7C898B"/>
              </a:solidFill>
            </p:spPr>
            <p:txBody>
              <a:bodyPr/>
              <a:lstStyle/>
              <a:p>
                <a:endParaRPr lang="en-US"/>
              </a:p>
            </p:txBody>
          </p:sp>
          <p:sp>
            <p:nvSpPr>
              <p:cNvPr id="25" name="TextBox 25"/>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grpSp>
        <p:nvGrpSpPr>
          <p:cNvPr id="26" name="Group 26"/>
          <p:cNvGrpSpPr/>
          <p:nvPr/>
        </p:nvGrpSpPr>
        <p:grpSpPr>
          <a:xfrm>
            <a:off x="-229320" y="10239375"/>
            <a:ext cx="1258020" cy="47625"/>
            <a:chOff x="0" y="0"/>
            <a:chExt cx="331330" cy="12543"/>
          </a:xfrm>
        </p:grpSpPr>
        <p:sp>
          <p:nvSpPr>
            <p:cNvPr id="27" name="Freeform 27"/>
            <p:cNvSpPr/>
            <p:nvPr/>
          </p:nvSpPr>
          <p:spPr>
            <a:xfrm>
              <a:off x="0" y="0"/>
              <a:ext cx="331330" cy="12543"/>
            </a:xfrm>
            <a:custGeom>
              <a:avLst/>
              <a:gdLst/>
              <a:ahLst/>
              <a:cxnLst/>
              <a:rect l="l" t="t" r="r" b="b"/>
              <a:pathLst>
                <a:path w="331330" h="12543">
                  <a:moveTo>
                    <a:pt x="0" y="0"/>
                  </a:moveTo>
                  <a:lnTo>
                    <a:pt x="331330" y="0"/>
                  </a:lnTo>
                  <a:lnTo>
                    <a:pt x="331330" y="12543"/>
                  </a:lnTo>
                  <a:lnTo>
                    <a:pt x="0" y="12543"/>
                  </a:lnTo>
                  <a:close/>
                </a:path>
              </a:pathLst>
            </a:custGeom>
            <a:solidFill>
              <a:srgbClr val="545454"/>
            </a:solidFill>
          </p:spPr>
          <p:txBody>
            <a:bodyPr/>
            <a:lstStyle/>
            <a:p>
              <a:endParaRPr lang="en-US"/>
            </a:p>
          </p:txBody>
        </p:sp>
        <p:sp>
          <p:nvSpPr>
            <p:cNvPr id="28" name="TextBox 28"/>
            <p:cNvSpPr txBox="1"/>
            <p:nvPr/>
          </p:nvSpPr>
          <p:spPr>
            <a:xfrm>
              <a:off x="0" y="-38100"/>
              <a:ext cx="331330" cy="50643"/>
            </a:xfrm>
            <a:prstGeom prst="rect">
              <a:avLst/>
            </a:prstGeom>
          </p:spPr>
          <p:txBody>
            <a:bodyPr lIns="50800" tIns="50800" rIns="50800" bIns="50800" rtlCol="0" anchor="ctr"/>
            <a:lstStyle/>
            <a:p>
              <a:pPr marL="0" lvl="0" indent="0" algn="ctr">
                <a:lnSpc>
                  <a:spcPts val="2799"/>
                </a:lnSpc>
                <a:spcBef>
                  <a:spcPct val="0"/>
                </a:spcBef>
              </a:pPr>
              <a:endParaRPr/>
            </a:p>
          </p:txBody>
        </p:sp>
      </p:grpSp>
      <p:sp>
        <p:nvSpPr>
          <p:cNvPr id="29" name="Freeform 29"/>
          <p:cNvSpPr/>
          <p:nvPr/>
        </p:nvSpPr>
        <p:spPr>
          <a:xfrm>
            <a:off x="1664964" y="284513"/>
            <a:ext cx="3850890" cy="2241229"/>
          </a:xfrm>
          <a:custGeom>
            <a:avLst/>
            <a:gdLst/>
            <a:ahLst/>
            <a:cxnLst/>
            <a:rect l="l" t="t" r="r" b="b"/>
            <a:pathLst>
              <a:path w="3850890" h="2241229">
                <a:moveTo>
                  <a:pt x="0" y="0"/>
                </a:moveTo>
                <a:lnTo>
                  <a:pt x="3850890" y="0"/>
                </a:lnTo>
                <a:lnTo>
                  <a:pt x="3850890" y="2241229"/>
                </a:lnTo>
                <a:lnTo>
                  <a:pt x="0" y="2241229"/>
                </a:lnTo>
                <a:lnTo>
                  <a:pt x="0" y="0"/>
                </a:lnTo>
                <a:close/>
              </a:path>
            </a:pathLst>
          </a:custGeom>
          <a:blipFill>
            <a:blip r:embed="rId3"/>
            <a:stretch>
              <a:fillRect l="-3316" t="-36017" r="-627" b="-42578"/>
            </a:stretch>
          </a:blipFill>
        </p:spPr>
        <p:txBody>
          <a:bodyPr/>
          <a:lstStyle/>
          <a:p>
            <a:endParaRPr lang="en-US"/>
          </a:p>
        </p:txBody>
      </p:sp>
      <p:sp>
        <p:nvSpPr>
          <p:cNvPr id="30" name="TextBox 30"/>
          <p:cNvSpPr txBox="1"/>
          <p:nvPr/>
        </p:nvSpPr>
        <p:spPr>
          <a:xfrm>
            <a:off x="6908501" y="704404"/>
            <a:ext cx="6554840" cy="1514579"/>
          </a:xfrm>
          <a:prstGeom prst="rect">
            <a:avLst/>
          </a:prstGeom>
        </p:spPr>
        <p:txBody>
          <a:bodyPr lIns="0" tIns="0" rIns="0" bIns="0" rtlCol="0" anchor="t">
            <a:spAutoFit/>
          </a:bodyPr>
          <a:lstStyle/>
          <a:p>
            <a:pPr algn="ctr">
              <a:lnSpc>
                <a:spcPts val="4051"/>
              </a:lnSpc>
              <a:spcBef>
                <a:spcPct val="0"/>
              </a:spcBef>
            </a:pPr>
            <a:r>
              <a:rPr lang="en-US" sz="2893" spc="-57">
                <a:solidFill>
                  <a:srgbClr val="253439"/>
                </a:solidFill>
                <a:latin typeface="Lato"/>
                <a:ea typeface="Lato"/>
                <a:cs typeface="Lato"/>
                <a:sym typeface="Lato"/>
              </a:rPr>
              <a:t> </a:t>
            </a:r>
            <a:r>
              <a:rPr lang="en-US" sz="2893" b="1" spc="-57">
                <a:solidFill>
                  <a:srgbClr val="253439"/>
                </a:solidFill>
                <a:latin typeface="Lato Bold"/>
                <a:ea typeface="Lato Bold"/>
                <a:cs typeface="Lato Bold"/>
                <a:sym typeface="Lato Bold"/>
              </a:rPr>
              <a:t>Collage of Informatics  </a:t>
            </a:r>
          </a:p>
          <a:p>
            <a:pPr algn="ctr">
              <a:lnSpc>
                <a:spcPts val="4051"/>
              </a:lnSpc>
              <a:spcBef>
                <a:spcPct val="0"/>
              </a:spcBef>
            </a:pPr>
            <a:r>
              <a:rPr lang="en-US" sz="2893" b="1" spc="-57">
                <a:solidFill>
                  <a:srgbClr val="253439"/>
                </a:solidFill>
                <a:latin typeface="Lato Bold"/>
                <a:ea typeface="Lato Bold"/>
                <a:cs typeface="Lato Bold"/>
                <a:sym typeface="Lato Bold"/>
              </a:rPr>
              <a:t>Master of Science in Artificial Intelligence</a:t>
            </a:r>
          </a:p>
          <a:p>
            <a:pPr algn="ctr">
              <a:lnSpc>
                <a:spcPts val="4051"/>
              </a:lnSpc>
              <a:spcBef>
                <a:spcPct val="0"/>
              </a:spcBef>
            </a:pPr>
            <a:endParaRPr lang="en-US" sz="2893" b="1" spc="-57">
              <a:solidFill>
                <a:srgbClr val="253439"/>
              </a:solidFill>
              <a:latin typeface="Lato Bold"/>
              <a:ea typeface="Lato Bold"/>
              <a:cs typeface="Lato Bold"/>
              <a:sym typeface="Lato Bold"/>
            </a:endParaRPr>
          </a:p>
        </p:txBody>
      </p:sp>
      <p:sp>
        <p:nvSpPr>
          <p:cNvPr id="31" name="TextBox 31"/>
          <p:cNvSpPr txBox="1"/>
          <p:nvPr/>
        </p:nvSpPr>
        <p:spPr>
          <a:xfrm>
            <a:off x="6211747" y="3134374"/>
            <a:ext cx="9265433" cy="3445899"/>
          </a:xfrm>
          <a:prstGeom prst="rect">
            <a:avLst/>
          </a:prstGeom>
        </p:spPr>
        <p:txBody>
          <a:bodyPr lIns="0" tIns="0" rIns="0" bIns="0" rtlCol="0" anchor="t">
            <a:spAutoFit/>
          </a:bodyPr>
          <a:lstStyle/>
          <a:p>
            <a:pPr marL="0" lvl="0" indent="0" algn="ctr">
              <a:lnSpc>
                <a:spcPts val="6880"/>
              </a:lnSpc>
            </a:pPr>
            <a:r>
              <a:rPr lang="en-US" sz="4914" b="1" dirty="0">
                <a:solidFill>
                  <a:srgbClr val="1C191A"/>
                </a:solidFill>
                <a:latin typeface="Georgia Pro Bold"/>
                <a:ea typeface="Georgia Pro Bold"/>
                <a:cs typeface="Georgia Pro Bold"/>
                <a:sym typeface="Georgia Pro Bold"/>
              </a:rPr>
              <a:t>Predicting fish growth</a:t>
            </a:r>
          </a:p>
          <a:p>
            <a:pPr marL="0" lvl="0" indent="0" algn="ctr">
              <a:lnSpc>
                <a:spcPts val="6880"/>
              </a:lnSpc>
            </a:pPr>
            <a:r>
              <a:rPr lang="en-US" sz="4914" b="1" dirty="0">
                <a:solidFill>
                  <a:srgbClr val="1C191A"/>
                </a:solidFill>
                <a:latin typeface="Georgia Pro Bold"/>
                <a:ea typeface="Georgia Pro Bold"/>
                <a:cs typeface="Georgia Pro Bold"/>
                <a:sym typeface="Georgia Pro Bold"/>
              </a:rPr>
              <a:t>using Internet of Things and Artificial Intelligence in Aquaculture systems</a:t>
            </a:r>
          </a:p>
        </p:txBody>
      </p:sp>
      <p:grpSp>
        <p:nvGrpSpPr>
          <p:cNvPr id="32" name="Group 32"/>
          <p:cNvGrpSpPr/>
          <p:nvPr/>
        </p:nvGrpSpPr>
        <p:grpSpPr>
          <a:xfrm>
            <a:off x="1028700" y="2525742"/>
            <a:ext cx="4487154" cy="5321326"/>
            <a:chOff x="0" y="0"/>
            <a:chExt cx="978599" cy="1160523"/>
          </a:xfrm>
        </p:grpSpPr>
        <p:sp>
          <p:nvSpPr>
            <p:cNvPr id="33" name="Freeform 33"/>
            <p:cNvSpPr/>
            <p:nvPr/>
          </p:nvSpPr>
          <p:spPr>
            <a:xfrm>
              <a:off x="0" y="0"/>
              <a:ext cx="978599" cy="1160523"/>
            </a:xfrm>
            <a:custGeom>
              <a:avLst/>
              <a:gdLst/>
              <a:ahLst/>
              <a:cxnLst/>
              <a:rect l="l" t="t" r="r" b="b"/>
              <a:pathLst>
                <a:path w="978599" h="1160523">
                  <a:moveTo>
                    <a:pt x="0" y="0"/>
                  </a:moveTo>
                  <a:lnTo>
                    <a:pt x="978599" y="0"/>
                  </a:lnTo>
                  <a:lnTo>
                    <a:pt x="978599" y="1160523"/>
                  </a:lnTo>
                  <a:lnTo>
                    <a:pt x="0" y="1160523"/>
                  </a:lnTo>
                  <a:close/>
                </a:path>
              </a:pathLst>
            </a:custGeom>
            <a:blipFill>
              <a:blip r:embed="rId4"/>
              <a:stretch>
                <a:fillRect t="-7657" b="-7657"/>
              </a:stretch>
            </a:blipFill>
          </p:spPr>
          <p:txBody>
            <a:bodyPr/>
            <a:lstStyle/>
            <a:p>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1208080" y="4194670"/>
            <a:ext cx="6108624" cy="1069976"/>
          </a:xfrm>
          <a:prstGeom prst="rect">
            <a:avLst/>
          </a:prstGeom>
        </p:spPr>
        <p:txBody>
          <a:bodyPr lIns="0" tIns="0" rIns="0" bIns="0" rtlCol="0" anchor="t">
            <a:spAutoFit/>
          </a:bodyPr>
          <a:lstStyle/>
          <a:p>
            <a:pPr marL="0" lvl="0" indent="0" algn="l">
              <a:lnSpc>
                <a:spcPts val="8000"/>
              </a:lnSpc>
              <a:spcBef>
                <a:spcPct val="0"/>
              </a:spcBef>
            </a:pPr>
            <a:r>
              <a:rPr lang="en-US" sz="8000" u="none" strike="noStrike">
                <a:solidFill>
                  <a:srgbClr val="253439"/>
                </a:solidFill>
                <a:latin typeface="Lato"/>
                <a:ea typeface="Lato"/>
                <a:cs typeface="Lato"/>
                <a:sym typeface="Lato"/>
              </a:rPr>
              <a:t>Overview</a:t>
            </a:r>
          </a:p>
        </p:txBody>
      </p:sp>
      <p:sp>
        <p:nvSpPr>
          <p:cNvPr id="3" name="TextBox 3"/>
          <p:cNvSpPr txBox="1"/>
          <p:nvPr/>
        </p:nvSpPr>
        <p:spPr>
          <a:xfrm>
            <a:off x="8746730" y="1993848"/>
            <a:ext cx="3790125" cy="344805"/>
          </a:xfrm>
          <a:prstGeom prst="rect">
            <a:avLst/>
          </a:prstGeom>
        </p:spPr>
        <p:txBody>
          <a:bodyPr lIns="0" tIns="0" rIns="0" bIns="0" rtlCol="0" anchor="t">
            <a:spAutoFit/>
          </a:bodyPr>
          <a:lstStyle/>
          <a:p>
            <a:pPr algn="l">
              <a:lnSpc>
                <a:spcPts val="2640"/>
              </a:lnSpc>
            </a:pPr>
            <a:r>
              <a:rPr lang="en-US" sz="2400" b="1">
                <a:solidFill>
                  <a:srgbClr val="1C191A"/>
                </a:solidFill>
                <a:latin typeface="Lato Bold"/>
                <a:ea typeface="Lato Bold"/>
                <a:cs typeface="Lato Bold"/>
                <a:sym typeface="Lato Bold"/>
              </a:rPr>
              <a:t>Introduction</a:t>
            </a:r>
          </a:p>
        </p:txBody>
      </p:sp>
      <p:sp>
        <p:nvSpPr>
          <p:cNvPr id="4" name="TextBox 4"/>
          <p:cNvSpPr txBox="1"/>
          <p:nvPr/>
        </p:nvSpPr>
        <p:spPr>
          <a:xfrm>
            <a:off x="8746730" y="4964381"/>
            <a:ext cx="3790125" cy="678180"/>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 Significance of the Study</a:t>
            </a:r>
          </a:p>
          <a:p>
            <a:pPr algn="l">
              <a:lnSpc>
                <a:spcPts val="2640"/>
              </a:lnSpc>
            </a:pPr>
            <a:endParaRPr lang="en-US" sz="2400" b="1">
              <a:solidFill>
                <a:srgbClr val="253439"/>
              </a:solidFill>
              <a:latin typeface="Lato Bold"/>
              <a:ea typeface="Lato Bold"/>
              <a:cs typeface="Lato Bold"/>
              <a:sym typeface="Lato Bold"/>
            </a:endParaRPr>
          </a:p>
        </p:txBody>
      </p:sp>
      <p:sp>
        <p:nvSpPr>
          <p:cNvPr id="5" name="TextBox 5"/>
          <p:cNvSpPr txBox="1"/>
          <p:nvPr/>
        </p:nvSpPr>
        <p:spPr>
          <a:xfrm>
            <a:off x="13594741" y="1990938"/>
            <a:ext cx="3485179" cy="344805"/>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Methodology</a:t>
            </a:r>
          </a:p>
        </p:txBody>
      </p:sp>
      <p:sp>
        <p:nvSpPr>
          <p:cNvPr id="6" name="TextBox 6"/>
          <p:cNvSpPr txBox="1"/>
          <p:nvPr/>
        </p:nvSpPr>
        <p:spPr>
          <a:xfrm>
            <a:off x="8751325" y="3560623"/>
            <a:ext cx="3790125" cy="334010"/>
          </a:xfrm>
          <a:prstGeom prst="rect">
            <a:avLst/>
          </a:prstGeom>
        </p:spPr>
        <p:txBody>
          <a:bodyPr lIns="0" tIns="0" rIns="0" bIns="0" rtlCol="0" anchor="t">
            <a:spAutoFit/>
          </a:bodyPr>
          <a:lstStyle/>
          <a:p>
            <a:pPr algn="l">
              <a:lnSpc>
                <a:spcPts val="2530"/>
              </a:lnSpc>
            </a:pPr>
            <a:r>
              <a:rPr lang="en-US" sz="2300" b="1">
                <a:solidFill>
                  <a:srgbClr val="253439"/>
                </a:solidFill>
                <a:latin typeface="Lato Bold"/>
                <a:ea typeface="Lato Bold"/>
                <a:cs typeface="Lato Bold"/>
                <a:sym typeface="Lato Bold"/>
              </a:rPr>
              <a:t>Problem Statement</a:t>
            </a:r>
          </a:p>
        </p:txBody>
      </p:sp>
      <p:sp>
        <p:nvSpPr>
          <p:cNvPr id="7" name="TextBox 7"/>
          <p:cNvSpPr txBox="1"/>
          <p:nvPr/>
        </p:nvSpPr>
        <p:spPr>
          <a:xfrm>
            <a:off x="8746730" y="7967397"/>
            <a:ext cx="3790125" cy="344805"/>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Literature Review</a:t>
            </a:r>
          </a:p>
        </p:txBody>
      </p:sp>
      <p:sp>
        <p:nvSpPr>
          <p:cNvPr id="8" name="TextBox 8"/>
          <p:cNvSpPr txBox="1"/>
          <p:nvPr/>
        </p:nvSpPr>
        <p:spPr>
          <a:xfrm>
            <a:off x="13774121" y="4979168"/>
            <a:ext cx="3485179" cy="344805"/>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Results</a:t>
            </a:r>
          </a:p>
        </p:txBody>
      </p:sp>
      <p:sp>
        <p:nvSpPr>
          <p:cNvPr id="9" name="TextBox 9"/>
          <p:cNvSpPr txBox="1"/>
          <p:nvPr/>
        </p:nvSpPr>
        <p:spPr>
          <a:xfrm>
            <a:off x="13594741" y="6478998"/>
            <a:ext cx="3485179" cy="344805"/>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Conclusion</a:t>
            </a:r>
          </a:p>
        </p:txBody>
      </p:sp>
      <p:sp>
        <p:nvSpPr>
          <p:cNvPr id="10" name="TextBox 10"/>
          <p:cNvSpPr txBox="1"/>
          <p:nvPr/>
        </p:nvSpPr>
        <p:spPr>
          <a:xfrm>
            <a:off x="13594741" y="7967397"/>
            <a:ext cx="3485179" cy="344805"/>
          </a:xfrm>
          <a:prstGeom prst="rect">
            <a:avLst/>
          </a:prstGeom>
        </p:spPr>
        <p:txBody>
          <a:bodyPr lIns="0" tIns="0" rIns="0" bIns="0" rtlCol="0" anchor="t">
            <a:spAutoFit/>
          </a:bodyPr>
          <a:lstStyle/>
          <a:p>
            <a:pPr algn="l">
              <a:lnSpc>
                <a:spcPts val="2640"/>
              </a:lnSpc>
            </a:pPr>
            <a:r>
              <a:rPr lang="en-US" sz="2400" b="1">
                <a:solidFill>
                  <a:srgbClr val="253439"/>
                </a:solidFill>
                <a:latin typeface="Lato Bold"/>
                <a:ea typeface="Lato Bold"/>
                <a:cs typeface="Lato Bold"/>
                <a:sym typeface="Lato Bold"/>
              </a:rPr>
              <a:t>Q&amp;A + Thank You</a:t>
            </a:r>
          </a:p>
        </p:txBody>
      </p:sp>
      <p:grpSp>
        <p:nvGrpSpPr>
          <p:cNvPr id="11" name="Group 11"/>
          <p:cNvGrpSpPr/>
          <p:nvPr/>
        </p:nvGrpSpPr>
        <p:grpSpPr>
          <a:xfrm rot="-5400000">
            <a:off x="3796798" y="3053843"/>
            <a:ext cx="225880" cy="5403316"/>
            <a:chOff x="0" y="0"/>
            <a:chExt cx="301173" cy="7204422"/>
          </a:xfrm>
        </p:grpSpPr>
        <p:grpSp>
          <p:nvGrpSpPr>
            <p:cNvPr id="12" name="Group 12"/>
            <p:cNvGrpSpPr/>
            <p:nvPr/>
          </p:nvGrpSpPr>
          <p:grpSpPr>
            <a:xfrm>
              <a:off x="0" y="0"/>
              <a:ext cx="301173" cy="7204422"/>
              <a:chOff x="0" y="0"/>
              <a:chExt cx="59491" cy="1423096"/>
            </a:xfrm>
          </p:grpSpPr>
          <p:sp>
            <p:nvSpPr>
              <p:cNvPr id="13" name="Freeform 13"/>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14" name="TextBox 14"/>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15" name="Group 15"/>
            <p:cNvGrpSpPr/>
            <p:nvPr/>
          </p:nvGrpSpPr>
          <p:grpSpPr>
            <a:xfrm>
              <a:off x="0" y="0"/>
              <a:ext cx="301173" cy="1830478"/>
              <a:chOff x="0" y="0"/>
              <a:chExt cx="59491" cy="361576"/>
            </a:xfrm>
          </p:grpSpPr>
          <p:sp>
            <p:nvSpPr>
              <p:cNvPr id="16" name="Freeform 16"/>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17" name="TextBox 17"/>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8" name="Group 18"/>
            <p:cNvGrpSpPr/>
            <p:nvPr/>
          </p:nvGrpSpPr>
          <p:grpSpPr>
            <a:xfrm>
              <a:off x="0" y="1828197"/>
              <a:ext cx="301173" cy="795134"/>
              <a:chOff x="0" y="0"/>
              <a:chExt cx="59491" cy="157064"/>
            </a:xfrm>
          </p:grpSpPr>
          <p:sp>
            <p:nvSpPr>
              <p:cNvPr id="19" name="Freeform 19"/>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20" name="TextBox 20"/>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
        <p:nvSpPr>
          <p:cNvPr id="21" name="TextBox 21"/>
          <p:cNvSpPr txBox="1"/>
          <p:nvPr/>
        </p:nvSpPr>
        <p:spPr>
          <a:xfrm>
            <a:off x="7478630" y="1939555"/>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01</a:t>
            </a:r>
          </a:p>
        </p:txBody>
      </p:sp>
      <p:sp>
        <p:nvSpPr>
          <p:cNvPr id="22" name="TextBox 22"/>
          <p:cNvSpPr txBox="1"/>
          <p:nvPr/>
        </p:nvSpPr>
        <p:spPr>
          <a:xfrm>
            <a:off x="12321895" y="1939555"/>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06</a:t>
            </a:r>
          </a:p>
        </p:txBody>
      </p:sp>
      <p:sp>
        <p:nvSpPr>
          <p:cNvPr id="23" name="TextBox 23"/>
          <p:cNvSpPr txBox="1"/>
          <p:nvPr/>
        </p:nvSpPr>
        <p:spPr>
          <a:xfrm>
            <a:off x="7478630" y="4924980"/>
            <a:ext cx="1110770" cy="491490"/>
          </a:xfrm>
          <a:prstGeom prst="rect">
            <a:avLst/>
          </a:prstGeom>
        </p:spPr>
        <p:txBody>
          <a:bodyPr lIns="0" tIns="0" rIns="0" bIns="0" rtlCol="0" anchor="t">
            <a:spAutoFit/>
          </a:bodyPr>
          <a:lstStyle/>
          <a:p>
            <a:pPr marL="0" lvl="0" indent="0" algn="r">
              <a:lnSpc>
                <a:spcPts val="3600"/>
              </a:lnSpc>
              <a:spcBef>
                <a:spcPct val="0"/>
              </a:spcBef>
            </a:pPr>
            <a:r>
              <a:rPr lang="en-US" sz="3600" u="none" strike="noStrike">
                <a:solidFill>
                  <a:srgbClr val="7C898B"/>
                </a:solidFill>
                <a:latin typeface="Lato"/>
                <a:ea typeface="Lato"/>
                <a:cs typeface="Lato"/>
                <a:sym typeface="Lato"/>
              </a:rPr>
              <a:t>03</a:t>
            </a:r>
          </a:p>
        </p:txBody>
      </p:sp>
      <p:sp>
        <p:nvSpPr>
          <p:cNvPr id="24" name="TextBox 24"/>
          <p:cNvSpPr txBox="1"/>
          <p:nvPr/>
        </p:nvSpPr>
        <p:spPr>
          <a:xfrm>
            <a:off x="12321895" y="4924980"/>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08</a:t>
            </a:r>
          </a:p>
        </p:txBody>
      </p:sp>
      <p:sp>
        <p:nvSpPr>
          <p:cNvPr id="25" name="TextBox 25"/>
          <p:cNvSpPr txBox="1"/>
          <p:nvPr/>
        </p:nvSpPr>
        <p:spPr>
          <a:xfrm>
            <a:off x="7478630" y="3432943"/>
            <a:ext cx="1110770" cy="491490"/>
          </a:xfrm>
          <a:prstGeom prst="rect">
            <a:avLst/>
          </a:prstGeom>
        </p:spPr>
        <p:txBody>
          <a:bodyPr lIns="0" tIns="0" rIns="0" bIns="0" rtlCol="0" anchor="t">
            <a:spAutoFit/>
          </a:bodyPr>
          <a:lstStyle/>
          <a:p>
            <a:pPr marL="0" lvl="0" indent="0" algn="r">
              <a:lnSpc>
                <a:spcPts val="3600"/>
              </a:lnSpc>
              <a:spcBef>
                <a:spcPct val="0"/>
              </a:spcBef>
            </a:pPr>
            <a:r>
              <a:rPr lang="en-US" sz="3600" u="none" strike="noStrike">
                <a:solidFill>
                  <a:srgbClr val="7C898B"/>
                </a:solidFill>
                <a:latin typeface="Lato"/>
                <a:ea typeface="Lato"/>
                <a:cs typeface="Lato"/>
                <a:sym typeface="Lato"/>
              </a:rPr>
              <a:t>02</a:t>
            </a:r>
          </a:p>
        </p:txBody>
      </p:sp>
      <p:sp>
        <p:nvSpPr>
          <p:cNvPr id="26" name="TextBox 26"/>
          <p:cNvSpPr txBox="1"/>
          <p:nvPr/>
        </p:nvSpPr>
        <p:spPr>
          <a:xfrm>
            <a:off x="12321895" y="3432943"/>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07</a:t>
            </a:r>
          </a:p>
        </p:txBody>
      </p:sp>
      <p:sp>
        <p:nvSpPr>
          <p:cNvPr id="27" name="TextBox 27"/>
          <p:cNvSpPr txBox="1"/>
          <p:nvPr/>
        </p:nvSpPr>
        <p:spPr>
          <a:xfrm>
            <a:off x="7478630" y="6418368"/>
            <a:ext cx="1110770" cy="491490"/>
          </a:xfrm>
          <a:prstGeom prst="rect">
            <a:avLst/>
          </a:prstGeom>
        </p:spPr>
        <p:txBody>
          <a:bodyPr lIns="0" tIns="0" rIns="0" bIns="0" rtlCol="0" anchor="t">
            <a:spAutoFit/>
          </a:bodyPr>
          <a:lstStyle/>
          <a:p>
            <a:pPr marL="0" lvl="0" indent="0" algn="r">
              <a:lnSpc>
                <a:spcPts val="3600"/>
              </a:lnSpc>
              <a:spcBef>
                <a:spcPct val="0"/>
              </a:spcBef>
            </a:pPr>
            <a:r>
              <a:rPr lang="en-US" sz="3600" u="none" strike="noStrike">
                <a:solidFill>
                  <a:srgbClr val="7C898B"/>
                </a:solidFill>
                <a:latin typeface="Lato"/>
                <a:ea typeface="Lato"/>
                <a:cs typeface="Lato"/>
                <a:sym typeface="Lato"/>
              </a:rPr>
              <a:t>04</a:t>
            </a:r>
          </a:p>
        </p:txBody>
      </p:sp>
      <p:sp>
        <p:nvSpPr>
          <p:cNvPr id="28" name="TextBox 28"/>
          <p:cNvSpPr txBox="1"/>
          <p:nvPr/>
        </p:nvSpPr>
        <p:spPr>
          <a:xfrm>
            <a:off x="12321895" y="6418368"/>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09</a:t>
            </a:r>
          </a:p>
        </p:txBody>
      </p:sp>
      <p:sp>
        <p:nvSpPr>
          <p:cNvPr id="29" name="TextBox 29"/>
          <p:cNvSpPr txBox="1"/>
          <p:nvPr/>
        </p:nvSpPr>
        <p:spPr>
          <a:xfrm>
            <a:off x="7478630" y="7913105"/>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05</a:t>
            </a:r>
          </a:p>
        </p:txBody>
      </p:sp>
      <p:sp>
        <p:nvSpPr>
          <p:cNvPr id="30" name="TextBox 30"/>
          <p:cNvSpPr txBox="1"/>
          <p:nvPr/>
        </p:nvSpPr>
        <p:spPr>
          <a:xfrm>
            <a:off x="12321895" y="7913105"/>
            <a:ext cx="1110770" cy="491490"/>
          </a:xfrm>
          <a:prstGeom prst="rect">
            <a:avLst/>
          </a:prstGeom>
        </p:spPr>
        <p:txBody>
          <a:bodyPr lIns="0" tIns="0" rIns="0" bIns="0" rtlCol="0" anchor="t">
            <a:spAutoFit/>
          </a:bodyPr>
          <a:lstStyle/>
          <a:p>
            <a:pPr algn="r">
              <a:lnSpc>
                <a:spcPts val="3600"/>
              </a:lnSpc>
            </a:pPr>
            <a:r>
              <a:rPr lang="en-US" sz="3600">
                <a:solidFill>
                  <a:srgbClr val="7C898B"/>
                </a:solidFill>
                <a:latin typeface="Lato"/>
                <a:ea typeface="Lato"/>
                <a:cs typeface="Lato"/>
                <a:sym typeface="Lato"/>
              </a:rPr>
              <a:t>10</a:t>
            </a:r>
          </a:p>
        </p:txBody>
      </p:sp>
      <p:sp>
        <p:nvSpPr>
          <p:cNvPr id="31" name="TextBox 31"/>
          <p:cNvSpPr txBox="1"/>
          <p:nvPr/>
        </p:nvSpPr>
        <p:spPr>
          <a:xfrm>
            <a:off x="8589400" y="6412323"/>
            <a:ext cx="3006363" cy="405765"/>
          </a:xfrm>
          <a:prstGeom prst="rect">
            <a:avLst/>
          </a:prstGeom>
        </p:spPr>
        <p:txBody>
          <a:bodyPr lIns="0" tIns="0" rIns="0" bIns="0" rtlCol="0" anchor="t">
            <a:spAutoFit/>
          </a:bodyPr>
          <a:lstStyle/>
          <a:p>
            <a:pPr algn="ctr">
              <a:lnSpc>
                <a:spcPts val="3359"/>
              </a:lnSpc>
              <a:spcBef>
                <a:spcPct val="0"/>
              </a:spcBef>
            </a:pPr>
            <a:r>
              <a:rPr lang="en-US" sz="2400" b="1" spc="-48">
                <a:solidFill>
                  <a:srgbClr val="253439"/>
                </a:solidFill>
                <a:latin typeface="Lato Bold"/>
                <a:ea typeface="Lato Bold"/>
                <a:cs typeface="Lato Bold"/>
                <a:sym typeface="Lato Bold"/>
              </a:rPr>
              <a:t>Thesis Contribution</a:t>
            </a:r>
          </a:p>
        </p:txBody>
      </p:sp>
      <p:sp>
        <p:nvSpPr>
          <p:cNvPr id="32" name="TextBox 32"/>
          <p:cNvSpPr txBox="1"/>
          <p:nvPr/>
        </p:nvSpPr>
        <p:spPr>
          <a:xfrm>
            <a:off x="13594741" y="3430403"/>
            <a:ext cx="2543056" cy="405765"/>
          </a:xfrm>
          <a:prstGeom prst="rect">
            <a:avLst/>
          </a:prstGeom>
        </p:spPr>
        <p:txBody>
          <a:bodyPr lIns="0" tIns="0" rIns="0" bIns="0" rtlCol="0" anchor="t">
            <a:spAutoFit/>
          </a:bodyPr>
          <a:lstStyle/>
          <a:p>
            <a:pPr algn="ctr">
              <a:lnSpc>
                <a:spcPts val="3359"/>
              </a:lnSpc>
              <a:spcBef>
                <a:spcPct val="0"/>
              </a:spcBef>
            </a:pPr>
            <a:r>
              <a:rPr lang="en-US" sz="2399" b="1" spc="-47">
                <a:solidFill>
                  <a:srgbClr val="253439"/>
                </a:solidFill>
                <a:latin typeface="Lato Bold"/>
                <a:ea typeface="Lato Bold"/>
                <a:cs typeface="Lato Bold"/>
                <a:sym typeface="Lato Bold"/>
              </a:rPr>
              <a:t>Experimental Setup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817735" y="2390365"/>
            <a:ext cx="16230600" cy="7896635"/>
          </a:xfrm>
          <a:prstGeom prst="rect">
            <a:avLst/>
          </a:prstGeom>
        </p:spPr>
        <p:txBody>
          <a:bodyPr lIns="0" tIns="0" rIns="0" bIns="0" rtlCol="0" anchor="t">
            <a:spAutoFit/>
          </a:bodyPr>
          <a:lstStyle/>
          <a:p>
            <a:pPr marL="0" lvl="0" indent="0" algn="just">
              <a:lnSpc>
                <a:spcPts val="3923"/>
              </a:lnSpc>
              <a:spcBef>
                <a:spcPct val="0"/>
              </a:spcBef>
            </a:pPr>
            <a:r>
              <a:rPr lang="en-US" sz="2802" spc="-56">
                <a:solidFill>
                  <a:srgbClr val="1C191A"/>
                </a:solidFill>
                <a:latin typeface="Lato"/>
                <a:ea typeface="Lato"/>
                <a:cs typeface="Lato"/>
                <a:sym typeface="Lato"/>
              </a:rPr>
              <a:t>Aquacultu</a:t>
            </a:r>
            <a:r>
              <a:rPr lang="en-US" sz="2802" u="none" strike="noStrike" spc="-56">
                <a:solidFill>
                  <a:srgbClr val="1C191A"/>
                </a:solidFill>
                <a:latin typeface="Lato"/>
                <a:ea typeface="Lato"/>
                <a:cs typeface="Lato"/>
                <a:sym typeface="Lato"/>
              </a:rPr>
              <a:t>re is one of the fastest-growing food production sectors, where fishpond productivity is highly dependent on maintaining optimal water quality conditions. Small variations in parameters such as temperature, pH, dissolved oxygen, and turbidity can lead to fish stress, disease, or sudden mortality. Traditional water monitoring methods are manual, infrequent, and unable to detect rapid environmental changes in real time.</a:t>
            </a:r>
          </a:p>
          <a:p>
            <a:pPr marL="0" lvl="0" indent="0" algn="just">
              <a:lnSpc>
                <a:spcPts val="3923"/>
              </a:lnSpc>
              <a:spcBef>
                <a:spcPct val="0"/>
              </a:spcBef>
            </a:pPr>
            <a:endParaRPr lang="en-US" sz="2802" u="none" strike="noStrike" spc="-56">
              <a:solidFill>
                <a:srgbClr val="1C191A"/>
              </a:solidFill>
              <a:latin typeface="Lato"/>
              <a:ea typeface="Lato"/>
              <a:cs typeface="Lato"/>
              <a:sym typeface="Lato"/>
            </a:endParaRPr>
          </a:p>
          <a:p>
            <a:pPr marL="0" lvl="0" indent="0" algn="just">
              <a:lnSpc>
                <a:spcPts val="3923"/>
              </a:lnSpc>
              <a:spcBef>
                <a:spcPct val="0"/>
              </a:spcBef>
            </a:pPr>
            <a:r>
              <a:rPr lang="en-US" sz="2802" u="none" strike="noStrike" spc="-56">
                <a:solidFill>
                  <a:srgbClr val="1C191A"/>
                </a:solidFill>
                <a:latin typeface="Lato"/>
                <a:ea typeface="Lato"/>
                <a:cs typeface="Lato"/>
                <a:sym typeface="Lato"/>
              </a:rPr>
              <a:t>The integration of Internet of Things (IoT) technologies enables continuous monitoring of fishpond environments through sensor networks that generate large volumes of real-time water quality data. However, raw IoT data alone does not provide actionable insights unless it is properly analyzed and transformed into predictive knowledge.</a:t>
            </a:r>
          </a:p>
          <a:p>
            <a:pPr marL="0" lvl="0" indent="0" algn="just">
              <a:lnSpc>
                <a:spcPts val="3923"/>
              </a:lnSpc>
              <a:spcBef>
                <a:spcPct val="0"/>
              </a:spcBef>
            </a:pPr>
            <a:endParaRPr lang="en-US" sz="2802" u="none" strike="noStrike" spc="-56">
              <a:solidFill>
                <a:srgbClr val="1C191A"/>
              </a:solidFill>
              <a:latin typeface="Lato"/>
              <a:ea typeface="Lato"/>
              <a:cs typeface="Lato"/>
              <a:sym typeface="Lato"/>
            </a:endParaRPr>
          </a:p>
          <a:p>
            <a:pPr marL="0" lvl="0" indent="0" algn="just">
              <a:lnSpc>
                <a:spcPts val="3923"/>
              </a:lnSpc>
              <a:spcBef>
                <a:spcPct val="0"/>
              </a:spcBef>
            </a:pPr>
            <a:r>
              <a:rPr lang="en-US" sz="2802" u="none" strike="noStrike" spc="-56">
                <a:solidFill>
                  <a:srgbClr val="1C191A"/>
                </a:solidFill>
                <a:latin typeface="Lato"/>
                <a:ea typeface="Lato"/>
                <a:cs typeface="Lato"/>
                <a:sym typeface="Lato"/>
              </a:rPr>
              <a:t>This thesis addresses this gap by applying machine learning regression models to IoT-based fishpond data in order to predict key water quality parameters before critical conditions occur. By comparing multiple supervised learning algorithms—such as Random Forest, XGBoost, Support Vector Regression, Linear and Lasso Regression .</a:t>
            </a:r>
          </a:p>
          <a:p>
            <a:pPr marL="0" lvl="0" indent="0" algn="just">
              <a:lnSpc>
                <a:spcPts val="3923"/>
              </a:lnSpc>
              <a:spcBef>
                <a:spcPct val="0"/>
              </a:spcBef>
            </a:pPr>
            <a:endParaRPr lang="en-US" sz="2802" u="none" strike="noStrike" spc="-56">
              <a:solidFill>
                <a:srgbClr val="1C191A"/>
              </a:solidFill>
              <a:latin typeface="Lato"/>
              <a:ea typeface="Lato"/>
              <a:cs typeface="Lato"/>
              <a:sym typeface="Lato"/>
            </a:endParaRPr>
          </a:p>
        </p:txBody>
      </p:sp>
      <p:sp>
        <p:nvSpPr>
          <p:cNvPr id="3" name="TextBox 3"/>
          <p:cNvSpPr txBox="1"/>
          <p:nvPr/>
        </p:nvSpPr>
        <p:spPr>
          <a:xfrm>
            <a:off x="1028700" y="785120"/>
            <a:ext cx="7486517" cy="1069976"/>
          </a:xfrm>
          <a:prstGeom prst="rect">
            <a:avLst/>
          </a:prstGeom>
        </p:spPr>
        <p:txBody>
          <a:bodyPr lIns="0" tIns="0" rIns="0" bIns="0" rtlCol="0" anchor="t">
            <a:spAutoFit/>
          </a:bodyPr>
          <a:lstStyle/>
          <a:p>
            <a:pPr marL="0" lvl="0" indent="0" algn="l">
              <a:lnSpc>
                <a:spcPts val="8000"/>
              </a:lnSpc>
              <a:spcBef>
                <a:spcPct val="0"/>
              </a:spcBef>
            </a:pPr>
            <a:r>
              <a:rPr lang="en-US" sz="8000" u="none" strike="noStrike">
                <a:solidFill>
                  <a:srgbClr val="253439"/>
                </a:solidFill>
                <a:latin typeface="Lato"/>
                <a:ea typeface="Lato"/>
                <a:cs typeface="Lato"/>
                <a:sym typeface="Lato"/>
              </a:rPr>
              <a:t>Introduction</a:t>
            </a:r>
          </a:p>
        </p:txBody>
      </p:sp>
      <p:grpSp>
        <p:nvGrpSpPr>
          <p:cNvPr id="4" name="Group 4"/>
          <p:cNvGrpSpPr/>
          <p:nvPr/>
        </p:nvGrpSpPr>
        <p:grpSpPr>
          <a:xfrm rot="-5400000">
            <a:off x="3836027" y="-1065171"/>
            <a:ext cx="244954" cy="5859609"/>
            <a:chOff x="0" y="0"/>
            <a:chExt cx="326606" cy="7812812"/>
          </a:xfrm>
        </p:grpSpPr>
        <p:grpSp>
          <p:nvGrpSpPr>
            <p:cNvPr id="5" name="Group 5"/>
            <p:cNvGrpSpPr/>
            <p:nvPr/>
          </p:nvGrpSpPr>
          <p:grpSpPr>
            <a:xfrm>
              <a:off x="0" y="0"/>
              <a:ext cx="326606" cy="7812812"/>
              <a:chOff x="0" y="0"/>
              <a:chExt cx="59491" cy="1423096"/>
            </a:xfrm>
          </p:grpSpPr>
          <p:sp>
            <p:nvSpPr>
              <p:cNvPr id="6" name="Freeform 6"/>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7" name="TextBox 7"/>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a:off x="0" y="0"/>
              <a:ext cx="326606" cy="1985056"/>
              <a:chOff x="0" y="0"/>
              <a:chExt cx="59491" cy="361576"/>
            </a:xfrm>
          </p:grpSpPr>
          <p:sp>
            <p:nvSpPr>
              <p:cNvPr id="9" name="Freeform 9"/>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10" name="TextBox 10"/>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1" name="Group 11"/>
            <p:cNvGrpSpPr/>
            <p:nvPr/>
          </p:nvGrpSpPr>
          <p:grpSpPr>
            <a:xfrm>
              <a:off x="0" y="1982582"/>
              <a:ext cx="326606" cy="862281"/>
              <a:chOff x="0" y="0"/>
              <a:chExt cx="59491" cy="157064"/>
            </a:xfrm>
          </p:grpSpPr>
          <p:sp>
            <p:nvSpPr>
              <p:cNvPr id="12" name="Freeform 12"/>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3" name="TextBox 13"/>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8981063" y="1961574"/>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a:t>
            </a:r>
            <a:r>
              <a:rPr lang="en-US" sz="3600" u="none" strike="noStrike">
                <a:solidFill>
                  <a:srgbClr val="7C898B"/>
                </a:solidFill>
                <a:latin typeface="Lato"/>
                <a:ea typeface="Lato"/>
                <a:cs typeface="Lato"/>
                <a:sym typeface="Lato"/>
              </a:rPr>
              <a:t>1</a:t>
            </a:r>
          </a:p>
        </p:txBody>
      </p:sp>
      <p:sp>
        <p:nvSpPr>
          <p:cNvPr id="3" name="TextBox 3"/>
          <p:cNvSpPr txBox="1"/>
          <p:nvPr/>
        </p:nvSpPr>
        <p:spPr>
          <a:xfrm>
            <a:off x="8981063" y="5610225"/>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03</a:t>
            </a:r>
          </a:p>
        </p:txBody>
      </p:sp>
      <p:sp>
        <p:nvSpPr>
          <p:cNvPr id="4" name="TextBox 4"/>
          <p:cNvSpPr txBox="1"/>
          <p:nvPr/>
        </p:nvSpPr>
        <p:spPr>
          <a:xfrm>
            <a:off x="8981063" y="3915410"/>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02</a:t>
            </a:r>
          </a:p>
        </p:txBody>
      </p:sp>
      <p:sp>
        <p:nvSpPr>
          <p:cNvPr id="5" name="TextBox 5"/>
          <p:cNvSpPr txBox="1"/>
          <p:nvPr/>
        </p:nvSpPr>
        <p:spPr>
          <a:xfrm>
            <a:off x="8981063" y="7564061"/>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04</a:t>
            </a:r>
          </a:p>
        </p:txBody>
      </p:sp>
      <p:sp>
        <p:nvSpPr>
          <p:cNvPr id="6" name="TextBox 6"/>
          <p:cNvSpPr txBox="1"/>
          <p:nvPr/>
        </p:nvSpPr>
        <p:spPr>
          <a:xfrm>
            <a:off x="10802795" y="1461194"/>
            <a:ext cx="5675209" cy="1397000"/>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Aquacultu</a:t>
            </a:r>
            <a:r>
              <a:rPr lang="en-US" sz="1999" u="none" strike="noStrike" spc="-39">
                <a:solidFill>
                  <a:srgbClr val="1C191A"/>
                </a:solidFill>
                <a:latin typeface="Lato"/>
                <a:ea typeface="Lato"/>
                <a:cs typeface="Lato"/>
                <a:sym typeface="Lato"/>
              </a:rPr>
              <a:t>re systems face significant challenges in accurately predicting fish growth and water quality due to reliance on traditional and irregular monitoring methods</a:t>
            </a:r>
          </a:p>
        </p:txBody>
      </p:sp>
      <p:sp>
        <p:nvSpPr>
          <p:cNvPr id="7" name="TextBox 7"/>
          <p:cNvSpPr txBox="1"/>
          <p:nvPr/>
        </p:nvSpPr>
        <p:spPr>
          <a:xfrm>
            <a:off x="10802795" y="5072235"/>
            <a:ext cx="5675209" cy="1397000"/>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Sens</a:t>
            </a:r>
            <a:r>
              <a:rPr lang="en-US" sz="1999" u="none" strike="noStrike" spc="-39">
                <a:solidFill>
                  <a:srgbClr val="1C191A"/>
                </a:solidFill>
                <a:latin typeface="Lato"/>
                <a:ea typeface="Lato"/>
                <a:cs typeface="Lato"/>
                <a:sym typeface="Lato"/>
              </a:rPr>
              <a:t>or data is often noisy and imprecise, making it difficult for conventional approaches to model nonlinear relationships among water quality parameters. </a:t>
            </a:r>
          </a:p>
        </p:txBody>
      </p:sp>
      <p:sp>
        <p:nvSpPr>
          <p:cNvPr id="8" name="TextBox 8"/>
          <p:cNvSpPr txBox="1"/>
          <p:nvPr/>
        </p:nvSpPr>
        <p:spPr>
          <a:xfrm>
            <a:off x="10802795" y="3415030"/>
            <a:ext cx="5675209" cy="1397000"/>
          </a:xfrm>
          <a:prstGeom prst="rect">
            <a:avLst/>
          </a:prstGeom>
        </p:spPr>
        <p:txBody>
          <a:bodyPr lIns="0" tIns="0" rIns="0" bIns="0" rtlCol="0" anchor="t">
            <a:spAutoFit/>
          </a:bodyPr>
          <a:lstStyle/>
          <a:p>
            <a:pPr marL="0" lvl="0" indent="0" algn="just">
              <a:lnSpc>
                <a:spcPts val="2799"/>
              </a:lnSpc>
              <a:spcBef>
                <a:spcPct val="0"/>
              </a:spcBef>
            </a:pPr>
            <a:r>
              <a:rPr lang="en-US" sz="1999" spc="-39" dirty="0">
                <a:solidFill>
                  <a:srgbClr val="1C191A"/>
                </a:solidFill>
                <a:latin typeface="Lato"/>
                <a:ea typeface="Lato"/>
                <a:cs typeface="Lato"/>
                <a:sym typeface="Lato"/>
              </a:rPr>
              <a:t>Alth</a:t>
            </a:r>
            <a:r>
              <a:rPr lang="en-US" sz="1999" u="none" strike="noStrike" spc="-39" dirty="0">
                <a:solidFill>
                  <a:srgbClr val="1C191A"/>
                </a:solidFill>
                <a:latin typeface="Lato"/>
                <a:ea typeface="Lato"/>
                <a:cs typeface="Lato"/>
                <a:sym typeface="Lato"/>
              </a:rPr>
              <a:t>ough IoT sensors provide real-time water quality data, decision-making processes remain largely reactive, based on current or historical measurements rather than future predictions</a:t>
            </a:r>
          </a:p>
        </p:txBody>
      </p:sp>
      <p:sp>
        <p:nvSpPr>
          <p:cNvPr id="9" name="TextBox 9"/>
          <p:cNvSpPr txBox="1"/>
          <p:nvPr/>
        </p:nvSpPr>
        <p:spPr>
          <a:xfrm>
            <a:off x="10802795" y="7021685"/>
            <a:ext cx="5675209" cy="2454275"/>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This</a:t>
            </a:r>
            <a:r>
              <a:rPr lang="en-US" sz="1999" u="none" strike="noStrike" spc="-39">
                <a:solidFill>
                  <a:srgbClr val="1C191A"/>
                </a:solidFill>
                <a:latin typeface="Lato"/>
                <a:ea typeface="Lato"/>
                <a:cs typeface="Lato"/>
                <a:sym typeface="Lato"/>
              </a:rPr>
              <a:t> study addresses these challenges by transforming IoT data from simple numerical readings into intelligent predictive indicators that support early intervention, enhance fish growth, reduce economic losses, and improve production efficiency, thereby contributing to sustainable aquaculture management</a:t>
            </a:r>
          </a:p>
        </p:txBody>
      </p:sp>
      <p:sp>
        <p:nvSpPr>
          <p:cNvPr id="10" name="TextBox 10"/>
          <p:cNvSpPr txBox="1"/>
          <p:nvPr/>
        </p:nvSpPr>
        <p:spPr>
          <a:xfrm>
            <a:off x="1028700" y="3224120"/>
            <a:ext cx="7257437" cy="1354004"/>
          </a:xfrm>
          <a:prstGeom prst="rect">
            <a:avLst/>
          </a:prstGeom>
        </p:spPr>
        <p:txBody>
          <a:bodyPr lIns="0" tIns="0" rIns="0" bIns="0" rtlCol="0" anchor="t">
            <a:spAutoFit/>
          </a:bodyPr>
          <a:lstStyle/>
          <a:p>
            <a:pPr marL="0" lvl="0" indent="0" algn="just">
              <a:lnSpc>
                <a:spcPts val="5158"/>
              </a:lnSpc>
              <a:spcBef>
                <a:spcPct val="0"/>
              </a:spcBef>
            </a:pPr>
            <a:r>
              <a:rPr lang="en-US" sz="5158" b="1" u="none" strike="noStrike">
                <a:solidFill>
                  <a:srgbClr val="253439"/>
                </a:solidFill>
                <a:latin typeface="Lato Bold"/>
                <a:ea typeface="Lato Bold"/>
                <a:cs typeface="Lato Bold"/>
                <a:sym typeface="Lato Bold"/>
              </a:rPr>
              <a:t>Problem Statement and Significance of the Study</a:t>
            </a:r>
          </a:p>
        </p:txBody>
      </p:sp>
      <p:grpSp>
        <p:nvGrpSpPr>
          <p:cNvPr id="11" name="Group 11"/>
          <p:cNvGrpSpPr/>
          <p:nvPr/>
        </p:nvGrpSpPr>
        <p:grpSpPr>
          <a:xfrm rot="-5400000">
            <a:off x="3546598" y="2592437"/>
            <a:ext cx="367520" cy="5403316"/>
            <a:chOff x="0" y="0"/>
            <a:chExt cx="490027" cy="7204422"/>
          </a:xfrm>
        </p:grpSpPr>
        <p:grpSp>
          <p:nvGrpSpPr>
            <p:cNvPr id="12" name="Group 12"/>
            <p:cNvGrpSpPr/>
            <p:nvPr/>
          </p:nvGrpSpPr>
          <p:grpSpPr>
            <a:xfrm>
              <a:off x="0" y="0"/>
              <a:ext cx="490027" cy="7204422"/>
              <a:chOff x="0" y="0"/>
              <a:chExt cx="96795" cy="1423096"/>
            </a:xfrm>
          </p:grpSpPr>
          <p:sp>
            <p:nvSpPr>
              <p:cNvPr id="13" name="Freeform 13"/>
              <p:cNvSpPr/>
              <p:nvPr/>
            </p:nvSpPr>
            <p:spPr>
              <a:xfrm>
                <a:off x="0" y="0"/>
                <a:ext cx="96795" cy="1423096"/>
              </a:xfrm>
              <a:custGeom>
                <a:avLst/>
                <a:gdLst/>
                <a:ahLst/>
                <a:cxnLst/>
                <a:rect l="l" t="t" r="r" b="b"/>
                <a:pathLst>
                  <a:path w="96795" h="1423096">
                    <a:moveTo>
                      <a:pt x="0" y="0"/>
                    </a:moveTo>
                    <a:lnTo>
                      <a:pt x="96795" y="0"/>
                    </a:lnTo>
                    <a:lnTo>
                      <a:pt x="96795" y="1423096"/>
                    </a:lnTo>
                    <a:lnTo>
                      <a:pt x="0" y="1423096"/>
                    </a:lnTo>
                    <a:close/>
                  </a:path>
                </a:pathLst>
              </a:custGeom>
              <a:solidFill>
                <a:srgbClr val="7C898B"/>
              </a:solidFill>
            </p:spPr>
            <p:txBody>
              <a:bodyPr/>
              <a:lstStyle/>
              <a:p>
                <a:endParaRPr lang="en-US"/>
              </a:p>
            </p:txBody>
          </p:sp>
          <p:sp>
            <p:nvSpPr>
              <p:cNvPr id="14" name="TextBox 14"/>
              <p:cNvSpPr txBox="1"/>
              <p:nvPr/>
            </p:nvSpPr>
            <p:spPr>
              <a:xfrm>
                <a:off x="0" y="-38100"/>
                <a:ext cx="96795" cy="1461196"/>
              </a:xfrm>
              <a:prstGeom prst="rect">
                <a:avLst/>
              </a:prstGeom>
            </p:spPr>
            <p:txBody>
              <a:bodyPr lIns="50800" tIns="50800" rIns="50800" bIns="50800" rtlCol="0" anchor="ctr"/>
              <a:lstStyle/>
              <a:p>
                <a:pPr algn="ctr">
                  <a:lnSpc>
                    <a:spcPts val="2799"/>
                  </a:lnSpc>
                </a:pPr>
                <a:endParaRPr/>
              </a:p>
            </p:txBody>
          </p:sp>
        </p:grpSp>
        <p:grpSp>
          <p:nvGrpSpPr>
            <p:cNvPr id="15" name="Group 15"/>
            <p:cNvGrpSpPr/>
            <p:nvPr/>
          </p:nvGrpSpPr>
          <p:grpSpPr>
            <a:xfrm>
              <a:off x="0" y="0"/>
              <a:ext cx="490027" cy="1830478"/>
              <a:chOff x="0" y="0"/>
              <a:chExt cx="96795" cy="361576"/>
            </a:xfrm>
          </p:grpSpPr>
          <p:sp>
            <p:nvSpPr>
              <p:cNvPr id="16" name="Freeform 16"/>
              <p:cNvSpPr/>
              <p:nvPr/>
            </p:nvSpPr>
            <p:spPr>
              <a:xfrm>
                <a:off x="0" y="0"/>
                <a:ext cx="96795" cy="361576"/>
              </a:xfrm>
              <a:custGeom>
                <a:avLst/>
                <a:gdLst/>
                <a:ahLst/>
                <a:cxnLst/>
                <a:rect l="l" t="t" r="r" b="b"/>
                <a:pathLst>
                  <a:path w="96795" h="361576">
                    <a:moveTo>
                      <a:pt x="0" y="0"/>
                    </a:moveTo>
                    <a:lnTo>
                      <a:pt x="96795" y="0"/>
                    </a:lnTo>
                    <a:lnTo>
                      <a:pt x="96795" y="361576"/>
                    </a:lnTo>
                    <a:lnTo>
                      <a:pt x="0" y="361576"/>
                    </a:lnTo>
                    <a:close/>
                  </a:path>
                </a:pathLst>
              </a:custGeom>
              <a:solidFill>
                <a:srgbClr val="253439"/>
              </a:solidFill>
            </p:spPr>
            <p:txBody>
              <a:bodyPr/>
              <a:lstStyle/>
              <a:p>
                <a:endParaRPr lang="en-US"/>
              </a:p>
            </p:txBody>
          </p:sp>
          <p:sp>
            <p:nvSpPr>
              <p:cNvPr id="17" name="TextBox 17"/>
              <p:cNvSpPr txBox="1"/>
              <p:nvPr/>
            </p:nvSpPr>
            <p:spPr>
              <a:xfrm>
                <a:off x="0" y="-38100"/>
                <a:ext cx="96795" cy="399676"/>
              </a:xfrm>
              <a:prstGeom prst="rect">
                <a:avLst/>
              </a:prstGeom>
            </p:spPr>
            <p:txBody>
              <a:bodyPr lIns="50800" tIns="50800" rIns="50800" bIns="50800" rtlCol="0" anchor="ctr"/>
              <a:lstStyle/>
              <a:p>
                <a:pPr algn="ctr">
                  <a:lnSpc>
                    <a:spcPts val="2799"/>
                  </a:lnSpc>
                </a:pPr>
                <a:endParaRPr/>
              </a:p>
            </p:txBody>
          </p:sp>
        </p:grpSp>
        <p:grpSp>
          <p:nvGrpSpPr>
            <p:cNvPr id="18" name="Group 18"/>
            <p:cNvGrpSpPr/>
            <p:nvPr/>
          </p:nvGrpSpPr>
          <p:grpSpPr>
            <a:xfrm>
              <a:off x="0" y="1828197"/>
              <a:ext cx="490027" cy="795134"/>
              <a:chOff x="0" y="0"/>
              <a:chExt cx="96795" cy="157064"/>
            </a:xfrm>
          </p:grpSpPr>
          <p:sp>
            <p:nvSpPr>
              <p:cNvPr id="19" name="Freeform 19"/>
              <p:cNvSpPr/>
              <p:nvPr/>
            </p:nvSpPr>
            <p:spPr>
              <a:xfrm>
                <a:off x="0" y="0"/>
                <a:ext cx="96795" cy="157064"/>
              </a:xfrm>
              <a:custGeom>
                <a:avLst/>
                <a:gdLst/>
                <a:ahLst/>
                <a:cxnLst/>
                <a:rect l="l" t="t" r="r" b="b"/>
                <a:pathLst>
                  <a:path w="96795" h="157064">
                    <a:moveTo>
                      <a:pt x="0" y="0"/>
                    </a:moveTo>
                    <a:lnTo>
                      <a:pt x="96795" y="0"/>
                    </a:lnTo>
                    <a:lnTo>
                      <a:pt x="96795" y="157064"/>
                    </a:lnTo>
                    <a:lnTo>
                      <a:pt x="0" y="157064"/>
                    </a:lnTo>
                    <a:close/>
                  </a:path>
                </a:pathLst>
              </a:custGeom>
              <a:solidFill>
                <a:srgbClr val="B29E84"/>
              </a:solidFill>
            </p:spPr>
            <p:txBody>
              <a:bodyPr/>
              <a:lstStyle/>
              <a:p>
                <a:endParaRPr lang="en-US"/>
              </a:p>
            </p:txBody>
          </p:sp>
          <p:sp>
            <p:nvSpPr>
              <p:cNvPr id="20" name="TextBox 20"/>
              <p:cNvSpPr txBox="1"/>
              <p:nvPr/>
            </p:nvSpPr>
            <p:spPr>
              <a:xfrm>
                <a:off x="0" y="-38100"/>
                <a:ext cx="96795" cy="195164"/>
              </a:xfrm>
              <a:prstGeom prst="rect">
                <a:avLst/>
              </a:prstGeom>
            </p:spPr>
            <p:txBody>
              <a:bodyPr lIns="50800" tIns="50800" rIns="50800" bIns="50800" rtlCol="0" anchor="ctr"/>
              <a:lstStyle/>
              <a:p>
                <a:pPr algn="ctr">
                  <a:lnSpc>
                    <a:spcPts val="2799"/>
                  </a:lnSpc>
                </a:pPr>
                <a:endParaRPr/>
              </a:p>
            </p:txBody>
          </p:sp>
        </p:gr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grpSp>
        <p:nvGrpSpPr>
          <p:cNvPr id="2" name="Group 2"/>
          <p:cNvGrpSpPr/>
          <p:nvPr/>
        </p:nvGrpSpPr>
        <p:grpSpPr>
          <a:xfrm>
            <a:off x="9144000" y="2111818"/>
            <a:ext cx="7484873" cy="1358900"/>
            <a:chOff x="0" y="0"/>
            <a:chExt cx="9979831" cy="1811867"/>
          </a:xfrm>
        </p:grpSpPr>
        <p:sp>
          <p:nvSpPr>
            <p:cNvPr id="3" name="Freeform 3"/>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4" name="TextBox 4"/>
            <p:cNvSpPr txBox="1"/>
            <p:nvPr/>
          </p:nvSpPr>
          <p:spPr>
            <a:xfrm>
              <a:off x="996953" y="-38100"/>
              <a:ext cx="8982878" cy="1849967"/>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Co</a:t>
              </a:r>
              <a:r>
                <a:rPr lang="en-US" sz="1999" u="none" strike="noStrike" spc="-39">
                  <a:solidFill>
                    <a:srgbClr val="1C191A"/>
                  </a:solidFill>
                  <a:latin typeface="Lato"/>
                  <a:ea typeface="Lato"/>
                  <a:cs typeface="Lato"/>
                  <a:sym typeface="Lato"/>
                </a:rPr>
                <a:t>nducted a comprehensive comparison of six regression algorithms—Decision Tree (DT), Random Forest (RF), SVR, Ridge, Lasso, and XGBoost to predict fish growth using aquaponic data</a:t>
              </a:r>
            </a:p>
          </p:txBody>
        </p:sp>
      </p:grpSp>
      <p:grpSp>
        <p:nvGrpSpPr>
          <p:cNvPr id="5" name="Group 5"/>
          <p:cNvGrpSpPr/>
          <p:nvPr/>
        </p:nvGrpSpPr>
        <p:grpSpPr>
          <a:xfrm>
            <a:off x="9144000" y="810067"/>
            <a:ext cx="7484873" cy="1006475"/>
            <a:chOff x="0" y="0"/>
            <a:chExt cx="9979831" cy="1341967"/>
          </a:xfrm>
        </p:grpSpPr>
        <p:sp>
          <p:nvSpPr>
            <p:cNvPr id="6" name="Freeform 6"/>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7" name="TextBox 7"/>
            <p:cNvSpPr txBox="1"/>
            <p:nvPr/>
          </p:nvSpPr>
          <p:spPr>
            <a:xfrm>
              <a:off x="996953" y="-38100"/>
              <a:ext cx="8982878" cy="1380067"/>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D</a:t>
              </a:r>
              <a:r>
                <a:rPr lang="en-US" sz="1999" u="none" strike="noStrike" spc="-39">
                  <a:solidFill>
                    <a:srgbClr val="1C191A"/>
                  </a:solidFill>
                  <a:latin typeface="Lato"/>
                  <a:ea typeface="Lato"/>
                  <a:cs typeface="Lato"/>
                  <a:sym typeface="Lato"/>
                </a:rPr>
                <a:t>eveloped and validated a machine learning framework for parameters (length and weight) using real IoT sensor data, including pH, dissolved oxygen, temperature, and turbidity.</a:t>
              </a:r>
            </a:p>
          </p:txBody>
        </p:sp>
      </p:grpSp>
      <p:grpSp>
        <p:nvGrpSpPr>
          <p:cNvPr id="8" name="Group 8"/>
          <p:cNvGrpSpPr/>
          <p:nvPr/>
        </p:nvGrpSpPr>
        <p:grpSpPr>
          <a:xfrm>
            <a:off x="9144000" y="5420168"/>
            <a:ext cx="7484873" cy="1358900"/>
            <a:chOff x="0" y="0"/>
            <a:chExt cx="9979831" cy="1811867"/>
          </a:xfrm>
        </p:grpSpPr>
        <p:sp>
          <p:nvSpPr>
            <p:cNvPr id="9" name="Freeform 9"/>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0" name="TextBox 10"/>
            <p:cNvSpPr txBox="1"/>
            <p:nvPr/>
          </p:nvSpPr>
          <p:spPr>
            <a:xfrm>
              <a:off x="996953" y="-38100"/>
              <a:ext cx="8982878" cy="1849967"/>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Deliver</a:t>
              </a:r>
              <a:r>
                <a:rPr lang="en-US" sz="1999" u="none" strike="noStrike" spc="-39">
                  <a:solidFill>
                    <a:srgbClr val="1C191A"/>
                  </a:solidFill>
                  <a:latin typeface="Lato"/>
                  <a:ea typeface="Lato"/>
                  <a:cs typeface="Lato"/>
                  <a:sym typeface="Lato"/>
                </a:rPr>
                <a:t>ed a predictive analytics solution that enables fish farmers to monitor and forecast pond conditions with high accuracy, supporting early intervention and smarter management decisions.</a:t>
              </a:r>
            </a:p>
          </p:txBody>
        </p:sp>
      </p:grpSp>
      <p:grpSp>
        <p:nvGrpSpPr>
          <p:cNvPr id="11" name="Group 11"/>
          <p:cNvGrpSpPr/>
          <p:nvPr/>
        </p:nvGrpSpPr>
        <p:grpSpPr>
          <a:xfrm>
            <a:off x="9144000" y="8376093"/>
            <a:ext cx="7484873" cy="1358900"/>
            <a:chOff x="0" y="0"/>
            <a:chExt cx="9979831" cy="1811867"/>
          </a:xfrm>
        </p:grpSpPr>
        <p:sp>
          <p:nvSpPr>
            <p:cNvPr id="12" name="Freeform 12"/>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TextBox 13"/>
            <p:cNvSpPr txBox="1"/>
            <p:nvPr/>
          </p:nvSpPr>
          <p:spPr>
            <a:xfrm>
              <a:off x="1029150" y="-38100"/>
              <a:ext cx="8950680" cy="1849967"/>
            </a:xfrm>
            <a:prstGeom prst="rect">
              <a:avLst/>
            </a:prstGeom>
          </p:spPr>
          <p:txBody>
            <a:bodyPr lIns="0" tIns="0" rIns="0" bIns="0" rtlCol="0" anchor="t">
              <a:spAutoFit/>
            </a:bodyPr>
            <a:lstStyle/>
            <a:p>
              <a:pPr marL="0" lvl="0" indent="0" algn="l">
                <a:lnSpc>
                  <a:spcPts val="2799"/>
                </a:lnSpc>
                <a:spcBef>
                  <a:spcPct val="0"/>
                </a:spcBef>
              </a:pPr>
              <a:r>
                <a:rPr lang="en-US" sz="1999" spc="-39">
                  <a:solidFill>
                    <a:srgbClr val="1C191A"/>
                  </a:solidFill>
                  <a:latin typeface="Lato"/>
                  <a:ea typeface="Lato"/>
                  <a:cs typeface="Lato"/>
                  <a:sym typeface="Lato"/>
                </a:rPr>
                <a:t>To c</a:t>
              </a:r>
              <a:r>
                <a:rPr lang="en-US" sz="1999" u="none" strike="noStrike" spc="-39">
                  <a:solidFill>
                    <a:srgbClr val="1C191A"/>
                  </a:solidFill>
                  <a:latin typeface="Lato"/>
                  <a:ea typeface="Lato"/>
                  <a:cs typeface="Lato"/>
                  <a:sym typeface="Lato"/>
                </a:rPr>
                <a:t>ompare the predictive accuracy of these models using standard evaluation metrics such as Mean Absolute Error (MAE), Root Mean Squared Error (RMSE), Coefficient of Determination (R²)</a:t>
              </a:r>
            </a:p>
          </p:txBody>
        </p:sp>
      </p:grpSp>
      <p:sp>
        <p:nvSpPr>
          <p:cNvPr id="14" name="TextBox 14"/>
          <p:cNvSpPr txBox="1"/>
          <p:nvPr/>
        </p:nvSpPr>
        <p:spPr>
          <a:xfrm>
            <a:off x="1786021" y="1959418"/>
            <a:ext cx="5787906" cy="1992446"/>
          </a:xfrm>
          <a:prstGeom prst="rect">
            <a:avLst/>
          </a:prstGeom>
        </p:spPr>
        <p:txBody>
          <a:bodyPr lIns="0" tIns="0" rIns="0" bIns="0" rtlCol="0" anchor="t">
            <a:spAutoFit/>
          </a:bodyPr>
          <a:lstStyle/>
          <a:p>
            <a:pPr marL="0" lvl="0" indent="0" algn="just">
              <a:lnSpc>
                <a:spcPts val="7686"/>
              </a:lnSpc>
              <a:spcBef>
                <a:spcPct val="0"/>
              </a:spcBef>
            </a:pPr>
            <a:r>
              <a:rPr lang="en-US" sz="7686">
                <a:solidFill>
                  <a:srgbClr val="253439"/>
                </a:solidFill>
                <a:latin typeface="Lato"/>
                <a:ea typeface="Lato"/>
                <a:cs typeface="Lato"/>
                <a:sym typeface="Lato"/>
              </a:rPr>
              <a:t>Thesis</a:t>
            </a:r>
            <a:r>
              <a:rPr lang="en-US" sz="7686" u="none" strike="noStrike">
                <a:solidFill>
                  <a:srgbClr val="253439"/>
                </a:solidFill>
                <a:latin typeface="Lato"/>
                <a:ea typeface="Lato"/>
                <a:cs typeface="Lato"/>
                <a:sym typeface="Lato"/>
              </a:rPr>
              <a:t> Contribution</a:t>
            </a:r>
          </a:p>
        </p:txBody>
      </p:sp>
      <p:grpSp>
        <p:nvGrpSpPr>
          <p:cNvPr id="15" name="Group 15"/>
          <p:cNvGrpSpPr/>
          <p:nvPr/>
        </p:nvGrpSpPr>
        <p:grpSpPr>
          <a:xfrm>
            <a:off x="9144000" y="3765993"/>
            <a:ext cx="7484873" cy="1358900"/>
            <a:chOff x="0" y="0"/>
            <a:chExt cx="9979831" cy="1811867"/>
          </a:xfrm>
        </p:grpSpPr>
        <p:sp>
          <p:nvSpPr>
            <p:cNvPr id="16" name="Freeform 16"/>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7" name="TextBox 17"/>
            <p:cNvSpPr txBox="1"/>
            <p:nvPr/>
          </p:nvSpPr>
          <p:spPr>
            <a:xfrm>
              <a:off x="996953" y="-38100"/>
              <a:ext cx="8982878" cy="1849967"/>
            </a:xfrm>
            <a:prstGeom prst="rect">
              <a:avLst/>
            </a:prstGeom>
          </p:spPr>
          <p:txBody>
            <a:bodyPr lIns="0" tIns="0" rIns="0" bIns="0" rtlCol="0" anchor="t">
              <a:spAutoFit/>
            </a:bodyPr>
            <a:lstStyle/>
            <a:p>
              <a:pPr marL="0" lvl="0" indent="0" algn="just">
                <a:lnSpc>
                  <a:spcPts val="2799"/>
                </a:lnSpc>
                <a:spcBef>
                  <a:spcPct val="0"/>
                </a:spcBef>
              </a:pPr>
              <a:r>
                <a:rPr lang="en-US" sz="1999" spc="-39" dirty="0">
                  <a:solidFill>
                    <a:srgbClr val="1C191A"/>
                  </a:solidFill>
                  <a:latin typeface="Lato"/>
                  <a:ea typeface="Lato"/>
                  <a:cs typeface="Lato"/>
                  <a:sym typeface="Lato"/>
                </a:rPr>
                <a:t>Demonstr</a:t>
              </a:r>
              <a:r>
                <a:rPr lang="en-US" sz="1999" u="none" strike="noStrike" spc="-39" dirty="0">
                  <a:solidFill>
                    <a:srgbClr val="1C191A"/>
                  </a:solidFill>
                  <a:latin typeface="Lato"/>
                  <a:ea typeface="Lato"/>
                  <a:cs typeface="Lato"/>
                  <a:sym typeface="Lato"/>
                </a:rPr>
                <a:t>ated the effectiveness of ensemble learning techniques, particularly Random Forest and </a:t>
              </a:r>
              <a:r>
                <a:rPr lang="en-US" sz="1999" u="none" strike="noStrike" spc="-39" dirty="0" err="1">
                  <a:solidFill>
                    <a:srgbClr val="1C191A"/>
                  </a:solidFill>
                  <a:latin typeface="Lato"/>
                  <a:ea typeface="Lato"/>
                  <a:cs typeface="Lato"/>
                  <a:sym typeface="Lato"/>
                </a:rPr>
                <a:t>XGBoost</a:t>
              </a:r>
              <a:r>
                <a:rPr lang="en-US" sz="1999" u="none" strike="noStrike" spc="-39" dirty="0">
                  <a:solidFill>
                    <a:srgbClr val="1C191A"/>
                  </a:solidFill>
                  <a:latin typeface="Lato"/>
                  <a:ea typeface="Lato"/>
                  <a:cs typeface="Lato"/>
                  <a:sym typeface="Lato"/>
                </a:rPr>
                <a:t>, in enhancing prediction stability and reducing errors, with RMSE values below 0.25 for length and 0.54 for weight.</a:t>
              </a:r>
            </a:p>
          </p:txBody>
        </p:sp>
      </p:grpSp>
      <p:grpSp>
        <p:nvGrpSpPr>
          <p:cNvPr id="18" name="Group 18"/>
          <p:cNvGrpSpPr/>
          <p:nvPr/>
        </p:nvGrpSpPr>
        <p:grpSpPr>
          <a:xfrm>
            <a:off x="1786021" y="5133925"/>
            <a:ext cx="5480671" cy="3242168"/>
            <a:chOff x="0" y="0"/>
            <a:chExt cx="1443469" cy="853904"/>
          </a:xfrm>
        </p:grpSpPr>
        <p:sp>
          <p:nvSpPr>
            <p:cNvPr id="19" name="Freeform 19"/>
            <p:cNvSpPr/>
            <p:nvPr/>
          </p:nvSpPr>
          <p:spPr>
            <a:xfrm>
              <a:off x="0" y="0"/>
              <a:ext cx="1443469" cy="853904"/>
            </a:xfrm>
            <a:custGeom>
              <a:avLst/>
              <a:gdLst/>
              <a:ahLst/>
              <a:cxnLst/>
              <a:rect l="l" t="t" r="r" b="b"/>
              <a:pathLst>
                <a:path w="1443469" h="853904">
                  <a:moveTo>
                    <a:pt x="0" y="0"/>
                  </a:moveTo>
                  <a:lnTo>
                    <a:pt x="1443469" y="0"/>
                  </a:lnTo>
                  <a:lnTo>
                    <a:pt x="1443469" y="853904"/>
                  </a:lnTo>
                  <a:lnTo>
                    <a:pt x="0" y="853904"/>
                  </a:lnTo>
                  <a:close/>
                </a:path>
              </a:pathLst>
            </a:custGeom>
            <a:solidFill>
              <a:srgbClr val="FFFFFF"/>
            </a:solidFill>
            <a:ln w="38100" cap="sq">
              <a:solidFill>
                <a:srgbClr val="B29E84"/>
              </a:solidFill>
              <a:prstDash val="solid"/>
              <a:miter/>
            </a:ln>
          </p:spPr>
          <p:txBody>
            <a:bodyPr/>
            <a:lstStyle/>
            <a:p>
              <a:endParaRPr lang="en-US"/>
            </a:p>
          </p:txBody>
        </p:sp>
        <p:sp>
          <p:nvSpPr>
            <p:cNvPr id="20" name="TextBox 20"/>
            <p:cNvSpPr txBox="1"/>
            <p:nvPr/>
          </p:nvSpPr>
          <p:spPr>
            <a:xfrm>
              <a:off x="0" y="-47625"/>
              <a:ext cx="1443469" cy="901529"/>
            </a:xfrm>
            <a:prstGeom prst="rect">
              <a:avLst/>
            </a:prstGeom>
          </p:spPr>
          <p:txBody>
            <a:bodyPr lIns="50800" tIns="50800" rIns="50800" bIns="50800" rtlCol="0" anchor="ctr"/>
            <a:lstStyle/>
            <a:p>
              <a:pPr algn="ctr">
                <a:lnSpc>
                  <a:spcPts val="3079"/>
                </a:lnSpc>
              </a:pPr>
              <a:r>
                <a:rPr lang="en-US" sz="2199" b="1" spc="-43">
                  <a:solidFill>
                    <a:srgbClr val="253439"/>
                  </a:solidFill>
                  <a:latin typeface="Lato Bold"/>
                  <a:ea typeface="Lato Bold"/>
                  <a:cs typeface="Lato Bold"/>
                  <a:sym typeface="Lato Bold"/>
                </a:rPr>
                <a:t>This thesis provides a set of scientific and practical contributions derived from the successful development, implementation, and evaluation of machine learning models for IoT-enabled fish pond management.</a:t>
              </a:r>
            </a:p>
          </p:txBody>
        </p:sp>
      </p:grpSp>
      <p:grpSp>
        <p:nvGrpSpPr>
          <p:cNvPr id="21" name="Group 21"/>
          <p:cNvGrpSpPr/>
          <p:nvPr/>
        </p:nvGrpSpPr>
        <p:grpSpPr>
          <a:xfrm>
            <a:off x="9144000" y="7074343"/>
            <a:ext cx="7484873" cy="1006475"/>
            <a:chOff x="0" y="0"/>
            <a:chExt cx="9979831" cy="1341967"/>
          </a:xfrm>
        </p:grpSpPr>
        <p:sp>
          <p:nvSpPr>
            <p:cNvPr id="22" name="Freeform 22"/>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TextBox 23"/>
            <p:cNvSpPr txBox="1"/>
            <p:nvPr/>
          </p:nvSpPr>
          <p:spPr>
            <a:xfrm>
              <a:off x="996953" y="-38100"/>
              <a:ext cx="8982878" cy="1380067"/>
            </a:xfrm>
            <a:prstGeom prst="rect">
              <a:avLst/>
            </a:prstGeom>
          </p:spPr>
          <p:txBody>
            <a:bodyPr lIns="0" tIns="0" rIns="0" bIns="0" rtlCol="0" anchor="t">
              <a:spAutoFit/>
            </a:bodyPr>
            <a:lstStyle/>
            <a:p>
              <a:pPr marL="0" lvl="0" indent="0" algn="just">
                <a:lnSpc>
                  <a:spcPts val="2799"/>
                </a:lnSpc>
                <a:spcBef>
                  <a:spcPct val="0"/>
                </a:spcBef>
              </a:pPr>
              <a:r>
                <a:rPr lang="en-US" sz="1999" spc="-39">
                  <a:solidFill>
                    <a:srgbClr val="1C191A"/>
                  </a:solidFill>
                  <a:latin typeface="Lato"/>
                  <a:ea typeface="Lato"/>
                  <a:cs typeface="Lato"/>
                  <a:sym typeface="Lato"/>
                </a:rPr>
                <a:t>Improv</a:t>
              </a:r>
              <a:r>
                <a:rPr lang="en-US" sz="1999" u="none" strike="noStrike" spc="-39">
                  <a:solidFill>
                    <a:srgbClr val="1C191A"/>
                  </a:solidFill>
                  <a:latin typeface="Lato"/>
                  <a:ea typeface="Lato"/>
                  <a:cs typeface="Lato"/>
                  <a:sym typeface="Lato"/>
                </a:rPr>
                <a:t>ed aquaculture productivity by transforming raw IoT sensor data into actionable insights that guide feeding, aeration, and water exchange strategies. </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rot="-5400000">
            <a:off x="-1321028" y="4719320"/>
            <a:ext cx="8229600" cy="848360"/>
          </a:xfrm>
          <a:prstGeom prst="rect">
            <a:avLst/>
          </a:prstGeom>
        </p:spPr>
        <p:txBody>
          <a:bodyPr lIns="0" tIns="0" rIns="0" bIns="0" rtlCol="0" anchor="t">
            <a:spAutoFit/>
          </a:bodyPr>
          <a:lstStyle/>
          <a:p>
            <a:pPr marL="0" lvl="0" indent="0" algn="ctr">
              <a:lnSpc>
                <a:spcPts val="6399"/>
              </a:lnSpc>
              <a:spcBef>
                <a:spcPct val="0"/>
              </a:spcBef>
            </a:pPr>
            <a:r>
              <a:rPr lang="en-US" sz="6399">
                <a:solidFill>
                  <a:srgbClr val="253439"/>
                </a:solidFill>
                <a:latin typeface="Lato"/>
                <a:ea typeface="Lato"/>
                <a:cs typeface="Lato"/>
                <a:sym typeface="Lato"/>
              </a:rPr>
              <a:t>Lit</a:t>
            </a:r>
            <a:r>
              <a:rPr lang="en-US" sz="6399" u="none" strike="noStrike">
                <a:solidFill>
                  <a:srgbClr val="253439"/>
                </a:solidFill>
                <a:latin typeface="Lato"/>
                <a:ea typeface="Lato"/>
                <a:cs typeface="Lato"/>
                <a:sym typeface="Lato"/>
              </a:rPr>
              <a:t>erature Review</a:t>
            </a:r>
          </a:p>
        </p:txBody>
      </p:sp>
      <p:sp>
        <p:nvSpPr>
          <p:cNvPr id="3" name="TextBox 3"/>
          <p:cNvSpPr txBox="1"/>
          <p:nvPr/>
        </p:nvSpPr>
        <p:spPr>
          <a:xfrm>
            <a:off x="3979951" y="1991583"/>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a:t>
            </a:r>
            <a:r>
              <a:rPr lang="en-US" sz="3600" u="none" strike="noStrike">
                <a:solidFill>
                  <a:srgbClr val="7C898B"/>
                </a:solidFill>
                <a:latin typeface="Lato"/>
                <a:ea typeface="Lato"/>
                <a:cs typeface="Lato"/>
                <a:sym typeface="Lato"/>
              </a:rPr>
              <a:t>1</a:t>
            </a:r>
          </a:p>
        </p:txBody>
      </p:sp>
      <p:sp>
        <p:nvSpPr>
          <p:cNvPr id="4" name="TextBox 4"/>
          <p:cNvSpPr txBox="1"/>
          <p:nvPr/>
        </p:nvSpPr>
        <p:spPr>
          <a:xfrm>
            <a:off x="6185761" y="981075"/>
            <a:ext cx="10383459" cy="2743123"/>
          </a:xfrm>
          <a:prstGeom prst="rect">
            <a:avLst/>
          </a:prstGeom>
        </p:spPr>
        <p:txBody>
          <a:bodyPr lIns="0" tIns="0" rIns="0" bIns="0" rtlCol="0" anchor="t">
            <a:spAutoFit/>
          </a:bodyPr>
          <a:lstStyle/>
          <a:p>
            <a:pPr lvl="0" algn="just">
              <a:lnSpc>
                <a:spcPts val="3059"/>
              </a:lnSpc>
              <a:spcBef>
                <a:spcPct val="0"/>
              </a:spcBef>
            </a:pPr>
            <a:r>
              <a:rPr lang="en-US" sz="2185" b="1" spc="-43" dirty="0">
                <a:solidFill>
                  <a:srgbClr val="1C191A"/>
                </a:solidFill>
                <a:latin typeface="Lato Bold"/>
                <a:ea typeface="Lato Bold"/>
                <a:cs typeface="Lato Bold"/>
                <a:sym typeface="Lato Bold"/>
              </a:rPr>
              <a:t>Sundararajan et al. (2025) proposed an IoT-based deep learning framework for water quality prediction in aquaponic fish ponds. Sensor data, including temperature, pH, and turbidity, were collected using the </a:t>
            </a:r>
            <a:r>
              <a:rPr lang="en-US" sz="2185" b="1" spc="-43" dirty="0" err="1">
                <a:solidFill>
                  <a:srgbClr val="1C191A"/>
                </a:solidFill>
                <a:latin typeface="Lato Bold"/>
                <a:ea typeface="Lato Bold"/>
                <a:cs typeface="Lato Bold"/>
                <a:sym typeface="Lato Bold"/>
              </a:rPr>
              <a:t>AquaBot</a:t>
            </a:r>
            <a:r>
              <a:rPr lang="en-US" sz="2185" b="1" spc="-43" dirty="0">
                <a:solidFill>
                  <a:srgbClr val="1C191A"/>
                </a:solidFill>
                <a:latin typeface="Lato Bold"/>
                <a:ea typeface="Lato Bold"/>
                <a:cs typeface="Lato Bold"/>
                <a:sym typeface="Lato Bold"/>
              </a:rPr>
              <a:t> IoT system. The study introduced a hybrid model that combines a Convolutional Autoencoder (CAE) with a GRU network to extract multi-scale features and capture temporal patterns in water quality data. The proposed approach demonstrated high predictive accuracy and effective performance in modeling dynamic aquaculture environments.</a:t>
            </a:r>
            <a:endParaRPr lang="en-US" sz="2185" u="none" strike="noStrike" spc="-43" dirty="0">
              <a:solidFill>
                <a:srgbClr val="1C191A"/>
              </a:solidFill>
              <a:latin typeface="Lato"/>
              <a:ea typeface="Lato"/>
              <a:cs typeface="Lato"/>
              <a:sym typeface="Lato"/>
            </a:endParaRPr>
          </a:p>
        </p:txBody>
      </p:sp>
      <p:sp>
        <p:nvSpPr>
          <p:cNvPr id="5" name="TextBox 5"/>
          <p:cNvSpPr txBox="1"/>
          <p:nvPr/>
        </p:nvSpPr>
        <p:spPr>
          <a:xfrm>
            <a:off x="3979951" y="7238103"/>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03</a:t>
            </a:r>
          </a:p>
        </p:txBody>
      </p:sp>
      <p:sp>
        <p:nvSpPr>
          <p:cNvPr id="6" name="TextBox 6"/>
          <p:cNvSpPr txBox="1"/>
          <p:nvPr/>
        </p:nvSpPr>
        <p:spPr>
          <a:xfrm>
            <a:off x="6185967" y="6779950"/>
            <a:ext cx="10383253" cy="2552237"/>
          </a:xfrm>
          <a:prstGeom prst="rect">
            <a:avLst/>
          </a:prstGeom>
        </p:spPr>
        <p:txBody>
          <a:bodyPr lIns="0" tIns="0" rIns="0" bIns="0" rtlCol="0" anchor="t">
            <a:spAutoFit/>
          </a:bodyPr>
          <a:lstStyle/>
          <a:p>
            <a:pPr algn="justLow"/>
            <a:r>
              <a:rPr lang="en-US" sz="2400" b="1" dirty="0">
                <a:latin typeface="Lato" panose="020F0502020204030203" pitchFamily="34" charset="0"/>
                <a:ea typeface="Lato" panose="020F0502020204030203" pitchFamily="34" charset="0"/>
                <a:cs typeface="Lato" panose="020F0502020204030203" pitchFamily="34" charset="0"/>
              </a:rPr>
              <a:t>Xu et al. (2025) proposed a hybrid deep learning model that integrates Convolutional Neural Networks (CNN), self-attention mechanisms, and a bidirectional recurrent unit for real-time dissolved oxygen prediction. The model was trained using IoT sensor data collected from intensive fish pond environments and demonstrated strong predictive performance in capturing temporal patterns in dissolved oxygen levels.</a:t>
            </a:r>
          </a:p>
          <a:p>
            <a:pPr marL="0" lvl="0" indent="0" algn="just">
              <a:lnSpc>
                <a:spcPts val="2939"/>
              </a:lnSpc>
              <a:spcBef>
                <a:spcPct val="0"/>
              </a:spcBef>
            </a:pPr>
            <a:endParaRPr lang="en-US" sz="2099" u="none" strike="noStrike" spc="-41" dirty="0">
              <a:solidFill>
                <a:srgbClr val="1C191A"/>
              </a:solidFill>
              <a:latin typeface="Lato"/>
              <a:ea typeface="Lato"/>
              <a:cs typeface="Lato"/>
              <a:sym typeface="Lato"/>
            </a:endParaRPr>
          </a:p>
        </p:txBody>
      </p:sp>
      <p:sp>
        <p:nvSpPr>
          <p:cNvPr id="7" name="TextBox 7"/>
          <p:cNvSpPr txBox="1"/>
          <p:nvPr/>
        </p:nvSpPr>
        <p:spPr>
          <a:xfrm>
            <a:off x="3979951" y="4745653"/>
            <a:ext cx="1444016" cy="491490"/>
          </a:xfrm>
          <a:prstGeom prst="rect">
            <a:avLst/>
          </a:prstGeom>
        </p:spPr>
        <p:txBody>
          <a:bodyPr lIns="0" tIns="0" rIns="0" bIns="0" rtlCol="0" anchor="t">
            <a:spAutoFit/>
          </a:bodyPr>
          <a:lstStyle/>
          <a:p>
            <a:pPr marL="0" lvl="0" indent="0" algn="r">
              <a:lnSpc>
                <a:spcPts val="3600"/>
              </a:lnSpc>
              <a:spcBef>
                <a:spcPct val="0"/>
              </a:spcBef>
            </a:pPr>
            <a:r>
              <a:rPr lang="en-US" sz="3600">
                <a:solidFill>
                  <a:srgbClr val="7C898B"/>
                </a:solidFill>
                <a:latin typeface="Lato"/>
                <a:ea typeface="Lato"/>
                <a:cs typeface="Lato"/>
                <a:sym typeface="Lato"/>
              </a:rPr>
              <a:t>02</a:t>
            </a:r>
          </a:p>
        </p:txBody>
      </p:sp>
      <p:sp>
        <p:nvSpPr>
          <p:cNvPr id="8" name="TextBox 8"/>
          <p:cNvSpPr txBox="1"/>
          <p:nvPr/>
        </p:nvSpPr>
        <p:spPr>
          <a:xfrm>
            <a:off x="6185967" y="4110653"/>
            <a:ext cx="10383459" cy="2542619"/>
          </a:xfrm>
          <a:prstGeom prst="rect">
            <a:avLst/>
          </a:prstGeom>
        </p:spPr>
        <p:txBody>
          <a:bodyPr lIns="0" tIns="0" rIns="0" bIns="0" rtlCol="0" anchor="t">
            <a:spAutoFit/>
          </a:bodyPr>
          <a:lstStyle/>
          <a:p>
            <a:pPr algn="justLow"/>
            <a:r>
              <a:rPr lang="en-US" sz="2400" b="1" dirty="0">
                <a:latin typeface="Lato" panose="020F0502020204030203" pitchFamily="34" charset="0"/>
                <a:ea typeface="Lato" panose="020F0502020204030203" pitchFamily="34" charset="0"/>
                <a:cs typeface="Lato" panose="020F0502020204030203" pitchFamily="34" charset="0"/>
              </a:rPr>
              <a:t>Hridoy et al. (2025) implemented an IoT-based monitoring system in tilapia ponds and applied ensemble machine learning techniques to predict water quality parameters. Sensor data were collected continuously over an extended period from real aquaculture environments. The study employed ensemble models based on decision trees and boosting methods to enhance the effectiveness and reliability of water quality prediction.</a:t>
            </a:r>
          </a:p>
          <a:p>
            <a:pPr marL="0" lvl="0" indent="0" algn="just">
              <a:lnSpc>
                <a:spcPts val="2799"/>
              </a:lnSpc>
              <a:spcBef>
                <a:spcPct val="0"/>
              </a:spcBef>
            </a:pPr>
            <a:endParaRPr lang="en-US" sz="2099" u="none" strike="noStrike" spc="-41" dirty="0">
              <a:solidFill>
                <a:srgbClr val="1C191A"/>
              </a:solidFill>
              <a:latin typeface="Lato"/>
              <a:ea typeface="Lato"/>
              <a:cs typeface="Lato"/>
              <a:sym typeface="Lato"/>
            </a:endParaRPr>
          </a:p>
        </p:txBody>
      </p:sp>
      <p:grpSp>
        <p:nvGrpSpPr>
          <p:cNvPr id="9" name="Group 9"/>
          <p:cNvGrpSpPr/>
          <p:nvPr/>
        </p:nvGrpSpPr>
        <p:grpSpPr>
          <a:xfrm>
            <a:off x="-381720" y="-218676"/>
            <a:ext cx="1410420" cy="10724351"/>
            <a:chOff x="0" y="0"/>
            <a:chExt cx="371469" cy="2824521"/>
          </a:xfrm>
        </p:grpSpPr>
        <p:sp>
          <p:nvSpPr>
            <p:cNvPr id="10" name="Freeform 10"/>
            <p:cNvSpPr/>
            <p:nvPr/>
          </p:nvSpPr>
          <p:spPr>
            <a:xfrm>
              <a:off x="0" y="0"/>
              <a:ext cx="371469" cy="2824520"/>
            </a:xfrm>
            <a:custGeom>
              <a:avLst/>
              <a:gdLst/>
              <a:ahLst/>
              <a:cxnLst/>
              <a:rect l="l" t="t" r="r" b="b"/>
              <a:pathLst>
                <a:path w="371469" h="2824520">
                  <a:moveTo>
                    <a:pt x="0" y="0"/>
                  </a:moveTo>
                  <a:lnTo>
                    <a:pt x="371469" y="0"/>
                  </a:lnTo>
                  <a:lnTo>
                    <a:pt x="371469" y="2824520"/>
                  </a:lnTo>
                  <a:lnTo>
                    <a:pt x="0" y="2824520"/>
                  </a:lnTo>
                  <a:close/>
                </a:path>
              </a:pathLst>
            </a:custGeom>
            <a:solidFill>
              <a:srgbClr val="7C898B"/>
            </a:solidFill>
          </p:spPr>
          <p:txBody>
            <a:bodyPr/>
            <a:lstStyle/>
            <a:p>
              <a:endParaRPr lang="en-US"/>
            </a:p>
          </p:txBody>
        </p:sp>
        <p:sp>
          <p:nvSpPr>
            <p:cNvPr id="11" name="TextBox 11"/>
            <p:cNvSpPr txBox="1"/>
            <p:nvPr/>
          </p:nvSpPr>
          <p:spPr>
            <a:xfrm>
              <a:off x="0" y="-38100"/>
              <a:ext cx="371469" cy="2862621"/>
            </a:xfrm>
            <a:prstGeom prst="rect">
              <a:avLst/>
            </a:prstGeom>
          </p:spPr>
          <p:txBody>
            <a:bodyPr lIns="50800" tIns="50800" rIns="50800" bIns="50800" rtlCol="0" anchor="ctr"/>
            <a:lstStyle/>
            <a:p>
              <a:pPr algn="ctr">
                <a:lnSpc>
                  <a:spcPts val="2799"/>
                </a:lnSpc>
              </a:pPr>
              <a:endParaRPr/>
            </a:p>
          </p:txBody>
        </p:sp>
      </p:grpSp>
      <p:grpSp>
        <p:nvGrpSpPr>
          <p:cNvPr id="12" name="Group 12"/>
          <p:cNvGrpSpPr/>
          <p:nvPr/>
        </p:nvGrpSpPr>
        <p:grpSpPr>
          <a:xfrm>
            <a:off x="-229320" y="-66276"/>
            <a:ext cx="1258020" cy="1655660"/>
            <a:chOff x="0" y="0"/>
            <a:chExt cx="331330" cy="436059"/>
          </a:xfrm>
        </p:grpSpPr>
        <p:sp>
          <p:nvSpPr>
            <p:cNvPr id="13" name="Freeform 13"/>
            <p:cNvSpPr/>
            <p:nvPr/>
          </p:nvSpPr>
          <p:spPr>
            <a:xfrm>
              <a:off x="0" y="0"/>
              <a:ext cx="331330" cy="436059"/>
            </a:xfrm>
            <a:custGeom>
              <a:avLst/>
              <a:gdLst/>
              <a:ahLst/>
              <a:cxnLst/>
              <a:rect l="l" t="t" r="r" b="b"/>
              <a:pathLst>
                <a:path w="331330" h="436059">
                  <a:moveTo>
                    <a:pt x="0" y="0"/>
                  </a:moveTo>
                  <a:lnTo>
                    <a:pt x="331330" y="0"/>
                  </a:lnTo>
                  <a:lnTo>
                    <a:pt x="331330" y="436059"/>
                  </a:lnTo>
                  <a:lnTo>
                    <a:pt x="0" y="436059"/>
                  </a:lnTo>
                  <a:close/>
                </a:path>
              </a:pathLst>
            </a:custGeom>
            <a:solidFill>
              <a:srgbClr val="253439"/>
            </a:solidFill>
          </p:spPr>
          <p:txBody>
            <a:bodyPr/>
            <a:lstStyle/>
            <a:p>
              <a:endParaRPr lang="en-US"/>
            </a:p>
          </p:txBody>
        </p:sp>
        <p:sp>
          <p:nvSpPr>
            <p:cNvPr id="14" name="TextBox 14"/>
            <p:cNvSpPr txBox="1"/>
            <p:nvPr/>
          </p:nvSpPr>
          <p:spPr>
            <a:xfrm>
              <a:off x="0" y="-38100"/>
              <a:ext cx="331330" cy="474159"/>
            </a:xfrm>
            <a:prstGeom prst="rect">
              <a:avLst/>
            </a:prstGeom>
          </p:spPr>
          <p:txBody>
            <a:bodyPr lIns="50800" tIns="50800" rIns="50800" bIns="50800" rtlCol="0" anchor="ctr"/>
            <a:lstStyle/>
            <a:p>
              <a:pPr algn="ctr">
                <a:lnSpc>
                  <a:spcPts val="2799"/>
                </a:lnSpc>
              </a:pPr>
              <a:endParaRPr/>
            </a:p>
          </p:txBody>
        </p:sp>
      </p:grpSp>
      <p:grpSp>
        <p:nvGrpSpPr>
          <p:cNvPr id="15" name="Group 15"/>
          <p:cNvGrpSpPr/>
          <p:nvPr/>
        </p:nvGrpSpPr>
        <p:grpSpPr>
          <a:xfrm>
            <a:off x="3431923" y="1934433"/>
            <a:ext cx="279968" cy="6697178"/>
            <a:chOff x="0" y="0"/>
            <a:chExt cx="373291" cy="8929571"/>
          </a:xfrm>
        </p:grpSpPr>
        <p:grpSp>
          <p:nvGrpSpPr>
            <p:cNvPr id="16" name="Group 16"/>
            <p:cNvGrpSpPr/>
            <p:nvPr/>
          </p:nvGrpSpPr>
          <p:grpSpPr>
            <a:xfrm>
              <a:off x="0" y="0"/>
              <a:ext cx="373291" cy="8929571"/>
              <a:chOff x="0" y="0"/>
              <a:chExt cx="59491" cy="1423096"/>
            </a:xfrm>
          </p:grpSpPr>
          <p:sp>
            <p:nvSpPr>
              <p:cNvPr id="17" name="Freeform 17"/>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18" name="TextBox 18"/>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19" name="Group 19"/>
            <p:cNvGrpSpPr/>
            <p:nvPr/>
          </p:nvGrpSpPr>
          <p:grpSpPr>
            <a:xfrm>
              <a:off x="0" y="0"/>
              <a:ext cx="373291" cy="2268798"/>
              <a:chOff x="0" y="0"/>
              <a:chExt cx="59491" cy="361576"/>
            </a:xfrm>
          </p:grpSpPr>
          <p:sp>
            <p:nvSpPr>
              <p:cNvPr id="20" name="Freeform 20"/>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21" name="TextBox 21"/>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22" name="Group 22"/>
            <p:cNvGrpSpPr/>
            <p:nvPr/>
          </p:nvGrpSpPr>
          <p:grpSpPr>
            <a:xfrm>
              <a:off x="0" y="2265971"/>
              <a:ext cx="373291" cy="985535"/>
              <a:chOff x="0" y="0"/>
              <a:chExt cx="59491" cy="157064"/>
            </a:xfrm>
          </p:grpSpPr>
          <p:sp>
            <p:nvSpPr>
              <p:cNvPr id="23" name="Freeform 23"/>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24" name="TextBox 24"/>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9949947" y="1066800"/>
            <a:ext cx="7133834" cy="915995"/>
          </a:xfrm>
          <a:prstGeom prst="rect">
            <a:avLst/>
          </a:prstGeom>
        </p:spPr>
        <p:txBody>
          <a:bodyPr lIns="0" tIns="0" rIns="0" bIns="0" rtlCol="0" anchor="t">
            <a:spAutoFit/>
          </a:bodyPr>
          <a:lstStyle/>
          <a:p>
            <a:pPr marL="0" lvl="0" indent="0" algn="just">
              <a:lnSpc>
                <a:spcPts val="2714"/>
              </a:lnSpc>
              <a:spcBef>
                <a:spcPct val="0"/>
              </a:spcBef>
            </a:pPr>
            <a:r>
              <a:rPr lang="en-US" sz="2714" b="1">
                <a:solidFill>
                  <a:srgbClr val="253439"/>
                </a:solidFill>
                <a:latin typeface="Lato Bold"/>
                <a:ea typeface="Lato Bold"/>
                <a:cs typeface="Lato Bold"/>
                <a:sym typeface="Lato Bold"/>
              </a:rPr>
              <a:t>Ge</a:t>
            </a:r>
            <a:r>
              <a:rPr lang="en-US" sz="2714" b="1" u="none" strike="noStrike">
                <a:solidFill>
                  <a:srgbClr val="253439"/>
                </a:solidFill>
                <a:latin typeface="Lato Bold"/>
                <a:ea typeface="Lato Bold"/>
                <a:cs typeface="Lato Bold"/>
                <a:sym typeface="Lato Bold"/>
              </a:rPr>
              <a:t>neral Conclusion of the Reviewed Studies</a:t>
            </a:r>
          </a:p>
          <a:p>
            <a:pPr marL="0" lvl="0" indent="0" algn="just">
              <a:lnSpc>
                <a:spcPts val="714"/>
              </a:lnSpc>
              <a:spcBef>
                <a:spcPct val="0"/>
              </a:spcBef>
            </a:pPr>
            <a:endParaRPr lang="en-US" sz="2714" b="1" u="none" strike="noStrike">
              <a:solidFill>
                <a:srgbClr val="253439"/>
              </a:solidFill>
              <a:latin typeface="Lato Bold"/>
              <a:ea typeface="Lato Bold"/>
              <a:cs typeface="Lato Bold"/>
              <a:sym typeface="Lato Bold"/>
            </a:endParaRPr>
          </a:p>
          <a:p>
            <a:pPr marL="0" lvl="0" indent="0" algn="just">
              <a:lnSpc>
                <a:spcPts val="714"/>
              </a:lnSpc>
              <a:spcBef>
                <a:spcPct val="0"/>
              </a:spcBef>
            </a:pPr>
            <a:endParaRPr lang="en-US" sz="2714" b="1" u="none" strike="noStrike">
              <a:solidFill>
                <a:srgbClr val="253439"/>
              </a:solidFill>
              <a:latin typeface="Lato Bold"/>
              <a:ea typeface="Lato Bold"/>
              <a:cs typeface="Lato Bold"/>
              <a:sym typeface="Lato Bold"/>
            </a:endParaRPr>
          </a:p>
          <a:p>
            <a:pPr marL="0" lvl="0" indent="0" algn="just">
              <a:lnSpc>
                <a:spcPts val="1514"/>
              </a:lnSpc>
              <a:spcBef>
                <a:spcPct val="0"/>
              </a:spcBef>
            </a:pPr>
            <a:endParaRPr lang="en-US" sz="2714" b="1" u="none" strike="noStrike">
              <a:solidFill>
                <a:srgbClr val="253439"/>
              </a:solidFill>
              <a:latin typeface="Lato Bold"/>
              <a:ea typeface="Lato Bold"/>
              <a:cs typeface="Lato Bold"/>
              <a:sym typeface="Lato Bold"/>
            </a:endParaRPr>
          </a:p>
          <a:p>
            <a:pPr marL="0" lvl="0" indent="0" algn="just">
              <a:lnSpc>
                <a:spcPts val="1514"/>
              </a:lnSpc>
              <a:spcBef>
                <a:spcPct val="0"/>
              </a:spcBef>
            </a:pPr>
            <a:endParaRPr lang="en-US" sz="2714" b="1" u="none" strike="noStrike">
              <a:solidFill>
                <a:srgbClr val="253439"/>
              </a:solidFill>
              <a:latin typeface="Lato Bold"/>
              <a:ea typeface="Lato Bold"/>
              <a:cs typeface="Lato Bold"/>
              <a:sym typeface="Lato Bold"/>
            </a:endParaRPr>
          </a:p>
        </p:txBody>
      </p:sp>
      <p:sp>
        <p:nvSpPr>
          <p:cNvPr id="3" name="TextBox 3"/>
          <p:cNvSpPr txBox="1"/>
          <p:nvPr/>
        </p:nvSpPr>
        <p:spPr>
          <a:xfrm>
            <a:off x="9774427" y="5913426"/>
            <a:ext cx="7484873" cy="3142026"/>
          </a:xfrm>
          <a:prstGeom prst="rect">
            <a:avLst/>
          </a:prstGeom>
        </p:spPr>
        <p:txBody>
          <a:bodyPr lIns="0" tIns="0" rIns="0" bIns="0" rtlCol="0" anchor="t">
            <a:spAutoFit/>
          </a:bodyPr>
          <a:lstStyle/>
          <a:p>
            <a:pPr algn="l">
              <a:lnSpc>
                <a:spcPts val="2800"/>
              </a:lnSpc>
            </a:pPr>
            <a:endParaRPr/>
          </a:p>
          <a:p>
            <a:pPr marL="0" lvl="0" indent="0" algn="l">
              <a:lnSpc>
                <a:spcPts val="2800"/>
              </a:lnSpc>
              <a:spcBef>
                <a:spcPct val="0"/>
              </a:spcBef>
            </a:pPr>
            <a:r>
              <a:rPr lang="en-US" sz="2000" spc="-40">
                <a:solidFill>
                  <a:srgbClr val="1C191A"/>
                </a:solidFill>
                <a:latin typeface="Lato"/>
                <a:ea typeface="Lato"/>
                <a:cs typeface="Lato"/>
                <a:sym typeface="Lato"/>
              </a:rPr>
              <a:t>Despit</a:t>
            </a:r>
            <a:r>
              <a:rPr lang="en-US" sz="2000" u="none" strike="noStrike" spc="-40">
                <a:solidFill>
                  <a:srgbClr val="1C191A"/>
                </a:solidFill>
                <a:latin typeface="Lato"/>
                <a:ea typeface="Lato"/>
                <a:cs typeface="Lato"/>
                <a:sym typeface="Lato"/>
              </a:rPr>
              <a:t>e the high accuracy reported in water quality prediction, most existing studies focus solely on water quality parameters and do not establish a direct relationship between water quality and fish growth indicators, such as fish length and weight.</a:t>
            </a:r>
          </a:p>
          <a:p>
            <a:pPr marL="0" lvl="0" indent="0" algn="l">
              <a:lnSpc>
                <a:spcPts val="2800"/>
              </a:lnSpc>
              <a:spcBef>
                <a:spcPct val="0"/>
              </a:spcBef>
            </a:pPr>
            <a:r>
              <a:rPr lang="en-US" sz="2000" u="none" strike="noStrike" spc="-40">
                <a:solidFill>
                  <a:srgbClr val="1C191A"/>
                </a:solidFill>
                <a:latin typeface="Lato"/>
                <a:ea typeface="Lato"/>
                <a:cs typeface="Lato"/>
                <a:sym typeface="Lato"/>
              </a:rPr>
              <a:t> This thesis addresses this gap by proposing an integrated IoT-based predictive framework that jointly models water quality and fish growth using artificial intelligence techniques.</a:t>
            </a:r>
          </a:p>
          <a:p>
            <a:pPr marL="0" lvl="0" indent="0" algn="l">
              <a:lnSpc>
                <a:spcPts val="2584"/>
              </a:lnSpc>
              <a:spcBef>
                <a:spcPct val="0"/>
              </a:spcBef>
            </a:pPr>
            <a:endParaRPr lang="en-US" sz="2000" u="none" strike="noStrike" spc="-40">
              <a:solidFill>
                <a:srgbClr val="1C191A"/>
              </a:solidFill>
              <a:latin typeface="Lato"/>
              <a:ea typeface="Lato"/>
              <a:cs typeface="Lato"/>
              <a:sym typeface="Lato"/>
            </a:endParaRPr>
          </a:p>
        </p:txBody>
      </p:sp>
      <p:grpSp>
        <p:nvGrpSpPr>
          <p:cNvPr id="4" name="Group 4"/>
          <p:cNvGrpSpPr/>
          <p:nvPr/>
        </p:nvGrpSpPr>
        <p:grpSpPr>
          <a:xfrm rot="5400000">
            <a:off x="489954" y="7538577"/>
            <a:ext cx="1352255" cy="274763"/>
            <a:chOff x="0" y="0"/>
            <a:chExt cx="1803007" cy="366350"/>
          </a:xfrm>
        </p:grpSpPr>
        <p:grpSp>
          <p:nvGrpSpPr>
            <p:cNvPr id="5" name="Group 5"/>
            <p:cNvGrpSpPr/>
            <p:nvPr/>
          </p:nvGrpSpPr>
          <p:grpSpPr>
            <a:xfrm rot="-5400000">
              <a:off x="0" y="0"/>
              <a:ext cx="366350" cy="366350"/>
              <a:chOff x="0" y="0"/>
              <a:chExt cx="178795" cy="178795"/>
            </a:xfrm>
          </p:grpSpPr>
          <p:sp>
            <p:nvSpPr>
              <p:cNvPr id="6" name="Freeform 6"/>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253439"/>
              </a:solidFill>
            </p:spPr>
            <p:txBody>
              <a:bodyPr/>
              <a:lstStyle/>
              <a:p>
                <a:endParaRPr lang="en-US"/>
              </a:p>
            </p:txBody>
          </p:sp>
          <p:sp>
            <p:nvSpPr>
              <p:cNvPr id="7" name="TextBox 7"/>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rot="-5400000">
              <a:off x="718328" y="0"/>
              <a:ext cx="366350" cy="366350"/>
              <a:chOff x="0" y="0"/>
              <a:chExt cx="178795" cy="178795"/>
            </a:xfrm>
          </p:grpSpPr>
          <p:sp>
            <p:nvSpPr>
              <p:cNvPr id="9" name="Freeform 9"/>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B29E84"/>
              </a:solidFill>
            </p:spPr>
            <p:txBody>
              <a:bodyPr/>
              <a:lstStyle/>
              <a:p>
                <a:endParaRPr lang="en-US"/>
              </a:p>
            </p:txBody>
          </p:sp>
          <p:sp>
            <p:nvSpPr>
              <p:cNvPr id="10" name="TextBox 10"/>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11" name="Group 11"/>
            <p:cNvGrpSpPr/>
            <p:nvPr/>
          </p:nvGrpSpPr>
          <p:grpSpPr>
            <a:xfrm rot="-5400000">
              <a:off x="1436657" y="0"/>
              <a:ext cx="366350" cy="366350"/>
              <a:chOff x="0" y="0"/>
              <a:chExt cx="178795" cy="178795"/>
            </a:xfrm>
          </p:grpSpPr>
          <p:sp>
            <p:nvSpPr>
              <p:cNvPr id="12" name="Freeform 12"/>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7C898B"/>
              </a:solidFill>
            </p:spPr>
            <p:txBody>
              <a:bodyPr/>
              <a:lstStyle/>
              <a:p>
                <a:endParaRPr lang="en-US"/>
              </a:p>
            </p:txBody>
          </p:sp>
          <p:sp>
            <p:nvSpPr>
              <p:cNvPr id="13" name="TextBox 13"/>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sp>
        <p:nvSpPr>
          <p:cNvPr id="14" name="TextBox 14"/>
          <p:cNvSpPr txBox="1"/>
          <p:nvPr/>
        </p:nvSpPr>
        <p:spPr>
          <a:xfrm>
            <a:off x="9949947" y="5401110"/>
            <a:ext cx="4961897" cy="1186557"/>
          </a:xfrm>
          <a:prstGeom prst="rect">
            <a:avLst/>
          </a:prstGeom>
        </p:spPr>
        <p:txBody>
          <a:bodyPr lIns="0" tIns="0" rIns="0" bIns="0" rtlCol="0" anchor="t">
            <a:spAutoFit/>
          </a:bodyPr>
          <a:lstStyle/>
          <a:p>
            <a:pPr marL="0" lvl="0" indent="0" algn="just">
              <a:lnSpc>
                <a:spcPts val="3564"/>
              </a:lnSpc>
              <a:spcBef>
                <a:spcPct val="0"/>
              </a:spcBef>
            </a:pPr>
            <a:r>
              <a:rPr lang="en-US" sz="3564" b="1">
                <a:solidFill>
                  <a:srgbClr val="253439"/>
                </a:solidFill>
                <a:latin typeface="Lato Bold"/>
                <a:ea typeface="Lato Bold"/>
                <a:cs typeface="Lato Bold"/>
                <a:sym typeface="Lato Bold"/>
              </a:rPr>
              <a:t>Rese</a:t>
            </a:r>
            <a:r>
              <a:rPr lang="en-US" sz="3564" b="1" u="none" strike="noStrike">
                <a:solidFill>
                  <a:srgbClr val="253439"/>
                </a:solidFill>
                <a:latin typeface="Lato Bold"/>
                <a:ea typeface="Lato Bold"/>
                <a:cs typeface="Lato Bold"/>
                <a:sym typeface="Lato Bold"/>
              </a:rPr>
              <a:t>arch Gap</a:t>
            </a:r>
          </a:p>
          <a:p>
            <a:pPr marL="0" lvl="0" indent="0" algn="just">
              <a:lnSpc>
                <a:spcPts val="2864"/>
              </a:lnSpc>
              <a:spcBef>
                <a:spcPct val="0"/>
              </a:spcBef>
            </a:pPr>
            <a:endParaRPr lang="en-US" sz="3564" b="1" u="none" strike="noStrike">
              <a:solidFill>
                <a:srgbClr val="253439"/>
              </a:solidFill>
              <a:latin typeface="Lato Bold"/>
              <a:ea typeface="Lato Bold"/>
              <a:cs typeface="Lato Bold"/>
              <a:sym typeface="Lato Bold"/>
            </a:endParaRPr>
          </a:p>
          <a:p>
            <a:pPr marL="0" lvl="0" indent="0" algn="just">
              <a:lnSpc>
                <a:spcPts val="2864"/>
              </a:lnSpc>
              <a:spcBef>
                <a:spcPct val="0"/>
              </a:spcBef>
            </a:pPr>
            <a:endParaRPr lang="en-US" sz="3564" b="1" u="none" strike="noStrike">
              <a:solidFill>
                <a:srgbClr val="253439"/>
              </a:solidFill>
              <a:latin typeface="Lato Bold"/>
              <a:ea typeface="Lato Bold"/>
              <a:cs typeface="Lato Bold"/>
              <a:sym typeface="Lato Bold"/>
            </a:endParaRPr>
          </a:p>
        </p:txBody>
      </p:sp>
      <p:grpSp>
        <p:nvGrpSpPr>
          <p:cNvPr id="15" name="Group 15"/>
          <p:cNvGrpSpPr/>
          <p:nvPr/>
        </p:nvGrpSpPr>
        <p:grpSpPr>
          <a:xfrm>
            <a:off x="9802165" y="1892425"/>
            <a:ext cx="7484873" cy="1006475"/>
            <a:chOff x="0" y="0"/>
            <a:chExt cx="9979831" cy="1341967"/>
          </a:xfrm>
        </p:grpSpPr>
        <p:sp>
          <p:nvSpPr>
            <p:cNvPr id="16" name="Freeform 16"/>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7" name="TextBox 17"/>
            <p:cNvSpPr txBox="1"/>
            <p:nvPr/>
          </p:nvSpPr>
          <p:spPr>
            <a:xfrm>
              <a:off x="996953" y="-38100"/>
              <a:ext cx="8982878" cy="1380067"/>
            </a:xfrm>
            <a:prstGeom prst="rect">
              <a:avLst/>
            </a:prstGeom>
          </p:spPr>
          <p:txBody>
            <a:bodyPr lIns="0" tIns="0" rIns="0" bIns="0" rtlCol="0" anchor="t">
              <a:spAutoFit/>
            </a:bodyPr>
            <a:lstStyle/>
            <a:p>
              <a:pPr algn="just">
                <a:lnSpc>
                  <a:spcPts val="2799"/>
                </a:lnSpc>
                <a:spcBef>
                  <a:spcPct val="0"/>
                </a:spcBef>
              </a:pPr>
              <a:r>
                <a:rPr lang="en-US" sz="1999" spc="-39">
                  <a:solidFill>
                    <a:srgbClr val="1C191A"/>
                  </a:solidFill>
                  <a:latin typeface="Lato"/>
                  <a:ea typeface="Lato"/>
                  <a:cs typeface="Lato"/>
                  <a:sym typeface="Lato"/>
                </a:rPr>
                <a:t>All r</a:t>
              </a:r>
              <a:r>
                <a:rPr lang="en-US" sz="1999" u="none" strike="noStrike" spc="-39">
                  <a:solidFill>
                    <a:srgbClr val="1C191A"/>
                  </a:solidFill>
                  <a:latin typeface="Lato"/>
                  <a:ea typeface="Lato"/>
                  <a:cs typeface="Lato"/>
                  <a:sym typeface="Lato"/>
                </a:rPr>
                <a:t>eviewed studies achieved high prediction accuracy using data collected from Internet of Things (IoT) sensors.</a:t>
              </a:r>
            </a:p>
            <a:p>
              <a:pPr marL="0" lvl="0" indent="0" algn="just">
                <a:lnSpc>
                  <a:spcPts val="2799"/>
                </a:lnSpc>
                <a:spcBef>
                  <a:spcPct val="0"/>
                </a:spcBef>
              </a:pPr>
              <a:endParaRPr lang="en-US" sz="1999" u="none" strike="noStrike" spc="-39">
                <a:solidFill>
                  <a:srgbClr val="1C191A"/>
                </a:solidFill>
                <a:latin typeface="Lato"/>
                <a:ea typeface="Lato"/>
                <a:cs typeface="Lato"/>
                <a:sym typeface="Lato"/>
              </a:endParaRPr>
            </a:p>
          </p:txBody>
        </p:sp>
      </p:grpSp>
      <p:grpSp>
        <p:nvGrpSpPr>
          <p:cNvPr id="18" name="Group 18"/>
          <p:cNvGrpSpPr/>
          <p:nvPr/>
        </p:nvGrpSpPr>
        <p:grpSpPr>
          <a:xfrm>
            <a:off x="9802165" y="2898900"/>
            <a:ext cx="7484873" cy="1006475"/>
            <a:chOff x="0" y="0"/>
            <a:chExt cx="9979831" cy="1341967"/>
          </a:xfrm>
        </p:grpSpPr>
        <p:sp>
          <p:nvSpPr>
            <p:cNvPr id="19" name="Freeform 19"/>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0" name="TextBox 20"/>
            <p:cNvSpPr txBox="1"/>
            <p:nvPr/>
          </p:nvSpPr>
          <p:spPr>
            <a:xfrm>
              <a:off x="996953" y="-38100"/>
              <a:ext cx="8982878" cy="1380067"/>
            </a:xfrm>
            <a:prstGeom prst="rect">
              <a:avLst/>
            </a:prstGeom>
          </p:spPr>
          <p:txBody>
            <a:bodyPr lIns="0" tIns="0" rIns="0" bIns="0" rtlCol="0" anchor="t">
              <a:spAutoFit/>
            </a:bodyPr>
            <a:lstStyle/>
            <a:p>
              <a:pPr algn="just">
                <a:lnSpc>
                  <a:spcPts val="2799"/>
                </a:lnSpc>
                <a:spcBef>
                  <a:spcPct val="0"/>
                </a:spcBef>
              </a:pPr>
              <a:r>
                <a:rPr lang="en-US" sz="1999" spc="-39">
                  <a:solidFill>
                    <a:srgbClr val="1C191A"/>
                  </a:solidFill>
                  <a:latin typeface="Lato"/>
                  <a:ea typeface="Lato"/>
                  <a:cs typeface="Lato"/>
                  <a:sym typeface="Lato"/>
                </a:rPr>
                <a:t>D</a:t>
              </a:r>
              <a:r>
                <a:rPr lang="en-US" sz="1999" u="none" strike="noStrike" spc="-39">
                  <a:solidFill>
                    <a:srgbClr val="1C191A"/>
                  </a:solidFill>
                  <a:latin typeface="Lato"/>
                  <a:ea typeface="Lato"/>
                  <a:cs typeface="Lato"/>
                  <a:sym typeface="Lato"/>
                </a:rPr>
                <a:t>eep learning and ensemble models consistently outperformed traditional machine learning approaches.</a:t>
              </a:r>
            </a:p>
            <a:p>
              <a:pPr marL="0" lvl="0" indent="0" algn="just">
                <a:lnSpc>
                  <a:spcPts val="2799"/>
                </a:lnSpc>
                <a:spcBef>
                  <a:spcPct val="0"/>
                </a:spcBef>
              </a:pPr>
              <a:endParaRPr lang="en-US" sz="1999" u="none" strike="noStrike" spc="-39">
                <a:solidFill>
                  <a:srgbClr val="1C191A"/>
                </a:solidFill>
                <a:latin typeface="Lato"/>
                <a:ea typeface="Lato"/>
                <a:cs typeface="Lato"/>
                <a:sym typeface="Lato"/>
              </a:endParaRPr>
            </a:p>
          </p:txBody>
        </p:sp>
      </p:grpSp>
      <p:grpSp>
        <p:nvGrpSpPr>
          <p:cNvPr id="21" name="Group 21"/>
          <p:cNvGrpSpPr/>
          <p:nvPr/>
        </p:nvGrpSpPr>
        <p:grpSpPr>
          <a:xfrm>
            <a:off x="9802165" y="3922441"/>
            <a:ext cx="7484873" cy="1006475"/>
            <a:chOff x="0" y="0"/>
            <a:chExt cx="9979831" cy="1341967"/>
          </a:xfrm>
        </p:grpSpPr>
        <p:sp>
          <p:nvSpPr>
            <p:cNvPr id="22" name="Freeform 22"/>
            <p:cNvSpPr/>
            <p:nvPr/>
          </p:nvSpPr>
          <p:spPr>
            <a:xfrm>
              <a:off x="0" y="127000"/>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3" name="TextBox 23"/>
            <p:cNvSpPr txBox="1"/>
            <p:nvPr/>
          </p:nvSpPr>
          <p:spPr>
            <a:xfrm>
              <a:off x="996953" y="-38100"/>
              <a:ext cx="8982878" cy="1380067"/>
            </a:xfrm>
            <a:prstGeom prst="rect">
              <a:avLst/>
            </a:prstGeom>
          </p:spPr>
          <p:txBody>
            <a:bodyPr lIns="0" tIns="0" rIns="0" bIns="0" rtlCol="0" anchor="t">
              <a:spAutoFit/>
            </a:bodyPr>
            <a:lstStyle/>
            <a:p>
              <a:pPr algn="just">
                <a:lnSpc>
                  <a:spcPts val="2799"/>
                </a:lnSpc>
                <a:spcBef>
                  <a:spcPct val="0"/>
                </a:spcBef>
              </a:pPr>
              <a:r>
                <a:rPr lang="en-US" sz="1999" spc="-39">
                  <a:solidFill>
                    <a:srgbClr val="1C191A"/>
                  </a:solidFill>
                  <a:latin typeface="Lato"/>
                  <a:ea typeface="Lato"/>
                  <a:cs typeface="Lato"/>
                  <a:sym typeface="Lato"/>
                </a:rPr>
                <a:t>Mod</a:t>
              </a:r>
              <a:r>
                <a:rPr lang="en-US" sz="1999" u="none" strike="noStrike" spc="-39">
                  <a:solidFill>
                    <a:srgbClr val="1C191A"/>
                  </a:solidFill>
                  <a:latin typeface="Lato"/>
                  <a:ea typeface="Lato"/>
                  <a:cs typeface="Lato"/>
                  <a:sym typeface="Lato"/>
                </a:rPr>
                <a:t>el optimization techniques and attention mechanisms played a significant role in reducing prediction errors and improving model stability.</a:t>
              </a:r>
            </a:p>
          </p:txBody>
        </p:sp>
      </p:grpSp>
      <p:grpSp>
        <p:nvGrpSpPr>
          <p:cNvPr id="24" name="Group 24"/>
          <p:cNvGrpSpPr/>
          <p:nvPr/>
        </p:nvGrpSpPr>
        <p:grpSpPr>
          <a:xfrm>
            <a:off x="1521334" y="1505747"/>
            <a:ext cx="6525347" cy="7296141"/>
            <a:chOff x="0" y="0"/>
            <a:chExt cx="789083" cy="882292"/>
          </a:xfrm>
        </p:grpSpPr>
        <p:sp>
          <p:nvSpPr>
            <p:cNvPr id="25" name="Freeform 25"/>
            <p:cNvSpPr/>
            <p:nvPr/>
          </p:nvSpPr>
          <p:spPr>
            <a:xfrm>
              <a:off x="0" y="0"/>
              <a:ext cx="789083" cy="882292"/>
            </a:xfrm>
            <a:custGeom>
              <a:avLst/>
              <a:gdLst/>
              <a:ahLst/>
              <a:cxnLst/>
              <a:rect l="l" t="t" r="r" b="b"/>
              <a:pathLst>
                <a:path w="789083" h="882292">
                  <a:moveTo>
                    <a:pt x="0" y="0"/>
                  </a:moveTo>
                  <a:lnTo>
                    <a:pt x="789083" y="0"/>
                  </a:lnTo>
                  <a:lnTo>
                    <a:pt x="789083" y="882292"/>
                  </a:lnTo>
                  <a:lnTo>
                    <a:pt x="0" y="882292"/>
                  </a:lnTo>
                  <a:close/>
                </a:path>
              </a:pathLst>
            </a:custGeom>
            <a:blipFill>
              <a:blip r:embed="rId4"/>
              <a:stretch>
                <a:fillRect l="-7656" t="-9441" r="-7656" b="-9441"/>
              </a:stretch>
            </a:blipFill>
          </p:spPr>
          <p:txBody>
            <a:bodyPr/>
            <a:lstStyle/>
            <a:p>
              <a:endParaRPr 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Freeform 3"/>
          <p:cNvSpPr/>
          <p:nvPr/>
        </p:nvSpPr>
        <p:spPr>
          <a:xfrm>
            <a:off x="2127501" y="739916"/>
            <a:ext cx="13638687" cy="8807167"/>
          </a:xfrm>
          <a:custGeom>
            <a:avLst/>
            <a:gdLst/>
            <a:ahLst/>
            <a:cxnLst/>
            <a:rect l="l" t="t" r="r" b="b"/>
            <a:pathLst>
              <a:path w="13638687" h="8807167">
                <a:moveTo>
                  <a:pt x="0" y="0"/>
                </a:moveTo>
                <a:lnTo>
                  <a:pt x="13638687" y="0"/>
                </a:lnTo>
                <a:lnTo>
                  <a:pt x="13638687" y="8807168"/>
                </a:lnTo>
                <a:lnTo>
                  <a:pt x="0" y="8807168"/>
                </a:lnTo>
                <a:lnTo>
                  <a:pt x="0" y="0"/>
                </a:lnTo>
                <a:close/>
              </a:path>
            </a:pathLst>
          </a:custGeom>
          <a:blipFill>
            <a:blip r:embed="rId3"/>
            <a:stretch>
              <a:fillRect t="-2135" r="-1062" b="-2135"/>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1620378" y="565150"/>
            <a:ext cx="13356873" cy="1069976"/>
          </a:xfrm>
          <a:prstGeom prst="rect">
            <a:avLst/>
          </a:prstGeom>
        </p:spPr>
        <p:txBody>
          <a:bodyPr lIns="0" tIns="0" rIns="0" bIns="0" rtlCol="0" anchor="t">
            <a:spAutoFit/>
          </a:bodyPr>
          <a:lstStyle/>
          <a:p>
            <a:pPr marL="0" lvl="0" indent="0" algn="l">
              <a:lnSpc>
                <a:spcPts val="8000"/>
              </a:lnSpc>
              <a:spcBef>
                <a:spcPct val="0"/>
              </a:spcBef>
            </a:pPr>
            <a:r>
              <a:rPr lang="en-US" sz="8000">
                <a:solidFill>
                  <a:srgbClr val="253439"/>
                </a:solidFill>
                <a:latin typeface="Lato"/>
                <a:ea typeface="Lato"/>
                <a:cs typeface="Lato"/>
                <a:sym typeface="Lato"/>
              </a:rPr>
              <a:t>M</a:t>
            </a:r>
            <a:r>
              <a:rPr lang="en-US" sz="8000" u="none" strike="noStrike">
                <a:solidFill>
                  <a:srgbClr val="253439"/>
                </a:solidFill>
                <a:latin typeface="Lato"/>
                <a:ea typeface="Lato"/>
                <a:cs typeface="Lato"/>
                <a:sym typeface="Lato"/>
              </a:rPr>
              <a:t>ethodology</a:t>
            </a:r>
          </a:p>
        </p:txBody>
      </p:sp>
      <p:grpSp>
        <p:nvGrpSpPr>
          <p:cNvPr id="3" name="Group 3"/>
          <p:cNvGrpSpPr/>
          <p:nvPr/>
        </p:nvGrpSpPr>
        <p:grpSpPr>
          <a:xfrm>
            <a:off x="17103111" y="-218676"/>
            <a:ext cx="1410420" cy="10724351"/>
            <a:chOff x="0" y="0"/>
            <a:chExt cx="371469" cy="2824521"/>
          </a:xfrm>
        </p:grpSpPr>
        <p:sp>
          <p:nvSpPr>
            <p:cNvPr id="4" name="Freeform 4"/>
            <p:cNvSpPr/>
            <p:nvPr/>
          </p:nvSpPr>
          <p:spPr>
            <a:xfrm>
              <a:off x="0" y="0"/>
              <a:ext cx="371469" cy="2824520"/>
            </a:xfrm>
            <a:custGeom>
              <a:avLst/>
              <a:gdLst/>
              <a:ahLst/>
              <a:cxnLst/>
              <a:rect l="l" t="t" r="r" b="b"/>
              <a:pathLst>
                <a:path w="371469" h="2824520">
                  <a:moveTo>
                    <a:pt x="0" y="0"/>
                  </a:moveTo>
                  <a:lnTo>
                    <a:pt x="371469" y="0"/>
                  </a:lnTo>
                  <a:lnTo>
                    <a:pt x="371469" y="2824520"/>
                  </a:lnTo>
                  <a:lnTo>
                    <a:pt x="0" y="2824520"/>
                  </a:lnTo>
                  <a:close/>
                </a:path>
              </a:pathLst>
            </a:custGeom>
            <a:solidFill>
              <a:srgbClr val="B29E84"/>
            </a:solidFill>
          </p:spPr>
          <p:txBody>
            <a:bodyPr/>
            <a:lstStyle/>
            <a:p>
              <a:endParaRPr lang="en-US"/>
            </a:p>
          </p:txBody>
        </p:sp>
        <p:sp>
          <p:nvSpPr>
            <p:cNvPr id="5" name="TextBox 5"/>
            <p:cNvSpPr txBox="1"/>
            <p:nvPr/>
          </p:nvSpPr>
          <p:spPr>
            <a:xfrm>
              <a:off x="0" y="-38100"/>
              <a:ext cx="371469" cy="2862621"/>
            </a:xfrm>
            <a:prstGeom prst="rect">
              <a:avLst/>
            </a:prstGeom>
          </p:spPr>
          <p:txBody>
            <a:bodyPr lIns="50800" tIns="50800" rIns="50800" bIns="50800" rtlCol="0" anchor="ctr"/>
            <a:lstStyle/>
            <a:p>
              <a:pPr algn="ctr">
                <a:lnSpc>
                  <a:spcPts val="2799"/>
                </a:lnSpc>
              </a:pPr>
              <a:endParaRPr/>
            </a:p>
          </p:txBody>
        </p:sp>
      </p:grpSp>
      <p:grpSp>
        <p:nvGrpSpPr>
          <p:cNvPr id="6" name="Group 6"/>
          <p:cNvGrpSpPr/>
          <p:nvPr/>
        </p:nvGrpSpPr>
        <p:grpSpPr>
          <a:xfrm>
            <a:off x="17103111" y="-66276"/>
            <a:ext cx="1258020" cy="1655660"/>
            <a:chOff x="0" y="0"/>
            <a:chExt cx="331330" cy="436059"/>
          </a:xfrm>
        </p:grpSpPr>
        <p:sp>
          <p:nvSpPr>
            <p:cNvPr id="7" name="Freeform 7"/>
            <p:cNvSpPr/>
            <p:nvPr/>
          </p:nvSpPr>
          <p:spPr>
            <a:xfrm>
              <a:off x="0" y="0"/>
              <a:ext cx="331330" cy="436059"/>
            </a:xfrm>
            <a:custGeom>
              <a:avLst/>
              <a:gdLst/>
              <a:ahLst/>
              <a:cxnLst/>
              <a:rect l="l" t="t" r="r" b="b"/>
              <a:pathLst>
                <a:path w="331330" h="436059">
                  <a:moveTo>
                    <a:pt x="0" y="0"/>
                  </a:moveTo>
                  <a:lnTo>
                    <a:pt x="331330" y="0"/>
                  </a:lnTo>
                  <a:lnTo>
                    <a:pt x="331330" y="436059"/>
                  </a:lnTo>
                  <a:lnTo>
                    <a:pt x="0" y="436059"/>
                  </a:lnTo>
                  <a:close/>
                </a:path>
              </a:pathLst>
            </a:custGeom>
            <a:solidFill>
              <a:srgbClr val="253439"/>
            </a:solidFill>
          </p:spPr>
          <p:txBody>
            <a:bodyPr/>
            <a:lstStyle/>
            <a:p>
              <a:endParaRPr lang="en-US"/>
            </a:p>
          </p:txBody>
        </p:sp>
        <p:sp>
          <p:nvSpPr>
            <p:cNvPr id="8" name="TextBox 8"/>
            <p:cNvSpPr txBox="1"/>
            <p:nvPr/>
          </p:nvSpPr>
          <p:spPr>
            <a:xfrm>
              <a:off x="0" y="-38100"/>
              <a:ext cx="331330" cy="474159"/>
            </a:xfrm>
            <a:prstGeom prst="rect">
              <a:avLst/>
            </a:prstGeom>
          </p:spPr>
          <p:txBody>
            <a:bodyPr lIns="50800" tIns="50800" rIns="50800" bIns="50800" rtlCol="0" anchor="ctr"/>
            <a:lstStyle/>
            <a:p>
              <a:pPr algn="ctr">
                <a:lnSpc>
                  <a:spcPts val="2799"/>
                </a:lnSpc>
              </a:pPr>
              <a:endParaRPr/>
            </a:p>
          </p:txBody>
        </p:sp>
      </p:grpSp>
      <p:sp>
        <p:nvSpPr>
          <p:cNvPr id="9" name="TextBox 9"/>
          <p:cNvSpPr txBox="1"/>
          <p:nvPr/>
        </p:nvSpPr>
        <p:spPr>
          <a:xfrm>
            <a:off x="2320162" y="6069080"/>
            <a:ext cx="13125784" cy="1984058"/>
          </a:xfrm>
          <a:prstGeom prst="rect">
            <a:avLst/>
          </a:prstGeom>
        </p:spPr>
        <p:txBody>
          <a:bodyPr lIns="0" tIns="0" rIns="0" bIns="0" rtlCol="0" anchor="t">
            <a:spAutoFit/>
          </a:bodyPr>
          <a:lstStyle/>
          <a:p>
            <a:pPr algn="just">
              <a:lnSpc>
                <a:spcPts val="2747"/>
              </a:lnSpc>
            </a:pPr>
            <a:endParaRPr/>
          </a:p>
          <a:p>
            <a:pPr algn="just">
              <a:lnSpc>
                <a:spcPts val="2747"/>
              </a:lnSpc>
            </a:pPr>
            <a:endParaRPr/>
          </a:p>
          <a:p>
            <a:pPr marL="0" lvl="0" indent="0" algn="just">
              <a:lnSpc>
                <a:spcPts val="2747"/>
              </a:lnSpc>
              <a:spcBef>
                <a:spcPct val="0"/>
              </a:spcBef>
            </a:pPr>
            <a:r>
              <a:rPr lang="en-US" sz="1962" spc="-39">
                <a:solidFill>
                  <a:srgbClr val="1C191A"/>
                </a:solidFill>
                <a:latin typeface="Lato"/>
                <a:ea typeface="Lato"/>
                <a:cs typeface="Lato"/>
                <a:sym typeface="Lato"/>
              </a:rPr>
              <a:t>S</a:t>
            </a:r>
            <a:r>
              <a:rPr lang="en-US" sz="1962" u="none" strike="noStrike" spc="-39">
                <a:solidFill>
                  <a:srgbClr val="1C191A"/>
                </a:solidFill>
                <a:latin typeface="Lato"/>
                <a:ea typeface="Lato"/>
                <a:cs typeface="Lato"/>
                <a:sym typeface="Lato"/>
              </a:rPr>
              <a:t>everal regression models were applied, including Decision Tree, Random Forest, Support Vector Regression, Lasso Regression, Ridge Regression, and XGBoost.</a:t>
            </a:r>
          </a:p>
          <a:p>
            <a:pPr marL="0" lvl="0" indent="0" algn="just">
              <a:lnSpc>
                <a:spcPts val="2747"/>
              </a:lnSpc>
              <a:spcBef>
                <a:spcPct val="0"/>
              </a:spcBef>
            </a:pPr>
            <a:r>
              <a:rPr lang="en-US" sz="1962" u="none" strike="noStrike" spc="-39">
                <a:solidFill>
                  <a:srgbClr val="1C191A"/>
                </a:solidFill>
                <a:latin typeface="Lato"/>
                <a:ea typeface="Lato"/>
                <a:cs typeface="Lato"/>
                <a:sym typeface="Lato"/>
              </a:rPr>
              <a:t>All models were trained and evaluated to predict both fish length and fish weight using the same set of water quality features.</a:t>
            </a:r>
          </a:p>
          <a:p>
            <a:pPr marL="0" lvl="0" indent="0" algn="just">
              <a:lnSpc>
                <a:spcPts val="2187"/>
              </a:lnSpc>
              <a:spcBef>
                <a:spcPct val="0"/>
              </a:spcBef>
            </a:pPr>
            <a:endParaRPr lang="en-US" sz="1962" u="none" strike="noStrike" spc="-39">
              <a:solidFill>
                <a:srgbClr val="1C191A"/>
              </a:solidFill>
              <a:latin typeface="Lato"/>
              <a:ea typeface="Lato"/>
              <a:cs typeface="Lato"/>
              <a:sym typeface="Lato"/>
            </a:endParaRPr>
          </a:p>
        </p:txBody>
      </p:sp>
      <p:sp>
        <p:nvSpPr>
          <p:cNvPr id="10" name="TextBox 10"/>
          <p:cNvSpPr txBox="1"/>
          <p:nvPr/>
        </p:nvSpPr>
        <p:spPr>
          <a:xfrm>
            <a:off x="2380957" y="5370331"/>
            <a:ext cx="13133079" cy="1406525"/>
          </a:xfrm>
          <a:prstGeom prst="rect">
            <a:avLst/>
          </a:prstGeom>
        </p:spPr>
        <p:txBody>
          <a:bodyPr lIns="0" tIns="0" rIns="0" bIns="0" rtlCol="0" anchor="t">
            <a:spAutoFit/>
          </a:bodyPr>
          <a:lstStyle/>
          <a:p>
            <a:pPr algn="just">
              <a:lnSpc>
                <a:spcPts val="2800"/>
              </a:lnSpc>
            </a:pPr>
            <a:endParaRPr/>
          </a:p>
          <a:p>
            <a:pPr marL="0" lvl="0" indent="0" algn="just">
              <a:lnSpc>
                <a:spcPts val="2800"/>
              </a:lnSpc>
              <a:spcBef>
                <a:spcPct val="0"/>
              </a:spcBef>
            </a:pPr>
            <a:r>
              <a:rPr lang="en-US" sz="2000" spc="-40">
                <a:solidFill>
                  <a:srgbClr val="1C191A"/>
                </a:solidFill>
                <a:latin typeface="Lato"/>
                <a:ea typeface="Lato"/>
                <a:cs typeface="Lato"/>
                <a:sym typeface="Lato"/>
              </a:rPr>
              <a:t>Th</a:t>
            </a:r>
            <a:r>
              <a:rPr lang="en-US" sz="2000" u="none" strike="noStrike" spc="-40">
                <a:solidFill>
                  <a:srgbClr val="1C191A"/>
                </a:solidFill>
                <a:latin typeface="Lato"/>
                <a:ea typeface="Lato"/>
                <a:cs typeface="Lato"/>
                <a:sym typeface="Lato"/>
              </a:rPr>
              <a:t>e dataset was then split into two subsets, with 80% used for training and 20% used for testing to evaluate model generalization.</a:t>
            </a:r>
          </a:p>
          <a:p>
            <a:pPr marL="0" lvl="0" indent="0" algn="just">
              <a:lnSpc>
                <a:spcPts val="2800"/>
              </a:lnSpc>
              <a:spcBef>
                <a:spcPct val="0"/>
              </a:spcBef>
            </a:pPr>
            <a:endParaRPr lang="en-US" sz="2000" u="none" strike="noStrike" spc="-40">
              <a:solidFill>
                <a:srgbClr val="1C191A"/>
              </a:solidFill>
              <a:latin typeface="Lato"/>
              <a:ea typeface="Lato"/>
              <a:cs typeface="Lato"/>
              <a:sym typeface="Lato"/>
            </a:endParaRPr>
          </a:p>
        </p:txBody>
      </p:sp>
      <p:grpSp>
        <p:nvGrpSpPr>
          <p:cNvPr id="11" name="Group 11"/>
          <p:cNvGrpSpPr/>
          <p:nvPr/>
        </p:nvGrpSpPr>
        <p:grpSpPr>
          <a:xfrm>
            <a:off x="1620378" y="4222568"/>
            <a:ext cx="13893658" cy="1358900"/>
            <a:chOff x="0" y="0"/>
            <a:chExt cx="18524878" cy="1811867"/>
          </a:xfrm>
        </p:grpSpPr>
        <p:sp>
          <p:nvSpPr>
            <p:cNvPr id="12" name="Freeform 12"/>
            <p:cNvSpPr/>
            <p:nvPr/>
          </p:nvSpPr>
          <p:spPr>
            <a:xfrm>
              <a:off x="0" y="687917"/>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3" name="TextBox 13"/>
            <p:cNvSpPr txBox="1"/>
            <p:nvPr/>
          </p:nvSpPr>
          <p:spPr>
            <a:xfrm>
              <a:off x="1041850" y="-38100"/>
              <a:ext cx="17483028" cy="1849967"/>
            </a:xfrm>
            <a:prstGeom prst="rect">
              <a:avLst/>
            </a:prstGeom>
          </p:spPr>
          <p:txBody>
            <a:bodyPr lIns="0" tIns="0" rIns="0" bIns="0" rtlCol="0" anchor="t">
              <a:spAutoFit/>
            </a:bodyPr>
            <a:lstStyle/>
            <a:p>
              <a:pPr algn="just">
                <a:lnSpc>
                  <a:spcPts val="2799"/>
                </a:lnSpc>
              </a:pPr>
              <a:endParaRPr/>
            </a:p>
            <a:p>
              <a:pPr marL="0" lvl="0" indent="0" algn="just">
                <a:lnSpc>
                  <a:spcPts val="2799"/>
                </a:lnSpc>
                <a:spcBef>
                  <a:spcPct val="0"/>
                </a:spcBef>
              </a:pPr>
              <a:r>
                <a:rPr lang="en-US" sz="1999" spc="-39">
                  <a:solidFill>
                    <a:srgbClr val="1C191A"/>
                  </a:solidFill>
                  <a:latin typeface="Lato"/>
                  <a:ea typeface="Lato"/>
                  <a:cs typeface="Lato"/>
                  <a:sym typeface="Lato"/>
                </a:rPr>
                <a:t>A</a:t>
              </a:r>
              <a:r>
                <a:rPr lang="en-US" sz="1999" u="none" strike="noStrike" spc="-39">
                  <a:solidFill>
                    <a:srgbClr val="1C191A"/>
                  </a:solidFill>
                  <a:latin typeface="Lato"/>
                  <a:ea typeface="Lato"/>
                  <a:cs typeface="Lato"/>
                  <a:sym typeface="Lato"/>
                </a:rPr>
                <a:t> data pre-processing stage was applied handling missing values through mean imputation or removing invalid records when necessary.</a:t>
              </a:r>
            </a:p>
            <a:p>
              <a:pPr marL="0" lvl="0" indent="0" algn="just">
                <a:lnSpc>
                  <a:spcPts val="2799"/>
                </a:lnSpc>
                <a:spcBef>
                  <a:spcPct val="0"/>
                </a:spcBef>
              </a:pPr>
              <a:endParaRPr lang="en-US" sz="1999" u="none" strike="noStrike" spc="-39">
                <a:solidFill>
                  <a:srgbClr val="1C191A"/>
                </a:solidFill>
                <a:latin typeface="Lato"/>
                <a:ea typeface="Lato"/>
                <a:cs typeface="Lato"/>
                <a:sym typeface="Lato"/>
              </a:endParaRPr>
            </a:p>
          </p:txBody>
        </p:sp>
      </p:grpSp>
      <p:grpSp>
        <p:nvGrpSpPr>
          <p:cNvPr id="14" name="Group 14"/>
          <p:cNvGrpSpPr/>
          <p:nvPr/>
        </p:nvGrpSpPr>
        <p:grpSpPr>
          <a:xfrm>
            <a:off x="1646574" y="2778411"/>
            <a:ext cx="13884133" cy="1711325"/>
            <a:chOff x="0" y="0"/>
            <a:chExt cx="18512178" cy="2281767"/>
          </a:xfrm>
        </p:grpSpPr>
        <p:sp>
          <p:nvSpPr>
            <p:cNvPr id="15" name="Freeform 15"/>
            <p:cNvSpPr/>
            <p:nvPr/>
          </p:nvSpPr>
          <p:spPr>
            <a:xfrm>
              <a:off x="0" y="922867"/>
              <a:ext cx="349754" cy="436033"/>
            </a:xfrm>
            <a:custGeom>
              <a:avLst/>
              <a:gdLst/>
              <a:ahLst/>
              <a:cxnLst/>
              <a:rect l="l" t="t" r="r" b="b"/>
              <a:pathLst>
                <a:path w="349754" h="436033">
                  <a:moveTo>
                    <a:pt x="0" y="0"/>
                  </a:moveTo>
                  <a:lnTo>
                    <a:pt x="349754" y="0"/>
                  </a:lnTo>
                  <a:lnTo>
                    <a:pt x="349754" y="436033"/>
                  </a:lnTo>
                  <a:lnTo>
                    <a:pt x="0" y="4360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6" name="TextBox 16"/>
            <p:cNvSpPr txBox="1"/>
            <p:nvPr/>
          </p:nvSpPr>
          <p:spPr>
            <a:xfrm>
              <a:off x="996953" y="-38100"/>
              <a:ext cx="17515225" cy="2319867"/>
            </a:xfrm>
            <a:prstGeom prst="rect">
              <a:avLst/>
            </a:prstGeom>
          </p:spPr>
          <p:txBody>
            <a:bodyPr lIns="0" tIns="0" rIns="0" bIns="0" rtlCol="0" anchor="t">
              <a:spAutoFit/>
            </a:bodyPr>
            <a:lstStyle/>
            <a:p>
              <a:pPr algn="just">
                <a:lnSpc>
                  <a:spcPts val="2799"/>
                </a:lnSpc>
              </a:pPr>
              <a:endParaRPr/>
            </a:p>
            <a:p>
              <a:pPr marL="0" lvl="0" indent="0" algn="just">
                <a:lnSpc>
                  <a:spcPts val="2799"/>
                </a:lnSpc>
                <a:spcBef>
                  <a:spcPct val="0"/>
                </a:spcBef>
              </a:pPr>
              <a:r>
                <a:rPr lang="en-US" sz="1999" spc="-39">
                  <a:solidFill>
                    <a:srgbClr val="1C191A"/>
                  </a:solidFill>
                  <a:latin typeface="Lato"/>
                  <a:ea typeface="Lato"/>
                  <a:cs typeface="Lato"/>
                  <a:sym typeface="Lato"/>
                </a:rPr>
                <a:t>Th</a:t>
              </a:r>
              <a:r>
                <a:rPr lang="en-US" sz="1999" u="none" strike="noStrike" spc="-39">
                  <a:solidFill>
                    <a:srgbClr val="1C191A"/>
                  </a:solidFill>
                  <a:latin typeface="Lato"/>
                  <a:ea typeface="Lato"/>
                  <a:cs typeface="Lato"/>
                  <a:sym typeface="Lato"/>
                </a:rPr>
                <a:t>e dataset used in this study was obtained from Kaggle, known as the Fish Pond IoT Dataset, which contains water quality measurements collected using IoT sensors in a smart aquaculture environment. The dataset includes key environmental parameters such as temperature, turbidity, dissolved oxygen, pH, ammonia, and nitrate, which directly influence fish growth.</a:t>
              </a:r>
            </a:p>
            <a:p>
              <a:pPr marL="0" lvl="0" indent="0" algn="just">
                <a:lnSpc>
                  <a:spcPts val="2799"/>
                </a:lnSpc>
                <a:spcBef>
                  <a:spcPct val="0"/>
                </a:spcBef>
              </a:pPr>
              <a:endParaRPr lang="en-US" sz="1999" u="none" strike="noStrike" spc="-39">
                <a:solidFill>
                  <a:srgbClr val="1C191A"/>
                </a:solidFill>
                <a:latin typeface="Lato"/>
                <a:ea typeface="Lato"/>
                <a:cs typeface="Lato"/>
                <a:sym typeface="Lato"/>
              </a:endParaRPr>
            </a:p>
          </p:txBody>
        </p:sp>
      </p:grpSp>
      <p:sp>
        <p:nvSpPr>
          <p:cNvPr id="17" name="TextBox 17"/>
          <p:cNvSpPr txBox="1"/>
          <p:nvPr/>
        </p:nvSpPr>
        <p:spPr>
          <a:xfrm>
            <a:off x="1577511" y="2121353"/>
            <a:ext cx="13936525" cy="824865"/>
          </a:xfrm>
          <a:prstGeom prst="rect">
            <a:avLst/>
          </a:prstGeom>
        </p:spPr>
        <p:txBody>
          <a:bodyPr lIns="0" tIns="0" rIns="0" bIns="0" rtlCol="0" anchor="t">
            <a:spAutoFit/>
          </a:bodyPr>
          <a:lstStyle/>
          <a:p>
            <a:pPr algn="l">
              <a:lnSpc>
                <a:spcPts val="3359"/>
              </a:lnSpc>
              <a:spcBef>
                <a:spcPct val="0"/>
              </a:spcBef>
            </a:pPr>
            <a:r>
              <a:rPr lang="en-US" sz="2399" b="1" spc="-47">
                <a:solidFill>
                  <a:srgbClr val="000000"/>
                </a:solidFill>
                <a:latin typeface="Lato Bold"/>
                <a:ea typeface="Lato Bold"/>
                <a:cs typeface="Lato Bold"/>
                <a:sym typeface="Lato Bold"/>
              </a:rPr>
              <a:t>This research follows a structured methodology to predict fish growth in terms of fish length and fish weight using IoT-based water quality data and machine learning regression models.</a:t>
            </a:r>
          </a:p>
        </p:txBody>
      </p:sp>
      <p:sp>
        <p:nvSpPr>
          <p:cNvPr id="18" name="Freeform 18"/>
          <p:cNvSpPr/>
          <p:nvPr/>
        </p:nvSpPr>
        <p:spPr>
          <a:xfrm>
            <a:off x="1646574" y="5933893"/>
            <a:ext cx="262316" cy="327025"/>
          </a:xfrm>
          <a:custGeom>
            <a:avLst/>
            <a:gdLst/>
            <a:ahLst/>
            <a:cxnLst/>
            <a:rect l="l" t="t" r="r" b="b"/>
            <a:pathLst>
              <a:path w="262316" h="327025">
                <a:moveTo>
                  <a:pt x="0" y="0"/>
                </a:moveTo>
                <a:lnTo>
                  <a:pt x="262316" y="0"/>
                </a:lnTo>
                <a:lnTo>
                  <a:pt x="262316" y="327026"/>
                </a:lnTo>
                <a:lnTo>
                  <a:pt x="0" y="32702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19" name="Group 19"/>
          <p:cNvGrpSpPr/>
          <p:nvPr/>
        </p:nvGrpSpPr>
        <p:grpSpPr>
          <a:xfrm>
            <a:off x="1598353" y="8053138"/>
            <a:ext cx="13915684" cy="1006475"/>
            <a:chOff x="0" y="0"/>
            <a:chExt cx="18554245" cy="1341967"/>
          </a:xfrm>
        </p:grpSpPr>
        <p:sp>
          <p:nvSpPr>
            <p:cNvPr id="20" name="Freeform 20"/>
            <p:cNvSpPr/>
            <p:nvPr/>
          </p:nvSpPr>
          <p:spPr>
            <a:xfrm>
              <a:off x="0" y="670983"/>
              <a:ext cx="349754" cy="436033"/>
            </a:xfrm>
            <a:custGeom>
              <a:avLst/>
              <a:gdLst/>
              <a:ahLst/>
              <a:cxnLst/>
              <a:rect l="l" t="t" r="r" b="b"/>
              <a:pathLst>
                <a:path w="349754" h="436033">
                  <a:moveTo>
                    <a:pt x="0" y="0"/>
                  </a:moveTo>
                  <a:lnTo>
                    <a:pt x="349754" y="0"/>
                  </a:lnTo>
                  <a:lnTo>
                    <a:pt x="349754" y="436034"/>
                  </a:lnTo>
                  <a:lnTo>
                    <a:pt x="0" y="4360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21" name="TextBox 21"/>
            <p:cNvSpPr txBox="1"/>
            <p:nvPr/>
          </p:nvSpPr>
          <p:spPr>
            <a:xfrm>
              <a:off x="1071217" y="-38100"/>
              <a:ext cx="17483028" cy="1380067"/>
            </a:xfrm>
            <a:prstGeom prst="rect">
              <a:avLst/>
            </a:prstGeom>
          </p:spPr>
          <p:txBody>
            <a:bodyPr lIns="0" tIns="0" rIns="0" bIns="0" rtlCol="0" anchor="t">
              <a:spAutoFit/>
            </a:bodyPr>
            <a:lstStyle/>
            <a:p>
              <a:pPr algn="just">
                <a:lnSpc>
                  <a:spcPts val="2799"/>
                </a:lnSpc>
              </a:pPr>
              <a:endParaRPr/>
            </a:p>
            <a:p>
              <a:pPr marL="0" lvl="0" indent="0" algn="just">
                <a:lnSpc>
                  <a:spcPts val="2799"/>
                </a:lnSpc>
                <a:spcBef>
                  <a:spcPct val="0"/>
                </a:spcBef>
              </a:pPr>
              <a:r>
                <a:rPr lang="en-US" sz="1999" spc="-39">
                  <a:solidFill>
                    <a:srgbClr val="1C191A"/>
                  </a:solidFill>
                  <a:latin typeface="Lato"/>
                  <a:ea typeface="Lato"/>
                  <a:cs typeface="Lato"/>
                  <a:sym typeface="Lato"/>
                </a:rPr>
                <a:t>Finally, </a:t>
              </a:r>
              <a:r>
                <a:rPr lang="en-US" sz="1999" u="none" strike="noStrike" spc="-39">
                  <a:solidFill>
                    <a:srgbClr val="1C191A"/>
                  </a:solidFill>
                  <a:latin typeface="Lato"/>
                  <a:ea typeface="Lato"/>
                  <a:cs typeface="Lato"/>
                  <a:sym typeface="Lato"/>
                </a:rPr>
                <a:t>mo</a:t>
              </a:r>
              <a:r>
                <a:rPr lang="en-US" sz="1999" spc="-39">
                  <a:solidFill>
                    <a:srgbClr val="1C191A"/>
                  </a:solidFill>
                  <a:latin typeface="Lato"/>
                  <a:ea typeface="Lato"/>
                  <a:cs typeface="Lato"/>
                  <a:sym typeface="Lato"/>
                </a:rPr>
                <a:t>d</a:t>
              </a:r>
              <a:r>
                <a:rPr lang="en-US" sz="1999" u="none" strike="noStrike" spc="-39">
                  <a:solidFill>
                    <a:srgbClr val="1C191A"/>
                  </a:solidFill>
                  <a:latin typeface="Lato"/>
                  <a:ea typeface="Lato"/>
                  <a:cs typeface="Lato"/>
                  <a:sym typeface="Lato"/>
                </a:rPr>
                <a:t>el</a:t>
              </a:r>
              <a:r>
                <a:rPr lang="en-US" sz="1999" spc="-39">
                  <a:solidFill>
                    <a:srgbClr val="1C191A"/>
                  </a:solidFill>
                  <a:latin typeface="Lato"/>
                  <a:ea typeface="Lato"/>
                  <a:cs typeface="Lato"/>
                  <a:sym typeface="Lato"/>
                </a:rPr>
                <a:t> per</a:t>
              </a:r>
              <a:r>
                <a:rPr lang="en-US" sz="1999" u="none" strike="noStrike" spc="-39">
                  <a:solidFill>
                    <a:srgbClr val="1C191A"/>
                  </a:solidFill>
                  <a:latin typeface="Lato"/>
                  <a:ea typeface="Lato"/>
                  <a:cs typeface="Lato"/>
                  <a:sym typeface="Lato"/>
                </a:rPr>
                <a:t>f</a:t>
              </a:r>
              <a:r>
                <a:rPr lang="en-US" sz="1999" spc="-39">
                  <a:solidFill>
                    <a:srgbClr val="1C191A"/>
                  </a:solidFill>
                  <a:latin typeface="Lato"/>
                  <a:ea typeface="Lato"/>
                  <a:cs typeface="Lato"/>
                  <a:sym typeface="Lato"/>
                </a:rPr>
                <a:t>o</a:t>
              </a:r>
              <a:r>
                <a:rPr lang="en-US" sz="1999" u="none" strike="noStrike" spc="-39">
                  <a:solidFill>
                    <a:srgbClr val="1C191A"/>
                  </a:solidFill>
                  <a:latin typeface="Lato"/>
                  <a:ea typeface="Lato"/>
                  <a:cs typeface="Lato"/>
                  <a:sym typeface="Lato"/>
                </a:rPr>
                <a:t>rm</a:t>
              </a:r>
              <a:r>
                <a:rPr lang="en-US" sz="1999" spc="-39">
                  <a:solidFill>
                    <a:srgbClr val="1C191A"/>
                  </a:solidFill>
                  <a:latin typeface="Lato"/>
                  <a:ea typeface="Lato"/>
                  <a:cs typeface="Lato"/>
                  <a:sym typeface="Lato"/>
                </a:rPr>
                <a:t>a</a:t>
              </a:r>
              <a:r>
                <a:rPr lang="en-US" sz="1999" u="none" strike="noStrike" spc="-39">
                  <a:solidFill>
                    <a:srgbClr val="1C191A"/>
                  </a:solidFill>
                  <a:latin typeface="Lato"/>
                  <a:ea typeface="Lato"/>
                  <a:cs typeface="Lato"/>
                  <a:sym typeface="Lato"/>
                </a:rPr>
                <a:t>nc</a:t>
              </a:r>
              <a:r>
                <a:rPr lang="en-US" sz="1999" spc="-39">
                  <a:solidFill>
                    <a:srgbClr val="1C191A"/>
                  </a:solidFill>
                  <a:latin typeface="Lato"/>
                  <a:ea typeface="Lato"/>
                  <a:cs typeface="Lato"/>
                  <a:sym typeface="Lato"/>
                </a:rPr>
                <a:t>e was eva</a:t>
              </a:r>
              <a:r>
                <a:rPr lang="en-US" sz="1999" u="none" strike="noStrike" spc="-39">
                  <a:solidFill>
                    <a:srgbClr val="1C191A"/>
                  </a:solidFill>
                  <a:latin typeface="Lato"/>
                  <a:ea typeface="Lato"/>
                  <a:cs typeface="Lato"/>
                  <a:sym typeface="Lato"/>
                </a:rPr>
                <a:t>l</a:t>
              </a:r>
              <a:r>
                <a:rPr lang="en-US" sz="1999" spc="-39">
                  <a:solidFill>
                    <a:srgbClr val="1C191A"/>
                  </a:solidFill>
                  <a:latin typeface="Lato"/>
                  <a:ea typeface="Lato"/>
                  <a:cs typeface="Lato"/>
                  <a:sym typeface="Lato"/>
                </a:rPr>
                <a:t>uat</a:t>
              </a:r>
              <a:r>
                <a:rPr lang="en-US" sz="1999" u="none" strike="noStrike" spc="-39">
                  <a:solidFill>
                    <a:srgbClr val="1C191A"/>
                  </a:solidFill>
                  <a:latin typeface="Lato"/>
                  <a:ea typeface="Lato"/>
                  <a:cs typeface="Lato"/>
                  <a:sym typeface="Lato"/>
                </a:rPr>
                <a:t>e</a:t>
              </a:r>
              <a:r>
                <a:rPr lang="en-US" sz="1999" spc="-39">
                  <a:solidFill>
                    <a:srgbClr val="1C191A"/>
                  </a:solidFill>
                  <a:latin typeface="Lato"/>
                  <a:ea typeface="Lato"/>
                  <a:cs typeface="Lato"/>
                  <a:sym typeface="Lato"/>
                </a:rPr>
                <a:t>d </a:t>
              </a:r>
              <a:r>
                <a:rPr lang="en-US" sz="1999" u="none" strike="noStrike" spc="-39">
                  <a:solidFill>
                    <a:srgbClr val="1C191A"/>
                  </a:solidFill>
                  <a:latin typeface="Lato"/>
                  <a:ea typeface="Lato"/>
                  <a:cs typeface="Lato"/>
                  <a:sym typeface="Lato"/>
                </a:rPr>
                <a:t>u</a:t>
              </a:r>
              <a:r>
                <a:rPr lang="en-US" sz="1999" spc="-39">
                  <a:solidFill>
                    <a:srgbClr val="1C191A"/>
                  </a:solidFill>
                  <a:latin typeface="Lato"/>
                  <a:ea typeface="Lato"/>
                  <a:cs typeface="Lato"/>
                  <a:sym typeface="Lato"/>
                </a:rPr>
                <a:t>sing </a:t>
              </a:r>
              <a:r>
                <a:rPr lang="en-US" sz="1999" u="none" strike="noStrike" spc="-39">
                  <a:solidFill>
                    <a:srgbClr val="1C191A"/>
                  </a:solidFill>
                  <a:latin typeface="Lato"/>
                  <a:ea typeface="Lato"/>
                  <a:cs typeface="Lato"/>
                  <a:sym typeface="Lato"/>
                </a:rPr>
                <a:t>RMSE,</a:t>
              </a:r>
              <a:r>
                <a:rPr lang="en-US" sz="1999" spc="-39">
                  <a:solidFill>
                    <a:srgbClr val="1C191A"/>
                  </a:solidFill>
                  <a:latin typeface="Lato"/>
                  <a:ea typeface="Lato"/>
                  <a:cs typeface="Lato"/>
                  <a:sym typeface="Lato"/>
                </a:rPr>
                <a:t> </a:t>
              </a:r>
              <a:r>
                <a:rPr lang="en-US" sz="1999" u="none" strike="noStrike" spc="-39">
                  <a:solidFill>
                    <a:srgbClr val="1C191A"/>
                  </a:solidFill>
                  <a:latin typeface="Lato"/>
                  <a:ea typeface="Lato"/>
                  <a:cs typeface="Lato"/>
                  <a:sym typeface="Lato"/>
                </a:rPr>
                <a:t>MAE,</a:t>
              </a:r>
              <a:r>
                <a:rPr lang="en-US" sz="1999" spc="-39">
                  <a:solidFill>
                    <a:srgbClr val="1C191A"/>
                  </a:solidFill>
                  <a:latin typeface="Lato"/>
                  <a:ea typeface="Lato"/>
                  <a:cs typeface="Lato"/>
                  <a:sym typeface="Lato"/>
                </a:rPr>
                <a:t> an</a:t>
              </a:r>
              <a:r>
                <a:rPr lang="en-US" sz="1999" u="none" strike="noStrike" spc="-39">
                  <a:solidFill>
                    <a:srgbClr val="1C191A"/>
                  </a:solidFill>
                  <a:latin typeface="Lato"/>
                  <a:ea typeface="Lato"/>
                  <a:cs typeface="Lato"/>
                  <a:sym typeface="Lato"/>
                </a:rPr>
                <a:t>d</a:t>
              </a:r>
              <a:r>
                <a:rPr lang="en-US" sz="1999" spc="-39">
                  <a:solidFill>
                    <a:srgbClr val="1C191A"/>
                  </a:solidFill>
                  <a:latin typeface="Lato"/>
                  <a:ea typeface="Lato"/>
                  <a:cs typeface="Lato"/>
                  <a:sym typeface="Lato"/>
                </a:rPr>
                <a:t> </a:t>
              </a:r>
              <a:r>
                <a:rPr lang="en-US" sz="1999" u="none" strike="noStrike" spc="-39">
                  <a:solidFill>
                    <a:srgbClr val="1C191A"/>
                  </a:solidFill>
                  <a:latin typeface="Lato"/>
                  <a:ea typeface="Lato"/>
                  <a:cs typeface="Lato"/>
                  <a:sym typeface="Lato"/>
                </a:rPr>
                <a:t>R² </a:t>
              </a:r>
              <a:r>
                <a:rPr lang="en-US" sz="1999" spc="-39">
                  <a:solidFill>
                    <a:srgbClr val="1C191A"/>
                  </a:solidFill>
                  <a:latin typeface="Lato"/>
                  <a:ea typeface="Lato"/>
                  <a:cs typeface="Lato"/>
                  <a:sym typeface="Lato"/>
                </a:rPr>
                <a:t>to </a:t>
              </a:r>
              <a:r>
                <a:rPr lang="en-US" sz="1999" u="none" strike="noStrike" spc="-39">
                  <a:solidFill>
                    <a:srgbClr val="1C191A"/>
                  </a:solidFill>
                  <a:latin typeface="Lato"/>
                  <a:ea typeface="Lato"/>
                  <a:cs typeface="Lato"/>
                  <a:sym typeface="Lato"/>
                </a:rPr>
                <a:t>c</a:t>
              </a:r>
              <a:r>
                <a:rPr lang="en-US" sz="1999" spc="-39">
                  <a:solidFill>
                    <a:srgbClr val="1C191A"/>
                  </a:solidFill>
                  <a:latin typeface="Lato"/>
                  <a:ea typeface="Lato"/>
                  <a:cs typeface="Lato"/>
                  <a:sym typeface="Lato"/>
                </a:rPr>
                <a:t>o</a:t>
              </a:r>
              <a:r>
                <a:rPr lang="en-US" sz="1999" u="none" strike="noStrike" spc="-39">
                  <a:solidFill>
                    <a:srgbClr val="1C191A"/>
                  </a:solidFill>
                  <a:latin typeface="Lato"/>
                  <a:ea typeface="Lato"/>
                  <a:cs typeface="Lato"/>
                  <a:sym typeface="Lato"/>
                </a:rPr>
                <a:t>mpa</a:t>
              </a:r>
              <a:r>
                <a:rPr lang="en-US" sz="1999" spc="-39">
                  <a:solidFill>
                    <a:srgbClr val="1C191A"/>
                  </a:solidFill>
                  <a:latin typeface="Lato"/>
                  <a:ea typeface="Lato"/>
                  <a:cs typeface="Lato"/>
                  <a:sym typeface="Lato"/>
                </a:rPr>
                <a:t>r</a:t>
              </a:r>
              <a:r>
                <a:rPr lang="en-US" sz="1999" u="none" strike="noStrike" spc="-39">
                  <a:solidFill>
                    <a:srgbClr val="1C191A"/>
                  </a:solidFill>
                  <a:latin typeface="Lato"/>
                  <a:ea typeface="Lato"/>
                  <a:cs typeface="Lato"/>
                  <a:sym typeface="Lato"/>
                </a:rPr>
                <a:t>e</a:t>
              </a:r>
              <a:r>
                <a:rPr lang="en-US" sz="1999" spc="-39">
                  <a:solidFill>
                    <a:srgbClr val="1C191A"/>
                  </a:solidFill>
                  <a:latin typeface="Lato"/>
                  <a:ea typeface="Lato"/>
                  <a:cs typeface="Lato"/>
                  <a:sym typeface="Lato"/>
                </a:rPr>
                <a:t> </a:t>
              </a:r>
              <a:r>
                <a:rPr lang="en-US" sz="1999" u="none" strike="noStrike" spc="-39">
                  <a:solidFill>
                    <a:srgbClr val="1C191A"/>
                  </a:solidFill>
                  <a:latin typeface="Lato"/>
                  <a:ea typeface="Lato"/>
                  <a:cs typeface="Lato"/>
                  <a:sym typeface="Lato"/>
                </a:rPr>
                <a:t>p</a:t>
              </a:r>
              <a:r>
                <a:rPr lang="en-US" sz="1999" spc="-39">
                  <a:solidFill>
                    <a:srgbClr val="1C191A"/>
                  </a:solidFill>
                  <a:latin typeface="Lato"/>
                  <a:ea typeface="Lato"/>
                  <a:cs typeface="Lato"/>
                  <a:sym typeface="Lato"/>
                </a:rPr>
                <a:t>re</a:t>
              </a:r>
              <a:r>
                <a:rPr lang="en-US" sz="1999" u="none" strike="noStrike" spc="-39">
                  <a:solidFill>
                    <a:srgbClr val="1C191A"/>
                  </a:solidFill>
                  <a:latin typeface="Lato"/>
                  <a:ea typeface="Lato"/>
                  <a:cs typeface="Lato"/>
                  <a:sym typeface="Lato"/>
                </a:rPr>
                <a:t>d</a:t>
              </a:r>
              <a:r>
                <a:rPr lang="en-US" sz="1999" spc="-39">
                  <a:solidFill>
                    <a:srgbClr val="1C191A"/>
                  </a:solidFill>
                  <a:latin typeface="Lato"/>
                  <a:ea typeface="Lato"/>
                  <a:cs typeface="Lato"/>
                  <a:sym typeface="Lato"/>
                </a:rPr>
                <a:t>i</a:t>
              </a:r>
              <a:r>
                <a:rPr lang="en-US" sz="1999" u="none" strike="noStrike" spc="-39">
                  <a:solidFill>
                    <a:srgbClr val="1C191A"/>
                  </a:solidFill>
                  <a:latin typeface="Lato"/>
                  <a:ea typeface="Lato"/>
                  <a:cs typeface="Lato"/>
                  <a:sym typeface="Lato"/>
                </a:rPr>
                <a:t>ctio</a:t>
              </a:r>
              <a:r>
                <a:rPr lang="en-US" sz="1999" spc="-39">
                  <a:solidFill>
                    <a:srgbClr val="1C191A"/>
                  </a:solidFill>
                  <a:latin typeface="Lato"/>
                  <a:ea typeface="Lato"/>
                  <a:cs typeface="Lato"/>
                  <a:sym typeface="Lato"/>
                </a:rPr>
                <a:t>n a</a:t>
              </a:r>
              <a:r>
                <a:rPr lang="en-US" sz="1999" u="none" strike="noStrike" spc="-39">
                  <a:solidFill>
                    <a:srgbClr val="1C191A"/>
                  </a:solidFill>
                  <a:latin typeface="Lato"/>
                  <a:ea typeface="Lato"/>
                  <a:cs typeface="Lato"/>
                  <a:sym typeface="Lato"/>
                </a:rPr>
                <a:t>ccu</a:t>
              </a:r>
              <a:r>
                <a:rPr lang="en-US" sz="1999" spc="-39">
                  <a:solidFill>
                    <a:srgbClr val="1C191A"/>
                  </a:solidFill>
                  <a:latin typeface="Lato"/>
                  <a:ea typeface="Lato"/>
                  <a:cs typeface="Lato"/>
                  <a:sym typeface="Lato"/>
                </a:rPr>
                <a:t>r</a:t>
              </a:r>
              <a:r>
                <a:rPr lang="en-US" sz="1999" u="none" strike="noStrike" spc="-39">
                  <a:solidFill>
                    <a:srgbClr val="1C191A"/>
                  </a:solidFill>
                  <a:latin typeface="Lato"/>
                  <a:ea typeface="Lato"/>
                  <a:cs typeface="Lato"/>
                  <a:sym typeface="Lato"/>
                </a:rPr>
                <a:t>a</a:t>
              </a:r>
              <a:r>
                <a:rPr lang="en-US" sz="1999" spc="-39">
                  <a:solidFill>
                    <a:srgbClr val="1C191A"/>
                  </a:solidFill>
                  <a:latin typeface="Lato"/>
                  <a:ea typeface="Lato"/>
                  <a:cs typeface="Lato"/>
                  <a:sym typeface="Lato"/>
                </a:rPr>
                <a:t>c</a:t>
              </a:r>
              <a:r>
                <a:rPr lang="en-US" sz="1999" u="none" strike="noStrike" spc="-39">
                  <a:solidFill>
                    <a:srgbClr val="1C191A"/>
                  </a:solidFill>
                  <a:latin typeface="Lato"/>
                  <a:ea typeface="Lato"/>
                  <a:cs typeface="Lato"/>
                  <a:sym typeface="Lato"/>
                </a:rPr>
                <a:t>y</a:t>
              </a:r>
              <a:r>
                <a:rPr lang="en-US" sz="1999" spc="-39">
                  <a:solidFill>
                    <a:srgbClr val="1C191A"/>
                  </a:solidFill>
                  <a:latin typeface="Lato"/>
                  <a:ea typeface="Lato"/>
                  <a:cs typeface="Lato"/>
                  <a:sym typeface="Lato"/>
                </a:rPr>
                <a:t> </a:t>
              </a:r>
              <a:r>
                <a:rPr lang="en-US" sz="1999" u="none" strike="noStrike" spc="-39">
                  <a:solidFill>
                    <a:srgbClr val="1C191A"/>
                  </a:solidFill>
                  <a:latin typeface="Lato"/>
                  <a:ea typeface="Lato"/>
                  <a:cs typeface="Lato"/>
                  <a:sym typeface="Lato"/>
                </a:rPr>
                <a:t>a</a:t>
              </a:r>
              <a:r>
                <a:rPr lang="en-US" sz="1999" spc="-39">
                  <a:solidFill>
                    <a:srgbClr val="1C191A"/>
                  </a:solidFill>
                  <a:latin typeface="Lato"/>
                  <a:ea typeface="Lato"/>
                  <a:cs typeface="Lato"/>
                  <a:sym typeface="Lato"/>
                </a:rPr>
                <a:t>n</a:t>
              </a:r>
              <a:r>
                <a:rPr lang="en-US" sz="1999" u="none" strike="noStrike" spc="-39">
                  <a:solidFill>
                    <a:srgbClr val="1C191A"/>
                  </a:solidFill>
                  <a:latin typeface="Lato"/>
                  <a:ea typeface="Lato"/>
                  <a:cs typeface="Lato"/>
                  <a:sym typeface="Lato"/>
                </a:rPr>
                <a:t>d</a:t>
              </a:r>
              <a:r>
                <a:rPr lang="en-US" sz="1999" spc="-39">
                  <a:solidFill>
                    <a:srgbClr val="1C191A"/>
                  </a:solidFill>
                  <a:latin typeface="Lato"/>
                  <a:ea typeface="Lato"/>
                  <a:cs typeface="Lato"/>
                  <a:sym typeface="Lato"/>
                </a:rPr>
                <a:t> </a:t>
              </a:r>
              <a:r>
                <a:rPr lang="en-US" sz="1999" u="none" strike="noStrike" spc="-39">
                  <a:solidFill>
                    <a:srgbClr val="1C191A"/>
                  </a:solidFill>
                  <a:latin typeface="Lato"/>
                  <a:ea typeface="Lato"/>
                  <a:cs typeface="Lato"/>
                  <a:sym typeface="Lato"/>
                </a:rPr>
                <a:t>r</a:t>
              </a:r>
              <a:r>
                <a:rPr lang="en-US" sz="1999" spc="-39">
                  <a:solidFill>
                    <a:srgbClr val="1C191A"/>
                  </a:solidFill>
                  <a:latin typeface="Lato"/>
                  <a:ea typeface="Lato"/>
                  <a:cs typeface="Lato"/>
                  <a:sym typeface="Lato"/>
                </a:rPr>
                <a:t>e</a:t>
              </a:r>
              <a:r>
                <a:rPr lang="en-US" sz="1999" u="none" strike="noStrike" spc="-39">
                  <a:solidFill>
                    <a:srgbClr val="1C191A"/>
                  </a:solidFill>
                  <a:latin typeface="Lato"/>
                  <a:ea typeface="Lato"/>
                  <a:cs typeface="Lato"/>
                  <a:sym typeface="Lato"/>
                </a:rPr>
                <a:t>li</a:t>
              </a:r>
              <a:r>
                <a:rPr lang="en-US" sz="1999" spc="-39">
                  <a:solidFill>
                    <a:srgbClr val="1C191A"/>
                  </a:solidFill>
                  <a:latin typeface="Lato"/>
                  <a:ea typeface="Lato"/>
                  <a:cs typeface="Lato"/>
                  <a:sym typeface="Lato"/>
                </a:rPr>
                <a:t>a</a:t>
              </a:r>
              <a:r>
                <a:rPr lang="en-US" sz="1999" u="none" strike="noStrike" spc="-39">
                  <a:solidFill>
                    <a:srgbClr val="1C191A"/>
                  </a:solidFill>
                  <a:latin typeface="Lato"/>
                  <a:ea typeface="Lato"/>
                  <a:cs typeface="Lato"/>
                  <a:sym typeface="Lato"/>
                </a:rPr>
                <a:t>bilit</a:t>
              </a:r>
              <a:r>
                <a:rPr lang="en-US" sz="1999" spc="-39">
                  <a:solidFill>
                    <a:srgbClr val="1C191A"/>
                  </a:solidFill>
                  <a:latin typeface="Lato"/>
                  <a:ea typeface="Lato"/>
                  <a:cs typeface="Lato"/>
                  <a:sym typeface="Lato"/>
                </a:rPr>
                <a:t>y.</a:t>
              </a:r>
            </a:p>
            <a:p>
              <a:pPr marL="0" lvl="0" indent="0" algn="just">
                <a:lnSpc>
                  <a:spcPts val="2799"/>
                </a:lnSpc>
                <a:spcBef>
                  <a:spcPct val="0"/>
                </a:spcBef>
              </a:pPr>
              <a:endParaRPr lang="en-US" sz="1999" spc="-39">
                <a:solidFill>
                  <a:srgbClr val="1C191A"/>
                </a:solidFill>
                <a:latin typeface="Lato"/>
                <a:ea typeface="Lato"/>
                <a:cs typeface="Lato"/>
                <a:sym typeface="Lato"/>
              </a:endParaRPr>
            </a:p>
          </p:txBody>
        </p:sp>
      </p:grpSp>
      <p:sp>
        <p:nvSpPr>
          <p:cNvPr id="22" name="Freeform 22"/>
          <p:cNvSpPr/>
          <p:nvPr/>
        </p:nvSpPr>
        <p:spPr>
          <a:xfrm>
            <a:off x="1646574" y="7256372"/>
            <a:ext cx="262316" cy="327025"/>
          </a:xfrm>
          <a:custGeom>
            <a:avLst/>
            <a:gdLst/>
            <a:ahLst/>
            <a:cxnLst/>
            <a:rect l="l" t="t" r="r" b="b"/>
            <a:pathLst>
              <a:path w="262316" h="327025">
                <a:moveTo>
                  <a:pt x="0" y="0"/>
                </a:moveTo>
                <a:lnTo>
                  <a:pt x="262316" y="0"/>
                </a:lnTo>
                <a:lnTo>
                  <a:pt x="262316" y="327025"/>
                </a:lnTo>
                <a:lnTo>
                  <a:pt x="0" y="32702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23" name="Group 23"/>
          <p:cNvGrpSpPr/>
          <p:nvPr/>
        </p:nvGrpSpPr>
        <p:grpSpPr>
          <a:xfrm rot="-5400000">
            <a:off x="4674737" y="-1441259"/>
            <a:ext cx="268431" cy="6421200"/>
            <a:chOff x="0" y="0"/>
            <a:chExt cx="357908" cy="8561600"/>
          </a:xfrm>
        </p:grpSpPr>
        <p:grpSp>
          <p:nvGrpSpPr>
            <p:cNvPr id="24" name="Group 24"/>
            <p:cNvGrpSpPr/>
            <p:nvPr/>
          </p:nvGrpSpPr>
          <p:grpSpPr>
            <a:xfrm>
              <a:off x="0" y="0"/>
              <a:ext cx="357908" cy="8561600"/>
              <a:chOff x="0" y="0"/>
              <a:chExt cx="59491" cy="1423096"/>
            </a:xfrm>
          </p:grpSpPr>
          <p:sp>
            <p:nvSpPr>
              <p:cNvPr id="25" name="Freeform 25"/>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26" name="TextBox 26"/>
              <p:cNvSpPr txBox="1"/>
              <p:nvPr/>
            </p:nvSpPr>
            <p:spPr>
              <a:xfrm>
                <a:off x="0" y="-47625"/>
                <a:ext cx="59491" cy="1470721"/>
              </a:xfrm>
              <a:prstGeom prst="rect">
                <a:avLst/>
              </a:prstGeom>
            </p:spPr>
            <p:txBody>
              <a:bodyPr lIns="50800" tIns="50800" rIns="50800" bIns="50800" rtlCol="0" anchor="ctr"/>
              <a:lstStyle/>
              <a:p>
                <a:pPr algn="ctr">
                  <a:lnSpc>
                    <a:spcPts val="2800"/>
                  </a:lnSpc>
                </a:pPr>
                <a:endParaRPr/>
              </a:p>
            </p:txBody>
          </p:sp>
        </p:grpSp>
        <p:grpSp>
          <p:nvGrpSpPr>
            <p:cNvPr id="27" name="Group 27"/>
            <p:cNvGrpSpPr/>
            <p:nvPr/>
          </p:nvGrpSpPr>
          <p:grpSpPr>
            <a:xfrm>
              <a:off x="0" y="0"/>
              <a:ext cx="357908" cy="2175305"/>
              <a:chOff x="0" y="0"/>
              <a:chExt cx="59491" cy="361576"/>
            </a:xfrm>
          </p:grpSpPr>
          <p:sp>
            <p:nvSpPr>
              <p:cNvPr id="28" name="Freeform 28"/>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29" name="TextBox 29"/>
              <p:cNvSpPr txBox="1"/>
              <p:nvPr/>
            </p:nvSpPr>
            <p:spPr>
              <a:xfrm>
                <a:off x="0" y="-47625"/>
                <a:ext cx="59491" cy="409201"/>
              </a:xfrm>
              <a:prstGeom prst="rect">
                <a:avLst/>
              </a:prstGeom>
            </p:spPr>
            <p:txBody>
              <a:bodyPr lIns="50800" tIns="50800" rIns="50800" bIns="50800" rtlCol="0" anchor="ctr"/>
              <a:lstStyle/>
              <a:p>
                <a:pPr algn="ctr">
                  <a:lnSpc>
                    <a:spcPts val="2800"/>
                  </a:lnSpc>
                </a:pPr>
                <a:endParaRPr/>
              </a:p>
            </p:txBody>
          </p:sp>
        </p:grpSp>
        <p:grpSp>
          <p:nvGrpSpPr>
            <p:cNvPr id="30" name="Group 30"/>
            <p:cNvGrpSpPr/>
            <p:nvPr/>
          </p:nvGrpSpPr>
          <p:grpSpPr>
            <a:xfrm>
              <a:off x="0" y="2172595"/>
              <a:ext cx="357908" cy="944923"/>
              <a:chOff x="0" y="0"/>
              <a:chExt cx="59491" cy="157064"/>
            </a:xfrm>
          </p:grpSpPr>
          <p:sp>
            <p:nvSpPr>
              <p:cNvPr id="31" name="Freeform 31"/>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32" name="TextBox 32"/>
              <p:cNvSpPr txBox="1"/>
              <p:nvPr/>
            </p:nvSpPr>
            <p:spPr>
              <a:xfrm>
                <a:off x="0" y="-47625"/>
                <a:ext cx="59491" cy="204689"/>
              </a:xfrm>
              <a:prstGeom prst="rect">
                <a:avLst/>
              </a:prstGeom>
            </p:spPr>
            <p:txBody>
              <a:bodyPr lIns="50800" tIns="50800" rIns="50800" bIns="50800" rtlCol="0" anchor="ctr"/>
              <a:lstStyle/>
              <a:p>
                <a:pPr algn="ctr">
                  <a:lnSpc>
                    <a:spcPts val="2800"/>
                  </a:lnSpc>
                </a:pPr>
                <a:endParaRPr/>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Freeform 2"/>
          <p:cNvSpPr/>
          <p:nvPr/>
        </p:nvSpPr>
        <p:spPr>
          <a:xfrm>
            <a:off x="10526624" y="3032456"/>
            <a:ext cx="7199665" cy="6812918"/>
          </a:xfrm>
          <a:custGeom>
            <a:avLst/>
            <a:gdLst/>
            <a:ahLst/>
            <a:cxnLst/>
            <a:rect l="l" t="t" r="r" b="b"/>
            <a:pathLst>
              <a:path w="7199665" h="6812918">
                <a:moveTo>
                  <a:pt x="0" y="0"/>
                </a:moveTo>
                <a:lnTo>
                  <a:pt x="7199665" y="0"/>
                </a:lnTo>
                <a:lnTo>
                  <a:pt x="7199665" y="6812919"/>
                </a:lnTo>
                <a:lnTo>
                  <a:pt x="0" y="6812919"/>
                </a:lnTo>
                <a:lnTo>
                  <a:pt x="0" y="0"/>
                </a:lnTo>
                <a:close/>
              </a:path>
            </a:pathLst>
          </a:custGeom>
          <a:blipFill>
            <a:blip r:embed="rId2"/>
            <a:stretch>
              <a:fillRect l="-2828" t="-1848" r="-6631" b="-1419"/>
            </a:stretch>
          </a:blipFill>
        </p:spPr>
        <p:txBody>
          <a:bodyPr/>
          <a:lstStyle/>
          <a:p>
            <a:endParaRPr lang="en-US"/>
          </a:p>
        </p:txBody>
      </p:sp>
      <p:sp>
        <p:nvSpPr>
          <p:cNvPr id="3" name="TextBox 3"/>
          <p:cNvSpPr txBox="1"/>
          <p:nvPr/>
        </p:nvSpPr>
        <p:spPr>
          <a:xfrm>
            <a:off x="756049" y="490624"/>
            <a:ext cx="5948619" cy="1647359"/>
          </a:xfrm>
          <a:prstGeom prst="rect">
            <a:avLst/>
          </a:prstGeom>
        </p:spPr>
        <p:txBody>
          <a:bodyPr lIns="0" tIns="0" rIns="0" bIns="0" rtlCol="0" anchor="t">
            <a:spAutoFit/>
          </a:bodyPr>
          <a:lstStyle/>
          <a:p>
            <a:pPr marL="0" lvl="0" indent="0" algn="ctr">
              <a:lnSpc>
                <a:spcPts val="6356"/>
              </a:lnSpc>
              <a:spcBef>
                <a:spcPct val="0"/>
              </a:spcBef>
            </a:pPr>
            <a:r>
              <a:rPr lang="en-US" sz="6356">
                <a:solidFill>
                  <a:srgbClr val="253439"/>
                </a:solidFill>
                <a:latin typeface="Lato"/>
                <a:ea typeface="Lato"/>
                <a:cs typeface="Lato"/>
                <a:sym typeface="Lato"/>
              </a:rPr>
              <a:t>Expe</a:t>
            </a:r>
            <a:r>
              <a:rPr lang="en-US" sz="6356" u="none" strike="noStrike">
                <a:solidFill>
                  <a:srgbClr val="253439"/>
                </a:solidFill>
                <a:latin typeface="Lato"/>
                <a:ea typeface="Lato"/>
                <a:cs typeface="Lato"/>
                <a:sym typeface="Lato"/>
              </a:rPr>
              <a:t>rimental Setup</a:t>
            </a:r>
          </a:p>
        </p:txBody>
      </p:sp>
      <p:grpSp>
        <p:nvGrpSpPr>
          <p:cNvPr id="4" name="Group 4"/>
          <p:cNvGrpSpPr/>
          <p:nvPr/>
        </p:nvGrpSpPr>
        <p:grpSpPr>
          <a:xfrm rot="-5400000">
            <a:off x="3617418" y="-34712"/>
            <a:ext cx="225880" cy="5403316"/>
            <a:chOff x="0" y="0"/>
            <a:chExt cx="301173" cy="7204422"/>
          </a:xfrm>
        </p:grpSpPr>
        <p:grpSp>
          <p:nvGrpSpPr>
            <p:cNvPr id="5" name="Group 5"/>
            <p:cNvGrpSpPr/>
            <p:nvPr/>
          </p:nvGrpSpPr>
          <p:grpSpPr>
            <a:xfrm>
              <a:off x="0" y="0"/>
              <a:ext cx="301173" cy="7204422"/>
              <a:chOff x="0" y="0"/>
              <a:chExt cx="59491" cy="1423096"/>
            </a:xfrm>
          </p:grpSpPr>
          <p:sp>
            <p:nvSpPr>
              <p:cNvPr id="6" name="Freeform 6"/>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7" name="TextBox 7"/>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8" name="Group 8"/>
            <p:cNvGrpSpPr/>
            <p:nvPr/>
          </p:nvGrpSpPr>
          <p:grpSpPr>
            <a:xfrm>
              <a:off x="0" y="0"/>
              <a:ext cx="301173" cy="1830478"/>
              <a:chOff x="0" y="0"/>
              <a:chExt cx="59491" cy="361576"/>
            </a:xfrm>
          </p:grpSpPr>
          <p:sp>
            <p:nvSpPr>
              <p:cNvPr id="9" name="Freeform 9"/>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10" name="TextBox 10"/>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1" name="Group 11"/>
            <p:cNvGrpSpPr/>
            <p:nvPr/>
          </p:nvGrpSpPr>
          <p:grpSpPr>
            <a:xfrm>
              <a:off x="0" y="1828197"/>
              <a:ext cx="301173" cy="795134"/>
              <a:chOff x="0" y="0"/>
              <a:chExt cx="59491" cy="157064"/>
            </a:xfrm>
          </p:grpSpPr>
          <p:sp>
            <p:nvSpPr>
              <p:cNvPr id="12" name="Freeform 12"/>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3" name="TextBox 13"/>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
        <p:nvSpPr>
          <p:cNvPr id="14" name="TextBox 14"/>
          <p:cNvSpPr txBox="1"/>
          <p:nvPr/>
        </p:nvSpPr>
        <p:spPr>
          <a:xfrm>
            <a:off x="458815" y="2994356"/>
            <a:ext cx="9752179" cy="6686030"/>
          </a:xfrm>
          <a:prstGeom prst="rect">
            <a:avLst/>
          </a:prstGeom>
        </p:spPr>
        <p:txBody>
          <a:bodyPr lIns="0" tIns="0" rIns="0" bIns="0" rtlCol="0" anchor="t">
            <a:spAutoFit/>
          </a:bodyPr>
          <a:lstStyle/>
          <a:p>
            <a:pPr algn="just">
              <a:lnSpc>
                <a:spcPts val="2792"/>
              </a:lnSpc>
              <a:spcBef>
                <a:spcPct val="0"/>
              </a:spcBef>
            </a:pPr>
            <a:r>
              <a:rPr lang="en-US" sz="1994" spc="-39">
                <a:solidFill>
                  <a:srgbClr val="000000"/>
                </a:solidFill>
                <a:latin typeface="Lato"/>
                <a:ea typeface="Lato"/>
                <a:cs typeface="Lato"/>
                <a:sym typeface="Lato"/>
              </a:rPr>
              <a:t>All experiments in this study were implemented using the Python programming language within a Jupyter Notebook environment, which facilitated interactive development, analysis, and visualization. Data preprocessing, feature handling, and exploratory analysis were conducted using widely adopted scientific computing libraries, including pandas and NumPy.</a:t>
            </a:r>
          </a:p>
          <a:p>
            <a:pPr algn="just">
              <a:lnSpc>
                <a:spcPts val="2792"/>
              </a:lnSpc>
              <a:spcBef>
                <a:spcPct val="0"/>
              </a:spcBef>
            </a:pPr>
            <a:r>
              <a:rPr lang="en-US" sz="1994" spc="-39">
                <a:solidFill>
                  <a:srgbClr val="000000"/>
                </a:solidFill>
                <a:latin typeface="Lato"/>
                <a:ea typeface="Lato"/>
                <a:cs typeface="Lato"/>
                <a:sym typeface="Lato"/>
              </a:rPr>
              <a:t>Machine learning model development, training, and evaluation were carried out using the scikit-learn library, which provided standardized implementations of regression algorithms and evaluation metrics. Advanced ensemble learning was implemented using the XGBoost library to support gradient boosting regression. Data visualization and result interpretation were performed using matplotlib and seaborn to illustrate data distributions, trends, and model performance.</a:t>
            </a:r>
          </a:p>
          <a:p>
            <a:pPr algn="just">
              <a:lnSpc>
                <a:spcPts val="2792"/>
              </a:lnSpc>
              <a:spcBef>
                <a:spcPct val="0"/>
              </a:spcBef>
            </a:pPr>
            <a:r>
              <a:rPr lang="en-US" sz="1994" spc="-39">
                <a:solidFill>
                  <a:srgbClr val="000000"/>
                </a:solidFill>
                <a:latin typeface="Lato"/>
                <a:ea typeface="Lato"/>
                <a:cs typeface="Lato"/>
                <a:sym typeface="Lato"/>
              </a:rPr>
              <a:t>To ensure experimental reproducibility and consistent dependency management, a dedicated Python virtual environment named fishpond_IoT was created and used throughout the study. This environment contained fixed versions of all required libraries, allowing reliable replication of experiments.</a:t>
            </a:r>
          </a:p>
          <a:p>
            <a:pPr algn="just">
              <a:lnSpc>
                <a:spcPts val="2792"/>
              </a:lnSpc>
              <a:spcBef>
                <a:spcPct val="0"/>
              </a:spcBef>
            </a:pPr>
            <a:r>
              <a:rPr lang="en-US" sz="1994" spc="-39">
                <a:solidFill>
                  <a:srgbClr val="000000"/>
                </a:solidFill>
                <a:latin typeface="Lato"/>
                <a:ea typeface="Lato"/>
                <a:cs typeface="Lato"/>
                <a:sym typeface="Lato"/>
              </a:rPr>
              <a:t>All models were trained using identical preprocessing steps, feature sets, and data splits to ensure fair comparison. Hyperparameters were selected based on commonly recommended values and empirical tuning. Model performance was evaluated using standard regression metrics, including RMSE, MAE, and R², to assess prediction accuracy, error magnitude, and model reliability.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graphicFrame>
        <p:nvGraphicFramePr>
          <p:cNvPr id="2" name="Object 2"/>
          <p:cNvGraphicFramePr/>
          <p:nvPr/>
        </p:nvGraphicFramePr>
        <p:xfrm>
          <a:off x="883811" y="3335966"/>
          <a:ext cx="7543800" cy="4400550"/>
        </p:xfrm>
        <a:graphic>
          <a:graphicData uri="http://schemas.openxmlformats.org/presentationml/2006/ole">
            <mc:AlternateContent xmlns:mc="http://schemas.openxmlformats.org/markup-compatibility/2006">
              <mc:Choice xmlns:v="urn:schemas-microsoft-com:vml" Requires="v">
                <p:oleObj name="Worksheet" r:id="rId2" imgW="9042400" imgH="5905500" progId="Excel.Sheet.12">
                  <p:embed/>
                </p:oleObj>
              </mc:Choice>
              <mc:Fallback>
                <p:oleObj name="Worksheet" r:id="rId2" imgW="9042400" imgH="5905500" progId="Excel.Sheet.12">
                  <p:embed/>
                  <p:pic>
                    <p:nvPicPr>
                      <p:cNvPr id="0" name=""/>
                      <p:cNvPicPr/>
                      <p:nvPr/>
                    </p:nvPicPr>
                    <p:blipFill>
                      <a:blip r:embed="rId3"/>
                      <a:stretch>
                        <a:fillRect/>
                      </a:stretch>
                    </p:blipFill>
                    <p:spPr>
                      <a:xfrm>
                        <a:off x="883811" y="3335966"/>
                        <a:ext cx="7543800" cy="4400550"/>
                      </a:xfrm>
                      <a:prstGeom prst="rect">
                        <a:avLst/>
                      </a:prstGeom>
                    </p:spPr>
                  </p:pic>
                </p:oleObj>
              </mc:Fallback>
            </mc:AlternateContent>
          </a:graphicData>
        </a:graphic>
      </p:graphicFrame>
      <p:sp>
        <p:nvSpPr>
          <p:cNvPr id="3" name="TextBox 3"/>
          <p:cNvSpPr txBox="1"/>
          <p:nvPr/>
        </p:nvSpPr>
        <p:spPr>
          <a:xfrm>
            <a:off x="883811" y="2202634"/>
            <a:ext cx="7463300" cy="680173"/>
          </a:xfrm>
          <a:prstGeom prst="rect">
            <a:avLst/>
          </a:prstGeom>
        </p:spPr>
        <p:txBody>
          <a:bodyPr lIns="0" tIns="0" rIns="0" bIns="0" rtlCol="0" anchor="t">
            <a:spAutoFit/>
          </a:bodyPr>
          <a:lstStyle/>
          <a:p>
            <a:pPr marL="0" lvl="0" indent="0" algn="just">
              <a:lnSpc>
                <a:spcPts val="5028"/>
              </a:lnSpc>
              <a:spcBef>
                <a:spcPct val="0"/>
              </a:spcBef>
            </a:pPr>
            <a:r>
              <a:rPr lang="en-US" sz="5028" b="1">
                <a:solidFill>
                  <a:srgbClr val="253439"/>
                </a:solidFill>
                <a:latin typeface="Lato Bold"/>
                <a:ea typeface="Lato Bold"/>
                <a:cs typeface="Lato Bold"/>
                <a:sym typeface="Lato Bold"/>
              </a:rPr>
              <a:t>Length</a:t>
            </a:r>
            <a:r>
              <a:rPr lang="en-US" sz="5028" b="1" u="none" strike="noStrike">
                <a:solidFill>
                  <a:srgbClr val="253439"/>
                </a:solidFill>
                <a:latin typeface="Lato Bold"/>
                <a:ea typeface="Lato Bold"/>
                <a:cs typeface="Lato Bold"/>
                <a:sym typeface="Lato Bold"/>
              </a:rPr>
              <a:t> prediction results</a:t>
            </a:r>
          </a:p>
        </p:txBody>
      </p:sp>
      <p:sp>
        <p:nvSpPr>
          <p:cNvPr id="4" name="TextBox 4"/>
          <p:cNvSpPr txBox="1"/>
          <p:nvPr/>
        </p:nvSpPr>
        <p:spPr>
          <a:xfrm>
            <a:off x="1028700" y="8144748"/>
            <a:ext cx="7543800" cy="772795"/>
          </a:xfrm>
          <a:prstGeom prst="rect">
            <a:avLst/>
          </a:prstGeom>
        </p:spPr>
        <p:txBody>
          <a:bodyPr lIns="0" tIns="0" rIns="0" bIns="0" rtlCol="0" anchor="t">
            <a:spAutoFit/>
          </a:bodyPr>
          <a:lstStyle/>
          <a:p>
            <a:pPr algn="l">
              <a:lnSpc>
                <a:spcPts val="3079"/>
              </a:lnSpc>
              <a:spcBef>
                <a:spcPct val="0"/>
              </a:spcBef>
            </a:pPr>
            <a:r>
              <a:rPr lang="en-US" sz="2199" spc="-43">
                <a:solidFill>
                  <a:srgbClr val="253439"/>
                </a:solidFill>
                <a:latin typeface="Lato"/>
                <a:ea typeface="Lato"/>
                <a:cs typeface="Lato"/>
                <a:sym typeface="Lato"/>
              </a:rPr>
              <a:t>Table 1 Performance Comparison of Regression Models for Fish Length Prediction</a:t>
            </a:r>
          </a:p>
        </p:txBody>
      </p:sp>
      <p:sp>
        <p:nvSpPr>
          <p:cNvPr id="5" name="TextBox 5"/>
          <p:cNvSpPr txBox="1"/>
          <p:nvPr/>
        </p:nvSpPr>
        <p:spPr>
          <a:xfrm>
            <a:off x="9144000" y="841758"/>
            <a:ext cx="7996592" cy="9029857"/>
          </a:xfrm>
          <a:prstGeom prst="rect">
            <a:avLst/>
          </a:prstGeom>
        </p:spPr>
        <p:txBody>
          <a:bodyPr lIns="0" tIns="0" rIns="0" bIns="0" rtlCol="0" anchor="t">
            <a:spAutoFit/>
          </a:bodyPr>
          <a:lstStyle/>
          <a:p>
            <a:pPr marL="485274" lvl="1" indent="-242637" algn="just">
              <a:lnSpc>
                <a:spcPts val="3146"/>
              </a:lnSpc>
              <a:buFont typeface="Arial"/>
              <a:buChar char="•"/>
            </a:pPr>
            <a:r>
              <a:rPr lang="en-US" sz="2247" spc="-44">
                <a:solidFill>
                  <a:srgbClr val="253439"/>
                </a:solidFill>
                <a:latin typeface="Lato"/>
                <a:ea typeface="Lato"/>
                <a:cs typeface="Lato"/>
                <a:sym typeface="Lato"/>
              </a:rPr>
              <a:t>Random Forest achieved the best overall performance, recording the highest R² value (0.9978) along with very low error values (RMSE = 0.2468, MAE = 0.0395). This indicates excellent predictive accuracy and strong robustness in modeling fish length.</a:t>
            </a:r>
          </a:p>
          <a:p>
            <a:pPr marL="485274" lvl="1" indent="-242637" algn="just">
              <a:lnSpc>
                <a:spcPts val="3146"/>
              </a:lnSpc>
              <a:buFont typeface="Arial"/>
              <a:buChar char="•"/>
            </a:pPr>
            <a:r>
              <a:rPr lang="en-US" sz="2247" spc="-44">
                <a:solidFill>
                  <a:srgbClr val="253439"/>
                </a:solidFill>
                <a:latin typeface="Lato"/>
                <a:ea typeface="Lato"/>
                <a:cs typeface="Lato"/>
                <a:sym typeface="Lato"/>
              </a:rPr>
              <a:t>XGBoost delivered performance close to Random Forest, achieving an R² of 0.9975 with slightly higher error values. This confirms the effectiveness of ensemble-based learning techniques in capturing nonlinear relationships within aquaculture data.</a:t>
            </a:r>
          </a:p>
          <a:p>
            <a:pPr marL="485274" lvl="1" indent="-242637" algn="just">
              <a:lnSpc>
                <a:spcPts val="3146"/>
              </a:lnSpc>
              <a:buFont typeface="Arial"/>
              <a:buChar char="•"/>
            </a:pPr>
            <a:r>
              <a:rPr lang="en-US" sz="2247" spc="-44">
                <a:solidFill>
                  <a:srgbClr val="253439"/>
                </a:solidFill>
                <a:latin typeface="Lato"/>
                <a:ea typeface="Lato"/>
                <a:cs typeface="Lato"/>
                <a:sym typeface="Lato"/>
              </a:rPr>
              <a:t>Decision Tree also showed strong predictive capability, with an R² of 0.9969, although its higher RMSE suggests lower stability compared to ensemble models.</a:t>
            </a:r>
          </a:p>
          <a:p>
            <a:pPr marL="485274" lvl="1" indent="-242637" algn="just">
              <a:lnSpc>
                <a:spcPts val="3146"/>
              </a:lnSpc>
              <a:buFont typeface="Arial"/>
              <a:buChar char="•"/>
            </a:pPr>
            <a:r>
              <a:rPr lang="en-US" sz="2247" spc="-44">
                <a:solidFill>
                  <a:srgbClr val="253439"/>
                </a:solidFill>
                <a:latin typeface="Lato"/>
                <a:ea typeface="Lato"/>
                <a:cs typeface="Lato"/>
                <a:sym typeface="Lato"/>
              </a:rPr>
              <a:t>Support Vector Regression (SVR) exhibited weaker performance, with noticeably higher RMSE and MAE values and a reduced R² of 0.9733, indicating difficulty in modeling complex growth dynamics.</a:t>
            </a:r>
          </a:p>
          <a:p>
            <a:pPr marL="485274" lvl="1" indent="-242637" algn="just">
              <a:lnSpc>
                <a:spcPts val="3146"/>
              </a:lnSpc>
              <a:buFont typeface="Arial"/>
              <a:buChar char="•"/>
            </a:pPr>
            <a:r>
              <a:rPr lang="en-US" sz="2247" spc="-44">
                <a:solidFill>
                  <a:srgbClr val="253439"/>
                </a:solidFill>
                <a:latin typeface="Lato"/>
                <a:ea typeface="Lato"/>
                <a:cs typeface="Lato"/>
                <a:sym typeface="Lato"/>
              </a:rPr>
              <a:t>Lasso Regression and Ridge Regression produced the lowest predictive performance, with R² values below 0.86 and significantly higher error rates. This confirms that linear regression models are not well-suited for predicting fish length due to their inability to represent nonlinear biological relationships.</a:t>
            </a:r>
          </a:p>
        </p:txBody>
      </p:sp>
      <p:grpSp>
        <p:nvGrpSpPr>
          <p:cNvPr id="6" name="Group 6"/>
          <p:cNvGrpSpPr/>
          <p:nvPr/>
        </p:nvGrpSpPr>
        <p:grpSpPr>
          <a:xfrm rot="-5400000">
            <a:off x="3472529" y="-697689"/>
            <a:ext cx="225880" cy="5403316"/>
            <a:chOff x="0" y="0"/>
            <a:chExt cx="301173" cy="7204422"/>
          </a:xfrm>
        </p:grpSpPr>
        <p:grpSp>
          <p:nvGrpSpPr>
            <p:cNvPr id="7" name="Group 7"/>
            <p:cNvGrpSpPr/>
            <p:nvPr/>
          </p:nvGrpSpPr>
          <p:grpSpPr>
            <a:xfrm>
              <a:off x="0" y="0"/>
              <a:ext cx="301173" cy="7204422"/>
              <a:chOff x="0" y="0"/>
              <a:chExt cx="59491" cy="1423096"/>
            </a:xfrm>
          </p:grpSpPr>
          <p:sp>
            <p:nvSpPr>
              <p:cNvPr id="8" name="Freeform 8"/>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9" name="TextBox 9"/>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10" name="Group 10"/>
            <p:cNvGrpSpPr/>
            <p:nvPr/>
          </p:nvGrpSpPr>
          <p:grpSpPr>
            <a:xfrm>
              <a:off x="0" y="0"/>
              <a:ext cx="301173" cy="1830478"/>
              <a:chOff x="0" y="0"/>
              <a:chExt cx="59491" cy="361576"/>
            </a:xfrm>
          </p:grpSpPr>
          <p:sp>
            <p:nvSpPr>
              <p:cNvPr id="11" name="Freeform 11"/>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12" name="TextBox 12"/>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3" name="Group 13"/>
            <p:cNvGrpSpPr/>
            <p:nvPr/>
          </p:nvGrpSpPr>
          <p:grpSpPr>
            <a:xfrm>
              <a:off x="0" y="1828197"/>
              <a:ext cx="301173" cy="795134"/>
              <a:chOff x="0" y="0"/>
              <a:chExt cx="59491" cy="157064"/>
            </a:xfrm>
          </p:grpSpPr>
          <p:sp>
            <p:nvSpPr>
              <p:cNvPr id="14" name="Freeform 14"/>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5" name="TextBox 15"/>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
        <p:nvSpPr>
          <p:cNvPr id="16" name="TextBox 16"/>
          <p:cNvSpPr txBox="1"/>
          <p:nvPr/>
        </p:nvSpPr>
        <p:spPr>
          <a:xfrm>
            <a:off x="2291358" y="1094104"/>
            <a:ext cx="47625" cy="339725"/>
          </a:xfrm>
          <a:prstGeom prst="rect">
            <a:avLst/>
          </a:prstGeom>
        </p:spPr>
        <p:txBody>
          <a:bodyPr lIns="0" tIns="0" rIns="0" bIns="0" rtlCol="0" anchor="t">
            <a:spAutoFit/>
          </a:bodyPr>
          <a:lstStyle/>
          <a:p>
            <a:pPr algn="ctr" rtl="1">
              <a:lnSpc>
                <a:spcPts val="2799"/>
              </a:lnSpc>
              <a:spcBef>
                <a:spcPct val="0"/>
              </a:spcBef>
            </a:pPr>
            <a:endParaRPr/>
          </a:p>
        </p:txBody>
      </p:sp>
      <p:sp>
        <p:nvSpPr>
          <p:cNvPr id="17" name="TextBox 17"/>
          <p:cNvSpPr txBox="1"/>
          <p:nvPr/>
        </p:nvSpPr>
        <p:spPr>
          <a:xfrm>
            <a:off x="706845" y="290804"/>
            <a:ext cx="3416141" cy="1501256"/>
          </a:xfrm>
          <a:prstGeom prst="rect">
            <a:avLst/>
          </a:prstGeom>
        </p:spPr>
        <p:txBody>
          <a:bodyPr lIns="0" tIns="0" rIns="0" bIns="0" rtlCol="0" anchor="t">
            <a:spAutoFit/>
          </a:bodyPr>
          <a:lstStyle/>
          <a:p>
            <a:pPr algn="ctr">
              <a:lnSpc>
                <a:spcPts val="12278"/>
              </a:lnSpc>
              <a:spcBef>
                <a:spcPct val="0"/>
              </a:spcBef>
            </a:pPr>
            <a:r>
              <a:rPr lang="en-US" sz="8770" b="1" spc="-175">
                <a:solidFill>
                  <a:srgbClr val="253439"/>
                </a:solidFill>
                <a:latin typeface="Lato Bold"/>
                <a:ea typeface="Lato Bold"/>
                <a:cs typeface="Lato Bold"/>
                <a:sym typeface="Lato Bold"/>
              </a:rPr>
              <a:t>Results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Freeform 3"/>
          <p:cNvSpPr/>
          <p:nvPr/>
        </p:nvSpPr>
        <p:spPr>
          <a:xfrm>
            <a:off x="1028700" y="1028700"/>
            <a:ext cx="4362573" cy="4114800"/>
          </a:xfrm>
          <a:custGeom>
            <a:avLst/>
            <a:gdLst/>
            <a:ahLst/>
            <a:cxnLst/>
            <a:rect l="l" t="t" r="r" b="b"/>
            <a:pathLst>
              <a:path w="4362573" h="4114800">
                <a:moveTo>
                  <a:pt x="0" y="0"/>
                </a:moveTo>
                <a:lnTo>
                  <a:pt x="4362573" y="0"/>
                </a:lnTo>
                <a:lnTo>
                  <a:pt x="4362573" y="4114800"/>
                </a:lnTo>
                <a:lnTo>
                  <a:pt x="0" y="4114800"/>
                </a:lnTo>
                <a:lnTo>
                  <a:pt x="0" y="0"/>
                </a:lnTo>
                <a:close/>
              </a:path>
            </a:pathLst>
          </a:custGeom>
          <a:blipFill>
            <a:blip r:embed="rId3"/>
            <a:stretch>
              <a:fillRect/>
            </a:stretch>
          </a:blipFill>
        </p:spPr>
        <p:txBody>
          <a:bodyPr/>
          <a:lstStyle/>
          <a:p>
            <a:endParaRPr lang="en-US"/>
          </a:p>
        </p:txBody>
      </p:sp>
      <p:sp>
        <p:nvSpPr>
          <p:cNvPr id="4" name="Freeform 4"/>
          <p:cNvSpPr/>
          <p:nvPr/>
        </p:nvSpPr>
        <p:spPr>
          <a:xfrm>
            <a:off x="6205483" y="1028700"/>
            <a:ext cx="5150877" cy="4114800"/>
          </a:xfrm>
          <a:custGeom>
            <a:avLst/>
            <a:gdLst/>
            <a:ahLst/>
            <a:cxnLst/>
            <a:rect l="l" t="t" r="r" b="b"/>
            <a:pathLst>
              <a:path w="5150877" h="4114800">
                <a:moveTo>
                  <a:pt x="0" y="0"/>
                </a:moveTo>
                <a:lnTo>
                  <a:pt x="5150877" y="0"/>
                </a:lnTo>
                <a:lnTo>
                  <a:pt x="5150877" y="4114800"/>
                </a:lnTo>
                <a:lnTo>
                  <a:pt x="0" y="4114800"/>
                </a:lnTo>
                <a:lnTo>
                  <a:pt x="0" y="0"/>
                </a:lnTo>
                <a:close/>
              </a:path>
            </a:pathLst>
          </a:custGeom>
          <a:blipFill>
            <a:blip r:embed="rId4"/>
            <a:stretch>
              <a:fillRect t="-1766" b="-1766"/>
            </a:stretch>
          </a:blipFill>
        </p:spPr>
        <p:txBody>
          <a:bodyPr/>
          <a:lstStyle/>
          <a:p>
            <a:endParaRPr lang="en-US"/>
          </a:p>
        </p:txBody>
      </p:sp>
      <p:sp>
        <p:nvSpPr>
          <p:cNvPr id="5" name="Freeform 5"/>
          <p:cNvSpPr/>
          <p:nvPr/>
        </p:nvSpPr>
        <p:spPr>
          <a:xfrm>
            <a:off x="11877378" y="1028700"/>
            <a:ext cx="5697826" cy="3969886"/>
          </a:xfrm>
          <a:custGeom>
            <a:avLst/>
            <a:gdLst/>
            <a:ahLst/>
            <a:cxnLst/>
            <a:rect l="l" t="t" r="r" b="b"/>
            <a:pathLst>
              <a:path w="5697826" h="3969886">
                <a:moveTo>
                  <a:pt x="0" y="0"/>
                </a:moveTo>
                <a:lnTo>
                  <a:pt x="5697826" y="0"/>
                </a:lnTo>
                <a:lnTo>
                  <a:pt x="5697826" y="3969886"/>
                </a:lnTo>
                <a:lnTo>
                  <a:pt x="0" y="3969886"/>
                </a:lnTo>
                <a:lnTo>
                  <a:pt x="0" y="0"/>
                </a:lnTo>
                <a:close/>
              </a:path>
            </a:pathLst>
          </a:custGeom>
          <a:blipFill>
            <a:blip r:embed="rId5"/>
            <a:stretch>
              <a:fillRect/>
            </a:stretch>
          </a:blipFill>
        </p:spPr>
        <p:txBody>
          <a:bodyPr/>
          <a:lstStyle/>
          <a:p>
            <a:endParaRPr lang="en-US"/>
          </a:p>
        </p:txBody>
      </p:sp>
      <p:sp>
        <p:nvSpPr>
          <p:cNvPr id="6" name="Freeform 6"/>
          <p:cNvSpPr/>
          <p:nvPr/>
        </p:nvSpPr>
        <p:spPr>
          <a:xfrm>
            <a:off x="1006018" y="5654898"/>
            <a:ext cx="4385255" cy="4089827"/>
          </a:xfrm>
          <a:custGeom>
            <a:avLst/>
            <a:gdLst/>
            <a:ahLst/>
            <a:cxnLst/>
            <a:rect l="l" t="t" r="r" b="b"/>
            <a:pathLst>
              <a:path w="4385255" h="4089827">
                <a:moveTo>
                  <a:pt x="0" y="0"/>
                </a:moveTo>
                <a:lnTo>
                  <a:pt x="4385255" y="0"/>
                </a:lnTo>
                <a:lnTo>
                  <a:pt x="4385255" y="4089827"/>
                </a:lnTo>
                <a:lnTo>
                  <a:pt x="0" y="4089827"/>
                </a:lnTo>
                <a:lnTo>
                  <a:pt x="0" y="0"/>
                </a:lnTo>
                <a:close/>
              </a:path>
            </a:pathLst>
          </a:custGeom>
          <a:blipFill>
            <a:blip r:embed="rId6"/>
            <a:stretch>
              <a:fillRect/>
            </a:stretch>
          </a:blipFill>
        </p:spPr>
        <p:txBody>
          <a:bodyPr/>
          <a:lstStyle/>
          <a:p>
            <a:endParaRPr lang="en-US"/>
          </a:p>
        </p:txBody>
      </p:sp>
      <p:sp>
        <p:nvSpPr>
          <p:cNvPr id="7" name="Freeform 7"/>
          <p:cNvSpPr/>
          <p:nvPr/>
        </p:nvSpPr>
        <p:spPr>
          <a:xfrm>
            <a:off x="6205483" y="5654898"/>
            <a:ext cx="5150877" cy="3945572"/>
          </a:xfrm>
          <a:custGeom>
            <a:avLst/>
            <a:gdLst/>
            <a:ahLst/>
            <a:cxnLst/>
            <a:rect l="l" t="t" r="r" b="b"/>
            <a:pathLst>
              <a:path w="5150877" h="3945572">
                <a:moveTo>
                  <a:pt x="0" y="0"/>
                </a:moveTo>
                <a:lnTo>
                  <a:pt x="5150877" y="0"/>
                </a:lnTo>
                <a:lnTo>
                  <a:pt x="5150877" y="3945572"/>
                </a:lnTo>
                <a:lnTo>
                  <a:pt x="0" y="3945572"/>
                </a:lnTo>
                <a:lnTo>
                  <a:pt x="0" y="0"/>
                </a:lnTo>
                <a:close/>
              </a:path>
            </a:pathLst>
          </a:custGeom>
          <a:blipFill>
            <a:blip r:embed="rId7"/>
            <a:stretch>
              <a:fillRect/>
            </a:stretch>
          </a:blipFill>
        </p:spPr>
        <p:txBody>
          <a:bodyPr/>
          <a:lstStyle/>
          <a:p>
            <a:endParaRPr lang="en-US"/>
          </a:p>
        </p:txBody>
      </p:sp>
      <p:sp>
        <p:nvSpPr>
          <p:cNvPr id="8" name="Freeform 8"/>
          <p:cNvSpPr/>
          <p:nvPr/>
        </p:nvSpPr>
        <p:spPr>
          <a:xfrm>
            <a:off x="12286399" y="5379519"/>
            <a:ext cx="4972901" cy="4496331"/>
          </a:xfrm>
          <a:custGeom>
            <a:avLst/>
            <a:gdLst/>
            <a:ahLst/>
            <a:cxnLst/>
            <a:rect l="l" t="t" r="r" b="b"/>
            <a:pathLst>
              <a:path w="4972901" h="4496331">
                <a:moveTo>
                  <a:pt x="0" y="0"/>
                </a:moveTo>
                <a:lnTo>
                  <a:pt x="4972901" y="0"/>
                </a:lnTo>
                <a:lnTo>
                  <a:pt x="4972901" y="4496331"/>
                </a:lnTo>
                <a:lnTo>
                  <a:pt x="0" y="4496331"/>
                </a:lnTo>
                <a:lnTo>
                  <a:pt x="0" y="0"/>
                </a:lnTo>
                <a:close/>
              </a:path>
            </a:pathLst>
          </a:custGeom>
          <a:blipFill>
            <a:blip r:embed="rId8"/>
            <a:stretch>
              <a:fillRect/>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graphicFrame>
        <p:nvGraphicFramePr>
          <p:cNvPr id="2" name="Object 2"/>
          <p:cNvGraphicFramePr/>
          <p:nvPr/>
        </p:nvGraphicFramePr>
        <p:xfrm>
          <a:off x="953833" y="2708238"/>
          <a:ext cx="7543800" cy="4400550"/>
        </p:xfrm>
        <a:graphic>
          <a:graphicData uri="http://schemas.openxmlformats.org/presentationml/2006/ole">
            <mc:AlternateContent xmlns:mc="http://schemas.openxmlformats.org/markup-compatibility/2006">
              <mc:Choice xmlns:v="urn:schemas-microsoft-com:vml" Requires="v">
                <p:oleObj name="Worksheet" r:id="rId2" imgW="9042400" imgH="5905500" progId="Excel.Sheet.12">
                  <p:embed/>
                </p:oleObj>
              </mc:Choice>
              <mc:Fallback>
                <p:oleObj name="Worksheet" r:id="rId2" imgW="9042400" imgH="5905500" progId="Excel.Sheet.12">
                  <p:embed/>
                  <p:pic>
                    <p:nvPicPr>
                      <p:cNvPr id="0" name=""/>
                      <p:cNvPicPr/>
                      <p:nvPr/>
                    </p:nvPicPr>
                    <p:blipFill>
                      <a:blip r:embed="rId3"/>
                      <a:stretch>
                        <a:fillRect/>
                      </a:stretch>
                    </p:blipFill>
                    <p:spPr>
                      <a:xfrm>
                        <a:off x="953833" y="2708238"/>
                        <a:ext cx="7543800" cy="4400550"/>
                      </a:xfrm>
                      <a:prstGeom prst="rect">
                        <a:avLst/>
                      </a:prstGeom>
                    </p:spPr>
                  </p:pic>
                </p:oleObj>
              </mc:Fallback>
            </mc:AlternateContent>
          </a:graphicData>
        </a:graphic>
      </p:graphicFrame>
      <p:sp>
        <p:nvSpPr>
          <p:cNvPr id="3" name="TextBox 3"/>
          <p:cNvSpPr txBox="1"/>
          <p:nvPr/>
        </p:nvSpPr>
        <p:spPr>
          <a:xfrm>
            <a:off x="1028700" y="7737438"/>
            <a:ext cx="7543800" cy="772795"/>
          </a:xfrm>
          <a:prstGeom prst="rect">
            <a:avLst/>
          </a:prstGeom>
        </p:spPr>
        <p:txBody>
          <a:bodyPr lIns="0" tIns="0" rIns="0" bIns="0" rtlCol="0" anchor="t">
            <a:spAutoFit/>
          </a:bodyPr>
          <a:lstStyle/>
          <a:p>
            <a:pPr algn="l">
              <a:lnSpc>
                <a:spcPts val="3080"/>
              </a:lnSpc>
              <a:spcBef>
                <a:spcPct val="0"/>
              </a:spcBef>
            </a:pPr>
            <a:r>
              <a:rPr lang="en-US" sz="2200" spc="-44">
                <a:solidFill>
                  <a:srgbClr val="253439"/>
                </a:solidFill>
                <a:latin typeface="Lato"/>
                <a:ea typeface="Lato"/>
                <a:cs typeface="Lato"/>
                <a:sym typeface="Lato"/>
              </a:rPr>
              <a:t>Table 2 Performance Comparison of Regression Models for Fish Weight Prediction</a:t>
            </a:r>
          </a:p>
        </p:txBody>
      </p:sp>
      <p:sp>
        <p:nvSpPr>
          <p:cNvPr id="4" name="TextBox 4"/>
          <p:cNvSpPr txBox="1"/>
          <p:nvPr/>
        </p:nvSpPr>
        <p:spPr>
          <a:xfrm>
            <a:off x="9144000" y="774188"/>
            <a:ext cx="7668001" cy="8614886"/>
          </a:xfrm>
          <a:prstGeom prst="rect">
            <a:avLst/>
          </a:prstGeom>
        </p:spPr>
        <p:txBody>
          <a:bodyPr lIns="0" tIns="0" rIns="0" bIns="0" rtlCol="0" anchor="t">
            <a:spAutoFit/>
          </a:bodyPr>
          <a:lstStyle/>
          <a:p>
            <a:pPr marL="532730" lvl="1" indent="-266365" algn="just">
              <a:lnSpc>
                <a:spcPts val="3454"/>
              </a:lnSpc>
              <a:buFont typeface="Arial"/>
              <a:buChar char="•"/>
            </a:pPr>
            <a:r>
              <a:rPr lang="en-US" sz="2467" spc="-49">
                <a:solidFill>
                  <a:srgbClr val="253439"/>
                </a:solidFill>
                <a:latin typeface="Lato"/>
                <a:ea typeface="Lato"/>
                <a:cs typeface="Lato"/>
                <a:sym typeface="Lato"/>
              </a:rPr>
              <a:t>Random Forest achieved the best overall performance, with an almost perfect R² score (0.9997) and the lowest RMSE and MAE, indicating extremely high accuracy and strong robustness in predicting fish weight.</a:t>
            </a:r>
          </a:p>
          <a:p>
            <a:pPr marL="532730" lvl="1" indent="-266365" algn="just">
              <a:lnSpc>
                <a:spcPts val="3454"/>
              </a:lnSpc>
              <a:buFont typeface="Arial"/>
              <a:buChar char="•"/>
            </a:pPr>
            <a:r>
              <a:rPr lang="en-US" sz="2467" spc="-49">
                <a:solidFill>
                  <a:srgbClr val="253439"/>
                </a:solidFill>
                <a:latin typeface="Lato"/>
                <a:ea typeface="Lato"/>
                <a:cs typeface="Lato"/>
                <a:sym typeface="Lato"/>
              </a:rPr>
              <a:t>Decision Tree also showed strong performance, achieving a very high R² (0.9996) with slightly higher error values, but remained less stable than the ensemble-based Random Forest.</a:t>
            </a:r>
          </a:p>
          <a:p>
            <a:pPr marL="532730" lvl="1" indent="-266365" algn="just">
              <a:lnSpc>
                <a:spcPts val="3454"/>
              </a:lnSpc>
              <a:buFont typeface="Arial"/>
              <a:buChar char="•"/>
            </a:pPr>
            <a:r>
              <a:rPr lang="en-US" sz="2467" spc="-49">
                <a:solidFill>
                  <a:srgbClr val="253439"/>
                </a:solidFill>
                <a:latin typeface="Lato"/>
                <a:ea typeface="Lato"/>
                <a:cs typeface="Lato"/>
                <a:sym typeface="Lato"/>
              </a:rPr>
              <a:t>XGBoost delivered high predictive accuracy with an R² of 0.9991, although its higher RMSE and MAE suggest increased sensitivity to data variability.</a:t>
            </a:r>
          </a:p>
          <a:p>
            <a:pPr marL="532730" lvl="1" indent="-266365" algn="just">
              <a:lnSpc>
                <a:spcPts val="3454"/>
              </a:lnSpc>
              <a:buFont typeface="Arial"/>
              <a:buChar char="•"/>
            </a:pPr>
            <a:r>
              <a:rPr lang="en-US" sz="2467" spc="-49">
                <a:solidFill>
                  <a:srgbClr val="253439"/>
                </a:solidFill>
                <a:latin typeface="Lato"/>
                <a:ea typeface="Lato"/>
                <a:cs typeface="Lato"/>
                <a:sym typeface="Lato"/>
              </a:rPr>
              <a:t>Support Vector Regression (SVR) performed poorly, with very high error values and a significantly lower R², indicating difficulty in modeling complex biomass growth patterns.</a:t>
            </a:r>
          </a:p>
          <a:p>
            <a:pPr marL="532730" lvl="1" indent="-266365" algn="just">
              <a:lnSpc>
                <a:spcPts val="3454"/>
              </a:lnSpc>
              <a:buFont typeface="Arial"/>
              <a:buChar char="•"/>
            </a:pPr>
            <a:r>
              <a:rPr lang="en-US" sz="2467" spc="-49">
                <a:solidFill>
                  <a:srgbClr val="253439"/>
                </a:solidFill>
                <a:latin typeface="Lato"/>
                <a:ea typeface="Lato"/>
                <a:cs typeface="Lato"/>
                <a:sym typeface="Lato"/>
              </a:rPr>
              <a:t>Lasso and Ridge Regression produced the weakest results, confirming that linear models are not suitable for predicting fish weight due to their inability to capture nonlinear biological relationships.</a:t>
            </a:r>
          </a:p>
        </p:txBody>
      </p:sp>
      <p:grpSp>
        <p:nvGrpSpPr>
          <p:cNvPr id="5" name="Group 5"/>
          <p:cNvGrpSpPr/>
          <p:nvPr/>
        </p:nvGrpSpPr>
        <p:grpSpPr>
          <a:xfrm rot="-5400000">
            <a:off x="3542551" y="-554054"/>
            <a:ext cx="225880" cy="5403316"/>
            <a:chOff x="0" y="0"/>
            <a:chExt cx="301173" cy="7204422"/>
          </a:xfrm>
        </p:grpSpPr>
        <p:grpSp>
          <p:nvGrpSpPr>
            <p:cNvPr id="6" name="Group 6"/>
            <p:cNvGrpSpPr/>
            <p:nvPr/>
          </p:nvGrpSpPr>
          <p:grpSpPr>
            <a:xfrm>
              <a:off x="0" y="0"/>
              <a:ext cx="301173" cy="7204422"/>
              <a:chOff x="0" y="0"/>
              <a:chExt cx="59491" cy="1423096"/>
            </a:xfrm>
          </p:grpSpPr>
          <p:sp>
            <p:nvSpPr>
              <p:cNvPr id="7" name="Freeform 7"/>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8" name="TextBox 8"/>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9" name="Group 9"/>
            <p:cNvGrpSpPr/>
            <p:nvPr/>
          </p:nvGrpSpPr>
          <p:grpSpPr>
            <a:xfrm>
              <a:off x="0" y="0"/>
              <a:ext cx="301173" cy="1830478"/>
              <a:chOff x="0" y="0"/>
              <a:chExt cx="59491" cy="361576"/>
            </a:xfrm>
          </p:grpSpPr>
          <p:sp>
            <p:nvSpPr>
              <p:cNvPr id="10" name="Freeform 10"/>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11" name="TextBox 11"/>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2" name="Group 12"/>
            <p:cNvGrpSpPr/>
            <p:nvPr/>
          </p:nvGrpSpPr>
          <p:grpSpPr>
            <a:xfrm>
              <a:off x="0" y="1828197"/>
              <a:ext cx="301173" cy="795134"/>
              <a:chOff x="0" y="0"/>
              <a:chExt cx="59491" cy="157064"/>
            </a:xfrm>
          </p:grpSpPr>
          <p:sp>
            <p:nvSpPr>
              <p:cNvPr id="13" name="Freeform 13"/>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4" name="TextBox 14"/>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
        <p:nvSpPr>
          <p:cNvPr id="15" name="TextBox 15"/>
          <p:cNvSpPr txBox="1"/>
          <p:nvPr/>
        </p:nvSpPr>
        <p:spPr>
          <a:xfrm>
            <a:off x="1028700" y="875441"/>
            <a:ext cx="7463300" cy="680173"/>
          </a:xfrm>
          <a:prstGeom prst="rect">
            <a:avLst/>
          </a:prstGeom>
        </p:spPr>
        <p:txBody>
          <a:bodyPr lIns="0" tIns="0" rIns="0" bIns="0" rtlCol="0" anchor="t">
            <a:spAutoFit/>
          </a:bodyPr>
          <a:lstStyle/>
          <a:p>
            <a:pPr marL="0" lvl="0" indent="0" algn="just">
              <a:lnSpc>
                <a:spcPts val="5028"/>
              </a:lnSpc>
              <a:spcBef>
                <a:spcPct val="0"/>
              </a:spcBef>
            </a:pPr>
            <a:r>
              <a:rPr lang="en-US" sz="5028" b="1">
                <a:solidFill>
                  <a:srgbClr val="253439"/>
                </a:solidFill>
                <a:latin typeface="Lato Bold"/>
                <a:ea typeface="Lato Bold"/>
                <a:cs typeface="Lato Bold"/>
                <a:sym typeface="Lato Bold"/>
              </a:rPr>
              <a:t>Weight</a:t>
            </a:r>
            <a:r>
              <a:rPr lang="en-US" sz="5028" b="1" u="none" strike="noStrike">
                <a:solidFill>
                  <a:srgbClr val="253439"/>
                </a:solidFill>
                <a:latin typeface="Lato Bold"/>
                <a:ea typeface="Lato Bold"/>
                <a:cs typeface="Lato Bold"/>
                <a:sym typeface="Lato Bold"/>
              </a:rPr>
              <a:t> prediction results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Freeform 3"/>
          <p:cNvSpPr/>
          <p:nvPr/>
        </p:nvSpPr>
        <p:spPr>
          <a:xfrm>
            <a:off x="1028700" y="585172"/>
            <a:ext cx="4616238" cy="4558328"/>
          </a:xfrm>
          <a:custGeom>
            <a:avLst/>
            <a:gdLst/>
            <a:ahLst/>
            <a:cxnLst/>
            <a:rect l="l" t="t" r="r" b="b"/>
            <a:pathLst>
              <a:path w="4616238" h="4558328">
                <a:moveTo>
                  <a:pt x="0" y="0"/>
                </a:moveTo>
                <a:lnTo>
                  <a:pt x="4616238" y="0"/>
                </a:lnTo>
                <a:lnTo>
                  <a:pt x="4616238" y="4558328"/>
                </a:lnTo>
                <a:lnTo>
                  <a:pt x="0" y="4558328"/>
                </a:lnTo>
                <a:lnTo>
                  <a:pt x="0" y="0"/>
                </a:lnTo>
                <a:close/>
              </a:path>
            </a:pathLst>
          </a:custGeom>
          <a:blipFill>
            <a:blip r:embed="rId3"/>
            <a:stretch>
              <a:fillRect/>
            </a:stretch>
          </a:blipFill>
        </p:spPr>
        <p:txBody>
          <a:bodyPr/>
          <a:lstStyle/>
          <a:p>
            <a:endParaRPr lang="en-US"/>
          </a:p>
        </p:txBody>
      </p:sp>
      <p:sp>
        <p:nvSpPr>
          <p:cNvPr id="4" name="Freeform 4"/>
          <p:cNvSpPr/>
          <p:nvPr/>
        </p:nvSpPr>
        <p:spPr>
          <a:xfrm>
            <a:off x="6322027" y="742398"/>
            <a:ext cx="5357416" cy="4401102"/>
          </a:xfrm>
          <a:custGeom>
            <a:avLst/>
            <a:gdLst/>
            <a:ahLst/>
            <a:cxnLst/>
            <a:rect l="l" t="t" r="r" b="b"/>
            <a:pathLst>
              <a:path w="5357416" h="4401102">
                <a:moveTo>
                  <a:pt x="0" y="0"/>
                </a:moveTo>
                <a:lnTo>
                  <a:pt x="5357416" y="0"/>
                </a:lnTo>
                <a:lnTo>
                  <a:pt x="5357416" y="4401102"/>
                </a:lnTo>
                <a:lnTo>
                  <a:pt x="0" y="4401102"/>
                </a:lnTo>
                <a:lnTo>
                  <a:pt x="0" y="0"/>
                </a:lnTo>
                <a:close/>
              </a:path>
            </a:pathLst>
          </a:custGeom>
          <a:blipFill>
            <a:blip r:embed="rId4"/>
            <a:stretch>
              <a:fillRect/>
            </a:stretch>
          </a:blipFill>
        </p:spPr>
        <p:txBody>
          <a:bodyPr/>
          <a:lstStyle/>
          <a:p>
            <a:endParaRPr lang="en-US"/>
          </a:p>
        </p:txBody>
      </p:sp>
      <p:sp>
        <p:nvSpPr>
          <p:cNvPr id="5" name="Freeform 5"/>
          <p:cNvSpPr/>
          <p:nvPr/>
        </p:nvSpPr>
        <p:spPr>
          <a:xfrm>
            <a:off x="12615087" y="742398"/>
            <a:ext cx="4644213" cy="4571321"/>
          </a:xfrm>
          <a:custGeom>
            <a:avLst/>
            <a:gdLst/>
            <a:ahLst/>
            <a:cxnLst/>
            <a:rect l="l" t="t" r="r" b="b"/>
            <a:pathLst>
              <a:path w="4644213" h="4571321">
                <a:moveTo>
                  <a:pt x="0" y="0"/>
                </a:moveTo>
                <a:lnTo>
                  <a:pt x="4644213" y="0"/>
                </a:lnTo>
                <a:lnTo>
                  <a:pt x="4644213" y="4571322"/>
                </a:lnTo>
                <a:lnTo>
                  <a:pt x="0" y="4571322"/>
                </a:lnTo>
                <a:lnTo>
                  <a:pt x="0" y="0"/>
                </a:lnTo>
                <a:close/>
              </a:path>
            </a:pathLst>
          </a:custGeom>
          <a:blipFill>
            <a:blip r:embed="rId5"/>
            <a:stretch>
              <a:fillRect/>
            </a:stretch>
          </a:blipFill>
        </p:spPr>
        <p:txBody>
          <a:bodyPr/>
          <a:lstStyle/>
          <a:p>
            <a:endParaRPr lang="en-US"/>
          </a:p>
        </p:txBody>
      </p:sp>
      <p:sp>
        <p:nvSpPr>
          <p:cNvPr id="6" name="Freeform 6"/>
          <p:cNvSpPr/>
          <p:nvPr/>
        </p:nvSpPr>
        <p:spPr>
          <a:xfrm>
            <a:off x="1028700" y="5574031"/>
            <a:ext cx="4993253" cy="4213959"/>
          </a:xfrm>
          <a:custGeom>
            <a:avLst/>
            <a:gdLst/>
            <a:ahLst/>
            <a:cxnLst/>
            <a:rect l="l" t="t" r="r" b="b"/>
            <a:pathLst>
              <a:path w="4993253" h="4213959">
                <a:moveTo>
                  <a:pt x="0" y="0"/>
                </a:moveTo>
                <a:lnTo>
                  <a:pt x="4993253" y="0"/>
                </a:lnTo>
                <a:lnTo>
                  <a:pt x="4993253" y="4213959"/>
                </a:lnTo>
                <a:lnTo>
                  <a:pt x="0" y="4213959"/>
                </a:lnTo>
                <a:lnTo>
                  <a:pt x="0" y="0"/>
                </a:lnTo>
                <a:close/>
              </a:path>
            </a:pathLst>
          </a:custGeom>
          <a:blipFill>
            <a:blip r:embed="rId6"/>
            <a:stretch>
              <a:fillRect/>
            </a:stretch>
          </a:blipFill>
        </p:spPr>
        <p:txBody>
          <a:bodyPr/>
          <a:lstStyle/>
          <a:p>
            <a:endParaRPr lang="en-US"/>
          </a:p>
        </p:txBody>
      </p:sp>
      <p:sp>
        <p:nvSpPr>
          <p:cNvPr id="7" name="Freeform 7"/>
          <p:cNvSpPr/>
          <p:nvPr/>
        </p:nvSpPr>
        <p:spPr>
          <a:xfrm>
            <a:off x="6614749" y="5574031"/>
            <a:ext cx="4803324" cy="4213959"/>
          </a:xfrm>
          <a:custGeom>
            <a:avLst/>
            <a:gdLst/>
            <a:ahLst/>
            <a:cxnLst/>
            <a:rect l="l" t="t" r="r" b="b"/>
            <a:pathLst>
              <a:path w="4803324" h="4213959">
                <a:moveTo>
                  <a:pt x="0" y="0"/>
                </a:moveTo>
                <a:lnTo>
                  <a:pt x="4803324" y="0"/>
                </a:lnTo>
                <a:lnTo>
                  <a:pt x="4803324" y="4213959"/>
                </a:lnTo>
                <a:lnTo>
                  <a:pt x="0" y="4213959"/>
                </a:lnTo>
                <a:lnTo>
                  <a:pt x="0" y="0"/>
                </a:lnTo>
                <a:close/>
              </a:path>
            </a:pathLst>
          </a:custGeom>
          <a:blipFill>
            <a:blip r:embed="rId7"/>
            <a:stretch>
              <a:fillRect/>
            </a:stretch>
          </a:blipFill>
        </p:spPr>
        <p:txBody>
          <a:bodyPr/>
          <a:lstStyle/>
          <a:p>
            <a:endParaRPr lang="en-US"/>
          </a:p>
        </p:txBody>
      </p:sp>
      <p:sp>
        <p:nvSpPr>
          <p:cNvPr id="8" name="Freeform 8"/>
          <p:cNvSpPr/>
          <p:nvPr/>
        </p:nvSpPr>
        <p:spPr>
          <a:xfrm>
            <a:off x="12615087" y="5574031"/>
            <a:ext cx="4416360" cy="4407197"/>
          </a:xfrm>
          <a:custGeom>
            <a:avLst/>
            <a:gdLst/>
            <a:ahLst/>
            <a:cxnLst/>
            <a:rect l="l" t="t" r="r" b="b"/>
            <a:pathLst>
              <a:path w="4416360" h="4407197">
                <a:moveTo>
                  <a:pt x="0" y="0"/>
                </a:moveTo>
                <a:lnTo>
                  <a:pt x="4416360" y="0"/>
                </a:lnTo>
                <a:lnTo>
                  <a:pt x="4416360" y="4407197"/>
                </a:lnTo>
                <a:lnTo>
                  <a:pt x="0" y="4407197"/>
                </a:lnTo>
                <a:lnTo>
                  <a:pt x="0" y="0"/>
                </a:lnTo>
                <a:close/>
              </a:path>
            </a:pathLst>
          </a:custGeom>
          <a:blipFill>
            <a:blip r:embed="rId8"/>
            <a:stretch>
              <a:fillRect/>
            </a:stretch>
          </a:blipFill>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6F4F1"/>
        </a:solidFill>
        <a:effectLst/>
      </p:bgPr>
    </p:bg>
    <p:spTree>
      <p:nvGrpSpPr>
        <p:cNvPr id="1" name=""/>
        <p:cNvGrpSpPr/>
        <p:nvPr/>
      </p:nvGrpSpPr>
      <p:grpSpPr>
        <a:xfrm>
          <a:off x="0" y="0"/>
          <a:ext cx="0" cy="0"/>
          <a:chOff x="0" y="0"/>
          <a:chExt cx="0" cy="0"/>
        </a:xfrm>
      </p:grpSpPr>
      <p:sp>
        <p:nvSpPr>
          <p:cNvPr id="2" name="TextBox 2"/>
          <p:cNvSpPr txBox="1"/>
          <p:nvPr/>
        </p:nvSpPr>
        <p:spPr>
          <a:xfrm>
            <a:off x="704316" y="908439"/>
            <a:ext cx="6090065" cy="1069976"/>
          </a:xfrm>
          <a:prstGeom prst="rect">
            <a:avLst/>
          </a:prstGeom>
        </p:spPr>
        <p:txBody>
          <a:bodyPr lIns="0" tIns="0" rIns="0" bIns="0" rtlCol="0" anchor="t">
            <a:spAutoFit/>
          </a:bodyPr>
          <a:lstStyle/>
          <a:p>
            <a:pPr marL="0" lvl="0" indent="0" algn="just">
              <a:lnSpc>
                <a:spcPts val="8000"/>
              </a:lnSpc>
              <a:spcBef>
                <a:spcPct val="0"/>
              </a:spcBef>
            </a:pPr>
            <a:r>
              <a:rPr lang="en-US" sz="8000">
                <a:solidFill>
                  <a:srgbClr val="253439"/>
                </a:solidFill>
                <a:latin typeface="Lato"/>
                <a:ea typeface="Lato"/>
                <a:cs typeface="Lato"/>
                <a:sym typeface="Lato"/>
              </a:rPr>
              <a:t>Con</a:t>
            </a:r>
            <a:r>
              <a:rPr lang="en-US" sz="8000" u="none" strike="noStrike">
                <a:solidFill>
                  <a:srgbClr val="253439"/>
                </a:solidFill>
                <a:latin typeface="Lato"/>
                <a:ea typeface="Lato"/>
                <a:cs typeface="Lato"/>
                <a:sym typeface="Lato"/>
              </a:rPr>
              <a:t>clusion </a:t>
            </a:r>
          </a:p>
        </p:txBody>
      </p:sp>
      <p:grpSp>
        <p:nvGrpSpPr>
          <p:cNvPr id="3" name="Group 3"/>
          <p:cNvGrpSpPr/>
          <p:nvPr/>
        </p:nvGrpSpPr>
        <p:grpSpPr>
          <a:xfrm rot="-5400000">
            <a:off x="3293034" y="-397616"/>
            <a:ext cx="225880" cy="5403316"/>
            <a:chOff x="0" y="0"/>
            <a:chExt cx="301173" cy="7204422"/>
          </a:xfrm>
        </p:grpSpPr>
        <p:grpSp>
          <p:nvGrpSpPr>
            <p:cNvPr id="4" name="Group 4"/>
            <p:cNvGrpSpPr/>
            <p:nvPr/>
          </p:nvGrpSpPr>
          <p:grpSpPr>
            <a:xfrm>
              <a:off x="0" y="0"/>
              <a:ext cx="301173" cy="7204422"/>
              <a:chOff x="0" y="0"/>
              <a:chExt cx="59491" cy="1423096"/>
            </a:xfrm>
          </p:grpSpPr>
          <p:sp>
            <p:nvSpPr>
              <p:cNvPr id="5" name="Freeform 5"/>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7C898B"/>
              </a:solidFill>
            </p:spPr>
            <p:txBody>
              <a:bodyPr/>
              <a:lstStyle/>
              <a:p>
                <a:endParaRPr lang="en-US"/>
              </a:p>
            </p:txBody>
          </p:sp>
          <p:sp>
            <p:nvSpPr>
              <p:cNvPr id="6" name="TextBox 6"/>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7" name="Group 7"/>
            <p:cNvGrpSpPr/>
            <p:nvPr/>
          </p:nvGrpSpPr>
          <p:grpSpPr>
            <a:xfrm>
              <a:off x="0" y="0"/>
              <a:ext cx="301173" cy="1830478"/>
              <a:chOff x="0" y="0"/>
              <a:chExt cx="59491" cy="361576"/>
            </a:xfrm>
          </p:grpSpPr>
          <p:sp>
            <p:nvSpPr>
              <p:cNvPr id="8" name="Freeform 8"/>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253439"/>
              </a:solidFill>
            </p:spPr>
            <p:txBody>
              <a:bodyPr/>
              <a:lstStyle/>
              <a:p>
                <a:endParaRPr lang="en-US"/>
              </a:p>
            </p:txBody>
          </p:sp>
          <p:sp>
            <p:nvSpPr>
              <p:cNvPr id="9" name="TextBox 9"/>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0" name="Group 10"/>
            <p:cNvGrpSpPr/>
            <p:nvPr/>
          </p:nvGrpSpPr>
          <p:grpSpPr>
            <a:xfrm>
              <a:off x="0" y="1828197"/>
              <a:ext cx="301173" cy="795134"/>
              <a:chOff x="0" y="0"/>
              <a:chExt cx="59491" cy="157064"/>
            </a:xfrm>
          </p:grpSpPr>
          <p:sp>
            <p:nvSpPr>
              <p:cNvPr id="11" name="Freeform 11"/>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2" name="TextBox 12"/>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sp>
        <p:nvSpPr>
          <p:cNvPr id="13" name="TextBox 13"/>
          <p:cNvSpPr txBox="1"/>
          <p:nvPr/>
        </p:nvSpPr>
        <p:spPr>
          <a:xfrm>
            <a:off x="733578" y="2752022"/>
            <a:ext cx="16820845" cy="6506278"/>
          </a:xfrm>
          <a:prstGeom prst="rect">
            <a:avLst/>
          </a:prstGeom>
        </p:spPr>
        <p:txBody>
          <a:bodyPr lIns="0" tIns="0" rIns="0" bIns="0" rtlCol="0" anchor="t">
            <a:spAutoFit/>
          </a:bodyPr>
          <a:lstStyle/>
          <a:p>
            <a:pPr algn="just">
              <a:lnSpc>
                <a:spcPts val="3202"/>
              </a:lnSpc>
              <a:spcBef>
                <a:spcPct val="0"/>
              </a:spcBef>
            </a:pPr>
            <a:r>
              <a:rPr lang="en-US" sz="2287" spc="-45">
                <a:solidFill>
                  <a:srgbClr val="253439"/>
                </a:solidFill>
                <a:latin typeface="Lato"/>
                <a:ea typeface="Lato"/>
                <a:cs typeface="Lato"/>
                <a:sym typeface="Lato"/>
              </a:rPr>
              <a:t>The results of this study demonstrate that water quality data collected through Internet of Things (IoT) sensors provide a reliable basis for predicting fish growth in aquaculture systems. The main contribution of this work lies in moving beyond water quality prediction alone by directly linking environmental data to actual fish growth indicators, specifically fish length and fish weight, within a unified analytical framework.</a:t>
            </a:r>
          </a:p>
          <a:p>
            <a:pPr algn="just">
              <a:lnSpc>
                <a:spcPts val="3202"/>
              </a:lnSpc>
              <a:spcBef>
                <a:spcPct val="0"/>
              </a:spcBef>
            </a:pPr>
            <a:r>
              <a:rPr lang="en-US" sz="2287" spc="-45">
                <a:solidFill>
                  <a:srgbClr val="253439"/>
                </a:solidFill>
                <a:latin typeface="Lato"/>
                <a:ea typeface="Lato"/>
                <a:cs typeface="Lato"/>
                <a:sym typeface="Lato"/>
              </a:rPr>
              <a:t>The findings show that fish growth is influenced by the combined effects of multiple environmental factors, and that advanced machine learning models are more effective than traditional approaches in capturing these relationships. Incorporating both length and weight in the evaluation process provides a more comprehensive and realistic understanding of fish growth, thereby increasing the reliability of the predictions.</a:t>
            </a:r>
          </a:p>
          <a:p>
            <a:pPr algn="just">
              <a:lnSpc>
                <a:spcPts val="3202"/>
              </a:lnSpc>
              <a:spcBef>
                <a:spcPct val="0"/>
              </a:spcBef>
            </a:pPr>
            <a:r>
              <a:rPr lang="en-US" sz="2287" spc="-45">
                <a:solidFill>
                  <a:srgbClr val="253439"/>
                </a:solidFill>
                <a:latin typeface="Lato"/>
                <a:ea typeface="Lato"/>
                <a:cs typeface="Lato"/>
                <a:sym typeface="Lato"/>
              </a:rPr>
              <a:t>This integrated analysis supports a shift from traditional reactive monitoring toward predictive, data-driven aquaculture management, enabling better-informed operational decisions such as feeding and aeration control.</a:t>
            </a:r>
          </a:p>
          <a:p>
            <a:pPr algn="just">
              <a:lnSpc>
                <a:spcPts val="3202"/>
              </a:lnSpc>
              <a:spcBef>
                <a:spcPct val="0"/>
              </a:spcBef>
            </a:pPr>
            <a:r>
              <a:rPr lang="en-US" sz="2287" spc="-45">
                <a:solidFill>
                  <a:srgbClr val="253439"/>
                </a:solidFill>
                <a:latin typeface="Lato"/>
                <a:ea typeface="Lato"/>
                <a:cs typeface="Lato"/>
                <a:sym typeface="Lato"/>
              </a:rPr>
              <a:t>Regarding future work, this research can be extended through the real-time deployment of predictive models within IoT platforms to support automated control actions. In addition, using longer-term datasets that include seasonal variations may further improve model stability and generalization. Future studies may also explore advanced deep learning architectures and growth-stage-based modeling to enhance prediction accuracy over extended periods.</a:t>
            </a:r>
          </a:p>
          <a:p>
            <a:pPr algn="just">
              <a:lnSpc>
                <a:spcPts val="3202"/>
              </a:lnSpc>
              <a:spcBef>
                <a:spcPct val="0"/>
              </a:spcBef>
            </a:pPr>
            <a:r>
              <a:rPr lang="en-US" sz="2287" spc="-45">
                <a:solidFill>
                  <a:srgbClr val="253439"/>
                </a:solidFill>
                <a:latin typeface="Lato"/>
                <a:ea typeface="Lato"/>
                <a:cs typeface="Lato"/>
                <a:sym typeface="Lato"/>
              </a:rPr>
              <a:t>Overall, this study provides a practical and scalable foundation for the development of smarter, more efficient, and sustainable aquaculture systems through the direct integration of water quality data with fish growth prediction.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253439"/>
        </a:solidFill>
        <a:effectLst/>
      </p:bgPr>
    </p:bg>
    <p:spTree>
      <p:nvGrpSpPr>
        <p:cNvPr id="1" name=""/>
        <p:cNvGrpSpPr/>
        <p:nvPr/>
      </p:nvGrpSpPr>
      <p:grpSpPr>
        <a:xfrm>
          <a:off x="0" y="0"/>
          <a:ext cx="0" cy="0"/>
          <a:chOff x="0" y="0"/>
          <a:chExt cx="0" cy="0"/>
        </a:xfrm>
      </p:grpSpPr>
      <p:sp>
        <p:nvSpPr>
          <p:cNvPr id="2" name="TextBox 2"/>
          <p:cNvSpPr txBox="1"/>
          <p:nvPr/>
        </p:nvSpPr>
        <p:spPr>
          <a:xfrm>
            <a:off x="4915458" y="2917393"/>
            <a:ext cx="8457083" cy="3756660"/>
          </a:xfrm>
          <a:prstGeom prst="rect">
            <a:avLst/>
          </a:prstGeom>
        </p:spPr>
        <p:txBody>
          <a:bodyPr lIns="0" tIns="0" rIns="0" bIns="0" rtlCol="0" anchor="t">
            <a:spAutoFit/>
          </a:bodyPr>
          <a:lstStyle/>
          <a:p>
            <a:pPr algn="ctr">
              <a:lnSpc>
                <a:spcPts val="14400"/>
              </a:lnSpc>
            </a:pPr>
            <a:r>
              <a:rPr lang="en-US" sz="14400">
                <a:solidFill>
                  <a:srgbClr val="F6F4F1"/>
                </a:solidFill>
                <a:latin typeface="Lato"/>
                <a:ea typeface="Lato"/>
                <a:cs typeface="Lato"/>
                <a:sym typeface="Lato"/>
              </a:rPr>
              <a:t>Thank You</a:t>
            </a:r>
          </a:p>
        </p:txBody>
      </p:sp>
      <p:sp>
        <p:nvSpPr>
          <p:cNvPr id="3" name="TextBox 3"/>
          <p:cNvSpPr txBox="1"/>
          <p:nvPr/>
        </p:nvSpPr>
        <p:spPr>
          <a:xfrm>
            <a:off x="1028700" y="8362929"/>
            <a:ext cx="8457083" cy="407035"/>
          </a:xfrm>
          <a:prstGeom prst="rect">
            <a:avLst/>
          </a:prstGeom>
        </p:spPr>
        <p:txBody>
          <a:bodyPr lIns="0" tIns="0" rIns="0" bIns="0" rtlCol="0" anchor="t">
            <a:spAutoFit/>
          </a:bodyPr>
          <a:lstStyle/>
          <a:p>
            <a:pPr algn="l">
              <a:lnSpc>
                <a:spcPts val="3079"/>
              </a:lnSpc>
            </a:pPr>
            <a:r>
              <a:rPr lang="en-US" sz="2799">
                <a:solidFill>
                  <a:srgbClr val="F6F4F1"/>
                </a:solidFill>
                <a:latin typeface="Lato"/>
                <a:ea typeface="Lato"/>
                <a:cs typeface="Lato"/>
                <a:sym typeface="Lato"/>
              </a:rPr>
              <a:t>Written by  Ahmed Alnahari</a:t>
            </a:r>
          </a:p>
        </p:txBody>
      </p:sp>
      <p:sp>
        <p:nvSpPr>
          <p:cNvPr id="4" name="TextBox 4"/>
          <p:cNvSpPr txBox="1"/>
          <p:nvPr/>
        </p:nvSpPr>
        <p:spPr>
          <a:xfrm>
            <a:off x="8802217" y="8871585"/>
            <a:ext cx="8457083" cy="344805"/>
          </a:xfrm>
          <a:prstGeom prst="rect">
            <a:avLst/>
          </a:prstGeom>
        </p:spPr>
        <p:txBody>
          <a:bodyPr lIns="0" tIns="0" rIns="0" bIns="0" rtlCol="0" anchor="t">
            <a:spAutoFit/>
          </a:bodyPr>
          <a:lstStyle/>
          <a:p>
            <a:pPr algn="r">
              <a:lnSpc>
                <a:spcPts val="2640"/>
              </a:lnSpc>
            </a:pPr>
            <a:r>
              <a:rPr lang="en-US" sz="2400">
                <a:solidFill>
                  <a:srgbClr val="F6F4F1"/>
                </a:solidFill>
                <a:latin typeface="Lato"/>
                <a:ea typeface="Lato"/>
                <a:cs typeface="Lato"/>
                <a:sym typeface="Lato"/>
              </a:rPr>
              <a:t>Supervisor: Dr. Hager Saleh</a:t>
            </a:r>
          </a:p>
        </p:txBody>
      </p:sp>
      <p:sp>
        <p:nvSpPr>
          <p:cNvPr id="5" name="TextBox 5"/>
          <p:cNvSpPr txBox="1"/>
          <p:nvPr/>
        </p:nvSpPr>
        <p:spPr>
          <a:xfrm rot="5400000">
            <a:off x="14497478" y="4965700"/>
            <a:ext cx="4883001" cy="355600"/>
          </a:xfrm>
          <a:prstGeom prst="rect">
            <a:avLst/>
          </a:prstGeom>
        </p:spPr>
        <p:txBody>
          <a:bodyPr lIns="0" tIns="0" rIns="0" bIns="0" rtlCol="0" anchor="t">
            <a:spAutoFit/>
          </a:bodyPr>
          <a:lstStyle/>
          <a:p>
            <a:pPr algn="ctr">
              <a:lnSpc>
                <a:spcPts val="2749"/>
              </a:lnSpc>
            </a:pPr>
            <a:r>
              <a:rPr lang="en-US" sz="2499">
                <a:solidFill>
                  <a:srgbClr val="F6F4F1"/>
                </a:solidFill>
                <a:latin typeface="Lato"/>
                <a:ea typeface="Lato"/>
                <a:cs typeface="Lato"/>
                <a:sym typeface="Lato"/>
              </a:rPr>
              <a:t>20 Dec 2025</a:t>
            </a:r>
          </a:p>
        </p:txBody>
      </p:sp>
      <p:sp>
        <p:nvSpPr>
          <p:cNvPr id="6" name="TextBox 6"/>
          <p:cNvSpPr txBox="1"/>
          <p:nvPr/>
        </p:nvSpPr>
        <p:spPr>
          <a:xfrm>
            <a:off x="1028700" y="8871585"/>
            <a:ext cx="8457083" cy="344805"/>
          </a:xfrm>
          <a:prstGeom prst="rect">
            <a:avLst/>
          </a:prstGeom>
        </p:spPr>
        <p:txBody>
          <a:bodyPr lIns="0" tIns="0" rIns="0" bIns="0" rtlCol="0" anchor="t">
            <a:spAutoFit/>
          </a:bodyPr>
          <a:lstStyle/>
          <a:p>
            <a:pPr algn="l">
              <a:lnSpc>
                <a:spcPts val="2640"/>
              </a:lnSpc>
            </a:pPr>
            <a:r>
              <a:rPr lang="en-US" sz="2400">
                <a:solidFill>
                  <a:srgbClr val="F6F4F1"/>
                </a:solidFill>
                <a:latin typeface="Lato"/>
                <a:ea typeface="Lato"/>
                <a:cs typeface="Lato"/>
                <a:sym typeface="Lato"/>
              </a:rPr>
              <a:t>Student ID: 251003035</a:t>
            </a:r>
          </a:p>
        </p:txBody>
      </p:sp>
      <p:grpSp>
        <p:nvGrpSpPr>
          <p:cNvPr id="7" name="Group 7"/>
          <p:cNvGrpSpPr/>
          <p:nvPr/>
        </p:nvGrpSpPr>
        <p:grpSpPr>
          <a:xfrm rot="-5400000">
            <a:off x="9031060" y="4591188"/>
            <a:ext cx="225880" cy="5403316"/>
            <a:chOff x="0" y="0"/>
            <a:chExt cx="301173" cy="7204422"/>
          </a:xfrm>
        </p:grpSpPr>
        <p:grpSp>
          <p:nvGrpSpPr>
            <p:cNvPr id="8" name="Group 8"/>
            <p:cNvGrpSpPr/>
            <p:nvPr/>
          </p:nvGrpSpPr>
          <p:grpSpPr>
            <a:xfrm>
              <a:off x="0" y="0"/>
              <a:ext cx="301173" cy="7204422"/>
              <a:chOff x="0" y="0"/>
              <a:chExt cx="59491" cy="1423096"/>
            </a:xfrm>
          </p:grpSpPr>
          <p:sp>
            <p:nvSpPr>
              <p:cNvPr id="9" name="Freeform 9"/>
              <p:cNvSpPr/>
              <p:nvPr/>
            </p:nvSpPr>
            <p:spPr>
              <a:xfrm>
                <a:off x="0" y="0"/>
                <a:ext cx="59491" cy="1423096"/>
              </a:xfrm>
              <a:custGeom>
                <a:avLst/>
                <a:gdLst/>
                <a:ahLst/>
                <a:cxnLst/>
                <a:rect l="l" t="t" r="r" b="b"/>
                <a:pathLst>
                  <a:path w="59491" h="1423096">
                    <a:moveTo>
                      <a:pt x="0" y="0"/>
                    </a:moveTo>
                    <a:lnTo>
                      <a:pt x="59491" y="0"/>
                    </a:lnTo>
                    <a:lnTo>
                      <a:pt x="59491" y="1423096"/>
                    </a:lnTo>
                    <a:lnTo>
                      <a:pt x="0" y="1423096"/>
                    </a:lnTo>
                    <a:close/>
                  </a:path>
                </a:pathLst>
              </a:custGeom>
              <a:solidFill>
                <a:srgbClr val="FFFFFF"/>
              </a:solidFill>
            </p:spPr>
            <p:txBody>
              <a:bodyPr/>
              <a:lstStyle/>
              <a:p>
                <a:endParaRPr lang="en-US"/>
              </a:p>
            </p:txBody>
          </p:sp>
          <p:sp>
            <p:nvSpPr>
              <p:cNvPr id="10" name="TextBox 10"/>
              <p:cNvSpPr txBox="1"/>
              <p:nvPr/>
            </p:nvSpPr>
            <p:spPr>
              <a:xfrm>
                <a:off x="0" y="-38100"/>
                <a:ext cx="59491" cy="1461196"/>
              </a:xfrm>
              <a:prstGeom prst="rect">
                <a:avLst/>
              </a:prstGeom>
            </p:spPr>
            <p:txBody>
              <a:bodyPr lIns="50800" tIns="50800" rIns="50800" bIns="50800" rtlCol="0" anchor="ctr"/>
              <a:lstStyle/>
              <a:p>
                <a:pPr algn="ctr">
                  <a:lnSpc>
                    <a:spcPts val="2799"/>
                  </a:lnSpc>
                </a:pPr>
                <a:endParaRPr/>
              </a:p>
            </p:txBody>
          </p:sp>
        </p:grpSp>
        <p:grpSp>
          <p:nvGrpSpPr>
            <p:cNvPr id="11" name="Group 11"/>
            <p:cNvGrpSpPr/>
            <p:nvPr/>
          </p:nvGrpSpPr>
          <p:grpSpPr>
            <a:xfrm>
              <a:off x="0" y="0"/>
              <a:ext cx="301173" cy="1830478"/>
              <a:chOff x="0" y="0"/>
              <a:chExt cx="59491" cy="361576"/>
            </a:xfrm>
          </p:grpSpPr>
          <p:sp>
            <p:nvSpPr>
              <p:cNvPr id="12" name="Freeform 12"/>
              <p:cNvSpPr/>
              <p:nvPr/>
            </p:nvSpPr>
            <p:spPr>
              <a:xfrm>
                <a:off x="0" y="0"/>
                <a:ext cx="59491" cy="361576"/>
              </a:xfrm>
              <a:custGeom>
                <a:avLst/>
                <a:gdLst/>
                <a:ahLst/>
                <a:cxnLst/>
                <a:rect l="l" t="t" r="r" b="b"/>
                <a:pathLst>
                  <a:path w="59491" h="361576">
                    <a:moveTo>
                      <a:pt x="0" y="0"/>
                    </a:moveTo>
                    <a:lnTo>
                      <a:pt x="59491" y="0"/>
                    </a:lnTo>
                    <a:lnTo>
                      <a:pt x="59491" y="361576"/>
                    </a:lnTo>
                    <a:lnTo>
                      <a:pt x="0" y="361576"/>
                    </a:lnTo>
                    <a:close/>
                  </a:path>
                </a:pathLst>
              </a:custGeom>
              <a:solidFill>
                <a:srgbClr val="7C898B"/>
              </a:solidFill>
            </p:spPr>
            <p:txBody>
              <a:bodyPr/>
              <a:lstStyle/>
              <a:p>
                <a:endParaRPr lang="en-US"/>
              </a:p>
            </p:txBody>
          </p:sp>
          <p:sp>
            <p:nvSpPr>
              <p:cNvPr id="13" name="TextBox 13"/>
              <p:cNvSpPr txBox="1"/>
              <p:nvPr/>
            </p:nvSpPr>
            <p:spPr>
              <a:xfrm>
                <a:off x="0" y="-38100"/>
                <a:ext cx="59491" cy="399676"/>
              </a:xfrm>
              <a:prstGeom prst="rect">
                <a:avLst/>
              </a:prstGeom>
            </p:spPr>
            <p:txBody>
              <a:bodyPr lIns="50800" tIns="50800" rIns="50800" bIns="50800" rtlCol="0" anchor="ctr"/>
              <a:lstStyle/>
              <a:p>
                <a:pPr algn="ctr">
                  <a:lnSpc>
                    <a:spcPts val="2799"/>
                  </a:lnSpc>
                </a:pPr>
                <a:endParaRPr/>
              </a:p>
            </p:txBody>
          </p:sp>
        </p:grpSp>
        <p:grpSp>
          <p:nvGrpSpPr>
            <p:cNvPr id="14" name="Group 14"/>
            <p:cNvGrpSpPr/>
            <p:nvPr/>
          </p:nvGrpSpPr>
          <p:grpSpPr>
            <a:xfrm>
              <a:off x="0" y="1828197"/>
              <a:ext cx="301173" cy="795134"/>
              <a:chOff x="0" y="0"/>
              <a:chExt cx="59491" cy="157064"/>
            </a:xfrm>
          </p:grpSpPr>
          <p:sp>
            <p:nvSpPr>
              <p:cNvPr id="15" name="Freeform 15"/>
              <p:cNvSpPr/>
              <p:nvPr/>
            </p:nvSpPr>
            <p:spPr>
              <a:xfrm>
                <a:off x="0" y="0"/>
                <a:ext cx="59491" cy="157064"/>
              </a:xfrm>
              <a:custGeom>
                <a:avLst/>
                <a:gdLst/>
                <a:ahLst/>
                <a:cxnLst/>
                <a:rect l="l" t="t" r="r" b="b"/>
                <a:pathLst>
                  <a:path w="59491" h="157064">
                    <a:moveTo>
                      <a:pt x="0" y="0"/>
                    </a:moveTo>
                    <a:lnTo>
                      <a:pt x="59491" y="0"/>
                    </a:lnTo>
                    <a:lnTo>
                      <a:pt x="59491" y="157064"/>
                    </a:lnTo>
                    <a:lnTo>
                      <a:pt x="0" y="157064"/>
                    </a:lnTo>
                    <a:close/>
                  </a:path>
                </a:pathLst>
              </a:custGeom>
              <a:solidFill>
                <a:srgbClr val="B29E84"/>
              </a:solidFill>
            </p:spPr>
            <p:txBody>
              <a:bodyPr/>
              <a:lstStyle/>
              <a:p>
                <a:endParaRPr lang="en-US"/>
              </a:p>
            </p:txBody>
          </p:sp>
          <p:sp>
            <p:nvSpPr>
              <p:cNvPr id="16" name="TextBox 16"/>
              <p:cNvSpPr txBox="1"/>
              <p:nvPr/>
            </p:nvSpPr>
            <p:spPr>
              <a:xfrm>
                <a:off x="0" y="-38100"/>
                <a:ext cx="59491" cy="195164"/>
              </a:xfrm>
              <a:prstGeom prst="rect">
                <a:avLst/>
              </a:prstGeom>
            </p:spPr>
            <p:txBody>
              <a:bodyPr lIns="50800" tIns="50800" rIns="50800" bIns="50800" rtlCol="0" anchor="ctr"/>
              <a:lstStyle/>
              <a:p>
                <a:pPr algn="ctr">
                  <a:lnSpc>
                    <a:spcPts val="2799"/>
                  </a:lnSpc>
                </a:pPr>
                <a:endParaRPr/>
              </a:p>
            </p:txBody>
          </p:sp>
        </p:grpSp>
      </p:grpSp>
      <p:grpSp>
        <p:nvGrpSpPr>
          <p:cNvPr id="17" name="Group 17"/>
          <p:cNvGrpSpPr/>
          <p:nvPr/>
        </p:nvGrpSpPr>
        <p:grpSpPr>
          <a:xfrm>
            <a:off x="15477180" y="1130365"/>
            <a:ext cx="1352255" cy="274763"/>
            <a:chOff x="0" y="0"/>
            <a:chExt cx="1803007" cy="366350"/>
          </a:xfrm>
        </p:grpSpPr>
        <p:grpSp>
          <p:nvGrpSpPr>
            <p:cNvPr id="18" name="Group 18"/>
            <p:cNvGrpSpPr/>
            <p:nvPr/>
          </p:nvGrpSpPr>
          <p:grpSpPr>
            <a:xfrm rot="-5400000">
              <a:off x="0" y="0"/>
              <a:ext cx="366350" cy="366350"/>
              <a:chOff x="0" y="0"/>
              <a:chExt cx="178795" cy="178795"/>
            </a:xfrm>
          </p:grpSpPr>
          <p:sp>
            <p:nvSpPr>
              <p:cNvPr id="19" name="Freeform 19"/>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7C898B"/>
              </a:solidFill>
            </p:spPr>
            <p:txBody>
              <a:bodyPr/>
              <a:lstStyle/>
              <a:p>
                <a:endParaRPr lang="en-US"/>
              </a:p>
            </p:txBody>
          </p:sp>
          <p:sp>
            <p:nvSpPr>
              <p:cNvPr id="20" name="TextBox 20"/>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21" name="Group 21"/>
            <p:cNvGrpSpPr/>
            <p:nvPr/>
          </p:nvGrpSpPr>
          <p:grpSpPr>
            <a:xfrm rot="-5400000">
              <a:off x="718328" y="0"/>
              <a:ext cx="366350" cy="366350"/>
              <a:chOff x="0" y="0"/>
              <a:chExt cx="178795" cy="178795"/>
            </a:xfrm>
          </p:grpSpPr>
          <p:sp>
            <p:nvSpPr>
              <p:cNvPr id="22" name="Freeform 22"/>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B29E84"/>
              </a:solidFill>
            </p:spPr>
            <p:txBody>
              <a:bodyPr/>
              <a:lstStyle/>
              <a:p>
                <a:endParaRPr lang="en-US"/>
              </a:p>
            </p:txBody>
          </p:sp>
          <p:sp>
            <p:nvSpPr>
              <p:cNvPr id="23" name="TextBox 23"/>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nvGrpSpPr>
            <p:cNvPr id="24" name="Group 24"/>
            <p:cNvGrpSpPr/>
            <p:nvPr/>
          </p:nvGrpSpPr>
          <p:grpSpPr>
            <a:xfrm rot="-5400000">
              <a:off x="1436657" y="0"/>
              <a:ext cx="366350" cy="366350"/>
              <a:chOff x="0" y="0"/>
              <a:chExt cx="178795" cy="178795"/>
            </a:xfrm>
          </p:grpSpPr>
          <p:sp>
            <p:nvSpPr>
              <p:cNvPr id="25" name="Freeform 25"/>
              <p:cNvSpPr/>
              <p:nvPr/>
            </p:nvSpPr>
            <p:spPr>
              <a:xfrm>
                <a:off x="0" y="0"/>
                <a:ext cx="178795" cy="178795"/>
              </a:xfrm>
              <a:custGeom>
                <a:avLst/>
                <a:gdLst/>
                <a:ahLst/>
                <a:cxnLst/>
                <a:rect l="l" t="t" r="r" b="b"/>
                <a:pathLst>
                  <a:path w="178795" h="178795">
                    <a:moveTo>
                      <a:pt x="0" y="0"/>
                    </a:moveTo>
                    <a:lnTo>
                      <a:pt x="178795" y="0"/>
                    </a:lnTo>
                    <a:lnTo>
                      <a:pt x="178795" y="178795"/>
                    </a:lnTo>
                    <a:lnTo>
                      <a:pt x="0" y="178795"/>
                    </a:lnTo>
                    <a:close/>
                  </a:path>
                </a:pathLst>
              </a:custGeom>
              <a:solidFill>
                <a:srgbClr val="FFFFFF"/>
              </a:solidFill>
            </p:spPr>
            <p:txBody>
              <a:bodyPr/>
              <a:lstStyle/>
              <a:p>
                <a:endParaRPr lang="en-US"/>
              </a:p>
            </p:txBody>
          </p:sp>
          <p:sp>
            <p:nvSpPr>
              <p:cNvPr id="26" name="TextBox 26"/>
              <p:cNvSpPr txBox="1"/>
              <p:nvPr/>
            </p:nvSpPr>
            <p:spPr>
              <a:xfrm>
                <a:off x="0" y="-38100"/>
                <a:ext cx="178795" cy="216895"/>
              </a:xfrm>
              <a:prstGeom prst="rect">
                <a:avLst/>
              </a:prstGeom>
            </p:spPr>
            <p:txBody>
              <a:bodyPr lIns="50800" tIns="50800" rIns="50800" bIns="50800" rtlCol="0" anchor="ctr"/>
              <a:lstStyle/>
              <a:p>
                <a:pPr algn="ctr">
                  <a:lnSpc>
                    <a:spcPts val="2799"/>
                  </a:lnSpc>
                </a:pPr>
                <a:endParaRPr/>
              </a:p>
            </p:txBody>
          </p:sp>
        </p:grpSp>
      </p:grpSp>
      <p:sp>
        <p:nvSpPr>
          <p:cNvPr id="27" name="Freeform 27"/>
          <p:cNvSpPr/>
          <p:nvPr/>
        </p:nvSpPr>
        <p:spPr>
          <a:xfrm>
            <a:off x="1406351" y="147132"/>
            <a:ext cx="3850890" cy="2241229"/>
          </a:xfrm>
          <a:custGeom>
            <a:avLst/>
            <a:gdLst/>
            <a:ahLst/>
            <a:cxnLst/>
            <a:rect l="l" t="t" r="r" b="b"/>
            <a:pathLst>
              <a:path w="3850890" h="2241229">
                <a:moveTo>
                  <a:pt x="0" y="0"/>
                </a:moveTo>
                <a:lnTo>
                  <a:pt x="3850891" y="0"/>
                </a:lnTo>
                <a:lnTo>
                  <a:pt x="3850891" y="2241229"/>
                </a:lnTo>
                <a:lnTo>
                  <a:pt x="0" y="2241229"/>
                </a:lnTo>
                <a:lnTo>
                  <a:pt x="0" y="0"/>
                </a:lnTo>
                <a:close/>
              </a:path>
            </a:pathLst>
          </a:custGeom>
          <a:blipFill>
            <a:blip r:embed="rId2"/>
            <a:stretch>
              <a:fillRect l="-3316" t="-36017" r="-627" b="-42578"/>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1353</TotalTime>
  <Words>1992</Words>
  <Application>Microsoft Office PowerPoint</Application>
  <PresentationFormat>Custom</PresentationFormat>
  <Paragraphs>113</Paragraphs>
  <Slides>16</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3" baseType="lpstr">
      <vt:lpstr>Arial</vt:lpstr>
      <vt:lpstr>Lato</vt:lpstr>
      <vt:lpstr>Lato Bold</vt:lpstr>
      <vt:lpstr>Georgia Pro Bold</vt:lpstr>
      <vt:lpstr>Calibri</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Gray and White Simple Thesis Defense Presentation</dc:title>
  <cp:lastModifiedBy>Ahmad  Al-Nahari</cp:lastModifiedBy>
  <cp:revision>2</cp:revision>
  <dcterms:created xsi:type="dcterms:W3CDTF">2006-08-16T00:00:00Z</dcterms:created>
  <dcterms:modified xsi:type="dcterms:W3CDTF">2025-12-20T14:15:50Z</dcterms:modified>
  <dc:identifier>DAG7qpXUeBk</dc:identifier>
</cp:coreProperties>
</file>