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y="6858000" cx="12192000"/>
  <p:notesSz cx="6858000" cy="9144000"/>
  <p:embeddedFontLst>
    <p:embeddedFont>
      <p:font typeface="Anton"/>
      <p:regular r:id="rId22"/>
    </p:embeddedFont>
    <p:embeddedFont>
      <p:font typeface="Tahoma"/>
      <p:regular r:id="rId23"/>
      <p:bold r:id="rId24"/>
    </p:embeddedFont>
    <p:embeddedFont>
      <p:font typeface="Baumans"/>
      <p:regular r:id="rId25"/>
    </p:embeddedFont>
    <p:embeddedFont>
      <p:font typeface="Tajawal Medium"/>
      <p:regular r:id="rId26"/>
      <p:bold r:id="rId27"/>
    </p:embeddedFont>
    <p:embeddedFont>
      <p:font typeface="Poppins ExtraBold"/>
      <p:bold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0" roundtripDataSignature="AMtx7mju7ZN+KbwSN7j+EGvwzABd8JSF5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font" Target="fonts/Anton-regular.fntdata"/><Relationship Id="rId21" Type="http://schemas.openxmlformats.org/officeDocument/2006/relationships/slide" Target="slides/slide17.xml"/><Relationship Id="rId24" Type="http://schemas.openxmlformats.org/officeDocument/2006/relationships/font" Target="fonts/Tahoma-bold.fntdata"/><Relationship Id="rId23" Type="http://schemas.openxmlformats.org/officeDocument/2006/relationships/font" Target="fonts/Tahoma-regular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TajawalMedium-regular.fntdata"/><Relationship Id="rId25" Type="http://schemas.openxmlformats.org/officeDocument/2006/relationships/font" Target="fonts/Baumans-regular.fntdata"/><Relationship Id="rId28" Type="http://schemas.openxmlformats.org/officeDocument/2006/relationships/font" Target="fonts/PoppinsExtraBold-bold.fntdata"/><Relationship Id="rId27" Type="http://schemas.openxmlformats.org/officeDocument/2006/relationships/font" Target="fonts/TajawalMedium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PoppinsExtraBold-bold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ar-SA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4" name="Google Shape;40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5" name="Google Shape;415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6" name="Google Shape;466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9" name="Google Shape;529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0" name="Google Shape;58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5" name="Google Shape;665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 point">
    <p:bg>
      <p:bgPr>
        <a:solidFill>
          <a:schemeClr val="accent1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1"/>
          <p:cNvSpPr txBox="1"/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/>
        </p:txBody>
      </p:sp>
      <p:sp>
        <p:nvSpPr>
          <p:cNvPr id="27" name="Google Shape;27;p21"/>
          <p:cNvSpPr txBox="1"/>
          <p:nvPr>
            <p:ph idx="12" type="sldNum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l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4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24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5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5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25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25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25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4" name="Google Shape;64;p2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2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2" name="Google Shape;72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4" name="Google Shape;84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6.png"/><Relationship Id="rId6" Type="http://schemas.openxmlformats.org/officeDocument/2006/relationships/image" Target="../media/image2.png"/><Relationship Id="rId7" Type="http://schemas.openxmlformats.org/officeDocument/2006/relationships/image" Target="../media/image1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5.png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5.png"/><Relationship Id="rId7" Type="http://schemas.openxmlformats.org/officeDocument/2006/relationships/image" Target="../media/image7.png"/><Relationship Id="rId8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2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1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1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1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23.png"/><Relationship Id="rId8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2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18.jpg"/><Relationship Id="rId8" Type="http://schemas.openxmlformats.org/officeDocument/2006/relationships/image" Target="../media/image2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2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71964" y="-117903"/>
            <a:ext cx="12335929" cy="709380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0A1F61">
                  <a:alpha val="4196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11911" l="984" r="913" t="0"/>
          <a:stretch/>
        </p:blipFill>
        <p:spPr>
          <a:xfrm flipH="1" rot="10800000">
            <a:off x="-36478" y="-68365"/>
            <a:ext cx="12355484" cy="2722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1468" y="93866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12889" y="4025348"/>
            <a:ext cx="6714451" cy="2235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990539" y="4625567"/>
            <a:ext cx="5308004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"/>
          <p:cNvSpPr txBox="1"/>
          <p:nvPr/>
        </p:nvSpPr>
        <p:spPr>
          <a:xfrm>
            <a:off x="2363524" y="0"/>
            <a:ext cx="3406589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SA" sz="4000" u="none" cap="none" strike="noStrike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Academic Staff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2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</a:t>
            </a:r>
            <a:endParaRPr sz="32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6835125" y="4709090"/>
            <a:ext cx="548388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600">
                <a:solidFill>
                  <a:srgbClr val="0A1F61"/>
                </a:solidFill>
                <a:latin typeface="Tahoma"/>
                <a:ea typeface="Tahoma"/>
                <a:cs typeface="Tahoma"/>
                <a:sym typeface="Tahoma"/>
              </a:rPr>
              <a:t>د/نائل يسري</a:t>
            </a:r>
            <a:endParaRPr b="1" sz="3600">
              <a:solidFill>
                <a:srgbClr val="0A1F6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99" name="Google Shape;99;p1"/>
          <p:cNvSpPr txBox="1"/>
          <p:nvPr>
            <p:ph type="ctrTitle"/>
          </p:nvPr>
        </p:nvSpPr>
        <p:spPr>
          <a:xfrm>
            <a:off x="317013" y="3738326"/>
            <a:ext cx="5453100" cy="2437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ar-SA" sz="44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جامعة الجميع الذكية</a:t>
            </a:r>
            <a:br>
              <a:rPr b="1" lang="ar-SA" sz="6000">
                <a:solidFill>
                  <a:srgbClr val="666666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endParaRPr b="1" sz="6000">
              <a:solidFill>
                <a:srgbClr val="666666"/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169531" y="5194110"/>
            <a:ext cx="5359087" cy="60814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b="1" i="0" lang="ar-SA" sz="3600" u="none" cap="none" strike="noStrike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مقرر: إداره المخاطر التشغيليه و الاستراتيجيه</a:t>
            </a:r>
            <a:endParaRPr b="1" i="0" sz="3600" u="none" cap="none" strike="noStrike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b="1" i="0" lang="ar-SA" sz="2000" u="none" cap="none" strike="noStrike">
                <a:solidFill>
                  <a:srgbClr val="F2F2F2"/>
                </a:solidFill>
                <a:latin typeface="Tahoma"/>
                <a:ea typeface="Tahoma"/>
                <a:cs typeface="Tahoma"/>
                <a:sym typeface="Tahoma"/>
              </a:rPr>
              <a:t>فصل دراسي </a:t>
            </a:r>
            <a:r>
              <a:rPr b="1" lang="ar-SA" sz="2000">
                <a:solidFill>
                  <a:srgbClr val="F2F2F2"/>
                </a:solidFill>
                <a:latin typeface="Tahoma"/>
                <a:ea typeface="Tahoma"/>
                <a:cs typeface="Tahoma"/>
                <a:sym typeface="Tahoma"/>
              </a:rPr>
              <a:t>خريف </a:t>
            </a:r>
            <a:r>
              <a:rPr b="1" i="0" lang="ar-SA" sz="2000" u="none" cap="none" strike="noStrike">
                <a:solidFill>
                  <a:srgbClr val="F2F2F2"/>
                </a:solidFill>
                <a:latin typeface="Tahoma"/>
                <a:ea typeface="Tahoma"/>
                <a:cs typeface="Tahoma"/>
                <a:sym typeface="Tahoma"/>
              </a:rPr>
              <a:t>٢٠٢٢   </a:t>
            </a:r>
            <a:endParaRPr b="1" i="0" sz="2000" u="none" cap="none" strike="noStrike">
              <a:solidFill>
                <a:srgbClr val="F2F2F2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"/>
          <p:cNvSpPr txBox="1"/>
          <p:nvPr/>
        </p:nvSpPr>
        <p:spPr>
          <a:xfrm>
            <a:off x="977004" y="1345868"/>
            <a:ext cx="6992536" cy="175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 b="1" i="0" sz="4400" u="none" cap="none" strike="noStrike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10" name="Google Shape;110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736329" y="147271"/>
            <a:ext cx="3267424" cy="5907194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"/>
          <p:cNvSpPr/>
          <p:nvPr/>
        </p:nvSpPr>
        <p:spPr>
          <a:xfrm>
            <a:off x="188247" y="1921704"/>
            <a:ext cx="11815506" cy="46012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2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SA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الخبــــرات:</a:t>
            </a:r>
            <a:endParaRPr/>
          </a:p>
          <a:p>
            <a:pPr indent="0" lvl="2" marL="0" marR="0" rtl="1" algn="r">
              <a:spcBef>
                <a:spcPts val="600"/>
              </a:spcBef>
              <a:spcAft>
                <a:spcPts val="0"/>
              </a:spcAft>
              <a:buNone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 درجة الدكتوراة في إدارة المخاطر – كليه الهندسه جامعه القاهره</a:t>
            </a:r>
            <a:endParaRPr/>
          </a:p>
          <a:p>
            <a:pPr indent="0" lvl="2" marL="0" marR="0" rtl="1" algn="r">
              <a:spcBef>
                <a:spcPts val="600"/>
              </a:spcBef>
              <a:spcAft>
                <a:spcPts val="0"/>
              </a:spcAft>
              <a:buNone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، مدير مخاطر محترف ((RMP, شهادة الأيزو 31000: 2018 محترف إدارة المخاطر و مدرب معتمد.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18 عاماً من الخبرة في إدارة المشاريع/ إدارة المخاطر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حاصل علي جائزه افضل تطبيق لاداره المخاطر بالقطاع العام (2021) بالمملكه العربيه السعوديه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اقليمي لاداره المخاطر بشركه إيكوم الامريكيه (اكبر شركه استشارات بالعالم)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اداره ضبط المشاريع – مكتب اداره مشروعات وزاره الشئون البلديه و القرويه و الاسكان  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إدارة المخاطر بمكتب إدارة المشاريع بوزارة المالية 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مدير مخاطر  ومنسق مخاطر معتمد بمنطقة الشرق الأوسط وشمال أفريقيا و الهند بشركه وارلي بارسونز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خبير إدارة مخاطر بهيئه الأمم المتحدة منذ 2014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قام بنشر 11 ورقة بحثية في المؤتمرات الدولية/ المجلات العلمية </a:t>
            </a:r>
            <a:endParaRPr/>
          </a:p>
          <a:p>
            <a:pPr indent="-285750" lvl="2" marL="285750" marR="0" rtl="1" algn="r">
              <a:spcBef>
                <a:spcPts val="600"/>
              </a:spcBef>
              <a:spcAft>
                <a:spcPts val="0"/>
              </a:spcAft>
              <a:buClr>
                <a:srgbClr val="777679"/>
              </a:buClr>
              <a:buSzPts val="2000"/>
              <a:buFont typeface="Noto Sans Symbols"/>
              <a:buChar char="▪"/>
            </a:pPr>
            <a:r>
              <a:rPr b="1" i="0" lang="ar-SA" sz="2000" u="none" cap="none" strike="noStrike">
                <a:solidFill>
                  <a:srgbClr val="777679"/>
                </a:solidFill>
                <a:latin typeface="Arial"/>
                <a:ea typeface="Arial"/>
                <a:cs typeface="Arial"/>
                <a:sym typeface="Arial"/>
              </a:rPr>
              <a:t>شارك بالعديد من المؤتمرات الدوليه بكرواتيا – اليابان – الولايات المتحده – سويسرا – فلندا </a:t>
            </a:r>
            <a:endParaRPr b="1" i="0" sz="2000" u="none" cap="none" strike="noStrike">
              <a:solidFill>
                <a:srgbClr val="77767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7984737" y="31187"/>
            <a:ext cx="3698463" cy="11666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/>
          <a:p>
            <a:pPr indent="0" lvl="0" marL="0" marR="0" rt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C68"/>
              </a:buClr>
              <a:buSzPts val="3200"/>
              <a:buFont typeface="Arial"/>
              <a:buNone/>
            </a:pPr>
            <a:r>
              <a:rPr b="1" lang="ar-SA" sz="3200">
                <a:solidFill>
                  <a:srgbClr val="006C68"/>
                </a:solidFill>
                <a:latin typeface="Arial"/>
                <a:ea typeface="Arial"/>
                <a:cs typeface="Arial"/>
                <a:sym typeface="Arial"/>
              </a:rPr>
              <a:t>[د. نائل يسري]</a:t>
            </a:r>
            <a:endParaRPr/>
          </a:p>
        </p:txBody>
      </p:sp>
      <p:pic>
        <p:nvPicPr>
          <p:cNvPr id="113" name="Google Shape;113;p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74505" y="182222"/>
            <a:ext cx="2639311" cy="2768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 txBox="1"/>
          <p:nvPr/>
        </p:nvSpPr>
        <p:spPr>
          <a:xfrm>
            <a:off x="977004" y="1345868"/>
            <a:ext cx="6992536" cy="175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 b="1" sz="4400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جديد ] صور اسم اهلا وسهلا | Arabic calligraphy art, Arabic art, Balloon  illustration" id="123" name="Google Shape;123;p3"/>
          <p:cNvPicPr preferRelativeResize="0"/>
          <p:nvPr/>
        </p:nvPicPr>
        <p:blipFill rotWithShape="1">
          <a:blip r:embed="rId7">
            <a:alphaModFix/>
          </a:blip>
          <a:srcRect b="7284" l="0" r="0" t="0"/>
          <a:stretch/>
        </p:blipFill>
        <p:spPr>
          <a:xfrm rot="272800">
            <a:off x="2636771" y="1142796"/>
            <a:ext cx="4923611" cy="2861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736329" y="147271"/>
            <a:ext cx="3267424" cy="59071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4"/>
          <p:cNvSpPr txBox="1"/>
          <p:nvPr/>
        </p:nvSpPr>
        <p:spPr>
          <a:xfrm>
            <a:off x="2650377" y="543490"/>
            <a:ext cx="408156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3600"/>
              <a:buFont typeface="Baumans"/>
              <a:buNone/>
            </a:pPr>
            <a:r>
              <a:rPr b="0" i="0" lang="ar-SA" sz="3600" u="none" cap="none" strike="noStrike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Learning Outcomes</a:t>
            </a:r>
            <a:endParaRPr/>
          </a:p>
        </p:txBody>
      </p:sp>
      <p:sp>
        <p:nvSpPr>
          <p:cNvPr id="135" name="Google Shape;135;p4"/>
          <p:cNvSpPr txBox="1"/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950"/>
              </a:buClr>
              <a:buSzPts val="2600"/>
              <a:buFont typeface="Catamaran"/>
              <a:buNone/>
            </a:pPr>
            <a:r>
              <a:t/>
            </a:r>
            <a:endParaRPr b="1" i="0" sz="4400" u="none" cap="none" strike="noStrike">
              <a:solidFill>
                <a:srgbClr val="F27A1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136" name="Google Shape;136;p4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37" name="Google Shape;137;p4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4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4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4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4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4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4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4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4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4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4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4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4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4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4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4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4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4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4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4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4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4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4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4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4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4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4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4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4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166;p4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4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4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4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4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4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4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4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4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5" name="Google Shape;175;p4"/>
          <p:cNvSpPr txBox="1"/>
          <p:nvPr/>
        </p:nvSpPr>
        <p:spPr>
          <a:xfrm>
            <a:off x="130615" y="1847334"/>
            <a:ext cx="11645780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fundamentals of operational risk management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Identify and discuss key operational issues in the government, non-profit, and private sectors; in particular risks involving the handling of, or decision-making around, information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Learn how to transform the fundamentals of operational risk into a cohesive operational risk management strategy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nature and role of governance in the management of operational risk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nature and application of operational risk appetite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•  Understand the nature and role of scenario analysis in the management of operational risk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5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sp>
        <p:nvSpPr>
          <p:cNvPr id="186" name="Google Shape;186;p5"/>
          <p:cNvSpPr txBox="1"/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950"/>
              </a:buClr>
              <a:buSzPts val="2600"/>
              <a:buFont typeface="Catamaran"/>
              <a:buNone/>
            </a:pPr>
            <a:r>
              <a:rPr b="1" lang="ar-SA" sz="44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الفترة الزمنية التعليمية في الفصل الدراسي الصيف تكون </a:t>
            </a:r>
            <a:r>
              <a:rPr b="1" lang="ar-SA" sz="44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مدة ١٣أسبوع</a:t>
            </a:r>
            <a:r>
              <a:rPr b="1" lang="ar-SA" sz="44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   ( منهم أسبوعين للاختبار النهائي)</a:t>
            </a:r>
            <a:endParaRPr/>
          </a:p>
        </p:txBody>
      </p:sp>
      <p:grpSp>
        <p:nvGrpSpPr>
          <p:cNvPr id="187" name="Google Shape;187;p5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88" name="Google Shape;188;p5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9" name="Google Shape;189;p5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5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1" name="Google Shape;191;p5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5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5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5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5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5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5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5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5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5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5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5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5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5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5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5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5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5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5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5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5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5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5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5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5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5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5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5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5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5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5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5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p5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5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5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6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236" name="Google Shape;236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74165" y="1635258"/>
            <a:ext cx="9482169" cy="40018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7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247" name="Google Shape;247;p7"/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248" name="Google Shape;248;p7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p7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250;p7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1" name="Google Shape;251;p7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2" name="Google Shape;252;p7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7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254;p7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5" name="Google Shape;255;p7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6" name="Google Shape;256;p7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7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7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7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7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1" name="Google Shape;261;p7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7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3" name="Google Shape;263;p7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264;p7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265;p7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7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267;p7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7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269;p7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7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7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2" name="Google Shape;272;p7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273;p7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274;p7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7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276;p7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277;p7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p7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7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7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7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7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7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7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7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6" name="Google Shape;286;p7"/>
          <p:cNvSpPr txBox="1"/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تعتمد أوقات المحاضرات وحلقات النقاش علي </a:t>
            </a:r>
            <a:r>
              <a:rPr b="1" lang="ar-SA" sz="2800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توقيت مكة المكرمة </a:t>
            </a: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لجميع البرامج. </a:t>
            </a:r>
            <a:b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مدة المحاضرة المسجلة </a:t>
            </a:r>
            <a:r>
              <a:rPr b="1" lang="ar-SA" sz="2800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٧٠- ٩٠ دقيقة </a:t>
            </a: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ترفع علي منصة  </a:t>
            </a:r>
            <a:b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36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Moodle </a:t>
            </a:r>
            <a:endParaRPr/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Tahoma"/>
              <a:buNone/>
            </a:pPr>
            <a:br>
              <a:rPr b="1" lang="ar-SA" sz="2800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1" lang="ar-SA" sz="20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endParaRPr b="1" sz="2000">
              <a:solidFill>
                <a:srgbClr val="666666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Clock Clipart - 13 total - 300 dpi by Elena Williams | TpT" id="287" name="Google Shape;287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621251" y="294286"/>
            <a:ext cx="1438165" cy="13019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8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298" name="Google Shape;298;p8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299" name="Google Shape;299;p8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0" name="Google Shape;300;p8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1" name="Google Shape;301;p8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302;p8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3" name="Google Shape;303;p8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4" name="Google Shape;304;p8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" name="Google Shape;305;p8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" name="Google Shape;306;p8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7" name="Google Shape;307;p8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" name="Google Shape;308;p8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9" name="Google Shape;309;p8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0" name="Google Shape;310;p8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1" name="Google Shape;311;p8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" name="Google Shape;312;p8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3" name="Google Shape;313;p8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" name="Google Shape;314;p8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5" name="Google Shape;315;p8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6" name="Google Shape;316;p8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p8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" name="Google Shape;318;p8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9" name="Google Shape;319;p8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0" name="Google Shape;320;p8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1" name="Google Shape;321;p8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p8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3" name="Google Shape;323;p8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4" name="Google Shape;324;p8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5" name="Google Shape;325;p8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6" name="Google Shape;326;p8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7" name="Google Shape;327;p8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8" name="Google Shape;328;p8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9" name="Google Shape;329;p8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0" name="Google Shape;330;p8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1" name="Google Shape;331;p8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2" name="Google Shape;332;p8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3" name="Google Shape;333;p8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4" name="Google Shape;334;p8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5" name="Google Shape;335;p8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6" name="Google Shape;336;p8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7" name="Google Shape;337;p8"/>
          <p:cNvSpPr txBox="1"/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b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ترفع المحاضرة الأسبوعية علي المنصة التعليمية </a:t>
            </a:r>
            <a:r>
              <a:rPr b="1" lang="ar-SA" sz="28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Moodle</a:t>
            </a:r>
            <a:r>
              <a:rPr b="1" lang="ar-SA" sz="2800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b="1" lang="ar-SA" sz="28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يوم السبت  </a:t>
            </a:r>
            <a:r>
              <a:rPr b="1" lang="ar-SA" sz="2800">
                <a:solidFill>
                  <a:schemeClr val="accent1"/>
                </a:solidFill>
                <a:latin typeface="Tahoma"/>
                <a:ea typeface="Tahoma"/>
                <a:cs typeface="Tahoma"/>
                <a:sym typeface="Tahoma"/>
              </a:rPr>
              <a:t>من كل أسبوع </a:t>
            </a:r>
            <a:r>
              <a:rPr b="1" lang="ar-SA" sz="28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في تمام </a:t>
            </a:r>
            <a:r>
              <a:rPr b="1" lang="ar-SA" sz="2800" u="sng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١٢ ظهراً </a:t>
            </a: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بتوقيت الرياض. </a:t>
            </a:r>
            <a:b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b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</a:t>
            </a:r>
            <a:r>
              <a:rPr b="1" lang="ar-SA" sz="2800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  <a:t>حلقات النقاش </a:t>
            </a: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b="1" lang="ar-SA" sz="28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(يرجي مراجعة الموعد والمدة الزمنية لكل مقرر حسب الجدول)</a:t>
            </a:r>
            <a:br>
              <a:rPr b="1" lang="ar-SA" sz="28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حلقات النقاش اختيارية. </a:t>
            </a:r>
            <a:endParaRPr/>
          </a:p>
        </p:txBody>
      </p:sp>
      <p:pic>
        <p:nvPicPr>
          <p:cNvPr descr="Clock Clipart - 13 total - 300 dpi by Elena Williams | TpT" id="338" name="Google Shape;338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621251" y="294286"/>
            <a:ext cx="1438165" cy="13019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Google Shape;34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9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349" name="Google Shape;349;p9"/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350" name="Google Shape;350;p9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" name="Google Shape;351;p9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" name="Google Shape;352;p9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" name="Google Shape;353;p9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4" name="Google Shape;354;p9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5" name="Google Shape;355;p9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6" name="Google Shape;356;p9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7" name="Google Shape;357;p9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8" name="Google Shape;358;p9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9" name="Google Shape;359;p9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0" name="Google Shape;360;p9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1" name="Google Shape;361;p9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2" name="Google Shape;362;p9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3" name="Google Shape;363;p9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4" name="Google Shape;364;p9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5" name="Google Shape;365;p9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6" name="Google Shape;366;p9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" name="Google Shape;367;p9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8" name="Google Shape;368;p9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9" name="Google Shape;369;p9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0" name="Google Shape;370;p9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1" name="Google Shape;371;p9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2" name="Google Shape;372;p9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3" name="Google Shape;373;p9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4" name="Google Shape;374;p9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5" name="Google Shape;375;p9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6" name="Google Shape;376;p9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7" name="Google Shape;377;p9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8" name="Google Shape;378;p9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9" name="Google Shape;379;p9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0" name="Google Shape;380;p9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1" name="Google Shape;381;p9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2" name="Google Shape;382;p9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3" name="Google Shape;383;p9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4" name="Google Shape;384;p9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5" name="Google Shape;385;p9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6" name="Google Shape;386;p9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7" name="Google Shape;387;p9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8" name="Google Shape;388;p9"/>
          <p:cNvSpPr txBox="1"/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4A9E1"/>
              </a:buClr>
              <a:buSzPts val="2800"/>
              <a:buFont typeface="Tahoma"/>
              <a:buNone/>
            </a:pPr>
            <a:r>
              <a:rPr b="1" lang="ar-SA" sz="28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-- الأسبوع الأول بداية من 1 أكتوبر هو </a:t>
            </a:r>
            <a:r>
              <a:rPr b="1" lang="ar-SA" sz="28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أسبوع توجيهي</a:t>
            </a:r>
            <a:endParaRPr/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ويتم رفع كل ما يخص الفصل الدراسي علي صفحة المودل.</a:t>
            </a:r>
            <a:endParaRPr/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</a:t>
            </a:r>
            <a:r>
              <a:rPr b="1" lang="ar-SA" sz="28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يرفع إختبار قصير به أسئلة عامة للطلاب من السهل حلها ويكون هذا الاختبار القصير بمثابة تدريب للطلاب علي التوقيت وعدد الأسئلة.</a:t>
            </a:r>
            <a:br>
              <a:rPr b="1" lang="ar-SA" sz="20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</a:br>
            <a:endParaRPr b="1" sz="2000">
              <a:solidFill>
                <a:srgbClr val="F27A1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Clock Clipart - 13 total - 300 dpi by Elena Williams | TpT" id="389" name="Google Shape;389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621251" y="294286"/>
            <a:ext cx="1438165" cy="13019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10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400" name="Google Shape;400;p10"/>
          <p:cNvPicPr preferRelativeResize="0"/>
          <p:nvPr/>
        </p:nvPicPr>
        <p:blipFill rotWithShape="1">
          <a:blip r:embed="rId7">
            <a:alphaModFix/>
          </a:blip>
          <a:srcRect b="0" l="0" r="0"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oodle: Online Learning with the World's Most Popular LMS" id="401" name="Google Shape;401;p1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30615" y="1625602"/>
            <a:ext cx="4527900" cy="11425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Google Shape;40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11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412" name="Google Shape;412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50396" y="1421763"/>
            <a:ext cx="8718614" cy="4400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Google Shape;41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Google Shape;41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89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12"/>
          <p:cNvSpPr txBox="1"/>
          <p:nvPr/>
        </p:nvSpPr>
        <p:spPr>
          <a:xfrm>
            <a:off x="4082167" y="445900"/>
            <a:ext cx="2963614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44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Short Exam</a:t>
            </a:r>
            <a:endParaRPr sz="4400">
              <a:solidFill>
                <a:srgbClr val="FF9518"/>
              </a:solidFill>
              <a:latin typeface="Baumans"/>
              <a:ea typeface="Baumans"/>
              <a:cs typeface="Baumans"/>
              <a:sym typeface="Baumans"/>
            </a:endParaRPr>
          </a:p>
        </p:txBody>
      </p:sp>
      <p:grpSp>
        <p:nvGrpSpPr>
          <p:cNvPr id="423" name="Google Shape;423;p12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424" name="Google Shape;424;p12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5" name="Google Shape;425;p12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6" name="Google Shape;426;p12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p12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8" name="Google Shape;428;p12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9" name="Google Shape;429;p12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0" name="Google Shape;430;p12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1" name="Google Shape;431;p12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2" name="Google Shape;432;p12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3" name="Google Shape;433;p12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4" name="Google Shape;434;p12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5" name="Google Shape;435;p12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6" name="Google Shape;436;p12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7" name="Google Shape;437;p12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8" name="Google Shape;438;p12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9" name="Google Shape;439;p12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0" name="Google Shape;440;p12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1" name="Google Shape;441;p12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2" name="Google Shape;442;p12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3" name="Google Shape;443;p12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4" name="Google Shape;444;p12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5" name="Google Shape;445;p12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6" name="Google Shape;446;p12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7" name="Google Shape;447;p12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8" name="Google Shape;448;p12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9" name="Google Shape;449;p12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0" name="Google Shape;450;p12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1" name="Google Shape;451;p12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2" name="Google Shape;452;p12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" name="Google Shape;453;p12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4" name="Google Shape;454;p12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5" name="Google Shape;455;p12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6" name="Google Shape;456;p12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7" name="Google Shape;457;p12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8" name="Google Shape;458;p12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9" name="Google Shape;459;p12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0" name="Google Shape;460;p12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1" name="Google Shape;461;p12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2" name="Google Shape;462;p12"/>
          <p:cNvSpPr txBox="1"/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Tahoma"/>
              <a:buNone/>
            </a:pPr>
            <a:r>
              <a:rPr b="1" lang="ar-SA" sz="28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</a:t>
            </a:r>
            <a:r>
              <a:rPr b="1" lang="ar-SA" sz="24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يرفع</a:t>
            </a: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الاختبار القصير </a:t>
            </a:r>
            <a:r>
              <a:rPr b="1" lang="ar-SA" sz="24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إسبوعياً</a:t>
            </a: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 في نفس موعد رفع المحاضرة يوم السبت من كل أسبوع في </a:t>
            </a:r>
            <a:r>
              <a:rPr b="1" lang="ar-SA" sz="24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تمام الساعة العاشرة مساء</a:t>
            </a:r>
            <a:r>
              <a:rPr b="1" lang="ar-SA" sz="2400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  <a:t>ً </a:t>
            </a: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و يترك لمدة أسبوع ، ثم يغلق في يوم </a:t>
            </a:r>
            <a:r>
              <a:rPr b="1" lang="ar-SA" sz="24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السبت الذي يليه تمام الساعة التاسعة مساءً.</a:t>
            </a:r>
            <a:br>
              <a:rPr b="1" lang="ar-SA" sz="24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أسئلة الاختبار القصير MCQ /Matching / true &amp; false / أسئلة صوتية</a:t>
            </a:r>
            <a:endParaRPr/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400"/>
              <a:buFont typeface="Tahoma"/>
              <a:buNone/>
            </a:pP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تعد الإجابة علي الاختبار القصير </a:t>
            </a:r>
            <a:r>
              <a:rPr b="1" lang="ar-SA" sz="24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بمثابة الحضور للطالب</a:t>
            </a: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.</a:t>
            </a:r>
            <a:b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الإختبار القصير من </a:t>
            </a:r>
            <a:r>
              <a:rPr b="1" lang="ar-SA" sz="2400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  <a:t>٨ درجة / ٨ اسئلة. (بمجموع ٨٠درجة)</a:t>
            </a:r>
            <a:br>
              <a:rPr b="1" lang="ar-SA" sz="2400">
                <a:solidFill>
                  <a:srgbClr val="FF9518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24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فترة السماحية للإختبار القصير </a:t>
            </a:r>
            <a:r>
              <a:rPr b="1" lang="ar-SA" sz="24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٢٤ دقيقة.</a:t>
            </a:r>
            <a:endParaRPr b="1" sz="2400">
              <a:solidFill>
                <a:srgbClr val="24A9E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EXAM | University of Lapland" id="463" name="Google Shape;463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1704499">
            <a:off x="9933415" y="454561"/>
            <a:ext cx="2133184" cy="1187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" name="Google Shape;46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3" name="Google Shape;473;p13"/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44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FINAL EXAMS </a:t>
            </a:r>
            <a:endParaRPr sz="4400">
              <a:solidFill>
                <a:srgbClr val="FF9518"/>
              </a:solidFill>
              <a:latin typeface="Baumans"/>
              <a:ea typeface="Baumans"/>
              <a:cs typeface="Baumans"/>
              <a:sym typeface="Baumans"/>
            </a:endParaRPr>
          </a:p>
        </p:txBody>
      </p:sp>
      <p:grpSp>
        <p:nvGrpSpPr>
          <p:cNvPr id="474" name="Google Shape;474;p13"/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475" name="Google Shape;475;p13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6" name="Google Shape;476;p13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7" name="Google Shape;477;p13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8" name="Google Shape;478;p13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9" name="Google Shape;479;p13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0" name="Google Shape;480;p13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1" name="Google Shape;481;p13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2" name="Google Shape;482;p13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3" name="Google Shape;483;p13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4" name="Google Shape;484;p13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5" name="Google Shape;485;p13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6" name="Google Shape;486;p13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7" name="Google Shape;487;p13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8" name="Google Shape;488;p13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9" name="Google Shape;489;p13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" name="Google Shape;490;p13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" name="Google Shape;491;p13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13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13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4" name="Google Shape;494;p13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5" name="Google Shape;495;p13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13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13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" name="Google Shape;498;p13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9" name="Google Shape;499;p13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13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13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" name="Google Shape;502;p13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3" name="Google Shape;503;p13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" name="Google Shape;504;p13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13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13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" name="Google Shape;507;p13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" name="Google Shape;508;p13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9" name="Google Shape;509;p13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0" name="Google Shape;510;p13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1" name="Google Shape;511;p13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2" name="Google Shape;512;p13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10 Ways to Prepare for Your Final Exam" id="513" name="Google Shape;513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891655">
            <a:off x="9540033" y="673519"/>
            <a:ext cx="2398173" cy="1601700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13"/>
          <p:cNvSpPr txBox="1"/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200"/>
              <a:buFont typeface="Tahoma"/>
              <a:buNone/>
            </a:pPr>
            <a:r>
              <a:rPr b="1" lang="ar-SA" sz="32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الإختبار النهائي سيكون من خلال المودل.</a:t>
            </a:r>
            <a:endParaRPr b="1" sz="3200">
              <a:solidFill>
                <a:srgbClr val="666666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200"/>
              <a:buFont typeface="Tahoma"/>
              <a:buNone/>
            </a:pPr>
            <a:br>
              <a:rPr b="1" lang="ar-SA" sz="32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32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أسئلة الإختبار النهائي /Matching / true &amp; false MCQ / أسئلة صوتية</a:t>
            </a:r>
            <a:endParaRPr b="1" sz="3200">
              <a:solidFill>
                <a:srgbClr val="666666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200"/>
              <a:buFont typeface="Tahoma"/>
              <a:buNone/>
            </a:pPr>
            <a:br>
              <a:rPr b="1" lang="ar-SA" sz="32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32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الإختبار النهائي من </a:t>
            </a:r>
            <a:r>
              <a:rPr b="1" lang="ar-SA" sz="3200">
                <a:solidFill>
                  <a:srgbClr val="F27A1C"/>
                </a:solidFill>
                <a:latin typeface="Tahoma"/>
                <a:ea typeface="Tahoma"/>
                <a:cs typeface="Tahoma"/>
                <a:sym typeface="Tahoma"/>
              </a:rPr>
              <a:t>٢٠ درجة.</a:t>
            </a:r>
            <a:endParaRPr/>
          </a:p>
        </p:txBody>
      </p:sp>
      <p:pic>
        <p:nvPicPr>
          <p:cNvPr descr="Final Exam Soon, almost There, in Short Time - a Clock Symbolizes a  Reminder that Final Exam is Near, Will Happen and Finish Stock Illustration  - Illustration of english, icon: 164309070" id="515" name="Google Shape;515;p1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91374" y="3750566"/>
            <a:ext cx="1656204" cy="15526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2" name="Google Shape;522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3" name="Google Shape;523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14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526" name="Google Shape;526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322742" y="1507348"/>
            <a:ext cx="9883720" cy="4168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1" name="Google Shape;53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5" name="Google Shape;535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15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grpSp>
        <p:nvGrpSpPr>
          <p:cNvPr id="537" name="Google Shape;537;p15"/>
          <p:cNvGrpSpPr/>
          <p:nvPr/>
        </p:nvGrpSpPr>
        <p:grpSpPr>
          <a:xfrm>
            <a:off x="4182363" y="3819778"/>
            <a:ext cx="6054994" cy="2881423"/>
            <a:chOff x="4189650" y="2440275"/>
            <a:chExt cx="4195525" cy="2055425"/>
          </a:xfrm>
        </p:grpSpPr>
        <p:sp>
          <p:nvSpPr>
            <p:cNvPr id="538" name="Google Shape;538;p15"/>
            <p:cNvSpPr/>
            <p:nvPr/>
          </p:nvSpPr>
          <p:spPr>
            <a:xfrm>
              <a:off x="4189650" y="4130425"/>
              <a:ext cx="4195525" cy="365275"/>
            </a:xfrm>
            <a:custGeom>
              <a:rect b="b" l="l" r="r" t="t"/>
              <a:pathLst>
                <a:path extrusionOk="0" h="14611" w="167821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" name="Google Shape;539;p15"/>
            <p:cNvSpPr/>
            <p:nvPr/>
          </p:nvSpPr>
          <p:spPr>
            <a:xfrm>
              <a:off x="5619000" y="3139700"/>
              <a:ext cx="117625" cy="144300"/>
            </a:xfrm>
            <a:custGeom>
              <a:rect b="b" l="l" r="r" t="t"/>
              <a:pathLst>
                <a:path extrusionOk="0" h="5772" w="4705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0" name="Google Shape;540;p15"/>
            <p:cNvSpPr/>
            <p:nvPr/>
          </p:nvSpPr>
          <p:spPr>
            <a:xfrm>
              <a:off x="5515600" y="2769450"/>
              <a:ext cx="120100" cy="133000"/>
            </a:xfrm>
            <a:custGeom>
              <a:rect b="b" l="l" r="r" t="t"/>
              <a:pathLst>
                <a:path extrusionOk="0" h="5320" w="4804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p15"/>
            <p:cNvSpPr/>
            <p:nvPr/>
          </p:nvSpPr>
          <p:spPr>
            <a:xfrm>
              <a:off x="6028475" y="3170575"/>
              <a:ext cx="75075" cy="90900"/>
            </a:xfrm>
            <a:custGeom>
              <a:rect b="b" l="l" r="r" t="t"/>
              <a:pathLst>
                <a:path extrusionOk="0" h="3636" w="3003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15"/>
            <p:cNvSpPr/>
            <p:nvPr/>
          </p:nvSpPr>
          <p:spPr>
            <a:xfrm>
              <a:off x="6304500" y="3626725"/>
              <a:ext cx="88425" cy="103425"/>
            </a:xfrm>
            <a:custGeom>
              <a:rect b="b" l="l" r="r" t="t"/>
              <a:pathLst>
                <a:path extrusionOk="0" h="4137" w="3537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15"/>
            <p:cNvSpPr/>
            <p:nvPr/>
          </p:nvSpPr>
          <p:spPr>
            <a:xfrm>
              <a:off x="6840700" y="3392400"/>
              <a:ext cx="90925" cy="111750"/>
            </a:xfrm>
            <a:custGeom>
              <a:rect b="b" l="l" r="r" t="t"/>
              <a:pathLst>
                <a:path extrusionOk="0" h="4470" w="3637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p15"/>
            <p:cNvSpPr/>
            <p:nvPr/>
          </p:nvSpPr>
          <p:spPr>
            <a:xfrm>
              <a:off x="6178575" y="2993775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" name="Google Shape;545;p15"/>
            <p:cNvSpPr/>
            <p:nvPr/>
          </p:nvSpPr>
          <p:spPr>
            <a:xfrm>
              <a:off x="6226950" y="3639225"/>
              <a:ext cx="110925" cy="147625"/>
            </a:xfrm>
            <a:custGeom>
              <a:rect b="b" l="l" r="r" t="t"/>
              <a:pathLst>
                <a:path extrusionOk="0" h="5905" w="4437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" name="Google Shape;546;p15"/>
            <p:cNvSpPr/>
            <p:nvPr/>
          </p:nvSpPr>
          <p:spPr>
            <a:xfrm>
              <a:off x="6407075" y="3825950"/>
              <a:ext cx="1752925" cy="415425"/>
            </a:xfrm>
            <a:custGeom>
              <a:rect b="b" l="l" r="r" t="t"/>
              <a:pathLst>
                <a:path extrusionOk="0" h="16617" w="70117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7" name="Google Shape;547;p15"/>
            <p:cNvSpPr/>
            <p:nvPr/>
          </p:nvSpPr>
          <p:spPr>
            <a:xfrm>
              <a:off x="4501550" y="3782850"/>
              <a:ext cx="1831325" cy="458825"/>
            </a:xfrm>
            <a:custGeom>
              <a:rect b="b" l="l" r="r" t="t"/>
              <a:pathLst>
                <a:path extrusionOk="0" h="18353" w="73253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" name="Google Shape;548;p15"/>
            <p:cNvSpPr/>
            <p:nvPr/>
          </p:nvSpPr>
          <p:spPr>
            <a:xfrm>
              <a:off x="7130925" y="3020450"/>
              <a:ext cx="502050" cy="271450"/>
            </a:xfrm>
            <a:custGeom>
              <a:rect b="b" l="l" r="r" t="t"/>
              <a:pathLst>
                <a:path extrusionOk="0" h="10858" w="20082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9" name="Google Shape;549;p15"/>
            <p:cNvSpPr/>
            <p:nvPr/>
          </p:nvSpPr>
          <p:spPr>
            <a:xfrm>
              <a:off x="7100900" y="3268125"/>
              <a:ext cx="52550" cy="37550"/>
            </a:xfrm>
            <a:custGeom>
              <a:rect b="b" l="l" r="r" t="t"/>
              <a:pathLst>
                <a:path extrusionOk="0" h="1502" w="2102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0" name="Google Shape;550;p15"/>
            <p:cNvSpPr/>
            <p:nvPr/>
          </p:nvSpPr>
          <p:spPr>
            <a:xfrm>
              <a:off x="6521325" y="4225350"/>
              <a:ext cx="1676225" cy="76500"/>
            </a:xfrm>
            <a:custGeom>
              <a:rect b="b" l="l" r="r" t="t"/>
              <a:pathLst>
                <a:path extrusionOk="0" h="3060" w="67049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1" name="Google Shape;551;p15"/>
            <p:cNvSpPr/>
            <p:nvPr/>
          </p:nvSpPr>
          <p:spPr>
            <a:xfrm>
              <a:off x="4464025" y="4225475"/>
              <a:ext cx="1682875" cy="79250"/>
            </a:xfrm>
            <a:custGeom>
              <a:rect b="b" l="l" r="r" t="t"/>
              <a:pathLst>
                <a:path extrusionOk="0" h="3170" w="67315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2" name="Google Shape;552;p15"/>
            <p:cNvSpPr/>
            <p:nvPr/>
          </p:nvSpPr>
          <p:spPr>
            <a:xfrm>
              <a:off x="6086850" y="4076200"/>
              <a:ext cx="473675" cy="203425"/>
            </a:xfrm>
            <a:custGeom>
              <a:rect b="b" l="l" r="r" t="t"/>
              <a:pathLst>
                <a:path extrusionOk="0" h="8137" w="18947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3" name="Google Shape;553;p15"/>
            <p:cNvSpPr/>
            <p:nvPr/>
          </p:nvSpPr>
          <p:spPr>
            <a:xfrm>
              <a:off x="6979150" y="3826875"/>
              <a:ext cx="98425" cy="5025"/>
            </a:xfrm>
            <a:custGeom>
              <a:rect b="b" l="l" r="r" t="t"/>
              <a:pathLst>
                <a:path extrusionOk="0" h="201" w="3937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4" name="Google Shape;554;p15"/>
            <p:cNvSpPr/>
            <p:nvPr/>
          </p:nvSpPr>
          <p:spPr>
            <a:xfrm>
              <a:off x="5780800" y="3867675"/>
              <a:ext cx="252700" cy="322800"/>
            </a:xfrm>
            <a:custGeom>
              <a:rect b="b" l="l" r="r" t="t"/>
              <a:pathLst>
                <a:path extrusionOk="0" h="12912" w="10108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5" name="Google Shape;555;p15"/>
            <p:cNvSpPr/>
            <p:nvPr/>
          </p:nvSpPr>
          <p:spPr>
            <a:xfrm>
              <a:off x="6040975" y="4100925"/>
              <a:ext cx="561250" cy="235500"/>
            </a:xfrm>
            <a:custGeom>
              <a:rect b="b" l="l" r="r" t="t"/>
              <a:pathLst>
                <a:path extrusionOk="0" h="9420" w="2245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6" name="Google Shape;556;p15"/>
            <p:cNvSpPr/>
            <p:nvPr/>
          </p:nvSpPr>
          <p:spPr>
            <a:xfrm>
              <a:off x="6597200" y="4183575"/>
              <a:ext cx="974050" cy="50725"/>
            </a:xfrm>
            <a:custGeom>
              <a:rect b="b" l="l" r="r" t="t"/>
              <a:pathLst>
                <a:path extrusionOk="0" h="2029" w="38962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1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7" name="Google Shape;557;p15"/>
            <p:cNvSpPr/>
            <p:nvPr/>
          </p:nvSpPr>
          <p:spPr>
            <a:xfrm>
              <a:off x="4926850" y="4182950"/>
              <a:ext cx="1151675" cy="51350"/>
            </a:xfrm>
            <a:custGeom>
              <a:rect b="b" l="l" r="r" t="t"/>
              <a:pathLst>
                <a:path extrusionOk="0" h="2054" w="46067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8" name="Google Shape;558;p15"/>
            <p:cNvSpPr/>
            <p:nvPr/>
          </p:nvSpPr>
          <p:spPr>
            <a:xfrm>
              <a:off x="5789125" y="3848550"/>
              <a:ext cx="254375" cy="58400"/>
            </a:xfrm>
            <a:custGeom>
              <a:rect b="b" l="l" r="r" t="t"/>
              <a:pathLst>
                <a:path extrusionOk="0" h="2336" w="10175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9" name="Google Shape;559;p15"/>
            <p:cNvSpPr/>
            <p:nvPr/>
          </p:nvSpPr>
          <p:spPr>
            <a:xfrm>
              <a:off x="6568850" y="3883300"/>
              <a:ext cx="1288450" cy="137775"/>
            </a:xfrm>
            <a:custGeom>
              <a:rect b="b" l="l" r="r" t="t"/>
              <a:pathLst>
                <a:path extrusionOk="0" h="5511" w="51538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" name="Google Shape;560;p15"/>
            <p:cNvSpPr/>
            <p:nvPr/>
          </p:nvSpPr>
          <p:spPr>
            <a:xfrm>
              <a:off x="6568025" y="3982950"/>
              <a:ext cx="803925" cy="105800"/>
            </a:xfrm>
            <a:custGeom>
              <a:rect b="b" l="l" r="r" t="t"/>
              <a:pathLst>
                <a:path extrusionOk="0" h="4232" w="32157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1" name="Google Shape;561;p15"/>
            <p:cNvSpPr/>
            <p:nvPr/>
          </p:nvSpPr>
          <p:spPr>
            <a:xfrm>
              <a:off x="6658075" y="4079275"/>
              <a:ext cx="633825" cy="61175"/>
            </a:xfrm>
            <a:custGeom>
              <a:rect b="b" l="l" r="r" t="t"/>
              <a:pathLst>
                <a:path extrusionOk="0" h="2447" w="25353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2" name="Google Shape;562;p15"/>
            <p:cNvSpPr/>
            <p:nvPr/>
          </p:nvSpPr>
          <p:spPr>
            <a:xfrm>
              <a:off x="4968550" y="3846625"/>
              <a:ext cx="867300" cy="134550"/>
            </a:xfrm>
            <a:custGeom>
              <a:rect b="b" l="l" r="r" t="t"/>
              <a:pathLst>
                <a:path extrusionOk="0" h="5382" w="34692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3" name="Google Shape;563;p15"/>
            <p:cNvSpPr/>
            <p:nvPr/>
          </p:nvSpPr>
          <p:spPr>
            <a:xfrm>
              <a:off x="5132000" y="4031975"/>
              <a:ext cx="656850" cy="60100"/>
            </a:xfrm>
            <a:custGeom>
              <a:rect b="b" l="l" r="r" t="t"/>
              <a:pathLst>
                <a:path extrusionOk="0" h="2404" w="26274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4" name="Google Shape;564;p15"/>
            <p:cNvSpPr/>
            <p:nvPr/>
          </p:nvSpPr>
          <p:spPr>
            <a:xfrm>
              <a:off x="5222050" y="4120775"/>
              <a:ext cx="567100" cy="37175"/>
            </a:xfrm>
            <a:custGeom>
              <a:rect b="b" l="l" r="r" t="t"/>
              <a:pathLst>
                <a:path extrusionOk="0" h="1487" w="22684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5" name="Google Shape;565;p15"/>
            <p:cNvSpPr/>
            <p:nvPr/>
          </p:nvSpPr>
          <p:spPr>
            <a:xfrm>
              <a:off x="5318800" y="3954400"/>
              <a:ext cx="466175" cy="41775"/>
            </a:xfrm>
            <a:custGeom>
              <a:rect b="b" l="l" r="r" t="t"/>
              <a:pathLst>
                <a:path extrusionOk="0" h="1671" w="18647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6" name="Google Shape;566;p15"/>
            <p:cNvSpPr/>
            <p:nvPr/>
          </p:nvSpPr>
          <p:spPr>
            <a:xfrm>
              <a:off x="6031800" y="3884400"/>
              <a:ext cx="217675" cy="149300"/>
            </a:xfrm>
            <a:custGeom>
              <a:rect b="b" l="l" r="r" t="t"/>
              <a:pathLst>
                <a:path extrusionOk="0" h="5972" w="8707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7" name="Google Shape;567;p15"/>
            <p:cNvSpPr/>
            <p:nvPr/>
          </p:nvSpPr>
          <p:spPr>
            <a:xfrm>
              <a:off x="5845000" y="4127100"/>
              <a:ext cx="140125" cy="31700"/>
            </a:xfrm>
            <a:custGeom>
              <a:rect b="b" l="l" r="r" t="t"/>
              <a:pathLst>
                <a:path extrusionOk="0" h="1268" w="5605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8" name="Google Shape;568;p15"/>
            <p:cNvSpPr/>
            <p:nvPr/>
          </p:nvSpPr>
          <p:spPr>
            <a:xfrm>
              <a:off x="5542275" y="2440275"/>
              <a:ext cx="2090700" cy="1606775"/>
            </a:xfrm>
            <a:custGeom>
              <a:rect b="b" l="l" r="r" t="t"/>
              <a:pathLst>
                <a:path extrusionOk="0" h="64271" w="83628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" name="Google Shape;569;p15"/>
            <p:cNvSpPr/>
            <p:nvPr/>
          </p:nvSpPr>
          <p:spPr>
            <a:xfrm>
              <a:off x="4916850" y="3048800"/>
              <a:ext cx="1384325" cy="812575"/>
            </a:xfrm>
            <a:custGeom>
              <a:rect b="b" l="l" r="r" t="t"/>
              <a:pathLst>
                <a:path extrusionOk="0" h="32503" w="55373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0" name="Google Shape;570;p15"/>
            <p:cNvSpPr/>
            <p:nvPr/>
          </p:nvSpPr>
          <p:spPr>
            <a:xfrm>
              <a:off x="4636650" y="3556550"/>
              <a:ext cx="1722075" cy="527425"/>
            </a:xfrm>
            <a:custGeom>
              <a:rect b="b" l="l" r="r" t="t"/>
              <a:pathLst>
                <a:path extrusionOk="0" h="21097" w="68883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1" name="Google Shape;571;p15"/>
            <p:cNvSpPr/>
            <p:nvPr/>
          </p:nvSpPr>
          <p:spPr>
            <a:xfrm>
              <a:off x="5317950" y="2758600"/>
              <a:ext cx="1082475" cy="1322650"/>
            </a:xfrm>
            <a:custGeom>
              <a:rect b="b" l="l" r="r" t="t"/>
              <a:pathLst>
                <a:path extrusionOk="0" h="52906" w="43299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2" name="Google Shape;572;p15"/>
            <p:cNvSpPr/>
            <p:nvPr/>
          </p:nvSpPr>
          <p:spPr>
            <a:xfrm>
              <a:off x="6401225" y="3495475"/>
              <a:ext cx="1623700" cy="595800"/>
            </a:xfrm>
            <a:custGeom>
              <a:rect b="b" l="l" r="r" t="t"/>
              <a:pathLst>
                <a:path extrusionOk="0" h="23832" w="64948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3" name="Google Shape;573;p15"/>
            <p:cNvSpPr/>
            <p:nvPr/>
          </p:nvSpPr>
          <p:spPr>
            <a:xfrm>
              <a:off x="5859175" y="4099775"/>
              <a:ext cx="103425" cy="42225"/>
            </a:xfrm>
            <a:custGeom>
              <a:rect b="b" l="l" r="r" t="t"/>
              <a:pathLst>
                <a:path extrusionOk="0" h="1689" w="4137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4" name="Google Shape;574;p15"/>
            <p:cNvSpPr/>
            <p:nvPr/>
          </p:nvSpPr>
          <p:spPr>
            <a:xfrm>
              <a:off x="4913500" y="2945400"/>
              <a:ext cx="1508600" cy="1140000"/>
            </a:xfrm>
            <a:custGeom>
              <a:rect b="b" l="l" r="r" t="t"/>
              <a:pathLst>
                <a:path extrusionOk="0" h="45600" w="60344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5" name="Google Shape;575;p15"/>
            <p:cNvSpPr/>
            <p:nvPr/>
          </p:nvSpPr>
          <p:spPr>
            <a:xfrm>
              <a:off x="5538200" y="2705250"/>
              <a:ext cx="1562725" cy="1385775"/>
            </a:xfrm>
            <a:custGeom>
              <a:rect b="b" l="l" r="r" t="t"/>
              <a:pathLst>
                <a:path extrusionOk="0" h="55431" w="62509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6" name="Google Shape;576;p15"/>
          <p:cNvSpPr txBox="1"/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3600"/>
              <a:buFont typeface="Tahoma"/>
              <a:buNone/>
            </a:pPr>
            <a:r>
              <a:rPr b="1" lang="ar-SA" sz="36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اللغة الأساسية في المحاضرات هي </a:t>
            </a:r>
            <a:r>
              <a:rPr b="1" lang="ar-SA" sz="3600">
                <a:solidFill>
                  <a:srgbClr val="24A9E1"/>
                </a:solidFill>
                <a:latin typeface="Tahoma"/>
                <a:ea typeface="Tahoma"/>
                <a:cs typeface="Tahoma"/>
                <a:sym typeface="Tahoma"/>
              </a:rPr>
              <a:t>اللغة الإنجليزية </a:t>
            </a:r>
            <a:br>
              <a:rPr b="1" lang="ar-SA" sz="36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lang="ar-SA" sz="3600">
                <a:solidFill>
                  <a:srgbClr val="666666"/>
                </a:solidFill>
                <a:latin typeface="Tahoma"/>
                <a:ea typeface="Tahoma"/>
                <a:cs typeface="Tahoma"/>
                <a:sym typeface="Tahoma"/>
              </a:rPr>
              <a:t>-- الاختبارات باللغة الإنجليزية مع وجود </a:t>
            </a:r>
            <a:r>
              <a:rPr b="1" lang="ar-SA" sz="3600">
                <a:solidFill>
                  <a:schemeClr val="accent2"/>
                </a:solidFill>
                <a:latin typeface="Tahoma"/>
                <a:ea typeface="Tahoma"/>
                <a:cs typeface="Tahoma"/>
                <a:sym typeface="Tahoma"/>
              </a:rPr>
              <a:t>ترجمة للسؤال.</a:t>
            </a:r>
            <a:endParaRPr/>
          </a:p>
        </p:txBody>
      </p:sp>
      <p:pic>
        <p:nvPicPr>
          <p:cNvPr descr="Language Clipart Translate Google - Skills Clipart Transparent, HD Png  Download - kindpng" id="577" name="Google Shape;577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475525" y="117315"/>
            <a:ext cx="2668791" cy="15469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2" name="Google Shape;582;p16"/>
          <p:cNvGrpSpPr/>
          <p:nvPr/>
        </p:nvGrpSpPr>
        <p:grpSpPr>
          <a:xfrm>
            <a:off x="972933" y="1379425"/>
            <a:ext cx="4454763" cy="4657743"/>
            <a:chOff x="729700" y="1034569"/>
            <a:chExt cx="3341072" cy="3493307"/>
          </a:xfrm>
        </p:grpSpPr>
        <p:sp>
          <p:nvSpPr>
            <p:cNvPr id="583" name="Google Shape;583;p16"/>
            <p:cNvSpPr/>
            <p:nvPr/>
          </p:nvSpPr>
          <p:spPr>
            <a:xfrm>
              <a:off x="729700" y="2722794"/>
              <a:ext cx="1692034" cy="1688745"/>
            </a:xfrm>
            <a:custGeom>
              <a:rect b="b" l="l" r="r" t="t"/>
              <a:pathLst>
                <a:path extrusionOk="0" h="25063" w="25242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733267" y="4366188"/>
              <a:ext cx="3337505" cy="161688"/>
            </a:xfrm>
            <a:custGeom>
              <a:rect b="b" l="l" r="r" t="t"/>
              <a:pathLst>
                <a:path extrusionOk="0" h="3173" w="65835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1960879" y="2651575"/>
              <a:ext cx="1623457" cy="1772760"/>
            </a:xfrm>
            <a:custGeom>
              <a:rect b="b" l="l" r="r" t="t"/>
              <a:pathLst>
                <a:path extrusionOk="0" h="34789" w="32024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2773020" y="3440516"/>
              <a:ext cx="1297657" cy="983785"/>
            </a:xfrm>
            <a:custGeom>
              <a:rect b="b" l="l" r="r" t="t"/>
              <a:pathLst>
                <a:path extrusionOk="0" h="19306" w="22737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2434110" y="3949369"/>
              <a:ext cx="653053" cy="474924"/>
            </a:xfrm>
            <a:custGeom>
              <a:rect b="b" l="l" r="r" t="t"/>
              <a:pathLst>
                <a:path extrusionOk="0" h="9320" w="12882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2188367" y="2044585"/>
              <a:ext cx="853579" cy="592263"/>
            </a:xfrm>
            <a:custGeom>
              <a:rect b="b" l="l" r="r" t="t"/>
              <a:pathLst>
                <a:path extrusionOk="0" h="26461" w="38136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1933880" y="2044585"/>
              <a:ext cx="468063" cy="592263"/>
            </a:xfrm>
            <a:custGeom>
              <a:rect b="b" l="l" r="r" t="t"/>
              <a:pathLst>
                <a:path extrusionOk="0" h="26461" w="20912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2476986" y="2234275"/>
              <a:ext cx="53226" cy="53226"/>
            </a:xfrm>
            <a:custGeom>
              <a:rect b="b" l="l" r="r" t="t"/>
              <a:pathLst>
                <a:path extrusionOk="0" h="2378" w="2378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2491982" y="2249271"/>
              <a:ext cx="22539" cy="22539"/>
            </a:xfrm>
            <a:custGeom>
              <a:rect b="b" l="l" r="r" t="t"/>
              <a:pathLst>
                <a:path extrusionOk="0" h="1007" w="1007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2497443" y="1937464"/>
              <a:ext cx="51883" cy="309102"/>
            </a:xfrm>
            <a:custGeom>
              <a:rect b="b" l="l" r="r" t="t"/>
              <a:pathLst>
                <a:path extrusionOk="0" h="13810" w="2318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2524727" y="1937464"/>
              <a:ext cx="94186" cy="76459"/>
            </a:xfrm>
            <a:custGeom>
              <a:rect b="b" l="l" r="r" t="t"/>
              <a:pathLst>
                <a:path extrusionOk="0" h="3416" w="4208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2388956" y="2636819"/>
              <a:ext cx="652987" cy="19809"/>
            </a:xfrm>
            <a:custGeom>
              <a:rect b="b" l="l" r="r" t="t"/>
              <a:pathLst>
                <a:path extrusionOk="0" h="885" w="29174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2541805" y="2636819"/>
              <a:ext cx="66879" cy="1876303"/>
            </a:xfrm>
            <a:custGeom>
              <a:rect b="b" l="l" r="r" t="t"/>
              <a:pathLst>
                <a:path extrusionOk="0" h="83829" w="2988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2502233" y="2636819"/>
              <a:ext cx="39595" cy="1876303"/>
            </a:xfrm>
            <a:custGeom>
              <a:rect b="b" l="l" r="r" t="t"/>
              <a:pathLst>
                <a:path extrusionOk="0" h="83829" w="1769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2541805" y="2656605"/>
              <a:ext cx="66879" cy="67573"/>
            </a:xfrm>
            <a:custGeom>
              <a:rect b="b" l="l" r="r" t="t"/>
              <a:pathLst>
                <a:path extrusionOk="0" h="3019" w="2988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1947534" y="2058238"/>
              <a:ext cx="230629" cy="564957"/>
            </a:xfrm>
            <a:custGeom>
              <a:rect b="b" l="l" r="r" t="t"/>
              <a:pathLst>
                <a:path extrusionOk="0" h="25241" w="10304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1947534" y="2606782"/>
              <a:ext cx="441450" cy="555422"/>
            </a:xfrm>
            <a:custGeom>
              <a:rect b="b" l="l" r="r" t="t"/>
              <a:pathLst>
                <a:path extrusionOk="0" h="24815" w="19723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1947534" y="2606782"/>
              <a:ext cx="441450" cy="512425"/>
            </a:xfrm>
            <a:custGeom>
              <a:rect b="b" l="l" r="r" t="t"/>
              <a:pathLst>
                <a:path extrusionOk="0" h="22894" w="19723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2174736" y="2606782"/>
              <a:ext cx="227205" cy="554728"/>
            </a:xfrm>
            <a:custGeom>
              <a:rect b="b" l="l" r="r" t="t"/>
              <a:pathLst>
                <a:path extrusionOk="0" h="24784" w="10151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1961858" y="2315455"/>
              <a:ext cx="426454" cy="283183"/>
            </a:xfrm>
            <a:custGeom>
              <a:rect b="b" l="l" r="r" t="t"/>
              <a:pathLst>
                <a:path extrusionOk="0" h="12652" w="19053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1961858" y="2586997"/>
              <a:ext cx="268836" cy="4812"/>
            </a:xfrm>
            <a:custGeom>
              <a:rect b="b" l="l" r="r" t="t"/>
              <a:pathLst>
                <a:path extrusionOk="0" h="215" w="12011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2230669" y="2315455"/>
              <a:ext cx="49823" cy="271567"/>
            </a:xfrm>
            <a:custGeom>
              <a:rect b="b" l="l" r="r" t="t"/>
              <a:pathLst>
                <a:path extrusionOk="0" h="12133" w="2226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2356211" y="2315455"/>
              <a:ext cx="32097" cy="283183"/>
            </a:xfrm>
            <a:custGeom>
              <a:rect b="b" l="l" r="r" t="t"/>
              <a:pathLst>
                <a:path extrusionOk="0" h="12652" w="1434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2420359" y="2532887"/>
              <a:ext cx="602470" cy="113972"/>
            </a:xfrm>
            <a:custGeom>
              <a:rect b="b" l="l" r="r" t="t"/>
              <a:pathLst>
                <a:path extrusionOk="0" h="5092" w="26917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2796962" y="2070526"/>
              <a:ext cx="204039" cy="141927"/>
            </a:xfrm>
            <a:custGeom>
              <a:rect b="b" l="l" r="r" t="t"/>
              <a:pathLst>
                <a:path extrusionOk="0" h="6341" w="9116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1903586" y="1034569"/>
              <a:ext cx="20664" cy="21445"/>
            </a:xfrm>
            <a:custGeom>
              <a:rect b="b" l="l" r="r" t="t"/>
              <a:pathLst>
                <a:path extrusionOk="0" h="824" w="794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09" name="Google Shape;609;p16"/>
            <p:cNvGrpSpPr/>
            <p:nvPr/>
          </p:nvGrpSpPr>
          <p:grpSpPr>
            <a:xfrm>
              <a:off x="1750300" y="1433604"/>
              <a:ext cx="691927" cy="595011"/>
              <a:chOff x="1635726" y="1501503"/>
              <a:chExt cx="457835" cy="393708"/>
            </a:xfrm>
          </p:grpSpPr>
          <p:sp>
            <p:nvSpPr>
              <p:cNvPr id="610" name="Google Shape;610;p16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rect b="b" l="l" r="r" t="t"/>
                <a:pathLst>
                  <a:path extrusionOk="0" h="17590" w="20455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anchorCtr="0" anchor="ctr" bIns="121900" lIns="121900" spcFirstLastPara="1" rIns="121900" wrap="square" tIns="1219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1" name="Google Shape;611;p16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rect b="b" l="l" r="r" t="t"/>
                <a:pathLst>
                  <a:path extrusionOk="0" h="2105" w="10121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anchorCtr="0" anchor="ctr" bIns="121900" lIns="121900" spcFirstLastPara="1" rIns="121900" wrap="square" tIns="1219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2" name="Google Shape;612;p16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rect b="b" l="l" r="r" t="t"/>
                <a:pathLst>
                  <a:path extrusionOk="0" h="8597" w="6128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anchorCtr="0" anchor="ctr" bIns="121900" lIns="121900" spcFirstLastPara="1" rIns="121900" wrap="square" tIns="1219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613" name="Google Shape;613;p16"/>
            <p:cNvSpPr/>
            <p:nvPr/>
          </p:nvSpPr>
          <p:spPr>
            <a:xfrm>
              <a:off x="2068650" y="1681853"/>
              <a:ext cx="92825" cy="92694"/>
            </a:xfrm>
            <a:custGeom>
              <a:rect b="b" l="l" r="r" t="t"/>
              <a:pathLst>
                <a:path extrusionOk="0" h="793" w="794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2434683" y="3763944"/>
              <a:ext cx="114643" cy="749165"/>
            </a:xfrm>
            <a:custGeom>
              <a:rect b="b" l="l" r="r" t="t"/>
              <a:pathLst>
                <a:path extrusionOk="0" h="33471" w="5122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2443547" y="4175352"/>
              <a:ext cx="69610" cy="337752"/>
            </a:xfrm>
            <a:custGeom>
              <a:rect b="b" l="l" r="r" t="t"/>
              <a:pathLst>
                <a:path extrusionOk="0" h="15090" w="311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2534978" y="4401883"/>
              <a:ext cx="14347" cy="111219"/>
            </a:xfrm>
            <a:custGeom>
              <a:rect b="b" l="l" r="r" t="t"/>
              <a:pathLst>
                <a:path extrusionOk="0" h="4969" w="641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2622985" y="4343868"/>
              <a:ext cx="201980" cy="169234"/>
            </a:xfrm>
            <a:custGeom>
              <a:rect b="b" l="l" r="r" t="t"/>
              <a:pathLst>
                <a:path extrusionOk="0" h="7561" w="9024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2160389" y="4343868"/>
              <a:ext cx="257936" cy="169234"/>
            </a:xfrm>
            <a:custGeom>
              <a:rect b="b" l="l" r="r" t="t"/>
              <a:pathLst>
                <a:path extrusionOk="0" h="7561" w="11524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2622985" y="4393691"/>
              <a:ext cx="92820" cy="119411"/>
            </a:xfrm>
            <a:custGeom>
              <a:rect b="b" l="l" r="r" t="t"/>
              <a:pathLst>
                <a:path extrusionOk="0" h="5335" w="4147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2547244" y="4023198"/>
              <a:ext cx="232017" cy="489908"/>
            </a:xfrm>
            <a:custGeom>
              <a:rect b="b" l="l" r="r" t="t"/>
              <a:pathLst>
                <a:path extrusionOk="0" h="21888" w="10366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2242957" y="4362289"/>
              <a:ext cx="175367" cy="150813"/>
            </a:xfrm>
            <a:custGeom>
              <a:rect b="b" l="l" r="r" t="t"/>
              <a:pathLst>
                <a:path extrusionOk="0" h="6738" w="7835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2290027" y="3943383"/>
              <a:ext cx="219035" cy="569724"/>
            </a:xfrm>
            <a:custGeom>
              <a:rect b="b" l="l" r="r" t="t"/>
              <a:pathLst>
                <a:path extrusionOk="0" h="25454" w="9786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1804242" y="2303861"/>
              <a:ext cx="426454" cy="283161"/>
            </a:xfrm>
            <a:custGeom>
              <a:rect b="b" l="l" r="r" t="t"/>
              <a:pathLst>
                <a:path extrusionOk="0" h="12651" w="19053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1804242" y="2303861"/>
              <a:ext cx="213574" cy="147389"/>
            </a:xfrm>
            <a:custGeom>
              <a:rect b="b" l="l" r="r" t="t"/>
              <a:pathLst>
                <a:path extrusionOk="0" h="6585" w="9542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2188367" y="2303861"/>
              <a:ext cx="42325" cy="88030"/>
            </a:xfrm>
            <a:custGeom>
              <a:rect b="b" l="l" r="r" t="t"/>
              <a:pathLst>
                <a:path extrusionOk="0" h="3933" w="1891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1836988" y="2545388"/>
              <a:ext cx="360963" cy="8214"/>
            </a:xfrm>
            <a:custGeom>
              <a:rect b="b" l="l" r="r" t="t"/>
              <a:pathLst>
                <a:path extrusionOk="0" h="367" w="16127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1277670" y="1254318"/>
              <a:ext cx="41276" cy="91244"/>
            </a:xfrm>
            <a:custGeom>
              <a:rect b="b" l="l" r="r" t="t"/>
              <a:pathLst>
                <a:path extrusionOk="0" h="3506" w="1586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1085687" y="1113110"/>
              <a:ext cx="119819" cy="247524"/>
            </a:xfrm>
            <a:custGeom>
              <a:rect b="b" l="l" r="r" t="t"/>
              <a:pathLst>
                <a:path extrusionOk="0" h="9511" w="4604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990490" y="2077751"/>
              <a:ext cx="572003" cy="2268131"/>
            </a:xfrm>
            <a:custGeom>
              <a:rect b="b" l="l" r="r" t="t"/>
              <a:pathLst>
                <a:path extrusionOk="0" h="87152" w="21979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837387" y="2069033"/>
              <a:ext cx="540279" cy="2276849"/>
            </a:xfrm>
            <a:custGeom>
              <a:rect b="b" l="l" r="r" t="t"/>
              <a:pathLst>
                <a:path extrusionOk="0" h="87487" w="2076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819925" y="2077751"/>
              <a:ext cx="126950" cy="383192"/>
            </a:xfrm>
            <a:custGeom>
              <a:rect b="b" l="l" r="r" t="t"/>
              <a:pathLst>
                <a:path extrusionOk="0" h="14724" w="4878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829450" y="1351076"/>
              <a:ext cx="721960" cy="852865"/>
            </a:xfrm>
            <a:custGeom>
              <a:rect b="b" l="l" r="r" t="t"/>
              <a:pathLst>
                <a:path extrusionOk="0" h="32771" w="27741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881005" y="4345790"/>
              <a:ext cx="305455" cy="106338"/>
            </a:xfrm>
            <a:custGeom>
              <a:rect b="b" l="l" r="r" t="t"/>
              <a:pathLst>
                <a:path extrusionOk="0" h="4086" w="11737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1322875" y="4345790"/>
              <a:ext cx="305455" cy="106338"/>
            </a:xfrm>
            <a:custGeom>
              <a:rect b="b" l="l" r="r" t="t"/>
              <a:pathLst>
                <a:path extrusionOk="0" h="4086" w="11737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1182473" y="1113110"/>
              <a:ext cx="117425" cy="138063"/>
            </a:xfrm>
            <a:custGeom>
              <a:rect b="b" l="l" r="r" t="t"/>
              <a:pathLst>
                <a:path extrusionOk="0" h="5305" w="4512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1165010" y="1206719"/>
              <a:ext cx="142825" cy="158674"/>
            </a:xfrm>
            <a:custGeom>
              <a:rect b="b" l="l" r="r" t="t"/>
              <a:pathLst>
                <a:path extrusionOk="0" h="6097" w="5488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1221353" y="1129766"/>
              <a:ext cx="87288" cy="144413"/>
            </a:xfrm>
            <a:custGeom>
              <a:rect b="b" l="l" r="r" t="t"/>
              <a:pathLst>
                <a:path extrusionOk="0" h="5549" w="3354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1222134" y="2606095"/>
              <a:ext cx="130932" cy="1025775"/>
            </a:xfrm>
            <a:custGeom>
              <a:rect b="b" l="l" r="r" t="t"/>
              <a:pathLst>
                <a:path extrusionOk="0" h="39415" w="5031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857999" y="1375669"/>
              <a:ext cx="180119" cy="357037"/>
            </a:xfrm>
            <a:custGeom>
              <a:rect b="b" l="l" r="r" t="t"/>
              <a:pathLst>
                <a:path extrusionOk="0" h="13719" w="6921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1165010" y="1351883"/>
              <a:ext cx="146000" cy="77763"/>
            </a:xfrm>
            <a:custGeom>
              <a:rect b="b" l="l" r="r" t="t"/>
              <a:pathLst>
                <a:path extrusionOk="0" h="2988" w="561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816750" y="1351883"/>
              <a:ext cx="444299" cy="929014"/>
            </a:xfrm>
            <a:custGeom>
              <a:rect b="b" l="l" r="r" t="t"/>
              <a:pathLst>
                <a:path extrusionOk="0" h="35697" w="17072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845325" y="1731082"/>
              <a:ext cx="610078" cy="445080"/>
            </a:xfrm>
            <a:custGeom>
              <a:rect b="b" l="l" r="r" t="t"/>
              <a:pathLst>
                <a:path extrusionOk="0" h="17102" w="23442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1307807" y="1359820"/>
              <a:ext cx="277687" cy="852058"/>
            </a:xfrm>
            <a:custGeom>
              <a:rect b="b" l="l" r="r" t="t"/>
              <a:pathLst>
                <a:path extrusionOk="0" h="32740" w="1067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1408574" y="1389175"/>
              <a:ext cx="15094" cy="10332"/>
            </a:xfrm>
            <a:custGeom>
              <a:rect b="b" l="l" r="r" t="t"/>
              <a:pathLst>
                <a:path extrusionOk="0" h="397" w="58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1382393" y="1375669"/>
              <a:ext cx="26" cy="26"/>
            </a:xfrm>
            <a:custGeom>
              <a:rect b="b" l="l" r="r" t="t"/>
              <a:pathLst>
                <a:path extrusionOk="0" h="1" w="1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1489484" y="1524814"/>
              <a:ext cx="84113" cy="595036"/>
            </a:xfrm>
            <a:custGeom>
              <a:rect b="b" l="l" r="r" t="t"/>
              <a:pathLst>
                <a:path extrusionOk="0" h="22864" w="3232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1349862" y="2550559"/>
              <a:ext cx="35732" cy="161069"/>
            </a:xfrm>
            <a:custGeom>
              <a:rect b="b" l="l" r="r" t="t"/>
              <a:pathLst>
                <a:path extrusionOk="0" h="6189" w="1373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1150749" y="1338402"/>
              <a:ext cx="18270" cy="14288"/>
            </a:xfrm>
            <a:custGeom>
              <a:rect b="b" l="l" r="r" t="t"/>
              <a:pathLst>
                <a:path extrusionOk="0" h="549" w="702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1302263" y="1345533"/>
              <a:ext cx="17463" cy="15094"/>
            </a:xfrm>
            <a:custGeom>
              <a:rect b="b" l="l" r="r" t="t"/>
              <a:pathLst>
                <a:path extrusionOk="0" h="580" w="671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854043" y="4249813"/>
              <a:ext cx="229280" cy="96006"/>
            </a:xfrm>
            <a:custGeom>
              <a:rect b="b" l="l" r="r" t="t"/>
              <a:pathLst>
                <a:path extrusionOk="0" h="3689" w="881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1276083" y="4249813"/>
              <a:ext cx="229306" cy="96006"/>
            </a:xfrm>
            <a:custGeom>
              <a:rect b="b" l="l" r="r" t="t"/>
              <a:pathLst>
                <a:path extrusionOk="0" h="3689" w="8811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1841700" y="1919081"/>
              <a:ext cx="130151" cy="140457"/>
            </a:xfrm>
            <a:custGeom>
              <a:rect b="b" l="l" r="r" t="t"/>
              <a:pathLst>
                <a:path extrusionOk="0" h="5397" w="5001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860393" y="1418531"/>
              <a:ext cx="995638" cy="748115"/>
            </a:xfrm>
            <a:custGeom>
              <a:rect b="b" l="l" r="r" t="t"/>
              <a:pathLst>
                <a:path extrusionOk="0" h="28746" w="38257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1188823" y="1088517"/>
              <a:ext cx="130125" cy="76956"/>
            </a:xfrm>
            <a:custGeom>
              <a:rect b="b" l="l" r="r" t="t"/>
              <a:pathLst>
                <a:path extrusionOk="0" h="2957" w="500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1168992" y="1151964"/>
              <a:ext cx="57125" cy="187250"/>
            </a:xfrm>
            <a:custGeom>
              <a:rect b="b" l="l" r="r" t="t"/>
              <a:pathLst>
                <a:path extrusionOk="0" h="7195" w="2195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1195953" y="1144027"/>
              <a:ext cx="31750" cy="41302"/>
            </a:xfrm>
            <a:custGeom>
              <a:rect b="b" l="l" r="r" t="t"/>
              <a:pathLst>
                <a:path extrusionOk="0" h="1587" w="122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1221353" y="1231312"/>
              <a:ext cx="35706" cy="41276"/>
            </a:xfrm>
            <a:custGeom>
              <a:rect b="b" l="l" r="r" t="t"/>
              <a:pathLst>
                <a:path extrusionOk="0" h="1586" w="1372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890530" y="4234745"/>
              <a:ext cx="172181" cy="15094"/>
            </a:xfrm>
            <a:custGeom>
              <a:rect b="b" l="l" r="r" t="t"/>
              <a:pathLst>
                <a:path extrusionOk="0" h="580" w="6616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1310201" y="4234745"/>
              <a:ext cx="160262" cy="15094"/>
            </a:xfrm>
            <a:custGeom>
              <a:rect b="b" l="l" r="r" t="t"/>
              <a:pathLst>
                <a:path extrusionOk="0" h="580" w="6158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0" name="Google Shape;660;p16"/>
          <p:cNvSpPr txBox="1"/>
          <p:nvPr>
            <p:ph type="title"/>
          </p:nvPr>
        </p:nvSpPr>
        <p:spPr>
          <a:xfrm>
            <a:off x="5198657" y="677603"/>
            <a:ext cx="6887200" cy="545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ar-SA" sz="8800"/>
              <a:t>We are AWESOME.</a:t>
            </a:r>
            <a:br>
              <a:rPr lang="ar-SA" sz="8800"/>
            </a:br>
            <a:r>
              <a:rPr lang="ar-SA" sz="8800"/>
              <a:t>We can do it!</a:t>
            </a:r>
            <a:endParaRPr sz="8800"/>
          </a:p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</a:pPr>
            <a:r>
              <a:t/>
            </a:r>
            <a:endParaRPr/>
          </a:p>
        </p:txBody>
      </p:sp>
      <p:cxnSp>
        <p:nvCxnSpPr>
          <p:cNvPr id="661" name="Google Shape;661;p16"/>
          <p:cNvCxnSpPr/>
          <p:nvPr/>
        </p:nvCxnSpPr>
        <p:spPr>
          <a:xfrm>
            <a:off x="7785100" y="4851400"/>
            <a:ext cx="3556000" cy="400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662" name="Google Shape;662;p16"/>
          <p:cNvSpPr/>
          <p:nvPr/>
        </p:nvSpPr>
        <p:spPr>
          <a:xfrm>
            <a:off x="3708401" y="1397717"/>
            <a:ext cx="4127500" cy="3541000"/>
          </a:xfrm>
          <a:custGeom>
            <a:rect b="b" l="l" r="r" t="t"/>
            <a:pathLst>
              <a:path extrusionOk="0" h="106230" w="123825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cap="flat" cmpd="sng" w="9525">
            <a:solidFill>
              <a:schemeClr val="lt1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6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7" name="Google Shape;66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0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72" name="Google Shape;672;p17"/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600">
                <a:solidFill>
                  <a:srgbClr val="FF9518"/>
                </a:solidFill>
                <a:latin typeface="Baumans"/>
                <a:ea typeface="Baumans"/>
                <a:cs typeface="Baumans"/>
                <a:sym typeface="Baumans"/>
              </a:rPr>
              <a:t>Orientation Day</a:t>
            </a:r>
            <a:endParaRPr/>
          </a:p>
        </p:txBody>
      </p:sp>
      <p:pic>
        <p:nvPicPr>
          <p:cNvPr id="673" name="Google Shape;673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766935" y="1441450"/>
            <a:ext cx="7571667" cy="438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2021-08-03T13:03:26Z</dcterms:created>
  <dc:creator>LENOVO</dc:creator>
</cp:coreProperties>
</file>