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71" d="100"/>
          <a:sy n="71" d="100"/>
        </p:scale>
        <p:origin x="4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992CCE-FA97-4DDC-89E0-67C55CB71CD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08303E9-A67F-4EF9-8B5B-8247C77F3D9B}">
      <dgm:prSet/>
      <dgm:spPr/>
      <dgm:t>
        <a:bodyPr/>
        <a:lstStyle/>
        <a:p>
          <a:pPr rtl="1">
            <a:lnSpc>
              <a:spcPct val="100000"/>
            </a:lnSpc>
          </a:pPr>
          <a:r>
            <a:rPr lang="ar-SA" b="1" dirty="0">
              <a:latin typeface="Sakkal Majalla" panose="02000000000000000000" pitchFamily="2" charset="-78"/>
              <a:cs typeface="Sakkal Majalla" panose="02000000000000000000" pitchFamily="2" charset="-78"/>
            </a:rPr>
            <a:t>اسم البحث:</a:t>
          </a:r>
          <a:r>
            <a:rPr lang="ar-SA" dirty="0">
              <a:latin typeface="Sakkal Majalla" panose="02000000000000000000" pitchFamily="2" charset="-78"/>
              <a:cs typeface="Sakkal Majalla" panose="02000000000000000000" pitchFamily="2" charset="-78"/>
            </a:rPr>
            <a:t> </a:t>
          </a:r>
          <a:r>
            <a:rPr lang="en-US" dirty="0">
              <a:latin typeface="Sakkal Majalla" panose="02000000000000000000" pitchFamily="2" charset="-78"/>
              <a:cs typeface="Sakkal Majalla" panose="02000000000000000000" pitchFamily="2" charset="-78"/>
            </a:rPr>
            <a:t>Animal Species Recognition with Deep Convolutional Neural Networks from Ecological Camera Trap Images</a:t>
          </a:r>
        </a:p>
      </dgm:t>
    </dgm:pt>
    <dgm:pt modelId="{F242D11B-49D6-45FF-A3EF-E035758021C8}" type="parTrans" cxnId="{F81A807A-761C-440D-9086-1893E4E72085}">
      <dgm:prSet/>
      <dgm:spPr/>
      <dgm:t>
        <a:bodyPr/>
        <a:lstStyle/>
        <a:p>
          <a:pPr algn="r" rtl="1"/>
          <a:endParaRPr lang="en-US">
            <a:latin typeface="Sakkal Majalla" panose="02000000000000000000" pitchFamily="2" charset="-78"/>
            <a:cs typeface="Sakkal Majalla" panose="02000000000000000000" pitchFamily="2" charset="-78"/>
          </a:endParaRPr>
        </a:p>
      </dgm:t>
    </dgm:pt>
    <dgm:pt modelId="{5D680352-BDAD-43E0-B807-38CFFE9EC7CF}" type="sibTrans" cxnId="{F81A807A-761C-440D-9086-1893E4E72085}">
      <dgm:prSet/>
      <dgm:spPr/>
      <dgm:t>
        <a:bodyPr/>
        <a:lstStyle/>
        <a:p>
          <a:pPr algn="r" rtl="1"/>
          <a:endParaRPr lang="en-US">
            <a:latin typeface="Sakkal Majalla" panose="02000000000000000000" pitchFamily="2" charset="-78"/>
            <a:cs typeface="Sakkal Majalla" panose="02000000000000000000" pitchFamily="2" charset="-78"/>
          </a:endParaRPr>
        </a:p>
      </dgm:t>
    </dgm:pt>
    <dgm:pt modelId="{6C953DE3-C274-42DF-88AE-E4784C4A9620}">
      <dgm:prSet/>
      <dgm:spPr/>
      <dgm:t>
        <a:bodyPr/>
        <a:lstStyle/>
        <a:p>
          <a:pPr algn="r" rtl="1">
            <a:lnSpc>
              <a:spcPct val="100000"/>
            </a:lnSpc>
          </a:pPr>
          <a:r>
            <a:rPr lang="ar-SA" b="1" dirty="0">
              <a:latin typeface="Sakkal Majalla" panose="02000000000000000000" pitchFamily="2" charset="-78"/>
              <a:cs typeface="Sakkal Majalla" panose="02000000000000000000" pitchFamily="2" charset="-78"/>
            </a:rPr>
            <a:t>اسم المجلة:</a:t>
          </a:r>
          <a:r>
            <a:rPr lang="ar-SA" dirty="0">
              <a:latin typeface="Sakkal Majalla" panose="02000000000000000000" pitchFamily="2" charset="-78"/>
              <a:cs typeface="Sakkal Majalla" panose="02000000000000000000" pitchFamily="2" charset="-78"/>
            </a:rPr>
            <a:t> </a:t>
          </a:r>
          <a:r>
            <a:rPr lang="en-US" dirty="0">
              <a:latin typeface="Sakkal Majalla" panose="02000000000000000000" pitchFamily="2" charset="-78"/>
              <a:cs typeface="Sakkal Majalla" panose="02000000000000000000" pitchFamily="2" charset="-78"/>
            </a:rPr>
            <a:t>Animals (MDPI)</a:t>
          </a:r>
        </a:p>
      </dgm:t>
    </dgm:pt>
    <dgm:pt modelId="{71DF43A5-4042-4D6F-A816-D1F5A9A70837}" type="parTrans" cxnId="{A566202F-32B4-4C4F-9431-FD9FDD711BEC}">
      <dgm:prSet/>
      <dgm:spPr/>
      <dgm:t>
        <a:bodyPr/>
        <a:lstStyle/>
        <a:p>
          <a:pPr algn="r" rtl="1"/>
          <a:endParaRPr lang="en-US">
            <a:latin typeface="Sakkal Majalla" panose="02000000000000000000" pitchFamily="2" charset="-78"/>
            <a:cs typeface="Sakkal Majalla" panose="02000000000000000000" pitchFamily="2" charset="-78"/>
          </a:endParaRPr>
        </a:p>
      </dgm:t>
    </dgm:pt>
    <dgm:pt modelId="{606BEBC5-1270-498F-86AF-18B0E25DF0E9}" type="sibTrans" cxnId="{A566202F-32B4-4C4F-9431-FD9FDD711BEC}">
      <dgm:prSet/>
      <dgm:spPr/>
      <dgm:t>
        <a:bodyPr/>
        <a:lstStyle/>
        <a:p>
          <a:pPr algn="r" rtl="1"/>
          <a:endParaRPr lang="en-US">
            <a:latin typeface="Sakkal Majalla" panose="02000000000000000000" pitchFamily="2" charset="-78"/>
            <a:cs typeface="Sakkal Majalla" panose="02000000000000000000" pitchFamily="2" charset="-78"/>
          </a:endParaRPr>
        </a:p>
      </dgm:t>
    </dgm:pt>
    <dgm:pt modelId="{7CB7CA83-0454-4BB9-89DB-5175B33C7793}">
      <dgm:prSet/>
      <dgm:spPr/>
      <dgm:t>
        <a:bodyPr/>
        <a:lstStyle/>
        <a:p>
          <a:pPr algn="r" rtl="1">
            <a:lnSpc>
              <a:spcPct val="100000"/>
            </a:lnSpc>
          </a:pPr>
          <a:r>
            <a:rPr lang="ar-SA" b="1" dirty="0">
              <a:latin typeface="Sakkal Majalla" panose="02000000000000000000" pitchFamily="2" charset="-78"/>
              <a:cs typeface="Sakkal Majalla" panose="02000000000000000000" pitchFamily="2" charset="-78"/>
            </a:rPr>
            <a:t>سنة النشر:</a:t>
          </a:r>
          <a:r>
            <a:rPr lang="ar-SA" dirty="0">
              <a:latin typeface="Sakkal Majalla" panose="02000000000000000000" pitchFamily="2" charset="-78"/>
              <a:cs typeface="Sakkal Majalla" panose="02000000000000000000" pitchFamily="2" charset="-78"/>
            </a:rPr>
            <a:t> 2023</a:t>
          </a:r>
          <a:endParaRPr lang="en-US" dirty="0">
            <a:latin typeface="Sakkal Majalla" panose="02000000000000000000" pitchFamily="2" charset="-78"/>
            <a:cs typeface="Sakkal Majalla" panose="02000000000000000000" pitchFamily="2" charset="-78"/>
          </a:endParaRPr>
        </a:p>
      </dgm:t>
    </dgm:pt>
    <dgm:pt modelId="{609DD2D3-FDA9-4543-A29C-7C61BB9C2980}" type="parTrans" cxnId="{F5BF3D62-C486-444D-B808-C56FC66C7E35}">
      <dgm:prSet/>
      <dgm:spPr/>
      <dgm:t>
        <a:bodyPr/>
        <a:lstStyle/>
        <a:p>
          <a:pPr algn="r" rtl="1"/>
          <a:endParaRPr lang="en-US">
            <a:latin typeface="Sakkal Majalla" panose="02000000000000000000" pitchFamily="2" charset="-78"/>
            <a:cs typeface="Sakkal Majalla" panose="02000000000000000000" pitchFamily="2" charset="-78"/>
          </a:endParaRPr>
        </a:p>
      </dgm:t>
    </dgm:pt>
    <dgm:pt modelId="{25691230-9465-4B3C-A4B9-2C47E877016A}" type="sibTrans" cxnId="{F5BF3D62-C486-444D-B808-C56FC66C7E35}">
      <dgm:prSet/>
      <dgm:spPr/>
      <dgm:t>
        <a:bodyPr/>
        <a:lstStyle/>
        <a:p>
          <a:pPr algn="r" rtl="1"/>
          <a:endParaRPr lang="en-US">
            <a:latin typeface="Sakkal Majalla" panose="02000000000000000000" pitchFamily="2" charset="-78"/>
            <a:cs typeface="Sakkal Majalla" panose="02000000000000000000" pitchFamily="2" charset="-78"/>
          </a:endParaRPr>
        </a:p>
      </dgm:t>
    </dgm:pt>
    <dgm:pt modelId="{310C9379-14C6-46A8-B164-5C1E06958F0F}">
      <dgm:prSet/>
      <dgm:spPr/>
      <dgm:t>
        <a:bodyPr/>
        <a:lstStyle/>
        <a:p>
          <a:pPr algn="r" rtl="1">
            <a:lnSpc>
              <a:spcPct val="100000"/>
            </a:lnSpc>
          </a:pPr>
          <a:r>
            <a:rPr lang="ar-SA" b="1" dirty="0">
              <a:latin typeface="Sakkal Majalla" panose="02000000000000000000" pitchFamily="2" charset="-78"/>
              <a:cs typeface="Sakkal Majalla" panose="02000000000000000000" pitchFamily="2" charset="-78"/>
            </a:rPr>
            <a:t>المؤلفون:</a:t>
          </a:r>
          <a:r>
            <a:rPr lang="ar-SA" dirty="0">
              <a:latin typeface="Sakkal Majalla" panose="02000000000000000000" pitchFamily="2" charset="-78"/>
              <a:cs typeface="Sakkal Majalla" panose="02000000000000000000" pitchFamily="2" charset="-78"/>
            </a:rPr>
            <a:t> </a:t>
          </a:r>
          <a:r>
            <a:rPr lang="en-US" dirty="0" err="1">
              <a:latin typeface="Sakkal Majalla" panose="02000000000000000000" pitchFamily="2" charset="-78"/>
              <a:cs typeface="Sakkal Majalla" panose="02000000000000000000" pitchFamily="2" charset="-78"/>
            </a:rPr>
            <a:t>Sazida</a:t>
          </a:r>
          <a:r>
            <a:rPr lang="en-US" dirty="0">
              <a:latin typeface="Sakkal Majalla" panose="02000000000000000000" pitchFamily="2" charset="-78"/>
              <a:cs typeface="Sakkal Majalla" panose="02000000000000000000" pitchFamily="2" charset="-78"/>
            </a:rPr>
            <a:t> Binta Islam, Daniel Marcus, Lei Di, Ted A. Campbell, </a:t>
          </a:r>
          <a:r>
            <a:rPr lang="ar-SA" dirty="0">
              <a:latin typeface="Sakkal Majalla" panose="02000000000000000000" pitchFamily="2" charset="-78"/>
              <a:cs typeface="Sakkal Majalla" panose="02000000000000000000" pitchFamily="2" charset="-78"/>
            </a:rPr>
            <a:t>وآخرون</a:t>
          </a:r>
          <a:endParaRPr lang="en-US" dirty="0">
            <a:latin typeface="Sakkal Majalla" panose="02000000000000000000" pitchFamily="2" charset="-78"/>
            <a:cs typeface="Sakkal Majalla" panose="02000000000000000000" pitchFamily="2" charset="-78"/>
          </a:endParaRPr>
        </a:p>
      </dgm:t>
    </dgm:pt>
    <dgm:pt modelId="{B3CFBFED-728D-4877-916C-AF1252F8C5C4}" type="parTrans" cxnId="{A6EFB0F7-0FB1-4159-BBFE-A9E5D1DD9735}">
      <dgm:prSet/>
      <dgm:spPr/>
      <dgm:t>
        <a:bodyPr/>
        <a:lstStyle/>
        <a:p>
          <a:pPr algn="r" rtl="1"/>
          <a:endParaRPr lang="en-US">
            <a:latin typeface="Sakkal Majalla" panose="02000000000000000000" pitchFamily="2" charset="-78"/>
            <a:cs typeface="Sakkal Majalla" panose="02000000000000000000" pitchFamily="2" charset="-78"/>
          </a:endParaRPr>
        </a:p>
      </dgm:t>
    </dgm:pt>
    <dgm:pt modelId="{30BA948F-5FDF-4159-9934-D2C1D544C3EA}" type="sibTrans" cxnId="{A6EFB0F7-0FB1-4159-BBFE-A9E5D1DD9735}">
      <dgm:prSet/>
      <dgm:spPr/>
      <dgm:t>
        <a:bodyPr/>
        <a:lstStyle/>
        <a:p>
          <a:pPr algn="r" rtl="1"/>
          <a:endParaRPr lang="en-US">
            <a:latin typeface="Sakkal Majalla" panose="02000000000000000000" pitchFamily="2" charset="-78"/>
            <a:cs typeface="Sakkal Majalla" panose="02000000000000000000" pitchFamily="2" charset="-78"/>
          </a:endParaRPr>
        </a:p>
      </dgm:t>
    </dgm:pt>
    <dgm:pt modelId="{C97BF672-AEFB-4645-9B8E-A30D20F28FE6}" type="pres">
      <dgm:prSet presAssocID="{85992CCE-FA97-4DDC-89E0-67C55CB71CDE}" presName="root" presStyleCnt="0">
        <dgm:presLayoutVars>
          <dgm:dir/>
          <dgm:resizeHandles val="exact"/>
        </dgm:presLayoutVars>
      </dgm:prSet>
      <dgm:spPr/>
    </dgm:pt>
    <dgm:pt modelId="{064F3EE5-1AC6-46F1-BD71-5C377BA9E769}" type="pres">
      <dgm:prSet presAssocID="{808303E9-A67F-4EF9-8B5B-8247C77F3D9B}" presName="compNode" presStyleCnt="0"/>
      <dgm:spPr/>
    </dgm:pt>
    <dgm:pt modelId="{F785A30B-A404-437A-95F4-EA3CDC00094B}" type="pres">
      <dgm:prSet presAssocID="{808303E9-A67F-4EF9-8B5B-8247C77F3D9B}" presName="bgRect" presStyleLbl="bgShp" presStyleIdx="0" presStyleCnt="4"/>
      <dgm:spPr/>
    </dgm:pt>
    <dgm:pt modelId="{EA5D6DA6-52FA-4AB6-BAC8-08F13D87A438}" type="pres">
      <dgm:prSet presAssocID="{808303E9-A67F-4EF9-8B5B-8247C77F3D9B}" presName="iconRect" presStyleLbl="node1" presStyleIdx="0" presStyleCnt="4" custLinFactX="579035" custLinFactNeighborX="600000" custLinFactNeighborY="-1334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فأر"/>
        </a:ext>
      </dgm:extLst>
    </dgm:pt>
    <dgm:pt modelId="{8BC21495-3D97-4D71-B9BE-D1280DF7AC01}" type="pres">
      <dgm:prSet presAssocID="{808303E9-A67F-4EF9-8B5B-8247C77F3D9B}" presName="spaceRect" presStyleCnt="0"/>
      <dgm:spPr/>
    </dgm:pt>
    <dgm:pt modelId="{1511DA9D-B34D-453B-88AB-4FD37CE868CB}" type="pres">
      <dgm:prSet presAssocID="{808303E9-A67F-4EF9-8B5B-8247C77F3D9B}" presName="parTx" presStyleLbl="revTx" presStyleIdx="0" presStyleCnt="4" custScaleX="73700">
        <dgm:presLayoutVars>
          <dgm:chMax val="0"/>
          <dgm:chPref val="0"/>
        </dgm:presLayoutVars>
      </dgm:prSet>
      <dgm:spPr/>
    </dgm:pt>
    <dgm:pt modelId="{1FCD2F32-8AFB-4D5A-8E50-FEEF2F4268BF}" type="pres">
      <dgm:prSet presAssocID="{5D680352-BDAD-43E0-B807-38CFFE9EC7CF}" presName="sibTrans" presStyleCnt="0"/>
      <dgm:spPr/>
    </dgm:pt>
    <dgm:pt modelId="{1ADE6746-8D38-49AD-881A-439C9C0884AD}" type="pres">
      <dgm:prSet presAssocID="{6C953DE3-C274-42DF-88AE-E4784C4A9620}" presName="compNode" presStyleCnt="0"/>
      <dgm:spPr/>
    </dgm:pt>
    <dgm:pt modelId="{604F0453-BF8C-429D-99A1-0958CB9100E8}" type="pres">
      <dgm:prSet presAssocID="{6C953DE3-C274-42DF-88AE-E4784C4A9620}" presName="bgRect" presStyleLbl="bgShp" presStyleIdx="1" presStyleCnt="4"/>
      <dgm:spPr/>
    </dgm:pt>
    <dgm:pt modelId="{0282DA7E-90A0-4D6B-BEDD-4BAA818D8505}" type="pres">
      <dgm:prSet presAssocID="{6C953DE3-C274-42DF-88AE-E4784C4A9620}" presName="iconRect" presStyleLbl="node1" presStyleIdx="1" presStyleCnt="4" custLinFactX="579035" custLinFactNeighborX="600000" custLinFactNeighborY="-1334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شفاه"/>
        </a:ext>
      </dgm:extLst>
    </dgm:pt>
    <dgm:pt modelId="{0A38C5C3-DBF2-4728-A29C-C119A090197D}" type="pres">
      <dgm:prSet presAssocID="{6C953DE3-C274-42DF-88AE-E4784C4A9620}" presName="spaceRect" presStyleCnt="0"/>
      <dgm:spPr/>
    </dgm:pt>
    <dgm:pt modelId="{105D384C-3E05-4E63-A802-CDF57B99C631}" type="pres">
      <dgm:prSet presAssocID="{6C953DE3-C274-42DF-88AE-E4784C4A9620}" presName="parTx" presStyleLbl="revTx" presStyleIdx="1" presStyleCnt="4" custScaleX="76499">
        <dgm:presLayoutVars>
          <dgm:chMax val="0"/>
          <dgm:chPref val="0"/>
        </dgm:presLayoutVars>
      </dgm:prSet>
      <dgm:spPr/>
    </dgm:pt>
    <dgm:pt modelId="{9E8DF704-6C7D-4879-AAE3-9D7503150831}" type="pres">
      <dgm:prSet presAssocID="{606BEBC5-1270-498F-86AF-18B0E25DF0E9}" presName="sibTrans" presStyleCnt="0"/>
      <dgm:spPr/>
    </dgm:pt>
    <dgm:pt modelId="{B1A157E7-26F2-4F4D-97AE-4590010F9C2E}" type="pres">
      <dgm:prSet presAssocID="{7CB7CA83-0454-4BB9-89DB-5175B33C7793}" presName="compNode" presStyleCnt="0"/>
      <dgm:spPr/>
    </dgm:pt>
    <dgm:pt modelId="{F1C6F994-0ADA-4B47-A680-2B24E792218C}" type="pres">
      <dgm:prSet presAssocID="{7CB7CA83-0454-4BB9-89DB-5175B33C7793}" presName="bgRect" presStyleLbl="bgShp" presStyleIdx="2" presStyleCnt="4"/>
      <dgm:spPr/>
    </dgm:pt>
    <dgm:pt modelId="{928093F6-DBB5-428B-8DCA-8B4D4BBAEEB7}" type="pres">
      <dgm:prSet presAssocID="{7CB7CA83-0454-4BB9-89DB-5175B33C7793}" presName="iconRect" presStyleLbl="node1" presStyleIdx="2" presStyleCnt="4" custLinFactX="579035" custLinFactNeighborX="600000" custLinFactNeighborY="-1334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مُفرقعة نارية"/>
        </a:ext>
      </dgm:extLst>
    </dgm:pt>
    <dgm:pt modelId="{A7C706E6-1CE7-4633-B198-C4D423315DE1}" type="pres">
      <dgm:prSet presAssocID="{7CB7CA83-0454-4BB9-89DB-5175B33C7793}" presName="spaceRect" presStyleCnt="0"/>
      <dgm:spPr/>
    </dgm:pt>
    <dgm:pt modelId="{B05F6900-D447-4D5B-BFA0-771F72A6553C}" type="pres">
      <dgm:prSet presAssocID="{7CB7CA83-0454-4BB9-89DB-5175B33C7793}" presName="parTx" presStyleLbl="revTx" presStyleIdx="2" presStyleCnt="4" custScaleX="72799">
        <dgm:presLayoutVars>
          <dgm:chMax val="0"/>
          <dgm:chPref val="0"/>
        </dgm:presLayoutVars>
      </dgm:prSet>
      <dgm:spPr/>
    </dgm:pt>
    <dgm:pt modelId="{0BF25518-FEB3-4130-BDCA-3A2C27E0C217}" type="pres">
      <dgm:prSet presAssocID="{25691230-9465-4B3C-A4B9-2C47E877016A}" presName="sibTrans" presStyleCnt="0"/>
      <dgm:spPr/>
    </dgm:pt>
    <dgm:pt modelId="{E9815318-C739-42B7-A7CF-E8B6DCD6EC74}" type="pres">
      <dgm:prSet presAssocID="{310C9379-14C6-46A8-B164-5C1E06958F0F}" presName="compNode" presStyleCnt="0"/>
      <dgm:spPr/>
    </dgm:pt>
    <dgm:pt modelId="{E820F78C-4735-4434-AD92-A2D05A1C5F42}" type="pres">
      <dgm:prSet presAssocID="{310C9379-14C6-46A8-B164-5C1E06958F0F}" presName="bgRect" presStyleLbl="bgShp" presStyleIdx="3" presStyleCnt="4"/>
      <dgm:spPr/>
    </dgm:pt>
    <dgm:pt modelId="{E554905D-2D08-4564-940E-42D4CAB1B58F}" type="pres">
      <dgm:prSet presAssocID="{310C9379-14C6-46A8-B164-5C1E06958F0F}" presName="iconRect" presStyleLbl="node1" presStyleIdx="3" presStyleCnt="4" custLinFactX="579035" custLinFactNeighborX="600000" custLinFactNeighborY="-1334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مُحاضِر"/>
        </a:ext>
      </dgm:extLst>
    </dgm:pt>
    <dgm:pt modelId="{C5F02FAD-8A32-4865-8EBD-0B5955346BE1}" type="pres">
      <dgm:prSet presAssocID="{310C9379-14C6-46A8-B164-5C1E06958F0F}" presName="spaceRect" presStyleCnt="0"/>
      <dgm:spPr/>
    </dgm:pt>
    <dgm:pt modelId="{33A8A1AB-8612-45E3-994F-9EE629C638FD}" type="pres">
      <dgm:prSet presAssocID="{310C9379-14C6-46A8-B164-5C1E06958F0F}" presName="parTx" presStyleLbl="revTx" presStyleIdx="3" presStyleCnt="4" custScaleX="69798">
        <dgm:presLayoutVars>
          <dgm:chMax val="0"/>
          <dgm:chPref val="0"/>
        </dgm:presLayoutVars>
      </dgm:prSet>
      <dgm:spPr/>
    </dgm:pt>
  </dgm:ptLst>
  <dgm:cxnLst>
    <dgm:cxn modelId="{DE713126-3F81-46F1-BBC9-6FE252672FDE}" type="presOf" srcId="{310C9379-14C6-46A8-B164-5C1E06958F0F}" destId="{33A8A1AB-8612-45E3-994F-9EE629C638FD}" srcOrd="0" destOrd="0" presId="urn:microsoft.com/office/officeart/2018/2/layout/IconVerticalSolidList"/>
    <dgm:cxn modelId="{A566202F-32B4-4C4F-9431-FD9FDD711BEC}" srcId="{85992CCE-FA97-4DDC-89E0-67C55CB71CDE}" destId="{6C953DE3-C274-42DF-88AE-E4784C4A9620}" srcOrd="1" destOrd="0" parTransId="{71DF43A5-4042-4D6F-A816-D1F5A9A70837}" sibTransId="{606BEBC5-1270-498F-86AF-18B0E25DF0E9}"/>
    <dgm:cxn modelId="{3950055F-4D9D-42CD-9FE2-DE9C28A97437}" type="presOf" srcId="{6C953DE3-C274-42DF-88AE-E4784C4A9620}" destId="{105D384C-3E05-4E63-A802-CDF57B99C631}" srcOrd="0" destOrd="0" presId="urn:microsoft.com/office/officeart/2018/2/layout/IconVerticalSolidList"/>
    <dgm:cxn modelId="{F5BF3D62-C486-444D-B808-C56FC66C7E35}" srcId="{85992CCE-FA97-4DDC-89E0-67C55CB71CDE}" destId="{7CB7CA83-0454-4BB9-89DB-5175B33C7793}" srcOrd="2" destOrd="0" parTransId="{609DD2D3-FDA9-4543-A29C-7C61BB9C2980}" sibTransId="{25691230-9465-4B3C-A4B9-2C47E877016A}"/>
    <dgm:cxn modelId="{F81A807A-761C-440D-9086-1893E4E72085}" srcId="{85992CCE-FA97-4DDC-89E0-67C55CB71CDE}" destId="{808303E9-A67F-4EF9-8B5B-8247C77F3D9B}" srcOrd="0" destOrd="0" parTransId="{F242D11B-49D6-45FF-A3EF-E035758021C8}" sibTransId="{5D680352-BDAD-43E0-B807-38CFFE9EC7CF}"/>
    <dgm:cxn modelId="{0E460581-C1FC-4283-997D-A9EDE24DCBB8}" type="presOf" srcId="{85992CCE-FA97-4DDC-89E0-67C55CB71CDE}" destId="{C97BF672-AEFB-4645-9B8E-A30D20F28FE6}" srcOrd="0" destOrd="0" presId="urn:microsoft.com/office/officeart/2018/2/layout/IconVerticalSolidList"/>
    <dgm:cxn modelId="{91BE33BB-3C50-4D8A-8AFE-19E7FF991F7A}" type="presOf" srcId="{808303E9-A67F-4EF9-8B5B-8247C77F3D9B}" destId="{1511DA9D-B34D-453B-88AB-4FD37CE868CB}" srcOrd="0" destOrd="0" presId="urn:microsoft.com/office/officeart/2018/2/layout/IconVerticalSolidList"/>
    <dgm:cxn modelId="{C09C7CD1-61C5-43D9-BA90-97D9E76D4F76}" type="presOf" srcId="{7CB7CA83-0454-4BB9-89DB-5175B33C7793}" destId="{B05F6900-D447-4D5B-BFA0-771F72A6553C}" srcOrd="0" destOrd="0" presId="urn:microsoft.com/office/officeart/2018/2/layout/IconVerticalSolidList"/>
    <dgm:cxn modelId="{A6EFB0F7-0FB1-4159-BBFE-A9E5D1DD9735}" srcId="{85992CCE-FA97-4DDC-89E0-67C55CB71CDE}" destId="{310C9379-14C6-46A8-B164-5C1E06958F0F}" srcOrd="3" destOrd="0" parTransId="{B3CFBFED-728D-4877-916C-AF1252F8C5C4}" sibTransId="{30BA948F-5FDF-4159-9934-D2C1D544C3EA}"/>
    <dgm:cxn modelId="{A7DD2F26-9486-4FAF-ACED-5E4F3068F95C}" type="presParOf" srcId="{C97BF672-AEFB-4645-9B8E-A30D20F28FE6}" destId="{064F3EE5-1AC6-46F1-BD71-5C377BA9E769}" srcOrd="0" destOrd="0" presId="urn:microsoft.com/office/officeart/2018/2/layout/IconVerticalSolidList"/>
    <dgm:cxn modelId="{37A9C243-F29B-4BE9-AA3F-0604971E852A}" type="presParOf" srcId="{064F3EE5-1AC6-46F1-BD71-5C377BA9E769}" destId="{F785A30B-A404-437A-95F4-EA3CDC00094B}" srcOrd="0" destOrd="0" presId="urn:microsoft.com/office/officeart/2018/2/layout/IconVerticalSolidList"/>
    <dgm:cxn modelId="{FD0B7E17-0A88-4404-9054-C23954907C70}" type="presParOf" srcId="{064F3EE5-1AC6-46F1-BD71-5C377BA9E769}" destId="{EA5D6DA6-52FA-4AB6-BAC8-08F13D87A438}" srcOrd="1" destOrd="0" presId="urn:microsoft.com/office/officeart/2018/2/layout/IconVerticalSolidList"/>
    <dgm:cxn modelId="{FB18DDB1-4379-45C9-8D0E-CF9A29D35C4E}" type="presParOf" srcId="{064F3EE5-1AC6-46F1-BD71-5C377BA9E769}" destId="{8BC21495-3D97-4D71-B9BE-D1280DF7AC01}" srcOrd="2" destOrd="0" presId="urn:microsoft.com/office/officeart/2018/2/layout/IconVerticalSolidList"/>
    <dgm:cxn modelId="{16067DCE-A1D6-4449-BC90-555229170A92}" type="presParOf" srcId="{064F3EE5-1AC6-46F1-BD71-5C377BA9E769}" destId="{1511DA9D-B34D-453B-88AB-4FD37CE868CB}" srcOrd="3" destOrd="0" presId="urn:microsoft.com/office/officeart/2018/2/layout/IconVerticalSolidList"/>
    <dgm:cxn modelId="{4C8B148C-030F-4E7B-A017-0CEA9658B85E}" type="presParOf" srcId="{C97BF672-AEFB-4645-9B8E-A30D20F28FE6}" destId="{1FCD2F32-8AFB-4D5A-8E50-FEEF2F4268BF}" srcOrd="1" destOrd="0" presId="urn:microsoft.com/office/officeart/2018/2/layout/IconVerticalSolidList"/>
    <dgm:cxn modelId="{F33831A9-829A-4BC9-A8F4-D948A1334020}" type="presParOf" srcId="{C97BF672-AEFB-4645-9B8E-A30D20F28FE6}" destId="{1ADE6746-8D38-49AD-881A-439C9C0884AD}" srcOrd="2" destOrd="0" presId="urn:microsoft.com/office/officeart/2018/2/layout/IconVerticalSolidList"/>
    <dgm:cxn modelId="{A34CCDF6-4CA8-4A56-BB15-679A2E215C77}" type="presParOf" srcId="{1ADE6746-8D38-49AD-881A-439C9C0884AD}" destId="{604F0453-BF8C-429D-99A1-0958CB9100E8}" srcOrd="0" destOrd="0" presId="urn:microsoft.com/office/officeart/2018/2/layout/IconVerticalSolidList"/>
    <dgm:cxn modelId="{6E1CAD87-1525-4CE8-AC73-FF95BD776429}" type="presParOf" srcId="{1ADE6746-8D38-49AD-881A-439C9C0884AD}" destId="{0282DA7E-90A0-4D6B-BEDD-4BAA818D8505}" srcOrd="1" destOrd="0" presId="urn:microsoft.com/office/officeart/2018/2/layout/IconVerticalSolidList"/>
    <dgm:cxn modelId="{44EEA5FA-A1D1-4565-BA2A-5B5559CC9301}" type="presParOf" srcId="{1ADE6746-8D38-49AD-881A-439C9C0884AD}" destId="{0A38C5C3-DBF2-4728-A29C-C119A090197D}" srcOrd="2" destOrd="0" presId="urn:microsoft.com/office/officeart/2018/2/layout/IconVerticalSolidList"/>
    <dgm:cxn modelId="{6675B28A-36C6-4108-BB86-71E9E28FB414}" type="presParOf" srcId="{1ADE6746-8D38-49AD-881A-439C9C0884AD}" destId="{105D384C-3E05-4E63-A802-CDF57B99C631}" srcOrd="3" destOrd="0" presId="urn:microsoft.com/office/officeart/2018/2/layout/IconVerticalSolidList"/>
    <dgm:cxn modelId="{0B3E72D6-0310-4EA8-A669-B6F5A0759EE9}" type="presParOf" srcId="{C97BF672-AEFB-4645-9B8E-A30D20F28FE6}" destId="{9E8DF704-6C7D-4879-AAE3-9D7503150831}" srcOrd="3" destOrd="0" presId="urn:microsoft.com/office/officeart/2018/2/layout/IconVerticalSolidList"/>
    <dgm:cxn modelId="{C39B43B0-B0C3-43DA-A318-6D7E3DAC767D}" type="presParOf" srcId="{C97BF672-AEFB-4645-9B8E-A30D20F28FE6}" destId="{B1A157E7-26F2-4F4D-97AE-4590010F9C2E}" srcOrd="4" destOrd="0" presId="urn:microsoft.com/office/officeart/2018/2/layout/IconVerticalSolidList"/>
    <dgm:cxn modelId="{ED7BC7F3-9DC4-4D46-9157-22F5B1644DB0}" type="presParOf" srcId="{B1A157E7-26F2-4F4D-97AE-4590010F9C2E}" destId="{F1C6F994-0ADA-4B47-A680-2B24E792218C}" srcOrd="0" destOrd="0" presId="urn:microsoft.com/office/officeart/2018/2/layout/IconVerticalSolidList"/>
    <dgm:cxn modelId="{4B16F3A1-A461-41CE-B365-23124E9E6F78}" type="presParOf" srcId="{B1A157E7-26F2-4F4D-97AE-4590010F9C2E}" destId="{928093F6-DBB5-428B-8DCA-8B4D4BBAEEB7}" srcOrd="1" destOrd="0" presId="urn:microsoft.com/office/officeart/2018/2/layout/IconVerticalSolidList"/>
    <dgm:cxn modelId="{FE747265-8560-433C-97AD-10AA4FCC6D4C}" type="presParOf" srcId="{B1A157E7-26F2-4F4D-97AE-4590010F9C2E}" destId="{A7C706E6-1CE7-4633-B198-C4D423315DE1}" srcOrd="2" destOrd="0" presId="urn:microsoft.com/office/officeart/2018/2/layout/IconVerticalSolidList"/>
    <dgm:cxn modelId="{4D365AB5-2724-4145-B3AB-A3F582EF995A}" type="presParOf" srcId="{B1A157E7-26F2-4F4D-97AE-4590010F9C2E}" destId="{B05F6900-D447-4D5B-BFA0-771F72A6553C}" srcOrd="3" destOrd="0" presId="urn:microsoft.com/office/officeart/2018/2/layout/IconVerticalSolidList"/>
    <dgm:cxn modelId="{89C5C6B9-B8F2-4048-A512-1B5EEE9EA022}" type="presParOf" srcId="{C97BF672-AEFB-4645-9B8E-A30D20F28FE6}" destId="{0BF25518-FEB3-4130-BDCA-3A2C27E0C217}" srcOrd="5" destOrd="0" presId="urn:microsoft.com/office/officeart/2018/2/layout/IconVerticalSolidList"/>
    <dgm:cxn modelId="{0ADE102E-2450-40ED-BCD2-2BDBA42D576F}" type="presParOf" srcId="{C97BF672-AEFB-4645-9B8E-A30D20F28FE6}" destId="{E9815318-C739-42B7-A7CF-E8B6DCD6EC74}" srcOrd="6" destOrd="0" presId="urn:microsoft.com/office/officeart/2018/2/layout/IconVerticalSolidList"/>
    <dgm:cxn modelId="{4F70A5BF-372A-492A-A5A4-53D24EE29240}" type="presParOf" srcId="{E9815318-C739-42B7-A7CF-E8B6DCD6EC74}" destId="{E820F78C-4735-4434-AD92-A2D05A1C5F42}" srcOrd="0" destOrd="0" presId="urn:microsoft.com/office/officeart/2018/2/layout/IconVerticalSolidList"/>
    <dgm:cxn modelId="{5655D3D6-80CB-4C92-80E9-407E92E955BF}" type="presParOf" srcId="{E9815318-C739-42B7-A7CF-E8B6DCD6EC74}" destId="{E554905D-2D08-4564-940E-42D4CAB1B58F}" srcOrd="1" destOrd="0" presId="urn:microsoft.com/office/officeart/2018/2/layout/IconVerticalSolidList"/>
    <dgm:cxn modelId="{4F9F2AB7-91E2-41AA-9745-4AB8045A1FA8}" type="presParOf" srcId="{E9815318-C739-42B7-A7CF-E8B6DCD6EC74}" destId="{C5F02FAD-8A32-4865-8EBD-0B5955346BE1}" srcOrd="2" destOrd="0" presId="urn:microsoft.com/office/officeart/2018/2/layout/IconVerticalSolidList"/>
    <dgm:cxn modelId="{78FEB04F-C131-44AB-B10E-AABBDBFCEC7C}" type="presParOf" srcId="{E9815318-C739-42B7-A7CF-E8B6DCD6EC74}" destId="{33A8A1AB-8612-45E3-994F-9EE629C638F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A675D9-2909-4192-9403-FF0F163D6DCE}" type="doc">
      <dgm:prSet loTypeId="urn:microsoft.com/office/officeart/2005/8/layout/process4" loCatId="process" qsTypeId="urn:microsoft.com/office/officeart/2005/8/quickstyle/simple1" qsCatId="simple" csTypeId="urn:microsoft.com/office/officeart/2005/8/colors/colorful1" csCatId="colorful" phldr="1"/>
      <dgm:spPr/>
      <dgm:t>
        <a:bodyPr/>
        <a:lstStyle/>
        <a:p>
          <a:endParaRPr lang="en-US"/>
        </a:p>
      </dgm:t>
    </dgm:pt>
    <dgm:pt modelId="{072E7F37-7DC5-462E-A956-A73938F2DBF6}">
      <dgm:prSet custT="1"/>
      <dgm:spPr/>
      <dgm:t>
        <a:bodyPr/>
        <a:lstStyle/>
        <a:p>
          <a:r>
            <a:rPr lang="ar-SA" sz="4000" b="1" dirty="0"/>
            <a:t>منهجية البحث:</a:t>
          </a:r>
          <a:endParaRPr lang="en-US" sz="4000" dirty="0"/>
        </a:p>
      </dgm:t>
    </dgm:pt>
    <dgm:pt modelId="{F006D940-D835-4D63-8A98-BB4D8EF35B41}" type="parTrans" cxnId="{0A5B10A5-0E62-48FB-9AE0-E3CA40358532}">
      <dgm:prSet/>
      <dgm:spPr/>
      <dgm:t>
        <a:bodyPr/>
        <a:lstStyle/>
        <a:p>
          <a:endParaRPr lang="en-US"/>
        </a:p>
      </dgm:t>
    </dgm:pt>
    <dgm:pt modelId="{0EEDEEF1-B5B0-48C0-8B54-664F5C70C049}" type="sibTrans" cxnId="{0A5B10A5-0E62-48FB-9AE0-E3CA40358532}">
      <dgm:prSet/>
      <dgm:spPr/>
      <dgm:t>
        <a:bodyPr/>
        <a:lstStyle/>
        <a:p>
          <a:endParaRPr lang="en-US"/>
        </a:p>
      </dgm:t>
    </dgm:pt>
    <dgm:pt modelId="{089EC356-BB92-43D0-8176-2F57A2364374}">
      <dgm:prSet custT="1"/>
      <dgm:spPr/>
      <dgm:t>
        <a:bodyPr/>
        <a:lstStyle/>
        <a:p>
          <a:r>
            <a:rPr lang="ar-SA" sz="1800" b="1" dirty="0">
              <a:latin typeface="Sakkal Majalla" panose="02000000000000000000" pitchFamily="2" charset="-78"/>
              <a:cs typeface="Sakkal Majalla" panose="02000000000000000000" pitchFamily="2" charset="-78"/>
            </a:rPr>
            <a:t>الورقة تركز على تصنيف ثلاث مجموعات من الأنواع الحيوانية (الثعابين، السحالي، والضفادع/العلاجيم) باستخدام صور من كاميرات المراقبة البيئية (</a:t>
          </a:r>
          <a:r>
            <a:rPr lang="en-US" sz="1800" b="1" dirty="0">
              <a:latin typeface="Sakkal Majalla" panose="02000000000000000000" pitchFamily="2" charset="-78"/>
              <a:cs typeface="Sakkal Majalla" panose="02000000000000000000" pitchFamily="2" charset="-78"/>
            </a:rPr>
            <a:t>Camera Traps). </a:t>
          </a:r>
          <a:r>
            <a:rPr lang="ar-SA" sz="1800" b="1" dirty="0">
              <a:latin typeface="Sakkal Majalla" panose="02000000000000000000" pitchFamily="2" charset="-78"/>
              <a:cs typeface="Sakkal Majalla" panose="02000000000000000000" pitchFamily="2" charset="-78"/>
            </a:rPr>
            <a:t>استخدم الباحثون نهج التعلم العميق لتحقيق هذا الهدف، حيث قارنوا بين ثلاثة نماذج:</a:t>
          </a:r>
          <a:endParaRPr lang="en-US" sz="1800" b="1" dirty="0">
            <a:latin typeface="Sakkal Majalla" panose="02000000000000000000" pitchFamily="2" charset="-78"/>
            <a:cs typeface="Sakkal Majalla" panose="02000000000000000000" pitchFamily="2" charset="-78"/>
          </a:endParaRPr>
        </a:p>
      </dgm:t>
    </dgm:pt>
    <dgm:pt modelId="{0AA32F7C-3C00-464D-8503-04760B7FE7A6}" type="parTrans" cxnId="{6A111AC7-13B7-4B43-9A75-DCB68BAFC570}">
      <dgm:prSet/>
      <dgm:spPr/>
      <dgm:t>
        <a:bodyPr/>
        <a:lstStyle/>
        <a:p>
          <a:endParaRPr lang="en-US"/>
        </a:p>
      </dgm:t>
    </dgm:pt>
    <dgm:pt modelId="{C5A727E4-2112-4E63-B747-5BBF9D7EE90F}" type="sibTrans" cxnId="{6A111AC7-13B7-4B43-9A75-DCB68BAFC570}">
      <dgm:prSet/>
      <dgm:spPr/>
      <dgm:t>
        <a:bodyPr/>
        <a:lstStyle/>
        <a:p>
          <a:endParaRPr lang="en-US"/>
        </a:p>
      </dgm:t>
    </dgm:pt>
    <dgm:pt modelId="{307C307C-0925-4C68-B068-E4DB41391CC4}">
      <dgm:prSet custT="1"/>
      <dgm:spPr/>
      <dgm:t>
        <a:bodyPr/>
        <a:lstStyle/>
        <a:p>
          <a:r>
            <a:rPr lang="en-US" sz="2400" b="1" dirty="0">
              <a:latin typeface="Sakkal Majalla" panose="02000000000000000000" pitchFamily="2" charset="-78"/>
              <a:cs typeface="Sakkal Majalla" panose="02000000000000000000" pitchFamily="2" charset="-78"/>
            </a:rPr>
            <a:t>VGG16</a:t>
          </a:r>
          <a:r>
            <a:rPr lang="ar-SA" sz="2400" b="1" dirty="0">
              <a:latin typeface="Sakkal Majalla" panose="02000000000000000000" pitchFamily="2" charset="-78"/>
              <a:cs typeface="Sakkal Majalla" panose="02000000000000000000" pitchFamily="2" charset="-78"/>
            </a:rPr>
            <a:t> </a:t>
          </a:r>
          <a:r>
            <a:rPr lang="ar-SA" sz="2400" dirty="0">
              <a:latin typeface="Sakkal Majalla" panose="02000000000000000000" pitchFamily="2" charset="-78"/>
              <a:cs typeface="Sakkal Majalla" panose="02000000000000000000" pitchFamily="2" charset="-78"/>
            </a:rPr>
            <a:t>نموذج مدرب مسبقًا</a:t>
          </a:r>
          <a:endParaRPr lang="en-US" sz="2400" dirty="0">
            <a:latin typeface="Sakkal Majalla" panose="02000000000000000000" pitchFamily="2" charset="-78"/>
            <a:cs typeface="Sakkal Majalla" panose="02000000000000000000" pitchFamily="2" charset="-78"/>
          </a:endParaRPr>
        </a:p>
      </dgm:t>
    </dgm:pt>
    <dgm:pt modelId="{5F5E7F8E-60B5-411A-B79E-9079593CE3C4}" type="parTrans" cxnId="{3A6B176D-0D53-4999-B200-301D7BB76DD5}">
      <dgm:prSet/>
      <dgm:spPr/>
      <dgm:t>
        <a:bodyPr/>
        <a:lstStyle/>
        <a:p>
          <a:endParaRPr lang="en-US"/>
        </a:p>
      </dgm:t>
    </dgm:pt>
    <dgm:pt modelId="{CBB957D8-67E7-4F88-84A4-DB73BC2E8897}" type="sibTrans" cxnId="{3A6B176D-0D53-4999-B200-301D7BB76DD5}">
      <dgm:prSet/>
      <dgm:spPr/>
      <dgm:t>
        <a:bodyPr/>
        <a:lstStyle/>
        <a:p>
          <a:endParaRPr lang="en-US"/>
        </a:p>
      </dgm:t>
    </dgm:pt>
    <dgm:pt modelId="{7BB8C0DC-BED3-40F2-B4C7-A9F872B78C27}">
      <dgm:prSet custT="1"/>
      <dgm:spPr/>
      <dgm:t>
        <a:bodyPr/>
        <a:lstStyle/>
        <a:p>
          <a:r>
            <a:rPr lang="en-US" sz="2400" b="1" dirty="0">
              <a:latin typeface="Sakkal Majalla" panose="02000000000000000000" pitchFamily="2" charset="-78"/>
              <a:cs typeface="Sakkal Majalla" panose="02000000000000000000" pitchFamily="2" charset="-78"/>
            </a:rPr>
            <a:t>ResNet50</a:t>
          </a:r>
          <a:r>
            <a:rPr lang="ar-SA" sz="2400" dirty="0">
              <a:latin typeface="Sakkal Majalla" panose="02000000000000000000" pitchFamily="2" charset="-78"/>
              <a:cs typeface="Sakkal Majalla" panose="02000000000000000000" pitchFamily="2" charset="-78"/>
            </a:rPr>
            <a:t>نموذج مدرب مسبقًا</a:t>
          </a:r>
          <a:endParaRPr lang="en-US" sz="2400" dirty="0">
            <a:latin typeface="Sakkal Majalla" panose="02000000000000000000" pitchFamily="2" charset="-78"/>
            <a:cs typeface="Sakkal Majalla" panose="02000000000000000000" pitchFamily="2" charset="-78"/>
          </a:endParaRPr>
        </a:p>
      </dgm:t>
    </dgm:pt>
    <dgm:pt modelId="{A7A94E3A-27A4-4041-B038-C8BB552EA552}" type="parTrans" cxnId="{BD4DEC4A-D9EB-4EFF-BEE0-82CF47BE7BB2}">
      <dgm:prSet/>
      <dgm:spPr/>
      <dgm:t>
        <a:bodyPr/>
        <a:lstStyle/>
        <a:p>
          <a:endParaRPr lang="en-US"/>
        </a:p>
      </dgm:t>
    </dgm:pt>
    <dgm:pt modelId="{DC1384DE-6A8B-4572-B230-ECD63CE9E140}" type="sibTrans" cxnId="{BD4DEC4A-D9EB-4EFF-BEE0-82CF47BE7BB2}">
      <dgm:prSet/>
      <dgm:spPr/>
      <dgm:t>
        <a:bodyPr/>
        <a:lstStyle/>
        <a:p>
          <a:endParaRPr lang="en-US"/>
        </a:p>
      </dgm:t>
    </dgm:pt>
    <dgm:pt modelId="{BB6DB288-762F-411A-BBA3-3B337D2A8EA2}">
      <dgm:prSet custT="1"/>
      <dgm:spPr/>
      <dgm:t>
        <a:bodyPr/>
        <a:lstStyle/>
        <a:p>
          <a:r>
            <a:rPr lang="en-US" sz="2400" b="1" dirty="0">
              <a:latin typeface="Sakkal Majalla" panose="02000000000000000000" pitchFamily="2" charset="-78"/>
              <a:cs typeface="Sakkal Majalla" panose="02000000000000000000" pitchFamily="2" charset="-78"/>
            </a:rPr>
            <a:t>CNN-1</a:t>
          </a:r>
          <a:r>
            <a:rPr lang="ar-SA" sz="2400" dirty="0">
              <a:latin typeface="Sakkal Majalla" panose="02000000000000000000" pitchFamily="2" charset="-78"/>
              <a:cs typeface="Sakkal Majalla" panose="02000000000000000000" pitchFamily="2" charset="-78"/>
            </a:rPr>
            <a:t>نموذج شبكة عصبية </a:t>
          </a:r>
          <a:r>
            <a:rPr lang="ar-SA" sz="2400" dirty="0" err="1">
              <a:latin typeface="Sakkal Majalla" panose="02000000000000000000" pitchFamily="2" charset="-78"/>
              <a:cs typeface="Sakkal Majalla" panose="02000000000000000000" pitchFamily="2" charset="-78"/>
            </a:rPr>
            <a:t>تلافيفية</a:t>
          </a:r>
          <a:r>
            <a:rPr lang="ar-SA" sz="2400" dirty="0">
              <a:latin typeface="Sakkal Majalla" panose="02000000000000000000" pitchFamily="2" charset="-78"/>
              <a:cs typeface="Sakkal Majalla" panose="02000000000000000000" pitchFamily="2" charset="-78"/>
            </a:rPr>
            <a:t> تم تدريبه من الصفر</a:t>
          </a:r>
          <a:endParaRPr lang="en-US" sz="2400" dirty="0">
            <a:latin typeface="Sakkal Majalla" panose="02000000000000000000" pitchFamily="2" charset="-78"/>
            <a:cs typeface="Sakkal Majalla" panose="02000000000000000000" pitchFamily="2" charset="-78"/>
          </a:endParaRPr>
        </a:p>
      </dgm:t>
    </dgm:pt>
    <dgm:pt modelId="{2BA7A981-4CCB-417A-BFB5-A274BEC2870D}" type="parTrans" cxnId="{9C5564EC-E733-4D56-8976-D18D803F5709}">
      <dgm:prSet/>
      <dgm:spPr/>
      <dgm:t>
        <a:bodyPr/>
        <a:lstStyle/>
        <a:p>
          <a:endParaRPr lang="en-US"/>
        </a:p>
      </dgm:t>
    </dgm:pt>
    <dgm:pt modelId="{DFE18468-C845-4F59-B9E1-DEF87416469E}" type="sibTrans" cxnId="{9C5564EC-E733-4D56-8976-D18D803F5709}">
      <dgm:prSet/>
      <dgm:spPr/>
      <dgm:t>
        <a:bodyPr/>
        <a:lstStyle/>
        <a:p>
          <a:endParaRPr lang="en-US"/>
        </a:p>
      </dgm:t>
    </dgm:pt>
    <dgm:pt modelId="{0F54E6C1-DC81-4468-B24F-E8ECB9AC204C}" type="pres">
      <dgm:prSet presAssocID="{07A675D9-2909-4192-9403-FF0F163D6DCE}" presName="Name0" presStyleCnt="0">
        <dgm:presLayoutVars>
          <dgm:dir/>
          <dgm:animLvl val="lvl"/>
          <dgm:resizeHandles val="exact"/>
        </dgm:presLayoutVars>
      </dgm:prSet>
      <dgm:spPr/>
    </dgm:pt>
    <dgm:pt modelId="{FCAC5E8C-EA68-4C9B-9624-C413817C4E6C}" type="pres">
      <dgm:prSet presAssocID="{BB6DB288-762F-411A-BBA3-3B337D2A8EA2}" presName="boxAndChildren" presStyleCnt="0"/>
      <dgm:spPr/>
    </dgm:pt>
    <dgm:pt modelId="{5836B2FF-886A-4132-A464-1B40B9C7B165}" type="pres">
      <dgm:prSet presAssocID="{BB6DB288-762F-411A-BBA3-3B337D2A8EA2}" presName="parentTextBox" presStyleLbl="node1" presStyleIdx="0" presStyleCnt="5"/>
      <dgm:spPr/>
    </dgm:pt>
    <dgm:pt modelId="{9B629C7D-2E05-4949-85D7-8FF09EDC1B55}" type="pres">
      <dgm:prSet presAssocID="{DC1384DE-6A8B-4572-B230-ECD63CE9E140}" presName="sp" presStyleCnt="0"/>
      <dgm:spPr/>
    </dgm:pt>
    <dgm:pt modelId="{14D5D369-5904-4577-9177-6087042E9204}" type="pres">
      <dgm:prSet presAssocID="{7BB8C0DC-BED3-40F2-B4C7-A9F872B78C27}" presName="arrowAndChildren" presStyleCnt="0"/>
      <dgm:spPr/>
    </dgm:pt>
    <dgm:pt modelId="{490FBD83-B861-4983-A01B-F24103D4ED4D}" type="pres">
      <dgm:prSet presAssocID="{7BB8C0DC-BED3-40F2-B4C7-A9F872B78C27}" presName="parentTextArrow" presStyleLbl="node1" presStyleIdx="1" presStyleCnt="5"/>
      <dgm:spPr/>
    </dgm:pt>
    <dgm:pt modelId="{F0770365-B3A6-4E15-97AC-D47BF3DDD857}" type="pres">
      <dgm:prSet presAssocID="{CBB957D8-67E7-4F88-84A4-DB73BC2E8897}" presName="sp" presStyleCnt="0"/>
      <dgm:spPr/>
    </dgm:pt>
    <dgm:pt modelId="{66F457DA-053D-47B7-8E7A-C29A5D06A697}" type="pres">
      <dgm:prSet presAssocID="{307C307C-0925-4C68-B068-E4DB41391CC4}" presName="arrowAndChildren" presStyleCnt="0"/>
      <dgm:spPr/>
    </dgm:pt>
    <dgm:pt modelId="{A9FBF99E-4D06-41D8-8FD3-EFFF5DE3B20E}" type="pres">
      <dgm:prSet presAssocID="{307C307C-0925-4C68-B068-E4DB41391CC4}" presName="parentTextArrow" presStyleLbl="node1" presStyleIdx="2" presStyleCnt="5"/>
      <dgm:spPr/>
    </dgm:pt>
    <dgm:pt modelId="{5511CD1E-43B3-458F-85EA-6E392934A4F3}" type="pres">
      <dgm:prSet presAssocID="{C5A727E4-2112-4E63-B747-5BBF9D7EE90F}" presName="sp" presStyleCnt="0"/>
      <dgm:spPr/>
    </dgm:pt>
    <dgm:pt modelId="{F0D25610-C11F-4EA7-8868-B5D77EE12C8F}" type="pres">
      <dgm:prSet presAssocID="{089EC356-BB92-43D0-8176-2F57A2364374}" presName="arrowAndChildren" presStyleCnt="0"/>
      <dgm:spPr/>
    </dgm:pt>
    <dgm:pt modelId="{F57A5714-512A-404E-A1C5-87DB0D9D3650}" type="pres">
      <dgm:prSet presAssocID="{089EC356-BB92-43D0-8176-2F57A2364374}" presName="parentTextArrow" presStyleLbl="node1" presStyleIdx="3" presStyleCnt="5" custScaleY="139177"/>
      <dgm:spPr/>
    </dgm:pt>
    <dgm:pt modelId="{12365150-3DCD-4681-8196-CB254F09CE0B}" type="pres">
      <dgm:prSet presAssocID="{0EEDEEF1-B5B0-48C0-8B54-664F5C70C049}" presName="sp" presStyleCnt="0"/>
      <dgm:spPr/>
    </dgm:pt>
    <dgm:pt modelId="{A53C2B23-5D34-429C-B725-68DFFF05415C}" type="pres">
      <dgm:prSet presAssocID="{072E7F37-7DC5-462E-A956-A73938F2DBF6}" presName="arrowAndChildren" presStyleCnt="0"/>
      <dgm:spPr/>
    </dgm:pt>
    <dgm:pt modelId="{59E5CD4B-9E8E-4118-9C13-57BAEDC87FF4}" type="pres">
      <dgm:prSet presAssocID="{072E7F37-7DC5-462E-A956-A73938F2DBF6}" presName="parentTextArrow" presStyleLbl="node1" presStyleIdx="4" presStyleCnt="5"/>
      <dgm:spPr/>
    </dgm:pt>
  </dgm:ptLst>
  <dgm:cxnLst>
    <dgm:cxn modelId="{C9E8D83F-CF40-4647-868F-F8F0A05F637D}" type="presOf" srcId="{BB6DB288-762F-411A-BBA3-3B337D2A8EA2}" destId="{5836B2FF-886A-4132-A464-1B40B9C7B165}" srcOrd="0" destOrd="0" presId="urn:microsoft.com/office/officeart/2005/8/layout/process4"/>
    <dgm:cxn modelId="{EE4A8362-92DD-4A6C-AAF7-D0877643A07B}" type="presOf" srcId="{072E7F37-7DC5-462E-A956-A73938F2DBF6}" destId="{59E5CD4B-9E8E-4118-9C13-57BAEDC87FF4}" srcOrd="0" destOrd="0" presId="urn:microsoft.com/office/officeart/2005/8/layout/process4"/>
    <dgm:cxn modelId="{14F01445-3286-4266-82DF-7E1BDF701647}" type="presOf" srcId="{7BB8C0DC-BED3-40F2-B4C7-A9F872B78C27}" destId="{490FBD83-B861-4983-A01B-F24103D4ED4D}" srcOrd="0" destOrd="0" presId="urn:microsoft.com/office/officeart/2005/8/layout/process4"/>
    <dgm:cxn modelId="{BD4DEC4A-D9EB-4EFF-BEE0-82CF47BE7BB2}" srcId="{07A675D9-2909-4192-9403-FF0F163D6DCE}" destId="{7BB8C0DC-BED3-40F2-B4C7-A9F872B78C27}" srcOrd="3" destOrd="0" parTransId="{A7A94E3A-27A4-4041-B038-C8BB552EA552}" sibTransId="{DC1384DE-6A8B-4572-B230-ECD63CE9E140}"/>
    <dgm:cxn modelId="{3A6B176D-0D53-4999-B200-301D7BB76DD5}" srcId="{07A675D9-2909-4192-9403-FF0F163D6DCE}" destId="{307C307C-0925-4C68-B068-E4DB41391CC4}" srcOrd="2" destOrd="0" parTransId="{5F5E7F8E-60B5-411A-B79E-9079593CE3C4}" sibTransId="{CBB957D8-67E7-4F88-84A4-DB73BC2E8897}"/>
    <dgm:cxn modelId="{4575E14F-C294-4C12-9159-B394B1174EA5}" type="presOf" srcId="{089EC356-BB92-43D0-8176-2F57A2364374}" destId="{F57A5714-512A-404E-A1C5-87DB0D9D3650}" srcOrd="0" destOrd="0" presId="urn:microsoft.com/office/officeart/2005/8/layout/process4"/>
    <dgm:cxn modelId="{D4158A7C-09D7-4F78-94F6-91B3ECFBEA90}" type="presOf" srcId="{307C307C-0925-4C68-B068-E4DB41391CC4}" destId="{A9FBF99E-4D06-41D8-8FD3-EFFF5DE3B20E}" srcOrd="0" destOrd="0" presId="urn:microsoft.com/office/officeart/2005/8/layout/process4"/>
    <dgm:cxn modelId="{0A5B10A5-0E62-48FB-9AE0-E3CA40358532}" srcId="{07A675D9-2909-4192-9403-FF0F163D6DCE}" destId="{072E7F37-7DC5-462E-A956-A73938F2DBF6}" srcOrd="0" destOrd="0" parTransId="{F006D940-D835-4D63-8A98-BB4D8EF35B41}" sibTransId="{0EEDEEF1-B5B0-48C0-8B54-664F5C70C049}"/>
    <dgm:cxn modelId="{6A111AC7-13B7-4B43-9A75-DCB68BAFC570}" srcId="{07A675D9-2909-4192-9403-FF0F163D6DCE}" destId="{089EC356-BB92-43D0-8176-2F57A2364374}" srcOrd="1" destOrd="0" parTransId="{0AA32F7C-3C00-464D-8503-04760B7FE7A6}" sibTransId="{C5A727E4-2112-4E63-B747-5BBF9D7EE90F}"/>
    <dgm:cxn modelId="{A2A22BD9-A475-426D-8E66-593C87454806}" type="presOf" srcId="{07A675D9-2909-4192-9403-FF0F163D6DCE}" destId="{0F54E6C1-DC81-4468-B24F-E8ECB9AC204C}" srcOrd="0" destOrd="0" presId="urn:microsoft.com/office/officeart/2005/8/layout/process4"/>
    <dgm:cxn modelId="{9C5564EC-E733-4D56-8976-D18D803F5709}" srcId="{07A675D9-2909-4192-9403-FF0F163D6DCE}" destId="{BB6DB288-762F-411A-BBA3-3B337D2A8EA2}" srcOrd="4" destOrd="0" parTransId="{2BA7A981-4CCB-417A-BFB5-A274BEC2870D}" sibTransId="{DFE18468-C845-4F59-B9E1-DEF87416469E}"/>
    <dgm:cxn modelId="{192720F0-513E-4ACD-A417-7194A0F66193}" type="presParOf" srcId="{0F54E6C1-DC81-4468-B24F-E8ECB9AC204C}" destId="{FCAC5E8C-EA68-4C9B-9624-C413817C4E6C}" srcOrd="0" destOrd="0" presId="urn:microsoft.com/office/officeart/2005/8/layout/process4"/>
    <dgm:cxn modelId="{D9F7300D-E3CB-4789-B26B-05410BE44996}" type="presParOf" srcId="{FCAC5E8C-EA68-4C9B-9624-C413817C4E6C}" destId="{5836B2FF-886A-4132-A464-1B40B9C7B165}" srcOrd="0" destOrd="0" presId="urn:microsoft.com/office/officeart/2005/8/layout/process4"/>
    <dgm:cxn modelId="{E1FEC193-EF93-4C3E-931E-EBB079C31109}" type="presParOf" srcId="{0F54E6C1-DC81-4468-B24F-E8ECB9AC204C}" destId="{9B629C7D-2E05-4949-85D7-8FF09EDC1B55}" srcOrd="1" destOrd="0" presId="urn:microsoft.com/office/officeart/2005/8/layout/process4"/>
    <dgm:cxn modelId="{A0EFB61C-F955-443E-B6AC-F6CE398CB0F9}" type="presParOf" srcId="{0F54E6C1-DC81-4468-B24F-E8ECB9AC204C}" destId="{14D5D369-5904-4577-9177-6087042E9204}" srcOrd="2" destOrd="0" presId="urn:microsoft.com/office/officeart/2005/8/layout/process4"/>
    <dgm:cxn modelId="{5A93EE2D-B2A7-42C9-95FE-623A179FEA2E}" type="presParOf" srcId="{14D5D369-5904-4577-9177-6087042E9204}" destId="{490FBD83-B861-4983-A01B-F24103D4ED4D}" srcOrd="0" destOrd="0" presId="urn:microsoft.com/office/officeart/2005/8/layout/process4"/>
    <dgm:cxn modelId="{F6C576A8-937D-4A27-92FA-EDEF22F7616D}" type="presParOf" srcId="{0F54E6C1-DC81-4468-B24F-E8ECB9AC204C}" destId="{F0770365-B3A6-4E15-97AC-D47BF3DDD857}" srcOrd="3" destOrd="0" presId="urn:microsoft.com/office/officeart/2005/8/layout/process4"/>
    <dgm:cxn modelId="{3525DAC5-0887-4881-B4BF-61CE180A4E40}" type="presParOf" srcId="{0F54E6C1-DC81-4468-B24F-E8ECB9AC204C}" destId="{66F457DA-053D-47B7-8E7A-C29A5D06A697}" srcOrd="4" destOrd="0" presId="urn:microsoft.com/office/officeart/2005/8/layout/process4"/>
    <dgm:cxn modelId="{2504489A-63AA-4567-9B78-A83D7CC034DA}" type="presParOf" srcId="{66F457DA-053D-47B7-8E7A-C29A5D06A697}" destId="{A9FBF99E-4D06-41D8-8FD3-EFFF5DE3B20E}" srcOrd="0" destOrd="0" presId="urn:microsoft.com/office/officeart/2005/8/layout/process4"/>
    <dgm:cxn modelId="{B5AF3E6A-CC35-4803-8C64-E6F04BB30CD9}" type="presParOf" srcId="{0F54E6C1-DC81-4468-B24F-E8ECB9AC204C}" destId="{5511CD1E-43B3-458F-85EA-6E392934A4F3}" srcOrd="5" destOrd="0" presId="urn:microsoft.com/office/officeart/2005/8/layout/process4"/>
    <dgm:cxn modelId="{89D3211F-D6D2-4D21-A331-C2BF20CECB7D}" type="presParOf" srcId="{0F54E6C1-DC81-4468-B24F-E8ECB9AC204C}" destId="{F0D25610-C11F-4EA7-8868-B5D77EE12C8F}" srcOrd="6" destOrd="0" presId="urn:microsoft.com/office/officeart/2005/8/layout/process4"/>
    <dgm:cxn modelId="{8F4BE086-854E-415A-99F1-54FF1D685A52}" type="presParOf" srcId="{F0D25610-C11F-4EA7-8868-B5D77EE12C8F}" destId="{F57A5714-512A-404E-A1C5-87DB0D9D3650}" srcOrd="0" destOrd="0" presId="urn:microsoft.com/office/officeart/2005/8/layout/process4"/>
    <dgm:cxn modelId="{50825D8A-EC1C-4F9C-BF23-4CFE5789B904}" type="presParOf" srcId="{0F54E6C1-DC81-4468-B24F-E8ECB9AC204C}" destId="{12365150-3DCD-4681-8196-CB254F09CE0B}" srcOrd="7" destOrd="0" presId="urn:microsoft.com/office/officeart/2005/8/layout/process4"/>
    <dgm:cxn modelId="{8E21FCBC-32C4-4EAB-BE65-1E12EF934C28}" type="presParOf" srcId="{0F54E6C1-DC81-4468-B24F-E8ECB9AC204C}" destId="{A53C2B23-5D34-429C-B725-68DFFF05415C}" srcOrd="8" destOrd="0" presId="urn:microsoft.com/office/officeart/2005/8/layout/process4"/>
    <dgm:cxn modelId="{C03D740E-764F-46B7-AF6F-650676EF91D7}" type="presParOf" srcId="{A53C2B23-5D34-429C-B725-68DFFF05415C}" destId="{59E5CD4B-9E8E-4118-9C13-57BAEDC87FF4}"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47B3A8-BA4E-4152-B426-AEA4681AA8BC}"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A127FE47-14EB-4294-B7E1-8E85055F4249}">
      <dgm:prSet custT="1"/>
      <dgm:spPr/>
      <dgm:t>
        <a:bodyPr/>
        <a:lstStyle/>
        <a:p>
          <a:pPr algn="r" rtl="1"/>
          <a:r>
            <a:rPr lang="en-US" sz="1600" b="1" dirty="0">
              <a:latin typeface="Sakkal Majalla" panose="02000000000000000000" pitchFamily="2" charset="-78"/>
              <a:cs typeface="Sakkal Majalla" panose="02000000000000000000" pitchFamily="2" charset="-78"/>
            </a:rPr>
            <a:t>VGG16:</a:t>
          </a:r>
          <a:br>
            <a:rPr lang="en-US" sz="1600" dirty="0">
              <a:latin typeface="Sakkal Majalla" panose="02000000000000000000" pitchFamily="2" charset="-78"/>
              <a:cs typeface="Sakkal Majalla" panose="02000000000000000000" pitchFamily="2" charset="-78"/>
            </a:rPr>
          </a:br>
          <a:r>
            <a:rPr lang="en-US" sz="1600" dirty="0">
              <a:latin typeface="Sakkal Majalla" panose="02000000000000000000" pitchFamily="2" charset="-78"/>
              <a:cs typeface="Sakkal Majalla" panose="02000000000000000000" pitchFamily="2" charset="-78"/>
            </a:rPr>
            <a:t>VGG16 </a:t>
          </a:r>
          <a:r>
            <a:rPr lang="ar-SA" sz="1600" dirty="0">
              <a:latin typeface="Sakkal Majalla" panose="02000000000000000000" pitchFamily="2" charset="-78"/>
              <a:cs typeface="Sakkal Majalla" panose="02000000000000000000" pitchFamily="2" charset="-78"/>
            </a:rPr>
            <a:t>هو نموذج شبكة عصبية </a:t>
          </a:r>
          <a:r>
            <a:rPr lang="ar-SA" sz="1600" dirty="0" err="1">
              <a:latin typeface="Sakkal Majalla" panose="02000000000000000000" pitchFamily="2" charset="-78"/>
              <a:cs typeface="Sakkal Majalla" panose="02000000000000000000" pitchFamily="2" charset="-78"/>
            </a:rPr>
            <a:t>تلافيفية</a:t>
          </a:r>
          <a:r>
            <a:rPr lang="ar-SA" sz="1600" dirty="0">
              <a:latin typeface="Sakkal Majalla" panose="02000000000000000000" pitchFamily="2" charset="-78"/>
              <a:cs typeface="Sakkal Majalla" panose="02000000000000000000" pitchFamily="2" charset="-78"/>
            </a:rPr>
            <a:t> (</a:t>
          </a:r>
          <a:r>
            <a:rPr lang="en-US" sz="1600" dirty="0">
              <a:latin typeface="Sakkal Majalla" panose="02000000000000000000" pitchFamily="2" charset="-78"/>
              <a:cs typeface="Sakkal Majalla" panose="02000000000000000000" pitchFamily="2" charset="-78"/>
            </a:rPr>
            <a:t>Convolutional Neural Network - CNN) </a:t>
          </a:r>
          <a:r>
            <a:rPr lang="ar-SA" sz="1600" dirty="0">
              <a:latin typeface="Sakkal Majalla" panose="02000000000000000000" pitchFamily="2" charset="-78"/>
              <a:cs typeface="Sakkal Majalla" panose="02000000000000000000" pitchFamily="2" charset="-78"/>
            </a:rPr>
            <a:t>تم تطويره من قبل </a:t>
          </a:r>
          <a:r>
            <a:rPr lang="en-US" sz="1600" dirty="0">
              <a:latin typeface="Sakkal Majalla" panose="02000000000000000000" pitchFamily="2" charset="-78"/>
              <a:cs typeface="Sakkal Majalla" panose="02000000000000000000" pitchFamily="2" charset="-78"/>
            </a:rPr>
            <a:t>Visual Geometry Group </a:t>
          </a:r>
          <a:r>
            <a:rPr lang="ar-SA" sz="1600" dirty="0">
              <a:latin typeface="Sakkal Majalla" panose="02000000000000000000" pitchFamily="2" charset="-78"/>
              <a:cs typeface="Sakkal Majalla" panose="02000000000000000000" pitchFamily="2" charset="-78"/>
            </a:rPr>
            <a:t>في جامعة أكسفورد. يتكون من 16 طبقة (13 طبقة </a:t>
          </a:r>
          <a:r>
            <a:rPr lang="ar-SA" sz="1600" dirty="0" err="1">
              <a:latin typeface="Sakkal Majalla" panose="02000000000000000000" pitchFamily="2" charset="-78"/>
              <a:cs typeface="Sakkal Majalla" panose="02000000000000000000" pitchFamily="2" charset="-78"/>
            </a:rPr>
            <a:t>تلافيفية</a:t>
          </a:r>
          <a:r>
            <a:rPr lang="ar-SA" sz="1600" dirty="0">
              <a:latin typeface="Sakkal Majalla" panose="02000000000000000000" pitchFamily="2" charset="-78"/>
              <a:cs typeface="Sakkal Majalla" panose="02000000000000000000" pitchFamily="2" charset="-78"/>
            </a:rPr>
            <a:t> و3 طبقات متصلة بالكامل). يتميز باستخدام مرشحات صغيرة بحجم 3</a:t>
          </a:r>
          <a:r>
            <a:rPr lang="en-US" sz="1600" dirty="0">
              <a:latin typeface="Sakkal Majalla" panose="02000000000000000000" pitchFamily="2" charset="-78"/>
              <a:cs typeface="Sakkal Majalla" panose="02000000000000000000" pitchFamily="2" charset="-78"/>
            </a:rPr>
            <a:t>x3 </a:t>
          </a:r>
          <a:r>
            <a:rPr lang="ar-SA" sz="1600" dirty="0">
              <a:latin typeface="Sakkal Majalla" panose="02000000000000000000" pitchFamily="2" charset="-78"/>
              <a:cs typeface="Sakkal Majalla" panose="02000000000000000000" pitchFamily="2" charset="-78"/>
            </a:rPr>
            <a:t>مع خطوة (</a:t>
          </a:r>
          <a:r>
            <a:rPr lang="en-US" sz="1600" dirty="0">
              <a:latin typeface="Sakkal Majalla" panose="02000000000000000000" pitchFamily="2" charset="-78"/>
              <a:cs typeface="Sakkal Majalla" panose="02000000000000000000" pitchFamily="2" charset="-78"/>
            </a:rPr>
            <a:t>stride) 1، </a:t>
          </a:r>
          <a:r>
            <a:rPr lang="ar-SA" sz="1600" dirty="0">
              <a:latin typeface="Sakkal Majalla" panose="02000000000000000000" pitchFamily="2" charset="-78"/>
              <a:cs typeface="Sakkal Majalla" panose="02000000000000000000" pitchFamily="2" charset="-78"/>
            </a:rPr>
            <a:t>مما يسمح بتعلم السمات المكانية بشكل دقيق. النموذج يحتوي على طبقات تجميع (</a:t>
          </a:r>
          <a:r>
            <a:rPr lang="en-US" sz="1600" dirty="0">
              <a:latin typeface="Sakkal Majalla" panose="02000000000000000000" pitchFamily="2" charset="-78"/>
              <a:cs typeface="Sakkal Majalla" panose="02000000000000000000" pitchFamily="2" charset="-78"/>
            </a:rPr>
            <a:t>Pooling Layers) </a:t>
          </a:r>
          <a:r>
            <a:rPr lang="ar-SA" sz="1600" dirty="0">
              <a:latin typeface="Sakkal Majalla" panose="02000000000000000000" pitchFamily="2" charset="-78"/>
              <a:cs typeface="Sakkal Majalla" panose="02000000000000000000" pitchFamily="2" charset="-78"/>
            </a:rPr>
            <a:t>لتقليل الأبعاد المكانية مع الحفاظ على المعلومات المهمة. في هذا البحث، تم استخدام </a:t>
          </a:r>
          <a:r>
            <a:rPr lang="en-US" sz="1600" dirty="0">
              <a:latin typeface="Sakkal Majalla" panose="02000000000000000000" pitchFamily="2" charset="-78"/>
              <a:cs typeface="Sakkal Majalla" panose="02000000000000000000" pitchFamily="2" charset="-78"/>
            </a:rPr>
            <a:t>VGG16 </a:t>
          </a:r>
          <a:r>
            <a:rPr lang="ar-SA" sz="1600" dirty="0">
              <a:latin typeface="Sakkal Majalla" panose="02000000000000000000" pitchFamily="2" charset="-78"/>
              <a:cs typeface="Sakkal Majalla" panose="02000000000000000000" pitchFamily="2" charset="-78"/>
            </a:rPr>
            <a:t>كجزء من نهج التعلم المنقول (</a:t>
          </a:r>
          <a:r>
            <a:rPr lang="en-US" sz="1600" dirty="0">
              <a:latin typeface="Sakkal Majalla" panose="02000000000000000000" pitchFamily="2" charset="-78"/>
              <a:cs typeface="Sakkal Majalla" panose="02000000000000000000" pitchFamily="2" charset="-78"/>
            </a:rPr>
            <a:t>Transfer Learning)، </a:t>
          </a:r>
          <a:r>
            <a:rPr lang="ar-SA" sz="1600" dirty="0">
              <a:latin typeface="Sakkal Majalla" panose="02000000000000000000" pitchFamily="2" charset="-78"/>
              <a:cs typeface="Sakkal Majalla" panose="02000000000000000000" pitchFamily="2" charset="-78"/>
            </a:rPr>
            <a:t>حيث تم استخدام الأوزان المدربة مسبقًا على قاعدة بيانات </a:t>
          </a:r>
          <a:r>
            <a:rPr lang="en-US" sz="1600" dirty="0">
              <a:latin typeface="Sakkal Majalla" panose="02000000000000000000" pitchFamily="2" charset="-78"/>
              <a:cs typeface="Sakkal Majalla" panose="02000000000000000000" pitchFamily="2" charset="-78"/>
            </a:rPr>
            <a:t>ImageNet، </a:t>
          </a:r>
          <a:r>
            <a:rPr lang="ar-SA" sz="1600" dirty="0">
              <a:latin typeface="Sakkal Majalla" panose="02000000000000000000" pitchFamily="2" charset="-78"/>
              <a:cs typeface="Sakkal Majalla" panose="02000000000000000000" pitchFamily="2" charset="-78"/>
            </a:rPr>
            <a:t>ثم تم تهيئة الطبقات الأخيرة (</a:t>
          </a:r>
          <a:r>
            <a:rPr lang="en-US" sz="1600" dirty="0">
              <a:latin typeface="Sakkal Majalla" panose="02000000000000000000" pitchFamily="2" charset="-78"/>
              <a:cs typeface="Sakkal Majalla" panose="02000000000000000000" pitchFamily="2" charset="-78"/>
            </a:rPr>
            <a:t>Fully Connected Layers) </a:t>
          </a:r>
          <a:r>
            <a:rPr lang="ar-SA" sz="1600" dirty="0">
              <a:latin typeface="Sakkal Majalla" panose="02000000000000000000" pitchFamily="2" charset="-78"/>
              <a:cs typeface="Sakkal Majalla" panose="02000000000000000000" pitchFamily="2" charset="-78"/>
            </a:rPr>
            <a:t>لتصنيف الأنواع الحيوانية المحددة.</a:t>
          </a:r>
          <a:endParaRPr lang="en-US" sz="1600" dirty="0">
            <a:latin typeface="Sakkal Majalla" panose="02000000000000000000" pitchFamily="2" charset="-78"/>
            <a:cs typeface="Sakkal Majalla" panose="02000000000000000000" pitchFamily="2" charset="-78"/>
          </a:endParaRPr>
        </a:p>
      </dgm:t>
    </dgm:pt>
    <dgm:pt modelId="{AF68FC12-0C03-4083-A6CB-7CE54E996726}" type="parTrans" cxnId="{6DD4D8FA-C92D-4D07-9A3A-004B499EAFAA}">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06EBABC2-04F8-4B11-A371-5DFF8330921C}" type="sibTrans" cxnId="{6DD4D8FA-C92D-4D07-9A3A-004B499EAFAA}">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C8158295-30AD-4678-B8D4-CB3F62D11693}">
      <dgm:prSet custT="1"/>
      <dgm:spPr/>
      <dgm:t>
        <a:bodyPr/>
        <a:lstStyle/>
        <a:p>
          <a:pPr algn="r" rtl="1"/>
          <a:r>
            <a:rPr lang="en-US" sz="1600" b="1" dirty="0">
              <a:solidFill>
                <a:schemeClr val="tx1"/>
              </a:solidFill>
              <a:latin typeface="Sakkal Majalla" panose="02000000000000000000" pitchFamily="2" charset="-78"/>
              <a:cs typeface="Sakkal Majalla" panose="02000000000000000000" pitchFamily="2" charset="-78"/>
            </a:rPr>
            <a:t>ResNet50:</a:t>
          </a:r>
          <a:br>
            <a:rPr lang="en-US" sz="1600" dirty="0">
              <a:solidFill>
                <a:schemeClr val="tx1"/>
              </a:solidFill>
              <a:latin typeface="Sakkal Majalla" panose="02000000000000000000" pitchFamily="2" charset="-78"/>
              <a:cs typeface="Sakkal Majalla" panose="02000000000000000000" pitchFamily="2" charset="-78"/>
            </a:rPr>
          </a:br>
          <a:r>
            <a:rPr lang="en-US" sz="1600" dirty="0">
              <a:solidFill>
                <a:schemeClr val="tx1"/>
              </a:solidFill>
              <a:latin typeface="Sakkal Majalla" panose="02000000000000000000" pitchFamily="2" charset="-78"/>
              <a:cs typeface="Sakkal Majalla" panose="02000000000000000000" pitchFamily="2" charset="-78"/>
            </a:rPr>
            <a:t>ResNet50 (Residual Network) </a:t>
          </a:r>
          <a:r>
            <a:rPr lang="ar-SA" sz="1600" dirty="0">
              <a:solidFill>
                <a:schemeClr val="tx1"/>
              </a:solidFill>
              <a:latin typeface="Sakkal Majalla" panose="02000000000000000000" pitchFamily="2" charset="-78"/>
              <a:cs typeface="Sakkal Majalla" panose="02000000000000000000" pitchFamily="2" charset="-78"/>
            </a:rPr>
            <a:t>هو نموذج </a:t>
          </a:r>
          <a:r>
            <a:rPr lang="en-US" sz="1600" dirty="0">
              <a:solidFill>
                <a:schemeClr val="tx1"/>
              </a:solidFill>
              <a:latin typeface="Sakkal Majalla" panose="02000000000000000000" pitchFamily="2" charset="-78"/>
              <a:cs typeface="Sakkal Majalla" panose="02000000000000000000" pitchFamily="2" charset="-78"/>
            </a:rPr>
            <a:t>CNN </a:t>
          </a:r>
          <a:r>
            <a:rPr lang="ar-SA" sz="1600" dirty="0">
              <a:solidFill>
                <a:schemeClr val="tx1"/>
              </a:solidFill>
              <a:latin typeface="Sakkal Majalla" panose="02000000000000000000" pitchFamily="2" charset="-78"/>
              <a:cs typeface="Sakkal Majalla" panose="02000000000000000000" pitchFamily="2" charset="-78"/>
            </a:rPr>
            <a:t>آخر يتكون من 50 طبقة، تم تطويره لمعالجة مشكلة التدهور (</a:t>
          </a:r>
          <a:r>
            <a:rPr lang="en-US" sz="1600" dirty="0">
              <a:solidFill>
                <a:schemeClr val="tx1"/>
              </a:solidFill>
              <a:latin typeface="Sakkal Majalla" panose="02000000000000000000" pitchFamily="2" charset="-78"/>
              <a:cs typeface="Sakkal Majalla" panose="02000000000000000000" pitchFamily="2" charset="-78"/>
            </a:rPr>
            <a:t>Degradation Problem) </a:t>
          </a:r>
          <a:r>
            <a:rPr lang="ar-SA" sz="1600" dirty="0">
              <a:solidFill>
                <a:schemeClr val="tx1"/>
              </a:solidFill>
              <a:latin typeface="Sakkal Majalla" panose="02000000000000000000" pitchFamily="2" charset="-78"/>
              <a:cs typeface="Sakkal Majalla" panose="02000000000000000000" pitchFamily="2" charset="-78"/>
            </a:rPr>
            <a:t>في الشبكات العميقة جدًا. يعتمد على مفهوم "التوصيلات المتبقية" (</a:t>
          </a:r>
          <a:r>
            <a:rPr lang="en-US" sz="1600" dirty="0">
              <a:solidFill>
                <a:schemeClr val="tx1"/>
              </a:solidFill>
              <a:latin typeface="Sakkal Majalla" panose="02000000000000000000" pitchFamily="2" charset="-78"/>
              <a:cs typeface="Sakkal Majalla" panose="02000000000000000000" pitchFamily="2" charset="-78"/>
            </a:rPr>
            <a:t>Residual Connections) </a:t>
          </a:r>
          <a:r>
            <a:rPr lang="ar-SA" sz="1600" dirty="0">
              <a:solidFill>
                <a:schemeClr val="tx1"/>
              </a:solidFill>
              <a:latin typeface="Sakkal Majalla" panose="02000000000000000000" pitchFamily="2" charset="-78"/>
              <a:cs typeface="Sakkal Majalla" panose="02000000000000000000" pitchFamily="2" charset="-78"/>
            </a:rPr>
            <a:t>التي تسمح بتمرير المعلومات مباشرة عبر الطبقات، مما يساعد على تدريب الشبكات العميقة بشكل أفضل ويقلل من مشكلة التدرج المتلاشي (</a:t>
          </a:r>
          <a:r>
            <a:rPr lang="en-US" sz="1600" dirty="0">
              <a:solidFill>
                <a:schemeClr val="tx1"/>
              </a:solidFill>
              <a:latin typeface="Sakkal Majalla" panose="02000000000000000000" pitchFamily="2" charset="-78"/>
              <a:cs typeface="Sakkal Majalla" panose="02000000000000000000" pitchFamily="2" charset="-78"/>
            </a:rPr>
            <a:t>Vanishing Gradient). </a:t>
          </a:r>
          <a:r>
            <a:rPr lang="ar-SA" sz="1600" dirty="0">
              <a:solidFill>
                <a:schemeClr val="tx1"/>
              </a:solidFill>
              <a:latin typeface="Sakkal Majalla" panose="02000000000000000000" pitchFamily="2" charset="-78"/>
              <a:cs typeface="Sakkal Majalla" panose="02000000000000000000" pitchFamily="2" charset="-78"/>
            </a:rPr>
            <a:t>في هذا البحث، تم استخدام </a:t>
          </a:r>
          <a:r>
            <a:rPr lang="en-US" sz="1600" dirty="0">
              <a:solidFill>
                <a:schemeClr val="tx1"/>
              </a:solidFill>
              <a:latin typeface="Sakkal Majalla" panose="02000000000000000000" pitchFamily="2" charset="-78"/>
              <a:cs typeface="Sakkal Majalla" panose="02000000000000000000" pitchFamily="2" charset="-78"/>
            </a:rPr>
            <a:t>ResNet50 </a:t>
          </a:r>
          <a:r>
            <a:rPr lang="ar-SA" sz="1600" dirty="0">
              <a:solidFill>
                <a:schemeClr val="tx1"/>
              </a:solidFill>
              <a:latin typeface="Sakkal Majalla" panose="02000000000000000000" pitchFamily="2" charset="-78"/>
              <a:cs typeface="Sakkal Majalla" panose="02000000000000000000" pitchFamily="2" charset="-78"/>
            </a:rPr>
            <a:t>أيضًا بنهج التعلم المنقول، حيث تم تهيئة الطبقات الأخيرة لتصنيف الأنواع الحيوانية.</a:t>
          </a:r>
          <a:endParaRPr lang="en-US" sz="1600" dirty="0">
            <a:solidFill>
              <a:schemeClr val="tx1"/>
            </a:solidFill>
            <a:latin typeface="Sakkal Majalla" panose="02000000000000000000" pitchFamily="2" charset="-78"/>
            <a:cs typeface="Sakkal Majalla" panose="02000000000000000000" pitchFamily="2" charset="-78"/>
          </a:endParaRPr>
        </a:p>
      </dgm:t>
    </dgm:pt>
    <dgm:pt modelId="{03E0865C-C1DF-4E1C-90D0-507D110A5EC1}" type="parTrans" cxnId="{12289F05-201B-4C98-968B-52DF8ECF8E61}">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C7C217EA-B762-48BD-B6D6-610FAB60B2A9}" type="sibTrans" cxnId="{12289F05-201B-4C98-968B-52DF8ECF8E61}">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6FF6BB83-0F75-4D35-A384-9561D408B8C5}">
      <dgm:prSet custT="1"/>
      <dgm:spPr/>
      <dgm:t>
        <a:bodyPr/>
        <a:lstStyle/>
        <a:p>
          <a:pPr algn="r" rtl="1"/>
          <a:r>
            <a:rPr lang="en-US" sz="1600" b="1">
              <a:latin typeface="Sakkal Majalla" panose="02000000000000000000" pitchFamily="2" charset="-78"/>
              <a:cs typeface="Sakkal Majalla" panose="02000000000000000000" pitchFamily="2" charset="-78"/>
            </a:rPr>
            <a:t>CNN-1 (Self-Trained Model):</a:t>
          </a:r>
          <a:br>
            <a:rPr lang="en-US" sz="1600">
              <a:latin typeface="Sakkal Majalla" panose="02000000000000000000" pitchFamily="2" charset="-78"/>
              <a:cs typeface="Sakkal Majalla" panose="02000000000000000000" pitchFamily="2" charset="-78"/>
            </a:rPr>
          </a:br>
          <a:r>
            <a:rPr lang="ar-SA" sz="1600">
              <a:latin typeface="Sakkal Majalla" panose="02000000000000000000" pitchFamily="2" charset="-78"/>
              <a:cs typeface="Sakkal Majalla" panose="02000000000000000000" pitchFamily="2" charset="-78"/>
            </a:rPr>
            <a:t>هذا النموذج تم تصميمه وبناؤه من الصفر من قبل الباحثين. يتكون من عدة طبقات تلافيفية وطبقات تجميع، مع تغيير في عدد الطبقات ومعاملات الزيادة (</a:t>
          </a:r>
          <a:r>
            <a:rPr lang="en-US" sz="1600">
              <a:latin typeface="Sakkal Majalla" panose="02000000000000000000" pitchFamily="2" charset="-78"/>
              <a:cs typeface="Sakkal Majalla" panose="02000000000000000000" pitchFamily="2" charset="-78"/>
            </a:rPr>
            <a:t>Augmentation Parameters) </a:t>
          </a:r>
          <a:r>
            <a:rPr lang="ar-SA" sz="1600">
              <a:latin typeface="Sakkal Majalla" panose="02000000000000000000" pitchFamily="2" charset="-78"/>
              <a:cs typeface="Sakkal Majalla" panose="02000000000000000000" pitchFamily="2" charset="-78"/>
            </a:rPr>
            <a:t>لتحسين الأداء على مجموعة البيانات الصغيرة. الهدف من هذا النموذج لم يكن التفوق على النماذج المدربة مسبقًا، بل دراسة تأثير بناء شبكة مخصصة على مجموعة بيانات صغيرة.</a:t>
          </a:r>
          <a:endParaRPr lang="en-US" sz="1600">
            <a:latin typeface="Sakkal Majalla" panose="02000000000000000000" pitchFamily="2" charset="-78"/>
            <a:cs typeface="Sakkal Majalla" panose="02000000000000000000" pitchFamily="2" charset="-78"/>
          </a:endParaRPr>
        </a:p>
      </dgm:t>
    </dgm:pt>
    <dgm:pt modelId="{99250CE5-6293-4C84-BEC4-92D34D817065}" type="parTrans" cxnId="{C82E28D0-0361-4531-A5EF-FBBA3FF80D1B}">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CEEF84EE-B0B6-4F26-BBDA-E92FB553365E}" type="sibTrans" cxnId="{C82E28D0-0361-4531-A5EF-FBBA3FF80D1B}">
      <dgm:prSet/>
      <dgm:spPr/>
      <dgm:t>
        <a:bodyPr/>
        <a:lstStyle/>
        <a:p>
          <a:pPr algn="r" rtl="1"/>
          <a:endParaRPr lang="en-US" sz="1600">
            <a:latin typeface="Sakkal Majalla" panose="02000000000000000000" pitchFamily="2" charset="-78"/>
            <a:cs typeface="Sakkal Majalla" panose="02000000000000000000" pitchFamily="2" charset="-78"/>
          </a:endParaRPr>
        </a:p>
      </dgm:t>
    </dgm:pt>
    <dgm:pt modelId="{3D06A682-9876-4F17-8309-5C423D4FF2CA}" type="pres">
      <dgm:prSet presAssocID="{0847B3A8-BA4E-4152-B426-AEA4681AA8BC}" presName="linear" presStyleCnt="0">
        <dgm:presLayoutVars>
          <dgm:animLvl val="lvl"/>
          <dgm:resizeHandles val="exact"/>
        </dgm:presLayoutVars>
      </dgm:prSet>
      <dgm:spPr/>
    </dgm:pt>
    <dgm:pt modelId="{FD60B5ED-A21B-4026-89FE-3912BC145B12}" type="pres">
      <dgm:prSet presAssocID="{A127FE47-14EB-4294-B7E1-8E85055F4249}" presName="parentText" presStyleLbl="node1" presStyleIdx="0" presStyleCnt="3" custScaleY="115129">
        <dgm:presLayoutVars>
          <dgm:chMax val="0"/>
          <dgm:bulletEnabled val="1"/>
        </dgm:presLayoutVars>
      </dgm:prSet>
      <dgm:spPr/>
    </dgm:pt>
    <dgm:pt modelId="{446C4039-4400-41F3-9FEC-4E882B7EA593}" type="pres">
      <dgm:prSet presAssocID="{06EBABC2-04F8-4B11-A371-5DFF8330921C}" presName="spacer" presStyleCnt="0"/>
      <dgm:spPr/>
    </dgm:pt>
    <dgm:pt modelId="{8B8C4456-AB68-48D3-8009-70AE761DF3E2}" type="pres">
      <dgm:prSet presAssocID="{C8158295-30AD-4678-B8D4-CB3F62D11693}" presName="parentText" presStyleLbl="node1" presStyleIdx="1" presStyleCnt="3">
        <dgm:presLayoutVars>
          <dgm:chMax val="0"/>
          <dgm:bulletEnabled val="1"/>
        </dgm:presLayoutVars>
      </dgm:prSet>
      <dgm:spPr/>
    </dgm:pt>
    <dgm:pt modelId="{85FD87F8-26D0-4312-8C32-1198E149B293}" type="pres">
      <dgm:prSet presAssocID="{C7C217EA-B762-48BD-B6D6-610FAB60B2A9}" presName="spacer" presStyleCnt="0"/>
      <dgm:spPr/>
    </dgm:pt>
    <dgm:pt modelId="{07DDCE6D-6747-49BF-96D9-807B90309C40}" type="pres">
      <dgm:prSet presAssocID="{6FF6BB83-0F75-4D35-A384-9561D408B8C5}" presName="parentText" presStyleLbl="node1" presStyleIdx="2" presStyleCnt="3">
        <dgm:presLayoutVars>
          <dgm:chMax val="0"/>
          <dgm:bulletEnabled val="1"/>
        </dgm:presLayoutVars>
      </dgm:prSet>
      <dgm:spPr/>
    </dgm:pt>
  </dgm:ptLst>
  <dgm:cxnLst>
    <dgm:cxn modelId="{12289F05-201B-4C98-968B-52DF8ECF8E61}" srcId="{0847B3A8-BA4E-4152-B426-AEA4681AA8BC}" destId="{C8158295-30AD-4678-B8D4-CB3F62D11693}" srcOrd="1" destOrd="0" parTransId="{03E0865C-C1DF-4E1C-90D0-507D110A5EC1}" sibTransId="{C7C217EA-B762-48BD-B6D6-610FAB60B2A9}"/>
    <dgm:cxn modelId="{1CF54C36-7C25-4FE0-9AD2-0ED8344F62CC}" type="presOf" srcId="{0847B3A8-BA4E-4152-B426-AEA4681AA8BC}" destId="{3D06A682-9876-4F17-8309-5C423D4FF2CA}" srcOrd="0" destOrd="0" presId="urn:microsoft.com/office/officeart/2005/8/layout/vList2"/>
    <dgm:cxn modelId="{96E7B138-4C38-4577-A300-7EF5F0C8A88D}" type="presOf" srcId="{C8158295-30AD-4678-B8D4-CB3F62D11693}" destId="{8B8C4456-AB68-48D3-8009-70AE761DF3E2}" srcOrd="0" destOrd="0" presId="urn:microsoft.com/office/officeart/2005/8/layout/vList2"/>
    <dgm:cxn modelId="{2EC7E9AA-2F90-4CA0-8EDF-E4230F604A7D}" type="presOf" srcId="{6FF6BB83-0F75-4D35-A384-9561D408B8C5}" destId="{07DDCE6D-6747-49BF-96D9-807B90309C40}" srcOrd="0" destOrd="0" presId="urn:microsoft.com/office/officeart/2005/8/layout/vList2"/>
    <dgm:cxn modelId="{1843C5B6-51CC-4A29-B5A4-A8B6A1DC0E8F}" type="presOf" srcId="{A127FE47-14EB-4294-B7E1-8E85055F4249}" destId="{FD60B5ED-A21B-4026-89FE-3912BC145B12}" srcOrd="0" destOrd="0" presId="urn:microsoft.com/office/officeart/2005/8/layout/vList2"/>
    <dgm:cxn modelId="{C82E28D0-0361-4531-A5EF-FBBA3FF80D1B}" srcId="{0847B3A8-BA4E-4152-B426-AEA4681AA8BC}" destId="{6FF6BB83-0F75-4D35-A384-9561D408B8C5}" srcOrd="2" destOrd="0" parTransId="{99250CE5-6293-4C84-BEC4-92D34D817065}" sibTransId="{CEEF84EE-B0B6-4F26-BBDA-E92FB553365E}"/>
    <dgm:cxn modelId="{6DD4D8FA-C92D-4D07-9A3A-004B499EAFAA}" srcId="{0847B3A8-BA4E-4152-B426-AEA4681AA8BC}" destId="{A127FE47-14EB-4294-B7E1-8E85055F4249}" srcOrd="0" destOrd="0" parTransId="{AF68FC12-0C03-4083-A6CB-7CE54E996726}" sibTransId="{06EBABC2-04F8-4B11-A371-5DFF8330921C}"/>
    <dgm:cxn modelId="{2A177010-CB4D-4624-9931-7E20AF1BCFC6}" type="presParOf" srcId="{3D06A682-9876-4F17-8309-5C423D4FF2CA}" destId="{FD60B5ED-A21B-4026-89FE-3912BC145B12}" srcOrd="0" destOrd="0" presId="urn:microsoft.com/office/officeart/2005/8/layout/vList2"/>
    <dgm:cxn modelId="{9E4785EE-7C6F-455A-902E-3D982818EEF3}" type="presParOf" srcId="{3D06A682-9876-4F17-8309-5C423D4FF2CA}" destId="{446C4039-4400-41F3-9FEC-4E882B7EA593}" srcOrd="1" destOrd="0" presId="urn:microsoft.com/office/officeart/2005/8/layout/vList2"/>
    <dgm:cxn modelId="{A4E6986B-B066-49E2-8EAC-D35747352B1F}" type="presParOf" srcId="{3D06A682-9876-4F17-8309-5C423D4FF2CA}" destId="{8B8C4456-AB68-48D3-8009-70AE761DF3E2}" srcOrd="2" destOrd="0" presId="urn:microsoft.com/office/officeart/2005/8/layout/vList2"/>
    <dgm:cxn modelId="{292157C9-420A-4A4A-BE41-5B9436BF4901}" type="presParOf" srcId="{3D06A682-9876-4F17-8309-5C423D4FF2CA}" destId="{85FD87F8-26D0-4312-8C32-1198E149B293}" srcOrd="3" destOrd="0" presId="urn:microsoft.com/office/officeart/2005/8/layout/vList2"/>
    <dgm:cxn modelId="{476DC923-760D-4E80-B766-A0B72D1E6C81}" type="presParOf" srcId="{3D06A682-9876-4F17-8309-5C423D4FF2CA}" destId="{07DDCE6D-6747-49BF-96D9-807B90309C4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64D62AD-6D0E-4FA4-BBA7-B5A11CB59D16}"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US"/>
        </a:p>
      </dgm:t>
    </dgm:pt>
    <dgm:pt modelId="{21678AF3-3870-4AFD-AECF-F3B15387BD01}">
      <dgm:prSet custT="1"/>
      <dgm:spPr/>
      <dgm:t>
        <a:bodyPr/>
        <a:lstStyle/>
        <a:p>
          <a:r>
            <a:rPr lang="ar-SA" sz="1400">
              <a:latin typeface="Sakkal Majalla" panose="02000000000000000000" pitchFamily="2" charset="-78"/>
              <a:cs typeface="Sakkal Majalla" panose="02000000000000000000" pitchFamily="2" charset="-78"/>
            </a:rPr>
            <a:t>الباحثون قاموا بمعالجة البيانات بعدة خطوات لضمان جودة الصور وتحسين أداء النماذج:</a:t>
          </a:r>
          <a:endParaRPr lang="en-US" sz="1400">
            <a:latin typeface="Sakkal Majalla" panose="02000000000000000000" pitchFamily="2" charset="-78"/>
            <a:cs typeface="Sakkal Majalla" panose="02000000000000000000" pitchFamily="2" charset="-78"/>
          </a:endParaRPr>
        </a:p>
      </dgm:t>
    </dgm:pt>
    <dgm:pt modelId="{B9F0C1AC-E844-4285-BC30-7C8243592979}" type="parTrans" cxnId="{478C10F7-E693-4966-BFF0-6707BDD40F52}">
      <dgm:prSet/>
      <dgm:spPr/>
      <dgm:t>
        <a:bodyPr/>
        <a:lstStyle/>
        <a:p>
          <a:endParaRPr lang="en-US" sz="1400">
            <a:latin typeface="Sakkal Majalla" panose="02000000000000000000" pitchFamily="2" charset="-78"/>
            <a:cs typeface="Sakkal Majalla" panose="02000000000000000000" pitchFamily="2" charset="-78"/>
          </a:endParaRPr>
        </a:p>
      </dgm:t>
    </dgm:pt>
    <dgm:pt modelId="{F579A846-CC14-4E62-B109-2DAC85503015}" type="sibTrans" cxnId="{478C10F7-E693-4966-BFF0-6707BDD40F52}">
      <dgm:prSet custT="1"/>
      <dgm:spPr/>
      <dgm:t>
        <a:bodyPr/>
        <a:lstStyle/>
        <a:p>
          <a:endParaRPr lang="en-US" sz="1400">
            <a:latin typeface="Sakkal Majalla" panose="02000000000000000000" pitchFamily="2" charset="-78"/>
            <a:cs typeface="Sakkal Majalla" panose="02000000000000000000" pitchFamily="2" charset="-78"/>
          </a:endParaRPr>
        </a:p>
      </dgm:t>
    </dgm:pt>
    <dgm:pt modelId="{7AC44CF0-0D6C-496A-89F5-0A87474AF9D4}">
      <dgm:prSet custT="1"/>
      <dgm:spPr/>
      <dgm:t>
        <a:bodyPr/>
        <a:lstStyle/>
        <a:p>
          <a:r>
            <a:rPr lang="ar-SA" sz="1600" b="1" dirty="0">
              <a:latin typeface="Sakkal Majalla" panose="02000000000000000000" pitchFamily="2" charset="-78"/>
              <a:cs typeface="Sakkal Majalla" panose="02000000000000000000" pitchFamily="2" charset="-78"/>
            </a:rPr>
            <a:t>موازنة البيانات غير المتوازنة </a:t>
          </a:r>
        </a:p>
        <a:p>
          <a:r>
            <a:rPr lang="ar-SA" sz="1600" b="1" dirty="0">
              <a:latin typeface="Sakkal Majalla" panose="02000000000000000000" pitchFamily="2" charset="-78"/>
              <a:cs typeface="Sakkal Majalla" panose="02000000000000000000" pitchFamily="2" charset="-78"/>
            </a:rPr>
            <a:t>)</a:t>
          </a:r>
          <a:r>
            <a:rPr lang="en-US" sz="1400" b="1" dirty="0">
              <a:latin typeface="Sakkal Majalla" panose="02000000000000000000" pitchFamily="2" charset="-78"/>
              <a:cs typeface="Sakkal Majalla" panose="02000000000000000000" pitchFamily="2" charset="-78"/>
            </a:rPr>
            <a:t>Balancing Imbalanced Dataset):</a:t>
          </a:r>
          <a:br>
            <a:rPr lang="en-US" sz="1400" dirty="0">
              <a:latin typeface="Sakkal Majalla" panose="02000000000000000000" pitchFamily="2" charset="-78"/>
              <a:cs typeface="Sakkal Majalla" panose="02000000000000000000" pitchFamily="2" charset="-78"/>
            </a:rPr>
          </a:br>
          <a:endParaRPr lang="ar-SA" sz="1400" dirty="0">
            <a:latin typeface="Sakkal Majalla" panose="02000000000000000000" pitchFamily="2" charset="-78"/>
            <a:cs typeface="Sakkal Majalla" panose="02000000000000000000" pitchFamily="2" charset="-78"/>
          </a:endParaRPr>
        </a:p>
        <a:p>
          <a:r>
            <a:rPr lang="ar-SA" sz="1400" dirty="0">
              <a:latin typeface="Sakkal Majalla" panose="02000000000000000000" pitchFamily="2" charset="-78"/>
              <a:cs typeface="Sakkal Majalla" panose="02000000000000000000" pitchFamily="2" charset="-78"/>
            </a:rPr>
            <a:t>كانت مجموعة البيانات غير متوازنة (عدد الصور لكل فئة ليس متساويًا)، لذا تم استخدام تقنيات مثل التكرار (</a:t>
          </a:r>
          <a:r>
            <a:rPr lang="en-US" sz="1400" dirty="0">
              <a:latin typeface="Sakkal Majalla" panose="02000000000000000000" pitchFamily="2" charset="-78"/>
              <a:cs typeface="Sakkal Majalla" panose="02000000000000000000" pitchFamily="2" charset="-78"/>
            </a:rPr>
            <a:t>Oversampling) </a:t>
          </a:r>
          <a:r>
            <a:rPr lang="ar-SA" sz="1400" dirty="0">
              <a:latin typeface="Sakkal Majalla" panose="02000000000000000000" pitchFamily="2" charset="-78"/>
              <a:cs typeface="Sakkal Majalla" panose="02000000000000000000" pitchFamily="2" charset="-78"/>
            </a:rPr>
            <a:t>أو التقليل (</a:t>
          </a:r>
          <a:r>
            <a:rPr lang="en-US" sz="1400" dirty="0">
              <a:latin typeface="Sakkal Majalla" panose="02000000000000000000" pitchFamily="2" charset="-78"/>
              <a:cs typeface="Sakkal Majalla" panose="02000000000000000000" pitchFamily="2" charset="-78"/>
            </a:rPr>
            <a:t>Under sampling) </a:t>
          </a:r>
          <a:r>
            <a:rPr lang="ar-SA" sz="1400" dirty="0">
              <a:latin typeface="Sakkal Majalla" panose="02000000000000000000" pitchFamily="2" charset="-78"/>
              <a:cs typeface="Sakkal Majalla" panose="02000000000000000000" pitchFamily="2" charset="-78"/>
            </a:rPr>
            <a:t>لتحقيق توازن بين الفئات.</a:t>
          </a:r>
          <a:endParaRPr lang="en-US" sz="1400" dirty="0">
            <a:latin typeface="Sakkal Majalla" panose="02000000000000000000" pitchFamily="2" charset="-78"/>
            <a:cs typeface="Sakkal Majalla" panose="02000000000000000000" pitchFamily="2" charset="-78"/>
          </a:endParaRPr>
        </a:p>
      </dgm:t>
    </dgm:pt>
    <dgm:pt modelId="{EAE8756D-C7EE-4924-BF15-DA6BFACAF62B}" type="parTrans" cxnId="{3E781705-19A5-4844-97AC-97614E99F836}">
      <dgm:prSet/>
      <dgm:spPr/>
      <dgm:t>
        <a:bodyPr/>
        <a:lstStyle/>
        <a:p>
          <a:endParaRPr lang="en-US" sz="1400">
            <a:latin typeface="Sakkal Majalla" panose="02000000000000000000" pitchFamily="2" charset="-78"/>
            <a:cs typeface="Sakkal Majalla" panose="02000000000000000000" pitchFamily="2" charset="-78"/>
          </a:endParaRPr>
        </a:p>
      </dgm:t>
    </dgm:pt>
    <dgm:pt modelId="{34B9CFBD-247C-4F8F-A288-ACDA283C5620}" type="sibTrans" cxnId="{3E781705-19A5-4844-97AC-97614E99F836}">
      <dgm:prSet custT="1"/>
      <dgm:spPr/>
      <dgm:t>
        <a:bodyPr/>
        <a:lstStyle/>
        <a:p>
          <a:endParaRPr lang="en-US" sz="1400">
            <a:latin typeface="Sakkal Majalla" panose="02000000000000000000" pitchFamily="2" charset="-78"/>
            <a:cs typeface="Sakkal Majalla" panose="02000000000000000000" pitchFamily="2" charset="-78"/>
          </a:endParaRPr>
        </a:p>
      </dgm:t>
    </dgm:pt>
    <dgm:pt modelId="{64ED9C8D-986C-48CD-B9F9-303436126E6E}">
      <dgm:prSet custT="1"/>
      <dgm:spPr/>
      <dgm:t>
        <a:bodyPr/>
        <a:lstStyle/>
        <a:p>
          <a:r>
            <a:rPr lang="ar-SA" sz="1600" b="1" dirty="0">
              <a:latin typeface="Sakkal Majalla" panose="02000000000000000000" pitchFamily="2" charset="-78"/>
              <a:cs typeface="Sakkal Majalla" panose="02000000000000000000" pitchFamily="2" charset="-78"/>
            </a:rPr>
            <a:t>تغيير حجم الصور </a:t>
          </a:r>
        </a:p>
        <a:p>
          <a:r>
            <a:rPr lang="en-US" sz="1600" b="1" dirty="0">
              <a:latin typeface="Sakkal Majalla" panose="02000000000000000000" pitchFamily="2" charset="-78"/>
              <a:cs typeface="Sakkal Majalla" panose="02000000000000000000" pitchFamily="2" charset="-78"/>
            </a:rPr>
            <a:t>(Resizing):</a:t>
          </a:r>
          <a:br>
            <a:rPr lang="en-US" sz="1400" dirty="0">
              <a:latin typeface="Sakkal Majalla" panose="02000000000000000000" pitchFamily="2" charset="-78"/>
              <a:cs typeface="Sakkal Majalla" panose="02000000000000000000" pitchFamily="2" charset="-78"/>
            </a:rPr>
          </a:br>
          <a:endParaRPr lang="ar-SA" sz="1400" dirty="0">
            <a:latin typeface="Sakkal Majalla" panose="02000000000000000000" pitchFamily="2" charset="-78"/>
            <a:cs typeface="Sakkal Majalla" panose="02000000000000000000" pitchFamily="2" charset="-78"/>
          </a:endParaRPr>
        </a:p>
        <a:p>
          <a:r>
            <a:rPr lang="ar-SA" sz="1400" dirty="0">
              <a:latin typeface="Sakkal Majalla" panose="02000000000000000000" pitchFamily="2" charset="-78"/>
              <a:cs typeface="Sakkal Majalla" panose="02000000000000000000" pitchFamily="2" charset="-78"/>
            </a:rPr>
            <a:t>تم تغيير حجم جميع الصور لتتناسب مع متطلبات الإدخال للنماذج (224</a:t>
          </a:r>
          <a:r>
            <a:rPr lang="en-US" sz="1400" dirty="0">
              <a:latin typeface="Sakkal Majalla" panose="02000000000000000000" pitchFamily="2" charset="-78"/>
              <a:cs typeface="Sakkal Majalla" panose="02000000000000000000" pitchFamily="2" charset="-78"/>
            </a:rPr>
            <a:t>x224 </a:t>
          </a:r>
          <a:r>
            <a:rPr lang="ar-SA" sz="1400" dirty="0">
              <a:latin typeface="Sakkal Majalla" panose="02000000000000000000" pitchFamily="2" charset="-78"/>
              <a:cs typeface="Sakkal Majalla" panose="02000000000000000000" pitchFamily="2" charset="-78"/>
            </a:rPr>
            <a:t>بكسل لـ </a:t>
          </a:r>
          <a:r>
            <a:rPr lang="en-US" sz="1400" dirty="0">
              <a:latin typeface="Sakkal Majalla" panose="02000000000000000000" pitchFamily="2" charset="-78"/>
              <a:cs typeface="Sakkal Majalla" panose="02000000000000000000" pitchFamily="2" charset="-78"/>
            </a:rPr>
            <a:t>VGG16 </a:t>
          </a:r>
          <a:r>
            <a:rPr lang="ar-SA" sz="1400" dirty="0">
              <a:latin typeface="Sakkal Majalla" panose="02000000000000000000" pitchFamily="2" charset="-78"/>
              <a:cs typeface="Sakkal Majalla" panose="02000000000000000000" pitchFamily="2" charset="-78"/>
            </a:rPr>
            <a:t>و</a:t>
          </a:r>
          <a:r>
            <a:rPr lang="en-US" sz="1400" dirty="0">
              <a:latin typeface="Sakkal Majalla" panose="02000000000000000000" pitchFamily="2" charset="-78"/>
              <a:cs typeface="Sakkal Majalla" panose="02000000000000000000" pitchFamily="2" charset="-78"/>
            </a:rPr>
            <a:t>ResNet50).</a:t>
          </a:r>
        </a:p>
      </dgm:t>
    </dgm:pt>
    <dgm:pt modelId="{4F034E32-BD9C-4A28-BC01-BC39FCC830C4}" type="parTrans" cxnId="{F7D5A99E-203E-4614-9711-714EA9491808}">
      <dgm:prSet/>
      <dgm:spPr/>
      <dgm:t>
        <a:bodyPr/>
        <a:lstStyle/>
        <a:p>
          <a:endParaRPr lang="en-US" sz="1400">
            <a:latin typeface="Sakkal Majalla" panose="02000000000000000000" pitchFamily="2" charset="-78"/>
            <a:cs typeface="Sakkal Majalla" panose="02000000000000000000" pitchFamily="2" charset="-78"/>
          </a:endParaRPr>
        </a:p>
      </dgm:t>
    </dgm:pt>
    <dgm:pt modelId="{BE5E746F-ED89-41FE-9AB4-96C768768F2F}" type="sibTrans" cxnId="{F7D5A99E-203E-4614-9711-714EA9491808}">
      <dgm:prSet custT="1"/>
      <dgm:spPr/>
      <dgm:t>
        <a:bodyPr/>
        <a:lstStyle/>
        <a:p>
          <a:endParaRPr lang="en-US" sz="1400">
            <a:latin typeface="Sakkal Majalla" panose="02000000000000000000" pitchFamily="2" charset="-78"/>
            <a:cs typeface="Sakkal Majalla" panose="02000000000000000000" pitchFamily="2" charset="-78"/>
          </a:endParaRPr>
        </a:p>
      </dgm:t>
    </dgm:pt>
    <dgm:pt modelId="{1AE0CB21-25B1-4E11-BB41-48A4B294E92D}">
      <dgm:prSet custT="1"/>
      <dgm:spPr/>
      <dgm:t>
        <a:bodyPr/>
        <a:lstStyle/>
        <a:p>
          <a:r>
            <a:rPr lang="ar-SA" sz="1600" b="1" dirty="0">
              <a:latin typeface="Sakkal Majalla" panose="02000000000000000000" pitchFamily="2" charset="-78"/>
              <a:cs typeface="Sakkal Majalla" panose="02000000000000000000" pitchFamily="2" charset="-78"/>
            </a:rPr>
            <a:t>زيادة البيانات</a:t>
          </a:r>
        </a:p>
        <a:p>
          <a:r>
            <a:rPr lang="ar-SA" sz="1600" b="1" dirty="0">
              <a:latin typeface="Sakkal Majalla" panose="02000000000000000000" pitchFamily="2" charset="-78"/>
              <a:cs typeface="Sakkal Majalla" panose="02000000000000000000" pitchFamily="2" charset="-78"/>
            </a:rPr>
            <a:t> )</a:t>
          </a:r>
          <a:r>
            <a:rPr lang="en-US" sz="1600" b="1" dirty="0">
              <a:latin typeface="Sakkal Majalla" panose="02000000000000000000" pitchFamily="2" charset="-78"/>
              <a:cs typeface="Sakkal Majalla" panose="02000000000000000000" pitchFamily="2" charset="-78"/>
            </a:rPr>
            <a:t>DATA Augmentation):</a:t>
          </a:r>
          <a:endParaRPr lang="ar-SA" sz="1600" b="1" dirty="0">
            <a:latin typeface="Sakkal Majalla" panose="02000000000000000000" pitchFamily="2" charset="-78"/>
            <a:cs typeface="Sakkal Majalla" panose="02000000000000000000" pitchFamily="2" charset="-78"/>
          </a:endParaRPr>
        </a:p>
        <a:p>
          <a:br>
            <a:rPr lang="en-US" sz="1400" dirty="0">
              <a:latin typeface="Sakkal Majalla" panose="02000000000000000000" pitchFamily="2" charset="-78"/>
              <a:cs typeface="Sakkal Majalla" panose="02000000000000000000" pitchFamily="2" charset="-78"/>
            </a:rPr>
          </a:br>
          <a:r>
            <a:rPr lang="ar-SA" sz="1400" dirty="0">
              <a:latin typeface="Sakkal Majalla" panose="02000000000000000000" pitchFamily="2" charset="-78"/>
              <a:cs typeface="Sakkal Majalla" panose="02000000000000000000" pitchFamily="2" charset="-78"/>
            </a:rPr>
            <a:t>تم تطبيق تقنيات مثل الدوران (</a:t>
          </a:r>
          <a:r>
            <a:rPr lang="en-US" sz="1400" dirty="0">
              <a:latin typeface="Sakkal Majalla" panose="02000000000000000000" pitchFamily="2" charset="-78"/>
              <a:cs typeface="Sakkal Majalla" panose="02000000000000000000" pitchFamily="2" charset="-78"/>
            </a:rPr>
            <a:t>Rotation)، </a:t>
          </a:r>
          <a:r>
            <a:rPr lang="ar-SA" sz="1400" dirty="0">
              <a:latin typeface="Sakkal Majalla" panose="02000000000000000000" pitchFamily="2" charset="-78"/>
              <a:cs typeface="Sakkal Majalla" panose="02000000000000000000" pitchFamily="2" charset="-78"/>
            </a:rPr>
            <a:t>الانعكاس الأفقي (</a:t>
          </a:r>
          <a:r>
            <a:rPr lang="en-US" sz="1400" dirty="0">
              <a:latin typeface="Sakkal Majalla" panose="02000000000000000000" pitchFamily="2" charset="-78"/>
              <a:cs typeface="Sakkal Majalla" panose="02000000000000000000" pitchFamily="2" charset="-78"/>
            </a:rPr>
            <a:t>Horizontal Flip)، </a:t>
          </a:r>
          <a:r>
            <a:rPr lang="ar-SA" sz="1400" dirty="0">
              <a:latin typeface="Sakkal Majalla" panose="02000000000000000000" pitchFamily="2" charset="-78"/>
              <a:cs typeface="Sakkal Majalla" panose="02000000000000000000" pitchFamily="2" charset="-78"/>
            </a:rPr>
            <a:t>التكبير/التصغير (</a:t>
          </a:r>
          <a:r>
            <a:rPr lang="en-US" sz="1400" dirty="0">
              <a:latin typeface="Sakkal Majalla" panose="02000000000000000000" pitchFamily="2" charset="-78"/>
              <a:cs typeface="Sakkal Majalla" panose="02000000000000000000" pitchFamily="2" charset="-78"/>
            </a:rPr>
            <a:t>Zoom)، </a:t>
          </a:r>
          <a:r>
            <a:rPr lang="ar-SA" sz="1400" dirty="0">
              <a:latin typeface="Sakkal Majalla" panose="02000000000000000000" pitchFamily="2" charset="-78"/>
              <a:cs typeface="Sakkal Majalla" panose="02000000000000000000" pitchFamily="2" charset="-78"/>
            </a:rPr>
            <a:t>وتغيير السطوع (</a:t>
          </a:r>
          <a:r>
            <a:rPr lang="en-US" sz="1400" dirty="0">
              <a:latin typeface="Sakkal Majalla" panose="02000000000000000000" pitchFamily="2" charset="-78"/>
              <a:cs typeface="Sakkal Majalla" panose="02000000000000000000" pitchFamily="2" charset="-78"/>
            </a:rPr>
            <a:t>Brightness Adjustment) </a:t>
          </a:r>
          <a:r>
            <a:rPr lang="ar-SA" sz="1400" dirty="0">
              <a:latin typeface="Sakkal Majalla" panose="02000000000000000000" pitchFamily="2" charset="-78"/>
              <a:cs typeface="Sakkal Majalla" panose="02000000000000000000" pitchFamily="2" charset="-78"/>
            </a:rPr>
            <a:t>لزيادة تنوع البيانات وتقليل الإفراط في التكيف (</a:t>
          </a:r>
          <a:r>
            <a:rPr lang="en-US" sz="1400" dirty="0">
              <a:latin typeface="Sakkal Majalla" panose="02000000000000000000" pitchFamily="2" charset="-78"/>
              <a:cs typeface="Sakkal Majalla" panose="02000000000000000000" pitchFamily="2" charset="-78"/>
            </a:rPr>
            <a:t>Overfitting).</a:t>
          </a:r>
        </a:p>
      </dgm:t>
    </dgm:pt>
    <dgm:pt modelId="{FE3F0F7F-3FE8-496C-B872-B3D69A0F9498}" type="parTrans" cxnId="{41562733-2F2B-4A0F-ABF6-D21BA16ECDCB}">
      <dgm:prSet/>
      <dgm:spPr/>
      <dgm:t>
        <a:bodyPr/>
        <a:lstStyle/>
        <a:p>
          <a:endParaRPr lang="en-US" sz="1400">
            <a:latin typeface="Sakkal Majalla" panose="02000000000000000000" pitchFamily="2" charset="-78"/>
            <a:cs typeface="Sakkal Majalla" panose="02000000000000000000" pitchFamily="2" charset="-78"/>
          </a:endParaRPr>
        </a:p>
      </dgm:t>
    </dgm:pt>
    <dgm:pt modelId="{575E422C-0C7C-4992-BCBB-B299CF489D98}" type="sibTrans" cxnId="{41562733-2F2B-4A0F-ABF6-D21BA16ECDCB}">
      <dgm:prSet custT="1"/>
      <dgm:spPr/>
      <dgm:t>
        <a:bodyPr/>
        <a:lstStyle/>
        <a:p>
          <a:endParaRPr lang="en-US" sz="1400">
            <a:latin typeface="Sakkal Majalla" panose="02000000000000000000" pitchFamily="2" charset="-78"/>
            <a:cs typeface="Sakkal Majalla" panose="02000000000000000000" pitchFamily="2" charset="-78"/>
          </a:endParaRPr>
        </a:p>
      </dgm:t>
    </dgm:pt>
    <dgm:pt modelId="{B319B8AD-D9E6-49D5-A5DE-5EA147D0E574}">
      <dgm:prSet custT="1"/>
      <dgm:spPr/>
      <dgm:t>
        <a:bodyPr/>
        <a:lstStyle/>
        <a:p>
          <a:r>
            <a:rPr lang="ar-SA" sz="1800" b="1" dirty="0">
              <a:latin typeface="Sakkal Majalla" panose="02000000000000000000" pitchFamily="2" charset="-78"/>
              <a:cs typeface="Sakkal Majalla" panose="02000000000000000000" pitchFamily="2" charset="-78"/>
            </a:rPr>
            <a:t>التطبيع </a:t>
          </a:r>
          <a:endParaRPr lang="en-US" sz="1800" b="1" dirty="0">
            <a:latin typeface="Sakkal Majalla" panose="02000000000000000000" pitchFamily="2" charset="-78"/>
            <a:cs typeface="Sakkal Majalla" panose="02000000000000000000" pitchFamily="2" charset="-78"/>
          </a:endParaRPr>
        </a:p>
        <a:p>
          <a:r>
            <a:rPr lang="ar-SA" sz="1800" b="1" dirty="0">
              <a:latin typeface="Sakkal Majalla" panose="02000000000000000000" pitchFamily="2" charset="-78"/>
              <a:cs typeface="Sakkal Majalla" panose="02000000000000000000" pitchFamily="2" charset="-78"/>
            </a:rPr>
            <a:t>)</a:t>
          </a:r>
          <a:r>
            <a:rPr lang="en-US" sz="1800" b="1" dirty="0">
              <a:latin typeface="Sakkal Majalla" panose="02000000000000000000" pitchFamily="2" charset="-78"/>
              <a:cs typeface="Sakkal Majalla" panose="02000000000000000000" pitchFamily="2" charset="-78"/>
            </a:rPr>
            <a:t>Normalization):</a:t>
          </a:r>
          <a:br>
            <a:rPr lang="en-US" sz="1800" dirty="0">
              <a:latin typeface="Sakkal Majalla" panose="02000000000000000000" pitchFamily="2" charset="-78"/>
              <a:cs typeface="Sakkal Majalla" panose="02000000000000000000" pitchFamily="2" charset="-78"/>
            </a:rPr>
          </a:br>
          <a:endParaRPr lang="ar-SA" sz="1800" dirty="0">
            <a:latin typeface="Sakkal Majalla" panose="02000000000000000000" pitchFamily="2" charset="-78"/>
            <a:cs typeface="Sakkal Majalla" panose="02000000000000000000" pitchFamily="2" charset="-78"/>
          </a:endParaRPr>
        </a:p>
        <a:p>
          <a:r>
            <a:rPr lang="ar-SA" sz="1400" dirty="0">
              <a:latin typeface="Sakkal Majalla" panose="02000000000000000000" pitchFamily="2" charset="-78"/>
              <a:cs typeface="Sakkal Majalla" panose="02000000000000000000" pitchFamily="2" charset="-78"/>
            </a:rPr>
            <a:t>تم تطبيع قيم </a:t>
          </a:r>
          <a:r>
            <a:rPr lang="ar-SA" sz="1400" dirty="0" err="1">
              <a:latin typeface="Sakkal Majalla" panose="02000000000000000000" pitchFamily="2" charset="-78"/>
              <a:cs typeface="Sakkal Majalla" panose="02000000000000000000" pitchFamily="2" charset="-78"/>
            </a:rPr>
            <a:t>البكسل</a:t>
          </a:r>
          <a:r>
            <a:rPr lang="ar-SA" sz="1400" dirty="0">
              <a:latin typeface="Sakkal Majalla" panose="02000000000000000000" pitchFamily="2" charset="-78"/>
              <a:cs typeface="Sakkal Majalla" panose="02000000000000000000" pitchFamily="2" charset="-78"/>
            </a:rPr>
            <a:t> للصور لتكون في النطاق [0, 1] أو باستخدام القيم المتوسطة والانحراف المعياري لمجموعة بيانات </a:t>
          </a:r>
          <a:r>
            <a:rPr lang="en-US" sz="1400" dirty="0">
              <a:latin typeface="Sakkal Majalla" panose="02000000000000000000" pitchFamily="2" charset="-78"/>
              <a:cs typeface="Sakkal Majalla" panose="02000000000000000000" pitchFamily="2" charset="-78"/>
            </a:rPr>
            <a:t>ImageNet (</a:t>
          </a:r>
          <a:r>
            <a:rPr lang="ar-SA" sz="1400" dirty="0">
              <a:latin typeface="Sakkal Majalla" panose="02000000000000000000" pitchFamily="2" charset="-78"/>
              <a:cs typeface="Sakkal Majalla" panose="02000000000000000000" pitchFamily="2" charset="-78"/>
            </a:rPr>
            <a:t>لأن النماذج المدربة مسبقًا تتطلب ذلك).</a:t>
          </a:r>
          <a:endParaRPr lang="en-US" sz="1400" dirty="0">
            <a:latin typeface="Sakkal Majalla" panose="02000000000000000000" pitchFamily="2" charset="-78"/>
            <a:cs typeface="Sakkal Majalla" panose="02000000000000000000" pitchFamily="2" charset="-78"/>
          </a:endParaRPr>
        </a:p>
      </dgm:t>
    </dgm:pt>
    <dgm:pt modelId="{A65C27EA-9FD6-45A4-96A3-3CA7121E3A56}" type="parTrans" cxnId="{D01CC9FB-D791-44AA-85F1-1CB560E0F81D}">
      <dgm:prSet/>
      <dgm:spPr/>
      <dgm:t>
        <a:bodyPr/>
        <a:lstStyle/>
        <a:p>
          <a:endParaRPr lang="en-US" sz="1400">
            <a:latin typeface="Sakkal Majalla" panose="02000000000000000000" pitchFamily="2" charset="-78"/>
            <a:cs typeface="Sakkal Majalla" panose="02000000000000000000" pitchFamily="2" charset="-78"/>
          </a:endParaRPr>
        </a:p>
      </dgm:t>
    </dgm:pt>
    <dgm:pt modelId="{7D57D2FD-6367-41FC-BE5F-BBA1A6EB0238}" type="sibTrans" cxnId="{D01CC9FB-D791-44AA-85F1-1CB560E0F81D}">
      <dgm:prSet custT="1"/>
      <dgm:spPr/>
      <dgm:t>
        <a:bodyPr/>
        <a:lstStyle/>
        <a:p>
          <a:endParaRPr lang="en-US" sz="1400">
            <a:latin typeface="Sakkal Majalla" panose="02000000000000000000" pitchFamily="2" charset="-78"/>
            <a:cs typeface="Sakkal Majalla" panose="02000000000000000000" pitchFamily="2" charset="-78"/>
          </a:endParaRPr>
        </a:p>
      </dgm:t>
    </dgm:pt>
    <dgm:pt modelId="{1606313D-EE1D-4493-A2DE-9C1B76B69622}">
      <dgm:prSet custT="1"/>
      <dgm:spPr/>
      <dgm:t>
        <a:bodyPr/>
        <a:lstStyle/>
        <a:p>
          <a:r>
            <a:rPr lang="ar-SA" sz="1600" b="1" dirty="0">
              <a:latin typeface="Sakkal Majalla" panose="02000000000000000000" pitchFamily="2" charset="-78"/>
              <a:cs typeface="Sakkal Majalla" panose="02000000000000000000" pitchFamily="2" charset="-78"/>
            </a:rPr>
            <a:t>إزالة الخلفيات المعقدة )</a:t>
          </a:r>
          <a:r>
            <a:rPr lang="en-US" sz="1600" b="1" dirty="0">
              <a:latin typeface="Sakkal Majalla" panose="02000000000000000000" pitchFamily="2" charset="-78"/>
              <a:cs typeface="Sakkal Majalla" panose="02000000000000000000" pitchFamily="2" charset="-78"/>
            </a:rPr>
            <a:t>Background Handling):</a:t>
          </a:r>
          <a:endParaRPr lang="ar-SA" sz="1600" b="1" dirty="0">
            <a:latin typeface="Sakkal Majalla" panose="02000000000000000000" pitchFamily="2" charset="-78"/>
            <a:cs typeface="Sakkal Majalla" panose="02000000000000000000" pitchFamily="2" charset="-78"/>
          </a:endParaRPr>
        </a:p>
        <a:p>
          <a:br>
            <a:rPr lang="en-US" sz="1400" dirty="0">
              <a:latin typeface="Sakkal Majalla" panose="02000000000000000000" pitchFamily="2" charset="-78"/>
              <a:cs typeface="Sakkal Majalla" panose="02000000000000000000" pitchFamily="2" charset="-78"/>
            </a:rPr>
          </a:br>
          <a:r>
            <a:rPr lang="ar-SA" sz="1400" dirty="0">
              <a:latin typeface="Sakkal Majalla" panose="02000000000000000000" pitchFamily="2" charset="-78"/>
              <a:cs typeface="Sakkal Majalla" panose="02000000000000000000" pitchFamily="2" charset="-78"/>
            </a:rPr>
            <a:t>تم التركيز على تحسين الصور التي تحتوي على خلفيات معقدة (مثل الغطاء النباتي) من خلال تقنيات تصفية أو تحسين التباين</a:t>
          </a:r>
          <a:endParaRPr lang="en-US" sz="1400" dirty="0">
            <a:latin typeface="Sakkal Majalla" panose="02000000000000000000" pitchFamily="2" charset="-78"/>
            <a:cs typeface="Sakkal Majalla" panose="02000000000000000000" pitchFamily="2" charset="-78"/>
          </a:endParaRPr>
        </a:p>
      </dgm:t>
    </dgm:pt>
    <dgm:pt modelId="{90061190-8E03-41F5-BA50-977860F25760}" type="parTrans" cxnId="{FDF67C11-3480-4B98-B7E3-F4D7E78C374A}">
      <dgm:prSet/>
      <dgm:spPr/>
      <dgm:t>
        <a:bodyPr/>
        <a:lstStyle/>
        <a:p>
          <a:endParaRPr lang="en-US" sz="1400">
            <a:latin typeface="Sakkal Majalla" panose="02000000000000000000" pitchFamily="2" charset="-78"/>
            <a:cs typeface="Sakkal Majalla" panose="02000000000000000000" pitchFamily="2" charset="-78"/>
          </a:endParaRPr>
        </a:p>
      </dgm:t>
    </dgm:pt>
    <dgm:pt modelId="{1E6946BA-F3B1-4C5F-AF1E-115D33583499}" type="sibTrans" cxnId="{FDF67C11-3480-4B98-B7E3-F4D7E78C374A}">
      <dgm:prSet/>
      <dgm:spPr/>
      <dgm:t>
        <a:bodyPr/>
        <a:lstStyle/>
        <a:p>
          <a:endParaRPr lang="en-US" sz="1400">
            <a:latin typeface="Sakkal Majalla" panose="02000000000000000000" pitchFamily="2" charset="-78"/>
            <a:cs typeface="Sakkal Majalla" panose="02000000000000000000" pitchFamily="2" charset="-78"/>
          </a:endParaRPr>
        </a:p>
      </dgm:t>
    </dgm:pt>
    <dgm:pt modelId="{25EDB2F6-BA54-433A-825E-4508308F2189}" type="pres">
      <dgm:prSet presAssocID="{764D62AD-6D0E-4FA4-BBA7-B5A11CB59D16}" presName="Name0" presStyleCnt="0">
        <dgm:presLayoutVars>
          <dgm:dir/>
          <dgm:resizeHandles val="exact"/>
        </dgm:presLayoutVars>
      </dgm:prSet>
      <dgm:spPr/>
    </dgm:pt>
    <dgm:pt modelId="{151CDB9D-0A51-44E2-9E38-FA1D903020E8}" type="pres">
      <dgm:prSet presAssocID="{21678AF3-3870-4AFD-AECF-F3B15387BD01}" presName="node" presStyleLbl="node1" presStyleIdx="0" presStyleCnt="6" custScaleY="164810">
        <dgm:presLayoutVars>
          <dgm:bulletEnabled val="1"/>
        </dgm:presLayoutVars>
      </dgm:prSet>
      <dgm:spPr/>
    </dgm:pt>
    <dgm:pt modelId="{A6A681B2-554D-4A74-9D40-52ACEDED558C}" type="pres">
      <dgm:prSet presAssocID="{F579A846-CC14-4E62-B109-2DAC85503015}" presName="sibTrans" presStyleLbl="sibTrans1D1" presStyleIdx="0" presStyleCnt="5"/>
      <dgm:spPr/>
    </dgm:pt>
    <dgm:pt modelId="{0D0A636B-17DE-4A12-8C62-CD68ABD464F4}" type="pres">
      <dgm:prSet presAssocID="{F579A846-CC14-4E62-B109-2DAC85503015}" presName="connectorText" presStyleLbl="sibTrans1D1" presStyleIdx="0" presStyleCnt="5"/>
      <dgm:spPr/>
    </dgm:pt>
    <dgm:pt modelId="{9E41CCC8-D88C-4441-A69B-F1330E46A541}" type="pres">
      <dgm:prSet presAssocID="{7AC44CF0-0D6C-496A-89F5-0A87474AF9D4}" presName="node" presStyleLbl="node1" presStyleIdx="1" presStyleCnt="6" custScaleX="137449" custScaleY="164810">
        <dgm:presLayoutVars>
          <dgm:bulletEnabled val="1"/>
        </dgm:presLayoutVars>
      </dgm:prSet>
      <dgm:spPr/>
    </dgm:pt>
    <dgm:pt modelId="{4D7CAFF2-7500-4120-95F5-0A7E08676841}" type="pres">
      <dgm:prSet presAssocID="{34B9CFBD-247C-4F8F-A288-ACDA283C5620}" presName="sibTrans" presStyleLbl="sibTrans1D1" presStyleIdx="1" presStyleCnt="5"/>
      <dgm:spPr/>
    </dgm:pt>
    <dgm:pt modelId="{F17B262F-2CAE-4EA1-AB5A-808927678DA0}" type="pres">
      <dgm:prSet presAssocID="{34B9CFBD-247C-4F8F-A288-ACDA283C5620}" presName="connectorText" presStyleLbl="sibTrans1D1" presStyleIdx="1" presStyleCnt="5"/>
      <dgm:spPr/>
    </dgm:pt>
    <dgm:pt modelId="{6AB79866-12EB-466E-A15F-EB7B68B809F8}" type="pres">
      <dgm:prSet presAssocID="{64ED9C8D-986C-48CD-B9F9-303436126E6E}" presName="node" presStyleLbl="node1" presStyleIdx="2" presStyleCnt="6" custScaleY="164810">
        <dgm:presLayoutVars>
          <dgm:bulletEnabled val="1"/>
        </dgm:presLayoutVars>
      </dgm:prSet>
      <dgm:spPr/>
    </dgm:pt>
    <dgm:pt modelId="{F3F7ADB6-3E0A-47E8-ADD3-8B92402894CB}" type="pres">
      <dgm:prSet presAssocID="{BE5E746F-ED89-41FE-9AB4-96C768768F2F}" presName="sibTrans" presStyleLbl="sibTrans1D1" presStyleIdx="2" presStyleCnt="5"/>
      <dgm:spPr/>
    </dgm:pt>
    <dgm:pt modelId="{EAC4137E-4759-4DE5-9326-4A11A633BF0E}" type="pres">
      <dgm:prSet presAssocID="{BE5E746F-ED89-41FE-9AB4-96C768768F2F}" presName="connectorText" presStyleLbl="sibTrans1D1" presStyleIdx="2" presStyleCnt="5"/>
      <dgm:spPr/>
    </dgm:pt>
    <dgm:pt modelId="{6C7853D7-3C04-426E-A6A1-1AD9EE83C29C}" type="pres">
      <dgm:prSet presAssocID="{1AE0CB21-25B1-4E11-BB41-48A4B294E92D}" presName="node" presStyleLbl="node1" presStyleIdx="3" presStyleCnt="6" custScaleX="128731" custScaleY="208297">
        <dgm:presLayoutVars>
          <dgm:bulletEnabled val="1"/>
        </dgm:presLayoutVars>
      </dgm:prSet>
      <dgm:spPr/>
    </dgm:pt>
    <dgm:pt modelId="{9BFA44CD-7AE7-4B2D-AFEB-5CC3CED624C9}" type="pres">
      <dgm:prSet presAssocID="{575E422C-0C7C-4992-BCBB-B299CF489D98}" presName="sibTrans" presStyleLbl="sibTrans1D1" presStyleIdx="3" presStyleCnt="5"/>
      <dgm:spPr/>
    </dgm:pt>
    <dgm:pt modelId="{C5D09944-F33D-44DC-8AC0-B15C06685C25}" type="pres">
      <dgm:prSet presAssocID="{575E422C-0C7C-4992-BCBB-B299CF489D98}" presName="connectorText" presStyleLbl="sibTrans1D1" presStyleIdx="3" presStyleCnt="5"/>
      <dgm:spPr/>
    </dgm:pt>
    <dgm:pt modelId="{2516C734-3412-4ECD-A589-44D6D2C90E43}" type="pres">
      <dgm:prSet presAssocID="{B319B8AD-D9E6-49D5-A5DE-5EA147D0E574}" presName="node" presStyleLbl="node1" presStyleIdx="4" presStyleCnt="6" custScaleX="157033" custScaleY="214927">
        <dgm:presLayoutVars>
          <dgm:bulletEnabled val="1"/>
        </dgm:presLayoutVars>
      </dgm:prSet>
      <dgm:spPr/>
    </dgm:pt>
    <dgm:pt modelId="{36187B8C-24A6-417E-BC99-F87815299F8F}" type="pres">
      <dgm:prSet presAssocID="{7D57D2FD-6367-41FC-BE5F-BBA1A6EB0238}" presName="sibTrans" presStyleLbl="sibTrans1D1" presStyleIdx="4" presStyleCnt="5"/>
      <dgm:spPr/>
    </dgm:pt>
    <dgm:pt modelId="{6C49D170-7A9E-4B83-99F9-FC99B933C82C}" type="pres">
      <dgm:prSet presAssocID="{7D57D2FD-6367-41FC-BE5F-BBA1A6EB0238}" presName="connectorText" presStyleLbl="sibTrans1D1" presStyleIdx="4" presStyleCnt="5"/>
      <dgm:spPr/>
    </dgm:pt>
    <dgm:pt modelId="{BD33E07C-C552-43B3-BB18-401D6F29BD75}" type="pres">
      <dgm:prSet presAssocID="{1606313D-EE1D-4493-A2DE-9C1B76B69622}" presName="node" presStyleLbl="node1" presStyleIdx="5" presStyleCnt="6" custScaleY="214927">
        <dgm:presLayoutVars>
          <dgm:bulletEnabled val="1"/>
        </dgm:presLayoutVars>
      </dgm:prSet>
      <dgm:spPr/>
    </dgm:pt>
  </dgm:ptLst>
  <dgm:cxnLst>
    <dgm:cxn modelId="{3E781705-19A5-4844-97AC-97614E99F836}" srcId="{764D62AD-6D0E-4FA4-BBA7-B5A11CB59D16}" destId="{7AC44CF0-0D6C-496A-89F5-0A87474AF9D4}" srcOrd="1" destOrd="0" parTransId="{EAE8756D-C7EE-4924-BF15-DA6BFACAF62B}" sibTransId="{34B9CFBD-247C-4F8F-A288-ACDA283C5620}"/>
    <dgm:cxn modelId="{68ED4A09-20E1-401B-80EF-2CEC29E5ECCA}" type="presOf" srcId="{575E422C-0C7C-4992-BCBB-B299CF489D98}" destId="{9BFA44CD-7AE7-4B2D-AFEB-5CC3CED624C9}" srcOrd="0" destOrd="0" presId="urn:microsoft.com/office/officeart/2016/7/layout/RepeatingBendingProcessNew"/>
    <dgm:cxn modelId="{FDF67C11-3480-4B98-B7E3-F4D7E78C374A}" srcId="{764D62AD-6D0E-4FA4-BBA7-B5A11CB59D16}" destId="{1606313D-EE1D-4493-A2DE-9C1B76B69622}" srcOrd="5" destOrd="0" parTransId="{90061190-8E03-41F5-BA50-977860F25760}" sibTransId="{1E6946BA-F3B1-4C5F-AF1E-115D33583499}"/>
    <dgm:cxn modelId="{DA09F212-1007-4387-90B0-08C708E03921}" type="presOf" srcId="{34B9CFBD-247C-4F8F-A288-ACDA283C5620}" destId="{4D7CAFF2-7500-4120-95F5-0A7E08676841}" srcOrd="0" destOrd="0" presId="urn:microsoft.com/office/officeart/2016/7/layout/RepeatingBendingProcessNew"/>
    <dgm:cxn modelId="{FC10B717-9300-495D-9636-A307B0ABEEFD}" type="presOf" srcId="{34B9CFBD-247C-4F8F-A288-ACDA283C5620}" destId="{F17B262F-2CAE-4EA1-AB5A-808927678DA0}" srcOrd="1" destOrd="0" presId="urn:microsoft.com/office/officeart/2016/7/layout/RepeatingBendingProcessNew"/>
    <dgm:cxn modelId="{0B3C5D25-DC1C-4800-AF00-655B43A6E520}" type="presOf" srcId="{BE5E746F-ED89-41FE-9AB4-96C768768F2F}" destId="{F3F7ADB6-3E0A-47E8-ADD3-8B92402894CB}" srcOrd="0" destOrd="0" presId="urn:microsoft.com/office/officeart/2016/7/layout/RepeatingBendingProcessNew"/>
    <dgm:cxn modelId="{41562733-2F2B-4A0F-ABF6-D21BA16ECDCB}" srcId="{764D62AD-6D0E-4FA4-BBA7-B5A11CB59D16}" destId="{1AE0CB21-25B1-4E11-BB41-48A4B294E92D}" srcOrd="3" destOrd="0" parTransId="{FE3F0F7F-3FE8-496C-B872-B3D69A0F9498}" sibTransId="{575E422C-0C7C-4992-BCBB-B299CF489D98}"/>
    <dgm:cxn modelId="{028AA83A-5812-4156-B1DB-373042D8FA39}" type="presOf" srcId="{F579A846-CC14-4E62-B109-2DAC85503015}" destId="{0D0A636B-17DE-4A12-8C62-CD68ABD464F4}" srcOrd="1" destOrd="0" presId="urn:microsoft.com/office/officeart/2016/7/layout/RepeatingBendingProcessNew"/>
    <dgm:cxn modelId="{77982D62-78D8-41CC-91C2-5CFC2AE2E479}" type="presOf" srcId="{64ED9C8D-986C-48CD-B9F9-303436126E6E}" destId="{6AB79866-12EB-466E-A15F-EB7B68B809F8}" srcOrd="0" destOrd="0" presId="urn:microsoft.com/office/officeart/2016/7/layout/RepeatingBendingProcessNew"/>
    <dgm:cxn modelId="{99A26669-3313-4939-9B8E-11941740D2BD}" type="presOf" srcId="{1606313D-EE1D-4493-A2DE-9C1B76B69622}" destId="{BD33E07C-C552-43B3-BB18-401D6F29BD75}" srcOrd="0" destOrd="0" presId="urn:microsoft.com/office/officeart/2016/7/layout/RepeatingBendingProcessNew"/>
    <dgm:cxn modelId="{8B75506B-6531-46B0-85A1-79544A28414A}" type="presOf" srcId="{7AC44CF0-0D6C-496A-89F5-0A87474AF9D4}" destId="{9E41CCC8-D88C-4441-A69B-F1330E46A541}" srcOrd="0" destOrd="0" presId="urn:microsoft.com/office/officeart/2016/7/layout/RepeatingBendingProcessNew"/>
    <dgm:cxn modelId="{4253AD6E-57CA-40E2-8025-B18CF45813C2}" type="presOf" srcId="{21678AF3-3870-4AFD-AECF-F3B15387BD01}" destId="{151CDB9D-0A51-44E2-9E38-FA1D903020E8}" srcOrd="0" destOrd="0" presId="urn:microsoft.com/office/officeart/2016/7/layout/RepeatingBendingProcessNew"/>
    <dgm:cxn modelId="{28C8EF4E-6435-4F50-AB29-1A8BF1655A02}" type="presOf" srcId="{B319B8AD-D9E6-49D5-A5DE-5EA147D0E574}" destId="{2516C734-3412-4ECD-A589-44D6D2C90E43}" srcOrd="0" destOrd="0" presId="urn:microsoft.com/office/officeart/2016/7/layout/RepeatingBendingProcessNew"/>
    <dgm:cxn modelId="{66DB936F-7245-4BE0-8A16-E4071874615A}" type="presOf" srcId="{764D62AD-6D0E-4FA4-BBA7-B5A11CB59D16}" destId="{25EDB2F6-BA54-433A-825E-4508308F2189}" srcOrd="0" destOrd="0" presId="urn:microsoft.com/office/officeart/2016/7/layout/RepeatingBendingProcessNew"/>
    <dgm:cxn modelId="{E65AB052-6ACE-4EFD-9E62-7F996B78029E}" type="presOf" srcId="{575E422C-0C7C-4992-BCBB-B299CF489D98}" destId="{C5D09944-F33D-44DC-8AC0-B15C06685C25}" srcOrd="1" destOrd="0" presId="urn:microsoft.com/office/officeart/2016/7/layout/RepeatingBendingProcessNew"/>
    <dgm:cxn modelId="{09096D75-87AE-4615-B729-204CF210B56A}" type="presOf" srcId="{7D57D2FD-6367-41FC-BE5F-BBA1A6EB0238}" destId="{6C49D170-7A9E-4B83-99F9-FC99B933C82C}" srcOrd="1" destOrd="0" presId="urn:microsoft.com/office/officeart/2016/7/layout/RepeatingBendingProcessNew"/>
    <dgm:cxn modelId="{6FCE4B97-CE07-4B49-9663-79DD47A7EF98}" type="presOf" srcId="{BE5E746F-ED89-41FE-9AB4-96C768768F2F}" destId="{EAC4137E-4759-4DE5-9326-4A11A633BF0E}" srcOrd="1" destOrd="0" presId="urn:microsoft.com/office/officeart/2016/7/layout/RepeatingBendingProcessNew"/>
    <dgm:cxn modelId="{F7D5A99E-203E-4614-9711-714EA9491808}" srcId="{764D62AD-6D0E-4FA4-BBA7-B5A11CB59D16}" destId="{64ED9C8D-986C-48CD-B9F9-303436126E6E}" srcOrd="2" destOrd="0" parTransId="{4F034E32-BD9C-4A28-BC01-BC39FCC830C4}" sibTransId="{BE5E746F-ED89-41FE-9AB4-96C768768F2F}"/>
    <dgm:cxn modelId="{2A40D0B1-DF06-443B-B868-37D86541F543}" type="presOf" srcId="{7D57D2FD-6367-41FC-BE5F-BBA1A6EB0238}" destId="{36187B8C-24A6-417E-BC99-F87815299F8F}" srcOrd="0" destOrd="0" presId="urn:microsoft.com/office/officeart/2016/7/layout/RepeatingBendingProcessNew"/>
    <dgm:cxn modelId="{4AD8E3B7-A7BE-4677-A032-7393F501F6E3}" type="presOf" srcId="{F579A846-CC14-4E62-B109-2DAC85503015}" destId="{A6A681B2-554D-4A74-9D40-52ACEDED558C}" srcOrd="0" destOrd="0" presId="urn:microsoft.com/office/officeart/2016/7/layout/RepeatingBendingProcessNew"/>
    <dgm:cxn modelId="{478C10F7-E693-4966-BFF0-6707BDD40F52}" srcId="{764D62AD-6D0E-4FA4-BBA7-B5A11CB59D16}" destId="{21678AF3-3870-4AFD-AECF-F3B15387BD01}" srcOrd="0" destOrd="0" parTransId="{B9F0C1AC-E844-4285-BC30-7C8243592979}" sibTransId="{F579A846-CC14-4E62-B109-2DAC85503015}"/>
    <dgm:cxn modelId="{C362D3FA-DD10-42BB-8A1F-3ED848FFCDAB}" type="presOf" srcId="{1AE0CB21-25B1-4E11-BB41-48A4B294E92D}" destId="{6C7853D7-3C04-426E-A6A1-1AD9EE83C29C}" srcOrd="0" destOrd="0" presId="urn:microsoft.com/office/officeart/2016/7/layout/RepeatingBendingProcessNew"/>
    <dgm:cxn modelId="{D01CC9FB-D791-44AA-85F1-1CB560E0F81D}" srcId="{764D62AD-6D0E-4FA4-BBA7-B5A11CB59D16}" destId="{B319B8AD-D9E6-49D5-A5DE-5EA147D0E574}" srcOrd="4" destOrd="0" parTransId="{A65C27EA-9FD6-45A4-96A3-3CA7121E3A56}" sibTransId="{7D57D2FD-6367-41FC-BE5F-BBA1A6EB0238}"/>
    <dgm:cxn modelId="{5E9CF9E9-5364-4B50-8DF2-948153B66442}" type="presParOf" srcId="{25EDB2F6-BA54-433A-825E-4508308F2189}" destId="{151CDB9D-0A51-44E2-9E38-FA1D903020E8}" srcOrd="0" destOrd="0" presId="urn:microsoft.com/office/officeart/2016/7/layout/RepeatingBendingProcessNew"/>
    <dgm:cxn modelId="{4C4A0391-80D2-4A66-B002-B890AE1472AC}" type="presParOf" srcId="{25EDB2F6-BA54-433A-825E-4508308F2189}" destId="{A6A681B2-554D-4A74-9D40-52ACEDED558C}" srcOrd="1" destOrd="0" presId="urn:microsoft.com/office/officeart/2016/7/layout/RepeatingBendingProcessNew"/>
    <dgm:cxn modelId="{C06F1E17-DC5E-48A7-85AC-FFFE31C030E5}" type="presParOf" srcId="{A6A681B2-554D-4A74-9D40-52ACEDED558C}" destId="{0D0A636B-17DE-4A12-8C62-CD68ABD464F4}" srcOrd="0" destOrd="0" presId="urn:microsoft.com/office/officeart/2016/7/layout/RepeatingBendingProcessNew"/>
    <dgm:cxn modelId="{7A9FE3AA-0531-4407-AC14-F4029CDBFC31}" type="presParOf" srcId="{25EDB2F6-BA54-433A-825E-4508308F2189}" destId="{9E41CCC8-D88C-4441-A69B-F1330E46A541}" srcOrd="2" destOrd="0" presId="urn:microsoft.com/office/officeart/2016/7/layout/RepeatingBendingProcessNew"/>
    <dgm:cxn modelId="{259BBDD6-22A4-4BDD-B624-AC144A3DD3BA}" type="presParOf" srcId="{25EDB2F6-BA54-433A-825E-4508308F2189}" destId="{4D7CAFF2-7500-4120-95F5-0A7E08676841}" srcOrd="3" destOrd="0" presId="urn:microsoft.com/office/officeart/2016/7/layout/RepeatingBendingProcessNew"/>
    <dgm:cxn modelId="{78545210-0504-46C4-95D0-E68672DBDC57}" type="presParOf" srcId="{4D7CAFF2-7500-4120-95F5-0A7E08676841}" destId="{F17B262F-2CAE-4EA1-AB5A-808927678DA0}" srcOrd="0" destOrd="0" presId="urn:microsoft.com/office/officeart/2016/7/layout/RepeatingBendingProcessNew"/>
    <dgm:cxn modelId="{1DD3773F-C80F-4EAB-9C88-1FDCE42F403F}" type="presParOf" srcId="{25EDB2F6-BA54-433A-825E-4508308F2189}" destId="{6AB79866-12EB-466E-A15F-EB7B68B809F8}" srcOrd="4" destOrd="0" presId="urn:microsoft.com/office/officeart/2016/7/layout/RepeatingBendingProcessNew"/>
    <dgm:cxn modelId="{FB942471-7D72-410A-AC33-58808458D121}" type="presParOf" srcId="{25EDB2F6-BA54-433A-825E-4508308F2189}" destId="{F3F7ADB6-3E0A-47E8-ADD3-8B92402894CB}" srcOrd="5" destOrd="0" presId="urn:microsoft.com/office/officeart/2016/7/layout/RepeatingBendingProcessNew"/>
    <dgm:cxn modelId="{33F05CD6-511B-43D3-95BA-C2AA147DF7F6}" type="presParOf" srcId="{F3F7ADB6-3E0A-47E8-ADD3-8B92402894CB}" destId="{EAC4137E-4759-4DE5-9326-4A11A633BF0E}" srcOrd="0" destOrd="0" presId="urn:microsoft.com/office/officeart/2016/7/layout/RepeatingBendingProcessNew"/>
    <dgm:cxn modelId="{4B42B2FF-1987-47D0-9D56-624CE89BF931}" type="presParOf" srcId="{25EDB2F6-BA54-433A-825E-4508308F2189}" destId="{6C7853D7-3C04-426E-A6A1-1AD9EE83C29C}" srcOrd="6" destOrd="0" presId="urn:microsoft.com/office/officeart/2016/7/layout/RepeatingBendingProcessNew"/>
    <dgm:cxn modelId="{118021A5-101A-444B-81DD-E65418D90794}" type="presParOf" srcId="{25EDB2F6-BA54-433A-825E-4508308F2189}" destId="{9BFA44CD-7AE7-4B2D-AFEB-5CC3CED624C9}" srcOrd="7" destOrd="0" presId="urn:microsoft.com/office/officeart/2016/7/layout/RepeatingBendingProcessNew"/>
    <dgm:cxn modelId="{D4C53525-EA67-487F-B113-111DF2ED7C9A}" type="presParOf" srcId="{9BFA44CD-7AE7-4B2D-AFEB-5CC3CED624C9}" destId="{C5D09944-F33D-44DC-8AC0-B15C06685C25}" srcOrd="0" destOrd="0" presId="urn:microsoft.com/office/officeart/2016/7/layout/RepeatingBendingProcessNew"/>
    <dgm:cxn modelId="{759F71CC-C153-4872-93C7-E275E301FD9D}" type="presParOf" srcId="{25EDB2F6-BA54-433A-825E-4508308F2189}" destId="{2516C734-3412-4ECD-A589-44D6D2C90E43}" srcOrd="8" destOrd="0" presId="urn:microsoft.com/office/officeart/2016/7/layout/RepeatingBendingProcessNew"/>
    <dgm:cxn modelId="{BE68F355-EF3B-4694-A971-459B2C801318}" type="presParOf" srcId="{25EDB2F6-BA54-433A-825E-4508308F2189}" destId="{36187B8C-24A6-417E-BC99-F87815299F8F}" srcOrd="9" destOrd="0" presId="urn:microsoft.com/office/officeart/2016/7/layout/RepeatingBendingProcessNew"/>
    <dgm:cxn modelId="{66B03E3B-D40D-45D9-ACFB-95B2534EB982}" type="presParOf" srcId="{36187B8C-24A6-417E-BC99-F87815299F8F}" destId="{6C49D170-7A9E-4B83-99F9-FC99B933C82C}" srcOrd="0" destOrd="0" presId="urn:microsoft.com/office/officeart/2016/7/layout/RepeatingBendingProcessNew"/>
    <dgm:cxn modelId="{F6FA55D1-D38F-43ED-97F9-284D725DD339}" type="presParOf" srcId="{25EDB2F6-BA54-433A-825E-4508308F2189}" destId="{BD33E07C-C552-43B3-BB18-401D6F29BD75}"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4F939F7-AC99-4634-9C67-AD22AEF2A6AE}"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5435FC72-C549-421E-8F68-C9A4CB1DF9AD}">
      <dgm:prSet custT="1"/>
      <dgm:spPr/>
      <dgm:t>
        <a:bodyPr/>
        <a:lstStyle/>
        <a:p>
          <a:r>
            <a:rPr lang="ar-SA" sz="2800" b="1" dirty="0">
              <a:latin typeface="Sakkal Majalla" panose="02000000000000000000" pitchFamily="2" charset="-78"/>
              <a:cs typeface="Sakkal Majalla" panose="02000000000000000000" pitchFamily="2" charset="-78"/>
            </a:rPr>
            <a:t>توصيف البيانات:</a:t>
          </a:r>
          <a:br>
            <a:rPr lang="ar-SA" sz="1700" dirty="0">
              <a:latin typeface="Sakkal Majalla" panose="02000000000000000000" pitchFamily="2" charset="-78"/>
              <a:cs typeface="Sakkal Majalla" panose="02000000000000000000" pitchFamily="2" charset="-78"/>
            </a:rPr>
          </a:br>
          <a:r>
            <a:rPr lang="ar-SA" sz="1700" dirty="0">
              <a:latin typeface="Sakkal Majalla" panose="02000000000000000000" pitchFamily="2" charset="-78"/>
              <a:cs typeface="Sakkal Majalla" panose="02000000000000000000" pitchFamily="2" charset="-78"/>
            </a:rPr>
            <a:t>البيانات مأخوذة من مشروع كاميرات المراقبة البيئية في ولاية تكساس، الولايات </a:t>
          </a:r>
          <a:r>
            <a:rPr lang="en-US" sz="1700" dirty="0">
              <a:latin typeface="Sakkal Majalla" panose="02000000000000000000" pitchFamily="2" charset="-78"/>
              <a:cs typeface="Sakkal Majalla" panose="02000000000000000000" pitchFamily="2" charset="-78"/>
            </a:rPr>
            <a:t>met</a:t>
          </a:r>
          <a:r>
            <a:rPr lang="ar-SA" sz="1700" dirty="0">
              <a:latin typeface="Sakkal Majalla" panose="02000000000000000000" pitchFamily="2" charset="-78"/>
              <a:cs typeface="Sakkal Majalla" panose="02000000000000000000" pitchFamily="2" charset="-78"/>
            </a:rPr>
            <a:t>حدة، بالتعاون بين جامعة تكساس الحكومية وجامعة تكساس </a:t>
          </a:r>
          <a:r>
            <a:rPr lang="en-US" sz="1700" dirty="0">
              <a:latin typeface="Sakkal Majalla" panose="02000000000000000000" pitchFamily="2" charset="-78"/>
              <a:cs typeface="Sakkal Majalla" panose="02000000000000000000" pitchFamily="2" charset="-78"/>
            </a:rPr>
            <a:t>A&amp;M. </a:t>
          </a:r>
          <a:r>
            <a:rPr lang="ar-SA" sz="1700" dirty="0">
              <a:latin typeface="Sakkal Majalla" panose="02000000000000000000" pitchFamily="2" charset="-78"/>
              <a:cs typeface="Sakkal Majalla" panose="02000000000000000000" pitchFamily="2" charset="-78"/>
            </a:rPr>
            <a:t>تتكون البيانات من صور لثلاث مجموعات من الأنواع الحيوانية (الثعابين، السحالي، والضفادع/العلاجيم) بالإضافة إلى فئة الخلفية (</a:t>
          </a:r>
          <a:r>
            <a:rPr lang="en-US" sz="1700" dirty="0">
              <a:latin typeface="Sakkal Majalla" panose="02000000000000000000" pitchFamily="2" charset="-78"/>
              <a:cs typeface="Sakkal Majalla" panose="02000000000000000000" pitchFamily="2" charset="-78"/>
            </a:rPr>
            <a:t>Background). </a:t>
          </a:r>
          <a:r>
            <a:rPr lang="ar-SA" sz="1700" dirty="0">
              <a:latin typeface="Sakkal Majalla" panose="02000000000000000000" pitchFamily="2" charset="-78"/>
              <a:cs typeface="Sakkal Majalla" panose="02000000000000000000" pitchFamily="2" charset="-78"/>
            </a:rPr>
            <a:t>الصور ملتقطة في بيئات طبيعية، مما يعني وجود تحديات مثل الإضاءة المتغيرة، الخلفيات المعقدة (النباتات)، والأحجام الصغيرة لبعض الحيوانات.</a:t>
          </a:r>
          <a:endParaRPr lang="en-US" sz="1700" dirty="0">
            <a:latin typeface="Sakkal Majalla" panose="02000000000000000000" pitchFamily="2" charset="-78"/>
            <a:cs typeface="Sakkal Majalla" panose="02000000000000000000" pitchFamily="2" charset="-78"/>
          </a:endParaRPr>
        </a:p>
      </dgm:t>
    </dgm:pt>
    <dgm:pt modelId="{BFA49D3C-3F2C-4FA6-9D78-BAF0C08B1812}" type="parTrans" cxnId="{CAAD1549-C516-4295-A509-DA7D9AFA741F}">
      <dgm:prSet/>
      <dgm:spPr/>
      <dgm:t>
        <a:bodyPr/>
        <a:lstStyle/>
        <a:p>
          <a:endParaRPr lang="en-US">
            <a:latin typeface="Sakkal Majalla" panose="02000000000000000000" pitchFamily="2" charset="-78"/>
            <a:cs typeface="Sakkal Majalla" panose="02000000000000000000" pitchFamily="2" charset="-78"/>
          </a:endParaRPr>
        </a:p>
      </dgm:t>
    </dgm:pt>
    <dgm:pt modelId="{0F94D590-9624-4322-B52F-0B1CC2A03B4B}" type="sibTrans" cxnId="{CAAD1549-C516-4295-A509-DA7D9AFA741F}">
      <dgm:prSet/>
      <dgm:spPr/>
      <dgm:t>
        <a:bodyPr/>
        <a:lstStyle/>
        <a:p>
          <a:endParaRPr lang="en-US">
            <a:latin typeface="Sakkal Majalla" panose="02000000000000000000" pitchFamily="2" charset="-78"/>
            <a:cs typeface="Sakkal Majalla" panose="02000000000000000000" pitchFamily="2" charset="-78"/>
          </a:endParaRPr>
        </a:p>
      </dgm:t>
    </dgm:pt>
    <dgm:pt modelId="{A8B1174B-BDE2-4232-916A-A6471DDEEC2D}">
      <dgm:prSet custT="1"/>
      <dgm:spPr/>
      <dgm:t>
        <a:bodyPr/>
        <a:lstStyle/>
        <a:p>
          <a:r>
            <a:rPr lang="ar-SA" sz="2800" b="1" dirty="0">
              <a:latin typeface="Sakkal Majalla" panose="02000000000000000000" pitchFamily="2" charset="-78"/>
              <a:cs typeface="Sakkal Majalla" panose="02000000000000000000" pitchFamily="2" charset="-78"/>
            </a:rPr>
            <a:t>حجم البيانات:</a:t>
          </a:r>
          <a:br>
            <a:rPr lang="ar-SA" sz="2800" dirty="0">
              <a:latin typeface="Sakkal Majalla" panose="02000000000000000000" pitchFamily="2" charset="-78"/>
              <a:cs typeface="Sakkal Majalla" panose="02000000000000000000" pitchFamily="2" charset="-78"/>
            </a:rPr>
          </a:br>
          <a:r>
            <a:rPr lang="ar-SA" sz="2000" dirty="0">
              <a:latin typeface="Sakkal Majalla" panose="02000000000000000000" pitchFamily="2" charset="-78"/>
              <a:cs typeface="Sakkal Majalla" panose="02000000000000000000" pitchFamily="2" charset="-78"/>
            </a:rPr>
            <a:t>لم يتم ذكر العدد الدقيق للصور في الورقة، ولكن تم الإشارة إلى أنها مجموعة بيانات صغيرة نسبيًا مقارنة بمجموعات بيانات أخرى مثل </a:t>
          </a:r>
          <a:r>
            <a:rPr lang="en-US" sz="2000" dirty="0">
              <a:latin typeface="Sakkal Majalla" panose="02000000000000000000" pitchFamily="2" charset="-78"/>
              <a:cs typeface="Sakkal Majalla" panose="02000000000000000000" pitchFamily="2" charset="-78"/>
            </a:rPr>
            <a:t>Snapshot Serengeti. </a:t>
          </a:r>
          <a:r>
            <a:rPr lang="ar-SA" sz="2000" dirty="0">
              <a:latin typeface="Sakkal Majalla" panose="02000000000000000000" pitchFamily="2" charset="-78"/>
              <a:cs typeface="Sakkal Majalla" panose="02000000000000000000" pitchFamily="2" charset="-78"/>
            </a:rPr>
            <a:t>تم التركيز على أن الحجم الصغير للبيانات كان أحد التحديات، مما دفع الباحثين لاستخدام تقنيات التعلم المنقول وزيادة البيانات.</a:t>
          </a:r>
          <a:endParaRPr lang="en-US" sz="2000" dirty="0">
            <a:latin typeface="Sakkal Majalla" panose="02000000000000000000" pitchFamily="2" charset="-78"/>
            <a:cs typeface="Sakkal Majalla" panose="02000000000000000000" pitchFamily="2" charset="-78"/>
          </a:endParaRPr>
        </a:p>
      </dgm:t>
    </dgm:pt>
    <dgm:pt modelId="{46C8AD88-2351-4026-8885-AC84DFC4EBD6}" type="parTrans" cxnId="{1CF86FBD-899A-4CF7-976D-2406EC904674}">
      <dgm:prSet/>
      <dgm:spPr/>
      <dgm:t>
        <a:bodyPr/>
        <a:lstStyle/>
        <a:p>
          <a:endParaRPr lang="en-US">
            <a:latin typeface="Sakkal Majalla" panose="02000000000000000000" pitchFamily="2" charset="-78"/>
            <a:cs typeface="Sakkal Majalla" panose="02000000000000000000" pitchFamily="2" charset="-78"/>
          </a:endParaRPr>
        </a:p>
      </dgm:t>
    </dgm:pt>
    <dgm:pt modelId="{13CB0AB9-E763-4B4C-BFB6-2DE35B3BFA4E}" type="sibTrans" cxnId="{1CF86FBD-899A-4CF7-976D-2406EC904674}">
      <dgm:prSet/>
      <dgm:spPr/>
      <dgm:t>
        <a:bodyPr/>
        <a:lstStyle/>
        <a:p>
          <a:endParaRPr lang="en-US">
            <a:latin typeface="Sakkal Majalla" panose="02000000000000000000" pitchFamily="2" charset="-78"/>
            <a:cs typeface="Sakkal Majalla" panose="02000000000000000000" pitchFamily="2" charset="-78"/>
          </a:endParaRPr>
        </a:p>
      </dgm:t>
    </dgm:pt>
    <dgm:pt modelId="{2C8AE530-0D52-41F1-BF9F-B18D435D3D4F}" type="pres">
      <dgm:prSet presAssocID="{44F939F7-AC99-4634-9C67-AD22AEF2A6AE}" presName="Name0" presStyleCnt="0">
        <dgm:presLayoutVars>
          <dgm:dir/>
          <dgm:animLvl val="lvl"/>
          <dgm:resizeHandles val="exact"/>
        </dgm:presLayoutVars>
      </dgm:prSet>
      <dgm:spPr/>
    </dgm:pt>
    <dgm:pt modelId="{B2CC212D-4A91-4F04-AD0A-A96756E11FE5}" type="pres">
      <dgm:prSet presAssocID="{A8B1174B-BDE2-4232-916A-A6471DDEEC2D}" presName="boxAndChildren" presStyleCnt="0"/>
      <dgm:spPr/>
    </dgm:pt>
    <dgm:pt modelId="{7344EB60-4528-461A-AA99-58BBDCDE8781}" type="pres">
      <dgm:prSet presAssocID="{A8B1174B-BDE2-4232-916A-A6471DDEEC2D}" presName="parentTextBox" presStyleLbl="node1" presStyleIdx="0" presStyleCnt="2"/>
      <dgm:spPr/>
    </dgm:pt>
    <dgm:pt modelId="{27994501-C07C-4AE3-8A04-2755E161BFBD}" type="pres">
      <dgm:prSet presAssocID="{0F94D590-9624-4322-B52F-0B1CC2A03B4B}" presName="sp" presStyleCnt="0"/>
      <dgm:spPr/>
    </dgm:pt>
    <dgm:pt modelId="{15910ACF-F556-4B4C-8451-CF019D492484}" type="pres">
      <dgm:prSet presAssocID="{5435FC72-C549-421E-8F68-C9A4CB1DF9AD}" presName="arrowAndChildren" presStyleCnt="0"/>
      <dgm:spPr/>
    </dgm:pt>
    <dgm:pt modelId="{8235F052-CD5B-4F62-9908-1CAC96C0CB95}" type="pres">
      <dgm:prSet presAssocID="{5435FC72-C549-421E-8F68-C9A4CB1DF9AD}" presName="parentTextArrow" presStyleLbl="node1" presStyleIdx="1" presStyleCnt="2"/>
      <dgm:spPr/>
    </dgm:pt>
  </dgm:ptLst>
  <dgm:cxnLst>
    <dgm:cxn modelId="{CAAD1549-C516-4295-A509-DA7D9AFA741F}" srcId="{44F939F7-AC99-4634-9C67-AD22AEF2A6AE}" destId="{5435FC72-C549-421E-8F68-C9A4CB1DF9AD}" srcOrd="0" destOrd="0" parTransId="{BFA49D3C-3F2C-4FA6-9D78-BAF0C08B1812}" sibTransId="{0F94D590-9624-4322-B52F-0B1CC2A03B4B}"/>
    <dgm:cxn modelId="{571E9276-93D1-4C03-9493-0B88DA90ABD8}" type="presOf" srcId="{A8B1174B-BDE2-4232-916A-A6471DDEEC2D}" destId="{7344EB60-4528-461A-AA99-58BBDCDE8781}" srcOrd="0" destOrd="0" presId="urn:microsoft.com/office/officeart/2005/8/layout/process4"/>
    <dgm:cxn modelId="{BA09C080-0B56-41FE-BEE5-A67998EA8641}" type="presOf" srcId="{5435FC72-C549-421E-8F68-C9A4CB1DF9AD}" destId="{8235F052-CD5B-4F62-9908-1CAC96C0CB95}" srcOrd="0" destOrd="0" presId="urn:microsoft.com/office/officeart/2005/8/layout/process4"/>
    <dgm:cxn modelId="{CF92F484-F5D4-4E62-AB12-1F0F0BCB1198}" type="presOf" srcId="{44F939F7-AC99-4634-9C67-AD22AEF2A6AE}" destId="{2C8AE530-0D52-41F1-BF9F-B18D435D3D4F}" srcOrd="0" destOrd="0" presId="urn:microsoft.com/office/officeart/2005/8/layout/process4"/>
    <dgm:cxn modelId="{1CF86FBD-899A-4CF7-976D-2406EC904674}" srcId="{44F939F7-AC99-4634-9C67-AD22AEF2A6AE}" destId="{A8B1174B-BDE2-4232-916A-A6471DDEEC2D}" srcOrd="1" destOrd="0" parTransId="{46C8AD88-2351-4026-8885-AC84DFC4EBD6}" sibTransId="{13CB0AB9-E763-4B4C-BFB6-2DE35B3BFA4E}"/>
    <dgm:cxn modelId="{6554AF0D-DFCF-4559-A659-85C04AAFCDF1}" type="presParOf" srcId="{2C8AE530-0D52-41F1-BF9F-B18D435D3D4F}" destId="{B2CC212D-4A91-4F04-AD0A-A96756E11FE5}" srcOrd="0" destOrd="0" presId="urn:microsoft.com/office/officeart/2005/8/layout/process4"/>
    <dgm:cxn modelId="{5D3EF39F-89BD-49CE-8C0B-55DFD757ABC5}" type="presParOf" srcId="{B2CC212D-4A91-4F04-AD0A-A96756E11FE5}" destId="{7344EB60-4528-461A-AA99-58BBDCDE8781}" srcOrd="0" destOrd="0" presId="urn:microsoft.com/office/officeart/2005/8/layout/process4"/>
    <dgm:cxn modelId="{E82A1517-E477-4DF0-8466-9D6D7EA51116}" type="presParOf" srcId="{2C8AE530-0D52-41F1-BF9F-B18D435D3D4F}" destId="{27994501-C07C-4AE3-8A04-2755E161BFBD}" srcOrd="1" destOrd="0" presId="urn:microsoft.com/office/officeart/2005/8/layout/process4"/>
    <dgm:cxn modelId="{A685B928-0DE0-438F-9D5E-250F90421C87}" type="presParOf" srcId="{2C8AE530-0D52-41F1-BF9F-B18D435D3D4F}" destId="{15910ACF-F556-4B4C-8451-CF019D492484}" srcOrd="2" destOrd="0" presId="urn:microsoft.com/office/officeart/2005/8/layout/process4"/>
    <dgm:cxn modelId="{4A4A1DE1-823E-4B3A-BD2C-ACC4E9ACFCE3}" type="presParOf" srcId="{15910ACF-F556-4B4C-8451-CF019D492484}" destId="{8235F052-CD5B-4F62-9908-1CAC96C0CB9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9448D0E-6F5E-4CC2-A635-0555C29F240F}" type="doc">
      <dgm:prSet loTypeId="urn:microsoft.com/office/officeart/2016/7/layout/LinearBlockProcessNumbered" loCatId="process" qsTypeId="urn:microsoft.com/office/officeart/2005/8/quickstyle/simple1" qsCatId="simple" csTypeId="urn:microsoft.com/office/officeart/2005/8/colors/colorful1" csCatId="colorful" phldr="1"/>
      <dgm:spPr/>
      <dgm:t>
        <a:bodyPr/>
        <a:lstStyle/>
        <a:p>
          <a:endParaRPr lang="en-US"/>
        </a:p>
      </dgm:t>
    </dgm:pt>
    <dgm:pt modelId="{F3C06E73-589F-464A-85D3-0DC8078EDEB4}">
      <dgm:prSet custT="1"/>
      <dgm:spPr/>
      <dgm:t>
        <a:bodyPr/>
        <a:lstStyle/>
        <a:p>
          <a:pPr rtl="1"/>
          <a:r>
            <a:rPr lang="ar-SA" sz="2000" b="1" dirty="0">
              <a:latin typeface="Sakkal Majalla" panose="02000000000000000000" pitchFamily="2" charset="-78"/>
              <a:cs typeface="Sakkal Majalla" panose="02000000000000000000" pitchFamily="2" charset="-78"/>
            </a:rPr>
            <a:t>دقة التصنيف</a:t>
          </a:r>
        </a:p>
        <a:p>
          <a:pPr rtl="1"/>
          <a:r>
            <a:rPr lang="ar-SA" sz="2000" b="1" dirty="0">
              <a:latin typeface="Sakkal Majalla" panose="02000000000000000000" pitchFamily="2" charset="-78"/>
              <a:cs typeface="Sakkal Majalla" panose="02000000000000000000" pitchFamily="2" charset="-78"/>
            </a:rPr>
            <a:t> (</a:t>
          </a:r>
          <a:r>
            <a:rPr lang="en-US" sz="2000" b="1" dirty="0">
              <a:latin typeface="Sakkal Majalla" panose="02000000000000000000" pitchFamily="2" charset="-78"/>
              <a:cs typeface="Sakkal Majalla" panose="02000000000000000000" pitchFamily="2" charset="-78"/>
            </a:rPr>
            <a:t>(Accuracy</a:t>
          </a:r>
        </a:p>
        <a:p>
          <a:pPr rtl="1"/>
          <a:r>
            <a:rPr lang="ar-SA" sz="1800" dirty="0">
              <a:latin typeface="Sakkal Majalla" panose="02000000000000000000" pitchFamily="2" charset="-78"/>
              <a:cs typeface="Sakkal Majalla" panose="02000000000000000000" pitchFamily="2" charset="-78"/>
            </a:rPr>
            <a:t>النموذج المدرب من الصفر (</a:t>
          </a:r>
          <a:r>
            <a:rPr lang="en-US" sz="1800" dirty="0">
              <a:latin typeface="Sakkal Majalla" panose="02000000000000000000" pitchFamily="2" charset="-78"/>
              <a:cs typeface="Sakkal Majalla" panose="02000000000000000000" pitchFamily="2" charset="-78"/>
            </a:rPr>
            <a:t>CNN-1) </a:t>
          </a:r>
          <a:r>
            <a:rPr lang="ar-SA" sz="1800" dirty="0">
              <a:latin typeface="Sakkal Majalla" panose="02000000000000000000" pitchFamily="2" charset="-78"/>
              <a:cs typeface="Sakkal Majalla" panose="02000000000000000000" pitchFamily="2" charset="-78"/>
            </a:rPr>
            <a:t>حقق دقة تصنيف 72%.</a:t>
          </a:r>
          <a:endParaRPr lang="en-US" sz="1800" dirty="0">
            <a:latin typeface="Sakkal Majalla" panose="02000000000000000000" pitchFamily="2" charset="-78"/>
            <a:cs typeface="Sakkal Majalla" panose="02000000000000000000" pitchFamily="2" charset="-78"/>
          </a:endParaRPr>
        </a:p>
      </dgm:t>
    </dgm:pt>
    <dgm:pt modelId="{9996C994-3F18-4C18-86AC-10A8FBC8BE6E}" type="parTrans" cxnId="{39BC143A-F373-4FD0-A7CB-8F1E0E239ED6}">
      <dgm:prSet/>
      <dgm:spPr/>
      <dgm:t>
        <a:bodyPr/>
        <a:lstStyle/>
        <a:p>
          <a:pPr rtl="1"/>
          <a:endParaRPr lang="en-US" sz="1800">
            <a:latin typeface="Sakkal Majalla" panose="02000000000000000000" pitchFamily="2" charset="-78"/>
            <a:cs typeface="Sakkal Majalla" panose="02000000000000000000" pitchFamily="2" charset="-78"/>
          </a:endParaRPr>
        </a:p>
      </dgm:t>
    </dgm:pt>
    <dgm:pt modelId="{DDCFD156-3ECF-4D5F-99A1-C2DB6A83794D}" type="sibTrans" cxnId="{39BC143A-F373-4FD0-A7CB-8F1E0E239ED6}">
      <dgm:prSet phldrT="01" phldr="0" custT="1"/>
      <dgm:spPr/>
      <dgm:t>
        <a:bodyPr/>
        <a:lstStyle/>
        <a:p>
          <a:pPr rtl="1"/>
          <a:r>
            <a:rPr lang="en-US" sz="1800">
              <a:latin typeface="Sakkal Majalla" panose="02000000000000000000" pitchFamily="2" charset="-78"/>
              <a:cs typeface="Sakkal Majalla" panose="02000000000000000000" pitchFamily="2" charset="-78"/>
            </a:rPr>
            <a:t>01</a:t>
          </a:r>
          <a:endParaRPr lang="en-US" sz="1800" dirty="0">
            <a:latin typeface="Sakkal Majalla" panose="02000000000000000000" pitchFamily="2" charset="-78"/>
            <a:cs typeface="Sakkal Majalla" panose="02000000000000000000" pitchFamily="2" charset="-78"/>
          </a:endParaRPr>
        </a:p>
      </dgm:t>
    </dgm:pt>
    <dgm:pt modelId="{F7BC26F6-8836-481D-BEE0-9F82DC64D5F5}">
      <dgm:prSet custT="1"/>
      <dgm:spPr/>
      <dgm:t>
        <a:bodyPr/>
        <a:lstStyle/>
        <a:p>
          <a:pPr rtl="1"/>
          <a:r>
            <a:rPr lang="en-US" sz="1800" dirty="0">
              <a:latin typeface="Sakkal Majalla" panose="02000000000000000000" pitchFamily="2" charset="-78"/>
              <a:cs typeface="Sakkal Majalla" panose="02000000000000000000" pitchFamily="2" charset="-78"/>
            </a:rPr>
            <a:t>VGG16 </a:t>
          </a:r>
          <a:r>
            <a:rPr lang="ar-SA" sz="1800" dirty="0">
              <a:latin typeface="Sakkal Majalla" panose="02000000000000000000" pitchFamily="2" charset="-78"/>
              <a:cs typeface="Sakkal Majalla" panose="02000000000000000000" pitchFamily="2" charset="-78"/>
            </a:rPr>
            <a:t>حقق دقة 87%.</a:t>
          </a:r>
          <a:endParaRPr lang="en-US" sz="1800" dirty="0">
            <a:latin typeface="Sakkal Majalla" panose="02000000000000000000" pitchFamily="2" charset="-78"/>
            <a:cs typeface="Sakkal Majalla" panose="02000000000000000000" pitchFamily="2" charset="-78"/>
          </a:endParaRPr>
        </a:p>
      </dgm:t>
    </dgm:pt>
    <dgm:pt modelId="{78914427-98C9-40E7-B21E-658618DA033C}" type="parTrans" cxnId="{A04F9583-220C-4753-9B82-FF33D09C6C54}">
      <dgm:prSet/>
      <dgm:spPr/>
      <dgm:t>
        <a:bodyPr/>
        <a:lstStyle/>
        <a:p>
          <a:pPr rtl="1"/>
          <a:endParaRPr lang="en-US" sz="1800">
            <a:latin typeface="Sakkal Majalla" panose="02000000000000000000" pitchFamily="2" charset="-78"/>
            <a:cs typeface="Sakkal Majalla" panose="02000000000000000000" pitchFamily="2" charset="-78"/>
          </a:endParaRPr>
        </a:p>
      </dgm:t>
    </dgm:pt>
    <dgm:pt modelId="{AF01F390-4591-4AC5-BC90-0DEEB17BB0C2}" type="sibTrans" cxnId="{A04F9583-220C-4753-9B82-FF33D09C6C54}">
      <dgm:prSet/>
      <dgm:spPr/>
      <dgm:t>
        <a:bodyPr/>
        <a:lstStyle/>
        <a:p>
          <a:pPr rtl="1"/>
          <a:endParaRPr lang="en-US" sz="1800">
            <a:latin typeface="Sakkal Majalla" panose="02000000000000000000" pitchFamily="2" charset="-78"/>
            <a:cs typeface="Sakkal Majalla" panose="02000000000000000000" pitchFamily="2" charset="-78"/>
          </a:endParaRPr>
        </a:p>
      </dgm:t>
    </dgm:pt>
    <dgm:pt modelId="{0B462B5B-E5A8-420B-9FFA-5516B54566D3}">
      <dgm:prSet custT="1"/>
      <dgm:spPr/>
      <dgm:t>
        <a:bodyPr/>
        <a:lstStyle/>
        <a:p>
          <a:pPr rtl="1"/>
          <a:r>
            <a:rPr lang="en-US" sz="1800" dirty="0">
              <a:latin typeface="Sakkal Majalla" panose="02000000000000000000" pitchFamily="2" charset="-78"/>
              <a:cs typeface="Sakkal Majalla" panose="02000000000000000000" pitchFamily="2" charset="-78"/>
            </a:rPr>
            <a:t>ResNet50 </a:t>
          </a:r>
          <a:r>
            <a:rPr lang="ar-SA" sz="1800" dirty="0">
              <a:latin typeface="Sakkal Majalla" panose="02000000000000000000" pitchFamily="2" charset="-78"/>
              <a:cs typeface="Sakkal Majalla" panose="02000000000000000000" pitchFamily="2" charset="-78"/>
            </a:rPr>
            <a:t>حقق دقة 86%.</a:t>
          </a:r>
          <a:endParaRPr lang="en-US" sz="1800" dirty="0">
            <a:latin typeface="Sakkal Majalla" panose="02000000000000000000" pitchFamily="2" charset="-78"/>
            <a:cs typeface="Sakkal Majalla" panose="02000000000000000000" pitchFamily="2" charset="-78"/>
          </a:endParaRPr>
        </a:p>
      </dgm:t>
    </dgm:pt>
    <dgm:pt modelId="{AF9A3B4C-4E27-4EA9-AD5E-F352D15E5328}" type="parTrans" cxnId="{A80C38C7-5030-4908-BAAC-6614F1A1CDF4}">
      <dgm:prSet/>
      <dgm:spPr/>
      <dgm:t>
        <a:bodyPr/>
        <a:lstStyle/>
        <a:p>
          <a:pPr rtl="1"/>
          <a:endParaRPr lang="en-US" sz="1800">
            <a:latin typeface="Sakkal Majalla" panose="02000000000000000000" pitchFamily="2" charset="-78"/>
            <a:cs typeface="Sakkal Majalla" panose="02000000000000000000" pitchFamily="2" charset="-78"/>
          </a:endParaRPr>
        </a:p>
      </dgm:t>
    </dgm:pt>
    <dgm:pt modelId="{97464D59-ED6E-4DB4-AB66-929BBE932EB4}" type="sibTrans" cxnId="{A80C38C7-5030-4908-BAAC-6614F1A1CDF4}">
      <dgm:prSet/>
      <dgm:spPr/>
      <dgm:t>
        <a:bodyPr/>
        <a:lstStyle/>
        <a:p>
          <a:pPr rtl="1"/>
          <a:endParaRPr lang="en-US" sz="1800">
            <a:latin typeface="Sakkal Majalla" panose="02000000000000000000" pitchFamily="2" charset="-78"/>
            <a:cs typeface="Sakkal Majalla" panose="02000000000000000000" pitchFamily="2" charset="-78"/>
          </a:endParaRPr>
        </a:p>
      </dgm:t>
    </dgm:pt>
    <dgm:pt modelId="{BEDE412C-B135-41E7-BACA-0391D8212EB7}">
      <dgm:prSet custT="1"/>
      <dgm:spPr/>
      <dgm:t>
        <a:bodyPr/>
        <a:lstStyle/>
        <a:p>
          <a:pPr rtl="1"/>
          <a:r>
            <a:rPr lang="ar-SA" sz="2400" b="1" dirty="0">
              <a:latin typeface="Sakkal Majalla" panose="02000000000000000000" pitchFamily="2" charset="-78"/>
              <a:cs typeface="Sakkal Majalla" panose="02000000000000000000" pitchFamily="2" charset="-78"/>
            </a:rPr>
            <a:t>الأداء العام:</a:t>
          </a:r>
        </a:p>
        <a:p>
          <a:pPr rtl="1"/>
          <a:br>
            <a:rPr lang="ar-SA" sz="1800" dirty="0">
              <a:latin typeface="Sakkal Majalla" panose="02000000000000000000" pitchFamily="2" charset="-78"/>
              <a:cs typeface="Sakkal Majalla" panose="02000000000000000000" pitchFamily="2" charset="-78"/>
            </a:rPr>
          </a:br>
          <a:r>
            <a:rPr lang="ar-SA" sz="1800" dirty="0">
              <a:latin typeface="Sakkal Majalla" panose="02000000000000000000" pitchFamily="2" charset="-78"/>
              <a:cs typeface="Sakkal Majalla" panose="02000000000000000000" pitchFamily="2" charset="-78"/>
            </a:rPr>
            <a:t>النماذج المدربة مسبقًا (</a:t>
          </a:r>
          <a:r>
            <a:rPr lang="en-US" sz="1800" dirty="0">
              <a:latin typeface="Sakkal Majalla" panose="02000000000000000000" pitchFamily="2" charset="-78"/>
              <a:cs typeface="Sakkal Majalla" panose="02000000000000000000" pitchFamily="2" charset="-78"/>
            </a:rPr>
            <a:t>VGG16 </a:t>
          </a:r>
          <a:r>
            <a:rPr lang="ar-SA" sz="1800" dirty="0">
              <a:latin typeface="Sakkal Majalla" panose="02000000000000000000" pitchFamily="2" charset="-78"/>
              <a:cs typeface="Sakkal Majalla" panose="02000000000000000000" pitchFamily="2" charset="-78"/>
            </a:rPr>
            <a:t>و</a:t>
          </a:r>
          <a:r>
            <a:rPr lang="en-US" sz="1800" dirty="0">
              <a:latin typeface="Sakkal Majalla" panose="02000000000000000000" pitchFamily="2" charset="-78"/>
              <a:cs typeface="Sakkal Majalla" panose="02000000000000000000" pitchFamily="2" charset="-78"/>
            </a:rPr>
            <a:t>ResNet50) </a:t>
          </a:r>
          <a:r>
            <a:rPr lang="ar-SA" sz="1800" dirty="0">
              <a:latin typeface="Sakkal Majalla" panose="02000000000000000000" pitchFamily="2" charset="-78"/>
              <a:cs typeface="Sakkal Majalla" panose="02000000000000000000" pitchFamily="2" charset="-78"/>
            </a:rPr>
            <a:t>تفوقت بشكل واضح على النموذج المدرب من الصفر، مما يظهر فعالية التعلم المنقول في التعامل مع مجموعات بيانات صغيرة.</a:t>
          </a:r>
          <a:endParaRPr lang="en-US" sz="1800" dirty="0">
            <a:latin typeface="Sakkal Majalla" panose="02000000000000000000" pitchFamily="2" charset="-78"/>
            <a:cs typeface="Sakkal Majalla" panose="02000000000000000000" pitchFamily="2" charset="-78"/>
          </a:endParaRPr>
        </a:p>
      </dgm:t>
    </dgm:pt>
    <dgm:pt modelId="{5C986173-402D-4AF9-9079-5DD6552B9C01}" type="parTrans" cxnId="{F02652AF-4E57-4C22-A6AF-CA095FEFDFFC}">
      <dgm:prSet/>
      <dgm:spPr/>
      <dgm:t>
        <a:bodyPr/>
        <a:lstStyle/>
        <a:p>
          <a:pPr rtl="1"/>
          <a:endParaRPr lang="en-US" sz="1800">
            <a:latin typeface="Sakkal Majalla" panose="02000000000000000000" pitchFamily="2" charset="-78"/>
            <a:cs typeface="Sakkal Majalla" panose="02000000000000000000" pitchFamily="2" charset="-78"/>
          </a:endParaRPr>
        </a:p>
      </dgm:t>
    </dgm:pt>
    <dgm:pt modelId="{D21AB8F2-18D2-4C23-930B-D1CAFE2E9636}" type="sibTrans" cxnId="{F02652AF-4E57-4C22-A6AF-CA095FEFDFFC}">
      <dgm:prSet phldrT="02" phldr="0" custT="1"/>
      <dgm:spPr/>
      <dgm:t>
        <a:bodyPr/>
        <a:lstStyle/>
        <a:p>
          <a:pPr rtl="1"/>
          <a:r>
            <a:rPr lang="en-US" sz="1800">
              <a:latin typeface="Sakkal Majalla" panose="02000000000000000000" pitchFamily="2" charset="-78"/>
              <a:cs typeface="Sakkal Majalla" panose="02000000000000000000" pitchFamily="2" charset="-78"/>
            </a:rPr>
            <a:t>02</a:t>
          </a:r>
          <a:endParaRPr lang="en-US" sz="1800" dirty="0">
            <a:latin typeface="Sakkal Majalla" panose="02000000000000000000" pitchFamily="2" charset="-78"/>
            <a:cs typeface="Sakkal Majalla" panose="02000000000000000000" pitchFamily="2" charset="-78"/>
          </a:endParaRPr>
        </a:p>
      </dgm:t>
    </dgm:pt>
    <dgm:pt modelId="{A11E6842-4ACA-4355-9D59-E51EF11A7DCB}">
      <dgm:prSet custT="1"/>
      <dgm:spPr/>
      <dgm:t>
        <a:bodyPr/>
        <a:lstStyle/>
        <a:p>
          <a:pPr rtl="1"/>
          <a:r>
            <a:rPr lang="ar-SA" sz="2400" b="1" dirty="0">
              <a:latin typeface="Sakkal Majalla" panose="02000000000000000000" pitchFamily="2" charset="-78"/>
              <a:cs typeface="Sakkal Majalla" panose="02000000000000000000" pitchFamily="2" charset="-78"/>
            </a:rPr>
            <a:t>التحديات المحددة:</a:t>
          </a:r>
        </a:p>
        <a:p>
          <a:pPr rtl="1"/>
          <a:br>
            <a:rPr lang="ar-SA" sz="1800" dirty="0">
              <a:latin typeface="Sakkal Majalla" panose="02000000000000000000" pitchFamily="2" charset="-78"/>
              <a:cs typeface="Sakkal Majalla" panose="02000000000000000000" pitchFamily="2" charset="-78"/>
            </a:rPr>
          </a:br>
          <a:r>
            <a:rPr lang="ar-SA" sz="1800" dirty="0">
              <a:latin typeface="Sakkal Majalla" panose="02000000000000000000" pitchFamily="2" charset="-78"/>
              <a:cs typeface="Sakkal Majalla" panose="02000000000000000000" pitchFamily="2" charset="-78"/>
            </a:rPr>
            <a:t>النماذج أظهرت أداءً جيدًا في تصنيف الأنواع ذات الأحجام الصغيرة والخلفيات المعقدة، لكن كانت هناك صعوبات في التمييز بين بعض الأنواع ذات التشابه البصري العالي (مثل بعض أنواع الثعابين والسحالي).</a:t>
          </a:r>
          <a:endParaRPr lang="en-US" sz="1800" dirty="0">
            <a:latin typeface="Sakkal Majalla" panose="02000000000000000000" pitchFamily="2" charset="-78"/>
            <a:cs typeface="Sakkal Majalla" panose="02000000000000000000" pitchFamily="2" charset="-78"/>
          </a:endParaRPr>
        </a:p>
      </dgm:t>
    </dgm:pt>
    <dgm:pt modelId="{28E014D1-DB6E-4168-B0B1-A63CFC90069D}" type="parTrans" cxnId="{9F4AAEF2-C62D-4EA3-8D53-BE18F519F7AC}">
      <dgm:prSet/>
      <dgm:spPr/>
      <dgm:t>
        <a:bodyPr/>
        <a:lstStyle/>
        <a:p>
          <a:pPr rtl="1"/>
          <a:endParaRPr lang="en-US" sz="1800">
            <a:latin typeface="Sakkal Majalla" panose="02000000000000000000" pitchFamily="2" charset="-78"/>
            <a:cs typeface="Sakkal Majalla" panose="02000000000000000000" pitchFamily="2" charset="-78"/>
          </a:endParaRPr>
        </a:p>
      </dgm:t>
    </dgm:pt>
    <dgm:pt modelId="{717C27BC-C1B1-46E5-A7C8-6B331AACC704}" type="sibTrans" cxnId="{9F4AAEF2-C62D-4EA3-8D53-BE18F519F7AC}">
      <dgm:prSet phldrT="03" phldr="0" custT="1"/>
      <dgm:spPr/>
      <dgm:t>
        <a:bodyPr/>
        <a:lstStyle/>
        <a:p>
          <a:pPr rtl="1"/>
          <a:r>
            <a:rPr lang="en-US" sz="1800">
              <a:latin typeface="Sakkal Majalla" panose="02000000000000000000" pitchFamily="2" charset="-78"/>
              <a:cs typeface="Sakkal Majalla" panose="02000000000000000000" pitchFamily="2" charset="-78"/>
            </a:rPr>
            <a:t>03</a:t>
          </a:r>
          <a:endParaRPr lang="en-US" sz="1800" dirty="0">
            <a:latin typeface="Sakkal Majalla" panose="02000000000000000000" pitchFamily="2" charset="-78"/>
            <a:cs typeface="Sakkal Majalla" panose="02000000000000000000" pitchFamily="2" charset="-78"/>
          </a:endParaRPr>
        </a:p>
      </dgm:t>
    </dgm:pt>
    <dgm:pt modelId="{CACB78AD-032F-4651-8607-5114202F2A7A}" type="pres">
      <dgm:prSet presAssocID="{B9448D0E-6F5E-4CC2-A635-0555C29F240F}" presName="Name0" presStyleCnt="0">
        <dgm:presLayoutVars>
          <dgm:animLvl val="lvl"/>
          <dgm:resizeHandles val="exact"/>
        </dgm:presLayoutVars>
      </dgm:prSet>
      <dgm:spPr/>
    </dgm:pt>
    <dgm:pt modelId="{6F026CD6-D76A-415A-9E03-4A87A9B87670}" type="pres">
      <dgm:prSet presAssocID="{F3C06E73-589F-464A-85D3-0DC8078EDEB4}" presName="compositeNode" presStyleCnt="0">
        <dgm:presLayoutVars>
          <dgm:bulletEnabled val="1"/>
        </dgm:presLayoutVars>
      </dgm:prSet>
      <dgm:spPr/>
    </dgm:pt>
    <dgm:pt modelId="{B81EF946-4875-4129-85D3-0161EF8FC304}" type="pres">
      <dgm:prSet presAssocID="{F3C06E73-589F-464A-85D3-0DC8078EDEB4}" presName="bgRect" presStyleLbl="alignNode1" presStyleIdx="0" presStyleCnt="3" custLinFactX="100000" custLinFactNeighborX="116024" custLinFactNeighborY="0"/>
      <dgm:spPr/>
    </dgm:pt>
    <dgm:pt modelId="{2D5EB01C-045E-4B14-91B7-7EA4CEBAE924}" type="pres">
      <dgm:prSet presAssocID="{DDCFD156-3ECF-4D5F-99A1-C2DB6A83794D}" presName="sibTransNodeRect" presStyleLbl="alignNode1" presStyleIdx="0" presStyleCnt="3" custScaleX="39580" custScaleY="48109" custLinFactX="100000" custLinFactNeighborX="146235" custLinFactNeighborY="-1499">
        <dgm:presLayoutVars>
          <dgm:chMax val="0"/>
          <dgm:bulletEnabled val="1"/>
        </dgm:presLayoutVars>
      </dgm:prSet>
      <dgm:spPr/>
    </dgm:pt>
    <dgm:pt modelId="{7A59F7FC-AB98-44FE-B43F-BEC45AF7176D}" type="pres">
      <dgm:prSet presAssocID="{F3C06E73-589F-464A-85D3-0DC8078EDEB4}" presName="nodeRect" presStyleLbl="alignNode1" presStyleIdx="0" presStyleCnt="3">
        <dgm:presLayoutVars>
          <dgm:bulletEnabled val="1"/>
        </dgm:presLayoutVars>
      </dgm:prSet>
      <dgm:spPr/>
    </dgm:pt>
    <dgm:pt modelId="{EAC7F141-68E5-4A95-A04B-A78252DAC9EA}" type="pres">
      <dgm:prSet presAssocID="{DDCFD156-3ECF-4D5F-99A1-C2DB6A83794D}" presName="sibTrans" presStyleCnt="0"/>
      <dgm:spPr/>
    </dgm:pt>
    <dgm:pt modelId="{F5265BB3-83E6-4AE7-B80B-2703318EA736}" type="pres">
      <dgm:prSet presAssocID="{BEDE412C-B135-41E7-BACA-0391D8212EB7}" presName="compositeNode" presStyleCnt="0">
        <dgm:presLayoutVars>
          <dgm:bulletEnabled val="1"/>
        </dgm:presLayoutVars>
      </dgm:prSet>
      <dgm:spPr/>
    </dgm:pt>
    <dgm:pt modelId="{76F56AB7-31C9-4B5B-9A49-16A544212826}" type="pres">
      <dgm:prSet presAssocID="{BEDE412C-B135-41E7-BACA-0391D8212EB7}" presName="bgRect" presStyleLbl="alignNode1" presStyleIdx="1" presStyleCnt="3"/>
      <dgm:spPr/>
    </dgm:pt>
    <dgm:pt modelId="{CA617067-C679-4BB4-8B43-1AB7A3D30655}" type="pres">
      <dgm:prSet presAssocID="{D21AB8F2-18D2-4C23-930B-D1CAFE2E9636}" presName="sibTransNodeRect" presStyleLbl="alignNode1" presStyleIdx="1" presStyleCnt="3" custScaleX="41538" custLinFactNeighborX="28877" custLinFactNeighborY="-1980">
        <dgm:presLayoutVars>
          <dgm:chMax val="0"/>
          <dgm:bulletEnabled val="1"/>
        </dgm:presLayoutVars>
      </dgm:prSet>
      <dgm:spPr/>
    </dgm:pt>
    <dgm:pt modelId="{4ECF3E13-22E5-4E0B-BDE5-B4CDAA1E6495}" type="pres">
      <dgm:prSet presAssocID="{BEDE412C-B135-41E7-BACA-0391D8212EB7}" presName="nodeRect" presStyleLbl="alignNode1" presStyleIdx="1" presStyleCnt="3">
        <dgm:presLayoutVars>
          <dgm:bulletEnabled val="1"/>
        </dgm:presLayoutVars>
      </dgm:prSet>
      <dgm:spPr/>
    </dgm:pt>
    <dgm:pt modelId="{82DF0E0A-F9A9-42DC-BC8F-39BE6D9B9D9C}" type="pres">
      <dgm:prSet presAssocID="{D21AB8F2-18D2-4C23-930B-D1CAFE2E9636}" presName="sibTrans" presStyleCnt="0"/>
      <dgm:spPr/>
    </dgm:pt>
    <dgm:pt modelId="{EA8C9503-0583-4CEE-91DA-9E833BC45873}" type="pres">
      <dgm:prSet presAssocID="{A11E6842-4ACA-4355-9D59-E51EF11A7DCB}" presName="compositeNode" presStyleCnt="0">
        <dgm:presLayoutVars>
          <dgm:bulletEnabled val="1"/>
        </dgm:presLayoutVars>
      </dgm:prSet>
      <dgm:spPr/>
    </dgm:pt>
    <dgm:pt modelId="{B2E7666C-0060-47D8-8FF4-6EFC445F9C44}" type="pres">
      <dgm:prSet presAssocID="{A11E6842-4ACA-4355-9D59-E51EF11A7DCB}" presName="bgRect" presStyleLbl="alignNode1" presStyleIdx="2" presStyleCnt="3" custLinFactX="-100000" custLinFactNeighborX="-113902" custLinFactNeighborY="-792"/>
      <dgm:spPr/>
    </dgm:pt>
    <dgm:pt modelId="{B88CAD63-9056-4F0F-B83E-CBEB5CADA91B}" type="pres">
      <dgm:prSet presAssocID="{717C27BC-C1B1-46E5-A7C8-6B331AACC704}" presName="sibTransNodeRect" presStyleLbl="alignNode1" presStyleIdx="2" presStyleCnt="3" custScaleX="43916" custLinFactX="-85706" custLinFactNeighborX="-100000" custLinFactNeighborY="-1980">
        <dgm:presLayoutVars>
          <dgm:chMax val="0"/>
          <dgm:bulletEnabled val="1"/>
        </dgm:presLayoutVars>
      </dgm:prSet>
      <dgm:spPr/>
    </dgm:pt>
    <dgm:pt modelId="{39F9CE45-E59E-4EAC-8FC7-FCC531A835A4}" type="pres">
      <dgm:prSet presAssocID="{A11E6842-4ACA-4355-9D59-E51EF11A7DCB}" presName="nodeRect" presStyleLbl="alignNode1" presStyleIdx="2" presStyleCnt="3">
        <dgm:presLayoutVars>
          <dgm:bulletEnabled val="1"/>
        </dgm:presLayoutVars>
      </dgm:prSet>
      <dgm:spPr/>
    </dgm:pt>
  </dgm:ptLst>
  <dgm:cxnLst>
    <dgm:cxn modelId="{2BEBAB14-663F-40F1-95A1-68B24161112D}" type="presOf" srcId="{B9448D0E-6F5E-4CC2-A635-0555C29F240F}" destId="{CACB78AD-032F-4651-8607-5114202F2A7A}" srcOrd="0" destOrd="0" presId="urn:microsoft.com/office/officeart/2016/7/layout/LinearBlockProcessNumbered"/>
    <dgm:cxn modelId="{39BC143A-F373-4FD0-A7CB-8F1E0E239ED6}" srcId="{B9448D0E-6F5E-4CC2-A635-0555C29F240F}" destId="{F3C06E73-589F-464A-85D3-0DC8078EDEB4}" srcOrd="0" destOrd="0" parTransId="{9996C994-3F18-4C18-86AC-10A8FBC8BE6E}" sibTransId="{DDCFD156-3ECF-4D5F-99A1-C2DB6A83794D}"/>
    <dgm:cxn modelId="{07343161-D8AB-4803-923A-06A1356C75B3}" type="presOf" srcId="{F7BC26F6-8836-481D-BEE0-9F82DC64D5F5}" destId="{7A59F7FC-AB98-44FE-B43F-BEC45AF7176D}" srcOrd="0" destOrd="1" presId="urn:microsoft.com/office/officeart/2016/7/layout/LinearBlockProcessNumbered"/>
    <dgm:cxn modelId="{2849686D-C287-4463-9A32-DEFE774E420A}" type="presOf" srcId="{717C27BC-C1B1-46E5-A7C8-6B331AACC704}" destId="{B88CAD63-9056-4F0F-B83E-CBEB5CADA91B}" srcOrd="0" destOrd="0" presId="urn:microsoft.com/office/officeart/2016/7/layout/LinearBlockProcessNumbered"/>
    <dgm:cxn modelId="{5642C558-BA9C-4C11-ABEA-D7882BE0072B}" type="presOf" srcId="{F3C06E73-589F-464A-85D3-0DC8078EDEB4}" destId="{7A59F7FC-AB98-44FE-B43F-BEC45AF7176D}" srcOrd="1" destOrd="0" presId="urn:microsoft.com/office/officeart/2016/7/layout/LinearBlockProcessNumbered"/>
    <dgm:cxn modelId="{42D1E182-D02D-4F7F-B358-867594F150AD}" type="presOf" srcId="{BEDE412C-B135-41E7-BACA-0391D8212EB7}" destId="{4ECF3E13-22E5-4E0B-BDE5-B4CDAA1E6495}" srcOrd="1" destOrd="0" presId="urn:microsoft.com/office/officeart/2016/7/layout/LinearBlockProcessNumbered"/>
    <dgm:cxn modelId="{A04F9583-220C-4753-9B82-FF33D09C6C54}" srcId="{F3C06E73-589F-464A-85D3-0DC8078EDEB4}" destId="{F7BC26F6-8836-481D-BEE0-9F82DC64D5F5}" srcOrd="0" destOrd="0" parTransId="{78914427-98C9-40E7-B21E-658618DA033C}" sibTransId="{AF01F390-4591-4AC5-BC90-0DEEB17BB0C2}"/>
    <dgm:cxn modelId="{16B0029E-89B0-443F-8A61-06F834743134}" type="presOf" srcId="{DDCFD156-3ECF-4D5F-99A1-C2DB6A83794D}" destId="{2D5EB01C-045E-4B14-91B7-7EA4CEBAE924}" srcOrd="0" destOrd="0" presId="urn:microsoft.com/office/officeart/2016/7/layout/LinearBlockProcessNumbered"/>
    <dgm:cxn modelId="{9A41479F-56D9-4476-82B9-BAECB34D70BA}" type="presOf" srcId="{A11E6842-4ACA-4355-9D59-E51EF11A7DCB}" destId="{39F9CE45-E59E-4EAC-8FC7-FCC531A835A4}" srcOrd="1" destOrd="0" presId="urn:microsoft.com/office/officeart/2016/7/layout/LinearBlockProcessNumbered"/>
    <dgm:cxn modelId="{F02652AF-4E57-4C22-A6AF-CA095FEFDFFC}" srcId="{B9448D0E-6F5E-4CC2-A635-0555C29F240F}" destId="{BEDE412C-B135-41E7-BACA-0391D8212EB7}" srcOrd="1" destOrd="0" parTransId="{5C986173-402D-4AF9-9079-5DD6552B9C01}" sibTransId="{D21AB8F2-18D2-4C23-930B-D1CAFE2E9636}"/>
    <dgm:cxn modelId="{5DD122BD-44CA-4FC6-9E92-3EA358437003}" type="presOf" srcId="{D21AB8F2-18D2-4C23-930B-D1CAFE2E9636}" destId="{CA617067-C679-4BB4-8B43-1AB7A3D30655}" srcOrd="0" destOrd="0" presId="urn:microsoft.com/office/officeart/2016/7/layout/LinearBlockProcessNumbered"/>
    <dgm:cxn modelId="{470370BE-FB10-4FC5-9B20-98A50F035F6C}" type="presOf" srcId="{A11E6842-4ACA-4355-9D59-E51EF11A7DCB}" destId="{B2E7666C-0060-47D8-8FF4-6EFC445F9C44}" srcOrd="0" destOrd="0" presId="urn:microsoft.com/office/officeart/2016/7/layout/LinearBlockProcessNumbered"/>
    <dgm:cxn modelId="{6AAD9DC1-B1D5-4F82-9F32-1E4B15F3A65D}" type="presOf" srcId="{BEDE412C-B135-41E7-BACA-0391D8212EB7}" destId="{76F56AB7-31C9-4B5B-9A49-16A544212826}" srcOrd="0" destOrd="0" presId="urn:microsoft.com/office/officeart/2016/7/layout/LinearBlockProcessNumbered"/>
    <dgm:cxn modelId="{A80C38C7-5030-4908-BAAC-6614F1A1CDF4}" srcId="{F3C06E73-589F-464A-85D3-0DC8078EDEB4}" destId="{0B462B5B-E5A8-420B-9FFA-5516B54566D3}" srcOrd="1" destOrd="0" parTransId="{AF9A3B4C-4E27-4EA9-AD5E-F352D15E5328}" sibTransId="{97464D59-ED6E-4DB4-AB66-929BBE932EB4}"/>
    <dgm:cxn modelId="{2FC3D6D1-6E72-4DD1-8BA5-C8F931D3173D}" type="presOf" srcId="{0B462B5B-E5A8-420B-9FFA-5516B54566D3}" destId="{7A59F7FC-AB98-44FE-B43F-BEC45AF7176D}" srcOrd="0" destOrd="2" presId="urn:microsoft.com/office/officeart/2016/7/layout/LinearBlockProcessNumbered"/>
    <dgm:cxn modelId="{607479D7-6145-438D-A471-5A3318D4A18A}" type="presOf" srcId="{F3C06E73-589F-464A-85D3-0DC8078EDEB4}" destId="{B81EF946-4875-4129-85D3-0161EF8FC304}" srcOrd="0" destOrd="0" presId="urn:microsoft.com/office/officeart/2016/7/layout/LinearBlockProcessNumbered"/>
    <dgm:cxn modelId="{9F4AAEF2-C62D-4EA3-8D53-BE18F519F7AC}" srcId="{B9448D0E-6F5E-4CC2-A635-0555C29F240F}" destId="{A11E6842-4ACA-4355-9D59-E51EF11A7DCB}" srcOrd="2" destOrd="0" parTransId="{28E014D1-DB6E-4168-B0B1-A63CFC90069D}" sibTransId="{717C27BC-C1B1-46E5-A7C8-6B331AACC704}"/>
    <dgm:cxn modelId="{79DF7655-3E7A-4CFF-8D05-B6B133697288}" type="presParOf" srcId="{CACB78AD-032F-4651-8607-5114202F2A7A}" destId="{6F026CD6-D76A-415A-9E03-4A87A9B87670}" srcOrd="0" destOrd="0" presId="urn:microsoft.com/office/officeart/2016/7/layout/LinearBlockProcessNumbered"/>
    <dgm:cxn modelId="{2B095AF8-8E67-42DD-A884-49FAE9C9CC08}" type="presParOf" srcId="{6F026CD6-D76A-415A-9E03-4A87A9B87670}" destId="{B81EF946-4875-4129-85D3-0161EF8FC304}" srcOrd="0" destOrd="0" presId="urn:microsoft.com/office/officeart/2016/7/layout/LinearBlockProcessNumbered"/>
    <dgm:cxn modelId="{BAAC1EC5-6AB9-4B94-8FAB-DED06E17A725}" type="presParOf" srcId="{6F026CD6-D76A-415A-9E03-4A87A9B87670}" destId="{2D5EB01C-045E-4B14-91B7-7EA4CEBAE924}" srcOrd="1" destOrd="0" presId="urn:microsoft.com/office/officeart/2016/7/layout/LinearBlockProcessNumbered"/>
    <dgm:cxn modelId="{964C0F1B-F085-4DE0-B2A8-F7CD339673CB}" type="presParOf" srcId="{6F026CD6-D76A-415A-9E03-4A87A9B87670}" destId="{7A59F7FC-AB98-44FE-B43F-BEC45AF7176D}" srcOrd="2" destOrd="0" presId="urn:microsoft.com/office/officeart/2016/7/layout/LinearBlockProcessNumbered"/>
    <dgm:cxn modelId="{1602551A-DA71-4533-96D3-43D4E5AA0395}" type="presParOf" srcId="{CACB78AD-032F-4651-8607-5114202F2A7A}" destId="{EAC7F141-68E5-4A95-A04B-A78252DAC9EA}" srcOrd="1" destOrd="0" presId="urn:microsoft.com/office/officeart/2016/7/layout/LinearBlockProcessNumbered"/>
    <dgm:cxn modelId="{5C210137-A862-4561-BD87-4D63675065FB}" type="presParOf" srcId="{CACB78AD-032F-4651-8607-5114202F2A7A}" destId="{F5265BB3-83E6-4AE7-B80B-2703318EA736}" srcOrd="2" destOrd="0" presId="urn:microsoft.com/office/officeart/2016/7/layout/LinearBlockProcessNumbered"/>
    <dgm:cxn modelId="{4793B714-85A9-406C-B314-C660F3ABE741}" type="presParOf" srcId="{F5265BB3-83E6-4AE7-B80B-2703318EA736}" destId="{76F56AB7-31C9-4B5B-9A49-16A544212826}" srcOrd="0" destOrd="0" presId="urn:microsoft.com/office/officeart/2016/7/layout/LinearBlockProcessNumbered"/>
    <dgm:cxn modelId="{0357BD3B-D1BF-41D5-840E-EE6F46DD298B}" type="presParOf" srcId="{F5265BB3-83E6-4AE7-B80B-2703318EA736}" destId="{CA617067-C679-4BB4-8B43-1AB7A3D30655}" srcOrd="1" destOrd="0" presId="urn:microsoft.com/office/officeart/2016/7/layout/LinearBlockProcessNumbered"/>
    <dgm:cxn modelId="{DA9C5DC7-7F31-4BF9-934F-C3888D9C3D65}" type="presParOf" srcId="{F5265BB3-83E6-4AE7-B80B-2703318EA736}" destId="{4ECF3E13-22E5-4E0B-BDE5-B4CDAA1E6495}" srcOrd="2" destOrd="0" presId="urn:microsoft.com/office/officeart/2016/7/layout/LinearBlockProcessNumbered"/>
    <dgm:cxn modelId="{34FF18D3-3D90-4A20-B879-0D701324E2D4}" type="presParOf" srcId="{CACB78AD-032F-4651-8607-5114202F2A7A}" destId="{82DF0E0A-F9A9-42DC-BC8F-39BE6D9B9D9C}" srcOrd="3" destOrd="0" presId="urn:microsoft.com/office/officeart/2016/7/layout/LinearBlockProcessNumbered"/>
    <dgm:cxn modelId="{51B52956-226D-44CE-A657-9E276911DD8D}" type="presParOf" srcId="{CACB78AD-032F-4651-8607-5114202F2A7A}" destId="{EA8C9503-0583-4CEE-91DA-9E833BC45873}" srcOrd="4" destOrd="0" presId="urn:microsoft.com/office/officeart/2016/7/layout/LinearBlockProcessNumbered"/>
    <dgm:cxn modelId="{0B39650F-5125-4304-A97C-9D63D13FE3A7}" type="presParOf" srcId="{EA8C9503-0583-4CEE-91DA-9E833BC45873}" destId="{B2E7666C-0060-47D8-8FF4-6EFC445F9C44}" srcOrd="0" destOrd="0" presId="urn:microsoft.com/office/officeart/2016/7/layout/LinearBlockProcessNumbered"/>
    <dgm:cxn modelId="{DA66E119-DEF6-4A4F-86AD-56A1257C8E45}" type="presParOf" srcId="{EA8C9503-0583-4CEE-91DA-9E833BC45873}" destId="{B88CAD63-9056-4F0F-B83E-CBEB5CADA91B}" srcOrd="1" destOrd="0" presId="urn:microsoft.com/office/officeart/2016/7/layout/LinearBlockProcessNumbered"/>
    <dgm:cxn modelId="{1B315C2A-EE0D-4BBA-8719-853CFEC1FC57}" type="presParOf" srcId="{EA8C9503-0583-4CEE-91DA-9E833BC45873}" destId="{39F9CE45-E59E-4EAC-8FC7-FCC531A835A4}"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3FC45A3-5B38-4BD8-938A-3D96EB1DB897}"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AD01B18-99C4-4AFB-AE6C-D4A5016CCEBF}">
      <dgm:prSet custT="1"/>
      <dgm:spPr/>
      <dgm:t>
        <a:bodyPr/>
        <a:lstStyle/>
        <a:p>
          <a:pPr algn="r" rtl="1"/>
          <a:r>
            <a:rPr lang="ar-SA" sz="3200" b="1" dirty="0">
              <a:solidFill>
                <a:schemeClr val="tx1"/>
              </a:solidFill>
              <a:latin typeface="Sakkal Majalla" panose="02000000000000000000" pitchFamily="2" charset="-78"/>
              <a:cs typeface="Sakkal Majalla" panose="02000000000000000000" pitchFamily="2" charset="-78"/>
            </a:rPr>
            <a:t>المميزات:</a:t>
          </a:r>
          <a:endParaRPr lang="en-US" sz="3200" dirty="0">
            <a:solidFill>
              <a:schemeClr val="tx1"/>
            </a:solidFill>
            <a:latin typeface="Sakkal Majalla" panose="02000000000000000000" pitchFamily="2" charset="-78"/>
            <a:cs typeface="Sakkal Majalla" panose="02000000000000000000" pitchFamily="2" charset="-78"/>
          </a:endParaRPr>
        </a:p>
      </dgm:t>
    </dgm:pt>
    <dgm:pt modelId="{B37B7FB5-FD19-45CA-8EAB-09761A49A3A6}" type="parTrans" cxnId="{65FFD388-E35C-45EC-9721-51E8E200C1A4}">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FDE5408E-FEEA-4FEB-B482-515125A2FFBE}" type="sibTrans" cxnId="{65FFD388-E35C-45EC-9721-51E8E200C1A4}">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8BCF86A8-7CB1-4111-827B-E833E83ABDAB}">
      <dgm:prSet custT="1"/>
      <dgm:spPr/>
      <dgm:t>
        <a:bodyPr/>
        <a:lstStyle/>
        <a:p>
          <a:pPr algn="r" rtl="1"/>
          <a:r>
            <a:rPr lang="ar-SA" sz="1400" b="1" dirty="0">
              <a:solidFill>
                <a:schemeClr val="tx1"/>
              </a:solidFill>
              <a:latin typeface="Sakkal Majalla" panose="02000000000000000000" pitchFamily="2" charset="-78"/>
              <a:cs typeface="Sakkal Majalla" panose="02000000000000000000" pitchFamily="2" charset="-78"/>
            </a:rPr>
            <a:t>فعالية التعلم المنقول:</a:t>
          </a:r>
          <a:r>
            <a:rPr lang="ar-SA" sz="1400" dirty="0">
              <a:solidFill>
                <a:schemeClr val="tx1"/>
              </a:solidFill>
              <a:latin typeface="Sakkal Majalla" panose="02000000000000000000" pitchFamily="2" charset="-78"/>
              <a:cs typeface="Sakkal Majalla" panose="02000000000000000000" pitchFamily="2" charset="-78"/>
            </a:rPr>
            <a:t> استخدام نماذج مدربة مسبقًا مثل </a:t>
          </a:r>
          <a:r>
            <a:rPr lang="en-US" sz="1400" dirty="0">
              <a:solidFill>
                <a:schemeClr val="tx1"/>
              </a:solidFill>
              <a:latin typeface="Sakkal Majalla" panose="02000000000000000000" pitchFamily="2" charset="-78"/>
              <a:cs typeface="Sakkal Majalla" panose="02000000000000000000" pitchFamily="2" charset="-78"/>
            </a:rPr>
            <a:t>VGG16 </a:t>
          </a:r>
          <a:r>
            <a:rPr lang="ar-SA" sz="1400" dirty="0">
              <a:solidFill>
                <a:schemeClr val="tx1"/>
              </a:solidFill>
              <a:latin typeface="Sakkal Majalla" panose="02000000000000000000" pitchFamily="2" charset="-78"/>
              <a:cs typeface="Sakkal Majalla" panose="02000000000000000000" pitchFamily="2" charset="-78"/>
            </a:rPr>
            <a:t>و</a:t>
          </a:r>
          <a:r>
            <a:rPr lang="en-US" sz="1400" dirty="0">
              <a:solidFill>
                <a:schemeClr val="tx1"/>
              </a:solidFill>
              <a:latin typeface="Sakkal Majalla" panose="02000000000000000000" pitchFamily="2" charset="-78"/>
              <a:cs typeface="Sakkal Majalla" panose="02000000000000000000" pitchFamily="2" charset="-78"/>
            </a:rPr>
            <a:t>ResNet50 </a:t>
          </a:r>
          <a:r>
            <a:rPr lang="ar-SA" sz="1400" dirty="0">
              <a:solidFill>
                <a:schemeClr val="tx1"/>
              </a:solidFill>
              <a:latin typeface="Sakkal Majalla" panose="02000000000000000000" pitchFamily="2" charset="-78"/>
              <a:cs typeface="Sakkal Majalla" panose="02000000000000000000" pitchFamily="2" charset="-78"/>
            </a:rPr>
            <a:t>سمح بتحقيق دقة عالية (87% و86%) على الرغم من صغر حجم البيانات.</a:t>
          </a:r>
          <a:endParaRPr lang="en-US" sz="1400" dirty="0">
            <a:solidFill>
              <a:schemeClr val="tx1"/>
            </a:solidFill>
            <a:latin typeface="Sakkal Majalla" panose="02000000000000000000" pitchFamily="2" charset="-78"/>
            <a:cs typeface="Sakkal Majalla" panose="02000000000000000000" pitchFamily="2" charset="-78"/>
          </a:endParaRPr>
        </a:p>
      </dgm:t>
    </dgm:pt>
    <dgm:pt modelId="{0C857EEA-166B-45EA-BA77-F4818F908A21}" type="parTrans" cxnId="{61F385C5-8FDE-46E3-9339-6E63C6E068B2}">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87508B5A-F921-490C-B664-8CA0A4D248BD}" type="sibTrans" cxnId="{61F385C5-8FDE-46E3-9339-6E63C6E068B2}">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4E47FE99-D5BE-4C5C-BD57-1209D98A0C90}">
      <dgm:prSet custT="1"/>
      <dgm:spPr/>
      <dgm:t>
        <a:bodyPr/>
        <a:lstStyle/>
        <a:p>
          <a:pPr algn="r" rtl="1"/>
          <a:r>
            <a:rPr lang="ar-SA" sz="1400" b="1">
              <a:solidFill>
                <a:schemeClr val="tx1"/>
              </a:solidFill>
              <a:latin typeface="Sakkal Majalla" panose="02000000000000000000" pitchFamily="2" charset="-78"/>
              <a:cs typeface="Sakkal Majalla" panose="02000000000000000000" pitchFamily="2" charset="-78"/>
            </a:rPr>
            <a:t>التعامل مع التحديات البيئية:</a:t>
          </a:r>
          <a:r>
            <a:rPr lang="ar-SA" sz="1400">
              <a:solidFill>
                <a:schemeClr val="tx1"/>
              </a:solidFill>
              <a:latin typeface="Sakkal Majalla" panose="02000000000000000000" pitchFamily="2" charset="-78"/>
              <a:cs typeface="Sakkal Majalla" panose="02000000000000000000" pitchFamily="2" charset="-78"/>
            </a:rPr>
            <a:t> النماذج أظهرت قدرة جيدة على التعامل مع الصور ذات الخلفيات المعقدة والإضاءة المتغيرة.</a:t>
          </a:r>
          <a:endParaRPr lang="en-US" sz="1400">
            <a:solidFill>
              <a:schemeClr val="tx1"/>
            </a:solidFill>
            <a:latin typeface="Sakkal Majalla" panose="02000000000000000000" pitchFamily="2" charset="-78"/>
            <a:cs typeface="Sakkal Majalla" panose="02000000000000000000" pitchFamily="2" charset="-78"/>
          </a:endParaRPr>
        </a:p>
      </dgm:t>
    </dgm:pt>
    <dgm:pt modelId="{2C3AB967-231B-4184-A17F-3221FEEE08AB}" type="parTrans" cxnId="{A7C96A50-1146-48E9-9337-A3741B901919}">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D8786EB4-8DC7-4D74-948F-7DEED0F2FE3E}" type="sibTrans" cxnId="{A7C96A50-1146-48E9-9337-A3741B901919}">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80671BC4-67D9-4100-B121-E004CDA996B8}">
      <dgm:prSet custT="1"/>
      <dgm:spPr/>
      <dgm:t>
        <a:bodyPr/>
        <a:lstStyle/>
        <a:p>
          <a:pPr algn="r" rtl="1"/>
          <a:r>
            <a:rPr lang="ar-SA" sz="1400" b="1">
              <a:solidFill>
                <a:schemeClr val="tx1"/>
              </a:solidFill>
              <a:latin typeface="Sakkal Majalla" panose="02000000000000000000" pitchFamily="2" charset="-78"/>
              <a:cs typeface="Sakkal Majalla" panose="02000000000000000000" pitchFamily="2" charset="-78"/>
            </a:rPr>
            <a:t>زيادة البيانات:</a:t>
          </a:r>
          <a:r>
            <a:rPr lang="ar-SA" sz="1400">
              <a:solidFill>
                <a:schemeClr val="tx1"/>
              </a:solidFill>
              <a:latin typeface="Sakkal Majalla" panose="02000000000000000000" pitchFamily="2" charset="-78"/>
              <a:cs typeface="Sakkal Majalla" panose="02000000000000000000" pitchFamily="2" charset="-78"/>
            </a:rPr>
            <a:t> تقنيات زيادة البيانات ساعدت في تحسين أداء النماذج وتقليل الإفراط في التكيف.</a:t>
          </a:r>
          <a:endParaRPr lang="en-US" sz="1400">
            <a:solidFill>
              <a:schemeClr val="tx1"/>
            </a:solidFill>
            <a:latin typeface="Sakkal Majalla" panose="02000000000000000000" pitchFamily="2" charset="-78"/>
            <a:cs typeface="Sakkal Majalla" panose="02000000000000000000" pitchFamily="2" charset="-78"/>
          </a:endParaRPr>
        </a:p>
      </dgm:t>
    </dgm:pt>
    <dgm:pt modelId="{B14F3DF7-3073-4EC9-BD25-28B81CD73406}" type="parTrans" cxnId="{0E25512C-4BB1-417E-A7A8-74584E64B99F}">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7570F0D7-96F6-46E0-9FC4-27DC5B649B80}" type="sibTrans" cxnId="{0E25512C-4BB1-417E-A7A8-74584E64B99F}">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58128498-C14D-4E3E-9F4B-4BD261DB8DA6}">
      <dgm:prSet custT="1"/>
      <dgm:spPr/>
      <dgm:t>
        <a:bodyPr/>
        <a:lstStyle/>
        <a:p>
          <a:pPr algn="r" rtl="1"/>
          <a:r>
            <a:rPr lang="ar-SA" sz="1400" b="1" dirty="0">
              <a:solidFill>
                <a:schemeClr val="tx1"/>
              </a:solidFill>
              <a:latin typeface="Sakkal Majalla" panose="02000000000000000000" pitchFamily="2" charset="-78"/>
              <a:cs typeface="Sakkal Majalla" panose="02000000000000000000" pitchFamily="2" charset="-78"/>
            </a:rPr>
            <a:t>تطبيق عملي:</a:t>
          </a:r>
          <a:r>
            <a:rPr lang="ar-SA" sz="1400" dirty="0">
              <a:solidFill>
                <a:schemeClr val="tx1"/>
              </a:solidFill>
              <a:latin typeface="Sakkal Majalla" panose="02000000000000000000" pitchFamily="2" charset="-78"/>
              <a:cs typeface="Sakkal Majalla" panose="02000000000000000000" pitchFamily="2" charset="-78"/>
            </a:rPr>
            <a:t> الإطار المقترح يمكن أن يكون مفيدًا للمجتمع البحثي في مجال مراقبة الحياة البرية، خاصة للأنواع الصغيرة والمهددة بالانقراض.</a:t>
          </a:r>
          <a:endParaRPr lang="en-US" sz="1400" dirty="0">
            <a:solidFill>
              <a:schemeClr val="tx1"/>
            </a:solidFill>
            <a:latin typeface="Sakkal Majalla" panose="02000000000000000000" pitchFamily="2" charset="-78"/>
            <a:cs typeface="Sakkal Majalla" panose="02000000000000000000" pitchFamily="2" charset="-78"/>
          </a:endParaRPr>
        </a:p>
      </dgm:t>
    </dgm:pt>
    <dgm:pt modelId="{8C325EE7-EC9B-4498-B5AB-0D0C62AA4D70}" type="parTrans" cxnId="{84150663-53D6-4F90-8C24-1FE4AF371A55}">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E054B42B-6F12-4EF1-9089-C077B05411E7}" type="sibTrans" cxnId="{84150663-53D6-4F90-8C24-1FE4AF371A55}">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BE37E6B6-C782-4C33-9702-BF0E5FA329EB}">
      <dgm:prSet custT="1"/>
      <dgm:spPr/>
      <dgm:t>
        <a:bodyPr/>
        <a:lstStyle/>
        <a:p>
          <a:pPr algn="r" rtl="1"/>
          <a:r>
            <a:rPr lang="ar-SA" sz="3200" b="1" dirty="0">
              <a:solidFill>
                <a:schemeClr val="tx1"/>
              </a:solidFill>
              <a:latin typeface="Sakkal Majalla" panose="02000000000000000000" pitchFamily="2" charset="-78"/>
              <a:cs typeface="Sakkal Majalla" panose="02000000000000000000" pitchFamily="2" charset="-78"/>
            </a:rPr>
            <a:t>العيوب:</a:t>
          </a:r>
          <a:endParaRPr lang="en-US" sz="3200" dirty="0">
            <a:solidFill>
              <a:schemeClr val="tx1"/>
            </a:solidFill>
            <a:latin typeface="Sakkal Majalla" panose="02000000000000000000" pitchFamily="2" charset="-78"/>
            <a:cs typeface="Sakkal Majalla" panose="02000000000000000000" pitchFamily="2" charset="-78"/>
          </a:endParaRPr>
        </a:p>
      </dgm:t>
    </dgm:pt>
    <dgm:pt modelId="{D46217D9-EA4D-425F-99A0-FA6FB0E0549A}" type="parTrans" cxnId="{ACFA45F8-18D4-47D6-B493-A579F05FD6EC}">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C6024045-4F71-46B6-A1E1-FA252EDD8593}" type="sibTrans" cxnId="{ACFA45F8-18D4-47D6-B493-A579F05FD6EC}">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DBB50D97-D57D-4184-8D6C-D6627090D87B}">
      <dgm:prSet custT="1"/>
      <dgm:spPr/>
      <dgm:t>
        <a:bodyPr/>
        <a:lstStyle/>
        <a:p>
          <a:pPr algn="r" rtl="1"/>
          <a:r>
            <a:rPr lang="ar-SA" sz="1400" b="1">
              <a:solidFill>
                <a:schemeClr val="tx1"/>
              </a:solidFill>
              <a:latin typeface="Sakkal Majalla" panose="02000000000000000000" pitchFamily="2" charset="-78"/>
              <a:cs typeface="Sakkal Majalla" panose="02000000000000000000" pitchFamily="2" charset="-78"/>
            </a:rPr>
            <a:t>حجم البيانات الصغير:</a:t>
          </a:r>
          <a:r>
            <a:rPr lang="ar-SA" sz="1400">
              <a:solidFill>
                <a:schemeClr val="tx1"/>
              </a:solidFill>
              <a:latin typeface="Sakkal Majalla" panose="02000000000000000000" pitchFamily="2" charset="-78"/>
              <a:cs typeface="Sakkal Majalla" panose="02000000000000000000" pitchFamily="2" charset="-78"/>
            </a:rPr>
            <a:t> على الرغم من استخدام التعلم المنقول، إلا أن حجم البيانات الصغير قد حد من قدرة النماذج على التعميم بشكل أفضل.</a:t>
          </a:r>
          <a:endParaRPr lang="en-US" sz="1400">
            <a:solidFill>
              <a:schemeClr val="tx1"/>
            </a:solidFill>
            <a:latin typeface="Sakkal Majalla" panose="02000000000000000000" pitchFamily="2" charset="-78"/>
            <a:cs typeface="Sakkal Majalla" panose="02000000000000000000" pitchFamily="2" charset="-78"/>
          </a:endParaRPr>
        </a:p>
      </dgm:t>
    </dgm:pt>
    <dgm:pt modelId="{E346D4C8-629E-42F9-96F6-B76EB84AD9B6}" type="parTrans" cxnId="{4E4402A3-7BB7-4A2A-AF3E-FADA5C647606}">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9211B6F0-0CAA-4D70-8CC7-ECAE6F98631B}" type="sibTrans" cxnId="{4E4402A3-7BB7-4A2A-AF3E-FADA5C647606}">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094E44F0-9E18-46D4-86A5-B9A9BC3FD63A}">
      <dgm:prSet custT="1"/>
      <dgm:spPr/>
      <dgm:t>
        <a:bodyPr/>
        <a:lstStyle/>
        <a:p>
          <a:pPr algn="r" rtl="1"/>
          <a:r>
            <a:rPr lang="ar-SA" sz="1400" b="1">
              <a:solidFill>
                <a:schemeClr val="tx1"/>
              </a:solidFill>
              <a:latin typeface="Sakkal Majalla" panose="02000000000000000000" pitchFamily="2" charset="-78"/>
              <a:cs typeface="Sakkal Majalla" panose="02000000000000000000" pitchFamily="2" charset="-78"/>
            </a:rPr>
            <a:t>التشابه بين الأنواع:</a:t>
          </a:r>
          <a:r>
            <a:rPr lang="ar-SA" sz="1400">
              <a:solidFill>
                <a:schemeClr val="tx1"/>
              </a:solidFill>
              <a:latin typeface="Sakkal Majalla" panose="02000000000000000000" pitchFamily="2" charset="-78"/>
              <a:cs typeface="Sakkal Majalla" panose="02000000000000000000" pitchFamily="2" charset="-78"/>
            </a:rPr>
            <a:t> النماذج واجهت صعوبات في التمييز بين الأنواع ذات التشابه البصري العالي، مما يشير إلى الحاجة إلى ميزات أكثر تمييزًا أو بيانات أكثر تنوعًا.</a:t>
          </a:r>
          <a:endParaRPr lang="en-US" sz="1400">
            <a:solidFill>
              <a:schemeClr val="tx1"/>
            </a:solidFill>
            <a:latin typeface="Sakkal Majalla" panose="02000000000000000000" pitchFamily="2" charset="-78"/>
            <a:cs typeface="Sakkal Majalla" panose="02000000000000000000" pitchFamily="2" charset="-78"/>
          </a:endParaRPr>
        </a:p>
      </dgm:t>
    </dgm:pt>
    <dgm:pt modelId="{8C79B354-0035-4320-943E-AFE6337AA884}" type="parTrans" cxnId="{9F5C9275-6351-4B86-9C71-4834224B2F7C}">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5AB2D29F-A25E-4461-9EF6-2E97E112F548}" type="sibTrans" cxnId="{9F5C9275-6351-4B86-9C71-4834224B2F7C}">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2FD5E4BB-06AE-4834-9FFC-61E163CE2E06}">
      <dgm:prSet custT="1"/>
      <dgm:spPr/>
      <dgm:t>
        <a:bodyPr/>
        <a:lstStyle/>
        <a:p>
          <a:pPr algn="r" rtl="1"/>
          <a:r>
            <a:rPr lang="ar-SA" sz="1400" b="1">
              <a:solidFill>
                <a:schemeClr val="tx1"/>
              </a:solidFill>
              <a:latin typeface="Sakkal Majalla" panose="02000000000000000000" pitchFamily="2" charset="-78"/>
              <a:cs typeface="Sakkal Majalla" panose="02000000000000000000" pitchFamily="2" charset="-78"/>
            </a:rPr>
            <a:t>التكلفة الحسابية:</a:t>
          </a:r>
          <a:r>
            <a:rPr lang="ar-SA" sz="1400">
              <a:solidFill>
                <a:schemeClr val="tx1"/>
              </a:solidFill>
              <a:latin typeface="Sakkal Majalla" panose="02000000000000000000" pitchFamily="2" charset="-78"/>
              <a:cs typeface="Sakkal Majalla" panose="02000000000000000000" pitchFamily="2" charset="-78"/>
            </a:rPr>
            <a:t> النماذج المدربة مسبقًا مثل </a:t>
          </a:r>
          <a:r>
            <a:rPr lang="en-US" sz="1400">
              <a:solidFill>
                <a:schemeClr val="tx1"/>
              </a:solidFill>
              <a:latin typeface="Sakkal Majalla" panose="02000000000000000000" pitchFamily="2" charset="-78"/>
              <a:cs typeface="Sakkal Majalla" panose="02000000000000000000" pitchFamily="2" charset="-78"/>
            </a:rPr>
            <a:t>VGG16 </a:t>
          </a:r>
          <a:r>
            <a:rPr lang="ar-SA" sz="1400">
              <a:solidFill>
                <a:schemeClr val="tx1"/>
              </a:solidFill>
              <a:latin typeface="Sakkal Majalla" panose="02000000000000000000" pitchFamily="2" charset="-78"/>
              <a:cs typeface="Sakkal Majalla" panose="02000000000000000000" pitchFamily="2" charset="-78"/>
            </a:rPr>
            <a:t>و</a:t>
          </a:r>
          <a:r>
            <a:rPr lang="en-US" sz="1400">
              <a:solidFill>
                <a:schemeClr val="tx1"/>
              </a:solidFill>
              <a:latin typeface="Sakkal Majalla" panose="02000000000000000000" pitchFamily="2" charset="-78"/>
              <a:cs typeface="Sakkal Majalla" panose="02000000000000000000" pitchFamily="2" charset="-78"/>
            </a:rPr>
            <a:t>ResNet50 </a:t>
          </a:r>
          <a:r>
            <a:rPr lang="ar-SA" sz="1400">
              <a:solidFill>
                <a:schemeClr val="tx1"/>
              </a:solidFill>
              <a:latin typeface="Sakkal Majalla" panose="02000000000000000000" pitchFamily="2" charset="-78"/>
              <a:cs typeface="Sakkal Majalla" panose="02000000000000000000" pitchFamily="2" charset="-78"/>
            </a:rPr>
            <a:t>تتطلب موارد حسابية كبيرة، مما قد يكون تحديًا للتطبيقات العملية في بيئات محدودة الموارد.</a:t>
          </a:r>
          <a:endParaRPr lang="en-US" sz="1400">
            <a:solidFill>
              <a:schemeClr val="tx1"/>
            </a:solidFill>
            <a:latin typeface="Sakkal Majalla" panose="02000000000000000000" pitchFamily="2" charset="-78"/>
            <a:cs typeface="Sakkal Majalla" panose="02000000000000000000" pitchFamily="2" charset="-78"/>
          </a:endParaRPr>
        </a:p>
      </dgm:t>
    </dgm:pt>
    <dgm:pt modelId="{F639E74D-95A1-4654-9FFF-5A58D6C6F95E}" type="parTrans" cxnId="{16A21C79-2E1F-45D8-B4D8-E93DE199EA3D}">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8013C97A-7938-44AF-B688-F26627ABF8A9}" type="sibTrans" cxnId="{16A21C79-2E1F-45D8-B4D8-E93DE199EA3D}">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508A2F63-1F43-4D76-BBD9-1E99C17B5007}">
      <dgm:prSet custT="1"/>
      <dgm:spPr/>
      <dgm:t>
        <a:bodyPr/>
        <a:lstStyle/>
        <a:p>
          <a:pPr algn="r" rtl="1"/>
          <a:r>
            <a:rPr lang="ar-SA" sz="1400" b="1">
              <a:solidFill>
                <a:schemeClr val="tx1"/>
              </a:solidFill>
              <a:latin typeface="Sakkal Majalla" panose="02000000000000000000" pitchFamily="2" charset="-78"/>
              <a:cs typeface="Sakkal Majalla" panose="02000000000000000000" pitchFamily="2" charset="-78"/>
            </a:rPr>
            <a:t>افتقار الشفافية:</a:t>
          </a:r>
          <a:r>
            <a:rPr lang="ar-SA" sz="1400">
              <a:solidFill>
                <a:schemeClr val="tx1"/>
              </a:solidFill>
              <a:latin typeface="Sakkal Majalla" panose="02000000000000000000" pitchFamily="2" charset="-78"/>
              <a:cs typeface="Sakkal Majalla" panose="02000000000000000000" pitchFamily="2" charset="-78"/>
            </a:rPr>
            <a:t> مثل معظم نماذج التعلم العميق، النماذج المستخدمة تعمل كـ "صندوق أسود"، مما يجعل من الصعب تفسير القرارات التي تتخذها، وهو أمر قد يكون مقلقًا في تطبيقات الحفاظ على الحياة البرية التي تتطلب تفسيرات دقيقة.</a:t>
          </a:r>
          <a:endParaRPr lang="en-US" sz="1400">
            <a:solidFill>
              <a:schemeClr val="tx1"/>
            </a:solidFill>
            <a:latin typeface="Sakkal Majalla" panose="02000000000000000000" pitchFamily="2" charset="-78"/>
            <a:cs typeface="Sakkal Majalla" panose="02000000000000000000" pitchFamily="2" charset="-78"/>
          </a:endParaRPr>
        </a:p>
      </dgm:t>
    </dgm:pt>
    <dgm:pt modelId="{243B121B-1C12-4416-ABD6-B808D43FE162}" type="parTrans" cxnId="{094898D5-6826-49E0-8A06-524E7EACE3B3}">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52B28C7A-04C9-4AA0-A09A-0669DABC97EA}" type="sibTrans" cxnId="{094898D5-6826-49E0-8A06-524E7EACE3B3}">
      <dgm:prSet/>
      <dgm:spPr/>
      <dgm:t>
        <a:bodyPr/>
        <a:lstStyle/>
        <a:p>
          <a:pPr algn="r" rtl="1"/>
          <a:endParaRPr lang="en-US" sz="1400">
            <a:solidFill>
              <a:schemeClr val="tx1"/>
            </a:solidFill>
            <a:latin typeface="Sakkal Majalla" panose="02000000000000000000" pitchFamily="2" charset="-78"/>
            <a:cs typeface="Sakkal Majalla" panose="02000000000000000000" pitchFamily="2" charset="-78"/>
          </a:endParaRPr>
        </a:p>
      </dgm:t>
    </dgm:pt>
    <dgm:pt modelId="{005CEDBF-C7E9-45C4-8776-E1B6F7A0A671}" type="pres">
      <dgm:prSet presAssocID="{C3FC45A3-5B38-4BD8-938A-3D96EB1DB897}" presName="linear" presStyleCnt="0">
        <dgm:presLayoutVars>
          <dgm:animLvl val="lvl"/>
          <dgm:resizeHandles val="exact"/>
        </dgm:presLayoutVars>
      </dgm:prSet>
      <dgm:spPr/>
    </dgm:pt>
    <dgm:pt modelId="{5AEC238F-8B30-4203-B3EA-86F929D7A4E5}" type="pres">
      <dgm:prSet presAssocID="{1AD01B18-99C4-4AFB-AE6C-D4A5016CCEBF}" presName="parentText" presStyleLbl="node1" presStyleIdx="0" presStyleCnt="10">
        <dgm:presLayoutVars>
          <dgm:chMax val="0"/>
          <dgm:bulletEnabled val="1"/>
        </dgm:presLayoutVars>
      </dgm:prSet>
      <dgm:spPr/>
    </dgm:pt>
    <dgm:pt modelId="{049AA7B6-3571-49F3-AAD7-37AF3406461B}" type="pres">
      <dgm:prSet presAssocID="{FDE5408E-FEEA-4FEB-B482-515125A2FFBE}" presName="spacer" presStyleCnt="0"/>
      <dgm:spPr/>
    </dgm:pt>
    <dgm:pt modelId="{41567740-F441-4F0C-BEE0-EBF09DE9F2EC}" type="pres">
      <dgm:prSet presAssocID="{8BCF86A8-7CB1-4111-827B-E833E83ABDAB}" presName="parentText" presStyleLbl="node1" presStyleIdx="1" presStyleCnt="10">
        <dgm:presLayoutVars>
          <dgm:chMax val="0"/>
          <dgm:bulletEnabled val="1"/>
        </dgm:presLayoutVars>
      </dgm:prSet>
      <dgm:spPr/>
    </dgm:pt>
    <dgm:pt modelId="{4ED44E94-F59A-4A91-8B1B-8B378809D4D4}" type="pres">
      <dgm:prSet presAssocID="{87508B5A-F921-490C-B664-8CA0A4D248BD}" presName="spacer" presStyleCnt="0"/>
      <dgm:spPr/>
    </dgm:pt>
    <dgm:pt modelId="{303D8FE6-5AA9-4974-892C-92EE08126327}" type="pres">
      <dgm:prSet presAssocID="{4E47FE99-D5BE-4C5C-BD57-1209D98A0C90}" presName="parentText" presStyleLbl="node1" presStyleIdx="2" presStyleCnt="10">
        <dgm:presLayoutVars>
          <dgm:chMax val="0"/>
          <dgm:bulletEnabled val="1"/>
        </dgm:presLayoutVars>
      </dgm:prSet>
      <dgm:spPr/>
    </dgm:pt>
    <dgm:pt modelId="{4942C329-7369-4A5B-9618-1CC9E56AFE57}" type="pres">
      <dgm:prSet presAssocID="{D8786EB4-8DC7-4D74-948F-7DEED0F2FE3E}" presName="spacer" presStyleCnt="0"/>
      <dgm:spPr/>
    </dgm:pt>
    <dgm:pt modelId="{04EDE996-F2AB-451D-B942-D012D88219A4}" type="pres">
      <dgm:prSet presAssocID="{80671BC4-67D9-4100-B121-E004CDA996B8}" presName="parentText" presStyleLbl="node1" presStyleIdx="3" presStyleCnt="10">
        <dgm:presLayoutVars>
          <dgm:chMax val="0"/>
          <dgm:bulletEnabled val="1"/>
        </dgm:presLayoutVars>
      </dgm:prSet>
      <dgm:spPr/>
    </dgm:pt>
    <dgm:pt modelId="{DE6170DF-37E5-47B1-A9F4-88BD56E72BA0}" type="pres">
      <dgm:prSet presAssocID="{7570F0D7-96F6-46E0-9FC4-27DC5B649B80}" presName="spacer" presStyleCnt="0"/>
      <dgm:spPr/>
    </dgm:pt>
    <dgm:pt modelId="{FD251013-611F-4F32-8590-BEADA92FF9F1}" type="pres">
      <dgm:prSet presAssocID="{58128498-C14D-4E3E-9F4B-4BD261DB8DA6}" presName="parentText" presStyleLbl="node1" presStyleIdx="4" presStyleCnt="10">
        <dgm:presLayoutVars>
          <dgm:chMax val="0"/>
          <dgm:bulletEnabled val="1"/>
        </dgm:presLayoutVars>
      </dgm:prSet>
      <dgm:spPr/>
    </dgm:pt>
    <dgm:pt modelId="{6038EFBA-E3DF-4DEF-9DF3-9257C1C58D19}" type="pres">
      <dgm:prSet presAssocID="{E054B42B-6F12-4EF1-9089-C077B05411E7}" presName="spacer" presStyleCnt="0"/>
      <dgm:spPr/>
    </dgm:pt>
    <dgm:pt modelId="{E3CE1944-11B3-4655-953E-847B8BA309FE}" type="pres">
      <dgm:prSet presAssocID="{BE37E6B6-C782-4C33-9702-BF0E5FA329EB}" presName="parentText" presStyleLbl="node1" presStyleIdx="5" presStyleCnt="10">
        <dgm:presLayoutVars>
          <dgm:chMax val="0"/>
          <dgm:bulletEnabled val="1"/>
        </dgm:presLayoutVars>
      </dgm:prSet>
      <dgm:spPr/>
    </dgm:pt>
    <dgm:pt modelId="{F75EF7EA-27DA-43EF-854E-52C40BAB473C}" type="pres">
      <dgm:prSet presAssocID="{C6024045-4F71-46B6-A1E1-FA252EDD8593}" presName="spacer" presStyleCnt="0"/>
      <dgm:spPr/>
    </dgm:pt>
    <dgm:pt modelId="{86925870-3CAA-4150-B808-55065B4C55CE}" type="pres">
      <dgm:prSet presAssocID="{DBB50D97-D57D-4184-8D6C-D6627090D87B}" presName="parentText" presStyleLbl="node1" presStyleIdx="6" presStyleCnt="10">
        <dgm:presLayoutVars>
          <dgm:chMax val="0"/>
          <dgm:bulletEnabled val="1"/>
        </dgm:presLayoutVars>
      </dgm:prSet>
      <dgm:spPr/>
    </dgm:pt>
    <dgm:pt modelId="{19B1C9E9-43AB-4DFA-BC25-D5A98EFF26B2}" type="pres">
      <dgm:prSet presAssocID="{9211B6F0-0CAA-4D70-8CC7-ECAE6F98631B}" presName="spacer" presStyleCnt="0"/>
      <dgm:spPr/>
    </dgm:pt>
    <dgm:pt modelId="{865B1C6D-4D76-4316-A311-F52B37473094}" type="pres">
      <dgm:prSet presAssocID="{094E44F0-9E18-46D4-86A5-B9A9BC3FD63A}" presName="parentText" presStyleLbl="node1" presStyleIdx="7" presStyleCnt="10">
        <dgm:presLayoutVars>
          <dgm:chMax val="0"/>
          <dgm:bulletEnabled val="1"/>
        </dgm:presLayoutVars>
      </dgm:prSet>
      <dgm:spPr/>
    </dgm:pt>
    <dgm:pt modelId="{280C0C96-9470-48FF-A835-AF4FAF7BA160}" type="pres">
      <dgm:prSet presAssocID="{5AB2D29F-A25E-4461-9EF6-2E97E112F548}" presName="spacer" presStyleCnt="0"/>
      <dgm:spPr/>
    </dgm:pt>
    <dgm:pt modelId="{1331A4D7-A4FD-4B8D-9633-696EBA822A75}" type="pres">
      <dgm:prSet presAssocID="{2FD5E4BB-06AE-4834-9FFC-61E163CE2E06}" presName="parentText" presStyleLbl="node1" presStyleIdx="8" presStyleCnt="10">
        <dgm:presLayoutVars>
          <dgm:chMax val="0"/>
          <dgm:bulletEnabled val="1"/>
        </dgm:presLayoutVars>
      </dgm:prSet>
      <dgm:spPr/>
    </dgm:pt>
    <dgm:pt modelId="{03EBF31D-1884-4716-B5CE-C7262F936D15}" type="pres">
      <dgm:prSet presAssocID="{8013C97A-7938-44AF-B688-F26627ABF8A9}" presName="spacer" presStyleCnt="0"/>
      <dgm:spPr/>
    </dgm:pt>
    <dgm:pt modelId="{0BA6B4B5-5A56-434A-AE8C-A426C85FBE4C}" type="pres">
      <dgm:prSet presAssocID="{508A2F63-1F43-4D76-BBD9-1E99C17B5007}" presName="parentText" presStyleLbl="node1" presStyleIdx="9" presStyleCnt="10">
        <dgm:presLayoutVars>
          <dgm:chMax val="0"/>
          <dgm:bulletEnabled val="1"/>
        </dgm:presLayoutVars>
      </dgm:prSet>
      <dgm:spPr/>
    </dgm:pt>
  </dgm:ptLst>
  <dgm:cxnLst>
    <dgm:cxn modelId="{0E25512C-4BB1-417E-A7A8-74584E64B99F}" srcId="{C3FC45A3-5B38-4BD8-938A-3D96EB1DB897}" destId="{80671BC4-67D9-4100-B121-E004CDA996B8}" srcOrd="3" destOrd="0" parTransId="{B14F3DF7-3073-4EC9-BD25-28B81CD73406}" sibTransId="{7570F0D7-96F6-46E0-9FC4-27DC5B649B80}"/>
    <dgm:cxn modelId="{4751855C-7349-49EC-9AA7-91608FA75E23}" type="presOf" srcId="{58128498-C14D-4E3E-9F4B-4BD261DB8DA6}" destId="{FD251013-611F-4F32-8590-BEADA92FF9F1}" srcOrd="0" destOrd="0" presId="urn:microsoft.com/office/officeart/2005/8/layout/vList2"/>
    <dgm:cxn modelId="{84150663-53D6-4F90-8C24-1FE4AF371A55}" srcId="{C3FC45A3-5B38-4BD8-938A-3D96EB1DB897}" destId="{58128498-C14D-4E3E-9F4B-4BD261DB8DA6}" srcOrd="4" destOrd="0" parTransId="{8C325EE7-EC9B-4498-B5AB-0D0C62AA4D70}" sibTransId="{E054B42B-6F12-4EF1-9089-C077B05411E7}"/>
    <dgm:cxn modelId="{0973B743-F889-4E5A-89F3-C4C7A7A1E5FF}" type="presOf" srcId="{BE37E6B6-C782-4C33-9702-BF0E5FA329EB}" destId="{E3CE1944-11B3-4655-953E-847B8BA309FE}" srcOrd="0" destOrd="0" presId="urn:microsoft.com/office/officeart/2005/8/layout/vList2"/>
    <dgm:cxn modelId="{8D6CC364-333D-4BD2-9EF5-EDD3D8388FCA}" type="presOf" srcId="{094E44F0-9E18-46D4-86A5-B9A9BC3FD63A}" destId="{865B1C6D-4D76-4316-A311-F52B37473094}" srcOrd="0" destOrd="0" presId="urn:microsoft.com/office/officeart/2005/8/layout/vList2"/>
    <dgm:cxn modelId="{E9F8D244-66C0-4961-87E5-E1BD1F21ECD1}" type="presOf" srcId="{2FD5E4BB-06AE-4834-9FFC-61E163CE2E06}" destId="{1331A4D7-A4FD-4B8D-9633-696EBA822A75}" srcOrd="0" destOrd="0" presId="urn:microsoft.com/office/officeart/2005/8/layout/vList2"/>
    <dgm:cxn modelId="{BB93106D-A26E-4B73-A997-FC0BDF69F023}" type="presOf" srcId="{8BCF86A8-7CB1-4111-827B-E833E83ABDAB}" destId="{41567740-F441-4F0C-BEE0-EBF09DE9F2EC}" srcOrd="0" destOrd="0" presId="urn:microsoft.com/office/officeart/2005/8/layout/vList2"/>
    <dgm:cxn modelId="{A7C96A50-1146-48E9-9337-A3741B901919}" srcId="{C3FC45A3-5B38-4BD8-938A-3D96EB1DB897}" destId="{4E47FE99-D5BE-4C5C-BD57-1209D98A0C90}" srcOrd="2" destOrd="0" parTransId="{2C3AB967-231B-4184-A17F-3221FEEE08AB}" sibTransId="{D8786EB4-8DC7-4D74-948F-7DEED0F2FE3E}"/>
    <dgm:cxn modelId="{9F5C9275-6351-4B86-9C71-4834224B2F7C}" srcId="{C3FC45A3-5B38-4BD8-938A-3D96EB1DB897}" destId="{094E44F0-9E18-46D4-86A5-B9A9BC3FD63A}" srcOrd="7" destOrd="0" parTransId="{8C79B354-0035-4320-943E-AFE6337AA884}" sibTransId="{5AB2D29F-A25E-4461-9EF6-2E97E112F548}"/>
    <dgm:cxn modelId="{16A21C79-2E1F-45D8-B4D8-E93DE199EA3D}" srcId="{C3FC45A3-5B38-4BD8-938A-3D96EB1DB897}" destId="{2FD5E4BB-06AE-4834-9FFC-61E163CE2E06}" srcOrd="8" destOrd="0" parTransId="{F639E74D-95A1-4654-9FFF-5A58D6C6F95E}" sibTransId="{8013C97A-7938-44AF-B688-F26627ABF8A9}"/>
    <dgm:cxn modelId="{65FFD388-E35C-45EC-9721-51E8E200C1A4}" srcId="{C3FC45A3-5B38-4BD8-938A-3D96EB1DB897}" destId="{1AD01B18-99C4-4AFB-AE6C-D4A5016CCEBF}" srcOrd="0" destOrd="0" parTransId="{B37B7FB5-FD19-45CA-8EAB-09761A49A3A6}" sibTransId="{FDE5408E-FEEA-4FEB-B482-515125A2FFBE}"/>
    <dgm:cxn modelId="{EE5EA39A-B674-48ED-ACCC-821901916745}" type="presOf" srcId="{508A2F63-1F43-4D76-BBD9-1E99C17B5007}" destId="{0BA6B4B5-5A56-434A-AE8C-A426C85FBE4C}" srcOrd="0" destOrd="0" presId="urn:microsoft.com/office/officeart/2005/8/layout/vList2"/>
    <dgm:cxn modelId="{4E4402A3-7BB7-4A2A-AF3E-FADA5C647606}" srcId="{C3FC45A3-5B38-4BD8-938A-3D96EB1DB897}" destId="{DBB50D97-D57D-4184-8D6C-D6627090D87B}" srcOrd="6" destOrd="0" parTransId="{E346D4C8-629E-42F9-96F6-B76EB84AD9B6}" sibTransId="{9211B6F0-0CAA-4D70-8CC7-ECAE6F98631B}"/>
    <dgm:cxn modelId="{BA99C7A5-2939-47A9-A4F7-0EF5705C1195}" type="presOf" srcId="{1AD01B18-99C4-4AFB-AE6C-D4A5016CCEBF}" destId="{5AEC238F-8B30-4203-B3EA-86F929D7A4E5}" srcOrd="0" destOrd="0" presId="urn:microsoft.com/office/officeart/2005/8/layout/vList2"/>
    <dgm:cxn modelId="{53BAE6B6-B748-46E5-BDDA-887514662B77}" type="presOf" srcId="{4E47FE99-D5BE-4C5C-BD57-1209D98A0C90}" destId="{303D8FE6-5AA9-4974-892C-92EE08126327}" srcOrd="0" destOrd="0" presId="urn:microsoft.com/office/officeart/2005/8/layout/vList2"/>
    <dgm:cxn modelId="{8CA901B9-CFE4-458D-AA75-1950F2D4FB62}" type="presOf" srcId="{DBB50D97-D57D-4184-8D6C-D6627090D87B}" destId="{86925870-3CAA-4150-B808-55065B4C55CE}" srcOrd="0" destOrd="0" presId="urn:microsoft.com/office/officeart/2005/8/layout/vList2"/>
    <dgm:cxn modelId="{61F385C5-8FDE-46E3-9339-6E63C6E068B2}" srcId="{C3FC45A3-5B38-4BD8-938A-3D96EB1DB897}" destId="{8BCF86A8-7CB1-4111-827B-E833E83ABDAB}" srcOrd="1" destOrd="0" parTransId="{0C857EEA-166B-45EA-BA77-F4818F908A21}" sibTransId="{87508B5A-F921-490C-B664-8CA0A4D248BD}"/>
    <dgm:cxn modelId="{094898D5-6826-49E0-8A06-524E7EACE3B3}" srcId="{C3FC45A3-5B38-4BD8-938A-3D96EB1DB897}" destId="{508A2F63-1F43-4D76-BBD9-1E99C17B5007}" srcOrd="9" destOrd="0" parTransId="{243B121B-1C12-4416-ABD6-B808D43FE162}" sibTransId="{52B28C7A-04C9-4AA0-A09A-0669DABC97EA}"/>
    <dgm:cxn modelId="{F7EBA6E4-7A70-47BA-A724-9E4F0D9F8E5C}" type="presOf" srcId="{80671BC4-67D9-4100-B121-E004CDA996B8}" destId="{04EDE996-F2AB-451D-B942-D012D88219A4}" srcOrd="0" destOrd="0" presId="urn:microsoft.com/office/officeart/2005/8/layout/vList2"/>
    <dgm:cxn modelId="{358C10F0-B306-49C7-9107-D61E55DC058E}" type="presOf" srcId="{C3FC45A3-5B38-4BD8-938A-3D96EB1DB897}" destId="{005CEDBF-C7E9-45C4-8776-E1B6F7A0A671}" srcOrd="0" destOrd="0" presId="urn:microsoft.com/office/officeart/2005/8/layout/vList2"/>
    <dgm:cxn modelId="{ACFA45F8-18D4-47D6-B493-A579F05FD6EC}" srcId="{C3FC45A3-5B38-4BD8-938A-3D96EB1DB897}" destId="{BE37E6B6-C782-4C33-9702-BF0E5FA329EB}" srcOrd="5" destOrd="0" parTransId="{D46217D9-EA4D-425F-99A0-FA6FB0E0549A}" sibTransId="{C6024045-4F71-46B6-A1E1-FA252EDD8593}"/>
    <dgm:cxn modelId="{A5904E2A-5AE2-47FC-B9BF-249EBD7EE09C}" type="presParOf" srcId="{005CEDBF-C7E9-45C4-8776-E1B6F7A0A671}" destId="{5AEC238F-8B30-4203-B3EA-86F929D7A4E5}" srcOrd="0" destOrd="0" presId="urn:microsoft.com/office/officeart/2005/8/layout/vList2"/>
    <dgm:cxn modelId="{0261B4B1-42E7-4894-B5C7-D6810715A163}" type="presParOf" srcId="{005CEDBF-C7E9-45C4-8776-E1B6F7A0A671}" destId="{049AA7B6-3571-49F3-AAD7-37AF3406461B}" srcOrd="1" destOrd="0" presId="urn:microsoft.com/office/officeart/2005/8/layout/vList2"/>
    <dgm:cxn modelId="{86F6A8AD-8C05-433D-A6A5-A8FFF994BE7B}" type="presParOf" srcId="{005CEDBF-C7E9-45C4-8776-E1B6F7A0A671}" destId="{41567740-F441-4F0C-BEE0-EBF09DE9F2EC}" srcOrd="2" destOrd="0" presId="urn:microsoft.com/office/officeart/2005/8/layout/vList2"/>
    <dgm:cxn modelId="{2F77197A-A95B-4898-8FCC-8EF5C2C489C3}" type="presParOf" srcId="{005CEDBF-C7E9-45C4-8776-E1B6F7A0A671}" destId="{4ED44E94-F59A-4A91-8B1B-8B378809D4D4}" srcOrd="3" destOrd="0" presId="urn:microsoft.com/office/officeart/2005/8/layout/vList2"/>
    <dgm:cxn modelId="{DF864B7B-0A39-4737-87A7-F1FF60FA2654}" type="presParOf" srcId="{005CEDBF-C7E9-45C4-8776-E1B6F7A0A671}" destId="{303D8FE6-5AA9-4974-892C-92EE08126327}" srcOrd="4" destOrd="0" presId="urn:microsoft.com/office/officeart/2005/8/layout/vList2"/>
    <dgm:cxn modelId="{21097999-415F-4D5C-9CC8-18E637E32D1E}" type="presParOf" srcId="{005CEDBF-C7E9-45C4-8776-E1B6F7A0A671}" destId="{4942C329-7369-4A5B-9618-1CC9E56AFE57}" srcOrd="5" destOrd="0" presId="urn:microsoft.com/office/officeart/2005/8/layout/vList2"/>
    <dgm:cxn modelId="{4982B27D-8587-457C-801B-DB26D5F7545F}" type="presParOf" srcId="{005CEDBF-C7E9-45C4-8776-E1B6F7A0A671}" destId="{04EDE996-F2AB-451D-B942-D012D88219A4}" srcOrd="6" destOrd="0" presId="urn:microsoft.com/office/officeart/2005/8/layout/vList2"/>
    <dgm:cxn modelId="{72A2C49C-4619-4358-99FC-CF77D00E6365}" type="presParOf" srcId="{005CEDBF-C7E9-45C4-8776-E1B6F7A0A671}" destId="{DE6170DF-37E5-47B1-A9F4-88BD56E72BA0}" srcOrd="7" destOrd="0" presId="urn:microsoft.com/office/officeart/2005/8/layout/vList2"/>
    <dgm:cxn modelId="{60F487B4-7906-4760-A529-BA00702B7CD6}" type="presParOf" srcId="{005CEDBF-C7E9-45C4-8776-E1B6F7A0A671}" destId="{FD251013-611F-4F32-8590-BEADA92FF9F1}" srcOrd="8" destOrd="0" presId="urn:microsoft.com/office/officeart/2005/8/layout/vList2"/>
    <dgm:cxn modelId="{479A78C2-7A06-40B9-A743-A496DAA57AC5}" type="presParOf" srcId="{005CEDBF-C7E9-45C4-8776-E1B6F7A0A671}" destId="{6038EFBA-E3DF-4DEF-9DF3-9257C1C58D19}" srcOrd="9" destOrd="0" presId="urn:microsoft.com/office/officeart/2005/8/layout/vList2"/>
    <dgm:cxn modelId="{E99FDBBA-9789-4B47-936A-F57F941C9AF1}" type="presParOf" srcId="{005CEDBF-C7E9-45C4-8776-E1B6F7A0A671}" destId="{E3CE1944-11B3-4655-953E-847B8BA309FE}" srcOrd="10" destOrd="0" presId="urn:microsoft.com/office/officeart/2005/8/layout/vList2"/>
    <dgm:cxn modelId="{99E270AF-028B-47D6-BEA7-C10DD1324573}" type="presParOf" srcId="{005CEDBF-C7E9-45C4-8776-E1B6F7A0A671}" destId="{F75EF7EA-27DA-43EF-854E-52C40BAB473C}" srcOrd="11" destOrd="0" presId="urn:microsoft.com/office/officeart/2005/8/layout/vList2"/>
    <dgm:cxn modelId="{6F8B1603-0833-4487-84DB-61A774845849}" type="presParOf" srcId="{005CEDBF-C7E9-45C4-8776-E1B6F7A0A671}" destId="{86925870-3CAA-4150-B808-55065B4C55CE}" srcOrd="12" destOrd="0" presId="urn:microsoft.com/office/officeart/2005/8/layout/vList2"/>
    <dgm:cxn modelId="{3B251722-5A6E-4741-893C-A7FE84BC646E}" type="presParOf" srcId="{005CEDBF-C7E9-45C4-8776-E1B6F7A0A671}" destId="{19B1C9E9-43AB-4DFA-BC25-D5A98EFF26B2}" srcOrd="13" destOrd="0" presId="urn:microsoft.com/office/officeart/2005/8/layout/vList2"/>
    <dgm:cxn modelId="{20C165D6-E9A5-47E4-980D-50FC7BA57289}" type="presParOf" srcId="{005CEDBF-C7E9-45C4-8776-E1B6F7A0A671}" destId="{865B1C6D-4D76-4316-A311-F52B37473094}" srcOrd="14" destOrd="0" presId="urn:microsoft.com/office/officeart/2005/8/layout/vList2"/>
    <dgm:cxn modelId="{756E1035-F3F3-499B-9FE4-802D6B765288}" type="presParOf" srcId="{005CEDBF-C7E9-45C4-8776-E1B6F7A0A671}" destId="{280C0C96-9470-48FF-A835-AF4FAF7BA160}" srcOrd="15" destOrd="0" presId="urn:microsoft.com/office/officeart/2005/8/layout/vList2"/>
    <dgm:cxn modelId="{21B2C122-9609-416B-8AF8-ED0C34C8764F}" type="presParOf" srcId="{005CEDBF-C7E9-45C4-8776-E1B6F7A0A671}" destId="{1331A4D7-A4FD-4B8D-9633-696EBA822A75}" srcOrd="16" destOrd="0" presId="urn:microsoft.com/office/officeart/2005/8/layout/vList2"/>
    <dgm:cxn modelId="{35128A45-0F3D-4F22-8CA9-BC02916D5A06}" type="presParOf" srcId="{005CEDBF-C7E9-45C4-8776-E1B6F7A0A671}" destId="{03EBF31D-1884-4716-B5CE-C7262F936D15}" srcOrd="17" destOrd="0" presId="urn:microsoft.com/office/officeart/2005/8/layout/vList2"/>
    <dgm:cxn modelId="{3C0C259B-DDF3-42DB-8EC2-BD88C3901A2D}" type="presParOf" srcId="{005CEDBF-C7E9-45C4-8776-E1B6F7A0A671}" destId="{0BA6B4B5-5A56-434A-AE8C-A426C85FBE4C}" srcOrd="1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85A30B-A404-437A-95F4-EA3CDC00094B}">
      <dsp:nvSpPr>
        <dsp:cNvPr id="0" name=""/>
        <dsp:cNvSpPr/>
      </dsp:nvSpPr>
      <dsp:spPr>
        <a:xfrm>
          <a:off x="0" y="2121"/>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5D6DA6-52FA-4AB6-BAC8-08F13D87A438}">
      <dsp:nvSpPr>
        <dsp:cNvPr id="0" name=""/>
        <dsp:cNvSpPr/>
      </dsp:nvSpPr>
      <dsp:spPr>
        <a:xfrm>
          <a:off x="6625077" y="165124"/>
          <a:ext cx="591338" cy="5913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511DA9D-B34D-453B-88AB-4FD37CE868CB}">
      <dsp:nvSpPr>
        <dsp:cNvPr id="0" name=""/>
        <dsp:cNvSpPr/>
      </dsp:nvSpPr>
      <dsp:spPr>
        <a:xfrm>
          <a:off x="2027472" y="2121"/>
          <a:ext cx="4403283"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r" defTabSz="711200" rtl="1">
            <a:lnSpc>
              <a:spcPct val="10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اسم البحث:</a:t>
          </a:r>
          <a:r>
            <a:rPr lang="ar-SA" sz="1600" kern="1200" dirty="0">
              <a:latin typeface="Sakkal Majalla" panose="02000000000000000000" pitchFamily="2" charset="-78"/>
              <a:cs typeface="Sakkal Majalla" panose="02000000000000000000" pitchFamily="2" charset="-78"/>
            </a:rPr>
            <a:t> </a:t>
          </a:r>
          <a:r>
            <a:rPr lang="en-US" sz="1600" kern="1200" dirty="0">
              <a:latin typeface="Sakkal Majalla" panose="02000000000000000000" pitchFamily="2" charset="-78"/>
              <a:cs typeface="Sakkal Majalla" panose="02000000000000000000" pitchFamily="2" charset="-78"/>
            </a:rPr>
            <a:t>Animal Species Recognition with Deep Convolutional Neural Networks from Ecological Camera Trap Images</a:t>
          </a:r>
        </a:p>
      </dsp:txBody>
      <dsp:txXfrm>
        <a:off x="2027472" y="2121"/>
        <a:ext cx="4403283" cy="1075161"/>
      </dsp:txXfrm>
    </dsp:sp>
    <dsp:sp modelId="{604F0453-BF8C-429D-99A1-0958CB9100E8}">
      <dsp:nvSpPr>
        <dsp:cNvPr id="0" name=""/>
        <dsp:cNvSpPr/>
      </dsp:nvSpPr>
      <dsp:spPr>
        <a:xfrm>
          <a:off x="0" y="1346073"/>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82DA7E-90A0-4D6B-BEDD-4BAA818D8505}">
      <dsp:nvSpPr>
        <dsp:cNvPr id="0" name=""/>
        <dsp:cNvSpPr/>
      </dsp:nvSpPr>
      <dsp:spPr>
        <a:xfrm>
          <a:off x="6625077" y="1509076"/>
          <a:ext cx="591338" cy="5913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5D384C-3E05-4E63-A802-CDF57B99C631}">
      <dsp:nvSpPr>
        <dsp:cNvPr id="0" name=""/>
        <dsp:cNvSpPr/>
      </dsp:nvSpPr>
      <dsp:spPr>
        <a:xfrm>
          <a:off x="1943857" y="1346073"/>
          <a:ext cx="4570512"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r" defTabSz="711200" rtl="1">
            <a:lnSpc>
              <a:spcPct val="10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اسم المجلة:</a:t>
          </a:r>
          <a:r>
            <a:rPr lang="ar-SA" sz="1600" kern="1200" dirty="0">
              <a:latin typeface="Sakkal Majalla" panose="02000000000000000000" pitchFamily="2" charset="-78"/>
              <a:cs typeface="Sakkal Majalla" panose="02000000000000000000" pitchFamily="2" charset="-78"/>
            </a:rPr>
            <a:t> </a:t>
          </a:r>
          <a:r>
            <a:rPr lang="en-US" sz="1600" kern="1200" dirty="0">
              <a:latin typeface="Sakkal Majalla" panose="02000000000000000000" pitchFamily="2" charset="-78"/>
              <a:cs typeface="Sakkal Majalla" panose="02000000000000000000" pitchFamily="2" charset="-78"/>
            </a:rPr>
            <a:t>Animals (MDPI)</a:t>
          </a:r>
        </a:p>
      </dsp:txBody>
      <dsp:txXfrm>
        <a:off x="1943857" y="1346073"/>
        <a:ext cx="4570512" cy="1075161"/>
      </dsp:txXfrm>
    </dsp:sp>
    <dsp:sp modelId="{F1C6F994-0ADA-4B47-A680-2B24E792218C}">
      <dsp:nvSpPr>
        <dsp:cNvPr id="0" name=""/>
        <dsp:cNvSpPr/>
      </dsp:nvSpPr>
      <dsp:spPr>
        <a:xfrm>
          <a:off x="0" y="2690025"/>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8093F6-DBB5-428B-8DCA-8B4D4BBAEEB7}">
      <dsp:nvSpPr>
        <dsp:cNvPr id="0" name=""/>
        <dsp:cNvSpPr/>
      </dsp:nvSpPr>
      <dsp:spPr>
        <a:xfrm>
          <a:off x="6625077" y="2853028"/>
          <a:ext cx="591338" cy="5913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5F6900-D447-4D5B-BFA0-771F72A6553C}">
      <dsp:nvSpPr>
        <dsp:cNvPr id="0" name=""/>
        <dsp:cNvSpPr/>
      </dsp:nvSpPr>
      <dsp:spPr>
        <a:xfrm>
          <a:off x="2054387" y="2690025"/>
          <a:ext cx="4349452"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r" defTabSz="711200" rtl="1">
            <a:lnSpc>
              <a:spcPct val="10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سنة النشر:</a:t>
          </a:r>
          <a:r>
            <a:rPr lang="ar-SA" sz="1600" kern="1200" dirty="0">
              <a:latin typeface="Sakkal Majalla" panose="02000000000000000000" pitchFamily="2" charset="-78"/>
              <a:cs typeface="Sakkal Majalla" panose="02000000000000000000" pitchFamily="2" charset="-78"/>
            </a:rPr>
            <a:t> 2023</a:t>
          </a:r>
          <a:endParaRPr lang="en-US" sz="1600" kern="1200" dirty="0">
            <a:latin typeface="Sakkal Majalla" panose="02000000000000000000" pitchFamily="2" charset="-78"/>
            <a:cs typeface="Sakkal Majalla" panose="02000000000000000000" pitchFamily="2" charset="-78"/>
          </a:endParaRPr>
        </a:p>
      </dsp:txBody>
      <dsp:txXfrm>
        <a:off x="2054387" y="2690025"/>
        <a:ext cx="4349452" cy="1075161"/>
      </dsp:txXfrm>
    </dsp:sp>
    <dsp:sp modelId="{E820F78C-4735-4434-AD92-A2D05A1C5F42}">
      <dsp:nvSpPr>
        <dsp:cNvPr id="0" name=""/>
        <dsp:cNvSpPr/>
      </dsp:nvSpPr>
      <dsp:spPr>
        <a:xfrm>
          <a:off x="0" y="4033977"/>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54905D-2D08-4564-940E-42D4CAB1B58F}">
      <dsp:nvSpPr>
        <dsp:cNvPr id="0" name=""/>
        <dsp:cNvSpPr/>
      </dsp:nvSpPr>
      <dsp:spPr>
        <a:xfrm>
          <a:off x="6625077" y="4196980"/>
          <a:ext cx="591338" cy="59133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A8A1AB-8612-45E3-994F-9EE629C638FD}">
      <dsp:nvSpPr>
        <dsp:cNvPr id="0" name=""/>
        <dsp:cNvSpPr/>
      </dsp:nvSpPr>
      <dsp:spPr>
        <a:xfrm>
          <a:off x="2144036" y="4033977"/>
          <a:ext cx="417015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r" defTabSz="711200" rtl="1">
            <a:lnSpc>
              <a:spcPct val="10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المؤلفون:</a:t>
          </a:r>
          <a:r>
            <a:rPr lang="ar-SA" sz="1600" kern="1200" dirty="0">
              <a:latin typeface="Sakkal Majalla" panose="02000000000000000000" pitchFamily="2" charset="-78"/>
              <a:cs typeface="Sakkal Majalla" panose="02000000000000000000" pitchFamily="2" charset="-78"/>
            </a:rPr>
            <a:t> </a:t>
          </a:r>
          <a:r>
            <a:rPr lang="en-US" sz="1600" kern="1200" dirty="0" err="1">
              <a:latin typeface="Sakkal Majalla" panose="02000000000000000000" pitchFamily="2" charset="-78"/>
              <a:cs typeface="Sakkal Majalla" panose="02000000000000000000" pitchFamily="2" charset="-78"/>
            </a:rPr>
            <a:t>Sazida</a:t>
          </a:r>
          <a:r>
            <a:rPr lang="en-US" sz="1600" kern="1200" dirty="0">
              <a:latin typeface="Sakkal Majalla" panose="02000000000000000000" pitchFamily="2" charset="-78"/>
              <a:cs typeface="Sakkal Majalla" panose="02000000000000000000" pitchFamily="2" charset="-78"/>
            </a:rPr>
            <a:t> Binta Islam, Daniel Marcus, Lei Di, Ted A. Campbell, </a:t>
          </a:r>
          <a:r>
            <a:rPr lang="ar-SA" sz="1600" kern="1200" dirty="0">
              <a:latin typeface="Sakkal Majalla" panose="02000000000000000000" pitchFamily="2" charset="-78"/>
              <a:cs typeface="Sakkal Majalla" panose="02000000000000000000" pitchFamily="2" charset="-78"/>
            </a:rPr>
            <a:t>وآخرون</a:t>
          </a:r>
          <a:endParaRPr lang="en-US" sz="1600" kern="1200" dirty="0">
            <a:latin typeface="Sakkal Majalla" panose="02000000000000000000" pitchFamily="2" charset="-78"/>
            <a:cs typeface="Sakkal Majalla" panose="02000000000000000000" pitchFamily="2" charset="-78"/>
          </a:endParaRPr>
        </a:p>
      </dsp:txBody>
      <dsp:txXfrm>
        <a:off x="2144036" y="4033977"/>
        <a:ext cx="4170154" cy="10751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6B2FF-886A-4132-A464-1B40B9C7B165}">
      <dsp:nvSpPr>
        <dsp:cNvPr id="0" name=""/>
        <dsp:cNvSpPr/>
      </dsp:nvSpPr>
      <dsp:spPr>
        <a:xfrm>
          <a:off x="0" y="4284968"/>
          <a:ext cx="7485718" cy="6398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Sakkal Majalla" panose="02000000000000000000" pitchFamily="2" charset="-78"/>
              <a:cs typeface="Sakkal Majalla" panose="02000000000000000000" pitchFamily="2" charset="-78"/>
            </a:rPr>
            <a:t>CNN-1</a:t>
          </a:r>
          <a:r>
            <a:rPr lang="ar-SA" sz="2400" kern="1200" dirty="0">
              <a:latin typeface="Sakkal Majalla" panose="02000000000000000000" pitchFamily="2" charset="-78"/>
              <a:cs typeface="Sakkal Majalla" panose="02000000000000000000" pitchFamily="2" charset="-78"/>
            </a:rPr>
            <a:t>نموذج شبكة عصبية </a:t>
          </a:r>
          <a:r>
            <a:rPr lang="ar-SA" sz="2400" kern="1200" dirty="0" err="1">
              <a:latin typeface="Sakkal Majalla" panose="02000000000000000000" pitchFamily="2" charset="-78"/>
              <a:cs typeface="Sakkal Majalla" panose="02000000000000000000" pitchFamily="2" charset="-78"/>
            </a:rPr>
            <a:t>تلافيفية</a:t>
          </a:r>
          <a:r>
            <a:rPr lang="ar-SA" sz="2400" kern="1200" dirty="0">
              <a:latin typeface="Sakkal Majalla" panose="02000000000000000000" pitchFamily="2" charset="-78"/>
              <a:cs typeface="Sakkal Majalla" panose="02000000000000000000" pitchFamily="2" charset="-78"/>
            </a:rPr>
            <a:t> تم تدريبه من الصفر</a:t>
          </a:r>
          <a:endParaRPr lang="en-US" sz="2400" kern="1200" dirty="0">
            <a:latin typeface="Sakkal Majalla" panose="02000000000000000000" pitchFamily="2" charset="-78"/>
            <a:cs typeface="Sakkal Majalla" panose="02000000000000000000" pitchFamily="2" charset="-78"/>
          </a:endParaRPr>
        </a:p>
      </dsp:txBody>
      <dsp:txXfrm>
        <a:off x="0" y="4284968"/>
        <a:ext cx="7485718" cy="639844"/>
      </dsp:txXfrm>
    </dsp:sp>
    <dsp:sp modelId="{490FBD83-B861-4983-A01B-F24103D4ED4D}">
      <dsp:nvSpPr>
        <dsp:cNvPr id="0" name=""/>
        <dsp:cNvSpPr/>
      </dsp:nvSpPr>
      <dsp:spPr>
        <a:xfrm rot="10800000">
          <a:off x="0" y="3310485"/>
          <a:ext cx="7485718" cy="984080"/>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Sakkal Majalla" panose="02000000000000000000" pitchFamily="2" charset="-78"/>
              <a:cs typeface="Sakkal Majalla" panose="02000000000000000000" pitchFamily="2" charset="-78"/>
            </a:rPr>
            <a:t>ResNet50</a:t>
          </a:r>
          <a:r>
            <a:rPr lang="ar-SA" sz="2400" kern="1200" dirty="0">
              <a:latin typeface="Sakkal Majalla" panose="02000000000000000000" pitchFamily="2" charset="-78"/>
              <a:cs typeface="Sakkal Majalla" panose="02000000000000000000" pitchFamily="2" charset="-78"/>
            </a:rPr>
            <a:t>نموذج مدرب مسبقًا</a:t>
          </a:r>
          <a:endParaRPr lang="en-US" sz="2400" kern="1200" dirty="0">
            <a:latin typeface="Sakkal Majalla" panose="02000000000000000000" pitchFamily="2" charset="-78"/>
            <a:cs typeface="Sakkal Majalla" panose="02000000000000000000" pitchFamily="2" charset="-78"/>
          </a:endParaRPr>
        </a:p>
      </dsp:txBody>
      <dsp:txXfrm rot="10800000">
        <a:off x="0" y="3310485"/>
        <a:ext cx="7485718" cy="639426"/>
      </dsp:txXfrm>
    </dsp:sp>
    <dsp:sp modelId="{A9FBF99E-4D06-41D8-8FD3-EFFF5DE3B20E}">
      <dsp:nvSpPr>
        <dsp:cNvPr id="0" name=""/>
        <dsp:cNvSpPr/>
      </dsp:nvSpPr>
      <dsp:spPr>
        <a:xfrm rot="10800000">
          <a:off x="0" y="2336003"/>
          <a:ext cx="7485718" cy="984080"/>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Sakkal Majalla" panose="02000000000000000000" pitchFamily="2" charset="-78"/>
              <a:cs typeface="Sakkal Majalla" panose="02000000000000000000" pitchFamily="2" charset="-78"/>
            </a:rPr>
            <a:t>VGG16</a:t>
          </a:r>
          <a:r>
            <a:rPr lang="ar-SA" sz="2400" b="1" kern="1200" dirty="0">
              <a:latin typeface="Sakkal Majalla" panose="02000000000000000000" pitchFamily="2" charset="-78"/>
              <a:cs typeface="Sakkal Majalla" panose="02000000000000000000" pitchFamily="2" charset="-78"/>
            </a:rPr>
            <a:t> </a:t>
          </a:r>
          <a:r>
            <a:rPr lang="ar-SA" sz="2400" kern="1200" dirty="0">
              <a:latin typeface="Sakkal Majalla" panose="02000000000000000000" pitchFamily="2" charset="-78"/>
              <a:cs typeface="Sakkal Majalla" panose="02000000000000000000" pitchFamily="2" charset="-78"/>
            </a:rPr>
            <a:t>نموذج مدرب مسبقًا</a:t>
          </a:r>
          <a:endParaRPr lang="en-US" sz="2400" kern="1200" dirty="0">
            <a:latin typeface="Sakkal Majalla" panose="02000000000000000000" pitchFamily="2" charset="-78"/>
            <a:cs typeface="Sakkal Majalla" panose="02000000000000000000" pitchFamily="2" charset="-78"/>
          </a:endParaRPr>
        </a:p>
      </dsp:txBody>
      <dsp:txXfrm rot="10800000">
        <a:off x="0" y="2336003"/>
        <a:ext cx="7485718" cy="639426"/>
      </dsp:txXfrm>
    </dsp:sp>
    <dsp:sp modelId="{F57A5714-512A-404E-A1C5-87DB0D9D3650}">
      <dsp:nvSpPr>
        <dsp:cNvPr id="0" name=""/>
        <dsp:cNvSpPr/>
      </dsp:nvSpPr>
      <dsp:spPr>
        <a:xfrm rot="10800000">
          <a:off x="0" y="975987"/>
          <a:ext cx="7485718" cy="1369613"/>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ar-SA" sz="1800" b="1" kern="1200" dirty="0">
              <a:latin typeface="Sakkal Majalla" panose="02000000000000000000" pitchFamily="2" charset="-78"/>
              <a:cs typeface="Sakkal Majalla" panose="02000000000000000000" pitchFamily="2" charset="-78"/>
            </a:rPr>
            <a:t>الورقة تركز على تصنيف ثلاث مجموعات من الأنواع الحيوانية (الثعابين، السحالي، والضفادع/العلاجيم) باستخدام صور من كاميرات المراقبة البيئية (</a:t>
          </a:r>
          <a:r>
            <a:rPr lang="en-US" sz="1800" b="1" kern="1200" dirty="0">
              <a:latin typeface="Sakkal Majalla" panose="02000000000000000000" pitchFamily="2" charset="-78"/>
              <a:cs typeface="Sakkal Majalla" panose="02000000000000000000" pitchFamily="2" charset="-78"/>
            </a:rPr>
            <a:t>Camera Traps). </a:t>
          </a:r>
          <a:r>
            <a:rPr lang="ar-SA" sz="1800" b="1" kern="1200" dirty="0">
              <a:latin typeface="Sakkal Majalla" panose="02000000000000000000" pitchFamily="2" charset="-78"/>
              <a:cs typeface="Sakkal Majalla" panose="02000000000000000000" pitchFamily="2" charset="-78"/>
            </a:rPr>
            <a:t>استخدم الباحثون نهج التعلم العميق لتحقيق هذا الهدف، حيث قارنوا بين ثلاثة نماذج:</a:t>
          </a:r>
          <a:endParaRPr lang="en-US" sz="1800" b="1" kern="1200" dirty="0">
            <a:latin typeface="Sakkal Majalla" panose="02000000000000000000" pitchFamily="2" charset="-78"/>
            <a:cs typeface="Sakkal Majalla" panose="02000000000000000000" pitchFamily="2" charset="-78"/>
          </a:endParaRPr>
        </a:p>
      </dsp:txBody>
      <dsp:txXfrm rot="10800000">
        <a:off x="0" y="975987"/>
        <a:ext cx="7485718" cy="889933"/>
      </dsp:txXfrm>
    </dsp:sp>
    <dsp:sp modelId="{59E5CD4B-9E8E-4118-9C13-57BAEDC87FF4}">
      <dsp:nvSpPr>
        <dsp:cNvPr id="0" name=""/>
        <dsp:cNvSpPr/>
      </dsp:nvSpPr>
      <dsp:spPr>
        <a:xfrm rot="10800000">
          <a:off x="0" y="1505"/>
          <a:ext cx="7485718" cy="984080"/>
        </a:xfrm>
        <a:prstGeom prst="upArrowCallou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marL="0" lvl="0" indent="0" algn="ctr" defTabSz="1778000">
            <a:lnSpc>
              <a:spcPct val="90000"/>
            </a:lnSpc>
            <a:spcBef>
              <a:spcPct val="0"/>
            </a:spcBef>
            <a:spcAft>
              <a:spcPct val="35000"/>
            </a:spcAft>
            <a:buNone/>
          </a:pPr>
          <a:r>
            <a:rPr lang="ar-SA" sz="4000" b="1" kern="1200" dirty="0"/>
            <a:t>منهجية البحث:</a:t>
          </a:r>
          <a:endParaRPr lang="en-US" sz="4000" kern="1200" dirty="0"/>
        </a:p>
      </dsp:txBody>
      <dsp:txXfrm rot="10800000">
        <a:off x="0" y="1505"/>
        <a:ext cx="7485718" cy="6394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60B5ED-A21B-4026-89FE-3912BC145B12}">
      <dsp:nvSpPr>
        <dsp:cNvPr id="0" name=""/>
        <dsp:cNvSpPr/>
      </dsp:nvSpPr>
      <dsp:spPr>
        <a:xfrm>
          <a:off x="0" y="125451"/>
          <a:ext cx="7295146" cy="188581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en-US" sz="1600" b="1" kern="1200" dirty="0">
              <a:latin typeface="Sakkal Majalla" panose="02000000000000000000" pitchFamily="2" charset="-78"/>
              <a:cs typeface="Sakkal Majalla" panose="02000000000000000000" pitchFamily="2" charset="-78"/>
            </a:rPr>
            <a:t>VGG16:</a:t>
          </a:r>
          <a:br>
            <a:rPr lang="en-US" sz="1600" kern="1200" dirty="0">
              <a:latin typeface="Sakkal Majalla" panose="02000000000000000000" pitchFamily="2" charset="-78"/>
              <a:cs typeface="Sakkal Majalla" panose="02000000000000000000" pitchFamily="2" charset="-78"/>
            </a:rPr>
          </a:br>
          <a:r>
            <a:rPr lang="en-US" sz="1600" kern="1200" dirty="0">
              <a:latin typeface="Sakkal Majalla" panose="02000000000000000000" pitchFamily="2" charset="-78"/>
              <a:cs typeface="Sakkal Majalla" panose="02000000000000000000" pitchFamily="2" charset="-78"/>
            </a:rPr>
            <a:t>VGG16 </a:t>
          </a:r>
          <a:r>
            <a:rPr lang="ar-SA" sz="1600" kern="1200" dirty="0">
              <a:latin typeface="Sakkal Majalla" panose="02000000000000000000" pitchFamily="2" charset="-78"/>
              <a:cs typeface="Sakkal Majalla" panose="02000000000000000000" pitchFamily="2" charset="-78"/>
            </a:rPr>
            <a:t>هو نموذج شبكة عصبية </a:t>
          </a:r>
          <a:r>
            <a:rPr lang="ar-SA" sz="1600" kern="1200" dirty="0" err="1">
              <a:latin typeface="Sakkal Majalla" panose="02000000000000000000" pitchFamily="2" charset="-78"/>
              <a:cs typeface="Sakkal Majalla" panose="02000000000000000000" pitchFamily="2" charset="-78"/>
            </a:rPr>
            <a:t>تلافيفية</a:t>
          </a:r>
          <a:r>
            <a:rPr lang="ar-SA" sz="1600" kern="1200" dirty="0">
              <a:latin typeface="Sakkal Majalla" panose="02000000000000000000" pitchFamily="2" charset="-78"/>
              <a:cs typeface="Sakkal Majalla" panose="02000000000000000000" pitchFamily="2" charset="-78"/>
            </a:rPr>
            <a:t> (</a:t>
          </a:r>
          <a:r>
            <a:rPr lang="en-US" sz="1600" kern="1200" dirty="0">
              <a:latin typeface="Sakkal Majalla" panose="02000000000000000000" pitchFamily="2" charset="-78"/>
              <a:cs typeface="Sakkal Majalla" panose="02000000000000000000" pitchFamily="2" charset="-78"/>
            </a:rPr>
            <a:t>Convolutional Neural Network - CNN) </a:t>
          </a:r>
          <a:r>
            <a:rPr lang="ar-SA" sz="1600" kern="1200" dirty="0">
              <a:latin typeface="Sakkal Majalla" panose="02000000000000000000" pitchFamily="2" charset="-78"/>
              <a:cs typeface="Sakkal Majalla" panose="02000000000000000000" pitchFamily="2" charset="-78"/>
            </a:rPr>
            <a:t>تم تطويره من قبل </a:t>
          </a:r>
          <a:r>
            <a:rPr lang="en-US" sz="1600" kern="1200" dirty="0">
              <a:latin typeface="Sakkal Majalla" panose="02000000000000000000" pitchFamily="2" charset="-78"/>
              <a:cs typeface="Sakkal Majalla" panose="02000000000000000000" pitchFamily="2" charset="-78"/>
            </a:rPr>
            <a:t>Visual Geometry Group </a:t>
          </a:r>
          <a:r>
            <a:rPr lang="ar-SA" sz="1600" kern="1200" dirty="0">
              <a:latin typeface="Sakkal Majalla" panose="02000000000000000000" pitchFamily="2" charset="-78"/>
              <a:cs typeface="Sakkal Majalla" panose="02000000000000000000" pitchFamily="2" charset="-78"/>
            </a:rPr>
            <a:t>في جامعة أكسفورد. يتكون من 16 طبقة (13 طبقة </a:t>
          </a:r>
          <a:r>
            <a:rPr lang="ar-SA" sz="1600" kern="1200" dirty="0" err="1">
              <a:latin typeface="Sakkal Majalla" panose="02000000000000000000" pitchFamily="2" charset="-78"/>
              <a:cs typeface="Sakkal Majalla" panose="02000000000000000000" pitchFamily="2" charset="-78"/>
            </a:rPr>
            <a:t>تلافيفية</a:t>
          </a:r>
          <a:r>
            <a:rPr lang="ar-SA" sz="1600" kern="1200" dirty="0">
              <a:latin typeface="Sakkal Majalla" panose="02000000000000000000" pitchFamily="2" charset="-78"/>
              <a:cs typeface="Sakkal Majalla" panose="02000000000000000000" pitchFamily="2" charset="-78"/>
            </a:rPr>
            <a:t> و3 طبقات متصلة بالكامل). يتميز باستخدام مرشحات صغيرة بحجم 3</a:t>
          </a:r>
          <a:r>
            <a:rPr lang="en-US" sz="1600" kern="1200" dirty="0">
              <a:latin typeface="Sakkal Majalla" panose="02000000000000000000" pitchFamily="2" charset="-78"/>
              <a:cs typeface="Sakkal Majalla" panose="02000000000000000000" pitchFamily="2" charset="-78"/>
            </a:rPr>
            <a:t>x3 </a:t>
          </a:r>
          <a:r>
            <a:rPr lang="ar-SA" sz="1600" kern="1200" dirty="0">
              <a:latin typeface="Sakkal Majalla" panose="02000000000000000000" pitchFamily="2" charset="-78"/>
              <a:cs typeface="Sakkal Majalla" panose="02000000000000000000" pitchFamily="2" charset="-78"/>
            </a:rPr>
            <a:t>مع خطوة (</a:t>
          </a:r>
          <a:r>
            <a:rPr lang="en-US" sz="1600" kern="1200" dirty="0">
              <a:latin typeface="Sakkal Majalla" panose="02000000000000000000" pitchFamily="2" charset="-78"/>
              <a:cs typeface="Sakkal Majalla" panose="02000000000000000000" pitchFamily="2" charset="-78"/>
            </a:rPr>
            <a:t>stride) 1، </a:t>
          </a:r>
          <a:r>
            <a:rPr lang="ar-SA" sz="1600" kern="1200" dirty="0">
              <a:latin typeface="Sakkal Majalla" panose="02000000000000000000" pitchFamily="2" charset="-78"/>
              <a:cs typeface="Sakkal Majalla" panose="02000000000000000000" pitchFamily="2" charset="-78"/>
            </a:rPr>
            <a:t>مما يسمح بتعلم السمات المكانية بشكل دقيق. النموذج يحتوي على طبقات تجميع (</a:t>
          </a:r>
          <a:r>
            <a:rPr lang="en-US" sz="1600" kern="1200" dirty="0">
              <a:latin typeface="Sakkal Majalla" panose="02000000000000000000" pitchFamily="2" charset="-78"/>
              <a:cs typeface="Sakkal Majalla" panose="02000000000000000000" pitchFamily="2" charset="-78"/>
            </a:rPr>
            <a:t>Pooling Layers) </a:t>
          </a:r>
          <a:r>
            <a:rPr lang="ar-SA" sz="1600" kern="1200" dirty="0">
              <a:latin typeface="Sakkal Majalla" panose="02000000000000000000" pitchFamily="2" charset="-78"/>
              <a:cs typeface="Sakkal Majalla" panose="02000000000000000000" pitchFamily="2" charset="-78"/>
            </a:rPr>
            <a:t>لتقليل الأبعاد المكانية مع الحفاظ على المعلومات المهمة. في هذا البحث، تم استخدام </a:t>
          </a:r>
          <a:r>
            <a:rPr lang="en-US" sz="1600" kern="1200" dirty="0">
              <a:latin typeface="Sakkal Majalla" panose="02000000000000000000" pitchFamily="2" charset="-78"/>
              <a:cs typeface="Sakkal Majalla" panose="02000000000000000000" pitchFamily="2" charset="-78"/>
            </a:rPr>
            <a:t>VGG16 </a:t>
          </a:r>
          <a:r>
            <a:rPr lang="ar-SA" sz="1600" kern="1200" dirty="0">
              <a:latin typeface="Sakkal Majalla" panose="02000000000000000000" pitchFamily="2" charset="-78"/>
              <a:cs typeface="Sakkal Majalla" panose="02000000000000000000" pitchFamily="2" charset="-78"/>
            </a:rPr>
            <a:t>كجزء من نهج التعلم المنقول (</a:t>
          </a:r>
          <a:r>
            <a:rPr lang="en-US" sz="1600" kern="1200" dirty="0">
              <a:latin typeface="Sakkal Majalla" panose="02000000000000000000" pitchFamily="2" charset="-78"/>
              <a:cs typeface="Sakkal Majalla" panose="02000000000000000000" pitchFamily="2" charset="-78"/>
            </a:rPr>
            <a:t>Transfer Learning)، </a:t>
          </a:r>
          <a:r>
            <a:rPr lang="ar-SA" sz="1600" kern="1200" dirty="0">
              <a:latin typeface="Sakkal Majalla" panose="02000000000000000000" pitchFamily="2" charset="-78"/>
              <a:cs typeface="Sakkal Majalla" panose="02000000000000000000" pitchFamily="2" charset="-78"/>
            </a:rPr>
            <a:t>حيث تم استخدام الأوزان المدربة مسبقًا على قاعدة بيانات </a:t>
          </a:r>
          <a:r>
            <a:rPr lang="en-US" sz="1600" kern="1200" dirty="0">
              <a:latin typeface="Sakkal Majalla" panose="02000000000000000000" pitchFamily="2" charset="-78"/>
              <a:cs typeface="Sakkal Majalla" panose="02000000000000000000" pitchFamily="2" charset="-78"/>
            </a:rPr>
            <a:t>ImageNet، </a:t>
          </a:r>
          <a:r>
            <a:rPr lang="ar-SA" sz="1600" kern="1200" dirty="0">
              <a:latin typeface="Sakkal Majalla" panose="02000000000000000000" pitchFamily="2" charset="-78"/>
              <a:cs typeface="Sakkal Majalla" panose="02000000000000000000" pitchFamily="2" charset="-78"/>
            </a:rPr>
            <a:t>ثم تم تهيئة الطبقات الأخيرة (</a:t>
          </a:r>
          <a:r>
            <a:rPr lang="en-US" sz="1600" kern="1200" dirty="0">
              <a:latin typeface="Sakkal Majalla" panose="02000000000000000000" pitchFamily="2" charset="-78"/>
              <a:cs typeface="Sakkal Majalla" panose="02000000000000000000" pitchFamily="2" charset="-78"/>
            </a:rPr>
            <a:t>Fully Connected Layers) </a:t>
          </a:r>
          <a:r>
            <a:rPr lang="ar-SA" sz="1600" kern="1200" dirty="0">
              <a:latin typeface="Sakkal Majalla" panose="02000000000000000000" pitchFamily="2" charset="-78"/>
              <a:cs typeface="Sakkal Majalla" panose="02000000000000000000" pitchFamily="2" charset="-78"/>
            </a:rPr>
            <a:t>لتصنيف الأنواع الحيوانية المحددة.</a:t>
          </a:r>
          <a:endParaRPr lang="en-US" sz="1600" kern="1200" dirty="0">
            <a:latin typeface="Sakkal Majalla" panose="02000000000000000000" pitchFamily="2" charset="-78"/>
            <a:cs typeface="Sakkal Majalla" panose="02000000000000000000" pitchFamily="2" charset="-78"/>
          </a:endParaRPr>
        </a:p>
      </dsp:txBody>
      <dsp:txXfrm>
        <a:off x="92058" y="217509"/>
        <a:ext cx="7111030" cy="1701697"/>
      </dsp:txXfrm>
    </dsp:sp>
    <dsp:sp modelId="{8B8C4456-AB68-48D3-8009-70AE761DF3E2}">
      <dsp:nvSpPr>
        <dsp:cNvPr id="0" name=""/>
        <dsp:cNvSpPr/>
      </dsp:nvSpPr>
      <dsp:spPr>
        <a:xfrm>
          <a:off x="0" y="2025665"/>
          <a:ext cx="7295146" cy="1638000"/>
        </a:xfrm>
        <a:prstGeom prst="roundRect">
          <a:avLst/>
        </a:prstGeom>
        <a:solidFill>
          <a:schemeClr val="accent5">
            <a:hueOff val="4505397"/>
            <a:satOff val="-11270"/>
            <a:lumOff val="-122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en-US" sz="1600" b="1" kern="1200" dirty="0">
              <a:solidFill>
                <a:schemeClr val="tx1"/>
              </a:solidFill>
              <a:latin typeface="Sakkal Majalla" panose="02000000000000000000" pitchFamily="2" charset="-78"/>
              <a:cs typeface="Sakkal Majalla" panose="02000000000000000000" pitchFamily="2" charset="-78"/>
            </a:rPr>
            <a:t>ResNet50:</a:t>
          </a:r>
          <a:br>
            <a:rPr lang="en-US" sz="1600" kern="1200" dirty="0">
              <a:solidFill>
                <a:schemeClr val="tx1"/>
              </a:solidFill>
              <a:latin typeface="Sakkal Majalla" panose="02000000000000000000" pitchFamily="2" charset="-78"/>
              <a:cs typeface="Sakkal Majalla" panose="02000000000000000000" pitchFamily="2" charset="-78"/>
            </a:rPr>
          </a:br>
          <a:r>
            <a:rPr lang="en-US" sz="1600" kern="1200" dirty="0">
              <a:solidFill>
                <a:schemeClr val="tx1"/>
              </a:solidFill>
              <a:latin typeface="Sakkal Majalla" panose="02000000000000000000" pitchFamily="2" charset="-78"/>
              <a:cs typeface="Sakkal Majalla" panose="02000000000000000000" pitchFamily="2" charset="-78"/>
            </a:rPr>
            <a:t>ResNet50 (Residual Network) </a:t>
          </a:r>
          <a:r>
            <a:rPr lang="ar-SA" sz="1600" kern="1200" dirty="0">
              <a:solidFill>
                <a:schemeClr val="tx1"/>
              </a:solidFill>
              <a:latin typeface="Sakkal Majalla" panose="02000000000000000000" pitchFamily="2" charset="-78"/>
              <a:cs typeface="Sakkal Majalla" panose="02000000000000000000" pitchFamily="2" charset="-78"/>
            </a:rPr>
            <a:t>هو نموذج </a:t>
          </a:r>
          <a:r>
            <a:rPr lang="en-US" sz="1600" kern="1200" dirty="0">
              <a:solidFill>
                <a:schemeClr val="tx1"/>
              </a:solidFill>
              <a:latin typeface="Sakkal Majalla" panose="02000000000000000000" pitchFamily="2" charset="-78"/>
              <a:cs typeface="Sakkal Majalla" panose="02000000000000000000" pitchFamily="2" charset="-78"/>
            </a:rPr>
            <a:t>CNN </a:t>
          </a:r>
          <a:r>
            <a:rPr lang="ar-SA" sz="1600" kern="1200" dirty="0">
              <a:solidFill>
                <a:schemeClr val="tx1"/>
              </a:solidFill>
              <a:latin typeface="Sakkal Majalla" panose="02000000000000000000" pitchFamily="2" charset="-78"/>
              <a:cs typeface="Sakkal Majalla" panose="02000000000000000000" pitchFamily="2" charset="-78"/>
            </a:rPr>
            <a:t>آخر يتكون من 50 طبقة، تم تطويره لمعالجة مشكلة التدهور (</a:t>
          </a:r>
          <a:r>
            <a:rPr lang="en-US" sz="1600" kern="1200" dirty="0">
              <a:solidFill>
                <a:schemeClr val="tx1"/>
              </a:solidFill>
              <a:latin typeface="Sakkal Majalla" panose="02000000000000000000" pitchFamily="2" charset="-78"/>
              <a:cs typeface="Sakkal Majalla" panose="02000000000000000000" pitchFamily="2" charset="-78"/>
            </a:rPr>
            <a:t>Degradation Problem) </a:t>
          </a:r>
          <a:r>
            <a:rPr lang="ar-SA" sz="1600" kern="1200" dirty="0">
              <a:solidFill>
                <a:schemeClr val="tx1"/>
              </a:solidFill>
              <a:latin typeface="Sakkal Majalla" panose="02000000000000000000" pitchFamily="2" charset="-78"/>
              <a:cs typeface="Sakkal Majalla" panose="02000000000000000000" pitchFamily="2" charset="-78"/>
            </a:rPr>
            <a:t>في الشبكات العميقة جدًا. يعتمد على مفهوم "التوصيلات المتبقية" (</a:t>
          </a:r>
          <a:r>
            <a:rPr lang="en-US" sz="1600" kern="1200" dirty="0">
              <a:solidFill>
                <a:schemeClr val="tx1"/>
              </a:solidFill>
              <a:latin typeface="Sakkal Majalla" panose="02000000000000000000" pitchFamily="2" charset="-78"/>
              <a:cs typeface="Sakkal Majalla" panose="02000000000000000000" pitchFamily="2" charset="-78"/>
            </a:rPr>
            <a:t>Residual Connections) </a:t>
          </a:r>
          <a:r>
            <a:rPr lang="ar-SA" sz="1600" kern="1200" dirty="0">
              <a:solidFill>
                <a:schemeClr val="tx1"/>
              </a:solidFill>
              <a:latin typeface="Sakkal Majalla" panose="02000000000000000000" pitchFamily="2" charset="-78"/>
              <a:cs typeface="Sakkal Majalla" panose="02000000000000000000" pitchFamily="2" charset="-78"/>
            </a:rPr>
            <a:t>التي تسمح بتمرير المعلومات مباشرة عبر الطبقات، مما يساعد على تدريب الشبكات العميقة بشكل أفضل ويقلل من مشكلة التدرج المتلاشي (</a:t>
          </a:r>
          <a:r>
            <a:rPr lang="en-US" sz="1600" kern="1200" dirty="0">
              <a:solidFill>
                <a:schemeClr val="tx1"/>
              </a:solidFill>
              <a:latin typeface="Sakkal Majalla" panose="02000000000000000000" pitchFamily="2" charset="-78"/>
              <a:cs typeface="Sakkal Majalla" panose="02000000000000000000" pitchFamily="2" charset="-78"/>
            </a:rPr>
            <a:t>Vanishing Gradient). </a:t>
          </a:r>
          <a:r>
            <a:rPr lang="ar-SA" sz="1600" kern="1200" dirty="0">
              <a:solidFill>
                <a:schemeClr val="tx1"/>
              </a:solidFill>
              <a:latin typeface="Sakkal Majalla" panose="02000000000000000000" pitchFamily="2" charset="-78"/>
              <a:cs typeface="Sakkal Majalla" panose="02000000000000000000" pitchFamily="2" charset="-78"/>
            </a:rPr>
            <a:t>في هذا البحث، تم استخدام </a:t>
          </a:r>
          <a:r>
            <a:rPr lang="en-US" sz="1600" kern="1200" dirty="0">
              <a:solidFill>
                <a:schemeClr val="tx1"/>
              </a:solidFill>
              <a:latin typeface="Sakkal Majalla" panose="02000000000000000000" pitchFamily="2" charset="-78"/>
              <a:cs typeface="Sakkal Majalla" panose="02000000000000000000" pitchFamily="2" charset="-78"/>
            </a:rPr>
            <a:t>ResNet50 </a:t>
          </a:r>
          <a:r>
            <a:rPr lang="ar-SA" sz="1600" kern="1200" dirty="0">
              <a:solidFill>
                <a:schemeClr val="tx1"/>
              </a:solidFill>
              <a:latin typeface="Sakkal Majalla" panose="02000000000000000000" pitchFamily="2" charset="-78"/>
              <a:cs typeface="Sakkal Majalla" panose="02000000000000000000" pitchFamily="2" charset="-78"/>
            </a:rPr>
            <a:t>أيضًا بنهج التعلم المنقول، حيث تم تهيئة الطبقات الأخيرة لتصنيف الأنواع الحيوانية.</a:t>
          </a:r>
          <a:endParaRPr lang="en-US" sz="1600" kern="1200" dirty="0">
            <a:solidFill>
              <a:schemeClr val="tx1"/>
            </a:solidFill>
            <a:latin typeface="Sakkal Majalla" panose="02000000000000000000" pitchFamily="2" charset="-78"/>
            <a:cs typeface="Sakkal Majalla" panose="02000000000000000000" pitchFamily="2" charset="-78"/>
          </a:endParaRPr>
        </a:p>
      </dsp:txBody>
      <dsp:txXfrm>
        <a:off x="79961" y="2105626"/>
        <a:ext cx="7135224" cy="1478078"/>
      </dsp:txXfrm>
    </dsp:sp>
    <dsp:sp modelId="{07DDCE6D-6747-49BF-96D9-807B90309C40}">
      <dsp:nvSpPr>
        <dsp:cNvPr id="0" name=""/>
        <dsp:cNvSpPr/>
      </dsp:nvSpPr>
      <dsp:spPr>
        <a:xfrm>
          <a:off x="0" y="3678065"/>
          <a:ext cx="7295146" cy="1638000"/>
        </a:xfrm>
        <a:prstGeom prst="roundRect">
          <a:avLst/>
        </a:prstGeom>
        <a:solidFill>
          <a:schemeClr val="accent5">
            <a:hueOff val="9010794"/>
            <a:satOff val="-22539"/>
            <a:lumOff val="-245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en-US" sz="1600" b="1" kern="1200">
              <a:latin typeface="Sakkal Majalla" panose="02000000000000000000" pitchFamily="2" charset="-78"/>
              <a:cs typeface="Sakkal Majalla" panose="02000000000000000000" pitchFamily="2" charset="-78"/>
            </a:rPr>
            <a:t>CNN-1 (Self-Trained Model):</a:t>
          </a:r>
          <a:br>
            <a:rPr lang="en-US" sz="1600" kern="1200">
              <a:latin typeface="Sakkal Majalla" panose="02000000000000000000" pitchFamily="2" charset="-78"/>
              <a:cs typeface="Sakkal Majalla" panose="02000000000000000000" pitchFamily="2" charset="-78"/>
            </a:rPr>
          </a:br>
          <a:r>
            <a:rPr lang="ar-SA" sz="1600" kern="1200">
              <a:latin typeface="Sakkal Majalla" panose="02000000000000000000" pitchFamily="2" charset="-78"/>
              <a:cs typeface="Sakkal Majalla" panose="02000000000000000000" pitchFamily="2" charset="-78"/>
            </a:rPr>
            <a:t>هذا النموذج تم تصميمه وبناؤه من الصفر من قبل الباحثين. يتكون من عدة طبقات تلافيفية وطبقات تجميع، مع تغيير في عدد الطبقات ومعاملات الزيادة (</a:t>
          </a:r>
          <a:r>
            <a:rPr lang="en-US" sz="1600" kern="1200">
              <a:latin typeface="Sakkal Majalla" panose="02000000000000000000" pitchFamily="2" charset="-78"/>
              <a:cs typeface="Sakkal Majalla" panose="02000000000000000000" pitchFamily="2" charset="-78"/>
            </a:rPr>
            <a:t>Augmentation Parameters) </a:t>
          </a:r>
          <a:r>
            <a:rPr lang="ar-SA" sz="1600" kern="1200">
              <a:latin typeface="Sakkal Majalla" panose="02000000000000000000" pitchFamily="2" charset="-78"/>
              <a:cs typeface="Sakkal Majalla" panose="02000000000000000000" pitchFamily="2" charset="-78"/>
            </a:rPr>
            <a:t>لتحسين الأداء على مجموعة البيانات الصغيرة. الهدف من هذا النموذج لم يكن التفوق على النماذج المدربة مسبقًا، بل دراسة تأثير بناء شبكة مخصصة على مجموعة بيانات صغيرة.</a:t>
          </a:r>
          <a:endParaRPr lang="en-US" sz="1600" kern="1200">
            <a:latin typeface="Sakkal Majalla" panose="02000000000000000000" pitchFamily="2" charset="-78"/>
            <a:cs typeface="Sakkal Majalla" panose="02000000000000000000" pitchFamily="2" charset="-78"/>
          </a:endParaRPr>
        </a:p>
      </dsp:txBody>
      <dsp:txXfrm>
        <a:off x="79961" y="3758026"/>
        <a:ext cx="7135224" cy="14780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A681B2-554D-4A74-9D40-52ACEDED558C}">
      <dsp:nvSpPr>
        <dsp:cNvPr id="0" name=""/>
        <dsp:cNvSpPr/>
      </dsp:nvSpPr>
      <dsp:spPr>
        <a:xfrm>
          <a:off x="1848026" y="1017058"/>
          <a:ext cx="393321" cy="91440"/>
        </a:xfrm>
        <a:custGeom>
          <a:avLst/>
          <a:gdLst/>
          <a:ahLst/>
          <a:cxnLst/>
          <a:rect l="0" t="0" r="0" b="0"/>
          <a:pathLst>
            <a:path>
              <a:moveTo>
                <a:pt x="0" y="45720"/>
              </a:moveTo>
              <a:lnTo>
                <a:pt x="393321"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2034088" y="1060656"/>
        <a:ext cx="21196" cy="4243"/>
      </dsp:txXfrm>
    </dsp:sp>
    <dsp:sp modelId="{151CDB9D-0A51-44E2-9E38-FA1D903020E8}">
      <dsp:nvSpPr>
        <dsp:cNvPr id="0" name=""/>
        <dsp:cNvSpPr/>
      </dsp:nvSpPr>
      <dsp:spPr>
        <a:xfrm>
          <a:off x="6689" y="151476"/>
          <a:ext cx="1843136" cy="18226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315" tIns="94802" rIns="90315" bIns="94802" numCol="1" spcCol="1270" anchor="ctr" anchorCtr="0">
          <a:noAutofit/>
        </a:bodyPr>
        <a:lstStyle/>
        <a:p>
          <a:pPr marL="0" lvl="0" indent="0" algn="ctr" defTabSz="622300">
            <a:lnSpc>
              <a:spcPct val="90000"/>
            </a:lnSpc>
            <a:spcBef>
              <a:spcPct val="0"/>
            </a:spcBef>
            <a:spcAft>
              <a:spcPct val="35000"/>
            </a:spcAft>
            <a:buNone/>
          </a:pPr>
          <a:r>
            <a:rPr lang="ar-SA" sz="1400" kern="1200">
              <a:latin typeface="Sakkal Majalla" panose="02000000000000000000" pitchFamily="2" charset="-78"/>
              <a:cs typeface="Sakkal Majalla" panose="02000000000000000000" pitchFamily="2" charset="-78"/>
            </a:rPr>
            <a:t>الباحثون قاموا بمعالجة البيانات بعدة خطوات لضمان جودة الصور وتحسين أداء النماذج:</a:t>
          </a:r>
          <a:endParaRPr lang="en-US" sz="1400" kern="1200">
            <a:latin typeface="Sakkal Majalla" panose="02000000000000000000" pitchFamily="2" charset="-78"/>
            <a:cs typeface="Sakkal Majalla" panose="02000000000000000000" pitchFamily="2" charset="-78"/>
          </a:endParaRPr>
        </a:p>
      </dsp:txBody>
      <dsp:txXfrm>
        <a:off x="6689" y="151476"/>
        <a:ext cx="1843136" cy="1822604"/>
      </dsp:txXfrm>
    </dsp:sp>
    <dsp:sp modelId="{4D7CAFF2-7500-4120-95F5-0A7E08676841}">
      <dsp:nvSpPr>
        <dsp:cNvPr id="0" name=""/>
        <dsp:cNvSpPr/>
      </dsp:nvSpPr>
      <dsp:spPr>
        <a:xfrm>
          <a:off x="4805320" y="1017058"/>
          <a:ext cx="393321" cy="91440"/>
        </a:xfrm>
        <a:custGeom>
          <a:avLst/>
          <a:gdLst/>
          <a:ahLst/>
          <a:cxnLst/>
          <a:rect l="0" t="0" r="0" b="0"/>
          <a:pathLst>
            <a:path>
              <a:moveTo>
                <a:pt x="0" y="45720"/>
              </a:moveTo>
              <a:lnTo>
                <a:pt x="393321"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4991383" y="1060656"/>
        <a:ext cx="21196" cy="4243"/>
      </dsp:txXfrm>
    </dsp:sp>
    <dsp:sp modelId="{9E41CCC8-D88C-4441-A69B-F1330E46A541}">
      <dsp:nvSpPr>
        <dsp:cNvPr id="0" name=""/>
        <dsp:cNvSpPr/>
      </dsp:nvSpPr>
      <dsp:spPr>
        <a:xfrm>
          <a:off x="2273747" y="151476"/>
          <a:ext cx="2533373" cy="182260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315" tIns="94802" rIns="90315" bIns="94802"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موازنة البيانات غير المتوازنة </a:t>
          </a:r>
        </a:p>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a:t>
          </a:r>
          <a:r>
            <a:rPr lang="en-US" sz="1400" b="1" kern="1200" dirty="0">
              <a:latin typeface="Sakkal Majalla" panose="02000000000000000000" pitchFamily="2" charset="-78"/>
              <a:cs typeface="Sakkal Majalla" panose="02000000000000000000" pitchFamily="2" charset="-78"/>
            </a:rPr>
            <a:t>Balancing Imbalanced Dataset):</a:t>
          </a:r>
          <a:br>
            <a:rPr lang="en-US" sz="1400" kern="1200" dirty="0">
              <a:latin typeface="Sakkal Majalla" panose="02000000000000000000" pitchFamily="2" charset="-78"/>
              <a:cs typeface="Sakkal Majalla" panose="02000000000000000000" pitchFamily="2" charset="-78"/>
            </a:rPr>
          </a:br>
          <a:endParaRPr lang="ar-SA" sz="1400" kern="1200" dirty="0">
            <a:latin typeface="Sakkal Majalla" panose="02000000000000000000" pitchFamily="2" charset="-78"/>
            <a:cs typeface="Sakkal Majalla" panose="02000000000000000000" pitchFamily="2" charset="-78"/>
          </a:endParaRPr>
        </a:p>
        <a:p>
          <a:pPr marL="0" lvl="0" indent="0" algn="ctr" defTabSz="711200">
            <a:lnSpc>
              <a:spcPct val="90000"/>
            </a:lnSpc>
            <a:spcBef>
              <a:spcPct val="0"/>
            </a:spcBef>
            <a:spcAft>
              <a:spcPct val="35000"/>
            </a:spcAft>
            <a:buNone/>
          </a:pPr>
          <a:r>
            <a:rPr lang="ar-SA" sz="1400" kern="1200" dirty="0">
              <a:latin typeface="Sakkal Majalla" panose="02000000000000000000" pitchFamily="2" charset="-78"/>
              <a:cs typeface="Sakkal Majalla" panose="02000000000000000000" pitchFamily="2" charset="-78"/>
            </a:rPr>
            <a:t>كانت مجموعة البيانات غير متوازنة (عدد الصور لكل فئة ليس متساويًا)، لذا تم استخدام تقنيات مثل التكرار (</a:t>
          </a:r>
          <a:r>
            <a:rPr lang="en-US" sz="1400" kern="1200" dirty="0">
              <a:latin typeface="Sakkal Majalla" panose="02000000000000000000" pitchFamily="2" charset="-78"/>
              <a:cs typeface="Sakkal Majalla" panose="02000000000000000000" pitchFamily="2" charset="-78"/>
            </a:rPr>
            <a:t>Oversampling) </a:t>
          </a:r>
          <a:r>
            <a:rPr lang="ar-SA" sz="1400" kern="1200" dirty="0">
              <a:latin typeface="Sakkal Majalla" panose="02000000000000000000" pitchFamily="2" charset="-78"/>
              <a:cs typeface="Sakkal Majalla" panose="02000000000000000000" pitchFamily="2" charset="-78"/>
            </a:rPr>
            <a:t>أو التقليل (</a:t>
          </a:r>
          <a:r>
            <a:rPr lang="en-US" sz="1400" kern="1200" dirty="0">
              <a:latin typeface="Sakkal Majalla" panose="02000000000000000000" pitchFamily="2" charset="-78"/>
              <a:cs typeface="Sakkal Majalla" panose="02000000000000000000" pitchFamily="2" charset="-78"/>
            </a:rPr>
            <a:t>Under sampling) </a:t>
          </a:r>
          <a:r>
            <a:rPr lang="ar-SA" sz="1400" kern="1200" dirty="0">
              <a:latin typeface="Sakkal Majalla" panose="02000000000000000000" pitchFamily="2" charset="-78"/>
              <a:cs typeface="Sakkal Majalla" panose="02000000000000000000" pitchFamily="2" charset="-78"/>
            </a:rPr>
            <a:t>لتحقيق توازن بين الفئات.</a:t>
          </a:r>
          <a:endParaRPr lang="en-US" sz="1400" kern="1200" dirty="0">
            <a:latin typeface="Sakkal Majalla" panose="02000000000000000000" pitchFamily="2" charset="-78"/>
            <a:cs typeface="Sakkal Majalla" panose="02000000000000000000" pitchFamily="2" charset="-78"/>
          </a:endParaRPr>
        </a:p>
      </dsp:txBody>
      <dsp:txXfrm>
        <a:off x="2273747" y="151476"/>
        <a:ext cx="2533373" cy="1822604"/>
      </dsp:txXfrm>
    </dsp:sp>
    <dsp:sp modelId="{F3F7ADB6-3E0A-47E8-ADD3-8B92402894CB}">
      <dsp:nvSpPr>
        <dsp:cNvPr id="0" name=""/>
        <dsp:cNvSpPr/>
      </dsp:nvSpPr>
      <dsp:spPr>
        <a:xfrm>
          <a:off x="1193033" y="1972280"/>
          <a:ext cx="4959577" cy="429981"/>
        </a:xfrm>
        <a:custGeom>
          <a:avLst/>
          <a:gdLst/>
          <a:ahLst/>
          <a:cxnLst/>
          <a:rect l="0" t="0" r="0" b="0"/>
          <a:pathLst>
            <a:path>
              <a:moveTo>
                <a:pt x="4959577" y="0"/>
              </a:moveTo>
              <a:lnTo>
                <a:pt x="4959577" y="232090"/>
              </a:lnTo>
              <a:lnTo>
                <a:pt x="0" y="232090"/>
              </a:lnTo>
              <a:lnTo>
                <a:pt x="0" y="429981"/>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3548299" y="2185149"/>
        <a:ext cx="249045" cy="4243"/>
      </dsp:txXfrm>
    </dsp:sp>
    <dsp:sp modelId="{6AB79866-12EB-466E-A15F-EB7B68B809F8}">
      <dsp:nvSpPr>
        <dsp:cNvPr id="0" name=""/>
        <dsp:cNvSpPr/>
      </dsp:nvSpPr>
      <dsp:spPr>
        <a:xfrm>
          <a:off x="5231042" y="151476"/>
          <a:ext cx="1843136" cy="182260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315" tIns="94802" rIns="90315" bIns="94802"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تغيير حجم الصور </a:t>
          </a:r>
        </a:p>
        <a:p>
          <a:pPr marL="0" lvl="0" indent="0" algn="ctr" defTabSz="711200">
            <a:lnSpc>
              <a:spcPct val="90000"/>
            </a:lnSpc>
            <a:spcBef>
              <a:spcPct val="0"/>
            </a:spcBef>
            <a:spcAft>
              <a:spcPct val="35000"/>
            </a:spcAft>
            <a:buNone/>
          </a:pPr>
          <a:r>
            <a:rPr lang="en-US" sz="1600" b="1" kern="1200" dirty="0">
              <a:latin typeface="Sakkal Majalla" panose="02000000000000000000" pitchFamily="2" charset="-78"/>
              <a:cs typeface="Sakkal Majalla" panose="02000000000000000000" pitchFamily="2" charset="-78"/>
            </a:rPr>
            <a:t>(Resizing):</a:t>
          </a:r>
          <a:br>
            <a:rPr lang="en-US" sz="1400" kern="1200" dirty="0">
              <a:latin typeface="Sakkal Majalla" panose="02000000000000000000" pitchFamily="2" charset="-78"/>
              <a:cs typeface="Sakkal Majalla" panose="02000000000000000000" pitchFamily="2" charset="-78"/>
            </a:rPr>
          </a:br>
          <a:endParaRPr lang="ar-SA" sz="1400" kern="1200" dirty="0">
            <a:latin typeface="Sakkal Majalla" panose="02000000000000000000" pitchFamily="2" charset="-78"/>
            <a:cs typeface="Sakkal Majalla" panose="02000000000000000000" pitchFamily="2" charset="-78"/>
          </a:endParaRPr>
        </a:p>
        <a:p>
          <a:pPr marL="0" lvl="0" indent="0" algn="ctr" defTabSz="711200">
            <a:lnSpc>
              <a:spcPct val="90000"/>
            </a:lnSpc>
            <a:spcBef>
              <a:spcPct val="0"/>
            </a:spcBef>
            <a:spcAft>
              <a:spcPct val="35000"/>
            </a:spcAft>
            <a:buNone/>
          </a:pPr>
          <a:r>
            <a:rPr lang="ar-SA" sz="1400" kern="1200" dirty="0">
              <a:latin typeface="Sakkal Majalla" panose="02000000000000000000" pitchFamily="2" charset="-78"/>
              <a:cs typeface="Sakkal Majalla" panose="02000000000000000000" pitchFamily="2" charset="-78"/>
            </a:rPr>
            <a:t>تم تغيير حجم جميع الصور لتتناسب مع متطلبات الإدخال للنماذج (224</a:t>
          </a:r>
          <a:r>
            <a:rPr lang="en-US" sz="1400" kern="1200" dirty="0">
              <a:latin typeface="Sakkal Majalla" panose="02000000000000000000" pitchFamily="2" charset="-78"/>
              <a:cs typeface="Sakkal Majalla" panose="02000000000000000000" pitchFamily="2" charset="-78"/>
            </a:rPr>
            <a:t>x224 </a:t>
          </a:r>
          <a:r>
            <a:rPr lang="ar-SA" sz="1400" kern="1200" dirty="0">
              <a:latin typeface="Sakkal Majalla" panose="02000000000000000000" pitchFamily="2" charset="-78"/>
              <a:cs typeface="Sakkal Majalla" panose="02000000000000000000" pitchFamily="2" charset="-78"/>
            </a:rPr>
            <a:t>بكسل لـ </a:t>
          </a:r>
          <a:r>
            <a:rPr lang="en-US" sz="1400" kern="1200" dirty="0">
              <a:latin typeface="Sakkal Majalla" panose="02000000000000000000" pitchFamily="2" charset="-78"/>
              <a:cs typeface="Sakkal Majalla" panose="02000000000000000000" pitchFamily="2" charset="-78"/>
            </a:rPr>
            <a:t>VGG16 </a:t>
          </a:r>
          <a:r>
            <a:rPr lang="ar-SA" sz="1400" kern="1200" dirty="0">
              <a:latin typeface="Sakkal Majalla" panose="02000000000000000000" pitchFamily="2" charset="-78"/>
              <a:cs typeface="Sakkal Majalla" panose="02000000000000000000" pitchFamily="2" charset="-78"/>
            </a:rPr>
            <a:t>و</a:t>
          </a:r>
          <a:r>
            <a:rPr lang="en-US" sz="1400" kern="1200" dirty="0">
              <a:latin typeface="Sakkal Majalla" panose="02000000000000000000" pitchFamily="2" charset="-78"/>
              <a:cs typeface="Sakkal Majalla" panose="02000000000000000000" pitchFamily="2" charset="-78"/>
            </a:rPr>
            <a:t>ResNet50).</a:t>
          </a:r>
        </a:p>
      </dsp:txBody>
      <dsp:txXfrm>
        <a:off x="5231042" y="151476"/>
        <a:ext cx="1843136" cy="1822604"/>
      </dsp:txXfrm>
    </dsp:sp>
    <dsp:sp modelId="{9BFA44CD-7AE7-4B2D-AFEB-5CC3CED624C9}">
      <dsp:nvSpPr>
        <dsp:cNvPr id="0" name=""/>
        <dsp:cNvSpPr/>
      </dsp:nvSpPr>
      <dsp:spPr>
        <a:xfrm>
          <a:off x="2377577" y="3540701"/>
          <a:ext cx="393321" cy="91440"/>
        </a:xfrm>
        <a:custGeom>
          <a:avLst/>
          <a:gdLst/>
          <a:ahLst/>
          <a:cxnLst/>
          <a:rect l="0" t="0" r="0" b="0"/>
          <a:pathLst>
            <a:path>
              <a:moveTo>
                <a:pt x="0" y="45720"/>
              </a:moveTo>
              <a:lnTo>
                <a:pt x="393321"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2563640" y="3584300"/>
        <a:ext cx="21196" cy="4243"/>
      </dsp:txXfrm>
    </dsp:sp>
    <dsp:sp modelId="{6C7853D7-3C04-426E-A6A1-1AD9EE83C29C}">
      <dsp:nvSpPr>
        <dsp:cNvPr id="0" name=""/>
        <dsp:cNvSpPr/>
      </dsp:nvSpPr>
      <dsp:spPr>
        <a:xfrm>
          <a:off x="6689" y="2434662"/>
          <a:ext cx="2372688" cy="230351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315" tIns="94802" rIns="90315" bIns="94802"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زيادة البيانات</a:t>
          </a:r>
        </a:p>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 )</a:t>
          </a:r>
          <a:r>
            <a:rPr lang="en-US" sz="1600" b="1" kern="1200" dirty="0">
              <a:latin typeface="Sakkal Majalla" panose="02000000000000000000" pitchFamily="2" charset="-78"/>
              <a:cs typeface="Sakkal Majalla" panose="02000000000000000000" pitchFamily="2" charset="-78"/>
            </a:rPr>
            <a:t>DATA Augmentation):</a:t>
          </a:r>
          <a:endParaRPr lang="ar-SA" sz="1600" b="1" kern="1200" dirty="0">
            <a:latin typeface="Sakkal Majalla" panose="02000000000000000000" pitchFamily="2" charset="-78"/>
            <a:cs typeface="Sakkal Majalla" panose="02000000000000000000" pitchFamily="2" charset="-78"/>
          </a:endParaRPr>
        </a:p>
        <a:p>
          <a:pPr marL="0" lvl="0" indent="0" algn="ctr" defTabSz="711200">
            <a:lnSpc>
              <a:spcPct val="90000"/>
            </a:lnSpc>
            <a:spcBef>
              <a:spcPct val="0"/>
            </a:spcBef>
            <a:spcAft>
              <a:spcPct val="35000"/>
            </a:spcAft>
            <a:buNone/>
          </a:pPr>
          <a:br>
            <a:rPr lang="en-US" sz="1400" kern="1200" dirty="0">
              <a:latin typeface="Sakkal Majalla" panose="02000000000000000000" pitchFamily="2" charset="-78"/>
              <a:cs typeface="Sakkal Majalla" panose="02000000000000000000" pitchFamily="2" charset="-78"/>
            </a:rPr>
          </a:br>
          <a:r>
            <a:rPr lang="ar-SA" sz="1400" kern="1200" dirty="0">
              <a:latin typeface="Sakkal Majalla" panose="02000000000000000000" pitchFamily="2" charset="-78"/>
              <a:cs typeface="Sakkal Majalla" panose="02000000000000000000" pitchFamily="2" charset="-78"/>
            </a:rPr>
            <a:t>تم تطبيق تقنيات مثل الدوران (</a:t>
          </a:r>
          <a:r>
            <a:rPr lang="en-US" sz="1400" kern="1200" dirty="0">
              <a:latin typeface="Sakkal Majalla" panose="02000000000000000000" pitchFamily="2" charset="-78"/>
              <a:cs typeface="Sakkal Majalla" panose="02000000000000000000" pitchFamily="2" charset="-78"/>
            </a:rPr>
            <a:t>Rotation)، </a:t>
          </a:r>
          <a:r>
            <a:rPr lang="ar-SA" sz="1400" kern="1200" dirty="0">
              <a:latin typeface="Sakkal Majalla" panose="02000000000000000000" pitchFamily="2" charset="-78"/>
              <a:cs typeface="Sakkal Majalla" panose="02000000000000000000" pitchFamily="2" charset="-78"/>
            </a:rPr>
            <a:t>الانعكاس الأفقي (</a:t>
          </a:r>
          <a:r>
            <a:rPr lang="en-US" sz="1400" kern="1200" dirty="0">
              <a:latin typeface="Sakkal Majalla" panose="02000000000000000000" pitchFamily="2" charset="-78"/>
              <a:cs typeface="Sakkal Majalla" panose="02000000000000000000" pitchFamily="2" charset="-78"/>
            </a:rPr>
            <a:t>Horizontal Flip)، </a:t>
          </a:r>
          <a:r>
            <a:rPr lang="ar-SA" sz="1400" kern="1200" dirty="0">
              <a:latin typeface="Sakkal Majalla" panose="02000000000000000000" pitchFamily="2" charset="-78"/>
              <a:cs typeface="Sakkal Majalla" panose="02000000000000000000" pitchFamily="2" charset="-78"/>
            </a:rPr>
            <a:t>التكبير/التصغير (</a:t>
          </a:r>
          <a:r>
            <a:rPr lang="en-US" sz="1400" kern="1200" dirty="0">
              <a:latin typeface="Sakkal Majalla" panose="02000000000000000000" pitchFamily="2" charset="-78"/>
              <a:cs typeface="Sakkal Majalla" panose="02000000000000000000" pitchFamily="2" charset="-78"/>
            </a:rPr>
            <a:t>Zoom)، </a:t>
          </a:r>
          <a:r>
            <a:rPr lang="ar-SA" sz="1400" kern="1200" dirty="0">
              <a:latin typeface="Sakkal Majalla" panose="02000000000000000000" pitchFamily="2" charset="-78"/>
              <a:cs typeface="Sakkal Majalla" panose="02000000000000000000" pitchFamily="2" charset="-78"/>
            </a:rPr>
            <a:t>وتغيير السطوع (</a:t>
          </a:r>
          <a:r>
            <a:rPr lang="en-US" sz="1400" kern="1200" dirty="0">
              <a:latin typeface="Sakkal Majalla" panose="02000000000000000000" pitchFamily="2" charset="-78"/>
              <a:cs typeface="Sakkal Majalla" panose="02000000000000000000" pitchFamily="2" charset="-78"/>
            </a:rPr>
            <a:t>Brightness Adjustment) </a:t>
          </a:r>
          <a:r>
            <a:rPr lang="ar-SA" sz="1400" kern="1200" dirty="0">
              <a:latin typeface="Sakkal Majalla" panose="02000000000000000000" pitchFamily="2" charset="-78"/>
              <a:cs typeface="Sakkal Majalla" panose="02000000000000000000" pitchFamily="2" charset="-78"/>
            </a:rPr>
            <a:t>لزيادة تنوع البيانات وتقليل الإفراط في التكيف (</a:t>
          </a:r>
          <a:r>
            <a:rPr lang="en-US" sz="1400" kern="1200" dirty="0">
              <a:latin typeface="Sakkal Majalla" panose="02000000000000000000" pitchFamily="2" charset="-78"/>
              <a:cs typeface="Sakkal Majalla" panose="02000000000000000000" pitchFamily="2" charset="-78"/>
            </a:rPr>
            <a:t>Overfitting).</a:t>
          </a:r>
        </a:p>
      </dsp:txBody>
      <dsp:txXfrm>
        <a:off x="6689" y="2434662"/>
        <a:ext cx="2372688" cy="2303519"/>
      </dsp:txXfrm>
    </dsp:sp>
    <dsp:sp modelId="{36187B8C-24A6-417E-BC99-F87815299F8F}">
      <dsp:nvSpPr>
        <dsp:cNvPr id="0" name=""/>
        <dsp:cNvSpPr/>
      </dsp:nvSpPr>
      <dsp:spPr>
        <a:xfrm>
          <a:off x="5695832" y="3540701"/>
          <a:ext cx="393321" cy="91440"/>
        </a:xfrm>
        <a:custGeom>
          <a:avLst/>
          <a:gdLst/>
          <a:ahLst/>
          <a:cxnLst/>
          <a:rect l="0" t="0" r="0" b="0"/>
          <a:pathLst>
            <a:path>
              <a:moveTo>
                <a:pt x="0" y="45720"/>
              </a:moveTo>
              <a:lnTo>
                <a:pt x="393321"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622300">
            <a:lnSpc>
              <a:spcPct val="90000"/>
            </a:lnSpc>
            <a:spcBef>
              <a:spcPct val="0"/>
            </a:spcBef>
            <a:spcAft>
              <a:spcPct val="35000"/>
            </a:spcAft>
            <a:buNone/>
          </a:pPr>
          <a:endParaRPr lang="en-US" sz="1400" kern="1200">
            <a:latin typeface="Sakkal Majalla" panose="02000000000000000000" pitchFamily="2" charset="-78"/>
            <a:cs typeface="Sakkal Majalla" panose="02000000000000000000" pitchFamily="2" charset="-78"/>
          </a:endParaRPr>
        </a:p>
      </dsp:txBody>
      <dsp:txXfrm>
        <a:off x="5881895" y="3584300"/>
        <a:ext cx="21196" cy="4243"/>
      </dsp:txXfrm>
    </dsp:sp>
    <dsp:sp modelId="{2516C734-3412-4ECD-A589-44D6D2C90E43}">
      <dsp:nvSpPr>
        <dsp:cNvPr id="0" name=""/>
        <dsp:cNvSpPr/>
      </dsp:nvSpPr>
      <dsp:spPr>
        <a:xfrm>
          <a:off x="2803299" y="2398002"/>
          <a:ext cx="2894333" cy="237683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315" tIns="94802" rIns="90315" bIns="94802" numCol="1" spcCol="1270" anchor="ctr" anchorCtr="0">
          <a:noAutofit/>
        </a:bodyPr>
        <a:lstStyle/>
        <a:p>
          <a:pPr marL="0" lvl="0" indent="0" algn="ctr" defTabSz="800100">
            <a:lnSpc>
              <a:spcPct val="90000"/>
            </a:lnSpc>
            <a:spcBef>
              <a:spcPct val="0"/>
            </a:spcBef>
            <a:spcAft>
              <a:spcPct val="35000"/>
            </a:spcAft>
            <a:buNone/>
          </a:pPr>
          <a:r>
            <a:rPr lang="ar-SA" sz="1800" b="1" kern="1200" dirty="0">
              <a:latin typeface="Sakkal Majalla" panose="02000000000000000000" pitchFamily="2" charset="-78"/>
              <a:cs typeface="Sakkal Majalla" panose="02000000000000000000" pitchFamily="2" charset="-78"/>
            </a:rPr>
            <a:t>التطبيع </a:t>
          </a:r>
          <a:endParaRPr lang="en-US" sz="1800" b="1" kern="1200" dirty="0">
            <a:latin typeface="Sakkal Majalla" panose="02000000000000000000" pitchFamily="2" charset="-78"/>
            <a:cs typeface="Sakkal Majalla" panose="02000000000000000000" pitchFamily="2" charset="-78"/>
          </a:endParaRPr>
        </a:p>
        <a:p>
          <a:pPr marL="0" lvl="0" indent="0" algn="ctr" defTabSz="800100">
            <a:lnSpc>
              <a:spcPct val="90000"/>
            </a:lnSpc>
            <a:spcBef>
              <a:spcPct val="0"/>
            </a:spcBef>
            <a:spcAft>
              <a:spcPct val="35000"/>
            </a:spcAft>
            <a:buNone/>
          </a:pPr>
          <a:r>
            <a:rPr lang="ar-SA" sz="1800" b="1" kern="1200" dirty="0">
              <a:latin typeface="Sakkal Majalla" panose="02000000000000000000" pitchFamily="2" charset="-78"/>
              <a:cs typeface="Sakkal Majalla" panose="02000000000000000000" pitchFamily="2" charset="-78"/>
            </a:rPr>
            <a:t>)</a:t>
          </a:r>
          <a:r>
            <a:rPr lang="en-US" sz="1800" b="1" kern="1200" dirty="0">
              <a:latin typeface="Sakkal Majalla" panose="02000000000000000000" pitchFamily="2" charset="-78"/>
              <a:cs typeface="Sakkal Majalla" panose="02000000000000000000" pitchFamily="2" charset="-78"/>
            </a:rPr>
            <a:t>Normalization):</a:t>
          </a:r>
          <a:br>
            <a:rPr lang="en-US" sz="1800" kern="1200" dirty="0">
              <a:latin typeface="Sakkal Majalla" panose="02000000000000000000" pitchFamily="2" charset="-78"/>
              <a:cs typeface="Sakkal Majalla" panose="02000000000000000000" pitchFamily="2" charset="-78"/>
            </a:rPr>
          </a:br>
          <a:endParaRPr lang="ar-SA" sz="1800" kern="1200" dirty="0">
            <a:latin typeface="Sakkal Majalla" panose="02000000000000000000" pitchFamily="2" charset="-78"/>
            <a:cs typeface="Sakkal Majalla" panose="02000000000000000000" pitchFamily="2" charset="-78"/>
          </a:endParaRPr>
        </a:p>
        <a:p>
          <a:pPr marL="0" lvl="0" indent="0" algn="ctr" defTabSz="800100">
            <a:lnSpc>
              <a:spcPct val="90000"/>
            </a:lnSpc>
            <a:spcBef>
              <a:spcPct val="0"/>
            </a:spcBef>
            <a:spcAft>
              <a:spcPct val="35000"/>
            </a:spcAft>
            <a:buNone/>
          </a:pPr>
          <a:r>
            <a:rPr lang="ar-SA" sz="1400" kern="1200" dirty="0">
              <a:latin typeface="Sakkal Majalla" panose="02000000000000000000" pitchFamily="2" charset="-78"/>
              <a:cs typeface="Sakkal Majalla" panose="02000000000000000000" pitchFamily="2" charset="-78"/>
            </a:rPr>
            <a:t>تم تطبيع قيم </a:t>
          </a:r>
          <a:r>
            <a:rPr lang="ar-SA" sz="1400" kern="1200" dirty="0" err="1">
              <a:latin typeface="Sakkal Majalla" panose="02000000000000000000" pitchFamily="2" charset="-78"/>
              <a:cs typeface="Sakkal Majalla" panose="02000000000000000000" pitchFamily="2" charset="-78"/>
            </a:rPr>
            <a:t>البكسل</a:t>
          </a:r>
          <a:r>
            <a:rPr lang="ar-SA" sz="1400" kern="1200" dirty="0">
              <a:latin typeface="Sakkal Majalla" panose="02000000000000000000" pitchFamily="2" charset="-78"/>
              <a:cs typeface="Sakkal Majalla" panose="02000000000000000000" pitchFamily="2" charset="-78"/>
            </a:rPr>
            <a:t> للصور لتكون في النطاق [0, 1] أو باستخدام القيم المتوسطة والانحراف المعياري لمجموعة بيانات </a:t>
          </a:r>
          <a:r>
            <a:rPr lang="en-US" sz="1400" kern="1200" dirty="0">
              <a:latin typeface="Sakkal Majalla" panose="02000000000000000000" pitchFamily="2" charset="-78"/>
              <a:cs typeface="Sakkal Majalla" panose="02000000000000000000" pitchFamily="2" charset="-78"/>
            </a:rPr>
            <a:t>ImageNet (</a:t>
          </a:r>
          <a:r>
            <a:rPr lang="ar-SA" sz="1400" kern="1200" dirty="0">
              <a:latin typeface="Sakkal Majalla" panose="02000000000000000000" pitchFamily="2" charset="-78"/>
              <a:cs typeface="Sakkal Majalla" panose="02000000000000000000" pitchFamily="2" charset="-78"/>
            </a:rPr>
            <a:t>لأن النماذج المدربة مسبقًا تتطلب ذلك).</a:t>
          </a:r>
          <a:endParaRPr lang="en-US" sz="1400" kern="1200" dirty="0">
            <a:latin typeface="Sakkal Majalla" panose="02000000000000000000" pitchFamily="2" charset="-78"/>
            <a:cs typeface="Sakkal Majalla" panose="02000000000000000000" pitchFamily="2" charset="-78"/>
          </a:endParaRPr>
        </a:p>
      </dsp:txBody>
      <dsp:txXfrm>
        <a:off x="2803299" y="2398002"/>
        <a:ext cx="2894333" cy="2376839"/>
      </dsp:txXfrm>
    </dsp:sp>
    <dsp:sp modelId="{BD33E07C-C552-43B3-BB18-401D6F29BD75}">
      <dsp:nvSpPr>
        <dsp:cNvPr id="0" name=""/>
        <dsp:cNvSpPr/>
      </dsp:nvSpPr>
      <dsp:spPr>
        <a:xfrm>
          <a:off x="6121553" y="2398002"/>
          <a:ext cx="1843136" cy="237683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0315" tIns="94802" rIns="90315" bIns="94802"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Sakkal Majalla" panose="02000000000000000000" pitchFamily="2" charset="-78"/>
              <a:cs typeface="Sakkal Majalla" panose="02000000000000000000" pitchFamily="2" charset="-78"/>
            </a:rPr>
            <a:t>إزالة الخلفيات المعقدة )</a:t>
          </a:r>
          <a:r>
            <a:rPr lang="en-US" sz="1600" b="1" kern="1200" dirty="0">
              <a:latin typeface="Sakkal Majalla" panose="02000000000000000000" pitchFamily="2" charset="-78"/>
              <a:cs typeface="Sakkal Majalla" panose="02000000000000000000" pitchFamily="2" charset="-78"/>
            </a:rPr>
            <a:t>Background Handling):</a:t>
          </a:r>
          <a:endParaRPr lang="ar-SA" sz="1600" b="1" kern="1200" dirty="0">
            <a:latin typeface="Sakkal Majalla" panose="02000000000000000000" pitchFamily="2" charset="-78"/>
            <a:cs typeface="Sakkal Majalla" panose="02000000000000000000" pitchFamily="2" charset="-78"/>
          </a:endParaRPr>
        </a:p>
        <a:p>
          <a:pPr marL="0" lvl="0" indent="0" algn="ctr" defTabSz="711200">
            <a:lnSpc>
              <a:spcPct val="90000"/>
            </a:lnSpc>
            <a:spcBef>
              <a:spcPct val="0"/>
            </a:spcBef>
            <a:spcAft>
              <a:spcPct val="35000"/>
            </a:spcAft>
            <a:buNone/>
          </a:pPr>
          <a:br>
            <a:rPr lang="en-US" sz="1400" kern="1200" dirty="0">
              <a:latin typeface="Sakkal Majalla" panose="02000000000000000000" pitchFamily="2" charset="-78"/>
              <a:cs typeface="Sakkal Majalla" panose="02000000000000000000" pitchFamily="2" charset="-78"/>
            </a:rPr>
          </a:br>
          <a:r>
            <a:rPr lang="ar-SA" sz="1400" kern="1200" dirty="0">
              <a:latin typeface="Sakkal Majalla" panose="02000000000000000000" pitchFamily="2" charset="-78"/>
              <a:cs typeface="Sakkal Majalla" panose="02000000000000000000" pitchFamily="2" charset="-78"/>
            </a:rPr>
            <a:t>تم التركيز على تحسين الصور التي تحتوي على خلفيات معقدة (مثل الغطاء النباتي) من خلال تقنيات تصفية أو تحسين التباين</a:t>
          </a:r>
          <a:endParaRPr lang="en-US" sz="1400" kern="1200" dirty="0">
            <a:latin typeface="Sakkal Majalla" panose="02000000000000000000" pitchFamily="2" charset="-78"/>
            <a:cs typeface="Sakkal Majalla" panose="02000000000000000000" pitchFamily="2" charset="-78"/>
          </a:endParaRPr>
        </a:p>
      </dsp:txBody>
      <dsp:txXfrm>
        <a:off x="6121553" y="2398002"/>
        <a:ext cx="1843136" cy="23768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44EB60-4528-461A-AA99-58BBDCDE8781}">
      <dsp:nvSpPr>
        <dsp:cNvPr id="0" name=""/>
        <dsp:cNvSpPr/>
      </dsp:nvSpPr>
      <dsp:spPr>
        <a:xfrm>
          <a:off x="0" y="2973293"/>
          <a:ext cx="6479357" cy="195080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ar-SA" sz="2800" b="1" kern="1200" dirty="0">
              <a:latin typeface="Sakkal Majalla" panose="02000000000000000000" pitchFamily="2" charset="-78"/>
              <a:cs typeface="Sakkal Majalla" panose="02000000000000000000" pitchFamily="2" charset="-78"/>
            </a:rPr>
            <a:t>حجم البيانات:</a:t>
          </a:r>
          <a:br>
            <a:rPr lang="ar-SA" sz="2800" kern="1200" dirty="0">
              <a:latin typeface="Sakkal Majalla" panose="02000000000000000000" pitchFamily="2" charset="-78"/>
              <a:cs typeface="Sakkal Majalla" panose="02000000000000000000" pitchFamily="2" charset="-78"/>
            </a:rPr>
          </a:br>
          <a:r>
            <a:rPr lang="ar-SA" sz="2000" kern="1200" dirty="0">
              <a:latin typeface="Sakkal Majalla" panose="02000000000000000000" pitchFamily="2" charset="-78"/>
              <a:cs typeface="Sakkal Majalla" panose="02000000000000000000" pitchFamily="2" charset="-78"/>
            </a:rPr>
            <a:t>لم يتم ذكر العدد الدقيق للصور في الورقة، ولكن تم الإشارة إلى أنها مجموعة بيانات صغيرة نسبيًا مقارنة بمجموعات بيانات أخرى مثل </a:t>
          </a:r>
          <a:r>
            <a:rPr lang="en-US" sz="2000" kern="1200" dirty="0">
              <a:latin typeface="Sakkal Majalla" panose="02000000000000000000" pitchFamily="2" charset="-78"/>
              <a:cs typeface="Sakkal Majalla" panose="02000000000000000000" pitchFamily="2" charset="-78"/>
            </a:rPr>
            <a:t>Snapshot Serengeti. </a:t>
          </a:r>
          <a:r>
            <a:rPr lang="ar-SA" sz="2000" kern="1200" dirty="0">
              <a:latin typeface="Sakkal Majalla" panose="02000000000000000000" pitchFamily="2" charset="-78"/>
              <a:cs typeface="Sakkal Majalla" panose="02000000000000000000" pitchFamily="2" charset="-78"/>
            </a:rPr>
            <a:t>تم التركيز على أن الحجم الصغير للبيانات كان أحد التحديات، مما دفع الباحثين لاستخدام تقنيات التعلم المنقول وزيادة البيانات.</a:t>
          </a:r>
          <a:endParaRPr lang="en-US" sz="2000" kern="1200" dirty="0">
            <a:latin typeface="Sakkal Majalla" panose="02000000000000000000" pitchFamily="2" charset="-78"/>
            <a:cs typeface="Sakkal Majalla" panose="02000000000000000000" pitchFamily="2" charset="-78"/>
          </a:endParaRPr>
        </a:p>
      </dsp:txBody>
      <dsp:txXfrm>
        <a:off x="0" y="2973293"/>
        <a:ext cx="6479357" cy="1950802"/>
      </dsp:txXfrm>
    </dsp:sp>
    <dsp:sp modelId="{8235F052-CD5B-4F62-9908-1CAC96C0CB95}">
      <dsp:nvSpPr>
        <dsp:cNvPr id="0" name=""/>
        <dsp:cNvSpPr/>
      </dsp:nvSpPr>
      <dsp:spPr>
        <a:xfrm rot="10800000">
          <a:off x="0" y="2221"/>
          <a:ext cx="6479357" cy="3000334"/>
        </a:xfrm>
        <a:prstGeom prst="upArrowCallout">
          <a:avLst/>
        </a:prstGeom>
        <a:solidFill>
          <a:schemeClr val="accent2">
            <a:hueOff val="7072097"/>
            <a:satOff val="-26638"/>
            <a:lumOff val="2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ar-SA" sz="2800" b="1" kern="1200" dirty="0">
              <a:latin typeface="Sakkal Majalla" panose="02000000000000000000" pitchFamily="2" charset="-78"/>
              <a:cs typeface="Sakkal Majalla" panose="02000000000000000000" pitchFamily="2" charset="-78"/>
            </a:rPr>
            <a:t>توصيف البيانات:</a:t>
          </a:r>
          <a:br>
            <a:rPr lang="ar-SA" sz="1700" kern="1200" dirty="0">
              <a:latin typeface="Sakkal Majalla" panose="02000000000000000000" pitchFamily="2" charset="-78"/>
              <a:cs typeface="Sakkal Majalla" panose="02000000000000000000" pitchFamily="2" charset="-78"/>
            </a:rPr>
          </a:br>
          <a:r>
            <a:rPr lang="ar-SA" sz="1700" kern="1200" dirty="0">
              <a:latin typeface="Sakkal Majalla" panose="02000000000000000000" pitchFamily="2" charset="-78"/>
              <a:cs typeface="Sakkal Majalla" panose="02000000000000000000" pitchFamily="2" charset="-78"/>
            </a:rPr>
            <a:t>البيانات مأخوذة من مشروع كاميرات المراقبة البيئية في ولاية تكساس، الولايات </a:t>
          </a:r>
          <a:r>
            <a:rPr lang="en-US" sz="1700" kern="1200" dirty="0">
              <a:latin typeface="Sakkal Majalla" panose="02000000000000000000" pitchFamily="2" charset="-78"/>
              <a:cs typeface="Sakkal Majalla" panose="02000000000000000000" pitchFamily="2" charset="-78"/>
            </a:rPr>
            <a:t>met</a:t>
          </a:r>
          <a:r>
            <a:rPr lang="ar-SA" sz="1700" kern="1200" dirty="0">
              <a:latin typeface="Sakkal Majalla" panose="02000000000000000000" pitchFamily="2" charset="-78"/>
              <a:cs typeface="Sakkal Majalla" panose="02000000000000000000" pitchFamily="2" charset="-78"/>
            </a:rPr>
            <a:t>حدة، بالتعاون بين جامعة تكساس الحكومية وجامعة تكساس </a:t>
          </a:r>
          <a:r>
            <a:rPr lang="en-US" sz="1700" kern="1200" dirty="0">
              <a:latin typeface="Sakkal Majalla" panose="02000000000000000000" pitchFamily="2" charset="-78"/>
              <a:cs typeface="Sakkal Majalla" panose="02000000000000000000" pitchFamily="2" charset="-78"/>
            </a:rPr>
            <a:t>A&amp;M. </a:t>
          </a:r>
          <a:r>
            <a:rPr lang="ar-SA" sz="1700" kern="1200" dirty="0">
              <a:latin typeface="Sakkal Majalla" panose="02000000000000000000" pitchFamily="2" charset="-78"/>
              <a:cs typeface="Sakkal Majalla" panose="02000000000000000000" pitchFamily="2" charset="-78"/>
            </a:rPr>
            <a:t>تتكون البيانات من صور لثلاث مجموعات من الأنواع الحيوانية (الثعابين، السحالي، والضفادع/العلاجيم) بالإضافة إلى فئة الخلفية (</a:t>
          </a:r>
          <a:r>
            <a:rPr lang="en-US" sz="1700" kern="1200" dirty="0">
              <a:latin typeface="Sakkal Majalla" panose="02000000000000000000" pitchFamily="2" charset="-78"/>
              <a:cs typeface="Sakkal Majalla" panose="02000000000000000000" pitchFamily="2" charset="-78"/>
            </a:rPr>
            <a:t>Background). </a:t>
          </a:r>
          <a:r>
            <a:rPr lang="ar-SA" sz="1700" kern="1200" dirty="0">
              <a:latin typeface="Sakkal Majalla" panose="02000000000000000000" pitchFamily="2" charset="-78"/>
              <a:cs typeface="Sakkal Majalla" panose="02000000000000000000" pitchFamily="2" charset="-78"/>
            </a:rPr>
            <a:t>الصور ملتقطة في بيئات طبيعية، مما يعني وجود تحديات مثل الإضاءة المتغيرة، الخلفيات المعقدة (النباتات)، والأحجام الصغيرة لبعض الحيوانات.</a:t>
          </a:r>
          <a:endParaRPr lang="en-US" sz="1700" kern="1200" dirty="0">
            <a:latin typeface="Sakkal Majalla" panose="02000000000000000000" pitchFamily="2" charset="-78"/>
            <a:cs typeface="Sakkal Majalla" panose="02000000000000000000" pitchFamily="2" charset="-78"/>
          </a:endParaRPr>
        </a:p>
      </dsp:txBody>
      <dsp:txXfrm rot="10800000">
        <a:off x="0" y="2221"/>
        <a:ext cx="6479357" cy="19495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1EF946-4875-4129-85D3-0161EF8FC304}">
      <dsp:nvSpPr>
        <dsp:cNvPr id="0" name=""/>
        <dsp:cNvSpPr/>
      </dsp:nvSpPr>
      <dsp:spPr>
        <a:xfrm>
          <a:off x="7444947" y="0"/>
          <a:ext cx="3445958" cy="37388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r" defTabSz="889000" rtl="1">
            <a:lnSpc>
              <a:spcPct val="90000"/>
            </a:lnSpc>
            <a:spcBef>
              <a:spcPct val="0"/>
            </a:spcBef>
            <a:spcAft>
              <a:spcPct val="35000"/>
            </a:spcAft>
            <a:buNone/>
          </a:pPr>
          <a:r>
            <a:rPr lang="ar-SA" sz="2000" b="1" kern="1200" dirty="0">
              <a:latin typeface="Sakkal Majalla" panose="02000000000000000000" pitchFamily="2" charset="-78"/>
              <a:cs typeface="Sakkal Majalla" panose="02000000000000000000" pitchFamily="2" charset="-78"/>
            </a:rPr>
            <a:t>دقة التصنيف</a:t>
          </a:r>
        </a:p>
        <a:p>
          <a:pPr marL="0" lvl="0" indent="0" algn="r" defTabSz="889000" rtl="1">
            <a:lnSpc>
              <a:spcPct val="90000"/>
            </a:lnSpc>
            <a:spcBef>
              <a:spcPct val="0"/>
            </a:spcBef>
            <a:spcAft>
              <a:spcPct val="35000"/>
            </a:spcAft>
            <a:buNone/>
          </a:pPr>
          <a:r>
            <a:rPr lang="ar-SA" sz="2000" b="1" kern="1200" dirty="0">
              <a:latin typeface="Sakkal Majalla" panose="02000000000000000000" pitchFamily="2" charset="-78"/>
              <a:cs typeface="Sakkal Majalla" panose="02000000000000000000" pitchFamily="2" charset="-78"/>
            </a:rPr>
            <a:t> (</a:t>
          </a:r>
          <a:r>
            <a:rPr lang="en-US" sz="2000" b="1" kern="1200" dirty="0">
              <a:latin typeface="Sakkal Majalla" panose="02000000000000000000" pitchFamily="2" charset="-78"/>
              <a:cs typeface="Sakkal Majalla" panose="02000000000000000000" pitchFamily="2" charset="-78"/>
            </a:rPr>
            <a:t>(Accuracy</a:t>
          </a:r>
        </a:p>
        <a:p>
          <a:pPr marL="0" lvl="0" indent="0" algn="r" defTabSz="889000" rtl="1">
            <a:lnSpc>
              <a:spcPct val="90000"/>
            </a:lnSpc>
            <a:spcBef>
              <a:spcPct val="0"/>
            </a:spcBef>
            <a:spcAft>
              <a:spcPct val="35000"/>
            </a:spcAft>
            <a:buNone/>
          </a:pPr>
          <a:r>
            <a:rPr lang="ar-SA" sz="1800" kern="1200" dirty="0">
              <a:latin typeface="Sakkal Majalla" panose="02000000000000000000" pitchFamily="2" charset="-78"/>
              <a:cs typeface="Sakkal Majalla" panose="02000000000000000000" pitchFamily="2" charset="-78"/>
            </a:rPr>
            <a:t>النموذج المدرب من الصفر (</a:t>
          </a:r>
          <a:r>
            <a:rPr lang="en-US" sz="1800" kern="1200" dirty="0">
              <a:latin typeface="Sakkal Majalla" panose="02000000000000000000" pitchFamily="2" charset="-78"/>
              <a:cs typeface="Sakkal Majalla" panose="02000000000000000000" pitchFamily="2" charset="-78"/>
            </a:rPr>
            <a:t>CNN-1) </a:t>
          </a:r>
          <a:r>
            <a:rPr lang="ar-SA" sz="1800" kern="1200" dirty="0">
              <a:latin typeface="Sakkal Majalla" panose="02000000000000000000" pitchFamily="2" charset="-78"/>
              <a:cs typeface="Sakkal Majalla" panose="02000000000000000000" pitchFamily="2" charset="-78"/>
            </a:rPr>
            <a:t>حقق دقة تصنيف 72%.</a:t>
          </a:r>
          <a:endParaRPr lang="en-US" sz="1800" kern="1200" dirty="0">
            <a:latin typeface="Sakkal Majalla" panose="02000000000000000000" pitchFamily="2" charset="-78"/>
            <a:cs typeface="Sakkal Majalla" panose="02000000000000000000" pitchFamily="2" charset="-78"/>
          </a:endParaRPr>
        </a:p>
        <a:p>
          <a:pPr marL="171450" lvl="1" indent="-171450" algn="r" defTabSz="800100" rtl="1">
            <a:lnSpc>
              <a:spcPct val="90000"/>
            </a:lnSpc>
            <a:spcBef>
              <a:spcPct val="0"/>
            </a:spcBef>
            <a:spcAft>
              <a:spcPct val="15000"/>
            </a:spcAft>
            <a:buChar char="•"/>
          </a:pPr>
          <a:r>
            <a:rPr lang="en-US" sz="1800" kern="1200" dirty="0">
              <a:latin typeface="Sakkal Majalla" panose="02000000000000000000" pitchFamily="2" charset="-78"/>
              <a:cs typeface="Sakkal Majalla" panose="02000000000000000000" pitchFamily="2" charset="-78"/>
            </a:rPr>
            <a:t>VGG16 </a:t>
          </a:r>
          <a:r>
            <a:rPr lang="ar-SA" sz="1800" kern="1200" dirty="0">
              <a:latin typeface="Sakkal Majalla" panose="02000000000000000000" pitchFamily="2" charset="-78"/>
              <a:cs typeface="Sakkal Majalla" panose="02000000000000000000" pitchFamily="2" charset="-78"/>
            </a:rPr>
            <a:t>حقق دقة 87%.</a:t>
          </a:r>
          <a:endParaRPr lang="en-US" sz="1800" kern="1200" dirty="0">
            <a:latin typeface="Sakkal Majalla" panose="02000000000000000000" pitchFamily="2" charset="-78"/>
            <a:cs typeface="Sakkal Majalla" panose="02000000000000000000" pitchFamily="2" charset="-78"/>
          </a:endParaRPr>
        </a:p>
        <a:p>
          <a:pPr marL="171450" lvl="1" indent="-171450" algn="r" defTabSz="800100" rtl="1">
            <a:lnSpc>
              <a:spcPct val="90000"/>
            </a:lnSpc>
            <a:spcBef>
              <a:spcPct val="0"/>
            </a:spcBef>
            <a:spcAft>
              <a:spcPct val="15000"/>
            </a:spcAft>
            <a:buChar char="•"/>
          </a:pPr>
          <a:r>
            <a:rPr lang="en-US" sz="1800" kern="1200" dirty="0">
              <a:latin typeface="Sakkal Majalla" panose="02000000000000000000" pitchFamily="2" charset="-78"/>
              <a:cs typeface="Sakkal Majalla" panose="02000000000000000000" pitchFamily="2" charset="-78"/>
            </a:rPr>
            <a:t>ResNet50 </a:t>
          </a:r>
          <a:r>
            <a:rPr lang="ar-SA" sz="1800" kern="1200" dirty="0">
              <a:latin typeface="Sakkal Majalla" panose="02000000000000000000" pitchFamily="2" charset="-78"/>
              <a:cs typeface="Sakkal Majalla" panose="02000000000000000000" pitchFamily="2" charset="-78"/>
            </a:rPr>
            <a:t>حقق دقة 86%.</a:t>
          </a:r>
          <a:endParaRPr lang="en-US" sz="1800" kern="1200" dirty="0">
            <a:latin typeface="Sakkal Majalla" panose="02000000000000000000" pitchFamily="2" charset="-78"/>
            <a:cs typeface="Sakkal Majalla" panose="02000000000000000000" pitchFamily="2" charset="-78"/>
          </a:endParaRPr>
        </a:p>
      </dsp:txBody>
      <dsp:txXfrm>
        <a:off x="7444947" y="1495545"/>
        <a:ext cx="3445958" cy="2243317"/>
      </dsp:txXfrm>
    </dsp:sp>
    <dsp:sp modelId="{2D5EB01C-045E-4B14-91B7-7EA4CEBAE924}">
      <dsp:nvSpPr>
        <dsp:cNvPr id="0" name=""/>
        <dsp:cNvSpPr/>
      </dsp:nvSpPr>
      <dsp:spPr>
        <a:xfrm>
          <a:off x="9527018" y="365608"/>
          <a:ext cx="1363910" cy="71949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800100" rtl="1">
            <a:lnSpc>
              <a:spcPct val="90000"/>
            </a:lnSpc>
            <a:spcBef>
              <a:spcPct val="0"/>
            </a:spcBef>
            <a:spcAft>
              <a:spcPct val="35000"/>
            </a:spcAft>
            <a:buNone/>
          </a:pPr>
          <a:r>
            <a:rPr lang="en-US" sz="1800" kern="1200">
              <a:latin typeface="Sakkal Majalla" panose="02000000000000000000" pitchFamily="2" charset="-78"/>
              <a:cs typeface="Sakkal Majalla" panose="02000000000000000000" pitchFamily="2" charset="-78"/>
            </a:rPr>
            <a:t>01</a:t>
          </a:r>
          <a:endParaRPr lang="en-US" sz="1800" kern="1200" dirty="0">
            <a:latin typeface="Sakkal Majalla" panose="02000000000000000000" pitchFamily="2" charset="-78"/>
            <a:cs typeface="Sakkal Majalla" panose="02000000000000000000" pitchFamily="2" charset="-78"/>
          </a:endParaRPr>
        </a:p>
      </dsp:txBody>
      <dsp:txXfrm>
        <a:off x="9527018" y="365608"/>
        <a:ext cx="1363910" cy="719491"/>
      </dsp:txXfrm>
    </dsp:sp>
    <dsp:sp modelId="{76F56AB7-31C9-4B5B-9A49-16A544212826}">
      <dsp:nvSpPr>
        <dsp:cNvPr id="0" name=""/>
        <dsp:cNvSpPr/>
      </dsp:nvSpPr>
      <dsp:spPr>
        <a:xfrm>
          <a:off x="3722485" y="0"/>
          <a:ext cx="3445958" cy="3738863"/>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r" defTabSz="1066800" rtl="1">
            <a:lnSpc>
              <a:spcPct val="90000"/>
            </a:lnSpc>
            <a:spcBef>
              <a:spcPct val="0"/>
            </a:spcBef>
            <a:spcAft>
              <a:spcPct val="35000"/>
            </a:spcAft>
            <a:buNone/>
          </a:pPr>
          <a:r>
            <a:rPr lang="ar-SA" sz="2400" b="1" kern="1200" dirty="0">
              <a:latin typeface="Sakkal Majalla" panose="02000000000000000000" pitchFamily="2" charset="-78"/>
              <a:cs typeface="Sakkal Majalla" panose="02000000000000000000" pitchFamily="2" charset="-78"/>
            </a:rPr>
            <a:t>الأداء العام:</a:t>
          </a:r>
        </a:p>
        <a:p>
          <a:pPr marL="0" lvl="0" indent="0" algn="r" defTabSz="1066800" rtl="1">
            <a:lnSpc>
              <a:spcPct val="90000"/>
            </a:lnSpc>
            <a:spcBef>
              <a:spcPct val="0"/>
            </a:spcBef>
            <a:spcAft>
              <a:spcPct val="35000"/>
            </a:spcAft>
            <a:buNone/>
          </a:pPr>
          <a:br>
            <a:rPr lang="ar-SA" sz="1800" kern="1200" dirty="0">
              <a:latin typeface="Sakkal Majalla" panose="02000000000000000000" pitchFamily="2" charset="-78"/>
              <a:cs typeface="Sakkal Majalla" panose="02000000000000000000" pitchFamily="2" charset="-78"/>
            </a:rPr>
          </a:br>
          <a:r>
            <a:rPr lang="ar-SA" sz="1800" kern="1200" dirty="0">
              <a:latin typeface="Sakkal Majalla" panose="02000000000000000000" pitchFamily="2" charset="-78"/>
              <a:cs typeface="Sakkal Majalla" panose="02000000000000000000" pitchFamily="2" charset="-78"/>
            </a:rPr>
            <a:t>النماذج المدربة مسبقًا (</a:t>
          </a:r>
          <a:r>
            <a:rPr lang="en-US" sz="1800" kern="1200" dirty="0">
              <a:latin typeface="Sakkal Majalla" panose="02000000000000000000" pitchFamily="2" charset="-78"/>
              <a:cs typeface="Sakkal Majalla" panose="02000000000000000000" pitchFamily="2" charset="-78"/>
            </a:rPr>
            <a:t>VGG16 </a:t>
          </a:r>
          <a:r>
            <a:rPr lang="ar-SA" sz="1800" kern="1200" dirty="0">
              <a:latin typeface="Sakkal Majalla" panose="02000000000000000000" pitchFamily="2" charset="-78"/>
              <a:cs typeface="Sakkal Majalla" panose="02000000000000000000" pitchFamily="2" charset="-78"/>
            </a:rPr>
            <a:t>و</a:t>
          </a:r>
          <a:r>
            <a:rPr lang="en-US" sz="1800" kern="1200" dirty="0">
              <a:latin typeface="Sakkal Majalla" panose="02000000000000000000" pitchFamily="2" charset="-78"/>
              <a:cs typeface="Sakkal Majalla" panose="02000000000000000000" pitchFamily="2" charset="-78"/>
            </a:rPr>
            <a:t>ResNet50) </a:t>
          </a:r>
          <a:r>
            <a:rPr lang="ar-SA" sz="1800" kern="1200" dirty="0">
              <a:latin typeface="Sakkal Majalla" panose="02000000000000000000" pitchFamily="2" charset="-78"/>
              <a:cs typeface="Sakkal Majalla" panose="02000000000000000000" pitchFamily="2" charset="-78"/>
            </a:rPr>
            <a:t>تفوقت بشكل واضح على النموذج المدرب من الصفر، مما يظهر فعالية التعلم المنقول في التعامل مع مجموعات بيانات صغيرة.</a:t>
          </a:r>
          <a:endParaRPr lang="en-US" sz="1800" kern="1200" dirty="0">
            <a:latin typeface="Sakkal Majalla" panose="02000000000000000000" pitchFamily="2" charset="-78"/>
            <a:cs typeface="Sakkal Majalla" panose="02000000000000000000" pitchFamily="2" charset="-78"/>
          </a:endParaRPr>
        </a:p>
      </dsp:txBody>
      <dsp:txXfrm>
        <a:off x="3722485" y="1495545"/>
        <a:ext cx="3445958" cy="2243317"/>
      </dsp:txXfrm>
    </dsp:sp>
    <dsp:sp modelId="{CA617067-C679-4BB4-8B43-1AB7A3D30655}">
      <dsp:nvSpPr>
        <dsp:cNvPr id="0" name=""/>
        <dsp:cNvSpPr/>
      </dsp:nvSpPr>
      <dsp:spPr>
        <a:xfrm>
          <a:off x="5724862" y="0"/>
          <a:ext cx="1431382" cy="149554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800100" rtl="1">
            <a:lnSpc>
              <a:spcPct val="90000"/>
            </a:lnSpc>
            <a:spcBef>
              <a:spcPct val="0"/>
            </a:spcBef>
            <a:spcAft>
              <a:spcPct val="35000"/>
            </a:spcAft>
            <a:buNone/>
          </a:pPr>
          <a:r>
            <a:rPr lang="en-US" sz="1800" kern="1200">
              <a:latin typeface="Sakkal Majalla" panose="02000000000000000000" pitchFamily="2" charset="-78"/>
              <a:cs typeface="Sakkal Majalla" panose="02000000000000000000" pitchFamily="2" charset="-78"/>
            </a:rPr>
            <a:t>02</a:t>
          </a:r>
          <a:endParaRPr lang="en-US" sz="1800" kern="1200" dirty="0">
            <a:latin typeface="Sakkal Majalla" panose="02000000000000000000" pitchFamily="2" charset="-78"/>
            <a:cs typeface="Sakkal Majalla" panose="02000000000000000000" pitchFamily="2" charset="-78"/>
          </a:endParaRPr>
        </a:p>
      </dsp:txBody>
      <dsp:txXfrm>
        <a:off x="5724862" y="0"/>
        <a:ext cx="1431382" cy="1495545"/>
      </dsp:txXfrm>
    </dsp:sp>
    <dsp:sp modelId="{B2E7666C-0060-47D8-8FF4-6EFC445F9C44}">
      <dsp:nvSpPr>
        <dsp:cNvPr id="0" name=""/>
        <dsp:cNvSpPr/>
      </dsp:nvSpPr>
      <dsp:spPr>
        <a:xfrm>
          <a:off x="73147" y="0"/>
          <a:ext cx="3445958" cy="3738863"/>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0384" tIns="0" rIns="340384" bIns="330200" numCol="1" spcCol="1270" anchor="t" anchorCtr="0">
          <a:noAutofit/>
        </a:bodyPr>
        <a:lstStyle/>
        <a:p>
          <a:pPr marL="0" lvl="0" indent="0" algn="r" defTabSz="1066800" rtl="1">
            <a:lnSpc>
              <a:spcPct val="90000"/>
            </a:lnSpc>
            <a:spcBef>
              <a:spcPct val="0"/>
            </a:spcBef>
            <a:spcAft>
              <a:spcPct val="35000"/>
            </a:spcAft>
            <a:buNone/>
          </a:pPr>
          <a:r>
            <a:rPr lang="ar-SA" sz="2400" b="1" kern="1200" dirty="0">
              <a:latin typeface="Sakkal Majalla" panose="02000000000000000000" pitchFamily="2" charset="-78"/>
              <a:cs typeface="Sakkal Majalla" panose="02000000000000000000" pitchFamily="2" charset="-78"/>
            </a:rPr>
            <a:t>التحديات المحددة:</a:t>
          </a:r>
        </a:p>
        <a:p>
          <a:pPr marL="0" lvl="0" indent="0" algn="r" defTabSz="1066800" rtl="1">
            <a:lnSpc>
              <a:spcPct val="90000"/>
            </a:lnSpc>
            <a:spcBef>
              <a:spcPct val="0"/>
            </a:spcBef>
            <a:spcAft>
              <a:spcPct val="35000"/>
            </a:spcAft>
            <a:buNone/>
          </a:pPr>
          <a:br>
            <a:rPr lang="ar-SA" sz="1800" kern="1200" dirty="0">
              <a:latin typeface="Sakkal Majalla" panose="02000000000000000000" pitchFamily="2" charset="-78"/>
              <a:cs typeface="Sakkal Majalla" panose="02000000000000000000" pitchFamily="2" charset="-78"/>
            </a:rPr>
          </a:br>
          <a:r>
            <a:rPr lang="ar-SA" sz="1800" kern="1200" dirty="0">
              <a:latin typeface="Sakkal Majalla" panose="02000000000000000000" pitchFamily="2" charset="-78"/>
              <a:cs typeface="Sakkal Majalla" panose="02000000000000000000" pitchFamily="2" charset="-78"/>
            </a:rPr>
            <a:t>النماذج أظهرت أداءً جيدًا في تصنيف الأنواع ذات الأحجام الصغيرة والخلفيات المعقدة، لكن كانت هناك صعوبات في التمييز بين بعض الأنواع ذات التشابه البصري العالي (مثل بعض أنواع الثعابين والسحالي).</a:t>
          </a:r>
          <a:endParaRPr lang="en-US" sz="1800" kern="1200" dirty="0">
            <a:latin typeface="Sakkal Majalla" panose="02000000000000000000" pitchFamily="2" charset="-78"/>
            <a:cs typeface="Sakkal Majalla" panose="02000000000000000000" pitchFamily="2" charset="-78"/>
          </a:endParaRPr>
        </a:p>
      </dsp:txBody>
      <dsp:txXfrm>
        <a:off x="73147" y="1495545"/>
        <a:ext cx="3445958" cy="2243317"/>
      </dsp:txXfrm>
    </dsp:sp>
    <dsp:sp modelId="{B88CAD63-9056-4F0F-B83E-CBEB5CADA91B}">
      <dsp:nvSpPr>
        <dsp:cNvPr id="0" name=""/>
        <dsp:cNvSpPr/>
      </dsp:nvSpPr>
      <dsp:spPr>
        <a:xfrm>
          <a:off x="2011084" y="0"/>
          <a:ext cx="1513326" cy="149554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0384" tIns="165100" rIns="340384" bIns="165100" numCol="1" spcCol="1270" anchor="ctr" anchorCtr="0">
          <a:noAutofit/>
        </a:bodyPr>
        <a:lstStyle/>
        <a:p>
          <a:pPr marL="0" lvl="0" indent="0" algn="l" defTabSz="800100" rtl="1">
            <a:lnSpc>
              <a:spcPct val="90000"/>
            </a:lnSpc>
            <a:spcBef>
              <a:spcPct val="0"/>
            </a:spcBef>
            <a:spcAft>
              <a:spcPct val="35000"/>
            </a:spcAft>
            <a:buNone/>
          </a:pPr>
          <a:r>
            <a:rPr lang="en-US" sz="1800" kern="1200">
              <a:latin typeface="Sakkal Majalla" panose="02000000000000000000" pitchFamily="2" charset="-78"/>
              <a:cs typeface="Sakkal Majalla" panose="02000000000000000000" pitchFamily="2" charset="-78"/>
            </a:rPr>
            <a:t>03</a:t>
          </a:r>
          <a:endParaRPr lang="en-US" sz="1800" kern="1200" dirty="0">
            <a:latin typeface="Sakkal Majalla" panose="02000000000000000000" pitchFamily="2" charset="-78"/>
            <a:cs typeface="Sakkal Majalla" panose="02000000000000000000" pitchFamily="2" charset="-78"/>
          </a:endParaRPr>
        </a:p>
      </dsp:txBody>
      <dsp:txXfrm>
        <a:off x="2011084" y="0"/>
        <a:ext cx="1513326" cy="149554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C238F-8B30-4203-B3EA-86F929D7A4E5}">
      <dsp:nvSpPr>
        <dsp:cNvPr id="0" name=""/>
        <dsp:cNvSpPr/>
      </dsp:nvSpPr>
      <dsp:spPr>
        <a:xfrm>
          <a:off x="0" y="2599"/>
          <a:ext cx="6479357" cy="51322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SA" sz="3200" b="1" kern="1200" dirty="0">
              <a:solidFill>
                <a:schemeClr val="tx1"/>
              </a:solidFill>
              <a:latin typeface="Sakkal Majalla" panose="02000000000000000000" pitchFamily="2" charset="-78"/>
              <a:cs typeface="Sakkal Majalla" panose="02000000000000000000" pitchFamily="2" charset="-78"/>
            </a:rPr>
            <a:t>المميزات:</a:t>
          </a:r>
          <a:endParaRPr lang="en-US" sz="3200" kern="1200" dirty="0">
            <a:solidFill>
              <a:schemeClr val="tx1"/>
            </a:solidFill>
            <a:latin typeface="Sakkal Majalla" panose="02000000000000000000" pitchFamily="2" charset="-78"/>
            <a:cs typeface="Sakkal Majalla" panose="02000000000000000000" pitchFamily="2" charset="-78"/>
          </a:endParaRPr>
        </a:p>
      </dsp:txBody>
      <dsp:txXfrm>
        <a:off x="25053" y="27652"/>
        <a:ext cx="6429251" cy="463117"/>
      </dsp:txXfrm>
    </dsp:sp>
    <dsp:sp modelId="{41567740-F441-4F0C-BEE0-EBF09DE9F2EC}">
      <dsp:nvSpPr>
        <dsp:cNvPr id="0" name=""/>
        <dsp:cNvSpPr/>
      </dsp:nvSpPr>
      <dsp:spPr>
        <a:xfrm>
          <a:off x="0" y="524358"/>
          <a:ext cx="6479357" cy="513223"/>
        </a:xfrm>
        <a:prstGeom prst="roundRect">
          <a:avLst/>
        </a:prstGeom>
        <a:solidFill>
          <a:schemeClr val="accent5">
            <a:hueOff val="1001199"/>
            <a:satOff val="-2504"/>
            <a:lumOff val="-2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dirty="0">
              <a:solidFill>
                <a:schemeClr val="tx1"/>
              </a:solidFill>
              <a:latin typeface="Sakkal Majalla" panose="02000000000000000000" pitchFamily="2" charset="-78"/>
              <a:cs typeface="Sakkal Majalla" panose="02000000000000000000" pitchFamily="2" charset="-78"/>
            </a:rPr>
            <a:t>فعالية التعلم المنقول:</a:t>
          </a:r>
          <a:r>
            <a:rPr lang="ar-SA" sz="1400" kern="1200" dirty="0">
              <a:solidFill>
                <a:schemeClr val="tx1"/>
              </a:solidFill>
              <a:latin typeface="Sakkal Majalla" panose="02000000000000000000" pitchFamily="2" charset="-78"/>
              <a:cs typeface="Sakkal Majalla" panose="02000000000000000000" pitchFamily="2" charset="-78"/>
            </a:rPr>
            <a:t> استخدام نماذج مدربة مسبقًا مثل </a:t>
          </a:r>
          <a:r>
            <a:rPr lang="en-US" sz="1400" kern="1200" dirty="0">
              <a:solidFill>
                <a:schemeClr val="tx1"/>
              </a:solidFill>
              <a:latin typeface="Sakkal Majalla" panose="02000000000000000000" pitchFamily="2" charset="-78"/>
              <a:cs typeface="Sakkal Majalla" panose="02000000000000000000" pitchFamily="2" charset="-78"/>
            </a:rPr>
            <a:t>VGG16 </a:t>
          </a:r>
          <a:r>
            <a:rPr lang="ar-SA" sz="1400" kern="1200" dirty="0">
              <a:solidFill>
                <a:schemeClr val="tx1"/>
              </a:solidFill>
              <a:latin typeface="Sakkal Majalla" panose="02000000000000000000" pitchFamily="2" charset="-78"/>
              <a:cs typeface="Sakkal Majalla" panose="02000000000000000000" pitchFamily="2" charset="-78"/>
            </a:rPr>
            <a:t>و</a:t>
          </a:r>
          <a:r>
            <a:rPr lang="en-US" sz="1400" kern="1200" dirty="0">
              <a:solidFill>
                <a:schemeClr val="tx1"/>
              </a:solidFill>
              <a:latin typeface="Sakkal Majalla" panose="02000000000000000000" pitchFamily="2" charset="-78"/>
              <a:cs typeface="Sakkal Majalla" panose="02000000000000000000" pitchFamily="2" charset="-78"/>
            </a:rPr>
            <a:t>ResNet50 </a:t>
          </a:r>
          <a:r>
            <a:rPr lang="ar-SA" sz="1400" kern="1200" dirty="0">
              <a:solidFill>
                <a:schemeClr val="tx1"/>
              </a:solidFill>
              <a:latin typeface="Sakkal Majalla" panose="02000000000000000000" pitchFamily="2" charset="-78"/>
              <a:cs typeface="Sakkal Majalla" panose="02000000000000000000" pitchFamily="2" charset="-78"/>
            </a:rPr>
            <a:t>سمح بتحقيق دقة عالية (87% و86%) على الرغم من صغر حجم البيانات.</a:t>
          </a:r>
          <a:endParaRPr lang="en-US" sz="1400" kern="1200" dirty="0">
            <a:solidFill>
              <a:schemeClr val="tx1"/>
            </a:solidFill>
            <a:latin typeface="Sakkal Majalla" panose="02000000000000000000" pitchFamily="2" charset="-78"/>
            <a:cs typeface="Sakkal Majalla" panose="02000000000000000000" pitchFamily="2" charset="-78"/>
          </a:endParaRPr>
        </a:p>
      </dsp:txBody>
      <dsp:txXfrm>
        <a:off x="25053" y="549411"/>
        <a:ext cx="6429251" cy="463117"/>
      </dsp:txXfrm>
    </dsp:sp>
    <dsp:sp modelId="{303D8FE6-5AA9-4974-892C-92EE08126327}">
      <dsp:nvSpPr>
        <dsp:cNvPr id="0" name=""/>
        <dsp:cNvSpPr/>
      </dsp:nvSpPr>
      <dsp:spPr>
        <a:xfrm>
          <a:off x="0" y="1046117"/>
          <a:ext cx="6479357" cy="513223"/>
        </a:xfrm>
        <a:prstGeom prst="roundRect">
          <a:avLst/>
        </a:prstGeom>
        <a:solidFill>
          <a:schemeClr val="accent5">
            <a:hueOff val="2002399"/>
            <a:satOff val="-5009"/>
            <a:lumOff val="-54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a:solidFill>
                <a:schemeClr val="tx1"/>
              </a:solidFill>
              <a:latin typeface="Sakkal Majalla" panose="02000000000000000000" pitchFamily="2" charset="-78"/>
              <a:cs typeface="Sakkal Majalla" panose="02000000000000000000" pitchFamily="2" charset="-78"/>
            </a:rPr>
            <a:t>التعامل مع التحديات البيئية:</a:t>
          </a:r>
          <a:r>
            <a:rPr lang="ar-SA" sz="1400" kern="1200">
              <a:solidFill>
                <a:schemeClr val="tx1"/>
              </a:solidFill>
              <a:latin typeface="Sakkal Majalla" panose="02000000000000000000" pitchFamily="2" charset="-78"/>
              <a:cs typeface="Sakkal Majalla" panose="02000000000000000000" pitchFamily="2" charset="-78"/>
            </a:rPr>
            <a:t> النماذج أظهرت قدرة جيدة على التعامل مع الصور ذات الخلفيات المعقدة والإضاءة المتغيرة.</a:t>
          </a:r>
          <a:endParaRPr lang="en-US" sz="1400" kern="1200">
            <a:solidFill>
              <a:schemeClr val="tx1"/>
            </a:solidFill>
            <a:latin typeface="Sakkal Majalla" panose="02000000000000000000" pitchFamily="2" charset="-78"/>
            <a:cs typeface="Sakkal Majalla" panose="02000000000000000000" pitchFamily="2" charset="-78"/>
          </a:endParaRPr>
        </a:p>
      </dsp:txBody>
      <dsp:txXfrm>
        <a:off x="25053" y="1071170"/>
        <a:ext cx="6429251" cy="463117"/>
      </dsp:txXfrm>
    </dsp:sp>
    <dsp:sp modelId="{04EDE996-F2AB-451D-B942-D012D88219A4}">
      <dsp:nvSpPr>
        <dsp:cNvPr id="0" name=""/>
        <dsp:cNvSpPr/>
      </dsp:nvSpPr>
      <dsp:spPr>
        <a:xfrm>
          <a:off x="0" y="1567877"/>
          <a:ext cx="6479357" cy="513223"/>
        </a:xfrm>
        <a:prstGeom prst="roundRect">
          <a:avLst/>
        </a:prstGeom>
        <a:solidFill>
          <a:schemeClr val="accent5">
            <a:hueOff val="3003598"/>
            <a:satOff val="-7513"/>
            <a:lumOff val="-81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a:solidFill>
                <a:schemeClr val="tx1"/>
              </a:solidFill>
              <a:latin typeface="Sakkal Majalla" panose="02000000000000000000" pitchFamily="2" charset="-78"/>
              <a:cs typeface="Sakkal Majalla" panose="02000000000000000000" pitchFamily="2" charset="-78"/>
            </a:rPr>
            <a:t>زيادة البيانات:</a:t>
          </a:r>
          <a:r>
            <a:rPr lang="ar-SA" sz="1400" kern="1200">
              <a:solidFill>
                <a:schemeClr val="tx1"/>
              </a:solidFill>
              <a:latin typeface="Sakkal Majalla" panose="02000000000000000000" pitchFamily="2" charset="-78"/>
              <a:cs typeface="Sakkal Majalla" panose="02000000000000000000" pitchFamily="2" charset="-78"/>
            </a:rPr>
            <a:t> تقنيات زيادة البيانات ساعدت في تحسين أداء النماذج وتقليل الإفراط في التكيف.</a:t>
          </a:r>
          <a:endParaRPr lang="en-US" sz="1400" kern="1200">
            <a:solidFill>
              <a:schemeClr val="tx1"/>
            </a:solidFill>
            <a:latin typeface="Sakkal Majalla" panose="02000000000000000000" pitchFamily="2" charset="-78"/>
            <a:cs typeface="Sakkal Majalla" panose="02000000000000000000" pitchFamily="2" charset="-78"/>
          </a:endParaRPr>
        </a:p>
      </dsp:txBody>
      <dsp:txXfrm>
        <a:off x="25053" y="1592930"/>
        <a:ext cx="6429251" cy="463117"/>
      </dsp:txXfrm>
    </dsp:sp>
    <dsp:sp modelId="{FD251013-611F-4F32-8590-BEADA92FF9F1}">
      <dsp:nvSpPr>
        <dsp:cNvPr id="0" name=""/>
        <dsp:cNvSpPr/>
      </dsp:nvSpPr>
      <dsp:spPr>
        <a:xfrm>
          <a:off x="0" y="2089636"/>
          <a:ext cx="6479357" cy="513223"/>
        </a:xfrm>
        <a:prstGeom prst="roundRect">
          <a:avLst/>
        </a:prstGeom>
        <a:solidFill>
          <a:schemeClr val="accent5">
            <a:hueOff val="4004797"/>
            <a:satOff val="-10017"/>
            <a:lumOff val="-108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dirty="0">
              <a:solidFill>
                <a:schemeClr val="tx1"/>
              </a:solidFill>
              <a:latin typeface="Sakkal Majalla" panose="02000000000000000000" pitchFamily="2" charset="-78"/>
              <a:cs typeface="Sakkal Majalla" panose="02000000000000000000" pitchFamily="2" charset="-78"/>
            </a:rPr>
            <a:t>تطبيق عملي:</a:t>
          </a:r>
          <a:r>
            <a:rPr lang="ar-SA" sz="1400" kern="1200" dirty="0">
              <a:solidFill>
                <a:schemeClr val="tx1"/>
              </a:solidFill>
              <a:latin typeface="Sakkal Majalla" panose="02000000000000000000" pitchFamily="2" charset="-78"/>
              <a:cs typeface="Sakkal Majalla" panose="02000000000000000000" pitchFamily="2" charset="-78"/>
            </a:rPr>
            <a:t> الإطار المقترح يمكن أن يكون مفيدًا للمجتمع البحثي في مجال مراقبة الحياة البرية، خاصة للأنواع الصغيرة والمهددة بالانقراض.</a:t>
          </a:r>
          <a:endParaRPr lang="en-US" sz="1400" kern="1200" dirty="0">
            <a:solidFill>
              <a:schemeClr val="tx1"/>
            </a:solidFill>
            <a:latin typeface="Sakkal Majalla" panose="02000000000000000000" pitchFamily="2" charset="-78"/>
            <a:cs typeface="Sakkal Majalla" panose="02000000000000000000" pitchFamily="2" charset="-78"/>
          </a:endParaRPr>
        </a:p>
      </dsp:txBody>
      <dsp:txXfrm>
        <a:off x="25053" y="2114689"/>
        <a:ext cx="6429251" cy="463117"/>
      </dsp:txXfrm>
    </dsp:sp>
    <dsp:sp modelId="{E3CE1944-11B3-4655-953E-847B8BA309FE}">
      <dsp:nvSpPr>
        <dsp:cNvPr id="0" name=""/>
        <dsp:cNvSpPr/>
      </dsp:nvSpPr>
      <dsp:spPr>
        <a:xfrm>
          <a:off x="0" y="2611395"/>
          <a:ext cx="6479357" cy="513223"/>
        </a:xfrm>
        <a:prstGeom prst="roundRect">
          <a:avLst/>
        </a:prstGeom>
        <a:solidFill>
          <a:schemeClr val="accent5">
            <a:hueOff val="5005997"/>
            <a:satOff val="-12522"/>
            <a:lumOff val="-136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r" defTabSz="1422400" rtl="1">
            <a:lnSpc>
              <a:spcPct val="90000"/>
            </a:lnSpc>
            <a:spcBef>
              <a:spcPct val="0"/>
            </a:spcBef>
            <a:spcAft>
              <a:spcPct val="35000"/>
            </a:spcAft>
            <a:buNone/>
          </a:pPr>
          <a:r>
            <a:rPr lang="ar-SA" sz="3200" b="1" kern="1200" dirty="0">
              <a:solidFill>
                <a:schemeClr val="tx1"/>
              </a:solidFill>
              <a:latin typeface="Sakkal Majalla" panose="02000000000000000000" pitchFamily="2" charset="-78"/>
              <a:cs typeface="Sakkal Majalla" panose="02000000000000000000" pitchFamily="2" charset="-78"/>
            </a:rPr>
            <a:t>العيوب:</a:t>
          </a:r>
          <a:endParaRPr lang="en-US" sz="3200" kern="1200" dirty="0">
            <a:solidFill>
              <a:schemeClr val="tx1"/>
            </a:solidFill>
            <a:latin typeface="Sakkal Majalla" panose="02000000000000000000" pitchFamily="2" charset="-78"/>
            <a:cs typeface="Sakkal Majalla" panose="02000000000000000000" pitchFamily="2" charset="-78"/>
          </a:endParaRPr>
        </a:p>
      </dsp:txBody>
      <dsp:txXfrm>
        <a:off x="25053" y="2636448"/>
        <a:ext cx="6429251" cy="463117"/>
      </dsp:txXfrm>
    </dsp:sp>
    <dsp:sp modelId="{86925870-3CAA-4150-B808-55065B4C55CE}">
      <dsp:nvSpPr>
        <dsp:cNvPr id="0" name=""/>
        <dsp:cNvSpPr/>
      </dsp:nvSpPr>
      <dsp:spPr>
        <a:xfrm>
          <a:off x="0" y="3133154"/>
          <a:ext cx="6479357" cy="513223"/>
        </a:xfrm>
        <a:prstGeom prst="roundRect">
          <a:avLst/>
        </a:prstGeom>
        <a:solidFill>
          <a:schemeClr val="accent5">
            <a:hueOff val="6007196"/>
            <a:satOff val="-15026"/>
            <a:lumOff val="-163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a:solidFill>
                <a:schemeClr val="tx1"/>
              </a:solidFill>
              <a:latin typeface="Sakkal Majalla" panose="02000000000000000000" pitchFamily="2" charset="-78"/>
              <a:cs typeface="Sakkal Majalla" panose="02000000000000000000" pitchFamily="2" charset="-78"/>
            </a:rPr>
            <a:t>حجم البيانات الصغير:</a:t>
          </a:r>
          <a:r>
            <a:rPr lang="ar-SA" sz="1400" kern="1200">
              <a:solidFill>
                <a:schemeClr val="tx1"/>
              </a:solidFill>
              <a:latin typeface="Sakkal Majalla" panose="02000000000000000000" pitchFamily="2" charset="-78"/>
              <a:cs typeface="Sakkal Majalla" panose="02000000000000000000" pitchFamily="2" charset="-78"/>
            </a:rPr>
            <a:t> على الرغم من استخدام التعلم المنقول، إلا أن حجم البيانات الصغير قد حد من قدرة النماذج على التعميم بشكل أفضل.</a:t>
          </a:r>
          <a:endParaRPr lang="en-US" sz="1400" kern="1200">
            <a:solidFill>
              <a:schemeClr val="tx1"/>
            </a:solidFill>
            <a:latin typeface="Sakkal Majalla" panose="02000000000000000000" pitchFamily="2" charset="-78"/>
            <a:cs typeface="Sakkal Majalla" panose="02000000000000000000" pitchFamily="2" charset="-78"/>
          </a:endParaRPr>
        </a:p>
      </dsp:txBody>
      <dsp:txXfrm>
        <a:off x="25053" y="3158207"/>
        <a:ext cx="6429251" cy="463117"/>
      </dsp:txXfrm>
    </dsp:sp>
    <dsp:sp modelId="{865B1C6D-4D76-4316-A311-F52B37473094}">
      <dsp:nvSpPr>
        <dsp:cNvPr id="0" name=""/>
        <dsp:cNvSpPr/>
      </dsp:nvSpPr>
      <dsp:spPr>
        <a:xfrm>
          <a:off x="0" y="3654913"/>
          <a:ext cx="6479357" cy="513223"/>
        </a:xfrm>
        <a:prstGeom prst="roundRect">
          <a:avLst/>
        </a:prstGeom>
        <a:solidFill>
          <a:schemeClr val="accent5">
            <a:hueOff val="7008396"/>
            <a:satOff val="-17530"/>
            <a:lumOff val="-190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a:solidFill>
                <a:schemeClr val="tx1"/>
              </a:solidFill>
              <a:latin typeface="Sakkal Majalla" panose="02000000000000000000" pitchFamily="2" charset="-78"/>
              <a:cs typeface="Sakkal Majalla" panose="02000000000000000000" pitchFamily="2" charset="-78"/>
            </a:rPr>
            <a:t>التشابه بين الأنواع:</a:t>
          </a:r>
          <a:r>
            <a:rPr lang="ar-SA" sz="1400" kern="1200">
              <a:solidFill>
                <a:schemeClr val="tx1"/>
              </a:solidFill>
              <a:latin typeface="Sakkal Majalla" panose="02000000000000000000" pitchFamily="2" charset="-78"/>
              <a:cs typeface="Sakkal Majalla" panose="02000000000000000000" pitchFamily="2" charset="-78"/>
            </a:rPr>
            <a:t> النماذج واجهت صعوبات في التمييز بين الأنواع ذات التشابه البصري العالي، مما يشير إلى الحاجة إلى ميزات أكثر تمييزًا أو بيانات أكثر تنوعًا.</a:t>
          </a:r>
          <a:endParaRPr lang="en-US" sz="1400" kern="1200">
            <a:solidFill>
              <a:schemeClr val="tx1"/>
            </a:solidFill>
            <a:latin typeface="Sakkal Majalla" panose="02000000000000000000" pitchFamily="2" charset="-78"/>
            <a:cs typeface="Sakkal Majalla" panose="02000000000000000000" pitchFamily="2" charset="-78"/>
          </a:endParaRPr>
        </a:p>
      </dsp:txBody>
      <dsp:txXfrm>
        <a:off x="25053" y="3679966"/>
        <a:ext cx="6429251" cy="463117"/>
      </dsp:txXfrm>
    </dsp:sp>
    <dsp:sp modelId="{1331A4D7-A4FD-4B8D-9633-696EBA822A75}">
      <dsp:nvSpPr>
        <dsp:cNvPr id="0" name=""/>
        <dsp:cNvSpPr/>
      </dsp:nvSpPr>
      <dsp:spPr>
        <a:xfrm>
          <a:off x="0" y="4176673"/>
          <a:ext cx="6479357" cy="513223"/>
        </a:xfrm>
        <a:prstGeom prst="roundRect">
          <a:avLst/>
        </a:prstGeom>
        <a:solidFill>
          <a:schemeClr val="accent5">
            <a:hueOff val="8009594"/>
            <a:satOff val="-20035"/>
            <a:lumOff val="-217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a:solidFill>
                <a:schemeClr val="tx1"/>
              </a:solidFill>
              <a:latin typeface="Sakkal Majalla" panose="02000000000000000000" pitchFamily="2" charset="-78"/>
              <a:cs typeface="Sakkal Majalla" panose="02000000000000000000" pitchFamily="2" charset="-78"/>
            </a:rPr>
            <a:t>التكلفة الحسابية:</a:t>
          </a:r>
          <a:r>
            <a:rPr lang="ar-SA" sz="1400" kern="1200">
              <a:solidFill>
                <a:schemeClr val="tx1"/>
              </a:solidFill>
              <a:latin typeface="Sakkal Majalla" panose="02000000000000000000" pitchFamily="2" charset="-78"/>
              <a:cs typeface="Sakkal Majalla" panose="02000000000000000000" pitchFamily="2" charset="-78"/>
            </a:rPr>
            <a:t> النماذج المدربة مسبقًا مثل </a:t>
          </a:r>
          <a:r>
            <a:rPr lang="en-US" sz="1400" kern="1200">
              <a:solidFill>
                <a:schemeClr val="tx1"/>
              </a:solidFill>
              <a:latin typeface="Sakkal Majalla" panose="02000000000000000000" pitchFamily="2" charset="-78"/>
              <a:cs typeface="Sakkal Majalla" panose="02000000000000000000" pitchFamily="2" charset="-78"/>
            </a:rPr>
            <a:t>VGG16 </a:t>
          </a:r>
          <a:r>
            <a:rPr lang="ar-SA" sz="1400" kern="1200">
              <a:solidFill>
                <a:schemeClr val="tx1"/>
              </a:solidFill>
              <a:latin typeface="Sakkal Majalla" panose="02000000000000000000" pitchFamily="2" charset="-78"/>
              <a:cs typeface="Sakkal Majalla" panose="02000000000000000000" pitchFamily="2" charset="-78"/>
            </a:rPr>
            <a:t>و</a:t>
          </a:r>
          <a:r>
            <a:rPr lang="en-US" sz="1400" kern="1200">
              <a:solidFill>
                <a:schemeClr val="tx1"/>
              </a:solidFill>
              <a:latin typeface="Sakkal Majalla" panose="02000000000000000000" pitchFamily="2" charset="-78"/>
              <a:cs typeface="Sakkal Majalla" panose="02000000000000000000" pitchFamily="2" charset="-78"/>
            </a:rPr>
            <a:t>ResNet50 </a:t>
          </a:r>
          <a:r>
            <a:rPr lang="ar-SA" sz="1400" kern="1200">
              <a:solidFill>
                <a:schemeClr val="tx1"/>
              </a:solidFill>
              <a:latin typeface="Sakkal Majalla" panose="02000000000000000000" pitchFamily="2" charset="-78"/>
              <a:cs typeface="Sakkal Majalla" panose="02000000000000000000" pitchFamily="2" charset="-78"/>
            </a:rPr>
            <a:t>تتطلب موارد حسابية كبيرة، مما قد يكون تحديًا للتطبيقات العملية في بيئات محدودة الموارد.</a:t>
          </a:r>
          <a:endParaRPr lang="en-US" sz="1400" kern="1200">
            <a:solidFill>
              <a:schemeClr val="tx1"/>
            </a:solidFill>
            <a:latin typeface="Sakkal Majalla" panose="02000000000000000000" pitchFamily="2" charset="-78"/>
            <a:cs typeface="Sakkal Majalla" panose="02000000000000000000" pitchFamily="2" charset="-78"/>
          </a:endParaRPr>
        </a:p>
      </dsp:txBody>
      <dsp:txXfrm>
        <a:off x="25053" y="4201726"/>
        <a:ext cx="6429251" cy="463117"/>
      </dsp:txXfrm>
    </dsp:sp>
    <dsp:sp modelId="{0BA6B4B5-5A56-434A-AE8C-A426C85FBE4C}">
      <dsp:nvSpPr>
        <dsp:cNvPr id="0" name=""/>
        <dsp:cNvSpPr/>
      </dsp:nvSpPr>
      <dsp:spPr>
        <a:xfrm>
          <a:off x="0" y="4698432"/>
          <a:ext cx="6479357" cy="513223"/>
        </a:xfrm>
        <a:prstGeom prst="roundRect">
          <a:avLst/>
        </a:prstGeom>
        <a:solidFill>
          <a:schemeClr val="accent5">
            <a:hueOff val="9010794"/>
            <a:satOff val="-22539"/>
            <a:lumOff val="-245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r" defTabSz="622300" rtl="1">
            <a:lnSpc>
              <a:spcPct val="90000"/>
            </a:lnSpc>
            <a:spcBef>
              <a:spcPct val="0"/>
            </a:spcBef>
            <a:spcAft>
              <a:spcPct val="35000"/>
            </a:spcAft>
            <a:buNone/>
          </a:pPr>
          <a:r>
            <a:rPr lang="ar-SA" sz="1400" b="1" kern="1200">
              <a:solidFill>
                <a:schemeClr val="tx1"/>
              </a:solidFill>
              <a:latin typeface="Sakkal Majalla" panose="02000000000000000000" pitchFamily="2" charset="-78"/>
              <a:cs typeface="Sakkal Majalla" panose="02000000000000000000" pitchFamily="2" charset="-78"/>
            </a:rPr>
            <a:t>افتقار الشفافية:</a:t>
          </a:r>
          <a:r>
            <a:rPr lang="ar-SA" sz="1400" kern="1200">
              <a:solidFill>
                <a:schemeClr val="tx1"/>
              </a:solidFill>
              <a:latin typeface="Sakkal Majalla" panose="02000000000000000000" pitchFamily="2" charset="-78"/>
              <a:cs typeface="Sakkal Majalla" panose="02000000000000000000" pitchFamily="2" charset="-78"/>
            </a:rPr>
            <a:t> مثل معظم نماذج التعلم العميق، النماذج المستخدمة تعمل كـ "صندوق أسود"، مما يجعل من الصعب تفسير القرارات التي تتخذها، وهو أمر قد يكون مقلقًا في تطبيقات الحفاظ على الحياة البرية التي تتطلب تفسيرات دقيقة.</a:t>
          </a:r>
          <a:endParaRPr lang="en-US" sz="1400" kern="1200">
            <a:solidFill>
              <a:schemeClr val="tx1"/>
            </a:solidFill>
            <a:latin typeface="Sakkal Majalla" panose="02000000000000000000" pitchFamily="2" charset="-78"/>
            <a:cs typeface="Sakkal Majalla" panose="02000000000000000000" pitchFamily="2" charset="-78"/>
          </a:endParaRPr>
        </a:p>
      </dsp:txBody>
      <dsp:txXfrm>
        <a:off x="25053" y="4723485"/>
        <a:ext cx="6429251" cy="46311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3/22/2025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371130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3/22/2025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528909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3/22/2025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4870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3/22/2025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994587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3/22/2025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969273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3/22/2025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85728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3/22/2025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634055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3/22/2025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316649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3/22/2025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096223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3/22/2025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731001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3/22/2025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7840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3/22/2025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80979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89" r:id="rId6"/>
    <p:sldLayoutId id="2147483685" r:id="rId7"/>
    <p:sldLayoutId id="2147483686" r:id="rId8"/>
    <p:sldLayoutId id="2147483687" r:id="rId9"/>
    <p:sldLayoutId id="2147483688" r:id="rId10"/>
    <p:sldLayoutId id="2147483690"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مفهوم جينيتيك تجريدي">
            <a:extLst>
              <a:ext uri="{FF2B5EF4-FFF2-40B4-BE49-F238E27FC236}">
                <a16:creationId xmlns:a16="http://schemas.microsoft.com/office/drawing/2014/main" id="{32192097-B46C-EA90-4809-01B654F71196}"/>
              </a:ext>
            </a:extLst>
          </p:cNvPr>
          <p:cNvPicPr>
            <a:picLocks noChangeAspect="1"/>
          </p:cNvPicPr>
          <p:nvPr/>
        </p:nvPicPr>
        <p:blipFill>
          <a:blip r:embed="rId2"/>
          <a:srcRect t="24459" b="19291"/>
          <a:stretch/>
        </p:blipFill>
        <p:spPr>
          <a:xfrm>
            <a:off x="20" y="10"/>
            <a:ext cx="12191979" cy="6857990"/>
          </a:xfrm>
          <a:prstGeom prst="rect">
            <a:avLst/>
          </a:prstGeom>
        </p:spPr>
      </p:pic>
      <p:sp>
        <p:nvSpPr>
          <p:cNvPr id="18" name="Rectangle 17">
            <a:extLst>
              <a:ext uri="{FF2B5EF4-FFF2-40B4-BE49-F238E27FC236}">
                <a16:creationId xmlns:a16="http://schemas.microsoft.com/office/drawing/2014/main" id="{0AF66B7C-69F6-439C-A508-14C94AF6BA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61948" y="0"/>
            <a:ext cx="7230052"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F32FE70A-6A86-6B4E-E9DB-555B8DC2509C}"/>
              </a:ext>
            </a:extLst>
          </p:cNvPr>
          <p:cNvSpPr>
            <a:spLocks noGrp="1"/>
          </p:cNvSpPr>
          <p:nvPr>
            <p:ph type="ctrTitle"/>
          </p:nvPr>
        </p:nvSpPr>
        <p:spPr>
          <a:xfrm>
            <a:off x="6638062" y="914400"/>
            <a:ext cx="4892948" cy="3427867"/>
          </a:xfrm>
        </p:spPr>
        <p:txBody>
          <a:bodyPr anchor="t">
            <a:normAutofit/>
          </a:bodyPr>
          <a:lstStyle/>
          <a:p>
            <a:pPr algn="r">
              <a:lnSpc>
                <a:spcPct val="90000"/>
              </a:lnSpc>
            </a:pPr>
            <a:r>
              <a:rPr lang="en-US" sz="3400">
                <a:solidFill>
                  <a:srgbClr val="FFFFFF"/>
                </a:solidFill>
              </a:rPr>
              <a:t>Automated Wildlife Species Classification Using Deep Neural Networks</a:t>
            </a:r>
            <a:br>
              <a:rPr lang="en-US" sz="3400">
                <a:solidFill>
                  <a:srgbClr val="FFFFFF"/>
                </a:solidFill>
              </a:rPr>
            </a:br>
            <a:br>
              <a:rPr lang="en-US" sz="3400">
                <a:solidFill>
                  <a:srgbClr val="FFFFFF"/>
                </a:solidFill>
              </a:rPr>
            </a:br>
            <a:r>
              <a:rPr lang="ar-SA" sz="3400">
                <a:solidFill>
                  <a:srgbClr val="FFFFFF"/>
                </a:solidFill>
                <a:latin typeface="Sakkal Majalla" panose="02000000000000000000" pitchFamily="2" charset="-78"/>
                <a:cs typeface="Sakkal Majalla" panose="02000000000000000000" pitchFamily="2" charset="-78"/>
              </a:rPr>
              <a:t>التصنيف الآلي لأنواع الحياة البرية باستخدام الشبكات العصبية العميقة</a:t>
            </a:r>
          </a:p>
        </p:txBody>
      </p:sp>
      <p:sp>
        <p:nvSpPr>
          <p:cNvPr id="3" name="عنوان فرعي 2">
            <a:extLst>
              <a:ext uri="{FF2B5EF4-FFF2-40B4-BE49-F238E27FC236}">
                <a16:creationId xmlns:a16="http://schemas.microsoft.com/office/drawing/2014/main" id="{44BF77B2-B6AC-CE0A-1B98-C4F6C309DD90}"/>
              </a:ext>
            </a:extLst>
          </p:cNvPr>
          <p:cNvSpPr>
            <a:spLocks noGrp="1"/>
          </p:cNvSpPr>
          <p:nvPr>
            <p:ph type="subTitle" idx="1"/>
          </p:nvPr>
        </p:nvSpPr>
        <p:spPr>
          <a:xfrm>
            <a:off x="6638060" y="5253051"/>
            <a:ext cx="4892949" cy="812923"/>
          </a:xfrm>
        </p:spPr>
        <p:txBody>
          <a:bodyPr anchor="t">
            <a:normAutofit/>
          </a:bodyPr>
          <a:lstStyle/>
          <a:p>
            <a:pPr algn="r" rtl="1">
              <a:lnSpc>
                <a:spcPct val="120000"/>
              </a:lnSpc>
            </a:pPr>
            <a:r>
              <a:rPr lang="ar-SA" sz="1000" b="0" i="0">
                <a:solidFill>
                  <a:srgbClr val="FFFFFF"/>
                </a:solidFill>
                <a:effectLst/>
                <a:latin typeface="Sakkal Majalla" panose="02000000000000000000" pitchFamily="2" charset="-78"/>
                <a:cs typeface="Sakkal Majalla" panose="02000000000000000000" pitchFamily="2" charset="-78"/>
              </a:rPr>
              <a:t>عرض عن ورقة بحثية تستخدم</a:t>
            </a:r>
            <a:br>
              <a:rPr lang="ar-SA" sz="1000">
                <a:solidFill>
                  <a:srgbClr val="FFFFFF"/>
                </a:solidFill>
                <a:latin typeface="Sakkal Majalla" panose="02000000000000000000" pitchFamily="2" charset="-78"/>
                <a:cs typeface="Sakkal Majalla" panose="02000000000000000000" pitchFamily="2" charset="-78"/>
              </a:rPr>
            </a:br>
            <a:r>
              <a:rPr lang="en-US" sz="1000" b="0" i="0">
                <a:solidFill>
                  <a:srgbClr val="FFFFFF"/>
                </a:solidFill>
                <a:effectLst/>
                <a:latin typeface="Sakkal Majalla" panose="02000000000000000000" pitchFamily="2" charset="-78"/>
                <a:cs typeface="Sakkal Majalla" panose="02000000000000000000" pitchFamily="2" charset="-78"/>
              </a:rPr>
              <a:t>Machine Learning - Deep Learning </a:t>
            </a:r>
            <a:endParaRPr lang="en-US" sz="1000" b="0">
              <a:solidFill>
                <a:srgbClr val="FFFFFF"/>
              </a:solidFill>
              <a:latin typeface="Sakkal Majalla" panose="02000000000000000000" pitchFamily="2" charset="-78"/>
              <a:cs typeface="Sakkal Majalla" panose="02000000000000000000" pitchFamily="2" charset="-78"/>
            </a:endParaRPr>
          </a:p>
          <a:p>
            <a:pPr algn="r" rtl="1">
              <a:lnSpc>
                <a:spcPct val="120000"/>
              </a:lnSpc>
            </a:pPr>
            <a:r>
              <a:rPr lang="ar-SA" sz="1000">
                <a:solidFill>
                  <a:srgbClr val="FFFFFF"/>
                </a:solidFill>
                <a:latin typeface="Sakkal Majalla" panose="02000000000000000000" pitchFamily="2" charset="-78"/>
                <a:cs typeface="Sakkal Majalla" panose="02000000000000000000" pitchFamily="2" charset="-78"/>
              </a:rPr>
              <a:t>للتعرف على الكائنات الحية</a:t>
            </a:r>
          </a:p>
        </p:txBody>
      </p:sp>
      <p:cxnSp>
        <p:nvCxnSpPr>
          <p:cNvPr id="20" name="Straight Connector 19">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38376"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527061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عنوان 1">
            <a:extLst>
              <a:ext uri="{FF2B5EF4-FFF2-40B4-BE49-F238E27FC236}">
                <a16:creationId xmlns:a16="http://schemas.microsoft.com/office/drawing/2014/main" id="{55B950AB-D07D-DB18-919A-8B370D562F09}"/>
              </a:ext>
            </a:extLst>
          </p:cNvPr>
          <p:cNvSpPr>
            <a:spLocks noGrp="1"/>
          </p:cNvSpPr>
          <p:nvPr>
            <p:ph type="title"/>
          </p:nvPr>
        </p:nvSpPr>
        <p:spPr>
          <a:xfrm>
            <a:off x="8519161" y="909828"/>
            <a:ext cx="3000587" cy="4160520"/>
          </a:xfrm>
        </p:spPr>
        <p:txBody>
          <a:bodyPr anchor="t">
            <a:normAutofit/>
          </a:bodyPr>
          <a:lstStyle/>
          <a:p>
            <a:pPr algn="r" rtl="1"/>
            <a:r>
              <a:rPr lang="ar-SA" sz="3600" b="1" dirty="0">
                <a:latin typeface="Sakkal Majalla" panose="02000000000000000000" pitchFamily="2" charset="-78"/>
                <a:cs typeface="Sakkal Majalla" panose="02000000000000000000" pitchFamily="2" charset="-78"/>
              </a:rPr>
              <a:t>1. اسم البحث واسم المجلة وسنة النشر وأسماء المؤلفين</a:t>
            </a:r>
            <a:br>
              <a:rPr lang="ar-SA" sz="3600" b="1" dirty="0">
                <a:latin typeface="Sakkal Majalla" panose="02000000000000000000" pitchFamily="2" charset="-78"/>
                <a:cs typeface="Sakkal Majalla" panose="02000000000000000000" pitchFamily="2" charset="-78"/>
              </a:rPr>
            </a:br>
            <a:endParaRPr lang="ar-SA" sz="3600" dirty="0">
              <a:latin typeface="Sakkal Majalla" panose="02000000000000000000" pitchFamily="2" charset="-78"/>
              <a:cs typeface="Sakkal Majalla" panose="02000000000000000000" pitchFamily="2" charset="-78"/>
            </a:endParaRP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ABD27967-C85B-81B9-5913-0E1043AE6599}"/>
              </a:ext>
            </a:extLst>
          </p:cNvPr>
          <p:cNvGraphicFramePr>
            <a:graphicFrameLocks noGrp="1"/>
          </p:cNvGraphicFramePr>
          <p:nvPr>
            <p:ph idx="1"/>
            <p:extLst>
              <p:ext uri="{D42A27DB-BD31-4B8C-83A1-F6EECF244321}">
                <p14:modId xmlns:p14="http://schemas.microsoft.com/office/powerpoint/2010/main" val="804672678"/>
              </p:ext>
            </p:extLst>
          </p:nvPr>
        </p:nvGraphicFramePr>
        <p:xfrm>
          <a:off x="651373" y="873370"/>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5501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637580D-1176-4083-A9A1-BD8ED08996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20D9DFA0-5BE2-DDF8-E244-7B0B221E9A14}"/>
              </a:ext>
            </a:extLst>
          </p:cNvPr>
          <p:cNvSpPr>
            <a:spLocks noGrp="1"/>
          </p:cNvSpPr>
          <p:nvPr>
            <p:ph type="title"/>
          </p:nvPr>
        </p:nvSpPr>
        <p:spPr>
          <a:xfrm>
            <a:off x="8217240" y="1299882"/>
            <a:ext cx="3822360" cy="4150811"/>
          </a:xfrm>
        </p:spPr>
        <p:txBody>
          <a:bodyPr>
            <a:normAutofit fontScale="90000"/>
          </a:bodyPr>
          <a:lstStyle/>
          <a:p>
            <a:pPr algn="r" rtl="1">
              <a:buNone/>
            </a:pPr>
            <a:r>
              <a:rPr lang="ar-SA" sz="3400" dirty="0">
                <a:latin typeface="Sakkal Majalla" panose="02000000000000000000" pitchFamily="2" charset="-78"/>
                <a:cs typeface="Sakkal Majalla" panose="02000000000000000000" pitchFamily="2" charset="-78"/>
              </a:rPr>
              <a:t>2. </a:t>
            </a:r>
            <a:r>
              <a:rPr lang="ar-SA" sz="3400" b="1" dirty="0">
                <a:latin typeface="Sakkal Majalla" panose="02000000000000000000" pitchFamily="2" charset="-78"/>
                <a:cs typeface="Sakkal Majalla" panose="02000000000000000000" pitchFamily="2" charset="-78"/>
              </a:rPr>
              <a:t>منهجية البحث والنماذج المستخدمة</a:t>
            </a:r>
            <a:br>
              <a:rPr lang="ar-SA" sz="3400" b="1" dirty="0">
                <a:latin typeface="Sakkal Majalla" panose="02000000000000000000" pitchFamily="2" charset="-78"/>
                <a:cs typeface="Sakkal Majalla" panose="02000000000000000000" pitchFamily="2" charset="-78"/>
              </a:rPr>
            </a:br>
            <a:br>
              <a:rPr lang="ar-SA" sz="1600" b="1" dirty="0"/>
            </a:br>
            <a:br>
              <a:rPr lang="ar-SA" sz="1600" b="1" dirty="0">
                <a:latin typeface="Sakkal Majalla" panose="02000000000000000000" pitchFamily="2" charset="-78"/>
                <a:cs typeface="Sakkal Majalla" panose="02000000000000000000" pitchFamily="2" charset="-78"/>
              </a:rPr>
            </a:br>
            <a:r>
              <a:rPr lang="ar-SA" sz="1600" dirty="0">
                <a:latin typeface="Sakkal Majalla" panose="02000000000000000000" pitchFamily="2" charset="-78"/>
                <a:cs typeface="Sakkal Majalla" panose="02000000000000000000" pitchFamily="2" charset="-78"/>
              </a:rPr>
              <a:t>تم استخدام التعلم المنقول لـ </a:t>
            </a:r>
            <a:br>
              <a:rPr lang="en-US" sz="1600" dirty="0">
                <a:latin typeface="Sakkal Majalla" panose="02000000000000000000" pitchFamily="2" charset="-78"/>
                <a:cs typeface="Sakkal Majalla" panose="02000000000000000000" pitchFamily="2" charset="-78"/>
              </a:rPr>
            </a:br>
            <a:r>
              <a:rPr lang="en-US" sz="1600" dirty="0">
                <a:latin typeface="Sakkal Majalla" panose="02000000000000000000" pitchFamily="2" charset="-78"/>
                <a:cs typeface="Sakkal Majalla" panose="02000000000000000000" pitchFamily="2" charset="-78"/>
              </a:rPr>
              <a:t>VGG16 </a:t>
            </a:r>
            <a:r>
              <a:rPr lang="ar-SA" sz="1600" dirty="0">
                <a:latin typeface="Sakkal Majalla" panose="02000000000000000000" pitchFamily="2" charset="-78"/>
                <a:cs typeface="Sakkal Majalla" panose="02000000000000000000" pitchFamily="2" charset="-78"/>
              </a:rPr>
              <a:t>و</a:t>
            </a:r>
            <a:r>
              <a:rPr lang="en-US" sz="1600" dirty="0">
                <a:latin typeface="Sakkal Majalla" panose="02000000000000000000" pitchFamily="2" charset="-78"/>
                <a:cs typeface="Sakkal Majalla" panose="02000000000000000000" pitchFamily="2" charset="-78"/>
              </a:rPr>
              <a:t>ResNet50 </a:t>
            </a:r>
            <a:r>
              <a:rPr lang="ar-SA" sz="1600" dirty="0">
                <a:latin typeface="Sakkal Majalla" panose="02000000000000000000" pitchFamily="2" charset="-78"/>
                <a:cs typeface="Sakkal Majalla" panose="02000000000000000000" pitchFamily="2" charset="-78"/>
              </a:rPr>
              <a:t>للاستفادة من الأوزان المدربة مسبقًا، مما يقلل من الحاجة إلى بيانات تدريب ضخمة.</a:t>
            </a:r>
            <a:br>
              <a:rPr lang="ar-SA" sz="1600" dirty="0">
                <a:latin typeface="Sakkal Majalla" panose="02000000000000000000" pitchFamily="2" charset="-78"/>
                <a:cs typeface="Sakkal Majalla" panose="02000000000000000000" pitchFamily="2" charset="-78"/>
              </a:rPr>
            </a:br>
            <a:br>
              <a:rPr lang="ar-SA" sz="1600" dirty="0">
                <a:latin typeface="Sakkal Majalla" panose="02000000000000000000" pitchFamily="2" charset="-78"/>
                <a:cs typeface="Sakkal Majalla" panose="02000000000000000000" pitchFamily="2" charset="-78"/>
              </a:rPr>
            </a:br>
            <a:r>
              <a:rPr lang="ar-SA" sz="1600" dirty="0">
                <a:latin typeface="Sakkal Majalla" panose="02000000000000000000" pitchFamily="2" charset="-78"/>
                <a:cs typeface="Sakkal Majalla" panose="02000000000000000000" pitchFamily="2" charset="-78"/>
              </a:rPr>
              <a:t>كما تم تدريب النماذج على تصنيف 4 فئات: الثعابين، السحالي، الضفادع/العلاجيم، والخلفية (</a:t>
            </a:r>
            <a:r>
              <a:rPr lang="en-US" sz="1600" dirty="0">
                <a:latin typeface="Sakkal Majalla" panose="02000000000000000000" pitchFamily="2" charset="-78"/>
                <a:cs typeface="Sakkal Majalla" panose="02000000000000000000" pitchFamily="2" charset="-78"/>
              </a:rPr>
              <a:t>Background).</a:t>
            </a:r>
            <a:br>
              <a:rPr lang="en-US" sz="1600" dirty="0">
                <a:latin typeface="Sakkal Majalla" panose="02000000000000000000" pitchFamily="2" charset="-78"/>
                <a:cs typeface="Sakkal Majalla" panose="02000000000000000000" pitchFamily="2" charset="-78"/>
              </a:rPr>
            </a:br>
            <a:r>
              <a:rPr lang="ar-SA" sz="1600" dirty="0">
                <a:latin typeface="Sakkal Majalla" panose="02000000000000000000" pitchFamily="2" charset="-78"/>
                <a:cs typeface="Sakkal Majalla" panose="02000000000000000000" pitchFamily="2" charset="-78"/>
              </a:rPr>
              <a:t>تم تطبيق تقنيات زيادة البيانات (</a:t>
            </a:r>
            <a:r>
              <a:rPr lang="en-US" sz="1600" dirty="0">
                <a:latin typeface="Sakkal Majalla" panose="02000000000000000000" pitchFamily="2" charset="-78"/>
                <a:cs typeface="Sakkal Majalla" panose="02000000000000000000" pitchFamily="2" charset="-78"/>
              </a:rPr>
              <a:t>Data Augmentation) </a:t>
            </a:r>
            <a:r>
              <a:rPr lang="ar-SA" sz="1600" dirty="0">
                <a:latin typeface="Sakkal Majalla" panose="02000000000000000000" pitchFamily="2" charset="-78"/>
                <a:cs typeface="Sakkal Majalla" panose="02000000000000000000" pitchFamily="2" charset="-78"/>
              </a:rPr>
              <a:t>لتحسين أداء النماذج على مجموعة البيانات الصغيرة.</a:t>
            </a:r>
            <a:br>
              <a:rPr lang="ar-SA" sz="1600" dirty="0"/>
            </a:br>
            <a:br>
              <a:rPr lang="ar-SA" sz="3400" dirty="0">
                <a:latin typeface="Sakkal Majalla" panose="02000000000000000000" pitchFamily="2" charset="-78"/>
                <a:cs typeface="Sakkal Majalla" panose="02000000000000000000" pitchFamily="2" charset="-78"/>
              </a:rPr>
            </a:br>
            <a:endParaRPr lang="ar-SA" sz="3400" dirty="0">
              <a:latin typeface="Sakkal Majalla" panose="02000000000000000000" pitchFamily="2" charset="-78"/>
              <a:cs typeface="Sakkal Majalla" panose="02000000000000000000" pitchFamily="2" charset="-78"/>
            </a:endParaRPr>
          </a:p>
        </p:txBody>
      </p:sp>
      <p:cxnSp>
        <p:nvCxnSpPr>
          <p:cNvPr id="16" name="Straight Connector 15">
            <a:extLst>
              <a:ext uri="{FF2B5EF4-FFF2-40B4-BE49-F238E27FC236}">
                <a16:creationId xmlns:a16="http://schemas.microsoft.com/office/drawing/2014/main" id="{1A85A180-17F0-9F5F-51D9-6D242E7884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10" name="عنصر نائب للمحتوى 2">
            <a:extLst>
              <a:ext uri="{FF2B5EF4-FFF2-40B4-BE49-F238E27FC236}">
                <a16:creationId xmlns:a16="http://schemas.microsoft.com/office/drawing/2014/main" id="{F694BD4D-4768-3084-822C-839DFD7FE026}"/>
              </a:ext>
            </a:extLst>
          </p:cNvPr>
          <p:cNvGraphicFramePr>
            <a:graphicFrameLocks noGrp="1"/>
          </p:cNvGraphicFramePr>
          <p:nvPr>
            <p:ph idx="1"/>
            <p:extLst>
              <p:ext uri="{D42A27DB-BD31-4B8C-83A1-F6EECF244321}">
                <p14:modId xmlns:p14="http://schemas.microsoft.com/office/powerpoint/2010/main" val="2759224720"/>
              </p:ext>
            </p:extLst>
          </p:nvPr>
        </p:nvGraphicFramePr>
        <p:xfrm>
          <a:off x="731521" y="1299882"/>
          <a:ext cx="7485718" cy="492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7069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B445CB3E-67F4-88DB-395E-F07E1478F64A}"/>
              </a:ext>
            </a:extLst>
          </p:cNvPr>
          <p:cNvSpPr>
            <a:spLocks noGrp="1"/>
          </p:cNvSpPr>
          <p:nvPr>
            <p:ph type="title"/>
          </p:nvPr>
        </p:nvSpPr>
        <p:spPr>
          <a:xfrm>
            <a:off x="8183584" y="1469366"/>
            <a:ext cx="3677920" cy="3919267"/>
          </a:xfrm>
        </p:spPr>
        <p:txBody>
          <a:bodyPr anchor="t">
            <a:normAutofit/>
          </a:bodyPr>
          <a:lstStyle/>
          <a:p>
            <a:pPr algn="r" rtl="1"/>
            <a:r>
              <a:rPr lang="ar-SA" b="1" dirty="0">
                <a:latin typeface="Sakkal Majalla" panose="02000000000000000000" pitchFamily="2" charset="-78"/>
                <a:cs typeface="Sakkal Majalla" panose="02000000000000000000" pitchFamily="2" charset="-78"/>
              </a:rPr>
              <a:t>شرح مفصل للنماذج المستخدمة:</a:t>
            </a:r>
            <a:br>
              <a:rPr lang="ar-SA" b="1" dirty="0">
                <a:latin typeface="Sakkal Majalla" panose="02000000000000000000" pitchFamily="2" charset="-78"/>
                <a:cs typeface="Sakkal Majalla" panose="02000000000000000000" pitchFamily="2" charset="-78"/>
              </a:rPr>
            </a:br>
            <a:endParaRPr lang="ar-SA" dirty="0">
              <a:latin typeface="Sakkal Majalla" panose="02000000000000000000" pitchFamily="2" charset="-78"/>
              <a:cs typeface="Sakkal Majalla" panose="02000000000000000000" pitchFamily="2" charset="-78"/>
            </a:endParaRPr>
          </a:p>
        </p:txBody>
      </p:sp>
      <p:cxnSp>
        <p:nvCxnSpPr>
          <p:cNvPr id="11" name="Straight Connector 10">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123E6419-C4B6-DA4B-9D18-9F498B0297CE}"/>
              </a:ext>
            </a:extLst>
          </p:cNvPr>
          <p:cNvGraphicFramePr>
            <a:graphicFrameLocks noGrp="1"/>
          </p:cNvGraphicFramePr>
          <p:nvPr>
            <p:ph idx="1"/>
            <p:extLst>
              <p:ext uri="{D42A27DB-BD31-4B8C-83A1-F6EECF244321}">
                <p14:modId xmlns:p14="http://schemas.microsoft.com/office/powerpoint/2010/main" val="681828572"/>
              </p:ext>
            </p:extLst>
          </p:nvPr>
        </p:nvGraphicFramePr>
        <p:xfrm>
          <a:off x="713232" y="1031001"/>
          <a:ext cx="7295146" cy="54415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5402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267D27E5-D3DB-901E-C704-9FA320C12056}"/>
              </a:ext>
            </a:extLst>
          </p:cNvPr>
          <p:cNvSpPr>
            <a:spLocks noGrp="1"/>
          </p:cNvSpPr>
          <p:nvPr>
            <p:ph type="title"/>
          </p:nvPr>
        </p:nvSpPr>
        <p:spPr>
          <a:xfrm>
            <a:off x="8519751" y="1404206"/>
            <a:ext cx="2955073" cy="3919267"/>
          </a:xfrm>
        </p:spPr>
        <p:txBody>
          <a:bodyPr anchor="t">
            <a:normAutofit/>
          </a:bodyPr>
          <a:lstStyle/>
          <a:p>
            <a:pPr algn="r" rtl="1"/>
            <a:r>
              <a:rPr lang="ar-SA" sz="3700" b="1" dirty="0"/>
              <a:t>3. خطوة معالجة البيانات </a:t>
            </a:r>
            <a:r>
              <a:rPr lang="ar-SA" sz="2800" b="1" dirty="0"/>
              <a:t>(</a:t>
            </a:r>
            <a:r>
              <a:rPr lang="en-US" sz="2800" b="1" dirty="0"/>
              <a:t>(Preprocessing</a:t>
            </a:r>
            <a:br>
              <a:rPr lang="en-US" sz="3700" b="1" dirty="0"/>
            </a:br>
            <a:endParaRPr lang="ar-SA" sz="3700" dirty="0"/>
          </a:p>
        </p:txBody>
      </p:sp>
      <p:cxnSp>
        <p:nvCxnSpPr>
          <p:cNvPr id="11" name="Straight Connector 10">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846BE54E-069B-BC5B-99F7-B2B58E7C0BE7}"/>
              </a:ext>
            </a:extLst>
          </p:cNvPr>
          <p:cNvGraphicFramePr>
            <a:graphicFrameLocks noGrp="1"/>
          </p:cNvGraphicFramePr>
          <p:nvPr>
            <p:ph idx="1"/>
            <p:extLst>
              <p:ext uri="{D42A27DB-BD31-4B8C-83A1-F6EECF244321}">
                <p14:modId xmlns:p14="http://schemas.microsoft.com/office/powerpoint/2010/main" val="3836815849"/>
              </p:ext>
            </p:extLst>
          </p:nvPr>
        </p:nvGraphicFramePr>
        <p:xfrm>
          <a:off x="274186" y="1031001"/>
          <a:ext cx="7971380" cy="492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3166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1B66F347-4C54-E9F2-757B-AA8FBE97300F}"/>
              </a:ext>
            </a:extLst>
          </p:cNvPr>
          <p:cNvSpPr>
            <a:spLocks noGrp="1"/>
          </p:cNvSpPr>
          <p:nvPr>
            <p:ph type="title"/>
          </p:nvPr>
        </p:nvSpPr>
        <p:spPr>
          <a:xfrm>
            <a:off x="7987937" y="1371600"/>
            <a:ext cx="3677920" cy="3919267"/>
          </a:xfrm>
        </p:spPr>
        <p:txBody>
          <a:bodyPr anchor="t">
            <a:normAutofit/>
          </a:bodyPr>
          <a:lstStyle/>
          <a:p>
            <a:pPr algn="r" rtl="1"/>
            <a:r>
              <a:rPr lang="ar-SA" b="1" dirty="0"/>
              <a:t>4. توصيف البيانات وحجمها</a:t>
            </a:r>
            <a:br>
              <a:rPr lang="ar-SA" b="1" dirty="0"/>
            </a:br>
            <a:endParaRPr lang="ar-SA" dirty="0"/>
          </a:p>
        </p:txBody>
      </p:sp>
      <p:cxnSp>
        <p:nvCxnSpPr>
          <p:cNvPr id="11" name="Straight Connector 10">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F6BB0661-E542-6553-D611-2B77D0FC51AB}"/>
              </a:ext>
            </a:extLst>
          </p:cNvPr>
          <p:cNvGraphicFramePr>
            <a:graphicFrameLocks noGrp="1"/>
          </p:cNvGraphicFramePr>
          <p:nvPr>
            <p:ph idx="1"/>
            <p:extLst>
              <p:ext uri="{D42A27DB-BD31-4B8C-83A1-F6EECF244321}">
                <p14:modId xmlns:p14="http://schemas.microsoft.com/office/powerpoint/2010/main" val="720982532"/>
              </p:ext>
            </p:extLst>
          </p:nvPr>
        </p:nvGraphicFramePr>
        <p:xfrm>
          <a:off x="713232" y="1186543"/>
          <a:ext cx="6479357" cy="49263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3254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17C1BC52-F6E9-3A3D-A77A-58490FE81691}"/>
              </a:ext>
            </a:extLst>
          </p:cNvPr>
          <p:cNvSpPr>
            <a:spLocks noGrp="1"/>
          </p:cNvSpPr>
          <p:nvPr>
            <p:ph type="title"/>
          </p:nvPr>
        </p:nvSpPr>
        <p:spPr>
          <a:xfrm>
            <a:off x="640079" y="570750"/>
            <a:ext cx="10890929" cy="1387934"/>
          </a:xfrm>
        </p:spPr>
        <p:txBody>
          <a:bodyPr anchor="b">
            <a:normAutofit/>
          </a:bodyPr>
          <a:lstStyle/>
          <a:p>
            <a:pPr algn="r" rtl="1"/>
            <a:r>
              <a:rPr lang="ar-SA" b="1" dirty="0"/>
              <a:t>5. النتائج</a:t>
            </a:r>
            <a:br>
              <a:rPr lang="ar-SA" b="1" dirty="0"/>
            </a:br>
            <a:endParaRPr lang="ar-SA" dirty="0"/>
          </a:p>
        </p:txBody>
      </p:sp>
      <p:cxnSp>
        <p:nvCxnSpPr>
          <p:cNvPr id="11" name="Straight Connector 10">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B4BF9FFA-5BEB-1CE8-4483-8A5810259794}"/>
              </a:ext>
            </a:extLst>
          </p:cNvPr>
          <p:cNvGraphicFramePr>
            <a:graphicFrameLocks noGrp="1"/>
          </p:cNvGraphicFramePr>
          <p:nvPr>
            <p:ph idx="1"/>
            <p:extLst>
              <p:ext uri="{D42A27DB-BD31-4B8C-83A1-F6EECF244321}">
                <p14:modId xmlns:p14="http://schemas.microsoft.com/office/powerpoint/2010/main" val="1362478260"/>
              </p:ext>
            </p:extLst>
          </p:nvPr>
        </p:nvGraphicFramePr>
        <p:xfrm>
          <a:off x="640079" y="2559050"/>
          <a:ext cx="10890929" cy="373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0272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عنوان 1">
            <a:extLst>
              <a:ext uri="{FF2B5EF4-FFF2-40B4-BE49-F238E27FC236}">
                <a16:creationId xmlns:a16="http://schemas.microsoft.com/office/drawing/2014/main" id="{684B0131-8112-C071-26B1-CBAD7DF0BBC6}"/>
              </a:ext>
            </a:extLst>
          </p:cNvPr>
          <p:cNvSpPr>
            <a:spLocks noGrp="1"/>
          </p:cNvSpPr>
          <p:nvPr>
            <p:ph type="title"/>
          </p:nvPr>
        </p:nvSpPr>
        <p:spPr>
          <a:xfrm>
            <a:off x="7853088" y="1259141"/>
            <a:ext cx="3677920" cy="3919267"/>
          </a:xfrm>
        </p:spPr>
        <p:txBody>
          <a:bodyPr anchor="t">
            <a:normAutofit/>
          </a:bodyPr>
          <a:lstStyle/>
          <a:p>
            <a:pPr rtl="1"/>
            <a:r>
              <a:rPr lang="ar-SA" b="1" dirty="0"/>
              <a:t>6. المميزات والعيوب</a:t>
            </a:r>
            <a:br>
              <a:rPr lang="ar-SA" b="1" dirty="0"/>
            </a:br>
            <a:endParaRPr lang="ar-SA" dirty="0"/>
          </a:p>
        </p:txBody>
      </p:sp>
      <p:cxnSp>
        <p:nvCxnSpPr>
          <p:cNvPr id="11" name="Straight Connector 10">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عنصر نائب للمحتوى 2">
            <a:extLst>
              <a:ext uri="{FF2B5EF4-FFF2-40B4-BE49-F238E27FC236}">
                <a16:creationId xmlns:a16="http://schemas.microsoft.com/office/drawing/2014/main" id="{28758044-C605-D113-1305-E07158CC5295}"/>
              </a:ext>
            </a:extLst>
          </p:cNvPr>
          <p:cNvGraphicFramePr>
            <a:graphicFrameLocks noGrp="1"/>
          </p:cNvGraphicFramePr>
          <p:nvPr>
            <p:ph idx="1"/>
            <p:extLst>
              <p:ext uri="{D42A27DB-BD31-4B8C-83A1-F6EECF244321}">
                <p14:modId xmlns:p14="http://schemas.microsoft.com/office/powerpoint/2010/main" val="1992871696"/>
              </p:ext>
            </p:extLst>
          </p:nvPr>
        </p:nvGraphicFramePr>
        <p:xfrm>
          <a:off x="713232" y="1338942"/>
          <a:ext cx="6479357" cy="52142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3992908"/>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otalTime>56</TotalTime>
  <Words>1170</Words>
  <Application>Microsoft Office PowerPoint</Application>
  <PresentationFormat>شاشة عريضة</PresentationFormat>
  <Paragraphs>61</Paragraphs>
  <Slides>8</Slides>
  <Notes>0</Notes>
  <HiddenSlides>0</HiddenSlides>
  <MMClips>0</MMClips>
  <ScaleCrop>false</ScaleCrop>
  <HeadingPairs>
    <vt:vector size="6" baseType="variant">
      <vt:variant>
        <vt:lpstr>الخطوط المستخدمة</vt:lpstr>
      </vt:variant>
      <vt:variant>
        <vt:i4>3</vt:i4>
      </vt:variant>
      <vt:variant>
        <vt:lpstr>نسق</vt:lpstr>
      </vt:variant>
      <vt:variant>
        <vt:i4>1</vt:i4>
      </vt:variant>
      <vt:variant>
        <vt:lpstr>عناوين الشرائح</vt:lpstr>
      </vt:variant>
      <vt:variant>
        <vt:i4>8</vt:i4>
      </vt:variant>
    </vt:vector>
  </HeadingPairs>
  <TitlesOfParts>
    <vt:vector size="12" baseType="lpstr">
      <vt:lpstr>Arial</vt:lpstr>
      <vt:lpstr>Grandview Display</vt:lpstr>
      <vt:lpstr>Sakkal Majalla</vt:lpstr>
      <vt:lpstr>DashVTI</vt:lpstr>
      <vt:lpstr>Automated Wildlife Species Classification Using Deep Neural Networks  التصنيف الآلي لأنواع الحياة البرية باستخدام الشبكات العصبية العميقة</vt:lpstr>
      <vt:lpstr>1. اسم البحث واسم المجلة وسنة النشر وأسماء المؤلفين </vt:lpstr>
      <vt:lpstr>2. منهجية البحث والنماذج المستخدمة   تم استخدام التعلم المنقول لـ  VGG16 وResNet50 للاستفادة من الأوزان المدربة مسبقًا، مما يقلل من الحاجة إلى بيانات تدريب ضخمة.  كما تم تدريب النماذج على تصنيف 4 فئات: الثعابين، السحالي، الضفادع/العلاجيم، والخلفية (Background). تم تطبيق تقنيات زيادة البيانات (Data Augmentation) لتحسين أداء النماذج على مجموعة البيانات الصغيرة.  </vt:lpstr>
      <vt:lpstr>شرح مفصل للنماذج المستخدمة: </vt:lpstr>
      <vt:lpstr>3. خطوة معالجة البيانات ((Preprocessing </vt:lpstr>
      <vt:lpstr>4. توصيف البيانات وحجمها </vt:lpstr>
      <vt:lpstr>5. النتائج </vt:lpstr>
      <vt:lpstr>6. المميزات والعيوب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Ahmed Bashatah</dc:creator>
  <cp:lastModifiedBy>Ahmed Bashatah</cp:lastModifiedBy>
  <cp:revision>2</cp:revision>
  <dcterms:created xsi:type="dcterms:W3CDTF">2025-03-22T18:53:49Z</dcterms:created>
  <dcterms:modified xsi:type="dcterms:W3CDTF">2025-03-22T19:53:11Z</dcterms:modified>
</cp:coreProperties>
</file>