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02" r:id="rId1"/>
    <p:sldMasterId id="2147483703" r:id="rId2"/>
  </p:sldMasterIdLst>
  <p:notesMasterIdLst>
    <p:notesMasterId r:id="rId18"/>
  </p:notesMasterIdLst>
  <p:sldIdLst>
    <p:sldId id="256" r:id="rId3"/>
    <p:sldId id="257" r:id="rId4"/>
    <p:sldId id="266" r:id="rId5"/>
    <p:sldId id="296" r:id="rId6"/>
    <p:sldId id="267" r:id="rId7"/>
    <p:sldId id="268" r:id="rId8"/>
    <p:sldId id="269" r:id="rId9"/>
    <p:sldId id="297" r:id="rId10"/>
    <p:sldId id="288" r:id="rId11"/>
    <p:sldId id="292" r:id="rId12"/>
    <p:sldId id="291" r:id="rId13"/>
    <p:sldId id="295" r:id="rId14"/>
    <p:sldId id="290" r:id="rId15"/>
    <p:sldId id="294" r:id="rId16"/>
    <p:sldId id="289" r:id="rId17"/>
  </p:sldIdLst>
  <p:sldSz cx="12192000" cy="6858000"/>
  <p:notesSz cx="6858000" cy="9144000"/>
  <p:embeddedFontLst>
    <p:embeddedFont>
      <p:font typeface="Calibri" pitchFamily="34" charset="0"/>
      <p:regular r:id="rId19"/>
      <p:bold r:id="rId20"/>
    </p:embeddedFont>
    <p:embeddedFont>
      <p:font typeface="Tahoma" pitchFamily="34" charset="0"/>
      <p:regular r:id="rId21"/>
      <p:bold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4" d="100"/>
          <a:sy n="74" d="100"/>
        </p:scale>
        <p:origin x="-5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857088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8" name="Google Shape;27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9" name="Google Shape;28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0" name="Google Shape;290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xmlns="" id="{3F695646-A088-F551-23BA-E26CAE94C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xmlns="" id="{58049EA3-EEC1-7136-EDD4-4C7498E6156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xmlns="" id="{78867C42-E100-ABDC-8791-6BAA3B58F61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45815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2e938f9bb0c_0_2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7" name="Google Shape;397;g2e938f9bb0c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2e938f9bb0c_0_3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9" name="Google Shape;409;g2e938f9bb0c_0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g2e938f9bb0c_0_4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1" name="Google Shape;421;g2e938f9bb0c_0_4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xmlns="" id="{C6FDE3A6-AB4F-238B-C05A-ADD59BEFF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xmlns="" id="{5B6BABE9-7650-0BB1-569A-9A0ED9514D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xmlns="" id="{C3A720D5-DF41-C19C-8490-959B65E1794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638547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8" name="Google Shape;63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>
          <a:extLst>
            <a:ext uri="{FF2B5EF4-FFF2-40B4-BE49-F238E27FC236}">
              <a16:creationId xmlns:a16="http://schemas.microsoft.com/office/drawing/2014/main" xmlns="" id="{016E21FC-AFB4-726B-292E-3FBC57FBC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35:notes">
            <a:extLst>
              <a:ext uri="{FF2B5EF4-FFF2-40B4-BE49-F238E27FC236}">
                <a16:creationId xmlns:a16="http://schemas.microsoft.com/office/drawing/2014/main" xmlns="" id="{4EEBDB7C-1331-E476-EADC-CFD61B78B6E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8" name="Google Shape;638;p35:notes">
            <a:extLst>
              <a:ext uri="{FF2B5EF4-FFF2-40B4-BE49-F238E27FC236}">
                <a16:creationId xmlns:a16="http://schemas.microsoft.com/office/drawing/2014/main" xmlns="" id="{C79892AF-E0FA-14CD-6C4C-347C14A35C0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037381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>
          <a:extLst>
            <a:ext uri="{FF2B5EF4-FFF2-40B4-BE49-F238E27FC236}">
              <a16:creationId xmlns:a16="http://schemas.microsoft.com/office/drawing/2014/main" xmlns="" id="{EA3025A7-92C9-AB5C-35DA-7C739A0EC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35:notes">
            <a:extLst>
              <a:ext uri="{FF2B5EF4-FFF2-40B4-BE49-F238E27FC236}">
                <a16:creationId xmlns:a16="http://schemas.microsoft.com/office/drawing/2014/main" xmlns="" id="{5514110E-1B8E-2E46-CB77-9CE74499F22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8" name="Google Shape;638;p35:notes">
            <a:extLst>
              <a:ext uri="{FF2B5EF4-FFF2-40B4-BE49-F238E27FC236}">
                <a16:creationId xmlns:a16="http://schemas.microsoft.com/office/drawing/2014/main" xmlns="" id="{6249DB01-32DA-41B4-A621-4CA87937C07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711459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>
          <a:extLst>
            <a:ext uri="{FF2B5EF4-FFF2-40B4-BE49-F238E27FC236}">
              <a16:creationId xmlns:a16="http://schemas.microsoft.com/office/drawing/2014/main" xmlns="" id="{C325C5A6-28CC-0D74-F334-F38D9F1FE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35:notes">
            <a:extLst>
              <a:ext uri="{FF2B5EF4-FFF2-40B4-BE49-F238E27FC236}">
                <a16:creationId xmlns:a16="http://schemas.microsoft.com/office/drawing/2014/main" xmlns="" id="{655FF2F9-D8C4-16FC-F77D-3A1884BC08B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8" name="Google Shape;638;p35:notes">
            <a:extLst>
              <a:ext uri="{FF2B5EF4-FFF2-40B4-BE49-F238E27FC236}">
                <a16:creationId xmlns:a16="http://schemas.microsoft.com/office/drawing/2014/main" xmlns="" id="{0F4443D9-BD2D-64E4-6B56-D27A549FA95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980972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>
          <a:extLst>
            <a:ext uri="{FF2B5EF4-FFF2-40B4-BE49-F238E27FC236}">
              <a16:creationId xmlns:a16="http://schemas.microsoft.com/office/drawing/2014/main" xmlns="" id="{DC3D2E45-CEF2-067C-0083-129B91516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35:notes">
            <a:extLst>
              <a:ext uri="{FF2B5EF4-FFF2-40B4-BE49-F238E27FC236}">
                <a16:creationId xmlns:a16="http://schemas.microsoft.com/office/drawing/2014/main" xmlns="" id="{67847A78-DFE0-FC31-F96C-3FA81C51262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8" name="Google Shape;638;p35:notes">
            <a:extLst>
              <a:ext uri="{FF2B5EF4-FFF2-40B4-BE49-F238E27FC236}">
                <a16:creationId xmlns:a16="http://schemas.microsoft.com/office/drawing/2014/main" xmlns="" id="{CEEA8E51-3475-7BFA-3734-721BA64051F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993968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>
          <a:extLst>
            <a:ext uri="{FF2B5EF4-FFF2-40B4-BE49-F238E27FC236}">
              <a16:creationId xmlns:a16="http://schemas.microsoft.com/office/drawing/2014/main" xmlns="" id="{640F9AE6-AD15-5B08-886E-FC1F06388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35:notes">
            <a:extLst>
              <a:ext uri="{FF2B5EF4-FFF2-40B4-BE49-F238E27FC236}">
                <a16:creationId xmlns:a16="http://schemas.microsoft.com/office/drawing/2014/main" xmlns="" id="{6502D867-5D84-AC94-4DF9-27544FDB54D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8" name="Google Shape;638;p35:notes">
            <a:extLst>
              <a:ext uri="{FF2B5EF4-FFF2-40B4-BE49-F238E27FC236}">
                <a16:creationId xmlns:a16="http://schemas.microsoft.com/office/drawing/2014/main" xmlns="" id="{BA0C7FDF-DB3B-B436-4674-9CAF52F79B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691654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8" name="Google Shape;648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7840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5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6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19" name="Google Shape;11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3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1" name="Google Shape;131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3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37" name="Google Shape;137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3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3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4" name="Google Shape;144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3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0" name="Google Shape;150;p3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1" name="Google Shape;151;p3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2" name="Google Shape;152;p3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3" name="Google Shape;153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3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64" name="Google Shape;164;p3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65" name="Google Shape;165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6" name="Google Shape;166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3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171" name="Google Shape;171;p3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72" name="Google Shape;172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37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8" name="Google Shape;178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8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38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4" name="Google Shape;18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0" name="Google Shape;100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0.xml"/><Relationship Id="rId1" Type="http://schemas.openxmlformats.org/officeDocument/2006/relationships/video" Target="https://www.youtube.com/embed/24V_OX_EccA?feature=oembed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ronuncian.com/linking-vowels-into-vowel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7tsljuK4f2E?start=135&amp;feature=oembed" TargetMode="External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58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58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58"/>
          <p:cNvSpPr/>
          <p:nvPr/>
        </p:nvSpPr>
        <p:spPr>
          <a:xfrm>
            <a:off x="505360" y="5028707"/>
            <a:ext cx="3516600" cy="529200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28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58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7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p58"/>
          <p:cNvPicPr preferRelativeResize="0"/>
          <p:nvPr/>
        </p:nvPicPr>
        <p:blipFill rotWithShape="1">
          <a:blip r:embed="rId4">
            <a:alphaModFix/>
          </a:blip>
          <a:srcRect t="27876" b="25427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58"/>
          <p:cNvSpPr txBox="1"/>
          <p:nvPr/>
        </p:nvSpPr>
        <p:spPr>
          <a:xfrm>
            <a:off x="194625" y="2245000"/>
            <a:ext cx="5328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Pronunciation Course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9992" y="-58058"/>
            <a:ext cx="12663752" cy="7053944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59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4" name="Google Shape;294;p59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295" name="Google Shape;295;p59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2</a:t>
            </a:r>
            <a:endParaRPr sz="2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7" name="Google Shape;297;p59"/>
          <p:cNvPicPr preferRelativeResize="0"/>
          <p:nvPr/>
        </p:nvPicPr>
        <p:blipFill rotWithShape="1">
          <a:blip r:embed="rId5">
            <a:alphaModFix/>
          </a:blip>
          <a:srcRect t="27876" b="2542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/>
          <p:cNvSpPr txBox="1"/>
          <p:nvPr/>
        </p:nvSpPr>
        <p:spPr>
          <a:xfrm>
            <a:off x="708592" y="2095405"/>
            <a:ext cx="10541100" cy="283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Outline: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200" b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</a:t>
            </a:r>
            <a:r>
              <a:rPr lang="en-US" sz="3200" b="1" i="0" u="none" strike="noStrike" cap="none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inking Vowel to Vowel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200" b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Linking Consonant to Vowel</a:t>
            </a:r>
            <a:endParaRPr sz="3200" b="1" i="0" u="none" strike="noStrike" cap="none" dirty="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4" name="Google Shape;394;p68"/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xmlns="" id="{AABFBF25-D08E-EA1D-301F-74C179EE8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xmlns="" id="{31C99AEB-9136-CDFF-BD2E-69B0101305DD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xmlns="" id="{C7F578CF-37A4-7AB5-0BE5-C8AEB9002015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>
            <a:extLst>
              <a:ext uri="{FF2B5EF4-FFF2-40B4-BE49-F238E27FC236}">
                <a16:creationId xmlns:a16="http://schemas.microsoft.com/office/drawing/2014/main" xmlns="" id="{9D4B6BB9-1D20-1182-7FA9-C868428584D6}"/>
              </a:ext>
            </a:extLst>
          </p:cNvPr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xmlns="" id="{5D79ABC1-1DAD-3602-BAFE-0CD1705DBFD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xmlns="" id="{F5A89105-29DB-8B4D-922A-1C86A0F1894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xmlns="" id="{505E9918-92AF-76B5-9B85-6024ED8F9ED8}"/>
              </a:ext>
            </a:extLst>
          </p:cNvPr>
          <p:cNvSpPr txBox="1"/>
          <p:nvPr/>
        </p:nvSpPr>
        <p:spPr>
          <a:xfrm>
            <a:off x="889000" y="1939125"/>
            <a:ext cx="10541100" cy="3016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(linking vowel to vowel)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xmlns="" id="{0E2EC898-62ED-130C-4F69-E8AB4F7493D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4499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69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69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6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2" name="Google Shape;402;p6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3" name="Google Shape;403;p69"/>
          <p:cNvSpPr txBox="1"/>
          <p:nvPr/>
        </p:nvSpPr>
        <p:spPr>
          <a:xfrm>
            <a:off x="889000" y="1841126"/>
            <a:ext cx="105411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5" name="Google Shape;405;p69"/>
          <p:cNvPicPr preferRelativeResize="0"/>
          <p:nvPr/>
        </p:nvPicPr>
        <p:blipFill rotWithShape="1">
          <a:blip r:embed="rId4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Online Media 1" title="Learn the American Accent: Vowel to Vowel Linking in American English">
            <a:hlinkClick r:id="" action="ppaction://media"/>
            <a:extLst>
              <a:ext uri="{FF2B5EF4-FFF2-40B4-BE49-F238E27FC236}">
                <a16:creationId xmlns:a16="http://schemas.microsoft.com/office/drawing/2014/main" xmlns="" id="{07A7CD40-732B-744C-F618-1B7D0A7F550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17275" y="1250451"/>
            <a:ext cx="10570129" cy="50608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70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2" name="Google Shape;412;p7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7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4" name="Google Shape;414;p7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5" name="Google Shape;415;p70"/>
          <p:cNvSpPr txBox="1"/>
          <p:nvPr/>
        </p:nvSpPr>
        <p:spPr>
          <a:xfrm>
            <a:off x="889000" y="1841126"/>
            <a:ext cx="10541100" cy="92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7" name="Google Shape;417;p70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8" name="Google Shape;418;p7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1125" y="1285000"/>
            <a:ext cx="8773950" cy="5242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71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4" name="Google Shape;424;p71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5" name="Google Shape;425;p7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7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7" name="Google Shape;427;p71"/>
          <p:cNvSpPr txBox="1"/>
          <p:nvPr/>
        </p:nvSpPr>
        <p:spPr>
          <a:xfrm>
            <a:off x="889000" y="1231800"/>
            <a:ext cx="1458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28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Practice</a:t>
            </a:r>
            <a:endParaRPr sz="28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71"/>
          <p:cNvSpPr txBox="1"/>
          <p:nvPr/>
        </p:nvSpPr>
        <p:spPr>
          <a:xfrm>
            <a:off x="889000" y="1841124"/>
            <a:ext cx="105411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1" i="0" u="sng" strike="noStrike" cap="none" dirty="0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https://pronuncian.com/linking-vowels-into-vowels</a:t>
            </a:r>
            <a:r>
              <a:rPr lang="en-US" sz="2300" b="1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300" b="1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0" name="Google Shape;430;p71"/>
          <p:cNvPicPr preferRelativeResize="0"/>
          <p:nvPr/>
        </p:nvPicPr>
        <p:blipFill rotWithShape="1">
          <a:blip r:embed="rId4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xmlns="" id="{AA414323-7629-7749-D17B-5E602EF6E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xmlns="" id="{B6AF4361-195D-550E-85F3-6F2EDC053816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xmlns="" id="{9F6DF7EE-909B-25D5-6ED8-05B8525DBA44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>
            <a:extLst>
              <a:ext uri="{FF2B5EF4-FFF2-40B4-BE49-F238E27FC236}">
                <a16:creationId xmlns:a16="http://schemas.microsoft.com/office/drawing/2014/main" xmlns="" id="{DD6BCCA5-DC5E-07E7-8A43-A213CBCD800A}"/>
              </a:ext>
            </a:extLst>
          </p:cNvPr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xmlns="" id="{7CA9148D-DBCE-39C9-C6C6-AB4CDBF96706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xmlns="" id="{4E5882A2-EDD2-96FC-08A8-6A572C07A2C9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xmlns="" id="{F8E69E62-D6A6-BD68-19A5-6A305579764A}"/>
              </a:ext>
            </a:extLst>
          </p:cNvPr>
          <p:cNvSpPr txBox="1"/>
          <p:nvPr/>
        </p:nvSpPr>
        <p:spPr>
          <a:xfrm>
            <a:off x="889000" y="1939125"/>
            <a:ext cx="10541100" cy="3016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(Linking Consonant to Vowel)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xmlns="" id="{4D64E45A-687B-D700-574C-83030402BC5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4788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90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90"/>
          <p:cNvSpPr txBox="1"/>
          <p:nvPr/>
        </p:nvSpPr>
        <p:spPr>
          <a:xfrm>
            <a:off x="2429975" y="1216500"/>
            <a:ext cx="7165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2" name="Google Shape;642;p9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3" name="Google Shape;643;p90"/>
          <p:cNvSpPr txBox="1"/>
          <p:nvPr/>
        </p:nvSpPr>
        <p:spPr>
          <a:xfrm>
            <a:off x="617500" y="1759100"/>
            <a:ext cx="10812600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l"/>
            <a:endParaRPr lang="en-US" sz="2800" b="1" i="0" dirty="0">
              <a:solidFill>
                <a:srgbClr val="0372A6"/>
              </a:solidFill>
              <a:effectLst/>
              <a:latin typeface="Tahoma" panose="020B0604030504040204" pitchFamily="34" charset="0"/>
            </a:endParaRPr>
          </a:p>
          <a:p>
            <a:pPr algn="l"/>
            <a:r>
              <a:rPr lang="en-US" sz="2800" b="1" i="0" dirty="0">
                <a:solidFill>
                  <a:srgbClr val="0372A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Linking Final Consonants to Words Beginning with a Vowel</a:t>
            </a:r>
          </a:p>
          <a:p>
            <a:pPr algn="l"/>
            <a:endParaRPr lang="en-US" sz="3200" b="1" i="0" dirty="0">
              <a:solidFill>
                <a:srgbClr val="0372A6"/>
              </a:solidFill>
              <a:effectLst/>
              <a:latin typeface="Tahoma" panose="020B0604030504040204" pitchFamily="34" charset="0"/>
            </a:endParaRPr>
          </a:p>
        </p:txBody>
      </p:sp>
      <p:pic>
        <p:nvPicPr>
          <p:cNvPr id="645" name="Google Shape;645;p90"/>
          <p:cNvPicPr preferRelativeResize="0"/>
          <p:nvPr/>
        </p:nvPicPr>
        <p:blipFill rotWithShape="1">
          <a:blip r:embed="rId3">
            <a:alphaModFix/>
          </a:blip>
          <a:srcRect t="27876" b="25428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>
          <a:extLst>
            <a:ext uri="{FF2B5EF4-FFF2-40B4-BE49-F238E27FC236}">
              <a16:creationId xmlns:a16="http://schemas.microsoft.com/office/drawing/2014/main" xmlns="" id="{2A0AC4F9-D6F3-6F04-7CA9-B27040402B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90">
            <a:extLst>
              <a:ext uri="{FF2B5EF4-FFF2-40B4-BE49-F238E27FC236}">
                <a16:creationId xmlns:a16="http://schemas.microsoft.com/office/drawing/2014/main" xmlns="" id="{1671C8BD-57BD-84AC-9134-88A01096E1C3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90">
            <a:extLst>
              <a:ext uri="{FF2B5EF4-FFF2-40B4-BE49-F238E27FC236}">
                <a16:creationId xmlns:a16="http://schemas.microsoft.com/office/drawing/2014/main" xmlns="" id="{E496D82C-07A3-7C81-6EC6-B53AD3BF7A01}"/>
              </a:ext>
            </a:extLst>
          </p:cNvPr>
          <p:cNvSpPr txBox="1"/>
          <p:nvPr/>
        </p:nvSpPr>
        <p:spPr>
          <a:xfrm>
            <a:off x="2429975" y="1216500"/>
            <a:ext cx="7165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2" name="Google Shape;642;p90">
            <a:extLst>
              <a:ext uri="{FF2B5EF4-FFF2-40B4-BE49-F238E27FC236}">
                <a16:creationId xmlns:a16="http://schemas.microsoft.com/office/drawing/2014/main" xmlns="" id="{A647EBF0-88E3-5498-C312-7134D3D6BECF}"/>
              </a:ext>
            </a:extLst>
          </p:cNvPr>
          <p:cNvSpPr txBox="1"/>
          <p:nvPr/>
        </p:nvSpPr>
        <p:spPr>
          <a:xfrm>
            <a:off x="617280" y="1093482"/>
            <a:ext cx="4197577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l"/>
            <a:r>
              <a:rPr lang="en-US" sz="3200" b="1" i="0" dirty="0">
                <a:solidFill>
                  <a:srgbClr val="0372A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Rules to Remember</a:t>
            </a:r>
          </a:p>
        </p:txBody>
      </p:sp>
      <p:sp>
        <p:nvSpPr>
          <p:cNvPr id="643" name="Google Shape;643;p90">
            <a:extLst>
              <a:ext uri="{FF2B5EF4-FFF2-40B4-BE49-F238E27FC236}">
                <a16:creationId xmlns:a16="http://schemas.microsoft.com/office/drawing/2014/main" xmlns="" id="{C28CB382-246A-7156-A364-0833C1AB9A3C}"/>
              </a:ext>
            </a:extLst>
          </p:cNvPr>
          <p:cNvSpPr txBox="1"/>
          <p:nvPr/>
        </p:nvSpPr>
        <p:spPr>
          <a:xfrm>
            <a:off x="617500" y="1759100"/>
            <a:ext cx="10812600" cy="378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l"/>
            <a:r>
              <a:rPr lang="en-US" sz="32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When a word with a final consonant is followed by a word beginning with a vowel, we link the consonant to the vowel in the next word.</a:t>
            </a:r>
          </a:p>
          <a:p>
            <a:pPr algn="l"/>
            <a:r>
              <a:rPr lang="en-US" sz="3200" b="0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Why?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final consonant will be easier to say.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Your speech will sound more natural.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this rule will help improve your listening skills because you will start to hear when native speakers do this.</a:t>
            </a:r>
          </a:p>
        </p:txBody>
      </p:sp>
      <p:pic>
        <p:nvPicPr>
          <p:cNvPr id="645" name="Google Shape;645;p90">
            <a:extLst>
              <a:ext uri="{FF2B5EF4-FFF2-40B4-BE49-F238E27FC236}">
                <a16:creationId xmlns:a16="http://schemas.microsoft.com/office/drawing/2014/main" xmlns="" id="{4F887DD1-90DE-648E-C4CD-0260186504C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6" b="25428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6845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>
          <a:extLst>
            <a:ext uri="{FF2B5EF4-FFF2-40B4-BE49-F238E27FC236}">
              <a16:creationId xmlns:a16="http://schemas.microsoft.com/office/drawing/2014/main" xmlns="" id="{7AE78AF4-F8E2-228A-116A-D0E2E8FAD9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90">
            <a:extLst>
              <a:ext uri="{FF2B5EF4-FFF2-40B4-BE49-F238E27FC236}">
                <a16:creationId xmlns:a16="http://schemas.microsoft.com/office/drawing/2014/main" xmlns="" id="{B5CE169E-9A17-7B9A-667E-07E9D9795EAC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90">
            <a:extLst>
              <a:ext uri="{FF2B5EF4-FFF2-40B4-BE49-F238E27FC236}">
                <a16:creationId xmlns:a16="http://schemas.microsoft.com/office/drawing/2014/main" xmlns="" id="{A3EAFB5E-5054-DE76-B9A7-677100CCC852}"/>
              </a:ext>
            </a:extLst>
          </p:cNvPr>
          <p:cNvSpPr txBox="1"/>
          <p:nvPr/>
        </p:nvSpPr>
        <p:spPr>
          <a:xfrm>
            <a:off x="2429975" y="1216500"/>
            <a:ext cx="7165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2" name="Google Shape;642;p90">
            <a:extLst>
              <a:ext uri="{FF2B5EF4-FFF2-40B4-BE49-F238E27FC236}">
                <a16:creationId xmlns:a16="http://schemas.microsoft.com/office/drawing/2014/main" xmlns="" id="{3A21F031-FF80-D677-A3D3-8043F63BD45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3" name="Google Shape;643;p90">
            <a:extLst>
              <a:ext uri="{FF2B5EF4-FFF2-40B4-BE49-F238E27FC236}">
                <a16:creationId xmlns:a16="http://schemas.microsoft.com/office/drawing/2014/main" xmlns="" id="{483D58FC-D8C6-543D-2760-3E00FB98D5B2}"/>
              </a:ext>
            </a:extLst>
          </p:cNvPr>
          <p:cNvSpPr txBox="1"/>
          <p:nvPr/>
        </p:nvSpPr>
        <p:spPr>
          <a:xfrm>
            <a:off x="617500" y="1759100"/>
            <a:ext cx="10812600" cy="2554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l"/>
            <a:r>
              <a:rPr lang="en-US" sz="3200" b="1" i="0" dirty="0">
                <a:solidFill>
                  <a:srgbClr val="0372A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time off ---&gt;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ti-moff</a:t>
            </a:r>
            <a:endParaRPr lang="en-US" sz="32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date of ---&gt; da-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tof</a:t>
            </a:r>
            <a:endParaRPr lang="en-US" sz="32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keep up ---&gt;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kee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-pup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 a ---&gt; a-ta</a:t>
            </a:r>
          </a:p>
        </p:txBody>
      </p:sp>
      <p:pic>
        <p:nvPicPr>
          <p:cNvPr id="645" name="Google Shape;645;p90">
            <a:extLst>
              <a:ext uri="{FF2B5EF4-FFF2-40B4-BE49-F238E27FC236}">
                <a16:creationId xmlns:a16="http://schemas.microsoft.com/office/drawing/2014/main" xmlns="" id="{144C3640-6DF2-FC4C-4796-F7F2325634C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6" b="25428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3543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>
          <a:extLst>
            <a:ext uri="{FF2B5EF4-FFF2-40B4-BE49-F238E27FC236}">
              <a16:creationId xmlns:a16="http://schemas.microsoft.com/office/drawing/2014/main" xmlns="" id="{7B2FF34A-1526-7A55-88F7-A69FF8C12F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90">
            <a:extLst>
              <a:ext uri="{FF2B5EF4-FFF2-40B4-BE49-F238E27FC236}">
                <a16:creationId xmlns:a16="http://schemas.microsoft.com/office/drawing/2014/main" xmlns="" id="{2161300C-B5EE-3628-9808-FE73564EFADA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90">
            <a:extLst>
              <a:ext uri="{FF2B5EF4-FFF2-40B4-BE49-F238E27FC236}">
                <a16:creationId xmlns:a16="http://schemas.microsoft.com/office/drawing/2014/main" xmlns="" id="{C1AC3D91-B968-AD66-F501-934EA62E8989}"/>
              </a:ext>
            </a:extLst>
          </p:cNvPr>
          <p:cNvSpPr txBox="1"/>
          <p:nvPr/>
        </p:nvSpPr>
        <p:spPr>
          <a:xfrm>
            <a:off x="2429975" y="1216500"/>
            <a:ext cx="7165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2" name="Google Shape;642;p90">
            <a:extLst>
              <a:ext uri="{FF2B5EF4-FFF2-40B4-BE49-F238E27FC236}">
                <a16:creationId xmlns:a16="http://schemas.microsoft.com/office/drawing/2014/main" xmlns="" id="{6816A04E-D715-E6FC-D31A-818AD9864A53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3" name="Google Shape;643;p90">
            <a:extLst>
              <a:ext uri="{FF2B5EF4-FFF2-40B4-BE49-F238E27FC236}">
                <a16:creationId xmlns:a16="http://schemas.microsoft.com/office/drawing/2014/main" xmlns="" id="{217DB78E-DF8A-1279-C527-28B97209DF50}"/>
              </a:ext>
            </a:extLst>
          </p:cNvPr>
          <p:cNvSpPr txBox="1"/>
          <p:nvPr/>
        </p:nvSpPr>
        <p:spPr>
          <a:xfrm>
            <a:off x="617500" y="1759100"/>
            <a:ext cx="10812600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l"/>
            <a:r>
              <a:rPr lang="en-US" sz="2800" b="1" i="0" dirty="0">
                <a:solidFill>
                  <a:srgbClr val="0372A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</a:p>
          <a:p>
            <a:pPr algn="l"/>
            <a:r>
              <a:rPr lang="en-US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When linking a final /t/ to a vowel, the /t/ sound often changes to a fast "d" sound.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date of = da-</a:t>
            </a:r>
            <a:r>
              <a:rPr lang="en-US" sz="28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dəv</a:t>
            </a:r>
            <a:endParaRPr lang="en-US" sz="28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 a = a-</a:t>
            </a:r>
            <a:r>
              <a:rPr lang="en-US" sz="28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də</a:t>
            </a:r>
            <a:endParaRPr lang="en-US" sz="28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45" name="Google Shape;645;p90">
            <a:extLst>
              <a:ext uri="{FF2B5EF4-FFF2-40B4-BE49-F238E27FC236}">
                <a16:creationId xmlns:a16="http://schemas.microsoft.com/office/drawing/2014/main" xmlns="" id="{455DCC43-7917-C520-F194-AA9C80FB7B8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6" b="25428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6000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>
          <a:extLst>
            <a:ext uri="{FF2B5EF4-FFF2-40B4-BE49-F238E27FC236}">
              <a16:creationId xmlns:a16="http://schemas.microsoft.com/office/drawing/2014/main" xmlns="" id="{2992E81A-4FCF-C074-F69A-A4E31CAFD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90">
            <a:extLst>
              <a:ext uri="{FF2B5EF4-FFF2-40B4-BE49-F238E27FC236}">
                <a16:creationId xmlns:a16="http://schemas.microsoft.com/office/drawing/2014/main" xmlns="" id="{E7DFF26F-35A4-3082-9B03-271CF651EB64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90">
            <a:extLst>
              <a:ext uri="{FF2B5EF4-FFF2-40B4-BE49-F238E27FC236}">
                <a16:creationId xmlns:a16="http://schemas.microsoft.com/office/drawing/2014/main" xmlns="" id="{F29F7A68-5A5B-6415-5CAB-7C592D9CAEB3}"/>
              </a:ext>
            </a:extLst>
          </p:cNvPr>
          <p:cNvSpPr txBox="1"/>
          <p:nvPr/>
        </p:nvSpPr>
        <p:spPr>
          <a:xfrm>
            <a:off x="2429975" y="1216500"/>
            <a:ext cx="7165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2" name="Google Shape;642;p90">
            <a:extLst>
              <a:ext uri="{FF2B5EF4-FFF2-40B4-BE49-F238E27FC236}">
                <a16:creationId xmlns:a16="http://schemas.microsoft.com/office/drawing/2014/main" xmlns="" id="{23B28759-107C-D9D2-B4DF-526186637B36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3" name="Google Shape;643;p90">
            <a:extLst>
              <a:ext uri="{FF2B5EF4-FFF2-40B4-BE49-F238E27FC236}">
                <a16:creationId xmlns:a16="http://schemas.microsoft.com/office/drawing/2014/main" xmlns="" id="{660D456B-5B50-5F07-2307-338F872BD600}"/>
              </a:ext>
            </a:extLst>
          </p:cNvPr>
          <p:cNvSpPr txBox="1"/>
          <p:nvPr/>
        </p:nvSpPr>
        <p:spPr>
          <a:xfrm>
            <a:off x="617500" y="1759100"/>
            <a:ext cx="108126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5" name="Google Shape;645;p90">
            <a:extLst>
              <a:ext uri="{FF2B5EF4-FFF2-40B4-BE49-F238E27FC236}">
                <a16:creationId xmlns:a16="http://schemas.microsoft.com/office/drawing/2014/main" xmlns="" id="{89D307EA-F3B5-55F3-5DAD-3B6E131E832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27876" b="25428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Online Media 1" title="English Pronunciation - Linking: Consonant to Vowel -- American Accent">
            <a:hlinkClick r:id="" action="ppaction://media"/>
            <a:extLst>
              <a:ext uri="{FF2B5EF4-FFF2-40B4-BE49-F238E27FC236}">
                <a16:creationId xmlns:a16="http://schemas.microsoft.com/office/drawing/2014/main" xmlns="" id="{1B4F3E85-9B81-1552-C724-114114F051A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17280" y="1446245"/>
            <a:ext cx="10812600" cy="46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01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>
          <a:extLst>
            <a:ext uri="{FF2B5EF4-FFF2-40B4-BE49-F238E27FC236}">
              <a16:creationId xmlns:a16="http://schemas.microsoft.com/office/drawing/2014/main" xmlns="" id="{47155D9A-54CA-C44F-347F-DCA6F14E31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90">
            <a:extLst>
              <a:ext uri="{FF2B5EF4-FFF2-40B4-BE49-F238E27FC236}">
                <a16:creationId xmlns:a16="http://schemas.microsoft.com/office/drawing/2014/main" xmlns="" id="{B78D1BB6-1221-E91D-48A7-5230397DFE60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90">
            <a:extLst>
              <a:ext uri="{FF2B5EF4-FFF2-40B4-BE49-F238E27FC236}">
                <a16:creationId xmlns:a16="http://schemas.microsoft.com/office/drawing/2014/main" xmlns="" id="{DCF1E7A0-4E9B-3908-081A-16B696A3EBC8}"/>
              </a:ext>
            </a:extLst>
          </p:cNvPr>
          <p:cNvSpPr txBox="1"/>
          <p:nvPr/>
        </p:nvSpPr>
        <p:spPr>
          <a:xfrm>
            <a:off x="2429975" y="1216500"/>
            <a:ext cx="7165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2" name="Google Shape;642;p90">
            <a:extLst>
              <a:ext uri="{FF2B5EF4-FFF2-40B4-BE49-F238E27FC236}">
                <a16:creationId xmlns:a16="http://schemas.microsoft.com/office/drawing/2014/main" xmlns="" id="{83518F74-AC09-C7DB-AF9A-B430E726AB6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3" name="Google Shape;643;p90">
            <a:extLst>
              <a:ext uri="{FF2B5EF4-FFF2-40B4-BE49-F238E27FC236}">
                <a16:creationId xmlns:a16="http://schemas.microsoft.com/office/drawing/2014/main" xmlns="" id="{8DA74693-001E-F149-301E-7BCEA4ABC2E0}"/>
              </a:ext>
            </a:extLst>
          </p:cNvPr>
          <p:cNvSpPr txBox="1"/>
          <p:nvPr/>
        </p:nvSpPr>
        <p:spPr>
          <a:xfrm>
            <a:off x="617500" y="1759100"/>
            <a:ext cx="10812600" cy="4031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What'</a:t>
            </a:r>
            <a:r>
              <a:rPr lang="en-US" sz="32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 up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l">
              <a:buFont typeface="+mj-lt"/>
              <a:buAutoNum type="arabicPeriod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en-US" sz="32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 ho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ur</a:t>
            </a:r>
            <a:r>
              <a:rPr lang="en-US" sz="32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 a 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day</a:t>
            </a:r>
          </a:p>
          <a:p>
            <a:pPr algn="l">
              <a:buFont typeface="+mj-lt"/>
              <a:buAutoNum type="arabicPeriod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That's wha</a:t>
            </a:r>
            <a:r>
              <a:rPr lang="en-US" sz="32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 I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thought.</a:t>
            </a:r>
          </a:p>
          <a:p>
            <a:pPr algn="l">
              <a:buFont typeface="+mj-lt"/>
              <a:buAutoNum type="arabicPeriod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Wha</a:t>
            </a:r>
            <a:r>
              <a:rPr lang="en-US" sz="32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 is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it?</a:t>
            </a:r>
          </a:p>
          <a:p>
            <a:pPr algn="l">
              <a:buFont typeface="+mj-lt"/>
              <a:buAutoNum type="arabicPeriod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It's hi</a:t>
            </a:r>
            <a:r>
              <a:rPr lang="en-US" sz="32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 a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nniversary.</a:t>
            </a:r>
          </a:p>
          <a:p>
            <a:pPr algn="l">
              <a:buFont typeface="+mj-lt"/>
              <a:buAutoNum type="arabicPeriod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I'</a:t>
            </a:r>
            <a:r>
              <a:rPr lang="en-US" sz="32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 o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 the train.</a:t>
            </a:r>
          </a:p>
          <a:p>
            <a:pPr algn="l">
              <a:buFont typeface="+mj-lt"/>
              <a:buAutoNum type="arabicPeriod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 i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 too much.</a:t>
            </a:r>
          </a:p>
          <a:p>
            <a:pPr algn="l">
              <a:buFont typeface="+mj-lt"/>
              <a:buAutoNum type="arabicPeriod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Forge</a:t>
            </a:r>
            <a:r>
              <a:rPr lang="en-US" sz="32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 a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bou</a:t>
            </a:r>
            <a:r>
              <a:rPr lang="en-US" sz="3200" b="0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 it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45" name="Google Shape;645;p90">
            <a:extLst>
              <a:ext uri="{FF2B5EF4-FFF2-40B4-BE49-F238E27FC236}">
                <a16:creationId xmlns:a16="http://schemas.microsoft.com/office/drawing/2014/main" xmlns="" id="{D27EC615-6EBA-566F-AE5B-C1BEB91B77D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6" b="25428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35851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0" name="Google Shape;650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1997" cy="6843775"/>
          </a:xfrm>
          <a:prstGeom prst="rect">
            <a:avLst/>
          </a:prstGeom>
          <a:noFill/>
          <a:ln>
            <a:noFill/>
          </a:ln>
        </p:spPr>
      </p:pic>
      <p:sp>
        <p:nvSpPr>
          <p:cNvPr id="651" name="Google Shape;651;p91"/>
          <p:cNvSpPr/>
          <p:nvPr/>
        </p:nvSpPr>
        <p:spPr>
          <a:xfrm flipH="1">
            <a:off x="6512700" y="3153102"/>
            <a:ext cx="5679300" cy="3705000"/>
          </a:xfrm>
          <a:prstGeom prst="rtTriangle">
            <a:avLst/>
          </a:prstGeom>
          <a:solidFill>
            <a:srgbClr val="669BBC">
              <a:alpha val="7607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" name="Google Shape;652;p91"/>
          <p:cNvSpPr txBox="1"/>
          <p:nvPr/>
        </p:nvSpPr>
        <p:spPr>
          <a:xfrm>
            <a:off x="582006" y="5707075"/>
            <a:ext cx="4524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-US" sz="5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3" name="Google Shape;653;p9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91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5" name="Google Shape;655;p91"/>
          <p:cNvPicPr preferRelativeResize="0"/>
          <p:nvPr/>
        </p:nvPicPr>
        <p:blipFill rotWithShape="1">
          <a:blip r:embed="rId5">
            <a:alphaModFix/>
          </a:blip>
          <a:srcRect t="27875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181</Words>
  <Application>Microsoft Office PowerPoint</Application>
  <PresentationFormat>مخصص</PresentationFormat>
  <Paragraphs>45</Paragraphs>
  <Slides>15</Slides>
  <Notes>15</Notes>
  <HiddenSlides>0</HiddenSlides>
  <MMClips>2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2</vt:i4>
      </vt:variant>
      <vt:variant>
        <vt:lpstr>عناوين الشرائح</vt:lpstr>
      </vt:variant>
      <vt:variant>
        <vt:i4>15</vt:i4>
      </vt:variant>
    </vt:vector>
  </HeadingPairs>
  <TitlesOfParts>
    <vt:vector size="21" baseType="lpstr">
      <vt:lpstr>Arial</vt:lpstr>
      <vt:lpstr>Calibri</vt:lpstr>
      <vt:lpstr>Times New Roman</vt:lpstr>
      <vt:lpstr>Tahoma</vt:lpstr>
      <vt:lpstr>Office Theme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5</cp:revision>
  <dcterms:modified xsi:type="dcterms:W3CDTF">2024-10-29T11:06:57Z</dcterms:modified>
</cp:coreProperties>
</file>