
<file path=[Content_Types].xml><?xml version="1.0" encoding="utf-8"?>
<Types xmlns="http://schemas.openxmlformats.org/package/2006/content-types">
  <Default Extension="png" ContentType="image/png"/>
  <Default Extension="svg" ContentType="image/svg+xml"/>
  <Default Extension="jpeg" ContentType="image/jpeg"/>
  <Default Extension="wma" ContentType="audio/x-ms-wma"/>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20" r:id="rId8"/>
    <p:sldId id="313" r:id="rId9"/>
    <p:sldId id="518" r:id="rId10"/>
    <p:sldId id="517" r:id="rId11"/>
    <p:sldId id="482" r:id="rId12"/>
    <p:sldId id="256" r:id="rId13"/>
    <p:sldId id="486" r:id="rId14"/>
    <p:sldId id="488" r:id="rId15"/>
    <p:sldId id="306" r:id="rId16"/>
    <p:sldId id="487" r:id="rId17"/>
    <p:sldId id="490" r:id="rId18"/>
    <p:sldId id="481" r:id="rId19"/>
    <p:sldId id="492" r:id="rId20"/>
    <p:sldId id="493" r:id="rId21"/>
    <p:sldId id="494" r:id="rId22"/>
    <p:sldId id="495" r:id="rId23"/>
    <p:sldId id="496" r:id="rId24"/>
    <p:sldId id="497" r:id="rId25"/>
    <p:sldId id="525" r:id="rId26"/>
    <p:sldId id="498" r:id="rId27"/>
    <p:sldId id="499" r:id="rId28"/>
    <p:sldId id="501" r:id="rId29"/>
    <p:sldId id="491" r:id="rId30"/>
    <p:sldId id="502" r:id="rId31"/>
    <p:sldId id="504" r:id="rId32"/>
    <p:sldId id="506" r:id="rId33"/>
    <p:sldId id="509" r:id="rId34"/>
    <p:sldId id="510" r:id="rId35"/>
    <p:sldId id="511" r:id="rId36"/>
    <p:sldId id="512" r:id="rId37"/>
    <p:sldId id="514" r:id="rId38"/>
    <p:sldId id="516" r:id="rId39"/>
    <p:sldId id="526" r:id="rId40"/>
    <p:sldId id="530" r:id="rId41"/>
    <p:sldId id="528" r:id="rId42"/>
    <p:sldId id="531" r:id="rId43"/>
    <p:sldId id="529" r:id="rId44"/>
    <p:sldId id="349" r:id="rId45"/>
    <p:sldId id="532"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498"/>
            <p14:sldId id="499"/>
            <p14:sldId id="501"/>
            <p14:sldId id="491"/>
            <p14:sldId id="502"/>
            <p14:sldId id="504"/>
            <p14:sldId id="506"/>
            <p14:sldId id="509"/>
            <p14:sldId id="510"/>
            <p14:sldId id="511"/>
            <p14:sldId id="512"/>
            <p14:sldId id="514"/>
            <p14:sldId id="516"/>
            <p14:sldId id="526"/>
            <p14:sldId id="530"/>
            <p14:sldId id="528"/>
            <p14:sldId id="531"/>
            <p14:sldId id="529"/>
          </p14:sldIdLst>
        </p14:section>
        <p14:section name="Untitled Section" id="{2F6AD2C2-46A9-4BC4-94FF-3A698A8E8EFB}">
          <p14:sldIdLst>
            <p14:sldId id="349"/>
            <p14:sldId id="53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3738" autoAdjust="0"/>
  </p:normalViewPr>
  <p:slideViewPr>
    <p:cSldViewPr snapToGrid="0">
      <p:cViewPr varScale="1">
        <p:scale>
          <a:sx n="74" d="100"/>
          <a:sy n="74" d="100"/>
        </p:scale>
        <p:origin x="33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6</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6</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6</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مفهوم الدراسات السابقة وأهميتها وأسباب كتابتها والهدف منها وشروطها وفوائدها ووظائفها ومعايير اختيارها وطريقة كتابتها وتأثيرها على البحث العلمي وموقعها في </a:t>
            </a:r>
            <a:r>
              <a:rPr lang="ar-EG" sz="1400" smtClean="0">
                <a:latin typeface="Alexandria" charset="0"/>
                <a:cs typeface="Alexandria" charset="0"/>
              </a:rPr>
              <a:t>البحث ومناقشتها </a:t>
            </a:r>
            <a:r>
              <a:rPr lang="ar-EG" sz="1400" dirty="0" smtClean="0">
                <a:latin typeface="Alexandria" charset="0"/>
                <a:cs typeface="Alexandria" charset="0"/>
              </a:rPr>
              <a:t>والعناصر التي يجب توفرها عند كتابة الدراسات السابقة.</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0" y="4884389"/>
            <a:ext cx="6098782" cy="1991379"/>
          </a:xfrm>
          <a:prstGeom prst="rect">
            <a:avLst/>
          </a:prstGeom>
          <a:noFill/>
        </p:spPr>
        <p:txBody>
          <a:bodyPr wrap="square">
            <a:spAutoFit/>
          </a:bodyPr>
          <a:lstStyle/>
          <a:p>
            <a:pPr algn="r" rtl="1">
              <a:lnSpc>
                <a:spcPct val="150000"/>
              </a:lnSpc>
            </a:pPr>
            <a:r>
              <a:rPr lang="ar-EG" sz="1400">
                <a:latin typeface="Alexandria" charset="0"/>
                <a:cs typeface="Alexandria" charset="0"/>
              </a:rPr>
              <a:t>في المحاضرة السابقة تم استعراض ما المقصود بالمتغير، كما تم تناول أهمية المتغيرات في البحث العلمي وكذا خصائص المتغيرات في البحث العلمي وأنواع المتغيرات المستقلة والتابعة وفوائد المتغيرات التابعة، وماهية فوائد المتغيرات التابعة والمستقلة وتوضيح الفرق بينهما، والتمييز بينهما، كما تم عرض عدد من الخطوات المنهجية التي تمكن من التعرف علي كل من المتغير المستقل والتابع، وكذا المتغير الضابط، كما جرى عرض عدد من الملاحظات المهمة عند تطبيق كل من المتغيرين الضابط والدخيل.</a:t>
            </a:r>
          </a:p>
          <a:p>
            <a:pPr algn="r" rtl="1">
              <a:lnSpc>
                <a:spcPct val="150000"/>
              </a:lnSpc>
            </a:pPr>
            <a:r>
              <a:rPr lang="ar-EG" sz="1400" smtClean="0">
                <a:latin typeface="Alexandria" charset="0"/>
                <a:cs typeface="Alexandria" charset="0"/>
              </a:rPr>
              <a:t> </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11698"/>
    </mc:Choice>
    <mc:Fallback xmlns="">
      <p:transition spd="slow" advTm="11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447098"/>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الدراسات السابقة                                                 - ما طريقة كتابة الدراسات السابقة في البحث العلمي؟</a:t>
            </a:r>
          </a:p>
          <a:p>
            <a:pPr marL="342900" indent="-342900" algn="justLow" rtl="1">
              <a:lnSpc>
                <a:spcPct val="150000"/>
              </a:lnSpc>
              <a:buFontTx/>
              <a:buChar char="-"/>
            </a:pPr>
            <a:r>
              <a:rPr lang="ar-EG" sz="1400" dirty="0" smtClean="0">
                <a:latin typeface="Alexandria" charset="0"/>
                <a:cs typeface="Alexandria" charset="0"/>
              </a:rPr>
              <a:t>أهمية الدراسات السابقة</a:t>
            </a:r>
          </a:p>
          <a:p>
            <a:pPr marL="342900" indent="-342900" algn="justLow" rtl="1">
              <a:lnSpc>
                <a:spcPct val="150000"/>
              </a:lnSpc>
              <a:buFontTx/>
              <a:buChar char="-"/>
            </a:pPr>
            <a:r>
              <a:rPr lang="ar-EG" sz="1400" dirty="0" smtClean="0">
                <a:latin typeface="Alexandria" charset="0"/>
                <a:cs typeface="Alexandria" charset="0"/>
              </a:rPr>
              <a:t>ما هي أسباب كتابة الدراسات السابقة في البحث العلمي؟             - هل للدراسات السابقة تأثير على البحث العلمي؟</a:t>
            </a:r>
          </a:p>
          <a:p>
            <a:pPr marL="342900" indent="-342900" algn="justLow" rtl="1">
              <a:lnSpc>
                <a:spcPct val="150000"/>
              </a:lnSpc>
              <a:buFontTx/>
              <a:buChar char="-"/>
            </a:pPr>
            <a:r>
              <a:rPr lang="ar-EG" sz="1400" dirty="0" smtClean="0">
                <a:latin typeface="Alexandria" charset="0"/>
                <a:cs typeface="Alexandria" charset="0"/>
              </a:rPr>
              <a:t>الهدف من الدراسات السابقة في البحث العلمي                          - أين يقع جزء الدراسات السابقة في البحث العلمي؟</a:t>
            </a:r>
          </a:p>
          <a:p>
            <a:pPr marL="342900" indent="-342900" algn="justLow" rtl="1">
              <a:lnSpc>
                <a:spcPct val="150000"/>
              </a:lnSpc>
              <a:buFontTx/>
              <a:buChar char="-"/>
            </a:pPr>
            <a:r>
              <a:rPr lang="ar-EG" sz="1400" dirty="0" smtClean="0">
                <a:latin typeface="Alexandria" charset="0"/>
                <a:cs typeface="Alexandria" charset="0"/>
              </a:rPr>
              <a:t>ما هي شروط الدراسات السابقة؟                                        - مناقشة الدراسات السابقة</a:t>
            </a:r>
          </a:p>
          <a:p>
            <a:pPr marL="342900" indent="-342900" algn="justLow" rtl="1">
              <a:lnSpc>
                <a:spcPct val="150000"/>
              </a:lnSpc>
              <a:buFontTx/>
              <a:buChar char="-"/>
            </a:pPr>
            <a:r>
              <a:rPr lang="ar-EG" sz="1400" dirty="0" smtClean="0">
                <a:latin typeface="Alexandria" charset="0"/>
                <a:cs typeface="Alexandria" charset="0"/>
              </a:rPr>
              <a:t>ما فوائد الدراسات السابقة في البحث العلمي                         - العناصر التي يجب توفرها عند كتابة الدراسات السابقة</a:t>
            </a:r>
          </a:p>
          <a:p>
            <a:pPr marL="342900" indent="-342900" algn="justLow" rtl="1">
              <a:lnSpc>
                <a:spcPct val="150000"/>
              </a:lnSpc>
              <a:buFontTx/>
              <a:buChar char="-"/>
            </a:pPr>
            <a:r>
              <a:rPr lang="ar-EG" sz="1400" dirty="0" smtClean="0">
                <a:latin typeface="Alexandria" charset="0"/>
                <a:cs typeface="Alexandria" charset="0"/>
              </a:rPr>
              <a:t>وظائف الدراسات السابقة</a:t>
            </a:r>
          </a:p>
          <a:p>
            <a:pPr marL="342900" indent="-342900" algn="justLow" rtl="1">
              <a:lnSpc>
                <a:spcPct val="150000"/>
              </a:lnSpc>
              <a:buFontTx/>
              <a:buChar char="-"/>
            </a:pPr>
            <a:r>
              <a:rPr lang="ar-EG" sz="1400" dirty="0" smtClean="0">
                <a:latin typeface="Alexandria" charset="0"/>
                <a:cs typeface="Alexandria" charset="0"/>
              </a:rPr>
              <a:t>معايير اختيار الدراسات السابقة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139321"/>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الدراسات السابقة                                   </a:t>
            </a:r>
            <a:r>
              <a:rPr lang="ar-EG" sz="1400" dirty="0" smtClean="0">
                <a:solidFill>
                  <a:prstClr val="black"/>
                </a:solidFill>
                <a:latin typeface="Alexandria" charset="0"/>
                <a:cs typeface="Alexandria" charset="0"/>
              </a:rPr>
              <a:t>   </a:t>
            </a:r>
            <a:r>
              <a:rPr lang="ar-EG" sz="1400" dirty="0">
                <a:solidFill>
                  <a:prstClr val="black"/>
                </a:solidFill>
                <a:latin typeface="Alexandria" charset="0"/>
                <a:cs typeface="Alexandria" charset="0"/>
              </a:rPr>
              <a:t>- ما طريقة كتابة الدراسات السابقة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أهمية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ما هي أسباب كتابة الدراسات السابقة في البحث العلمي؟ </a:t>
            </a:r>
            <a:r>
              <a:rPr lang="ar-EG" sz="1400" dirty="0" smtClean="0">
                <a:solidFill>
                  <a:prstClr val="black"/>
                </a:solidFill>
                <a:latin typeface="Alexandria" charset="0"/>
                <a:cs typeface="Alexandria" charset="0"/>
              </a:rPr>
              <a:t>     - </a:t>
            </a:r>
            <a:r>
              <a:rPr lang="ar-EG" sz="1400" dirty="0">
                <a:solidFill>
                  <a:prstClr val="black"/>
                </a:solidFill>
                <a:latin typeface="Alexandria" charset="0"/>
                <a:cs typeface="Alexandria" charset="0"/>
              </a:rPr>
              <a:t>هل للدراسات السابقة تأثير على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الهدف من الدراسات السابقة في البحث العلمي                          - أين يقع جزء الدراسات السابقة في البحث العلمي؟</a:t>
            </a:r>
          </a:p>
          <a:p>
            <a:pPr marL="342900" lvl="0" indent="-342900" algn="justLow" rtl="1">
              <a:lnSpc>
                <a:spcPct val="150000"/>
              </a:lnSpc>
              <a:buFontTx/>
              <a:buChar char="-"/>
            </a:pPr>
            <a:r>
              <a:rPr lang="ar-EG" sz="1400" dirty="0">
                <a:solidFill>
                  <a:prstClr val="black"/>
                </a:solidFill>
                <a:latin typeface="Alexandria" charset="0"/>
                <a:cs typeface="Alexandria" charset="0"/>
              </a:rPr>
              <a:t>ما هي شروط الدراسات السابقة؟                                        </a:t>
            </a:r>
            <a:r>
              <a:rPr lang="ar-EG" sz="1400" dirty="0" smtClean="0">
                <a:solidFill>
                  <a:prstClr val="black"/>
                </a:solidFill>
                <a:latin typeface="Alexandria" charset="0"/>
                <a:cs typeface="Alexandria" charset="0"/>
              </a:rPr>
              <a:t> - </a:t>
            </a:r>
            <a:r>
              <a:rPr lang="ar-EG" sz="1400" dirty="0">
                <a:solidFill>
                  <a:prstClr val="black"/>
                </a:solidFill>
                <a:latin typeface="Alexandria" charset="0"/>
                <a:cs typeface="Alexandria" charset="0"/>
              </a:rPr>
              <a:t>مناقشة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ما فوائد الدراسات السابقة في البحث </a:t>
            </a:r>
            <a:r>
              <a:rPr lang="ar-EG" sz="1400">
                <a:solidFill>
                  <a:prstClr val="black"/>
                </a:solidFill>
                <a:latin typeface="Alexandria" charset="0"/>
                <a:cs typeface="Alexandria" charset="0"/>
              </a:rPr>
              <a:t>العلمي                </a:t>
            </a:r>
            <a:r>
              <a:rPr lang="ar-EG" sz="1400" smtClean="0">
                <a:solidFill>
                  <a:prstClr val="black"/>
                </a:solidFill>
                <a:latin typeface="Alexandria" charset="0"/>
                <a:cs typeface="Alexandria" charset="0"/>
              </a:rPr>
              <a:t>- </a:t>
            </a:r>
            <a:r>
              <a:rPr lang="ar-EG" sz="1400" dirty="0">
                <a:solidFill>
                  <a:prstClr val="black"/>
                </a:solidFill>
                <a:latin typeface="Alexandria" charset="0"/>
                <a:cs typeface="Alexandria" charset="0"/>
              </a:rPr>
              <a:t>العناصر التي يجب توفرها عند كتابة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وظائف الدراسات السابقة</a:t>
            </a:r>
          </a:p>
          <a:p>
            <a:pPr marL="342900" lvl="0" indent="-342900" algn="justLow" rtl="1">
              <a:lnSpc>
                <a:spcPct val="150000"/>
              </a:lnSpc>
              <a:buFontTx/>
              <a:buChar char="-"/>
            </a:pPr>
            <a:r>
              <a:rPr lang="ar-EG" sz="1400" dirty="0">
                <a:solidFill>
                  <a:prstClr val="black"/>
                </a:solidFill>
                <a:latin typeface="Alexandria" charset="0"/>
                <a:cs typeface="Alexandria" charset="0"/>
              </a:rPr>
              <a:t>معايير اختيار الدراسات السابقة </a:t>
            </a:r>
          </a:p>
          <a:p>
            <a:pPr marL="342900" lvl="0" indent="-342900" algn="justLow" rtl="1">
              <a:lnSpc>
                <a:spcPct val="150000"/>
              </a:lnSpc>
              <a:buFontTx/>
              <a:buChar char="-"/>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الدراسات السابقة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4986493"/>
          </a:xfrm>
          <a:prstGeom prst="rect">
            <a:avLst/>
          </a:prstGeom>
          <a:noFill/>
        </p:spPr>
        <p:txBody>
          <a:bodyPr wrap="square" rtlCol="0">
            <a:spAutoFit/>
          </a:bodyPr>
          <a:lstStyle/>
          <a:p>
            <a:pPr algn="r" rtl="1">
              <a:lnSpc>
                <a:spcPct val="150000"/>
              </a:lnSpc>
            </a:pPr>
            <a:r>
              <a:rPr lang="ar-EG" sz="1400" dirty="0">
                <a:latin typeface="Alexandria" charset="0"/>
                <a:cs typeface="Alexandria" charset="0"/>
              </a:rPr>
              <a:t>تعتبر الدراسات السابقة ذات أهمية قصوى في البحث العلمي، كونها أضحت الطريق السليم والصحيح الذي يجب على الباحث أن يسلكه في بحثه منذ الانطلاقة الأولى في مساره. إن الدراسات السابقة في اعتقاد الباحثين  هي المفاتح الحقيقي لبناء دراسة بحثية ذات قيمة علمية كونها تزود الباحث منذ اليوم الاول بما يحتاجه، ولهذا يتعين على الباحث الذي يرغب في انجاز مشروع بحثي جديد أن يقوم بالاطلاع على الدراسات السابقة التي أجريت في نفس المجال، والتي تعد اساسا لموضوع البحث المقترح، وإذا لم يلتزم الباحث بأهم هذه القواعد تصبح محاولاته دربا من الخيال وتقوده محاولاته إلى تكرار ما توصل إليه غيره من نتائج مع احتمال تعرضه لنفس الاخطاء من سابقيه دون أن تتاح له الفرصة لإضافة الجديد من دراسته. ونسلط الضوء في محاضرتنا هذه على ضرورة إثارة بعض النقاط المهمة حول الدراسات السابقة من أجل رفع اللبس عنها لكي يستفيد الباحثون منها في مشاريعهم البحثية، ولكي لا تبقى الدراسات السابقة مجرد ديكور تزين به الرسائل والبحوث فقط؛ بل يتم الاستفادة منها بشكل حقيقي ، وهو ما ينجم عنه جملة من الفوائد العلمية والمنهجية والتي لابد إلى إظهارها والتأكيد عليها. فالكثير من طلبة البحث  العلمي اليوم يغفلون عن هذه الاهمية الكبرى للدراسات السابقة، ونستشف هذا الاستخفاف من خلال وضع الدراسات السابقة في خانة ضيقة جدا من عموم البحث، ويبدوا أن هذا يدل على عدم وعي بأهميتها ودورها، وقد يعذر الباحث المبتدئ  بذلك لكونه لم تقدم له المادة العلمية والمعرفية بالشكل المطلوب فهو يجهل الكثير من الحقائق، ولذا نلمس في كثير من البحوث العلمية  وجود تكرار للكثير  من المواضيع والوقوع في نفس الاخطاء أو الوصول إلى نفس النتائج البحثية، و التي لم يعد لها أي فائدة بحثية. ، كما يجب تثمين قيمة الدراسات السابقة في البحوث العلمية من خلال ابراز قيمتها المعرفية والعلمية والاجرائية والميدانية وتطور العلوم في مختلف المجالات.</a:t>
            </a:r>
          </a:p>
          <a:p>
            <a:pPr algn="justLow" rtl="1">
              <a:lnSpc>
                <a:spcPct val="150000"/>
              </a:lnSpc>
            </a:pPr>
            <a:endParaRPr lang="ar-EG" sz="1600" dirty="0" smtClean="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2650726"/>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تعد الدراسات السابقة أحد أهم الأجزاء التي يحتويها البحث العلمي، إذ لا يتأتى  للباحث العلمي إعداد بحثا علميا صحيحا متكاملا دون أن يحتوى على جزء الدراسات السابقة، و هو ما يعود إلى أهميتها كمكون رئيسي  ومهم من مكونات البحث العلمي، ذلك أن كتابة بحث علمي  جيد تتطلب عرض النتائج السابقة التي توصل اليها الباحثون السابقون حتى يصبح البحث مرجعا جيدا  للدراسات والأبحاث القادمة وتعبر الدراسات السابقة عن تلك المجموعة البحثية التي أعدها باحثون اخرون، وتتناول ذات الموضوع الذي يتناوله الباحث، حيث يقوم الباحث بالاعتماد على هذه الدراسات؛ من أجل تحليل محتواها ودراستها على نحوٍ مطلوب، و إذا كان ذكر الدراسات السابقة مهما، فالأهم منها  أن لا يقلل الباحث من شان الابحاث التي سبقته، فالهدف من عرض الباحث دراسة من سبقه تحقيق الاستفادة، وبيان الحاجة لمزيد من الدراسات في الموضوع، ليجذب باحثين أخرين  للكتابة في نفس الموضوع مرة ثانية</a:t>
            </a:r>
            <a:r>
              <a:rPr lang="ar-EG" sz="1400" dirty="0" smtClean="0">
                <a:latin typeface="Alexandria" charset="0"/>
                <a:cs typeface="Alexandria" charset="0"/>
              </a:rPr>
              <a:t>..</a:t>
            </a:r>
            <a:endParaRPr lang="ar-EG" sz="1400" dirty="0" smtClean="0">
              <a:ln w="0"/>
              <a:latin typeface="Alexandria" charset="0"/>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smtClean="0">
                <a:solidFill>
                  <a:srgbClr val="00AEEF"/>
                </a:solidFill>
              </a:rPr>
              <a:t>مفهوم الدراسات السابقة</a:t>
            </a:r>
            <a:endParaRPr lang="ar-EG" b="1" dirty="0">
              <a:solidFill>
                <a:srgbClr val="00AEEF"/>
              </a:solidFill>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52310" y="1799094"/>
            <a:ext cx="6994532" cy="4893647"/>
          </a:xfrm>
          <a:prstGeom prst="rect">
            <a:avLst/>
          </a:prstGeom>
          <a:noFill/>
        </p:spPr>
        <p:txBody>
          <a:bodyPr wrap="square" rtlCol="0">
            <a:spAutoFit/>
          </a:bodyPr>
          <a:lstStyle/>
          <a:p>
            <a:pPr algn="justLow" rtl="1">
              <a:lnSpc>
                <a:spcPct val="150000"/>
              </a:lnSpc>
            </a:pPr>
            <a:r>
              <a:rPr lang="ar-EG" sz="1600" dirty="0" smtClean="0">
                <a:solidFill>
                  <a:srgbClr val="2D3956"/>
                </a:solidFill>
                <a:latin typeface="Alexandria" charset="0"/>
                <a:cs typeface="Alexandria" charset="0"/>
              </a:rPr>
              <a:t>تكمن </a:t>
            </a:r>
            <a:r>
              <a:rPr lang="ar-EG" sz="1600" dirty="0">
                <a:solidFill>
                  <a:srgbClr val="2D3956"/>
                </a:solidFill>
                <a:latin typeface="Alexandria" charset="0"/>
                <a:cs typeface="Alexandria" charset="0"/>
              </a:rPr>
              <a:t>قيمة الدراسات السابقة </a:t>
            </a:r>
            <a:r>
              <a:rPr lang="ar-EG" sz="1600" dirty="0" smtClean="0">
                <a:solidFill>
                  <a:srgbClr val="2D3956"/>
                </a:solidFill>
                <a:latin typeface="Alexandria" charset="0"/>
                <a:cs typeface="Alexandria" charset="0"/>
              </a:rPr>
              <a:t>في </a:t>
            </a:r>
            <a:r>
              <a:rPr lang="ar-EG" sz="1600" dirty="0">
                <a:solidFill>
                  <a:srgbClr val="2D3956"/>
                </a:solidFill>
                <a:latin typeface="Alexandria" charset="0"/>
                <a:cs typeface="Alexandria" charset="0"/>
              </a:rPr>
              <a:t>الاستفادة المهمة والكبيرة التي سوف تتيح للباحث إمكانية التحكم في مخرجات مشروعه البحثي، بعدما اصابته الحيرة وعاش مرحلة القلق وغموض الاهداف نتيجة ضبابية الطريق، ولكن الدراسات السابقة تعتبر  بمثابة جسر متين للعبور إلى بر الامان في تحقيق نتائج بحثية مهمة.</a:t>
            </a:r>
          </a:p>
          <a:p>
            <a:pPr algn="justLow" rtl="1">
              <a:lnSpc>
                <a:spcPct val="150000"/>
              </a:lnSpc>
            </a:pPr>
            <a:r>
              <a:rPr lang="ar-EG" sz="1600" dirty="0">
                <a:solidFill>
                  <a:srgbClr val="2D3956"/>
                </a:solidFill>
                <a:latin typeface="Alexandria" charset="0"/>
                <a:cs typeface="Alexandria" charset="0"/>
              </a:rPr>
              <a:t>وحتى تكون العودة إلى الدراسات السابقة صحيحة يجب أن يلتزم الباحث بمجموعة من الشروط منها الابتعاد عن المصادر الثانوية، وذلك لأن هذه المصادر قد تكون خضعت للتغيير والتزوير خلال عملية النقل.</a:t>
            </a:r>
          </a:p>
          <a:p>
            <a:pPr algn="justLow" rtl="1">
              <a:lnSpc>
                <a:spcPct val="150000"/>
              </a:lnSpc>
            </a:pPr>
            <a:r>
              <a:rPr lang="ar-EG" sz="1600" dirty="0">
                <a:solidFill>
                  <a:srgbClr val="2D3956"/>
                </a:solidFill>
                <a:latin typeface="Alexandria" charset="0"/>
                <a:cs typeface="Alexandria" charset="0"/>
              </a:rPr>
              <a:t>كما يجب أن يلجأ الباحث إلى المجلات العلمية المحكمة والتي تحتوي على مجموعة كبيرة من الأبحاث العلمية الأصلية التي يمكن للباحث أن يرجع إليها.</a:t>
            </a:r>
          </a:p>
          <a:p>
            <a:pPr algn="justLow" rtl="1">
              <a:lnSpc>
                <a:spcPct val="150000"/>
              </a:lnSpc>
            </a:pPr>
            <a:r>
              <a:rPr lang="ar-EG" sz="1600" dirty="0">
                <a:solidFill>
                  <a:srgbClr val="2D3956"/>
                </a:solidFill>
                <a:latin typeface="Alexandria" charset="0"/>
                <a:cs typeface="Alexandria" charset="0"/>
              </a:rPr>
              <a:t>ويجب أن يكون الباحث قادرا على اختيار الدراسات التي تتناسب مع البحث العلمي الذي يقوم به، كما يجب أن يكون قادرا على عرض النقاط التي تتناسب مع بحثه العلمي فيها.</a:t>
            </a:r>
          </a:p>
          <a:p>
            <a:pPr algn="justLow" rtl="1">
              <a:lnSpc>
                <a:spcPct val="150000"/>
              </a:lnSpc>
            </a:pPr>
            <a:endParaRPr lang="ar-EG" sz="1600" dirty="0">
              <a:solidFill>
                <a:srgbClr val="2D3956"/>
              </a:solidFill>
              <a:latin typeface="Alexandria" charset="0"/>
              <a:cs typeface="Alexandria" charset="0"/>
            </a:endParaRPr>
          </a:p>
          <a:p>
            <a:pPr algn="justLow" rtl="1">
              <a:lnSpc>
                <a:spcPct val="150000"/>
              </a:lnSpc>
            </a:pPr>
            <a:endParaRPr lang="ar-EG" sz="1600" dirty="0">
              <a:solidFill>
                <a:srgbClr val="2D3956"/>
              </a:solidFill>
              <a:latin typeface="Alexandria" charset="0"/>
              <a:cs typeface="Alexandria" charset="0"/>
            </a:endParaRPr>
          </a:p>
          <a:p>
            <a:pPr algn="justLow" rtl="1">
              <a:lnSpc>
                <a:spcPct val="150000"/>
              </a:lnSpc>
            </a:pPr>
            <a:endParaRPr lang="en-US" sz="16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2893100"/>
          </a:xfrm>
          <a:prstGeom prst="rect">
            <a:avLst/>
          </a:prstGeom>
          <a:noFill/>
        </p:spPr>
        <p:txBody>
          <a:bodyPr wrap="square" rtlCol="0">
            <a:spAutoFit/>
          </a:bodyPr>
          <a:lstStyle/>
          <a:p>
            <a:pPr algn="justLow" rtl="1"/>
            <a:r>
              <a:rPr lang="ar-EG" sz="1400" smtClean="0">
                <a:solidFill>
                  <a:srgbClr val="2D3956"/>
                </a:solidFill>
                <a:latin typeface="Alexandria" charset="0"/>
                <a:cs typeface="Alexandria" charset="0"/>
              </a:rPr>
              <a:t>ويجب </a:t>
            </a:r>
            <a:r>
              <a:rPr lang="ar-EG" sz="1400" dirty="0">
                <a:solidFill>
                  <a:srgbClr val="2D3956"/>
                </a:solidFill>
                <a:latin typeface="Alexandria" charset="0"/>
                <a:cs typeface="Alexandria" charset="0"/>
              </a:rPr>
              <a:t>أن يحرص الباحث على صياغة قسم الدراسات السابقة بطريقة صحيحة وخالية من الأخطاء الإملائية والنحوية، كما يجب أن </a:t>
            </a:r>
            <a:r>
              <a:rPr lang="ar-EG" sz="1400" dirty="0" smtClean="0">
                <a:solidFill>
                  <a:srgbClr val="2D3956"/>
                </a:solidFill>
                <a:latin typeface="Alexandria" charset="0"/>
                <a:cs typeface="Alexandria" charset="0"/>
              </a:rPr>
              <a:t>يختار دراسات  </a:t>
            </a:r>
            <a:r>
              <a:rPr lang="ar-EG" sz="1400" dirty="0">
                <a:solidFill>
                  <a:srgbClr val="2D3956"/>
                </a:solidFill>
                <a:latin typeface="Alexandria" charset="0"/>
                <a:cs typeface="Alexandria" charset="0"/>
              </a:rPr>
              <a:t>تقرب القارئ من البحث العلمي وتجذبه إليه</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وجدير بالذكر، أن طريقة </a:t>
            </a:r>
            <a:r>
              <a:rPr lang="ar-EG" sz="1400" dirty="0">
                <a:solidFill>
                  <a:srgbClr val="2D3956"/>
                </a:solidFill>
                <a:latin typeface="Alexandria" charset="0"/>
                <a:cs typeface="Alexandria" charset="0"/>
              </a:rPr>
              <a:t>كتابة الدراسات السابقة في البحث العلمي كغيرها من الخُطوات البحثية تتطلَّب أسلوبًا منهجيًّا مُنمَّقًا؛ </a:t>
            </a:r>
            <a:r>
              <a:rPr lang="ar-EG" sz="1400" dirty="0" smtClean="0">
                <a:solidFill>
                  <a:srgbClr val="2D3956"/>
                </a:solidFill>
                <a:latin typeface="Alexandria" charset="0"/>
                <a:cs typeface="Alexandria" charset="0"/>
              </a:rPr>
              <a:t>لتتلاءم </a:t>
            </a:r>
            <a:r>
              <a:rPr lang="ar-EG" sz="1400" dirty="0">
                <a:solidFill>
                  <a:srgbClr val="2D3956"/>
                </a:solidFill>
                <a:latin typeface="Alexandria" charset="0"/>
                <a:cs typeface="Alexandria" charset="0"/>
              </a:rPr>
              <a:t>في النهاية مع باقي الأجزاء، ومن ثَمَّ التَّوصُّل لإجابات مُقنعة لأسئلة البحث، أو تفسير واضح للمتغيرات التي تتضمنها للفرضيات، وهناك مشكلة كبيرة بالنسبة للدراسات السابقة، ويقع فيها عدد كبير من الباحثين، </a:t>
            </a:r>
            <a:r>
              <a:rPr lang="ar-EG" sz="1400" dirty="0" smtClean="0">
                <a:solidFill>
                  <a:srgbClr val="2D3956"/>
                </a:solidFill>
                <a:latin typeface="Alexandria" charset="0"/>
                <a:cs typeface="Alexandria" charset="0"/>
              </a:rPr>
              <a:t>وهي </a:t>
            </a:r>
            <a:r>
              <a:rPr lang="ar-EG" sz="1400" dirty="0">
                <a:solidFill>
                  <a:srgbClr val="2D3956"/>
                </a:solidFill>
                <a:latin typeface="Alexandria" charset="0"/>
                <a:cs typeface="Alexandria" charset="0"/>
              </a:rPr>
              <a:t>سوء الاختيار، حيث يختار الباحث مؤلفات أو مراجع بعيدة كل البُعد عن محور البحث الأساسي، أو حتى ما ينبثق منه من فرعيات، ومن ثَمَّ يُصبح هناك جوانب وحشو لا فائدة منها، لذا وجب تحرِّي الدِّقَّة في ذلك؛ حتى لا يشوب البحث العلمي أي سلبيات قد تكون محل انتقاد وقت المناقشة</a:t>
            </a:r>
            <a:r>
              <a:rPr lang="ar-EG" sz="1400" dirty="0" smtClean="0">
                <a:solidFill>
                  <a:srgbClr val="2D3956"/>
                </a:solidFill>
                <a:latin typeface="Alexandria" charset="0"/>
                <a:cs typeface="Alexandria" charset="0"/>
              </a:rPr>
              <a:t>.</a:t>
            </a:r>
          </a:p>
          <a:p>
            <a:pPr algn="justLow" rtl="1"/>
            <a:r>
              <a:rPr lang="ar-EG" sz="1400" dirty="0" smtClean="0">
                <a:solidFill>
                  <a:srgbClr val="2D3956"/>
                </a:solidFill>
                <a:latin typeface="Alexandria" charset="0"/>
                <a:cs typeface="Alexandria" charset="0"/>
              </a:rPr>
              <a:t>كما عرفت الدراسات السابقة </a:t>
            </a:r>
            <a:r>
              <a:rPr lang="ar-EG" sz="1400" dirty="0">
                <a:solidFill>
                  <a:srgbClr val="2D3956"/>
                </a:solidFill>
                <a:latin typeface="Alexandria" charset="0"/>
                <a:cs typeface="Alexandria" charset="0"/>
              </a:rPr>
              <a:t>أيضا بأنها </a:t>
            </a:r>
            <a:r>
              <a:rPr lang="ar-EG" sz="1400" dirty="0" smtClean="0">
                <a:solidFill>
                  <a:srgbClr val="2D3956"/>
                </a:solidFill>
                <a:latin typeface="Alexandria" charset="0"/>
                <a:cs typeface="Alexandria" charset="0"/>
              </a:rPr>
              <a:t>الكتب </a:t>
            </a:r>
            <a:r>
              <a:rPr lang="ar-EG" sz="1400" dirty="0">
                <a:solidFill>
                  <a:srgbClr val="2D3956"/>
                </a:solidFill>
                <a:latin typeface="Alexandria" charset="0"/>
                <a:cs typeface="Alexandria" charset="0"/>
              </a:rPr>
              <a:t>أو المؤلفات التي تطرَّقت لموضوع البحث العلمي أو أحد الجوانب الهامَّة به، والهدف من الاطلاع عليها الحصول على معلومات وبيانات؛ لتعزيز محتوى البحث، وفي الوقت نفسه التَّوصُّل لنتائج جديدة لم يصل إليها السابقون، ونقد تلك الدراسات في حالة وجود سلبيات بها.</a:t>
            </a:r>
          </a:p>
          <a:p>
            <a:pPr algn="r" rtl="1"/>
            <a:endParaRPr lang="ar-EG" sz="1400" dirty="0">
              <a:solidFill>
                <a:srgbClr val="2D3956"/>
              </a:solidFill>
              <a:latin typeface="Alexandria" charset="0"/>
              <a:cs typeface="Alexandria" charset="0"/>
            </a:endParaRPr>
          </a:p>
          <a:p>
            <a:pPr algn="r" rtl="1"/>
            <a:r>
              <a:rPr lang="ar-EG" sz="1400" dirty="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1468531"/>
            <a:ext cx="5982199" cy="3847207"/>
          </a:xfrm>
          <a:prstGeom prst="rect">
            <a:avLst/>
          </a:prstGeom>
          <a:noFill/>
        </p:spPr>
        <p:txBody>
          <a:bodyPr wrap="square" rtlCol="0">
            <a:spAutoFit/>
          </a:bodyPr>
          <a:lstStyle/>
          <a:p>
            <a:pPr algn="justLow" rtl="1"/>
            <a:r>
              <a:rPr lang="ar-EG" sz="2000" b="1" dirty="0" smtClean="0">
                <a:solidFill>
                  <a:srgbClr val="00AEEF"/>
                </a:solidFill>
                <a:latin typeface="Alexandria" charset="0"/>
                <a:cs typeface="Alexandria" charset="0"/>
              </a:rPr>
              <a:t>أهمية الدراسات السابقة:-</a:t>
            </a:r>
          </a:p>
          <a:p>
            <a:pPr algn="justLow" rtl="1"/>
            <a:r>
              <a:rPr lang="ar-EG" sz="1400" dirty="0">
                <a:solidFill>
                  <a:srgbClr val="2D3956"/>
                </a:solidFill>
                <a:latin typeface="Alexandria" charset="0"/>
                <a:cs typeface="Alexandria" charset="0"/>
              </a:rPr>
              <a:t>تعتبر الدراسات السابقة ذات أهمية قصوى في البحوث لكونها المنطلق الاول الذي يفتح للباحث افاق بحثه أو هي تلك الركيزة الاساسية التي يعتمد عليها في بناء بحثه. لأن الطريق الذي سلكه من قبله ،سوف يقف عليه من خلال وقوفه على سفح الجبل ليرى ما يحدث أسفله لكي يقيم الوضع ويقيم عمله ويختار على اساسه دربه في البحث والتنقيب .</a:t>
            </a:r>
          </a:p>
          <a:p>
            <a:pPr algn="justLow" rtl="1"/>
            <a:r>
              <a:rPr lang="ar-EG" sz="1400" dirty="0">
                <a:solidFill>
                  <a:srgbClr val="2D3956"/>
                </a:solidFill>
                <a:latin typeface="Alexandria" charset="0"/>
                <a:cs typeface="Alexandria" charset="0"/>
              </a:rPr>
              <a:t>ومن الاخطاء الشائعة في إجراء البحوث اعتبار الدراسات السابقة خانة يمكن أن تملأ في أي وقت من كتابة تقرير البحث .ولا يخفى أن كثيرا من الباحثين يشرعون في قراءة وتلخيص وعرض الدراسات السابقة بعد أن يكونوا قد فرغوا من جمع مادة بحوثهم وعالجوها كميا ورصدوا نتائجهم وربما كان يختفي وراء مثل هذا السلوك اعتقادا بأن الدراسات السابقة لا تعد جزءا متكاملا من عملية البحث إنما هي صفحات تسطر لزيادة حجم البحث، وإذا كان ذكر الدراسات السابقة مهما، فالأهم ألا يقلل الباحث من شأن الابحاث التي سبقته، فالهدف من عرض الباحث دراسة من سبقه افادته منه، وبيان الحاجة لمزيد من الدراسات حول الموضوع، فيكون هذا العرض مسوغا للكتابة فيه مرة ثانية.</a:t>
            </a:r>
          </a:p>
          <a:p>
            <a:pPr algn="justLow" rtl="1"/>
            <a:r>
              <a:rPr lang="ar-EG" sz="1400" dirty="0">
                <a:solidFill>
                  <a:srgbClr val="2D3956"/>
                </a:solidFill>
                <a:latin typeface="Alexandria" charset="0"/>
                <a:cs typeface="Alexandria" charset="0"/>
              </a:rPr>
              <a:t>إن للدراسات السابقة تقاليد عريقة في الجامعات ذات المصداقية العلمية في مجال البحث ، إذ لا يسمح للطالب أن يضع نقطة سوداء على ورقة بيضاء قبل أن يستوفي الشرط الاساسي لكل بحث علمي وهو القراءة المتأنية المتفحصة حول الموضوع، وقد تطول فترة القراءة أو تقصر حسب طبيعة الموضوع ومستوى البحث والدرجة العلمية ،والوقت المخصص لها قانونيا، وقدرة الطالب على الاستيعاب وأخيرا ما يقرره الاستاذ المشرف من خلال متابعته للتقارير التي يقدمها الباحث عن قراءته.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3323987"/>
          </a:xfrm>
          <a:prstGeom prst="rect">
            <a:avLst/>
          </a:prstGeom>
        </p:spPr>
        <p:txBody>
          <a:bodyPr wrap="square">
            <a:spAutoFit/>
          </a:bodyPr>
          <a:lstStyle/>
          <a:p>
            <a:pPr algn="justLow" rtl="1">
              <a:lnSpc>
                <a:spcPct val="150000"/>
              </a:lnSpc>
            </a:pPr>
            <a:r>
              <a:rPr lang="ar-EG" sz="1400" b="1" dirty="0">
                <a:solidFill>
                  <a:srgbClr val="00AEEF"/>
                </a:solidFill>
                <a:latin typeface="Simplified Arabic" panose="02020603050405020304" pitchFamily="18" charset="-78"/>
                <a:cs typeface="Simplified Arabic" panose="02020603050405020304" pitchFamily="18" charset="-78"/>
              </a:rPr>
              <a:t>ويمكن اجمال أهميتها في العناصر التالية:</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إن </a:t>
            </a:r>
            <a:r>
              <a:rPr lang="ar-EG" sz="1400" dirty="0">
                <a:latin typeface="Simplified Arabic" panose="02020603050405020304" pitchFamily="18" charset="-78"/>
                <a:cs typeface="Simplified Arabic" panose="02020603050405020304" pitchFamily="18" charset="-78"/>
              </a:rPr>
              <a:t>الاطلاع على الدراسات السابقة يساعد الباحث على الاختيار السليم لبحثه، ويجنبه مشقة تكرار بحث سابق</a:t>
            </a:r>
            <a:r>
              <a:rPr lang="ar-EG" sz="1400" dirty="0" smtClean="0">
                <a:latin typeface="Simplified Arabic" panose="02020603050405020304" pitchFamily="18" charset="-78"/>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تعريف </a:t>
            </a:r>
            <a:r>
              <a:rPr lang="ar-EG" sz="1400" dirty="0">
                <a:latin typeface="Simplified Arabic" panose="02020603050405020304" pitchFamily="18" charset="-78"/>
                <a:cs typeface="Simplified Arabic" panose="02020603050405020304" pitchFamily="18" charset="-78"/>
              </a:rPr>
              <a:t>الباحث بالصعوبات التي وقع فيها الباحثون الاخرون </a:t>
            </a:r>
            <a:r>
              <a:rPr lang="ar-EG" sz="1400" dirty="0" smtClean="0">
                <a:latin typeface="Simplified Arabic" panose="02020603050405020304" pitchFamily="18" charset="-78"/>
                <a:cs typeface="Simplified Arabic" panose="02020603050405020304" pitchFamily="18" charset="-78"/>
              </a:rPr>
              <a:t>وماهية الحلول التي تم التوصل اليها.</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تزويد الباحث بالأدوات </a:t>
            </a:r>
            <a:r>
              <a:rPr lang="ar-EG" sz="1400" dirty="0" smtClean="0">
                <a:latin typeface="Simplified Arabic" panose="02020603050405020304" pitchFamily="18" charset="-78"/>
                <a:cs typeface="Simplified Arabic" panose="02020603050405020304" pitchFamily="18" charset="-78"/>
              </a:rPr>
              <a:t>والإجراءات </a:t>
            </a:r>
            <a:r>
              <a:rPr lang="ar-EG" sz="1400" dirty="0">
                <a:latin typeface="Simplified Arabic" panose="02020603050405020304" pitchFamily="18" charset="-78"/>
                <a:cs typeface="Simplified Arabic" panose="02020603050405020304" pitchFamily="18" charset="-78"/>
              </a:rPr>
              <a:t>التي يمكن </a:t>
            </a:r>
            <a:r>
              <a:rPr lang="ar-EG" sz="1400" dirty="0" smtClean="0">
                <a:latin typeface="Simplified Arabic" panose="02020603050405020304" pitchFamily="18" charset="-78"/>
                <a:cs typeface="Simplified Arabic" panose="02020603050405020304" pitchFamily="18" charset="-78"/>
              </a:rPr>
              <a:t>الاستفادة </a:t>
            </a:r>
            <a:r>
              <a:rPr lang="ar-EG" sz="1400" dirty="0">
                <a:latin typeface="Simplified Arabic" panose="02020603050405020304" pitchFamily="18" charset="-78"/>
                <a:cs typeface="Simplified Arabic" panose="02020603050405020304" pitchFamily="18" charset="-78"/>
              </a:rPr>
              <a:t>منها.</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الاستفادة </a:t>
            </a:r>
            <a:r>
              <a:rPr lang="ar-EG" sz="1400" dirty="0">
                <a:latin typeface="Simplified Arabic" panose="02020603050405020304" pitchFamily="18" charset="-78"/>
                <a:cs typeface="Simplified Arabic" panose="02020603050405020304" pitchFamily="18" charset="-78"/>
              </a:rPr>
              <a:t>من نتائج </a:t>
            </a:r>
            <a:r>
              <a:rPr lang="ar-EG" sz="1400" dirty="0" smtClean="0">
                <a:latin typeface="Simplified Arabic" panose="02020603050405020304" pitchFamily="18" charset="-78"/>
                <a:cs typeface="Simplified Arabic" panose="02020603050405020304" pitchFamily="18" charset="-78"/>
              </a:rPr>
              <a:t>البحوث </a:t>
            </a:r>
            <a:r>
              <a:rPr lang="ar-EG" sz="1400" dirty="0">
                <a:latin typeface="Simplified Arabic" panose="02020603050405020304" pitchFamily="18" charset="-78"/>
                <a:cs typeface="Simplified Arabic" panose="02020603050405020304" pitchFamily="18" charset="-78"/>
              </a:rPr>
              <a:t>والدراسات السابقة.</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 </a:t>
            </a:r>
            <a:r>
              <a:rPr lang="ar-EG" sz="1400" dirty="0">
                <a:latin typeface="Simplified Arabic" panose="02020603050405020304" pitchFamily="18" charset="-78"/>
                <a:cs typeface="Simplified Arabic" panose="02020603050405020304" pitchFamily="18" charset="-78"/>
              </a:rPr>
              <a:t>تساعد الباحث في اختيار أداة أو وسيلة أو تصميم أداة مشابهة لأداة </a:t>
            </a:r>
            <a:r>
              <a:rPr lang="ar-EG" sz="1400" dirty="0" smtClean="0">
                <a:latin typeface="Simplified Arabic" panose="02020603050405020304" pitchFamily="18" charset="-78"/>
                <a:cs typeface="Simplified Arabic" panose="02020603050405020304" pitchFamily="18" charset="-78"/>
              </a:rPr>
              <a:t>أخرى ناجحة </a:t>
            </a:r>
            <a:r>
              <a:rPr lang="ar-EG" sz="1400" dirty="0">
                <a:latin typeface="Simplified Arabic" panose="02020603050405020304" pitchFamily="18" charset="-78"/>
                <a:cs typeface="Simplified Arabic" panose="02020603050405020304" pitchFamily="18" charset="-78"/>
              </a:rPr>
              <a:t>لتلك </a:t>
            </a:r>
            <a:r>
              <a:rPr lang="ar-EG" sz="1400" dirty="0" smtClean="0">
                <a:latin typeface="Simplified Arabic" panose="02020603050405020304" pitchFamily="18" charset="-78"/>
                <a:cs typeface="Simplified Arabic" panose="02020603050405020304" pitchFamily="18" charset="-78"/>
              </a:rPr>
              <a:t>البحوث ( حسن، 2004 ).</a:t>
            </a: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أهمية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004395"/>
          </a:xfrm>
          <a:prstGeom prst="rect">
            <a:avLst/>
          </a:prstGeom>
        </p:spPr>
        <p:txBody>
          <a:bodyPr wrap="square">
            <a:spAutoFit/>
          </a:bodyPr>
          <a:lstStyle/>
          <a:p>
            <a:pPr algn="justLow" rtl="1">
              <a:lnSpc>
                <a:spcPct val="150000"/>
              </a:lnSpc>
            </a:pPr>
            <a:r>
              <a:rPr lang="ar-EG" sz="1400" dirty="0" smtClean="0">
                <a:latin typeface="Alexandria"/>
                <a:cs typeface="Simplified Arabic" panose="02020603050405020304" pitchFamily="18" charset="-78"/>
              </a:rPr>
              <a:t>تظهر </a:t>
            </a:r>
            <a:r>
              <a:rPr lang="ar-EG" sz="1400" dirty="0">
                <a:latin typeface="Alexandria"/>
                <a:cs typeface="Simplified Arabic" panose="02020603050405020304" pitchFamily="18" charset="-78"/>
              </a:rPr>
              <a:t>أهمية الدراسات السابقة </a:t>
            </a:r>
            <a:r>
              <a:rPr lang="ar-EG" sz="1400" dirty="0" smtClean="0">
                <a:latin typeface="Alexandria"/>
                <a:cs typeface="Simplified Arabic" panose="02020603050405020304" pitchFamily="18" charset="-78"/>
              </a:rPr>
              <a:t>في المشروع البحثي في كونها العمود الفقري للبحث</a:t>
            </a:r>
            <a:r>
              <a:rPr lang="ar-EG" sz="1400" dirty="0">
                <a:latin typeface="Alexandria"/>
                <a:cs typeface="Simplified Arabic" panose="02020603050405020304" pitchFamily="18" charset="-78"/>
              </a:rPr>
              <a:t>، بحيث تعطي للبحث تلك المنطلقات المتعددة والمتنوعة، فهي تمد </a:t>
            </a:r>
            <a:r>
              <a:rPr lang="ar-EG" sz="1400" dirty="0" smtClean="0">
                <a:latin typeface="Alexandria"/>
                <a:cs typeface="Simplified Arabic" panose="02020603050405020304" pitchFamily="18" charset="-78"/>
              </a:rPr>
              <a:t>الباحث بمنظومة وآلية </a:t>
            </a:r>
            <a:r>
              <a:rPr lang="ar-EG" sz="1400" dirty="0">
                <a:latin typeface="Alexandria"/>
                <a:cs typeface="Simplified Arabic" panose="02020603050405020304" pitchFamily="18" charset="-78"/>
              </a:rPr>
              <a:t>حول مشروعه، وتزوده بالآليات المنهجية المناسبة لبحثه، </a:t>
            </a:r>
            <a:r>
              <a:rPr lang="ar-EG" sz="1400" dirty="0" smtClean="0">
                <a:latin typeface="Alexandria"/>
                <a:cs typeface="Simplified Arabic" panose="02020603050405020304" pitchFamily="18" charset="-78"/>
              </a:rPr>
              <a:t>والطرق والأساليب </a:t>
            </a:r>
            <a:r>
              <a:rPr lang="ar-EG" sz="1400" dirty="0">
                <a:latin typeface="Alexandria"/>
                <a:cs typeface="Simplified Arabic" panose="02020603050405020304" pitchFamily="18" charset="-78"/>
              </a:rPr>
              <a:t>التي سلكها من </a:t>
            </a:r>
            <a:r>
              <a:rPr lang="ar-EG" sz="1400" dirty="0" smtClean="0">
                <a:latin typeface="Alexandria"/>
                <a:cs typeface="Simplified Arabic" panose="02020603050405020304" pitchFamily="18" charset="-78"/>
              </a:rPr>
              <a:t>سبقوه، </a:t>
            </a:r>
            <a:r>
              <a:rPr lang="ar-EG" sz="1400" dirty="0">
                <a:latin typeface="Alexandria"/>
                <a:cs typeface="Simplified Arabic" panose="02020603050405020304" pitchFamily="18" charset="-78"/>
              </a:rPr>
              <a:t>والنتائج التي توصلوا اليها فما على الباحث إلا </a:t>
            </a:r>
            <a:r>
              <a:rPr lang="ar-EG" sz="1400" dirty="0" smtClean="0">
                <a:latin typeface="Alexandria"/>
                <a:cs typeface="Simplified Arabic" panose="02020603050405020304" pitchFamily="18" charset="-78"/>
              </a:rPr>
              <a:t>أن يكون </a:t>
            </a:r>
            <a:r>
              <a:rPr lang="ar-EG" sz="1400" dirty="0">
                <a:latin typeface="Alexandria"/>
                <a:cs typeface="Simplified Arabic" panose="02020603050405020304" pitchFamily="18" charset="-78"/>
              </a:rPr>
              <a:t>حاذقا ومستبصرا في الاستفادة من هذا الرصيد المتين .</a:t>
            </a: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أهمية الدراسات السابقة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324935033"/>
      </p:ext>
    </p:extLst>
  </p:cSld>
  <p:clrMapOvr>
    <a:masterClrMapping/>
  </p:clrMapOvr>
  <p:transition spd="slow" advTm="35165">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647152"/>
          </a:xfrm>
          <a:prstGeom prst="rect">
            <a:avLst/>
          </a:prstGeom>
        </p:spPr>
        <p:txBody>
          <a:bodyPr wrap="square">
            <a:spAutoFit/>
          </a:bodyPr>
          <a:lstStyle/>
          <a:p>
            <a:pPr lvl="0" algn="justLow" rtl="1">
              <a:lnSpc>
                <a:spcPct val="150000"/>
              </a:lnSpc>
            </a:pPr>
            <a:r>
              <a:rPr lang="ar-EG" sz="1400" dirty="0">
                <a:solidFill>
                  <a:prstClr val="black"/>
                </a:solidFill>
                <a:latin typeface="Alexandria"/>
                <a:cs typeface="Simplified Arabic" panose="02020603050405020304" pitchFamily="18" charset="-78"/>
              </a:rPr>
              <a:t> يوجد هناك العديد من الأسباب لكتابة الدراسات السابقة، ويجب على الباحث أن يكون ملما بهذه الأسباب، ومن أبرز هذه الأسباب:</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 تقديمها لمعلومات وفكرة عامة حول موضوع الدراسة، وبالتالي ومن خلالها يستطيع الباحث تجنب الوقوع في الأخطاء التي وقع بها غيره، كما أنها توفر الوقت والجهد من خلال تقديمها لمعلومات واضحة حول موضوع الدراسة.</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تعد الدراسات السابقة من الأمور التي تسهل عملية اختيار الإطار النظري للباحث.</a:t>
            </a:r>
          </a:p>
          <a:p>
            <a:pPr marL="285750" lvl="0" indent="-285750" algn="justLow" rtl="1">
              <a:lnSpc>
                <a:spcPct val="150000"/>
              </a:lnSpc>
              <a:buFont typeface="Wingdings" panose="05000000000000000000" pitchFamily="2" charset="2"/>
              <a:buChar char="q"/>
            </a:pPr>
            <a:r>
              <a:rPr lang="ar-EG" sz="1400" dirty="0">
                <a:solidFill>
                  <a:prstClr val="black"/>
                </a:solidFill>
                <a:latin typeface="Alexandria"/>
                <a:cs typeface="Simplified Arabic" panose="02020603050405020304" pitchFamily="18" charset="-78"/>
              </a:rPr>
              <a:t>وتوفر الدراسات السابقة الوقت والجهد على الباحث، وذلك من خلال تقديمها لمعلومات جاهزة ومثبتة حول الموضوع الذي يقوم الباحث بدراسته، وبالتالي لن يهدر الباحث الكثير من وقته.</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778839" y="5512158"/>
            <a:ext cx="3657600" cy="707886"/>
          </a:xfrm>
          <a:prstGeom prst="rect">
            <a:avLst/>
          </a:prstGeom>
          <a:noFill/>
        </p:spPr>
        <p:txBody>
          <a:bodyPr wrap="square" rtlCol="1">
            <a:spAutoFit/>
          </a:bodyPr>
          <a:lstStyle/>
          <a:p>
            <a:pPr algn="r" rtl="1"/>
            <a:r>
              <a:rPr lang="ar-EG" sz="2000" b="1" dirty="0">
                <a:solidFill>
                  <a:srgbClr val="00AEEF"/>
                </a:solidFill>
              </a:rPr>
              <a:t>ما هي أسباب كتابة الدراسات السابقة في البحث العلمي؟</a:t>
            </a:r>
          </a:p>
        </p:txBody>
      </p:sp>
    </p:spTree>
    <p:extLst>
      <p:ext uri="{BB962C8B-B14F-4D97-AF65-F5344CB8AC3E}">
        <p14:creationId xmlns:p14="http://schemas.microsoft.com/office/powerpoint/2010/main" val="1925781656"/>
      </p:ext>
    </p:extLst>
  </p:cSld>
  <p:clrMapOvr>
    <a:masterClrMapping/>
  </p:clrMapOvr>
  <p:transition spd="slow" advTm="2274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4962146" cy="2929791"/>
          </a:xfrm>
        </p:spPr>
      </p:pic>
      <p:sp>
        <p:nvSpPr>
          <p:cNvPr id="6" name="Rectangle 5"/>
          <p:cNvSpPr/>
          <p:nvPr/>
        </p:nvSpPr>
        <p:spPr>
          <a:xfrm>
            <a:off x="1918952" y="1621296"/>
            <a:ext cx="3636588" cy="3323987"/>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 بالإضافة إلى ذلك فإن الدراسات السابقة </a:t>
            </a:r>
            <a:r>
              <a:rPr lang="ar-EG" sz="1400" dirty="0" smtClean="0">
                <a:latin typeface="Alexandria"/>
                <a:cs typeface="Simplified Arabic" panose="02020603050405020304" pitchFamily="18" charset="-78"/>
              </a:rPr>
              <a:t>تنبه الباحث لمواقع </a:t>
            </a:r>
            <a:r>
              <a:rPr lang="ar-EG" sz="1400" dirty="0">
                <a:latin typeface="Alexandria"/>
                <a:cs typeface="Simplified Arabic" panose="02020603050405020304" pitchFamily="18" charset="-78"/>
              </a:rPr>
              <a:t>الخطأ التي وقع بها الباحثون الآخرون وبالتالي يستطيع تجنبها، وعدم الوقوع فيها، فيكون بحثه خاليا من الأخطاء</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وتتيح الدراسات السابقة الفرصة للباحث لكي يطلع على التوصيات التي تركها الباحثون السابقون، وبالتالي يكون بمقدوره مناقشتها</a:t>
            </a:r>
            <a:r>
              <a:rPr lang="ar-EG" sz="1400" dirty="0" smtClean="0">
                <a:latin typeface="Alexandria"/>
                <a:cs typeface="Simplified Arabic" panose="02020603050405020304" pitchFamily="18" charset="-78"/>
              </a:rPr>
              <a:t>.</a:t>
            </a:r>
            <a:endParaRPr lang="ar-EG" sz="1400" dirty="0">
              <a:latin typeface="Alexandria"/>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Alexandria"/>
                <a:cs typeface="Simplified Arabic" panose="02020603050405020304" pitchFamily="18" charset="-78"/>
              </a:rPr>
              <a:t>تلعب </a:t>
            </a:r>
            <a:r>
              <a:rPr lang="ar-EG" sz="1400" dirty="0">
                <a:latin typeface="Alexandria"/>
                <a:cs typeface="Simplified Arabic" panose="02020603050405020304" pitchFamily="18" charset="-78"/>
              </a:rPr>
              <a:t>الدراسات السابقة دورا كبيرا في تقديم كمية كبيرة من المصادر والمراجع المتعلقة بالبحث الذي يقوم به الباحث.</a:t>
            </a:r>
          </a:p>
          <a:p>
            <a:pPr algn="justLow" rtl="1">
              <a:lnSpc>
                <a:spcPct val="150000"/>
              </a:lnSpc>
            </a:pPr>
            <a:endParaRPr lang="ar-EG" sz="1400" dirty="0">
              <a:latin typeface="Alexandria"/>
              <a:cs typeface="Simplified Arabic" panose="02020603050405020304" pitchFamily="18" charset="-78"/>
            </a:endParaRPr>
          </a:p>
        </p:txBody>
      </p:sp>
      <p:sp>
        <p:nvSpPr>
          <p:cNvPr id="17" name="TextBox 16"/>
          <p:cNvSpPr txBox="1"/>
          <p:nvPr/>
        </p:nvSpPr>
        <p:spPr>
          <a:xfrm>
            <a:off x="6542468" y="4460362"/>
            <a:ext cx="4919729" cy="1708160"/>
          </a:xfrm>
          <a:prstGeom prst="rect">
            <a:avLst/>
          </a:prstGeom>
          <a:noFill/>
        </p:spPr>
        <p:txBody>
          <a:bodyPr wrap="square" rtlCol="0">
            <a:spAutoFit/>
          </a:bodyPr>
          <a:lstStyle/>
          <a:p>
            <a:pPr indent="-285750" algn="r" rtl="1">
              <a:lnSpc>
                <a:spcPct val="150000"/>
              </a:lnSpc>
              <a:buFont typeface="Wingdings" panose="05000000000000000000" pitchFamily="2" charset="2"/>
              <a:buChar char="q"/>
            </a:pPr>
            <a:r>
              <a:rPr lang="ar-EG" sz="1400" dirty="0">
                <a:latin typeface="Alexandria" charset="0"/>
                <a:cs typeface="Alexandria" charset="0"/>
              </a:rPr>
              <a:t>من خلال الدراسات السابقة سيكون الباحث قادرا على عقد المقارنات ما بين بحثه العلمي، </a:t>
            </a:r>
            <a:r>
              <a:rPr lang="ar-EG" sz="1400" dirty="0" smtClean="0">
                <a:latin typeface="Alexandria" charset="0"/>
                <a:cs typeface="Alexandria" charset="0"/>
              </a:rPr>
              <a:t>وبين الدراسات الأخرى، </a:t>
            </a:r>
            <a:r>
              <a:rPr lang="ar-EG" sz="1400" dirty="0">
                <a:latin typeface="Alexandria" charset="0"/>
                <a:cs typeface="Alexandria" charset="0"/>
              </a:rPr>
              <a:t>وبالتالي اكتشاف نقاط الاتفاق والاختلاف.</a:t>
            </a:r>
          </a:p>
          <a:p>
            <a:pPr indent="-285750" algn="r" rtl="1">
              <a:lnSpc>
                <a:spcPct val="150000"/>
              </a:lnSpc>
              <a:buFont typeface="Wingdings" panose="05000000000000000000" pitchFamily="2" charset="2"/>
              <a:buChar char="q"/>
            </a:pPr>
            <a:r>
              <a:rPr lang="ar-EG" sz="1400" dirty="0" smtClean="0">
                <a:latin typeface="Alexandria" charset="0"/>
                <a:cs typeface="Alexandria" charset="0"/>
              </a:rPr>
              <a:t>يستطيع </a:t>
            </a:r>
            <a:r>
              <a:rPr lang="ar-EG" sz="1400" dirty="0">
                <a:latin typeface="Alexandria" charset="0"/>
                <a:cs typeface="Alexandria" charset="0"/>
              </a:rPr>
              <a:t>الباحث من خلال الدراسات السابقة الاطلاع على المناهج التي استخدمها الباحثون السابقون، وبالتالي يستطيع معرفة المنهج الذي يتناسب مع بحثه العلمي، وبهذه الطريقة لن يضيع الوقت في اختيار المنهج المناسب لبحثه العلمي.</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41117" y="354970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الهدف من الدراسات السابقة في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139321"/>
          </a:xfrm>
          <a:prstGeom prst="rect">
            <a:avLst/>
          </a:prstGeom>
          <a:noFill/>
        </p:spPr>
        <p:txBody>
          <a:bodyPr wrap="square" rtlCol="1">
            <a:spAutoFit/>
          </a:bodyPr>
          <a:lstStyle/>
          <a:p>
            <a:pPr lvl="0" algn="justLow" rtl="1">
              <a:lnSpc>
                <a:spcPct val="150000"/>
              </a:lnSpc>
            </a:pPr>
            <a:r>
              <a:rPr lang="ar-EG" sz="2000" dirty="0">
                <a:latin typeface="Alexandria"/>
              </a:rPr>
              <a:t> </a:t>
            </a:r>
            <a:r>
              <a:rPr lang="ar-EG" sz="2000" dirty="0" smtClean="0">
                <a:latin typeface="Alexandria"/>
              </a:rPr>
              <a:t> </a:t>
            </a:r>
            <a:r>
              <a:rPr lang="ar-EG" sz="1400" dirty="0" smtClean="0">
                <a:latin typeface="Alexandria"/>
              </a:rPr>
              <a:t>استعراض الدراسات السابقة </a:t>
            </a:r>
            <a:r>
              <a:rPr lang="ar-EG" sz="1400" dirty="0">
                <a:latin typeface="Alexandria"/>
              </a:rPr>
              <a:t>من أجل تعريف القارئ بكافة الدراسات التي سبق إجراؤها في </a:t>
            </a:r>
            <a:r>
              <a:rPr lang="ar-EG" sz="1400" dirty="0" smtClean="0">
                <a:latin typeface="Alexandria"/>
              </a:rPr>
              <a:t>موضوع البحث</a:t>
            </a:r>
            <a:r>
              <a:rPr lang="ar-EG" sz="1400" dirty="0">
                <a:latin typeface="Alexandria"/>
              </a:rPr>
              <a:t>، مع عرضها بطريقة منطقية وأمينة تأخذ في الحسبان أوجه التشابه </a:t>
            </a:r>
            <a:r>
              <a:rPr lang="ar-EG" sz="1400" dirty="0" smtClean="0">
                <a:latin typeface="Alexandria"/>
              </a:rPr>
              <a:t>وأوجه الاختلاف بينها </a:t>
            </a:r>
            <a:r>
              <a:rPr lang="ar-EG" sz="1400" dirty="0">
                <a:latin typeface="Alexandria"/>
              </a:rPr>
              <a:t>إن </a:t>
            </a:r>
            <a:r>
              <a:rPr lang="ar-EG" sz="1400" dirty="0" smtClean="0">
                <a:latin typeface="Alexandria"/>
              </a:rPr>
              <a:t>وجدت .</a:t>
            </a:r>
            <a:endParaRPr lang="ar-EG" sz="1400" dirty="0">
              <a:latin typeface="Alexandria"/>
            </a:endParaRPr>
          </a:p>
          <a:p>
            <a:pPr lvl="0" algn="justLow" rtl="1">
              <a:lnSpc>
                <a:spcPct val="150000"/>
              </a:lnSpc>
            </a:pPr>
            <a:r>
              <a:rPr lang="ar-EG" sz="1400" dirty="0">
                <a:latin typeface="Alexandria"/>
              </a:rPr>
              <a:t>مما يقود الباحث إلى الاطلاع على ما كتب عن موضوع بحثه ممن سبقوه وفي</a:t>
            </a:r>
          </a:p>
          <a:p>
            <a:pPr lvl="0" algn="justLow" rtl="1">
              <a:lnSpc>
                <a:spcPct val="150000"/>
              </a:lnSpc>
            </a:pPr>
            <a:r>
              <a:rPr lang="ar-EG" sz="1400" dirty="0">
                <a:latin typeface="Alexandria"/>
              </a:rPr>
              <a:t>مجالات متنوعة ومتعددة </a:t>
            </a:r>
            <a:r>
              <a:rPr lang="ar-EG" sz="1400" dirty="0" smtClean="0">
                <a:latin typeface="Alexandria"/>
              </a:rPr>
              <a:t>، ويفيد </a:t>
            </a:r>
            <a:r>
              <a:rPr lang="ar-EG" sz="1400" dirty="0">
                <a:latin typeface="Alexandria"/>
              </a:rPr>
              <a:t>ذلك في تحري الدراسات المختلفة التي تمت في </a:t>
            </a:r>
            <a:r>
              <a:rPr lang="ar-EG" sz="1400" dirty="0" smtClean="0">
                <a:latin typeface="Alexandria"/>
              </a:rPr>
              <a:t>شأن موضوعه</a:t>
            </a:r>
            <a:r>
              <a:rPr lang="ar-EG" sz="1400" dirty="0">
                <a:latin typeface="Alexandria"/>
              </a:rPr>
              <a:t>، أو حول ما يحيط به، وهكذا يدون وبشكل أولي المصادر والمراجع التي </a:t>
            </a:r>
            <a:r>
              <a:rPr lang="ar-EG" sz="1400" dirty="0" smtClean="0">
                <a:latin typeface="Alexandria"/>
              </a:rPr>
              <a:t>يحصل عليها</a:t>
            </a:r>
            <a:r>
              <a:rPr lang="ar-EG" sz="1400" dirty="0">
                <a:latin typeface="Alexandria"/>
              </a:rPr>
              <a:t>، ويجد الباحث أن بعضها تتصل بموضوع بحثه اتصالا عاما، وبعضها </a:t>
            </a:r>
            <a:r>
              <a:rPr lang="ar-EG" sz="1400" dirty="0" smtClean="0">
                <a:latin typeface="Alexandria"/>
              </a:rPr>
              <a:t>يخص بعض </a:t>
            </a:r>
            <a:r>
              <a:rPr lang="ar-EG" sz="1400" dirty="0">
                <a:latin typeface="Alexandria"/>
              </a:rPr>
              <a:t>أبوابه أو فصوله وكل ما يحصل عليه يجعل احاطته بموضوع بحثه اكثر </a:t>
            </a:r>
            <a:r>
              <a:rPr lang="ar-EG" sz="1400" dirty="0" smtClean="0">
                <a:latin typeface="Alexandria"/>
              </a:rPr>
              <a:t>تكاملا وشمولية.( </a:t>
            </a:r>
            <a:r>
              <a:rPr lang="ar-EG" sz="1400" dirty="0" err="1">
                <a:latin typeface="Alexandria"/>
              </a:rPr>
              <a:t>دويدري</a:t>
            </a:r>
            <a:r>
              <a:rPr lang="ar-EG" sz="1400" dirty="0">
                <a:latin typeface="Alexandria"/>
              </a:rPr>
              <a:t>، </a:t>
            </a:r>
            <a:r>
              <a:rPr lang="ar-EG" sz="1400" dirty="0" smtClean="0">
                <a:latin typeface="Alexandria"/>
              </a:rPr>
              <a:t>2000 </a:t>
            </a:r>
            <a:r>
              <a:rPr lang="ar-EG" sz="1400" dirty="0">
                <a:latin typeface="Alexandria"/>
              </a:rPr>
              <a:t>، ص. </a:t>
            </a:r>
            <a:r>
              <a:rPr lang="ar-EG" sz="1400" dirty="0" smtClean="0">
                <a:latin typeface="Alexandria"/>
              </a:rPr>
              <a:t>929).</a:t>
            </a:r>
          </a:p>
        </p:txBody>
      </p:sp>
      <p:sp>
        <p:nvSpPr>
          <p:cNvPr id="9" name="TextBox 8"/>
          <p:cNvSpPr txBox="1"/>
          <p:nvPr/>
        </p:nvSpPr>
        <p:spPr>
          <a:xfrm>
            <a:off x="7212168" y="4597757"/>
            <a:ext cx="3940935" cy="1021883"/>
          </a:xfrm>
          <a:prstGeom prst="rect">
            <a:avLst/>
          </a:prstGeom>
          <a:noFill/>
        </p:spPr>
        <p:txBody>
          <a:bodyPr wrap="square" rtlCol="1">
            <a:spAutoFit/>
          </a:bodyPr>
          <a:lstStyle/>
          <a:p>
            <a:pPr algn="justLow" rtl="1">
              <a:lnSpc>
                <a:spcPct val="150000"/>
              </a:lnSpc>
            </a:pPr>
            <a:r>
              <a:rPr lang="ar-EG" sz="1400" dirty="0">
                <a:latin typeface="Alexandria"/>
              </a:rPr>
              <a:t>  إن عرض الدراسات السابقة تتحكم فيه جملة من الاهداف التي </a:t>
            </a:r>
            <a:r>
              <a:rPr lang="ar-EG" sz="1400" dirty="0" smtClean="0">
                <a:latin typeface="Alexandria"/>
              </a:rPr>
              <a:t>تفرض على  الباحث </a:t>
            </a:r>
            <a:r>
              <a:rPr lang="ar-EG" sz="1400" dirty="0">
                <a:latin typeface="Alexandria"/>
              </a:rPr>
              <a:t>أن يضعها بين نصب عينه، ومن بين هذه </a:t>
            </a:r>
            <a:r>
              <a:rPr lang="ar-EG" sz="1400" dirty="0" smtClean="0">
                <a:latin typeface="Alexandria"/>
              </a:rPr>
              <a:t>الأهداف:</a:t>
            </a:r>
          </a:p>
        </p:txBody>
      </p:sp>
    </p:spTree>
    <p:extLst>
      <p:ext uri="{BB962C8B-B14F-4D97-AF65-F5344CB8AC3E}">
        <p14:creationId xmlns:p14="http://schemas.microsoft.com/office/powerpoint/2010/main" val="2585290677"/>
      </p:ext>
    </p:extLst>
  </p:cSld>
  <p:clrMapOvr>
    <a:masterClrMapping/>
  </p:clrMapOvr>
  <p:transition spd="slow" advTm="46603">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أهداف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354491"/>
          </a:xfrm>
          <a:prstGeom prst="rect">
            <a:avLst/>
          </a:prstGeom>
          <a:noFill/>
        </p:spPr>
        <p:txBody>
          <a:bodyPr wrap="square" rtlCol="1">
            <a:spAutoFit/>
          </a:bodyPr>
          <a:lstStyle/>
          <a:p>
            <a:pPr algn="justLow" rtl="1">
              <a:lnSpc>
                <a:spcPct val="150000"/>
              </a:lnSpc>
            </a:pPr>
            <a:r>
              <a:rPr lang="ar-EG" sz="1400" dirty="0">
                <a:latin typeface="Alexandria"/>
              </a:rPr>
              <a:t> كما يتعين على الباحث توسيع قراءته العامة عن موضوع الدراسة في الكتب،</a:t>
            </a:r>
          </a:p>
          <a:p>
            <a:pPr algn="justLow" rtl="1">
              <a:lnSpc>
                <a:spcPct val="150000"/>
              </a:lnSpc>
            </a:pPr>
            <a:r>
              <a:rPr lang="ar-EG" sz="1400" dirty="0">
                <a:latin typeface="Alexandria"/>
              </a:rPr>
              <a:t>أو فصول الكتب التي تتناولها، أو رسائل جامعية أو بحوث محكمة أو غيرها " مع </a:t>
            </a:r>
            <a:r>
              <a:rPr lang="ar-EG" sz="1400" dirty="0" smtClean="0">
                <a:latin typeface="Alexandria"/>
              </a:rPr>
              <a:t>تركيز الحديث </a:t>
            </a:r>
            <a:r>
              <a:rPr lang="ar-EG" sz="1400" dirty="0">
                <a:latin typeface="Alexandria"/>
              </a:rPr>
              <a:t>منها، وتكون تلك القراءة بمثابة القاعدة الاساسية لفهم الموضوع، والتي ينطلق منها الباحث إلى الدراسات الاكثر تعمقا. وتكون الخطوة التالية هي البحث عن</a:t>
            </a:r>
          </a:p>
          <a:p>
            <a:pPr algn="justLow" rtl="1">
              <a:lnSpc>
                <a:spcPct val="150000"/>
              </a:lnSpc>
            </a:pPr>
            <a:r>
              <a:rPr lang="ar-EG" sz="1400" dirty="0">
                <a:latin typeface="Alexandria"/>
              </a:rPr>
              <a:t>مقالات استعراض الدراسات السابقة المهتمة بالموضوع ، وقراءتها قراءة متأنية، </a:t>
            </a:r>
            <a:r>
              <a:rPr lang="ar-EG" sz="1400" dirty="0" smtClean="0">
                <a:latin typeface="Alexandria"/>
              </a:rPr>
              <a:t>للإلمام بدقائق </a:t>
            </a:r>
            <a:r>
              <a:rPr lang="ar-EG" sz="1400" dirty="0">
                <a:latin typeface="Alexandria"/>
              </a:rPr>
              <a:t>الموضوع، وتحديد بعض </a:t>
            </a:r>
            <a:r>
              <a:rPr lang="ar-EG" sz="1400" dirty="0" smtClean="0">
                <a:latin typeface="Alexandria"/>
              </a:rPr>
              <a:t>مراجعه الأساسية".( </a:t>
            </a:r>
            <a:r>
              <a:rPr lang="ar-EG" sz="1400" dirty="0">
                <a:latin typeface="Alexandria"/>
              </a:rPr>
              <a:t>عبد المنعم حسن، </a:t>
            </a:r>
            <a:r>
              <a:rPr lang="ar-EG" sz="1400" dirty="0" smtClean="0">
                <a:latin typeface="Alexandria"/>
              </a:rPr>
              <a:t>01996 </a:t>
            </a:r>
            <a:r>
              <a:rPr lang="ar-EG" sz="1400" dirty="0">
                <a:latin typeface="Alexandria"/>
              </a:rPr>
              <a:t>،ص. </a:t>
            </a:r>
            <a:r>
              <a:rPr lang="ar-EG" sz="1400" dirty="0" smtClean="0">
                <a:latin typeface="Alexandria"/>
              </a:rPr>
              <a:t>95).</a:t>
            </a:r>
          </a:p>
        </p:txBody>
      </p:sp>
    </p:spTree>
    <p:extLst>
      <p:ext uri="{BB962C8B-B14F-4D97-AF65-F5344CB8AC3E}">
        <p14:creationId xmlns:p14="http://schemas.microsoft.com/office/powerpoint/2010/main" val="1960232574"/>
      </p:ext>
    </p:extLst>
  </p:cSld>
  <p:clrMapOvr>
    <a:masterClrMapping/>
  </p:clrMapOvr>
  <p:transition spd="slow" advTm="143537">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a:solidFill>
                  <a:srgbClr val="00B0F0"/>
                </a:solidFill>
                <a:latin typeface="Alexandria" charset="0"/>
                <a:cs typeface="Alexandria" charset="0"/>
              </a:rPr>
              <a:t>ما هي شروط الدراسات السابقة؟</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4293483"/>
          </a:xfrm>
          <a:prstGeom prst="rect">
            <a:avLst/>
          </a:prstGeom>
          <a:noFill/>
        </p:spPr>
        <p:txBody>
          <a:bodyPr wrap="square" rtlCol="1">
            <a:spAutoFit/>
          </a:bodyPr>
          <a:lstStyle/>
          <a:p>
            <a:pPr indent="-285750" algn="justLow" rtl="1">
              <a:lnSpc>
                <a:spcPct val="150000"/>
              </a:lnSpc>
              <a:buFont typeface="Wingdings" panose="05000000000000000000" pitchFamily="2" charset="2"/>
              <a:buChar char="v"/>
            </a:pPr>
            <a:r>
              <a:rPr lang="ar-EG" sz="1400" dirty="0">
                <a:latin typeface="Alexandria"/>
              </a:rPr>
              <a:t> يجب أن يقوم الباحث بالاطلاع على الدراسات السابقة من خلال المصادر الأولية فقط</a:t>
            </a:r>
            <a:r>
              <a:rPr lang="ar-EG" sz="1400" dirty="0" smtClean="0">
                <a:latin typeface="Alexandria"/>
              </a:rPr>
              <a:t>.</a:t>
            </a:r>
            <a:endParaRPr lang="ar-EG" sz="1400" dirty="0">
              <a:latin typeface="Alexandria"/>
            </a:endParaRPr>
          </a:p>
          <a:p>
            <a:pPr indent="-285750" algn="justLow" rtl="1">
              <a:lnSpc>
                <a:spcPct val="150000"/>
              </a:lnSpc>
              <a:buFont typeface="Wingdings" panose="05000000000000000000" pitchFamily="2" charset="2"/>
              <a:buChar char="v"/>
            </a:pPr>
            <a:r>
              <a:rPr lang="ar-EG" sz="1400" dirty="0">
                <a:latin typeface="Alexandria"/>
              </a:rPr>
              <a:t>كما يجب على الباحث أن يقوم بالتأكد من صحة المعلومات الموجودة في الدراسات السابقة، وبأن هذه المعلومات أثبتت صحتها، وذلك لكيلا يتضمن بحثه معلومات خاطئة</a:t>
            </a:r>
            <a:r>
              <a:rPr lang="ar-EG" sz="1400" dirty="0" smtClean="0">
                <a:latin typeface="Alexandria"/>
              </a:rPr>
              <a:t>.</a:t>
            </a:r>
            <a:endParaRPr lang="ar-EG" sz="1400" dirty="0">
              <a:latin typeface="Alexandria"/>
            </a:endParaRPr>
          </a:p>
          <a:p>
            <a:pPr indent="-285750" algn="justLow" rtl="1">
              <a:lnSpc>
                <a:spcPct val="150000"/>
              </a:lnSpc>
              <a:buFont typeface="Wingdings" panose="05000000000000000000" pitchFamily="2" charset="2"/>
              <a:buChar char="v"/>
            </a:pPr>
            <a:r>
              <a:rPr lang="ar-EG" sz="1400" dirty="0">
                <a:latin typeface="Alexandria"/>
              </a:rPr>
              <a:t>لا يجب أن يتوسع الباحث في عرض الدراسات السابقة، بل عليه اللجوء للاختصار قدر الإمكان، والاكتفاء بذكر الأفكار الرئيسية فقط لا غير، كما يجب أن يحرص على تناول النقاط التي تتوافق مع بحثه العلمي فقط</a:t>
            </a:r>
            <a:r>
              <a:rPr lang="ar-EG" sz="1400" dirty="0" smtClean="0">
                <a:latin typeface="Alexandria"/>
              </a:rPr>
              <a:t>.</a:t>
            </a:r>
          </a:p>
          <a:p>
            <a:pPr indent="-285750" algn="justLow" rtl="1">
              <a:lnSpc>
                <a:spcPct val="150000"/>
              </a:lnSpc>
              <a:buFont typeface="Wingdings" panose="05000000000000000000" pitchFamily="2" charset="2"/>
              <a:buChar char="v"/>
            </a:pPr>
            <a:r>
              <a:rPr lang="ar-EG" sz="1400" dirty="0">
                <a:latin typeface="Alexandria"/>
              </a:rPr>
              <a:t>كما يجب على الباحث أن يقوم بتقديم لمحة تعريفية عن صاحب الدراسة السابقة، وعن العصر الذي عاش فيه، وعن الأدوات التي كانت متوفرة في ذلك العصر، وذلك لكي يظهر التطورات التي حدثت خلال تلك الفترة.</a:t>
            </a:r>
            <a:endParaRPr lang="ar-EG" sz="1400" dirty="0" smtClean="0">
              <a:latin typeface="Alexandria"/>
            </a:endParaRPr>
          </a:p>
        </p:txBody>
      </p:sp>
      <p:sp>
        <p:nvSpPr>
          <p:cNvPr id="9" name="TextBox 8"/>
          <p:cNvSpPr txBox="1"/>
          <p:nvPr/>
        </p:nvSpPr>
        <p:spPr>
          <a:xfrm>
            <a:off x="7212168" y="4597757"/>
            <a:ext cx="3940935" cy="698717"/>
          </a:xfrm>
          <a:prstGeom prst="rect">
            <a:avLst/>
          </a:prstGeom>
          <a:noFill/>
        </p:spPr>
        <p:txBody>
          <a:bodyPr wrap="square" rtlCol="1">
            <a:spAutoFit/>
          </a:bodyPr>
          <a:lstStyle/>
          <a:p>
            <a:pPr algn="justLow" rtl="1">
              <a:lnSpc>
                <a:spcPct val="150000"/>
              </a:lnSpc>
            </a:pPr>
            <a:r>
              <a:rPr lang="ar-EG" sz="1400" dirty="0">
                <a:latin typeface="Alexandria"/>
              </a:rPr>
              <a:t>تتعدد شروط الدراسات السابقة، والتي يجب أن يعرفها الباحث بشكل مفصل ومن هذه الشروط</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3774102064"/>
      </p:ext>
    </p:extLst>
  </p:cSld>
  <p:clrMapOvr>
    <a:masterClrMapping/>
  </p:clrMapOvr>
  <p:transition spd="slow" advTm="4092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شروط الدراسات السابقة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5346" y="4597757"/>
            <a:ext cx="4919730" cy="1708160"/>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v"/>
            </a:pPr>
            <a:r>
              <a:rPr lang="ar-EG" sz="1400" dirty="0" smtClean="0">
                <a:latin typeface="Alexandria"/>
              </a:rPr>
              <a:t>يجب </a:t>
            </a:r>
            <a:r>
              <a:rPr lang="ar-EG" sz="1400" dirty="0">
                <a:latin typeface="Alexandria"/>
              </a:rPr>
              <a:t>على الباحث أن يركز على مضمون الدراسات السابقة التي يعود إليها، فليس الهدف جمع عدد كبير من الدراسات السابقة، وأن تكون معظم هذه الدراسات لا تناسب البحث العلمي، بل يجب أن يكون قادرا على اختيار الدراسات التي ترتبط مع بحثه العلمي بصلة وثيقة.</a:t>
            </a:r>
          </a:p>
          <a:p>
            <a:pPr algn="justLow" rtl="1">
              <a:lnSpc>
                <a:spcPct val="150000"/>
              </a:lnSpc>
            </a:pPr>
            <a:endParaRPr lang="ar-EG" sz="1400" dirty="0">
              <a:latin typeface="Alexandria"/>
            </a:endParaRPr>
          </a:p>
        </p:txBody>
      </p:sp>
      <p:sp>
        <p:nvSpPr>
          <p:cNvPr id="4" name="TextBox 3"/>
          <p:cNvSpPr txBox="1"/>
          <p:nvPr/>
        </p:nvSpPr>
        <p:spPr>
          <a:xfrm>
            <a:off x="605307" y="1738648"/>
            <a:ext cx="4714246" cy="2308324"/>
          </a:xfrm>
          <a:prstGeom prst="rect">
            <a:avLst/>
          </a:prstGeom>
          <a:noFill/>
        </p:spPr>
        <p:txBody>
          <a:bodyPr wrap="square" rtlCol="1">
            <a:spAutoFit/>
          </a:bodyPr>
          <a:lstStyle/>
          <a:p>
            <a:pPr marL="285750" indent="-285750" algn="r" rtl="1">
              <a:buFont typeface="Wingdings" panose="05000000000000000000" pitchFamily="2" charset="2"/>
              <a:buChar char="v"/>
            </a:pPr>
            <a:r>
              <a:rPr lang="ar-EG" dirty="0"/>
              <a:t> </a:t>
            </a:r>
            <a:r>
              <a:rPr lang="ar-EG" sz="1400" dirty="0" smtClean="0"/>
              <a:t>تعد </a:t>
            </a:r>
            <a:r>
              <a:rPr lang="ar-EG" sz="1400" dirty="0"/>
              <a:t>الموضوعية والحياد من أهم الأمور التي يجب على الباحث أن يلتزم بها، فلا يجب عليه أن يكتفي بعرض الدراسات التي تتناسب مع أفكاره، بل عليه عرض كافة الدراسات السابقة المرتبطة بالبحث، وحتى لو خالفت </a:t>
            </a:r>
            <a:r>
              <a:rPr lang="ar-EG" sz="1400" dirty="0" smtClean="0"/>
              <a:t>أفكاره.</a:t>
            </a:r>
          </a:p>
          <a:p>
            <a:pPr marL="285750" indent="-285750" algn="r" rtl="1">
              <a:buFont typeface="Wingdings" panose="05000000000000000000" pitchFamily="2" charset="2"/>
              <a:buChar char="v"/>
            </a:pPr>
            <a:r>
              <a:rPr lang="ar-EG" sz="1400" dirty="0" smtClean="0"/>
              <a:t>كما </a:t>
            </a:r>
            <a:r>
              <a:rPr lang="ar-EG" sz="1400" dirty="0"/>
              <a:t>يجب على الباحث أثناء العودة إلى الدراسات السابقة أن يقوم بترتيبها من الأقدم إلى الأحدث.</a:t>
            </a:r>
          </a:p>
          <a:p>
            <a:pPr algn="r" rtl="1"/>
            <a:endParaRPr lang="ar-EG" sz="1400" dirty="0"/>
          </a:p>
          <a:p>
            <a:pPr algn="r" rtl="1"/>
            <a:r>
              <a:rPr lang="ar-EG" sz="1400" dirty="0"/>
              <a:t>ومن خلال ما سبق نرى أن للدراسات السابقة أهمية كبيرة في البحث العلمي، فهي تقدم للباحث معلومات كافية حول موضوع البحث، كما أنها توفر عليه الوقت والجهد من خلال إجاباتها عن عدد كبير من التساؤلات التي تدور في باله.</a:t>
            </a:r>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1648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ما فوائد الدراسات السابقة في البحث العلمي؟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04</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4293483"/>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b="1" dirty="0">
                <a:latin typeface="Alexandria"/>
              </a:rPr>
              <a:t>ثراء البحث العلمي</a:t>
            </a:r>
            <a:r>
              <a:rPr lang="ar-EG" sz="1400" dirty="0">
                <a:latin typeface="Alexandria"/>
              </a:rPr>
              <a:t>: إن المعلومة العلمية هي عماد البحث العلمي، ويختلف الفكر البحثي من شخص لآخر، ومن المهم عرض وجهات النظر المختلفة، والفروق والمتغيرات التي تظهر بمرور </a:t>
            </a:r>
            <a:r>
              <a:rPr lang="ar-EG" sz="1400" dirty="0" smtClean="0">
                <a:latin typeface="Alexandria"/>
              </a:rPr>
              <a:t>الوقت.</a:t>
            </a:r>
          </a:p>
          <a:p>
            <a:pPr marL="285750" indent="-285750" algn="justLow" rtl="1">
              <a:lnSpc>
                <a:spcPct val="150000"/>
              </a:lnSpc>
              <a:buFont typeface="Wingdings" panose="05000000000000000000" pitchFamily="2" charset="2"/>
              <a:buChar char="q"/>
            </a:pPr>
            <a:r>
              <a:rPr lang="ar-EG" sz="1400" b="1" dirty="0" smtClean="0">
                <a:latin typeface="Alexandria"/>
              </a:rPr>
              <a:t>عدم </a:t>
            </a:r>
            <a:r>
              <a:rPr lang="ar-EG" sz="1400" b="1" dirty="0">
                <a:latin typeface="Alexandria"/>
              </a:rPr>
              <a:t>التكرار دون فائدة</a:t>
            </a:r>
            <a:r>
              <a:rPr lang="ar-EG" sz="1400" dirty="0">
                <a:latin typeface="Alexandria"/>
              </a:rPr>
              <a:t>: من بين أوجه فائدة الدراسات السابقة ذكر ما سبق تفصيله بشكل مُوجز دون التصدي لدراسة أمور تناولها آخرون بتوسُّع، وإطلاق العنوان لتأصيل الأفكار </a:t>
            </a:r>
            <a:r>
              <a:rPr lang="ar-EG" sz="1400" dirty="0" smtClean="0">
                <a:latin typeface="Alexandria"/>
              </a:rPr>
              <a:t>الجديدة.</a:t>
            </a:r>
          </a:p>
          <a:p>
            <a:pPr marL="285750" indent="-285750" algn="justLow" rtl="1">
              <a:lnSpc>
                <a:spcPct val="150000"/>
              </a:lnSpc>
              <a:buFont typeface="Wingdings" panose="05000000000000000000" pitchFamily="2" charset="2"/>
              <a:buChar char="q"/>
            </a:pPr>
            <a:r>
              <a:rPr lang="ar-EG" sz="1400" b="1" dirty="0" smtClean="0">
                <a:latin typeface="Alexandria"/>
              </a:rPr>
              <a:t>الدراسات </a:t>
            </a:r>
            <a:r>
              <a:rPr lang="ar-EG" sz="1400" b="1" dirty="0">
                <a:latin typeface="Alexandria"/>
              </a:rPr>
              <a:t>السابقة تعكس جهد الباحث</a:t>
            </a:r>
            <a:r>
              <a:rPr lang="ar-EG" sz="1400" dirty="0">
                <a:latin typeface="Alexandria"/>
              </a:rPr>
              <a:t>: تُعَدُّ الدراسات السابقة من بين الأمور الهامة، والتي تعكس مدى الاجتهاد والبحث والاطلاع الذي قام به الباحث، ومن ثم الحصول على الدرجة العلمية، وكثير من مناقشي الأبحاث العلمية يُولون لذلك أهمية كبيرة، ويقيمون مدى جودة الرسالة بما يتم تضمينه من دراسات سابقة، فكلما قرأ الباحث واطلع أصبح قادرًا على وضع قواعد ومفاهيم حديثة، والدراسات السابقة بمثابة البنية التحتية، وجُلُّ الأبحاث </a:t>
            </a:r>
            <a:r>
              <a:rPr lang="ar-EG" sz="1400" dirty="0" smtClean="0">
                <a:latin typeface="Alexandria"/>
              </a:rPr>
              <a:t>العلمية </a:t>
            </a:r>
            <a:r>
              <a:rPr lang="ar-EG" sz="1400" dirty="0">
                <a:latin typeface="Alexandria"/>
              </a:rPr>
              <a:t>ترتبط ببعضها البعض، وهي بمثابة شُعلة يتسلَّمها الباحثون، ويستكملون المسير بها، ويصلون بها لأراضٍ جديدة.</a:t>
            </a:r>
          </a:p>
        </p:txBody>
      </p:sp>
      <p:sp>
        <p:nvSpPr>
          <p:cNvPr id="9" name="TextBox 8"/>
          <p:cNvSpPr txBox="1"/>
          <p:nvPr/>
        </p:nvSpPr>
        <p:spPr>
          <a:xfrm>
            <a:off x="7117211" y="4846303"/>
            <a:ext cx="3940935" cy="698717"/>
          </a:xfrm>
          <a:prstGeom prst="rect">
            <a:avLst/>
          </a:prstGeom>
          <a:noFill/>
        </p:spPr>
        <p:txBody>
          <a:bodyPr wrap="square" rtlCol="1">
            <a:spAutoFit/>
          </a:bodyPr>
          <a:lstStyle/>
          <a:p>
            <a:pPr algn="justLow" rtl="1">
              <a:lnSpc>
                <a:spcPct val="150000"/>
              </a:lnSpc>
            </a:pPr>
            <a:r>
              <a:rPr lang="ar-EG" sz="1400" dirty="0">
                <a:latin typeface="Alexandria"/>
              </a:rPr>
              <a:t> هناك كثير من الفوائد فيما يتعلق بالدراسات السابقة، وسوف نتعرف عليها فيما يلي</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4219323202"/>
      </p:ext>
    </p:extLst>
  </p:cSld>
  <p:clrMapOvr>
    <a:masterClrMapping/>
  </p:clrMapOvr>
  <p:transition spd="slow" advTm="81646">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91724" y="1874271"/>
            <a:ext cx="5149802" cy="4293483"/>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يتجنب </a:t>
            </a:r>
            <a:r>
              <a:rPr lang="ar-EG" sz="1400" dirty="0">
                <a:latin typeface="Alexandria"/>
              </a:rPr>
              <a:t>الباحث التكرار في دراسة مواضيع بحثت من </a:t>
            </a:r>
            <a:r>
              <a:rPr lang="ar-EG" sz="1400" dirty="0" smtClean="0">
                <a:latin typeface="Alexandria"/>
              </a:rPr>
              <a:t>قبل.</a:t>
            </a:r>
          </a:p>
          <a:p>
            <a:pPr marL="285750" indent="-285750" algn="justLow" rtl="1">
              <a:lnSpc>
                <a:spcPct val="150000"/>
              </a:lnSpc>
              <a:buFont typeface="Wingdings" panose="05000000000000000000" pitchFamily="2" charset="2"/>
              <a:buChar char="q"/>
            </a:pPr>
            <a:r>
              <a:rPr lang="ar-EG" sz="1400" dirty="0" smtClean="0">
                <a:latin typeface="Alexandria"/>
              </a:rPr>
              <a:t>يستطيع </a:t>
            </a:r>
            <a:r>
              <a:rPr lang="ar-EG" sz="1400" dirty="0">
                <a:latin typeface="Alexandria"/>
              </a:rPr>
              <a:t>الباحث أن يقارن موضوع بحثه مع البحوث الاخرى في ميدان </a:t>
            </a:r>
            <a:r>
              <a:rPr lang="ar-EG" sz="1400" dirty="0" smtClean="0">
                <a:latin typeface="Alexandria"/>
              </a:rPr>
              <a:t>تخصصه«( </a:t>
            </a:r>
            <a:r>
              <a:rPr lang="ar-EG" sz="1400" dirty="0">
                <a:latin typeface="Alexandria"/>
              </a:rPr>
              <a:t>عبد الله محمد الشريف، </a:t>
            </a:r>
            <a:r>
              <a:rPr lang="ar-EG" sz="1400" dirty="0" smtClean="0">
                <a:latin typeface="Alexandria"/>
              </a:rPr>
              <a:t>01996 </a:t>
            </a:r>
            <a:r>
              <a:rPr lang="ar-EG" sz="1400" dirty="0">
                <a:latin typeface="Alexandria"/>
              </a:rPr>
              <a:t>،ص. </a:t>
            </a:r>
            <a:r>
              <a:rPr lang="ar-EG" sz="1400" dirty="0" smtClean="0">
                <a:latin typeface="Alexandria"/>
              </a:rPr>
              <a:t>69).</a:t>
            </a:r>
          </a:p>
          <a:p>
            <a:pPr marL="285750" indent="-285750" algn="justLow" rtl="1">
              <a:lnSpc>
                <a:spcPct val="150000"/>
              </a:lnSpc>
              <a:buFont typeface="Wingdings" panose="05000000000000000000" pitchFamily="2" charset="2"/>
              <a:buChar char="q"/>
            </a:pPr>
            <a:r>
              <a:rPr lang="ar-EG" sz="1400" dirty="0" smtClean="0">
                <a:latin typeface="Alexandria"/>
              </a:rPr>
              <a:t>بلورة </a:t>
            </a:r>
            <a:r>
              <a:rPr lang="ar-EG" sz="1400" dirty="0">
                <a:latin typeface="Alexandria"/>
              </a:rPr>
              <a:t>مشكلة البحث التي اختارها الباحث وتحديد ابعادها بشكل أكثر وضوحا.</a:t>
            </a:r>
          </a:p>
          <a:p>
            <a:pPr marL="285750" indent="-285750" algn="justLow" rtl="1">
              <a:lnSpc>
                <a:spcPct val="150000"/>
              </a:lnSpc>
              <a:buFont typeface="Wingdings" panose="05000000000000000000" pitchFamily="2" charset="2"/>
              <a:buChar char="q"/>
            </a:pPr>
            <a:r>
              <a:rPr lang="ar-EG" sz="1400" dirty="0" smtClean="0">
                <a:latin typeface="Alexandria"/>
              </a:rPr>
              <a:t>تزويد </a:t>
            </a:r>
            <a:r>
              <a:rPr lang="ar-EG" sz="1400" dirty="0">
                <a:latin typeface="Alexandria"/>
              </a:rPr>
              <a:t>الباحث بالجديد من الافكار و </a:t>
            </a:r>
            <a:r>
              <a:rPr lang="ar-EG" sz="1400" dirty="0" smtClean="0">
                <a:latin typeface="Alexandria"/>
              </a:rPr>
              <a:t>الإجراءات </a:t>
            </a:r>
            <a:r>
              <a:rPr lang="ar-EG" sz="1400" dirty="0">
                <a:latin typeface="Alexandria"/>
              </a:rPr>
              <a:t>التي يمكن أن يستفيد منها في بحثه.</a:t>
            </a:r>
          </a:p>
          <a:p>
            <a:pPr marL="285750" indent="-285750" algn="justLow" rtl="1">
              <a:lnSpc>
                <a:spcPct val="150000"/>
              </a:lnSpc>
              <a:buFont typeface="Wingdings" panose="05000000000000000000" pitchFamily="2" charset="2"/>
              <a:buChar char="q"/>
            </a:pPr>
            <a:r>
              <a:rPr lang="ar-EG" sz="1400" dirty="0" smtClean="0">
                <a:latin typeface="Alexandria"/>
              </a:rPr>
              <a:t>الحصول </a:t>
            </a:r>
            <a:r>
              <a:rPr lang="ar-EG" sz="1400" dirty="0">
                <a:latin typeface="Alexandria"/>
              </a:rPr>
              <a:t>على معلومات جديدة بخصوص المصادر التي لم يستطع </a:t>
            </a:r>
            <a:r>
              <a:rPr lang="ar-EG" sz="1400" dirty="0" smtClean="0">
                <a:latin typeface="Alexandria"/>
              </a:rPr>
              <a:t>تشخيصها بنفسه</a:t>
            </a:r>
            <a:r>
              <a:rPr lang="ar-EG" sz="1400" dirty="0">
                <a:latin typeface="Alexandria"/>
              </a:rPr>
              <a:t>، بل جاء ذكرها في البحوث السابقة التي اطلع عليها</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إفادة الباحث في تجنب السلبيات والمزالق التي وقع فيها الباحثون الذين سبقوه </a:t>
            </a:r>
            <a:r>
              <a:rPr lang="ar-EG" sz="1400" dirty="0" smtClean="0">
                <a:latin typeface="Alexandria"/>
              </a:rPr>
              <a:t>في يحثهم</a:t>
            </a:r>
            <a:r>
              <a:rPr lang="ar-EG" sz="1400" dirty="0">
                <a:latin typeface="Alexandria"/>
              </a:rPr>
              <a:t>، وتعريفه بالصعوبات التي واجهها الباحثون، والوسائل التي اتبعوها </a:t>
            </a:r>
            <a:r>
              <a:rPr lang="ar-EG" sz="1400" dirty="0" smtClean="0">
                <a:latin typeface="Alexandria"/>
              </a:rPr>
              <a:t>في المعالجة.</a:t>
            </a:r>
          </a:p>
          <a:p>
            <a:pPr marL="285750" indent="-285750" algn="justLow" rtl="1">
              <a:lnSpc>
                <a:spcPct val="150000"/>
              </a:lnSpc>
              <a:buFont typeface="Wingdings" panose="05000000000000000000" pitchFamily="2" charset="2"/>
              <a:buChar char="q"/>
            </a:pPr>
            <a:r>
              <a:rPr lang="ar-EG" sz="1400" dirty="0" smtClean="0">
                <a:latin typeface="Alexandria"/>
              </a:rPr>
              <a:t> الاستفادة </a:t>
            </a:r>
            <a:r>
              <a:rPr lang="ar-EG" sz="1400" dirty="0">
                <a:latin typeface="Alexandria"/>
              </a:rPr>
              <a:t>من نتائج البحوث السابقة في بناء فرضيات لبحوث جديدة</a:t>
            </a:r>
            <a:r>
              <a:rPr lang="ar-EG" sz="1400" dirty="0" smtClean="0">
                <a:latin typeface="Alexandria"/>
              </a:rPr>
              <a:t>.</a:t>
            </a:r>
          </a:p>
          <a:p>
            <a:pPr marL="285750" indent="-285750" algn="justLow" rtl="1">
              <a:lnSpc>
                <a:spcPct val="150000"/>
              </a:lnSpc>
              <a:buFont typeface="Wingdings" panose="05000000000000000000" pitchFamily="2" charset="2"/>
              <a:buChar char="q"/>
            </a:pPr>
            <a:r>
              <a:rPr lang="ar-EG" sz="1400" dirty="0">
                <a:latin typeface="Alexandria"/>
              </a:rPr>
              <a:t>استكمال الجوانب التي </a:t>
            </a:r>
            <a:r>
              <a:rPr lang="ar-EG" sz="1400" dirty="0" smtClean="0">
                <a:latin typeface="Alexandria"/>
              </a:rPr>
              <a:t>توقفت </a:t>
            </a:r>
            <a:r>
              <a:rPr lang="ar-EG" sz="1400" dirty="0">
                <a:latin typeface="Alexandria"/>
              </a:rPr>
              <a:t>عندها البحوث السابقة من أجل اقتراح معالجات</a:t>
            </a:r>
          </a:p>
          <a:p>
            <a:pPr algn="justLow" rtl="1">
              <a:lnSpc>
                <a:spcPct val="150000"/>
              </a:lnSpc>
            </a:pPr>
            <a:r>
              <a:rPr lang="ar-EG" sz="1400" dirty="0">
                <a:latin typeface="Alexandria"/>
              </a:rPr>
              <a:t>جديدة في عملية البحث.</a:t>
            </a:r>
          </a:p>
        </p:txBody>
      </p:sp>
      <p:sp>
        <p:nvSpPr>
          <p:cNvPr id="9" name="TextBox 8"/>
          <p:cNvSpPr txBox="1"/>
          <p:nvPr/>
        </p:nvSpPr>
        <p:spPr>
          <a:xfrm>
            <a:off x="6236119" y="4744291"/>
            <a:ext cx="5769734" cy="738664"/>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يتجنب </a:t>
            </a:r>
            <a:r>
              <a:rPr lang="ar-EG" sz="1400" dirty="0">
                <a:latin typeface="Alexandria"/>
              </a:rPr>
              <a:t>الباحث الاخطاء التي تعرضت لها البحوث السابقة .</a:t>
            </a:r>
          </a:p>
          <a:p>
            <a:pPr marL="285750" indent="-285750" algn="justLow" rtl="1">
              <a:lnSpc>
                <a:spcPct val="150000"/>
              </a:lnSpc>
              <a:buFont typeface="Wingdings" panose="05000000000000000000" pitchFamily="2" charset="2"/>
              <a:buChar char="q"/>
            </a:pPr>
            <a:r>
              <a:rPr lang="ar-EG" sz="1400" dirty="0" smtClean="0">
                <a:latin typeface="Alexandria"/>
              </a:rPr>
              <a:t>توفير </a:t>
            </a:r>
            <a:r>
              <a:rPr lang="ar-EG" sz="1400" dirty="0">
                <a:latin typeface="Alexandria"/>
              </a:rPr>
              <a:t>الوقت للباحث للتعرف على مهارات جديدة.</a:t>
            </a:r>
          </a:p>
        </p:txBody>
      </p:sp>
    </p:spTree>
    <p:extLst>
      <p:ext uri="{BB962C8B-B14F-4D97-AF65-F5344CB8AC3E}">
        <p14:creationId xmlns:p14="http://schemas.microsoft.com/office/powerpoint/2010/main" val="1624335510"/>
      </p:ext>
    </p:extLst>
  </p:cSld>
  <p:clrMapOvr>
    <a:masterClrMapping/>
  </p:clrMapOvr>
  <p:transition spd="slow" advTm="6202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2677656"/>
          </a:xfrm>
          <a:prstGeom prst="rect">
            <a:avLst/>
          </a:prstGeom>
          <a:noFill/>
        </p:spPr>
        <p:txBody>
          <a:bodyPr wrap="square" rtlCol="1">
            <a:spAutoFit/>
          </a:bodyPr>
          <a:lstStyle/>
          <a:p>
            <a:pPr algn="justLow" rtl="1">
              <a:lnSpc>
                <a:spcPct val="150000"/>
              </a:lnSpc>
            </a:pPr>
            <a:r>
              <a:rPr lang="ar-EG" sz="1400" dirty="0" smtClean="0">
                <a:latin typeface="Alexandria"/>
              </a:rPr>
              <a:t>ويرى </a:t>
            </a:r>
            <a:r>
              <a:rPr lang="ar-EG" sz="1400" dirty="0">
                <a:latin typeface="Alexandria"/>
              </a:rPr>
              <a:t>النعيمي إن الفوائد تنطلق من "تحديد مشكلة البحث بصورة دقيقة كما أنها</a:t>
            </a:r>
          </a:p>
          <a:p>
            <a:pPr algn="justLow" rtl="1">
              <a:lnSpc>
                <a:spcPct val="150000"/>
              </a:lnSpc>
            </a:pPr>
            <a:r>
              <a:rPr lang="ar-EG" sz="1400" dirty="0">
                <a:latin typeface="Alexandria"/>
              </a:rPr>
              <a:t>تفيد في صياغة الفرضيات </a:t>
            </a:r>
            <a:r>
              <a:rPr lang="ar-EG" sz="1400" dirty="0" smtClean="0">
                <a:latin typeface="Alexandria"/>
              </a:rPr>
              <a:t>الجيدة والاطلاع </a:t>
            </a:r>
            <a:r>
              <a:rPr lang="ar-EG" sz="1400" dirty="0">
                <a:latin typeface="Alexandria"/>
              </a:rPr>
              <a:t>على مختلف تصاميم البحوث والخطوات</a:t>
            </a:r>
          </a:p>
          <a:p>
            <a:pPr algn="justLow" rtl="1">
              <a:lnSpc>
                <a:spcPct val="150000"/>
              </a:lnSpc>
            </a:pPr>
            <a:r>
              <a:rPr lang="ar-EG" sz="1400" dirty="0" smtClean="0">
                <a:latin typeface="Alexandria"/>
              </a:rPr>
              <a:t>والإجراءات </a:t>
            </a:r>
            <a:r>
              <a:rPr lang="ar-EG" sz="1400" dirty="0">
                <a:latin typeface="Alexandria"/>
              </a:rPr>
              <a:t>المستخدمة فيها بحيث يتمكن من استخدام بعضها، والحصول على</a:t>
            </a:r>
          </a:p>
          <a:p>
            <a:pPr algn="justLow" rtl="1">
              <a:lnSpc>
                <a:spcPct val="150000"/>
              </a:lnSpc>
            </a:pPr>
            <a:r>
              <a:rPr lang="ar-EG" sz="1400" dirty="0">
                <a:latin typeface="Alexandria"/>
              </a:rPr>
              <a:t>معلومات تسهم في تعديل البحث وتطويره وفي تجنب الصعوبات غير المتوقعة التي قد</a:t>
            </a:r>
          </a:p>
          <a:p>
            <a:pPr algn="justLow" rtl="1">
              <a:lnSpc>
                <a:spcPct val="150000"/>
              </a:lnSpc>
            </a:pPr>
            <a:r>
              <a:rPr lang="ar-EG" sz="1400" dirty="0" err="1">
                <a:latin typeface="Alexandria"/>
              </a:rPr>
              <a:t>يواجهها</a:t>
            </a:r>
            <a:r>
              <a:rPr lang="ar-EG" sz="1400" dirty="0">
                <a:latin typeface="Alexandria"/>
              </a:rPr>
              <a:t> في بحثه، وتشخيص الفجوات الموجودة في البحث عند مقارنته لبحثه مع</a:t>
            </a:r>
          </a:p>
          <a:p>
            <a:pPr algn="justLow" rtl="1">
              <a:lnSpc>
                <a:spcPct val="150000"/>
              </a:lnSpc>
            </a:pPr>
            <a:r>
              <a:rPr lang="ar-EG" sz="1400" dirty="0" smtClean="0">
                <a:latin typeface="Alexandria"/>
              </a:rPr>
              <a:t>البحوث الأخرى (النعيمي </a:t>
            </a:r>
            <a:r>
              <a:rPr lang="ar-EG" sz="1400" dirty="0">
                <a:latin typeface="Alexandria"/>
              </a:rPr>
              <a:t>وأخرون، </a:t>
            </a:r>
            <a:r>
              <a:rPr lang="ar-EG" sz="1400" dirty="0" smtClean="0">
                <a:latin typeface="Alexandria"/>
              </a:rPr>
              <a:t>2015 </a:t>
            </a:r>
            <a:r>
              <a:rPr lang="ar-EG" sz="1400" dirty="0">
                <a:latin typeface="Alexandria"/>
              </a:rPr>
              <a:t>،ص. </a:t>
            </a:r>
            <a:r>
              <a:rPr lang="ar-EG" sz="1400" dirty="0" smtClean="0">
                <a:latin typeface="Alexandria"/>
              </a:rPr>
              <a:t>60).</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
        <p:nvSpPr>
          <p:cNvPr id="9" name="TextBox 8"/>
          <p:cNvSpPr txBox="1"/>
          <p:nvPr/>
        </p:nvSpPr>
        <p:spPr>
          <a:xfrm>
            <a:off x="5641526" y="4597757"/>
            <a:ext cx="5511578" cy="698717"/>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a:latin typeface="Alexandria"/>
              </a:rPr>
              <a:t>تحديد وبلورة العنوان الكامل للبحث بعد التأكد من شمولية العنوان </a:t>
            </a:r>
            <a:r>
              <a:rPr lang="ar-EG" sz="1400" dirty="0" smtClean="0">
                <a:latin typeface="Alexandria"/>
              </a:rPr>
              <a:t>لكافة الجوانب </a:t>
            </a:r>
            <a:r>
              <a:rPr lang="ar-EG" sz="1400" dirty="0">
                <a:latin typeface="Alexandria"/>
              </a:rPr>
              <a:t>الموضوعية الدقيقة " </a:t>
            </a:r>
            <a:r>
              <a:rPr lang="ar-EG" sz="1400" dirty="0" smtClean="0">
                <a:latin typeface="Alexandria"/>
              </a:rPr>
              <a:t>( </a:t>
            </a:r>
            <a:r>
              <a:rPr lang="ar-EG" sz="1400" dirty="0" err="1">
                <a:latin typeface="Alexandria"/>
              </a:rPr>
              <a:t>قنديلجي</a:t>
            </a:r>
            <a:r>
              <a:rPr lang="ar-EG" sz="1400" dirty="0">
                <a:latin typeface="Alexandria"/>
              </a:rPr>
              <a:t> وآخرون، </a:t>
            </a:r>
            <a:r>
              <a:rPr lang="ar-EG" sz="1400" dirty="0" smtClean="0">
                <a:latin typeface="Alexandria"/>
              </a:rPr>
              <a:t>2015)</a:t>
            </a:r>
            <a:endParaRPr lang="ar-EG" sz="1400" dirty="0">
              <a:latin typeface="Alexandria"/>
            </a:endParaRPr>
          </a:p>
        </p:txBody>
      </p:sp>
    </p:spTree>
    <p:extLst>
      <p:ext uri="{BB962C8B-B14F-4D97-AF65-F5344CB8AC3E}">
        <p14:creationId xmlns:p14="http://schemas.microsoft.com/office/powerpoint/2010/main" val="2615363621"/>
      </p:ext>
    </p:extLst>
  </p:cSld>
  <p:clrMapOvr>
    <a:masterClrMapping/>
  </p:clrMapOvr>
  <p:transition spd="slow" advTm="38907">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970318"/>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كما اكد "ليدي </a:t>
            </a:r>
            <a:r>
              <a:rPr lang="ar-EG" sz="1400" dirty="0" err="1">
                <a:solidFill>
                  <a:prstClr val="black"/>
                </a:solidFill>
                <a:latin typeface="Alexandria"/>
              </a:rPr>
              <a:t>وأورمرود</a:t>
            </a:r>
            <a:r>
              <a:rPr lang="ar-EG" sz="1400" dirty="0">
                <a:solidFill>
                  <a:prstClr val="black"/>
                </a:solidFill>
                <a:latin typeface="Alexandria"/>
              </a:rPr>
              <a:t>" على الباحث أن يعرف جيدا الآدب النظري </a:t>
            </a:r>
            <a:r>
              <a:rPr lang="ar-EG" sz="1400" dirty="0" smtClean="0">
                <a:solidFill>
                  <a:prstClr val="black"/>
                </a:solidFill>
                <a:latin typeface="Alexandria"/>
              </a:rPr>
              <a:t>المتعلق بموضوع </a:t>
            </a:r>
            <a:r>
              <a:rPr lang="ar-EG" sz="1400" dirty="0">
                <a:solidFill>
                  <a:prstClr val="black"/>
                </a:solidFill>
                <a:latin typeface="Alexandria"/>
              </a:rPr>
              <a:t>دراسته. وأن مراجعة الادبيات لها فوائد عديدة منها</a:t>
            </a:r>
            <a:r>
              <a:rPr lang="ar-EG" sz="1400" dirty="0" smtClean="0">
                <a:solidFill>
                  <a:prstClr val="black"/>
                </a:solidFill>
                <a:latin typeface="Alexandria"/>
              </a:rPr>
              <a:t>:</a:t>
            </a:r>
          </a:p>
          <a:p>
            <a:pPr marL="285750" lvl="0" indent="-285750" algn="justLow" rtl="1">
              <a:lnSpc>
                <a:spcPct val="150000"/>
              </a:lnSpc>
              <a:buFont typeface="Wingdings" panose="05000000000000000000" pitchFamily="2" charset="2"/>
              <a:buChar char="v"/>
            </a:pPr>
            <a:r>
              <a:rPr lang="ar-EG" sz="1400" dirty="0">
                <a:solidFill>
                  <a:prstClr val="black"/>
                </a:solidFill>
                <a:latin typeface="Alexandria"/>
              </a:rPr>
              <a:t>أنها تزيد ثقة الباحث بموضوع </a:t>
            </a:r>
            <a:r>
              <a:rPr lang="ar-EG" sz="1400" dirty="0" smtClean="0">
                <a:solidFill>
                  <a:prstClr val="black"/>
                </a:solidFill>
                <a:latin typeface="Alexandria"/>
              </a:rPr>
              <a:t>دراسته</a:t>
            </a:r>
            <a:r>
              <a:rPr lang="ar-EG" sz="1400" dirty="0">
                <a:solidFill>
                  <a:prstClr val="black"/>
                </a:solidFill>
                <a:latin typeface="Alexandria"/>
              </a:rPr>
              <a:t>.</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يمكن </a:t>
            </a:r>
            <a:r>
              <a:rPr lang="ar-EG" sz="1400" dirty="0">
                <a:solidFill>
                  <a:prstClr val="black"/>
                </a:solidFill>
                <a:latin typeface="Alexandria"/>
              </a:rPr>
              <a:t>أن تزود الباحث بأفكار ومداخل جديدة لم تطرأ على باله.</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أنها تخبر الباحث عن الباحثين الاخرين </a:t>
            </a:r>
            <a:r>
              <a:rPr lang="ar-EG" sz="1400" dirty="0">
                <a:solidFill>
                  <a:prstClr val="black"/>
                </a:solidFill>
                <a:latin typeface="Alexandria"/>
              </a:rPr>
              <a:t>الذين أجروا أبحاثا أو </a:t>
            </a:r>
            <a:r>
              <a:rPr lang="ar-EG" sz="1400" dirty="0" smtClean="0">
                <a:solidFill>
                  <a:prstClr val="black"/>
                </a:solidFill>
                <a:latin typeface="Alexandria"/>
              </a:rPr>
              <a:t>دراسات.</a:t>
            </a:r>
          </a:p>
          <a:p>
            <a:pPr marL="285750" lvl="0" indent="-285750" algn="justLow" rtl="1">
              <a:lnSpc>
                <a:spcPct val="150000"/>
              </a:lnSpc>
              <a:buFont typeface="Wingdings" panose="05000000000000000000" pitchFamily="2" charset="2"/>
              <a:buChar char="v"/>
            </a:pPr>
            <a:r>
              <a:rPr lang="ar-EG" sz="1400" dirty="0">
                <a:solidFill>
                  <a:prstClr val="black"/>
                </a:solidFill>
                <a:latin typeface="Alexandria"/>
              </a:rPr>
              <a:t>يمكن أن تعرف الباحث بأدوات قياس طورها باحثون آخرون.</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قد </a:t>
            </a:r>
            <a:r>
              <a:rPr lang="ar-EG" sz="1400" dirty="0">
                <a:solidFill>
                  <a:prstClr val="black"/>
                </a:solidFill>
                <a:latin typeface="Alexandria"/>
              </a:rPr>
              <a:t>تكشف طرقا للتعامل مع مواقف المشكلات التي قد تكون مشابهة </a:t>
            </a:r>
            <a:r>
              <a:rPr lang="ar-EG" sz="1400" dirty="0" smtClean="0">
                <a:solidFill>
                  <a:prstClr val="black"/>
                </a:solidFill>
                <a:latin typeface="Alexandria"/>
              </a:rPr>
              <a:t>للصعوبات التي </a:t>
            </a:r>
            <a:r>
              <a:rPr lang="ar-EG" sz="1400" dirty="0" err="1">
                <a:solidFill>
                  <a:prstClr val="black"/>
                </a:solidFill>
                <a:latin typeface="Alexandria"/>
              </a:rPr>
              <a:t>يواجهها</a:t>
            </a:r>
            <a:r>
              <a:rPr lang="ar-EG" sz="1400" dirty="0">
                <a:solidFill>
                  <a:prstClr val="black"/>
                </a:solidFill>
                <a:latin typeface="Alexandria"/>
              </a:rPr>
              <a:t> الباحث.</a:t>
            </a:r>
          </a:p>
          <a:p>
            <a:pPr marL="285750" lvl="0" indent="-285750" algn="justLow" rtl="1">
              <a:lnSpc>
                <a:spcPct val="150000"/>
              </a:lnSpc>
              <a:buFont typeface="Wingdings" panose="05000000000000000000" pitchFamily="2" charset="2"/>
              <a:buChar char="v"/>
            </a:pPr>
            <a:r>
              <a:rPr lang="ar-EG" sz="1400" dirty="0" smtClean="0">
                <a:solidFill>
                  <a:prstClr val="black"/>
                </a:solidFill>
                <a:latin typeface="Alexandria"/>
              </a:rPr>
              <a:t>قد </a:t>
            </a:r>
            <a:r>
              <a:rPr lang="ar-EG" sz="1400" dirty="0">
                <a:solidFill>
                  <a:prstClr val="black"/>
                </a:solidFill>
                <a:latin typeface="Alexandria"/>
              </a:rPr>
              <a:t>تساعد الباحث على تفسير نتائجه وفهمها، وربط هذه النتائج </a:t>
            </a:r>
            <a:r>
              <a:rPr lang="ar-EG" sz="1400" dirty="0" smtClean="0">
                <a:solidFill>
                  <a:prstClr val="black"/>
                </a:solidFill>
                <a:latin typeface="Alexandria"/>
              </a:rPr>
              <a:t>بأبحاث الذين سبقوه ( </a:t>
            </a:r>
            <a:r>
              <a:rPr lang="ar-EG" sz="1400" dirty="0">
                <a:solidFill>
                  <a:prstClr val="black"/>
                </a:solidFill>
                <a:latin typeface="Alexandria"/>
              </a:rPr>
              <a:t>ليدي </a:t>
            </a:r>
            <a:r>
              <a:rPr lang="ar-EG" sz="1400" dirty="0" err="1">
                <a:solidFill>
                  <a:prstClr val="black"/>
                </a:solidFill>
                <a:latin typeface="Alexandria"/>
              </a:rPr>
              <a:t>وأورمرود</a:t>
            </a:r>
            <a:r>
              <a:rPr lang="ar-EG" sz="1400" dirty="0">
                <a:solidFill>
                  <a:prstClr val="black"/>
                </a:solidFill>
                <a:latin typeface="Alexandria"/>
              </a:rPr>
              <a:t>: </a:t>
            </a:r>
            <a:r>
              <a:rPr lang="ar-EG" sz="1400" dirty="0" smtClean="0">
                <a:solidFill>
                  <a:prstClr val="black"/>
                </a:solidFill>
                <a:latin typeface="Alexandria"/>
              </a:rPr>
              <a:t>،2001)</a:t>
            </a:r>
            <a:endParaRPr lang="ar-EG" sz="1400" dirty="0">
              <a:solidFill>
                <a:prstClr val="black"/>
              </a:solidFill>
              <a:latin typeface="Alexandria"/>
            </a:endParaRPr>
          </a:p>
        </p:txBody>
      </p:sp>
      <p:sp>
        <p:nvSpPr>
          <p:cNvPr id="9" name="TextBox 8"/>
          <p:cNvSpPr txBox="1"/>
          <p:nvPr/>
        </p:nvSpPr>
        <p:spPr>
          <a:xfrm>
            <a:off x="5641526" y="4597757"/>
            <a:ext cx="5962338" cy="2031325"/>
          </a:xfrm>
          <a:prstGeom prst="rect">
            <a:avLst/>
          </a:prstGeom>
          <a:noFill/>
        </p:spPr>
        <p:txBody>
          <a:bodyPr wrap="square" rtlCol="1">
            <a:spAutoFit/>
          </a:bodyPr>
          <a:lstStyle/>
          <a:p>
            <a:pPr algn="justLow" rtl="1">
              <a:lnSpc>
                <a:spcPct val="150000"/>
              </a:lnSpc>
            </a:pPr>
            <a:r>
              <a:rPr lang="ar-EG" sz="1400" dirty="0">
                <a:latin typeface="Alexandria"/>
              </a:rPr>
              <a:t>  وحسب رأي الاستاذ "سفاري ميلود" أن الدراسات السابقة تمكن الباحث </a:t>
            </a:r>
            <a:r>
              <a:rPr lang="ar-EG" sz="1400" dirty="0" smtClean="0">
                <a:latin typeface="Alexandria"/>
              </a:rPr>
              <a:t>من خلال </a:t>
            </a:r>
            <a:r>
              <a:rPr lang="ar-EG" sz="1400" dirty="0">
                <a:latin typeface="Alexandria"/>
              </a:rPr>
              <a:t>" تكوين خلفية نظرية عن الموضوع لأنه ليس الوحيد الذي يدرس الموضوع </a:t>
            </a:r>
            <a:r>
              <a:rPr lang="ar-EG" sz="1400" dirty="0" smtClean="0">
                <a:latin typeface="Alexandria"/>
              </a:rPr>
              <a:t>وإنما سبقه </a:t>
            </a:r>
            <a:r>
              <a:rPr lang="ar-EG" sz="1400" dirty="0">
                <a:latin typeface="Alexandria"/>
              </a:rPr>
              <a:t>إليه آخرون وبذلوا فيه جهدهم وأعطوا فيه رأيهم وتحصلوا منه على نتائج، </a:t>
            </a:r>
            <a:r>
              <a:rPr lang="ar-EG" sz="1400" dirty="0" smtClean="0">
                <a:latin typeface="Alexandria"/>
              </a:rPr>
              <a:t>كما توفر </a:t>
            </a:r>
            <a:r>
              <a:rPr lang="ar-EG" sz="1400" dirty="0">
                <a:latin typeface="Alexandria"/>
              </a:rPr>
              <a:t>على الباحث الجهد في اختيار الاطار النظري العام للموضوع، وتبصره </a:t>
            </a:r>
            <a:r>
              <a:rPr lang="ar-EG" sz="1400" dirty="0" smtClean="0">
                <a:latin typeface="Alexandria"/>
              </a:rPr>
              <a:t>بالصعوبات لتي </a:t>
            </a:r>
            <a:r>
              <a:rPr lang="ar-EG" sz="1400" dirty="0">
                <a:latin typeface="Alexandria"/>
              </a:rPr>
              <a:t>واجهت من سبقه سواء كانت هذه الصعوبات معرفية أو مادية أو في كيفية </a:t>
            </a:r>
            <a:r>
              <a:rPr lang="ar-EG" sz="1400" dirty="0" smtClean="0">
                <a:latin typeface="Alexandria"/>
              </a:rPr>
              <a:t>التعامل مع الاخرين</a:t>
            </a:r>
            <a:r>
              <a:rPr lang="ar-EG" sz="1400" dirty="0">
                <a:latin typeface="Alexandria"/>
              </a:rPr>
              <a:t>؛ فالباحث الذي ينطلق من النقطة التي وصل إليها غيره لا شك أنه سوف يكون قادر على الابداع وعلى </a:t>
            </a:r>
            <a:r>
              <a:rPr lang="ar-EG" sz="1400" dirty="0" smtClean="0">
                <a:latin typeface="Alexandria"/>
              </a:rPr>
              <a:t>إضافة الجديد ( سفاري ،1995).</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3789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فوائد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3323987"/>
          </a:xfrm>
          <a:prstGeom prst="rect">
            <a:avLst/>
          </a:prstGeom>
          <a:noFill/>
        </p:spPr>
        <p:txBody>
          <a:bodyPr wrap="square" rtlCol="1">
            <a:spAutoFit/>
          </a:bodyPr>
          <a:lstStyle/>
          <a:p>
            <a:pPr algn="justLow" rtl="1">
              <a:lnSpc>
                <a:spcPct val="150000"/>
              </a:lnSpc>
            </a:pPr>
            <a:r>
              <a:rPr lang="ar-EG" sz="1400" dirty="0">
                <a:latin typeface="Alexandria"/>
              </a:rPr>
              <a:t>يحتاج الباحث إلى القراءات الاولية أو الاستطلاعية ومراجعة الادبيات والكتب</a:t>
            </a:r>
          </a:p>
          <a:p>
            <a:pPr algn="justLow" rtl="1">
              <a:lnSpc>
                <a:spcPct val="150000"/>
              </a:lnSpc>
            </a:pPr>
            <a:r>
              <a:rPr lang="ar-EG" sz="1400" dirty="0">
                <a:latin typeface="Alexandria"/>
              </a:rPr>
              <a:t>المختلفة في مجال بحثه وتخصصه بشكل واسع ومتعمق ووافي، وتأتي القراءات</a:t>
            </a:r>
          </a:p>
          <a:p>
            <a:pPr algn="justLow" rtl="1">
              <a:lnSpc>
                <a:spcPct val="150000"/>
              </a:lnSpc>
            </a:pPr>
            <a:r>
              <a:rPr lang="ar-EG" sz="1400" dirty="0">
                <a:latin typeface="Alexandria"/>
              </a:rPr>
              <a:t>الاستطلاعية على مرحلتين الاولى قبل تحديد المشكلة وصياغتها من أجل تحديد مسار</a:t>
            </a:r>
          </a:p>
          <a:p>
            <a:pPr algn="justLow" rtl="1">
              <a:lnSpc>
                <a:spcPct val="150000"/>
              </a:lnSpc>
            </a:pPr>
            <a:r>
              <a:rPr lang="ar-EG" sz="1400" dirty="0">
                <a:latin typeface="Alexandria"/>
              </a:rPr>
              <a:t>البحث، والثانية لمعرفة اتجاهات النتائج وخاصة المتعلقة بالفرضيات منها من أجل</a:t>
            </a:r>
          </a:p>
          <a:p>
            <a:pPr algn="justLow" rtl="1">
              <a:lnSpc>
                <a:spcPct val="150000"/>
              </a:lnSpc>
            </a:pPr>
            <a:r>
              <a:rPr lang="ar-EG" sz="1400" dirty="0">
                <a:latin typeface="Alexandria"/>
              </a:rPr>
              <a:t>مقارنتها بنتائج البحث الحالي. "إن القراءة </a:t>
            </a:r>
            <a:r>
              <a:rPr lang="ar-EG" sz="1400" dirty="0" smtClean="0">
                <a:latin typeface="Alexandria"/>
              </a:rPr>
              <a:t>للدراسات </a:t>
            </a:r>
            <a:r>
              <a:rPr lang="ar-EG" sz="1400" dirty="0">
                <a:latin typeface="Alexandria"/>
              </a:rPr>
              <a:t>السابقة ذات الصلة المباشرة</a:t>
            </a:r>
          </a:p>
          <a:p>
            <a:pPr algn="justLow" rtl="1">
              <a:lnSpc>
                <a:spcPct val="150000"/>
              </a:lnSpc>
            </a:pPr>
            <a:r>
              <a:rPr lang="ar-EG" sz="1400" dirty="0">
                <a:latin typeface="Alexandria"/>
              </a:rPr>
              <a:t>بالبحث يجب أن تكون بصورة متأنية ودقيقة، من خلال القيام بوضع ملخص مركز</a:t>
            </a:r>
          </a:p>
          <a:p>
            <a:pPr algn="justLow" rtl="1">
              <a:lnSpc>
                <a:spcPct val="150000"/>
              </a:lnSpc>
            </a:pPr>
            <a:r>
              <a:rPr lang="ar-EG" sz="1400" dirty="0">
                <a:latin typeface="Alexandria"/>
              </a:rPr>
              <a:t>يتضمن التعريف بالإشكالية المدروسة، والخطة المعتمدة وأدوات التحليل المستخدمة،</a:t>
            </a:r>
          </a:p>
          <a:p>
            <a:pPr algn="justLow" rtl="1">
              <a:lnSpc>
                <a:spcPct val="150000"/>
              </a:lnSpc>
            </a:pPr>
            <a:r>
              <a:rPr lang="ar-EG" sz="1400" dirty="0" smtClean="0">
                <a:latin typeface="Alexandria"/>
              </a:rPr>
              <a:t>ومراحل الإنجاز والنتائج التي تم التوصل </a:t>
            </a:r>
            <a:r>
              <a:rPr lang="ar-EG" sz="1400" dirty="0">
                <a:latin typeface="Alexandria"/>
              </a:rPr>
              <a:t>إليها وأخيرا ملاحظات الباحث حول العمل </a:t>
            </a:r>
            <a:r>
              <a:rPr lang="ar-EG" sz="1400" dirty="0" smtClean="0">
                <a:latin typeface="Alexandria"/>
              </a:rPr>
              <a:t>الملخص، تتضمن </a:t>
            </a:r>
            <a:r>
              <a:rPr lang="ar-EG" sz="1400" dirty="0">
                <a:latin typeface="Alexandria"/>
              </a:rPr>
              <a:t>نظرة فاحصة لكل ما جاء فيه، بصورة نقدية بعيدا عن الاسئلة </a:t>
            </a:r>
            <a:r>
              <a:rPr lang="ar-EG" sz="1400" dirty="0" err="1" smtClean="0">
                <a:latin typeface="Alexandria"/>
              </a:rPr>
              <a:t>للاخرين</a:t>
            </a:r>
            <a:r>
              <a:rPr lang="ar-EG" sz="1400" dirty="0">
                <a:latin typeface="Alexandria"/>
              </a:rPr>
              <a:t> </a:t>
            </a:r>
            <a:r>
              <a:rPr lang="ar-EG" sz="1400" dirty="0" smtClean="0">
                <a:latin typeface="Alexandria"/>
              </a:rPr>
              <a:t>والنيل </a:t>
            </a:r>
            <a:r>
              <a:rPr lang="ar-EG" sz="1400" dirty="0">
                <a:latin typeface="Alexandria"/>
              </a:rPr>
              <a:t>من كرامتهم، أو طعن في قدراتهم العلمية.</a:t>
            </a:r>
          </a:p>
        </p:txBody>
      </p:sp>
      <p:sp>
        <p:nvSpPr>
          <p:cNvPr id="9" name="TextBox 8"/>
          <p:cNvSpPr txBox="1"/>
          <p:nvPr/>
        </p:nvSpPr>
        <p:spPr>
          <a:xfrm>
            <a:off x="6310649" y="4611400"/>
            <a:ext cx="4747498" cy="1384995"/>
          </a:xfrm>
          <a:prstGeom prst="rect">
            <a:avLst/>
          </a:prstGeom>
          <a:noFill/>
        </p:spPr>
        <p:txBody>
          <a:bodyPr wrap="square" rtlCol="1">
            <a:spAutoFit/>
          </a:bodyPr>
          <a:lstStyle/>
          <a:p>
            <a:pPr algn="justLow" rtl="1">
              <a:lnSpc>
                <a:spcPct val="150000"/>
              </a:lnSpc>
            </a:pPr>
            <a:r>
              <a:rPr lang="ar-EG" sz="1400" dirty="0">
                <a:latin typeface="Alexandria"/>
              </a:rPr>
              <a:t>إن فوائد الدراسات السابقة </a:t>
            </a:r>
            <a:r>
              <a:rPr lang="ar-EG" sz="1400" dirty="0" smtClean="0">
                <a:latin typeface="Alexandria"/>
              </a:rPr>
              <a:t>المشابهة عديدة </a:t>
            </a:r>
            <a:r>
              <a:rPr lang="ar-EG" sz="1400" dirty="0">
                <a:latin typeface="Alexandria"/>
              </a:rPr>
              <a:t>أهمها على الاطلاق: فائدة </a:t>
            </a:r>
            <a:r>
              <a:rPr lang="ar-EG" sz="1400" dirty="0" smtClean="0">
                <a:latin typeface="Alexandria"/>
              </a:rPr>
              <a:t>علمية ومعرفية </a:t>
            </a:r>
            <a:r>
              <a:rPr lang="ar-EG" sz="1400" dirty="0">
                <a:latin typeface="Alexandria"/>
              </a:rPr>
              <a:t>للاستفادة من التراث العلمي، وكذلك الاستفادة </a:t>
            </a:r>
            <a:r>
              <a:rPr lang="ar-EG" sz="1400" dirty="0" smtClean="0">
                <a:latin typeface="Alexandria"/>
              </a:rPr>
              <a:t> المنهجية </a:t>
            </a:r>
            <a:r>
              <a:rPr lang="ar-EG" sz="1400" dirty="0">
                <a:latin typeface="Alexandria"/>
              </a:rPr>
              <a:t>المستخدمة في </a:t>
            </a:r>
            <a:r>
              <a:rPr lang="ar-EG" sz="1400" dirty="0" smtClean="0">
                <a:latin typeface="Alexandria"/>
              </a:rPr>
              <a:t>سير البحث</a:t>
            </a:r>
            <a:r>
              <a:rPr lang="ar-EG" sz="1400" dirty="0">
                <a:latin typeface="Alexandria"/>
              </a:rPr>
              <a:t>، والاستفادة التقنية أو </a:t>
            </a:r>
            <a:r>
              <a:rPr lang="ar-EG" sz="1400" dirty="0" smtClean="0">
                <a:latin typeface="Alexandria"/>
              </a:rPr>
              <a:t>الآليات </a:t>
            </a:r>
            <a:r>
              <a:rPr lang="ar-EG" sz="1400" dirty="0">
                <a:latin typeface="Alexandria"/>
              </a:rPr>
              <a:t>المناسبة في اجراء الجانب الميداني إلى جانب </a:t>
            </a:r>
            <a:r>
              <a:rPr lang="ar-EG" sz="1400" dirty="0" smtClean="0">
                <a:latin typeface="Alexandria"/>
              </a:rPr>
              <a:t>فوائد اخرى لا تقل </a:t>
            </a:r>
            <a:r>
              <a:rPr lang="ar-EG" sz="1400" dirty="0">
                <a:latin typeface="Alexandria"/>
              </a:rPr>
              <a:t>اهمية على التي ذكرناها.</a:t>
            </a:r>
          </a:p>
        </p:txBody>
      </p:sp>
    </p:spTree>
    <p:extLst>
      <p:ext uri="{BB962C8B-B14F-4D97-AF65-F5344CB8AC3E}">
        <p14:creationId xmlns:p14="http://schemas.microsoft.com/office/powerpoint/2010/main" val="2641180975"/>
      </p:ext>
    </p:extLst>
  </p:cSld>
  <p:clrMapOvr>
    <a:masterClrMapping/>
  </p:clrMapOvr>
  <p:transition spd="slow" advTm="37328">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738664"/>
          </a:xfrm>
          <a:prstGeom prst="rect">
            <a:avLst/>
          </a:prstGeom>
          <a:noFill/>
        </p:spPr>
        <p:txBody>
          <a:bodyPr wrap="square" rtlCol="0">
            <a:spAutoFit/>
          </a:bodyPr>
          <a:lstStyle/>
          <a:p>
            <a:pPr algn="justLow" rtl="1"/>
            <a:r>
              <a:rPr lang="ar-EG" sz="1400" dirty="0">
                <a:latin typeface="Alexandria" charset="0"/>
                <a:cs typeface="Alexandria" charset="0"/>
              </a:rPr>
              <a:t>  </a:t>
            </a:r>
            <a:r>
              <a:rPr lang="ar-EG" sz="1400" dirty="0" smtClean="0">
                <a:latin typeface="Alexandria" charset="0"/>
                <a:cs typeface="Alexandria" charset="0"/>
              </a:rPr>
              <a:t>وتتمثل الفائدة </a:t>
            </a:r>
            <a:r>
              <a:rPr lang="ar-EG" sz="1400" dirty="0">
                <a:latin typeface="Alexandria" charset="0"/>
                <a:cs typeface="Alexandria" charset="0"/>
              </a:rPr>
              <a:t>من تلخيص الدراسات </a:t>
            </a:r>
            <a:r>
              <a:rPr lang="ar-EG" sz="1400" dirty="0" smtClean="0">
                <a:latin typeface="Alexandria" charset="0"/>
                <a:cs typeface="Alexandria" charset="0"/>
              </a:rPr>
              <a:t>السابقة في </a:t>
            </a:r>
            <a:r>
              <a:rPr lang="ar-EG" sz="1400" dirty="0">
                <a:latin typeface="Alexandria" charset="0"/>
                <a:cs typeface="Alexandria" charset="0"/>
              </a:rPr>
              <a:t>تقديم وثيقة علمية للقارئ تمكنه </a:t>
            </a:r>
            <a:r>
              <a:rPr lang="ar-EG" sz="1400" dirty="0" smtClean="0">
                <a:latin typeface="Alexandria" charset="0"/>
                <a:cs typeface="Alexandria" charset="0"/>
              </a:rPr>
              <a:t>من الاطلاع </a:t>
            </a:r>
            <a:r>
              <a:rPr lang="ar-EG" sz="1400" dirty="0">
                <a:latin typeface="Alexandria" charset="0"/>
                <a:cs typeface="Alexandria" charset="0"/>
              </a:rPr>
              <a:t>على ما كتب حول الموضوع المبحوث، بكيفية مركزة، </a:t>
            </a:r>
            <a:r>
              <a:rPr lang="ar-EG" sz="1400" dirty="0" smtClean="0">
                <a:latin typeface="Alexandria" charset="0"/>
                <a:cs typeface="Alexandria" charset="0"/>
              </a:rPr>
              <a:t>بقصد </a:t>
            </a:r>
            <a:r>
              <a:rPr lang="ar-EG" sz="1400" dirty="0">
                <a:latin typeface="Alexandria" charset="0"/>
                <a:cs typeface="Alexandria" charset="0"/>
              </a:rPr>
              <a:t>الاستفادة </a:t>
            </a:r>
            <a:r>
              <a:rPr lang="ar-EG" sz="1400" dirty="0" smtClean="0">
                <a:latin typeface="Alexandria" charset="0"/>
                <a:cs typeface="Alexandria" charset="0"/>
              </a:rPr>
              <a:t>منها، لاسيما </a:t>
            </a:r>
            <a:r>
              <a:rPr lang="ar-EG" sz="1400" dirty="0">
                <a:latin typeface="Alexandria" charset="0"/>
                <a:cs typeface="Alexandria" charset="0"/>
              </a:rPr>
              <a:t>في الملاحظات المقدمة بشأنها</a:t>
            </a:r>
            <a:r>
              <a:rPr lang="ar-EG" sz="1400" dirty="0" smtClean="0">
                <a:latin typeface="Alexandria" charset="0"/>
                <a:cs typeface="Alexandria" charset="0"/>
              </a:rPr>
              <a:t>".( </a:t>
            </a:r>
            <a:r>
              <a:rPr lang="ar-EG" sz="1400" dirty="0">
                <a:latin typeface="Alexandria" charset="0"/>
                <a:cs typeface="Alexandria" charset="0"/>
              </a:rPr>
              <a:t>بن مرسلي، </a:t>
            </a:r>
            <a:r>
              <a:rPr lang="ar-EG" sz="1400" dirty="0" smtClean="0">
                <a:latin typeface="Alexandria" charset="0"/>
                <a:cs typeface="Alexandria" charset="0"/>
              </a:rPr>
              <a:t>2010 ).</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539430"/>
          </a:xfrm>
          <a:prstGeom prst="rect">
            <a:avLst/>
          </a:prstGeom>
        </p:spPr>
        <p:txBody>
          <a:bodyPr wrap="square">
            <a:spAutoFit/>
          </a:bodyPr>
          <a:lstStyle/>
          <a:p>
            <a:pPr marL="285750" lvl="0" indent="-285750" algn="r" rtl="1">
              <a:buFont typeface="Wingdings" panose="05000000000000000000" pitchFamily="2" charset="2"/>
              <a:buChar char="q"/>
            </a:pPr>
            <a:r>
              <a:rPr lang="ar-EG" sz="1400" dirty="0">
                <a:solidFill>
                  <a:prstClr val="black"/>
                </a:solidFill>
                <a:latin typeface="Alexandria"/>
              </a:rPr>
              <a:t>إن تحديد البحوث والدراسات ذات العلاقة، يمكن الباحثين من توضيح حدود مجالات دراستهم.</a:t>
            </a:r>
          </a:p>
          <a:p>
            <a:pPr marL="285750" lvl="0" indent="-285750" algn="r" rtl="1">
              <a:buFont typeface="Wingdings" panose="05000000000000000000" pitchFamily="2" charset="2"/>
              <a:buChar char="q"/>
            </a:pPr>
            <a:r>
              <a:rPr lang="ar-EG" sz="1400" dirty="0">
                <a:solidFill>
                  <a:prstClr val="black"/>
                </a:solidFill>
                <a:latin typeface="Alexandria"/>
              </a:rPr>
              <a:t>إن فهم النظرية في مجال الدراسة، يمكن الباحثين من طرح سؤالهم ضمن المنظور الصحيح.</a:t>
            </a:r>
          </a:p>
          <a:p>
            <a:pPr marL="285750" lvl="0" indent="-285750" algn="r" rtl="1">
              <a:buFont typeface="Wingdings" panose="05000000000000000000" pitchFamily="2" charset="2"/>
              <a:buChar char="q"/>
            </a:pPr>
            <a:r>
              <a:rPr lang="ar-EG" sz="1400" dirty="0">
                <a:solidFill>
                  <a:prstClr val="black"/>
                </a:solidFill>
                <a:latin typeface="Alexandria"/>
              </a:rPr>
              <a:t>يتعلم الباحثون من خلال مراجعة الابحاث ذات الصلة أي الاساليب ثبتت فائدتها، وأي منها كان أقل فائدة.</a:t>
            </a:r>
          </a:p>
          <a:p>
            <a:pPr marL="285750" lvl="0" indent="-285750" algn="r" rtl="1">
              <a:buFont typeface="Wingdings" panose="05000000000000000000" pitchFamily="2" charset="2"/>
              <a:buChar char="q"/>
            </a:pPr>
            <a:r>
              <a:rPr lang="ar-EG" sz="1400" dirty="0">
                <a:solidFill>
                  <a:prstClr val="black"/>
                </a:solidFill>
                <a:latin typeface="Alexandria"/>
              </a:rPr>
              <a:t>إن البحث الشامل للدراسات والأبحاث ذات الصلة، يجنب الباحث التكرار غير المفيد للدراسة.</a:t>
            </a:r>
          </a:p>
          <a:p>
            <a:pPr marL="285750" lvl="0" indent="-285750" algn="r" rtl="1">
              <a:buFont typeface="Wingdings" panose="05000000000000000000" pitchFamily="2" charset="2"/>
              <a:buChar char="q"/>
            </a:pPr>
            <a:r>
              <a:rPr lang="ar-EG" sz="1400" dirty="0">
                <a:solidFill>
                  <a:prstClr val="black"/>
                </a:solidFill>
                <a:latin typeface="Alexandria"/>
              </a:rPr>
              <a:t>إن مراجعة الادبيات ذات الصلة، تجعل الباحثين في موقف أفضل عند تفسير النتائج التي توصلوا إليها (الضامن، 2007 ).</a:t>
            </a:r>
          </a:p>
          <a:p>
            <a:pPr marL="285750" lvl="0" indent="-285750" algn="r" rtl="1">
              <a:buFont typeface="Wingdings" panose="05000000000000000000" pitchFamily="2" charset="2"/>
              <a:buChar char="q"/>
            </a:pPr>
            <a:r>
              <a:rPr lang="ar-EG" sz="1400" dirty="0">
                <a:solidFill>
                  <a:prstClr val="black"/>
                </a:solidFill>
                <a:latin typeface="Alexandria"/>
              </a:rPr>
              <a:t>قد يستفيد الباحث </a:t>
            </a:r>
            <a:r>
              <a:rPr lang="ar-EG" sz="1400" dirty="0" err="1">
                <a:solidFill>
                  <a:prstClr val="black"/>
                </a:solidFill>
                <a:latin typeface="Alexandria"/>
              </a:rPr>
              <a:t>المبتديء</a:t>
            </a:r>
            <a:r>
              <a:rPr lang="ar-EG" sz="1400" dirty="0">
                <a:solidFill>
                  <a:prstClr val="black"/>
                </a:solidFill>
                <a:latin typeface="Alexandria"/>
              </a:rPr>
              <a:t> من الدراسات السابقة إذا كان يملك مهارة التوظيف الجيد لها من خلال مراجعة الادبيات، إذا ما تم إجراؤها بعناية ودقة، واذا ما قدمت بشكل جيد، فإنها تضيف كثيرا لفهم المشكلة المختارة، وتساعد في وضع نتائج الدراسة ضمن منظور تاريخي. ومن غير المراجعة للأدبيات، يصعب بناء هيكل من المعرفة المقبولة.</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وظائف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7160654" y="4758349"/>
            <a:ext cx="4468968" cy="307777"/>
          </a:xfrm>
          <a:prstGeom prst="rect">
            <a:avLst/>
          </a:prstGeom>
        </p:spPr>
        <p:txBody>
          <a:bodyPr wrap="square">
            <a:spAutoFit/>
          </a:bodyPr>
          <a:lstStyle/>
          <a:p>
            <a:pPr algn="r" rtl="1"/>
            <a:r>
              <a:rPr lang="ar-EG" sz="1400" dirty="0">
                <a:latin typeface="Alexandria"/>
              </a:rPr>
              <a:t>تتمثل أهم الوظائف التي تؤديها الدراسات السابقة في:-</a:t>
            </a:r>
          </a:p>
        </p:txBody>
      </p:sp>
    </p:spTree>
    <p:extLst>
      <p:ext uri="{BB962C8B-B14F-4D97-AF65-F5344CB8AC3E}">
        <p14:creationId xmlns:p14="http://schemas.microsoft.com/office/powerpoint/2010/main" val="21790997"/>
      </p:ext>
    </p:extLst>
  </p:cSld>
  <p:clrMapOvr>
    <a:masterClrMapping/>
  </p:clrMapOvr>
  <p:transition spd="slow" advTm="45748">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30160" y="1549486"/>
            <a:ext cx="4200677" cy="3970318"/>
          </a:xfrm>
          <a:prstGeom prst="rect">
            <a:avLst/>
          </a:prstGeom>
        </p:spPr>
        <p:txBody>
          <a:bodyPr wrap="square">
            <a:spAutoFit/>
          </a:bodyPr>
          <a:lstStyle/>
          <a:p>
            <a:pPr marL="285750" lvl="0" indent="-285750" algn="justLow" rtl="1">
              <a:lnSpc>
                <a:spcPct val="150000"/>
              </a:lnSpc>
              <a:buFont typeface="Wingdings" panose="05000000000000000000" pitchFamily="2" charset="2"/>
              <a:buChar char="q"/>
            </a:pPr>
            <a:r>
              <a:rPr lang="ar-EG" sz="1400" b="1" dirty="0">
                <a:solidFill>
                  <a:prstClr val="black"/>
                </a:solidFill>
                <a:latin typeface="Alexandria" charset="0"/>
                <a:cs typeface="Alexandria" charset="0"/>
              </a:rPr>
              <a:t>على الباحث أن يستمد معلومات بحثه من الدراسات السابقة المتعلقة </a:t>
            </a:r>
            <a:r>
              <a:rPr lang="ar-EG" sz="1400" b="1" dirty="0" smtClean="0">
                <a:solidFill>
                  <a:prstClr val="black"/>
                </a:solidFill>
                <a:latin typeface="Alexandria" charset="0"/>
                <a:cs typeface="Alexandria" charset="0"/>
              </a:rPr>
              <a:t>بنفس موضوع </a:t>
            </a:r>
            <a:r>
              <a:rPr lang="ar-EG" sz="1400" b="1" dirty="0">
                <a:solidFill>
                  <a:prstClr val="black"/>
                </a:solidFill>
                <a:latin typeface="Alexandria" charset="0"/>
                <a:cs typeface="Alexandria" charset="0"/>
              </a:rPr>
              <a:t>بحثه العلمي ، والمنشورة في الدوريات والمجلات العلمية المحكمة .</a:t>
            </a:r>
          </a:p>
          <a:p>
            <a:pPr lvl="0" algn="justLow" rtl="1">
              <a:lnSpc>
                <a:spcPct val="150000"/>
              </a:lnSpc>
            </a:pPr>
            <a:r>
              <a:rPr lang="ar-EG" sz="1400" b="1" dirty="0">
                <a:solidFill>
                  <a:prstClr val="black"/>
                </a:solidFill>
                <a:latin typeface="Alexandria" charset="0"/>
                <a:cs typeface="Alexandria" charset="0"/>
              </a:rPr>
              <a:t> يجب أن يحاول الباحث الاختصار وأن يكتفي بكتابة </a:t>
            </a:r>
            <a:r>
              <a:rPr lang="ar-EG" sz="1400" b="1" dirty="0" smtClean="0">
                <a:solidFill>
                  <a:prstClr val="black"/>
                </a:solidFill>
                <a:latin typeface="Alexandria" charset="0"/>
                <a:cs typeface="Alexandria" charset="0"/>
              </a:rPr>
              <a:t>الأفكار </a:t>
            </a:r>
            <a:r>
              <a:rPr lang="ar-EG" sz="1400" b="1" dirty="0">
                <a:solidFill>
                  <a:prstClr val="black"/>
                </a:solidFill>
                <a:latin typeface="Alexandria" charset="0"/>
                <a:cs typeface="Alexandria" charset="0"/>
              </a:rPr>
              <a:t>المهمة </a:t>
            </a:r>
            <a:r>
              <a:rPr lang="ar-EG" sz="1400" b="1" dirty="0" smtClean="0">
                <a:solidFill>
                  <a:prstClr val="black"/>
                </a:solidFill>
                <a:latin typeface="Alexandria" charset="0"/>
                <a:cs typeface="Alexandria" charset="0"/>
              </a:rPr>
              <a:t>والأساسية التي </a:t>
            </a:r>
            <a:r>
              <a:rPr lang="ar-EG" sz="1400" b="1" dirty="0">
                <a:solidFill>
                  <a:prstClr val="black"/>
                </a:solidFill>
                <a:latin typeface="Alexandria" charset="0"/>
                <a:cs typeface="Alexandria" charset="0"/>
              </a:rPr>
              <a:t>تناسب البحث العلمي الذي يقوم به، وأن يبتعد عن </a:t>
            </a:r>
            <a:r>
              <a:rPr lang="ar-EG" sz="1400" b="1" dirty="0" smtClean="0">
                <a:solidFill>
                  <a:prstClr val="black"/>
                </a:solidFill>
                <a:latin typeface="Alexandria" charset="0"/>
                <a:cs typeface="Alexandria" charset="0"/>
              </a:rPr>
              <a:t>الإطالة والأساليب المملة </a:t>
            </a:r>
            <a:r>
              <a:rPr lang="ar-EG" sz="1400" b="1" dirty="0">
                <a:solidFill>
                  <a:prstClr val="black"/>
                </a:solidFill>
                <a:latin typeface="Alexandria" charset="0"/>
                <a:cs typeface="Alexandria" charset="0"/>
              </a:rPr>
              <a:t>أثناء عرضه وكتابته، فلا يجب عليه عرض كامل الدراسة السابقة .</a:t>
            </a:r>
          </a:p>
          <a:p>
            <a:pPr lvl="0" algn="justLow" rtl="1">
              <a:lnSpc>
                <a:spcPct val="150000"/>
              </a:lnSpc>
            </a:pPr>
            <a:r>
              <a:rPr lang="ar-EG" sz="1400" b="1" dirty="0">
                <a:solidFill>
                  <a:prstClr val="black"/>
                </a:solidFill>
                <a:latin typeface="Alexandria" charset="0"/>
                <a:cs typeface="Alexandria" charset="0"/>
              </a:rPr>
              <a:t> لابدّ لنا عندما نذكر معايير اختيار الدراسات السابقة أن نلفت نظر </a:t>
            </a:r>
            <a:r>
              <a:rPr lang="ar-EG" sz="1400" b="1" dirty="0" smtClean="0">
                <a:solidFill>
                  <a:prstClr val="black"/>
                </a:solidFill>
                <a:latin typeface="Alexandria" charset="0"/>
                <a:cs typeface="Alexandria" charset="0"/>
              </a:rPr>
              <a:t>الباحث لأهمية </a:t>
            </a:r>
            <a:r>
              <a:rPr lang="ar-EG" sz="1400" b="1" dirty="0">
                <a:solidFill>
                  <a:prstClr val="black"/>
                </a:solidFill>
                <a:latin typeface="Alexandria" charset="0"/>
                <a:cs typeface="Alexandria" charset="0"/>
              </a:rPr>
              <a:t>اختياره الدراسات السابقة التي تطرح وترتبط بذات موضوع </a:t>
            </a:r>
            <a:r>
              <a:rPr lang="ar-EG" sz="1400" b="1" dirty="0" smtClean="0">
                <a:solidFill>
                  <a:prstClr val="black"/>
                </a:solidFill>
                <a:latin typeface="Alexandria" charset="0"/>
                <a:cs typeface="Alexandria" charset="0"/>
              </a:rPr>
              <a:t>البحث العلمي </a:t>
            </a:r>
            <a:r>
              <a:rPr lang="ar-EG" sz="1400" b="1" dirty="0">
                <a:solidFill>
                  <a:prstClr val="black"/>
                </a:solidFill>
                <a:latin typeface="Alexandria" charset="0"/>
                <a:cs typeface="Alexandria" charset="0"/>
              </a:rPr>
              <a:t>الذي يقوم بدراسته، وأن يتجنب تلك الدراسات التي قد تبعده </a:t>
            </a:r>
            <a:r>
              <a:rPr lang="ar-EG" sz="1400" b="1" dirty="0" smtClean="0">
                <a:solidFill>
                  <a:prstClr val="black"/>
                </a:solidFill>
                <a:latin typeface="Alexandria" charset="0"/>
                <a:cs typeface="Alexandria" charset="0"/>
              </a:rPr>
              <a:t>عن أهداف </a:t>
            </a:r>
            <a:r>
              <a:rPr lang="ar-EG" sz="1400" b="1" dirty="0">
                <a:solidFill>
                  <a:prstClr val="black"/>
                </a:solidFill>
                <a:latin typeface="Alexandria" charset="0"/>
                <a:cs typeface="Alexandria" charset="0"/>
              </a:rPr>
              <a:t>بحثه مما يؤدي الى ضياع وقته وجهده، كما عليه الالتزام خلال </a:t>
            </a:r>
            <a:r>
              <a:rPr lang="ar-EG" sz="1400" b="1" dirty="0" smtClean="0">
                <a:solidFill>
                  <a:prstClr val="black"/>
                </a:solidFill>
                <a:latin typeface="Alexandria" charset="0"/>
                <a:cs typeface="Alexandria" charset="0"/>
              </a:rPr>
              <a:t>عرضه بالحياد </a:t>
            </a:r>
            <a:r>
              <a:rPr lang="ar-EG" sz="1400" b="1" dirty="0">
                <a:solidFill>
                  <a:prstClr val="black"/>
                </a:solidFill>
                <a:latin typeface="Alexandria" charset="0"/>
                <a:cs typeface="Alexandria" charset="0"/>
              </a:rPr>
              <a:t>والموضوعية.</a:t>
            </a:r>
            <a:endParaRPr lang="ar-EG" sz="1400" b="1" dirty="0" smtClean="0">
              <a:solidFill>
                <a:prstClr val="black"/>
              </a:solidFill>
              <a:latin typeface="Alexandria" charset="0"/>
              <a:cs typeface="Alexandria" charset="0"/>
            </a:endParaRPr>
          </a:p>
        </p:txBody>
      </p:sp>
      <p:sp>
        <p:nvSpPr>
          <p:cNvPr id="7" name="Rectangle 6"/>
          <p:cNvSpPr/>
          <p:nvPr/>
        </p:nvSpPr>
        <p:spPr>
          <a:xfrm>
            <a:off x="6396169" y="4415056"/>
            <a:ext cx="4747323" cy="1384995"/>
          </a:xfrm>
          <a:prstGeom prst="rect">
            <a:avLst/>
          </a:prstGeom>
        </p:spPr>
        <p:txBody>
          <a:bodyPr wrap="square">
            <a:spAutoFit/>
          </a:bodyPr>
          <a:lstStyle/>
          <a:p>
            <a:pPr algn="justLow" rtl="1">
              <a:lnSpc>
                <a:spcPct val="120000"/>
              </a:lnSpc>
            </a:pPr>
            <a:r>
              <a:rPr lang="ar-EG" sz="1400" dirty="0">
                <a:latin typeface="Alexandria" charset="0"/>
                <a:cs typeface="Alexandria" charset="0"/>
              </a:rPr>
              <a:t>توجد جملة من المعايير التي تعتمد عليها الدراسات السابقة نذكر منها</a:t>
            </a:r>
            <a:r>
              <a:rPr lang="ar-EG" sz="1400" dirty="0" smtClean="0">
                <a:latin typeface="Alexandria" charset="0"/>
                <a:cs typeface="Alexandria" charset="0"/>
              </a:rPr>
              <a:t>:-</a:t>
            </a:r>
          </a:p>
          <a:p>
            <a:pPr marL="285750" indent="-285750" algn="justLow" rtl="1">
              <a:lnSpc>
                <a:spcPct val="120000"/>
              </a:lnSpc>
              <a:buFont typeface="Wingdings" panose="05000000000000000000" pitchFamily="2" charset="2"/>
              <a:buChar char="q"/>
            </a:pPr>
            <a:r>
              <a:rPr lang="ar-EG" sz="1400" dirty="0">
                <a:latin typeface="Alexandria" charset="0"/>
                <a:cs typeface="Alexandria" charset="0"/>
              </a:rPr>
              <a:t>على الباحث أن يبدأ بالاطلاع على المصادر </a:t>
            </a:r>
            <a:r>
              <a:rPr lang="ar-EG" sz="1400" dirty="0" err="1">
                <a:latin typeface="Alexandria" charset="0"/>
                <a:cs typeface="Alexandria" charset="0"/>
              </a:rPr>
              <a:t>الآصلية</a:t>
            </a:r>
            <a:r>
              <a:rPr lang="ar-EG" sz="1400" dirty="0">
                <a:latin typeface="Alexandria" charset="0"/>
                <a:cs typeface="Alexandria" charset="0"/>
              </a:rPr>
              <a:t> </a:t>
            </a:r>
            <a:r>
              <a:rPr lang="ar-EG" sz="1400" dirty="0" err="1">
                <a:latin typeface="Alexandria" charset="0"/>
                <a:cs typeface="Alexandria" charset="0"/>
              </a:rPr>
              <a:t>الآولية</a:t>
            </a:r>
            <a:r>
              <a:rPr lang="ar-EG" sz="1400" dirty="0">
                <a:latin typeface="Alexandria" charset="0"/>
                <a:cs typeface="Alexandria" charset="0"/>
              </a:rPr>
              <a:t> ليأخذ معلومات </a:t>
            </a:r>
            <a:r>
              <a:rPr lang="ar-EG" sz="1400" dirty="0" smtClean="0">
                <a:latin typeface="Alexandria" charset="0"/>
                <a:cs typeface="Alexandria" charset="0"/>
              </a:rPr>
              <a:t>بحثه منها</a:t>
            </a:r>
            <a:r>
              <a:rPr lang="ar-EG" sz="1400" dirty="0">
                <a:latin typeface="Alexandria" charset="0"/>
                <a:cs typeface="Alexandria" charset="0"/>
              </a:rPr>
              <a:t>، وأن يبتعد عن المصادر الثانوية ويتجنبها.</a:t>
            </a:r>
          </a:p>
          <a:p>
            <a:pPr marL="285750" indent="-285750" algn="justLow" rtl="1">
              <a:lnSpc>
                <a:spcPct val="120000"/>
              </a:lnSpc>
              <a:buFont typeface="Wingdings" panose="05000000000000000000" pitchFamily="2" charset="2"/>
              <a:buChar char="q"/>
            </a:pPr>
            <a:r>
              <a:rPr lang="ar-EG" sz="1400" dirty="0" smtClean="0">
                <a:latin typeface="Alexandria" charset="0"/>
                <a:cs typeface="Alexandria" charset="0"/>
              </a:rPr>
              <a:t>على </a:t>
            </a:r>
            <a:r>
              <a:rPr lang="ar-EG" sz="1400" dirty="0">
                <a:latin typeface="Alexandria" charset="0"/>
                <a:cs typeface="Alexandria" charset="0"/>
              </a:rPr>
              <a:t>الباحث التأكد من اثبات صحة المعلومات المتواجدة في الدراسات </a:t>
            </a:r>
            <a:r>
              <a:rPr lang="ar-EG" sz="1400" dirty="0" smtClean="0">
                <a:latin typeface="Alexandria" charset="0"/>
                <a:cs typeface="Alexandria" charset="0"/>
              </a:rPr>
              <a:t>التي اعتمد عليها، وأن يبتعد عن الدراسات السابقة التي أصبحت قديمة .</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معايير اختيار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681229"/>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من أهم معايير اختيار الدراسات السابقة أن يقوم الباحث بكتابة هذه </a:t>
            </a:r>
            <a:r>
              <a:rPr lang="ar-EG" sz="1400" dirty="0" smtClean="0">
                <a:latin typeface="Simplified Arabic" panose="02020603050405020304" pitchFamily="18" charset="-78"/>
                <a:cs typeface="Simplified Arabic" panose="02020603050405020304" pitchFamily="18" charset="-78"/>
              </a:rPr>
              <a:t>الدراسات بالترتيب </a:t>
            </a:r>
            <a:r>
              <a:rPr lang="ar-EG" sz="1400" dirty="0">
                <a:latin typeface="Simplified Arabic" panose="02020603050405020304" pitchFamily="18" charset="-78"/>
                <a:cs typeface="Simplified Arabic" panose="02020603050405020304" pitchFamily="18" charset="-78"/>
              </a:rPr>
              <a:t>بداية من </a:t>
            </a:r>
            <a:r>
              <a:rPr lang="ar-EG" sz="1400" dirty="0" smtClean="0">
                <a:latin typeface="Simplified Arabic" panose="02020603050405020304" pitchFamily="18" charset="-78"/>
                <a:cs typeface="Simplified Arabic" panose="02020603050405020304" pitchFamily="18" charset="-78"/>
              </a:rPr>
              <a:t>الأقدم </a:t>
            </a:r>
            <a:r>
              <a:rPr lang="ar-EG" sz="1400" dirty="0">
                <a:latin typeface="Simplified Arabic" panose="02020603050405020304" pitchFamily="18" charset="-78"/>
                <a:cs typeface="Simplified Arabic" panose="02020603050405020304" pitchFamily="18" charset="-78"/>
              </a:rPr>
              <a:t>إلى </a:t>
            </a:r>
            <a:r>
              <a:rPr lang="ar-EG" sz="1400" dirty="0" smtClean="0">
                <a:latin typeface="Simplified Arabic" panose="02020603050405020304" pitchFamily="18" charset="-78"/>
                <a:cs typeface="Simplified Arabic" panose="02020603050405020304" pitchFamily="18" charset="-78"/>
              </a:rPr>
              <a:t>الأحدث، </a:t>
            </a:r>
            <a:r>
              <a:rPr lang="ar-EG" sz="1400" dirty="0">
                <a:latin typeface="Simplified Arabic" panose="02020603050405020304" pitchFamily="18" charset="-78"/>
                <a:cs typeface="Simplified Arabic" panose="02020603050405020304" pitchFamily="18" charset="-78"/>
              </a:rPr>
              <a:t>وأن يحتوي عرضه لهذه </a:t>
            </a:r>
            <a:r>
              <a:rPr lang="ar-EG" sz="1400" dirty="0" smtClean="0">
                <a:latin typeface="Simplified Arabic" panose="02020603050405020304" pitchFamily="18" charset="-78"/>
                <a:cs typeface="Simplified Arabic" panose="02020603050405020304" pitchFamily="18" charset="-78"/>
              </a:rPr>
              <a:t>الدراسات السابقة </a:t>
            </a:r>
            <a:r>
              <a:rPr lang="ar-EG" sz="1400" dirty="0">
                <a:latin typeface="Simplified Arabic" panose="02020603050405020304" pitchFamily="18" charset="-78"/>
                <a:cs typeface="Simplified Arabic" panose="02020603050405020304" pitchFamily="18" charset="-78"/>
              </a:rPr>
              <a:t>على اللقب والسنة، بالإضافة الى ذكر </a:t>
            </a:r>
            <a:r>
              <a:rPr lang="ar-EG" sz="1400" dirty="0" smtClean="0">
                <a:latin typeface="Simplified Arabic" panose="02020603050405020304" pitchFamily="18" charset="-78"/>
                <a:cs typeface="Simplified Arabic" panose="02020603050405020304" pitchFamily="18" charset="-78"/>
              </a:rPr>
              <a:t>الأهداف </a:t>
            </a:r>
            <a:r>
              <a:rPr lang="ar-EG" sz="1400" dirty="0">
                <a:latin typeface="Simplified Arabic" panose="02020603050405020304" pitchFamily="18" charset="-78"/>
                <a:cs typeface="Simplified Arabic" panose="02020603050405020304" pitchFamily="18" charset="-78"/>
              </a:rPr>
              <a:t>بطريقة مختصرة </a:t>
            </a:r>
            <a:r>
              <a:rPr lang="ar-EG" sz="1400" dirty="0" smtClean="0">
                <a:latin typeface="Simplified Arabic" panose="02020603050405020304" pitchFamily="18" charset="-78"/>
                <a:cs typeface="Simplified Arabic" panose="02020603050405020304" pitchFamily="18" charset="-78"/>
              </a:rPr>
              <a:t>مع العينة </a:t>
            </a:r>
            <a:r>
              <a:rPr lang="ar-EG" sz="1400" dirty="0">
                <a:latin typeface="Simplified Arabic" panose="02020603050405020304" pitchFamily="18" charset="-78"/>
                <a:cs typeface="Simplified Arabic" panose="02020603050405020304" pitchFamily="18" charset="-78"/>
              </a:rPr>
              <a:t>والمنهج وأدوات الدراسة، كما يفضّل أن يذكر توصيات </a:t>
            </a:r>
            <a:r>
              <a:rPr lang="ar-EG" sz="1400" dirty="0" smtClean="0">
                <a:latin typeface="Simplified Arabic" panose="02020603050405020304" pitchFamily="18" charset="-78"/>
                <a:cs typeface="Simplified Arabic" panose="02020603050405020304" pitchFamily="18" charset="-78"/>
              </a:rPr>
              <a:t>الدراسات السابقة </a:t>
            </a:r>
            <a:r>
              <a:rPr lang="ar-EG" sz="1400" dirty="0">
                <a:latin typeface="Simplified Arabic" panose="02020603050405020304" pitchFamily="18" charset="-78"/>
                <a:cs typeface="Simplified Arabic" panose="02020603050405020304" pitchFamily="18" charset="-78"/>
              </a:rPr>
              <a:t>التي تفيد بحثه وتغنيه".</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معايير اختيار الدراسات السابقة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06</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2646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837217"/>
          </a:xfrm>
          <a:prstGeom prst="rect">
            <a:avLst/>
          </a:prstGeom>
          <a:noFill/>
        </p:spPr>
        <p:txBody>
          <a:bodyPr wrap="square" rtlCol="0">
            <a:spAutoFit/>
          </a:bodyPr>
          <a:lstStyle/>
          <a:p>
            <a:pPr lvl="0" algn="justLow" rtl="1">
              <a:lnSpc>
                <a:spcPct val="150000"/>
              </a:lnSpc>
            </a:pPr>
            <a:r>
              <a:rPr lang="ar-EG" sz="2000" b="1" dirty="0">
                <a:solidFill>
                  <a:srgbClr val="00AEEF"/>
                </a:solidFill>
                <a:latin typeface="Alexandria" charset="0"/>
                <a:cs typeface="Alexandria" charset="0"/>
              </a:rPr>
              <a:t>ما طريقة كتابة الدراسات السابقة في البحث العلمي؟</a:t>
            </a:r>
          </a:p>
          <a:p>
            <a:pPr lvl="0" algn="justLow" rtl="1">
              <a:lnSpc>
                <a:spcPct val="150000"/>
              </a:lnSpc>
            </a:pP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هناك أكثر من طريقة لكتابة الدراسات السابقة في البحث العلمي، ومن أكثرها شيوًعا ما يلي</a:t>
            </a:r>
            <a:r>
              <a:rPr lang="ar-EG" sz="2000" b="1" dirty="0" smtClean="0">
                <a:solidFill>
                  <a:srgbClr val="00AEEF"/>
                </a:solidFill>
                <a:latin typeface="Alexandria" charset="0"/>
                <a:cs typeface="Alexandria" charset="0"/>
              </a:rPr>
              <a:t>:</a:t>
            </a:r>
            <a:endParaRPr lang="ar-EG" sz="2000" b="1" dirty="0">
              <a:solidFill>
                <a:srgbClr val="00AEEF"/>
              </a:solidFill>
              <a:latin typeface="Alexandria" charset="0"/>
              <a:cs typeface="Alexandria" charset="0"/>
            </a:endParaRPr>
          </a:p>
          <a:p>
            <a:pPr marL="285750" indent="-285750" algn="justLow" rtl="1">
              <a:lnSpc>
                <a:spcPct val="150000"/>
              </a:lnSpc>
              <a:buFont typeface="Wingdings" panose="05000000000000000000" pitchFamily="2" charset="2"/>
              <a:buChar char="v"/>
            </a:pPr>
            <a:r>
              <a:rPr lang="ar-EG" sz="1400" b="1" dirty="0">
                <a:latin typeface="Alexandria" charset="0"/>
                <a:cs typeface="Alexandria" charset="0"/>
              </a:rPr>
              <a:t>طريقة كتابة الدراسات السابقة في البحث العلمي وفقًا للتسلسل التاريخي</a:t>
            </a:r>
            <a:r>
              <a:rPr lang="ar-EG" sz="1400" dirty="0">
                <a:latin typeface="Alexandria" charset="0"/>
                <a:cs typeface="Alexandria" charset="0"/>
              </a:rPr>
              <a:t>: ووفقًا لهذه الطريقة يقوم الباحث بترتيب الكتب والمراجع حسب تواريخ إصدارها من الأقدم </a:t>
            </a:r>
            <a:r>
              <a:rPr lang="ar-EG" sz="1400" dirty="0" smtClean="0">
                <a:latin typeface="Alexandria" charset="0"/>
                <a:cs typeface="Alexandria" charset="0"/>
              </a:rPr>
              <a:t>للأحدث، </a:t>
            </a:r>
            <a:r>
              <a:rPr lang="ar-EG" sz="1400" dirty="0">
                <a:latin typeface="Alexandria" charset="0"/>
                <a:cs typeface="Alexandria" charset="0"/>
              </a:rPr>
              <a:t>مع توضيح طبيعة </a:t>
            </a:r>
            <a:r>
              <a:rPr lang="ar-EG" sz="1400" dirty="0" smtClean="0">
                <a:latin typeface="Alexandria" charset="0"/>
                <a:cs typeface="Alexandria" charset="0"/>
              </a:rPr>
              <a:t>التغييرات </a:t>
            </a:r>
            <a:r>
              <a:rPr lang="ar-EG" sz="1400" dirty="0">
                <a:latin typeface="Alexandria" charset="0"/>
                <a:cs typeface="Alexandria" charset="0"/>
              </a:rPr>
              <a:t>التي حدثت </a:t>
            </a:r>
            <a:r>
              <a:rPr lang="ar-EG" sz="1400" dirty="0" smtClean="0">
                <a:latin typeface="Alexandria" charset="0"/>
                <a:cs typeface="Alexandria" charset="0"/>
              </a:rPr>
              <a:t>مؤخرًا.</a:t>
            </a:r>
          </a:p>
          <a:p>
            <a:pPr marL="285750" indent="-285750" algn="justLow" rtl="1">
              <a:lnSpc>
                <a:spcPct val="150000"/>
              </a:lnSpc>
              <a:buFont typeface="Wingdings" panose="05000000000000000000" pitchFamily="2" charset="2"/>
              <a:buChar char="v"/>
            </a:pPr>
            <a:r>
              <a:rPr lang="ar-EG" sz="1400" b="1" dirty="0" smtClean="0">
                <a:latin typeface="Alexandria" charset="0"/>
                <a:cs typeface="Alexandria" charset="0"/>
              </a:rPr>
              <a:t>طريقة </a:t>
            </a:r>
            <a:r>
              <a:rPr lang="ar-EG" sz="1400" b="1" dirty="0">
                <a:latin typeface="Alexandria" charset="0"/>
                <a:cs typeface="Alexandria" charset="0"/>
              </a:rPr>
              <a:t>كتابة الدراسات السابقة في البحث العلمي وفقًا للموضوعات</a:t>
            </a:r>
            <a:r>
              <a:rPr lang="ar-EG" sz="1400" dirty="0">
                <a:latin typeface="Alexandria" charset="0"/>
                <a:cs typeface="Alexandria" charset="0"/>
              </a:rPr>
              <a:t>: ومن خلال هذه الطريقة يحدد الباحث موضوعات الدراسات السابقة على حسب الأهمية في البحث؛ وبعد ذلك يقوم بعملية </a:t>
            </a:r>
            <a:r>
              <a:rPr lang="ar-EG" sz="1400" dirty="0" smtClean="0">
                <a:latin typeface="Alexandria" charset="0"/>
                <a:cs typeface="Alexandria" charset="0"/>
              </a:rPr>
              <a:t>التلخيص.</a:t>
            </a:r>
          </a:p>
          <a:p>
            <a:pPr marL="285750" indent="-285750" algn="justLow" rtl="1">
              <a:lnSpc>
                <a:spcPct val="150000"/>
              </a:lnSpc>
              <a:buFont typeface="Wingdings" panose="05000000000000000000" pitchFamily="2" charset="2"/>
              <a:buChar char="v"/>
            </a:pPr>
            <a:r>
              <a:rPr lang="ar-EG" sz="1400" b="1" dirty="0" smtClean="0">
                <a:latin typeface="Alexandria" charset="0"/>
                <a:cs typeface="Alexandria" charset="0"/>
              </a:rPr>
              <a:t>طريقة </a:t>
            </a:r>
            <a:r>
              <a:rPr lang="ar-EG" sz="1400" b="1" dirty="0">
                <a:latin typeface="Alexandria" charset="0"/>
                <a:cs typeface="Alexandria" charset="0"/>
              </a:rPr>
              <a:t>كتابة الدراسات السابقة في البحث العلمي من خلال المقارنة بين المتشابهات والاختلافات</a:t>
            </a:r>
            <a:r>
              <a:rPr lang="ar-EG" sz="1400" dirty="0">
                <a:latin typeface="Alexandria" charset="0"/>
                <a:cs typeface="Alexandria" charset="0"/>
              </a:rPr>
              <a:t>: وفي ذلك يعمد الباحث لتوضيح ما يتشابه من الدراسات السابقة مع بحثه العلمي، وكذا تبيان الاختلافات.</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14544"/>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b="1" dirty="0">
                <a:latin typeface="Alexandria" charset="0"/>
                <a:cs typeface="Alexandria" charset="0"/>
              </a:rPr>
              <a:t>طريقة كتابة الدراسات السابقة في البحث العلمي وفقًا للعناوين</a:t>
            </a:r>
            <a:r>
              <a:rPr lang="ar-EG" sz="1400" dirty="0">
                <a:latin typeface="Alexandria" charset="0"/>
                <a:cs typeface="Alexandria" charset="0"/>
              </a:rPr>
              <a:t>: حيث يقوم الباحث بكتابة عنوان المُؤلَّف الدراسي، وبعد ذلك يقوم بتلخيصه، وتدوين النتائج التي تم التَّوصُّل لها، وهي من أكثر الطرق استخدامًا.</a:t>
            </a:r>
          </a:p>
          <a:p>
            <a:pPr marL="285750" indent="-285750" algn="justLow" rtl="1">
              <a:lnSpc>
                <a:spcPct val="150000"/>
              </a:lnSpc>
              <a:buFont typeface="Wingdings" panose="05000000000000000000" pitchFamily="2" charset="2"/>
              <a:buChar char="q"/>
            </a:pPr>
            <a:r>
              <a:rPr lang="ar-EG" sz="1400" b="1" dirty="0">
                <a:latin typeface="Alexandria" charset="0"/>
                <a:cs typeface="Alexandria" charset="0"/>
              </a:rPr>
              <a:t>طريقة كتابة الدراسات السابقة في البحث العلمي وفقًا لمنهج البحث العلمي</a:t>
            </a:r>
            <a:r>
              <a:rPr lang="ar-EG" sz="1400" dirty="0">
                <a:latin typeface="Alexandria" charset="0"/>
                <a:cs typeface="Alexandria" charset="0"/>
              </a:rPr>
              <a:t>: 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083712"/>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هل للدراسات السابقة تأثير على البحث العلمي</a:t>
            </a:r>
            <a:r>
              <a:rPr lang="ar-EG" b="1" dirty="0" smtClean="0">
                <a:solidFill>
                  <a:srgbClr val="00AEEF"/>
                </a:solidFill>
                <a:latin typeface="Alexandria" charset="0"/>
                <a:cs typeface="Alexandria" charset="0"/>
              </a:rPr>
              <a:t>؟</a:t>
            </a:r>
            <a:endParaRPr lang="ar-EG"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للدراسات السابقة تأثير إيجابي على البحث العلمي، وتُعَدُّ نقطة البدء بالنسبة لكثير من الباحثين، وجُلُّ الأبحاث العلمية ترتبط بشكل مباشر بالمؤلفات والمراجع السابقة، فهي سوق مليء بالموضوعات العلمية، والتي يمكن أن يتبناها الباحث من خلال ما يوجد لديه من معلومات ومعطيات جديدة لم تكن متوافرة من قبل، ومن الطبيعي أن تختلف النتائج في حالة تناول موضوع بمرحلة مُعاصرة؛ نتيجة لوجود آليات وبيئة مُغايرة</a:t>
            </a:r>
            <a:r>
              <a:rPr lang="ar-EG" sz="1400" dirty="0" smtClean="0">
                <a:latin typeface="Alexandria" charset="0"/>
                <a:cs typeface="Alexandria" charset="0"/>
              </a:rPr>
              <a:t>.</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960875"/>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وعلى سبيل المثال في حالة تناول موضوع يتعلق بوسائل تسويق السلع والخدمات، على اعتبار أن التسويق يمثل  إحدى العمليات الإدارية الهامة، والتي تنصبُّ على تعزيز وزيادة المبيعات، بما يفيض من الأرباح؛ وفي ذلك قد يجد الباحث دراسات سابقة متعلقة بالتسويق لم تتناولَ التقنيات أو التكنولوجيا الحالية، والتي يمكن عن طريقها القيام بأعمال التسويق بصورة رقمية، أو ما يطلق عليه التسويق الإلكتروني من خلال الإنترنت، وهو ما يحفز الباحث على تناول التسويق من جانبه الجديد، وذلك من خلال تناول الدراسات السابقة التي تطرقت الى عملية التسويق، وإظهار تميزه عن السابقين... وهكذا.</a:t>
            </a:r>
          </a:p>
          <a:p>
            <a:pPr algn="justLow" rtl="1">
              <a:lnSpc>
                <a:spcPct val="150000"/>
              </a:lnSpc>
            </a:pPr>
            <a:r>
              <a:rPr lang="ar-EG" sz="1400" dirty="0">
                <a:latin typeface="Alexandria" charset="0"/>
                <a:cs typeface="Alexandria" charset="0"/>
              </a:rPr>
              <a:t>وفي النهاية نكون قد أوضحنا الصورة بأسلوبٍ مُبسَّطٍ مع بعض الأمثلة، وذلك فيما يخص طريقة كتابة الدراسات السابقة في البحث العلمي.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مناقشة الدراسات السابقة : </a:t>
            </a:r>
            <a:endParaRPr lang="ar-EG" sz="2000" b="1" dirty="0" smtClean="0">
              <a:solidFill>
                <a:srgbClr val="00AEEF"/>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إن </a:t>
            </a:r>
            <a:r>
              <a:rPr lang="ar-EG" sz="1400" dirty="0">
                <a:solidFill>
                  <a:srgbClr val="2D3956"/>
                </a:solidFill>
                <a:latin typeface="Alexandria" charset="0"/>
                <a:cs typeface="Alexandria" charset="0"/>
              </a:rPr>
              <a:t>مناقشتها تعتمد على مهارة الباحث من </a:t>
            </a:r>
            <a:r>
              <a:rPr lang="ar-EG" sz="1400" dirty="0" smtClean="0">
                <a:solidFill>
                  <a:srgbClr val="2D3956"/>
                </a:solidFill>
                <a:latin typeface="Alexandria" charset="0"/>
                <a:cs typeface="Alexandria" charset="0"/>
              </a:rPr>
              <a:t>حيث الاستفادة والفائدة </a:t>
            </a:r>
            <a:r>
              <a:rPr lang="ar-EG" sz="1400" dirty="0">
                <a:solidFill>
                  <a:srgbClr val="2D3956"/>
                </a:solidFill>
                <a:latin typeface="Alexandria" charset="0"/>
                <a:cs typeface="Alexandria" charset="0"/>
              </a:rPr>
              <a:t>لكي يعزز بحثه ويعطي صورة موضوعية لما سبقوه </a:t>
            </a:r>
            <a:r>
              <a:rPr lang="ar-EG" sz="1400" dirty="0" smtClean="0">
                <a:solidFill>
                  <a:srgbClr val="2D3956"/>
                </a:solidFill>
                <a:latin typeface="Alexandria" charset="0"/>
                <a:cs typeface="Alexandria" charset="0"/>
              </a:rPr>
              <a:t>وتتضمن المناقشة </a:t>
            </a:r>
            <a:r>
              <a:rPr lang="ar-EG" sz="1400" dirty="0">
                <a:solidFill>
                  <a:srgbClr val="2D3956"/>
                </a:solidFill>
                <a:latin typeface="Alexandria" charset="0"/>
                <a:cs typeface="Alexandria" charset="0"/>
              </a:rPr>
              <a:t>ما يلي:</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بيان </a:t>
            </a:r>
            <a:r>
              <a:rPr lang="ar-EG" sz="1400" dirty="0">
                <a:solidFill>
                  <a:srgbClr val="2D3956"/>
                </a:solidFill>
                <a:latin typeface="Alexandria" charset="0"/>
                <a:cs typeface="Alexandria" charset="0"/>
              </a:rPr>
              <a:t>العلاقات التي تظهر من واقع النتائج، وتعزيزها </a:t>
            </a:r>
            <a:r>
              <a:rPr lang="ar-EG" sz="1400" dirty="0" smtClean="0">
                <a:solidFill>
                  <a:srgbClr val="2D3956"/>
                </a:solidFill>
                <a:latin typeface="Alexandria" charset="0"/>
                <a:cs typeface="Alexandria" charset="0"/>
              </a:rPr>
              <a:t>بالأدلة </a:t>
            </a:r>
            <a:r>
              <a:rPr lang="ar-EG" sz="1400" dirty="0">
                <a:solidFill>
                  <a:srgbClr val="2D3956"/>
                </a:solidFill>
                <a:latin typeface="Alexandria" charset="0"/>
                <a:cs typeface="Alexandria" charset="0"/>
              </a:rPr>
              <a:t>المؤيدة لذلك مع لفت -</a:t>
            </a:r>
          </a:p>
          <a:p>
            <a:pPr algn="justLow" rtl="1">
              <a:lnSpc>
                <a:spcPct val="150000"/>
              </a:lnSpc>
            </a:pPr>
            <a:r>
              <a:rPr lang="ar-EG" sz="1400" dirty="0">
                <a:solidFill>
                  <a:srgbClr val="2D3956"/>
                </a:solidFill>
                <a:latin typeface="Alexandria" charset="0"/>
                <a:cs typeface="Alexandria" charset="0"/>
              </a:rPr>
              <a:t>الانتباه الى الاتجاهات، والمتشابهات، </a:t>
            </a:r>
            <a:r>
              <a:rPr lang="ar-EG" sz="1400" dirty="0" smtClean="0">
                <a:solidFill>
                  <a:srgbClr val="2D3956"/>
                </a:solidFill>
                <a:latin typeface="Alexandria" charset="0"/>
                <a:cs typeface="Alexandria" charset="0"/>
              </a:rPr>
              <a:t>والمتضادات.</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اللجوء </a:t>
            </a:r>
            <a:r>
              <a:rPr lang="ar-EG" sz="1400" dirty="0">
                <a:solidFill>
                  <a:srgbClr val="2D3956"/>
                </a:solidFill>
                <a:latin typeface="Alexandria" charset="0"/>
                <a:cs typeface="Alexandria" charset="0"/>
              </a:rPr>
              <a:t>إلى التعبير </a:t>
            </a:r>
            <a:r>
              <a:rPr lang="ar-EG" sz="1400" dirty="0" smtClean="0">
                <a:solidFill>
                  <a:srgbClr val="2D3956"/>
                </a:solidFill>
                <a:latin typeface="Alexandria" charset="0"/>
                <a:cs typeface="Alexandria" charset="0"/>
              </a:rPr>
              <a:t>الرياضي </a:t>
            </a:r>
            <a:r>
              <a:rPr lang="ar-EG" sz="1400" dirty="0">
                <a:solidFill>
                  <a:srgbClr val="2D3956"/>
                </a:solidFill>
                <a:latin typeface="Alexandria" charset="0"/>
                <a:cs typeface="Alexandria" charset="0"/>
              </a:rPr>
              <a:t>عند تفسير النتائج</a:t>
            </a:r>
            <a:r>
              <a:rPr lang="ar-EG" sz="1400"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 الاهتمام </a:t>
            </a:r>
            <a:r>
              <a:rPr lang="ar-EG" sz="1400" dirty="0">
                <a:solidFill>
                  <a:srgbClr val="2D3956"/>
                </a:solidFill>
                <a:latin typeface="Alexandria" charset="0"/>
                <a:cs typeface="Alexandria" charset="0"/>
              </a:rPr>
              <a:t>بعرض النتائج التي </a:t>
            </a:r>
            <a:r>
              <a:rPr lang="ar-EG" sz="1400" dirty="0" smtClean="0">
                <a:solidFill>
                  <a:srgbClr val="2D3956"/>
                </a:solidFill>
                <a:latin typeface="Alexandria" charset="0"/>
                <a:cs typeface="Alexandria" charset="0"/>
              </a:rPr>
              <a:t>تبرز </a:t>
            </a:r>
            <a:r>
              <a:rPr lang="ar-EG" sz="1400" dirty="0">
                <a:solidFill>
                  <a:srgbClr val="2D3956"/>
                </a:solidFill>
                <a:latin typeface="Alexandria" charset="0"/>
                <a:cs typeface="Alexandria" charset="0"/>
              </a:rPr>
              <a:t>بوضوح نظرية </a:t>
            </a:r>
            <a:r>
              <a:rPr lang="ar-EG" sz="1400" dirty="0" smtClean="0">
                <a:solidFill>
                  <a:srgbClr val="2D3956"/>
                </a:solidFill>
                <a:latin typeface="Alexandria" charset="0"/>
                <a:cs typeface="Alexandria" charset="0"/>
              </a:rPr>
              <a:t>افتراضية، </a:t>
            </a:r>
            <a:r>
              <a:rPr lang="ar-EG" sz="1400" dirty="0">
                <a:solidFill>
                  <a:srgbClr val="2D3956"/>
                </a:solidFill>
                <a:latin typeface="Alexandria" charset="0"/>
                <a:cs typeface="Alexandria" charset="0"/>
              </a:rPr>
              <a:t>أو قاعدة لاقت قبولا عاما. </a:t>
            </a: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الا </a:t>
            </a:r>
            <a:r>
              <a:rPr lang="ar-EG" sz="1400" dirty="0">
                <a:solidFill>
                  <a:srgbClr val="2D3956"/>
                </a:solidFill>
                <a:latin typeface="Alexandria" charset="0"/>
                <a:cs typeface="Alexandria" charset="0"/>
              </a:rPr>
              <a:t>تكون الاستنتاجات مطلقة وعامة، وإنما في حدود النتائج </a:t>
            </a:r>
            <a:r>
              <a:rPr lang="ar-EG" sz="1400" dirty="0" smtClean="0">
                <a:solidFill>
                  <a:srgbClr val="2D3956"/>
                </a:solidFill>
                <a:latin typeface="Alexandria" charset="0"/>
                <a:cs typeface="Alexandria" charset="0"/>
              </a:rPr>
              <a:t>التي تم الحصول عليها </a:t>
            </a:r>
            <a:r>
              <a:rPr lang="ar-EG" sz="1400" dirty="0">
                <a:solidFill>
                  <a:srgbClr val="2D3956"/>
                </a:solidFill>
                <a:latin typeface="Alexandria" charset="0"/>
                <a:cs typeface="Alexandria" charset="0"/>
              </a:rPr>
              <a:t>عليها . </a:t>
            </a:r>
            <a:endParaRPr lang="ar-EG" sz="1400" dirty="0" smtClean="0">
              <a:solidFill>
                <a:srgbClr val="2D3956"/>
              </a:solidFill>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smtClean="0">
                <a:solidFill>
                  <a:srgbClr val="2D3956"/>
                </a:solidFill>
                <a:latin typeface="Alexandria" charset="0"/>
                <a:cs typeface="Alexandria" charset="0"/>
              </a:rPr>
              <a:t>عدم </a:t>
            </a:r>
            <a:r>
              <a:rPr lang="ar-EG" sz="1400" dirty="0">
                <a:solidFill>
                  <a:srgbClr val="2D3956"/>
                </a:solidFill>
                <a:latin typeface="Alexandria" charset="0"/>
                <a:cs typeface="Alexandria" charset="0"/>
              </a:rPr>
              <a:t>الخلط بين المسبب والنتيجة.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51618"/>
    </mc:Choice>
    <mc:Fallback xmlns="">
      <p:transition spd="slow" advTm="51618"/>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800493"/>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b="1" dirty="0">
                <a:solidFill>
                  <a:srgbClr val="00AEEF"/>
                </a:solidFill>
                <a:latin typeface="Alexandria" charset="0"/>
                <a:cs typeface="Alexandria" charset="0"/>
              </a:rPr>
              <a:t>  </a:t>
            </a:r>
            <a:r>
              <a:rPr lang="ar-EG" sz="1400" dirty="0">
                <a:latin typeface="Alexandria" charset="0"/>
                <a:cs typeface="Alexandria" charset="0"/>
              </a:rPr>
              <a:t>عدم استخلاص نتائج عامة من بيانات قليلة، وعدم استقراء نتائج خارج نطاق </a:t>
            </a:r>
            <a:r>
              <a:rPr lang="ar-EG" sz="1400" dirty="0" smtClean="0">
                <a:latin typeface="Alexandria" charset="0"/>
                <a:cs typeface="Alexandria" charset="0"/>
              </a:rPr>
              <a:t>التباينات </a:t>
            </a:r>
            <a:r>
              <a:rPr lang="ar-EG" sz="1400" dirty="0">
                <a:latin typeface="Alexandria" charset="0"/>
                <a:cs typeface="Alexandria" charset="0"/>
              </a:rPr>
              <a:t>المدروسة من رسوم بيانية توضح </a:t>
            </a:r>
            <a:r>
              <a:rPr lang="ar-EG" sz="1400" dirty="0" smtClean="0">
                <a:latin typeface="Alexandria" charset="0"/>
                <a:cs typeface="Alexandria" charset="0"/>
              </a:rPr>
              <a:t>العلاقة </a:t>
            </a:r>
            <a:r>
              <a:rPr lang="ar-EG" sz="1400" dirty="0">
                <a:latin typeface="Alexandria" charset="0"/>
                <a:cs typeface="Alexandria" charset="0"/>
              </a:rPr>
              <a:t>بين </a:t>
            </a:r>
            <a:r>
              <a:rPr lang="ar-EG" sz="1400" dirty="0" smtClean="0">
                <a:latin typeface="Alexandria" charset="0"/>
                <a:cs typeface="Alexandria" charset="0"/>
              </a:rPr>
              <a:t>متغيرين.</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عدم </a:t>
            </a:r>
            <a:r>
              <a:rPr lang="ar-EG" sz="1400" dirty="0">
                <a:latin typeface="Alexandria" charset="0"/>
                <a:cs typeface="Alexandria" charset="0"/>
              </a:rPr>
              <a:t>التأثر بآراء سابقة للباحث، فالمناقشة يجب أن تكون موضوعية. </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عدم </a:t>
            </a:r>
            <a:r>
              <a:rPr lang="ar-EG" sz="1400" dirty="0">
                <a:latin typeface="Alexandria" charset="0"/>
                <a:cs typeface="Alexandria" charset="0"/>
              </a:rPr>
              <a:t>تجاهل الاسئلة المطروحة، والهروب إلى مناقشات فرعية </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بيان </a:t>
            </a:r>
            <a:r>
              <a:rPr lang="ar-EG" sz="1400" dirty="0">
                <a:latin typeface="Alexandria" charset="0"/>
                <a:cs typeface="Alexandria" charset="0"/>
              </a:rPr>
              <a:t>الاهمية التطبيقية للنتائج التي تم التوصل </a:t>
            </a:r>
            <a:r>
              <a:rPr lang="ar-EG" sz="1400" dirty="0" smtClean="0">
                <a:latin typeface="Alexandria" charset="0"/>
                <a:cs typeface="Alexandria" charset="0"/>
              </a:rPr>
              <a:t>إليها (حسن</a:t>
            </a:r>
            <a:r>
              <a:rPr lang="ar-EG" sz="1400" dirty="0">
                <a:latin typeface="Alexandria" charset="0"/>
                <a:cs typeface="Alexandria" charset="0"/>
              </a:rPr>
              <a:t>، </a:t>
            </a:r>
            <a:r>
              <a:rPr lang="ar-EG" sz="1400" dirty="0" smtClean="0">
                <a:latin typeface="Alexandria" charset="0"/>
                <a:cs typeface="Alexandria" charset="0"/>
              </a:rPr>
              <a:t>1996)</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0597" y="1666568"/>
            <a:ext cx="4883377" cy="341632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العناصر التي يجب توافرها عند كتابة الدراسات </a:t>
            </a:r>
            <a:r>
              <a:rPr lang="ar-EG" b="1" dirty="0" smtClean="0">
                <a:solidFill>
                  <a:srgbClr val="00AEEF"/>
                </a:solidFill>
                <a:latin typeface="Alexandria" charset="0"/>
                <a:cs typeface="Alexandria" charset="0"/>
              </a:rPr>
              <a:t>السابقة</a:t>
            </a:r>
            <a:endParaRPr lang="ar-EG" dirty="0">
              <a:latin typeface="Alexandria" charset="0"/>
              <a:cs typeface="Alexandria" charset="0"/>
            </a:endParaRP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 اسم الباحث</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سنة </a:t>
            </a:r>
            <a:r>
              <a:rPr lang="ar-EG" dirty="0">
                <a:latin typeface="Alexandria" charset="0"/>
                <a:cs typeface="Alexandria" charset="0"/>
              </a:rPr>
              <a:t>النشر</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عنوان </a:t>
            </a:r>
            <a:r>
              <a:rPr lang="ar-EG" dirty="0">
                <a:latin typeface="Alexandria" charset="0"/>
                <a:cs typeface="Alexandria" charset="0"/>
              </a:rPr>
              <a:t>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أهداف </a:t>
            </a:r>
            <a:r>
              <a:rPr lang="ar-EG" dirty="0">
                <a:latin typeface="Alexandria" charset="0"/>
                <a:cs typeface="Alexandria" charset="0"/>
              </a:rPr>
              <a:t>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منهجية </a:t>
            </a:r>
            <a:r>
              <a:rPr lang="ar-EG" dirty="0">
                <a:latin typeface="Alexandria" charset="0"/>
                <a:cs typeface="Alexandria" charset="0"/>
              </a:rPr>
              <a:t>الدراسة وأدواتها.</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النتائج </a:t>
            </a:r>
            <a:r>
              <a:rPr lang="ar-EG" dirty="0">
                <a:latin typeface="Alexandria" charset="0"/>
                <a:cs typeface="Alexandria" charset="0"/>
              </a:rPr>
              <a:t>التي توصلت إليها الدراسة.</a:t>
            </a:r>
          </a:p>
          <a:p>
            <a:pPr marL="285750" indent="-285750" algn="justLow" rtl="1">
              <a:lnSpc>
                <a:spcPct val="150000"/>
              </a:lnSpc>
              <a:buFont typeface="Wingdings" panose="05000000000000000000" pitchFamily="2" charset="2"/>
              <a:buChar char="q"/>
            </a:pPr>
            <a:r>
              <a:rPr lang="ar-EG" dirty="0" smtClean="0">
                <a:latin typeface="Alexandria" charset="0"/>
                <a:cs typeface="Alexandria" charset="0"/>
              </a:rPr>
              <a:t>التوصيات </a:t>
            </a:r>
            <a:r>
              <a:rPr lang="ar-EG" dirty="0">
                <a:latin typeface="Alexandria" charset="0"/>
                <a:cs typeface="Alexandria" charset="0"/>
              </a:rPr>
              <a:t>والمقترحات التي صاغها الباحث في </a:t>
            </a:r>
            <a:r>
              <a:rPr lang="ar-EG" dirty="0" smtClean="0">
                <a:latin typeface="Alexandria" charset="0"/>
                <a:cs typeface="Alexandria" charset="0"/>
              </a:rPr>
              <a:t>الدراسة.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0597" y="1666568"/>
            <a:ext cx="4883377" cy="3739485"/>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 </a:t>
            </a:r>
            <a:r>
              <a:rPr lang="ar-EG" sz="1400" b="1" dirty="0">
                <a:solidFill>
                  <a:srgbClr val="00AEEF"/>
                </a:solidFill>
                <a:latin typeface="Alexandria" charset="0"/>
                <a:cs typeface="Alexandria" charset="0"/>
              </a:rPr>
              <a:t>فيما يلي نموذج لطريقة كتابة الدراسات السابقة في البحث </a:t>
            </a:r>
            <a:r>
              <a:rPr lang="ar-EG" sz="1400" b="1" dirty="0" smtClean="0">
                <a:solidFill>
                  <a:srgbClr val="00AEEF"/>
                </a:solidFill>
                <a:latin typeface="Alexandria" charset="0"/>
                <a:cs typeface="Alexandria" charset="0"/>
              </a:rPr>
              <a:t>العلمي</a:t>
            </a:r>
            <a:endParaRPr lang="ar-EG" sz="1400" b="1" dirty="0">
              <a:solidFill>
                <a:srgbClr val="00AEEF"/>
              </a:solidFill>
              <a:latin typeface="Alexandria" charset="0"/>
              <a:cs typeface="Alexandria" charset="0"/>
            </a:endParaRPr>
          </a:p>
          <a:p>
            <a:pPr algn="justLow" rtl="1">
              <a:lnSpc>
                <a:spcPct val="150000"/>
              </a:lnSpc>
            </a:pPr>
            <a:r>
              <a:rPr lang="ar-EG" sz="1400" b="1" dirty="0">
                <a:latin typeface="Alexandria" charset="0"/>
                <a:cs typeface="Alexandria" charset="0"/>
              </a:rPr>
              <a:t>التطوير المهني للمعلمين الفلسطينيين نحو استخدام المستحدثات التكنولوجية في ضوء خبرات بعض  </a:t>
            </a:r>
            <a:r>
              <a:rPr lang="ar-EG" sz="1400" b="1" dirty="0" smtClean="0">
                <a:latin typeface="Alexandria" charset="0"/>
                <a:cs typeface="Alexandria" charset="0"/>
              </a:rPr>
              <a:t>الدول</a:t>
            </a:r>
            <a:endParaRPr lang="ar-EG" sz="1400" b="1" dirty="0">
              <a:latin typeface="Alexandria" charset="0"/>
              <a:cs typeface="Alexandria" charset="0"/>
            </a:endParaRPr>
          </a:p>
          <a:p>
            <a:pPr algn="justLow" rtl="1">
              <a:lnSpc>
                <a:spcPct val="150000"/>
              </a:lnSpc>
            </a:pPr>
            <a:r>
              <a:rPr lang="ar-EG" sz="1400" dirty="0">
                <a:latin typeface="Alexandria" charset="0"/>
                <a:cs typeface="Alexandria" charset="0"/>
              </a:rPr>
              <a:t>هدفت الدراسة إلى التعرف إلى واقــع التطوير المهني لدى المعلمين في محافظات غزة لاستخدام المستحدثات التكنولوجية في ضوء خبرات بعض الدول من وجهة نظرهم. وتكونت عينة الدراسة من (330) معلماً ومعلمة في قطاع غزة (213) ذكراً، (117) </a:t>
            </a:r>
            <a:r>
              <a:rPr lang="ar-EG" sz="1400" dirty="0" smtClean="0">
                <a:latin typeface="Alexandria" charset="0"/>
                <a:cs typeface="Alexandria" charset="0"/>
              </a:rPr>
              <a:t>أنثى</a:t>
            </a:r>
            <a:r>
              <a:rPr lang="ar-EG" sz="1400" dirty="0">
                <a:latin typeface="Alexandria" charset="0"/>
                <a:cs typeface="Alexandria" charset="0"/>
              </a:rPr>
              <a:t>. وقامت الباحثة ببناء أداة الدراسة الاستبانة وتحديد فقراتها وصياغتها لتحقيق أهداف الدراسة، وكانت من أهم نتائج الدراسة: لا توجد فروق ذات دلالة إحصائية عند مستوى الدلالة (0.05 ≥ </a:t>
            </a:r>
            <a:r>
              <a:rPr lang="el-GR" sz="1400" dirty="0" smtClean="0">
                <a:latin typeface="Alexandria" charset="0"/>
                <a:cs typeface="Alexandria" charset="0"/>
              </a:rPr>
              <a:t>α </a:t>
            </a:r>
            <a:r>
              <a:rPr lang="ar-EG" sz="1400" dirty="0" smtClean="0">
                <a:latin typeface="Alexandria" charset="0"/>
                <a:cs typeface="Alexandria" charset="0"/>
              </a:rPr>
              <a:t> ) بين </a:t>
            </a:r>
            <a:r>
              <a:rPr lang="ar-EG" sz="1400" dirty="0">
                <a:latin typeface="Alexandria" charset="0"/>
                <a:cs typeface="Alexandria" charset="0"/>
              </a:rPr>
              <a:t>متوسطات التطوير المهني لدى المعلمين الفلسطينيين لاستخدام المستحدثات التكنولوجية في ضوء خبرات بعض الدول وفقاً لمتغيرات (النوع الاجتماعي، والمؤهل العلمي، وسنوات الخبرة)، </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66821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ومن أهم ما توصي به الباحثة في ضوء النتائج تشجيع وتوعية المعلمين بخصائص المستحدثات التكنولوجية واستخدامها في تحسين عملية التعلم والتعليم والتشارك الرقمي، والاستفادة من خبرات الدول المتقدمة في برامج التنمية المهنية للمعلمين لاستخدام المستحدثات التكنولوجية، وتدريب المعلمين على استخدام المستحدثات التكنولوجية لرفع مهارتهم، وكيفية توظيف المستحدثات التكنولوجية في التدريس.</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760547"/>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مفهوم </a:t>
            </a:r>
            <a:r>
              <a:rPr lang="ar-EG" sz="1400" dirty="0">
                <a:solidFill>
                  <a:srgbClr val="2D3956"/>
                </a:solidFill>
                <a:latin typeface="Alexandria" charset="0"/>
                <a:cs typeface="Alexandria" charset="0"/>
              </a:rPr>
              <a:t>الدراسات السابقة وأهميتها وأسباب كتابتها والهدف منها وشروطها وفوائدها ووظائفها ومعايير اختيارها وطريقة كتابتها وتأثيرها على البحث العلمي وموقعها في البحث العلمي ومناقشتها والعناصر التي يجب توفرها عند كتابة الدراسات السابقة.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68735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631490"/>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لمواصفات مشكلة البحث الجيدة، وطرق صياغتها ( اللفظية التقديرية، الصياغة على هيئة سؤال، الصياغة على هيئة فرض) اعرض لمشكلة البحث لأحد البحوث او الرسائل العلمية، موضحا مدى توافر مواصفات مشكلة البحث الجيدة فيها، وبموجب أي طريقة من طرق صياغة المشكلة تم صياغتها، على أن يتم عرض إجابتكم في شكل فيديو قصير تتراوح مدته من خمس الى عشر دقائق، ومرفقا به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للإجابة المطلوبة</a:t>
            </a:r>
            <a:r>
              <a:rPr lang="ar-EG" dirty="0" smtClean="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a:t>
            </a:r>
            <a:r>
              <a:rPr lang="ar-EG" dirty="0" smtClean="0">
                <a:solidFill>
                  <a:srgbClr val="00AEEF"/>
                </a:solidFill>
                <a:latin typeface="Alexandria" charset="0"/>
                <a:cs typeface="Alexandria" charset="0"/>
              </a:rPr>
              <a:t>أطيب الأمنيات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28800" y="2371549"/>
            <a:ext cx="5228822" cy="180049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lnSpc>
                <a:spcPct val="150000"/>
              </a:lnSpc>
              <a:buFontTx/>
              <a:buChar char="-"/>
            </a:pPr>
            <a:r>
              <a:rPr lang="ar-EG" sz="1400" b="1" dirty="0" smtClean="0">
                <a:solidFill>
                  <a:srgbClr val="00AEEF"/>
                </a:solidFill>
                <a:latin typeface="Alexandria" charset="0"/>
                <a:cs typeface="Alexandria" charset="0"/>
              </a:rPr>
              <a:t>يحياوي، إبراهيم. (2021). الدراسات السابقة أهميتها وكيفية توظيفها في بحوث العلوم الاجتماعية. مجلة علوم الانسان والمجتمع، المجلد العاشر ، العدد الأول، ص. </a:t>
            </a:r>
            <a:r>
              <a:rPr lang="ar-EG" sz="1400" b="1" dirty="0" err="1" smtClean="0">
                <a:solidFill>
                  <a:srgbClr val="00AEEF"/>
                </a:solidFill>
                <a:latin typeface="Alexandria" charset="0"/>
                <a:cs typeface="Alexandria" charset="0"/>
              </a:rPr>
              <a:t>ص:319-341</a:t>
            </a:r>
            <a:r>
              <a:rPr lang="ar-EG" sz="1400" b="1" dirty="0" smtClean="0">
                <a:solidFill>
                  <a:srgbClr val="00AEEF"/>
                </a:solidFill>
                <a:latin typeface="Alexandria" charset="0"/>
                <a:cs typeface="Alexandria" charset="0"/>
              </a:rPr>
              <a:t>.</a:t>
            </a:r>
          </a:p>
          <a:p>
            <a:pPr marL="285750" indent="-285750" algn="justLow">
              <a:lnSpc>
                <a:spcPct val="150000"/>
              </a:lnSpc>
              <a:buFontTx/>
              <a:buChar char="-"/>
            </a:pPr>
            <a:r>
              <a:rPr lang="en-US" sz="1400" b="1" dirty="0">
                <a:solidFill>
                  <a:srgbClr val="00AEEF"/>
                </a:solidFill>
                <a:latin typeface="Alexandria" charset="0"/>
                <a:cs typeface="Alexandria" charset="0"/>
              </a:rPr>
              <a:t>- https://</a:t>
            </a:r>
            <a:r>
              <a:rPr lang="en-US" sz="1400" b="1" dirty="0" err="1">
                <a:solidFill>
                  <a:srgbClr val="00AEEF"/>
                </a:solidFill>
                <a:latin typeface="Alexandria" charset="0"/>
                <a:cs typeface="Alexandria" charset="0"/>
              </a:rPr>
              <a:t>mobt3ath.com</a:t>
            </a:r>
            <a:r>
              <a:rPr lang="en-US" sz="1400" b="1" dirty="0">
                <a:solidFill>
                  <a:srgbClr val="00AEEF"/>
                </a:solidFill>
                <a:latin typeface="Alexandria" charset="0"/>
                <a:cs typeface="Alexandria" charset="0"/>
              </a:rPr>
              <a:t>/</a:t>
            </a:r>
            <a:r>
              <a:rPr lang="en-US" sz="1400" b="1" dirty="0" err="1">
                <a:solidFill>
                  <a:srgbClr val="00AEEF"/>
                </a:solidFill>
                <a:latin typeface="Alexandria" charset="0"/>
                <a:cs typeface="Alexandria" charset="0"/>
              </a:rPr>
              <a:t>dets.php?page</a:t>
            </a:r>
            <a:r>
              <a:rPr lang="en-US" sz="1400" b="1" dirty="0">
                <a:solidFill>
                  <a:srgbClr val="00AEEF"/>
                </a:solidFill>
                <a:latin typeface="Alexandria" charset="0"/>
                <a:cs typeface="Alexandria" charset="0"/>
              </a:rPr>
              <a:t>=</a:t>
            </a:r>
            <a:r>
              <a:rPr lang="en-US" sz="1400" b="1" dirty="0" err="1">
                <a:solidFill>
                  <a:srgbClr val="00AEEF"/>
                </a:solidFill>
                <a:latin typeface="Alexandria" charset="0"/>
                <a:cs typeface="Alexandria" charset="0"/>
              </a:rPr>
              <a:t>420&amp;title</a:t>
            </a:r>
            <a:r>
              <a:rPr lang="en-US" sz="1400" b="1">
                <a:solidFill>
                  <a:srgbClr val="00AEEF"/>
                </a:solidFill>
                <a:latin typeface="Alexandria" charset="0"/>
                <a:cs typeface="Alexandria" charset="0"/>
              </a:rPr>
              <a:t>=</a:t>
            </a:r>
            <a:endParaRPr lang="ar-EG" sz="1400"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mc:Choice xmlns:p14="http://schemas.microsoft.com/office/powerpoint/2010/main" Requires="p14">
      <p:transition spd="slow" p14:dur="2000" advTm="470743"/>
    </mc:Choice>
    <mc:Fallback>
      <p:transition spd="slow" advTm="47074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schemas.openxmlformats.org/package/2006/metadata/core-properties"/>
    <ds:schemaRef ds:uri="aca13214-df29-4e3c-a050-857c0bf7bd8e"/>
    <ds:schemaRef ds:uri="http://schemas.microsoft.com/office/infopath/2007/PartnerControls"/>
    <ds:schemaRef ds:uri="http://www.w3.org/XML/1998/namespace"/>
    <ds:schemaRef ds:uri="http://schemas.microsoft.com/office/2006/documentManagement/types"/>
    <ds:schemaRef ds:uri="688354b5-287c-4cda-825e-1d7935aea40e"/>
    <ds:schemaRef ds:uri="http://schemas.microsoft.com/office/2006/metadata/properties"/>
    <ds:schemaRef ds:uri="http://purl.org/dc/terms/"/>
    <ds:schemaRef ds:uri="http://purl.org/dc/elements/1.1/"/>
  </ds:schemaRefs>
</ds:datastoreItem>
</file>

<file path=customXml/itemProps2.xml><?xml version="1.0" encoding="utf-8"?>
<ds:datastoreItem xmlns:ds="http://schemas.openxmlformats.org/officeDocument/2006/customXml" ds:itemID="{FE002197-9522-4411-A299-36C0F174B06E}"/>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8547</TotalTime>
  <Words>4602</Words>
  <Application>Microsoft Office PowerPoint</Application>
  <PresentationFormat>Widescreen</PresentationFormat>
  <Paragraphs>293</Paragraphs>
  <Slides>42</Slides>
  <Notes>7</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Simplified 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431</cp:revision>
  <dcterms:created xsi:type="dcterms:W3CDTF">2023-04-29T09:08:00Z</dcterms:created>
  <dcterms:modified xsi:type="dcterms:W3CDTF">2024-07-10T20:17:09Z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