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60" r:id="rId2"/>
    <p:sldId id="275" r:id="rId3"/>
    <p:sldId id="276" r:id="rId4"/>
    <p:sldId id="277" r:id="rId5"/>
    <p:sldId id="278" r:id="rId6"/>
    <p:sldId id="279" r:id="rId7"/>
    <p:sldId id="280" r:id="rId8"/>
    <p:sldId id="281" r:id="rId9"/>
    <p:sldId id="282" r:id="rId10"/>
    <p:sldId id="283" r:id="rId11"/>
    <p:sldId id="284" r:id="rId12"/>
    <p:sldId id="293" r:id="rId13"/>
    <p:sldId id="294" r:id="rId14"/>
    <p:sldId id="295" r:id="rId15"/>
    <p:sldId id="285" r:id="rId16"/>
    <p:sldId id="296" r:id="rId17"/>
    <p:sldId id="290" r:id="rId18"/>
    <p:sldId id="291" r:id="rId19"/>
    <p:sldId id="292" r:id="rId20"/>
    <p:sldId id="286" r:id="rId21"/>
    <p:sldId id="289" r:id="rId22"/>
    <p:sldId id="287" r:id="rId23"/>
    <p:sldId id="288"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xml"/><Relationship Id="rId7" Type="http://schemas.openxmlformats.org/officeDocument/2006/relationships/image" Target="../media/image9.png"/><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1.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2.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4.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5.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6.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5" Type="http://schemas.openxmlformats.org/officeDocument/2006/relationships/image" Target="../media/image19.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1754326"/>
          </a:xfrm>
          <a:prstGeom prst="rect">
            <a:avLst/>
          </a:prstGeom>
          <a:noFill/>
        </p:spPr>
        <p:txBody>
          <a:bodyPr wrap="square" rtlCol="0">
            <a:spAutoFit/>
          </a:bodyPr>
          <a:lstStyle/>
          <a:p>
            <a:r>
              <a:rPr lang="en-US" sz="3600" b="1" smtClean="0">
                <a:solidFill>
                  <a:srgbClr val="00B0F0"/>
                </a:solidFill>
                <a:latin typeface="Tajawal Medium" panose="00000600000000000000" pitchFamily="2" charset="-78"/>
                <a:cs typeface="Tajawal Medium" panose="00000600000000000000" pitchFamily="2" charset="-78"/>
              </a:rPr>
              <a:t>ORG 123</a:t>
            </a:r>
            <a:r>
              <a:rPr lang="en-US" sz="3600" b="1" smtClean="0">
                <a:solidFill>
                  <a:srgbClr val="00B0F0"/>
                </a:solidFill>
                <a:latin typeface="Tajawal Medium" panose="00000600000000000000" pitchFamily="2" charset="-78"/>
                <a:cs typeface="Tajawal Medium" panose="00000600000000000000" pitchFamily="2" charset="-78"/>
              </a:rPr>
              <a:t> </a:t>
            </a:r>
            <a:r>
              <a:rPr lang="en-US" sz="3600" b="1" dirty="0">
                <a:solidFill>
                  <a:srgbClr val="00B0F0"/>
                </a:solidFill>
                <a:latin typeface="Tajawal Medium" panose="00000600000000000000" pitchFamily="2" charset="-78"/>
                <a:cs typeface="Tajawal Medium" panose="00000600000000000000" pitchFamily="2" charset="-78"/>
              </a:rPr>
              <a:t>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Attitudes &amp; Job Satisfaction</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9" name="Rectangle 8"/>
          <p:cNvSpPr/>
          <p:nvPr/>
        </p:nvSpPr>
        <p:spPr>
          <a:xfrm>
            <a:off x="1278283" y="1151454"/>
            <a:ext cx="7865717" cy="3693319"/>
          </a:xfrm>
          <a:prstGeom prst="rect">
            <a:avLst/>
          </a:prstGeom>
        </p:spPr>
        <p:txBody>
          <a:bodyPr wrap="square">
            <a:spAutoFit/>
          </a:bodyPr>
          <a:lstStyle/>
          <a:p>
            <a:pPr lvl="0"/>
            <a:r>
              <a:rPr lang="en-GB" altLang="ar-EG" sz="2400" dirty="0">
                <a:solidFill>
                  <a:prstClr val="black"/>
                </a:solidFill>
                <a:latin typeface="Calibri" panose="020F0502020204030204"/>
                <a:cs typeface="Arial" panose="020B0604020202020204" pitchFamily="34" charset="0"/>
              </a:rPr>
              <a:t>Chapter Learning Objectives</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Contrast the three components of an attitude.</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Summarize the relationship between attitudes and </a:t>
            </a:r>
            <a:r>
              <a:rPr lang="en-GB" altLang="ar-EG" sz="2800" dirty="0" err="1">
                <a:solidFill>
                  <a:prstClr val="black"/>
                </a:solidFill>
                <a:latin typeface="Calibri" panose="020F0502020204030204"/>
                <a:cs typeface="Arial" panose="020B0604020202020204" pitchFamily="34" charset="0"/>
              </a:rPr>
              <a:t>behavior</a:t>
            </a:r>
            <a:r>
              <a:rPr lang="en-GB" altLang="ar-EG" sz="2800" dirty="0">
                <a:solidFill>
                  <a:prstClr val="black"/>
                </a:solidFill>
                <a:latin typeface="Calibri" panose="020F0502020204030204"/>
                <a:cs typeface="Arial" panose="020B0604020202020204" pitchFamily="34" charset="0"/>
              </a:rPr>
              <a:t>.</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Compare and contrast the major job attitudes.</a:t>
            </a:r>
          </a:p>
          <a:p>
            <a:pPr marL="381000" lvl="0" indent="-381000">
              <a:spcAft>
                <a:spcPct val="50000"/>
              </a:spcAft>
              <a:buFont typeface="Verdana" panose="020B0604030504040204" pitchFamily="34" charset="0"/>
              <a:buAutoNum type="arabicPeriod"/>
            </a:pPr>
            <a:r>
              <a:rPr lang="en-GB" altLang="ar-EG" sz="2800" dirty="0">
                <a:solidFill>
                  <a:prstClr val="black"/>
                </a:solidFill>
                <a:latin typeface="Calibri" panose="020F0502020204030204"/>
                <a:cs typeface="Arial" panose="020B0604020202020204" pitchFamily="34" charset="0"/>
              </a:rPr>
              <a:t>Define job satisfaction and show how it can be measured.</a:t>
            </a:r>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10" name="TextBox 9"/>
          <p:cNvSpPr txBox="1"/>
          <p:nvPr/>
        </p:nvSpPr>
        <p:spPr>
          <a:xfrm>
            <a:off x="1103312" y="2204822"/>
            <a:ext cx="9666288" cy="2862322"/>
          </a:xfrm>
          <a:prstGeom prst="rect">
            <a:avLst/>
          </a:prstGeom>
          <a:noFill/>
        </p:spPr>
        <p:txBody>
          <a:bodyPr wrap="square" rtlCol="0">
            <a:spAutoFit/>
          </a:bodyPr>
          <a:lstStyle/>
          <a:p>
            <a:pPr marL="6350" indent="-6350" eaLnBrk="1" hangingPunct="1">
              <a:buFont typeface="Wingdings" panose="05000000000000000000" pitchFamily="2" charset="2"/>
              <a:buNone/>
              <a:tabLst>
                <a:tab pos="0" algn="l"/>
              </a:tabLst>
            </a:pPr>
            <a:r>
              <a:rPr lang="en-US" altLang="ar-EG" dirty="0">
                <a:solidFill>
                  <a:srgbClr val="00A15F"/>
                </a:solidFill>
              </a:rPr>
              <a:t>Attitudes</a:t>
            </a:r>
            <a:r>
              <a:rPr lang="en-US" altLang="ar-EG" dirty="0"/>
              <a:t> are evaluative statements or judgments concerning objects, people, or events.</a:t>
            </a:r>
          </a:p>
          <a:p>
            <a:pPr marL="6350" indent="-6350" eaLnBrk="1" hangingPunct="1">
              <a:buFont typeface="Wingdings" panose="05000000000000000000" pitchFamily="2" charset="2"/>
              <a:buNone/>
              <a:tabLst>
                <a:tab pos="0" algn="l"/>
              </a:tabLst>
            </a:pPr>
            <a:r>
              <a:rPr lang="en-US" altLang="ar-EG" b="1" dirty="0"/>
              <a:t>Three components of an attitude:</a:t>
            </a:r>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pPr marL="6350" indent="-6350" eaLnBrk="1" hangingPunct="1">
              <a:buFont typeface="Wingdings" panose="05000000000000000000" pitchFamily="2" charset="2"/>
              <a:buNone/>
              <a:tabLst>
                <a:tab pos="0" algn="l"/>
              </a:tabLst>
            </a:pPr>
            <a:endParaRPr lang="en-US" altLang="ar-EG" b="1" dirty="0"/>
          </a:p>
          <a:p>
            <a:endParaRPr lang="ar-EG" altLang="ar-EG" dirty="0"/>
          </a:p>
        </p:txBody>
      </p:sp>
      <p:pic>
        <p:nvPicPr>
          <p:cNvPr id="3" name="Picture 2"/>
          <p:cNvPicPr>
            <a:picLocks noChangeAspect="1"/>
          </p:cNvPicPr>
          <p:nvPr/>
        </p:nvPicPr>
        <p:blipFill>
          <a:blip r:embed="rId5"/>
          <a:stretch>
            <a:fillRect/>
          </a:stretch>
        </p:blipFill>
        <p:spPr>
          <a:xfrm>
            <a:off x="2880686" y="3110816"/>
            <a:ext cx="5566130" cy="3243353"/>
          </a:xfrm>
          <a:prstGeom prst="rect">
            <a:avLst/>
          </a:prstGeom>
        </p:spPr>
      </p:pic>
      <p:pic>
        <p:nvPicPr>
          <p:cNvPr id="5" name="Picture 4"/>
          <p:cNvPicPr>
            <a:picLocks noChangeAspect="1"/>
          </p:cNvPicPr>
          <p:nvPr/>
        </p:nvPicPr>
        <p:blipFill>
          <a:blip r:embed="rId6"/>
          <a:stretch>
            <a:fillRect/>
          </a:stretch>
        </p:blipFill>
        <p:spPr>
          <a:xfrm>
            <a:off x="6104184" y="4864032"/>
            <a:ext cx="3798137" cy="1408298"/>
          </a:xfrm>
          <a:prstGeom prst="rect">
            <a:avLst/>
          </a:prstGeom>
        </p:spPr>
      </p:pic>
      <p:pic>
        <p:nvPicPr>
          <p:cNvPr id="11" name="Picture 10"/>
          <p:cNvPicPr>
            <a:picLocks noChangeAspect="1"/>
          </p:cNvPicPr>
          <p:nvPr/>
        </p:nvPicPr>
        <p:blipFill>
          <a:blip r:embed="rId7"/>
          <a:stretch>
            <a:fillRect/>
          </a:stretch>
        </p:blipFill>
        <p:spPr>
          <a:xfrm>
            <a:off x="6282060" y="3402708"/>
            <a:ext cx="4127350" cy="1316850"/>
          </a:xfrm>
          <a:prstGeom prst="rect">
            <a:avLst/>
          </a:prstGeom>
        </p:spPr>
      </p:pic>
      <p:pic>
        <p:nvPicPr>
          <p:cNvPr id="12" name="Picture 11"/>
          <p:cNvPicPr>
            <a:picLocks noChangeAspect="1"/>
          </p:cNvPicPr>
          <p:nvPr/>
        </p:nvPicPr>
        <p:blipFill>
          <a:blip r:embed="rId8"/>
          <a:stretch>
            <a:fillRect/>
          </a:stretch>
        </p:blipFill>
        <p:spPr>
          <a:xfrm>
            <a:off x="1393133" y="3990847"/>
            <a:ext cx="3255546" cy="1298561"/>
          </a:xfrm>
          <a:prstGeom prst="rect">
            <a:avLst/>
          </a:prstGeom>
        </p:spPr>
      </p:pic>
    </p:spTree>
    <p:extLst>
      <p:ext uri="{BB962C8B-B14F-4D97-AF65-F5344CB8AC3E}">
        <p14:creationId xmlns:p14="http://schemas.microsoft.com/office/powerpoint/2010/main" val="417774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Attitudes</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2349305" y="1158276"/>
            <a:ext cx="7699915" cy="5511262"/>
          </a:xfrm>
          <a:prstGeom prst="rect">
            <a:avLst/>
          </a:prstGeom>
        </p:spPr>
      </p:pic>
    </p:spTree>
    <p:extLst>
      <p:ext uri="{BB962C8B-B14F-4D97-AF65-F5344CB8AC3E}">
        <p14:creationId xmlns:p14="http://schemas.microsoft.com/office/powerpoint/2010/main" val="206115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Does Behavior Always Follow from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4185761"/>
          </a:xfrm>
          <a:prstGeom prst="rect">
            <a:avLst/>
          </a:prstGeom>
        </p:spPr>
        <p:txBody>
          <a:bodyPr wrap="square">
            <a:spAutoFit/>
          </a:bodyPr>
          <a:lstStyle/>
          <a:p>
            <a:r>
              <a:rPr lang="en-US" altLang="ar-EG" sz="2800" i="1" dirty="0">
                <a:solidFill>
                  <a:srgbClr val="00A15F"/>
                </a:solidFill>
              </a:rPr>
              <a:t>No, the reverse is sometimes true!</a:t>
            </a:r>
          </a:p>
          <a:p>
            <a:pPr>
              <a:spcAft>
                <a:spcPct val="50000"/>
              </a:spcAft>
            </a:pPr>
            <a:r>
              <a:rPr lang="en-US" altLang="ar-EG" sz="2800" dirty="0"/>
              <a:t>Leon </a:t>
            </a:r>
            <a:r>
              <a:rPr lang="en-US" altLang="ar-EG" sz="2800" dirty="0" err="1"/>
              <a:t>Festinger</a:t>
            </a:r>
            <a:endParaRPr lang="en-US" altLang="ar-EG" sz="2800" dirty="0"/>
          </a:p>
          <a:p>
            <a:r>
              <a:rPr lang="en-US" altLang="ar-EG" sz="2800" dirty="0">
                <a:solidFill>
                  <a:srgbClr val="3FA85D"/>
                </a:solidFill>
              </a:rPr>
              <a:t>Cognitive Dissonance</a:t>
            </a:r>
            <a:r>
              <a:rPr lang="en-US" altLang="ar-EG" sz="2800" dirty="0"/>
              <a:t> is any incompatibility between two or more attitudes or between behavior and attitudes.</a:t>
            </a:r>
          </a:p>
          <a:p>
            <a:pPr marL="446088" lvl="1" indent="-265113"/>
            <a:r>
              <a:rPr lang="en-US" altLang="ar-EG" sz="2800" dirty="0"/>
              <a:t>Individuals seek to reduce this uncomfortable gap, or </a:t>
            </a:r>
            <a:r>
              <a:rPr lang="en-US" altLang="ar-EG" sz="2800" i="1" dirty="0"/>
              <a:t>dissonance</a:t>
            </a:r>
            <a:r>
              <a:rPr lang="en-US" altLang="ar-EG" sz="2800" dirty="0"/>
              <a:t>, to reach stability and consistency.</a:t>
            </a:r>
          </a:p>
          <a:p>
            <a:endParaRPr lang="en-US" sz="2800" dirty="0"/>
          </a:p>
        </p:txBody>
      </p:sp>
    </p:spTree>
    <p:extLst>
      <p:ext uri="{BB962C8B-B14F-4D97-AF65-F5344CB8AC3E}">
        <p14:creationId xmlns:p14="http://schemas.microsoft.com/office/powerpoint/2010/main" val="444330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Does Behavior Always Follow from Attitudes?</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4185761"/>
          </a:xfrm>
          <a:prstGeom prst="rect">
            <a:avLst/>
          </a:prstGeom>
        </p:spPr>
        <p:txBody>
          <a:bodyPr wrap="square">
            <a:spAutoFit/>
          </a:bodyPr>
          <a:lstStyle/>
          <a:p>
            <a:pPr marL="446088" lvl="1" indent="-265113"/>
            <a:r>
              <a:rPr lang="en-US" altLang="ar-EG" sz="2800" dirty="0"/>
              <a:t>Consistency is achieved by changing the attitudes, modifying the behaviors, or through rationalization.</a:t>
            </a:r>
          </a:p>
          <a:p>
            <a:pPr marL="446088" lvl="1" indent="-265113"/>
            <a:r>
              <a:rPr lang="en-US" altLang="ar-EG" sz="2800" dirty="0"/>
              <a:t>Desire to reduce dissonance depends on:</a:t>
            </a:r>
          </a:p>
          <a:p>
            <a:pPr marL="893763" lvl="2" indent="-266700">
              <a:spcBef>
                <a:spcPct val="50000"/>
              </a:spcBef>
            </a:pPr>
            <a:r>
              <a:rPr lang="en-US" altLang="ar-EG" sz="2800" dirty="0"/>
              <a:t>importance of elements;</a:t>
            </a:r>
          </a:p>
          <a:p>
            <a:pPr marL="893763" lvl="2" indent="-266700">
              <a:spcBef>
                <a:spcPct val="50000"/>
              </a:spcBef>
            </a:pPr>
            <a:r>
              <a:rPr lang="en-US" altLang="ar-EG" sz="2800" dirty="0"/>
              <a:t>degree of individual influence;</a:t>
            </a:r>
          </a:p>
          <a:p>
            <a:pPr marL="893763" lvl="2" indent="-266700">
              <a:spcBef>
                <a:spcPct val="50000"/>
              </a:spcBef>
            </a:pPr>
            <a:r>
              <a:rPr lang="en-US" altLang="ar-EG" sz="2800" dirty="0"/>
              <a:t>rewards involved in dissonance.</a:t>
            </a:r>
          </a:p>
          <a:p>
            <a:endParaRPr lang="en-US" sz="2800" dirty="0"/>
          </a:p>
        </p:txBody>
      </p:sp>
    </p:spTree>
    <p:extLst>
      <p:ext uri="{BB962C8B-B14F-4D97-AF65-F5344CB8AC3E}">
        <p14:creationId xmlns:p14="http://schemas.microsoft.com/office/powerpoint/2010/main" val="253369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Predicting Behavior from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2776145"/>
          </a:xfrm>
          <a:prstGeom prst="rect">
            <a:avLst/>
          </a:prstGeom>
        </p:spPr>
        <p:txBody>
          <a:bodyPr wrap="square">
            <a:spAutoFit/>
          </a:bodyPr>
          <a:lstStyle/>
          <a:p>
            <a:pPr marL="450850" lvl="1" indent="-271463">
              <a:spcAft>
                <a:spcPct val="50000"/>
              </a:spcAft>
            </a:pPr>
            <a:r>
              <a:rPr lang="en-US" altLang="ar-EG" sz="2400" dirty="0"/>
              <a:t>Important attitudes have a strong relationship to behavior.</a:t>
            </a:r>
          </a:p>
          <a:p>
            <a:pPr marL="450850" lvl="1" indent="-271463">
              <a:spcBef>
                <a:spcPct val="10000"/>
              </a:spcBef>
              <a:spcAft>
                <a:spcPct val="10000"/>
              </a:spcAft>
            </a:pPr>
            <a:r>
              <a:rPr lang="en-US" altLang="ar-EG" sz="2400" dirty="0"/>
              <a:t>The closer the match between attitude and behavior, the stronger the relationship:</a:t>
            </a:r>
          </a:p>
          <a:p>
            <a:pPr marL="903288" lvl="2" indent="-273050">
              <a:spcBef>
                <a:spcPct val="10000"/>
              </a:spcBef>
              <a:spcAft>
                <a:spcPct val="10000"/>
              </a:spcAft>
            </a:pPr>
            <a:r>
              <a:rPr lang="en-US" altLang="ar-EG" sz="2400" dirty="0"/>
              <a:t>Specific attitudes predict specific behavior.</a:t>
            </a:r>
          </a:p>
          <a:p>
            <a:pPr marL="903288" lvl="2" indent="-273050">
              <a:spcBef>
                <a:spcPct val="10000"/>
              </a:spcBef>
              <a:spcAft>
                <a:spcPct val="10000"/>
              </a:spcAft>
            </a:pPr>
            <a:r>
              <a:rPr lang="en-US" altLang="ar-EG" sz="2400" dirty="0"/>
              <a:t>General attitudes predict general behavior.</a:t>
            </a:r>
          </a:p>
          <a:p>
            <a:endParaRPr lang="en-US" sz="2800" dirty="0"/>
          </a:p>
        </p:txBody>
      </p:sp>
    </p:spTree>
    <p:extLst>
      <p:ext uri="{BB962C8B-B14F-4D97-AF65-F5344CB8AC3E}">
        <p14:creationId xmlns:p14="http://schemas.microsoft.com/office/powerpoint/2010/main" val="330028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Predicting Behavior from Attitudes</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293209"/>
          </a:xfrm>
          <a:prstGeom prst="rect">
            <a:avLst/>
          </a:prstGeom>
        </p:spPr>
        <p:txBody>
          <a:bodyPr wrap="square">
            <a:spAutoFit/>
          </a:bodyPr>
          <a:lstStyle/>
          <a:p>
            <a:pPr marL="450850" lvl="1" indent="-271463">
              <a:spcAft>
                <a:spcPct val="50000"/>
              </a:spcAft>
            </a:pPr>
            <a:r>
              <a:rPr lang="en-US" altLang="ar-EG" sz="2400" dirty="0"/>
              <a:t>The more frequently expressed an attitude is, the better predictor it is.</a:t>
            </a:r>
          </a:p>
          <a:p>
            <a:pPr marL="450850" lvl="1" indent="-271463">
              <a:spcAft>
                <a:spcPct val="50000"/>
              </a:spcAft>
            </a:pPr>
            <a:r>
              <a:rPr lang="en-US" altLang="ar-EG" sz="2400" dirty="0"/>
              <a:t>High social pressures reduce the relationship and may cause dissonance.</a:t>
            </a:r>
          </a:p>
          <a:p>
            <a:pPr marL="450850" lvl="1" indent="-271463">
              <a:spcAft>
                <a:spcPct val="50000"/>
              </a:spcAft>
            </a:pPr>
            <a:r>
              <a:rPr lang="en-US" altLang="ar-EG" sz="2400" dirty="0"/>
              <a:t>Attitudes based on personal experience are stronger predictors</a:t>
            </a:r>
            <a:r>
              <a:rPr lang="en-US" altLang="ar-EG" dirty="0"/>
              <a:t>.</a:t>
            </a:r>
          </a:p>
          <a:p>
            <a:endParaRPr lang="en-US" sz="2800" dirty="0"/>
          </a:p>
        </p:txBody>
      </p:sp>
    </p:spTree>
    <p:extLst>
      <p:ext uri="{BB962C8B-B14F-4D97-AF65-F5344CB8AC3E}">
        <p14:creationId xmlns:p14="http://schemas.microsoft.com/office/powerpoint/2010/main" val="2155026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Predicting Behavior from Attitudes (cont’d)</a:t>
            </a:r>
            <a:br>
              <a:rPr lang="en-US" altLang="ar-EG"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3718354" y="1843902"/>
            <a:ext cx="4755292" cy="3170195"/>
          </a:xfrm>
          <a:prstGeom prst="rect">
            <a:avLst/>
          </a:prstGeom>
        </p:spPr>
      </p:pic>
    </p:spTree>
    <p:extLst>
      <p:ext uri="{BB962C8B-B14F-4D97-AF65-F5344CB8AC3E}">
        <p14:creationId xmlns:p14="http://schemas.microsoft.com/office/powerpoint/2010/main" val="282299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Predicting Behavior from Attitudes (cont’d)</a:t>
            </a:r>
            <a:br>
              <a:rPr lang="en-US" altLang="ar-EG"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815882"/>
          </a:xfrm>
          <a:prstGeom prst="rect">
            <a:avLst/>
          </a:prstGeom>
        </p:spPr>
        <p:txBody>
          <a:bodyPr wrap="square">
            <a:spAutoFit/>
          </a:bodyPr>
          <a:lstStyle/>
          <a:p>
            <a:r>
              <a:rPr lang="en-GB" altLang="ar-EG" sz="2800" dirty="0">
                <a:solidFill>
                  <a:srgbClr val="0070C0"/>
                </a:solidFill>
              </a:rPr>
              <a:t>Marriott Hotels strives for consistency between attitudes and </a:t>
            </a:r>
            <a:r>
              <a:rPr lang="en-GB" altLang="ar-EG" sz="2800" dirty="0" err="1">
                <a:solidFill>
                  <a:srgbClr val="0070C0"/>
                </a:solidFill>
              </a:rPr>
              <a:t>behavior</a:t>
            </a:r>
            <a:r>
              <a:rPr lang="en-GB" altLang="ar-EG" sz="2800" dirty="0">
                <a:solidFill>
                  <a:srgbClr val="0070C0"/>
                </a:solidFill>
              </a:rPr>
              <a:t> through its motto ‘Spirit to Serve.’</a:t>
            </a:r>
          </a:p>
          <a:p>
            <a:endParaRPr lang="en-US" sz="2800" dirty="0"/>
          </a:p>
        </p:txBody>
      </p:sp>
    </p:spTree>
    <p:extLst>
      <p:ext uri="{BB962C8B-B14F-4D97-AF65-F5344CB8AC3E}">
        <p14:creationId xmlns:p14="http://schemas.microsoft.com/office/powerpoint/2010/main" val="102330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Job satisfaction</a:t>
            </a:r>
          </a:p>
          <a:p>
            <a:pPr marL="446088" lvl="1" indent="-266700">
              <a:buFontTx/>
              <a:buChar char="•"/>
            </a:pPr>
            <a:r>
              <a:rPr lang="en-US" altLang="ar-EG" sz="2400" dirty="0"/>
              <a:t>A positive feeling about the job resulting from an evaluation of its characteristics.</a:t>
            </a:r>
          </a:p>
          <a:p>
            <a:endParaRPr lang="en-US" sz="2800" dirty="0"/>
          </a:p>
        </p:txBody>
      </p:sp>
    </p:spTree>
    <p:extLst>
      <p:ext uri="{BB962C8B-B14F-4D97-AF65-F5344CB8AC3E}">
        <p14:creationId xmlns:p14="http://schemas.microsoft.com/office/powerpoint/2010/main" val="1169626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07945" y="1332613"/>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5" name="Rectangle 4"/>
          <p:cNvSpPr/>
          <p:nvPr/>
        </p:nvSpPr>
        <p:spPr>
          <a:xfrm>
            <a:off x="1126379" y="1999094"/>
            <a:ext cx="7936055" cy="1200329"/>
          </a:xfrm>
          <a:prstGeom prst="rect">
            <a:avLst/>
          </a:prstGeom>
        </p:spPr>
        <p:txBody>
          <a:bodyPr wrap="square">
            <a:spAutoFit/>
          </a:bodyPr>
          <a:lstStyle/>
          <a:p>
            <a:r>
              <a:rPr lang="en-US" altLang="ar-EG" sz="2400" b="1" dirty="0"/>
              <a:t>Job involvement</a:t>
            </a:r>
          </a:p>
          <a:p>
            <a:pPr marL="446088" lvl="1" indent="-266700"/>
            <a:r>
              <a:rPr lang="en-US" altLang="ar-EG" sz="2400" dirty="0"/>
              <a:t>Degree of psychological identification with the job where perceived performance is important to self-worth.</a:t>
            </a:r>
          </a:p>
        </p:txBody>
      </p:sp>
    </p:spTree>
    <p:extLst>
      <p:ext uri="{BB962C8B-B14F-4D97-AF65-F5344CB8AC3E}">
        <p14:creationId xmlns:p14="http://schemas.microsoft.com/office/powerpoint/2010/main" val="2522288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11196766" cy="3539430"/>
          </a:xfrm>
          <a:prstGeom prst="rect">
            <a:avLst/>
          </a:prstGeom>
        </p:spPr>
        <p:txBody>
          <a:bodyPr wrap="square">
            <a:spAutoFit/>
          </a:bodyPr>
          <a:lstStyle/>
          <a:p>
            <a:r>
              <a:rPr lang="en-US" altLang="en-US" sz="2800" b="1" dirty="0"/>
              <a:t>Psychological Empowerment:</a:t>
            </a:r>
          </a:p>
          <a:p>
            <a:r>
              <a:rPr lang="en-US" altLang="en-US" sz="2800" dirty="0"/>
              <a:t>Employees’ beliefs in the degree to which they influence their work environment, their competence, the meaningfulness of their job, and their perceived autonomy.</a:t>
            </a:r>
          </a:p>
          <a:p>
            <a:r>
              <a:rPr lang="en-US" altLang="en-US" sz="2800" dirty="0"/>
              <a:t>12 One study of nursing managers in Singapore found that good leaders empower their employees by involving them in decisions, making them feel their work is important, and giving them discretion to “do their own thing</a:t>
            </a:r>
            <a:endParaRPr lang="en-US" altLang="en-US" sz="2800" b="1" dirty="0"/>
          </a:p>
          <a:p>
            <a:endParaRPr lang="en-US" sz="2800" dirty="0"/>
          </a:p>
        </p:txBody>
      </p:sp>
    </p:spTree>
    <p:extLst>
      <p:ext uri="{BB962C8B-B14F-4D97-AF65-F5344CB8AC3E}">
        <p14:creationId xmlns:p14="http://schemas.microsoft.com/office/powerpoint/2010/main" val="5572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9" name="Rectangle 8"/>
          <p:cNvSpPr/>
          <p:nvPr/>
        </p:nvSpPr>
        <p:spPr>
          <a:xfrm>
            <a:off x="1278283" y="1351508"/>
            <a:ext cx="7865717" cy="3046988"/>
          </a:xfrm>
          <a:prstGeom prst="rect">
            <a:avLst/>
          </a:prstGeom>
        </p:spPr>
        <p:txBody>
          <a:bodyPr wrap="square">
            <a:spAutoFit/>
          </a:bodyPr>
          <a:lstStyle/>
          <a:p>
            <a:r>
              <a:rPr lang="en-US" altLang="ar-EG" sz="2400" b="1" dirty="0"/>
              <a:t>Organizational Commitment</a:t>
            </a:r>
          </a:p>
          <a:p>
            <a:pPr marL="446088" lvl="1" indent="-265113"/>
            <a:r>
              <a:rPr lang="en-US" altLang="ar-EG" sz="2400" dirty="0"/>
              <a:t>Identifying with a particular organization and its goals, while wishing to maintain membership in the organization.</a:t>
            </a:r>
          </a:p>
          <a:p>
            <a:pPr marL="446088" lvl="1" indent="-265113"/>
            <a:r>
              <a:rPr lang="en-US" altLang="ar-EG" sz="2400" dirty="0"/>
              <a:t>Three dimensions:</a:t>
            </a:r>
          </a:p>
          <a:p>
            <a:pPr marL="893763" lvl="2" indent="-266700"/>
            <a:r>
              <a:rPr lang="en-US" altLang="ar-EG" sz="2400" dirty="0"/>
              <a:t>Affective commitment: emotional attachment to organization.</a:t>
            </a:r>
          </a:p>
          <a:p>
            <a:pPr marL="893763" lvl="2" indent="-266700"/>
            <a:r>
              <a:rPr lang="en-US" altLang="ar-EG" sz="2400" dirty="0"/>
              <a:t>Continuance commitment: economic value of staying.</a:t>
            </a:r>
          </a:p>
          <a:p>
            <a:pPr marL="893763" lvl="2" indent="-266700"/>
            <a:r>
              <a:rPr lang="en-US" altLang="ar-EG" sz="2400" dirty="0"/>
              <a:t>Normative commitment: moral or ethical obligations</a:t>
            </a:r>
            <a:r>
              <a:rPr lang="en-US" altLang="ar-EG" dirty="0"/>
              <a:t>.</a:t>
            </a:r>
          </a:p>
        </p:txBody>
      </p:sp>
    </p:spTree>
    <p:extLst>
      <p:ext uri="{BB962C8B-B14F-4D97-AF65-F5344CB8AC3E}">
        <p14:creationId xmlns:p14="http://schemas.microsoft.com/office/powerpoint/2010/main" val="69543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3" name="Rectangle 2"/>
          <p:cNvSpPr/>
          <p:nvPr/>
        </p:nvSpPr>
        <p:spPr>
          <a:xfrm>
            <a:off x="159656" y="1497725"/>
            <a:ext cx="6096000" cy="2308324"/>
          </a:xfrm>
          <a:prstGeom prst="rect">
            <a:avLst/>
          </a:prstGeom>
        </p:spPr>
        <p:txBody>
          <a:bodyPr>
            <a:spAutoFit/>
          </a:bodyPr>
          <a:lstStyle/>
          <a:p>
            <a:pPr marL="446088" lvl="1" indent="-265113"/>
            <a:r>
              <a:rPr lang="en-US" altLang="ar-EG" sz="2400" dirty="0"/>
              <a:t>Has some relation to performance, especially for new employees.</a:t>
            </a:r>
          </a:p>
          <a:p>
            <a:pPr marL="446088" lvl="1" indent="-265113"/>
            <a:r>
              <a:rPr lang="en-US" altLang="ar-EG" sz="2400" dirty="0"/>
              <a:t>Less important now than in past—now perhaps more of </a:t>
            </a:r>
            <a:r>
              <a:rPr lang="en-US" altLang="ar-EG" sz="2400" i="1" dirty="0"/>
              <a:t>occupational commitment</a:t>
            </a:r>
            <a:r>
              <a:rPr lang="en-US" altLang="ar-EG" sz="2400" dirty="0"/>
              <a:t>, loyalty to profession rather than a given employer.</a:t>
            </a:r>
          </a:p>
        </p:txBody>
      </p:sp>
    </p:spTree>
    <p:extLst>
      <p:ext uri="{BB962C8B-B14F-4D97-AF65-F5344CB8AC3E}">
        <p14:creationId xmlns:p14="http://schemas.microsoft.com/office/powerpoint/2010/main" val="2079269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477875"/>
          </a:xfrm>
          <a:prstGeom prst="rect">
            <a:avLst/>
          </a:prstGeom>
        </p:spPr>
        <p:txBody>
          <a:bodyPr wrap="square">
            <a:spAutoFit/>
          </a:bodyPr>
          <a:lstStyle/>
          <a:p>
            <a:r>
              <a:rPr lang="en-US" altLang="ar-EG" sz="2400" b="1" dirty="0"/>
              <a:t>Perceived organizational support (POS)</a:t>
            </a:r>
          </a:p>
          <a:p>
            <a:pPr marL="450850" lvl="1" indent="-271463"/>
            <a:r>
              <a:rPr lang="en-US" altLang="ar-EG" sz="2400" dirty="0"/>
              <a:t>The degree to which employees believe the organization values their contribution and cares about their well-being.</a:t>
            </a:r>
          </a:p>
          <a:p>
            <a:pPr marL="450850" lvl="1" indent="-271463"/>
            <a:r>
              <a:rPr lang="en-US" altLang="ar-EG" sz="2400" dirty="0"/>
              <a:t>Higher when rewards are fair, employees are involved in decision-making, and supervisors are seen as supportive.</a:t>
            </a:r>
          </a:p>
          <a:p>
            <a:pPr marL="450850" lvl="1" indent="-271463"/>
            <a:r>
              <a:rPr lang="en-US" altLang="ar-EG" sz="2400" dirty="0"/>
              <a:t>High POS is related to higher OCBs and performance.</a:t>
            </a:r>
          </a:p>
          <a:p>
            <a:endParaRPr lang="en-US" sz="2800" dirty="0"/>
          </a:p>
        </p:txBody>
      </p:sp>
    </p:spTree>
    <p:extLst>
      <p:ext uri="{BB962C8B-B14F-4D97-AF65-F5344CB8AC3E}">
        <p14:creationId xmlns:p14="http://schemas.microsoft.com/office/powerpoint/2010/main" val="186837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2613"/>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3" name="Rectangle 2"/>
          <p:cNvSpPr/>
          <p:nvPr/>
        </p:nvSpPr>
        <p:spPr>
          <a:xfrm>
            <a:off x="1278283" y="1787214"/>
            <a:ext cx="6096000" cy="1938992"/>
          </a:xfrm>
          <a:prstGeom prst="rect">
            <a:avLst/>
          </a:prstGeom>
        </p:spPr>
        <p:txBody>
          <a:bodyPr>
            <a:spAutoFit/>
          </a:bodyPr>
          <a:lstStyle/>
          <a:p>
            <a:r>
              <a:rPr lang="en-US" altLang="ar-EG" sz="2400" b="1" dirty="0"/>
              <a:t>Employee engagement</a:t>
            </a:r>
          </a:p>
          <a:p>
            <a:pPr marL="450850" lvl="1" indent="-271463"/>
            <a:r>
              <a:rPr lang="en-US" altLang="ar-EG" sz="2400" dirty="0"/>
              <a:t>The degree of involvement with, satisfaction with, and enthusiasm for the job.</a:t>
            </a:r>
          </a:p>
          <a:p>
            <a:pPr marL="450850" lvl="1" indent="-271463"/>
            <a:r>
              <a:rPr lang="en-US" altLang="ar-EG" sz="2400" dirty="0"/>
              <a:t>Engaged employees are passionate about their work and company.</a:t>
            </a:r>
          </a:p>
        </p:txBody>
      </p:sp>
    </p:spTree>
    <p:extLst>
      <p:ext uri="{BB962C8B-B14F-4D97-AF65-F5344CB8AC3E}">
        <p14:creationId xmlns:p14="http://schemas.microsoft.com/office/powerpoint/2010/main" val="2104767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3648244" y="1883530"/>
            <a:ext cx="4895512" cy="3090940"/>
          </a:xfrm>
          <a:prstGeom prst="rect">
            <a:avLst/>
          </a:prstGeom>
        </p:spPr>
      </p:pic>
      <p:sp>
        <p:nvSpPr>
          <p:cNvPr id="9" name="TextBox 8">
            <a:extLst>
              <a:ext uri="{FF2B5EF4-FFF2-40B4-BE49-F238E27FC236}">
                <a16:creationId xmlns="" xmlns:a16="http://schemas.microsoft.com/office/drawing/2014/main" id="{87422AD7-4B0B-A723-9759-450EBABADF53}"/>
              </a:ext>
            </a:extLst>
          </p:cNvPr>
          <p:cNvSpPr txBox="1"/>
          <p:nvPr/>
        </p:nvSpPr>
        <p:spPr>
          <a:xfrm>
            <a:off x="2883877" y="4810477"/>
            <a:ext cx="6260123" cy="120032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altLang="ar-EG" sz="1800" b="0" i="0" u="none" strike="noStrike" kern="1200" cap="none" spc="0" normalizeH="0" baseline="0" noProof="0" dirty="0" smtClean="0">
              <a:ln>
                <a:noFill/>
              </a:ln>
              <a:solidFill>
                <a:srgbClr val="0070C0"/>
              </a:solidFill>
              <a:effectLst/>
              <a:uLnTx/>
              <a:uFillTx/>
              <a:latin typeface="Verdana" panose="020B0604030504040204" pitchFamily="34" charset="0"/>
              <a:ea typeface="+mn-ea"/>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altLang="ar-EG" sz="1800" b="0" i="0" u="none" strike="noStrike" kern="1200" cap="none" spc="0" normalizeH="0" baseline="0" noProof="0" dirty="0" smtClean="0">
                <a:ln>
                  <a:noFill/>
                </a:ln>
                <a:solidFill>
                  <a:srgbClr val="0070C0"/>
                </a:solidFill>
                <a:effectLst/>
                <a:uLnTx/>
                <a:uFillTx/>
                <a:latin typeface="Verdana" panose="020B0604030504040204" pitchFamily="34" charset="0"/>
                <a:ea typeface="+mn-ea"/>
                <a:cs typeface="Arial" panose="020B0604020202020204" pitchFamily="34" charset="0"/>
              </a:rPr>
              <a:t>To </a:t>
            </a:r>
            <a:r>
              <a:rPr kumimoji="0" lang="en-GB" altLang="ar-EG" sz="1800" b="0" i="0" u="none" strike="noStrike" kern="1200" cap="none" spc="0" normalizeH="0" baseline="0" noProof="0" dirty="0">
                <a:ln>
                  <a:noFill/>
                </a:ln>
                <a:solidFill>
                  <a:srgbClr val="0070C0"/>
                </a:solidFill>
                <a:effectLst/>
                <a:uLnTx/>
                <a:uFillTx/>
                <a:latin typeface="Verdana" panose="020B0604030504040204" pitchFamily="34" charset="0"/>
                <a:ea typeface="+mn-ea"/>
                <a:cs typeface="Arial" panose="020B0604020202020204" pitchFamily="34" charset="0"/>
              </a:rPr>
              <a:t>encourage employee engagement, Phillips has a program rewarding entrepreneurship in 22 Arab League states.</a:t>
            </a:r>
          </a:p>
        </p:txBody>
      </p:sp>
    </p:spTree>
    <p:extLst>
      <p:ext uri="{BB962C8B-B14F-4D97-AF65-F5344CB8AC3E}">
        <p14:creationId xmlns:p14="http://schemas.microsoft.com/office/powerpoint/2010/main" val="3578813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What Are the Major Job Attitudes?</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477875"/>
          </a:xfrm>
          <a:prstGeom prst="rect">
            <a:avLst/>
          </a:prstGeom>
        </p:spPr>
        <p:txBody>
          <a:bodyPr wrap="square">
            <a:spAutoFit/>
          </a:bodyPr>
          <a:lstStyle/>
          <a:p>
            <a:r>
              <a:rPr lang="en-US" altLang="ar-EG" sz="2400" dirty="0"/>
              <a:t>Job Satisfaction</a:t>
            </a:r>
          </a:p>
          <a:p>
            <a:r>
              <a:rPr lang="en-US" altLang="ar-EG" sz="2400" b="1" dirty="0"/>
              <a:t>Job satisfaction is one of the primary job attitudes measured</a:t>
            </a:r>
          </a:p>
          <a:p>
            <a:pPr marL="446088" lvl="1" indent="-265113"/>
            <a:r>
              <a:rPr lang="en-US" altLang="ar-EG" sz="2400" dirty="0"/>
              <a:t>Broad term involving a complex individual summation of a number of discrete job elements.</a:t>
            </a:r>
          </a:p>
          <a:p>
            <a:r>
              <a:rPr lang="en-US" altLang="ar-EG" sz="2400" b="1" dirty="0"/>
              <a:t>How to measure it?</a:t>
            </a:r>
          </a:p>
          <a:p>
            <a:pPr marL="446088" lvl="1" indent="-265113"/>
            <a:r>
              <a:rPr lang="en-US" altLang="ar-EG" sz="2400" dirty="0"/>
              <a:t>Single global rating (one question/one answer) – Best.</a:t>
            </a:r>
          </a:p>
          <a:p>
            <a:pPr marL="446088" lvl="1" indent="-265113"/>
            <a:r>
              <a:rPr lang="en-US" altLang="ar-EG" sz="2400" dirty="0"/>
              <a:t>Summation score (many questions/one average) – OK.</a:t>
            </a:r>
          </a:p>
          <a:p>
            <a:endParaRPr lang="en-US" sz="2800" dirty="0"/>
          </a:p>
        </p:txBody>
      </p:sp>
    </p:spTree>
    <p:extLst>
      <p:ext uri="{BB962C8B-B14F-4D97-AF65-F5344CB8AC3E}">
        <p14:creationId xmlns:p14="http://schemas.microsoft.com/office/powerpoint/2010/main" val="142028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What Are the Major Job Attitudes?</a:t>
            </a:r>
            <a:r>
              <a:rPr lang="en-US" dirty="0">
                <a:cs typeface="Tajawal Medium" panose="00000600000000000000" pitchFamily="2" charset="-78"/>
              </a:rPr>
              <a:t/>
            </a:r>
            <a:br>
              <a:rPr lang="en-US" dirty="0">
                <a:cs typeface="Tajawal Medium" panose="00000600000000000000" pitchFamily="2" charset="-78"/>
              </a:rPr>
            </a:b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2369880"/>
          </a:xfrm>
          <a:prstGeom prst="rect">
            <a:avLst/>
          </a:prstGeom>
        </p:spPr>
        <p:txBody>
          <a:bodyPr wrap="square">
            <a:spAutoFit/>
          </a:bodyPr>
          <a:lstStyle/>
          <a:p>
            <a:r>
              <a:rPr lang="en-US" altLang="ar-EG" sz="2400" b="1" dirty="0"/>
              <a:t>Are people satisfied in their jobs?</a:t>
            </a:r>
          </a:p>
          <a:p>
            <a:pPr marL="446088" lvl="1" indent="-265113"/>
            <a:r>
              <a:rPr lang="en-US" altLang="ar-EG" sz="2400" dirty="0"/>
              <a:t>Results depend on how job satisfaction is measured.</a:t>
            </a:r>
          </a:p>
          <a:p>
            <a:pPr marL="446088" lvl="1" indent="-265113"/>
            <a:r>
              <a:rPr lang="en-US" altLang="ar-EG" sz="2400" dirty="0"/>
              <a:t>Pay and promotion are the most problematic elements.</a:t>
            </a:r>
          </a:p>
          <a:p>
            <a:pPr marL="446088" lvl="1" indent="-265113"/>
            <a:r>
              <a:rPr lang="en-US" altLang="ar-EG" sz="2400" dirty="0"/>
              <a:t>Figures 3-2 and 3-3 show motivation and satisfaction levels in the Arab world.</a:t>
            </a:r>
          </a:p>
          <a:p>
            <a:endParaRPr lang="en-US" sz="2800" dirty="0"/>
          </a:p>
        </p:txBody>
      </p:sp>
    </p:spTree>
    <p:extLst>
      <p:ext uri="{BB962C8B-B14F-4D97-AF65-F5344CB8AC3E}">
        <p14:creationId xmlns:p14="http://schemas.microsoft.com/office/powerpoint/2010/main" val="3279498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latin typeface="Tajawal Medium" panose="00000600000000000000" pitchFamily="2" charset="-78"/>
                <a:cs typeface="Tajawal Medium" panose="00000600000000000000" pitchFamily="2" charset="-78"/>
              </a:rPr>
              <a:t>Job Satisfaction</a:t>
            </a: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7">
            <a:extLst>
              <a:ext uri="{FF2B5EF4-FFF2-40B4-BE49-F238E27FC236}">
                <a16:creationId xmlns="" xmlns:a16="http://schemas.microsoft.com/office/drawing/2014/main" id="{924DE875-CA83-65B6-9A68-F473FB1992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6935" y="1266938"/>
            <a:ext cx="60801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470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8">
            <a:extLst>
              <a:ext uri="{FF2B5EF4-FFF2-40B4-BE49-F238E27FC236}">
                <a16:creationId xmlns="" xmlns:a16="http://schemas.microsoft.com/office/drawing/2014/main" id="{CCC6937F-5B98-3F9F-7C56-69EE8A1DD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6766" y="1190831"/>
            <a:ext cx="7404857"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089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Causes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3477875"/>
          </a:xfrm>
          <a:prstGeom prst="rect">
            <a:avLst/>
          </a:prstGeom>
        </p:spPr>
        <p:txBody>
          <a:bodyPr wrap="square">
            <a:spAutoFit/>
          </a:bodyPr>
          <a:lstStyle/>
          <a:p>
            <a:r>
              <a:rPr lang="en-US" altLang="ar-EG" sz="2400" b="1" dirty="0"/>
              <a:t>Pay influences job satisfaction only to a point</a:t>
            </a:r>
          </a:p>
          <a:p>
            <a:pPr marL="450850" lvl="1" indent="-271463"/>
            <a:r>
              <a:rPr lang="en-US" altLang="ar-EG" sz="2400" dirty="0"/>
              <a:t>Money may bring happiness, but not necessarily job satisfaction.</a:t>
            </a:r>
          </a:p>
          <a:p>
            <a:endParaRPr lang="en-US" altLang="ar-EG" sz="2400" dirty="0">
              <a:solidFill>
                <a:srgbClr val="3FA85D"/>
              </a:solidFill>
            </a:endParaRPr>
          </a:p>
          <a:p>
            <a:r>
              <a:rPr lang="en-US" altLang="ar-EG" sz="2400" b="1" dirty="0"/>
              <a:t>Personality can influence job satisfaction</a:t>
            </a:r>
          </a:p>
          <a:p>
            <a:pPr marL="450850" lvl="1" indent="-271463"/>
            <a:r>
              <a:rPr lang="en-US" altLang="ar-EG" sz="2400" dirty="0"/>
              <a:t>Negative people are usually not satisfied with their jobs.</a:t>
            </a:r>
          </a:p>
          <a:p>
            <a:pPr marL="450850" lvl="1" indent="-271463"/>
            <a:r>
              <a:rPr lang="en-US" altLang="ar-EG" sz="2400" dirty="0"/>
              <a:t>Those with </a:t>
            </a:r>
            <a:r>
              <a:rPr lang="en-US" altLang="ar-EG" sz="2400" dirty="0">
                <a:solidFill>
                  <a:srgbClr val="00A15F"/>
                </a:solidFill>
              </a:rPr>
              <a:t>positive core self-evaluation</a:t>
            </a:r>
            <a:r>
              <a:rPr lang="en-US" altLang="ar-EG" sz="2400" b="1" i="1" dirty="0"/>
              <a:t> </a:t>
            </a:r>
            <a:r>
              <a:rPr lang="en-US" altLang="ar-EG" sz="2400" dirty="0"/>
              <a:t>are more satisfied with their jobs.</a:t>
            </a:r>
          </a:p>
          <a:p>
            <a:endParaRPr lang="en-US" sz="2800" dirty="0"/>
          </a:p>
        </p:txBody>
      </p:sp>
    </p:spTree>
    <p:extLst>
      <p:ext uri="{BB962C8B-B14F-4D97-AF65-F5344CB8AC3E}">
        <p14:creationId xmlns:p14="http://schemas.microsoft.com/office/powerpoint/2010/main" val="3307958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Causes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10">
            <a:extLst>
              <a:ext uri="{FF2B5EF4-FFF2-40B4-BE49-F238E27FC236}">
                <a16:creationId xmlns="" xmlns:a16="http://schemas.microsoft.com/office/drawing/2014/main" id="{2BB74322-942B-6658-6857-08997D2C28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0788" y="1336303"/>
            <a:ext cx="715337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743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Employee Responses to Dissatisfaction</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2989819" y="1411049"/>
            <a:ext cx="6212362" cy="4035902"/>
          </a:xfrm>
          <a:prstGeom prst="rect">
            <a:avLst/>
          </a:prstGeom>
        </p:spPr>
      </p:pic>
    </p:spTree>
    <p:extLst>
      <p:ext uri="{BB962C8B-B14F-4D97-AF65-F5344CB8AC3E}">
        <p14:creationId xmlns:p14="http://schemas.microsoft.com/office/powerpoint/2010/main" val="3191263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Outcomes of Job Satisfaction</a:t>
            </a:r>
            <a:r>
              <a:rPr lang="en-US" dirty="0">
                <a:cs typeface="Tajawal Medium" panose="00000600000000000000" pitchFamily="2" charset="-78"/>
              </a:rPr>
              <a:t/>
            </a:r>
            <a:br>
              <a:rPr lang="en-US" dirty="0">
                <a:cs typeface="Tajawal Medium" panose="00000600000000000000" pitchFamily="2" charset="-78"/>
              </a:rPr>
            </a:b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9" name="TextBox 8"/>
          <p:cNvSpPr txBox="1"/>
          <p:nvPr/>
        </p:nvSpPr>
        <p:spPr>
          <a:xfrm>
            <a:off x="493486" y="1913206"/>
            <a:ext cx="10276114" cy="1569660"/>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400" b="1" dirty="0"/>
              <a:t>Job performance</a:t>
            </a:r>
          </a:p>
          <a:p>
            <a:pPr marL="450850" lvl="1" indent="-271463" eaLnBrk="1" hangingPunct="1"/>
            <a:r>
              <a:rPr lang="en-US" altLang="ar-EG" sz="2400" dirty="0"/>
              <a:t>Satisfied workers are more productive AND more productive workers are more satisfied! </a:t>
            </a:r>
          </a:p>
          <a:p>
            <a:pPr marL="450850" lvl="1" indent="-271463" eaLnBrk="1" hangingPunct="1"/>
            <a:r>
              <a:rPr lang="en-US" altLang="ar-EG" sz="2400" dirty="0"/>
              <a:t>The causality may run both ways.</a:t>
            </a:r>
          </a:p>
        </p:txBody>
      </p:sp>
    </p:spTree>
    <p:extLst>
      <p:ext uri="{BB962C8B-B14F-4D97-AF65-F5344CB8AC3E}">
        <p14:creationId xmlns:p14="http://schemas.microsoft.com/office/powerpoint/2010/main" val="225364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Outcomes of Job Satisfaction</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Organizational citizenship behaviors</a:t>
            </a:r>
          </a:p>
          <a:p>
            <a:pPr marL="450850" lvl="1" indent="-271463"/>
            <a:r>
              <a:rPr lang="en-US" altLang="ar-EG" sz="2400" dirty="0"/>
              <a:t>Satisfaction influences OCB through perceptions of fairness.</a:t>
            </a:r>
          </a:p>
          <a:p>
            <a:endParaRPr lang="en-US" sz="2800" dirty="0"/>
          </a:p>
        </p:txBody>
      </p:sp>
    </p:spTree>
    <p:extLst>
      <p:ext uri="{BB962C8B-B14F-4D97-AF65-F5344CB8AC3E}">
        <p14:creationId xmlns:p14="http://schemas.microsoft.com/office/powerpoint/2010/main" val="35842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Outcomes of Job Satisfaction</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Customer satisfaction</a:t>
            </a:r>
          </a:p>
          <a:p>
            <a:pPr marL="450850" lvl="1" indent="-271463"/>
            <a:r>
              <a:rPr lang="en-US" altLang="ar-EG" sz="2400" dirty="0"/>
              <a:t>Satisfied frontline employees increase customer satisfaction and loyalty.</a:t>
            </a:r>
          </a:p>
          <a:p>
            <a:endParaRPr lang="en-US" sz="2800" dirty="0"/>
          </a:p>
        </p:txBody>
      </p:sp>
    </p:spTree>
    <p:extLst>
      <p:ext uri="{BB962C8B-B14F-4D97-AF65-F5344CB8AC3E}">
        <p14:creationId xmlns:p14="http://schemas.microsoft.com/office/powerpoint/2010/main" val="196189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Outcomes of Job Satisfaction</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36080" y="1332613"/>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r>
              <a:rPr lang="en-US" altLang="ar-EG" sz="2400" b="1" dirty="0"/>
              <a:t>Absenteeism</a:t>
            </a:r>
          </a:p>
          <a:p>
            <a:pPr marL="450850" lvl="1" indent="-271463"/>
            <a:r>
              <a:rPr lang="en-US" altLang="ar-EG" sz="2400" dirty="0"/>
              <a:t>Satisfied employees are moderately less likely to miss work.</a:t>
            </a:r>
          </a:p>
          <a:p>
            <a:endParaRPr lang="en-US" sz="2800" dirty="0"/>
          </a:p>
        </p:txBody>
      </p:sp>
    </p:spTree>
    <p:extLst>
      <p:ext uri="{BB962C8B-B14F-4D97-AF65-F5344CB8AC3E}">
        <p14:creationId xmlns:p14="http://schemas.microsoft.com/office/powerpoint/2010/main" val="151281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Outcomes of Job Satisfaction</a:t>
            </a:r>
            <a:br>
              <a:rPr lang="en-US" dirty="0">
                <a:cs typeface="Tajawal Medium" panose="00000600000000000000" pitchFamily="2" charset="-78"/>
              </a:rPr>
            </a:br>
            <a:r>
              <a:rPr lang="en-US" dirty="0">
                <a:solidFill>
                  <a:srgbClr val="FF9518"/>
                </a:solidFill>
                <a:latin typeface="Tajawal Medium" panose="00000600000000000000" pitchFamily="2" charset="-78"/>
                <a:cs typeface="Tajawal Medium" panose="00000600000000000000" pitchFamily="2" charset="-78"/>
              </a:rPr>
              <a:t/>
            </a:r>
            <a:br>
              <a:rPr lang="en-US" dirty="0">
                <a:solidFill>
                  <a:srgbClr val="FF9518"/>
                </a:solidFill>
                <a:latin typeface="Tajawal Medium" panose="00000600000000000000" pitchFamily="2" charset="-78"/>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3" name="Picture 2"/>
          <p:cNvPicPr>
            <a:picLocks noChangeAspect="1"/>
          </p:cNvPicPr>
          <p:nvPr/>
        </p:nvPicPr>
        <p:blipFill>
          <a:blip r:embed="rId5"/>
          <a:stretch>
            <a:fillRect/>
          </a:stretch>
        </p:blipFill>
        <p:spPr>
          <a:xfrm>
            <a:off x="3785415" y="1843902"/>
            <a:ext cx="4621169" cy="3170195"/>
          </a:xfrm>
          <a:prstGeom prst="rect">
            <a:avLst/>
          </a:prstGeom>
        </p:spPr>
      </p:pic>
      <p:sp>
        <p:nvSpPr>
          <p:cNvPr id="9" name="TextBox 8">
            <a:extLst>
              <a:ext uri="{FF2B5EF4-FFF2-40B4-BE49-F238E27FC236}">
                <a16:creationId xmlns="" xmlns:a16="http://schemas.microsoft.com/office/drawing/2014/main" id="{0F2E7DFD-4EE5-42FB-2DCF-7C3142C89738}"/>
              </a:ext>
            </a:extLst>
          </p:cNvPr>
          <p:cNvSpPr txBox="1"/>
          <p:nvPr/>
        </p:nvSpPr>
        <p:spPr>
          <a:xfrm rot="10800000" flipV="1">
            <a:off x="2794575" y="4927506"/>
            <a:ext cx="6411994" cy="646331"/>
          </a:xfrm>
          <a:prstGeom prst="rect">
            <a:avLst/>
          </a:prstGeom>
          <a:noFill/>
        </p:spPr>
        <p:txBody>
          <a:bodyPr wrap="square">
            <a:spAutoFit/>
          </a:bodyPr>
          <a:lstStyle/>
          <a:p>
            <a:pPr algn="ctr" eaLnBrk="1" hangingPunct="1">
              <a:buSzTx/>
              <a:buFontTx/>
              <a:buNone/>
            </a:pPr>
            <a:r>
              <a:rPr lang="en-GB" altLang="ar-EG" sz="1800" dirty="0">
                <a:solidFill>
                  <a:srgbClr val="0070C0"/>
                </a:solidFill>
              </a:rPr>
              <a:t>A major focus of Nissan Motor Company’s Diversity Development Office in Japan is helping female employees develop their careers.</a:t>
            </a:r>
          </a:p>
        </p:txBody>
      </p:sp>
    </p:spTree>
    <p:extLst>
      <p:ext uri="{BB962C8B-B14F-4D97-AF65-F5344CB8AC3E}">
        <p14:creationId xmlns:p14="http://schemas.microsoft.com/office/powerpoint/2010/main" val="3407964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Outcomes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endParaRPr lang="en-US" sz="2800" dirty="0"/>
          </a:p>
        </p:txBody>
      </p:sp>
      <p:sp>
        <p:nvSpPr>
          <p:cNvPr id="5" name="Rectangle 4"/>
          <p:cNvSpPr/>
          <p:nvPr/>
        </p:nvSpPr>
        <p:spPr>
          <a:xfrm>
            <a:off x="867508" y="1519311"/>
            <a:ext cx="6096000" cy="3046988"/>
          </a:xfrm>
          <a:prstGeom prst="rect">
            <a:avLst/>
          </a:prstGeom>
        </p:spPr>
        <p:txBody>
          <a:bodyPr>
            <a:spAutoFit/>
          </a:bodyPr>
          <a:lstStyle/>
          <a:p>
            <a:r>
              <a:rPr lang="en-US" altLang="ar-EG" sz="2400" b="1" dirty="0"/>
              <a:t>Lower turnover</a:t>
            </a:r>
          </a:p>
          <a:p>
            <a:pPr marL="450850" lvl="1" indent="-271463"/>
            <a:r>
              <a:rPr lang="en-US" altLang="ar-EG" sz="2400" dirty="0"/>
              <a:t>Satisfied employees are less likely to quit.</a:t>
            </a:r>
          </a:p>
          <a:p>
            <a:pPr marL="450850" lvl="1" indent="-271463"/>
            <a:r>
              <a:rPr lang="en-US" altLang="ar-EG" sz="2400" dirty="0"/>
              <a:t>Many moderating variables in this relationship.</a:t>
            </a:r>
          </a:p>
          <a:p>
            <a:pPr marL="903288" lvl="2" indent="-273050"/>
            <a:r>
              <a:rPr lang="en-US" altLang="ar-EG" sz="2400" dirty="0"/>
              <a:t>Economic environment and tenure.</a:t>
            </a:r>
          </a:p>
          <a:p>
            <a:pPr marL="903288" lvl="2" indent="-273050"/>
            <a:r>
              <a:rPr lang="en-US" altLang="ar-EG" sz="2400" dirty="0"/>
              <a:t>Organizational actions taken to retain high performers and to weed out lower performers.</a:t>
            </a:r>
          </a:p>
        </p:txBody>
      </p:sp>
    </p:spTree>
    <p:extLst>
      <p:ext uri="{BB962C8B-B14F-4D97-AF65-F5344CB8AC3E}">
        <p14:creationId xmlns:p14="http://schemas.microsoft.com/office/powerpoint/2010/main" val="1577554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cs typeface="Tajawal Medium" panose="00000600000000000000" pitchFamily="2" charset="-78"/>
              </a:rPr>
              <a:t>Outcomes of Job Satisfaction</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631216"/>
          </a:xfrm>
          <a:prstGeom prst="rect">
            <a:avLst/>
          </a:prstGeom>
        </p:spPr>
        <p:txBody>
          <a:bodyPr wrap="square">
            <a:spAutoFit/>
          </a:bodyPr>
          <a:lstStyle/>
          <a:p>
            <a:pPr>
              <a:spcBef>
                <a:spcPts val="575"/>
              </a:spcBef>
            </a:pPr>
            <a:r>
              <a:rPr lang="en-US" altLang="ar-EG" sz="2400" b="1" dirty="0"/>
              <a:t>Workplace deviance</a:t>
            </a:r>
          </a:p>
          <a:p>
            <a:pPr marL="450850" lvl="1" indent="-271463"/>
            <a:r>
              <a:rPr lang="en-US" altLang="ar-EG" sz="2400" dirty="0"/>
              <a:t>Dissatisfied workers are more likely to unionize, abuse substances, steal, be tardy, and withdraw.</a:t>
            </a:r>
          </a:p>
          <a:p>
            <a:endParaRPr lang="en-US" sz="2800" dirty="0"/>
          </a:p>
        </p:txBody>
      </p:sp>
    </p:spTree>
    <p:extLst>
      <p:ext uri="{BB962C8B-B14F-4D97-AF65-F5344CB8AC3E}">
        <p14:creationId xmlns:p14="http://schemas.microsoft.com/office/powerpoint/2010/main" val="347766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dirty="0"/>
              <a:t>Outcomes of Job Satisfaction</a:t>
            </a:r>
            <a:br>
              <a:rPr lang="en-US" dirty="0"/>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815882"/>
          </a:xfrm>
          <a:prstGeom prst="rect">
            <a:avLst/>
          </a:prstGeom>
        </p:spPr>
        <p:txBody>
          <a:bodyPr wrap="square">
            <a:spAutoFit/>
          </a:bodyPr>
          <a:lstStyle/>
          <a:p>
            <a:r>
              <a:rPr lang="en-US" altLang="ar-EG" sz="2800" i="1" dirty="0"/>
              <a:t>Despite the overwhelming evidence of the impact of job satisfaction on the bottom line, most managers are either unconcerned about, or overestimate, worker satisfaction</a:t>
            </a:r>
            <a:r>
              <a:rPr lang="en-US" altLang="ar-EG" sz="2800" dirty="0"/>
              <a:t>.</a:t>
            </a:r>
          </a:p>
        </p:txBody>
      </p:sp>
    </p:spTree>
    <p:extLst>
      <p:ext uri="{BB962C8B-B14F-4D97-AF65-F5344CB8AC3E}">
        <p14:creationId xmlns:p14="http://schemas.microsoft.com/office/powerpoint/2010/main" val="166604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Global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1569660"/>
          </a:xfrm>
          <a:prstGeom prst="rect">
            <a:avLst/>
          </a:prstGeom>
        </p:spPr>
        <p:txBody>
          <a:bodyPr wrap="square">
            <a:spAutoFit/>
          </a:bodyPr>
          <a:lstStyle/>
          <a:p>
            <a:r>
              <a:rPr lang="en-US" altLang="ar-EG" sz="2400" b="1" dirty="0"/>
              <a:t>Is job satisfaction specific to cultures?</a:t>
            </a:r>
          </a:p>
          <a:p>
            <a:pPr marL="446088" lvl="1" indent="-265113"/>
            <a:r>
              <a:rPr lang="en-US" altLang="ar-EG" sz="2400" dirty="0"/>
              <a:t>Most of the research so far has been in the U. S., but the concept of job satisfaction is not specific to the U.S. </a:t>
            </a:r>
          </a:p>
          <a:p>
            <a:pPr marL="446088" lvl="1" indent="-265113"/>
            <a:r>
              <a:rPr lang="en-US" altLang="ar-EG" sz="2400" dirty="0"/>
              <a:t>More research is needed elsewhere.</a:t>
            </a:r>
          </a:p>
        </p:txBody>
      </p:sp>
    </p:spTree>
    <p:extLst>
      <p:ext uri="{BB962C8B-B14F-4D97-AF65-F5344CB8AC3E}">
        <p14:creationId xmlns:p14="http://schemas.microsoft.com/office/powerpoint/2010/main" val="217183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Global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2677656"/>
          </a:xfrm>
          <a:prstGeom prst="rect">
            <a:avLst/>
          </a:prstGeom>
        </p:spPr>
        <p:txBody>
          <a:bodyPr wrap="square">
            <a:spAutoFit/>
          </a:bodyPr>
          <a:lstStyle/>
          <a:p>
            <a:pPr>
              <a:spcBef>
                <a:spcPts val="575"/>
              </a:spcBef>
            </a:pPr>
            <a:r>
              <a:rPr lang="en-US" altLang="ar-EG" sz="2400" b="1" dirty="0"/>
              <a:t>Are employees in Western cultures more satisfied with their jobs?</a:t>
            </a:r>
          </a:p>
          <a:p>
            <a:pPr marL="446088" lvl="1" indent="-265113"/>
            <a:r>
              <a:rPr lang="en-US" altLang="ar-EG" sz="2400" dirty="0"/>
              <a:t>Western workers appear to be more satisfied than those in Eastern cultures.</a:t>
            </a:r>
          </a:p>
          <a:p>
            <a:pPr marL="446088" lvl="1" indent="-265113"/>
            <a:r>
              <a:rPr lang="en-US" altLang="ar-EG" sz="2400" dirty="0"/>
              <a:t>Perhaps because Westerners emphasize positive emotions and individual happiness more than do those in Eastern cultures.</a:t>
            </a:r>
          </a:p>
        </p:txBody>
      </p:sp>
    </p:spTree>
    <p:extLst>
      <p:ext uri="{BB962C8B-B14F-4D97-AF65-F5344CB8AC3E}">
        <p14:creationId xmlns:p14="http://schemas.microsoft.com/office/powerpoint/2010/main" val="281802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Global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pic>
        <p:nvPicPr>
          <p:cNvPr id="9" name="Picture 6">
            <a:extLst>
              <a:ext uri="{FF2B5EF4-FFF2-40B4-BE49-F238E27FC236}">
                <a16:creationId xmlns="" xmlns:a16="http://schemas.microsoft.com/office/drawing/2014/main" id="{3D7394EF-2EA2-C4FD-6FE3-3D31F85648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0788" y="1190831"/>
            <a:ext cx="6696075"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2153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normAutofit fontScale="90000"/>
          </a:bodyPr>
          <a:lstStyle/>
          <a:p>
            <a:r>
              <a:rPr lang="en-US" altLang="ar-EG" dirty="0">
                <a:cs typeface="Tajawal Medium" panose="00000600000000000000" pitchFamily="2" charset="-78"/>
              </a:rPr>
              <a:t>Summary and Managerial Implications</a:t>
            </a:r>
            <a:r>
              <a:rPr lang="en-US" dirty="0">
                <a:cs typeface="Tajawal Medium" panose="00000600000000000000" pitchFamily="2" charset="-78"/>
              </a:rPr>
              <a:t/>
            </a:r>
            <a:br>
              <a:rPr lang="en-US" dirty="0">
                <a:cs typeface="Tajawal Medium" panose="00000600000000000000" pitchFamily="2" charset="-78"/>
              </a:rPr>
            </a:b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4216539"/>
          </a:xfrm>
          <a:prstGeom prst="rect">
            <a:avLst/>
          </a:prstGeom>
        </p:spPr>
        <p:txBody>
          <a:bodyPr wrap="square">
            <a:spAutoFit/>
          </a:bodyPr>
          <a:lstStyle/>
          <a:p>
            <a:r>
              <a:rPr lang="en-US" altLang="ar-EG" sz="2400" b="1" dirty="0"/>
              <a:t>Managers should watch employee attitudes</a:t>
            </a:r>
            <a:endParaRPr lang="en-US" altLang="ar-EG" sz="2400" dirty="0">
              <a:solidFill>
                <a:srgbClr val="FF6600"/>
              </a:solidFill>
            </a:endParaRPr>
          </a:p>
          <a:p>
            <a:pPr marL="446088" lvl="1" indent="-266700"/>
            <a:r>
              <a:rPr lang="en-US" altLang="ar-EG" sz="2400" dirty="0"/>
              <a:t>They give warnings of potential problems.</a:t>
            </a:r>
          </a:p>
          <a:p>
            <a:pPr marL="446088" lvl="1" indent="-266700"/>
            <a:r>
              <a:rPr lang="en-US" altLang="ar-EG" sz="2400" dirty="0"/>
              <a:t>They influence behavior.</a:t>
            </a:r>
          </a:p>
          <a:p>
            <a:r>
              <a:rPr lang="en-US" altLang="ar-EG" sz="2400" b="1" dirty="0"/>
              <a:t>Managers should try to increase job satisfaction and generate positive job attitudes</a:t>
            </a:r>
          </a:p>
          <a:p>
            <a:pPr marL="446088" lvl="1" indent="-266700"/>
            <a:r>
              <a:rPr lang="en-US" altLang="ar-EG" sz="2400" dirty="0"/>
              <a:t>Reduces costs by lowering turnover, absenteeism, tardiness, theft, and increasing OCB.</a:t>
            </a:r>
          </a:p>
          <a:p>
            <a:r>
              <a:rPr lang="en-US" altLang="ar-EG" sz="2400" b="1" dirty="0"/>
              <a:t>Focus on the intrinsic parts of the job</a:t>
            </a:r>
            <a:endParaRPr lang="en-US" altLang="ar-EG" sz="2400" b="1" i="1" dirty="0"/>
          </a:p>
          <a:p>
            <a:pPr marL="446088" lvl="1" indent="-266700"/>
            <a:r>
              <a:rPr lang="en-US" altLang="ar-EG" sz="2400" dirty="0"/>
              <a:t>Make work challenging and interesting.</a:t>
            </a:r>
          </a:p>
          <a:p>
            <a:pPr marL="446088" lvl="1" indent="-266700"/>
            <a:r>
              <a:rPr lang="en-US" altLang="ar-EG" sz="2400" dirty="0"/>
              <a:t>Pay is not enough.</a:t>
            </a:r>
          </a:p>
          <a:p>
            <a:endParaRPr lang="en-US" sz="2800" dirty="0"/>
          </a:p>
        </p:txBody>
      </p:sp>
    </p:spTree>
    <p:extLst>
      <p:ext uri="{BB962C8B-B14F-4D97-AF65-F5344CB8AC3E}">
        <p14:creationId xmlns:p14="http://schemas.microsoft.com/office/powerpoint/2010/main" val="28107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286096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231503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2</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1110753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1284</Words>
  <Application>Microsoft Office PowerPoint</Application>
  <PresentationFormat>Widescreen</PresentationFormat>
  <Paragraphs>230</Paragraphs>
  <Slides>40</Slides>
  <Notes>1</Notes>
  <HiddenSlides>0</HiddenSlides>
  <MMClips>39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Tajawal Medium</vt:lpstr>
      <vt:lpstr>Times New Roman</vt:lpstr>
      <vt:lpstr>Verdana</vt:lpstr>
      <vt:lpstr>Wingdings</vt:lpstr>
      <vt:lpstr>Office Theme</vt:lpstr>
      <vt:lpstr>PowerPoint Presentation</vt:lpstr>
      <vt:lpstr>Attitudes &amp; Job Satisfaction </vt:lpstr>
      <vt:lpstr>Organizational Behavior</vt:lpstr>
      <vt:lpstr>Attitudes</vt:lpstr>
      <vt:lpstr>Does Behavior Always Follow from Attitudes? </vt:lpstr>
      <vt:lpstr>Does Behavior Always Follow from Attitudes? </vt:lpstr>
      <vt:lpstr>Predicting Behavior from Attitudes </vt:lpstr>
      <vt:lpstr>Predicting Behavior from Attitudes </vt:lpstr>
      <vt:lpstr>Predicting Behavior from Attitudes (cont’d) </vt:lpstr>
      <vt:lpstr>Predicting Behavior from Attitudes (cont’d)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What Are the Major Job Attitudes?  </vt:lpstr>
      <vt:lpstr>Job Satisfaction </vt:lpstr>
      <vt:lpstr>Job Satisfaction </vt:lpstr>
      <vt:lpstr>Causes of Job Satisfaction </vt:lpstr>
      <vt:lpstr>Causes of Job Satisfaction </vt:lpstr>
      <vt:lpstr>Employee Responses to Dissatisfaction </vt:lpstr>
      <vt:lpstr>Outcomes of Job Satisfaction  </vt:lpstr>
      <vt:lpstr>Outcomes of Job Satisfaction </vt:lpstr>
      <vt:lpstr>Outcomes of Job Satisfaction </vt:lpstr>
      <vt:lpstr>Outcomes of Job Satisfaction </vt:lpstr>
      <vt:lpstr>Outcomes of Job Satisfaction  </vt:lpstr>
      <vt:lpstr>Outcomes of Job Satisfaction </vt:lpstr>
      <vt:lpstr>Outcomes of Job Satisfaction </vt:lpstr>
      <vt:lpstr>Outcomes of Job Satisfaction </vt:lpstr>
      <vt:lpstr>Global Implications </vt:lpstr>
      <vt:lpstr>Global Implications </vt:lpstr>
      <vt:lpstr>Global Implications </vt:lpstr>
      <vt:lpstr>Summary and Managerial Implications </vt:lpstr>
      <vt:lpstr>Organizational Behavior</vt:lpstr>
      <vt:lpstr>Organizational Behavior</vt:lpstr>
      <vt:lpstr>Organizational Behavior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77</cp:revision>
  <dcterms:created xsi:type="dcterms:W3CDTF">2023-09-12T14:13:52Z</dcterms:created>
  <dcterms:modified xsi:type="dcterms:W3CDTF">2023-10-04T09:03:04Z</dcterms:modified>
</cp:coreProperties>
</file>