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3.xml" ContentType="application/vnd.openxmlformats-officedocument.presentationml.tags+xml"/>
  <Override PartName="/ppt/notesSlides/notesSlide3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4.xml" ContentType="application/vnd.openxmlformats-officedocument.presentationml.tags+xml"/>
  <Override PartName="/ppt/notesSlides/notesSlide3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0.xml" ContentType="application/vnd.openxmlformats-officedocument.presentationml.notesSlide+xml"/>
  <Override PartName="/ppt/tags/tag5.xml" ContentType="application/vnd.openxmlformats-officedocument.presentationml.tags+xml"/>
  <Override PartName="/ppt/notesSlides/notesSlide41.xml" ContentType="application/vnd.openxmlformats-officedocument.presentationml.notesSlide+xml"/>
  <Override PartName="/ppt/tags/tag6.xml" ContentType="application/vnd.openxmlformats-officedocument.presentationml.tags+xml"/>
  <Override PartName="/ppt/notesSlides/notesSlide42.xml" ContentType="application/vnd.openxmlformats-officedocument.presentationml.notesSlide+xml"/>
  <Override PartName="/ppt/tags/tag7.xml" ContentType="application/vnd.openxmlformats-officedocument.presentationml.tags+xml"/>
  <Override PartName="/ppt/notesSlides/notesSlide43.xml" ContentType="application/vnd.openxmlformats-officedocument.presentationml.notesSlide+xml"/>
  <Override PartName="/ppt/tags/tag8.xml" ContentType="application/vnd.openxmlformats-officedocument.presentationml.tags+xml"/>
  <Override PartName="/ppt/notesSlides/notesSlide44.xml" ContentType="application/vnd.openxmlformats-officedocument.presentationml.notesSlide+xml"/>
  <Override PartName="/ppt/tags/tag9.xml" ContentType="application/vnd.openxmlformats-officedocument.presentationml.tag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303" r:id="rId6"/>
    <p:sldId id="559" r:id="rId7"/>
    <p:sldId id="510" r:id="rId8"/>
    <p:sldId id="650" r:id="rId9"/>
    <p:sldId id="651" r:id="rId10"/>
    <p:sldId id="568" r:id="rId11"/>
    <p:sldId id="599" r:id="rId12"/>
    <p:sldId id="644" r:id="rId13"/>
    <p:sldId id="645" r:id="rId14"/>
    <p:sldId id="646" r:id="rId15"/>
    <p:sldId id="571" r:id="rId16"/>
    <p:sldId id="652" r:id="rId17"/>
    <p:sldId id="658" r:id="rId18"/>
    <p:sldId id="653" r:id="rId19"/>
    <p:sldId id="657" r:id="rId20"/>
    <p:sldId id="620" r:id="rId21"/>
    <p:sldId id="654" r:id="rId22"/>
    <p:sldId id="655" r:id="rId23"/>
    <p:sldId id="659" r:id="rId24"/>
    <p:sldId id="660" r:id="rId25"/>
    <p:sldId id="661" r:id="rId26"/>
    <p:sldId id="656" r:id="rId27"/>
    <p:sldId id="662" r:id="rId28"/>
    <p:sldId id="664" r:id="rId29"/>
    <p:sldId id="665" r:id="rId30"/>
    <p:sldId id="666" r:id="rId31"/>
    <p:sldId id="668" r:id="rId32"/>
    <p:sldId id="669" r:id="rId33"/>
    <p:sldId id="670" r:id="rId34"/>
    <p:sldId id="671" r:id="rId35"/>
    <p:sldId id="672" r:id="rId36"/>
    <p:sldId id="673" r:id="rId37"/>
    <p:sldId id="674" r:id="rId38"/>
    <p:sldId id="675" r:id="rId39"/>
    <p:sldId id="685" r:id="rId40"/>
    <p:sldId id="686" r:id="rId41"/>
    <p:sldId id="679" r:id="rId42"/>
    <p:sldId id="628" r:id="rId43"/>
    <p:sldId id="641" r:id="rId44"/>
    <p:sldId id="640" r:id="rId45"/>
    <p:sldId id="680" r:id="rId46"/>
    <p:sldId id="681" r:id="rId47"/>
    <p:sldId id="682" r:id="rId48"/>
    <p:sldId id="683" r:id="rId49"/>
    <p:sldId id="605" r:id="rId50"/>
    <p:sldId id="684"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59"/>
            <p14:sldId id="510"/>
            <p14:sldId id="650"/>
            <p14:sldId id="651"/>
            <p14:sldId id="568"/>
            <p14:sldId id="599"/>
            <p14:sldId id="644"/>
            <p14:sldId id="645"/>
            <p14:sldId id="646"/>
            <p14:sldId id="571"/>
            <p14:sldId id="652"/>
            <p14:sldId id="658"/>
            <p14:sldId id="653"/>
            <p14:sldId id="657"/>
            <p14:sldId id="620"/>
            <p14:sldId id="654"/>
            <p14:sldId id="655"/>
            <p14:sldId id="659"/>
            <p14:sldId id="660"/>
            <p14:sldId id="661"/>
            <p14:sldId id="656"/>
            <p14:sldId id="662"/>
            <p14:sldId id="664"/>
            <p14:sldId id="665"/>
            <p14:sldId id="666"/>
            <p14:sldId id="668"/>
            <p14:sldId id="669"/>
            <p14:sldId id="670"/>
            <p14:sldId id="671"/>
            <p14:sldId id="672"/>
            <p14:sldId id="673"/>
            <p14:sldId id="674"/>
            <p14:sldId id="675"/>
            <p14:sldId id="685"/>
            <p14:sldId id="686"/>
            <p14:sldId id="679"/>
            <p14:sldId id="628"/>
            <p14:sldId id="641"/>
            <p14:sldId id="640"/>
            <p14:sldId id="680"/>
            <p14:sldId id="681"/>
            <p14:sldId id="682"/>
            <p14:sldId id="683"/>
            <p14:sldId id="605"/>
            <p14:sldId id="6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66FF"/>
    <a:srgbClr val="FFCCFF"/>
    <a:srgbClr val="FF3300"/>
    <a:srgbClr val="C887D3"/>
    <a:srgbClr val="66FFFF"/>
    <a:srgbClr val="CC99FF"/>
    <a:srgbClr val="CCFFFF"/>
    <a:srgbClr val="FFFFFF"/>
    <a:srgbClr val="F7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51" autoAdjust="0"/>
    <p:restoredTop sz="94061" autoAdjust="0"/>
  </p:normalViewPr>
  <p:slideViewPr>
    <p:cSldViewPr snapToGrid="0">
      <p:cViewPr varScale="1">
        <p:scale>
          <a:sx n="62" d="100"/>
          <a:sy n="62" d="100"/>
        </p:scale>
        <p:origin x="9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D61D77-457E-4FB8-95F9-B5EF0652F56C}"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B7D940ED-725C-4117-AF8B-E48E28DF361C}">
      <dgm:prSet phldrT="[Text]" custT="1"/>
      <dgm:spPr/>
      <dgm:t>
        <a:bodyPr/>
        <a:lstStyle/>
        <a:p>
          <a:r>
            <a:rPr lang="en-US" sz="2000" b="1" dirty="0">
              <a:latin typeface="Alexandria"/>
            </a:rPr>
            <a:t> (1) </a:t>
          </a:r>
        </a:p>
        <a:p>
          <a:r>
            <a:rPr lang="en-US" sz="2000" b="1" dirty="0">
              <a:latin typeface="Alexandria"/>
            </a:rPr>
            <a:t>Market Analysis and Rent Determination</a:t>
          </a:r>
        </a:p>
      </dgm:t>
    </dgm:pt>
    <dgm:pt modelId="{D2D388C9-2666-483D-94A5-F04DFCE49750}" type="parTrans" cxnId="{AF8E645F-C6D6-47F6-B49A-CA5EB2EF3921}">
      <dgm:prSet/>
      <dgm:spPr/>
      <dgm:t>
        <a:bodyPr/>
        <a:lstStyle/>
        <a:p>
          <a:endParaRPr lang="en-US" sz="2000"/>
        </a:p>
      </dgm:t>
    </dgm:pt>
    <dgm:pt modelId="{1BC6E2D2-1D68-4F47-AD2E-7B6419141C91}" type="sibTrans" cxnId="{AF8E645F-C6D6-47F6-B49A-CA5EB2EF3921}">
      <dgm:prSet/>
      <dgm:spPr/>
      <dgm:t>
        <a:bodyPr/>
        <a:lstStyle/>
        <a:p>
          <a:endParaRPr lang="en-US" sz="2000"/>
        </a:p>
      </dgm:t>
    </dgm:pt>
    <dgm:pt modelId="{E77953A5-9A60-4B36-9223-721D76CF0CF7}">
      <dgm:prSet phldrT="[Text]" custT="1"/>
      <dgm:spPr/>
      <dgm:t>
        <a:bodyPr/>
        <a:lstStyle/>
        <a:p>
          <a:pPr marL="0" lvl="0" indent="0" algn="ctr" defTabSz="977900">
            <a:lnSpc>
              <a:spcPct val="90000"/>
            </a:lnSpc>
            <a:spcBef>
              <a:spcPct val="0"/>
            </a:spcBef>
            <a:spcAft>
              <a:spcPct val="35000"/>
            </a:spcAft>
            <a:buNone/>
          </a:pPr>
          <a:r>
            <a:rPr lang="en-US" sz="2000" b="1" kern="1200" dirty="0">
              <a:latin typeface="Alexandria"/>
            </a:rPr>
            <a:t>(2) </a:t>
          </a:r>
          <a:r>
            <a:rPr lang="en-US" sz="2000" b="1" kern="1200" dirty="0">
              <a:solidFill>
                <a:prstClr val="white"/>
              </a:solidFill>
              <a:latin typeface="Alexandria"/>
              <a:ea typeface="+mn-ea"/>
              <a:cs typeface="+mn-cs"/>
            </a:rPr>
            <a:t>Revenue Management and Rent Collection</a:t>
          </a:r>
        </a:p>
      </dgm:t>
    </dgm:pt>
    <dgm:pt modelId="{1A578748-EC37-435D-923E-C6449AA24BCC}" type="parTrans" cxnId="{D0D19A4A-64C0-4ED6-922A-904DD26D8DCD}">
      <dgm:prSet/>
      <dgm:spPr/>
      <dgm:t>
        <a:bodyPr/>
        <a:lstStyle/>
        <a:p>
          <a:endParaRPr lang="en-US" sz="2000"/>
        </a:p>
      </dgm:t>
    </dgm:pt>
    <dgm:pt modelId="{BD1C2C80-DE30-49D0-B2BC-37074F992F79}" type="sibTrans" cxnId="{D0D19A4A-64C0-4ED6-922A-904DD26D8DCD}">
      <dgm:prSet/>
      <dgm:spPr/>
      <dgm:t>
        <a:bodyPr/>
        <a:lstStyle/>
        <a:p>
          <a:endParaRPr lang="en-US" sz="2000"/>
        </a:p>
      </dgm:t>
    </dgm:pt>
    <dgm:pt modelId="{4D3011B7-7847-414E-94CE-551095FADAB3}">
      <dgm:prSet phldrT="[Text]" custT="1"/>
      <dgm:spPr/>
      <dgm:t>
        <a:bodyPr/>
        <a:lstStyle/>
        <a:p>
          <a:pPr marL="0" lvl="0" indent="0" algn="ctr" defTabSz="977900">
            <a:lnSpc>
              <a:spcPct val="90000"/>
            </a:lnSpc>
            <a:spcBef>
              <a:spcPct val="0"/>
            </a:spcBef>
            <a:spcAft>
              <a:spcPct val="35000"/>
            </a:spcAft>
            <a:buNone/>
          </a:pPr>
          <a:r>
            <a:rPr lang="en-US" sz="2000" b="1" kern="1200" dirty="0">
              <a:latin typeface="Alexandria"/>
            </a:rPr>
            <a:t>(3) </a:t>
          </a:r>
        </a:p>
        <a:p>
          <a:pPr marL="0" lvl="0" indent="0" algn="ctr" defTabSz="977900">
            <a:lnSpc>
              <a:spcPct val="90000"/>
            </a:lnSpc>
            <a:spcBef>
              <a:spcPct val="0"/>
            </a:spcBef>
            <a:spcAft>
              <a:spcPct val="35000"/>
            </a:spcAft>
            <a:buNone/>
          </a:pPr>
          <a:r>
            <a:rPr lang="en-US" sz="2000" b="1" kern="1200" dirty="0">
              <a:solidFill>
                <a:prstClr val="white"/>
              </a:solidFill>
              <a:latin typeface="Alexandria"/>
              <a:ea typeface="+mn-ea"/>
              <a:cs typeface="+mn-cs"/>
            </a:rPr>
            <a:t>Operating Expense Management </a:t>
          </a:r>
        </a:p>
      </dgm:t>
    </dgm:pt>
    <dgm:pt modelId="{2A742E4D-C535-4270-AB5D-D731B09F576C}" type="parTrans" cxnId="{B833F3E0-4D0F-48F0-B81D-3D36465088BB}">
      <dgm:prSet/>
      <dgm:spPr/>
      <dgm:t>
        <a:bodyPr/>
        <a:lstStyle/>
        <a:p>
          <a:endParaRPr lang="en-US" sz="2000"/>
        </a:p>
      </dgm:t>
    </dgm:pt>
    <dgm:pt modelId="{F86FA83B-838C-40A6-A497-50E74CD63EBE}" type="sibTrans" cxnId="{B833F3E0-4D0F-48F0-B81D-3D36465088BB}">
      <dgm:prSet/>
      <dgm:spPr/>
      <dgm:t>
        <a:bodyPr/>
        <a:lstStyle/>
        <a:p>
          <a:endParaRPr lang="en-US" sz="2000"/>
        </a:p>
      </dgm:t>
    </dgm:pt>
    <dgm:pt modelId="{B738F975-D317-4EB1-8691-70BFA2AD13A2}">
      <dgm:prSet custT="1"/>
      <dgm:spPr/>
      <dgm:t>
        <a:bodyPr/>
        <a:lstStyle/>
        <a:p>
          <a:pPr marL="0" lvl="0" indent="0" algn="ctr" defTabSz="977900">
            <a:lnSpc>
              <a:spcPct val="90000"/>
            </a:lnSpc>
            <a:spcBef>
              <a:spcPct val="0"/>
            </a:spcBef>
            <a:spcAft>
              <a:spcPct val="35000"/>
            </a:spcAft>
            <a:buNone/>
          </a:pPr>
          <a:r>
            <a:rPr lang="en-US" sz="2000" b="1" kern="1200" dirty="0">
              <a:latin typeface="Alexandria"/>
            </a:rPr>
            <a:t>(5) </a:t>
          </a:r>
          <a:r>
            <a:rPr lang="en-US" sz="2000" b="1" kern="1200" dirty="0">
              <a:solidFill>
                <a:prstClr val="white"/>
              </a:solidFill>
              <a:latin typeface="Alexandria"/>
              <a:ea typeface="+mn-ea"/>
              <a:cs typeface="+mn-cs"/>
            </a:rPr>
            <a:t>Accounting and Financial Reporting</a:t>
          </a:r>
        </a:p>
      </dgm:t>
    </dgm:pt>
    <dgm:pt modelId="{9A09E110-9C29-4C72-A3D5-D290479186C0}" type="parTrans" cxnId="{B0553D6A-D7FC-4C15-AB7E-2322DEDA08D9}">
      <dgm:prSet/>
      <dgm:spPr/>
      <dgm:t>
        <a:bodyPr/>
        <a:lstStyle/>
        <a:p>
          <a:endParaRPr lang="en-US" sz="2000"/>
        </a:p>
      </dgm:t>
    </dgm:pt>
    <dgm:pt modelId="{F8221680-5C33-41CA-BE04-4F62CE0F025A}" type="sibTrans" cxnId="{B0553D6A-D7FC-4C15-AB7E-2322DEDA08D9}">
      <dgm:prSet/>
      <dgm:spPr/>
      <dgm:t>
        <a:bodyPr/>
        <a:lstStyle/>
        <a:p>
          <a:endParaRPr lang="en-US" sz="2000"/>
        </a:p>
      </dgm:t>
    </dgm:pt>
    <dgm:pt modelId="{7B8EE3ED-4E53-45C4-8AD1-221EFE2379F2}">
      <dgm:prSet custT="1"/>
      <dgm:spPr/>
      <dgm:t>
        <a:bodyPr/>
        <a:lstStyle/>
        <a:p>
          <a:pPr marL="0" lvl="0" indent="0" algn="ctr" defTabSz="977900">
            <a:lnSpc>
              <a:spcPct val="90000"/>
            </a:lnSpc>
            <a:spcBef>
              <a:spcPct val="0"/>
            </a:spcBef>
            <a:spcAft>
              <a:spcPct val="35000"/>
            </a:spcAft>
            <a:buNone/>
          </a:pPr>
          <a:r>
            <a:rPr lang="en-US" sz="2000" b="1" kern="1200" dirty="0">
              <a:latin typeface="Alexandria"/>
            </a:rPr>
            <a:t>(6)</a:t>
          </a:r>
        </a:p>
        <a:p>
          <a:pPr marL="0" lvl="0" indent="0" algn="ctr" defTabSz="977900">
            <a:lnSpc>
              <a:spcPct val="90000"/>
            </a:lnSpc>
            <a:spcBef>
              <a:spcPct val="0"/>
            </a:spcBef>
            <a:spcAft>
              <a:spcPct val="35000"/>
            </a:spcAft>
            <a:buNone/>
          </a:pPr>
          <a:r>
            <a:rPr lang="en-US" sz="2000" b="1" kern="1200" dirty="0">
              <a:solidFill>
                <a:prstClr val="white"/>
              </a:solidFill>
              <a:latin typeface="Alexandria"/>
              <a:ea typeface="+mn-ea"/>
              <a:cs typeface="+mn-cs"/>
            </a:rPr>
            <a:t>Risk and Legal Management</a:t>
          </a:r>
        </a:p>
      </dgm:t>
    </dgm:pt>
    <dgm:pt modelId="{E7CCC487-8B15-4FD2-9180-00E5781038A3}" type="parTrans" cxnId="{7E940FAC-46CC-4E60-BE8D-C3248CE610BA}">
      <dgm:prSet/>
      <dgm:spPr/>
      <dgm:t>
        <a:bodyPr/>
        <a:lstStyle/>
        <a:p>
          <a:endParaRPr lang="en-US" sz="2000"/>
        </a:p>
      </dgm:t>
    </dgm:pt>
    <dgm:pt modelId="{D19EB53D-F391-4DC7-869E-2B89E62DD453}" type="sibTrans" cxnId="{7E940FAC-46CC-4E60-BE8D-C3248CE610BA}">
      <dgm:prSet/>
      <dgm:spPr/>
      <dgm:t>
        <a:bodyPr/>
        <a:lstStyle/>
        <a:p>
          <a:endParaRPr lang="en-US" sz="2000"/>
        </a:p>
      </dgm:t>
    </dgm:pt>
    <dgm:pt modelId="{54AF5F26-D00E-4833-93BA-D8400E68BEDD}">
      <dgm:prSet custT="1"/>
      <dgm:spPr/>
      <dgm:t>
        <a:bodyPr/>
        <a:lstStyle/>
        <a:p>
          <a:pPr>
            <a:buNone/>
          </a:pPr>
          <a:r>
            <a:rPr lang="en-US" sz="2000" b="1" kern="1200" dirty="0">
              <a:latin typeface="Alexandria"/>
            </a:rPr>
            <a:t>(4) </a:t>
          </a:r>
        </a:p>
        <a:p>
          <a:pPr>
            <a:buNone/>
          </a:pPr>
          <a:r>
            <a:rPr lang="en-US" sz="2000" b="1" kern="1200" dirty="0">
              <a:solidFill>
                <a:prstClr val="white"/>
              </a:solidFill>
              <a:latin typeface="Alexandria"/>
              <a:ea typeface="+mn-ea"/>
              <a:cs typeface="+mn-cs"/>
            </a:rPr>
            <a:t>Budgeting and Financial Forecasting</a:t>
          </a:r>
        </a:p>
      </dgm:t>
    </dgm:pt>
    <dgm:pt modelId="{4087C09A-FBB5-4C71-A432-C53B8438592A}" type="parTrans" cxnId="{283F9DD2-5838-47ED-A2BC-FB759E36DB7B}">
      <dgm:prSet/>
      <dgm:spPr/>
      <dgm:t>
        <a:bodyPr/>
        <a:lstStyle/>
        <a:p>
          <a:endParaRPr lang="en-US" sz="2000"/>
        </a:p>
      </dgm:t>
    </dgm:pt>
    <dgm:pt modelId="{F40AF139-004A-431B-A686-56D6832537D7}" type="sibTrans" cxnId="{283F9DD2-5838-47ED-A2BC-FB759E36DB7B}">
      <dgm:prSet/>
      <dgm:spPr/>
      <dgm:t>
        <a:bodyPr/>
        <a:lstStyle/>
        <a:p>
          <a:endParaRPr lang="en-US" sz="2000"/>
        </a:p>
      </dgm:t>
    </dgm:pt>
    <dgm:pt modelId="{A5845D89-3C8D-451B-B15A-3C26FC16EF18}" type="pres">
      <dgm:prSet presAssocID="{74D61D77-457E-4FB8-95F9-B5EF0652F56C}" presName="CompostProcess" presStyleCnt="0">
        <dgm:presLayoutVars>
          <dgm:dir/>
          <dgm:resizeHandles val="exact"/>
        </dgm:presLayoutVars>
      </dgm:prSet>
      <dgm:spPr/>
    </dgm:pt>
    <dgm:pt modelId="{0E2DB372-78B2-4D3C-9605-1586BF8D543F}" type="pres">
      <dgm:prSet presAssocID="{74D61D77-457E-4FB8-95F9-B5EF0652F56C}" presName="arrow" presStyleLbl="bgShp" presStyleIdx="0" presStyleCnt="1" custLinFactNeighborX="-223" custLinFactNeighborY="8216"/>
      <dgm:spPr/>
    </dgm:pt>
    <dgm:pt modelId="{2E416DBA-5B70-4349-A710-85DCB36F1DB5}" type="pres">
      <dgm:prSet presAssocID="{74D61D77-457E-4FB8-95F9-B5EF0652F56C}" presName="linearProcess" presStyleCnt="0"/>
      <dgm:spPr/>
    </dgm:pt>
    <dgm:pt modelId="{D7639128-2735-4581-B029-063948A5BAC7}" type="pres">
      <dgm:prSet presAssocID="{B7D940ED-725C-4117-AF8B-E48E28DF361C}" presName="textNode" presStyleLbl="node1" presStyleIdx="0" presStyleCnt="6" custScaleX="190486" custScaleY="147393">
        <dgm:presLayoutVars>
          <dgm:bulletEnabled val="1"/>
        </dgm:presLayoutVars>
      </dgm:prSet>
      <dgm:spPr/>
    </dgm:pt>
    <dgm:pt modelId="{E7EA839F-3CB9-4282-9A9C-E9FA5959774E}" type="pres">
      <dgm:prSet presAssocID="{1BC6E2D2-1D68-4F47-AD2E-7B6419141C91}" presName="sibTrans" presStyleCnt="0"/>
      <dgm:spPr/>
    </dgm:pt>
    <dgm:pt modelId="{C48AD053-E6F5-472D-9508-3012248D9DAE}" type="pres">
      <dgm:prSet presAssocID="{E77953A5-9A60-4B36-9223-721D76CF0CF7}" presName="textNode" presStyleLbl="node1" presStyleIdx="1" presStyleCnt="6" custScaleX="180753" custScaleY="145334" custLinFactNeighborX="44097" custLinFactNeighborY="2757">
        <dgm:presLayoutVars>
          <dgm:bulletEnabled val="1"/>
        </dgm:presLayoutVars>
      </dgm:prSet>
      <dgm:spPr/>
    </dgm:pt>
    <dgm:pt modelId="{D0951675-0C88-4302-8030-627C832F9800}" type="pres">
      <dgm:prSet presAssocID="{BD1C2C80-DE30-49D0-B2BC-37074F992F79}" presName="sibTrans" presStyleCnt="0"/>
      <dgm:spPr/>
    </dgm:pt>
    <dgm:pt modelId="{F15431C0-29B2-48BD-956B-8B734A549F13}" type="pres">
      <dgm:prSet presAssocID="{4D3011B7-7847-414E-94CE-551095FADAB3}" presName="textNode" presStyleLbl="node1" presStyleIdx="2" presStyleCnt="6" custScaleX="183148" custScaleY="147393" custLinFactNeighborY="919">
        <dgm:presLayoutVars>
          <dgm:bulletEnabled val="1"/>
        </dgm:presLayoutVars>
      </dgm:prSet>
      <dgm:spPr/>
    </dgm:pt>
    <dgm:pt modelId="{0594BD4A-E547-46AB-86EF-2CF98E381872}" type="pres">
      <dgm:prSet presAssocID="{F86FA83B-838C-40A6-A497-50E74CD63EBE}" presName="sibTrans" presStyleCnt="0"/>
      <dgm:spPr/>
    </dgm:pt>
    <dgm:pt modelId="{1B1080BB-01FE-4D93-AE63-C0ABDAF31102}" type="pres">
      <dgm:prSet presAssocID="{54AF5F26-D00E-4833-93BA-D8400E68BEDD}" presName="textNode" presStyleLbl="node1" presStyleIdx="3" presStyleCnt="6" custScaleX="164352" custScaleY="147172">
        <dgm:presLayoutVars>
          <dgm:bulletEnabled val="1"/>
        </dgm:presLayoutVars>
      </dgm:prSet>
      <dgm:spPr/>
    </dgm:pt>
    <dgm:pt modelId="{D110471C-A8B1-4717-A20A-81A8D13C7BB8}" type="pres">
      <dgm:prSet presAssocID="{F40AF139-004A-431B-A686-56D6832537D7}" presName="sibTrans" presStyleCnt="0"/>
      <dgm:spPr/>
    </dgm:pt>
    <dgm:pt modelId="{D462C35A-CC53-4C34-BA48-4FD9C5608FB4}" type="pres">
      <dgm:prSet presAssocID="{B738F975-D317-4EB1-8691-70BFA2AD13A2}" presName="textNode" presStyleLbl="node1" presStyleIdx="4" presStyleCnt="6" custScaleX="175025" custScaleY="147393">
        <dgm:presLayoutVars>
          <dgm:bulletEnabled val="1"/>
        </dgm:presLayoutVars>
      </dgm:prSet>
      <dgm:spPr/>
    </dgm:pt>
    <dgm:pt modelId="{6C79489F-FB68-4577-B75C-4048EE7383E5}" type="pres">
      <dgm:prSet presAssocID="{F8221680-5C33-41CA-BE04-4F62CE0F025A}" presName="sibTrans" presStyleCnt="0"/>
      <dgm:spPr/>
    </dgm:pt>
    <dgm:pt modelId="{B6F9AFB0-4990-4276-A2F9-A35E31F213FE}" type="pres">
      <dgm:prSet presAssocID="{7B8EE3ED-4E53-45C4-8AD1-221EFE2379F2}" presName="textNode" presStyleLbl="node1" presStyleIdx="5" presStyleCnt="6" custScaleX="180829" custScaleY="145334">
        <dgm:presLayoutVars>
          <dgm:bulletEnabled val="1"/>
        </dgm:presLayoutVars>
      </dgm:prSet>
      <dgm:spPr/>
    </dgm:pt>
  </dgm:ptLst>
  <dgm:cxnLst>
    <dgm:cxn modelId="{6CDF2E13-06CE-4B09-BD08-50B7DD11C074}" type="presOf" srcId="{E77953A5-9A60-4B36-9223-721D76CF0CF7}" destId="{C48AD053-E6F5-472D-9508-3012248D9DAE}" srcOrd="0" destOrd="0" presId="urn:microsoft.com/office/officeart/2005/8/layout/hProcess9"/>
    <dgm:cxn modelId="{AF8E645F-C6D6-47F6-B49A-CA5EB2EF3921}" srcId="{74D61D77-457E-4FB8-95F9-B5EF0652F56C}" destId="{B7D940ED-725C-4117-AF8B-E48E28DF361C}" srcOrd="0" destOrd="0" parTransId="{D2D388C9-2666-483D-94A5-F04DFCE49750}" sibTransId="{1BC6E2D2-1D68-4F47-AD2E-7B6419141C91}"/>
    <dgm:cxn modelId="{B0553D6A-D7FC-4C15-AB7E-2322DEDA08D9}" srcId="{74D61D77-457E-4FB8-95F9-B5EF0652F56C}" destId="{B738F975-D317-4EB1-8691-70BFA2AD13A2}" srcOrd="4" destOrd="0" parTransId="{9A09E110-9C29-4C72-A3D5-D290479186C0}" sibTransId="{F8221680-5C33-41CA-BE04-4F62CE0F025A}"/>
    <dgm:cxn modelId="{D0D19A4A-64C0-4ED6-922A-904DD26D8DCD}" srcId="{74D61D77-457E-4FB8-95F9-B5EF0652F56C}" destId="{E77953A5-9A60-4B36-9223-721D76CF0CF7}" srcOrd="1" destOrd="0" parTransId="{1A578748-EC37-435D-923E-C6449AA24BCC}" sibTransId="{BD1C2C80-DE30-49D0-B2BC-37074F992F79}"/>
    <dgm:cxn modelId="{FE430580-B596-48C8-A37E-439C38721BE3}" type="presOf" srcId="{74D61D77-457E-4FB8-95F9-B5EF0652F56C}" destId="{A5845D89-3C8D-451B-B15A-3C26FC16EF18}" srcOrd="0" destOrd="0" presId="urn:microsoft.com/office/officeart/2005/8/layout/hProcess9"/>
    <dgm:cxn modelId="{3E034D83-86F2-4064-BE4F-E4C627ABF6B2}" type="presOf" srcId="{B7D940ED-725C-4117-AF8B-E48E28DF361C}" destId="{D7639128-2735-4581-B029-063948A5BAC7}" srcOrd="0" destOrd="0" presId="urn:microsoft.com/office/officeart/2005/8/layout/hProcess9"/>
    <dgm:cxn modelId="{7E940FAC-46CC-4E60-BE8D-C3248CE610BA}" srcId="{74D61D77-457E-4FB8-95F9-B5EF0652F56C}" destId="{7B8EE3ED-4E53-45C4-8AD1-221EFE2379F2}" srcOrd="5" destOrd="0" parTransId="{E7CCC487-8B15-4FD2-9180-00E5781038A3}" sibTransId="{D19EB53D-F391-4DC7-869E-2B89E62DD453}"/>
    <dgm:cxn modelId="{283F9DD2-5838-47ED-A2BC-FB759E36DB7B}" srcId="{74D61D77-457E-4FB8-95F9-B5EF0652F56C}" destId="{54AF5F26-D00E-4833-93BA-D8400E68BEDD}" srcOrd="3" destOrd="0" parTransId="{4087C09A-FBB5-4C71-A432-C53B8438592A}" sibTransId="{F40AF139-004A-431B-A686-56D6832537D7}"/>
    <dgm:cxn modelId="{B833F3E0-4D0F-48F0-B81D-3D36465088BB}" srcId="{74D61D77-457E-4FB8-95F9-B5EF0652F56C}" destId="{4D3011B7-7847-414E-94CE-551095FADAB3}" srcOrd="2" destOrd="0" parTransId="{2A742E4D-C535-4270-AB5D-D731B09F576C}" sibTransId="{F86FA83B-838C-40A6-A497-50E74CD63EBE}"/>
    <dgm:cxn modelId="{330358EA-660D-4BB2-9E4A-11CC4B86C50C}" type="presOf" srcId="{B738F975-D317-4EB1-8691-70BFA2AD13A2}" destId="{D462C35A-CC53-4C34-BA48-4FD9C5608FB4}" srcOrd="0" destOrd="0" presId="urn:microsoft.com/office/officeart/2005/8/layout/hProcess9"/>
    <dgm:cxn modelId="{A83B27EB-8E59-48C9-BA7F-52E3498EA4EA}" type="presOf" srcId="{54AF5F26-D00E-4833-93BA-D8400E68BEDD}" destId="{1B1080BB-01FE-4D93-AE63-C0ABDAF31102}" srcOrd="0" destOrd="0" presId="urn:microsoft.com/office/officeart/2005/8/layout/hProcess9"/>
    <dgm:cxn modelId="{FA93C0F0-CE3A-4117-981F-3C34201FDBDF}" type="presOf" srcId="{4D3011B7-7847-414E-94CE-551095FADAB3}" destId="{F15431C0-29B2-48BD-956B-8B734A549F13}" srcOrd="0" destOrd="0" presId="urn:microsoft.com/office/officeart/2005/8/layout/hProcess9"/>
    <dgm:cxn modelId="{F6411CFC-65C3-4D35-887E-6804BF0B6B86}" type="presOf" srcId="{7B8EE3ED-4E53-45C4-8AD1-221EFE2379F2}" destId="{B6F9AFB0-4990-4276-A2F9-A35E31F213FE}" srcOrd="0" destOrd="0" presId="urn:microsoft.com/office/officeart/2005/8/layout/hProcess9"/>
    <dgm:cxn modelId="{952AAE72-AFF1-427C-9192-B23B37490CBD}" type="presParOf" srcId="{A5845D89-3C8D-451B-B15A-3C26FC16EF18}" destId="{0E2DB372-78B2-4D3C-9605-1586BF8D543F}" srcOrd="0" destOrd="0" presId="urn:microsoft.com/office/officeart/2005/8/layout/hProcess9"/>
    <dgm:cxn modelId="{7BA5CC36-8447-466E-BAA0-4560AFE23503}" type="presParOf" srcId="{A5845D89-3C8D-451B-B15A-3C26FC16EF18}" destId="{2E416DBA-5B70-4349-A710-85DCB36F1DB5}" srcOrd="1" destOrd="0" presId="urn:microsoft.com/office/officeart/2005/8/layout/hProcess9"/>
    <dgm:cxn modelId="{DF031E99-FF12-453A-878B-24B238EC72BF}" type="presParOf" srcId="{2E416DBA-5B70-4349-A710-85DCB36F1DB5}" destId="{D7639128-2735-4581-B029-063948A5BAC7}" srcOrd="0" destOrd="0" presId="urn:microsoft.com/office/officeart/2005/8/layout/hProcess9"/>
    <dgm:cxn modelId="{DF9463B1-D71C-4BE7-BD7C-E74D14113322}" type="presParOf" srcId="{2E416DBA-5B70-4349-A710-85DCB36F1DB5}" destId="{E7EA839F-3CB9-4282-9A9C-E9FA5959774E}" srcOrd="1" destOrd="0" presId="urn:microsoft.com/office/officeart/2005/8/layout/hProcess9"/>
    <dgm:cxn modelId="{0FEE5569-3566-4239-A3B6-E00B58944D3B}" type="presParOf" srcId="{2E416DBA-5B70-4349-A710-85DCB36F1DB5}" destId="{C48AD053-E6F5-472D-9508-3012248D9DAE}" srcOrd="2" destOrd="0" presId="urn:microsoft.com/office/officeart/2005/8/layout/hProcess9"/>
    <dgm:cxn modelId="{5AD54505-2E9B-4E41-9CD0-19BA0652E3F5}" type="presParOf" srcId="{2E416DBA-5B70-4349-A710-85DCB36F1DB5}" destId="{D0951675-0C88-4302-8030-627C832F9800}" srcOrd="3" destOrd="0" presId="urn:microsoft.com/office/officeart/2005/8/layout/hProcess9"/>
    <dgm:cxn modelId="{06453A0A-AF04-49D8-BA59-68A1A2028BBC}" type="presParOf" srcId="{2E416DBA-5B70-4349-A710-85DCB36F1DB5}" destId="{F15431C0-29B2-48BD-956B-8B734A549F13}" srcOrd="4" destOrd="0" presId="urn:microsoft.com/office/officeart/2005/8/layout/hProcess9"/>
    <dgm:cxn modelId="{A102A339-C53B-48C3-A403-4070D9A54CE5}" type="presParOf" srcId="{2E416DBA-5B70-4349-A710-85DCB36F1DB5}" destId="{0594BD4A-E547-46AB-86EF-2CF98E381872}" srcOrd="5" destOrd="0" presId="urn:microsoft.com/office/officeart/2005/8/layout/hProcess9"/>
    <dgm:cxn modelId="{F80DCD85-B067-4595-918A-0E60F33D7643}" type="presParOf" srcId="{2E416DBA-5B70-4349-A710-85DCB36F1DB5}" destId="{1B1080BB-01FE-4D93-AE63-C0ABDAF31102}" srcOrd="6" destOrd="0" presId="urn:microsoft.com/office/officeart/2005/8/layout/hProcess9"/>
    <dgm:cxn modelId="{112DD3BB-8135-401F-AE51-B6AC16E118E1}" type="presParOf" srcId="{2E416DBA-5B70-4349-A710-85DCB36F1DB5}" destId="{D110471C-A8B1-4717-A20A-81A8D13C7BB8}" srcOrd="7" destOrd="0" presId="urn:microsoft.com/office/officeart/2005/8/layout/hProcess9"/>
    <dgm:cxn modelId="{37B5574A-C1C8-49C6-901C-93ACB2A95101}" type="presParOf" srcId="{2E416DBA-5B70-4349-A710-85DCB36F1DB5}" destId="{D462C35A-CC53-4C34-BA48-4FD9C5608FB4}" srcOrd="8" destOrd="0" presId="urn:microsoft.com/office/officeart/2005/8/layout/hProcess9"/>
    <dgm:cxn modelId="{A4D8A1B9-CF39-4030-BB4E-55D346BF467A}" type="presParOf" srcId="{2E416DBA-5B70-4349-A710-85DCB36F1DB5}" destId="{6C79489F-FB68-4577-B75C-4048EE7383E5}" srcOrd="9" destOrd="0" presId="urn:microsoft.com/office/officeart/2005/8/layout/hProcess9"/>
    <dgm:cxn modelId="{D2A00991-3CC7-4289-BEB7-B0FAD80FBC27}" type="presParOf" srcId="{2E416DBA-5B70-4349-A710-85DCB36F1DB5}" destId="{B6F9AFB0-4990-4276-A2F9-A35E31F213FE}" srcOrd="10"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47D81B82-C8CB-45DF-89B8-D396E4DA874C}">
      <dgm:prSet phldrT="[Text]" custT="1"/>
      <dgm:spPr>
        <a:solidFill>
          <a:srgbClr val="CC99FF"/>
        </a:solidFill>
      </dgm:spPr>
      <dgm:t>
        <a:bodyPr/>
        <a:lstStyle/>
        <a:p>
          <a:pPr>
            <a:spcAft>
              <a:spcPts val="0"/>
            </a:spcAft>
          </a:pPr>
          <a:r>
            <a:rPr lang="en-US" sz="2000" b="1" dirty="0">
              <a:solidFill>
                <a:schemeClr val="tx1"/>
              </a:solidFill>
              <a:latin typeface="Alexandria"/>
            </a:rPr>
            <a:t>Detailed Data Collection</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Expense Classification</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FF00"/>
        </a:solidFill>
      </dgm:spPr>
      <dgm:t>
        <a:bodyPr/>
        <a:lstStyle/>
        <a:p>
          <a:r>
            <a:rPr lang="en-US" sz="2000" b="1" i="0" dirty="0">
              <a:solidFill>
                <a:schemeClr val="tx1"/>
              </a:solidFill>
            </a:rPr>
            <a:t>Expense Allocation to Tenants</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r>
            <a:rPr lang="en-US" sz="2000" b="1" dirty="0">
              <a:solidFill>
                <a:schemeClr val="tx1"/>
              </a:solidFill>
              <a:latin typeface="Alexandria"/>
            </a:rPr>
            <a:t>Performance Monitoring and Variance Analysis</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98F72865-D23B-4201-A80A-C5B8C11798C1}">
      <dgm:prSet custT="1"/>
      <dgm:spPr>
        <a:solidFill>
          <a:srgbClr val="92D050"/>
        </a:solidFill>
      </dgm:spPr>
      <dgm:t>
        <a:bodyPr/>
        <a:lstStyle/>
        <a:p>
          <a:r>
            <a:rPr lang="en-US" sz="2000" b="1" dirty="0">
              <a:solidFill>
                <a:schemeClr val="tx1"/>
              </a:solidFill>
              <a:latin typeface="Alexandria"/>
            </a:rPr>
            <a:t>Efficiency Optimization</a:t>
          </a:r>
        </a:p>
      </dgm:t>
    </dgm:pt>
    <dgm:pt modelId="{C6328371-F3E0-477D-BF61-7EB6B2097E38}" type="parTrans" cxnId="{16793D84-5657-44DC-BF2C-97C57DADD077}">
      <dgm:prSet/>
      <dgm:spPr/>
      <dgm:t>
        <a:bodyPr/>
        <a:lstStyle/>
        <a:p>
          <a:endParaRPr lang="en-US"/>
        </a:p>
      </dgm:t>
    </dgm:pt>
    <dgm:pt modelId="{6E998263-6FAE-4C3C-A8D5-ABFB668C1711}" type="sibTrans" cxnId="{16793D84-5657-44DC-BF2C-97C57DADD077}">
      <dgm:prSet/>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Primary Functions of the Property Manager </a:t>
          </a:r>
          <a:endParaRPr lang="en-US" sz="2400" b="1" dirty="0">
            <a:solidFill>
              <a:schemeClr val="tx1"/>
            </a:solidFill>
            <a:latin typeface="Alexandria"/>
          </a:endParaRPr>
        </a:p>
      </dgm:t>
    </dgm:pt>
    <dgm:pt modelId="{B79A2208-D60A-480D-985E-58372044B721}" type="sibTrans" cxnId="{5E74A5D1-85B4-42A6-856C-B356F1DE0705}">
      <dgm:prSet/>
      <dgm:spPr/>
      <dgm:t>
        <a:bodyPr/>
        <a:lstStyle/>
        <a:p>
          <a:endParaRPr lang="en-US"/>
        </a:p>
      </dgm:t>
    </dgm:pt>
    <dgm:pt modelId="{EB2029D5-0464-40D7-9161-1C3C908F1E04}" type="parTrans" cxnId="{5E74A5D1-85B4-42A6-856C-B356F1DE0705}">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300448" custScaleY="51702"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5"/>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5" custScaleY="112456" custLinFactNeighborX="-50" custLinFactNeighborY="39766">
        <dgm:presLayoutVars>
          <dgm:chPref val="3"/>
        </dgm:presLayoutVars>
      </dgm:prSet>
      <dgm:spPr/>
    </dgm:pt>
    <dgm:pt modelId="{11789827-FE15-4D14-A60A-A4E30D96CBF7}" type="pres">
      <dgm:prSet presAssocID="{47D81B82-C8CB-45DF-89B8-D396E4DA874C}" presName="rootConnector" presStyleLbl="node2" presStyleIdx="0" presStyleCnt="5"/>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5"/>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5" custScaleY="107618" custLinFactNeighborX="-671" custLinFactNeighborY="39766">
        <dgm:presLayoutVars>
          <dgm:chPref val="3"/>
        </dgm:presLayoutVars>
      </dgm:prSet>
      <dgm:spPr/>
    </dgm:pt>
    <dgm:pt modelId="{E60E1E5B-C601-4BFC-9CD5-9B7F4B0F44AE}" type="pres">
      <dgm:prSet presAssocID="{E42F95AB-2265-4D7C-9018-8263A1E8B6B4}" presName="rootConnector" presStyleLbl="node2" presStyleIdx="1" presStyleCnt="5"/>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5"/>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5" custScaleY="108152" custLinFactNeighborX="-269" custLinFactNeighborY="39348">
        <dgm:presLayoutVars>
          <dgm:chPref val="3"/>
        </dgm:presLayoutVars>
      </dgm:prSet>
      <dgm:spPr/>
    </dgm:pt>
    <dgm:pt modelId="{7AF40933-DD90-4119-9A4D-69FFDA3A868F}" type="pres">
      <dgm:prSet presAssocID="{03A6B4A1-9708-4DC4-B99A-F802948CA9A7}" presName="rootConnector" presStyleLbl="node2" presStyleIdx="2" presStyleCnt="5"/>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40EBF06E-126B-4038-BB2E-707BF0CB5A8E}" type="pres">
      <dgm:prSet presAssocID="{9B1B8D06-CC66-4561-908A-17E7F5697F91}" presName="Name37" presStyleLbl="parChTrans1D2" presStyleIdx="3" presStyleCnt="5"/>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5" custScaleY="109221" custLinFactNeighborX="-50" custLinFactNeighborY="39766">
        <dgm:presLayoutVars>
          <dgm:chPref val="3"/>
        </dgm:presLayoutVars>
      </dgm:prSet>
      <dgm:spPr/>
    </dgm:pt>
    <dgm:pt modelId="{D9F7A041-48BE-424D-B9BD-F31D170AECF1}" type="pres">
      <dgm:prSet presAssocID="{FF75B30D-DEB5-4E86-A7CF-D2EE6972DEED}" presName="rootConnector" presStyleLbl="node2" presStyleIdx="3" presStyleCnt="5"/>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29F83457-6D0F-42D8-938D-6AB073D5F5D9}" type="pres">
      <dgm:prSet presAssocID="{C6328371-F3E0-477D-BF61-7EB6B2097E38}" presName="Name37" presStyleLbl="parChTrans1D2" presStyleIdx="4" presStyleCnt="5"/>
      <dgm:spPr/>
    </dgm:pt>
    <dgm:pt modelId="{C7DBC718-7A2E-4E30-AE13-08F693493C78}" type="pres">
      <dgm:prSet presAssocID="{98F72865-D23B-4201-A80A-C5B8C11798C1}" presName="hierRoot2" presStyleCnt="0">
        <dgm:presLayoutVars>
          <dgm:hierBranch val="init"/>
        </dgm:presLayoutVars>
      </dgm:prSet>
      <dgm:spPr/>
    </dgm:pt>
    <dgm:pt modelId="{B26DAD6D-8B28-40D7-8EF8-09CCC04F708E}" type="pres">
      <dgm:prSet presAssocID="{98F72865-D23B-4201-A80A-C5B8C11798C1}" presName="rootComposite" presStyleCnt="0"/>
      <dgm:spPr/>
    </dgm:pt>
    <dgm:pt modelId="{B54F9E9F-12F7-42DA-98FB-6BFBE159924B}" type="pres">
      <dgm:prSet presAssocID="{98F72865-D23B-4201-A80A-C5B8C11798C1}" presName="rootText" presStyleLbl="node2" presStyleIdx="4" presStyleCnt="5" custScaleY="116494" custLinFactNeighborX="-50" custLinFactNeighborY="39766">
        <dgm:presLayoutVars>
          <dgm:chPref val="3"/>
        </dgm:presLayoutVars>
      </dgm:prSet>
      <dgm:spPr/>
    </dgm:pt>
    <dgm:pt modelId="{6A524014-4C27-4ECE-AEEA-62CCB99E16C1}" type="pres">
      <dgm:prSet presAssocID="{98F72865-D23B-4201-A80A-C5B8C11798C1}" presName="rootConnector" presStyleLbl="node2" presStyleIdx="4" presStyleCnt="5"/>
      <dgm:spPr/>
    </dgm:pt>
    <dgm:pt modelId="{673F72C6-74A2-4119-868A-6E85285EBDB6}" type="pres">
      <dgm:prSet presAssocID="{98F72865-D23B-4201-A80A-C5B8C11798C1}" presName="hierChild4" presStyleCnt="0"/>
      <dgm:spPr/>
    </dgm:pt>
    <dgm:pt modelId="{E9F08E17-8833-46CA-B6BC-C1B55FDB87E6}" type="pres">
      <dgm:prSet presAssocID="{98F72865-D23B-4201-A80A-C5B8C11798C1}"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2899216F-A719-4D12-91B9-38E52447ECD5}" type="presOf" srcId="{C6328371-F3E0-477D-BF61-7EB6B2097E38}" destId="{29F83457-6D0F-42D8-938D-6AB073D5F5D9}" srcOrd="0"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C2E60A75-E661-42D3-8F5F-A9F73761858C}" type="presOf" srcId="{98F72865-D23B-4201-A80A-C5B8C11798C1}" destId="{B54F9E9F-12F7-42DA-98FB-6BFBE159924B}"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16793D84-5657-44DC-BF2C-97C57DADD077}" srcId="{F0BDE8FF-C464-4407-9C0D-67DD799182F9}" destId="{98F72865-D23B-4201-A80A-C5B8C11798C1}" srcOrd="4" destOrd="0" parTransId="{C6328371-F3E0-477D-BF61-7EB6B2097E38}" sibTransId="{6E998263-6FAE-4C3C-A8D5-ABFB668C171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F3C1DAEE-7696-4CA6-9586-7999E0022864}" type="presOf" srcId="{98F72865-D23B-4201-A80A-C5B8C11798C1}" destId="{6A524014-4C27-4ECE-AEEA-62CCB99E16C1}"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0DD6BDDF-AD29-45C0-9D5A-C8F18E69DE9F}" type="presParOf" srcId="{938522C4-AD99-4552-AFA7-BDA73FEA72D4}" destId="{29F83457-6D0F-42D8-938D-6AB073D5F5D9}" srcOrd="8" destOrd="0" presId="urn:microsoft.com/office/officeart/2005/8/layout/orgChart1"/>
    <dgm:cxn modelId="{9D69BE75-372B-4458-B5CA-DE3FFB3C4DD8}" type="presParOf" srcId="{938522C4-AD99-4552-AFA7-BDA73FEA72D4}" destId="{C7DBC718-7A2E-4E30-AE13-08F693493C78}" srcOrd="9" destOrd="0" presId="urn:microsoft.com/office/officeart/2005/8/layout/orgChart1"/>
    <dgm:cxn modelId="{CF35D3FC-FB1E-478F-882F-A5926CEF8A8A}" type="presParOf" srcId="{C7DBC718-7A2E-4E30-AE13-08F693493C78}" destId="{B26DAD6D-8B28-40D7-8EF8-09CCC04F708E}" srcOrd="0" destOrd="0" presId="urn:microsoft.com/office/officeart/2005/8/layout/orgChart1"/>
    <dgm:cxn modelId="{B2201F38-C3C8-417E-B198-FEE7B16E5D18}" type="presParOf" srcId="{B26DAD6D-8B28-40D7-8EF8-09CCC04F708E}" destId="{B54F9E9F-12F7-42DA-98FB-6BFBE159924B}" srcOrd="0" destOrd="0" presId="urn:microsoft.com/office/officeart/2005/8/layout/orgChart1"/>
    <dgm:cxn modelId="{24E38EEF-1243-44AF-95BA-95E4CA6769A2}" type="presParOf" srcId="{B26DAD6D-8B28-40D7-8EF8-09CCC04F708E}" destId="{6A524014-4C27-4ECE-AEEA-62CCB99E16C1}" srcOrd="1" destOrd="0" presId="urn:microsoft.com/office/officeart/2005/8/layout/orgChart1"/>
    <dgm:cxn modelId="{EE4AA639-E658-4D3E-BD80-98617DC0FAE5}" type="presParOf" srcId="{C7DBC718-7A2E-4E30-AE13-08F693493C78}" destId="{673F72C6-74A2-4119-868A-6E85285EBDB6}" srcOrd="1" destOrd="0" presId="urn:microsoft.com/office/officeart/2005/8/layout/orgChart1"/>
    <dgm:cxn modelId="{F6C14AED-4870-4197-A99C-9092B7B2A8CD}" type="presParOf" srcId="{C7DBC718-7A2E-4E30-AE13-08F693493C78}" destId="{E9F08E17-8833-46CA-B6BC-C1B55FDB87E6}"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F336C4-AE18-4851-9E36-20B80B7009AA}"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n-US"/>
        </a:p>
      </dgm:t>
    </dgm:pt>
    <dgm:pt modelId="{F656CB96-AC8E-4506-AC0B-E0E23E3189B6}">
      <dgm:prSet custT="1"/>
      <dgm:spPr>
        <a:solidFill>
          <a:srgbClr val="FFFF00"/>
        </a:solidFill>
      </dgm:spPr>
      <dgm: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1) Collect Historical Data: </a:t>
          </a:r>
          <a:r>
            <a:rPr lang="en-US" sz="1800" dirty="0">
              <a:solidFill>
                <a:schemeClr val="tx1"/>
              </a:solidFill>
              <a:latin typeface="Alexandria"/>
            </a:rPr>
            <a:t>Use 2–3 years of APOD and P&amp;L statements to establish performance trends.</a:t>
          </a:r>
        </a:p>
        <a:p>
          <a:pPr marL="0" lvl="0" algn="l" defTabSz="977900">
            <a:lnSpc>
              <a:spcPct val="90000"/>
            </a:lnSpc>
            <a:spcBef>
              <a:spcPct val="0"/>
            </a:spcBef>
            <a:spcAft>
              <a:spcPct val="35000"/>
            </a:spcAft>
            <a:buNone/>
          </a:pPr>
          <a:endParaRPr lang="en-US" sz="1500" dirty="0"/>
        </a:p>
      </dgm:t>
    </dgm:pt>
    <dgm:pt modelId="{8BC798A2-0E3B-410B-9154-F944CA72CD8C}" type="parTrans" cxnId="{2DCF7427-E821-4A28-9935-04F587F94387}">
      <dgm:prSet/>
      <dgm:spPr/>
      <dgm:t>
        <a:bodyPr/>
        <a:lstStyle/>
        <a:p>
          <a:endParaRPr lang="en-US"/>
        </a:p>
      </dgm:t>
    </dgm:pt>
    <dgm:pt modelId="{6CDB5E21-D0FC-4F22-A689-B4BEBD3751FF}" type="sibTrans" cxnId="{2DCF7427-E821-4A28-9935-04F587F94387}">
      <dgm:prSet/>
      <dgm:spPr/>
      <dgm:t>
        <a:bodyPr/>
        <a:lstStyle/>
        <a:p>
          <a:endParaRPr lang="en-US"/>
        </a:p>
      </dgm:t>
    </dgm:pt>
    <dgm:pt modelId="{84DC351E-108D-4B0D-843D-A9A67CD6E083}">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Alexandria"/>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Alexandria"/>
          </a:endParaRPr>
        </a:p>
        <a:p>
          <a:pPr marL="0" marR="0" lvl="0" indent="0"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2) Define Key Assumptions: </a:t>
          </a:r>
          <a:r>
            <a:rPr lang="en-US" sz="2000" b="0" dirty="0">
              <a:solidFill>
                <a:schemeClr val="tx1"/>
              </a:solidFill>
              <a:latin typeface="Alexandria"/>
            </a:rPr>
            <a:t>Projected occupancy or vacancy rate ,Inflation assumptions for operating costs , Expected rent escalations, Turnover and capital maintenance projections…etc.</a:t>
          </a:r>
        </a:p>
        <a:p>
          <a:pPr marL="0" lvl="0" defTabSz="889000">
            <a:lnSpc>
              <a:spcPct val="90000"/>
            </a:lnSpc>
            <a:spcBef>
              <a:spcPct val="0"/>
            </a:spcBef>
            <a:spcAft>
              <a:spcPct val="35000"/>
            </a:spcAft>
            <a:buNone/>
          </a:pPr>
          <a:endParaRPr lang="en-US" sz="2000" b="1" dirty="0">
            <a:solidFill>
              <a:schemeClr val="tx1"/>
            </a:solidFill>
            <a:latin typeface="Alexandria"/>
          </a:endParaRPr>
        </a:p>
        <a:p>
          <a:pPr marL="0" lvl="0" defTabSz="889000">
            <a:lnSpc>
              <a:spcPct val="90000"/>
            </a:lnSpc>
            <a:spcBef>
              <a:spcPct val="0"/>
            </a:spcBef>
            <a:spcAft>
              <a:spcPct val="35000"/>
            </a:spcAft>
            <a:buNone/>
          </a:pPr>
          <a:endParaRPr lang="en-US" sz="2000" b="1" dirty="0">
            <a:solidFill>
              <a:schemeClr val="tx1"/>
            </a:solidFill>
            <a:latin typeface="Alexandria"/>
          </a:endParaRPr>
        </a:p>
      </dgm:t>
    </dgm:pt>
    <dgm:pt modelId="{57FE5131-FC5B-46DC-82E5-5B0539AA8938}" type="parTrans" cxnId="{7F3E9596-B318-4C7A-89ED-DE7C2B917E79}">
      <dgm:prSet/>
      <dgm:spPr/>
      <dgm:t>
        <a:bodyPr/>
        <a:lstStyle/>
        <a:p>
          <a:endParaRPr lang="en-US"/>
        </a:p>
      </dgm:t>
    </dgm:pt>
    <dgm:pt modelId="{9EC2FDCA-CF79-433C-A2B5-DE192A51E560}" type="sibTrans" cxnId="{7F3E9596-B318-4C7A-89ED-DE7C2B917E79}">
      <dgm:prSet/>
      <dgm:spPr/>
      <dgm:t>
        <a:bodyPr/>
        <a:lstStyle/>
        <a:p>
          <a:endParaRPr lang="en-US"/>
        </a:p>
      </dgm:t>
    </dgm:pt>
    <dgm:pt modelId="{5E947A08-6974-4633-A9B4-949C3A2076D1}">
      <dgm:prSet custT="1"/>
      <dgm:spPr/>
      <dgm:t>
        <a:bodyPr/>
        <a:lstStyle/>
        <a:p>
          <a:pPr>
            <a:lnSpc>
              <a:spcPct val="120000"/>
            </a:lnSpc>
            <a:spcAft>
              <a:spcPts val="0"/>
            </a:spcAft>
            <a:buNone/>
          </a:pPr>
          <a:r>
            <a:rPr lang="en-US" sz="2000" b="1" dirty="0">
              <a:solidFill>
                <a:schemeClr val="tx1"/>
              </a:solidFill>
              <a:latin typeface="Alexandria"/>
            </a:rPr>
            <a:t>3) Prepare a Base Budget: </a:t>
          </a:r>
          <a:r>
            <a:rPr lang="en-US" sz="1800" dirty="0">
              <a:solidFill>
                <a:schemeClr val="tx1"/>
              </a:solidFill>
              <a:latin typeface="Alexandria"/>
            </a:rPr>
            <a:t>Forecast expected revenues and expenses using the above assumptions and distribute them monthly or quarterly.</a:t>
          </a:r>
        </a:p>
      </dgm:t>
    </dgm:pt>
    <dgm:pt modelId="{8BFFEAC7-96A5-4C8D-A5CA-D5D25238D45F}" type="parTrans" cxnId="{3009C70E-50CE-4367-98AC-94C0BF2DF78F}">
      <dgm:prSet/>
      <dgm:spPr/>
      <dgm:t>
        <a:bodyPr/>
        <a:lstStyle/>
        <a:p>
          <a:endParaRPr lang="en-US"/>
        </a:p>
      </dgm:t>
    </dgm:pt>
    <dgm:pt modelId="{63A53712-B152-466D-80FE-2D7070146FD4}" type="sibTrans" cxnId="{3009C70E-50CE-4367-98AC-94C0BF2DF78F}">
      <dgm:prSet/>
      <dgm:spPr/>
      <dgm:t>
        <a:bodyPr/>
        <a:lstStyle/>
        <a:p>
          <a:endParaRPr lang="en-US"/>
        </a:p>
      </dgm:t>
    </dgm:pt>
    <dgm:pt modelId="{1202B07B-F425-4BB1-A6B4-E4BCDA5F303D}">
      <dgm:prSet custT="1"/>
      <dgm:spPr/>
      <dgm:t>
        <a:bodyPr/>
        <a:lstStyle/>
        <a:p>
          <a:pPr>
            <a:lnSpc>
              <a:spcPct val="120000"/>
            </a:lnSpc>
            <a:spcAft>
              <a:spcPts val="0"/>
            </a:spcAft>
            <a:buNone/>
          </a:pPr>
          <a:r>
            <a:rPr lang="en-US" sz="2000" b="1" dirty="0">
              <a:solidFill>
                <a:schemeClr val="tx1"/>
              </a:solidFill>
              <a:latin typeface="Alexandria"/>
            </a:rPr>
            <a:t>4) Develop Alternative Scenarios: </a:t>
          </a:r>
          <a:r>
            <a:rPr lang="en-US" sz="1800" dirty="0">
              <a:solidFill>
                <a:schemeClr val="tx1"/>
              </a:solidFill>
              <a:latin typeface="Alexandria"/>
            </a:rPr>
            <a:t>Create Best-Case, Worst-Case, and Stress-Test scenarios to anticipate market volatility or operational disruptions (e.g., energy cost spikes).</a:t>
          </a:r>
        </a:p>
        <a:p>
          <a:pPr>
            <a:lnSpc>
              <a:spcPct val="90000"/>
            </a:lnSpc>
            <a:spcAft>
              <a:spcPct val="35000"/>
            </a:spcAft>
            <a:buNone/>
          </a:pPr>
          <a:endParaRPr lang="en-US" sz="1000" dirty="0"/>
        </a:p>
      </dgm:t>
    </dgm:pt>
    <dgm:pt modelId="{08BA1D93-C4B6-4CDA-A425-F0A13E4479E8}" type="parTrans" cxnId="{C99CCB1E-5ACA-4B5D-8892-AEF5566FF550}">
      <dgm:prSet/>
      <dgm:spPr/>
      <dgm:t>
        <a:bodyPr/>
        <a:lstStyle/>
        <a:p>
          <a:endParaRPr lang="en-US"/>
        </a:p>
      </dgm:t>
    </dgm:pt>
    <dgm:pt modelId="{0471A191-77CC-4842-82D8-51F48F29A8D9}" type="sibTrans" cxnId="{C99CCB1E-5ACA-4B5D-8892-AEF5566FF550}">
      <dgm:prSet/>
      <dgm:spPr/>
      <dgm:t>
        <a:bodyPr/>
        <a:lstStyle/>
        <a:p>
          <a:endParaRPr lang="en-US"/>
        </a:p>
      </dgm:t>
    </dgm:pt>
    <dgm:pt modelId="{6CC23357-8768-4B37-ACE4-9FAEFDBBFAFA}" type="pres">
      <dgm:prSet presAssocID="{BAF336C4-AE18-4851-9E36-20B80B7009AA}" presName="outerComposite" presStyleCnt="0">
        <dgm:presLayoutVars>
          <dgm:chMax val="5"/>
          <dgm:dir/>
          <dgm:resizeHandles val="exact"/>
        </dgm:presLayoutVars>
      </dgm:prSet>
      <dgm:spPr/>
    </dgm:pt>
    <dgm:pt modelId="{38B83DCB-85A4-4618-918E-D3D0BBD437CA}" type="pres">
      <dgm:prSet presAssocID="{BAF336C4-AE18-4851-9E36-20B80B7009AA}" presName="dummyMaxCanvas" presStyleCnt="0">
        <dgm:presLayoutVars/>
      </dgm:prSet>
      <dgm:spPr/>
    </dgm:pt>
    <dgm:pt modelId="{AFF4A143-C0FB-4B76-905D-4C1A3881688A}" type="pres">
      <dgm:prSet presAssocID="{BAF336C4-AE18-4851-9E36-20B80B7009AA}" presName="FourNodes_1" presStyleLbl="node1" presStyleIdx="0" presStyleCnt="4">
        <dgm:presLayoutVars>
          <dgm:bulletEnabled val="1"/>
        </dgm:presLayoutVars>
      </dgm:prSet>
      <dgm:spPr/>
    </dgm:pt>
    <dgm:pt modelId="{2050C438-B497-4323-B00A-24F812B42717}" type="pres">
      <dgm:prSet presAssocID="{BAF336C4-AE18-4851-9E36-20B80B7009AA}" presName="FourNodes_2" presStyleLbl="node1" presStyleIdx="1" presStyleCnt="4">
        <dgm:presLayoutVars>
          <dgm:bulletEnabled val="1"/>
        </dgm:presLayoutVars>
      </dgm:prSet>
      <dgm:spPr/>
    </dgm:pt>
    <dgm:pt modelId="{EFA9BA5B-2E60-4028-B60C-1FD45A5B7A5A}" type="pres">
      <dgm:prSet presAssocID="{BAF336C4-AE18-4851-9E36-20B80B7009AA}" presName="FourNodes_3" presStyleLbl="node1" presStyleIdx="2" presStyleCnt="4">
        <dgm:presLayoutVars>
          <dgm:bulletEnabled val="1"/>
        </dgm:presLayoutVars>
      </dgm:prSet>
      <dgm:spPr/>
    </dgm:pt>
    <dgm:pt modelId="{0166D4FD-612B-46C2-8CCC-E6A575406832}" type="pres">
      <dgm:prSet presAssocID="{BAF336C4-AE18-4851-9E36-20B80B7009AA}" presName="FourNodes_4" presStyleLbl="node1" presStyleIdx="3" presStyleCnt="4">
        <dgm:presLayoutVars>
          <dgm:bulletEnabled val="1"/>
        </dgm:presLayoutVars>
      </dgm:prSet>
      <dgm:spPr/>
    </dgm:pt>
    <dgm:pt modelId="{A45B0177-75E2-4486-9684-D82B828FDE86}" type="pres">
      <dgm:prSet presAssocID="{BAF336C4-AE18-4851-9E36-20B80B7009AA}" presName="FourConn_1-2" presStyleLbl="fgAccFollowNode1" presStyleIdx="0" presStyleCnt="3">
        <dgm:presLayoutVars>
          <dgm:bulletEnabled val="1"/>
        </dgm:presLayoutVars>
      </dgm:prSet>
      <dgm:spPr/>
    </dgm:pt>
    <dgm:pt modelId="{53470FCF-80B1-452F-9CB1-0926E46A7C10}" type="pres">
      <dgm:prSet presAssocID="{BAF336C4-AE18-4851-9E36-20B80B7009AA}" presName="FourConn_2-3" presStyleLbl="fgAccFollowNode1" presStyleIdx="1" presStyleCnt="3">
        <dgm:presLayoutVars>
          <dgm:bulletEnabled val="1"/>
        </dgm:presLayoutVars>
      </dgm:prSet>
      <dgm:spPr/>
    </dgm:pt>
    <dgm:pt modelId="{8932E0CB-3865-4E93-9095-DB3909A66FB9}" type="pres">
      <dgm:prSet presAssocID="{BAF336C4-AE18-4851-9E36-20B80B7009AA}" presName="FourConn_3-4" presStyleLbl="fgAccFollowNode1" presStyleIdx="2" presStyleCnt="3">
        <dgm:presLayoutVars>
          <dgm:bulletEnabled val="1"/>
        </dgm:presLayoutVars>
      </dgm:prSet>
      <dgm:spPr/>
    </dgm:pt>
    <dgm:pt modelId="{8FC684EA-6144-49FA-BA9B-64BBD1439CCD}" type="pres">
      <dgm:prSet presAssocID="{BAF336C4-AE18-4851-9E36-20B80B7009AA}" presName="FourNodes_1_text" presStyleLbl="node1" presStyleIdx="3" presStyleCnt="4">
        <dgm:presLayoutVars>
          <dgm:bulletEnabled val="1"/>
        </dgm:presLayoutVars>
      </dgm:prSet>
      <dgm:spPr/>
    </dgm:pt>
    <dgm:pt modelId="{3C0B0084-3745-417A-AF94-5E5D75813126}" type="pres">
      <dgm:prSet presAssocID="{BAF336C4-AE18-4851-9E36-20B80B7009AA}" presName="FourNodes_2_text" presStyleLbl="node1" presStyleIdx="3" presStyleCnt="4">
        <dgm:presLayoutVars>
          <dgm:bulletEnabled val="1"/>
        </dgm:presLayoutVars>
      </dgm:prSet>
      <dgm:spPr/>
    </dgm:pt>
    <dgm:pt modelId="{DF695E11-ACCB-4468-83F7-89299D092BC7}" type="pres">
      <dgm:prSet presAssocID="{BAF336C4-AE18-4851-9E36-20B80B7009AA}" presName="FourNodes_3_text" presStyleLbl="node1" presStyleIdx="3" presStyleCnt="4">
        <dgm:presLayoutVars>
          <dgm:bulletEnabled val="1"/>
        </dgm:presLayoutVars>
      </dgm:prSet>
      <dgm:spPr/>
    </dgm:pt>
    <dgm:pt modelId="{DF0EC6E5-5C94-4D0E-9151-7679873CE35C}" type="pres">
      <dgm:prSet presAssocID="{BAF336C4-AE18-4851-9E36-20B80B7009AA}" presName="FourNodes_4_text" presStyleLbl="node1" presStyleIdx="3" presStyleCnt="4">
        <dgm:presLayoutVars>
          <dgm:bulletEnabled val="1"/>
        </dgm:presLayoutVars>
      </dgm:prSet>
      <dgm:spPr/>
    </dgm:pt>
  </dgm:ptLst>
  <dgm:cxnLst>
    <dgm:cxn modelId="{2461180E-E575-47BD-969C-7A87AB8600B5}" type="presOf" srcId="{F656CB96-AC8E-4506-AC0B-E0E23E3189B6}" destId="{8FC684EA-6144-49FA-BA9B-64BBD1439CCD}" srcOrd="1" destOrd="0" presId="urn:microsoft.com/office/officeart/2005/8/layout/vProcess5"/>
    <dgm:cxn modelId="{3009C70E-50CE-4367-98AC-94C0BF2DF78F}" srcId="{BAF336C4-AE18-4851-9E36-20B80B7009AA}" destId="{5E947A08-6974-4633-A9B4-949C3A2076D1}" srcOrd="2" destOrd="0" parTransId="{8BFFEAC7-96A5-4C8D-A5CA-D5D25238D45F}" sibTransId="{63A53712-B152-466D-80FE-2D7070146FD4}"/>
    <dgm:cxn modelId="{D8255016-F31D-4C85-9E54-2A7F352E04A9}" type="presOf" srcId="{5E947A08-6974-4633-A9B4-949C3A2076D1}" destId="{DF695E11-ACCB-4468-83F7-89299D092BC7}" srcOrd="1" destOrd="0" presId="urn:microsoft.com/office/officeart/2005/8/layout/vProcess5"/>
    <dgm:cxn modelId="{02D18C19-168A-4CB1-9257-7BED53195EF7}" type="presOf" srcId="{6CDB5E21-D0FC-4F22-A689-B4BEBD3751FF}" destId="{A45B0177-75E2-4486-9684-D82B828FDE86}" srcOrd="0" destOrd="0" presId="urn:microsoft.com/office/officeart/2005/8/layout/vProcess5"/>
    <dgm:cxn modelId="{C99CCB1E-5ACA-4B5D-8892-AEF5566FF550}" srcId="{BAF336C4-AE18-4851-9E36-20B80B7009AA}" destId="{1202B07B-F425-4BB1-A6B4-E4BCDA5F303D}" srcOrd="3" destOrd="0" parTransId="{08BA1D93-C4B6-4CDA-A425-F0A13E4479E8}" sibTransId="{0471A191-77CC-4842-82D8-51F48F29A8D9}"/>
    <dgm:cxn modelId="{D0337124-5D61-42D1-A32C-1860A907CE8F}" type="presOf" srcId="{1202B07B-F425-4BB1-A6B4-E4BCDA5F303D}" destId="{DF0EC6E5-5C94-4D0E-9151-7679873CE35C}" srcOrd="1" destOrd="0" presId="urn:microsoft.com/office/officeart/2005/8/layout/vProcess5"/>
    <dgm:cxn modelId="{2DCF7427-E821-4A28-9935-04F587F94387}" srcId="{BAF336C4-AE18-4851-9E36-20B80B7009AA}" destId="{F656CB96-AC8E-4506-AC0B-E0E23E3189B6}" srcOrd="0" destOrd="0" parTransId="{8BC798A2-0E3B-410B-9154-F944CA72CD8C}" sibTransId="{6CDB5E21-D0FC-4F22-A689-B4BEBD3751FF}"/>
    <dgm:cxn modelId="{61ED852D-78CF-49CA-AB89-46F5658BC5AA}" type="presOf" srcId="{9EC2FDCA-CF79-433C-A2B5-DE192A51E560}" destId="{53470FCF-80B1-452F-9CB1-0926E46A7C10}" srcOrd="0" destOrd="0" presId="urn:microsoft.com/office/officeart/2005/8/layout/vProcess5"/>
    <dgm:cxn modelId="{4224DC44-3A39-457A-BA8B-A1A67818F320}" type="presOf" srcId="{63A53712-B152-466D-80FE-2D7070146FD4}" destId="{8932E0CB-3865-4E93-9095-DB3909A66FB9}" srcOrd="0" destOrd="0" presId="urn:microsoft.com/office/officeart/2005/8/layout/vProcess5"/>
    <dgm:cxn modelId="{E6B99B45-CE84-456A-9EFA-586AEA4BC970}" type="presOf" srcId="{1202B07B-F425-4BB1-A6B4-E4BCDA5F303D}" destId="{0166D4FD-612B-46C2-8CCC-E6A575406832}" srcOrd="0" destOrd="0" presId="urn:microsoft.com/office/officeart/2005/8/layout/vProcess5"/>
    <dgm:cxn modelId="{D6D58782-A4A7-4FE1-81B5-8CC4FEA1BEE4}" type="presOf" srcId="{BAF336C4-AE18-4851-9E36-20B80B7009AA}" destId="{6CC23357-8768-4B37-ACE4-9FAEFDBBFAFA}" srcOrd="0" destOrd="0" presId="urn:microsoft.com/office/officeart/2005/8/layout/vProcess5"/>
    <dgm:cxn modelId="{6AD57A85-AE1C-4283-83BD-41D8CC3810BC}" type="presOf" srcId="{F656CB96-AC8E-4506-AC0B-E0E23E3189B6}" destId="{AFF4A143-C0FB-4B76-905D-4C1A3881688A}" srcOrd="0" destOrd="0" presId="urn:microsoft.com/office/officeart/2005/8/layout/vProcess5"/>
    <dgm:cxn modelId="{7F3E9596-B318-4C7A-89ED-DE7C2B917E79}" srcId="{BAF336C4-AE18-4851-9E36-20B80B7009AA}" destId="{84DC351E-108D-4B0D-843D-A9A67CD6E083}" srcOrd="1" destOrd="0" parTransId="{57FE5131-FC5B-46DC-82E5-5B0539AA8938}" sibTransId="{9EC2FDCA-CF79-433C-A2B5-DE192A51E560}"/>
    <dgm:cxn modelId="{12D1FCA4-D08D-4FB2-B1D6-3CA3AAE1F33A}" type="presOf" srcId="{84DC351E-108D-4B0D-843D-A9A67CD6E083}" destId="{2050C438-B497-4323-B00A-24F812B42717}" srcOrd="0" destOrd="0" presId="urn:microsoft.com/office/officeart/2005/8/layout/vProcess5"/>
    <dgm:cxn modelId="{8161A9B9-5E69-458D-9038-4E8002AA29E1}" type="presOf" srcId="{84DC351E-108D-4B0D-843D-A9A67CD6E083}" destId="{3C0B0084-3745-417A-AF94-5E5D75813126}" srcOrd="1" destOrd="0" presId="urn:microsoft.com/office/officeart/2005/8/layout/vProcess5"/>
    <dgm:cxn modelId="{DE1D4BD4-6675-4EFA-AEEB-5018575F25C2}" type="presOf" srcId="{5E947A08-6974-4633-A9B4-949C3A2076D1}" destId="{EFA9BA5B-2E60-4028-B60C-1FD45A5B7A5A}" srcOrd="0" destOrd="0" presId="urn:microsoft.com/office/officeart/2005/8/layout/vProcess5"/>
    <dgm:cxn modelId="{CD39AB96-3E62-497F-992C-34994E3AFB2E}" type="presParOf" srcId="{6CC23357-8768-4B37-ACE4-9FAEFDBBFAFA}" destId="{38B83DCB-85A4-4618-918E-D3D0BBD437CA}" srcOrd="0" destOrd="0" presId="urn:microsoft.com/office/officeart/2005/8/layout/vProcess5"/>
    <dgm:cxn modelId="{437DF28C-ED1E-4526-B9B4-C35F1B6E904B}" type="presParOf" srcId="{6CC23357-8768-4B37-ACE4-9FAEFDBBFAFA}" destId="{AFF4A143-C0FB-4B76-905D-4C1A3881688A}" srcOrd="1" destOrd="0" presId="urn:microsoft.com/office/officeart/2005/8/layout/vProcess5"/>
    <dgm:cxn modelId="{5921AF54-C88A-4BF6-BD96-90012180014F}" type="presParOf" srcId="{6CC23357-8768-4B37-ACE4-9FAEFDBBFAFA}" destId="{2050C438-B497-4323-B00A-24F812B42717}" srcOrd="2" destOrd="0" presId="urn:microsoft.com/office/officeart/2005/8/layout/vProcess5"/>
    <dgm:cxn modelId="{8D45DB58-9367-4357-8AA8-0B387174D9C8}" type="presParOf" srcId="{6CC23357-8768-4B37-ACE4-9FAEFDBBFAFA}" destId="{EFA9BA5B-2E60-4028-B60C-1FD45A5B7A5A}" srcOrd="3" destOrd="0" presId="urn:microsoft.com/office/officeart/2005/8/layout/vProcess5"/>
    <dgm:cxn modelId="{91C90243-6125-4A63-B255-EF7DC61A9CFF}" type="presParOf" srcId="{6CC23357-8768-4B37-ACE4-9FAEFDBBFAFA}" destId="{0166D4FD-612B-46C2-8CCC-E6A575406832}" srcOrd="4" destOrd="0" presId="urn:microsoft.com/office/officeart/2005/8/layout/vProcess5"/>
    <dgm:cxn modelId="{535E25BD-3D3B-4F3E-A2DA-7CD110E68D1D}" type="presParOf" srcId="{6CC23357-8768-4B37-ACE4-9FAEFDBBFAFA}" destId="{A45B0177-75E2-4486-9684-D82B828FDE86}" srcOrd="5" destOrd="0" presId="urn:microsoft.com/office/officeart/2005/8/layout/vProcess5"/>
    <dgm:cxn modelId="{C9210F46-1D12-41D7-841F-74EFA735E593}" type="presParOf" srcId="{6CC23357-8768-4B37-ACE4-9FAEFDBBFAFA}" destId="{53470FCF-80B1-452F-9CB1-0926E46A7C10}" srcOrd="6" destOrd="0" presId="urn:microsoft.com/office/officeart/2005/8/layout/vProcess5"/>
    <dgm:cxn modelId="{0A4AFEA5-E634-49C6-854F-4FD8E51142CD}" type="presParOf" srcId="{6CC23357-8768-4B37-ACE4-9FAEFDBBFAFA}" destId="{8932E0CB-3865-4E93-9095-DB3909A66FB9}" srcOrd="7" destOrd="0" presId="urn:microsoft.com/office/officeart/2005/8/layout/vProcess5"/>
    <dgm:cxn modelId="{AABA222B-8A4C-4F29-A515-66AEA787606D}" type="presParOf" srcId="{6CC23357-8768-4B37-ACE4-9FAEFDBBFAFA}" destId="{8FC684EA-6144-49FA-BA9B-64BBD1439CCD}" srcOrd="8" destOrd="0" presId="urn:microsoft.com/office/officeart/2005/8/layout/vProcess5"/>
    <dgm:cxn modelId="{82639878-ED95-42A1-93D3-C33EDC963DDA}" type="presParOf" srcId="{6CC23357-8768-4B37-ACE4-9FAEFDBBFAFA}" destId="{3C0B0084-3745-417A-AF94-5E5D75813126}" srcOrd="9" destOrd="0" presId="urn:microsoft.com/office/officeart/2005/8/layout/vProcess5"/>
    <dgm:cxn modelId="{DD322B00-B593-4D9E-BB16-46164777254C}" type="presParOf" srcId="{6CC23357-8768-4B37-ACE4-9FAEFDBBFAFA}" destId="{DF695E11-ACCB-4468-83F7-89299D092BC7}" srcOrd="10" destOrd="0" presId="urn:microsoft.com/office/officeart/2005/8/layout/vProcess5"/>
    <dgm:cxn modelId="{930A5C57-A0A9-475D-8B83-D0456AC77AD8}" type="presParOf" srcId="{6CC23357-8768-4B37-ACE4-9FAEFDBBFAFA}" destId="{DF0EC6E5-5C94-4D0E-9151-7679873CE35C}"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AF336C4-AE18-4851-9E36-20B80B7009AA}"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n-US"/>
        </a:p>
      </dgm:t>
    </dgm:pt>
    <dgm:pt modelId="{F656CB96-AC8E-4506-AC0B-E0E23E3189B6}">
      <dgm:prSet custT="1"/>
      <dgm:spPr>
        <a:solidFill>
          <a:srgbClr val="FFCCFF"/>
        </a:solidFill>
      </dgm:spPr>
      <dgm: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5) Reforecast Periodically: </a:t>
          </a:r>
          <a:r>
            <a:rPr lang="en-US" sz="1800" b="0" dirty="0">
              <a:solidFill>
                <a:schemeClr val="tx1"/>
              </a:solidFill>
              <a:latin typeface="Alexandria"/>
            </a:rPr>
            <a:t>Conduct quarterly or midyear reforecasts by comparing actual results with budget projections and updating forecasts accordingly.</a:t>
          </a:r>
        </a:p>
        <a:p>
          <a:pPr marL="0" lvl="0" algn="l" defTabSz="977900">
            <a:lnSpc>
              <a:spcPct val="90000"/>
            </a:lnSpc>
            <a:spcBef>
              <a:spcPct val="0"/>
            </a:spcBef>
            <a:spcAft>
              <a:spcPct val="35000"/>
            </a:spcAft>
            <a:buNone/>
          </a:pPr>
          <a:endParaRPr lang="en-US" sz="1500" dirty="0"/>
        </a:p>
      </dgm:t>
    </dgm:pt>
    <dgm:pt modelId="{8BC798A2-0E3B-410B-9154-F944CA72CD8C}" type="parTrans" cxnId="{2DCF7427-E821-4A28-9935-04F587F94387}">
      <dgm:prSet/>
      <dgm:spPr/>
      <dgm:t>
        <a:bodyPr/>
        <a:lstStyle/>
        <a:p>
          <a:endParaRPr lang="en-US"/>
        </a:p>
      </dgm:t>
    </dgm:pt>
    <dgm:pt modelId="{6CDB5E21-D0FC-4F22-A689-B4BEBD3751FF}" type="sibTrans" cxnId="{2DCF7427-E821-4A28-9935-04F587F94387}">
      <dgm:prSet/>
      <dgm:spPr/>
      <dgm:t>
        <a:bodyPr/>
        <a:lstStyle/>
        <a:p>
          <a:endParaRPr lang="en-US"/>
        </a:p>
      </dgm:t>
    </dgm:pt>
    <dgm:pt modelId="{84DC351E-108D-4B0D-843D-A9A67CD6E083}">
      <dgm:prSet custT="1"/>
      <dgm:spPr>
        <a:solidFill>
          <a:srgbClr val="FFFFCC"/>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Alexandria"/>
          </a:endParaRPr>
        </a:p>
        <a:p>
          <a:pPr marL="0" marR="0" lvl="0" indent="0" defTabSz="91440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Alexandria"/>
          </a:endParaRPr>
        </a:p>
        <a:p>
          <a:pPr marL="0" marR="0" lvl="0" indent="0"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6) Variance Analysis:</a:t>
          </a:r>
          <a:r>
            <a:rPr lang="en-US" sz="2000" b="0" dirty="0">
              <a:solidFill>
                <a:schemeClr val="tx1"/>
              </a:solidFill>
              <a:latin typeface="Alexandria"/>
            </a:rPr>
            <a:t> </a:t>
          </a:r>
          <a:r>
            <a:rPr lang="en-US" sz="1800" b="0" dirty="0">
              <a:solidFill>
                <a:schemeClr val="tx1"/>
              </a:solidFill>
              <a:latin typeface="Alexandria"/>
            </a:rPr>
            <a:t>Identify variances between actual and budgeted results, explain deviations, and determine corrective actions.</a:t>
          </a:r>
        </a:p>
        <a:p>
          <a:pPr marL="0" lvl="0" defTabSz="889000">
            <a:lnSpc>
              <a:spcPct val="90000"/>
            </a:lnSpc>
            <a:spcBef>
              <a:spcPct val="0"/>
            </a:spcBef>
            <a:spcAft>
              <a:spcPct val="35000"/>
            </a:spcAft>
            <a:buNone/>
          </a:pPr>
          <a:endParaRPr lang="en-US" sz="1800" b="1" dirty="0">
            <a:solidFill>
              <a:schemeClr val="tx1"/>
            </a:solidFill>
            <a:latin typeface="Alexandria"/>
          </a:endParaRPr>
        </a:p>
        <a:p>
          <a:pPr marL="0" lvl="0" defTabSz="889000">
            <a:lnSpc>
              <a:spcPct val="90000"/>
            </a:lnSpc>
            <a:spcBef>
              <a:spcPct val="0"/>
            </a:spcBef>
            <a:spcAft>
              <a:spcPct val="35000"/>
            </a:spcAft>
            <a:buNone/>
          </a:pPr>
          <a:endParaRPr lang="en-US" sz="2000" b="1" dirty="0">
            <a:solidFill>
              <a:schemeClr val="tx1"/>
            </a:solidFill>
            <a:latin typeface="Alexandria"/>
          </a:endParaRPr>
        </a:p>
      </dgm:t>
    </dgm:pt>
    <dgm:pt modelId="{57FE5131-FC5B-46DC-82E5-5B0539AA8938}" type="parTrans" cxnId="{7F3E9596-B318-4C7A-89ED-DE7C2B917E79}">
      <dgm:prSet/>
      <dgm:spPr/>
      <dgm:t>
        <a:bodyPr/>
        <a:lstStyle/>
        <a:p>
          <a:endParaRPr lang="en-US"/>
        </a:p>
      </dgm:t>
    </dgm:pt>
    <dgm:pt modelId="{9EC2FDCA-CF79-433C-A2B5-DE192A51E560}" type="sibTrans" cxnId="{7F3E9596-B318-4C7A-89ED-DE7C2B917E79}">
      <dgm:prSet/>
      <dgm:spPr/>
      <dgm:t>
        <a:bodyPr/>
        <a:lstStyle/>
        <a:p>
          <a:endParaRPr lang="en-US"/>
        </a:p>
      </dgm:t>
    </dgm:pt>
    <dgm:pt modelId="{5E947A08-6974-4633-A9B4-949C3A2076D1}">
      <dgm:prSet custT="1"/>
      <dgm:spPr>
        <a:solidFill>
          <a:srgbClr val="CC99FF"/>
        </a:solidFill>
      </dgm:spPr>
      <dgm:t>
        <a:bodyPr/>
        <a:lstStyle/>
        <a:p>
          <a:pPr>
            <a:lnSpc>
              <a:spcPct val="120000"/>
            </a:lnSpc>
            <a:spcAft>
              <a:spcPts val="0"/>
            </a:spcAft>
            <a:buNone/>
          </a:pPr>
          <a:endParaRPr lang="en-US" sz="2000" b="1" dirty="0">
            <a:solidFill>
              <a:schemeClr val="tx1"/>
            </a:solidFill>
            <a:latin typeface="Alexandria"/>
          </a:endParaRPr>
        </a:p>
        <a:p>
          <a:pPr>
            <a:lnSpc>
              <a:spcPct val="120000"/>
            </a:lnSpc>
            <a:spcAft>
              <a:spcPts val="0"/>
            </a:spcAft>
            <a:buNone/>
          </a:pPr>
          <a:r>
            <a:rPr lang="en-US" sz="2000" b="1" dirty="0">
              <a:solidFill>
                <a:schemeClr val="tx1"/>
              </a:solidFill>
              <a:latin typeface="Alexandria"/>
            </a:rPr>
            <a:t>7)  Owner Reporting: </a:t>
          </a:r>
          <a:r>
            <a:rPr lang="en-US" sz="1800" b="0" dirty="0">
              <a:solidFill>
                <a:schemeClr val="tx1"/>
              </a:solidFill>
              <a:latin typeface="Alexandria"/>
            </a:rPr>
            <a:t>Present final budgets with explanatory notes, assumptions, and key performance indicators (KPIs) such as NOI margin and occupancy ratio</a:t>
          </a:r>
          <a:r>
            <a:rPr lang="en-US" sz="1800" b="1" dirty="0">
              <a:solidFill>
                <a:schemeClr val="tx1"/>
              </a:solidFill>
              <a:latin typeface="Alexandria"/>
            </a:rPr>
            <a:t>.</a:t>
          </a:r>
          <a:endParaRPr lang="en-US" sz="2000" b="1" dirty="0">
            <a:solidFill>
              <a:schemeClr val="tx1"/>
            </a:solidFill>
            <a:latin typeface="Alexandria"/>
          </a:endParaRPr>
        </a:p>
        <a:p>
          <a:endParaRPr lang="en-US" sz="2000" b="1" dirty="0">
            <a:solidFill>
              <a:schemeClr val="tx1"/>
            </a:solidFill>
            <a:latin typeface="Alexandria"/>
          </a:endParaRPr>
        </a:p>
        <a:p>
          <a:pPr>
            <a:lnSpc>
              <a:spcPct val="120000"/>
            </a:lnSpc>
            <a:spcAft>
              <a:spcPts val="0"/>
            </a:spcAft>
            <a:buNone/>
          </a:pPr>
          <a:endParaRPr lang="en-US" sz="1800" dirty="0">
            <a:solidFill>
              <a:schemeClr val="tx1"/>
            </a:solidFill>
            <a:latin typeface="Alexandria"/>
          </a:endParaRPr>
        </a:p>
      </dgm:t>
    </dgm:pt>
    <dgm:pt modelId="{8BFFEAC7-96A5-4C8D-A5CA-D5D25238D45F}" type="parTrans" cxnId="{3009C70E-50CE-4367-98AC-94C0BF2DF78F}">
      <dgm:prSet/>
      <dgm:spPr/>
      <dgm:t>
        <a:bodyPr/>
        <a:lstStyle/>
        <a:p>
          <a:endParaRPr lang="en-US"/>
        </a:p>
      </dgm:t>
    </dgm:pt>
    <dgm:pt modelId="{63A53712-B152-466D-80FE-2D7070146FD4}" type="sibTrans" cxnId="{3009C70E-50CE-4367-98AC-94C0BF2DF78F}">
      <dgm:prSet/>
      <dgm:spPr/>
      <dgm:t>
        <a:bodyPr/>
        <a:lstStyle/>
        <a:p>
          <a:endParaRPr lang="en-US"/>
        </a:p>
      </dgm:t>
    </dgm:pt>
    <dgm:pt modelId="{6CC23357-8768-4B37-ACE4-9FAEFDBBFAFA}" type="pres">
      <dgm:prSet presAssocID="{BAF336C4-AE18-4851-9E36-20B80B7009AA}" presName="outerComposite" presStyleCnt="0">
        <dgm:presLayoutVars>
          <dgm:chMax val="5"/>
          <dgm:dir/>
          <dgm:resizeHandles val="exact"/>
        </dgm:presLayoutVars>
      </dgm:prSet>
      <dgm:spPr/>
    </dgm:pt>
    <dgm:pt modelId="{38B83DCB-85A4-4618-918E-D3D0BBD437CA}" type="pres">
      <dgm:prSet presAssocID="{BAF336C4-AE18-4851-9E36-20B80B7009AA}" presName="dummyMaxCanvas" presStyleCnt="0">
        <dgm:presLayoutVars/>
      </dgm:prSet>
      <dgm:spPr/>
    </dgm:pt>
    <dgm:pt modelId="{AA0B95A3-E143-4B71-8948-AD4C0757167B}" type="pres">
      <dgm:prSet presAssocID="{BAF336C4-AE18-4851-9E36-20B80B7009AA}" presName="ThreeNodes_1" presStyleLbl="node1" presStyleIdx="0" presStyleCnt="3">
        <dgm:presLayoutVars>
          <dgm:bulletEnabled val="1"/>
        </dgm:presLayoutVars>
      </dgm:prSet>
      <dgm:spPr/>
    </dgm:pt>
    <dgm:pt modelId="{9EE7D688-DB30-439A-AF26-EAA0DEF197F9}" type="pres">
      <dgm:prSet presAssocID="{BAF336C4-AE18-4851-9E36-20B80B7009AA}" presName="ThreeNodes_2" presStyleLbl="node1" presStyleIdx="1" presStyleCnt="3">
        <dgm:presLayoutVars>
          <dgm:bulletEnabled val="1"/>
        </dgm:presLayoutVars>
      </dgm:prSet>
      <dgm:spPr/>
    </dgm:pt>
    <dgm:pt modelId="{CCBA08AC-B2BF-480E-A4E6-D6BE0F1E140E}" type="pres">
      <dgm:prSet presAssocID="{BAF336C4-AE18-4851-9E36-20B80B7009AA}" presName="ThreeNodes_3" presStyleLbl="node1" presStyleIdx="2" presStyleCnt="3">
        <dgm:presLayoutVars>
          <dgm:bulletEnabled val="1"/>
        </dgm:presLayoutVars>
      </dgm:prSet>
      <dgm:spPr/>
    </dgm:pt>
    <dgm:pt modelId="{E787EA07-149A-4160-ACBF-97829D386274}" type="pres">
      <dgm:prSet presAssocID="{BAF336C4-AE18-4851-9E36-20B80B7009AA}" presName="ThreeConn_1-2" presStyleLbl="fgAccFollowNode1" presStyleIdx="0" presStyleCnt="2">
        <dgm:presLayoutVars>
          <dgm:bulletEnabled val="1"/>
        </dgm:presLayoutVars>
      </dgm:prSet>
      <dgm:spPr/>
    </dgm:pt>
    <dgm:pt modelId="{07E15A91-AD89-4C67-BA4F-293BF6A47E70}" type="pres">
      <dgm:prSet presAssocID="{BAF336C4-AE18-4851-9E36-20B80B7009AA}" presName="ThreeConn_2-3" presStyleLbl="fgAccFollowNode1" presStyleIdx="1" presStyleCnt="2">
        <dgm:presLayoutVars>
          <dgm:bulletEnabled val="1"/>
        </dgm:presLayoutVars>
      </dgm:prSet>
      <dgm:spPr/>
    </dgm:pt>
    <dgm:pt modelId="{EF3E9F61-5991-49BA-9554-C18201E94115}" type="pres">
      <dgm:prSet presAssocID="{BAF336C4-AE18-4851-9E36-20B80B7009AA}" presName="ThreeNodes_1_text" presStyleLbl="node1" presStyleIdx="2" presStyleCnt="3">
        <dgm:presLayoutVars>
          <dgm:bulletEnabled val="1"/>
        </dgm:presLayoutVars>
      </dgm:prSet>
      <dgm:spPr/>
    </dgm:pt>
    <dgm:pt modelId="{1BA8DADB-AE29-4A42-AAB6-E8E38C77EC8B}" type="pres">
      <dgm:prSet presAssocID="{BAF336C4-AE18-4851-9E36-20B80B7009AA}" presName="ThreeNodes_2_text" presStyleLbl="node1" presStyleIdx="2" presStyleCnt="3">
        <dgm:presLayoutVars>
          <dgm:bulletEnabled val="1"/>
        </dgm:presLayoutVars>
      </dgm:prSet>
      <dgm:spPr/>
    </dgm:pt>
    <dgm:pt modelId="{DDB818E4-B3EC-4F63-8B17-0FF3DB926454}" type="pres">
      <dgm:prSet presAssocID="{BAF336C4-AE18-4851-9E36-20B80B7009AA}" presName="ThreeNodes_3_text" presStyleLbl="node1" presStyleIdx="2" presStyleCnt="3">
        <dgm:presLayoutVars>
          <dgm:bulletEnabled val="1"/>
        </dgm:presLayoutVars>
      </dgm:prSet>
      <dgm:spPr/>
    </dgm:pt>
  </dgm:ptLst>
  <dgm:cxnLst>
    <dgm:cxn modelId="{3009C70E-50CE-4367-98AC-94C0BF2DF78F}" srcId="{BAF336C4-AE18-4851-9E36-20B80B7009AA}" destId="{5E947A08-6974-4633-A9B4-949C3A2076D1}" srcOrd="2" destOrd="0" parTransId="{8BFFEAC7-96A5-4C8D-A5CA-D5D25238D45F}" sibTransId="{63A53712-B152-466D-80FE-2D7070146FD4}"/>
    <dgm:cxn modelId="{B763DB0E-0CBB-4139-AD49-5D9E348A5AF5}" type="presOf" srcId="{F656CB96-AC8E-4506-AC0B-E0E23E3189B6}" destId="{AA0B95A3-E143-4B71-8948-AD4C0757167B}" srcOrd="0" destOrd="0" presId="urn:microsoft.com/office/officeart/2005/8/layout/vProcess5"/>
    <dgm:cxn modelId="{55074312-1433-4BEE-B630-1EF55A3D64DE}" type="presOf" srcId="{84DC351E-108D-4B0D-843D-A9A67CD6E083}" destId="{1BA8DADB-AE29-4A42-AAB6-E8E38C77EC8B}" srcOrd="1" destOrd="0" presId="urn:microsoft.com/office/officeart/2005/8/layout/vProcess5"/>
    <dgm:cxn modelId="{2DCF7427-E821-4A28-9935-04F587F94387}" srcId="{BAF336C4-AE18-4851-9E36-20B80B7009AA}" destId="{F656CB96-AC8E-4506-AC0B-E0E23E3189B6}" srcOrd="0" destOrd="0" parTransId="{8BC798A2-0E3B-410B-9154-F944CA72CD8C}" sibTransId="{6CDB5E21-D0FC-4F22-A689-B4BEBD3751FF}"/>
    <dgm:cxn modelId="{4DC3B32E-9DE0-463D-95F1-237A246A4A3B}" type="presOf" srcId="{84DC351E-108D-4B0D-843D-A9A67CD6E083}" destId="{9EE7D688-DB30-439A-AF26-EAA0DEF197F9}" srcOrd="0" destOrd="0" presId="urn:microsoft.com/office/officeart/2005/8/layout/vProcess5"/>
    <dgm:cxn modelId="{DDF99241-29DF-4DC4-9B34-D12B0B32E26B}" type="presOf" srcId="{F656CB96-AC8E-4506-AC0B-E0E23E3189B6}" destId="{EF3E9F61-5991-49BA-9554-C18201E94115}" srcOrd="1" destOrd="0" presId="urn:microsoft.com/office/officeart/2005/8/layout/vProcess5"/>
    <dgm:cxn modelId="{D6AA6B79-EB10-4C09-9FE0-108754F17CCA}" type="presOf" srcId="{5E947A08-6974-4633-A9B4-949C3A2076D1}" destId="{DDB818E4-B3EC-4F63-8B17-0FF3DB926454}" srcOrd="1" destOrd="0" presId="urn:microsoft.com/office/officeart/2005/8/layout/vProcess5"/>
    <dgm:cxn modelId="{D6D58782-A4A7-4FE1-81B5-8CC4FEA1BEE4}" type="presOf" srcId="{BAF336C4-AE18-4851-9E36-20B80B7009AA}" destId="{6CC23357-8768-4B37-ACE4-9FAEFDBBFAFA}" srcOrd="0" destOrd="0" presId="urn:microsoft.com/office/officeart/2005/8/layout/vProcess5"/>
    <dgm:cxn modelId="{7F3E9596-B318-4C7A-89ED-DE7C2B917E79}" srcId="{BAF336C4-AE18-4851-9E36-20B80B7009AA}" destId="{84DC351E-108D-4B0D-843D-A9A67CD6E083}" srcOrd="1" destOrd="0" parTransId="{57FE5131-FC5B-46DC-82E5-5B0539AA8938}" sibTransId="{9EC2FDCA-CF79-433C-A2B5-DE192A51E560}"/>
    <dgm:cxn modelId="{AB50549F-A639-4FC9-AA19-DA1838AEC088}" type="presOf" srcId="{5E947A08-6974-4633-A9B4-949C3A2076D1}" destId="{CCBA08AC-B2BF-480E-A4E6-D6BE0F1E140E}" srcOrd="0" destOrd="0" presId="urn:microsoft.com/office/officeart/2005/8/layout/vProcess5"/>
    <dgm:cxn modelId="{74EA0ECE-3351-4E74-B19F-73745DB19273}" type="presOf" srcId="{9EC2FDCA-CF79-433C-A2B5-DE192A51E560}" destId="{07E15A91-AD89-4C67-BA4F-293BF6A47E70}" srcOrd="0" destOrd="0" presId="urn:microsoft.com/office/officeart/2005/8/layout/vProcess5"/>
    <dgm:cxn modelId="{50054AD0-D380-4F8E-A0E8-43AF15FF2014}" type="presOf" srcId="{6CDB5E21-D0FC-4F22-A689-B4BEBD3751FF}" destId="{E787EA07-149A-4160-ACBF-97829D386274}" srcOrd="0" destOrd="0" presId="urn:microsoft.com/office/officeart/2005/8/layout/vProcess5"/>
    <dgm:cxn modelId="{CD39AB96-3E62-497F-992C-34994E3AFB2E}" type="presParOf" srcId="{6CC23357-8768-4B37-ACE4-9FAEFDBBFAFA}" destId="{38B83DCB-85A4-4618-918E-D3D0BBD437CA}" srcOrd="0" destOrd="0" presId="urn:microsoft.com/office/officeart/2005/8/layout/vProcess5"/>
    <dgm:cxn modelId="{B085F363-BB7B-4375-AE50-1A118CB9FA94}" type="presParOf" srcId="{6CC23357-8768-4B37-ACE4-9FAEFDBBFAFA}" destId="{AA0B95A3-E143-4B71-8948-AD4C0757167B}" srcOrd="1" destOrd="0" presId="urn:microsoft.com/office/officeart/2005/8/layout/vProcess5"/>
    <dgm:cxn modelId="{02A4A22E-5A97-4C4B-BD18-921AB226DAEF}" type="presParOf" srcId="{6CC23357-8768-4B37-ACE4-9FAEFDBBFAFA}" destId="{9EE7D688-DB30-439A-AF26-EAA0DEF197F9}" srcOrd="2" destOrd="0" presId="urn:microsoft.com/office/officeart/2005/8/layout/vProcess5"/>
    <dgm:cxn modelId="{7242EA3E-4E29-4E0C-AC5E-2C268F3E8974}" type="presParOf" srcId="{6CC23357-8768-4B37-ACE4-9FAEFDBBFAFA}" destId="{CCBA08AC-B2BF-480E-A4E6-D6BE0F1E140E}" srcOrd="3" destOrd="0" presId="urn:microsoft.com/office/officeart/2005/8/layout/vProcess5"/>
    <dgm:cxn modelId="{60E42AE4-75FD-4452-A5C8-CA75CB44CC14}" type="presParOf" srcId="{6CC23357-8768-4B37-ACE4-9FAEFDBBFAFA}" destId="{E787EA07-149A-4160-ACBF-97829D386274}" srcOrd="4" destOrd="0" presId="urn:microsoft.com/office/officeart/2005/8/layout/vProcess5"/>
    <dgm:cxn modelId="{F613B63C-8CD1-4FB7-80BF-4B566B76D11E}" type="presParOf" srcId="{6CC23357-8768-4B37-ACE4-9FAEFDBBFAFA}" destId="{07E15A91-AD89-4C67-BA4F-293BF6A47E70}" srcOrd="5" destOrd="0" presId="urn:microsoft.com/office/officeart/2005/8/layout/vProcess5"/>
    <dgm:cxn modelId="{52F5AF57-F192-487D-B7E2-642F4488BE5F}" type="presParOf" srcId="{6CC23357-8768-4B37-ACE4-9FAEFDBBFAFA}" destId="{EF3E9F61-5991-49BA-9554-C18201E94115}" srcOrd="6" destOrd="0" presId="urn:microsoft.com/office/officeart/2005/8/layout/vProcess5"/>
    <dgm:cxn modelId="{A97B7F50-F501-4166-9B9E-7B52F72D2603}" type="presParOf" srcId="{6CC23357-8768-4B37-ACE4-9FAEFDBBFAFA}" destId="{1BA8DADB-AE29-4A42-AAB6-E8E38C77EC8B}" srcOrd="7" destOrd="0" presId="urn:microsoft.com/office/officeart/2005/8/layout/vProcess5"/>
    <dgm:cxn modelId="{B6D32641-C9E3-4245-8ECC-59021B5FF11D}" type="presParOf" srcId="{6CC23357-8768-4B37-ACE4-9FAEFDBBFAFA}" destId="{DDB818E4-B3EC-4F63-8B17-0FF3DB926454}"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AF336C4-AE18-4851-9E36-20B80B7009AA}"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n-US"/>
        </a:p>
      </dgm:t>
    </dgm:pt>
    <dgm:pt modelId="{F656CB96-AC8E-4506-AC0B-E0E23E3189B6}">
      <dgm:prSet custT="1"/>
      <dgm:spPr>
        <a:solidFill>
          <a:srgbClr val="FFFF00"/>
        </a:solidFill>
      </dgm:spPr>
      <dgm: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1) Establishing the Chart of Accounts:
</a:t>
          </a:r>
          <a:r>
            <a:rPr lang="en-US" sz="1800" b="0" dirty="0">
              <a:solidFill>
                <a:schemeClr val="tx1"/>
              </a:solidFill>
              <a:latin typeface="Alexandria"/>
            </a:rPr>
            <a:t>Creating detailed account classifications (e.g., rental income, electricity expenses, maintenance salaries, interest, depreciation, etc.).</a:t>
          </a:r>
          <a:endParaRPr lang="en-US" sz="1500" b="0" dirty="0"/>
        </a:p>
      </dgm:t>
    </dgm:pt>
    <dgm:pt modelId="{8BC798A2-0E3B-410B-9154-F944CA72CD8C}" type="parTrans" cxnId="{2DCF7427-E821-4A28-9935-04F587F94387}">
      <dgm:prSet/>
      <dgm:spPr/>
      <dgm:t>
        <a:bodyPr/>
        <a:lstStyle/>
        <a:p>
          <a:endParaRPr lang="en-US"/>
        </a:p>
      </dgm:t>
    </dgm:pt>
    <dgm:pt modelId="{6CDB5E21-D0FC-4F22-A689-B4BEBD3751FF}" type="sibTrans" cxnId="{2DCF7427-E821-4A28-9935-04F587F94387}">
      <dgm:prSet/>
      <dgm:spPr/>
      <dgm:t>
        <a:bodyPr/>
        <a:lstStyle/>
        <a:p>
          <a:endParaRPr lang="en-US"/>
        </a:p>
      </dgm:t>
    </dgm:pt>
    <dgm:pt modelId="{84DC351E-108D-4B0D-843D-A9A67CD6E083}">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2000" b="1" dirty="0">
            <a:solidFill>
              <a:schemeClr val="tx1"/>
            </a:solidFill>
            <a:latin typeface="Alexandria"/>
          </a:endParaRPr>
        </a:p>
        <a:p>
          <a:pPr marL="0" marR="0" lvl="0" indent="0" defTabSz="914400" eaLnBrk="1" fontAlgn="auto" latinLnBrk="0" hangingPunct="1">
            <a:lnSpc>
              <a:spcPct val="120000"/>
            </a:lnSpc>
            <a:spcBef>
              <a:spcPts val="0"/>
            </a:spcBef>
            <a:spcAft>
              <a:spcPts val="0"/>
            </a:spcAft>
            <a:buClrTx/>
            <a:buSzTx/>
            <a:buFontTx/>
            <a:buNone/>
            <a:tabLst/>
            <a:defRPr/>
          </a:pPr>
          <a:r>
            <a:rPr lang="en-US" sz="2000" b="1" dirty="0">
              <a:solidFill>
                <a:schemeClr val="tx1"/>
              </a:solidFill>
              <a:latin typeface="Alexandria"/>
            </a:rPr>
            <a:t>2) Recording Transactions (Journal Entries):
</a:t>
          </a:r>
          <a:r>
            <a:rPr lang="en-US" sz="1800" b="0" dirty="0">
              <a:solidFill>
                <a:schemeClr val="tx1"/>
              </a:solidFill>
              <a:latin typeface="Alexandria"/>
            </a:rPr>
            <a:t>Documenting all invoices, receipts, payments, bank adjustments, provisions, depreciation, and other financial entries.</a:t>
          </a:r>
        </a:p>
        <a:p>
          <a:pPr marL="0" lvl="0" defTabSz="889000">
            <a:lnSpc>
              <a:spcPct val="90000"/>
            </a:lnSpc>
            <a:spcBef>
              <a:spcPct val="0"/>
            </a:spcBef>
            <a:spcAft>
              <a:spcPct val="35000"/>
            </a:spcAft>
            <a:buNone/>
          </a:pPr>
          <a:endParaRPr lang="en-US" sz="2000" b="1" dirty="0">
            <a:solidFill>
              <a:schemeClr val="tx1"/>
            </a:solidFill>
            <a:latin typeface="Alexandria"/>
          </a:endParaRPr>
        </a:p>
      </dgm:t>
    </dgm:pt>
    <dgm:pt modelId="{57FE5131-FC5B-46DC-82E5-5B0539AA8938}" type="parTrans" cxnId="{7F3E9596-B318-4C7A-89ED-DE7C2B917E79}">
      <dgm:prSet/>
      <dgm:spPr/>
      <dgm:t>
        <a:bodyPr/>
        <a:lstStyle/>
        <a:p>
          <a:endParaRPr lang="en-US"/>
        </a:p>
      </dgm:t>
    </dgm:pt>
    <dgm:pt modelId="{9EC2FDCA-CF79-433C-A2B5-DE192A51E560}" type="sibTrans" cxnId="{7F3E9596-B318-4C7A-89ED-DE7C2B917E79}">
      <dgm:prSet/>
      <dgm:spPr/>
      <dgm:t>
        <a:bodyPr/>
        <a:lstStyle/>
        <a:p>
          <a:endParaRPr lang="en-US"/>
        </a:p>
      </dgm:t>
    </dgm:pt>
    <dgm:pt modelId="{5E947A08-6974-4633-A9B4-949C3A2076D1}">
      <dgm:prSet custT="1"/>
      <dgm:spPr/>
      <dgm:t>
        <a:bodyPr/>
        <a:lstStyle/>
        <a:p>
          <a:pPr>
            <a:lnSpc>
              <a:spcPct val="120000"/>
            </a:lnSpc>
            <a:spcAft>
              <a:spcPts val="0"/>
            </a:spcAft>
            <a:buNone/>
          </a:pPr>
          <a:r>
            <a:rPr lang="en-US" sz="2000" b="1" dirty="0">
              <a:solidFill>
                <a:schemeClr val="tx1"/>
              </a:solidFill>
              <a:latin typeface="Alexandria"/>
            </a:rPr>
            <a:t>3) Bank Reconciliation:
</a:t>
          </a:r>
          <a:r>
            <a:rPr lang="en-US" sz="1800" b="0" dirty="0">
              <a:solidFill>
                <a:schemeClr val="tx1"/>
              </a:solidFill>
              <a:latin typeface="Alexandria"/>
            </a:rPr>
            <a:t>Regularly matching the accounting ledger with bank statements (typically on a monthly basis) to ensure all transactions are accurately recorded.</a:t>
          </a:r>
        </a:p>
      </dgm:t>
    </dgm:pt>
    <dgm:pt modelId="{8BFFEAC7-96A5-4C8D-A5CA-D5D25238D45F}" type="parTrans" cxnId="{3009C70E-50CE-4367-98AC-94C0BF2DF78F}">
      <dgm:prSet/>
      <dgm:spPr/>
      <dgm:t>
        <a:bodyPr/>
        <a:lstStyle/>
        <a:p>
          <a:endParaRPr lang="en-US"/>
        </a:p>
      </dgm:t>
    </dgm:pt>
    <dgm:pt modelId="{63A53712-B152-466D-80FE-2D7070146FD4}" type="sibTrans" cxnId="{3009C70E-50CE-4367-98AC-94C0BF2DF78F}">
      <dgm:prSet/>
      <dgm:spPr/>
      <dgm:t>
        <a:bodyPr/>
        <a:lstStyle/>
        <a:p>
          <a:endParaRPr lang="en-US"/>
        </a:p>
      </dgm:t>
    </dgm:pt>
    <dgm:pt modelId="{1202B07B-F425-4BB1-A6B4-E4BCDA5F303D}">
      <dgm:prSet custT="1"/>
      <dgm:spPr/>
      <dgm:t>
        <a:bodyPr/>
        <a:lstStyle/>
        <a:p>
          <a:pPr algn="justLow">
            <a:lnSpc>
              <a:spcPct val="120000"/>
            </a:lnSpc>
            <a:spcAft>
              <a:spcPts val="0"/>
            </a:spcAft>
            <a:buNone/>
          </a:pPr>
          <a:r>
            <a:rPr lang="en-US" sz="2000" b="1" dirty="0">
              <a:solidFill>
                <a:schemeClr val="tx1"/>
              </a:solidFill>
              <a:latin typeface="Alexandria"/>
            </a:rPr>
            <a:t>4) Preparation of Financial Statements</a:t>
          </a:r>
          <a:r>
            <a:rPr lang="en-US" sz="2000" b="0" dirty="0">
              <a:solidFill>
                <a:schemeClr val="tx1"/>
              </a:solidFill>
              <a:latin typeface="Alexandria"/>
            </a:rPr>
            <a:t>:</a:t>
          </a:r>
          <a:r>
            <a:rPr lang="ar-SY" sz="2000" b="0" dirty="0">
              <a:solidFill>
                <a:schemeClr val="tx1"/>
              </a:solidFill>
              <a:latin typeface="Alexandria"/>
            </a:rPr>
            <a:t>)</a:t>
          </a:r>
          <a:r>
            <a:rPr lang="en-US" sz="2000" b="0" dirty="0">
              <a:solidFill>
                <a:schemeClr val="tx1"/>
              </a:solidFill>
              <a:latin typeface="Alexandria"/>
            </a:rPr>
            <a:t> </a:t>
          </a:r>
          <a:r>
            <a:rPr lang="en-US" sz="1800" b="0" dirty="0">
              <a:solidFill>
                <a:schemeClr val="tx1"/>
              </a:solidFill>
              <a:latin typeface="Alexandria"/>
            </a:rPr>
            <a:t> Profit &amp; Loss Statement (P&amp;L / Income Statement) , Operating Expense Summary (part of APOD), Supplementary Schedules / Footnotes)</a:t>
          </a:r>
        </a:p>
        <a:p>
          <a:pPr algn="l">
            <a:lnSpc>
              <a:spcPct val="90000"/>
            </a:lnSpc>
            <a:spcAft>
              <a:spcPct val="35000"/>
            </a:spcAft>
            <a:buNone/>
          </a:pPr>
          <a:endParaRPr lang="en-US" sz="1000" dirty="0"/>
        </a:p>
      </dgm:t>
    </dgm:pt>
    <dgm:pt modelId="{0471A191-77CC-4842-82D8-51F48F29A8D9}" type="sibTrans" cxnId="{C99CCB1E-5ACA-4B5D-8892-AEF5566FF550}">
      <dgm:prSet/>
      <dgm:spPr/>
      <dgm:t>
        <a:bodyPr/>
        <a:lstStyle/>
        <a:p>
          <a:endParaRPr lang="en-US"/>
        </a:p>
      </dgm:t>
    </dgm:pt>
    <dgm:pt modelId="{08BA1D93-C4B6-4CDA-A425-F0A13E4479E8}" type="parTrans" cxnId="{C99CCB1E-5ACA-4B5D-8892-AEF5566FF550}">
      <dgm:prSet/>
      <dgm:spPr/>
      <dgm:t>
        <a:bodyPr/>
        <a:lstStyle/>
        <a:p>
          <a:endParaRPr lang="en-US"/>
        </a:p>
      </dgm:t>
    </dgm:pt>
    <dgm:pt modelId="{6CC23357-8768-4B37-ACE4-9FAEFDBBFAFA}" type="pres">
      <dgm:prSet presAssocID="{BAF336C4-AE18-4851-9E36-20B80B7009AA}" presName="outerComposite" presStyleCnt="0">
        <dgm:presLayoutVars>
          <dgm:chMax val="5"/>
          <dgm:dir/>
          <dgm:resizeHandles val="exact"/>
        </dgm:presLayoutVars>
      </dgm:prSet>
      <dgm:spPr/>
    </dgm:pt>
    <dgm:pt modelId="{38B83DCB-85A4-4618-918E-D3D0BBD437CA}" type="pres">
      <dgm:prSet presAssocID="{BAF336C4-AE18-4851-9E36-20B80B7009AA}" presName="dummyMaxCanvas" presStyleCnt="0">
        <dgm:presLayoutVars/>
      </dgm:prSet>
      <dgm:spPr/>
    </dgm:pt>
    <dgm:pt modelId="{AFF4A143-C0FB-4B76-905D-4C1A3881688A}" type="pres">
      <dgm:prSet presAssocID="{BAF336C4-AE18-4851-9E36-20B80B7009AA}" presName="FourNodes_1" presStyleLbl="node1" presStyleIdx="0" presStyleCnt="4">
        <dgm:presLayoutVars>
          <dgm:bulletEnabled val="1"/>
        </dgm:presLayoutVars>
      </dgm:prSet>
      <dgm:spPr/>
    </dgm:pt>
    <dgm:pt modelId="{2050C438-B497-4323-B00A-24F812B42717}" type="pres">
      <dgm:prSet presAssocID="{BAF336C4-AE18-4851-9E36-20B80B7009AA}" presName="FourNodes_2" presStyleLbl="node1" presStyleIdx="1" presStyleCnt="4">
        <dgm:presLayoutVars>
          <dgm:bulletEnabled val="1"/>
        </dgm:presLayoutVars>
      </dgm:prSet>
      <dgm:spPr/>
    </dgm:pt>
    <dgm:pt modelId="{EFA9BA5B-2E60-4028-B60C-1FD45A5B7A5A}" type="pres">
      <dgm:prSet presAssocID="{BAF336C4-AE18-4851-9E36-20B80B7009AA}" presName="FourNodes_3" presStyleLbl="node1" presStyleIdx="2" presStyleCnt="4">
        <dgm:presLayoutVars>
          <dgm:bulletEnabled val="1"/>
        </dgm:presLayoutVars>
      </dgm:prSet>
      <dgm:spPr/>
    </dgm:pt>
    <dgm:pt modelId="{0166D4FD-612B-46C2-8CCC-E6A575406832}" type="pres">
      <dgm:prSet presAssocID="{BAF336C4-AE18-4851-9E36-20B80B7009AA}" presName="FourNodes_4" presStyleLbl="node1" presStyleIdx="3" presStyleCnt="4">
        <dgm:presLayoutVars>
          <dgm:bulletEnabled val="1"/>
        </dgm:presLayoutVars>
      </dgm:prSet>
      <dgm:spPr/>
    </dgm:pt>
    <dgm:pt modelId="{A45B0177-75E2-4486-9684-D82B828FDE86}" type="pres">
      <dgm:prSet presAssocID="{BAF336C4-AE18-4851-9E36-20B80B7009AA}" presName="FourConn_1-2" presStyleLbl="fgAccFollowNode1" presStyleIdx="0" presStyleCnt="3">
        <dgm:presLayoutVars>
          <dgm:bulletEnabled val="1"/>
        </dgm:presLayoutVars>
      </dgm:prSet>
      <dgm:spPr/>
    </dgm:pt>
    <dgm:pt modelId="{53470FCF-80B1-452F-9CB1-0926E46A7C10}" type="pres">
      <dgm:prSet presAssocID="{BAF336C4-AE18-4851-9E36-20B80B7009AA}" presName="FourConn_2-3" presStyleLbl="fgAccFollowNode1" presStyleIdx="1" presStyleCnt="3">
        <dgm:presLayoutVars>
          <dgm:bulletEnabled val="1"/>
        </dgm:presLayoutVars>
      </dgm:prSet>
      <dgm:spPr/>
    </dgm:pt>
    <dgm:pt modelId="{8932E0CB-3865-4E93-9095-DB3909A66FB9}" type="pres">
      <dgm:prSet presAssocID="{BAF336C4-AE18-4851-9E36-20B80B7009AA}" presName="FourConn_3-4" presStyleLbl="fgAccFollowNode1" presStyleIdx="2" presStyleCnt="3">
        <dgm:presLayoutVars>
          <dgm:bulletEnabled val="1"/>
        </dgm:presLayoutVars>
      </dgm:prSet>
      <dgm:spPr/>
    </dgm:pt>
    <dgm:pt modelId="{8FC684EA-6144-49FA-BA9B-64BBD1439CCD}" type="pres">
      <dgm:prSet presAssocID="{BAF336C4-AE18-4851-9E36-20B80B7009AA}" presName="FourNodes_1_text" presStyleLbl="node1" presStyleIdx="3" presStyleCnt="4">
        <dgm:presLayoutVars>
          <dgm:bulletEnabled val="1"/>
        </dgm:presLayoutVars>
      </dgm:prSet>
      <dgm:spPr/>
    </dgm:pt>
    <dgm:pt modelId="{3C0B0084-3745-417A-AF94-5E5D75813126}" type="pres">
      <dgm:prSet presAssocID="{BAF336C4-AE18-4851-9E36-20B80B7009AA}" presName="FourNodes_2_text" presStyleLbl="node1" presStyleIdx="3" presStyleCnt="4">
        <dgm:presLayoutVars>
          <dgm:bulletEnabled val="1"/>
        </dgm:presLayoutVars>
      </dgm:prSet>
      <dgm:spPr/>
    </dgm:pt>
    <dgm:pt modelId="{DF695E11-ACCB-4468-83F7-89299D092BC7}" type="pres">
      <dgm:prSet presAssocID="{BAF336C4-AE18-4851-9E36-20B80B7009AA}" presName="FourNodes_3_text" presStyleLbl="node1" presStyleIdx="3" presStyleCnt="4">
        <dgm:presLayoutVars>
          <dgm:bulletEnabled val="1"/>
        </dgm:presLayoutVars>
      </dgm:prSet>
      <dgm:spPr/>
    </dgm:pt>
    <dgm:pt modelId="{DF0EC6E5-5C94-4D0E-9151-7679873CE35C}" type="pres">
      <dgm:prSet presAssocID="{BAF336C4-AE18-4851-9E36-20B80B7009AA}" presName="FourNodes_4_text" presStyleLbl="node1" presStyleIdx="3" presStyleCnt="4">
        <dgm:presLayoutVars>
          <dgm:bulletEnabled val="1"/>
        </dgm:presLayoutVars>
      </dgm:prSet>
      <dgm:spPr/>
    </dgm:pt>
  </dgm:ptLst>
  <dgm:cxnLst>
    <dgm:cxn modelId="{2461180E-E575-47BD-969C-7A87AB8600B5}" type="presOf" srcId="{F656CB96-AC8E-4506-AC0B-E0E23E3189B6}" destId="{8FC684EA-6144-49FA-BA9B-64BBD1439CCD}" srcOrd="1" destOrd="0" presId="urn:microsoft.com/office/officeart/2005/8/layout/vProcess5"/>
    <dgm:cxn modelId="{3009C70E-50CE-4367-98AC-94C0BF2DF78F}" srcId="{BAF336C4-AE18-4851-9E36-20B80B7009AA}" destId="{5E947A08-6974-4633-A9B4-949C3A2076D1}" srcOrd="2" destOrd="0" parTransId="{8BFFEAC7-96A5-4C8D-A5CA-D5D25238D45F}" sibTransId="{63A53712-B152-466D-80FE-2D7070146FD4}"/>
    <dgm:cxn modelId="{D8255016-F31D-4C85-9E54-2A7F352E04A9}" type="presOf" srcId="{5E947A08-6974-4633-A9B4-949C3A2076D1}" destId="{DF695E11-ACCB-4468-83F7-89299D092BC7}" srcOrd="1" destOrd="0" presId="urn:microsoft.com/office/officeart/2005/8/layout/vProcess5"/>
    <dgm:cxn modelId="{02D18C19-168A-4CB1-9257-7BED53195EF7}" type="presOf" srcId="{6CDB5E21-D0FC-4F22-A689-B4BEBD3751FF}" destId="{A45B0177-75E2-4486-9684-D82B828FDE86}" srcOrd="0" destOrd="0" presId="urn:microsoft.com/office/officeart/2005/8/layout/vProcess5"/>
    <dgm:cxn modelId="{C99CCB1E-5ACA-4B5D-8892-AEF5566FF550}" srcId="{BAF336C4-AE18-4851-9E36-20B80B7009AA}" destId="{1202B07B-F425-4BB1-A6B4-E4BCDA5F303D}" srcOrd="3" destOrd="0" parTransId="{08BA1D93-C4B6-4CDA-A425-F0A13E4479E8}" sibTransId="{0471A191-77CC-4842-82D8-51F48F29A8D9}"/>
    <dgm:cxn modelId="{D0337124-5D61-42D1-A32C-1860A907CE8F}" type="presOf" srcId="{1202B07B-F425-4BB1-A6B4-E4BCDA5F303D}" destId="{DF0EC6E5-5C94-4D0E-9151-7679873CE35C}" srcOrd="1" destOrd="0" presId="urn:microsoft.com/office/officeart/2005/8/layout/vProcess5"/>
    <dgm:cxn modelId="{2DCF7427-E821-4A28-9935-04F587F94387}" srcId="{BAF336C4-AE18-4851-9E36-20B80B7009AA}" destId="{F656CB96-AC8E-4506-AC0B-E0E23E3189B6}" srcOrd="0" destOrd="0" parTransId="{8BC798A2-0E3B-410B-9154-F944CA72CD8C}" sibTransId="{6CDB5E21-D0FC-4F22-A689-B4BEBD3751FF}"/>
    <dgm:cxn modelId="{61ED852D-78CF-49CA-AB89-46F5658BC5AA}" type="presOf" srcId="{9EC2FDCA-CF79-433C-A2B5-DE192A51E560}" destId="{53470FCF-80B1-452F-9CB1-0926E46A7C10}" srcOrd="0" destOrd="0" presId="urn:microsoft.com/office/officeart/2005/8/layout/vProcess5"/>
    <dgm:cxn modelId="{4224DC44-3A39-457A-BA8B-A1A67818F320}" type="presOf" srcId="{63A53712-B152-466D-80FE-2D7070146FD4}" destId="{8932E0CB-3865-4E93-9095-DB3909A66FB9}" srcOrd="0" destOrd="0" presId="urn:microsoft.com/office/officeart/2005/8/layout/vProcess5"/>
    <dgm:cxn modelId="{E6B99B45-CE84-456A-9EFA-586AEA4BC970}" type="presOf" srcId="{1202B07B-F425-4BB1-A6B4-E4BCDA5F303D}" destId="{0166D4FD-612B-46C2-8CCC-E6A575406832}" srcOrd="0" destOrd="0" presId="urn:microsoft.com/office/officeart/2005/8/layout/vProcess5"/>
    <dgm:cxn modelId="{D6D58782-A4A7-4FE1-81B5-8CC4FEA1BEE4}" type="presOf" srcId="{BAF336C4-AE18-4851-9E36-20B80B7009AA}" destId="{6CC23357-8768-4B37-ACE4-9FAEFDBBFAFA}" srcOrd="0" destOrd="0" presId="urn:microsoft.com/office/officeart/2005/8/layout/vProcess5"/>
    <dgm:cxn modelId="{6AD57A85-AE1C-4283-83BD-41D8CC3810BC}" type="presOf" srcId="{F656CB96-AC8E-4506-AC0B-E0E23E3189B6}" destId="{AFF4A143-C0FB-4B76-905D-4C1A3881688A}" srcOrd="0" destOrd="0" presId="urn:microsoft.com/office/officeart/2005/8/layout/vProcess5"/>
    <dgm:cxn modelId="{7F3E9596-B318-4C7A-89ED-DE7C2B917E79}" srcId="{BAF336C4-AE18-4851-9E36-20B80B7009AA}" destId="{84DC351E-108D-4B0D-843D-A9A67CD6E083}" srcOrd="1" destOrd="0" parTransId="{57FE5131-FC5B-46DC-82E5-5B0539AA8938}" sibTransId="{9EC2FDCA-CF79-433C-A2B5-DE192A51E560}"/>
    <dgm:cxn modelId="{12D1FCA4-D08D-4FB2-B1D6-3CA3AAE1F33A}" type="presOf" srcId="{84DC351E-108D-4B0D-843D-A9A67CD6E083}" destId="{2050C438-B497-4323-B00A-24F812B42717}" srcOrd="0" destOrd="0" presId="urn:microsoft.com/office/officeart/2005/8/layout/vProcess5"/>
    <dgm:cxn modelId="{8161A9B9-5E69-458D-9038-4E8002AA29E1}" type="presOf" srcId="{84DC351E-108D-4B0D-843D-A9A67CD6E083}" destId="{3C0B0084-3745-417A-AF94-5E5D75813126}" srcOrd="1" destOrd="0" presId="urn:microsoft.com/office/officeart/2005/8/layout/vProcess5"/>
    <dgm:cxn modelId="{DE1D4BD4-6675-4EFA-AEEB-5018575F25C2}" type="presOf" srcId="{5E947A08-6974-4633-A9B4-949C3A2076D1}" destId="{EFA9BA5B-2E60-4028-B60C-1FD45A5B7A5A}" srcOrd="0" destOrd="0" presId="urn:microsoft.com/office/officeart/2005/8/layout/vProcess5"/>
    <dgm:cxn modelId="{CD39AB96-3E62-497F-992C-34994E3AFB2E}" type="presParOf" srcId="{6CC23357-8768-4B37-ACE4-9FAEFDBBFAFA}" destId="{38B83DCB-85A4-4618-918E-D3D0BBD437CA}" srcOrd="0" destOrd="0" presId="urn:microsoft.com/office/officeart/2005/8/layout/vProcess5"/>
    <dgm:cxn modelId="{437DF28C-ED1E-4526-B9B4-C35F1B6E904B}" type="presParOf" srcId="{6CC23357-8768-4B37-ACE4-9FAEFDBBFAFA}" destId="{AFF4A143-C0FB-4B76-905D-4C1A3881688A}" srcOrd="1" destOrd="0" presId="urn:microsoft.com/office/officeart/2005/8/layout/vProcess5"/>
    <dgm:cxn modelId="{5921AF54-C88A-4BF6-BD96-90012180014F}" type="presParOf" srcId="{6CC23357-8768-4B37-ACE4-9FAEFDBBFAFA}" destId="{2050C438-B497-4323-B00A-24F812B42717}" srcOrd="2" destOrd="0" presId="urn:microsoft.com/office/officeart/2005/8/layout/vProcess5"/>
    <dgm:cxn modelId="{8D45DB58-9367-4357-8AA8-0B387174D9C8}" type="presParOf" srcId="{6CC23357-8768-4B37-ACE4-9FAEFDBBFAFA}" destId="{EFA9BA5B-2E60-4028-B60C-1FD45A5B7A5A}" srcOrd="3" destOrd="0" presId="urn:microsoft.com/office/officeart/2005/8/layout/vProcess5"/>
    <dgm:cxn modelId="{91C90243-6125-4A63-B255-EF7DC61A9CFF}" type="presParOf" srcId="{6CC23357-8768-4B37-ACE4-9FAEFDBBFAFA}" destId="{0166D4FD-612B-46C2-8CCC-E6A575406832}" srcOrd="4" destOrd="0" presId="urn:microsoft.com/office/officeart/2005/8/layout/vProcess5"/>
    <dgm:cxn modelId="{535E25BD-3D3B-4F3E-A2DA-7CD110E68D1D}" type="presParOf" srcId="{6CC23357-8768-4B37-ACE4-9FAEFDBBFAFA}" destId="{A45B0177-75E2-4486-9684-D82B828FDE86}" srcOrd="5" destOrd="0" presId="urn:microsoft.com/office/officeart/2005/8/layout/vProcess5"/>
    <dgm:cxn modelId="{C9210F46-1D12-41D7-841F-74EFA735E593}" type="presParOf" srcId="{6CC23357-8768-4B37-ACE4-9FAEFDBBFAFA}" destId="{53470FCF-80B1-452F-9CB1-0926E46A7C10}" srcOrd="6" destOrd="0" presId="urn:microsoft.com/office/officeart/2005/8/layout/vProcess5"/>
    <dgm:cxn modelId="{0A4AFEA5-E634-49C6-854F-4FD8E51142CD}" type="presParOf" srcId="{6CC23357-8768-4B37-ACE4-9FAEFDBBFAFA}" destId="{8932E0CB-3865-4E93-9095-DB3909A66FB9}" srcOrd="7" destOrd="0" presId="urn:microsoft.com/office/officeart/2005/8/layout/vProcess5"/>
    <dgm:cxn modelId="{AABA222B-8A4C-4F29-A515-66AEA787606D}" type="presParOf" srcId="{6CC23357-8768-4B37-ACE4-9FAEFDBBFAFA}" destId="{8FC684EA-6144-49FA-BA9B-64BBD1439CCD}" srcOrd="8" destOrd="0" presId="urn:microsoft.com/office/officeart/2005/8/layout/vProcess5"/>
    <dgm:cxn modelId="{82639878-ED95-42A1-93D3-C33EDC963DDA}" type="presParOf" srcId="{6CC23357-8768-4B37-ACE4-9FAEFDBBFAFA}" destId="{3C0B0084-3745-417A-AF94-5E5D75813126}" srcOrd="9" destOrd="0" presId="urn:microsoft.com/office/officeart/2005/8/layout/vProcess5"/>
    <dgm:cxn modelId="{DD322B00-B593-4D9E-BB16-46164777254C}" type="presParOf" srcId="{6CC23357-8768-4B37-ACE4-9FAEFDBBFAFA}" destId="{DF695E11-ACCB-4468-83F7-89299D092BC7}" srcOrd="10" destOrd="0" presId="urn:microsoft.com/office/officeart/2005/8/layout/vProcess5"/>
    <dgm:cxn modelId="{930A5C57-A0A9-475D-8B83-D0456AC77AD8}" type="presParOf" srcId="{6CC23357-8768-4B37-ACE4-9FAEFDBBFAFA}" destId="{DF0EC6E5-5C94-4D0E-9151-7679873CE35C}"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AF336C4-AE18-4851-9E36-20B80B7009AA}"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n-US"/>
        </a:p>
      </dgm:t>
    </dgm:pt>
    <dgm:pt modelId="{F656CB96-AC8E-4506-AC0B-E0E23E3189B6}">
      <dgm:prSet custT="1"/>
      <dgm:spPr>
        <a:solidFill>
          <a:srgbClr val="FFCCFF"/>
        </a:solidFill>
      </dgm:spPr>
      <dgm:t>
        <a:bodyPr/>
        <a:lstStyle/>
        <a:p>
          <a:pPr marL="0" marR="0" lvl="0" indent="0" algn="justLow" defTabSz="91440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lexandria"/>
            </a:rPr>
            <a:t>5) Preparation of Periodic Reports (Monthly / Quarterly / Annual):
</a:t>
          </a:r>
          <a:r>
            <a:rPr lang="en-US" sz="2000" b="0" dirty="0">
              <a:solidFill>
                <a:schemeClr val="tx1"/>
              </a:solidFill>
              <a:latin typeface="Alexandria"/>
            </a:rPr>
            <a:t>Used to evaluate financial performance periodically and compare it against the approved budget.</a:t>
          </a:r>
          <a:endParaRPr lang="en-US" sz="1500" b="0" dirty="0"/>
        </a:p>
      </dgm:t>
    </dgm:pt>
    <dgm:pt modelId="{8BC798A2-0E3B-410B-9154-F944CA72CD8C}" type="parTrans" cxnId="{2DCF7427-E821-4A28-9935-04F587F94387}">
      <dgm:prSet/>
      <dgm:spPr/>
      <dgm:t>
        <a:bodyPr/>
        <a:lstStyle/>
        <a:p>
          <a:endParaRPr lang="en-US"/>
        </a:p>
      </dgm:t>
    </dgm:pt>
    <dgm:pt modelId="{6CDB5E21-D0FC-4F22-A689-B4BEBD3751FF}" type="sibTrans" cxnId="{2DCF7427-E821-4A28-9935-04F587F94387}">
      <dgm:prSet/>
      <dgm:spPr/>
      <dgm:t>
        <a:bodyPr/>
        <a:lstStyle/>
        <a:p>
          <a:endParaRPr lang="en-US"/>
        </a:p>
      </dgm:t>
    </dgm:pt>
    <dgm:pt modelId="{84DC351E-108D-4B0D-843D-A9A67CD6E083}">
      <dgm:prSet custT="1"/>
      <dgm:spPr>
        <a:solidFill>
          <a:srgbClr val="FFFFCC"/>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000" b="1" dirty="0">
              <a:solidFill>
                <a:schemeClr val="tx1"/>
              </a:solidFill>
              <a:latin typeface="Alexandria"/>
            </a:rPr>
            <a:t>6) Reports to the Owner / Investors:
</a:t>
          </a:r>
          <a:r>
            <a:rPr lang="en-US" sz="2000" b="0" dirty="0">
              <a:solidFill>
                <a:schemeClr val="tx1"/>
              </a:solidFill>
              <a:latin typeface="Alexandria"/>
            </a:rPr>
            <a:t>Include explanatory commentary, performance indicators (e.g., occupancy rate, expense-to-income ratio, .etc.)</a:t>
          </a:r>
          <a:endParaRPr lang="en-US" sz="2000" b="1" dirty="0">
            <a:solidFill>
              <a:schemeClr val="tx1"/>
            </a:solidFill>
            <a:latin typeface="Alexandria"/>
          </a:endParaRPr>
        </a:p>
      </dgm:t>
    </dgm:pt>
    <dgm:pt modelId="{57FE5131-FC5B-46DC-82E5-5B0539AA8938}" type="parTrans" cxnId="{7F3E9596-B318-4C7A-89ED-DE7C2B917E79}">
      <dgm:prSet/>
      <dgm:spPr/>
      <dgm:t>
        <a:bodyPr/>
        <a:lstStyle/>
        <a:p>
          <a:endParaRPr lang="en-US"/>
        </a:p>
      </dgm:t>
    </dgm:pt>
    <dgm:pt modelId="{9EC2FDCA-CF79-433C-A2B5-DE192A51E560}" type="sibTrans" cxnId="{7F3E9596-B318-4C7A-89ED-DE7C2B917E79}">
      <dgm:prSet/>
      <dgm:spPr/>
      <dgm:t>
        <a:bodyPr/>
        <a:lstStyle/>
        <a:p>
          <a:endParaRPr lang="en-US"/>
        </a:p>
      </dgm:t>
    </dgm:pt>
    <dgm:pt modelId="{52D4565D-B30B-4B4E-AF3C-DC4CD6722CA8}">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800" dirty="0">
            <a:solidFill>
              <a:schemeClr val="tx1"/>
            </a:solidFill>
            <a:latin typeface="Alexandria"/>
          </a:endParaRPr>
        </a:p>
        <a:p>
          <a:pPr marL="0" marR="0" lvl="0" indent="0" defTabSz="914400" eaLnBrk="1" fontAlgn="auto" latinLnBrk="0" hangingPunct="1">
            <a:lnSpc>
              <a:spcPct val="100000"/>
            </a:lnSpc>
            <a:spcBef>
              <a:spcPts val="0"/>
            </a:spcBef>
            <a:spcAft>
              <a:spcPts val="0"/>
            </a:spcAft>
            <a:buClrTx/>
            <a:buSzTx/>
            <a:buFontTx/>
            <a:buNone/>
            <a:tabLst/>
            <a:defRPr/>
          </a:pPr>
          <a:r>
            <a:rPr lang="en-US" sz="1800" b="1" i="0" dirty="0">
              <a:solidFill>
                <a:schemeClr val="tx1"/>
              </a:solidFill>
              <a:latin typeface="Alexandria"/>
            </a:rPr>
            <a:t>7) Accounting and Tax Compliance:</a:t>
          </a:r>
          <a:r>
            <a:rPr lang="en-US" sz="1800" i="0" dirty="0">
              <a:solidFill>
                <a:schemeClr val="tx1"/>
              </a:solidFill>
              <a:latin typeface="Alexandria"/>
            </a:rPr>
            <a:t>
Ensuring that records and reports comply with locally accepted accounting principles or applicable financial reporting standards, and providing necessary documentation for tax audits.</a:t>
          </a:r>
        </a:p>
        <a:p>
          <a:pPr marL="0" lvl="0" defTabSz="533400">
            <a:lnSpc>
              <a:spcPct val="90000"/>
            </a:lnSpc>
            <a:spcBef>
              <a:spcPct val="0"/>
            </a:spcBef>
            <a:spcAft>
              <a:spcPct val="35000"/>
            </a:spcAft>
            <a:buNone/>
          </a:pPr>
          <a:endParaRPr lang="en-US" sz="1100" dirty="0"/>
        </a:p>
      </dgm:t>
    </dgm:pt>
    <dgm:pt modelId="{BFDC629B-D835-4EDB-ABA0-35DB50225CBA}" type="parTrans" cxnId="{4482AABE-B576-43E6-A2C2-813ABBDBB530}">
      <dgm:prSet/>
      <dgm:spPr/>
      <dgm:t>
        <a:bodyPr/>
        <a:lstStyle/>
        <a:p>
          <a:endParaRPr lang="en-US"/>
        </a:p>
      </dgm:t>
    </dgm:pt>
    <dgm:pt modelId="{002B7D08-B805-46BA-86B5-480375E68E3F}" type="sibTrans" cxnId="{4482AABE-B576-43E6-A2C2-813ABBDBB530}">
      <dgm:prSet/>
      <dgm:spPr/>
      <dgm:t>
        <a:bodyPr/>
        <a:lstStyle/>
        <a:p>
          <a:endParaRPr lang="en-US"/>
        </a:p>
      </dgm:t>
    </dgm:pt>
    <dgm:pt modelId="{6CC23357-8768-4B37-ACE4-9FAEFDBBFAFA}" type="pres">
      <dgm:prSet presAssocID="{BAF336C4-AE18-4851-9E36-20B80B7009AA}" presName="outerComposite" presStyleCnt="0">
        <dgm:presLayoutVars>
          <dgm:chMax val="5"/>
          <dgm:dir/>
          <dgm:resizeHandles val="exact"/>
        </dgm:presLayoutVars>
      </dgm:prSet>
      <dgm:spPr/>
    </dgm:pt>
    <dgm:pt modelId="{38B83DCB-85A4-4618-918E-D3D0BBD437CA}" type="pres">
      <dgm:prSet presAssocID="{BAF336C4-AE18-4851-9E36-20B80B7009AA}" presName="dummyMaxCanvas" presStyleCnt="0">
        <dgm:presLayoutVars/>
      </dgm:prSet>
      <dgm:spPr/>
    </dgm:pt>
    <dgm:pt modelId="{78E4539C-23C7-4182-9BC7-9266DCA10986}" type="pres">
      <dgm:prSet presAssocID="{BAF336C4-AE18-4851-9E36-20B80B7009AA}" presName="ThreeNodes_1" presStyleLbl="node1" presStyleIdx="0" presStyleCnt="3">
        <dgm:presLayoutVars>
          <dgm:bulletEnabled val="1"/>
        </dgm:presLayoutVars>
      </dgm:prSet>
      <dgm:spPr/>
    </dgm:pt>
    <dgm:pt modelId="{6956855A-58CD-4D10-B578-6546506532EF}" type="pres">
      <dgm:prSet presAssocID="{BAF336C4-AE18-4851-9E36-20B80B7009AA}" presName="ThreeNodes_2" presStyleLbl="node1" presStyleIdx="1" presStyleCnt="3">
        <dgm:presLayoutVars>
          <dgm:bulletEnabled val="1"/>
        </dgm:presLayoutVars>
      </dgm:prSet>
      <dgm:spPr/>
    </dgm:pt>
    <dgm:pt modelId="{DD461A7D-D7CB-442C-BAED-AEA9CD543B82}" type="pres">
      <dgm:prSet presAssocID="{BAF336C4-AE18-4851-9E36-20B80B7009AA}" presName="ThreeNodes_3" presStyleLbl="node1" presStyleIdx="2" presStyleCnt="3">
        <dgm:presLayoutVars>
          <dgm:bulletEnabled val="1"/>
        </dgm:presLayoutVars>
      </dgm:prSet>
      <dgm:spPr/>
    </dgm:pt>
    <dgm:pt modelId="{B6D009A7-7BF0-476B-8F16-51DE9CF4D96D}" type="pres">
      <dgm:prSet presAssocID="{BAF336C4-AE18-4851-9E36-20B80B7009AA}" presName="ThreeConn_1-2" presStyleLbl="fgAccFollowNode1" presStyleIdx="0" presStyleCnt="2">
        <dgm:presLayoutVars>
          <dgm:bulletEnabled val="1"/>
        </dgm:presLayoutVars>
      </dgm:prSet>
      <dgm:spPr/>
    </dgm:pt>
    <dgm:pt modelId="{246F91B0-6A35-4643-8FEF-23474DC2FE6B}" type="pres">
      <dgm:prSet presAssocID="{BAF336C4-AE18-4851-9E36-20B80B7009AA}" presName="ThreeConn_2-3" presStyleLbl="fgAccFollowNode1" presStyleIdx="1" presStyleCnt="2">
        <dgm:presLayoutVars>
          <dgm:bulletEnabled val="1"/>
        </dgm:presLayoutVars>
      </dgm:prSet>
      <dgm:spPr/>
    </dgm:pt>
    <dgm:pt modelId="{CBB99C81-3A43-489F-89FD-ED1DBBB431AB}" type="pres">
      <dgm:prSet presAssocID="{BAF336C4-AE18-4851-9E36-20B80B7009AA}" presName="ThreeNodes_1_text" presStyleLbl="node1" presStyleIdx="2" presStyleCnt="3">
        <dgm:presLayoutVars>
          <dgm:bulletEnabled val="1"/>
        </dgm:presLayoutVars>
      </dgm:prSet>
      <dgm:spPr/>
    </dgm:pt>
    <dgm:pt modelId="{946ACCB0-5A0E-433C-9869-AAE5DD72977A}" type="pres">
      <dgm:prSet presAssocID="{BAF336C4-AE18-4851-9E36-20B80B7009AA}" presName="ThreeNodes_2_text" presStyleLbl="node1" presStyleIdx="2" presStyleCnt="3">
        <dgm:presLayoutVars>
          <dgm:bulletEnabled val="1"/>
        </dgm:presLayoutVars>
      </dgm:prSet>
      <dgm:spPr/>
    </dgm:pt>
    <dgm:pt modelId="{099A169C-72F4-4AC2-A1DC-C3968573F674}" type="pres">
      <dgm:prSet presAssocID="{BAF336C4-AE18-4851-9E36-20B80B7009AA}" presName="ThreeNodes_3_text" presStyleLbl="node1" presStyleIdx="2" presStyleCnt="3">
        <dgm:presLayoutVars>
          <dgm:bulletEnabled val="1"/>
        </dgm:presLayoutVars>
      </dgm:prSet>
      <dgm:spPr/>
    </dgm:pt>
  </dgm:ptLst>
  <dgm:cxnLst>
    <dgm:cxn modelId="{2DCF7427-E821-4A28-9935-04F587F94387}" srcId="{BAF336C4-AE18-4851-9E36-20B80B7009AA}" destId="{F656CB96-AC8E-4506-AC0B-E0E23E3189B6}" srcOrd="0" destOrd="0" parTransId="{8BC798A2-0E3B-410B-9154-F944CA72CD8C}" sibTransId="{6CDB5E21-D0FC-4F22-A689-B4BEBD3751FF}"/>
    <dgm:cxn modelId="{54B1D64B-9003-4571-A1C1-A4CE5A8F8CA6}" type="presOf" srcId="{9EC2FDCA-CF79-433C-A2B5-DE192A51E560}" destId="{246F91B0-6A35-4643-8FEF-23474DC2FE6B}" srcOrd="0" destOrd="0" presId="urn:microsoft.com/office/officeart/2005/8/layout/vProcess5"/>
    <dgm:cxn modelId="{7C984251-C406-4A5E-A351-35928D94C2C0}" type="presOf" srcId="{F656CB96-AC8E-4506-AC0B-E0E23E3189B6}" destId="{78E4539C-23C7-4182-9BC7-9266DCA10986}" srcOrd="0" destOrd="0" presId="urn:microsoft.com/office/officeart/2005/8/layout/vProcess5"/>
    <dgm:cxn modelId="{0138677A-9E02-4EB7-9CDC-405FBC36F082}" type="presOf" srcId="{84DC351E-108D-4B0D-843D-A9A67CD6E083}" destId="{6956855A-58CD-4D10-B578-6546506532EF}" srcOrd="0" destOrd="0" presId="urn:microsoft.com/office/officeart/2005/8/layout/vProcess5"/>
    <dgm:cxn modelId="{2BF2E57C-F0A3-4BA1-8540-57FBD0940C70}" type="presOf" srcId="{6CDB5E21-D0FC-4F22-A689-B4BEBD3751FF}" destId="{B6D009A7-7BF0-476B-8F16-51DE9CF4D96D}" srcOrd="0" destOrd="0" presId="urn:microsoft.com/office/officeart/2005/8/layout/vProcess5"/>
    <dgm:cxn modelId="{C9749481-7BA4-4EAB-A687-C5F3E168A561}" type="presOf" srcId="{F656CB96-AC8E-4506-AC0B-E0E23E3189B6}" destId="{CBB99C81-3A43-489F-89FD-ED1DBBB431AB}" srcOrd="1" destOrd="0" presId="urn:microsoft.com/office/officeart/2005/8/layout/vProcess5"/>
    <dgm:cxn modelId="{D6D58782-A4A7-4FE1-81B5-8CC4FEA1BEE4}" type="presOf" srcId="{BAF336C4-AE18-4851-9E36-20B80B7009AA}" destId="{6CC23357-8768-4B37-ACE4-9FAEFDBBFAFA}" srcOrd="0" destOrd="0" presId="urn:microsoft.com/office/officeart/2005/8/layout/vProcess5"/>
    <dgm:cxn modelId="{EFF8C489-2B11-46A6-81BF-28376180B4B4}" type="presOf" srcId="{52D4565D-B30B-4B4E-AF3C-DC4CD6722CA8}" destId="{DD461A7D-D7CB-442C-BAED-AEA9CD543B82}" srcOrd="0" destOrd="0" presId="urn:microsoft.com/office/officeart/2005/8/layout/vProcess5"/>
    <dgm:cxn modelId="{7F3E9596-B318-4C7A-89ED-DE7C2B917E79}" srcId="{BAF336C4-AE18-4851-9E36-20B80B7009AA}" destId="{84DC351E-108D-4B0D-843D-A9A67CD6E083}" srcOrd="1" destOrd="0" parTransId="{57FE5131-FC5B-46DC-82E5-5B0539AA8938}" sibTransId="{9EC2FDCA-CF79-433C-A2B5-DE192A51E560}"/>
    <dgm:cxn modelId="{4482AABE-B576-43E6-A2C2-813ABBDBB530}" srcId="{BAF336C4-AE18-4851-9E36-20B80B7009AA}" destId="{52D4565D-B30B-4B4E-AF3C-DC4CD6722CA8}" srcOrd="2" destOrd="0" parTransId="{BFDC629B-D835-4EDB-ABA0-35DB50225CBA}" sibTransId="{002B7D08-B805-46BA-86B5-480375E68E3F}"/>
    <dgm:cxn modelId="{9E6ABBEA-9043-4BF5-94AA-6A5A10C236D3}" type="presOf" srcId="{84DC351E-108D-4B0D-843D-A9A67CD6E083}" destId="{946ACCB0-5A0E-433C-9869-AAE5DD72977A}" srcOrd="1" destOrd="0" presId="urn:microsoft.com/office/officeart/2005/8/layout/vProcess5"/>
    <dgm:cxn modelId="{565905FC-BF73-45E6-845A-5032CF177EC4}" type="presOf" srcId="{52D4565D-B30B-4B4E-AF3C-DC4CD6722CA8}" destId="{099A169C-72F4-4AC2-A1DC-C3968573F674}" srcOrd="1" destOrd="0" presId="urn:microsoft.com/office/officeart/2005/8/layout/vProcess5"/>
    <dgm:cxn modelId="{CD39AB96-3E62-497F-992C-34994E3AFB2E}" type="presParOf" srcId="{6CC23357-8768-4B37-ACE4-9FAEFDBBFAFA}" destId="{38B83DCB-85A4-4618-918E-D3D0BBD437CA}" srcOrd="0" destOrd="0" presId="urn:microsoft.com/office/officeart/2005/8/layout/vProcess5"/>
    <dgm:cxn modelId="{9EA8C877-AF70-4F67-932B-3BEF054AB1A2}" type="presParOf" srcId="{6CC23357-8768-4B37-ACE4-9FAEFDBBFAFA}" destId="{78E4539C-23C7-4182-9BC7-9266DCA10986}" srcOrd="1" destOrd="0" presId="urn:microsoft.com/office/officeart/2005/8/layout/vProcess5"/>
    <dgm:cxn modelId="{278E25FD-A363-405E-82C2-3647DC131493}" type="presParOf" srcId="{6CC23357-8768-4B37-ACE4-9FAEFDBBFAFA}" destId="{6956855A-58CD-4D10-B578-6546506532EF}" srcOrd="2" destOrd="0" presId="urn:microsoft.com/office/officeart/2005/8/layout/vProcess5"/>
    <dgm:cxn modelId="{157703C2-50AA-43FD-A053-3A7450CB26ED}" type="presParOf" srcId="{6CC23357-8768-4B37-ACE4-9FAEFDBBFAFA}" destId="{DD461A7D-D7CB-442C-BAED-AEA9CD543B82}" srcOrd="3" destOrd="0" presId="urn:microsoft.com/office/officeart/2005/8/layout/vProcess5"/>
    <dgm:cxn modelId="{E631F37A-B9CF-4993-8314-4BD886B4F40F}" type="presParOf" srcId="{6CC23357-8768-4B37-ACE4-9FAEFDBBFAFA}" destId="{B6D009A7-7BF0-476B-8F16-51DE9CF4D96D}" srcOrd="4" destOrd="0" presId="urn:microsoft.com/office/officeart/2005/8/layout/vProcess5"/>
    <dgm:cxn modelId="{BB992728-6459-4F48-96E2-E49B7A4684F4}" type="presParOf" srcId="{6CC23357-8768-4B37-ACE4-9FAEFDBBFAFA}" destId="{246F91B0-6A35-4643-8FEF-23474DC2FE6B}" srcOrd="5" destOrd="0" presId="urn:microsoft.com/office/officeart/2005/8/layout/vProcess5"/>
    <dgm:cxn modelId="{A221103A-C721-45C5-96A0-B05EB6ADC696}" type="presParOf" srcId="{6CC23357-8768-4B37-ACE4-9FAEFDBBFAFA}" destId="{CBB99C81-3A43-489F-89FD-ED1DBBB431AB}" srcOrd="6" destOrd="0" presId="urn:microsoft.com/office/officeart/2005/8/layout/vProcess5"/>
    <dgm:cxn modelId="{3BE17722-7994-46F5-A8A5-321B686EF5C8}" type="presParOf" srcId="{6CC23357-8768-4B37-ACE4-9FAEFDBBFAFA}" destId="{946ACCB0-5A0E-433C-9869-AAE5DD72977A}" srcOrd="7" destOrd="0" presId="urn:microsoft.com/office/officeart/2005/8/layout/vProcess5"/>
    <dgm:cxn modelId="{CE058EE6-9E9F-48B1-94D9-3232A5B3373D}" type="presParOf" srcId="{6CC23357-8768-4B37-ACE4-9FAEFDBBFAFA}" destId="{099A169C-72F4-4AC2-A1DC-C3968573F674}" srcOrd="8" destOrd="0" presId="urn:microsoft.com/office/officeart/2005/8/layout/vProcess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AF336C4-AE18-4851-9E36-20B80B7009AA}" type="doc">
      <dgm:prSet loTypeId="urn:microsoft.com/office/officeart/2005/8/layout/vProcess5" loCatId="process" qsTypeId="urn:microsoft.com/office/officeart/2005/8/quickstyle/simple1" qsCatId="simple" csTypeId="urn:microsoft.com/office/officeart/2005/8/colors/colorful4" csCatId="colorful" phldr="1"/>
      <dgm:spPr/>
      <dgm:t>
        <a:bodyPr/>
        <a:lstStyle/>
        <a:p>
          <a:endParaRPr lang="en-US"/>
        </a:p>
      </dgm:t>
    </dgm:pt>
    <dgm:pt modelId="{52D4565D-B30B-4B4E-AF3C-DC4CD6722CA8}">
      <dgm:prSe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800" dirty="0">
            <a:solidFill>
              <a:schemeClr val="tx1"/>
            </a:solidFill>
            <a:latin typeface="Alexandria"/>
          </a:endParaRPr>
        </a:p>
        <a:p>
          <a:pPr marL="0" marR="0" lvl="0" indent="0" defTabSz="914400" eaLnBrk="1" fontAlgn="auto" latinLnBrk="0" hangingPunct="1">
            <a:lnSpc>
              <a:spcPct val="100000"/>
            </a:lnSpc>
            <a:spcBef>
              <a:spcPts val="0"/>
            </a:spcBef>
            <a:spcAft>
              <a:spcPts val="0"/>
            </a:spcAft>
            <a:buClrTx/>
            <a:buSzTx/>
            <a:buFontTx/>
            <a:buNone/>
            <a:tabLst/>
            <a:defRPr/>
          </a:pPr>
          <a:r>
            <a:rPr lang="en-US" sz="1800" b="1" i="0" dirty="0">
              <a:solidFill>
                <a:schemeClr val="tx1"/>
              </a:solidFill>
              <a:latin typeface="Alexandria"/>
            </a:rPr>
            <a:t>7) Accounting and Tax Compliance:</a:t>
          </a:r>
          <a:r>
            <a:rPr lang="en-US" sz="1800" i="0" dirty="0">
              <a:solidFill>
                <a:schemeClr val="tx1"/>
              </a:solidFill>
              <a:latin typeface="Alexandria"/>
            </a:rPr>
            <a:t>
Ensuring that records and reports comply with locally accepted accounting principles or applicable financial reporting standards, and providing necessary documentation for tax audits.</a:t>
          </a:r>
        </a:p>
        <a:p>
          <a:pPr marL="0" lvl="0" defTabSz="533400">
            <a:lnSpc>
              <a:spcPct val="90000"/>
            </a:lnSpc>
            <a:spcBef>
              <a:spcPct val="0"/>
            </a:spcBef>
            <a:spcAft>
              <a:spcPct val="35000"/>
            </a:spcAft>
            <a:buNone/>
          </a:pPr>
          <a:endParaRPr lang="en-US" sz="1100" dirty="0"/>
        </a:p>
      </dgm:t>
    </dgm:pt>
    <dgm:pt modelId="{BFDC629B-D835-4EDB-ABA0-35DB50225CBA}" type="parTrans" cxnId="{4482AABE-B576-43E6-A2C2-813ABBDBB530}">
      <dgm:prSet/>
      <dgm:spPr/>
      <dgm:t>
        <a:bodyPr/>
        <a:lstStyle/>
        <a:p>
          <a:endParaRPr lang="en-US"/>
        </a:p>
      </dgm:t>
    </dgm:pt>
    <dgm:pt modelId="{002B7D08-B805-46BA-86B5-480375E68E3F}" type="sibTrans" cxnId="{4482AABE-B576-43E6-A2C2-813ABBDBB530}">
      <dgm:prSet/>
      <dgm:spPr/>
      <dgm:t>
        <a:bodyPr/>
        <a:lstStyle/>
        <a:p>
          <a:endParaRPr lang="en-US"/>
        </a:p>
      </dgm:t>
    </dgm:pt>
    <dgm:pt modelId="{57680EB5-3438-4A6C-8FD8-9B666F15FE49}">
      <dgm:prSet custT="1"/>
      <dgm:spPr/>
      <dgm:t>
        <a:bodyPr/>
        <a:lstStyle/>
        <a:p>
          <a:pPr>
            <a:buNone/>
          </a:pPr>
          <a:endParaRPr lang="en-US" sz="1800" b="1" dirty="0">
            <a:solidFill>
              <a:schemeClr val="tx1"/>
            </a:solidFill>
            <a:latin typeface="Alexandria"/>
          </a:endParaRPr>
        </a:p>
        <a:p>
          <a:pPr>
            <a:buNone/>
          </a:pPr>
          <a:r>
            <a:rPr lang="en-US" sz="2000" b="1" dirty="0">
              <a:solidFill>
                <a:schemeClr val="tx1"/>
              </a:solidFill>
              <a:latin typeface="Alexandria"/>
            </a:rPr>
            <a:t>8)Reserves Accounting Management: </a:t>
          </a:r>
        </a:p>
        <a:p>
          <a:pPr>
            <a:buNone/>
          </a:pPr>
          <a:r>
            <a:rPr lang="en-US" sz="2400" b="0" dirty="0">
              <a:solidFill>
                <a:schemeClr val="tx1"/>
              </a:solidFill>
              <a:latin typeface="Alexandria"/>
            </a:rPr>
            <a:t>Allocating and managing capital maintenance reserves within the accounts (reserve deposits for major repairs or replacements).</a:t>
          </a:r>
          <a:br>
            <a:rPr lang="en-US" sz="2000" b="0" dirty="0">
              <a:latin typeface="Alexandria"/>
            </a:rPr>
          </a:br>
          <a:endParaRPr lang="en-US" sz="2000" b="0" dirty="0">
            <a:solidFill>
              <a:schemeClr val="tx1"/>
            </a:solidFill>
            <a:latin typeface="Alexandria"/>
          </a:endParaRPr>
        </a:p>
      </dgm:t>
    </dgm:pt>
    <dgm:pt modelId="{86F16A86-2089-4A2F-BC68-474A25EC1982}" type="sibTrans" cxnId="{EA5AF62F-57A6-4519-9771-932E1F9CA92B}">
      <dgm:prSet/>
      <dgm:spPr/>
      <dgm:t>
        <a:bodyPr/>
        <a:lstStyle/>
        <a:p>
          <a:endParaRPr lang="en-US"/>
        </a:p>
      </dgm:t>
    </dgm:pt>
    <dgm:pt modelId="{F19B2038-7795-475F-B6EE-ECE35665BC8B}" type="parTrans" cxnId="{EA5AF62F-57A6-4519-9771-932E1F9CA92B}">
      <dgm:prSet/>
      <dgm:spPr/>
      <dgm:t>
        <a:bodyPr/>
        <a:lstStyle/>
        <a:p>
          <a:endParaRPr lang="en-US"/>
        </a:p>
      </dgm:t>
    </dgm:pt>
    <dgm:pt modelId="{326DC9D0-504D-4E05-9624-4E6DF5CF7AF6}">
      <dgm:prSet custT="1"/>
      <dgm:spPr/>
      <dgm:t>
        <a:bodyPr/>
        <a:lstStyle/>
        <a:p>
          <a:r>
            <a:rPr lang="en-US" sz="2000" b="1" dirty="0">
              <a:solidFill>
                <a:schemeClr val="tx1"/>
              </a:solidFill>
              <a:latin typeface="Alexandria"/>
            </a:rPr>
            <a:t>9) Internal Review or External Audit (if applicable):
</a:t>
          </a:r>
          <a:r>
            <a:rPr lang="en-US" sz="2000" b="0" dirty="0">
              <a:solidFill>
                <a:schemeClr val="tx1"/>
              </a:solidFill>
              <a:latin typeface="Alexandria"/>
            </a:rPr>
            <a:t>Ensuring that accounting records are properly controlled and that reporting is transparent and verifiable.</a:t>
          </a:r>
        </a:p>
      </dgm:t>
    </dgm:pt>
    <dgm:pt modelId="{04696859-B1B3-40D2-B66E-DF74DA97EEFF}" type="sibTrans" cxnId="{977AFC62-DB34-40A7-9B36-B6D4965D0046}">
      <dgm:prSet/>
      <dgm:spPr/>
      <dgm:t>
        <a:bodyPr/>
        <a:lstStyle/>
        <a:p>
          <a:endParaRPr lang="en-US"/>
        </a:p>
      </dgm:t>
    </dgm:pt>
    <dgm:pt modelId="{31835787-8EE7-4CDE-987A-BF5AA139485F}" type="parTrans" cxnId="{977AFC62-DB34-40A7-9B36-B6D4965D0046}">
      <dgm:prSet/>
      <dgm:spPr/>
      <dgm:t>
        <a:bodyPr/>
        <a:lstStyle/>
        <a:p>
          <a:endParaRPr lang="en-US"/>
        </a:p>
      </dgm:t>
    </dgm:pt>
    <dgm:pt modelId="{6CC23357-8768-4B37-ACE4-9FAEFDBBFAFA}" type="pres">
      <dgm:prSet presAssocID="{BAF336C4-AE18-4851-9E36-20B80B7009AA}" presName="outerComposite" presStyleCnt="0">
        <dgm:presLayoutVars>
          <dgm:chMax val="5"/>
          <dgm:dir/>
          <dgm:resizeHandles val="exact"/>
        </dgm:presLayoutVars>
      </dgm:prSet>
      <dgm:spPr/>
    </dgm:pt>
    <dgm:pt modelId="{38B83DCB-85A4-4618-918E-D3D0BBD437CA}" type="pres">
      <dgm:prSet presAssocID="{BAF336C4-AE18-4851-9E36-20B80B7009AA}" presName="dummyMaxCanvas" presStyleCnt="0">
        <dgm:presLayoutVars/>
      </dgm:prSet>
      <dgm:spPr/>
    </dgm:pt>
    <dgm:pt modelId="{CB28F3A7-D37B-408E-9707-BFF24604121B}" type="pres">
      <dgm:prSet presAssocID="{BAF336C4-AE18-4851-9E36-20B80B7009AA}" presName="ThreeNodes_1" presStyleLbl="node1" presStyleIdx="0" presStyleCnt="3">
        <dgm:presLayoutVars>
          <dgm:bulletEnabled val="1"/>
        </dgm:presLayoutVars>
      </dgm:prSet>
      <dgm:spPr/>
    </dgm:pt>
    <dgm:pt modelId="{3672EC99-2DAA-4585-A3EE-B62AE8DDD2E1}" type="pres">
      <dgm:prSet presAssocID="{BAF336C4-AE18-4851-9E36-20B80B7009AA}" presName="ThreeNodes_2" presStyleLbl="node1" presStyleIdx="1" presStyleCnt="3">
        <dgm:presLayoutVars>
          <dgm:bulletEnabled val="1"/>
        </dgm:presLayoutVars>
      </dgm:prSet>
      <dgm:spPr/>
    </dgm:pt>
    <dgm:pt modelId="{D1FBA316-BB73-4347-AA3C-8605EFFC4EA0}" type="pres">
      <dgm:prSet presAssocID="{BAF336C4-AE18-4851-9E36-20B80B7009AA}" presName="ThreeNodes_3" presStyleLbl="node1" presStyleIdx="2" presStyleCnt="3">
        <dgm:presLayoutVars>
          <dgm:bulletEnabled val="1"/>
        </dgm:presLayoutVars>
      </dgm:prSet>
      <dgm:spPr/>
    </dgm:pt>
    <dgm:pt modelId="{9CF81D19-9452-4DE3-ABA3-3DA4433C0AE9}" type="pres">
      <dgm:prSet presAssocID="{BAF336C4-AE18-4851-9E36-20B80B7009AA}" presName="ThreeConn_1-2" presStyleLbl="fgAccFollowNode1" presStyleIdx="0" presStyleCnt="2">
        <dgm:presLayoutVars>
          <dgm:bulletEnabled val="1"/>
        </dgm:presLayoutVars>
      </dgm:prSet>
      <dgm:spPr/>
    </dgm:pt>
    <dgm:pt modelId="{870174E4-9B7C-426E-B938-82DA83BEDA47}" type="pres">
      <dgm:prSet presAssocID="{BAF336C4-AE18-4851-9E36-20B80B7009AA}" presName="ThreeConn_2-3" presStyleLbl="fgAccFollowNode1" presStyleIdx="1" presStyleCnt="2">
        <dgm:presLayoutVars>
          <dgm:bulletEnabled val="1"/>
        </dgm:presLayoutVars>
      </dgm:prSet>
      <dgm:spPr/>
    </dgm:pt>
    <dgm:pt modelId="{58678BAA-9DE7-49B9-8AF7-526B207F65B1}" type="pres">
      <dgm:prSet presAssocID="{BAF336C4-AE18-4851-9E36-20B80B7009AA}" presName="ThreeNodes_1_text" presStyleLbl="node1" presStyleIdx="2" presStyleCnt="3">
        <dgm:presLayoutVars>
          <dgm:bulletEnabled val="1"/>
        </dgm:presLayoutVars>
      </dgm:prSet>
      <dgm:spPr/>
    </dgm:pt>
    <dgm:pt modelId="{1741D3A4-3104-471C-8DAC-B4B06D5426B5}" type="pres">
      <dgm:prSet presAssocID="{BAF336C4-AE18-4851-9E36-20B80B7009AA}" presName="ThreeNodes_2_text" presStyleLbl="node1" presStyleIdx="2" presStyleCnt="3">
        <dgm:presLayoutVars>
          <dgm:bulletEnabled val="1"/>
        </dgm:presLayoutVars>
      </dgm:prSet>
      <dgm:spPr/>
    </dgm:pt>
    <dgm:pt modelId="{DE92D182-0E95-4CE3-A7DF-01A4B3426890}" type="pres">
      <dgm:prSet presAssocID="{BAF336C4-AE18-4851-9E36-20B80B7009AA}" presName="ThreeNodes_3_text" presStyleLbl="node1" presStyleIdx="2" presStyleCnt="3">
        <dgm:presLayoutVars>
          <dgm:bulletEnabled val="1"/>
        </dgm:presLayoutVars>
      </dgm:prSet>
      <dgm:spPr/>
    </dgm:pt>
  </dgm:ptLst>
  <dgm:cxnLst>
    <dgm:cxn modelId="{5B06A116-9514-4093-8052-11BEFE3BD6E6}" type="presOf" srcId="{57680EB5-3438-4A6C-8FD8-9B666F15FE49}" destId="{3672EC99-2DAA-4585-A3EE-B62AE8DDD2E1}" srcOrd="0" destOrd="0" presId="urn:microsoft.com/office/officeart/2005/8/layout/vProcess5"/>
    <dgm:cxn modelId="{68463D18-74AA-474C-9AF1-47F4146DCC7B}" type="presOf" srcId="{57680EB5-3438-4A6C-8FD8-9B666F15FE49}" destId="{1741D3A4-3104-471C-8DAC-B4B06D5426B5}" srcOrd="1" destOrd="0" presId="urn:microsoft.com/office/officeart/2005/8/layout/vProcess5"/>
    <dgm:cxn modelId="{EA5AF62F-57A6-4519-9771-932E1F9CA92B}" srcId="{BAF336C4-AE18-4851-9E36-20B80B7009AA}" destId="{57680EB5-3438-4A6C-8FD8-9B666F15FE49}" srcOrd="1" destOrd="0" parTransId="{F19B2038-7795-475F-B6EE-ECE35665BC8B}" sibTransId="{86F16A86-2089-4A2F-BC68-474A25EC1982}"/>
    <dgm:cxn modelId="{B2699A5B-C67D-4B95-B5E8-BA6E93E1E76B}" type="presOf" srcId="{326DC9D0-504D-4E05-9624-4E6DF5CF7AF6}" destId="{D1FBA316-BB73-4347-AA3C-8605EFFC4EA0}" srcOrd="0" destOrd="0" presId="urn:microsoft.com/office/officeart/2005/8/layout/vProcess5"/>
    <dgm:cxn modelId="{716B1561-14F1-4712-B1D1-B5575A81E7F2}" type="presOf" srcId="{52D4565D-B30B-4B4E-AF3C-DC4CD6722CA8}" destId="{CB28F3A7-D37B-408E-9707-BFF24604121B}" srcOrd="0" destOrd="0" presId="urn:microsoft.com/office/officeart/2005/8/layout/vProcess5"/>
    <dgm:cxn modelId="{977AFC62-DB34-40A7-9B36-B6D4965D0046}" srcId="{BAF336C4-AE18-4851-9E36-20B80B7009AA}" destId="{326DC9D0-504D-4E05-9624-4E6DF5CF7AF6}" srcOrd="2" destOrd="0" parTransId="{31835787-8EE7-4CDE-987A-BF5AA139485F}" sibTransId="{04696859-B1B3-40D2-B66E-DF74DA97EEFF}"/>
    <dgm:cxn modelId="{D6D58782-A4A7-4FE1-81B5-8CC4FEA1BEE4}" type="presOf" srcId="{BAF336C4-AE18-4851-9E36-20B80B7009AA}" destId="{6CC23357-8768-4B37-ACE4-9FAEFDBBFAFA}" srcOrd="0" destOrd="0" presId="urn:microsoft.com/office/officeart/2005/8/layout/vProcess5"/>
    <dgm:cxn modelId="{586A8E94-6B37-4ECF-9A2B-3775B720D013}" type="presOf" srcId="{002B7D08-B805-46BA-86B5-480375E68E3F}" destId="{9CF81D19-9452-4DE3-ABA3-3DA4433C0AE9}" srcOrd="0" destOrd="0" presId="urn:microsoft.com/office/officeart/2005/8/layout/vProcess5"/>
    <dgm:cxn modelId="{4482AABE-B576-43E6-A2C2-813ABBDBB530}" srcId="{BAF336C4-AE18-4851-9E36-20B80B7009AA}" destId="{52D4565D-B30B-4B4E-AF3C-DC4CD6722CA8}" srcOrd="0" destOrd="0" parTransId="{BFDC629B-D835-4EDB-ABA0-35DB50225CBA}" sibTransId="{002B7D08-B805-46BA-86B5-480375E68E3F}"/>
    <dgm:cxn modelId="{76A71BCC-814E-4442-AEAD-0BFDD83BC7B6}" type="presOf" srcId="{86F16A86-2089-4A2F-BC68-474A25EC1982}" destId="{870174E4-9B7C-426E-B938-82DA83BEDA47}" srcOrd="0" destOrd="0" presId="urn:microsoft.com/office/officeart/2005/8/layout/vProcess5"/>
    <dgm:cxn modelId="{2899FBCE-2E86-4178-AF49-C8506DC31CF4}" type="presOf" srcId="{326DC9D0-504D-4E05-9624-4E6DF5CF7AF6}" destId="{DE92D182-0E95-4CE3-A7DF-01A4B3426890}" srcOrd="1" destOrd="0" presId="urn:microsoft.com/office/officeart/2005/8/layout/vProcess5"/>
    <dgm:cxn modelId="{4032C4EA-43A4-4B49-8E6F-620D893AD21C}" type="presOf" srcId="{52D4565D-B30B-4B4E-AF3C-DC4CD6722CA8}" destId="{58678BAA-9DE7-49B9-8AF7-526B207F65B1}" srcOrd="1" destOrd="0" presId="urn:microsoft.com/office/officeart/2005/8/layout/vProcess5"/>
    <dgm:cxn modelId="{CD39AB96-3E62-497F-992C-34994E3AFB2E}" type="presParOf" srcId="{6CC23357-8768-4B37-ACE4-9FAEFDBBFAFA}" destId="{38B83DCB-85A4-4618-918E-D3D0BBD437CA}" srcOrd="0" destOrd="0" presId="urn:microsoft.com/office/officeart/2005/8/layout/vProcess5"/>
    <dgm:cxn modelId="{AAB6815E-7210-4242-8B9A-7129F034337F}" type="presParOf" srcId="{6CC23357-8768-4B37-ACE4-9FAEFDBBFAFA}" destId="{CB28F3A7-D37B-408E-9707-BFF24604121B}" srcOrd="1" destOrd="0" presId="urn:microsoft.com/office/officeart/2005/8/layout/vProcess5"/>
    <dgm:cxn modelId="{65020C2B-B990-4C3A-BFD6-643B0A1A3C06}" type="presParOf" srcId="{6CC23357-8768-4B37-ACE4-9FAEFDBBFAFA}" destId="{3672EC99-2DAA-4585-A3EE-B62AE8DDD2E1}" srcOrd="2" destOrd="0" presId="urn:microsoft.com/office/officeart/2005/8/layout/vProcess5"/>
    <dgm:cxn modelId="{61E038F1-E270-43C5-98D9-401A5162E4BA}" type="presParOf" srcId="{6CC23357-8768-4B37-ACE4-9FAEFDBBFAFA}" destId="{D1FBA316-BB73-4347-AA3C-8605EFFC4EA0}" srcOrd="3" destOrd="0" presId="urn:microsoft.com/office/officeart/2005/8/layout/vProcess5"/>
    <dgm:cxn modelId="{5ADF0E0A-8482-423C-8EA6-C5925064AA6D}" type="presParOf" srcId="{6CC23357-8768-4B37-ACE4-9FAEFDBBFAFA}" destId="{9CF81D19-9452-4DE3-ABA3-3DA4433C0AE9}" srcOrd="4" destOrd="0" presId="urn:microsoft.com/office/officeart/2005/8/layout/vProcess5"/>
    <dgm:cxn modelId="{8004FD74-1E30-48B1-A15D-0EC808C14EDE}" type="presParOf" srcId="{6CC23357-8768-4B37-ACE4-9FAEFDBBFAFA}" destId="{870174E4-9B7C-426E-B938-82DA83BEDA47}" srcOrd="5" destOrd="0" presId="urn:microsoft.com/office/officeart/2005/8/layout/vProcess5"/>
    <dgm:cxn modelId="{C733F585-8029-4785-977B-E2FECC7E2390}" type="presParOf" srcId="{6CC23357-8768-4B37-ACE4-9FAEFDBBFAFA}" destId="{58678BAA-9DE7-49B9-8AF7-526B207F65B1}" srcOrd="6" destOrd="0" presId="urn:microsoft.com/office/officeart/2005/8/layout/vProcess5"/>
    <dgm:cxn modelId="{AFC332A1-1EAF-4BD9-A396-6EB373D92A58}" type="presParOf" srcId="{6CC23357-8768-4B37-ACE4-9FAEFDBBFAFA}" destId="{1741D3A4-3104-471C-8DAC-B4B06D5426B5}" srcOrd="7" destOrd="0" presId="urn:microsoft.com/office/officeart/2005/8/layout/vProcess5"/>
    <dgm:cxn modelId="{8FEE5109-32FF-4DD8-B3A5-E0A6A88BE6BA}" type="presParOf" srcId="{6CC23357-8768-4B37-ACE4-9FAEFDBBFAFA}" destId="{DE92D182-0E95-4CE3-A7DF-01A4B3426890}" srcOrd="8" destOrd="0" presId="urn:microsoft.com/office/officeart/2005/8/layout/vProcess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kumimoji="0" lang="en-US" sz="2400" b="1" i="0" u="none" strike="noStrike" cap="none" spc="0" normalizeH="0" baseline="0" noProof="0" dirty="0">
              <a:ln>
                <a:noFill/>
              </a:ln>
              <a:solidFill>
                <a:prstClr val="black"/>
              </a:solidFill>
              <a:effectLst/>
              <a:uLnTx/>
              <a:uFillTx/>
              <a:latin typeface="Alexandria"/>
              <a:ea typeface="+mn-ea"/>
              <a:cs typeface="+mn-cs"/>
            </a:rPr>
            <a:t>Types of Risks to Be Managed</a:t>
          </a:r>
          <a:endParaRPr lang="en-US" sz="2400" b="1" dirty="0">
            <a:solidFill>
              <a:schemeClr val="tx1"/>
            </a:solidFill>
            <a:latin typeface="Alexandria"/>
          </a:endParaRP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66FFCC"/>
        </a:solidFill>
      </dgm:spPr>
      <dgm:t>
        <a:bodyPr/>
        <a:lstStyle/>
        <a:p>
          <a:pPr>
            <a:spcAft>
              <a:spcPts val="0"/>
            </a:spcAft>
          </a:pPr>
          <a:r>
            <a:rPr lang="en-US" sz="2000" b="1" dirty="0">
              <a:solidFill>
                <a:schemeClr val="tx1"/>
              </a:solidFill>
              <a:latin typeface="Alexandria"/>
            </a:rPr>
            <a:t>Insurance / Indemnity Risks:</a:t>
          </a:r>
          <a:endParaRPr lang="en-US" sz="1800" b="1" dirty="0">
            <a:solidFill>
              <a:schemeClr val="tx1"/>
            </a:solidFill>
            <a:latin typeface="Alexandria"/>
          </a:endParaRP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Lease Risk:
</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FFCC"/>
        </a:solidFill>
      </dgm:spPr>
      <dgm:t>
        <a:bodyPr/>
        <a:lstStyle/>
        <a:p>
          <a:endParaRPr lang="ar-SY" sz="2000" b="1" i="0" dirty="0">
            <a:solidFill>
              <a:schemeClr val="tx1"/>
            </a:solidFill>
          </a:endParaRPr>
        </a:p>
        <a:p>
          <a:r>
            <a:rPr lang="en-US" sz="2000" b="1" i="0" dirty="0">
              <a:solidFill>
                <a:schemeClr val="tx1"/>
              </a:solidFill>
            </a:rPr>
            <a:t>Legal Compliance Risk:
</a:t>
          </a:r>
          <a:endParaRPr lang="en-US" sz="2000" b="1" dirty="0">
            <a:solidFill>
              <a:schemeClr val="tx1"/>
            </a:solidFill>
            <a:latin typeface="Alexandria"/>
          </a:endParaRP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endParaRPr lang="ar-SY" sz="2000" b="1" dirty="0">
            <a:solidFill>
              <a:schemeClr val="tx1"/>
            </a:solidFill>
            <a:latin typeface="Alexandria"/>
          </a:endParaRPr>
        </a:p>
        <a:p>
          <a:r>
            <a:rPr lang="en-US" sz="2000" b="1" dirty="0">
              <a:solidFill>
                <a:schemeClr val="tx1"/>
              </a:solidFill>
              <a:latin typeface="Alexandria"/>
            </a:rPr>
            <a:t>Liquidity / Cash Flow Risk:
</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B1A6AC33-B3C5-4D47-A126-7B57B2182B43}">
      <dgm:prSet custT="1"/>
      <dgm:spPr>
        <a:solidFill>
          <a:srgbClr val="CC99FF"/>
        </a:solidFill>
      </dgm:spPr>
      <dgm:t>
        <a:bodyPr/>
        <a:lstStyle/>
        <a:p>
          <a:pPr>
            <a:buNone/>
          </a:pPr>
          <a:r>
            <a:rPr lang="en-US" sz="2000" b="1" i="0" kern="1200" dirty="0">
              <a:solidFill>
                <a:prstClr val="black"/>
              </a:solidFill>
              <a:latin typeface="Calibri"/>
              <a:ea typeface="+mn-ea"/>
              <a:cs typeface="+mn-cs"/>
            </a:rPr>
            <a:t>Eviction / Litigation Risk</a:t>
          </a:r>
          <a:r>
            <a:rPr lang="en-US" sz="1800" b="1" kern="1200" dirty="0">
              <a:solidFill>
                <a:schemeClr val="tx1"/>
              </a:solidFill>
              <a:latin typeface="Alexandria"/>
            </a:rPr>
            <a:t>:</a:t>
          </a:r>
          <a:br>
            <a:rPr lang="en-US" sz="1800" kern="1200" dirty="0">
              <a:solidFill>
                <a:schemeClr val="tx1"/>
              </a:solidFill>
              <a:latin typeface="Alexandria"/>
            </a:rPr>
          </a:br>
          <a:endParaRPr lang="en-US" sz="1300" kern="1200" dirty="0">
            <a:solidFill>
              <a:schemeClr val="tx1"/>
            </a:solidFill>
            <a:latin typeface="Alexandria"/>
          </a:endParaRPr>
        </a:p>
      </dgm:t>
    </dgm:pt>
    <dgm:pt modelId="{CEEA007A-2B9E-43F5-9F4F-49C78122A40F}" type="parTrans" cxnId="{ABAAE22C-0C95-42AD-B8FA-FE251F51EFE8}">
      <dgm:prSet/>
      <dgm:spPr/>
      <dgm:t>
        <a:bodyPr/>
        <a:lstStyle/>
        <a:p>
          <a:endParaRPr lang="en-US"/>
        </a:p>
      </dgm:t>
    </dgm:pt>
    <dgm:pt modelId="{4C11AC8C-88FC-428B-9B98-EE36DC4797AB}" type="sibTrans" cxnId="{ABAAE22C-0C95-42AD-B8FA-FE251F51EFE8}">
      <dgm:prSet/>
      <dgm:spPr/>
      <dgm:t>
        <a:bodyPr/>
        <a:lstStyle/>
        <a:p>
          <a:endParaRPr lang="en-US"/>
        </a:p>
      </dgm:t>
    </dgm:pt>
    <dgm:pt modelId="{A29D67D0-6802-47BD-A710-340D9CF4BBFE}">
      <dgm:prSet custT="1"/>
      <dgm:spPr>
        <a:solidFill>
          <a:srgbClr val="FF3300"/>
        </a:solidFill>
      </dgm:spPr>
      <dgm:t>
        <a:bodyPr/>
        <a:lstStyle/>
        <a:p>
          <a:endParaRPr lang="ar-SY" sz="2000" b="1" kern="1200" dirty="0">
            <a:solidFill>
              <a:prstClr val="black"/>
            </a:solidFill>
            <a:latin typeface="Alexandria"/>
            <a:ea typeface="+mn-ea"/>
            <a:cs typeface="+mn-cs"/>
          </a:endParaRPr>
        </a:p>
        <a:p>
          <a:r>
            <a:rPr lang="en-US" sz="2000" b="1" kern="1200" dirty="0">
              <a:solidFill>
                <a:prstClr val="black"/>
              </a:solidFill>
              <a:latin typeface="Alexandria"/>
              <a:ea typeface="+mn-ea"/>
              <a:cs typeface="+mn-cs"/>
            </a:rPr>
            <a:t>Market Risk:</a:t>
          </a:r>
          <a:r>
            <a:rPr lang="en-US" sz="2100" kern="1200" dirty="0"/>
            <a:t>
</a:t>
          </a:r>
        </a:p>
      </dgm:t>
    </dgm:pt>
    <dgm:pt modelId="{D4EEB9D9-3AE3-403D-A6B4-9986A62F9021}" type="parTrans" cxnId="{8A5EB5B8-BBEE-4AEB-916C-67ED9D63C328}">
      <dgm:prSet/>
      <dgm:spPr/>
      <dgm:t>
        <a:bodyPr/>
        <a:lstStyle/>
        <a:p>
          <a:endParaRPr lang="en-US"/>
        </a:p>
      </dgm:t>
    </dgm:pt>
    <dgm:pt modelId="{F7537B63-4EB4-4430-B9C4-6FD83F46CD78}" type="sibTrans" cxnId="{8A5EB5B8-BBEE-4AEB-916C-67ED9D63C328}">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X="364663" custScaleY="74604" custLinFactNeighborX="5160" custLinFactNeighborY="-41730">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6"/>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6" custScaleY="111964" custLinFactNeighborX="-42" custLinFactNeighborY="21273">
        <dgm:presLayoutVars>
          <dgm:chPref val="3"/>
        </dgm:presLayoutVars>
      </dgm:prSet>
      <dgm:spPr/>
    </dgm:pt>
    <dgm:pt modelId="{11789827-FE15-4D14-A60A-A4E30D96CBF7}" type="pres">
      <dgm:prSet presAssocID="{47D81B82-C8CB-45DF-89B8-D396E4DA874C}" presName="rootConnector" presStyleLbl="node2" presStyleIdx="0" presStyleCnt="6"/>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6"/>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6" custScaleX="81877" custScaleY="111964" custLinFactNeighborX="-663" custLinFactNeighborY="21273">
        <dgm:presLayoutVars>
          <dgm:chPref val="3"/>
        </dgm:presLayoutVars>
      </dgm:prSet>
      <dgm:spPr/>
    </dgm:pt>
    <dgm:pt modelId="{E60E1E5B-C601-4BFC-9CD5-9B7F4B0F44AE}" type="pres">
      <dgm:prSet presAssocID="{E42F95AB-2265-4D7C-9018-8263A1E8B6B4}" presName="rootConnector" presStyleLbl="node2" presStyleIdx="1" presStyleCnt="6"/>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6"/>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6" custScaleY="107411" custLinFactNeighborX="-261" custLinFactNeighborY="20855">
        <dgm:presLayoutVars>
          <dgm:chPref val="3"/>
        </dgm:presLayoutVars>
      </dgm:prSet>
      <dgm:spPr/>
    </dgm:pt>
    <dgm:pt modelId="{7AF40933-DD90-4119-9A4D-69FFDA3A868F}" type="pres">
      <dgm:prSet presAssocID="{03A6B4A1-9708-4DC4-B99A-F802948CA9A7}" presName="rootConnector" presStyleLbl="node2" presStyleIdx="2" presStyleCnt="6"/>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879802A3-E1F5-41A9-92CA-40CA65FCC126}" type="pres">
      <dgm:prSet presAssocID="{CEEA007A-2B9E-43F5-9F4F-49C78122A40F}" presName="Name37" presStyleLbl="parChTrans1D2" presStyleIdx="3" presStyleCnt="6"/>
      <dgm:spPr/>
    </dgm:pt>
    <dgm:pt modelId="{85BDF8AB-A303-4A9F-87BA-AB022F5EE8BF}" type="pres">
      <dgm:prSet presAssocID="{B1A6AC33-B3C5-4D47-A126-7B57B2182B43}" presName="hierRoot2" presStyleCnt="0">
        <dgm:presLayoutVars>
          <dgm:hierBranch val="init"/>
        </dgm:presLayoutVars>
      </dgm:prSet>
      <dgm:spPr/>
    </dgm:pt>
    <dgm:pt modelId="{B83506D3-4999-40C3-8C5C-5AF992472054}" type="pres">
      <dgm:prSet presAssocID="{B1A6AC33-B3C5-4D47-A126-7B57B2182B43}" presName="rootComposite" presStyleCnt="0"/>
      <dgm:spPr/>
    </dgm:pt>
    <dgm:pt modelId="{6D513A9C-3B1D-4FE3-97FA-EABDA22703A9}" type="pres">
      <dgm:prSet presAssocID="{B1A6AC33-B3C5-4D47-A126-7B57B2182B43}" presName="rootText" presStyleLbl="node2" presStyleIdx="3" presStyleCnt="6" custScaleY="106575" custLinFactNeighborX="-42" custLinFactNeighborY="21273">
        <dgm:presLayoutVars>
          <dgm:chPref val="3"/>
        </dgm:presLayoutVars>
      </dgm:prSet>
      <dgm:spPr/>
    </dgm:pt>
    <dgm:pt modelId="{788B75F5-25ED-41A9-B374-3ADD4330AA2F}" type="pres">
      <dgm:prSet presAssocID="{B1A6AC33-B3C5-4D47-A126-7B57B2182B43}" presName="rootConnector" presStyleLbl="node2" presStyleIdx="3" presStyleCnt="6"/>
      <dgm:spPr/>
    </dgm:pt>
    <dgm:pt modelId="{A53921EE-79FA-40E7-838E-61BDCAE6EA9D}" type="pres">
      <dgm:prSet presAssocID="{B1A6AC33-B3C5-4D47-A126-7B57B2182B43}" presName="hierChild4" presStyleCnt="0"/>
      <dgm:spPr/>
    </dgm:pt>
    <dgm:pt modelId="{B9E89CD1-9B78-4F75-ABB0-4BB47C3E6793}" type="pres">
      <dgm:prSet presAssocID="{B1A6AC33-B3C5-4D47-A126-7B57B2182B43}" presName="hierChild5" presStyleCnt="0"/>
      <dgm:spPr/>
    </dgm:pt>
    <dgm:pt modelId="{40EBF06E-126B-4038-BB2E-707BF0CB5A8E}" type="pres">
      <dgm:prSet presAssocID="{9B1B8D06-CC66-4561-908A-17E7F5697F91}" presName="Name37" presStyleLbl="parChTrans1D2" presStyleIdx="4" presStyleCnt="6"/>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4" presStyleCnt="6" custScaleY="98229" custLinFactNeighborX="-42" custLinFactNeighborY="21273">
        <dgm:presLayoutVars>
          <dgm:chPref val="3"/>
        </dgm:presLayoutVars>
      </dgm:prSet>
      <dgm:spPr/>
    </dgm:pt>
    <dgm:pt modelId="{D9F7A041-48BE-424D-B9BD-F31D170AECF1}" type="pres">
      <dgm:prSet presAssocID="{FF75B30D-DEB5-4E86-A7CF-D2EE6972DEED}" presName="rootConnector" presStyleLbl="node2" presStyleIdx="4" presStyleCnt="6"/>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75369FE8-A32D-4987-AE2B-3B121660912A}" type="pres">
      <dgm:prSet presAssocID="{D4EEB9D9-3AE3-403D-A6B4-9986A62F9021}" presName="Name37" presStyleLbl="parChTrans1D2" presStyleIdx="5" presStyleCnt="6"/>
      <dgm:spPr/>
    </dgm:pt>
    <dgm:pt modelId="{06573D01-B117-4B4F-ABA8-4BE6DCCD30FD}" type="pres">
      <dgm:prSet presAssocID="{A29D67D0-6802-47BD-A710-340D9CF4BBFE}" presName="hierRoot2" presStyleCnt="0">
        <dgm:presLayoutVars>
          <dgm:hierBranch val="init"/>
        </dgm:presLayoutVars>
      </dgm:prSet>
      <dgm:spPr/>
    </dgm:pt>
    <dgm:pt modelId="{7BE325DD-3913-4E07-BCEA-C25099ACBFDD}" type="pres">
      <dgm:prSet presAssocID="{A29D67D0-6802-47BD-A710-340D9CF4BBFE}" presName="rootComposite" presStyleCnt="0"/>
      <dgm:spPr/>
    </dgm:pt>
    <dgm:pt modelId="{6D5F449F-FE72-4967-984D-66DC3419B0B5}" type="pres">
      <dgm:prSet presAssocID="{A29D67D0-6802-47BD-A710-340D9CF4BBFE}" presName="rootText" presStyleLbl="node2" presStyleIdx="5" presStyleCnt="6" custScaleY="95687" custLinFactNeighborX="-42" custLinFactNeighborY="21273">
        <dgm:presLayoutVars>
          <dgm:chPref val="3"/>
        </dgm:presLayoutVars>
      </dgm:prSet>
      <dgm:spPr/>
    </dgm:pt>
    <dgm:pt modelId="{2AED8902-4078-470E-A632-7FE312F4EC18}" type="pres">
      <dgm:prSet presAssocID="{A29D67D0-6802-47BD-A710-340D9CF4BBFE}" presName="rootConnector" presStyleLbl="node2" presStyleIdx="5" presStyleCnt="6"/>
      <dgm:spPr/>
    </dgm:pt>
    <dgm:pt modelId="{7B2630AF-079F-4D7C-871A-F5F623BDA715}" type="pres">
      <dgm:prSet presAssocID="{A29D67D0-6802-47BD-A710-340D9CF4BBFE}" presName="hierChild4" presStyleCnt="0"/>
      <dgm:spPr/>
    </dgm:pt>
    <dgm:pt modelId="{C12B7802-D135-478B-A266-BB8C75F2F54F}" type="pres">
      <dgm:prSet presAssocID="{A29D67D0-6802-47BD-A710-340D9CF4BBFE}"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2270AD10-5158-4B21-9270-81D88A7C64D9}" type="presOf" srcId="{B1A6AC33-B3C5-4D47-A126-7B57B2182B43}" destId="{6D513A9C-3B1D-4FE3-97FA-EABDA22703A9}" srcOrd="0" destOrd="0" presId="urn:microsoft.com/office/officeart/2005/8/layout/orgChart1"/>
    <dgm:cxn modelId="{DB9F9317-A82B-4F2B-B9B3-DB8A128E8151}" type="presOf" srcId="{A29D67D0-6802-47BD-A710-340D9CF4BBFE}" destId="{6D5F449F-FE72-4967-984D-66DC3419B0B5}" srcOrd="0" destOrd="0" presId="urn:microsoft.com/office/officeart/2005/8/layout/orgChart1"/>
    <dgm:cxn modelId="{27E37E26-74C3-48AD-80DE-BB346087E659}" type="presOf" srcId="{CEEA007A-2B9E-43F5-9F4F-49C78122A40F}" destId="{879802A3-E1F5-41A9-92CA-40CA65FCC126}"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ABAAE22C-0C95-42AD-B8FA-FE251F51EFE8}" srcId="{F0BDE8FF-C464-4407-9C0D-67DD799182F9}" destId="{B1A6AC33-B3C5-4D47-A126-7B57B2182B43}" srcOrd="3" destOrd="0" parTransId="{CEEA007A-2B9E-43F5-9F4F-49C78122A40F}" sibTransId="{4C11AC8C-88FC-428B-9B98-EE36DC4797AB}"/>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32315972-2C26-404E-98B7-F2406F598BF1}" type="presOf" srcId="{A29D67D0-6802-47BD-A710-340D9CF4BBFE}" destId="{2AED8902-4078-470E-A632-7FE312F4EC18}" srcOrd="1"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8EE95559-5843-4120-AD55-489E03C9EE49}" type="presOf" srcId="{B1A6AC33-B3C5-4D47-A126-7B57B2182B43}" destId="{788B75F5-25ED-41A9-B374-3ADD4330AA2F}" srcOrd="1" destOrd="0" presId="urn:microsoft.com/office/officeart/2005/8/layout/orgChart1"/>
    <dgm:cxn modelId="{95444F7B-57BD-4548-A507-7C3059FB415B}" srcId="{F0BDE8FF-C464-4407-9C0D-67DD799182F9}" destId="{FF75B30D-DEB5-4E86-A7CF-D2EE6972DEED}" srcOrd="4"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8A5EB5B8-BBEE-4AEB-916C-67ED9D63C328}" srcId="{F0BDE8FF-C464-4407-9C0D-67DD799182F9}" destId="{A29D67D0-6802-47BD-A710-340D9CF4BBFE}" srcOrd="5" destOrd="0" parTransId="{D4EEB9D9-3AE3-403D-A6B4-9986A62F9021}" sibTransId="{F7537B63-4EB4-4430-B9C4-6FD83F46CD78}"/>
    <dgm:cxn modelId="{C33CF7B8-0F4E-467B-A457-A48A9BFA2774}" type="presOf" srcId="{D4EEB9D9-3AE3-403D-A6B4-9986A62F9021}" destId="{75369FE8-A32D-4987-AE2B-3B121660912A}" srcOrd="0" destOrd="0" presId="urn:microsoft.com/office/officeart/2005/8/layout/orgChart1"/>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C10E5ECA-1A80-4D0F-87F0-B208D72C6B3F}" type="presParOf" srcId="{938522C4-AD99-4552-AFA7-BDA73FEA72D4}" destId="{879802A3-E1F5-41A9-92CA-40CA65FCC126}" srcOrd="6" destOrd="0" presId="urn:microsoft.com/office/officeart/2005/8/layout/orgChart1"/>
    <dgm:cxn modelId="{DC7DFF99-5CFB-4A73-A99E-36D39E03D935}" type="presParOf" srcId="{938522C4-AD99-4552-AFA7-BDA73FEA72D4}" destId="{85BDF8AB-A303-4A9F-87BA-AB022F5EE8BF}" srcOrd="7" destOrd="0" presId="urn:microsoft.com/office/officeart/2005/8/layout/orgChart1"/>
    <dgm:cxn modelId="{C3F1BB38-FF60-427A-8A0D-B02BACBAB35E}" type="presParOf" srcId="{85BDF8AB-A303-4A9F-87BA-AB022F5EE8BF}" destId="{B83506D3-4999-40C3-8C5C-5AF992472054}" srcOrd="0" destOrd="0" presId="urn:microsoft.com/office/officeart/2005/8/layout/orgChart1"/>
    <dgm:cxn modelId="{F1A2E08C-C99D-42F2-B034-85E50A71AA8F}" type="presParOf" srcId="{B83506D3-4999-40C3-8C5C-5AF992472054}" destId="{6D513A9C-3B1D-4FE3-97FA-EABDA22703A9}" srcOrd="0" destOrd="0" presId="urn:microsoft.com/office/officeart/2005/8/layout/orgChart1"/>
    <dgm:cxn modelId="{906B5976-277F-424C-BB56-14B74F679A5F}" type="presParOf" srcId="{B83506D3-4999-40C3-8C5C-5AF992472054}" destId="{788B75F5-25ED-41A9-B374-3ADD4330AA2F}" srcOrd="1" destOrd="0" presId="urn:microsoft.com/office/officeart/2005/8/layout/orgChart1"/>
    <dgm:cxn modelId="{F37C6D4F-7721-4F9E-B6B4-4B750E123CA0}" type="presParOf" srcId="{85BDF8AB-A303-4A9F-87BA-AB022F5EE8BF}" destId="{A53921EE-79FA-40E7-838E-61BDCAE6EA9D}" srcOrd="1" destOrd="0" presId="urn:microsoft.com/office/officeart/2005/8/layout/orgChart1"/>
    <dgm:cxn modelId="{FB109A45-0F32-4386-B879-D8D979D83FF3}" type="presParOf" srcId="{85BDF8AB-A303-4A9F-87BA-AB022F5EE8BF}" destId="{B9E89CD1-9B78-4F75-ABB0-4BB47C3E6793}" srcOrd="2" destOrd="0" presId="urn:microsoft.com/office/officeart/2005/8/layout/orgChart1"/>
    <dgm:cxn modelId="{9F1C829E-67AD-4053-937D-1D49ED682287}" type="presParOf" srcId="{938522C4-AD99-4552-AFA7-BDA73FEA72D4}" destId="{40EBF06E-126B-4038-BB2E-707BF0CB5A8E}" srcOrd="8" destOrd="0" presId="urn:microsoft.com/office/officeart/2005/8/layout/orgChart1"/>
    <dgm:cxn modelId="{5FC040BE-4E92-442E-8D39-8287EBB4BA54}" type="presParOf" srcId="{938522C4-AD99-4552-AFA7-BDA73FEA72D4}" destId="{BE63531E-BDA5-4D2D-B5FE-5FBD0CD6BD35}" srcOrd="9"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310B34AA-7228-496D-906B-44F5BE086DDC}" type="presParOf" srcId="{938522C4-AD99-4552-AFA7-BDA73FEA72D4}" destId="{75369FE8-A32D-4987-AE2B-3B121660912A}" srcOrd="10" destOrd="0" presId="urn:microsoft.com/office/officeart/2005/8/layout/orgChart1"/>
    <dgm:cxn modelId="{361E1540-276C-4F3B-9B42-E37B91FD6005}" type="presParOf" srcId="{938522C4-AD99-4552-AFA7-BDA73FEA72D4}" destId="{06573D01-B117-4B4F-ABA8-4BE6DCCD30FD}" srcOrd="11" destOrd="0" presId="urn:microsoft.com/office/officeart/2005/8/layout/orgChart1"/>
    <dgm:cxn modelId="{288A08B3-28CA-4D91-B324-93D7F18CABF8}" type="presParOf" srcId="{06573D01-B117-4B4F-ABA8-4BE6DCCD30FD}" destId="{7BE325DD-3913-4E07-BCEA-C25099ACBFDD}" srcOrd="0" destOrd="0" presId="urn:microsoft.com/office/officeart/2005/8/layout/orgChart1"/>
    <dgm:cxn modelId="{478159A0-40C3-4BEC-8056-AA5D1E49B73E}" type="presParOf" srcId="{7BE325DD-3913-4E07-BCEA-C25099ACBFDD}" destId="{6D5F449F-FE72-4967-984D-66DC3419B0B5}" srcOrd="0" destOrd="0" presId="urn:microsoft.com/office/officeart/2005/8/layout/orgChart1"/>
    <dgm:cxn modelId="{98FFC00A-C246-494E-BE45-5A4050B89774}" type="presParOf" srcId="{7BE325DD-3913-4E07-BCEA-C25099ACBFDD}" destId="{2AED8902-4078-470E-A632-7FE312F4EC18}" srcOrd="1" destOrd="0" presId="urn:microsoft.com/office/officeart/2005/8/layout/orgChart1"/>
    <dgm:cxn modelId="{C42A4699-45D9-47B8-8FCB-DAC2DE9237FB}" type="presParOf" srcId="{06573D01-B117-4B4F-ABA8-4BE6DCCD30FD}" destId="{7B2630AF-079F-4D7C-871A-F5F623BDA715}" srcOrd="1" destOrd="0" presId="urn:microsoft.com/office/officeart/2005/8/layout/orgChart1"/>
    <dgm:cxn modelId="{9AB4377E-0991-4301-8283-49962AFD83B5}" type="presParOf" srcId="{06573D01-B117-4B4F-ABA8-4BE6DCCD30FD}" destId="{C12B7802-D135-478B-A266-BB8C75F2F54F}"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2DB372-78B2-4D3C-9605-1586BF8D543F}">
      <dsp:nvSpPr>
        <dsp:cNvPr id="0" name=""/>
        <dsp:cNvSpPr/>
      </dsp:nvSpPr>
      <dsp:spPr>
        <a:xfrm>
          <a:off x="878099" y="0"/>
          <a:ext cx="10209833" cy="4215934"/>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639128-2735-4581-B029-063948A5BAC7}">
      <dsp:nvSpPr>
        <dsp:cNvPr id="0" name=""/>
        <dsp:cNvSpPr/>
      </dsp:nvSpPr>
      <dsp:spPr>
        <a:xfrm>
          <a:off x="5701" y="865168"/>
          <a:ext cx="1974101" cy="248559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 (1) </a:t>
          </a:r>
        </a:p>
        <a:p>
          <a:pPr marL="0" lvl="0" indent="0" algn="ctr" defTabSz="889000">
            <a:lnSpc>
              <a:spcPct val="90000"/>
            </a:lnSpc>
            <a:spcBef>
              <a:spcPct val="0"/>
            </a:spcBef>
            <a:spcAft>
              <a:spcPct val="35000"/>
            </a:spcAft>
            <a:buNone/>
          </a:pPr>
          <a:r>
            <a:rPr lang="en-US" sz="2000" b="1" kern="1200" dirty="0">
              <a:latin typeface="Alexandria"/>
            </a:rPr>
            <a:t>Market Analysis and Rent Determination</a:t>
          </a:r>
        </a:p>
      </dsp:txBody>
      <dsp:txXfrm>
        <a:off x="102069" y="961536"/>
        <a:ext cx="1781365" cy="2292860"/>
      </dsp:txXfrm>
    </dsp:sp>
    <dsp:sp modelId="{C48AD053-E6F5-472D-9508-3012248D9DAE}">
      <dsp:nvSpPr>
        <dsp:cNvPr id="0" name=""/>
        <dsp:cNvSpPr/>
      </dsp:nvSpPr>
      <dsp:spPr>
        <a:xfrm>
          <a:off x="2228693" y="929023"/>
          <a:ext cx="1873233" cy="2450874"/>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977900">
            <a:lnSpc>
              <a:spcPct val="90000"/>
            </a:lnSpc>
            <a:spcBef>
              <a:spcPct val="0"/>
            </a:spcBef>
            <a:spcAft>
              <a:spcPct val="35000"/>
            </a:spcAft>
            <a:buNone/>
          </a:pPr>
          <a:r>
            <a:rPr lang="en-US" sz="2000" b="1" kern="1200" dirty="0">
              <a:latin typeface="Alexandria"/>
            </a:rPr>
            <a:t>(2) </a:t>
          </a:r>
          <a:r>
            <a:rPr lang="en-US" sz="2000" b="1" kern="1200" dirty="0">
              <a:solidFill>
                <a:prstClr val="white"/>
              </a:solidFill>
              <a:latin typeface="Alexandria"/>
              <a:ea typeface="+mn-ea"/>
              <a:cs typeface="+mn-cs"/>
            </a:rPr>
            <a:t>Revenue Management and Rent Collection</a:t>
          </a:r>
        </a:p>
      </dsp:txBody>
      <dsp:txXfrm>
        <a:off x="2320137" y="1020467"/>
        <a:ext cx="1690345" cy="2267986"/>
      </dsp:txXfrm>
    </dsp:sp>
    <dsp:sp modelId="{F15431C0-29B2-48BD-956B-8B734A549F13}">
      <dsp:nvSpPr>
        <dsp:cNvPr id="0" name=""/>
        <dsp:cNvSpPr/>
      </dsp:nvSpPr>
      <dsp:spPr>
        <a:xfrm>
          <a:off x="4198485" y="880666"/>
          <a:ext cx="1898053" cy="2485596"/>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977900">
            <a:lnSpc>
              <a:spcPct val="90000"/>
            </a:lnSpc>
            <a:spcBef>
              <a:spcPct val="0"/>
            </a:spcBef>
            <a:spcAft>
              <a:spcPct val="35000"/>
            </a:spcAft>
            <a:buNone/>
          </a:pPr>
          <a:r>
            <a:rPr lang="en-US" sz="2000" b="1" kern="1200" dirty="0">
              <a:latin typeface="Alexandria"/>
            </a:rPr>
            <a:t>(3) </a:t>
          </a:r>
        </a:p>
        <a:p>
          <a:pPr marL="0" lvl="0" indent="0" algn="ctr" defTabSz="977900">
            <a:lnSpc>
              <a:spcPct val="90000"/>
            </a:lnSpc>
            <a:spcBef>
              <a:spcPct val="0"/>
            </a:spcBef>
            <a:spcAft>
              <a:spcPct val="35000"/>
            </a:spcAft>
            <a:buNone/>
          </a:pPr>
          <a:r>
            <a:rPr lang="en-US" sz="2000" b="1" kern="1200" dirty="0">
              <a:solidFill>
                <a:prstClr val="white"/>
              </a:solidFill>
              <a:latin typeface="Alexandria"/>
              <a:ea typeface="+mn-ea"/>
              <a:cs typeface="+mn-cs"/>
            </a:rPr>
            <a:t>Operating Expense Management </a:t>
          </a:r>
        </a:p>
      </dsp:txBody>
      <dsp:txXfrm>
        <a:off x="4291140" y="973321"/>
        <a:ext cx="1712743" cy="2300286"/>
      </dsp:txXfrm>
    </dsp:sp>
    <dsp:sp modelId="{1B1080BB-01FE-4D93-AE63-C0ABDAF31102}">
      <dsp:nvSpPr>
        <dsp:cNvPr id="0" name=""/>
        <dsp:cNvSpPr/>
      </dsp:nvSpPr>
      <dsp:spPr>
        <a:xfrm>
          <a:off x="6269264" y="867032"/>
          <a:ext cx="1703261" cy="248186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Alexandria"/>
            </a:rPr>
            <a:t>(4) </a:t>
          </a:r>
        </a:p>
        <a:p>
          <a:pPr marL="0" lvl="0" indent="0" algn="ctr" defTabSz="889000">
            <a:lnSpc>
              <a:spcPct val="90000"/>
            </a:lnSpc>
            <a:spcBef>
              <a:spcPct val="0"/>
            </a:spcBef>
            <a:spcAft>
              <a:spcPct val="35000"/>
            </a:spcAft>
            <a:buNone/>
          </a:pPr>
          <a:r>
            <a:rPr lang="en-US" sz="2000" b="1" kern="1200" dirty="0">
              <a:solidFill>
                <a:prstClr val="white"/>
              </a:solidFill>
              <a:latin typeface="Alexandria"/>
              <a:ea typeface="+mn-ea"/>
              <a:cs typeface="+mn-cs"/>
            </a:rPr>
            <a:t>Budgeting and Financial Forecasting</a:t>
          </a:r>
        </a:p>
      </dsp:txBody>
      <dsp:txXfrm>
        <a:off x="6352410" y="950178"/>
        <a:ext cx="1536969" cy="2315577"/>
      </dsp:txXfrm>
    </dsp:sp>
    <dsp:sp modelId="{D462C35A-CC53-4C34-BA48-4FD9C5608FB4}">
      <dsp:nvSpPr>
        <dsp:cNvPr id="0" name=""/>
        <dsp:cNvSpPr/>
      </dsp:nvSpPr>
      <dsp:spPr>
        <a:xfrm>
          <a:off x="8145250" y="865168"/>
          <a:ext cx="1813871" cy="248559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977900">
            <a:lnSpc>
              <a:spcPct val="90000"/>
            </a:lnSpc>
            <a:spcBef>
              <a:spcPct val="0"/>
            </a:spcBef>
            <a:spcAft>
              <a:spcPct val="35000"/>
            </a:spcAft>
            <a:buNone/>
          </a:pPr>
          <a:r>
            <a:rPr lang="en-US" sz="2000" b="1" kern="1200" dirty="0">
              <a:latin typeface="Alexandria"/>
            </a:rPr>
            <a:t>(5) </a:t>
          </a:r>
          <a:r>
            <a:rPr lang="en-US" sz="2000" b="1" kern="1200" dirty="0">
              <a:solidFill>
                <a:prstClr val="white"/>
              </a:solidFill>
              <a:latin typeface="Alexandria"/>
              <a:ea typeface="+mn-ea"/>
              <a:cs typeface="+mn-cs"/>
            </a:rPr>
            <a:t>Accounting and Financial Reporting</a:t>
          </a:r>
        </a:p>
      </dsp:txBody>
      <dsp:txXfrm>
        <a:off x="8233796" y="953714"/>
        <a:ext cx="1636779" cy="2308504"/>
      </dsp:txXfrm>
    </dsp:sp>
    <dsp:sp modelId="{B6F9AFB0-4990-4276-A2F9-A35E31F213FE}">
      <dsp:nvSpPr>
        <dsp:cNvPr id="0" name=""/>
        <dsp:cNvSpPr/>
      </dsp:nvSpPr>
      <dsp:spPr>
        <a:xfrm>
          <a:off x="10131846" y="882529"/>
          <a:ext cx="1874020" cy="245087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977900">
            <a:lnSpc>
              <a:spcPct val="90000"/>
            </a:lnSpc>
            <a:spcBef>
              <a:spcPct val="0"/>
            </a:spcBef>
            <a:spcAft>
              <a:spcPct val="35000"/>
            </a:spcAft>
            <a:buNone/>
          </a:pPr>
          <a:r>
            <a:rPr lang="en-US" sz="2000" b="1" kern="1200" dirty="0">
              <a:latin typeface="Alexandria"/>
            </a:rPr>
            <a:t>(6)</a:t>
          </a:r>
        </a:p>
        <a:p>
          <a:pPr marL="0" lvl="0" indent="0" algn="ctr" defTabSz="977900">
            <a:lnSpc>
              <a:spcPct val="90000"/>
            </a:lnSpc>
            <a:spcBef>
              <a:spcPct val="0"/>
            </a:spcBef>
            <a:spcAft>
              <a:spcPct val="35000"/>
            </a:spcAft>
            <a:buNone/>
          </a:pPr>
          <a:r>
            <a:rPr lang="en-US" sz="2000" b="1" kern="1200" dirty="0">
              <a:solidFill>
                <a:prstClr val="white"/>
              </a:solidFill>
              <a:latin typeface="Alexandria"/>
              <a:ea typeface="+mn-ea"/>
              <a:cs typeface="+mn-cs"/>
            </a:rPr>
            <a:t>Risk and Legal Management</a:t>
          </a:r>
        </a:p>
      </dsp:txBody>
      <dsp:txXfrm>
        <a:off x="10223328" y="974011"/>
        <a:ext cx="1691056" cy="22679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F83457-6D0F-42D8-938D-6AB073D5F5D9}">
      <dsp:nvSpPr>
        <dsp:cNvPr id="0" name=""/>
        <dsp:cNvSpPr/>
      </dsp:nvSpPr>
      <dsp:spPr>
        <a:xfrm>
          <a:off x="6005784" y="2097920"/>
          <a:ext cx="4975517" cy="820101"/>
        </a:xfrm>
        <a:custGeom>
          <a:avLst/>
          <a:gdLst/>
          <a:ahLst/>
          <a:cxnLst/>
          <a:rect l="0" t="0" r="0" b="0"/>
          <a:pathLst>
            <a:path>
              <a:moveTo>
                <a:pt x="0" y="0"/>
              </a:moveTo>
              <a:lnTo>
                <a:pt x="0" y="604177"/>
              </a:lnTo>
              <a:lnTo>
                <a:pt x="4975517" y="604177"/>
              </a:lnTo>
              <a:lnTo>
                <a:pt x="4975517" y="82010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BF06E-126B-4038-BB2E-707BF0CB5A8E}">
      <dsp:nvSpPr>
        <dsp:cNvPr id="0" name=""/>
        <dsp:cNvSpPr/>
      </dsp:nvSpPr>
      <dsp:spPr>
        <a:xfrm>
          <a:off x="6005784" y="2097920"/>
          <a:ext cx="2487244" cy="820101"/>
        </a:xfrm>
        <a:custGeom>
          <a:avLst/>
          <a:gdLst/>
          <a:ahLst/>
          <a:cxnLst/>
          <a:rect l="0" t="0" r="0" b="0"/>
          <a:pathLst>
            <a:path>
              <a:moveTo>
                <a:pt x="0" y="0"/>
              </a:moveTo>
              <a:lnTo>
                <a:pt x="0" y="604177"/>
              </a:lnTo>
              <a:lnTo>
                <a:pt x="2487244" y="604177"/>
              </a:lnTo>
              <a:lnTo>
                <a:pt x="2487244" y="82010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954532" y="2097920"/>
          <a:ext cx="91440" cy="815803"/>
        </a:xfrm>
        <a:custGeom>
          <a:avLst/>
          <a:gdLst/>
          <a:ahLst/>
          <a:cxnLst/>
          <a:rect l="0" t="0" r="0" b="0"/>
          <a:pathLst>
            <a:path>
              <a:moveTo>
                <a:pt x="51251" y="0"/>
              </a:moveTo>
              <a:lnTo>
                <a:pt x="51251" y="599879"/>
              </a:lnTo>
              <a:lnTo>
                <a:pt x="45720" y="599879"/>
              </a:lnTo>
              <a:lnTo>
                <a:pt x="45720" y="815803"/>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3503712" y="2097920"/>
          <a:ext cx="2502071" cy="820101"/>
        </a:xfrm>
        <a:custGeom>
          <a:avLst/>
          <a:gdLst/>
          <a:ahLst/>
          <a:cxnLst/>
          <a:rect l="0" t="0" r="0" b="0"/>
          <a:pathLst>
            <a:path>
              <a:moveTo>
                <a:pt x="2502071" y="0"/>
              </a:moveTo>
              <a:lnTo>
                <a:pt x="2502071" y="604177"/>
              </a:lnTo>
              <a:lnTo>
                <a:pt x="0" y="604177"/>
              </a:lnTo>
              <a:lnTo>
                <a:pt x="0" y="82010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028212" y="2097920"/>
          <a:ext cx="4977572" cy="820101"/>
        </a:xfrm>
        <a:custGeom>
          <a:avLst/>
          <a:gdLst/>
          <a:ahLst/>
          <a:cxnLst/>
          <a:rect l="0" t="0" r="0" b="0"/>
          <a:pathLst>
            <a:path>
              <a:moveTo>
                <a:pt x="4977572" y="0"/>
              </a:moveTo>
              <a:lnTo>
                <a:pt x="4977572" y="604177"/>
              </a:lnTo>
              <a:lnTo>
                <a:pt x="0" y="604177"/>
              </a:lnTo>
              <a:lnTo>
                <a:pt x="0" y="820101"/>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2916542" y="1566314"/>
          <a:ext cx="6178484" cy="531606"/>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Primary Functions of the Property Manager </a:t>
          </a:r>
          <a:endParaRPr lang="en-US" sz="2400" b="1" kern="1200" dirty="0">
            <a:solidFill>
              <a:schemeClr val="tx1"/>
            </a:solidFill>
            <a:latin typeface="Alexandria"/>
          </a:endParaRPr>
        </a:p>
      </dsp:txBody>
      <dsp:txXfrm>
        <a:off x="2916542" y="1566314"/>
        <a:ext cx="6178484" cy="531606"/>
      </dsp:txXfrm>
    </dsp:sp>
    <dsp:sp modelId="{97694678-A37C-46CC-A8CA-783C42A8AE40}">
      <dsp:nvSpPr>
        <dsp:cNvPr id="0" name=""/>
        <dsp:cNvSpPr/>
      </dsp:nvSpPr>
      <dsp:spPr>
        <a:xfrm>
          <a:off x="0" y="2918022"/>
          <a:ext cx="2056424" cy="1156286"/>
        </a:xfrm>
        <a:prstGeom prst="rect">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Detailed Data Collection</a:t>
          </a:r>
          <a:endParaRPr lang="en-US" sz="1800" b="1" kern="1200" dirty="0">
            <a:solidFill>
              <a:schemeClr val="tx1"/>
            </a:solidFill>
            <a:latin typeface="Alexandria"/>
          </a:endParaRPr>
        </a:p>
      </dsp:txBody>
      <dsp:txXfrm>
        <a:off x="0" y="2918022"/>
        <a:ext cx="2056424" cy="1156286"/>
      </dsp:txXfrm>
    </dsp:sp>
    <dsp:sp modelId="{9564A198-A897-487B-9FC3-7E19F171EFC8}">
      <dsp:nvSpPr>
        <dsp:cNvPr id="0" name=""/>
        <dsp:cNvSpPr/>
      </dsp:nvSpPr>
      <dsp:spPr>
        <a:xfrm>
          <a:off x="2475500" y="2918022"/>
          <a:ext cx="2056424" cy="1106541"/>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Expense Classification</a:t>
          </a:r>
        </a:p>
      </dsp:txBody>
      <dsp:txXfrm>
        <a:off x="2475500" y="2918022"/>
        <a:ext cx="2056424" cy="1106541"/>
      </dsp:txXfrm>
    </dsp:sp>
    <dsp:sp modelId="{29DF606C-C783-4F55-8476-F1AFA9D54F74}">
      <dsp:nvSpPr>
        <dsp:cNvPr id="0" name=""/>
        <dsp:cNvSpPr/>
      </dsp:nvSpPr>
      <dsp:spPr>
        <a:xfrm>
          <a:off x="4972040" y="2913724"/>
          <a:ext cx="2056424" cy="1112031"/>
        </a:xfrm>
        <a:prstGeom prst="rect">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rPr>
            <a:t>Expense Allocation to Tenants</a:t>
          </a:r>
          <a:endParaRPr lang="en-US" sz="2000" b="1" kern="1200" dirty="0">
            <a:solidFill>
              <a:schemeClr val="tx1"/>
            </a:solidFill>
            <a:latin typeface="Alexandria"/>
          </a:endParaRPr>
        </a:p>
      </dsp:txBody>
      <dsp:txXfrm>
        <a:off x="4972040" y="2913724"/>
        <a:ext cx="2056424" cy="1112031"/>
      </dsp:txXfrm>
    </dsp:sp>
    <dsp:sp modelId="{F8F7D3E8-881A-4BE4-BF72-B78A73099C66}">
      <dsp:nvSpPr>
        <dsp:cNvPr id="0" name=""/>
        <dsp:cNvSpPr/>
      </dsp:nvSpPr>
      <dsp:spPr>
        <a:xfrm>
          <a:off x="7464817" y="2918022"/>
          <a:ext cx="2056424" cy="1123023"/>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Performance Monitoring and Variance Analysis</a:t>
          </a:r>
        </a:p>
      </dsp:txBody>
      <dsp:txXfrm>
        <a:off x="7464817" y="2918022"/>
        <a:ext cx="2056424" cy="1123023"/>
      </dsp:txXfrm>
    </dsp:sp>
    <dsp:sp modelId="{B54F9E9F-12F7-42DA-98FB-6BFBE159924B}">
      <dsp:nvSpPr>
        <dsp:cNvPr id="0" name=""/>
        <dsp:cNvSpPr/>
      </dsp:nvSpPr>
      <dsp:spPr>
        <a:xfrm>
          <a:off x="9953090" y="2918022"/>
          <a:ext cx="2056424" cy="1197805"/>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Efficiency Optimization</a:t>
          </a:r>
        </a:p>
      </dsp:txBody>
      <dsp:txXfrm>
        <a:off x="9953090" y="2918022"/>
        <a:ext cx="2056424" cy="11978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4A143-C0FB-4B76-905D-4C1A3881688A}">
      <dsp:nvSpPr>
        <dsp:cNvPr id="0" name=""/>
        <dsp:cNvSpPr/>
      </dsp:nvSpPr>
      <dsp:spPr>
        <a:xfrm>
          <a:off x="0" y="0"/>
          <a:ext cx="8891206" cy="1048388"/>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1) Collect Historical Data: </a:t>
          </a:r>
          <a:r>
            <a:rPr lang="en-US" sz="1800" kern="1200" dirty="0">
              <a:solidFill>
                <a:schemeClr val="tx1"/>
              </a:solidFill>
              <a:latin typeface="Alexandria"/>
            </a:rPr>
            <a:t>Use 2–3 years of APOD and P&amp;L statements to establish performance trends.</a:t>
          </a:r>
        </a:p>
        <a:p>
          <a:pPr marL="0" lvl="0" algn="l" defTabSz="977900">
            <a:lnSpc>
              <a:spcPct val="90000"/>
            </a:lnSpc>
            <a:spcBef>
              <a:spcPct val="0"/>
            </a:spcBef>
            <a:spcAft>
              <a:spcPct val="35000"/>
            </a:spcAft>
            <a:buNone/>
          </a:pPr>
          <a:endParaRPr lang="en-US" sz="1500" kern="1200" dirty="0"/>
        </a:p>
      </dsp:txBody>
      <dsp:txXfrm>
        <a:off x="30706" y="30706"/>
        <a:ext cx="7671324" cy="986976"/>
      </dsp:txXfrm>
    </dsp:sp>
    <dsp:sp modelId="{2050C438-B497-4323-B00A-24F812B42717}">
      <dsp:nvSpPr>
        <dsp:cNvPr id="0" name=""/>
        <dsp:cNvSpPr/>
      </dsp:nvSpPr>
      <dsp:spPr>
        <a:xfrm>
          <a:off x="744638" y="1239004"/>
          <a:ext cx="8891206" cy="1048388"/>
        </a:xfrm>
        <a:prstGeom prst="roundRect">
          <a:avLst>
            <a:gd name="adj" fmla="val 1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Alexandria"/>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Alexandria"/>
          </a:endParaRPr>
        </a:p>
        <a:p>
          <a:pPr marL="0" marR="0" lvl="0" indent="0" algn="l"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2) Define Key Assumptions: </a:t>
          </a:r>
          <a:r>
            <a:rPr lang="en-US" sz="2000" b="0" kern="1200" dirty="0">
              <a:solidFill>
                <a:schemeClr val="tx1"/>
              </a:solidFill>
              <a:latin typeface="Alexandria"/>
            </a:rPr>
            <a:t>Projected occupancy or vacancy rate ,Inflation assumptions for operating costs , Expected rent escalations, Turnover and capital maintenance projections…etc.</a:t>
          </a:r>
        </a:p>
        <a:p>
          <a:pPr marL="0" lvl="0" algn="l" defTabSz="889000">
            <a:lnSpc>
              <a:spcPct val="90000"/>
            </a:lnSpc>
            <a:spcBef>
              <a:spcPct val="0"/>
            </a:spcBef>
            <a:spcAft>
              <a:spcPct val="35000"/>
            </a:spcAft>
            <a:buNone/>
          </a:pPr>
          <a:endParaRPr lang="en-US" sz="2000" b="1" kern="1200" dirty="0">
            <a:solidFill>
              <a:schemeClr val="tx1"/>
            </a:solidFill>
            <a:latin typeface="Alexandria"/>
          </a:endParaRPr>
        </a:p>
        <a:p>
          <a:pPr marL="0" lvl="0" algn="l" defTabSz="889000">
            <a:lnSpc>
              <a:spcPct val="90000"/>
            </a:lnSpc>
            <a:spcBef>
              <a:spcPct val="0"/>
            </a:spcBef>
            <a:spcAft>
              <a:spcPct val="35000"/>
            </a:spcAft>
            <a:buNone/>
          </a:pPr>
          <a:endParaRPr lang="en-US" sz="2000" b="1" kern="1200" dirty="0">
            <a:solidFill>
              <a:schemeClr val="tx1"/>
            </a:solidFill>
            <a:latin typeface="Alexandria"/>
          </a:endParaRPr>
        </a:p>
      </dsp:txBody>
      <dsp:txXfrm>
        <a:off x="775344" y="1269710"/>
        <a:ext cx="7403703" cy="986976"/>
      </dsp:txXfrm>
    </dsp:sp>
    <dsp:sp modelId="{EFA9BA5B-2E60-4028-B60C-1FD45A5B7A5A}">
      <dsp:nvSpPr>
        <dsp:cNvPr id="0" name=""/>
        <dsp:cNvSpPr/>
      </dsp:nvSpPr>
      <dsp:spPr>
        <a:xfrm>
          <a:off x="1478163" y="2478009"/>
          <a:ext cx="8891206" cy="1048388"/>
        </a:xfrm>
        <a:prstGeom prst="roundRect">
          <a:avLst>
            <a:gd name="adj" fmla="val 1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20000"/>
            </a:lnSpc>
            <a:spcBef>
              <a:spcPct val="0"/>
            </a:spcBef>
            <a:spcAft>
              <a:spcPts val="0"/>
            </a:spcAft>
            <a:buNone/>
          </a:pPr>
          <a:r>
            <a:rPr lang="en-US" sz="2000" b="1" kern="1200" dirty="0">
              <a:solidFill>
                <a:schemeClr val="tx1"/>
              </a:solidFill>
              <a:latin typeface="Alexandria"/>
            </a:rPr>
            <a:t>3) Prepare a Base Budget: </a:t>
          </a:r>
          <a:r>
            <a:rPr lang="en-US" sz="1800" kern="1200" dirty="0">
              <a:solidFill>
                <a:schemeClr val="tx1"/>
              </a:solidFill>
              <a:latin typeface="Alexandria"/>
            </a:rPr>
            <a:t>Forecast expected revenues and expenses using the above assumptions and distribute them monthly or quarterly.</a:t>
          </a:r>
        </a:p>
      </dsp:txBody>
      <dsp:txXfrm>
        <a:off x="1508869" y="2508715"/>
        <a:ext cx="7414817" cy="986976"/>
      </dsp:txXfrm>
    </dsp:sp>
    <dsp:sp modelId="{0166D4FD-612B-46C2-8CCC-E6A575406832}">
      <dsp:nvSpPr>
        <dsp:cNvPr id="0" name=""/>
        <dsp:cNvSpPr/>
      </dsp:nvSpPr>
      <dsp:spPr>
        <a:xfrm>
          <a:off x="2222801" y="3717014"/>
          <a:ext cx="8891206" cy="1048388"/>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20000"/>
            </a:lnSpc>
            <a:spcBef>
              <a:spcPct val="0"/>
            </a:spcBef>
            <a:spcAft>
              <a:spcPts val="0"/>
            </a:spcAft>
            <a:buNone/>
          </a:pPr>
          <a:r>
            <a:rPr lang="en-US" sz="2000" b="1" kern="1200" dirty="0">
              <a:solidFill>
                <a:schemeClr val="tx1"/>
              </a:solidFill>
              <a:latin typeface="Alexandria"/>
            </a:rPr>
            <a:t>4) Develop Alternative Scenarios: </a:t>
          </a:r>
          <a:r>
            <a:rPr lang="en-US" sz="1800" kern="1200" dirty="0">
              <a:solidFill>
                <a:schemeClr val="tx1"/>
              </a:solidFill>
              <a:latin typeface="Alexandria"/>
            </a:rPr>
            <a:t>Create Best-Case, Worst-Case, and Stress-Test scenarios to anticipate market volatility or operational disruptions (e.g., energy cost spikes).</a:t>
          </a:r>
        </a:p>
        <a:p>
          <a:pPr marL="0" lvl="0" indent="0" algn="l" defTabSz="889000">
            <a:lnSpc>
              <a:spcPct val="90000"/>
            </a:lnSpc>
            <a:spcBef>
              <a:spcPct val="0"/>
            </a:spcBef>
            <a:spcAft>
              <a:spcPct val="35000"/>
            </a:spcAft>
            <a:buNone/>
          </a:pPr>
          <a:endParaRPr lang="en-US" sz="1000" kern="1200" dirty="0"/>
        </a:p>
      </dsp:txBody>
      <dsp:txXfrm>
        <a:off x="2253507" y="3747720"/>
        <a:ext cx="7403703" cy="986976"/>
      </dsp:txXfrm>
    </dsp:sp>
    <dsp:sp modelId="{A45B0177-75E2-4486-9684-D82B828FDE86}">
      <dsp:nvSpPr>
        <dsp:cNvPr id="0" name=""/>
        <dsp:cNvSpPr/>
      </dsp:nvSpPr>
      <dsp:spPr>
        <a:xfrm>
          <a:off x="8209753" y="802970"/>
          <a:ext cx="681452" cy="68145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8363080" y="802970"/>
        <a:ext cx="374798" cy="512793"/>
      </dsp:txXfrm>
    </dsp:sp>
    <dsp:sp modelId="{53470FCF-80B1-452F-9CB1-0926E46A7C10}">
      <dsp:nvSpPr>
        <dsp:cNvPr id="0" name=""/>
        <dsp:cNvSpPr/>
      </dsp:nvSpPr>
      <dsp:spPr>
        <a:xfrm>
          <a:off x="8954392" y="2041975"/>
          <a:ext cx="681452" cy="681452"/>
        </a:xfrm>
        <a:prstGeom prst="downArrow">
          <a:avLst>
            <a:gd name="adj1" fmla="val 55000"/>
            <a:gd name="adj2" fmla="val 45000"/>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107719" y="2041975"/>
        <a:ext cx="374798" cy="512793"/>
      </dsp:txXfrm>
    </dsp:sp>
    <dsp:sp modelId="{8932E0CB-3865-4E93-9095-DB3909A66FB9}">
      <dsp:nvSpPr>
        <dsp:cNvPr id="0" name=""/>
        <dsp:cNvSpPr/>
      </dsp:nvSpPr>
      <dsp:spPr>
        <a:xfrm>
          <a:off x="9687916" y="3280979"/>
          <a:ext cx="681452" cy="681452"/>
        </a:xfrm>
        <a:prstGeom prst="downArrow">
          <a:avLst>
            <a:gd name="adj1" fmla="val 55000"/>
            <a:gd name="adj2" fmla="val 45000"/>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841243" y="3280979"/>
        <a:ext cx="374798" cy="5127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B95A3-E143-4B71-8948-AD4C0757167B}">
      <dsp:nvSpPr>
        <dsp:cNvPr id="0" name=""/>
        <dsp:cNvSpPr/>
      </dsp:nvSpPr>
      <dsp:spPr>
        <a:xfrm>
          <a:off x="0" y="0"/>
          <a:ext cx="9446906" cy="1429620"/>
        </a:xfrm>
        <a:prstGeom prst="roundRect">
          <a:avLst>
            <a:gd name="adj" fmla="val 10000"/>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5) Reforecast Periodically: </a:t>
          </a:r>
          <a:r>
            <a:rPr lang="en-US" sz="1800" b="0" kern="1200" dirty="0">
              <a:solidFill>
                <a:schemeClr val="tx1"/>
              </a:solidFill>
              <a:latin typeface="Alexandria"/>
            </a:rPr>
            <a:t>Conduct quarterly or midyear reforecasts by comparing actual results with budget projections and updating forecasts accordingly.</a:t>
          </a:r>
        </a:p>
        <a:p>
          <a:pPr marL="0" lvl="0" algn="l" defTabSz="977900">
            <a:lnSpc>
              <a:spcPct val="90000"/>
            </a:lnSpc>
            <a:spcBef>
              <a:spcPct val="0"/>
            </a:spcBef>
            <a:spcAft>
              <a:spcPct val="35000"/>
            </a:spcAft>
            <a:buNone/>
          </a:pPr>
          <a:endParaRPr lang="en-US" sz="1500" kern="1200" dirty="0"/>
        </a:p>
      </dsp:txBody>
      <dsp:txXfrm>
        <a:off x="41872" y="41872"/>
        <a:ext cx="7904234" cy="1345876"/>
      </dsp:txXfrm>
    </dsp:sp>
    <dsp:sp modelId="{9EE7D688-DB30-439A-AF26-EAA0DEF197F9}">
      <dsp:nvSpPr>
        <dsp:cNvPr id="0" name=""/>
        <dsp:cNvSpPr/>
      </dsp:nvSpPr>
      <dsp:spPr>
        <a:xfrm>
          <a:off x="833550" y="1667891"/>
          <a:ext cx="9446906" cy="1429620"/>
        </a:xfrm>
        <a:prstGeom prst="roundRect">
          <a:avLst>
            <a:gd name="adj" fmla="val 10000"/>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Alexandria"/>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Alexandria"/>
          </a:endParaRPr>
        </a:p>
        <a:p>
          <a:pPr marL="0" marR="0" lvl="0" indent="0" algn="l"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6) Variance Analysis:</a:t>
          </a:r>
          <a:r>
            <a:rPr lang="en-US" sz="2000" b="0" kern="1200" dirty="0">
              <a:solidFill>
                <a:schemeClr val="tx1"/>
              </a:solidFill>
              <a:latin typeface="Alexandria"/>
            </a:rPr>
            <a:t> </a:t>
          </a:r>
          <a:r>
            <a:rPr lang="en-US" sz="1800" b="0" kern="1200" dirty="0">
              <a:solidFill>
                <a:schemeClr val="tx1"/>
              </a:solidFill>
              <a:latin typeface="Alexandria"/>
            </a:rPr>
            <a:t>Identify variances between actual and budgeted results, explain deviations, and determine corrective actions.</a:t>
          </a:r>
        </a:p>
        <a:p>
          <a:pPr marL="0" lvl="0" algn="l" defTabSz="889000">
            <a:lnSpc>
              <a:spcPct val="90000"/>
            </a:lnSpc>
            <a:spcBef>
              <a:spcPct val="0"/>
            </a:spcBef>
            <a:spcAft>
              <a:spcPct val="35000"/>
            </a:spcAft>
            <a:buNone/>
          </a:pPr>
          <a:endParaRPr lang="en-US" sz="1800" b="1" kern="1200" dirty="0">
            <a:solidFill>
              <a:schemeClr val="tx1"/>
            </a:solidFill>
            <a:latin typeface="Alexandria"/>
          </a:endParaRPr>
        </a:p>
        <a:p>
          <a:pPr marL="0" lvl="0" algn="l" defTabSz="889000">
            <a:lnSpc>
              <a:spcPct val="90000"/>
            </a:lnSpc>
            <a:spcBef>
              <a:spcPct val="0"/>
            </a:spcBef>
            <a:spcAft>
              <a:spcPct val="35000"/>
            </a:spcAft>
            <a:buNone/>
          </a:pPr>
          <a:endParaRPr lang="en-US" sz="2000" b="1" kern="1200" dirty="0">
            <a:solidFill>
              <a:schemeClr val="tx1"/>
            </a:solidFill>
            <a:latin typeface="Alexandria"/>
          </a:endParaRPr>
        </a:p>
      </dsp:txBody>
      <dsp:txXfrm>
        <a:off x="875422" y="1709763"/>
        <a:ext cx="7600358" cy="1345876"/>
      </dsp:txXfrm>
    </dsp:sp>
    <dsp:sp modelId="{CCBA08AC-B2BF-480E-A4E6-D6BE0F1E140E}">
      <dsp:nvSpPr>
        <dsp:cNvPr id="0" name=""/>
        <dsp:cNvSpPr/>
      </dsp:nvSpPr>
      <dsp:spPr>
        <a:xfrm>
          <a:off x="1667101" y="3335782"/>
          <a:ext cx="9446906" cy="1429620"/>
        </a:xfrm>
        <a:prstGeom prst="roundRect">
          <a:avLst>
            <a:gd name="adj" fmla="val 10000"/>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20000"/>
            </a:lnSpc>
            <a:spcBef>
              <a:spcPct val="0"/>
            </a:spcBef>
            <a:spcAft>
              <a:spcPts val="0"/>
            </a:spcAft>
            <a:buNone/>
          </a:pPr>
          <a:endParaRPr lang="en-US" sz="2000" b="1" kern="1200" dirty="0">
            <a:solidFill>
              <a:schemeClr val="tx1"/>
            </a:solidFill>
            <a:latin typeface="Alexandria"/>
          </a:endParaRPr>
        </a:p>
        <a:p>
          <a:pPr marL="0" lvl="0" indent="0" algn="l" defTabSz="889000">
            <a:lnSpc>
              <a:spcPct val="120000"/>
            </a:lnSpc>
            <a:spcBef>
              <a:spcPct val="0"/>
            </a:spcBef>
            <a:spcAft>
              <a:spcPts val="0"/>
            </a:spcAft>
            <a:buNone/>
          </a:pPr>
          <a:r>
            <a:rPr lang="en-US" sz="2000" b="1" kern="1200" dirty="0">
              <a:solidFill>
                <a:schemeClr val="tx1"/>
              </a:solidFill>
              <a:latin typeface="Alexandria"/>
            </a:rPr>
            <a:t>7)  Owner Reporting: </a:t>
          </a:r>
          <a:r>
            <a:rPr lang="en-US" sz="1800" b="0" kern="1200" dirty="0">
              <a:solidFill>
                <a:schemeClr val="tx1"/>
              </a:solidFill>
              <a:latin typeface="Alexandria"/>
            </a:rPr>
            <a:t>Present final budgets with explanatory notes, assumptions, and key performance indicators (KPIs) such as NOI margin and occupancy ratio</a:t>
          </a:r>
          <a:r>
            <a:rPr lang="en-US" sz="1800" b="1" kern="1200" dirty="0">
              <a:solidFill>
                <a:schemeClr val="tx1"/>
              </a:solidFill>
              <a:latin typeface="Alexandria"/>
            </a:rPr>
            <a:t>.</a:t>
          </a:r>
          <a:endParaRPr lang="en-US" sz="2000" b="1" kern="1200" dirty="0">
            <a:solidFill>
              <a:schemeClr val="tx1"/>
            </a:solidFill>
            <a:latin typeface="Alexandria"/>
          </a:endParaRPr>
        </a:p>
        <a:p>
          <a:pPr marL="0" lvl="0" indent="0" algn="l" defTabSz="889000">
            <a:spcBef>
              <a:spcPct val="0"/>
            </a:spcBef>
            <a:buNone/>
          </a:pPr>
          <a:endParaRPr lang="en-US" sz="2000" b="1" kern="1200" dirty="0">
            <a:solidFill>
              <a:schemeClr val="tx1"/>
            </a:solidFill>
            <a:latin typeface="Alexandria"/>
          </a:endParaRPr>
        </a:p>
        <a:p>
          <a:pPr marL="0" lvl="0" indent="0" algn="l" defTabSz="889000">
            <a:lnSpc>
              <a:spcPct val="120000"/>
            </a:lnSpc>
            <a:spcBef>
              <a:spcPct val="0"/>
            </a:spcBef>
            <a:spcAft>
              <a:spcPts val="0"/>
            </a:spcAft>
            <a:buNone/>
          </a:pPr>
          <a:endParaRPr lang="en-US" sz="1800" kern="1200" dirty="0">
            <a:solidFill>
              <a:schemeClr val="tx1"/>
            </a:solidFill>
            <a:latin typeface="Alexandria"/>
          </a:endParaRPr>
        </a:p>
      </dsp:txBody>
      <dsp:txXfrm>
        <a:off x="1708973" y="3377654"/>
        <a:ext cx="7600358" cy="1345876"/>
      </dsp:txXfrm>
    </dsp:sp>
    <dsp:sp modelId="{E787EA07-149A-4160-ACBF-97829D386274}">
      <dsp:nvSpPr>
        <dsp:cNvPr id="0" name=""/>
        <dsp:cNvSpPr/>
      </dsp:nvSpPr>
      <dsp:spPr>
        <a:xfrm>
          <a:off x="8517653" y="1084129"/>
          <a:ext cx="929253" cy="929253"/>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26735" y="1084129"/>
        <a:ext cx="511089" cy="699263"/>
      </dsp:txXfrm>
    </dsp:sp>
    <dsp:sp modelId="{07E15A91-AD89-4C67-BA4F-293BF6A47E70}">
      <dsp:nvSpPr>
        <dsp:cNvPr id="0" name=""/>
        <dsp:cNvSpPr/>
      </dsp:nvSpPr>
      <dsp:spPr>
        <a:xfrm>
          <a:off x="9351203" y="2742489"/>
          <a:ext cx="929253" cy="929253"/>
        </a:xfrm>
        <a:prstGeom prst="downArrow">
          <a:avLst>
            <a:gd name="adj1" fmla="val 55000"/>
            <a:gd name="adj2" fmla="val 45000"/>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60285" y="2742489"/>
        <a:ext cx="511089" cy="6992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F4A143-C0FB-4B76-905D-4C1A3881688A}">
      <dsp:nvSpPr>
        <dsp:cNvPr id="0" name=""/>
        <dsp:cNvSpPr/>
      </dsp:nvSpPr>
      <dsp:spPr>
        <a:xfrm>
          <a:off x="0" y="0"/>
          <a:ext cx="8891206" cy="1048388"/>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justLow"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1) Establishing the Chart of Accounts:
</a:t>
          </a:r>
          <a:r>
            <a:rPr lang="en-US" sz="1800" b="0" kern="1200" dirty="0">
              <a:solidFill>
                <a:schemeClr val="tx1"/>
              </a:solidFill>
              <a:latin typeface="Alexandria"/>
            </a:rPr>
            <a:t>Creating detailed account classifications (e.g., rental income, electricity expenses, maintenance salaries, interest, depreciation, etc.).</a:t>
          </a:r>
          <a:endParaRPr lang="en-US" sz="1500" b="0" kern="1200" dirty="0"/>
        </a:p>
      </dsp:txBody>
      <dsp:txXfrm>
        <a:off x="30706" y="30706"/>
        <a:ext cx="7671324" cy="986976"/>
      </dsp:txXfrm>
    </dsp:sp>
    <dsp:sp modelId="{2050C438-B497-4323-B00A-24F812B42717}">
      <dsp:nvSpPr>
        <dsp:cNvPr id="0" name=""/>
        <dsp:cNvSpPr/>
      </dsp:nvSpPr>
      <dsp:spPr>
        <a:xfrm>
          <a:off x="744638" y="1239004"/>
          <a:ext cx="8891206" cy="1048388"/>
        </a:xfrm>
        <a:prstGeom prst="roundRect">
          <a:avLst>
            <a:gd name="adj" fmla="val 1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n-US" sz="2000" b="1" kern="1200" dirty="0">
            <a:solidFill>
              <a:schemeClr val="tx1"/>
            </a:solidFill>
            <a:latin typeface="Alexandria"/>
          </a:endParaRPr>
        </a:p>
        <a:p>
          <a:pPr marL="0" marR="0" lvl="0" indent="0" algn="l" defTabSz="914400" eaLnBrk="1" fontAlgn="auto" latinLnBrk="0" hangingPunct="1">
            <a:lnSpc>
              <a:spcPct val="120000"/>
            </a:lnSpc>
            <a:spcBef>
              <a:spcPts val="0"/>
            </a:spcBef>
            <a:spcAft>
              <a:spcPts val="0"/>
            </a:spcAft>
            <a:buClrTx/>
            <a:buSzTx/>
            <a:buFontTx/>
            <a:buNone/>
            <a:tabLst/>
            <a:defRPr/>
          </a:pPr>
          <a:r>
            <a:rPr lang="en-US" sz="2000" b="1" kern="1200" dirty="0">
              <a:solidFill>
                <a:schemeClr val="tx1"/>
              </a:solidFill>
              <a:latin typeface="Alexandria"/>
            </a:rPr>
            <a:t>2) Recording Transactions (Journal Entries):
</a:t>
          </a:r>
          <a:r>
            <a:rPr lang="en-US" sz="1800" b="0" kern="1200" dirty="0">
              <a:solidFill>
                <a:schemeClr val="tx1"/>
              </a:solidFill>
              <a:latin typeface="Alexandria"/>
            </a:rPr>
            <a:t>Documenting all invoices, receipts, payments, bank adjustments, provisions, depreciation, and other financial entries.</a:t>
          </a:r>
        </a:p>
        <a:p>
          <a:pPr marL="0" lvl="0" algn="l" defTabSz="889000">
            <a:lnSpc>
              <a:spcPct val="90000"/>
            </a:lnSpc>
            <a:spcBef>
              <a:spcPct val="0"/>
            </a:spcBef>
            <a:spcAft>
              <a:spcPct val="35000"/>
            </a:spcAft>
            <a:buNone/>
          </a:pPr>
          <a:endParaRPr lang="en-US" sz="2000" b="1" kern="1200" dirty="0">
            <a:solidFill>
              <a:schemeClr val="tx1"/>
            </a:solidFill>
            <a:latin typeface="Alexandria"/>
          </a:endParaRPr>
        </a:p>
      </dsp:txBody>
      <dsp:txXfrm>
        <a:off x="775344" y="1269710"/>
        <a:ext cx="7403703" cy="986976"/>
      </dsp:txXfrm>
    </dsp:sp>
    <dsp:sp modelId="{EFA9BA5B-2E60-4028-B60C-1FD45A5B7A5A}">
      <dsp:nvSpPr>
        <dsp:cNvPr id="0" name=""/>
        <dsp:cNvSpPr/>
      </dsp:nvSpPr>
      <dsp:spPr>
        <a:xfrm>
          <a:off x="1478163" y="2478009"/>
          <a:ext cx="8891206" cy="1048388"/>
        </a:xfrm>
        <a:prstGeom prst="roundRect">
          <a:avLst>
            <a:gd name="adj" fmla="val 1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20000"/>
            </a:lnSpc>
            <a:spcBef>
              <a:spcPct val="0"/>
            </a:spcBef>
            <a:spcAft>
              <a:spcPts val="0"/>
            </a:spcAft>
            <a:buNone/>
          </a:pPr>
          <a:r>
            <a:rPr lang="en-US" sz="2000" b="1" kern="1200" dirty="0">
              <a:solidFill>
                <a:schemeClr val="tx1"/>
              </a:solidFill>
              <a:latin typeface="Alexandria"/>
            </a:rPr>
            <a:t>3) Bank Reconciliation:
</a:t>
          </a:r>
          <a:r>
            <a:rPr lang="en-US" sz="1800" b="0" kern="1200" dirty="0">
              <a:solidFill>
                <a:schemeClr val="tx1"/>
              </a:solidFill>
              <a:latin typeface="Alexandria"/>
            </a:rPr>
            <a:t>Regularly matching the accounting ledger with bank statements (typically on a monthly basis) to ensure all transactions are accurately recorded.</a:t>
          </a:r>
        </a:p>
      </dsp:txBody>
      <dsp:txXfrm>
        <a:off x="1508869" y="2508715"/>
        <a:ext cx="7414817" cy="986976"/>
      </dsp:txXfrm>
    </dsp:sp>
    <dsp:sp modelId="{0166D4FD-612B-46C2-8CCC-E6A575406832}">
      <dsp:nvSpPr>
        <dsp:cNvPr id="0" name=""/>
        <dsp:cNvSpPr/>
      </dsp:nvSpPr>
      <dsp:spPr>
        <a:xfrm>
          <a:off x="2222801" y="3717014"/>
          <a:ext cx="8891206" cy="1048388"/>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Low" defTabSz="889000">
            <a:lnSpc>
              <a:spcPct val="120000"/>
            </a:lnSpc>
            <a:spcBef>
              <a:spcPct val="0"/>
            </a:spcBef>
            <a:spcAft>
              <a:spcPts val="0"/>
            </a:spcAft>
            <a:buNone/>
          </a:pPr>
          <a:r>
            <a:rPr lang="en-US" sz="2000" b="1" kern="1200" dirty="0">
              <a:solidFill>
                <a:schemeClr val="tx1"/>
              </a:solidFill>
              <a:latin typeface="Alexandria"/>
            </a:rPr>
            <a:t>4) Preparation of Financial Statements</a:t>
          </a:r>
          <a:r>
            <a:rPr lang="en-US" sz="2000" b="0" kern="1200" dirty="0">
              <a:solidFill>
                <a:schemeClr val="tx1"/>
              </a:solidFill>
              <a:latin typeface="Alexandria"/>
            </a:rPr>
            <a:t>:</a:t>
          </a:r>
          <a:r>
            <a:rPr lang="ar-SY" sz="2000" b="0" kern="1200" dirty="0">
              <a:solidFill>
                <a:schemeClr val="tx1"/>
              </a:solidFill>
              <a:latin typeface="Alexandria"/>
            </a:rPr>
            <a:t>)</a:t>
          </a:r>
          <a:r>
            <a:rPr lang="en-US" sz="2000" b="0" kern="1200" dirty="0">
              <a:solidFill>
                <a:schemeClr val="tx1"/>
              </a:solidFill>
              <a:latin typeface="Alexandria"/>
            </a:rPr>
            <a:t> </a:t>
          </a:r>
          <a:r>
            <a:rPr lang="en-US" sz="1800" b="0" kern="1200" dirty="0">
              <a:solidFill>
                <a:schemeClr val="tx1"/>
              </a:solidFill>
              <a:latin typeface="Alexandria"/>
            </a:rPr>
            <a:t> Profit &amp; Loss Statement (P&amp;L / Income Statement) , Operating Expense Summary (part of APOD), Supplementary Schedules / Footnotes)</a:t>
          </a:r>
        </a:p>
        <a:p>
          <a:pPr marL="0" lvl="0" indent="0" algn="l" defTabSz="889000">
            <a:lnSpc>
              <a:spcPct val="90000"/>
            </a:lnSpc>
            <a:spcBef>
              <a:spcPct val="0"/>
            </a:spcBef>
            <a:spcAft>
              <a:spcPct val="35000"/>
            </a:spcAft>
            <a:buNone/>
          </a:pPr>
          <a:endParaRPr lang="en-US" sz="1000" kern="1200" dirty="0"/>
        </a:p>
      </dsp:txBody>
      <dsp:txXfrm>
        <a:off x="2253507" y="3747720"/>
        <a:ext cx="7403703" cy="986976"/>
      </dsp:txXfrm>
    </dsp:sp>
    <dsp:sp modelId="{A45B0177-75E2-4486-9684-D82B828FDE86}">
      <dsp:nvSpPr>
        <dsp:cNvPr id="0" name=""/>
        <dsp:cNvSpPr/>
      </dsp:nvSpPr>
      <dsp:spPr>
        <a:xfrm>
          <a:off x="8209753" y="802970"/>
          <a:ext cx="681452" cy="681452"/>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8363080" y="802970"/>
        <a:ext cx="374798" cy="512793"/>
      </dsp:txXfrm>
    </dsp:sp>
    <dsp:sp modelId="{53470FCF-80B1-452F-9CB1-0926E46A7C10}">
      <dsp:nvSpPr>
        <dsp:cNvPr id="0" name=""/>
        <dsp:cNvSpPr/>
      </dsp:nvSpPr>
      <dsp:spPr>
        <a:xfrm>
          <a:off x="8954392" y="2041975"/>
          <a:ext cx="681452" cy="681452"/>
        </a:xfrm>
        <a:prstGeom prst="downArrow">
          <a:avLst>
            <a:gd name="adj1" fmla="val 55000"/>
            <a:gd name="adj2" fmla="val 45000"/>
          </a:avLst>
        </a:prstGeom>
        <a:solidFill>
          <a:schemeClr val="accent4">
            <a:tint val="40000"/>
            <a:alpha val="90000"/>
            <a:hueOff val="5430963"/>
            <a:satOff val="-25622"/>
            <a:lumOff val="-925"/>
            <a:alphaOff val="0"/>
          </a:schemeClr>
        </a:solidFill>
        <a:ln w="12700" cap="flat" cmpd="sng" algn="ctr">
          <a:solidFill>
            <a:schemeClr val="accent4">
              <a:tint val="40000"/>
              <a:alpha val="90000"/>
              <a:hueOff val="5430963"/>
              <a:satOff val="-25622"/>
              <a:lumOff val="-92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107719" y="2041975"/>
        <a:ext cx="374798" cy="512793"/>
      </dsp:txXfrm>
    </dsp:sp>
    <dsp:sp modelId="{8932E0CB-3865-4E93-9095-DB3909A66FB9}">
      <dsp:nvSpPr>
        <dsp:cNvPr id="0" name=""/>
        <dsp:cNvSpPr/>
      </dsp:nvSpPr>
      <dsp:spPr>
        <a:xfrm>
          <a:off x="9687916" y="3280979"/>
          <a:ext cx="681452" cy="681452"/>
        </a:xfrm>
        <a:prstGeom prst="downArrow">
          <a:avLst>
            <a:gd name="adj1" fmla="val 55000"/>
            <a:gd name="adj2" fmla="val 45000"/>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9841243" y="3280979"/>
        <a:ext cx="374798" cy="5127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4539C-23C7-4182-9BC7-9266DCA10986}">
      <dsp:nvSpPr>
        <dsp:cNvPr id="0" name=""/>
        <dsp:cNvSpPr/>
      </dsp:nvSpPr>
      <dsp:spPr>
        <a:xfrm>
          <a:off x="0" y="0"/>
          <a:ext cx="9446906" cy="1429620"/>
        </a:xfrm>
        <a:prstGeom prst="roundRect">
          <a:avLst>
            <a:gd name="adj" fmla="val 10000"/>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justLow" defTabSz="91440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Alexandria"/>
            </a:rPr>
            <a:t>5) Preparation of Periodic Reports (Monthly / Quarterly / Annual):
</a:t>
          </a:r>
          <a:r>
            <a:rPr lang="en-US" sz="2000" b="0" kern="1200" dirty="0">
              <a:solidFill>
                <a:schemeClr val="tx1"/>
              </a:solidFill>
              <a:latin typeface="Alexandria"/>
            </a:rPr>
            <a:t>Used to evaluate financial performance periodically and compare it against the approved budget.</a:t>
          </a:r>
          <a:endParaRPr lang="en-US" sz="1500" b="0" kern="1200" dirty="0"/>
        </a:p>
      </dsp:txBody>
      <dsp:txXfrm>
        <a:off x="41872" y="41872"/>
        <a:ext cx="7904234" cy="1345876"/>
      </dsp:txXfrm>
    </dsp:sp>
    <dsp:sp modelId="{6956855A-58CD-4D10-B578-6546506532EF}">
      <dsp:nvSpPr>
        <dsp:cNvPr id="0" name=""/>
        <dsp:cNvSpPr/>
      </dsp:nvSpPr>
      <dsp:spPr>
        <a:xfrm>
          <a:off x="833550" y="1667891"/>
          <a:ext cx="9446906" cy="1429620"/>
        </a:xfrm>
        <a:prstGeom prst="roundRect">
          <a:avLst>
            <a:gd name="adj" fmla="val 10000"/>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Alexandria"/>
            </a:rPr>
            <a:t>6) Reports to the Owner / Investors:
</a:t>
          </a:r>
          <a:r>
            <a:rPr lang="en-US" sz="2000" b="0" kern="1200" dirty="0">
              <a:solidFill>
                <a:schemeClr val="tx1"/>
              </a:solidFill>
              <a:latin typeface="Alexandria"/>
            </a:rPr>
            <a:t>Include explanatory commentary, performance indicators (e.g., occupancy rate, expense-to-income ratio, .etc.)</a:t>
          </a:r>
          <a:endParaRPr lang="en-US" sz="2000" b="1" kern="1200" dirty="0">
            <a:solidFill>
              <a:schemeClr val="tx1"/>
            </a:solidFill>
            <a:latin typeface="Alexandria"/>
          </a:endParaRPr>
        </a:p>
      </dsp:txBody>
      <dsp:txXfrm>
        <a:off x="875422" y="1709763"/>
        <a:ext cx="7600358" cy="1345876"/>
      </dsp:txXfrm>
    </dsp:sp>
    <dsp:sp modelId="{DD461A7D-D7CB-442C-BAED-AEA9CD543B82}">
      <dsp:nvSpPr>
        <dsp:cNvPr id="0" name=""/>
        <dsp:cNvSpPr/>
      </dsp:nvSpPr>
      <dsp:spPr>
        <a:xfrm>
          <a:off x="1667101" y="3335782"/>
          <a:ext cx="9446906" cy="1429620"/>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n-US" sz="1800" kern="1200" dirty="0">
            <a:solidFill>
              <a:schemeClr val="tx1"/>
            </a:solidFill>
            <a:latin typeface="Alexandria"/>
          </a:endParaRPr>
        </a:p>
        <a:p>
          <a:pPr marL="0" marR="0" lvl="0" indent="0" algn="l" defTabSz="914400" eaLnBrk="1" fontAlgn="auto" latinLnBrk="0" hangingPunct="1">
            <a:lnSpc>
              <a:spcPct val="100000"/>
            </a:lnSpc>
            <a:spcBef>
              <a:spcPts val="0"/>
            </a:spcBef>
            <a:spcAft>
              <a:spcPts val="0"/>
            </a:spcAft>
            <a:buClrTx/>
            <a:buSzTx/>
            <a:buFontTx/>
            <a:buNone/>
            <a:tabLst/>
            <a:defRPr/>
          </a:pPr>
          <a:r>
            <a:rPr lang="en-US" sz="1800" b="1" i="0" kern="1200" dirty="0">
              <a:solidFill>
                <a:schemeClr val="tx1"/>
              </a:solidFill>
              <a:latin typeface="Alexandria"/>
            </a:rPr>
            <a:t>7) Accounting and Tax Compliance:</a:t>
          </a:r>
          <a:r>
            <a:rPr lang="en-US" sz="1800" i="0" kern="1200" dirty="0">
              <a:solidFill>
                <a:schemeClr val="tx1"/>
              </a:solidFill>
              <a:latin typeface="Alexandria"/>
            </a:rPr>
            <a:t>
Ensuring that records and reports comply with locally accepted accounting principles or applicable financial reporting standards, and providing necessary documentation for tax audits.</a:t>
          </a:r>
        </a:p>
        <a:p>
          <a:pPr marL="0" lvl="0" algn="l" defTabSz="533400">
            <a:lnSpc>
              <a:spcPct val="90000"/>
            </a:lnSpc>
            <a:spcBef>
              <a:spcPct val="0"/>
            </a:spcBef>
            <a:spcAft>
              <a:spcPct val="35000"/>
            </a:spcAft>
            <a:buNone/>
          </a:pPr>
          <a:endParaRPr lang="en-US" sz="1100" kern="1200" dirty="0"/>
        </a:p>
      </dsp:txBody>
      <dsp:txXfrm>
        <a:off x="1708973" y="3377654"/>
        <a:ext cx="7600358" cy="1345876"/>
      </dsp:txXfrm>
    </dsp:sp>
    <dsp:sp modelId="{B6D009A7-7BF0-476B-8F16-51DE9CF4D96D}">
      <dsp:nvSpPr>
        <dsp:cNvPr id="0" name=""/>
        <dsp:cNvSpPr/>
      </dsp:nvSpPr>
      <dsp:spPr>
        <a:xfrm>
          <a:off x="8517653" y="1084129"/>
          <a:ext cx="929253" cy="929253"/>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26735" y="1084129"/>
        <a:ext cx="511089" cy="699263"/>
      </dsp:txXfrm>
    </dsp:sp>
    <dsp:sp modelId="{246F91B0-6A35-4643-8FEF-23474DC2FE6B}">
      <dsp:nvSpPr>
        <dsp:cNvPr id="0" name=""/>
        <dsp:cNvSpPr/>
      </dsp:nvSpPr>
      <dsp:spPr>
        <a:xfrm>
          <a:off x="9351203" y="2742489"/>
          <a:ext cx="929253" cy="929253"/>
        </a:xfrm>
        <a:prstGeom prst="downArrow">
          <a:avLst>
            <a:gd name="adj1" fmla="val 55000"/>
            <a:gd name="adj2" fmla="val 45000"/>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60285" y="2742489"/>
        <a:ext cx="511089" cy="69926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28F3A7-D37B-408E-9707-BFF24604121B}">
      <dsp:nvSpPr>
        <dsp:cNvPr id="0" name=""/>
        <dsp:cNvSpPr/>
      </dsp:nvSpPr>
      <dsp:spPr>
        <a:xfrm>
          <a:off x="0" y="0"/>
          <a:ext cx="9446906" cy="142962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l" defTabSz="914400" eaLnBrk="1" fontAlgn="auto" latinLnBrk="0" hangingPunct="1">
            <a:lnSpc>
              <a:spcPct val="100000"/>
            </a:lnSpc>
            <a:spcBef>
              <a:spcPts val="0"/>
            </a:spcBef>
            <a:spcAft>
              <a:spcPts val="0"/>
            </a:spcAft>
            <a:buClrTx/>
            <a:buSzTx/>
            <a:buFontTx/>
            <a:buNone/>
            <a:tabLst/>
            <a:defRPr/>
          </a:pPr>
          <a:endParaRPr lang="en-US" sz="1800" kern="1200" dirty="0">
            <a:solidFill>
              <a:schemeClr val="tx1"/>
            </a:solidFill>
            <a:latin typeface="Alexandria"/>
          </a:endParaRPr>
        </a:p>
        <a:p>
          <a:pPr marL="0" marR="0" lvl="0" indent="0" algn="l" defTabSz="914400" eaLnBrk="1" fontAlgn="auto" latinLnBrk="0" hangingPunct="1">
            <a:lnSpc>
              <a:spcPct val="100000"/>
            </a:lnSpc>
            <a:spcBef>
              <a:spcPts val="0"/>
            </a:spcBef>
            <a:spcAft>
              <a:spcPts val="0"/>
            </a:spcAft>
            <a:buClrTx/>
            <a:buSzTx/>
            <a:buFontTx/>
            <a:buNone/>
            <a:tabLst/>
            <a:defRPr/>
          </a:pPr>
          <a:r>
            <a:rPr lang="en-US" sz="1800" b="1" i="0" kern="1200" dirty="0">
              <a:solidFill>
                <a:schemeClr val="tx1"/>
              </a:solidFill>
              <a:latin typeface="Alexandria"/>
            </a:rPr>
            <a:t>7) Accounting and Tax Compliance:</a:t>
          </a:r>
          <a:r>
            <a:rPr lang="en-US" sz="1800" i="0" kern="1200" dirty="0">
              <a:solidFill>
                <a:schemeClr val="tx1"/>
              </a:solidFill>
              <a:latin typeface="Alexandria"/>
            </a:rPr>
            <a:t>
Ensuring that records and reports comply with locally accepted accounting principles or applicable financial reporting standards, and providing necessary documentation for tax audits.</a:t>
          </a:r>
        </a:p>
        <a:p>
          <a:pPr marL="0" lvl="0" algn="l" defTabSz="533400">
            <a:lnSpc>
              <a:spcPct val="90000"/>
            </a:lnSpc>
            <a:spcBef>
              <a:spcPct val="0"/>
            </a:spcBef>
            <a:spcAft>
              <a:spcPct val="35000"/>
            </a:spcAft>
            <a:buNone/>
          </a:pPr>
          <a:endParaRPr lang="en-US" sz="1100" kern="1200" dirty="0"/>
        </a:p>
      </dsp:txBody>
      <dsp:txXfrm>
        <a:off x="41872" y="41872"/>
        <a:ext cx="7904234" cy="1345876"/>
      </dsp:txXfrm>
    </dsp:sp>
    <dsp:sp modelId="{3672EC99-2DAA-4585-A3EE-B62AE8DDD2E1}">
      <dsp:nvSpPr>
        <dsp:cNvPr id="0" name=""/>
        <dsp:cNvSpPr/>
      </dsp:nvSpPr>
      <dsp:spPr>
        <a:xfrm>
          <a:off x="833550" y="1667891"/>
          <a:ext cx="9446906" cy="1429620"/>
        </a:xfrm>
        <a:prstGeom prst="roundRect">
          <a:avLst>
            <a:gd name="adj" fmla="val 1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endParaRPr lang="en-US" sz="1800" b="1" kern="1200" dirty="0">
            <a:solidFill>
              <a:schemeClr val="tx1"/>
            </a:solidFill>
            <a:latin typeface="Alexandria"/>
          </a:endParaRPr>
        </a:p>
        <a:p>
          <a:pPr marL="0" lvl="0" indent="0" algn="l" defTabSz="800100">
            <a:lnSpc>
              <a:spcPct val="90000"/>
            </a:lnSpc>
            <a:spcBef>
              <a:spcPct val="0"/>
            </a:spcBef>
            <a:spcAft>
              <a:spcPct val="35000"/>
            </a:spcAft>
            <a:buNone/>
          </a:pPr>
          <a:r>
            <a:rPr lang="en-US" sz="2000" b="1" kern="1200" dirty="0">
              <a:solidFill>
                <a:schemeClr val="tx1"/>
              </a:solidFill>
              <a:latin typeface="Alexandria"/>
            </a:rPr>
            <a:t>8)Reserves Accounting Management: </a:t>
          </a:r>
        </a:p>
        <a:p>
          <a:pPr marL="0" lvl="0" indent="0" algn="l" defTabSz="800100">
            <a:lnSpc>
              <a:spcPct val="90000"/>
            </a:lnSpc>
            <a:spcBef>
              <a:spcPct val="0"/>
            </a:spcBef>
            <a:spcAft>
              <a:spcPct val="35000"/>
            </a:spcAft>
            <a:buNone/>
          </a:pPr>
          <a:r>
            <a:rPr lang="en-US" sz="2400" b="0" kern="1200" dirty="0">
              <a:solidFill>
                <a:schemeClr val="tx1"/>
              </a:solidFill>
              <a:latin typeface="Alexandria"/>
            </a:rPr>
            <a:t>Allocating and managing capital maintenance reserves within the accounts (reserve deposits for major repairs or replacements).</a:t>
          </a:r>
          <a:br>
            <a:rPr lang="en-US" sz="2000" b="0" kern="1200" dirty="0">
              <a:latin typeface="Alexandria"/>
            </a:rPr>
          </a:br>
          <a:endParaRPr lang="en-US" sz="2000" b="0" kern="1200" dirty="0">
            <a:solidFill>
              <a:schemeClr val="tx1"/>
            </a:solidFill>
            <a:latin typeface="Alexandria"/>
          </a:endParaRPr>
        </a:p>
      </dsp:txBody>
      <dsp:txXfrm>
        <a:off x="875422" y="1709763"/>
        <a:ext cx="7600358" cy="1345876"/>
      </dsp:txXfrm>
    </dsp:sp>
    <dsp:sp modelId="{D1FBA316-BB73-4347-AA3C-8605EFFC4EA0}">
      <dsp:nvSpPr>
        <dsp:cNvPr id="0" name=""/>
        <dsp:cNvSpPr/>
      </dsp:nvSpPr>
      <dsp:spPr>
        <a:xfrm>
          <a:off x="1667101" y="3335782"/>
          <a:ext cx="9446906" cy="1429620"/>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Alexandria"/>
            </a:rPr>
            <a:t>9) Internal Review or External Audit (if applicable):
</a:t>
          </a:r>
          <a:r>
            <a:rPr lang="en-US" sz="2000" b="0" kern="1200" dirty="0">
              <a:solidFill>
                <a:schemeClr val="tx1"/>
              </a:solidFill>
              <a:latin typeface="Alexandria"/>
            </a:rPr>
            <a:t>Ensuring that accounting records are properly controlled and that reporting is transparent and verifiable.</a:t>
          </a:r>
        </a:p>
      </dsp:txBody>
      <dsp:txXfrm>
        <a:off x="1708973" y="3377654"/>
        <a:ext cx="7600358" cy="1345876"/>
      </dsp:txXfrm>
    </dsp:sp>
    <dsp:sp modelId="{9CF81D19-9452-4DE3-ABA3-3DA4433C0AE9}">
      <dsp:nvSpPr>
        <dsp:cNvPr id="0" name=""/>
        <dsp:cNvSpPr/>
      </dsp:nvSpPr>
      <dsp:spPr>
        <a:xfrm>
          <a:off x="8517653" y="1084129"/>
          <a:ext cx="929253" cy="929253"/>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26735" y="1084129"/>
        <a:ext cx="511089" cy="699263"/>
      </dsp:txXfrm>
    </dsp:sp>
    <dsp:sp modelId="{870174E4-9B7C-426E-B938-82DA83BEDA47}">
      <dsp:nvSpPr>
        <dsp:cNvPr id="0" name=""/>
        <dsp:cNvSpPr/>
      </dsp:nvSpPr>
      <dsp:spPr>
        <a:xfrm>
          <a:off x="9351203" y="2742489"/>
          <a:ext cx="929253" cy="929253"/>
        </a:xfrm>
        <a:prstGeom prst="downArrow">
          <a:avLst>
            <a:gd name="adj1" fmla="val 55000"/>
            <a:gd name="adj2" fmla="val 45000"/>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60285" y="2742489"/>
        <a:ext cx="511089" cy="69926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369FE8-A32D-4987-AE2B-3B121660912A}">
      <dsp:nvSpPr>
        <dsp:cNvPr id="0" name=""/>
        <dsp:cNvSpPr/>
      </dsp:nvSpPr>
      <dsp:spPr>
        <a:xfrm>
          <a:off x="6096008" y="1810814"/>
          <a:ext cx="5039845" cy="917994"/>
        </a:xfrm>
        <a:custGeom>
          <a:avLst/>
          <a:gdLst/>
          <a:ahLst/>
          <a:cxnLst/>
          <a:rect l="0" t="0" r="0" b="0"/>
          <a:pathLst>
            <a:path>
              <a:moveTo>
                <a:pt x="0" y="0"/>
              </a:moveTo>
              <a:lnTo>
                <a:pt x="0" y="734400"/>
              </a:lnTo>
              <a:lnTo>
                <a:pt x="5039845" y="734400"/>
              </a:lnTo>
              <a:lnTo>
                <a:pt x="5039845" y="91799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EBF06E-126B-4038-BB2E-707BF0CB5A8E}">
      <dsp:nvSpPr>
        <dsp:cNvPr id="0" name=""/>
        <dsp:cNvSpPr/>
      </dsp:nvSpPr>
      <dsp:spPr>
        <a:xfrm>
          <a:off x="6096008" y="1810814"/>
          <a:ext cx="2924147" cy="917994"/>
        </a:xfrm>
        <a:custGeom>
          <a:avLst/>
          <a:gdLst/>
          <a:ahLst/>
          <a:cxnLst/>
          <a:rect l="0" t="0" r="0" b="0"/>
          <a:pathLst>
            <a:path>
              <a:moveTo>
                <a:pt x="0" y="0"/>
              </a:moveTo>
              <a:lnTo>
                <a:pt x="0" y="734400"/>
              </a:lnTo>
              <a:lnTo>
                <a:pt x="2924147" y="734400"/>
              </a:lnTo>
              <a:lnTo>
                <a:pt x="2924147" y="91799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79802A3-E1F5-41A9-92CA-40CA65FCC126}">
      <dsp:nvSpPr>
        <dsp:cNvPr id="0" name=""/>
        <dsp:cNvSpPr/>
      </dsp:nvSpPr>
      <dsp:spPr>
        <a:xfrm>
          <a:off x="6096008" y="1810814"/>
          <a:ext cx="808450" cy="917994"/>
        </a:xfrm>
        <a:custGeom>
          <a:avLst/>
          <a:gdLst/>
          <a:ahLst/>
          <a:cxnLst/>
          <a:rect l="0" t="0" r="0" b="0"/>
          <a:pathLst>
            <a:path>
              <a:moveTo>
                <a:pt x="0" y="0"/>
              </a:moveTo>
              <a:lnTo>
                <a:pt x="0" y="734400"/>
              </a:lnTo>
              <a:lnTo>
                <a:pt x="808450" y="734400"/>
              </a:lnTo>
              <a:lnTo>
                <a:pt x="808450" y="91799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4784931" y="1810814"/>
          <a:ext cx="1311076" cy="914339"/>
        </a:xfrm>
        <a:custGeom>
          <a:avLst/>
          <a:gdLst/>
          <a:ahLst/>
          <a:cxnLst/>
          <a:rect l="0" t="0" r="0" b="0"/>
          <a:pathLst>
            <a:path>
              <a:moveTo>
                <a:pt x="1311076" y="0"/>
              </a:moveTo>
              <a:lnTo>
                <a:pt x="1311076" y="730746"/>
              </a:lnTo>
              <a:lnTo>
                <a:pt x="0" y="730746"/>
              </a:lnTo>
              <a:lnTo>
                <a:pt x="0" y="91433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2820645" y="1810814"/>
          <a:ext cx="3275362" cy="917994"/>
        </a:xfrm>
        <a:custGeom>
          <a:avLst/>
          <a:gdLst/>
          <a:ahLst/>
          <a:cxnLst/>
          <a:rect l="0" t="0" r="0" b="0"/>
          <a:pathLst>
            <a:path>
              <a:moveTo>
                <a:pt x="3275362" y="0"/>
              </a:moveTo>
              <a:lnTo>
                <a:pt x="3275362" y="734400"/>
              </a:lnTo>
              <a:lnTo>
                <a:pt x="0" y="734400"/>
              </a:lnTo>
              <a:lnTo>
                <a:pt x="0" y="91799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874255" y="1810814"/>
          <a:ext cx="5221752" cy="917994"/>
        </a:xfrm>
        <a:custGeom>
          <a:avLst/>
          <a:gdLst/>
          <a:ahLst/>
          <a:cxnLst/>
          <a:rect l="0" t="0" r="0" b="0"/>
          <a:pathLst>
            <a:path>
              <a:moveTo>
                <a:pt x="5221752" y="0"/>
              </a:moveTo>
              <a:lnTo>
                <a:pt x="5221752" y="734400"/>
              </a:lnTo>
              <a:lnTo>
                <a:pt x="0" y="734400"/>
              </a:lnTo>
              <a:lnTo>
                <a:pt x="0" y="917994"/>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2907922" y="1158585"/>
          <a:ext cx="6376170" cy="652229"/>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Types of Risks to Be Managed</a:t>
          </a:r>
          <a:endParaRPr lang="en-US" sz="2400" b="1" kern="1200" dirty="0">
            <a:solidFill>
              <a:schemeClr val="tx1"/>
            </a:solidFill>
            <a:latin typeface="Alexandria"/>
          </a:endParaRPr>
        </a:p>
      </dsp:txBody>
      <dsp:txXfrm>
        <a:off x="2907922" y="1158585"/>
        <a:ext cx="6376170" cy="652229"/>
      </dsp:txXfrm>
    </dsp:sp>
    <dsp:sp modelId="{97694678-A37C-46CC-A8CA-783C42A8AE40}">
      <dsp:nvSpPr>
        <dsp:cNvPr id="0" name=""/>
        <dsp:cNvSpPr/>
      </dsp:nvSpPr>
      <dsp:spPr>
        <a:xfrm>
          <a:off x="0" y="2728809"/>
          <a:ext cx="1748510" cy="978851"/>
        </a:xfrm>
        <a:prstGeom prst="rect">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Insurance / Indemnity Risks:</a:t>
          </a:r>
          <a:endParaRPr lang="en-US" sz="1800" b="1" kern="1200" dirty="0">
            <a:solidFill>
              <a:schemeClr val="tx1"/>
            </a:solidFill>
            <a:latin typeface="Alexandria"/>
          </a:endParaRPr>
        </a:p>
      </dsp:txBody>
      <dsp:txXfrm>
        <a:off x="0" y="2728809"/>
        <a:ext cx="1748510" cy="978851"/>
      </dsp:txXfrm>
    </dsp:sp>
    <dsp:sp modelId="{9564A198-A897-487B-9FC3-7E19F171EFC8}">
      <dsp:nvSpPr>
        <dsp:cNvPr id="0" name=""/>
        <dsp:cNvSpPr/>
      </dsp:nvSpPr>
      <dsp:spPr>
        <a:xfrm>
          <a:off x="2104832" y="2728809"/>
          <a:ext cx="1431627" cy="978851"/>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Lease Risk:
</a:t>
          </a:r>
        </a:p>
      </dsp:txBody>
      <dsp:txXfrm>
        <a:off x="2104832" y="2728809"/>
        <a:ext cx="1431627" cy="978851"/>
      </dsp:txXfrm>
    </dsp:sp>
    <dsp:sp modelId="{29DF606C-C783-4F55-8476-F1AFA9D54F74}">
      <dsp:nvSpPr>
        <dsp:cNvPr id="0" name=""/>
        <dsp:cNvSpPr/>
      </dsp:nvSpPr>
      <dsp:spPr>
        <a:xfrm>
          <a:off x="3910676" y="2725154"/>
          <a:ext cx="1748510" cy="939046"/>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rPr>
            <a:t>Legal Compliance Risk:
</a:t>
          </a:r>
          <a:endParaRPr lang="en-US" sz="2000" b="1" kern="1200" dirty="0">
            <a:solidFill>
              <a:schemeClr val="tx1"/>
            </a:solidFill>
            <a:latin typeface="Alexandria"/>
          </a:endParaRPr>
        </a:p>
      </dsp:txBody>
      <dsp:txXfrm>
        <a:off x="3910676" y="2725154"/>
        <a:ext cx="1748510" cy="939046"/>
      </dsp:txXfrm>
    </dsp:sp>
    <dsp:sp modelId="{6D513A9C-3B1D-4FE3-97FA-EABDA22703A9}">
      <dsp:nvSpPr>
        <dsp:cNvPr id="0" name=""/>
        <dsp:cNvSpPr/>
      </dsp:nvSpPr>
      <dsp:spPr>
        <a:xfrm>
          <a:off x="6030202" y="2728809"/>
          <a:ext cx="1748510" cy="931737"/>
        </a:xfrm>
        <a:prstGeom prst="rect">
          <a:avLst/>
        </a:prstGeom>
        <a:solidFill>
          <a:srgbClr val="CC99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prstClr val="black"/>
              </a:solidFill>
              <a:latin typeface="Calibri"/>
              <a:ea typeface="+mn-ea"/>
              <a:cs typeface="+mn-cs"/>
            </a:rPr>
            <a:t>Eviction / Litigation Risk</a:t>
          </a:r>
          <a:r>
            <a:rPr lang="en-US" sz="1800" b="1" kern="1200" dirty="0">
              <a:solidFill>
                <a:schemeClr val="tx1"/>
              </a:solidFill>
              <a:latin typeface="Alexandria"/>
            </a:rPr>
            <a:t>:</a:t>
          </a:r>
          <a:br>
            <a:rPr lang="en-US" sz="1800" kern="1200" dirty="0">
              <a:solidFill>
                <a:schemeClr val="tx1"/>
              </a:solidFill>
              <a:latin typeface="Alexandria"/>
            </a:rPr>
          </a:br>
          <a:endParaRPr lang="en-US" sz="1300" kern="1200" dirty="0">
            <a:solidFill>
              <a:schemeClr val="tx1"/>
            </a:solidFill>
            <a:latin typeface="Alexandria"/>
          </a:endParaRPr>
        </a:p>
      </dsp:txBody>
      <dsp:txXfrm>
        <a:off x="6030202" y="2728809"/>
        <a:ext cx="1748510" cy="931737"/>
      </dsp:txXfrm>
    </dsp:sp>
    <dsp:sp modelId="{F8F7D3E8-881A-4BE4-BF72-B78A73099C66}">
      <dsp:nvSpPr>
        <dsp:cNvPr id="0" name=""/>
        <dsp:cNvSpPr/>
      </dsp:nvSpPr>
      <dsp:spPr>
        <a:xfrm>
          <a:off x="8145900" y="2728809"/>
          <a:ext cx="1748510" cy="858772"/>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schemeClr val="tx1"/>
            </a:solidFill>
            <a:latin typeface="Alexandria"/>
          </a:endParaRPr>
        </a:p>
        <a:p>
          <a:pPr marL="0" lvl="0" indent="0" algn="ctr" defTabSz="889000">
            <a:lnSpc>
              <a:spcPct val="90000"/>
            </a:lnSpc>
            <a:spcBef>
              <a:spcPct val="0"/>
            </a:spcBef>
            <a:spcAft>
              <a:spcPct val="35000"/>
            </a:spcAft>
            <a:buNone/>
          </a:pPr>
          <a:r>
            <a:rPr lang="en-US" sz="2000" b="1" kern="1200" dirty="0">
              <a:solidFill>
                <a:schemeClr val="tx1"/>
              </a:solidFill>
              <a:latin typeface="Alexandria"/>
            </a:rPr>
            <a:t>Liquidity / Cash Flow Risk:
</a:t>
          </a:r>
        </a:p>
      </dsp:txBody>
      <dsp:txXfrm>
        <a:off x="8145900" y="2728809"/>
        <a:ext cx="1748510" cy="858772"/>
      </dsp:txXfrm>
    </dsp:sp>
    <dsp:sp modelId="{6D5F449F-FE72-4967-984D-66DC3419B0B5}">
      <dsp:nvSpPr>
        <dsp:cNvPr id="0" name=""/>
        <dsp:cNvSpPr/>
      </dsp:nvSpPr>
      <dsp:spPr>
        <a:xfrm>
          <a:off x="10261598" y="2728809"/>
          <a:ext cx="1748510" cy="836548"/>
        </a:xfrm>
        <a:prstGeom prst="rect">
          <a:avLst/>
        </a:prstGeom>
        <a:solidFill>
          <a:srgbClr val="FF33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kern="1200" dirty="0">
            <a:solidFill>
              <a:prstClr val="black"/>
            </a:solidFill>
            <a:latin typeface="Alexandria"/>
            <a:ea typeface="+mn-ea"/>
            <a:cs typeface="+mn-cs"/>
          </a:endParaRPr>
        </a:p>
        <a:p>
          <a:pPr marL="0" lvl="0" indent="0" algn="ctr" defTabSz="889000">
            <a:lnSpc>
              <a:spcPct val="90000"/>
            </a:lnSpc>
            <a:spcBef>
              <a:spcPct val="0"/>
            </a:spcBef>
            <a:spcAft>
              <a:spcPct val="35000"/>
            </a:spcAft>
            <a:buNone/>
          </a:pPr>
          <a:r>
            <a:rPr lang="en-US" sz="2000" b="1" kern="1200" dirty="0">
              <a:solidFill>
                <a:prstClr val="black"/>
              </a:solidFill>
              <a:latin typeface="Alexandria"/>
              <a:ea typeface="+mn-ea"/>
              <a:cs typeface="+mn-cs"/>
            </a:rPr>
            <a:t>Market Risk:</a:t>
          </a:r>
          <a:r>
            <a:rPr lang="en-US" sz="2100" kern="1200" dirty="0"/>
            <a:t>
</a:t>
          </a:r>
        </a:p>
      </dsp:txBody>
      <dsp:txXfrm>
        <a:off x="10261598" y="2728809"/>
        <a:ext cx="1748510" cy="83654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3324B-EB21-280B-B626-DA2B2905B1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007E7C-ABA3-73BC-C5B1-AEA5E64517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537730-3F3B-3D4C-6A5E-F21BF9499BD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C1EF3B6-76DE-EC48-2A3B-8B59D067A3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794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18AA75-D16A-6367-6EE7-362E49D8F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95E8DB-B243-B9F7-AA06-5123CF1951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A54382-3FF4-69CF-4A49-A6356CBA90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A0F03A-E14C-B218-303D-7ADC964DFB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32976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99412-6833-DE7B-88FF-371BB95C33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BD78DA-8041-5BD5-933F-CCB1A49390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75F65C-56BC-6E24-F0A4-E9BD013653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21881F-75C9-0713-D16D-22DD53ACFF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2892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73DE7-DE6A-D086-E28C-3F1331CB04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29134B-BA2D-1F57-BC15-81F09CBF3A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DAF623-FAF4-6A34-2F5D-F168F31B9E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87B6C3-D270-3971-B15A-155B86DB54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372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4832D-A355-0EC1-3F17-1F460F5980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AD95ED-F84A-1D2C-D2AF-548607736C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08671-124D-7388-8FDA-85D3D839CF3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7724469-C21E-0D7F-4B43-B057F447EF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6454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0E2B81-3FCF-1E9A-F2DF-CF6C275C03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A88A29-F3D0-8645-C0DE-46C2CB2DA3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5A3239-D4AD-51EF-423D-41A289E395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4049BE-584C-0F88-F72A-240A1EB4FF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21977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7C76D-214E-61F9-57CA-48C978016A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35FF05-CA58-FCD0-00D7-271544BB87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57911A-660E-335A-BF59-641D331712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2570254-3827-6E25-2C50-53F4D12F0A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52387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BE44F-C305-15EE-96A5-962C650D04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4B493C-F4B2-A23C-D31A-23416A20F8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B6689-D657-E5C2-6F06-6EA2B00424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D718C3F-69E0-01A6-37B0-9AE13BCF0E6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4545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88D43-4450-C040-0DC1-9971E36DF7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A9E9DF-5AA0-044B-64FA-70776DD4AC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D8EDBB-1787-E90E-4552-313F9F4E5765}"/>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6409A6B0-8FB7-F019-7B02-3EA50E1B6A0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6284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0627A-4AE8-1C64-94E7-78FFCA640E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2981A6-5637-C339-EA13-C8CA46E912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217802-F102-DE70-867B-71DC1353DC89}"/>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D41C52A9-6C42-72BC-70C2-2B1712F940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86426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D8F69-5333-9AFA-F876-3D1BAD3892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CA5AEE-7CF2-ABED-E480-B93E733CB3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062D3D-93CF-D99A-A8C2-2AF1F9C45F94}"/>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6B761448-0D4D-A362-34E9-8E0C39350E7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0745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3FB84-9EDA-7D6C-D52E-2E00BAFB40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57018D-76FB-3BF8-A930-6048BBB9A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2B5D3-71BE-AA0D-4533-453C999D3F1F}"/>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45814C66-7EA5-9991-1F68-793F80E8A9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91433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64DF89-1A9B-47D1-4418-50CAA6138F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812AB7-0C52-B2F8-3D73-4FD23E6570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9222F9-F9E7-0824-7A0B-130EF2096451}"/>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DAD068DF-564A-2724-37A1-FB19F914C9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291892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836D54-713F-C46A-CF18-23FA98514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B4D83D-B3BF-7FE6-FFAC-747AB09447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E3162C-033E-8B33-BE44-DF1EBFA5DF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834186-809B-0F74-3C72-6360C380FDF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65896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23C91-1AE6-2996-C120-8DD050C594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3B2217-FEB6-834F-BF0D-ED64C38049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04EFA5-5A99-09BD-9F0C-F4F08E6B62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AEE669-80E3-3DC6-C0FD-7DBC33A93C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16172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9CCA0-2FB0-F60B-EDCE-ED5948C5E1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F541E-B822-80B2-C414-BB4CFCCD5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5784DE-32D8-DE75-B63A-CC768DBC36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9DF1F8-8397-5B1E-06FF-8658E31DD5C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56490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745D-A668-5678-1B6C-918DAB96DE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D1603-8235-94AB-2F1C-81699FD1CD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4F6C57-04EF-DD78-970C-52E2FD077184}"/>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A067E5D4-8234-6D59-6928-00644FC615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52862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B49D0-D548-A0DA-C59E-37D3664944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9E1A39-EA4C-6AB2-E0A5-4B4896C1FA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79B9B1-3F16-7A80-4038-0F5C3BCEBA91}"/>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75CF021D-DE72-7CA7-CD9B-6B90F1EF0CE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6377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F32FA-3A5D-0C4F-786E-E9B6B33B69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9C264-4DD4-D169-48E8-662C3645D5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34FB6-65B3-CD41-FC08-ADF291E2922A}"/>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F0A8F877-2F49-1A1E-4C0F-AAFE87347AF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56157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0302B-BC8B-1288-8F41-8D1F17012A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0EB3D9-5FE5-A0B4-D960-19F925A02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27585-6AA3-84BE-7CF6-E26A34774426}"/>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D25E0D4A-098F-01F4-C14B-E2187BF122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13598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28B97-9892-BCA5-ABEC-866E450A28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E7E1AF-A8F1-DEDB-A0FD-6973324B224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E6670-A1C4-AA57-3281-9A91A265D7DA}"/>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29FAB988-6685-29CC-B33F-482A0C08F29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27225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C52C2-F213-C72C-AA8A-18060841D7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E6003-2CAF-9CB8-3EF0-D53CB184E4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3FB053-E250-BD90-869D-867CF3D4F47D}"/>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8B54F8AA-C283-F96C-A677-92B0FB53A2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83056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00A17-4CEA-A2DE-D208-60B0B97DA9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52860-33AB-48B9-4D75-A6133905E2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DBB9CC-DA6B-6272-CB2F-EBFE1C8A912F}"/>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D913B5B9-2D9B-8DF0-A15F-1196C790A5A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875874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D633C-6FB2-71C3-90C6-45B66BA82A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D64BC5-C0DA-5CE1-05C2-85434094A0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A9E4B8-9D73-5572-6F83-7DFB3D6C0477}"/>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2420ECD0-1390-2725-A087-2866D89D2F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41953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C89CA-0DCF-A1EB-5573-151C08F7F6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1D2BD4-A38D-E450-E776-7D55838505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ADFEB8-7458-8151-86DA-B932C7D05864}"/>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A2F3F2DE-DDBA-216E-1F38-874A11339D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644401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F904E-81DA-4F4A-53D3-BD1B400C72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F33082-D31D-2131-3D55-4360A6BCCE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9825BA-3963-0F4B-C372-2B76EFF1AC4F}"/>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EA3DDAF2-345B-C81C-1116-B7CE4C2693A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25821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87711-405B-E3DA-970E-507A6343D9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FD5C17-99D4-25FE-AAAE-E53E2B799A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58BA04-AC20-DB5A-2050-96982A3A4CBF}"/>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97CBC4E1-5FA3-3B19-29D9-570F64A716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93516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F773BF-F8F4-F8B6-7744-CA69BAAFB9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4B49C5-5EE6-53FC-D268-65A37E7075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867679-AE6C-D277-331B-CE62C1E1587E}"/>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F49F233A-96F8-BD18-6C52-CEFDDD4237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66279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79E0CE-93EB-7B79-C8C7-2ACD2A6DF9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692D0D-C36A-CF22-93AF-F755E638E2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E46CBB-5AF2-E294-1C77-CA2670850833}"/>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C7765871-EBC0-E61C-F0F6-03797A07AE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7236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B9430-F05D-9439-B4D4-5A357777E7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DB5AF9-3A8F-97A9-E63B-66BF501971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8C341-D826-F0D7-5972-36179A46861A}"/>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0F5C08CA-E7AC-79AC-980A-719928BDC2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10840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99695-6B53-06EA-149B-D7F4437381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7204C5-AA49-4339-B10D-6EE8A64223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34F70B-B0A9-B06D-426B-0F18DAEAEC16}"/>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3EF5F73B-E2E6-4BC2-769D-E9163C5AFB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33419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F85B5B-B3CB-6A0D-1B84-A99AA9E167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F8F104-C44B-A66F-AB0E-91F5BB944C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CD354C-6BDA-EE31-6C60-953AC7B3949B}"/>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8F41B441-3F81-F429-DEC6-FC243EE56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542700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37735-49B9-72F4-7E69-19DA79C767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11FF53-BC22-55BD-0363-77B4EB921A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9CFEDD-6292-ECD2-7709-8AE91CE53A48}"/>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6A08E274-DB2B-077C-D814-0B854C8EB5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49296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B44F1-1B21-44DE-DB29-EED9A4DB8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CEAE0-3277-5FDC-5E5F-959EBAD99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3A586A-0D54-6CD5-D042-B8CAD49F1C9F}"/>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D64C7382-86AD-3123-A158-D832C6E4750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993836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792EA-709E-2257-B799-FE248AE23E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EF3018-A59D-986A-2AF7-13BE87402D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2FC385-1D56-3868-08DD-E31559A9BD0A}"/>
              </a:ext>
            </a:extLst>
          </p:cNvPr>
          <p:cNvSpPr>
            <a:spLocks noGrp="1"/>
          </p:cNvSpPr>
          <p:nvPr>
            <p:ph type="body" idx="1"/>
          </p:nvPr>
        </p:nvSpPr>
        <p:spPr/>
        <p:txBody>
          <a:bodyPr/>
          <a:lstStyle/>
          <a:p>
            <a:r>
              <a:rPr lang="en-US" dirty="0"/>
              <a:t>Exclusive: </a:t>
            </a:r>
            <a:r>
              <a:rPr lang="ar-SY" dirty="0"/>
              <a:t>مالك مركز تجاري يوقع عقد حصري مع وسيط "أ" لمدة 90 يومًا. في اليوم 60، يجد صديقه مستأجرًا—يُجبر على دفع عمولة </a:t>
            </a:r>
            <a:r>
              <a:rPr lang="ar-SY" dirty="0" err="1"/>
              <a:t>لـ"أ</a:t>
            </a:r>
            <a:r>
              <a:rPr lang="ar-SY" dirty="0"/>
              <a:t>".</a:t>
            </a:r>
          </a:p>
          <a:p>
            <a:r>
              <a:rPr lang="en-US" dirty="0"/>
              <a:t>Open: </a:t>
            </a:r>
            <a:r>
              <a:rPr lang="ar-SY" dirty="0"/>
              <a:t>مالك شقة يعطي عقد مفتوح لـ3 وسطاء. وسيط "ب" يجد مستأجرًا في اليوم 10، لكن المالك يجد مستأجرًا آخر في اليوم 5—لا يحصل "ب" على عمولة</a:t>
            </a:r>
            <a:endParaRPr lang="en-US" dirty="0"/>
          </a:p>
        </p:txBody>
      </p:sp>
      <p:sp>
        <p:nvSpPr>
          <p:cNvPr id="4" name="Slide Number Placeholder 3">
            <a:extLst>
              <a:ext uri="{FF2B5EF4-FFF2-40B4-BE49-F238E27FC236}">
                <a16:creationId xmlns:a16="http://schemas.microsoft.com/office/drawing/2014/main" id="{E69E4FD9-1B1D-256E-4C3A-6884FB1BDA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4851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9FCD4-A4F0-B9D3-2EFF-721908B97F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F5D416-0891-16F8-C836-8ECFD8A7A3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F621CA-1991-18D7-8331-EF8CB4B662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ECC6F2-A709-407B-A699-23AED2EA8A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500951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D2C75-84CD-6C33-F557-CC96AA8FAB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3409F8-EEB6-DCD4-5245-B04B797BB7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03BE9B-B10D-AA96-FF37-E7E87B9C01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616C00-242C-2EAD-F01D-4087FC54A8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86084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D2D5E-E9BB-8F91-0C2F-C7A6B56BF2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045A14-3FF2-9225-6006-AC2D168BDD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09A010-08F2-F804-5C5C-8921DEB071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8EDA53B-2C8F-661D-76FF-DDF1D614B5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07142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F94668-F80A-0FDA-C0A8-AB791BE2BA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E4DACB-252B-A302-84BB-3AC90BA8D8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A8DF08-4792-307F-4FFA-E87890E199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181F5A-A6FA-B6F8-3D46-B1E48391AD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04566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3D8BA-BC3A-DB68-8120-0D40851BC1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F932D1-2E95-A126-3645-353CA48041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3A9720-925E-8621-A544-6D5AA381E5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4E4C12-1800-4C95-6BC6-83F6ECF5F86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37064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620DB-57C4-33C4-BC44-340F29B8F8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CE7D26-3F1D-D35D-D40C-AB4EA69612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E4E4AA-60EF-D515-35C5-71ED0FFCE9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C20007-98A6-8457-9DE2-94C84BEE9E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74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09DA7-96A8-1D7D-A6B8-6E75037F11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0F620F-1AEA-A959-788B-B519BB4BE0A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CC9987-A5DB-B62E-B1DE-6596AFF3D6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F726FEC-06E4-D8E4-2133-AD62887716C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853226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76CA8-FAD6-6E3A-10C3-A35D09FB87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19D4-A6C1-4F25-37FC-E6260FFDC0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C2905A-C352-B75F-68F4-A927D943E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22FDC2-5F39-3994-16B8-37438E013A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458406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ECD309-8100-2CA6-F6E6-FBE269A4E6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62F6BD-007D-ABA8-CFED-B73292EEA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94886E-3974-AD1A-9562-F99DBAD032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FDBC09-70BB-DEE5-CA12-5F107DBA18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1674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2259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5.xml"/><Relationship Id="rId1" Type="http://schemas.openxmlformats.org/officeDocument/2006/relationships/tags" Target="../tags/tag1.xml"/><Relationship Id="rId5" Type="http://schemas.openxmlformats.org/officeDocument/2006/relationships/image" Target="../media/image6.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5.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6.png"/><Relationship Id="rId7" Type="http://schemas.openxmlformats.org/officeDocument/2006/relationships/diagramColors" Target="../diagrams/colors3.xml"/><Relationship Id="rId2" Type="http://schemas.openxmlformats.org/officeDocument/2006/relationships/notesSlide" Target="../notesSlides/notesSlide30.xml"/><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png"/><Relationship Id="rId7" Type="http://schemas.openxmlformats.org/officeDocument/2006/relationships/diagramColors" Target="../diagrams/colors4.xml"/><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png"/><Relationship Id="rId7" Type="http://schemas.openxmlformats.org/officeDocument/2006/relationships/diagramColors" Target="../diagrams/colors5.xml"/><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audio" Target="../media/media1.m4a"/><Relationship Id="rId7" Type="http://schemas.openxmlformats.org/officeDocument/2006/relationships/diagramData" Target="../diagrams/data6.xml"/><Relationship Id="rId12" Type="http://schemas.openxmlformats.org/officeDocument/2006/relationships/image" Target="../media/image9.png"/><Relationship Id="rId2" Type="http://schemas.microsoft.com/office/2007/relationships/media" Target="../media/media1.m4a"/><Relationship Id="rId1" Type="http://schemas.openxmlformats.org/officeDocument/2006/relationships/tags" Target="../tags/tag3.xml"/><Relationship Id="rId6" Type="http://schemas.openxmlformats.org/officeDocument/2006/relationships/image" Target="../media/image6.png"/><Relationship Id="rId11" Type="http://schemas.microsoft.com/office/2007/relationships/diagramDrawing" Target="../diagrams/drawing6.xml"/><Relationship Id="rId5" Type="http://schemas.openxmlformats.org/officeDocument/2006/relationships/notesSlide" Target="../notesSlides/notesSlide36.xml"/><Relationship Id="rId10" Type="http://schemas.openxmlformats.org/officeDocument/2006/relationships/diagramColors" Target="../diagrams/colors6.xml"/><Relationship Id="rId4" Type="http://schemas.openxmlformats.org/officeDocument/2006/relationships/slideLayout" Target="../slideLayouts/slideLayout14.xml"/><Relationship Id="rId9" Type="http://schemas.openxmlformats.org/officeDocument/2006/relationships/diagramQuickStyle" Target="../diagrams/quickStyle6.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audio" Target="../media/media2.m4a"/><Relationship Id="rId7" Type="http://schemas.openxmlformats.org/officeDocument/2006/relationships/diagramData" Target="../diagrams/data7.xml"/><Relationship Id="rId12" Type="http://schemas.openxmlformats.org/officeDocument/2006/relationships/image" Target="../media/image9.png"/><Relationship Id="rId2" Type="http://schemas.microsoft.com/office/2007/relationships/media" Target="../media/media2.m4a"/><Relationship Id="rId1" Type="http://schemas.openxmlformats.org/officeDocument/2006/relationships/tags" Target="../tags/tag4.xml"/><Relationship Id="rId6" Type="http://schemas.openxmlformats.org/officeDocument/2006/relationships/image" Target="../media/image6.png"/><Relationship Id="rId11" Type="http://schemas.microsoft.com/office/2007/relationships/diagramDrawing" Target="../diagrams/drawing7.xml"/><Relationship Id="rId5" Type="http://schemas.openxmlformats.org/officeDocument/2006/relationships/notesSlide" Target="../notesSlides/notesSlide37.xml"/><Relationship Id="rId10" Type="http://schemas.openxmlformats.org/officeDocument/2006/relationships/diagramColors" Target="../diagrams/colors7.xml"/><Relationship Id="rId4" Type="http://schemas.openxmlformats.org/officeDocument/2006/relationships/slideLayout" Target="../slideLayouts/slideLayout14.xml"/><Relationship Id="rId9" Type="http://schemas.openxmlformats.org/officeDocument/2006/relationships/diagramQuickStyle" Target="../diagrams/quickStyle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6.png"/><Relationship Id="rId7" Type="http://schemas.openxmlformats.org/officeDocument/2006/relationships/diagramColors" Target="../diagrams/colors8.xml"/><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9.png"/><Relationship Id="rId2" Type="http://schemas.microsoft.com/office/2007/relationships/media" Target="../media/media3.m4a"/><Relationship Id="rId1" Type="http://schemas.openxmlformats.org/officeDocument/2006/relationships/tags" Target="../tags/tag5.xml"/><Relationship Id="rId6" Type="http://schemas.openxmlformats.org/officeDocument/2006/relationships/image" Target="../media/image6.png"/><Relationship Id="rId5" Type="http://schemas.openxmlformats.org/officeDocument/2006/relationships/notesSlide" Target="../notesSlides/notesSlide41.xml"/><Relationship Id="rId4"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9.png"/><Relationship Id="rId2" Type="http://schemas.microsoft.com/office/2007/relationships/media" Target="../media/media4.m4a"/><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notesSlide" Target="../notesSlides/notesSlide42.xml"/><Relationship Id="rId4"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9.png"/><Relationship Id="rId2" Type="http://schemas.microsoft.com/office/2007/relationships/media" Target="../media/media5.m4a"/><Relationship Id="rId1" Type="http://schemas.openxmlformats.org/officeDocument/2006/relationships/tags" Target="../tags/tag7.xml"/><Relationship Id="rId6" Type="http://schemas.openxmlformats.org/officeDocument/2006/relationships/image" Target="../media/image6.png"/><Relationship Id="rId5" Type="http://schemas.openxmlformats.org/officeDocument/2006/relationships/notesSlide" Target="../notesSlides/notesSlide43.xml"/><Relationship Id="rId4"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9.png"/><Relationship Id="rId2" Type="http://schemas.microsoft.com/office/2007/relationships/media" Target="../media/media6.m4a"/><Relationship Id="rId1" Type="http://schemas.openxmlformats.org/officeDocument/2006/relationships/tags" Target="../tags/tag8.xml"/><Relationship Id="rId6" Type="http://schemas.openxmlformats.org/officeDocument/2006/relationships/image" Target="../media/image6.png"/><Relationship Id="rId5" Type="http://schemas.openxmlformats.org/officeDocument/2006/relationships/notesSlide" Target="../notesSlides/notesSlide44.xml"/><Relationship Id="rId4"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9.png"/><Relationship Id="rId2" Type="http://schemas.microsoft.com/office/2007/relationships/media" Target="../media/media7.m4a"/><Relationship Id="rId1" Type="http://schemas.openxmlformats.org/officeDocument/2006/relationships/tags" Target="../tags/tag9.xml"/><Relationship Id="rId6" Type="http://schemas.openxmlformats.org/officeDocument/2006/relationships/image" Target="../media/image6.png"/><Relationship Id="rId5" Type="http://schemas.openxmlformats.org/officeDocument/2006/relationships/notesSlide" Target="../notesSlides/notesSlide45.xml"/><Relationship Id="rId4"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726E61-2919-73D2-26BC-C7EAC5D32B2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E0884C3-7730-8035-2612-E401166CD667}"/>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A3FD779-BEC0-FD51-D297-E470D86640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A896471C-40ED-97CC-9A62-B36B775877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62F65F4-A1FB-4638-1846-E91C87EBB4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9A6B309D-961E-BCC4-A12F-2FA564B16FC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6FE92832-A136-7116-127B-E4BA7CFB4AFD}"/>
              </a:ext>
            </a:extLst>
          </p:cNvPr>
          <p:cNvSpPr txBox="1"/>
          <p:nvPr/>
        </p:nvSpPr>
        <p:spPr>
          <a:xfrm>
            <a:off x="5460326" y="875222"/>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lexandria" charset="0"/>
                <a:cs typeface="Alexandria" charset="0"/>
              </a:rPr>
              <a:t>Recap-Lecture3</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5" name="TextBox 14">
            <a:extLst>
              <a:ext uri="{FF2B5EF4-FFF2-40B4-BE49-F238E27FC236}">
                <a16:creationId xmlns:a16="http://schemas.microsoft.com/office/drawing/2014/main" id="{A38CBF18-BCA1-4954-44A1-1E143E02D063}"/>
              </a:ext>
            </a:extLst>
          </p:cNvPr>
          <p:cNvSpPr txBox="1"/>
          <p:nvPr/>
        </p:nvSpPr>
        <p:spPr>
          <a:xfrm>
            <a:off x="3202757" y="1419866"/>
            <a:ext cx="7575595" cy="461665"/>
          </a:xfrm>
          <a:prstGeom prst="rect">
            <a:avLst/>
          </a:prstGeom>
          <a:noFill/>
        </p:spPr>
        <p:txBody>
          <a:bodyPr wrap="square">
            <a:spAutoFit/>
          </a:bodyPr>
          <a:lstStyle/>
          <a:p>
            <a:pPr algn="ctr"/>
            <a:r>
              <a:rPr lang="en-US" sz="2400" b="1" dirty="0">
                <a:latin typeface="Alexandria"/>
              </a:rPr>
              <a:t>Lease Life Cycle/</a:t>
            </a:r>
            <a:r>
              <a:rPr lang="en-US" sz="2400" dirty="0">
                <a:latin typeface="Alexandria"/>
                <a:ea typeface="Calibri" panose="020F0502020204030204" pitchFamily="34" charset="0"/>
                <a:cs typeface="Times New Roman" panose="02020603050405020304" pitchFamily="18" charset="0"/>
              </a:rPr>
              <a:t> </a:t>
            </a:r>
            <a:r>
              <a:rPr lang="en-US" sz="2400" b="1" dirty="0">
                <a:latin typeface="Alexandria"/>
              </a:rPr>
              <a:t>Lease Administration/ </a:t>
            </a:r>
          </a:p>
        </p:txBody>
      </p:sp>
      <p:sp>
        <p:nvSpPr>
          <p:cNvPr id="12" name="Scroll: Vertical 11">
            <a:extLst>
              <a:ext uri="{FF2B5EF4-FFF2-40B4-BE49-F238E27FC236}">
                <a16:creationId xmlns:a16="http://schemas.microsoft.com/office/drawing/2014/main" id="{701C8C84-A29B-DBA5-8F32-ADAD29937633}"/>
              </a:ext>
            </a:extLst>
          </p:cNvPr>
          <p:cNvSpPr/>
          <p:nvPr/>
        </p:nvSpPr>
        <p:spPr>
          <a:xfrm>
            <a:off x="3200270" y="1904878"/>
            <a:ext cx="3209010" cy="624843"/>
          </a:xfrm>
          <a:prstGeom prst="verticalScroll">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spcBef>
                <a:spcPts val="600"/>
              </a:spcBef>
              <a:spcAft>
                <a:spcPts val="600"/>
              </a:spcAft>
              <a:tabLst>
                <a:tab pos="457200" algn="l"/>
              </a:tabLst>
            </a:pPr>
            <a:r>
              <a:rPr lang="en-US" sz="2200" b="1" dirty="0">
                <a:solidFill>
                  <a:schemeClr val="tx1"/>
                </a:solidFill>
                <a:latin typeface="Alexandria"/>
              </a:rPr>
              <a:t>Landlord and Tenant Obligations</a:t>
            </a:r>
          </a:p>
        </p:txBody>
      </p:sp>
      <p:sp>
        <p:nvSpPr>
          <p:cNvPr id="13" name="Scroll: Vertical 12">
            <a:extLst>
              <a:ext uri="{FF2B5EF4-FFF2-40B4-BE49-F238E27FC236}">
                <a16:creationId xmlns:a16="http://schemas.microsoft.com/office/drawing/2014/main" id="{64110C59-8DAA-C408-36E5-035C216BBE3C}"/>
              </a:ext>
            </a:extLst>
          </p:cNvPr>
          <p:cNvSpPr/>
          <p:nvPr/>
        </p:nvSpPr>
        <p:spPr>
          <a:xfrm>
            <a:off x="6641509" y="1909140"/>
            <a:ext cx="4393770" cy="624843"/>
          </a:xfrm>
          <a:prstGeom prst="verticalScroll">
            <a:avLst/>
          </a:prstGeom>
          <a:solidFill>
            <a:srgbClr val="66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tabLst>
                <a:tab pos="457200" algn="l"/>
              </a:tabLst>
            </a:pPr>
            <a:r>
              <a:rPr lang="en-US" sz="2200" b="1" dirty="0">
                <a:solidFill>
                  <a:schemeClr val="tx1"/>
                </a:solidFill>
                <a:latin typeface="Alexandria"/>
              </a:rPr>
              <a:t>Financial Management of Leases</a:t>
            </a:r>
          </a:p>
        </p:txBody>
      </p:sp>
      <p:sp>
        <p:nvSpPr>
          <p:cNvPr id="14" name="TextBox 13">
            <a:extLst>
              <a:ext uri="{FF2B5EF4-FFF2-40B4-BE49-F238E27FC236}">
                <a16:creationId xmlns:a16="http://schemas.microsoft.com/office/drawing/2014/main" id="{FA7A78B9-882A-4F28-54E0-379C67CE6CA3}"/>
              </a:ext>
            </a:extLst>
          </p:cNvPr>
          <p:cNvSpPr txBox="1"/>
          <p:nvPr/>
        </p:nvSpPr>
        <p:spPr>
          <a:xfrm>
            <a:off x="6699024" y="3842977"/>
            <a:ext cx="3661984" cy="400110"/>
          </a:xfrm>
          <a:prstGeom prst="rect">
            <a:avLst/>
          </a:prstGeom>
          <a:solidFill>
            <a:srgbClr val="FFCCFF"/>
          </a:solidFill>
          <a:ln>
            <a:solidFill>
              <a:schemeClr val="bg1">
                <a:lumMod val="65000"/>
              </a:schemeClr>
            </a:solidFill>
          </a:ln>
        </p:spPr>
        <p:txBody>
          <a:bodyPr wrap="square">
            <a:spAutoFit/>
          </a:bodyPr>
          <a:lstStyle/>
          <a:p>
            <a:pPr lvl="0" algn="ctr"/>
            <a:r>
              <a:rPr lang="en-US" sz="2000" dirty="0">
                <a:solidFill>
                  <a:prstClr val="black"/>
                </a:solidFill>
                <a:latin typeface="Alexandria"/>
              </a:rPr>
              <a:t>Core Processes </a:t>
            </a:r>
            <a:endParaRPr lang="en-US" sz="2000" dirty="0"/>
          </a:p>
        </p:txBody>
      </p:sp>
      <p:sp>
        <p:nvSpPr>
          <p:cNvPr id="16" name="TextBox 15">
            <a:extLst>
              <a:ext uri="{FF2B5EF4-FFF2-40B4-BE49-F238E27FC236}">
                <a16:creationId xmlns:a16="http://schemas.microsoft.com/office/drawing/2014/main" id="{B9F34EDA-ADED-69FE-8469-60E05849FCF8}"/>
              </a:ext>
            </a:extLst>
          </p:cNvPr>
          <p:cNvSpPr txBox="1"/>
          <p:nvPr/>
        </p:nvSpPr>
        <p:spPr>
          <a:xfrm>
            <a:off x="8169314" y="3385094"/>
            <a:ext cx="3661984" cy="400110"/>
          </a:xfrm>
          <a:prstGeom prst="rect">
            <a:avLst/>
          </a:prstGeom>
          <a:solidFill>
            <a:srgbClr val="FFCCFF"/>
          </a:solidFill>
          <a:ln>
            <a:solidFill>
              <a:schemeClr val="bg1">
                <a:lumMod val="65000"/>
              </a:schemeClr>
            </a:solidFill>
          </a:ln>
        </p:spPr>
        <p:txBody>
          <a:bodyPr wrap="square">
            <a:spAutoFit/>
          </a:bodyPr>
          <a:lstStyle/>
          <a:p>
            <a:pPr lvl="0" algn="ctr"/>
            <a:r>
              <a:rPr lang="en-US" sz="2000" dirty="0">
                <a:solidFill>
                  <a:prstClr val="black"/>
                </a:solidFill>
                <a:latin typeface="Alexandria"/>
              </a:rPr>
              <a:t>The Concept </a:t>
            </a:r>
            <a:endParaRPr lang="en-US" sz="2000" dirty="0"/>
          </a:p>
        </p:txBody>
      </p:sp>
      <p:sp>
        <p:nvSpPr>
          <p:cNvPr id="17" name="TextBox 16">
            <a:extLst>
              <a:ext uri="{FF2B5EF4-FFF2-40B4-BE49-F238E27FC236}">
                <a16:creationId xmlns:a16="http://schemas.microsoft.com/office/drawing/2014/main" id="{AA41DB30-52A1-7655-D396-2BB60188FB8C}"/>
              </a:ext>
            </a:extLst>
          </p:cNvPr>
          <p:cNvSpPr txBox="1"/>
          <p:nvPr/>
        </p:nvSpPr>
        <p:spPr>
          <a:xfrm>
            <a:off x="4507330" y="2622484"/>
            <a:ext cx="3661984" cy="707886"/>
          </a:xfrm>
          <a:prstGeom prst="rect">
            <a:avLst/>
          </a:prstGeom>
          <a:solidFill>
            <a:srgbClr val="AAB1F0"/>
          </a:solidFill>
          <a:ln>
            <a:solidFill>
              <a:srgbClr val="0070C0"/>
            </a:solidFill>
          </a:ln>
        </p:spPr>
        <p:txBody>
          <a:bodyPr wrap="square">
            <a:spAutoFit/>
          </a:bodyPr>
          <a:lstStyle/>
          <a:p>
            <a:pPr lvl="0" algn="ctr"/>
            <a:r>
              <a:rPr lang="en-US" sz="2000" b="1" dirty="0">
                <a:latin typeface="Alexandria"/>
                <a:ea typeface="Calibri" panose="020F0502020204030204" pitchFamily="34" charset="0"/>
                <a:cs typeface="Times New Roman" panose="02020603050405020304" pitchFamily="18" charset="0"/>
              </a:rPr>
              <a:t>1) Market Analysis and Rent Determination</a:t>
            </a:r>
            <a:endParaRPr lang="en-US" sz="2000" b="1" dirty="0"/>
          </a:p>
        </p:txBody>
      </p:sp>
      <p:sp>
        <p:nvSpPr>
          <p:cNvPr id="18" name="TextBox 17">
            <a:extLst>
              <a:ext uri="{FF2B5EF4-FFF2-40B4-BE49-F238E27FC236}">
                <a16:creationId xmlns:a16="http://schemas.microsoft.com/office/drawing/2014/main" id="{B15091B9-410C-DCAC-B960-B4633DA2F081}"/>
              </a:ext>
            </a:extLst>
          </p:cNvPr>
          <p:cNvSpPr txBox="1"/>
          <p:nvPr/>
        </p:nvSpPr>
        <p:spPr>
          <a:xfrm>
            <a:off x="8530016" y="2613377"/>
            <a:ext cx="3661984" cy="707886"/>
          </a:xfrm>
          <a:prstGeom prst="rect">
            <a:avLst/>
          </a:prstGeom>
          <a:solidFill>
            <a:srgbClr val="FF66FF"/>
          </a:solidFill>
          <a:ln>
            <a:solidFill>
              <a:schemeClr val="accent5">
                <a:lumMod val="50000"/>
              </a:schemeClr>
            </a:solidFill>
          </a:ln>
        </p:spPr>
        <p:txBody>
          <a:bodyPr wrap="square">
            <a:spAutoFit/>
          </a:bodyPr>
          <a:lstStyle/>
          <a:p>
            <a:pPr lvl="0" algn="ctr"/>
            <a:r>
              <a:rPr lang="en-US" sz="2000" b="1" dirty="0">
                <a:latin typeface="Alexandria"/>
                <a:ea typeface="Calibri" panose="020F0502020204030204" pitchFamily="34" charset="0"/>
                <a:cs typeface="Times New Roman" panose="02020603050405020304" pitchFamily="18" charset="0"/>
              </a:rPr>
              <a:t>2) Revenue Management and Rent Collection</a:t>
            </a:r>
          </a:p>
        </p:txBody>
      </p:sp>
      <p:sp>
        <p:nvSpPr>
          <p:cNvPr id="19" name="Rectangle: Rounded Corners 18">
            <a:extLst>
              <a:ext uri="{FF2B5EF4-FFF2-40B4-BE49-F238E27FC236}">
                <a16:creationId xmlns:a16="http://schemas.microsoft.com/office/drawing/2014/main" id="{93B2E8D1-F14E-EB40-7DFB-BA9DED9AD19B}"/>
              </a:ext>
            </a:extLst>
          </p:cNvPr>
          <p:cNvSpPr/>
          <p:nvPr/>
        </p:nvSpPr>
        <p:spPr>
          <a:xfrm>
            <a:off x="2431829" y="3332766"/>
            <a:ext cx="2898183" cy="687274"/>
          </a:xfrm>
          <a:prstGeom prst="roundRect">
            <a:avLst/>
          </a:prstGeom>
          <a:solidFill>
            <a:srgbClr val="F7FFFF"/>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Y" sz="2000" b="1" dirty="0">
              <a:solidFill>
                <a:schemeClr val="tx1"/>
              </a:solidFill>
              <a:latin typeface="Alexandria"/>
            </a:endParaRPr>
          </a:p>
          <a:p>
            <a:pPr algn="ctr"/>
            <a:r>
              <a:rPr lang="en-US" sz="2000" dirty="0">
                <a:solidFill>
                  <a:schemeClr val="tx1"/>
                </a:solidFill>
                <a:latin typeface="Alexandria"/>
              </a:rPr>
              <a:t>Market Analysis </a:t>
            </a:r>
          </a:p>
          <a:p>
            <a:pPr algn="ctr"/>
            <a:endParaRPr lang="en-US" dirty="0"/>
          </a:p>
        </p:txBody>
      </p:sp>
      <p:sp>
        <p:nvSpPr>
          <p:cNvPr id="20" name="Rectangle: Rounded Corners 19">
            <a:extLst>
              <a:ext uri="{FF2B5EF4-FFF2-40B4-BE49-F238E27FC236}">
                <a16:creationId xmlns:a16="http://schemas.microsoft.com/office/drawing/2014/main" id="{AC62339F-DCAE-7C59-20DB-B2A8A8889666}"/>
              </a:ext>
            </a:extLst>
          </p:cNvPr>
          <p:cNvSpPr/>
          <p:nvPr/>
        </p:nvSpPr>
        <p:spPr>
          <a:xfrm>
            <a:off x="599874" y="4686325"/>
            <a:ext cx="2898183" cy="687274"/>
          </a:xfrm>
          <a:prstGeom prst="roundRect">
            <a:avLst/>
          </a:prstGeom>
          <a:solidFill>
            <a:srgbClr val="F7FFFF"/>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ar-SY" sz="2000" b="1" dirty="0">
              <a:solidFill>
                <a:schemeClr val="tx1"/>
              </a:solidFill>
              <a:latin typeface="Alexandria"/>
            </a:endParaRPr>
          </a:p>
          <a:p>
            <a:pPr algn="ctr"/>
            <a:r>
              <a:rPr lang="en-US" sz="2000" dirty="0">
                <a:solidFill>
                  <a:schemeClr val="tx1"/>
                </a:solidFill>
                <a:latin typeface="Alexandria"/>
              </a:rPr>
              <a:t>Property Assessment</a:t>
            </a:r>
          </a:p>
          <a:p>
            <a:pPr algn="ctr"/>
            <a:endParaRPr lang="en-US" dirty="0"/>
          </a:p>
        </p:txBody>
      </p:sp>
      <p:sp>
        <p:nvSpPr>
          <p:cNvPr id="21" name="Rectangle: Rounded Corners 20">
            <a:extLst>
              <a:ext uri="{FF2B5EF4-FFF2-40B4-BE49-F238E27FC236}">
                <a16:creationId xmlns:a16="http://schemas.microsoft.com/office/drawing/2014/main" id="{DD839ABA-6917-B69C-56C3-486707C78AEA}"/>
              </a:ext>
            </a:extLst>
          </p:cNvPr>
          <p:cNvSpPr/>
          <p:nvPr/>
        </p:nvSpPr>
        <p:spPr>
          <a:xfrm>
            <a:off x="1468925" y="3984485"/>
            <a:ext cx="2898183" cy="687274"/>
          </a:xfrm>
          <a:prstGeom prst="roundRect">
            <a:avLst/>
          </a:prstGeom>
          <a:solidFill>
            <a:srgbClr val="F7FFFF"/>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tx1"/>
                </a:solidFill>
                <a:latin typeface="Alexandria"/>
              </a:rPr>
              <a:t>Lease Type Selection</a:t>
            </a:r>
            <a:endParaRPr lang="en-US" dirty="0"/>
          </a:p>
        </p:txBody>
      </p:sp>
      <p:sp>
        <p:nvSpPr>
          <p:cNvPr id="22" name="Rectangle: Rounded Corners 21">
            <a:extLst>
              <a:ext uri="{FF2B5EF4-FFF2-40B4-BE49-F238E27FC236}">
                <a16:creationId xmlns:a16="http://schemas.microsoft.com/office/drawing/2014/main" id="{945EE415-074A-2C2B-8040-D24870B174CC}"/>
              </a:ext>
            </a:extLst>
          </p:cNvPr>
          <p:cNvSpPr/>
          <p:nvPr/>
        </p:nvSpPr>
        <p:spPr>
          <a:xfrm>
            <a:off x="-107545" y="5405514"/>
            <a:ext cx="2898183" cy="687274"/>
          </a:xfrm>
          <a:prstGeom prst="roundRect">
            <a:avLst/>
          </a:prstGeom>
          <a:solidFill>
            <a:srgbClr val="F7FFFF"/>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i="0" u="none" strike="noStrike" kern="1200" cap="none" spc="0" normalizeH="0" baseline="0" noProof="0" dirty="0">
                <a:ln>
                  <a:noFill/>
                </a:ln>
                <a:solidFill>
                  <a:prstClr val="black"/>
                </a:solidFill>
                <a:effectLst/>
                <a:uLnTx/>
                <a:uFillTx/>
                <a:latin typeface="Alexandria"/>
                <a:ea typeface="+mn-ea"/>
                <a:cs typeface="+mn-cs"/>
              </a:rPr>
              <a:t>Rent Adjustment Provisions </a:t>
            </a:r>
          </a:p>
        </p:txBody>
      </p:sp>
      <p:sp>
        <p:nvSpPr>
          <p:cNvPr id="23" name="TextBox 22">
            <a:extLst>
              <a:ext uri="{FF2B5EF4-FFF2-40B4-BE49-F238E27FC236}">
                <a16:creationId xmlns:a16="http://schemas.microsoft.com/office/drawing/2014/main" id="{32EF946A-DD00-5048-BA27-B88E7757213E}"/>
              </a:ext>
            </a:extLst>
          </p:cNvPr>
          <p:cNvSpPr txBox="1"/>
          <p:nvPr/>
        </p:nvSpPr>
        <p:spPr>
          <a:xfrm>
            <a:off x="6943426" y="4760757"/>
            <a:ext cx="3661984" cy="400110"/>
          </a:xfrm>
          <a:prstGeom prst="rect">
            <a:avLst/>
          </a:prstGeom>
          <a:solidFill>
            <a:srgbClr val="FFCCFF"/>
          </a:solidFill>
          <a:ln>
            <a:solidFill>
              <a:schemeClr val="bg1">
                <a:lumMod val="65000"/>
              </a:schemeClr>
            </a:solidFill>
          </a:ln>
        </p:spPr>
        <p:txBody>
          <a:bodyPr wrap="square">
            <a:spAutoFit/>
          </a:bodyPr>
          <a:lstStyle/>
          <a:p>
            <a:pPr lvl="0" algn="ctr"/>
            <a:r>
              <a:rPr lang="en-US" sz="2000" dirty="0">
                <a:solidFill>
                  <a:prstClr val="black"/>
                </a:solidFill>
                <a:latin typeface="Alexandria"/>
              </a:rPr>
              <a:t>Payment Methods</a:t>
            </a:r>
            <a:endParaRPr lang="en-US" sz="2000" dirty="0">
              <a:latin typeface="Alexandria"/>
            </a:endParaRPr>
          </a:p>
        </p:txBody>
      </p:sp>
      <p:sp>
        <p:nvSpPr>
          <p:cNvPr id="24" name="TextBox 23">
            <a:extLst>
              <a:ext uri="{FF2B5EF4-FFF2-40B4-BE49-F238E27FC236}">
                <a16:creationId xmlns:a16="http://schemas.microsoft.com/office/drawing/2014/main" id="{411B8A92-7A8F-BCA4-7502-C8C4106F98D9}"/>
              </a:ext>
            </a:extLst>
          </p:cNvPr>
          <p:cNvSpPr txBox="1"/>
          <p:nvPr/>
        </p:nvSpPr>
        <p:spPr>
          <a:xfrm>
            <a:off x="5510019" y="4301581"/>
            <a:ext cx="6501538" cy="400110"/>
          </a:xfrm>
          <a:prstGeom prst="rect">
            <a:avLst/>
          </a:prstGeom>
          <a:solidFill>
            <a:srgbClr val="FFCCFF"/>
          </a:solidFill>
          <a:ln>
            <a:solidFill>
              <a:schemeClr val="bg1">
                <a:lumMod val="65000"/>
              </a:schemeClr>
            </a:solidFill>
          </a:ln>
        </p:spPr>
        <p:txBody>
          <a:bodyPr wrap="square">
            <a:spAutoFit/>
          </a:bodyPr>
          <a:lstStyle/>
          <a:p>
            <a:pPr lvl="0" algn="ctr"/>
            <a:r>
              <a:rPr kumimoji="0" lang="en-US" sz="2000" i="0" u="none" strike="noStrike" cap="none" spc="0" normalizeH="0" baseline="0" noProof="0" dirty="0">
                <a:ln>
                  <a:noFill/>
                </a:ln>
                <a:solidFill>
                  <a:prstClr val="black"/>
                </a:solidFill>
                <a:effectLst/>
                <a:uLnTx/>
                <a:uFillTx/>
                <a:latin typeface="Alexandria"/>
                <a:ea typeface="+mn-ea"/>
                <a:cs typeface="+mn-cs"/>
              </a:rPr>
              <a:t>Essential Components of the Rent Collection Process</a:t>
            </a:r>
            <a:endParaRPr lang="en-US" sz="2000" dirty="0">
              <a:solidFill>
                <a:schemeClr val="tx1"/>
              </a:solidFill>
              <a:latin typeface="Alexandria"/>
            </a:endParaRPr>
          </a:p>
        </p:txBody>
      </p:sp>
      <p:sp>
        <p:nvSpPr>
          <p:cNvPr id="25" name="TextBox 24">
            <a:extLst>
              <a:ext uri="{FF2B5EF4-FFF2-40B4-BE49-F238E27FC236}">
                <a16:creationId xmlns:a16="http://schemas.microsoft.com/office/drawing/2014/main" id="{2998F944-BAE7-5757-5D88-8AC81DDA5DD1}"/>
              </a:ext>
            </a:extLst>
          </p:cNvPr>
          <p:cNvSpPr txBox="1"/>
          <p:nvPr/>
        </p:nvSpPr>
        <p:spPr>
          <a:xfrm>
            <a:off x="5588771" y="5219933"/>
            <a:ext cx="6483763" cy="400110"/>
          </a:xfrm>
          <a:prstGeom prst="rect">
            <a:avLst/>
          </a:prstGeom>
          <a:solidFill>
            <a:srgbClr val="FFCCFF"/>
          </a:solidFill>
          <a:ln>
            <a:solidFill>
              <a:schemeClr val="bg1">
                <a:lumMod val="65000"/>
              </a:schemeClr>
            </a:solidFill>
          </a:ln>
        </p:spPr>
        <p:txBody>
          <a:bodyPr wrap="square">
            <a:spAutoFit/>
          </a:bodyPr>
          <a:lstStyle/>
          <a:p>
            <a:pPr lvl="0" algn="ctr"/>
            <a:r>
              <a:rPr kumimoji="0" lang="en-US" sz="2000" i="0" u="none" strike="noStrike" cap="none" spc="0" normalizeH="0" baseline="0" noProof="0" dirty="0">
                <a:ln>
                  <a:noFill/>
                </a:ln>
                <a:solidFill>
                  <a:prstClr val="black"/>
                </a:solidFill>
                <a:effectLst/>
                <a:uLnTx/>
                <a:uFillTx/>
                <a:latin typeface="Alexandria"/>
                <a:ea typeface="+mn-ea"/>
                <a:cs typeface="+mn-cs"/>
              </a:rPr>
              <a:t>Delinquency Management Strategies</a:t>
            </a:r>
            <a:endParaRPr lang="en-US" sz="2000" dirty="0">
              <a:solidFill>
                <a:schemeClr val="tx1"/>
              </a:solidFill>
              <a:latin typeface="Alexandria"/>
            </a:endParaRPr>
          </a:p>
        </p:txBody>
      </p:sp>
      <p:sp>
        <p:nvSpPr>
          <p:cNvPr id="26" name="TextBox 25">
            <a:extLst>
              <a:ext uri="{FF2B5EF4-FFF2-40B4-BE49-F238E27FC236}">
                <a16:creationId xmlns:a16="http://schemas.microsoft.com/office/drawing/2014/main" id="{6288C7E2-BF4C-BD16-D076-34A84A05D66F}"/>
              </a:ext>
            </a:extLst>
          </p:cNvPr>
          <p:cNvSpPr txBox="1"/>
          <p:nvPr/>
        </p:nvSpPr>
        <p:spPr>
          <a:xfrm>
            <a:off x="5532536" y="5762632"/>
            <a:ext cx="6483764" cy="369332"/>
          </a:xfrm>
          <a:prstGeom prst="rect">
            <a:avLst/>
          </a:prstGeom>
          <a:solidFill>
            <a:srgbClr val="FFCCFF"/>
          </a:solidFill>
          <a:ln>
            <a:solidFill>
              <a:schemeClr val="bg1">
                <a:lumMod val="65000"/>
              </a:schemeClr>
            </a:solidFill>
          </a:ln>
        </p:spPr>
        <p:txBody>
          <a:bodyPr wrap="square">
            <a:spAutoFit/>
          </a:bodyPr>
          <a:lstStyle/>
          <a:p>
            <a:pPr marL="0" lvl="0" indent="0" algn="ctr" defTabSz="1066800">
              <a:lnSpc>
                <a:spcPct val="90000"/>
              </a:lnSpc>
              <a:spcBef>
                <a:spcPct val="0"/>
              </a:spcBef>
              <a:spcAft>
                <a:spcPct val="35000"/>
              </a:spcAft>
              <a:buNone/>
            </a:pPr>
            <a:r>
              <a:rPr kumimoji="0" lang="en-US" sz="2000"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sp>
        <p:nvSpPr>
          <p:cNvPr id="27" name="TextBox 26">
            <a:extLst>
              <a:ext uri="{FF2B5EF4-FFF2-40B4-BE49-F238E27FC236}">
                <a16:creationId xmlns:a16="http://schemas.microsoft.com/office/drawing/2014/main" id="{4A93D764-7D30-5A2B-A8DB-3935333CF2BF}"/>
              </a:ext>
            </a:extLst>
          </p:cNvPr>
          <p:cNvSpPr txBox="1"/>
          <p:nvPr/>
        </p:nvSpPr>
        <p:spPr>
          <a:xfrm>
            <a:off x="5546327" y="6274553"/>
            <a:ext cx="6483765" cy="400110"/>
          </a:xfrm>
          <a:prstGeom prst="rect">
            <a:avLst/>
          </a:prstGeom>
          <a:solidFill>
            <a:srgbClr val="FFCCFF"/>
          </a:solidFill>
          <a:ln>
            <a:solidFill>
              <a:schemeClr val="bg1">
                <a:lumMod val="65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000" i="0" u="none" strike="noStrike" kern="1200" cap="none" spc="0" normalizeH="0" baseline="0" noProof="0" dirty="0">
                <a:ln>
                  <a:noFill/>
                </a:ln>
                <a:solidFill>
                  <a:prstClr val="black"/>
                </a:solidFill>
                <a:effectLst/>
                <a:uLnTx/>
                <a:uFillTx/>
                <a:latin typeface="Alexandria"/>
                <a:ea typeface="+mn-ea"/>
                <a:cs typeface="+mn-cs"/>
              </a:rPr>
              <a:t>Performance Indicators (KPIs) for Rent Collection Effectiveness</a:t>
            </a:r>
          </a:p>
        </p:txBody>
      </p:sp>
    </p:spTree>
    <p:custDataLst>
      <p:tags r:id="rId1"/>
    </p:custDataLst>
    <p:extLst>
      <p:ext uri="{BB962C8B-B14F-4D97-AF65-F5344CB8AC3E}">
        <p14:creationId xmlns:p14="http://schemas.microsoft.com/office/powerpoint/2010/main" val="608396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0-#ppt_w/2"/>
                                          </p:val>
                                        </p:tav>
                                        <p:tav tm="100000">
                                          <p:val>
                                            <p:strVal val="#ppt_x"/>
                                          </p:val>
                                        </p:tav>
                                      </p:tavLst>
                                    </p:anim>
                                    <p:anim calcmode="lin" valueType="num">
                                      <p:cBhvr additive="base">
                                        <p:cTn id="32"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0-#ppt_w/2"/>
                                          </p:val>
                                        </p:tav>
                                        <p:tav tm="100000">
                                          <p:val>
                                            <p:strVal val="#ppt_x"/>
                                          </p:val>
                                        </p:tav>
                                      </p:tavLst>
                                    </p:anim>
                                    <p:anim calcmode="lin" valueType="num">
                                      <p:cBhvr additive="base">
                                        <p:cTn id="38"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0-#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0-#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1+#ppt_w/2"/>
                                          </p:val>
                                        </p:tav>
                                        <p:tav tm="100000">
                                          <p:val>
                                            <p:strVal val="#ppt_x"/>
                                          </p:val>
                                        </p:tav>
                                      </p:tavLst>
                                    </p:anim>
                                    <p:anim calcmode="lin" valueType="num">
                                      <p:cBhvr additive="base">
                                        <p:cTn id="5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1+#ppt_w/2"/>
                                          </p:val>
                                        </p:tav>
                                        <p:tav tm="100000">
                                          <p:val>
                                            <p:strVal val="#ppt_x"/>
                                          </p:val>
                                        </p:tav>
                                      </p:tavLst>
                                    </p:anim>
                                    <p:anim calcmode="lin" valueType="num">
                                      <p:cBhvr additive="base">
                                        <p:cTn id="6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1+#ppt_w/2"/>
                                          </p:val>
                                        </p:tav>
                                        <p:tav tm="100000">
                                          <p:val>
                                            <p:strVal val="#ppt_x"/>
                                          </p:val>
                                        </p:tav>
                                      </p:tavLst>
                                    </p:anim>
                                    <p:anim calcmode="lin" valueType="num">
                                      <p:cBhvr additive="base">
                                        <p:cTn id="68"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500" fill="hold"/>
                                        <p:tgtEl>
                                          <p:spTgt spid="24"/>
                                        </p:tgtEl>
                                        <p:attrNameLst>
                                          <p:attrName>ppt_x</p:attrName>
                                        </p:attrNameLst>
                                      </p:cBhvr>
                                      <p:tavLst>
                                        <p:tav tm="0">
                                          <p:val>
                                            <p:strVal val="1+#ppt_w/2"/>
                                          </p:val>
                                        </p:tav>
                                        <p:tav tm="100000">
                                          <p:val>
                                            <p:strVal val="#ppt_x"/>
                                          </p:val>
                                        </p:tav>
                                      </p:tavLst>
                                    </p:anim>
                                    <p:anim calcmode="lin" valueType="num">
                                      <p:cBhvr additive="base">
                                        <p:cTn id="74"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1+#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26"/>
                                        </p:tgtEl>
                                        <p:attrNameLst>
                                          <p:attrName>style.visibility</p:attrName>
                                        </p:attrNameLst>
                                      </p:cBhvr>
                                      <p:to>
                                        <p:strVal val="visible"/>
                                      </p:to>
                                    </p:set>
                                    <p:anim calcmode="lin" valueType="num">
                                      <p:cBhvr additive="base">
                                        <p:cTn id="85" dur="500" fill="hold"/>
                                        <p:tgtEl>
                                          <p:spTgt spid="26"/>
                                        </p:tgtEl>
                                        <p:attrNameLst>
                                          <p:attrName>ppt_x</p:attrName>
                                        </p:attrNameLst>
                                      </p:cBhvr>
                                      <p:tavLst>
                                        <p:tav tm="0">
                                          <p:val>
                                            <p:strVal val="1+#ppt_w/2"/>
                                          </p:val>
                                        </p:tav>
                                        <p:tav tm="100000">
                                          <p:val>
                                            <p:strVal val="#ppt_x"/>
                                          </p:val>
                                        </p:tav>
                                      </p:tavLst>
                                    </p:anim>
                                    <p:anim calcmode="lin" valueType="num">
                                      <p:cBhvr additive="base">
                                        <p:cTn id="8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fill="hold"/>
                                        <p:tgtEl>
                                          <p:spTgt spid="27"/>
                                        </p:tgtEl>
                                        <p:attrNameLst>
                                          <p:attrName>ppt_x</p:attrName>
                                        </p:attrNameLst>
                                      </p:cBhvr>
                                      <p:tavLst>
                                        <p:tav tm="0">
                                          <p:val>
                                            <p:strVal val="1+#ppt_w/2"/>
                                          </p:val>
                                        </p:tav>
                                        <p:tav tm="100000">
                                          <p:val>
                                            <p:strVal val="#ppt_x"/>
                                          </p:val>
                                        </p:tav>
                                      </p:tavLst>
                                    </p:anim>
                                    <p:anim calcmode="lin" valueType="num">
                                      <p:cBhvr additive="base">
                                        <p:cTn id="92"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2" grpId="0" animBg="1"/>
      <p:bldP spid="13" grpId="0" animBg="1"/>
      <p:bldP spid="14"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4291033" y="1799303"/>
            <a:ext cx="8417320" cy="5672322"/>
          </a:xfrm>
          <a:prstGeom prst="rect">
            <a:avLst/>
          </a:prstGeom>
          <a:noFill/>
        </p:spPr>
        <p:txBody>
          <a:bodyPr wrap="square" rtlCol="0">
            <a:spAutoFit/>
          </a:bodyPr>
          <a:lstStyle/>
          <a:p>
            <a:pPr marL="223838" lvl="0" indent="-53975" algn="justLow">
              <a:lnSpc>
                <a:spcPct val="120000"/>
              </a:lnSpc>
              <a:spcBef>
                <a:spcPts val="600"/>
              </a:spcBef>
              <a:spcAft>
                <a:spcPts val="600"/>
              </a:spcAft>
              <a:buFont typeface="Wingdings" panose="05000000000000000000" pitchFamily="2" charset="2"/>
              <a:buChar char="v"/>
              <a:tabLst>
                <a:tab pos="457200" algn="l"/>
              </a:tabLst>
            </a:pPr>
            <a:r>
              <a:rPr lang="en-US" sz="2000" dirty="0">
                <a:latin typeface="Alexandria"/>
                <a:ea typeface="Calibri" panose="020F0502020204030204" pitchFamily="34" charset="0"/>
                <a:cs typeface="Times New Roman" panose="02020603050405020304" pitchFamily="18" charset="0"/>
              </a:rPr>
              <a:t>Core Processes in the Financial Management of Leases</a:t>
            </a:r>
          </a:p>
          <a:p>
            <a:pPr marL="511175" lvl="0" indent="-6350">
              <a:lnSpc>
                <a:spcPct val="120000"/>
              </a:lnSpc>
              <a:spcBef>
                <a:spcPts val="600"/>
              </a:spcBef>
              <a:spcAft>
                <a:spcPts val="600"/>
              </a:spcAft>
              <a:buFont typeface="Wingdings" panose="05000000000000000000" pitchFamily="2" charset="2"/>
              <a:buChar char="ü"/>
              <a:tabLst>
                <a:tab pos="457200" algn="l"/>
              </a:tabLst>
            </a:pPr>
            <a:r>
              <a:rPr lang="en-US" dirty="0">
                <a:latin typeface="Alexandria"/>
                <a:ea typeface="Calibri" panose="020F0502020204030204" pitchFamily="34" charset="0"/>
                <a:cs typeface="Times New Roman" panose="02020603050405020304" pitchFamily="18" charset="0"/>
              </a:rPr>
              <a:t>  (2) Revenue Management and Rent Collection</a:t>
            </a:r>
            <a:endParaRPr lang="ar-SY" dirty="0">
              <a:latin typeface="Alexandria"/>
              <a:ea typeface="Calibri" panose="020F0502020204030204" pitchFamily="34" charset="0"/>
              <a:cs typeface="Times New Roman" panose="02020603050405020304" pitchFamily="18" charset="0"/>
            </a:endParaRPr>
          </a:p>
          <a:p>
            <a:pPr marL="465138" indent="-6350" defTabSz="977900">
              <a:lnSpc>
                <a:spcPct val="120000"/>
              </a:lnSpc>
              <a:spcBef>
                <a:spcPts val="600"/>
              </a:spcBef>
              <a:spcAft>
                <a:spcPts val="600"/>
              </a:spcAft>
              <a:buFont typeface="Wingdings" panose="05000000000000000000" pitchFamily="2" charset="2"/>
              <a:buChar char="ü"/>
            </a:pPr>
            <a:r>
              <a:rPr lang="ar-SY" dirty="0">
                <a:latin typeface="Alexandria"/>
                <a:ea typeface="Calibri" panose="020F0502020204030204" pitchFamily="34" charset="0"/>
                <a:cs typeface="Times New Roman" panose="02020603050405020304" pitchFamily="18" charset="0"/>
              </a:rPr>
              <a:t>   </a:t>
            </a:r>
            <a:r>
              <a:rPr lang="en-US" dirty="0">
                <a:latin typeface="Alexandria"/>
                <a:ea typeface="Calibri" panose="020F0502020204030204" pitchFamily="34" charset="0"/>
                <a:cs typeface="Times New Roman" panose="02020603050405020304" pitchFamily="18" charset="0"/>
              </a:rPr>
              <a:t>(3) Operating Expense Management </a:t>
            </a:r>
            <a:endParaRPr lang="ar-SY" dirty="0">
              <a:latin typeface="Alexandria"/>
              <a:ea typeface="Calibri" panose="020F0502020204030204" pitchFamily="34" charset="0"/>
              <a:cs typeface="Times New Roman" panose="02020603050405020304" pitchFamily="18" charset="0"/>
            </a:endParaRPr>
          </a:p>
          <a:p>
            <a:pPr marL="511175" lvl="0" indent="-6350">
              <a:lnSpc>
                <a:spcPct val="120000"/>
              </a:lnSpc>
              <a:spcBef>
                <a:spcPts val="600"/>
              </a:spcBef>
              <a:spcAft>
                <a:spcPts val="600"/>
              </a:spcAft>
              <a:buFont typeface="Wingdings" panose="05000000000000000000" pitchFamily="2" charset="2"/>
              <a:buChar char="ü"/>
              <a:tabLst>
                <a:tab pos="457200" algn="l"/>
              </a:tabLst>
            </a:pPr>
            <a:r>
              <a:rPr lang="en-US" dirty="0">
                <a:latin typeface="Alexandria"/>
                <a:ea typeface="Calibri" panose="020F0502020204030204" pitchFamily="34" charset="0"/>
                <a:cs typeface="Times New Roman" panose="02020603050405020304" pitchFamily="18" charset="0"/>
              </a:rPr>
              <a:t>  (</a:t>
            </a:r>
            <a:r>
              <a:rPr lang="ar-SY" dirty="0">
                <a:latin typeface="Alexandria"/>
                <a:ea typeface="Calibri" panose="020F0502020204030204" pitchFamily="34" charset="0"/>
                <a:cs typeface="Times New Roman" panose="02020603050405020304" pitchFamily="18" charset="0"/>
              </a:rPr>
              <a:t>4</a:t>
            </a:r>
            <a:r>
              <a:rPr lang="en-US" dirty="0">
                <a:latin typeface="Alexandria"/>
                <a:ea typeface="Calibri" panose="020F0502020204030204" pitchFamily="34" charset="0"/>
                <a:cs typeface="Times New Roman" panose="02020603050405020304" pitchFamily="18" charset="0"/>
              </a:rPr>
              <a:t>) Budgeting and Financial Forecasting</a:t>
            </a:r>
          </a:p>
          <a:p>
            <a:pPr marL="465138" indent="-6350" defTabSz="977900">
              <a:lnSpc>
                <a:spcPct val="120000"/>
              </a:lnSpc>
              <a:spcBef>
                <a:spcPts val="600"/>
              </a:spcBef>
              <a:spcAft>
                <a:spcPts val="600"/>
              </a:spcAft>
              <a:buFont typeface="Wingdings" panose="05000000000000000000" pitchFamily="2" charset="2"/>
              <a:buChar char="ü"/>
            </a:pPr>
            <a:r>
              <a:rPr lang="ar-SY" dirty="0">
                <a:latin typeface="Alexandria"/>
                <a:ea typeface="Calibri" panose="020F0502020204030204" pitchFamily="34" charset="0"/>
                <a:cs typeface="Times New Roman" panose="02020603050405020304" pitchFamily="18" charset="0"/>
              </a:rPr>
              <a:t>   </a:t>
            </a:r>
            <a:r>
              <a:rPr lang="en-US" dirty="0">
                <a:latin typeface="Alexandria"/>
                <a:ea typeface="Calibri" panose="020F0502020204030204" pitchFamily="34" charset="0"/>
                <a:cs typeface="Times New Roman" panose="02020603050405020304" pitchFamily="18" charset="0"/>
              </a:rPr>
              <a:t>(</a:t>
            </a:r>
            <a:r>
              <a:rPr lang="ar-SY" dirty="0">
                <a:latin typeface="Alexandria"/>
                <a:ea typeface="Calibri" panose="020F0502020204030204" pitchFamily="34" charset="0"/>
                <a:cs typeface="Times New Roman" panose="02020603050405020304" pitchFamily="18" charset="0"/>
              </a:rPr>
              <a:t>5</a:t>
            </a:r>
            <a:r>
              <a:rPr lang="en-US" dirty="0">
                <a:latin typeface="Alexandria"/>
                <a:ea typeface="Calibri" panose="020F0502020204030204" pitchFamily="34" charset="0"/>
                <a:cs typeface="Times New Roman" panose="02020603050405020304" pitchFamily="18" charset="0"/>
              </a:rPr>
              <a:t>) Accounting and Financial Reporting</a:t>
            </a:r>
            <a:endParaRPr lang="ar-SY" dirty="0">
              <a:latin typeface="Alexandria"/>
              <a:ea typeface="Calibri" panose="020F0502020204030204" pitchFamily="34" charset="0"/>
              <a:cs typeface="Times New Roman" panose="02020603050405020304" pitchFamily="18" charset="0"/>
            </a:endParaRPr>
          </a:p>
          <a:p>
            <a:pPr marL="465138" indent="-6350" defTabSz="977900">
              <a:lnSpc>
                <a:spcPct val="120000"/>
              </a:lnSpc>
              <a:spcBef>
                <a:spcPts val="600"/>
              </a:spcBef>
              <a:spcAft>
                <a:spcPts val="600"/>
              </a:spcAft>
              <a:buFont typeface="Wingdings" panose="05000000000000000000" pitchFamily="2" charset="2"/>
              <a:buChar char="ü"/>
            </a:pPr>
            <a:r>
              <a:rPr lang="ar-SY" dirty="0">
                <a:latin typeface="Alexandria"/>
                <a:ea typeface="Calibri" panose="020F0502020204030204" pitchFamily="34" charset="0"/>
                <a:cs typeface="Times New Roman" panose="02020603050405020304" pitchFamily="18" charset="0"/>
              </a:rPr>
              <a:t> </a:t>
            </a:r>
            <a:r>
              <a:rPr lang="en-US" dirty="0">
                <a:latin typeface="Alexandria"/>
                <a:ea typeface="Calibri" panose="020F0502020204030204" pitchFamily="34" charset="0"/>
                <a:cs typeface="Times New Roman" panose="02020603050405020304" pitchFamily="18" charset="0"/>
              </a:rPr>
              <a:t>  (6) Risk and Legal Management</a:t>
            </a:r>
          </a:p>
          <a:p>
            <a:pPr marL="458788" defTabSz="977900">
              <a:lnSpc>
                <a:spcPct val="90000"/>
              </a:lnSpc>
              <a:spcBef>
                <a:spcPct val="0"/>
              </a:spcBef>
              <a:spcAft>
                <a:spcPct val="35000"/>
              </a:spcAft>
            </a:pPr>
            <a:endParaRPr lang="en-US" dirty="0">
              <a:latin typeface="Alexandria"/>
              <a:ea typeface="Calibri" panose="020F0502020204030204" pitchFamily="34" charset="0"/>
              <a:cs typeface="Times New Roman" panose="02020603050405020304" pitchFamily="18" charset="0"/>
            </a:endParaRPr>
          </a:p>
          <a:p>
            <a:pPr lvl="0" algn="ctr" defTabSz="977900">
              <a:lnSpc>
                <a:spcPct val="90000"/>
              </a:lnSpc>
              <a:spcBef>
                <a:spcPct val="0"/>
              </a:spcBef>
              <a:spcAft>
                <a:spcPct val="35000"/>
              </a:spcAft>
            </a:pPr>
            <a:endParaRPr lang="en-US" b="1" dirty="0">
              <a:latin typeface="Alexandria"/>
            </a:endParaRPr>
          </a:p>
          <a:p>
            <a:pPr marL="511175" lvl="0" indent="-6350" algn="justLow">
              <a:lnSpc>
                <a:spcPct val="120000"/>
              </a:lnSpc>
              <a:spcBef>
                <a:spcPts val="600"/>
              </a:spcBef>
              <a:spcAft>
                <a:spcPts val="600"/>
              </a:spcAft>
              <a:buFont typeface="Wingdings" panose="05000000000000000000" pitchFamily="2" charset="2"/>
              <a:buChar char="ü"/>
              <a:tabLst>
                <a:tab pos="457200" algn="l"/>
              </a:tabLst>
            </a:pPr>
            <a:endParaRPr lang="en-US" dirty="0">
              <a:latin typeface="Alexandria"/>
              <a:ea typeface="Calibri" panose="020F0502020204030204" pitchFamily="34" charset="0"/>
              <a:cs typeface="Times New Roman" panose="02020603050405020304" pitchFamily="18" charset="0"/>
            </a:endParaRPr>
          </a:p>
          <a:p>
            <a:pPr marL="504825" lvl="0" algn="justLow">
              <a:lnSpc>
                <a:spcPct val="120000"/>
              </a:lnSpc>
              <a:spcBef>
                <a:spcPts val="600"/>
              </a:spcBef>
              <a:spcAft>
                <a:spcPts val="600"/>
              </a:spcAft>
              <a:tabLst>
                <a:tab pos="457200" algn="l"/>
              </a:tabLst>
            </a:pPr>
            <a:endParaRPr lang="en-US" dirty="0">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1F18E36-36E6-3E91-7495-F4F6540992DE}"/>
              </a:ext>
            </a:extLst>
          </p:cNvPr>
          <p:cNvSpPr txBox="1"/>
          <p:nvPr/>
        </p:nvSpPr>
        <p:spPr>
          <a:xfrm>
            <a:off x="4104553" y="1065461"/>
            <a:ext cx="5926419" cy="505972"/>
          </a:xfrm>
          <a:prstGeom prst="rect">
            <a:avLst/>
          </a:prstGeom>
          <a:noFill/>
        </p:spPr>
        <p:txBody>
          <a:bodyPr wrap="square" rtlCol="0">
            <a:spAutoFit/>
          </a:bodyPr>
          <a:lstStyle/>
          <a:p>
            <a:pPr algn="ctr">
              <a:lnSpc>
                <a:spcPct val="120000"/>
              </a:lnSpc>
              <a:spcBef>
                <a:spcPts val="600"/>
              </a:spcBef>
              <a:spcAft>
                <a:spcPts val="600"/>
              </a:spcAft>
              <a:tabLst>
                <a:tab pos="457200" algn="l"/>
              </a:tabLst>
              <a:defRPr/>
            </a:pPr>
            <a:r>
              <a:rPr lang="en-US" sz="2400" b="1" dirty="0">
                <a:solidFill>
                  <a:srgbClr val="00B0F0"/>
                </a:solidFill>
                <a:latin typeface="Alexandria" charset="0"/>
                <a:cs typeface="Alexandria" charset="0"/>
              </a:rPr>
              <a:t>Contents * </a:t>
            </a:r>
            <a:r>
              <a:rPr lang="en-US" sz="2400" b="1" dirty="0">
                <a:solidFill>
                  <a:srgbClr val="00B0F0"/>
                </a:solidFill>
                <a:latin typeface="Alexandria" charset="0"/>
              </a:rPr>
              <a:t>Lease Administration Phase*</a:t>
            </a:r>
          </a:p>
        </p:txBody>
      </p:sp>
    </p:spTree>
    <p:custDataLst>
      <p:tags r:id="rId1"/>
    </p:custDataLst>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6761C-6B0A-85A5-27F7-718645F93F5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DB10D71-4EB0-93D9-2566-60BA0482CD1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064D6C2-D788-18B7-510B-8B561DE9B0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8E44403-F538-9E52-B787-28572892BD65}"/>
              </a:ext>
            </a:extLst>
          </p:cNvPr>
          <p:cNvSpPr txBox="1"/>
          <p:nvPr/>
        </p:nvSpPr>
        <p:spPr>
          <a:xfrm>
            <a:off x="484324" y="1294030"/>
            <a:ext cx="8008748" cy="769441"/>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Core Processes in the Financial Management of Leases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200" b="1" i="0" u="none" strike="noStrike" kern="1200" cap="none" spc="0" normalizeH="0" baseline="0" noProof="0" dirty="0">
              <a:ln>
                <a:noFill/>
              </a:ln>
              <a:solidFill>
                <a:srgbClr val="0070C0"/>
              </a:solidFill>
              <a:effectLst/>
              <a:uLnTx/>
              <a:uFillTx/>
              <a:latin typeface="Alexandria"/>
              <a:ea typeface="+mn-ea"/>
              <a:cs typeface="+mn-cs"/>
            </a:endParaRPr>
          </a:p>
        </p:txBody>
      </p:sp>
      <p:graphicFrame>
        <p:nvGraphicFramePr>
          <p:cNvPr id="8" name="Diagram 7">
            <a:extLst>
              <a:ext uri="{FF2B5EF4-FFF2-40B4-BE49-F238E27FC236}">
                <a16:creationId xmlns:a16="http://schemas.microsoft.com/office/drawing/2014/main" id="{1268E4E6-B2C2-A368-9CD7-EE5A3A2AEC76}"/>
              </a:ext>
            </a:extLst>
          </p:cNvPr>
          <p:cNvGraphicFramePr/>
          <p:nvPr>
            <p:extLst>
              <p:ext uri="{D42A27DB-BD31-4B8C-83A1-F6EECF244321}">
                <p14:modId xmlns:p14="http://schemas.microsoft.com/office/powerpoint/2010/main" val="1102358453"/>
              </p:ext>
            </p:extLst>
          </p:nvPr>
        </p:nvGraphicFramePr>
        <p:xfrm>
          <a:off x="90215" y="1381316"/>
          <a:ext cx="12011569" cy="42159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0BFBD49C-4BB4-8F80-E407-89B2AD63DFBB}"/>
              </a:ext>
            </a:extLst>
          </p:cNvPr>
          <p:cNvSpPr txBox="1"/>
          <p:nvPr/>
        </p:nvSpPr>
        <p:spPr>
          <a:xfrm>
            <a:off x="4124027" y="54536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Tree>
    <p:extLst>
      <p:ext uri="{BB962C8B-B14F-4D97-AF65-F5344CB8AC3E}">
        <p14:creationId xmlns:p14="http://schemas.microsoft.com/office/powerpoint/2010/main" val="2811278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1121E-E150-D354-31E0-F2BBC79914A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8074362-F32C-2C67-F460-316BD49C749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70912BC-BBB3-C26F-51EB-3306D0F00F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CBE0E32-AAA3-CAF0-8D12-506343D897B7}"/>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grpSp>
        <p:nvGrpSpPr>
          <p:cNvPr id="12" name="Group 11">
            <a:extLst>
              <a:ext uri="{FF2B5EF4-FFF2-40B4-BE49-F238E27FC236}">
                <a16:creationId xmlns:a16="http://schemas.microsoft.com/office/drawing/2014/main" id="{5F8FCAF2-DFD9-E71A-605C-514D285E27A9}"/>
              </a:ext>
            </a:extLst>
          </p:cNvPr>
          <p:cNvGrpSpPr/>
          <p:nvPr/>
        </p:nvGrpSpPr>
        <p:grpSpPr>
          <a:xfrm>
            <a:off x="2213674" y="1573717"/>
            <a:ext cx="7764651" cy="535753"/>
            <a:chOff x="2123457" y="1567959"/>
            <a:chExt cx="7764651" cy="669680"/>
          </a:xfrm>
        </p:grpSpPr>
        <p:sp>
          <p:nvSpPr>
            <p:cNvPr id="15" name="Rectangle 14">
              <a:extLst>
                <a:ext uri="{FF2B5EF4-FFF2-40B4-BE49-F238E27FC236}">
                  <a16:creationId xmlns:a16="http://schemas.microsoft.com/office/drawing/2014/main" id="{C6E2F765-9DC5-FA18-5302-9AB1D4EB01DB}"/>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3D544B76-1E24-6F6C-8BFA-500971F03DC9}"/>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grpSp>
      <p:sp>
        <p:nvSpPr>
          <p:cNvPr id="17" name="TextBox 16">
            <a:extLst>
              <a:ext uri="{FF2B5EF4-FFF2-40B4-BE49-F238E27FC236}">
                <a16:creationId xmlns:a16="http://schemas.microsoft.com/office/drawing/2014/main" id="{8D2237AE-57CD-C80C-947E-E2CBB5481A9B}"/>
              </a:ext>
            </a:extLst>
          </p:cNvPr>
          <p:cNvSpPr txBox="1"/>
          <p:nvPr/>
        </p:nvSpPr>
        <p:spPr>
          <a:xfrm>
            <a:off x="1040666" y="4834815"/>
            <a:ext cx="10476693" cy="1623649"/>
          </a:xfrm>
          <a:prstGeom prst="doubleWave">
            <a:avLst/>
          </a:prstGeom>
          <a:solidFill>
            <a:schemeClr val="bg1"/>
          </a:solidFill>
          <a:ln>
            <a:solidFill>
              <a:srgbClr val="00B0F0"/>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srgbClr val="C00000"/>
                </a:solidFill>
                <a:effectLst/>
                <a:uLnTx/>
                <a:uFillTx/>
                <a:latin typeface="Alexandria"/>
                <a:ea typeface="+mn-ea"/>
                <a:cs typeface="+mn-cs"/>
              </a:rPr>
              <a:t>Partial Payment Agreement</a:t>
            </a:r>
          </a:p>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An agreement for receipt of partial rent, specifying the amount of deferred rent remaining unpaid and the date for its payment</a:t>
            </a:r>
            <a:endParaRPr kumimoji="0" lang="en-US" sz="16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9" name="TextBox 18">
            <a:extLst>
              <a:ext uri="{FF2B5EF4-FFF2-40B4-BE49-F238E27FC236}">
                <a16:creationId xmlns:a16="http://schemas.microsoft.com/office/drawing/2014/main" id="{5EEB45AE-E9F2-1B4A-BC04-5240B75F3F69}"/>
              </a:ext>
            </a:extLst>
          </p:cNvPr>
          <p:cNvSpPr txBox="1"/>
          <p:nvPr/>
        </p:nvSpPr>
        <p:spPr>
          <a:xfrm>
            <a:off x="898898" y="2334723"/>
            <a:ext cx="10618457" cy="2006703"/>
          </a:xfrm>
          <a:prstGeom prst="rect">
            <a:avLst/>
          </a:prstGeom>
          <a:solidFill>
            <a:srgbClr val="FFFFFF"/>
          </a:solidFill>
          <a:ln>
            <a:solidFill>
              <a:srgbClr val="00B0F0"/>
            </a:solidFill>
          </a:ln>
        </p:spPr>
        <p:txBody>
          <a:bodyPr wrap="square">
            <a:spAutoFit/>
          </a:bodyPr>
          <a:lstStyle/>
          <a:p>
            <a:pPr marL="0" marR="0" lvl="0" indent="0" algn="l" defTabSz="914400" rtl="0" eaLnBrk="1" fontAlgn="auto" latinLnBrk="0" hangingPunct="1">
              <a:lnSpc>
                <a:spcPct val="120000"/>
              </a:lnSpc>
              <a:spcBef>
                <a:spcPts val="600"/>
              </a:spcBef>
              <a:spcAft>
                <a:spcPts val="6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During economic recessions:</a:t>
            </a:r>
            <a:endParaRPr kumimoji="0" lang="ar-SY"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Tenants (both residential and commercial) may suffer from reduced income.</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342900" marR="0" lvl="0" indent="-342900" algn="l" defTabSz="914400" rtl="0" eaLnBrk="1" fontAlgn="auto" latinLnBrk="0" hangingPunct="1">
              <a:lnSpc>
                <a:spcPct val="120000"/>
              </a:lnSpc>
              <a:spcBef>
                <a:spcPts val="600"/>
              </a:spcBef>
              <a:spcAft>
                <a:spcPts val="6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Landlords are affected due to delayed or missing rent payments.</a:t>
            </a:r>
            <a:endParaRPr kumimoji="0" lang="ar-SY" sz="20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l" defTabSz="914400" rtl="0" eaLnBrk="1" fontAlgn="auto" latinLnBrk="0" hangingPunct="1">
              <a:lnSpc>
                <a:spcPct val="120000"/>
              </a:lnSpc>
              <a:spcBef>
                <a:spcPts val="600"/>
              </a:spcBef>
              <a:spcAft>
                <a:spcPts val="60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Therefore, both parties may enter into a </a:t>
            </a:r>
            <a:r>
              <a:rPr kumimoji="0" lang="en-US" sz="2000" b="1" i="0" u="none" strike="noStrike" kern="1200" cap="none" spc="0" normalizeH="0" baseline="0" noProof="0" dirty="0">
                <a:ln>
                  <a:noFill/>
                </a:ln>
                <a:solidFill>
                  <a:prstClr val="black"/>
                </a:solidFill>
                <a:effectLst/>
                <a:uLnTx/>
                <a:uFillTx/>
                <a:latin typeface="Alexandria"/>
                <a:ea typeface="+mn-ea"/>
                <a:cs typeface="+mn-cs"/>
              </a:rPr>
              <a:t>Partial Payment Agreement </a:t>
            </a:r>
            <a:r>
              <a:rPr kumimoji="0" lang="en-US" sz="2000" b="0" i="0" u="none" strike="noStrike" kern="1200" cap="none" spc="0" normalizeH="0" baseline="0" noProof="0" dirty="0">
                <a:ln>
                  <a:noFill/>
                </a:ln>
                <a:solidFill>
                  <a:prstClr val="black"/>
                </a:solidFill>
                <a:effectLst/>
                <a:uLnTx/>
                <a:uFillTx/>
                <a:latin typeface="Alexandria"/>
                <a:ea typeface="+mn-ea"/>
                <a:cs typeface="+mn-cs"/>
              </a:rPr>
              <a:t>as a temporary solution.</a:t>
            </a:r>
          </a:p>
        </p:txBody>
      </p:sp>
      <p:sp>
        <p:nvSpPr>
          <p:cNvPr id="22" name="TextBox 21">
            <a:extLst>
              <a:ext uri="{FF2B5EF4-FFF2-40B4-BE49-F238E27FC236}">
                <a16:creationId xmlns:a16="http://schemas.microsoft.com/office/drawing/2014/main" id="{58A1E912-EBF9-278B-9EA5-DED438784F54}"/>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Tree>
    <p:extLst>
      <p:ext uri="{BB962C8B-B14F-4D97-AF65-F5344CB8AC3E}">
        <p14:creationId xmlns:p14="http://schemas.microsoft.com/office/powerpoint/2010/main" val="23001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1911F-5569-ED63-EB50-752463A33C1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5BB22B3-3D6C-0E3D-5A56-9CB9388E4AD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27F1B90-3218-9339-FBC7-D8C665A116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C786B0B-E94A-B2F4-BED3-B6E1509F1F59}"/>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grpSp>
        <p:nvGrpSpPr>
          <p:cNvPr id="12" name="Group 11">
            <a:extLst>
              <a:ext uri="{FF2B5EF4-FFF2-40B4-BE49-F238E27FC236}">
                <a16:creationId xmlns:a16="http://schemas.microsoft.com/office/drawing/2014/main" id="{EF0BD7E7-53F6-D23B-9C3B-ED945A41F327}"/>
              </a:ext>
            </a:extLst>
          </p:cNvPr>
          <p:cNvGrpSpPr/>
          <p:nvPr/>
        </p:nvGrpSpPr>
        <p:grpSpPr>
          <a:xfrm>
            <a:off x="2213674" y="1573717"/>
            <a:ext cx="7764651" cy="535753"/>
            <a:chOff x="2123457" y="1567959"/>
            <a:chExt cx="7764651" cy="669680"/>
          </a:xfrm>
        </p:grpSpPr>
        <p:sp>
          <p:nvSpPr>
            <p:cNvPr id="15" name="Rectangle 14">
              <a:extLst>
                <a:ext uri="{FF2B5EF4-FFF2-40B4-BE49-F238E27FC236}">
                  <a16:creationId xmlns:a16="http://schemas.microsoft.com/office/drawing/2014/main" id="{6186F1DE-AF97-A485-4C61-AED8D751A34D}"/>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3B63C9BB-FFC9-A4B9-1384-C6AC8A605C19}"/>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grpSp>
      <p:sp>
        <p:nvSpPr>
          <p:cNvPr id="22" name="TextBox 21">
            <a:extLst>
              <a:ext uri="{FF2B5EF4-FFF2-40B4-BE49-F238E27FC236}">
                <a16:creationId xmlns:a16="http://schemas.microsoft.com/office/drawing/2014/main" id="{00718257-B860-B41C-94CB-B11A980AE5D9}"/>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3" name="TextBox 2">
            <a:extLst>
              <a:ext uri="{FF2B5EF4-FFF2-40B4-BE49-F238E27FC236}">
                <a16:creationId xmlns:a16="http://schemas.microsoft.com/office/drawing/2014/main" id="{132E6430-2FAD-2C1A-4C79-885C42183523}"/>
              </a:ext>
            </a:extLst>
          </p:cNvPr>
          <p:cNvSpPr txBox="1"/>
          <p:nvPr/>
        </p:nvSpPr>
        <p:spPr>
          <a:xfrm>
            <a:off x="1630166" y="2383117"/>
            <a:ext cx="9368463" cy="430887"/>
          </a:xfrm>
          <a:prstGeom prst="rect">
            <a:avLst/>
          </a:prstGeom>
          <a:solidFill>
            <a:schemeClr val="bg1"/>
          </a:solidFill>
          <a:ln>
            <a:solidFill>
              <a:schemeClr val="accent1"/>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black"/>
                </a:solidFill>
                <a:effectLst/>
                <a:uLnTx/>
                <a:uFillTx/>
                <a:latin typeface="Alexandria"/>
                <a:ea typeface="+mn-ea"/>
                <a:cs typeface="+mn-cs"/>
              </a:rPr>
              <a:t>Both landlords and tenants generally prefer to maintain the lease relationship:</a:t>
            </a:r>
          </a:p>
        </p:txBody>
      </p:sp>
      <p:sp>
        <p:nvSpPr>
          <p:cNvPr id="4" name="Arrow: Pentagon 3">
            <a:extLst>
              <a:ext uri="{FF2B5EF4-FFF2-40B4-BE49-F238E27FC236}">
                <a16:creationId xmlns:a16="http://schemas.microsoft.com/office/drawing/2014/main" id="{B5543BD6-2DD8-AAD1-3D4D-81B49B7E1339}"/>
              </a:ext>
            </a:extLst>
          </p:cNvPr>
          <p:cNvSpPr/>
          <p:nvPr/>
        </p:nvSpPr>
        <p:spPr>
          <a:xfrm>
            <a:off x="1630166" y="3231746"/>
            <a:ext cx="4045056" cy="1329017"/>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solidFill>
                  <a:prstClr val="black"/>
                </a:solidFill>
                <a:latin typeface="Alexandria"/>
              </a:rPr>
              <a:t>The </a:t>
            </a:r>
            <a:r>
              <a:rPr lang="en-US" sz="2200" b="1" dirty="0">
                <a:solidFill>
                  <a:prstClr val="black"/>
                </a:solidFill>
                <a:latin typeface="Alexandria"/>
              </a:rPr>
              <a:t>Landlord</a:t>
            </a:r>
            <a:r>
              <a:rPr lang="en-US" sz="2200" dirty="0">
                <a:solidFill>
                  <a:prstClr val="black"/>
                </a:solidFill>
                <a:latin typeface="Alexandria"/>
              </a:rPr>
              <a:t> seeks stable income.</a:t>
            </a:r>
          </a:p>
          <a:p>
            <a:pPr algn="ctr"/>
            <a:endParaRPr lang="en-US" dirty="0"/>
          </a:p>
        </p:txBody>
      </p:sp>
      <p:sp>
        <p:nvSpPr>
          <p:cNvPr id="7" name="Arrow: Pentagon 6">
            <a:extLst>
              <a:ext uri="{FF2B5EF4-FFF2-40B4-BE49-F238E27FC236}">
                <a16:creationId xmlns:a16="http://schemas.microsoft.com/office/drawing/2014/main" id="{9288146C-BFF4-409E-C30D-47A6AC778FF6}"/>
              </a:ext>
            </a:extLst>
          </p:cNvPr>
          <p:cNvSpPr/>
          <p:nvPr/>
        </p:nvSpPr>
        <p:spPr>
          <a:xfrm flipH="1">
            <a:off x="7080139" y="3231746"/>
            <a:ext cx="3918490" cy="1329017"/>
          </a:xfrm>
          <a:prstGeom prst="homePlate">
            <a:avLst/>
          </a:prstGeom>
          <a:solidFill>
            <a:srgbClr val="F7FF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solidFill>
                  <a:prstClr val="black"/>
                </a:solidFill>
                <a:latin typeface="Alexandria"/>
              </a:rPr>
              <a:t>The </a:t>
            </a:r>
            <a:r>
              <a:rPr lang="en-US" sz="2200" b="1" dirty="0">
                <a:solidFill>
                  <a:prstClr val="black"/>
                </a:solidFill>
                <a:latin typeface="Alexandria"/>
              </a:rPr>
              <a:t>Tenant</a:t>
            </a:r>
            <a:r>
              <a:rPr lang="en-US" sz="2200" dirty="0">
                <a:solidFill>
                  <a:prstClr val="black"/>
                </a:solidFill>
                <a:latin typeface="Alexandria"/>
              </a:rPr>
              <a:t> wants to avoid the cost and effort of moving.</a:t>
            </a:r>
          </a:p>
          <a:p>
            <a:pPr algn="ctr"/>
            <a:endParaRPr lang="en-US" dirty="0"/>
          </a:p>
        </p:txBody>
      </p:sp>
      <p:sp>
        <p:nvSpPr>
          <p:cNvPr id="8" name="TextBox 7">
            <a:extLst>
              <a:ext uri="{FF2B5EF4-FFF2-40B4-BE49-F238E27FC236}">
                <a16:creationId xmlns:a16="http://schemas.microsoft.com/office/drawing/2014/main" id="{3D388FBC-628F-84BE-6DFD-BBB258B9181E}"/>
              </a:ext>
            </a:extLst>
          </p:cNvPr>
          <p:cNvSpPr txBox="1"/>
          <p:nvPr/>
        </p:nvSpPr>
        <p:spPr>
          <a:xfrm>
            <a:off x="1630166" y="5000395"/>
            <a:ext cx="9368463" cy="1166444"/>
          </a:xfrm>
          <a:prstGeom prst="doubleWave">
            <a:avLst/>
          </a:prstGeom>
          <a:solidFill>
            <a:schemeClr val="bg1"/>
          </a:solidFill>
          <a:ln>
            <a:solidFill>
              <a:srgbClr val="00B0F0"/>
            </a:solidFill>
          </a:ln>
        </p:spPr>
        <p:txBody>
          <a:bodyPr wrap="square">
            <a:spAutoFit/>
          </a:bodyPr>
          <a:lstStyle/>
          <a:p>
            <a:pPr lvl="0" algn="ctr">
              <a:lnSpc>
                <a:spcPct val="120000"/>
              </a:lnSpc>
              <a:spcBef>
                <a:spcPts val="600"/>
              </a:spcBef>
              <a:spcAft>
                <a:spcPts val="600"/>
              </a:spcAft>
              <a:defRPr/>
            </a:pPr>
            <a:r>
              <a:rPr lang="en-US" sz="2200" dirty="0">
                <a:latin typeface="Alexandria"/>
              </a:rPr>
              <a:t>Thus, a </a:t>
            </a:r>
            <a:r>
              <a:rPr lang="en-US" sz="2200" b="1" dirty="0">
                <a:solidFill>
                  <a:srgbClr val="C00000"/>
                </a:solidFill>
                <a:latin typeface="Alexandria"/>
              </a:rPr>
              <a:t>Partial Payment Agreement </a:t>
            </a:r>
            <a:r>
              <a:rPr lang="en-US" sz="2200" dirty="0">
                <a:latin typeface="Alexandria"/>
              </a:rPr>
              <a:t>serves as a balanced tool during economic downturns, helping both sides minimize losses and maintain occupancy</a:t>
            </a:r>
            <a:endParaRPr kumimoji="0" lang="en-US" sz="1600" i="0" u="none" strike="noStrike" kern="1200" cap="none" spc="0" normalizeH="0" baseline="0" noProof="0" dirty="0">
              <a:ln>
                <a:noFill/>
              </a:ln>
              <a:effectLst/>
              <a:uLnTx/>
              <a:uFillTx/>
              <a:latin typeface="Alexandria"/>
            </a:endParaRPr>
          </a:p>
        </p:txBody>
      </p:sp>
    </p:spTree>
    <p:extLst>
      <p:ext uri="{BB962C8B-B14F-4D97-AF65-F5344CB8AC3E}">
        <p14:creationId xmlns:p14="http://schemas.microsoft.com/office/powerpoint/2010/main" val="2388635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02CC1-2DB9-9444-5AA9-F85228272FF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1CE6C17-1D55-17C0-5688-62320674713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C0976F1-5375-926E-1761-9F766D5F74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roup 7">
            <a:extLst>
              <a:ext uri="{FF2B5EF4-FFF2-40B4-BE49-F238E27FC236}">
                <a16:creationId xmlns:a16="http://schemas.microsoft.com/office/drawing/2014/main" id="{1898DC16-36B6-0858-5AAF-CDE3E1A9D5DE}"/>
              </a:ext>
            </a:extLst>
          </p:cNvPr>
          <p:cNvGrpSpPr/>
          <p:nvPr/>
        </p:nvGrpSpPr>
        <p:grpSpPr>
          <a:xfrm>
            <a:off x="2553473" y="1541559"/>
            <a:ext cx="5677545" cy="523220"/>
            <a:chOff x="5281427" y="1098602"/>
            <a:chExt cx="2066645" cy="1557579"/>
          </a:xfrm>
          <a:solidFill>
            <a:srgbClr val="F7FFFF"/>
          </a:solidFill>
        </p:grpSpPr>
        <p:sp>
          <p:nvSpPr>
            <p:cNvPr id="9" name="Rectangle 8">
              <a:extLst>
                <a:ext uri="{FF2B5EF4-FFF2-40B4-BE49-F238E27FC236}">
                  <a16:creationId xmlns:a16="http://schemas.microsoft.com/office/drawing/2014/main" id="{2F4CE2D8-2670-55B9-93CC-BAF685EB3E0F}"/>
                </a:ext>
              </a:extLst>
            </p:cNvPr>
            <p:cNvSpPr/>
            <p:nvPr/>
          </p:nvSpPr>
          <p:spPr>
            <a:xfrm>
              <a:off x="5326149" y="1098602"/>
              <a:ext cx="2021923" cy="1538754"/>
            </a:xfrm>
            <a:prstGeom prst="rect">
              <a:avLst/>
            </a:prstGeom>
            <a:grpFill/>
            <a:ln>
              <a:solidFill>
                <a:srgbClr val="00B0F0"/>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37202714-C0AD-D5F4-2C13-C3A3371FE562}"/>
                </a:ext>
              </a:extLst>
            </p:cNvPr>
            <p:cNvSpPr txBox="1"/>
            <p:nvPr/>
          </p:nvSpPr>
          <p:spPr>
            <a:xfrm>
              <a:off x="5281427" y="1117427"/>
              <a:ext cx="2021923" cy="1538754"/>
            </a:xfrm>
            <a:prstGeom prst="rect">
              <a:avLst/>
            </a:prstGeom>
            <a:grpFill/>
            <a:ln>
              <a:solidFill>
                <a:srgbClr val="00B0F0"/>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Components of a Partial Payment Agreement</a:t>
              </a:r>
            </a:p>
          </p:txBody>
        </p:sp>
      </p:grpSp>
      <p:sp>
        <p:nvSpPr>
          <p:cNvPr id="18" name="Rectangle: Folded Corner 17">
            <a:extLst>
              <a:ext uri="{FF2B5EF4-FFF2-40B4-BE49-F238E27FC236}">
                <a16:creationId xmlns:a16="http://schemas.microsoft.com/office/drawing/2014/main" id="{4DCBDFE7-779E-0215-C92F-022DD3CD2391}"/>
              </a:ext>
            </a:extLst>
          </p:cNvPr>
          <p:cNvSpPr/>
          <p:nvPr/>
        </p:nvSpPr>
        <p:spPr>
          <a:xfrm>
            <a:off x="977171" y="4967559"/>
            <a:ext cx="10307665" cy="1878583"/>
          </a:xfrm>
          <a:prstGeom prst="foldedCorner">
            <a:avLst/>
          </a:prstGeom>
          <a:solidFill>
            <a:schemeClr val="bg1"/>
          </a:solidFill>
          <a:ln w="3810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300"/>
              </a:spcBef>
              <a:spcAft>
                <a:spcPts val="30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Alexandria"/>
                <a:ea typeface="+mn-ea"/>
                <a:cs typeface="+mn-cs"/>
              </a:rPr>
              <a:t>A written agreement protects the landlord from claims that:</a:t>
            </a:r>
          </a:p>
          <a:p>
            <a:pPr marL="342900" marR="0" lvl="0" indent="-342900" algn="l" defTabSz="914400" rtl="0" eaLnBrk="1" fontAlgn="auto" latinLnBrk="0" hangingPunct="1">
              <a:lnSpc>
                <a:spcPct val="120000"/>
              </a:lnSpc>
              <a:spcBef>
                <a:spcPts val="300"/>
              </a:spcBef>
              <a:spcAft>
                <a:spcPts val="3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landlord </a:t>
            </a:r>
            <a:r>
              <a:rPr kumimoji="0" lang="en-US" sz="2000" b="1" i="0" u="none" strike="noStrike" kern="1200" cap="none" spc="0" normalizeH="0" baseline="0" noProof="0" dirty="0">
                <a:ln>
                  <a:noFill/>
                </a:ln>
                <a:solidFill>
                  <a:prstClr val="black"/>
                </a:solidFill>
                <a:effectLst/>
                <a:uLnTx/>
                <a:uFillTx/>
                <a:latin typeface="Alexandria"/>
                <a:ea typeface="+mn-ea"/>
                <a:cs typeface="+mn-cs"/>
              </a:rPr>
              <a:t>waived the right to evict</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p>
          <a:p>
            <a:pPr marL="342900" marR="0" lvl="0" indent="-342900" algn="l" defTabSz="914400" rtl="0" eaLnBrk="1" fontAlgn="auto" latinLnBrk="0" hangingPunct="1">
              <a:lnSpc>
                <a:spcPct val="120000"/>
              </a:lnSpc>
              <a:spcBef>
                <a:spcPts val="300"/>
              </a:spcBef>
              <a:spcAft>
                <a:spcPts val="3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partial payment was treated as </a:t>
            </a:r>
            <a:r>
              <a:rPr kumimoji="0" lang="en-US" sz="2000" b="1" i="0" u="none" strike="noStrike" kern="1200" cap="none" spc="0" normalizeH="0" baseline="0" noProof="0" dirty="0">
                <a:ln>
                  <a:noFill/>
                </a:ln>
                <a:solidFill>
                  <a:prstClr val="black"/>
                </a:solidFill>
                <a:effectLst/>
                <a:uLnTx/>
                <a:uFillTx/>
                <a:latin typeface="Alexandria"/>
                <a:ea typeface="+mn-ea"/>
                <a:cs typeface="+mn-cs"/>
              </a:rPr>
              <a:t>full satisfaction of rent</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p>
          <a:p>
            <a:pPr marL="342900" marR="0" lvl="0" indent="-342900" algn="l" defTabSz="914400" rtl="0" eaLnBrk="1" fontAlgn="auto" latinLnBrk="0" hangingPunct="1">
              <a:lnSpc>
                <a:spcPct val="120000"/>
              </a:lnSpc>
              <a:spcBef>
                <a:spcPts val="300"/>
              </a:spcBef>
              <a:spcAft>
                <a:spcPts val="30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The lease was </a:t>
            </a:r>
            <a:r>
              <a:rPr kumimoji="0" lang="en-US" sz="2000" b="1" i="0" u="none" strike="noStrike" kern="1200" cap="none" spc="0" normalizeH="0" baseline="0" noProof="0" dirty="0">
                <a:ln>
                  <a:noFill/>
                </a:ln>
                <a:solidFill>
                  <a:prstClr val="black"/>
                </a:solidFill>
                <a:effectLst/>
                <a:uLnTx/>
                <a:uFillTx/>
                <a:latin typeface="Alexandria"/>
                <a:ea typeface="+mn-ea"/>
                <a:cs typeface="+mn-cs"/>
              </a:rPr>
              <a:t>permanently modified</a:t>
            </a:r>
            <a:r>
              <a:rPr kumimoji="0" lang="en-US" sz="2000" b="0" i="0" u="none" strike="noStrike" kern="1200" cap="none" spc="0" normalizeH="0" baseline="0" noProof="0" dirty="0">
                <a:ln>
                  <a:noFill/>
                </a:ln>
                <a:solidFill>
                  <a:prstClr val="black"/>
                </a:solidFill>
                <a:effectLst/>
                <a:uLnTx/>
                <a:uFillTx/>
                <a:latin typeface="Alexandria"/>
                <a:ea typeface="+mn-ea"/>
                <a:cs typeface="+mn-cs"/>
              </a:rPr>
              <a:t> to allow split payments</a:t>
            </a:r>
            <a:r>
              <a:rPr kumimoji="0" lang="en-US" sz="2000" b="0" i="0" u="none" strike="noStrike" kern="1200" cap="none" spc="0" normalizeH="0" baseline="0" noProof="0" dirty="0">
                <a:ln>
                  <a:noFill/>
                </a:ln>
                <a:solidFill>
                  <a:prstClr val="white"/>
                </a:solidFill>
                <a:effectLst/>
                <a:uLnTx/>
                <a:uFillTx/>
                <a:latin typeface="Alexandria"/>
                <a:ea typeface="+mn-ea"/>
                <a:cs typeface="+mn-cs"/>
              </a:rPr>
              <a:t>.</a:t>
            </a:r>
          </a:p>
        </p:txBody>
      </p:sp>
      <p:sp>
        <p:nvSpPr>
          <p:cNvPr id="4" name="TextBox 3">
            <a:extLst>
              <a:ext uri="{FF2B5EF4-FFF2-40B4-BE49-F238E27FC236}">
                <a16:creationId xmlns:a16="http://schemas.microsoft.com/office/drawing/2014/main" id="{7D58BAF5-2D83-BF54-FCA1-753FE2DF5B74}"/>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graphicFrame>
        <p:nvGraphicFramePr>
          <p:cNvPr id="7" name="Table 6">
            <a:extLst>
              <a:ext uri="{FF2B5EF4-FFF2-40B4-BE49-F238E27FC236}">
                <a16:creationId xmlns:a16="http://schemas.microsoft.com/office/drawing/2014/main" id="{A7C8746C-67BB-A948-EFE5-CD7846766690}"/>
              </a:ext>
            </a:extLst>
          </p:cNvPr>
          <p:cNvGraphicFramePr>
            <a:graphicFrameLocks noGrp="1"/>
          </p:cNvGraphicFramePr>
          <p:nvPr/>
        </p:nvGraphicFramePr>
        <p:xfrm>
          <a:off x="946183" y="2138483"/>
          <a:ext cx="10307665" cy="2745261"/>
        </p:xfrm>
        <a:graphic>
          <a:graphicData uri="http://schemas.openxmlformats.org/drawingml/2006/table">
            <a:tbl>
              <a:tblPr firstRow="1" bandRow="1">
                <a:tableStyleId>{5C22544A-7EE6-4342-B048-85BDC9FD1C3A}</a:tableStyleId>
              </a:tblPr>
              <a:tblGrid>
                <a:gridCol w="3090618">
                  <a:extLst>
                    <a:ext uri="{9D8B030D-6E8A-4147-A177-3AD203B41FA5}">
                      <a16:colId xmlns:a16="http://schemas.microsoft.com/office/drawing/2014/main" val="2907947562"/>
                    </a:ext>
                  </a:extLst>
                </a:gridCol>
                <a:gridCol w="7217047">
                  <a:extLst>
                    <a:ext uri="{9D8B030D-6E8A-4147-A177-3AD203B41FA5}">
                      <a16:colId xmlns:a16="http://schemas.microsoft.com/office/drawing/2014/main" val="1390661639"/>
                    </a:ext>
                  </a:extLst>
                </a:gridCol>
              </a:tblGrid>
              <a:tr h="412997">
                <a:tc>
                  <a:txBody>
                    <a:bodyPr/>
                    <a:lstStyle/>
                    <a:p>
                      <a:pPr algn="ctr">
                        <a:buNone/>
                      </a:pPr>
                      <a:r>
                        <a:rPr lang="en-US" sz="2000" dirty="0">
                          <a:latin typeface="Alexandria"/>
                        </a:rPr>
                        <a:t>Element</a:t>
                      </a:r>
                    </a:p>
                  </a:txBody>
                  <a:tcPr anchor="ctr"/>
                </a:tc>
                <a:tc>
                  <a:txBody>
                    <a:bodyPr/>
                    <a:lstStyle/>
                    <a:p>
                      <a:pPr algn="ctr">
                        <a:buNone/>
                      </a:pPr>
                      <a:r>
                        <a:rPr lang="en-US" sz="2000" dirty="0">
                          <a:latin typeface="Alexandria"/>
                        </a:rPr>
                        <a:t>Description</a:t>
                      </a:r>
                    </a:p>
                  </a:txBody>
                  <a:tcPr anchor="ctr"/>
                </a:tc>
                <a:extLst>
                  <a:ext uri="{0D108BD9-81ED-4DB2-BD59-A6C34878D82A}">
                    <a16:rowId xmlns:a16="http://schemas.microsoft.com/office/drawing/2014/main" val="2611684555"/>
                  </a:ext>
                </a:extLst>
              </a:tr>
              <a:tr h="465432">
                <a:tc>
                  <a:txBody>
                    <a:bodyPr/>
                    <a:lstStyle/>
                    <a:p>
                      <a:pPr algn="ctr">
                        <a:buNone/>
                      </a:pPr>
                      <a:r>
                        <a:rPr lang="en-US" sz="2000" b="1" dirty="0">
                          <a:latin typeface="Alexandria"/>
                        </a:rPr>
                        <a:t>Amount Received</a:t>
                      </a:r>
                      <a:endParaRPr lang="en-US" sz="2000" dirty="0">
                        <a:latin typeface="Alexandria"/>
                      </a:endParaRPr>
                    </a:p>
                  </a:txBody>
                  <a:tcPr anchor="ctr"/>
                </a:tc>
                <a:tc>
                  <a:txBody>
                    <a:bodyPr/>
                    <a:lstStyle/>
                    <a:p>
                      <a:pPr algn="ctr">
                        <a:buNone/>
                      </a:pPr>
                      <a:r>
                        <a:rPr lang="en-US" sz="2000" dirty="0">
                          <a:latin typeface="Alexandria"/>
                        </a:rPr>
                        <a:t>The amount of rent received as a partial payment.</a:t>
                      </a:r>
                    </a:p>
                  </a:txBody>
                  <a:tcPr anchor="ctr"/>
                </a:tc>
                <a:extLst>
                  <a:ext uri="{0D108BD9-81ED-4DB2-BD59-A6C34878D82A}">
                    <a16:rowId xmlns:a16="http://schemas.microsoft.com/office/drawing/2014/main" val="283858044"/>
                  </a:ext>
                </a:extLst>
              </a:tr>
              <a:tr h="468458">
                <a:tc>
                  <a:txBody>
                    <a:bodyPr/>
                    <a:lstStyle/>
                    <a:p>
                      <a:pPr algn="ctr">
                        <a:buNone/>
                      </a:pPr>
                      <a:r>
                        <a:rPr lang="en-US" sz="2000" b="1">
                          <a:latin typeface="Alexandria"/>
                        </a:rPr>
                        <a:t>Deferred Rent</a:t>
                      </a:r>
                      <a:endParaRPr lang="en-US" sz="2000">
                        <a:latin typeface="Alexandria"/>
                      </a:endParaRPr>
                    </a:p>
                  </a:txBody>
                  <a:tcPr anchor="ctr"/>
                </a:tc>
                <a:tc>
                  <a:txBody>
                    <a:bodyPr/>
                    <a:lstStyle/>
                    <a:p>
                      <a:pPr algn="ctr">
                        <a:buNone/>
                      </a:pPr>
                      <a:r>
                        <a:rPr lang="en-US" sz="2000" dirty="0">
                          <a:latin typeface="Alexandria"/>
                        </a:rPr>
                        <a:t>The remaining unpaid portion of rent.</a:t>
                      </a:r>
                    </a:p>
                  </a:txBody>
                  <a:tcPr anchor="ctr"/>
                </a:tc>
                <a:extLst>
                  <a:ext uri="{0D108BD9-81ED-4DB2-BD59-A6C34878D82A}">
                    <a16:rowId xmlns:a16="http://schemas.microsoft.com/office/drawing/2014/main" val="845021336"/>
                  </a:ext>
                </a:extLst>
              </a:tr>
              <a:tr h="484611">
                <a:tc>
                  <a:txBody>
                    <a:bodyPr/>
                    <a:lstStyle/>
                    <a:p>
                      <a:pPr algn="ctr">
                        <a:buNone/>
                      </a:pPr>
                      <a:r>
                        <a:rPr lang="en-US" sz="2000" b="1">
                          <a:latin typeface="Alexandria"/>
                        </a:rPr>
                        <a:t>Promise to Pay</a:t>
                      </a:r>
                      <a:endParaRPr lang="en-US" sz="2000">
                        <a:latin typeface="Alexandria"/>
                      </a:endParaRPr>
                    </a:p>
                  </a:txBody>
                  <a:tcPr anchor="ctr"/>
                </a:tc>
                <a:tc>
                  <a:txBody>
                    <a:bodyPr/>
                    <a:lstStyle/>
                    <a:p>
                      <a:pPr algn="ctr">
                        <a:buNone/>
                      </a:pPr>
                      <a:r>
                        <a:rPr lang="en-US" sz="2000" dirty="0">
                          <a:latin typeface="Alexandria"/>
                        </a:rPr>
                        <a:t>The tenant’s promise to pay the deferred balance by a certain date.</a:t>
                      </a:r>
                    </a:p>
                  </a:txBody>
                  <a:tcPr anchor="ctr"/>
                </a:tc>
                <a:extLst>
                  <a:ext uri="{0D108BD9-81ED-4DB2-BD59-A6C34878D82A}">
                    <a16:rowId xmlns:a16="http://schemas.microsoft.com/office/drawing/2014/main" val="2065055425"/>
                  </a:ext>
                </a:extLst>
              </a:tr>
              <a:tr h="500766">
                <a:tc>
                  <a:txBody>
                    <a:bodyPr/>
                    <a:lstStyle/>
                    <a:p>
                      <a:pPr algn="ctr">
                        <a:buNone/>
                      </a:pPr>
                      <a:r>
                        <a:rPr lang="en-US" sz="2000" b="1">
                          <a:latin typeface="Alexandria"/>
                        </a:rPr>
                        <a:t>Due Date</a:t>
                      </a:r>
                      <a:endParaRPr lang="en-US" sz="2000">
                        <a:latin typeface="Alexandria"/>
                      </a:endParaRPr>
                    </a:p>
                  </a:txBody>
                  <a:tcPr anchor="ctr"/>
                </a:tc>
                <a:tc>
                  <a:txBody>
                    <a:bodyPr/>
                    <a:lstStyle/>
                    <a:p>
                      <a:pPr algn="ctr">
                        <a:buNone/>
                      </a:pPr>
                      <a:r>
                        <a:rPr lang="en-US" sz="2000" dirty="0">
                          <a:latin typeface="Alexandria"/>
                        </a:rPr>
                        <a:t>The deadline for paying the remaining balance.</a:t>
                      </a:r>
                    </a:p>
                  </a:txBody>
                  <a:tcPr anchor="ctr"/>
                </a:tc>
                <a:extLst>
                  <a:ext uri="{0D108BD9-81ED-4DB2-BD59-A6C34878D82A}">
                    <a16:rowId xmlns:a16="http://schemas.microsoft.com/office/drawing/2014/main" val="2544505883"/>
                  </a:ext>
                </a:extLst>
              </a:tr>
              <a:tr h="412997">
                <a:tc>
                  <a:txBody>
                    <a:bodyPr/>
                    <a:lstStyle/>
                    <a:p>
                      <a:pPr algn="ctr">
                        <a:buNone/>
                      </a:pPr>
                      <a:r>
                        <a:rPr lang="en-US" sz="2000" b="1">
                          <a:latin typeface="Alexandria"/>
                        </a:rPr>
                        <a:t>Consequences</a:t>
                      </a:r>
                      <a:endParaRPr lang="en-US" sz="2000">
                        <a:latin typeface="Alexandria"/>
                      </a:endParaRPr>
                    </a:p>
                  </a:txBody>
                  <a:tcPr anchor="ctr"/>
                </a:tc>
                <a:tc>
                  <a:txBody>
                    <a:bodyPr/>
                    <a:lstStyle/>
                    <a:p>
                      <a:pPr algn="ctr">
                        <a:buNone/>
                      </a:pPr>
                      <a:r>
                        <a:rPr lang="en-US" sz="2000" dirty="0">
                          <a:latin typeface="Alexandria"/>
                        </a:rPr>
                        <a:t>The consequences of nonpayment (e.g., eviction).</a:t>
                      </a:r>
                    </a:p>
                  </a:txBody>
                  <a:tcPr anchor="ctr"/>
                </a:tc>
                <a:extLst>
                  <a:ext uri="{0D108BD9-81ED-4DB2-BD59-A6C34878D82A}">
                    <a16:rowId xmlns:a16="http://schemas.microsoft.com/office/drawing/2014/main" val="2621814598"/>
                  </a:ext>
                </a:extLst>
              </a:tr>
            </a:tbl>
          </a:graphicData>
        </a:graphic>
      </p:graphicFrame>
      <p:sp>
        <p:nvSpPr>
          <p:cNvPr id="12" name="TextBox 11">
            <a:extLst>
              <a:ext uri="{FF2B5EF4-FFF2-40B4-BE49-F238E27FC236}">
                <a16:creationId xmlns:a16="http://schemas.microsoft.com/office/drawing/2014/main" id="{52A79236-E381-EEBA-D360-0FF101E6748A}"/>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Tree>
    <p:extLst>
      <p:ext uri="{BB962C8B-B14F-4D97-AF65-F5344CB8AC3E}">
        <p14:creationId xmlns:p14="http://schemas.microsoft.com/office/powerpoint/2010/main" val="129238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bg/>
                                          </p:spTgt>
                                        </p:tgtEl>
                                        <p:attrNameLst>
                                          <p:attrName>style.visibility</p:attrName>
                                        </p:attrNameLst>
                                      </p:cBhvr>
                                      <p:to>
                                        <p:strVal val="visible"/>
                                      </p:to>
                                    </p:set>
                                    <p:anim calcmode="lin" valueType="num">
                                      <p:cBhvr additive="base">
                                        <p:cTn id="17" dur="500" fill="hold"/>
                                        <p:tgtEl>
                                          <p:spTgt spid="1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8">
                                            <p:bg/>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8">
                                            <p:txEl>
                                              <p:pRg st="0" end="0"/>
                                            </p:txEl>
                                          </p:spTgt>
                                        </p:tgtEl>
                                        <p:attrNameLst>
                                          <p:attrName>style.visibility</p:attrName>
                                        </p:attrNameLst>
                                      </p:cBhvr>
                                      <p:to>
                                        <p:strVal val="visible"/>
                                      </p:to>
                                    </p:set>
                                    <p:anim calcmode="lin" valueType="num">
                                      <p:cBhvr additive="base">
                                        <p:cTn id="23"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8">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xEl>
                                              <p:pRg st="1" end="1"/>
                                            </p:txEl>
                                          </p:spTgt>
                                        </p:tgtEl>
                                        <p:attrNameLst>
                                          <p:attrName>style.visibility</p:attrName>
                                        </p:attrNameLst>
                                      </p:cBhvr>
                                      <p:to>
                                        <p:strVal val="visible"/>
                                      </p:to>
                                    </p:set>
                                    <p:anim calcmode="lin" valueType="num">
                                      <p:cBhvr additive="base">
                                        <p:cTn id="27" dur="500" fill="hold"/>
                                        <p:tgtEl>
                                          <p:spTgt spid="18">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8">
                                            <p:txEl>
                                              <p:pRg st="1" end="1"/>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xEl>
                                              <p:pRg st="2" end="2"/>
                                            </p:txEl>
                                          </p:spTgt>
                                        </p:tgtEl>
                                        <p:attrNameLst>
                                          <p:attrName>style.visibility</p:attrName>
                                        </p:attrNameLst>
                                      </p:cBhvr>
                                      <p:to>
                                        <p:strVal val="visible"/>
                                      </p:to>
                                    </p:set>
                                    <p:anim calcmode="lin" valueType="num">
                                      <p:cBhvr additive="base">
                                        <p:cTn id="31" dur="500" fill="hold"/>
                                        <p:tgtEl>
                                          <p:spTgt spid="1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8">
                                            <p:txEl>
                                              <p:pRg st="2" end="2"/>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8">
                                            <p:txEl>
                                              <p:pRg st="3" end="3"/>
                                            </p:txEl>
                                          </p:spTgt>
                                        </p:tgtEl>
                                        <p:attrNameLst>
                                          <p:attrName>style.visibility</p:attrName>
                                        </p:attrNameLst>
                                      </p:cBhvr>
                                      <p:to>
                                        <p:strVal val="visible"/>
                                      </p:to>
                                    </p:set>
                                    <p:anim calcmode="lin" valueType="num">
                                      <p:cBhvr additive="base">
                                        <p:cTn id="35" dur="500" fill="hold"/>
                                        <p:tgtEl>
                                          <p:spTgt spid="18">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uiExpand="1"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F381B-2041-A6CB-AFDF-405865E628C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81CDF35-07CF-BF13-7EF7-F42F12D2EF8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0A63B92-9F89-8C34-109A-905FA1BB75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E6BC409-4288-29FB-78AB-B38A324F8523}"/>
              </a:ext>
            </a:extLst>
          </p:cNvPr>
          <p:cNvSpPr txBox="1"/>
          <p:nvPr/>
        </p:nvSpPr>
        <p:spPr>
          <a:xfrm>
            <a:off x="559447" y="2524364"/>
            <a:ext cx="11439131" cy="707886"/>
          </a:xfrm>
          <a:prstGeom prst="rect">
            <a:avLst/>
          </a:prstGeom>
          <a:solidFill>
            <a:srgbClr val="FFFFFF"/>
          </a:solidFill>
          <a:ln>
            <a:solidFill>
              <a:schemeClr val="bg1">
                <a:lumMod val="85000"/>
              </a:schemeClr>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A Three-Day Notice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a legal document issued by a landlord to a tenant who is delinquent in rent payment, demanding either full payment of rent or vacating the premises within three days</a:t>
            </a:r>
          </a:p>
        </p:txBody>
      </p:sp>
      <p:sp>
        <p:nvSpPr>
          <p:cNvPr id="12" name="TextBox 11">
            <a:extLst>
              <a:ext uri="{FF2B5EF4-FFF2-40B4-BE49-F238E27FC236}">
                <a16:creationId xmlns:a16="http://schemas.microsoft.com/office/drawing/2014/main" id="{16C29213-A7D5-C478-B611-20428D564A64}"/>
              </a:ext>
            </a:extLst>
          </p:cNvPr>
          <p:cNvSpPr txBox="1"/>
          <p:nvPr/>
        </p:nvSpPr>
        <p:spPr>
          <a:xfrm>
            <a:off x="548723" y="5184985"/>
            <a:ext cx="11424717" cy="1015663"/>
          </a:xfrm>
          <a:prstGeom prst="rect">
            <a:avLst/>
          </a:prstGeom>
          <a:solidFill>
            <a:srgbClr val="FFFFFF"/>
          </a:solidFill>
          <a:ln>
            <a:solidFill>
              <a:schemeClr val="bg1">
                <a:lumMod val="85000"/>
              </a:schemeClr>
            </a:solidFill>
          </a:ln>
        </p:spPr>
        <p:txBody>
          <a:bodyPr wrap="square">
            <a:spAutoFit/>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Reservation of Rights Clause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a clause in the nonwaiver of rights provision in commercial rental and lease agreements stating acceptance of late rent does not waive the landlord’s right to enforce remedies for any remaining breach of the lease agreement by the tenant. </a:t>
            </a:r>
          </a:p>
        </p:txBody>
      </p:sp>
      <p:sp>
        <p:nvSpPr>
          <p:cNvPr id="11" name="TextBox 10">
            <a:extLst>
              <a:ext uri="{FF2B5EF4-FFF2-40B4-BE49-F238E27FC236}">
                <a16:creationId xmlns:a16="http://schemas.microsoft.com/office/drawing/2014/main" id="{102CEBB9-CE8B-D5A7-F57B-66499BD54382}"/>
              </a:ext>
            </a:extLst>
          </p:cNvPr>
          <p:cNvSpPr txBox="1"/>
          <p:nvPr/>
        </p:nvSpPr>
        <p:spPr>
          <a:xfrm>
            <a:off x="548723" y="3673610"/>
            <a:ext cx="11410303" cy="1015663"/>
          </a:xfrm>
          <a:prstGeom prst="rect">
            <a:avLst/>
          </a:prstGeom>
          <a:solidFill>
            <a:srgbClr val="FFFFFF"/>
          </a:solidFill>
          <a:ln>
            <a:solidFill>
              <a:schemeClr val="bg1">
                <a:lumMod val="85000"/>
              </a:schemeClr>
            </a:solidFill>
          </a:ln>
        </p:spPr>
        <p:txBody>
          <a:bodyPr wrap="square">
            <a:spAutoFit/>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00000"/>
                </a:solidFill>
                <a:effectLst/>
                <a:uLnTx/>
                <a:uFillTx/>
                <a:latin typeface="Alexandria"/>
                <a:ea typeface="+mn-ea"/>
                <a:cs typeface="+mn-cs"/>
              </a:rPr>
              <a:t>An Unlawful Detainer (UD) action </a:t>
            </a:r>
            <a:r>
              <a:rPr kumimoji="0" lang="en-US" sz="2000" b="0" i="0" u="none" strike="noStrike" kern="1200" cap="none" spc="0" normalizeH="0" baseline="0" noProof="0" dirty="0">
                <a:ln>
                  <a:noFill/>
                </a:ln>
                <a:solidFill>
                  <a:prstClr val="black"/>
                </a:solidFill>
                <a:effectLst/>
                <a:uLnTx/>
                <a:uFillTx/>
                <a:latin typeface="Alexandria"/>
                <a:ea typeface="+mn-ea"/>
                <a:cs typeface="+mn-cs"/>
              </a:rPr>
              <a:t>is a legal proceeding filed by the landlord to evict a tenant after the expiration of the three-day notice period when the tenant has neither paid the rent due nor vacated the property.</a:t>
            </a:r>
          </a:p>
        </p:txBody>
      </p:sp>
      <p:sp>
        <p:nvSpPr>
          <p:cNvPr id="13" name="TextBox 12">
            <a:extLst>
              <a:ext uri="{FF2B5EF4-FFF2-40B4-BE49-F238E27FC236}">
                <a16:creationId xmlns:a16="http://schemas.microsoft.com/office/drawing/2014/main" id="{40A1E793-7D5B-97D2-4612-583177B83ECA}"/>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sp>
        <p:nvSpPr>
          <p:cNvPr id="15" name="TextBox 14">
            <a:extLst>
              <a:ext uri="{FF2B5EF4-FFF2-40B4-BE49-F238E27FC236}">
                <a16:creationId xmlns:a16="http://schemas.microsoft.com/office/drawing/2014/main" id="{D244D062-5962-0AC4-A925-DF01D3CCEF80}"/>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18" name="Group 17">
            <a:extLst>
              <a:ext uri="{FF2B5EF4-FFF2-40B4-BE49-F238E27FC236}">
                <a16:creationId xmlns:a16="http://schemas.microsoft.com/office/drawing/2014/main" id="{7AD1E353-AA6F-0407-D275-7F28026D29F9}"/>
              </a:ext>
            </a:extLst>
          </p:cNvPr>
          <p:cNvGrpSpPr/>
          <p:nvPr/>
        </p:nvGrpSpPr>
        <p:grpSpPr>
          <a:xfrm>
            <a:off x="2213674" y="1573717"/>
            <a:ext cx="7764651" cy="535753"/>
            <a:chOff x="2123457" y="1567959"/>
            <a:chExt cx="7764651" cy="669680"/>
          </a:xfrm>
        </p:grpSpPr>
        <p:sp>
          <p:nvSpPr>
            <p:cNvPr id="19" name="Rectangle 18">
              <a:extLst>
                <a:ext uri="{FF2B5EF4-FFF2-40B4-BE49-F238E27FC236}">
                  <a16:creationId xmlns:a16="http://schemas.microsoft.com/office/drawing/2014/main" id="{8EAF55D1-E3CB-ABEA-4DDF-F88A3832C333}"/>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8192415A-61F9-8D6D-972B-355C4DAF017A}"/>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grpSp>
    </p:spTree>
    <p:extLst>
      <p:ext uri="{BB962C8B-B14F-4D97-AF65-F5344CB8AC3E}">
        <p14:creationId xmlns:p14="http://schemas.microsoft.com/office/powerpoint/2010/main" val="2477118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9E16B-EDCC-BB66-9827-9CE3DD47E3B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9BFC633-C5B9-BD8C-4387-DA1242DF369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4AA5771-BDAD-5A68-0C1C-2B7C7B097D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754CD14D-7004-A749-91EA-D1ED01905FC2}"/>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sp>
        <p:nvSpPr>
          <p:cNvPr id="15" name="TextBox 14">
            <a:extLst>
              <a:ext uri="{FF2B5EF4-FFF2-40B4-BE49-F238E27FC236}">
                <a16:creationId xmlns:a16="http://schemas.microsoft.com/office/drawing/2014/main" id="{58AABC64-1E65-FB53-A518-C3230A0CBB2F}"/>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18" name="Group 17">
            <a:extLst>
              <a:ext uri="{FF2B5EF4-FFF2-40B4-BE49-F238E27FC236}">
                <a16:creationId xmlns:a16="http://schemas.microsoft.com/office/drawing/2014/main" id="{4512E3D9-B00F-0B48-D2E2-7075740C7A00}"/>
              </a:ext>
            </a:extLst>
          </p:cNvPr>
          <p:cNvGrpSpPr/>
          <p:nvPr/>
        </p:nvGrpSpPr>
        <p:grpSpPr>
          <a:xfrm>
            <a:off x="1333001" y="1589359"/>
            <a:ext cx="10376910" cy="562117"/>
            <a:chOff x="2039779" y="1567959"/>
            <a:chExt cx="7848329" cy="702634"/>
          </a:xfrm>
        </p:grpSpPr>
        <p:sp>
          <p:nvSpPr>
            <p:cNvPr id="19" name="Rectangle 18">
              <a:extLst>
                <a:ext uri="{FF2B5EF4-FFF2-40B4-BE49-F238E27FC236}">
                  <a16:creationId xmlns:a16="http://schemas.microsoft.com/office/drawing/2014/main" id="{4211C2EE-460F-8E9A-2853-80A65FE32260}"/>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C1FA4CEE-A487-4811-257B-6B6B72B430E2}"/>
                </a:ext>
              </a:extLst>
            </p:cNvPr>
            <p:cNvSpPr txBox="1"/>
            <p:nvPr/>
          </p:nvSpPr>
          <p:spPr>
            <a:xfrm>
              <a:off x="2039779" y="1616579"/>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Difference Between Commercial and Residential Landlords in Partial Rent Situations</a:t>
              </a:r>
            </a:p>
          </p:txBody>
        </p:sp>
      </p:grpSp>
      <p:graphicFrame>
        <p:nvGraphicFramePr>
          <p:cNvPr id="2" name="Table 1">
            <a:extLst>
              <a:ext uri="{FF2B5EF4-FFF2-40B4-BE49-F238E27FC236}">
                <a16:creationId xmlns:a16="http://schemas.microsoft.com/office/drawing/2014/main" id="{44C87AE0-7467-FA9E-EED0-9D4444932046}"/>
              </a:ext>
            </a:extLst>
          </p:cNvPr>
          <p:cNvGraphicFramePr>
            <a:graphicFrameLocks noGrp="1"/>
          </p:cNvGraphicFramePr>
          <p:nvPr/>
        </p:nvGraphicFramePr>
        <p:xfrm>
          <a:off x="180431" y="2223492"/>
          <a:ext cx="11846253" cy="4213479"/>
        </p:xfrm>
        <a:graphic>
          <a:graphicData uri="http://schemas.openxmlformats.org/drawingml/2006/table">
            <a:tbl>
              <a:tblPr firstRow="1" bandRow="1">
                <a:tableStyleId>{5C22544A-7EE6-4342-B048-85BDC9FD1C3A}</a:tableStyleId>
              </a:tblPr>
              <a:tblGrid>
                <a:gridCol w="3948751">
                  <a:extLst>
                    <a:ext uri="{9D8B030D-6E8A-4147-A177-3AD203B41FA5}">
                      <a16:colId xmlns:a16="http://schemas.microsoft.com/office/drawing/2014/main" val="2429182491"/>
                    </a:ext>
                  </a:extLst>
                </a:gridCol>
                <a:gridCol w="3948751">
                  <a:extLst>
                    <a:ext uri="{9D8B030D-6E8A-4147-A177-3AD203B41FA5}">
                      <a16:colId xmlns:a16="http://schemas.microsoft.com/office/drawing/2014/main" val="151863615"/>
                    </a:ext>
                  </a:extLst>
                </a:gridCol>
                <a:gridCol w="3948751">
                  <a:extLst>
                    <a:ext uri="{9D8B030D-6E8A-4147-A177-3AD203B41FA5}">
                      <a16:colId xmlns:a16="http://schemas.microsoft.com/office/drawing/2014/main" val="2861106231"/>
                    </a:ext>
                  </a:extLst>
                </a:gridCol>
              </a:tblGrid>
              <a:tr h="370840">
                <a:tc>
                  <a:txBody>
                    <a:bodyPr/>
                    <a:lstStyle/>
                    <a:p>
                      <a:pPr algn="ctr">
                        <a:lnSpc>
                          <a:spcPct val="120000"/>
                        </a:lnSpc>
                        <a:spcBef>
                          <a:spcPts val="600"/>
                        </a:spcBef>
                        <a:spcAft>
                          <a:spcPts val="600"/>
                        </a:spcAft>
                        <a:buNone/>
                      </a:pPr>
                      <a:r>
                        <a:rPr lang="en-US" sz="2000" dirty="0">
                          <a:latin typeface="Alexandria"/>
                        </a:rPr>
                        <a:t>Comparison</a:t>
                      </a:r>
                    </a:p>
                  </a:txBody>
                  <a:tcPr anchor="ctr"/>
                </a:tc>
                <a:tc>
                  <a:txBody>
                    <a:bodyPr/>
                    <a:lstStyle/>
                    <a:p>
                      <a:pPr algn="ctr">
                        <a:lnSpc>
                          <a:spcPct val="120000"/>
                        </a:lnSpc>
                        <a:spcBef>
                          <a:spcPts val="600"/>
                        </a:spcBef>
                        <a:spcAft>
                          <a:spcPts val="600"/>
                        </a:spcAft>
                        <a:buNone/>
                      </a:pPr>
                      <a:r>
                        <a:rPr lang="en-US" sz="2000" b="1" dirty="0">
                          <a:latin typeface="Alexandria"/>
                        </a:rPr>
                        <a:t>Commercial Landlord</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Residential Landlord</a:t>
                      </a:r>
                      <a:endParaRPr lang="en-US" sz="2000" dirty="0">
                        <a:latin typeface="Alexandria"/>
                      </a:endParaRPr>
                    </a:p>
                  </a:txBody>
                  <a:tcPr anchor="ctr"/>
                </a:tc>
                <a:extLst>
                  <a:ext uri="{0D108BD9-81ED-4DB2-BD59-A6C34878D82A}">
                    <a16:rowId xmlns:a16="http://schemas.microsoft.com/office/drawing/2014/main" val="1026578113"/>
                  </a:ext>
                </a:extLst>
              </a:tr>
              <a:tr h="370840">
                <a:tc>
                  <a:txBody>
                    <a:bodyPr/>
                    <a:lstStyle/>
                    <a:p>
                      <a:pPr algn="ctr">
                        <a:lnSpc>
                          <a:spcPct val="120000"/>
                        </a:lnSpc>
                        <a:spcBef>
                          <a:spcPts val="600"/>
                        </a:spcBef>
                        <a:spcAft>
                          <a:spcPts val="600"/>
                        </a:spcAft>
                        <a:buNone/>
                      </a:pPr>
                      <a:r>
                        <a:rPr lang="en-US" sz="2000" b="1" dirty="0">
                          <a:latin typeface="Alexandria"/>
                        </a:rPr>
                        <a:t>Accepting Partial Rent After Three-Day Notice</a:t>
                      </a:r>
                    </a:p>
                  </a:txBody>
                  <a:tcPr anchor="ctr"/>
                </a:tc>
                <a:tc>
                  <a:txBody>
                    <a:bodyPr/>
                    <a:lstStyle/>
                    <a:p>
                      <a:pPr algn="ctr">
                        <a:lnSpc>
                          <a:spcPct val="120000"/>
                        </a:lnSpc>
                        <a:spcBef>
                          <a:spcPts val="600"/>
                        </a:spcBef>
                        <a:spcAft>
                          <a:spcPts val="600"/>
                        </a:spcAft>
                        <a:buNone/>
                      </a:pPr>
                      <a:r>
                        <a:rPr lang="en-US" sz="1800" b="0" dirty="0">
                          <a:latin typeface="Alexandria"/>
                        </a:rPr>
                        <a:t>Allowed and does not invalidate the notice.</a:t>
                      </a:r>
                    </a:p>
                  </a:txBody>
                  <a:tcPr anchor="ctr"/>
                </a:tc>
                <a:tc>
                  <a:txBody>
                    <a:bodyPr/>
                    <a:lstStyle/>
                    <a:p>
                      <a:pPr algn="ctr">
                        <a:lnSpc>
                          <a:spcPct val="120000"/>
                        </a:lnSpc>
                        <a:spcBef>
                          <a:spcPts val="600"/>
                        </a:spcBef>
                        <a:spcAft>
                          <a:spcPts val="600"/>
                        </a:spcAft>
                        <a:buNone/>
                      </a:pPr>
                      <a:r>
                        <a:rPr lang="en-US" sz="1800" b="0" dirty="0">
                          <a:latin typeface="Alexandria"/>
                        </a:rPr>
                        <a:t>Invalidates the previous notice.</a:t>
                      </a:r>
                    </a:p>
                  </a:txBody>
                  <a:tcPr anchor="ctr"/>
                </a:tc>
                <a:extLst>
                  <a:ext uri="{0D108BD9-81ED-4DB2-BD59-A6C34878D82A}">
                    <a16:rowId xmlns:a16="http://schemas.microsoft.com/office/drawing/2014/main" val="327914721"/>
                  </a:ext>
                </a:extLst>
              </a:tr>
              <a:tr h="370840">
                <a:tc>
                  <a:txBody>
                    <a:bodyPr/>
                    <a:lstStyle/>
                    <a:p>
                      <a:pPr algn="ctr">
                        <a:lnSpc>
                          <a:spcPct val="120000"/>
                        </a:lnSpc>
                        <a:spcBef>
                          <a:spcPts val="600"/>
                        </a:spcBef>
                        <a:spcAft>
                          <a:spcPts val="600"/>
                        </a:spcAft>
                        <a:buNone/>
                      </a:pPr>
                      <a:r>
                        <a:rPr lang="en-US" sz="2000" b="1" dirty="0">
                          <a:latin typeface="Alexandria"/>
                        </a:rPr>
                        <a:t>Need for a New Notice</a:t>
                      </a:r>
                    </a:p>
                  </a:txBody>
                  <a:tcPr anchor="ctr"/>
                </a:tc>
                <a:tc>
                  <a:txBody>
                    <a:bodyPr/>
                    <a:lstStyle/>
                    <a:p>
                      <a:pPr algn="ctr">
                        <a:lnSpc>
                          <a:spcPct val="120000"/>
                        </a:lnSpc>
                        <a:spcBef>
                          <a:spcPts val="600"/>
                        </a:spcBef>
                        <a:spcAft>
                          <a:spcPts val="600"/>
                        </a:spcAft>
                        <a:buNone/>
                      </a:pPr>
                      <a:r>
                        <a:rPr lang="en-US" sz="1800" b="0" dirty="0">
                          <a:latin typeface="Alexandria"/>
                        </a:rPr>
                        <a:t>No new notice required before filing UD.</a:t>
                      </a:r>
                    </a:p>
                  </a:txBody>
                  <a:tcPr anchor="ctr"/>
                </a:tc>
                <a:tc>
                  <a:txBody>
                    <a:bodyPr/>
                    <a:lstStyle/>
                    <a:p>
                      <a:pPr algn="ctr">
                        <a:lnSpc>
                          <a:spcPct val="120000"/>
                        </a:lnSpc>
                        <a:spcBef>
                          <a:spcPts val="600"/>
                        </a:spcBef>
                        <a:spcAft>
                          <a:spcPts val="600"/>
                        </a:spcAft>
                        <a:buNone/>
                      </a:pPr>
                      <a:r>
                        <a:rPr lang="en-US" sz="1800" b="0" dirty="0">
                          <a:latin typeface="Alexandria"/>
                        </a:rPr>
                        <a:t>A new notice must be issued with the remaining amount.</a:t>
                      </a:r>
                    </a:p>
                  </a:txBody>
                  <a:tcPr anchor="ctr"/>
                </a:tc>
                <a:extLst>
                  <a:ext uri="{0D108BD9-81ED-4DB2-BD59-A6C34878D82A}">
                    <a16:rowId xmlns:a16="http://schemas.microsoft.com/office/drawing/2014/main" val="3182838580"/>
                  </a:ext>
                </a:extLst>
              </a:tr>
              <a:tr h="370840">
                <a:tc>
                  <a:txBody>
                    <a:bodyPr/>
                    <a:lstStyle/>
                    <a:p>
                      <a:pPr algn="ctr">
                        <a:lnSpc>
                          <a:spcPct val="120000"/>
                        </a:lnSpc>
                        <a:spcBef>
                          <a:spcPts val="600"/>
                        </a:spcBef>
                        <a:spcAft>
                          <a:spcPts val="600"/>
                        </a:spcAft>
                        <a:buNone/>
                      </a:pPr>
                      <a:r>
                        <a:rPr lang="en-US" sz="2000" b="1" dirty="0">
                          <a:latin typeface="Alexandria"/>
                        </a:rPr>
                        <a:t>Filing UD Action</a:t>
                      </a:r>
                    </a:p>
                  </a:txBody>
                  <a:tcPr anchor="ctr"/>
                </a:tc>
                <a:tc>
                  <a:txBody>
                    <a:bodyPr/>
                    <a:lstStyle/>
                    <a:p>
                      <a:pPr algn="ctr">
                        <a:lnSpc>
                          <a:spcPct val="120000"/>
                        </a:lnSpc>
                        <a:spcBef>
                          <a:spcPts val="600"/>
                        </a:spcBef>
                        <a:spcAft>
                          <a:spcPts val="600"/>
                        </a:spcAft>
                        <a:buNone/>
                      </a:pPr>
                      <a:r>
                        <a:rPr lang="en-US" sz="1800" b="0" dirty="0">
                          <a:latin typeface="Alexandria"/>
                        </a:rPr>
                        <a:t>Can proceed without issuing a new notice if balance remains unpaid.</a:t>
                      </a:r>
                    </a:p>
                  </a:txBody>
                  <a:tcPr anchor="ctr"/>
                </a:tc>
                <a:tc>
                  <a:txBody>
                    <a:bodyPr/>
                    <a:lstStyle/>
                    <a:p>
                      <a:pPr algn="ctr">
                        <a:lnSpc>
                          <a:spcPct val="120000"/>
                        </a:lnSpc>
                        <a:spcBef>
                          <a:spcPts val="600"/>
                        </a:spcBef>
                        <a:spcAft>
                          <a:spcPts val="600"/>
                        </a:spcAft>
                        <a:buNone/>
                      </a:pPr>
                      <a:r>
                        <a:rPr lang="en-US" sz="1800" b="0" dirty="0">
                          <a:latin typeface="Alexandria"/>
                        </a:rPr>
                        <a:t>Cannot proceed until a new, accurate notice is served.</a:t>
                      </a:r>
                    </a:p>
                  </a:txBody>
                  <a:tcPr anchor="ctr"/>
                </a:tc>
                <a:extLst>
                  <a:ext uri="{0D108BD9-81ED-4DB2-BD59-A6C34878D82A}">
                    <a16:rowId xmlns:a16="http://schemas.microsoft.com/office/drawing/2014/main" val="903049857"/>
                  </a:ext>
                </a:extLst>
              </a:tr>
              <a:tr h="370840">
                <a:tc>
                  <a:txBody>
                    <a:bodyPr/>
                    <a:lstStyle/>
                    <a:p>
                      <a:pPr algn="ctr">
                        <a:lnSpc>
                          <a:spcPct val="120000"/>
                        </a:lnSpc>
                        <a:spcBef>
                          <a:spcPts val="600"/>
                        </a:spcBef>
                        <a:spcAft>
                          <a:spcPts val="600"/>
                        </a:spcAft>
                        <a:buNone/>
                      </a:pPr>
                      <a:r>
                        <a:rPr lang="en-US" sz="2000" b="1" dirty="0">
                          <a:latin typeface="Alexandria"/>
                        </a:rPr>
                        <a:t>Nonwaiver of Rights Clause</a:t>
                      </a:r>
                    </a:p>
                  </a:txBody>
                  <a:tcPr anchor="ctr"/>
                </a:tc>
                <a:tc>
                  <a:txBody>
                    <a:bodyPr/>
                    <a:lstStyle/>
                    <a:p>
                      <a:pPr algn="ctr">
                        <a:lnSpc>
                          <a:spcPct val="120000"/>
                        </a:lnSpc>
                        <a:spcBef>
                          <a:spcPts val="600"/>
                        </a:spcBef>
                        <a:spcAft>
                          <a:spcPts val="600"/>
                        </a:spcAft>
                        <a:buNone/>
                      </a:pPr>
                      <a:r>
                        <a:rPr lang="en-US" sz="1800" b="0" dirty="0">
                          <a:latin typeface="Alexandria"/>
                        </a:rPr>
                        <a:t>Essential in the lease or agreement to preserve legal rights.</a:t>
                      </a:r>
                    </a:p>
                  </a:txBody>
                  <a:tcPr anchor="ctr"/>
                </a:tc>
                <a:tc>
                  <a:txBody>
                    <a:bodyPr/>
                    <a:lstStyle/>
                    <a:p>
                      <a:pPr algn="ctr">
                        <a:lnSpc>
                          <a:spcPct val="120000"/>
                        </a:lnSpc>
                        <a:spcBef>
                          <a:spcPts val="600"/>
                        </a:spcBef>
                        <a:spcAft>
                          <a:spcPts val="600"/>
                        </a:spcAft>
                        <a:buNone/>
                      </a:pPr>
                      <a:r>
                        <a:rPr lang="en-US" sz="1800" b="0" dirty="0">
                          <a:latin typeface="Alexandria"/>
                        </a:rPr>
                        <a:t>Not typically required; residential tenants have statutory protection.</a:t>
                      </a:r>
                    </a:p>
                  </a:txBody>
                  <a:tcPr anchor="ctr"/>
                </a:tc>
                <a:extLst>
                  <a:ext uri="{0D108BD9-81ED-4DB2-BD59-A6C34878D82A}">
                    <a16:rowId xmlns:a16="http://schemas.microsoft.com/office/drawing/2014/main" val="473096641"/>
                  </a:ext>
                </a:extLst>
              </a:tr>
              <a:tr h="370840">
                <a:tc>
                  <a:txBody>
                    <a:bodyPr/>
                    <a:lstStyle/>
                    <a:p>
                      <a:pPr algn="ctr">
                        <a:lnSpc>
                          <a:spcPct val="120000"/>
                        </a:lnSpc>
                        <a:spcBef>
                          <a:spcPts val="600"/>
                        </a:spcBef>
                        <a:spcAft>
                          <a:spcPts val="600"/>
                        </a:spcAft>
                        <a:buNone/>
                      </a:pPr>
                      <a:r>
                        <a:rPr lang="en-US" sz="2000" b="1" dirty="0">
                          <a:latin typeface="Alexandria"/>
                        </a:rPr>
                        <a:t>Purpose of Partial Payment Agreement</a:t>
                      </a:r>
                    </a:p>
                  </a:txBody>
                  <a:tcPr anchor="ctr"/>
                </a:tc>
                <a:tc>
                  <a:txBody>
                    <a:bodyPr/>
                    <a:lstStyle/>
                    <a:p>
                      <a:pPr algn="ctr">
                        <a:lnSpc>
                          <a:spcPct val="120000"/>
                        </a:lnSpc>
                        <a:spcBef>
                          <a:spcPts val="600"/>
                        </a:spcBef>
                        <a:spcAft>
                          <a:spcPts val="600"/>
                        </a:spcAft>
                        <a:buNone/>
                      </a:pPr>
                      <a:r>
                        <a:rPr lang="en-US" sz="1800" b="0" dirty="0">
                          <a:latin typeface="Alexandria"/>
                        </a:rPr>
                        <a:t>To support the tenant while maintaining the right to evict if needed.</a:t>
                      </a:r>
                    </a:p>
                  </a:txBody>
                  <a:tcPr anchor="ctr"/>
                </a:tc>
                <a:tc>
                  <a:txBody>
                    <a:bodyPr/>
                    <a:lstStyle/>
                    <a:p>
                      <a:pPr algn="ctr">
                        <a:lnSpc>
                          <a:spcPct val="120000"/>
                        </a:lnSpc>
                        <a:spcBef>
                          <a:spcPts val="600"/>
                        </a:spcBef>
                        <a:spcAft>
                          <a:spcPts val="600"/>
                        </a:spcAft>
                        <a:buNone/>
                      </a:pPr>
                      <a:r>
                        <a:rPr lang="en-US" sz="1800" b="0" dirty="0">
                          <a:latin typeface="Alexandria"/>
                        </a:rPr>
                        <a:t>To help the tenant temporarily without losing rent rights.</a:t>
                      </a:r>
                    </a:p>
                  </a:txBody>
                  <a:tcPr anchor="ctr"/>
                </a:tc>
                <a:extLst>
                  <a:ext uri="{0D108BD9-81ED-4DB2-BD59-A6C34878D82A}">
                    <a16:rowId xmlns:a16="http://schemas.microsoft.com/office/drawing/2014/main" val="2399081902"/>
                  </a:ext>
                </a:extLst>
              </a:tr>
            </a:tbl>
          </a:graphicData>
        </a:graphic>
      </p:graphicFrame>
    </p:spTree>
    <p:extLst>
      <p:ext uri="{BB962C8B-B14F-4D97-AF65-F5344CB8AC3E}">
        <p14:creationId xmlns:p14="http://schemas.microsoft.com/office/powerpoint/2010/main" val="201930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20AB4-4D73-801C-CEB1-FF2E2BC6C24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5256613-AF11-6891-1064-032C9160863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5F9CD6B-6953-8712-E617-BB2076D1A1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29EF1998-D724-EF0A-C907-75228BA80743}"/>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sp>
        <p:nvSpPr>
          <p:cNvPr id="15" name="TextBox 14">
            <a:extLst>
              <a:ext uri="{FF2B5EF4-FFF2-40B4-BE49-F238E27FC236}">
                <a16:creationId xmlns:a16="http://schemas.microsoft.com/office/drawing/2014/main" id="{6FFADB40-6347-48A4-BBB8-29FAB9528C7E}"/>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18" name="Group 17">
            <a:extLst>
              <a:ext uri="{FF2B5EF4-FFF2-40B4-BE49-F238E27FC236}">
                <a16:creationId xmlns:a16="http://schemas.microsoft.com/office/drawing/2014/main" id="{94DF42DA-4B02-C33D-EB22-86AF9F092AD6}"/>
              </a:ext>
            </a:extLst>
          </p:cNvPr>
          <p:cNvGrpSpPr/>
          <p:nvPr/>
        </p:nvGrpSpPr>
        <p:grpSpPr>
          <a:xfrm>
            <a:off x="1333001" y="1589359"/>
            <a:ext cx="10376910" cy="562117"/>
            <a:chOff x="2039779" y="1567959"/>
            <a:chExt cx="7848329" cy="702634"/>
          </a:xfrm>
        </p:grpSpPr>
        <p:sp>
          <p:nvSpPr>
            <p:cNvPr id="19" name="Rectangle 18">
              <a:extLst>
                <a:ext uri="{FF2B5EF4-FFF2-40B4-BE49-F238E27FC236}">
                  <a16:creationId xmlns:a16="http://schemas.microsoft.com/office/drawing/2014/main" id="{333567BA-1F43-75AF-0D34-D1B026FB3F09}"/>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5F3B6350-8A0C-ADCE-527D-CF470F5E95D5}"/>
                </a:ext>
              </a:extLst>
            </p:cNvPr>
            <p:cNvSpPr txBox="1"/>
            <p:nvPr/>
          </p:nvSpPr>
          <p:spPr>
            <a:xfrm>
              <a:off x="2039779" y="1616579"/>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Difference Between Commercial and Residential Landlords in Partial Rent Situations</a:t>
              </a:r>
            </a:p>
          </p:txBody>
        </p:sp>
      </p:grpSp>
      <p:graphicFrame>
        <p:nvGraphicFramePr>
          <p:cNvPr id="2" name="Table 1">
            <a:extLst>
              <a:ext uri="{FF2B5EF4-FFF2-40B4-BE49-F238E27FC236}">
                <a16:creationId xmlns:a16="http://schemas.microsoft.com/office/drawing/2014/main" id="{45FF4CA5-4138-8C62-8E70-6BCAF5DAF707}"/>
              </a:ext>
            </a:extLst>
          </p:cNvPr>
          <p:cNvGraphicFramePr>
            <a:graphicFrameLocks noGrp="1"/>
          </p:cNvGraphicFramePr>
          <p:nvPr/>
        </p:nvGraphicFramePr>
        <p:xfrm>
          <a:off x="180431" y="2254488"/>
          <a:ext cx="11846253" cy="3309404"/>
        </p:xfrm>
        <a:graphic>
          <a:graphicData uri="http://schemas.openxmlformats.org/drawingml/2006/table">
            <a:tbl>
              <a:tblPr firstRow="1" bandRow="1">
                <a:tableStyleId>{5C22544A-7EE6-4342-B048-85BDC9FD1C3A}</a:tableStyleId>
              </a:tblPr>
              <a:tblGrid>
                <a:gridCol w="3948751">
                  <a:extLst>
                    <a:ext uri="{9D8B030D-6E8A-4147-A177-3AD203B41FA5}">
                      <a16:colId xmlns:a16="http://schemas.microsoft.com/office/drawing/2014/main" val="2429182491"/>
                    </a:ext>
                  </a:extLst>
                </a:gridCol>
                <a:gridCol w="3948751">
                  <a:extLst>
                    <a:ext uri="{9D8B030D-6E8A-4147-A177-3AD203B41FA5}">
                      <a16:colId xmlns:a16="http://schemas.microsoft.com/office/drawing/2014/main" val="151863615"/>
                    </a:ext>
                  </a:extLst>
                </a:gridCol>
                <a:gridCol w="3948751">
                  <a:extLst>
                    <a:ext uri="{9D8B030D-6E8A-4147-A177-3AD203B41FA5}">
                      <a16:colId xmlns:a16="http://schemas.microsoft.com/office/drawing/2014/main" val="2861106231"/>
                    </a:ext>
                  </a:extLst>
                </a:gridCol>
              </a:tblGrid>
              <a:tr h="452701">
                <a:tc>
                  <a:txBody>
                    <a:bodyPr/>
                    <a:lstStyle/>
                    <a:p>
                      <a:pPr algn="ctr">
                        <a:lnSpc>
                          <a:spcPct val="120000"/>
                        </a:lnSpc>
                        <a:spcBef>
                          <a:spcPts val="600"/>
                        </a:spcBef>
                        <a:spcAft>
                          <a:spcPts val="600"/>
                        </a:spcAft>
                        <a:buNone/>
                      </a:pPr>
                      <a:r>
                        <a:rPr lang="en-US" sz="2000" dirty="0">
                          <a:latin typeface="Alexandria"/>
                        </a:rPr>
                        <a:t>Aspect</a:t>
                      </a:r>
                    </a:p>
                  </a:txBody>
                  <a:tcPr anchor="ctr"/>
                </a:tc>
                <a:tc>
                  <a:txBody>
                    <a:bodyPr/>
                    <a:lstStyle/>
                    <a:p>
                      <a:pPr algn="ctr">
                        <a:lnSpc>
                          <a:spcPct val="120000"/>
                        </a:lnSpc>
                        <a:spcBef>
                          <a:spcPts val="600"/>
                        </a:spcBef>
                        <a:spcAft>
                          <a:spcPts val="600"/>
                        </a:spcAft>
                        <a:buNone/>
                      </a:pPr>
                      <a:r>
                        <a:rPr lang="en-US" sz="2000" b="1" dirty="0">
                          <a:latin typeface="Alexandria"/>
                        </a:rPr>
                        <a:t>Commercial</a:t>
                      </a:r>
                      <a:endParaRPr lang="en-US" sz="2000" dirty="0">
                        <a:latin typeface="Alexandria"/>
                      </a:endParaRPr>
                    </a:p>
                  </a:txBody>
                  <a:tcPr anchor="ctr"/>
                </a:tc>
                <a:tc>
                  <a:txBody>
                    <a:bodyPr/>
                    <a:lstStyle/>
                    <a:p>
                      <a:pPr algn="ctr">
                        <a:lnSpc>
                          <a:spcPct val="120000"/>
                        </a:lnSpc>
                        <a:spcBef>
                          <a:spcPts val="600"/>
                        </a:spcBef>
                        <a:spcAft>
                          <a:spcPts val="600"/>
                        </a:spcAft>
                        <a:buNone/>
                      </a:pPr>
                      <a:r>
                        <a:rPr lang="en-US" sz="2000" b="1" dirty="0">
                          <a:latin typeface="Alexandria"/>
                        </a:rPr>
                        <a:t>Residential</a:t>
                      </a:r>
                      <a:endParaRPr lang="en-US" sz="2000" dirty="0">
                        <a:latin typeface="Alexandria"/>
                      </a:endParaRPr>
                    </a:p>
                  </a:txBody>
                  <a:tcPr anchor="ctr"/>
                </a:tc>
                <a:extLst>
                  <a:ext uri="{0D108BD9-81ED-4DB2-BD59-A6C34878D82A}">
                    <a16:rowId xmlns:a16="http://schemas.microsoft.com/office/drawing/2014/main" val="1026578113"/>
                  </a:ext>
                </a:extLst>
              </a:tr>
              <a:tr h="761277">
                <a:tc>
                  <a:txBody>
                    <a:bodyPr/>
                    <a:lstStyle/>
                    <a:p>
                      <a:pPr algn="ctr">
                        <a:lnSpc>
                          <a:spcPct val="120000"/>
                        </a:lnSpc>
                        <a:spcBef>
                          <a:spcPts val="600"/>
                        </a:spcBef>
                        <a:spcAft>
                          <a:spcPts val="600"/>
                        </a:spcAft>
                        <a:buNone/>
                      </a:pPr>
                      <a:r>
                        <a:rPr lang="en-US" b="1" dirty="0">
                          <a:latin typeface="Alexandria"/>
                        </a:rPr>
                        <a:t>Accepting partial rent after three-day notice</a:t>
                      </a:r>
                    </a:p>
                  </a:txBody>
                  <a:tcPr anchor="ctr"/>
                </a:tc>
                <a:tc>
                  <a:txBody>
                    <a:bodyPr/>
                    <a:lstStyle/>
                    <a:p>
                      <a:pPr algn="ctr">
                        <a:lnSpc>
                          <a:spcPct val="120000"/>
                        </a:lnSpc>
                        <a:spcBef>
                          <a:spcPts val="600"/>
                        </a:spcBef>
                        <a:spcAft>
                          <a:spcPts val="600"/>
                        </a:spcAft>
                        <a:buNone/>
                      </a:pPr>
                      <a:r>
                        <a:rPr lang="en-US" dirty="0">
                          <a:latin typeface="Alexandria"/>
                        </a:rPr>
                        <a:t>Does not invalidate the notice</a:t>
                      </a:r>
                    </a:p>
                  </a:txBody>
                  <a:tcPr anchor="ctr"/>
                </a:tc>
                <a:tc>
                  <a:txBody>
                    <a:bodyPr/>
                    <a:lstStyle/>
                    <a:p>
                      <a:pPr algn="ctr">
                        <a:lnSpc>
                          <a:spcPct val="120000"/>
                        </a:lnSpc>
                        <a:spcBef>
                          <a:spcPts val="600"/>
                        </a:spcBef>
                        <a:spcAft>
                          <a:spcPts val="600"/>
                        </a:spcAft>
                        <a:buNone/>
                      </a:pPr>
                      <a:r>
                        <a:rPr lang="en-US" dirty="0">
                          <a:latin typeface="Alexandria"/>
                        </a:rPr>
                        <a:t>Invalidates the notice</a:t>
                      </a:r>
                    </a:p>
                  </a:txBody>
                  <a:tcPr anchor="ctr"/>
                </a:tc>
                <a:extLst>
                  <a:ext uri="{0D108BD9-81ED-4DB2-BD59-A6C34878D82A}">
                    <a16:rowId xmlns:a16="http://schemas.microsoft.com/office/drawing/2014/main" val="327914721"/>
                  </a:ext>
                </a:extLst>
              </a:tr>
              <a:tr h="577806">
                <a:tc>
                  <a:txBody>
                    <a:bodyPr/>
                    <a:lstStyle/>
                    <a:p>
                      <a:pPr algn="ctr">
                        <a:lnSpc>
                          <a:spcPct val="120000"/>
                        </a:lnSpc>
                        <a:spcBef>
                          <a:spcPts val="600"/>
                        </a:spcBef>
                        <a:spcAft>
                          <a:spcPts val="600"/>
                        </a:spcAft>
                        <a:buNone/>
                      </a:pPr>
                      <a:r>
                        <a:rPr lang="en-US" b="1" dirty="0">
                          <a:latin typeface="Alexandria"/>
                        </a:rPr>
                        <a:t>Need for a new notice</a:t>
                      </a:r>
                    </a:p>
                  </a:txBody>
                  <a:tcPr anchor="ctr"/>
                </a:tc>
                <a:tc>
                  <a:txBody>
                    <a:bodyPr/>
                    <a:lstStyle/>
                    <a:p>
                      <a:pPr algn="ctr">
                        <a:lnSpc>
                          <a:spcPct val="120000"/>
                        </a:lnSpc>
                        <a:spcBef>
                          <a:spcPts val="600"/>
                        </a:spcBef>
                        <a:spcAft>
                          <a:spcPts val="600"/>
                        </a:spcAft>
                        <a:buNone/>
                      </a:pPr>
                      <a:r>
                        <a:rPr lang="en-US" dirty="0">
                          <a:latin typeface="Alexandria"/>
                        </a:rPr>
                        <a:t>Not required</a:t>
                      </a:r>
                    </a:p>
                  </a:txBody>
                  <a:tcPr anchor="ctr"/>
                </a:tc>
                <a:tc>
                  <a:txBody>
                    <a:bodyPr/>
                    <a:lstStyle/>
                    <a:p>
                      <a:pPr algn="ctr">
                        <a:lnSpc>
                          <a:spcPct val="120000"/>
                        </a:lnSpc>
                        <a:spcBef>
                          <a:spcPts val="600"/>
                        </a:spcBef>
                        <a:spcAft>
                          <a:spcPts val="600"/>
                        </a:spcAft>
                        <a:buNone/>
                      </a:pPr>
                      <a:r>
                        <a:rPr lang="en-US" dirty="0">
                          <a:latin typeface="Alexandria"/>
                        </a:rPr>
                        <a:t>Required</a:t>
                      </a:r>
                    </a:p>
                  </a:txBody>
                  <a:tcPr anchor="ctr"/>
                </a:tc>
                <a:extLst>
                  <a:ext uri="{0D108BD9-81ED-4DB2-BD59-A6C34878D82A}">
                    <a16:rowId xmlns:a16="http://schemas.microsoft.com/office/drawing/2014/main" val="3182838580"/>
                  </a:ext>
                </a:extLst>
              </a:tr>
              <a:tr h="488374">
                <a:tc>
                  <a:txBody>
                    <a:bodyPr/>
                    <a:lstStyle/>
                    <a:p>
                      <a:pPr algn="ctr">
                        <a:lnSpc>
                          <a:spcPct val="120000"/>
                        </a:lnSpc>
                        <a:spcBef>
                          <a:spcPts val="600"/>
                        </a:spcBef>
                        <a:spcAft>
                          <a:spcPts val="600"/>
                        </a:spcAft>
                        <a:buNone/>
                      </a:pPr>
                      <a:r>
                        <a:rPr lang="en-US" b="1" dirty="0">
                          <a:latin typeface="Alexandria"/>
                        </a:rPr>
                        <a:t>Filing UD after acceptance</a:t>
                      </a:r>
                    </a:p>
                  </a:txBody>
                  <a:tcPr anchor="ctr"/>
                </a:tc>
                <a:tc>
                  <a:txBody>
                    <a:bodyPr/>
                    <a:lstStyle/>
                    <a:p>
                      <a:pPr algn="ctr">
                        <a:lnSpc>
                          <a:spcPct val="120000"/>
                        </a:lnSpc>
                        <a:spcBef>
                          <a:spcPts val="600"/>
                        </a:spcBef>
                        <a:spcAft>
                          <a:spcPts val="600"/>
                        </a:spcAft>
                        <a:buNone/>
                      </a:pPr>
                      <a:r>
                        <a:rPr lang="en-US" dirty="0">
                          <a:latin typeface="Alexandria"/>
                        </a:rPr>
                        <a:t>Permitted immediately</a:t>
                      </a:r>
                    </a:p>
                  </a:txBody>
                  <a:tcPr anchor="ctr"/>
                </a:tc>
                <a:tc>
                  <a:txBody>
                    <a:bodyPr/>
                    <a:lstStyle/>
                    <a:p>
                      <a:pPr algn="ctr">
                        <a:lnSpc>
                          <a:spcPct val="120000"/>
                        </a:lnSpc>
                        <a:spcBef>
                          <a:spcPts val="600"/>
                        </a:spcBef>
                        <a:spcAft>
                          <a:spcPts val="600"/>
                        </a:spcAft>
                        <a:buNone/>
                      </a:pPr>
                      <a:r>
                        <a:rPr lang="en-US" dirty="0">
                          <a:latin typeface="Alexandria"/>
                        </a:rPr>
                        <a:t>Not allowed until a new notice is served</a:t>
                      </a:r>
                    </a:p>
                  </a:txBody>
                  <a:tcPr anchor="ctr"/>
                </a:tc>
                <a:extLst>
                  <a:ext uri="{0D108BD9-81ED-4DB2-BD59-A6C34878D82A}">
                    <a16:rowId xmlns:a16="http://schemas.microsoft.com/office/drawing/2014/main" val="903049857"/>
                  </a:ext>
                </a:extLst>
              </a:tr>
              <a:tr h="503787">
                <a:tc>
                  <a:txBody>
                    <a:bodyPr/>
                    <a:lstStyle/>
                    <a:p>
                      <a:pPr algn="ctr">
                        <a:lnSpc>
                          <a:spcPct val="120000"/>
                        </a:lnSpc>
                        <a:spcBef>
                          <a:spcPts val="600"/>
                        </a:spcBef>
                        <a:spcAft>
                          <a:spcPts val="600"/>
                        </a:spcAft>
                        <a:buNone/>
                      </a:pPr>
                      <a:r>
                        <a:rPr lang="en-US" b="1" dirty="0">
                          <a:latin typeface="Alexandria"/>
                        </a:rPr>
                        <a:t>Nonwaiver of rights clause</a:t>
                      </a:r>
                    </a:p>
                  </a:txBody>
                  <a:tcPr anchor="ctr"/>
                </a:tc>
                <a:tc>
                  <a:txBody>
                    <a:bodyPr/>
                    <a:lstStyle/>
                    <a:p>
                      <a:pPr algn="ctr">
                        <a:lnSpc>
                          <a:spcPct val="120000"/>
                        </a:lnSpc>
                        <a:spcBef>
                          <a:spcPts val="600"/>
                        </a:spcBef>
                        <a:spcAft>
                          <a:spcPts val="600"/>
                        </a:spcAft>
                        <a:buNone/>
                      </a:pPr>
                      <a:r>
                        <a:rPr lang="en-US" dirty="0">
                          <a:latin typeface="Alexandria"/>
                        </a:rPr>
                        <a:t>Essential and enforceable</a:t>
                      </a:r>
                    </a:p>
                  </a:txBody>
                  <a:tcPr anchor="ctr"/>
                </a:tc>
                <a:tc>
                  <a:txBody>
                    <a:bodyPr/>
                    <a:lstStyle/>
                    <a:p>
                      <a:pPr algn="ctr">
                        <a:lnSpc>
                          <a:spcPct val="120000"/>
                        </a:lnSpc>
                        <a:spcBef>
                          <a:spcPts val="600"/>
                        </a:spcBef>
                        <a:spcAft>
                          <a:spcPts val="600"/>
                        </a:spcAft>
                        <a:buNone/>
                      </a:pPr>
                      <a:r>
                        <a:rPr lang="en-US" dirty="0">
                          <a:latin typeface="Alexandria"/>
                        </a:rPr>
                        <a:t>Not necessary</a:t>
                      </a:r>
                    </a:p>
                  </a:txBody>
                  <a:tcPr anchor="ctr"/>
                </a:tc>
                <a:extLst>
                  <a:ext uri="{0D108BD9-81ED-4DB2-BD59-A6C34878D82A}">
                    <a16:rowId xmlns:a16="http://schemas.microsoft.com/office/drawing/2014/main" val="473096641"/>
                  </a:ext>
                </a:extLst>
              </a:tr>
              <a:tr h="525459">
                <a:tc>
                  <a:txBody>
                    <a:bodyPr/>
                    <a:lstStyle/>
                    <a:p>
                      <a:pPr algn="ctr">
                        <a:lnSpc>
                          <a:spcPct val="120000"/>
                        </a:lnSpc>
                        <a:spcBef>
                          <a:spcPts val="600"/>
                        </a:spcBef>
                        <a:spcAft>
                          <a:spcPts val="600"/>
                        </a:spcAft>
                        <a:buNone/>
                      </a:pPr>
                      <a:r>
                        <a:rPr lang="en-US" b="1" dirty="0">
                          <a:latin typeface="Alexandria"/>
                        </a:rPr>
                        <a:t>Tenant protection</a:t>
                      </a:r>
                    </a:p>
                  </a:txBody>
                  <a:tcPr anchor="ctr"/>
                </a:tc>
                <a:tc>
                  <a:txBody>
                    <a:bodyPr/>
                    <a:lstStyle/>
                    <a:p>
                      <a:pPr algn="ctr">
                        <a:lnSpc>
                          <a:spcPct val="120000"/>
                        </a:lnSpc>
                        <a:spcBef>
                          <a:spcPts val="600"/>
                        </a:spcBef>
                        <a:spcAft>
                          <a:spcPts val="600"/>
                        </a:spcAft>
                        <a:buNone/>
                      </a:pPr>
                      <a:r>
                        <a:rPr lang="en-US" dirty="0">
                          <a:latin typeface="Alexandria"/>
                        </a:rPr>
                        <a:t>Lower (greater contractual freedom</a:t>
                      </a:r>
                      <a:r>
                        <a:rPr lang="ar-SY" dirty="0">
                          <a:latin typeface="Alexandria"/>
                        </a:rPr>
                        <a:t>(</a:t>
                      </a:r>
                      <a:endParaRPr lang="en-US" dirty="0">
                        <a:latin typeface="Alexandria"/>
                      </a:endParaRPr>
                    </a:p>
                  </a:txBody>
                  <a:tcPr anchor="ctr"/>
                </a:tc>
                <a:tc>
                  <a:txBody>
                    <a:bodyPr/>
                    <a:lstStyle/>
                    <a:p>
                      <a:pPr algn="ctr">
                        <a:lnSpc>
                          <a:spcPct val="120000"/>
                        </a:lnSpc>
                        <a:spcBef>
                          <a:spcPts val="600"/>
                        </a:spcBef>
                        <a:spcAft>
                          <a:spcPts val="600"/>
                        </a:spcAft>
                        <a:buNone/>
                      </a:pPr>
                      <a:r>
                        <a:rPr lang="en-US" dirty="0">
                          <a:latin typeface="Alexandria"/>
                        </a:rPr>
                        <a:t>Higher (consumer protection laws)</a:t>
                      </a:r>
                    </a:p>
                  </a:txBody>
                  <a:tcPr anchor="ctr"/>
                </a:tc>
                <a:extLst>
                  <a:ext uri="{0D108BD9-81ED-4DB2-BD59-A6C34878D82A}">
                    <a16:rowId xmlns:a16="http://schemas.microsoft.com/office/drawing/2014/main" val="2399081902"/>
                  </a:ext>
                </a:extLst>
              </a:tr>
            </a:tbl>
          </a:graphicData>
        </a:graphic>
      </p:graphicFrame>
    </p:spTree>
    <p:extLst>
      <p:ext uri="{BB962C8B-B14F-4D97-AF65-F5344CB8AC3E}">
        <p14:creationId xmlns:p14="http://schemas.microsoft.com/office/powerpoint/2010/main" val="3290047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9AB1A7-ED1D-69E9-E7CF-BB26F568A92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05BA0AD-F554-6192-67FE-C79D41AE68B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60BF19-ABEC-C835-2823-DE6A25785A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26F276B-541C-356B-FDFB-B5CCC7901CD5}"/>
              </a:ext>
            </a:extLst>
          </p:cNvPr>
          <p:cNvSpPr txBox="1"/>
          <p:nvPr/>
        </p:nvSpPr>
        <p:spPr>
          <a:xfrm>
            <a:off x="1583188" y="2608382"/>
            <a:ext cx="9391650" cy="2257568"/>
          </a:xfrm>
          <a:prstGeom prst="doubleWave">
            <a:avLst/>
          </a:prstGeom>
          <a:solidFill>
            <a:schemeClr val="bg1"/>
          </a:solidFill>
          <a:ln>
            <a:solidFill>
              <a:srgbClr val="00B0F0"/>
            </a:solidFill>
          </a:ln>
        </p:spPr>
        <p:txBody>
          <a:bodyPr wrap="square">
            <a:spAutoFit/>
          </a:bodyPr>
          <a:lstStyle/>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The precise understanding of the laws </a:t>
            </a:r>
            <a:r>
              <a:rPr kumimoji="0" lang="en-US" sz="2000" b="0" i="0" u="none" strike="noStrike" kern="1200" cap="none" spc="0" normalizeH="0" baseline="0" noProof="0" dirty="0">
                <a:ln>
                  <a:noFill/>
                </a:ln>
                <a:solidFill>
                  <a:prstClr val="black"/>
                </a:solidFill>
                <a:effectLst/>
                <a:uLnTx/>
                <a:uFillTx/>
                <a:latin typeface="Alexandria"/>
                <a:ea typeface="+mn-ea"/>
                <a:cs typeface="+mn-cs"/>
              </a:rPr>
              <a:t>governing rental relationships is essential, as these laws differ significantly between the commercial and residential sectors.</a:t>
            </a:r>
          </a:p>
          <a:p>
            <a:pPr marL="342900" marR="0" lvl="0" indent="-342900" algn="justLow" defTabSz="914400" rtl="0" eaLnBrk="1" fontAlgn="auto" latinLnBrk="0" hangingPunct="1">
              <a:lnSpc>
                <a:spcPct val="120000"/>
              </a:lnSpc>
              <a:spcBef>
                <a:spcPts val="600"/>
              </a:spcBef>
              <a:spcAft>
                <a:spcPts val="60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The use of written agreements and legal provisions, such as the “</a:t>
            </a:r>
            <a:r>
              <a:rPr kumimoji="0" lang="en-US" sz="2000" b="1" i="0" u="none" strike="noStrike" kern="1200" cap="none" spc="0" normalizeH="0" baseline="0" noProof="0" dirty="0">
                <a:ln>
                  <a:noFill/>
                </a:ln>
                <a:solidFill>
                  <a:prstClr val="black"/>
                </a:solidFill>
                <a:effectLst/>
                <a:uLnTx/>
                <a:uFillTx/>
                <a:latin typeface="Alexandria"/>
                <a:ea typeface="+mn-ea"/>
                <a:cs typeface="+mn-cs"/>
              </a:rPr>
              <a:t>Reservation of Rights</a:t>
            </a:r>
            <a:r>
              <a:rPr kumimoji="0" lang="en-US" sz="2000" b="0" i="0" u="none" strike="noStrike" kern="1200" cap="none" spc="0" normalizeH="0" baseline="0" noProof="0" dirty="0">
                <a:ln>
                  <a:noFill/>
                </a:ln>
                <a:solidFill>
                  <a:prstClr val="black"/>
                </a:solidFill>
                <a:effectLst/>
                <a:uLnTx/>
                <a:uFillTx/>
                <a:latin typeface="Alexandria"/>
                <a:ea typeface="+mn-ea"/>
                <a:cs typeface="+mn-cs"/>
              </a:rPr>
              <a:t>” clause, is fundamental to protecting the landlord’s interests.</a:t>
            </a:r>
          </a:p>
        </p:txBody>
      </p:sp>
      <p:sp>
        <p:nvSpPr>
          <p:cNvPr id="3" name="TextBox 2">
            <a:extLst>
              <a:ext uri="{FF2B5EF4-FFF2-40B4-BE49-F238E27FC236}">
                <a16:creationId xmlns:a16="http://schemas.microsoft.com/office/drawing/2014/main" id="{1847C047-7310-465E-5C6A-9276CBC33D05}"/>
              </a:ext>
            </a:extLst>
          </p:cNvPr>
          <p:cNvSpPr txBox="1"/>
          <p:nvPr/>
        </p:nvSpPr>
        <p:spPr>
          <a:xfrm>
            <a:off x="180431" y="1075133"/>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Revenue Management and Rent Collection</a:t>
            </a:r>
          </a:p>
        </p:txBody>
      </p:sp>
      <p:sp>
        <p:nvSpPr>
          <p:cNvPr id="4" name="TextBox 3">
            <a:extLst>
              <a:ext uri="{FF2B5EF4-FFF2-40B4-BE49-F238E27FC236}">
                <a16:creationId xmlns:a16="http://schemas.microsoft.com/office/drawing/2014/main" id="{D90A0D15-179D-2A2B-3F17-1A6315974113}"/>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7" name="Group 6">
            <a:extLst>
              <a:ext uri="{FF2B5EF4-FFF2-40B4-BE49-F238E27FC236}">
                <a16:creationId xmlns:a16="http://schemas.microsoft.com/office/drawing/2014/main" id="{356E44A4-F5EC-AFBF-9EC0-91ACD2E23737}"/>
              </a:ext>
            </a:extLst>
          </p:cNvPr>
          <p:cNvGrpSpPr/>
          <p:nvPr/>
        </p:nvGrpSpPr>
        <p:grpSpPr>
          <a:xfrm>
            <a:off x="2213674" y="1573717"/>
            <a:ext cx="7764651" cy="535753"/>
            <a:chOff x="2123457" y="1567959"/>
            <a:chExt cx="7764651" cy="669680"/>
          </a:xfrm>
        </p:grpSpPr>
        <p:sp>
          <p:nvSpPr>
            <p:cNvPr id="8" name="Rectangle 7">
              <a:extLst>
                <a:ext uri="{FF2B5EF4-FFF2-40B4-BE49-F238E27FC236}">
                  <a16:creationId xmlns:a16="http://schemas.microsoft.com/office/drawing/2014/main" id="{8AAE53CA-30B2-76AE-6D1E-2266A9A01CD7}"/>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B0121E11-F641-AA5A-9BD7-A108AABC5D9A}"/>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grpSp>
    </p:spTree>
    <p:extLst>
      <p:ext uri="{BB962C8B-B14F-4D97-AF65-F5344CB8AC3E}">
        <p14:creationId xmlns:p14="http://schemas.microsoft.com/office/powerpoint/2010/main" val="2274793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6FA7A-D27A-AB6F-9365-6AD7825C2524}"/>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C987752-B1B3-617A-0319-B2F3F8AFADA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EC910F9-8DF6-B66D-F570-A489952941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981A42A-D0A7-D8B8-1636-DCB1775255DE}"/>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 </a:t>
            </a:r>
          </a:p>
        </p:txBody>
      </p:sp>
      <p:sp>
        <p:nvSpPr>
          <p:cNvPr id="4" name="TextBox 3">
            <a:extLst>
              <a:ext uri="{FF2B5EF4-FFF2-40B4-BE49-F238E27FC236}">
                <a16:creationId xmlns:a16="http://schemas.microsoft.com/office/drawing/2014/main" id="{AF2A34B4-74CE-C9D5-A014-322CEEE63A13}"/>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B69E2BBC-E462-E582-6C21-BE311322B6AB}"/>
              </a:ext>
            </a:extLst>
          </p:cNvPr>
          <p:cNvSpPr txBox="1"/>
          <p:nvPr/>
        </p:nvSpPr>
        <p:spPr>
          <a:xfrm>
            <a:off x="180431" y="1832037"/>
            <a:ext cx="11013000" cy="1175706"/>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srgbClr val="C00000"/>
                </a:solidFill>
                <a:latin typeface="Alexandria"/>
              </a:rPr>
              <a:t>Operating Expense Management </a:t>
            </a:r>
            <a:r>
              <a:rPr lang="en-US" sz="2000" dirty="0">
                <a:latin typeface="Alexandria"/>
              </a:rPr>
              <a:t>is The process of identifying, tracking, controlling, and reducing both recurring and non-recurring expenses required to operate a property (e.g., maintenance, services, utilities, management fees, taxes, and insurance).</a:t>
            </a:r>
            <a:endParaRPr kumimoji="0" lang="en-US" sz="2000" i="0" u="none" strike="noStrike" kern="1200" cap="none" spc="0" normalizeH="0" baseline="0" noProof="0" dirty="0">
              <a:ln>
                <a:noFill/>
              </a:ln>
              <a:effectLst/>
              <a:uLnTx/>
              <a:uFillTx/>
              <a:latin typeface="Alexandria"/>
            </a:endParaRPr>
          </a:p>
        </p:txBody>
      </p:sp>
      <p:sp>
        <p:nvSpPr>
          <p:cNvPr id="13" name="Cylinder 12">
            <a:extLst>
              <a:ext uri="{FF2B5EF4-FFF2-40B4-BE49-F238E27FC236}">
                <a16:creationId xmlns:a16="http://schemas.microsoft.com/office/drawing/2014/main" id="{D8309DC8-6908-5182-EDE7-EEB75B222D84}"/>
              </a:ext>
            </a:extLst>
          </p:cNvPr>
          <p:cNvSpPr/>
          <p:nvPr/>
        </p:nvSpPr>
        <p:spPr>
          <a:xfrm>
            <a:off x="7117376" y="3674917"/>
            <a:ext cx="4076055" cy="2367367"/>
          </a:xfrm>
          <a:prstGeom prst="can">
            <a:avLst/>
          </a:prstGeom>
          <a:solidFill>
            <a:srgbClr val="FFCCF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a:rPr>
              <a:t>Data on a property’s operating costs </a:t>
            </a:r>
            <a:r>
              <a:rPr lang="en-US" sz="2000" dirty="0">
                <a:solidFill>
                  <a:schemeClr val="tx1"/>
                </a:solidFill>
                <a:latin typeface="Alexandria"/>
              </a:rPr>
              <a:t>are gathered and set forth on the </a:t>
            </a:r>
            <a:r>
              <a:rPr lang="en-US" sz="2000" b="1" i="1" dirty="0">
                <a:solidFill>
                  <a:srgbClr val="0070C0"/>
                </a:solidFill>
                <a:latin typeface="Alexandria"/>
              </a:rPr>
              <a:t>Property Expense Profile </a:t>
            </a:r>
            <a:r>
              <a:rPr lang="en-US" sz="2000" dirty="0">
                <a:solidFill>
                  <a:schemeClr val="tx1"/>
                </a:solidFill>
                <a:latin typeface="Alexandria"/>
              </a:rPr>
              <a:t>which is</a:t>
            </a:r>
          </a:p>
          <a:p>
            <a:pPr algn="ctr"/>
            <a:r>
              <a:rPr lang="en-US" sz="2000" dirty="0">
                <a:solidFill>
                  <a:schemeClr val="tx1"/>
                </a:solidFill>
                <a:latin typeface="Alexandria"/>
              </a:rPr>
              <a:t>handed to prospective tenants. </a:t>
            </a:r>
          </a:p>
        </p:txBody>
      </p:sp>
      <p:sp>
        <p:nvSpPr>
          <p:cNvPr id="14" name="Rectangle: Beveled 13">
            <a:extLst>
              <a:ext uri="{FF2B5EF4-FFF2-40B4-BE49-F238E27FC236}">
                <a16:creationId xmlns:a16="http://schemas.microsoft.com/office/drawing/2014/main" id="{C1527E4A-C681-BC16-6300-9E4C5CA863E3}"/>
              </a:ext>
            </a:extLst>
          </p:cNvPr>
          <p:cNvSpPr/>
          <p:nvPr/>
        </p:nvSpPr>
        <p:spPr>
          <a:xfrm>
            <a:off x="180431" y="3383809"/>
            <a:ext cx="6328474" cy="1315537"/>
          </a:xfrm>
          <a:prstGeom prst="bevel">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pPr>
            <a:r>
              <a:rPr lang="en-US" sz="2000" b="1" dirty="0">
                <a:solidFill>
                  <a:srgbClr val="C00000"/>
                </a:solidFill>
                <a:latin typeface="Alexandria"/>
              </a:rPr>
              <a:t>A property’s operating costs </a:t>
            </a:r>
            <a:r>
              <a:rPr lang="en-US" sz="2000" dirty="0">
                <a:solidFill>
                  <a:sysClr val="windowText" lastClr="000000"/>
                </a:solidFill>
                <a:latin typeface="Alexandria"/>
              </a:rPr>
              <a:t>are part of its signature, distinguishing it from other available properties</a:t>
            </a:r>
          </a:p>
        </p:txBody>
      </p:sp>
      <p:sp>
        <p:nvSpPr>
          <p:cNvPr id="9" name="Rectangle: Beveled 8">
            <a:extLst>
              <a:ext uri="{FF2B5EF4-FFF2-40B4-BE49-F238E27FC236}">
                <a16:creationId xmlns:a16="http://schemas.microsoft.com/office/drawing/2014/main" id="{7878AC58-8732-E292-5812-761270AE5916}"/>
              </a:ext>
            </a:extLst>
          </p:cNvPr>
          <p:cNvSpPr/>
          <p:nvPr/>
        </p:nvSpPr>
        <p:spPr>
          <a:xfrm>
            <a:off x="180431" y="5102029"/>
            <a:ext cx="6328474" cy="1315537"/>
          </a:xfrm>
          <a:prstGeom prst="bevel">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spcBef>
                <a:spcPts val="600"/>
              </a:spcBef>
              <a:spcAft>
                <a:spcPts val="600"/>
              </a:spcAft>
            </a:pPr>
            <a:r>
              <a:rPr lang="en-US" sz="2000" b="1" dirty="0">
                <a:solidFill>
                  <a:srgbClr val="C00000"/>
                </a:solidFill>
                <a:latin typeface="Alexandria"/>
              </a:rPr>
              <a:t>Operating expenses are a </a:t>
            </a:r>
            <a:r>
              <a:rPr lang="en-US" sz="2000" dirty="0">
                <a:solidFill>
                  <a:schemeClr val="tx1"/>
                </a:solidFill>
                <a:latin typeface="Alexandria"/>
              </a:rPr>
              <a:t>central determinant of </a:t>
            </a:r>
            <a:r>
              <a:rPr lang="ar-SY" sz="2000" dirty="0">
                <a:solidFill>
                  <a:schemeClr val="tx1"/>
                </a:solidFill>
                <a:latin typeface="Alexandria"/>
              </a:rPr>
              <a:t>   </a:t>
            </a:r>
            <a:r>
              <a:rPr lang="en-US" sz="2000" dirty="0">
                <a:solidFill>
                  <a:schemeClr val="tx1"/>
                </a:solidFill>
                <a:latin typeface="Alexandria"/>
              </a:rPr>
              <a:t>  </a:t>
            </a:r>
            <a:r>
              <a:rPr lang="en-US" sz="2000" b="1" dirty="0">
                <a:solidFill>
                  <a:srgbClr val="002060"/>
                </a:solidFill>
                <a:latin typeface="Alexandria"/>
              </a:rPr>
              <a:t>Net Operating Income</a:t>
            </a:r>
            <a:r>
              <a:rPr lang="en-US" sz="2000" dirty="0">
                <a:solidFill>
                  <a:schemeClr val="tx1"/>
                </a:solidFill>
                <a:latin typeface="Alexandria"/>
              </a:rPr>
              <a:t> (NOI = Operating Income – Operating Expenses).</a:t>
            </a:r>
          </a:p>
        </p:txBody>
      </p:sp>
    </p:spTree>
    <p:extLst>
      <p:ext uri="{BB962C8B-B14F-4D97-AF65-F5344CB8AC3E}">
        <p14:creationId xmlns:p14="http://schemas.microsoft.com/office/powerpoint/2010/main" val="3812359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14"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0C5D4-CE78-13EC-27D4-5323B86012D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98DB95C-A305-09D5-3D62-0CFBFBC8CD2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E47699B-CDBF-68A2-188D-277A29D5A3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2AABB78-E2B4-A9BD-5E19-A94D21FA6567}"/>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sp>
        <p:nvSpPr>
          <p:cNvPr id="4" name="TextBox 3">
            <a:extLst>
              <a:ext uri="{FF2B5EF4-FFF2-40B4-BE49-F238E27FC236}">
                <a16:creationId xmlns:a16="http://schemas.microsoft.com/office/drawing/2014/main" id="{0B641389-7FE8-62E1-E0E3-DAFCCCF1041F}"/>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7" name="Group 6">
            <a:extLst>
              <a:ext uri="{FF2B5EF4-FFF2-40B4-BE49-F238E27FC236}">
                <a16:creationId xmlns:a16="http://schemas.microsoft.com/office/drawing/2014/main" id="{AC48F058-E26A-2810-9EEC-A81D3678ED6F}"/>
              </a:ext>
            </a:extLst>
          </p:cNvPr>
          <p:cNvGrpSpPr/>
          <p:nvPr/>
        </p:nvGrpSpPr>
        <p:grpSpPr>
          <a:xfrm>
            <a:off x="329426" y="1843907"/>
            <a:ext cx="2900296" cy="1553099"/>
            <a:chOff x="2916542" y="1122538"/>
            <a:chExt cx="6178484" cy="3138745"/>
          </a:xfrm>
          <a:solidFill>
            <a:srgbClr val="CCFFFF"/>
          </a:solidFill>
        </p:grpSpPr>
        <p:sp>
          <p:nvSpPr>
            <p:cNvPr id="8" name="Rectangle 7">
              <a:extLst>
                <a:ext uri="{FF2B5EF4-FFF2-40B4-BE49-F238E27FC236}">
                  <a16:creationId xmlns:a16="http://schemas.microsoft.com/office/drawing/2014/main" id="{A83DE3B9-9DDA-141C-AAD0-FE309AD00F53}"/>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7E6D1F9B-C517-C15A-6B70-89BFDFBF9AA7}"/>
                </a:ext>
              </a:extLst>
            </p:cNvPr>
            <p:cNvSpPr txBox="1"/>
            <p:nvPr/>
          </p:nvSpPr>
          <p:spPr>
            <a:xfrm>
              <a:off x="2916542" y="1122538"/>
              <a:ext cx="6178484" cy="313874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kumimoji="0" lang="en-US" sz="2200" b="1" i="0" u="none" strike="noStrike" kern="1200" cap="none" spc="0" normalizeH="0" baseline="0" noProof="0" dirty="0">
                <a:ln>
                  <a:noFill/>
                </a:ln>
                <a:solidFill>
                  <a:prstClr val="black"/>
                </a:solidFill>
                <a:effectLst/>
                <a:uLnTx/>
                <a:uFillTx/>
                <a:latin typeface="Alexandria"/>
                <a:ea typeface="+mn-ea"/>
                <a:cs typeface="+mn-cs"/>
              </a:endParaRPr>
            </a:p>
            <a:p>
              <a:pPr marL="0" lvl="0" indent="0" algn="ctr" defTabSz="1066800">
                <a:lnSpc>
                  <a:spcPct val="90000"/>
                </a:lnSpc>
                <a:spcBef>
                  <a:spcPct val="0"/>
                </a:spcBef>
                <a:spcAft>
                  <a:spcPct val="35000"/>
                </a:spcAft>
                <a:buNone/>
              </a:pPr>
              <a:r>
                <a:rPr kumimoji="0" lang="en-US" sz="2200" b="1" i="0" u="none" strike="noStrike" kern="1200" cap="none" spc="0" normalizeH="0" baseline="0" noProof="0" dirty="0">
                  <a:ln>
                    <a:noFill/>
                  </a:ln>
                  <a:solidFill>
                    <a:prstClr val="black"/>
                  </a:solidFill>
                  <a:effectLst/>
                  <a:uLnTx/>
                  <a:uFillTx/>
                  <a:latin typeface="Alexandria"/>
                  <a:ea typeface="+mn-ea"/>
                  <a:cs typeface="+mn-cs"/>
                </a:rPr>
                <a:t>Tenant’s Property Expense Profile – </a:t>
              </a:r>
              <a:endParaRPr kumimoji="0" lang="ar-SY" sz="2200" b="1" i="0" u="none" strike="noStrike" kern="1200" cap="none" spc="0" normalizeH="0" baseline="0" noProof="0" dirty="0">
                <a:ln>
                  <a:noFill/>
                </a:ln>
                <a:solidFill>
                  <a:prstClr val="black"/>
                </a:solidFill>
                <a:effectLst/>
                <a:uLnTx/>
                <a:uFillTx/>
                <a:latin typeface="Alexandria"/>
                <a:ea typeface="+mn-ea"/>
                <a:cs typeface="+mn-cs"/>
              </a:endParaRPr>
            </a:p>
            <a:p>
              <a:pPr marL="0" lvl="0" indent="0" algn="ctr" defTabSz="1066800">
                <a:lnSpc>
                  <a:spcPct val="90000"/>
                </a:lnSpc>
                <a:spcBef>
                  <a:spcPct val="0"/>
                </a:spcBef>
                <a:spcAft>
                  <a:spcPct val="35000"/>
                </a:spcAft>
                <a:buNone/>
              </a:pPr>
              <a:r>
                <a:rPr kumimoji="0" lang="en-US" sz="2000" b="1" i="0" u="none" strike="noStrike" kern="1200" cap="none" spc="0" normalizeH="0" baseline="0" noProof="0" dirty="0">
                  <a:ln>
                    <a:noFill/>
                  </a:ln>
                  <a:solidFill>
                    <a:prstClr val="black"/>
                  </a:solidFill>
                  <a:effectLst/>
                  <a:uLnTx/>
                  <a:uFillTx/>
                  <a:latin typeface="Alexandria"/>
                  <a:ea typeface="+mn-ea"/>
                  <a:cs typeface="+mn-cs"/>
                </a:rPr>
                <a:t>RPI Form 562</a:t>
              </a:r>
              <a:endParaRPr lang="en-US" sz="2000" b="1" kern="1200" dirty="0">
                <a:solidFill>
                  <a:schemeClr val="tx1"/>
                </a:solidFill>
                <a:latin typeface="Alexandria"/>
              </a:endParaRPr>
            </a:p>
          </p:txBody>
        </p:sp>
      </p:grpSp>
      <p:sp>
        <p:nvSpPr>
          <p:cNvPr id="11" name="Rectangle: Folded Corner 10">
            <a:extLst>
              <a:ext uri="{FF2B5EF4-FFF2-40B4-BE49-F238E27FC236}">
                <a16:creationId xmlns:a16="http://schemas.microsoft.com/office/drawing/2014/main" id="{AE35C663-EC23-DD9B-E100-DC0919FCE174}"/>
              </a:ext>
            </a:extLst>
          </p:cNvPr>
          <p:cNvSpPr/>
          <p:nvPr/>
        </p:nvSpPr>
        <p:spPr>
          <a:xfrm>
            <a:off x="3471620" y="1875901"/>
            <a:ext cx="8518902" cy="1553099"/>
          </a:xfrm>
          <a:prstGeom prst="foldedCorner">
            <a:avLst/>
          </a:prstGeom>
          <a:solidFill>
            <a:srgbClr val="FF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lnSpc>
                <a:spcPct val="120000"/>
              </a:lnSpc>
            </a:pPr>
            <a:r>
              <a:rPr lang="en-US" sz="2000" dirty="0">
                <a:solidFill>
                  <a:schemeClr val="tx1"/>
                </a:solidFill>
                <a:latin typeface="Alexandria"/>
              </a:rPr>
              <a:t>A form used by the landlord or the leasing agent when preparing a marketing package for a residential or commercial property offered for lease.</a:t>
            </a:r>
          </a:p>
          <a:p>
            <a:pPr algn="justLow">
              <a:lnSpc>
                <a:spcPct val="120000"/>
              </a:lnSpc>
            </a:pPr>
            <a:r>
              <a:rPr lang="en-US" sz="2000" dirty="0">
                <a:solidFill>
                  <a:schemeClr val="tx1"/>
                </a:solidFill>
                <a:latin typeface="Alexandria"/>
              </a:rPr>
              <a:t>It aims to outline the expected </a:t>
            </a:r>
            <a:r>
              <a:rPr lang="en-US" sz="2000" dirty="0">
                <a:solidFill>
                  <a:srgbClr val="C00000"/>
                </a:solidFill>
                <a:latin typeface="Alexandria"/>
              </a:rPr>
              <a:t>monthly operating expenses </a:t>
            </a:r>
            <a:r>
              <a:rPr lang="en-US" sz="2000" dirty="0">
                <a:solidFill>
                  <a:schemeClr val="tx1"/>
                </a:solidFill>
                <a:latin typeface="Alexandria"/>
              </a:rPr>
              <a:t>and </a:t>
            </a:r>
            <a:r>
              <a:rPr lang="en-US" sz="2000" dirty="0">
                <a:solidFill>
                  <a:srgbClr val="C00000"/>
                </a:solidFill>
                <a:latin typeface="Alexandria"/>
              </a:rPr>
              <a:t>deposits</a:t>
            </a:r>
            <a:r>
              <a:rPr lang="en-US" sz="2000" dirty="0">
                <a:solidFill>
                  <a:schemeClr val="tx1"/>
                </a:solidFill>
                <a:latin typeface="Alexandria"/>
              </a:rPr>
              <a:t> that the tenant will likely incur when leasing the property.</a:t>
            </a:r>
            <a:endParaRPr lang="en-US" dirty="0">
              <a:solidFill>
                <a:schemeClr val="tx1"/>
              </a:solidFill>
              <a:latin typeface="Alexandria"/>
            </a:endParaRPr>
          </a:p>
        </p:txBody>
      </p:sp>
      <p:sp>
        <p:nvSpPr>
          <p:cNvPr id="12" name="Rectangle: Folded Corner 11">
            <a:extLst>
              <a:ext uri="{FF2B5EF4-FFF2-40B4-BE49-F238E27FC236}">
                <a16:creationId xmlns:a16="http://schemas.microsoft.com/office/drawing/2014/main" id="{8252512C-3A61-8A79-118A-9A8A0138607C}"/>
              </a:ext>
            </a:extLst>
          </p:cNvPr>
          <p:cNvSpPr/>
          <p:nvPr/>
        </p:nvSpPr>
        <p:spPr>
          <a:xfrm>
            <a:off x="5338689" y="3429000"/>
            <a:ext cx="4784764" cy="3429000"/>
          </a:xfrm>
          <a:prstGeom prst="foldedCorner">
            <a:avLst/>
          </a:prstGeom>
          <a:solidFill>
            <a:srgbClr val="FF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42900" indent="-342900">
              <a:lnSpc>
                <a:spcPct val="120000"/>
              </a:lnSpc>
              <a:spcBef>
                <a:spcPts val="300"/>
              </a:spcBef>
              <a:spcAft>
                <a:spcPts val="300"/>
              </a:spcAft>
              <a:buFont typeface="Wingdings" panose="05000000000000000000" pitchFamily="2" charset="2"/>
              <a:buChar char="q"/>
            </a:pPr>
            <a:endParaRPr lang="ar-SY" dirty="0">
              <a:solidFill>
                <a:schemeClr val="tx1"/>
              </a:solidFill>
              <a:latin typeface="Alexandria"/>
            </a:endParaRP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Electricity, Gas, Water, Telephone, Internet</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Trash &amp; Sewage</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Landscape Maintenance, Cleaning, Swimming Pool, Security</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Homeowners Association (HOA) Fees</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Periodic Maintenance and Repairs</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Property Management Services</a:t>
            </a:r>
          </a:p>
          <a:p>
            <a:pPr marL="342900" indent="-342900">
              <a:lnSpc>
                <a:spcPct val="120000"/>
              </a:lnSpc>
              <a:spcBef>
                <a:spcPts val="300"/>
              </a:spcBef>
              <a:spcAft>
                <a:spcPts val="300"/>
              </a:spcAft>
              <a:buFont typeface="Wingdings" panose="05000000000000000000" pitchFamily="2" charset="2"/>
              <a:buChar char="q"/>
            </a:pPr>
            <a:r>
              <a:rPr lang="en-US" dirty="0">
                <a:solidFill>
                  <a:schemeClr val="tx1"/>
                </a:solidFill>
                <a:latin typeface="Alexandria"/>
              </a:rPr>
              <a:t>Insurance and Taxes</a:t>
            </a:r>
            <a:endParaRPr lang="en-US" sz="1600" dirty="0">
              <a:solidFill>
                <a:schemeClr val="tx1"/>
              </a:solidFill>
              <a:latin typeface="Alexandria"/>
            </a:endParaRPr>
          </a:p>
        </p:txBody>
      </p:sp>
      <p:pic>
        <p:nvPicPr>
          <p:cNvPr id="17" name="Picture 16">
            <a:extLst>
              <a:ext uri="{FF2B5EF4-FFF2-40B4-BE49-F238E27FC236}">
                <a16:creationId xmlns:a16="http://schemas.microsoft.com/office/drawing/2014/main" id="{0009C1D7-2134-1294-7437-67C457F7A4E3}"/>
              </a:ext>
            </a:extLst>
          </p:cNvPr>
          <p:cNvPicPr>
            <a:picLocks noChangeAspect="1"/>
          </p:cNvPicPr>
          <p:nvPr/>
        </p:nvPicPr>
        <p:blipFill>
          <a:blip r:embed="rId4"/>
          <a:srcRect l="32797" t="6401" r="33766" b="12183"/>
          <a:stretch>
            <a:fillRect/>
          </a:stretch>
        </p:blipFill>
        <p:spPr>
          <a:xfrm>
            <a:off x="561928" y="3476566"/>
            <a:ext cx="2435291" cy="3333868"/>
          </a:xfrm>
          <a:prstGeom prst="rect">
            <a:avLst/>
          </a:prstGeom>
        </p:spPr>
      </p:pic>
    </p:spTree>
    <p:extLst>
      <p:ext uri="{BB962C8B-B14F-4D97-AF65-F5344CB8AC3E}">
        <p14:creationId xmlns:p14="http://schemas.microsoft.com/office/powerpoint/2010/main" val="353296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D4D6D-328A-EE01-E5EE-16C38DBF52B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F31C853-7B7C-D329-2872-6B38CFE18B1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424DEC0-89E7-5463-3700-5D6B7A5E5E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29189B-856E-AF8D-6F6A-136B36F93241}"/>
              </a:ext>
            </a:extLst>
          </p:cNvPr>
          <p:cNvSpPr txBox="1"/>
          <p:nvPr/>
        </p:nvSpPr>
        <p:spPr>
          <a:xfrm>
            <a:off x="180431" y="1106129"/>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sp>
        <p:nvSpPr>
          <p:cNvPr id="4" name="TextBox 3">
            <a:extLst>
              <a:ext uri="{FF2B5EF4-FFF2-40B4-BE49-F238E27FC236}">
                <a16:creationId xmlns:a16="http://schemas.microsoft.com/office/drawing/2014/main" id="{33ABF700-FA81-59F7-647A-6A6DBE129C3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5" name="Rectangle: Folded Corner 14">
            <a:extLst>
              <a:ext uri="{FF2B5EF4-FFF2-40B4-BE49-F238E27FC236}">
                <a16:creationId xmlns:a16="http://schemas.microsoft.com/office/drawing/2014/main" id="{61B46A9A-197D-B806-77D5-FAD0365CDEE5}"/>
              </a:ext>
            </a:extLst>
          </p:cNvPr>
          <p:cNvSpPr/>
          <p:nvPr/>
        </p:nvSpPr>
        <p:spPr>
          <a:xfrm>
            <a:off x="742011" y="2111642"/>
            <a:ext cx="10128739" cy="933273"/>
          </a:xfrm>
          <a:prstGeom prst="foldedCorner">
            <a:avLst/>
          </a:prstGeom>
          <a:solidFill>
            <a:schemeClr val="bg1">
              <a:lumMod val="95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20000"/>
              </a:lnSpc>
            </a:pPr>
            <a:r>
              <a:rPr lang="en-US" sz="2000" b="1" dirty="0">
                <a:solidFill>
                  <a:schemeClr val="tx1"/>
                </a:solidFill>
                <a:latin typeface="Alexandria"/>
              </a:rPr>
              <a:t>The Property Expense Profiles </a:t>
            </a:r>
            <a:r>
              <a:rPr lang="en-US" sz="2000" dirty="0">
                <a:solidFill>
                  <a:schemeClr val="tx1"/>
                </a:solidFill>
                <a:latin typeface="Alexandria"/>
              </a:rPr>
              <a:t>are used by </a:t>
            </a:r>
            <a:r>
              <a:rPr lang="en-US" sz="2000" b="1" dirty="0">
                <a:solidFill>
                  <a:schemeClr val="tx1"/>
                </a:solidFill>
                <a:latin typeface="Alexandria"/>
              </a:rPr>
              <a:t>leasing agents </a:t>
            </a:r>
            <a:r>
              <a:rPr lang="en-US" sz="2000" dirty="0">
                <a:solidFill>
                  <a:schemeClr val="tx1"/>
                </a:solidFill>
                <a:latin typeface="Alexandria"/>
              </a:rPr>
              <a:t>to induce tenants to rent their landlord client’s space rather than other comparable space.</a:t>
            </a:r>
            <a:endParaRPr lang="en-US" dirty="0">
              <a:solidFill>
                <a:schemeClr val="tx1"/>
              </a:solidFill>
              <a:latin typeface="Alexandria"/>
            </a:endParaRPr>
          </a:p>
        </p:txBody>
      </p:sp>
      <p:sp>
        <p:nvSpPr>
          <p:cNvPr id="16" name="Rectangle: Folded Corner 15">
            <a:extLst>
              <a:ext uri="{FF2B5EF4-FFF2-40B4-BE49-F238E27FC236}">
                <a16:creationId xmlns:a16="http://schemas.microsoft.com/office/drawing/2014/main" id="{1FDCD4DE-A27D-F616-02D9-E61933533DF4}"/>
              </a:ext>
            </a:extLst>
          </p:cNvPr>
          <p:cNvSpPr/>
          <p:nvPr/>
        </p:nvSpPr>
        <p:spPr>
          <a:xfrm>
            <a:off x="742012" y="3683164"/>
            <a:ext cx="4434422" cy="2253384"/>
          </a:xfrm>
          <a:prstGeom prst="foldedCorner">
            <a:avLst/>
          </a:prstGeom>
          <a:solidFill>
            <a:schemeClr val="bg1">
              <a:lumMod val="95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r>
              <a:rPr lang="en-US" sz="2000" b="1" dirty="0">
                <a:solidFill>
                  <a:srgbClr val="C00000"/>
                </a:solidFill>
                <a:latin typeface="Alexandria"/>
              </a:rPr>
              <a:t>Landlord’s Broker Duty: </a:t>
            </a:r>
            <a:endParaRPr lang="ar-SY" sz="2000" b="1" dirty="0">
              <a:solidFill>
                <a:srgbClr val="C00000"/>
              </a:solidFill>
              <a:latin typeface="Alexandria"/>
            </a:endParaRPr>
          </a:p>
          <a:p>
            <a:pPr algn="justLow">
              <a:lnSpc>
                <a:spcPct val="120000"/>
              </a:lnSpc>
            </a:pPr>
            <a:r>
              <a:rPr lang="en-US" sz="2000" dirty="0">
                <a:solidFill>
                  <a:schemeClr val="tx1"/>
                </a:solidFill>
                <a:latin typeface="Alexandria"/>
              </a:rPr>
              <a:t>Responsible for disclosing property facts only, without providing advice or interpretation about how those facts may affect the tenant.</a:t>
            </a:r>
            <a:endParaRPr lang="en-US" dirty="0">
              <a:solidFill>
                <a:schemeClr val="tx1"/>
              </a:solidFill>
              <a:latin typeface="Alexandria"/>
            </a:endParaRPr>
          </a:p>
        </p:txBody>
      </p:sp>
      <p:sp>
        <p:nvSpPr>
          <p:cNvPr id="17" name="Rectangle: Folded Corner 16">
            <a:extLst>
              <a:ext uri="{FF2B5EF4-FFF2-40B4-BE49-F238E27FC236}">
                <a16:creationId xmlns:a16="http://schemas.microsoft.com/office/drawing/2014/main" id="{903AD252-70C5-3C67-FFFF-5E08D27931D3}"/>
              </a:ext>
            </a:extLst>
          </p:cNvPr>
          <p:cNvSpPr/>
          <p:nvPr/>
        </p:nvSpPr>
        <p:spPr>
          <a:xfrm>
            <a:off x="6639714" y="3683164"/>
            <a:ext cx="4231036" cy="2253384"/>
          </a:xfrm>
          <a:prstGeom prst="foldedCorner">
            <a:avLst/>
          </a:prstGeom>
          <a:solidFill>
            <a:schemeClr val="bg1">
              <a:lumMod val="95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lexandria"/>
            </a:endParaRPr>
          </a:p>
          <a:p>
            <a:pPr algn="ctr">
              <a:lnSpc>
                <a:spcPct val="120000"/>
              </a:lnSpc>
            </a:pPr>
            <a:r>
              <a:rPr lang="en-US" sz="2000" b="1" dirty="0">
                <a:solidFill>
                  <a:srgbClr val="C00000"/>
                </a:solidFill>
                <a:latin typeface="Alexandria"/>
              </a:rPr>
              <a:t>Tenant’s Broker Duty: </a:t>
            </a:r>
            <a:endParaRPr lang="ar-SY" sz="2000" b="1" dirty="0">
              <a:solidFill>
                <a:srgbClr val="C00000"/>
              </a:solidFill>
              <a:latin typeface="Alexandria"/>
            </a:endParaRPr>
          </a:p>
          <a:p>
            <a:pPr algn="justLow">
              <a:lnSpc>
                <a:spcPct val="120000"/>
              </a:lnSpc>
            </a:pPr>
            <a:r>
              <a:rPr lang="en-US" sz="2000" dirty="0">
                <a:solidFill>
                  <a:schemeClr val="tx1"/>
                </a:solidFill>
                <a:latin typeface="Alexandria"/>
              </a:rPr>
              <a:t>Responsible for analyzing property information and offering recommendations to help the tenant make informed decisions that meet their goals.</a:t>
            </a:r>
            <a:endParaRPr lang="en-US" dirty="0">
              <a:solidFill>
                <a:schemeClr val="tx1"/>
              </a:solidFill>
              <a:latin typeface="Alexandria"/>
            </a:endParaRPr>
          </a:p>
        </p:txBody>
      </p:sp>
    </p:spTree>
    <p:extLst>
      <p:ext uri="{BB962C8B-B14F-4D97-AF65-F5344CB8AC3E}">
        <p14:creationId xmlns:p14="http://schemas.microsoft.com/office/powerpoint/2010/main" val="2916069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2FE8-7073-E223-9385-73DFC546CCB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733FA52-76CC-7ED1-C0A0-17FF04AB9DF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C274831-12D0-F387-3731-FF309C2683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834CA10-FD6E-9CBD-216D-45F051F7607E}"/>
              </a:ext>
            </a:extLst>
          </p:cNvPr>
          <p:cNvSpPr txBox="1"/>
          <p:nvPr/>
        </p:nvSpPr>
        <p:spPr>
          <a:xfrm>
            <a:off x="180431" y="1106129"/>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 </a:t>
            </a:r>
          </a:p>
        </p:txBody>
      </p:sp>
      <p:sp>
        <p:nvSpPr>
          <p:cNvPr id="4" name="TextBox 3">
            <a:extLst>
              <a:ext uri="{FF2B5EF4-FFF2-40B4-BE49-F238E27FC236}">
                <a16:creationId xmlns:a16="http://schemas.microsoft.com/office/drawing/2014/main" id="{E036BD92-73B0-33B1-1656-E3B1E853C38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aphicFrame>
        <p:nvGraphicFramePr>
          <p:cNvPr id="2" name="Table 1">
            <a:extLst>
              <a:ext uri="{FF2B5EF4-FFF2-40B4-BE49-F238E27FC236}">
                <a16:creationId xmlns:a16="http://schemas.microsoft.com/office/drawing/2014/main" id="{A1875486-B31E-BE6D-3CF9-C7888DED8213}"/>
              </a:ext>
            </a:extLst>
          </p:cNvPr>
          <p:cNvGraphicFramePr>
            <a:graphicFrameLocks noGrp="1"/>
          </p:cNvGraphicFramePr>
          <p:nvPr>
            <p:extLst>
              <p:ext uri="{D42A27DB-BD31-4B8C-83A1-F6EECF244321}">
                <p14:modId xmlns:p14="http://schemas.microsoft.com/office/powerpoint/2010/main" val="863366486"/>
              </p:ext>
            </p:extLst>
          </p:nvPr>
        </p:nvGraphicFramePr>
        <p:xfrm>
          <a:off x="253809" y="1502156"/>
          <a:ext cx="11684382" cy="5355844"/>
        </p:xfrm>
        <a:graphic>
          <a:graphicData uri="http://schemas.openxmlformats.org/drawingml/2006/table">
            <a:tbl>
              <a:tblPr firstRow="1" bandRow="1">
                <a:tableStyleId>{5C22544A-7EE6-4342-B048-85BDC9FD1C3A}</a:tableStyleId>
              </a:tblPr>
              <a:tblGrid>
                <a:gridCol w="1858075">
                  <a:extLst>
                    <a:ext uri="{9D8B030D-6E8A-4147-A177-3AD203B41FA5}">
                      <a16:colId xmlns:a16="http://schemas.microsoft.com/office/drawing/2014/main" val="151037957"/>
                    </a:ext>
                  </a:extLst>
                </a:gridCol>
                <a:gridCol w="4695986">
                  <a:extLst>
                    <a:ext uri="{9D8B030D-6E8A-4147-A177-3AD203B41FA5}">
                      <a16:colId xmlns:a16="http://schemas.microsoft.com/office/drawing/2014/main" val="2919542413"/>
                    </a:ext>
                  </a:extLst>
                </a:gridCol>
                <a:gridCol w="5130321">
                  <a:extLst>
                    <a:ext uri="{9D8B030D-6E8A-4147-A177-3AD203B41FA5}">
                      <a16:colId xmlns:a16="http://schemas.microsoft.com/office/drawing/2014/main" val="3046573216"/>
                    </a:ext>
                  </a:extLst>
                </a:gridCol>
              </a:tblGrid>
              <a:tr h="370840">
                <a:tc>
                  <a:txBody>
                    <a:bodyPr/>
                    <a:lstStyle/>
                    <a:p>
                      <a:pPr algn="ctr">
                        <a:lnSpc>
                          <a:spcPct val="120000"/>
                        </a:lnSpc>
                        <a:spcBef>
                          <a:spcPts val="300"/>
                        </a:spcBef>
                        <a:spcAft>
                          <a:spcPts val="300"/>
                        </a:spcAft>
                        <a:buNone/>
                      </a:pPr>
                      <a:r>
                        <a:rPr lang="en-US" sz="2000" b="1" dirty="0">
                          <a:latin typeface="Alexandria"/>
                        </a:rPr>
                        <a:t>Point of Comparison</a:t>
                      </a:r>
                      <a:endParaRPr lang="en-US" sz="2000" dirty="0">
                        <a:latin typeface="Alexandria"/>
                      </a:endParaRPr>
                    </a:p>
                  </a:txBody>
                  <a:tcPr anchor="ctr"/>
                </a:tc>
                <a:tc>
                  <a:txBody>
                    <a:bodyPr/>
                    <a:lstStyle/>
                    <a:p>
                      <a:pPr algn="ctr">
                        <a:lnSpc>
                          <a:spcPct val="120000"/>
                        </a:lnSpc>
                        <a:spcBef>
                          <a:spcPts val="300"/>
                        </a:spcBef>
                        <a:spcAft>
                          <a:spcPts val="300"/>
                        </a:spcAft>
                        <a:buNone/>
                      </a:pPr>
                      <a:r>
                        <a:rPr lang="en-US" sz="2000" b="1" dirty="0">
                          <a:latin typeface="Alexandria"/>
                        </a:rPr>
                        <a:t>Landlord’s Agent</a:t>
                      </a:r>
                      <a:endParaRPr lang="en-US" sz="2000" dirty="0">
                        <a:latin typeface="Alexandria"/>
                      </a:endParaRPr>
                    </a:p>
                  </a:txBody>
                  <a:tcPr anchor="ctr"/>
                </a:tc>
                <a:tc>
                  <a:txBody>
                    <a:bodyPr/>
                    <a:lstStyle/>
                    <a:p>
                      <a:pPr algn="ctr">
                        <a:lnSpc>
                          <a:spcPct val="120000"/>
                        </a:lnSpc>
                        <a:spcBef>
                          <a:spcPts val="300"/>
                        </a:spcBef>
                        <a:spcAft>
                          <a:spcPts val="300"/>
                        </a:spcAft>
                        <a:buNone/>
                      </a:pPr>
                      <a:r>
                        <a:rPr lang="en-US" sz="2000" b="1" dirty="0">
                          <a:latin typeface="Alexandria"/>
                        </a:rPr>
                        <a:t>Tenant’s Agent</a:t>
                      </a:r>
                      <a:endParaRPr lang="en-US" sz="2000" dirty="0">
                        <a:latin typeface="Alexandria"/>
                      </a:endParaRPr>
                    </a:p>
                  </a:txBody>
                  <a:tcPr anchor="ctr"/>
                </a:tc>
                <a:extLst>
                  <a:ext uri="{0D108BD9-81ED-4DB2-BD59-A6C34878D82A}">
                    <a16:rowId xmlns:a16="http://schemas.microsoft.com/office/drawing/2014/main" val="1188240760"/>
                  </a:ext>
                </a:extLst>
              </a:tr>
              <a:tr h="370840">
                <a:tc>
                  <a:txBody>
                    <a:bodyPr/>
                    <a:lstStyle/>
                    <a:p>
                      <a:pPr algn="ctr">
                        <a:lnSpc>
                          <a:spcPct val="120000"/>
                        </a:lnSpc>
                        <a:spcBef>
                          <a:spcPts val="300"/>
                        </a:spcBef>
                        <a:spcAft>
                          <a:spcPts val="300"/>
                        </a:spcAft>
                        <a:buNone/>
                      </a:pPr>
                      <a:r>
                        <a:rPr lang="en-US" sz="2000" b="1" dirty="0">
                          <a:latin typeface="Alexandria"/>
                        </a:rPr>
                        <a:t>Primary Duty</a:t>
                      </a:r>
                      <a:endParaRPr lang="en-US" sz="2000" dirty="0">
                        <a:latin typeface="Alexandria"/>
                      </a:endParaRPr>
                    </a:p>
                  </a:txBody>
                  <a:tcPr anchor="ctr"/>
                </a:tc>
                <a:tc>
                  <a:txBody>
                    <a:bodyPr/>
                    <a:lstStyle/>
                    <a:p>
                      <a:pPr algn="justLow">
                        <a:lnSpc>
                          <a:spcPct val="120000"/>
                        </a:lnSpc>
                        <a:spcBef>
                          <a:spcPts val="300"/>
                        </a:spcBef>
                        <a:spcAft>
                          <a:spcPts val="300"/>
                        </a:spcAft>
                        <a:buNone/>
                      </a:pPr>
                      <a:r>
                        <a:rPr lang="en-US" dirty="0">
                          <a:latin typeface="Alexandria"/>
                        </a:rPr>
                        <a:t>Duty to disclose property facts that may negatively affect its value or usability, and to avoid any misleading statements.</a:t>
                      </a:r>
                    </a:p>
                  </a:txBody>
                  <a:tcPr anchor="ctr"/>
                </a:tc>
                <a:tc>
                  <a:txBody>
                    <a:bodyPr/>
                    <a:lstStyle/>
                    <a:p>
                      <a:pPr algn="justLow">
                        <a:lnSpc>
                          <a:spcPct val="120000"/>
                        </a:lnSpc>
                        <a:spcBef>
                          <a:spcPts val="300"/>
                        </a:spcBef>
                        <a:spcAft>
                          <a:spcPts val="300"/>
                        </a:spcAft>
                        <a:buNone/>
                      </a:pPr>
                      <a:r>
                        <a:rPr lang="en-US" dirty="0">
                          <a:latin typeface="Alexandria"/>
                        </a:rPr>
                        <a:t>Duty to protect the client’s (tenant’s) interests, which includes disclosure and advising on the possible consequences of those facts.</a:t>
                      </a:r>
                    </a:p>
                  </a:txBody>
                  <a:tcPr anchor="ctr"/>
                </a:tc>
                <a:extLst>
                  <a:ext uri="{0D108BD9-81ED-4DB2-BD59-A6C34878D82A}">
                    <a16:rowId xmlns:a16="http://schemas.microsoft.com/office/drawing/2014/main" val="3585102232"/>
                  </a:ext>
                </a:extLst>
              </a:tr>
              <a:tr h="370840">
                <a:tc>
                  <a:txBody>
                    <a:bodyPr/>
                    <a:lstStyle/>
                    <a:p>
                      <a:pPr algn="ctr">
                        <a:lnSpc>
                          <a:spcPct val="120000"/>
                        </a:lnSpc>
                        <a:spcBef>
                          <a:spcPts val="300"/>
                        </a:spcBef>
                        <a:spcAft>
                          <a:spcPts val="300"/>
                        </a:spcAft>
                        <a:buNone/>
                      </a:pPr>
                      <a:r>
                        <a:rPr lang="en-US" sz="2000" b="1">
                          <a:latin typeface="Alexandria"/>
                        </a:rPr>
                        <a:t>Focus</a:t>
                      </a:r>
                      <a:endParaRPr lang="en-US" sz="2000">
                        <a:latin typeface="Alexandria"/>
                      </a:endParaRPr>
                    </a:p>
                  </a:txBody>
                  <a:tcPr anchor="ctr"/>
                </a:tc>
                <a:tc>
                  <a:txBody>
                    <a:bodyPr/>
                    <a:lstStyle/>
                    <a:p>
                      <a:pPr algn="justLow">
                        <a:lnSpc>
                          <a:spcPct val="120000"/>
                        </a:lnSpc>
                        <a:spcBef>
                          <a:spcPts val="300"/>
                        </a:spcBef>
                        <a:spcAft>
                          <a:spcPts val="300"/>
                        </a:spcAft>
                        <a:buNone/>
                      </a:pPr>
                      <a:r>
                        <a:rPr lang="en-US" dirty="0">
                          <a:latin typeface="Alexandria"/>
                        </a:rPr>
                        <a:t>Successfully marketing and leasing the property.</a:t>
                      </a:r>
                    </a:p>
                  </a:txBody>
                  <a:tcPr anchor="ctr"/>
                </a:tc>
                <a:tc>
                  <a:txBody>
                    <a:bodyPr/>
                    <a:lstStyle/>
                    <a:p>
                      <a:pPr algn="justLow">
                        <a:lnSpc>
                          <a:spcPct val="120000"/>
                        </a:lnSpc>
                        <a:spcBef>
                          <a:spcPts val="300"/>
                        </a:spcBef>
                        <a:spcAft>
                          <a:spcPts val="300"/>
                        </a:spcAft>
                        <a:buNone/>
                      </a:pPr>
                      <a:r>
                        <a:rPr lang="en-US" dirty="0">
                          <a:latin typeface="Alexandria"/>
                        </a:rPr>
                        <a:t>Ensuring the tenant makes an informed decision that supports their business goals.</a:t>
                      </a:r>
                    </a:p>
                  </a:txBody>
                  <a:tcPr anchor="ctr"/>
                </a:tc>
                <a:extLst>
                  <a:ext uri="{0D108BD9-81ED-4DB2-BD59-A6C34878D82A}">
                    <a16:rowId xmlns:a16="http://schemas.microsoft.com/office/drawing/2014/main" val="1017604979"/>
                  </a:ext>
                </a:extLst>
              </a:tr>
              <a:tr h="370840">
                <a:tc>
                  <a:txBody>
                    <a:bodyPr/>
                    <a:lstStyle/>
                    <a:p>
                      <a:pPr algn="ctr">
                        <a:lnSpc>
                          <a:spcPct val="120000"/>
                        </a:lnSpc>
                        <a:spcBef>
                          <a:spcPts val="300"/>
                        </a:spcBef>
                        <a:spcAft>
                          <a:spcPts val="300"/>
                        </a:spcAft>
                        <a:buNone/>
                      </a:pPr>
                      <a:r>
                        <a:rPr lang="en-US" sz="2000" b="1" dirty="0">
                          <a:latin typeface="Alexandria"/>
                        </a:rPr>
                        <a:t>Level of Responsibility</a:t>
                      </a:r>
                      <a:endParaRPr lang="en-US" sz="2000" dirty="0">
                        <a:latin typeface="Alexandria"/>
                      </a:endParaRPr>
                    </a:p>
                  </a:txBody>
                  <a:tcPr anchor="ctr"/>
                </a:tc>
                <a:tc>
                  <a:txBody>
                    <a:bodyPr/>
                    <a:lstStyle/>
                    <a:p>
                      <a:pPr algn="justLow">
                        <a:lnSpc>
                          <a:spcPct val="120000"/>
                        </a:lnSpc>
                        <a:spcBef>
                          <a:spcPts val="300"/>
                        </a:spcBef>
                        <a:spcAft>
                          <a:spcPts val="300"/>
                        </a:spcAft>
                        <a:buNone/>
                      </a:pPr>
                      <a:r>
                        <a:rPr lang="en-US" b="1" dirty="0">
                          <a:latin typeface="Alexandria"/>
                        </a:rPr>
                        <a:t>Duty to Disclose:</a:t>
                      </a:r>
                      <a:r>
                        <a:rPr lang="en-US" dirty="0">
                          <a:latin typeface="Alexandria"/>
                        </a:rPr>
                        <a:t> Must truthfully reveal known issues (e.g., poor security, permit problems, contamination).</a:t>
                      </a:r>
                    </a:p>
                  </a:txBody>
                  <a:tcPr anchor="ctr"/>
                </a:tc>
                <a:tc>
                  <a:txBody>
                    <a:bodyPr/>
                    <a:lstStyle/>
                    <a:p>
                      <a:pPr algn="justLow">
                        <a:lnSpc>
                          <a:spcPct val="120000"/>
                        </a:lnSpc>
                        <a:spcBef>
                          <a:spcPts val="300"/>
                        </a:spcBef>
                        <a:spcAft>
                          <a:spcPts val="300"/>
                        </a:spcAft>
                        <a:buNone/>
                      </a:pPr>
                      <a:r>
                        <a:rPr lang="en-US" b="1" dirty="0">
                          <a:latin typeface="Alexandria"/>
                        </a:rPr>
                        <a:t>Duty to Advise:</a:t>
                      </a:r>
                      <a:r>
                        <a:rPr lang="en-US" dirty="0">
                          <a:latin typeface="Alexandria"/>
                        </a:rPr>
                        <a:t> Must analyze how such issues could impact the tenant’s business and provide proper guidance.</a:t>
                      </a:r>
                    </a:p>
                  </a:txBody>
                  <a:tcPr anchor="ctr"/>
                </a:tc>
                <a:extLst>
                  <a:ext uri="{0D108BD9-81ED-4DB2-BD59-A6C34878D82A}">
                    <a16:rowId xmlns:a16="http://schemas.microsoft.com/office/drawing/2014/main" val="1530613964"/>
                  </a:ext>
                </a:extLst>
              </a:tr>
              <a:tr h="370840">
                <a:tc>
                  <a:txBody>
                    <a:bodyPr/>
                    <a:lstStyle/>
                    <a:p>
                      <a:pPr algn="ctr">
                        <a:lnSpc>
                          <a:spcPct val="120000"/>
                        </a:lnSpc>
                        <a:spcBef>
                          <a:spcPts val="300"/>
                        </a:spcBef>
                        <a:spcAft>
                          <a:spcPts val="300"/>
                        </a:spcAft>
                        <a:buNone/>
                      </a:pPr>
                      <a:r>
                        <a:rPr lang="en-US" sz="2000" b="1" dirty="0">
                          <a:latin typeface="Alexandria"/>
                        </a:rPr>
                        <a:t>Illustrative Example</a:t>
                      </a:r>
                      <a:endParaRPr lang="en-US" sz="2000" dirty="0">
                        <a:latin typeface="Alexandria"/>
                      </a:endParaRPr>
                    </a:p>
                  </a:txBody>
                  <a:tcPr anchor="ctr"/>
                </a:tc>
                <a:tc>
                  <a:txBody>
                    <a:bodyPr/>
                    <a:lstStyle/>
                    <a:p>
                      <a:pPr algn="justLow">
                        <a:lnSpc>
                          <a:spcPct val="120000"/>
                        </a:lnSpc>
                        <a:spcBef>
                          <a:spcPts val="300"/>
                        </a:spcBef>
                        <a:spcAft>
                          <a:spcPts val="300"/>
                        </a:spcAft>
                        <a:buNone/>
                      </a:pPr>
                      <a:r>
                        <a:rPr lang="en-US" dirty="0">
                          <a:latin typeface="Alexandria"/>
                        </a:rPr>
                        <a:t>If the building has a history of power outages, the landlord’s agent must disclose this fact when asked.</a:t>
                      </a:r>
                    </a:p>
                  </a:txBody>
                  <a:tcPr anchor="ctr"/>
                </a:tc>
                <a:tc>
                  <a:txBody>
                    <a:bodyPr/>
                    <a:lstStyle/>
                    <a:p>
                      <a:pPr algn="justLow">
                        <a:lnSpc>
                          <a:spcPct val="120000"/>
                        </a:lnSpc>
                        <a:spcBef>
                          <a:spcPts val="300"/>
                        </a:spcBef>
                        <a:spcAft>
                          <a:spcPts val="300"/>
                        </a:spcAft>
                        <a:buNone/>
                      </a:pPr>
                      <a:r>
                        <a:rPr lang="en-US" dirty="0">
                          <a:latin typeface="Alexandria"/>
                        </a:rPr>
                        <a:t>The tenant’s agent should warn their client: “This history of power outages could endanger your business that depends on continuous refrigeration and cause product losses. We should negotiate a compensation clause or look for another property.”</a:t>
                      </a:r>
                    </a:p>
                  </a:txBody>
                  <a:tcPr anchor="ctr"/>
                </a:tc>
                <a:extLst>
                  <a:ext uri="{0D108BD9-81ED-4DB2-BD59-A6C34878D82A}">
                    <a16:rowId xmlns:a16="http://schemas.microsoft.com/office/drawing/2014/main" val="3527261585"/>
                  </a:ext>
                </a:extLst>
              </a:tr>
            </a:tbl>
          </a:graphicData>
        </a:graphic>
      </p:graphicFrame>
    </p:spTree>
    <p:extLst>
      <p:ext uri="{BB962C8B-B14F-4D97-AF65-F5344CB8AC3E}">
        <p14:creationId xmlns:p14="http://schemas.microsoft.com/office/powerpoint/2010/main" val="10439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7F284B-CE6A-7235-30F9-6E5E35A881D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9BF6432-C40D-D2A7-664A-7AA3D52FB47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7688C3A-B67A-2B52-8213-C98B503A99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73D001B-6CCA-5A25-DDE7-A8C8D0A15BDE}"/>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 </a:t>
            </a:r>
          </a:p>
        </p:txBody>
      </p:sp>
      <p:sp>
        <p:nvSpPr>
          <p:cNvPr id="9" name="TextBox 8">
            <a:extLst>
              <a:ext uri="{FF2B5EF4-FFF2-40B4-BE49-F238E27FC236}">
                <a16:creationId xmlns:a16="http://schemas.microsoft.com/office/drawing/2014/main" id="{1F44406F-E0A9-3F5F-03FA-7EB1D12F5C0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aphicFrame>
        <p:nvGraphicFramePr>
          <p:cNvPr id="10" name="Diagram 9">
            <a:extLst>
              <a:ext uri="{FF2B5EF4-FFF2-40B4-BE49-F238E27FC236}">
                <a16:creationId xmlns:a16="http://schemas.microsoft.com/office/drawing/2014/main" id="{570E53FB-01C0-0316-7DCD-2594C12E93DD}"/>
              </a:ext>
            </a:extLst>
          </p:cNvPr>
          <p:cNvGraphicFramePr/>
          <p:nvPr>
            <p:extLst>
              <p:ext uri="{D42A27DB-BD31-4B8C-83A1-F6EECF244321}">
                <p14:modId xmlns:p14="http://schemas.microsoft.com/office/powerpoint/2010/main" val="2439467709"/>
              </p:ext>
            </p:extLst>
          </p:nvPr>
        </p:nvGraphicFramePr>
        <p:xfrm>
          <a:off x="0" y="217749"/>
          <a:ext cx="12011569" cy="52526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7415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0AAC6-17E6-E34C-B352-FE8780C7A95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CCCD466-2BC5-EA15-B37B-5F11AD28438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F692891-C1CB-F92C-8685-B581120D2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A1AD94F-6638-9123-7436-43BC7832D899}"/>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1" name="Rectangle: Folded Corner 10">
            <a:extLst>
              <a:ext uri="{FF2B5EF4-FFF2-40B4-BE49-F238E27FC236}">
                <a16:creationId xmlns:a16="http://schemas.microsoft.com/office/drawing/2014/main" id="{7771022C-833F-ED54-F92C-0CAE44C1D07E}"/>
              </a:ext>
            </a:extLst>
          </p:cNvPr>
          <p:cNvSpPr/>
          <p:nvPr/>
        </p:nvSpPr>
        <p:spPr>
          <a:xfrm>
            <a:off x="3157574" y="2464926"/>
            <a:ext cx="8243126" cy="930833"/>
          </a:xfrm>
          <a:prstGeom prst="foldedCorner">
            <a:avLst/>
          </a:prstGeom>
          <a:solidFill>
            <a:schemeClr val="bg1"/>
          </a:solidFill>
          <a:ln w="38100">
            <a:solidFill>
              <a:srgbClr val="7030A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dirty="0">
                <a:solidFill>
                  <a:prstClr val="black"/>
                </a:solidFill>
                <a:latin typeface="Alexandria"/>
              </a:rPr>
              <a:t>Gathering invoices and records of all expenses such as utilities, maintenance, repairs, insurance, property taxes, management fees, payroll for on-site staff, janitorial services, landscaping, and security.</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8" name="Group 7">
            <a:extLst>
              <a:ext uri="{FF2B5EF4-FFF2-40B4-BE49-F238E27FC236}">
                <a16:creationId xmlns:a16="http://schemas.microsoft.com/office/drawing/2014/main" id="{485ABE3B-3233-8F50-87DD-176263EFD4D1}"/>
              </a:ext>
            </a:extLst>
          </p:cNvPr>
          <p:cNvGrpSpPr/>
          <p:nvPr/>
        </p:nvGrpSpPr>
        <p:grpSpPr>
          <a:xfrm>
            <a:off x="3288259" y="4731505"/>
            <a:ext cx="2807741" cy="2126495"/>
            <a:chOff x="4089460" y="2157489"/>
            <a:chExt cx="4442087" cy="1367717"/>
          </a:xfrm>
          <a:solidFill>
            <a:srgbClr val="99FF99"/>
          </a:solidFill>
        </p:grpSpPr>
        <p:sp>
          <p:nvSpPr>
            <p:cNvPr id="14" name="Rectangle 13">
              <a:extLst>
                <a:ext uri="{FF2B5EF4-FFF2-40B4-BE49-F238E27FC236}">
                  <a16:creationId xmlns:a16="http://schemas.microsoft.com/office/drawing/2014/main" id="{5336BA70-4ED4-20C4-F161-D3EC5C4C534B}"/>
                </a:ext>
              </a:extLst>
            </p:cNvPr>
            <p:cNvSpPr/>
            <p:nvPr/>
          </p:nvSpPr>
          <p:spPr>
            <a:xfrm>
              <a:off x="4089460" y="2157489"/>
              <a:ext cx="4118535"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C5EC6A47-A7A9-F933-92E2-B08CC77F9858}"/>
                </a:ext>
              </a:extLst>
            </p:cNvPr>
            <p:cNvSpPr txBox="1"/>
            <p:nvPr/>
          </p:nvSpPr>
          <p:spPr>
            <a:xfrm>
              <a:off x="4413011" y="2249735"/>
              <a:ext cx="4118536" cy="127547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b="1" dirty="0">
                  <a:solidFill>
                    <a:srgbClr val="C00000"/>
                  </a:solidFill>
                  <a:latin typeface="Alexandria"/>
                </a:rPr>
                <a:t>Variable Operating Expenses:</a:t>
              </a:r>
            </a:p>
            <a:p>
              <a:pPr lvl="0" algn="ctr" defTabSz="889000">
                <a:lnSpc>
                  <a:spcPct val="90000"/>
                </a:lnSpc>
                <a:spcBef>
                  <a:spcPct val="0"/>
                </a:spcBef>
              </a:pPr>
              <a:r>
                <a:rPr lang="en-US" b="1" dirty="0">
                  <a:solidFill>
                    <a:schemeClr val="tx1"/>
                  </a:solidFill>
                  <a:latin typeface="Alexandria"/>
                </a:rPr>
                <a:t> </a:t>
              </a:r>
              <a:r>
                <a:rPr lang="en-US" dirty="0">
                  <a:solidFill>
                    <a:schemeClr val="tx1"/>
                  </a:solidFill>
                  <a:latin typeface="Alexandria"/>
                </a:rPr>
                <a:t>Expenses that fluctuate with usage, such as electricity, water, and heating</a:t>
              </a:r>
              <a:r>
                <a:rPr lang="en-US" sz="2000" dirty="0">
                  <a:solidFill>
                    <a:schemeClr val="tx1"/>
                  </a:solidFill>
                  <a:latin typeface="Alexandria"/>
                </a:rPr>
                <a:t>.</a:t>
              </a:r>
              <a:endParaRPr lang="en-US" sz="2000" kern="1200" dirty="0">
                <a:solidFill>
                  <a:schemeClr val="tx1"/>
                </a:solidFill>
                <a:latin typeface="Alexandria"/>
              </a:endParaRPr>
            </a:p>
          </p:txBody>
        </p:sp>
      </p:grpSp>
      <p:grpSp>
        <p:nvGrpSpPr>
          <p:cNvPr id="16" name="Group 15">
            <a:extLst>
              <a:ext uri="{FF2B5EF4-FFF2-40B4-BE49-F238E27FC236}">
                <a16:creationId xmlns:a16="http://schemas.microsoft.com/office/drawing/2014/main" id="{0ED864A2-1593-DC32-E3CF-5013323D1204}"/>
              </a:ext>
            </a:extLst>
          </p:cNvPr>
          <p:cNvGrpSpPr/>
          <p:nvPr/>
        </p:nvGrpSpPr>
        <p:grpSpPr>
          <a:xfrm>
            <a:off x="6279013" y="4731504"/>
            <a:ext cx="2995270" cy="2126493"/>
            <a:chOff x="3943584" y="2366317"/>
            <a:chExt cx="4661334" cy="1100204"/>
          </a:xfrm>
          <a:solidFill>
            <a:srgbClr val="FFFFCC"/>
          </a:solidFill>
        </p:grpSpPr>
        <p:sp>
          <p:nvSpPr>
            <p:cNvPr id="22" name="Rectangle 21">
              <a:extLst>
                <a:ext uri="{FF2B5EF4-FFF2-40B4-BE49-F238E27FC236}">
                  <a16:creationId xmlns:a16="http://schemas.microsoft.com/office/drawing/2014/main" id="{7A378259-77CD-8AFF-2DCA-CEA67C51DEA0}"/>
                </a:ext>
              </a:extLst>
            </p:cNvPr>
            <p:cNvSpPr/>
            <p:nvPr/>
          </p:nvSpPr>
          <p:spPr>
            <a:xfrm>
              <a:off x="3943584" y="2366317"/>
              <a:ext cx="4118535"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3" name="TextBox 22">
              <a:extLst>
                <a:ext uri="{FF2B5EF4-FFF2-40B4-BE49-F238E27FC236}">
                  <a16:creationId xmlns:a16="http://schemas.microsoft.com/office/drawing/2014/main" id="{35CCEDEA-DB66-CFF7-1FB7-E7BB9FCF255E}"/>
                </a:ext>
              </a:extLst>
            </p:cNvPr>
            <p:cNvSpPr txBox="1"/>
            <p:nvPr/>
          </p:nvSpPr>
          <p:spPr>
            <a:xfrm>
              <a:off x="4486383" y="2440520"/>
              <a:ext cx="4118535" cy="102600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b="1" dirty="0">
                  <a:solidFill>
                    <a:srgbClr val="C00000"/>
                  </a:solidFill>
                  <a:latin typeface="Alexandria"/>
                </a:rPr>
                <a:t>Semi-variable (Mixed) Expenses: </a:t>
              </a:r>
            </a:p>
            <a:p>
              <a:pPr lvl="0" algn="ctr" defTabSz="889000">
                <a:lnSpc>
                  <a:spcPct val="90000"/>
                </a:lnSpc>
                <a:spcBef>
                  <a:spcPct val="0"/>
                </a:spcBef>
              </a:pPr>
              <a:r>
                <a:rPr lang="en-US" dirty="0">
                  <a:solidFill>
                    <a:schemeClr val="tx1"/>
                  </a:solidFill>
                  <a:latin typeface="Alexandria"/>
                </a:rPr>
                <a:t>Costs containing both fixed and variable components (e.g., maintenance contracts with minimum base fees plus usage adjustments).</a:t>
              </a:r>
              <a:endParaRPr lang="en-US" kern="1200" dirty="0">
                <a:solidFill>
                  <a:schemeClr val="tx1"/>
                </a:solidFill>
                <a:latin typeface="Alexandria"/>
              </a:endParaRPr>
            </a:p>
          </p:txBody>
        </p:sp>
      </p:grpSp>
      <p:grpSp>
        <p:nvGrpSpPr>
          <p:cNvPr id="24" name="Group 23">
            <a:extLst>
              <a:ext uri="{FF2B5EF4-FFF2-40B4-BE49-F238E27FC236}">
                <a16:creationId xmlns:a16="http://schemas.microsoft.com/office/drawing/2014/main" id="{F82C5B06-09B6-9F22-9D0C-C3C7DE7BE1DD}"/>
              </a:ext>
            </a:extLst>
          </p:cNvPr>
          <p:cNvGrpSpPr/>
          <p:nvPr/>
        </p:nvGrpSpPr>
        <p:grpSpPr>
          <a:xfrm>
            <a:off x="9478793" y="4662317"/>
            <a:ext cx="2646479" cy="2195681"/>
            <a:chOff x="3943584" y="2366317"/>
            <a:chExt cx="4661334" cy="1446271"/>
          </a:xfrm>
          <a:solidFill>
            <a:srgbClr val="FFCCFF"/>
          </a:solidFill>
        </p:grpSpPr>
        <p:sp>
          <p:nvSpPr>
            <p:cNvPr id="28" name="Rectangle 27">
              <a:extLst>
                <a:ext uri="{FF2B5EF4-FFF2-40B4-BE49-F238E27FC236}">
                  <a16:creationId xmlns:a16="http://schemas.microsoft.com/office/drawing/2014/main" id="{8B7B4079-8D9F-FD65-B1EC-8356718E8F70}"/>
                </a:ext>
              </a:extLst>
            </p:cNvPr>
            <p:cNvSpPr/>
            <p:nvPr/>
          </p:nvSpPr>
          <p:spPr>
            <a:xfrm>
              <a:off x="3943584" y="2366317"/>
              <a:ext cx="4118535"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9" name="TextBox 28">
              <a:extLst>
                <a:ext uri="{FF2B5EF4-FFF2-40B4-BE49-F238E27FC236}">
                  <a16:creationId xmlns:a16="http://schemas.microsoft.com/office/drawing/2014/main" id="{A840B727-0790-3201-97DF-834B57941DCE}"/>
                </a:ext>
              </a:extLst>
            </p:cNvPr>
            <p:cNvSpPr txBox="1"/>
            <p:nvPr/>
          </p:nvSpPr>
          <p:spPr>
            <a:xfrm>
              <a:off x="4486384" y="2440520"/>
              <a:ext cx="4118534" cy="1372068"/>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b="1" dirty="0">
                  <a:solidFill>
                    <a:srgbClr val="C00000"/>
                  </a:solidFill>
                  <a:latin typeface="Alexandria"/>
                </a:rPr>
                <a:t>Capital Expenditures: </a:t>
              </a:r>
              <a:r>
                <a:rPr lang="en-US" dirty="0">
                  <a:solidFill>
                    <a:schemeClr val="tx1"/>
                  </a:solidFill>
                  <a:latin typeface="Alexandria"/>
                </a:rPr>
                <a:t>Long-term investments such as roof replacement or HVAC system upgrades, which must be treated separately from regular operating costs.</a:t>
              </a:r>
              <a:endParaRPr lang="en-US" kern="1200" dirty="0">
                <a:solidFill>
                  <a:schemeClr val="tx1"/>
                </a:solidFill>
                <a:latin typeface="Alexandria"/>
              </a:endParaRPr>
            </a:p>
          </p:txBody>
        </p:sp>
      </p:grpSp>
      <p:grpSp>
        <p:nvGrpSpPr>
          <p:cNvPr id="30" name="Group 29">
            <a:extLst>
              <a:ext uri="{FF2B5EF4-FFF2-40B4-BE49-F238E27FC236}">
                <a16:creationId xmlns:a16="http://schemas.microsoft.com/office/drawing/2014/main" id="{343AFC14-41B9-2065-9B58-5489A1B1EFB9}"/>
              </a:ext>
            </a:extLst>
          </p:cNvPr>
          <p:cNvGrpSpPr/>
          <p:nvPr/>
        </p:nvGrpSpPr>
        <p:grpSpPr>
          <a:xfrm>
            <a:off x="34186" y="4748618"/>
            <a:ext cx="2689875" cy="2109380"/>
            <a:chOff x="4092132" y="2238473"/>
            <a:chExt cx="4519218" cy="1403634"/>
          </a:xfrm>
          <a:solidFill>
            <a:srgbClr val="92D050"/>
          </a:solidFill>
        </p:grpSpPr>
        <p:sp>
          <p:nvSpPr>
            <p:cNvPr id="31" name="Rectangle 30">
              <a:extLst>
                <a:ext uri="{FF2B5EF4-FFF2-40B4-BE49-F238E27FC236}">
                  <a16:creationId xmlns:a16="http://schemas.microsoft.com/office/drawing/2014/main" id="{65846707-415F-7715-AD6C-F2B618D280AC}"/>
                </a:ext>
              </a:extLst>
            </p:cNvPr>
            <p:cNvSpPr/>
            <p:nvPr/>
          </p:nvSpPr>
          <p:spPr>
            <a:xfrm>
              <a:off x="4092132" y="2238473"/>
              <a:ext cx="4118536" cy="59362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32" name="TextBox 31">
              <a:extLst>
                <a:ext uri="{FF2B5EF4-FFF2-40B4-BE49-F238E27FC236}">
                  <a16:creationId xmlns:a16="http://schemas.microsoft.com/office/drawing/2014/main" id="{4F2DA432-8314-F241-376C-B959025CC8E0}"/>
                </a:ext>
              </a:extLst>
            </p:cNvPr>
            <p:cNvSpPr txBox="1"/>
            <p:nvPr/>
          </p:nvSpPr>
          <p:spPr>
            <a:xfrm>
              <a:off x="4492814" y="2354101"/>
              <a:ext cx="4118536" cy="12880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b="1" dirty="0">
                  <a:solidFill>
                    <a:srgbClr val="C00000"/>
                  </a:solidFill>
                  <a:latin typeface="Alexandria"/>
                </a:rPr>
                <a:t>Fixed Operating Expenses: </a:t>
              </a:r>
            </a:p>
            <a:p>
              <a:pPr lvl="0" algn="ctr" defTabSz="889000">
                <a:lnSpc>
                  <a:spcPct val="90000"/>
                </a:lnSpc>
                <a:spcBef>
                  <a:spcPct val="0"/>
                </a:spcBef>
              </a:pPr>
              <a:r>
                <a:rPr lang="en-US" dirty="0">
                  <a:solidFill>
                    <a:schemeClr val="tx1"/>
                  </a:solidFill>
                  <a:latin typeface="Alexandria"/>
                </a:rPr>
                <a:t>Costs that do not fluctuate with occupancy, such as property taxes, insurance, and some administrative costs</a:t>
              </a:r>
              <a:endParaRPr lang="en-US" sz="2000" kern="1200" dirty="0">
                <a:solidFill>
                  <a:schemeClr val="tx1"/>
                </a:solidFill>
                <a:latin typeface="Alexandria"/>
              </a:endParaRPr>
            </a:p>
          </p:txBody>
        </p:sp>
      </p:grpSp>
      <p:cxnSp>
        <p:nvCxnSpPr>
          <p:cNvPr id="33" name="Straight Arrow Connector 32">
            <a:extLst>
              <a:ext uri="{FF2B5EF4-FFF2-40B4-BE49-F238E27FC236}">
                <a16:creationId xmlns:a16="http://schemas.microsoft.com/office/drawing/2014/main" id="{6B68C047-EBCD-7F7D-21D9-355FB33DDBEB}"/>
              </a:ext>
            </a:extLst>
          </p:cNvPr>
          <p:cNvCxnSpPr>
            <a:cxnSpLocks/>
            <a:endCxn id="28" idx="0"/>
          </p:cNvCxnSpPr>
          <p:nvPr/>
        </p:nvCxnSpPr>
        <p:spPr>
          <a:xfrm>
            <a:off x="7269375" y="4190488"/>
            <a:ext cx="3378570" cy="471829"/>
          </a:xfrm>
          <a:prstGeom prst="straightConnector1">
            <a:avLst/>
          </a:prstGeom>
          <a:ln w="38100" cap="flat" cmpd="sng" algn="ctr">
            <a:solidFill>
              <a:srgbClr val="FF66FF"/>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4" name="Straight Arrow Connector 33">
            <a:extLst>
              <a:ext uri="{FF2B5EF4-FFF2-40B4-BE49-F238E27FC236}">
                <a16:creationId xmlns:a16="http://schemas.microsoft.com/office/drawing/2014/main" id="{250C8532-B060-7F8D-5077-26B770212F77}"/>
              </a:ext>
            </a:extLst>
          </p:cNvPr>
          <p:cNvCxnSpPr>
            <a:cxnSpLocks/>
          </p:cNvCxnSpPr>
          <p:nvPr/>
        </p:nvCxnSpPr>
        <p:spPr>
          <a:xfrm>
            <a:off x="5878980" y="4200780"/>
            <a:ext cx="1661810" cy="587212"/>
          </a:xfrm>
          <a:prstGeom prst="straightConnector1">
            <a:avLst/>
          </a:prstGeom>
          <a:ln w="38100" cap="flat" cmpd="sng" algn="ctr">
            <a:solidFill>
              <a:srgbClr val="FFFF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35" name="Straight Arrow Connector 34">
            <a:extLst>
              <a:ext uri="{FF2B5EF4-FFF2-40B4-BE49-F238E27FC236}">
                <a16:creationId xmlns:a16="http://schemas.microsoft.com/office/drawing/2014/main" id="{86CF17FC-1D04-FB77-72EC-D108FE90FBB5}"/>
              </a:ext>
            </a:extLst>
          </p:cNvPr>
          <p:cNvCxnSpPr>
            <a:cxnSpLocks/>
          </p:cNvCxnSpPr>
          <p:nvPr/>
        </p:nvCxnSpPr>
        <p:spPr>
          <a:xfrm flipH="1">
            <a:off x="4539759" y="4136748"/>
            <a:ext cx="1200470" cy="594756"/>
          </a:xfrm>
          <a:prstGeom prst="straightConnector1">
            <a:avLst/>
          </a:prstGeom>
          <a:ln w="38100" cap="flat" cmpd="sng" algn="ctr">
            <a:solidFill>
              <a:srgbClr val="99FF99"/>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3" name="TextBox 12">
            <a:extLst>
              <a:ext uri="{FF2B5EF4-FFF2-40B4-BE49-F238E27FC236}">
                <a16:creationId xmlns:a16="http://schemas.microsoft.com/office/drawing/2014/main" id="{D13D7115-9DF0-49AB-693F-C22F2E0EF569}"/>
              </a:ext>
            </a:extLst>
          </p:cNvPr>
          <p:cNvSpPr txBox="1"/>
          <p:nvPr/>
        </p:nvSpPr>
        <p:spPr>
          <a:xfrm>
            <a:off x="180431" y="1106129"/>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grpSp>
        <p:nvGrpSpPr>
          <p:cNvPr id="19" name="Group 18">
            <a:extLst>
              <a:ext uri="{FF2B5EF4-FFF2-40B4-BE49-F238E27FC236}">
                <a16:creationId xmlns:a16="http://schemas.microsoft.com/office/drawing/2014/main" id="{D224C3B0-A891-E9FB-42D2-8FCB417E3DD0}"/>
              </a:ext>
            </a:extLst>
          </p:cNvPr>
          <p:cNvGrpSpPr/>
          <p:nvPr/>
        </p:nvGrpSpPr>
        <p:grpSpPr>
          <a:xfrm>
            <a:off x="3006758" y="1614417"/>
            <a:ext cx="6178484" cy="575805"/>
            <a:chOff x="2916542" y="17534"/>
            <a:chExt cx="6178484" cy="594783"/>
          </a:xfrm>
        </p:grpSpPr>
        <p:sp>
          <p:nvSpPr>
            <p:cNvPr id="20" name="Rectangle 19">
              <a:extLst>
                <a:ext uri="{FF2B5EF4-FFF2-40B4-BE49-F238E27FC236}">
                  <a16:creationId xmlns:a16="http://schemas.microsoft.com/office/drawing/2014/main" id="{A1659B12-12F1-B099-421A-A60871016A5E}"/>
                </a:ext>
              </a:extLst>
            </p:cNvPr>
            <p:cNvSpPr/>
            <p:nvPr/>
          </p:nvSpPr>
          <p:spPr>
            <a:xfrm>
              <a:off x="2916542" y="80711"/>
              <a:ext cx="6178484" cy="53160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1" name="TextBox 20">
              <a:extLst>
                <a:ext uri="{FF2B5EF4-FFF2-40B4-BE49-F238E27FC236}">
                  <a16:creationId xmlns:a16="http://schemas.microsoft.com/office/drawing/2014/main" id="{45649B69-86B4-8FFE-AAE5-D4A330B872AD}"/>
                </a:ext>
              </a:extLst>
            </p:cNvPr>
            <p:cNvSpPr txBox="1"/>
            <p:nvPr/>
          </p:nvSpPr>
          <p:spPr>
            <a:xfrm>
              <a:off x="2916542" y="17534"/>
              <a:ext cx="6178484" cy="5316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Primary Functions of the Property Manager </a:t>
              </a:r>
              <a:endParaRPr lang="en-US" sz="2400" b="1" kern="1200" dirty="0">
                <a:solidFill>
                  <a:schemeClr val="tx1"/>
                </a:solidFill>
                <a:latin typeface="Alexandria"/>
              </a:endParaRPr>
            </a:p>
          </p:txBody>
        </p:sp>
      </p:grpSp>
      <p:grpSp>
        <p:nvGrpSpPr>
          <p:cNvPr id="38" name="Group 37">
            <a:extLst>
              <a:ext uri="{FF2B5EF4-FFF2-40B4-BE49-F238E27FC236}">
                <a16:creationId xmlns:a16="http://schemas.microsoft.com/office/drawing/2014/main" id="{D73E246F-DD7D-3A62-CF11-BB0AFD260024}"/>
              </a:ext>
            </a:extLst>
          </p:cNvPr>
          <p:cNvGrpSpPr/>
          <p:nvPr/>
        </p:nvGrpSpPr>
        <p:grpSpPr>
          <a:xfrm>
            <a:off x="180431" y="2540349"/>
            <a:ext cx="2640691" cy="686045"/>
            <a:chOff x="0" y="2918022"/>
            <a:chExt cx="2056424" cy="1156286"/>
          </a:xfrm>
        </p:grpSpPr>
        <p:sp>
          <p:nvSpPr>
            <p:cNvPr id="39" name="Rectangle 38">
              <a:extLst>
                <a:ext uri="{FF2B5EF4-FFF2-40B4-BE49-F238E27FC236}">
                  <a16:creationId xmlns:a16="http://schemas.microsoft.com/office/drawing/2014/main" id="{307C3842-FDD3-8BFD-94B7-C2642E018203}"/>
                </a:ext>
              </a:extLst>
            </p:cNvPr>
            <p:cNvSpPr/>
            <p:nvPr/>
          </p:nvSpPr>
          <p:spPr>
            <a:xfrm>
              <a:off x="0" y="2918022"/>
              <a:ext cx="2056424" cy="1156286"/>
            </a:xfrm>
            <a:prstGeom prst="rect">
              <a:avLst/>
            </a:prstGeom>
            <a:solidFill>
              <a:srgbClr val="CC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0" name="TextBox 39">
              <a:extLst>
                <a:ext uri="{FF2B5EF4-FFF2-40B4-BE49-F238E27FC236}">
                  <a16:creationId xmlns:a16="http://schemas.microsoft.com/office/drawing/2014/main" id="{2B12F248-409D-AE6F-8627-08D68B73F4A5}"/>
                </a:ext>
              </a:extLst>
            </p:cNvPr>
            <p:cNvSpPr txBox="1"/>
            <p:nvPr/>
          </p:nvSpPr>
          <p:spPr>
            <a:xfrm>
              <a:off x="0" y="2918022"/>
              <a:ext cx="2056424" cy="115628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Detailed Data Collection</a:t>
              </a:r>
              <a:endParaRPr lang="en-US" sz="1800" b="1" kern="1200" dirty="0">
                <a:solidFill>
                  <a:schemeClr val="tx1"/>
                </a:solidFill>
                <a:latin typeface="Alexandria"/>
              </a:endParaRPr>
            </a:p>
          </p:txBody>
        </p:sp>
      </p:grpSp>
      <p:cxnSp>
        <p:nvCxnSpPr>
          <p:cNvPr id="52" name="Straight Arrow Connector 51">
            <a:extLst>
              <a:ext uri="{FF2B5EF4-FFF2-40B4-BE49-F238E27FC236}">
                <a16:creationId xmlns:a16="http://schemas.microsoft.com/office/drawing/2014/main" id="{BEF86FEE-3BC6-D80D-ADD9-ED0E34174B55}"/>
              </a:ext>
            </a:extLst>
          </p:cNvPr>
          <p:cNvCxnSpPr>
            <a:cxnSpLocks/>
          </p:cNvCxnSpPr>
          <p:nvPr/>
        </p:nvCxnSpPr>
        <p:spPr>
          <a:xfrm flipH="1">
            <a:off x="1294635" y="4251753"/>
            <a:ext cx="4312930" cy="479752"/>
          </a:xfrm>
          <a:prstGeom prst="straightConnector1">
            <a:avLst/>
          </a:prstGeom>
          <a:ln w="38100" cap="flat" cmpd="sng" algn="ctr">
            <a:solidFill>
              <a:srgbClr val="00B05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grpSp>
        <p:nvGrpSpPr>
          <p:cNvPr id="53" name="Group 52">
            <a:extLst>
              <a:ext uri="{FF2B5EF4-FFF2-40B4-BE49-F238E27FC236}">
                <a16:creationId xmlns:a16="http://schemas.microsoft.com/office/drawing/2014/main" id="{DBE50474-C2EE-2581-BD99-B9C962A590F7}"/>
              </a:ext>
            </a:extLst>
          </p:cNvPr>
          <p:cNvGrpSpPr/>
          <p:nvPr/>
        </p:nvGrpSpPr>
        <p:grpSpPr>
          <a:xfrm>
            <a:off x="4476095" y="3626694"/>
            <a:ext cx="2783518" cy="628749"/>
            <a:chOff x="2427365" y="2918022"/>
            <a:chExt cx="2104559" cy="1144405"/>
          </a:xfrm>
        </p:grpSpPr>
        <p:sp>
          <p:nvSpPr>
            <p:cNvPr id="54" name="Rectangle 53">
              <a:extLst>
                <a:ext uri="{FF2B5EF4-FFF2-40B4-BE49-F238E27FC236}">
                  <a16:creationId xmlns:a16="http://schemas.microsoft.com/office/drawing/2014/main" id="{9CD5CE47-7C46-A9E6-0CFF-7918E2DDC67F}"/>
                </a:ext>
              </a:extLst>
            </p:cNvPr>
            <p:cNvSpPr/>
            <p:nvPr/>
          </p:nvSpPr>
          <p:spPr>
            <a:xfrm>
              <a:off x="2475500" y="2918022"/>
              <a:ext cx="2056424" cy="1106541"/>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55" name="TextBox 54">
              <a:extLst>
                <a:ext uri="{FF2B5EF4-FFF2-40B4-BE49-F238E27FC236}">
                  <a16:creationId xmlns:a16="http://schemas.microsoft.com/office/drawing/2014/main" id="{081774F5-A98E-C889-4AA9-42B751CFE3AD}"/>
                </a:ext>
              </a:extLst>
            </p:cNvPr>
            <p:cNvSpPr txBox="1"/>
            <p:nvPr/>
          </p:nvSpPr>
          <p:spPr>
            <a:xfrm>
              <a:off x="2427365" y="2955886"/>
              <a:ext cx="2056424" cy="110654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Expense Classification</a:t>
              </a:r>
            </a:p>
          </p:txBody>
        </p:sp>
      </p:grpSp>
    </p:spTree>
    <p:extLst>
      <p:ext uri="{BB962C8B-B14F-4D97-AF65-F5344CB8AC3E}">
        <p14:creationId xmlns:p14="http://schemas.microsoft.com/office/powerpoint/2010/main" val="240850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fill="hold"/>
                                        <p:tgtEl>
                                          <p:spTgt spid="53"/>
                                        </p:tgtEl>
                                        <p:attrNameLst>
                                          <p:attrName>ppt_x</p:attrName>
                                        </p:attrNameLst>
                                      </p:cBhvr>
                                      <p:tavLst>
                                        <p:tav tm="0">
                                          <p:val>
                                            <p:strVal val="#ppt_x"/>
                                          </p:val>
                                        </p:tav>
                                        <p:tav tm="100000">
                                          <p:val>
                                            <p:strVal val="#ppt_x"/>
                                          </p:val>
                                        </p:tav>
                                      </p:tavLst>
                                    </p:anim>
                                    <p:anim calcmode="lin" valueType="num">
                                      <p:cBhvr additive="base">
                                        <p:cTn id="20"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 calcmode="lin" valueType="num">
                                      <p:cBhvr additive="base">
                                        <p:cTn id="25" dur="500" fill="hold"/>
                                        <p:tgtEl>
                                          <p:spTgt spid="52"/>
                                        </p:tgtEl>
                                        <p:attrNameLst>
                                          <p:attrName>ppt_x</p:attrName>
                                        </p:attrNameLst>
                                      </p:cBhvr>
                                      <p:tavLst>
                                        <p:tav tm="0">
                                          <p:val>
                                            <p:strVal val="#ppt_x"/>
                                          </p:val>
                                        </p:tav>
                                        <p:tav tm="100000">
                                          <p:val>
                                            <p:strVal val="#ppt_x"/>
                                          </p:val>
                                        </p:tav>
                                      </p:tavLst>
                                    </p:anim>
                                    <p:anim calcmode="lin" valueType="num">
                                      <p:cBhvr additive="base">
                                        <p:cTn id="26" dur="500" fill="hold"/>
                                        <p:tgtEl>
                                          <p:spTgt spid="5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ppt_x"/>
                                          </p:val>
                                        </p:tav>
                                        <p:tav tm="100000">
                                          <p:val>
                                            <p:strVal val="#ppt_x"/>
                                          </p:val>
                                        </p:tav>
                                      </p:tavLst>
                                    </p:anim>
                                    <p:anim calcmode="lin" valueType="num">
                                      <p:cBhvr additive="base">
                                        <p:cTn id="3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additive="base">
                                        <p:cTn id="37" dur="500" fill="hold"/>
                                        <p:tgtEl>
                                          <p:spTgt spid="35"/>
                                        </p:tgtEl>
                                        <p:attrNameLst>
                                          <p:attrName>ppt_x</p:attrName>
                                        </p:attrNameLst>
                                      </p:cBhvr>
                                      <p:tavLst>
                                        <p:tav tm="0">
                                          <p:val>
                                            <p:strVal val="#ppt_x"/>
                                          </p:val>
                                        </p:tav>
                                        <p:tav tm="100000">
                                          <p:val>
                                            <p:strVal val="#ppt_x"/>
                                          </p:val>
                                        </p:tav>
                                      </p:tavLst>
                                    </p:anim>
                                    <p:anim calcmode="lin" valueType="num">
                                      <p:cBhvr additive="base">
                                        <p:cTn id="38" dur="500" fill="hold"/>
                                        <p:tgtEl>
                                          <p:spTgt spid="35"/>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500" fill="hold"/>
                                        <p:tgtEl>
                                          <p:spTgt spid="34"/>
                                        </p:tgtEl>
                                        <p:attrNameLst>
                                          <p:attrName>ppt_x</p:attrName>
                                        </p:attrNameLst>
                                      </p:cBhvr>
                                      <p:tavLst>
                                        <p:tav tm="0">
                                          <p:val>
                                            <p:strVal val="#ppt_x"/>
                                          </p:val>
                                        </p:tav>
                                        <p:tav tm="100000">
                                          <p:val>
                                            <p:strVal val="#ppt_x"/>
                                          </p:val>
                                        </p:tav>
                                      </p:tavLst>
                                    </p:anim>
                                    <p:anim calcmode="lin" valueType="num">
                                      <p:cBhvr additive="base">
                                        <p:cTn id="48" dur="500" fill="hold"/>
                                        <p:tgtEl>
                                          <p:spTgt spid="34"/>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fill="hold"/>
                                        <p:tgtEl>
                                          <p:spTgt spid="33"/>
                                        </p:tgtEl>
                                        <p:attrNameLst>
                                          <p:attrName>ppt_x</p:attrName>
                                        </p:attrNameLst>
                                      </p:cBhvr>
                                      <p:tavLst>
                                        <p:tav tm="0">
                                          <p:val>
                                            <p:strVal val="#ppt_x"/>
                                          </p:val>
                                        </p:tav>
                                        <p:tav tm="100000">
                                          <p:val>
                                            <p:strVal val="#ppt_x"/>
                                          </p:val>
                                        </p:tav>
                                      </p:tavLst>
                                    </p:anim>
                                    <p:anim calcmode="lin" valueType="num">
                                      <p:cBhvr additive="base">
                                        <p:cTn id="58" dur="5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fill="hold"/>
                                        <p:tgtEl>
                                          <p:spTgt spid="24"/>
                                        </p:tgtEl>
                                        <p:attrNameLst>
                                          <p:attrName>ppt_x</p:attrName>
                                        </p:attrNameLst>
                                      </p:cBhvr>
                                      <p:tavLst>
                                        <p:tav tm="0">
                                          <p:val>
                                            <p:strVal val="#ppt_x"/>
                                          </p:val>
                                        </p:tav>
                                        <p:tav tm="100000">
                                          <p:val>
                                            <p:strVal val="#ppt_x"/>
                                          </p:val>
                                        </p:tav>
                                      </p:tavLst>
                                    </p:anim>
                                    <p:anim calcmode="lin" valueType="num">
                                      <p:cBhvr additive="base">
                                        <p:cTn id="6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AD4B7-41B7-35DB-5AA0-E792D4680F3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E93CD64-080F-4FA0-5E66-C112ABA3AE6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11CCA68-B5CD-3312-738A-8FB7420CFB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5B5E740-7EEA-9335-1D11-C2F644DB44B9}"/>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1" name="Rectangle: Folded Corner 10">
            <a:extLst>
              <a:ext uri="{FF2B5EF4-FFF2-40B4-BE49-F238E27FC236}">
                <a16:creationId xmlns:a16="http://schemas.microsoft.com/office/drawing/2014/main" id="{F8657F64-253C-BA43-F283-A943D6E09712}"/>
              </a:ext>
            </a:extLst>
          </p:cNvPr>
          <p:cNvSpPr/>
          <p:nvPr/>
        </p:nvSpPr>
        <p:spPr>
          <a:xfrm>
            <a:off x="3157574" y="2464926"/>
            <a:ext cx="8243126" cy="930833"/>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dirty="0">
                <a:solidFill>
                  <a:prstClr val="black"/>
                </a:solidFill>
                <a:latin typeface="Alexandria"/>
              </a:rPr>
              <a:t>For “Triple Net” (NNN) or modified leases, the property manager allocates the proportionate share of operating costs to each tenant, usually based on rentable area or as stipulated in the lease.</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3" name="TextBox 12">
            <a:extLst>
              <a:ext uri="{FF2B5EF4-FFF2-40B4-BE49-F238E27FC236}">
                <a16:creationId xmlns:a16="http://schemas.microsoft.com/office/drawing/2014/main" id="{2F873284-65DA-BEF6-703F-E9794616877D}"/>
              </a:ext>
            </a:extLst>
          </p:cNvPr>
          <p:cNvSpPr txBox="1"/>
          <p:nvPr/>
        </p:nvSpPr>
        <p:spPr>
          <a:xfrm>
            <a:off x="180431" y="1106129"/>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grpSp>
        <p:nvGrpSpPr>
          <p:cNvPr id="19" name="Group 18">
            <a:extLst>
              <a:ext uri="{FF2B5EF4-FFF2-40B4-BE49-F238E27FC236}">
                <a16:creationId xmlns:a16="http://schemas.microsoft.com/office/drawing/2014/main" id="{1B9E1E03-1534-8605-01AB-85430A60552E}"/>
              </a:ext>
            </a:extLst>
          </p:cNvPr>
          <p:cNvGrpSpPr/>
          <p:nvPr/>
        </p:nvGrpSpPr>
        <p:grpSpPr>
          <a:xfrm>
            <a:off x="3006758" y="1614417"/>
            <a:ext cx="6178484" cy="577049"/>
            <a:chOff x="2916542" y="17534"/>
            <a:chExt cx="6178484" cy="594783"/>
          </a:xfrm>
        </p:grpSpPr>
        <p:sp>
          <p:nvSpPr>
            <p:cNvPr id="20" name="Rectangle 19">
              <a:extLst>
                <a:ext uri="{FF2B5EF4-FFF2-40B4-BE49-F238E27FC236}">
                  <a16:creationId xmlns:a16="http://schemas.microsoft.com/office/drawing/2014/main" id="{23C9E765-9A4F-F914-56FF-D47665CE5D82}"/>
                </a:ext>
              </a:extLst>
            </p:cNvPr>
            <p:cNvSpPr/>
            <p:nvPr/>
          </p:nvSpPr>
          <p:spPr>
            <a:xfrm>
              <a:off x="2916542" y="80711"/>
              <a:ext cx="6178484" cy="531606"/>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1" name="TextBox 20">
              <a:extLst>
                <a:ext uri="{FF2B5EF4-FFF2-40B4-BE49-F238E27FC236}">
                  <a16:creationId xmlns:a16="http://schemas.microsoft.com/office/drawing/2014/main" id="{B1E1783C-D6E8-E2AB-E268-B953F740D567}"/>
                </a:ext>
              </a:extLst>
            </p:cNvPr>
            <p:cNvSpPr txBox="1"/>
            <p:nvPr/>
          </p:nvSpPr>
          <p:spPr>
            <a:xfrm>
              <a:off x="2916542" y="17534"/>
              <a:ext cx="6178484" cy="5316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Primary Functions of the Property Manager </a:t>
              </a:r>
            </a:p>
          </p:txBody>
        </p:sp>
      </p:grpSp>
      <p:sp>
        <p:nvSpPr>
          <p:cNvPr id="2" name="Rectangle: Folded Corner 1">
            <a:extLst>
              <a:ext uri="{FF2B5EF4-FFF2-40B4-BE49-F238E27FC236}">
                <a16:creationId xmlns:a16="http://schemas.microsoft.com/office/drawing/2014/main" id="{86293250-A785-9813-A00F-D600781301FB}"/>
              </a:ext>
            </a:extLst>
          </p:cNvPr>
          <p:cNvSpPr/>
          <p:nvPr/>
        </p:nvSpPr>
        <p:spPr>
          <a:xfrm>
            <a:off x="3157574" y="4051579"/>
            <a:ext cx="8243126" cy="930833"/>
          </a:xfrm>
          <a:prstGeom prst="foldedCorner">
            <a:avLst/>
          </a:prstGeom>
          <a:solidFill>
            <a:schemeClr val="bg1"/>
          </a:solidFill>
          <a:ln w="38100">
            <a:solidFill>
              <a:srgbClr val="FFCC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dirty="0">
                <a:solidFill>
                  <a:prstClr val="black"/>
                </a:solidFill>
                <a:latin typeface="Alexandria"/>
              </a:rPr>
              <a:t>Comparing actual operating costs to budgeted figures to identify overruns or savings, analyzing causes (e.g., unexpected maintenance, energy price changes), and recommending corrective action</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0" name="Rectangle: Folded Corner 9">
            <a:extLst>
              <a:ext uri="{FF2B5EF4-FFF2-40B4-BE49-F238E27FC236}">
                <a16:creationId xmlns:a16="http://schemas.microsoft.com/office/drawing/2014/main" id="{86F17696-1B50-55CD-9266-9D43C43B9189}"/>
              </a:ext>
            </a:extLst>
          </p:cNvPr>
          <p:cNvSpPr/>
          <p:nvPr/>
        </p:nvSpPr>
        <p:spPr>
          <a:xfrm>
            <a:off x="3157574" y="5751871"/>
            <a:ext cx="8243126" cy="930833"/>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dirty="0">
                <a:solidFill>
                  <a:prstClr val="black"/>
                </a:solidFill>
                <a:latin typeface="Alexandria"/>
              </a:rPr>
              <a:t>Implementing preventive maintenance, using smart energy systems, renegotiating service contracts, and adopting cost-saving technologies.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25" name="Group 24">
            <a:extLst>
              <a:ext uri="{FF2B5EF4-FFF2-40B4-BE49-F238E27FC236}">
                <a16:creationId xmlns:a16="http://schemas.microsoft.com/office/drawing/2014/main" id="{26DEFDA9-C029-1348-5028-5917EE8F6E31}"/>
              </a:ext>
            </a:extLst>
          </p:cNvPr>
          <p:cNvGrpSpPr/>
          <p:nvPr/>
        </p:nvGrpSpPr>
        <p:grpSpPr>
          <a:xfrm>
            <a:off x="180430" y="2587319"/>
            <a:ext cx="2640691" cy="686045"/>
            <a:chOff x="4972040" y="2913724"/>
            <a:chExt cx="2056424" cy="1112031"/>
          </a:xfrm>
        </p:grpSpPr>
        <p:sp>
          <p:nvSpPr>
            <p:cNvPr id="26" name="Rectangle 25">
              <a:extLst>
                <a:ext uri="{FF2B5EF4-FFF2-40B4-BE49-F238E27FC236}">
                  <a16:creationId xmlns:a16="http://schemas.microsoft.com/office/drawing/2014/main" id="{4090FD40-F9B4-C3DC-9131-48FB0AD8973E}"/>
                </a:ext>
              </a:extLst>
            </p:cNvPr>
            <p:cNvSpPr/>
            <p:nvPr/>
          </p:nvSpPr>
          <p:spPr>
            <a:xfrm>
              <a:off x="4972040" y="2913724"/>
              <a:ext cx="2056424" cy="1112031"/>
            </a:xfrm>
            <a:prstGeom prst="rect">
              <a:avLst/>
            </a:prstGeom>
            <a:solidFill>
              <a:srgbClr val="FFFF0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7" name="TextBox 26">
              <a:extLst>
                <a:ext uri="{FF2B5EF4-FFF2-40B4-BE49-F238E27FC236}">
                  <a16:creationId xmlns:a16="http://schemas.microsoft.com/office/drawing/2014/main" id="{C3D0F482-493D-9C18-02C4-88866164641B}"/>
                </a:ext>
              </a:extLst>
            </p:cNvPr>
            <p:cNvSpPr txBox="1"/>
            <p:nvPr/>
          </p:nvSpPr>
          <p:spPr>
            <a:xfrm>
              <a:off x="4972040" y="2913724"/>
              <a:ext cx="2056424" cy="111203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chemeClr val="tx1"/>
                  </a:solidFill>
                </a:rPr>
                <a:t>Expense Allocation to Tenants</a:t>
              </a:r>
              <a:endParaRPr lang="en-US" sz="2000" b="1" kern="1200" dirty="0">
                <a:solidFill>
                  <a:schemeClr val="tx1"/>
                </a:solidFill>
                <a:latin typeface="Alexandria"/>
              </a:endParaRPr>
            </a:p>
          </p:txBody>
        </p:sp>
      </p:grpSp>
      <p:grpSp>
        <p:nvGrpSpPr>
          <p:cNvPr id="41" name="Group 40">
            <a:extLst>
              <a:ext uri="{FF2B5EF4-FFF2-40B4-BE49-F238E27FC236}">
                <a16:creationId xmlns:a16="http://schemas.microsoft.com/office/drawing/2014/main" id="{28BA5AA5-41A8-430A-56D1-69D299B71B1F}"/>
              </a:ext>
            </a:extLst>
          </p:cNvPr>
          <p:cNvGrpSpPr/>
          <p:nvPr/>
        </p:nvGrpSpPr>
        <p:grpSpPr>
          <a:xfrm>
            <a:off x="180430" y="4051579"/>
            <a:ext cx="2640691" cy="686045"/>
            <a:chOff x="7464817" y="2918022"/>
            <a:chExt cx="2056424" cy="1123023"/>
          </a:xfrm>
        </p:grpSpPr>
        <p:sp>
          <p:nvSpPr>
            <p:cNvPr id="42" name="Rectangle 41">
              <a:extLst>
                <a:ext uri="{FF2B5EF4-FFF2-40B4-BE49-F238E27FC236}">
                  <a16:creationId xmlns:a16="http://schemas.microsoft.com/office/drawing/2014/main" id="{AD4EE3C3-7373-C2FD-52EF-39E5B05A0B80}"/>
                </a:ext>
              </a:extLst>
            </p:cNvPr>
            <p:cNvSpPr/>
            <p:nvPr/>
          </p:nvSpPr>
          <p:spPr>
            <a:xfrm>
              <a:off x="7464817" y="2918022"/>
              <a:ext cx="2056424" cy="1123023"/>
            </a:xfrm>
            <a:prstGeom prst="rect">
              <a:avLst/>
            </a:prstGeom>
            <a:solidFill>
              <a:srgbClr val="FFCC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3" name="TextBox 42">
              <a:extLst>
                <a:ext uri="{FF2B5EF4-FFF2-40B4-BE49-F238E27FC236}">
                  <a16:creationId xmlns:a16="http://schemas.microsoft.com/office/drawing/2014/main" id="{5D1720DE-5FF2-CC9C-EAC3-268B00BCF6AE}"/>
                </a:ext>
              </a:extLst>
            </p:cNvPr>
            <p:cNvSpPr txBox="1"/>
            <p:nvPr/>
          </p:nvSpPr>
          <p:spPr>
            <a:xfrm>
              <a:off x="7464817" y="2918022"/>
              <a:ext cx="2056424" cy="112302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Performance Monitoring and Variance Analysis</a:t>
              </a:r>
            </a:p>
          </p:txBody>
        </p:sp>
      </p:grpSp>
      <p:grpSp>
        <p:nvGrpSpPr>
          <p:cNvPr id="46" name="Group 45">
            <a:extLst>
              <a:ext uri="{FF2B5EF4-FFF2-40B4-BE49-F238E27FC236}">
                <a16:creationId xmlns:a16="http://schemas.microsoft.com/office/drawing/2014/main" id="{A3A73D7D-714B-AC04-4906-1D364F47ADEC}"/>
              </a:ext>
            </a:extLst>
          </p:cNvPr>
          <p:cNvGrpSpPr/>
          <p:nvPr/>
        </p:nvGrpSpPr>
        <p:grpSpPr>
          <a:xfrm>
            <a:off x="180431" y="5874264"/>
            <a:ext cx="2640690" cy="686046"/>
            <a:chOff x="9953090" y="2918022"/>
            <a:chExt cx="2056424" cy="1197805"/>
          </a:xfrm>
        </p:grpSpPr>
        <p:sp>
          <p:nvSpPr>
            <p:cNvPr id="47" name="Rectangle 46">
              <a:extLst>
                <a:ext uri="{FF2B5EF4-FFF2-40B4-BE49-F238E27FC236}">
                  <a16:creationId xmlns:a16="http://schemas.microsoft.com/office/drawing/2014/main" id="{59936028-B6ED-AA9B-B76E-D2EDBFFA7D18}"/>
                </a:ext>
              </a:extLst>
            </p:cNvPr>
            <p:cNvSpPr/>
            <p:nvPr/>
          </p:nvSpPr>
          <p:spPr>
            <a:xfrm>
              <a:off x="9953090" y="2918022"/>
              <a:ext cx="2056424" cy="1197805"/>
            </a:xfrm>
            <a:prstGeom prst="rect">
              <a:avLst/>
            </a:prstGeom>
            <a:solidFill>
              <a:srgbClr val="92D05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8" name="TextBox 47">
              <a:extLst>
                <a:ext uri="{FF2B5EF4-FFF2-40B4-BE49-F238E27FC236}">
                  <a16:creationId xmlns:a16="http://schemas.microsoft.com/office/drawing/2014/main" id="{6E90DEF9-CEAC-BA43-6B12-47C4CE348049}"/>
                </a:ext>
              </a:extLst>
            </p:cNvPr>
            <p:cNvSpPr txBox="1"/>
            <p:nvPr/>
          </p:nvSpPr>
          <p:spPr>
            <a:xfrm>
              <a:off x="9953090" y="2918022"/>
              <a:ext cx="2056424" cy="11978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Efficiency Optimization</a:t>
              </a:r>
            </a:p>
          </p:txBody>
        </p:sp>
      </p:grpSp>
    </p:spTree>
    <p:extLst>
      <p:ext uri="{BB962C8B-B14F-4D97-AF65-F5344CB8AC3E}">
        <p14:creationId xmlns:p14="http://schemas.microsoft.com/office/powerpoint/2010/main" val="327277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ppt_x"/>
                                          </p:val>
                                        </p:tav>
                                        <p:tav tm="100000">
                                          <p:val>
                                            <p:strVal val="#ppt_x"/>
                                          </p:val>
                                        </p:tav>
                                      </p:tavLst>
                                    </p:anim>
                                    <p:anim calcmode="lin" valueType="num">
                                      <p:cBhvr additive="base">
                                        <p:cTn id="2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9A705-7131-244A-6B63-197F0372C83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5C2A2B2-2456-B469-E3A3-3C1B9399D1B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C153408-A9D7-D3EF-3663-02102D88A0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C3F9E30-FB4F-99EF-9A9C-1FD5A68566F3}"/>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sp>
        <p:nvSpPr>
          <p:cNvPr id="4" name="TextBox 3">
            <a:extLst>
              <a:ext uri="{FF2B5EF4-FFF2-40B4-BE49-F238E27FC236}">
                <a16:creationId xmlns:a16="http://schemas.microsoft.com/office/drawing/2014/main" id="{711D3D47-F7FE-ABFF-DAB3-024B92F287F6}"/>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7C246B99-6812-35A6-583D-9FA17C839A46}"/>
              </a:ext>
            </a:extLst>
          </p:cNvPr>
          <p:cNvSpPr txBox="1"/>
          <p:nvPr/>
        </p:nvSpPr>
        <p:spPr>
          <a:xfrm>
            <a:off x="443902" y="2195299"/>
            <a:ext cx="11013000" cy="1175706"/>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srgbClr val="C00000"/>
                </a:solidFill>
                <a:latin typeface="Alexandria"/>
              </a:rPr>
              <a:t>CAMs (Common Area Maintenance fees) </a:t>
            </a:r>
            <a:r>
              <a:rPr lang="en-US" sz="2000" dirty="0">
                <a:latin typeface="Alexandria"/>
              </a:rPr>
              <a:t>are costs paid by tenants in addition to base rent — such as maintenance of common areas, shared insurance, and similar expenses. However, these charges are sometimes used as a tool to disguise rent increase</a:t>
            </a:r>
            <a:endParaRPr kumimoji="0" lang="en-US" sz="2000" i="0" u="none" strike="noStrike" kern="1200" cap="none" spc="0" normalizeH="0" baseline="0" noProof="0" dirty="0">
              <a:ln>
                <a:noFill/>
              </a:ln>
              <a:effectLst/>
              <a:uLnTx/>
              <a:uFillTx/>
              <a:latin typeface="Alexandria"/>
            </a:endParaRPr>
          </a:p>
        </p:txBody>
      </p:sp>
      <p:sp>
        <p:nvSpPr>
          <p:cNvPr id="9" name="Flowchart: Sequential Access Storage 8">
            <a:extLst>
              <a:ext uri="{FF2B5EF4-FFF2-40B4-BE49-F238E27FC236}">
                <a16:creationId xmlns:a16="http://schemas.microsoft.com/office/drawing/2014/main" id="{B2443A24-4ED0-74DD-D7F3-4AEEE80A239D}"/>
              </a:ext>
            </a:extLst>
          </p:cNvPr>
          <p:cNvSpPr/>
          <p:nvPr/>
        </p:nvSpPr>
        <p:spPr>
          <a:xfrm>
            <a:off x="356078" y="3803869"/>
            <a:ext cx="11013000" cy="2124535"/>
          </a:xfrm>
          <a:prstGeom prst="flowChartMagneticTap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i="0" u="none" strike="noStrike" kern="1200" cap="none" spc="0" normalizeH="0" baseline="0" noProof="0" dirty="0">
                <a:ln>
                  <a:noFill/>
                </a:ln>
                <a:solidFill>
                  <a:schemeClr val="tx1"/>
                </a:solidFill>
                <a:effectLst/>
                <a:uLnTx/>
                <a:uFillTx/>
                <a:latin typeface="Alexandria"/>
                <a:ea typeface="+mn-ea"/>
                <a:cs typeface="+mn-cs"/>
              </a:rPr>
              <a:t>In 42% of commercial leases (according to the 2022 study by the American Real Estate Institute), rent increases are shifted into CAM charges to make the base rent appear more competitive, while the actual total cost ends up being 15–25% higher than the advertised ren</a:t>
            </a:r>
          </a:p>
        </p:txBody>
      </p:sp>
      <p:grpSp>
        <p:nvGrpSpPr>
          <p:cNvPr id="7" name="Group 6">
            <a:extLst>
              <a:ext uri="{FF2B5EF4-FFF2-40B4-BE49-F238E27FC236}">
                <a16:creationId xmlns:a16="http://schemas.microsoft.com/office/drawing/2014/main" id="{C54182B6-74E3-66F4-B20C-E95B578FD6A1}"/>
              </a:ext>
            </a:extLst>
          </p:cNvPr>
          <p:cNvGrpSpPr/>
          <p:nvPr/>
        </p:nvGrpSpPr>
        <p:grpSpPr>
          <a:xfrm>
            <a:off x="2213674" y="1573717"/>
            <a:ext cx="7764651" cy="535753"/>
            <a:chOff x="2123457" y="1567959"/>
            <a:chExt cx="7764651" cy="669680"/>
          </a:xfrm>
        </p:grpSpPr>
        <p:sp>
          <p:nvSpPr>
            <p:cNvPr id="8" name="Rectangle 7">
              <a:extLst>
                <a:ext uri="{FF2B5EF4-FFF2-40B4-BE49-F238E27FC236}">
                  <a16:creationId xmlns:a16="http://schemas.microsoft.com/office/drawing/2014/main" id="{6823014D-B145-8179-E124-6EDA7C5F2DC0}"/>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CF9356EA-41B4-19CB-3826-B92C6BC76F41}"/>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Analysis of Common Area Maintenance (CAM) </a:t>
              </a:r>
              <a:r>
                <a:rPr lang="en-US" sz="2400" b="1" dirty="0">
                  <a:solidFill>
                    <a:prstClr val="black"/>
                  </a:solidFill>
                  <a:latin typeface="Alexandria"/>
                </a:rPr>
                <a:t>Fees</a:t>
              </a: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p:txBody>
        </p:sp>
      </p:grpSp>
    </p:spTree>
    <p:extLst>
      <p:ext uri="{BB962C8B-B14F-4D97-AF65-F5344CB8AC3E}">
        <p14:creationId xmlns:p14="http://schemas.microsoft.com/office/powerpoint/2010/main" val="33056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C0108-FE59-429E-7027-9DB2BCDFD9B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55B5D53-4793-18BC-0F17-7BED581CFD3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2372F28-7276-333F-0B3E-393CD022C7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F0F31E3-ED74-DA30-15AD-112509525477}"/>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sp>
        <p:nvSpPr>
          <p:cNvPr id="4" name="TextBox 3">
            <a:extLst>
              <a:ext uri="{FF2B5EF4-FFF2-40B4-BE49-F238E27FC236}">
                <a16:creationId xmlns:a16="http://schemas.microsoft.com/office/drawing/2014/main" id="{2FDEE997-97FC-1B3C-AAFB-5B7E7EF6502A}"/>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7" name="Group 6">
            <a:extLst>
              <a:ext uri="{FF2B5EF4-FFF2-40B4-BE49-F238E27FC236}">
                <a16:creationId xmlns:a16="http://schemas.microsoft.com/office/drawing/2014/main" id="{0E38C298-8B58-58D3-5842-36E7333E5345}"/>
              </a:ext>
            </a:extLst>
          </p:cNvPr>
          <p:cNvGrpSpPr/>
          <p:nvPr/>
        </p:nvGrpSpPr>
        <p:grpSpPr>
          <a:xfrm>
            <a:off x="2213674" y="1573717"/>
            <a:ext cx="7764651" cy="535753"/>
            <a:chOff x="2123457" y="1567959"/>
            <a:chExt cx="7764651" cy="669680"/>
          </a:xfrm>
        </p:grpSpPr>
        <p:sp>
          <p:nvSpPr>
            <p:cNvPr id="8" name="Rectangle 7">
              <a:extLst>
                <a:ext uri="{FF2B5EF4-FFF2-40B4-BE49-F238E27FC236}">
                  <a16:creationId xmlns:a16="http://schemas.microsoft.com/office/drawing/2014/main" id="{A983B058-2B04-52E7-DD52-3BA963519A59}"/>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6D09FEE0-1AE2-FCC0-9030-8272A194451E}"/>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Analysis of Common Area Maintenance (CAM) Fees</a:t>
              </a:r>
            </a:p>
          </p:txBody>
        </p:sp>
      </p:grpSp>
      <p:graphicFrame>
        <p:nvGraphicFramePr>
          <p:cNvPr id="11" name="Table 10">
            <a:extLst>
              <a:ext uri="{FF2B5EF4-FFF2-40B4-BE49-F238E27FC236}">
                <a16:creationId xmlns:a16="http://schemas.microsoft.com/office/drawing/2014/main" id="{B46298BE-37FF-9948-C2D1-89031DB96DEF}"/>
              </a:ext>
            </a:extLst>
          </p:cNvPr>
          <p:cNvGraphicFramePr>
            <a:graphicFrameLocks noGrp="1"/>
          </p:cNvGraphicFramePr>
          <p:nvPr>
            <p:extLst>
              <p:ext uri="{D42A27DB-BD31-4B8C-83A1-F6EECF244321}">
                <p14:modId xmlns:p14="http://schemas.microsoft.com/office/powerpoint/2010/main" val="3381284402"/>
              </p:ext>
            </p:extLst>
          </p:nvPr>
        </p:nvGraphicFramePr>
        <p:xfrm>
          <a:off x="183397" y="2204237"/>
          <a:ext cx="11825206" cy="4634464"/>
        </p:xfrm>
        <a:graphic>
          <a:graphicData uri="http://schemas.openxmlformats.org/drawingml/2006/table">
            <a:tbl>
              <a:tblPr firstRow="1" bandRow="1">
                <a:tableStyleId>{5C22544A-7EE6-4342-B048-85BDC9FD1C3A}</a:tableStyleId>
              </a:tblPr>
              <a:tblGrid>
                <a:gridCol w="2776779">
                  <a:extLst>
                    <a:ext uri="{9D8B030D-6E8A-4147-A177-3AD203B41FA5}">
                      <a16:colId xmlns:a16="http://schemas.microsoft.com/office/drawing/2014/main" val="3862233664"/>
                    </a:ext>
                  </a:extLst>
                </a:gridCol>
                <a:gridCol w="3004089">
                  <a:extLst>
                    <a:ext uri="{9D8B030D-6E8A-4147-A177-3AD203B41FA5}">
                      <a16:colId xmlns:a16="http://schemas.microsoft.com/office/drawing/2014/main" val="4081714068"/>
                    </a:ext>
                  </a:extLst>
                </a:gridCol>
                <a:gridCol w="6044338">
                  <a:extLst>
                    <a:ext uri="{9D8B030D-6E8A-4147-A177-3AD203B41FA5}">
                      <a16:colId xmlns:a16="http://schemas.microsoft.com/office/drawing/2014/main" val="3829269645"/>
                    </a:ext>
                  </a:extLst>
                </a:gridCol>
              </a:tblGrid>
              <a:tr h="507966">
                <a:tc>
                  <a:txBody>
                    <a:bodyPr/>
                    <a:lstStyle/>
                    <a:p>
                      <a:pPr algn="ctr">
                        <a:buNone/>
                      </a:pPr>
                      <a:r>
                        <a:rPr lang="en-US" sz="2000" b="1" dirty="0">
                          <a:latin typeface="Alexandria"/>
                        </a:rPr>
                        <a:t>Common Problem</a:t>
                      </a:r>
                      <a:endParaRPr lang="en-US" sz="2000" dirty="0">
                        <a:latin typeface="Alexandria"/>
                      </a:endParaRPr>
                    </a:p>
                  </a:txBody>
                  <a:tcPr anchor="ctr"/>
                </a:tc>
                <a:tc>
                  <a:txBody>
                    <a:bodyPr/>
                    <a:lstStyle/>
                    <a:p>
                      <a:pPr algn="ctr">
                        <a:buNone/>
                      </a:pPr>
                      <a:r>
                        <a:rPr lang="en-US" sz="2000" b="1" dirty="0">
                          <a:latin typeface="Alexandria"/>
                        </a:rPr>
                        <a:t>Impact on Tenant</a:t>
                      </a:r>
                      <a:endParaRPr lang="en-US" sz="2000" dirty="0">
                        <a:latin typeface="Alexandria"/>
                      </a:endParaRPr>
                    </a:p>
                  </a:txBody>
                  <a:tcPr anchor="ctr"/>
                </a:tc>
                <a:tc>
                  <a:txBody>
                    <a:bodyPr/>
                    <a:lstStyle/>
                    <a:p>
                      <a:pPr algn="ctr">
                        <a:buNone/>
                      </a:pPr>
                      <a:r>
                        <a:rPr lang="en-US" sz="2000" b="1" dirty="0">
                          <a:latin typeface="Alexandria"/>
                        </a:rPr>
                        <a:t>Best Practice for the Agent</a:t>
                      </a:r>
                      <a:endParaRPr lang="en-US" sz="2000" dirty="0">
                        <a:latin typeface="Alexandria"/>
                      </a:endParaRPr>
                    </a:p>
                  </a:txBody>
                  <a:tcPr anchor="ctr"/>
                </a:tc>
                <a:extLst>
                  <a:ext uri="{0D108BD9-81ED-4DB2-BD59-A6C34878D82A}">
                    <a16:rowId xmlns:a16="http://schemas.microsoft.com/office/drawing/2014/main" val="991396703"/>
                  </a:ext>
                </a:extLst>
              </a:tr>
              <a:tr h="895071">
                <a:tc>
                  <a:txBody>
                    <a:bodyPr/>
                    <a:lstStyle/>
                    <a:p>
                      <a:pPr>
                        <a:lnSpc>
                          <a:spcPct val="114000"/>
                        </a:lnSpc>
                        <a:spcBef>
                          <a:spcPts val="0"/>
                        </a:spcBef>
                        <a:spcAft>
                          <a:spcPts val="0"/>
                        </a:spcAft>
                        <a:buNone/>
                      </a:pPr>
                      <a:r>
                        <a:rPr lang="en-US" sz="2000" b="1" dirty="0">
                          <a:latin typeface="Alexandria"/>
                        </a:rPr>
                        <a:t>Charging CAMs as a fixed percentage of rent</a:t>
                      </a:r>
                    </a:p>
                  </a:txBody>
                  <a:tcPr anchor="ctr"/>
                </a:tc>
                <a:tc>
                  <a:txBody>
                    <a:bodyPr/>
                    <a:lstStyle/>
                    <a:p>
                      <a:pPr marL="285750" indent="-285750">
                        <a:lnSpc>
                          <a:spcPct val="114000"/>
                        </a:lnSpc>
                        <a:spcBef>
                          <a:spcPts val="0"/>
                        </a:spcBef>
                        <a:spcAft>
                          <a:spcPts val="0"/>
                        </a:spcAft>
                        <a:buFontTx/>
                        <a:buChar char="-"/>
                      </a:pPr>
                      <a:r>
                        <a:rPr lang="en-US" b="0" dirty="0">
                          <a:latin typeface="Alexandria"/>
                        </a:rPr>
                        <a:t>Increases total cost without clear disclosure.</a:t>
                      </a:r>
                      <a:endParaRPr lang="ar-SY" b="0" dirty="0">
                        <a:latin typeface="Alexandria"/>
                      </a:endParaRPr>
                    </a:p>
                    <a:p>
                      <a:pPr marL="285750" indent="-285750">
                        <a:lnSpc>
                          <a:spcPct val="114000"/>
                        </a:lnSpc>
                        <a:spcBef>
                          <a:spcPts val="0"/>
                        </a:spcBef>
                        <a:spcAft>
                          <a:spcPts val="0"/>
                        </a:spcAft>
                        <a:buFontTx/>
                        <a:buChar char="-"/>
                      </a:pPr>
                      <a:r>
                        <a:rPr lang="en-US" b="0" dirty="0">
                          <a:latin typeface="Alexandria"/>
                        </a:rPr>
                        <a:t>Hides the true rent increase.</a:t>
                      </a:r>
                    </a:p>
                  </a:txBody>
                  <a:tcPr anchor="ctr"/>
                </a:tc>
                <a:tc>
                  <a:txBody>
                    <a:bodyPr/>
                    <a:lstStyle/>
                    <a:p>
                      <a:pPr>
                        <a:lnSpc>
                          <a:spcPct val="114000"/>
                        </a:lnSpc>
                        <a:spcBef>
                          <a:spcPts val="0"/>
                        </a:spcBef>
                        <a:spcAft>
                          <a:spcPts val="0"/>
                        </a:spcAft>
                        <a:buNone/>
                      </a:pPr>
                      <a:r>
                        <a:rPr lang="en-US" b="0" dirty="0">
                          <a:latin typeface="Alexandria"/>
                        </a:rPr>
                        <a:t>Charging CAMs as a fixed percentage of rent- Increases total cost without clear disclosure.- Hides the true rent increase.</a:t>
                      </a:r>
                      <a:endParaRPr lang="ar-SY" b="0" dirty="0">
                        <a:latin typeface="Alexandria"/>
                      </a:endParaRPr>
                    </a:p>
                    <a:p>
                      <a:pPr>
                        <a:lnSpc>
                          <a:spcPct val="114000"/>
                        </a:lnSpc>
                        <a:spcBef>
                          <a:spcPts val="0"/>
                        </a:spcBef>
                        <a:spcAft>
                          <a:spcPts val="0"/>
                        </a:spcAft>
                        <a:buNone/>
                      </a:pPr>
                      <a:r>
                        <a:rPr lang="en-US" b="0" dirty="0">
                          <a:latin typeface="Alexandria"/>
                        </a:rPr>
                        <a:t>- Request a detailed monthly CAM breakdown (not a flat percentage).- Compare with previous tenant data (Form 552-3)</a:t>
                      </a:r>
                    </a:p>
                  </a:txBody>
                  <a:tcPr anchor="ctr"/>
                </a:tc>
                <a:extLst>
                  <a:ext uri="{0D108BD9-81ED-4DB2-BD59-A6C34878D82A}">
                    <a16:rowId xmlns:a16="http://schemas.microsoft.com/office/drawing/2014/main" val="2429771300"/>
                  </a:ext>
                </a:extLst>
              </a:tr>
              <a:tr h="895071">
                <a:tc>
                  <a:txBody>
                    <a:bodyPr/>
                    <a:lstStyle/>
                    <a:p>
                      <a:pPr>
                        <a:lnSpc>
                          <a:spcPct val="114000"/>
                        </a:lnSpc>
                        <a:spcBef>
                          <a:spcPts val="0"/>
                        </a:spcBef>
                        <a:spcAft>
                          <a:spcPts val="0"/>
                        </a:spcAft>
                        <a:buNone/>
                      </a:pPr>
                      <a:r>
                        <a:rPr lang="en-US" sz="2000" b="1" dirty="0">
                          <a:latin typeface="Alexandria"/>
                        </a:rPr>
                        <a:t>Inaccurate estimates</a:t>
                      </a:r>
                    </a:p>
                  </a:txBody>
                  <a:tcPr anchor="ctr"/>
                </a:tc>
                <a:tc>
                  <a:txBody>
                    <a:bodyPr/>
                    <a:lstStyle/>
                    <a:p>
                      <a:pPr>
                        <a:lnSpc>
                          <a:spcPct val="114000"/>
                        </a:lnSpc>
                        <a:spcBef>
                          <a:spcPts val="0"/>
                        </a:spcBef>
                        <a:spcAft>
                          <a:spcPts val="0"/>
                        </a:spcAft>
                        <a:buNone/>
                      </a:pPr>
                      <a:r>
                        <a:rPr lang="en-US" dirty="0">
                          <a:latin typeface="Alexandria"/>
                        </a:rPr>
                        <a:t>- Unexpected costs may reach up to 30% of base rent.</a:t>
                      </a:r>
                    </a:p>
                  </a:txBody>
                  <a:tcPr anchor="ctr"/>
                </a:tc>
                <a:tc>
                  <a:txBody>
                    <a:bodyPr/>
                    <a:lstStyle/>
                    <a:p>
                      <a:pPr>
                        <a:lnSpc>
                          <a:spcPct val="114000"/>
                        </a:lnSpc>
                        <a:spcBef>
                          <a:spcPts val="0"/>
                        </a:spcBef>
                        <a:spcAft>
                          <a:spcPts val="0"/>
                        </a:spcAft>
                        <a:buNone/>
                      </a:pPr>
                      <a:r>
                        <a:rPr lang="en-US" dirty="0">
                          <a:latin typeface="Alexandria"/>
                        </a:rPr>
                        <a:t>- Request supporting data sources (e.g., past utility or service bills).</a:t>
                      </a:r>
                      <a:br>
                        <a:rPr lang="en-US" dirty="0">
                          <a:latin typeface="Alexandria"/>
                        </a:rPr>
                      </a:br>
                      <a:r>
                        <a:rPr lang="en-US" dirty="0">
                          <a:latin typeface="Alexandria"/>
                        </a:rPr>
                        <a:t>- Clearly label the figures as “estimates” in the document.</a:t>
                      </a:r>
                    </a:p>
                  </a:txBody>
                  <a:tcPr anchor="ctr"/>
                </a:tc>
                <a:extLst>
                  <a:ext uri="{0D108BD9-81ED-4DB2-BD59-A6C34878D82A}">
                    <a16:rowId xmlns:a16="http://schemas.microsoft.com/office/drawing/2014/main" val="1329798383"/>
                  </a:ext>
                </a:extLst>
              </a:tr>
              <a:tr h="895071">
                <a:tc>
                  <a:txBody>
                    <a:bodyPr/>
                    <a:lstStyle/>
                    <a:p>
                      <a:pPr>
                        <a:lnSpc>
                          <a:spcPct val="114000"/>
                        </a:lnSpc>
                        <a:spcBef>
                          <a:spcPts val="0"/>
                        </a:spcBef>
                        <a:spcAft>
                          <a:spcPts val="0"/>
                        </a:spcAft>
                        <a:buNone/>
                      </a:pPr>
                      <a:r>
                        <a:rPr lang="en-US" sz="2000" b="1" dirty="0">
                          <a:latin typeface="Alexandria"/>
                        </a:rPr>
                        <a:t>Adding fixed fees under CAMs</a:t>
                      </a:r>
                    </a:p>
                  </a:txBody>
                  <a:tcPr anchor="ctr"/>
                </a:tc>
                <a:tc>
                  <a:txBody>
                    <a:bodyPr/>
                    <a:lstStyle/>
                    <a:p>
                      <a:pPr>
                        <a:lnSpc>
                          <a:spcPct val="114000"/>
                        </a:lnSpc>
                        <a:spcBef>
                          <a:spcPts val="0"/>
                        </a:spcBef>
                        <a:spcAft>
                          <a:spcPts val="0"/>
                        </a:spcAft>
                        <a:buNone/>
                      </a:pPr>
                      <a:r>
                        <a:rPr lang="en-US" dirty="0">
                          <a:latin typeface="Alexandria"/>
                        </a:rPr>
                        <a:t>- Creates a non-transparent increase in total cost.</a:t>
                      </a:r>
                    </a:p>
                  </a:txBody>
                  <a:tcPr anchor="ctr"/>
                </a:tc>
                <a:tc>
                  <a:txBody>
                    <a:bodyPr/>
                    <a:lstStyle/>
                    <a:p>
                      <a:pPr>
                        <a:lnSpc>
                          <a:spcPct val="114000"/>
                        </a:lnSpc>
                        <a:spcBef>
                          <a:spcPts val="0"/>
                        </a:spcBef>
                        <a:spcAft>
                          <a:spcPts val="0"/>
                        </a:spcAft>
                        <a:buNone/>
                      </a:pPr>
                      <a:r>
                        <a:rPr lang="en-US" dirty="0">
                          <a:latin typeface="Alexandria"/>
                        </a:rPr>
                        <a:t>- Compare CAM charges with the local market average (sources: CBRE or JLL reports).</a:t>
                      </a:r>
                    </a:p>
                  </a:txBody>
                  <a:tcPr anchor="ctr"/>
                </a:tc>
                <a:extLst>
                  <a:ext uri="{0D108BD9-81ED-4DB2-BD59-A6C34878D82A}">
                    <a16:rowId xmlns:a16="http://schemas.microsoft.com/office/drawing/2014/main" val="3882953793"/>
                  </a:ext>
                </a:extLst>
              </a:tr>
              <a:tr h="895071">
                <a:tc>
                  <a:txBody>
                    <a:bodyPr/>
                    <a:lstStyle/>
                    <a:p>
                      <a:pPr>
                        <a:lnSpc>
                          <a:spcPct val="114000"/>
                        </a:lnSpc>
                        <a:spcBef>
                          <a:spcPts val="0"/>
                        </a:spcBef>
                        <a:spcAft>
                          <a:spcPts val="0"/>
                        </a:spcAft>
                        <a:buNone/>
                      </a:pPr>
                      <a:r>
                        <a:rPr lang="en-US" sz="2000" b="1" dirty="0">
                          <a:latin typeface="Alexandria"/>
                        </a:rPr>
                        <a:t>Hiding maintenance details</a:t>
                      </a:r>
                    </a:p>
                  </a:txBody>
                  <a:tcPr anchor="ctr"/>
                </a:tc>
                <a:tc>
                  <a:txBody>
                    <a:bodyPr/>
                    <a:lstStyle/>
                    <a:p>
                      <a:pPr>
                        <a:lnSpc>
                          <a:spcPct val="114000"/>
                        </a:lnSpc>
                        <a:spcBef>
                          <a:spcPts val="0"/>
                        </a:spcBef>
                        <a:spcAft>
                          <a:spcPts val="0"/>
                        </a:spcAft>
                        <a:buNone/>
                      </a:pPr>
                      <a:r>
                        <a:rPr lang="en-US" b="0" dirty="0">
                          <a:latin typeface="Alexandria"/>
                        </a:rPr>
                        <a:t>Hiding maintenance details</a:t>
                      </a:r>
                    </a:p>
                  </a:txBody>
                  <a:tcPr anchor="ctr"/>
                </a:tc>
                <a:tc>
                  <a:txBody>
                    <a:bodyPr/>
                    <a:lstStyle/>
                    <a:p>
                      <a:pPr>
                        <a:lnSpc>
                          <a:spcPct val="114000"/>
                        </a:lnSpc>
                        <a:spcBef>
                          <a:spcPts val="0"/>
                        </a:spcBef>
                        <a:spcAft>
                          <a:spcPts val="0"/>
                        </a:spcAft>
                        <a:buNone/>
                      </a:pPr>
                      <a:r>
                        <a:rPr lang="en-US" b="0" dirty="0">
                          <a:latin typeface="Alexandria"/>
                        </a:rPr>
                        <a:t>Verify the actual maintenance records with the property management or building inspectors</a:t>
                      </a:r>
                    </a:p>
                  </a:txBody>
                  <a:tcPr anchor="ctr"/>
                </a:tc>
                <a:extLst>
                  <a:ext uri="{0D108BD9-81ED-4DB2-BD59-A6C34878D82A}">
                    <a16:rowId xmlns:a16="http://schemas.microsoft.com/office/drawing/2014/main" val="1375466953"/>
                  </a:ext>
                </a:extLst>
              </a:tr>
            </a:tbl>
          </a:graphicData>
        </a:graphic>
      </p:graphicFrame>
    </p:spTree>
    <p:extLst>
      <p:ext uri="{BB962C8B-B14F-4D97-AF65-F5344CB8AC3E}">
        <p14:creationId xmlns:p14="http://schemas.microsoft.com/office/powerpoint/2010/main" val="81145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13A7A-A986-5911-FCAA-EFA43827F5C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7A9DE83-F38C-B190-7F47-91EEEE85B8F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F4D8A6B-755A-46C9-303E-EE8D5FF78B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C624F21-3785-C477-6FF4-4E8E29C60E4C}"/>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Operating Expense Management</a:t>
            </a:r>
          </a:p>
        </p:txBody>
      </p:sp>
      <p:sp>
        <p:nvSpPr>
          <p:cNvPr id="4" name="TextBox 3">
            <a:extLst>
              <a:ext uri="{FF2B5EF4-FFF2-40B4-BE49-F238E27FC236}">
                <a16:creationId xmlns:a16="http://schemas.microsoft.com/office/drawing/2014/main" id="{CE6FA9A3-3045-8164-DB99-5E92D51CB692}"/>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A92DCA0E-5AD0-0C14-D4A5-12A6D3B842FB}"/>
              </a:ext>
            </a:extLst>
          </p:cNvPr>
          <p:cNvSpPr txBox="1"/>
          <p:nvPr/>
        </p:nvSpPr>
        <p:spPr>
          <a:xfrm>
            <a:off x="589499" y="2204237"/>
            <a:ext cx="11013000" cy="2053078"/>
          </a:xfrm>
          <a:prstGeom prst="bevel">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latin typeface="Alexandria"/>
              </a:rPr>
              <a:t>A property should never be judged based on rent alone. The tenant and their agent must conduct a comprehensive comparison among qualified properties, taking into account the rent as well as all operating expenses. This analysis becomes even more important during economic downturns, as high operating costs can be more detrimental than a slightly higher rent.</a:t>
            </a:r>
            <a:endParaRPr kumimoji="0" lang="en-US" sz="2000" i="0" u="none" strike="noStrike" kern="1200" cap="none" spc="0" normalizeH="0" baseline="0" noProof="0" dirty="0">
              <a:ln>
                <a:noFill/>
              </a:ln>
              <a:effectLst/>
              <a:uLnTx/>
              <a:uFillTx/>
              <a:latin typeface="Alexandria"/>
            </a:endParaRPr>
          </a:p>
        </p:txBody>
      </p:sp>
      <p:grpSp>
        <p:nvGrpSpPr>
          <p:cNvPr id="7" name="Group 6">
            <a:extLst>
              <a:ext uri="{FF2B5EF4-FFF2-40B4-BE49-F238E27FC236}">
                <a16:creationId xmlns:a16="http://schemas.microsoft.com/office/drawing/2014/main" id="{7B36909A-DB31-8F4F-12C0-DD5FB65D99E7}"/>
              </a:ext>
            </a:extLst>
          </p:cNvPr>
          <p:cNvGrpSpPr/>
          <p:nvPr/>
        </p:nvGrpSpPr>
        <p:grpSpPr>
          <a:xfrm>
            <a:off x="2213674" y="1573717"/>
            <a:ext cx="7764651" cy="535753"/>
            <a:chOff x="2123457" y="1567959"/>
            <a:chExt cx="7764651" cy="669680"/>
          </a:xfrm>
        </p:grpSpPr>
        <p:sp>
          <p:nvSpPr>
            <p:cNvPr id="8" name="Rectangle 7">
              <a:extLst>
                <a:ext uri="{FF2B5EF4-FFF2-40B4-BE49-F238E27FC236}">
                  <a16:creationId xmlns:a16="http://schemas.microsoft.com/office/drawing/2014/main" id="{7A534C9F-3124-FF37-2BCA-B9143984FF73}"/>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0" name="TextBox 9">
              <a:extLst>
                <a:ext uri="{FF2B5EF4-FFF2-40B4-BE49-F238E27FC236}">
                  <a16:creationId xmlns:a16="http://schemas.microsoft.com/office/drawing/2014/main" id="{603B0E45-B6AF-BDA3-8C51-7DB74C5F20CF}"/>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Comparative Cost Analysis</a:t>
              </a:r>
            </a:p>
          </p:txBody>
        </p:sp>
      </p:grpSp>
      <p:sp>
        <p:nvSpPr>
          <p:cNvPr id="14" name="TextBox 13">
            <a:extLst>
              <a:ext uri="{FF2B5EF4-FFF2-40B4-BE49-F238E27FC236}">
                <a16:creationId xmlns:a16="http://schemas.microsoft.com/office/drawing/2014/main" id="{C80D0423-9239-71FF-0CBF-9350F4ED340E}"/>
              </a:ext>
            </a:extLst>
          </p:cNvPr>
          <p:cNvSpPr txBox="1"/>
          <p:nvPr/>
        </p:nvSpPr>
        <p:spPr>
          <a:xfrm>
            <a:off x="636894" y="4840863"/>
            <a:ext cx="10965605" cy="430887"/>
          </a:xfrm>
          <a:prstGeom prst="rect">
            <a:avLst/>
          </a:prstGeom>
          <a:solidFill>
            <a:schemeClr val="accent2">
              <a:lumMod val="20000"/>
              <a:lumOff val="80000"/>
            </a:schemeClr>
          </a:solidFill>
        </p:spPr>
        <p:txBody>
          <a:bodyPr wrap="square">
            <a:spAutoFit/>
          </a:bodyPr>
          <a:lstStyle/>
          <a:p>
            <a:pPr algn="ctr">
              <a:buNone/>
            </a:pPr>
            <a:r>
              <a:rPr lang="en-US" sz="2200" b="1" i="1" dirty="0">
                <a:latin typeface="Alexandria"/>
              </a:rPr>
              <a:t>Base rent + CAMs (Common Area Maintenance) + Taxes + Insurance + Improvement Costs</a:t>
            </a:r>
          </a:p>
        </p:txBody>
      </p:sp>
    </p:spTree>
    <p:extLst>
      <p:ext uri="{BB962C8B-B14F-4D97-AF65-F5344CB8AC3E}">
        <p14:creationId xmlns:p14="http://schemas.microsoft.com/office/powerpoint/2010/main" val="4144211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2B0F21-37E9-6634-DEBB-E23B364F910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11E6E7C-FC09-3434-4CC6-BB65CCD3E4B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89A6B13-C30F-7F51-DC79-8FE199F43D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997E79-6F9E-E1F5-F968-CD4F29BA5C91}"/>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87877960-2F1E-F92C-A56D-9083A803396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D9C1DB82-4286-07D7-AC95-01AD44505708}"/>
              </a:ext>
            </a:extLst>
          </p:cNvPr>
          <p:cNvSpPr txBox="1"/>
          <p:nvPr/>
        </p:nvSpPr>
        <p:spPr>
          <a:xfrm>
            <a:off x="180431" y="1832037"/>
            <a:ext cx="11013000" cy="806375"/>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b="1" dirty="0">
                <a:solidFill>
                  <a:srgbClr val="C00000"/>
                </a:solidFill>
                <a:latin typeface="Alexandria"/>
              </a:rPr>
              <a:t>Budgeting and forecasting </a:t>
            </a:r>
            <a:r>
              <a:rPr lang="en-US" sz="2000" dirty="0">
                <a:latin typeface="Alexandria"/>
              </a:rPr>
              <a:t>involve planning for expected revenues and expenses over a defined future period (usually one fiscal year), based on historical data, market trends, and operating assumptions.</a:t>
            </a:r>
            <a:endParaRPr kumimoji="0" lang="en-US" sz="2000" i="0" u="none" strike="noStrike" kern="1200" cap="none" spc="0" normalizeH="0" baseline="0" noProof="0" dirty="0">
              <a:ln>
                <a:noFill/>
              </a:ln>
              <a:effectLst/>
              <a:uLnTx/>
              <a:uFillTx/>
              <a:latin typeface="Alexandria"/>
            </a:endParaRPr>
          </a:p>
        </p:txBody>
      </p:sp>
      <p:sp>
        <p:nvSpPr>
          <p:cNvPr id="14" name="Rectangle: Beveled 13">
            <a:extLst>
              <a:ext uri="{FF2B5EF4-FFF2-40B4-BE49-F238E27FC236}">
                <a16:creationId xmlns:a16="http://schemas.microsoft.com/office/drawing/2014/main" id="{B6B4A9DD-6C05-CF89-1F67-9C288A8DC5F0}"/>
              </a:ext>
            </a:extLst>
          </p:cNvPr>
          <p:cNvSpPr/>
          <p:nvPr/>
        </p:nvSpPr>
        <p:spPr>
          <a:xfrm>
            <a:off x="1796855" y="2942896"/>
            <a:ext cx="7780149" cy="1315537"/>
          </a:xfrm>
          <a:prstGeom prst="bevel">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defRPr/>
            </a:pPr>
            <a:r>
              <a:rPr lang="en-US" sz="2000" b="1" dirty="0">
                <a:solidFill>
                  <a:schemeClr val="tx1"/>
                </a:solidFill>
                <a:latin typeface="Alexandria"/>
              </a:rPr>
              <a:t>T</a:t>
            </a:r>
            <a:r>
              <a:rPr kumimoji="0" lang="en-US" sz="2000" b="1" i="0" u="none" strike="noStrike" kern="1200" cap="none" spc="0" normalizeH="0" baseline="0" noProof="0" dirty="0" err="1">
                <a:ln>
                  <a:noFill/>
                </a:ln>
                <a:solidFill>
                  <a:schemeClr val="tx1"/>
                </a:solidFill>
                <a:effectLst/>
                <a:uLnTx/>
                <a:uFillTx/>
                <a:latin typeface="Alexandria"/>
                <a:ea typeface="+mn-ea"/>
                <a:cs typeface="+mn-cs"/>
              </a:rPr>
              <a:t>hese</a:t>
            </a:r>
            <a:r>
              <a:rPr kumimoji="0" lang="en-US" sz="2000" b="1" i="0" u="none" strike="noStrike" kern="1200" cap="none" spc="0" normalizeH="0" baseline="0" noProof="0" dirty="0">
                <a:ln>
                  <a:noFill/>
                </a:ln>
                <a:solidFill>
                  <a:schemeClr val="tx1"/>
                </a:solidFill>
                <a:effectLst/>
                <a:uLnTx/>
                <a:uFillTx/>
                <a:latin typeface="Alexandria"/>
                <a:ea typeface="+mn-ea"/>
                <a:cs typeface="+mn-cs"/>
              </a:rPr>
              <a:t> processes rely primarily on the following two </a:t>
            </a:r>
            <a:r>
              <a:rPr lang="en-US" sz="2000" b="1" dirty="0">
                <a:solidFill>
                  <a:schemeClr val="tx1"/>
                </a:solidFill>
                <a:latin typeface="Alexandria"/>
              </a:rPr>
              <a:t>forms as foundational financial tools:</a:t>
            </a:r>
            <a:endParaRPr kumimoji="0" lang="en-US" sz="2000" b="0" i="0" u="none" strike="noStrike" kern="1200" cap="none" spc="0" normalizeH="0" baseline="0" noProof="0" dirty="0">
              <a:ln>
                <a:noFill/>
              </a:ln>
              <a:solidFill>
                <a:schemeClr val="tx1"/>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2D9CD041-BC9A-1769-322B-1484F0734CB3}"/>
              </a:ext>
            </a:extLst>
          </p:cNvPr>
          <p:cNvSpPr/>
          <p:nvPr/>
        </p:nvSpPr>
        <p:spPr>
          <a:xfrm>
            <a:off x="1796855" y="4451845"/>
            <a:ext cx="2396395" cy="2113484"/>
          </a:xfrm>
          <a:prstGeom prst="foldedCorner">
            <a:avLst/>
          </a:prstGeom>
          <a:ln>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US" sz="2000" b="1" dirty="0">
                <a:solidFill>
                  <a:srgbClr val="7030A0"/>
                </a:solidFill>
                <a:latin typeface="Alexandria"/>
              </a:rPr>
              <a:t>A</a:t>
            </a:r>
            <a:r>
              <a:rPr lang="en-US" sz="2000" b="1" dirty="0">
                <a:solidFill>
                  <a:schemeClr val="tx1"/>
                </a:solidFill>
                <a:latin typeface="Alexandria"/>
              </a:rPr>
              <a:t>nnual </a:t>
            </a:r>
            <a:r>
              <a:rPr lang="en-US" sz="2000" b="1" dirty="0">
                <a:solidFill>
                  <a:srgbClr val="7030A0"/>
                </a:solidFill>
                <a:latin typeface="Alexandria"/>
              </a:rPr>
              <a:t>P</a:t>
            </a:r>
            <a:r>
              <a:rPr lang="en-US" sz="2000" b="1" dirty="0">
                <a:solidFill>
                  <a:schemeClr val="tx1"/>
                </a:solidFill>
                <a:latin typeface="Alexandria"/>
              </a:rPr>
              <a:t>roperty </a:t>
            </a:r>
            <a:r>
              <a:rPr lang="en-US" sz="2000" b="1" dirty="0">
                <a:solidFill>
                  <a:srgbClr val="7030A0"/>
                </a:solidFill>
                <a:latin typeface="Alexandria"/>
              </a:rPr>
              <a:t>O</a:t>
            </a:r>
            <a:r>
              <a:rPr lang="en-US" sz="2000" b="1" dirty="0">
                <a:solidFill>
                  <a:schemeClr val="tx1"/>
                </a:solidFill>
                <a:latin typeface="Alexandria"/>
              </a:rPr>
              <a:t>perating </a:t>
            </a:r>
            <a:r>
              <a:rPr lang="en-US" sz="2000" b="1" dirty="0">
                <a:solidFill>
                  <a:srgbClr val="7030A0"/>
                </a:solidFill>
                <a:latin typeface="Alexandria"/>
              </a:rPr>
              <a:t>D</a:t>
            </a:r>
            <a:r>
              <a:rPr lang="en-US" sz="2000" b="1" dirty="0">
                <a:solidFill>
                  <a:schemeClr val="tx1"/>
                </a:solidFill>
                <a:latin typeface="Alexandria"/>
              </a:rPr>
              <a:t>ata </a:t>
            </a:r>
            <a:r>
              <a:rPr lang="en-US" sz="2000" b="1" dirty="0">
                <a:solidFill>
                  <a:srgbClr val="7030A0"/>
                </a:solidFill>
                <a:latin typeface="Alexandria"/>
              </a:rPr>
              <a:t>(APOD) (Form 352)</a:t>
            </a:r>
            <a:endParaRPr lang="en-US" sz="2000" dirty="0"/>
          </a:p>
        </p:txBody>
      </p:sp>
      <p:sp>
        <p:nvSpPr>
          <p:cNvPr id="8" name="Rectangle: Folded Corner 7">
            <a:extLst>
              <a:ext uri="{FF2B5EF4-FFF2-40B4-BE49-F238E27FC236}">
                <a16:creationId xmlns:a16="http://schemas.microsoft.com/office/drawing/2014/main" id="{AD966FCE-DD5D-46AB-A8EF-7ECBA66F2D59}"/>
              </a:ext>
            </a:extLst>
          </p:cNvPr>
          <p:cNvSpPr/>
          <p:nvPr/>
        </p:nvSpPr>
        <p:spPr>
          <a:xfrm>
            <a:off x="7180609" y="4451845"/>
            <a:ext cx="2396395" cy="2113484"/>
          </a:xfrm>
          <a:prstGeom prst="foldedCorner">
            <a:avLst/>
          </a:prstGeom>
          <a:ln>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US" sz="2000" b="1" dirty="0">
                <a:solidFill>
                  <a:schemeClr val="tx1"/>
                </a:solidFill>
                <a:latin typeface="Alexandria"/>
              </a:rPr>
              <a:t>Profit &amp; Loss Statement </a:t>
            </a:r>
            <a:r>
              <a:rPr lang="en-US" sz="2000" b="1" dirty="0">
                <a:solidFill>
                  <a:srgbClr val="7030A0"/>
                </a:solidFill>
                <a:latin typeface="Alexandria"/>
              </a:rPr>
              <a:t>(P&amp;L)                        (Form 209-2)</a:t>
            </a:r>
            <a:endParaRPr lang="en-US" sz="2000" dirty="0"/>
          </a:p>
        </p:txBody>
      </p:sp>
    </p:spTree>
    <p:extLst>
      <p:ext uri="{BB962C8B-B14F-4D97-AF65-F5344CB8AC3E}">
        <p14:creationId xmlns:p14="http://schemas.microsoft.com/office/powerpoint/2010/main" val="334179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F3C68-13A3-7C29-75F4-A81BD1CF83B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E891CF3-2F82-DB38-DDE7-3D65083FCCE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917B00C-F7A1-A7FE-1058-D086B6A95A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555395E-A1C2-9299-9A78-10C25C183E84}"/>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63E1B88E-1CAC-91E1-66C0-BA81F6E5A886}"/>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4" name="Rectangle: Rounded Corners 13">
            <a:extLst>
              <a:ext uri="{FF2B5EF4-FFF2-40B4-BE49-F238E27FC236}">
                <a16:creationId xmlns:a16="http://schemas.microsoft.com/office/drawing/2014/main" id="{FDE3949C-1E9E-188E-3B0F-7C8C3B90AD94}"/>
              </a:ext>
            </a:extLst>
          </p:cNvPr>
          <p:cNvSpPr/>
          <p:nvPr/>
        </p:nvSpPr>
        <p:spPr>
          <a:xfrm>
            <a:off x="420846" y="2091010"/>
            <a:ext cx="11350308" cy="80541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Alexandria"/>
                <a:ea typeface="+mn-ea"/>
                <a:cs typeface="+mn-cs"/>
              </a:rPr>
              <a:t>An annual financial report </a:t>
            </a:r>
            <a:r>
              <a:rPr kumimoji="0" lang="en-US" sz="2000" i="0" u="none" strike="noStrike" kern="1200" cap="none" spc="0" normalizeH="0" baseline="0" noProof="0" dirty="0">
                <a:ln>
                  <a:noFill/>
                </a:ln>
                <a:solidFill>
                  <a:prstClr val="black"/>
                </a:solidFill>
                <a:effectLst/>
                <a:uLnTx/>
                <a:uFillTx/>
                <a:latin typeface="Alexandria"/>
                <a:ea typeface="+mn-ea"/>
                <a:cs typeface="+mn-cs"/>
              </a:rPr>
              <a:t>that summarizes </a:t>
            </a:r>
            <a:r>
              <a:rPr kumimoji="0" lang="en-US" sz="2000" b="1" i="0" u="none" strike="noStrike" kern="1200" cap="none" spc="0" normalizeH="0" baseline="0" noProof="0" dirty="0">
                <a:ln>
                  <a:noFill/>
                </a:ln>
                <a:solidFill>
                  <a:prstClr val="black"/>
                </a:solidFill>
                <a:effectLst/>
                <a:uLnTx/>
                <a:uFillTx/>
                <a:latin typeface="Alexandria"/>
                <a:ea typeface="+mn-ea"/>
                <a:cs typeface="+mn-cs"/>
              </a:rPr>
              <a:t>the property’s performance </a:t>
            </a:r>
            <a:r>
              <a:rPr kumimoji="0" lang="en-US" sz="2000" i="0" u="none" strike="noStrike" kern="1200" cap="none" spc="0" normalizeH="0" baseline="0" noProof="0" dirty="0">
                <a:ln>
                  <a:noFill/>
                </a:ln>
                <a:solidFill>
                  <a:prstClr val="black"/>
                </a:solidFill>
                <a:effectLst/>
                <a:uLnTx/>
                <a:uFillTx/>
                <a:latin typeface="Alexandria"/>
                <a:ea typeface="+mn-ea"/>
                <a:cs typeface="+mn-cs"/>
              </a:rPr>
              <a:t>in terms of </a:t>
            </a:r>
            <a:r>
              <a:rPr kumimoji="0" lang="en-US" sz="2000" i="0" u="none" strike="noStrike" kern="1200" cap="none" spc="0" normalizeH="0" baseline="0" noProof="0" dirty="0">
                <a:ln>
                  <a:noFill/>
                </a:ln>
                <a:solidFill>
                  <a:srgbClr val="0070C0"/>
                </a:solidFill>
                <a:effectLst/>
                <a:uLnTx/>
                <a:uFillTx/>
                <a:latin typeface="Alexandria"/>
                <a:ea typeface="+mn-ea"/>
                <a:cs typeface="+mn-cs"/>
              </a:rPr>
              <a:t>income, expenses, and net operating income.</a:t>
            </a:r>
          </a:p>
        </p:txBody>
      </p:sp>
      <p:grpSp>
        <p:nvGrpSpPr>
          <p:cNvPr id="9" name="Group 8">
            <a:extLst>
              <a:ext uri="{FF2B5EF4-FFF2-40B4-BE49-F238E27FC236}">
                <a16:creationId xmlns:a16="http://schemas.microsoft.com/office/drawing/2014/main" id="{D1630804-4CA6-C5ED-8E96-56ECC267754E}"/>
              </a:ext>
            </a:extLst>
          </p:cNvPr>
          <p:cNvGrpSpPr/>
          <p:nvPr/>
        </p:nvGrpSpPr>
        <p:grpSpPr>
          <a:xfrm>
            <a:off x="2213674" y="1573717"/>
            <a:ext cx="7764651" cy="429311"/>
            <a:chOff x="2123457" y="1567959"/>
            <a:chExt cx="7764651" cy="669680"/>
          </a:xfrm>
        </p:grpSpPr>
        <p:sp>
          <p:nvSpPr>
            <p:cNvPr id="10" name="Rectangle 9">
              <a:extLst>
                <a:ext uri="{FF2B5EF4-FFF2-40B4-BE49-F238E27FC236}">
                  <a16:creationId xmlns:a16="http://schemas.microsoft.com/office/drawing/2014/main" id="{3D0F98B7-2B81-8912-9F86-1E57FCB249B4}"/>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8064137B-5FF1-51DC-FF34-9E3DFF1ADBAB}"/>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Annual Property Operating Data (APOD) (Form 352)</a:t>
              </a:r>
            </a:p>
          </p:txBody>
        </p:sp>
      </p:grpSp>
      <p:graphicFrame>
        <p:nvGraphicFramePr>
          <p:cNvPr id="12" name="Table 11">
            <a:extLst>
              <a:ext uri="{FF2B5EF4-FFF2-40B4-BE49-F238E27FC236}">
                <a16:creationId xmlns:a16="http://schemas.microsoft.com/office/drawing/2014/main" id="{CA84B673-E81B-FF72-B881-7AD555C09D07}"/>
              </a:ext>
            </a:extLst>
          </p:cNvPr>
          <p:cNvGraphicFramePr>
            <a:graphicFrameLocks noGrp="1"/>
          </p:cNvGraphicFramePr>
          <p:nvPr>
            <p:extLst>
              <p:ext uri="{D42A27DB-BD31-4B8C-83A1-F6EECF244321}">
                <p14:modId xmlns:p14="http://schemas.microsoft.com/office/powerpoint/2010/main" val="1101594138"/>
              </p:ext>
            </p:extLst>
          </p:nvPr>
        </p:nvGraphicFramePr>
        <p:xfrm>
          <a:off x="180432" y="3026932"/>
          <a:ext cx="11892748" cy="3807823"/>
        </p:xfrm>
        <a:graphic>
          <a:graphicData uri="http://schemas.openxmlformats.org/drawingml/2006/table">
            <a:tbl>
              <a:tblPr>
                <a:tableStyleId>{616DA210-FB5B-4158-B5E0-FEB733F419BA}</a:tableStyleId>
              </a:tblPr>
              <a:tblGrid>
                <a:gridCol w="2092284">
                  <a:extLst>
                    <a:ext uri="{9D8B030D-6E8A-4147-A177-3AD203B41FA5}">
                      <a16:colId xmlns:a16="http://schemas.microsoft.com/office/drawing/2014/main" val="2521810842"/>
                    </a:ext>
                  </a:extLst>
                </a:gridCol>
                <a:gridCol w="1737608">
                  <a:extLst>
                    <a:ext uri="{9D8B030D-6E8A-4147-A177-3AD203B41FA5}">
                      <a16:colId xmlns:a16="http://schemas.microsoft.com/office/drawing/2014/main" val="663314472"/>
                    </a:ext>
                  </a:extLst>
                </a:gridCol>
                <a:gridCol w="8062856">
                  <a:extLst>
                    <a:ext uri="{9D8B030D-6E8A-4147-A177-3AD203B41FA5}">
                      <a16:colId xmlns:a16="http://schemas.microsoft.com/office/drawing/2014/main" val="712820071"/>
                    </a:ext>
                  </a:extLst>
                </a:gridCol>
              </a:tblGrid>
              <a:tr h="552651">
                <a:tc>
                  <a:txBody>
                    <a:bodyPr/>
                    <a:lstStyle/>
                    <a:p>
                      <a:pPr algn="ctr">
                        <a:buNone/>
                      </a:pPr>
                      <a:r>
                        <a:rPr lang="en-US" sz="1800" b="1" dirty="0">
                          <a:latin typeface="Alexandria"/>
                        </a:rPr>
                        <a:t>Main Section</a:t>
                      </a:r>
                      <a:endParaRPr lang="en-US" sz="1800" dirty="0">
                        <a:latin typeface="Alexandria"/>
                      </a:endParaRPr>
                    </a:p>
                  </a:txBody>
                  <a:tcPr marL="44859" marR="44859" marT="22430" marB="22430" anchor="ctr">
                    <a:solidFill>
                      <a:srgbClr val="CCFFFF"/>
                    </a:solidFill>
                  </a:tcPr>
                </a:tc>
                <a:tc>
                  <a:txBody>
                    <a:bodyPr/>
                    <a:lstStyle/>
                    <a:p>
                      <a:pPr algn="ctr">
                        <a:buNone/>
                      </a:pPr>
                      <a:r>
                        <a:rPr lang="en-US" sz="1800" b="1" dirty="0">
                          <a:latin typeface="Alexandria"/>
                        </a:rPr>
                        <a:t>Abbreviation / Formula</a:t>
                      </a:r>
                      <a:endParaRPr lang="en-US" sz="1800" dirty="0">
                        <a:latin typeface="Alexandria"/>
                      </a:endParaRPr>
                    </a:p>
                  </a:txBody>
                  <a:tcPr marL="44859" marR="44859" marT="22430" marB="22430" anchor="ctr">
                    <a:solidFill>
                      <a:srgbClr val="CCFFFF"/>
                    </a:solidFill>
                  </a:tcPr>
                </a:tc>
                <a:tc>
                  <a:txBody>
                    <a:bodyPr/>
                    <a:lstStyle/>
                    <a:p>
                      <a:pPr algn="ctr">
                        <a:buNone/>
                      </a:pPr>
                      <a:r>
                        <a:rPr lang="en-US" sz="1800" b="1" dirty="0">
                          <a:latin typeface="Alexandria"/>
                        </a:rPr>
                        <a:t>Explanation (in English)</a:t>
                      </a:r>
                      <a:endParaRPr lang="en-US" sz="1800" dirty="0">
                        <a:latin typeface="Alexandria"/>
                      </a:endParaRPr>
                    </a:p>
                  </a:txBody>
                  <a:tcPr marL="44859" marR="44859" marT="22430" marB="22430" anchor="ctr">
                    <a:solidFill>
                      <a:srgbClr val="CCFFFF"/>
                    </a:solidFill>
                  </a:tcPr>
                </a:tc>
                <a:extLst>
                  <a:ext uri="{0D108BD9-81ED-4DB2-BD59-A6C34878D82A}">
                    <a16:rowId xmlns:a16="http://schemas.microsoft.com/office/drawing/2014/main" val="3138977311"/>
                  </a:ext>
                </a:extLst>
              </a:tr>
              <a:tr h="765590">
                <a:tc>
                  <a:txBody>
                    <a:bodyPr/>
                    <a:lstStyle/>
                    <a:p>
                      <a:pPr algn="ctr">
                        <a:buNone/>
                      </a:pPr>
                      <a:r>
                        <a:rPr lang="en-US" sz="1800" b="1" dirty="0">
                          <a:latin typeface="Alexandria"/>
                        </a:rPr>
                        <a:t>Potential Gross Income</a:t>
                      </a:r>
                      <a:endParaRPr lang="en-US" sz="1800" dirty="0">
                        <a:latin typeface="Alexandria"/>
                      </a:endParaRPr>
                    </a:p>
                  </a:txBody>
                  <a:tcPr marL="44859" marR="44859" marT="22430" marB="22430" anchor="ctr">
                    <a:solidFill>
                      <a:schemeClr val="bg1"/>
                    </a:solidFill>
                  </a:tcPr>
                </a:tc>
                <a:tc>
                  <a:txBody>
                    <a:bodyPr/>
                    <a:lstStyle/>
                    <a:p>
                      <a:pPr algn="ctr">
                        <a:buNone/>
                      </a:pPr>
                      <a:r>
                        <a:rPr lang="en-US" sz="1800" b="1" dirty="0">
                          <a:latin typeface="Alexandria"/>
                        </a:rPr>
                        <a:t>PGI</a:t>
                      </a:r>
                      <a:endParaRPr lang="en-US" sz="1800" dirty="0">
                        <a:latin typeface="Alexandria"/>
                      </a:endParaRPr>
                    </a:p>
                  </a:txBody>
                  <a:tcPr marL="44859" marR="44859" marT="22430" marB="22430" anchor="ctr">
                    <a:solidFill>
                      <a:schemeClr val="bg1"/>
                    </a:solidFill>
                  </a:tcPr>
                </a:tc>
                <a:tc>
                  <a:txBody>
                    <a:bodyPr/>
                    <a:lstStyle/>
                    <a:p>
                      <a:pPr>
                        <a:buNone/>
                      </a:pPr>
                      <a:r>
                        <a:rPr lang="en-US" sz="1800" dirty="0">
                          <a:latin typeface="Alexandria"/>
                        </a:rPr>
                        <a:t>The total rental </a:t>
                      </a:r>
                      <a:r>
                        <a:rPr lang="en-US" sz="1800" b="1" dirty="0">
                          <a:latin typeface="Alexandria"/>
                        </a:rPr>
                        <a:t>income</a:t>
                      </a:r>
                      <a:r>
                        <a:rPr lang="en-US" sz="1800" dirty="0">
                          <a:latin typeface="Alexandria"/>
                        </a:rPr>
                        <a:t> the property could generate if fully occupied with no vacancies.</a:t>
                      </a:r>
                    </a:p>
                  </a:txBody>
                  <a:tcPr marL="44859" marR="44859" marT="22430" marB="22430" anchor="ctr">
                    <a:solidFill>
                      <a:schemeClr val="bg1"/>
                    </a:solidFill>
                  </a:tcPr>
                </a:tc>
                <a:extLst>
                  <a:ext uri="{0D108BD9-81ED-4DB2-BD59-A6C34878D82A}">
                    <a16:rowId xmlns:a16="http://schemas.microsoft.com/office/drawing/2014/main" val="373437836"/>
                  </a:ext>
                </a:extLst>
              </a:tr>
              <a:tr h="883404">
                <a:tc>
                  <a:txBody>
                    <a:bodyPr/>
                    <a:lstStyle/>
                    <a:p>
                      <a:pPr algn="ctr">
                        <a:buNone/>
                      </a:pPr>
                      <a:r>
                        <a:rPr lang="en-US" sz="1800" b="1" dirty="0">
                          <a:latin typeface="Alexandria"/>
                        </a:rPr>
                        <a:t>Vacancy and Credit Loss</a:t>
                      </a:r>
                      <a:endParaRPr lang="en-US" sz="1800" dirty="0">
                        <a:latin typeface="Alexandria"/>
                      </a:endParaRPr>
                    </a:p>
                  </a:txBody>
                  <a:tcPr marL="44859" marR="44859" marT="22430" marB="22430" anchor="ctr">
                    <a:solidFill>
                      <a:schemeClr val="bg1"/>
                    </a:solidFill>
                  </a:tcPr>
                </a:tc>
                <a:tc>
                  <a:txBody>
                    <a:bodyPr/>
                    <a:lstStyle/>
                    <a:p>
                      <a:pPr algn="ctr">
                        <a:buNone/>
                      </a:pPr>
                      <a:r>
                        <a:rPr lang="en-US" sz="1800" b="1" dirty="0">
                          <a:latin typeface="Alexandria"/>
                        </a:rPr>
                        <a:t>V&amp;CL</a:t>
                      </a:r>
                      <a:endParaRPr lang="en-US" sz="1800" dirty="0">
                        <a:latin typeface="Alexandria"/>
                      </a:endParaRPr>
                    </a:p>
                  </a:txBody>
                  <a:tcPr marL="44859" marR="44859" marT="22430" marB="22430" anchor="ctr">
                    <a:solidFill>
                      <a:schemeClr val="bg1"/>
                    </a:solidFill>
                  </a:tcPr>
                </a:tc>
                <a:tc>
                  <a:txBody>
                    <a:bodyPr/>
                    <a:lstStyle/>
                    <a:p>
                      <a:pPr>
                        <a:buNone/>
                      </a:pPr>
                      <a:r>
                        <a:rPr lang="en-US" sz="1800" dirty="0">
                          <a:latin typeface="Alexandria"/>
                        </a:rPr>
                        <a:t>The estimated </a:t>
                      </a:r>
                      <a:r>
                        <a:rPr lang="en-US" sz="1800" b="1" dirty="0">
                          <a:latin typeface="Alexandria"/>
                        </a:rPr>
                        <a:t>income</a:t>
                      </a:r>
                      <a:r>
                        <a:rPr lang="en-US" sz="1800" dirty="0">
                          <a:latin typeface="Alexandria"/>
                        </a:rPr>
                        <a:t> loss due to vacant units or tenants not paying rent.</a:t>
                      </a:r>
                    </a:p>
                  </a:txBody>
                  <a:tcPr marL="44859" marR="44859" marT="22430" marB="22430" anchor="ctr">
                    <a:solidFill>
                      <a:schemeClr val="bg1"/>
                    </a:solidFill>
                  </a:tcPr>
                </a:tc>
                <a:extLst>
                  <a:ext uri="{0D108BD9-81ED-4DB2-BD59-A6C34878D82A}">
                    <a16:rowId xmlns:a16="http://schemas.microsoft.com/office/drawing/2014/main" val="4116354272"/>
                  </a:ext>
                </a:extLst>
              </a:tr>
              <a:tr h="774915">
                <a:tc>
                  <a:txBody>
                    <a:bodyPr/>
                    <a:lstStyle/>
                    <a:p>
                      <a:pPr algn="ctr">
                        <a:buNone/>
                      </a:pPr>
                      <a:r>
                        <a:rPr lang="en-US" sz="1800" b="1">
                          <a:latin typeface="Alexandria"/>
                        </a:rPr>
                        <a:t>Effective Gross Income</a:t>
                      </a:r>
                      <a:endParaRPr lang="en-US" sz="1800">
                        <a:latin typeface="Alexandria"/>
                      </a:endParaRPr>
                    </a:p>
                  </a:txBody>
                  <a:tcPr marL="44859" marR="44859" marT="22430" marB="22430" anchor="ctr">
                    <a:solidFill>
                      <a:schemeClr val="bg1"/>
                    </a:solidFill>
                  </a:tcPr>
                </a:tc>
                <a:tc>
                  <a:txBody>
                    <a:bodyPr/>
                    <a:lstStyle/>
                    <a:p>
                      <a:pPr algn="ctr">
                        <a:buNone/>
                      </a:pPr>
                      <a:r>
                        <a:rPr lang="en-US" sz="1800" b="1" dirty="0">
                          <a:latin typeface="Alexandria"/>
                        </a:rPr>
                        <a:t>EGI = PGI − V&amp;CL</a:t>
                      </a:r>
                      <a:endParaRPr lang="en-US" sz="1800" dirty="0">
                        <a:latin typeface="Alexandria"/>
                      </a:endParaRPr>
                    </a:p>
                  </a:txBody>
                  <a:tcPr marL="44859" marR="44859" marT="22430" marB="22430" anchor="ctr">
                    <a:solidFill>
                      <a:schemeClr val="bg1"/>
                    </a:solidFill>
                  </a:tcPr>
                </a:tc>
                <a:tc>
                  <a:txBody>
                    <a:bodyPr/>
                    <a:lstStyle/>
                    <a:p>
                      <a:pPr>
                        <a:buNone/>
                      </a:pPr>
                      <a:r>
                        <a:rPr lang="en-US" sz="1800" dirty="0">
                          <a:latin typeface="Alexandria"/>
                        </a:rPr>
                        <a:t>The actual expected </a:t>
                      </a:r>
                      <a:r>
                        <a:rPr lang="en-US" sz="1800" b="1" dirty="0">
                          <a:latin typeface="Alexandria"/>
                        </a:rPr>
                        <a:t>income</a:t>
                      </a:r>
                      <a:r>
                        <a:rPr lang="en-US" sz="1800" dirty="0">
                          <a:latin typeface="Alexandria"/>
                        </a:rPr>
                        <a:t> after accounting for vacancies and credit losses.</a:t>
                      </a:r>
                    </a:p>
                  </a:txBody>
                  <a:tcPr marL="44859" marR="44859" marT="22430" marB="22430" anchor="ctr">
                    <a:solidFill>
                      <a:schemeClr val="bg1"/>
                    </a:solidFill>
                  </a:tcPr>
                </a:tc>
                <a:extLst>
                  <a:ext uri="{0D108BD9-81ED-4DB2-BD59-A6C34878D82A}">
                    <a16:rowId xmlns:a16="http://schemas.microsoft.com/office/drawing/2014/main" val="2410156948"/>
                  </a:ext>
                </a:extLst>
              </a:tr>
              <a:tr h="790414">
                <a:tc>
                  <a:txBody>
                    <a:bodyPr/>
                    <a:lstStyle/>
                    <a:p>
                      <a:pPr algn="ctr">
                        <a:buNone/>
                      </a:pPr>
                      <a:r>
                        <a:rPr lang="en-US" sz="1800" b="1">
                          <a:latin typeface="Alexandria"/>
                        </a:rPr>
                        <a:t>Operating Expenses</a:t>
                      </a:r>
                      <a:endParaRPr lang="en-US" sz="1800">
                        <a:latin typeface="Alexandria"/>
                      </a:endParaRPr>
                    </a:p>
                  </a:txBody>
                  <a:tcPr marL="44859" marR="44859" marT="22430" marB="22430" anchor="ctr">
                    <a:solidFill>
                      <a:schemeClr val="bg1"/>
                    </a:solidFill>
                  </a:tcPr>
                </a:tc>
                <a:tc>
                  <a:txBody>
                    <a:bodyPr/>
                    <a:lstStyle/>
                    <a:p>
                      <a:pPr algn="ctr">
                        <a:buNone/>
                      </a:pPr>
                      <a:r>
                        <a:rPr lang="en-US" sz="1800" b="1" dirty="0">
                          <a:latin typeface="Alexandria"/>
                        </a:rPr>
                        <a:t>OE</a:t>
                      </a:r>
                      <a:endParaRPr lang="en-US" sz="1800" dirty="0">
                        <a:latin typeface="Alexandria"/>
                      </a:endParaRPr>
                    </a:p>
                  </a:txBody>
                  <a:tcPr marL="44859" marR="44859" marT="22430" marB="22430" anchor="ctr">
                    <a:solidFill>
                      <a:schemeClr val="bg1"/>
                    </a:solidFill>
                  </a:tcPr>
                </a:tc>
                <a:tc>
                  <a:txBody>
                    <a:bodyPr/>
                    <a:lstStyle/>
                    <a:p>
                      <a:pPr>
                        <a:buNone/>
                      </a:pPr>
                      <a:r>
                        <a:rPr lang="en-US" sz="1800" dirty="0">
                          <a:latin typeface="Alexandria"/>
                        </a:rPr>
                        <a:t>The total annual costs required to operate and maintain the property (maintenance, insurance, management, etc.).</a:t>
                      </a:r>
                    </a:p>
                  </a:txBody>
                  <a:tcPr marL="44859" marR="44859" marT="22430" marB="22430" anchor="ctr">
                    <a:solidFill>
                      <a:schemeClr val="bg1"/>
                    </a:solidFill>
                  </a:tcPr>
                </a:tc>
                <a:extLst>
                  <a:ext uri="{0D108BD9-81ED-4DB2-BD59-A6C34878D82A}">
                    <a16:rowId xmlns:a16="http://schemas.microsoft.com/office/drawing/2014/main" val="3936981193"/>
                  </a:ext>
                </a:extLst>
              </a:tr>
            </a:tbl>
          </a:graphicData>
        </a:graphic>
      </p:graphicFrame>
    </p:spTree>
    <p:extLst>
      <p:ext uri="{BB962C8B-B14F-4D97-AF65-F5344CB8AC3E}">
        <p14:creationId xmlns:p14="http://schemas.microsoft.com/office/powerpoint/2010/main" val="4114838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F6873-6DF1-1583-7544-C844F7F6ED6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84DC389-58C8-D452-EA7B-E15C75FE8FA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08F28F3-47EC-2EA8-E5CB-A24E8CD5AC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5C382F0-3FC0-9417-E937-BEE1DED9C39E}"/>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2A26240F-230C-7431-9831-4EE017A9FEB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aphicFrame>
        <p:nvGraphicFramePr>
          <p:cNvPr id="12" name="Table 11">
            <a:extLst>
              <a:ext uri="{FF2B5EF4-FFF2-40B4-BE49-F238E27FC236}">
                <a16:creationId xmlns:a16="http://schemas.microsoft.com/office/drawing/2014/main" id="{CC0BEDFE-EE18-F0A6-5C4A-BB348769938B}"/>
              </a:ext>
            </a:extLst>
          </p:cNvPr>
          <p:cNvGraphicFramePr>
            <a:graphicFrameLocks noGrp="1"/>
          </p:cNvGraphicFramePr>
          <p:nvPr>
            <p:extLst>
              <p:ext uri="{D42A27DB-BD31-4B8C-83A1-F6EECF244321}">
                <p14:modId xmlns:p14="http://schemas.microsoft.com/office/powerpoint/2010/main" val="3879967604"/>
              </p:ext>
            </p:extLst>
          </p:nvPr>
        </p:nvGraphicFramePr>
        <p:xfrm>
          <a:off x="180431" y="1733865"/>
          <a:ext cx="11892749" cy="5044609"/>
        </p:xfrm>
        <a:graphic>
          <a:graphicData uri="http://schemas.openxmlformats.org/drawingml/2006/table">
            <a:tbl>
              <a:tblPr>
                <a:tableStyleId>{616DA210-FB5B-4158-B5E0-FEB733F419BA}</a:tableStyleId>
              </a:tblPr>
              <a:tblGrid>
                <a:gridCol w="2156924">
                  <a:extLst>
                    <a:ext uri="{9D8B030D-6E8A-4147-A177-3AD203B41FA5}">
                      <a16:colId xmlns:a16="http://schemas.microsoft.com/office/drawing/2014/main" val="2521810842"/>
                    </a:ext>
                  </a:extLst>
                </a:gridCol>
                <a:gridCol w="1774433">
                  <a:extLst>
                    <a:ext uri="{9D8B030D-6E8A-4147-A177-3AD203B41FA5}">
                      <a16:colId xmlns:a16="http://schemas.microsoft.com/office/drawing/2014/main" val="663314472"/>
                    </a:ext>
                  </a:extLst>
                </a:gridCol>
                <a:gridCol w="7961392">
                  <a:extLst>
                    <a:ext uri="{9D8B030D-6E8A-4147-A177-3AD203B41FA5}">
                      <a16:colId xmlns:a16="http://schemas.microsoft.com/office/drawing/2014/main" val="712820071"/>
                    </a:ext>
                  </a:extLst>
                </a:gridCol>
              </a:tblGrid>
              <a:tr h="552651">
                <a:tc>
                  <a:txBody>
                    <a:bodyPr/>
                    <a:lstStyle/>
                    <a:p>
                      <a:pPr algn="ctr">
                        <a:buNone/>
                      </a:pPr>
                      <a:r>
                        <a:rPr lang="en-US" sz="1800" b="1" dirty="0">
                          <a:latin typeface="Alexandria"/>
                        </a:rPr>
                        <a:t>Main Section</a:t>
                      </a:r>
                      <a:endParaRPr lang="en-US" sz="1800" dirty="0">
                        <a:latin typeface="Alexandria"/>
                      </a:endParaRPr>
                    </a:p>
                  </a:txBody>
                  <a:tcPr marL="44859" marR="44859" marT="22430" marB="22430" anchor="ctr">
                    <a:solidFill>
                      <a:srgbClr val="CCFFFF"/>
                    </a:solidFill>
                  </a:tcPr>
                </a:tc>
                <a:tc>
                  <a:txBody>
                    <a:bodyPr/>
                    <a:lstStyle/>
                    <a:p>
                      <a:pPr algn="ctr">
                        <a:buNone/>
                      </a:pPr>
                      <a:r>
                        <a:rPr lang="en-US" sz="1800" b="1" dirty="0">
                          <a:latin typeface="Alexandria"/>
                        </a:rPr>
                        <a:t>Abbreviation / Formula</a:t>
                      </a:r>
                      <a:endParaRPr lang="en-US" sz="1800" dirty="0">
                        <a:latin typeface="Alexandria"/>
                      </a:endParaRPr>
                    </a:p>
                  </a:txBody>
                  <a:tcPr marL="44859" marR="44859" marT="22430" marB="22430" anchor="ctr">
                    <a:solidFill>
                      <a:srgbClr val="CCFFFF"/>
                    </a:solidFill>
                  </a:tcPr>
                </a:tc>
                <a:tc>
                  <a:txBody>
                    <a:bodyPr/>
                    <a:lstStyle/>
                    <a:p>
                      <a:pPr algn="ctr">
                        <a:buNone/>
                      </a:pPr>
                      <a:r>
                        <a:rPr lang="en-US" sz="1800" b="1" dirty="0">
                          <a:latin typeface="Alexandria"/>
                        </a:rPr>
                        <a:t>Explanation (in English)</a:t>
                      </a:r>
                      <a:endParaRPr lang="en-US" sz="1800" dirty="0">
                        <a:latin typeface="Alexandria"/>
                      </a:endParaRPr>
                    </a:p>
                  </a:txBody>
                  <a:tcPr marL="44859" marR="44859" marT="22430" marB="22430" anchor="ctr">
                    <a:solidFill>
                      <a:srgbClr val="CCFFFF"/>
                    </a:solidFill>
                  </a:tcPr>
                </a:tc>
                <a:extLst>
                  <a:ext uri="{0D108BD9-81ED-4DB2-BD59-A6C34878D82A}">
                    <a16:rowId xmlns:a16="http://schemas.microsoft.com/office/drawing/2014/main" val="3138977311"/>
                  </a:ext>
                </a:extLst>
              </a:tr>
              <a:tr h="836908">
                <a:tc>
                  <a:txBody>
                    <a:bodyPr/>
                    <a:lstStyle/>
                    <a:p>
                      <a:pPr algn="ctr">
                        <a:buNone/>
                      </a:pPr>
                      <a:r>
                        <a:rPr lang="en-US" sz="1800" b="1" dirty="0"/>
                        <a:t>Net Operating Income</a:t>
                      </a:r>
                      <a:endParaRPr lang="en-US" sz="1800" dirty="0">
                        <a:latin typeface="Alexandria"/>
                      </a:endParaRPr>
                    </a:p>
                  </a:txBody>
                  <a:tcPr marL="44859" marR="44859" marT="22430" marB="22430" anchor="ctr">
                    <a:solidFill>
                      <a:schemeClr val="bg1"/>
                    </a:solidFill>
                  </a:tcPr>
                </a:tc>
                <a:tc>
                  <a:txBody>
                    <a:bodyPr/>
                    <a:lstStyle/>
                    <a:p>
                      <a:pPr algn="ctr">
                        <a:buNone/>
                      </a:pPr>
                      <a:r>
                        <a:rPr lang="en-US" sz="1800" b="1" dirty="0"/>
                        <a:t>NOI = EGI − OE</a:t>
                      </a:r>
                      <a:endParaRPr lang="en-US" sz="1800" dirty="0">
                        <a:latin typeface="Alexandria"/>
                      </a:endParaRPr>
                    </a:p>
                  </a:txBody>
                  <a:tcPr marL="44859" marR="44859" marT="22430" marB="22430" anchor="ctr">
                    <a:solidFill>
                      <a:schemeClr val="bg1"/>
                    </a:solidFill>
                  </a:tcPr>
                </a:tc>
                <a:tc>
                  <a:txBody>
                    <a:bodyPr/>
                    <a:lstStyle/>
                    <a:p>
                      <a:pPr>
                        <a:buNone/>
                      </a:pPr>
                      <a:r>
                        <a:rPr lang="en-US" sz="1800" dirty="0"/>
                        <a:t>The </a:t>
                      </a:r>
                      <a:r>
                        <a:rPr lang="en-US" sz="1800" b="1" dirty="0"/>
                        <a:t>income</a:t>
                      </a:r>
                      <a:r>
                        <a:rPr lang="en-US" sz="1800" dirty="0"/>
                        <a:t> remaining after </a:t>
                      </a:r>
                      <a:r>
                        <a:rPr lang="en-US" sz="1800" b="1" dirty="0"/>
                        <a:t>operating expenses</a:t>
                      </a:r>
                      <a:r>
                        <a:rPr lang="en-US" sz="1800" dirty="0"/>
                        <a:t>, before financing and taxes.</a:t>
                      </a:r>
                      <a:endParaRPr lang="en-US" sz="1800" dirty="0">
                        <a:latin typeface="Alexandria"/>
                      </a:endParaRPr>
                    </a:p>
                  </a:txBody>
                  <a:tcPr marL="44859" marR="44859" marT="22430" marB="22430" anchor="ctr">
                    <a:solidFill>
                      <a:schemeClr val="bg1"/>
                    </a:solidFill>
                  </a:tcPr>
                </a:tc>
                <a:extLst>
                  <a:ext uri="{0D108BD9-81ED-4DB2-BD59-A6C34878D82A}">
                    <a16:rowId xmlns:a16="http://schemas.microsoft.com/office/drawing/2014/main" val="434999157"/>
                  </a:ext>
                </a:extLst>
              </a:tr>
              <a:tr h="588936">
                <a:tc>
                  <a:txBody>
                    <a:bodyPr/>
                    <a:lstStyle/>
                    <a:p>
                      <a:pPr algn="ctr">
                        <a:buNone/>
                      </a:pPr>
                      <a:r>
                        <a:rPr lang="en-US" sz="1800" b="1"/>
                        <a:t>Debt Service</a:t>
                      </a:r>
                      <a:endParaRPr lang="en-US" sz="1800">
                        <a:latin typeface="Alexandria"/>
                      </a:endParaRPr>
                    </a:p>
                  </a:txBody>
                  <a:tcPr marL="44859" marR="44859" marT="22430" marB="22430" anchor="ctr">
                    <a:solidFill>
                      <a:schemeClr val="bg1"/>
                    </a:solidFill>
                  </a:tcPr>
                </a:tc>
                <a:tc>
                  <a:txBody>
                    <a:bodyPr/>
                    <a:lstStyle/>
                    <a:p>
                      <a:pPr algn="ctr">
                        <a:buNone/>
                      </a:pPr>
                      <a:r>
                        <a:rPr lang="en-US" sz="1800" b="1" dirty="0"/>
                        <a:t>DS</a:t>
                      </a:r>
                      <a:endParaRPr lang="en-US" sz="1800" dirty="0">
                        <a:latin typeface="Alexandria"/>
                      </a:endParaRPr>
                    </a:p>
                  </a:txBody>
                  <a:tcPr marL="44859" marR="44859" marT="22430" marB="22430" anchor="ctr">
                    <a:solidFill>
                      <a:schemeClr val="bg1"/>
                    </a:solidFill>
                  </a:tcPr>
                </a:tc>
                <a:tc>
                  <a:txBody>
                    <a:bodyPr/>
                    <a:lstStyle/>
                    <a:p>
                      <a:pPr>
                        <a:buNone/>
                      </a:pPr>
                      <a:r>
                        <a:rPr lang="en-US" sz="1800" dirty="0"/>
                        <a:t>The total annual loan payments (principal and interest) on the property.</a:t>
                      </a:r>
                      <a:endParaRPr lang="en-US" sz="1800" dirty="0">
                        <a:latin typeface="Alexandria"/>
                      </a:endParaRPr>
                    </a:p>
                  </a:txBody>
                  <a:tcPr marL="44859" marR="44859" marT="22430" marB="22430" anchor="ctr">
                    <a:solidFill>
                      <a:schemeClr val="bg1"/>
                    </a:solidFill>
                  </a:tcPr>
                </a:tc>
                <a:extLst>
                  <a:ext uri="{0D108BD9-81ED-4DB2-BD59-A6C34878D82A}">
                    <a16:rowId xmlns:a16="http://schemas.microsoft.com/office/drawing/2014/main" val="4145083798"/>
                  </a:ext>
                </a:extLst>
              </a:tr>
              <a:tr h="1038386">
                <a:tc>
                  <a:txBody>
                    <a:bodyPr/>
                    <a:lstStyle/>
                    <a:p>
                      <a:pPr algn="ctr">
                        <a:buNone/>
                      </a:pPr>
                      <a:r>
                        <a:rPr lang="en-US" sz="1800" b="1" dirty="0"/>
                        <a:t>Cash Flow Before Taxes</a:t>
                      </a:r>
                      <a:endParaRPr lang="en-US" sz="1800" dirty="0">
                        <a:latin typeface="Alexandria"/>
                      </a:endParaRPr>
                    </a:p>
                  </a:txBody>
                  <a:tcPr marL="44859" marR="44859" marT="22430" marB="22430" anchor="ctr">
                    <a:solidFill>
                      <a:schemeClr val="bg1"/>
                    </a:solidFill>
                  </a:tcPr>
                </a:tc>
                <a:tc>
                  <a:txBody>
                    <a:bodyPr/>
                    <a:lstStyle/>
                    <a:p>
                      <a:pPr algn="ctr">
                        <a:buNone/>
                      </a:pPr>
                      <a:r>
                        <a:rPr lang="en-US" sz="1800" b="1" dirty="0"/>
                        <a:t>CFBT = NOI − DS</a:t>
                      </a:r>
                      <a:endParaRPr lang="en-US" sz="1800" dirty="0">
                        <a:latin typeface="Alexandria"/>
                      </a:endParaRPr>
                    </a:p>
                  </a:txBody>
                  <a:tcPr marL="44859" marR="44859" marT="22430" marB="22430" anchor="ctr">
                    <a:solidFill>
                      <a:schemeClr val="bg1"/>
                    </a:solidFill>
                  </a:tcPr>
                </a:tc>
                <a:tc>
                  <a:txBody>
                    <a:bodyPr/>
                    <a:lstStyle/>
                    <a:p>
                      <a:pPr>
                        <a:buNone/>
                      </a:pPr>
                      <a:r>
                        <a:rPr lang="en-US" sz="1800" dirty="0"/>
                        <a:t>The cash remaining after paying operating expenses and debt service, before taxes.</a:t>
                      </a:r>
                      <a:endParaRPr lang="en-US" sz="1800" dirty="0">
                        <a:latin typeface="Alexandria"/>
                      </a:endParaRPr>
                    </a:p>
                  </a:txBody>
                  <a:tcPr marL="44859" marR="44859" marT="22430" marB="22430" anchor="ctr">
                    <a:solidFill>
                      <a:schemeClr val="bg1"/>
                    </a:solidFill>
                  </a:tcPr>
                </a:tc>
                <a:extLst>
                  <a:ext uri="{0D108BD9-81ED-4DB2-BD59-A6C34878D82A}">
                    <a16:rowId xmlns:a16="http://schemas.microsoft.com/office/drawing/2014/main" val="2528984917"/>
                  </a:ext>
                </a:extLst>
              </a:tr>
              <a:tr h="1393379">
                <a:tc>
                  <a:txBody>
                    <a:bodyPr/>
                    <a:lstStyle/>
                    <a:p>
                      <a:pPr algn="ctr">
                        <a:buNone/>
                      </a:pPr>
                      <a:r>
                        <a:rPr lang="en-US" sz="1800" b="1" dirty="0"/>
                        <a:t>Capitalization Rate</a:t>
                      </a:r>
                      <a:endParaRPr lang="en-US" sz="1800" dirty="0">
                        <a:latin typeface="Alexandria"/>
                      </a:endParaRPr>
                    </a:p>
                  </a:txBody>
                  <a:tcPr marL="44859" marR="44859" marT="22430" marB="22430" anchor="ctr">
                    <a:solidFill>
                      <a:schemeClr val="bg1"/>
                    </a:solidFill>
                  </a:tcPr>
                </a:tc>
                <a:tc>
                  <a:txBody>
                    <a:bodyPr/>
                    <a:lstStyle/>
                    <a:p>
                      <a:pPr algn="ctr">
                        <a:buNone/>
                      </a:pPr>
                      <a:r>
                        <a:rPr lang="en-US" sz="1800" b="1" dirty="0"/>
                        <a:t>Cap Rate = NOI ÷ Property Value</a:t>
                      </a:r>
                      <a:endParaRPr lang="en-US" sz="1800" dirty="0">
                        <a:latin typeface="Alexandria"/>
                      </a:endParaRPr>
                    </a:p>
                  </a:txBody>
                  <a:tcPr marL="44859" marR="44859" marT="22430" marB="22430" anchor="ctr">
                    <a:solidFill>
                      <a:schemeClr val="bg1"/>
                    </a:solidFill>
                  </a:tcPr>
                </a:tc>
                <a:tc>
                  <a:txBody>
                    <a:bodyPr/>
                    <a:lstStyle/>
                    <a:p>
                      <a:pPr>
                        <a:buNone/>
                      </a:pPr>
                      <a:r>
                        <a:rPr lang="en-US" sz="1800" dirty="0"/>
                        <a:t>A rate used to estimate the property’s return or value based on its income.</a:t>
                      </a:r>
                      <a:endParaRPr lang="en-US" sz="1800" dirty="0">
                        <a:latin typeface="Alexandria"/>
                      </a:endParaRPr>
                    </a:p>
                  </a:txBody>
                  <a:tcPr marL="44859" marR="44859" marT="22430" marB="22430" anchor="ctr">
                    <a:solidFill>
                      <a:schemeClr val="bg1"/>
                    </a:solidFill>
                  </a:tcPr>
                </a:tc>
                <a:extLst>
                  <a:ext uri="{0D108BD9-81ED-4DB2-BD59-A6C34878D82A}">
                    <a16:rowId xmlns:a16="http://schemas.microsoft.com/office/drawing/2014/main" val="3644976727"/>
                  </a:ext>
                </a:extLst>
              </a:tr>
              <a:tr h="357930">
                <a:tc>
                  <a:txBody>
                    <a:bodyPr/>
                    <a:lstStyle/>
                    <a:p>
                      <a:pPr marL="0" algn="ctr" defTabSz="914400" rtl="0" eaLnBrk="1" latinLnBrk="0" hangingPunct="1">
                        <a:buNone/>
                      </a:pPr>
                      <a:r>
                        <a:rPr lang="en-US" sz="1800" b="1" kern="1200" dirty="0">
                          <a:solidFill>
                            <a:schemeClr val="tx1"/>
                          </a:solidFill>
                        </a:rPr>
                        <a:t>Property Value</a:t>
                      </a:r>
                      <a:endParaRPr lang="en-US" sz="1800" b="1" kern="1200" dirty="0">
                        <a:solidFill>
                          <a:schemeClr val="tx1"/>
                        </a:solidFill>
                        <a:latin typeface="Alexandria"/>
                        <a:ea typeface="+mn-ea"/>
                        <a:cs typeface="+mn-cs"/>
                      </a:endParaRPr>
                    </a:p>
                  </a:txBody>
                  <a:tcPr marL="44859" marR="44859" marT="22430" marB="22430" anchor="ctr">
                    <a:solidFill>
                      <a:schemeClr val="bg1"/>
                    </a:solidFill>
                  </a:tcPr>
                </a:tc>
                <a:tc>
                  <a:txBody>
                    <a:bodyPr/>
                    <a:lstStyle/>
                    <a:p>
                      <a:pPr marL="0" algn="ctr" defTabSz="914400" rtl="0" eaLnBrk="1" latinLnBrk="0" hangingPunct="1">
                        <a:buNone/>
                      </a:pPr>
                      <a:r>
                        <a:rPr lang="en-US" sz="1800" b="1" kern="1200" dirty="0">
                          <a:solidFill>
                            <a:schemeClr val="tx1"/>
                          </a:solidFill>
                        </a:rPr>
                        <a:t>PV = NOI ÷ Cap Rate</a:t>
                      </a:r>
                      <a:endParaRPr lang="en-US" sz="1800" b="1" kern="1200" dirty="0">
                        <a:solidFill>
                          <a:schemeClr val="tx1"/>
                        </a:solidFill>
                        <a:latin typeface="Alexandria"/>
                        <a:ea typeface="+mn-ea"/>
                        <a:cs typeface="+mn-cs"/>
                      </a:endParaRPr>
                    </a:p>
                  </a:txBody>
                  <a:tcPr marL="44859" marR="44859" marT="22430" marB="22430" anchor="ctr">
                    <a:solidFill>
                      <a:schemeClr val="bg1"/>
                    </a:solidFill>
                  </a:tcPr>
                </a:tc>
                <a:tc>
                  <a:txBody>
                    <a:bodyPr/>
                    <a:lstStyle/>
                    <a:p>
                      <a:pPr marL="0" algn="l" defTabSz="914400" rtl="0" eaLnBrk="1" latinLnBrk="0" hangingPunct="1">
                        <a:buNone/>
                      </a:pPr>
                      <a:r>
                        <a:rPr lang="en-US" sz="1800" b="0" kern="1200" dirty="0">
                          <a:solidFill>
                            <a:schemeClr val="tx1"/>
                          </a:solidFill>
                        </a:rPr>
                        <a:t>The estimated market value of the property based on its income and capitalization rate.</a:t>
                      </a:r>
                      <a:endParaRPr lang="en-US" sz="1800" b="0" kern="1200" dirty="0">
                        <a:solidFill>
                          <a:schemeClr val="tx1"/>
                        </a:solidFill>
                        <a:latin typeface="Alexandria"/>
                        <a:ea typeface="+mn-ea"/>
                        <a:cs typeface="+mn-cs"/>
                      </a:endParaRPr>
                    </a:p>
                  </a:txBody>
                  <a:tcPr marL="44859" marR="44859" marT="22430" marB="22430" anchor="ctr">
                    <a:solidFill>
                      <a:schemeClr val="bg1"/>
                    </a:solidFill>
                  </a:tcPr>
                </a:tc>
                <a:extLst>
                  <a:ext uri="{0D108BD9-81ED-4DB2-BD59-A6C34878D82A}">
                    <a16:rowId xmlns:a16="http://schemas.microsoft.com/office/drawing/2014/main" val="421420016"/>
                  </a:ext>
                </a:extLst>
              </a:tr>
            </a:tbl>
          </a:graphicData>
        </a:graphic>
      </p:graphicFrame>
      <p:grpSp>
        <p:nvGrpSpPr>
          <p:cNvPr id="2" name="Group 1">
            <a:extLst>
              <a:ext uri="{FF2B5EF4-FFF2-40B4-BE49-F238E27FC236}">
                <a16:creationId xmlns:a16="http://schemas.microsoft.com/office/drawing/2014/main" id="{EAEE3557-6CFC-7D68-4DA4-03B0241804A5}"/>
              </a:ext>
            </a:extLst>
          </p:cNvPr>
          <p:cNvGrpSpPr/>
          <p:nvPr/>
        </p:nvGrpSpPr>
        <p:grpSpPr>
          <a:xfrm>
            <a:off x="9609333" y="1137125"/>
            <a:ext cx="2582667" cy="435387"/>
            <a:chOff x="2123457" y="1542815"/>
            <a:chExt cx="7947664" cy="679158"/>
          </a:xfrm>
        </p:grpSpPr>
        <p:sp>
          <p:nvSpPr>
            <p:cNvPr id="7" name="Rectangle 6">
              <a:extLst>
                <a:ext uri="{FF2B5EF4-FFF2-40B4-BE49-F238E27FC236}">
                  <a16:creationId xmlns:a16="http://schemas.microsoft.com/office/drawing/2014/main" id="{1B505849-E2BE-ADB9-ED7D-BD2FBD2D8153}"/>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B72F9CBF-B1D1-5BDB-3594-2A13F28E648D}"/>
                </a:ext>
              </a:extLst>
            </p:cNvPr>
            <p:cNvSpPr txBox="1"/>
            <p:nvPr/>
          </p:nvSpPr>
          <p:spPr>
            <a:xfrm>
              <a:off x="2306470" y="154281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(APOD) (Form 352)</a:t>
              </a:r>
            </a:p>
          </p:txBody>
        </p:sp>
      </p:grpSp>
    </p:spTree>
    <p:extLst>
      <p:ext uri="{BB962C8B-B14F-4D97-AF65-F5344CB8AC3E}">
        <p14:creationId xmlns:p14="http://schemas.microsoft.com/office/powerpoint/2010/main" val="2614905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5989-6D96-8DDC-FBEA-AE63413DC33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98CF911-65B1-55FB-74E7-5C5EB0D1793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49A6963-F3DC-1952-BCE7-E460AA1F11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01522B3-8B81-5D1A-5EC7-2E2232D686D0}"/>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A14EE6F1-60ED-A95F-DF4F-B6BB4A03E8F3}"/>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9" name="Group 8">
            <a:extLst>
              <a:ext uri="{FF2B5EF4-FFF2-40B4-BE49-F238E27FC236}">
                <a16:creationId xmlns:a16="http://schemas.microsoft.com/office/drawing/2014/main" id="{1EB8BDCF-2E55-F657-9DE8-CF6C67A516BD}"/>
              </a:ext>
            </a:extLst>
          </p:cNvPr>
          <p:cNvGrpSpPr/>
          <p:nvPr/>
        </p:nvGrpSpPr>
        <p:grpSpPr>
          <a:xfrm>
            <a:off x="2213674" y="1573717"/>
            <a:ext cx="7764651" cy="429311"/>
            <a:chOff x="2123457" y="1567959"/>
            <a:chExt cx="7764651" cy="669680"/>
          </a:xfrm>
        </p:grpSpPr>
        <p:sp>
          <p:nvSpPr>
            <p:cNvPr id="10" name="Rectangle 9">
              <a:extLst>
                <a:ext uri="{FF2B5EF4-FFF2-40B4-BE49-F238E27FC236}">
                  <a16:creationId xmlns:a16="http://schemas.microsoft.com/office/drawing/2014/main" id="{C193149F-40DC-1069-FDA1-E151899AAD52}"/>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AE4AA374-A50E-BA8C-0DC2-B3755768E62E}"/>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Annual Property Operating Data (APOD) (Form 352)</a:t>
              </a:r>
            </a:p>
          </p:txBody>
        </p:sp>
      </p:grpSp>
      <p:sp>
        <p:nvSpPr>
          <p:cNvPr id="13" name="Rectangle: Folded Corner 12">
            <a:extLst>
              <a:ext uri="{FF2B5EF4-FFF2-40B4-BE49-F238E27FC236}">
                <a16:creationId xmlns:a16="http://schemas.microsoft.com/office/drawing/2014/main" id="{72881F17-9FD3-BA9F-11AB-0C344E1929A9}"/>
              </a:ext>
            </a:extLst>
          </p:cNvPr>
          <p:cNvSpPr/>
          <p:nvPr/>
        </p:nvSpPr>
        <p:spPr>
          <a:xfrm>
            <a:off x="3157574" y="2464926"/>
            <a:ext cx="8243126" cy="930833"/>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b="1" dirty="0">
                <a:solidFill>
                  <a:prstClr val="black"/>
                </a:solidFill>
                <a:latin typeface="Alexandria"/>
              </a:rPr>
              <a:t>APOD</a:t>
            </a:r>
            <a:r>
              <a:rPr lang="en-US" sz="2000" dirty="0">
                <a:solidFill>
                  <a:prstClr val="black"/>
                </a:solidFill>
                <a:latin typeface="Alexandria"/>
              </a:rPr>
              <a:t> serves as </a:t>
            </a:r>
            <a:r>
              <a:rPr lang="en-US" sz="2000" b="1" dirty="0">
                <a:solidFill>
                  <a:srgbClr val="00B050"/>
                </a:solidFill>
                <a:latin typeface="Alexandria"/>
              </a:rPr>
              <a:t>a baseline </a:t>
            </a:r>
            <a:r>
              <a:rPr lang="en-US" sz="2000" dirty="0">
                <a:solidFill>
                  <a:prstClr val="black"/>
                </a:solidFill>
                <a:latin typeface="Alexandria"/>
              </a:rPr>
              <a:t>for preparing </a:t>
            </a:r>
            <a:r>
              <a:rPr lang="en-US" sz="2000" b="1" dirty="0">
                <a:solidFill>
                  <a:prstClr val="black"/>
                </a:solidFill>
                <a:latin typeface="Alexandria"/>
              </a:rPr>
              <a:t>the property’s budget </a:t>
            </a:r>
            <a:r>
              <a:rPr lang="en-US" sz="2000" dirty="0">
                <a:solidFill>
                  <a:prstClr val="black"/>
                </a:solidFill>
                <a:latin typeface="Alexandria"/>
              </a:rPr>
              <a:t>for the </a:t>
            </a:r>
            <a:r>
              <a:rPr lang="en-US" sz="2000" b="1" dirty="0">
                <a:solidFill>
                  <a:prstClr val="black"/>
                </a:solidFill>
                <a:latin typeface="Alexandria"/>
              </a:rPr>
              <a:t>upcoming year</a:t>
            </a:r>
            <a:r>
              <a:rPr lang="en-US" sz="2000" dirty="0">
                <a:solidFill>
                  <a:prstClr val="black"/>
                </a:solidFill>
                <a:latin typeface="Alexandria"/>
              </a:rPr>
              <a:t>, based on </a:t>
            </a:r>
            <a:r>
              <a:rPr lang="en-US" sz="2000" b="1" dirty="0">
                <a:solidFill>
                  <a:prstClr val="black"/>
                </a:solidFill>
                <a:latin typeface="Alexandria"/>
              </a:rPr>
              <a:t>current operating data</a:t>
            </a:r>
            <a:r>
              <a:rPr lang="en-US" sz="2000" dirty="0">
                <a:solidFill>
                  <a:prstClr val="black"/>
                </a:solidFill>
                <a:latin typeface="Alexandria"/>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14" name="Rectangle: Folded Corner 13">
            <a:extLst>
              <a:ext uri="{FF2B5EF4-FFF2-40B4-BE49-F238E27FC236}">
                <a16:creationId xmlns:a16="http://schemas.microsoft.com/office/drawing/2014/main" id="{FBFFCE11-B213-1E62-BE66-F5CEAC8CB083}"/>
              </a:ext>
            </a:extLst>
          </p:cNvPr>
          <p:cNvSpPr/>
          <p:nvPr/>
        </p:nvSpPr>
        <p:spPr>
          <a:xfrm>
            <a:off x="3157574" y="3842544"/>
            <a:ext cx="8224026" cy="964292"/>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b="1" dirty="0">
                <a:solidFill>
                  <a:prstClr val="black"/>
                </a:solidFill>
                <a:latin typeface="Alexandria"/>
              </a:rPr>
              <a:t>APOD </a:t>
            </a:r>
            <a:r>
              <a:rPr lang="en-US" dirty="0">
                <a:solidFill>
                  <a:prstClr val="black"/>
                </a:solidFill>
                <a:latin typeface="Alexandria"/>
              </a:rPr>
              <a:t>is</a:t>
            </a:r>
            <a:r>
              <a:rPr lang="en-US" b="1" dirty="0">
                <a:solidFill>
                  <a:prstClr val="black"/>
                </a:solidFill>
                <a:latin typeface="Alexandria"/>
              </a:rPr>
              <a:t> </a:t>
            </a:r>
            <a:r>
              <a:rPr lang="en-US" dirty="0">
                <a:solidFill>
                  <a:prstClr val="black"/>
                </a:solidFill>
                <a:latin typeface="Alexandria"/>
              </a:rPr>
              <a:t>used to evaluate </a:t>
            </a:r>
            <a:r>
              <a:rPr lang="en-US" b="1" dirty="0">
                <a:solidFill>
                  <a:schemeClr val="tx1"/>
                </a:solidFill>
                <a:latin typeface="Alexandria"/>
              </a:rPr>
              <a:t>project future financial performance</a:t>
            </a:r>
            <a:r>
              <a:rPr lang="en-US" dirty="0">
                <a:solidFill>
                  <a:prstClr val="black"/>
                </a:solidFill>
                <a:latin typeface="Alexandria"/>
              </a:rPr>
              <a:t>, </a:t>
            </a:r>
            <a:r>
              <a:rPr lang="en-US" b="1" dirty="0">
                <a:solidFill>
                  <a:prstClr val="black"/>
                </a:solidFill>
                <a:latin typeface="Alexandria"/>
              </a:rPr>
              <a:t>analyze trends</a:t>
            </a:r>
            <a:r>
              <a:rPr lang="en-US" dirty="0">
                <a:solidFill>
                  <a:prstClr val="black"/>
                </a:solidFill>
                <a:latin typeface="Alexandria"/>
              </a:rPr>
              <a:t>, and </a:t>
            </a:r>
            <a:r>
              <a:rPr lang="en-US" b="1" dirty="0">
                <a:solidFill>
                  <a:prstClr val="black"/>
                </a:solidFill>
                <a:latin typeface="Alexandria"/>
              </a:rPr>
              <a:t>estimate potential profits or risks</a:t>
            </a:r>
            <a:r>
              <a:rPr lang="en-US" dirty="0">
                <a:solidFill>
                  <a:prstClr val="black"/>
                </a:solidFill>
                <a:latin typeface="Alexandria"/>
              </a:rPr>
              <a:t>.</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5" name="Group 14">
            <a:extLst>
              <a:ext uri="{FF2B5EF4-FFF2-40B4-BE49-F238E27FC236}">
                <a16:creationId xmlns:a16="http://schemas.microsoft.com/office/drawing/2014/main" id="{53590FFE-B4AE-00AA-0ADE-3E3657279705}"/>
              </a:ext>
            </a:extLst>
          </p:cNvPr>
          <p:cNvGrpSpPr/>
          <p:nvPr/>
        </p:nvGrpSpPr>
        <p:grpSpPr>
          <a:xfrm>
            <a:off x="180431" y="2564700"/>
            <a:ext cx="2732883" cy="731283"/>
            <a:chOff x="0" y="2040353"/>
            <a:chExt cx="1749695" cy="957825"/>
          </a:xfrm>
        </p:grpSpPr>
        <p:sp>
          <p:nvSpPr>
            <p:cNvPr id="16" name="Rectangle 15">
              <a:extLst>
                <a:ext uri="{FF2B5EF4-FFF2-40B4-BE49-F238E27FC236}">
                  <a16:creationId xmlns:a16="http://schemas.microsoft.com/office/drawing/2014/main" id="{A489C17E-51CA-51A4-31D2-021178C35B7F}"/>
                </a:ext>
              </a:extLst>
            </p:cNvPr>
            <p:cNvSpPr/>
            <p:nvPr/>
          </p:nvSpPr>
          <p:spPr>
            <a:xfrm>
              <a:off x="0" y="2040353"/>
              <a:ext cx="1690670" cy="926227"/>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140A9E62-B2C1-B09E-0AAD-848181F14919}"/>
                </a:ext>
              </a:extLst>
            </p:cNvPr>
            <p:cNvSpPr txBox="1"/>
            <p:nvPr/>
          </p:nvSpPr>
          <p:spPr>
            <a:xfrm>
              <a:off x="59025" y="2071951"/>
              <a:ext cx="1690670" cy="9262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pPr>
              <a:r>
                <a:rPr lang="en-US" sz="2000" b="1" dirty="0">
                  <a:solidFill>
                    <a:schemeClr val="tx1"/>
                  </a:solidFill>
                  <a:latin typeface="Alexandria"/>
                </a:rPr>
                <a:t>Budgeting</a:t>
              </a:r>
              <a:endParaRPr lang="en-US" sz="2000" b="1" kern="1200" dirty="0">
                <a:solidFill>
                  <a:schemeClr val="tx1"/>
                </a:solidFill>
                <a:latin typeface="Alexandria"/>
              </a:endParaRPr>
            </a:p>
          </p:txBody>
        </p:sp>
      </p:grpSp>
      <p:grpSp>
        <p:nvGrpSpPr>
          <p:cNvPr id="18" name="Group 17">
            <a:extLst>
              <a:ext uri="{FF2B5EF4-FFF2-40B4-BE49-F238E27FC236}">
                <a16:creationId xmlns:a16="http://schemas.microsoft.com/office/drawing/2014/main" id="{E5AF8EE0-6202-CAAD-E775-A040D5D21F1D}"/>
              </a:ext>
            </a:extLst>
          </p:cNvPr>
          <p:cNvGrpSpPr/>
          <p:nvPr/>
        </p:nvGrpSpPr>
        <p:grpSpPr>
          <a:xfrm>
            <a:off x="236874" y="3998497"/>
            <a:ext cx="2640691" cy="654970"/>
            <a:chOff x="0" y="2165122"/>
            <a:chExt cx="2025533" cy="1156529"/>
          </a:xfrm>
        </p:grpSpPr>
        <p:sp>
          <p:nvSpPr>
            <p:cNvPr id="19" name="Rectangle 18">
              <a:extLst>
                <a:ext uri="{FF2B5EF4-FFF2-40B4-BE49-F238E27FC236}">
                  <a16:creationId xmlns:a16="http://schemas.microsoft.com/office/drawing/2014/main" id="{2A71352A-A442-0717-FB1E-FF09CF3B29ED}"/>
                </a:ext>
              </a:extLst>
            </p:cNvPr>
            <p:cNvSpPr/>
            <p:nvPr/>
          </p:nvSpPr>
          <p:spPr>
            <a:xfrm>
              <a:off x="0" y="2165122"/>
              <a:ext cx="2025533" cy="1156529"/>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69731B24-1501-F505-7F7A-8BEC4F0FC499}"/>
                </a:ext>
              </a:extLst>
            </p:cNvPr>
            <p:cNvSpPr txBox="1"/>
            <p:nvPr/>
          </p:nvSpPr>
          <p:spPr>
            <a:xfrm>
              <a:off x="0" y="2165122"/>
              <a:ext cx="2025533" cy="11565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Financial Forecasting</a:t>
              </a:r>
            </a:p>
          </p:txBody>
        </p:sp>
      </p:grpSp>
    </p:spTree>
    <p:extLst>
      <p:ext uri="{BB962C8B-B14F-4D97-AF65-F5344CB8AC3E}">
        <p14:creationId xmlns:p14="http://schemas.microsoft.com/office/powerpoint/2010/main" val="222818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756EA-7DDD-5A84-AC17-FCB1A8FA5B8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AF1DC13-DDFF-5A14-B42F-CCA3E579589E}"/>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95BE8F2-CE7F-B5B1-F565-83DD5E5EA7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A0EF5FD-4A27-63E3-E52E-B12B98E7F683}"/>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4C5928FB-4697-E388-9652-64E86C46A1C0}"/>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4" name="Rectangle: Rounded Corners 13">
            <a:extLst>
              <a:ext uri="{FF2B5EF4-FFF2-40B4-BE49-F238E27FC236}">
                <a16:creationId xmlns:a16="http://schemas.microsoft.com/office/drawing/2014/main" id="{41FE54F3-8151-7645-FEEC-8510BEBDD7E2}"/>
              </a:ext>
            </a:extLst>
          </p:cNvPr>
          <p:cNvSpPr/>
          <p:nvPr/>
        </p:nvSpPr>
        <p:spPr>
          <a:xfrm>
            <a:off x="420846" y="2091010"/>
            <a:ext cx="11350308" cy="805419"/>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600"/>
              </a:spcBef>
              <a:spcAft>
                <a:spcPts val="600"/>
              </a:spcAft>
              <a:buClrTx/>
              <a:buSzTx/>
              <a:buFontTx/>
              <a:buNone/>
              <a:tabLst/>
              <a:defRPr/>
            </a:pPr>
            <a:r>
              <a:rPr lang="en-US" sz="2000" b="1" dirty="0">
                <a:solidFill>
                  <a:prstClr val="black"/>
                </a:solidFill>
                <a:latin typeface="Alexandria"/>
              </a:rPr>
              <a:t>A</a:t>
            </a:r>
            <a:r>
              <a:rPr kumimoji="0" lang="en-US" sz="2000" b="1" i="0" u="none" strike="noStrike" kern="1200" cap="none" spc="0" normalizeH="0" baseline="0" noProof="0" dirty="0">
                <a:ln>
                  <a:noFill/>
                </a:ln>
                <a:solidFill>
                  <a:prstClr val="black"/>
                </a:solidFill>
                <a:effectLst/>
                <a:uLnTx/>
                <a:uFillTx/>
                <a:latin typeface="Alexandria"/>
                <a:ea typeface="+mn-ea"/>
                <a:cs typeface="+mn-cs"/>
              </a:rPr>
              <a:t>n accounting report </a:t>
            </a:r>
            <a:r>
              <a:rPr kumimoji="0" lang="en-US" sz="2000" i="0" u="none" strike="noStrike" kern="1200" cap="none" spc="0" normalizeH="0" baseline="0" noProof="0" dirty="0">
                <a:ln>
                  <a:noFill/>
                </a:ln>
                <a:solidFill>
                  <a:prstClr val="black"/>
                </a:solidFill>
                <a:effectLst/>
                <a:uLnTx/>
                <a:uFillTx/>
                <a:latin typeface="Alexandria"/>
                <a:ea typeface="+mn-ea"/>
                <a:cs typeface="+mn-cs"/>
              </a:rPr>
              <a:t>that summarizes a property ’s or organization’s financial performance over a specific period, showing revenues, expenses, and net profit or loss.</a:t>
            </a:r>
            <a:endParaRPr kumimoji="0" lang="en-US" sz="2000" i="0" u="none" strike="noStrike" kern="1200" cap="none" spc="0" normalizeH="0" baseline="0" noProof="0" dirty="0">
              <a:ln>
                <a:noFill/>
              </a:ln>
              <a:solidFill>
                <a:srgbClr val="0070C0"/>
              </a:solidFill>
              <a:effectLst/>
              <a:uLnTx/>
              <a:uFillTx/>
              <a:latin typeface="Alexandria"/>
              <a:ea typeface="+mn-ea"/>
              <a:cs typeface="+mn-cs"/>
            </a:endParaRPr>
          </a:p>
        </p:txBody>
      </p:sp>
      <p:grpSp>
        <p:nvGrpSpPr>
          <p:cNvPr id="9" name="Group 8">
            <a:extLst>
              <a:ext uri="{FF2B5EF4-FFF2-40B4-BE49-F238E27FC236}">
                <a16:creationId xmlns:a16="http://schemas.microsoft.com/office/drawing/2014/main" id="{823C09FB-A93E-33DE-A16E-9E8B65744D17}"/>
              </a:ext>
            </a:extLst>
          </p:cNvPr>
          <p:cNvGrpSpPr/>
          <p:nvPr/>
        </p:nvGrpSpPr>
        <p:grpSpPr>
          <a:xfrm>
            <a:off x="2213674" y="1573717"/>
            <a:ext cx="7764651" cy="429311"/>
            <a:chOff x="2123457" y="1567959"/>
            <a:chExt cx="7764651" cy="669680"/>
          </a:xfrm>
        </p:grpSpPr>
        <p:sp>
          <p:nvSpPr>
            <p:cNvPr id="10" name="Rectangle 9">
              <a:extLst>
                <a:ext uri="{FF2B5EF4-FFF2-40B4-BE49-F238E27FC236}">
                  <a16:creationId xmlns:a16="http://schemas.microsoft.com/office/drawing/2014/main" id="{73FFF412-CC54-8D2F-32B4-EBA697336266}"/>
                </a:ext>
              </a:extLst>
            </p:cNvPr>
            <p:cNvSpPr/>
            <p:nvPr/>
          </p:nvSpPr>
          <p:spPr>
            <a:xfrm>
              <a:off x="2123457" y="1567959"/>
              <a:ext cx="7764651" cy="654014"/>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7F12D56D-6E4F-C8DC-61FD-14D7B2D09A48}"/>
                </a:ext>
              </a:extLst>
            </p:cNvPr>
            <p:cNvSpPr txBox="1"/>
            <p:nvPr/>
          </p:nvSpPr>
          <p:spPr>
            <a:xfrm>
              <a:off x="2123457" y="1583625"/>
              <a:ext cx="7764651" cy="65401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Profit &amp; Loss Statement (P&amp;L) (Form 209-2)</a:t>
              </a:r>
            </a:p>
          </p:txBody>
        </p:sp>
      </p:grpSp>
      <p:graphicFrame>
        <p:nvGraphicFramePr>
          <p:cNvPr id="2" name="Table 1">
            <a:extLst>
              <a:ext uri="{FF2B5EF4-FFF2-40B4-BE49-F238E27FC236}">
                <a16:creationId xmlns:a16="http://schemas.microsoft.com/office/drawing/2014/main" id="{EFA0F475-7460-6BE9-98D0-6CD83AD21B3F}"/>
              </a:ext>
            </a:extLst>
          </p:cNvPr>
          <p:cNvGraphicFramePr>
            <a:graphicFrameLocks noGrp="1"/>
          </p:cNvGraphicFramePr>
          <p:nvPr>
            <p:extLst>
              <p:ext uri="{D42A27DB-BD31-4B8C-83A1-F6EECF244321}">
                <p14:modId xmlns:p14="http://schemas.microsoft.com/office/powerpoint/2010/main" val="2764125641"/>
              </p:ext>
            </p:extLst>
          </p:nvPr>
        </p:nvGraphicFramePr>
        <p:xfrm>
          <a:off x="548251" y="3065802"/>
          <a:ext cx="11095496" cy="3515995"/>
        </p:xfrm>
        <a:graphic>
          <a:graphicData uri="http://schemas.openxmlformats.org/drawingml/2006/table">
            <a:tbl>
              <a:tblPr>
                <a:tableStyleId>{616DA210-FB5B-4158-B5E0-FEB733F419BA}</a:tableStyleId>
              </a:tblPr>
              <a:tblGrid>
                <a:gridCol w="3206859">
                  <a:extLst>
                    <a:ext uri="{9D8B030D-6E8A-4147-A177-3AD203B41FA5}">
                      <a16:colId xmlns:a16="http://schemas.microsoft.com/office/drawing/2014/main" val="3154141414"/>
                    </a:ext>
                  </a:extLst>
                </a:gridCol>
                <a:gridCol w="7888637">
                  <a:extLst>
                    <a:ext uri="{9D8B030D-6E8A-4147-A177-3AD203B41FA5}">
                      <a16:colId xmlns:a16="http://schemas.microsoft.com/office/drawing/2014/main" val="3606075931"/>
                    </a:ext>
                  </a:extLst>
                </a:gridCol>
              </a:tblGrid>
              <a:tr h="0">
                <a:tc>
                  <a:txBody>
                    <a:bodyPr/>
                    <a:lstStyle/>
                    <a:p>
                      <a:pPr algn="ctr">
                        <a:buNone/>
                      </a:pPr>
                      <a:r>
                        <a:rPr lang="en-US" sz="2000" b="1" dirty="0"/>
                        <a:t>Section</a:t>
                      </a:r>
                      <a:endParaRPr lang="en-US" sz="2000" dirty="0">
                        <a:latin typeface="Alexandria"/>
                      </a:endParaRPr>
                    </a:p>
                  </a:txBody>
                  <a:tcPr anchor="ctr">
                    <a:solidFill>
                      <a:srgbClr val="66FFFF"/>
                    </a:solidFill>
                  </a:tcPr>
                </a:tc>
                <a:tc>
                  <a:txBody>
                    <a:bodyPr/>
                    <a:lstStyle/>
                    <a:p>
                      <a:pPr algn="ctr">
                        <a:buNone/>
                      </a:pPr>
                      <a:r>
                        <a:rPr lang="en-US" sz="2000" b="1" dirty="0"/>
                        <a:t>Description</a:t>
                      </a:r>
                      <a:endParaRPr lang="en-US" sz="2000" dirty="0">
                        <a:latin typeface="Alexandria"/>
                      </a:endParaRPr>
                    </a:p>
                  </a:txBody>
                  <a:tcPr anchor="ctr">
                    <a:solidFill>
                      <a:srgbClr val="66FFFF"/>
                    </a:solidFill>
                  </a:tcPr>
                </a:tc>
                <a:extLst>
                  <a:ext uri="{0D108BD9-81ED-4DB2-BD59-A6C34878D82A}">
                    <a16:rowId xmlns:a16="http://schemas.microsoft.com/office/drawing/2014/main" val="1948342968"/>
                  </a:ext>
                </a:extLst>
              </a:tr>
              <a:tr h="0">
                <a:tc>
                  <a:txBody>
                    <a:bodyPr/>
                    <a:lstStyle/>
                    <a:p>
                      <a:pPr>
                        <a:lnSpc>
                          <a:spcPct val="120000"/>
                        </a:lnSpc>
                        <a:spcAft>
                          <a:spcPts val="600"/>
                        </a:spcAft>
                        <a:buNone/>
                      </a:pPr>
                      <a:r>
                        <a:rPr lang="en-US" b="1" dirty="0"/>
                        <a:t>1. Income / Revenue</a:t>
                      </a:r>
                      <a:endParaRPr lang="en-US" dirty="0">
                        <a:latin typeface="Alexandria"/>
                      </a:endParaRPr>
                    </a:p>
                  </a:txBody>
                  <a:tcPr anchor="ctr">
                    <a:solidFill>
                      <a:schemeClr val="bg1"/>
                    </a:solidFill>
                  </a:tcPr>
                </a:tc>
                <a:tc>
                  <a:txBody>
                    <a:bodyPr/>
                    <a:lstStyle/>
                    <a:p>
                      <a:pPr>
                        <a:lnSpc>
                          <a:spcPct val="120000"/>
                        </a:lnSpc>
                        <a:spcAft>
                          <a:spcPts val="600"/>
                        </a:spcAft>
                        <a:buNone/>
                      </a:pPr>
                      <a:r>
                        <a:rPr lang="en-US"/>
                        <a:t>All income generated from operations, such as property rentals, sales, or services.</a:t>
                      </a:r>
                      <a:endParaRPr lang="en-US">
                        <a:latin typeface="Alexandria"/>
                      </a:endParaRPr>
                    </a:p>
                  </a:txBody>
                  <a:tcPr anchor="ctr">
                    <a:solidFill>
                      <a:schemeClr val="bg1"/>
                    </a:solidFill>
                  </a:tcPr>
                </a:tc>
                <a:extLst>
                  <a:ext uri="{0D108BD9-81ED-4DB2-BD59-A6C34878D82A}">
                    <a16:rowId xmlns:a16="http://schemas.microsoft.com/office/drawing/2014/main" val="4257637588"/>
                  </a:ext>
                </a:extLst>
              </a:tr>
              <a:tr h="0">
                <a:tc>
                  <a:txBody>
                    <a:bodyPr/>
                    <a:lstStyle/>
                    <a:p>
                      <a:pPr>
                        <a:lnSpc>
                          <a:spcPct val="120000"/>
                        </a:lnSpc>
                        <a:spcAft>
                          <a:spcPts val="600"/>
                        </a:spcAft>
                        <a:buNone/>
                      </a:pPr>
                      <a:r>
                        <a:rPr lang="en-US" b="1" dirty="0"/>
                        <a:t>2. Cost of Goods Sold (COGS)</a:t>
                      </a:r>
                      <a:endParaRPr lang="en-US" dirty="0">
                        <a:latin typeface="Alexandria"/>
                      </a:endParaRPr>
                    </a:p>
                  </a:txBody>
                  <a:tcPr anchor="ctr">
                    <a:solidFill>
                      <a:schemeClr val="bg1"/>
                    </a:solidFill>
                  </a:tcPr>
                </a:tc>
                <a:tc>
                  <a:txBody>
                    <a:bodyPr/>
                    <a:lstStyle/>
                    <a:p>
                      <a:pPr>
                        <a:lnSpc>
                          <a:spcPct val="120000"/>
                        </a:lnSpc>
                        <a:spcAft>
                          <a:spcPts val="600"/>
                        </a:spcAft>
                        <a:buNone/>
                      </a:pPr>
                      <a:r>
                        <a:rPr lang="en-US"/>
                        <a:t>If applicable — the cost of producing goods or services.</a:t>
                      </a:r>
                      <a:endParaRPr lang="en-US">
                        <a:latin typeface="Alexandria"/>
                      </a:endParaRPr>
                    </a:p>
                  </a:txBody>
                  <a:tcPr anchor="ctr">
                    <a:solidFill>
                      <a:schemeClr val="bg1"/>
                    </a:solidFill>
                  </a:tcPr>
                </a:tc>
                <a:extLst>
                  <a:ext uri="{0D108BD9-81ED-4DB2-BD59-A6C34878D82A}">
                    <a16:rowId xmlns:a16="http://schemas.microsoft.com/office/drawing/2014/main" val="2793639266"/>
                  </a:ext>
                </a:extLst>
              </a:tr>
              <a:tr h="0">
                <a:tc>
                  <a:txBody>
                    <a:bodyPr/>
                    <a:lstStyle/>
                    <a:p>
                      <a:pPr>
                        <a:lnSpc>
                          <a:spcPct val="120000"/>
                        </a:lnSpc>
                        <a:spcAft>
                          <a:spcPts val="600"/>
                        </a:spcAft>
                        <a:buNone/>
                      </a:pPr>
                      <a:r>
                        <a:rPr lang="en-US" b="1" dirty="0"/>
                        <a:t>3. Gross Profit</a:t>
                      </a:r>
                      <a:endParaRPr lang="en-US" dirty="0">
                        <a:latin typeface="Alexandria"/>
                      </a:endParaRPr>
                    </a:p>
                  </a:txBody>
                  <a:tcPr anchor="ctr">
                    <a:solidFill>
                      <a:schemeClr val="bg1"/>
                    </a:solidFill>
                  </a:tcPr>
                </a:tc>
                <a:tc>
                  <a:txBody>
                    <a:bodyPr/>
                    <a:lstStyle/>
                    <a:p>
                      <a:pPr>
                        <a:lnSpc>
                          <a:spcPct val="120000"/>
                        </a:lnSpc>
                        <a:spcAft>
                          <a:spcPts val="600"/>
                        </a:spcAft>
                        <a:buNone/>
                      </a:pPr>
                      <a:r>
                        <a:rPr lang="en-US" dirty="0"/>
                        <a:t>Revenue minus the cost of goods sold.</a:t>
                      </a:r>
                      <a:endParaRPr lang="en-US" dirty="0">
                        <a:latin typeface="Alexandria"/>
                      </a:endParaRPr>
                    </a:p>
                  </a:txBody>
                  <a:tcPr anchor="ctr">
                    <a:solidFill>
                      <a:schemeClr val="bg1"/>
                    </a:solidFill>
                  </a:tcPr>
                </a:tc>
                <a:extLst>
                  <a:ext uri="{0D108BD9-81ED-4DB2-BD59-A6C34878D82A}">
                    <a16:rowId xmlns:a16="http://schemas.microsoft.com/office/drawing/2014/main" val="416845255"/>
                  </a:ext>
                </a:extLst>
              </a:tr>
              <a:tr h="0">
                <a:tc>
                  <a:txBody>
                    <a:bodyPr/>
                    <a:lstStyle/>
                    <a:p>
                      <a:pPr>
                        <a:lnSpc>
                          <a:spcPct val="120000"/>
                        </a:lnSpc>
                        <a:spcAft>
                          <a:spcPts val="600"/>
                        </a:spcAft>
                        <a:buNone/>
                      </a:pPr>
                      <a:r>
                        <a:rPr lang="en-US" b="1"/>
                        <a:t>4. Operating Expenses</a:t>
                      </a:r>
                      <a:endParaRPr lang="en-US">
                        <a:latin typeface="Alexandria"/>
                      </a:endParaRPr>
                    </a:p>
                  </a:txBody>
                  <a:tcPr anchor="ctr">
                    <a:solidFill>
                      <a:schemeClr val="bg1"/>
                    </a:solidFill>
                  </a:tcPr>
                </a:tc>
                <a:tc>
                  <a:txBody>
                    <a:bodyPr/>
                    <a:lstStyle/>
                    <a:p>
                      <a:pPr>
                        <a:lnSpc>
                          <a:spcPct val="120000"/>
                        </a:lnSpc>
                        <a:spcAft>
                          <a:spcPts val="600"/>
                        </a:spcAft>
                        <a:buNone/>
                      </a:pPr>
                      <a:r>
                        <a:rPr lang="en-US" dirty="0"/>
                        <a:t>Such as salaries, maintenance, utilities, insurance, marketing, etc.</a:t>
                      </a:r>
                      <a:endParaRPr lang="en-US" dirty="0">
                        <a:latin typeface="Alexandria"/>
                      </a:endParaRPr>
                    </a:p>
                  </a:txBody>
                  <a:tcPr anchor="ctr">
                    <a:solidFill>
                      <a:schemeClr val="bg1"/>
                    </a:solidFill>
                  </a:tcPr>
                </a:tc>
                <a:extLst>
                  <a:ext uri="{0D108BD9-81ED-4DB2-BD59-A6C34878D82A}">
                    <a16:rowId xmlns:a16="http://schemas.microsoft.com/office/drawing/2014/main" val="2297463193"/>
                  </a:ext>
                </a:extLst>
              </a:tr>
              <a:tr h="0">
                <a:tc>
                  <a:txBody>
                    <a:bodyPr/>
                    <a:lstStyle/>
                    <a:p>
                      <a:pPr>
                        <a:lnSpc>
                          <a:spcPct val="120000"/>
                        </a:lnSpc>
                        <a:spcAft>
                          <a:spcPts val="600"/>
                        </a:spcAft>
                        <a:buNone/>
                      </a:pPr>
                      <a:r>
                        <a:rPr lang="it-IT" b="1"/>
                        <a:t>5. Net Operating Income (NOI)</a:t>
                      </a:r>
                      <a:endParaRPr lang="it-IT">
                        <a:latin typeface="Alexandria"/>
                      </a:endParaRPr>
                    </a:p>
                  </a:txBody>
                  <a:tcPr anchor="ctr">
                    <a:solidFill>
                      <a:schemeClr val="bg1"/>
                    </a:solidFill>
                  </a:tcPr>
                </a:tc>
                <a:tc>
                  <a:txBody>
                    <a:bodyPr/>
                    <a:lstStyle/>
                    <a:p>
                      <a:pPr>
                        <a:lnSpc>
                          <a:spcPct val="120000"/>
                        </a:lnSpc>
                        <a:spcAft>
                          <a:spcPts val="600"/>
                        </a:spcAft>
                        <a:buNone/>
                      </a:pPr>
                      <a:r>
                        <a:rPr lang="en-US" dirty="0"/>
                        <a:t>Profit after deducting operating expenses (similar to NOI in the APOD model).</a:t>
                      </a:r>
                      <a:endParaRPr lang="en-US" dirty="0">
                        <a:latin typeface="Alexandria"/>
                      </a:endParaRPr>
                    </a:p>
                  </a:txBody>
                  <a:tcPr anchor="ctr">
                    <a:solidFill>
                      <a:schemeClr val="bg1"/>
                    </a:solidFill>
                  </a:tcPr>
                </a:tc>
                <a:extLst>
                  <a:ext uri="{0D108BD9-81ED-4DB2-BD59-A6C34878D82A}">
                    <a16:rowId xmlns:a16="http://schemas.microsoft.com/office/drawing/2014/main" val="1145420931"/>
                  </a:ext>
                </a:extLst>
              </a:tr>
              <a:tr h="0">
                <a:tc>
                  <a:txBody>
                    <a:bodyPr/>
                    <a:lstStyle/>
                    <a:p>
                      <a:pPr>
                        <a:lnSpc>
                          <a:spcPct val="120000"/>
                        </a:lnSpc>
                        <a:spcAft>
                          <a:spcPts val="600"/>
                        </a:spcAft>
                        <a:buNone/>
                      </a:pPr>
                      <a:r>
                        <a:rPr lang="en-US" b="1"/>
                        <a:t>6. Non-Operating Items</a:t>
                      </a:r>
                      <a:endParaRPr lang="en-US">
                        <a:latin typeface="Alexandria"/>
                      </a:endParaRPr>
                    </a:p>
                  </a:txBody>
                  <a:tcPr anchor="ctr">
                    <a:solidFill>
                      <a:schemeClr val="bg1"/>
                    </a:solidFill>
                  </a:tcPr>
                </a:tc>
                <a:tc>
                  <a:txBody>
                    <a:bodyPr/>
                    <a:lstStyle/>
                    <a:p>
                      <a:pPr>
                        <a:lnSpc>
                          <a:spcPct val="120000"/>
                        </a:lnSpc>
                        <a:spcAft>
                          <a:spcPts val="600"/>
                        </a:spcAft>
                        <a:buNone/>
                      </a:pPr>
                      <a:r>
                        <a:rPr lang="en-US" dirty="0"/>
                        <a:t>Such as loan interest or gains/losses from sales.</a:t>
                      </a:r>
                      <a:endParaRPr lang="en-US" dirty="0">
                        <a:latin typeface="Alexandria"/>
                      </a:endParaRPr>
                    </a:p>
                  </a:txBody>
                  <a:tcPr anchor="ctr">
                    <a:solidFill>
                      <a:schemeClr val="bg1"/>
                    </a:solidFill>
                  </a:tcPr>
                </a:tc>
                <a:extLst>
                  <a:ext uri="{0D108BD9-81ED-4DB2-BD59-A6C34878D82A}">
                    <a16:rowId xmlns:a16="http://schemas.microsoft.com/office/drawing/2014/main" val="93467061"/>
                  </a:ext>
                </a:extLst>
              </a:tr>
              <a:tr h="0">
                <a:tc>
                  <a:txBody>
                    <a:bodyPr/>
                    <a:lstStyle/>
                    <a:p>
                      <a:pPr>
                        <a:lnSpc>
                          <a:spcPct val="120000"/>
                        </a:lnSpc>
                        <a:spcAft>
                          <a:spcPts val="600"/>
                        </a:spcAft>
                        <a:buNone/>
                      </a:pPr>
                      <a:r>
                        <a:rPr lang="en-US" b="1"/>
                        <a:t>7. Net Profit</a:t>
                      </a:r>
                      <a:endParaRPr lang="en-US">
                        <a:latin typeface="Alexandria"/>
                      </a:endParaRPr>
                    </a:p>
                  </a:txBody>
                  <a:tcPr anchor="ctr">
                    <a:solidFill>
                      <a:schemeClr val="bg1"/>
                    </a:solidFill>
                  </a:tcPr>
                </a:tc>
                <a:tc>
                  <a:txBody>
                    <a:bodyPr/>
                    <a:lstStyle/>
                    <a:p>
                      <a:pPr>
                        <a:lnSpc>
                          <a:spcPct val="120000"/>
                        </a:lnSpc>
                        <a:spcAft>
                          <a:spcPts val="600"/>
                        </a:spcAft>
                        <a:buNone/>
                      </a:pPr>
                      <a:r>
                        <a:rPr lang="en-US" dirty="0"/>
                        <a:t>The amount remaining after all expenses are deducted — represents the final result.</a:t>
                      </a:r>
                      <a:endParaRPr lang="en-US" dirty="0">
                        <a:latin typeface="Alexandria"/>
                      </a:endParaRPr>
                    </a:p>
                  </a:txBody>
                  <a:tcPr anchor="ctr">
                    <a:solidFill>
                      <a:schemeClr val="bg1"/>
                    </a:solidFill>
                  </a:tcPr>
                </a:tc>
                <a:extLst>
                  <a:ext uri="{0D108BD9-81ED-4DB2-BD59-A6C34878D82A}">
                    <a16:rowId xmlns:a16="http://schemas.microsoft.com/office/drawing/2014/main" val="1248784861"/>
                  </a:ext>
                </a:extLst>
              </a:tr>
            </a:tbl>
          </a:graphicData>
        </a:graphic>
      </p:graphicFrame>
    </p:spTree>
    <p:extLst>
      <p:ext uri="{BB962C8B-B14F-4D97-AF65-F5344CB8AC3E}">
        <p14:creationId xmlns:p14="http://schemas.microsoft.com/office/powerpoint/2010/main" val="655308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A292F-D728-1EFA-49B3-AC37EA3D1D4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127451F-19FE-7DD8-08A8-DE54F861F50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2A3C69-B5D7-4931-8CBA-EB0F45E44E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08B2BA4-6FA9-7EE8-E4EB-CECFE8FBDEE8}"/>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90484935-1B3F-E679-0020-7439C00C7BDA}"/>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4B77B7B7-4907-B7C7-1E82-B79D1337D3A7}"/>
              </a:ext>
            </a:extLst>
          </p:cNvPr>
          <p:cNvSpPr/>
          <p:nvPr/>
        </p:nvSpPr>
        <p:spPr>
          <a:xfrm>
            <a:off x="2213674" y="1573717"/>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3" name="Rectangle: Folded Corner 12">
            <a:extLst>
              <a:ext uri="{FF2B5EF4-FFF2-40B4-BE49-F238E27FC236}">
                <a16:creationId xmlns:a16="http://schemas.microsoft.com/office/drawing/2014/main" id="{C47AA9FD-1961-8A35-CE74-F91EF04C5D5D}"/>
              </a:ext>
            </a:extLst>
          </p:cNvPr>
          <p:cNvSpPr/>
          <p:nvPr/>
        </p:nvSpPr>
        <p:spPr>
          <a:xfrm>
            <a:off x="3157574" y="2464926"/>
            <a:ext cx="8243126" cy="930833"/>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b="1" dirty="0">
                <a:solidFill>
                  <a:prstClr val="black"/>
                </a:solidFill>
                <a:latin typeface="Alexandria"/>
              </a:rPr>
              <a:t>P&amp;L </a:t>
            </a:r>
            <a:r>
              <a:rPr lang="en-US" sz="2000" dirty="0">
                <a:solidFill>
                  <a:prstClr val="black"/>
                </a:solidFill>
                <a:latin typeface="Alexandria"/>
              </a:rPr>
              <a:t>provides </a:t>
            </a:r>
            <a:r>
              <a:rPr lang="en-US" sz="2000" b="1" dirty="0">
                <a:solidFill>
                  <a:prstClr val="black"/>
                </a:solidFill>
                <a:latin typeface="Alexandria"/>
              </a:rPr>
              <a:t>historical data </a:t>
            </a:r>
            <a:r>
              <a:rPr lang="en-US" sz="2000" dirty="0">
                <a:solidFill>
                  <a:prstClr val="black"/>
                </a:solidFill>
                <a:latin typeface="Alexandria"/>
              </a:rPr>
              <a:t>that serves as a </a:t>
            </a:r>
            <a:r>
              <a:rPr lang="en-US" sz="2000" b="1" dirty="0">
                <a:solidFill>
                  <a:srgbClr val="00B050"/>
                </a:solidFill>
                <a:latin typeface="Alexandria"/>
              </a:rPr>
              <a:t>basis</a:t>
            </a:r>
            <a:r>
              <a:rPr lang="en-US" sz="2000" b="1" dirty="0">
                <a:solidFill>
                  <a:prstClr val="black"/>
                </a:solidFill>
                <a:latin typeface="Alexandria"/>
              </a:rPr>
              <a:t> for preparing an accurate budget for the upcoming year.</a:t>
            </a:r>
            <a:endParaRPr kumimoji="0" lang="en-US" sz="2000" b="1" i="0" u="none" strike="noStrike" kern="1200" cap="none" spc="0" normalizeH="0" baseline="0" noProof="0" dirty="0">
              <a:ln>
                <a:noFill/>
              </a:ln>
              <a:solidFill>
                <a:prstClr val="black"/>
              </a:solidFill>
              <a:effectLst/>
              <a:uLnTx/>
              <a:uFillTx/>
              <a:latin typeface="Alexandria"/>
            </a:endParaRPr>
          </a:p>
        </p:txBody>
      </p:sp>
      <p:sp>
        <p:nvSpPr>
          <p:cNvPr id="14" name="Rectangle: Folded Corner 13">
            <a:extLst>
              <a:ext uri="{FF2B5EF4-FFF2-40B4-BE49-F238E27FC236}">
                <a16:creationId xmlns:a16="http://schemas.microsoft.com/office/drawing/2014/main" id="{B874D9FF-AECD-80AC-3290-4B8CF13D161C}"/>
              </a:ext>
            </a:extLst>
          </p:cNvPr>
          <p:cNvSpPr/>
          <p:nvPr/>
        </p:nvSpPr>
        <p:spPr>
          <a:xfrm>
            <a:off x="3157574" y="3842544"/>
            <a:ext cx="8224026" cy="964292"/>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b="1" dirty="0">
                <a:solidFill>
                  <a:prstClr val="black"/>
                </a:solidFill>
                <a:latin typeface="Alexandria"/>
              </a:rPr>
              <a:t>P&amp;L </a:t>
            </a:r>
            <a:r>
              <a:rPr lang="en-US" dirty="0">
                <a:solidFill>
                  <a:prstClr val="black"/>
                </a:solidFill>
                <a:latin typeface="Alexandria"/>
              </a:rPr>
              <a:t>is used to evaluate </a:t>
            </a:r>
            <a:r>
              <a:rPr lang="en-US" b="1" dirty="0">
                <a:solidFill>
                  <a:prstClr val="black"/>
                </a:solidFill>
                <a:latin typeface="Alexandria"/>
              </a:rPr>
              <a:t>project future financial performance and build profitability and growth scenarios.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15" name="Group 14">
            <a:extLst>
              <a:ext uri="{FF2B5EF4-FFF2-40B4-BE49-F238E27FC236}">
                <a16:creationId xmlns:a16="http://schemas.microsoft.com/office/drawing/2014/main" id="{DCB91E4B-392F-3879-9A6B-DD5E689FD2B9}"/>
              </a:ext>
            </a:extLst>
          </p:cNvPr>
          <p:cNvGrpSpPr/>
          <p:nvPr/>
        </p:nvGrpSpPr>
        <p:grpSpPr>
          <a:xfrm>
            <a:off x="180431" y="2564700"/>
            <a:ext cx="2732883" cy="731283"/>
            <a:chOff x="0" y="2040353"/>
            <a:chExt cx="1749695" cy="957825"/>
          </a:xfrm>
        </p:grpSpPr>
        <p:sp>
          <p:nvSpPr>
            <p:cNvPr id="16" name="Rectangle 15">
              <a:extLst>
                <a:ext uri="{FF2B5EF4-FFF2-40B4-BE49-F238E27FC236}">
                  <a16:creationId xmlns:a16="http://schemas.microsoft.com/office/drawing/2014/main" id="{CB43C23A-A308-530E-59B1-0D12BAC1B985}"/>
                </a:ext>
              </a:extLst>
            </p:cNvPr>
            <p:cNvSpPr/>
            <p:nvPr/>
          </p:nvSpPr>
          <p:spPr>
            <a:xfrm>
              <a:off x="0" y="2040353"/>
              <a:ext cx="1690670" cy="926227"/>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2CC2377E-9D8F-EDF9-84B9-1BB666F3D331}"/>
                </a:ext>
              </a:extLst>
            </p:cNvPr>
            <p:cNvSpPr txBox="1"/>
            <p:nvPr/>
          </p:nvSpPr>
          <p:spPr>
            <a:xfrm>
              <a:off x="59025" y="2071951"/>
              <a:ext cx="1690670" cy="9262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Budgeting</a:t>
              </a:r>
            </a:p>
          </p:txBody>
        </p:sp>
      </p:grpSp>
      <p:grpSp>
        <p:nvGrpSpPr>
          <p:cNvPr id="18" name="Group 17">
            <a:extLst>
              <a:ext uri="{FF2B5EF4-FFF2-40B4-BE49-F238E27FC236}">
                <a16:creationId xmlns:a16="http://schemas.microsoft.com/office/drawing/2014/main" id="{8A4C2635-28D0-170D-8ADF-4856D8B9D74B}"/>
              </a:ext>
            </a:extLst>
          </p:cNvPr>
          <p:cNvGrpSpPr/>
          <p:nvPr/>
        </p:nvGrpSpPr>
        <p:grpSpPr>
          <a:xfrm>
            <a:off x="236874" y="3998497"/>
            <a:ext cx="2640691" cy="654970"/>
            <a:chOff x="0" y="2165122"/>
            <a:chExt cx="2025533" cy="1156529"/>
          </a:xfrm>
        </p:grpSpPr>
        <p:sp>
          <p:nvSpPr>
            <p:cNvPr id="19" name="Rectangle 18">
              <a:extLst>
                <a:ext uri="{FF2B5EF4-FFF2-40B4-BE49-F238E27FC236}">
                  <a16:creationId xmlns:a16="http://schemas.microsoft.com/office/drawing/2014/main" id="{DC578F6E-F67A-CF0F-EA1A-BA00C4E2AC15}"/>
                </a:ext>
              </a:extLst>
            </p:cNvPr>
            <p:cNvSpPr/>
            <p:nvPr/>
          </p:nvSpPr>
          <p:spPr>
            <a:xfrm>
              <a:off x="0" y="2165122"/>
              <a:ext cx="2025533" cy="1156529"/>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AED0EE40-5D9D-9187-9B5C-0539D7F13E8C}"/>
                </a:ext>
              </a:extLst>
            </p:cNvPr>
            <p:cNvSpPr txBox="1"/>
            <p:nvPr/>
          </p:nvSpPr>
          <p:spPr>
            <a:xfrm>
              <a:off x="0" y="2165122"/>
              <a:ext cx="2025533" cy="11565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Financial Forecasting</a:t>
              </a:r>
            </a:p>
          </p:txBody>
        </p:sp>
      </p:grpSp>
      <p:sp>
        <p:nvSpPr>
          <p:cNvPr id="2" name="TextBox 1">
            <a:extLst>
              <a:ext uri="{FF2B5EF4-FFF2-40B4-BE49-F238E27FC236}">
                <a16:creationId xmlns:a16="http://schemas.microsoft.com/office/drawing/2014/main" id="{5D852380-0D1D-0461-AB34-CDF90FD9BA15}"/>
              </a:ext>
            </a:extLst>
          </p:cNvPr>
          <p:cNvSpPr txBox="1"/>
          <p:nvPr/>
        </p:nvSpPr>
        <p:spPr>
          <a:xfrm>
            <a:off x="2213674" y="1583760"/>
            <a:ext cx="7764651"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Profit &amp; Loss Statement (P&amp;L) (Form 209-2)</a:t>
            </a:r>
          </a:p>
        </p:txBody>
      </p:sp>
    </p:spTree>
    <p:extLst>
      <p:ext uri="{BB962C8B-B14F-4D97-AF65-F5344CB8AC3E}">
        <p14:creationId xmlns:p14="http://schemas.microsoft.com/office/powerpoint/2010/main" val="258117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3D022-8844-2D13-4D62-9E166D6160A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CB925C1-42CB-EB8B-B926-3F7458E4796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2A857E3-4D5C-70F5-5BE2-2F83C70F3D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FDFE069-3985-49FC-15E0-3D4E2450ABE8}"/>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C2E18820-251A-618E-2399-CE43235562B0}"/>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C4228AE5-5392-CE16-3EA7-67B3478CB006}"/>
              </a:ext>
            </a:extLst>
          </p:cNvPr>
          <p:cNvSpPr/>
          <p:nvPr/>
        </p:nvSpPr>
        <p:spPr>
          <a:xfrm>
            <a:off x="2213674" y="1573717"/>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 name="TextBox 1">
            <a:extLst>
              <a:ext uri="{FF2B5EF4-FFF2-40B4-BE49-F238E27FC236}">
                <a16:creationId xmlns:a16="http://schemas.microsoft.com/office/drawing/2014/main" id="{5A7769E3-6F35-7707-95C5-66169F21E07B}"/>
              </a:ext>
            </a:extLst>
          </p:cNvPr>
          <p:cNvSpPr txBox="1"/>
          <p:nvPr/>
        </p:nvSpPr>
        <p:spPr>
          <a:xfrm>
            <a:off x="2213674" y="1583760"/>
            <a:ext cx="7999709"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mn-cs"/>
            </a:endParaRPr>
          </a:p>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Form 352 (APOD) vs. Form 209-2 (P&amp;L Statement)</a:t>
            </a:r>
          </a:p>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a:t>
            </a:r>
          </a:p>
        </p:txBody>
      </p:sp>
      <p:graphicFrame>
        <p:nvGraphicFramePr>
          <p:cNvPr id="7" name="Table 6">
            <a:extLst>
              <a:ext uri="{FF2B5EF4-FFF2-40B4-BE49-F238E27FC236}">
                <a16:creationId xmlns:a16="http://schemas.microsoft.com/office/drawing/2014/main" id="{79D2D747-4528-2925-8E13-68B742F65389}"/>
              </a:ext>
            </a:extLst>
          </p:cNvPr>
          <p:cNvGraphicFramePr>
            <a:graphicFrameLocks noGrp="1"/>
          </p:cNvGraphicFramePr>
          <p:nvPr>
            <p:extLst>
              <p:ext uri="{D42A27DB-BD31-4B8C-83A1-F6EECF244321}">
                <p14:modId xmlns:p14="http://schemas.microsoft.com/office/powerpoint/2010/main" val="2798565769"/>
              </p:ext>
            </p:extLst>
          </p:nvPr>
        </p:nvGraphicFramePr>
        <p:xfrm>
          <a:off x="245388" y="2312596"/>
          <a:ext cx="11701221" cy="3469610"/>
        </p:xfrm>
        <a:graphic>
          <a:graphicData uri="http://schemas.openxmlformats.org/drawingml/2006/table">
            <a:tbl>
              <a:tblPr firstRow="1" bandRow="1">
                <a:tableStyleId>{5C22544A-7EE6-4342-B048-85BDC9FD1C3A}</a:tableStyleId>
              </a:tblPr>
              <a:tblGrid>
                <a:gridCol w="1549831">
                  <a:extLst>
                    <a:ext uri="{9D8B030D-6E8A-4147-A177-3AD203B41FA5}">
                      <a16:colId xmlns:a16="http://schemas.microsoft.com/office/drawing/2014/main" val="1668679013"/>
                    </a:ext>
                  </a:extLst>
                </a:gridCol>
                <a:gridCol w="4897464">
                  <a:extLst>
                    <a:ext uri="{9D8B030D-6E8A-4147-A177-3AD203B41FA5}">
                      <a16:colId xmlns:a16="http://schemas.microsoft.com/office/drawing/2014/main" val="914501441"/>
                    </a:ext>
                  </a:extLst>
                </a:gridCol>
                <a:gridCol w="5253926">
                  <a:extLst>
                    <a:ext uri="{9D8B030D-6E8A-4147-A177-3AD203B41FA5}">
                      <a16:colId xmlns:a16="http://schemas.microsoft.com/office/drawing/2014/main" val="4160298223"/>
                    </a:ext>
                  </a:extLst>
                </a:gridCol>
              </a:tblGrid>
              <a:tr h="649466">
                <a:tc>
                  <a:txBody>
                    <a:bodyPr/>
                    <a:lstStyle/>
                    <a:p>
                      <a:pPr algn="ctr">
                        <a:buNone/>
                      </a:pPr>
                      <a:r>
                        <a:rPr lang="en-US" sz="2000" b="1" dirty="0">
                          <a:latin typeface="Alexandria"/>
                        </a:rPr>
                        <a:t>Aspect</a:t>
                      </a:r>
                      <a:endParaRPr lang="en-US" sz="2000" dirty="0">
                        <a:latin typeface="Alexandria"/>
                      </a:endParaRPr>
                    </a:p>
                  </a:txBody>
                  <a:tcPr anchor="ctr"/>
                </a:tc>
                <a:tc>
                  <a:txBody>
                    <a:bodyPr/>
                    <a:lstStyle/>
                    <a:p>
                      <a:pPr algn="ctr">
                        <a:buNone/>
                      </a:pPr>
                      <a:r>
                        <a:rPr lang="en-US" sz="2000" b="1" dirty="0">
                          <a:latin typeface="Alexandria"/>
                        </a:rPr>
                        <a:t>Form 352 (APOD)</a:t>
                      </a:r>
                      <a:endParaRPr lang="en-US" sz="2000" dirty="0">
                        <a:latin typeface="Alexandria"/>
                      </a:endParaRPr>
                    </a:p>
                  </a:txBody>
                  <a:tcPr anchor="ctr"/>
                </a:tc>
                <a:tc>
                  <a:txBody>
                    <a:bodyPr/>
                    <a:lstStyle/>
                    <a:p>
                      <a:pPr algn="ctr">
                        <a:buNone/>
                      </a:pPr>
                      <a:r>
                        <a:rPr lang="en-US" sz="2000" b="1" dirty="0">
                          <a:latin typeface="Alexandria"/>
                        </a:rPr>
                        <a:t>Form 209-2 (P&amp;L Statement)</a:t>
                      </a:r>
                      <a:endParaRPr lang="en-US" sz="2000" dirty="0">
                        <a:latin typeface="Alexandria"/>
                      </a:endParaRPr>
                    </a:p>
                  </a:txBody>
                  <a:tcPr anchor="ctr"/>
                </a:tc>
                <a:extLst>
                  <a:ext uri="{0D108BD9-81ED-4DB2-BD59-A6C34878D82A}">
                    <a16:rowId xmlns:a16="http://schemas.microsoft.com/office/drawing/2014/main" val="450158708"/>
                  </a:ext>
                </a:extLst>
              </a:tr>
              <a:tr h="940048">
                <a:tc>
                  <a:txBody>
                    <a:bodyPr/>
                    <a:lstStyle/>
                    <a:p>
                      <a:pPr algn="ctr">
                        <a:buNone/>
                      </a:pPr>
                      <a:r>
                        <a:rPr lang="en-US" sz="2000" b="1" dirty="0">
                          <a:latin typeface="Alexandria"/>
                        </a:rPr>
                        <a:t>Purpose</a:t>
                      </a:r>
                      <a:endParaRPr lang="en-US" sz="2000" dirty="0">
                        <a:latin typeface="Alexandria"/>
                      </a:endParaRPr>
                    </a:p>
                  </a:txBody>
                  <a:tcPr anchor="ctr"/>
                </a:tc>
                <a:tc>
                  <a:txBody>
                    <a:bodyPr/>
                    <a:lstStyle/>
                    <a:p>
                      <a:pPr algn="justLow">
                        <a:buNone/>
                      </a:pPr>
                      <a:r>
                        <a:rPr lang="en-US" b="0" dirty="0">
                          <a:latin typeface="Alexandria"/>
                        </a:rPr>
                        <a:t>Presents the performance of the property only (real estate operations).</a:t>
                      </a:r>
                    </a:p>
                  </a:txBody>
                  <a:tcPr anchor="ctr"/>
                </a:tc>
                <a:tc>
                  <a:txBody>
                    <a:bodyPr/>
                    <a:lstStyle/>
                    <a:p>
                      <a:pPr algn="justLow">
                        <a:buNone/>
                      </a:pPr>
                      <a:r>
                        <a:rPr lang="en-US" b="0" dirty="0">
                          <a:latin typeface="Alexandria"/>
                        </a:rPr>
                        <a:t>Presents the overall financial performance of the project or company.</a:t>
                      </a:r>
                    </a:p>
                  </a:txBody>
                  <a:tcPr anchor="ctr"/>
                </a:tc>
                <a:extLst>
                  <a:ext uri="{0D108BD9-81ED-4DB2-BD59-A6C34878D82A}">
                    <a16:rowId xmlns:a16="http://schemas.microsoft.com/office/drawing/2014/main" val="2691790779"/>
                  </a:ext>
                </a:extLst>
              </a:tr>
              <a:tr h="940048">
                <a:tc>
                  <a:txBody>
                    <a:bodyPr/>
                    <a:lstStyle/>
                    <a:p>
                      <a:pPr algn="ctr">
                        <a:buNone/>
                      </a:pPr>
                      <a:r>
                        <a:rPr lang="en-US" sz="2000" b="1" dirty="0">
                          <a:latin typeface="Alexandria"/>
                        </a:rPr>
                        <a:t>Time Frame</a:t>
                      </a:r>
                      <a:endParaRPr lang="en-US" sz="2000" dirty="0">
                        <a:latin typeface="Alexandria"/>
                      </a:endParaRPr>
                    </a:p>
                  </a:txBody>
                  <a:tcPr anchor="ctr"/>
                </a:tc>
                <a:tc>
                  <a:txBody>
                    <a:bodyPr/>
                    <a:lstStyle/>
                    <a:p>
                      <a:pPr algn="justLow">
                        <a:buNone/>
                      </a:pPr>
                      <a:r>
                        <a:rPr lang="en-US" b="0" dirty="0">
                          <a:latin typeface="Alexandria"/>
                        </a:rPr>
                        <a:t>One year (actual or projected operations).</a:t>
                      </a:r>
                    </a:p>
                  </a:txBody>
                  <a:tcPr anchor="ctr"/>
                </a:tc>
                <a:tc>
                  <a:txBody>
                    <a:bodyPr/>
                    <a:lstStyle/>
                    <a:p>
                      <a:pPr algn="justLow">
                        <a:buNone/>
                      </a:pPr>
                      <a:r>
                        <a:rPr lang="en-US" b="0" dirty="0">
                          <a:latin typeface="Alexandria"/>
                        </a:rPr>
                        <a:t>A financial period (usually quarterly or annually).</a:t>
                      </a:r>
                    </a:p>
                  </a:txBody>
                  <a:tcPr anchor="ctr"/>
                </a:tc>
                <a:extLst>
                  <a:ext uri="{0D108BD9-81ED-4DB2-BD59-A6C34878D82A}">
                    <a16:rowId xmlns:a16="http://schemas.microsoft.com/office/drawing/2014/main" val="433318769"/>
                  </a:ext>
                </a:extLst>
              </a:tr>
              <a:tr h="940048">
                <a:tc>
                  <a:txBody>
                    <a:bodyPr/>
                    <a:lstStyle/>
                    <a:p>
                      <a:pPr algn="ctr">
                        <a:buNone/>
                      </a:pPr>
                      <a:r>
                        <a:rPr lang="en-US" sz="2000" b="1" dirty="0">
                          <a:latin typeface="Alexandria"/>
                        </a:rPr>
                        <a:t>Content</a:t>
                      </a:r>
                      <a:endParaRPr lang="en-US" sz="2000" dirty="0">
                        <a:latin typeface="Alexandria"/>
                      </a:endParaRPr>
                    </a:p>
                  </a:txBody>
                  <a:tcPr anchor="ctr"/>
                </a:tc>
                <a:tc>
                  <a:txBody>
                    <a:bodyPr/>
                    <a:lstStyle/>
                    <a:p>
                      <a:pPr algn="justLow">
                        <a:buNone/>
                      </a:pPr>
                      <a:r>
                        <a:rPr lang="en-US" b="0" dirty="0">
                          <a:latin typeface="Alexandria"/>
                        </a:rPr>
                        <a:t>Rental income, operating expenses, and NOI.</a:t>
                      </a:r>
                    </a:p>
                  </a:txBody>
                  <a:tcPr anchor="ctr"/>
                </a:tc>
                <a:tc>
                  <a:txBody>
                    <a:bodyPr/>
                    <a:lstStyle/>
                    <a:p>
                      <a:pPr algn="justLow">
                        <a:buNone/>
                      </a:pPr>
                      <a:r>
                        <a:rPr lang="en-US" b="0" dirty="0">
                          <a:latin typeface="Alexandria"/>
                        </a:rPr>
                        <a:t>All revenues and expenses leading to net profit.</a:t>
                      </a:r>
                    </a:p>
                  </a:txBody>
                  <a:tcPr anchor="ctr"/>
                </a:tc>
                <a:extLst>
                  <a:ext uri="{0D108BD9-81ED-4DB2-BD59-A6C34878D82A}">
                    <a16:rowId xmlns:a16="http://schemas.microsoft.com/office/drawing/2014/main" val="839217305"/>
                  </a:ext>
                </a:extLst>
              </a:tr>
            </a:tbl>
          </a:graphicData>
        </a:graphic>
      </p:graphicFrame>
    </p:spTree>
    <p:extLst>
      <p:ext uri="{BB962C8B-B14F-4D97-AF65-F5344CB8AC3E}">
        <p14:creationId xmlns:p14="http://schemas.microsoft.com/office/powerpoint/2010/main" val="1159191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E2C2C-E334-3201-BF1B-0D9FCBC850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BB4C0BD-AF16-4E52-D19B-D47F996F0E9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847E84F-426B-A3B4-1E99-B0F17762E3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9410730-420B-D821-40E2-D8B25F0253C6}"/>
              </a:ext>
            </a:extLst>
          </p:cNvPr>
          <p:cNvSpPr txBox="1"/>
          <p:nvPr/>
        </p:nvSpPr>
        <p:spPr>
          <a:xfrm>
            <a:off x="180431" y="105053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6EF6423E-CF63-6C7E-1B13-409422807FF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B3E48108-9426-2ADD-B0CC-416A62BA89B9}"/>
              </a:ext>
            </a:extLst>
          </p:cNvPr>
          <p:cNvSpPr/>
          <p:nvPr/>
        </p:nvSpPr>
        <p:spPr>
          <a:xfrm>
            <a:off x="2213674" y="1434592"/>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 name="TextBox 1">
            <a:extLst>
              <a:ext uri="{FF2B5EF4-FFF2-40B4-BE49-F238E27FC236}">
                <a16:creationId xmlns:a16="http://schemas.microsoft.com/office/drawing/2014/main" id="{A6563DC6-FADD-F83D-7E20-9FF06C9AC9FE}"/>
              </a:ext>
            </a:extLst>
          </p:cNvPr>
          <p:cNvSpPr txBox="1"/>
          <p:nvPr/>
        </p:nvSpPr>
        <p:spPr>
          <a:xfrm>
            <a:off x="2213674" y="1450711"/>
            <a:ext cx="7999709"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in the Budgeting and Forecasting Process.</a:t>
            </a:r>
          </a:p>
        </p:txBody>
      </p:sp>
      <p:graphicFrame>
        <p:nvGraphicFramePr>
          <p:cNvPr id="8" name="Diagram 7">
            <a:extLst>
              <a:ext uri="{FF2B5EF4-FFF2-40B4-BE49-F238E27FC236}">
                <a16:creationId xmlns:a16="http://schemas.microsoft.com/office/drawing/2014/main" id="{41306277-83DF-B66A-FF87-CB8F6DA6A74C}"/>
              </a:ext>
            </a:extLst>
          </p:cNvPr>
          <p:cNvGraphicFramePr/>
          <p:nvPr>
            <p:extLst>
              <p:ext uri="{D42A27DB-BD31-4B8C-83A1-F6EECF244321}">
                <p14:modId xmlns:p14="http://schemas.microsoft.com/office/powerpoint/2010/main" val="2139990545"/>
              </p:ext>
            </p:extLst>
          </p:nvPr>
        </p:nvGraphicFramePr>
        <p:xfrm>
          <a:off x="184256" y="2013070"/>
          <a:ext cx="11114008" cy="47654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942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E1354-F017-BEFE-DBB2-631BFDC2ADE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558224A-8587-7018-D78D-632C3E66313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97E6D1-1D99-5AC8-7817-833DC40BB9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850460F-3328-3683-0D54-9013445799B1}"/>
              </a:ext>
            </a:extLst>
          </p:cNvPr>
          <p:cNvSpPr txBox="1"/>
          <p:nvPr/>
        </p:nvSpPr>
        <p:spPr>
          <a:xfrm>
            <a:off x="180431" y="105053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00E92DD1-4822-D900-2B30-75CB3B385D93}"/>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AB8B0090-DAEC-5399-80BE-E8471AB22B96}"/>
              </a:ext>
            </a:extLst>
          </p:cNvPr>
          <p:cNvSpPr/>
          <p:nvPr/>
        </p:nvSpPr>
        <p:spPr>
          <a:xfrm>
            <a:off x="2213674" y="1434592"/>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 name="TextBox 1">
            <a:extLst>
              <a:ext uri="{FF2B5EF4-FFF2-40B4-BE49-F238E27FC236}">
                <a16:creationId xmlns:a16="http://schemas.microsoft.com/office/drawing/2014/main" id="{80D10CB2-47F2-26BA-FC07-7889BA9BCEEA}"/>
              </a:ext>
            </a:extLst>
          </p:cNvPr>
          <p:cNvSpPr txBox="1"/>
          <p:nvPr/>
        </p:nvSpPr>
        <p:spPr>
          <a:xfrm>
            <a:off x="2213674" y="1450711"/>
            <a:ext cx="7999709"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Steps in the Budgeting and Forecasting Process.</a:t>
            </a:r>
          </a:p>
        </p:txBody>
      </p:sp>
      <p:graphicFrame>
        <p:nvGraphicFramePr>
          <p:cNvPr id="8" name="Diagram 7">
            <a:extLst>
              <a:ext uri="{FF2B5EF4-FFF2-40B4-BE49-F238E27FC236}">
                <a16:creationId xmlns:a16="http://schemas.microsoft.com/office/drawing/2014/main" id="{BA861B97-4917-F679-1D83-6E679359FA84}"/>
              </a:ext>
            </a:extLst>
          </p:cNvPr>
          <p:cNvGraphicFramePr/>
          <p:nvPr>
            <p:extLst>
              <p:ext uri="{D42A27DB-BD31-4B8C-83A1-F6EECF244321}">
                <p14:modId xmlns:p14="http://schemas.microsoft.com/office/powerpoint/2010/main" val="3055407187"/>
              </p:ext>
            </p:extLst>
          </p:nvPr>
        </p:nvGraphicFramePr>
        <p:xfrm>
          <a:off x="184256" y="2013070"/>
          <a:ext cx="11114008" cy="47654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48945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EC534-31BD-3614-B9FC-23FCEA88295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0C85C9B-3D37-0601-02C0-621F510BE2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2E129A6-B19A-510C-D11F-3F0C4FB174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C576C52-5661-9536-8BBA-F4D0C170189E}"/>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Budgeting and Financial Forecasting</a:t>
            </a:r>
          </a:p>
        </p:txBody>
      </p:sp>
      <p:sp>
        <p:nvSpPr>
          <p:cNvPr id="4" name="TextBox 3">
            <a:extLst>
              <a:ext uri="{FF2B5EF4-FFF2-40B4-BE49-F238E27FC236}">
                <a16:creationId xmlns:a16="http://schemas.microsoft.com/office/drawing/2014/main" id="{96AC07F4-7F8E-E614-E64F-ED092085209C}"/>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73C49736-6B90-AEE7-0360-F63BC7ECEF14}"/>
              </a:ext>
            </a:extLst>
          </p:cNvPr>
          <p:cNvSpPr/>
          <p:nvPr/>
        </p:nvSpPr>
        <p:spPr>
          <a:xfrm>
            <a:off x="2213674" y="1573717"/>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3" name="Arrow: Pentagon 12">
            <a:extLst>
              <a:ext uri="{FF2B5EF4-FFF2-40B4-BE49-F238E27FC236}">
                <a16:creationId xmlns:a16="http://schemas.microsoft.com/office/drawing/2014/main" id="{D048734D-CC01-4EF5-3B08-EA18BC01DE4E}"/>
              </a:ext>
            </a:extLst>
          </p:cNvPr>
          <p:cNvSpPr/>
          <p:nvPr/>
        </p:nvSpPr>
        <p:spPr>
          <a:xfrm>
            <a:off x="801832" y="2285805"/>
            <a:ext cx="10883890" cy="930833"/>
          </a:xfrm>
          <a:prstGeom prst="homePlate">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Enables proactive decision-making (e.g., deferring capital projects or reducing expenses if liquidity risk arises).</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2" name="TextBox 1">
            <a:extLst>
              <a:ext uri="{FF2B5EF4-FFF2-40B4-BE49-F238E27FC236}">
                <a16:creationId xmlns:a16="http://schemas.microsoft.com/office/drawing/2014/main" id="{19EF144B-318E-19B0-A6CF-5547EBAC242F}"/>
              </a:ext>
            </a:extLst>
          </p:cNvPr>
          <p:cNvSpPr txBox="1"/>
          <p:nvPr/>
        </p:nvSpPr>
        <p:spPr>
          <a:xfrm>
            <a:off x="2213674" y="1583760"/>
            <a:ext cx="7764651"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Importance of Financial Forecasting</a:t>
            </a:r>
          </a:p>
        </p:txBody>
      </p:sp>
      <p:sp>
        <p:nvSpPr>
          <p:cNvPr id="7" name="Arrow: Pentagon 6">
            <a:extLst>
              <a:ext uri="{FF2B5EF4-FFF2-40B4-BE49-F238E27FC236}">
                <a16:creationId xmlns:a16="http://schemas.microsoft.com/office/drawing/2014/main" id="{62944DD1-0B02-5BE4-B9D4-55A4CC69F280}"/>
              </a:ext>
            </a:extLst>
          </p:cNvPr>
          <p:cNvSpPr/>
          <p:nvPr/>
        </p:nvSpPr>
        <p:spPr>
          <a:xfrm>
            <a:off x="801832" y="3896425"/>
            <a:ext cx="10883890" cy="930833"/>
          </a:xfrm>
          <a:prstGeom prst="homePlate">
            <a:avLst/>
          </a:prstGeom>
          <a:solidFill>
            <a:schemeClr val="bg1"/>
          </a:solidFill>
          <a:ln w="38100">
            <a:solidFill>
              <a:srgbClr val="FF66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Provides documentation for investor and lender due diligence.</a:t>
            </a:r>
            <a:endParaRPr kumimoji="0" lang="en-US" sz="2000" i="0" u="none" strike="noStrike" kern="1200" cap="none" spc="0" normalizeH="0" baseline="0" noProof="0" dirty="0">
              <a:ln>
                <a:noFill/>
              </a:ln>
              <a:solidFill>
                <a:prstClr val="black"/>
              </a:solidFill>
              <a:effectLst/>
              <a:uLnTx/>
              <a:uFillTx/>
              <a:latin typeface="Alexandria"/>
            </a:endParaRPr>
          </a:p>
        </p:txBody>
      </p:sp>
      <p:sp>
        <p:nvSpPr>
          <p:cNvPr id="8" name="Arrow: Pentagon 7">
            <a:extLst>
              <a:ext uri="{FF2B5EF4-FFF2-40B4-BE49-F238E27FC236}">
                <a16:creationId xmlns:a16="http://schemas.microsoft.com/office/drawing/2014/main" id="{E339436D-D574-E4F9-760B-CE27D61A3387}"/>
              </a:ext>
            </a:extLst>
          </p:cNvPr>
          <p:cNvSpPr/>
          <p:nvPr/>
        </p:nvSpPr>
        <p:spPr>
          <a:xfrm>
            <a:off x="837068" y="5537102"/>
            <a:ext cx="10883890" cy="930833"/>
          </a:xfrm>
          <a:prstGeom prst="homePlate">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defRPr/>
            </a:pPr>
            <a:r>
              <a:rPr lang="en-US" sz="2000" dirty="0">
                <a:solidFill>
                  <a:prstClr val="black"/>
                </a:solidFill>
                <a:latin typeface="Alexandria"/>
              </a:rPr>
              <a:t>Supports cash flow management, helping managers anticipate liquidity gaps and plan short-term financing or reserve usage.</a:t>
            </a:r>
            <a:endParaRPr kumimoji="0" lang="en-US" sz="2000" i="0" u="none" strike="noStrike" kern="1200" cap="none" spc="0" normalizeH="0" baseline="0" noProof="0" dirty="0">
              <a:ln>
                <a:noFill/>
              </a:ln>
              <a:solidFill>
                <a:prstClr val="black"/>
              </a:solidFill>
              <a:effectLst/>
              <a:uLnTx/>
              <a:uFillTx/>
              <a:latin typeface="Alexandria"/>
            </a:endParaRPr>
          </a:p>
        </p:txBody>
      </p:sp>
    </p:spTree>
    <p:extLst>
      <p:ext uri="{BB962C8B-B14F-4D97-AF65-F5344CB8AC3E}">
        <p14:creationId xmlns:p14="http://schemas.microsoft.com/office/powerpoint/2010/main" val="24002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8E1FC-CEF8-74C0-775A-48167C28744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9981C7B-4714-AEDE-1A94-CB6D3FC7B1D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75917BE-2AC9-E890-63AD-BB21C9076B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8A4C039-6082-83BF-66D7-2FE6E0B9F258}"/>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Accounting and Financial Reporting</a:t>
            </a:r>
          </a:p>
        </p:txBody>
      </p:sp>
      <p:sp>
        <p:nvSpPr>
          <p:cNvPr id="4" name="TextBox 3">
            <a:extLst>
              <a:ext uri="{FF2B5EF4-FFF2-40B4-BE49-F238E27FC236}">
                <a16:creationId xmlns:a16="http://schemas.microsoft.com/office/drawing/2014/main" id="{5ED7637E-A700-01AC-D9DE-AAE21412E85F}"/>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226E5B57-1F01-EA29-F3AF-6F14E0356B19}"/>
              </a:ext>
            </a:extLst>
          </p:cNvPr>
          <p:cNvSpPr txBox="1"/>
          <p:nvPr/>
        </p:nvSpPr>
        <p:spPr>
          <a:xfrm>
            <a:off x="180431" y="1832037"/>
            <a:ext cx="11013000" cy="1175706"/>
          </a:xfrm>
          <a:prstGeom prst="rect">
            <a:avLst/>
          </a:prstGeom>
          <a:solidFill>
            <a:srgbClr val="FFFFFF"/>
          </a:solidFill>
          <a:ln>
            <a:solidFill>
              <a:schemeClr val="accent1"/>
            </a:solidFill>
          </a:ln>
        </p:spPr>
        <p:txBody>
          <a:bodyPr wrap="square">
            <a:spAutoFit/>
          </a:bodyPr>
          <a:lstStyle/>
          <a:p>
            <a:pPr lvl="0" algn="justLow">
              <a:lnSpc>
                <a:spcPct val="120000"/>
              </a:lnSpc>
              <a:spcBef>
                <a:spcPts val="600"/>
              </a:spcBef>
              <a:spcAft>
                <a:spcPts val="600"/>
              </a:spcAft>
              <a:defRPr/>
            </a:pPr>
            <a:r>
              <a:rPr lang="en-US" sz="2000" dirty="0">
                <a:latin typeface="Alexandria"/>
              </a:rPr>
              <a:t>This process involves recording, organizing, and reconciling all financial transactions related to the property, as well as preparing financial reports for stakeholders such as the owner, investors, tax authorities, and auditors.</a:t>
            </a:r>
            <a:endParaRPr kumimoji="0" lang="en-US" sz="2000" i="0" u="none" strike="noStrike" kern="1200" cap="none" spc="0" normalizeH="0" baseline="0" noProof="0" dirty="0">
              <a:ln>
                <a:noFill/>
              </a:ln>
              <a:effectLst/>
              <a:uLnTx/>
              <a:uFillTx/>
              <a:latin typeface="Alexandria"/>
            </a:endParaRPr>
          </a:p>
        </p:txBody>
      </p:sp>
      <p:sp>
        <p:nvSpPr>
          <p:cNvPr id="14" name="Rectangle: Beveled 13">
            <a:extLst>
              <a:ext uri="{FF2B5EF4-FFF2-40B4-BE49-F238E27FC236}">
                <a16:creationId xmlns:a16="http://schemas.microsoft.com/office/drawing/2014/main" id="{01BC4816-59F0-B470-AD77-6DA86CD58EF9}"/>
              </a:ext>
            </a:extLst>
          </p:cNvPr>
          <p:cNvSpPr/>
          <p:nvPr/>
        </p:nvSpPr>
        <p:spPr>
          <a:xfrm>
            <a:off x="1796855" y="3211187"/>
            <a:ext cx="7780149" cy="1037213"/>
          </a:xfrm>
          <a:prstGeom prst="bevel">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600"/>
              </a:spcBef>
              <a:spcAft>
                <a:spcPts val="6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These processes rely primarily on the following two forms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7" name="Rectangle: Folded Corner 6">
            <a:extLst>
              <a:ext uri="{FF2B5EF4-FFF2-40B4-BE49-F238E27FC236}">
                <a16:creationId xmlns:a16="http://schemas.microsoft.com/office/drawing/2014/main" id="{7BF96F6B-3B71-92C3-5CF5-77E647D1599C}"/>
              </a:ext>
            </a:extLst>
          </p:cNvPr>
          <p:cNvSpPr/>
          <p:nvPr/>
        </p:nvSpPr>
        <p:spPr>
          <a:xfrm>
            <a:off x="1796855" y="4451845"/>
            <a:ext cx="2396395" cy="2113484"/>
          </a:xfrm>
          <a:prstGeom prst="foldedCorner">
            <a:avLst/>
          </a:prstGeom>
          <a:ln>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A</a:t>
            </a:r>
            <a:r>
              <a:rPr kumimoji="0" lang="en-US" sz="2000" b="1" i="0" u="none" strike="noStrike" kern="1200" cap="none" spc="0" normalizeH="0" baseline="0" noProof="0" dirty="0">
                <a:ln>
                  <a:noFill/>
                </a:ln>
                <a:solidFill>
                  <a:prstClr val="black"/>
                </a:solidFill>
                <a:effectLst/>
                <a:uLnTx/>
                <a:uFillTx/>
                <a:latin typeface="Alexandria"/>
                <a:ea typeface="+mn-ea"/>
                <a:cs typeface="+mn-cs"/>
              </a:rPr>
              <a:t>nnual </a:t>
            </a:r>
            <a:r>
              <a:rPr kumimoji="0" lang="en-US" sz="2000" b="1" i="0" u="none" strike="noStrike" kern="1200" cap="none" spc="0" normalizeH="0" baseline="0" noProof="0" dirty="0">
                <a:ln>
                  <a:noFill/>
                </a:ln>
                <a:solidFill>
                  <a:srgbClr val="7030A0"/>
                </a:solidFill>
                <a:effectLst/>
                <a:uLnTx/>
                <a:uFillTx/>
                <a:latin typeface="Alexandria"/>
                <a:ea typeface="+mn-ea"/>
                <a:cs typeface="+mn-cs"/>
              </a:rPr>
              <a:t>P</a:t>
            </a:r>
            <a:r>
              <a:rPr kumimoji="0" lang="en-US" sz="2000" b="1" i="0" u="none" strike="noStrike" kern="1200" cap="none" spc="0" normalizeH="0" baseline="0" noProof="0" dirty="0">
                <a:ln>
                  <a:noFill/>
                </a:ln>
                <a:solidFill>
                  <a:prstClr val="black"/>
                </a:solidFill>
                <a:effectLst/>
                <a:uLnTx/>
                <a:uFillTx/>
                <a:latin typeface="Alexandria"/>
                <a:ea typeface="+mn-ea"/>
                <a:cs typeface="+mn-cs"/>
              </a:rPr>
              <a:t>roperty </a:t>
            </a:r>
            <a:r>
              <a:rPr kumimoji="0" lang="en-US" sz="2000" b="1" i="0" u="none" strike="noStrike" kern="1200" cap="none" spc="0" normalizeH="0" baseline="0" noProof="0" dirty="0">
                <a:ln>
                  <a:noFill/>
                </a:ln>
                <a:solidFill>
                  <a:srgbClr val="7030A0"/>
                </a:solidFill>
                <a:effectLst/>
                <a:uLnTx/>
                <a:uFillTx/>
                <a:latin typeface="Alexandria"/>
                <a:ea typeface="+mn-ea"/>
                <a:cs typeface="+mn-cs"/>
              </a:rPr>
              <a:t>O</a:t>
            </a:r>
            <a:r>
              <a:rPr kumimoji="0" lang="en-US" sz="2000" b="1" i="0" u="none" strike="noStrike" kern="1200" cap="none" spc="0" normalizeH="0" baseline="0" noProof="0" dirty="0">
                <a:ln>
                  <a:noFill/>
                </a:ln>
                <a:solidFill>
                  <a:prstClr val="black"/>
                </a:solidFill>
                <a:effectLst/>
                <a:uLnTx/>
                <a:uFillTx/>
                <a:latin typeface="Alexandria"/>
                <a:ea typeface="+mn-ea"/>
                <a:cs typeface="+mn-cs"/>
              </a:rPr>
              <a:t>perating </a:t>
            </a:r>
            <a:r>
              <a:rPr kumimoji="0" lang="en-US" sz="2000" b="1" i="0" u="none" strike="noStrike" kern="1200" cap="none" spc="0" normalizeH="0" baseline="0" noProof="0" dirty="0">
                <a:ln>
                  <a:noFill/>
                </a:ln>
                <a:solidFill>
                  <a:srgbClr val="7030A0"/>
                </a:solidFill>
                <a:effectLst/>
                <a:uLnTx/>
                <a:uFillTx/>
                <a:latin typeface="Alexandria"/>
                <a:ea typeface="+mn-ea"/>
                <a:cs typeface="+mn-cs"/>
              </a:rPr>
              <a:t>D</a:t>
            </a:r>
            <a:r>
              <a:rPr kumimoji="0" lang="en-US" sz="2000" b="1" i="0" u="none" strike="noStrike" kern="1200" cap="none" spc="0" normalizeH="0" baseline="0" noProof="0" dirty="0">
                <a:ln>
                  <a:noFill/>
                </a:ln>
                <a:solidFill>
                  <a:prstClr val="black"/>
                </a:solidFill>
                <a:effectLst/>
                <a:uLnTx/>
                <a:uFillTx/>
                <a:latin typeface="Alexandria"/>
                <a:ea typeface="+mn-ea"/>
                <a:cs typeface="+mn-cs"/>
              </a:rPr>
              <a:t>ata </a:t>
            </a:r>
            <a:r>
              <a:rPr kumimoji="0" lang="en-US" sz="2000" b="1" i="0" u="none" strike="noStrike" kern="1200" cap="none" spc="0" normalizeH="0" baseline="0" noProof="0" dirty="0">
                <a:ln>
                  <a:noFill/>
                </a:ln>
                <a:solidFill>
                  <a:srgbClr val="7030A0"/>
                </a:solidFill>
                <a:effectLst/>
                <a:uLnTx/>
                <a:uFillTx/>
                <a:latin typeface="Alexandria"/>
                <a:ea typeface="+mn-ea"/>
                <a:cs typeface="+mn-cs"/>
              </a:rPr>
              <a:t>(APOD) (Form 352)</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Folded Corner 7">
            <a:extLst>
              <a:ext uri="{FF2B5EF4-FFF2-40B4-BE49-F238E27FC236}">
                <a16:creationId xmlns:a16="http://schemas.microsoft.com/office/drawing/2014/main" id="{25489539-08FF-89E3-AF2F-34BE42A04565}"/>
              </a:ext>
            </a:extLst>
          </p:cNvPr>
          <p:cNvSpPr/>
          <p:nvPr/>
        </p:nvSpPr>
        <p:spPr>
          <a:xfrm>
            <a:off x="7180609" y="4451845"/>
            <a:ext cx="2396395" cy="2113484"/>
          </a:xfrm>
          <a:prstGeom prst="foldedCorner">
            <a:avLst/>
          </a:prstGeom>
          <a:ln>
            <a:solidFill>
              <a:srgbClr val="7030A0"/>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Profit &amp; Loss Statement </a:t>
            </a:r>
            <a:r>
              <a:rPr kumimoji="0" lang="en-US" sz="2000" b="1" i="0" u="none" strike="noStrike" kern="1200" cap="none" spc="0" normalizeH="0" baseline="0" noProof="0" dirty="0">
                <a:ln>
                  <a:noFill/>
                </a:ln>
                <a:solidFill>
                  <a:srgbClr val="7030A0"/>
                </a:solidFill>
                <a:effectLst/>
                <a:uLnTx/>
                <a:uFillTx/>
                <a:latin typeface="Alexandria"/>
                <a:ea typeface="+mn-ea"/>
                <a:cs typeface="+mn-cs"/>
              </a:rPr>
              <a:t>(P&amp;L)                        (Form 209-2)</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808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11E5C-43F8-E118-4AB0-F83CB34AAEA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8AA6071-396E-EB89-A3E6-E40F7E4A16E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98C8985-CA77-EEBB-F157-2BBDAF45AE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CB444A1-35EA-7892-8F6A-593F48CE918E}"/>
              </a:ext>
            </a:extLst>
          </p:cNvPr>
          <p:cNvSpPr txBox="1"/>
          <p:nvPr/>
        </p:nvSpPr>
        <p:spPr>
          <a:xfrm>
            <a:off x="180431" y="1168121"/>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Accounting and Financial Reporting</a:t>
            </a:r>
          </a:p>
        </p:txBody>
      </p:sp>
      <p:sp>
        <p:nvSpPr>
          <p:cNvPr id="4" name="TextBox 3">
            <a:extLst>
              <a:ext uri="{FF2B5EF4-FFF2-40B4-BE49-F238E27FC236}">
                <a16:creationId xmlns:a16="http://schemas.microsoft.com/office/drawing/2014/main" id="{8B7EB391-7220-5496-DC84-71ED6A6322DF}"/>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7" name="Rectangle: Beveled 6">
            <a:extLst>
              <a:ext uri="{FF2B5EF4-FFF2-40B4-BE49-F238E27FC236}">
                <a16:creationId xmlns:a16="http://schemas.microsoft.com/office/drawing/2014/main" id="{9124ABAC-2D94-4DFF-7E5C-788C84C9107E}"/>
              </a:ext>
            </a:extLst>
          </p:cNvPr>
          <p:cNvSpPr/>
          <p:nvPr/>
        </p:nvSpPr>
        <p:spPr>
          <a:xfrm>
            <a:off x="278020" y="1611260"/>
            <a:ext cx="4882914" cy="807790"/>
          </a:xfrm>
          <a:prstGeom prst="bevel">
            <a:avLst/>
          </a:prstGeom>
          <a:ln>
            <a:solidFill>
              <a:schemeClr val="bg1"/>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Alexandria"/>
                <a:ea typeface="+mn-ea"/>
                <a:cs typeface="+mn-cs"/>
              </a:rPr>
              <a:t>A</a:t>
            </a:r>
            <a:r>
              <a:rPr kumimoji="0" lang="en-US" sz="2000" b="1" i="0" u="none" strike="noStrike" kern="1200" cap="none" spc="0" normalizeH="0" baseline="0" noProof="0" dirty="0">
                <a:ln>
                  <a:noFill/>
                </a:ln>
                <a:solidFill>
                  <a:prstClr val="black"/>
                </a:solidFill>
                <a:effectLst/>
                <a:uLnTx/>
                <a:uFillTx/>
                <a:latin typeface="Alexandria"/>
                <a:ea typeface="+mn-ea"/>
                <a:cs typeface="+mn-cs"/>
              </a:rPr>
              <a:t>nnual </a:t>
            </a:r>
            <a:r>
              <a:rPr kumimoji="0" lang="en-US" sz="2000" b="1" i="0" u="none" strike="noStrike" kern="1200" cap="none" spc="0" normalizeH="0" baseline="0" noProof="0" dirty="0">
                <a:ln>
                  <a:noFill/>
                </a:ln>
                <a:solidFill>
                  <a:srgbClr val="7030A0"/>
                </a:solidFill>
                <a:effectLst/>
                <a:uLnTx/>
                <a:uFillTx/>
                <a:latin typeface="Alexandria"/>
                <a:ea typeface="+mn-ea"/>
                <a:cs typeface="+mn-cs"/>
              </a:rPr>
              <a:t>P</a:t>
            </a:r>
            <a:r>
              <a:rPr kumimoji="0" lang="en-US" sz="2000" b="1" i="0" u="none" strike="noStrike" kern="1200" cap="none" spc="0" normalizeH="0" baseline="0" noProof="0" dirty="0">
                <a:ln>
                  <a:noFill/>
                </a:ln>
                <a:solidFill>
                  <a:prstClr val="black"/>
                </a:solidFill>
                <a:effectLst/>
                <a:uLnTx/>
                <a:uFillTx/>
                <a:latin typeface="Alexandria"/>
                <a:ea typeface="+mn-ea"/>
                <a:cs typeface="+mn-cs"/>
              </a:rPr>
              <a:t>roperty </a:t>
            </a:r>
            <a:r>
              <a:rPr kumimoji="0" lang="en-US" sz="2000" b="1" i="0" u="none" strike="noStrike" kern="1200" cap="none" spc="0" normalizeH="0" baseline="0" noProof="0" dirty="0">
                <a:ln>
                  <a:noFill/>
                </a:ln>
                <a:solidFill>
                  <a:srgbClr val="7030A0"/>
                </a:solidFill>
                <a:effectLst/>
                <a:uLnTx/>
                <a:uFillTx/>
                <a:latin typeface="Alexandria"/>
                <a:ea typeface="+mn-ea"/>
                <a:cs typeface="+mn-cs"/>
              </a:rPr>
              <a:t>O</a:t>
            </a:r>
            <a:r>
              <a:rPr kumimoji="0" lang="en-US" sz="2000" b="1" i="0" u="none" strike="noStrike" kern="1200" cap="none" spc="0" normalizeH="0" baseline="0" noProof="0" dirty="0">
                <a:ln>
                  <a:noFill/>
                </a:ln>
                <a:solidFill>
                  <a:prstClr val="black"/>
                </a:solidFill>
                <a:effectLst/>
                <a:uLnTx/>
                <a:uFillTx/>
                <a:latin typeface="Alexandria"/>
                <a:ea typeface="+mn-ea"/>
                <a:cs typeface="+mn-cs"/>
              </a:rPr>
              <a:t>perating </a:t>
            </a:r>
            <a:r>
              <a:rPr kumimoji="0" lang="en-US" sz="2000" b="1" i="0" u="none" strike="noStrike" kern="1200" cap="none" spc="0" normalizeH="0" baseline="0" noProof="0" dirty="0">
                <a:ln>
                  <a:noFill/>
                </a:ln>
                <a:solidFill>
                  <a:srgbClr val="7030A0"/>
                </a:solidFill>
                <a:effectLst/>
                <a:uLnTx/>
                <a:uFillTx/>
                <a:latin typeface="Alexandria"/>
                <a:ea typeface="+mn-ea"/>
                <a:cs typeface="+mn-cs"/>
              </a:rPr>
              <a:t>D</a:t>
            </a:r>
            <a:r>
              <a:rPr kumimoji="0" lang="en-US" sz="2000" b="1" i="0" u="none" strike="noStrike" kern="1200" cap="none" spc="0" normalizeH="0" baseline="0" noProof="0" dirty="0">
                <a:ln>
                  <a:noFill/>
                </a:ln>
                <a:solidFill>
                  <a:prstClr val="black"/>
                </a:solidFill>
                <a:effectLst/>
                <a:uLnTx/>
                <a:uFillTx/>
                <a:latin typeface="Alexandria"/>
                <a:ea typeface="+mn-ea"/>
                <a:cs typeface="+mn-cs"/>
              </a:rPr>
              <a:t>ata </a:t>
            </a:r>
            <a:r>
              <a:rPr kumimoji="0" lang="en-US" sz="2000" b="1" i="0" u="none" strike="noStrike" kern="1200" cap="none" spc="0" normalizeH="0" baseline="0" noProof="0" dirty="0">
                <a:ln>
                  <a:noFill/>
                </a:ln>
                <a:solidFill>
                  <a:srgbClr val="7030A0"/>
                </a:solidFill>
                <a:effectLst/>
                <a:uLnTx/>
                <a:uFillTx/>
                <a:latin typeface="Alexandria"/>
                <a:ea typeface="+mn-ea"/>
                <a:cs typeface="+mn-cs"/>
              </a:rPr>
              <a:t>(APOD) (Form 352)</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Rectangle: Beveled 7">
            <a:extLst>
              <a:ext uri="{FF2B5EF4-FFF2-40B4-BE49-F238E27FC236}">
                <a16:creationId xmlns:a16="http://schemas.microsoft.com/office/drawing/2014/main" id="{B99EC151-9564-3A0B-DDC5-F41EAF80BDBE}"/>
              </a:ext>
            </a:extLst>
          </p:cNvPr>
          <p:cNvSpPr/>
          <p:nvPr/>
        </p:nvSpPr>
        <p:spPr>
          <a:xfrm>
            <a:off x="6639713" y="1599008"/>
            <a:ext cx="5031377" cy="807790"/>
          </a:xfrm>
          <a:prstGeom prst="bevel">
            <a:avLst/>
          </a:prstGeom>
          <a:ln>
            <a:solidFill>
              <a:schemeClr val="bg1"/>
            </a:solidFill>
          </a:ln>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Profit &amp; Loss Statement </a:t>
            </a:r>
            <a:r>
              <a:rPr kumimoji="0" lang="en-US" sz="2000" b="1" i="0" u="none" strike="noStrike" kern="1200" cap="none" spc="0" normalizeH="0" baseline="0" noProof="0" dirty="0">
                <a:ln>
                  <a:noFill/>
                </a:ln>
                <a:solidFill>
                  <a:srgbClr val="7030A0"/>
                </a:solidFill>
                <a:effectLst/>
                <a:uLnTx/>
                <a:uFillTx/>
                <a:latin typeface="Alexandria"/>
                <a:ea typeface="+mn-ea"/>
                <a:cs typeface="+mn-cs"/>
              </a:rPr>
              <a:t>(P&amp;L)                        (Form 209-2)</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Rectangle: Folded Corner 8">
            <a:extLst>
              <a:ext uri="{FF2B5EF4-FFF2-40B4-BE49-F238E27FC236}">
                <a16:creationId xmlns:a16="http://schemas.microsoft.com/office/drawing/2014/main" id="{AE462E75-94A4-4A08-D095-AE909F0C33EE}"/>
              </a:ext>
            </a:extLst>
          </p:cNvPr>
          <p:cNvSpPr/>
          <p:nvPr/>
        </p:nvSpPr>
        <p:spPr>
          <a:xfrm>
            <a:off x="402006" y="2515645"/>
            <a:ext cx="4634941" cy="3134127"/>
          </a:xfrm>
          <a:prstGeom prst="foldedCorner">
            <a:avLst/>
          </a:prstGeom>
          <a:solidFill>
            <a:schemeClr val="bg1"/>
          </a:solidFill>
          <a:ln w="38100">
            <a:solidFill>
              <a:srgbClr val="CC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Low">
              <a:lnSpc>
                <a:spcPct val="120000"/>
              </a:lnSpc>
              <a:buFont typeface="Wingdings" panose="05000000000000000000" pitchFamily="2" charset="2"/>
              <a:buChar char="Ø"/>
            </a:pPr>
            <a:endParaRPr lang="en-US" b="1" dirty="0">
              <a:solidFill>
                <a:schemeClr val="tx1"/>
              </a:solidFill>
              <a:latin typeface="Alexandria"/>
            </a:endParaRPr>
          </a:p>
          <a:p>
            <a:pPr marL="285750" indent="-285750" algn="justLow">
              <a:lnSpc>
                <a:spcPct val="120000"/>
              </a:lnSpc>
              <a:spcBef>
                <a:spcPts val="600"/>
              </a:spcBef>
              <a:spcAft>
                <a:spcPts val="1200"/>
              </a:spcAft>
              <a:buFont typeface="Wingdings" panose="05000000000000000000" pitchFamily="2" charset="2"/>
              <a:buChar char="Ø"/>
            </a:pPr>
            <a:r>
              <a:rPr lang="en-US" b="1" dirty="0">
                <a:solidFill>
                  <a:schemeClr val="tx1"/>
                </a:solidFill>
                <a:latin typeface="Alexandria"/>
              </a:rPr>
              <a:t>APOD</a:t>
            </a:r>
            <a:r>
              <a:rPr lang="en-US" dirty="0">
                <a:solidFill>
                  <a:schemeClr val="tx1"/>
                </a:solidFill>
                <a:latin typeface="Alexandria"/>
              </a:rPr>
              <a:t> serves in </a:t>
            </a:r>
            <a:r>
              <a:rPr lang="en-US" b="1" dirty="0">
                <a:solidFill>
                  <a:schemeClr val="tx1"/>
                </a:solidFill>
                <a:latin typeface="Alexandria"/>
              </a:rPr>
              <a:t>Accounting and Financial Reporting</a:t>
            </a:r>
            <a:r>
              <a:rPr lang="en-US" dirty="0">
                <a:solidFill>
                  <a:schemeClr val="tx1"/>
                </a:solidFill>
                <a:latin typeface="Alexandria"/>
              </a:rPr>
              <a:t> as </a:t>
            </a:r>
            <a:r>
              <a:rPr lang="en-US" b="1" dirty="0">
                <a:solidFill>
                  <a:srgbClr val="7030A0"/>
                </a:solidFill>
                <a:latin typeface="Alexandria"/>
              </a:rPr>
              <a:t>an operational and analytical tool </a:t>
            </a:r>
            <a:r>
              <a:rPr lang="en-US" dirty="0">
                <a:solidFill>
                  <a:schemeClr val="tx1"/>
                </a:solidFill>
                <a:latin typeface="Alexandria"/>
              </a:rPr>
              <a:t>focused on the performance of a single property. </a:t>
            </a:r>
          </a:p>
          <a:p>
            <a:pPr marL="285750" indent="-285750" algn="justLow">
              <a:lnSpc>
                <a:spcPct val="120000"/>
              </a:lnSpc>
              <a:buFont typeface="Wingdings" panose="05000000000000000000" pitchFamily="2" charset="2"/>
              <a:buChar char="Ø"/>
            </a:pPr>
            <a:r>
              <a:rPr lang="en-US" b="1" dirty="0">
                <a:solidFill>
                  <a:schemeClr val="tx1"/>
                </a:solidFill>
                <a:latin typeface="Alexandria"/>
              </a:rPr>
              <a:t>APOD </a:t>
            </a:r>
            <a:r>
              <a:rPr lang="en-US" dirty="0">
                <a:solidFill>
                  <a:schemeClr val="tx1"/>
                </a:solidFill>
                <a:latin typeface="Alexandria"/>
              </a:rPr>
              <a:t>records rental income and operating expenses to calculate the Net Operating Income (NOI), supporting </a:t>
            </a:r>
            <a:r>
              <a:rPr lang="en-US" b="1" dirty="0">
                <a:solidFill>
                  <a:srgbClr val="7030A0"/>
                </a:solidFill>
                <a:latin typeface="Alexandria"/>
              </a:rPr>
              <a:t>property performance evaluation and investment analysis.</a:t>
            </a:r>
          </a:p>
        </p:txBody>
      </p:sp>
      <p:sp>
        <p:nvSpPr>
          <p:cNvPr id="11" name="Rectangle: Folded Corner 10">
            <a:extLst>
              <a:ext uri="{FF2B5EF4-FFF2-40B4-BE49-F238E27FC236}">
                <a16:creationId xmlns:a16="http://schemas.microsoft.com/office/drawing/2014/main" id="{6A97F1B3-6CD6-C117-36BE-586ADE149D09}"/>
              </a:ext>
            </a:extLst>
          </p:cNvPr>
          <p:cNvSpPr/>
          <p:nvPr/>
        </p:nvSpPr>
        <p:spPr>
          <a:xfrm>
            <a:off x="6884424" y="2450774"/>
            <a:ext cx="4634941" cy="3134127"/>
          </a:xfrm>
          <a:prstGeom prst="foldedCorner">
            <a:avLst/>
          </a:prstGeom>
          <a:solidFill>
            <a:schemeClr val="bg1"/>
          </a:solidFill>
          <a:ln w="38100">
            <a:solidFill>
              <a:srgbClr val="CC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justLow">
              <a:lnSpc>
                <a:spcPct val="120000"/>
              </a:lnSpc>
              <a:buFont typeface="Wingdings" panose="05000000000000000000" pitchFamily="2" charset="2"/>
              <a:buChar char="Ø"/>
            </a:pPr>
            <a:endParaRPr lang="en-US" b="1" dirty="0">
              <a:solidFill>
                <a:schemeClr val="tx1"/>
              </a:solidFill>
              <a:latin typeface="Alexandria"/>
            </a:endParaRPr>
          </a:p>
          <a:p>
            <a:pPr marL="285750" indent="-285750" algn="justLow">
              <a:lnSpc>
                <a:spcPct val="120000"/>
              </a:lnSpc>
              <a:spcBef>
                <a:spcPts val="600"/>
              </a:spcBef>
              <a:spcAft>
                <a:spcPts val="1200"/>
              </a:spcAft>
              <a:buFont typeface="Wingdings" panose="05000000000000000000" pitchFamily="2" charset="2"/>
              <a:buChar char="Ø"/>
            </a:pPr>
            <a:r>
              <a:rPr lang="en-US" b="1" dirty="0">
                <a:solidFill>
                  <a:schemeClr val="tx1"/>
                </a:solidFill>
                <a:latin typeface="Alexandria"/>
              </a:rPr>
              <a:t>P&amp;L </a:t>
            </a:r>
            <a:r>
              <a:rPr lang="en-US" dirty="0">
                <a:solidFill>
                  <a:schemeClr val="tx1"/>
                </a:solidFill>
                <a:latin typeface="Alexandria"/>
              </a:rPr>
              <a:t>is a</a:t>
            </a:r>
            <a:r>
              <a:rPr lang="en-US" b="1" dirty="0">
                <a:solidFill>
                  <a:schemeClr val="tx1"/>
                </a:solidFill>
                <a:latin typeface="Alexandria"/>
              </a:rPr>
              <a:t> </a:t>
            </a:r>
            <a:r>
              <a:rPr lang="en-US" b="1" dirty="0">
                <a:solidFill>
                  <a:srgbClr val="7030A0"/>
                </a:solidFill>
                <a:latin typeface="Alexandria"/>
              </a:rPr>
              <a:t>formal financial report </a:t>
            </a:r>
            <a:r>
              <a:rPr lang="en-US" b="1" dirty="0">
                <a:solidFill>
                  <a:schemeClr val="tx1"/>
                </a:solidFill>
                <a:latin typeface="Alexandria"/>
              </a:rPr>
              <a:t>that presents the overall financial results of the organization for a specific period, including all revenues and expenses to determine the net profit or loss.</a:t>
            </a:r>
          </a:p>
          <a:p>
            <a:pPr marL="285750" indent="-285750" algn="justLow">
              <a:lnSpc>
                <a:spcPct val="120000"/>
              </a:lnSpc>
              <a:spcBef>
                <a:spcPts val="600"/>
              </a:spcBef>
              <a:spcAft>
                <a:spcPts val="1200"/>
              </a:spcAft>
              <a:buFont typeface="Wingdings" panose="05000000000000000000" pitchFamily="2" charset="2"/>
              <a:buChar char="Ø"/>
            </a:pPr>
            <a:r>
              <a:rPr lang="en-US" b="1" dirty="0">
                <a:solidFill>
                  <a:schemeClr val="tx1"/>
                </a:solidFill>
                <a:latin typeface="Alexandria"/>
              </a:rPr>
              <a:t> P&amp;L </a:t>
            </a:r>
            <a:r>
              <a:rPr lang="en-US" dirty="0">
                <a:solidFill>
                  <a:schemeClr val="tx1"/>
                </a:solidFill>
                <a:latin typeface="Alexandria"/>
              </a:rPr>
              <a:t>is a key component of </a:t>
            </a:r>
            <a:r>
              <a:rPr lang="en-US" b="1" dirty="0">
                <a:solidFill>
                  <a:srgbClr val="7030A0"/>
                </a:solidFill>
                <a:latin typeface="Alexandria"/>
              </a:rPr>
              <a:t>financial reporting and performance assessment at the corporate level.</a:t>
            </a:r>
          </a:p>
        </p:txBody>
      </p:sp>
      <p:sp>
        <p:nvSpPr>
          <p:cNvPr id="12" name="Double Wave 11">
            <a:extLst>
              <a:ext uri="{FF2B5EF4-FFF2-40B4-BE49-F238E27FC236}">
                <a16:creationId xmlns:a16="http://schemas.microsoft.com/office/drawing/2014/main" id="{AB5E63E3-8341-1ED2-1B93-014E556A5EB2}"/>
              </a:ext>
            </a:extLst>
          </p:cNvPr>
          <p:cNvSpPr/>
          <p:nvPr/>
        </p:nvSpPr>
        <p:spPr>
          <a:xfrm>
            <a:off x="7186453" y="5680187"/>
            <a:ext cx="4030881" cy="1071527"/>
          </a:xfrm>
          <a:prstGeom prst="doubleWave">
            <a:avLst/>
          </a:prstGeom>
          <a:solidFill>
            <a:schemeClr val="bg1"/>
          </a:solidFill>
          <a:ln>
            <a:solidFill>
              <a:srgbClr val="C00000"/>
            </a:solidFill>
          </a:ln>
        </p:spPr>
        <p:txBody>
          <a:bodyPr wrap="square">
            <a:spAutoFit/>
          </a:bodyPr>
          <a:lstStyle/>
          <a:p>
            <a:pPr algn="justLow">
              <a:lnSpc>
                <a:spcPct val="120000"/>
              </a:lnSpc>
              <a:spcBef>
                <a:spcPts val="600"/>
              </a:spcBef>
              <a:spcAft>
                <a:spcPts val="600"/>
              </a:spcAft>
            </a:pPr>
            <a:r>
              <a:rPr lang="en-US" sz="2000" b="1" dirty="0">
                <a:solidFill>
                  <a:srgbClr val="C00000"/>
                </a:solidFill>
                <a:latin typeface="Alexandria"/>
              </a:rPr>
              <a:t>P&amp;L </a:t>
            </a:r>
            <a:r>
              <a:rPr lang="en-US" sz="2000" dirty="0">
                <a:latin typeface="Alexandria"/>
              </a:rPr>
              <a:t>= Comprehensive financial analysis for the entire organization.</a:t>
            </a:r>
          </a:p>
        </p:txBody>
      </p:sp>
      <p:sp>
        <p:nvSpPr>
          <p:cNvPr id="13" name="Double Wave 12">
            <a:extLst>
              <a:ext uri="{FF2B5EF4-FFF2-40B4-BE49-F238E27FC236}">
                <a16:creationId xmlns:a16="http://schemas.microsoft.com/office/drawing/2014/main" id="{7F157ED6-E4DA-E6F9-9F92-2639C814C6B5}"/>
              </a:ext>
            </a:extLst>
          </p:cNvPr>
          <p:cNvSpPr/>
          <p:nvPr/>
        </p:nvSpPr>
        <p:spPr>
          <a:xfrm>
            <a:off x="610738" y="5746367"/>
            <a:ext cx="4030881" cy="1071527"/>
          </a:xfrm>
          <a:prstGeom prst="doubleWave">
            <a:avLst/>
          </a:prstGeom>
          <a:solidFill>
            <a:schemeClr val="bg1"/>
          </a:solidFill>
          <a:ln>
            <a:solidFill>
              <a:srgbClr val="C00000"/>
            </a:solidFill>
          </a:ln>
        </p:spPr>
        <p:txBody>
          <a:bodyPr wrap="square">
            <a:spAutoFit/>
          </a:bodyPr>
          <a:lstStyle/>
          <a:p>
            <a:pPr algn="justLow">
              <a:lnSpc>
                <a:spcPct val="120000"/>
              </a:lnSpc>
              <a:spcBef>
                <a:spcPts val="600"/>
              </a:spcBef>
              <a:spcAft>
                <a:spcPts val="600"/>
              </a:spcAft>
            </a:pPr>
            <a:r>
              <a:rPr lang="en-US" sz="2000" b="1" dirty="0">
                <a:solidFill>
                  <a:srgbClr val="C00000"/>
                </a:solidFill>
                <a:latin typeface="Alexandria"/>
              </a:rPr>
              <a:t>APOD</a:t>
            </a:r>
            <a:r>
              <a:rPr lang="en-US" sz="2000" dirty="0">
                <a:solidFill>
                  <a:srgbClr val="C00000"/>
                </a:solidFill>
                <a:latin typeface="Alexandria"/>
              </a:rPr>
              <a:t> </a:t>
            </a:r>
            <a:r>
              <a:rPr lang="en-US" sz="2000" dirty="0">
                <a:latin typeface="Alexandria"/>
              </a:rPr>
              <a:t>= Operational analysis for an individual property.</a:t>
            </a:r>
          </a:p>
        </p:txBody>
      </p:sp>
    </p:spTree>
    <p:extLst>
      <p:ext uri="{BB962C8B-B14F-4D97-AF65-F5344CB8AC3E}">
        <p14:creationId xmlns:p14="http://schemas.microsoft.com/office/powerpoint/2010/main" val="362053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P spid="12"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A1CE7-7233-C5BD-29F2-950FEF58F71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335F86F-6DAA-2074-2991-E056A1943CF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5358875-4B58-44BB-6051-C2EB9A73DD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8E8CBD74-F2E4-C95D-0930-FB8ADE0781A6}"/>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0" name="Rectangle 9">
            <a:extLst>
              <a:ext uri="{FF2B5EF4-FFF2-40B4-BE49-F238E27FC236}">
                <a16:creationId xmlns:a16="http://schemas.microsoft.com/office/drawing/2014/main" id="{BE19E2EA-8110-E9CD-A1AB-0A9077C8BD73}"/>
              </a:ext>
            </a:extLst>
          </p:cNvPr>
          <p:cNvSpPr/>
          <p:nvPr/>
        </p:nvSpPr>
        <p:spPr>
          <a:xfrm>
            <a:off x="2213674" y="1558578"/>
            <a:ext cx="7764651" cy="419268"/>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 name="TextBox 1">
            <a:extLst>
              <a:ext uri="{FF2B5EF4-FFF2-40B4-BE49-F238E27FC236}">
                <a16:creationId xmlns:a16="http://schemas.microsoft.com/office/drawing/2014/main" id="{0EADDAE7-B243-B01C-8F2E-909554935F65}"/>
              </a:ext>
            </a:extLst>
          </p:cNvPr>
          <p:cNvSpPr txBox="1"/>
          <p:nvPr/>
        </p:nvSpPr>
        <p:spPr>
          <a:xfrm>
            <a:off x="2213674" y="1559197"/>
            <a:ext cx="7999709" cy="41926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Tasks of Accounting and Financial Reporting</a:t>
            </a:r>
          </a:p>
        </p:txBody>
      </p:sp>
      <p:graphicFrame>
        <p:nvGraphicFramePr>
          <p:cNvPr id="8" name="Diagram 7">
            <a:extLst>
              <a:ext uri="{FF2B5EF4-FFF2-40B4-BE49-F238E27FC236}">
                <a16:creationId xmlns:a16="http://schemas.microsoft.com/office/drawing/2014/main" id="{E8C25D18-2A53-0D55-5EB3-8FF169238A5D}"/>
              </a:ext>
            </a:extLst>
          </p:cNvPr>
          <p:cNvGraphicFramePr/>
          <p:nvPr>
            <p:extLst>
              <p:ext uri="{D42A27DB-BD31-4B8C-83A1-F6EECF244321}">
                <p14:modId xmlns:p14="http://schemas.microsoft.com/office/powerpoint/2010/main" val="3898879978"/>
              </p:ext>
            </p:extLst>
          </p:nvPr>
        </p:nvGraphicFramePr>
        <p:xfrm>
          <a:off x="184256" y="2013070"/>
          <a:ext cx="11114008" cy="476540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a:extLst>
              <a:ext uri="{FF2B5EF4-FFF2-40B4-BE49-F238E27FC236}">
                <a16:creationId xmlns:a16="http://schemas.microsoft.com/office/drawing/2014/main" id="{CAE6444D-D7E5-9845-53DE-2945F551EF0E}"/>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Accounting and Financial Reporting</a:t>
            </a:r>
          </a:p>
        </p:txBody>
      </p:sp>
    </p:spTree>
    <p:extLst>
      <p:ext uri="{BB962C8B-B14F-4D97-AF65-F5344CB8AC3E}">
        <p14:creationId xmlns:p14="http://schemas.microsoft.com/office/powerpoint/2010/main" val="662775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722F6-A5AD-454C-3B50-40F7953095B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F2C221-1AC3-C5C8-B2D4-61161EA72F5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1E6ADA1-9FB3-1A48-E058-5958E43C67E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B853CC0-1190-D468-AC00-B21FA1A3F52F}"/>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aphicFrame>
        <p:nvGraphicFramePr>
          <p:cNvPr id="8" name="Diagram 7">
            <a:extLst>
              <a:ext uri="{FF2B5EF4-FFF2-40B4-BE49-F238E27FC236}">
                <a16:creationId xmlns:a16="http://schemas.microsoft.com/office/drawing/2014/main" id="{683F2125-65B7-D547-D5A5-C77CC0D22D3D}"/>
              </a:ext>
            </a:extLst>
          </p:cNvPr>
          <p:cNvGraphicFramePr/>
          <p:nvPr/>
        </p:nvGraphicFramePr>
        <p:xfrm>
          <a:off x="184256" y="2013070"/>
          <a:ext cx="11114008" cy="47654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a:extLst>
              <a:ext uri="{FF2B5EF4-FFF2-40B4-BE49-F238E27FC236}">
                <a16:creationId xmlns:a16="http://schemas.microsoft.com/office/drawing/2014/main" id="{173A9C14-5D4E-42B3-9CB3-D075FD60274B}"/>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Accounting and Financial Reporting</a:t>
            </a:r>
          </a:p>
        </p:txBody>
      </p:sp>
      <p:pic>
        <p:nvPicPr>
          <p:cNvPr id="9" name="Audio 8">
            <a:hlinkClick r:id="" action="ppaction://media"/>
            <a:extLst>
              <a:ext uri="{FF2B5EF4-FFF2-40B4-BE49-F238E27FC236}">
                <a16:creationId xmlns:a16="http://schemas.microsoft.com/office/drawing/2014/main" id="{AB3D10BF-C174-8080-7B83-4044B72BADB2}"/>
              </a:ext>
            </a:extLst>
          </p:cNvPr>
          <p:cNvPicPr>
            <a:picLocks noChangeAspect="1"/>
          </p:cNvPicPr>
          <p:nvPr>
            <a:audioFile r:link="rId3"/>
            <p:extLst>
              <p:ext uri="{DAA4B4D4-6D71-4841-9C94-3DE7FCFB9230}">
                <p14:media xmlns:p14="http://schemas.microsoft.com/office/powerpoint/2010/main" r:embed="rId2"/>
              </p:ext>
            </p:extLst>
          </p:nvPr>
        </p:nvPicPr>
        <p:blipFill>
          <a:blip r:embed="rId12"/>
          <a:srcRect l="-118750" t="-118750" r="-118750" b="-118750"/>
          <a:stretch>
            <a:fillRect/>
          </a:stretch>
        </p:blipFill>
        <p:spPr>
          <a:xfrm>
            <a:off x="10052304" y="4718304"/>
            <a:ext cx="2057400" cy="2057400"/>
          </a:xfrm>
          <a:prstGeom prst="ellipse">
            <a:avLst/>
          </a:prstGeom>
        </p:spPr>
      </p:pic>
      <p:sp>
        <p:nvSpPr>
          <p:cNvPr id="11" name="TextBox 10">
            <a:extLst>
              <a:ext uri="{FF2B5EF4-FFF2-40B4-BE49-F238E27FC236}">
                <a16:creationId xmlns:a16="http://schemas.microsoft.com/office/drawing/2014/main" id="{A0CBD52C-8AFA-61F0-067A-F7770FF76168}"/>
              </a:ext>
            </a:extLst>
          </p:cNvPr>
          <p:cNvSpPr txBox="1"/>
          <p:nvPr/>
        </p:nvSpPr>
        <p:spPr>
          <a:xfrm>
            <a:off x="2213674" y="1559197"/>
            <a:ext cx="7999709" cy="419268"/>
          </a:xfrm>
          <a:prstGeom prst="rect">
            <a:avLst/>
          </a:prstGeom>
          <a:solidFill>
            <a:schemeClr val="accent4">
              <a:lumMod val="60000"/>
              <a:lumOff val="40000"/>
            </a:schemeClr>
          </a:solid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defPPr>
              <a:defRPr lang="en-US"/>
            </a:defPPr>
            <a:lvl1pPr marR="0" lvl="0" indent="0" algn="ctr" defTabSz="1066800" fontAlgn="auto">
              <a:lnSpc>
                <a:spcPct val="90000"/>
              </a:lnSpc>
              <a:spcBef>
                <a:spcPct val="0"/>
              </a:spcBef>
              <a:spcAft>
                <a:spcPct val="35000"/>
              </a:spcAft>
              <a:buClrTx/>
              <a:buSzTx/>
              <a:buFontTx/>
              <a:buNone/>
              <a:tabLst/>
              <a:defRPr kumimoji="0" sz="2400" b="1" i="0" u="none" strike="noStrike" cap="none" spc="0" normalizeH="0" baseline="0">
                <a:ln>
                  <a:noFill/>
                </a:ln>
                <a:solidFill>
                  <a:prstClr val="black"/>
                </a:solidFill>
                <a:effectLst/>
                <a:uLnTx/>
                <a:uFillTx/>
                <a:latin typeface="Alexandria"/>
              </a:defRPr>
            </a:lvl1p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Tasks of Accounting and Financial Reporting</a:t>
            </a:r>
          </a:p>
        </p:txBody>
      </p:sp>
    </p:spTree>
    <p:custDataLst>
      <p:tags r:id="rId1"/>
    </p:custDataLst>
    <p:extLst>
      <p:ext uri="{BB962C8B-B14F-4D97-AF65-F5344CB8AC3E}">
        <p14:creationId xmlns:p14="http://schemas.microsoft.com/office/powerpoint/2010/main" val="3394958645"/>
      </p:ext>
    </p:extLst>
  </p:cSld>
  <p:clrMapOvr>
    <a:masterClrMapping/>
  </p:clrMapOvr>
  <mc:AlternateContent xmlns:mc="http://schemas.openxmlformats.org/markup-compatibility/2006" xmlns:p14="http://schemas.microsoft.com/office/powerpoint/2010/main">
    <mc:Choice Requires="p14">
      <p:transition spd="slow" p14:dur="2000" advTm="73836"/>
    </mc:Choice>
    <mc:Fallback xmlns="">
      <p:transition spd="slow" advTm="738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9"/>
                </p:tgtEl>
              </p:cMediaNode>
            </p:audio>
          </p:childTnLst>
        </p:cTn>
      </p:par>
    </p:tnLst>
    <p:bldLst>
      <p:bldGraphic spid="8" grpId="0">
        <p:bldAsOne/>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912B3-3E51-FDED-7601-B9FA369ECF3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1D66ECD-99A7-DAA7-E515-89BBC554EB4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51F1394-7EB9-1C9C-EE5E-26E8CC5991ED}"/>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9E174CB-F8CD-B0AC-13CE-0B22F5C12772}"/>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aphicFrame>
        <p:nvGraphicFramePr>
          <p:cNvPr id="8" name="Diagram 7">
            <a:extLst>
              <a:ext uri="{FF2B5EF4-FFF2-40B4-BE49-F238E27FC236}">
                <a16:creationId xmlns:a16="http://schemas.microsoft.com/office/drawing/2014/main" id="{D569CCC4-A055-9B3D-F29F-36D66DB0EEE1}"/>
              </a:ext>
            </a:extLst>
          </p:cNvPr>
          <p:cNvGraphicFramePr/>
          <p:nvPr/>
        </p:nvGraphicFramePr>
        <p:xfrm>
          <a:off x="184256" y="2013070"/>
          <a:ext cx="11114008" cy="476540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a:extLst>
              <a:ext uri="{FF2B5EF4-FFF2-40B4-BE49-F238E27FC236}">
                <a16:creationId xmlns:a16="http://schemas.microsoft.com/office/drawing/2014/main" id="{73676BFB-0EB3-8B04-C7E2-61C457C53042}"/>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Accounting and Financial Reporting</a:t>
            </a:r>
          </a:p>
        </p:txBody>
      </p:sp>
      <p:pic>
        <p:nvPicPr>
          <p:cNvPr id="9" name="Audio 8">
            <a:hlinkClick r:id="" action="ppaction://media"/>
            <a:extLst>
              <a:ext uri="{FF2B5EF4-FFF2-40B4-BE49-F238E27FC236}">
                <a16:creationId xmlns:a16="http://schemas.microsoft.com/office/drawing/2014/main" id="{0681126F-79A2-FA17-D7ED-E086A4D5254C}"/>
              </a:ext>
            </a:extLst>
          </p:cNvPr>
          <p:cNvPicPr>
            <a:picLocks noChangeAspect="1"/>
          </p:cNvPicPr>
          <p:nvPr>
            <a:audioFile r:link="rId3"/>
            <p:extLst>
              <p:ext uri="{DAA4B4D4-6D71-4841-9C94-3DE7FCFB9230}">
                <p14:media xmlns:p14="http://schemas.microsoft.com/office/powerpoint/2010/main" r:embed="rId2"/>
              </p:ext>
            </p:extLst>
          </p:nvPr>
        </p:nvPicPr>
        <p:blipFill>
          <a:blip r:embed="rId12"/>
          <a:srcRect l="-118750" t="-118750" r="-118750" b="-118750"/>
          <a:stretch>
            <a:fillRect/>
          </a:stretch>
        </p:blipFill>
        <p:spPr>
          <a:xfrm>
            <a:off x="10052304" y="4718304"/>
            <a:ext cx="2057400" cy="2057400"/>
          </a:xfrm>
          <a:prstGeom prst="ellipse">
            <a:avLst/>
          </a:prstGeom>
        </p:spPr>
      </p:pic>
      <p:sp>
        <p:nvSpPr>
          <p:cNvPr id="11" name="TextBox 10">
            <a:extLst>
              <a:ext uri="{FF2B5EF4-FFF2-40B4-BE49-F238E27FC236}">
                <a16:creationId xmlns:a16="http://schemas.microsoft.com/office/drawing/2014/main" id="{258FEDB0-0CA8-3811-B348-B6CFE69B8C6F}"/>
              </a:ext>
            </a:extLst>
          </p:cNvPr>
          <p:cNvSpPr txBox="1"/>
          <p:nvPr/>
        </p:nvSpPr>
        <p:spPr>
          <a:xfrm>
            <a:off x="2213674" y="1559197"/>
            <a:ext cx="7999709" cy="419268"/>
          </a:xfrm>
          <a:prstGeom prst="rect">
            <a:avLst/>
          </a:prstGeom>
          <a:solidFill>
            <a:schemeClr val="accent4">
              <a:lumMod val="60000"/>
              <a:lumOff val="40000"/>
            </a:schemeClr>
          </a:solid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Tasks of Accounting and Financial Reporting</a:t>
            </a:r>
          </a:p>
        </p:txBody>
      </p:sp>
    </p:spTree>
    <p:custDataLst>
      <p:tags r:id="rId1"/>
    </p:custDataLst>
    <p:extLst>
      <p:ext uri="{BB962C8B-B14F-4D97-AF65-F5344CB8AC3E}">
        <p14:creationId xmlns:p14="http://schemas.microsoft.com/office/powerpoint/2010/main" val="946806696"/>
      </p:ext>
    </p:extLst>
  </p:cSld>
  <p:clrMapOvr>
    <a:masterClrMapping/>
  </p:clrMapOvr>
  <mc:AlternateContent xmlns:mc="http://schemas.openxmlformats.org/markup-compatibility/2006" xmlns:p14="http://schemas.microsoft.com/office/powerpoint/2010/main">
    <mc:Choice Requires="p14">
      <p:transition spd="slow" p14:dur="2000" advTm="115368"/>
    </mc:Choice>
    <mc:Fallback xmlns="">
      <p:transition spd="slow" advTm="115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9"/>
                </p:tgtEl>
              </p:cMediaNode>
            </p:audio>
          </p:childTnLst>
        </p:cTn>
      </p:par>
    </p:tnLst>
    <p:bldLst>
      <p:bldGraphic spid="8" grpId="0">
        <p:bldAsOne/>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71491-A8B0-26F6-2C0F-21D00E83F20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50DD36F-D938-8D75-B7A8-FE854758DF6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A866607-52F3-D9F2-663B-1A32508542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9B1B985-8B56-C65E-8AFE-B2306B144A78}"/>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
        <p:nvSpPr>
          <p:cNvPr id="4" name="TextBox 3">
            <a:extLst>
              <a:ext uri="{FF2B5EF4-FFF2-40B4-BE49-F238E27FC236}">
                <a16:creationId xmlns:a16="http://schemas.microsoft.com/office/drawing/2014/main" id="{4487019C-6732-3E69-961D-C83AC57A8D74}"/>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2" name="TextBox 1">
            <a:extLst>
              <a:ext uri="{FF2B5EF4-FFF2-40B4-BE49-F238E27FC236}">
                <a16:creationId xmlns:a16="http://schemas.microsoft.com/office/drawing/2014/main" id="{C2DE167E-4C97-9EC1-8D5D-5718EC1D63CA}"/>
              </a:ext>
            </a:extLst>
          </p:cNvPr>
          <p:cNvSpPr txBox="1"/>
          <p:nvPr/>
        </p:nvSpPr>
        <p:spPr>
          <a:xfrm>
            <a:off x="180431" y="1832037"/>
            <a:ext cx="11013000" cy="1403116"/>
          </a:xfrm>
          <a:prstGeom prst="foldedCorner">
            <a:avLst/>
          </a:prstGeom>
          <a:solidFill>
            <a:srgbClr val="FFFFFF"/>
          </a:solidFill>
          <a:ln>
            <a:solidFill>
              <a:srgbClr val="C00000"/>
            </a:solidFill>
          </a:ln>
        </p:spPr>
        <p:txBody>
          <a:bodyPr wrap="square">
            <a:spAutoFit/>
          </a:bodyPr>
          <a:lstStyle/>
          <a:p>
            <a:pPr lvl="0" algn="justLow">
              <a:lnSpc>
                <a:spcPct val="120000"/>
              </a:lnSpc>
              <a:spcBef>
                <a:spcPts val="600"/>
              </a:spcBef>
              <a:spcAft>
                <a:spcPts val="600"/>
              </a:spcAft>
              <a:defRPr/>
            </a:pPr>
            <a:r>
              <a:rPr lang="en-US" sz="2000" b="1" dirty="0">
                <a:solidFill>
                  <a:srgbClr val="C00000"/>
                </a:solidFill>
                <a:latin typeface="Alexandria"/>
              </a:rPr>
              <a:t>“Risk Management” </a:t>
            </a:r>
            <a:r>
              <a:rPr lang="en-US" sz="2000" dirty="0">
                <a:solidFill>
                  <a:prstClr val="black"/>
                </a:solidFill>
                <a:latin typeface="Alexandria"/>
              </a:rPr>
              <a:t>in </a:t>
            </a:r>
            <a:r>
              <a:rPr lang="en-US" sz="2000" b="1" dirty="0">
                <a:latin typeface="Alexandria"/>
              </a:rPr>
              <a:t>property management </a:t>
            </a:r>
            <a:r>
              <a:rPr lang="en-US" sz="2000" dirty="0">
                <a:solidFill>
                  <a:prstClr val="black"/>
                </a:solidFill>
                <a:latin typeface="Alexandria"/>
              </a:rPr>
              <a:t>refers to anticipating potential risks that may affect profitability or property value and implementing measures to minimize their negative impact, whether financial or legal.</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9" name="TextBox 8">
            <a:extLst>
              <a:ext uri="{FF2B5EF4-FFF2-40B4-BE49-F238E27FC236}">
                <a16:creationId xmlns:a16="http://schemas.microsoft.com/office/drawing/2014/main" id="{359F45A8-5347-E387-80BC-6041E06F7642}"/>
              </a:ext>
            </a:extLst>
          </p:cNvPr>
          <p:cNvSpPr txBox="1"/>
          <p:nvPr/>
        </p:nvSpPr>
        <p:spPr>
          <a:xfrm>
            <a:off x="180431" y="3902327"/>
            <a:ext cx="11013000" cy="1403116"/>
          </a:xfrm>
          <a:prstGeom prst="foldedCorner">
            <a:avLst/>
          </a:prstGeom>
          <a:solidFill>
            <a:srgbClr val="FFFFFF"/>
          </a:solidFill>
          <a:ln>
            <a:solidFill>
              <a:srgbClr val="C00000"/>
            </a:solidFill>
          </a:ln>
        </p:spPr>
        <p:txBody>
          <a:bodyPr wrap="square">
            <a:spAutoFit/>
          </a:bodyPr>
          <a:lstStyle/>
          <a:p>
            <a:pPr lvl="0" algn="justLow">
              <a:lnSpc>
                <a:spcPct val="120000"/>
              </a:lnSpc>
              <a:spcBef>
                <a:spcPts val="600"/>
              </a:spcBef>
              <a:spcAft>
                <a:spcPts val="600"/>
              </a:spcAft>
              <a:defRPr/>
            </a:pPr>
            <a:r>
              <a:rPr lang="en-US" sz="2000" b="1" dirty="0">
                <a:solidFill>
                  <a:srgbClr val="C00000"/>
                </a:solidFill>
                <a:latin typeface="Alexandria"/>
              </a:rPr>
              <a:t>“Legal Affairs” </a:t>
            </a:r>
            <a:r>
              <a:rPr lang="en-US" sz="2000" dirty="0">
                <a:solidFill>
                  <a:prstClr val="black"/>
                </a:solidFill>
                <a:latin typeface="Alexandria"/>
              </a:rPr>
              <a:t>involves ensuring that all contracts and operations comply with real estate, municipal, tax, and civil laws and regulations, as well as handling legal disputes and issues related to tenants, leasing, and evictions.</a:t>
            </a:r>
            <a:endParaRPr kumimoji="0" lang="en-US" sz="20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231302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66C4D-F9FC-1613-D836-9B0FD023414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3E693F6-BFDD-F774-AE07-F75960D5445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A42DD0-BF56-195A-C0FF-CDD29ECB0B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Diagram 3">
            <a:extLst>
              <a:ext uri="{FF2B5EF4-FFF2-40B4-BE49-F238E27FC236}">
                <a16:creationId xmlns:a16="http://schemas.microsoft.com/office/drawing/2014/main" id="{7FEE0ACD-CD3F-34D8-DDEF-77AA6EFC3E94}"/>
              </a:ext>
            </a:extLst>
          </p:cNvPr>
          <p:cNvGraphicFramePr/>
          <p:nvPr>
            <p:extLst>
              <p:ext uri="{D42A27DB-BD31-4B8C-83A1-F6EECF244321}">
                <p14:modId xmlns:p14="http://schemas.microsoft.com/office/powerpoint/2010/main" val="616528782"/>
              </p:ext>
            </p:extLst>
          </p:nvPr>
        </p:nvGraphicFramePr>
        <p:xfrm>
          <a:off x="1" y="814794"/>
          <a:ext cx="12011570" cy="50450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704E23E3-633C-92DD-7D46-7D72FD42C101}"/>
              </a:ext>
            </a:extLst>
          </p:cNvPr>
          <p:cNvSpPr txBox="1"/>
          <p:nvPr/>
        </p:nvSpPr>
        <p:spPr>
          <a:xfrm>
            <a:off x="4051920" y="553184"/>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3" name="TextBox 12">
            <a:extLst>
              <a:ext uri="{FF2B5EF4-FFF2-40B4-BE49-F238E27FC236}">
                <a16:creationId xmlns:a16="http://schemas.microsoft.com/office/drawing/2014/main" id="{004DBB59-74BB-210E-DF4E-496B02F2279B}"/>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extLst>
      <p:ext uri="{BB962C8B-B14F-4D97-AF65-F5344CB8AC3E}">
        <p14:creationId xmlns:p14="http://schemas.microsoft.com/office/powerpoint/2010/main" val="143233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D708F-DB22-18B3-CAAF-379E822841D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99098B4-1895-BDF2-421A-F374E77330B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24D071-B824-F72C-18D3-344089D57F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DA8D1E5-7C66-CEEE-365D-B3CE5A271A89}"/>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sp>
        <p:nvSpPr>
          <p:cNvPr id="11" name="Rectangle: Folded Corner 10">
            <a:extLst>
              <a:ext uri="{FF2B5EF4-FFF2-40B4-BE49-F238E27FC236}">
                <a16:creationId xmlns:a16="http://schemas.microsoft.com/office/drawing/2014/main" id="{19ACCCD3-D341-8D42-F595-7A9AB9D7DC3E}"/>
              </a:ext>
            </a:extLst>
          </p:cNvPr>
          <p:cNvSpPr/>
          <p:nvPr/>
        </p:nvSpPr>
        <p:spPr>
          <a:xfrm>
            <a:off x="2466472" y="2404460"/>
            <a:ext cx="8915128" cy="1115182"/>
          </a:xfrm>
          <a:prstGeom prst="foldedCorner">
            <a:avLst/>
          </a:prstGeom>
          <a:solidFill>
            <a:schemeClr val="bg1"/>
          </a:solid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dirty="0">
                <a:solidFill>
                  <a:prstClr val="black"/>
                </a:solidFill>
                <a:latin typeface="Alexandria"/>
              </a:rPr>
              <a:t>These include building damage, natural disasters, fires, theft, and issues related to civil liability toward visitors or tenants. Appropriate insurance policies (such as property insurance and liability insurance) should be maintained and updated regularly.</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grpSp>
        <p:nvGrpSpPr>
          <p:cNvPr id="25" name="Group 24">
            <a:extLst>
              <a:ext uri="{FF2B5EF4-FFF2-40B4-BE49-F238E27FC236}">
                <a16:creationId xmlns:a16="http://schemas.microsoft.com/office/drawing/2014/main" id="{0F5A06BF-74D7-075A-BC2E-923CC0DAB748}"/>
              </a:ext>
            </a:extLst>
          </p:cNvPr>
          <p:cNvGrpSpPr/>
          <p:nvPr/>
        </p:nvGrpSpPr>
        <p:grpSpPr>
          <a:xfrm>
            <a:off x="2485572" y="1660345"/>
            <a:ext cx="7721091" cy="433083"/>
            <a:chOff x="2055023" y="1416535"/>
            <a:chExt cx="7721091" cy="433083"/>
          </a:xfrm>
        </p:grpSpPr>
        <p:sp>
          <p:nvSpPr>
            <p:cNvPr id="26" name="Rectangle 25">
              <a:extLst>
                <a:ext uri="{FF2B5EF4-FFF2-40B4-BE49-F238E27FC236}">
                  <a16:creationId xmlns:a16="http://schemas.microsoft.com/office/drawing/2014/main" id="{3BBFFC85-77D4-1DC0-724C-04F10A3A85FE}"/>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7" name="TextBox 26">
              <a:extLst>
                <a:ext uri="{FF2B5EF4-FFF2-40B4-BE49-F238E27FC236}">
                  <a16:creationId xmlns:a16="http://schemas.microsoft.com/office/drawing/2014/main" id="{F5A2FBD9-8958-F229-B210-4749E9507E36}"/>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sz="2400" b="1" i="0" u="none" strike="noStrike" kern="1200" cap="none" spc="0" normalizeH="0" baseline="0" noProof="0" dirty="0">
                  <a:ln>
                    <a:noFill/>
                  </a:ln>
                  <a:solidFill>
                    <a:prstClr val="black"/>
                  </a:solidFill>
                  <a:effectLst/>
                  <a:uLnTx/>
                  <a:uFillTx/>
                  <a:latin typeface="Alexandria"/>
                  <a:ea typeface="+mn-ea"/>
                  <a:cs typeface="+mn-cs"/>
                </a:rPr>
                <a:t>Types of Risks to Be Managed</a:t>
              </a:r>
            </a:p>
          </p:txBody>
        </p:sp>
      </p:grpSp>
      <p:sp>
        <p:nvSpPr>
          <p:cNvPr id="8" name="TextBox 7">
            <a:extLst>
              <a:ext uri="{FF2B5EF4-FFF2-40B4-BE49-F238E27FC236}">
                <a16:creationId xmlns:a16="http://schemas.microsoft.com/office/drawing/2014/main" id="{C4A1428C-7791-6D6A-7935-86B6B48761EC}"/>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grpSp>
        <p:nvGrpSpPr>
          <p:cNvPr id="14" name="Group 13">
            <a:extLst>
              <a:ext uri="{FF2B5EF4-FFF2-40B4-BE49-F238E27FC236}">
                <a16:creationId xmlns:a16="http://schemas.microsoft.com/office/drawing/2014/main" id="{83674745-12D7-CEC5-7B21-F3DF6CF3049E}"/>
              </a:ext>
            </a:extLst>
          </p:cNvPr>
          <p:cNvGrpSpPr/>
          <p:nvPr/>
        </p:nvGrpSpPr>
        <p:grpSpPr>
          <a:xfrm>
            <a:off x="458746" y="2416908"/>
            <a:ext cx="1748510" cy="978851"/>
            <a:chOff x="0" y="2728809"/>
            <a:chExt cx="1748510" cy="978851"/>
          </a:xfrm>
        </p:grpSpPr>
        <p:sp>
          <p:nvSpPr>
            <p:cNvPr id="15" name="Rectangle 14">
              <a:extLst>
                <a:ext uri="{FF2B5EF4-FFF2-40B4-BE49-F238E27FC236}">
                  <a16:creationId xmlns:a16="http://schemas.microsoft.com/office/drawing/2014/main" id="{8ACD440A-E9BB-B139-0066-46BE5D96BDFB}"/>
                </a:ext>
              </a:extLst>
            </p:cNvPr>
            <p:cNvSpPr/>
            <p:nvPr/>
          </p:nvSpPr>
          <p:spPr>
            <a:xfrm>
              <a:off x="0" y="2728809"/>
              <a:ext cx="1748510" cy="978851"/>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6" name="TextBox 15">
              <a:extLst>
                <a:ext uri="{FF2B5EF4-FFF2-40B4-BE49-F238E27FC236}">
                  <a16:creationId xmlns:a16="http://schemas.microsoft.com/office/drawing/2014/main" id="{870139A6-BF66-CBFC-3AC0-DE912E269D39}"/>
                </a:ext>
              </a:extLst>
            </p:cNvPr>
            <p:cNvSpPr txBox="1"/>
            <p:nvPr/>
          </p:nvSpPr>
          <p:spPr>
            <a:xfrm>
              <a:off x="0" y="2728809"/>
              <a:ext cx="1748510" cy="97885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Insurance / Indemnity Risks:</a:t>
              </a:r>
              <a:endParaRPr lang="en-US" sz="1800" b="1" kern="1200" dirty="0">
                <a:solidFill>
                  <a:schemeClr val="tx1"/>
                </a:solidFill>
                <a:latin typeface="Alexandria"/>
              </a:endParaRPr>
            </a:p>
          </p:txBody>
        </p:sp>
      </p:grpSp>
      <p:grpSp>
        <p:nvGrpSpPr>
          <p:cNvPr id="22" name="Group 21">
            <a:extLst>
              <a:ext uri="{FF2B5EF4-FFF2-40B4-BE49-F238E27FC236}">
                <a16:creationId xmlns:a16="http://schemas.microsoft.com/office/drawing/2014/main" id="{BF2BE4DF-FAA4-D1C2-2DD3-40F8E140AFFB}"/>
              </a:ext>
            </a:extLst>
          </p:cNvPr>
          <p:cNvGrpSpPr/>
          <p:nvPr/>
        </p:nvGrpSpPr>
        <p:grpSpPr>
          <a:xfrm>
            <a:off x="476444" y="3898839"/>
            <a:ext cx="1730812" cy="978851"/>
            <a:chOff x="2104832" y="2728809"/>
            <a:chExt cx="1431627" cy="978851"/>
          </a:xfrm>
        </p:grpSpPr>
        <p:sp>
          <p:nvSpPr>
            <p:cNvPr id="23" name="Rectangle 22">
              <a:extLst>
                <a:ext uri="{FF2B5EF4-FFF2-40B4-BE49-F238E27FC236}">
                  <a16:creationId xmlns:a16="http://schemas.microsoft.com/office/drawing/2014/main" id="{27867755-42DE-E062-0C2B-3459744FF11D}"/>
                </a:ext>
              </a:extLst>
            </p:cNvPr>
            <p:cNvSpPr/>
            <p:nvPr/>
          </p:nvSpPr>
          <p:spPr>
            <a:xfrm>
              <a:off x="2104832" y="2728809"/>
              <a:ext cx="1431627" cy="978851"/>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24" name="TextBox 23">
              <a:extLst>
                <a:ext uri="{FF2B5EF4-FFF2-40B4-BE49-F238E27FC236}">
                  <a16:creationId xmlns:a16="http://schemas.microsoft.com/office/drawing/2014/main" id="{8D6ED76B-EB2E-BD53-5477-939463BE3505}"/>
                </a:ext>
              </a:extLst>
            </p:cNvPr>
            <p:cNvSpPr txBox="1"/>
            <p:nvPr/>
          </p:nvSpPr>
          <p:spPr>
            <a:xfrm>
              <a:off x="2104832" y="2728809"/>
              <a:ext cx="1431627" cy="97885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Lease Risk:
</a:t>
              </a:r>
            </a:p>
          </p:txBody>
        </p:sp>
      </p:grpSp>
      <p:grpSp>
        <p:nvGrpSpPr>
          <p:cNvPr id="28" name="Group 27">
            <a:extLst>
              <a:ext uri="{FF2B5EF4-FFF2-40B4-BE49-F238E27FC236}">
                <a16:creationId xmlns:a16="http://schemas.microsoft.com/office/drawing/2014/main" id="{79EB004D-D674-5D91-C4C4-69B43BB8C9B1}"/>
              </a:ext>
            </a:extLst>
          </p:cNvPr>
          <p:cNvGrpSpPr/>
          <p:nvPr/>
        </p:nvGrpSpPr>
        <p:grpSpPr>
          <a:xfrm>
            <a:off x="458746" y="5463250"/>
            <a:ext cx="1748510" cy="939046"/>
            <a:chOff x="3910676" y="2725154"/>
            <a:chExt cx="1748510" cy="939046"/>
          </a:xfrm>
        </p:grpSpPr>
        <p:sp>
          <p:nvSpPr>
            <p:cNvPr id="29" name="Rectangle 28">
              <a:extLst>
                <a:ext uri="{FF2B5EF4-FFF2-40B4-BE49-F238E27FC236}">
                  <a16:creationId xmlns:a16="http://schemas.microsoft.com/office/drawing/2014/main" id="{DE5DDDA2-4623-BF33-F3A0-BD8C08EBF16F}"/>
                </a:ext>
              </a:extLst>
            </p:cNvPr>
            <p:cNvSpPr/>
            <p:nvPr/>
          </p:nvSpPr>
          <p:spPr>
            <a:xfrm>
              <a:off x="3910676" y="2725154"/>
              <a:ext cx="1748510" cy="939046"/>
            </a:xfrm>
            <a:prstGeom prst="rect">
              <a:avLst/>
            </a:prstGeom>
            <a:solidFill>
              <a:srgbClr val="FF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30" name="TextBox 29">
              <a:extLst>
                <a:ext uri="{FF2B5EF4-FFF2-40B4-BE49-F238E27FC236}">
                  <a16:creationId xmlns:a16="http://schemas.microsoft.com/office/drawing/2014/main" id="{EFEE081E-33AA-D626-B60B-47AF897F23C4}"/>
                </a:ext>
              </a:extLst>
            </p:cNvPr>
            <p:cNvSpPr txBox="1"/>
            <p:nvPr/>
          </p:nvSpPr>
          <p:spPr>
            <a:xfrm>
              <a:off x="3910676" y="2725154"/>
              <a:ext cx="1748510" cy="9390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ar-SY" sz="2000" b="1" i="0" kern="1200" dirty="0">
                <a:solidFill>
                  <a:schemeClr val="tx1"/>
                </a:solidFill>
              </a:endParaRPr>
            </a:p>
            <a:p>
              <a:pPr marL="0" lvl="0" indent="0" algn="ctr" defTabSz="889000">
                <a:lnSpc>
                  <a:spcPct val="90000"/>
                </a:lnSpc>
                <a:spcBef>
                  <a:spcPct val="0"/>
                </a:spcBef>
                <a:spcAft>
                  <a:spcPct val="35000"/>
                </a:spcAft>
                <a:buNone/>
              </a:pPr>
              <a:r>
                <a:rPr lang="en-US" sz="2000" b="1" i="0" kern="1200" dirty="0">
                  <a:solidFill>
                    <a:schemeClr val="tx1"/>
                  </a:solidFill>
                </a:rPr>
                <a:t>Legal Compliance Risk:
</a:t>
              </a:r>
              <a:endParaRPr lang="en-US" sz="2000" b="1" kern="1200" dirty="0">
                <a:solidFill>
                  <a:schemeClr val="tx1"/>
                </a:solidFill>
                <a:latin typeface="Alexandria"/>
              </a:endParaRPr>
            </a:p>
          </p:txBody>
        </p:sp>
      </p:grpSp>
      <p:sp>
        <p:nvSpPr>
          <p:cNvPr id="31" name="Rectangle: Folded Corner 30">
            <a:extLst>
              <a:ext uri="{FF2B5EF4-FFF2-40B4-BE49-F238E27FC236}">
                <a16:creationId xmlns:a16="http://schemas.microsoft.com/office/drawing/2014/main" id="{CA871314-D712-1525-D100-258AE3B1C676}"/>
              </a:ext>
            </a:extLst>
          </p:cNvPr>
          <p:cNvSpPr/>
          <p:nvPr/>
        </p:nvSpPr>
        <p:spPr>
          <a:xfrm>
            <a:off x="2466472" y="3830674"/>
            <a:ext cx="9041356" cy="1366981"/>
          </a:xfrm>
          <a:prstGeom prst="foldedCorner">
            <a:avLst/>
          </a:prstGeom>
          <a:solidFill>
            <a:schemeClr val="bg1"/>
          </a:solidFill>
          <a:ln w="38100">
            <a:solidFill>
              <a:srgbClr val="66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10000"/>
              </a:lnSpc>
              <a:defRPr/>
            </a:pPr>
            <a:r>
              <a:rPr lang="en-US" dirty="0">
                <a:solidFill>
                  <a:prstClr val="black"/>
                </a:solidFill>
                <a:latin typeface="Alexandria"/>
              </a:rPr>
              <a:t>Lease agreement clauses may be ambiguous or impose unbalanced responsibilities between the landlord and the tenant. The lease should clearly define responsibilities related to maintenance, insurance, taxes, repairs, late payments, termination, eviction, indemnities, leasing guarantees, and procedures for litigation or arbitration.</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
        <p:nvSpPr>
          <p:cNvPr id="32" name="Rectangle: Folded Corner 31">
            <a:extLst>
              <a:ext uri="{FF2B5EF4-FFF2-40B4-BE49-F238E27FC236}">
                <a16:creationId xmlns:a16="http://schemas.microsoft.com/office/drawing/2014/main" id="{704BAA26-3061-C21B-CB5E-74D333B5D08A}"/>
              </a:ext>
            </a:extLst>
          </p:cNvPr>
          <p:cNvSpPr/>
          <p:nvPr/>
        </p:nvSpPr>
        <p:spPr>
          <a:xfrm>
            <a:off x="2504876" y="5463250"/>
            <a:ext cx="8915128" cy="1115182"/>
          </a:xfrm>
          <a:prstGeom prst="foldedCorner">
            <a:avLst/>
          </a:prstGeom>
          <a:solidFill>
            <a:schemeClr val="bg1"/>
          </a:solidFill>
          <a:ln w="381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dirty="0">
                <a:solidFill>
                  <a:prstClr val="black"/>
                </a:solidFill>
                <a:latin typeface="Alexandria"/>
              </a:rPr>
              <a:t>Changes in laws or regulations—such as tax laws, environmental regulations, building safety codes, housing legislation, or tenant rights—may require the owner or manager to incur additional costs or modify lease terms.</a:t>
            </a:r>
            <a:endParaRPr kumimoji="0" lang="en-US" sz="1800" b="0" i="0" u="none" strike="noStrike" kern="1200" cap="none" spc="0" normalizeH="0" baseline="0" noProof="0" dirty="0">
              <a:ln>
                <a:noFill/>
              </a:ln>
              <a:solidFill>
                <a:prstClr val="black"/>
              </a:solidFill>
              <a:effectLst/>
              <a:uLnTx/>
              <a:uFillTx/>
              <a:latin typeface="Alexandria"/>
              <a:ea typeface="+mn-ea"/>
              <a:cs typeface="+mn-cs"/>
            </a:endParaRPr>
          </a:p>
        </p:txBody>
      </p:sp>
    </p:spTree>
    <p:extLst>
      <p:ext uri="{BB962C8B-B14F-4D97-AF65-F5344CB8AC3E}">
        <p14:creationId xmlns:p14="http://schemas.microsoft.com/office/powerpoint/2010/main" val="75196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fill="hold"/>
                                        <p:tgtEl>
                                          <p:spTgt spid="31"/>
                                        </p:tgtEl>
                                        <p:attrNameLst>
                                          <p:attrName>ppt_x</p:attrName>
                                        </p:attrNameLst>
                                      </p:cBhvr>
                                      <p:tavLst>
                                        <p:tav tm="0">
                                          <p:val>
                                            <p:strVal val="#ppt_x"/>
                                          </p:val>
                                        </p:tav>
                                        <p:tav tm="100000">
                                          <p:val>
                                            <p:strVal val="#ppt_x"/>
                                          </p:val>
                                        </p:tav>
                                      </p:tavLst>
                                    </p:anim>
                                    <p:anim calcmode="lin" valueType="num">
                                      <p:cBhvr additive="base">
                                        <p:cTn id="2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500" fill="hold"/>
                                        <p:tgtEl>
                                          <p:spTgt spid="28"/>
                                        </p:tgtEl>
                                        <p:attrNameLst>
                                          <p:attrName>ppt_x</p:attrName>
                                        </p:attrNameLst>
                                      </p:cBhvr>
                                      <p:tavLst>
                                        <p:tav tm="0">
                                          <p:val>
                                            <p:strVal val="#ppt_x"/>
                                          </p:val>
                                        </p:tav>
                                        <p:tav tm="100000">
                                          <p:val>
                                            <p:strVal val="#ppt_x"/>
                                          </p:val>
                                        </p:tav>
                                      </p:tavLst>
                                    </p:anim>
                                    <p:anim calcmode="lin" valueType="num">
                                      <p:cBhvr additive="base">
                                        <p:cTn id="3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1" grpId="0" animBg="1"/>
      <p:bldP spid="3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771FD-E0B9-79D9-5E41-359A2C8CA2E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0EF9C77-91B8-C6CD-5D59-2405CA85DBA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7B45CB2-8758-933A-C57B-EABC8571173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71D671-C435-75D5-EC06-83B3D59E7EC5}"/>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23" name="Group 22">
            <a:extLst>
              <a:ext uri="{FF2B5EF4-FFF2-40B4-BE49-F238E27FC236}">
                <a16:creationId xmlns:a16="http://schemas.microsoft.com/office/drawing/2014/main" id="{4732BAEF-D4FF-3C30-CA83-993AB766770A}"/>
              </a:ext>
            </a:extLst>
          </p:cNvPr>
          <p:cNvGrpSpPr/>
          <p:nvPr/>
        </p:nvGrpSpPr>
        <p:grpSpPr>
          <a:xfrm>
            <a:off x="2485572" y="1598353"/>
            <a:ext cx="7721091" cy="433083"/>
            <a:chOff x="2055023" y="1416535"/>
            <a:chExt cx="7721091" cy="433083"/>
          </a:xfrm>
        </p:grpSpPr>
        <p:sp>
          <p:nvSpPr>
            <p:cNvPr id="24" name="Rectangle 23">
              <a:extLst>
                <a:ext uri="{FF2B5EF4-FFF2-40B4-BE49-F238E27FC236}">
                  <a16:creationId xmlns:a16="http://schemas.microsoft.com/office/drawing/2014/main" id="{C1B2A6B1-5D44-1C02-416D-052158DBE78A}"/>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0E26F434-33D9-CCB5-A94E-4839935CA176}"/>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Types of Risks to Be Managed</a:t>
              </a:r>
            </a:p>
          </p:txBody>
        </p:sp>
      </p:grpSp>
      <p:grpSp>
        <p:nvGrpSpPr>
          <p:cNvPr id="8" name="Group 7">
            <a:extLst>
              <a:ext uri="{FF2B5EF4-FFF2-40B4-BE49-F238E27FC236}">
                <a16:creationId xmlns:a16="http://schemas.microsoft.com/office/drawing/2014/main" id="{73A8AE68-20B7-4BC6-2CB0-AF584EF8D5B0}"/>
              </a:ext>
            </a:extLst>
          </p:cNvPr>
          <p:cNvGrpSpPr/>
          <p:nvPr/>
        </p:nvGrpSpPr>
        <p:grpSpPr>
          <a:xfrm>
            <a:off x="704882" y="2317888"/>
            <a:ext cx="1748510" cy="931737"/>
            <a:chOff x="6030202" y="2728809"/>
            <a:chExt cx="1748510" cy="931737"/>
          </a:xfrm>
        </p:grpSpPr>
        <p:sp>
          <p:nvSpPr>
            <p:cNvPr id="11" name="Rectangle 10">
              <a:extLst>
                <a:ext uri="{FF2B5EF4-FFF2-40B4-BE49-F238E27FC236}">
                  <a16:creationId xmlns:a16="http://schemas.microsoft.com/office/drawing/2014/main" id="{3F89795E-7C83-F1EB-0A7B-973F3B2E85A6}"/>
                </a:ext>
              </a:extLst>
            </p:cNvPr>
            <p:cNvSpPr/>
            <p:nvPr/>
          </p:nvSpPr>
          <p:spPr>
            <a:xfrm>
              <a:off x="6030202" y="2728809"/>
              <a:ext cx="1748510" cy="931737"/>
            </a:xfrm>
            <a:prstGeom prst="rect">
              <a:avLst/>
            </a:prstGeom>
            <a:solidFill>
              <a:srgbClr val="CC99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2" name="TextBox 11">
              <a:extLst>
                <a:ext uri="{FF2B5EF4-FFF2-40B4-BE49-F238E27FC236}">
                  <a16:creationId xmlns:a16="http://schemas.microsoft.com/office/drawing/2014/main" id="{DCBA7A9E-4F9A-4558-173E-7487F2322F08}"/>
                </a:ext>
              </a:extLst>
            </p:cNvPr>
            <p:cNvSpPr txBox="1"/>
            <p:nvPr/>
          </p:nvSpPr>
          <p:spPr>
            <a:xfrm>
              <a:off x="6030202" y="2728809"/>
              <a:ext cx="1748510" cy="93173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Eviction / Litigation Risk</a:t>
              </a:r>
              <a:r>
                <a:rPr kumimoji="0" lang="en-US" sz="1800" b="1" i="0" u="none" strike="noStrike" kern="1200" cap="none" spc="0" normalizeH="0" baseline="0" noProof="0" dirty="0">
                  <a:ln>
                    <a:noFill/>
                  </a:ln>
                  <a:solidFill>
                    <a:prstClr val="black"/>
                  </a:solidFill>
                  <a:effectLst/>
                  <a:uLnTx/>
                  <a:uFillTx/>
                  <a:latin typeface="Alexandria"/>
                  <a:ea typeface="+mn-ea"/>
                  <a:cs typeface="+mn-cs"/>
                </a:rPr>
                <a:t>:</a:t>
              </a:r>
              <a:br>
                <a:rPr kumimoji="0" lang="en-US" sz="1800" b="0" i="0" u="none" strike="noStrike" kern="1200" cap="none" spc="0" normalizeH="0" baseline="0" noProof="0" dirty="0">
                  <a:ln>
                    <a:noFill/>
                  </a:ln>
                  <a:solidFill>
                    <a:prstClr val="black"/>
                  </a:solidFill>
                  <a:effectLst/>
                  <a:uLnTx/>
                  <a:uFillTx/>
                  <a:latin typeface="Alexandria"/>
                  <a:ea typeface="+mn-ea"/>
                  <a:cs typeface="+mn-cs"/>
                </a:rPr>
              </a:br>
              <a:endParaRPr kumimoji="0" lang="en-US" sz="1300" b="0" i="0" u="none" strike="noStrike" kern="1200" cap="none" spc="0" normalizeH="0" baseline="0" noProof="0" dirty="0">
                <a:ln>
                  <a:noFill/>
                </a:ln>
                <a:solidFill>
                  <a:prstClr val="black"/>
                </a:solidFill>
                <a:effectLst/>
                <a:uLnTx/>
                <a:uFillTx/>
                <a:latin typeface="Alexandria"/>
                <a:ea typeface="+mn-ea"/>
                <a:cs typeface="+mn-cs"/>
              </a:endParaRPr>
            </a:p>
          </p:txBody>
        </p:sp>
      </p:grpSp>
      <p:grpSp>
        <p:nvGrpSpPr>
          <p:cNvPr id="13" name="Group 12">
            <a:extLst>
              <a:ext uri="{FF2B5EF4-FFF2-40B4-BE49-F238E27FC236}">
                <a16:creationId xmlns:a16="http://schemas.microsoft.com/office/drawing/2014/main" id="{8B251B3E-E0D9-8F92-DCE5-E196958FE1F7}"/>
              </a:ext>
            </a:extLst>
          </p:cNvPr>
          <p:cNvGrpSpPr/>
          <p:nvPr/>
        </p:nvGrpSpPr>
        <p:grpSpPr>
          <a:xfrm>
            <a:off x="703698" y="3871162"/>
            <a:ext cx="1748510" cy="858772"/>
            <a:chOff x="8145900" y="2728809"/>
            <a:chExt cx="1748510" cy="858772"/>
          </a:xfrm>
        </p:grpSpPr>
        <p:sp>
          <p:nvSpPr>
            <p:cNvPr id="22" name="Rectangle 21">
              <a:extLst>
                <a:ext uri="{FF2B5EF4-FFF2-40B4-BE49-F238E27FC236}">
                  <a16:creationId xmlns:a16="http://schemas.microsoft.com/office/drawing/2014/main" id="{86F08D63-1A0F-7733-BBEB-F9FE75B8055D}"/>
                </a:ext>
              </a:extLst>
            </p:cNvPr>
            <p:cNvSpPr/>
            <p:nvPr/>
          </p:nvSpPr>
          <p:spPr>
            <a:xfrm>
              <a:off x="8145900" y="2728809"/>
              <a:ext cx="1748510" cy="858772"/>
            </a:xfrm>
            <a:prstGeom prst="rect">
              <a:avLst/>
            </a:prstGeom>
            <a:solidFill>
              <a:srgbClr val="FFCC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6" name="TextBox 25">
              <a:extLst>
                <a:ext uri="{FF2B5EF4-FFF2-40B4-BE49-F238E27FC236}">
                  <a16:creationId xmlns:a16="http://schemas.microsoft.com/office/drawing/2014/main" id="{2862826F-92CD-040D-8B32-18DEE950BD6C}"/>
                </a:ext>
              </a:extLst>
            </p:cNvPr>
            <p:cNvSpPr txBox="1"/>
            <p:nvPr/>
          </p:nvSpPr>
          <p:spPr>
            <a:xfrm>
              <a:off x="8145900" y="2728809"/>
              <a:ext cx="1748510" cy="85877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ar-SY"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Liquidity / Cash Flow Risk:
</a:t>
              </a:r>
            </a:p>
          </p:txBody>
        </p:sp>
      </p:grpSp>
      <p:grpSp>
        <p:nvGrpSpPr>
          <p:cNvPr id="27" name="Group 26">
            <a:extLst>
              <a:ext uri="{FF2B5EF4-FFF2-40B4-BE49-F238E27FC236}">
                <a16:creationId xmlns:a16="http://schemas.microsoft.com/office/drawing/2014/main" id="{939EB528-96E6-ABBE-1028-CB1458242FC2}"/>
              </a:ext>
            </a:extLst>
          </p:cNvPr>
          <p:cNvGrpSpPr/>
          <p:nvPr/>
        </p:nvGrpSpPr>
        <p:grpSpPr>
          <a:xfrm>
            <a:off x="737062" y="5439442"/>
            <a:ext cx="1748509" cy="863143"/>
            <a:chOff x="10261598" y="2728809"/>
            <a:chExt cx="1748510" cy="863143"/>
          </a:xfrm>
        </p:grpSpPr>
        <p:sp>
          <p:nvSpPr>
            <p:cNvPr id="28" name="Rectangle 27">
              <a:extLst>
                <a:ext uri="{FF2B5EF4-FFF2-40B4-BE49-F238E27FC236}">
                  <a16:creationId xmlns:a16="http://schemas.microsoft.com/office/drawing/2014/main" id="{51F5C42E-B611-1266-8B3B-ED7A5FFAE30D}"/>
                </a:ext>
              </a:extLst>
            </p:cNvPr>
            <p:cNvSpPr/>
            <p:nvPr/>
          </p:nvSpPr>
          <p:spPr>
            <a:xfrm>
              <a:off x="10261598" y="2728809"/>
              <a:ext cx="1748510" cy="836548"/>
            </a:xfrm>
            <a:prstGeom prst="rect">
              <a:avLst/>
            </a:prstGeom>
            <a:solidFill>
              <a:srgbClr val="FF3300"/>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9" name="TextBox 28">
              <a:extLst>
                <a:ext uri="{FF2B5EF4-FFF2-40B4-BE49-F238E27FC236}">
                  <a16:creationId xmlns:a16="http://schemas.microsoft.com/office/drawing/2014/main" id="{C2392DAC-83A3-23D2-324E-5D368E4228B2}"/>
                </a:ext>
              </a:extLst>
            </p:cNvPr>
            <p:cNvSpPr txBox="1"/>
            <p:nvPr/>
          </p:nvSpPr>
          <p:spPr>
            <a:xfrm>
              <a:off x="10261598" y="2755404"/>
              <a:ext cx="1748510" cy="83654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marR="0" lvl="0" indent="0" algn="ctr" defTabSz="889000" rtl="0" eaLnBrk="1" fontAlgn="auto" latinLnBrk="0" hangingPunct="1">
                <a:lnSpc>
                  <a:spcPct val="90000"/>
                </a:lnSpc>
                <a:spcBef>
                  <a:spcPct val="0"/>
                </a:spcBef>
                <a:spcAft>
                  <a:spcPct val="35000"/>
                </a:spcAft>
                <a:buClrTx/>
                <a:buSzTx/>
                <a:buFontTx/>
                <a:buNone/>
                <a:tabLst/>
                <a:defRPr/>
              </a:pPr>
              <a:endParaRPr kumimoji="0" lang="ar-SY" sz="2000" b="1"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0" marR="0" lvl="0" indent="0" algn="ctr" defTabSz="889000" rtl="0" eaLnBrk="1" fontAlgn="auto" latinLnBrk="0" hangingPunct="1">
                <a:lnSpc>
                  <a:spcPct val="90000"/>
                </a:lnSpc>
                <a:spcBef>
                  <a:spcPct val="0"/>
                </a:spcBef>
                <a:spcAft>
                  <a:spcPct val="3500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Market Risk:</a:t>
              </a:r>
              <a:r>
                <a:rPr kumimoji="0" lang="en-US" sz="2100" b="0" i="0" u="none" strike="noStrike" kern="1200" cap="none" spc="0" normalizeH="0" baseline="0" noProof="0" dirty="0">
                  <a:ln>
                    <a:noFill/>
                  </a:ln>
                  <a:solidFill>
                    <a:prstClr val="white"/>
                  </a:solidFill>
                  <a:effectLst/>
                  <a:uLnTx/>
                  <a:uFillTx/>
                  <a:latin typeface="Calibri"/>
                  <a:ea typeface="+mn-ea"/>
                  <a:cs typeface="+mn-cs"/>
                </a:rPr>
                <a:t>
</a:t>
              </a:r>
            </a:p>
          </p:txBody>
        </p:sp>
      </p:grpSp>
      <p:sp>
        <p:nvSpPr>
          <p:cNvPr id="30" name="Rectangle: Folded Corner 29">
            <a:extLst>
              <a:ext uri="{FF2B5EF4-FFF2-40B4-BE49-F238E27FC236}">
                <a16:creationId xmlns:a16="http://schemas.microsoft.com/office/drawing/2014/main" id="{77A0746D-3FA8-A582-DA4A-C768F99FE316}"/>
              </a:ext>
            </a:extLst>
          </p:cNvPr>
          <p:cNvSpPr/>
          <p:nvPr/>
        </p:nvSpPr>
        <p:spPr>
          <a:xfrm>
            <a:off x="2626179" y="2284153"/>
            <a:ext cx="8915128" cy="1115182"/>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Issues such as delayed payments, maintenance disputes, tenant complaints, or liability and compensation claims can lead to legal expenses or revenue loss during periods of vacancy or eviction.</a:t>
            </a:r>
          </a:p>
        </p:txBody>
      </p:sp>
      <p:sp>
        <p:nvSpPr>
          <p:cNvPr id="31" name="Rectangle: Folded Corner 30">
            <a:extLst>
              <a:ext uri="{FF2B5EF4-FFF2-40B4-BE49-F238E27FC236}">
                <a16:creationId xmlns:a16="http://schemas.microsoft.com/office/drawing/2014/main" id="{1D923D2A-1CF9-37DF-95F3-1203E684142B}"/>
              </a:ext>
            </a:extLst>
          </p:cNvPr>
          <p:cNvSpPr/>
          <p:nvPr/>
        </p:nvSpPr>
        <p:spPr>
          <a:xfrm>
            <a:off x="2626179" y="3742957"/>
            <a:ext cx="8915128" cy="1115182"/>
          </a:xfrm>
          <a:prstGeom prst="foldedCorner">
            <a:avLst/>
          </a:prstGeom>
          <a:solidFill>
            <a:schemeClr val="bg1"/>
          </a:solidFill>
          <a:ln w="38100">
            <a:solidFill>
              <a:srgbClr val="FFCC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Cash flow gaps may arise due to unexpected expenses or a decline in income (for example, from reduced occupancy), resulting in difficulty covering expenses or obligations such as debt service or maintenance costs.</a:t>
            </a:r>
          </a:p>
        </p:txBody>
      </p:sp>
      <p:sp>
        <p:nvSpPr>
          <p:cNvPr id="32" name="Rectangle: Folded Corner 31">
            <a:extLst>
              <a:ext uri="{FF2B5EF4-FFF2-40B4-BE49-F238E27FC236}">
                <a16:creationId xmlns:a16="http://schemas.microsoft.com/office/drawing/2014/main" id="{841F61C5-0656-A3FB-D1FC-227AE6E298F1}"/>
              </a:ext>
            </a:extLst>
          </p:cNvPr>
          <p:cNvSpPr/>
          <p:nvPr/>
        </p:nvSpPr>
        <p:spPr>
          <a:xfrm>
            <a:off x="2637583" y="5376922"/>
            <a:ext cx="8915128" cy="1115182"/>
          </a:xfrm>
          <a:prstGeom prst="foldedCorner">
            <a:avLst/>
          </a:prstGeom>
          <a:solidFill>
            <a:schemeClr val="bg1"/>
          </a:solidFill>
          <a:ln w="38100">
            <a:solidFill>
              <a:srgbClr val="FF33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Includes fluctuations in property demand, market competition, changes in rental rates, or shifts in tenant preferences, all of which can affect the expected return on investment.</a:t>
            </a:r>
          </a:p>
        </p:txBody>
      </p:sp>
      <p:pic>
        <p:nvPicPr>
          <p:cNvPr id="9" name="Audio 8">
            <a:hlinkClick r:id="" action="ppaction://media"/>
            <a:extLst>
              <a:ext uri="{FF2B5EF4-FFF2-40B4-BE49-F238E27FC236}">
                <a16:creationId xmlns:a16="http://schemas.microsoft.com/office/drawing/2014/main" id="{FDB2E85B-3921-6A62-960D-693688D6AFF8}"/>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
        <p:nvSpPr>
          <p:cNvPr id="2" name="TextBox 1">
            <a:extLst>
              <a:ext uri="{FF2B5EF4-FFF2-40B4-BE49-F238E27FC236}">
                <a16:creationId xmlns:a16="http://schemas.microsoft.com/office/drawing/2014/main" id="{3C701295-C01B-C898-9488-6C671BB1DE3A}"/>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custDataLst>
      <p:tags r:id="rId1"/>
    </p:custDataLst>
    <p:extLst>
      <p:ext uri="{BB962C8B-B14F-4D97-AF65-F5344CB8AC3E}">
        <p14:creationId xmlns:p14="http://schemas.microsoft.com/office/powerpoint/2010/main" val="1449456331"/>
      </p:ext>
    </p:extLst>
  </p:cSld>
  <p:clrMapOvr>
    <a:masterClrMapping/>
  </p:clrMapOvr>
  <mc:AlternateContent xmlns:mc="http://schemas.openxmlformats.org/markup-compatibility/2006" xmlns:p14="http://schemas.microsoft.com/office/powerpoint/2010/main">
    <mc:Choice Requires="p14">
      <p:transition spd="slow" p14:dur="2000" advTm="104869"/>
    </mc:Choice>
    <mc:Fallback xmlns="">
      <p:transition spd="slow" advTm="104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ppt_x"/>
                                          </p:val>
                                        </p:tav>
                                        <p:tav tm="100000">
                                          <p:val>
                                            <p:strVal val="#ppt_x"/>
                                          </p:val>
                                        </p:tav>
                                      </p:tavLst>
                                    </p:anim>
                                    <p:anim calcmode="lin" valueType="num">
                                      <p:cBhvr additive="base">
                                        <p:cTn id="1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ppt_x"/>
                                          </p:val>
                                        </p:tav>
                                        <p:tav tm="100000">
                                          <p:val>
                                            <p:strVal val="#ppt_x"/>
                                          </p:val>
                                        </p:tav>
                                      </p:tavLst>
                                    </p:anim>
                                    <p:anim calcmode="lin" valueType="num">
                                      <p:cBhvr additive="base">
                                        <p:cTn id="3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3" fill="hold" display="0">
                  <p:stCondLst>
                    <p:cond delay="indefinite"/>
                  </p:stCondLst>
                  <p:endCondLst>
                    <p:cond evt="onStopAudio" delay="0">
                      <p:tgtEl>
                        <p:sldTgt/>
                      </p:tgtEl>
                    </p:cond>
                  </p:endCondLst>
                </p:cTn>
                <p:tgtEl>
                  <p:spTgt spid="9"/>
                </p:tgtEl>
              </p:cMediaNode>
            </p:audio>
          </p:childTnLst>
        </p:cTn>
      </p:par>
    </p:tnLst>
    <p:bldLst>
      <p:bldP spid="30" grpId="0" animBg="1"/>
      <p:bldP spid="31" grpId="0" animBg="1"/>
      <p:bldP spid="3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1BE552-3172-B353-6CB2-40BBDD1A00D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EBC263B-12D5-A5AB-0F20-84ACFD895CD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3B57010-9928-0685-4D85-A2572C124433}"/>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50CD252-443F-4A40-D2C1-0E477173B1A0}"/>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23" name="Group 22">
            <a:extLst>
              <a:ext uri="{FF2B5EF4-FFF2-40B4-BE49-F238E27FC236}">
                <a16:creationId xmlns:a16="http://schemas.microsoft.com/office/drawing/2014/main" id="{ECCCE703-C7B2-645E-6F6E-92F52956D325}"/>
              </a:ext>
            </a:extLst>
          </p:cNvPr>
          <p:cNvGrpSpPr/>
          <p:nvPr/>
        </p:nvGrpSpPr>
        <p:grpSpPr>
          <a:xfrm>
            <a:off x="2485572" y="1598353"/>
            <a:ext cx="7721091" cy="433083"/>
            <a:chOff x="2055023" y="1416535"/>
            <a:chExt cx="7721091" cy="433083"/>
          </a:xfrm>
        </p:grpSpPr>
        <p:sp>
          <p:nvSpPr>
            <p:cNvPr id="24" name="Rectangle 23">
              <a:extLst>
                <a:ext uri="{FF2B5EF4-FFF2-40B4-BE49-F238E27FC236}">
                  <a16:creationId xmlns:a16="http://schemas.microsoft.com/office/drawing/2014/main" id="{5990CA1C-FC3B-CBB1-D6B0-D091F1C4E6F7}"/>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6E6D09D9-083B-8C22-7237-4F2FB5B88E46}"/>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Legal and Preventive Risk Tools and Treatments</a:t>
              </a:r>
            </a:p>
          </p:txBody>
        </p:sp>
      </p:grpSp>
      <p:sp>
        <p:nvSpPr>
          <p:cNvPr id="30" name="Rectangle: Folded Corner 29">
            <a:extLst>
              <a:ext uri="{FF2B5EF4-FFF2-40B4-BE49-F238E27FC236}">
                <a16:creationId xmlns:a16="http://schemas.microsoft.com/office/drawing/2014/main" id="{DC4BD0DE-03B7-42E8-74B9-0143FB8A79B9}"/>
              </a:ext>
            </a:extLst>
          </p:cNvPr>
          <p:cNvSpPr/>
          <p:nvPr/>
        </p:nvSpPr>
        <p:spPr>
          <a:xfrm>
            <a:off x="263481" y="2160470"/>
            <a:ext cx="7721091" cy="2716992"/>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Drafting Clear and Robust Contracts</a:t>
            </a:r>
            <a:r>
              <a:rPr kumimoji="0" lang="ar-SY" sz="1800" b="1" i="0" u="none" strike="noStrike" kern="1200" cap="none" spc="0" normalizeH="0" baseline="0" noProof="0" dirty="0">
                <a:ln>
                  <a:noFill/>
                </a:ln>
                <a:solidFill>
                  <a:srgbClr val="7030A0"/>
                </a:solidFill>
                <a:effectLst/>
                <a:uLnTx/>
                <a:uFillTx/>
                <a:latin typeface="Alexandria"/>
                <a:ea typeface="+mn-ea"/>
                <a:cs typeface="Arial" panose="020B0604020202020204" pitchFamily="34" charset="0"/>
              </a:rPr>
              <a:t> :</a:t>
            </a:r>
            <a:r>
              <a:rPr kumimoji="0" lang="en-US" sz="1800" b="1" i="0" u="none" strike="noStrike" kern="1200" cap="none" spc="0" normalizeH="0" baseline="0" noProof="0" dirty="0">
                <a:ln>
                  <a:noFill/>
                </a:ln>
                <a:solidFill>
                  <a:prstClr val="black"/>
                </a:solidFill>
                <a:effectLst/>
                <a:uLnTx/>
                <a:uFillTx/>
                <a:latin typeface="Alexandria"/>
                <a:ea typeface="+mn-ea"/>
                <a:cs typeface="+mn-cs"/>
              </a:rPr>
              <a:t>Include explicit clauses regarding:</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Responsibilities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of both parties (landlord/tenant).</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Compensations</a:t>
            </a:r>
            <a:r>
              <a:rPr kumimoji="0" lang="en-US" sz="1800" b="0" i="0" u="none" strike="noStrike" kern="1200" cap="none" spc="0" normalizeH="0" baseline="0" noProof="0" dirty="0">
                <a:ln>
                  <a:noFill/>
                </a:ln>
                <a:solidFill>
                  <a:prstClr val="black"/>
                </a:solidFill>
                <a:effectLst/>
                <a:uLnTx/>
                <a:uFillTx/>
                <a:latin typeface="Alexandria"/>
                <a:ea typeface="+mn-ea"/>
                <a:cs typeface="+mn-cs"/>
              </a:rPr>
              <a:t> for damages or breaches.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Insurance requirements </a:t>
            </a:r>
            <a:r>
              <a:rPr kumimoji="0" lang="en-US" sz="1800" b="0" i="0" u="none" strike="noStrike" kern="1200" cap="none" spc="0" normalizeH="0" baseline="0" noProof="0" dirty="0">
                <a:ln>
                  <a:noFill/>
                </a:ln>
                <a:solidFill>
                  <a:prstClr val="black"/>
                </a:solidFill>
                <a:effectLst/>
                <a:uLnTx/>
                <a:uFillTx/>
                <a:latin typeface="Alexandria"/>
                <a:ea typeface="+mn-ea"/>
                <a:cs typeface="+mn-cs"/>
              </a:rPr>
              <a:t>(e.g., property, liability).</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Eviction procedures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and notice periods.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Guarantees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(e.g., performance bonds).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Penalty clauses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(if applicable) for late payments or violations.</a:t>
            </a:r>
          </a:p>
        </p:txBody>
      </p:sp>
      <p:sp>
        <p:nvSpPr>
          <p:cNvPr id="2" name="Rectangle: Folded Corner 1">
            <a:extLst>
              <a:ext uri="{FF2B5EF4-FFF2-40B4-BE49-F238E27FC236}">
                <a16:creationId xmlns:a16="http://schemas.microsoft.com/office/drawing/2014/main" id="{96BBEC41-69D7-42EE-DECD-B23A92EFBB12}"/>
              </a:ext>
            </a:extLst>
          </p:cNvPr>
          <p:cNvSpPr/>
          <p:nvPr/>
        </p:nvSpPr>
        <p:spPr>
          <a:xfrm>
            <a:off x="4124026" y="4877462"/>
            <a:ext cx="7721091" cy="1883044"/>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Periodic Contract Review and Compliance Assurance</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Monitor legal and regulatory changes </a:t>
            </a:r>
            <a:r>
              <a:rPr kumimoji="0" lang="en-US" sz="1800" b="0" i="0" u="none" strike="noStrike" kern="1200" cap="none" spc="0" normalizeH="0" baseline="0" noProof="0" dirty="0">
                <a:ln>
                  <a:noFill/>
                </a:ln>
                <a:solidFill>
                  <a:prstClr val="black"/>
                </a:solidFill>
                <a:effectLst/>
                <a:uLnTx/>
                <a:uFillTx/>
                <a:latin typeface="Alexandria"/>
                <a:ea typeface="+mn-ea"/>
                <a:cs typeface="+mn-cs"/>
              </a:rPr>
              <a:t>in the country/city (e.g., rent control laws, safety standards).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Update contracts</a:t>
            </a:r>
            <a:r>
              <a:rPr kumimoji="0" lang="en-US" sz="1800" b="0" i="0" u="none" strike="noStrike" kern="1200" cap="none" spc="0" normalizeH="0" baseline="0" noProof="0" dirty="0">
                <a:ln>
                  <a:noFill/>
                </a:ln>
                <a:solidFill>
                  <a:prstClr val="black"/>
                </a:solidFill>
                <a:effectLst/>
                <a:uLnTx/>
                <a:uFillTx/>
                <a:latin typeface="Alexandria"/>
                <a:ea typeface="+mn-ea"/>
                <a:cs typeface="+mn-cs"/>
              </a:rPr>
              <a:t> to ensure alignment with current laws and avoid liabilities.</a:t>
            </a:r>
          </a:p>
        </p:txBody>
      </p:sp>
      <p:pic>
        <p:nvPicPr>
          <p:cNvPr id="9" name="Audio 8">
            <a:hlinkClick r:id="" action="ppaction://media"/>
            <a:extLst>
              <a:ext uri="{FF2B5EF4-FFF2-40B4-BE49-F238E27FC236}">
                <a16:creationId xmlns:a16="http://schemas.microsoft.com/office/drawing/2014/main" id="{CAA8EBE4-B188-7F13-0083-1238CC890CAD}"/>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
        <p:nvSpPr>
          <p:cNvPr id="3" name="TextBox 2">
            <a:extLst>
              <a:ext uri="{FF2B5EF4-FFF2-40B4-BE49-F238E27FC236}">
                <a16:creationId xmlns:a16="http://schemas.microsoft.com/office/drawing/2014/main" id="{72B2A905-B1DF-600E-C7C8-CB5A542EF48F}"/>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custDataLst>
      <p:tags r:id="rId1"/>
    </p:custDataLst>
    <p:extLst>
      <p:ext uri="{BB962C8B-B14F-4D97-AF65-F5344CB8AC3E}">
        <p14:creationId xmlns:p14="http://schemas.microsoft.com/office/powerpoint/2010/main" val="1364284260"/>
      </p:ext>
    </p:extLst>
  </p:cSld>
  <p:clrMapOvr>
    <a:masterClrMapping/>
  </p:clrMapOvr>
  <mc:AlternateContent xmlns:mc="http://schemas.openxmlformats.org/markup-compatibility/2006" xmlns:p14="http://schemas.microsoft.com/office/powerpoint/2010/main">
    <mc:Choice Requires="p14">
      <p:transition spd="slow" p14:dur="2000" advTm="86420"/>
    </mc:Choice>
    <mc:Fallback xmlns="">
      <p:transition spd="slow" advTm="864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9"/>
                </p:tgtEl>
              </p:cMediaNode>
            </p:audio>
          </p:childTnLst>
        </p:cTn>
      </p:par>
    </p:tnLst>
    <p:bldLst>
      <p:bldP spid="30" grpId="0" animBg="1"/>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5BBE82-8DBF-BD4C-6994-C2F43E717C5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03340C3-5122-92B8-B24C-563F60865D0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3AC919E-B8FF-BEA6-5AC4-830BA985199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10665CA-FC7B-1101-AE39-13C025B26E78}"/>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23" name="Group 22">
            <a:extLst>
              <a:ext uri="{FF2B5EF4-FFF2-40B4-BE49-F238E27FC236}">
                <a16:creationId xmlns:a16="http://schemas.microsoft.com/office/drawing/2014/main" id="{0545865A-4B17-74AC-ADD0-AB85BBE5EBB7}"/>
              </a:ext>
            </a:extLst>
          </p:cNvPr>
          <p:cNvGrpSpPr/>
          <p:nvPr/>
        </p:nvGrpSpPr>
        <p:grpSpPr>
          <a:xfrm>
            <a:off x="2485572" y="1598353"/>
            <a:ext cx="7721091" cy="433083"/>
            <a:chOff x="2055023" y="1416535"/>
            <a:chExt cx="7721091" cy="433083"/>
          </a:xfrm>
        </p:grpSpPr>
        <p:sp>
          <p:nvSpPr>
            <p:cNvPr id="24" name="Rectangle 23">
              <a:extLst>
                <a:ext uri="{FF2B5EF4-FFF2-40B4-BE49-F238E27FC236}">
                  <a16:creationId xmlns:a16="http://schemas.microsoft.com/office/drawing/2014/main" id="{D338AEE4-1EA3-EE87-B772-B575BF1D61DE}"/>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2B964A77-CA68-FAA1-3131-00445254EB26}"/>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Legal and Preventive Risk Tools and Treatments</a:t>
              </a:r>
            </a:p>
          </p:txBody>
        </p:sp>
      </p:grpSp>
      <p:sp>
        <p:nvSpPr>
          <p:cNvPr id="30" name="Rectangle: Folded Corner 29">
            <a:extLst>
              <a:ext uri="{FF2B5EF4-FFF2-40B4-BE49-F238E27FC236}">
                <a16:creationId xmlns:a16="http://schemas.microsoft.com/office/drawing/2014/main" id="{51773ED5-27C9-2B2C-0DAA-C2BDE0224ABA}"/>
              </a:ext>
            </a:extLst>
          </p:cNvPr>
          <p:cNvSpPr/>
          <p:nvPr/>
        </p:nvSpPr>
        <p:spPr>
          <a:xfrm>
            <a:off x="2138766" y="2253322"/>
            <a:ext cx="8508569" cy="3449092"/>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Appropriate Insurance Coverage</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Property insurance: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Covers damage to the building/units.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Public liability insurance: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Protects against third-party claims (e.g., injuries on the property).</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Natural disaster insurance: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Covers risks like floods, fires, or earthquakes (if available locally).</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Rent guarantee insurance: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Provides income protection if tenants default on payments (common in commercial leases).</a:t>
            </a:r>
          </a:p>
        </p:txBody>
      </p:sp>
      <p:pic>
        <p:nvPicPr>
          <p:cNvPr id="3" name="Audio 2">
            <a:hlinkClick r:id="" action="ppaction://media"/>
            <a:extLst>
              <a:ext uri="{FF2B5EF4-FFF2-40B4-BE49-F238E27FC236}">
                <a16:creationId xmlns:a16="http://schemas.microsoft.com/office/drawing/2014/main" id="{1EC80AF4-5C6F-A6B5-E41E-E2B5740D1252}"/>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
        <p:nvSpPr>
          <p:cNvPr id="2" name="TextBox 1">
            <a:extLst>
              <a:ext uri="{FF2B5EF4-FFF2-40B4-BE49-F238E27FC236}">
                <a16:creationId xmlns:a16="http://schemas.microsoft.com/office/drawing/2014/main" id="{0C08B871-0066-9EAA-6467-9F949778EBCA}"/>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custDataLst>
      <p:tags r:id="rId1"/>
    </p:custDataLst>
    <p:extLst>
      <p:ext uri="{BB962C8B-B14F-4D97-AF65-F5344CB8AC3E}">
        <p14:creationId xmlns:p14="http://schemas.microsoft.com/office/powerpoint/2010/main" val="3284628320"/>
      </p:ext>
    </p:extLst>
  </p:cSld>
  <p:clrMapOvr>
    <a:masterClrMapping/>
  </p:clrMapOvr>
  <mc:AlternateContent xmlns:mc="http://schemas.openxmlformats.org/markup-compatibility/2006" xmlns:p14="http://schemas.microsoft.com/office/powerpoint/2010/main">
    <mc:Choice Requires="p14">
      <p:transition spd="slow" p14:dur="2000" advTm="25844"/>
    </mc:Choice>
    <mc:Fallback xmlns="">
      <p:transition spd="slow" advTm="25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3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B150F-324F-DCF7-36BF-F39AC0307CA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ACE96FB-6770-02A8-0885-FCDC5A2BF53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3780809-501C-FBB4-8293-2631DC42C8F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61E64CC-68DF-6D65-E25E-5D312F892EB0}"/>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23" name="Group 22">
            <a:extLst>
              <a:ext uri="{FF2B5EF4-FFF2-40B4-BE49-F238E27FC236}">
                <a16:creationId xmlns:a16="http://schemas.microsoft.com/office/drawing/2014/main" id="{8ED5B740-3F0D-65B2-6463-8BD97A723FD8}"/>
              </a:ext>
            </a:extLst>
          </p:cNvPr>
          <p:cNvGrpSpPr/>
          <p:nvPr/>
        </p:nvGrpSpPr>
        <p:grpSpPr>
          <a:xfrm>
            <a:off x="2485572" y="1598353"/>
            <a:ext cx="7721091" cy="433083"/>
            <a:chOff x="2055023" y="1416535"/>
            <a:chExt cx="7721091" cy="433083"/>
          </a:xfrm>
        </p:grpSpPr>
        <p:sp>
          <p:nvSpPr>
            <p:cNvPr id="24" name="Rectangle 23">
              <a:extLst>
                <a:ext uri="{FF2B5EF4-FFF2-40B4-BE49-F238E27FC236}">
                  <a16:creationId xmlns:a16="http://schemas.microsoft.com/office/drawing/2014/main" id="{D25A2102-D5E8-90E5-C5C6-2C8FEA65C3F0}"/>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404BA24C-BD51-5F4A-4961-448274248118}"/>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Legal and Preventive Risk Tools and Treatments</a:t>
              </a:r>
            </a:p>
          </p:txBody>
        </p:sp>
      </p:grpSp>
      <p:sp>
        <p:nvSpPr>
          <p:cNvPr id="30" name="Rectangle: Folded Corner 29">
            <a:extLst>
              <a:ext uri="{FF2B5EF4-FFF2-40B4-BE49-F238E27FC236}">
                <a16:creationId xmlns:a16="http://schemas.microsoft.com/office/drawing/2014/main" id="{559B10B1-414F-8DA9-3D00-2E3C2E1EFBD9}"/>
              </a:ext>
            </a:extLst>
          </p:cNvPr>
          <p:cNvSpPr/>
          <p:nvPr/>
        </p:nvSpPr>
        <p:spPr>
          <a:xfrm>
            <a:off x="180431" y="2160470"/>
            <a:ext cx="7016638" cy="2861119"/>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Operational Risk Mitigation Procedures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Preventive maintenance: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Regular inspections of plumbing, electrical systems, and structural integrity.</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Safety compliance: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Adherence to fire safety, emergency exits, and building codes.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Security systems: </a:t>
            </a:r>
            <a:r>
              <a:rPr kumimoji="0" lang="en-US" sz="1800" b="0" i="0" u="none" strike="noStrike" kern="1200" cap="none" spc="0" normalizeH="0" baseline="0" noProof="0" dirty="0">
                <a:ln>
                  <a:noFill/>
                </a:ln>
                <a:solidFill>
                  <a:prstClr val="black"/>
                </a:solidFill>
                <a:effectLst/>
                <a:uLnTx/>
                <a:uFillTx/>
                <a:latin typeface="Alexandria"/>
                <a:ea typeface="+mn-ea"/>
                <a:cs typeface="+mn-cs"/>
              </a:rPr>
              <a:t>Installation of alarms, CCTV, and access controls.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Periodic inspections: </a:t>
            </a:r>
            <a:r>
              <a:rPr kumimoji="0" lang="en-US" sz="1800" b="0" i="0" u="none" strike="noStrike" kern="1200" cap="none" spc="0" normalizeH="0" baseline="0" noProof="0" dirty="0">
                <a:ln>
                  <a:noFill/>
                </a:ln>
                <a:solidFill>
                  <a:prstClr val="black"/>
                </a:solidFill>
                <a:effectLst/>
                <a:uLnTx/>
                <a:uFillTx/>
                <a:latin typeface="Alexandria"/>
                <a:ea typeface="+mn-ea"/>
                <a:cs typeface="+mn-cs"/>
              </a:rPr>
              <a:t>Conduct tours to identify hazards (e.g., pest infestations, leaks).</a:t>
            </a:r>
          </a:p>
        </p:txBody>
      </p:sp>
      <p:sp>
        <p:nvSpPr>
          <p:cNvPr id="2" name="Rectangle: Folded Corner 1">
            <a:extLst>
              <a:ext uri="{FF2B5EF4-FFF2-40B4-BE49-F238E27FC236}">
                <a16:creationId xmlns:a16="http://schemas.microsoft.com/office/drawing/2014/main" id="{AF43E31C-4302-B30A-649F-703A94A380AE}"/>
              </a:ext>
            </a:extLst>
          </p:cNvPr>
          <p:cNvSpPr/>
          <p:nvPr/>
        </p:nvSpPr>
        <p:spPr>
          <a:xfrm>
            <a:off x="7197069" y="3899387"/>
            <a:ext cx="4814500" cy="2861119"/>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Maintaining Accurate Legal Records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Document storage: </a:t>
            </a:r>
            <a:r>
              <a:rPr kumimoji="0" lang="en-US" sz="1800" b="0" i="0" u="none" strike="noStrike" kern="1200" cap="none" spc="0" normalizeH="0" baseline="0" noProof="0" dirty="0">
                <a:ln>
                  <a:noFill/>
                </a:ln>
                <a:solidFill>
                  <a:prstClr val="black"/>
                </a:solidFill>
                <a:effectLst/>
                <a:uLnTx/>
                <a:uFillTx/>
                <a:latin typeface="Alexandria"/>
                <a:ea typeface="+mn-ea"/>
                <a:cs typeface="+mn-cs"/>
              </a:rPr>
              <a:t>Keep copies of:</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Signed leases and amendments.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Eviction notices and legal correspondence.</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Communication logs with tenants (e.g., repair requests, complaints).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Records supporting defense in disputes (e.g., maintenance receipts, inspection reports).</a:t>
            </a:r>
          </a:p>
        </p:txBody>
      </p:sp>
      <p:pic>
        <p:nvPicPr>
          <p:cNvPr id="8" name="Audio 7">
            <a:hlinkClick r:id="" action="ppaction://media"/>
            <a:extLst>
              <a:ext uri="{FF2B5EF4-FFF2-40B4-BE49-F238E27FC236}">
                <a16:creationId xmlns:a16="http://schemas.microsoft.com/office/drawing/2014/main" id="{4E514492-5618-B34A-DD9D-812AC37951E0}"/>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
        <p:nvSpPr>
          <p:cNvPr id="3" name="TextBox 2">
            <a:extLst>
              <a:ext uri="{FF2B5EF4-FFF2-40B4-BE49-F238E27FC236}">
                <a16:creationId xmlns:a16="http://schemas.microsoft.com/office/drawing/2014/main" id="{81CCCAF6-37F1-A379-B5CF-C0A60372441F}"/>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custDataLst>
      <p:tags r:id="rId1"/>
    </p:custDataLst>
    <p:extLst>
      <p:ext uri="{BB962C8B-B14F-4D97-AF65-F5344CB8AC3E}">
        <p14:creationId xmlns:p14="http://schemas.microsoft.com/office/powerpoint/2010/main" val="3150069779"/>
      </p:ext>
    </p:extLst>
  </p:cSld>
  <p:clrMapOvr>
    <a:masterClrMapping/>
  </p:clrMapOvr>
  <mc:AlternateContent xmlns:mc="http://schemas.openxmlformats.org/markup-compatibility/2006" xmlns:p14="http://schemas.microsoft.com/office/powerpoint/2010/main">
    <mc:Choice Requires="p14">
      <p:transition spd="slow" p14:dur="2000" advTm="70981"/>
    </mc:Choice>
    <mc:Fallback xmlns="">
      <p:transition spd="slow" advTm="70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8"/>
                </p:tgtEl>
              </p:cMediaNode>
            </p:audio>
          </p:childTnLst>
        </p:cTn>
      </p:par>
    </p:tnLst>
    <p:bldLst>
      <p:bldP spid="30" grpId="0" animBg="1"/>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1535D-7632-227D-964B-7E6CD24E68D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EC382DB-B52D-5E77-725D-430A6A76B0A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1AD061F-5481-ACF6-D76A-4FD7675B5F8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B7F3A1A-88D1-BC9B-9D05-8DD2D79DEBB2}"/>
              </a:ext>
            </a:extLst>
          </p:cNvPr>
          <p:cNvSpPr txBox="1"/>
          <p:nvPr/>
        </p:nvSpPr>
        <p:spPr>
          <a:xfrm>
            <a:off x="4124027" y="641643"/>
            <a:ext cx="50313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Financial Management of Leases</a:t>
            </a:r>
          </a:p>
        </p:txBody>
      </p:sp>
      <p:grpSp>
        <p:nvGrpSpPr>
          <p:cNvPr id="23" name="Group 22">
            <a:extLst>
              <a:ext uri="{FF2B5EF4-FFF2-40B4-BE49-F238E27FC236}">
                <a16:creationId xmlns:a16="http://schemas.microsoft.com/office/drawing/2014/main" id="{E699E6C8-9882-73D5-2B10-F8EA7C522CB6}"/>
              </a:ext>
            </a:extLst>
          </p:cNvPr>
          <p:cNvGrpSpPr/>
          <p:nvPr/>
        </p:nvGrpSpPr>
        <p:grpSpPr>
          <a:xfrm>
            <a:off x="2485572" y="1598353"/>
            <a:ext cx="7721091" cy="433083"/>
            <a:chOff x="2055023" y="1416535"/>
            <a:chExt cx="7721091" cy="433083"/>
          </a:xfrm>
        </p:grpSpPr>
        <p:sp>
          <p:nvSpPr>
            <p:cNvPr id="24" name="Rectangle 23">
              <a:extLst>
                <a:ext uri="{FF2B5EF4-FFF2-40B4-BE49-F238E27FC236}">
                  <a16:creationId xmlns:a16="http://schemas.microsoft.com/office/drawing/2014/main" id="{CCD44E46-BF23-1ACC-73E7-B28A7F83C856}"/>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5" name="TextBox 24">
              <a:extLst>
                <a:ext uri="{FF2B5EF4-FFF2-40B4-BE49-F238E27FC236}">
                  <a16:creationId xmlns:a16="http://schemas.microsoft.com/office/drawing/2014/main" id="{CF739B6D-167A-CFF7-36C2-2D610EF29718}"/>
                </a:ext>
              </a:extLst>
            </p:cNvPr>
            <p:cNvSpPr txBox="1"/>
            <p:nvPr/>
          </p:nvSpPr>
          <p:spPr>
            <a:xfrm>
              <a:off x="2055023" y="1416535"/>
              <a:ext cx="7721091" cy="43308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mn-cs"/>
                </a:rPr>
                <a:t>Legal and Preventive Risk Tools and Treatments</a:t>
              </a:r>
            </a:p>
          </p:txBody>
        </p:sp>
      </p:grpSp>
      <p:sp>
        <p:nvSpPr>
          <p:cNvPr id="30" name="Rectangle: Folded Corner 29">
            <a:extLst>
              <a:ext uri="{FF2B5EF4-FFF2-40B4-BE49-F238E27FC236}">
                <a16:creationId xmlns:a16="http://schemas.microsoft.com/office/drawing/2014/main" id="{842DAAC8-A695-4DE3-652F-D9E4834E31B5}"/>
              </a:ext>
            </a:extLst>
          </p:cNvPr>
          <p:cNvSpPr/>
          <p:nvPr/>
        </p:nvSpPr>
        <p:spPr>
          <a:xfrm>
            <a:off x="2138766" y="2253322"/>
            <a:ext cx="8508569" cy="3449092"/>
          </a:xfrm>
          <a:prstGeom prst="foldedCorner">
            <a:avLst/>
          </a:prstGeom>
          <a:solidFill>
            <a:schemeClr val="bg1"/>
          </a:solidFill>
          <a:ln w="38100">
            <a:solidFill>
              <a:srgbClr val="C887D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 </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q"/>
              <a:tabLst/>
              <a:defRPr/>
            </a:pPr>
            <a:r>
              <a:rPr kumimoji="0" lang="en-US" sz="1800" b="1" i="0" u="none" strike="noStrike" kern="1200" cap="none" spc="0" normalizeH="0" baseline="0" noProof="0" dirty="0">
                <a:ln>
                  <a:noFill/>
                </a:ln>
                <a:solidFill>
                  <a:srgbClr val="7030A0"/>
                </a:solidFill>
                <a:effectLst/>
                <a:uLnTx/>
                <a:uFillTx/>
                <a:latin typeface="Alexandria"/>
                <a:ea typeface="+mn-ea"/>
                <a:cs typeface="+mn-cs"/>
              </a:rPr>
              <a:t>Procedures for Tracking Litigation or Claims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Internal policy for complaints: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Resolve issues through negotiation or mediation before escalating to court.</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Use arbitration clauses in leases where possible.</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Legal consultations: </a:t>
            </a:r>
            <a:r>
              <a:rPr kumimoji="0" lang="en-US" sz="1800" b="0" i="0" u="none" strike="noStrike" kern="1200" cap="none" spc="0" normalizeH="0" baseline="0" noProof="0" dirty="0">
                <a:ln>
                  <a:noFill/>
                </a:ln>
                <a:solidFill>
                  <a:prstClr val="black"/>
                </a:solidFill>
                <a:effectLst/>
                <a:uLnTx/>
                <a:uFillTx/>
                <a:latin typeface="Alexandria"/>
                <a:ea typeface="+mn-ea"/>
                <a:cs typeface="+mn-cs"/>
              </a:rPr>
              <a:t>Engage specialized lawyers for high-risk cases.</a:t>
            </a:r>
          </a:p>
          <a:p>
            <a:pPr marL="285750" marR="0" lvl="0" indent="-285750" algn="justLow" defTabSz="914400" rtl="0" eaLnBrk="1" fontAlgn="auto" latinLnBrk="0" hangingPunct="1">
              <a:lnSpc>
                <a:spcPct val="120000"/>
              </a:lnSpc>
              <a:spcBef>
                <a:spcPts val="0"/>
              </a:spcBef>
              <a:spcAft>
                <a:spcPts val="0"/>
              </a:spcAft>
              <a:buClrTx/>
              <a:buSzTx/>
              <a:buFont typeface="Wingdings" panose="05000000000000000000" pitchFamily="2" charset="2"/>
              <a:buChar char="ü"/>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Claim documentation: </a:t>
            </a:r>
            <a:r>
              <a:rPr kumimoji="0" lang="en-US" sz="1800" b="0" i="0" u="none" strike="noStrike" kern="1200" cap="none" spc="0" normalizeH="0" baseline="0" noProof="0" dirty="0">
                <a:ln>
                  <a:noFill/>
                </a:ln>
                <a:solidFill>
                  <a:prstClr val="black"/>
                </a:solidFill>
                <a:effectLst/>
                <a:uLnTx/>
                <a:uFillTx/>
                <a:latin typeface="Alexandria"/>
                <a:ea typeface="+mn-ea"/>
                <a:cs typeface="+mn-cs"/>
              </a:rPr>
              <a:t>Track all disputes, court dates, and outcomes for future reference.</a:t>
            </a:r>
          </a:p>
        </p:txBody>
      </p:sp>
      <p:pic>
        <p:nvPicPr>
          <p:cNvPr id="3" name="Audio 2">
            <a:hlinkClick r:id="" action="ppaction://media"/>
            <a:extLst>
              <a:ext uri="{FF2B5EF4-FFF2-40B4-BE49-F238E27FC236}">
                <a16:creationId xmlns:a16="http://schemas.microsoft.com/office/drawing/2014/main" id="{797ABE21-5A4E-DF8A-D1DE-8511E80E5289}"/>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18750" t="-118750" r="-118750" b="-118750"/>
          <a:stretch>
            <a:fillRect/>
          </a:stretch>
        </p:blipFill>
        <p:spPr>
          <a:xfrm>
            <a:off x="10052304" y="4718304"/>
            <a:ext cx="2057400" cy="2057400"/>
          </a:xfrm>
          <a:prstGeom prst="ellipse">
            <a:avLst/>
          </a:prstGeom>
        </p:spPr>
      </p:pic>
      <p:sp>
        <p:nvSpPr>
          <p:cNvPr id="2" name="TextBox 1">
            <a:extLst>
              <a:ext uri="{FF2B5EF4-FFF2-40B4-BE49-F238E27FC236}">
                <a16:creationId xmlns:a16="http://schemas.microsoft.com/office/drawing/2014/main" id="{2A2A0DA6-C521-ECA3-1DC0-C18C1C9B640C}"/>
              </a:ext>
            </a:extLst>
          </p:cNvPr>
          <p:cNvSpPr txBox="1"/>
          <p:nvPr/>
        </p:nvSpPr>
        <p:spPr>
          <a:xfrm>
            <a:off x="180431" y="1137125"/>
            <a:ext cx="6098582" cy="430887"/>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200" b="1" i="0" u="none" strike="noStrike" kern="1200" cap="none" spc="0" normalizeH="0" baseline="0" noProof="0" dirty="0">
                <a:ln>
                  <a:noFill/>
                </a:ln>
                <a:solidFill>
                  <a:srgbClr val="0070C0"/>
                </a:solidFill>
                <a:effectLst/>
                <a:uLnTx/>
                <a:uFillTx/>
                <a:latin typeface="Alexandria"/>
                <a:ea typeface="+mn-ea"/>
                <a:cs typeface="+mn-cs"/>
              </a:rPr>
              <a:t>Risk and Legal Management</a:t>
            </a:r>
          </a:p>
        </p:txBody>
      </p:sp>
    </p:spTree>
    <p:custDataLst>
      <p:tags r:id="rId1"/>
    </p:custDataLst>
    <p:extLst>
      <p:ext uri="{BB962C8B-B14F-4D97-AF65-F5344CB8AC3E}">
        <p14:creationId xmlns:p14="http://schemas.microsoft.com/office/powerpoint/2010/main" val="1284863087"/>
      </p:ext>
    </p:extLst>
  </p:cSld>
  <p:clrMapOvr>
    <a:masterClrMapping/>
  </p:clrMapOvr>
  <mc:AlternateContent xmlns:mc="http://schemas.openxmlformats.org/markup-compatibility/2006" xmlns:p14="http://schemas.microsoft.com/office/powerpoint/2010/main">
    <mc:Choice Requires="p14">
      <p:transition spd="slow" p14:dur="2000" advTm="177344"/>
    </mc:Choice>
    <mc:Fallback xmlns="">
      <p:transition spd="slow" advTm="177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3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D3993-4716-D7BD-C5D2-F7CC84EA506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B2C1642-ADED-89D4-5A7E-C86EB2ACE9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0BE5B7E7-903A-55E0-23D8-34196454F6F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8B6BD5-A596-6D5E-D5C3-69C13A010D9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4FA722-F84C-FD91-E5EE-1A60EB22C2E3}"/>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2DD139CB-1443-D651-501D-81F6258CE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C38A4B0-EA66-5226-89D2-D33C6FF76C3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62A675CF-403D-C9E6-AA52-6F7730BE7E37}"/>
              </a:ext>
            </a:extLst>
          </p:cNvPr>
          <p:cNvSpPr/>
          <p:nvPr/>
        </p:nvSpPr>
        <p:spPr>
          <a:xfrm>
            <a:off x="4053596" y="1214010"/>
            <a:ext cx="5678024" cy="624843"/>
          </a:xfrm>
          <a:prstGeom prst="plaque">
            <a:avLst/>
          </a:prstGeom>
          <a:solidFill>
            <a:srgbClr val="FFFFFF"/>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r>
              <a:rPr kumimoji="0" lang="en-US" sz="2400" b="1" i="0" u="none" strike="noStrike" kern="1200" cap="none" spc="0" normalizeH="0" baseline="0" noProof="0" dirty="0">
                <a:ln>
                  <a:noFill/>
                </a:ln>
                <a:solidFill>
                  <a:srgbClr val="FF0000"/>
                </a:solidFill>
                <a:effectLst/>
                <a:uLnTx/>
                <a:uFillTx/>
                <a:latin typeface="Alexandria"/>
                <a:ea typeface="+mn-ea"/>
                <a:cs typeface="+mn-cs"/>
              </a:rPr>
              <a:t>Lease Life Cycle   </a:t>
            </a:r>
            <a:r>
              <a:rPr kumimoji="0" lang="en-US" sz="2400" b="1" i="0" u="none" strike="noStrike" kern="1200" cap="none" spc="0" normalizeH="0" baseline="0" noProof="0" dirty="0">
                <a:ln>
                  <a:noFill/>
                </a:ln>
                <a:solidFill>
                  <a:schemeClr val="tx1"/>
                </a:solidFill>
                <a:effectLst/>
                <a:uLnTx/>
                <a:uFillTx/>
                <a:latin typeface="Alexandria"/>
                <a:ea typeface="+mn-ea"/>
                <a:cs typeface="+mn-cs"/>
              </a:rPr>
              <a:t>*</a:t>
            </a:r>
            <a:r>
              <a:rPr kumimoji="0" lang="en-US" sz="2400" b="1" i="0" u="none" strike="noStrike" kern="1200" cap="none" spc="0" normalizeH="0" baseline="0" noProof="0" dirty="0">
                <a:ln>
                  <a:noFill/>
                </a:ln>
                <a:solidFill>
                  <a:srgbClr val="FF0000"/>
                </a:solidFill>
                <a:effectLst/>
                <a:uLnTx/>
                <a:uFillTx/>
                <a:latin typeface="Alexandria"/>
                <a:ea typeface="+mn-ea"/>
                <a:cs typeface="+mn-cs"/>
              </a:rPr>
              <a:t> </a:t>
            </a:r>
            <a:r>
              <a:rPr lang="en-US" sz="2400" b="1" dirty="0">
                <a:solidFill>
                  <a:schemeClr val="tx1"/>
                </a:solidFill>
                <a:latin typeface="Alexandria"/>
              </a:rPr>
              <a:t>Lease Administration *</a:t>
            </a:r>
          </a:p>
        </p:txBody>
      </p:sp>
      <p:sp>
        <p:nvSpPr>
          <p:cNvPr id="20" name="Scroll: Vertical 19">
            <a:extLst>
              <a:ext uri="{FF2B5EF4-FFF2-40B4-BE49-F238E27FC236}">
                <a16:creationId xmlns:a16="http://schemas.microsoft.com/office/drawing/2014/main" id="{D9BF5A3B-7C5F-6FA7-7109-C8847F2129FF}"/>
              </a:ext>
            </a:extLst>
          </p:cNvPr>
          <p:cNvSpPr/>
          <p:nvPr/>
        </p:nvSpPr>
        <p:spPr>
          <a:xfrm>
            <a:off x="4444624" y="1880413"/>
            <a:ext cx="4393770" cy="624843"/>
          </a:xfrm>
          <a:prstGeom prst="verticalScroll">
            <a:avLst/>
          </a:prstGeom>
          <a:solidFill>
            <a:srgbClr val="66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lnSpc>
                <a:spcPct val="120000"/>
              </a:lnSpc>
              <a:spcBef>
                <a:spcPts val="600"/>
              </a:spcBef>
              <a:spcAft>
                <a:spcPts val="600"/>
              </a:spcAft>
              <a:tabLst>
                <a:tab pos="457200" algn="l"/>
              </a:tabLst>
            </a:pPr>
            <a:r>
              <a:rPr lang="en-US" sz="2200" b="1" dirty="0">
                <a:solidFill>
                  <a:schemeClr val="tx1"/>
                </a:solidFill>
                <a:latin typeface="Alexandria"/>
              </a:rPr>
              <a:t>Financial Management of Leases</a:t>
            </a:r>
          </a:p>
        </p:txBody>
      </p:sp>
      <p:sp>
        <p:nvSpPr>
          <p:cNvPr id="7" name="TextBox 6">
            <a:extLst>
              <a:ext uri="{FF2B5EF4-FFF2-40B4-BE49-F238E27FC236}">
                <a16:creationId xmlns:a16="http://schemas.microsoft.com/office/drawing/2014/main" id="{E3D5C03B-6361-C4AD-CB19-61B2CDD3D67A}"/>
              </a:ext>
            </a:extLst>
          </p:cNvPr>
          <p:cNvSpPr txBox="1"/>
          <p:nvPr/>
        </p:nvSpPr>
        <p:spPr>
          <a:xfrm>
            <a:off x="1781402" y="2604791"/>
            <a:ext cx="3661984" cy="707886"/>
          </a:xfrm>
          <a:prstGeom prst="rect">
            <a:avLst/>
          </a:prstGeom>
          <a:solidFill>
            <a:srgbClr val="FFCCFF"/>
          </a:solidFill>
          <a:ln w="38100">
            <a:solidFill>
              <a:srgbClr val="FF66FF"/>
            </a:solidFill>
          </a:ln>
        </p:spPr>
        <p:txBody>
          <a:bodyPr wrap="square">
            <a:spAutoFit/>
          </a:bodyPr>
          <a:lstStyle/>
          <a:p>
            <a:pPr lvl="0" algn="ctr"/>
            <a:r>
              <a:rPr lang="en-US" sz="2000" b="1" dirty="0">
                <a:latin typeface="Alexandria"/>
                <a:ea typeface="Calibri" panose="020F0502020204030204" pitchFamily="34" charset="0"/>
                <a:cs typeface="Times New Roman" panose="02020603050405020304" pitchFamily="18" charset="0"/>
              </a:rPr>
              <a:t>2) Revenue Management and Rent Collection</a:t>
            </a:r>
          </a:p>
        </p:txBody>
      </p:sp>
      <p:sp>
        <p:nvSpPr>
          <p:cNvPr id="12" name="TextBox 11">
            <a:extLst>
              <a:ext uri="{FF2B5EF4-FFF2-40B4-BE49-F238E27FC236}">
                <a16:creationId xmlns:a16="http://schemas.microsoft.com/office/drawing/2014/main" id="{73E474D7-CB90-20A8-FB99-0CC6213A3FCE}"/>
              </a:ext>
            </a:extLst>
          </p:cNvPr>
          <p:cNvSpPr txBox="1"/>
          <p:nvPr/>
        </p:nvSpPr>
        <p:spPr>
          <a:xfrm>
            <a:off x="563103" y="3464845"/>
            <a:ext cx="6098582" cy="341632"/>
          </a:xfrm>
          <a:prstGeom prst="rect">
            <a:avLst/>
          </a:prstGeom>
          <a:solidFill>
            <a:schemeClr val="bg1"/>
          </a:solidFill>
          <a:ln>
            <a:solidFill>
              <a:srgbClr val="FF66FF"/>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Accepting Partial Rent — Operational and Legal Framework</a:t>
            </a:r>
          </a:p>
        </p:txBody>
      </p:sp>
      <p:grpSp>
        <p:nvGrpSpPr>
          <p:cNvPr id="19" name="Group 18">
            <a:extLst>
              <a:ext uri="{FF2B5EF4-FFF2-40B4-BE49-F238E27FC236}">
                <a16:creationId xmlns:a16="http://schemas.microsoft.com/office/drawing/2014/main" id="{50C7415F-A32C-BFE5-2DF5-5F12BD0CFF09}"/>
              </a:ext>
            </a:extLst>
          </p:cNvPr>
          <p:cNvGrpSpPr/>
          <p:nvPr/>
        </p:nvGrpSpPr>
        <p:grpSpPr>
          <a:xfrm>
            <a:off x="563103" y="4031408"/>
            <a:ext cx="6098582" cy="411177"/>
            <a:chOff x="5281427" y="1098602"/>
            <a:chExt cx="2066645" cy="1538754"/>
          </a:xfrm>
          <a:solidFill>
            <a:schemeClr val="bg1"/>
          </a:solidFill>
        </p:grpSpPr>
        <p:sp>
          <p:nvSpPr>
            <p:cNvPr id="21" name="Rectangle 20">
              <a:extLst>
                <a:ext uri="{FF2B5EF4-FFF2-40B4-BE49-F238E27FC236}">
                  <a16:creationId xmlns:a16="http://schemas.microsoft.com/office/drawing/2014/main" id="{A03B8287-00C3-87E0-6F26-918E7D5A0353}"/>
                </a:ext>
              </a:extLst>
            </p:cNvPr>
            <p:cNvSpPr/>
            <p:nvPr/>
          </p:nvSpPr>
          <p:spPr>
            <a:xfrm>
              <a:off x="5326149" y="1098602"/>
              <a:ext cx="2021923" cy="1538754"/>
            </a:xfrm>
            <a:prstGeom prst="rect">
              <a:avLst/>
            </a:prstGeom>
            <a:grpFill/>
            <a:ln>
              <a:solidFill>
                <a:srgbClr val="FF66FF"/>
              </a:solidFill>
            </a:ln>
          </p:spPr>
          <p:txBody>
            <a:bodyPr wrap="square">
              <a:spAutoFit/>
            </a:bodyPr>
            <a:lstStyle/>
            <a:p>
              <a:endParaRPr lang="en-US"/>
            </a:p>
          </p:txBody>
        </p:sp>
        <p:sp>
          <p:nvSpPr>
            <p:cNvPr id="23" name="TextBox 22">
              <a:extLst>
                <a:ext uri="{FF2B5EF4-FFF2-40B4-BE49-F238E27FC236}">
                  <a16:creationId xmlns:a16="http://schemas.microsoft.com/office/drawing/2014/main" id="{28C4D9FA-68AC-1BAD-840D-D86D9FAF56B8}"/>
                </a:ext>
              </a:extLst>
            </p:cNvPr>
            <p:cNvSpPr txBox="1"/>
            <p:nvPr/>
          </p:nvSpPr>
          <p:spPr>
            <a:xfrm>
              <a:off x="5281427" y="1117427"/>
              <a:ext cx="2021923" cy="1538754"/>
            </a:xfrm>
            <a:prstGeom prst="rect">
              <a:avLst/>
            </a:prstGeom>
            <a:grpFill/>
            <a:ln>
              <a:solidFill>
                <a:srgbClr val="FF66FF"/>
              </a:solidFill>
            </a:ln>
          </p:spPr>
          <p:txBody>
            <a:bodyPr wrap="square">
              <a:spAutoFit/>
            </a:bodyPr>
            <a:lstStyle>
              <a:defPPr>
                <a:defRPr lang="en-US"/>
              </a:defPPr>
              <a:lvl1pPr marR="0" lvl="0" indent="0" algn="ctr" defTabSz="1066800" fontAlgn="auto">
                <a:lnSpc>
                  <a:spcPct val="90000"/>
                </a:lnSpc>
                <a:spcBef>
                  <a:spcPct val="0"/>
                </a:spcBef>
                <a:spcAft>
                  <a:spcPct val="35000"/>
                </a:spcAft>
                <a:buClrTx/>
                <a:buSzTx/>
                <a:buFontTx/>
                <a:buNone/>
                <a:tabLst/>
                <a:defRPr kumimoji="0" b="1" i="0" u="none" strike="noStrike" cap="none" spc="0" normalizeH="0" baseline="0">
                  <a:ln>
                    <a:noFill/>
                  </a:ln>
                  <a:solidFill>
                    <a:prstClr val="black"/>
                  </a:solidFill>
                  <a:effectLst/>
                  <a:uLnTx/>
                  <a:uFillTx/>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Components of a Partial Payment Agreement</a:t>
              </a:r>
            </a:p>
          </p:txBody>
        </p:sp>
      </p:grpSp>
      <p:sp>
        <p:nvSpPr>
          <p:cNvPr id="32" name="TextBox 31">
            <a:extLst>
              <a:ext uri="{FF2B5EF4-FFF2-40B4-BE49-F238E27FC236}">
                <a16:creationId xmlns:a16="http://schemas.microsoft.com/office/drawing/2014/main" id="{9E5F8F78-2E11-1CC9-9DF1-878FFA0746E6}"/>
              </a:ext>
            </a:extLst>
          </p:cNvPr>
          <p:cNvSpPr txBox="1"/>
          <p:nvPr/>
        </p:nvSpPr>
        <p:spPr>
          <a:xfrm>
            <a:off x="1707461" y="4558918"/>
            <a:ext cx="3356025" cy="871328"/>
          </a:xfrm>
          <a:prstGeom prst="rect">
            <a:avLst/>
          </a:prstGeom>
          <a:solidFill>
            <a:schemeClr val="bg1"/>
          </a:solidFill>
          <a:ln>
            <a:solidFill>
              <a:srgbClr val="FF66FF"/>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Difference Between Commercial and Residential Landlords in Partial Rent Situations</a:t>
            </a:r>
          </a:p>
        </p:txBody>
      </p:sp>
      <p:sp>
        <p:nvSpPr>
          <p:cNvPr id="33" name="TextBox 32">
            <a:extLst>
              <a:ext uri="{FF2B5EF4-FFF2-40B4-BE49-F238E27FC236}">
                <a16:creationId xmlns:a16="http://schemas.microsoft.com/office/drawing/2014/main" id="{A29E780C-169E-FCA9-59A9-1BC86D7FEB35}"/>
              </a:ext>
            </a:extLst>
          </p:cNvPr>
          <p:cNvSpPr txBox="1"/>
          <p:nvPr/>
        </p:nvSpPr>
        <p:spPr>
          <a:xfrm>
            <a:off x="6960963" y="2622001"/>
            <a:ext cx="4631769" cy="430887"/>
          </a:xfrm>
          <a:prstGeom prst="rect">
            <a:avLst/>
          </a:prstGeom>
          <a:solidFill>
            <a:srgbClr val="FFFF00"/>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effectLst/>
                <a:uLnTx/>
                <a:uFillTx/>
                <a:latin typeface="Alexandria"/>
                <a:ea typeface="+mn-ea"/>
                <a:cs typeface="+mn-cs"/>
              </a:rPr>
              <a:t>3)Operating Expense Management </a:t>
            </a:r>
          </a:p>
        </p:txBody>
      </p:sp>
      <p:grpSp>
        <p:nvGrpSpPr>
          <p:cNvPr id="34" name="Group 33">
            <a:extLst>
              <a:ext uri="{FF2B5EF4-FFF2-40B4-BE49-F238E27FC236}">
                <a16:creationId xmlns:a16="http://schemas.microsoft.com/office/drawing/2014/main" id="{3A826802-DEE6-7EEC-F43A-645F59B3C28F}"/>
              </a:ext>
            </a:extLst>
          </p:cNvPr>
          <p:cNvGrpSpPr/>
          <p:nvPr/>
        </p:nvGrpSpPr>
        <p:grpSpPr>
          <a:xfrm>
            <a:off x="7221981" y="3254859"/>
            <a:ext cx="4406916" cy="581177"/>
            <a:chOff x="2916542" y="1122538"/>
            <a:chExt cx="6178484" cy="2349065"/>
          </a:xfrm>
          <a:solidFill>
            <a:srgbClr val="FFFFCC"/>
          </a:solidFill>
        </p:grpSpPr>
        <p:sp>
          <p:nvSpPr>
            <p:cNvPr id="35" name="Rectangle 34">
              <a:extLst>
                <a:ext uri="{FF2B5EF4-FFF2-40B4-BE49-F238E27FC236}">
                  <a16:creationId xmlns:a16="http://schemas.microsoft.com/office/drawing/2014/main" id="{521BA068-0B3B-4602-4325-C06E9F8E4AC6}"/>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36" name="TextBox 35">
              <a:extLst>
                <a:ext uri="{FF2B5EF4-FFF2-40B4-BE49-F238E27FC236}">
                  <a16:creationId xmlns:a16="http://schemas.microsoft.com/office/drawing/2014/main" id="{B648636C-1BCB-78BC-0077-33B09A0037C5}"/>
                </a:ext>
              </a:extLst>
            </p:cNvPr>
            <p:cNvSpPr txBox="1"/>
            <p:nvPr/>
          </p:nvSpPr>
          <p:spPr>
            <a:xfrm>
              <a:off x="2916542" y="1122538"/>
              <a:ext cx="6178484" cy="2349065"/>
            </a:xfrm>
            <a:prstGeom prst="rect">
              <a:avLst/>
            </a:prstGeom>
            <a:grpFill/>
            <a:ln>
              <a:solidFill>
                <a:srgbClr val="0070C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Tenant’s Property Expense Profile – </a:t>
              </a:r>
              <a:endParaRPr kumimoji="0" lang="ar-SY" b="1" i="0" u="none" strike="noStrike" kern="1200" cap="none" spc="0" normalizeH="0" baseline="0" noProof="0" dirty="0">
                <a:ln>
                  <a:noFill/>
                </a:ln>
                <a:solidFill>
                  <a:prstClr val="black"/>
                </a:solidFill>
                <a:effectLst/>
                <a:uLnTx/>
                <a:uFillTx/>
                <a:latin typeface="Alexandria"/>
                <a:ea typeface="+mn-ea"/>
                <a:cs typeface="+mn-cs"/>
              </a:endParaRPr>
            </a:p>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RPI Form 562</a:t>
              </a:r>
              <a:endParaRPr lang="en-US" b="1" kern="1200" dirty="0">
                <a:solidFill>
                  <a:schemeClr val="tx1"/>
                </a:solidFill>
                <a:latin typeface="Alexandria"/>
              </a:endParaRPr>
            </a:p>
          </p:txBody>
        </p:sp>
      </p:grpSp>
      <p:grpSp>
        <p:nvGrpSpPr>
          <p:cNvPr id="37" name="Group 36">
            <a:extLst>
              <a:ext uri="{FF2B5EF4-FFF2-40B4-BE49-F238E27FC236}">
                <a16:creationId xmlns:a16="http://schemas.microsoft.com/office/drawing/2014/main" id="{C0EDFC55-128C-F324-C6AE-025BB3A3B95F}"/>
              </a:ext>
            </a:extLst>
          </p:cNvPr>
          <p:cNvGrpSpPr/>
          <p:nvPr/>
        </p:nvGrpSpPr>
        <p:grpSpPr>
          <a:xfrm>
            <a:off x="7221979" y="4079866"/>
            <a:ext cx="4506997" cy="458891"/>
            <a:chOff x="2916542" y="1566314"/>
            <a:chExt cx="6178484" cy="531606"/>
          </a:xfrm>
          <a:solidFill>
            <a:srgbClr val="FFFFCC"/>
          </a:solidFill>
        </p:grpSpPr>
        <p:sp>
          <p:nvSpPr>
            <p:cNvPr id="38" name="Rectangle 37">
              <a:extLst>
                <a:ext uri="{FF2B5EF4-FFF2-40B4-BE49-F238E27FC236}">
                  <a16:creationId xmlns:a16="http://schemas.microsoft.com/office/drawing/2014/main" id="{D48E26C7-1AAC-349C-E17E-ED4FFDAF39B2}"/>
                </a:ext>
              </a:extLst>
            </p:cNvPr>
            <p:cNvSpPr/>
            <p:nvPr/>
          </p:nvSpPr>
          <p:spPr>
            <a:xfrm>
              <a:off x="2916542" y="1566314"/>
              <a:ext cx="6178484" cy="531606"/>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39" name="TextBox 38">
              <a:extLst>
                <a:ext uri="{FF2B5EF4-FFF2-40B4-BE49-F238E27FC236}">
                  <a16:creationId xmlns:a16="http://schemas.microsoft.com/office/drawing/2014/main" id="{F1DCC190-C215-02F5-7175-574DD4A5E7C1}"/>
                </a:ext>
              </a:extLst>
            </p:cNvPr>
            <p:cNvSpPr txBox="1"/>
            <p:nvPr/>
          </p:nvSpPr>
          <p:spPr>
            <a:xfrm>
              <a:off x="2916542" y="1566314"/>
              <a:ext cx="6178484" cy="531606"/>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Primary Functions of the Property Manager </a:t>
              </a:r>
              <a:endParaRPr lang="en-US" b="1" kern="1200" dirty="0">
                <a:solidFill>
                  <a:schemeClr val="tx1"/>
                </a:solidFill>
                <a:latin typeface="Alexandria"/>
              </a:endParaRPr>
            </a:p>
          </p:txBody>
        </p:sp>
      </p:grpSp>
      <p:grpSp>
        <p:nvGrpSpPr>
          <p:cNvPr id="40" name="Group 39">
            <a:extLst>
              <a:ext uri="{FF2B5EF4-FFF2-40B4-BE49-F238E27FC236}">
                <a16:creationId xmlns:a16="http://schemas.microsoft.com/office/drawing/2014/main" id="{4216DFC1-1BA1-DBB1-21DC-65D9E25021AB}"/>
              </a:ext>
            </a:extLst>
          </p:cNvPr>
          <p:cNvGrpSpPr/>
          <p:nvPr/>
        </p:nvGrpSpPr>
        <p:grpSpPr>
          <a:xfrm>
            <a:off x="7221979" y="4795625"/>
            <a:ext cx="4511021" cy="535753"/>
            <a:chOff x="2123457" y="1567959"/>
            <a:chExt cx="7764651" cy="669680"/>
          </a:xfrm>
          <a:solidFill>
            <a:srgbClr val="FFFFCC"/>
          </a:solidFill>
        </p:grpSpPr>
        <p:sp>
          <p:nvSpPr>
            <p:cNvPr id="41" name="Rectangle 40">
              <a:extLst>
                <a:ext uri="{FF2B5EF4-FFF2-40B4-BE49-F238E27FC236}">
                  <a16:creationId xmlns:a16="http://schemas.microsoft.com/office/drawing/2014/main" id="{0EA097C7-9608-8292-71CF-D23A73D0F9B0}"/>
                </a:ext>
              </a:extLst>
            </p:cNvPr>
            <p:cNvSpPr/>
            <p:nvPr/>
          </p:nvSpPr>
          <p:spPr>
            <a:xfrm>
              <a:off x="2123457" y="1567959"/>
              <a:ext cx="7764651" cy="654014"/>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2" name="TextBox 41">
              <a:extLst>
                <a:ext uri="{FF2B5EF4-FFF2-40B4-BE49-F238E27FC236}">
                  <a16:creationId xmlns:a16="http://schemas.microsoft.com/office/drawing/2014/main" id="{A70659A1-DEA9-21AD-146B-94FFDC6614AA}"/>
                </a:ext>
              </a:extLst>
            </p:cNvPr>
            <p:cNvSpPr txBox="1"/>
            <p:nvPr/>
          </p:nvSpPr>
          <p:spPr>
            <a:xfrm>
              <a:off x="2123457" y="1583625"/>
              <a:ext cx="7764651" cy="654014"/>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Analysis of Common Area Maintenance (CAM) </a:t>
              </a:r>
              <a:r>
                <a:rPr lang="en-US" b="1" dirty="0">
                  <a:solidFill>
                    <a:prstClr val="black"/>
                  </a:solidFill>
                  <a:latin typeface="Alexandria"/>
                </a:rPr>
                <a:t>Fees</a:t>
              </a:r>
              <a:endParaRPr kumimoji="0" lang="en-US" b="1" i="0" u="none" strike="noStrike" kern="1200" cap="none" spc="0" normalizeH="0" baseline="0" noProof="0" dirty="0">
                <a:ln>
                  <a:noFill/>
                </a:ln>
                <a:solidFill>
                  <a:prstClr val="black"/>
                </a:solidFill>
                <a:effectLst/>
                <a:uLnTx/>
                <a:uFillTx/>
                <a:latin typeface="Alexandria"/>
                <a:ea typeface="+mn-ea"/>
                <a:cs typeface="+mn-cs"/>
              </a:endParaRPr>
            </a:p>
          </p:txBody>
        </p:sp>
      </p:grpSp>
      <p:grpSp>
        <p:nvGrpSpPr>
          <p:cNvPr id="43" name="Group 42">
            <a:extLst>
              <a:ext uri="{FF2B5EF4-FFF2-40B4-BE49-F238E27FC236}">
                <a16:creationId xmlns:a16="http://schemas.microsoft.com/office/drawing/2014/main" id="{9E3AD9FE-7E73-8C63-AF49-F152FF29A075}"/>
              </a:ext>
            </a:extLst>
          </p:cNvPr>
          <p:cNvGrpSpPr/>
          <p:nvPr/>
        </p:nvGrpSpPr>
        <p:grpSpPr>
          <a:xfrm>
            <a:off x="7217955" y="5588030"/>
            <a:ext cx="4511021" cy="535753"/>
            <a:chOff x="2123457" y="1567959"/>
            <a:chExt cx="7764651" cy="669680"/>
          </a:xfrm>
          <a:solidFill>
            <a:srgbClr val="FFFFCC"/>
          </a:solidFill>
        </p:grpSpPr>
        <p:sp>
          <p:nvSpPr>
            <p:cNvPr id="44" name="Rectangle 43">
              <a:extLst>
                <a:ext uri="{FF2B5EF4-FFF2-40B4-BE49-F238E27FC236}">
                  <a16:creationId xmlns:a16="http://schemas.microsoft.com/office/drawing/2014/main" id="{6CF7F6E5-7D9B-C830-397A-78D11096A10D}"/>
                </a:ext>
              </a:extLst>
            </p:cNvPr>
            <p:cNvSpPr/>
            <p:nvPr/>
          </p:nvSpPr>
          <p:spPr>
            <a:xfrm>
              <a:off x="2123457" y="1567959"/>
              <a:ext cx="7764651" cy="654014"/>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5" name="TextBox 44">
              <a:extLst>
                <a:ext uri="{FF2B5EF4-FFF2-40B4-BE49-F238E27FC236}">
                  <a16:creationId xmlns:a16="http://schemas.microsoft.com/office/drawing/2014/main" id="{12BE893F-E07A-29A8-F6EE-DCD685C33189}"/>
                </a:ext>
              </a:extLst>
            </p:cNvPr>
            <p:cNvSpPr txBox="1"/>
            <p:nvPr/>
          </p:nvSpPr>
          <p:spPr>
            <a:xfrm>
              <a:off x="2123457" y="1583625"/>
              <a:ext cx="7764651" cy="654014"/>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Comparative Cost Analysis</a:t>
              </a:r>
            </a:p>
          </p:txBody>
        </p:sp>
      </p:grpSp>
    </p:spTree>
    <p:extLst>
      <p:ext uri="{BB962C8B-B14F-4D97-AF65-F5344CB8AC3E}">
        <p14:creationId xmlns:p14="http://schemas.microsoft.com/office/powerpoint/2010/main" val="53930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additive="base">
                                        <p:cTn id="43" dur="500" fill="hold"/>
                                        <p:tgtEl>
                                          <p:spTgt spid="34"/>
                                        </p:tgtEl>
                                        <p:attrNameLst>
                                          <p:attrName>ppt_x</p:attrName>
                                        </p:attrNameLst>
                                      </p:cBhvr>
                                      <p:tavLst>
                                        <p:tav tm="0">
                                          <p:val>
                                            <p:strVal val="#ppt_x"/>
                                          </p:val>
                                        </p:tav>
                                        <p:tav tm="100000">
                                          <p:val>
                                            <p:strVal val="#ppt_x"/>
                                          </p:val>
                                        </p:tav>
                                      </p:tavLst>
                                    </p:anim>
                                    <p:anim calcmode="lin" valueType="num">
                                      <p:cBhvr additive="base">
                                        <p:cTn id="4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additive="base">
                                        <p:cTn id="49" dur="500" fill="hold"/>
                                        <p:tgtEl>
                                          <p:spTgt spid="37"/>
                                        </p:tgtEl>
                                        <p:attrNameLst>
                                          <p:attrName>ppt_x</p:attrName>
                                        </p:attrNameLst>
                                      </p:cBhvr>
                                      <p:tavLst>
                                        <p:tav tm="0">
                                          <p:val>
                                            <p:strVal val="#ppt_x"/>
                                          </p:val>
                                        </p:tav>
                                        <p:tav tm="100000">
                                          <p:val>
                                            <p:strVal val="#ppt_x"/>
                                          </p:val>
                                        </p:tav>
                                      </p:tavLst>
                                    </p:anim>
                                    <p:anim calcmode="lin" valueType="num">
                                      <p:cBhvr additive="base">
                                        <p:cTn id="5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500" fill="hold"/>
                                        <p:tgtEl>
                                          <p:spTgt spid="40"/>
                                        </p:tgtEl>
                                        <p:attrNameLst>
                                          <p:attrName>ppt_x</p:attrName>
                                        </p:attrNameLst>
                                      </p:cBhvr>
                                      <p:tavLst>
                                        <p:tav tm="0">
                                          <p:val>
                                            <p:strVal val="#ppt_x"/>
                                          </p:val>
                                        </p:tav>
                                        <p:tav tm="100000">
                                          <p:val>
                                            <p:strVal val="#ppt_x"/>
                                          </p:val>
                                        </p:tav>
                                      </p:tavLst>
                                    </p:anim>
                                    <p:anim calcmode="lin" valueType="num">
                                      <p:cBhvr additive="base">
                                        <p:cTn id="5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fill="hold"/>
                                        <p:tgtEl>
                                          <p:spTgt spid="43"/>
                                        </p:tgtEl>
                                        <p:attrNameLst>
                                          <p:attrName>ppt_x</p:attrName>
                                        </p:attrNameLst>
                                      </p:cBhvr>
                                      <p:tavLst>
                                        <p:tav tm="0">
                                          <p:val>
                                            <p:strVal val="#ppt_x"/>
                                          </p:val>
                                        </p:tav>
                                        <p:tav tm="100000">
                                          <p:val>
                                            <p:strVal val="#ppt_x"/>
                                          </p:val>
                                        </p:tav>
                                      </p:tavLst>
                                    </p:anim>
                                    <p:anim calcmode="lin" valueType="num">
                                      <p:cBhvr additive="base">
                                        <p:cTn id="6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7" grpId="0" animBg="1"/>
      <p:bldP spid="12" grpId="0" animBg="1"/>
      <p:bldP spid="32" grpId="0" animBg="1"/>
      <p:bldP spid="3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CC815C-4CEF-D0EF-4D87-99BE4435D5F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F81EBA1-81F3-5A87-9F13-3F1CBA57D59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D1FF965-E44C-EA32-93E1-55C1DBF435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CDCB0C43-E142-757B-FC0E-030C36EA63B6}"/>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4AB4BF1-F7AF-4359-3AA1-D6D80E17FC28}"/>
              </a:ext>
            </a:extLst>
          </p:cNvPr>
          <p:cNvSpPr txBox="1"/>
          <p:nvPr/>
        </p:nvSpPr>
        <p:spPr>
          <a:xfrm>
            <a:off x="4630698" y="734217"/>
            <a:ext cx="46605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Lecture Summary: Quick Review</a:t>
            </a:r>
          </a:p>
        </p:txBody>
      </p:sp>
      <p:sp>
        <p:nvSpPr>
          <p:cNvPr id="28" name="Rectangle 27">
            <a:extLst>
              <a:ext uri="{FF2B5EF4-FFF2-40B4-BE49-F238E27FC236}">
                <a16:creationId xmlns:a16="http://schemas.microsoft.com/office/drawing/2014/main" id="{70B2874E-D5F8-2454-894D-18865CAAF25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851A366-362F-94D8-5262-B2D81BBEEC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laque 3">
            <a:extLst>
              <a:ext uri="{FF2B5EF4-FFF2-40B4-BE49-F238E27FC236}">
                <a16:creationId xmlns:a16="http://schemas.microsoft.com/office/drawing/2014/main" id="{8471A5CB-60D4-58CA-9CEB-6546EA4B3394}"/>
              </a:ext>
            </a:extLst>
          </p:cNvPr>
          <p:cNvSpPr/>
          <p:nvPr/>
        </p:nvSpPr>
        <p:spPr>
          <a:xfrm>
            <a:off x="4053596" y="1214010"/>
            <a:ext cx="5678024" cy="624843"/>
          </a:xfrm>
          <a:prstGeom prst="plaque">
            <a:avLst/>
          </a:prstGeom>
          <a:solidFill>
            <a:srgbClr val="FFFFFF"/>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lexandria"/>
                <a:ea typeface="+mn-ea"/>
                <a:cs typeface="+mn-cs"/>
              </a:rPr>
              <a:t>Lease Life Cycle   </a:t>
            </a:r>
            <a:r>
              <a:rPr kumimoji="0" lang="en-US" sz="2400" b="1" i="0" u="none" strike="noStrike" kern="1200" cap="none" spc="0" normalizeH="0" baseline="0" noProof="0" dirty="0">
                <a:ln>
                  <a:noFill/>
                </a:ln>
                <a:solidFill>
                  <a:prstClr val="black"/>
                </a:solidFill>
                <a:effectLst/>
                <a:uLnTx/>
                <a:uFillTx/>
                <a:latin typeface="Alexandria"/>
                <a:ea typeface="+mn-ea"/>
                <a:cs typeface="+mn-cs"/>
              </a:rPr>
              <a:t>*</a:t>
            </a:r>
            <a:r>
              <a:rPr kumimoji="0" lang="en-US" sz="2400" b="1" i="0" u="none" strike="noStrike" kern="1200" cap="none" spc="0" normalizeH="0" baseline="0" noProof="0" dirty="0">
                <a:ln>
                  <a:noFill/>
                </a:ln>
                <a:solidFill>
                  <a:srgbClr val="FF0000"/>
                </a:solidFill>
                <a:effectLst/>
                <a:uLnTx/>
                <a:uFillTx/>
                <a:latin typeface="Alexandria"/>
                <a:ea typeface="+mn-ea"/>
                <a:cs typeface="+mn-cs"/>
              </a:rPr>
              <a:t> </a:t>
            </a:r>
            <a:r>
              <a:rPr kumimoji="0" lang="en-US" sz="2400" b="1" i="0" u="none" strike="noStrike" kern="1200" cap="none" spc="0" normalizeH="0" baseline="0" noProof="0" dirty="0">
                <a:ln>
                  <a:noFill/>
                </a:ln>
                <a:solidFill>
                  <a:prstClr val="black"/>
                </a:solidFill>
                <a:effectLst/>
                <a:uLnTx/>
                <a:uFillTx/>
                <a:latin typeface="Alexandria"/>
                <a:ea typeface="+mn-ea"/>
                <a:cs typeface="+mn-cs"/>
              </a:rPr>
              <a:t>Lease Administration *</a:t>
            </a:r>
          </a:p>
        </p:txBody>
      </p:sp>
      <p:sp>
        <p:nvSpPr>
          <p:cNvPr id="20" name="Scroll: Vertical 19">
            <a:extLst>
              <a:ext uri="{FF2B5EF4-FFF2-40B4-BE49-F238E27FC236}">
                <a16:creationId xmlns:a16="http://schemas.microsoft.com/office/drawing/2014/main" id="{5AA24EA7-36C7-E346-7FB0-DDAC2D241B51}"/>
              </a:ext>
            </a:extLst>
          </p:cNvPr>
          <p:cNvSpPr/>
          <p:nvPr/>
        </p:nvSpPr>
        <p:spPr>
          <a:xfrm>
            <a:off x="4444624" y="1880413"/>
            <a:ext cx="4393770" cy="624843"/>
          </a:xfrm>
          <a:prstGeom prst="verticalScroll">
            <a:avLst/>
          </a:prstGeom>
          <a:solidFill>
            <a:srgbClr val="66FFFF"/>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600"/>
              </a:spcBef>
              <a:spcAft>
                <a:spcPts val="600"/>
              </a:spcAft>
              <a:buClrTx/>
              <a:buSzTx/>
              <a:buFontTx/>
              <a:buNone/>
              <a:tabLst>
                <a:tab pos="457200" algn="l"/>
              </a:tabLst>
              <a:defRPr/>
            </a:pPr>
            <a:r>
              <a:rPr kumimoji="0" lang="en-US" sz="2200" b="1" i="0" u="none" strike="noStrike" kern="1200" cap="none" spc="0" normalizeH="0" baseline="0" noProof="0" dirty="0">
                <a:ln>
                  <a:noFill/>
                </a:ln>
                <a:solidFill>
                  <a:prstClr val="black"/>
                </a:solidFill>
                <a:effectLst/>
                <a:uLnTx/>
                <a:uFillTx/>
                <a:latin typeface="Alexandria"/>
                <a:ea typeface="+mn-ea"/>
                <a:cs typeface="+mn-cs"/>
              </a:rPr>
              <a:t>Financial Management of Leases</a:t>
            </a:r>
          </a:p>
        </p:txBody>
      </p:sp>
      <p:sp>
        <p:nvSpPr>
          <p:cNvPr id="12" name="TextBox 11">
            <a:extLst>
              <a:ext uri="{FF2B5EF4-FFF2-40B4-BE49-F238E27FC236}">
                <a16:creationId xmlns:a16="http://schemas.microsoft.com/office/drawing/2014/main" id="{B11C4D36-DD0D-E88A-A776-AAA45003CFF5}"/>
              </a:ext>
            </a:extLst>
          </p:cNvPr>
          <p:cNvSpPr txBox="1"/>
          <p:nvPr/>
        </p:nvSpPr>
        <p:spPr>
          <a:xfrm>
            <a:off x="2901273" y="3231427"/>
            <a:ext cx="1947622" cy="341632"/>
          </a:xfrm>
          <a:prstGeom prst="rect">
            <a:avLst/>
          </a:prstGeom>
          <a:solidFill>
            <a:schemeClr val="bg1"/>
          </a:solidFill>
          <a:ln>
            <a:solidFill>
              <a:srgbClr val="00B05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APOD</a:t>
            </a:r>
          </a:p>
        </p:txBody>
      </p:sp>
      <p:grpSp>
        <p:nvGrpSpPr>
          <p:cNvPr id="19" name="Group 18">
            <a:extLst>
              <a:ext uri="{FF2B5EF4-FFF2-40B4-BE49-F238E27FC236}">
                <a16:creationId xmlns:a16="http://schemas.microsoft.com/office/drawing/2014/main" id="{67914A1D-2972-D5E4-7F3A-87C07E37C51A}"/>
              </a:ext>
            </a:extLst>
          </p:cNvPr>
          <p:cNvGrpSpPr/>
          <p:nvPr/>
        </p:nvGrpSpPr>
        <p:grpSpPr>
          <a:xfrm>
            <a:off x="2932411" y="3757251"/>
            <a:ext cx="1947622" cy="384268"/>
            <a:chOff x="5281427" y="1098602"/>
            <a:chExt cx="2066645" cy="1538754"/>
          </a:xfrm>
          <a:solidFill>
            <a:schemeClr val="bg1"/>
          </a:solidFill>
        </p:grpSpPr>
        <p:sp>
          <p:nvSpPr>
            <p:cNvPr id="21" name="Rectangle 20">
              <a:extLst>
                <a:ext uri="{FF2B5EF4-FFF2-40B4-BE49-F238E27FC236}">
                  <a16:creationId xmlns:a16="http://schemas.microsoft.com/office/drawing/2014/main" id="{61AA8853-20F4-1B11-C1E4-A76491B3BA09}"/>
                </a:ext>
              </a:extLst>
            </p:cNvPr>
            <p:cNvSpPr/>
            <p:nvPr/>
          </p:nvSpPr>
          <p:spPr>
            <a:xfrm>
              <a:off x="5326149" y="1098602"/>
              <a:ext cx="2021923" cy="1538754"/>
            </a:xfrm>
            <a:prstGeom prst="rect">
              <a:avLst/>
            </a:prstGeom>
            <a:grpFill/>
            <a:ln>
              <a:solidFill>
                <a:srgbClr val="00B05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TextBox 22">
              <a:extLst>
                <a:ext uri="{FF2B5EF4-FFF2-40B4-BE49-F238E27FC236}">
                  <a16:creationId xmlns:a16="http://schemas.microsoft.com/office/drawing/2014/main" id="{85D33710-77CA-A620-F416-C17B07E01B59}"/>
                </a:ext>
              </a:extLst>
            </p:cNvPr>
            <p:cNvSpPr txBox="1"/>
            <p:nvPr/>
          </p:nvSpPr>
          <p:spPr>
            <a:xfrm>
              <a:off x="5281427" y="1117426"/>
              <a:ext cx="2021923" cy="1278495"/>
            </a:xfrm>
            <a:prstGeom prst="rect">
              <a:avLst/>
            </a:prstGeom>
            <a:grpFill/>
            <a:ln>
              <a:solidFill>
                <a:srgbClr val="00B050"/>
              </a:solidFill>
            </a:ln>
          </p:spPr>
          <p:txBody>
            <a:bodyPr wrap="square">
              <a:spAutoFit/>
            </a:bodyPr>
            <a:lstStyle>
              <a:defPPr>
                <a:defRPr lang="en-US"/>
              </a:defPPr>
              <a:lvl1pPr marR="0" lvl="0" indent="0" algn="ctr" defTabSz="1066800" fontAlgn="auto">
                <a:lnSpc>
                  <a:spcPct val="90000"/>
                </a:lnSpc>
                <a:spcBef>
                  <a:spcPct val="0"/>
                </a:spcBef>
                <a:spcAft>
                  <a:spcPct val="35000"/>
                </a:spcAft>
                <a:buClrTx/>
                <a:buSzTx/>
                <a:buFontTx/>
                <a:buNone/>
                <a:tabLst/>
                <a:defRPr kumimoji="0" b="1" i="0" u="none" strike="noStrike" cap="none" spc="0" normalizeH="0" baseline="0">
                  <a:ln>
                    <a:noFill/>
                  </a:ln>
                  <a:solidFill>
                    <a:prstClr val="black"/>
                  </a:solidFill>
                  <a:effectLst/>
                  <a:uLnTx/>
                  <a:uFillTx/>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P&amp;L</a:t>
              </a:r>
            </a:p>
          </p:txBody>
        </p:sp>
      </p:grpSp>
      <p:sp>
        <p:nvSpPr>
          <p:cNvPr id="3" name="TextBox 2">
            <a:extLst>
              <a:ext uri="{FF2B5EF4-FFF2-40B4-BE49-F238E27FC236}">
                <a16:creationId xmlns:a16="http://schemas.microsoft.com/office/drawing/2014/main" id="{AE570C78-49C9-54F1-34DF-582439D004FC}"/>
              </a:ext>
            </a:extLst>
          </p:cNvPr>
          <p:cNvSpPr txBox="1"/>
          <p:nvPr/>
        </p:nvSpPr>
        <p:spPr>
          <a:xfrm>
            <a:off x="1891930" y="2703534"/>
            <a:ext cx="4665100" cy="430887"/>
          </a:xfrm>
          <a:prstGeom prst="rect">
            <a:avLst/>
          </a:prstGeom>
          <a:solidFill>
            <a:srgbClr val="92D050"/>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effectLst/>
                <a:uLnTx/>
                <a:uFillTx/>
                <a:latin typeface="Alexandria"/>
                <a:ea typeface="+mn-ea"/>
                <a:cs typeface="+mn-cs"/>
              </a:rPr>
              <a:t>Budgeting and Financial Forecasting</a:t>
            </a:r>
          </a:p>
        </p:txBody>
      </p:sp>
      <p:sp>
        <p:nvSpPr>
          <p:cNvPr id="9" name="TextBox 8">
            <a:extLst>
              <a:ext uri="{FF2B5EF4-FFF2-40B4-BE49-F238E27FC236}">
                <a16:creationId xmlns:a16="http://schemas.microsoft.com/office/drawing/2014/main" id="{EC444CDB-DD56-84DB-DAC9-992FEFB0F38F}"/>
              </a:ext>
            </a:extLst>
          </p:cNvPr>
          <p:cNvSpPr txBox="1"/>
          <p:nvPr/>
        </p:nvSpPr>
        <p:spPr>
          <a:xfrm>
            <a:off x="1456140" y="4296393"/>
            <a:ext cx="4837887" cy="419268"/>
          </a:xfrm>
          <a:prstGeom prst="rect">
            <a:avLst/>
          </a:prstGeom>
          <a:solidFill>
            <a:schemeClr val="bg1"/>
          </a:solidFill>
          <a:ln>
            <a:solidFill>
              <a:srgbClr val="00B05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Steps in the Budgeting and Forecasting Process.</a:t>
            </a:r>
          </a:p>
        </p:txBody>
      </p:sp>
      <p:sp>
        <p:nvSpPr>
          <p:cNvPr id="10" name="TextBox 9">
            <a:extLst>
              <a:ext uri="{FF2B5EF4-FFF2-40B4-BE49-F238E27FC236}">
                <a16:creationId xmlns:a16="http://schemas.microsoft.com/office/drawing/2014/main" id="{25B1CCDB-FE75-2E91-C991-833CE01C4C43}"/>
              </a:ext>
            </a:extLst>
          </p:cNvPr>
          <p:cNvSpPr txBox="1"/>
          <p:nvPr/>
        </p:nvSpPr>
        <p:spPr>
          <a:xfrm>
            <a:off x="1456140" y="4964298"/>
            <a:ext cx="4837888" cy="419268"/>
          </a:xfrm>
          <a:prstGeom prst="rect">
            <a:avLst/>
          </a:prstGeom>
          <a:solidFill>
            <a:schemeClr val="bg1"/>
          </a:solidFill>
          <a:ln>
            <a:solidFill>
              <a:srgbClr val="00B05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Importance of Financial Forecasting</a:t>
            </a:r>
          </a:p>
        </p:txBody>
      </p:sp>
      <p:sp>
        <p:nvSpPr>
          <p:cNvPr id="11" name="TextBox 10">
            <a:extLst>
              <a:ext uri="{FF2B5EF4-FFF2-40B4-BE49-F238E27FC236}">
                <a16:creationId xmlns:a16="http://schemas.microsoft.com/office/drawing/2014/main" id="{AA9626DA-8515-5171-821C-5F248EA0F302}"/>
              </a:ext>
            </a:extLst>
          </p:cNvPr>
          <p:cNvSpPr txBox="1"/>
          <p:nvPr/>
        </p:nvSpPr>
        <p:spPr>
          <a:xfrm>
            <a:off x="7149002" y="2607908"/>
            <a:ext cx="4579974" cy="430887"/>
          </a:xfrm>
          <a:prstGeom prst="rect">
            <a:avLst/>
          </a:prstGeom>
          <a:solidFill>
            <a:schemeClr val="accent4">
              <a:lumMod val="60000"/>
              <a:lumOff val="40000"/>
            </a:schemeClr>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effectLst/>
                <a:uLnTx/>
                <a:uFillTx/>
                <a:latin typeface="Alexandria"/>
                <a:ea typeface="+mn-ea"/>
                <a:cs typeface="+mn-cs"/>
              </a:rPr>
              <a:t>Accounting and Financial Reporting</a:t>
            </a:r>
          </a:p>
        </p:txBody>
      </p:sp>
      <p:sp>
        <p:nvSpPr>
          <p:cNvPr id="13" name="TextBox 12">
            <a:extLst>
              <a:ext uri="{FF2B5EF4-FFF2-40B4-BE49-F238E27FC236}">
                <a16:creationId xmlns:a16="http://schemas.microsoft.com/office/drawing/2014/main" id="{4D7E9868-83A1-B01F-7677-4EC23F0EE906}"/>
              </a:ext>
            </a:extLst>
          </p:cNvPr>
          <p:cNvSpPr txBox="1"/>
          <p:nvPr/>
        </p:nvSpPr>
        <p:spPr>
          <a:xfrm>
            <a:off x="7149002" y="4320121"/>
            <a:ext cx="4390802" cy="419268"/>
          </a:xfrm>
          <a:prstGeom prst="rect">
            <a:avLst/>
          </a:prstGeom>
          <a:solidFill>
            <a:schemeClr val="bg1"/>
          </a:solidFill>
          <a:ln>
            <a:solidFill>
              <a:srgbClr val="FFC000"/>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Tasks of Accounting and Financial Reporting</a:t>
            </a:r>
          </a:p>
        </p:txBody>
      </p:sp>
      <p:sp>
        <p:nvSpPr>
          <p:cNvPr id="14" name="TextBox 13">
            <a:extLst>
              <a:ext uri="{FF2B5EF4-FFF2-40B4-BE49-F238E27FC236}">
                <a16:creationId xmlns:a16="http://schemas.microsoft.com/office/drawing/2014/main" id="{295482E9-8878-3A49-6538-BB98C9558EE6}"/>
              </a:ext>
            </a:extLst>
          </p:cNvPr>
          <p:cNvSpPr txBox="1"/>
          <p:nvPr/>
        </p:nvSpPr>
        <p:spPr>
          <a:xfrm>
            <a:off x="8271426" y="3171134"/>
            <a:ext cx="1947622" cy="341632"/>
          </a:xfrm>
          <a:prstGeom prst="rect">
            <a:avLst/>
          </a:prstGeom>
          <a:solidFill>
            <a:schemeClr val="bg1"/>
          </a:solidFill>
          <a:ln>
            <a:solidFill>
              <a:srgbClr val="FFC000"/>
            </a:solidFill>
          </a:ln>
        </p:spPr>
        <p:txBody>
          <a:bodyPr wrap="square">
            <a:sp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APOD</a:t>
            </a:r>
          </a:p>
        </p:txBody>
      </p:sp>
      <p:grpSp>
        <p:nvGrpSpPr>
          <p:cNvPr id="15" name="Group 14">
            <a:extLst>
              <a:ext uri="{FF2B5EF4-FFF2-40B4-BE49-F238E27FC236}">
                <a16:creationId xmlns:a16="http://schemas.microsoft.com/office/drawing/2014/main" id="{0BBBAB2E-0866-58F1-AE6B-1E6699EB1DCF}"/>
              </a:ext>
            </a:extLst>
          </p:cNvPr>
          <p:cNvGrpSpPr/>
          <p:nvPr/>
        </p:nvGrpSpPr>
        <p:grpSpPr>
          <a:xfrm>
            <a:off x="8302564" y="3696958"/>
            <a:ext cx="1947622" cy="384268"/>
            <a:chOff x="5281427" y="1098602"/>
            <a:chExt cx="2066645" cy="1538754"/>
          </a:xfrm>
          <a:solidFill>
            <a:schemeClr val="bg1"/>
          </a:solidFill>
        </p:grpSpPr>
        <p:sp>
          <p:nvSpPr>
            <p:cNvPr id="16" name="Rectangle 15">
              <a:extLst>
                <a:ext uri="{FF2B5EF4-FFF2-40B4-BE49-F238E27FC236}">
                  <a16:creationId xmlns:a16="http://schemas.microsoft.com/office/drawing/2014/main" id="{B7C4A3E7-ABCD-6C4D-40AD-2052B027FCEA}"/>
                </a:ext>
              </a:extLst>
            </p:cNvPr>
            <p:cNvSpPr/>
            <p:nvPr/>
          </p:nvSpPr>
          <p:spPr>
            <a:xfrm>
              <a:off x="5326149" y="1098602"/>
              <a:ext cx="2021923" cy="1538754"/>
            </a:xfrm>
            <a:prstGeom prst="rect">
              <a:avLst/>
            </a:prstGeom>
            <a:grpFill/>
            <a:ln>
              <a:solidFill>
                <a:srgbClr val="FFC00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TextBox 16">
              <a:extLst>
                <a:ext uri="{FF2B5EF4-FFF2-40B4-BE49-F238E27FC236}">
                  <a16:creationId xmlns:a16="http://schemas.microsoft.com/office/drawing/2014/main" id="{FF1A4901-A1AE-1A9C-7044-960A5DCDA83E}"/>
                </a:ext>
              </a:extLst>
            </p:cNvPr>
            <p:cNvSpPr txBox="1"/>
            <p:nvPr/>
          </p:nvSpPr>
          <p:spPr>
            <a:xfrm>
              <a:off x="5281427" y="1117426"/>
              <a:ext cx="2021923" cy="1278495"/>
            </a:xfrm>
            <a:prstGeom prst="rect">
              <a:avLst/>
            </a:prstGeom>
            <a:grpFill/>
            <a:ln>
              <a:solidFill>
                <a:srgbClr val="FFC000"/>
              </a:solidFill>
            </a:ln>
          </p:spPr>
          <p:txBody>
            <a:bodyPr wrap="square">
              <a:spAutoFit/>
            </a:bodyPr>
            <a:lstStyle>
              <a:defPPr>
                <a:defRPr lang="en-US"/>
              </a:defPPr>
              <a:lvl1pPr marR="0" lvl="0" indent="0" algn="ctr" defTabSz="1066800" fontAlgn="auto">
                <a:lnSpc>
                  <a:spcPct val="90000"/>
                </a:lnSpc>
                <a:spcBef>
                  <a:spcPct val="0"/>
                </a:spcBef>
                <a:spcAft>
                  <a:spcPct val="35000"/>
                </a:spcAft>
                <a:buClrTx/>
                <a:buSzTx/>
                <a:buFontTx/>
                <a:buNone/>
                <a:tabLst/>
                <a:defRPr kumimoji="0" b="1" i="0" u="none" strike="noStrike" cap="none" spc="0" normalizeH="0" baseline="0">
                  <a:ln>
                    <a:noFill/>
                  </a:ln>
                  <a:solidFill>
                    <a:prstClr val="black"/>
                  </a:solidFill>
                  <a:effectLst/>
                  <a:uLnTx/>
                  <a:uFillTx/>
                  <a:latin typeface="Alexandria"/>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P&amp;L</a:t>
              </a:r>
            </a:p>
          </p:txBody>
        </p:sp>
      </p:grpSp>
      <p:sp>
        <p:nvSpPr>
          <p:cNvPr id="18" name="TextBox 17">
            <a:extLst>
              <a:ext uri="{FF2B5EF4-FFF2-40B4-BE49-F238E27FC236}">
                <a16:creationId xmlns:a16="http://schemas.microsoft.com/office/drawing/2014/main" id="{7B92508E-3A68-6C42-4A22-F0E0482B2457}"/>
              </a:ext>
            </a:extLst>
          </p:cNvPr>
          <p:cNvSpPr txBox="1"/>
          <p:nvPr/>
        </p:nvSpPr>
        <p:spPr>
          <a:xfrm>
            <a:off x="7149003" y="5086815"/>
            <a:ext cx="4579974" cy="430887"/>
          </a:xfrm>
          <a:prstGeom prst="rect">
            <a:avLst/>
          </a:prstGeom>
          <a:solidFill>
            <a:schemeClr val="bg1">
              <a:lumMod val="75000"/>
            </a:schemeClr>
          </a:solid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200" b="1" i="0" u="none" strike="noStrike" kern="1200" cap="none" spc="0" normalizeH="0" baseline="0" noProof="0" dirty="0">
                <a:ln>
                  <a:noFill/>
                </a:ln>
                <a:effectLst/>
                <a:uLnTx/>
                <a:uFillTx/>
                <a:latin typeface="Alexandria"/>
                <a:ea typeface="+mn-ea"/>
                <a:cs typeface="+mn-cs"/>
              </a:rPr>
              <a:t>Risk and Legal Management</a:t>
            </a:r>
          </a:p>
        </p:txBody>
      </p:sp>
      <p:grpSp>
        <p:nvGrpSpPr>
          <p:cNvPr id="22" name="Group 21">
            <a:extLst>
              <a:ext uri="{FF2B5EF4-FFF2-40B4-BE49-F238E27FC236}">
                <a16:creationId xmlns:a16="http://schemas.microsoft.com/office/drawing/2014/main" id="{FBD6EA88-243E-7407-3D4A-FC6D8E66A0E8}"/>
              </a:ext>
            </a:extLst>
          </p:cNvPr>
          <p:cNvGrpSpPr/>
          <p:nvPr/>
        </p:nvGrpSpPr>
        <p:grpSpPr>
          <a:xfrm>
            <a:off x="7575380" y="5604690"/>
            <a:ext cx="3538046" cy="419268"/>
            <a:chOff x="2907922" y="1158585"/>
            <a:chExt cx="6376170" cy="652229"/>
          </a:xfrm>
          <a:solidFill>
            <a:schemeClr val="bg1"/>
          </a:solidFill>
        </p:grpSpPr>
        <p:sp>
          <p:nvSpPr>
            <p:cNvPr id="24" name="Rectangle 23">
              <a:extLst>
                <a:ext uri="{FF2B5EF4-FFF2-40B4-BE49-F238E27FC236}">
                  <a16:creationId xmlns:a16="http://schemas.microsoft.com/office/drawing/2014/main" id="{9F93F966-BA05-55FF-34DA-227D5EC4D2E2}"/>
                </a:ext>
              </a:extLst>
            </p:cNvPr>
            <p:cNvSpPr/>
            <p:nvPr/>
          </p:nvSpPr>
          <p:spPr>
            <a:xfrm>
              <a:off x="2907922" y="1158585"/>
              <a:ext cx="6376170" cy="652229"/>
            </a:xfrm>
            <a:prstGeom prst="rect">
              <a:avLst/>
            </a:prstGeom>
            <a:grpFill/>
            <a:ln>
              <a:solidFill>
                <a:schemeClr val="bg1">
                  <a:lumMod val="50000"/>
                </a:schemeClr>
              </a:solidFill>
            </a:ln>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6" name="TextBox 25">
              <a:extLst>
                <a:ext uri="{FF2B5EF4-FFF2-40B4-BE49-F238E27FC236}">
                  <a16:creationId xmlns:a16="http://schemas.microsoft.com/office/drawing/2014/main" id="{1A2F0DA6-115C-14DE-04B8-E70F5CD9244C}"/>
                </a:ext>
              </a:extLst>
            </p:cNvPr>
            <p:cNvSpPr txBox="1"/>
            <p:nvPr/>
          </p:nvSpPr>
          <p:spPr>
            <a:xfrm>
              <a:off x="2907922" y="1158585"/>
              <a:ext cx="6376170" cy="652229"/>
            </a:xfrm>
            <a:prstGeom prst="rect">
              <a:avLst/>
            </a:prstGeom>
            <a:grpFill/>
            <a:ln>
              <a:solidFill>
                <a:schemeClr val="bg1">
                  <a:lumMod val="50000"/>
                </a:schemeClr>
              </a:solidFill>
            </a:ln>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kumimoji="0" lang="en-US" b="1" i="0" u="none" strike="noStrike" kern="1200" cap="none" spc="0" normalizeH="0" baseline="0" noProof="0" dirty="0">
                  <a:ln>
                    <a:noFill/>
                  </a:ln>
                  <a:solidFill>
                    <a:prstClr val="black"/>
                  </a:solidFill>
                  <a:effectLst/>
                  <a:uLnTx/>
                  <a:uFillTx/>
                  <a:latin typeface="Alexandria"/>
                  <a:ea typeface="+mn-ea"/>
                  <a:cs typeface="+mn-cs"/>
                </a:rPr>
                <a:t>Types of Risks to Be Managed</a:t>
              </a:r>
              <a:endParaRPr lang="en-US" b="1" kern="1200" dirty="0">
                <a:solidFill>
                  <a:schemeClr val="tx1"/>
                </a:solidFill>
                <a:latin typeface="Alexandria"/>
              </a:endParaRPr>
            </a:p>
          </p:txBody>
        </p:sp>
      </p:grpSp>
      <p:grpSp>
        <p:nvGrpSpPr>
          <p:cNvPr id="7" name="Group 6">
            <a:extLst>
              <a:ext uri="{FF2B5EF4-FFF2-40B4-BE49-F238E27FC236}">
                <a16:creationId xmlns:a16="http://schemas.microsoft.com/office/drawing/2014/main" id="{AF44A416-9D1F-037F-02F5-55E18DD34068}"/>
              </a:ext>
            </a:extLst>
          </p:cNvPr>
          <p:cNvGrpSpPr/>
          <p:nvPr/>
        </p:nvGrpSpPr>
        <p:grpSpPr>
          <a:xfrm>
            <a:off x="6960963" y="6240495"/>
            <a:ext cx="4691608" cy="430888"/>
            <a:chOff x="2055023" y="1416535"/>
            <a:chExt cx="7721091" cy="433083"/>
          </a:xfrm>
        </p:grpSpPr>
        <p:sp>
          <p:nvSpPr>
            <p:cNvPr id="27" name="Rectangle 26">
              <a:extLst>
                <a:ext uri="{FF2B5EF4-FFF2-40B4-BE49-F238E27FC236}">
                  <a16:creationId xmlns:a16="http://schemas.microsoft.com/office/drawing/2014/main" id="{8196C7AF-BF65-7054-31DD-F962F6DA2270}"/>
                </a:ext>
              </a:extLst>
            </p:cNvPr>
            <p:cNvSpPr/>
            <p:nvPr/>
          </p:nvSpPr>
          <p:spPr>
            <a:xfrm>
              <a:off x="2055023" y="1416535"/>
              <a:ext cx="7721091" cy="433083"/>
            </a:xfrm>
            <a:prstGeom prst="rect">
              <a:avLst/>
            </a:prstGeom>
            <a:solidFill>
              <a:schemeClr val="accent4">
                <a:lumMod val="60000"/>
                <a:lumOff val="40000"/>
              </a:schemeClr>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9" name="TextBox 28">
              <a:extLst>
                <a:ext uri="{FF2B5EF4-FFF2-40B4-BE49-F238E27FC236}">
                  <a16:creationId xmlns:a16="http://schemas.microsoft.com/office/drawing/2014/main" id="{592AEDA8-536A-76D0-B4E3-D292354940AC}"/>
                </a:ext>
              </a:extLst>
            </p:cNvPr>
            <p:cNvSpPr txBox="1"/>
            <p:nvPr/>
          </p:nvSpPr>
          <p:spPr>
            <a:xfrm>
              <a:off x="2055023" y="1416535"/>
              <a:ext cx="7721091" cy="433083"/>
            </a:xfrm>
            <a:prstGeom prst="rect">
              <a:avLst/>
            </a:prstGeom>
            <a:solidFill>
              <a:schemeClr val="bg1"/>
            </a:solidFill>
          </p:spPr>
          <p:style>
            <a:lnRef idx="0">
              <a:scrgbClr r="0" g="0" b="0"/>
            </a:lnRef>
            <a:fillRef idx="0">
              <a:scrgbClr r="0" g="0" b="0"/>
            </a:fillRef>
            <a:effectRef idx="0">
              <a:scrgbClr r="0" g="0" b="0"/>
            </a:effectRef>
            <a:fontRef idx="minor">
              <a:schemeClr val="lt1"/>
            </a:fontRef>
          </p:style>
          <p:txBody>
            <a:bodyPr spcFirstLastPara="0" vert="horz" wrap="square" lIns="15240" tIns="15240" rIns="15240" bIns="15240" numCol="1" spcCol="1270" anchor="ctr" anchorCtr="0">
              <a:noAutofit/>
            </a:bodyPr>
            <a:lstStyle/>
            <a:p>
              <a:pPr marL="0" marR="0" lvl="0" indent="0" algn="ctr" defTabSz="1066800" rtl="0" eaLnBrk="1" fontAlgn="auto" latinLnBrk="0" hangingPunct="1">
                <a:lnSpc>
                  <a:spcPct val="90000"/>
                </a:lnSpc>
                <a:spcBef>
                  <a:spcPct val="0"/>
                </a:spcBef>
                <a:spcAft>
                  <a:spcPct val="3500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a:ea typeface="+mn-ea"/>
                  <a:cs typeface="+mn-cs"/>
                </a:rPr>
                <a:t>Legal and Preventive Risk Tools and Treatments</a:t>
              </a:r>
            </a:p>
          </p:txBody>
        </p:sp>
      </p:grpSp>
    </p:spTree>
    <p:extLst>
      <p:ext uri="{BB962C8B-B14F-4D97-AF65-F5344CB8AC3E}">
        <p14:creationId xmlns:p14="http://schemas.microsoft.com/office/powerpoint/2010/main" val="3701364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500" fill="hold"/>
                                        <p:tgtEl>
                                          <p:spTgt spid="18"/>
                                        </p:tgtEl>
                                        <p:attrNameLst>
                                          <p:attrName>ppt_x</p:attrName>
                                        </p:attrNameLst>
                                      </p:cBhvr>
                                      <p:tavLst>
                                        <p:tav tm="0">
                                          <p:val>
                                            <p:strVal val="#ppt_x"/>
                                          </p:val>
                                        </p:tav>
                                        <p:tav tm="100000">
                                          <p:val>
                                            <p:strVal val="#ppt_x"/>
                                          </p:val>
                                        </p:tav>
                                      </p:tavLst>
                                    </p:anim>
                                    <p:anim calcmode="lin" valueType="num">
                                      <p:cBhvr additive="base">
                                        <p:cTn id="6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ppt_x"/>
                                          </p:val>
                                        </p:tav>
                                        <p:tav tm="100000">
                                          <p:val>
                                            <p:strVal val="#ppt_x"/>
                                          </p:val>
                                        </p:tav>
                                      </p:tavLst>
                                    </p:anim>
                                    <p:anim calcmode="lin" valueType="num">
                                      <p:cBhvr additive="base">
                                        <p:cTn id="7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0" grpId="0" animBg="1"/>
      <p:bldP spid="12" grpId="0" animBg="1"/>
      <p:bldP spid="3" grpId="0" animBg="1"/>
      <p:bldP spid="9" grpId="0" animBg="1"/>
      <p:bldP spid="10" grpId="0" animBg="1"/>
      <p:bldP spid="11" grpId="0" animBg="1"/>
      <p:bldP spid="13" grpId="0" animBg="1"/>
      <p:bldP spid="14" grpId="0" animBg="1"/>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7|8.8|5.4|3.8|4.2|4.5|3.7|3.2"/>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2.8"/>
</p:tagLst>
</file>

<file path=ppt/tags/tag4.xml><?xml version="1.0" encoding="utf-8"?>
<p:tagLst xmlns:a="http://schemas.openxmlformats.org/drawingml/2006/main" xmlns:r="http://schemas.openxmlformats.org/officeDocument/2006/relationships" xmlns:p="http://schemas.openxmlformats.org/presentationml/2006/main">
  <p:tag name="TIMING" val="|0.5"/>
</p:tagLst>
</file>

<file path=ppt/tags/tag5.xml><?xml version="1.0" encoding="utf-8"?>
<p:tagLst xmlns:a="http://schemas.openxmlformats.org/drawingml/2006/main" xmlns:r="http://schemas.openxmlformats.org/officeDocument/2006/relationships" xmlns:p="http://schemas.openxmlformats.org/presentationml/2006/main">
  <p:tag name="TIMING" val="|3.3|3.9|19.2|6.2|19.4|3.3"/>
</p:tagLst>
</file>

<file path=ppt/tags/tag6.xml><?xml version="1.0" encoding="utf-8"?>
<p:tagLst xmlns:a="http://schemas.openxmlformats.org/drawingml/2006/main" xmlns:r="http://schemas.openxmlformats.org/officeDocument/2006/relationships" xmlns:p="http://schemas.openxmlformats.org/presentationml/2006/main">
  <p:tag name="TIMING" val="|27.9|36"/>
</p:tagLst>
</file>

<file path=ppt/tags/tag7.xml><?xml version="1.0" encoding="utf-8"?>
<p:tagLst xmlns:a="http://schemas.openxmlformats.org/drawingml/2006/main" xmlns:r="http://schemas.openxmlformats.org/officeDocument/2006/relationships" xmlns:p="http://schemas.openxmlformats.org/presentationml/2006/main">
  <p:tag name="TIMING" val="|0.7"/>
</p:tagLst>
</file>

<file path=ppt/tags/tag8.xml><?xml version="1.0" encoding="utf-8"?>
<p:tagLst xmlns:a="http://schemas.openxmlformats.org/drawingml/2006/main" xmlns:r="http://schemas.openxmlformats.org/officeDocument/2006/relationships" xmlns:p="http://schemas.openxmlformats.org/presentationml/2006/main">
  <p:tag name="TIMING" val="|0.5|30.9"/>
</p:tagLst>
</file>

<file path=ppt/tags/tag9.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10497</TotalTime>
  <Words>6338</Words>
  <Application>Microsoft Office PowerPoint</Application>
  <PresentationFormat>Widescreen</PresentationFormat>
  <Paragraphs>622</Paragraphs>
  <Slides>48</Slides>
  <Notes>47</Notes>
  <HiddenSlides>0</HiddenSlides>
  <MMClips>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Agha</cp:lastModifiedBy>
  <cp:revision>75</cp:revision>
  <dcterms:created xsi:type="dcterms:W3CDTF">2023-04-29T09:08:00Z</dcterms:created>
  <dcterms:modified xsi:type="dcterms:W3CDTF">2025-10-30T03:52:05Z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