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9" r:id="rId12"/>
    <p:sldId id="268" r:id="rId13"/>
    <p:sldId id="270" r:id="rId14"/>
    <p:sldId id="274" r:id="rId15"/>
    <p:sldId id="271" r:id="rId16"/>
    <p:sldId id="272" r:id="rId17"/>
    <p:sldId id="273" r:id="rId18"/>
    <p:sldId id="315" r:id="rId19"/>
    <p:sldId id="275" r:id="rId20"/>
    <p:sldId id="276" r:id="rId21"/>
    <p:sldId id="277" r:id="rId22"/>
    <p:sldId id="316" r:id="rId23"/>
    <p:sldId id="317" r:id="rId24"/>
    <p:sldId id="318" r:id="rId25"/>
    <p:sldId id="319" r:id="rId26"/>
    <p:sldId id="320" r:id="rId27"/>
    <p:sldId id="321" r:id="rId28"/>
    <p:sldId id="322" r:id="rId29"/>
    <p:sldId id="323" r:id="rId30"/>
    <p:sldId id="324" r:id="rId31"/>
    <p:sldId id="31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10.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2.bin"/><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35681" y="5531263"/>
            <a:ext cx="563592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 Overview</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ACBC4A-8644-072A-EDD5-2A935821CA02}"/>
              </a:ext>
            </a:extLst>
          </p:cNvPr>
          <p:cNvSpPr txBox="1"/>
          <p:nvPr/>
        </p:nvSpPr>
        <p:spPr>
          <a:xfrm>
            <a:off x="250164" y="2272270"/>
            <a:ext cx="11757805" cy="1938992"/>
          </a:xfrm>
          <a:prstGeom prst="rect">
            <a:avLst/>
          </a:prstGeom>
          <a:noFill/>
        </p:spPr>
        <p:txBody>
          <a:bodyPr wrap="square">
            <a:spAutoFit/>
          </a:bodyPr>
          <a:lstStyle/>
          <a:p>
            <a:r>
              <a:rPr lang="en-US" sz="2000" b="1" dirty="0"/>
              <a:t>• An operating system (OS) is a platform that manages computer hardware and software resources. It is required for the normal operation of a computer. During the development of personal computers (PCs), there have been many different operating systems - the most commonly used include DOS, Windows, Linux, Unix (Mac), and OS/2.</a:t>
            </a:r>
          </a:p>
          <a:p>
            <a:endParaRPr lang="en-US" sz="2000" b="1" dirty="0"/>
          </a:p>
          <a:p>
            <a:r>
              <a:rPr lang="en-US" sz="2000" b="1" dirty="0"/>
              <a:t>•  This course describes the Windows and Linux operating systems.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9294451" cy="1938992"/>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Describe the main functions of an operating system. </a:t>
            </a:r>
          </a:p>
          <a:p>
            <a:r>
              <a:rPr lang="en-US" sz="2400" b="1" dirty="0"/>
              <a:t>□ Describe features of the Windows operating system.</a:t>
            </a:r>
          </a:p>
          <a:p>
            <a:r>
              <a:rPr lang="en-US" sz="2400" b="1" dirty="0"/>
              <a:t>□ Describe the development history of the Linux operating system.</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16850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0E5A63-9125-0294-1859-4704C04138AB}"/>
              </a:ext>
            </a:extLst>
          </p:cNvPr>
          <p:cNvSpPr txBox="1"/>
          <p:nvPr/>
        </p:nvSpPr>
        <p:spPr>
          <a:xfrm>
            <a:off x="907029" y="1846924"/>
            <a:ext cx="10255552" cy="2989729"/>
          </a:xfrm>
          <a:prstGeom prst="rect">
            <a:avLst/>
          </a:prstGeom>
          <a:noFill/>
        </p:spPr>
        <p:txBody>
          <a:bodyPr wrap="square">
            <a:spAutoFit/>
          </a:bodyPr>
          <a:lstStyle/>
          <a:p>
            <a:r>
              <a:rPr lang="en-US" sz="2400" b="1" dirty="0"/>
              <a:t>• An operating system:</a:t>
            </a:r>
          </a:p>
          <a:p>
            <a:endParaRPr lang="en-US" sz="2400" b="1" dirty="0"/>
          </a:p>
          <a:p>
            <a:pPr>
              <a:lnSpc>
                <a:spcPct val="150000"/>
              </a:lnSpc>
            </a:pPr>
            <a:r>
              <a:rPr lang="en-US" sz="2400" b="1" dirty="0"/>
              <a:t>□ is an interface between users and computers</a:t>
            </a:r>
          </a:p>
          <a:p>
            <a:pPr>
              <a:lnSpc>
                <a:spcPct val="150000"/>
              </a:lnSpc>
            </a:pPr>
            <a:r>
              <a:rPr lang="en-US" sz="2400" b="1" dirty="0"/>
              <a:t>□ manages all hardware resources and controls the execution of software </a:t>
            </a:r>
          </a:p>
          <a:p>
            <a:pPr>
              <a:lnSpc>
                <a:spcPct val="150000"/>
              </a:lnSpc>
            </a:pPr>
            <a:r>
              <a:rPr lang="en-US" sz="2400" b="1" dirty="0"/>
              <a:t>□ improves the human-machine interaction interface</a:t>
            </a:r>
          </a:p>
          <a:p>
            <a:pPr>
              <a:lnSpc>
                <a:spcPct val="150000"/>
              </a:lnSpc>
            </a:pPr>
            <a:r>
              <a:rPr lang="en-US" sz="2400" b="1" dirty="0"/>
              <a:t>□ is a (system) software program</a:t>
            </a:r>
          </a:p>
        </p:txBody>
      </p:sp>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5838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Function - Processor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C5B41F-2140-1A2D-DB95-03C3C906F672}"/>
              </a:ext>
            </a:extLst>
          </p:cNvPr>
          <p:cNvSpPr txBox="1"/>
          <p:nvPr/>
        </p:nvSpPr>
        <p:spPr>
          <a:xfrm>
            <a:off x="1206885" y="1389214"/>
            <a:ext cx="10041146" cy="4199611"/>
          </a:xfrm>
          <a:prstGeom prst="rect">
            <a:avLst/>
          </a:prstGeom>
          <a:noFill/>
        </p:spPr>
        <p:txBody>
          <a:bodyPr wrap="square">
            <a:spAutoFit/>
          </a:bodyPr>
          <a:lstStyle/>
          <a:p>
            <a:r>
              <a:rPr lang="en-US" sz="2000" b="1" dirty="0"/>
              <a:t>• The main task of processor management is to allocate, control, and manage processor resources. In a multiprogramming environment, a process is the basic unit for the allocation and running of processor resources. Therefore, processor management can be included in process management.</a:t>
            </a:r>
          </a:p>
          <a:p>
            <a:endParaRPr lang="en-US" sz="2000" b="1" dirty="0"/>
          </a:p>
          <a:p>
            <a:r>
              <a:rPr lang="en-US" sz="2000" b="1" dirty="0"/>
              <a:t> Processor management includes:</a:t>
            </a:r>
          </a:p>
          <a:p>
            <a:pPr>
              <a:lnSpc>
                <a:spcPct val="150000"/>
              </a:lnSpc>
            </a:pPr>
            <a:endParaRPr lang="en-US" sz="2000" b="1" dirty="0"/>
          </a:p>
          <a:p>
            <a:pPr>
              <a:lnSpc>
                <a:spcPct val="150000"/>
              </a:lnSpc>
            </a:pPr>
            <a:r>
              <a:rPr lang="en-US" sz="2000" b="1" dirty="0"/>
              <a:t>□ Process control</a:t>
            </a:r>
          </a:p>
          <a:p>
            <a:pPr>
              <a:lnSpc>
                <a:spcPct val="150000"/>
              </a:lnSpc>
            </a:pPr>
            <a:r>
              <a:rPr lang="en-US" sz="2000" b="1" dirty="0"/>
              <a:t>□ Process synchronization </a:t>
            </a:r>
          </a:p>
          <a:p>
            <a:pPr>
              <a:lnSpc>
                <a:spcPct val="150000"/>
              </a:lnSpc>
            </a:pPr>
            <a:r>
              <a:rPr lang="en-US" sz="2000" b="1" dirty="0"/>
              <a:t>□ Process communication </a:t>
            </a:r>
          </a:p>
          <a:p>
            <a:pPr>
              <a:lnSpc>
                <a:spcPct val="150000"/>
              </a:lnSpc>
            </a:pPr>
            <a:r>
              <a:rPr lang="en-US" sz="2000" b="1" dirty="0"/>
              <a:t>□ Process scheduling</a:t>
            </a:r>
          </a:p>
        </p:txBody>
      </p:sp>
      <p:graphicFrame>
        <p:nvGraphicFramePr>
          <p:cNvPr id="9" name="Object 8">
            <a:extLst>
              <a:ext uri="{FF2B5EF4-FFF2-40B4-BE49-F238E27FC236}">
                <a16:creationId xmlns:a16="http://schemas.microsoft.com/office/drawing/2014/main" id="{BCE132F7-5525-77F1-1C4D-6129E607D73C}"/>
              </a:ext>
            </a:extLst>
          </p:cNvPr>
          <p:cNvGraphicFramePr>
            <a:graphicFrameLocks noChangeAspect="1"/>
          </p:cNvGraphicFramePr>
          <p:nvPr>
            <p:extLst>
              <p:ext uri="{D42A27DB-BD31-4B8C-83A1-F6EECF244321}">
                <p14:modId xmlns:p14="http://schemas.microsoft.com/office/powerpoint/2010/main" val="3274738819"/>
              </p:ext>
            </p:extLst>
          </p:nvPr>
        </p:nvGraphicFramePr>
        <p:xfrm>
          <a:off x="6627183" y="3537955"/>
          <a:ext cx="3611563" cy="2003425"/>
        </p:xfrm>
        <a:graphic>
          <a:graphicData uri="http://schemas.openxmlformats.org/presentationml/2006/ole">
            <mc:AlternateContent xmlns:mc="http://schemas.openxmlformats.org/markup-compatibility/2006">
              <mc:Choice xmlns:v="urn:schemas-microsoft-com:vml" Requires="v">
                <p:oleObj name="Bitmap Image" r:id="rId6" imgW="3611880" imgH="2004120" progId="PBrush">
                  <p:embed/>
                </p:oleObj>
              </mc:Choice>
              <mc:Fallback>
                <p:oleObj name="Bitmap Image" r:id="rId6" imgW="3611880" imgH="2004120" progId="PBrush">
                  <p:embed/>
                  <p:pic>
                    <p:nvPicPr>
                      <p:cNvPr id="0" name=""/>
                      <p:cNvPicPr/>
                      <p:nvPr/>
                    </p:nvPicPr>
                    <p:blipFill>
                      <a:blip r:embed="rId7"/>
                      <a:stretch>
                        <a:fillRect/>
                      </a:stretch>
                    </p:blipFill>
                    <p:spPr>
                      <a:xfrm>
                        <a:off x="6627183" y="3537955"/>
                        <a:ext cx="3611563" cy="2003425"/>
                      </a:xfrm>
                      <a:prstGeom prst="rect">
                        <a:avLst/>
                      </a:prstGeom>
                    </p:spPr>
                  </p:pic>
                </p:oleObj>
              </mc:Fallback>
            </mc:AlternateContent>
          </a:graphicData>
        </a:graphic>
      </p:graphicFrame>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289771" y="277563"/>
            <a:ext cx="66169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Function - Processor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87DFF3-28A8-1334-A42A-3E094A367FA2}"/>
              </a:ext>
            </a:extLst>
          </p:cNvPr>
          <p:cNvSpPr txBox="1"/>
          <p:nvPr/>
        </p:nvSpPr>
        <p:spPr>
          <a:xfrm>
            <a:off x="459159" y="1360279"/>
            <a:ext cx="11333150" cy="4661276"/>
          </a:xfrm>
          <a:prstGeom prst="rect">
            <a:avLst/>
          </a:prstGeom>
          <a:noFill/>
        </p:spPr>
        <p:txBody>
          <a:bodyPr wrap="square">
            <a:spAutoFit/>
          </a:bodyPr>
          <a:lstStyle/>
          <a:p>
            <a:pPr>
              <a:lnSpc>
                <a:spcPct val="150000"/>
              </a:lnSpc>
            </a:pPr>
            <a:r>
              <a:rPr lang="en-US" sz="2000" b="1" dirty="0"/>
              <a:t>• Process  control:  Process  control  refers  to  controlling  and  managing  resources  of running processes.</a:t>
            </a:r>
          </a:p>
          <a:p>
            <a:pPr>
              <a:lnSpc>
                <a:spcPct val="150000"/>
              </a:lnSpc>
            </a:pPr>
            <a:endParaRPr lang="en-US" sz="2000" b="1" dirty="0"/>
          </a:p>
          <a:p>
            <a:pPr>
              <a:lnSpc>
                <a:spcPct val="150000"/>
              </a:lnSpc>
            </a:pPr>
            <a:r>
              <a:rPr lang="en-US" sz="2000" b="1" dirty="0"/>
              <a:t>• Process  synchronization:  Process  synchronization  is  a  technique  used  to  ensure  the concurrent execution of collaborative processes using shared data.</a:t>
            </a:r>
          </a:p>
          <a:p>
            <a:pPr>
              <a:lnSpc>
                <a:spcPct val="150000"/>
              </a:lnSpc>
            </a:pPr>
            <a:endParaRPr lang="en-US" sz="2000" b="1" dirty="0"/>
          </a:p>
          <a:p>
            <a:pPr>
              <a:lnSpc>
                <a:spcPct val="150000"/>
              </a:lnSpc>
            </a:pPr>
            <a:r>
              <a:rPr lang="en-US" sz="2000" b="1" dirty="0"/>
              <a:t>• Process  communication:  Process  communication  refers  to  data  transmission  between processes.</a:t>
            </a:r>
          </a:p>
          <a:p>
            <a:pPr>
              <a:lnSpc>
                <a:spcPct val="150000"/>
              </a:lnSpc>
            </a:pPr>
            <a:endParaRPr lang="en-US" sz="2000" b="1" dirty="0"/>
          </a:p>
          <a:p>
            <a:pPr>
              <a:lnSpc>
                <a:spcPct val="150000"/>
              </a:lnSpc>
            </a:pPr>
            <a:r>
              <a:rPr lang="en-US" sz="2000" b="1" dirty="0"/>
              <a:t>• Process scheduling: When multiple programs run concurrently, each program requires processor resources. The OS dynamically allocates processor resources to a process for process running. This is called process scheduling.</a:t>
            </a:r>
          </a:p>
        </p:txBody>
      </p:sp>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2648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Function - Memory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CAEC48D-79E3-B763-6799-069AEB4AB901}"/>
              </a:ext>
            </a:extLst>
          </p:cNvPr>
          <p:cNvSpPr txBox="1"/>
          <p:nvPr/>
        </p:nvSpPr>
        <p:spPr>
          <a:xfrm>
            <a:off x="517585" y="1535502"/>
            <a:ext cx="11240219" cy="2660728"/>
          </a:xfrm>
          <a:prstGeom prst="rect">
            <a:avLst/>
          </a:prstGeom>
          <a:noFill/>
        </p:spPr>
        <p:txBody>
          <a:bodyPr wrap="square">
            <a:spAutoFit/>
          </a:bodyPr>
          <a:lstStyle/>
          <a:p>
            <a:r>
              <a:rPr lang="en-US" sz="2000" b="1" dirty="0"/>
              <a:t>• The main task of memory management is to allocate memory resources to programs and manage these resources. Memory management facilitates memory usage and logical expansion. Therefore, memory management should provide:</a:t>
            </a:r>
          </a:p>
          <a:p>
            <a:endParaRPr lang="en-US" sz="2000" b="1" dirty="0"/>
          </a:p>
          <a:p>
            <a:pPr>
              <a:lnSpc>
                <a:spcPct val="150000"/>
              </a:lnSpc>
            </a:pPr>
            <a:r>
              <a:rPr lang="en-US" sz="2000" b="1" dirty="0"/>
              <a:t>□ Memory allocation </a:t>
            </a:r>
          </a:p>
          <a:p>
            <a:pPr>
              <a:lnSpc>
                <a:spcPct val="150000"/>
              </a:lnSpc>
            </a:pPr>
            <a:r>
              <a:rPr lang="en-US" sz="2000" b="1" dirty="0"/>
              <a:t>□ Memory protection </a:t>
            </a:r>
          </a:p>
          <a:p>
            <a:pPr>
              <a:lnSpc>
                <a:spcPct val="150000"/>
              </a:lnSpc>
            </a:pPr>
            <a:r>
              <a:rPr lang="en-US" sz="2000" b="1" dirty="0"/>
              <a:t>□ Memory expansion</a:t>
            </a:r>
          </a:p>
        </p:txBody>
      </p:sp>
      <p:graphicFrame>
        <p:nvGraphicFramePr>
          <p:cNvPr id="12" name="Object 11">
            <a:extLst>
              <a:ext uri="{FF2B5EF4-FFF2-40B4-BE49-F238E27FC236}">
                <a16:creationId xmlns:a16="http://schemas.microsoft.com/office/drawing/2014/main" id="{8DE29E29-4BE0-4E54-B44A-E6D913FE4ACA}"/>
              </a:ext>
            </a:extLst>
          </p:cNvPr>
          <p:cNvGraphicFramePr>
            <a:graphicFrameLocks noChangeAspect="1"/>
          </p:cNvGraphicFramePr>
          <p:nvPr>
            <p:extLst>
              <p:ext uri="{D42A27DB-BD31-4B8C-83A1-F6EECF244321}">
                <p14:modId xmlns:p14="http://schemas.microsoft.com/office/powerpoint/2010/main" val="946926131"/>
              </p:ext>
            </p:extLst>
          </p:nvPr>
        </p:nvGraphicFramePr>
        <p:xfrm>
          <a:off x="4545043" y="2960986"/>
          <a:ext cx="4533900" cy="2827337"/>
        </p:xfrm>
        <a:graphic>
          <a:graphicData uri="http://schemas.openxmlformats.org/presentationml/2006/ole">
            <mc:AlternateContent xmlns:mc="http://schemas.openxmlformats.org/markup-compatibility/2006">
              <mc:Choice xmlns:v="urn:schemas-microsoft-com:vml" Requires="v">
                <p:oleObj name="Bitmap Image" r:id="rId6" imgW="4533840" imgH="2827080" progId="PBrush">
                  <p:embed/>
                </p:oleObj>
              </mc:Choice>
              <mc:Fallback>
                <p:oleObj name="Bitmap Image" r:id="rId6" imgW="4533840" imgH="2827080" progId="PBrush">
                  <p:embed/>
                  <p:pic>
                    <p:nvPicPr>
                      <p:cNvPr id="0" name=""/>
                      <p:cNvPicPr/>
                      <p:nvPr/>
                    </p:nvPicPr>
                    <p:blipFill>
                      <a:blip r:embed="rId7"/>
                      <a:stretch>
                        <a:fillRect/>
                      </a:stretch>
                    </p:blipFill>
                    <p:spPr>
                      <a:xfrm>
                        <a:off x="4545043" y="2960986"/>
                        <a:ext cx="4533900" cy="2827337"/>
                      </a:xfrm>
                      <a:prstGeom prst="rect">
                        <a:avLst/>
                      </a:prstGeom>
                    </p:spPr>
                  </p:pic>
                </p:oleObj>
              </mc:Fallback>
            </mc:AlternateContent>
          </a:graphicData>
        </a:graphic>
      </p:graphicFrame>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21968" y="321056"/>
            <a:ext cx="538801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Main Function - Memory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273170" y="1690616"/>
            <a:ext cx="11645660" cy="3737946"/>
          </a:xfrm>
          <a:prstGeom prst="rect">
            <a:avLst/>
          </a:prstGeom>
          <a:noFill/>
        </p:spPr>
        <p:txBody>
          <a:bodyPr wrap="square">
            <a:spAutoFit/>
          </a:bodyPr>
          <a:lstStyle/>
          <a:p>
            <a:pPr>
              <a:lnSpc>
                <a:spcPct val="150000"/>
              </a:lnSpc>
            </a:pPr>
            <a:r>
              <a:rPr lang="en-US" sz="2000" b="1" dirty="0"/>
              <a:t>•    Memory  allocation:  Memory  allocation  refers  to  the  process  of  allocating  memory  during process execution.</a:t>
            </a:r>
          </a:p>
          <a:p>
            <a:pPr>
              <a:lnSpc>
                <a:spcPct val="150000"/>
              </a:lnSpc>
            </a:pPr>
            <a:endParaRPr lang="en-US" sz="2000" b="1" dirty="0"/>
          </a:p>
          <a:p>
            <a:pPr>
              <a:lnSpc>
                <a:spcPct val="150000"/>
              </a:lnSpc>
            </a:pPr>
            <a:r>
              <a:rPr lang="en-US" sz="2000" b="1" dirty="0"/>
              <a:t>• Memory protection: Before memory is allocated, the OS must be protected from the impact of the user processes, and the running user process must be protected from being affected by other user processes.</a:t>
            </a:r>
          </a:p>
          <a:p>
            <a:pPr>
              <a:lnSpc>
                <a:spcPct val="150000"/>
              </a:lnSpc>
            </a:pPr>
            <a:endParaRPr lang="en-US" sz="2000" b="1" dirty="0"/>
          </a:p>
          <a:p>
            <a:pPr>
              <a:lnSpc>
                <a:spcPct val="150000"/>
              </a:lnSpc>
            </a:pPr>
            <a:r>
              <a:rPr lang="en-US" sz="2000" b="1" dirty="0"/>
              <a:t>• Memory expansion: The execution of large or multiple programs may require more memory than the system supports or has installed. Therefore, memory management needs to support memory expansion.</a:t>
            </a:r>
          </a:p>
        </p:txBody>
      </p:sp>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9533101" cy="1610200"/>
          </a:xfrm>
          <a:prstGeom prst="rect">
            <a:avLst/>
          </a:prstGeom>
        </p:spPr>
      </p:pic>
      <p:sp>
        <p:nvSpPr>
          <p:cNvPr id="7" name="TextBox 6"/>
          <p:cNvSpPr txBox="1"/>
          <p:nvPr/>
        </p:nvSpPr>
        <p:spPr>
          <a:xfrm>
            <a:off x="2564113" y="298279"/>
            <a:ext cx="521809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Main Function - Device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39538" y="1394156"/>
            <a:ext cx="11724212" cy="4801314"/>
          </a:xfrm>
          <a:prstGeom prst="rect">
            <a:avLst/>
          </a:prstGeom>
          <a:noFill/>
        </p:spPr>
        <p:txBody>
          <a:bodyPr wrap="square">
            <a:spAutoFit/>
          </a:bodyPr>
          <a:lstStyle/>
          <a:p>
            <a:r>
              <a:rPr lang="en-US" b="1" dirty="0"/>
              <a:t>• The main task of device management is to execute I/O requests, classify I/O devices, and facilitate CPU and I/O device usage. To achieve this, device management should provide:</a:t>
            </a:r>
          </a:p>
          <a:p>
            <a:endParaRPr lang="en-US" b="1" dirty="0"/>
          </a:p>
          <a:p>
            <a:r>
              <a:rPr lang="en-US" b="1" dirty="0"/>
              <a:t>□ Buffer management </a:t>
            </a:r>
          </a:p>
          <a:p>
            <a:r>
              <a:rPr lang="en-US" b="1" dirty="0"/>
              <a:t>□ Device allocation </a:t>
            </a:r>
          </a:p>
          <a:p>
            <a:r>
              <a:rPr lang="en-US" b="1" dirty="0"/>
              <a:t>□ Device virtualization</a:t>
            </a:r>
          </a:p>
          <a:p>
            <a:endParaRPr lang="en-US" b="1" dirty="0"/>
          </a:p>
          <a:p>
            <a:r>
              <a:rPr lang="en-US" b="1" dirty="0"/>
              <a:t>• Buffer management: To mitigate the difference in speed between the CPU and I/O device and improve the concurrent running of the CPU and I/O device, in modern OSes, almost all I/O devices use buffers when exchanging data with the processor. The main task of buffer management is to organize these buffers and provide means to obtain and release buffers.</a:t>
            </a:r>
          </a:p>
          <a:p>
            <a:endParaRPr lang="en-US" b="1" dirty="0"/>
          </a:p>
          <a:p>
            <a:r>
              <a:rPr lang="en-US" b="1" dirty="0"/>
              <a:t>•     Device  allocation:  When  a  process  sends  an  I/O  request  to  the  system,  the  device allocation program allocates the device to the process in accordance to specific policies.</a:t>
            </a:r>
          </a:p>
          <a:p>
            <a:endParaRPr lang="en-US" b="1" dirty="0"/>
          </a:p>
          <a:p>
            <a:r>
              <a:rPr lang="en-US" b="1" dirty="0"/>
              <a:t>•    Device  virtualization:  Device  virtualization  is  the  act  of  creating  multiple  logical  versions of a physical device for multiple user processes to use.</a:t>
            </a:r>
          </a:p>
        </p:txBody>
      </p:sp>
      <p:graphicFrame>
        <p:nvGraphicFramePr>
          <p:cNvPr id="9" name="Object 8">
            <a:extLst>
              <a:ext uri="{FF2B5EF4-FFF2-40B4-BE49-F238E27FC236}">
                <a16:creationId xmlns:a16="http://schemas.microsoft.com/office/drawing/2014/main" id="{AAD9E6FF-63FF-6F1F-E8E8-9B4D63EE4D90}"/>
              </a:ext>
            </a:extLst>
          </p:cNvPr>
          <p:cNvGraphicFramePr>
            <a:graphicFrameLocks noChangeAspect="1"/>
          </p:cNvGraphicFramePr>
          <p:nvPr>
            <p:extLst>
              <p:ext uri="{D42A27DB-BD31-4B8C-83A1-F6EECF244321}">
                <p14:modId xmlns:p14="http://schemas.microsoft.com/office/powerpoint/2010/main" val="3371182592"/>
              </p:ext>
            </p:extLst>
          </p:nvPr>
        </p:nvGraphicFramePr>
        <p:xfrm>
          <a:off x="6096000" y="1822215"/>
          <a:ext cx="5661025" cy="1455737"/>
        </p:xfrm>
        <a:graphic>
          <a:graphicData uri="http://schemas.openxmlformats.org/presentationml/2006/ole">
            <mc:AlternateContent xmlns:mc="http://schemas.openxmlformats.org/markup-compatibility/2006">
              <mc:Choice xmlns:v="urn:schemas-microsoft-com:vml" Requires="v">
                <p:oleObj name="Bitmap Image" r:id="rId6" imgW="5661720" imgH="1455480" progId="PBrush">
                  <p:embed/>
                </p:oleObj>
              </mc:Choice>
              <mc:Fallback>
                <p:oleObj name="Bitmap Image" r:id="rId6" imgW="5661720" imgH="1455480" progId="PBrush">
                  <p:embed/>
                  <p:pic>
                    <p:nvPicPr>
                      <p:cNvPr id="0" name=""/>
                      <p:cNvPicPr/>
                      <p:nvPr/>
                    </p:nvPicPr>
                    <p:blipFill>
                      <a:blip r:embed="rId7"/>
                      <a:stretch>
                        <a:fillRect/>
                      </a:stretch>
                    </p:blipFill>
                    <p:spPr>
                      <a:xfrm>
                        <a:off x="6096000" y="1822215"/>
                        <a:ext cx="5661025" cy="1455737"/>
                      </a:xfrm>
                      <a:prstGeom prst="rect">
                        <a:avLst/>
                      </a:prstGeom>
                    </p:spPr>
                  </p:pic>
                </p:oleObj>
              </mc:Fallback>
            </mc:AlternateContent>
          </a:graphicData>
        </a:graphic>
      </p:graphicFrame>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545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Function - File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273170" y="1690616"/>
            <a:ext cx="11645660" cy="2814617"/>
          </a:xfrm>
          <a:prstGeom prst="rect">
            <a:avLst/>
          </a:prstGeom>
          <a:noFill/>
        </p:spPr>
        <p:txBody>
          <a:bodyPr wrap="square">
            <a:spAutoFit/>
          </a:bodyPr>
          <a:lstStyle/>
          <a:p>
            <a:pPr>
              <a:lnSpc>
                <a:spcPct val="150000"/>
              </a:lnSpc>
            </a:pPr>
            <a:r>
              <a:rPr lang="en-US" sz="2000" b="1" dirty="0"/>
              <a:t>•  In modern computer systems, programs and data are stored as files.</a:t>
            </a:r>
          </a:p>
          <a:p>
            <a:pPr>
              <a:lnSpc>
                <a:spcPct val="150000"/>
              </a:lnSpc>
            </a:pPr>
            <a:endParaRPr lang="en-US" sz="2000" b="1" dirty="0"/>
          </a:p>
          <a:p>
            <a:pPr>
              <a:lnSpc>
                <a:spcPct val="150000"/>
              </a:lnSpc>
            </a:pPr>
            <a:r>
              <a:rPr lang="en-US" sz="2000" b="1" dirty="0"/>
              <a:t>• The main task of file management is to manage user and system files. File management    facilitates    file    usage    and    security.    To    achieve    this,    file management    should    provide    functions    such    as    file    storage    space management,  file  read  and  write  management,  directory  management,  and file sharing and protection.</a:t>
            </a:r>
          </a:p>
        </p:txBody>
      </p:sp>
      <p:graphicFrame>
        <p:nvGraphicFramePr>
          <p:cNvPr id="11" name="Object 10">
            <a:extLst>
              <a:ext uri="{FF2B5EF4-FFF2-40B4-BE49-F238E27FC236}">
                <a16:creationId xmlns:a16="http://schemas.microsoft.com/office/drawing/2014/main" id="{511D77EC-9F12-67F4-61D8-150CAD2D86C8}"/>
              </a:ext>
            </a:extLst>
          </p:cNvPr>
          <p:cNvGraphicFramePr>
            <a:graphicFrameLocks noChangeAspect="1"/>
          </p:cNvGraphicFramePr>
          <p:nvPr>
            <p:extLst>
              <p:ext uri="{D42A27DB-BD31-4B8C-83A1-F6EECF244321}">
                <p14:modId xmlns:p14="http://schemas.microsoft.com/office/powerpoint/2010/main" val="1576715477"/>
              </p:ext>
            </p:extLst>
          </p:nvPr>
        </p:nvGraphicFramePr>
        <p:xfrm>
          <a:off x="7140067" y="4310134"/>
          <a:ext cx="2827337" cy="1714500"/>
        </p:xfrm>
        <a:graphic>
          <a:graphicData uri="http://schemas.openxmlformats.org/presentationml/2006/ole">
            <mc:AlternateContent xmlns:mc="http://schemas.openxmlformats.org/markup-compatibility/2006">
              <mc:Choice xmlns:v="urn:schemas-microsoft-com:vml" Requires="v">
                <p:oleObj name="Bitmap Image" r:id="rId6" imgW="2827080" imgH="1714680" progId="PBrush">
                  <p:embed/>
                </p:oleObj>
              </mc:Choice>
              <mc:Fallback>
                <p:oleObj name="Bitmap Image" r:id="rId6" imgW="2827080" imgH="1714680" progId="PBrush">
                  <p:embed/>
                  <p:pic>
                    <p:nvPicPr>
                      <p:cNvPr id="0" name=""/>
                      <p:cNvPicPr/>
                      <p:nvPr/>
                    </p:nvPicPr>
                    <p:blipFill>
                      <a:blip r:embed="rId7"/>
                      <a:stretch>
                        <a:fillRect/>
                      </a:stretch>
                    </p:blipFill>
                    <p:spPr>
                      <a:xfrm>
                        <a:off x="7140067" y="4310134"/>
                        <a:ext cx="2827337" cy="1714500"/>
                      </a:xfrm>
                      <a:prstGeom prst="rect">
                        <a:avLst/>
                      </a:prstGeom>
                    </p:spPr>
                  </p:pic>
                </p:oleObj>
              </mc:Fallback>
            </mc:AlternateContent>
          </a:graphicData>
        </a:graphic>
      </p:graphicFrame>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545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Function - Job Management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709930"/>
            <a:ext cx="11881449" cy="2814617"/>
          </a:xfrm>
          <a:prstGeom prst="rect">
            <a:avLst/>
          </a:prstGeom>
          <a:noFill/>
        </p:spPr>
        <p:txBody>
          <a:bodyPr wrap="square">
            <a:spAutoFit/>
          </a:bodyPr>
          <a:lstStyle/>
          <a:p>
            <a:r>
              <a:rPr lang="en-US" sz="2000" b="1" dirty="0"/>
              <a:t>• The main task of job management is to provide a stable environment suitable for users to effectively organize their workflows. Job management should provide:</a:t>
            </a:r>
          </a:p>
          <a:p>
            <a:endParaRPr lang="en-US" sz="2000" b="1" dirty="0"/>
          </a:p>
          <a:p>
            <a:pPr>
              <a:lnSpc>
                <a:spcPct val="150000"/>
              </a:lnSpc>
            </a:pPr>
            <a:r>
              <a:rPr lang="en-US" sz="2000" b="1" dirty="0"/>
              <a:t>□ Task and interface management </a:t>
            </a:r>
          </a:p>
          <a:p>
            <a:pPr>
              <a:lnSpc>
                <a:spcPct val="150000"/>
              </a:lnSpc>
            </a:pPr>
            <a:r>
              <a:rPr lang="en-US" sz="2000" b="1" dirty="0"/>
              <a:t>□ Human-machine interaction </a:t>
            </a:r>
          </a:p>
          <a:p>
            <a:pPr>
              <a:lnSpc>
                <a:spcPct val="150000"/>
              </a:lnSpc>
            </a:pPr>
            <a:r>
              <a:rPr lang="en-US" sz="2000" b="1" dirty="0"/>
              <a:t>□ Graphical interfaces</a:t>
            </a:r>
          </a:p>
          <a:p>
            <a:pPr>
              <a:lnSpc>
                <a:spcPct val="150000"/>
              </a:lnSpc>
            </a:pPr>
            <a:r>
              <a:rPr lang="en-US" sz="2000" b="1" dirty="0"/>
              <a:t>□ Language control</a:t>
            </a:r>
          </a:p>
        </p:txBody>
      </p:sp>
      <p:graphicFrame>
        <p:nvGraphicFramePr>
          <p:cNvPr id="9" name="Object 8">
            <a:extLst>
              <a:ext uri="{FF2B5EF4-FFF2-40B4-BE49-F238E27FC236}">
                <a16:creationId xmlns:a16="http://schemas.microsoft.com/office/drawing/2014/main" id="{31E4878B-B9C5-5ADC-E672-66ED97818EBF}"/>
              </a:ext>
            </a:extLst>
          </p:cNvPr>
          <p:cNvGraphicFramePr>
            <a:graphicFrameLocks noChangeAspect="1"/>
          </p:cNvGraphicFramePr>
          <p:nvPr>
            <p:extLst>
              <p:ext uri="{D42A27DB-BD31-4B8C-83A1-F6EECF244321}">
                <p14:modId xmlns:p14="http://schemas.microsoft.com/office/powerpoint/2010/main" val="1332983100"/>
              </p:ext>
            </p:extLst>
          </p:nvPr>
        </p:nvGraphicFramePr>
        <p:xfrm>
          <a:off x="5515500" y="2741846"/>
          <a:ext cx="4610100" cy="2674937"/>
        </p:xfrm>
        <a:graphic>
          <a:graphicData uri="http://schemas.openxmlformats.org/presentationml/2006/ole">
            <mc:AlternateContent xmlns:mc="http://schemas.openxmlformats.org/markup-compatibility/2006">
              <mc:Choice xmlns:v="urn:schemas-microsoft-com:vml" Requires="v">
                <p:oleObj name="Bitmap Image" r:id="rId6" imgW="4610160" imgH="2674800" progId="PBrush">
                  <p:embed/>
                </p:oleObj>
              </mc:Choice>
              <mc:Fallback>
                <p:oleObj name="Bitmap Image" r:id="rId6" imgW="4610160" imgH="2674800" progId="PBrush">
                  <p:embed/>
                  <p:pic>
                    <p:nvPicPr>
                      <p:cNvPr id="0" name=""/>
                      <p:cNvPicPr/>
                      <p:nvPr/>
                    </p:nvPicPr>
                    <p:blipFill>
                      <a:blip r:embed="rId7"/>
                      <a:stretch>
                        <a:fillRect/>
                      </a:stretch>
                    </p:blipFill>
                    <p:spPr>
                      <a:xfrm>
                        <a:off x="5515500" y="2741846"/>
                        <a:ext cx="4610100" cy="2674937"/>
                      </a:xfrm>
                      <a:prstGeom prst="rect">
                        <a:avLst/>
                      </a:prstGeom>
                    </p:spPr>
                  </p:pic>
                </p:oleObj>
              </mc:Fallback>
            </mc:AlternateContent>
          </a:graphicData>
        </a:graphic>
      </p:graphicFrame>
    </p:spTree>
    <p:extLst>
      <p:ext uri="{BB962C8B-B14F-4D97-AF65-F5344CB8AC3E}">
        <p14:creationId xmlns:p14="http://schemas.microsoft.com/office/powerpoint/2010/main" val="2747507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4825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 Categorization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524502" y="1592532"/>
            <a:ext cx="11142995" cy="4370427"/>
          </a:xfrm>
          <a:prstGeom prst="rect">
            <a:avLst/>
          </a:prstGeom>
          <a:noFill/>
        </p:spPr>
        <p:txBody>
          <a:bodyPr wrap="square">
            <a:spAutoFit/>
          </a:bodyPr>
          <a:lstStyle/>
          <a:p>
            <a:r>
              <a:rPr lang="en-US" sz="2000" b="1" dirty="0"/>
              <a:t>Different  operating  systems  are  difficult  to  categorize  due  to  their  diverse  nature. However, some general categorization types are as follows:</a:t>
            </a:r>
          </a:p>
          <a:p>
            <a:endParaRPr lang="en-US" sz="2000" b="1" dirty="0"/>
          </a:p>
          <a:p>
            <a:pPr marL="285750" indent="-285750">
              <a:buFontTx/>
              <a:buChar char="-"/>
            </a:pPr>
            <a:r>
              <a:rPr lang="en-US" sz="2000" b="1" dirty="0"/>
              <a:t>By  application  domain:  Operating  systems  can  be  categorized  into  desktop operating systems, server operating systems, and embedded operating systems.</a:t>
            </a:r>
          </a:p>
          <a:p>
            <a:pPr marL="285750" indent="-285750">
              <a:buFontTx/>
              <a:buChar char="-"/>
            </a:pPr>
            <a:endParaRPr lang="en-US" sz="2000" b="1" dirty="0"/>
          </a:p>
          <a:p>
            <a:pPr marL="285750" indent="-285750">
              <a:buFontTx/>
              <a:buChar char="-"/>
            </a:pPr>
            <a:r>
              <a:rPr lang="en-US" sz="2000" b="1" dirty="0"/>
              <a:t>By the number of supported users: Operating systems can be categorized into single-user operating systems (such as MS-DOS and OS/2) and multi-user operating systems (such as Unix, Linux, and Windows).</a:t>
            </a:r>
          </a:p>
          <a:p>
            <a:pPr marL="285750" indent="-285750">
              <a:buFontTx/>
              <a:buChar char="-"/>
            </a:pPr>
            <a:endParaRPr lang="en-US" sz="2000" b="1" dirty="0"/>
          </a:p>
          <a:p>
            <a:pPr marL="285750" indent="-285750">
              <a:buFontTx/>
              <a:buChar char="-"/>
            </a:pPr>
            <a:r>
              <a:rPr lang="en-US" sz="2000" b="1" dirty="0"/>
              <a:t>By the openness of source code: Operating systems can be categorized into open- source operating systems (such as Linux and FreeBSD) and closed-source operating systems (such as Mac OS X and Windows).</a:t>
            </a:r>
          </a:p>
          <a:p>
            <a:endParaRPr lang="en-US" sz="2000" b="1" dirty="0"/>
          </a:p>
        </p:txBody>
      </p:sp>
    </p:spTree>
    <p:extLst>
      <p:ext uri="{BB962C8B-B14F-4D97-AF65-F5344CB8AC3E}">
        <p14:creationId xmlns:p14="http://schemas.microsoft.com/office/powerpoint/2010/main" val="3445185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08373" y="267501"/>
            <a:ext cx="268374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Origin of Windows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337868" y="1900336"/>
            <a:ext cx="11516264" cy="3359061"/>
          </a:xfrm>
          <a:prstGeom prst="rect">
            <a:avLst/>
          </a:prstGeom>
          <a:noFill/>
        </p:spPr>
        <p:txBody>
          <a:bodyPr wrap="square">
            <a:spAutoFit/>
          </a:bodyPr>
          <a:lstStyle/>
          <a:p>
            <a:pPr>
              <a:lnSpc>
                <a:spcPct val="150000"/>
              </a:lnSpc>
            </a:pPr>
            <a:r>
              <a:rPr lang="en-US" sz="2400" b="1" dirty="0"/>
              <a:t>• In 1985, Microsoft officially released the first-generation window-based multitasking system—Windows 1.0. Due to the hardware limitation at that time, Windows 1.0 did not draw the expected social attention and did not play its advantages. However, the launch of the operating system indicated that PCs entered the era of GUI. In GUI operating systems, most operation objects are represented by icons, which are intuitive and user-friendly and can better meet actual needs of some users.</a:t>
            </a:r>
          </a:p>
        </p:txBody>
      </p:sp>
    </p:spTree>
    <p:extLst>
      <p:ext uri="{BB962C8B-B14F-4D97-AF65-F5344CB8AC3E}">
        <p14:creationId xmlns:p14="http://schemas.microsoft.com/office/powerpoint/2010/main" val="4063353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3E20A1FA-86D0-C1BA-C787-E0DE56707822}"/>
              </a:ext>
            </a:extLst>
          </p:cNvPr>
          <p:cNvGraphicFramePr>
            <a:graphicFrameLocks noChangeAspect="1"/>
          </p:cNvGraphicFramePr>
          <p:nvPr>
            <p:extLst>
              <p:ext uri="{D42A27DB-BD31-4B8C-83A1-F6EECF244321}">
                <p14:modId xmlns:p14="http://schemas.microsoft.com/office/powerpoint/2010/main" val="1890002118"/>
              </p:ext>
            </p:extLst>
          </p:nvPr>
        </p:nvGraphicFramePr>
        <p:xfrm>
          <a:off x="10622958" y="172708"/>
          <a:ext cx="1334411" cy="1174472"/>
        </p:xfrm>
        <a:graphic>
          <a:graphicData uri="http://schemas.openxmlformats.org/presentationml/2006/ole">
            <mc:AlternateContent xmlns:mc="http://schemas.openxmlformats.org/markup-compatibility/2006">
              <mc:Choice xmlns:v="urn:schemas-microsoft-com:vml" Requires="v">
                <p:oleObj name="Bitmap Image" r:id="rId2" imgW="1775520" imgH="1562040" progId="PBrush">
                  <p:embed/>
                </p:oleObj>
              </mc:Choice>
              <mc:Fallback>
                <p:oleObj name="Bitmap Image" r:id="rId2" imgW="1775520" imgH="1562040" progId="PBrush">
                  <p:embed/>
                  <p:pic>
                    <p:nvPicPr>
                      <p:cNvPr id="0" name=""/>
                      <p:cNvPicPr/>
                      <p:nvPr/>
                    </p:nvPicPr>
                    <p:blipFill>
                      <a:blip r:embed="rId3"/>
                      <a:stretch>
                        <a:fillRect/>
                      </a:stretch>
                    </p:blipFill>
                    <p:spPr>
                      <a:xfrm>
                        <a:off x="10622958" y="172708"/>
                        <a:ext cx="1334411" cy="117447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538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68321"/>
            <a:ext cx="9533101" cy="1610200"/>
          </a:xfrm>
          <a:prstGeom prst="rect">
            <a:avLst/>
          </a:prstGeom>
        </p:spPr>
      </p:pic>
      <p:sp>
        <p:nvSpPr>
          <p:cNvPr id="7" name="TextBox 6"/>
          <p:cNvSpPr txBox="1"/>
          <p:nvPr/>
        </p:nvSpPr>
        <p:spPr>
          <a:xfrm>
            <a:off x="2650377" y="236724"/>
            <a:ext cx="314541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Overview of Windows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79B7305-41EA-A500-94FD-398B9F85CFF9}"/>
              </a:ext>
            </a:extLst>
          </p:cNvPr>
          <p:cNvSpPr txBox="1"/>
          <p:nvPr/>
        </p:nvSpPr>
        <p:spPr>
          <a:xfrm>
            <a:off x="289691" y="1536794"/>
            <a:ext cx="11813883" cy="4247317"/>
          </a:xfrm>
          <a:prstGeom prst="rect">
            <a:avLst/>
          </a:prstGeom>
          <a:noFill/>
        </p:spPr>
        <p:txBody>
          <a:bodyPr wrap="square">
            <a:spAutoFit/>
          </a:bodyPr>
          <a:lstStyle/>
          <a:p>
            <a:r>
              <a:rPr lang="en-US" b="1" dirty="0"/>
              <a:t>• Microsoft Windows is a group of operating systems developed by the American multinational technology company Microsoft. Windows was first introduced by Microsoft in 1985 as a Microsoft-DOS simulation environment. Its later versions were gradually developed into operating systems designed mainly for PCs and server users and came to dominate the world's PC market. The Windows operating systems can run on multiple different types of platforms, such as PCs, mobile devices, servers, and embedded systems. They are most commonly used on PCs.</a:t>
            </a:r>
          </a:p>
          <a:p>
            <a:endParaRPr lang="en-US" b="1" dirty="0"/>
          </a:p>
          <a:p>
            <a:r>
              <a:rPr lang="en-US" b="1" dirty="0"/>
              <a:t>• Modern Windows operating systems use GUIs and are more user-friendly than text­ based DOS operating systems, which required users to enter instructions for use. As computer hardware and software has developed, Microsoft Windows has evolved from 16 bits to 32 bits and then to 64 bits. Different versions have also evolved, from Windows 1.0 to Windows 95, Windows 98, Windows ME, Windows 2000, Windows 2003,Windows  XP,  Windows  Vista,  Windows  7,  Windows  8,  Windows  8.1,  Windows  10,  and Windows  Server.  Microsoft  continues  to  develop  and  improve  the  Windows  operating systems.</a:t>
            </a:r>
          </a:p>
          <a:p>
            <a:endParaRPr lang="en-US" b="1" dirty="0"/>
          </a:p>
          <a:p>
            <a:r>
              <a:rPr lang="en-US" b="1" dirty="0"/>
              <a:t>• The latest stable Windows operating system is Windows 10, which was released on July 29, 2015. The latest stable operating system of Windows Server is Windows Server 2016, which was released on September 26, 2016.</a:t>
            </a:r>
          </a:p>
        </p:txBody>
      </p:sp>
    </p:spTree>
    <p:extLst>
      <p:ext uri="{BB962C8B-B14F-4D97-AF65-F5344CB8AC3E}">
        <p14:creationId xmlns:p14="http://schemas.microsoft.com/office/powerpoint/2010/main" val="2310807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809330"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System arch. Of windows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C9F0BDB8-43A1-E853-D800-93765E6E8AAE}"/>
              </a:ext>
            </a:extLst>
          </p:cNvPr>
          <p:cNvGraphicFramePr>
            <a:graphicFrameLocks noChangeAspect="1"/>
          </p:cNvGraphicFramePr>
          <p:nvPr>
            <p:extLst>
              <p:ext uri="{D42A27DB-BD31-4B8C-83A1-F6EECF244321}">
                <p14:modId xmlns:p14="http://schemas.microsoft.com/office/powerpoint/2010/main" val="1152102108"/>
              </p:ext>
            </p:extLst>
          </p:nvPr>
        </p:nvGraphicFramePr>
        <p:xfrm>
          <a:off x="1079351" y="1460451"/>
          <a:ext cx="10188575" cy="4564063"/>
        </p:xfrm>
        <a:graphic>
          <a:graphicData uri="http://schemas.openxmlformats.org/presentationml/2006/ole">
            <mc:AlternateContent xmlns:mc="http://schemas.openxmlformats.org/markup-compatibility/2006">
              <mc:Choice xmlns:v="urn:schemas-microsoft-com:vml" Requires="v">
                <p:oleObj name="Bitmap Image" r:id="rId6" imgW="10188000" imgH="4564440" progId="PBrush">
                  <p:embed/>
                </p:oleObj>
              </mc:Choice>
              <mc:Fallback>
                <p:oleObj name="Bitmap Image" r:id="rId6" imgW="10188000" imgH="4564440" progId="PBrush">
                  <p:embed/>
                  <p:pic>
                    <p:nvPicPr>
                      <p:cNvPr id="0" name=""/>
                      <p:cNvPicPr/>
                      <p:nvPr/>
                    </p:nvPicPr>
                    <p:blipFill>
                      <a:blip r:embed="rId7"/>
                      <a:stretch>
                        <a:fillRect/>
                      </a:stretch>
                    </p:blipFill>
                    <p:spPr>
                      <a:xfrm>
                        <a:off x="1079351" y="1460451"/>
                        <a:ext cx="10188575" cy="4564063"/>
                      </a:xfrm>
                      <a:prstGeom prst="rect">
                        <a:avLst/>
                      </a:prstGeom>
                    </p:spPr>
                  </p:pic>
                </p:oleObj>
              </mc:Fallback>
            </mc:AlternateContent>
          </a:graphicData>
        </a:graphic>
      </p:graphicFrame>
    </p:spTree>
    <p:extLst>
      <p:ext uri="{BB962C8B-B14F-4D97-AF65-F5344CB8AC3E}">
        <p14:creationId xmlns:p14="http://schemas.microsoft.com/office/powerpoint/2010/main" val="3301141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2813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 arch. Of windows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284211"/>
            <a:ext cx="11881449" cy="4770537"/>
          </a:xfrm>
          <a:prstGeom prst="rect">
            <a:avLst/>
          </a:prstGeom>
          <a:noFill/>
        </p:spPr>
        <p:txBody>
          <a:bodyPr wrap="square">
            <a:spAutoFit/>
          </a:bodyPr>
          <a:lstStyle/>
          <a:p>
            <a:r>
              <a:rPr lang="en-US" sz="1600" b="1" dirty="0"/>
              <a:t>The four types of processes in the user mode are:</a:t>
            </a:r>
          </a:p>
          <a:p>
            <a:endParaRPr lang="en-US" sz="1600" b="1" dirty="0"/>
          </a:p>
          <a:p>
            <a:r>
              <a:rPr lang="en-US" sz="1600" b="1" dirty="0"/>
              <a:t>• Fixed system processes, such as the login process and session manager. They are not Windows services (that is, they are not started through the service control manager [SCM]).</a:t>
            </a:r>
          </a:p>
          <a:p>
            <a:endParaRPr lang="en-US" sz="1600" b="1" dirty="0"/>
          </a:p>
          <a:p>
            <a:r>
              <a:rPr lang="en-US" sz="1600" b="1" dirty="0"/>
              <a:t>• Service processes, such as the task dispatcher and printer service. Users can run these processes after login. Many service applications, such as SQL server and exchange server, run as services.</a:t>
            </a:r>
          </a:p>
          <a:p>
            <a:endParaRPr lang="en-US" sz="1600" b="1" dirty="0"/>
          </a:p>
          <a:p>
            <a:r>
              <a:rPr lang="en-US" sz="1600" b="1" dirty="0"/>
              <a:t>• Applications: Applications can be 32-bit or 64-bit Windows, 16-bit Windows 3.1, 16-bit MS-DOS, or 32-bit or 64-bit POSIX. Note that the 16-bit applications can run only on the 32-bit systems.</a:t>
            </a:r>
          </a:p>
          <a:p>
            <a:endParaRPr lang="en-US" sz="1600" b="1" dirty="0"/>
          </a:p>
          <a:p>
            <a:r>
              <a:rPr lang="en-US" sz="1600" b="1" dirty="0"/>
              <a:t>• Environment subsystems: Environment subsystems expose the operating system functions to applications through application programming interfaces (APIs), including Windows API, POSIX, and OS/2 APIs (available in earlier versions of Windows NT). Windows 2000 is the last subsystem with POSIX and OS/2. The flagship versions and enterprise editions of Windows also support an enhanced POSIX subsystem named SUA (Unix-based application).</a:t>
            </a:r>
          </a:p>
          <a:p>
            <a:endParaRPr lang="en-US" sz="1600" b="1" dirty="0"/>
          </a:p>
          <a:p>
            <a:r>
              <a:rPr lang="en-US" sz="1600" b="1" dirty="0"/>
              <a:t>• Note the "subsystem DLL" under the service processes and applications. In Windows, applications can only invoke local Windows services through the subsystem DLLs. The role of a subsystem DLL is to translate a documented function into a required non­ documented system service (undisclosed).</a:t>
            </a:r>
            <a:endParaRPr lang="en-US" sz="1400" b="1" dirty="0"/>
          </a:p>
        </p:txBody>
      </p:sp>
    </p:spTree>
    <p:extLst>
      <p:ext uri="{BB962C8B-B14F-4D97-AF65-F5344CB8AC3E}">
        <p14:creationId xmlns:p14="http://schemas.microsoft.com/office/powerpoint/2010/main" val="1448091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2386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 arch. Of windows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416933"/>
            <a:ext cx="11881449" cy="4524315"/>
          </a:xfrm>
          <a:prstGeom prst="rect">
            <a:avLst/>
          </a:prstGeom>
          <a:noFill/>
        </p:spPr>
        <p:txBody>
          <a:bodyPr wrap="square">
            <a:spAutoFit/>
          </a:bodyPr>
          <a:lstStyle/>
          <a:p>
            <a:r>
              <a:rPr lang="en-US" b="1" dirty="0"/>
              <a:t>• The kernel mode consists of the following components:</a:t>
            </a:r>
          </a:p>
          <a:p>
            <a:endParaRPr lang="en-US" b="1" dirty="0"/>
          </a:p>
          <a:p>
            <a:r>
              <a:rPr lang="en-US" b="1" dirty="0"/>
              <a:t>□ Windows executive entities, including basic system services such as memory manager, process and thread manager, security manager, I/O manager, network, and inter-process communication.</a:t>
            </a:r>
          </a:p>
          <a:p>
            <a:endParaRPr lang="en-US" b="1" dirty="0"/>
          </a:p>
          <a:p>
            <a:r>
              <a:rPr lang="en-US" b="1" dirty="0"/>
              <a:t>□ The Windows kernel, including underlying system functions such as thread dispatching, interruption, exception distribution, and concurrent running of multiple CPUs. It also provides some routines and basic objects that implement the high-level structure.</a:t>
            </a:r>
          </a:p>
          <a:p>
            <a:endParaRPr lang="en-US" b="1" dirty="0"/>
          </a:p>
          <a:p>
            <a:r>
              <a:rPr lang="en-US" b="1" dirty="0"/>
              <a:t>□    Device  drivers,  including  hardware  device  drivers  (translating  user  I/O  to  hardware I/O) and software drivers (such as file and network drivers).</a:t>
            </a:r>
          </a:p>
          <a:p>
            <a:endParaRPr lang="en-US" b="1" dirty="0"/>
          </a:p>
          <a:p>
            <a:r>
              <a:rPr lang="en-US" b="1" dirty="0"/>
              <a:t>□    Hardware  abstraction  layer,  a  layer  of  programming  independent  of  the  kernel.  It isolates the operating system from platform-specific hardware differences.</a:t>
            </a:r>
          </a:p>
          <a:p>
            <a:endParaRPr lang="en-US" b="1" dirty="0"/>
          </a:p>
          <a:p>
            <a:r>
              <a:rPr lang="en-US" b="1" dirty="0"/>
              <a:t>□   Windows  and  graphics  systems,  which  implement  GUI  functions  and  process  user interfaces and rendering.</a:t>
            </a:r>
          </a:p>
        </p:txBody>
      </p:sp>
    </p:spTree>
    <p:extLst>
      <p:ext uri="{BB962C8B-B14F-4D97-AF65-F5344CB8AC3E}">
        <p14:creationId xmlns:p14="http://schemas.microsoft.com/office/powerpoint/2010/main" val="1009845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8023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Family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2DC850C7-9885-EB0E-D40C-AEB50E1BC1C5}"/>
              </a:ext>
            </a:extLst>
          </p:cNvPr>
          <p:cNvGraphicFramePr>
            <a:graphicFrameLocks noChangeAspect="1"/>
          </p:cNvGraphicFramePr>
          <p:nvPr>
            <p:extLst>
              <p:ext uri="{D42A27DB-BD31-4B8C-83A1-F6EECF244321}">
                <p14:modId xmlns:p14="http://schemas.microsoft.com/office/powerpoint/2010/main" val="501856641"/>
              </p:ext>
            </p:extLst>
          </p:nvPr>
        </p:nvGraphicFramePr>
        <p:xfrm>
          <a:off x="2081453" y="1198652"/>
          <a:ext cx="9426575" cy="5097463"/>
        </p:xfrm>
        <a:graphic>
          <a:graphicData uri="http://schemas.openxmlformats.org/presentationml/2006/ole">
            <mc:AlternateContent xmlns:mc="http://schemas.openxmlformats.org/markup-compatibility/2006">
              <mc:Choice xmlns:v="urn:schemas-microsoft-com:vml" Requires="v">
                <p:oleObj name="Bitmap Image" r:id="rId6" imgW="9425880" imgH="5097960" progId="PBrush">
                  <p:embed/>
                </p:oleObj>
              </mc:Choice>
              <mc:Fallback>
                <p:oleObj name="Bitmap Image" r:id="rId6" imgW="9425880" imgH="5097960" progId="PBrush">
                  <p:embed/>
                  <p:pic>
                    <p:nvPicPr>
                      <p:cNvPr id="0" name=""/>
                      <p:cNvPicPr/>
                      <p:nvPr/>
                    </p:nvPicPr>
                    <p:blipFill>
                      <a:blip r:embed="rId7"/>
                      <a:stretch>
                        <a:fillRect/>
                      </a:stretch>
                    </p:blipFill>
                    <p:spPr>
                      <a:xfrm>
                        <a:off x="2081453" y="1198652"/>
                        <a:ext cx="9426575" cy="5097463"/>
                      </a:xfrm>
                      <a:prstGeom prst="rect">
                        <a:avLst/>
                      </a:prstGeom>
                    </p:spPr>
                  </p:pic>
                </p:oleObj>
              </mc:Fallback>
            </mc:AlternateContent>
          </a:graphicData>
        </a:graphic>
      </p:graphicFrame>
    </p:spTree>
    <p:extLst>
      <p:ext uri="{BB962C8B-B14F-4D97-AF65-F5344CB8AC3E}">
        <p14:creationId xmlns:p14="http://schemas.microsoft.com/office/powerpoint/2010/main" val="948619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8023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Family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709307"/>
            <a:ext cx="11881449" cy="4001095"/>
          </a:xfrm>
          <a:prstGeom prst="rect">
            <a:avLst/>
          </a:prstGeom>
          <a:noFill/>
        </p:spPr>
        <p:txBody>
          <a:bodyPr wrap="square">
            <a:spAutoFit/>
          </a:bodyPr>
          <a:lstStyle/>
          <a:p>
            <a:r>
              <a:rPr lang="en-US" sz="1600" b="1" dirty="0"/>
              <a:t>•     What  is  the  difference  between  an  operating  system  designed  for  servers  and  an operating system designed for individuals?</a:t>
            </a:r>
          </a:p>
          <a:p>
            <a:endParaRPr lang="en-US" sz="1600" b="1" dirty="0"/>
          </a:p>
          <a:p>
            <a:pPr>
              <a:lnSpc>
                <a:spcPct val="150000"/>
              </a:lnSpc>
            </a:pPr>
            <a:r>
              <a:rPr lang="en-US" sz="1600" b="1" dirty="0"/>
              <a:t>□  The performance of an operating system designed for servers is more stable than that of an operating system designed for individuals.</a:t>
            </a:r>
          </a:p>
          <a:p>
            <a:pPr>
              <a:lnSpc>
                <a:spcPct val="150000"/>
              </a:lnSpc>
            </a:pPr>
            <a:r>
              <a:rPr lang="en-US" sz="1600" b="1" dirty="0"/>
              <a:t>□  In file management or network applications, an operating system designed for servers provides higher performance.</a:t>
            </a:r>
          </a:p>
          <a:p>
            <a:pPr>
              <a:lnSpc>
                <a:spcPct val="150000"/>
              </a:lnSpc>
            </a:pPr>
            <a:r>
              <a:rPr lang="en-US" sz="1600" b="1" dirty="0"/>
              <a:t>□  In graphics and entertainment, an operating system designed for individuals provides better functionality.</a:t>
            </a:r>
          </a:p>
          <a:p>
            <a:pPr>
              <a:lnSpc>
                <a:spcPct val="150000"/>
              </a:lnSpc>
            </a:pPr>
            <a:r>
              <a:rPr lang="en-US" sz="1600" b="1" dirty="0"/>
              <a:t>□  In terms of security and coordination, an operating system designed for servers outperforms an operating system designed for individuals.</a:t>
            </a:r>
          </a:p>
          <a:p>
            <a:endParaRPr lang="en-US" sz="1600" b="1" dirty="0"/>
          </a:p>
          <a:p>
            <a:r>
              <a:rPr lang="en-US" sz="1600" b="1" dirty="0"/>
              <a:t>• An operating system designed for servers supports special hardware, contains dedicated functions and management tools for server operation, and has stricter requirements on security and stability. Therefore, such an operating system may provide relatively lower speed.</a:t>
            </a:r>
          </a:p>
          <a:p>
            <a:endParaRPr lang="en-US" sz="1600" b="1" dirty="0"/>
          </a:p>
          <a:p>
            <a:r>
              <a:rPr lang="en-US" sz="1600" b="1" dirty="0"/>
              <a:t>• An operating system designed for individuals does not need, nor does it provide, professional functions. However, it adds media management software and functions for individual users.</a:t>
            </a:r>
          </a:p>
        </p:txBody>
      </p:sp>
    </p:spTree>
    <p:extLst>
      <p:ext uri="{BB962C8B-B14F-4D97-AF65-F5344CB8AC3E}">
        <p14:creationId xmlns:p14="http://schemas.microsoft.com/office/powerpoint/2010/main" val="39057113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5621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Features of Windows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71846" y="1802326"/>
            <a:ext cx="11881449" cy="3682226"/>
          </a:xfrm>
          <a:prstGeom prst="rect">
            <a:avLst/>
          </a:prstGeom>
          <a:noFill/>
        </p:spPr>
        <p:txBody>
          <a:bodyPr wrap="square">
            <a:spAutoFit/>
          </a:bodyPr>
          <a:lstStyle/>
          <a:p>
            <a:pPr>
              <a:lnSpc>
                <a:spcPct val="200000"/>
              </a:lnSpc>
            </a:pPr>
            <a:r>
              <a:rPr lang="en-US" sz="2400" b="1" dirty="0"/>
              <a:t>• Intuitive and efficient object-oriented GUIs that are easy to learn and use</a:t>
            </a:r>
          </a:p>
          <a:p>
            <a:pPr>
              <a:lnSpc>
                <a:spcPct val="200000"/>
              </a:lnSpc>
            </a:pPr>
            <a:r>
              <a:rPr lang="en-US" sz="2400" b="1" dirty="0"/>
              <a:t>• The most widely used and most compatible operating system worldwide</a:t>
            </a:r>
          </a:p>
          <a:p>
            <a:pPr>
              <a:lnSpc>
                <a:spcPct val="200000"/>
              </a:lnSpc>
            </a:pPr>
            <a:r>
              <a:rPr lang="en-US" sz="2400" b="1" dirty="0"/>
              <a:t>•  Unified, friendly, and neat </a:t>
            </a:r>
            <a:r>
              <a:rPr lang="en-US" sz="2400" b="1" dirty="0" err="1"/>
              <a:t>Uls</a:t>
            </a:r>
            <a:endParaRPr lang="en-US" sz="2400" b="1" dirty="0"/>
          </a:p>
          <a:p>
            <a:pPr>
              <a:lnSpc>
                <a:spcPct val="200000"/>
              </a:lnSpc>
            </a:pPr>
            <a:r>
              <a:rPr lang="en-US" sz="2400" b="1" dirty="0"/>
              <a:t>•  Various device-independent graphical operations</a:t>
            </a:r>
          </a:p>
          <a:p>
            <a:pPr>
              <a:lnSpc>
                <a:spcPct val="200000"/>
              </a:lnSpc>
            </a:pPr>
            <a:r>
              <a:rPr lang="en-US" sz="2400" b="1" dirty="0"/>
              <a:t>•  Multi-user and multitasking</a:t>
            </a:r>
          </a:p>
        </p:txBody>
      </p:sp>
    </p:spTree>
    <p:extLst>
      <p:ext uri="{BB962C8B-B14F-4D97-AF65-F5344CB8AC3E}">
        <p14:creationId xmlns:p14="http://schemas.microsoft.com/office/powerpoint/2010/main" val="3366036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9020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 of Windows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0EE20C37-1205-119B-0741-52610EB317EC}"/>
              </a:ext>
            </a:extLst>
          </p:cNvPr>
          <p:cNvGraphicFramePr>
            <a:graphicFrameLocks noChangeAspect="1"/>
          </p:cNvGraphicFramePr>
          <p:nvPr>
            <p:extLst>
              <p:ext uri="{D42A27DB-BD31-4B8C-83A1-F6EECF244321}">
                <p14:modId xmlns:p14="http://schemas.microsoft.com/office/powerpoint/2010/main" val="2728903424"/>
              </p:ext>
            </p:extLst>
          </p:nvPr>
        </p:nvGraphicFramePr>
        <p:xfrm>
          <a:off x="2486113" y="1128802"/>
          <a:ext cx="7231063" cy="5235575"/>
        </p:xfrm>
        <a:graphic>
          <a:graphicData uri="http://schemas.openxmlformats.org/presentationml/2006/ole">
            <mc:AlternateContent xmlns:mc="http://schemas.openxmlformats.org/markup-compatibility/2006">
              <mc:Choice xmlns:v="urn:schemas-microsoft-com:vml" Requires="v">
                <p:oleObj name="Bitmap Image" r:id="rId6" imgW="7231320" imgH="5235120" progId="PBrush">
                  <p:embed/>
                </p:oleObj>
              </mc:Choice>
              <mc:Fallback>
                <p:oleObj name="Bitmap Image" r:id="rId6" imgW="7231320" imgH="5235120" progId="PBrush">
                  <p:embed/>
                  <p:pic>
                    <p:nvPicPr>
                      <p:cNvPr id="0" name=""/>
                      <p:cNvPicPr/>
                      <p:nvPr/>
                    </p:nvPicPr>
                    <p:blipFill>
                      <a:blip r:embed="rId7"/>
                      <a:stretch>
                        <a:fillRect/>
                      </a:stretch>
                    </p:blipFill>
                    <p:spPr>
                      <a:xfrm>
                        <a:off x="2486113" y="1128802"/>
                        <a:ext cx="7231063" cy="5235575"/>
                      </a:xfrm>
                      <a:prstGeom prst="rect">
                        <a:avLst/>
                      </a:prstGeom>
                    </p:spPr>
                  </p:pic>
                </p:oleObj>
              </mc:Fallback>
            </mc:AlternateContent>
          </a:graphicData>
        </a:graphic>
      </p:graphicFrame>
    </p:spTree>
    <p:extLst>
      <p:ext uri="{BB962C8B-B14F-4D97-AF65-F5344CB8AC3E}">
        <p14:creationId xmlns:p14="http://schemas.microsoft.com/office/powerpoint/2010/main" val="146857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2031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History of Linux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57B9D6E-4CBB-CC18-4574-DFCE34ECC9E9}"/>
              </a:ext>
            </a:extLst>
          </p:cNvPr>
          <p:cNvSpPr txBox="1"/>
          <p:nvPr/>
        </p:nvSpPr>
        <p:spPr>
          <a:xfrm>
            <a:off x="289594" y="1714303"/>
            <a:ext cx="11624101" cy="3477875"/>
          </a:xfrm>
          <a:prstGeom prst="rect">
            <a:avLst/>
          </a:prstGeom>
          <a:noFill/>
        </p:spPr>
        <p:txBody>
          <a:bodyPr wrap="square">
            <a:spAutoFit/>
          </a:bodyPr>
          <a:lstStyle/>
          <a:p>
            <a:r>
              <a:rPr lang="en-US" sz="2000" b="1" dirty="0"/>
              <a:t>•   Before the Linux operating system was developed, UNIX and Microsoft Windows dominated the computer operating system market.</a:t>
            </a:r>
          </a:p>
          <a:p>
            <a:endParaRPr lang="en-US" sz="2000" b="1" dirty="0"/>
          </a:p>
          <a:p>
            <a:r>
              <a:rPr lang="en-US" sz="2000" b="1" dirty="0"/>
              <a:t>□ UNIX had many enterprise users and was the de facto operating system standard for many small-, medium, and large-sized computers, workstations, and high-end microcomputers.</a:t>
            </a:r>
          </a:p>
          <a:p>
            <a:endParaRPr lang="en-US" sz="2000" b="1" dirty="0"/>
          </a:p>
          <a:p>
            <a:r>
              <a:rPr lang="en-US" sz="2000" b="1" dirty="0"/>
              <a:t>□ Microsoft Windows occupied most of the microcomputer operating system market due to its ease of use.</a:t>
            </a:r>
          </a:p>
          <a:p>
            <a:endParaRPr lang="en-US" sz="2000" b="1" dirty="0"/>
          </a:p>
          <a:p>
            <a:r>
              <a:rPr lang="en-US" sz="2000" b="1" dirty="0"/>
              <a:t>• However, both operating systems are commercial software. UNIX in particular was not popular among common users due to its high purchase price. In response to this issue, several free operating systems with most functions of the Unix operating system were launched.</a:t>
            </a:r>
          </a:p>
        </p:txBody>
      </p:sp>
    </p:spTree>
    <p:extLst>
      <p:ext uri="{BB962C8B-B14F-4D97-AF65-F5344CB8AC3E}">
        <p14:creationId xmlns:p14="http://schemas.microsoft.com/office/powerpoint/2010/main" val="1995797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2031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History of Linux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414543" y="1303434"/>
            <a:ext cx="10998679" cy="4770537"/>
          </a:xfrm>
          <a:prstGeom prst="rect">
            <a:avLst/>
          </a:prstGeom>
          <a:noFill/>
        </p:spPr>
        <p:txBody>
          <a:bodyPr wrap="square">
            <a:spAutoFit/>
          </a:bodyPr>
          <a:lstStyle/>
          <a:p>
            <a:r>
              <a:rPr lang="en-US" sz="1600" b="1" dirty="0"/>
              <a:t>• Multics program</a:t>
            </a:r>
          </a:p>
          <a:p>
            <a:endParaRPr lang="en-US" sz="1600" b="1" dirty="0"/>
          </a:p>
          <a:p>
            <a:r>
              <a:rPr lang="en-US" sz="1600" b="1" dirty="0"/>
              <a:t>□ In the 1960s, computers were not very popular, and only a handful of people could use them. Computer systems at that time only supported batch processing, that is, users submitted a batch of tasks and then waited for the results. Users could not interact with computers during task processing. A computer took a long time to process a batch of tasks, during which period the computer could not be used by others, resulting in a waste of computer resources.</a:t>
            </a:r>
          </a:p>
          <a:p>
            <a:endParaRPr lang="en-US" sz="1600" b="1" dirty="0"/>
          </a:p>
          <a:p>
            <a:r>
              <a:rPr lang="en-US" sz="1600" b="1" dirty="0"/>
              <a:t>□ To address this situation, in the mid-1960s, AT&amp;T Bell Labs, the Massachusetts Institute of Technology (MIT), and General Electric (GE) worked together to develop an experimental time-sharing multitasking processing system called Multiplexed Information and Computing Service (Multics), which was intended to allow multiple users to access a mainframe simultaneously. Due to the project complexity and dissatisfied with the project's progress, Bell Labs management ultimately withdrew. </a:t>
            </a:r>
          </a:p>
          <a:p>
            <a:endParaRPr lang="en-US" sz="1600" b="1" dirty="0"/>
          </a:p>
          <a:p>
            <a:r>
              <a:rPr lang="en-US" sz="1600" b="1" dirty="0"/>
              <a:t>• UNIX</a:t>
            </a:r>
          </a:p>
          <a:p>
            <a:endParaRPr lang="en-US" sz="1600" b="1" dirty="0"/>
          </a:p>
          <a:p>
            <a:r>
              <a:rPr lang="en-US" sz="1600" b="1" dirty="0"/>
              <a:t>□ While working on Multics, Ken Thompson, a programmer in Bell Labs' computing research department, programmed a game called Space Travel. After Bell Labs withdrew from the Multics project, Ken Thompson and Dennis Ritchie found an idle PDP-7 machine and wrote a revised edition of Multics using the C language on the machine. The operating system they wrote was officially released in 1971 and later became the UNIX recognized today.</a:t>
            </a:r>
          </a:p>
        </p:txBody>
      </p:sp>
    </p:spTree>
    <p:extLst>
      <p:ext uri="{BB962C8B-B14F-4D97-AF65-F5344CB8AC3E}">
        <p14:creationId xmlns:p14="http://schemas.microsoft.com/office/powerpoint/2010/main" val="593182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973"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424" y="-285056"/>
            <a:ext cx="9533101" cy="1610200"/>
          </a:xfrm>
          <a:prstGeom prst="rect">
            <a:avLst/>
          </a:prstGeom>
        </p:spPr>
      </p:pic>
      <p:sp>
        <p:nvSpPr>
          <p:cNvPr id="7" name="TextBox 6"/>
          <p:cNvSpPr txBox="1"/>
          <p:nvPr/>
        </p:nvSpPr>
        <p:spPr>
          <a:xfrm>
            <a:off x="2434717" y="289211"/>
            <a:ext cx="276870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History of Linux (2)</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47AA81-A93D-8136-0885-639889C1B24F}"/>
              </a:ext>
            </a:extLst>
          </p:cNvPr>
          <p:cNvSpPr txBox="1"/>
          <p:nvPr/>
        </p:nvSpPr>
        <p:spPr>
          <a:xfrm>
            <a:off x="252293" y="1486076"/>
            <a:ext cx="11698702" cy="4278094"/>
          </a:xfrm>
          <a:prstGeom prst="rect">
            <a:avLst/>
          </a:prstGeom>
          <a:noFill/>
        </p:spPr>
        <p:txBody>
          <a:bodyPr wrap="square">
            <a:spAutoFit/>
          </a:bodyPr>
          <a:lstStyle/>
          <a:p>
            <a:r>
              <a:rPr lang="en-US" sz="1600" b="1" dirty="0"/>
              <a:t>•    Andrew  S.  Tanenbaum,  a  Dutch  computer  scientist,  developed  the  Unix-like operating system </a:t>
            </a:r>
            <a:r>
              <a:rPr lang="en-US" sz="1600" b="1" dirty="0" err="1"/>
              <a:t>Minix</a:t>
            </a:r>
            <a:r>
              <a:rPr lang="en-US" sz="1600" b="1" dirty="0"/>
              <a:t>, which was mainly used for educational purposes.</a:t>
            </a:r>
          </a:p>
          <a:p>
            <a:endParaRPr lang="en-US" sz="1600" b="1" dirty="0"/>
          </a:p>
          <a:p>
            <a:r>
              <a:rPr lang="en-US" sz="1600" b="1" dirty="0"/>
              <a:t>• Linus Torvalds, a Finnish college student, created an operating system kernel based on </a:t>
            </a:r>
            <a:r>
              <a:rPr lang="en-US" sz="1600" b="1" dirty="0" err="1"/>
              <a:t>Minix</a:t>
            </a:r>
            <a:r>
              <a:rPr lang="en-US" sz="1600" b="1" dirty="0"/>
              <a:t>. The kernel was further developed and released in October 1991 as Linux 0.02. Since then, enthusiasts and hackers around the world have contributed to its development.</a:t>
            </a:r>
          </a:p>
          <a:p>
            <a:endParaRPr lang="en-US" sz="1600" b="1" dirty="0"/>
          </a:p>
          <a:p>
            <a:r>
              <a:rPr lang="en-US" sz="1600" b="1" dirty="0"/>
              <a:t>• Source code of the Linux kernel can be obtained free of charge. Many companies pack and improve the kernel source code to form their own products, that is, Linux distributions.</a:t>
            </a:r>
          </a:p>
          <a:p>
            <a:endParaRPr lang="en-US" sz="1600" b="1" dirty="0"/>
          </a:p>
          <a:p>
            <a:r>
              <a:rPr lang="en-US" sz="1600" b="1" dirty="0"/>
              <a:t>•   Apple Inc., Microsoft, and Linux use a bitten apple, a window, and a penguin named Tux, respectively, as their logos.</a:t>
            </a:r>
          </a:p>
          <a:p>
            <a:endParaRPr lang="en-US" sz="1600" b="1" dirty="0"/>
          </a:p>
          <a:p>
            <a:r>
              <a:rPr lang="en-US" sz="1600" b="1" dirty="0"/>
              <a:t>•   History of Linux's logo</a:t>
            </a:r>
          </a:p>
          <a:p>
            <a:r>
              <a:rPr lang="en-US" sz="1600" b="1" dirty="0"/>
              <a:t>□ When the official Linux kernel 1.0 was published in 1994, Linus Torvalds was invited to find a mascot for Linux. He chose a penguin as the mascot after remembering an incident in an Australian zoo, where he was bitten by a penguin.</a:t>
            </a:r>
          </a:p>
          <a:p>
            <a:endParaRPr lang="en-US" sz="1600" b="1" dirty="0"/>
          </a:p>
          <a:p>
            <a:r>
              <a:rPr lang="en-US" sz="1600" b="1" dirty="0"/>
              <a:t>□ Another more widely accepted view is that the penguin represents the South Pole, which is shared globally without any one country having ownership. That is, Linux does not belong to any particular company. It is a technology shared by everyone.</a:t>
            </a:r>
          </a:p>
        </p:txBody>
      </p:sp>
      <p:graphicFrame>
        <p:nvGraphicFramePr>
          <p:cNvPr id="12" name="Object 11">
            <a:extLst>
              <a:ext uri="{FF2B5EF4-FFF2-40B4-BE49-F238E27FC236}">
                <a16:creationId xmlns:a16="http://schemas.microsoft.com/office/drawing/2014/main" id="{63BB42DD-BC8C-31C9-33D7-893267911B66}"/>
              </a:ext>
            </a:extLst>
          </p:cNvPr>
          <p:cNvGraphicFramePr>
            <a:graphicFrameLocks noChangeAspect="1"/>
          </p:cNvGraphicFramePr>
          <p:nvPr/>
        </p:nvGraphicFramePr>
        <p:xfrm>
          <a:off x="10089526" y="289132"/>
          <a:ext cx="868752" cy="1036012"/>
        </p:xfrm>
        <a:graphic>
          <a:graphicData uri="http://schemas.openxmlformats.org/presentationml/2006/ole">
            <mc:AlternateContent xmlns:mc="http://schemas.openxmlformats.org/markup-compatibility/2006">
              <mc:Choice xmlns:v="urn:schemas-microsoft-com:vml" Requires="v">
                <p:oleObj name="Bitmap Image" r:id="rId6" imgW="1104840" imgH="1318320" progId="PBrush">
                  <p:embed/>
                </p:oleObj>
              </mc:Choice>
              <mc:Fallback>
                <p:oleObj name="Bitmap Image" r:id="rId6" imgW="1104840" imgH="1318320" progId="PBrush">
                  <p:embed/>
                  <p:pic>
                    <p:nvPicPr>
                      <p:cNvPr id="12" name="Object 11">
                        <a:extLst>
                          <a:ext uri="{FF2B5EF4-FFF2-40B4-BE49-F238E27FC236}">
                            <a16:creationId xmlns:a16="http://schemas.microsoft.com/office/drawing/2014/main" id="{63BB42DD-BC8C-31C9-33D7-893267911B66}"/>
                          </a:ext>
                        </a:extLst>
                      </p:cNvPr>
                      <p:cNvPicPr/>
                      <p:nvPr/>
                    </p:nvPicPr>
                    <p:blipFill>
                      <a:blip r:embed="rId7"/>
                      <a:stretch>
                        <a:fillRect/>
                      </a:stretch>
                    </p:blipFill>
                    <p:spPr>
                      <a:xfrm>
                        <a:off x="10089526" y="289132"/>
                        <a:ext cx="868752" cy="1036012"/>
                      </a:xfrm>
                      <a:prstGeom prst="rect">
                        <a:avLst/>
                      </a:prstGeom>
                    </p:spPr>
                  </p:pic>
                </p:oleObj>
              </mc:Fallback>
            </mc:AlternateContent>
          </a:graphicData>
        </a:graphic>
      </p:graphicFrame>
    </p:spTree>
    <p:extLst>
      <p:ext uri="{BB962C8B-B14F-4D97-AF65-F5344CB8AC3E}">
        <p14:creationId xmlns:p14="http://schemas.microsoft.com/office/powerpoint/2010/main" val="1815883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7398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 Architecture of Linux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F50A2DE6-642F-0C88-8D88-C10815E6E016}"/>
              </a:ext>
            </a:extLst>
          </p:cNvPr>
          <p:cNvGraphicFramePr>
            <a:graphicFrameLocks noChangeAspect="1"/>
          </p:cNvGraphicFramePr>
          <p:nvPr/>
        </p:nvGraphicFramePr>
        <p:xfrm>
          <a:off x="3445757" y="1201357"/>
          <a:ext cx="5311775" cy="4716463"/>
        </p:xfrm>
        <a:graphic>
          <a:graphicData uri="http://schemas.openxmlformats.org/presentationml/2006/ole">
            <mc:AlternateContent xmlns:mc="http://schemas.openxmlformats.org/markup-compatibility/2006">
              <mc:Choice xmlns:v="urn:schemas-microsoft-com:vml" Requires="v">
                <p:oleObj name="Bitmap Image" r:id="rId6" imgW="5311080" imgH="4716720" progId="PBrush">
                  <p:embed/>
                </p:oleObj>
              </mc:Choice>
              <mc:Fallback>
                <p:oleObj name="Bitmap Image" r:id="rId6" imgW="5311080" imgH="4716720" progId="PBrush">
                  <p:embed/>
                  <p:pic>
                    <p:nvPicPr>
                      <p:cNvPr id="10" name="Object 9">
                        <a:extLst>
                          <a:ext uri="{FF2B5EF4-FFF2-40B4-BE49-F238E27FC236}">
                            <a16:creationId xmlns:a16="http://schemas.microsoft.com/office/drawing/2014/main" id="{F50A2DE6-642F-0C88-8D88-C10815E6E016}"/>
                          </a:ext>
                        </a:extLst>
                      </p:cNvPr>
                      <p:cNvPicPr/>
                      <p:nvPr/>
                    </p:nvPicPr>
                    <p:blipFill>
                      <a:blip r:embed="rId7"/>
                      <a:stretch>
                        <a:fillRect/>
                      </a:stretch>
                    </p:blipFill>
                    <p:spPr>
                      <a:xfrm>
                        <a:off x="3445757" y="1201357"/>
                        <a:ext cx="5311775" cy="4716463"/>
                      </a:xfrm>
                      <a:prstGeom prst="rect">
                        <a:avLst/>
                      </a:prstGeom>
                    </p:spPr>
                  </p:pic>
                </p:oleObj>
              </mc:Fallback>
            </mc:AlternateContent>
          </a:graphicData>
        </a:graphic>
      </p:graphicFrame>
    </p:spTree>
    <p:extLst>
      <p:ext uri="{BB962C8B-B14F-4D97-AF65-F5344CB8AC3E}">
        <p14:creationId xmlns:p14="http://schemas.microsoft.com/office/powerpoint/2010/main" val="1176640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94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7398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 Architecture of Linux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B6A981A-0624-56C4-6821-3F418EAA30B8}"/>
              </a:ext>
            </a:extLst>
          </p:cNvPr>
          <p:cNvSpPr txBox="1"/>
          <p:nvPr/>
        </p:nvSpPr>
        <p:spPr>
          <a:xfrm>
            <a:off x="907029" y="1303434"/>
            <a:ext cx="10856313" cy="5262979"/>
          </a:xfrm>
          <a:prstGeom prst="rect">
            <a:avLst/>
          </a:prstGeom>
          <a:noFill/>
        </p:spPr>
        <p:txBody>
          <a:bodyPr wrap="square">
            <a:spAutoFit/>
          </a:bodyPr>
          <a:lstStyle/>
          <a:p>
            <a:r>
              <a:rPr lang="en-US" sz="1400" b="1" dirty="0"/>
              <a:t>•   Generally, the Linux system has four major parts: the kernel, shells, file systems, and applications.</a:t>
            </a:r>
          </a:p>
          <a:p>
            <a:r>
              <a:rPr lang="en-US" sz="1400" b="1" dirty="0"/>
              <a:t>•   The kernel, shells, file systems, and applications are used to manage files and use the system.</a:t>
            </a:r>
          </a:p>
          <a:p>
            <a:r>
              <a:rPr lang="en-US" sz="1400" b="1" dirty="0"/>
              <a:t>•   Linux kernel</a:t>
            </a:r>
          </a:p>
          <a:p>
            <a:endParaRPr lang="en-US" sz="1400" b="1" dirty="0"/>
          </a:p>
          <a:p>
            <a:r>
              <a:rPr lang="en-US" sz="1400" b="1" dirty="0"/>
              <a:t>□ The kernel is the core of the operating system and provides many basic functions. It manages the processes, memory, device drivers, files, and network systems of the operating system, and determines the system performance and stability.</a:t>
            </a:r>
          </a:p>
          <a:p>
            <a:endParaRPr lang="en-US" sz="1400" b="1" dirty="0"/>
          </a:p>
          <a:p>
            <a:r>
              <a:rPr lang="en-US" sz="1400" b="1" dirty="0"/>
              <a:t>□    The  Linux  kernel  consists  of  components  such  as  memory  manager,  process manager, device drivers, file systems, and network manager.</a:t>
            </a:r>
          </a:p>
          <a:p>
            <a:endParaRPr lang="en-US" sz="1400" b="1" dirty="0"/>
          </a:p>
          <a:p>
            <a:r>
              <a:rPr lang="en-US" sz="1400" b="1" dirty="0"/>
              <a:t>•   Linux Shells</a:t>
            </a:r>
          </a:p>
          <a:p>
            <a:endParaRPr lang="en-US" sz="1400" b="1" dirty="0"/>
          </a:p>
          <a:p>
            <a:r>
              <a:rPr lang="en-US" sz="1400" b="1" dirty="0"/>
              <a:t>□ The shell is the user interface (</a:t>
            </a:r>
            <a:r>
              <a:rPr lang="en-US" sz="1400" b="1" dirty="0" err="1"/>
              <a:t>Ul</a:t>
            </a:r>
            <a:r>
              <a:rPr lang="en-US" sz="1400" b="1" dirty="0"/>
              <a:t>) provided by the operating system for users to interact with the kernel. It receives user-input commands and sends the commands to the kernel for execution. A shell is a command interpreter. The shell programming language shares many characteristics of common programming languages. Shell programs written in this programming language have the same functions as other applications.</a:t>
            </a:r>
          </a:p>
          <a:p>
            <a:endParaRPr lang="en-US" sz="1400" b="1" dirty="0"/>
          </a:p>
          <a:p>
            <a:r>
              <a:rPr lang="en-US" sz="1400" b="1" dirty="0"/>
              <a:t>•   Linux file systems</a:t>
            </a:r>
          </a:p>
          <a:p>
            <a:endParaRPr lang="en-US" sz="1400" b="1" dirty="0"/>
          </a:p>
          <a:p>
            <a:r>
              <a:rPr lang="en-US" sz="1400" b="1" dirty="0"/>
              <a:t>□ A file system controls how data is stored on storage devices such as disks. Linux supports multiple popular file systems, such as EXT2, EXT3, FAT, FAT32, VFAT, and ISO 9660.</a:t>
            </a:r>
          </a:p>
          <a:p>
            <a:endParaRPr lang="en-US" sz="1400" b="1" dirty="0"/>
          </a:p>
          <a:p>
            <a:r>
              <a:rPr lang="en-US" sz="1400" b="1" dirty="0"/>
              <a:t>•   Linux applications</a:t>
            </a:r>
          </a:p>
          <a:p>
            <a:endParaRPr lang="en-US" sz="1400" b="1" dirty="0"/>
          </a:p>
          <a:p>
            <a:r>
              <a:rPr lang="en-US" sz="1400" b="1" dirty="0"/>
              <a:t>□   Generally, a standard Linux system has a set of applications, including text </a:t>
            </a:r>
            <a:r>
              <a:rPr lang="en-US" sz="1400" b="1" dirty="0" err="1"/>
              <a:t>editors,programming</a:t>
            </a:r>
            <a:r>
              <a:rPr lang="en-US" sz="1400" b="1" dirty="0"/>
              <a:t> languages, X Window, office suites, Internet tools, and databases.</a:t>
            </a:r>
          </a:p>
        </p:txBody>
      </p:sp>
    </p:spTree>
    <p:extLst>
      <p:ext uri="{BB962C8B-B14F-4D97-AF65-F5344CB8AC3E}">
        <p14:creationId xmlns:p14="http://schemas.microsoft.com/office/powerpoint/2010/main" val="1468028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7615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Common Linux Operating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55AA7F1D-BC88-A218-A2B2-AA9E314A791F}"/>
              </a:ext>
            </a:extLst>
          </p:cNvPr>
          <p:cNvGraphicFramePr>
            <a:graphicFrameLocks noChangeAspect="1"/>
          </p:cNvGraphicFramePr>
          <p:nvPr/>
        </p:nvGraphicFramePr>
        <p:xfrm>
          <a:off x="6071257" y="3595265"/>
          <a:ext cx="4869941" cy="2682723"/>
        </p:xfrm>
        <a:graphic>
          <a:graphicData uri="http://schemas.openxmlformats.org/presentationml/2006/ole">
            <mc:AlternateContent xmlns:mc="http://schemas.openxmlformats.org/markup-compatibility/2006">
              <mc:Choice xmlns:v="urn:schemas-microsoft-com:vml" Requires="v">
                <p:oleObj name="Bitmap Image" r:id="rId6" imgW="8176320" imgH="4503600" progId="PBrush">
                  <p:embed/>
                </p:oleObj>
              </mc:Choice>
              <mc:Fallback>
                <p:oleObj name="Bitmap Image" r:id="rId6" imgW="8176320" imgH="4503600" progId="PBrush">
                  <p:embed/>
                  <p:pic>
                    <p:nvPicPr>
                      <p:cNvPr id="9" name="Object 8">
                        <a:extLst>
                          <a:ext uri="{FF2B5EF4-FFF2-40B4-BE49-F238E27FC236}">
                            <a16:creationId xmlns:a16="http://schemas.microsoft.com/office/drawing/2014/main" id="{55AA7F1D-BC88-A218-A2B2-AA9E314A791F}"/>
                          </a:ext>
                        </a:extLst>
                      </p:cNvPr>
                      <p:cNvPicPr/>
                      <p:nvPr/>
                    </p:nvPicPr>
                    <p:blipFill>
                      <a:blip r:embed="rId7"/>
                      <a:stretch>
                        <a:fillRect/>
                      </a:stretch>
                    </p:blipFill>
                    <p:spPr>
                      <a:xfrm>
                        <a:off x="6071257" y="3595265"/>
                        <a:ext cx="4869941" cy="2682723"/>
                      </a:xfrm>
                      <a:prstGeom prst="rect">
                        <a:avLst/>
                      </a:prstGeom>
                    </p:spPr>
                  </p:pic>
                </p:oleObj>
              </mc:Fallback>
            </mc:AlternateContent>
          </a:graphicData>
        </a:graphic>
      </p:graphicFrame>
      <p:sp>
        <p:nvSpPr>
          <p:cNvPr id="12" name="TextBox 11">
            <a:extLst>
              <a:ext uri="{FF2B5EF4-FFF2-40B4-BE49-F238E27FC236}">
                <a16:creationId xmlns:a16="http://schemas.microsoft.com/office/drawing/2014/main" id="{72E09D97-4D36-D22F-8D01-B82733B921E8}"/>
              </a:ext>
            </a:extLst>
          </p:cNvPr>
          <p:cNvSpPr txBox="1"/>
          <p:nvPr/>
        </p:nvSpPr>
        <p:spPr>
          <a:xfrm>
            <a:off x="130614" y="1481077"/>
            <a:ext cx="11421373" cy="2308324"/>
          </a:xfrm>
          <a:prstGeom prst="rect">
            <a:avLst/>
          </a:prstGeom>
          <a:noFill/>
        </p:spPr>
        <p:txBody>
          <a:bodyPr wrap="square">
            <a:spAutoFit/>
          </a:bodyPr>
          <a:lstStyle/>
          <a:p>
            <a:r>
              <a:rPr lang="en-US" b="1" dirty="0"/>
              <a:t>•   Linux has two defining features:</a:t>
            </a:r>
          </a:p>
          <a:p>
            <a:endParaRPr lang="en-US" b="1" dirty="0"/>
          </a:p>
          <a:p>
            <a:r>
              <a:rPr lang="en-US" b="1" dirty="0"/>
              <a:t>□  Everything is a file.</a:t>
            </a:r>
          </a:p>
          <a:p>
            <a:r>
              <a:rPr lang="en-US" b="1" dirty="0"/>
              <a:t>□  Each software program has a defined purpose.</a:t>
            </a:r>
          </a:p>
          <a:p>
            <a:endParaRPr lang="en-US" b="1" dirty="0"/>
          </a:p>
          <a:p>
            <a:r>
              <a:rPr lang="en-US" b="1" dirty="0"/>
              <a:t>• The first feature means that, in Linux, the Linux kernel regards everything (including commands, hardware and software devices, operating systems, and processes) as a file of a specific type with its own features. Linux is based on Unix, which is largely because they share this basic idea.</a:t>
            </a:r>
          </a:p>
        </p:txBody>
      </p:sp>
    </p:spTree>
    <p:extLst>
      <p:ext uri="{BB962C8B-B14F-4D97-AF65-F5344CB8AC3E}">
        <p14:creationId xmlns:p14="http://schemas.microsoft.com/office/powerpoint/2010/main" val="80797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16" y="6364216"/>
            <a:ext cx="601186" cy="53911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8443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Features of Linux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401135" y="1357703"/>
            <a:ext cx="11671540" cy="5047536"/>
          </a:xfrm>
          <a:prstGeom prst="rect">
            <a:avLst/>
          </a:prstGeom>
          <a:noFill/>
        </p:spPr>
        <p:txBody>
          <a:bodyPr wrap="square">
            <a:spAutoFit/>
          </a:bodyPr>
          <a:lstStyle/>
          <a:p>
            <a:r>
              <a:rPr lang="en-US" sz="1400" b="1" dirty="0">
                <a:solidFill>
                  <a:srgbClr val="FFC000"/>
                </a:solidFill>
              </a:rPr>
              <a:t>•   Free of charge:</a:t>
            </a:r>
          </a:p>
          <a:p>
            <a:endParaRPr lang="en-US" sz="1400" b="1" dirty="0"/>
          </a:p>
          <a:p>
            <a:r>
              <a:rPr lang="en-US" sz="1400" b="1" dirty="0"/>
              <a:t>□ Linux is a free-of-charge operating system that can be downloaded from the Internet or obtained in other ways. Its source code can be changed by users as required. This is a unique advantage that attracts countless programmers worldwide to modify and change Linux as they want, which in turn helps Linux continue to develop.</a:t>
            </a:r>
          </a:p>
          <a:p>
            <a:endParaRPr lang="en-US" sz="1400" b="1" dirty="0"/>
          </a:p>
          <a:p>
            <a:r>
              <a:rPr lang="en-US" sz="1400" b="1" dirty="0">
                <a:solidFill>
                  <a:srgbClr val="FFC000"/>
                </a:solidFill>
              </a:rPr>
              <a:t>•  Multi-user and multitasking:</a:t>
            </a:r>
          </a:p>
          <a:p>
            <a:endParaRPr lang="en-US" sz="1400" b="1" dirty="0"/>
          </a:p>
          <a:p>
            <a:r>
              <a:rPr lang="en-US" sz="1400" b="1" dirty="0"/>
              <a:t>□ Linux allows multiple users to use the computer without other users affecting them. This is because each user has their own special rights to their own file devices. Multitasking is the most important feature of current computers. Linux allows multiple applications to run concurrently without being affected by others.</a:t>
            </a:r>
          </a:p>
          <a:p>
            <a:endParaRPr lang="en-US" sz="1400" b="1" dirty="0"/>
          </a:p>
          <a:p>
            <a:r>
              <a:rPr lang="en-US" sz="1400" b="1" dirty="0">
                <a:solidFill>
                  <a:srgbClr val="FFC000"/>
                </a:solidFill>
              </a:rPr>
              <a:t>•   User-friendly interfaces:</a:t>
            </a:r>
          </a:p>
          <a:p>
            <a:endParaRPr lang="en-US" sz="1400" b="1" dirty="0"/>
          </a:p>
          <a:p>
            <a:r>
              <a:rPr lang="en-US" sz="1400" b="1" dirty="0"/>
              <a:t>□ The Linux operating system supports both the command line interface (CLI) and GUL On a CLI, users can enter commands. The Linux system also provides an X- Window system similar to the Windows GUI. Through the X-Window system, users can use a mouse to perform operations.</a:t>
            </a:r>
          </a:p>
          <a:p>
            <a:endParaRPr lang="en-US" sz="1400" b="1" dirty="0"/>
          </a:p>
          <a:p>
            <a:r>
              <a:rPr lang="en-US" sz="1400" b="1" dirty="0">
                <a:solidFill>
                  <a:srgbClr val="FFC000"/>
                </a:solidFill>
              </a:rPr>
              <a:t>•   Supporting multiple platforms:</a:t>
            </a:r>
          </a:p>
          <a:p>
            <a:endParaRPr lang="en-US" sz="1400" b="1" dirty="0"/>
          </a:p>
          <a:p>
            <a:r>
              <a:rPr lang="en-US" sz="1400" b="1" dirty="0"/>
              <a:t>□ The Linux system can run on multiple hardware platforms, such as platforms with x86, 680x0, SPARC, and Alpha processors. Linux is an embedded operating system that can run on various devices, such as handheld computers, set-top boxes (STBs), and games consoles. The Linux kernel 2.4, released in January 2001, fully supported the 64-bit Intel chips. Linux also supports the multi-processor technology, which allows multiple processors to work at the same time, greatly improving system performance.</a:t>
            </a:r>
          </a:p>
        </p:txBody>
      </p:sp>
    </p:spTree>
    <p:extLst>
      <p:ext uri="{BB962C8B-B14F-4D97-AF65-F5344CB8AC3E}">
        <p14:creationId xmlns:p14="http://schemas.microsoft.com/office/powerpoint/2010/main" val="29424529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650377" y="236724"/>
            <a:ext cx="3304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 of Linux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CE6EC970-C234-412C-0AF9-DD319C1DDF14}"/>
              </a:ext>
            </a:extLst>
          </p:cNvPr>
          <p:cNvGraphicFramePr>
            <a:graphicFrameLocks noChangeAspect="1"/>
          </p:cNvGraphicFramePr>
          <p:nvPr/>
        </p:nvGraphicFramePr>
        <p:xfrm>
          <a:off x="2152650" y="1112343"/>
          <a:ext cx="7886700" cy="5159375"/>
        </p:xfrm>
        <a:graphic>
          <a:graphicData uri="http://schemas.openxmlformats.org/presentationml/2006/ole">
            <mc:AlternateContent xmlns:mc="http://schemas.openxmlformats.org/markup-compatibility/2006">
              <mc:Choice xmlns:v="urn:schemas-microsoft-com:vml" Requires="v">
                <p:oleObj name="Bitmap Image" r:id="rId6" imgW="7886880" imgH="5158800" progId="PBrush">
                  <p:embed/>
                </p:oleObj>
              </mc:Choice>
              <mc:Fallback>
                <p:oleObj name="Bitmap Image" r:id="rId6" imgW="7886880" imgH="5158800" progId="PBrush">
                  <p:embed/>
                  <p:pic>
                    <p:nvPicPr>
                      <p:cNvPr id="9" name="Object 8">
                        <a:extLst>
                          <a:ext uri="{FF2B5EF4-FFF2-40B4-BE49-F238E27FC236}">
                            <a16:creationId xmlns:a16="http://schemas.microsoft.com/office/drawing/2014/main" id="{CE6EC970-C234-412C-0AF9-DD319C1DDF14}"/>
                          </a:ext>
                        </a:extLst>
                      </p:cNvPr>
                      <p:cNvPicPr/>
                      <p:nvPr/>
                    </p:nvPicPr>
                    <p:blipFill>
                      <a:blip r:embed="rId7"/>
                      <a:stretch>
                        <a:fillRect/>
                      </a:stretch>
                    </p:blipFill>
                    <p:spPr>
                      <a:xfrm>
                        <a:off x="2152650" y="1112343"/>
                        <a:ext cx="7886700" cy="5159375"/>
                      </a:xfrm>
                      <a:prstGeom prst="rect">
                        <a:avLst/>
                      </a:prstGeom>
                    </p:spPr>
                  </p:pic>
                </p:oleObj>
              </mc:Fallback>
            </mc:AlternateContent>
          </a:graphicData>
        </a:graphic>
      </p:graphicFrame>
    </p:spTree>
    <p:extLst>
      <p:ext uri="{BB962C8B-B14F-4D97-AF65-F5344CB8AC3E}">
        <p14:creationId xmlns:p14="http://schemas.microsoft.com/office/powerpoint/2010/main" val="2852780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843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Comparison Between Windows and Linux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49A2A25D-CC3C-ADAF-DA92-8D7562168229}"/>
              </a:ext>
            </a:extLst>
          </p:cNvPr>
          <p:cNvGraphicFramePr>
            <a:graphicFrameLocks noChangeAspect="1"/>
          </p:cNvGraphicFramePr>
          <p:nvPr/>
        </p:nvGraphicFramePr>
        <p:xfrm>
          <a:off x="1794669" y="1184584"/>
          <a:ext cx="8602662" cy="4778375"/>
        </p:xfrm>
        <a:graphic>
          <a:graphicData uri="http://schemas.openxmlformats.org/presentationml/2006/ole">
            <mc:AlternateContent xmlns:mc="http://schemas.openxmlformats.org/markup-compatibility/2006">
              <mc:Choice xmlns:v="urn:schemas-microsoft-com:vml" Requires="v">
                <p:oleObj name="Bitmap Image" r:id="rId6" imgW="8602920" imgH="4777920" progId="PBrush">
                  <p:embed/>
                </p:oleObj>
              </mc:Choice>
              <mc:Fallback>
                <p:oleObj name="Bitmap Image" r:id="rId6" imgW="8602920" imgH="4777920" progId="PBrush">
                  <p:embed/>
                  <p:pic>
                    <p:nvPicPr>
                      <p:cNvPr id="9" name="Object 8">
                        <a:extLst>
                          <a:ext uri="{FF2B5EF4-FFF2-40B4-BE49-F238E27FC236}">
                            <a16:creationId xmlns:a16="http://schemas.microsoft.com/office/drawing/2014/main" id="{49A2A25D-CC3C-ADAF-DA92-8D7562168229}"/>
                          </a:ext>
                        </a:extLst>
                      </p:cNvPr>
                      <p:cNvPicPr/>
                      <p:nvPr/>
                    </p:nvPicPr>
                    <p:blipFill>
                      <a:blip r:embed="rId7"/>
                      <a:stretch>
                        <a:fillRect/>
                      </a:stretch>
                    </p:blipFill>
                    <p:spPr>
                      <a:xfrm>
                        <a:off x="1794669" y="1184584"/>
                        <a:ext cx="8602662" cy="4778375"/>
                      </a:xfrm>
                      <a:prstGeom prst="rect">
                        <a:avLst/>
                      </a:prstGeom>
                    </p:spPr>
                  </p:pic>
                </p:oleObj>
              </mc:Fallback>
            </mc:AlternateContent>
          </a:graphicData>
        </a:graphic>
      </p:graphicFrame>
    </p:spTree>
    <p:extLst>
      <p:ext uri="{BB962C8B-B14F-4D97-AF65-F5344CB8AC3E}">
        <p14:creationId xmlns:p14="http://schemas.microsoft.com/office/powerpoint/2010/main" val="298403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TotalTime>
  <Words>3201</Words>
  <Application>Microsoft Office PowerPoint</Application>
  <PresentationFormat>Widescreen</PresentationFormat>
  <Paragraphs>243</Paragraphs>
  <Slides>31</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31</vt:i4>
      </vt:variant>
    </vt:vector>
  </HeadingPairs>
  <TitlesOfParts>
    <vt:vector size="37"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76</cp:revision>
  <dcterms:created xsi:type="dcterms:W3CDTF">2021-08-03T13:03:26Z</dcterms:created>
  <dcterms:modified xsi:type="dcterms:W3CDTF">2022-07-17T22:54:04Z</dcterms:modified>
</cp:coreProperties>
</file>