
<file path=[Content_Types].xml><?xml version="1.0" encoding="utf-8"?>
<Types xmlns="http://schemas.openxmlformats.org/package/2006/content-types">
  <Default Extension="png" ContentType="image/png"/>
  <Default Extension="svg" ContentType="image/svg+xml"/>
  <Default Extension="jfif" ContentType="image/jpe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heme/themeOverride1.xml" ContentType="application/vnd.openxmlformats-officedocument.themeOverr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 id="2147483680" r:id="rId3"/>
  </p:sldMasterIdLst>
  <p:notesMasterIdLst>
    <p:notesMasterId r:id="rId44"/>
  </p:notesMasterIdLst>
  <p:sldIdLst>
    <p:sldId id="480" r:id="rId4"/>
    <p:sldId id="538" r:id="rId5"/>
    <p:sldId id="521" r:id="rId6"/>
    <p:sldId id="271" r:id="rId7"/>
    <p:sldId id="256" r:id="rId8"/>
    <p:sldId id="543" r:id="rId9"/>
    <p:sldId id="482" r:id="rId10"/>
    <p:sldId id="483" r:id="rId11"/>
    <p:sldId id="485" r:id="rId12"/>
    <p:sldId id="546" r:id="rId13"/>
    <p:sldId id="487" r:id="rId14"/>
    <p:sldId id="522" r:id="rId15"/>
    <p:sldId id="539" r:id="rId16"/>
    <p:sldId id="488" r:id="rId17"/>
    <p:sldId id="503" r:id="rId18"/>
    <p:sldId id="486" r:id="rId19"/>
    <p:sldId id="489" r:id="rId20"/>
    <p:sldId id="542" r:id="rId21"/>
    <p:sldId id="549" r:id="rId22"/>
    <p:sldId id="493" r:id="rId23"/>
    <p:sldId id="540" r:id="rId24"/>
    <p:sldId id="529" r:id="rId25"/>
    <p:sldId id="502" r:id="rId26"/>
    <p:sldId id="500" r:id="rId27"/>
    <p:sldId id="498" r:id="rId28"/>
    <p:sldId id="506" r:id="rId29"/>
    <p:sldId id="530" r:id="rId30"/>
    <p:sldId id="507" r:id="rId31"/>
    <p:sldId id="508" r:id="rId32"/>
    <p:sldId id="527" r:id="rId33"/>
    <p:sldId id="526" r:id="rId34"/>
    <p:sldId id="510" r:id="rId35"/>
    <p:sldId id="499" r:id="rId36"/>
    <p:sldId id="505" r:id="rId37"/>
    <p:sldId id="513" r:id="rId38"/>
    <p:sldId id="514" r:id="rId39"/>
    <p:sldId id="515" r:id="rId40"/>
    <p:sldId id="516" r:id="rId41"/>
    <p:sldId id="517"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38"/>
            <p14:sldId id="521"/>
            <p14:sldId id="271"/>
            <p14:sldId id="256"/>
            <p14:sldId id="543"/>
            <p14:sldId id="482"/>
            <p14:sldId id="483"/>
            <p14:sldId id="485"/>
            <p14:sldId id="546"/>
            <p14:sldId id="487"/>
            <p14:sldId id="522"/>
            <p14:sldId id="539"/>
            <p14:sldId id="488"/>
            <p14:sldId id="503"/>
            <p14:sldId id="486"/>
            <p14:sldId id="489"/>
            <p14:sldId id="542"/>
            <p14:sldId id="549"/>
            <p14:sldId id="493"/>
            <p14:sldId id="540"/>
            <p14:sldId id="529"/>
            <p14:sldId id="502"/>
            <p14:sldId id="500"/>
            <p14:sldId id="498"/>
            <p14:sldId id="506"/>
            <p14:sldId id="530"/>
            <p14:sldId id="507"/>
            <p14:sldId id="508"/>
            <p14:sldId id="527"/>
            <p14:sldId id="526"/>
            <p14:sldId id="510"/>
            <p14:sldId id="499"/>
            <p14:sldId id="505"/>
            <p14:sldId id="513"/>
            <p14:sldId id="514"/>
            <p14:sldId id="515"/>
            <p14:sldId id="516"/>
            <p14:sldId id="51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0"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000000"/>
    <a:srgbClr val="669BBC"/>
    <a:srgbClr val="2D3956"/>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316" autoAdjust="0"/>
    <p:restoredTop sz="93738" autoAdjust="0"/>
  </p:normalViewPr>
  <p:slideViewPr>
    <p:cSldViewPr snapToGrid="0">
      <p:cViewPr varScale="1">
        <p:scale>
          <a:sx n="67" d="100"/>
          <a:sy n="67" d="100"/>
        </p:scale>
        <p:origin x="66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commentAuthors" Target="commentAuthor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theme" Target="theme/theme1.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presProps" Target="presProps.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6B2E6CF-BBBB-46EC-A421-C6E130B260D5}" type="doc">
      <dgm:prSet loTypeId="urn:microsoft.com/office/officeart/2011/layout/CircleProcess" loCatId="process" qsTypeId="urn:microsoft.com/office/officeart/2005/8/quickstyle/simple1" qsCatId="simple" csTypeId="urn:microsoft.com/office/officeart/2005/8/colors/accent1_2" csCatId="accent1" phldr="1"/>
      <dgm:spPr/>
      <dgm:t>
        <a:bodyPr/>
        <a:lstStyle/>
        <a:p>
          <a:endParaRPr lang="en-US"/>
        </a:p>
      </dgm:t>
    </dgm:pt>
    <dgm:pt modelId="{B2A4C5B8-A02D-4CCE-9EA4-9C2BADBA5570}">
      <dgm:prSet phldrT="[Text]"/>
      <dgm:spPr/>
      <dgm:t>
        <a:bodyPr/>
        <a:lstStyle/>
        <a:p>
          <a:r>
            <a:rPr lang="ar-JO" dirty="0"/>
            <a:t>النمط الديمقراطي</a:t>
          </a:r>
          <a:endParaRPr lang="en-US" dirty="0"/>
        </a:p>
      </dgm:t>
    </dgm:pt>
    <dgm:pt modelId="{D90605E5-7BBC-4320-A25B-EAC52E6F453D}" type="parTrans" cxnId="{CDA0D5AE-73E9-4A3D-9866-441A684FF0CA}">
      <dgm:prSet/>
      <dgm:spPr/>
      <dgm:t>
        <a:bodyPr/>
        <a:lstStyle/>
        <a:p>
          <a:endParaRPr lang="en-US"/>
        </a:p>
      </dgm:t>
    </dgm:pt>
    <dgm:pt modelId="{745F2F71-E480-44DC-AFE3-2629D490A111}" type="sibTrans" cxnId="{CDA0D5AE-73E9-4A3D-9866-441A684FF0CA}">
      <dgm:prSet/>
      <dgm:spPr/>
      <dgm:t>
        <a:bodyPr/>
        <a:lstStyle/>
        <a:p>
          <a:endParaRPr lang="en-US"/>
        </a:p>
      </dgm:t>
    </dgm:pt>
    <dgm:pt modelId="{1D3FD36E-F237-4F24-AB18-759571E835C2}">
      <dgm:prSet phldrT="[Text]"/>
      <dgm:spPr/>
      <dgm:t>
        <a:bodyPr/>
        <a:lstStyle/>
        <a:p>
          <a:r>
            <a:rPr lang="ar-JO" dirty="0"/>
            <a:t>النمط</a:t>
          </a:r>
        </a:p>
        <a:p>
          <a:r>
            <a:rPr lang="ar-JO" dirty="0"/>
            <a:t>الفوضوي </a:t>
          </a:r>
          <a:endParaRPr lang="en-US" dirty="0"/>
        </a:p>
      </dgm:t>
    </dgm:pt>
    <dgm:pt modelId="{ADC0AE2C-D030-4044-A66A-DCBE28911774}" type="parTrans" cxnId="{43685DC3-39D3-488C-A8E6-6C7FD0336671}">
      <dgm:prSet/>
      <dgm:spPr/>
      <dgm:t>
        <a:bodyPr/>
        <a:lstStyle/>
        <a:p>
          <a:endParaRPr lang="en-US"/>
        </a:p>
      </dgm:t>
    </dgm:pt>
    <dgm:pt modelId="{C8A3B51A-0D8E-4F49-BC65-CA4C6D0D1BAC}" type="sibTrans" cxnId="{43685DC3-39D3-488C-A8E6-6C7FD0336671}">
      <dgm:prSet/>
      <dgm:spPr/>
      <dgm:t>
        <a:bodyPr/>
        <a:lstStyle/>
        <a:p>
          <a:endParaRPr lang="en-US"/>
        </a:p>
      </dgm:t>
    </dgm:pt>
    <dgm:pt modelId="{3B582CC4-2C67-425C-B1A3-9030BE13A284}">
      <dgm:prSet phldrT="[Text]"/>
      <dgm:spPr/>
      <dgm:t>
        <a:bodyPr/>
        <a:lstStyle/>
        <a:p>
          <a:r>
            <a:rPr lang="ar-JO" dirty="0"/>
            <a:t>النمط الأتوقراطي</a:t>
          </a:r>
          <a:endParaRPr lang="en-US" dirty="0"/>
        </a:p>
      </dgm:t>
    </dgm:pt>
    <dgm:pt modelId="{7C680161-E362-4600-98A3-03A5CEB8E978}" type="parTrans" cxnId="{BFC75724-739D-4730-A0F0-C181CEE33132}">
      <dgm:prSet/>
      <dgm:spPr/>
      <dgm:t>
        <a:bodyPr/>
        <a:lstStyle/>
        <a:p>
          <a:endParaRPr lang="en-US"/>
        </a:p>
      </dgm:t>
    </dgm:pt>
    <dgm:pt modelId="{9173B76C-B3EC-46FC-BD05-2AD970AE01E0}" type="sibTrans" cxnId="{BFC75724-739D-4730-A0F0-C181CEE33132}">
      <dgm:prSet/>
      <dgm:spPr/>
      <dgm:t>
        <a:bodyPr/>
        <a:lstStyle/>
        <a:p>
          <a:endParaRPr lang="en-US"/>
        </a:p>
      </dgm:t>
    </dgm:pt>
    <dgm:pt modelId="{CD90DF24-0EB6-4505-A3D0-64650B9B4215}" type="pres">
      <dgm:prSet presAssocID="{B6B2E6CF-BBBB-46EC-A421-C6E130B260D5}" presName="Name0" presStyleCnt="0">
        <dgm:presLayoutVars>
          <dgm:chMax val="11"/>
          <dgm:chPref val="11"/>
          <dgm:dir/>
          <dgm:resizeHandles/>
        </dgm:presLayoutVars>
      </dgm:prSet>
      <dgm:spPr/>
    </dgm:pt>
    <dgm:pt modelId="{717152A5-75A3-4F15-BA9A-54D3A0C1D8B9}" type="pres">
      <dgm:prSet presAssocID="{3B582CC4-2C67-425C-B1A3-9030BE13A284}" presName="Accent3" presStyleCnt="0"/>
      <dgm:spPr/>
    </dgm:pt>
    <dgm:pt modelId="{8400B22B-9500-44F6-81F5-C9FD3D1FE5AA}" type="pres">
      <dgm:prSet presAssocID="{3B582CC4-2C67-425C-B1A3-9030BE13A284}" presName="Accent" presStyleLbl="node1" presStyleIdx="0" presStyleCnt="3"/>
      <dgm:spPr/>
    </dgm:pt>
    <dgm:pt modelId="{065B106C-95A3-48CC-8BD4-153F7D6BB896}" type="pres">
      <dgm:prSet presAssocID="{3B582CC4-2C67-425C-B1A3-9030BE13A284}" presName="ParentBackground3" presStyleCnt="0"/>
      <dgm:spPr/>
    </dgm:pt>
    <dgm:pt modelId="{4D719A01-E00F-42DD-A0FF-46AF0356CDA4}" type="pres">
      <dgm:prSet presAssocID="{3B582CC4-2C67-425C-B1A3-9030BE13A284}" presName="ParentBackground" presStyleLbl="fgAcc1" presStyleIdx="0" presStyleCnt="3"/>
      <dgm:spPr/>
    </dgm:pt>
    <dgm:pt modelId="{B7D8BF51-EF37-42F6-A782-0AE7B9616BC0}" type="pres">
      <dgm:prSet presAssocID="{3B582CC4-2C67-425C-B1A3-9030BE13A284}" presName="Parent3" presStyleLbl="revTx" presStyleIdx="0" presStyleCnt="0">
        <dgm:presLayoutVars>
          <dgm:chMax val="1"/>
          <dgm:chPref val="1"/>
          <dgm:bulletEnabled val="1"/>
        </dgm:presLayoutVars>
      </dgm:prSet>
      <dgm:spPr/>
    </dgm:pt>
    <dgm:pt modelId="{F0D51A64-DD42-43BA-8D56-80A5C2462299}" type="pres">
      <dgm:prSet presAssocID="{1D3FD36E-F237-4F24-AB18-759571E835C2}" presName="Accent2" presStyleCnt="0"/>
      <dgm:spPr/>
    </dgm:pt>
    <dgm:pt modelId="{CD2D511C-8386-46B1-ABF8-B93D14E89FD8}" type="pres">
      <dgm:prSet presAssocID="{1D3FD36E-F237-4F24-AB18-759571E835C2}" presName="Accent" presStyleLbl="node1" presStyleIdx="1" presStyleCnt="3"/>
      <dgm:spPr/>
    </dgm:pt>
    <dgm:pt modelId="{3D38A4A8-4C36-4DD4-8622-3D47BE7A8376}" type="pres">
      <dgm:prSet presAssocID="{1D3FD36E-F237-4F24-AB18-759571E835C2}" presName="ParentBackground2" presStyleCnt="0"/>
      <dgm:spPr/>
    </dgm:pt>
    <dgm:pt modelId="{3A6D1C45-9C78-4E6A-A72A-41428B13D6E3}" type="pres">
      <dgm:prSet presAssocID="{1D3FD36E-F237-4F24-AB18-759571E835C2}" presName="ParentBackground" presStyleLbl="fgAcc1" presStyleIdx="1" presStyleCnt="3"/>
      <dgm:spPr/>
    </dgm:pt>
    <dgm:pt modelId="{8348A822-0777-494E-92C1-A96BE04935E5}" type="pres">
      <dgm:prSet presAssocID="{1D3FD36E-F237-4F24-AB18-759571E835C2}" presName="Parent2" presStyleLbl="revTx" presStyleIdx="0" presStyleCnt="0">
        <dgm:presLayoutVars>
          <dgm:chMax val="1"/>
          <dgm:chPref val="1"/>
          <dgm:bulletEnabled val="1"/>
        </dgm:presLayoutVars>
      </dgm:prSet>
      <dgm:spPr/>
    </dgm:pt>
    <dgm:pt modelId="{455A278C-4A80-4BBB-B8C2-5B79EC92A4CD}" type="pres">
      <dgm:prSet presAssocID="{B2A4C5B8-A02D-4CCE-9EA4-9C2BADBA5570}" presName="Accent1" presStyleCnt="0"/>
      <dgm:spPr/>
    </dgm:pt>
    <dgm:pt modelId="{355AD9FA-8442-4FC0-83F9-524DF76EEBDF}" type="pres">
      <dgm:prSet presAssocID="{B2A4C5B8-A02D-4CCE-9EA4-9C2BADBA5570}" presName="Accent" presStyleLbl="node1" presStyleIdx="2" presStyleCnt="3"/>
      <dgm:spPr/>
    </dgm:pt>
    <dgm:pt modelId="{4AF71130-F63B-490E-86F8-23C5CB1A4AA9}" type="pres">
      <dgm:prSet presAssocID="{B2A4C5B8-A02D-4CCE-9EA4-9C2BADBA5570}" presName="ParentBackground1" presStyleCnt="0"/>
      <dgm:spPr/>
    </dgm:pt>
    <dgm:pt modelId="{9AB9694A-932E-4A05-BA4D-7FBCB3E9AB9D}" type="pres">
      <dgm:prSet presAssocID="{B2A4C5B8-A02D-4CCE-9EA4-9C2BADBA5570}" presName="ParentBackground" presStyleLbl="fgAcc1" presStyleIdx="2" presStyleCnt="3"/>
      <dgm:spPr/>
    </dgm:pt>
    <dgm:pt modelId="{64D12B18-B161-4AFF-A19C-E87B7C7493DB}" type="pres">
      <dgm:prSet presAssocID="{B2A4C5B8-A02D-4CCE-9EA4-9C2BADBA5570}" presName="Parent1" presStyleLbl="revTx" presStyleIdx="0" presStyleCnt="0">
        <dgm:presLayoutVars>
          <dgm:chMax val="1"/>
          <dgm:chPref val="1"/>
          <dgm:bulletEnabled val="1"/>
        </dgm:presLayoutVars>
      </dgm:prSet>
      <dgm:spPr/>
    </dgm:pt>
  </dgm:ptLst>
  <dgm:cxnLst>
    <dgm:cxn modelId="{B56C6521-C073-4DA9-9949-6E5BF5ED2430}" type="presOf" srcId="{1D3FD36E-F237-4F24-AB18-759571E835C2}" destId="{3A6D1C45-9C78-4E6A-A72A-41428B13D6E3}" srcOrd="0" destOrd="0" presId="urn:microsoft.com/office/officeart/2011/layout/CircleProcess"/>
    <dgm:cxn modelId="{BFC75724-739D-4730-A0F0-C181CEE33132}" srcId="{B6B2E6CF-BBBB-46EC-A421-C6E130B260D5}" destId="{3B582CC4-2C67-425C-B1A3-9030BE13A284}" srcOrd="2" destOrd="0" parTransId="{7C680161-E362-4600-98A3-03A5CEB8E978}" sibTransId="{9173B76C-B3EC-46FC-BD05-2AD970AE01E0}"/>
    <dgm:cxn modelId="{1113272C-1FA2-446A-9533-C4A1D9C629E4}" type="presOf" srcId="{1D3FD36E-F237-4F24-AB18-759571E835C2}" destId="{8348A822-0777-494E-92C1-A96BE04935E5}" srcOrd="1" destOrd="0" presId="urn:microsoft.com/office/officeart/2011/layout/CircleProcess"/>
    <dgm:cxn modelId="{61677F5B-788E-4C52-A8DB-E858F32709F7}" type="presOf" srcId="{B6B2E6CF-BBBB-46EC-A421-C6E130B260D5}" destId="{CD90DF24-0EB6-4505-A3D0-64650B9B4215}" srcOrd="0" destOrd="0" presId="urn:microsoft.com/office/officeart/2011/layout/CircleProcess"/>
    <dgm:cxn modelId="{F56BD860-7745-4D3E-9A2C-15A9365BB39F}" type="presOf" srcId="{3B582CC4-2C67-425C-B1A3-9030BE13A284}" destId="{4D719A01-E00F-42DD-A0FF-46AF0356CDA4}" srcOrd="0" destOrd="0" presId="urn:microsoft.com/office/officeart/2011/layout/CircleProcess"/>
    <dgm:cxn modelId="{77C78746-F637-48A4-843F-3A6395516BCD}" type="presOf" srcId="{3B582CC4-2C67-425C-B1A3-9030BE13A284}" destId="{B7D8BF51-EF37-42F6-A782-0AE7B9616BC0}" srcOrd="1" destOrd="0" presId="urn:microsoft.com/office/officeart/2011/layout/CircleProcess"/>
    <dgm:cxn modelId="{A2173569-8771-4B50-A0EC-E3F1E903CC43}" type="presOf" srcId="{B2A4C5B8-A02D-4CCE-9EA4-9C2BADBA5570}" destId="{9AB9694A-932E-4A05-BA4D-7FBCB3E9AB9D}" srcOrd="0" destOrd="0" presId="urn:microsoft.com/office/officeart/2011/layout/CircleProcess"/>
    <dgm:cxn modelId="{9B51AB77-184C-4C09-91A1-48DD03DD0012}" type="presOf" srcId="{B2A4C5B8-A02D-4CCE-9EA4-9C2BADBA5570}" destId="{64D12B18-B161-4AFF-A19C-E87B7C7493DB}" srcOrd="1" destOrd="0" presId="urn:microsoft.com/office/officeart/2011/layout/CircleProcess"/>
    <dgm:cxn modelId="{CDA0D5AE-73E9-4A3D-9866-441A684FF0CA}" srcId="{B6B2E6CF-BBBB-46EC-A421-C6E130B260D5}" destId="{B2A4C5B8-A02D-4CCE-9EA4-9C2BADBA5570}" srcOrd="0" destOrd="0" parTransId="{D90605E5-7BBC-4320-A25B-EAC52E6F453D}" sibTransId="{745F2F71-E480-44DC-AFE3-2629D490A111}"/>
    <dgm:cxn modelId="{43685DC3-39D3-488C-A8E6-6C7FD0336671}" srcId="{B6B2E6CF-BBBB-46EC-A421-C6E130B260D5}" destId="{1D3FD36E-F237-4F24-AB18-759571E835C2}" srcOrd="1" destOrd="0" parTransId="{ADC0AE2C-D030-4044-A66A-DCBE28911774}" sibTransId="{C8A3B51A-0D8E-4F49-BC65-CA4C6D0D1BAC}"/>
    <dgm:cxn modelId="{4E74BB39-B942-453A-BDC4-2202312BB1B8}" type="presParOf" srcId="{CD90DF24-0EB6-4505-A3D0-64650B9B4215}" destId="{717152A5-75A3-4F15-BA9A-54D3A0C1D8B9}" srcOrd="0" destOrd="0" presId="urn:microsoft.com/office/officeart/2011/layout/CircleProcess"/>
    <dgm:cxn modelId="{DAD231C5-4DB8-454C-BCFC-1E376DC95239}" type="presParOf" srcId="{717152A5-75A3-4F15-BA9A-54D3A0C1D8B9}" destId="{8400B22B-9500-44F6-81F5-C9FD3D1FE5AA}" srcOrd="0" destOrd="0" presId="urn:microsoft.com/office/officeart/2011/layout/CircleProcess"/>
    <dgm:cxn modelId="{F795E8D9-51A0-495A-ACFA-C9A60D133782}" type="presParOf" srcId="{CD90DF24-0EB6-4505-A3D0-64650B9B4215}" destId="{065B106C-95A3-48CC-8BD4-153F7D6BB896}" srcOrd="1" destOrd="0" presId="urn:microsoft.com/office/officeart/2011/layout/CircleProcess"/>
    <dgm:cxn modelId="{7632CDAA-4D5E-45B7-A08F-8E2F088773CE}" type="presParOf" srcId="{065B106C-95A3-48CC-8BD4-153F7D6BB896}" destId="{4D719A01-E00F-42DD-A0FF-46AF0356CDA4}" srcOrd="0" destOrd="0" presId="urn:microsoft.com/office/officeart/2011/layout/CircleProcess"/>
    <dgm:cxn modelId="{72838B90-D69D-4406-8811-B352E055009E}" type="presParOf" srcId="{CD90DF24-0EB6-4505-A3D0-64650B9B4215}" destId="{B7D8BF51-EF37-42F6-A782-0AE7B9616BC0}" srcOrd="2" destOrd="0" presId="urn:microsoft.com/office/officeart/2011/layout/CircleProcess"/>
    <dgm:cxn modelId="{C1624CDE-465F-4CAF-A2DF-54DBC0F3E17E}" type="presParOf" srcId="{CD90DF24-0EB6-4505-A3D0-64650B9B4215}" destId="{F0D51A64-DD42-43BA-8D56-80A5C2462299}" srcOrd="3" destOrd="0" presId="urn:microsoft.com/office/officeart/2011/layout/CircleProcess"/>
    <dgm:cxn modelId="{328AF757-165D-46C6-884A-740AC7225FBA}" type="presParOf" srcId="{F0D51A64-DD42-43BA-8D56-80A5C2462299}" destId="{CD2D511C-8386-46B1-ABF8-B93D14E89FD8}" srcOrd="0" destOrd="0" presId="urn:microsoft.com/office/officeart/2011/layout/CircleProcess"/>
    <dgm:cxn modelId="{DDA1E77B-00BD-4FD7-9E66-128F59F49B95}" type="presParOf" srcId="{CD90DF24-0EB6-4505-A3D0-64650B9B4215}" destId="{3D38A4A8-4C36-4DD4-8622-3D47BE7A8376}" srcOrd="4" destOrd="0" presId="urn:microsoft.com/office/officeart/2011/layout/CircleProcess"/>
    <dgm:cxn modelId="{3E1F6F31-6355-4D1A-90DD-33EB6DC26DDF}" type="presParOf" srcId="{3D38A4A8-4C36-4DD4-8622-3D47BE7A8376}" destId="{3A6D1C45-9C78-4E6A-A72A-41428B13D6E3}" srcOrd="0" destOrd="0" presId="urn:microsoft.com/office/officeart/2011/layout/CircleProcess"/>
    <dgm:cxn modelId="{025A1AA4-55D8-456C-BA11-C7423C9A6912}" type="presParOf" srcId="{CD90DF24-0EB6-4505-A3D0-64650B9B4215}" destId="{8348A822-0777-494E-92C1-A96BE04935E5}" srcOrd="5" destOrd="0" presId="urn:microsoft.com/office/officeart/2011/layout/CircleProcess"/>
    <dgm:cxn modelId="{03119AD4-0BF9-4294-B51A-61335583C7CD}" type="presParOf" srcId="{CD90DF24-0EB6-4505-A3D0-64650B9B4215}" destId="{455A278C-4A80-4BBB-B8C2-5B79EC92A4CD}" srcOrd="6" destOrd="0" presId="urn:microsoft.com/office/officeart/2011/layout/CircleProcess"/>
    <dgm:cxn modelId="{D527DDBF-DC07-4BB8-B6A2-F8F8F778A80D}" type="presParOf" srcId="{455A278C-4A80-4BBB-B8C2-5B79EC92A4CD}" destId="{355AD9FA-8442-4FC0-83F9-524DF76EEBDF}" srcOrd="0" destOrd="0" presId="urn:microsoft.com/office/officeart/2011/layout/CircleProcess"/>
    <dgm:cxn modelId="{ADE304B3-6F66-40F9-83B5-CB993C1692D8}" type="presParOf" srcId="{CD90DF24-0EB6-4505-A3D0-64650B9B4215}" destId="{4AF71130-F63B-490E-86F8-23C5CB1A4AA9}" srcOrd="7" destOrd="0" presId="urn:microsoft.com/office/officeart/2011/layout/CircleProcess"/>
    <dgm:cxn modelId="{97CAEAA8-EFCC-4284-BFB7-D1E01E521E37}" type="presParOf" srcId="{4AF71130-F63B-490E-86F8-23C5CB1A4AA9}" destId="{9AB9694A-932E-4A05-BA4D-7FBCB3E9AB9D}" srcOrd="0" destOrd="0" presId="urn:microsoft.com/office/officeart/2011/layout/CircleProcess"/>
    <dgm:cxn modelId="{E5AAEE58-0E6D-43D5-904D-C3E6B9B11314}" type="presParOf" srcId="{CD90DF24-0EB6-4505-A3D0-64650B9B4215}" destId="{64D12B18-B161-4AFF-A19C-E87B7C7493DB}" srcOrd="8"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6C1C5B6-92A9-40F2-881D-1A7658E2021A}"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US"/>
        </a:p>
      </dgm:t>
    </dgm:pt>
    <dgm:pt modelId="{0B9B72E2-5AC1-413A-AE01-92EF3D9112E5}">
      <dgm:prSet/>
      <dgm:spPr/>
      <dgm:t>
        <a:bodyPr/>
        <a:lstStyle/>
        <a:p>
          <a:r>
            <a:rPr lang="ar-SA" dirty="0"/>
            <a:t>العلاقات الإنسان</a:t>
          </a:r>
          <a:r>
            <a:rPr lang="ar-JO" dirty="0"/>
            <a:t>ية</a:t>
          </a:r>
          <a:endParaRPr lang="en-US" dirty="0"/>
        </a:p>
      </dgm:t>
    </dgm:pt>
    <dgm:pt modelId="{4FA0D6F3-9F77-409C-BAAE-9896E499E54B}" type="parTrans" cxnId="{70961AD0-138B-4FA0-86FB-C74E32D9755C}">
      <dgm:prSet/>
      <dgm:spPr/>
      <dgm:t>
        <a:bodyPr/>
        <a:lstStyle/>
        <a:p>
          <a:endParaRPr lang="en-US"/>
        </a:p>
      </dgm:t>
    </dgm:pt>
    <dgm:pt modelId="{80680B99-5D8A-4C90-A023-9BC57E435F8F}" type="sibTrans" cxnId="{70961AD0-138B-4FA0-86FB-C74E32D9755C}">
      <dgm:prSet/>
      <dgm:spPr/>
      <dgm:t>
        <a:bodyPr/>
        <a:lstStyle/>
        <a:p>
          <a:endParaRPr lang="en-US"/>
        </a:p>
      </dgm:t>
    </dgm:pt>
    <dgm:pt modelId="{A86E486B-8723-418E-9FE2-DC5CCB9E0E73}">
      <dgm:prSet/>
      <dgm:spPr/>
      <dgm:t>
        <a:bodyPr/>
        <a:lstStyle/>
        <a:p>
          <a:r>
            <a:rPr lang="ar-SA"/>
            <a:t>المشاركة </a:t>
          </a:r>
          <a:endParaRPr lang="en-US" dirty="0"/>
        </a:p>
      </dgm:t>
    </dgm:pt>
    <dgm:pt modelId="{FECB2EEB-B00C-4BC3-973B-E8B61C12A108}" type="parTrans" cxnId="{30CE4D27-8FB5-4542-AFF3-126BE8C768F7}">
      <dgm:prSet/>
      <dgm:spPr/>
      <dgm:t>
        <a:bodyPr/>
        <a:lstStyle/>
        <a:p>
          <a:endParaRPr lang="en-US"/>
        </a:p>
      </dgm:t>
    </dgm:pt>
    <dgm:pt modelId="{13FFA5E3-5CBE-43B9-BA3E-981294342B2A}" type="sibTrans" cxnId="{30CE4D27-8FB5-4542-AFF3-126BE8C768F7}">
      <dgm:prSet/>
      <dgm:spPr/>
      <dgm:t>
        <a:bodyPr/>
        <a:lstStyle/>
        <a:p>
          <a:endParaRPr lang="en-US"/>
        </a:p>
      </dgm:t>
    </dgm:pt>
    <dgm:pt modelId="{5EA7B544-5E0E-48E6-9F5F-0F71272CCEB8}">
      <dgm:prSet/>
      <dgm:spPr/>
      <dgm:t>
        <a:bodyPr/>
        <a:lstStyle/>
        <a:p>
          <a:r>
            <a:rPr lang="ar-SA"/>
            <a:t>تفويض السلطة</a:t>
          </a:r>
          <a:endParaRPr lang="en-US" dirty="0"/>
        </a:p>
      </dgm:t>
    </dgm:pt>
    <dgm:pt modelId="{F481A719-3616-4BEA-B4CE-1388C039FD85}" type="parTrans" cxnId="{6782EC2B-9E5E-4BC6-961B-9FFF109E4000}">
      <dgm:prSet/>
      <dgm:spPr/>
      <dgm:t>
        <a:bodyPr/>
        <a:lstStyle/>
        <a:p>
          <a:endParaRPr lang="en-US"/>
        </a:p>
      </dgm:t>
    </dgm:pt>
    <dgm:pt modelId="{76782877-091E-4CA5-8AA0-327FD6293DE7}" type="sibTrans" cxnId="{6782EC2B-9E5E-4BC6-961B-9FFF109E4000}">
      <dgm:prSet/>
      <dgm:spPr/>
      <dgm:t>
        <a:bodyPr/>
        <a:lstStyle/>
        <a:p>
          <a:endParaRPr lang="en-US"/>
        </a:p>
      </dgm:t>
    </dgm:pt>
    <dgm:pt modelId="{1086A6A5-A69E-444B-BE22-60969F214764}" type="pres">
      <dgm:prSet presAssocID="{96C1C5B6-92A9-40F2-881D-1A7658E2021A}" presName="cycle" presStyleCnt="0">
        <dgm:presLayoutVars>
          <dgm:dir/>
          <dgm:resizeHandles val="exact"/>
        </dgm:presLayoutVars>
      </dgm:prSet>
      <dgm:spPr/>
    </dgm:pt>
    <dgm:pt modelId="{5F8914D8-A8EB-4D88-9859-02A295EDCD69}" type="pres">
      <dgm:prSet presAssocID="{0B9B72E2-5AC1-413A-AE01-92EF3D9112E5}" presName="node" presStyleLbl="node1" presStyleIdx="0" presStyleCnt="3">
        <dgm:presLayoutVars>
          <dgm:bulletEnabled val="1"/>
        </dgm:presLayoutVars>
      </dgm:prSet>
      <dgm:spPr/>
    </dgm:pt>
    <dgm:pt modelId="{587C4706-C308-4527-803B-929AA555124D}" type="pres">
      <dgm:prSet presAssocID="{80680B99-5D8A-4C90-A023-9BC57E435F8F}" presName="sibTrans" presStyleLbl="sibTrans2D1" presStyleIdx="0" presStyleCnt="3"/>
      <dgm:spPr/>
    </dgm:pt>
    <dgm:pt modelId="{2D3EA6B6-896C-4C02-BF30-C2D251353099}" type="pres">
      <dgm:prSet presAssocID="{80680B99-5D8A-4C90-A023-9BC57E435F8F}" presName="connectorText" presStyleLbl="sibTrans2D1" presStyleIdx="0" presStyleCnt="3"/>
      <dgm:spPr/>
    </dgm:pt>
    <dgm:pt modelId="{E1B94980-7DCD-435F-9399-5956256D8914}" type="pres">
      <dgm:prSet presAssocID="{A86E486B-8723-418E-9FE2-DC5CCB9E0E73}" presName="node" presStyleLbl="node1" presStyleIdx="1" presStyleCnt="3">
        <dgm:presLayoutVars>
          <dgm:bulletEnabled val="1"/>
        </dgm:presLayoutVars>
      </dgm:prSet>
      <dgm:spPr/>
    </dgm:pt>
    <dgm:pt modelId="{BBE8522D-7C71-44E3-86FF-37599BAD7C8C}" type="pres">
      <dgm:prSet presAssocID="{13FFA5E3-5CBE-43B9-BA3E-981294342B2A}" presName="sibTrans" presStyleLbl="sibTrans2D1" presStyleIdx="1" presStyleCnt="3"/>
      <dgm:spPr/>
    </dgm:pt>
    <dgm:pt modelId="{79AF8D58-95CE-4080-8E4A-A28BF825926B}" type="pres">
      <dgm:prSet presAssocID="{13FFA5E3-5CBE-43B9-BA3E-981294342B2A}" presName="connectorText" presStyleLbl="sibTrans2D1" presStyleIdx="1" presStyleCnt="3"/>
      <dgm:spPr/>
    </dgm:pt>
    <dgm:pt modelId="{209477B8-6D04-4718-B73A-35CE7CDE7580}" type="pres">
      <dgm:prSet presAssocID="{5EA7B544-5E0E-48E6-9F5F-0F71272CCEB8}" presName="node" presStyleLbl="node1" presStyleIdx="2" presStyleCnt="3">
        <dgm:presLayoutVars>
          <dgm:bulletEnabled val="1"/>
        </dgm:presLayoutVars>
      </dgm:prSet>
      <dgm:spPr/>
    </dgm:pt>
    <dgm:pt modelId="{349F7089-2450-413B-9B45-E1C269FD601C}" type="pres">
      <dgm:prSet presAssocID="{76782877-091E-4CA5-8AA0-327FD6293DE7}" presName="sibTrans" presStyleLbl="sibTrans2D1" presStyleIdx="2" presStyleCnt="3"/>
      <dgm:spPr/>
    </dgm:pt>
    <dgm:pt modelId="{CCAFA918-C543-46A7-BB3C-9849EC303D2E}" type="pres">
      <dgm:prSet presAssocID="{76782877-091E-4CA5-8AA0-327FD6293DE7}" presName="connectorText" presStyleLbl="sibTrans2D1" presStyleIdx="2" presStyleCnt="3"/>
      <dgm:spPr/>
    </dgm:pt>
  </dgm:ptLst>
  <dgm:cxnLst>
    <dgm:cxn modelId="{E3712506-C886-458F-8728-070313B5BF74}" type="presOf" srcId="{80680B99-5D8A-4C90-A023-9BC57E435F8F}" destId="{2D3EA6B6-896C-4C02-BF30-C2D251353099}" srcOrd="1" destOrd="0" presId="urn:microsoft.com/office/officeart/2005/8/layout/cycle2"/>
    <dgm:cxn modelId="{30CE4D27-8FB5-4542-AFF3-126BE8C768F7}" srcId="{96C1C5B6-92A9-40F2-881D-1A7658E2021A}" destId="{A86E486B-8723-418E-9FE2-DC5CCB9E0E73}" srcOrd="1" destOrd="0" parTransId="{FECB2EEB-B00C-4BC3-973B-E8B61C12A108}" sibTransId="{13FFA5E3-5CBE-43B9-BA3E-981294342B2A}"/>
    <dgm:cxn modelId="{6782EC2B-9E5E-4BC6-961B-9FFF109E4000}" srcId="{96C1C5B6-92A9-40F2-881D-1A7658E2021A}" destId="{5EA7B544-5E0E-48E6-9F5F-0F71272CCEB8}" srcOrd="2" destOrd="0" parTransId="{F481A719-3616-4BEA-B4CE-1388C039FD85}" sibTransId="{76782877-091E-4CA5-8AA0-327FD6293DE7}"/>
    <dgm:cxn modelId="{46CAC264-D20D-4819-9B71-432A51AF5FE8}" type="presOf" srcId="{0B9B72E2-5AC1-413A-AE01-92EF3D9112E5}" destId="{5F8914D8-A8EB-4D88-9859-02A295EDCD69}" srcOrd="0" destOrd="0" presId="urn:microsoft.com/office/officeart/2005/8/layout/cycle2"/>
    <dgm:cxn modelId="{46310B45-90C1-4010-B1F6-690C78463617}" type="presOf" srcId="{5EA7B544-5E0E-48E6-9F5F-0F71272CCEB8}" destId="{209477B8-6D04-4718-B73A-35CE7CDE7580}" srcOrd="0" destOrd="0" presId="urn:microsoft.com/office/officeart/2005/8/layout/cycle2"/>
    <dgm:cxn modelId="{2460816B-260D-42FD-8AF0-A74EBE4FBA71}" type="presOf" srcId="{76782877-091E-4CA5-8AA0-327FD6293DE7}" destId="{CCAFA918-C543-46A7-BB3C-9849EC303D2E}" srcOrd="1" destOrd="0" presId="urn:microsoft.com/office/officeart/2005/8/layout/cycle2"/>
    <dgm:cxn modelId="{9140AE74-5BBD-413E-BC85-771DD286680C}" type="presOf" srcId="{96C1C5B6-92A9-40F2-881D-1A7658E2021A}" destId="{1086A6A5-A69E-444B-BE22-60969F214764}" srcOrd="0" destOrd="0" presId="urn:microsoft.com/office/officeart/2005/8/layout/cycle2"/>
    <dgm:cxn modelId="{2EB1D977-04BC-4F7F-92D6-A2337C4BAD0B}" type="presOf" srcId="{A86E486B-8723-418E-9FE2-DC5CCB9E0E73}" destId="{E1B94980-7DCD-435F-9399-5956256D8914}" srcOrd="0" destOrd="0" presId="urn:microsoft.com/office/officeart/2005/8/layout/cycle2"/>
    <dgm:cxn modelId="{70463799-E8E8-4773-9F6D-7C9D0C176D91}" type="presOf" srcId="{76782877-091E-4CA5-8AA0-327FD6293DE7}" destId="{349F7089-2450-413B-9B45-E1C269FD601C}" srcOrd="0" destOrd="0" presId="urn:microsoft.com/office/officeart/2005/8/layout/cycle2"/>
    <dgm:cxn modelId="{037693BA-EDE3-4D53-8EA9-ECE3D8DF45E5}" type="presOf" srcId="{13FFA5E3-5CBE-43B9-BA3E-981294342B2A}" destId="{79AF8D58-95CE-4080-8E4A-A28BF825926B}" srcOrd="1" destOrd="0" presId="urn:microsoft.com/office/officeart/2005/8/layout/cycle2"/>
    <dgm:cxn modelId="{662B98C1-8591-4639-8AC3-DE357176258F}" type="presOf" srcId="{13FFA5E3-5CBE-43B9-BA3E-981294342B2A}" destId="{BBE8522D-7C71-44E3-86FF-37599BAD7C8C}" srcOrd="0" destOrd="0" presId="urn:microsoft.com/office/officeart/2005/8/layout/cycle2"/>
    <dgm:cxn modelId="{3B8F9ECC-124F-4836-B17F-743403B149FD}" type="presOf" srcId="{80680B99-5D8A-4C90-A023-9BC57E435F8F}" destId="{587C4706-C308-4527-803B-929AA555124D}" srcOrd="0" destOrd="0" presId="urn:microsoft.com/office/officeart/2005/8/layout/cycle2"/>
    <dgm:cxn modelId="{70961AD0-138B-4FA0-86FB-C74E32D9755C}" srcId="{96C1C5B6-92A9-40F2-881D-1A7658E2021A}" destId="{0B9B72E2-5AC1-413A-AE01-92EF3D9112E5}" srcOrd="0" destOrd="0" parTransId="{4FA0D6F3-9F77-409C-BAAE-9896E499E54B}" sibTransId="{80680B99-5D8A-4C90-A023-9BC57E435F8F}"/>
    <dgm:cxn modelId="{7701A875-65CC-43C5-8118-D73D13A6A11D}" type="presParOf" srcId="{1086A6A5-A69E-444B-BE22-60969F214764}" destId="{5F8914D8-A8EB-4D88-9859-02A295EDCD69}" srcOrd="0" destOrd="0" presId="urn:microsoft.com/office/officeart/2005/8/layout/cycle2"/>
    <dgm:cxn modelId="{A5BE6AB6-A8E9-4D8E-BAC0-A07CC26172DB}" type="presParOf" srcId="{1086A6A5-A69E-444B-BE22-60969F214764}" destId="{587C4706-C308-4527-803B-929AA555124D}" srcOrd="1" destOrd="0" presId="urn:microsoft.com/office/officeart/2005/8/layout/cycle2"/>
    <dgm:cxn modelId="{4A1BFF6A-32D2-4F7A-B781-F5A6DD5FCBD4}" type="presParOf" srcId="{587C4706-C308-4527-803B-929AA555124D}" destId="{2D3EA6B6-896C-4C02-BF30-C2D251353099}" srcOrd="0" destOrd="0" presId="urn:microsoft.com/office/officeart/2005/8/layout/cycle2"/>
    <dgm:cxn modelId="{0221D4A2-083F-46A0-8AB4-754594BD36BC}" type="presParOf" srcId="{1086A6A5-A69E-444B-BE22-60969F214764}" destId="{E1B94980-7DCD-435F-9399-5956256D8914}" srcOrd="2" destOrd="0" presId="urn:microsoft.com/office/officeart/2005/8/layout/cycle2"/>
    <dgm:cxn modelId="{00BFCE27-320C-4D2A-B1DE-7D72C607B6B8}" type="presParOf" srcId="{1086A6A5-A69E-444B-BE22-60969F214764}" destId="{BBE8522D-7C71-44E3-86FF-37599BAD7C8C}" srcOrd="3" destOrd="0" presId="urn:microsoft.com/office/officeart/2005/8/layout/cycle2"/>
    <dgm:cxn modelId="{CCF66A0B-7E0A-4CAA-BC6B-3368B7C1FF11}" type="presParOf" srcId="{BBE8522D-7C71-44E3-86FF-37599BAD7C8C}" destId="{79AF8D58-95CE-4080-8E4A-A28BF825926B}" srcOrd="0" destOrd="0" presId="urn:microsoft.com/office/officeart/2005/8/layout/cycle2"/>
    <dgm:cxn modelId="{6568EB2D-AC77-478F-AA1A-20A440829323}" type="presParOf" srcId="{1086A6A5-A69E-444B-BE22-60969F214764}" destId="{209477B8-6D04-4718-B73A-35CE7CDE7580}" srcOrd="4" destOrd="0" presId="urn:microsoft.com/office/officeart/2005/8/layout/cycle2"/>
    <dgm:cxn modelId="{2DA10775-8DA0-4131-87EA-2E105A787727}" type="presParOf" srcId="{1086A6A5-A69E-444B-BE22-60969F214764}" destId="{349F7089-2450-413B-9B45-E1C269FD601C}" srcOrd="5" destOrd="0" presId="urn:microsoft.com/office/officeart/2005/8/layout/cycle2"/>
    <dgm:cxn modelId="{0FB7633A-E8D4-4FF4-92CB-28E720590AE1}" type="presParOf" srcId="{349F7089-2450-413B-9B45-E1C269FD601C}" destId="{CCAFA918-C543-46A7-BB3C-9849EC303D2E}"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EFBF638-82A7-4A8A-9F25-80F325B9FDEF}"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FC482C4E-72E8-40D8-AC57-56D1F35A56E9}">
      <dgm:prSet phldrT="[Text]" custT="1"/>
      <dgm:spPr/>
      <dgm:t>
        <a:bodyPr/>
        <a:lstStyle/>
        <a:p>
          <a:pPr algn="ctr"/>
          <a:r>
            <a:rPr lang="ar-SA" sz="2000" b="1" dirty="0"/>
            <a:t>أهم الاثار السلبية لاستخدام النمط</a:t>
          </a:r>
          <a:r>
            <a:rPr lang="ar-JO" sz="2000" b="1" dirty="0"/>
            <a:t> الديمقراطي</a:t>
          </a:r>
          <a:r>
            <a:rPr lang="ar-SA" sz="2000" b="1" dirty="0"/>
            <a:t> فيما يلي :</a:t>
          </a:r>
          <a:endParaRPr lang="en-US" sz="2000" b="1" dirty="0">
            <a:solidFill>
              <a:schemeClr val="tx1"/>
            </a:solidFill>
          </a:endParaRPr>
        </a:p>
      </dgm:t>
    </dgm:pt>
    <dgm:pt modelId="{370DEA90-81E5-433B-BBF6-4610CA32208F}" type="sibTrans" cxnId="{5E8325DE-BA92-4244-85CA-A50E77831E8A}">
      <dgm:prSet/>
      <dgm:spPr/>
      <dgm:t>
        <a:bodyPr/>
        <a:lstStyle/>
        <a:p>
          <a:endParaRPr lang="en-US"/>
        </a:p>
      </dgm:t>
    </dgm:pt>
    <dgm:pt modelId="{3CFCE175-3E02-4DEE-AB1A-129AEB15CA3B}" type="parTrans" cxnId="{5E8325DE-BA92-4244-85CA-A50E77831E8A}">
      <dgm:prSet/>
      <dgm:spPr/>
      <dgm:t>
        <a:bodyPr/>
        <a:lstStyle/>
        <a:p>
          <a:endParaRPr lang="en-US"/>
        </a:p>
      </dgm:t>
    </dgm:pt>
    <dgm:pt modelId="{D48AF14F-E4BC-43A7-9665-91F3A78D1EAD}">
      <dgm:prSet custT="1"/>
      <dgm:spPr/>
      <dgm:t>
        <a:bodyPr/>
        <a:lstStyle/>
        <a:p>
          <a:pPr algn="ctr"/>
          <a:r>
            <a:rPr lang="ar-SA" sz="2000" dirty="0"/>
            <a:t>تجاوز المرؤوسين لصلاحيات القائد ومسؤولياته نتيجة مغالاة الأخير في استخدام هذا النمط </a:t>
          </a:r>
          <a:endParaRPr lang="en-US" sz="2000" dirty="0"/>
        </a:p>
      </dgm:t>
    </dgm:pt>
    <dgm:pt modelId="{B424F29B-71C2-4486-8A24-9CFEE8A4143F}" type="sibTrans" cxnId="{864E1BB1-5785-4A7A-BA1E-B5983C2FF6D6}">
      <dgm:prSet/>
      <dgm:spPr/>
      <dgm:t>
        <a:bodyPr/>
        <a:lstStyle/>
        <a:p>
          <a:endParaRPr lang="en-US"/>
        </a:p>
      </dgm:t>
    </dgm:pt>
    <dgm:pt modelId="{271CC4A7-236B-4FC6-A5D2-3A864778D85D}" type="parTrans" cxnId="{864E1BB1-5785-4A7A-BA1E-B5983C2FF6D6}">
      <dgm:prSet/>
      <dgm:spPr/>
      <dgm:t>
        <a:bodyPr/>
        <a:lstStyle/>
        <a:p>
          <a:endParaRPr lang="en-US"/>
        </a:p>
      </dgm:t>
    </dgm:pt>
    <dgm:pt modelId="{5C1E2DD8-1961-41A2-9A14-90C022011A34}">
      <dgm:prSet custT="1"/>
      <dgm:spPr/>
      <dgm:t>
        <a:bodyPr/>
        <a:lstStyle/>
        <a:p>
          <a:pPr algn="ctr"/>
          <a:r>
            <a:rPr lang="ar-SA" sz="2000" dirty="0"/>
            <a:t>خلق أزمة ثقة بين القائد ومرؤوسيه، إضافة إلي ظهور الصراعات والخلافات داخل التنظيم نتيجة أسلوب المناورة الذي قد يلجأ إليه القائد لإقناع مرؤوسيه بإيمانه بأسلوب الديمقراطية في العمل</a:t>
          </a:r>
          <a:endParaRPr lang="en-US" sz="2000" dirty="0"/>
        </a:p>
      </dgm:t>
    </dgm:pt>
    <dgm:pt modelId="{3B42AD44-ABCC-48C7-968D-048DA06ECDBD}" type="parTrans" cxnId="{5EDF01A2-8EFD-498F-B1AB-FFB3C380E5D8}">
      <dgm:prSet/>
      <dgm:spPr/>
      <dgm:t>
        <a:bodyPr/>
        <a:lstStyle/>
        <a:p>
          <a:endParaRPr lang="en-US"/>
        </a:p>
      </dgm:t>
    </dgm:pt>
    <dgm:pt modelId="{02A54429-D9E7-4CDA-8754-96207D337EE2}" type="sibTrans" cxnId="{5EDF01A2-8EFD-498F-B1AB-FFB3C380E5D8}">
      <dgm:prSet/>
      <dgm:spPr/>
      <dgm:t>
        <a:bodyPr/>
        <a:lstStyle/>
        <a:p>
          <a:endParaRPr lang="en-US"/>
        </a:p>
      </dgm:t>
    </dgm:pt>
    <dgm:pt modelId="{E4C75590-B845-4A67-B3DE-E11961B4D2D3}">
      <dgm:prSet custT="1"/>
      <dgm:spPr/>
      <dgm:t>
        <a:bodyPr/>
        <a:lstStyle/>
        <a:p>
          <a:pPr algn="ctr" rtl="1"/>
          <a:r>
            <a:rPr lang="ar-SA" sz="2000" dirty="0"/>
            <a:t>الإضرار بمصالح التنظيم نتيجة مغالاة القائد في تغلب مصلحه العاملين وأهدافهم علي أهداف التنظيم، وهو يتعارض مع ما ينادى به الفكر الإداري الحديث من العمل علي أحداث التوازن بين الأهداف التنظيم والمرؤوسين بشكل يحقق المصلحة العامة</a:t>
          </a:r>
          <a:r>
            <a:rPr lang="en-US" sz="2000" dirty="0"/>
            <a:t>.</a:t>
          </a:r>
        </a:p>
      </dgm:t>
    </dgm:pt>
    <dgm:pt modelId="{42FAF60D-A490-4359-9BF9-782FD191718C}" type="parTrans" cxnId="{CCC96342-8EF1-4B84-85B4-AC56EE9202F1}">
      <dgm:prSet/>
      <dgm:spPr/>
      <dgm:t>
        <a:bodyPr/>
        <a:lstStyle/>
        <a:p>
          <a:endParaRPr lang="en-US"/>
        </a:p>
      </dgm:t>
    </dgm:pt>
    <dgm:pt modelId="{3BC22D52-67ED-42B2-A01C-505D2A72445B}" type="sibTrans" cxnId="{CCC96342-8EF1-4B84-85B4-AC56EE9202F1}">
      <dgm:prSet/>
      <dgm:spPr/>
      <dgm:t>
        <a:bodyPr/>
        <a:lstStyle/>
        <a:p>
          <a:endParaRPr lang="en-US"/>
        </a:p>
      </dgm:t>
    </dgm:pt>
    <dgm:pt modelId="{6FCCE453-3885-440D-A764-844EDB22D666}">
      <dgm:prSet custT="1"/>
      <dgm:spPr/>
      <dgm:t>
        <a:bodyPr/>
        <a:lstStyle/>
        <a:p>
          <a:pPr algn="ctr"/>
          <a:r>
            <a:rPr lang="ar-SA" sz="2000" dirty="0"/>
            <a:t>لجوء بعض القادة إلي استغلال أسلوب القيادة الديمقراطية والظهور بمظهر القائد الديمقراطي، لتحقيق غايات الشخصية الأمر الذي يتناقض مع مبدأ الديمقراطية في الإدارة وأهدافها</a:t>
          </a:r>
          <a:endParaRPr lang="en-US" sz="2000" dirty="0"/>
        </a:p>
      </dgm:t>
    </dgm:pt>
    <dgm:pt modelId="{8A46EC42-3517-4F52-B0ED-22E4E5CDDEB2}" type="parTrans" cxnId="{B5D89BE9-D05D-4FF0-B79E-27248F38D687}">
      <dgm:prSet/>
      <dgm:spPr/>
      <dgm:t>
        <a:bodyPr/>
        <a:lstStyle/>
        <a:p>
          <a:endParaRPr lang="en-US"/>
        </a:p>
      </dgm:t>
    </dgm:pt>
    <dgm:pt modelId="{CC99371F-F834-4724-BFF8-118D089AC529}" type="sibTrans" cxnId="{B5D89BE9-D05D-4FF0-B79E-27248F38D687}">
      <dgm:prSet/>
      <dgm:spPr/>
      <dgm:t>
        <a:bodyPr/>
        <a:lstStyle/>
        <a:p>
          <a:endParaRPr lang="en-US"/>
        </a:p>
      </dgm:t>
    </dgm:pt>
    <dgm:pt modelId="{789510AD-EDAD-455A-8999-4AEBC1B20881}" type="pres">
      <dgm:prSet presAssocID="{8EFBF638-82A7-4A8A-9F25-80F325B9FDEF}" presName="diagram" presStyleCnt="0">
        <dgm:presLayoutVars>
          <dgm:chPref val="1"/>
          <dgm:dir/>
          <dgm:animOne val="branch"/>
          <dgm:animLvl val="lvl"/>
          <dgm:resizeHandles/>
        </dgm:presLayoutVars>
      </dgm:prSet>
      <dgm:spPr/>
    </dgm:pt>
    <dgm:pt modelId="{FFF8212F-6D55-4F5F-97C3-3332B265AF6F}" type="pres">
      <dgm:prSet presAssocID="{FC482C4E-72E8-40D8-AC57-56D1F35A56E9}" presName="root" presStyleCnt="0"/>
      <dgm:spPr/>
    </dgm:pt>
    <dgm:pt modelId="{C73787CB-C5E1-4E64-82FE-53266A3AC11A}" type="pres">
      <dgm:prSet presAssocID="{FC482C4E-72E8-40D8-AC57-56D1F35A56E9}" presName="rootComposite" presStyleCnt="0"/>
      <dgm:spPr/>
    </dgm:pt>
    <dgm:pt modelId="{E64A0962-E649-4835-B997-EA11A48E33A7}" type="pres">
      <dgm:prSet presAssocID="{FC482C4E-72E8-40D8-AC57-56D1F35A56E9}" presName="rootText" presStyleLbl="node1" presStyleIdx="0" presStyleCnt="1" custScaleX="395367" custScaleY="136405"/>
      <dgm:spPr/>
    </dgm:pt>
    <dgm:pt modelId="{F934A15A-FC5C-4A72-B991-5B7BA2067E41}" type="pres">
      <dgm:prSet presAssocID="{FC482C4E-72E8-40D8-AC57-56D1F35A56E9}" presName="rootConnector" presStyleLbl="node1" presStyleIdx="0" presStyleCnt="1"/>
      <dgm:spPr/>
    </dgm:pt>
    <dgm:pt modelId="{BA1CF7AE-0F10-4FFA-B50B-15B7FF43605F}" type="pres">
      <dgm:prSet presAssocID="{FC482C4E-72E8-40D8-AC57-56D1F35A56E9}" presName="childShape" presStyleCnt="0"/>
      <dgm:spPr/>
    </dgm:pt>
    <dgm:pt modelId="{B0D85CCA-788F-4BE7-9F1C-E85D8F7C56E3}" type="pres">
      <dgm:prSet presAssocID="{271CC4A7-236B-4FC6-A5D2-3A864778D85D}" presName="Name13" presStyleLbl="parChTrans1D2" presStyleIdx="0" presStyleCnt="4"/>
      <dgm:spPr/>
    </dgm:pt>
    <dgm:pt modelId="{76D2DFF9-6343-4DE3-B325-C898E7D6C3BA}" type="pres">
      <dgm:prSet presAssocID="{D48AF14F-E4BC-43A7-9665-91F3A78D1EAD}" presName="childText" presStyleLbl="bgAcc1" presStyleIdx="0" presStyleCnt="4" custScaleX="728345">
        <dgm:presLayoutVars>
          <dgm:bulletEnabled val="1"/>
        </dgm:presLayoutVars>
      </dgm:prSet>
      <dgm:spPr/>
    </dgm:pt>
    <dgm:pt modelId="{5725B7CD-0A4A-403A-A5C1-82F80CB5C21B}" type="pres">
      <dgm:prSet presAssocID="{3B42AD44-ABCC-48C7-968D-048DA06ECDBD}" presName="Name13" presStyleLbl="parChTrans1D2" presStyleIdx="1" presStyleCnt="4"/>
      <dgm:spPr/>
    </dgm:pt>
    <dgm:pt modelId="{8A0716C3-3941-4C54-B328-A69F46535D9D}" type="pres">
      <dgm:prSet presAssocID="{5C1E2DD8-1961-41A2-9A14-90C022011A34}" presName="childText" presStyleLbl="bgAcc1" presStyleIdx="1" presStyleCnt="4" custScaleX="743639">
        <dgm:presLayoutVars>
          <dgm:bulletEnabled val="1"/>
        </dgm:presLayoutVars>
      </dgm:prSet>
      <dgm:spPr/>
    </dgm:pt>
    <dgm:pt modelId="{8814440C-E1A5-43B1-94E4-16D38DA7AABB}" type="pres">
      <dgm:prSet presAssocID="{42FAF60D-A490-4359-9BF9-782FD191718C}" presName="Name13" presStyleLbl="parChTrans1D2" presStyleIdx="2" presStyleCnt="4"/>
      <dgm:spPr/>
    </dgm:pt>
    <dgm:pt modelId="{5831E33D-B5A9-4DBC-A751-38E0A28F03AA}" type="pres">
      <dgm:prSet presAssocID="{E4C75590-B845-4A67-B3DE-E11961B4D2D3}" presName="childText" presStyleLbl="bgAcc1" presStyleIdx="2" presStyleCnt="4" custScaleX="735448">
        <dgm:presLayoutVars>
          <dgm:bulletEnabled val="1"/>
        </dgm:presLayoutVars>
      </dgm:prSet>
      <dgm:spPr/>
    </dgm:pt>
    <dgm:pt modelId="{FBB942D3-B71F-40A6-8E1E-2B2B3A3C843B}" type="pres">
      <dgm:prSet presAssocID="{8A46EC42-3517-4F52-B0ED-22E4E5CDDEB2}" presName="Name13" presStyleLbl="parChTrans1D2" presStyleIdx="3" presStyleCnt="4"/>
      <dgm:spPr/>
    </dgm:pt>
    <dgm:pt modelId="{21CCCA6A-164E-42FD-A0FD-184CAF6024A2}" type="pres">
      <dgm:prSet presAssocID="{6FCCE453-3885-440D-A764-844EDB22D666}" presName="childText" presStyleLbl="bgAcc1" presStyleIdx="3" presStyleCnt="4" custScaleX="747640" custLinFactNeighborX="-926" custLinFactNeighborY="123">
        <dgm:presLayoutVars>
          <dgm:bulletEnabled val="1"/>
        </dgm:presLayoutVars>
      </dgm:prSet>
      <dgm:spPr/>
    </dgm:pt>
  </dgm:ptLst>
  <dgm:cxnLst>
    <dgm:cxn modelId="{B7BD261D-57A5-4FC0-A1C4-2C602A79EC91}" type="presOf" srcId="{42FAF60D-A490-4359-9BF9-782FD191718C}" destId="{8814440C-E1A5-43B1-94E4-16D38DA7AABB}" srcOrd="0" destOrd="0" presId="urn:microsoft.com/office/officeart/2005/8/layout/hierarchy3"/>
    <dgm:cxn modelId="{75C98220-E6D9-4086-B385-0B52DF38CD3B}" type="presOf" srcId="{6FCCE453-3885-440D-A764-844EDB22D666}" destId="{21CCCA6A-164E-42FD-A0FD-184CAF6024A2}" srcOrd="0" destOrd="0" presId="urn:microsoft.com/office/officeart/2005/8/layout/hierarchy3"/>
    <dgm:cxn modelId="{996F3A32-6B2D-4A91-B28D-136AC4B6DA1A}" type="presOf" srcId="{8A46EC42-3517-4F52-B0ED-22E4E5CDDEB2}" destId="{FBB942D3-B71F-40A6-8E1E-2B2B3A3C843B}" srcOrd="0" destOrd="0" presId="urn:microsoft.com/office/officeart/2005/8/layout/hierarchy3"/>
    <dgm:cxn modelId="{58B17733-3541-4C67-A552-AF2E32C701BA}" type="presOf" srcId="{8EFBF638-82A7-4A8A-9F25-80F325B9FDEF}" destId="{789510AD-EDAD-455A-8999-4AEBC1B20881}" srcOrd="0" destOrd="0" presId="urn:microsoft.com/office/officeart/2005/8/layout/hierarchy3"/>
    <dgm:cxn modelId="{CCC96342-8EF1-4B84-85B4-AC56EE9202F1}" srcId="{FC482C4E-72E8-40D8-AC57-56D1F35A56E9}" destId="{E4C75590-B845-4A67-B3DE-E11961B4D2D3}" srcOrd="2" destOrd="0" parTransId="{42FAF60D-A490-4359-9BF9-782FD191718C}" sibTransId="{3BC22D52-67ED-42B2-A01C-505D2A72445B}"/>
    <dgm:cxn modelId="{0F4B9647-1D6A-4CEA-967A-36AE581AF50F}" type="presOf" srcId="{FC482C4E-72E8-40D8-AC57-56D1F35A56E9}" destId="{F934A15A-FC5C-4A72-B991-5B7BA2067E41}" srcOrd="1" destOrd="0" presId="urn:microsoft.com/office/officeart/2005/8/layout/hierarchy3"/>
    <dgm:cxn modelId="{2A186775-F96C-4CC8-9B24-83C352395B5B}" type="presOf" srcId="{E4C75590-B845-4A67-B3DE-E11961B4D2D3}" destId="{5831E33D-B5A9-4DBC-A751-38E0A28F03AA}" srcOrd="0" destOrd="0" presId="urn:microsoft.com/office/officeart/2005/8/layout/hierarchy3"/>
    <dgm:cxn modelId="{DD162B8B-C472-469D-BAA8-21D46E955CF4}" type="presOf" srcId="{3B42AD44-ABCC-48C7-968D-048DA06ECDBD}" destId="{5725B7CD-0A4A-403A-A5C1-82F80CB5C21B}" srcOrd="0" destOrd="0" presId="urn:microsoft.com/office/officeart/2005/8/layout/hierarchy3"/>
    <dgm:cxn modelId="{5EDF01A2-8EFD-498F-B1AB-FFB3C380E5D8}" srcId="{FC482C4E-72E8-40D8-AC57-56D1F35A56E9}" destId="{5C1E2DD8-1961-41A2-9A14-90C022011A34}" srcOrd="1" destOrd="0" parTransId="{3B42AD44-ABCC-48C7-968D-048DA06ECDBD}" sibTransId="{02A54429-D9E7-4CDA-8754-96207D337EE2}"/>
    <dgm:cxn modelId="{864E1BB1-5785-4A7A-BA1E-B5983C2FF6D6}" srcId="{FC482C4E-72E8-40D8-AC57-56D1F35A56E9}" destId="{D48AF14F-E4BC-43A7-9665-91F3A78D1EAD}" srcOrd="0" destOrd="0" parTransId="{271CC4A7-236B-4FC6-A5D2-3A864778D85D}" sibTransId="{B424F29B-71C2-4486-8A24-9CFEE8A4143F}"/>
    <dgm:cxn modelId="{1D6E0BBF-C120-4D68-A814-F8F1E063EFC4}" type="presOf" srcId="{5C1E2DD8-1961-41A2-9A14-90C022011A34}" destId="{8A0716C3-3941-4C54-B328-A69F46535D9D}" srcOrd="0" destOrd="0" presId="urn:microsoft.com/office/officeart/2005/8/layout/hierarchy3"/>
    <dgm:cxn modelId="{6CBC89D1-BE57-429D-AFBE-631EB5C5D771}" type="presOf" srcId="{D48AF14F-E4BC-43A7-9665-91F3A78D1EAD}" destId="{76D2DFF9-6343-4DE3-B325-C898E7D6C3BA}" srcOrd="0" destOrd="0" presId="urn:microsoft.com/office/officeart/2005/8/layout/hierarchy3"/>
    <dgm:cxn modelId="{B7F881D2-9311-421F-8FF7-383282C0E490}" type="presOf" srcId="{271CC4A7-236B-4FC6-A5D2-3A864778D85D}" destId="{B0D85CCA-788F-4BE7-9F1C-E85D8F7C56E3}" srcOrd="0" destOrd="0" presId="urn:microsoft.com/office/officeart/2005/8/layout/hierarchy3"/>
    <dgm:cxn modelId="{5E8325DE-BA92-4244-85CA-A50E77831E8A}" srcId="{8EFBF638-82A7-4A8A-9F25-80F325B9FDEF}" destId="{FC482C4E-72E8-40D8-AC57-56D1F35A56E9}" srcOrd="0" destOrd="0" parTransId="{3CFCE175-3E02-4DEE-AB1A-129AEB15CA3B}" sibTransId="{370DEA90-81E5-433B-BBF6-4610CA32208F}"/>
    <dgm:cxn modelId="{B5D89BE9-D05D-4FF0-B79E-27248F38D687}" srcId="{FC482C4E-72E8-40D8-AC57-56D1F35A56E9}" destId="{6FCCE453-3885-440D-A764-844EDB22D666}" srcOrd="3" destOrd="0" parTransId="{8A46EC42-3517-4F52-B0ED-22E4E5CDDEB2}" sibTransId="{CC99371F-F834-4724-BFF8-118D089AC529}"/>
    <dgm:cxn modelId="{757F05F3-0C60-4F30-8D55-4D01FE1075AC}" type="presOf" srcId="{FC482C4E-72E8-40D8-AC57-56D1F35A56E9}" destId="{E64A0962-E649-4835-B997-EA11A48E33A7}" srcOrd="0" destOrd="0" presId="urn:microsoft.com/office/officeart/2005/8/layout/hierarchy3"/>
    <dgm:cxn modelId="{98B09734-CCE5-4372-A1D9-BC43F0BA5645}" type="presParOf" srcId="{789510AD-EDAD-455A-8999-4AEBC1B20881}" destId="{FFF8212F-6D55-4F5F-97C3-3332B265AF6F}" srcOrd="0" destOrd="0" presId="urn:microsoft.com/office/officeart/2005/8/layout/hierarchy3"/>
    <dgm:cxn modelId="{3988178F-816C-4DAF-8386-C6C0B7FC8B0A}" type="presParOf" srcId="{FFF8212F-6D55-4F5F-97C3-3332B265AF6F}" destId="{C73787CB-C5E1-4E64-82FE-53266A3AC11A}" srcOrd="0" destOrd="0" presId="urn:microsoft.com/office/officeart/2005/8/layout/hierarchy3"/>
    <dgm:cxn modelId="{51C3CBAB-DB49-479D-873E-6410FAF69956}" type="presParOf" srcId="{C73787CB-C5E1-4E64-82FE-53266A3AC11A}" destId="{E64A0962-E649-4835-B997-EA11A48E33A7}" srcOrd="0" destOrd="0" presId="urn:microsoft.com/office/officeart/2005/8/layout/hierarchy3"/>
    <dgm:cxn modelId="{6276F5C9-469D-41CA-8CFA-AF48A936F503}" type="presParOf" srcId="{C73787CB-C5E1-4E64-82FE-53266A3AC11A}" destId="{F934A15A-FC5C-4A72-B991-5B7BA2067E41}" srcOrd="1" destOrd="0" presId="urn:microsoft.com/office/officeart/2005/8/layout/hierarchy3"/>
    <dgm:cxn modelId="{231F038E-3558-4BA8-91A4-95ED407E52CD}" type="presParOf" srcId="{FFF8212F-6D55-4F5F-97C3-3332B265AF6F}" destId="{BA1CF7AE-0F10-4FFA-B50B-15B7FF43605F}" srcOrd="1" destOrd="0" presId="urn:microsoft.com/office/officeart/2005/8/layout/hierarchy3"/>
    <dgm:cxn modelId="{EB4DD095-F630-4555-A151-2EC0CAE2D5E6}" type="presParOf" srcId="{BA1CF7AE-0F10-4FFA-B50B-15B7FF43605F}" destId="{B0D85CCA-788F-4BE7-9F1C-E85D8F7C56E3}" srcOrd="0" destOrd="0" presId="urn:microsoft.com/office/officeart/2005/8/layout/hierarchy3"/>
    <dgm:cxn modelId="{32A62DB2-FDE2-4C08-A956-D3A2766A50D1}" type="presParOf" srcId="{BA1CF7AE-0F10-4FFA-B50B-15B7FF43605F}" destId="{76D2DFF9-6343-4DE3-B325-C898E7D6C3BA}" srcOrd="1" destOrd="0" presId="urn:microsoft.com/office/officeart/2005/8/layout/hierarchy3"/>
    <dgm:cxn modelId="{6D45303E-FC43-4968-8658-6C6ED0E0DF5E}" type="presParOf" srcId="{BA1CF7AE-0F10-4FFA-B50B-15B7FF43605F}" destId="{5725B7CD-0A4A-403A-A5C1-82F80CB5C21B}" srcOrd="2" destOrd="0" presId="urn:microsoft.com/office/officeart/2005/8/layout/hierarchy3"/>
    <dgm:cxn modelId="{13FA8650-6A0C-4FDB-BD92-D80708D925D7}" type="presParOf" srcId="{BA1CF7AE-0F10-4FFA-B50B-15B7FF43605F}" destId="{8A0716C3-3941-4C54-B328-A69F46535D9D}" srcOrd="3" destOrd="0" presId="urn:microsoft.com/office/officeart/2005/8/layout/hierarchy3"/>
    <dgm:cxn modelId="{C197C833-7804-4C00-BCAB-1647FEFDD0E7}" type="presParOf" srcId="{BA1CF7AE-0F10-4FFA-B50B-15B7FF43605F}" destId="{8814440C-E1A5-43B1-94E4-16D38DA7AABB}" srcOrd="4" destOrd="0" presId="urn:microsoft.com/office/officeart/2005/8/layout/hierarchy3"/>
    <dgm:cxn modelId="{0FA49D00-99F3-421B-977E-C839E8FCD7D6}" type="presParOf" srcId="{BA1CF7AE-0F10-4FFA-B50B-15B7FF43605F}" destId="{5831E33D-B5A9-4DBC-A751-38E0A28F03AA}" srcOrd="5" destOrd="0" presId="urn:microsoft.com/office/officeart/2005/8/layout/hierarchy3"/>
    <dgm:cxn modelId="{AEB22370-47DE-455E-9BA5-5F96EA61941E}" type="presParOf" srcId="{BA1CF7AE-0F10-4FFA-B50B-15B7FF43605F}" destId="{FBB942D3-B71F-40A6-8E1E-2B2B3A3C843B}" srcOrd="6" destOrd="0" presId="urn:microsoft.com/office/officeart/2005/8/layout/hierarchy3"/>
    <dgm:cxn modelId="{EACA96C1-4616-4A95-B477-6663FB67E66A}" type="presParOf" srcId="{BA1CF7AE-0F10-4FFA-B50B-15B7FF43605F}" destId="{21CCCA6A-164E-42FD-A0FD-184CAF6024A2}" srcOrd="7"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B908605-840F-4BE0-8B24-0D7EF6158442}" type="doc">
      <dgm:prSet loTypeId="urn:microsoft.com/office/officeart/2005/8/layout/hProcess9" loCatId="process" qsTypeId="urn:microsoft.com/office/officeart/2005/8/quickstyle/simple1" qsCatId="simple" csTypeId="urn:microsoft.com/office/officeart/2005/8/colors/accent1_2" csCatId="accent1" phldr="1"/>
      <dgm:spPr/>
    </dgm:pt>
    <dgm:pt modelId="{E9E54483-BB69-4163-8A4A-06930974F7AC}">
      <dgm:prSet phldrT="[Text]"/>
      <dgm:spPr/>
      <dgm:t>
        <a:bodyPr/>
        <a:lstStyle/>
        <a:p>
          <a:r>
            <a:rPr lang="ar-SA" dirty="0"/>
            <a:t>تفكك مجموعة العمل</a:t>
          </a:r>
          <a:endParaRPr lang="en-US" dirty="0"/>
        </a:p>
      </dgm:t>
    </dgm:pt>
    <dgm:pt modelId="{8DB7884D-7B9A-4DB5-9845-160651A70AA9}" type="parTrans" cxnId="{25B21DA9-48DE-4818-92C9-312538AB72D2}">
      <dgm:prSet/>
      <dgm:spPr/>
      <dgm:t>
        <a:bodyPr/>
        <a:lstStyle/>
        <a:p>
          <a:endParaRPr lang="en-US"/>
        </a:p>
      </dgm:t>
    </dgm:pt>
    <dgm:pt modelId="{17208E6C-9B2F-4302-8DE5-830824EBF1E6}" type="sibTrans" cxnId="{25B21DA9-48DE-4818-92C9-312538AB72D2}">
      <dgm:prSet/>
      <dgm:spPr/>
      <dgm:t>
        <a:bodyPr/>
        <a:lstStyle/>
        <a:p>
          <a:endParaRPr lang="en-US"/>
        </a:p>
      </dgm:t>
    </dgm:pt>
    <dgm:pt modelId="{3DBE8A50-4D3D-4529-8A36-A2DC1942586B}">
      <dgm:prSet phldrT="[Text]"/>
      <dgm:spPr/>
      <dgm:t>
        <a:bodyPr/>
        <a:lstStyle/>
        <a:p>
          <a:r>
            <a:rPr lang="ar-SA" dirty="0"/>
            <a:t>فقدان التعاون</a:t>
          </a:r>
          <a:endParaRPr lang="en-US" dirty="0"/>
        </a:p>
      </dgm:t>
    </dgm:pt>
    <dgm:pt modelId="{A79D873A-D58D-4E4A-ACF7-014F1E8223BD}" type="parTrans" cxnId="{F5095DE8-2A6A-40E6-B9FB-C131B01B0B33}">
      <dgm:prSet/>
      <dgm:spPr/>
      <dgm:t>
        <a:bodyPr/>
        <a:lstStyle/>
        <a:p>
          <a:endParaRPr lang="en-US"/>
        </a:p>
      </dgm:t>
    </dgm:pt>
    <dgm:pt modelId="{87B21DD7-25D7-4A53-88C3-137A86C501CF}" type="sibTrans" cxnId="{F5095DE8-2A6A-40E6-B9FB-C131B01B0B33}">
      <dgm:prSet/>
      <dgm:spPr/>
      <dgm:t>
        <a:bodyPr/>
        <a:lstStyle/>
        <a:p>
          <a:endParaRPr lang="en-US"/>
        </a:p>
      </dgm:t>
    </dgm:pt>
    <dgm:pt modelId="{F4E295B0-9688-476A-9921-70EAEEE09B3A}">
      <dgm:prSet phldrT="[Text]"/>
      <dgm:spPr/>
      <dgm:t>
        <a:bodyPr/>
        <a:lstStyle/>
        <a:p>
          <a:r>
            <a:rPr lang="ar-SA" dirty="0"/>
            <a:t>الافتقار إل</a:t>
          </a:r>
          <a:r>
            <a:rPr lang="ar-JO" dirty="0"/>
            <a:t>ى</a:t>
          </a:r>
          <a:r>
            <a:rPr lang="ar-SA" dirty="0"/>
            <a:t> الضبط</a:t>
          </a:r>
          <a:r>
            <a:rPr lang="ar-JO" dirty="0"/>
            <a:t> و</a:t>
          </a:r>
          <a:r>
            <a:rPr lang="ar-SA" dirty="0"/>
            <a:t>التنظيم</a:t>
          </a:r>
          <a:endParaRPr lang="en-US" dirty="0"/>
        </a:p>
      </dgm:t>
    </dgm:pt>
    <dgm:pt modelId="{9F9B2DF7-03E7-472B-9644-F73B3E8F6FEA}" type="parTrans" cxnId="{10A1773D-987E-465F-AB2E-C3AE67253801}">
      <dgm:prSet/>
      <dgm:spPr/>
      <dgm:t>
        <a:bodyPr/>
        <a:lstStyle/>
        <a:p>
          <a:endParaRPr lang="en-US"/>
        </a:p>
      </dgm:t>
    </dgm:pt>
    <dgm:pt modelId="{2A758EC1-49FB-487E-AA92-248EBABB1ED8}" type="sibTrans" cxnId="{10A1773D-987E-465F-AB2E-C3AE67253801}">
      <dgm:prSet/>
      <dgm:spPr/>
      <dgm:t>
        <a:bodyPr/>
        <a:lstStyle/>
        <a:p>
          <a:endParaRPr lang="en-US"/>
        </a:p>
      </dgm:t>
    </dgm:pt>
    <dgm:pt modelId="{E7206FFC-BE87-43BD-974C-49922416A520}">
      <dgm:prSet phldrT="[Text]"/>
      <dgm:spPr/>
      <dgm:t>
        <a:bodyPr/>
        <a:lstStyle/>
        <a:p>
          <a:r>
            <a:rPr lang="ar-SA" dirty="0"/>
            <a:t> زيادة الروح الفردية</a:t>
          </a:r>
          <a:endParaRPr lang="en-US" dirty="0"/>
        </a:p>
      </dgm:t>
    </dgm:pt>
    <dgm:pt modelId="{D01FA054-276D-4A21-AF4E-1834152094DB}" type="parTrans" cxnId="{DD62BF13-EB9D-41B2-9DB6-ACB0817171B0}">
      <dgm:prSet/>
      <dgm:spPr/>
      <dgm:t>
        <a:bodyPr/>
        <a:lstStyle/>
        <a:p>
          <a:endParaRPr lang="en-US"/>
        </a:p>
      </dgm:t>
    </dgm:pt>
    <dgm:pt modelId="{EBD7BD8D-BEB9-4E60-9C85-13418029D4EC}" type="sibTrans" cxnId="{DD62BF13-EB9D-41B2-9DB6-ACB0817171B0}">
      <dgm:prSet/>
      <dgm:spPr/>
      <dgm:t>
        <a:bodyPr/>
        <a:lstStyle/>
        <a:p>
          <a:endParaRPr lang="en-US"/>
        </a:p>
      </dgm:t>
    </dgm:pt>
    <dgm:pt modelId="{DE60A4AA-BF40-4443-A2E0-600DC09A2B66}" type="pres">
      <dgm:prSet presAssocID="{0B908605-840F-4BE0-8B24-0D7EF6158442}" presName="CompostProcess" presStyleCnt="0">
        <dgm:presLayoutVars>
          <dgm:dir/>
          <dgm:resizeHandles val="exact"/>
        </dgm:presLayoutVars>
      </dgm:prSet>
      <dgm:spPr/>
    </dgm:pt>
    <dgm:pt modelId="{0A209FFA-C24C-45A1-83BB-24EC92396325}" type="pres">
      <dgm:prSet presAssocID="{0B908605-840F-4BE0-8B24-0D7EF6158442}" presName="arrow" presStyleLbl="bgShp" presStyleIdx="0" presStyleCnt="1"/>
      <dgm:spPr/>
    </dgm:pt>
    <dgm:pt modelId="{5C9C3165-A9B4-4FE0-B728-C294BA61CDA7}" type="pres">
      <dgm:prSet presAssocID="{0B908605-840F-4BE0-8B24-0D7EF6158442}" presName="linearProcess" presStyleCnt="0"/>
      <dgm:spPr/>
    </dgm:pt>
    <dgm:pt modelId="{6C70B09C-B10F-44A5-803D-C7E4F264AD8A}" type="pres">
      <dgm:prSet presAssocID="{E9E54483-BB69-4163-8A4A-06930974F7AC}" presName="textNode" presStyleLbl="node1" presStyleIdx="0" presStyleCnt="4">
        <dgm:presLayoutVars>
          <dgm:bulletEnabled val="1"/>
        </dgm:presLayoutVars>
      </dgm:prSet>
      <dgm:spPr/>
    </dgm:pt>
    <dgm:pt modelId="{3AB6B5A6-9DEE-4A40-89C7-51AC20C03FEA}" type="pres">
      <dgm:prSet presAssocID="{17208E6C-9B2F-4302-8DE5-830824EBF1E6}" presName="sibTrans" presStyleCnt="0"/>
      <dgm:spPr/>
    </dgm:pt>
    <dgm:pt modelId="{C0E8A60D-8589-45E1-9BC4-3844694F7E40}" type="pres">
      <dgm:prSet presAssocID="{3DBE8A50-4D3D-4529-8A36-A2DC1942586B}" presName="textNode" presStyleLbl="node1" presStyleIdx="1" presStyleCnt="4">
        <dgm:presLayoutVars>
          <dgm:bulletEnabled val="1"/>
        </dgm:presLayoutVars>
      </dgm:prSet>
      <dgm:spPr/>
    </dgm:pt>
    <dgm:pt modelId="{C1A56BF8-2D15-43A9-95A4-F300166675A9}" type="pres">
      <dgm:prSet presAssocID="{87B21DD7-25D7-4A53-88C3-137A86C501CF}" presName="sibTrans" presStyleCnt="0"/>
      <dgm:spPr/>
    </dgm:pt>
    <dgm:pt modelId="{D3F0CF25-D0E8-46AA-BA64-245CC226F367}" type="pres">
      <dgm:prSet presAssocID="{F4E295B0-9688-476A-9921-70EAEEE09B3A}" presName="textNode" presStyleLbl="node1" presStyleIdx="2" presStyleCnt="4">
        <dgm:presLayoutVars>
          <dgm:bulletEnabled val="1"/>
        </dgm:presLayoutVars>
      </dgm:prSet>
      <dgm:spPr/>
    </dgm:pt>
    <dgm:pt modelId="{83446E7E-EC6F-4DF8-A588-8B25BE58AFAE}" type="pres">
      <dgm:prSet presAssocID="{2A758EC1-49FB-487E-AA92-248EBABB1ED8}" presName="sibTrans" presStyleCnt="0"/>
      <dgm:spPr/>
    </dgm:pt>
    <dgm:pt modelId="{014ACED3-9076-4CE2-B0A1-C0DCED643AF5}" type="pres">
      <dgm:prSet presAssocID="{E7206FFC-BE87-43BD-974C-49922416A520}" presName="textNode" presStyleLbl="node1" presStyleIdx="3" presStyleCnt="4">
        <dgm:presLayoutVars>
          <dgm:bulletEnabled val="1"/>
        </dgm:presLayoutVars>
      </dgm:prSet>
      <dgm:spPr/>
    </dgm:pt>
  </dgm:ptLst>
  <dgm:cxnLst>
    <dgm:cxn modelId="{0B0F6F07-28BE-42F2-BAA1-A6A765AEA500}" type="presOf" srcId="{3DBE8A50-4D3D-4529-8A36-A2DC1942586B}" destId="{C0E8A60D-8589-45E1-9BC4-3844694F7E40}" srcOrd="0" destOrd="0" presId="urn:microsoft.com/office/officeart/2005/8/layout/hProcess9"/>
    <dgm:cxn modelId="{0D09510B-DB0F-4240-B439-450C3E7AE295}" type="presOf" srcId="{E9E54483-BB69-4163-8A4A-06930974F7AC}" destId="{6C70B09C-B10F-44A5-803D-C7E4F264AD8A}" srcOrd="0" destOrd="0" presId="urn:microsoft.com/office/officeart/2005/8/layout/hProcess9"/>
    <dgm:cxn modelId="{DD62BF13-EB9D-41B2-9DB6-ACB0817171B0}" srcId="{0B908605-840F-4BE0-8B24-0D7EF6158442}" destId="{E7206FFC-BE87-43BD-974C-49922416A520}" srcOrd="3" destOrd="0" parTransId="{D01FA054-276D-4A21-AF4E-1834152094DB}" sibTransId="{EBD7BD8D-BEB9-4E60-9C85-13418029D4EC}"/>
    <dgm:cxn modelId="{7B99C321-AB64-4F67-B223-B7E01C32FC80}" type="presOf" srcId="{0B908605-840F-4BE0-8B24-0D7EF6158442}" destId="{DE60A4AA-BF40-4443-A2E0-600DC09A2B66}" srcOrd="0" destOrd="0" presId="urn:microsoft.com/office/officeart/2005/8/layout/hProcess9"/>
    <dgm:cxn modelId="{10A1773D-987E-465F-AB2E-C3AE67253801}" srcId="{0B908605-840F-4BE0-8B24-0D7EF6158442}" destId="{F4E295B0-9688-476A-9921-70EAEEE09B3A}" srcOrd="2" destOrd="0" parTransId="{9F9B2DF7-03E7-472B-9644-F73B3E8F6FEA}" sibTransId="{2A758EC1-49FB-487E-AA92-248EBABB1ED8}"/>
    <dgm:cxn modelId="{25B21DA9-48DE-4818-92C9-312538AB72D2}" srcId="{0B908605-840F-4BE0-8B24-0D7EF6158442}" destId="{E9E54483-BB69-4163-8A4A-06930974F7AC}" srcOrd="0" destOrd="0" parTransId="{8DB7884D-7B9A-4DB5-9845-160651A70AA9}" sibTransId="{17208E6C-9B2F-4302-8DE5-830824EBF1E6}"/>
    <dgm:cxn modelId="{B2C0CFBF-AD3F-4FCC-99DC-C9743D4261EC}" type="presOf" srcId="{F4E295B0-9688-476A-9921-70EAEEE09B3A}" destId="{D3F0CF25-D0E8-46AA-BA64-245CC226F367}" srcOrd="0" destOrd="0" presId="urn:microsoft.com/office/officeart/2005/8/layout/hProcess9"/>
    <dgm:cxn modelId="{F5095DE8-2A6A-40E6-B9FB-C131B01B0B33}" srcId="{0B908605-840F-4BE0-8B24-0D7EF6158442}" destId="{3DBE8A50-4D3D-4529-8A36-A2DC1942586B}" srcOrd="1" destOrd="0" parTransId="{A79D873A-D58D-4E4A-ACF7-014F1E8223BD}" sibTransId="{87B21DD7-25D7-4A53-88C3-137A86C501CF}"/>
    <dgm:cxn modelId="{A148D2F5-31D7-4A69-8D02-5F2EA829A110}" type="presOf" srcId="{E7206FFC-BE87-43BD-974C-49922416A520}" destId="{014ACED3-9076-4CE2-B0A1-C0DCED643AF5}" srcOrd="0" destOrd="0" presId="urn:microsoft.com/office/officeart/2005/8/layout/hProcess9"/>
    <dgm:cxn modelId="{4DC3DAE5-BF28-4E73-9820-D95D684198CF}" type="presParOf" srcId="{DE60A4AA-BF40-4443-A2E0-600DC09A2B66}" destId="{0A209FFA-C24C-45A1-83BB-24EC92396325}" srcOrd="0" destOrd="0" presId="urn:microsoft.com/office/officeart/2005/8/layout/hProcess9"/>
    <dgm:cxn modelId="{3D47FCB5-7FC7-4D33-96E8-2AFA6FF30A68}" type="presParOf" srcId="{DE60A4AA-BF40-4443-A2E0-600DC09A2B66}" destId="{5C9C3165-A9B4-4FE0-B728-C294BA61CDA7}" srcOrd="1" destOrd="0" presId="urn:microsoft.com/office/officeart/2005/8/layout/hProcess9"/>
    <dgm:cxn modelId="{AD151E05-AE9E-49F3-BBA0-6E41540B2EC3}" type="presParOf" srcId="{5C9C3165-A9B4-4FE0-B728-C294BA61CDA7}" destId="{6C70B09C-B10F-44A5-803D-C7E4F264AD8A}" srcOrd="0" destOrd="0" presId="urn:microsoft.com/office/officeart/2005/8/layout/hProcess9"/>
    <dgm:cxn modelId="{B5AA6870-3465-4CD4-B23B-D1C80FA22116}" type="presParOf" srcId="{5C9C3165-A9B4-4FE0-B728-C294BA61CDA7}" destId="{3AB6B5A6-9DEE-4A40-89C7-51AC20C03FEA}" srcOrd="1" destOrd="0" presId="urn:microsoft.com/office/officeart/2005/8/layout/hProcess9"/>
    <dgm:cxn modelId="{605C5197-D357-44D8-B26F-884366F8EB5C}" type="presParOf" srcId="{5C9C3165-A9B4-4FE0-B728-C294BA61CDA7}" destId="{C0E8A60D-8589-45E1-9BC4-3844694F7E40}" srcOrd="2" destOrd="0" presId="urn:microsoft.com/office/officeart/2005/8/layout/hProcess9"/>
    <dgm:cxn modelId="{DD13FE29-0C1A-40D8-A793-2855F9C2E37D}" type="presParOf" srcId="{5C9C3165-A9B4-4FE0-B728-C294BA61CDA7}" destId="{C1A56BF8-2D15-43A9-95A4-F300166675A9}" srcOrd="3" destOrd="0" presId="urn:microsoft.com/office/officeart/2005/8/layout/hProcess9"/>
    <dgm:cxn modelId="{41901C0E-9040-42BB-A305-B59BF71702F8}" type="presParOf" srcId="{5C9C3165-A9B4-4FE0-B728-C294BA61CDA7}" destId="{D3F0CF25-D0E8-46AA-BA64-245CC226F367}" srcOrd="4" destOrd="0" presId="urn:microsoft.com/office/officeart/2005/8/layout/hProcess9"/>
    <dgm:cxn modelId="{93AE253F-44FA-4A66-8AF6-A864C6B8C25D}" type="presParOf" srcId="{5C9C3165-A9B4-4FE0-B728-C294BA61CDA7}" destId="{83446E7E-EC6F-4DF8-A588-8B25BE58AFAE}" srcOrd="5" destOrd="0" presId="urn:microsoft.com/office/officeart/2005/8/layout/hProcess9"/>
    <dgm:cxn modelId="{8FD08109-DE63-42F3-ADAE-5F43329B9F42}" type="presParOf" srcId="{5C9C3165-A9B4-4FE0-B728-C294BA61CDA7}" destId="{014ACED3-9076-4CE2-B0A1-C0DCED643AF5}" srcOrd="6"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6A0EF3A-D37F-4B7C-BD08-3F18CD30F79C}"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C02E133D-511D-4B9B-A405-973163D3B802}">
      <dgm:prSet phldrT="[Text]" custT="1"/>
      <dgm:spPr>
        <a:solidFill>
          <a:schemeClr val="accent2"/>
        </a:solidFill>
      </dgm:spPr>
      <dgm:t>
        <a:bodyPr/>
        <a:lstStyle/>
        <a:p>
          <a:r>
            <a:rPr lang="ar-SA" sz="2400" b="1" dirty="0"/>
            <a:t>العوامل المنزلية، وتشمل: </a:t>
          </a:r>
          <a:endParaRPr lang="en-US" sz="2400" b="1" dirty="0"/>
        </a:p>
      </dgm:t>
    </dgm:pt>
    <dgm:pt modelId="{A610451B-AC0C-4CF1-93F5-DE1936B678D1}" type="parTrans" cxnId="{252B418E-1832-4981-8FCA-BBA90AB1C231}">
      <dgm:prSet/>
      <dgm:spPr/>
      <dgm:t>
        <a:bodyPr/>
        <a:lstStyle/>
        <a:p>
          <a:endParaRPr lang="en-US"/>
        </a:p>
      </dgm:t>
    </dgm:pt>
    <dgm:pt modelId="{61C8FF2D-CDE2-4907-A339-8637653A8695}" type="sibTrans" cxnId="{252B418E-1832-4981-8FCA-BBA90AB1C231}">
      <dgm:prSet/>
      <dgm:spPr/>
      <dgm:t>
        <a:bodyPr/>
        <a:lstStyle/>
        <a:p>
          <a:endParaRPr lang="en-US"/>
        </a:p>
      </dgm:t>
    </dgm:pt>
    <dgm:pt modelId="{C075A266-8D06-4A21-8C2A-807DC85BB4F0}">
      <dgm:prSet phldrT="[Text]" custT="1"/>
      <dgm:spPr/>
      <dgm:t>
        <a:bodyPr/>
        <a:lstStyle/>
        <a:p>
          <a:r>
            <a:rPr lang="ar-SA" sz="1400" dirty="0"/>
            <a:t>مستوى ثقافة الوالد</a:t>
          </a:r>
          <a:r>
            <a:rPr lang="ar-SA" sz="2000" dirty="0"/>
            <a:t>ين. </a:t>
          </a:r>
          <a:endParaRPr lang="en-US" sz="2000" dirty="0"/>
        </a:p>
      </dgm:t>
    </dgm:pt>
    <dgm:pt modelId="{00769E34-6673-408C-A12F-E6B5A9145EC0}" type="parTrans" cxnId="{2F58E924-43AE-4FA7-856F-CD0069E69632}">
      <dgm:prSet/>
      <dgm:spPr/>
      <dgm:t>
        <a:bodyPr/>
        <a:lstStyle/>
        <a:p>
          <a:endParaRPr lang="en-US"/>
        </a:p>
      </dgm:t>
    </dgm:pt>
    <dgm:pt modelId="{C5D92E6B-2200-4877-9FBF-D2C2092A9C1E}" type="sibTrans" cxnId="{2F58E924-43AE-4FA7-856F-CD0069E69632}">
      <dgm:prSet/>
      <dgm:spPr/>
      <dgm:t>
        <a:bodyPr/>
        <a:lstStyle/>
        <a:p>
          <a:endParaRPr lang="en-US"/>
        </a:p>
      </dgm:t>
    </dgm:pt>
    <dgm:pt modelId="{65A1F3B2-083E-45EC-959D-915F3D51C12E}">
      <dgm:prSet phldrT="[Text]" custT="1"/>
      <dgm:spPr>
        <a:solidFill>
          <a:schemeClr val="accent2"/>
        </a:solidFill>
      </dgm:spPr>
      <dgm:t>
        <a:bodyPr/>
        <a:lstStyle/>
        <a:p>
          <a:r>
            <a:rPr lang="ar-SA" sz="2400" b="1" dirty="0"/>
            <a:t>العوامل المدرسية، وتشمل: </a:t>
          </a:r>
          <a:endParaRPr lang="en-US" sz="2400" b="1" dirty="0"/>
        </a:p>
      </dgm:t>
    </dgm:pt>
    <dgm:pt modelId="{3D279CAA-E594-4783-9353-251B39640B17}" type="parTrans" cxnId="{45DDEF24-D43C-42CE-B64E-F7AD4416BB1F}">
      <dgm:prSet/>
      <dgm:spPr/>
      <dgm:t>
        <a:bodyPr/>
        <a:lstStyle/>
        <a:p>
          <a:endParaRPr lang="en-US"/>
        </a:p>
      </dgm:t>
    </dgm:pt>
    <dgm:pt modelId="{587B77C2-669F-4C1D-B4FF-17E31C9B7C97}" type="sibTrans" cxnId="{45DDEF24-D43C-42CE-B64E-F7AD4416BB1F}">
      <dgm:prSet/>
      <dgm:spPr/>
      <dgm:t>
        <a:bodyPr/>
        <a:lstStyle/>
        <a:p>
          <a:endParaRPr lang="en-US"/>
        </a:p>
      </dgm:t>
    </dgm:pt>
    <dgm:pt modelId="{4238D578-8761-47FB-8C01-3B76500D26C7}">
      <dgm:prSet phldrT="[Text]" custT="1"/>
      <dgm:spPr/>
      <dgm:t>
        <a:bodyPr/>
        <a:lstStyle/>
        <a:p>
          <a:r>
            <a:rPr lang="ar-SA" sz="2000" dirty="0"/>
            <a:t>الإدارة المدرسية. </a:t>
          </a:r>
          <a:endParaRPr lang="en-US" sz="2000" dirty="0"/>
        </a:p>
      </dgm:t>
    </dgm:pt>
    <dgm:pt modelId="{A1EAA7CE-A6E8-49A0-8C5E-73D2543EAD88}" type="parTrans" cxnId="{3A759264-5A01-460A-9D90-B71D0BC4F9B7}">
      <dgm:prSet/>
      <dgm:spPr/>
      <dgm:t>
        <a:bodyPr/>
        <a:lstStyle/>
        <a:p>
          <a:endParaRPr lang="en-US"/>
        </a:p>
      </dgm:t>
    </dgm:pt>
    <dgm:pt modelId="{CB6FCBDC-9AF0-48AF-A118-03F8F8D33165}" type="sibTrans" cxnId="{3A759264-5A01-460A-9D90-B71D0BC4F9B7}">
      <dgm:prSet/>
      <dgm:spPr/>
      <dgm:t>
        <a:bodyPr/>
        <a:lstStyle/>
        <a:p>
          <a:endParaRPr lang="en-US"/>
        </a:p>
      </dgm:t>
    </dgm:pt>
    <dgm:pt modelId="{B77C7F74-AEBF-4430-B1FD-0B62202B3455}">
      <dgm:prSet custT="1"/>
      <dgm:spPr/>
      <dgm:t>
        <a:bodyPr/>
        <a:lstStyle/>
        <a:p>
          <a:r>
            <a:rPr lang="ar-SA" sz="2000" dirty="0"/>
            <a:t>عدد أفراد الأسرة المتعلمين. </a:t>
          </a:r>
          <a:endParaRPr lang="en-US" sz="2000" dirty="0"/>
        </a:p>
      </dgm:t>
    </dgm:pt>
    <dgm:pt modelId="{22A6C2AB-95CA-4B10-BBA2-6DA1A7622B3F}" type="parTrans" cxnId="{EA18865C-238A-4840-8DE0-F674E0B1E2C5}">
      <dgm:prSet/>
      <dgm:spPr/>
      <dgm:t>
        <a:bodyPr/>
        <a:lstStyle/>
        <a:p>
          <a:endParaRPr lang="en-US"/>
        </a:p>
      </dgm:t>
    </dgm:pt>
    <dgm:pt modelId="{A77C2876-F4DE-4590-91B6-1A7E1B33BA9B}" type="sibTrans" cxnId="{EA18865C-238A-4840-8DE0-F674E0B1E2C5}">
      <dgm:prSet/>
      <dgm:spPr/>
      <dgm:t>
        <a:bodyPr/>
        <a:lstStyle/>
        <a:p>
          <a:endParaRPr lang="en-US"/>
        </a:p>
      </dgm:t>
    </dgm:pt>
    <dgm:pt modelId="{64924363-604C-47E8-946A-03895C448DAA}">
      <dgm:prSet custT="1"/>
      <dgm:spPr/>
      <dgm:t>
        <a:bodyPr/>
        <a:lstStyle/>
        <a:p>
          <a:r>
            <a:rPr lang="ar-SA" sz="2000" dirty="0"/>
            <a:t>المستوى الاقتصادي الاجتماعي للأسرة. </a:t>
          </a:r>
          <a:endParaRPr lang="en-US" sz="2000" dirty="0"/>
        </a:p>
      </dgm:t>
    </dgm:pt>
    <dgm:pt modelId="{78887FAC-A05C-4C6C-A727-4DCD9CA8B34B}" type="parTrans" cxnId="{326DCC65-8855-4D1B-AF4A-5F96BE87B82C}">
      <dgm:prSet/>
      <dgm:spPr/>
      <dgm:t>
        <a:bodyPr/>
        <a:lstStyle/>
        <a:p>
          <a:endParaRPr lang="en-US"/>
        </a:p>
      </dgm:t>
    </dgm:pt>
    <dgm:pt modelId="{75897177-B2C4-4413-BC8D-DCAC05C6210E}" type="sibTrans" cxnId="{326DCC65-8855-4D1B-AF4A-5F96BE87B82C}">
      <dgm:prSet/>
      <dgm:spPr/>
      <dgm:t>
        <a:bodyPr/>
        <a:lstStyle/>
        <a:p>
          <a:endParaRPr lang="en-US"/>
        </a:p>
      </dgm:t>
    </dgm:pt>
    <dgm:pt modelId="{266B2721-7240-42E5-8004-F14FE35806E3}">
      <dgm:prSet custT="1"/>
      <dgm:spPr/>
      <dgm:t>
        <a:bodyPr/>
        <a:lstStyle/>
        <a:p>
          <a:r>
            <a:rPr lang="ar-SA" sz="2000" dirty="0"/>
            <a:t>وجود مدرس خصوصي للطالب</a:t>
          </a:r>
          <a:endParaRPr lang="en-US" sz="2000" dirty="0"/>
        </a:p>
      </dgm:t>
    </dgm:pt>
    <dgm:pt modelId="{CB06F4FB-A99E-4DAF-B8C6-20A542AB4DE7}" type="parTrans" cxnId="{E8640BC7-8EDB-40E5-A2D8-79C363F3A119}">
      <dgm:prSet/>
      <dgm:spPr/>
      <dgm:t>
        <a:bodyPr/>
        <a:lstStyle/>
        <a:p>
          <a:endParaRPr lang="en-US"/>
        </a:p>
      </dgm:t>
    </dgm:pt>
    <dgm:pt modelId="{E6D4289F-F444-4FCB-9A18-383C9EDE78F5}" type="sibTrans" cxnId="{E8640BC7-8EDB-40E5-A2D8-79C363F3A119}">
      <dgm:prSet/>
      <dgm:spPr/>
      <dgm:t>
        <a:bodyPr/>
        <a:lstStyle/>
        <a:p>
          <a:endParaRPr lang="en-US"/>
        </a:p>
      </dgm:t>
    </dgm:pt>
    <dgm:pt modelId="{9DA6A5F9-81F0-432E-9FFA-18FFD7AEB8C9}">
      <dgm:prSet custT="1"/>
      <dgm:spPr/>
      <dgm:t>
        <a:bodyPr/>
        <a:lstStyle/>
        <a:p>
          <a:r>
            <a:rPr lang="ar-SA" sz="2000" dirty="0"/>
            <a:t>خصائص المعلمين. </a:t>
          </a:r>
          <a:endParaRPr lang="en-US" sz="2000" dirty="0"/>
        </a:p>
      </dgm:t>
    </dgm:pt>
    <dgm:pt modelId="{EA7A1BA9-F5CD-4783-AE2C-3EB464DB28B9}" type="parTrans" cxnId="{DE9C87D8-F959-4B9B-A35C-C1B0E9A08381}">
      <dgm:prSet/>
      <dgm:spPr/>
      <dgm:t>
        <a:bodyPr/>
        <a:lstStyle/>
        <a:p>
          <a:endParaRPr lang="en-US"/>
        </a:p>
      </dgm:t>
    </dgm:pt>
    <dgm:pt modelId="{651C52D0-A255-4EA8-A188-606E7B922B6A}" type="sibTrans" cxnId="{DE9C87D8-F959-4B9B-A35C-C1B0E9A08381}">
      <dgm:prSet/>
      <dgm:spPr/>
      <dgm:t>
        <a:bodyPr/>
        <a:lstStyle/>
        <a:p>
          <a:endParaRPr lang="en-US"/>
        </a:p>
      </dgm:t>
    </dgm:pt>
    <dgm:pt modelId="{4E3FBA2C-9596-4F5C-B8D1-959808DE024A}">
      <dgm:prSet custT="1"/>
      <dgm:spPr/>
      <dgm:t>
        <a:bodyPr/>
        <a:lstStyle/>
        <a:p>
          <a:r>
            <a:rPr lang="ar-SA" sz="2000" dirty="0"/>
            <a:t>استراتيجيات المعلمين التدريسية في الصفوف </a:t>
          </a:r>
          <a:endParaRPr lang="en-US" sz="2000" dirty="0"/>
        </a:p>
      </dgm:t>
    </dgm:pt>
    <dgm:pt modelId="{1B3A2956-D74D-4E42-97B5-6FBA2CD254D9}" type="parTrans" cxnId="{C65D6549-AE84-4351-89E9-A0EBE9739824}">
      <dgm:prSet/>
      <dgm:spPr/>
      <dgm:t>
        <a:bodyPr/>
        <a:lstStyle/>
        <a:p>
          <a:endParaRPr lang="en-US"/>
        </a:p>
      </dgm:t>
    </dgm:pt>
    <dgm:pt modelId="{9ACFC630-C39C-4209-B8E4-FE6E7F344AF2}" type="sibTrans" cxnId="{C65D6549-AE84-4351-89E9-A0EBE9739824}">
      <dgm:prSet/>
      <dgm:spPr/>
      <dgm:t>
        <a:bodyPr/>
        <a:lstStyle/>
        <a:p>
          <a:endParaRPr lang="en-US"/>
        </a:p>
      </dgm:t>
    </dgm:pt>
    <dgm:pt modelId="{9B1758FC-1754-4AB4-9447-A19A17E3444D}">
      <dgm:prSet custT="1"/>
      <dgm:spPr/>
      <dgm:t>
        <a:bodyPr/>
        <a:lstStyle/>
        <a:p>
          <a:r>
            <a:rPr lang="ar-SA" sz="2000"/>
            <a:t>المناهج. </a:t>
          </a:r>
          <a:endParaRPr lang="en-US" sz="2000"/>
        </a:p>
      </dgm:t>
    </dgm:pt>
    <dgm:pt modelId="{8278E7D9-B406-4D8D-B739-C966D4DFB121}" type="parTrans" cxnId="{3F323F43-6B3A-4998-AC77-DC08C5FFB31A}">
      <dgm:prSet/>
      <dgm:spPr/>
      <dgm:t>
        <a:bodyPr/>
        <a:lstStyle/>
        <a:p>
          <a:endParaRPr lang="en-US"/>
        </a:p>
      </dgm:t>
    </dgm:pt>
    <dgm:pt modelId="{5670A07D-87BD-4B8A-BFE5-84EF4924DBFD}" type="sibTrans" cxnId="{3F323F43-6B3A-4998-AC77-DC08C5FFB31A}">
      <dgm:prSet/>
      <dgm:spPr/>
      <dgm:t>
        <a:bodyPr/>
        <a:lstStyle/>
        <a:p>
          <a:endParaRPr lang="en-US"/>
        </a:p>
      </dgm:t>
    </dgm:pt>
    <dgm:pt modelId="{6FB9A025-8C38-4AA8-8322-3229A8CA0169}">
      <dgm:prSet custT="1"/>
      <dgm:spPr/>
      <dgm:t>
        <a:bodyPr/>
        <a:lstStyle/>
        <a:p>
          <a:r>
            <a:rPr lang="ar-SA" sz="2000"/>
            <a:t>جماعة الرفاق. </a:t>
          </a:r>
          <a:endParaRPr lang="en-US" sz="2000"/>
        </a:p>
      </dgm:t>
    </dgm:pt>
    <dgm:pt modelId="{98D92085-DC35-43FA-A662-B66D6B0DA3D5}" type="parTrans" cxnId="{78B0F9D0-AAFD-4EC2-B638-BBE1F7625C83}">
      <dgm:prSet/>
      <dgm:spPr/>
      <dgm:t>
        <a:bodyPr/>
        <a:lstStyle/>
        <a:p>
          <a:endParaRPr lang="en-US"/>
        </a:p>
      </dgm:t>
    </dgm:pt>
    <dgm:pt modelId="{9C22E09F-8D01-4A37-8892-3EE5F7A3514E}" type="sibTrans" cxnId="{78B0F9D0-AAFD-4EC2-B638-BBE1F7625C83}">
      <dgm:prSet/>
      <dgm:spPr/>
      <dgm:t>
        <a:bodyPr/>
        <a:lstStyle/>
        <a:p>
          <a:endParaRPr lang="en-US"/>
        </a:p>
      </dgm:t>
    </dgm:pt>
    <dgm:pt modelId="{5763FFFC-A813-4C8A-B26C-709387D67119}">
      <dgm:prSet custT="1"/>
      <dgm:spPr/>
      <dgm:t>
        <a:bodyPr/>
        <a:lstStyle/>
        <a:p>
          <a:r>
            <a:rPr lang="ar-SA" sz="2000" dirty="0"/>
            <a:t>حجم الصف. </a:t>
          </a:r>
          <a:endParaRPr lang="en-US" sz="2000" dirty="0"/>
        </a:p>
      </dgm:t>
    </dgm:pt>
    <dgm:pt modelId="{51F7D295-819B-46BE-960C-FB8AA7EA33CC}" type="parTrans" cxnId="{73D33A1C-7797-481E-80E3-15AF132BBE50}">
      <dgm:prSet/>
      <dgm:spPr/>
      <dgm:t>
        <a:bodyPr/>
        <a:lstStyle/>
        <a:p>
          <a:endParaRPr lang="en-US"/>
        </a:p>
      </dgm:t>
    </dgm:pt>
    <dgm:pt modelId="{A1354A97-1C14-4460-832F-C9108EC9D060}" type="sibTrans" cxnId="{73D33A1C-7797-481E-80E3-15AF132BBE50}">
      <dgm:prSet/>
      <dgm:spPr/>
      <dgm:t>
        <a:bodyPr/>
        <a:lstStyle/>
        <a:p>
          <a:endParaRPr lang="en-US"/>
        </a:p>
      </dgm:t>
    </dgm:pt>
    <dgm:pt modelId="{7B56139C-4B1C-47C5-93FE-40A4524942B4}">
      <dgm:prSet custT="1"/>
      <dgm:spPr/>
      <dgm:t>
        <a:bodyPr/>
        <a:lstStyle/>
        <a:p>
          <a:r>
            <a:rPr lang="ar-SA" sz="2000" dirty="0"/>
            <a:t>الوقت المخصص للتعليم، والوقت المستثمر فعليا في التعليم</a:t>
          </a:r>
          <a:endParaRPr lang="en-US" sz="2000" dirty="0"/>
        </a:p>
      </dgm:t>
    </dgm:pt>
    <dgm:pt modelId="{8AE7176C-0186-49C2-92CB-86BB320D4B6B}" type="parTrans" cxnId="{85B68039-DCAD-442B-AA16-07E264C183FC}">
      <dgm:prSet/>
      <dgm:spPr/>
      <dgm:t>
        <a:bodyPr/>
        <a:lstStyle/>
        <a:p>
          <a:endParaRPr lang="en-US"/>
        </a:p>
      </dgm:t>
    </dgm:pt>
    <dgm:pt modelId="{97D9D6BE-75A2-4913-8A9F-7B9466008E04}" type="sibTrans" cxnId="{85B68039-DCAD-442B-AA16-07E264C183FC}">
      <dgm:prSet/>
      <dgm:spPr/>
      <dgm:t>
        <a:bodyPr/>
        <a:lstStyle/>
        <a:p>
          <a:endParaRPr lang="en-US"/>
        </a:p>
      </dgm:t>
    </dgm:pt>
    <dgm:pt modelId="{46D4F3C7-3B1F-4C5B-9403-40A85088CC81}">
      <dgm:prSet custT="1"/>
      <dgm:spPr/>
      <dgm:t>
        <a:bodyPr/>
        <a:lstStyle/>
        <a:p>
          <a:r>
            <a:rPr lang="ar-SA" sz="2000" dirty="0"/>
            <a:t>التسهيلات المادية المدرسية؛ كعدد كتب المكتبة، وتنوع المواد المخبرية والملاعب، والتجهيزات، والوسائل التعليمية </a:t>
          </a:r>
          <a:endParaRPr lang="en-US" sz="2000" dirty="0"/>
        </a:p>
      </dgm:t>
    </dgm:pt>
    <dgm:pt modelId="{8C50A9B3-9D88-4385-A80D-97FB9903CD82}" type="parTrans" cxnId="{64335225-58D0-45FD-A5D0-76C8D1774A96}">
      <dgm:prSet/>
      <dgm:spPr/>
      <dgm:t>
        <a:bodyPr/>
        <a:lstStyle/>
        <a:p>
          <a:endParaRPr lang="en-US"/>
        </a:p>
      </dgm:t>
    </dgm:pt>
    <dgm:pt modelId="{B091C014-E7DD-4B81-BEE4-3514E471143C}" type="sibTrans" cxnId="{64335225-58D0-45FD-A5D0-76C8D1774A96}">
      <dgm:prSet/>
      <dgm:spPr/>
      <dgm:t>
        <a:bodyPr/>
        <a:lstStyle/>
        <a:p>
          <a:endParaRPr lang="en-US"/>
        </a:p>
      </dgm:t>
    </dgm:pt>
    <dgm:pt modelId="{469688A9-F6D6-4367-AE58-6DC5B8D1AF16}" type="pres">
      <dgm:prSet presAssocID="{E6A0EF3A-D37F-4B7C-BD08-3F18CD30F79C}" presName="diagram" presStyleCnt="0">
        <dgm:presLayoutVars>
          <dgm:chPref val="1"/>
          <dgm:dir/>
          <dgm:animOne val="branch"/>
          <dgm:animLvl val="lvl"/>
          <dgm:resizeHandles/>
        </dgm:presLayoutVars>
      </dgm:prSet>
      <dgm:spPr/>
    </dgm:pt>
    <dgm:pt modelId="{B5E42921-FA03-4449-9C70-F8B3312F0FA3}" type="pres">
      <dgm:prSet presAssocID="{C02E133D-511D-4B9B-A405-973163D3B802}" presName="root" presStyleCnt="0"/>
      <dgm:spPr/>
    </dgm:pt>
    <dgm:pt modelId="{4D117E0A-FC96-4E08-880D-5840F4CC50C1}" type="pres">
      <dgm:prSet presAssocID="{C02E133D-511D-4B9B-A405-973163D3B802}" presName="rootComposite" presStyleCnt="0"/>
      <dgm:spPr/>
    </dgm:pt>
    <dgm:pt modelId="{024E5243-A509-47E3-95BE-4F0E5DADA366}" type="pres">
      <dgm:prSet presAssocID="{C02E133D-511D-4B9B-A405-973163D3B802}" presName="rootText" presStyleLbl="node1" presStyleIdx="0" presStyleCnt="2" custScaleX="388387"/>
      <dgm:spPr/>
    </dgm:pt>
    <dgm:pt modelId="{A8A4B447-F938-4EC5-8A1B-8D706848C0D8}" type="pres">
      <dgm:prSet presAssocID="{C02E133D-511D-4B9B-A405-973163D3B802}" presName="rootConnector" presStyleLbl="node1" presStyleIdx="0" presStyleCnt="2"/>
      <dgm:spPr/>
    </dgm:pt>
    <dgm:pt modelId="{C3EDE4D8-4F26-4870-B371-E6CD946AB78B}" type="pres">
      <dgm:prSet presAssocID="{C02E133D-511D-4B9B-A405-973163D3B802}" presName="childShape" presStyleCnt="0"/>
      <dgm:spPr/>
    </dgm:pt>
    <dgm:pt modelId="{D0704B81-5655-4213-9165-76A6555B6092}" type="pres">
      <dgm:prSet presAssocID="{00769E34-6673-408C-A12F-E6B5A9145EC0}" presName="Name13" presStyleLbl="parChTrans1D2" presStyleIdx="0" presStyleCnt="12"/>
      <dgm:spPr/>
    </dgm:pt>
    <dgm:pt modelId="{30D9BA67-742C-481E-9599-4AFDA72BD798}" type="pres">
      <dgm:prSet presAssocID="{C075A266-8D06-4A21-8C2A-807DC85BB4F0}" presName="childText" presStyleLbl="bgAcc1" presStyleIdx="0" presStyleCnt="12" custScaleX="353994">
        <dgm:presLayoutVars>
          <dgm:bulletEnabled val="1"/>
        </dgm:presLayoutVars>
      </dgm:prSet>
      <dgm:spPr/>
    </dgm:pt>
    <dgm:pt modelId="{E7C61937-CA97-4767-9D4D-F001BCBF86BA}" type="pres">
      <dgm:prSet presAssocID="{22A6C2AB-95CA-4B10-BBA2-6DA1A7622B3F}" presName="Name13" presStyleLbl="parChTrans1D2" presStyleIdx="1" presStyleCnt="12"/>
      <dgm:spPr/>
    </dgm:pt>
    <dgm:pt modelId="{5F05E29A-E290-4D10-9CE1-C490B67F7E98}" type="pres">
      <dgm:prSet presAssocID="{B77C7F74-AEBF-4430-B1FD-0B62202B3455}" presName="childText" presStyleLbl="bgAcc1" presStyleIdx="1" presStyleCnt="12" custScaleX="377598">
        <dgm:presLayoutVars>
          <dgm:bulletEnabled val="1"/>
        </dgm:presLayoutVars>
      </dgm:prSet>
      <dgm:spPr/>
    </dgm:pt>
    <dgm:pt modelId="{CB7D8A6F-18D9-4379-9D8F-969B69A213B6}" type="pres">
      <dgm:prSet presAssocID="{78887FAC-A05C-4C6C-A727-4DCD9CA8B34B}" presName="Name13" presStyleLbl="parChTrans1D2" presStyleIdx="2" presStyleCnt="12"/>
      <dgm:spPr/>
    </dgm:pt>
    <dgm:pt modelId="{28156F00-8694-4239-884C-7B24424A40EB}" type="pres">
      <dgm:prSet presAssocID="{64924363-604C-47E8-946A-03895C448DAA}" presName="childText" presStyleLbl="bgAcc1" presStyleIdx="2" presStyleCnt="12" custScaleX="389955" custLinFactNeighborX="0" custLinFactNeighborY="-2051">
        <dgm:presLayoutVars>
          <dgm:bulletEnabled val="1"/>
        </dgm:presLayoutVars>
      </dgm:prSet>
      <dgm:spPr/>
    </dgm:pt>
    <dgm:pt modelId="{243AEB90-7C15-4C15-A0E9-526C18A0563E}" type="pres">
      <dgm:prSet presAssocID="{CB06F4FB-A99E-4DAF-B8C6-20A542AB4DE7}" presName="Name13" presStyleLbl="parChTrans1D2" presStyleIdx="3" presStyleCnt="12"/>
      <dgm:spPr/>
    </dgm:pt>
    <dgm:pt modelId="{CA57BCC4-7582-451A-87A4-C99ED771B751}" type="pres">
      <dgm:prSet presAssocID="{266B2721-7240-42E5-8004-F14FE35806E3}" presName="childText" presStyleLbl="bgAcc1" presStyleIdx="3" presStyleCnt="12" custScaleX="382677">
        <dgm:presLayoutVars>
          <dgm:bulletEnabled val="1"/>
        </dgm:presLayoutVars>
      </dgm:prSet>
      <dgm:spPr/>
    </dgm:pt>
    <dgm:pt modelId="{82D5B992-D9C9-4E14-8C90-85F4EFF4E347}" type="pres">
      <dgm:prSet presAssocID="{65A1F3B2-083E-45EC-959D-915F3D51C12E}" presName="root" presStyleCnt="0"/>
      <dgm:spPr/>
    </dgm:pt>
    <dgm:pt modelId="{EB0A2C0A-3069-4B7A-A78E-F3AC2547C20E}" type="pres">
      <dgm:prSet presAssocID="{65A1F3B2-083E-45EC-959D-915F3D51C12E}" presName="rootComposite" presStyleCnt="0"/>
      <dgm:spPr/>
    </dgm:pt>
    <dgm:pt modelId="{E0D93DAE-2AA0-4FE2-A41D-28ADE56EE826}" type="pres">
      <dgm:prSet presAssocID="{65A1F3B2-083E-45EC-959D-915F3D51C12E}" presName="rootText" presStyleLbl="node1" presStyleIdx="1" presStyleCnt="2" custScaleX="318226"/>
      <dgm:spPr/>
    </dgm:pt>
    <dgm:pt modelId="{BD1D58B9-7A63-46A7-96E2-4BF073E8F9A6}" type="pres">
      <dgm:prSet presAssocID="{65A1F3B2-083E-45EC-959D-915F3D51C12E}" presName="rootConnector" presStyleLbl="node1" presStyleIdx="1" presStyleCnt="2"/>
      <dgm:spPr/>
    </dgm:pt>
    <dgm:pt modelId="{E5627A2B-3D8C-47C5-A1C3-FE13A4FCCE09}" type="pres">
      <dgm:prSet presAssocID="{65A1F3B2-083E-45EC-959D-915F3D51C12E}" presName="childShape" presStyleCnt="0"/>
      <dgm:spPr/>
    </dgm:pt>
    <dgm:pt modelId="{B1958956-2D28-46E6-A725-5C4320919566}" type="pres">
      <dgm:prSet presAssocID="{A1EAA7CE-A6E8-49A0-8C5E-73D2543EAD88}" presName="Name13" presStyleLbl="parChTrans1D2" presStyleIdx="4" presStyleCnt="12"/>
      <dgm:spPr/>
    </dgm:pt>
    <dgm:pt modelId="{90838F20-B3D0-4C34-9CBD-045E5CC13F27}" type="pres">
      <dgm:prSet presAssocID="{4238D578-8761-47FB-8C01-3B76500D26C7}" presName="childText" presStyleLbl="bgAcc1" presStyleIdx="4" presStyleCnt="12" custScaleX="376661">
        <dgm:presLayoutVars>
          <dgm:bulletEnabled val="1"/>
        </dgm:presLayoutVars>
      </dgm:prSet>
      <dgm:spPr/>
    </dgm:pt>
    <dgm:pt modelId="{7FFDDD17-DF23-40F2-BAF6-0244DD6756EA}" type="pres">
      <dgm:prSet presAssocID="{EA7A1BA9-F5CD-4783-AE2C-3EB464DB28B9}" presName="Name13" presStyleLbl="parChTrans1D2" presStyleIdx="5" presStyleCnt="12"/>
      <dgm:spPr/>
    </dgm:pt>
    <dgm:pt modelId="{07C966DB-63BD-477A-AC83-A98703BD2CD3}" type="pres">
      <dgm:prSet presAssocID="{9DA6A5F9-81F0-432E-9FFA-18FFD7AEB8C9}" presName="childText" presStyleLbl="bgAcc1" presStyleIdx="5" presStyleCnt="12" custScaleX="467922">
        <dgm:presLayoutVars>
          <dgm:bulletEnabled val="1"/>
        </dgm:presLayoutVars>
      </dgm:prSet>
      <dgm:spPr/>
    </dgm:pt>
    <dgm:pt modelId="{0FD3CA99-0777-404B-9083-21CC74B168A8}" type="pres">
      <dgm:prSet presAssocID="{1B3A2956-D74D-4E42-97B5-6FBA2CD254D9}" presName="Name13" presStyleLbl="parChTrans1D2" presStyleIdx="6" presStyleCnt="12"/>
      <dgm:spPr/>
    </dgm:pt>
    <dgm:pt modelId="{46E1EE1E-CDBE-42D3-9C47-4413F411A67B}" type="pres">
      <dgm:prSet presAssocID="{4E3FBA2C-9596-4F5C-B8D1-959808DE024A}" presName="childText" presStyleLbl="bgAcc1" presStyleIdx="6" presStyleCnt="12" custScaleX="525204">
        <dgm:presLayoutVars>
          <dgm:bulletEnabled val="1"/>
        </dgm:presLayoutVars>
      </dgm:prSet>
      <dgm:spPr/>
    </dgm:pt>
    <dgm:pt modelId="{8C869073-0E1A-4DA3-B725-04FD7B037994}" type="pres">
      <dgm:prSet presAssocID="{8278E7D9-B406-4D8D-B739-C966D4DFB121}" presName="Name13" presStyleLbl="parChTrans1D2" presStyleIdx="7" presStyleCnt="12"/>
      <dgm:spPr/>
    </dgm:pt>
    <dgm:pt modelId="{ACD98609-0C64-4759-B851-683A72F6C527}" type="pres">
      <dgm:prSet presAssocID="{9B1758FC-1754-4AB4-9447-A19A17E3444D}" presName="childText" presStyleLbl="bgAcc1" presStyleIdx="7" presStyleCnt="12" custScaleX="618078">
        <dgm:presLayoutVars>
          <dgm:bulletEnabled val="1"/>
        </dgm:presLayoutVars>
      </dgm:prSet>
      <dgm:spPr/>
    </dgm:pt>
    <dgm:pt modelId="{87CF1B8F-B031-4D21-8D0B-4E41EE7CEA9A}" type="pres">
      <dgm:prSet presAssocID="{98D92085-DC35-43FA-A662-B66D6B0DA3D5}" presName="Name13" presStyleLbl="parChTrans1D2" presStyleIdx="8" presStyleCnt="12"/>
      <dgm:spPr/>
    </dgm:pt>
    <dgm:pt modelId="{438CB346-C128-4DCC-9FB8-A352E5719CEB}" type="pres">
      <dgm:prSet presAssocID="{6FB9A025-8C38-4AA8-8322-3229A8CA0169}" presName="childText" presStyleLbl="bgAcc1" presStyleIdx="8" presStyleCnt="12" custScaleX="684166">
        <dgm:presLayoutVars>
          <dgm:bulletEnabled val="1"/>
        </dgm:presLayoutVars>
      </dgm:prSet>
      <dgm:spPr/>
    </dgm:pt>
    <dgm:pt modelId="{8E0A2616-F4AE-4E96-B025-DBB846F743F3}" type="pres">
      <dgm:prSet presAssocID="{51F7D295-819B-46BE-960C-FB8AA7EA33CC}" presName="Name13" presStyleLbl="parChTrans1D2" presStyleIdx="9" presStyleCnt="12"/>
      <dgm:spPr/>
    </dgm:pt>
    <dgm:pt modelId="{7030B707-EF53-4800-B067-0F76C1A79049}" type="pres">
      <dgm:prSet presAssocID="{5763FFFC-A813-4C8A-B26C-709387D67119}" presName="childText" presStyleLbl="bgAcc1" presStyleIdx="9" presStyleCnt="12" custScaleX="780978" custLinFactNeighborX="-7243" custLinFactNeighborY="10371">
        <dgm:presLayoutVars>
          <dgm:bulletEnabled val="1"/>
        </dgm:presLayoutVars>
      </dgm:prSet>
      <dgm:spPr/>
    </dgm:pt>
    <dgm:pt modelId="{5F284B69-D036-496A-96A3-B8449DFCA6DE}" type="pres">
      <dgm:prSet presAssocID="{8AE7176C-0186-49C2-92CB-86BB320D4B6B}" presName="Name13" presStyleLbl="parChTrans1D2" presStyleIdx="10" presStyleCnt="12"/>
      <dgm:spPr/>
    </dgm:pt>
    <dgm:pt modelId="{EC8F98BC-0311-4DD8-AA58-C87811738825}" type="pres">
      <dgm:prSet presAssocID="{7B56139C-4B1C-47C5-93FE-40A4524942B4}" presName="childText" presStyleLbl="bgAcc1" presStyleIdx="10" presStyleCnt="12" custScaleX="894614" custLinFactNeighborX="9464" custLinFactNeighborY="-1935">
        <dgm:presLayoutVars>
          <dgm:bulletEnabled val="1"/>
        </dgm:presLayoutVars>
      </dgm:prSet>
      <dgm:spPr/>
    </dgm:pt>
    <dgm:pt modelId="{3EDAD7C3-AF1B-4ABC-A15E-C4B3C1C576CE}" type="pres">
      <dgm:prSet presAssocID="{8C50A9B3-9D88-4385-A80D-97FB9903CD82}" presName="Name13" presStyleLbl="parChTrans1D2" presStyleIdx="11" presStyleCnt="12"/>
      <dgm:spPr/>
    </dgm:pt>
    <dgm:pt modelId="{8CCE672A-4D2A-4E7C-974C-B2974BC2B393}" type="pres">
      <dgm:prSet presAssocID="{46D4F3C7-3B1F-4C5B-9403-40A85088CC81}" presName="childText" presStyleLbl="bgAcc1" presStyleIdx="11" presStyleCnt="12" custScaleX="1014422" custScaleY="145710">
        <dgm:presLayoutVars>
          <dgm:bulletEnabled val="1"/>
        </dgm:presLayoutVars>
      </dgm:prSet>
      <dgm:spPr/>
    </dgm:pt>
  </dgm:ptLst>
  <dgm:cxnLst>
    <dgm:cxn modelId="{6BD4340B-D8C1-4882-A3B3-9FDCA1354BC3}" type="presOf" srcId="{1B3A2956-D74D-4E42-97B5-6FBA2CD254D9}" destId="{0FD3CA99-0777-404B-9083-21CC74B168A8}" srcOrd="0" destOrd="0" presId="urn:microsoft.com/office/officeart/2005/8/layout/hierarchy3"/>
    <dgm:cxn modelId="{33D58412-AE8A-4612-A3B0-B0BA725B4F2E}" type="presOf" srcId="{C075A266-8D06-4A21-8C2A-807DC85BB4F0}" destId="{30D9BA67-742C-481E-9599-4AFDA72BD798}" srcOrd="0" destOrd="0" presId="urn:microsoft.com/office/officeart/2005/8/layout/hierarchy3"/>
    <dgm:cxn modelId="{73D33A1C-7797-481E-80E3-15AF132BBE50}" srcId="{65A1F3B2-083E-45EC-959D-915F3D51C12E}" destId="{5763FFFC-A813-4C8A-B26C-709387D67119}" srcOrd="5" destOrd="0" parTransId="{51F7D295-819B-46BE-960C-FB8AA7EA33CC}" sibTransId="{A1354A97-1C14-4460-832F-C9108EC9D060}"/>
    <dgm:cxn modelId="{16419F1F-C3A7-4C1E-8990-BE2DBE34837F}" type="presOf" srcId="{22A6C2AB-95CA-4B10-BBA2-6DA1A7622B3F}" destId="{E7C61937-CA97-4767-9D4D-F001BCBF86BA}" srcOrd="0" destOrd="0" presId="urn:microsoft.com/office/officeart/2005/8/layout/hierarchy3"/>
    <dgm:cxn modelId="{2F58E924-43AE-4FA7-856F-CD0069E69632}" srcId="{C02E133D-511D-4B9B-A405-973163D3B802}" destId="{C075A266-8D06-4A21-8C2A-807DC85BB4F0}" srcOrd="0" destOrd="0" parTransId="{00769E34-6673-408C-A12F-E6B5A9145EC0}" sibTransId="{C5D92E6B-2200-4877-9FBF-D2C2092A9C1E}"/>
    <dgm:cxn modelId="{45DDEF24-D43C-42CE-B64E-F7AD4416BB1F}" srcId="{E6A0EF3A-D37F-4B7C-BD08-3F18CD30F79C}" destId="{65A1F3B2-083E-45EC-959D-915F3D51C12E}" srcOrd="1" destOrd="0" parTransId="{3D279CAA-E594-4783-9353-251B39640B17}" sibTransId="{587B77C2-669F-4C1D-B4FF-17E31C9B7C97}"/>
    <dgm:cxn modelId="{64335225-58D0-45FD-A5D0-76C8D1774A96}" srcId="{65A1F3B2-083E-45EC-959D-915F3D51C12E}" destId="{46D4F3C7-3B1F-4C5B-9403-40A85088CC81}" srcOrd="7" destOrd="0" parTransId="{8C50A9B3-9D88-4385-A80D-97FB9903CD82}" sibTransId="{B091C014-E7DD-4B81-BEE4-3514E471143C}"/>
    <dgm:cxn modelId="{60200728-C483-4B4E-BE0A-5CEA11F55DBD}" type="presOf" srcId="{64924363-604C-47E8-946A-03895C448DAA}" destId="{28156F00-8694-4239-884C-7B24424A40EB}" srcOrd="0" destOrd="0" presId="urn:microsoft.com/office/officeart/2005/8/layout/hierarchy3"/>
    <dgm:cxn modelId="{E25B3634-F682-4D56-8DF4-4B33B1E9ED26}" type="presOf" srcId="{6FB9A025-8C38-4AA8-8322-3229A8CA0169}" destId="{438CB346-C128-4DCC-9FB8-A352E5719CEB}" srcOrd="0" destOrd="0" presId="urn:microsoft.com/office/officeart/2005/8/layout/hierarchy3"/>
    <dgm:cxn modelId="{0D41EF34-C82E-4993-8BEB-96695C73F1D3}" type="presOf" srcId="{4E3FBA2C-9596-4F5C-B8D1-959808DE024A}" destId="{46E1EE1E-CDBE-42D3-9C47-4413F411A67B}" srcOrd="0" destOrd="0" presId="urn:microsoft.com/office/officeart/2005/8/layout/hierarchy3"/>
    <dgm:cxn modelId="{85B68039-DCAD-442B-AA16-07E264C183FC}" srcId="{65A1F3B2-083E-45EC-959D-915F3D51C12E}" destId="{7B56139C-4B1C-47C5-93FE-40A4524942B4}" srcOrd="6" destOrd="0" parTransId="{8AE7176C-0186-49C2-92CB-86BB320D4B6B}" sibTransId="{97D9D6BE-75A2-4913-8A9F-7B9466008E04}"/>
    <dgm:cxn modelId="{EA18865C-238A-4840-8DE0-F674E0B1E2C5}" srcId="{C02E133D-511D-4B9B-A405-973163D3B802}" destId="{B77C7F74-AEBF-4430-B1FD-0B62202B3455}" srcOrd="1" destOrd="0" parTransId="{22A6C2AB-95CA-4B10-BBA2-6DA1A7622B3F}" sibTransId="{A77C2876-F4DE-4590-91B6-1A7E1B33BA9B}"/>
    <dgm:cxn modelId="{FD91115F-17DB-4576-B74B-958C6FCC59B7}" type="presOf" srcId="{CB06F4FB-A99E-4DAF-B8C6-20A542AB4DE7}" destId="{243AEB90-7C15-4C15-A0E9-526C18A0563E}" srcOrd="0" destOrd="0" presId="urn:microsoft.com/office/officeart/2005/8/layout/hierarchy3"/>
    <dgm:cxn modelId="{3F323F43-6B3A-4998-AC77-DC08C5FFB31A}" srcId="{65A1F3B2-083E-45EC-959D-915F3D51C12E}" destId="{9B1758FC-1754-4AB4-9447-A19A17E3444D}" srcOrd="3" destOrd="0" parTransId="{8278E7D9-B406-4D8D-B739-C966D4DFB121}" sibTransId="{5670A07D-87BD-4B8A-BFE5-84EF4924DBFD}"/>
    <dgm:cxn modelId="{782F1664-4426-4FAD-9076-61F3E4698A33}" type="presOf" srcId="{78887FAC-A05C-4C6C-A727-4DCD9CA8B34B}" destId="{CB7D8A6F-18D9-4379-9D8F-969B69A213B6}" srcOrd="0" destOrd="0" presId="urn:microsoft.com/office/officeart/2005/8/layout/hierarchy3"/>
    <dgm:cxn modelId="{3A759264-5A01-460A-9D90-B71D0BC4F9B7}" srcId="{65A1F3B2-083E-45EC-959D-915F3D51C12E}" destId="{4238D578-8761-47FB-8C01-3B76500D26C7}" srcOrd="0" destOrd="0" parTransId="{A1EAA7CE-A6E8-49A0-8C5E-73D2543EAD88}" sibTransId="{CB6FCBDC-9AF0-48AF-A118-03F8F8D33165}"/>
    <dgm:cxn modelId="{326DCC65-8855-4D1B-AF4A-5F96BE87B82C}" srcId="{C02E133D-511D-4B9B-A405-973163D3B802}" destId="{64924363-604C-47E8-946A-03895C448DAA}" srcOrd="2" destOrd="0" parTransId="{78887FAC-A05C-4C6C-A727-4DCD9CA8B34B}" sibTransId="{75897177-B2C4-4413-BC8D-DCAC05C6210E}"/>
    <dgm:cxn modelId="{C65D6549-AE84-4351-89E9-A0EBE9739824}" srcId="{65A1F3B2-083E-45EC-959D-915F3D51C12E}" destId="{4E3FBA2C-9596-4F5C-B8D1-959808DE024A}" srcOrd="2" destOrd="0" parTransId="{1B3A2956-D74D-4E42-97B5-6FBA2CD254D9}" sibTransId="{9ACFC630-C39C-4209-B8E4-FE6E7F344AF2}"/>
    <dgm:cxn modelId="{E1B5526D-B0C1-4664-9744-98DCBA5D0DE6}" type="presOf" srcId="{00769E34-6673-408C-A12F-E6B5A9145EC0}" destId="{D0704B81-5655-4213-9165-76A6555B6092}" srcOrd="0" destOrd="0" presId="urn:microsoft.com/office/officeart/2005/8/layout/hierarchy3"/>
    <dgm:cxn modelId="{D17A3572-DC75-48C1-9D2C-7F770AA5A12A}" type="presOf" srcId="{B77C7F74-AEBF-4430-B1FD-0B62202B3455}" destId="{5F05E29A-E290-4D10-9CE1-C490B67F7E98}" srcOrd="0" destOrd="0" presId="urn:microsoft.com/office/officeart/2005/8/layout/hierarchy3"/>
    <dgm:cxn modelId="{211F9C72-35E4-4773-94FE-E0B1E27279D8}" type="presOf" srcId="{5763FFFC-A813-4C8A-B26C-709387D67119}" destId="{7030B707-EF53-4800-B067-0F76C1A79049}" srcOrd="0" destOrd="0" presId="urn:microsoft.com/office/officeart/2005/8/layout/hierarchy3"/>
    <dgm:cxn modelId="{79012388-C5EA-4887-AB90-B10ED02FE5E0}" type="presOf" srcId="{C02E133D-511D-4B9B-A405-973163D3B802}" destId="{024E5243-A509-47E3-95BE-4F0E5DADA366}" srcOrd="0" destOrd="0" presId="urn:microsoft.com/office/officeart/2005/8/layout/hierarchy3"/>
    <dgm:cxn modelId="{252B418E-1832-4981-8FCA-BBA90AB1C231}" srcId="{E6A0EF3A-D37F-4B7C-BD08-3F18CD30F79C}" destId="{C02E133D-511D-4B9B-A405-973163D3B802}" srcOrd="0" destOrd="0" parTransId="{A610451B-AC0C-4CF1-93F5-DE1936B678D1}" sibTransId="{61C8FF2D-CDE2-4907-A339-8637653A8695}"/>
    <dgm:cxn modelId="{744BD093-27FA-4B1C-8ACD-2B777DD61EDA}" type="presOf" srcId="{8C50A9B3-9D88-4385-A80D-97FB9903CD82}" destId="{3EDAD7C3-AF1B-4ABC-A15E-C4B3C1C576CE}" srcOrd="0" destOrd="0" presId="urn:microsoft.com/office/officeart/2005/8/layout/hierarchy3"/>
    <dgm:cxn modelId="{B30DE396-DFFA-452B-8523-5EB83AB4FF29}" type="presOf" srcId="{9B1758FC-1754-4AB4-9447-A19A17E3444D}" destId="{ACD98609-0C64-4759-B851-683A72F6C527}" srcOrd="0" destOrd="0" presId="urn:microsoft.com/office/officeart/2005/8/layout/hierarchy3"/>
    <dgm:cxn modelId="{42ABC89E-5214-447B-933F-44D99390422B}" type="presOf" srcId="{9DA6A5F9-81F0-432E-9FFA-18FFD7AEB8C9}" destId="{07C966DB-63BD-477A-AC83-A98703BD2CD3}" srcOrd="0" destOrd="0" presId="urn:microsoft.com/office/officeart/2005/8/layout/hierarchy3"/>
    <dgm:cxn modelId="{13143CA6-A95D-40D0-A866-19A0F0AC218C}" type="presOf" srcId="{4238D578-8761-47FB-8C01-3B76500D26C7}" destId="{90838F20-B3D0-4C34-9CBD-045E5CC13F27}" srcOrd="0" destOrd="0" presId="urn:microsoft.com/office/officeart/2005/8/layout/hierarchy3"/>
    <dgm:cxn modelId="{01E77CAA-C5E2-4FBC-91E8-0B99B718AC22}" type="presOf" srcId="{C02E133D-511D-4B9B-A405-973163D3B802}" destId="{A8A4B447-F938-4EC5-8A1B-8D706848C0D8}" srcOrd="1" destOrd="0" presId="urn:microsoft.com/office/officeart/2005/8/layout/hierarchy3"/>
    <dgm:cxn modelId="{80E8C9B6-CAF8-472C-BD72-C09417D98DDA}" type="presOf" srcId="{51F7D295-819B-46BE-960C-FB8AA7EA33CC}" destId="{8E0A2616-F4AE-4E96-B025-DBB846F743F3}" srcOrd="0" destOrd="0" presId="urn:microsoft.com/office/officeart/2005/8/layout/hierarchy3"/>
    <dgm:cxn modelId="{E8640BC7-8EDB-40E5-A2D8-79C363F3A119}" srcId="{C02E133D-511D-4B9B-A405-973163D3B802}" destId="{266B2721-7240-42E5-8004-F14FE35806E3}" srcOrd="3" destOrd="0" parTransId="{CB06F4FB-A99E-4DAF-B8C6-20A542AB4DE7}" sibTransId="{E6D4289F-F444-4FCB-9A18-383C9EDE78F5}"/>
    <dgm:cxn modelId="{24B347CC-4338-4AAD-A72A-DD8FC87DE2AE}" type="presOf" srcId="{A1EAA7CE-A6E8-49A0-8C5E-73D2543EAD88}" destId="{B1958956-2D28-46E6-A725-5C4320919566}" srcOrd="0" destOrd="0" presId="urn:microsoft.com/office/officeart/2005/8/layout/hierarchy3"/>
    <dgm:cxn modelId="{78B0F9D0-AAFD-4EC2-B638-BBE1F7625C83}" srcId="{65A1F3B2-083E-45EC-959D-915F3D51C12E}" destId="{6FB9A025-8C38-4AA8-8322-3229A8CA0169}" srcOrd="4" destOrd="0" parTransId="{98D92085-DC35-43FA-A662-B66D6B0DA3D5}" sibTransId="{9C22E09F-8D01-4A37-8892-3EE5F7A3514E}"/>
    <dgm:cxn modelId="{DE9C87D8-F959-4B9B-A35C-C1B0E9A08381}" srcId="{65A1F3B2-083E-45EC-959D-915F3D51C12E}" destId="{9DA6A5F9-81F0-432E-9FFA-18FFD7AEB8C9}" srcOrd="1" destOrd="0" parTransId="{EA7A1BA9-F5CD-4783-AE2C-3EB464DB28B9}" sibTransId="{651C52D0-A255-4EA8-A188-606E7B922B6A}"/>
    <dgm:cxn modelId="{557812DA-7270-413A-9002-ED2BA86E92D9}" type="presOf" srcId="{E6A0EF3A-D37F-4B7C-BD08-3F18CD30F79C}" destId="{469688A9-F6D6-4367-AE58-6DC5B8D1AF16}" srcOrd="0" destOrd="0" presId="urn:microsoft.com/office/officeart/2005/8/layout/hierarchy3"/>
    <dgm:cxn modelId="{FD6FA3DD-7FC1-49CF-915E-01829CCD67BF}" type="presOf" srcId="{8278E7D9-B406-4D8D-B739-C966D4DFB121}" destId="{8C869073-0E1A-4DA3-B725-04FD7B037994}" srcOrd="0" destOrd="0" presId="urn:microsoft.com/office/officeart/2005/8/layout/hierarchy3"/>
    <dgm:cxn modelId="{7DD8A3DD-0448-4E82-A624-94D7CDA06688}" type="presOf" srcId="{65A1F3B2-083E-45EC-959D-915F3D51C12E}" destId="{E0D93DAE-2AA0-4FE2-A41D-28ADE56EE826}" srcOrd="0" destOrd="0" presId="urn:microsoft.com/office/officeart/2005/8/layout/hierarchy3"/>
    <dgm:cxn modelId="{2801E6E6-185D-41CA-8298-7D933CD9D4F8}" type="presOf" srcId="{EA7A1BA9-F5CD-4783-AE2C-3EB464DB28B9}" destId="{7FFDDD17-DF23-40F2-BAF6-0244DD6756EA}" srcOrd="0" destOrd="0" presId="urn:microsoft.com/office/officeart/2005/8/layout/hierarchy3"/>
    <dgm:cxn modelId="{0DE7FCEC-3A70-4D56-B322-364DEC35ADCF}" type="presOf" srcId="{7B56139C-4B1C-47C5-93FE-40A4524942B4}" destId="{EC8F98BC-0311-4DD8-AA58-C87811738825}" srcOrd="0" destOrd="0" presId="urn:microsoft.com/office/officeart/2005/8/layout/hierarchy3"/>
    <dgm:cxn modelId="{0F955BF1-3E7C-41CB-998A-AB24B0FCD540}" type="presOf" srcId="{8AE7176C-0186-49C2-92CB-86BB320D4B6B}" destId="{5F284B69-D036-496A-96A3-B8449DFCA6DE}" srcOrd="0" destOrd="0" presId="urn:microsoft.com/office/officeart/2005/8/layout/hierarchy3"/>
    <dgm:cxn modelId="{C78669F1-657C-4908-84CD-F2E2BEFB3809}" type="presOf" srcId="{266B2721-7240-42E5-8004-F14FE35806E3}" destId="{CA57BCC4-7582-451A-87A4-C99ED771B751}" srcOrd="0" destOrd="0" presId="urn:microsoft.com/office/officeart/2005/8/layout/hierarchy3"/>
    <dgm:cxn modelId="{DCF4D4F3-5DC8-4EF5-B680-00456D3650C8}" type="presOf" srcId="{46D4F3C7-3B1F-4C5B-9403-40A85088CC81}" destId="{8CCE672A-4D2A-4E7C-974C-B2974BC2B393}" srcOrd="0" destOrd="0" presId="urn:microsoft.com/office/officeart/2005/8/layout/hierarchy3"/>
    <dgm:cxn modelId="{12373DF4-F593-42C2-9E0B-2C2667A5E8B1}" type="presOf" srcId="{65A1F3B2-083E-45EC-959D-915F3D51C12E}" destId="{BD1D58B9-7A63-46A7-96E2-4BF073E8F9A6}" srcOrd="1" destOrd="0" presId="urn:microsoft.com/office/officeart/2005/8/layout/hierarchy3"/>
    <dgm:cxn modelId="{4F7FC3FD-0296-441F-965F-D643F9F20705}" type="presOf" srcId="{98D92085-DC35-43FA-A662-B66D6B0DA3D5}" destId="{87CF1B8F-B031-4D21-8D0B-4E41EE7CEA9A}" srcOrd="0" destOrd="0" presId="urn:microsoft.com/office/officeart/2005/8/layout/hierarchy3"/>
    <dgm:cxn modelId="{A688A2E5-9E43-4281-8B1A-07459D04EB4D}" type="presParOf" srcId="{469688A9-F6D6-4367-AE58-6DC5B8D1AF16}" destId="{B5E42921-FA03-4449-9C70-F8B3312F0FA3}" srcOrd="0" destOrd="0" presId="urn:microsoft.com/office/officeart/2005/8/layout/hierarchy3"/>
    <dgm:cxn modelId="{8504DD9E-4930-4953-ADF8-A7A3803A7B2C}" type="presParOf" srcId="{B5E42921-FA03-4449-9C70-F8B3312F0FA3}" destId="{4D117E0A-FC96-4E08-880D-5840F4CC50C1}" srcOrd="0" destOrd="0" presId="urn:microsoft.com/office/officeart/2005/8/layout/hierarchy3"/>
    <dgm:cxn modelId="{92329798-2F0F-4F0E-9357-2A250C2B4027}" type="presParOf" srcId="{4D117E0A-FC96-4E08-880D-5840F4CC50C1}" destId="{024E5243-A509-47E3-95BE-4F0E5DADA366}" srcOrd="0" destOrd="0" presId="urn:microsoft.com/office/officeart/2005/8/layout/hierarchy3"/>
    <dgm:cxn modelId="{BFA6932F-A990-4CB7-9BDC-9079ACBEBA2A}" type="presParOf" srcId="{4D117E0A-FC96-4E08-880D-5840F4CC50C1}" destId="{A8A4B447-F938-4EC5-8A1B-8D706848C0D8}" srcOrd="1" destOrd="0" presId="urn:microsoft.com/office/officeart/2005/8/layout/hierarchy3"/>
    <dgm:cxn modelId="{F4D3F9B0-BA63-446E-8CF2-32DD984C1B92}" type="presParOf" srcId="{B5E42921-FA03-4449-9C70-F8B3312F0FA3}" destId="{C3EDE4D8-4F26-4870-B371-E6CD946AB78B}" srcOrd="1" destOrd="0" presId="urn:microsoft.com/office/officeart/2005/8/layout/hierarchy3"/>
    <dgm:cxn modelId="{8CA5517C-F639-42B6-A94C-C7EC5DBA4A72}" type="presParOf" srcId="{C3EDE4D8-4F26-4870-B371-E6CD946AB78B}" destId="{D0704B81-5655-4213-9165-76A6555B6092}" srcOrd="0" destOrd="0" presId="urn:microsoft.com/office/officeart/2005/8/layout/hierarchy3"/>
    <dgm:cxn modelId="{215B29D4-BF25-46EB-AABB-6423E2E003AA}" type="presParOf" srcId="{C3EDE4D8-4F26-4870-B371-E6CD946AB78B}" destId="{30D9BA67-742C-481E-9599-4AFDA72BD798}" srcOrd="1" destOrd="0" presId="urn:microsoft.com/office/officeart/2005/8/layout/hierarchy3"/>
    <dgm:cxn modelId="{0532E724-C284-4439-A873-16C2167DE53F}" type="presParOf" srcId="{C3EDE4D8-4F26-4870-B371-E6CD946AB78B}" destId="{E7C61937-CA97-4767-9D4D-F001BCBF86BA}" srcOrd="2" destOrd="0" presId="urn:microsoft.com/office/officeart/2005/8/layout/hierarchy3"/>
    <dgm:cxn modelId="{25350094-EA39-473D-9A91-EC3897E5ECA8}" type="presParOf" srcId="{C3EDE4D8-4F26-4870-B371-E6CD946AB78B}" destId="{5F05E29A-E290-4D10-9CE1-C490B67F7E98}" srcOrd="3" destOrd="0" presId="urn:microsoft.com/office/officeart/2005/8/layout/hierarchy3"/>
    <dgm:cxn modelId="{DC2E1483-94C4-4E08-B747-AD2937C03788}" type="presParOf" srcId="{C3EDE4D8-4F26-4870-B371-E6CD946AB78B}" destId="{CB7D8A6F-18D9-4379-9D8F-969B69A213B6}" srcOrd="4" destOrd="0" presId="urn:microsoft.com/office/officeart/2005/8/layout/hierarchy3"/>
    <dgm:cxn modelId="{F5333A25-24D8-4A40-AC01-D7B519336340}" type="presParOf" srcId="{C3EDE4D8-4F26-4870-B371-E6CD946AB78B}" destId="{28156F00-8694-4239-884C-7B24424A40EB}" srcOrd="5" destOrd="0" presId="urn:microsoft.com/office/officeart/2005/8/layout/hierarchy3"/>
    <dgm:cxn modelId="{5338E991-7E7F-406B-9341-47D322EDE81C}" type="presParOf" srcId="{C3EDE4D8-4F26-4870-B371-E6CD946AB78B}" destId="{243AEB90-7C15-4C15-A0E9-526C18A0563E}" srcOrd="6" destOrd="0" presId="urn:microsoft.com/office/officeart/2005/8/layout/hierarchy3"/>
    <dgm:cxn modelId="{DDF14218-3CE4-4B7F-B291-A89E8E5837E4}" type="presParOf" srcId="{C3EDE4D8-4F26-4870-B371-E6CD946AB78B}" destId="{CA57BCC4-7582-451A-87A4-C99ED771B751}" srcOrd="7" destOrd="0" presId="urn:microsoft.com/office/officeart/2005/8/layout/hierarchy3"/>
    <dgm:cxn modelId="{17ED628F-49BA-4065-86E3-755A5AF45680}" type="presParOf" srcId="{469688A9-F6D6-4367-AE58-6DC5B8D1AF16}" destId="{82D5B992-D9C9-4E14-8C90-85F4EFF4E347}" srcOrd="1" destOrd="0" presId="urn:microsoft.com/office/officeart/2005/8/layout/hierarchy3"/>
    <dgm:cxn modelId="{395E959B-52D5-436F-9A65-D6E1D7F888BF}" type="presParOf" srcId="{82D5B992-D9C9-4E14-8C90-85F4EFF4E347}" destId="{EB0A2C0A-3069-4B7A-A78E-F3AC2547C20E}" srcOrd="0" destOrd="0" presId="urn:microsoft.com/office/officeart/2005/8/layout/hierarchy3"/>
    <dgm:cxn modelId="{1A589C58-8864-4F09-8355-8A83D01AA541}" type="presParOf" srcId="{EB0A2C0A-3069-4B7A-A78E-F3AC2547C20E}" destId="{E0D93DAE-2AA0-4FE2-A41D-28ADE56EE826}" srcOrd="0" destOrd="0" presId="urn:microsoft.com/office/officeart/2005/8/layout/hierarchy3"/>
    <dgm:cxn modelId="{5B3D1989-67C7-4714-A7C0-9DDB5E1CD779}" type="presParOf" srcId="{EB0A2C0A-3069-4B7A-A78E-F3AC2547C20E}" destId="{BD1D58B9-7A63-46A7-96E2-4BF073E8F9A6}" srcOrd="1" destOrd="0" presId="urn:microsoft.com/office/officeart/2005/8/layout/hierarchy3"/>
    <dgm:cxn modelId="{0B6F13CA-60C3-4C5F-ACCE-8679A520E566}" type="presParOf" srcId="{82D5B992-D9C9-4E14-8C90-85F4EFF4E347}" destId="{E5627A2B-3D8C-47C5-A1C3-FE13A4FCCE09}" srcOrd="1" destOrd="0" presId="urn:microsoft.com/office/officeart/2005/8/layout/hierarchy3"/>
    <dgm:cxn modelId="{10F81832-E22C-471B-B363-79EF071BAD25}" type="presParOf" srcId="{E5627A2B-3D8C-47C5-A1C3-FE13A4FCCE09}" destId="{B1958956-2D28-46E6-A725-5C4320919566}" srcOrd="0" destOrd="0" presId="urn:microsoft.com/office/officeart/2005/8/layout/hierarchy3"/>
    <dgm:cxn modelId="{CBDC3322-FB90-4247-8E01-7602757A1E50}" type="presParOf" srcId="{E5627A2B-3D8C-47C5-A1C3-FE13A4FCCE09}" destId="{90838F20-B3D0-4C34-9CBD-045E5CC13F27}" srcOrd="1" destOrd="0" presId="urn:microsoft.com/office/officeart/2005/8/layout/hierarchy3"/>
    <dgm:cxn modelId="{5E0E3A8C-B02A-4BBD-A71B-A20F99512D04}" type="presParOf" srcId="{E5627A2B-3D8C-47C5-A1C3-FE13A4FCCE09}" destId="{7FFDDD17-DF23-40F2-BAF6-0244DD6756EA}" srcOrd="2" destOrd="0" presId="urn:microsoft.com/office/officeart/2005/8/layout/hierarchy3"/>
    <dgm:cxn modelId="{9A262418-F9B9-4D4A-8556-ACA978F24058}" type="presParOf" srcId="{E5627A2B-3D8C-47C5-A1C3-FE13A4FCCE09}" destId="{07C966DB-63BD-477A-AC83-A98703BD2CD3}" srcOrd="3" destOrd="0" presId="urn:microsoft.com/office/officeart/2005/8/layout/hierarchy3"/>
    <dgm:cxn modelId="{2AC8BE0A-BA80-4257-B67A-4B32458C57B1}" type="presParOf" srcId="{E5627A2B-3D8C-47C5-A1C3-FE13A4FCCE09}" destId="{0FD3CA99-0777-404B-9083-21CC74B168A8}" srcOrd="4" destOrd="0" presId="urn:microsoft.com/office/officeart/2005/8/layout/hierarchy3"/>
    <dgm:cxn modelId="{091DE80E-9E19-4515-BF87-5B97467EEEB9}" type="presParOf" srcId="{E5627A2B-3D8C-47C5-A1C3-FE13A4FCCE09}" destId="{46E1EE1E-CDBE-42D3-9C47-4413F411A67B}" srcOrd="5" destOrd="0" presId="urn:microsoft.com/office/officeart/2005/8/layout/hierarchy3"/>
    <dgm:cxn modelId="{38FB19F6-F727-42BF-9ACC-723FA9F58F3F}" type="presParOf" srcId="{E5627A2B-3D8C-47C5-A1C3-FE13A4FCCE09}" destId="{8C869073-0E1A-4DA3-B725-04FD7B037994}" srcOrd="6" destOrd="0" presId="urn:microsoft.com/office/officeart/2005/8/layout/hierarchy3"/>
    <dgm:cxn modelId="{5EF3554C-1F32-4026-9AA2-1A7F1FDA05A8}" type="presParOf" srcId="{E5627A2B-3D8C-47C5-A1C3-FE13A4FCCE09}" destId="{ACD98609-0C64-4759-B851-683A72F6C527}" srcOrd="7" destOrd="0" presId="urn:microsoft.com/office/officeart/2005/8/layout/hierarchy3"/>
    <dgm:cxn modelId="{4E58B623-CC1F-444A-8399-D47E7BDBBE07}" type="presParOf" srcId="{E5627A2B-3D8C-47C5-A1C3-FE13A4FCCE09}" destId="{87CF1B8F-B031-4D21-8D0B-4E41EE7CEA9A}" srcOrd="8" destOrd="0" presId="urn:microsoft.com/office/officeart/2005/8/layout/hierarchy3"/>
    <dgm:cxn modelId="{DD3F4C9F-C4A1-4C01-9563-79837F709FF2}" type="presParOf" srcId="{E5627A2B-3D8C-47C5-A1C3-FE13A4FCCE09}" destId="{438CB346-C128-4DCC-9FB8-A352E5719CEB}" srcOrd="9" destOrd="0" presId="urn:microsoft.com/office/officeart/2005/8/layout/hierarchy3"/>
    <dgm:cxn modelId="{4F71537A-1442-4322-B31F-6D22B5B8F86C}" type="presParOf" srcId="{E5627A2B-3D8C-47C5-A1C3-FE13A4FCCE09}" destId="{8E0A2616-F4AE-4E96-B025-DBB846F743F3}" srcOrd="10" destOrd="0" presId="urn:microsoft.com/office/officeart/2005/8/layout/hierarchy3"/>
    <dgm:cxn modelId="{36563136-DB89-490D-9221-98BAF77FF148}" type="presParOf" srcId="{E5627A2B-3D8C-47C5-A1C3-FE13A4FCCE09}" destId="{7030B707-EF53-4800-B067-0F76C1A79049}" srcOrd="11" destOrd="0" presId="urn:microsoft.com/office/officeart/2005/8/layout/hierarchy3"/>
    <dgm:cxn modelId="{BEBE77BA-CEC2-4E59-B2FD-C26821439614}" type="presParOf" srcId="{E5627A2B-3D8C-47C5-A1C3-FE13A4FCCE09}" destId="{5F284B69-D036-496A-96A3-B8449DFCA6DE}" srcOrd="12" destOrd="0" presId="urn:microsoft.com/office/officeart/2005/8/layout/hierarchy3"/>
    <dgm:cxn modelId="{527F0B4C-CB2C-4CB3-998A-1590518E6132}" type="presParOf" srcId="{E5627A2B-3D8C-47C5-A1C3-FE13A4FCCE09}" destId="{EC8F98BC-0311-4DD8-AA58-C87811738825}" srcOrd="13" destOrd="0" presId="urn:microsoft.com/office/officeart/2005/8/layout/hierarchy3"/>
    <dgm:cxn modelId="{EFE2FCD4-6638-4440-AEC9-E1B5E0F00552}" type="presParOf" srcId="{E5627A2B-3D8C-47C5-A1C3-FE13A4FCCE09}" destId="{3EDAD7C3-AF1B-4ABC-A15E-C4B3C1C576CE}" srcOrd="14" destOrd="0" presId="urn:microsoft.com/office/officeart/2005/8/layout/hierarchy3"/>
    <dgm:cxn modelId="{76832E4C-FC21-436F-B24A-0AD2D8C795AE}" type="presParOf" srcId="{E5627A2B-3D8C-47C5-A1C3-FE13A4FCCE09}" destId="{8CCE672A-4D2A-4E7C-974C-B2974BC2B393}" srcOrd="15"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23BEF7C-378F-427E-B4B4-8D064B267D6F}"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endParaRPr lang="en-US"/>
        </a:p>
      </dgm:t>
    </dgm:pt>
    <dgm:pt modelId="{B017957F-5CBE-4799-BE6A-B5DF5AA59CDF}">
      <dgm:prSet phldrT="[Text]"/>
      <dgm:spPr/>
      <dgm:t>
        <a:bodyPr/>
        <a:lstStyle/>
        <a:p>
          <a:r>
            <a:rPr lang="ar-SA" b="1" dirty="0">
              <a:solidFill>
                <a:schemeClr val="tx1"/>
              </a:solidFill>
            </a:rPr>
            <a:t>معايير الكفايات المعرفية والشخصية والاجتماعية </a:t>
          </a:r>
          <a:endParaRPr lang="en-US" b="1" dirty="0">
            <a:solidFill>
              <a:schemeClr val="tx1"/>
            </a:solidFill>
          </a:endParaRPr>
        </a:p>
      </dgm:t>
    </dgm:pt>
    <dgm:pt modelId="{03C2AD75-2CCE-4DE3-8E5F-D59132C99E85}" type="parTrans" cxnId="{600E5A47-D903-46B8-802E-FEFB1EBA4272}">
      <dgm:prSet/>
      <dgm:spPr/>
      <dgm:t>
        <a:bodyPr/>
        <a:lstStyle/>
        <a:p>
          <a:endParaRPr lang="en-US">
            <a:solidFill>
              <a:schemeClr val="tx1"/>
            </a:solidFill>
          </a:endParaRPr>
        </a:p>
      </dgm:t>
    </dgm:pt>
    <dgm:pt modelId="{56898106-18D7-4B4C-833F-AF9228844A62}" type="sibTrans" cxnId="{600E5A47-D903-46B8-802E-FEFB1EBA4272}">
      <dgm:prSet/>
      <dgm:spPr/>
      <dgm:t>
        <a:bodyPr/>
        <a:lstStyle/>
        <a:p>
          <a:endParaRPr lang="en-US">
            <a:solidFill>
              <a:schemeClr val="tx1"/>
            </a:solidFill>
          </a:endParaRPr>
        </a:p>
      </dgm:t>
    </dgm:pt>
    <dgm:pt modelId="{2096BB96-F8D1-4017-973B-6C3797256C4F}">
      <dgm:prSet phldrT="[Text]"/>
      <dgm:spPr>
        <a:solidFill>
          <a:schemeClr val="bg2"/>
        </a:solidFill>
      </dgm:spPr>
      <dgm:t>
        <a:bodyPr/>
        <a:lstStyle/>
        <a:p>
          <a:r>
            <a:rPr lang="ar-SA" dirty="0">
              <a:solidFill>
                <a:schemeClr val="tx1"/>
              </a:solidFill>
            </a:rPr>
            <a:t>امتلاك المعرفة المتخصصة في مجال إستراتيجيات التدريس والتقويم والإدارة المدرسية.</a:t>
          </a:r>
          <a:endParaRPr lang="en-US" dirty="0">
            <a:solidFill>
              <a:schemeClr val="tx1"/>
            </a:solidFill>
          </a:endParaRPr>
        </a:p>
      </dgm:t>
    </dgm:pt>
    <dgm:pt modelId="{05CE3932-F651-43A2-BC59-C5AE2D3CC73A}" type="parTrans" cxnId="{5E3F4239-EF5E-4377-BAC5-D4C7C7D2863D}">
      <dgm:prSet/>
      <dgm:spPr/>
      <dgm:t>
        <a:bodyPr/>
        <a:lstStyle/>
        <a:p>
          <a:endParaRPr lang="en-US">
            <a:solidFill>
              <a:schemeClr val="tx1"/>
            </a:solidFill>
          </a:endParaRPr>
        </a:p>
      </dgm:t>
    </dgm:pt>
    <dgm:pt modelId="{0DD61F2A-AB5B-4B83-B18E-352ACEEE4DF2}" type="sibTrans" cxnId="{5E3F4239-EF5E-4377-BAC5-D4C7C7D2863D}">
      <dgm:prSet/>
      <dgm:spPr/>
      <dgm:t>
        <a:bodyPr/>
        <a:lstStyle/>
        <a:p>
          <a:endParaRPr lang="en-US">
            <a:solidFill>
              <a:schemeClr val="tx1"/>
            </a:solidFill>
          </a:endParaRPr>
        </a:p>
      </dgm:t>
    </dgm:pt>
    <dgm:pt modelId="{3F6BD406-E63F-4DAC-BACD-A093C4CED0B3}">
      <dgm:prSet/>
      <dgm:spPr>
        <a:solidFill>
          <a:schemeClr val="bg2"/>
        </a:solidFill>
      </dgm:spPr>
      <dgm:t>
        <a:bodyPr/>
        <a:lstStyle/>
        <a:p>
          <a:r>
            <a:rPr lang="ar-SA" dirty="0">
              <a:solidFill>
                <a:schemeClr val="tx1"/>
              </a:solidFill>
            </a:rPr>
            <a:t>الوعي بفلسفة التربية والتعليم والسياسات والأهداف التربوية ومشروعات التخطيط التربوي. </a:t>
          </a:r>
          <a:endParaRPr lang="en-US" dirty="0">
            <a:solidFill>
              <a:schemeClr val="tx1"/>
            </a:solidFill>
          </a:endParaRPr>
        </a:p>
      </dgm:t>
    </dgm:pt>
    <dgm:pt modelId="{534C252D-E611-4C0B-A09C-DEEA6F65AAD7}" type="parTrans" cxnId="{434D5172-1A45-44C2-B1FB-C5DD6E1C6DDE}">
      <dgm:prSet/>
      <dgm:spPr/>
      <dgm:t>
        <a:bodyPr/>
        <a:lstStyle/>
        <a:p>
          <a:endParaRPr lang="en-US">
            <a:solidFill>
              <a:schemeClr val="tx1"/>
            </a:solidFill>
          </a:endParaRPr>
        </a:p>
      </dgm:t>
    </dgm:pt>
    <dgm:pt modelId="{47B9B5DC-6066-4E9A-9396-4894CA21896C}" type="sibTrans" cxnId="{434D5172-1A45-44C2-B1FB-C5DD6E1C6DDE}">
      <dgm:prSet/>
      <dgm:spPr/>
      <dgm:t>
        <a:bodyPr/>
        <a:lstStyle/>
        <a:p>
          <a:endParaRPr lang="en-US">
            <a:solidFill>
              <a:schemeClr val="tx1"/>
            </a:solidFill>
          </a:endParaRPr>
        </a:p>
      </dgm:t>
    </dgm:pt>
    <dgm:pt modelId="{3D8CA3B8-2263-4BF9-8DEC-0D94501BDA2B}">
      <dgm:prSet/>
      <dgm:spPr>
        <a:solidFill>
          <a:schemeClr val="bg2"/>
        </a:solidFill>
      </dgm:spPr>
      <dgm:t>
        <a:bodyPr/>
        <a:lstStyle/>
        <a:p>
          <a:r>
            <a:rPr lang="ar-SA" dirty="0">
              <a:solidFill>
                <a:schemeClr val="tx1"/>
              </a:solidFill>
            </a:rPr>
            <a:t>امتلاك المهارات التصورية والفنية والإنسانية اللازمة لأداء عمله. </a:t>
          </a:r>
          <a:endParaRPr lang="en-US" dirty="0">
            <a:solidFill>
              <a:schemeClr val="tx1"/>
            </a:solidFill>
          </a:endParaRPr>
        </a:p>
      </dgm:t>
    </dgm:pt>
    <dgm:pt modelId="{72CD0B8A-C5DC-4D17-8211-80FF46F45B8B}" type="parTrans" cxnId="{0416278F-54D3-4B8D-9EC8-B317C42631D8}">
      <dgm:prSet/>
      <dgm:spPr/>
      <dgm:t>
        <a:bodyPr/>
        <a:lstStyle/>
        <a:p>
          <a:endParaRPr lang="en-US">
            <a:solidFill>
              <a:schemeClr val="tx1"/>
            </a:solidFill>
          </a:endParaRPr>
        </a:p>
      </dgm:t>
    </dgm:pt>
    <dgm:pt modelId="{EE6145F7-778F-471F-B39D-A9445F898AEB}" type="sibTrans" cxnId="{0416278F-54D3-4B8D-9EC8-B317C42631D8}">
      <dgm:prSet/>
      <dgm:spPr/>
      <dgm:t>
        <a:bodyPr/>
        <a:lstStyle/>
        <a:p>
          <a:endParaRPr lang="en-US">
            <a:solidFill>
              <a:schemeClr val="tx1"/>
            </a:solidFill>
          </a:endParaRPr>
        </a:p>
      </dgm:t>
    </dgm:pt>
    <dgm:pt modelId="{A533DCC8-D48F-4631-AE77-493182A4C92A}">
      <dgm:prSet/>
      <dgm:spPr>
        <a:solidFill>
          <a:schemeClr val="bg2"/>
        </a:solidFill>
        <a:ln>
          <a:solidFill>
            <a:schemeClr val="bg1"/>
          </a:solidFill>
        </a:ln>
      </dgm:spPr>
      <dgm:t>
        <a:bodyPr/>
        <a:lstStyle/>
        <a:p>
          <a:r>
            <a:rPr lang="ar-SA" dirty="0">
              <a:solidFill>
                <a:schemeClr val="tx1"/>
              </a:solidFill>
            </a:rPr>
            <a:t>توظيف الكفايات المعرفية والشخصية بصورة علمية ومنظمة لتلبية احتياجات الطلبة التربوية والعلمية والنفسية والاجتماعية</a:t>
          </a:r>
          <a:endParaRPr lang="en-US" dirty="0">
            <a:solidFill>
              <a:schemeClr val="tx1"/>
            </a:solidFill>
          </a:endParaRPr>
        </a:p>
      </dgm:t>
    </dgm:pt>
    <dgm:pt modelId="{A28C7842-0CB8-40B5-9A6D-076EBE9C70B3}" type="parTrans" cxnId="{95534334-443A-4FC7-8A01-B9C391A7E7DF}">
      <dgm:prSet/>
      <dgm:spPr/>
      <dgm:t>
        <a:bodyPr/>
        <a:lstStyle/>
        <a:p>
          <a:endParaRPr lang="en-US">
            <a:solidFill>
              <a:schemeClr val="tx1"/>
            </a:solidFill>
          </a:endParaRPr>
        </a:p>
      </dgm:t>
    </dgm:pt>
    <dgm:pt modelId="{F789BB4B-0088-4C63-89B9-D86F630FC77C}" type="sibTrans" cxnId="{95534334-443A-4FC7-8A01-B9C391A7E7DF}">
      <dgm:prSet/>
      <dgm:spPr/>
      <dgm:t>
        <a:bodyPr/>
        <a:lstStyle/>
        <a:p>
          <a:endParaRPr lang="en-US">
            <a:solidFill>
              <a:schemeClr val="tx1"/>
            </a:solidFill>
          </a:endParaRPr>
        </a:p>
      </dgm:t>
    </dgm:pt>
    <dgm:pt modelId="{A2BF1C14-8D9D-4FDB-9755-A276D1894D42}">
      <dgm:prSet/>
      <dgm:spPr>
        <a:solidFill>
          <a:schemeClr val="bg2"/>
        </a:solidFill>
        <a:ln>
          <a:solidFill>
            <a:schemeClr val="accent2"/>
          </a:solidFill>
        </a:ln>
      </dgm:spPr>
      <dgm:t>
        <a:bodyPr/>
        <a:lstStyle/>
        <a:p>
          <a:r>
            <a:rPr lang="ar-SA" dirty="0">
              <a:solidFill>
                <a:schemeClr val="tx1"/>
              </a:solidFill>
            </a:rPr>
            <a:t>العمل على تحفيز العاملين معه وزيادة دافعيتهم، ورفع روح الالتزام لديهم</a:t>
          </a:r>
          <a:endParaRPr lang="en-US" dirty="0">
            <a:solidFill>
              <a:schemeClr val="tx1"/>
            </a:solidFill>
          </a:endParaRPr>
        </a:p>
      </dgm:t>
    </dgm:pt>
    <dgm:pt modelId="{8208970D-C728-4D93-90C6-8050CDA3A149}" type="parTrans" cxnId="{61618D1F-257A-49B1-AE39-8E0442948AE0}">
      <dgm:prSet/>
      <dgm:spPr/>
      <dgm:t>
        <a:bodyPr/>
        <a:lstStyle/>
        <a:p>
          <a:endParaRPr lang="en-US">
            <a:solidFill>
              <a:schemeClr val="tx1"/>
            </a:solidFill>
          </a:endParaRPr>
        </a:p>
      </dgm:t>
    </dgm:pt>
    <dgm:pt modelId="{B6877B2C-7FA7-4342-86FB-7A1CBEC83926}" type="sibTrans" cxnId="{61618D1F-257A-49B1-AE39-8E0442948AE0}">
      <dgm:prSet/>
      <dgm:spPr/>
      <dgm:t>
        <a:bodyPr/>
        <a:lstStyle/>
        <a:p>
          <a:endParaRPr lang="en-US">
            <a:solidFill>
              <a:schemeClr val="tx1"/>
            </a:solidFill>
          </a:endParaRPr>
        </a:p>
      </dgm:t>
    </dgm:pt>
    <dgm:pt modelId="{8F30E363-3336-48CA-BB14-C9711DE9A77F}">
      <dgm:prSet/>
      <dgm:spPr>
        <a:solidFill>
          <a:schemeClr val="bg2"/>
        </a:solidFill>
      </dgm:spPr>
      <dgm:t>
        <a:bodyPr/>
        <a:lstStyle/>
        <a:p>
          <a:r>
            <a:rPr lang="ar-SA" dirty="0">
              <a:solidFill>
                <a:schemeClr val="tx1"/>
              </a:solidFill>
            </a:rPr>
            <a:t>الإيمان بأن بمقدور جميع الطلبة تحقيق مستويات عالية من الإنجاز</a:t>
          </a:r>
          <a:endParaRPr lang="en-US" dirty="0">
            <a:solidFill>
              <a:schemeClr val="tx1"/>
            </a:solidFill>
          </a:endParaRPr>
        </a:p>
      </dgm:t>
    </dgm:pt>
    <dgm:pt modelId="{5C88989B-5335-48BC-9E73-02D5714ACBB9}" type="parTrans" cxnId="{6C2F177F-6634-4D89-A483-4ED70EEC7979}">
      <dgm:prSet/>
      <dgm:spPr/>
      <dgm:t>
        <a:bodyPr/>
        <a:lstStyle/>
        <a:p>
          <a:endParaRPr lang="en-US">
            <a:solidFill>
              <a:schemeClr val="tx1"/>
            </a:solidFill>
          </a:endParaRPr>
        </a:p>
      </dgm:t>
    </dgm:pt>
    <dgm:pt modelId="{C6A40980-50AD-41D7-A297-940B023987DE}" type="sibTrans" cxnId="{6C2F177F-6634-4D89-A483-4ED70EEC7979}">
      <dgm:prSet/>
      <dgm:spPr/>
      <dgm:t>
        <a:bodyPr/>
        <a:lstStyle/>
        <a:p>
          <a:endParaRPr lang="en-US">
            <a:solidFill>
              <a:schemeClr val="tx1"/>
            </a:solidFill>
          </a:endParaRPr>
        </a:p>
      </dgm:t>
    </dgm:pt>
    <dgm:pt modelId="{444CEDA3-BD1C-4334-999D-3EA55BFC3CD8}">
      <dgm:prSet/>
      <dgm:spPr>
        <a:solidFill>
          <a:schemeClr val="bg2"/>
        </a:solidFill>
      </dgm:spPr>
      <dgm:t>
        <a:bodyPr/>
        <a:lstStyle/>
        <a:p>
          <a:r>
            <a:rPr lang="ar-SA" dirty="0">
              <a:solidFill>
                <a:schemeClr val="tx1"/>
              </a:solidFill>
            </a:rPr>
            <a:t>امتلاك كفايات القائد المجتمعي الذي يعي دور المدرسة في المجتمع</a:t>
          </a:r>
          <a:endParaRPr lang="en-US" dirty="0">
            <a:solidFill>
              <a:schemeClr val="tx1"/>
            </a:solidFill>
          </a:endParaRPr>
        </a:p>
      </dgm:t>
    </dgm:pt>
    <dgm:pt modelId="{EB0B7B34-7B4B-4390-9A0A-4A6F50D06F46}" type="parTrans" cxnId="{71488614-E949-4F20-B369-94C6C2F6960F}">
      <dgm:prSet/>
      <dgm:spPr/>
      <dgm:t>
        <a:bodyPr/>
        <a:lstStyle/>
        <a:p>
          <a:endParaRPr lang="en-US">
            <a:solidFill>
              <a:schemeClr val="tx1"/>
            </a:solidFill>
          </a:endParaRPr>
        </a:p>
      </dgm:t>
    </dgm:pt>
    <dgm:pt modelId="{7D630193-BF16-47D8-BC95-D283650FFAFE}" type="sibTrans" cxnId="{71488614-E949-4F20-B369-94C6C2F6960F}">
      <dgm:prSet/>
      <dgm:spPr/>
      <dgm:t>
        <a:bodyPr/>
        <a:lstStyle/>
        <a:p>
          <a:endParaRPr lang="en-US">
            <a:solidFill>
              <a:schemeClr val="tx1"/>
            </a:solidFill>
          </a:endParaRPr>
        </a:p>
      </dgm:t>
    </dgm:pt>
    <dgm:pt modelId="{E2C47E89-5F7A-4088-85C3-97DF56C0F98A}">
      <dgm:prSet/>
      <dgm:spPr>
        <a:solidFill>
          <a:schemeClr val="bg2"/>
        </a:solidFill>
        <a:ln>
          <a:solidFill>
            <a:schemeClr val="bg1"/>
          </a:solidFill>
        </a:ln>
      </dgm:spPr>
      <dgm:t>
        <a:bodyPr/>
        <a:lstStyle/>
        <a:p>
          <a:r>
            <a:rPr lang="ar-SA" dirty="0">
              <a:solidFill>
                <a:schemeClr val="tx1"/>
              </a:solidFill>
            </a:rPr>
            <a:t>امتلاك كفايات القيادة الأخلاقية وممارستها </a:t>
          </a:r>
          <a:endParaRPr lang="en-US" dirty="0">
            <a:solidFill>
              <a:schemeClr val="tx1"/>
            </a:solidFill>
          </a:endParaRPr>
        </a:p>
      </dgm:t>
    </dgm:pt>
    <dgm:pt modelId="{BC12D978-7C63-46D3-B679-AAF0AA812815}" type="parTrans" cxnId="{8E00976C-E280-4A22-9477-F47DC1CF941F}">
      <dgm:prSet/>
      <dgm:spPr/>
      <dgm:t>
        <a:bodyPr/>
        <a:lstStyle/>
        <a:p>
          <a:endParaRPr lang="en-US"/>
        </a:p>
      </dgm:t>
    </dgm:pt>
    <dgm:pt modelId="{B3238026-08B6-487A-A6E0-5B41B5A97A23}" type="sibTrans" cxnId="{8E00976C-E280-4A22-9477-F47DC1CF941F}">
      <dgm:prSet/>
      <dgm:spPr/>
      <dgm:t>
        <a:bodyPr/>
        <a:lstStyle/>
        <a:p>
          <a:endParaRPr lang="en-US"/>
        </a:p>
      </dgm:t>
    </dgm:pt>
    <dgm:pt modelId="{75DE8C7E-7F7E-4F04-BAFD-480500E85BB4}" type="pres">
      <dgm:prSet presAssocID="{823BEF7C-378F-427E-B4B4-8D064B267D6F}" presName="cycle" presStyleCnt="0">
        <dgm:presLayoutVars>
          <dgm:chMax val="1"/>
          <dgm:dir/>
          <dgm:animLvl val="ctr"/>
          <dgm:resizeHandles val="exact"/>
        </dgm:presLayoutVars>
      </dgm:prSet>
      <dgm:spPr/>
    </dgm:pt>
    <dgm:pt modelId="{AD955E18-109F-45D5-B768-BF688E1AD1C5}" type="pres">
      <dgm:prSet presAssocID="{B017957F-5CBE-4799-BE6A-B5DF5AA59CDF}" presName="centerShape" presStyleLbl="node0" presStyleIdx="0" presStyleCnt="1" custLinFactNeighborX="728" custLinFactNeighborY="-1157"/>
      <dgm:spPr/>
    </dgm:pt>
    <dgm:pt modelId="{42243366-16DA-4F8B-8223-A2987325A641}" type="pres">
      <dgm:prSet presAssocID="{05CE3932-F651-43A2-BC59-C5AE2D3CC73A}" presName="parTrans" presStyleLbl="bgSibTrans2D1" presStyleIdx="0" presStyleCnt="8"/>
      <dgm:spPr/>
    </dgm:pt>
    <dgm:pt modelId="{1DFBAA17-8DD4-4F38-BC3D-F9036EC9E2CC}" type="pres">
      <dgm:prSet presAssocID="{2096BB96-F8D1-4017-973B-6C3797256C4F}" presName="node" presStyleLbl="node1" presStyleIdx="0" presStyleCnt="8" custScaleX="155402" custRadScaleRad="109863" custRadScaleInc="-17924">
        <dgm:presLayoutVars>
          <dgm:bulletEnabled val="1"/>
        </dgm:presLayoutVars>
      </dgm:prSet>
      <dgm:spPr/>
    </dgm:pt>
    <dgm:pt modelId="{04EFA880-5BB9-4065-85B8-C9EE566E3D72}" type="pres">
      <dgm:prSet presAssocID="{534C252D-E611-4C0B-A09C-DEEA6F65AAD7}" presName="parTrans" presStyleLbl="bgSibTrans2D1" presStyleIdx="1" presStyleCnt="8"/>
      <dgm:spPr/>
    </dgm:pt>
    <dgm:pt modelId="{84847B4E-0EE5-4E1C-914A-FC325AF54FB4}" type="pres">
      <dgm:prSet presAssocID="{3F6BD406-E63F-4DAC-BACD-A093C4CED0B3}" presName="node" presStyleLbl="node1" presStyleIdx="1" presStyleCnt="8" custScaleX="162060" custRadScaleRad="128674" custRadScaleInc="-41887">
        <dgm:presLayoutVars>
          <dgm:bulletEnabled val="1"/>
        </dgm:presLayoutVars>
      </dgm:prSet>
      <dgm:spPr/>
    </dgm:pt>
    <dgm:pt modelId="{E772DF62-645B-4927-B2F0-E0A0BB12E834}" type="pres">
      <dgm:prSet presAssocID="{72CD0B8A-C5DC-4D17-8211-80FF46F45B8B}" presName="parTrans" presStyleLbl="bgSibTrans2D1" presStyleIdx="2" presStyleCnt="8" custLinFactNeighborX="4429" custLinFactNeighborY="2012"/>
      <dgm:spPr/>
    </dgm:pt>
    <dgm:pt modelId="{9C2D6DD1-6337-423A-AB59-C9FF559AEC5E}" type="pres">
      <dgm:prSet presAssocID="{3D8CA3B8-2263-4BF9-8DEC-0D94501BDA2B}" presName="node" presStyleLbl="node1" presStyleIdx="2" presStyleCnt="8" custScaleX="183602" custScaleY="117540" custRadScaleRad="137818" custRadScaleInc="-71862">
        <dgm:presLayoutVars>
          <dgm:bulletEnabled val="1"/>
        </dgm:presLayoutVars>
      </dgm:prSet>
      <dgm:spPr/>
    </dgm:pt>
    <dgm:pt modelId="{307C24B9-F2C8-4815-A97D-E025C7863383}" type="pres">
      <dgm:prSet presAssocID="{A28C7842-0CB8-40B5-9A6D-076EBE9C70B3}" presName="parTrans" presStyleLbl="bgSibTrans2D1" presStyleIdx="3" presStyleCnt="8"/>
      <dgm:spPr/>
    </dgm:pt>
    <dgm:pt modelId="{C76F22A2-0567-4E91-8649-D3984993F79E}" type="pres">
      <dgm:prSet presAssocID="{A533DCC8-D48F-4631-AE77-493182A4C92A}" presName="node" presStyleLbl="node1" presStyleIdx="3" presStyleCnt="8" custScaleX="213980" custScaleY="157484" custRadScaleRad="109099" custRadScaleInc="0">
        <dgm:presLayoutVars>
          <dgm:bulletEnabled val="1"/>
        </dgm:presLayoutVars>
      </dgm:prSet>
      <dgm:spPr/>
    </dgm:pt>
    <dgm:pt modelId="{B748CE63-5B97-4299-8B6C-7EB6514805A7}" type="pres">
      <dgm:prSet presAssocID="{BC12D978-7C63-46D3-B679-AAF0AA812815}" presName="parTrans" presStyleLbl="bgSibTrans2D1" presStyleIdx="4" presStyleCnt="8"/>
      <dgm:spPr/>
    </dgm:pt>
    <dgm:pt modelId="{63799A62-D63F-433B-B1CF-6621C409B113}" type="pres">
      <dgm:prSet presAssocID="{E2C47E89-5F7A-4088-85C3-97DF56C0F98A}" presName="node" presStyleLbl="node1" presStyleIdx="4" presStyleCnt="8" custScaleX="157862" custRadScaleRad="111508" custRadScaleInc="66246">
        <dgm:presLayoutVars>
          <dgm:bulletEnabled val="1"/>
        </dgm:presLayoutVars>
      </dgm:prSet>
      <dgm:spPr/>
    </dgm:pt>
    <dgm:pt modelId="{FA1E4D20-C49A-44CC-8FDA-D4A89C721CC9}" type="pres">
      <dgm:prSet presAssocID="{8208970D-C728-4D93-90C6-8050CDA3A149}" presName="parTrans" presStyleLbl="bgSibTrans2D1" presStyleIdx="5" presStyleCnt="8" custLinFactNeighborX="-4167" custLinFactNeighborY="-24149"/>
      <dgm:spPr/>
    </dgm:pt>
    <dgm:pt modelId="{CAB0E3ED-5B0E-407A-8BB2-3EEF19CC51E8}" type="pres">
      <dgm:prSet presAssocID="{A2BF1C14-8D9D-4FDB-9755-A276D1894D42}" presName="node" presStyleLbl="node1" presStyleIdx="5" presStyleCnt="8" custScaleX="168205" custRadScaleRad="137527" custRadScaleInc="78264">
        <dgm:presLayoutVars>
          <dgm:bulletEnabled val="1"/>
        </dgm:presLayoutVars>
      </dgm:prSet>
      <dgm:spPr/>
    </dgm:pt>
    <dgm:pt modelId="{C72BBD84-81BA-4BCD-8A4A-28CE7822F644}" type="pres">
      <dgm:prSet presAssocID="{5C88989B-5335-48BC-9E73-02D5714ACBB9}" presName="parTrans" presStyleLbl="bgSibTrans2D1" presStyleIdx="6" presStyleCnt="8" custLinFactNeighborX="-828" custLinFactNeighborY="-26161"/>
      <dgm:spPr/>
    </dgm:pt>
    <dgm:pt modelId="{FD8C4678-D2FE-4E24-AC9D-6C5968B9A6B3}" type="pres">
      <dgm:prSet presAssocID="{8F30E363-3336-48CA-BB14-C9711DE9A77F}" presName="node" presStyleLbl="node1" presStyleIdx="6" presStyleCnt="8" custScaleX="174627" custScaleY="91777" custRadScaleRad="123754" custRadScaleInc="49201">
        <dgm:presLayoutVars>
          <dgm:bulletEnabled val="1"/>
        </dgm:presLayoutVars>
      </dgm:prSet>
      <dgm:spPr/>
    </dgm:pt>
    <dgm:pt modelId="{6FC7E6BF-954C-4B43-9EEE-7C147EDCC887}" type="pres">
      <dgm:prSet presAssocID="{EB0B7B34-7B4B-4390-9A0A-4A6F50D06F46}" presName="parTrans" presStyleLbl="bgSibTrans2D1" presStyleIdx="7" presStyleCnt="8"/>
      <dgm:spPr/>
    </dgm:pt>
    <dgm:pt modelId="{1F1EA807-D0A0-489B-A0A7-B3E10EEDD985}" type="pres">
      <dgm:prSet presAssocID="{444CEDA3-BD1C-4334-999D-3EA55BFC3CD8}" presName="node" presStyleLbl="node1" presStyleIdx="7" presStyleCnt="8" custScaleX="159022" custRadScaleRad="104183" custRadScaleInc="10170">
        <dgm:presLayoutVars>
          <dgm:bulletEnabled val="1"/>
        </dgm:presLayoutVars>
      </dgm:prSet>
      <dgm:spPr/>
    </dgm:pt>
  </dgm:ptLst>
  <dgm:cxnLst>
    <dgm:cxn modelId="{CF75960D-2F2E-46D8-9F9C-7D6FAB07B26E}" type="presOf" srcId="{3F6BD406-E63F-4DAC-BACD-A093C4CED0B3}" destId="{84847B4E-0EE5-4E1C-914A-FC325AF54FB4}" srcOrd="0" destOrd="0" presId="urn:microsoft.com/office/officeart/2005/8/layout/radial4"/>
    <dgm:cxn modelId="{A3AAA40E-B878-4871-8F1B-4EE69D84D17D}" type="presOf" srcId="{BC12D978-7C63-46D3-B679-AAF0AA812815}" destId="{B748CE63-5B97-4299-8B6C-7EB6514805A7}" srcOrd="0" destOrd="0" presId="urn:microsoft.com/office/officeart/2005/8/layout/radial4"/>
    <dgm:cxn modelId="{71488614-E949-4F20-B369-94C6C2F6960F}" srcId="{B017957F-5CBE-4799-BE6A-B5DF5AA59CDF}" destId="{444CEDA3-BD1C-4334-999D-3EA55BFC3CD8}" srcOrd="7" destOrd="0" parTransId="{EB0B7B34-7B4B-4390-9A0A-4A6F50D06F46}" sibTransId="{7D630193-BF16-47D8-BC95-D283650FFAFE}"/>
    <dgm:cxn modelId="{61618D1F-257A-49B1-AE39-8E0442948AE0}" srcId="{B017957F-5CBE-4799-BE6A-B5DF5AA59CDF}" destId="{A2BF1C14-8D9D-4FDB-9755-A276D1894D42}" srcOrd="5" destOrd="0" parTransId="{8208970D-C728-4D93-90C6-8050CDA3A149}" sibTransId="{B6877B2C-7FA7-4342-86FB-7A1CBEC83926}"/>
    <dgm:cxn modelId="{9FA4AE23-B4D3-4F85-9025-DEC4FFB5AA3A}" type="presOf" srcId="{8F30E363-3336-48CA-BB14-C9711DE9A77F}" destId="{FD8C4678-D2FE-4E24-AC9D-6C5968B9A6B3}" srcOrd="0" destOrd="0" presId="urn:microsoft.com/office/officeart/2005/8/layout/radial4"/>
    <dgm:cxn modelId="{21C62C24-E12A-4035-96D0-FE93F1EBEFDF}" type="presOf" srcId="{EB0B7B34-7B4B-4390-9A0A-4A6F50D06F46}" destId="{6FC7E6BF-954C-4B43-9EEE-7C147EDCC887}" srcOrd="0" destOrd="0" presId="urn:microsoft.com/office/officeart/2005/8/layout/radial4"/>
    <dgm:cxn modelId="{95534334-443A-4FC7-8A01-B9C391A7E7DF}" srcId="{B017957F-5CBE-4799-BE6A-B5DF5AA59CDF}" destId="{A533DCC8-D48F-4631-AE77-493182A4C92A}" srcOrd="3" destOrd="0" parTransId="{A28C7842-0CB8-40B5-9A6D-076EBE9C70B3}" sibTransId="{F789BB4B-0088-4C63-89B9-D86F630FC77C}"/>
    <dgm:cxn modelId="{5E3F4239-EF5E-4377-BAC5-D4C7C7D2863D}" srcId="{B017957F-5CBE-4799-BE6A-B5DF5AA59CDF}" destId="{2096BB96-F8D1-4017-973B-6C3797256C4F}" srcOrd="0" destOrd="0" parTransId="{05CE3932-F651-43A2-BC59-C5AE2D3CC73A}" sibTransId="{0DD61F2A-AB5B-4B83-B18E-352ACEEE4DF2}"/>
    <dgm:cxn modelId="{600E5A47-D903-46B8-802E-FEFB1EBA4272}" srcId="{823BEF7C-378F-427E-B4B4-8D064B267D6F}" destId="{B017957F-5CBE-4799-BE6A-B5DF5AA59CDF}" srcOrd="0" destOrd="0" parTransId="{03C2AD75-2CCE-4DE3-8E5F-D59132C99E85}" sibTransId="{56898106-18D7-4B4C-833F-AF9228844A62}"/>
    <dgm:cxn modelId="{C910AC48-3C8F-4131-835C-2B9DC88BACF8}" type="presOf" srcId="{2096BB96-F8D1-4017-973B-6C3797256C4F}" destId="{1DFBAA17-8DD4-4F38-BC3D-F9036EC9E2CC}" srcOrd="0" destOrd="0" presId="urn:microsoft.com/office/officeart/2005/8/layout/radial4"/>
    <dgm:cxn modelId="{8E00976C-E280-4A22-9477-F47DC1CF941F}" srcId="{B017957F-5CBE-4799-BE6A-B5DF5AA59CDF}" destId="{E2C47E89-5F7A-4088-85C3-97DF56C0F98A}" srcOrd="4" destOrd="0" parTransId="{BC12D978-7C63-46D3-B679-AAF0AA812815}" sibTransId="{B3238026-08B6-487A-A6E0-5B41B5A97A23}"/>
    <dgm:cxn modelId="{434D5172-1A45-44C2-B1FB-C5DD6E1C6DDE}" srcId="{B017957F-5CBE-4799-BE6A-B5DF5AA59CDF}" destId="{3F6BD406-E63F-4DAC-BACD-A093C4CED0B3}" srcOrd="1" destOrd="0" parTransId="{534C252D-E611-4C0B-A09C-DEEA6F65AAD7}" sibTransId="{47B9B5DC-6066-4E9A-9396-4894CA21896C}"/>
    <dgm:cxn modelId="{6C2F177F-6634-4D89-A483-4ED70EEC7979}" srcId="{B017957F-5CBE-4799-BE6A-B5DF5AA59CDF}" destId="{8F30E363-3336-48CA-BB14-C9711DE9A77F}" srcOrd="6" destOrd="0" parTransId="{5C88989B-5335-48BC-9E73-02D5714ACBB9}" sibTransId="{C6A40980-50AD-41D7-A297-940B023987DE}"/>
    <dgm:cxn modelId="{F8D79786-8342-4F28-98C7-17DAAA2B9951}" type="presOf" srcId="{05CE3932-F651-43A2-BC59-C5AE2D3CC73A}" destId="{42243366-16DA-4F8B-8223-A2987325A641}" srcOrd="0" destOrd="0" presId="urn:microsoft.com/office/officeart/2005/8/layout/radial4"/>
    <dgm:cxn modelId="{0416278F-54D3-4B8D-9EC8-B317C42631D8}" srcId="{B017957F-5CBE-4799-BE6A-B5DF5AA59CDF}" destId="{3D8CA3B8-2263-4BF9-8DEC-0D94501BDA2B}" srcOrd="2" destOrd="0" parTransId="{72CD0B8A-C5DC-4D17-8211-80FF46F45B8B}" sibTransId="{EE6145F7-778F-471F-B39D-A9445F898AEB}"/>
    <dgm:cxn modelId="{3155719A-6A32-4438-B60F-EDF638B62582}" type="presOf" srcId="{A533DCC8-D48F-4631-AE77-493182A4C92A}" destId="{C76F22A2-0567-4E91-8649-D3984993F79E}" srcOrd="0" destOrd="0" presId="urn:microsoft.com/office/officeart/2005/8/layout/radial4"/>
    <dgm:cxn modelId="{4A491BA4-B8B0-41DB-9907-05652752F2F2}" type="presOf" srcId="{A28C7842-0CB8-40B5-9A6D-076EBE9C70B3}" destId="{307C24B9-F2C8-4815-A97D-E025C7863383}" srcOrd="0" destOrd="0" presId="urn:microsoft.com/office/officeart/2005/8/layout/radial4"/>
    <dgm:cxn modelId="{13FF0DA9-CFF1-41A3-878C-9A3810EB2AA9}" type="presOf" srcId="{B017957F-5CBE-4799-BE6A-B5DF5AA59CDF}" destId="{AD955E18-109F-45D5-B768-BF688E1AD1C5}" srcOrd="0" destOrd="0" presId="urn:microsoft.com/office/officeart/2005/8/layout/radial4"/>
    <dgm:cxn modelId="{B18D54B7-C2D3-46F2-973A-DED5A9D61FDE}" type="presOf" srcId="{3D8CA3B8-2263-4BF9-8DEC-0D94501BDA2B}" destId="{9C2D6DD1-6337-423A-AB59-C9FF559AEC5E}" srcOrd="0" destOrd="0" presId="urn:microsoft.com/office/officeart/2005/8/layout/radial4"/>
    <dgm:cxn modelId="{4AB423D6-917E-49FF-B5E0-8028ACF4773F}" type="presOf" srcId="{72CD0B8A-C5DC-4D17-8211-80FF46F45B8B}" destId="{E772DF62-645B-4927-B2F0-E0A0BB12E834}" srcOrd="0" destOrd="0" presId="urn:microsoft.com/office/officeart/2005/8/layout/radial4"/>
    <dgm:cxn modelId="{05140ADF-CAAD-4BC7-B58B-5DAEDD583E39}" type="presOf" srcId="{5C88989B-5335-48BC-9E73-02D5714ACBB9}" destId="{C72BBD84-81BA-4BCD-8A4A-28CE7822F644}" srcOrd="0" destOrd="0" presId="urn:microsoft.com/office/officeart/2005/8/layout/radial4"/>
    <dgm:cxn modelId="{7F127FE1-468D-471B-8D9C-8154E5E36DDC}" type="presOf" srcId="{534C252D-E611-4C0B-A09C-DEEA6F65AAD7}" destId="{04EFA880-5BB9-4065-85B8-C9EE566E3D72}" srcOrd="0" destOrd="0" presId="urn:microsoft.com/office/officeart/2005/8/layout/radial4"/>
    <dgm:cxn modelId="{9BE511E6-F745-4BFD-9045-5A051CD861E0}" type="presOf" srcId="{E2C47E89-5F7A-4088-85C3-97DF56C0F98A}" destId="{63799A62-D63F-433B-B1CF-6621C409B113}" srcOrd="0" destOrd="0" presId="urn:microsoft.com/office/officeart/2005/8/layout/radial4"/>
    <dgm:cxn modelId="{A9580AEB-7EA6-487F-AEA1-44AE62AFC85E}" type="presOf" srcId="{8208970D-C728-4D93-90C6-8050CDA3A149}" destId="{FA1E4D20-C49A-44CC-8FDA-D4A89C721CC9}" srcOrd="0" destOrd="0" presId="urn:microsoft.com/office/officeart/2005/8/layout/radial4"/>
    <dgm:cxn modelId="{A909F9EB-F15F-42E7-8F07-802B778B5403}" type="presOf" srcId="{444CEDA3-BD1C-4334-999D-3EA55BFC3CD8}" destId="{1F1EA807-D0A0-489B-A0A7-B3E10EEDD985}" srcOrd="0" destOrd="0" presId="urn:microsoft.com/office/officeart/2005/8/layout/radial4"/>
    <dgm:cxn modelId="{BEE93DF1-EC28-4BB8-A05F-5B49683B3733}" type="presOf" srcId="{A2BF1C14-8D9D-4FDB-9755-A276D1894D42}" destId="{CAB0E3ED-5B0E-407A-8BB2-3EEF19CC51E8}" srcOrd="0" destOrd="0" presId="urn:microsoft.com/office/officeart/2005/8/layout/radial4"/>
    <dgm:cxn modelId="{D21B9DFE-F0CA-4254-A728-C972F622AB18}" type="presOf" srcId="{823BEF7C-378F-427E-B4B4-8D064B267D6F}" destId="{75DE8C7E-7F7E-4F04-BAFD-480500E85BB4}" srcOrd="0" destOrd="0" presId="urn:microsoft.com/office/officeart/2005/8/layout/radial4"/>
    <dgm:cxn modelId="{8799C36A-F95D-4885-8EA0-45FC8EE9A818}" type="presParOf" srcId="{75DE8C7E-7F7E-4F04-BAFD-480500E85BB4}" destId="{AD955E18-109F-45D5-B768-BF688E1AD1C5}" srcOrd="0" destOrd="0" presId="urn:microsoft.com/office/officeart/2005/8/layout/radial4"/>
    <dgm:cxn modelId="{E0ABF4E4-309A-429F-B381-1EB10CDAB507}" type="presParOf" srcId="{75DE8C7E-7F7E-4F04-BAFD-480500E85BB4}" destId="{42243366-16DA-4F8B-8223-A2987325A641}" srcOrd="1" destOrd="0" presId="urn:microsoft.com/office/officeart/2005/8/layout/radial4"/>
    <dgm:cxn modelId="{4FFB0EDD-D3D0-43C4-941B-AEDA9BA5BBE9}" type="presParOf" srcId="{75DE8C7E-7F7E-4F04-BAFD-480500E85BB4}" destId="{1DFBAA17-8DD4-4F38-BC3D-F9036EC9E2CC}" srcOrd="2" destOrd="0" presId="urn:microsoft.com/office/officeart/2005/8/layout/radial4"/>
    <dgm:cxn modelId="{D2F7E106-CA71-4A4E-825C-F2F6CBAECC23}" type="presParOf" srcId="{75DE8C7E-7F7E-4F04-BAFD-480500E85BB4}" destId="{04EFA880-5BB9-4065-85B8-C9EE566E3D72}" srcOrd="3" destOrd="0" presId="urn:microsoft.com/office/officeart/2005/8/layout/radial4"/>
    <dgm:cxn modelId="{02876463-96F3-407A-ACD7-E4B9BA34BA80}" type="presParOf" srcId="{75DE8C7E-7F7E-4F04-BAFD-480500E85BB4}" destId="{84847B4E-0EE5-4E1C-914A-FC325AF54FB4}" srcOrd="4" destOrd="0" presId="urn:microsoft.com/office/officeart/2005/8/layout/radial4"/>
    <dgm:cxn modelId="{39EB47A0-11A0-4C04-B4D8-4C1319876B64}" type="presParOf" srcId="{75DE8C7E-7F7E-4F04-BAFD-480500E85BB4}" destId="{E772DF62-645B-4927-B2F0-E0A0BB12E834}" srcOrd="5" destOrd="0" presId="urn:microsoft.com/office/officeart/2005/8/layout/radial4"/>
    <dgm:cxn modelId="{4A22DF69-2AD7-4D6C-AC17-E93137837394}" type="presParOf" srcId="{75DE8C7E-7F7E-4F04-BAFD-480500E85BB4}" destId="{9C2D6DD1-6337-423A-AB59-C9FF559AEC5E}" srcOrd="6" destOrd="0" presId="urn:microsoft.com/office/officeart/2005/8/layout/radial4"/>
    <dgm:cxn modelId="{B60C2372-FA66-4295-BE4F-EF9304C940B2}" type="presParOf" srcId="{75DE8C7E-7F7E-4F04-BAFD-480500E85BB4}" destId="{307C24B9-F2C8-4815-A97D-E025C7863383}" srcOrd="7" destOrd="0" presId="urn:microsoft.com/office/officeart/2005/8/layout/radial4"/>
    <dgm:cxn modelId="{C372225A-759B-46D2-9A82-AF694D56D7D5}" type="presParOf" srcId="{75DE8C7E-7F7E-4F04-BAFD-480500E85BB4}" destId="{C76F22A2-0567-4E91-8649-D3984993F79E}" srcOrd="8" destOrd="0" presId="urn:microsoft.com/office/officeart/2005/8/layout/radial4"/>
    <dgm:cxn modelId="{1CACC9D7-8AB5-4BBA-B801-023ED467F2E1}" type="presParOf" srcId="{75DE8C7E-7F7E-4F04-BAFD-480500E85BB4}" destId="{B748CE63-5B97-4299-8B6C-7EB6514805A7}" srcOrd="9" destOrd="0" presId="urn:microsoft.com/office/officeart/2005/8/layout/radial4"/>
    <dgm:cxn modelId="{B9AAEFE6-13FE-493C-9B29-6B547BC31076}" type="presParOf" srcId="{75DE8C7E-7F7E-4F04-BAFD-480500E85BB4}" destId="{63799A62-D63F-433B-B1CF-6621C409B113}" srcOrd="10" destOrd="0" presId="urn:microsoft.com/office/officeart/2005/8/layout/radial4"/>
    <dgm:cxn modelId="{711F1460-6D93-408C-BACB-037F92245311}" type="presParOf" srcId="{75DE8C7E-7F7E-4F04-BAFD-480500E85BB4}" destId="{FA1E4D20-C49A-44CC-8FDA-D4A89C721CC9}" srcOrd="11" destOrd="0" presId="urn:microsoft.com/office/officeart/2005/8/layout/radial4"/>
    <dgm:cxn modelId="{629868BA-5393-438A-81BC-253ACF6668D5}" type="presParOf" srcId="{75DE8C7E-7F7E-4F04-BAFD-480500E85BB4}" destId="{CAB0E3ED-5B0E-407A-8BB2-3EEF19CC51E8}" srcOrd="12" destOrd="0" presId="urn:microsoft.com/office/officeart/2005/8/layout/radial4"/>
    <dgm:cxn modelId="{7664F115-D679-4EB7-A7FC-EFDBD68A654F}" type="presParOf" srcId="{75DE8C7E-7F7E-4F04-BAFD-480500E85BB4}" destId="{C72BBD84-81BA-4BCD-8A4A-28CE7822F644}" srcOrd="13" destOrd="0" presId="urn:microsoft.com/office/officeart/2005/8/layout/radial4"/>
    <dgm:cxn modelId="{96E9EFDA-A5B9-49FA-BDD8-B0F2E522DEA7}" type="presParOf" srcId="{75DE8C7E-7F7E-4F04-BAFD-480500E85BB4}" destId="{FD8C4678-D2FE-4E24-AC9D-6C5968B9A6B3}" srcOrd="14" destOrd="0" presId="urn:microsoft.com/office/officeart/2005/8/layout/radial4"/>
    <dgm:cxn modelId="{B4FDB3ED-91AD-416B-A3F5-1E2C967FC12E}" type="presParOf" srcId="{75DE8C7E-7F7E-4F04-BAFD-480500E85BB4}" destId="{6FC7E6BF-954C-4B43-9EEE-7C147EDCC887}" srcOrd="15" destOrd="0" presId="urn:microsoft.com/office/officeart/2005/8/layout/radial4"/>
    <dgm:cxn modelId="{9314C297-4FE2-489A-B64D-1F261D3F03C1}" type="presParOf" srcId="{75DE8C7E-7F7E-4F04-BAFD-480500E85BB4}" destId="{1F1EA807-D0A0-489B-A0A7-B3E10EEDD985}" srcOrd="16" destOrd="0" presId="urn:microsoft.com/office/officeart/2005/8/layout/radial4"/>
  </dgm:cxnLst>
  <dgm:bg>
    <a:solidFill>
      <a:schemeClr val="tx1"/>
    </a:solidFill>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00B22B-9500-44F6-81F5-C9FD3D1FE5AA}">
      <dsp:nvSpPr>
        <dsp:cNvPr id="0" name=""/>
        <dsp:cNvSpPr/>
      </dsp:nvSpPr>
      <dsp:spPr>
        <a:xfrm>
          <a:off x="5625185" y="1482419"/>
          <a:ext cx="2453805" cy="245425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719A01-E00F-42DD-A0FF-46AF0356CDA4}">
      <dsp:nvSpPr>
        <dsp:cNvPr id="0" name=""/>
        <dsp:cNvSpPr/>
      </dsp:nvSpPr>
      <dsp:spPr>
        <a:xfrm>
          <a:off x="5706659" y="1564242"/>
          <a:ext cx="2290857" cy="2290613"/>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ar-JO" sz="3400" kern="1200" dirty="0"/>
            <a:t>النمط الأتوقراطي</a:t>
          </a:r>
          <a:endParaRPr lang="en-US" sz="3400" kern="1200" dirty="0"/>
        </a:p>
      </dsp:txBody>
      <dsp:txXfrm>
        <a:off x="6034153" y="1891534"/>
        <a:ext cx="1635870" cy="1636029"/>
      </dsp:txXfrm>
    </dsp:sp>
    <dsp:sp modelId="{CD2D511C-8386-46B1-ABF8-B93D14E89FD8}">
      <dsp:nvSpPr>
        <dsp:cNvPr id="0" name=""/>
        <dsp:cNvSpPr/>
      </dsp:nvSpPr>
      <dsp:spPr>
        <a:xfrm rot="2700000">
          <a:off x="3092062" y="1485386"/>
          <a:ext cx="2447894" cy="2447894"/>
        </a:xfrm>
        <a:prstGeom prst="teardrop">
          <a:avLst>
            <a:gd name="adj" fmla="val 1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6D1C45-9C78-4E6A-A72A-41428B13D6E3}">
      <dsp:nvSpPr>
        <dsp:cNvPr id="0" name=""/>
        <dsp:cNvSpPr/>
      </dsp:nvSpPr>
      <dsp:spPr>
        <a:xfrm>
          <a:off x="3170581" y="1564242"/>
          <a:ext cx="2290857" cy="2290613"/>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ar-JO" sz="3400" kern="1200" dirty="0"/>
            <a:t>النمط</a:t>
          </a:r>
        </a:p>
        <a:p>
          <a:pPr marL="0" lvl="0" indent="0" algn="ctr" defTabSz="1511300">
            <a:lnSpc>
              <a:spcPct val="90000"/>
            </a:lnSpc>
            <a:spcBef>
              <a:spcPct val="0"/>
            </a:spcBef>
            <a:spcAft>
              <a:spcPct val="35000"/>
            </a:spcAft>
            <a:buNone/>
          </a:pPr>
          <a:r>
            <a:rPr lang="ar-JO" sz="3400" kern="1200" dirty="0"/>
            <a:t>الفوضوي </a:t>
          </a:r>
          <a:endParaRPr lang="en-US" sz="3400" kern="1200" dirty="0"/>
        </a:p>
      </dsp:txBody>
      <dsp:txXfrm>
        <a:off x="3498075" y="1891534"/>
        <a:ext cx="1635870" cy="1636029"/>
      </dsp:txXfrm>
    </dsp:sp>
    <dsp:sp modelId="{355AD9FA-8442-4FC0-83F9-524DF76EEBDF}">
      <dsp:nvSpPr>
        <dsp:cNvPr id="0" name=""/>
        <dsp:cNvSpPr/>
      </dsp:nvSpPr>
      <dsp:spPr>
        <a:xfrm rot="2700000">
          <a:off x="555984" y="1485386"/>
          <a:ext cx="2447894" cy="2447894"/>
        </a:xfrm>
        <a:prstGeom prst="teardrop">
          <a:avLst>
            <a:gd name="adj" fmla="val 1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B9694A-932E-4A05-BA4D-7FBCB3E9AB9D}">
      <dsp:nvSpPr>
        <dsp:cNvPr id="0" name=""/>
        <dsp:cNvSpPr/>
      </dsp:nvSpPr>
      <dsp:spPr>
        <a:xfrm>
          <a:off x="634503" y="1564242"/>
          <a:ext cx="2290857" cy="2290613"/>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ar-JO" sz="3400" kern="1200" dirty="0"/>
            <a:t>النمط الديمقراطي</a:t>
          </a:r>
          <a:endParaRPr lang="en-US" sz="3400" kern="1200" dirty="0"/>
        </a:p>
      </dsp:txBody>
      <dsp:txXfrm>
        <a:off x="961997" y="1891534"/>
        <a:ext cx="1635870" cy="163602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8914D8-A8EB-4D88-9859-02A295EDCD69}">
      <dsp:nvSpPr>
        <dsp:cNvPr id="0" name=""/>
        <dsp:cNvSpPr/>
      </dsp:nvSpPr>
      <dsp:spPr>
        <a:xfrm>
          <a:off x="2927484" y="1259"/>
          <a:ext cx="2352406" cy="235240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1733550">
            <a:lnSpc>
              <a:spcPct val="90000"/>
            </a:lnSpc>
            <a:spcBef>
              <a:spcPct val="0"/>
            </a:spcBef>
            <a:spcAft>
              <a:spcPct val="35000"/>
            </a:spcAft>
            <a:buNone/>
          </a:pPr>
          <a:r>
            <a:rPr lang="ar-SA" sz="3900" kern="1200" dirty="0"/>
            <a:t>العلاقات الإنسان</a:t>
          </a:r>
          <a:r>
            <a:rPr lang="ar-JO" sz="3900" kern="1200" dirty="0"/>
            <a:t>ية</a:t>
          </a:r>
          <a:endParaRPr lang="en-US" sz="3900" kern="1200" dirty="0"/>
        </a:p>
      </dsp:txBody>
      <dsp:txXfrm>
        <a:off x="3271986" y="345761"/>
        <a:ext cx="1663402" cy="1663402"/>
      </dsp:txXfrm>
    </dsp:sp>
    <dsp:sp modelId="{587C4706-C308-4527-803B-929AA555124D}">
      <dsp:nvSpPr>
        <dsp:cNvPr id="0" name=""/>
        <dsp:cNvSpPr/>
      </dsp:nvSpPr>
      <dsp:spPr>
        <a:xfrm rot="3600000">
          <a:off x="4665120" y="2296967"/>
          <a:ext cx="628207" cy="79393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a:off x="4712236" y="2374148"/>
        <a:ext cx="439745" cy="476363"/>
      </dsp:txXfrm>
    </dsp:sp>
    <dsp:sp modelId="{E1B94980-7DCD-435F-9399-5956256D8914}">
      <dsp:nvSpPr>
        <dsp:cNvPr id="0" name=""/>
        <dsp:cNvSpPr/>
      </dsp:nvSpPr>
      <dsp:spPr>
        <a:xfrm>
          <a:off x="4696336" y="3065001"/>
          <a:ext cx="2352406" cy="235240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1733550">
            <a:lnSpc>
              <a:spcPct val="90000"/>
            </a:lnSpc>
            <a:spcBef>
              <a:spcPct val="0"/>
            </a:spcBef>
            <a:spcAft>
              <a:spcPct val="35000"/>
            </a:spcAft>
            <a:buNone/>
          </a:pPr>
          <a:r>
            <a:rPr lang="ar-SA" sz="3900" kern="1200"/>
            <a:t>المشاركة </a:t>
          </a:r>
          <a:endParaRPr lang="en-US" sz="3900" kern="1200" dirty="0"/>
        </a:p>
      </dsp:txBody>
      <dsp:txXfrm>
        <a:off x="5040838" y="3409503"/>
        <a:ext cx="1663402" cy="1663402"/>
      </dsp:txXfrm>
    </dsp:sp>
    <dsp:sp modelId="{BBE8522D-7C71-44E3-86FF-37599BAD7C8C}">
      <dsp:nvSpPr>
        <dsp:cNvPr id="0" name=""/>
        <dsp:cNvSpPr/>
      </dsp:nvSpPr>
      <dsp:spPr>
        <a:xfrm rot="10800000">
          <a:off x="3807363" y="3844235"/>
          <a:ext cx="628207" cy="79393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rot="10800000">
        <a:off x="3995825" y="4003022"/>
        <a:ext cx="439745" cy="476363"/>
      </dsp:txXfrm>
    </dsp:sp>
    <dsp:sp modelId="{209477B8-6D04-4718-B73A-35CE7CDE7580}">
      <dsp:nvSpPr>
        <dsp:cNvPr id="0" name=""/>
        <dsp:cNvSpPr/>
      </dsp:nvSpPr>
      <dsp:spPr>
        <a:xfrm>
          <a:off x="1158631" y="3065001"/>
          <a:ext cx="2352406" cy="235240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1733550">
            <a:lnSpc>
              <a:spcPct val="90000"/>
            </a:lnSpc>
            <a:spcBef>
              <a:spcPct val="0"/>
            </a:spcBef>
            <a:spcAft>
              <a:spcPct val="35000"/>
            </a:spcAft>
            <a:buNone/>
          </a:pPr>
          <a:r>
            <a:rPr lang="ar-SA" sz="3900" kern="1200"/>
            <a:t>تفويض السلطة</a:t>
          </a:r>
          <a:endParaRPr lang="en-US" sz="3900" kern="1200" dirty="0"/>
        </a:p>
      </dsp:txBody>
      <dsp:txXfrm>
        <a:off x="1503133" y="3409503"/>
        <a:ext cx="1663402" cy="1663402"/>
      </dsp:txXfrm>
    </dsp:sp>
    <dsp:sp modelId="{349F7089-2450-413B-9B45-E1C269FD601C}">
      <dsp:nvSpPr>
        <dsp:cNvPr id="0" name=""/>
        <dsp:cNvSpPr/>
      </dsp:nvSpPr>
      <dsp:spPr>
        <a:xfrm rot="18000000">
          <a:off x="2896267" y="2327762"/>
          <a:ext cx="628207" cy="79393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a:off x="2943383" y="2568155"/>
        <a:ext cx="439745" cy="47636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4A0962-E649-4835-B997-EA11A48E33A7}">
      <dsp:nvSpPr>
        <dsp:cNvPr id="0" name=""/>
        <dsp:cNvSpPr/>
      </dsp:nvSpPr>
      <dsp:spPr>
        <a:xfrm>
          <a:off x="194074" y="3234"/>
          <a:ext cx="6676415" cy="115171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t>أهم الاثار السلبية لاستخدام النمط</a:t>
          </a:r>
          <a:r>
            <a:rPr lang="ar-JO" sz="2000" b="1" kern="1200" dirty="0"/>
            <a:t> الديمقراطي</a:t>
          </a:r>
          <a:r>
            <a:rPr lang="ar-SA" sz="2000" b="1" kern="1200" dirty="0"/>
            <a:t> فيما يلي :</a:t>
          </a:r>
          <a:endParaRPr lang="en-US" sz="2000" b="1" kern="1200" dirty="0">
            <a:solidFill>
              <a:schemeClr val="tx1"/>
            </a:solidFill>
          </a:endParaRPr>
        </a:p>
      </dsp:txBody>
      <dsp:txXfrm>
        <a:off x="227806" y="36966"/>
        <a:ext cx="6608951" cy="1084246"/>
      </dsp:txXfrm>
    </dsp:sp>
    <dsp:sp modelId="{B0D85CCA-788F-4BE7-9F1C-E85D8F7C56E3}">
      <dsp:nvSpPr>
        <dsp:cNvPr id="0" name=""/>
        <dsp:cNvSpPr/>
      </dsp:nvSpPr>
      <dsp:spPr>
        <a:xfrm>
          <a:off x="861715" y="1154944"/>
          <a:ext cx="667641" cy="633248"/>
        </a:xfrm>
        <a:custGeom>
          <a:avLst/>
          <a:gdLst/>
          <a:ahLst/>
          <a:cxnLst/>
          <a:rect l="0" t="0" r="0" b="0"/>
          <a:pathLst>
            <a:path>
              <a:moveTo>
                <a:pt x="0" y="0"/>
              </a:moveTo>
              <a:lnTo>
                <a:pt x="0" y="633248"/>
              </a:lnTo>
              <a:lnTo>
                <a:pt x="667641" y="63324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6D2DFF9-6343-4DE3-B325-C898E7D6C3BA}">
      <dsp:nvSpPr>
        <dsp:cNvPr id="0" name=""/>
        <dsp:cNvSpPr/>
      </dsp:nvSpPr>
      <dsp:spPr>
        <a:xfrm>
          <a:off x="1529357" y="1366027"/>
          <a:ext cx="9839432" cy="84433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ar-SA" sz="2000" kern="1200" dirty="0"/>
            <a:t>تجاوز المرؤوسين لصلاحيات القائد ومسؤولياته نتيجة مغالاة الأخير في استخدام هذا النمط </a:t>
          </a:r>
          <a:endParaRPr lang="en-US" sz="2000" kern="1200" dirty="0"/>
        </a:p>
      </dsp:txBody>
      <dsp:txXfrm>
        <a:off x="1554087" y="1390757"/>
        <a:ext cx="9789972" cy="794871"/>
      </dsp:txXfrm>
    </dsp:sp>
    <dsp:sp modelId="{5725B7CD-0A4A-403A-A5C1-82F80CB5C21B}">
      <dsp:nvSpPr>
        <dsp:cNvPr id="0" name=""/>
        <dsp:cNvSpPr/>
      </dsp:nvSpPr>
      <dsp:spPr>
        <a:xfrm>
          <a:off x="861715" y="1154944"/>
          <a:ext cx="667641" cy="1688662"/>
        </a:xfrm>
        <a:custGeom>
          <a:avLst/>
          <a:gdLst/>
          <a:ahLst/>
          <a:cxnLst/>
          <a:rect l="0" t="0" r="0" b="0"/>
          <a:pathLst>
            <a:path>
              <a:moveTo>
                <a:pt x="0" y="0"/>
              </a:moveTo>
              <a:lnTo>
                <a:pt x="0" y="1688662"/>
              </a:lnTo>
              <a:lnTo>
                <a:pt x="667641" y="168866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A0716C3-3941-4C54-B328-A69F46535D9D}">
      <dsp:nvSpPr>
        <dsp:cNvPr id="0" name=""/>
        <dsp:cNvSpPr/>
      </dsp:nvSpPr>
      <dsp:spPr>
        <a:xfrm>
          <a:off x="1529357" y="2421441"/>
          <a:ext cx="10046043" cy="84433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ar-SA" sz="2000" kern="1200" dirty="0"/>
            <a:t>خلق أزمة ثقة بين القائد ومرؤوسيه، إضافة إلي ظهور الصراعات والخلافات داخل التنظيم نتيجة أسلوب المناورة الذي قد يلجأ إليه القائد لإقناع مرؤوسيه بإيمانه بأسلوب الديمقراطية في العمل</a:t>
          </a:r>
          <a:endParaRPr lang="en-US" sz="2000" kern="1200" dirty="0"/>
        </a:p>
      </dsp:txBody>
      <dsp:txXfrm>
        <a:off x="1554087" y="2446171"/>
        <a:ext cx="9996583" cy="794871"/>
      </dsp:txXfrm>
    </dsp:sp>
    <dsp:sp modelId="{8814440C-E1A5-43B1-94E4-16D38DA7AABB}">
      <dsp:nvSpPr>
        <dsp:cNvPr id="0" name=""/>
        <dsp:cNvSpPr/>
      </dsp:nvSpPr>
      <dsp:spPr>
        <a:xfrm>
          <a:off x="861715" y="1154944"/>
          <a:ext cx="667641" cy="2744077"/>
        </a:xfrm>
        <a:custGeom>
          <a:avLst/>
          <a:gdLst/>
          <a:ahLst/>
          <a:cxnLst/>
          <a:rect l="0" t="0" r="0" b="0"/>
          <a:pathLst>
            <a:path>
              <a:moveTo>
                <a:pt x="0" y="0"/>
              </a:moveTo>
              <a:lnTo>
                <a:pt x="0" y="2744077"/>
              </a:lnTo>
              <a:lnTo>
                <a:pt x="667641" y="274407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831E33D-B5A9-4DBC-A751-38E0A28F03AA}">
      <dsp:nvSpPr>
        <dsp:cNvPr id="0" name=""/>
        <dsp:cNvSpPr/>
      </dsp:nvSpPr>
      <dsp:spPr>
        <a:xfrm>
          <a:off x="1529357" y="3476855"/>
          <a:ext cx="9935389" cy="84433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rtl="1">
            <a:lnSpc>
              <a:spcPct val="90000"/>
            </a:lnSpc>
            <a:spcBef>
              <a:spcPct val="0"/>
            </a:spcBef>
            <a:spcAft>
              <a:spcPct val="35000"/>
            </a:spcAft>
            <a:buNone/>
          </a:pPr>
          <a:r>
            <a:rPr lang="ar-SA" sz="2000" kern="1200" dirty="0"/>
            <a:t>الإضرار بمصالح التنظيم نتيجة مغالاة القائد في تغلب مصلحه العاملين وأهدافهم علي أهداف التنظيم، وهو يتعارض مع ما ينادى به الفكر الإداري الحديث من العمل علي أحداث التوازن بين الأهداف التنظيم والمرؤوسين بشكل يحقق المصلحة العامة</a:t>
          </a:r>
          <a:r>
            <a:rPr lang="en-US" sz="2000" kern="1200" dirty="0"/>
            <a:t>.</a:t>
          </a:r>
        </a:p>
      </dsp:txBody>
      <dsp:txXfrm>
        <a:off x="1554087" y="3501585"/>
        <a:ext cx="9885929" cy="794871"/>
      </dsp:txXfrm>
    </dsp:sp>
    <dsp:sp modelId="{FBB942D3-B71F-40A6-8E1E-2B2B3A3C843B}">
      <dsp:nvSpPr>
        <dsp:cNvPr id="0" name=""/>
        <dsp:cNvSpPr/>
      </dsp:nvSpPr>
      <dsp:spPr>
        <a:xfrm>
          <a:off x="861715" y="1154944"/>
          <a:ext cx="655131" cy="3800529"/>
        </a:xfrm>
        <a:custGeom>
          <a:avLst/>
          <a:gdLst/>
          <a:ahLst/>
          <a:cxnLst/>
          <a:rect l="0" t="0" r="0" b="0"/>
          <a:pathLst>
            <a:path>
              <a:moveTo>
                <a:pt x="0" y="0"/>
              </a:moveTo>
              <a:lnTo>
                <a:pt x="0" y="3800529"/>
              </a:lnTo>
              <a:lnTo>
                <a:pt x="655131" y="380052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1CCCA6A-164E-42FD-A0FD-184CAF6024A2}">
      <dsp:nvSpPr>
        <dsp:cNvPr id="0" name=""/>
        <dsp:cNvSpPr/>
      </dsp:nvSpPr>
      <dsp:spPr>
        <a:xfrm>
          <a:off x="1516847" y="4533308"/>
          <a:ext cx="10100094" cy="84433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ar-SA" sz="2000" kern="1200" dirty="0"/>
            <a:t>لجوء بعض القادة إلي استغلال أسلوب القيادة الديمقراطية والظهور بمظهر القائد الديمقراطي، لتحقيق غايات الشخصية الأمر الذي يتناقض مع مبدأ الديمقراطية في الإدارة وأهدافها</a:t>
          </a:r>
          <a:endParaRPr lang="en-US" sz="2000" kern="1200" dirty="0"/>
        </a:p>
      </dsp:txBody>
      <dsp:txXfrm>
        <a:off x="1541577" y="4558038"/>
        <a:ext cx="10050634" cy="79487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209FFA-C24C-45A1-83BB-24EC92396325}">
      <dsp:nvSpPr>
        <dsp:cNvPr id="0" name=""/>
        <dsp:cNvSpPr/>
      </dsp:nvSpPr>
      <dsp:spPr>
        <a:xfrm>
          <a:off x="679683" y="0"/>
          <a:ext cx="7703081" cy="5418667"/>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C70B09C-B10F-44A5-803D-C7E4F264AD8A}">
      <dsp:nvSpPr>
        <dsp:cNvPr id="0" name=""/>
        <dsp:cNvSpPr/>
      </dsp:nvSpPr>
      <dsp:spPr>
        <a:xfrm>
          <a:off x="7263" y="1625600"/>
          <a:ext cx="2169221" cy="216746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ar-SA" sz="3800" kern="1200" dirty="0"/>
            <a:t>تفكك مجموعة العمل</a:t>
          </a:r>
          <a:endParaRPr lang="en-US" sz="3800" kern="1200" dirty="0"/>
        </a:p>
      </dsp:txBody>
      <dsp:txXfrm>
        <a:off x="113070" y="1731407"/>
        <a:ext cx="1957607" cy="1955852"/>
      </dsp:txXfrm>
    </dsp:sp>
    <dsp:sp modelId="{C0E8A60D-8589-45E1-9BC4-3844694F7E40}">
      <dsp:nvSpPr>
        <dsp:cNvPr id="0" name=""/>
        <dsp:cNvSpPr/>
      </dsp:nvSpPr>
      <dsp:spPr>
        <a:xfrm>
          <a:off x="2300163" y="1625600"/>
          <a:ext cx="2169221" cy="216746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ar-SA" sz="3800" kern="1200" dirty="0"/>
            <a:t>فقدان التعاون</a:t>
          </a:r>
          <a:endParaRPr lang="en-US" sz="3800" kern="1200" dirty="0"/>
        </a:p>
      </dsp:txBody>
      <dsp:txXfrm>
        <a:off x="2405970" y="1731407"/>
        <a:ext cx="1957607" cy="1955852"/>
      </dsp:txXfrm>
    </dsp:sp>
    <dsp:sp modelId="{D3F0CF25-D0E8-46AA-BA64-245CC226F367}">
      <dsp:nvSpPr>
        <dsp:cNvPr id="0" name=""/>
        <dsp:cNvSpPr/>
      </dsp:nvSpPr>
      <dsp:spPr>
        <a:xfrm>
          <a:off x="4593064" y="1625600"/>
          <a:ext cx="2169221" cy="216746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ar-SA" sz="3800" kern="1200" dirty="0"/>
            <a:t>الافتقار إل</a:t>
          </a:r>
          <a:r>
            <a:rPr lang="ar-JO" sz="3800" kern="1200" dirty="0"/>
            <a:t>ى</a:t>
          </a:r>
          <a:r>
            <a:rPr lang="ar-SA" sz="3800" kern="1200" dirty="0"/>
            <a:t> الضبط</a:t>
          </a:r>
          <a:r>
            <a:rPr lang="ar-JO" sz="3800" kern="1200" dirty="0"/>
            <a:t> و</a:t>
          </a:r>
          <a:r>
            <a:rPr lang="ar-SA" sz="3800" kern="1200" dirty="0"/>
            <a:t>التنظيم</a:t>
          </a:r>
          <a:endParaRPr lang="en-US" sz="3800" kern="1200" dirty="0"/>
        </a:p>
      </dsp:txBody>
      <dsp:txXfrm>
        <a:off x="4698871" y="1731407"/>
        <a:ext cx="1957607" cy="1955852"/>
      </dsp:txXfrm>
    </dsp:sp>
    <dsp:sp modelId="{014ACED3-9076-4CE2-B0A1-C0DCED643AF5}">
      <dsp:nvSpPr>
        <dsp:cNvPr id="0" name=""/>
        <dsp:cNvSpPr/>
      </dsp:nvSpPr>
      <dsp:spPr>
        <a:xfrm>
          <a:off x="6885964" y="1625600"/>
          <a:ext cx="2169221" cy="216746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ar-SA" sz="3800" kern="1200" dirty="0"/>
            <a:t> زيادة الروح الفردية</a:t>
          </a:r>
          <a:endParaRPr lang="en-US" sz="3800" kern="1200" dirty="0"/>
        </a:p>
      </dsp:txBody>
      <dsp:txXfrm>
        <a:off x="6991771" y="1731407"/>
        <a:ext cx="1957607" cy="195585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4E5243-A509-47E3-95BE-4F0E5DADA366}">
      <dsp:nvSpPr>
        <dsp:cNvPr id="0" name=""/>
        <dsp:cNvSpPr/>
      </dsp:nvSpPr>
      <dsp:spPr>
        <a:xfrm>
          <a:off x="7007" y="293649"/>
          <a:ext cx="3607398" cy="464407"/>
        </a:xfrm>
        <a:prstGeom prst="roundRect">
          <a:avLst>
            <a:gd name="adj" fmla="val 10000"/>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ar-SA" sz="2400" b="1" kern="1200" dirty="0"/>
            <a:t>العوامل المنزلية، وتشمل: </a:t>
          </a:r>
          <a:endParaRPr lang="en-US" sz="2400" b="1" kern="1200" dirty="0"/>
        </a:p>
      </dsp:txBody>
      <dsp:txXfrm>
        <a:off x="20609" y="307251"/>
        <a:ext cx="3580194" cy="437203"/>
      </dsp:txXfrm>
    </dsp:sp>
    <dsp:sp modelId="{D0704B81-5655-4213-9165-76A6555B6092}">
      <dsp:nvSpPr>
        <dsp:cNvPr id="0" name=""/>
        <dsp:cNvSpPr/>
      </dsp:nvSpPr>
      <dsp:spPr>
        <a:xfrm>
          <a:off x="367747" y="758056"/>
          <a:ext cx="360739" cy="348305"/>
        </a:xfrm>
        <a:custGeom>
          <a:avLst/>
          <a:gdLst/>
          <a:ahLst/>
          <a:cxnLst/>
          <a:rect l="0" t="0" r="0" b="0"/>
          <a:pathLst>
            <a:path>
              <a:moveTo>
                <a:pt x="0" y="0"/>
              </a:moveTo>
              <a:lnTo>
                <a:pt x="0" y="348305"/>
              </a:lnTo>
              <a:lnTo>
                <a:pt x="360739" y="34830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0D9BA67-742C-481E-9599-4AFDA72BD798}">
      <dsp:nvSpPr>
        <dsp:cNvPr id="0" name=""/>
        <dsp:cNvSpPr/>
      </dsp:nvSpPr>
      <dsp:spPr>
        <a:xfrm>
          <a:off x="728487" y="874158"/>
          <a:ext cx="2630360" cy="46440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marL="0" lvl="0" indent="0" algn="ctr" defTabSz="622300">
            <a:lnSpc>
              <a:spcPct val="90000"/>
            </a:lnSpc>
            <a:spcBef>
              <a:spcPct val="0"/>
            </a:spcBef>
            <a:spcAft>
              <a:spcPct val="35000"/>
            </a:spcAft>
            <a:buNone/>
          </a:pPr>
          <a:r>
            <a:rPr lang="ar-SA" sz="1400" kern="1200" dirty="0"/>
            <a:t>مستوى ثقافة الوالد</a:t>
          </a:r>
          <a:r>
            <a:rPr lang="ar-SA" sz="2000" kern="1200" dirty="0"/>
            <a:t>ين. </a:t>
          </a:r>
          <a:endParaRPr lang="en-US" sz="2000" kern="1200" dirty="0"/>
        </a:p>
      </dsp:txBody>
      <dsp:txXfrm>
        <a:off x="742089" y="887760"/>
        <a:ext cx="2603156" cy="437203"/>
      </dsp:txXfrm>
    </dsp:sp>
    <dsp:sp modelId="{E7C61937-CA97-4767-9D4D-F001BCBF86BA}">
      <dsp:nvSpPr>
        <dsp:cNvPr id="0" name=""/>
        <dsp:cNvSpPr/>
      </dsp:nvSpPr>
      <dsp:spPr>
        <a:xfrm>
          <a:off x="367747" y="758056"/>
          <a:ext cx="360739" cy="928815"/>
        </a:xfrm>
        <a:custGeom>
          <a:avLst/>
          <a:gdLst/>
          <a:ahLst/>
          <a:cxnLst/>
          <a:rect l="0" t="0" r="0" b="0"/>
          <a:pathLst>
            <a:path>
              <a:moveTo>
                <a:pt x="0" y="0"/>
              </a:moveTo>
              <a:lnTo>
                <a:pt x="0" y="928815"/>
              </a:lnTo>
              <a:lnTo>
                <a:pt x="360739" y="92881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F05E29A-E290-4D10-9CE1-C490B67F7E98}">
      <dsp:nvSpPr>
        <dsp:cNvPr id="0" name=""/>
        <dsp:cNvSpPr/>
      </dsp:nvSpPr>
      <dsp:spPr>
        <a:xfrm>
          <a:off x="728487" y="1454668"/>
          <a:ext cx="2805750" cy="46440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ar-SA" sz="2000" kern="1200" dirty="0"/>
            <a:t>عدد أفراد الأسرة المتعلمين. </a:t>
          </a:r>
          <a:endParaRPr lang="en-US" sz="2000" kern="1200" dirty="0"/>
        </a:p>
      </dsp:txBody>
      <dsp:txXfrm>
        <a:off x="742089" y="1468270"/>
        <a:ext cx="2778546" cy="437203"/>
      </dsp:txXfrm>
    </dsp:sp>
    <dsp:sp modelId="{CB7D8A6F-18D9-4379-9D8F-969B69A213B6}">
      <dsp:nvSpPr>
        <dsp:cNvPr id="0" name=""/>
        <dsp:cNvSpPr/>
      </dsp:nvSpPr>
      <dsp:spPr>
        <a:xfrm>
          <a:off x="367747" y="758056"/>
          <a:ext cx="360739" cy="1499800"/>
        </a:xfrm>
        <a:custGeom>
          <a:avLst/>
          <a:gdLst/>
          <a:ahLst/>
          <a:cxnLst/>
          <a:rect l="0" t="0" r="0" b="0"/>
          <a:pathLst>
            <a:path>
              <a:moveTo>
                <a:pt x="0" y="0"/>
              </a:moveTo>
              <a:lnTo>
                <a:pt x="0" y="1499800"/>
              </a:lnTo>
              <a:lnTo>
                <a:pt x="360739" y="149980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8156F00-8694-4239-884C-7B24424A40EB}">
      <dsp:nvSpPr>
        <dsp:cNvPr id="0" name=""/>
        <dsp:cNvSpPr/>
      </dsp:nvSpPr>
      <dsp:spPr>
        <a:xfrm>
          <a:off x="728487" y="2025653"/>
          <a:ext cx="2897569" cy="46440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ar-SA" sz="2000" kern="1200" dirty="0"/>
            <a:t>المستوى الاقتصادي الاجتماعي للأسرة. </a:t>
          </a:r>
          <a:endParaRPr lang="en-US" sz="2000" kern="1200" dirty="0"/>
        </a:p>
      </dsp:txBody>
      <dsp:txXfrm>
        <a:off x="742089" y="2039255"/>
        <a:ext cx="2870365" cy="437203"/>
      </dsp:txXfrm>
    </dsp:sp>
    <dsp:sp modelId="{243AEB90-7C15-4C15-A0E9-526C18A0563E}">
      <dsp:nvSpPr>
        <dsp:cNvPr id="0" name=""/>
        <dsp:cNvSpPr/>
      </dsp:nvSpPr>
      <dsp:spPr>
        <a:xfrm>
          <a:off x="367747" y="758056"/>
          <a:ext cx="360739" cy="2089834"/>
        </a:xfrm>
        <a:custGeom>
          <a:avLst/>
          <a:gdLst/>
          <a:ahLst/>
          <a:cxnLst/>
          <a:rect l="0" t="0" r="0" b="0"/>
          <a:pathLst>
            <a:path>
              <a:moveTo>
                <a:pt x="0" y="0"/>
              </a:moveTo>
              <a:lnTo>
                <a:pt x="0" y="2089834"/>
              </a:lnTo>
              <a:lnTo>
                <a:pt x="360739" y="208983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A57BCC4-7582-451A-87A4-C99ED771B751}">
      <dsp:nvSpPr>
        <dsp:cNvPr id="0" name=""/>
        <dsp:cNvSpPr/>
      </dsp:nvSpPr>
      <dsp:spPr>
        <a:xfrm>
          <a:off x="728487" y="2615687"/>
          <a:ext cx="2843490" cy="46440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ar-SA" sz="2000" kern="1200" dirty="0"/>
            <a:t>وجود مدرس خصوصي للطالب</a:t>
          </a:r>
          <a:endParaRPr lang="en-US" sz="2000" kern="1200" dirty="0"/>
        </a:p>
      </dsp:txBody>
      <dsp:txXfrm>
        <a:off x="742089" y="2629289"/>
        <a:ext cx="2816286" cy="437203"/>
      </dsp:txXfrm>
    </dsp:sp>
    <dsp:sp modelId="{E0D93DAE-2AA0-4FE2-A41D-28ADE56EE826}">
      <dsp:nvSpPr>
        <dsp:cNvPr id="0" name=""/>
        <dsp:cNvSpPr/>
      </dsp:nvSpPr>
      <dsp:spPr>
        <a:xfrm>
          <a:off x="3846609" y="293649"/>
          <a:ext cx="2955732" cy="464407"/>
        </a:xfrm>
        <a:prstGeom prst="roundRect">
          <a:avLst>
            <a:gd name="adj" fmla="val 10000"/>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ar-SA" sz="2400" b="1" kern="1200" dirty="0"/>
            <a:t>العوامل المدرسية، وتشمل: </a:t>
          </a:r>
          <a:endParaRPr lang="en-US" sz="2400" b="1" kern="1200" dirty="0"/>
        </a:p>
      </dsp:txBody>
      <dsp:txXfrm>
        <a:off x="3860211" y="307251"/>
        <a:ext cx="2928528" cy="437203"/>
      </dsp:txXfrm>
    </dsp:sp>
    <dsp:sp modelId="{B1958956-2D28-46E6-A725-5C4320919566}">
      <dsp:nvSpPr>
        <dsp:cNvPr id="0" name=""/>
        <dsp:cNvSpPr/>
      </dsp:nvSpPr>
      <dsp:spPr>
        <a:xfrm>
          <a:off x="4142182" y="758056"/>
          <a:ext cx="295573" cy="348305"/>
        </a:xfrm>
        <a:custGeom>
          <a:avLst/>
          <a:gdLst/>
          <a:ahLst/>
          <a:cxnLst/>
          <a:rect l="0" t="0" r="0" b="0"/>
          <a:pathLst>
            <a:path>
              <a:moveTo>
                <a:pt x="0" y="0"/>
              </a:moveTo>
              <a:lnTo>
                <a:pt x="0" y="348305"/>
              </a:lnTo>
              <a:lnTo>
                <a:pt x="295573" y="34830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0838F20-B3D0-4C34-9CBD-045E5CC13F27}">
      <dsp:nvSpPr>
        <dsp:cNvPr id="0" name=""/>
        <dsp:cNvSpPr/>
      </dsp:nvSpPr>
      <dsp:spPr>
        <a:xfrm>
          <a:off x="4437756" y="874158"/>
          <a:ext cx="2798788" cy="46440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ar-SA" sz="2000" kern="1200" dirty="0"/>
            <a:t>الإدارة المدرسية. </a:t>
          </a:r>
          <a:endParaRPr lang="en-US" sz="2000" kern="1200" dirty="0"/>
        </a:p>
      </dsp:txBody>
      <dsp:txXfrm>
        <a:off x="4451358" y="887760"/>
        <a:ext cx="2771584" cy="437203"/>
      </dsp:txXfrm>
    </dsp:sp>
    <dsp:sp modelId="{7FFDDD17-DF23-40F2-BAF6-0244DD6756EA}">
      <dsp:nvSpPr>
        <dsp:cNvPr id="0" name=""/>
        <dsp:cNvSpPr/>
      </dsp:nvSpPr>
      <dsp:spPr>
        <a:xfrm>
          <a:off x="4142182" y="758056"/>
          <a:ext cx="295573" cy="928815"/>
        </a:xfrm>
        <a:custGeom>
          <a:avLst/>
          <a:gdLst/>
          <a:ahLst/>
          <a:cxnLst/>
          <a:rect l="0" t="0" r="0" b="0"/>
          <a:pathLst>
            <a:path>
              <a:moveTo>
                <a:pt x="0" y="0"/>
              </a:moveTo>
              <a:lnTo>
                <a:pt x="0" y="928815"/>
              </a:lnTo>
              <a:lnTo>
                <a:pt x="295573" y="92881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7C966DB-63BD-477A-AC83-A98703BD2CD3}">
      <dsp:nvSpPr>
        <dsp:cNvPr id="0" name=""/>
        <dsp:cNvSpPr/>
      </dsp:nvSpPr>
      <dsp:spPr>
        <a:xfrm>
          <a:off x="4437756" y="1454668"/>
          <a:ext cx="3476905" cy="46440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ar-SA" sz="2000" kern="1200" dirty="0"/>
            <a:t>خصائص المعلمين. </a:t>
          </a:r>
          <a:endParaRPr lang="en-US" sz="2000" kern="1200" dirty="0"/>
        </a:p>
      </dsp:txBody>
      <dsp:txXfrm>
        <a:off x="4451358" y="1468270"/>
        <a:ext cx="3449701" cy="437203"/>
      </dsp:txXfrm>
    </dsp:sp>
    <dsp:sp modelId="{0FD3CA99-0777-404B-9083-21CC74B168A8}">
      <dsp:nvSpPr>
        <dsp:cNvPr id="0" name=""/>
        <dsp:cNvSpPr/>
      </dsp:nvSpPr>
      <dsp:spPr>
        <a:xfrm>
          <a:off x="4142182" y="758056"/>
          <a:ext cx="295573" cy="1509325"/>
        </a:xfrm>
        <a:custGeom>
          <a:avLst/>
          <a:gdLst/>
          <a:ahLst/>
          <a:cxnLst/>
          <a:rect l="0" t="0" r="0" b="0"/>
          <a:pathLst>
            <a:path>
              <a:moveTo>
                <a:pt x="0" y="0"/>
              </a:moveTo>
              <a:lnTo>
                <a:pt x="0" y="1509325"/>
              </a:lnTo>
              <a:lnTo>
                <a:pt x="295573" y="150932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6E1EE1E-CDBE-42D3-9C47-4413F411A67B}">
      <dsp:nvSpPr>
        <dsp:cNvPr id="0" name=""/>
        <dsp:cNvSpPr/>
      </dsp:nvSpPr>
      <dsp:spPr>
        <a:xfrm>
          <a:off x="4437756" y="2035178"/>
          <a:ext cx="3902540" cy="46440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ar-SA" sz="2000" kern="1200" dirty="0"/>
            <a:t>استراتيجيات المعلمين التدريسية في الصفوف </a:t>
          </a:r>
          <a:endParaRPr lang="en-US" sz="2000" kern="1200" dirty="0"/>
        </a:p>
      </dsp:txBody>
      <dsp:txXfrm>
        <a:off x="4451358" y="2048780"/>
        <a:ext cx="3875336" cy="437203"/>
      </dsp:txXfrm>
    </dsp:sp>
    <dsp:sp modelId="{8C869073-0E1A-4DA3-B725-04FD7B037994}">
      <dsp:nvSpPr>
        <dsp:cNvPr id="0" name=""/>
        <dsp:cNvSpPr/>
      </dsp:nvSpPr>
      <dsp:spPr>
        <a:xfrm>
          <a:off x="4142182" y="758056"/>
          <a:ext cx="295573" cy="2089834"/>
        </a:xfrm>
        <a:custGeom>
          <a:avLst/>
          <a:gdLst/>
          <a:ahLst/>
          <a:cxnLst/>
          <a:rect l="0" t="0" r="0" b="0"/>
          <a:pathLst>
            <a:path>
              <a:moveTo>
                <a:pt x="0" y="0"/>
              </a:moveTo>
              <a:lnTo>
                <a:pt x="0" y="2089834"/>
              </a:lnTo>
              <a:lnTo>
                <a:pt x="295573" y="208983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CD98609-0C64-4759-B851-683A72F6C527}">
      <dsp:nvSpPr>
        <dsp:cNvPr id="0" name=""/>
        <dsp:cNvSpPr/>
      </dsp:nvSpPr>
      <dsp:spPr>
        <a:xfrm>
          <a:off x="4437756" y="2615687"/>
          <a:ext cx="4592642" cy="46440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ar-SA" sz="2000" kern="1200"/>
            <a:t>المناهج. </a:t>
          </a:r>
          <a:endParaRPr lang="en-US" sz="2000" kern="1200"/>
        </a:p>
      </dsp:txBody>
      <dsp:txXfrm>
        <a:off x="4451358" y="2629289"/>
        <a:ext cx="4565438" cy="437203"/>
      </dsp:txXfrm>
    </dsp:sp>
    <dsp:sp modelId="{87CF1B8F-B031-4D21-8D0B-4E41EE7CEA9A}">
      <dsp:nvSpPr>
        <dsp:cNvPr id="0" name=""/>
        <dsp:cNvSpPr/>
      </dsp:nvSpPr>
      <dsp:spPr>
        <a:xfrm>
          <a:off x="4142182" y="758056"/>
          <a:ext cx="295573" cy="2670344"/>
        </a:xfrm>
        <a:custGeom>
          <a:avLst/>
          <a:gdLst/>
          <a:ahLst/>
          <a:cxnLst/>
          <a:rect l="0" t="0" r="0" b="0"/>
          <a:pathLst>
            <a:path>
              <a:moveTo>
                <a:pt x="0" y="0"/>
              </a:moveTo>
              <a:lnTo>
                <a:pt x="0" y="2670344"/>
              </a:lnTo>
              <a:lnTo>
                <a:pt x="295573" y="267034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38CB346-C128-4DCC-9FB8-A352E5719CEB}">
      <dsp:nvSpPr>
        <dsp:cNvPr id="0" name=""/>
        <dsp:cNvSpPr/>
      </dsp:nvSpPr>
      <dsp:spPr>
        <a:xfrm>
          <a:off x="4437756" y="3196197"/>
          <a:ext cx="5083711" cy="46440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ar-SA" sz="2000" kern="1200"/>
            <a:t>جماعة الرفاق. </a:t>
          </a:r>
          <a:endParaRPr lang="en-US" sz="2000" kern="1200"/>
        </a:p>
      </dsp:txBody>
      <dsp:txXfrm>
        <a:off x="4451358" y="3209799"/>
        <a:ext cx="5056507" cy="437203"/>
      </dsp:txXfrm>
    </dsp:sp>
    <dsp:sp modelId="{8E0A2616-F4AE-4E96-B025-DBB846F743F3}">
      <dsp:nvSpPr>
        <dsp:cNvPr id="0" name=""/>
        <dsp:cNvSpPr/>
      </dsp:nvSpPr>
      <dsp:spPr>
        <a:xfrm>
          <a:off x="4142182" y="758056"/>
          <a:ext cx="241753" cy="3299017"/>
        </a:xfrm>
        <a:custGeom>
          <a:avLst/>
          <a:gdLst/>
          <a:ahLst/>
          <a:cxnLst/>
          <a:rect l="0" t="0" r="0" b="0"/>
          <a:pathLst>
            <a:path>
              <a:moveTo>
                <a:pt x="0" y="0"/>
              </a:moveTo>
              <a:lnTo>
                <a:pt x="0" y="3299017"/>
              </a:lnTo>
              <a:lnTo>
                <a:pt x="241753" y="329901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030B707-EF53-4800-B067-0F76C1A79049}">
      <dsp:nvSpPr>
        <dsp:cNvPr id="0" name=""/>
        <dsp:cNvSpPr/>
      </dsp:nvSpPr>
      <dsp:spPr>
        <a:xfrm>
          <a:off x="4383936" y="3824870"/>
          <a:ext cx="5803075" cy="46440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ar-SA" sz="2000" kern="1200" dirty="0"/>
            <a:t>حجم الصف. </a:t>
          </a:r>
          <a:endParaRPr lang="en-US" sz="2000" kern="1200" dirty="0"/>
        </a:p>
      </dsp:txBody>
      <dsp:txXfrm>
        <a:off x="4397538" y="3838472"/>
        <a:ext cx="5775871" cy="437203"/>
      </dsp:txXfrm>
    </dsp:sp>
    <dsp:sp modelId="{5F284B69-D036-496A-96A3-B8449DFCA6DE}">
      <dsp:nvSpPr>
        <dsp:cNvPr id="0" name=""/>
        <dsp:cNvSpPr/>
      </dsp:nvSpPr>
      <dsp:spPr>
        <a:xfrm>
          <a:off x="4142182" y="758056"/>
          <a:ext cx="365895" cy="3822377"/>
        </a:xfrm>
        <a:custGeom>
          <a:avLst/>
          <a:gdLst/>
          <a:ahLst/>
          <a:cxnLst/>
          <a:rect l="0" t="0" r="0" b="0"/>
          <a:pathLst>
            <a:path>
              <a:moveTo>
                <a:pt x="0" y="0"/>
              </a:moveTo>
              <a:lnTo>
                <a:pt x="0" y="3822377"/>
              </a:lnTo>
              <a:lnTo>
                <a:pt x="365895" y="382237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C8F98BC-0311-4DD8-AA58-C87811738825}">
      <dsp:nvSpPr>
        <dsp:cNvPr id="0" name=""/>
        <dsp:cNvSpPr/>
      </dsp:nvSpPr>
      <dsp:spPr>
        <a:xfrm>
          <a:off x="4508078" y="4348230"/>
          <a:ext cx="6647450" cy="46440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ar-SA" sz="2000" kern="1200" dirty="0"/>
            <a:t>الوقت المخصص للتعليم، والوقت المستثمر فعليا في التعليم</a:t>
          </a:r>
          <a:endParaRPr lang="en-US" sz="2000" kern="1200" dirty="0"/>
        </a:p>
      </dsp:txBody>
      <dsp:txXfrm>
        <a:off x="4521680" y="4361832"/>
        <a:ext cx="6620246" cy="437203"/>
      </dsp:txXfrm>
    </dsp:sp>
    <dsp:sp modelId="{3EDAD7C3-AF1B-4ABC-A15E-C4B3C1C576CE}">
      <dsp:nvSpPr>
        <dsp:cNvPr id="0" name=""/>
        <dsp:cNvSpPr/>
      </dsp:nvSpPr>
      <dsp:spPr>
        <a:xfrm>
          <a:off x="4142182" y="758056"/>
          <a:ext cx="295573" cy="4518013"/>
        </a:xfrm>
        <a:custGeom>
          <a:avLst/>
          <a:gdLst/>
          <a:ahLst/>
          <a:cxnLst/>
          <a:rect l="0" t="0" r="0" b="0"/>
          <a:pathLst>
            <a:path>
              <a:moveTo>
                <a:pt x="0" y="0"/>
              </a:moveTo>
              <a:lnTo>
                <a:pt x="0" y="4518013"/>
              </a:lnTo>
              <a:lnTo>
                <a:pt x="295573" y="451801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CCE672A-4D2A-4E7C-974C-B2974BC2B393}">
      <dsp:nvSpPr>
        <dsp:cNvPr id="0" name=""/>
        <dsp:cNvSpPr/>
      </dsp:nvSpPr>
      <dsp:spPr>
        <a:xfrm>
          <a:off x="4437756" y="4937726"/>
          <a:ext cx="7537686" cy="67668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ar-SA" sz="2000" kern="1200" dirty="0"/>
            <a:t>التسهيلات المادية المدرسية؛ كعدد كتب المكتبة، وتنوع المواد المخبرية والملاعب، والتجهيزات، والوسائل التعليمية </a:t>
          </a:r>
          <a:endParaRPr lang="en-US" sz="2000" kern="1200" dirty="0"/>
        </a:p>
      </dsp:txBody>
      <dsp:txXfrm>
        <a:off x="4457576" y="4957546"/>
        <a:ext cx="7498046" cy="63704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955E18-109F-45D5-B768-BF688E1AD1C5}">
      <dsp:nvSpPr>
        <dsp:cNvPr id="0" name=""/>
        <dsp:cNvSpPr/>
      </dsp:nvSpPr>
      <dsp:spPr>
        <a:xfrm>
          <a:off x="4898424" y="3439577"/>
          <a:ext cx="2053055" cy="205305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ar-SA" sz="2300" b="1" kern="1200" dirty="0">
              <a:solidFill>
                <a:schemeClr val="tx1"/>
              </a:solidFill>
            </a:rPr>
            <a:t>معايير الكفايات المعرفية والشخصية والاجتماعية </a:t>
          </a:r>
          <a:endParaRPr lang="en-US" sz="2300" b="1" kern="1200" dirty="0">
            <a:solidFill>
              <a:schemeClr val="tx1"/>
            </a:solidFill>
          </a:endParaRPr>
        </a:p>
      </dsp:txBody>
      <dsp:txXfrm>
        <a:off x="5199087" y="3740240"/>
        <a:ext cx="1451729" cy="1451729"/>
      </dsp:txXfrm>
    </dsp:sp>
    <dsp:sp modelId="{42243366-16DA-4F8B-8223-A2987325A641}">
      <dsp:nvSpPr>
        <dsp:cNvPr id="0" name=""/>
        <dsp:cNvSpPr/>
      </dsp:nvSpPr>
      <dsp:spPr>
        <a:xfrm rot="10502007">
          <a:off x="1572610" y="4414776"/>
          <a:ext cx="3152780" cy="585120"/>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DFBAA17-8DD4-4F38-BC3D-F9036EC9E2CC}">
      <dsp:nvSpPr>
        <dsp:cNvPr id="0" name=""/>
        <dsp:cNvSpPr/>
      </dsp:nvSpPr>
      <dsp:spPr>
        <a:xfrm>
          <a:off x="461857" y="4268955"/>
          <a:ext cx="2233343" cy="1149711"/>
        </a:xfrm>
        <a:prstGeom prst="roundRect">
          <a:avLst>
            <a:gd name="adj" fmla="val 10000"/>
          </a:avLst>
        </a:prstGeom>
        <a:solidFill>
          <a:schemeClr val="bg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ar-SA" sz="1800" kern="1200" dirty="0">
              <a:solidFill>
                <a:schemeClr val="tx1"/>
              </a:solidFill>
            </a:rPr>
            <a:t>امتلاك المعرفة المتخصصة في مجال إستراتيجيات التدريس والتقويم والإدارة المدرسية.</a:t>
          </a:r>
          <a:endParaRPr lang="en-US" sz="1800" kern="1200" dirty="0">
            <a:solidFill>
              <a:schemeClr val="tx1"/>
            </a:solidFill>
          </a:endParaRPr>
        </a:p>
      </dsp:txBody>
      <dsp:txXfrm>
        <a:off x="495531" y="4302629"/>
        <a:ext cx="2165995" cy="1082363"/>
      </dsp:txXfrm>
    </dsp:sp>
    <dsp:sp modelId="{04EFA880-5BB9-4065-85B8-C9EE566E3D72}">
      <dsp:nvSpPr>
        <dsp:cNvPr id="0" name=""/>
        <dsp:cNvSpPr/>
      </dsp:nvSpPr>
      <dsp:spPr>
        <a:xfrm rot="11731281">
          <a:off x="1097067" y="3346344"/>
          <a:ext cx="3698816" cy="585120"/>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4847B4E-0EE5-4E1C-914A-FC325AF54FB4}">
      <dsp:nvSpPr>
        <dsp:cNvPr id="0" name=""/>
        <dsp:cNvSpPr/>
      </dsp:nvSpPr>
      <dsp:spPr>
        <a:xfrm>
          <a:off x="0" y="2569152"/>
          <a:ext cx="2329027" cy="1149711"/>
        </a:xfrm>
        <a:prstGeom prst="roundRect">
          <a:avLst>
            <a:gd name="adj" fmla="val 10000"/>
          </a:avLst>
        </a:prstGeom>
        <a:solidFill>
          <a:schemeClr val="bg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ar-SA" sz="1800" kern="1200" dirty="0">
              <a:solidFill>
                <a:schemeClr val="tx1"/>
              </a:solidFill>
            </a:rPr>
            <a:t>الوعي بفلسفة التربية والتعليم والسياسات والأهداف التربوية ومشروعات التخطيط التربوي. </a:t>
          </a:r>
          <a:endParaRPr lang="en-US" sz="1800" kern="1200" dirty="0">
            <a:solidFill>
              <a:schemeClr val="tx1"/>
            </a:solidFill>
          </a:endParaRPr>
        </a:p>
      </dsp:txBody>
      <dsp:txXfrm>
        <a:off x="33674" y="2602826"/>
        <a:ext cx="2261679" cy="1082363"/>
      </dsp:txXfrm>
    </dsp:sp>
    <dsp:sp modelId="{E772DF62-645B-4927-B2F0-E0A0BB12E834}">
      <dsp:nvSpPr>
        <dsp:cNvPr id="0" name=""/>
        <dsp:cNvSpPr/>
      </dsp:nvSpPr>
      <dsp:spPr>
        <a:xfrm rot="12847416">
          <a:off x="1290991" y="2318360"/>
          <a:ext cx="4123066" cy="585120"/>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C2D6DD1-6337-423A-AB59-C9FF559AEC5E}">
      <dsp:nvSpPr>
        <dsp:cNvPr id="0" name=""/>
        <dsp:cNvSpPr/>
      </dsp:nvSpPr>
      <dsp:spPr>
        <a:xfrm>
          <a:off x="144007" y="766984"/>
          <a:ext cx="2638616" cy="1351370"/>
        </a:xfrm>
        <a:prstGeom prst="roundRect">
          <a:avLst>
            <a:gd name="adj" fmla="val 10000"/>
          </a:avLst>
        </a:prstGeom>
        <a:solidFill>
          <a:schemeClr val="bg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ar-SA" sz="1800" kern="1200" dirty="0">
              <a:solidFill>
                <a:schemeClr val="tx1"/>
              </a:solidFill>
            </a:rPr>
            <a:t>امتلاك المهارات التصورية والفنية والإنسانية اللازمة لأداء عمله. </a:t>
          </a:r>
          <a:endParaRPr lang="en-US" sz="1800" kern="1200" dirty="0">
            <a:solidFill>
              <a:schemeClr val="tx1"/>
            </a:solidFill>
          </a:endParaRPr>
        </a:p>
      </dsp:txBody>
      <dsp:txXfrm>
        <a:off x="183587" y="806564"/>
        <a:ext cx="2559456" cy="1272210"/>
      </dsp:txXfrm>
    </dsp:sp>
    <dsp:sp modelId="{307C24B9-F2C8-4815-A97D-E025C7863383}">
      <dsp:nvSpPr>
        <dsp:cNvPr id="0" name=""/>
        <dsp:cNvSpPr/>
      </dsp:nvSpPr>
      <dsp:spPr>
        <a:xfrm rot="15292263">
          <a:off x="3928683" y="1740206"/>
          <a:ext cx="2676770" cy="585120"/>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76F22A2-0567-4E91-8649-D3984993F79E}">
      <dsp:nvSpPr>
        <dsp:cNvPr id="0" name=""/>
        <dsp:cNvSpPr/>
      </dsp:nvSpPr>
      <dsp:spPr>
        <a:xfrm>
          <a:off x="3380164" y="-164537"/>
          <a:ext cx="3075190" cy="1810611"/>
        </a:xfrm>
        <a:prstGeom prst="roundRect">
          <a:avLst>
            <a:gd name="adj" fmla="val 10000"/>
          </a:avLst>
        </a:prstGeom>
        <a:solidFill>
          <a:schemeClr val="bg2"/>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ar-SA" sz="1800" kern="1200" dirty="0">
              <a:solidFill>
                <a:schemeClr val="tx1"/>
              </a:solidFill>
            </a:rPr>
            <a:t>توظيف الكفايات المعرفية والشخصية بصورة علمية ومنظمة لتلبية احتياجات الطلبة التربوية والعلمية والنفسية والاجتماعية</a:t>
          </a:r>
          <a:endParaRPr lang="en-US" sz="1800" kern="1200" dirty="0">
            <a:solidFill>
              <a:schemeClr val="tx1"/>
            </a:solidFill>
          </a:endParaRPr>
        </a:p>
      </dsp:txBody>
      <dsp:txXfrm>
        <a:off x="3433195" y="-111506"/>
        <a:ext cx="2969128" cy="1704549"/>
      </dsp:txXfrm>
    </dsp:sp>
    <dsp:sp modelId="{B748CE63-5B97-4299-8B6C-7EB6514805A7}">
      <dsp:nvSpPr>
        <dsp:cNvPr id="0" name=""/>
        <dsp:cNvSpPr/>
      </dsp:nvSpPr>
      <dsp:spPr>
        <a:xfrm rot="17859097">
          <a:off x="5665632" y="1754448"/>
          <a:ext cx="3053538" cy="585120"/>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3799A62-D63F-433B-B1CF-6621C409B113}">
      <dsp:nvSpPr>
        <dsp:cNvPr id="0" name=""/>
        <dsp:cNvSpPr/>
      </dsp:nvSpPr>
      <dsp:spPr>
        <a:xfrm>
          <a:off x="6766618" y="119762"/>
          <a:ext cx="2268696" cy="1149711"/>
        </a:xfrm>
        <a:prstGeom prst="roundRect">
          <a:avLst>
            <a:gd name="adj" fmla="val 10000"/>
          </a:avLst>
        </a:prstGeom>
        <a:solidFill>
          <a:schemeClr val="bg2"/>
        </a:solidFill>
        <a:ln w="12700" cap="flat" cmpd="sng" algn="ctr">
          <a:solidFill>
            <a:schemeClr val="bg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ar-SA" sz="1800" kern="1200" dirty="0">
              <a:solidFill>
                <a:schemeClr val="tx1"/>
              </a:solidFill>
            </a:rPr>
            <a:t>امتلاك كفايات القيادة الأخلاقية وممارستها </a:t>
          </a:r>
          <a:endParaRPr lang="en-US" sz="1800" kern="1200" dirty="0">
            <a:solidFill>
              <a:schemeClr val="tx1"/>
            </a:solidFill>
          </a:endParaRPr>
        </a:p>
      </dsp:txBody>
      <dsp:txXfrm>
        <a:off x="6800292" y="153436"/>
        <a:ext cx="2201348" cy="1082363"/>
      </dsp:txXfrm>
    </dsp:sp>
    <dsp:sp modelId="{FA1E4D20-C49A-44CC-8FDA-D4A89C721CC9}">
      <dsp:nvSpPr>
        <dsp:cNvPr id="0" name=""/>
        <dsp:cNvSpPr/>
      </dsp:nvSpPr>
      <dsp:spPr>
        <a:xfrm rot="19599162">
          <a:off x="6479119" y="2233021"/>
          <a:ext cx="4024527" cy="585120"/>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AB0E3ED-5B0E-407A-8BB2-3EEF19CC51E8}">
      <dsp:nvSpPr>
        <dsp:cNvPr id="0" name=""/>
        <dsp:cNvSpPr/>
      </dsp:nvSpPr>
      <dsp:spPr>
        <a:xfrm>
          <a:off x="9131367" y="985860"/>
          <a:ext cx="2417339" cy="1149711"/>
        </a:xfrm>
        <a:prstGeom prst="roundRect">
          <a:avLst>
            <a:gd name="adj" fmla="val 10000"/>
          </a:avLst>
        </a:prstGeom>
        <a:solidFill>
          <a:schemeClr val="bg2"/>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ar-SA" sz="1800" kern="1200" dirty="0">
              <a:solidFill>
                <a:schemeClr val="tx1"/>
              </a:solidFill>
            </a:rPr>
            <a:t>العمل على تحفيز العاملين معه وزيادة دافعيتهم، ورفع روح الالتزام لديهم</a:t>
          </a:r>
          <a:endParaRPr lang="en-US" sz="1800" kern="1200" dirty="0">
            <a:solidFill>
              <a:schemeClr val="tx1"/>
            </a:solidFill>
          </a:endParaRPr>
        </a:p>
      </dsp:txBody>
      <dsp:txXfrm>
        <a:off x="9165041" y="1019534"/>
        <a:ext cx="2349991" cy="1082363"/>
      </dsp:txXfrm>
    </dsp:sp>
    <dsp:sp modelId="{C72BBD84-81BA-4BCD-8A4A-28CE7822F644}">
      <dsp:nvSpPr>
        <dsp:cNvPr id="0" name=""/>
        <dsp:cNvSpPr/>
      </dsp:nvSpPr>
      <dsp:spPr>
        <a:xfrm rot="20765979">
          <a:off x="7038616" y="3305763"/>
          <a:ext cx="3490717" cy="585120"/>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D8C4678-D2FE-4E24-AC9D-6C5968B9A6B3}">
      <dsp:nvSpPr>
        <dsp:cNvPr id="0" name=""/>
        <dsp:cNvSpPr/>
      </dsp:nvSpPr>
      <dsp:spPr>
        <a:xfrm>
          <a:off x="9252307" y="2804517"/>
          <a:ext cx="2509633" cy="1055170"/>
        </a:xfrm>
        <a:prstGeom prst="roundRect">
          <a:avLst>
            <a:gd name="adj" fmla="val 10000"/>
          </a:avLst>
        </a:prstGeom>
        <a:solidFill>
          <a:schemeClr val="bg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ar-SA" sz="1800" kern="1200" dirty="0">
              <a:solidFill>
                <a:schemeClr val="tx1"/>
              </a:solidFill>
            </a:rPr>
            <a:t>الإيمان بأن بمقدور جميع الطلبة تحقيق مستويات عالية من الإنجاز</a:t>
          </a:r>
          <a:endParaRPr lang="en-US" sz="1800" kern="1200" dirty="0">
            <a:solidFill>
              <a:schemeClr val="tx1"/>
            </a:solidFill>
          </a:endParaRPr>
        </a:p>
      </dsp:txBody>
      <dsp:txXfrm>
        <a:off x="9283212" y="2835422"/>
        <a:ext cx="2447823" cy="993360"/>
      </dsp:txXfrm>
    </dsp:sp>
    <dsp:sp modelId="{6FC7E6BF-954C-4B43-9EEE-7C147EDCC887}">
      <dsp:nvSpPr>
        <dsp:cNvPr id="0" name=""/>
        <dsp:cNvSpPr/>
      </dsp:nvSpPr>
      <dsp:spPr>
        <a:xfrm rot="216530">
          <a:off x="7111252" y="4337734"/>
          <a:ext cx="2834035" cy="585120"/>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F1EA807-D0A0-489B-A0A7-B3E10EEDD985}">
      <dsp:nvSpPr>
        <dsp:cNvPr id="0" name=""/>
        <dsp:cNvSpPr/>
      </dsp:nvSpPr>
      <dsp:spPr>
        <a:xfrm>
          <a:off x="8799794" y="4144633"/>
          <a:ext cx="2285367" cy="1149711"/>
        </a:xfrm>
        <a:prstGeom prst="roundRect">
          <a:avLst>
            <a:gd name="adj" fmla="val 10000"/>
          </a:avLst>
        </a:prstGeom>
        <a:solidFill>
          <a:schemeClr val="bg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800100">
            <a:lnSpc>
              <a:spcPct val="90000"/>
            </a:lnSpc>
            <a:spcBef>
              <a:spcPct val="0"/>
            </a:spcBef>
            <a:spcAft>
              <a:spcPct val="35000"/>
            </a:spcAft>
            <a:buNone/>
          </a:pPr>
          <a:r>
            <a:rPr lang="ar-SA" sz="1800" kern="1200" dirty="0">
              <a:solidFill>
                <a:schemeClr val="tx1"/>
              </a:solidFill>
            </a:rPr>
            <a:t>امتلاك كفايات القائد المجتمعي الذي يعي دور المدرسة في المجتمع</a:t>
          </a:r>
          <a:endParaRPr lang="en-US" sz="1800" kern="1200" dirty="0">
            <a:solidFill>
              <a:schemeClr val="tx1"/>
            </a:solidFill>
          </a:endParaRPr>
        </a:p>
      </dsp:txBody>
      <dsp:txXfrm>
        <a:off x="8833468" y="4178307"/>
        <a:ext cx="2218019" cy="1082363"/>
      </dsp:txXfrm>
    </dsp:sp>
  </dsp:spTree>
</dsp:drawing>
</file>

<file path=ppt/diagrams/layout1.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2630302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6900770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01/11/2023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324279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8C7A-67F3-4CAD-9852-569FF656AD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1E717F-25DD-4AF6-8E4C-C3F0B725876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B9BF79-C6C8-4A28-B317-36AB52011B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01/11/2023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A052C1D1-F1BF-42DD-A7C6-2ED272DF8A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05916BF-016F-4056-985B-466516E6844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674761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FAECB-6827-4D91-8EB5-800DD8EA2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EBD6D-8344-4937-9A0D-E2DBE531B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598055-7F4B-4E57-92A1-C43CE07ED7D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01/11/2023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BC8293C-337A-46B9-801C-405BA28F919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77FE3A87-6EF6-4E32-958D-D3BDE968EC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008700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1E4F-8411-4152-A040-45E4E38D4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3C882-D441-40BC-AAB7-FB3EF79F6F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0FF742-A50B-4EB6-86AE-E67F120A5B6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B9172-F4DE-4657-A074-EF8778EE7E7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01/11/2023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7507DBE-C8F7-423C-9124-EE7B3D22E36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D881AC0B-71D5-43A5-AD86-9668B4D9226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588582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04D3-549C-4770-B620-7E3D4678A9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06D22-9474-474E-A4DD-36D304E576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D9ED9F3-E75B-4CB6-9C20-44656AF01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AB8604-4E78-4EF6-AF81-B832751C75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C7266C-4F95-4B63-B8A4-5D430A6FCB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A605C0-AC58-49C3-BFDA-E7ADCFC7B8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01/11/2023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8CDB99B-8E2F-47DA-B6C3-50842D8C3D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900ACA83-753D-4AEE-B568-755DCF5ED7F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144916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8EDC-8D44-427B-90E0-FBD0FBAC96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AE544B-A36F-473A-86AF-50F0242918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01/11/2023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3E6F2748-531A-4318-A370-27EDE490E8C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A5AD6E57-F20B-43D2-A268-2449E7D4ADF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633960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C2F6E-BB8D-4A07-B873-A379FEAE4F5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01/11/2023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29C64672-2E28-45BB-AB1E-9CA10E90883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433CCF35-5028-4E4D-8F6E-2E2DF0FB429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6004491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0471D-7A64-4A50-B9A6-0F3A78088A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16427B1-871E-4C56-AF97-3F78ADBFA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F52702-EC0A-4FBA-9939-DCF10E41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EDDBB8-93FE-4585-A97D-0E391EE246F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01/11/2023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2CB77A2A-D97D-4B06-A029-77A3A88DA3E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9BF4E011-48A8-486A-BF53-E7C085173F2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0671357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2B76-0D50-4AE7-8E70-B69B2F112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00288-1A1C-45A8-B99A-68E661D70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D19D42-4449-4938-BE9F-F8A026382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5CB693-3AD5-4FB5-9BD7-DDA6EA895AA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01/11/2023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BB28CAAB-378F-4646-836D-6723AF22695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E08A5F22-2F00-4B7E-95E3-D4E37EE6F9B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029692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3A36-A7B5-4AED-90CE-DAABE341C7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6DD818-2AC6-4AD8-ADB0-757AE6DE1FE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561BE-2670-413D-B85D-350DC6A08AA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01/11/2023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8A7469BC-9B02-4F1D-9332-C52CAA6CD68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8F37A4D-841D-4B35-BD23-CCB82FC1C5B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6194195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4028CB-78B2-414A-9948-C32EA4A46C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AA2E1-9030-407F-A8FB-98BCFFFDF77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722082-BED4-46DC-B1C0-9696140EF48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01/11/2023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F9485038-E165-45A4-8C75-C8A3CA8177E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C79D7943-C606-446E-B743-3AB1AE587BA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5515297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01/11/2023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226527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8C7A-67F3-4CAD-9852-569FF656AD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1E717F-25DD-4AF6-8E4C-C3F0B725876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B9BF79-C6C8-4A28-B317-36AB52011B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01/11/2023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A052C1D1-F1BF-42DD-A7C6-2ED272DF8AF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05916BF-016F-4056-985B-466516E6844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4448806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FAECB-6827-4D91-8EB5-800DD8EA2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EBD6D-8344-4937-9A0D-E2DBE531B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598055-7F4B-4E57-92A1-C43CE07ED7D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01/11/2023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BC8293C-337A-46B9-801C-405BA28F919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77FE3A87-6EF6-4E32-958D-D3BDE968EC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2467094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1E4F-8411-4152-A040-45E4E38D4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3C882-D441-40BC-AAB7-FB3EF79F6F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0FF742-A50B-4EB6-86AE-E67F120A5B6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B9172-F4DE-4657-A074-EF8778EE7E7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01/11/2023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7507DBE-C8F7-423C-9124-EE7B3D22E36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D881AC0B-71D5-43A5-AD86-9668B4D9226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619929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04D3-549C-4770-B620-7E3D4678A9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06D22-9474-474E-A4DD-36D304E576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D9ED9F3-E75B-4CB6-9C20-44656AF01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AB8604-4E78-4EF6-AF81-B832751C75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C7266C-4F95-4B63-B8A4-5D430A6FCB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A605C0-AC58-49C3-BFDA-E7ADCFC7B8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01/11/2023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8CDB99B-8E2F-47DA-B6C3-50842D8C3D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900ACA83-753D-4AEE-B568-755DCF5ED7F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7557679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8EDC-8D44-427B-90E0-FBD0FBAC96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AE544B-A36F-473A-86AF-50F0242918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01/11/2023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3E6F2748-531A-4318-A370-27EDE490E8C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A5AD6E57-F20B-43D2-A268-2449E7D4ADF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303549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C2F6E-BB8D-4A07-B873-A379FEAE4F5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01/11/2023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29C64672-2E28-45BB-AB1E-9CA10E90883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433CCF35-5028-4E4D-8F6E-2E2DF0FB429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8198430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0471D-7A64-4A50-B9A6-0F3A78088A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16427B1-871E-4C56-AF97-3F78ADBFA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F52702-EC0A-4FBA-9939-DCF10E41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EDDBB8-93FE-4585-A97D-0E391EE246F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01/11/2023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2CB77A2A-D97D-4B06-A029-77A3A88DA3E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9BF4E011-48A8-486A-BF53-E7C085173F2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391065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2B76-0D50-4AE7-8E70-B69B2F112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00288-1A1C-45A8-B99A-68E661D70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D19D42-4449-4938-BE9F-F8A026382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5CB693-3AD5-4FB5-9BD7-DDA6EA895AA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01/11/2023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BB28CAAB-378F-4646-836D-6723AF22695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E08A5F22-2F00-4B7E-95E3-D4E37EE6F9B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113497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3A36-A7B5-4AED-90CE-DAABE341C7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6DD818-2AC6-4AD8-ADB0-757AE6DE1FE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561BE-2670-413D-B85D-350DC6A08AA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01/11/2023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8A7469BC-9B02-4F1D-9332-C52CAA6CD68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8F37A4D-841D-4B35-BD23-CCB82FC1C5B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260436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4028CB-78B2-414A-9948-C32EA4A46C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AA2E1-9030-407F-A8FB-98BCFFFDF77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722082-BED4-46DC-B1C0-9696140EF48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01/11/2023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F9485038-E165-45A4-8C75-C8A3CA8177E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C79D7943-C606-446E-B743-3AB1AE587BA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05293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theme" Target="../theme/theme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theme" Target="../theme/theme3.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3493B-E27E-4DC0-A41A-7E254FDDD4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619A8B-408B-4DCB-AC39-AC640BF85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A87CC5-FBB1-4FE5-893F-7BD071C75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01/11/2023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68E1BCB-E2F2-4D1B-BCFC-521169C8EA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E111173B-B48E-4DCF-8715-5805390549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6851542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3493B-E27E-4DC0-A41A-7E254FDDD4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619A8B-408B-4DCB-AC39-AC640BF85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A87CC5-FBB1-4FE5-893F-7BD071C75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01/11/2023</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68E1BCB-E2F2-4D1B-BCFC-521169C8EA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E111173B-B48E-4DCF-8715-5805390549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05911730"/>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8.jfif"/></Relationships>
</file>

<file path=ppt/slides/_rels/slide4.xml.rels><?xml version="1.0" encoding="UTF-8" standalone="yes"?>
<Relationships xmlns="http://schemas.openxmlformats.org/package/2006/relationships"><Relationship Id="rId3" Type="http://schemas.openxmlformats.org/officeDocument/2006/relationships/image" Target="../media/image10.jfif"/><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image" Target="../media/image11.jfif"/><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2.jfif"/><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Layout" Target="../slideLayouts/slideLayout27.xml"/><Relationship Id="rId1" Type="http://schemas.openxmlformats.org/officeDocument/2006/relationships/themeOverride" Target="../theme/themeOverride1.xml"/></Relationships>
</file>

<file path=ppt/slides/_rels/slide25.xml.rels><?xml version="1.0" encoding="UTF-8" standalone="yes"?>
<Relationships xmlns="http://schemas.openxmlformats.org/package/2006/relationships"><Relationship Id="rId3" Type="http://schemas.openxmlformats.org/officeDocument/2006/relationships/image" Target="../media/image10.jfif"/><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3.png"/><Relationship Id="rId1" Type="http://schemas.openxmlformats.org/officeDocument/2006/relationships/slideLayout" Target="../slideLayouts/slideLayout2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13.png"/><Relationship Id="rId1" Type="http://schemas.openxmlformats.org/officeDocument/2006/relationships/slideLayout" Target="../slideLayouts/slideLayout2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3" Type="http://schemas.openxmlformats.org/officeDocument/2006/relationships/image" Target="../media/image14.jfif"/><Relationship Id="rId2" Type="http://schemas.openxmlformats.org/officeDocument/2006/relationships/image" Target="../media/image13.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5.jfif"/><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6.jfif"/><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image" Target="../media/image17.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149680" y="-720725"/>
            <a:ext cx="5991658"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8545" y="3871983"/>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a:solidFill>
                  <a:schemeClr val="bg1"/>
                </a:solidFill>
                <a:latin typeface="Times New Roman" panose="02020603050405020304" pitchFamily="18" charset="0"/>
                <a:cs typeface="Times New Roman" panose="02020603050405020304" pitchFamily="18" charset="0"/>
              </a:rPr>
              <a:t>Alaa</a:t>
            </a:r>
            <a:r>
              <a:rPr lang="en-US" sz="2400" dirty="0">
                <a:solidFill>
                  <a:schemeClr val="bg1"/>
                </a:solidFill>
                <a:latin typeface="Times New Roman" panose="02020603050405020304" pitchFamily="18" charset="0"/>
                <a:cs typeface="Times New Roman" panose="02020603050405020304" pitchFamily="18" charset="0"/>
              </a:rPr>
              <a:t> Tariq </a:t>
            </a:r>
            <a:r>
              <a:rPr lang="en-US" sz="2400" dirty="0" err="1">
                <a:solidFill>
                  <a:schemeClr val="bg1"/>
                </a:solidFill>
                <a:latin typeface="Times New Roman" panose="02020603050405020304" pitchFamily="18" charset="0"/>
                <a:cs typeface="Times New Roman" panose="02020603050405020304" pitchFamily="18" charset="0"/>
              </a:rPr>
              <a:t>Eldmrat</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59807" y="5613771"/>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5</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1936396" y="4576681"/>
            <a:ext cx="633507"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 723</a:t>
            </a:r>
          </a:p>
        </p:txBody>
      </p:sp>
      <p:sp>
        <p:nvSpPr>
          <p:cNvPr id="14" name="Oval 13">
            <a:extLst>
              <a:ext uri="{FF2B5EF4-FFF2-40B4-BE49-F238E27FC236}">
                <a16:creationId xmlns:a16="http://schemas.microsoft.com/office/drawing/2014/main" id="{46F3C90B-EB3F-EA91-08C5-03400C278827}"/>
              </a:ext>
            </a:extLst>
          </p:cNvPr>
          <p:cNvSpPr/>
          <p:nvPr/>
        </p:nvSpPr>
        <p:spPr>
          <a:xfrm>
            <a:off x="6110772" y="-720725"/>
            <a:ext cx="6144057" cy="7578725"/>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782820" y="2939761"/>
            <a:ext cx="3234599" cy="523220"/>
          </a:xfrm>
          <a:prstGeom prst="rect">
            <a:avLst/>
          </a:prstGeom>
        </p:spPr>
        <p:txBody>
          <a:bodyPr wrap="square">
            <a:spAutoFit/>
          </a:bodyPr>
          <a:lstStyle/>
          <a:p>
            <a:r>
              <a:rPr lang="ar-SA" sz="2800" dirty="0">
                <a:solidFill>
                  <a:schemeClr val="bg1"/>
                </a:solidFill>
                <a:latin typeface="Arial" panose="020B0604020202020204" pitchFamily="34" charset="0"/>
                <a:ea typeface="Times New Roman" panose="02020603050405020304" pitchFamily="18" charset="0"/>
                <a:cs typeface="Times New Roman" panose="02020603050405020304" pitchFamily="18" charset="0"/>
              </a:rPr>
              <a:t>نظريات  القيادة التربوية </a:t>
            </a:r>
            <a:endParaRPr lang="ar-JO" sz="2800" dirty="0">
              <a:solidFill>
                <a:schemeClr val="bg1"/>
              </a:solidFill>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66676" y="948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Alaa</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a:solidFill>
                  <a:srgbClr val="00B0F0"/>
                </a:solidFill>
                <a:latin typeface="Times New Roman" panose="02020603050405020304" pitchFamily="18" charset="0"/>
                <a:cs typeface="Times New Roman" panose="02020603050405020304" pitchFamily="18" charset="0"/>
              </a:rPr>
              <a:t>Eldmrat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مربع نص 3"/>
          <p:cNvSpPr txBox="1"/>
          <p:nvPr/>
        </p:nvSpPr>
        <p:spPr>
          <a:xfrm>
            <a:off x="5345648" y="3409842"/>
            <a:ext cx="5929746" cy="1754326"/>
          </a:xfrm>
          <a:prstGeom prst="rect">
            <a:avLst/>
          </a:prstGeom>
          <a:noFill/>
        </p:spPr>
        <p:txBody>
          <a:bodyPr wrap="square" rtlCol="1">
            <a:spAutoFit/>
          </a:bodyPr>
          <a:lstStyle/>
          <a:p>
            <a:pPr algn="ctr" rtl="1"/>
            <a:r>
              <a:rPr lang="ar-JO" sz="3600" b="1" dirty="0"/>
              <a:t>الأنماط القيادية والقيادة المدرسية</a:t>
            </a:r>
          </a:p>
          <a:p>
            <a:pPr algn="ctr" rtl="1"/>
            <a:endParaRPr lang="en-US" sz="2400" b="1" dirty="0"/>
          </a:p>
          <a:p>
            <a:pPr algn="ctr" rtl="1"/>
            <a:r>
              <a:rPr lang="ar-SA" sz="2400" b="1" dirty="0"/>
              <a:t> </a:t>
            </a:r>
            <a:endParaRPr lang="en-US" sz="2400" b="1" dirty="0"/>
          </a:p>
          <a:p>
            <a:pPr algn="just" rtl="1"/>
            <a:endParaRPr lang="ar-JO" sz="2400" dirty="0"/>
          </a:p>
        </p:txBody>
      </p:sp>
    </p:spTree>
    <p:extLst>
      <p:ext uri="{BB962C8B-B14F-4D97-AF65-F5344CB8AC3E}">
        <p14:creationId xmlns:p14="http://schemas.microsoft.com/office/powerpoint/2010/main" val="4953333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Alaa</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a:solidFill>
                  <a:srgbClr val="00B0F0"/>
                </a:solidFill>
                <a:latin typeface="Times New Roman" panose="02020603050405020304" pitchFamily="18" charset="0"/>
                <a:cs typeface="Times New Roman" panose="02020603050405020304" pitchFamily="18" charset="0"/>
              </a:rPr>
              <a:t>Eldmrat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مربع نص 3"/>
          <p:cNvSpPr txBox="1"/>
          <p:nvPr/>
        </p:nvSpPr>
        <p:spPr>
          <a:xfrm>
            <a:off x="4076700" y="1085091"/>
            <a:ext cx="7267575" cy="6186309"/>
          </a:xfrm>
          <a:prstGeom prst="rect">
            <a:avLst/>
          </a:prstGeom>
          <a:noFill/>
        </p:spPr>
        <p:txBody>
          <a:bodyPr wrap="square" rtlCol="1">
            <a:spAutoFit/>
          </a:bodyPr>
          <a:lstStyle/>
          <a:p>
            <a:pPr algn="ctr" rtl="1"/>
            <a:r>
              <a:rPr lang="ar-JO" sz="3600" b="1" dirty="0"/>
              <a:t>المحتويات</a:t>
            </a:r>
          </a:p>
          <a:p>
            <a:pPr marL="514350" indent="-514350" algn="r" rtl="1">
              <a:buFont typeface="Wingdings" panose="05000000000000000000" pitchFamily="2" charset="2"/>
              <a:buChar char="v"/>
            </a:pPr>
            <a:r>
              <a:rPr lang="ar-JO" sz="3200" dirty="0"/>
              <a:t>المقدمة</a:t>
            </a:r>
            <a:endParaRPr lang="ar-SA" sz="3200" dirty="0"/>
          </a:p>
          <a:p>
            <a:pPr marL="514350" indent="-514350" algn="r" rtl="1">
              <a:buFont typeface="Wingdings" panose="05000000000000000000" pitchFamily="2" charset="2"/>
              <a:buChar char="v"/>
            </a:pPr>
            <a:r>
              <a:rPr lang="ar-JO" sz="3200" dirty="0"/>
              <a:t>الأنماط القيادة</a:t>
            </a:r>
          </a:p>
          <a:p>
            <a:pPr marL="514350" indent="-514350" algn="r" rtl="1">
              <a:buFont typeface="Wingdings" panose="05000000000000000000" pitchFamily="2" charset="2"/>
              <a:buChar char="v"/>
            </a:pPr>
            <a:r>
              <a:rPr lang="ar-JO" sz="3200" dirty="0"/>
              <a:t>النمط الأتوقراطي</a:t>
            </a:r>
          </a:p>
          <a:p>
            <a:pPr marL="514350" indent="-514350" algn="r" rtl="1">
              <a:buFont typeface="Wingdings" panose="05000000000000000000" pitchFamily="2" charset="2"/>
              <a:buChar char="v"/>
            </a:pPr>
            <a:r>
              <a:rPr lang="ar-JO" sz="3200" dirty="0"/>
              <a:t>النمط الديمقراطي</a:t>
            </a:r>
          </a:p>
          <a:p>
            <a:pPr marL="514350" indent="-514350" algn="r" rtl="1">
              <a:buFont typeface="Wingdings" panose="05000000000000000000" pitchFamily="2" charset="2"/>
              <a:buChar char="v"/>
            </a:pPr>
            <a:r>
              <a:rPr lang="ar-JO" sz="3200" dirty="0"/>
              <a:t>النمط الفوضوي</a:t>
            </a:r>
          </a:p>
          <a:p>
            <a:pPr marL="514350" indent="-514350" algn="r" rtl="1">
              <a:buFont typeface="Wingdings" panose="05000000000000000000" pitchFamily="2" charset="2"/>
              <a:buChar char="v"/>
            </a:pPr>
            <a:r>
              <a:rPr lang="ar-JO" sz="3200" dirty="0"/>
              <a:t>القيادة المدرسية ومعاييرها</a:t>
            </a:r>
            <a:endParaRPr lang="en-US" sz="3200" dirty="0"/>
          </a:p>
          <a:p>
            <a:pPr algn="r" rtl="1"/>
            <a:endParaRPr lang="ar-JO" sz="2400" b="1" dirty="0"/>
          </a:p>
          <a:p>
            <a:pPr algn="r" rtl="1"/>
            <a:endParaRPr lang="ar-JO" sz="2400" b="1" dirty="0"/>
          </a:p>
          <a:p>
            <a:pPr algn="r" rtl="1"/>
            <a:endParaRPr lang="ar-JO" sz="2400" b="1" dirty="0"/>
          </a:p>
          <a:p>
            <a:pPr algn="r" rtl="1"/>
            <a:endParaRPr lang="ar-JO" sz="2400" b="1" dirty="0"/>
          </a:p>
          <a:p>
            <a:pPr algn="r" rtl="1"/>
            <a:endParaRPr lang="ar-JO" sz="2400" b="1" dirty="0"/>
          </a:p>
          <a:p>
            <a:pPr algn="just" rtl="1"/>
            <a:endParaRPr lang="ar-JO" sz="2400" dirty="0"/>
          </a:p>
          <a:p>
            <a:pPr algn="just" rtl="1"/>
            <a:endParaRPr lang="ar-JO" sz="2400" dirty="0"/>
          </a:p>
        </p:txBody>
      </p:sp>
      <p:pic>
        <p:nvPicPr>
          <p:cNvPr id="6" name="Picture 5">
            <a:extLst>
              <a:ext uri="{FF2B5EF4-FFF2-40B4-BE49-F238E27FC236}">
                <a16:creationId xmlns:a16="http://schemas.microsoft.com/office/drawing/2014/main" id="{4F1605B7-6BF0-473E-8681-CBE4C49574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4513"/>
            <a:ext cx="4076700" cy="5816453"/>
          </a:xfrm>
          <a:prstGeom prst="rect">
            <a:avLst/>
          </a:prstGeom>
        </p:spPr>
      </p:pic>
    </p:spTree>
    <p:extLst>
      <p:ext uri="{BB962C8B-B14F-4D97-AF65-F5344CB8AC3E}">
        <p14:creationId xmlns:p14="http://schemas.microsoft.com/office/powerpoint/2010/main" val="12222276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8635793" y="131361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2" name="TextBox 41">
            <a:extLst>
              <a:ext uri="{FF2B5EF4-FFF2-40B4-BE49-F238E27FC236}">
                <a16:creationId xmlns:a16="http://schemas.microsoft.com/office/drawing/2014/main" id="{AB738525-DD8E-2E85-F385-345FF64341EB}"/>
              </a:ext>
            </a:extLst>
          </p:cNvPr>
          <p:cNvSpPr txBox="1"/>
          <p:nvPr/>
        </p:nvSpPr>
        <p:spPr>
          <a:xfrm>
            <a:off x="8766800" y="1935402"/>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8741330" y="1313614"/>
            <a:ext cx="942618" cy="646331"/>
          </a:xfrm>
          <a:prstGeom prst="rect">
            <a:avLst/>
          </a:prstGeom>
          <a:noFill/>
        </p:spPr>
        <p:txBody>
          <a:bodyPr wrap="square" rtlCol="0">
            <a:spAutoFit/>
          </a:bodyPr>
          <a:lstStyle/>
          <a:p>
            <a:pPr algn="ctr"/>
            <a:r>
              <a:rPr lang="en-US" sz="3600" b="1" dirty="0">
                <a:solidFill>
                  <a:schemeClr val="bg1"/>
                </a:solidFill>
                <a:latin typeface="Times New Roman" panose="02020603050405020304" pitchFamily="18" charset="0"/>
                <a:cs typeface="Times New Roman" panose="02020603050405020304" pitchFamily="18" charset="0"/>
              </a:rPr>
              <a:t>5</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مربع نص 2"/>
          <p:cNvSpPr txBox="1"/>
          <p:nvPr/>
        </p:nvSpPr>
        <p:spPr>
          <a:xfrm>
            <a:off x="581988" y="733212"/>
            <a:ext cx="5686425" cy="5693866"/>
          </a:xfrm>
          <a:prstGeom prst="rect">
            <a:avLst/>
          </a:prstGeom>
          <a:solidFill>
            <a:schemeClr val="bg1"/>
          </a:solidFill>
        </p:spPr>
        <p:txBody>
          <a:bodyPr wrap="square" rtlCol="1">
            <a:spAutoFit/>
          </a:bodyPr>
          <a:lstStyle/>
          <a:p>
            <a:pPr algn="ctr" rtl="1"/>
            <a:r>
              <a:rPr lang="ar-JO" sz="2800" b="1" dirty="0"/>
              <a:t>المقدمة</a:t>
            </a:r>
          </a:p>
          <a:p>
            <a:pPr algn="just" rtl="1"/>
            <a:endParaRPr lang="ar-JO" sz="2800" b="1" dirty="0"/>
          </a:p>
          <a:p>
            <a:pPr algn="just" rtl="1"/>
            <a:r>
              <a:rPr lang="ar-JO" sz="2000" dirty="0"/>
              <a:t>يُعتبر تطوير القيادات والمديرين والتعرف على أنماطهم القيادية من أهم مضامين تطوير أداء المؤسسات التعليمية بشكل عام لما له من تأثير جوهري في عمل المنظمة وحل المشكلات ومواجهة التغييرات، فتطوير أداء القيادات هو عملية تزويدهم بالمهارات والمعلومات التي تساعدهم على تحسين أدائهم في العمل ورفع مستوى كفايتهم في مواجهة المشاكل الإدارية.</a:t>
            </a:r>
          </a:p>
          <a:p>
            <a:pPr algn="just" rtl="1"/>
            <a:r>
              <a:rPr lang="ar-JO" sz="2000" dirty="0"/>
              <a:t>وتكمن أهمية تطوير أدائهم وتزويدهم بالأنماط القيادية المناسبة في إمكانيتها في بناء القدرة التنافسية في المؤسسة وتحسين وضعها بين منافسيها، فهي تعمل على إدراج استراتيجيات جديدة  لتمنية كفاءة أعضاء الهيئة التدريسية، وزيادة فاعليتها وتحسين رضا العاملين فيها، وتدعيم فرص الاختيار أمامهم وتوسعتها، وتحويل العاملين إلى شركاء فاعلين في إدارة المؤسسة التعليمية، كما يساعدهم ذلك في إيجاد نوع من البيئة المحيطة والتجديد والتطوير في العمل والموارد البشرية.</a:t>
            </a:r>
            <a:endParaRPr lang="en-US" sz="2000" dirty="0"/>
          </a:p>
          <a:p>
            <a:pPr algn="ctr" rtl="1"/>
            <a:endParaRPr lang="en-US" sz="2800" b="1" dirty="0"/>
          </a:p>
        </p:txBody>
      </p:sp>
      <p:pic>
        <p:nvPicPr>
          <p:cNvPr id="8" name="Picture 7">
            <a:extLst>
              <a:ext uri="{FF2B5EF4-FFF2-40B4-BE49-F238E27FC236}">
                <a16:creationId xmlns:a16="http://schemas.microsoft.com/office/drawing/2014/main" id="{98027058-040D-4186-AC8C-4E6995E562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10375" y="2405527"/>
            <a:ext cx="5295900" cy="3919073"/>
          </a:xfrm>
          <a:prstGeom prst="rect">
            <a:avLst/>
          </a:prstGeom>
        </p:spPr>
      </p:pic>
    </p:spTree>
    <p:extLst>
      <p:ext uri="{BB962C8B-B14F-4D97-AF65-F5344CB8AC3E}">
        <p14:creationId xmlns:p14="http://schemas.microsoft.com/office/powerpoint/2010/main" val="22573880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56892"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14375" y="1545191"/>
            <a:ext cx="10507807"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69819" y="1728530"/>
            <a:ext cx="9906000" cy="4832092"/>
          </a:xfrm>
          <a:prstGeom prst="rect">
            <a:avLst/>
          </a:prstGeom>
          <a:noFill/>
        </p:spPr>
        <p:txBody>
          <a:bodyPr wrap="square" rtlCol="0">
            <a:spAutoFit/>
          </a:bodyPr>
          <a:lstStyle/>
          <a:p>
            <a:pPr algn="ctr" rtl="1"/>
            <a:r>
              <a:rPr lang="ar-SA" sz="2400" b="1" dirty="0"/>
              <a:t>ماهية النمط القيادي </a:t>
            </a:r>
            <a:endParaRPr lang="en-US" sz="2400" b="1" dirty="0"/>
          </a:p>
          <a:p>
            <a:pPr algn="just" rtl="1"/>
            <a:r>
              <a:rPr lang="ar-SA" sz="2400" b="1" dirty="0"/>
              <a:t>أولا : ماهية النمط</a:t>
            </a:r>
            <a:r>
              <a:rPr lang="en-US" sz="2400" b="1" dirty="0"/>
              <a:t>:</a:t>
            </a:r>
            <a:r>
              <a:rPr lang="ar-SA" sz="2400" b="1" dirty="0"/>
              <a:t> </a:t>
            </a:r>
            <a:r>
              <a:rPr lang="ar-SA" sz="2400" dirty="0"/>
              <a:t>بأنه سلوك القائد المتكرر أثناء ممارسته أعماله اليومية الإدارية وغيرها، فالقائد يمكنه أخذ نمط معين في أسلوب قيادته نتيجة لخبرته، ومن ثم يمكن اعتبار النمط الذي يميزه هو سلوكه كما يراه الأخرون ممن يعمل معهم</a:t>
            </a:r>
            <a:r>
              <a:rPr lang="en-US" sz="2400" dirty="0"/>
              <a:t>. </a:t>
            </a:r>
          </a:p>
          <a:p>
            <a:pPr algn="just" rtl="1"/>
            <a:r>
              <a:rPr lang="ar-SA" sz="2400" b="1" dirty="0"/>
              <a:t>ثانيا : النمط القيادي</a:t>
            </a:r>
            <a:r>
              <a:rPr lang="en-US" sz="2400" b="1" dirty="0"/>
              <a:t>:</a:t>
            </a:r>
            <a:r>
              <a:rPr lang="ar-SA" sz="2400" b="1" dirty="0"/>
              <a:t> </a:t>
            </a:r>
            <a:r>
              <a:rPr lang="ar-SA" sz="2400" dirty="0"/>
              <a:t>بأنه نوع المنهج الذي يتم من خلال اعتماده من قبل القائد ال</a:t>
            </a:r>
            <a:r>
              <a:rPr lang="ar-JO" sz="2400" dirty="0"/>
              <a:t>ى</a:t>
            </a:r>
            <a:r>
              <a:rPr lang="ar-SA" sz="2400" dirty="0"/>
              <a:t> تحقيق </a:t>
            </a:r>
            <a:r>
              <a:rPr lang="ar-JO" sz="2400" dirty="0"/>
              <a:t>أهداف</a:t>
            </a:r>
            <a:r>
              <a:rPr lang="ar-SA" sz="2400" dirty="0"/>
              <a:t> المنظمة وتوجيه جميع أنشطتها</a:t>
            </a:r>
            <a:r>
              <a:rPr lang="en-US" sz="2400" dirty="0"/>
              <a:t>.</a:t>
            </a:r>
            <a:r>
              <a:rPr lang="ar-SA" sz="2400" dirty="0"/>
              <a:t> وتعرف بأنها مجموعة من السمات السلوكية التي يتحلي  بها القائد عند ممارسته للأعمال</a:t>
            </a:r>
            <a:r>
              <a:rPr lang="ar-JO" sz="2400" dirty="0"/>
              <a:t> </a:t>
            </a:r>
            <a:r>
              <a:rPr lang="ar-SA" sz="2400" dirty="0"/>
              <a:t>واتخاذ القرارات في المواقف المعينة، وانه أسلوب الذي يتبعه القائد في تعامله مع المرؤوسين أي ما يعكسه من سلوك بشكل متكرر في مواقفه المختلفة، لاسميا طريقة تفاعله مع التابعين، كما يشير النمط القيادي إلي نوع العلاقة التي يعتمدها شخص ما مستخدما سلطته وطريقة لجعل الآخرين يعملون بشكل جماعي في مهمة واحدة و بالتالي فانه يمثل الطريقة التي يعتمد القائد عند قيامه بتوجيه الآخرين في مواقف العمل المختلفة</a:t>
            </a:r>
            <a:r>
              <a:rPr lang="en-US" sz="2400" dirty="0"/>
              <a:t>. </a:t>
            </a:r>
          </a:p>
          <a:p>
            <a:pPr algn="just" rtl="1"/>
            <a:endParaRPr lang="ar-JO" sz="2400" dirty="0">
              <a:solidFill>
                <a:srgbClr val="2D3956"/>
              </a:solidFill>
              <a:latin typeface="Times New Roman" panose="02020603050405020304" pitchFamily="18" charset="0"/>
              <a:cs typeface="Times New Roman" panose="02020603050405020304" pitchFamily="18" charset="0"/>
            </a:endParaRPr>
          </a:p>
          <a:p>
            <a:pPr algn="r" rtl="1"/>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34396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56892" y="1212844"/>
            <a:ext cx="1116360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69819" y="1728530"/>
            <a:ext cx="9906000" cy="769441"/>
          </a:xfrm>
          <a:prstGeom prst="rect">
            <a:avLst/>
          </a:prstGeom>
          <a:noFill/>
        </p:spPr>
        <p:txBody>
          <a:bodyPr wrap="square" rtlCol="0">
            <a:spAutoFit/>
          </a:bodyPr>
          <a:lstStyle/>
          <a:p>
            <a:pPr algn="just" rtl="1"/>
            <a:endParaRPr lang="ar-JO" sz="2400" dirty="0">
              <a:solidFill>
                <a:srgbClr val="2D3956"/>
              </a:solidFill>
              <a:latin typeface="Times New Roman" panose="02020603050405020304" pitchFamily="18" charset="0"/>
              <a:cs typeface="Times New Roman" panose="02020603050405020304" pitchFamily="18" charset="0"/>
            </a:endParaRPr>
          </a:p>
          <a:p>
            <a:pPr algn="r" rtl="1"/>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Diagram 5">
            <a:extLst>
              <a:ext uri="{FF2B5EF4-FFF2-40B4-BE49-F238E27FC236}">
                <a16:creationId xmlns:a16="http://schemas.microsoft.com/office/drawing/2014/main" id="{3F6B53B1-3B1E-4E69-A04B-A1737DCC2CD3}"/>
              </a:ext>
            </a:extLst>
          </p:cNvPr>
          <p:cNvGraphicFramePr/>
          <p:nvPr>
            <p:extLst>
              <p:ext uri="{D42A27DB-BD31-4B8C-83A1-F6EECF244321}">
                <p14:modId xmlns:p14="http://schemas.microsoft.com/office/powerpoint/2010/main" val="1285164090"/>
              </p:ext>
            </p:extLst>
          </p:nvPr>
        </p:nvGraphicFramePr>
        <p:xfrm>
          <a:off x="1528020" y="3005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DA7DC235-ADBC-4696-803B-38CC0D01C887}"/>
              </a:ext>
            </a:extLst>
          </p:cNvPr>
          <p:cNvSpPr txBox="1"/>
          <p:nvPr/>
        </p:nvSpPr>
        <p:spPr>
          <a:xfrm>
            <a:off x="3521063" y="4846750"/>
            <a:ext cx="5486400" cy="769441"/>
          </a:xfrm>
          <a:prstGeom prst="rect">
            <a:avLst/>
          </a:prstGeom>
          <a:noFill/>
        </p:spPr>
        <p:txBody>
          <a:bodyPr wrap="square" rtlCol="0">
            <a:spAutoFit/>
          </a:bodyPr>
          <a:lstStyle/>
          <a:p>
            <a:pPr algn="ctr"/>
            <a:r>
              <a:rPr lang="ar-JO" sz="4400" dirty="0"/>
              <a:t>الأنماط القيادية</a:t>
            </a:r>
            <a:endParaRPr lang="en-US" sz="4400" dirty="0"/>
          </a:p>
        </p:txBody>
      </p:sp>
    </p:spTree>
    <p:extLst>
      <p:ext uri="{BB962C8B-B14F-4D97-AF65-F5344CB8AC3E}">
        <p14:creationId xmlns:p14="http://schemas.microsoft.com/office/powerpoint/2010/main" val="34516665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38324" y="124055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44789" y="1428485"/>
            <a:ext cx="11236036" cy="48074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39932" y="1767006"/>
            <a:ext cx="10512135" cy="3693319"/>
          </a:xfrm>
          <a:prstGeom prst="rect">
            <a:avLst/>
          </a:prstGeom>
          <a:noFill/>
        </p:spPr>
        <p:txBody>
          <a:bodyPr wrap="square" rtlCol="0">
            <a:spAutoFit/>
          </a:bodyPr>
          <a:lstStyle/>
          <a:p>
            <a:pPr algn="ctr" rtl="1"/>
            <a:r>
              <a:rPr lang="ar-SA" sz="2400" dirty="0"/>
              <a:t> </a:t>
            </a:r>
            <a:r>
              <a:rPr lang="ar-SA" sz="2400" b="1" dirty="0"/>
              <a:t>نمط القيادة الأوتوقراطية </a:t>
            </a:r>
            <a:endParaRPr lang="ar-JO" sz="2400" b="1" dirty="0"/>
          </a:p>
          <a:p>
            <a:pPr algn="ctr" rtl="1"/>
            <a:endParaRPr lang="en-US" sz="2400" dirty="0"/>
          </a:p>
          <a:p>
            <a:pPr algn="just" rtl="1"/>
            <a:r>
              <a:rPr lang="ar-SA" sz="2400" dirty="0"/>
              <a:t>ويطلق عليها القيادة التسلطية أو الاستبدادية، ويدور هذا النمط من القيادة حول محور واحد هو إخضاع الأمور في التنظيم لسلطة القائد الذي يقود المنظمة بمفهوم الرئاسة، فيحتكر سلطة اتخاذ القرار ويحدد المشكلات، </a:t>
            </a:r>
            <a:r>
              <a:rPr lang="ar-JO" sz="2400" dirty="0"/>
              <a:t>ويطرح </a:t>
            </a:r>
            <a:r>
              <a:rPr lang="ar-SA" sz="2400" dirty="0"/>
              <a:t>الحلول بمفرده، ويبلغ المرؤوسين بأوامره ويكون عليهم السمع</a:t>
            </a:r>
            <a:r>
              <a:rPr lang="ar-JO" sz="2400" dirty="0"/>
              <a:t> </a:t>
            </a:r>
            <a:r>
              <a:rPr lang="ar-SA" sz="2400" dirty="0"/>
              <a:t>والطاعة دون إتاحة أية فرصة للمناقشة، ويستخدم أسلوب التحفيز السلبي القائم علي التخويف والتهديد</a:t>
            </a:r>
            <a:r>
              <a:rPr lang="ar-JO" sz="2400" dirty="0"/>
              <a:t>.</a:t>
            </a:r>
            <a:endParaRPr lang="en-US" sz="2400" dirty="0"/>
          </a:p>
          <a:p>
            <a:pPr algn="just" rtl="1"/>
            <a:r>
              <a:rPr lang="ar-SA" sz="2400" dirty="0"/>
              <a:t>  هذا النمط من القيادة </a:t>
            </a:r>
            <a:r>
              <a:rPr lang="ar-JO" sz="2400" dirty="0"/>
              <a:t>يفرض </a:t>
            </a:r>
            <a:r>
              <a:rPr lang="ar-SA" sz="2400" dirty="0"/>
              <a:t>أن الإنسان كسول بطبعه</a:t>
            </a:r>
            <a:r>
              <a:rPr lang="ar-JO" sz="2400" dirty="0"/>
              <a:t> لا</a:t>
            </a:r>
            <a:r>
              <a:rPr lang="ar-SA" sz="2400" dirty="0"/>
              <a:t> يميل الي  العمل و</a:t>
            </a:r>
            <a:r>
              <a:rPr lang="ar-JO" sz="2400" dirty="0"/>
              <a:t>يميل إلى </a:t>
            </a:r>
            <a:r>
              <a:rPr lang="ar-SA" sz="2400" dirty="0"/>
              <a:t>التهرب من المسؤولية، وهذه الصفات  تهيئه للانقياد والاعتماد علي الغير وتجعله يعمل خوفا من الجزاء والعقاب وليس حبا في العمل، لذا يحتاج الي متابعة دقيقة وإشراف مباشرة من رئيسه للتأكد من القيام بمتطلبات وظيفته</a:t>
            </a:r>
            <a:r>
              <a:rPr lang="en-US" sz="2400" dirty="0"/>
              <a:t>. </a:t>
            </a:r>
          </a:p>
          <a:p>
            <a:pPr rtl="1"/>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147996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46056"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33425" y="1322222"/>
            <a:ext cx="10934699" cy="49320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4875" y="1526068"/>
            <a:ext cx="10382250" cy="3356688"/>
          </a:xfrm>
          <a:prstGeom prst="rect">
            <a:avLst/>
          </a:prstGeom>
          <a:noFill/>
        </p:spPr>
        <p:txBody>
          <a:bodyPr wrap="square" rtlCol="0">
            <a:spAutoFit/>
          </a:bodyPr>
          <a:lstStyle/>
          <a:p>
            <a:pPr algn="ctr" rtl="1">
              <a:lnSpc>
                <a:spcPct val="150000"/>
              </a:lnSpc>
            </a:pPr>
            <a:r>
              <a:rPr lang="ar-SA" sz="2400" b="1" dirty="0"/>
              <a:t> مبررات الأسلوب الأتوقراطي:</a:t>
            </a:r>
            <a:endParaRPr lang="en-US" sz="2400" b="1" dirty="0"/>
          </a:p>
          <a:p>
            <a:pPr marL="342900" indent="-342900" algn="r" rtl="1">
              <a:lnSpc>
                <a:spcPct val="150000"/>
              </a:lnSpc>
              <a:buFont typeface="Arial" panose="020B0604020202020204" pitchFamily="34" charset="0"/>
              <a:buChar char="•"/>
            </a:pPr>
            <a:r>
              <a:rPr lang="ar-SA" sz="2400" dirty="0"/>
              <a:t> أن بعض الناس لا ينفع معهم إلا الأسلوب الحزم الذي يوائم بين أهداف الفردو أهداف التنظيم.</a:t>
            </a:r>
            <a:endParaRPr lang="en-US" sz="2400" dirty="0"/>
          </a:p>
          <a:p>
            <a:pPr marL="342900" indent="-342900" algn="r" rtl="1">
              <a:lnSpc>
                <a:spcPct val="150000"/>
              </a:lnSpc>
              <a:buFont typeface="Arial" panose="020B0604020202020204" pitchFamily="34" charset="0"/>
              <a:buChar char="•"/>
            </a:pPr>
            <a:r>
              <a:rPr lang="ar-SA" sz="2400" dirty="0"/>
              <a:t> أن تحقيق الأهداف يتطلب وجود إداري صارم</a:t>
            </a:r>
            <a:r>
              <a:rPr lang="ar-JO" sz="2400" dirty="0"/>
              <a:t> </a:t>
            </a:r>
            <a:r>
              <a:rPr lang="ar-SA" sz="2400" dirty="0"/>
              <a:t>وحازم في نفس الوقت.</a:t>
            </a:r>
            <a:endParaRPr lang="en-US" sz="2400" dirty="0"/>
          </a:p>
          <a:p>
            <a:pPr marL="342900" indent="-342900" algn="r" rtl="1">
              <a:lnSpc>
                <a:spcPct val="150000"/>
              </a:lnSpc>
              <a:buFont typeface="Arial" panose="020B0604020202020204" pitchFamily="34" charset="0"/>
              <a:buChar char="•"/>
            </a:pPr>
            <a:r>
              <a:rPr lang="ar-SA" sz="2400" dirty="0"/>
              <a:t>إن بعض الأفراد البيروقراطيين لا يتحملون المسؤولية ولا يخضعون بارادتهم  للنظام مما يستدعي اللجوء للحزم معهم.</a:t>
            </a:r>
            <a:endParaRPr lang="en-US" sz="2400" dirty="0"/>
          </a:p>
          <a:p>
            <a:pPr marL="342900" indent="-342900" algn="r" rtl="1">
              <a:lnSpc>
                <a:spcPct val="150000"/>
              </a:lnSpc>
              <a:buFont typeface="Arial" panose="020B0604020202020204" pitchFamily="34" charset="0"/>
              <a:buChar char="•"/>
            </a:pPr>
            <a:r>
              <a:rPr lang="ar-SA" sz="2400" dirty="0"/>
              <a:t>لا يمكن قبول كل الآراء</a:t>
            </a:r>
            <a:r>
              <a:rPr lang="ar-JO" sz="2400" dirty="0"/>
              <a:t> إلا من خلال استخدام</a:t>
            </a:r>
            <a:r>
              <a:rPr lang="ar-SA" sz="2400" dirty="0"/>
              <a:t> أسلوب الشد</a:t>
            </a:r>
            <a:r>
              <a:rPr lang="ar-JO" sz="2400" dirty="0"/>
              <a:t>ة.</a:t>
            </a: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934110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57225" y="1309826"/>
            <a:ext cx="10877550" cy="48139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0112" y="1762522"/>
            <a:ext cx="10391775" cy="3416320"/>
          </a:xfrm>
          <a:prstGeom prst="rect">
            <a:avLst/>
          </a:prstGeom>
          <a:noFill/>
        </p:spPr>
        <p:txBody>
          <a:bodyPr wrap="square" rtlCol="0">
            <a:spAutoFit/>
          </a:bodyPr>
          <a:lstStyle/>
          <a:p>
            <a:pPr algn="just" rtl="1"/>
            <a:r>
              <a:rPr lang="ar-SA" sz="2400" dirty="0"/>
              <a:t>يميز بعض علماء الإدارة بين ثلاثة أشكال رئيسة من نمط القيادة الأوتوقراطية علي النحو التالي</a:t>
            </a:r>
            <a:r>
              <a:rPr lang="ar-JO" sz="2400" dirty="0"/>
              <a:t>:</a:t>
            </a:r>
            <a:endParaRPr lang="en-US" sz="2400" dirty="0"/>
          </a:p>
          <a:p>
            <a:pPr marL="457200" indent="-457200" algn="just" rtl="1">
              <a:buFont typeface="+mj-lt"/>
              <a:buAutoNum type="arabicPeriod"/>
            </a:pPr>
            <a:r>
              <a:rPr lang="ar-SA" sz="2400" dirty="0"/>
              <a:t>القائد الأوتوقراطي المتشدد: الذي يتفرد بشؤون التنظيم، ويعطي الأوامرالصارمة للمرؤوسين، ويحاول دائما توسيع نطاق سلطاته</a:t>
            </a:r>
            <a:r>
              <a:rPr lang="ar-JO" sz="2400" dirty="0"/>
              <a:t> </a:t>
            </a:r>
            <a:r>
              <a:rPr lang="ar-SA" sz="2400" dirty="0"/>
              <a:t>وصلاحياته لجعل الأمور كافة تحت السيطرة.</a:t>
            </a:r>
            <a:endParaRPr lang="en-US" sz="2400" dirty="0"/>
          </a:p>
          <a:p>
            <a:pPr marL="457200" indent="-457200" algn="just" rtl="1">
              <a:buFont typeface="+mj-lt"/>
              <a:buAutoNum type="arabicPeriod"/>
            </a:pPr>
            <a:r>
              <a:rPr lang="ar-SA" sz="2400" dirty="0"/>
              <a:t>القائد الأوتوقراطية الخير :الذي يحاول أن يستخدم كثيرا من الأساليب المرتبطة بالقيادة الايجابية ويستخدم الإطراء</a:t>
            </a:r>
            <a:r>
              <a:rPr lang="ar-JO" sz="2400" dirty="0"/>
              <a:t> </a:t>
            </a:r>
            <a:r>
              <a:rPr lang="ar-SA" sz="2400" dirty="0"/>
              <a:t>والثناء وقليلا من العقاب حتى يضمن ولاء المرؤوسين لتنفيذ قراراتهو تحقيق ردود الفعل السلبية التي قد تظهر بينهم.</a:t>
            </a:r>
            <a:endParaRPr lang="en-US" sz="2400" dirty="0"/>
          </a:p>
          <a:p>
            <a:pPr marL="457200" indent="-457200" algn="just" rtl="1">
              <a:buFont typeface="+mj-lt"/>
              <a:buAutoNum type="arabicPeriod"/>
            </a:pPr>
            <a:r>
              <a:rPr lang="ar-SA" sz="2400" dirty="0"/>
              <a:t>القائد الأوتوقراطي النادر أو اللبق: الذي يوهم مرؤوسيه أن بوسعهم مشاركته صنع القرار في الاجتماعات واللقاءات التي يعقدها معهم، وأن أجزاء العمل معه تتيح لهم حرية المنافسة</a:t>
            </a:r>
            <a:r>
              <a:rPr lang="ar-JO" sz="2400" dirty="0"/>
              <a:t> </a:t>
            </a:r>
            <a:r>
              <a:rPr lang="ar-SA" sz="2400" dirty="0"/>
              <a:t>وإبداء الرأي</a:t>
            </a:r>
            <a:r>
              <a:rPr lang="ar-JO" sz="2400" dirty="0"/>
              <a:t> </a:t>
            </a:r>
            <a:r>
              <a:rPr lang="ar-SA" sz="2400" dirty="0"/>
              <a:t>ولكنه فيما بعد ينفرد باتخاذ القرارات.</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FB6FFC10-B693-4C67-AECF-CF5F04E3C5A7}"/>
              </a:ext>
            </a:extLst>
          </p:cNvPr>
          <p:cNvSpPr/>
          <p:nvPr/>
        </p:nvSpPr>
        <p:spPr>
          <a:xfrm>
            <a:off x="4069965" y="472596"/>
            <a:ext cx="3318537" cy="523220"/>
          </a:xfrm>
          <a:prstGeom prst="rect">
            <a:avLst/>
          </a:prstGeom>
        </p:spPr>
        <p:txBody>
          <a:bodyPr wrap="none">
            <a:spAutoFit/>
          </a:bodyPr>
          <a:lstStyle/>
          <a:p>
            <a:pPr algn="just" rtl="1"/>
            <a:r>
              <a:rPr lang="ar-SA" sz="2800" b="1" dirty="0">
                <a:solidFill>
                  <a:schemeClr val="bg1"/>
                </a:solidFill>
              </a:rPr>
              <a:t>أشكال القيادة الأوتوقراطية </a:t>
            </a:r>
            <a:endParaRPr lang="en-US" sz="2800" b="1" dirty="0">
              <a:solidFill>
                <a:schemeClr val="bg1"/>
              </a:solidFill>
            </a:endParaRPr>
          </a:p>
        </p:txBody>
      </p:sp>
    </p:spTree>
    <p:extLst>
      <p:ext uri="{BB962C8B-B14F-4D97-AF65-F5344CB8AC3E}">
        <p14:creationId xmlns:p14="http://schemas.microsoft.com/office/powerpoint/2010/main" val="41264594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57225" y="1309826"/>
            <a:ext cx="10877550" cy="48139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0112" y="1762522"/>
            <a:ext cx="10391775" cy="3785652"/>
          </a:xfrm>
          <a:prstGeom prst="rect">
            <a:avLst/>
          </a:prstGeom>
          <a:noFill/>
        </p:spPr>
        <p:txBody>
          <a:bodyPr wrap="square" rtlCol="0">
            <a:spAutoFit/>
          </a:bodyPr>
          <a:lstStyle/>
          <a:p>
            <a:pPr algn="r" rtl="1"/>
            <a:r>
              <a:rPr lang="ar-SA" sz="2400" dirty="0"/>
              <a:t>تتمثل أهم الآثار السلبية لاستخدام هذا النمط فيما يلي:</a:t>
            </a:r>
            <a:endParaRPr lang="en-US" sz="2400" dirty="0"/>
          </a:p>
          <a:p>
            <a:pPr marL="457200" indent="-457200" algn="r" rtl="1">
              <a:buFont typeface="+mj-lt"/>
              <a:buAutoNum type="arabicPeriod"/>
            </a:pPr>
            <a:r>
              <a:rPr lang="ar-SA" sz="2400" dirty="0"/>
              <a:t>لجوء العاملين إلي الاعتماد الدائم علي القائد.</a:t>
            </a:r>
            <a:endParaRPr lang="en-US" sz="2400" dirty="0"/>
          </a:p>
          <a:p>
            <a:pPr marL="457200" indent="-457200" algn="r" rtl="1">
              <a:buFont typeface="+mj-lt"/>
              <a:buAutoNum type="arabicPeriod"/>
            </a:pPr>
            <a:r>
              <a:rPr lang="ar-SA" sz="2400" dirty="0"/>
              <a:t>قتل الروح المعنوية لدي المرؤوسين.</a:t>
            </a:r>
            <a:endParaRPr lang="en-US" sz="2400" dirty="0"/>
          </a:p>
          <a:p>
            <a:pPr marL="457200" indent="-457200" algn="r" rtl="1">
              <a:buFont typeface="+mj-lt"/>
              <a:buAutoNum type="arabicPeriod"/>
            </a:pPr>
            <a:r>
              <a:rPr lang="ar-SA" sz="2400" dirty="0"/>
              <a:t>قتل روح المبادرة والإبداع لدي المرؤوسين، فإصدار التعليمات والأوامر بشكل مفصل، والمطالبة بتنفيذها بحذافيرها لا يتيح للمرؤوسين فرصة ممارسة مهاراتهم في الابداع والابتكار، وإظهار المواهب مما يولد لديهم حالة من القلق والاضطراب النفسي تؤثر سلبا علي أدائهم </a:t>
            </a:r>
            <a:endParaRPr lang="en-US" sz="2400" dirty="0"/>
          </a:p>
          <a:p>
            <a:pPr marL="457200" indent="-457200" algn="r" rtl="1">
              <a:buFont typeface="+mj-lt"/>
              <a:buAutoNum type="arabicPeriod"/>
            </a:pPr>
            <a:r>
              <a:rPr lang="ar-SA" sz="2400" dirty="0"/>
              <a:t>فقدان سبل التفاهم بين القائد والمرؤوسين. </a:t>
            </a:r>
            <a:endParaRPr lang="en-US" sz="2400" dirty="0"/>
          </a:p>
          <a:p>
            <a:pPr marL="457200" indent="-457200" algn="r" rtl="1">
              <a:buFont typeface="+mj-lt"/>
              <a:buAutoNum type="arabicPeriod"/>
            </a:pPr>
            <a:r>
              <a:rPr lang="ar-SA" sz="2400" dirty="0"/>
              <a:t> حالة من التوتر والاضطراب النفسي لدي المرؤوسين الذين يخشون إيقاع العقاب بهم.</a:t>
            </a:r>
            <a:endParaRPr lang="en-US" sz="2400" dirty="0"/>
          </a:p>
          <a:p>
            <a:pPr marL="457200" indent="-457200" algn="r" rtl="1">
              <a:buFont typeface="+mj-lt"/>
              <a:buAutoNum type="arabicPeriod"/>
            </a:pPr>
            <a:r>
              <a:rPr lang="ar-SA" sz="2400" dirty="0"/>
              <a:t> وأخيرًا فإن النتيجة النهائية لهذا النمط هو خلق حالة من الإحباط والاحتراق النفسي لدى المرؤوسين، الأمر الذي ينطوي علي مخاطر جسيمة تهدد الفرد والتنظيم معا</a:t>
            </a:r>
            <a:r>
              <a:rPr lang="en-US" sz="2400" dirty="0"/>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239DA245-249B-494E-B744-0676C6C688DE}"/>
              </a:ext>
            </a:extLst>
          </p:cNvPr>
          <p:cNvSpPr txBox="1"/>
          <p:nvPr/>
        </p:nvSpPr>
        <p:spPr>
          <a:xfrm>
            <a:off x="3983277" y="386523"/>
            <a:ext cx="5235880" cy="646331"/>
          </a:xfrm>
          <a:prstGeom prst="rect">
            <a:avLst/>
          </a:prstGeom>
          <a:noFill/>
        </p:spPr>
        <p:txBody>
          <a:bodyPr wrap="square" rtlCol="0">
            <a:spAutoFit/>
          </a:bodyPr>
          <a:lstStyle/>
          <a:p>
            <a:r>
              <a:rPr lang="ar-JO" sz="3600" b="1" dirty="0">
                <a:solidFill>
                  <a:schemeClr val="bg1"/>
                </a:solidFill>
              </a:rPr>
              <a:t>سلبيات القيادة الأتوقراطية</a:t>
            </a:r>
            <a:endParaRPr lang="en-US" sz="3600" b="1" dirty="0">
              <a:solidFill>
                <a:schemeClr val="bg1"/>
              </a:solidFill>
            </a:endParaRPr>
          </a:p>
        </p:txBody>
      </p:sp>
    </p:spTree>
    <p:extLst>
      <p:ext uri="{BB962C8B-B14F-4D97-AF65-F5344CB8AC3E}">
        <p14:creationId xmlns:p14="http://schemas.microsoft.com/office/powerpoint/2010/main" val="29080540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7543800" y="1308492"/>
            <a:ext cx="4229100" cy="4945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552413" y="1695612"/>
            <a:ext cx="3889350" cy="2431435"/>
          </a:xfrm>
          <a:prstGeom prst="rect">
            <a:avLst/>
          </a:prstGeom>
          <a:noFill/>
        </p:spPr>
        <p:txBody>
          <a:bodyPr wrap="square" rtlCol="0">
            <a:spAutoFit/>
          </a:bodyPr>
          <a:lstStyle/>
          <a:p>
            <a:pPr algn="r" rtl="1"/>
            <a:r>
              <a:rPr lang="en-US" dirty="0"/>
              <a:t> </a:t>
            </a:r>
            <a:r>
              <a:rPr lang="ar-SA" sz="3200" b="1" dirty="0"/>
              <a:t>نمط القيادة الديمقراطية </a:t>
            </a:r>
            <a:endParaRPr lang="ar-JO" sz="3200" b="1" dirty="0"/>
          </a:p>
          <a:p>
            <a:pPr algn="r" rtl="1"/>
            <a:endParaRPr lang="en-US" sz="3200" dirty="0"/>
          </a:p>
          <a:p>
            <a:pPr algn="r" rtl="1"/>
            <a:r>
              <a:rPr lang="ar-SA" sz="3200" dirty="0"/>
              <a:t>يقوم هذا النمط القياد</a:t>
            </a:r>
            <a:r>
              <a:rPr lang="ar-JO" sz="3200" dirty="0"/>
              <a:t>ي</a:t>
            </a:r>
            <a:r>
              <a:rPr lang="ar-SA" sz="3200" dirty="0"/>
              <a:t> علي ثلاث ركائز هي :</a:t>
            </a:r>
            <a:endParaRPr lang="en-US" sz="3200" dirty="0"/>
          </a:p>
          <a:p>
            <a:pPr algn="just" rtl="1"/>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2" name="Diagram 1">
            <a:extLst>
              <a:ext uri="{FF2B5EF4-FFF2-40B4-BE49-F238E27FC236}">
                <a16:creationId xmlns:a16="http://schemas.microsoft.com/office/drawing/2014/main" id="{1542C84E-DF38-4521-B9FB-9334CBA850F7}"/>
              </a:ext>
            </a:extLst>
          </p:cNvPr>
          <p:cNvGraphicFramePr/>
          <p:nvPr>
            <p:extLst>
              <p:ext uri="{D42A27DB-BD31-4B8C-83A1-F6EECF244321}">
                <p14:modId xmlns:p14="http://schemas.microsoft.com/office/powerpoint/2010/main" val="2978851135"/>
              </p:ext>
            </p:extLst>
          </p:nvPr>
        </p:nvGraphicFramePr>
        <p:xfrm>
          <a:off x="-215900" y="424391"/>
          <a:ext cx="8207375"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Picture 6">
            <a:extLst>
              <a:ext uri="{FF2B5EF4-FFF2-40B4-BE49-F238E27FC236}">
                <a16:creationId xmlns:a16="http://schemas.microsoft.com/office/drawing/2014/main" id="{07213DD1-EA90-498E-B529-BDDAF57C09F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52413" y="3799792"/>
            <a:ext cx="4084266" cy="2430386"/>
          </a:xfrm>
          <a:prstGeom prst="rect">
            <a:avLst/>
          </a:prstGeom>
        </p:spPr>
      </p:pic>
    </p:spTree>
    <p:extLst>
      <p:ext uri="{BB962C8B-B14F-4D97-AF65-F5344CB8AC3E}">
        <p14:creationId xmlns:p14="http://schemas.microsoft.com/office/powerpoint/2010/main" val="18622747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352425" y="933722"/>
            <a:ext cx="11601449" cy="5330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52425" y="1098501"/>
            <a:ext cx="11528400" cy="5109091"/>
          </a:xfrm>
          <a:prstGeom prst="rect">
            <a:avLst/>
          </a:prstGeom>
          <a:noFill/>
        </p:spPr>
        <p:txBody>
          <a:bodyPr wrap="square" rtlCol="0">
            <a:spAutoFit/>
          </a:bodyPr>
          <a:lstStyle/>
          <a:p>
            <a:pPr algn="just" rtl="1"/>
            <a:r>
              <a:rPr lang="ar-SA" sz="2800" dirty="0"/>
              <a:t>القيادة الديمقراطية تعتمد عل</a:t>
            </a:r>
            <a:r>
              <a:rPr lang="ar-JO" sz="2800" dirty="0"/>
              <a:t>ى</a:t>
            </a:r>
            <a:r>
              <a:rPr lang="ar-SA" sz="2800" dirty="0"/>
              <a:t> العلاقات الإنسانية السليمة بين القائد ومرؤوسيهم التي تقوم علي إشباع حاجاتهم وخلق التعاون فيما بينهم، وحل مشكلاتهم . وتنتج القيادة الديمقراطية أساليب الإقناع</a:t>
            </a:r>
            <a:r>
              <a:rPr lang="ar-JO" sz="2800" dirty="0"/>
              <a:t> </a:t>
            </a:r>
            <a:r>
              <a:rPr lang="ar-SA" sz="2800" dirty="0"/>
              <a:t>واعتبار أحاسيس الأفراد ومشاعرهم</a:t>
            </a:r>
            <a:r>
              <a:rPr lang="ar-JO" sz="2800" dirty="0"/>
              <a:t> </a:t>
            </a:r>
            <a:r>
              <a:rPr lang="ar-SA" sz="2800" dirty="0"/>
              <a:t>وكراماتهم.</a:t>
            </a:r>
            <a:r>
              <a:rPr lang="ar-JO" sz="2800" dirty="0"/>
              <a:t> </a:t>
            </a:r>
          </a:p>
          <a:p>
            <a:pPr algn="just" rtl="1"/>
            <a:r>
              <a:rPr lang="ar-SA" sz="2800" dirty="0"/>
              <a:t>والقيادة الديمقراطية تقوم عل</a:t>
            </a:r>
            <a:r>
              <a:rPr lang="ar-JO" sz="2800" dirty="0"/>
              <a:t>ى</a:t>
            </a:r>
            <a:r>
              <a:rPr lang="ar-SA" sz="2800" dirty="0"/>
              <a:t> الثقة وفي المرؤوسين</a:t>
            </a:r>
            <a:r>
              <a:rPr lang="ar-JO" sz="2800" dirty="0"/>
              <a:t> </a:t>
            </a:r>
            <a:r>
              <a:rPr lang="ar-SA" sz="2800" dirty="0"/>
              <a:t>والاستفادة من أرائهم، وأفكارهم في دعم السياسات التي تتبنها المنظمة، وإتاحة الفرصة لمبادر</a:t>
            </a:r>
            <a:r>
              <a:rPr lang="ar-JO" sz="2800" dirty="0"/>
              <a:t>ته</a:t>
            </a:r>
            <a:r>
              <a:rPr lang="ar-SA" sz="2800" dirty="0"/>
              <a:t>م في تخطيط أعمالهم</a:t>
            </a:r>
            <a:r>
              <a:rPr lang="ar-JO" sz="2800" dirty="0"/>
              <a:t> </a:t>
            </a:r>
            <a:r>
              <a:rPr lang="ar-SA" sz="2800" dirty="0"/>
              <a:t>وتوفير جو من الانفتاح</a:t>
            </a:r>
            <a:r>
              <a:rPr lang="ar-JO" sz="2800" dirty="0"/>
              <a:t> </a:t>
            </a:r>
            <a:r>
              <a:rPr lang="ar-SA" sz="2800" dirty="0"/>
              <a:t>والتجاوب الحر مع العاملين، والقيادة الديمقراطية تؤدي إلي رفع الروح المعنوية للعاملين</a:t>
            </a:r>
            <a:r>
              <a:rPr lang="ar-JO" sz="2800" dirty="0"/>
              <a:t> </a:t>
            </a:r>
            <a:r>
              <a:rPr lang="ar-SA" sz="2800" dirty="0"/>
              <a:t>ومضاعفة الطاقة الإنتاجية، وتشجيع روح المبادرة</a:t>
            </a:r>
            <a:r>
              <a:rPr lang="ar-JO" sz="2800" dirty="0"/>
              <a:t> </a:t>
            </a:r>
            <a:r>
              <a:rPr lang="ar-SA" sz="2800" dirty="0"/>
              <a:t>والإبداع</a:t>
            </a:r>
            <a:r>
              <a:rPr lang="ar-JO" sz="2800" dirty="0"/>
              <a:t> </a:t>
            </a:r>
            <a:r>
              <a:rPr lang="ar-SA" sz="2800" dirty="0"/>
              <a:t>والابتكار،</a:t>
            </a:r>
            <a:r>
              <a:rPr lang="ar-JO" sz="2800" dirty="0"/>
              <a:t> </a:t>
            </a:r>
            <a:r>
              <a:rPr lang="ar-SA" sz="2800" dirty="0"/>
              <a:t>وتحقيق التآلف</a:t>
            </a:r>
            <a:r>
              <a:rPr lang="ar-JO" sz="2800" dirty="0"/>
              <a:t> </a:t>
            </a:r>
            <a:r>
              <a:rPr lang="ar-SA" sz="2800" dirty="0"/>
              <a:t>والاندماج بين العاملين</a:t>
            </a:r>
            <a:r>
              <a:rPr lang="ar-JO" sz="2800" dirty="0"/>
              <a:t>. </a:t>
            </a:r>
            <a:r>
              <a:rPr lang="ar-SA" sz="2800" dirty="0"/>
              <a:t>والقائد الديمقراطي لا يتسلط في عمله وإنما يتفاعل من خلال عقد اللقاءات</a:t>
            </a:r>
            <a:r>
              <a:rPr lang="ar-JO" sz="2800" dirty="0"/>
              <a:t> </a:t>
            </a:r>
            <a:r>
              <a:rPr lang="ar-SA" sz="2800" dirty="0"/>
              <a:t>وإجراء الحوار</a:t>
            </a:r>
            <a:r>
              <a:rPr lang="ar-JO" sz="2800" dirty="0"/>
              <a:t> </a:t>
            </a:r>
            <a:r>
              <a:rPr lang="ar-SA" sz="2800" dirty="0"/>
              <a:t>والمناقشات،</a:t>
            </a:r>
            <a:r>
              <a:rPr lang="ar-JO" sz="2800" dirty="0"/>
              <a:t> </a:t>
            </a:r>
            <a:r>
              <a:rPr lang="ar-SA" sz="2800" dirty="0"/>
              <a:t>ويطلع مرؤوسيه عل</a:t>
            </a:r>
            <a:r>
              <a:rPr lang="ar-JO" sz="2800" dirty="0"/>
              <a:t>ى</a:t>
            </a:r>
            <a:r>
              <a:rPr lang="ar-SA" sz="2800" dirty="0"/>
              <a:t> المشكلات التي تواجه المنظمة ويسمح لهم بتبادل الأفكار والاقتراحات لحل تلك المشكلات ويشرك مرؤوسيه في اتخاذ القرارات</a:t>
            </a:r>
            <a:r>
              <a:rPr lang="ar-JO" sz="2800" dirty="0"/>
              <a:t>،</a:t>
            </a:r>
            <a:r>
              <a:rPr lang="ar-SA" sz="2800" dirty="0"/>
              <a:t> والقائد الديمقراطي يحظي برضا التابعين عن قيادته في سعيه إلي استمالتهم لمشاركته المسؤولية في اتخاذ القرارات بوصفه أحد أفراد الجماعة التي يقودها</a:t>
            </a:r>
            <a:r>
              <a:rPr lang="en-US" dirty="0"/>
              <a:t> .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78014"/>
            <a:ext cx="2383737" cy="845912"/>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657779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352425" y="933722"/>
            <a:ext cx="11601449" cy="5330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52425" y="1098501"/>
            <a:ext cx="11528400" cy="4832092"/>
          </a:xfrm>
          <a:prstGeom prst="rect">
            <a:avLst/>
          </a:prstGeom>
          <a:noFill/>
        </p:spPr>
        <p:txBody>
          <a:bodyPr wrap="square" rtlCol="0">
            <a:spAutoFit/>
          </a:bodyPr>
          <a:lstStyle/>
          <a:p>
            <a:pPr algn="r" rtl="1"/>
            <a:r>
              <a:rPr lang="ar-SA" sz="2800" dirty="0"/>
              <a:t>هناك خمسة نماذج من سلوكيات القائد الديمقراطي هي</a:t>
            </a:r>
            <a:r>
              <a:rPr lang="ar-JO" sz="2800" dirty="0"/>
              <a:t>:</a:t>
            </a:r>
            <a:endParaRPr lang="en-US" sz="2800" dirty="0"/>
          </a:p>
          <a:p>
            <a:pPr marL="514350" indent="-514350" algn="r" rtl="1">
              <a:buFont typeface="+mj-lt"/>
              <a:buAutoNum type="arabicPeriod"/>
            </a:pPr>
            <a:r>
              <a:rPr lang="ar-SA" sz="2800" dirty="0"/>
              <a:t> القائد الذي يتيح قدرا بسيطا من الحرية للمرؤوسين لمشاركته في صنع القرار، وذلك بطرح المشكلة التي تواجهه أمام المرؤوسين لمشاركته في إيجاد حلول لها، ثم يقوم باختيار الحل الذي يراه مناسبا.</a:t>
            </a:r>
            <a:endParaRPr lang="en-US" sz="2800" dirty="0"/>
          </a:p>
          <a:p>
            <a:pPr marL="514350" indent="-514350" algn="r" rtl="1">
              <a:buFont typeface="+mj-lt"/>
              <a:buAutoNum type="arabicPeriod"/>
            </a:pPr>
            <a:r>
              <a:rPr lang="ar-SA" sz="2800" dirty="0"/>
              <a:t>القائد الذي يحدد المشكلة</a:t>
            </a:r>
            <a:r>
              <a:rPr lang="ar-JO" sz="2800" dirty="0"/>
              <a:t> </a:t>
            </a:r>
            <a:r>
              <a:rPr lang="ar-SA" sz="2800" dirty="0"/>
              <a:t>ويرسم حدود اتخاذ القرار، ويفوض لمرؤوسيه سلطة اتخاذ القرار ضمن تلك الحدود</a:t>
            </a:r>
            <a:r>
              <a:rPr lang="en-US" sz="2800" dirty="0"/>
              <a:t>. </a:t>
            </a:r>
          </a:p>
          <a:p>
            <a:pPr marL="514350" indent="-514350" algn="r" rtl="1">
              <a:buFont typeface="+mj-lt"/>
              <a:buAutoNum type="arabicPeriod"/>
            </a:pPr>
            <a:r>
              <a:rPr lang="ar-SA" sz="2800" dirty="0"/>
              <a:t>القائد الذي يتخذ القرار بنفسه</a:t>
            </a:r>
            <a:r>
              <a:rPr lang="ar-JO" sz="2800" dirty="0"/>
              <a:t> </a:t>
            </a:r>
            <a:r>
              <a:rPr lang="ar-SA" sz="2800" dirty="0"/>
              <a:t>ولكنه يحرص عل</a:t>
            </a:r>
            <a:r>
              <a:rPr lang="ar-JO" sz="2800" dirty="0"/>
              <a:t>ى</a:t>
            </a:r>
            <a:r>
              <a:rPr lang="ar-SA" sz="2800" dirty="0"/>
              <a:t> المناقشة </a:t>
            </a:r>
            <a:r>
              <a:rPr lang="ar-JO" sz="2800" dirty="0"/>
              <a:t>ل</a:t>
            </a:r>
            <a:r>
              <a:rPr lang="ar-SA" sz="2800" dirty="0"/>
              <a:t>لقرار الذي سيقوم بتنفيذه</a:t>
            </a:r>
            <a:r>
              <a:rPr lang="ar-JO" sz="2800" dirty="0"/>
              <a:t>، </a:t>
            </a:r>
            <a:r>
              <a:rPr lang="ar-SA" sz="2800" dirty="0"/>
              <a:t>و</a:t>
            </a:r>
            <a:r>
              <a:rPr lang="ar-JO" sz="2800" dirty="0"/>
              <a:t>إ</a:t>
            </a:r>
            <a:r>
              <a:rPr lang="ar-SA" sz="2800" dirty="0"/>
              <a:t>ذا واجه استياء مرؤوسيه يعمل علي تعديله</a:t>
            </a:r>
            <a:r>
              <a:rPr lang="ar-JO" sz="2800" dirty="0"/>
              <a:t>.</a:t>
            </a:r>
            <a:r>
              <a:rPr lang="ar-SA" sz="2800" dirty="0"/>
              <a:t> </a:t>
            </a:r>
            <a:endParaRPr lang="en-US" sz="2800" dirty="0"/>
          </a:p>
          <a:p>
            <a:pPr marL="514350" indent="-514350" algn="r" rtl="1">
              <a:buFont typeface="+mj-lt"/>
              <a:buAutoNum type="arabicPeriod"/>
            </a:pPr>
            <a:r>
              <a:rPr lang="ar-SA" sz="2800" dirty="0"/>
              <a:t>القائد الذي يترك لمرؤوسيه أمر اتخاذ القرار </a:t>
            </a:r>
            <a:r>
              <a:rPr lang="ar-JO" sz="2800" dirty="0"/>
              <a:t>ل</a:t>
            </a:r>
            <a:r>
              <a:rPr lang="ar-SA" sz="2800" dirty="0"/>
              <a:t>يوافقو</a:t>
            </a:r>
            <a:r>
              <a:rPr lang="ar-JO" sz="2800" dirty="0"/>
              <a:t>ا</a:t>
            </a:r>
            <a:r>
              <a:rPr lang="ar-SA" sz="2800" dirty="0"/>
              <a:t> عليه</a:t>
            </a:r>
            <a:r>
              <a:rPr lang="ar-JO" sz="2800" dirty="0"/>
              <a:t> </a:t>
            </a:r>
            <a:r>
              <a:rPr lang="ar-SA" sz="2800" dirty="0"/>
              <a:t>وهو بدوره يوافق علي أي قرار تم اتخاذه من قبل المرؤوسين</a:t>
            </a:r>
            <a:r>
              <a:rPr lang="en-US" sz="2800" dirty="0"/>
              <a:t> .</a:t>
            </a:r>
          </a:p>
          <a:p>
            <a:pPr marL="514350" indent="-514350" algn="r" rtl="1">
              <a:buFont typeface="+mj-lt"/>
              <a:buAutoNum type="arabicPeriod"/>
            </a:pPr>
            <a:r>
              <a:rPr lang="ar-SA" sz="2800" dirty="0"/>
              <a:t>القائد الذي يتيح لمرؤوسيه فرصة أكبر للمشاركة في اتخاذ القرار</a:t>
            </a:r>
            <a:r>
              <a:rPr lang="ar-JO" sz="2800" dirty="0"/>
              <a:t> </a:t>
            </a:r>
            <a:r>
              <a:rPr lang="ar-SA" sz="2800" dirty="0"/>
              <a:t>وفي طرق تنفيذه</a:t>
            </a:r>
            <a:r>
              <a:rPr lang="ar-JO" sz="2800" dirty="0"/>
              <a:t>.</a:t>
            </a:r>
            <a:endParaRPr lang="en-US" sz="28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78014"/>
            <a:ext cx="2383737" cy="845912"/>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224283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59911" y="1052809"/>
            <a:ext cx="11832089" cy="530724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4051" y="1212845"/>
            <a:ext cx="10875336" cy="48630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51978" y="1300318"/>
            <a:ext cx="10465971" cy="4524315"/>
          </a:xfrm>
          <a:prstGeom prst="rect">
            <a:avLst/>
          </a:prstGeom>
          <a:noFill/>
        </p:spPr>
        <p:txBody>
          <a:bodyPr wrap="square" rtlCol="0">
            <a:spAutoFit/>
          </a:bodyPr>
          <a:lstStyle/>
          <a:p>
            <a:pPr algn="just" rtl="1"/>
            <a:r>
              <a:rPr lang="ar-SA" sz="2400" dirty="0"/>
              <a:t>يتضح من الأسس التي يقوم عليها هذا النمط أنه يسهم في تحقيق الأثار السلوكية الايجابية التالية</a:t>
            </a:r>
            <a:r>
              <a:rPr lang="en-US" sz="2400" dirty="0"/>
              <a:t>:</a:t>
            </a:r>
            <a:endParaRPr lang="ar-JO" sz="2400" dirty="0"/>
          </a:p>
          <a:p>
            <a:pPr marL="342900" indent="-342900" algn="just" rtl="1">
              <a:buFont typeface="Wingdings" panose="05000000000000000000" pitchFamily="2" charset="2"/>
              <a:buChar char="v"/>
            </a:pPr>
            <a:r>
              <a:rPr lang="ar-SA" sz="2400" dirty="0"/>
              <a:t>تحقيق مزيد من التفاهم</a:t>
            </a:r>
            <a:r>
              <a:rPr lang="ar-JO" sz="2400" dirty="0"/>
              <a:t> </a:t>
            </a:r>
            <a:r>
              <a:rPr lang="ar-SA" sz="2400" dirty="0"/>
              <a:t>والانسجام بين القائد الديمقراطي</a:t>
            </a:r>
            <a:r>
              <a:rPr lang="ar-JO" sz="2400" dirty="0"/>
              <a:t> </a:t>
            </a:r>
            <a:r>
              <a:rPr lang="ar-SA" sz="2400" dirty="0"/>
              <a:t>ومرؤوسيه نتيجة ممارسته سياسة الباب المفتوح</a:t>
            </a:r>
            <a:r>
              <a:rPr lang="en-US" sz="2400" dirty="0"/>
              <a:t>.</a:t>
            </a:r>
          </a:p>
          <a:p>
            <a:pPr marL="342900" indent="-342900" algn="just" rtl="1">
              <a:buFont typeface="Wingdings" panose="05000000000000000000" pitchFamily="2" charset="2"/>
              <a:buChar char="v"/>
            </a:pPr>
            <a:r>
              <a:rPr lang="ar-SA" sz="2400" dirty="0"/>
              <a:t>ايجاد نوع من الأمن</a:t>
            </a:r>
            <a:r>
              <a:rPr lang="ar-JO" sz="2400" dirty="0"/>
              <a:t> </a:t>
            </a:r>
            <a:r>
              <a:rPr lang="ar-SA" sz="2400" dirty="0"/>
              <a:t>والاستقرار في نفوس المرؤوسين،</a:t>
            </a:r>
            <a:r>
              <a:rPr lang="ar-JO" sz="2400" dirty="0"/>
              <a:t> </a:t>
            </a:r>
            <a:r>
              <a:rPr lang="ar-SA" sz="2400" dirty="0"/>
              <a:t>ويدفعهم الي زيادة انتاجهم</a:t>
            </a:r>
            <a:r>
              <a:rPr lang="ar-JO" sz="2400" dirty="0"/>
              <a:t>.</a:t>
            </a:r>
            <a:endParaRPr lang="en-US" sz="2400" dirty="0"/>
          </a:p>
          <a:p>
            <a:pPr marL="342900" indent="-342900" algn="just" rtl="1">
              <a:buFont typeface="Wingdings" panose="05000000000000000000" pitchFamily="2" charset="2"/>
              <a:buChar char="v"/>
            </a:pPr>
            <a:r>
              <a:rPr lang="ar-SA" sz="2400" dirty="0"/>
              <a:t>اتاحة الفرصة للمرؤوسين للنمو،</a:t>
            </a:r>
            <a:r>
              <a:rPr lang="ar-JO" sz="2400" dirty="0"/>
              <a:t> </a:t>
            </a:r>
            <a:r>
              <a:rPr lang="ar-SA" sz="2400" dirty="0"/>
              <a:t>والتقدم الي مراكز أعلي في التنظيم عن طريق زرع الثقة في نفوسهم للقيام بالأعمال اليهم، والاستغلال الأمثل لمواهبهم</a:t>
            </a:r>
            <a:r>
              <a:rPr lang="ar-JO" sz="2400" dirty="0"/>
              <a:t> </a:t>
            </a:r>
            <a:r>
              <a:rPr lang="ar-SA" sz="2400" dirty="0"/>
              <a:t>وقدراتهم</a:t>
            </a:r>
            <a:r>
              <a:rPr lang="en-US" sz="2400" dirty="0"/>
              <a:t>.</a:t>
            </a:r>
          </a:p>
          <a:p>
            <a:pPr marL="342900" indent="-342900" algn="just" rtl="1">
              <a:buFont typeface="Wingdings" panose="05000000000000000000" pitchFamily="2" charset="2"/>
              <a:buChar char="v"/>
            </a:pPr>
            <a:r>
              <a:rPr lang="ar-SA" sz="2400" dirty="0"/>
              <a:t>زيادة الإحساس بالانتماء للتنظيم،</a:t>
            </a:r>
            <a:r>
              <a:rPr lang="ar-JO" sz="2400" dirty="0"/>
              <a:t> </a:t>
            </a:r>
            <a:r>
              <a:rPr lang="ar-SA" sz="2400" dirty="0"/>
              <a:t>فالمرؤوس الذي يشعر باهتمام القيادة به</a:t>
            </a:r>
            <a:r>
              <a:rPr lang="ar-JO" sz="2400" dirty="0"/>
              <a:t> </a:t>
            </a:r>
            <a:r>
              <a:rPr lang="ar-SA" sz="2400" dirty="0"/>
              <a:t>وحرصها علي تحقيق مطالبه وإشباع حاجاته الإنسانية والاجتماعية وما يسعي إليه من الرقي وتقدم، كل ذلك يزيد من انتمائه وتفانيه في خدمة التنظيم</a:t>
            </a:r>
            <a:r>
              <a:rPr lang="en-US" sz="2400" dirty="0"/>
              <a:t>.</a:t>
            </a:r>
          </a:p>
          <a:p>
            <a:pPr marL="342900" indent="-342900" algn="just" rtl="1">
              <a:buFont typeface="Wingdings" panose="05000000000000000000" pitchFamily="2" charset="2"/>
              <a:buChar char="v"/>
            </a:pPr>
            <a:r>
              <a:rPr lang="ar-SA" sz="2400" dirty="0"/>
              <a:t>خلق أجواء من التآلف</a:t>
            </a:r>
            <a:r>
              <a:rPr lang="ar-JO" sz="2400" dirty="0"/>
              <a:t> </a:t>
            </a:r>
            <a:r>
              <a:rPr lang="ar-SA" sz="2400" dirty="0"/>
              <a:t>والانسجام داخل التنظيم،</a:t>
            </a:r>
            <a:r>
              <a:rPr lang="ar-JO" sz="2400" dirty="0"/>
              <a:t> </a:t>
            </a:r>
            <a:r>
              <a:rPr lang="ar-SA" sz="2400" dirty="0"/>
              <a:t>خالية من الخلافات</a:t>
            </a:r>
            <a:r>
              <a:rPr lang="ar-JO" sz="2400" dirty="0"/>
              <a:t> </a:t>
            </a:r>
            <a:r>
              <a:rPr lang="ar-SA" sz="2400" dirty="0"/>
              <a:t>والصراعات التي تنشأ عادة بين المرؤوسين وتؤدي الي تدني مستوي إنتاجيتهم</a:t>
            </a:r>
            <a:r>
              <a:rPr lang="ar-JO" sz="2400" dirty="0"/>
              <a:t>.</a:t>
            </a:r>
          </a:p>
          <a:p>
            <a:pPr algn="just" rtl="1"/>
            <a:r>
              <a:rPr lang="ar-SA" sz="2400" dirty="0"/>
              <a:t>ويتضح مما تقدم، أن نمط القيادة الديمقراطية هو الأفضل في الإدارة الحديثة، لأنه ينطلق من مبادئ إنسانية واجتماعية متكاملة تمكن التنظيم من تحقيق الأهداف التي يسعي إليها بكفاءة عالية</a:t>
            </a:r>
            <a:r>
              <a:rPr lang="ar-JO" sz="2400" dirty="0"/>
              <a:t>.</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41948E89-69C7-409D-9CDA-76B276745D99}"/>
              </a:ext>
            </a:extLst>
          </p:cNvPr>
          <p:cNvSpPr/>
          <p:nvPr/>
        </p:nvSpPr>
        <p:spPr>
          <a:xfrm>
            <a:off x="3340627" y="467199"/>
            <a:ext cx="5009705" cy="523220"/>
          </a:xfrm>
          <a:prstGeom prst="rect">
            <a:avLst/>
          </a:prstGeom>
        </p:spPr>
        <p:txBody>
          <a:bodyPr wrap="none">
            <a:spAutoFit/>
          </a:bodyPr>
          <a:lstStyle/>
          <a:p>
            <a:pPr lvl="0" algn="just" rtl="1"/>
            <a:r>
              <a:rPr lang="ar-SA" sz="2800" b="1" dirty="0">
                <a:solidFill>
                  <a:schemeClr val="bg1"/>
                </a:solidFill>
              </a:rPr>
              <a:t>الآثار السلوكية لنمط القيادة الديمقراطية</a:t>
            </a:r>
            <a:r>
              <a:rPr lang="en-US" sz="2800" b="1" dirty="0">
                <a:solidFill>
                  <a:schemeClr val="bg1"/>
                </a:solidFill>
              </a:rPr>
              <a:t> : </a:t>
            </a:r>
          </a:p>
        </p:txBody>
      </p:sp>
    </p:spTree>
    <p:extLst>
      <p:ext uri="{BB962C8B-B14F-4D97-AF65-F5344CB8AC3E}">
        <p14:creationId xmlns:p14="http://schemas.microsoft.com/office/powerpoint/2010/main" val="6026568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1" name="Diagram 10">
            <a:extLst>
              <a:ext uri="{FF2B5EF4-FFF2-40B4-BE49-F238E27FC236}">
                <a16:creationId xmlns:a16="http://schemas.microsoft.com/office/drawing/2014/main" id="{9CE0D142-A873-4CFC-8ED3-C0447F753636}"/>
              </a:ext>
            </a:extLst>
          </p:cNvPr>
          <p:cNvGraphicFramePr/>
          <p:nvPr>
            <p:extLst>
              <p:ext uri="{D42A27DB-BD31-4B8C-83A1-F6EECF244321}">
                <p14:modId xmlns:p14="http://schemas.microsoft.com/office/powerpoint/2010/main" val="3448940527"/>
              </p:ext>
            </p:extLst>
          </p:nvPr>
        </p:nvGraphicFramePr>
        <p:xfrm>
          <a:off x="-12526" y="874395"/>
          <a:ext cx="11823526" cy="53798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879774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32202" y="144845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9418" y="1448457"/>
            <a:ext cx="6082146" cy="47306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36148" y="1736300"/>
            <a:ext cx="5558325" cy="4216539"/>
          </a:xfrm>
          <a:prstGeom prst="rect">
            <a:avLst/>
          </a:prstGeom>
          <a:noFill/>
        </p:spPr>
        <p:txBody>
          <a:bodyPr wrap="square" rtlCol="0">
            <a:spAutoFit/>
          </a:bodyPr>
          <a:lstStyle/>
          <a:p>
            <a:pPr algn="just" rtl="1"/>
            <a:r>
              <a:rPr lang="ar-SA" sz="2400" b="1" dirty="0"/>
              <a:t>  نمط القيادة الفوضوية </a:t>
            </a:r>
            <a:endParaRPr lang="en-US" sz="2400" b="1" dirty="0"/>
          </a:p>
          <a:p>
            <a:pPr algn="just" rtl="1"/>
            <a:r>
              <a:rPr lang="ar-SA" sz="2400" dirty="0"/>
              <a:t>ويطلق عليها أيضا : "القيادة الحرة " و"غير الموجهة " و" المنطلقة " و" المتساهلة" و يقوم هذا النمط من القيادة علي إعطاء الفرد الحرية كاملة ليفعل ما يشاء</a:t>
            </a:r>
            <a:r>
              <a:rPr lang="ar-JO" sz="2400" dirty="0"/>
              <a:t> </a:t>
            </a:r>
            <a:r>
              <a:rPr lang="ar-SA" sz="2400" dirty="0"/>
              <a:t>وفيها يتنازل القائد لمرؤوسيهو لا يؤثر فيهم.</a:t>
            </a:r>
            <a:endParaRPr lang="ar-JO" sz="2400" dirty="0"/>
          </a:p>
          <a:p>
            <a:pPr algn="just" rtl="1"/>
            <a:r>
              <a:rPr lang="ar-SA" sz="2400" dirty="0"/>
              <a:t>ويرجع استخدام هذا النمط من القيادة إلي الفترة التي ساد فيها المنهج الحر، أسلوبا لتوجيه جهود الأفراد ونشطتاهم. أن استخدام هذا الأسلوب لم يصل الي حد الذي يجعل منه مهجا ثابتا</a:t>
            </a:r>
            <a:r>
              <a:rPr lang="en-US" sz="2400" dirty="0"/>
              <a:t>.</a:t>
            </a:r>
          </a:p>
          <a:p>
            <a:pPr algn="just" rtl="1"/>
            <a:endParaRPr lang="en-US" sz="2400" dirty="0"/>
          </a:p>
          <a:p>
            <a:pPr algn="just" rtl="1"/>
            <a:endParaRPr lang="en-US" sz="28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4244044F-2BB1-4800-8E73-D06AA178AD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2226" y="1676400"/>
            <a:ext cx="3795822" cy="4724366"/>
          </a:xfrm>
          <a:prstGeom prst="rect">
            <a:avLst/>
          </a:prstGeom>
        </p:spPr>
      </p:pic>
    </p:spTree>
    <p:extLst>
      <p:ext uri="{BB962C8B-B14F-4D97-AF65-F5344CB8AC3E}">
        <p14:creationId xmlns:p14="http://schemas.microsoft.com/office/powerpoint/2010/main" val="4634020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5855" y="1269848"/>
            <a:ext cx="10903527"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65909" y="1433168"/>
            <a:ext cx="10460182" cy="4154984"/>
          </a:xfrm>
          <a:prstGeom prst="rect">
            <a:avLst/>
          </a:prstGeom>
          <a:noFill/>
        </p:spPr>
        <p:txBody>
          <a:bodyPr wrap="square" rtlCol="0">
            <a:spAutoFit/>
          </a:bodyPr>
          <a:lstStyle/>
          <a:p>
            <a:pPr lvl="0" algn="ctr" rtl="1"/>
            <a:r>
              <a:rPr lang="ar-SA" sz="2400" b="1" dirty="0"/>
              <a:t>أشكال القيادة الفوضوية</a:t>
            </a:r>
            <a:endParaRPr lang="en-US" sz="2400" b="1" dirty="0"/>
          </a:p>
          <a:p>
            <a:pPr marL="342900" indent="-342900" algn="just" rtl="1">
              <a:buFont typeface="Wingdings" panose="05000000000000000000" pitchFamily="2" charset="2"/>
              <a:buChar char="Ø"/>
            </a:pPr>
            <a:r>
              <a:rPr lang="ar-SA" sz="2400" dirty="0"/>
              <a:t>اتجاه القائد إل</a:t>
            </a:r>
            <a:r>
              <a:rPr lang="ar-JO" sz="2400" dirty="0"/>
              <a:t>ى</a:t>
            </a:r>
            <a:r>
              <a:rPr lang="ar-SA" sz="2400" dirty="0"/>
              <a:t> إعطاء أكبر قدر من الحرية لمرؤوسيه لممارسة نشاطاتهم وإصدار القرارات وإتباع الإجراءات التي يرونها ملائمة لانجاز العمل</a:t>
            </a:r>
            <a:r>
              <a:rPr lang="ar-JO" sz="2400" dirty="0"/>
              <a:t>.</a:t>
            </a:r>
            <a:endParaRPr lang="en-US" sz="2400" dirty="0"/>
          </a:p>
          <a:p>
            <a:pPr marL="342900" indent="-342900" algn="just" rtl="1">
              <a:buFont typeface="Wingdings" panose="05000000000000000000" pitchFamily="2" charset="2"/>
              <a:buChar char="Ø"/>
            </a:pPr>
            <a:r>
              <a:rPr lang="ar-SA" sz="2400" dirty="0"/>
              <a:t>اتجاه القائد إلي تفويض السلطة لمرؤوسيه وإسناد الواجبات إليهم بطريقة عامة غير محددة ووضع الحلول للمشكلات</a:t>
            </a:r>
            <a:r>
              <a:rPr lang="ar-JO" sz="2400" dirty="0"/>
              <a:t>.</a:t>
            </a:r>
            <a:endParaRPr lang="en-US" sz="2400" dirty="0"/>
          </a:p>
          <a:p>
            <a:pPr marL="342900" indent="-342900" algn="just" rtl="1">
              <a:buFont typeface="Wingdings" panose="05000000000000000000" pitchFamily="2" charset="2"/>
              <a:buChar char="Ø"/>
            </a:pPr>
            <a:r>
              <a:rPr lang="ar-SA" sz="2400" dirty="0"/>
              <a:t>اعتقاد القائد الذي يتبع الأسلوب الحر أن التعليمات العامة تتيح للمرؤوسين فرصة الاعتماد علي نفسه، وتكسبه خبرة في تحمل المسؤولية عبر إصدار القرارات الصائبة وتقييم النتائج</a:t>
            </a:r>
            <a:r>
              <a:rPr lang="ar-JO" sz="2400" dirty="0"/>
              <a:t>.</a:t>
            </a:r>
            <a:endParaRPr lang="en-US" sz="2400" dirty="0"/>
          </a:p>
          <a:p>
            <a:pPr marL="342900" indent="-342900" algn="just" rtl="1">
              <a:buFont typeface="Wingdings" panose="05000000000000000000" pitchFamily="2" charset="2"/>
              <a:buChar char="Ø"/>
            </a:pPr>
            <a:r>
              <a:rPr lang="ar-SA" sz="2400" dirty="0"/>
              <a:t> إتباع القائد سياسة الباب المفتوح في الاتصالات فالقائد الذي يتبع أسلوب القيادة الحرة ير</a:t>
            </a:r>
            <a:r>
              <a:rPr lang="ar-JO" sz="2400" dirty="0"/>
              <a:t>ى</a:t>
            </a:r>
            <a:r>
              <a:rPr lang="ar-SA" sz="2400" dirty="0"/>
              <a:t> أن أسلوب الحرية في الإدارة لن يكون مجديا إلا إذا جعل بابه مفتوحا لمرؤوسه حتى يسهل لهم سبل الاتصال به لتوضيح الآراء والأفكار التي يصعب عليهم فهمها أو يصعب عليهم حلها فالقائد هنا يترك للمرؤوسين حرية التصرف علي ضوء ممارستهم</a:t>
            </a:r>
            <a:r>
              <a:rPr lang="ar-JO" sz="2400" dirty="0"/>
              <a:t> </a:t>
            </a:r>
            <a:r>
              <a:rPr lang="ar-SA" sz="2400" dirty="0"/>
              <a:t>وتجربتهم في العمل .</a:t>
            </a:r>
            <a:endParaRPr lang="en-US" sz="24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155218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58091" y="1448457"/>
            <a:ext cx="10903527"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032000" y="5322725"/>
            <a:ext cx="10460182" cy="1015663"/>
          </a:xfrm>
          <a:prstGeom prst="rect">
            <a:avLst/>
          </a:prstGeom>
          <a:noFill/>
        </p:spPr>
        <p:txBody>
          <a:bodyPr wrap="square" rtlCol="0">
            <a:spAutoFit/>
          </a:bodyPr>
          <a:lstStyle/>
          <a:p>
            <a:pPr lvl="0" rtl="1"/>
            <a:r>
              <a:rPr lang="ar-SA" sz="2400" b="1" dirty="0"/>
              <a:t>ال</a:t>
            </a:r>
            <a:r>
              <a:rPr lang="ar-JO" sz="2400" b="1" dirty="0"/>
              <a:t>سلبيات</a:t>
            </a:r>
            <a:r>
              <a:rPr lang="ar-SA" sz="2400" b="1" dirty="0"/>
              <a:t> لنمط القيادة الفوضوية </a:t>
            </a:r>
            <a:endParaRPr lang="ar-JO" sz="2400" b="1" dirty="0"/>
          </a:p>
          <a:p>
            <a:pPr lvl="0" rtl="1"/>
            <a:endParaRPr lang="ar-JO" dirty="0"/>
          </a:p>
          <a:p>
            <a:pPr lvl="0" rtl="1"/>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 name="Diagram 1">
            <a:extLst>
              <a:ext uri="{FF2B5EF4-FFF2-40B4-BE49-F238E27FC236}">
                <a16:creationId xmlns:a16="http://schemas.microsoft.com/office/drawing/2014/main" id="{8BCF155D-A071-41D1-9809-579834AC3F49}"/>
              </a:ext>
            </a:extLst>
          </p:cNvPr>
          <p:cNvGraphicFramePr/>
          <p:nvPr>
            <p:extLst>
              <p:ext uri="{D42A27DB-BD31-4B8C-83A1-F6EECF244321}">
                <p14:modId xmlns:p14="http://schemas.microsoft.com/office/powerpoint/2010/main" val="3116200601"/>
              </p:ext>
            </p:extLst>
          </p:nvPr>
        </p:nvGraphicFramePr>
        <p:xfrm>
          <a:off x="1572147" y="965971"/>
          <a:ext cx="906244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325979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75855" y="1269848"/>
            <a:ext cx="10903527"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97527" y="1391453"/>
            <a:ext cx="10460182" cy="3970318"/>
          </a:xfrm>
          <a:prstGeom prst="rect">
            <a:avLst/>
          </a:prstGeom>
          <a:noFill/>
        </p:spPr>
        <p:txBody>
          <a:bodyPr wrap="square" rtlCol="0">
            <a:spAutoFit/>
          </a:bodyPr>
          <a:lstStyle/>
          <a:p>
            <a:pPr algn="ctr" rtl="1"/>
            <a:r>
              <a:rPr lang="ar-JO" sz="2800" dirty="0"/>
              <a:t>تبرز أهمية النمط القيادي المعتمد في المنظمة من قبل قياداتها من أهمية القائد ووظيفة القيادة، ذلك إن مفهوم القيادة من وجهة النظر المعاصرة تنصرف إلي كونها تمثل القدرة علي توضيح الرؤى الإستراتيجية للمنظمة، وكذلك القدرة علي حث الآخرين للأيمان بها واعتمادها وهي بالأساس عملية التأثير علي سلوك المرؤوسين في سبيل تحقيق الأهداف المرغوبة. </a:t>
            </a:r>
          </a:p>
          <a:p>
            <a:pPr algn="just" rtl="1"/>
            <a:r>
              <a:rPr lang="ar-JO" sz="2800" dirty="0"/>
              <a:t>بناء علي ذلك فأن مدى تحقيق رؤية المنظمة وأهدافها بالأساس مبنيان على الطريقة التي يعتمدها قائد تلك المنظمة في تعامله أو أسلوبه مع المرؤوسين من حوله وفي طريقة معالجاته للمواقف المختلفة التي تمر بها المنظمة.</a:t>
            </a:r>
          </a:p>
          <a:p>
            <a:pPr algn="just" rtl="1"/>
            <a:r>
              <a:rPr lang="ar-JO" sz="2800" dirty="0"/>
              <a:t> كما وتتضح أهمية النمط القيادي من خلال كونها العامل الأهم في التأثير على تقدم العمل والإبداع في المنظمة لا سميا عندما يصبح العمل بفاعلية له الدور الأكبر في ذلك.</a:t>
            </a:r>
            <a:endParaRPr lang="en-US" sz="28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81546B62-4902-4080-83DB-1A27C4AF3654}"/>
              </a:ext>
            </a:extLst>
          </p:cNvPr>
          <p:cNvSpPr/>
          <p:nvPr/>
        </p:nvSpPr>
        <p:spPr>
          <a:xfrm>
            <a:off x="3722914" y="471017"/>
            <a:ext cx="3562194" cy="523220"/>
          </a:xfrm>
          <a:prstGeom prst="rect">
            <a:avLst/>
          </a:prstGeom>
        </p:spPr>
        <p:txBody>
          <a:bodyPr wrap="none">
            <a:spAutoFit/>
          </a:bodyPr>
          <a:lstStyle/>
          <a:p>
            <a:pPr algn="ctr" rtl="1"/>
            <a:r>
              <a:rPr lang="ar-JO" sz="2800" b="1" dirty="0">
                <a:solidFill>
                  <a:schemeClr val="bg1"/>
                </a:solidFill>
              </a:rPr>
              <a:t>أهمیة النمط القیادي وتأثیراته</a:t>
            </a:r>
          </a:p>
        </p:txBody>
      </p:sp>
    </p:spTree>
    <p:extLst>
      <p:ext uri="{BB962C8B-B14F-4D97-AF65-F5344CB8AC3E}">
        <p14:creationId xmlns:p14="http://schemas.microsoft.com/office/powerpoint/2010/main" val="34002960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17419" y="1545191"/>
            <a:ext cx="1077883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28700" y="1718296"/>
            <a:ext cx="10356273" cy="4446858"/>
          </a:xfrm>
          <a:prstGeom prst="rect">
            <a:avLst/>
          </a:prstGeom>
          <a:noFill/>
        </p:spPr>
        <p:txBody>
          <a:bodyPr wrap="square" rtlCol="0">
            <a:spAutoFit/>
          </a:bodyPr>
          <a:lstStyle/>
          <a:p>
            <a:pPr algn="ctr" rtl="1">
              <a:lnSpc>
                <a:spcPct val="150000"/>
              </a:lnSpc>
            </a:pPr>
            <a:r>
              <a:rPr lang="ar-SA" sz="2400" b="1" dirty="0"/>
              <a:t>القيادة المدرسية</a:t>
            </a:r>
          </a:p>
          <a:p>
            <a:pPr algn="just" rtl="1"/>
            <a:r>
              <a:rPr lang="ar-SA" sz="2400" dirty="0"/>
              <a:t>تعرف القيادة المدرسية على أنها مقدرة مدير المدرسة على التأثير في سلوك العاملين في المدرسة، وفي مقدمتهم المعلمون للعمل برغبة من أجل تحقيق أهداف المدرسة. </a:t>
            </a:r>
            <a:endParaRPr lang="en-US" sz="2400" dirty="0"/>
          </a:p>
          <a:p>
            <a:pPr algn="just" rtl="1"/>
            <a:r>
              <a:rPr lang="ar-SA" sz="2400" dirty="0"/>
              <a:t>ويقوم على القيادة المدرسية قائد تربوي تجاوز مرحلة الإدارة المدرسية التي تعنى بتسيير شؤون المؤسسة التربوية تسييراً روتينيا، إلى التأثير السحري في العاملين معه في المدرسة، بما يوفر لهم من فرص الإبداع والتطوير، وبالتالي تحقيق أهداف مدرستهم على الوجه الأكمل. </a:t>
            </a:r>
            <a:endParaRPr lang="ar-JO" sz="2400" dirty="0"/>
          </a:p>
          <a:p>
            <a:pPr algn="just" rtl="1"/>
            <a:r>
              <a:rPr lang="ar-SA" sz="2400" dirty="0"/>
              <a:t>وعليه، فإن نجاح المدرسة في تحقيق أهدافها يتوقف على قدرات القائد المدرسي التربوي، وخصائصه وإمكاناته في توجيه العمل، ورعاية العاملين معه، وتقديم العون والمساعدة لهم. </a:t>
            </a:r>
            <a:endParaRPr lang="en-US" sz="2400" dirty="0"/>
          </a:p>
          <a:p>
            <a:pPr algn="just" rtl="1">
              <a:lnSpc>
                <a:spcPct val="150000"/>
              </a:lnSpc>
            </a:pPr>
            <a:endParaRPr lang="en-US" sz="2800" dirty="0"/>
          </a:p>
          <a:p>
            <a:pPr algn="just" rtl="1">
              <a:lnSpc>
                <a:spcPct val="150000"/>
              </a:lnSpc>
            </a:pPr>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325832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17419" y="1545191"/>
            <a:ext cx="1077883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28700" y="2108547"/>
            <a:ext cx="10356273" cy="3108543"/>
          </a:xfrm>
          <a:prstGeom prst="rect">
            <a:avLst/>
          </a:prstGeom>
          <a:noFill/>
        </p:spPr>
        <p:txBody>
          <a:bodyPr wrap="square" rtlCol="0">
            <a:spAutoFit/>
          </a:bodyPr>
          <a:lstStyle/>
          <a:p>
            <a:pPr algn="just" rtl="1"/>
            <a:r>
              <a:rPr lang="ar-SA" sz="2800" dirty="0"/>
              <a:t>تتضح لنا أهمية وظيفة القيادة المدرسية تلك الوظيفة التي </a:t>
            </a:r>
            <a:r>
              <a:rPr lang="ar-JO" sz="2800" dirty="0"/>
              <a:t>تفرض</a:t>
            </a:r>
            <a:r>
              <a:rPr lang="ar-SA" sz="2800" dirty="0"/>
              <a:t> على كل مدير مدرسة، أن يتطور بفكره وسلوكه إلى أن يبلغ مرتب</a:t>
            </a:r>
            <a:r>
              <a:rPr lang="ar-JO" sz="2800" dirty="0"/>
              <a:t>ة</a:t>
            </a:r>
            <a:r>
              <a:rPr lang="ar-SA" sz="2800" dirty="0"/>
              <a:t> القائد الذي يأخذ على عاتقه الرقي بمدرسته وتجويد أدائها. </a:t>
            </a:r>
            <a:endParaRPr lang="ar-JO" sz="2800" dirty="0"/>
          </a:p>
          <a:p>
            <a:pPr algn="just" rtl="1"/>
            <a:r>
              <a:rPr lang="ar-SA" sz="2800" dirty="0"/>
              <a:t>ذلك أن الناظر إلى حال كثير من المدارس المتميزة، وفي مختلف أقطار العالم، يجد أن أحد الأسباب الرئيسة وراء تقدمها هو وظيفة القيادة المدرسية. أما المدارس المتهالكة والفاشلة، فإنها لم تصل إلى مستوى الفشل إلا لافتقادها لهذه القيادة المدرسية الفاعلة. </a:t>
            </a:r>
            <a:endParaRPr lang="en-US" sz="2800" dirty="0"/>
          </a:p>
          <a:p>
            <a:pPr algn="just" rtl="1"/>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044781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78584" y="1424482"/>
            <a:ext cx="1100224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2187" y="1901512"/>
            <a:ext cx="10457712" cy="3908762"/>
          </a:xfrm>
          <a:prstGeom prst="rect">
            <a:avLst/>
          </a:prstGeom>
          <a:noFill/>
        </p:spPr>
        <p:txBody>
          <a:bodyPr wrap="square" rtlCol="0">
            <a:spAutoFit/>
          </a:bodyPr>
          <a:lstStyle/>
          <a:p>
            <a:pPr algn="just" rtl="1"/>
            <a:r>
              <a:rPr lang="ar-SA" sz="2800" dirty="0"/>
              <a:t>لقد أجمع باحثو الإدارة التربوية ومنظرو القيادة التربوية، وممارسوها على حد سواء، على هذه الحقيقة التي لم تعد بحاجة إلى برهان؛ ألا وهي دور القيادة المدرسية في زيادة كفاءة المدرسة، وتحسين فاعلية أداءها وتجويد عملياتها. </a:t>
            </a:r>
            <a:endParaRPr lang="ar-JO" sz="2800" dirty="0"/>
          </a:p>
          <a:p>
            <a:pPr algn="just" rtl="1"/>
            <a:r>
              <a:rPr lang="ar-SA" sz="2800" dirty="0"/>
              <a:t>وكان للتطورات المتلاحقة في علم القيادة المدرسية، وكان لتطبيق مفاهيم هذه القيادة المدرسية الأثر الفعال في رفع أداء المدرسة. ومن هنا فليس غريباً أن كثيراً من الدول قد اتجهت إلى تطوير التعليم وتحديثه عن طريق التفكير في إيجاد قيادات مدرسية فاعلة ومدربة تدريباً يتناسب ومتطلبات العصر، ويتناغم مع التطورات التكنولوجية والاجتماعية التي يشهدها العالم اليوم. </a:t>
            </a:r>
            <a:endParaRPr lang="en-US" sz="2800" dirty="0"/>
          </a:p>
          <a:p>
            <a:pPr algn="ctr" rtl="1"/>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635732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مستطيل 6"/>
          <p:cNvSpPr/>
          <p:nvPr/>
        </p:nvSpPr>
        <p:spPr>
          <a:xfrm>
            <a:off x="698073" y="1701702"/>
            <a:ext cx="10795853" cy="3970318"/>
          </a:xfrm>
          <a:prstGeom prst="rect">
            <a:avLst/>
          </a:prstGeom>
          <a:solidFill>
            <a:schemeClr val="bg1"/>
          </a:solidFill>
        </p:spPr>
        <p:txBody>
          <a:bodyPr wrap="square">
            <a:spAutoFit/>
          </a:bodyPr>
          <a:lstStyle/>
          <a:p>
            <a:pPr algn="just" rtl="1"/>
            <a:r>
              <a:rPr lang="ar-SA" sz="2800" dirty="0"/>
              <a:t>وقد عمدت الأنظمة التربوية المتقدمة إلى التأكيد على ضرورة توافر مواصفات وقدرات أساسية لدى مدير المدرسة من حيث هو القائد التربوي في مدرسته، وهي استجابة موضوعية لمقتضيات العصر، لكي يستطيع القائد التربوي أن يمارس دوره القيادي في التأثير في الآخرين، وتوحيد جهودهم وحشد طاقاتهم واستثمارها من أجل تحقيق الأهداف التربوية في المدرسة. </a:t>
            </a:r>
            <a:endParaRPr lang="ar-JO" sz="2800" dirty="0"/>
          </a:p>
          <a:p>
            <a:pPr algn="just" rtl="1"/>
            <a:r>
              <a:rPr lang="ar-SA" sz="2800" dirty="0"/>
              <a:t>وعليه، فلم تعد مهمة القائد التربوي في الإدارة المدرسية الحديثة تقليدية وروتينية، بل أصبح القائد التربوي المدرسي حجر الرحى في تحسين العملية التربوية وتطويرها على أن نجاح القائد التربوي المدرسي في تحقيق أهداف مدرسته يتوقف على عدة عوامل وفي مقدمتها ما يتمتع به هذا القائد التربوي من قدرات إمكانية أداء العمل)، ومهارات إدارية وقيادية (أداء العمل بسرعة ودقة). </a:t>
            </a:r>
            <a:endParaRPr lang="en-US" sz="2800" dirty="0"/>
          </a:p>
        </p:txBody>
      </p:sp>
    </p:spTree>
    <p:extLst>
      <p:ext uri="{BB962C8B-B14F-4D97-AF65-F5344CB8AC3E}">
        <p14:creationId xmlns:p14="http://schemas.microsoft.com/office/powerpoint/2010/main" val="23199310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5" name="Oval 34">
            <a:extLst>
              <a:ext uri="{FF2B5EF4-FFF2-40B4-BE49-F238E27FC236}">
                <a16:creationId xmlns:a16="http://schemas.microsoft.com/office/drawing/2014/main" id="{5DDABBE8-7360-452B-B856-38FEBE0D7B6C}"/>
              </a:ext>
            </a:extLst>
          </p:cNvPr>
          <p:cNvSpPr/>
          <p:nvPr/>
        </p:nvSpPr>
        <p:spPr>
          <a:xfrm flipV="1">
            <a:off x="9211414" y="5208319"/>
            <a:ext cx="2739830" cy="300753"/>
          </a:xfrm>
          <a:prstGeom prst="ellipse">
            <a:avLst/>
          </a:prstGeom>
          <a:solidFill>
            <a:schemeClr val="tx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pic>
        <p:nvPicPr>
          <p:cNvPr id="2" name="صورة 1"/>
          <p:cNvPicPr>
            <a:picLocks noChangeAspect="1"/>
          </p:cNvPicPr>
          <p:nvPr/>
        </p:nvPicPr>
        <p:blipFill>
          <a:blip r:embed="rId3"/>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مستطيل 2"/>
          <p:cNvSpPr/>
          <p:nvPr/>
        </p:nvSpPr>
        <p:spPr>
          <a:xfrm>
            <a:off x="161215" y="1332459"/>
            <a:ext cx="11790029" cy="4524315"/>
          </a:xfrm>
          <a:prstGeom prst="rect">
            <a:avLst/>
          </a:prstGeom>
          <a:solidFill>
            <a:schemeClr val="bg1"/>
          </a:solidFill>
        </p:spPr>
        <p:txBody>
          <a:bodyPr wrap="square">
            <a:spAutoFit/>
          </a:bodyPr>
          <a:lstStyle/>
          <a:p>
            <a:pPr algn="just" rtl="1"/>
            <a:r>
              <a:rPr lang="ar-SA" sz="2400" dirty="0"/>
              <a:t>ما تزال البشرية، ومنذ مطلع تسعينيات القرن العشرين، تشهد جملة من التغيرات الاقتصادية والمخترعات التكنولوجية والتحولات الاجتماعية التي كان من أبرز معالمها الكثرة والسرعة. وقد انعكست هذه التغيرات على المدرسة، فأثرت على أهدافها ومنهاجها وأساليب التعليم فيها، زيادة على مدخلاتها المختلفة. ولم يكن مدير المدرسة بمنأى عن هذه التحولات، إذ طرأ تغير ملحوظ على أدوار مدير المدرسة ومسؤولياته، بحيث أصبحت هذه الأدوار تشمل ما يلي:</a:t>
            </a:r>
            <a:endParaRPr lang="ar-JO" sz="2400" dirty="0"/>
          </a:p>
          <a:p>
            <a:pPr marL="457200" indent="-457200" algn="just" rtl="1">
              <a:buFont typeface="+mj-lt"/>
              <a:buAutoNum type="arabicPeriod"/>
            </a:pPr>
            <a:r>
              <a:rPr lang="ar-SA" sz="2400" dirty="0"/>
              <a:t> </a:t>
            </a:r>
            <a:r>
              <a:rPr lang="ar-SA" sz="2400" b="1" dirty="0"/>
              <a:t>الدور الإداري التنفيذي</a:t>
            </a:r>
            <a:r>
              <a:rPr lang="ar-JO" sz="2400" b="1" dirty="0"/>
              <a:t>:</a:t>
            </a:r>
            <a:r>
              <a:rPr lang="ar-SA" sz="2400" b="1" dirty="0"/>
              <a:t> </a:t>
            </a:r>
            <a:r>
              <a:rPr lang="ar-SA" sz="2400" dirty="0"/>
              <a:t>مدير تنفيذي ويتضمن هذا الدور توفير الظروف المادية والعناصر البشرية اللازمة لتسيير العملية التربوية كتوفير الأثاث والكتب ومتابعة التأخر والغياب والمحافظة على سلامة المبنى المدرسي وغير ذلك. </a:t>
            </a:r>
            <a:endParaRPr lang="en-US" sz="2400" dirty="0"/>
          </a:p>
          <a:p>
            <a:pPr marL="457200" indent="-457200" algn="just" rtl="1">
              <a:buFont typeface="+mj-lt"/>
              <a:buAutoNum type="arabicPeriod"/>
            </a:pPr>
            <a:r>
              <a:rPr lang="ar-SA" sz="2400" b="1" dirty="0"/>
              <a:t>الدور الفني الإشرافي </a:t>
            </a:r>
            <a:r>
              <a:rPr lang="ar-JO" sz="2400" b="1" dirty="0"/>
              <a:t>(</a:t>
            </a:r>
            <a:r>
              <a:rPr lang="ar-SA" sz="2400" dirty="0"/>
              <a:t>مشرف تربوي مقيم): ويتضمن هذا الدور قيادة عملية التجديد والتطوير للعملية التربوية في مدرسته، وحفز المعلمين وتشجيعهم على الخلق والابتكار، وتوفير فرص النمو المهني لهم، وتحسين ممارساتهم التعليمية. </a:t>
            </a:r>
            <a:endParaRPr lang="en-US" sz="2400" dirty="0"/>
          </a:p>
          <a:p>
            <a:pPr marL="457200" indent="-457200" algn="r" rtl="1">
              <a:buFont typeface="+mj-lt"/>
              <a:buAutoNum type="arabicPeriod"/>
            </a:pPr>
            <a:r>
              <a:rPr lang="ar-SA" sz="2400" dirty="0"/>
              <a:t> </a:t>
            </a:r>
            <a:r>
              <a:rPr lang="ar-SA" sz="2400" b="1" dirty="0"/>
              <a:t>الدور الاجتماعي </a:t>
            </a:r>
            <a:r>
              <a:rPr lang="ar-SA" sz="2400" dirty="0"/>
              <a:t>(ربط المدرسة بالمجتمع المحلي) ويتضمن هذا الدور إيجاد علاقة بين المدرسة والمنزل، مما يفتح مجالاً للتعاون بين المعلمين والآباء من جهة، وربط المدرسة بقادة المجتمع المحلي ومؤسساته المختلفة بحثاً </a:t>
            </a:r>
            <a:r>
              <a:rPr lang="ar-JO" sz="2400" dirty="0"/>
              <a:t>عن تأثير </a:t>
            </a:r>
            <a:r>
              <a:rPr lang="ar-SA" sz="2400" dirty="0"/>
              <a:t>متبادل بين المدرسة وهذا المجتمع المحلي من جهة أخرى</a:t>
            </a:r>
            <a:r>
              <a:rPr lang="ar-JO" sz="2400" dirty="0"/>
              <a:t>.</a:t>
            </a:r>
            <a:r>
              <a:rPr lang="ar-SA" sz="2400" dirty="0"/>
              <a:t> </a:t>
            </a:r>
            <a:endParaRPr lang="en-US" sz="2400" dirty="0"/>
          </a:p>
        </p:txBody>
      </p:sp>
      <p:sp>
        <p:nvSpPr>
          <p:cNvPr id="4" name="Rectangle 3">
            <a:extLst>
              <a:ext uri="{FF2B5EF4-FFF2-40B4-BE49-F238E27FC236}">
                <a16:creationId xmlns:a16="http://schemas.microsoft.com/office/drawing/2014/main" id="{A3D65BD5-399E-4DC4-8E71-8C5F5BC2BCA8}"/>
              </a:ext>
            </a:extLst>
          </p:cNvPr>
          <p:cNvSpPr/>
          <p:nvPr/>
        </p:nvSpPr>
        <p:spPr>
          <a:xfrm>
            <a:off x="4484822" y="299586"/>
            <a:ext cx="3222357" cy="523220"/>
          </a:xfrm>
          <a:prstGeom prst="rect">
            <a:avLst/>
          </a:prstGeom>
        </p:spPr>
        <p:txBody>
          <a:bodyPr wrap="none">
            <a:spAutoFit/>
          </a:bodyPr>
          <a:lstStyle/>
          <a:p>
            <a:pPr lvl="0" algn="ctr" rtl="1"/>
            <a:r>
              <a:rPr lang="ar-JO" sz="2800" b="1" dirty="0">
                <a:solidFill>
                  <a:schemeClr val="bg1"/>
                </a:solidFill>
              </a:rPr>
              <a:t>أدوار </a:t>
            </a:r>
            <a:r>
              <a:rPr lang="ar-SA" sz="2800" b="1" dirty="0">
                <a:solidFill>
                  <a:schemeClr val="bg1"/>
                </a:solidFill>
              </a:rPr>
              <a:t>مدير المدرسة الفعال</a:t>
            </a:r>
            <a:endParaRPr lang="ar-JO" sz="2800" b="1" dirty="0">
              <a:solidFill>
                <a:schemeClr val="bg1"/>
              </a:solidFill>
            </a:endParaRPr>
          </a:p>
        </p:txBody>
      </p:sp>
    </p:spTree>
    <p:extLst>
      <p:ext uri="{BB962C8B-B14F-4D97-AF65-F5344CB8AC3E}">
        <p14:creationId xmlns:p14="http://schemas.microsoft.com/office/powerpoint/2010/main" val="3668222542"/>
      </p:ext>
    </p:extLst>
  </p:cSld>
  <p:clrMapOvr>
    <a:overrideClrMapping bg1="lt1" tx1="dk1" bg2="lt2" tx2="dk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0"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2"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مستطيل 2"/>
          <p:cNvSpPr/>
          <p:nvPr/>
        </p:nvSpPr>
        <p:spPr>
          <a:xfrm>
            <a:off x="4715677" y="1467847"/>
            <a:ext cx="6705608" cy="4401205"/>
          </a:xfrm>
          <a:prstGeom prst="rect">
            <a:avLst/>
          </a:prstGeom>
          <a:solidFill>
            <a:schemeClr val="bg1"/>
          </a:solidFill>
        </p:spPr>
        <p:txBody>
          <a:bodyPr wrap="square">
            <a:spAutoFit/>
          </a:bodyPr>
          <a:lstStyle/>
          <a:p>
            <a:pPr algn="r" rtl="1"/>
            <a:r>
              <a:rPr lang="ar-JO" sz="2800" b="1" dirty="0"/>
              <a:t>إ</a:t>
            </a:r>
            <a:r>
              <a:rPr lang="ar-SA" sz="2800" b="1" dirty="0"/>
              <a:t>ن مدير المدرسة الفعال يمتاز بما يلي: </a:t>
            </a:r>
            <a:endParaRPr lang="en-US" sz="2800" b="1" dirty="0"/>
          </a:p>
          <a:p>
            <a:pPr marL="457200" indent="-457200" algn="r" rtl="1">
              <a:buFont typeface="Wingdings" panose="05000000000000000000" pitchFamily="2" charset="2"/>
              <a:buChar char="Ø"/>
            </a:pPr>
            <a:r>
              <a:rPr lang="ar-SA" sz="2800" dirty="0"/>
              <a:t>الرغبة في جعل مدرسته ذات سمعة وشهرة عاليتين. </a:t>
            </a:r>
            <a:endParaRPr lang="en-US" sz="2800" dirty="0"/>
          </a:p>
          <a:p>
            <a:pPr marL="457200" indent="-457200" algn="r" rtl="1">
              <a:buFont typeface="Wingdings" panose="05000000000000000000" pitchFamily="2" charset="2"/>
              <a:buChar char="Ø"/>
            </a:pPr>
            <a:r>
              <a:rPr lang="ar-SA" sz="2800" dirty="0"/>
              <a:t>السرعة في طرح المبادرات والأفكار الجديدة. </a:t>
            </a:r>
            <a:endParaRPr lang="en-US" sz="2800" dirty="0"/>
          </a:p>
          <a:p>
            <a:pPr marL="457200" indent="-457200" algn="r" rtl="1">
              <a:buFont typeface="Wingdings" panose="05000000000000000000" pitchFamily="2" charset="2"/>
              <a:buChar char="Ø"/>
            </a:pPr>
            <a:r>
              <a:rPr lang="ar-SA" sz="2800" dirty="0"/>
              <a:t> المعرفة الواسعة في مجال التعليم واستراتيجياته المختلفة والإدارة الصفية الفعالة. </a:t>
            </a:r>
            <a:endParaRPr lang="en-US" sz="2800" dirty="0"/>
          </a:p>
          <a:p>
            <a:pPr marL="457200" indent="-457200" algn="r" rtl="1">
              <a:buFont typeface="Wingdings" panose="05000000000000000000" pitchFamily="2" charset="2"/>
              <a:buChar char="Ø"/>
            </a:pPr>
            <a:r>
              <a:rPr lang="ar-SA" sz="2800" dirty="0"/>
              <a:t> الجرأة والأمن النفسي وعدم الخوف مما يشجع على الاحتكاك مع أي شخص ومحاورته وتجريب أي فكرة تربوية جديدة تبدو مفيدة.</a:t>
            </a:r>
            <a:endParaRPr lang="en-US" sz="2800" dirty="0"/>
          </a:p>
          <a:p>
            <a:pPr marL="457200" indent="-457200" algn="r" rtl="1">
              <a:buFont typeface="Wingdings" panose="05000000000000000000" pitchFamily="2" charset="2"/>
              <a:buChar char="Ø"/>
            </a:pPr>
            <a:r>
              <a:rPr lang="ar-SA" sz="2800" dirty="0"/>
              <a:t> القدرة على التعامل مع الأحداث والمستجدات وأقلمة المعلمين والطلبة للظروف الجديدة.</a:t>
            </a:r>
            <a:endParaRPr lang="en-US" sz="2800" dirty="0"/>
          </a:p>
        </p:txBody>
      </p:sp>
      <p:pic>
        <p:nvPicPr>
          <p:cNvPr id="6" name="Picture 5">
            <a:extLst>
              <a:ext uri="{FF2B5EF4-FFF2-40B4-BE49-F238E27FC236}">
                <a16:creationId xmlns:a16="http://schemas.microsoft.com/office/drawing/2014/main" id="{375241F2-C19A-451C-A3A3-43FC1F98E2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0525" y="914400"/>
            <a:ext cx="3993408" cy="5249989"/>
          </a:xfrm>
          <a:prstGeom prst="rect">
            <a:avLst/>
          </a:prstGeom>
        </p:spPr>
      </p:pic>
    </p:spTree>
    <p:extLst>
      <p:ext uri="{BB962C8B-B14F-4D97-AF65-F5344CB8AC3E}">
        <p14:creationId xmlns:p14="http://schemas.microsoft.com/office/powerpoint/2010/main" val="12282686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3" name="Diagram 2">
            <a:extLst>
              <a:ext uri="{FF2B5EF4-FFF2-40B4-BE49-F238E27FC236}">
                <a16:creationId xmlns:a16="http://schemas.microsoft.com/office/drawing/2014/main" id="{A17642C3-D1D5-47C9-9065-6AFC5357E31E}"/>
              </a:ext>
            </a:extLst>
          </p:cNvPr>
          <p:cNvGraphicFramePr/>
          <p:nvPr>
            <p:extLst>
              <p:ext uri="{D42A27DB-BD31-4B8C-83A1-F6EECF244321}">
                <p14:modId xmlns:p14="http://schemas.microsoft.com/office/powerpoint/2010/main" val="3476672994"/>
              </p:ext>
            </p:extLst>
          </p:nvPr>
        </p:nvGraphicFramePr>
        <p:xfrm>
          <a:off x="104775" y="694156"/>
          <a:ext cx="11982450" cy="59080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56BC7187-4739-4185-B841-0F15BAA95448}"/>
              </a:ext>
            </a:extLst>
          </p:cNvPr>
          <p:cNvSpPr txBox="1"/>
          <p:nvPr/>
        </p:nvSpPr>
        <p:spPr>
          <a:xfrm>
            <a:off x="276711" y="140251"/>
            <a:ext cx="9641989" cy="461665"/>
          </a:xfrm>
          <a:prstGeom prst="rect">
            <a:avLst/>
          </a:prstGeom>
          <a:noFill/>
        </p:spPr>
        <p:txBody>
          <a:bodyPr wrap="square" rtlCol="0">
            <a:spAutoFit/>
          </a:bodyPr>
          <a:lstStyle/>
          <a:p>
            <a:r>
              <a:rPr lang="ar-JO" sz="2400" b="1" dirty="0">
                <a:solidFill>
                  <a:schemeClr val="bg1"/>
                </a:solidFill>
              </a:rPr>
              <a:t>العوامل التي تسهم في رفع تحصيل الطلبة وتحقيق أهداف المدرسة ولا تتعلق بالقائد المدرسي</a:t>
            </a:r>
            <a:endParaRPr lang="en-US" sz="2400" b="1" dirty="0">
              <a:solidFill>
                <a:schemeClr val="bg1"/>
              </a:solidFill>
            </a:endParaRPr>
          </a:p>
        </p:txBody>
      </p:sp>
    </p:spTree>
    <p:extLst>
      <p:ext uri="{BB962C8B-B14F-4D97-AF65-F5344CB8AC3E}">
        <p14:creationId xmlns:p14="http://schemas.microsoft.com/office/powerpoint/2010/main" val="4024412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942260" y="1451356"/>
            <a:ext cx="6773489" cy="4524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246318" y="1542177"/>
            <a:ext cx="6179879" cy="4893647"/>
          </a:xfrm>
          <a:prstGeom prst="rect">
            <a:avLst/>
          </a:prstGeom>
          <a:noFill/>
        </p:spPr>
        <p:txBody>
          <a:bodyPr wrap="square" rtlCol="0">
            <a:spAutoFit/>
          </a:bodyPr>
          <a:lstStyle/>
          <a:p>
            <a:pPr algn="just" rtl="1"/>
            <a:r>
              <a:rPr lang="ar-SA" sz="2400" dirty="0"/>
              <a:t>إن إيجاد مدير المدرسة (المؤثر) لا (المسير) يستدعي بالنظام التربوي تغيير النظرة التقليدية لمدير المدرسة القائمة على تقييم أداء مدير المدرسة وفقا لمستوى. تنفيذه لواجباته الإدارية المتعارف عليها، وخصوصا تلك التي تنحصر بالوصف الوظيفي المركز مدير المدرسة. إن المطلوب اليوم هو إعادة النظر بتقييم أداء مدير المدرسة وفقا لمعايير القيادة المدرسية الفاعلة المؤثرة لا المسيرة.</a:t>
            </a:r>
          </a:p>
          <a:p>
            <a:pPr algn="just" rtl="1"/>
            <a:r>
              <a:rPr lang="ar-SA" sz="2400" dirty="0"/>
              <a:t>ويقصد بمعايير القيادة المدرسية الفاعلة جملة المواصفات والشروط الواجب توافرها في القيادة المدرسية، التي تؤهلها لتحقيق أهداف العملية التعلمية التعليمية التي تتفق مع توقعات المجتمع، وتشتمل هذه المعايير على اثني عشر معياراً رئيساً، وهي: </a:t>
            </a:r>
            <a:endParaRPr lang="en-US" sz="2400" dirty="0"/>
          </a:p>
          <a:p>
            <a:pPr algn="ctr" rtl="1"/>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3555449" y="638920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0637140F-C1B0-4D73-B895-20A11265B6D3}"/>
              </a:ext>
            </a:extLst>
          </p:cNvPr>
          <p:cNvSpPr txBox="1"/>
          <p:nvPr/>
        </p:nvSpPr>
        <p:spPr>
          <a:xfrm>
            <a:off x="433689" y="617289"/>
            <a:ext cx="5437560" cy="707886"/>
          </a:xfrm>
          <a:prstGeom prst="rect">
            <a:avLst/>
          </a:prstGeom>
          <a:noFill/>
        </p:spPr>
        <p:txBody>
          <a:bodyPr wrap="square" rtlCol="0">
            <a:spAutoFit/>
          </a:bodyPr>
          <a:lstStyle/>
          <a:p>
            <a:r>
              <a:rPr lang="ar-SA" sz="4000" b="1" dirty="0">
                <a:solidFill>
                  <a:schemeClr val="bg1"/>
                </a:solidFill>
              </a:rPr>
              <a:t>معايير القيادة المدرسية</a:t>
            </a:r>
            <a:endParaRPr lang="en-US" sz="4000" b="1" dirty="0">
              <a:solidFill>
                <a:schemeClr val="bg1"/>
              </a:solidFill>
            </a:endParaRPr>
          </a:p>
        </p:txBody>
      </p:sp>
      <p:grpSp>
        <p:nvGrpSpPr>
          <p:cNvPr id="8" name="Group 7">
            <a:extLst>
              <a:ext uri="{FF2B5EF4-FFF2-40B4-BE49-F238E27FC236}">
                <a16:creationId xmlns:a16="http://schemas.microsoft.com/office/drawing/2014/main" id="{770087B7-3783-47E6-A5A2-FFFA00E805E0}"/>
              </a:ext>
            </a:extLst>
          </p:cNvPr>
          <p:cNvGrpSpPr/>
          <p:nvPr/>
        </p:nvGrpSpPr>
        <p:grpSpPr>
          <a:xfrm>
            <a:off x="1748864" y="2424143"/>
            <a:ext cx="1731496" cy="2111981"/>
            <a:chOff x="7549436" y="-3035119"/>
            <a:chExt cx="1474296" cy="1798263"/>
          </a:xfrm>
        </p:grpSpPr>
        <p:sp>
          <p:nvSpPr>
            <p:cNvPr id="9" name="Freeform 5">
              <a:extLst>
                <a:ext uri="{FF2B5EF4-FFF2-40B4-BE49-F238E27FC236}">
                  <a16:creationId xmlns:a16="http://schemas.microsoft.com/office/drawing/2014/main" id="{45CB76EB-FB79-4011-88CA-3B58669DF0B2}"/>
                </a:ext>
              </a:extLst>
            </p:cNvPr>
            <p:cNvSpPr>
              <a:spLocks noEditPoints="1"/>
            </p:cNvSpPr>
            <p:nvPr/>
          </p:nvSpPr>
          <p:spPr bwMode="auto">
            <a:xfrm>
              <a:off x="7827222" y="-2761530"/>
              <a:ext cx="917325" cy="1524674"/>
            </a:xfrm>
            <a:custGeom>
              <a:avLst/>
              <a:gdLst>
                <a:gd name="T0" fmla="*/ 674 w 750"/>
                <a:gd name="T1" fmla="*/ 602 h 1237"/>
                <a:gd name="T2" fmla="*/ 750 w 750"/>
                <a:gd name="T3" fmla="*/ 376 h 1237"/>
                <a:gd name="T4" fmla="*/ 638 w 750"/>
                <a:gd name="T5" fmla="*/ 110 h 1237"/>
                <a:gd name="T6" fmla="*/ 370 w 750"/>
                <a:gd name="T7" fmla="*/ 2 h 1237"/>
                <a:gd name="T8" fmla="*/ 110 w 750"/>
                <a:gd name="T9" fmla="*/ 112 h 1237"/>
                <a:gd name="T10" fmla="*/ 1 w 750"/>
                <a:gd name="T11" fmla="*/ 373 h 1237"/>
                <a:gd name="T12" fmla="*/ 77 w 750"/>
                <a:gd name="T13" fmla="*/ 603 h 1237"/>
                <a:gd name="T14" fmla="*/ 205 w 750"/>
                <a:gd name="T15" fmla="*/ 976 h 1237"/>
                <a:gd name="T16" fmla="*/ 205 w 750"/>
                <a:gd name="T17" fmla="*/ 1120 h 1237"/>
                <a:gd name="T18" fmla="*/ 321 w 750"/>
                <a:gd name="T19" fmla="*/ 1237 h 1237"/>
                <a:gd name="T20" fmla="*/ 430 w 750"/>
                <a:gd name="T21" fmla="*/ 1237 h 1237"/>
                <a:gd name="T22" fmla="*/ 546 w 750"/>
                <a:gd name="T23" fmla="*/ 1120 h 1237"/>
                <a:gd name="T24" fmla="*/ 546 w 750"/>
                <a:gd name="T25" fmla="*/ 976 h 1237"/>
                <a:gd name="T26" fmla="*/ 674 w 750"/>
                <a:gd name="T27" fmla="*/ 602 h 1237"/>
                <a:gd name="T28" fmla="*/ 116 w 750"/>
                <a:gd name="T29" fmla="*/ 574 h 1237"/>
                <a:gd name="T30" fmla="*/ 49 w 750"/>
                <a:gd name="T31" fmla="*/ 373 h 1237"/>
                <a:gd name="T32" fmla="*/ 371 w 750"/>
                <a:gd name="T33" fmla="*/ 50 h 1237"/>
                <a:gd name="T34" fmla="*/ 605 w 750"/>
                <a:gd name="T35" fmla="*/ 144 h 1237"/>
                <a:gd name="T36" fmla="*/ 702 w 750"/>
                <a:gd name="T37" fmla="*/ 376 h 1237"/>
                <a:gd name="T38" fmla="*/ 636 w 750"/>
                <a:gd name="T39" fmla="*/ 573 h 1237"/>
                <a:gd name="T40" fmla="*/ 498 w 750"/>
                <a:gd name="T41" fmla="*/ 967 h 1237"/>
                <a:gd name="T42" fmla="*/ 253 w 750"/>
                <a:gd name="T43" fmla="*/ 967 h 1237"/>
                <a:gd name="T44" fmla="*/ 116 w 750"/>
                <a:gd name="T45" fmla="*/ 574 h 1237"/>
                <a:gd name="T46" fmla="*/ 253 w 750"/>
                <a:gd name="T47" fmla="*/ 1104 h 1237"/>
                <a:gd name="T48" fmla="*/ 253 w 750"/>
                <a:gd name="T49" fmla="*/ 1085 h 1237"/>
                <a:gd name="T50" fmla="*/ 498 w 750"/>
                <a:gd name="T51" fmla="*/ 1113 h 1237"/>
                <a:gd name="T52" fmla="*/ 498 w 750"/>
                <a:gd name="T53" fmla="*/ 1120 h 1237"/>
                <a:gd name="T54" fmla="*/ 497 w 750"/>
                <a:gd name="T55" fmla="*/ 1132 h 1237"/>
                <a:gd name="T56" fmla="*/ 253 w 750"/>
                <a:gd name="T57" fmla="*/ 1104 h 1237"/>
                <a:gd name="T58" fmla="*/ 253 w 750"/>
                <a:gd name="T59" fmla="*/ 1036 h 1237"/>
                <a:gd name="T60" fmla="*/ 253 w 750"/>
                <a:gd name="T61" fmla="*/ 1015 h 1237"/>
                <a:gd name="T62" fmla="*/ 498 w 750"/>
                <a:gd name="T63" fmla="*/ 1015 h 1237"/>
                <a:gd name="T64" fmla="*/ 498 w 750"/>
                <a:gd name="T65" fmla="*/ 1064 h 1237"/>
                <a:gd name="T66" fmla="*/ 253 w 750"/>
                <a:gd name="T67" fmla="*/ 1036 h 1237"/>
                <a:gd name="T68" fmla="*/ 321 w 750"/>
                <a:gd name="T69" fmla="*/ 1189 h 1237"/>
                <a:gd name="T70" fmla="*/ 262 w 750"/>
                <a:gd name="T71" fmla="*/ 1153 h 1237"/>
                <a:gd name="T72" fmla="*/ 468 w 750"/>
                <a:gd name="T73" fmla="*/ 1177 h 1237"/>
                <a:gd name="T74" fmla="*/ 430 w 750"/>
                <a:gd name="T75" fmla="*/ 1189 h 1237"/>
                <a:gd name="T76" fmla="*/ 321 w 750"/>
                <a:gd name="T77" fmla="*/ 1189 h 1237"/>
                <a:gd name="T78" fmla="*/ 321 w 750"/>
                <a:gd name="T79" fmla="*/ 1189 h 1237"/>
                <a:gd name="T80" fmla="*/ 321 w 750"/>
                <a:gd name="T81" fmla="*/ 1189 h 1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0" h="1237">
                  <a:moveTo>
                    <a:pt x="674" y="602"/>
                  </a:moveTo>
                  <a:cubicBezTo>
                    <a:pt x="724" y="537"/>
                    <a:pt x="750" y="459"/>
                    <a:pt x="750" y="376"/>
                  </a:cubicBezTo>
                  <a:cubicBezTo>
                    <a:pt x="750" y="275"/>
                    <a:pt x="710" y="180"/>
                    <a:pt x="638" y="110"/>
                  </a:cubicBezTo>
                  <a:cubicBezTo>
                    <a:pt x="566" y="39"/>
                    <a:pt x="471" y="0"/>
                    <a:pt x="370" y="2"/>
                  </a:cubicBezTo>
                  <a:cubicBezTo>
                    <a:pt x="272" y="3"/>
                    <a:pt x="180" y="42"/>
                    <a:pt x="110" y="112"/>
                  </a:cubicBezTo>
                  <a:cubicBezTo>
                    <a:pt x="41" y="182"/>
                    <a:pt x="2" y="275"/>
                    <a:pt x="1" y="373"/>
                  </a:cubicBezTo>
                  <a:cubicBezTo>
                    <a:pt x="0" y="457"/>
                    <a:pt x="27" y="536"/>
                    <a:pt x="77" y="603"/>
                  </a:cubicBezTo>
                  <a:cubicBezTo>
                    <a:pt x="160" y="711"/>
                    <a:pt x="205" y="843"/>
                    <a:pt x="205" y="976"/>
                  </a:cubicBezTo>
                  <a:cubicBezTo>
                    <a:pt x="205" y="1120"/>
                    <a:pt x="205" y="1120"/>
                    <a:pt x="205" y="1120"/>
                  </a:cubicBezTo>
                  <a:cubicBezTo>
                    <a:pt x="205" y="1185"/>
                    <a:pt x="257" y="1237"/>
                    <a:pt x="321" y="1237"/>
                  </a:cubicBezTo>
                  <a:cubicBezTo>
                    <a:pt x="430" y="1237"/>
                    <a:pt x="430" y="1237"/>
                    <a:pt x="430" y="1237"/>
                  </a:cubicBezTo>
                  <a:cubicBezTo>
                    <a:pt x="494" y="1237"/>
                    <a:pt x="546" y="1185"/>
                    <a:pt x="546" y="1120"/>
                  </a:cubicBezTo>
                  <a:cubicBezTo>
                    <a:pt x="546" y="976"/>
                    <a:pt x="546" y="976"/>
                    <a:pt x="546" y="976"/>
                  </a:cubicBezTo>
                  <a:cubicBezTo>
                    <a:pt x="546" y="842"/>
                    <a:pt x="590" y="713"/>
                    <a:pt x="674" y="602"/>
                  </a:cubicBezTo>
                  <a:close/>
                  <a:moveTo>
                    <a:pt x="116" y="574"/>
                  </a:moveTo>
                  <a:cubicBezTo>
                    <a:pt x="71" y="516"/>
                    <a:pt x="48" y="446"/>
                    <a:pt x="49" y="373"/>
                  </a:cubicBezTo>
                  <a:cubicBezTo>
                    <a:pt x="51" y="197"/>
                    <a:pt x="195" y="52"/>
                    <a:pt x="371" y="50"/>
                  </a:cubicBezTo>
                  <a:cubicBezTo>
                    <a:pt x="459" y="49"/>
                    <a:pt x="542" y="82"/>
                    <a:pt x="605" y="144"/>
                  </a:cubicBezTo>
                  <a:cubicBezTo>
                    <a:pt x="667" y="206"/>
                    <a:pt x="702" y="288"/>
                    <a:pt x="702" y="376"/>
                  </a:cubicBezTo>
                  <a:cubicBezTo>
                    <a:pt x="702" y="448"/>
                    <a:pt x="679" y="516"/>
                    <a:pt x="636" y="573"/>
                  </a:cubicBezTo>
                  <a:cubicBezTo>
                    <a:pt x="547" y="690"/>
                    <a:pt x="500" y="825"/>
                    <a:pt x="498" y="967"/>
                  </a:cubicBezTo>
                  <a:cubicBezTo>
                    <a:pt x="253" y="967"/>
                    <a:pt x="253" y="967"/>
                    <a:pt x="253" y="967"/>
                  </a:cubicBezTo>
                  <a:cubicBezTo>
                    <a:pt x="251" y="827"/>
                    <a:pt x="202" y="688"/>
                    <a:pt x="116" y="574"/>
                  </a:cubicBezTo>
                  <a:close/>
                  <a:moveTo>
                    <a:pt x="253" y="1104"/>
                  </a:moveTo>
                  <a:cubicBezTo>
                    <a:pt x="253" y="1085"/>
                    <a:pt x="253" y="1085"/>
                    <a:pt x="253" y="1085"/>
                  </a:cubicBezTo>
                  <a:cubicBezTo>
                    <a:pt x="498" y="1113"/>
                    <a:pt x="498" y="1113"/>
                    <a:pt x="498" y="1113"/>
                  </a:cubicBezTo>
                  <a:cubicBezTo>
                    <a:pt x="498" y="1120"/>
                    <a:pt x="498" y="1120"/>
                    <a:pt x="498" y="1120"/>
                  </a:cubicBezTo>
                  <a:cubicBezTo>
                    <a:pt x="498" y="1124"/>
                    <a:pt x="498" y="1128"/>
                    <a:pt x="497" y="1132"/>
                  </a:cubicBezTo>
                  <a:lnTo>
                    <a:pt x="253" y="1104"/>
                  </a:lnTo>
                  <a:close/>
                  <a:moveTo>
                    <a:pt x="253" y="1036"/>
                  </a:moveTo>
                  <a:cubicBezTo>
                    <a:pt x="253" y="1015"/>
                    <a:pt x="253" y="1015"/>
                    <a:pt x="253" y="1015"/>
                  </a:cubicBezTo>
                  <a:cubicBezTo>
                    <a:pt x="498" y="1015"/>
                    <a:pt x="498" y="1015"/>
                    <a:pt x="498" y="1015"/>
                  </a:cubicBezTo>
                  <a:cubicBezTo>
                    <a:pt x="498" y="1064"/>
                    <a:pt x="498" y="1064"/>
                    <a:pt x="498" y="1064"/>
                  </a:cubicBezTo>
                  <a:lnTo>
                    <a:pt x="253" y="1036"/>
                  </a:lnTo>
                  <a:close/>
                  <a:moveTo>
                    <a:pt x="321" y="1189"/>
                  </a:moveTo>
                  <a:cubicBezTo>
                    <a:pt x="296" y="1189"/>
                    <a:pt x="273" y="1174"/>
                    <a:pt x="262" y="1153"/>
                  </a:cubicBezTo>
                  <a:cubicBezTo>
                    <a:pt x="468" y="1177"/>
                    <a:pt x="468" y="1177"/>
                    <a:pt x="468" y="1177"/>
                  </a:cubicBezTo>
                  <a:cubicBezTo>
                    <a:pt x="457" y="1184"/>
                    <a:pt x="444" y="1189"/>
                    <a:pt x="430" y="1189"/>
                  </a:cubicBezTo>
                  <a:lnTo>
                    <a:pt x="321" y="1189"/>
                  </a:lnTo>
                  <a:close/>
                  <a:moveTo>
                    <a:pt x="321" y="1189"/>
                  </a:moveTo>
                  <a:cubicBezTo>
                    <a:pt x="321" y="1189"/>
                    <a:pt x="321" y="1189"/>
                    <a:pt x="321" y="1189"/>
                  </a:cubicBezTo>
                </a:path>
              </a:pathLst>
            </a:custGeom>
            <a:solidFill>
              <a:srgbClr val="007A7D">
                <a:lumMod val="60000"/>
                <a:lumOff val="4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007A7D">
                    <a:lumMod val="60000"/>
                    <a:lumOff val="40000"/>
                  </a:srgbClr>
                </a:solidFill>
                <a:effectLst/>
                <a:uLnTx/>
                <a:uFillTx/>
              </a:endParaRPr>
            </a:p>
          </p:txBody>
        </p:sp>
        <p:sp>
          <p:nvSpPr>
            <p:cNvPr id="10" name="Freeform 6">
              <a:extLst>
                <a:ext uri="{FF2B5EF4-FFF2-40B4-BE49-F238E27FC236}">
                  <a16:creationId xmlns:a16="http://schemas.microsoft.com/office/drawing/2014/main" id="{52182713-0BEC-4E5C-AF7C-DE77CC046C7D}"/>
                </a:ext>
              </a:extLst>
            </p:cNvPr>
            <p:cNvSpPr>
              <a:spLocks noEditPoints="1"/>
            </p:cNvSpPr>
            <p:nvPr/>
          </p:nvSpPr>
          <p:spPr bwMode="auto">
            <a:xfrm>
              <a:off x="7933578" y="-2329808"/>
              <a:ext cx="65073" cy="110555"/>
            </a:xfrm>
            <a:custGeom>
              <a:avLst/>
              <a:gdLst>
                <a:gd name="T0" fmla="*/ 51 w 53"/>
                <a:gd name="T1" fmla="*/ 62 h 90"/>
                <a:gd name="T2" fmla="*/ 48 w 53"/>
                <a:gd name="T3" fmla="*/ 24 h 90"/>
                <a:gd name="T4" fmla="*/ 25 w 53"/>
                <a:gd name="T5" fmla="*/ 0 h 90"/>
                <a:gd name="T6" fmla="*/ 0 w 53"/>
                <a:gd name="T7" fmla="*/ 23 h 90"/>
                <a:gd name="T8" fmla="*/ 4 w 53"/>
                <a:gd name="T9" fmla="*/ 69 h 90"/>
                <a:gd name="T10" fmla="*/ 27 w 53"/>
                <a:gd name="T11" fmla="*/ 90 h 90"/>
                <a:gd name="T12" fmla="*/ 31 w 53"/>
                <a:gd name="T13" fmla="*/ 90 h 90"/>
                <a:gd name="T14" fmla="*/ 51 w 53"/>
                <a:gd name="T15" fmla="*/ 62 h 90"/>
                <a:gd name="T16" fmla="*/ 51 w 53"/>
                <a:gd name="T17" fmla="*/ 62 h 90"/>
                <a:gd name="T18" fmla="*/ 51 w 53"/>
                <a:gd name="T19" fmla="*/ 62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 h="90">
                  <a:moveTo>
                    <a:pt x="51" y="62"/>
                  </a:moveTo>
                  <a:cubicBezTo>
                    <a:pt x="49" y="50"/>
                    <a:pt x="48" y="37"/>
                    <a:pt x="48" y="24"/>
                  </a:cubicBezTo>
                  <a:cubicBezTo>
                    <a:pt x="49" y="11"/>
                    <a:pt x="38" y="0"/>
                    <a:pt x="25" y="0"/>
                  </a:cubicBezTo>
                  <a:cubicBezTo>
                    <a:pt x="11" y="0"/>
                    <a:pt x="1" y="10"/>
                    <a:pt x="0" y="23"/>
                  </a:cubicBezTo>
                  <a:cubicBezTo>
                    <a:pt x="0" y="39"/>
                    <a:pt x="1" y="54"/>
                    <a:pt x="4" y="69"/>
                  </a:cubicBezTo>
                  <a:cubicBezTo>
                    <a:pt x="5" y="81"/>
                    <a:pt x="16" y="90"/>
                    <a:pt x="27" y="90"/>
                  </a:cubicBezTo>
                  <a:cubicBezTo>
                    <a:pt x="28" y="90"/>
                    <a:pt x="30" y="90"/>
                    <a:pt x="31" y="90"/>
                  </a:cubicBezTo>
                  <a:cubicBezTo>
                    <a:pt x="44" y="88"/>
                    <a:pt x="53" y="75"/>
                    <a:pt x="51" y="62"/>
                  </a:cubicBezTo>
                  <a:close/>
                  <a:moveTo>
                    <a:pt x="51" y="62"/>
                  </a:moveTo>
                  <a:cubicBezTo>
                    <a:pt x="51" y="62"/>
                    <a:pt x="51" y="62"/>
                    <a:pt x="51" y="62"/>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1" name="Freeform 7">
              <a:extLst>
                <a:ext uri="{FF2B5EF4-FFF2-40B4-BE49-F238E27FC236}">
                  <a16:creationId xmlns:a16="http://schemas.microsoft.com/office/drawing/2014/main" id="{31F0E0A1-75BF-4AD0-A9D6-52E4180201D6}"/>
                </a:ext>
              </a:extLst>
            </p:cNvPr>
            <p:cNvSpPr>
              <a:spLocks noEditPoints="1"/>
            </p:cNvSpPr>
            <p:nvPr/>
          </p:nvSpPr>
          <p:spPr bwMode="auto">
            <a:xfrm>
              <a:off x="7965765" y="-2182168"/>
              <a:ext cx="235803" cy="378545"/>
            </a:xfrm>
            <a:custGeom>
              <a:avLst/>
              <a:gdLst>
                <a:gd name="T0" fmla="*/ 166 w 193"/>
                <a:gd name="T1" fmla="*/ 307 h 307"/>
                <a:gd name="T2" fmla="*/ 174 w 193"/>
                <a:gd name="T3" fmla="*/ 306 h 307"/>
                <a:gd name="T4" fmla="*/ 189 w 193"/>
                <a:gd name="T5" fmla="*/ 275 h 307"/>
                <a:gd name="T6" fmla="*/ 71 w 193"/>
                <a:gd name="T7" fmla="*/ 51 h 307"/>
                <a:gd name="T8" fmla="*/ 49 w 193"/>
                <a:gd name="T9" fmla="*/ 16 h 307"/>
                <a:gd name="T10" fmla="*/ 16 w 193"/>
                <a:gd name="T11" fmla="*/ 6 h 307"/>
                <a:gd name="T12" fmla="*/ 6 w 193"/>
                <a:gd name="T13" fmla="*/ 38 h 307"/>
                <a:gd name="T14" fmla="*/ 33 w 193"/>
                <a:gd name="T15" fmla="*/ 80 h 307"/>
                <a:gd name="T16" fmla="*/ 143 w 193"/>
                <a:gd name="T17" fmla="*/ 290 h 307"/>
                <a:gd name="T18" fmla="*/ 166 w 193"/>
                <a:gd name="T19" fmla="*/ 307 h 307"/>
                <a:gd name="T20" fmla="*/ 166 w 193"/>
                <a:gd name="T21" fmla="*/ 307 h 307"/>
                <a:gd name="T22" fmla="*/ 166 w 193"/>
                <a:gd name="T23" fmla="*/ 307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3" h="307">
                  <a:moveTo>
                    <a:pt x="166" y="307"/>
                  </a:moveTo>
                  <a:cubicBezTo>
                    <a:pt x="169" y="307"/>
                    <a:pt x="171" y="306"/>
                    <a:pt x="174" y="306"/>
                  </a:cubicBezTo>
                  <a:cubicBezTo>
                    <a:pt x="186" y="301"/>
                    <a:pt x="193" y="288"/>
                    <a:pt x="189" y="275"/>
                  </a:cubicBezTo>
                  <a:cubicBezTo>
                    <a:pt x="162" y="194"/>
                    <a:pt x="123" y="119"/>
                    <a:pt x="71" y="51"/>
                  </a:cubicBezTo>
                  <a:cubicBezTo>
                    <a:pt x="63" y="40"/>
                    <a:pt x="55" y="28"/>
                    <a:pt x="49" y="16"/>
                  </a:cubicBezTo>
                  <a:cubicBezTo>
                    <a:pt x="43" y="4"/>
                    <a:pt x="28" y="0"/>
                    <a:pt x="16" y="6"/>
                  </a:cubicBezTo>
                  <a:cubicBezTo>
                    <a:pt x="5" y="12"/>
                    <a:pt x="0" y="26"/>
                    <a:pt x="6" y="38"/>
                  </a:cubicBezTo>
                  <a:cubicBezTo>
                    <a:pt x="14" y="53"/>
                    <a:pt x="23" y="67"/>
                    <a:pt x="33" y="80"/>
                  </a:cubicBezTo>
                  <a:cubicBezTo>
                    <a:pt x="81" y="144"/>
                    <a:pt x="119" y="215"/>
                    <a:pt x="143" y="290"/>
                  </a:cubicBezTo>
                  <a:cubicBezTo>
                    <a:pt x="147" y="300"/>
                    <a:pt x="156" y="307"/>
                    <a:pt x="166" y="307"/>
                  </a:cubicBezTo>
                  <a:close/>
                  <a:moveTo>
                    <a:pt x="166" y="307"/>
                  </a:moveTo>
                  <a:cubicBezTo>
                    <a:pt x="166" y="307"/>
                    <a:pt x="166" y="307"/>
                    <a:pt x="166" y="307"/>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2" name="Freeform 8">
              <a:extLst>
                <a:ext uri="{FF2B5EF4-FFF2-40B4-BE49-F238E27FC236}">
                  <a16:creationId xmlns:a16="http://schemas.microsoft.com/office/drawing/2014/main" id="{3EFFCFFE-7C96-42EF-AA96-E1AC3E6B2558}"/>
                </a:ext>
              </a:extLst>
            </p:cNvPr>
            <p:cNvSpPr>
              <a:spLocks noEditPoints="1"/>
            </p:cNvSpPr>
            <p:nvPr/>
          </p:nvSpPr>
          <p:spPr bwMode="auto">
            <a:xfrm>
              <a:off x="8510842" y="-2203160"/>
              <a:ext cx="105657" cy="130847"/>
            </a:xfrm>
            <a:custGeom>
              <a:avLst/>
              <a:gdLst>
                <a:gd name="T0" fmla="*/ 69 w 86"/>
                <a:gd name="T1" fmla="*/ 5 h 106"/>
                <a:gd name="T2" fmla="*/ 37 w 86"/>
                <a:gd name="T3" fmla="*/ 18 h 106"/>
                <a:gd name="T4" fmla="*/ 8 w 86"/>
                <a:gd name="T5" fmla="*/ 68 h 106"/>
                <a:gd name="T6" fmla="*/ 12 w 86"/>
                <a:gd name="T7" fmla="*/ 102 h 106"/>
                <a:gd name="T8" fmla="*/ 27 w 86"/>
                <a:gd name="T9" fmla="*/ 106 h 106"/>
                <a:gd name="T10" fmla="*/ 46 w 86"/>
                <a:gd name="T11" fmla="*/ 97 h 106"/>
                <a:gd name="T12" fmla="*/ 81 w 86"/>
                <a:gd name="T13" fmla="*/ 37 h 106"/>
                <a:gd name="T14" fmla="*/ 69 w 86"/>
                <a:gd name="T15" fmla="*/ 5 h 106"/>
                <a:gd name="T16" fmla="*/ 69 w 86"/>
                <a:gd name="T17" fmla="*/ 5 h 106"/>
                <a:gd name="T18" fmla="*/ 69 w 86"/>
                <a:gd name="T19" fmla="*/ 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6" h="106">
                  <a:moveTo>
                    <a:pt x="69" y="5"/>
                  </a:moveTo>
                  <a:cubicBezTo>
                    <a:pt x="56" y="0"/>
                    <a:pt x="42" y="6"/>
                    <a:pt x="37" y="18"/>
                  </a:cubicBezTo>
                  <a:cubicBezTo>
                    <a:pt x="29" y="36"/>
                    <a:pt x="20" y="52"/>
                    <a:pt x="8" y="68"/>
                  </a:cubicBezTo>
                  <a:cubicBezTo>
                    <a:pt x="0" y="79"/>
                    <a:pt x="2" y="94"/>
                    <a:pt x="12" y="102"/>
                  </a:cubicBezTo>
                  <a:cubicBezTo>
                    <a:pt x="17" y="105"/>
                    <a:pt x="22" y="106"/>
                    <a:pt x="27" y="106"/>
                  </a:cubicBezTo>
                  <a:cubicBezTo>
                    <a:pt x="34" y="106"/>
                    <a:pt x="41" y="103"/>
                    <a:pt x="46" y="97"/>
                  </a:cubicBezTo>
                  <a:cubicBezTo>
                    <a:pt x="60" y="78"/>
                    <a:pt x="72" y="58"/>
                    <a:pt x="81" y="37"/>
                  </a:cubicBezTo>
                  <a:cubicBezTo>
                    <a:pt x="86" y="25"/>
                    <a:pt x="81" y="11"/>
                    <a:pt x="69" y="5"/>
                  </a:cubicBezTo>
                  <a:close/>
                  <a:moveTo>
                    <a:pt x="69" y="5"/>
                  </a:moveTo>
                  <a:cubicBezTo>
                    <a:pt x="69" y="5"/>
                    <a:pt x="69" y="5"/>
                    <a:pt x="69" y="5"/>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3" name="Freeform 9">
              <a:extLst>
                <a:ext uri="{FF2B5EF4-FFF2-40B4-BE49-F238E27FC236}">
                  <a16:creationId xmlns:a16="http://schemas.microsoft.com/office/drawing/2014/main" id="{B33777FE-FA42-4463-BFC1-68CC90CD76BF}"/>
                </a:ext>
              </a:extLst>
            </p:cNvPr>
            <p:cNvSpPr>
              <a:spLocks noEditPoints="1"/>
            </p:cNvSpPr>
            <p:nvPr/>
          </p:nvSpPr>
          <p:spPr bwMode="auto">
            <a:xfrm>
              <a:off x="8256846" y="-2653076"/>
              <a:ext cx="381344" cy="415630"/>
            </a:xfrm>
            <a:custGeom>
              <a:avLst/>
              <a:gdLst>
                <a:gd name="T0" fmla="*/ 24 w 312"/>
                <a:gd name="T1" fmla="*/ 48 h 337"/>
                <a:gd name="T2" fmla="*/ 264 w 312"/>
                <a:gd name="T3" fmla="*/ 288 h 337"/>
                <a:gd name="T4" fmla="*/ 263 w 312"/>
                <a:gd name="T5" fmla="*/ 311 h 337"/>
                <a:gd name="T6" fmla="*/ 285 w 312"/>
                <a:gd name="T7" fmla="*/ 337 h 337"/>
                <a:gd name="T8" fmla="*/ 287 w 312"/>
                <a:gd name="T9" fmla="*/ 337 h 337"/>
                <a:gd name="T10" fmla="*/ 311 w 312"/>
                <a:gd name="T11" fmla="*/ 315 h 337"/>
                <a:gd name="T12" fmla="*/ 312 w 312"/>
                <a:gd name="T13" fmla="*/ 288 h 337"/>
                <a:gd name="T14" fmla="*/ 24 w 312"/>
                <a:gd name="T15" fmla="*/ 0 h 337"/>
                <a:gd name="T16" fmla="*/ 0 w 312"/>
                <a:gd name="T17" fmla="*/ 24 h 337"/>
                <a:gd name="T18" fmla="*/ 24 w 312"/>
                <a:gd name="T19" fmla="*/ 48 h 337"/>
                <a:gd name="T20" fmla="*/ 24 w 312"/>
                <a:gd name="T21" fmla="*/ 48 h 337"/>
                <a:gd name="T22" fmla="*/ 24 w 312"/>
                <a:gd name="T23" fmla="*/ 48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2" h="337">
                  <a:moveTo>
                    <a:pt x="24" y="48"/>
                  </a:moveTo>
                  <a:cubicBezTo>
                    <a:pt x="157" y="48"/>
                    <a:pt x="264" y="156"/>
                    <a:pt x="264" y="288"/>
                  </a:cubicBezTo>
                  <a:cubicBezTo>
                    <a:pt x="264" y="296"/>
                    <a:pt x="264" y="303"/>
                    <a:pt x="263" y="311"/>
                  </a:cubicBezTo>
                  <a:cubicBezTo>
                    <a:pt x="262" y="324"/>
                    <a:pt x="272" y="336"/>
                    <a:pt x="285" y="337"/>
                  </a:cubicBezTo>
                  <a:cubicBezTo>
                    <a:pt x="286" y="337"/>
                    <a:pt x="287" y="337"/>
                    <a:pt x="287" y="337"/>
                  </a:cubicBezTo>
                  <a:cubicBezTo>
                    <a:pt x="300" y="337"/>
                    <a:pt x="310" y="328"/>
                    <a:pt x="311" y="315"/>
                  </a:cubicBezTo>
                  <a:cubicBezTo>
                    <a:pt x="312" y="306"/>
                    <a:pt x="312" y="297"/>
                    <a:pt x="312" y="288"/>
                  </a:cubicBezTo>
                  <a:cubicBezTo>
                    <a:pt x="312" y="129"/>
                    <a:pt x="183" y="0"/>
                    <a:pt x="24" y="0"/>
                  </a:cubicBezTo>
                  <a:cubicBezTo>
                    <a:pt x="11" y="0"/>
                    <a:pt x="0" y="11"/>
                    <a:pt x="0" y="24"/>
                  </a:cubicBezTo>
                  <a:cubicBezTo>
                    <a:pt x="0" y="37"/>
                    <a:pt x="11" y="48"/>
                    <a:pt x="24" y="48"/>
                  </a:cubicBezTo>
                  <a:close/>
                  <a:moveTo>
                    <a:pt x="24" y="48"/>
                  </a:moveTo>
                  <a:cubicBezTo>
                    <a:pt x="24" y="48"/>
                    <a:pt x="24" y="48"/>
                    <a:pt x="24" y="48"/>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4" name="Freeform 10">
              <a:extLst>
                <a:ext uri="{FF2B5EF4-FFF2-40B4-BE49-F238E27FC236}">
                  <a16:creationId xmlns:a16="http://schemas.microsoft.com/office/drawing/2014/main" id="{FD862161-5777-43AA-9810-7D5A4129836E}"/>
                </a:ext>
              </a:extLst>
            </p:cNvPr>
            <p:cNvSpPr>
              <a:spLocks noEditPoints="1"/>
            </p:cNvSpPr>
            <p:nvPr/>
          </p:nvSpPr>
          <p:spPr bwMode="auto">
            <a:xfrm>
              <a:off x="8256846" y="-3035119"/>
              <a:ext cx="58776" cy="223908"/>
            </a:xfrm>
            <a:custGeom>
              <a:avLst/>
              <a:gdLst>
                <a:gd name="T0" fmla="*/ 24 w 48"/>
                <a:gd name="T1" fmla="*/ 182 h 182"/>
                <a:gd name="T2" fmla="*/ 48 w 48"/>
                <a:gd name="T3" fmla="*/ 158 h 182"/>
                <a:gd name="T4" fmla="*/ 48 w 48"/>
                <a:gd name="T5" fmla="*/ 24 h 182"/>
                <a:gd name="T6" fmla="*/ 24 w 48"/>
                <a:gd name="T7" fmla="*/ 0 h 182"/>
                <a:gd name="T8" fmla="*/ 0 w 48"/>
                <a:gd name="T9" fmla="*/ 24 h 182"/>
                <a:gd name="T10" fmla="*/ 0 w 48"/>
                <a:gd name="T11" fmla="*/ 158 h 182"/>
                <a:gd name="T12" fmla="*/ 24 w 48"/>
                <a:gd name="T13" fmla="*/ 182 h 182"/>
                <a:gd name="T14" fmla="*/ 24 w 48"/>
                <a:gd name="T15" fmla="*/ 182 h 182"/>
                <a:gd name="T16" fmla="*/ 24 w 48"/>
                <a:gd name="T17" fmla="*/ 182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82">
                  <a:moveTo>
                    <a:pt x="24" y="182"/>
                  </a:moveTo>
                  <a:cubicBezTo>
                    <a:pt x="38" y="182"/>
                    <a:pt x="48" y="172"/>
                    <a:pt x="48" y="158"/>
                  </a:cubicBezTo>
                  <a:cubicBezTo>
                    <a:pt x="48" y="24"/>
                    <a:pt x="48" y="24"/>
                    <a:pt x="48" y="24"/>
                  </a:cubicBezTo>
                  <a:cubicBezTo>
                    <a:pt x="48" y="11"/>
                    <a:pt x="38" y="0"/>
                    <a:pt x="24" y="0"/>
                  </a:cubicBezTo>
                  <a:cubicBezTo>
                    <a:pt x="11" y="0"/>
                    <a:pt x="0" y="11"/>
                    <a:pt x="0" y="24"/>
                  </a:cubicBezTo>
                  <a:cubicBezTo>
                    <a:pt x="0" y="158"/>
                    <a:pt x="0" y="158"/>
                    <a:pt x="0" y="158"/>
                  </a:cubicBezTo>
                  <a:cubicBezTo>
                    <a:pt x="0" y="172"/>
                    <a:pt x="11" y="182"/>
                    <a:pt x="24" y="182"/>
                  </a:cubicBezTo>
                  <a:close/>
                  <a:moveTo>
                    <a:pt x="24" y="182"/>
                  </a:moveTo>
                  <a:cubicBezTo>
                    <a:pt x="24" y="182"/>
                    <a:pt x="24" y="182"/>
                    <a:pt x="24" y="182"/>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5" name="Freeform 11">
              <a:extLst>
                <a:ext uri="{FF2B5EF4-FFF2-40B4-BE49-F238E27FC236}">
                  <a16:creationId xmlns:a16="http://schemas.microsoft.com/office/drawing/2014/main" id="{22DE8C82-964B-4B2F-955F-02A3CD8D7392}"/>
                </a:ext>
              </a:extLst>
            </p:cNvPr>
            <p:cNvSpPr>
              <a:spLocks noEditPoints="1"/>
            </p:cNvSpPr>
            <p:nvPr/>
          </p:nvSpPr>
          <p:spPr bwMode="auto">
            <a:xfrm>
              <a:off x="7899293" y="-2944156"/>
              <a:ext cx="149039" cy="207115"/>
            </a:xfrm>
            <a:custGeom>
              <a:avLst/>
              <a:gdLst>
                <a:gd name="T0" fmla="*/ 74 w 122"/>
                <a:gd name="T1" fmla="*/ 156 h 168"/>
                <a:gd name="T2" fmla="*/ 94 w 122"/>
                <a:gd name="T3" fmla="*/ 168 h 168"/>
                <a:gd name="T4" fmla="*/ 106 w 122"/>
                <a:gd name="T5" fmla="*/ 165 h 168"/>
                <a:gd name="T6" fmla="*/ 115 w 122"/>
                <a:gd name="T7" fmla="*/ 132 h 168"/>
                <a:gd name="T8" fmla="*/ 48 w 122"/>
                <a:gd name="T9" fmla="*/ 15 h 168"/>
                <a:gd name="T10" fmla="*/ 15 w 122"/>
                <a:gd name="T11" fmla="*/ 7 h 168"/>
                <a:gd name="T12" fmla="*/ 6 w 122"/>
                <a:gd name="T13" fmla="*/ 39 h 168"/>
                <a:gd name="T14" fmla="*/ 74 w 122"/>
                <a:gd name="T15" fmla="*/ 156 h 168"/>
                <a:gd name="T16" fmla="*/ 74 w 122"/>
                <a:gd name="T17" fmla="*/ 156 h 168"/>
                <a:gd name="T18" fmla="*/ 74 w 122"/>
                <a:gd name="T19" fmla="*/ 15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74" y="156"/>
                  </a:moveTo>
                  <a:cubicBezTo>
                    <a:pt x="78" y="164"/>
                    <a:pt x="86" y="168"/>
                    <a:pt x="94" y="168"/>
                  </a:cubicBezTo>
                  <a:cubicBezTo>
                    <a:pt x="98" y="168"/>
                    <a:pt x="103" y="167"/>
                    <a:pt x="106" y="165"/>
                  </a:cubicBezTo>
                  <a:cubicBezTo>
                    <a:pt x="118" y="158"/>
                    <a:pt x="122" y="143"/>
                    <a:pt x="115" y="132"/>
                  </a:cubicBezTo>
                  <a:cubicBezTo>
                    <a:pt x="48" y="15"/>
                    <a:pt x="48" y="15"/>
                    <a:pt x="48" y="15"/>
                  </a:cubicBezTo>
                  <a:cubicBezTo>
                    <a:pt x="41" y="4"/>
                    <a:pt x="27" y="0"/>
                    <a:pt x="15" y="7"/>
                  </a:cubicBezTo>
                  <a:cubicBezTo>
                    <a:pt x="4" y="13"/>
                    <a:pt x="0" y="28"/>
                    <a:pt x="6" y="39"/>
                  </a:cubicBezTo>
                  <a:lnTo>
                    <a:pt x="74" y="156"/>
                  </a:lnTo>
                  <a:close/>
                  <a:moveTo>
                    <a:pt x="74" y="156"/>
                  </a:moveTo>
                  <a:cubicBezTo>
                    <a:pt x="74" y="156"/>
                    <a:pt x="74" y="156"/>
                    <a:pt x="74" y="156"/>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6" name="Freeform 12">
              <a:extLst>
                <a:ext uri="{FF2B5EF4-FFF2-40B4-BE49-F238E27FC236}">
                  <a16:creationId xmlns:a16="http://schemas.microsoft.com/office/drawing/2014/main" id="{240D32C1-6B24-48BA-836B-8EBE364FAD87}"/>
                </a:ext>
              </a:extLst>
            </p:cNvPr>
            <p:cNvSpPr>
              <a:spLocks noEditPoints="1"/>
            </p:cNvSpPr>
            <p:nvPr/>
          </p:nvSpPr>
          <p:spPr bwMode="auto">
            <a:xfrm>
              <a:off x="8723555" y="-2052722"/>
              <a:ext cx="209214" cy="146940"/>
            </a:xfrm>
            <a:custGeom>
              <a:avLst/>
              <a:gdLst>
                <a:gd name="T0" fmla="*/ 155 w 171"/>
                <a:gd name="T1" fmla="*/ 74 h 119"/>
                <a:gd name="T2" fmla="*/ 39 w 171"/>
                <a:gd name="T3" fmla="*/ 7 h 119"/>
                <a:gd name="T4" fmla="*/ 6 w 171"/>
                <a:gd name="T5" fmla="*/ 15 h 119"/>
                <a:gd name="T6" fmla="*/ 15 w 171"/>
                <a:gd name="T7" fmla="*/ 48 h 119"/>
                <a:gd name="T8" fmla="*/ 131 w 171"/>
                <a:gd name="T9" fmla="*/ 115 h 119"/>
                <a:gd name="T10" fmla="*/ 143 w 171"/>
                <a:gd name="T11" fmla="*/ 119 h 119"/>
                <a:gd name="T12" fmla="*/ 164 w 171"/>
                <a:gd name="T13" fmla="*/ 107 h 119"/>
                <a:gd name="T14" fmla="*/ 155 w 171"/>
                <a:gd name="T15" fmla="*/ 74 h 119"/>
                <a:gd name="T16" fmla="*/ 155 w 171"/>
                <a:gd name="T17" fmla="*/ 74 h 119"/>
                <a:gd name="T18" fmla="*/ 155 w 171"/>
                <a:gd name="T19" fmla="*/ 7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55" y="74"/>
                  </a:moveTo>
                  <a:cubicBezTo>
                    <a:pt x="39" y="7"/>
                    <a:pt x="39" y="7"/>
                    <a:pt x="39" y="7"/>
                  </a:cubicBezTo>
                  <a:cubicBezTo>
                    <a:pt x="27" y="0"/>
                    <a:pt x="13" y="4"/>
                    <a:pt x="6" y="15"/>
                  </a:cubicBezTo>
                  <a:cubicBezTo>
                    <a:pt x="0" y="27"/>
                    <a:pt x="3" y="42"/>
                    <a:pt x="15" y="48"/>
                  </a:cubicBezTo>
                  <a:cubicBezTo>
                    <a:pt x="131" y="115"/>
                    <a:pt x="131" y="115"/>
                    <a:pt x="131" y="115"/>
                  </a:cubicBezTo>
                  <a:cubicBezTo>
                    <a:pt x="135" y="118"/>
                    <a:pt x="139" y="119"/>
                    <a:pt x="143" y="119"/>
                  </a:cubicBezTo>
                  <a:cubicBezTo>
                    <a:pt x="152" y="119"/>
                    <a:pt x="160" y="114"/>
                    <a:pt x="164" y="107"/>
                  </a:cubicBezTo>
                  <a:cubicBezTo>
                    <a:pt x="171" y="95"/>
                    <a:pt x="167" y="80"/>
                    <a:pt x="155" y="74"/>
                  </a:cubicBezTo>
                  <a:close/>
                  <a:moveTo>
                    <a:pt x="155" y="74"/>
                  </a:moveTo>
                  <a:cubicBezTo>
                    <a:pt x="155" y="74"/>
                    <a:pt x="155" y="74"/>
                    <a:pt x="155" y="74"/>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7" name="Freeform 13">
              <a:extLst>
                <a:ext uri="{FF2B5EF4-FFF2-40B4-BE49-F238E27FC236}">
                  <a16:creationId xmlns:a16="http://schemas.microsoft.com/office/drawing/2014/main" id="{4A84C8E1-3A36-4193-9378-DBAAF0B1AFA9}"/>
                </a:ext>
              </a:extLst>
            </p:cNvPr>
            <p:cNvSpPr>
              <a:spLocks noEditPoints="1"/>
            </p:cNvSpPr>
            <p:nvPr/>
          </p:nvSpPr>
          <p:spPr bwMode="auto">
            <a:xfrm>
              <a:off x="7640399" y="-2682464"/>
              <a:ext cx="209214" cy="145540"/>
            </a:xfrm>
            <a:custGeom>
              <a:avLst/>
              <a:gdLst>
                <a:gd name="T0" fmla="*/ 15 w 171"/>
                <a:gd name="T1" fmla="*/ 48 h 118"/>
                <a:gd name="T2" fmla="*/ 132 w 171"/>
                <a:gd name="T3" fmla="*/ 115 h 118"/>
                <a:gd name="T4" fmla="*/ 144 w 171"/>
                <a:gd name="T5" fmla="*/ 118 h 118"/>
                <a:gd name="T6" fmla="*/ 165 w 171"/>
                <a:gd name="T7" fmla="*/ 106 h 118"/>
                <a:gd name="T8" fmla="*/ 156 w 171"/>
                <a:gd name="T9" fmla="*/ 74 h 118"/>
                <a:gd name="T10" fmla="*/ 39 w 171"/>
                <a:gd name="T11" fmla="*/ 6 h 118"/>
                <a:gd name="T12" fmla="*/ 7 w 171"/>
                <a:gd name="T13" fmla="*/ 15 h 118"/>
                <a:gd name="T14" fmla="*/ 15 w 171"/>
                <a:gd name="T15" fmla="*/ 48 h 118"/>
                <a:gd name="T16" fmla="*/ 15 w 171"/>
                <a:gd name="T17" fmla="*/ 48 h 118"/>
                <a:gd name="T18" fmla="*/ 15 w 171"/>
                <a:gd name="T19" fmla="*/ 4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15" y="48"/>
                  </a:moveTo>
                  <a:cubicBezTo>
                    <a:pt x="132" y="115"/>
                    <a:pt x="132" y="115"/>
                    <a:pt x="132" y="115"/>
                  </a:cubicBezTo>
                  <a:cubicBezTo>
                    <a:pt x="136" y="117"/>
                    <a:pt x="140" y="118"/>
                    <a:pt x="144" y="118"/>
                  </a:cubicBezTo>
                  <a:cubicBezTo>
                    <a:pt x="152" y="118"/>
                    <a:pt x="160" y="114"/>
                    <a:pt x="165" y="106"/>
                  </a:cubicBezTo>
                  <a:cubicBezTo>
                    <a:pt x="171" y="95"/>
                    <a:pt x="167" y="80"/>
                    <a:pt x="156" y="74"/>
                  </a:cubicBezTo>
                  <a:cubicBezTo>
                    <a:pt x="39" y="6"/>
                    <a:pt x="39" y="6"/>
                    <a:pt x="39" y="6"/>
                  </a:cubicBezTo>
                  <a:cubicBezTo>
                    <a:pt x="28" y="0"/>
                    <a:pt x="13" y="4"/>
                    <a:pt x="7" y="15"/>
                  </a:cubicBezTo>
                  <a:cubicBezTo>
                    <a:pt x="0" y="27"/>
                    <a:pt x="4" y="41"/>
                    <a:pt x="15" y="48"/>
                  </a:cubicBezTo>
                  <a:close/>
                  <a:moveTo>
                    <a:pt x="15" y="48"/>
                  </a:moveTo>
                  <a:cubicBezTo>
                    <a:pt x="15" y="48"/>
                    <a:pt x="15" y="48"/>
                    <a:pt x="15" y="48"/>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8" name="Freeform 14">
              <a:extLst>
                <a:ext uri="{FF2B5EF4-FFF2-40B4-BE49-F238E27FC236}">
                  <a16:creationId xmlns:a16="http://schemas.microsoft.com/office/drawing/2014/main" id="{5E133F6C-A458-46B6-B341-CCADD36409CB}"/>
                </a:ext>
              </a:extLst>
            </p:cNvPr>
            <p:cNvSpPr>
              <a:spLocks noEditPoints="1"/>
            </p:cNvSpPr>
            <p:nvPr/>
          </p:nvSpPr>
          <p:spPr bwMode="auto">
            <a:xfrm>
              <a:off x="8799824" y="-2322811"/>
              <a:ext cx="223908" cy="59476"/>
            </a:xfrm>
            <a:custGeom>
              <a:avLst/>
              <a:gdLst>
                <a:gd name="T0" fmla="*/ 159 w 183"/>
                <a:gd name="T1" fmla="*/ 0 h 48"/>
                <a:gd name="T2" fmla="*/ 24 w 183"/>
                <a:gd name="T3" fmla="*/ 0 h 48"/>
                <a:gd name="T4" fmla="*/ 0 w 183"/>
                <a:gd name="T5" fmla="*/ 24 h 48"/>
                <a:gd name="T6" fmla="*/ 24 w 183"/>
                <a:gd name="T7" fmla="*/ 48 h 48"/>
                <a:gd name="T8" fmla="*/ 159 w 183"/>
                <a:gd name="T9" fmla="*/ 48 h 48"/>
                <a:gd name="T10" fmla="*/ 183 w 183"/>
                <a:gd name="T11" fmla="*/ 24 h 48"/>
                <a:gd name="T12" fmla="*/ 159 w 183"/>
                <a:gd name="T13" fmla="*/ 0 h 48"/>
                <a:gd name="T14" fmla="*/ 159 w 183"/>
                <a:gd name="T15" fmla="*/ 0 h 48"/>
                <a:gd name="T16" fmla="*/ 159 w 183"/>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 h="48">
                  <a:moveTo>
                    <a:pt x="159" y="0"/>
                  </a:moveTo>
                  <a:cubicBezTo>
                    <a:pt x="24" y="0"/>
                    <a:pt x="24" y="0"/>
                    <a:pt x="24" y="0"/>
                  </a:cubicBezTo>
                  <a:cubicBezTo>
                    <a:pt x="11" y="0"/>
                    <a:pt x="0" y="11"/>
                    <a:pt x="0" y="24"/>
                  </a:cubicBezTo>
                  <a:cubicBezTo>
                    <a:pt x="0" y="38"/>
                    <a:pt x="11" y="48"/>
                    <a:pt x="24" y="48"/>
                  </a:cubicBezTo>
                  <a:cubicBezTo>
                    <a:pt x="159" y="48"/>
                    <a:pt x="159" y="48"/>
                    <a:pt x="159" y="48"/>
                  </a:cubicBezTo>
                  <a:cubicBezTo>
                    <a:pt x="172" y="48"/>
                    <a:pt x="183" y="38"/>
                    <a:pt x="183" y="24"/>
                  </a:cubicBezTo>
                  <a:cubicBezTo>
                    <a:pt x="183" y="11"/>
                    <a:pt x="172" y="0"/>
                    <a:pt x="159" y="0"/>
                  </a:cubicBezTo>
                  <a:close/>
                  <a:moveTo>
                    <a:pt x="159" y="0"/>
                  </a:moveTo>
                  <a:cubicBezTo>
                    <a:pt x="159" y="0"/>
                    <a:pt x="159" y="0"/>
                    <a:pt x="159" y="0"/>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19" name="Freeform 15">
              <a:extLst>
                <a:ext uri="{FF2B5EF4-FFF2-40B4-BE49-F238E27FC236}">
                  <a16:creationId xmlns:a16="http://schemas.microsoft.com/office/drawing/2014/main" id="{CB246F51-B617-4DEB-A1BD-F4217B8BB1AF}"/>
                </a:ext>
              </a:extLst>
            </p:cNvPr>
            <p:cNvSpPr>
              <a:spLocks noEditPoints="1"/>
            </p:cNvSpPr>
            <p:nvPr/>
          </p:nvSpPr>
          <p:spPr bwMode="auto">
            <a:xfrm>
              <a:off x="7549436" y="-2322811"/>
              <a:ext cx="222509" cy="59476"/>
            </a:xfrm>
            <a:custGeom>
              <a:avLst/>
              <a:gdLst>
                <a:gd name="T0" fmla="*/ 182 w 182"/>
                <a:gd name="T1" fmla="*/ 24 h 48"/>
                <a:gd name="T2" fmla="*/ 158 w 182"/>
                <a:gd name="T3" fmla="*/ 0 h 48"/>
                <a:gd name="T4" fmla="*/ 24 w 182"/>
                <a:gd name="T5" fmla="*/ 0 h 48"/>
                <a:gd name="T6" fmla="*/ 0 w 182"/>
                <a:gd name="T7" fmla="*/ 24 h 48"/>
                <a:gd name="T8" fmla="*/ 24 w 182"/>
                <a:gd name="T9" fmla="*/ 48 h 48"/>
                <a:gd name="T10" fmla="*/ 158 w 182"/>
                <a:gd name="T11" fmla="*/ 48 h 48"/>
                <a:gd name="T12" fmla="*/ 182 w 182"/>
                <a:gd name="T13" fmla="*/ 24 h 48"/>
                <a:gd name="T14" fmla="*/ 182 w 182"/>
                <a:gd name="T15" fmla="*/ 24 h 48"/>
                <a:gd name="T16" fmla="*/ 182 w 182"/>
                <a:gd name="T17"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2" h="48">
                  <a:moveTo>
                    <a:pt x="182" y="24"/>
                  </a:moveTo>
                  <a:cubicBezTo>
                    <a:pt x="182" y="11"/>
                    <a:pt x="172" y="0"/>
                    <a:pt x="158" y="0"/>
                  </a:cubicBezTo>
                  <a:cubicBezTo>
                    <a:pt x="24" y="0"/>
                    <a:pt x="24" y="0"/>
                    <a:pt x="24" y="0"/>
                  </a:cubicBezTo>
                  <a:cubicBezTo>
                    <a:pt x="11" y="0"/>
                    <a:pt x="0" y="11"/>
                    <a:pt x="0" y="24"/>
                  </a:cubicBezTo>
                  <a:cubicBezTo>
                    <a:pt x="0" y="38"/>
                    <a:pt x="11" y="48"/>
                    <a:pt x="24" y="48"/>
                  </a:cubicBezTo>
                  <a:cubicBezTo>
                    <a:pt x="158" y="48"/>
                    <a:pt x="158" y="48"/>
                    <a:pt x="158" y="48"/>
                  </a:cubicBezTo>
                  <a:cubicBezTo>
                    <a:pt x="172" y="48"/>
                    <a:pt x="182" y="38"/>
                    <a:pt x="182" y="24"/>
                  </a:cubicBezTo>
                  <a:close/>
                  <a:moveTo>
                    <a:pt x="182" y="24"/>
                  </a:moveTo>
                  <a:cubicBezTo>
                    <a:pt x="182" y="24"/>
                    <a:pt x="182" y="24"/>
                    <a:pt x="182" y="24"/>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20" name="Freeform 16">
              <a:extLst>
                <a:ext uri="{FF2B5EF4-FFF2-40B4-BE49-F238E27FC236}">
                  <a16:creationId xmlns:a16="http://schemas.microsoft.com/office/drawing/2014/main" id="{A9CB99C1-4DE8-4DAB-B817-EADE64F22D39}"/>
                </a:ext>
              </a:extLst>
            </p:cNvPr>
            <p:cNvSpPr>
              <a:spLocks noEditPoints="1"/>
            </p:cNvSpPr>
            <p:nvPr/>
          </p:nvSpPr>
          <p:spPr bwMode="auto">
            <a:xfrm>
              <a:off x="8723555" y="-2682464"/>
              <a:ext cx="209214" cy="145540"/>
            </a:xfrm>
            <a:custGeom>
              <a:avLst/>
              <a:gdLst>
                <a:gd name="T0" fmla="*/ 27 w 171"/>
                <a:gd name="T1" fmla="*/ 118 h 118"/>
                <a:gd name="T2" fmla="*/ 39 w 171"/>
                <a:gd name="T3" fmla="*/ 115 h 118"/>
                <a:gd name="T4" fmla="*/ 155 w 171"/>
                <a:gd name="T5" fmla="*/ 48 h 118"/>
                <a:gd name="T6" fmla="*/ 164 w 171"/>
                <a:gd name="T7" fmla="*/ 15 h 118"/>
                <a:gd name="T8" fmla="*/ 131 w 171"/>
                <a:gd name="T9" fmla="*/ 6 h 118"/>
                <a:gd name="T10" fmla="*/ 15 w 171"/>
                <a:gd name="T11" fmla="*/ 74 h 118"/>
                <a:gd name="T12" fmla="*/ 6 w 171"/>
                <a:gd name="T13" fmla="*/ 106 h 118"/>
                <a:gd name="T14" fmla="*/ 27 w 171"/>
                <a:gd name="T15" fmla="*/ 118 h 118"/>
                <a:gd name="T16" fmla="*/ 27 w 171"/>
                <a:gd name="T17" fmla="*/ 118 h 118"/>
                <a:gd name="T18" fmla="*/ 27 w 171"/>
                <a:gd name="T1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27" y="118"/>
                  </a:moveTo>
                  <a:cubicBezTo>
                    <a:pt x="31" y="118"/>
                    <a:pt x="35" y="117"/>
                    <a:pt x="39" y="115"/>
                  </a:cubicBezTo>
                  <a:cubicBezTo>
                    <a:pt x="155" y="48"/>
                    <a:pt x="155" y="48"/>
                    <a:pt x="155" y="48"/>
                  </a:cubicBezTo>
                  <a:cubicBezTo>
                    <a:pt x="167" y="41"/>
                    <a:pt x="171" y="27"/>
                    <a:pt x="164" y="15"/>
                  </a:cubicBezTo>
                  <a:cubicBezTo>
                    <a:pt x="157" y="4"/>
                    <a:pt x="143" y="0"/>
                    <a:pt x="131" y="6"/>
                  </a:cubicBezTo>
                  <a:cubicBezTo>
                    <a:pt x="15" y="74"/>
                    <a:pt x="15" y="74"/>
                    <a:pt x="15" y="74"/>
                  </a:cubicBezTo>
                  <a:cubicBezTo>
                    <a:pt x="3" y="80"/>
                    <a:pt x="0" y="95"/>
                    <a:pt x="6" y="106"/>
                  </a:cubicBezTo>
                  <a:cubicBezTo>
                    <a:pt x="11" y="114"/>
                    <a:pt x="19" y="118"/>
                    <a:pt x="27" y="118"/>
                  </a:cubicBezTo>
                  <a:close/>
                  <a:moveTo>
                    <a:pt x="27" y="118"/>
                  </a:moveTo>
                  <a:cubicBezTo>
                    <a:pt x="27" y="118"/>
                    <a:pt x="27" y="118"/>
                    <a:pt x="27" y="118"/>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21" name="Freeform 17">
              <a:extLst>
                <a:ext uri="{FF2B5EF4-FFF2-40B4-BE49-F238E27FC236}">
                  <a16:creationId xmlns:a16="http://schemas.microsoft.com/office/drawing/2014/main" id="{FCBACDFE-6253-40BF-B6C4-144C25B07DC2}"/>
                </a:ext>
              </a:extLst>
            </p:cNvPr>
            <p:cNvSpPr>
              <a:spLocks noEditPoints="1"/>
            </p:cNvSpPr>
            <p:nvPr/>
          </p:nvSpPr>
          <p:spPr bwMode="auto">
            <a:xfrm>
              <a:off x="7640399" y="-2052722"/>
              <a:ext cx="209214" cy="146940"/>
            </a:xfrm>
            <a:custGeom>
              <a:avLst/>
              <a:gdLst>
                <a:gd name="T0" fmla="*/ 132 w 171"/>
                <a:gd name="T1" fmla="*/ 7 h 119"/>
                <a:gd name="T2" fmla="*/ 15 w 171"/>
                <a:gd name="T3" fmla="*/ 74 h 119"/>
                <a:gd name="T4" fmla="*/ 7 w 171"/>
                <a:gd name="T5" fmla="*/ 107 h 119"/>
                <a:gd name="T6" fmla="*/ 28 w 171"/>
                <a:gd name="T7" fmla="*/ 119 h 119"/>
                <a:gd name="T8" fmla="*/ 39 w 171"/>
                <a:gd name="T9" fmla="*/ 115 h 119"/>
                <a:gd name="T10" fmla="*/ 156 w 171"/>
                <a:gd name="T11" fmla="*/ 48 h 119"/>
                <a:gd name="T12" fmla="*/ 165 w 171"/>
                <a:gd name="T13" fmla="*/ 15 h 119"/>
                <a:gd name="T14" fmla="*/ 132 w 171"/>
                <a:gd name="T15" fmla="*/ 7 h 119"/>
                <a:gd name="T16" fmla="*/ 132 w 171"/>
                <a:gd name="T17" fmla="*/ 7 h 119"/>
                <a:gd name="T18" fmla="*/ 132 w 171"/>
                <a:gd name="T19" fmla="*/ 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32" y="7"/>
                  </a:moveTo>
                  <a:cubicBezTo>
                    <a:pt x="15" y="74"/>
                    <a:pt x="15" y="74"/>
                    <a:pt x="15" y="74"/>
                  </a:cubicBezTo>
                  <a:cubicBezTo>
                    <a:pt x="4" y="80"/>
                    <a:pt x="0" y="95"/>
                    <a:pt x="7" y="107"/>
                  </a:cubicBezTo>
                  <a:cubicBezTo>
                    <a:pt x="11" y="114"/>
                    <a:pt x="19" y="119"/>
                    <a:pt x="28" y="119"/>
                  </a:cubicBezTo>
                  <a:cubicBezTo>
                    <a:pt x="32" y="119"/>
                    <a:pt x="36" y="118"/>
                    <a:pt x="39" y="115"/>
                  </a:cubicBezTo>
                  <a:cubicBezTo>
                    <a:pt x="156" y="48"/>
                    <a:pt x="156" y="48"/>
                    <a:pt x="156" y="48"/>
                  </a:cubicBezTo>
                  <a:cubicBezTo>
                    <a:pt x="167" y="42"/>
                    <a:pt x="171" y="27"/>
                    <a:pt x="165" y="15"/>
                  </a:cubicBezTo>
                  <a:cubicBezTo>
                    <a:pt x="158" y="4"/>
                    <a:pt x="143" y="0"/>
                    <a:pt x="132" y="7"/>
                  </a:cubicBezTo>
                  <a:close/>
                  <a:moveTo>
                    <a:pt x="132" y="7"/>
                  </a:moveTo>
                  <a:cubicBezTo>
                    <a:pt x="132" y="7"/>
                    <a:pt x="132" y="7"/>
                    <a:pt x="132" y="7"/>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sp>
          <p:nvSpPr>
            <p:cNvPr id="22" name="Freeform 18">
              <a:extLst>
                <a:ext uri="{FF2B5EF4-FFF2-40B4-BE49-F238E27FC236}">
                  <a16:creationId xmlns:a16="http://schemas.microsoft.com/office/drawing/2014/main" id="{0049A737-F2B1-4DF5-BDA5-7670CE15C883}"/>
                </a:ext>
              </a:extLst>
            </p:cNvPr>
            <p:cNvSpPr>
              <a:spLocks noEditPoints="1"/>
            </p:cNvSpPr>
            <p:nvPr/>
          </p:nvSpPr>
          <p:spPr bwMode="auto">
            <a:xfrm>
              <a:off x="8524837" y="-2944156"/>
              <a:ext cx="149039" cy="207115"/>
            </a:xfrm>
            <a:custGeom>
              <a:avLst/>
              <a:gdLst>
                <a:gd name="T0" fmla="*/ 15 w 122"/>
                <a:gd name="T1" fmla="*/ 165 h 168"/>
                <a:gd name="T2" fmla="*/ 27 w 122"/>
                <a:gd name="T3" fmla="*/ 168 h 168"/>
                <a:gd name="T4" fmla="*/ 48 w 122"/>
                <a:gd name="T5" fmla="*/ 156 h 168"/>
                <a:gd name="T6" fmla="*/ 115 w 122"/>
                <a:gd name="T7" fmla="*/ 39 h 168"/>
                <a:gd name="T8" fmla="*/ 107 w 122"/>
                <a:gd name="T9" fmla="*/ 7 h 168"/>
                <a:gd name="T10" fmla="*/ 74 w 122"/>
                <a:gd name="T11" fmla="*/ 15 h 168"/>
                <a:gd name="T12" fmla="*/ 7 w 122"/>
                <a:gd name="T13" fmla="*/ 132 h 168"/>
                <a:gd name="T14" fmla="*/ 15 w 122"/>
                <a:gd name="T15" fmla="*/ 165 h 168"/>
                <a:gd name="T16" fmla="*/ 15 w 122"/>
                <a:gd name="T17" fmla="*/ 165 h 168"/>
                <a:gd name="T18" fmla="*/ 15 w 122"/>
                <a:gd name="T19" fmla="*/ 165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15" y="165"/>
                  </a:moveTo>
                  <a:cubicBezTo>
                    <a:pt x="19" y="167"/>
                    <a:pt x="23" y="168"/>
                    <a:pt x="27" y="168"/>
                  </a:cubicBezTo>
                  <a:cubicBezTo>
                    <a:pt x="36" y="168"/>
                    <a:pt x="44" y="164"/>
                    <a:pt x="48" y="156"/>
                  </a:cubicBezTo>
                  <a:cubicBezTo>
                    <a:pt x="115" y="39"/>
                    <a:pt x="115" y="39"/>
                    <a:pt x="115" y="39"/>
                  </a:cubicBezTo>
                  <a:cubicBezTo>
                    <a:pt x="122" y="28"/>
                    <a:pt x="118" y="13"/>
                    <a:pt x="107" y="7"/>
                  </a:cubicBezTo>
                  <a:cubicBezTo>
                    <a:pt x="95" y="0"/>
                    <a:pt x="80" y="4"/>
                    <a:pt x="74" y="15"/>
                  </a:cubicBezTo>
                  <a:cubicBezTo>
                    <a:pt x="7" y="132"/>
                    <a:pt x="7" y="132"/>
                    <a:pt x="7" y="132"/>
                  </a:cubicBezTo>
                  <a:cubicBezTo>
                    <a:pt x="0" y="143"/>
                    <a:pt x="4" y="158"/>
                    <a:pt x="15" y="165"/>
                  </a:cubicBezTo>
                  <a:close/>
                  <a:moveTo>
                    <a:pt x="15" y="165"/>
                  </a:moveTo>
                  <a:cubicBezTo>
                    <a:pt x="15" y="165"/>
                    <a:pt x="15" y="165"/>
                    <a:pt x="15" y="165"/>
                  </a:cubicBezTo>
                </a:path>
              </a:pathLst>
            </a:custGeom>
            <a:solidFill>
              <a:srgbClr val="42AFB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282F39"/>
                </a:solidFill>
                <a:effectLst/>
                <a:uLnTx/>
                <a:uFillTx/>
              </a:endParaRPr>
            </a:p>
          </p:txBody>
        </p:sp>
      </p:grpSp>
      <p:sp>
        <p:nvSpPr>
          <p:cNvPr id="23" name="Freeform 5">
            <a:extLst>
              <a:ext uri="{FF2B5EF4-FFF2-40B4-BE49-F238E27FC236}">
                <a16:creationId xmlns:a16="http://schemas.microsoft.com/office/drawing/2014/main" id="{6CA0192F-A5A7-468A-A1C1-9E2F0D6CC5A0}"/>
              </a:ext>
            </a:extLst>
          </p:cNvPr>
          <p:cNvSpPr>
            <a:spLocks/>
          </p:cNvSpPr>
          <p:nvPr/>
        </p:nvSpPr>
        <p:spPr bwMode="auto">
          <a:xfrm>
            <a:off x="1024101" y="4783480"/>
            <a:ext cx="2981325" cy="1245495"/>
          </a:xfrm>
          <a:custGeom>
            <a:avLst/>
            <a:gdLst>
              <a:gd name="T0" fmla="*/ 451 w 629"/>
              <a:gd name="T1" fmla="*/ 74 h 225"/>
              <a:gd name="T2" fmla="*/ 466 w 629"/>
              <a:gd name="T3" fmla="*/ 74 h 225"/>
              <a:gd name="T4" fmla="*/ 503 w 629"/>
              <a:gd name="T5" fmla="*/ 64 h 225"/>
              <a:gd name="T6" fmla="*/ 583 w 629"/>
              <a:gd name="T7" fmla="*/ 15 h 225"/>
              <a:gd name="T8" fmla="*/ 600 w 629"/>
              <a:gd name="T9" fmla="*/ 4 h 225"/>
              <a:gd name="T10" fmla="*/ 621 w 629"/>
              <a:gd name="T11" fmla="*/ 9 h 225"/>
              <a:gd name="T12" fmla="*/ 627 w 629"/>
              <a:gd name="T13" fmla="*/ 19 h 225"/>
              <a:gd name="T14" fmla="*/ 626 w 629"/>
              <a:gd name="T15" fmla="*/ 26 h 225"/>
              <a:gd name="T16" fmla="*/ 588 w 629"/>
              <a:gd name="T17" fmla="*/ 67 h 225"/>
              <a:gd name="T18" fmla="*/ 547 w 629"/>
              <a:gd name="T19" fmla="*/ 105 h 225"/>
              <a:gd name="T20" fmla="*/ 516 w 629"/>
              <a:gd name="T21" fmla="*/ 135 h 225"/>
              <a:gd name="T22" fmla="*/ 497 w 629"/>
              <a:gd name="T23" fmla="*/ 148 h 225"/>
              <a:gd name="T24" fmla="*/ 447 w 629"/>
              <a:gd name="T25" fmla="*/ 179 h 225"/>
              <a:gd name="T26" fmla="*/ 393 w 629"/>
              <a:gd name="T27" fmla="*/ 219 h 225"/>
              <a:gd name="T28" fmla="*/ 371 w 629"/>
              <a:gd name="T29" fmla="*/ 223 h 225"/>
              <a:gd name="T30" fmla="*/ 329 w 629"/>
              <a:gd name="T31" fmla="*/ 212 h 225"/>
              <a:gd name="T32" fmla="*/ 285 w 629"/>
              <a:gd name="T33" fmla="*/ 201 h 225"/>
              <a:gd name="T34" fmla="*/ 225 w 629"/>
              <a:gd name="T35" fmla="*/ 189 h 225"/>
              <a:gd name="T36" fmla="*/ 186 w 629"/>
              <a:gd name="T37" fmla="*/ 181 h 225"/>
              <a:gd name="T38" fmla="*/ 169 w 629"/>
              <a:gd name="T39" fmla="*/ 180 h 225"/>
              <a:gd name="T40" fmla="*/ 121 w 629"/>
              <a:gd name="T41" fmla="*/ 170 h 225"/>
              <a:gd name="T42" fmla="*/ 66 w 629"/>
              <a:gd name="T43" fmla="*/ 157 h 225"/>
              <a:gd name="T44" fmla="*/ 23 w 629"/>
              <a:gd name="T45" fmla="*/ 149 h 225"/>
              <a:gd name="T46" fmla="*/ 9 w 629"/>
              <a:gd name="T47" fmla="*/ 145 h 225"/>
              <a:gd name="T48" fmla="*/ 4 w 629"/>
              <a:gd name="T49" fmla="*/ 140 h 225"/>
              <a:gd name="T50" fmla="*/ 3 w 629"/>
              <a:gd name="T51" fmla="*/ 94 h 225"/>
              <a:gd name="T52" fmla="*/ 21 w 629"/>
              <a:gd name="T53" fmla="*/ 29 h 225"/>
              <a:gd name="T54" fmla="*/ 39 w 629"/>
              <a:gd name="T55" fmla="*/ 4 h 225"/>
              <a:gd name="T56" fmla="*/ 45 w 629"/>
              <a:gd name="T57" fmla="*/ 2 h 225"/>
              <a:gd name="T58" fmla="*/ 106 w 629"/>
              <a:gd name="T59" fmla="*/ 21 h 225"/>
              <a:gd name="T60" fmla="*/ 125 w 629"/>
              <a:gd name="T61" fmla="*/ 27 h 225"/>
              <a:gd name="T62" fmla="*/ 135 w 629"/>
              <a:gd name="T63" fmla="*/ 27 h 225"/>
              <a:gd name="T64" fmla="*/ 175 w 629"/>
              <a:gd name="T65" fmla="*/ 17 h 225"/>
              <a:gd name="T66" fmla="*/ 231 w 629"/>
              <a:gd name="T67" fmla="*/ 11 h 225"/>
              <a:gd name="T68" fmla="*/ 274 w 629"/>
              <a:gd name="T69" fmla="*/ 24 h 225"/>
              <a:gd name="T70" fmla="*/ 329 w 629"/>
              <a:gd name="T71" fmla="*/ 52 h 225"/>
              <a:gd name="T72" fmla="*/ 356 w 629"/>
              <a:gd name="T73" fmla="*/ 57 h 225"/>
              <a:gd name="T74" fmla="*/ 417 w 629"/>
              <a:gd name="T75" fmla="*/ 71 h 225"/>
              <a:gd name="T76" fmla="*/ 433 w 629"/>
              <a:gd name="T77" fmla="*/ 87 h 225"/>
              <a:gd name="T78" fmla="*/ 422 w 629"/>
              <a:gd name="T79" fmla="*/ 112 h 225"/>
              <a:gd name="T80" fmla="*/ 386 w 629"/>
              <a:gd name="T81" fmla="*/ 113 h 225"/>
              <a:gd name="T82" fmla="*/ 309 w 629"/>
              <a:gd name="T83" fmla="*/ 113 h 225"/>
              <a:gd name="T84" fmla="*/ 279 w 629"/>
              <a:gd name="T85" fmla="*/ 120 h 225"/>
              <a:gd name="T86" fmla="*/ 272 w 629"/>
              <a:gd name="T87" fmla="*/ 134 h 225"/>
              <a:gd name="T88" fmla="*/ 285 w 629"/>
              <a:gd name="T89" fmla="*/ 141 h 225"/>
              <a:gd name="T90" fmla="*/ 296 w 629"/>
              <a:gd name="T91" fmla="*/ 137 h 225"/>
              <a:gd name="T92" fmla="*/ 366 w 629"/>
              <a:gd name="T93" fmla="*/ 134 h 225"/>
              <a:gd name="T94" fmla="*/ 409 w 629"/>
              <a:gd name="T95" fmla="*/ 136 h 225"/>
              <a:gd name="T96" fmla="*/ 437 w 629"/>
              <a:gd name="T97" fmla="*/ 130 h 225"/>
              <a:gd name="T98" fmla="*/ 453 w 629"/>
              <a:gd name="T99" fmla="*/ 77 h 225"/>
              <a:gd name="T100" fmla="*/ 451 w 629"/>
              <a:gd name="T101" fmla="*/ 7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29" h="225">
                <a:moveTo>
                  <a:pt x="451" y="74"/>
                </a:moveTo>
                <a:cubicBezTo>
                  <a:pt x="457" y="74"/>
                  <a:pt x="462" y="74"/>
                  <a:pt x="466" y="74"/>
                </a:cubicBezTo>
                <a:cubicBezTo>
                  <a:pt x="480" y="73"/>
                  <a:pt x="491" y="68"/>
                  <a:pt x="503" y="64"/>
                </a:cubicBezTo>
                <a:cubicBezTo>
                  <a:pt x="533" y="52"/>
                  <a:pt x="557" y="33"/>
                  <a:pt x="583" y="15"/>
                </a:cubicBezTo>
                <a:cubicBezTo>
                  <a:pt x="589" y="11"/>
                  <a:pt x="594" y="7"/>
                  <a:pt x="600" y="4"/>
                </a:cubicBezTo>
                <a:cubicBezTo>
                  <a:pt x="608" y="0"/>
                  <a:pt x="615" y="2"/>
                  <a:pt x="621" y="9"/>
                </a:cubicBezTo>
                <a:cubicBezTo>
                  <a:pt x="623" y="12"/>
                  <a:pt x="625" y="16"/>
                  <a:pt x="627" y="19"/>
                </a:cubicBezTo>
                <a:cubicBezTo>
                  <a:pt x="629" y="22"/>
                  <a:pt x="628" y="24"/>
                  <a:pt x="626" y="26"/>
                </a:cubicBezTo>
                <a:cubicBezTo>
                  <a:pt x="613" y="40"/>
                  <a:pt x="601" y="54"/>
                  <a:pt x="588" y="67"/>
                </a:cubicBezTo>
                <a:cubicBezTo>
                  <a:pt x="575" y="80"/>
                  <a:pt x="560" y="92"/>
                  <a:pt x="547" y="105"/>
                </a:cubicBezTo>
                <a:cubicBezTo>
                  <a:pt x="536" y="115"/>
                  <a:pt x="527" y="126"/>
                  <a:pt x="516" y="135"/>
                </a:cubicBezTo>
                <a:cubicBezTo>
                  <a:pt x="511" y="140"/>
                  <a:pt x="503" y="144"/>
                  <a:pt x="497" y="148"/>
                </a:cubicBezTo>
                <a:cubicBezTo>
                  <a:pt x="480" y="158"/>
                  <a:pt x="464" y="169"/>
                  <a:pt x="447" y="179"/>
                </a:cubicBezTo>
                <a:cubicBezTo>
                  <a:pt x="427" y="190"/>
                  <a:pt x="411" y="205"/>
                  <a:pt x="393" y="219"/>
                </a:cubicBezTo>
                <a:cubicBezTo>
                  <a:pt x="386" y="225"/>
                  <a:pt x="379" y="225"/>
                  <a:pt x="371" y="223"/>
                </a:cubicBezTo>
                <a:cubicBezTo>
                  <a:pt x="357" y="219"/>
                  <a:pt x="343" y="216"/>
                  <a:pt x="329" y="212"/>
                </a:cubicBezTo>
                <a:cubicBezTo>
                  <a:pt x="314" y="208"/>
                  <a:pt x="300" y="205"/>
                  <a:pt x="285" y="201"/>
                </a:cubicBezTo>
                <a:cubicBezTo>
                  <a:pt x="265" y="197"/>
                  <a:pt x="245" y="193"/>
                  <a:pt x="225" y="189"/>
                </a:cubicBezTo>
                <a:cubicBezTo>
                  <a:pt x="212" y="186"/>
                  <a:pt x="199" y="183"/>
                  <a:pt x="186" y="181"/>
                </a:cubicBezTo>
                <a:cubicBezTo>
                  <a:pt x="180" y="180"/>
                  <a:pt x="174" y="180"/>
                  <a:pt x="169" y="180"/>
                </a:cubicBezTo>
                <a:cubicBezTo>
                  <a:pt x="152" y="180"/>
                  <a:pt x="137" y="175"/>
                  <a:pt x="121" y="170"/>
                </a:cubicBezTo>
                <a:cubicBezTo>
                  <a:pt x="103" y="165"/>
                  <a:pt x="85" y="161"/>
                  <a:pt x="66" y="157"/>
                </a:cubicBezTo>
                <a:cubicBezTo>
                  <a:pt x="52" y="154"/>
                  <a:pt x="38" y="152"/>
                  <a:pt x="23" y="149"/>
                </a:cubicBezTo>
                <a:cubicBezTo>
                  <a:pt x="18" y="148"/>
                  <a:pt x="13" y="147"/>
                  <a:pt x="9" y="145"/>
                </a:cubicBezTo>
                <a:cubicBezTo>
                  <a:pt x="7" y="144"/>
                  <a:pt x="5" y="142"/>
                  <a:pt x="4" y="140"/>
                </a:cubicBezTo>
                <a:cubicBezTo>
                  <a:pt x="0" y="125"/>
                  <a:pt x="1" y="109"/>
                  <a:pt x="3" y="94"/>
                </a:cubicBezTo>
                <a:cubicBezTo>
                  <a:pt x="6" y="72"/>
                  <a:pt x="12" y="50"/>
                  <a:pt x="21" y="29"/>
                </a:cubicBezTo>
                <a:cubicBezTo>
                  <a:pt x="26" y="20"/>
                  <a:pt x="30" y="10"/>
                  <a:pt x="39" y="4"/>
                </a:cubicBezTo>
                <a:cubicBezTo>
                  <a:pt x="40" y="3"/>
                  <a:pt x="43" y="2"/>
                  <a:pt x="45" y="2"/>
                </a:cubicBezTo>
                <a:cubicBezTo>
                  <a:pt x="66" y="8"/>
                  <a:pt x="86" y="15"/>
                  <a:pt x="106" y="21"/>
                </a:cubicBezTo>
                <a:cubicBezTo>
                  <a:pt x="113" y="23"/>
                  <a:pt x="119" y="25"/>
                  <a:pt x="125" y="27"/>
                </a:cubicBezTo>
                <a:cubicBezTo>
                  <a:pt x="129" y="28"/>
                  <a:pt x="132" y="28"/>
                  <a:pt x="135" y="27"/>
                </a:cubicBezTo>
                <a:cubicBezTo>
                  <a:pt x="149" y="24"/>
                  <a:pt x="162" y="20"/>
                  <a:pt x="175" y="17"/>
                </a:cubicBezTo>
                <a:cubicBezTo>
                  <a:pt x="193" y="13"/>
                  <a:pt x="212" y="9"/>
                  <a:pt x="231" y="11"/>
                </a:cubicBezTo>
                <a:cubicBezTo>
                  <a:pt x="246" y="13"/>
                  <a:pt x="261" y="17"/>
                  <a:pt x="274" y="24"/>
                </a:cubicBezTo>
                <a:cubicBezTo>
                  <a:pt x="293" y="33"/>
                  <a:pt x="311" y="42"/>
                  <a:pt x="329" y="52"/>
                </a:cubicBezTo>
                <a:cubicBezTo>
                  <a:pt x="337" y="56"/>
                  <a:pt x="347" y="56"/>
                  <a:pt x="356" y="57"/>
                </a:cubicBezTo>
                <a:cubicBezTo>
                  <a:pt x="377" y="60"/>
                  <a:pt x="398" y="62"/>
                  <a:pt x="417" y="71"/>
                </a:cubicBezTo>
                <a:cubicBezTo>
                  <a:pt x="425" y="74"/>
                  <a:pt x="428" y="81"/>
                  <a:pt x="433" y="87"/>
                </a:cubicBezTo>
                <a:cubicBezTo>
                  <a:pt x="440" y="96"/>
                  <a:pt x="435" y="111"/>
                  <a:pt x="422" y="112"/>
                </a:cubicBezTo>
                <a:cubicBezTo>
                  <a:pt x="410" y="113"/>
                  <a:pt x="398" y="114"/>
                  <a:pt x="386" y="113"/>
                </a:cubicBezTo>
                <a:cubicBezTo>
                  <a:pt x="360" y="111"/>
                  <a:pt x="334" y="109"/>
                  <a:pt x="309" y="113"/>
                </a:cubicBezTo>
                <a:cubicBezTo>
                  <a:pt x="299" y="114"/>
                  <a:pt x="289" y="117"/>
                  <a:pt x="279" y="120"/>
                </a:cubicBezTo>
                <a:cubicBezTo>
                  <a:pt x="273" y="122"/>
                  <a:pt x="270" y="128"/>
                  <a:pt x="272" y="134"/>
                </a:cubicBezTo>
                <a:cubicBezTo>
                  <a:pt x="274" y="139"/>
                  <a:pt x="279" y="142"/>
                  <a:pt x="285" y="141"/>
                </a:cubicBezTo>
                <a:cubicBezTo>
                  <a:pt x="289" y="140"/>
                  <a:pt x="292" y="138"/>
                  <a:pt x="296" y="137"/>
                </a:cubicBezTo>
                <a:cubicBezTo>
                  <a:pt x="319" y="131"/>
                  <a:pt x="343" y="132"/>
                  <a:pt x="366" y="134"/>
                </a:cubicBezTo>
                <a:cubicBezTo>
                  <a:pt x="381" y="135"/>
                  <a:pt x="395" y="136"/>
                  <a:pt x="409" y="136"/>
                </a:cubicBezTo>
                <a:cubicBezTo>
                  <a:pt x="418" y="136"/>
                  <a:pt x="428" y="134"/>
                  <a:pt x="437" y="130"/>
                </a:cubicBezTo>
                <a:cubicBezTo>
                  <a:pt x="454" y="122"/>
                  <a:pt x="465" y="96"/>
                  <a:pt x="453" y="77"/>
                </a:cubicBezTo>
                <a:cubicBezTo>
                  <a:pt x="452" y="76"/>
                  <a:pt x="452" y="76"/>
                  <a:pt x="451" y="74"/>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282F39"/>
              </a:solidFill>
              <a:effectLst/>
              <a:uLnTx/>
              <a:uFillTx/>
            </a:endParaRPr>
          </a:p>
        </p:txBody>
      </p:sp>
    </p:spTree>
    <p:extLst>
      <p:ext uri="{BB962C8B-B14F-4D97-AF65-F5344CB8AC3E}">
        <p14:creationId xmlns:p14="http://schemas.microsoft.com/office/powerpoint/2010/main" val="9902680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369621" y="83448"/>
            <a:ext cx="2383743" cy="894452"/>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4" name="Diagram 3">
            <a:extLst>
              <a:ext uri="{FF2B5EF4-FFF2-40B4-BE49-F238E27FC236}">
                <a16:creationId xmlns:a16="http://schemas.microsoft.com/office/drawing/2014/main" id="{150BBEF1-A5AF-4F20-8DDB-CF4D357363DA}"/>
              </a:ext>
            </a:extLst>
          </p:cNvPr>
          <p:cNvGraphicFramePr/>
          <p:nvPr>
            <p:extLst>
              <p:ext uri="{D42A27DB-BD31-4B8C-83A1-F6EECF244321}">
                <p14:modId xmlns:p14="http://schemas.microsoft.com/office/powerpoint/2010/main" val="3630334893"/>
              </p:ext>
            </p:extLst>
          </p:nvPr>
        </p:nvGraphicFramePr>
        <p:xfrm>
          <a:off x="175363" y="807348"/>
          <a:ext cx="11761941"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489109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7AF87A28-DD8E-4143-A0B3-327F35218D03}"/>
              </a:ext>
            </a:extLst>
          </p:cNvPr>
          <p:cNvSpPr txBox="1"/>
          <p:nvPr/>
        </p:nvSpPr>
        <p:spPr>
          <a:xfrm>
            <a:off x="381243" y="1522955"/>
            <a:ext cx="11429514" cy="4356898"/>
          </a:xfrm>
          <a:prstGeom prst="rect">
            <a:avLst/>
          </a:prstGeom>
          <a:solidFill>
            <a:schemeClr val="tx1">
              <a:lumMod val="10000"/>
              <a:lumOff val="90000"/>
            </a:schemeClr>
          </a:solidFill>
        </p:spPr>
        <p:txBody>
          <a:bodyPr wrap="square" rtlCol="0">
            <a:spAutoFit/>
          </a:bodyPr>
          <a:lstStyle/>
          <a:p>
            <a:pPr marL="342900" indent="-342900" algn="just" rtl="1">
              <a:lnSpc>
                <a:spcPct val="107000"/>
              </a:lnSpc>
              <a:spcAft>
                <a:spcPts val="0"/>
              </a:spcAft>
              <a:buFont typeface="+mj-lt"/>
              <a:buAutoNum type="arabicPeriod"/>
            </a:pPr>
            <a:r>
              <a:rPr lang="ar-SA" sz="2000" dirty="0">
                <a:solidFill>
                  <a:srgbClr val="222222"/>
                </a:solidFill>
                <a:latin typeface="Calibri" panose="020F0502020204030204" pitchFamily="34" charset="0"/>
                <a:ea typeface="Times New Roman" panose="02020603050405020304" pitchFamily="18" charset="0"/>
              </a:rPr>
              <a:t>إعداد الخطة الإستراتيجية بشكل تعاوني من جميع العاملين في المؤسسة. </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0"/>
              </a:spcAft>
              <a:buFont typeface="+mj-lt"/>
              <a:buAutoNum type="arabicPeriod"/>
            </a:pPr>
            <a:r>
              <a:rPr lang="ar-SA" sz="2000" dirty="0">
                <a:solidFill>
                  <a:srgbClr val="222222"/>
                </a:solidFill>
                <a:latin typeface="Calibri" panose="020F0502020204030204" pitchFamily="34" charset="0"/>
                <a:ea typeface="Times New Roman" panose="02020603050405020304" pitchFamily="18" charset="0"/>
              </a:rPr>
              <a:t>إعداد الخطة في ضوء فلسفة التربية وأهدافها ورؤية المدرسة ورسالتها. </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0"/>
              </a:spcAft>
              <a:buFont typeface="+mj-lt"/>
              <a:buAutoNum type="arabicPeriod"/>
            </a:pPr>
            <a:r>
              <a:rPr lang="ar-SA" sz="2000" dirty="0">
                <a:solidFill>
                  <a:srgbClr val="222222"/>
                </a:solidFill>
                <a:latin typeface="Calibri" panose="020F0502020204030204" pitchFamily="34" charset="0"/>
                <a:ea typeface="Times New Roman" panose="02020603050405020304" pitchFamily="18" charset="0"/>
              </a:rPr>
              <a:t>إعداد الخطة في ضوء المتغيرات البيئية المختلفة. </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0"/>
              </a:spcAft>
              <a:buFont typeface="+mj-lt"/>
              <a:buAutoNum type="arabicPeriod"/>
            </a:pPr>
            <a:r>
              <a:rPr lang="ar-SA" sz="2000" dirty="0">
                <a:solidFill>
                  <a:srgbClr val="222222"/>
                </a:solidFill>
                <a:latin typeface="Calibri" panose="020F0502020204030204" pitchFamily="34" charset="0"/>
                <a:ea typeface="Times New Roman" panose="02020603050405020304" pitchFamily="18" charset="0"/>
              </a:rPr>
              <a:t> تحديد أهداف الخطة وإجراءات تنفيذها بشكل واضح. </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0"/>
              </a:spcAft>
              <a:buFont typeface="+mj-lt"/>
              <a:buAutoNum type="arabicPeriod"/>
            </a:pPr>
            <a:r>
              <a:rPr lang="ar-SA" sz="2000" dirty="0">
                <a:solidFill>
                  <a:srgbClr val="222222"/>
                </a:solidFill>
                <a:latin typeface="Calibri" panose="020F0502020204030204" pitchFamily="34" charset="0"/>
                <a:ea typeface="Times New Roman" panose="02020603050405020304" pitchFamily="18" charset="0"/>
              </a:rPr>
              <a:t> وضع مؤشرات أداء واضحة (كمية ونوعية لقياس النواتج. </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0"/>
              </a:spcAft>
              <a:buFont typeface="+mj-lt"/>
              <a:buAutoNum type="arabicPeriod"/>
            </a:pPr>
            <a:r>
              <a:rPr lang="ar-SA" sz="2000" dirty="0">
                <a:solidFill>
                  <a:srgbClr val="222222"/>
                </a:solidFill>
                <a:latin typeface="Calibri" panose="020F0502020204030204" pitchFamily="34" charset="0"/>
                <a:ea typeface="Times New Roman" panose="02020603050405020304" pitchFamily="18" charset="0"/>
              </a:rPr>
              <a:t>تحديد جهات التنفيذ والإطار الزمني والكلفة. </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0"/>
              </a:spcAft>
              <a:buFont typeface="+mj-lt"/>
              <a:buAutoNum type="arabicPeriod"/>
            </a:pPr>
            <a:r>
              <a:rPr lang="ar-SA" sz="2000" dirty="0">
                <a:solidFill>
                  <a:srgbClr val="222222"/>
                </a:solidFill>
                <a:latin typeface="Calibri" panose="020F0502020204030204" pitchFamily="34" charset="0"/>
                <a:ea typeface="Times New Roman" panose="02020603050405020304" pitchFamily="18" charset="0"/>
              </a:rPr>
              <a:t> اعتماد الخطة الإستراتيجية من الجهات الإدارية الأعلى قبل الشروع في التنفيذ. </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0"/>
              </a:spcAft>
              <a:buFont typeface="+mj-lt"/>
              <a:buAutoNum type="arabicPeriod"/>
            </a:pPr>
            <a:r>
              <a:rPr lang="ar-SA" sz="2000" dirty="0">
                <a:solidFill>
                  <a:srgbClr val="222222"/>
                </a:solidFill>
                <a:latin typeface="Calibri" panose="020F0502020204030204" pitchFamily="34" charset="0"/>
                <a:ea typeface="Times New Roman" panose="02020603050405020304" pitchFamily="18" charset="0"/>
              </a:rPr>
              <a:t>وعي جميع المعنيين بالخطة؛ إعداداً وتنفيذاً وتقويماً وتأثراً.</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0"/>
              </a:spcAft>
              <a:buFont typeface="+mj-lt"/>
              <a:buAutoNum type="arabicPeriod"/>
            </a:pPr>
            <a:r>
              <a:rPr lang="ar-SA" sz="2000" dirty="0">
                <a:solidFill>
                  <a:srgbClr val="222222"/>
                </a:solidFill>
                <a:latin typeface="Calibri" panose="020F0502020204030204" pitchFamily="34" charset="0"/>
                <a:ea typeface="Times New Roman" panose="02020603050405020304" pitchFamily="18" charset="0"/>
              </a:rPr>
              <a:t>تنفيذ الخطة وفقاً للجدول الزمني المعتمد وعلى أساس الأولويات والبرامج. </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0"/>
              </a:spcAft>
              <a:buFont typeface="+mj-lt"/>
              <a:buAutoNum type="arabicPeriod"/>
            </a:pPr>
            <a:r>
              <a:rPr lang="ar-SA" sz="2000" dirty="0">
                <a:solidFill>
                  <a:srgbClr val="222222"/>
                </a:solidFill>
                <a:latin typeface="Calibri" panose="020F0502020204030204" pitchFamily="34" charset="0"/>
                <a:ea typeface="Times New Roman" panose="02020603050405020304" pitchFamily="18" charset="0"/>
              </a:rPr>
              <a:t>متابعة تنفيذ الخطة، ومقارنتها مع المعايير الموضوعة مسبقاً، ومن ثم تحديد الانحرافات التي تحدث لغرض تقويمها أولاً بأول.</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0"/>
              </a:spcAft>
              <a:buFont typeface="+mj-lt"/>
              <a:buAutoNum type="arabicPeriod"/>
            </a:pPr>
            <a:r>
              <a:rPr lang="ar-SA" sz="2000" dirty="0">
                <a:solidFill>
                  <a:srgbClr val="222222"/>
                </a:solidFill>
                <a:latin typeface="Calibri" panose="020F0502020204030204" pitchFamily="34" charset="0"/>
                <a:ea typeface="Times New Roman" panose="02020603050405020304" pitchFamily="18" charset="0"/>
              </a:rPr>
              <a:t>مراقبة مؤثرات المتغيرات البيئية، سواء أكانت اقتصادية أم اجتماعية أم سياسية، على عملية تنفيذ الخطة. </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0"/>
              </a:spcAft>
              <a:buFont typeface="+mj-lt"/>
              <a:buAutoNum type="arabicPeriod"/>
            </a:pPr>
            <a:r>
              <a:rPr lang="ar-SA" sz="2000" dirty="0">
                <a:solidFill>
                  <a:srgbClr val="222222"/>
                </a:solidFill>
                <a:latin typeface="Calibri" panose="020F0502020204030204" pitchFamily="34" charset="0"/>
                <a:ea typeface="Times New Roman" panose="02020603050405020304" pitchFamily="18" charset="0"/>
              </a:rPr>
              <a:t>تعميم الإنجازات على جميع المعنيين بالخطة. </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0"/>
              </a:spcAft>
              <a:buFont typeface="+mj-lt"/>
              <a:buAutoNum type="arabicPeriod"/>
            </a:pPr>
            <a:r>
              <a:rPr lang="ar-SA" sz="2000" dirty="0">
                <a:solidFill>
                  <a:srgbClr val="222222"/>
                </a:solidFill>
                <a:latin typeface="Calibri" panose="020F0502020204030204" pitchFamily="34" charset="0"/>
                <a:ea typeface="Times New Roman" panose="02020603050405020304" pitchFamily="18" charset="0"/>
              </a:rPr>
              <a:t> تحسين الخطة في ضوء التغذية الراجعة. </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sp>
        <p:nvSpPr>
          <p:cNvPr id="8" name="Rectangle 7">
            <a:extLst>
              <a:ext uri="{FF2B5EF4-FFF2-40B4-BE49-F238E27FC236}">
                <a16:creationId xmlns:a16="http://schemas.microsoft.com/office/drawing/2014/main" id="{A7E986F2-6AFD-47DE-B3B7-18CFFCF39F1B}"/>
              </a:ext>
            </a:extLst>
          </p:cNvPr>
          <p:cNvSpPr/>
          <p:nvPr/>
        </p:nvSpPr>
        <p:spPr>
          <a:xfrm>
            <a:off x="4224889" y="666008"/>
            <a:ext cx="3988592" cy="584775"/>
          </a:xfrm>
          <a:prstGeom prst="rect">
            <a:avLst/>
          </a:prstGeom>
        </p:spPr>
        <p:txBody>
          <a:bodyPr wrap="none">
            <a:spAutoFit/>
          </a:bodyPr>
          <a:lstStyle/>
          <a:p>
            <a:r>
              <a:rPr lang="ar-SA" sz="3200" b="1" dirty="0">
                <a:solidFill>
                  <a:schemeClr val="bg1"/>
                </a:solidFill>
                <a:ea typeface="Times New Roman" panose="02020603050405020304" pitchFamily="18" charset="0"/>
              </a:rPr>
              <a:t>معايير التخطيط الاستراتيجي </a:t>
            </a:r>
            <a:endParaRPr lang="en-US" sz="3200" b="1" dirty="0">
              <a:solidFill>
                <a:schemeClr val="bg1"/>
              </a:solidFill>
            </a:endParaRPr>
          </a:p>
        </p:txBody>
      </p:sp>
    </p:spTree>
    <p:extLst>
      <p:ext uri="{BB962C8B-B14F-4D97-AF65-F5344CB8AC3E}">
        <p14:creationId xmlns:p14="http://schemas.microsoft.com/office/powerpoint/2010/main" val="17976783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688923"/>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84314"/>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مستطيل 6"/>
          <p:cNvSpPr/>
          <p:nvPr/>
        </p:nvSpPr>
        <p:spPr>
          <a:xfrm>
            <a:off x="353095" y="1504950"/>
            <a:ext cx="11485809" cy="4154984"/>
          </a:xfrm>
          <a:prstGeom prst="rect">
            <a:avLst/>
          </a:prstGeom>
          <a:solidFill>
            <a:schemeClr val="bg1"/>
          </a:solidFill>
        </p:spPr>
        <p:txBody>
          <a:bodyPr wrap="square">
            <a:spAutoFit/>
          </a:bodyPr>
          <a:lstStyle/>
          <a:p>
            <a:pPr marL="342900" indent="-342900" algn="r" rtl="1">
              <a:buFont typeface="+mj-lt"/>
              <a:buAutoNum type="arabicPeriod"/>
            </a:pPr>
            <a:r>
              <a:rPr lang="ar-SA" dirty="0"/>
              <a:t> </a:t>
            </a:r>
            <a:r>
              <a:rPr lang="ar-SA" sz="2400" dirty="0"/>
              <a:t>اعتماد هيكل تنظيمي واضح ومعروف ومعلن للجميع. </a:t>
            </a:r>
            <a:endParaRPr lang="en-US" sz="2400" dirty="0"/>
          </a:p>
          <a:p>
            <a:pPr marL="457200" indent="-457200" algn="r" rtl="1">
              <a:buFont typeface="+mj-lt"/>
              <a:buAutoNum type="arabicPeriod"/>
            </a:pPr>
            <a:r>
              <a:rPr lang="ar-SA" sz="2400" dirty="0"/>
              <a:t>تحديد العمل والأنشطة الواجب القيام بها للوصول إلى الأهداف التنظيمية.</a:t>
            </a:r>
            <a:endParaRPr lang="en-US" sz="2400" dirty="0"/>
          </a:p>
          <a:p>
            <a:pPr marL="457200" indent="-457200" algn="r" rtl="1">
              <a:buFont typeface="+mj-lt"/>
              <a:buAutoNum type="arabicPeriod"/>
            </a:pPr>
            <a:r>
              <a:rPr lang="ar-SA" sz="2400" dirty="0"/>
              <a:t>تقسيم وتصنيف وتجميع الأعمال المترابط بعضها ببعض ضمن الهيكل التنظيمي بشكل بسيط ومنطقي ومفهوم وشامل. </a:t>
            </a:r>
            <a:endParaRPr lang="en-US" sz="2400" dirty="0"/>
          </a:p>
          <a:p>
            <a:pPr marL="457200" indent="-457200" algn="r" rtl="1">
              <a:buFont typeface="+mj-lt"/>
              <a:buAutoNum type="arabicPeriod"/>
            </a:pPr>
            <a:r>
              <a:rPr lang="ar-SA" sz="2400" dirty="0"/>
              <a:t> تحديد المسؤوليات والسلطات الخاصة بكل وظيفة (وصف الوظائف). </a:t>
            </a:r>
            <a:endParaRPr lang="en-US" sz="2400" dirty="0"/>
          </a:p>
          <a:p>
            <a:pPr marL="457200" indent="-457200" algn="r" rtl="1">
              <a:buFont typeface="+mj-lt"/>
              <a:buAutoNum type="arabicPeriod"/>
            </a:pPr>
            <a:r>
              <a:rPr lang="ar-SA" sz="2400" dirty="0"/>
              <a:t> توعية العاملين بالوصف الوظيفي لوظائفهم وبالتشريعات التي تحكم أعمالهم. </a:t>
            </a:r>
            <a:endParaRPr lang="en-US" sz="2400" dirty="0"/>
          </a:p>
          <a:p>
            <a:pPr marL="457200" indent="-457200" algn="r" rtl="1">
              <a:buFont typeface="+mj-lt"/>
              <a:buAutoNum type="arabicPeriod"/>
            </a:pPr>
            <a:r>
              <a:rPr lang="ar-SA" sz="2400" dirty="0"/>
              <a:t>متابعة تطبيق العاملين للتشريعات التي تحكم أعمالهم</a:t>
            </a:r>
            <a:endParaRPr lang="en-US" sz="2400" dirty="0"/>
          </a:p>
          <a:p>
            <a:pPr marL="457200" indent="-457200" algn="r" rtl="1">
              <a:buFont typeface="+mj-lt"/>
              <a:buAutoNum type="arabicPeriod"/>
            </a:pPr>
            <a:r>
              <a:rPr lang="ar-SA" sz="2400" dirty="0"/>
              <a:t>توفير أدلة عمل واضحة وسهلة للعاملين ومتابعة تطبيقهم لها. </a:t>
            </a:r>
            <a:endParaRPr lang="en-US" sz="2400" dirty="0"/>
          </a:p>
          <a:p>
            <a:pPr marL="457200" indent="-457200" algn="r" rtl="1">
              <a:buFont typeface="+mj-lt"/>
              <a:buAutoNum type="arabicPeriod"/>
            </a:pPr>
            <a:r>
              <a:rPr lang="ar-SA" sz="2400" dirty="0"/>
              <a:t>تأسيس علاقات رسمية بين الوظائف، من خلال تحديد السلطات والمسؤوليات. </a:t>
            </a:r>
            <a:endParaRPr lang="en-US" sz="2400" dirty="0"/>
          </a:p>
          <a:p>
            <a:pPr marL="457200" indent="-457200" algn="r" rtl="1">
              <a:buFont typeface="+mj-lt"/>
              <a:buAutoNum type="arabicPeriod"/>
            </a:pPr>
            <a:r>
              <a:rPr lang="ar-SA" sz="2400" dirty="0"/>
              <a:t>منع التضارب والتعارض بين الوظائف والتخلص من الازدواجية في العمل. </a:t>
            </a:r>
            <a:endParaRPr lang="en-US" sz="2400" dirty="0"/>
          </a:p>
          <a:p>
            <a:pPr marL="457200" indent="-457200" algn="r" rtl="1">
              <a:buFont typeface="+mj-lt"/>
              <a:buAutoNum type="arabicPeriod"/>
            </a:pPr>
            <a:r>
              <a:rPr lang="ar-SA" sz="2400" dirty="0"/>
              <a:t>حصر وتوثيق الإيجابيات والسلبيات الناتجة عن تطبيق الإجراءات في العمل بعد تبسيطها.</a:t>
            </a:r>
            <a:endParaRPr lang="en-US" sz="2400" dirty="0"/>
          </a:p>
        </p:txBody>
      </p:sp>
      <p:sp>
        <p:nvSpPr>
          <p:cNvPr id="3" name="Rectangle 2">
            <a:extLst>
              <a:ext uri="{FF2B5EF4-FFF2-40B4-BE49-F238E27FC236}">
                <a16:creationId xmlns:a16="http://schemas.microsoft.com/office/drawing/2014/main" id="{9F38D8DE-CB44-42D7-B43D-E51BB7D9F315}"/>
              </a:ext>
            </a:extLst>
          </p:cNvPr>
          <p:cNvSpPr/>
          <p:nvPr/>
        </p:nvSpPr>
        <p:spPr>
          <a:xfrm>
            <a:off x="4112884" y="551735"/>
            <a:ext cx="5774498" cy="646331"/>
          </a:xfrm>
          <a:prstGeom prst="rect">
            <a:avLst/>
          </a:prstGeom>
        </p:spPr>
        <p:txBody>
          <a:bodyPr wrap="square">
            <a:spAutoFit/>
          </a:bodyPr>
          <a:lstStyle/>
          <a:p>
            <a:r>
              <a:rPr lang="ar-SA" sz="3600" b="1" dirty="0">
                <a:solidFill>
                  <a:schemeClr val="bg1"/>
                </a:solidFill>
                <a:ea typeface="Times New Roman" panose="02020603050405020304" pitchFamily="18" charset="0"/>
              </a:rPr>
              <a:t>معايير التنظيم الإداري للمدرسة</a:t>
            </a:r>
            <a:endParaRPr lang="en-US" sz="3600" b="1" dirty="0">
              <a:solidFill>
                <a:schemeClr val="bg1"/>
              </a:solidFill>
            </a:endParaRPr>
          </a:p>
        </p:txBody>
      </p:sp>
    </p:spTree>
    <p:extLst>
      <p:ext uri="{BB962C8B-B14F-4D97-AF65-F5344CB8AC3E}">
        <p14:creationId xmlns:p14="http://schemas.microsoft.com/office/powerpoint/2010/main" val="3438923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مستطيل 6"/>
          <p:cNvSpPr/>
          <p:nvPr/>
        </p:nvSpPr>
        <p:spPr>
          <a:xfrm>
            <a:off x="363255" y="1524785"/>
            <a:ext cx="11280923" cy="4524315"/>
          </a:xfrm>
          <a:prstGeom prst="rect">
            <a:avLst/>
          </a:prstGeom>
          <a:solidFill>
            <a:schemeClr val="bg1"/>
          </a:solidFill>
        </p:spPr>
        <p:txBody>
          <a:bodyPr wrap="square">
            <a:spAutoFit/>
          </a:bodyPr>
          <a:lstStyle/>
          <a:p>
            <a:pPr marL="457200" indent="-457200" algn="r" rtl="1">
              <a:buFont typeface="+mj-lt"/>
              <a:buAutoNum type="arabicPeriod"/>
            </a:pPr>
            <a:r>
              <a:rPr lang="ar-SA" sz="2400" dirty="0"/>
              <a:t>تحديد الاحتياجات التدريبية للعاملين</a:t>
            </a:r>
            <a:endParaRPr lang="en-US" sz="2400" dirty="0"/>
          </a:p>
          <a:p>
            <a:pPr marL="457200" indent="-457200" algn="r" rtl="1">
              <a:buFont typeface="+mj-lt"/>
              <a:buAutoNum type="arabicPeriod"/>
            </a:pPr>
            <a:r>
              <a:rPr lang="ar-SA" sz="2400" dirty="0"/>
              <a:t>رسم  خطة تنمية مهنية شاملة للعاملين.</a:t>
            </a:r>
            <a:endParaRPr lang="en-US" sz="2400" dirty="0"/>
          </a:p>
          <a:p>
            <a:pPr marL="457200" indent="-457200" algn="r" rtl="1">
              <a:buFont typeface="+mj-lt"/>
              <a:buAutoNum type="arabicPeriod"/>
            </a:pPr>
            <a:r>
              <a:rPr lang="ar-SA" sz="2400" dirty="0"/>
              <a:t>تشجيع العاملين على الانخراط في برامج التنمية المهنية.</a:t>
            </a:r>
            <a:endParaRPr lang="en-US" sz="2400" dirty="0"/>
          </a:p>
          <a:p>
            <a:pPr marL="457200" indent="-457200" algn="r" rtl="1">
              <a:buFont typeface="+mj-lt"/>
              <a:buAutoNum type="arabicPeriod"/>
            </a:pPr>
            <a:r>
              <a:rPr lang="ar-SA" sz="2400" dirty="0"/>
              <a:t>مراجعة خطة التنمية المهنية للعاملين وبشكل دوري.</a:t>
            </a:r>
            <a:endParaRPr lang="en-US" sz="2400" dirty="0"/>
          </a:p>
          <a:p>
            <a:pPr marL="457200" indent="-457200" algn="r" rtl="1">
              <a:buFont typeface="+mj-lt"/>
              <a:buAutoNum type="arabicPeriod"/>
            </a:pPr>
            <a:r>
              <a:rPr lang="ar-SA" sz="2400" dirty="0"/>
              <a:t>تعزيز العاملين المشاركين في برامج التنمية المهنية. </a:t>
            </a:r>
            <a:endParaRPr lang="en-US" sz="2400" dirty="0"/>
          </a:p>
          <a:p>
            <a:pPr marL="457200" indent="-457200" algn="r" rtl="1">
              <a:buFont typeface="+mj-lt"/>
              <a:buAutoNum type="arabicPeriod"/>
            </a:pPr>
            <a:r>
              <a:rPr lang="ar-SA" sz="2400" dirty="0"/>
              <a:t>متابعة أثر برامج التنمية المهنية والتدريب على العاملين،  والتدريب على الطلبة في غرفة الصف وخارجا.</a:t>
            </a:r>
            <a:endParaRPr lang="en-US" sz="2400" dirty="0"/>
          </a:p>
          <a:p>
            <a:pPr marL="457200" indent="-457200" algn="r" rtl="1">
              <a:buFont typeface="+mj-lt"/>
              <a:buAutoNum type="arabicPeriod"/>
            </a:pPr>
            <a:r>
              <a:rPr lang="ar-SA" sz="2400" dirty="0"/>
              <a:t>تحديد معايير محددة وواضحة لاستخدامها في قياس كفاءة أداء العاملين. </a:t>
            </a:r>
            <a:endParaRPr lang="en-US" sz="2400" dirty="0"/>
          </a:p>
          <a:p>
            <a:pPr marL="457200" indent="-457200" algn="r" rtl="1">
              <a:buFont typeface="+mj-lt"/>
              <a:buAutoNum type="arabicPeriod"/>
            </a:pPr>
            <a:r>
              <a:rPr lang="ar-SA" sz="2400" dirty="0"/>
              <a:t>توفير منهجية واضحة لتقويم أداء المعلمين واطلاع العاملين عليها. </a:t>
            </a:r>
            <a:endParaRPr lang="en-US" sz="2400" dirty="0"/>
          </a:p>
          <a:p>
            <a:pPr marL="457200" indent="-457200" algn="r" rtl="1">
              <a:buFont typeface="+mj-lt"/>
              <a:buAutoNum type="arabicPeriod"/>
            </a:pPr>
            <a:r>
              <a:rPr lang="ar-SA" sz="2400" dirty="0"/>
              <a:t>الاحتفاظ بسجلات وملفات واضحة ومنظمة لأداء العاملين وإنجازاتهم وبرامج التنمية المهنية التي شاركوا فيها. </a:t>
            </a:r>
            <a:endParaRPr lang="en-US" sz="2400" dirty="0"/>
          </a:p>
          <a:p>
            <a:pPr marL="457200" indent="-457200" algn="r" rtl="1">
              <a:buFont typeface="+mj-lt"/>
              <a:buAutoNum type="arabicPeriod"/>
            </a:pPr>
            <a:r>
              <a:rPr lang="ar-SA" sz="2400" dirty="0"/>
              <a:t>إتاحة الفرصة للعاملين للاطلاع على نتائج تقييمهم بشكل مستمر. </a:t>
            </a:r>
            <a:endParaRPr lang="en-US" sz="2400" dirty="0"/>
          </a:p>
          <a:p>
            <a:pPr marL="457200" indent="-457200" algn="r" rtl="1">
              <a:buFont typeface="+mj-lt"/>
              <a:buAutoNum type="arabicPeriod"/>
            </a:pPr>
            <a:r>
              <a:rPr lang="ar-SA" sz="2400" dirty="0"/>
              <a:t>تحليل نتائج تقويم أداء العاملين بغية توظيفها في برامج جديدة لتنميتهم مهنياً. </a:t>
            </a:r>
            <a:endParaRPr lang="en-US" sz="2400" dirty="0"/>
          </a:p>
          <a:p>
            <a:pPr marL="457200" indent="-457200" algn="r" rtl="1">
              <a:buFont typeface="+mj-lt"/>
              <a:buAutoNum type="arabicPeriod"/>
            </a:pPr>
            <a:r>
              <a:rPr lang="ar-SA" sz="2400" dirty="0"/>
              <a:t>الأخذ ببرنامج إدارة المسار والخط الوظيفي بغية تطوير العاملين مهنياً. </a:t>
            </a:r>
            <a:endParaRPr lang="en-US" sz="2400" dirty="0"/>
          </a:p>
        </p:txBody>
      </p:sp>
      <p:sp>
        <p:nvSpPr>
          <p:cNvPr id="3" name="Rectangle 2">
            <a:extLst>
              <a:ext uri="{FF2B5EF4-FFF2-40B4-BE49-F238E27FC236}">
                <a16:creationId xmlns:a16="http://schemas.microsoft.com/office/drawing/2014/main" id="{01F8960E-7FBE-4A8F-9256-20CA586DD42D}"/>
              </a:ext>
            </a:extLst>
          </p:cNvPr>
          <p:cNvSpPr/>
          <p:nvPr/>
        </p:nvSpPr>
        <p:spPr>
          <a:xfrm>
            <a:off x="3764615" y="401768"/>
            <a:ext cx="4177747" cy="584775"/>
          </a:xfrm>
          <a:prstGeom prst="rect">
            <a:avLst/>
          </a:prstGeom>
        </p:spPr>
        <p:txBody>
          <a:bodyPr wrap="none">
            <a:spAutoFit/>
          </a:bodyPr>
          <a:lstStyle/>
          <a:p>
            <a:r>
              <a:rPr lang="ar-SA" sz="3200" b="1" dirty="0">
                <a:solidFill>
                  <a:schemeClr val="bg1"/>
                </a:solidFill>
                <a:ea typeface="Times New Roman" panose="02020603050405020304" pitchFamily="18" charset="0"/>
              </a:rPr>
              <a:t>معايير التنمية المهنية للعاملين</a:t>
            </a:r>
            <a:endParaRPr lang="en-US" sz="3200" b="1" dirty="0">
              <a:solidFill>
                <a:schemeClr val="bg1"/>
              </a:solidFill>
            </a:endParaRPr>
          </a:p>
        </p:txBody>
      </p:sp>
    </p:spTree>
    <p:extLst>
      <p:ext uri="{BB962C8B-B14F-4D97-AF65-F5344CB8AC3E}">
        <p14:creationId xmlns:p14="http://schemas.microsoft.com/office/powerpoint/2010/main" val="27761019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Rounded Corners 7">
            <a:extLst>
              <a:ext uri="{FF2B5EF4-FFF2-40B4-BE49-F238E27FC236}">
                <a16:creationId xmlns:a16="http://schemas.microsoft.com/office/drawing/2014/main" id="{D6A353E4-D39D-4296-9E39-B6007809AEBE}"/>
              </a:ext>
            </a:extLst>
          </p:cNvPr>
          <p:cNvSpPr/>
          <p:nvPr/>
        </p:nvSpPr>
        <p:spPr>
          <a:xfrm>
            <a:off x="276711" y="1258085"/>
            <a:ext cx="11638578" cy="517129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مستطيل 6">
            <a:extLst>
              <a:ext uri="{FF2B5EF4-FFF2-40B4-BE49-F238E27FC236}">
                <a16:creationId xmlns:a16="http://schemas.microsoft.com/office/drawing/2014/main" id="{F4DA77C2-2543-4E31-B774-8B6931A15591}"/>
              </a:ext>
            </a:extLst>
          </p:cNvPr>
          <p:cNvSpPr/>
          <p:nvPr/>
        </p:nvSpPr>
        <p:spPr>
          <a:xfrm>
            <a:off x="542925" y="1423992"/>
            <a:ext cx="11106150" cy="4401205"/>
          </a:xfrm>
          <a:prstGeom prst="rect">
            <a:avLst/>
          </a:prstGeom>
          <a:solidFill>
            <a:schemeClr val="bg1"/>
          </a:solidFill>
        </p:spPr>
        <p:txBody>
          <a:bodyPr wrap="square">
            <a:spAutoFit/>
          </a:bodyPr>
          <a:lstStyle/>
          <a:p>
            <a:pPr marL="514350" indent="-514350" algn="r" rtl="1">
              <a:buFont typeface="+mj-lt"/>
              <a:buAutoNum type="arabicPeriod"/>
            </a:pPr>
            <a:r>
              <a:rPr lang="ar-SA" sz="2800" dirty="0"/>
              <a:t>تشكيل لجنة للشؤون المالية منذ بدء العام الدراسي. </a:t>
            </a:r>
            <a:endParaRPr lang="en-US" sz="2800" dirty="0"/>
          </a:p>
          <a:p>
            <a:pPr marL="514350" indent="-514350" algn="r" rtl="1">
              <a:buFont typeface="+mj-lt"/>
              <a:buAutoNum type="arabicPeriod"/>
            </a:pPr>
            <a:r>
              <a:rPr lang="ar-SA" sz="2800" dirty="0"/>
              <a:t>إشراك هذه اللجنة المالية في جميع القرارات المالية.</a:t>
            </a:r>
            <a:endParaRPr lang="en-US" sz="2800" dirty="0"/>
          </a:p>
          <a:p>
            <a:pPr marL="514350" indent="-514350" algn="r" rtl="1">
              <a:buFont typeface="+mj-lt"/>
              <a:buAutoNum type="arabicPeriod"/>
            </a:pPr>
            <a:r>
              <a:rPr lang="ar-SA" sz="2800" dirty="0"/>
              <a:t>الاحتفاظ بسجلات مالية واضحة ودقيقة ومعتمدة من الوزارة .</a:t>
            </a:r>
            <a:endParaRPr lang="en-US" sz="2800" dirty="0"/>
          </a:p>
          <a:p>
            <a:pPr marL="514350" indent="-514350" algn="r" rtl="1">
              <a:buFont typeface="+mj-lt"/>
              <a:buAutoNum type="arabicPeriod"/>
            </a:pPr>
            <a:r>
              <a:rPr lang="ar-SA" sz="2800" dirty="0"/>
              <a:t>متابعة اللجنة المالية لبنود الموازنة وما يطرأ عليها إيراداً أو إنفاقاً. </a:t>
            </a:r>
            <a:endParaRPr lang="en-US" sz="2800" dirty="0"/>
          </a:p>
          <a:p>
            <a:pPr marL="514350" indent="-514350" algn="r" rtl="1">
              <a:buFont typeface="+mj-lt"/>
              <a:buAutoNum type="arabicPeriod"/>
            </a:pPr>
            <a:r>
              <a:rPr lang="ar-SA" sz="2800" dirty="0"/>
              <a:t>تعميم الموازنة على العاملين في المدرسة بعد اعتمادها من الجهات الإدارية الأعلى.  </a:t>
            </a:r>
            <a:endParaRPr lang="en-US" sz="2800" dirty="0"/>
          </a:p>
          <a:p>
            <a:pPr marL="514350" indent="-514350" algn="r" rtl="1">
              <a:buFont typeface="+mj-lt"/>
              <a:buAutoNum type="arabicPeriod"/>
            </a:pPr>
            <a:r>
              <a:rPr lang="ar-SA" sz="2800" dirty="0"/>
              <a:t>التقيد بتعليمات التبرعات المدرسية.  ووضع إجراءات واضحة وموثقة لتعديل بنود الموازنة من قبل اللجنة المالية.</a:t>
            </a:r>
            <a:endParaRPr lang="en-US" sz="2800" dirty="0"/>
          </a:p>
          <a:p>
            <a:pPr marL="514350" indent="-514350" algn="r" rtl="1">
              <a:buFont typeface="+mj-lt"/>
              <a:buAutoNum type="arabicPeriod"/>
            </a:pPr>
            <a:r>
              <a:rPr lang="ar-SA" sz="2800" dirty="0"/>
              <a:t>التقيد التام بالأنظمة المالية ونظام اللوازم المعمول بها في الوزارة. </a:t>
            </a:r>
            <a:endParaRPr lang="en-US" sz="2800" dirty="0"/>
          </a:p>
          <a:p>
            <a:pPr marL="514350" indent="-514350" algn="r" rtl="1">
              <a:buFont typeface="+mj-lt"/>
              <a:buAutoNum type="arabicPeriod"/>
            </a:pPr>
            <a:r>
              <a:rPr lang="ar-SA" sz="2800" dirty="0"/>
              <a:t>توضيح آلية الصرف والإنفاق من بنود الموازنة. </a:t>
            </a:r>
            <a:endParaRPr lang="en-US" sz="2800" dirty="0"/>
          </a:p>
          <a:p>
            <a:pPr marL="514350" indent="-514350" algn="r" rtl="1">
              <a:buFont typeface="+mj-lt"/>
              <a:buAutoNum type="arabicPeriod"/>
            </a:pPr>
            <a:r>
              <a:rPr lang="ar-SA" sz="2800" dirty="0"/>
              <a:t>استخدام تقارير الرقابة المالية للإفادة القصوى منها. </a:t>
            </a:r>
            <a:endParaRPr lang="en-US" sz="2800" dirty="0"/>
          </a:p>
        </p:txBody>
      </p:sp>
      <p:sp>
        <p:nvSpPr>
          <p:cNvPr id="3" name="Rectangle 2">
            <a:extLst>
              <a:ext uri="{FF2B5EF4-FFF2-40B4-BE49-F238E27FC236}">
                <a16:creationId xmlns:a16="http://schemas.microsoft.com/office/drawing/2014/main" id="{4A192DFB-C823-466F-841A-51394BA1199A}"/>
              </a:ext>
            </a:extLst>
          </p:cNvPr>
          <p:cNvSpPr/>
          <p:nvPr/>
        </p:nvSpPr>
        <p:spPr>
          <a:xfrm>
            <a:off x="3868467" y="384936"/>
            <a:ext cx="4455066" cy="584775"/>
          </a:xfrm>
          <a:prstGeom prst="rect">
            <a:avLst/>
          </a:prstGeom>
        </p:spPr>
        <p:txBody>
          <a:bodyPr wrap="none">
            <a:spAutoFit/>
          </a:bodyPr>
          <a:lstStyle/>
          <a:p>
            <a:r>
              <a:rPr lang="ar-SA" sz="3200" b="1" dirty="0">
                <a:solidFill>
                  <a:schemeClr val="bg1"/>
                </a:solidFill>
                <a:ea typeface="Times New Roman" panose="02020603050405020304" pitchFamily="18" charset="0"/>
              </a:rPr>
              <a:t>معايير إعداد الموازنة التخطيطية</a:t>
            </a:r>
            <a:endParaRPr lang="en-US" sz="3200" b="1" dirty="0">
              <a:solidFill>
                <a:schemeClr val="bg1"/>
              </a:solidFill>
            </a:endParaRPr>
          </a:p>
        </p:txBody>
      </p:sp>
    </p:spTree>
    <p:extLst>
      <p:ext uri="{BB962C8B-B14F-4D97-AF65-F5344CB8AC3E}">
        <p14:creationId xmlns:p14="http://schemas.microsoft.com/office/powerpoint/2010/main" val="280590260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5" name="Oval 34">
            <a:extLst>
              <a:ext uri="{FF2B5EF4-FFF2-40B4-BE49-F238E27FC236}">
                <a16:creationId xmlns:a16="http://schemas.microsoft.com/office/drawing/2014/main" id="{5DDABBE8-7360-452B-B856-38FEBE0D7B6C}"/>
              </a:ext>
            </a:extLst>
          </p:cNvPr>
          <p:cNvSpPr/>
          <p:nvPr/>
        </p:nvSpPr>
        <p:spPr>
          <a:xfrm flipV="1">
            <a:off x="927285" y="5922699"/>
            <a:ext cx="2739830" cy="300753"/>
          </a:xfrm>
          <a:prstGeom prst="ellipse">
            <a:avLst/>
          </a:prstGeom>
          <a:solidFill>
            <a:schemeClr val="tx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2D5FAAC8-4DCE-4294-BF1E-FDD9D9F30F9B}"/>
              </a:ext>
            </a:extLst>
          </p:cNvPr>
          <p:cNvGrpSpPr/>
          <p:nvPr/>
        </p:nvGrpSpPr>
        <p:grpSpPr>
          <a:xfrm>
            <a:off x="17836" y="34096"/>
            <a:ext cx="688404" cy="1055222"/>
            <a:chOff x="7549436" y="-3035119"/>
            <a:chExt cx="1474296" cy="1798262"/>
          </a:xfrm>
        </p:grpSpPr>
        <p:sp>
          <p:nvSpPr>
            <p:cNvPr id="37" name="Freeform 5">
              <a:extLst>
                <a:ext uri="{FF2B5EF4-FFF2-40B4-BE49-F238E27FC236}">
                  <a16:creationId xmlns:a16="http://schemas.microsoft.com/office/drawing/2014/main" id="{DB0C78FB-797C-48A5-8471-90AE252A576B}"/>
                </a:ext>
              </a:extLst>
            </p:cNvPr>
            <p:cNvSpPr>
              <a:spLocks noEditPoints="1"/>
            </p:cNvSpPr>
            <p:nvPr/>
          </p:nvSpPr>
          <p:spPr bwMode="auto">
            <a:xfrm>
              <a:off x="7827222" y="-2761531"/>
              <a:ext cx="917325" cy="1524674"/>
            </a:xfrm>
            <a:custGeom>
              <a:avLst/>
              <a:gdLst>
                <a:gd name="T0" fmla="*/ 674 w 750"/>
                <a:gd name="T1" fmla="*/ 602 h 1237"/>
                <a:gd name="T2" fmla="*/ 750 w 750"/>
                <a:gd name="T3" fmla="*/ 376 h 1237"/>
                <a:gd name="T4" fmla="*/ 638 w 750"/>
                <a:gd name="T5" fmla="*/ 110 h 1237"/>
                <a:gd name="T6" fmla="*/ 370 w 750"/>
                <a:gd name="T7" fmla="*/ 2 h 1237"/>
                <a:gd name="T8" fmla="*/ 110 w 750"/>
                <a:gd name="T9" fmla="*/ 112 h 1237"/>
                <a:gd name="T10" fmla="*/ 1 w 750"/>
                <a:gd name="T11" fmla="*/ 373 h 1237"/>
                <a:gd name="T12" fmla="*/ 77 w 750"/>
                <a:gd name="T13" fmla="*/ 603 h 1237"/>
                <a:gd name="T14" fmla="*/ 205 w 750"/>
                <a:gd name="T15" fmla="*/ 976 h 1237"/>
                <a:gd name="T16" fmla="*/ 205 w 750"/>
                <a:gd name="T17" fmla="*/ 1120 h 1237"/>
                <a:gd name="T18" fmla="*/ 321 w 750"/>
                <a:gd name="T19" fmla="*/ 1237 h 1237"/>
                <a:gd name="T20" fmla="*/ 430 w 750"/>
                <a:gd name="T21" fmla="*/ 1237 h 1237"/>
                <a:gd name="T22" fmla="*/ 546 w 750"/>
                <a:gd name="T23" fmla="*/ 1120 h 1237"/>
                <a:gd name="T24" fmla="*/ 546 w 750"/>
                <a:gd name="T25" fmla="*/ 976 h 1237"/>
                <a:gd name="T26" fmla="*/ 674 w 750"/>
                <a:gd name="T27" fmla="*/ 602 h 1237"/>
                <a:gd name="T28" fmla="*/ 116 w 750"/>
                <a:gd name="T29" fmla="*/ 574 h 1237"/>
                <a:gd name="T30" fmla="*/ 49 w 750"/>
                <a:gd name="T31" fmla="*/ 373 h 1237"/>
                <a:gd name="T32" fmla="*/ 371 w 750"/>
                <a:gd name="T33" fmla="*/ 50 h 1237"/>
                <a:gd name="T34" fmla="*/ 605 w 750"/>
                <a:gd name="T35" fmla="*/ 144 h 1237"/>
                <a:gd name="T36" fmla="*/ 702 w 750"/>
                <a:gd name="T37" fmla="*/ 376 h 1237"/>
                <a:gd name="T38" fmla="*/ 636 w 750"/>
                <a:gd name="T39" fmla="*/ 573 h 1237"/>
                <a:gd name="T40" fmla="*/ 498 w 750"/>
                <a:gd name="T41" fmla="*/ 967 h 1237"/>
                <a:gd name="T42" fmla="*/ 253 w 750"/>
                <a:gd name="T43" fmla="*/ 967 h 1237"/>
                <a:gd name="T44" fmla="*/ 116 w 750"/>
                <a:gd name="T45" fmla="*/ 574 h 1237"/>
                <a:gd name="T46" fmla="*/ 253 w 750"/>
                <a:gd name="T47" fmla="*/ 1104 h 1237"/>
                <a:gd name="T48" fmla="*/ 253 w 750"/>
                <a:gd name="T49" fmla="*/ 1085 h 1237"/>
                <a:gd name="T50" fmla="*/ 498 w 750"/>
                <a:gd name="T51" fmla="*/ 1113 h 1237"/>
                <a:gd name="T52" fmla="*/ 498 w 750"/>
                <a:gd name="T53" fmla="*/ 1120 h 1237"/>
                <a:gd name="T54" fmla="*/ 497 w 750"/>
                <a:gd name="T55" fmla="*/ 1132 h 1237"/>
                <a:gd name="T56" fmla="*/ 253 w 750"/>
                <a:gd name="T57" fmla="*/ 1104 h 1237"/>
                <a:gd name="T58" fmla="*/ 253 w 750"/>
                <a:gd name="T59" fmla="*/ 1036 h 1237"/>
                <a:gd name="T60" fmla="*/ 253 w 750"/>
                <a:gd name="T61" fmla="*/ 1015 h 1237"/>
                <a:gd name="T62" fmla="*/ 498 w 750"/>
                <a:gd name="T63" fmla="*/ 1015 h 1237"/>
                <a:gd name="T64" fmla="*/ 498 w 750"/>
                <a:gd name="T65" fmla="*/ 1064 h 1237"/>
                <a:gd name="T66" fmla="*/ 253 w 750"/>
                <a:gd name="T67" fmla="*/ 1036 h 1237"/>
                <a:gd name="T68" fmla="*/ 321 w 750"/>
                <a:gd name="T69" fmla="*/ 1189 h 1237"/>
                <a:gd name="T70" fmla="*/ 262 w 750"/>
                <a:gd name="T71" fmla="*/ 1153 h 1237"/>
                <a:gd name="T72" fmla="*/ 468 w 750"/>
                <a:gd name="T73" fmla="*/ 1177 h 1237"/>
                <a:gd name="T74" fmla="*/ 430 w 750"/>
                <a:gd name="T75" fmla="*/ 1189 h 1237"/>
                <a:gd name="T76" fmla="*/ 321 w 750"/>
                <a:gd name="T77" fmla="*/ 1189 h 1237"/>
                <a:gd name="T78" fmla="*/ 321 w 750"/>
                <a:gd name="T79" fmla="*/ 1189 h 1237"/>
                <a:gd name="T80" fmla="*/ 321 w 750"/>
                <a:gd name="T81" fmla="*/ 1189 h 1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0" h="1237">
                  <a:moveTo>
                    <a:pt x="674" y="602"/>
                  </a:moveTo>
                  <a:cubicBezTo>
                    <a:pt x="724" y="537"/>
                    <a:pt x="750" y="459"/>
                    <a:pt x="750" y="376"/>
                  </a:cubicBezTo>
                  <a:cubicBezTo>
                    <a:pt x="750" y="275"/>
                    <a:pt x="710" y="180"/>
                    <a:pt x="638" y="110"/>
                  </a:cubicBezTo>
                  <a:cubicBezTo>
                    <a:pt x="566" y="39"/>
                    <a:pt x="471" y="0"/>
                    <a:pt x="370" y="2"/>
                  </a:cubicBezTo>
                  <a:cubicBezTo>
                    <a:pt x="272" y="3"/>
                    <a:pt x="180" y="42"/>
                    <a:pt x="110" y="112"/>
                  </a:cubicBezTo>
                  <a:cubicBezTo>
                    <a:pt x="41" y="182"/>
                    <a:pt x="2" y="275"/>
                    <a:pt x="1" y="373"/>
                  </a:cubicBezTo>
                  <a:cubicBezTo>
                    <a:pt x="0" y="457"/>
                    <a:pt x="27" y="536"/>
                    <a:pt x="77" y="603"/>
                  </a:cubicBezTo>
                  <a:cubicBezTo>
                    <a:pt x="160" y="711"/>
                    <a:pt x="205" y="843"/>
                    <a:pt x="205" y="976"/>
                  </a:cubicBezTo>
                  <a:cubicBezTo>
                    <a:pt x="205" y="1120"/>
                    <a:pt x="205" y="1120"/>
                    <a:pt x="205" y="1120"/>
                  </a:cubicBezTo>
                  <a:cubicBezTo>
                    <a:pt x="205" y="1185"/>
                    <a:pt x="257" y="1237"/>
                    <a:pt x="321" y="1237"/>
                  </a:cubicBezTo>
                  <a:cubicBezTo>
                    <a:pt x="430" y="1237"/>
                    <a:pt x="430" y="1237"/>
                    <a:pt x="430" y="1237"/>
                  </a:cubicBezTo>
                  <a:cubicBezTo>
                    <a:pt x="494" y="1237"/>
                    <a:pt x="546" y="1185"/>
                    <a:pt x="546" y="1120"/>
                  </a:cubicBezTo>
                  <a:cubicBezTo>
                    <a:pt x="546" y="976"/>
                    <a:pt x="546" y="976"/>
                    <a:pt x="546" y="976"/>
                  </a:cubicBezTo>
                  <a:cubicBezTo>
                    <a:pt x="546" y="842"/>
                    <a:pt x="590" y="713"/>
                    <a:pt x="674" y="602"/>
                  </a:cubicBezTo>
                  <a:close/>
                  <a:moveTo>
                    <a:pt x="116" y="574"/>
                  </a:moveTo>
                  <a:cubicBezTo>
                    <a:pt x="71" y="516"/>
                    <a:pt x="48" y="446"/>
                    <a:pt x="49" y="373"/>
                  </a:cubicBezTo>
                  <a:cubicBezTo>
                    <a:pt x="51" y="197"/>
                    <a:pt x="195" y="52"/>
                    <a:pt x="371" y="50"/>
                  </a:cubicBezTo>
                  <a:cubicBezTo>
                    <a:pt x="459" y="49"/>
                    <a:pt x="542" y="82"/>
                    <a:pt x="605" y="144"/>
                  </a:cubicBezTo>
                  <a:cubicBezTo>
                    <a:pt x="667" y="206"/>
                    <a:pt x="702" y="288"/>
                    <a:pt x="702" y="376"/>
                  </a:cubicBezTo>
                  <a:cubicBezTo>
                    <a:pt x="702" y="448"/>
                    <a:pt x="679" y="516"/>
                    <a:pt x="636" y="573"/>
                  </a:cubicBezTo>
                  <a:cubicBezTo>
                    <a:pt x="547" y="690"/>
                    <a:pt x="500" y="825"/>
                    <a:pt x="498" y="967"/>
                  </a:cubicBezTo>
                  <a:cubicBezTo>
                    <a:pt x="253" y="967"/>
                    <a:pt x="253" y="967"/>
                    <a:pt x="253" y="967"/>
                  </a:cubicBezTo>
                  <a:cubicBezTo>
                    <a:pt x="251" y="827"/>
                    <a:pt x="202" y="688"/>
                    <a:pt x="116" y="574"/>
                  </a:cubicBezTo>
                  <a:close/>
                  <a:moveTo>
                    <a:pt x="253" y="1104"/>
                  </a:moveTo>
                  <a:cubicBezTo>
                    <a:pt x="253" y="1085"/>
                    <a:pt x="253" y="1085"/>
                    <a:pt x="253" y="1085"/>
                  </a:cubicBezTo>
                  <a:cubicBezTo>
                    <a:pt x="498" y="1113"/>
                    <a:pt x="498" y="1113"/>
                    <a:pt x="498" y="1113"/>
                  </a:cubicBezTo>
                  <a:cubicBezTo>
                    <a:pt x="498" y="1120"/>
                    <a:pt x="498" y="1120"/>
                    <a:pt x="498" y="1120"/>
                  </a:cubicBezTo>
                  <a:cubicBezTo>
                    <a:pt x="498" y="1124"/>
                    <a:pt x="498" y="1128"/>
                    <a:pt x="497" y="1132"/>
                  </a:cubicBezTo>
                  <a:lnTo>
                    <a:pt x="253" y="1104"/>
                  </a:lnTo>
                  <a:close/>
                  <a:moveTo>
                    <a:pt x="253" y="1036"/>
                  </a:moveTo>
                  <a:cubicBezTo>
                    <a:pt x="253" y="1015"/>
                    <a:pt x="253" y="1015"/>
                    <a:pt x="253" y="1015"/>
                  </a:cubicBezTo>
                  <a:cubicBezTo>
                    <a:pt x="498" y="1015"/>
                    <a:pt x="498" y="1015"/>
                    <a:pt x="498" y="1015"/>
                  </a:cubicBezTo>
                  <a:cubicBezTo>
                    <a:pt x="498" y="1064"/>
                    <a:pt x="498" y="1064"/>
                    <a:pt x="498" y="1064"/>
                  </a:cubicBezTo>
                  <a:lnTo>
                    <a:pt x="253" y="1036"/>
                  </a:lnTo>
                  <a:close/>
                  <a:moveTo>
                    <a:pt x="321" y="1189"/>
                  </a:moveTo>
                  <a:cubicBezTo>
                    <a:pt x="296" y="1189"/>
                    <a:pt x="273" y="1174"/>
                    <a:pt x="262" y="1153"/>
                  </a:cubicBezTo>
                  <a:cubicBezTo>
                    <a:pt x="468" y="1177"/>
                    <a:pt x="468" y="1177"/>
                    <a:pt x="468" y="1177"/>
                  </a:cubicBezTo>
                  <a:cubicBezTo>
                    <a:pt x="457" y="1184"/>
                    <a:pt x="444" y="1189"/>
                    <a:pt x="430" y="1189"/>
                  </a:cubicBezTo>
                  <a:lnTo>
                    <a:pt x="321" y="1189"/>
                  </a:lnTo>
                  <a:close/>
                  <a:moveTo>
                    <a:pt x="321" y="1189"/>
                  </a:moveTo>
                  <a:cubicBezTo>
                    <a:pt x="321" y="1189"/>
                    <a:pt x="321" y="1189"/>
                    <a:pt x="321" y="1189"/>
                  </a:cubicBezTo>
                </a:path>
              </a:pathLst>
            </a:custGeom>
            <a:solidFill>
              <a:schemeClr val="accent6">
                <a:lumMod val="60000"/>
                <a:lumOff val="4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7A7D">
                    <a:lumMod val="60000"/>
                    <a:lumOff val="40000"/>
                  </a:srgbClr>
                </a:solidFill>
                <a:effectLst/>
                <a:uLnTx/>
                <a:uFillTx/>
                <a:latin typeface="Calibri" panose="020F0502020204030204"/>
                <a:ea typeface="+mn-ea"/>
                <a:cs typeface="+mn-cs"/>
              </a:endParaRPr>
            </a:p>
          </p:txBody>
        </p:sp>
        <p:sp>
          <p:nvSpPr>
            <p:cNvPr id="38" name="Freeform 6">
              <a:extLst>
                <a:ext uri="{FF2B5EF4-FFF2-40B4-BE49-F238E27FC236}">
                  <a16:creationId xmlns:a16="http://schemas.microsoft.com/office/drawing/2014/main" id="{A867A9D3-244B-4D96-85FC-1B20A383B699}"/>
                </a:ext>
              </a:extLst>
            </p:cNvPr>
            <p:cNvSpPr>
              <a:spLocks noEditPoints="1"/>
            </p:cNvSpPr>
            <p:nvPr/>
          </p:nvSpPr>
          <p:spPr bwMode="auto">
            <a:xfrm>
              <a:off x="7933578" y="-2329808"/>
              <a:ext cx="65073" cy="110555"/>
            </a:xfrm>
            <a:custGeom>
              <a:avLst/>
              <a:gdLst>
                <a:gd name="T0" fmla="*/ 51 w 53"/>
                <a:gd name="T1" fmla="*/ 62 h 90"/>
                <a:gd name="T2" fmla="*/ 48 w 53"/>
                <a:gd name="T3" fmla="*/ 24 h 90"/>
                <a:gd name="T4" fmla="*/ 25 w 53"/>
                <a:gd name="T5" fmla="*/ 0 h 90"/>
                <a:gd name="T6" fmla="*/ 0 w 53"/>
                <a:gd name="T7" fmla="*/ 23 h 90"/>
                <a:gd name="T8" fmla="*/ 4 w 53"/>
                <a:gd name="T9" fmla="*/ 69 h 90"/>
                <a:gd name="T10" fmla="*/ 27 w 53"/>
                <a:gd name="T11" fmla="*/ 90 h 90"/>
                <a:gd name="T12" fmla="*/ 31 w 53"/>
                <a:gd name="T13" fmla="*/ 90 h 90"/>
                <a:gd name="T14" fmla="*/ 51 w 53"/>
                <a:gd name="T15" fmla="*/ 62 h 90"/>
                <a:gd name="T16" fmla="*/ 51 w 53"/>
                <a:gd name="T17" fmla="*/ 62 h 90"/>
                <a:gd name="T18" fmla="*/ 51 w 53"/>
                <a:gd name="T19" fmla="*/ 62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 h="90">
                  <a:moveTo>
                    <a:pt x="51" y="62"/>
                  </a:moveTo>
                  <a:cubicBezTo>
                    <a:pt x="49" y="50"/>
                    <a:pt x="48" y="37"/>
                    <a:pt x="48" y="24"/>
                  </a:cubicBezTo>
                  <a:cubicBezTo>
                    <a:pt x="49" y="11"/>
                    <a:pt x="38" y="0"/>
                    <a:pt x="25" y="0"/>
                  </a:cubicBezTo>
                  <a:cubicBezTo>
                    <a:pt x="11" y="0"/>
                    <a:pt x="1" y="10"/>
                    <a:pt x="0" y="23"/>
                  </a:cubicBezTo>
                  <a:cubicBezTo>
                    <a:pt x="0" y="39"/>
                    <a:pt x="1" y="54"/>
                    <a:pt x="4" y="69"/>
                  </a:cubicBezTo>
                  <a:cubicBezTo>
                    <a:pt x="5" y="81"/>
                    <a:pt x="16" y="90"/>
                    <a:pt x="27" y="90"/>
                  </a:cubicBezTo>
                  <a:cubicBezTo>
                    <a:pt x="28" y="90"/>
                    <a:pt x="30" y="90"/>
                    <a:pt x="31" y="90"/>
                  </a:cubicBezTo>
                  <a:cubicBezTo>
                    <a:pt x="44" y="88"/>
                    <a:pt x="53" y="75"/>
                    <a:pt x="51" y="62"/>
                  </a:cubicBezTo>
                  <a:close/>
                  <a:moveTo>
                    <a:pt x="51" y="62"/>
                  </a:moveTo>
                  <a:cubicBezTo>
                    <a:pt x="51" y="62"/>
                    <a:pt x="51" y="62"/>
                    <a:pt x="51" y="62"/>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0" name="Freeform 7">
              <a:extLst>
                <a:ext uri="{FF2B5EF4-FFF2-40B4-BE49-F238E27FC236}">
                  <a16:creationId xmlns:a16="http://schemas.microsoft.com/office/drawing/2014/main" id="{081340D6-A119-4ECC-B054-F7F59A530F18}"/>
                </a:ext>
              </a:extLst>
            </p:cNvPr>
            <p:cNvSpPr>
              <a:spLocks noEditPoints="1"/>
            </p:cNvSpPr>
            <p:nvPr/>
          </p:nvSpPr>
          <p:spPr bwMode="auto">
            <a:xfrm>
              <a:off x="7965765" y="-2182168"/>
              <a:ext cx="235803" cy="378545"/>
            </a:xfrm>
            <a:custGeom>
              <a:avLst/>
              <a:gdLst>
                <a:gd name="T0" fmla="*/ 166 w 193"/>
                <a:gd name="T1" fmla="*/ 307 h 307"/>
                <a:gd name="T2" fmla="*/ 174 w 193"/>
                <a:gd name="T3" fmla="*/ 306 h 307"/>
                <a:gd name="T4" fmla="*/ 189 w 193"/>
                <a:gd name="T5" fmla="*/ 275 h 307"/>
                <a:gd name="T6" fmla="*/ 71 w 193"/>
                <a:gd name="T7" fmla="*/ 51 h 307"/>
                <a:gd name="T8" fmla="*/ 49 w 193"/>
                <a:gd name="T9" fmla="*/ 16 h 307"/>
                <a:gd name="T10" fmla="*/ 16 w 193"/>
                <a:gd name="T11" fmla="*/ 6 h 307"/>
                <a:gd name="T12" fmla="*/ 6 w 193"/>
                <a:gd name="T13" fmla="*/ 38 h 307"/>
                <a:gd name="T14" fmla="*/ 33 w 193"/>
                <a:gd name="T15" fmla="*/ 80 h 307"/>
                <a:gd name="T16" fmla="*/ 143 w 193"/>
                <a:gd name="T17" fmla="*/ 290 h 307"/>
                <a:gd name="T18" fmla="*/ 166 w 193"/>
                <a:gd name="T19" fmla="*/ 307 h 307"/>
                <a:gd name="T20" fmla="*/ 166 w 193"/>
                <a:gd name="T21" fmla="*/ 307 h 307"/>
                <a:gd name="T22" fmla="*/ 166 w 193"/>
                <a:gd name="T23" fmla="*/ 307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3" h="307">
                  <a:moveTo>
                    <a:pt x="166" y="307"/>
                  </a:moveTo>
                  <a:cubicBezTo>
                    <a:pt x="169" y="307"/>
                    <a:pt x="171" y="306"/>
                    <a:pt x="174" y="306"/>
                  </a:cubicBezTo>
                  <a:cubicBezTo>
                    <a:pt x="186" y="301"/>
                    <a:pt x="193" y="288"/>
                    <a:pt x="189" y="275"/>
                  </a:cubicBezTo>
                  <a:cubicBezTo>
                    <a:pt x="162" y="194"/>
                    <a:pt x="123" y="119"/>
                    <a:pt x="71" y="51"/>
                  </a:cubicBezTo>
                  <a:cubicBezTo>
                    <a:pt x="63" y="40"/>
                    <a:pt x="55" y="28"/>
                    <a:pt x="49" y="16"/>
                  </a:cubicBezTo>
                  <a:cubicBezTo>
                    <a:pt x="43" y="4"/>
                    <a:pt x="28" y="0"/>
                    <a:pt x="16" y="6"/>
                  </a:cubicBezTo>
                  <a:cubicBezTo>
                    <a:pt x="5" y="12"/>
                    <a:pt x="0" y="26"/>
                    <a:pt x="6" y="38"/>
                  </a:cubicBezTo>
                  <a:cubicBezTo>
                    <a:pt x="14" y="53"/>
                    <a:pt x="23" y="67"/>
                    <a:pt x="33" y="80"/>
                  </a:cubicBezTo>
                  <a:cubicBezTo>
                    <a:pt x="81" y="144"/>
                    <a:pt x="119" y="215"/>
                    <a:pt x="143" y="290"/>
                  </a:cubicBezTo>
                  <a:cubicBezTo>
                    <a:pt x="147" y="300"/>
                    <a:pt x="156" y="307"/>
                    <a:pt x="166" y="307"/>
                  </a:cubicBezTo>
                  <a:close/>
                  <a:moveTo>
                    <a:pt x="166" y="307"/>
                  </a:moveTo>
                  <a:cubicBezTo>
                    <a:pt x="166" y="307"/>
                    <a:pt x="166" y="307"/>
                    <a:pt x="166" y="307"/>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1" name="Freeform 8">
              <a:extLst>
                <a:ext uri="{FF2B5EF4-FFF2-40B4-BE49-F238E27FC236}">
                  <a16:creationId xmlns:a16="http://schemas.microsoft.com/office/drawing/2014/main" id="{66093F5C-4A6F-48F7-A969-9A5617C0A0BB}"/>
                </a:ext>
              </a:extLst>
            </p:cNvPr>
            <p:cNvSpPr>
              <a:spLocks noEditPoints="1"/>
            </p:cNvSpPr>
            <p:nvPr/>
          </p:nvSpPr>
          <p:spPr bwMode="auto">
            <a:xfrm>
              <a:off x="8510842" y="-2203160"/>
              <a:ext cx="105657" cy="130847"/>
            </a:xfrm>
            <a:custGeom>
              <a:avLst/>
              <a:gdLst>
                <a:gd name="T0" fmla="*/ 69 w 86"/>
                <a:gd name="T1" fmla="*/ 5 h 106"/>
                <a:gd name="T2" fmla="*/ 37 w 86"/>
                <a:gd name="T3" fmla="*/ 18 h 106"/>
                <a:gd name="T4" fmla="*/ 8 w 86"/>
                <a:gd name="T5" fmla="*/ 68 h 106"/>
                <a:gd name="T6" fmla="*/ 12 w 86"/>
                <a:gd name="T7" fmla="*/ 102 h 106"/>
                <a:gd name="T8" fmla="*/ 27 w 86"/>
                <a:gd name="T9" fmla="*/ 106 h 106"/>
                <a:gd name="T10" fmla="*/ 46 w 86"/>
                <a:gd name="T11" fmla="*/ 97 h 106"/>
                <a:gd name="T12" fmla="*/ 81 w 86"/>
                <a:gd name="T13" fmla="*/ 37 h 106"/>
                <a:gd name="T14" fmla="*/ 69 w 86"/>
                <a:gd name="T15" fmla="*/ 5 h 106"/>
                <a:gd name="T16" fmla="*/ 69 w 86"/>
                <a:gd name="T17" fmla="*/ 5 h 106"/>
                <a:gd name="T18" fmla="*/ 69 w 86"/>
                <a:gd name="T19" fmla="*/ 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6" h="106">
                  <a:moveTo>
                    <a:pt x="69" y="5"/>
                  </a:moveTo>
                  <a:cubicBezTo>
                    <a:pt x="56" y="0"/>
                    <a:pt x="42" y="6"/>
                    <a:pt x="37" y="18"/>
                  </a:cubicBezTo>
                  <a:cubicBezTo>
                    <a:pt x="29" y="36"/>
                    <a:pt x="20" y="52"/>
                    <a:pt x="8" y="68"/>
                  </a:cubicBezTo>
                  <a:cubicBezTo>
                    <a:pt x="0" y="79"/>
                    <a:pt x="2" y="94"/>
                    <a:pt x="12" y="102"/>
                  </a:cubicBezTo>
                  <a:cubicBezTo>
                    <a:pt x="17" y="105"/>
                    <a:pt x="22" y="106"/>
                    <a:pt x="27" y="106"/>
                  </a:cubicBezTo>
                  <a:cubicBezTo>
                    <a:pt x="34" y="106"/>
                    <a:pt x="41" y="103"/>
                    <a:pt x="46" y="97"/>
                  </a:cubicBezTo>
                  <a:cubicBezTo>
                    <a:pt x="60" y="78"/>
                    <a:pt x="72" y="58"/>
                    <a:pt x="81" y="37"/>
                  </a:cubicBezTo>
                  <a:cubicBezTo>
                    <a:pt x="86" y="25"/>
                    <a:pt x="81" y="11"/>
                    <a:pt x="69" y="5"/>
                  </a:cubicBezTo>
                  <a:close/>
                  <a:moveTo>
                    <a:pt x="69" y="5"/>
                  </a:moveTo>
                  <a:cubicBezTo>
                    <a:pt x="69" y="5"/>
                    <a:pt x="69" y="5"/>
                    <a:pt x="69" y="5"/>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2" name="Freeform 9">
              <a:extLst>
                <a:ext uri="{FF2B5EF4-FFF2-40B4-BE49-F238E27FC236}">
                  <a16:creationId xmlns:a16="http://schemas.microsoft.com/office/drawing/2014/main" id="{1B0A7BE6-A9F5-4F69-BB46-5FED15DE916E}"/>
                </a:ext>
              </a:extLst>
            </p:cNvPr>
            <p:cNvSpPr>
              <a:spLocks noEditPoints="1"/>
            </p:cNvSpPr>
            <p:nvPr/>
          </p:nvSpPr>
          <p:spPr bwMode="auto">
            <a:xfrm>
              <a:off x="8256846" y="-2653075"/>
              <a:ext cx="381344" cy="415630"/>
            </a:xfrm>
            <a:custGeom>
              <a:avLst/>
              <a:gdLst>
                <a:gd name="T0" fmla="*/ 24 w 312"/>
                <a:gd name="T1" fmla="*/ 48 h 337"/>
                <a:gd name="T2" fmla="*/ 264 w 312"/>
                <a:gd name="T3" fmla="*/ 288 h 337"/>
                <a:gd name="T4" fmla="*/ 263 w 312"/>
                <a:gd name="T5" fmla="*/ 311 h 337"/>
                <a:gd name="T6" fmla="*/ 285 w 312"/>
                <a:gd name="T7" fmla="*/ 337 h 337"/>
                <a:gd name="T8" fmla="*/ 287 w 312"/>
                <a:gd name="T9" fmla="*/ 337 h 337"/>
                <a:gd name="T10" fmla="*/ 311 w 312"/>
                <a:gd name="T11" fmla="*/ 315 h 337"/>
                <a:gd name="T12" fmla="*/ 312 w 312"/>
                <a:gd name="T13" fmla="*/ 288 h 337"/>
                <a:gd name="T14" fmla="*/ 24 w 312"/>
                <a:gd name="T15" fmla="*/ 0 h 337"/>
                <a:gd name="T16" fmla="*/ 0 w 312"/>
                <a:gd name="T17" fmla="*/ 24 h 337"/>
                <a:gd name="T18" fmla="*/ 24 w 312"/>
                <a:gd name="T19" fmla="*/ 48 h 337"/>
                <a:gd name="T20" fmla="*/ 24 w 312"/>
                <a:gd name="T21" fmla="*/ 48 h 337"/>
                <a:gd name="T22" fmla="*/ 24 w 312"/>
                <a:gd name="T23" fmla="*/ 48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2" h="337">
                  <a:moveTo>
                    <a:pt x="24" y="48"/>
                  </a:moveTo>
                  <a:cubicBezTo>
                    <a:pt x="157" y="48"/>
                    <a:pt x="264" y="156"/>
                    <a:pt x="264" y="288"/>
                  </a:cubicBezTo>
                  <a:cubicBezTo>
                    <a:pt x="264" y="296"/>
                    <a:pt x="264" y="303"/>
                    <a:pt x="263" y="311"/>
                  </a:cubicBezTo>
                  <a:cubicBezTo>
                    <a:pt x="262" y="324"/>
                    <a:pt x="272" y="336"/>
                    <a:pt x="285" y="337"/>
                  </a:cubicBezTo>
                  <a:cubicBezTo>
                    <a:pt x="286" y="337"/>
                    <a:pt x="287" y="337"/>
                    <a:pt x="287" y="337"/>
                  </a:cubicBezTo>
                  <a:cubicBezTo>
                    <a:pt x="300" y="337"/>
                    <a:pt x="310" y="328"/>
                    <a:pt x="311" y="315"/>
                  </a:cubicBezTo>
                  <a:cubicBezTo>
                    <a:pt x="312" y="306"/>
                    <a:pt x="312" y="297"/>
                    <a:pt x="312" y="288"/>
                  </a:cubicBezTo>
                  <a:cubicBezTo>
                    <a:pt x="312" y="129"/>
                    <a:pt x="183" y="0"/>
                    <a:pt x="24" y="0"/>
                  </a:cubicBezTo>
                  <a:cubicBezTo>
                    <a:pt x="11" y="0"/>
                    <a:pt x="0" y="11"/>
                    <a:pt x="0" y="24"/>
                  </a:cubicBezTo>
                  <a:cubicBezTo>
                    <a:pt x="0" y="37"/>
                    <a:pt x="11" y="48"/>
                    <a:pt x="24" y="48"/>
                  </a:cubicBezTo>
                  <a:close/>
                  <a:moveTo>
                    <a:pt x="24" y="48"/>
                  </a:moveTo>
                  <a:cubicBezTo>
                    <a:pt x="24" y="48"/>
                    <a:pt x="24" y="48"/>
                    <a:pt x="24" y="48"/>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3" name="Freeform 10">
              <a:extLst>
                <a:ext uri="{FF2B5EF4-FFF2-40B4-BE49-F238E27FC236}">
                  <a16:creationId xmlns:a16="http://schemas.microsoft.com/office/drawing/2014/main" id="{AAC04016-222C-4615-847D-EF424A435A89}"/>
                </a:ext>
              </a:extLst>
            </p:cNvPr>
            <p:cNvSpPr>
              <a:spLocks noEditPoints="1"/>
            </p:cNvSpPr>
            <p:nvPr/>
          </p:nvSpPr>
          <p:spPr bwMode="auto">
            <a:xfrm>
              <a:off x="8256846" y="-3035119"/>
              <a:ext cx="58776" cy="223908"/>
            </a:xfrm>
            <a:custGeom>
              <a:avLst/>
              <a:gdLst>
                <a:gd name="T0" fmla="*/ 24 w 48"/>
                <a:gd name="T1" fmla="*/ 182 h 182"/>
                <a:gd name="T2" fmla="*/ 48 w 48"/>
                <a:gd name="T3" fmla="*/ 158 h 182"/>
                <a:gd name="T4" fmla="*/ 48 w 48"/>
                <a:gd name="T5" fmla="*/ 24 h 182"/>
                <a:gd name="T6" fmla="*/ 24 w 48"/>
                <a:gd name="T7" fmla="*/ 0 h 182"/>
                <a:gd name="T8" fmla="*/ 0 w 48"/>
                <a:gd name="T9" fmla="*/ 24 h 182"/>
                <a:gd name="T10" fmla="*/ 0 w 48"/>
                <a:gd name="T11" fmla="*/ 158 h 182"/>
                <a:gd name="T12" fmla="*/ 24 w 48"/>
                <a:gd name="T13" fmla="*/ 182 h 182"/>
                <a:gd name="T14" fmla="*/ 24 w 48"/>
                <a:gd name="T15" fmla="*/ 182 h 182"/>
                <a:gd name="T16" fmla="*/ 24 w 48"/>
                <a:gd name="T17" fmla="*/ 182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82">
                  <a:moveTo>
                    <a:pt x="24" y="182"/>
                  </a:moveTo>
                  <a:cubicBezTo>
                    <a:pt x="38" y="182"/>
                    <a:pt x="48" y="172"/>
                    <a:pt x="48" y="158"/>
                  </a:cubicBezTo>
                  <a:cubicBezTo>
                    <a:pt x="48" y="24"/>
                    <a:pt x="48" y="24"/>
                    <a:pt x="48" y="24"/>
                  </a:cubicBezTo>
                  <a:cubicBezTo>
                    <a:pt x="48" y="11"/>
                    <a:pt x="38" y="0"/>
                    <a:pt x="24" y="0"/>
                  </a:cubicBezTo>
                  <a:cubicBezTo>
                    <a:pt x="11" y="0"/>
                    <a:pt x="0" y="11"/>
                    <a:pt x="0" y="24"/>
                  </a:cubicBezTo>
                  <a:cubicBezTo>
                    <a:pt x="0" y="158"/>
                    <a:pt x="0" y="158"/>
                    <a:pt x="0" y="158"/>
                  </a:cubicBezTo>
                  <a:cubicBezTo>
                    <a:pt x="0" y="172"/>
                    <a:pt x="11" y="182"/>
                    <a:pt x="24" y="182"/>
                  </a:cubicBezTo>
                  <a:close/>
                  <a:moveTo>
                    <a:pt x="24" y="182"/>
                  </a:moveTo>
                  <a:cubicBezTo>
                    <a:pt x="24" y="182"/>
                    <a:pt x="24" y="182"/>
                    <a:pt x="24" y="182"/>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54" name="Freeform 11">
              <a:extLst>
                <a:ext uri="{FF2B5EF4-FFF2-40B4-BE49-F238E27FC236}">
                  <a16:creationId xmlns:a16="http://schemas.microsoft.com/office/drawing/2014/main" id="{F2A97FCD-688B-4009-A43E-772F81974480}"/>
                </a:ext>
              </a:extLst>
            </p:cNvPr>
            <p:cNvSpPr>
              <a:spLocks noEditPoints="1"/>
            </p:cNvSpPr>
            <p:nvPr/>
          </p:nvSpPr>
          <p:spPr bwMode="auto">
            <a:xfrm>
              <a:off x="7899293" y="-2944156"/>
              <a:ext cx="149039" cy="207115"/>
            </a:xfrm>
            <a:custGeom>
              <a:avLst/>
              <a:gdLst>
                <a:gd name="T0" fmla="*/ 74 w 122"/>
                <a:gd name="T1" fmla="*/ 156 h 168"/>
                <a:gd name="T2" fmla="*/ 94 w 122"/>
                <a:gd name="T3" fmla="*/ 168 h 168"/>
                <a:gd name="T4" fmla="*/ 106 w 122"/>
                <a:gd name="T5" fmla="*/ 165 h 168"/>
                <a:gd name="T6" fmla="*/ 115 w 122"/>
                <a:gd name="T7" fmla="*/ 132 h 168"/>
                <a:gd name="T8" fmla="*/ 48 w 122"/>
                <a:gd name="T9" fmla="*/ 15 h 168"/>
                <a:gd name="T10" fmla="*/ 15 w 122"/>
                <a:gd name="T11" fmla="*/ 7 h 168"/>
                <a:gd name="T12" fmla="*/ 6 w 122"/>
                <a:gd name="T13" fmla="*/ 39 h 168"/>
                <a:gd name="T14" fmla="*/ 74 w 122"/>
                <a:gd name="T15" fmla="*/ 156 h 168"/>
                <a:gd name="T16" fmla="*/ 74 w 122"/>
                <a:gd name="T17" fmla="*/ 156 h 168"/>
                <a:gd name="T18" fmla="*/ 74 w 122"/>
                <a:gd name="T19" fmla="*/ 15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74" y="156"/>
                  </a:moveTo>
                  <a:cubicBezTo>
                    <a:pt x="78" y="164"/>
                    <a:pt x="86" y="168"/>
                    <a:pt x="94" y="168"/>
                  </a:cubicBezTo>
                  <a:cubicBezTo>
                    <a:pt x="98" y="168"/>
                    <a:pt x="103" y="167"/>
                    <a:pt x="106" y="165"/>
                  </a:cubicBezTo>
                  <a:cubicBezTo>
                    <a:pt x="118" y="158"/>
                    <a:pt x="122" y="143"/>
                    <a:pt x="115" y="132"/>
                  </a:cubicBezTo>
                  <a:cubicBezTo>
                    <a:pt x="48" y="15"/>
                    <a:pt x="48" y="15"/>
                    <a:pt x="48" y="15"/>
                  </a:cubicBezTo>
                  <a:cubicBezTo>
                    <a:pt x="41" y="4"/>
                    <a:pt x="27" y="0"/>
                    <a:pt x="15" y="7"/>
                  </a:cubicBezTo>
                  <a:cubicBezTo>
                    <a:pt x="4" y="13"/>
                    <a:pt x="0" y="28"/>
                    <a:pt x="6" y="39"/>
                  </a:cubicBezTo>
                  <a:lnTo>
                    <a:pt x="74" y="156"/>
                  </a:lnTo>
                  <a:close/>
                  <a:moveTo>
                    <a:pt x="74" y="156"/>
                  </a:moveTo>
                  <a:cubicBezTo>
                    <a:pt x="74" y="156"/>
                    <a:pt x="74" y="156"/>
                    <a:pt x="74" y="156"/>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55" name="Freeform 12">
              <a:extLst>
                <a:ext uri="{FF2B5EF4-FFF2-40B4-BE49-F238E27FC236}">
                  <a16:creationId xmlns:a16="http://schemas.microsoft.com/office/drawing/2014/main" id="{745AF341-A3B9-450E-AA0C-D160290799A4}"/>
                </a:ext>
              </a:extLst>
            </p:cNvPr>
            <p:cNvSpPr>
              <a:spLocks noEditPoints="1"/>
            </p:cNvSpPr>
            <p:nvPr/>
          </p:nvSpPr>
          <p:spPr bwMode="auto">
            <a:xfrm>
              <a:off x="8723555" y="-2052722"/>
              <a:ext cx="209214" cy="146940"/>
            </a:xfrm>
            <a:custGeom>
              <a:avLst/>
              <a:gdLst>
                <a:gd name="T0" fmla="*/ 155 w 171"/>
                <a:gd name="T1" fmla="*/ 74 h 119"/>
                <a:gd name="T2" fmla="*/ 39 w 171"/>
                <a:gd name="T3" fmla="*/ 7 h 119"/>
                <a:gd name="T4" fmla="*/ 6 w 171"/>
                <a:gd name="T5" fmla="*/ 15 h 119"/>
                <a:gd name="T6" fmla="*/ 15 w 171"/>
                <a:gd name="T7" fmla="*/ 48 h 119"/>
                <a:gd name="T8" fmla="*/ 131 w 171"/>
                <a:gd name="T9" fmla="*/ 115 h 119"/>
                <a:gd name="T10" fmla="*/ 143 w 171"/>
                <a:gd name="T11" fmla="*/ 119 h 119"/>
                <a:gd name="T12" fmla="*/ 164 w 171"/>
                <a:gd name="T13" fmla="*/ 107 h 119"/>
                <a:gd name="T14" fmla="*/ 155 w 171"/>
                <a:gd name="T15" fmla="*/ 74 h 119"/>
                <a:gd name="T16" fmla="*/ 155 w 171"/>
                <a:gd name="T17" fmla="*/ 74 h 119"/>
                <a:gd name="T18" fmla="*/ 155 w 171"/>
                <a:gd name="T19" fmla="*/ 7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55" y="74"/>
                  </a:moveTo>
                  <a:cubicBezTo>
                    <a:pt x="39" y="7"/>
                    <a:pt x="39" y="7"/>
                    <a:pt x="39" y="7"/>
                  </a:cubicBezTo>
                  <a:cubicBezTo>
                    <a:pt x="27" y="0"/>
                    <a:pt x="13" y="4"/>
                    <a:pt x="6" y="15"/>
                  </a:cubicBezTo>
                  <a:cubicBezTo>
                    <a:pt x="0" y="27"/>
                    <a:pt x="3" y="42"/>
                    <a:pt x="15" y="48"/>
                  </a:cubicBezTo>
                  <a:cubicBezTo>
                    <a:pt x="131" y="115"/>
                    <a:pt x="131" y="115"/>
                    <a:pt x="131" y="115"/>
                  </a:cubicBezTo>
                  <a:cubicBezTo>
                    <a:pt x="135" y="118"/>
                    <a:pt x="139" y="119"/>
                    <a:pt x="143" y="119"/>
                  </a:cubicBezTo>
                  <a:cubicBezTo>
                    <a:pt x="152" y="119"/>
                    <a:pt x="160" y="114"/>
                    <a:pt x="164" y="107"/>
                  </a:cubicBezTo>
                  <a:cubicBezTo>
                    <a:pt x="171" y="95"/>
                    <a:pt x="167" y="80"/>
                    <a:pt x="155" y="74"/>
                  </a:cubicBezTo>
                  <a:close/>
                  <a:moveTo>
                    <a:pt x="155" y="74"/>
                  </a:moveTo>
                  <a:cubicBezTo>
                    <a:pt x="155" y="74"/>
                    <a:pt x="155" y="74"/>
                    <a:pt x="155" y="74"/>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59" name="Freeform 13">
              <a:extLst>
                <a:ext uri="{FF2B5EF4-FFF2-40B4-BE49-F238E27FC236}">
                  <a16:creationId xmlns:a16="http://schemas.microsoft.com/office/drawing/2014/main" id="{6421252C-0288-4E74-8BE0-6173B937F839}"/>
                </a:ext>
              </a:extLst>
            </p:cNvPr>
            <p:cNvSpPr>
              <a:spLocks noEditPoints="1"/>
            </p:cNvSpPr>
            <p:nvPr/>
          </p:nvSpPr>
          <p:spPr bwMode="auto">
            <a:xfrm>
              <a:off x="7640399" y="-2682464"/>
              <a:ext cx="209214" cy="145540"/>
            </a:xfrm>
            <a:custGeom>
              <a:avLst/>
              <a:gdLst>
                <a:gd name="T0" fmla="*/ 15 w 171"/>
                <a:gd name="T1" fmla="*/ 48 h 118"/>
                <a:gd name="T2" fmla="*/ 132 w 171"/>
                <a:gd name="T3" fmla="*/ 115 h 118"/>
                <a:gd name="T4" fmla="*/ 144 w 171"/>
                <a:gd name="T5" fmla="*/ 118 h 118"/>
                <a:gd name="T6" fmla="*/ 165 w 171"/>
                <a:gd name="T7" fmla="*/ 106 h 118"/>
                <a:gd name="T8" fmla="*/ 156 w 171"/>
                <a:gd name="T9" fmla="*/ 74 h 118"/>
                <a:gd name="T10" fmla="*/ 39 w 171"/>
                <a:gd name="T11" fmla="*/ 6 h 118"/>
                <a:gd name="T12" fmla="*/ 7 w 171"/>
                <a:gd name="T13" fmla="*/ 15 h 118"/>
                <a:gd name="T14" fmla="*/ 15 w 171"/>
                <a:gd name="T15" fmla="*/ 48 h 118"/>
                <a:gd name="T16" fmla="*/ 15 w 171"/>
                <a:gd name="T17" fmla="*/ 48 h 118"/>
                <a:gd name="T18" fmla="*/ 15 w 171"/>
                <a:gd name="T19" fmla="*/ 4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15" y="48"/>
                  </a:moveTo>
                  <a:cubicBezTo>
                    <a:pt x="132" y="115"/>
                    <a:pt x="132" y="115"/>
                    <a:pt x="132" y="115"/>
                  </a:cubicBezTo>
                  <a:cubicBezTo>
                    <a:pt x="136" y="117"/>
                    <a:pt x="140" y="118"/>
                    <a:pt x="144" y="118"/>
                  </a:cubicBezTo>
                  <a:cubicBezTo>
                    <a:pt x="152" y="118"/>
                    <a:pt x="160" y="114"/>
                    <a:pt x="165" y="106"/>
                  </a:cubicBezTo>
                  <a:cubicBezTo>
                    <a:pt x="171" y="95"/>
                    <a:pt x="167" y="80"/>
                    <a:pt x="156" y="74"/>
                  </a:cubicBezTo>
                  <a:cubicBezTo>
                    <a:pt x="39" y="6"/>
                    <a:pt x="39" y="6"/>
                    <a:pt x="39" y="6"/>
                  </a:cubicBezTo>
                  <a:cubicBezTo>
                    <a:pt x="28" y="0"/>
                    <a:pt x="13" y="4"/>
                    <a:pt x="7" y="15"/>
                  </a:cubicBezTo>
                  <a:cubicBezTo>
                    <a:pt x="0" y="27"/>
                    <a:pt x="4" y="41"/>
                    <a:pt x="15" y="48"/>
                  </a:cubicBezTo>
                  <a:close/>
                  <a:moveTo>
                    <a:pt x="15" y="48"/>
                  </a:moveTo>
                  <a:cubicBezTo>
                    <a:pt x="15" y="48"/>
                    <a:pt x="15" y="48"/>
                    <a:pt x="15" y="48"/>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0" name="Freeform 14">
              <a:extLst>
                <a:ext uri="{FF2B5EF4-FFF2-40B4-BE49-F238E27FC236}">
                  <a16:creationId xmlns:a16="http://schemas.microsoft.com/office/drawing/2014/main" id="{B0FE359E-F73E-4BDC-87AA-58798B116B7C}"/>
                </a:ext>
              </a:extLst>
            </p:cNvPr>
            <p:cNvSpPr>
              <a:spLocks noEditPoints="1"/>
            </p:cNvSpPr>
            <p:nvPr/>
          </p:nvSpPr>
          <p:spPr bwMode="auto">
            <a:xfrm>
              <a:off x="8799824" y="-2322811"/>
              <a:ext cx="223908" cy="59476"/>
            </a:xfrm>
            <a:custGeom>
              <a:avLst/>
              <a:gdLst>
                <a:gd name="T0" fmla="*/ 159 w 183"/>
                <a:gd name="T1" fmla="*/ 0 h 48"/>
                <a:gd name="T2" fmla="*/ 24 w 183"/>
                <a:gd name="T3" fmla="*/ 0 h 48"/>
                <a:gd name="T4" fmla="*/ 0 w 183"/>
                <a:gd name="T5" fmla="*/ 24 h 48"/>
                <a:gd name="T6" fmla="*/ 24 w 183"/>
                <a:gd name="T7" fmla="*/ 48 h 48"/>
                <a:gd name="T8" fmla="*/ 159 w 183"/>
                <a:gd name="T9" fmla="*/ 48 h 48"/>
                <a:gd name="T10" fmla="*/ 183 w 183"/>
                <a:gd name="T11" fmla="*/ 24 h 48"/>
                <a:gd name="T12" fmla="*/ 159 w 183"/>
                <a:gd name="T13" fmla="*/ 0 h 48"/>
                <a:gd name="T14" fmla="*/ 159 w 183"/>
                <a:gd name="T15" fmla="*/ 0 h 48"/>
                <a:gd name="T16" fmla="*/ 159 w 183"/>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 h="48">
                  <a:moveTo>
                    <a:pt x="159" y="0"/>
                  </a:moveTo>
                  <a:cubicBezTo>
                    <a:pt x="24" y="0"/>
                    <a:pt x="24" y="0"/>
                    <a:pt x="24" y="0"/>
                  </a:cubicBezTo>
                  <a:cubicBezTo>
                    <a:pt x="11" y="0"/>
                    <a:pt x="0" y="11"/>
                    <a:pt x="0" y="24"/>
                  </a:cubicBezTo>
                  <a:cubicBezTo>
                    <a:pt x="0" y="38"/>
                    <a:pt x="11" y="48"/>
                    <a:pt x="24" y="48"/>
                  </a:cubicBezTo>
                  <a:cubicBezTo>
                    <a:pt x="159" y="48"/>
                    <a:pt x="159" y="48"/>
                    <a:pt x="159" y="48"/>
                  </a:cubicBezTo>
                  <a:cubicBezTo>
                    <a:pt x="172" y="48"/>
                    <a:pt x="183" y="38"/>
                    <a:pt x="183" y="24"/>
                  </a:cubicBezTo>
                  <a:cubicBezTo>
                    <a:pt x="183" y="11"/>
                    <a:pt x="172" y="0"/>
                    <a:pt x="159" y="0"/>
                  </a:cubicBezTo>
                  <a:close/>
                  <a:moveTo>
                    <a:pt x="159" y="0"/>
                  </a:moveTo>
                  <a:cubicBezTo>
                    <a:pt x="159" y="0"/>
                    <a:pt x="159" y="0"/>
                    <a:pt x="159"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1" name="Freeform 15">
              <a:extLst>
                <a:ext uri="{FF2B5EF4-FFF2-40B4-BE49-F238E27FC236}">
                  <a16:creationId xmlns:a16="http://schemas.microsoft.com/office/drawing/2014/main" id="{3085AF8C-5A77-43FC-BB3D-25616E7BAD7E}"/>
                </a:ext>
              </a:extLst>
            </p:cNvPr>
            <p:cNvSpPr>
              <a:spLocks noEditPoints="1"/>
            </p:cNvSpPr>
            <p:nvPr/>
          </p:nvSpPr>
          <p:spPr bwMode="auto">
            <a:xfrm>
              <a:off x="7549436" y="-2322811"/>
              <a:ext cx="222509" cy="59476"/>
            </a:xfrm>
            <a:custGeom>
              <a:avLst/>
              <a:gdLst>
                <a:gd name="T0" fmla="*/ 182 w 182"/>
                <a:gd name="T1" fmla="*/ 24 h 48"/>
                <a:gd name="T2" fmla="*/ 158 w 182"/>
                <a:gd name="T3" fmla="*/ 0 h 48"/>
                <a:gd name="T4" fmla="*/ 24 w 182"/>
                <a:gd name="T5" fmla="*/ 0 h 48"/>
                <a:gd name="T6" fmla="*/ 0 w 182"/>
                <a:gd name="T7" fmla="*/ 24 h 48"/>
                <a:gd name="T8" fmla="*/ 24 w 182"/>
                <a:gd name="T9" fmla="*/ 48 h 48"/>
                <a:gd name="T10" fmla="*/ 158 w 182"/>
                <a:gd name="T11" fmla="*/ 48 h 48"/>
                <a:gd name="T12" fmla="*/ 182 w 182"/>
                <a:gd name="T13" fmla="*/ 24 h 48"/>
                <a:gd name="T14" fmla="*/ 182 w 182"/>
                <a:gd name="T15" fmla="*/ 24 h 48"/>
                <a:gd name="T16" fmla="*/ 182 w 182"/>
                <a:gd name="T17"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2" h="48">
                  <a:moveTo>
                    <a:pt x="182" y="24"/>
                  </a:moveTo>
                  <a:cubicBezTo>
                    <a:pt x="182" y="11"/>
                    <a:pt x="172" y="0"/>
                    <a:pt x="158" y="0"/>
                  </a:cubicBezTo>
                  <a:cubicBezTo>
                    <a:pt x="24" y="0"/>
                    <a:pt x="24" y="0"/>
                    <a:pt x="24" y="0"/>
                  </a:cubicBezTo>
                  <a:cubicBezTo>
                    <a:pt x="11" y="0"/>
                    <a:pt x="0" y="11"/>
                    <a:pt x="0" y="24"/>
                  </a:cubicBezTo>
                  <a:cubicBezTo>
                    <a:pt x="0" y="38"/>
                    <a:pt x="11" y="48"/>
                    <a:pt x="24" y="48"/>
                  </a:cubicBezTo>
                  <a:cubicBezTo>
                    <a:pt x="158" y="48"/>
                    <a:pt x="158" y="48"/>
                    <a:pt x="158" y="48"/>
                  </a:cubicBezTo>
                  <a:cubicBezTo>
                    <a:pt x="172" y="48"/>
                    <a:pt x="182" y="38"/>
                    <a:pt x="182" y="24"/>
                  </a:cubicBezTo>
                  <a:close/>
                  <a:moveTo>
                    <a:pt x="182" y="24"/>
                  </a:moveTo>
                  <a:cubicBezTo>
                    <a:pt x="182" y="24"/>
                    <a:pt x="182" y="24"/>
                    <a:pt x="182" y="24"/>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2" name="Freeform 16">
              <a:extLst>
                <a:ext uri="{FF2B5EF4-FFF2-40B4-BE49-F238E27FC236}">
                  <a16:creationId xmlns:a16="http://schemas.microsoft.com/office/drawing/2014/main" id="{7266249B-8E16-4840-96FC-8516A1DEEF9C}"/>
                </a:ext>
              </a:extLst>
            </p:cNvPr>
            <p:cNvSpPr>
              <a:spLocks noEditPoints="1"/>
            </p:cNvSpPr>
            <p:nvPr/>
          </p:nvSpPr>
          <p:spPr bwMode="auto">
            <a:xfrm>
              <a:off x="8723555" y="-2682464"/>
              <a:ext cx="209214" cy="145540"/>
            </a:xfrm>
            <a:custGeom>
              <a:avLst/>
              <a:gdLst>
                <a:gd name="T0" fmla="*/ 27 w 171"/>
                <a:gd name="T1" fmla="*/ 118 h 118"/>
                <a:gd name="T2" fmla="*/ 39 w 171"/>
                <a:gd name="T3" fmla="*/ 115 h 118"/>
                <a:gd name="T4" fmla="*/ 155 w 171"/>
                <a:gd name="T5" fmla="*/ 48 h 118"/>
                <a:gd name="T6" fmla="*/ 164 w 171"/>
                <a:gd name="T7" fmla="*/ 15 h 118"/>
                <a:gd name="T8" fmla="*/ 131 w 171"/>
                <a:gd name="T9" fmla="*/ 6 h 118"/>
                <a:gd name="T10" fmla="*/ 15 w 171"/>
                <a:gd name="T11" fmla="*/ 74 h 118"/>
                <a:gd name="T12" fmla="*/ 6 w 171"/>
                <a:gd name="T13" fmla="*/ 106 h 118"/>
                <a:gd name="T14" fmla="*/ 27 w 171"/>
                <a:gd name="T15" fmla="*/ 118 h 118"/>
                <a:gd name="T16" fmla="*/ 27 w 171"/>
                <a:gd name="T17" fmla="*/ 118 h 118"/>
                <a:gd name="T18" fmla="*/ 27 w 171"/>
                <a:gd name="T1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27" y="118"/>
                  </a:moveTo>
                  <a:cubicBezTo>
                    <a:pt x="31" y="118"/>
                    <a:pt x="35" y="117"/>
                    <a:pt x="39" y="115"/>
                  </a:cubicBezTo>
                  <a:cubicBezTo>
                    <a:pt x="155" y="48"/>
                    <a:pt x="155" y="48"/>
                    <a:pt x="155" y="48"/>
                  </a:cubicBezTo>
                  <a:cubicBezTo>
                    <a:pt x="167" y="41"/>
                    <a:pt x="171" y="27"/>
                    <a:pt x="164" y="15"/>
                  </a:cubicBezTo>
                  <a:cubicBezTo>
                    <a:pt x="157" y="4"/>
                    <a:pt x="143" y="0"/>
                    <a:pt x="131" y="6"/>
                  </a:cubicBezTo>
                  <a:cubicBezTo>
                    <a:pt x="15" y="74"/>
                    <a:pt x="15" y="74"/>
                    <a:pt x="15" y="74"/>
                  </a:cubicBezTo>
                  <a:cubicBezTo>
                    <a:pt x="3" y="80"/>
                    <a:pt x="0" y="95"/>
                    <a:pt x="6" y="106"/>
                  </a:cubicBezTo>
                  <a:cubicBezTo>
                    <a:pt x="11" y="114"/>
                    <a:pt x="19" y="118"/>
                    <a:pt x="27" y="118"/>
                  </a:cubicBezTo>
                  <a:close/>
                  <a:moveTo>
                    <a:pt x="27" y="118"/>
                  </a:moveTo>
                  <a:cubicBezTo>
                    <a:pt x="27" y="118"/>
                    <a:pt x="27" y="118"/>
                    <a:pt x="27" y="118"/>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3" name="Freeform 17">
              <a:extLst>
                <a:ext uri="{FF2B5EF4-FFF2-40B4-BE49-F238E27FC236}">
                  <a16:creationId xmlns:a16="http://schemas.microsoft.com/office/drawing/2014/main" id="{2441C55B-CC0E-4AF1-8DF0-22E322450389}"/>
                </a:ext>
              </a:extLst>
            </p:cNvPr>
            <p:cNvSpPr>
              <a:spLocks noEditPoints="1"/>
            </p:cNvSpPr>
            <p:nvPr/>
          </p:nvSpPr>
          <p:spPr bwMode="auto">
            <a:xfrm>
              <a:off x="7640399" y="-2052722"/>
              <a:ext cx="209214" cy="146940"/>
            </a:xfrm>
            <a:custGeom>
              <a:avLst/>
              <a:gdLst>
                <a:gd name="T0" fmla="*/ 132 w 171"/>
                <a:gd name="T1" fmla="*/ 7 h 119"/>
                <a:gd name="T2" fmla="*/ 15 w 171"/>
                <a:gd name="T3" fmla="*/ 74 h 119"/>
                <a:gd name="T4" fmla="*/ 7 w 171"/>
                <a:gd name="T5" fmla="*/ 107 h 119"/>
                <a:gd name="T6" fmla="*/ 28 w 171"/>
                <a:gd name="T7" fmla="*/ 119 h 119"/>
                <a:gd name="T8" fmla="*/ 39 w 171"/>
                <a:gd name="T9" fmla="*/ 115 h 119"/>
                <a:gd name="T10" fmla="*/ 156 w 171"/>
                <a:gd name="T11" fmla="*/ 48 h 119"/>
                <a:gd name="T12" fmla="*/ 165 w 171"/>
                <a:gd name="T13" fmla="*/ 15 h 119"/>
                <a:gd name="T14" fmla="*/ 132 w 171"/>
                <a:gd name="T15" fmla="*/ 7 h 119"/>
                <a:gd name="T16" fmla="*/ 132 w 171"/>
                <a:gd name="T17" fmla="*/ 7 h 119"/>
                <a:gd name="T18" fmla="*/ 132 w 171"/>
                <a:gd name="T19" fmla="*/ 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32" y="7"/>
                  </a:moveTo>
                  <a:cubicBezTo>
                    <a:pt x="15" y="74"/>
                    <a:pt x="15" y="74"/>
                    <a:pt x="15" y="74"/>
                  </a:cubicBezTo>
                  <a:cubicBezTo>
                    <a:pt x="4" y="80"/>
                    <a:pt x="0" y="95"/>
                    <a:pt x="7" y="107"/>
                  </a:cubicBezTo>
                  <a:cubicBezTo>
                    <a:pt x="11" y="114"/>
                    <a:pt x="19" y="119"/>
                    <a:pt x="28" y="119"/>
                  </a:cubicBezTo>
                  <a:cubicBezTo>
                    <a:pt x="32" y="119"/>
                    <a:pt x="36" y="118"/>
                    <a:pt x="39" y="115"/>
                  </a:cubicBezTo>
                  <a:cubicBezTo>
                    <a:pt x="156" y="48"/>
                    <a:pt x="156" y="48"/>
                    <a:pt x="156" y="48"/>
                  </a:cubicBezTo>
                  <a:cubicBezTo>
                    <a:pt x="167" y="42"/>
                    <a:pt x="171" y="27"/>
                    <a:pt x="165" y="15"/>
                  </a:cubicBezTo>
                  <a:cubicBezTo>
                    <a:pt x="158" y="4"/>
                    <a:pt x="143" y="0"/>
                    <a:pt x="132" y="7"/>
                  </a:cubicBezTo>
                  <a:close/>
                  <a:moveTo>
                    <a:pt x="132" y="7"/>
                  </a:moveTo>
                  <a:cubicBezTo>
                    <a:pt x="132" y="7"/>
                    <a:pt x="132" y="7"/>
                    <a:pt x="132" y="7"/>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4" name="Freeform 18">
              <a:extLst>
                <a:ext uri="{FF2B5EF4-FFF2-40B4-BE49-F238E27FC236}">
                  <a16:creationId xmlns:a16="http://schemas.microsoft.com/office/drawing/2014/main" id="{FA834BA1-D0A4-4237-913D-260A5DEBAE89}"/>
                </a:ext>
              </a:extLst>
            </p:cNvPr>
            <p:cNvSpPr>
              <a:spLocks noEditPoints="1"/>
            </p:cNvSpPr>
            <p:nvPr/>
          </p:nvSpPr>
          <p:spPr bwMode="auto">
            <a:xfrm>
              <a:off x="8524837" y="-2944156"/>
              <a:ext cx="149039" cy="207115"/>
            </a:xfrm>
            <a:custGeom>
              <a:avLst/>
              <a:gdLst>
                <a:gd name="T0" fmla="*/ 15 w 122"/>
                <a:gd name="T1" fmla="*/ 165 h 168"/>
                <a:gd name="T2" fmla="*/ 27 w 122"/>
                <a:gd name="T3" fmla="*/ 168 h 168"/>
                <a:gd name="T4" fmla="*/ 48 w 122"/>
                <a:gd name="T5" fmla="*/ 156 h 168"/>
                <a:gd name="T6" fmla="*/ 115 w 122"/>
                <a:gd name="T7" fmla="*/ 39 h 168"/>
                <a:gd name="T8" fmla="*/ 107 w 122"/>
                <a:gd name="T9" fmla="*/ 7 h 168"/>
                <a:gd name="T10" fmla="*/ 74 w 122"/>
                <a:gd name="T11" fmla="*/ 15 h 168"/>
                <a:gd name="T12" fmla="*/ 7 w 122"/>
                <a:gd name="T13" fmla="*/ 132 h 168"/>
                <a:gd name="T14" fmla="*/ 15 w 122"/>
                <a:gd name="T15" fmla="*/ 165 h 168"/>
                <a:gd name="T16" fmla="*/ 15 w 122"/>
                <a:gd name="T17" fmla="*/ 165 h 168"/>
                <a:gd name="T18" fmla="*/ 15 w 122"/>
                <a:gd name="T19" fmla="*/ 165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15" y="165"/>
                  </a:moveTo>
                  <a:cubicBezTo>
                    <a:pt x="19" y="167"/>
                    <a:pt x="23" y="168"/>
                    <a:pt x="27" y="168"/>
                  </a:cubicBezTo>
                  <a:cubicBezTo>
                    <a:pt x="36" y="168"/>
                    <a:pt x="44" y="164"/>
                    <a:pt x="48" y="156"/>
                  </a:cubicBezTo>
                  <a:cubicBezTo>
                    <a:pt x="115" y="39"/>
                    <a:pt x="115" y="39"/>
                    <a:pt x="115" y="39"/>
                  </a:cubicBezTo>
                  <a:cubicBezTo>
                    <a:pt x="122" y="28"/>
                    <a:pt x="118" y="13"/>
                    <a:pt x="107" y="7"/>
                  </a:cubicBezTo>
                  <a:cubicBezTo>
                    <a:pt x="95" y="0"/>
                    <a:pt x="80" y="4"/>
                    <a:pt x="74" y="15"/>
                  </a:cubicBezTo>
                  <a:cubicBezTo>
                    <a:pt x="7" y="132"/>
                    <a:pt x="7" y="132"/>
                    <a:pt x="7" y="132"/>
                  </a:cubicBezTo>
                  <a:cubicBezTo>
                    <a:pt x="0" y="143"/>
                    <a:pt x="4" y="158"/>
                    <a:pt x="15" y="165"/>
                  </a:cubicBezTo>
                  <a:close/>
                  <a:moveTo>
                    <a:pt x="15" y="165"/>
                  </a:moveTo>
                  <a:cubicBezTo>
                    <a:pt x="15" y="165"/>
                    <a:pt x="15" y="165"/>
                    <a:pt x="15" y="165"/>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grpSp>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مستطيل 2"/>
          <p:cNvSpPr/>
          <p:nvPr/>
        </p:nvSpPr>
        <p:spPr>
          <a:xfrm>
            <a:off x="4002279" y="1519147"/>
            <a:ext cx="7947174" cy="4154984"/>
          </a:xfrm>
          <a:prstGeom prst="rect">
            <a:avLst/>
          </a:prstGeom>
          <a:solidFill>
            <a:schemeClr val="bg1"/>
          </a:solidFill>
        </p:spPr>
        <p:txBody>
          <a:bodyPr wrap="square">
            <a:spAutoFit/>
          </a:bodyPr>
          <a:lstStyle/>
          <a:p>
            <a:pPr marL="457200" indent="-457200" algn="r" rtl="1">
              <a:buFont typeface="+mj-lt"/>
              <a:buAutoNum type="arabicPeriod"/>
            </a:pPr>
            <a:r>
              <a:rPr lang="ar-SA" sz="2400" dirty="0"/>
              <a:t>تطوير المعلمين وتنميتهم مهنياً بشكل مستمر.</a:t>
            </a:r>
            <a:endParaRPr lang="en-US" sz="2400" dirty="0"/>
          </a:p>
          <a:p>
            <a:pPr marL="457200" indent="-457200" algn="r" rtl="1">
              <a:buFont typeface="+mj-lt"/>
              <a:buAutoNum type="arabicPeriod"/>
            </a:pPr>
            <a:r>
              <a:rPr lang="ar-SA" sz="2400" dirty="0"/>
              <a:t>توفير فرص تدريبية للمعلمين والعاملين الآخرين على إستراتيجيات تدريسية حديثة وفاعلة. </a:t>
            </a:r>
            <a:endParaRPr lang="en-US" sz="2400" dirty="0"/>
          </a:p>
          <a:p>
            <a:pPr marL="457200" indent="-457200" algn="r" rtl="1">
              <a:buFont typeface="+mj-lt"/>
              <a:buAutoNum type="arabicPeriod"/>
            </a:pPr>
            <a:r>
              <a:rPr lang="ar-SA" sz="2400" dirty="0"/>
              <a:t> تهيئة الظروف المناسبة لتطبيق إستراتيجيات تدريسية حديثة وفاعلة. </a:t>
            </a:r>
            <a:endParaRPr lang="en-US" sz="2400" dirty="0"/>
          </a:p>
          <a:p>
            <a:pPr marL="457200" indent="-457200" algn="r" rtl="1">
              <a:buFont typeface="+mj-lt"/>
              <a:buAutoNum type="arabicPeriod"/>
            </a:pPr>
            <a:r>
              <a:rPr lang="ar-SA" sz="2400" dirty="0"/>
              <a:t> تقديم التغذية الراجعة للمعلمين حول أدائهم التدريسي بشكل مستمر</a:t>
            </a:r>
            <a:endParaRPr lang="en-US" sz="2400" dirty="0"/>
          </a:p>
          <a:p>
            <a:pPr marL="457200" indent="-457200" algn="r" rtl="1">
              <a:buFont typeface="+mj-lt"/>
              <a:buAutoNum type="arabicPeriod"/>
            </a:pPr>
            <a:r>
              <a:rPr lang="ar-SA" sz="2400" dirty="0"/>
              <a:t>تشجيع المعلمين على تنفيذ الأنشطة العلمية الإثرائية والعلاجية ومتابعتها.</a:t>
            </a:r>
            <a:endParaRPr lang="en-US" sz="2400" dirty="0"/>
          </a:p>
          <a:p>
            <a:pPr marL="457200" indent="-457200" algn="r" rtl="1">
              <a:buFont typeface="+mj-lt"/>
              <a:buAutoNum type="arabicPeriod"/>
            </a:pPr>
            <a:r>
              <a:rPr lang="ar-SA" sz="2400" dirty="0"/>
              <a:t>تشجيع المعلمين ومتابعة توفير ملف خاص لكل طالب .</a:t>
            </a:r>
            <a:endParaRPr lang="en-US" sz="2400" dirty="0"/>
          </a:p>
          <a:p>
            <a:pPr marL="457200" indent="-457200" algn="r" rtl="1">
              <a:buFont typeface="+mj-lt"/>
              <a:buAutoNum type="arabicPeriod"/>
            </a:pPr>
            <a:r>
              <a:rPr lang="ar-SA" sz="2400" dirty="0"/>
              <a:t>تشجيع المعلمين على الإبداع والتفكير في مختلف المواقف التعلمية.</a:t>
            </a:r>
            <a:endParaRPr lang="en-US" sz="2400" dirty="0"/>
          </a:p>
          <a:p>
            <a:pPr marL="457200" indent="-457200" algn="r" rtl="1">
              <a:buFont typeface="+mj-lt"/>
              <a:buAutoNum type="arabicPeriod"/>
            </a:pPr>
            <a:r>
              <a:rPr lang="ar-SA" sz="2400" dirty="0"/>
              <a:t> تشجيع المعلمين على توفير فرص تنمية التفكير الناقد والإبداعي لدى الطلبة. </a:t>
            </a:r>
            <a:endParaRPr lang="en-US" sz="2400" dirty="0"/>
          </a:p>
          <a:p>
            <a:pPr marL="457200" indent="-457200" algn="r" rtl="1">
              <a:buFont typeface="+mj-lt"/>
              <a:buAutoNum type="arabicPeriod"/>
            </a:pPr>
            <a:r>
              <a:rPr lang="ar-SA" sz="2400" dirty="0"/>
              <a:t> متابعة تنفيذ المناهج الدراسية وتطويرها. </a:t>
            </a:r>
            <a:endParaRPr lang="en-US" sz="2400" dirty="0"/>
          </a:p>
          <a:p>
            <a:pPr marL="457200" indent="-457200" algn="r" rtl="1">
              <a:buFont typeface="+mj-lt"/>
              <a:buAutoNum type="arabicPeriod"/>
            </a:pPr>
            <a:r>
              <a:rPr lang="ar-SA" sz="2400" dirty="0"/>
              <a:t>تطوير مهارات المعلمين في الإدارة الصفية الفاعلة </a:t>
            </a:r>
            <a:endParaRPr lang="en-US" sz="2400" dirty="0"/>
          </a:p>
        </p:txBody>
      </p:sp>
      <p:sp>
        <p:nvSpPr>
          <p:cNvPr id="4" name="Rectangle 3">
            <a:extLst>
              <a:ext uri="{FF2B5EF4-FFF2-40B4-BE49-F238E27FC236}">
                <a16:creationId xmlns:a16="http://schemas.microsoft.com/office/drawing/2014/main" id="{6492AE48-D410-4397-8414-76C0F88849D8}"/>
              </a:ext>
            </a:extLst>
          </p:cNvPr>
          <p:cNvSpPr/>
          <p:nvPr/>
        </p:nvSpPr>
        <p:spPr>
          <a:xfrm>
            <a:off x="4095951" y="436207"/>
            <a:ext cx="4929829" cy="530145"/>
          </a:xfrm>
          <a:prstGeom prst="rect">
            <a:avLst/>
          </a:prstGeom>
        </p:spPr>
        <p:txBody>
          <a:bodyPr wrap="square">
            <a:spAutoFit/>
          </a:bodyPr>
          <a:lstStyle/>
          <a:p>
            <a:pPr algn="just" rtl="1">
              <a:lnSpc>
                <a:spcPct val="107000"/>
              </a:lnSpc>
              <a:spcAft>
                <a:spcPts val="800"/>
              </a:spcAft>
            </a:pPr>
            <a:r>
              <a:rPr lang="ar-SA" sz="2800" b="1" dirty="0">
                <a:solidFill>
                  <a:schemeClr val="bg1"/>
                </a:solidFill>
              </a:rPr>
              <a:t>معايير تطوير العمليات التدريسية الصفية</a:t>
            </a:r>
            <a:endParaRPr lang="en-US" sz="28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DB4CEF40-FCB9-44EC-BA50-7E360272B5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4921" y="2028835"/>
            <a:ext cx="3218043" cy="4008710"/>
          </a:xfrm>
          <a:prstGeom prst="rect">
            <a:avLst/>
          </a:prstGeom>
        </p:spPr>
      </p:pic>
    </p:spTree>
    <p:extLst>
      <p:ext uri="{BB962C8B-B14F-4D97-AF65-F5344CB8AC3E}">
        <p14:creationId xmlns:p14="http://schemas.microsoft.com/office/powerpoint/2010/main" val="40134964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صورة 1"/>
          <p:cNvPicPr>
            <a:picLocks noChangeAspect="1"/>
          </p:cNvPicPr>
          <p:nvPr/>
        </p:nvPicPr>
        <p:blipFill>
          <a:blip r:embed="rId2"/>
          <a:stretch>
            <a:fillRect/>
          </a:stretch>
        </p:blipFill>
        <p:spPr>
          <a:xfrm>
            <a:off x="9531546" y="130227"/>
            <a:ext cx="2383743" cy="1127858"/>
          </a:xfrm>
          <a:prstGeom prst="rect">
            <a:avLst/>
          </a:prstGeom>
        </p:spPr>
      </p:pic>
      <p:sp>
        <p:nvSpPr>
          <p:cNvPr id="31" name="TextBox 3">
            <a:extLst>
              <a:ext uri="{FF2B5EF4-FFF2-40B4-BE49-F238E27FC236}">
                <a16:creationId xmlns:a16="http://schemas.microsoft.com/office/drawing/2014/main" id="{F4348071-CE82-4950-9337-A8B929809A72}"/>
              </a:ext>
            </a:extLst>
          </p:cNvPr>
          <p:cNvSpPr txBox="1"/>
          <p:nvPr/>
        </p:nvSpPr>
        <p:spPr>
          <a:xfrm>
            <a:off x="4383933" y="631763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مستطيل 6"/>
          <p:cNvSpPr/>
          <p:nvPr/>
        </p:nvSpPr>
        <p:spPr>
          <a:xfrm>
            <a:off x="501041" y="1408584"/>
            <a:ext cx="10946667" cy="4339650"/>
          </a:xfrm>
          <a:prstGeom prst="rect">
            <a:avLst/>
          </a:prstGeom>
          <a:solidFill>
            <a:schemeClr val="bg1"/>
          </a:solidFill>
        </p:spPr>
        <p:txBody>
          <a:bodyPr wrap="square">
            <a:spAutoFit/>
          </a:bodyPr>
          <a:lstStyle/>
          <a:p>
            <a:pPr marL="514350" indent="-514350" algn="r" rtl="1">
              <a:buFont typeface="+mj-lt"/>
              <a:buAutoNum type="arabicPeriod"/>
            </a:pPr>
            <a:r>
              <a:rPr lang="ar-SA" sz="2800" dirty="0"/>
              <a:t>توفير بيئة مادية مناسبة تساعد على إنجاح عمليتي التعلم والتعليم. </a:t>
            </a:r>
            <a:endParaRPr lang="en-US" sz="2800" dirty="0"/>
          </a:p>
          <a:p>
            <a:pPr marL="514350" indent="-514350" algn="r" rtl="1">
              <a:buFont typeface="+mj-lt"/>
              <a:buAutoNum type="arabicPeriod"/>
            </a:pPr>
            <a:r>
              <a:rPr lang="ar-SA" sz="2800" dirty="0"/>
              <a:t>توفير بيئة اجتماعية إيجابية لتشجيع الطلبة على الإقبال بجدية على عمليتي التعلم والتعليم.</a:t>
            </a:r>
            <a:endParaRPr lang="en-US" sz="2800" dirty="0"/>
          </a:p>
          <a:p>
            <a:pPr marL="514350" indent="-514350" algn="r" rtl="1">
              <a:buFont typeface="+mj-lt"/>
              <a:buAutoNum type="arabicPeriod"/>
            </a:pPr>
            <a:r>
              <a:rPr lang="ar-SA" sz="2800" dirty="0"/>
              <a:t>توفير أجواء الانضباط المدرسي. </a:t>
            </a:r>
            <a:endParaRPr lang="en-US" sz="2800" dirty="0"/>
          </a:p>
          <a:p>
            <a:pPr marL="514350" indent="-514350" algn="r" rtl="1">
              <a:buFont typeface="+mj-lt"/>
              <a:buAutoNum type="arabicPeriod"/>
            </a:pPr>
            <a:r>
              <a:rPr lang="ar-SA" sz="2800" dirty="0"/>
              <a:t> قيادة برامج الإرشاد التربوي والتوجيه المهني. </a:t>
            </a:r>
            <a:endParaRPr lang="en-US" sz="2800" dirty="0"/>
          </a:p>
          <a:p>
            <a:pPr marL="514350" indent="-514350" algn="r" rtl="1">
              <a:buFont typeface="+mj-lt"/>
              <a:buAutoNum type="arabicPeriod"/>
            </a:pPr>
            <a:r>
              <a:rPr lang="ar-SA" sz="2800" dirty="0"/>
              <a:t> متابعة الدوام المدرسي وتنفيذ برنامج الدروس اليومي. </a:t>
            </a:r>
            <a:endParaRPr lang="en-US" sz="2800" dirty="0"/>
          </a:p>
          <a:p>
            <a:pPr marL="514350" indent="-514350" algn="r" rtl="1">
              <a:buFont typeface="+mj-lt"/>
              <a:buAutoNum type="arabicPeriod"/>
            </a:pPr>
            <a:r>
              <a:rPr lang="ar-SA" sz="2800" dirty="0"/>
              <a:t>الإشراف الدقيق على مكتبة المدرسة ومختبراتها العلمية والحاسوبية والمرافق الأخرى. </a:t>
            </a:r>
            <a:endParaRPr lang="en-US" sz="2800" dirty="0"/>
          </a:p>
          <a:p>
            <a:pPr marL="514350" indent="-514350" algn="r" rtl="1">
              <a:buFont typeface="+mj-lt"/>
              <a:buAutoNum type="arabicPeriod"/>
            </a:pPr>
            <a:r>
              <a:rPr lang="ar-SA" sz="2800" dirty="0"/>
              <a:t>الإشراف على المبنى المدرسي وصيانته باستمرار. </a:t>
            </a:r>
            <a:endParaRPr lang="en-US" sz="2800" dirty="0"/>
          </a:p>
          <a:p>
            <a:pPr marL="514350" indent="-514350" algn="r" rtl="1">
              <a:buFont typeface="+mj-lt"/>
              <a:buAutoNum type="arabicPeriod"/>
            </a:pPr>
            <a:r>
              <a:rPr lang="ar-SA" sz="2800" dirty="0"/>
              <a:t> توعية المجتمع المدرسي بكيفية استخدام المرافق المدرسية والمحافظة عليها. </a:t>
            </a:r>
            <a:endParaRPr lang="en-US" sz="2800" dirty="0"/>
          </a:p>
          <a:p>
            <a:pPr marL="514350" indent="-514350" algn="r" rtl="1">
              <a:buFont typeface="+mj-lt"/>
              <a:buAutoNum type="arabicPeriod"/>
            </a:pPr>
            <a:r>
              <a:rPr lang="ar-SA" sz="2800" dirty="0"/>
              <a:t>تشجيع المبادرات الإبداعية الفردية والجماعية، لتوفير بيئة مدرسية آمنة والجذب </a:t>
            </a:r>
            <a:endParaRPr lang="en-US" sz="2800" dirty="0"/>
          </a:p>
          <a:p>
            <a:pPr algn="just" rtl="1"/>
            <a:r>
              <a:rPr lang="en-US" sz="2400" dirty="0">
                <a:solidFill>
                  <a:srgbClr val="00B0F0"/>
                </a:solidFill>
              </a:rPr>
              <a:t> </a:t>
            </a:r>
          </a:p>
        </p:txBody>
      </p:sp>
      <p:sp>
        <p:nvSpPr>
          <p:cNvPr id="3" name="Rectangle 2">
            <a:extLst>
              <a:ext uri="{FF2B5EF4-FFF2-40B4-BE49-F238E27FC236}">
                <a16:creationId xmlns:a16="http://schemas.microsoft.com/office/drawing/2014/main" id="{7EAFD325-360C-4077-9454-AC13E5FDF807}"/>
              </a:ext>
            </a:extLst>
          </p:cNvPr>
          <p:cNvSpPr/>
          <p:nvPr/>
        </p:nvSpPr>
        <p:spPr>
          <a:xfrm>
            <a:off x="3646280" y="547486"/>
            <a:ext cx="4706738" cy="523220"/>
          </a:xfrm>
          <a:prstGeom prst="rect">
            <a:avLst/>
          </a:prstGeom>
        </p:spPr>
        <p:txBody>
          <a:bodyPr wrap="none">
            <a:spAutoFit/>
          </a:bodyPr>
          <a:lstStyle/>
          <a:p>
            <a:r>
              <a:rPr lang="ar-SA" sz="2800" b="1" dirty="0">
                <a:solidFill>
                  <a:schemeClr val="bg1"/>
                </a:solidFill>
                <a:ea typeface="Times New Roman" panose="02020603050405020304" pitchFamily="18" charset="0"/>
              </a:rPr>
              <a:t>معايير تطوير البيئة التعلمية والتعليمية </a:t>
            </a:r>
            <a:endParaRPr lang="en-US" sz="2800" b="1" dirty="0">
              <a:solidFill>
                <a:schemeClr val="bg1"/>
              </a:solidFill>
            </a:endParaRPr>
          </a:p>
        </p:txBody>
      </p:sp>
    </p:spTree>
    <p:extLst>
      <p:ext uri="{BB962C8B-B14F-4D97-AF65-F5344CB8AC3E}">
        <p14:creationId xmlns:p14="http://schemas.microsoft.com/office/powerpoint/2010/main" val="5876812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109244" y="1110085"/>
            <a:ext cx="8899098" cy="50626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74021" y="1463919"/>
            <a:ext cx="11262977" cy="4401205"/>
          </a:xfrm>
          <a:prstGeom prst="rect">
            <a:avLst/>
          </a:prstGeom>
          <a:noFill/>
        </p:spPr>
        <p:txBody>
          <a:bodyPr wrap="square" rtlCol="0">
            <a:spAutoFit/>
          </a:bodyPr>
          <a:lstStyle/>
          <a:p>
            <a:pPr marL="457200" indent="-457200" algn="r" rtl="1">
              <a:buFont typeface="+mj-lt"/>
              <a:buAutoNum type="arabicPeriod"/>
            </a:pPr>
            <a:r>
              <a:rPr lang="ar-SA" sz="2000" dirty="0"/>
              <a:t>متابعة الاطلاع على دفاتر تحضير الدروس للمعلمين باستمرار. </a:t>
            </a:r>
            <a:endParaRPr lang="en-US" sz="2000" dirty="0"/>
          </a:p>
          <a:p>
            <a:pPr marL="457200" indent="-457200" algn="r" rtl="1">
              <a:buFont typeface="+mj-lt"/>
              <a:buAutoNum type="arabicPeriod"/>
            </a:pPr>
            <a:r>
              <a:rPr lang="ar-SA" sz="2000" dirty="0"/>
              <a:t>تنفيذ اجتماعات دورية مع المعلمين لبحث موضوعات دراسية وأساليبهم التعلمية.</a:t>
            </a:r>
            <a:endParaRPr lang="en-US" sz="2000" dirty="0"/>
          </a:p>
          <a:p>
            <a:pPr marL="457200" indent="-457200" algn="r" rtl="1">
              <a:buFont typeface="+mj-lt"/>
              <a:buAutoNum type="arabicPeriod"/>
            </a:pPr>
            <a:r>
              <a:rPr lang="ar-SA" sz="2000" dirty="0"/>
              <a:t>مراجعة خطط المعلمين الدراسية ومناقشتها. </a:t>
            </a:r>
            <a:endParaRPr lang="en-US" sz="2000" dirty="0"/>
          </a:p>
          <a:p>
            <a:pPr marL="457200" indent="-457200" algn="r" rtl="1">
              <a:buFont typeface="+mj-lt"/>
              <a:buAutoNum type="arabicPeriod"/>
            </a:pPr>
            <a:r>
              <a:rPr lang="ar-SA" sz="2000" dirty="0"/>
              <a:t>التعاون مع المشرفين التربويين في نشاطاتهم التعلمية كافة. </a:t>
            </a:r>
            <a:endParaRPr lang="en-US" sz="2000" dirty="0"/>
          </a:p>
          <a:p>
            <a:pPr marL="457200" indent="-457200" algn="r" rtl="1">
              <a:buFont typeface="+mj-lt"/>
              <a:buAutoNum type="arabicPeriod"/>
            </a:pPr>
            <a:r>
              <a:rPr lang="ar-SA" sz="2000" dirty="0"/>
              <a:t>تنفيذ برنامج للزيارات الصفية للمعلمين ومناقشة المعلمين بنتائجها. </a:t>
            </a:r>
            <a:endParaRPr lang="en-US" sz="2000" dirty="0"/>
          </a:p>
          <a:p>
            <a:pPr marL="457200" indent="-457200" algn="r" rtl="1">
              <a:buFont typeface="+mj-lt"/>
              <a:buAutoNum type="arabicPeriod"/>
            </a:pPr>
            <a:r>
              <a:rPr lang="ar-SA" sz="2000" dirty="0"/>
              <a:t>تشجيع برامج تبادل الزيارات بين المعلمين. </a:t>
            </a:r>
            <a:endParaRPr lang="en-US" sz="2000" dirty="0"/>
          </a:p>
          <a:p>
            <a:pPr marL="457200" indent="-457200" algn="r" rtl="1">
              <a:buFont typeface="+mj-lt"/>
              <a:buAutoNum type="arabicPeriod"/>
            </a:pPr>
            <a:r>
              <a:rPr lang="ar-SA" sz="2000" dirty="0"/>
              <a:t>تشجيع المعلمين على المشاركة في النشاطات التربوية التي تستهدف تحسين أدائهم الصفي. </a:t>
            </a:r>
            <a:endParaRPr lang="en-US" sz="2000" dirty="0"/>
          </a:p>
          <a:p>
            <a:pPr marL="457200" indent="-457200" algn="r" rtl="1">
              <a:buFont typeface="+mj-lt"/>
              <a:buAutoNum type="arabicPeriod"/>
            </a:pPr>
            <a:r>
              <a:rPr lang="ar-SA" sz="2000" dirty="0"/>
              <a:t>تصميم خطط لرفع المستوى التحصيلي للطلبة. </a:t>
            </a:r>
            <a:endParaRPr lang="en-US" sz="2000" dirty="0"/>
          </a:p>
          <a:p>
            <a:pPr marL="457200" indent="-457200" algn="r" rtl="1">
              <a:buFont typeface="+mj-lt"/>
              <a:buAutoNum type="arabicPeriod"/>
            </a:pPr>
            <a:r>
              <a:rPr lang="ar-SA" sz="2000" dirty="0"/>
              <a:t>تنفيذ برامج إثرائية وعلاجية للارتقاء بتحصيل الطلبة. </a:t>
            </a:r>
            <a:endParaRPr lang="en-US" sz="2000" dirty="0"/>
          </a:p>
          <a:p>
            <a:pPr marL="457200" indent="-457200" algn="r" rtl="1">
              <a:buFont typeface="+mj-lt"/>
              <a:buAutoNum type="arabicPeriod"/>
            </a:pPr>
            <a:r>
              <a:rPr lang="ar-SA" sz="2000" dirty="0"/>
              <a:t>تحديد نسبة التقدم المتوقعة في ضوء الخطط الإثرائية والعلاجية ومتابعتها. </a:t>
            </a:r>
            <a:endParaRPr lang="en-US" sz="2000" dirty="0"/>
          </a:p>
          <a:p>
            <a:pPr marL="457200" indent="-457200" algn="r" rtl="1">
              <a:buFont typeface="+mj-lt"/>
              <a:buAutoNum type="arabicPeriod"/>
            </a:pPr>
            <a:r>
              <a:rPr lang="ar-SA" sz="2000" dirty="0"/>
              <a:t>متابعة موضوع الامتحانات التحصيلية والإشراف عليها وتطويرها. </a:t>
            </a:r>
            <a:endParaRPr lang="en-US" sz="2000" dirty="0"/>
          </a:p>
          <a:p>
            <a:pPr marL="457200" indent="-457200" algn="r" rtl="1">
              <a:buFont typeface="+mj-lt"/>
              <a:buAutoNum type="arabicPeriod"/>
            </a:pPr>
            <a:r>
              <a:rPr lang="ar-SA" sz="2000" dirty="0"/>
              <a:t>متابعة استخدام المعلمين لإستراتيجيات وأدوات متنوعة لقياس تحصيل الطلبة. </a:t>
            </a:r>
            <a:endParaRPr lang="en-US" sz="2000" dirty="0"/>
          </a:p>
          <a:p>
            <a:pPr marL="457200" indent="-457200" algn="r" rtl="1">
              <a:buFont typeface="+mj-lt"/>
              <a:buAutoNum type="arabicPeriod"/>
            </a:pPr>
            <a:r>
              <a:rPr lang="ar-SA" sz="2000" dirty="0"/>
              <a:t>توظيف نتائج تقويم أداء الطلبة التحصيلي في تحسين العملية التعلمية - التعليمية. </a:t>
            </a:r>
            <a:endParaRPr lang="en-US" sz="2000" dirty="0"/>
          </a:p>
          <a:p>
            <a:pPr marL="457200" indent="-457200" algn="r" rtl="1">
              <a:buFont typeface="+mj-lt"/>
              <a:buAutoNum type="arabicPeriod"/>
            </a:pPr>
            <a:r>
              <a:rPr lang="ar-SA" sz="2000" dirty="0"/>
              <a:t>الاحتفاظ بالسجلات الإدارية والفنية الإشرافية واستخدامها باستمرار. </a:t>
            </a:r>
            <a:endParaRPr lang="en-US" sz="20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7937C926-E2B9-4882-ADD0-1F736013ECAF}"/>
              </a:ext>
            </a:extLst>
          </p:cNvPr>
          <p:cNvSpPr/>
          <p:nvPr/>
        </p:nvSpPr>
        <p:spPr>
          <a:xfrm>
            <a:off x="2109244" y="374762"/>
            <a:ext cx="7438255" cy="584775"/>
          </a:xfrm>
          <a:prstGeom prst="rect">
            <a:avLst/>
          </a:prstGeom>
        </p:spPr>
        <p:txBody>
          <a:bodyPr wrap="none">
            <a:spAutoFit/>
          </a:bodyPr>
          <a:lstStyle/>
          <a:p>
            <a:pPr lvl="0" algn="just" rtl="1"/>
            <a:r>
              <a:rPr lang="ar-SA" sz="3200" b="1" dirty="0">
                <a:solidFill>
                  <a:schemeClr val="bg1"/>
                </a:solidFill>
              </a:rPr>
              <a:t> معايير تحسين مستوى أداء الطلبة وتحصيلهم الدراسي</a:t>
            </a:r>
            <a:endParaRPr lang="en-US" sz="3200" b="1" dirty="0">
              <a:solidFill>
                <a:schemeClr val="bg1"/>
              </a:solidFill>
            </a:endParaRPr>
          </a:p>
        </p:txBody>
      </p:sp>
    </p:spTree>
    <p:extLst>
      <p:ext uri="{BB962C8B-B14F-4D97-AF65-F5344CB8AC3E}">
        <p14:creationId xmlns:p14="http://schemas.microsoft.com/office/powerpoint/2010/main" val="56134152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269848"/>
            <a:ext cx="10354614" cy="4838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55878" y="1391453"/>
            <a:ext cx="9871657" cy="4708981"/>
          </a:xfrm>
          <a:prstGeom prst="rect">
            <a:avLst/>
          </a:prstGeom>
          <a:noFill/>
        </p:spPr>
        <p:txBody>
          <a:bodyPr wrap="square" rtlCol="0">
            <a:spAutoFit/>
          </a:bodyPr>
          <a:lstStyle/>
          <a:p>
            <a:pPr marL="457200" indent="-457200" algn="r" rtl="1">
              <a:buFont typeface="+mj-lt"/>
              <a:buAutoNum type="arabicPeriod"/>
            </a:pPr>
            <a:r>
              <a:rPr lang="ar-SA" sz="2000" dirty="0"/>
              <a:t>تحديد حاجات الطلبة والعمل على تلبيتها بما يتناسب وميولهم ورغباتهم وخصائصهم النمائية.</a:t>
            </a:r>
            <a:endParaRPr lang="en-US" sz="2000" dirty="0"/>
          </a:p>
          <a:p>
            <a:pPr marL="457200" indent="-457200" algn="r" rtl="1">
              <a:buFont typeface="+mj-lt"/>
              <a:buAutoNum type="arabicPeriod"/>
            </a:pPr>
            <a:r>
              <a:rPr lang="ar-SA" sz="2000" dirty="0"/>
              <a:t> تزويد الطلبة بالفرص المناسبة والكافية لتلبية حاجاتهم الفردية والاجتماعية، ولتنمية ميولهم، ولتطوير قدراتهم واستعداداتهم ومواهبهم. </a:t>
            </a:r>
            <a:endParaRPr lang="en-US" sz="2000" dirty="0"/>
          </a:p>
          <a:p>
            <a:pPr marL="457200" indent="-457200" algn="r" rtl="1">
              <a:buFont typeface="+mj-lt"/>
              <a:buAutoNum type="arabicPeriod"/>
            </a:pPr>
            <a:r>
              <a:rPr lang="ar-SA" sz="2000" dirty="0"/>
              <a:t> تزويد الطلبة بالفرص الكافية والمناسبة للاشتراك في النشاطات المنهجية واللامنهجية التي تعمل على حسن نمو الطالب. </a:t>
            </a:r>
            <a:endParaRPr lang="en-US" sz="2000" dirty="0"/>
          </a:p>
          <a:p>
            <a:pPr marL="457200" indent="-457200" algn="r" rtl="1">
              <a:buFont typeface="+mj-lt"/>
              <a:buAutoNum type="arabicPeriod"/>
            </a:pPr>
            <a:r>
              <a:rPr lang="ar-SA" sz="2000" dirty="0"/>
              <a:t>إشراك الطلبة في عملية صنع القرارات المدرسية. </a:t>
            </a:r>
            <a:endParaRPr lang="en-US" sz="2000" dirty="0"/>
          </a:p>
          <a:p>
            <a:pPr marL="457200" indent="-457200" algn="r" rtl="1">
              <a:buFont typeface="+mj-lt"/>
              <a:buAutoNum type="arabicPeriod"/>
            </a:pPr>
            <a:r>
              <a:rPr lang="ar-SA" sz="2000" dirty="0"/>
              <a:t>تطوير برامج الخدمات الطلابية في المدرسة، وفي مقدمتها برنامج الإرشاد التربوي، والتوجيه المهني، والاهتمام بالسجلات التراكمية للطلبة، وتوظيفها. </a:t>
            </a:r>
            <a:endParaRPr lang="en-US" sz="2000" dirty="0"/>
          </a:p>
          <a:p>
            <a:pPr marL="457200" indent="-457200" algn="r" rtl="1">
              <a:buFont typeface="+mj-lt"/>
              <a:buAutoNum type="arabicPeriod"/>
            </a:pPr>
            <a:r>
              <a:rPr lang="ar-SA" sz="2000" dirty="0"/>
              <a:t>تحديد الصعوبات والتحديات والمشكلات التي تواجه الطلبة ومساعدتهم على تخطيها. </a:t>
            </a:r>
            <a:endParaRPr lang="en-US" sz="2000" dirty="0"/>
          </a:p>
          <a:p>
            <a:pPr marL="457200" indent="-457200" algn="r" rtl="1">
              <a:buFont typeface="+mj-lt"/>
              <a:buAutoNum type="arabicPeriod"/>
            </a:pPr>
            <a:r>
              <a:rPr lang="ar-SA" sz="2000" dirty="0"/>
              <a:t>توفير برامج وقائية وعلاجية لإكساب الطلبة المهارات الشخصية والاجتماعية والقيم السلوكية ووقايتهم من التعرض للمشكلات أو الإساءة أو الاستغلال. </a:t>
            </a:r>
            <a:endParaRPr lang="en-US" sz="2000" dirty="0"/>
          </a:p>
          <a:p>
            <a:pPr marL="457200" indent="-457200" algn="r" rtl="1">
              <a:buFont typeface="+mj-lt"/>
              <a:buAutoNum type="arabicPeriod"/>
            </a:pPr>
            <a:r>
              <a:rPr lang="ar-SA" sz="2000" dirty="0"/>
              <a:t> انتهاج الأساليب التربوية في التعامل مع السلوك المشكل للطلبة وتعديله. </a:t>
            </a:r>
            <a:endParaRPr lang="en-US" sz="2000" dirty="0"/>
          </a:p>
          <a:p>
            <a:pPr marL="457200" indent="-457200" algn="r" rtl="1">
              <a:buFont typeface="+mj-lt"/>
              <a:buAutoNum type="arabicPeriod"/>
            </a:pPr>
            <a:r>
              <a:rPr lang="ar-SA" sz="2000" dirty="0"/>
              <a:t>تطوير فهم أكبر للطلبة للوصول بالعلاقات معهم إلى درجة الحنان واللطف والأبوة. </a:t>
            </a:r>
            <a:endParaRPr lang="en-US" sz="2000" dirty="0"/>
          </a:p>
          <a:p>
            <a:pPr marL="457200" indent="-457200" algn="r" rtl="1">
              <a:buFont typeface="+mj-lt"/>
              <a:buAutoNum type="arabicPeriod"/>
            </a:pPr>
            <a:r>
              <a:rPr lang="ar-SA" sz="2000" dirty="0"/>
              <a:t>غرس قيم الانتماء للوطن والولاء للقياد</a:t>
            </a:r>
            <a:r>
              <a:rPr lang="ar-JO" sz="2000" dirty="0"/>
              <a:t>ات الحاكمه</a:t>
            </a:r>
            <a:r>
              <a:rPr lang="ar-SA" sz="2000" dirty="0"/>
              <a:t> في نفوس الطلبة</a:t>
            </a:r>
            <a:endParaRPr lang="ar-JO" sz="2000" dirty="0"/>
          </a:p>
          <a:p>
            <a:pPr marL="457200" indent="-457200" algn="r" rtl="1">
              <a:buFont typeface="+mj-lt"/>
              <a:buAutoNum type="arabicPeriod"/>
            </a:pPr>
            <a:r>
              <a:rPr lang="ar-JO" sz="2000" dirty="0"/>
              <a:t>ا</a:t>
            </a:r>
            <a:r>
              <a:rPr lang="ar-SA" sz="2000" dirty="0"/>
              <a:t>لعمل على رفع كفاية مجالس أولياء الأمور والمعلمين في مجال تعديل سلوك الطلبة</a:t>
            </a:r>
            <a:endParaRPr lang="en-US" sz="20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859EBC0D-B14A-4923-9D34-E06638CE5D62}"/>
              </a:ext>
            </a:extLst>
          </p:cNvPr>
          <p:cNvSpPr/>
          <p:nvPr/>
        </p:nvSpPr>
        <p:spPr>
          <a:xfrm>
            <a:off x="3945621" y="465616"/>
            <a:ext cx="4450257" cy="461665"/>
          </a:xfrm>
          <a:prstGeom prst="rect">
            <a:avLst/>
          </a:prstGeom>
        </p:spPr>
        <p:txBody>
          <a:bodyPr wrap="none">
            <a:spAutoFit/>
          </a:bodyPr>
          <a:lstStyle/>
          <a:p>
            <a:r>
              <a:rPr lang="ar-SA" sz="2400" b="1" dirty="0">
                <a:solidFill>
                  <a:schemeClr val="bg1"/>
                </a:solidFill>
                <a:ea typeface="Times New Roman" panose="02020603050405020304" pitchFamily="18" charset="0"/>
              </a:rPr>
              <a:t>معايير تطوير الانضباط السلوكي لدى الطلبة</a:t>
            </a:r>
            <a:endParaRPr lang="en-US" sz="2400" b="1" dirty="0">
              <a:solidFill>
                <a:schemeClr val="bg1"/>
              </a:solidFill>
            </a:endParaRPr>
          </a:p>
        </p:txBody>
      </p:sp>
    </p:spTree>
    <p:extLst>
      <p:ext uri="{BB962C8B-B14F-4D97-AF65-F5344CB8AC3E}">
        <p14:creationId xmlns:p14="http://schemas.microsoft.com/office/powerpoint/2010/main" val="40975761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14400" y="1269848"/>
            <a:ext cx="10354614" cy="4838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55878" y="1382286"/>
            <a:ext cx="9871657" cy="4093428"/>
          </a:xfrm>
          <a:prstGeom prst="rect">
            <a:avLst/>
          </a:prstGeom>
          <a:noFill/>
        </p:spPr>
        <p:txBody>
          <a:bodyPr wrap="square" rtlCol="0">
            <a:spAutoFit/>
          </a:bodyPr>
          <a:lstStyle/>
          <a:p>
            <a:pPr marL="457200" indent="-457200" algn="r" rtl="1">
              <a:buFont typeface="+mj-lt"/>
              <a:buAutoNum type="arabicPeriod"/>
            </a:pPr>
            <a:r>
              <a:rPr lang="ar-SA" sz="2000" dirty="0"/>
              <a:t>توفير برامج لتدريب المعلمين والعاملين الآخرين في المدرسة على اكتشاف الطلبة ذوي الاحتياجات الخاصة وتصنيفهم. </a:t>
            </a:r>
            <a:endParaRPr lang="en-US" sz="2000" dirty="0"/>
          </a:p>
          <a:p>
            <a:pPr marL="457200" indent="-457200" algn="r" rtl="1">
              <a:buFont typeface="+mj-lt"/>
              <a:buAutoNum type="arabicPeriod"/>
            </a:pPr>
            <a:r>
              <a:rPr lang="ar-SA" sz="2000" dirty="0"/>
              <a:t>تطبيق الاختبارات والمقاييس الخاصة والمناسبة لاكتشاف الطلبة ذوي الاحتياجات الخاصة. </a:t>
            </a:r>
            <a:endParaRPr lang="en-US" sz="2000" dirty="0"/>
          </a:p>
          <a:p>
            <a:pPr marL="457200" indent="-457200" algn="r" rtl="1">
              <a:buFont typeface="+mj-lt"/>
              <a:buAutoNum type="arabicPeriod"/>
            </a:pPr>
            <a:r>
              <a:rPr lang="ar-SA" sz="2000" dirty="0"/>
              <a:t>التعاون مع الجهات ذات العلاقة لإجراء الاختبارات المقننة لتحديد مجالات تفوق الطلبة المتفوقين وتحديد الصعوبات التي يعاني منها الطلبة ذوو صعوبات التعلم. </a:t>
            </a:r>
            <a:endParaRPr lang="en-US" sz="2000" dirty="0"/>
          </a:p>
          <a:p>
            <a:pPr marL="457200" indent="-457200" algn="r" rtl="1">
              <a:buFont typeface="+mj-lt"/>
              <a:buAutoNum type="arabicPeriod"/>
            </a:pPr>
            <a:r>
              <a:rPr lang="ar-SA" sz="2000" dirty="0"/>
              <a:t> توفير قاعدة بيانات خاصة بالطلبة المتفوقين وأخرى خاصة بالطلبة ذوي صعوبات التعلم. </a:t>
            </a:r>
            <a:endParaRPr lang="en-US" sz="2000" dirty="0"/>
          </a:p>
          <a:p>
            <a:pPr marL="457200" indent="-457200" algn="r" rtl="1">
              <a:buFont typeface="+mj-lt"/>
              <a:buAutoNum type="arabicPeriod"/>
            </a:pPr>
            <a:r>
              <a:rPr lang="ar-SA" sz="2000" dirty="0"/>
              <a:t>تهيئة البيئة التربوية التعلمية المادية المناسبة لتعليم الطلبة ذوي الاحتياجات الخاصة. </a:t>
            </a:r>
            <a:endParaRPr lang="en-US" sz="2000" dirty="0"/>
          </a:p>
          <a:p>
            <a:pPr marL="457200" indent="-457200" algn="r" rtl="1">
              <a:buFont typeface="+mj-lt"/>
              <a:buAutoNum type="arabicPeriod"/>
            </a:pPr>
            <a:r>
              <a:rPr lang="ar-SA" sz="2000" dirty="0"/>
              <a:t>تحديد احتياجات الطلبة المتفوقين وذوي صعوبات التعلم، وتلبيتها.</a:t>
            </a:r>
            <a:endParaRPr lang="en-US" sz="2000" dirty="0"/>
          </a:p>
          <a:p>
            <a:pPr marL="457200" indent="-457200" algn="r" rtl="1">
              <a:buFont typeface="+mj-lt"/>
              <a:buAutoNum type="arabicPeriod"/>
            </a:pPr>
            <a:r>
              <a:rPr lang="ar-SA" sz="2000" dirty="0"/>
              <a:t>تطوير برامج إثرائية تلبي حاجات الطلبة المتفوقين وتتناسب مع قدراتهم. </a:t>
            </a:r>
            <a:endParaRPr lang="en-US" sz="2000" dirty="0"/>
          </a:p>
          <a:p>
            <a:pPr marL="457200" indent="-457200" algn="r" rtl="1">
              <a:buFont typeface="+mj-lt"/>
              <a:buAutoNum type="arabicPeriod"/>
            </a:pPr>
            <a:r>
              <a:rPr lang="ar-SA" sz="2000" dirty="0"/>
              <a:t>تطوير برامج تربوية مساعدة تلبي حاجات الطلبة ذوي صعوبات التعلم. </a:t>
            </a:r>
            <a:endParaRPr lang="en-US" sz="2000" dirty="0"/>
          </a:p>
          <a:p>
            <a:pPr marL="457200" indent="-457200" algn="r" rtl="1">
              <a:buFont typeface="+mj-lt"/>
              <a:buAutoNum type="arabicPeriod"/>
            </a:pPr>
            <a:r>
              <a:rPr lang="ar-SA" sz="2000" dirty="0"/>
              <a:t>التعاون مع الجهات ذات العلاقة في رعاية الطلبة المتفوقين والطلبة ذوي صعوبات التعلم. </a:t>
            </a:r>
            <a:endParaRPr lang="en-US" sz="2000" dirty="0"/>
          </a:p>
          <a:p>
            <a:pPr marL="457200" indent="-457200" algn="r" rtl="1">
              <a:buFont typeface="+mj-lt"/>
              <a:buAutoNum type="arabicPeriod"/>
            </a:pPr>
            <a:r>
              <a:rPr lang="ar-SA" sz="2000" dirty="0"/>
              <a:t>العمل على دمج الطلبة ذوي الاحتياجات الخاصة بالطلبة العاديين. </a:t>
            </a:r>
            <a:endParaRPr lang="en-US" sz="2000" dirty="0"/>
          </a:p>
          <a:p>
            <a:pPr marL="457200" indent="-457200" algn="r" rtl="1">
              <a:buFont typeface="+mj-lt"/>
              <a:buAutoNum type="arabicPeriod"/>
            </a:pPr>
            <a:r>
              <a:rPr lang="ar-SA" sz="2000" dirty="0"/>
              <a:t>إشراك الأهل في تفعيل الجهود والنشاطات التي تهدف إلى رعاية الطلبة المتفوقين والطلبة ذوي صعوبات التعلم.</a:t>
            </a:r>
            <a:endParaRPr lang="en-US" sz="2000"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0" name="Picture 9">
            <a:extLst>
              <a:ext uri="{FF2B5EF4-FFF2-40B4-BE49-F238E27FC236}">
                <a16:creationId xmlns:a16="http://schemas.microsoft.com/office/drawing/2014/main" id="{B4DD0303-F336-4A90-99FE-7DE7A8F2D5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99443" y="5581086"/>
            <a:ext cx="6343650" cy="800429"/>
          </a:xfrm>
          <a:prstGeom prst="rect">
            <a:avLst/>
          </a:prstGeom>
        </p:spPr>
      </p:pic>
      <p:sp>
        <p:nvSpPr>
          <p:cNvPr id="2" name="Rectangle 1">
            <a:extLst>
              <a:ext uri="{FF2B5EF4-FFF2-40B4-BE49-F238E27FC236}">
                <a16:creationId xmlns:a16="http://schemas.microsoft.com/office/drawing/2014/main" id="{AD4F18C0-3E20-4009-B683-DDDB62CB708E}"/>
              </a:ext>
            </a:extLst>
          </p:cNvPr>
          <p:cNvSpPr/>
          <p:nvPr/>
        </p:nvSpPr>
        <p:spPr>
          <a:xfrm>
            <a:off x="2799443" y="504555"/>
            <a:ext cx="5944256" cy="523220"/>
          </a:xfrm>
          <a:prstGeom prst="rect">
            <a:avLst/>
          </a:prstGeom>
        </p:spPr>
        <p:txBody>
          <a:bodyPr wrap="none">
            <a:spAutoFit/>
          </a:bodyPr>
          <a:lstStyle/>
          <a:p>
            <a:r>
              <a:rPr lang="ar-SA" sz="2800" b="1" dirty="0">
                <a:solidFill>
                  <a:schemeClr val="bg1"/>
                </a:solidFill>
                <a:ea typeface="Times New Roman" panose="02020603050405020304" pitchFamily="18" charset="0"/>
              </a:rPr>
              <a:t>معايير التعامل مع الطلبة ذوي الاحتياجات الخاصة </a:t>
            </a:r>
            <a:endParaRPr lang="en-US" sz="2800" b="1" dirty="0">
              <a:solidFill>
                <a:schemeClr val="bg1"/>
              </a:solidFill>
            </a:endParaRPr>
          </a:p>
        </p:txBody>
      </p:sp>
    </p:spTree>
    <p:extLst>
      <p:ext uri="{BB962C8B-B14F-4D97-AF65-F5344CB8AC3E}">
        <p14:creationId xmlns:p14="http://schemas.microsoft.com/office/powerpoint/2010/main" val="8041911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28625" y="1269848"/>
            <a:ext cx="11452200" cy="48929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28625" y="1269502"/>
            <a:ext cx="10991850" cy="4893647"/>
          </a:xfrm>
          <a:prstGeom prst="rect">
            <a:avLst/>
          </a:prstGeom>
          <a:noFill/>
        </p:spPr>
        <p:txBody>
          <a:bodyPr wrap="square" rtlCol="0">
            <a:spAutoFit/>
          </a:bodyPr>
          <a:lstStyle/>
          <a:p>
            <a:pPr marL="457200" indent="-457200" algn="r" rtl="1">
              <a:buFont typeface="+mj-lt"/>
              <a:buAutoNum type="arabicPeriod"/>
            </a:pPr>
            <a:r>
              <a:rPr lang="ar-SA" sz="2400" dirty="0"/>
              <a:t> تصنيف الطلبة وفقاً لمواهبهم وهواياتهم واستعدادهم. </a:t>
            </a:r>
            <a:endParaRPr lang="en-US" sz="2400" dirty="0"/>
          </a:p>
          <a:p>
            <a:pPr marL="457200" indent="-457200" algn="r" rtl="1">
              <a:buFont typeface="+mj-lt"/>
              <a:buAutoNum type="arabicPeriod"/>
            </a:pPr>
            <a:r>
              <a:rPr lang="ar-SA" sz="2400" dirty="0"/>
              <a:t> توفير قاعدة بيانات خاصة بالطلبة ذوي المواهب والهوايات المختلفة. </a:t>
            </a:r>
            <a:endParaRPr lang="en-US" sz="2400" dirty="0"/>
          </a:p>
          <a:p>
            <a:pPr marL="457200" indent="-457200" algn="r" rtl="1">
              <a:buFont typeface="+mj-lt"/>
              <a:buAutoNum type="arabicPeriod"/>
            </a:pPr>
            <a:r>
              <a:rPr lang="ar-SA" sz="2400" dirty="0"/>
              <a:t> تضمين الخطة الإدارية للمدرسة بالبرامج والأنشطة المدرسية المناسبة.</a:t>
            </a:r>
            <a:endParaRPr lang="en-US" sz="2400" dirty="0"/>
          </a:p>
          <a:p>
            <a:pPr marL="457200" indent="-457200" algn="r" rtl="1">
              <a:buFont typeface="+mj-lt"/>
              <a:buAutoNum type="arabicPeriod"/>
            </a:pPr>
            <a:r>
              <a:rPr lang="ar-SA" sz="2400" dirty="0"/>
              <a:t>توفير التجهيزات المادية المناسبة والكافية لممارسة الأنشطة المدرسية المختلفة. </a:t>
            </a:r>
            <a:endParaRPr lang="en-US" sz="2400" dirty="0"/>
          </a:p>
          <a:p>
            <a:pPr marL="457200" indent="-457200" algn="r" rtl="1">
              <a:buFont typeface="+mj-lt"/>
              <a:buAutoNum type="arabicPeriod"/>
            </a:pPr>
            <a:r>
              <a:rPr lang="ar-SA" sz="2400" dirty="0"/>
              <a:t>تنويع الأنشطة المدرسية المنسجمة مع المناهج الدراسية. </a:t>
            </a:r>
            <a:endParaRPr lang="ar-JO" sz="2400" dirty="0"/>
          </a:p>
          <a:p>
            <a:pPr marL="457200" indent="-457200" algn="r" rtl="1">
              <a:buFont typeface="+mj-lt"/>
              <a:buAutoNum type="arabicPeriod"/>
            </a:pPr>
            <a:r>
              <a:rPr lang="ar-SA" sz="2400" dirty="0"/>
              <a:t>توفير أنشطة مدرسية مناسبة وكافية. </a:t>
            </a:r>
            <a:endParaRPr lang="en-US" sz="2400" dirty="0"/>
          </a:p>
          <a:p>
            <a:pPr marL="457200" indent="-457200" algn="r" rtl="1">
              <a:buFont typeface="+mj-lt"/>
              <a:buAutoNum type="arabicPeriod"/>
            </a:pPr>
            <a:r>
              <a:rPr lang="ar-SA" sz="2400" dirty="0"/>
              <a:t> إتاحة الفرص للطلبة للمشاركة في الأنشطة الصفية واللاصفية المنهجية واللامنهجية، وتشجيعهم عليها. </a:t>
            </a:r>
            <a:endParaRPr lang="en-US" sz="2400" dirty="0"/>
          </a:p>
          <a:p>
            <a:pPr marL="457200" indent="-457200" algn="r" rtl="1">
              <a:buFont typeface="+mj-lt"/>
              <a:buAutoNum type="arabicPeriod"/>
            </a:pPr>
            <a:r>
              <a:rPr lang="ar-SA" sz="2400" dirty="0"/>
              <a:t>الإسهام في تهيئة الدراسات في مجال اكتشاف المواهب والاستعدادات وأساليب الإفادة منها. </a:t>
            </a:r>
            <a:endParaRPr lang="en-US" sz="2400" dirty="0"/>
          </a:p>
          <a:p>
            <a:pPr marL="457200" indent="-457200" algn="r" rtl="1">
              <a:buFont typeface="+mj-lt"/>
              <a:buAutoNum type="arabicPeriod"/>
            </a:pPr>
            <a:r>
              <a:rPr lang="ar-SA" sz="2400" dirty="0"/>
              <a:t>في مجال تقويم أثر فاعلية مشاركة الإسهام في تهيئة الدراسات والأبحاث الطلبة في الأنشطة المدرسية. </a:t>
            </a:r>
            <a:endParaRPr lang="en-US" sz="2400" dirty="0"/>
          </a:p>
          <a:p>
            <a:pPr marL="457200" indent="-457200" algn="r" rtl="1">
              <a:buFont typeface="+mj-lt"/>
              <a:buAutoNum type="arabicPeriod"/>
            </a:pPr>
            <a:r>
              <a:rPr lang="ar-SA" sz="2400" dirty="0"/>
              <a:t>إثراء البرامج المدرسية بالمسابقات الثقافية والرياضية وغيرها. </a:t>
            </a:r>
            <a:endParaRPr lang="en-US" sz="2400" dirty="0"/>
          </a:p>
          <a:p>
            <a:pPr marL="457200" indent="-457200" algn="r" rtl="1">
              <a:buFont typeface="+mj-lt"/>
              <a:buAutoNum type="arabicPeriod"/>
            </a:pPr>
            <a:r>
              <a:rPr lang="ar-SA" sz="2400" dirty="0"/>
              <a:t> تشجيع الطلبة على المشاركة في المسابقات المدرسية والمحلية والدولية المتاحة. </a:t>
            </a:r>
            <a:endParaRPr lang="en-US" sz="2400" dirty="0"/>
          </a:p>
          <a:p>
            <a:pPr marL="457200" indent="-457200" algn="r" rtl="1">
              <a:buFont typeface="+mj-lt"/>
              <a:buAutoNum type="arabicPeriod"/>
            </a:pPr>
            <a:r>
              <a:rPr lang="ar-SA" sz="2400" dirty="0"/>
              <a:t>تقديم حوافز معنوية ومادية ملائمة للطلبة المشاركين في النشاطات المدرسية. </a:t>
            </a:r>
            <a:endParaRPr lang="en-US" sz="2400" dirty="0"/>
          </a:p>
          <a:p>
            <a:pPr marL="457200" indent="-457200" algn="r" rtl="1">
              <a:buFont typeface="+mj-lt"/>
              <a:buAutoNum type="arabicPeriod"/>
            </a:pPr>
            <a:r>
              <a:rPr lang="ar-SA" sz="2400" dirty="0"/>
              <a:t>التعاون مع الأهل في مجال تطوير مواهب الطلبة وهواياتهم المختلفة</a:t>
            </a:r>
            <a:r>
              <a:rPr lang="ar-SA" dirty="0"/>
              <a:t>.</a:t>
            </a: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2"/>
            <a:ext cx="2383737" cy="836204"/>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C72CD033-AB6D-4DAE-B955-5F2050FFF9CA}"/>
              </a:ext>
            </a:extLst>
          </p:cNvPr>
          <p:cNvSpPr/>
          <p:nvPr/>
        </p:nvSpPr>
        <p:spPr>
          <a:xfrm>
            <a:off x="1619250" y="503161"/>
            <a:ext cx="7277100" cy="523220"/>
          </a:xfrm>
          <a:prstGeom prst="rect">
            <a:avLst/>
          </a:prstGeom>
        </p:spPr>
        <p:txBody>
          <a:bodyPr wrap="square">
            <a:spAutoFit/>
          </a:bodyPr>
          <a:lstStyle/>
          <a:p>
            <a:pPr lvl="0" algn="ctr" rtl="1"/>
            <a:r>
              <a:rPr lang="ar-SA" sz="2800" b="1" dirty="0">
                <a:solidFill>
                  <a:schemeClr val="bg1"/>
                </a:solidFill>
              </a:rPr>
              <a:t>معايير الأنشطة المدرسية والمسابقات الطلابية</a:t>
            </a:r>
            <a:endParaRPr lang="en-US" sz="2800" b="1" dirty="0">
              <a:solidFill>
                <a:schemeClr val="bg1"/>
              </a:solidFill>
            </a:endParaRPr>
          </a:p>
        </p:txBody>
      </p:sp>
    </p:spTree>
    <p:extLst>
      <p:ext uri="{BB962C8B-B14F-4D97-AF65-F5344CB8AC3E}">
        <p14:creationId xmlns:p14="http://schemas.microsoft.com/office/powerpoint/2010/main" val="138489925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28649" y="1269847"/>
            <a:ext cx="11096625" cy="4984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47725" y="1507119"/>
            <a:ext cx="10496550" cy="4401205"/>
          </a:xfrm>
          <a:prstGeom prst="rect">
            <a:avLst/>
          </a:prstGeom>
          <a:noFill/>
        </p:spPr>
        <p:txBody>
          <a:bodyPr wrap="square" rtlCol="0">
            <a:spAutoFit/>
          </a:bodyPr>
          <a:lstStyle/>
          <a:p>
            <a:pPr marL="457200" indent="-457200" algn="r" rtl="1">
              <a:buFont typeface="+mj-lt"/>
              <a:buAutoNum type="arabicPeriod"/>
            </a:pPr>
            <a:r>
              <a:rPr lang="ar-SA" sz="2000" dirty="0"/>
              <a:t>توفير قاعدة بيانات خاصة بأولياء أمور الطلبة ومؤسسات المجتمع. </a:t>
            </a:r>
            <a:endParaRPr lang="en-US" sz="2000" dirty="0"/>
          </a:p>
          <a:p>
            <a:pPr marL="457200" indent="-457200" algn="r" rtl="1">
              <a:buFont typeface="+mj-lt"/>
              <a:buAutoNum type="arabicPeriod"/>
            </a:pPr>
            <a:r>
              <a:rPr lang="ar-SA" sz="2000" dirty="0"/>
              <a:t>تحديد الاحتياجات المجتمعية التي يمكن للمدرسة أن تسهم في توفيرها. </a:t>
            </a:r>
            <a:endParaRPr lang="en-US" sz="2000" dirty="0"/>
          </a:p>
          <a:p>
            <a:pPr marL="457200" indent="-457200" algn="r" rtl="1">
              <a:buFont typeface="+mj-lt"/>
              <a:buAutoNum type="arabicPeriod"/>
            </a:pPr>
            <a:r>
              <a:rPr lang="ar-SA" sz="2000" dirty="0"/>
              <a:t> دراسة المميزات التنظيمية في مؤسسات المجتمع وكيفية توطينها لخدمة المدرسة. </a:t>
            </a:r>
            <a:endParaRPr lang="en-US" sz="2000" dirty="0"/>
          </a:p>
          <a:p>
            <a:pPr marL="457200" indent="-457200" algn="r" rtl="1">
              <a:buFont typeface="+mj-lt"/>
              <a:buAutoNum type="arabicPeriod"/>
            </a:pPr>
            <a:r>
              <a:rPr lang="ar-SA" sz="2000" dirty="0"/>
              <a:t>تحديد سبل دعم قادة المجتمع المحلي لبرامج المدرسة ونشاطاتها. </a:t>
            </a:r>
            <a:endParaRPr lang="en-US" sz="2000" dirty="0"/>
          </a:p>
          <a:p>
            <a:pPr marL="457200" indent="-457200" algn="r" rtl="1">
              <a:buFont typeface="+mj-lt"/>
              <a:buAutoNum type="arabicPeriod"/>
            </a:pPr>
            <a:r>
              <a:rPr lang="ar-SA" sz="2000" dirty="0"/>
              <a:t>تقديم خطة للمشاركة المجتمعية تستجيب لاحتياجات المجتمع المحلي.</a:t>
            </a:r>
            <a:endParaRPr lang="en-US" sz="2000" dirty="0"/>
          </a:p>
          <a:p>
            <a:pPr marL="457200" indent="-457200" algn="r" rtl="1">
              <a:buFont typeface="+mj-lt"/>
              <a:buAutoNum type="arabicPeriod"/>
            </a:pPr>
            <a:r>
              <a:rPr lang="ar-SA" sz="2000" dirty="0"/>
              <a:t>إشراك قادة المجتمع المحلي ومؤسساته وأولياء الأمور في برامج المدرسة وأنشطتها دورياً. </a:t>
            </a:r>
            <a:endParaRPr lang="en-US" sz="2000" dirty="0"/>
          </a:p>
          <a:p>
            <a:pPr marL="457200" indent="-457200" algn="r" rtl="1">
              <a:buFont typeface="+mj-lt"/>
              <a:buAutoNum type="arabicPeriod"/>
            </a:pPr>
            <a:r>
              <a:rPr lang="ar-SA" sz="2000" dirty="0"/>
              <a:t> العمل على رفع نسبة تواصل أولياء الأمور مع المدرسة. </a:t>
            </a:r>
            <a:endParaRPr lang="en-US" sz="2000" dirty="0"/>
          </a:p>
          <a:p>
            <a:pPr marL="457200" indent="-457200" algn="r" rtl="1">
              <a:buFont typeface="+mj-lt"/>
              <a:buAutoNum type="arabicPeriod"/>
            </a:pPr>
            <a:r>
              <a:rPr lang="ar-SA" sz="2000" dirty="0"/>
              <a:t> تحديد آلية الاتصال بقادة المجتمع المحلي ومؤسساته.</a:t>
            </a:r>
            <a:endParaRPr lang="en-US" sz="2000" dirty="0"/>
          </a:p>
          <a:p>
            <a:pPr marL="457200" indent="-457200" algn="r" rtl="1">
              <a:buFont typeface="+mj-lt"/>
              <a:buAutoNum type="arabicPeriod"/>
            </a:pPr>
            <a:r>
              <a:rPr lang="ar-SA" sz="2000" dirty="0"/>
              <a:t> تحديد آلية التواصل مع أولياء الأمور وتسهيلها. </a:t>
            </a:r>
            <a:endParaRPr lang="en-US" sz="2000" dirty="0"/>
          </a:p>
          <a:p>
            <a:pPr marL="457200" indent="-457200" algn="r" rtl="1">
              <a:buFont typeface="+mj-lt"/>
              <a:buAutoNum type="arabicPeriod"/>
            </a:pPr>
            <a:r>
              <a:rPr lang="ar-SA" sz="2000" dirty="0"/>
              <a:t>تسهيل استخدام المجتمع المحلي لمرافق المدرسة في تقديم الخدمات والأنشطة الاجتماعية. </a:t>
            </a:r>
            <a:endParaRPr lang="en-US" sz="2000" dirty="0"/>
          </a:p>
          <a:p>
            <a:pPr marL="457200" indent="-457200" algn="r" rtl="1">
              <a:buFont typeface="+mj-lt"/>
              <a:buAutoNum type="arabicPeriod"/>
            </a:pPr>
            <a:r>
              <a:rPr lang="ar-SA" sz="2000" dirty="0"/>
              <a:t>تزويد أولياء الأمور بتقارير دورية حول النمو الشامل لأبنائهم. </a:t>
            </a:r>
            <a:endParaRPr lang="en-US" sz="2000" dirty="0"/>
          </a:p>
          <a:p>
            <a:pPr marL="457200" indent="-457200" algn="r" rtl="1">
              <a:buFont typeface="+mj-lt"/>
              <a:buAutoNum type="arabicPeriod"/>
            </a:pPr>
            <a:r>
              <a:rPr lang="ar-SA" sz="2000" dirty="0"/>
              <a:t>تعزيز مبادرات أولياء الأمور وقادة المجتمع المحلي الهادفة إلى تطوير أداء المدرسة واستثمارها. </a:t>
            </a:r>
            <a:endParaRPr lang="en-US" sz="2000" dirty="0"/>
          </a:p>
          <a:p>
            <a:pPr marL="457200" indent="-457200" algn="r" rtl="1">
              <a:buFont typeface="+mj-lt"/>
              <a:buAutoNum type="arabicPeriod"/>
            </a:pPr>
            <a:r>
              <a:rPr lang="ar-SA" sz="2000" dirty="0"/>
              <a:t>توفير قاعدة بيانات خاصة بالمشروعات التي نفذتها المدرسة بالتعاون مع المجتمع المحلي. </a:t>
            </a:r>
            <a:endParaRPr lang="en-US" sz="2000" dirty="0"/>
          </a:p>
          <a:p>
            <a:pPr marL="457200" indent="-457200" algn="r" rtl="1">
              <a:buFont typeface="+mj-lt"/>
              <a:buAutoNum type="arabicPeriod"/>
            </a:pPr>
            <a:r>
              <a:rPr lang="ar-SA" sz="2000" dirty="0"/>
              <a:t>دراسة مدى رضا أولياء الأمور عن أداء المدرسة وعلاقتها بالمجتمع المحلي</a:t>
            </a:r>
            <a:r>
              <a:rPr lang="en-US" sz="2000" dirty="0"/>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Picture 5">
            <a:extLst>
              <a:ext uri="{FF2B5EF4-FFF2-40B4-BE49-F238E27FC236}">
                <a16:creationId xmlns:a16="http://schemas.microsoft.com/office/drawing/2014/main" id="{FB041DAA-4CAF-479E-A1F9-52C4598D59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649" y="2567251"/>
            <a:ext cx="3534436" cy="2143125"/>
          </a:xfrm>
          <a:prstGeom prst="rect">
            <a:avLst/>
          </a:prstGeom>
        </p:spPr>
      </p:pic>
      <p:sp>
        <p:nvSpPr>
          <p:cNvPr id="2" name="Rectangle 1">
            <a:extLst>
              <a:ext uri="{FF2B5EF4-FFF2-40B4-BE49-F238E27FC236}">
                <a16:creationId xmlns:a16="http://schemas.microsoft.com/office/drawing/2014/main" id="{F82E066C-FA5D-40FD-BAAA-2588D92C7610}"/>
              </a:ext>
            </a:extLst>
          </p:cNvPr>
          <p:cNvSpPr/>
          <p:nvPr/>
        </p:nvSpPr>
        <p:spPr>
          <a:xfrm>
            <a:off x="3198162" y="357894"/>
            <a:ext cx="5237331" cy="584775"/>
          </a:xfrm>
          <a:prstGeom prst="rect">
            <a:avLst/>
          </a:prstGeom>
        </p:spPr>
        <p:txBody>
          <a:bodyPr wrap="none">
            <a:spAutoFit/>
          </a:bodyPr>
          <a:lstStyle/>
          <a:p>
            <a:r>
              <a:rPr lang="ar-SA" sz="3200" b="1" dirty="0">
                <a:solidFill>
                  <a:schemeClr val="bg1"/>
                </a:solidFill>
                <a:ea typeface="Times New Roman" panose="02020603050405020304" pitchFamily="18" charset="0"/>
              </a:rPr>
              <a:t>معايير ربط المدرسة بالمجتمع المحلي </a:t>
            </a:r>
            <a:endParaRPr lang="en-US" sz="3200" b="1" dirty="0">
              <a:solidFill>
                <a:schemeClr val="bg1"/>
              </a:solidFill>
            </a:endParaRPr>
          </a:p>
        </p:txBody>
      </p:sp>
    </p:spTree>
    <p:extLst>
      <p:ext uri="{BB962C8B-B14F-4D97-AF65-F5344CB8AC3E}">
        <p14:creationId xmlns:p14="http://schemas.microsoft.com/office/powerpoint/2010/main" val="33381381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themeOverride>
</file>

<file path=docProps/app.xml><?xml version="1.0" encoding="utf-8"?>
<Properties xmlns="http://schemas.openxmlformats.org/officeDocument/2006/extended-properties" xmlns:vt="http://schemas.openxmlformats.org/officeDocument/2006/docPropsVTypes">
  <TotalTime>6702</TotalTime>
  <Words>4285</Words>
  <Application>Microsoft Office PowerPoint</Application>
  <PresentationFormat>Widescreen</PresentationFormat>
  <Paragraphs>332</Paragraphs>
  <Slides>40</Slides>
  <Notes>4</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40</vt:i4>
      </vt:variant>
    </vt:vector>
  </HeadingPairs>
  <TitlesOfParts>
    <vt:vector size="49" baseType="lpstr">
      <vt:lpstr>Arial</vt:lpstr>
      <vt:lpstr>Calibri</vt:lpstr>
      <vt:lpstr>Calibri Light</vt:lpstr>
      <vt:lpstr>Roboto Light</vt:lpstr>
      <vt:lpstr>Times New Roman</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290</cp:revision>
  <dcterms:created xsi:type="dcterms:W3CDTF">2023-04-29T09:08:23Z</dcterms:created>
  <dcterms:modified xsi:type="dcterms:W3CDTF">2023-11-01T19:54:03Z</dcterms:modified>
</cp:coreProperties>
</file>