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</p:sldMasterIdLst>
  <p:notesMasterIdLst>
    <p:notesMasterId r:id="rId43"/>
  </p:notesMasterIdLst>
  <p:sldIdLst>
    <p:sldId id="480" r:id="rId2"/>
    <p:sldId id="303" r:id="rId3"/>
    <p:sldId id="313" r:id="rId4"/>
    <p:sldId id="583" r:id="rId5"/>
    <p:sldId id="604" r:id="rId6"/>
    <p:sldId id="613" r:id="rId7"/>
    <p:sldId id="611" r:id="rId8"/>
    <p:sldId id="614" r:id="rId9"/>
    <p:sldId id="615" r:id="rId10"/>
    <p:sldId id="612" r:id="rId11"/>
    <p:sldId id="616" r:id="rId12"/>
    <p:sldId id="617" r:id="rId13"/>
    <p:sldId id="618" r:id="rId14"/>
    <p:sldId id="619" r:id="rId15"/>
    <p:sldId id="620" r:id="rId16"/>
    <p:sldId id="621" r:id="rId17"/>
    <p:sldId id="622" r:id="rId18"/>
    <p:sldId id="623" r:id="rId19"/>
    <p:sldId id="645" r:id="rId20"/>
    <p:sldId id="646" r:id="rId21"/>
    <p:sldId id="628" r:id="rId22"/>
    <p:sldId id="629" r:id="rId23"/>
    <p:sldId id="610" r:id="rId24"/>
    <p:sldId id="631" r:id="rId25"/>
    <p:sldId id="625" r:id="rId26"/>
    <p:sldId id="632" r:id="rId27"/>
    <p:sldId id="633" r:id="rId28"/>
    <p:sldId id="634" r:id="rId29"/>
    <p:sldId id="635" r:id="rId30"/>
    <p:sldId id="653" r:id="rId31"/>
    <p:sldId id="654" r:id="rId32"/>
    <p:sldId id="655" r:id="rId33"/>
    <p:sldId id="656" r:id="rId34"/>
    <p:sldId id="637" r:id="rId35"/>
    <p:sldId id="657" r:id="rId36"/>
    <p:sldId id="638" r:id="rId37"/>
    <p:sldId id="639" r:id="rId38"/>
    <p:sldId id="640" r:id="rId39"/>
    <p:sldId id="641" r:id="rId40"/>
    <p:sldId id="642" r:id="rId41"/>
    <p:sldId id="349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583"/>
            <p14:sldId id="604"/>
            <p14:sldId id="613"/>
            <p14:sldId id="611"/>
            <p14:sldId id="614"/>
            <p14:sldId id="615"/>
            <p14:sldId id="612"/>
            <p14:sldId id="616"/>
            <p14:sldId id="617"/>
            <p14:sldId id="618"/>
            <p14:sldId id="619"/>
            <p14:sldId id="620"/>
            <p14:sldId id="621"/>
            <p14:sldId id="622"/>
            <p14:sldId id="623"/>
            <p14:sldId id="645"/>
            <p14:sldId id="646"/>
            <p14:sldId id="628"/>
            <p14:sldId id="629"/>
            <p14:sldId id="610"/>
            <p14:sldId id="631"/>
            <p14:sldId id="625"/>
            <p14:sldId id="632"/>
            <p14:sldId id="633"/>
            <p14:sldId id="634"/>
            <p14:sldId id="635"/>
            <p14:sldId id="653"/>
            <p14:sldId id="654"/>
            <p14:sldId id="655"/>
            <p14:sldId id="656"/>
            <p14:sldId id="637"/>
            <p14:sldId id="657"/>
            <p14:sldId id="638"/>
            <p14:sldId id="639"/>
            <p14:sldId id="640"/>
            <p14:sldId id="641"/>
            <p14:sldId id="642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her" initials="MF" lastIdx="1" clrIdx="0">
    <p:extLst>
      <p:ext uri="{19B8F6BF-5375-455C-9EA6-DF929625EA0E}">
        <p15:presenceInfo xmlns:p15="http://schemas.microsoft.com/office/powerpoint/2012/main" userId="Mah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8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E9E364-3D37-403E-A505-3B953F92D721}" type="doc">
      <dgm:prSet loTypeId="urn:microsoft.com/office/officeart/2005/8/layout/list1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B55EEA6-9EE7-4B46-AFE8-63EB5CE746FB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i="0" dirty="0"/>
            <a:t>1- Traditional Designs</a:t>
          </a:r>
          <a:endParaRPr lang="ar-SA" b="1" i="0" dirty="0"/>
        </a:p>
      </dgm:t>
    </dgm:pt>
    <dgm:pt modelId="{E57FBE25-C396-46B3-BC9C-5F264B2221EF}" type="parTrans" cxnId="{5FC06089-387C-477E-BA0D-702C599C2803}">
      <dgm:prSet/>
      <dgm:spPr/>
      <dgm:t>
        <a:bodyPr/>
        <a:lstStyle/>
        <a:p>
          <a:endParaRPr lang="en-US" b="1"/>
        </a:p>
      </dgm:t>
    </dgm:pt>
    <dgm:pt modelId="{CCC780CC-B37F-45AE-984A-911902AA962F}" type="sibTrans" cxnId="{5FC06089-387C-477E-BA0D-702C599C2803}">
      <dgm:prSet/>
      <dgm:spPr/>
      <dgm:t>
        <a:bodyPr/>
        <a:lstStyle/>
        <a:p>
          <a:endParaRPr lang="en-US" b="1"/>
        </a:p>
      </dgm:t>
    </dgm:pt>
    <dgm:pt modelId="{B9F2A85F-45D1-4107-8E13-17D2CA41B6FF}">
      <dgm:prSet/>
      <dgm:spPr>
        <a:ln>
          <a:solidFill>
            <a:schemeClr val="tx1"/>
          </a:solidFill>
        </a:ln>
      </dgm:spPr>
      <dgm:t>
        <a:bodyPr/>
        <a:lstStyle/>
        <a:p>
          <a:pPr rtl="0"/>
          <a:r>
            <a:rPr lang="en-US" b="1" dirty="0"/>
            <a:t>2- Contemporary Organizational Designs</a:t>
          </a:r>
          <a:endParaRPr lang="ar-SA" b="1" dirty="0"/>
        </a:p>
      </dgm:t>
    </dgm:pt>
    <dgm:pt modelId="{70D8760A-67A3-4C6D-A3AF-2E69BBBE6086}" type="parTrans" cxnId="{D4E48A78-2268-4BDF-8059-6B0F0FD3E8CD}">
      <dgm:prSet/>
      <dgm:spPr/>
      <dgm:t>
        <a:bodyPr/>
        <a:lstStyle/>
        <a:p>
          <a:endParaRPr lang="en-US" b="1"/>
        </a:p>
      </dgm:t>
    </dgm:pt>
    <dgm:pt modelId="{3957FD44-4823-4034-BD34-0E5BEAA92238}" type="sibTrans" cxnId="{D4E48A78-2268-4BDF-8059-6B0F0FD3E8CD}">
      <dgm:prSet/>
      <dgm:spPr/>
      <dgm:t>
        <a:bodyPr/>
        <a:lstStyle/>
        <a:p>
          <a:endParaRPr lang="en-US" b="1"/>
        </a:p>
      </dgm:t>
    </dgm:pt>
    <dgm:pt modelId="{60703164-0717-4C95-8F47-96295869CBFF}" type="pres">
      <dgm:prSet presAssocID="{F0E9E364-3D37-403E-A505-3B953F92D721}" presName="linear" presStyleCnt="0">
        <dgm:presLayoutVars>
          <dgm:dir/>
          <dgm:animLvl val="lvl"/>
          <dgm:resizeHandles val="exact"/>
        </dgm:presLayoutVars>
      </dgm:prSet>
      <dgm:spPr/>
    </dgm:pt>
    <dgm:pt modelId="{958A95C5-ACE3-4D3F-8BA5-698FC444F1FD}" type="pres">
      <dgm:prSet presAssocID="{FB55EEA6-9EE7-4B46-AFE8-63EB5CE746FB}" presName="parentLin" presStyleCnt="0"/>
      <dgm:spPr/>
    </dgm:pt>
    <dgm:pt modelId="{F9AE9A9A-652C-47BA-9696-7778DC8693BA}" type="pres">
      <dgm:prSet presAssocID="{FB55EEA6-9EE7-4B46-AFE8-63EB5CE746FB}" presName="parentLeftMargin" presStyleLbl="node1" presStyleIdx="0" presStyleCnt="2"/>
      <dgm:spPr/>
    </dgm:pt>
    <dgm:pt modelId="{83A4C97B-CB75-467E-9883-EA2922F7F6D3}" type="pres">
      <dgm:prSet presAssocID="{FB55EEA6-9EE7-4B46-AFE8-63EB5CE746FB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0FB34C90-40E0-4F76-B160-E213C2D0D2E6}" type="pres">
      <dgm:prSet presAssocID="{FB55EEA6-9EE7-4B46-AFE8-63EB5CE746FB}" presName="negativeSpace" presStyleCnt="0"/>
      <dgm:spPr/>
    </dgm:pt>
    <dgm:pt modelId="{96E8D289-A11D-4026-AE94-113038C44DB2}" type="pres">
      <dgm:prSet presAssocID="{FB55EEA6-9EE7-4B46-AFE8-63EB5CE746FB}" presName="childText" presStyleLbl="conFgAcc1" presStyleIdx="0" presStyleCnt="2">
        <dgm:presLayoutVars>
          <dgm:bulletEnabled val="1"/>
        </dgm:presLayoutVars>
      </dgm:prSet>
      <dgm:spPr/>
    </dgm:pt>
    <dgm:pt modelId="{BFA2D9E0-B4BB-4B36-82DC-D9F951D64D7C}" type="pres">
      <dgm:prSet presAssocID="{CCC780CC-B37F-45AE-984A-911902AA962F}" presName="spaceBetweenRectangles" presStyleCnt="0"/>
      <dgm:spPr/>
    </dgm:pt>
    <dgm:pt modelId="{BB80E42B-518C-4AD7-B63B-309A56AC04E6}" type="pres">
      <dgm:prSet presAssocID="{B9F2A85F-45D1-4107-8E13-17D2CA41B6FF}" presName="parentLin" presStyleCnt="0"/>
      <dgm:spPr/>
    </dgm:pt>
    <dgm:pt modelId="{8D5A2298-2C89-44C7-B8A9-5DDD2ACEAAA6}" type="pres">
      <dgm:prSet presAssocID="{B9F2A85F-45D1-4107-8E13-17D2CA41B6FF}" presName="parentLeftMargin" presStyleLbl="node1" presStyleIdx="0" presStyleCnt="2"/>
      <dgm:spPr/>
    </dgm:pt>
    <dgm:pt modelId="{033C8F35-2327-4D91-8C25-EEFB7A1EAB47}" type="pres">
      <dgm:prSet presAssocID="{B9F2A85F-45D1-4107-8E13-17D2CA41B6FF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9B53B6FE-156A-46FF-A65E-B2268D0153C3}" type="pres">
      <dgm:prSet presAssocID="{B9F2A85F-45D1-4107-8E13-17D2CA41B6FF}" presName="negativeSpace" presStyleCnt="0"/>
      <dgm:spPr/>
    </dgm:pt>
    <dgm:pt modelId="{476F95F1-40CB-40CB-B160-451B974A607C}" type="pres">
      <dgm:prSet presAssocID="{B9F2A85F-45D1-4107-8E13-17D2CA41B6FF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28E6F31C-2E2D-488F-A74C-1C2B50D39BB6}" type="presOf" srcId="{F0E9E364-3D37-403E-A505-3B953F92D721}" destId="{60703164-0717-4C95-8F47-96295869CBFF}" srcOrd="0" destOrd="0" presId="urn:microsoft.com/office/officeart/2005/8/layout/list1"/>
    <dgm:cxn modelId="{D4E48A78-2268-4BDF-8059-6B0F0FD3E8CD}" srcId="{F0E9E364-3D37-403E-A505-3B953F92D721}" destId="{B9F2A85F-45D1-4107-8E13-17D2CA41B6FF}" srcOrd="1" destOrd="0" parTransId="{70D8760A-67A3-4C6D-A3AF-2E69BBBE6086}" sibTransId="{3957FD44-4823-4034-BD34-0E5BEAA92238}"/>
    <dgm:cxn modelId="{581D997C-F836-4760-83EA-B5DA9D0CF6E4}" type="presOf" srcId="{B9F2A85F-45D1-4107-8E13-17D2CA41B6FF}" destId="{8D5A2298-2C89-44C7-B8A9-5DDD2ACEAAA6}" srcOrd="0" destOrd="0" presId="urn:microsoft.com/office/officeart/2005/8/layout/list1"/>
    <dgm:cxn modelId="{1634FA81-DA98-4B84-987B-588701442386}" type="presOf" srcId="{FB55EEA6-9EE7-4B46-AFE8-63EB5CE746FB}" destId="{83A4C97B-CB75-467E-9883-EA2922F7F6D3}" srcOrd="1" destOrd="0" presId="urn:microsoft.com/office/officeart/2005/8/layout/list1"/>
    <dgm:cxn modelId="{5FC06089-387C-477E-BA0D-702C599C2803}" srcId="{F0E9E364-3D37-403E-A505-3B953F92D721}" destId="{FB55EEA6-9EE7-4B46-AFE8-63EB5CE746FB}" srcOrd="0" destOrd="0" parTransId="{E57FBE25-C396-46B3-BC9C-5F264B2221EF}" sibTransId="{CCC780CC-B37F-45AE-984A-911902AA962F}"/>
    <dgm:cxn modelId="{FA34D38C-420A-4FF7-924A-918FCBBAE908}" type="presOf" srcId="{FB55EEA6-9EE7-4B46-AFE8-63EB5CE746FB}" destId="{F9AE9A9A-652C-47BA-9696-7778DC8693BA}" srcOrd="0" destOrd="0" presId="urn:microsoft.com/office/officeart/2005/8/layout/list1"/>
    <dgm:cxn modelId="{CB4E49AB-D644-4BFE-9EFD-A4F2581D2A8B}" type="presOf" srcId="{B9F2A85F-45D1-4107-8E13-17D2CA41B6FF}" destId="{033C8F35-2327-4D91-8C25-EEFB7A1EAB47}" srcOrd="1" destOrd="0" presId="urn:microsoft.com/office/officeart/2005/8/layout/list1"/>
    <dgm:cxn modelId="{B3A04B46-DA16-46BE-9ED4-BF3ECC84E03A}" type="presParOf" srcId="{60703164-0717-4C95-8F47-96295869CBFF}" destId="{958A95C5-ACE3-4D3F-8BA5-698FC444F1FD}" srcOrd="0" destOrd="0" presId="urn:microsoft.com/office/officeart/2005/8/layout/list1"/>
    <dgm:cxn modelId="{B0F86898-7356-4175-9D82-1C4FEE0EF93E}" type="presParOf" srcId="{958A95C5-ACE3-4D3F-8BA5-698FC444F1FD}" destId="{F9AE9A9A-652C-47BA-9696-7778DC8693BA}" srcOrd="0" destOrd="0" presId="urn:microsoft.com/office/officeart/2005/8/layout/list1"/>
    <dgm:cxn modelId="{98972FAF-7B2E-4CA8-B631-C35CE1FDF222}" type="presParOf" srcId="{958A95C5-ACE3-4D3F-8BA5-698FC444F1FD}" destId="{83A4C97B-CB75-467E-9883-EA2922F7F6D3}" srcOrd="1" destOrd="0" presId="urn:microsoft.com/office/officeart/2005/8/layout/list1"/>
    <dgm:cxn modelId="{D8E229B5-0978-4CDF-A09A-A65E68DB92EA}" type="presParOf" srcId="{60703164-0717-4C95-8F47-96295869CBFF}" destId="{0FB34C90-40E0-4F76-B160-E213C2D0D2E6}" srcOrd="1" destOrd="0" presId="urn:microsoft.com/office/officeart/2005/8/layout/list1"/>
    <dgm:cxn modelId="{A2FB283C-5FB1-4AA4-B71E-7D797562F24A}" type="presParOf" srcId="{60703164-0717-4C95-8F47-96295869CBFF}" destId="{96E8D289-A11D-4026-AE94-113038C44DB2}" srcOrd="2" destOrd="0" presId="urn:microsoft.com/office/officeart/2005/8/layout/list1"/>
    <dgm:cxn modelId="{FF3B1063-4EB9-4F09-8DF1-9FD1A112D529}" type="presParOf" srcId="{60703164-0717-4C95-8F47-96295869CBFF}" destId="{BFA2D9E0-B4BB-4B36-82DC-D9F951D64D7C}" srcOrd="3" destOrd="0" presId="urn:microsoft.com/office/officeart/2005/8/layout/list1"/>
    <dgm:cxn modelId="{311F120E-06C3-4DF3-B906-812A55CF1C5C}" type="presParOf" srcId="{60703164-0717-4C95-8F47-96295869CBFF}" destId="{BB80E42B-518C-4AD7-B63B-309A56AC04E6}" srcOrd="4" destOrd="0" presId="urn:microsoft.com/office/officeart/2005/8/layout/list1"/>
    <dgm:cxn modelId="{7D4FE880-B267-4CA2-8B7C-0894582AB4C1}" type="presParOf" srcId="{BB80E42B-518C-4AD7-B63B-309A56AC04E6}" destId="{8D5A2298-2C89-44C7-B8A9-5DDD2ACEAAA6}" srcOrd="0" destOrd="0" presId="urn:microsoft.com/office/officeart/2005/8/layout/list1"/>
    <dgm:cxn modelId="{C0B266CB-3AEE-4A18-83D8-415F16F37191}" type="presParOf" srcId="{BB80E42B-518C-4AD7-B63B-309A56AC04E6}" destId="{033C8F35-2327-4D91-8C25-EEFB7A1EAB47}" srcOrd="1" destOrd="0" presId="urn:microsoft.com/office/officeart/2005/8/layout/list1"/>
    <dgm:cxn modelId="{C330306E-7349-473E-A5E6-2AD98CD63CA2}" type="presParOf" srcId="{60703164-0717-4C95-8F47-96295869CBFF}" destId="{9B53B6FE-156A-46FF-A65E-B2268D0153C3}" srcOrd="5" destOrd="0" presId="urn:microsoft.com/office/officeart/2005/8/layout/list1"/>
    <dgm:cxn modelId="{9BCA5B10-4E66-4610-A033-020687F4F217}" type="presParOf" srcId="{60703164-0717-4C95-8F47-96295869CBFF}" destId="{476F95F1-40CB-40CB-B160-451B974A607C}" srcOrd="6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6E8D289-A11D-4026-AE94-113038C44DB2}">
      <dsp:nvSpPr>
        <dsp:cNvPr id="0" name=""/>
        <dsp:cNvSpPr/>
      </dsp:nvSpPr>
      <dsp:spPr>
        <a:xfrm>
          <a:off x="0" y="1127768"/>
          <a:ext cx="9448799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A4C97B-CB75-467E-9883-EA2922F7F6D3}">
      <dsp:nvSpPr>
        <dsp:cNvPr id="0" name=""/>
        <dsp:cNvSpPr/>
      </dsp:nvSpPr>
      <dsp:spPr>
        <a:xfrm>
          <a:off x="472440" y="714488"/>
          <a:ext cx="6614160" cy="8265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0000" tIns="0" rIns="250000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i="0" kern="1200" dirty="0"/>
            <a:t>1- Traditional Designs</a:t>
          </a:r>
          <a:endParaRPr lang="ar-SA" sz="2800" b="1" i="0" kern="1200" dirty="0"/>
        </a:p>
      </dsp:txBody>
      <dsp:txXfrm>
        <a:off x="512789" y="754837"/>
        <a:ext cx="6533462" cy="745862"/>
      </dsp:txXfrm>
    </dsp:sp>
    <dsp:sp modelId="{476F95F1-40CB-40CB-B160-451B974A607C}">
      <dsp:nvSpPr>
        <dsp:cNvPr id="0" name=""/>
        <dsp:cNvSpPr/>
      </dsp:nvSpPr>
      <dsp:spPr>
        <a:xfrm>
          <a:off x="0" y="2397849"/>
          <a:ext cx="9448799" cy="70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3C8F35-2327-4D91-8C25-EEFB7A1EAB47}">
      <dsp:nvSpPr>
        <dsp:cNvPr id="0" name=""/>
        <dsp:cNvSpPr/>
      </dsp:nvSpPr>
      <dsp:spPr>
        <a:xfrm>
          <a:off x="472440" y="1984568"/>
          <a:ext cx="6614160" cy="8265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solidFill>
            <a:schemeClr val="tx1"/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0000" tIns="0" rIns="250000" bIns="0" numCol="1" spcCol="1270" anchor="ctr" anchorCtr="0">
          <a:noAutofit/>
        </a:bodyPr>
        <a:lstStyle/>
        <a:p>
          <a:pPr marL="0" lvl="0" indent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2- Contemporary Organizational Designs</a:t>
          </a:r>
          <a:endParaRPr lang="ar-SA" sz="2800" b="1" kern="1200" dirty="0"/>
        </a:p>
      </dsp:txBody>
      <dsp:txXfrm>
        <a:off x="512789" y="2024917"/>
        <a:ext cx="6533462" cy="7458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3/5/2024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1125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8131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9112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4288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5614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4539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9930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9792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1009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904660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3/5/2024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95775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1074908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13648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69329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47766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86968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84990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439151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3/5/2024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9EEDE39-E4BF-84B5-7FC9-D8F2A785373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3127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  <p:sldLayoutId id="2147483686" r:id="rId18"/>
    <p:sldLayoutId id="2147483660" r:id="rId19"/>
    <p:sldLayoutId id="2147483662" r:id="rId20"/>
    <p:sldLayoutId id="2147483665" r:id="rId21"/>
    <p:sldLayoutId id="2147483666" r:id="rId22"/>
    <p:sldLayoutId id="2147483667" r:id="rId2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sv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sv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6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3" Type="http://schemas.openxmlformats.org/officeDocument/2006/relationships/image" Target="../media/image18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64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4501739" y="-552450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16130" y="388708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Magdy  Al-haj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0" y="1763428"/>
            <a:ext cx="465387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Organizational Structure and Design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38608" y="5880855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18557" y="4871555"/>
            <a:ext cx="28741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MGM111</a:t>
            </a:r>
          </a:p>
          <a:p>
            <a:pPr algn="ctr"/>
            <a:r>
              <a:rPr lang="en-US" sz="2000" b="1" dirty="0">
                <a:solidFill>
                  <a:schemeClr val="bg1"/>
                </a:solidFill>
              </a:rPr>
              <a:t>Principle of Management</a:t>
            </a:r>
          </a:p>
          <a:p>
            <a:pPr algn="ctr"/>
            <a:endParaRPr lang="en-US" sz="2000" b="1" dirty="0">
              <a:solidFill>
                <a:schemeClr val="bg1"/>
              </a:solidFill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4642942" y="-468313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8741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/>
              <a:t>MGM111</a:t>
            </a:r>
          </a:p>
          <a:p>
            <a:pPr algn="ctr"/>
            <a:r>
              <a:rPr lang="en-US" sz="2000" b="1" dirty="0"/>
              <a:t>Principle of Management</a:t>
            </a:r>
          </a:p>
          <a:p>
            <a:pPr algn="ctr"/>
            <a:endParaRPr lang="en-US" sz="20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864388" y="2648960"/>
            <a:ext cx="732761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algn="ctr"/>
            <a:r>
              <a:rPr lang="en-US" sz="4000" dirty="0">
                <a:latin typeface="Aharoni" panose="02010803020104030203" pitchFamily="2" charset="-79"/>
                <a:cs typeface="Aharoni" panose="02010803020104030203" pitchFamily="2" charset="-79"/>
              </a:rPr>
              <a:t>Organizational Structure and Design</a:t>
            </a:r>
            <a:endParaRPr lang="en-US" sz="4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Magdy Al-haj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178104" y="1039688"/>
            <a:ext cx="7191566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Learning Outcome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2666747" y="628988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BD743B8F-2E42-42D3-A638-EE62A1CAAB51}"/>
              </a:ext>
            </a:extLst>
          </p:cNvPr>
          <p:cNvSpPr txBox="1">
            <a:spLocks/>
          </p:cNvSpPr>
          <p:nvPr/>
        </p:nvSpPr>
        <p:spPr>
          <a:xfrm>
            <a:off x="5181795" y="1929278"/>
            <a:ext cx="6354337" cy="4351338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/>
              <a:t>Defining Organizational Structure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Work specialization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Departmentalization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Chain of Command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Span of Control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Centralize vs. Decentralize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Formalization</a:t>
            </a:r>
          </a:p>
          <a:p>
            <a:pPr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/>
              <a:t>Organization Design Decisions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Mechanistic and Organic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Contingency Factors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Common Designs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69145" y="143630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A6D58146-A595-4268-BD4D-ABAA1BD08207}"/>
              </a:ext>
            </a:extLst>
          </p:cNvPr>
          <p:cNvSpPr txBox="1">
            <a:spLocks noChangeArrowheads="1"/>
          </p:cNvSpPr>
          <p:nvPr/>
        </p:nvSpPr>
        <p:spPr>
          <a:xfrm>
            <a:off x="1053161" y="303104"/>
            <a:ext cx="9254583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Defining Organizational Structure</a:t>
            </a: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822C529A-981E-4306-B0C9-5019EA7319E7}"/>
              </a:ext>
            </a:extLst>
          </p:cNvPr>
          <p:cNvSpPr txBox="1">
            <a:spLocks noChangeArrowheads="1"/>
          </p:cNvSpPr>
          <p:nvPr/>
        </p:nvSpPr>
        <p:spPr>
          <a:xfrm>
            <a:off x="1537057" y="1030497"/>
            <a:ext cx="8949783" cy="4648200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4400" b="1" dirty="0"/>
              <a:t>Organizational Structure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4000" b="1" dirty="0"/>
              <a:t>The formal arrangement of jobs within an organization</a:t>
            </a:r>
          </a:p>
        </p:txBody>
      </p:sp>
    </p:spTree>
    <p:extLst>
      <p:ext uri="{BB962C8B-B14F-4D97-AF65-F5344CB8AC3E}">
        <p14:creationId xmlns:p14="http://schemas.microsoft.com/office/powerpoint/2010/main" val="2825303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8" y="1491171"/>
            <a:ext cx="11181572" cy="49095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12995543-6EE4-40D3-9646-BBC009C1A61C}"/>
              </a:ext>
            </a:extLst>
          </p:cNvPr>
          <p:cNvSpPr txBox="1">
            <a:spLocks noChangeArrowheads="1"/>
          </p:cNvSpPr>
          <p:nvPr/>
        </p:nvSpPr>
        <p:spPr>
          <a:xfrm>
            <a:off x="1060952" y="430678"/>
            <a:ext cx="9254583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Defining Organizational Structure</a:t>
            </a:r>
          </a:p>
        </p:txBody>
      </p:sp>
      <p:sp>
        <p:nvSpPr>
          <p:cNvPr id="12" name="Rectangle 5">
            <a:extLst>
              <a:ext uri="{FF2B5EF4-FFF2-40B4-BE49-F238E27FC236}">
                <a16:creationId xmlns:a16="http://schemas.microsoft.com/office/drawing/2014/main" id="{71EA20E8-B739-4818-BAAF-49FC5B495E0B}"/>
              </a:ext>
            </a:extLst>
          </p:cNvPr>
          <p:cNvSpPr txBox="1">
            <a:spLocks noChangeArrowheads="1"/>
          </p:cNvSpPr>
          <p:nvPr/>
        </p:nvSpPr>
        <p:spPr>
          <a:xfrm>
            <a:off x="1395432" y="1698591"/>
            <a:ext cx="9401135" cy="4648200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600" b="1" dirty="0"/>
              <a:t>Organizational Design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3200" b="1" dirty="0"/>
              <a:t>A process involving decisions about six key elements:</a:t>
            </a:r>
          </a:p>
          <a:p>
            <a:pPr marL="1333500" lvl="2" indent="-419100">
              <a:buFontTx/>
              <a:buAutoNum type="arabicPeriod"/>
            </a:pPr>
            <a:r>
              <a:rPr lang="en-US" sz="3200" b="1" dirty="0"/>
              <a:t>Work specialization</a:t>
            </a:r>
          </a:p>
          <a:p>
            <a:pPr marL="1333500" lvl="2" indent="-419100">
              <a:buFontTx/>
              <a:buAutoNum type="arabicPeriod"/>
            </a:pPr>
            <a:r>
              <a:rPr lang="en-US" sz="3200" b="1" dirty="0"/>
              <a:t>Departmentalization</a:t>
            </a:r>
          </a:p>
          <a:p>
            <a:pPr marL="1333500" lvl="2" indent="-419100">
              <a:buFontTx/>
              <a:buAutoNum type="arabicPeriod"/>
            </a:pPr>
            <a:r>
              <a:rPr lang="en-US" sz="3200" b="1" dirty="0"/>
              <a:t>Chain of command</a:t>
            </a:r>
          </a:p>
          <a:p>
            <a:pPr marL="1333500" lvl="2" indent="-419100">
              <a:buFontTx/>
              <a:buAutoNum type="arabicPeriod"/>
            </a:pPr>
            <a:r>
              <a:rPr lang="en-US" sz="3200" b="1" dirty="0"/>
              <a:t>Span of control</a:t>
            </a:r>
          </a:p>
          <a:p>
            <a:pPr marL="1333500" lvl="2" indent="-419100">
              <a:buFontTx/>
              <a:buAutoNum type="arabicPeriod"/>
            </a:pPr>
            <a:r>
              <a:rPr lang="en-US" sz="3200" b="1" dirty="0"/>
              <a:t>Centralization and decentralization</a:t>
            </a:r>
          </a:p>
          <a:p>
            <a:pPr marL="1333500" lvl="2" indent="-419100">
              <a:buFontTx/>
              <a:buAutoNum type="arabicPeriod"/>
            </a:pPr>
            <a:r>
              <a:rPr lang="en-US" sz="3200" b="1" dirty="0"/>
              <a:t>Formalization</a:t>
            </a:r>
          </a:p>
        </p:txBody>
      </p:sp>
    </p:spTree>
    <p:extLst>
      <p:ext uri="{BB962C8B-B14F-4D97-AF65-F5344CB8AC3E}">
        <p14:creationId xmlns:p14="http://schemas.microsoft.com/office/powerpoint/2010/main" val="22313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93246" y="1665343"/>
            <a:ext cx="11519754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E48571E-4C68-40B8-9610-87066AF6DEBD}"/>
              </a:ext>
            </a:extLst>
          </p:cNvPr>
          <p:cNvSpPr txBox="1">
            <a:spLocks noChangeArrowheads="1"/>
          </p:cNvSpPr>
          <p:nvPr/>
        </p:nvSpPr>
        <p:spPr>
          <a:xfrm>
            <a:off x="1462091" y="396283"/>
            <a:ext cx="8305800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Purposes of Organizing</a:t>
            </a:r>
          </a:p>
        </p:txBody>
      </p:sp>
      <p:sp>
        <p:nvSpPr>
          <p:cNvPr id="11" name="Rectangle 8">
            <a:extLst>
              <a:ext uri="{FF2B5EF4-FFF2-40B4-BE49-F238E27FC236}">
                <a16:creationId xmlns:a16="http://schemas.microsoft.com/office/drawing/2014/main" id="{CE7E8ACB-82AE-4B9B-8448-A3089AFF8F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0" y="2051939"/>
            <a:ext cx="10086744" cy="3822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Divides work to be done into specific jobs and departments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Assigns tasks and responsibilities associated with individual jobs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Coordinates diverse organizational tasks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Clusters jobs into units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Establishes relationships among individuals, groups, and departments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Establishes formal lines of authority</a:t>
            </a:r>
          </a:p>
          <a:p>
            <a:pPr marL="342900" indent="-342900">
              <a:spcBef>
                <a:spcPct val="35000"/>
              </a:spcBef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2400" b="1" dirty="0">
                <a:latin typeface="Arial" pitchFamily="34" charset="0"/>
              </a:rPr>
              <a:t>Allocates and deploys organizational resources</a:t>
            </a:r>
          </a:p>
        </p:txBody>
      </p:sp>
    </p:spTree>
    <p:extLst>
      <p:ext uri="{BB962C8B-B14F-4D97-AF65-F5344CB8AC3E}">
        <p14:creationId xmlns:p14="http://schemas.microsoft.com/office/powerpoint/2010/main" val="3285502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3378" y="1648079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055A848D-F9A4-4A3D-8CDC-65A87BE69BA1}"/>
              </a:ext>
            </a:extLst>
          </p:cNvPr>
          <p:cNvSpPr txBox="1">
            <a:spLocks noChangeArrowheads="1"/>
          </p:cNvSpPr>
          <p:nvPr/>
        </p:nvSpPr>
        <p:spPr>
          <a:xfrm>
            <a:off x="1447800" y="410175"/>
            <a:ext cx="8077200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Organizational Structure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9393A6C8-A6EF-4835-948D-083843313ED3}"/>
              </a:ext>
            </a:extLst>
          </p:cNvPr>
          <p:cNvSpPr txBox="1">
            <a:spLocks noChangeArrowheads="1"/>
          </p:cNvSpPr>
          <p:nvPr/>
        </p:nvSpPr>
        <p:spPr>
          <a:xfrm>
            <a:off x="749917" y="1613391"/>
            <a:ext cx="8922434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3600" b="1" dirty="0">
                <a:solidFill>
                  <a:srgbClr val="FF0000"/>
                </a:solidFill>
              </a:rPr>
              <a:t>Work Specialization</a:t>
            </a:r>
          </a:p>
          <a:p>
            <a:pPr lvl="1"/>
            <a:r>
              <a:rPr lang="en-US" sz="3200" b="1" dirty="0"/>
              <a:t>The degree to which tasks in the organization are divided into separate jobs with each step completed by a different person</a:t>
            </a:r>
          </a:p>
          <a:p>
            <a:pPr lvl="2"/>
            <a:r>
              <a:rPr lang="en-US" sz="2800" b="1" dirty="0"/>
              <a:t>Overspecialization can result in human diseconomies from boredom, fatigue, stress, poor quality, increased absenteeism, and higher turnover</a:t>
            </a:r>
          </a:p>
        </p:txBody>
      </p:sp>
      <p:pic>
        <p:nvPicPr>
          <p:cNvPr id="15" name="Picture 4" descr="j0295182">
            <a:extLst>
              <a:ext uri="{FF2B5EF4-FFF2-40B4-BE49-F238E27FC236}">
                <a16:creationId xmlns:a16="http://schemas.microsoft.com/office/drawing/2014/main" id="{879C5D89-AD8D-4D0D-97AD-851A24EDAD1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4381" y="4866873"/>
            <a:ext cx="2217962" cy="1376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2210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8" y="1804987"/>
            <a:ext cx="10930427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020DD995-66EA-45F2-8229-3420AE92787D}"/>
              </a:ext>
            </a:extLst>
          </p:cNvPr>
          <p:cNvSpPr txBox="1">
            <a:spLocks noChangeArrowheads="1"/>
          </p:cNvSpPr>
          <p:nvPr/>
        </p:nvSpPr>
        <p:spPr>
          <a:xfrm>
            <a:off x="1376949" y="363472"/>
            <a:ext cx="8842375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Departmentalization by Type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E478A6BE-B689-404F-80A0-3F840390FA56}"/>
              </a:ext>
            </a:extLst>
          </p:cNvPr>
          <p:cNvSpPr txBox="1">
            <a:spLocks noChangeArrowheads="1"/>
          </p:cNvSpPr>
          <p:nvPr/>
        </p:nvSpPr>
        <p:spPr>
          <a:xfrm>
            <a:off x="1332673" y="1930317"/>
            <a:ext cx="4270375" cy="4343400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>
                <a:solidFill>
                  <a:srgbClr val="FF0000"/>
                </a:solidFill>
              </a:rPr>
              <a:t>1- Functional </a:t>
            </a:r>
          </a:p>
          <a:p>
            <a:pPr lvl="1"/>
            <a:r>
              <a:rPr lang="en-US" b="1" dirty="0"/>
              <a:t>Grouping jobs by functions performed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>
                <a:solidFill>
                  <a:srgbClr val="FF0000"/>
                </a:solidFill>
              </a:rPr>
              <a:t>2- Product</a:t>
            </a:r>
          </a:p>
          <a:p>
            <a:pPr lvl="1"/>
            <a:r>
              <a:rPr lang="en-US" b="1" dirty="0"/>
              <a:t>Grouping jobs by product line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b="1" dirty="0">
                <a:solidFill>
                  <a:srgbClr val="FF0000"/>
                </a:solidFill>
              </a:rPr>
              <a:t>3- Geographical</a:t>
            </a:r>
          </a:p>
          <a:p>
            <a:pPr lvl="1"/>
            <a:r>
              <a:rPr lang="en-US" b="1" dirty="0"/>
              <a:t>Grouping jobs on the basis of territory or geography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A7623D7F-B874-47A3-B68B-B2C92B03BE94}"/>
              </a:ext>
            </a:extLst>
          </p:cNvPr>
          <p:cNvSpPr txBox="1">
            <a:spLocks noChangeArrowheads="1"/>
          </p:cNvSpPr>
          <p:nvPr/>
        </p:nvSpPr>
        <p:spPr>
          <a:xfrm>
            <a:off x="6687293" y="2057366"/>
            <a:ext cx="3813175" cy="4343400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3200" b="1" dirty="0">
                <a:solidFill>
                  <a:srgbClr val="FF0000"/>
                </a:solidFill>
              </a:rPr>
              <a:t>4- Process </a:t>
            </a:r>
          </a:p>
          <a:p>
            <a:pPr lvl="1"/>
            <a:r>
              <a:rPr lang="en-US" sz="2800" b="1" dirty="0"/>
              <a:t>Grouping jobs on the basis of product or customer flow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200" b="1" dirty="0">
                <a:solidFill>
                  <a:srgbClr val="FF0000"/>
                </a:solidFill>
              </a:rPr>
              <a:t>5- Customer</a:t>
            </a:r>
          </a:p>
          <a:p>
            <a:pPr lvl="1"/>
            <a:r>
              <a:rPr lang="en-US" sz="2800" b="1" dirty="0"/>
              <a:t>Grouping jobs by type of customer and needs</a:t>
            </a:r>
          </a:p>
          <a:p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932296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 build="p" autoUpdateAnimBg="0"/>
      <p:bldP spid="12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92369" y="1380077"/>
            <a:ext cx="10937632" cy="502069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5DAF7E24-507C-4D58-B494-09F46FACE4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8896" y="1427851"/>
            <a:ext cx="9274208" cy="251811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1" name="Text Box 199">
            <a:extLst>
              <a:ext uri="{FF2B5EF4-FFF2-40B4-BE49-F238E27FC236}">
                <a16:creationId xmlns:a16="http://schemas.microsoft.com/office/drawing/2014/main" id="{EF7CFB9A-137E-4358-B9C6-6F4FB9F245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67339" y="4109409"/>
            <a:ext cx="8311566" cy="208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119063" indent="-119063"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 Efficiencies from putting together similar specialties and people with common skills, knowledge, and orientations</a:t>
            </a:r>
          </a:p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 Coordination within functional area</a:t>
            </a:r>
          </a:p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 In-depth specialization</a:t>
            </a:r>
          </a:p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 Poor communication across functional areas</a:t>
            </a:r>
          </a:p>
          <a:p>
            <a:pPr eaLnBrk="1" hangingPunct="1">
              <a:spcBef>
                <a:spcPct val="3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 Limited view of organizational goals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8F5DE2DD-3AD0-42CA-9BFA-438EABBF576E}"/>
              </a:ext>
            </a:extLst>
          </p:cNvPr>
          <p:cNvSpPr txBox="1">
            <a:spLocks noChangeArrowheads="1"/>
          </p:cNvSpPr>
          <p:nvPr/>
        </p:nvSpPr>
        <p:spPr>
          <a:xfrm>
            <a:off x="349101" y="342680"/>
            <a:ext cx="10515600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 1- Functional Departmentalization</a:t>
            </a:r>
          </a:p>
        </p:txBody>
      </p:sp>
    </p:spTree>
    <p:extLst>
      <p:ext uri="{BB962C8B-B14F-4D97-AF65-F5344CB8AC3E}">
        <p14:creationId xmlns:p14="http://schemas.microsoft.com/office/powerpoint/2010/main" val="174753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9C235DFE-CCC9-454D-9B80-A5F4DD39ECA2}"/>
              </a:ext>
            </a:extLst>
          </p:cNvPr>
          <p:cNvSpPr txBox="1">
            <a:spLocks noChangeArrowheads="1"/>
          </p:cNvSpPr>
          <p:nvPr/>
        </p:nvSpPr>
        <p:spPr>
          <a:xfrm>
            <a:off x="1066800" y="479310"/>
            <a:ext cx="10134600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altLang="ar-SA" dirty="0">
                <a:solidFill>
                  <a:schemeClr val="tx1"/>
                </a:solidFill>
              </a:rPr>
              <a:t>Grouping Jobs into Functions</a:t>
            </a: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D2BBCA9D-E646-4BAC-9872-A6E9F5878666}"/>
              </a:ext>
            </a:extLst>
          </p:cNvPr>
          <p:cNvSpPr txBox="1">
            <a:spLocks noChangeArrowheads="1"/>
          </p:cNvSpPr>
          <p:nvPr/>
        </p:nvSpPr>
        <p:spPr>
          <a:xfrm>
            <a:off x="548640" y="2452200"/>
            <a:ext cx="10536702" cy="2594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35000"/>
              </a:spcBef>
              <a:buFont typeface="Wingdings" panose="05000000000000000000" pitchFamily="2" charset="2"/>
              <a:buChar char="q"/>
            </a:pPr>
            <a:r>
              <a:rPr lang="en-US" altLang="ar-SA" sz="4400" b="1" dirty="0">
                <a:solidFill>
                  <a:srgbClr val="FF0000"/>
                </a:solidFill>
                <a:latin typeface="Arial" pitchFamily="34" charset="0"/>
              </a:rPr>
              <a:t>Functional Structure</a:t>
            </a:r>
          </a:p>
          <a:p>
            <a:pPr marL="800100" lvl="1" indent="-571500">
              <a:buFont typeface="Courier New" panose="02070309020205020404" pitchFamily="49" charset="0"/>
              <a:buChar char="o"/>
            </a:pPr>
            <a:r>
              <a:rPr lang="en-US" altLang="ar-SA" sz="4400" b="1" dirty="0"/>
              <a:t>An organizational structure composed of all the departments that an organization requires to produce its goods or services.</a:t>
            </a:r>
          </a:p>
        </p:txBody>
      </p:sp>
    </p:spTree>
    <p:extLst>
      <p:ext uri="{BB962C8B-B14F-4D97-AF65-F5344CB8AC3E}">
        <p14:creationId xmlns:p14="http://schemas.microsoft.com/office/powerpoint/2010/main" val="336356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64645" y="1392857"/>
            <a:ext cx="11181572" cy="50079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5">
            <a:extLst>
              <a:ext uri="{FF2B5EF4-FFF2-40B4-BE49-F238E27FC236}">
                <a16:creationId xmlns:a16="http://schemas.microsoft.com/office/drawing/2014/main" id="{20C7BCEC-41B0-4ED6-B066-2AA1733484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8114" y="1735982"/>
            <a:ext cx="9515772" cy="2151392"/>
          </a:xfrm>
          <a:prstGeom prst="rect">
            <a:avLst/>
          </a:prstGeom>
          <a:noFill/>
          <a:ln w="9525">
            <a:solidFill>
              <a:schemeClr val="tx1">
                <a:lumMod val="95000"/>
                <a:lumOff val="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1" name="Text Box 197">
            <a:extLst>
              <a:ext uri="{FF2B5EF4-FFF2-40B4-BE49-F238E27FC236}">
                <a16:creationId xmlns:a16="http://schemas.microsoft.com/office/drawing/2014/main" id="{B7051587-5B64-4080-89CC-354BAADDA9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4566" y="4343851"/>
            <a:ext cx="9805181" cy="1600438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286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+ More effective and efficient handling of specific regional issues that arise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+ Serve needs of unique geographic markets better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 Duplication of functions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 Can feel isolated from other organizational areas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1B3A4F4B-CB16-4D10-930D-D5A2DEF80EB1}"/>
              </a:ext>
            </a:extLst>
          </p:cNvPr>
          <p:cNvSpPr txBox="1">
            <a:spLocks noChangeArrowheads="1"/>
          </p:cNvSpPr>
          <p:nvPr/>
        </p:nvSpPr>
        <p:spPr>
          <a:xfrm>
            <a:off x="357191" y="336865"/>
            <a:ext cx="10515600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  2- Geographical Departmentalization</a:t>
            </a:r>
          </a:p>
        </p:txBody>
      </p:sp>
    </p:spTree>
    <p:extLst>
      <p:ext uri="{BB962C8B-B14F-4D97-AF65-F5344CB8AC3E}">
        <p14:creationId xmlns:p14="http://schemas.microsoft.com/office/powerpoint/2010/main" val="158263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9" y="1491171"/>
            <a:ext cx="11181572" cy="49095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Text Box 9">
            <a:extLst>
              <a:ext uri="{FF2B5EF4-FFF2-40B4-BE49-F238E27FC236}">
                <a16:creationId xmlns:a16="http://schemas.microsoft.com/office/drawing/2014/main" id="{5B5017C9-8CDF-42D5-8049-69B421628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3104" y="4474906"/>
            <a:ext cx="7551738" cy="1698927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286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	Allows specialization in particular products and services</a:t>
            </a:r>
          </a:p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	Managers can become experts in their industry</a:t>
            </a:r>
          </a:p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+	Closer to customers</a:t>
            </a:r>
          </a:p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	</a:t>
            </a: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Duplication of functions</a:t>
            </a:r>
          </a:p>
          <a:p>
            <a:pPr eaLnBrk="1" hangingPunct="1">
              <a:spcBef>
                <a:spcPct val="20000"/>
              </a:spcBef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	</a:t>
            </a:r>
            <a:r>
              <a:rPr lang="en-US" sz="1800" dirty="0">
                <a:solidFill>
                  <a:schemeClr val="tx1"/>
                </a:solidFill>
                <a:latin typeface="Arial" pitchFamily="34" charset="0"/>
              </a:rPr>
              <a:t>Limited view of organizational goals</a:t>
            </a:r>
          </a:p>
        </p:txBody>
      </p:sp>
      <p:sp>
        <p:nvSpPr>
          <p:cNvPr id="11" name="Rectangle 7">
            <a:extLst>
              <a:ext uri="{FF2B5EF4-FFF2-40B4-BE49-F238E27FC236}">
                <a16:creationId xmlns:a16="http://schemas.microsoft.com/office/drawing/2014/main" id="{CB396469-DFA7-45D2-BB03-15A33DDF3D02}"/>
              </a:ext>
            </a:extLst>
          </p:cNvPr>
          <p:cNvSpPr txBox="1">
            <a:spLocks noChangeArrowheads="1"/>
          </p:cNvSpPr>
          <p:nvPr/>
        </p:nvSpPr>
        <p:spPr>
          <a:xfrm>
            <a:off x="922924" y="324826"/>
            <a:ext cx="9296400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3- Product Departmentalization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5F565FD-92AB-47B1-A951-DC01FFD5F7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658" y="1630600"/>
            <a:ext cx="9680787" cy="264784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90266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5">
            <a:extLst>
              <a:ext uri="{FF2B5EF4-FFF2-40B4-BE49-F238E27FC236}">
                <a16:creationId xmlns:a16="http://schemas.microsoft.com/office/drawing/2014/main" id="{E5F67524-DB41-48AA-AC54-5BF4483330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641966"/>
            <a:ext cx="8991600" cy="2895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1" name="Text Box 9">
            <a:extLst>
              <a:ext uri="{FF2B5EF4-FFF2-40B4-BE49-F238E27FC236}">
                <a16:creationId xmlns:a16="http://schemas.microsoft.com/office/drawing/2014/main" id="{15DF1C75-2C97-47F2-BB12-43733DDE4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22917" y="4758260"/>
            <a:ext cx="5936566" cy="1107996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286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+	More efficient flow of work activities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	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Can only be used with certain types of products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8707E234-B3D9-4218-A539-0F288B87513A}"/>
              </a:ext>
            </a:extLst>
          </p:cNvPr>
          <p:cNvSpPr txBox="1">
            <a:spLocks noChangeArrowheads="1"/>
          </p:cNvSpPr>
          <p:nvPr/>
        </p:nvSpPr>
        <p:spPr>
          <a:xfrm>
            <a:off x="685800" y="388937"/>
            <a:ext cx="9601200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  4- Process Departmentalization</a:t>
            </a:r>
          </a:p>
        </p:txBody>
      </p:sp>
    </p:spTree>
    <p:extLst>
      <p:ext uri="{BB962C8B-B14F-4D97-AF65-F5344CB8AC3E}">
        <p14:creationId xmlns:p14="http://schemas.microsoft.com/office/powerpoint/2010/main" val="168585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320425"/>
            <a:ext cx="11118825" cy="47665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9" name="Picture 5">
            <a:extLst>
              <a:ext uri="{FF2B5EF4-FFF2-40B4-BE49-F238E27FC236}">
                <a16:creationId xmlns:a16="http://schemas.microsoft.com/office/drawing/2014/main" id="{70B39EEF-D340-4077-8FC8-36BF0364E5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265" y="1577230"/>
            <a:ext cx="9628543" cy="27344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11" name="Text Box 9">
            <a:extLst>
              <a:ext uri="{FF2B5EF4-FFF2-40B4-BE49-F238E27FC236}">
                <a16:creationId xmlns:a16="http://schemas.microsoft.com/office/drawing/2014/main" id="{4E7ED578-3046-4EFF-B6B2-ECD853506D2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06008" y="4688868"/>
            <a:ext cx="8117058" cy="1200329"/>
          </a:xfrm>
          <a:prstGeom prst="rect">
            <a:avLst/>
          </a:prstGeom>
          <a:noFill/>
          <a:ln w="9525" algn="ctr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2286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+ Customers’ needs and problems can be met by specialists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 Duplication of functions</a:t>
            </a:r>
          </a:p>
          <a:p>
            <a:pPr eaLnBrk="1" hangingPunct="1">
              <a:spcBef>
                <a:spcPct val="30000"/>
              </a:spcBef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en-US" sz="2000" dirty="0">
                <a:solidFill>
                  <a:schemeClr val="tx1"/>
                </a:solidFill>
                <a:latin typeface="Arial" pitchFamily="34" charset="0"/>
              </a:rPr>
              <a:t> Limited view of organizational goals</a:t>
            </a:r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FE6A5A8B-B326-4216-86A2-4336A7DCBBDD}"/>
              </a:ext>
            </a:extLst>
          </p:cNvPr>
          <p:cNvSpPr txBox="1">
            <a:spLocks noChangeArrowheads="1"/>
          </p:cNvSpPr>
          <p:nvPr/>
        </p:nvSpPr>
        <p:spPr>
          <a:xfrm>
            <a:off x="738065" y="185162"/>
            <a:ext cx="9829800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  5- Customer Departmentalization</a:t>
            </a:r>
          </a:p>
        </p:txBody>
      </p:sp>
    </p:spTree>
    <p:extLst>
      <p:ext uri="{BB962C8B-B14F-4D97-AF65-F5344CB8AC3E}">
        <p14:creationId xmlns:p14="http://schemas.microsoft.com/office/powerpoint/2010/main" val="358792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8" y="1606583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F2E38131-92E8-422D-9D88-4F0000C5F5E5}"/>
              </a:ext>
            </a:extLst>
          </p:cNvPr>
          <p:cNvSpPr txBox="1">
            <a:spLocks noChangeArrowheads="1"/>
          </p:cNvSpPr>
          <p:nvPr/>
        </p:nvSpPr>
        <p:spPr>
          <a:xfrm>
            <a:off x="1302482" y="-335595"/>
            <a:ext cx="8633270" cy="212365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Chain of Command</a:t>
            </a:r>
            <a:br>
              <a:rPr lang="en-US" dirty="0">
                <a:solidFill>
                  <a:schemeClr val="tx1"/>
                </a:solidFill>
              </a:rPr>
            </a:b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74C871A8-9392-47E9-9CA0-26F0B8C58DEC}"/>
              </a:ext>
            </a:extLst>
          </p:cNvPr>
          <p:cNvSpPr txBox="1">
            <a:spLocks noChangeArrowheads="1"/>
          </p:cNvSpPr>
          <p:nvPr/>
        </p:nvSpPr>
        <p:spPr>
          <a:xfrm>
            <a:off x="1010659" y="1847073"/>
            <a:ext cx="9624516" cy="4114800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4400" b="1" dirty="0">
                <a:solidFill>
                  <a:srgbClr val="FF0000"/>
                </a:solidFill>
              </a:rPr>
              <a:t>Chain of Command</a:t>
            </a:r>
          </a:p>
          <a:p>
            <a:pPr lvl="1"/>
            <a:r>
              <a:rPr lang="en-US" sz="3600" b="1" dirty="0"/>
              <a:t>The continuous line of authority that extends from upper levels of an organization to the lowest levels of the organization and clarifies who reports to whom</a:t>
            </a:r>
          </a:p>
          <a:p>
            <a:pPr lvl="1"/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038573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1672" y="1339553"/>
            <a:ext cx="11523492" cy="506121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70B08AB3-2863-41B1-92EE-2BC740F14B66}"/>
              </a:ext>
            </a:extLst>
          </p:cNvPr>
          <p:cNvSpPr txBox="1">
            <a:spLocks noChangeArrowheads="1"/>
          </p:cNvSpPr>
          <p:nvPr/>
        </p:nvSpPr>
        <p:spPr>
          <a:xfrm>
            <a:off x="1219200" y="279034"/>
            <a:ext cx="8825261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>
                <a:solidFill>
                  <a:schemeClr val="tx1"/>
                </a:solidFill>
              </a:rPr>
              <a:t>Organizational Structure (cont’d)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243B2537-B20B-4EDE-83DC-CEBF97388F31}"/>
              </a:ext>
            </a:extLst>
          </p:cNvPr>
          <p:cNvSpPr txBox="1">
            <a:spLocks noChangeArrowheads="1"/>
          </p:cNvSpPr>
          <p:nvPr/>
        </p:nvSpPr>
        <p:spPr>
          <a:xfrm>
            <a:off x="476835" y="1613391"/>
            <a:ext cx="11238329" cy="4351338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F0000"/>
                </a:solidFill>
              </a:rPr>
              <a:t>Authority</a:t>
            </a:r>
          </a:p>
          <a:p>
            <a:pPr lvl="1"/>
            <a:r>
              <a:rPr lang="en-US" b="1" dirty="0"/>
              <a:t>The rights inherent in a managerial position to tell people what to do and to expect them to do it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F0000"/>
                </a:solidFill>
              </a:rPr>
              <a:t>Responsibility</a:t>
            </a:r>
          </a:p>
          <a:p>
            <a:pPr lvl="1"/>
            <a:r>
              <a:rPr lang="en-US" b="1" dirty="0"/>
              <a:t>The obligation or expectation to perform. Responsibility brings with it accountability (the need to report and justify work to manager’s superiors)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F0000"/>
                </a:solidFill>
              </a:rPr>
              <a:t>Unity of Command</a:t>
            </a:r>
          </a:p>
          <a:p>
            <a:pPr lvl="1"/>
            <a:r>
              <a:rPr lang="en-US" b="1" dirty="0"/>
              <a:t>The concept that a person should have one boss and should report only to that person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F0000"/>
                </a:solidFill>
              </a:rPr>
              <a:t>Delegation</a:t>
            </a:r>
          </a:p>
          <a:p>
            <a:pPr lvl="1"/>
            <a:r>
              <a:rPr lang="en-US" b="1" dirty="0"/>
              <a:t>The assignment of authority to another person to carry out specific duties</a:t>
            </a:r>
          </a:p>
        </p:txBody>
      </p:sp>
    </p:spTree>
    <p:extLst>
      <p:ext uri="{BB962C8B-B14F-4D97-AF65-F5344CB8AC3E}">
        <p14:creationId xmlns:p14="http://schemas.microsoft.com/office/powerpoint/2010/main" val="388568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726F26E5-4FE9-44FC-81FB-78DA90265E97}"/>
              </a:ext>
            </a:extLst>
          </p:cNvPr>
          <p:cNvSpPr txBox="1">
            <a:spLocks noChangeArrowheads="1"/>
          </p:cNvSpPr>
          <p:nvPr/>
        </p:nvSpPr>
        <p:spPr>
          <a:xfrm>
            <a:off x="1143000" y="304800"/>
            <a:ext cx="9144000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>
                <a:solidFill>
                  <a:schemeClr val="tx1"/>
                </a:solidFill>
              </a:rPr>
              <a:t>Organizational Structure (cont’d)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E580A27F-E4F7-4BDC-8608-C69BE04ECD17}"/>
              </a:ext>
            </a:extLst>
          </p:cNvPr>
          <p:cNvSpPr txBox="1">
            <a:spLocks noChangeArrowheads="1"/>
          </p:cNvSpPr>
          <p:nvPr/>
        </p:nvSpPr>
        <p:spPr>
          <a:xfrm>
            <a:off x="644901" y="1616014"/>
            <a:ext cx="10466363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F0000"/>
                </a:solidFill>
              </a:rPr>
              <a:t>Line and Staff Authority</a:t>
            </a:r>
          </a:p>
          <a:p>
            <a:pPr lvl="1"/>
            <a:r>
              <a:rPr lang="en-US" sz="2800" b="1" dirty="0"/>
              <a:t>Line managers are responsible for the essential activities of the organization, including production and sales. Line managers have the authority to issue orders to those in the chain of command</a:t>
            </a:r>
          </a:p>
          <a:p>
            <a:pPr lvl="2"/>
            <a:r>
              <a:rPr lang="en-US" sz="2800" b="1" dirty="0"/>
              <a:t>The president, the production manager, and the sales manager are examples of line managers</a:t>
            </a:r>
          </a:p>
          <a:p>
            <a:pPr lvl="1"/>
            <a:r>
              <a:rPr lang="en-US" sz="2800" b="1" dirty="0"/>
              <a:t>Staff managers have advisory authority, and cannot issue orders to those in the chain of command (except those in their own department)</a:t>
            </a:r>
          </a:p>
        </p:txBody>
      </p:sp>
    </p:spTree>
    <p:extLst>
      <p:ext uri="{BB962C8B-B14F-4D97-AF65-F5344CB8AC3E}">
        <p14:creationId xmlns:p14="http://schemas.microsoft.com/office/powerpoint/2010/main" val="131817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9" y="1339552"/>
            <a:ext cx="11181572" cy="544372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897FFDE6-7AA8-4AA9-A971-3C57B019FF95}"/>
              </a:ext>
            </a:extLst>
          </p:cNvPr>
          <p:cNvSpPr txBox="1">
            <a:spLocks noChangeArrowheads="1"/>
          </p:cNvSpPr>
          <p:nvPr/>
        </p:nvSpPr>
        <p:spPr>
          <a:xfrm>
            <a:off x="1225400" y="396283"/>
            <a:ext cx="8763000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lvl="1" algn="ctr"/>
            <a:r>
              <a:rPr lang="en-US" sz="5400" b="1" dirty="0"/>
              <a:t> Span of Control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403A6638-729A-4E5D-A1D3-1743C149AB40}"/>
              </a:ext>
            </a:extLst>
          </p:cNvPr>
          <p:cNvSpPr txBox="1">
            <a:spLocks noChangeArrowheads="1"/>
          </p:cNvSpPr>
          <p:nvPr/>
        </p:nvSpPr>
        <p:spPr>
          <a:xfrm>
            <a:off x="248430" y="1520791"/>
            <a:ext cx="11181571" cy="4879975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rgbClr val="FF0000"/>
                </a:solidFill>
              </a:rPr>
              <a:t>Span of Control</a:t>
            </a:r>
          </a:p>
          <a:p>
            <a:pPr lvl="1">
              <a:lnSpc>
                <a:spcPct val="80000"/>
              </a:lnSpc>
            </a:pPr>
            <a:r>
              <a:rPr lang="en-US" sz="2800" b="1" dirty="0"/>
              <a:t>The number of employees who can be effectively and efficiently supervised by a manager</a:t>
            </a:r>
          </a:p>
          <a:p>
            <a:pPr lvl="1">
              <a:lnSpc>
                <a:spcPct val="80000"/>
              </a:lnSpc>
            </a:pPr>
            <a:r>
              <a:rPr lang="en-US" sz="2800" b="1" dirty="0"/>
              <a:t>Width of span is affected by:</a:t>
            </a:r>
          </a:p>
          <a:p>
            <a:pPr lvl="2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800" b="1" dirty="0"/>
              <a:t>Skills and abilities of the manager and the employees</a:t>
            </a:r>
          </a:p>
          <a:p>
            <a:pPr lvl="2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800" b="1" dirty="0"/>
              <a:t>Characteristics of the work being done</a:t>
            </a:r>
          </a:p>
          <a:p>
            <a:pPr lvl="2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800" b="1" dirty="0"/>
              <a:t>Similarity of tasks</a:t>
            </a:r>
          </a:p>
          <a:p>
            <a:pPr lvl="2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800" b="1" dirty="0"/>
              <a:t>Complexity of tasks</a:t>
            </a:r>
          </a:p>
          <a:p>
            <a:pPr lvl="2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800" b="1" dirty="0"/>
              <a:t>Physical proximity of subordinates</a:t>
            </a:r>
          </a:p>
          <a:p>
            <a:pPr lvl="2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800" b="1" dirty="0"/>
              <a:t>Standardization of tasks</a:t>
            </a:r>
          </a:p>
          <a:p>
            <a:pPr lvl="2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800" b="1" dirty="0"/>
              <a:t>Sophistication of the organization’s information system</a:t>
            </a:r>
          </a:p>
          <a:p>
            <a:pPr lvl="2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800" b="1" dirty="0"/>
              <a:t>Strength of the organization’s culture</a:t>
            </a:r>
          </a:p>
          <a:p>
            <a:pPr lvl="2">
              <a:lnSpc>
                <a:spcPct val="80000"/>
              </a:lnSpc>
              <a:buFont typeface="Wingdings" panose="05000000000000000000" pitchFamily="2" charset="2"/>
              <a:buChar char="v"/>
            </a:pPr>
            <a:r>
              <a:rPr lang="en-US" sz="2800" b="1" dirty="0"/>
              <a:t>Preferred style of the manager</a:t>
            </a:r>
          </a:p>
          <a:p>
            <a:pPr lvl="2">
              <a:lnSpc>
                <a:spcPct val="80000"/>
              </a:lnSpc>
            </a:pP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859602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6690" y="142656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93038" y="30724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26141" y="116393"/>
            <a:ext cx="1665859" cy="796160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2" name="Rectangle 4">
            <a:extLst>
              <a:ext uri="{FF2B5EF4-FFF2-40B4-BE49-F238E27FC236}">
                <a16:creationId xmlns:a16="http://schemas.microsoft.com/office/drawing/2014/main" id="{86876636-6E9E-4F4B-929A-A3DDB883632A}"/>
              </a:ext>
            </a:extLst>
          </p:cNvPr>
          <p:cNvSpPr txBox="1">
            <a:spLocks noChangeArrowheads="1"/>
          </p:cNvSpPr>
          <p:nvPr/>
        </p:nvSpPr>
        <p:spPr>
          <a:xfrm>
            <a:off x="1143000" y="366591"/>
            <a:ext cx="88392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pPr lvl="1"/>
            <a:r>
              <a:rPr lang="en-US" dirty="0">
                <a:solidFill>
                  <a:schemeClr val="tx1"/>
                </a:solidFill>
              </a:rPr>
              <a:t>Centralize vs. Decentralize</a:t>
            </a: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E6AF655B-6691-4143-AAA3-145A866B3598}"/>
              </a:ext>
            </a:extLst>
          </p:cNvPr>
          <p:cNvSpPr txBox="1">
            <a:spLocks noChangeArrowheads="1"/>
          </p:cNvSpPr>
          <p:nvPr/>
        </p:nvSpPr>
        <p:spPr>
          <a:xfrm>
            <a:off x="1477108" y="1776695"/>
            <a:ext cx="9045332" cy="3423016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rgbClr val="FF0000"/>
                </a:solidFill>
              </a:rPr>
              <a:t>Centralization</a:t>
            </a:r>
          </a:p>
          <a:p>
            <a:pPr lvl="1"/>
            <a:r>
              <a:rPr lang="en-US" sz="3200" b="1" dirty="0"/>
              <a:t>The degree to which decision making is concentrated at a single point in the organization</a:t>
            </a:r>
          </a:p>
          <a:p>
            <a:pPr lvl="2"/>
            <a:r>
              <a:rPr lang="en-US" sz="3200" b="1" dirty="0"/>
              <a:t>Organizations in which top managers make all the decisions and lower-level employees simply carry out those orders</a:t>
            </a:r>
          </a:p>
        </p:txBody>
      </p:sp>
    </p:spTree>
    <p:extLst>
      <p:ext uri="{BB962C8B-B14F-4D97-AF65-F5344CB8AC3E}">
        <p14:creationId xmlns:p14="http://schemas.microsoft.com/office/powerpoint/2010/main" val="23720096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69145" y="143630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2" name="Rectangle 4">
            <a:extLst>
              <a:ext uri="{FF2B5EF4-FFF2-40B4-BE49-F238E27FC236}">
                <a16:creationId xmlns:a16="http://schemas.microsoft.com/office/drawing/2014/main" id="{33B46F95-7241-4E76-A844-B6D2CF76CA21}"/>
              </a:ext>
            </a:extLst>
          </p:cNvPr>
          <p:cNvSpPr txBox="1">
            <a:spLocks noChangeArrowheads="1"/>
          </p:cNvSpPr>
          <p:nvPr/>
        </p:nvSpPr>
        <p:spPr>
          <a:xfrm>
            <a:off x="1175046" y="255048"/>
            <a:ext cx="88392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pPr lvl="1"/>
            <a:r>
              <a:rPr lang="en-US" dirty="0">
                <a:solidFill>
                  <a:schemeClr val="tx1"/>
                </a:solidFill>
              </a:rPr>
              <a:t>Centralize vs. Decentralize</a:t>
            </a: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DEB5E1B3-82BF-45AB-BB5B-D909D30FF8ED}"/>
              </a:ext>
            </a:extLst>
          </p:cNvPr>
          <p:cNvSpPr txBox="1">
            <a:spLocks noChangeArrowheads="1"/>
          </p:cNvSpPr>
          <p:nvPr/>
        </p:nvSpPr>
        <p:spPr>
          <a:xfrm>
            <a:off x="1143000" y="2008423"/>
            <a:ext cx="8617104" cy="3436711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rgbClr val="FF0000"/>
                </a:solidFill>
              </a:rPr>
              <a:t>Decentralization</a:t>
            </a:r>
          </a:p>
          <a:p>
            <a:pPr lvl="1"/>
            <a:r>
              <a:rPr lang="en-US" sz="3200" b="1" dirty="0"/>
              <a:t>The degree to which lower-level employees provide input or actually make decisions</a:t>
            </a:r>
          </a:p>
          <a:p>
            <a:pPr lvl="1"/>
            <a:r>
              <a:rPr lang="en-US" sz="3200" b="1" dirty="0"/>
              <a:t>Employee Empowerment</a:t>
            </a:r>
          </a:p>
          <a:p>
            <a:pPr lvl="2"/>
            <a:r>
              <a:rPr lang="en-US" sz="3200" b="1" dirty="0"/>
              <a:t>Increasing the decision-making discretion of employees</a:t>
            </a:r>
          </a:p>
        </p:txBody>
      </p:sp>
    </p:spTree>
    <p:extLst>
      <p:ext uri="{BB962C8B-B14F-4D97-AF65-F5344CB8AC3E}">
        <p14:creationId xmlns:p14="http://schemas.microsoft.com/office/powerpoint/2010/main" val="24465206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329CCBE5-E776-43A5-8A66-4941361527C6}"/>
              </a:ext>
            </a:extLst>
          </p:cNvPr>
          <p:cNvSpPr txBox="1">
            <a:spLocks noChangeArrowheads="1"/>
          </p:cNvSpPr>
          <p:nvPr/>
        </p:nvSpPr>
        <p:spPr>
          <a:xfrm>
            <a:off x="1010658" y="26951"/>
            <a:ext cx="8915400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>
                <a:solidFill>
                  <a:schemeClr val="tx1"/>
                </a:solidFill>
              </a:rPr>
              <a:t>  Factors that Influence the Amount of Centralization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F9CEA5A-3A24-4010-A66C-5AE9AD1D1476}"/>
              </a:ext>
            </a:extLst>
          </p:cNvPr>
          <p:cNvSpPr txBox="1">
            <a:spLocks noChangeArrowheads="1"/>
          </p:cNvSpPr>
          <p:nvPr/>
        </p:nvSpPr>
        <p:spPr>
          <a:xfrm>
            <a:off x="478303" y="1491171"/>
            <a:ext cx="10118028" cy="4343400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rgbClr val="FF0000"/>
                </a:solidFill>
              </a:rPr>
              <a:t>More Centralization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Environment is stable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Lower-level managers are not as capable or experienced at making decisions as upper-level managers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Lower-level managers do not want to have a say in decisions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Decisions are significant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Organization is facing a crisis or the risk of company failure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Company is large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Effective implementation of company strategies depends on managers retaining say over what happens</a:t>
            </a:r>
          </a:p>
        </p:txBody>
      </p:sp>
    </p:spTree>
    <p:extLst>
      <p:ext uri="{BB962C8B-B14F-4D97-AF65-F5344CB8AC3E}">
        <p14:creationId xmlns:p14="http://schemas.microsoft.com/office/powerpoint/2010/main" val="2753509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utoUpdateAnimBg="0" advAuto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25800" y="1596266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9">
            <a:extLst>
              <a:ext uri="{FF2B5EF4-FFF2-40B4-BE49-F238E27FC236}">
                <a16:creationId xmlns:a16="http://schemas.microsoft.com/office/drawing/2014/main" id="{31490100-1D41-45C8-8265-312FAE3410D3}"/>
              </a:ext>
            </a:extLst>
          </p:cNvPr>
          <p:cNvSpPr txBox="1">
            <a:spLocks noChangeArrowheads="1"/>
          </p:cNvSpPr>
          <p:nvPr/>
        </p:nvSpPr>
        <p:spPr>
          <a:xfrm>
            <a:off x="1219200" y="228600"/>
            <a:ext cx="8903866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>
                <a:solidFill>
                  <a:schemeClr val="tx1"/>
                </a:solidFill>
              </a:rPr>
              <a:t>Factors that Influence the Amount of Decentralization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43B836D-D080-4D89-8E3D-0A521E77A09B}"/>
              </a:ext>
            </a:extLst>
          </p:cNvPr>
          <p:cNvSpPr txBox="1">
            <a:spLocks noChangeArrowheads="1"/>
          </p:cNvSpPr>
          <p:nvPr/>
        </p:nvSpPr>
        <p:spPr>
          <a:xfrm>
            <a:off x="534573" y="1464960"/>
            <a:ext cx="10683924" cy="4648200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rgbClr val="FF0000"/>
                </a:solidFill>
              </a:rPr>
              <a:t>More Decentralization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Environment is complex, uncertain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Lower-level managers are capable and experienced at making decisions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Lower-level managers want a voice in decisions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Decisions are relatively minor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Corporate culture is open to allowing managers to have a say in what happens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Company is geographically dispersed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sz="2800" b="1" dirty="0"/>
              <a:t>Effective implementation of company strategies depends on managers having involvement and flexibility to make decisions</a:t>
            </a:r>
          </a:p>
        </p:txBody>
      </p:sp>
    </p:spTree>
    <p:extLst>
      <p:ext uri="{BB962C8B-B14F-4D97-AF65-F5344CB8AC3E}">
        <p14:creationId xmlns:p14="http://schemas.microsoft.com/office/powerpoint/2010/main" val="2173415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utoUpdateAnimBg="0" advAuto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6690" y="142656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93038" y="30724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6" name="Rectangle 4">
            <a:extLst>
              <a:ext uri="{FF2B5EF4-FFF2-40B4-BE49-F238E27FC236}">
                <a16:creationId xmlns:a16="http://schemas.microsoft.com/office/drawing/2014/main" id="{B060C8C6-C562-4DE4-AA41-C7F8E179B81A}"/>
              </a:ext>
            </a:extLst>
          </p:cNvPr>
          <p:cNvSpPr txBox="1">
            <a:spLocks noChangeArrowheads="1"/>
          </p:cNvSpPr>
          <p:nvPr/>
        </p:nvSpPr>
        <p:spPr>
          <a:xfrm>
            <a:off x="1521348" y="-604443"/>
            <a:ext cx="8229600" cy="230832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pPr lvl="1"/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Formalization</a:t>
            </a:r>
            <a:br>
              <a:rPr lang="en-US" dirty="0">
                <a:solidFill>
                  <a:schemeClr val="tx1"/>
                </a:solidFill>
              </a:rPr>
            </a:b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7" name="Rectangle 5">
            <a:extLst>
              <a:ext uri="{FF2B5EF4-FFF2-40B4-BE49-F238E27FC236}">
                <a16:creationId xmlns:a16="http://schemas.microsoft.com/office/drawing/2014/main" id="{FEC4A957-8CD1-412D-80AC-81264AA843E0}"/>
              </a:ext>
            </a:extLst>
          </p:cNvPr>
          <p:cNvSpPr txBox="1">
            <a:spLocks noChangeArrowheads="1"/>
          </p:cNvSpPr>
          <p:nvPr/>
        </p:nvSpPr>
        <p:spPr>
          <a:xfrm>
            <a:off x="1752600" y="1981200"/>
            <a:ext cx="8153400" cy="3048000"/>
          </a:xfrm>
          <a:prstGeom prst="rect">
            <a:avLst/>
          </a:prstGeom>
          <a:ln>
            <a:noFill/>
          </a:ln>
        </p:spPr>
        <p:txBody>
          <a:bodyPr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3600" b="1" dirty="0">
                <a:solidFill>
                  <a:srgbClr val="FF0000"/>
                </a:solidFill>
              </a:rPr>
              <a:t>Formalization</a:t>
            </a:r>
          </a:p>
          <a:p>
            <a:pPr lvl="1"/>
            <a:r>
              <a:rPr lang="en-US" sz="3600" b="1" dirty="0"/>
              <a:t>The degree to which jobs within the organization are standardized and the extent to which employee behavior is guided by rules and procedures.</a:t>
            </a:r>
          </a:p>
        </p:txBody>
      </p:sp>
    </p:spTree>
    <p:extLst>
      <p:ext uri="{BB962C8B-B14F-4D97-AF65-F5344CB8AC3E}">
        <p14:creationId xmlns:p14="http://schemas.microsoft.com/office/powerpoint/2010/main" val="393491425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9" y="1491171"/>
            <a:ext cx="11181572" cy="50620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F1DBBE63-6477-41DF-9280-E2D0685C90FF}"/>
              </a:ext>
            </a:extLst>
          </p:cNvPr>
          <p:cNvSpPr txBox="1">
            <a:spLocks noChangeArrowheads="1"/>
          </p:cNvSpPr>
          <p:nvPr/>
        </p:nvSpPr>
        <p:spPr>
          <a:xfrm>
            <a:off x="914400" y="304800"/>
            <a:ext cx="9525000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>
                <a:solidFill>
                  <a:schemeClr val="tx1"/>
                </a:solidFill>
              </a:rPr>
              <a:t>Organizational Design Decisions</a:t>
            </a: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039B8D83-BDCC-4C97-8D46-CD2BD75F4A52}"/>
              </a:ext>
            </a:extLst>
          </p:cNvPr>
          <p:cNvSpPr txBox="1">
            <a:spLocks noChangeArrowheads="1"/>
          </p:cNvSpPr>
          <p:nvPr/>
        </p:nvSpPr>
        <p:spPr>
          <a:xfrm>
            <a:off x="2514601" y="2004786"/>
            <a:ext cx="3583182" cy="11430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b="1" dirty="0"/>
              <a:t>Mechanistic Organization</a:t>
            </a:r>
          </a:p>
          <a:p>
            <a:pPr lvl="1"/>
            <a:r>
              <a:rPr lang="en-US" sz="2200" b="1" dirty="0"/>
              <a:t>A rigid and tightly controlled structure</a:t>
            </a:r>
          </a:p>
          <a:p>
            <a:pPr lvl="2"/>
            <a:endParaRPr lang="en-US" sz="1800" b="1" dirty="0"/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5500C769-FF17-4550-8FFC-3C56B3CFC937}"/>
              </a:ext>
            </a:extLst>
          </p:cNvPr>
          <p:cNvSpPr txBox="1">
            <a:spLocks noChangeArrowheads="1"/>
          </p:cNvSpPr>
          <p:nvPr/>
        </p:nvSpPr>
        <p:spPr>
          <a:xfrm>
            <a:off x="6337951" y="1992411"/>
            <a:ext cx="3533126" cy="11430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b="1"/>
              <a:t>Organic Organization</a:t>
            </a:r>
          </a:p>
          <a:p>
            <a:pPr lvl="1"/>
            <a:r>
              <a:rPr lang="en-US" sz="2300" b="1"/>
              <a:t>Highly flexible and adaptable structure</a:t>
            </a:r>
            <a:endParaRPr lang="en-US" sz="2300" b="1" dirty="0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id="{7E574C58-EC08-472D-BA59-F9FFD35A38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1" y="3352801"/>
            <a:ext cx="7356476" cy="2971799"/>
          </a:xfrm>
          <a:prstGeom prst="rect">
            <a:avLst/>
          </a:prstGeom>
          <a:solidFill>
            <a:srgbClr val="FEE692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endParaRPr lang="ar-SA" dirty="0"/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C12A1160-92B4-4E3B-A73E-717F4404E9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30938" y="3352801"/>
            <a:ext cx="3651250" cy="2873375"/>
          </a:xfrm>
          <a:prstGeom prst="rect">
            <a:avLst/>
          </a:prstGeom>
          <a:solidFill>
            <a:srgbClr val="C2E7BB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ar-SA"/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id="{F6D00256-D580-47D6-8E6E-317F7A2BFA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9614" y="4346575"/>
            <a:ext cx="143872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High Specialization</a:t>
            </a:r>
            <a:endParaRPr lang="en-US" b="1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8D53726-A46D-400A-B9DF-03206D907C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9613" y="4605338"/>
            <a:ext cx="199157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Rigid Departmentalization</a:t>
            </a:r>
            <a:endParaRPr lang="en-US" b="1" dirty="0"/>
          </a:p>
        </p:txBody>
      </p:sp>
      <p:sp>
        <p:nvSpPr>
          <p:cNvPr id="18" name="Rectangle 18">
            <a:extLst>
              <a:ext uri="{FF2B5EF4-FFF2-40B4-BE49-F238E27FC236}">
                <a16:creationId xmlns:a16="http://schemas.microsoft.com/office/drawing/2014/main" id="{52332545-E964-4CB5-A281-27FC05DD1D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9614" y="4864100"/>
            <a:ext cx="187711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Clear Chain of Command</a:t>
            </a:r>
            <a:endParaRPr lang="en-US" b="1" dirty="0"/>
          </a:p>
        </p:txBody>
      </p:sp>
      <p:sp>
        <p:nvSpPr>
          <p:cNvPr id="19" name="Rectangle 20">
            <a:extLst>
              <a:ext uri="{FF2B5EF4-FFF2-40B4-BE49-F238E27FC236}">
                <a16:creationId xmlns:a16="http://schemas.microsoft.com/office/drawing/2014/main" id="{D9F1BA9A-B980-43BC-BC82-2CF9E4C52D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9614" y="5124450"/>
            <a:ext cx="1862754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Narrow Spans of Control</a:t>
            </a:r>
            <a:endParaRPr lang="en-US" b="1" dirty="0"/>
          </a:p>
        </p:txBody>
      </p:sp>
      <p:sp>
        <p:nvSpPr>
          <p:cNvPr id="20" name="Rectangle 22">
            <a:extLst>
              <a:ext uri="{FF2B5EF4-FFF2-40B4-BE49-F238E27FC236}">
                <a16:creationId xmlns:a16="http://schemas.microsoft.com/office/drawing/2014/main" id="{7604E75E-63EB-4FAC-8D80-BE02B3C5DE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9613" y="5383213"/>
            <a:ext cx="107561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Centralization</a:t>
            </a:r>
            <a:endParaRPr lang="en-US" b="1" dirty="0"/>
          </a:p>
        </p:txBody>
      </p:sp>
      <p:sp>
        <p:nvSpPr>
          <p:cNvPr id="21" name="Rectangle 24">
            <a:extLst>
              <a:ext uri="{FF2B5EF4-FFF2-40B4-BE49-F238E27FC236}">
                <a16:creationId xmlns:a16="http://schemas.microsoft.com/office/drawing/2014/main" id="{12A50871-4B5F-4883-BD41-B4EF0EBBD1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9614" y="5641975"/>
            <a:ext cx="143975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High Formalization</a:t>
            </a:r>
            <a:endParaRPr lang="en-US" b="1" dirty="0"/>
          </a:p>
        </p:txBody>
      </p:sp>
      <p:sp>
        <p:nvSpPr>
          <p:cNvPr id="22" name="Rectangle 25">
            <a:extLst>
              <a:ext uri="{FF2B5EF4-FFF2-40B4-BE49-F238E27FC236}">
                <a16:creationId xmlns:a16="http://schemas.microsoft.com/office/drawing/2014/main" id="{BBF47D89-7815-4A3F-AFE0-92185AD042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5700" y="3811588"/>
            <a:ext cx="813364" cy="3077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none" lIns="0" tIns="0" rIns="0" bIns="0">
            <a:spAutoFit/>
          </a:bodyPr>
          <a:lstStyle/>
          <a:p>
            <a:r>
              <a:rPr lang="en-US" sz="2000" b="1" dirty="0"/>
              <a:t>Organic</a:t>
            </a:r>
            <a:endParaRPr lang="en-US" b="1" dirty="0"/>
          </a:p>
        </p:txBody>
      </p:sp>
      <p:sp>
        <p:nvSpPr>
          <p:cNvPr id="23" name="Rectangle 27">
            <a:extLst>
              <a:ext uri="{FF2B5EF4-FFF2-40B4-BE49-F238E27FC236}">
                <a16:creationId xmlns:a16="http://schemas.microsoft.com/office/drawing/2014/main" id="{B13BC63D-4A22-490D-B471-7EED0EECBF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8813" y="4346575"/>
            <a:ext cx="178247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Cross-Functional Teams</a:t>
            </a:r>
            <a:endParaRPr lang="en-US" b="1" dirty="0"/>
          </a:p>
        </p:txBody>
      </p:sp>
      <p:sp>
        <p:nvSpPr>
          <p:cNvPr id="24" name="Rectangle 29">
            <a:extLst>
              <a:ext uri="{FF2B5EF4-FFF2-40B4-BE49-F238E27FC236}">
                <a16:creationId xmlns:a16="http://schemas.microsoft.com/office/drawing/2014/main" id="{ABC5F79B-82A7-4B88-AF70-65CBDF6F7F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8814" y="4605338"/>
            <a:ext cx="188231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Cross-Hierarchical Teams</a:t>
            </a:r>
            <a:endParaRPr lang="en-US" b="1" dirty="0"/>
          </a:p>
        </p:txBody>
      </p:sp>
      <p:sp>
        <p:nvSpPr>
          <p:cNvPr id="26" name="Rectangle 31">
            <a:extLst>
              <a:ext uri="{FF2B5EF4-FFF2-40B4-BE49-F238E27FC236}">
                <a16:creationId xmlns:a16="http://schemas.microsoft.com/office/drawing/2014/main" id="{51BB8077-CC12-41CC-84F6-204193449F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8813" y="4864100"/>
            <a:ext cx="1880708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Free Flow of Information</a:t>
            </a:r>
            <a:endParaRPr lang="en-US" b="1" dirty="0"/>
          </a:p>
        </p:txBody>
      </p:sp>
      <p:sp>
        <p:nvSpPr>
          <p:cNvPr id="27" name="Rectangle 33">
            <a:extLst>
              <a:ext uri="{FF2B5EF4-FFF2-40B4-BE49-F238E27FC236}">
                <a16:creationId xmlns:a16="http://schemas.microsoft.com/office/drawing/2014/main" id="{14AAD503-416E-4EF6-B057-79EBE1A861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8813" y="5124450"/>
            <a:ext cx="1695336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Wide Spans of Control</a:t>
            </a:r>
            <a:endParaRPr lang="en-US" b="1" dirty="0"/>
          </a:p>
        </p:txBody>
      </p:sp>
      <p:sp>
        <p:nvSpPr>
          <p:cNvPr id="28" name="Rectangle 35">
            <a:extLst>
              <a:ext uri="{FF2B5EF4-FFF2-40B4-BE49-F238E27FC236}">
                <a16:creationId xmlns:a16="http://schemas.microsoft.com/office/drawing/2014/main" id="{918DD7AC-1F0A-4D1F-8AB2-64365779E8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8814" y="5383213"/>
            <a:ext cx="1259960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Decentralization</a:t>
            </a:r>
            <a:endParaRPr lang="en-US" b="1" dirty="0"/>
          </a:p>
        </p:txBody>
      </p:sp>
      <p:sp>
        <p:nvSpPr>
          <p:cNvPr id="29" name="Rectangle 37">
            <a:extLst>
              <a:ext uri="{FF2B5EF4-FFF2-40B4-BE49-F238E27FC236}">
                <a16:creationId xmlns:a16="http://schemas.microsoft.com/office/drawing/2014/main" id="{FCEC4259-4F3C-46BF-8708-213751D6ED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08813" y="5641975"/>
            <a:ext cx="1404167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en-US" sz="1400" b="1" dirty="0"/>
              <a:t> Low Formalization</a:t>
            </a:r>
            <a:endParaRPr lang="en-US" b="1" dirty="0"/>
          </a:p>
        </p:txBody>
      </p:sp>
      <p:sp>
        <p:nvSpPr>
          <p:cNvPr id="32" name="Rectangle 12">
            <a:extLst>
              <a:ext uri="{FF2B5EF4-FFF2-40B4-BE49-F238E27FC236}">
                <a16:creationId xmlns:a16="http://schemas.microsoft.com/office/drawing/2014/main" id="{673AC7FA-F181-4D2A-9528-F6A0A00F36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24275" y="3811588"/>
            <a:ext cx="1151597" cy="27699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none" lIns="0" tIns="0" rIns="0" bIns="0">
            <a:spAutoFit/>
          </a:bodyPr>
          <a:lstStyle/>
          <a:p>
            <a:r>
              <a:rPr lang="en-US" b="1" dirty="0"/>
              <a:t>Mechanistic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311631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nimBg="1"/>
      <p:bldP spid="12" grpId="0" build="p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97C27EC0-BC92-404F-8F49-E7BFF2CA6D18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04800"/>
            <a:ext cx="9220200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>
                <a:solidFill>
                  <a:schemeClr val="tx1"/>
                </a:solidFill>
              </a:rPr>
              <a:t>Structural Contingency Factors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022D659F-AA8F-4CC3-B20D-A43EB82185A7}"/>
              </a:ext>
            </a:extLst>
          </p:cNvPr>
          <p:cNvSpPr txBox="1">
            <a:spLocks noChangeArrowheads="1"/>
          </p:cNvSpPr>
          <p:nvPr/>
        </p:nvSpPr>
        <p:spPr>
          <a:xfrm>
            <a:off x="633046" y="1438750"/>
            <a:ext cx="10024732" cy="4648200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b="1" i="1" u="sng" dirty="0">
                <a:solidFill>
                  <a:srgbClr val="FF0000"/>
                </a:solidFill>
              </a:rPr>
              <a:t>Structural decisions are influenced by: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Overall strategy of the organization</a:t>
            </a:r>
          </a:p>
          <a:p>
            <a:pPr lvl="2"/>
            <a:r>
              <a:rPr lang="en-US" sz="2400" b="1" dirty="0"/>
              <a:t>Organizational structure follows strategy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Size of the organization</a:t>
            </a:r>
          </a:p>
          <a:p>
            <a:pPr lvl="2"/>
            <a:r>
              <a:rPr lang="en-US" sz="2400" b="1" dirty="0"/>
              <a:t>Firms change from organic to mechanistic organizations as they grow in size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Technology use by the organization</a:t>
            </a:r>
          </a:p>
          <a:p>
            <a:pPr lvl="2"/>
            <a:r>
              <a:rPr lang="en-US" sz="2400" b="1" dirty="0"/>
              <a:t>Firms adapt their structure to the technology they use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b="1" dirty="0">
                <a:solidFill>
                  <a:srgbClr val="FF0000"/>
                </a:solidFill>
              </a:rPr>
              <a:t>Degree of environmental uncertainty</a:t>
            </a:r>
          </a:p>
          <a:p>
            <a:pPr lvl="2"/>
            <a:r>
              <a:rPr lang="en-US" sz="2400" b="1" dirty="0"/>
              <a:t>Dynamic environments require organic structures; mechanistic structures need stable environments</a:t>
            </a:r>
          </a:p>
        </p:txBody>
      </p:sp>
    </p:spTree>
    <p:extLst>
      <p:ext uri="{BB962C8B-B14F-4D97-AF65-F5344CB8AC3E}">
        <p14:creationId xmlns:p14="http://schemas.microsoft.com/office/powerpoint/2010/main" val="1169870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72B9E313-6D2E-4621-BDBB-E76249EB16ED}"/>
              </a:ext>
            </a:extLst>
          </p:cNvPr>
          <p:cNvSpPr txBox="1">
            <a:spLocks noChangeArrowheads="1"/>
          </p:cNvSpPr>
          <p:nvPr/>
        </p:nvSpPr>
        <p:spPr>
          <a:xfrm>
            <a:off x="1106917" y="84918"/>
            <a:ext cx="8953500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>
                <a:solidFill>
                  <a:schemeClr val="tx1"/>
                </a:solidFill>
              </a:rPr>
              <a:t>Structural Contingency Factors (cont’d)</a:t>
            </a: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2B9289FE-F026-4959-9D66-CFD62C98FE5F}"/>
              </a:ext>
            </a:extLst>
          </p:cNvPr>
          <p:cNvSpPr txBox="1">
            <a:spLocks noChangeArrowheads="1"/>
          </p:cNvSpPr>
          <p:nvPr/>
        </p:nvSpPr>
        <p:spPr>
          <a:xfrm>
            <a:off x="1247078" y="1752600"/>
            <a:ext cx="8953500" cy="4427034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b="1" i="1" u="sng" dirty="0">
                <a:solidFill>
                  <a:srgbClr val="FF0000"/>
                </a:solidFill>
              </a:rPr>
              <a:t>Strategy Frameworks:</a:t>
            </a:r>
          </a:p>
          <a:p>
            <a:pPr lvl="1"/>
            <a:r>
              <a:rPr lang="en-US" b="1" dirty="0">
                <a:solidFill>
                  <a:srgbClr val="FF0000"/>
                </a:solidFill>
              </a:rPr>
              <a:t>Innovation</a:t>
            </a:r>
          </a:p>
          <a:p>
            <a:pPr lvl="2"/>
            <a:r>
              <a:rPr lang="en-US" sz="2400" b="1" dirty="0"/>
              <a:t>Pursuing competitive advantage through meaningful and unique innovations favors an organic structuring</a:t>
            </a:r>
          </a:p>
          <a:p>
            <a:pPr lvl="1"/>
            <a:r>
              <a:rPr lang="en-US" b="1" dirty="0">
                <a:solidFill>
                  <a:srgbClr val="FF0000"/>
                </a:solidFill>
              </a:rPr>
              <a:t>Cost minimization</a:t>
            </a:r>
          </a:p>
          <a:p>
            <a:pPr lvl="2"/>
            <a:r>
              <a:rPr lang="en-US" sz="2400" b="1" dirty="0"/>
              <a:t>Focusing on tightly controlling costs requires a mechanistic structure for the organization</a:t>
            </a:r>
          </a:p>
          <a:p>
            <a:pPr lvl="1"/>
            <a:r>
              <a:rPr lang="en-US" b="1" dirty="0">
                <a:solidFill>
                  <a:srgbClr val="FF0000"/>
                </a:solidFill>
              </a:rPr>
              <a:t>Imitation</a:t>
            </a:r>
          </a:p>
          <a:p>
            <a:pPr lvl="2"/>
            <a:r>
              <a:rPr lang="en-US" sz="2400" b="1" dirty="0"/>
              <a:t>Minimizing risks and maximizing profitability by copying market leaders requires both organic and mechanistic elements in the organization’s structure</a:t>
            </a:r>
          </a:p>
        </p:txBody>
      </p:sp>
    </p:spTree>
    <p:extLst>
      <p:ext uri="{BB962C8B-B14F-4D97-AF65-F5344CB8AC3E}">
        <p14:creationId xmlns:p14="http://schemas.microsoft.com/office/powerpoint/2010/main" val="2465527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6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2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2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AD8016D8-DF1F-482A-A729-C3D3D05A2B05}"/>
              </a:ext>
            </a:extLst>
          </p:cNvPr>
          <p:cNvSpPr txBox="1">
            <a:spLocks noChangeArrowheads="1"/>
          </p:cNvSpPr>
          <p:nvPr/>
        </p:nvSpPr>
        <p:spPr>
          <a:xfrm>
            <a:off x="1186991" y="92395"/>
            <a:ext cx="8991600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>
                <a:solidFill>
                  <a:schemeClr val="tx1"/>
                </a:solidFill>
              </a:rPr>
              <a:t>Structural Contingency Factors (cont’d)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946468A2-2C67-48DB-B31E-F86820BFD92D}"/>
              </a:ext>
            </a:extLst>
          </p:cNvPr>
          <p:cNvSpPr txBox="1">
            <a:spLocks noChangeArrowheads="1"/>
          </p:cNvSpPr>
          <p:nvPr/>
        </p:nvSpPr>
        <p:spPr>
          <a:xfrm>
            <a:off x="1447800" y="1752600"/>
            <a:ext cx="8915400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F0000"/>
                </a:solidFill>
              </a:rPr>
              <a:t>Strategy and Structure</a:t>
            </a:r>
          </a:p>
          <a:p>
            <a:pPr lvl="1"/>
            <a:r>
              <a:rPr lang="en-US" sz="2800" b="1" dirty="0"/>
              <a:t>Achievement of strategic goals is facilitated by changes in organizational structure that accommodate and support change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F0000"/>
                </a:solidFill>
              </a:rPr>
              <a:t>Size and Structure</a:t>
            </a:r>
          </a:p>
          <a:p>
            <a:pPr lvl="1"/>
            <a:r>
              <a:rPr lang="en-US" sz="2800" b="1" dirty="0"/>
              <a:t>As an organization grows larger, its structure tends to change from organic to mechanistic with increased specialization, departmentalization, centralization, and rules and regulations</a:t>
            </a:r>
          </a:p>
        </p:txBody>
      </p:sp>
    </p:spTree>
    <p:extLst>
      <p:ext uri="{BB962C8B-B14F-4D97-AF65-F5344CB8AC3E}">
        <p14:creationId xmlns:p14="http://schemas.microsoft.com/office/powerpoint/2010/main" val="3118613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28274" y="1770873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0A4474B3-48B7-4A95-8934-CDA41129F741}"/>
              </a:ext>
            </a:extLst>
          </p:cNvPr>
          <p:cNvSpPr txBox="1">
            <a:spLocks noChangeArrowheads="1"/>
          </p:cNvSpPr>
          <p:nvPr/>
        </p:nvSpPr>
        <p:spPr>
          <a:xfrm>
            <a:off x="1010658" y="91145"/>
            <a:ext cx="9296400" cy="144780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>
                <a:solidFill>
                  <a:schemeClr val="tx1"/>
                </a:solidFill>
              </a:rPr>
              <a:t>Structural Contingency Factors (cont’d)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A8661F89-9050-4AC1-B1F2-FC66BF205922}"/>
              </a:ext>
            </a:extLst>
          </p:cNvPr>
          <p:cNvSpPr txBox="1">
            <a:spLocks noChangeArrowheads="1"/>
          </p:cNvSpPr>
          <p:nvPr/>
        </p:nvSpPr>
        <p:spPr>
          <a:xfrm>
            <a:off x="990600" y="1981200"/>
            <a:ext cx="9296400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3600" b="1" dirty="0">
                <a:solidFill>
                  <a:srgbClr val="FF0000"/>
                </a:solidFill>
              </a:rPr>
              <a:t>Technology and Structure</a:t>
            </a:r>
          </a:p>
          <a:p>
            <a:pPr lvl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sz="3600" b="1" dirty="0"/>
              <a:t>Organizations adapt their structures to their technology</a:t>
            </a:r>
          </a:p>
          <a:p>
            <a:pPr lvl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sz="3600" b="1" dirty="0"/>
              <a:t>Routine technology = mechanistic organizations</a:t>
            </a:r>
          </a:p>
          <a:p>
            <a:pPr lvl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sz="3600" b="1" dirty="0"/>
              <a:t>Non–routine technology = organic organizations</a:t>
            </a:r>
          </a:p>
        </p:txBody>
      </p:sp>
    </p:spTree>
    <p:extLst>
      <p:ext uri="{BB962C8B-B14F-4D97-AF65-F5344CB8AC3E}">
        <p14:creationId xmlns:p14="http://schemas.microsoft.com/office/powerpoint/2010/main" val="1916728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AB87E667-2DFF-49DA-B8F6-644D74F1A1B0}"/>
              </a:ext>
            </a:extLst>
          </p:cNvPr>
          <p:cNvSpPr txBox="1">
            <a:spLocks noChangeArrowheads="1"/>
          </p:cNvSpPr>
          <p:nvPr/>
        </p:nvSpPr>
        <p:spPr>
          <a:xfrm>
            <a:off x="990600" y="304800"/>
            <a:ext cx="9448800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>
                <a:solidFill>
                  <a:schemeClr val="tx1"/>
                </a:solidFill>
              </a:rPr>
              <a:t>Common Organizational Designs</a:t>
            </a:r>
          </a:p>
        </p:txBody>
      </p:sp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77DDF106-36DB-4AAB-8B19-745624EBEDA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43226688"/>
              </p:ext>
            </p:extLst>
          </p:nvPr>
        </p:nvGraphicFramePr>
        <p:xfrm>
          <a:off x="990600" y="2286000"/>
          <a:ext cx="9448800" cy="38179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6300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69145" y="143630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86840" y="30060"/>
            <a:ext cx="1705160" cy="814943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2" name="Rectangle 4">
            <a:extLst>
              <a:ext uri="{FF2B5EF4-FFF2-40B4-BE49-F238E27FC236}">
                <a16:creationId xmlns:a16="http://schemas.microsoft.com/office/drawing/2014/main" id="{ED59F641-5A9D-45AD-90EE-8E0AF01DE467}"/>
              </a:ext>
            </a:extLst>
          </p:cNvPr>
          <p:cNvSpPr txBox="1">
            <a:spLocks noChangeArrowheads="1"/>
          </p:cNvSpPr>
          <p:nvPr/>
        </p:nvSpPr>
        <p:spPr>
          <a:xfrm>
            <a:off x="1447800" y="304800"/>
            <a:ext cx="8991600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>
                <a:solidFill>
                  <a:schemeClr val="tx1"/>
                </a:solidFill>
              </a:rPr>
              <a:t>1-Traditional Designs</a:t>
            </a: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5539F1CC-D32A-444A-ACF2-2577CBF4EE2C}"/>
              </a:ext>
            </a:extLst>
          </p:cNvPr>
          <p:cNvSpPr txBox="1">
            <a:spLocks noChangeArrowheads="1"/>
          </p:cNvSpPr>
          <p:nvPr/>
        </p:nvSpPr>
        <p:spPr>
          <a:xfrm>
            <a:off x="1855747" y="1333123"/>
            <a:ext cx="8958146" cy="4351338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4400" b="1" dirty="0">
                <a:solidFill>
                  <a:srgbClr val="FF0000"/>
                </a:solidFill>
              </a:rPr>
              <a:t>Traditional Designs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US" sz="4000" b="1" dirty="0"/>
              <a:t>Simple Structure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US" sz="4000" b="1" dirty="0"/>
              <a:t>Functional Structure</a:t>
            </a:r>
          </a:p>
          <a:p>
            <a:pPr lvl="1">
              <a:buFont typeface="Wingdings" panose="05000000000000000000" pitchFamily="2" charset="2"/>
              <a:buChar char="v"/>
            </a:pPr>
            <a:r>
              <a:rPr lang="en-US" sz="4000" b="1" dirty="0"/>
              <a:t>Divisional Structure</a:t>
            </a:r>
          </a:p>
        </p:txBody>
      </p:sp>
    </p:spTree>
    <p:extLst>
      <p:ext uri="{BB962C8B-B14F-4D97-AF65-F5344CB8AC3E}">
        <p14:creationId xmlns:p14="http://schemas.microsoft.com/office/powerpoint/2010/main" val="151250421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6690" y="1426561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93038" y="30724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2" name="Rectangle 4">
            <a:extLst>
              <a:ext uri="{FF2B5EF4-FFF2-40B4-BE49-F238E27FC236}">
                <a16:creationId xmlns:a16="http://schemas.microsoft.com/office/drawing/2014/main" id="{4C8E3972-DF68-410E-A2C2-484C7FCE71D9}"/>
              </a:ext>
            </a:extLst>
          </p:cNvPr>
          <p:cNvSpPr txBox="1">
            <a:spLocks noChangeArrowheads="1"/>
          </p:cNvSpPr>
          <p:nvPr/>
        </p:nvSpPr>
        <p:spPr>
          <a:xfrm>
            <a:off x="1447800" y="304800"/>
            <a:ext cx="89916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pPr lvl="1"/>
            <a:r>
              <a:rPr lang="en-US" dirty="0">
                <a:solidFill>
                  <a:schemeClr val="tx1"/>
                </a:solidFill>
              </a:rPr>
              <a:t>Simple Structure</a:t>
            </a: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6B293FC5-5CCB-41B8-9AA4-8430397747E6}"/>
              </a:ext>
            </a:extLst>
          </p:cNvPr>
          <p:cNvSpPr txBox="1">
            <a:spLocks noChangeArrowheads="1"/>
          </p:cNvSpPr>
          <p:nvPr/>
        </p:nvSpPr>
        <p:spPr>
          <a:xfrm>
            <a:off x="1370492" y="1253331"/>
            <a:ext cx="8958146" cy="4351338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Font typeface="Wingdings" panose="05000000000000000000" pitchFamily="2" charset="2"/>
              <a:buChar char="v"/>
            </a:pPr>
            <a:r>
              <a:rPr lang="en-US" sz="3600" b="1" dirty="0">
                <a:solidFill>
                  <a:srgbClr val="FF0000"/>
                </a:solidFill>
              </a:rPr>
              <a:t>Simple Structure</a:t>
            </a:r>
          </a:p>
          <a:p>
            <a:pPr lvl="2"/>
            <a:r>
              <a:rPr lang="en-US" sz="3600" b="1" dirty="0"/>
              <a:t>Low departmentalization, wide spans of control, centralized authority, little formalization</a:t>
            </a:r>
          </a:p>
        </p:txBody>
      </p:sp>
    </p:spTree>
    <p:extLst>
      <p:ext uri="{BB962C8B-B14F-4D97-AF65-F5344CB8AC3E}">
        <p14:creationId xmlns:p14="http://schemas.microsoft.com/office/powerpoint/2010/main" val="375174859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69145" y="143630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86840" y="30060"/>
            <a:ext cx="1705160" cy="814943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2" name="Rectangle 4">
            <a:extLst>
              <a:ext uri="{FF2B5EF4-FFF2-40B4-BE49-F238E27FC236}">
                <a16:creationId xmlns:a16="http://schemas.microsoft.com/office/drawing/2014/main" id="{FA1A37C3-BC86-4E3C-A561-9992B9725FBC}"/>
              </a:ext>
            </a:extLst>
          </p:cNvPr>
          <p:cNvSpPr txBox="1">
            <a:spLocks noChangeArrowheads="1"/>
          </p:cNvSpPr>
          <p:nvPr/>
        </p:nvSpPr>
        <p:spPr>
          <a:xfrm>
            <a:off x="1428192" y="216988"/>
            <a:ext cx="89916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pPr lvl="1"/>
            <a:r>
              <a:rPr lang="en-US" dirty="0">
                <a:solidFill>
                  <a:schemeClr val="tx1"/>
                </a:solidFill>
              </a:rPr>
              <a:t>Functional Structure</a:t>
            </a: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774D1A06-A6D1-4C0B-8C0C-8D1C64450E0B}"/>
              </a:ext>
            </a:extLst>
          </p:cNvPr>
          <p:cNvSpPr txBox="1">
            <a:spLocks noChangeArrowheads="1"/>
          </p:cNvSpPr>
          <p:nvPr/>
        </p:nvSpPr>
        <p:spPr>
          <a:xfrm>
            <a:off x="940656" y="1575492"/>
            <a:ext cx="8958146" cy="4351338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Font typeface="Wingdings" panose="05000000000000000000" pitchFamily="2" charset="2"/>
              <a:buChar char="v"/>
            </a:pPr>
            <a:r>
              <a:rPr lang="en-US" sz="3600" b="1" dirty="0">
                <a:solidFill>
                  <a:srgbClr val="FF0000"/>
                </a:solidFill>
              </a:rPr>
              <a:t>Functional Structure</a:t>
            </a:r>
          </a:p>
          <a:p>
            <a:pPr lvl="2"/>
            <a:r>
              <a:rPr lang="en-US" sz="3600" b="1" dirty="0"/>
              <a:t>Departmentalization by function</a:t>
            </a:r>
          </a:p>
          <a:p>
            <a:pPr lvl="3"/>
            <a:r>
              <a:rPr lang="en-US" sz="3200" b="1" dirty="0"/>
              <a:t>Operations, finance, human resources, and product research and development</a:t>
            </a:r>
          </a:p>
        </p:txBody>
      </p:sp>
    </p:spTree>
    <p:extLst>
      <p:ext uri="{BB962C8B-B14F-4D97-AF65-F5344CB8AC3E}">
        <p14:creationId xmlns:p14="http://schemas.microsoft.com/office/powerpoint/2010/main" val="216261471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0391" y="150977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93038" y="30724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2" name="Rectangle 4">
            <a:extLst>
              <a:ext uri="{FF2B5EF4-FFF2-40B4-BE49-F238E27FC236}">
                <a16:creationId xmlns:a16="http://schemas.microsoft.com/office/drawing/2014/main" id="{EBA8206D-809A-4025-BFD6-437A05A0B9DB}"/>
              </a:ext>
            </a:extLst>
          </p:cNvPr>
          <p:cNvSpPr txBox="1">
            <a:spLocks noChangeArrowheads="1"/>
          </p:cNvSpPr>
          <p:nvPr/>
        </p:nvSpPr>
        <p:spPr>
          <a:xfrm>
            <a:off x="1447800" y="304800"/>
            <a:ext cx="8991600" cy="830997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pPr lvl="1"/>
            <a:r>
              <a:rPr lang="en-US" dirty="0">
                <a:solidFill>
                  <a:schemeClr val="tx1"/>
                </a:solidFill>
              </a:rPr>
              <a:t>Divisional Structure</a:t>
            </a: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45DEA2C1-B84D-469A-B44E-5DADFB71CA51}"/>
              </a:ext>
            </a:extLst>
          </p:cNvPr>
          <p:cNvSpPr txBox="1">
            <a:spLocks noChangeArrowheads="1"/>
          </p:cNvSpPr>
          <p:nvPr/>
        </p:nvSpPr>
        <p:spPr>
          <a:xfrm>
            <a:off x="1391514" y="1613391"/>
            <a:ext cx="8958146" cy="4351338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Font typeface="Wingdings" panose="05000000000000000000" pitchFamily="2" charset="2"/>
              <a:buChar char="v"/>
            </a:pPr>
            <a:r>
              <a:rPr lang="en-US" sz="3600" b="1" dirty="0">
                <a:solidFill>
                  <a:srgbClr val="FF0000"/>
                </a:solidFill>
              </a:rPr>
              <a:t>Divisional Structure</a:t>
            </a:r>
          </a:p>
          <a:p>
            <a:pPr lvl="2"/>
            <a:r>
              <a:rPr lang="en-US" sz="3600" b="1" dirty="0"/>
              <a:t>Composed of separate business units or divisions with limited autonomy under the coordination and control of the parent corporation</a:t>
            </a:r>
          </a:p>
        </p:txBody>
      </p:sp>
    </p:spTree>
    <p:extLst>
      <p:ext uri="{BB962C8B-B14F-4D97-AF65-F5344CB8AC3E}">
        <p14:creationId xmlns:p14="http://schemas.microsoft.com/office/powerpoint/2010/main" val="25022540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8" y="1302446"/>
            <a:ext cx="11216740" cy="515952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F7B9255-BD7C-4322-941F-DF496485CE61}"/>
              </a:ext>
            </a:extLst>
          </p:cNvPr>
          <p:cNvSpPr txBox="1">
            <a:spLocks noChangeArrowheads="1"/>
          </p:cNvSpPr>
          <p:nvPr/>
        </p:nvSpPr>
        <p:spPr>
          <a:xfrm>
            <a:off x="486698" y="-54246"/>
            <a:ext cx="9363776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sz="4000" dirty="0">
                <a:solidFill>
                  <a:schemeClr val="tx1"/>
                </a:solidFill>
              </a:rPr>
              <a:t> Strengths and Weaknesses of Common Traditional Organizational Designs</a:t>
            </a:r>
          </a:p>
        </p:txBody>
      </p:sp>
      <p:pic>
        <p:nvPicPr>
          <p:cNvPr id="11" name="Picture 9" descr="ex09-07">
            <a:extLst>
              <a:ext uri="{FF2B5EF4-FFF2-40B4-BE49-F238E27FC236}">
                <a16:creationId xmlns:a16="http://schemas.microsoft.com/office/drawing/2014/main" id="{48F581FF-9369-4B96-94E5-111EC8D52D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2" t="24615" r="1921" b="5325"/>
          <a:stretch>
            <a:fillRect/>
          </a:stretch>
        </p:blipFill>
        <p:spPr bwMode="auto">
          <a:xfrm>
            <a:off x="1102158" y="1638603"/>
            <a:ext cx="9100324" cy="461473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1572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0" y="1177426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69145" y="1436308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2096" y="26371"/>
            <a:ext cx="1088113" cy="77719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86933" y="237756"/>
            <a:ext cx="9662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8741" y="263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571018" y="6063853"/>
            <a:ext cx="1591720" cy="706138"/>
          </a:xfrm>
          <a:prstGeom prst="rect">
            <a:avLst/>
          </a:prstGeom>
        </p:spPr>
      </p:pic>
      <p:sp>
        <p:nvSpPr>
          <p:cNvPr id="12" name="Rectangle 4">
            <a:extLst>
              <a:ext uri="{FF2B5EF4-FFF2-40B4-BE49-F238E27FC236}">
                <a16:creationId xmlns:a16="http://schemas.microsoft.com/office/drawing/2014/main" id="{5EF6A711-CBD6-4381-9CEF-9B780A4C46D6}"/>
              </a:ext>
            </a:extLst>
          </p:cNvPr>
          <p:cNvSpPr txBox="1">
            <a:spLocks noChangeArrowheads="1"/>
          </p:cNvSpPr>
          <p:nvPr/>
        </p:nvSpPr>
        <p:spPr>
          <a:xfrm>
            <a:off x="1435832" y="77291"/>
            <a:ext cx="7989466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sz="4000" dirty="0">
                <a:solidFill>
                  <a:schemeClr val="tx1"/>
                </a:solidFill>
              </a:rPr>
              <a:t>2- Contemporary Organizational Designs</a:t>
            </a: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B9C42042-A20F-4704-A393-D3BA9CBFC6DD}"/>
              </a:ext>
            </a:extLst>
          </p:cNvPr>
          <p:cNvSpPr txBox="1">
            <a:spLocks noChangeArrowheads="1"/>
          </p:cNvSpPr>
          <p:nvPr/>
        </p:nvSpPr>
        <p:spPr>
          <a:xfrm>
            <a:off x="1214510" y="1218865"/>
            <a:ext cx="9762979" cy="4351338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rgbClr val="FF0000"/>
                </a:solidFill>
              </a:rPr>
              <a:t>Contemporary Organizational Designs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800" b="1" dirty="0"/>
              <a:t>Team Structures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800" b="1" dirty="0"/>
              <a:t>Matrix Structures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800" b="1" dirty="0"/>
              <a:t>Project Structures</a:t>
            </a:r>
          </a:p>
        </p:txBody>
      </p:sp>
    </p:spTree>
    <p:extLst>
      <p:ext uri="{BB962C8B-B14F-4D97-AF65-F5344CB8AC3E}">
        <p14:creationId xmlns:p14="http://schemas.microsoft.com/office/powerpoint/2010/main" val="102462368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123066" y="74725"/>
            <a:ext cx="1976396" cy="93285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B6C03B0D-72AA-4CEA-A84C-84770250F59D}"/>
              </a:ext>
            </a:extLst>
          </p:cNvPr>
          <p:cNvSpPr txBox="1">
            <a:spLocks noChangeArrowheads="1"/>
          </p:cNvSpPr>
          <p:nvPr/>
        </p:nvSpPr>
        <p:spPr>
          <a:xfrm>
            <a:off x="1435832" y="77291"/>
            <a:ext cx="7989466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>
                <a:solidFill>
                  <a:schemeClr val="tx1"/>
                </a:solidFill>
              </a:rPr>
              <a:t>2- Contemporary Organizational Designs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68A290F2-444D-452A-9B47-2391D29B61AA}"/>
              </a:ext>
            </a:extLst>
          </p:cNvPr>
          <p:cNvSpPr txBox="1">
            <a:spLocks noChangeArrowheads="1"/>
          </p:cNvSpPr>
          <p:nvPr/>
        </p:nvSpPr>
        <p:spPr>
          <a:xfrm>
            <a:off x="1167617" y="1752600"/>
            <a:ext cx="9762979" cy="4351338"/>
          </a:xfrm>
          <a:prstGeom prst="rect">
            <a:avLst/>
          </a:prstGeom>
          <a:ln>
            <a:noFill/>
          </a:ln>
        </p:spPr>
        <p:txBody>
          <a:bodyPr anchor="ctr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3200" b="1" dirty="0">
                <a:solidFill>
                  <a:srgbClr val="FF0000"/>
                </a:solidFill>
              </a:rPr>
              <a:t>Contemporary Organizational Designs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800" b="1" dirty="0">
                <a:solidFill>
                  <a:srgbClr val="FF0000"/>
                </a:solidFill>
              </a:rPr>
              <a:t>Team Structures</a:t>
            </a:r>
          </a:p>
          <a:p>
            <a:pPr lvl="2"/>
            <a:r>
              <a:rPr lang="en-US" sz="2400" b="1" dirty="0"/>
              <a:t>The entire organization is made up of work groups or self-managed teams of empowered employees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800" b="1" dirty="0">
                <a:solidFill>
                  <a:srgbClr val="FF0000"/>
                </a:solidFill>
              </a:rPr>
              <a:t>Matrix Structures</a:t>
            </a:r>
          </a:p>
          <a:p>
            <a:pPr lvl="2"/>
            <a:r>
              <a:rPr lang="en-US" sz="2400" b="1" dirty="0"/>
              <a:t>Specialists for different functional departments are assigned to work on projects led by project managers</a:t>
            </a:r>
          </a:p>
          <a:p>
            <a:pPr lvl="2"/>
            <a:r>
              <a:rPr lang="en-US" sz="2400" b="1" dirty="0"/>
              <a:t>Matrix participants have two managers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800" b="1" dirty="0">
                <a:solidFill>
                  <a:srgbClr val="FF0000"/>
                </a:solidFill>
              </a:rPr>
              <a:t>Project Structures</a:t>
            </a:r>
          </a:p>
          <a:p>
            <a:pPr lvl="2"/>
            <a:r>
              <a:rPr lang="en-US" sz="2400" b="1" dirty="0"/>
              <a:t>Employees work continuously on projects, moving on to another project as each project is completed</a:t>
            </a:r>
          </a:p>
        </p:txBody>
      </p:sp>
    </p:spTree>
    <p:extLst>
      <p:ext uri="{BB962C8B-B14F-4D97-AF65-F5344CB8AC3E}">
        <p14:creationId xmlns:p14="http://schemas.microsoft.com/office/powerpoint/2010/main" val="1027407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68062" cy="50079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0D1F7DB9-FBE7-4DBF-AC58-DBEC36F1369C}"/>
              </a:ext>
            </a:extLst>
          </p:cNvPr>
          <p:cNvSpPr txBox="1">
            <a:spLocks noChangeArrowheads="1"/>
          </p:cNvSpPr>
          <p:nvPr/>
        </p:nvSpPr>
        <p:spPr>
          <a:xfrm>
            <a:off x="1502898" y="12968"/>
            <a:ext cx="7275342" cy="144655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dirty="0">
                <a:solidFill>
                  <a:schemeClr val="tx1"/>
                </a:solidFill>
              </a:rPr>
              <a:t> Contemporary Organizational Designs</a:t>
            </a:r>
          </a:p>
        </p:txBody>
      </p:sp>
      <p:pic>
        <p:nvPicPr>
          <p:cNvPr id="11" name="Picture 9" descr="ex09-08">
            <a:extLst>
              <a:ext uri="{FF2B5EF4-FFF2-40B4-BE49-F238E27FC236}">
                <a16:creationId xmlns:a16="http://schemas.microsoft.com/office/drawing/2014/main" id="{6EF8C610-52B0-4B00-A2B7-8058BAE942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8" t="14209" r="2901" b="3351"/>
          <a:stretch>
            <a:fillRect/>
          </a:stretch>
        </p:blipFill>
        <p:spPr bwMode="auto">
          <a:xfrm>
            <a:off x="1143000" y="1752601"/>
            <a:ext cx="9448800" cy="44196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9741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8" y="1663185"/>
            <a:ext cx="11085017" cy="483589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A2E17BC0-60AC-469B-8794-ACCEB0AB2009}"/>
              </a:ext>
            </a:extLst>
          </p:cNvPr>
          <p:cNvSpPr txBox="1">
            <a:spLocks noChangeArrowheads="1"/>
          </p:cNvSpPr>
          <p:nvPr/>
        </p:nvSpPr>
        <p:spPr>
          <a:xfrm>
            <a:off x="1924509" y="197944"/>
            <a:ext cx="7012112" cy="132343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sz="4000" dirty="0">
                <a:solidFill>
                  <a:schemeClr val="tx1"/>
                </a:solidFill>
              </a:rPr>
              <a:t>Contemporary Organizational Designs (cont’d)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0D862419-1C98-4B7B-A237-C66D15E362CB}"/>
              </a:ext>
            </a:extLst>
          </p:cNvPr>
          <p:cNvSpPr txBox="1">
            <a:spLocks noChangeArrowheads="1"/>
          </p:cNvSpPr>
          <p:nvPr/>
        </p:nvSpPr>
        <p:spPr>
          <a:xfrm>
            <a:off x="1219200" y="1905000"/>
            <a:ext cx="8839200" cy="4351338"/>
          </a:xfrm>
          <a:prstGeom prst="rect">
            <a:avLst/>
          </a:prstGeom>
          <a:ln>
            <a:noFill/>
          </a:ln>
        </p:spPr>
        <p:txBody>
          <a:bodyPr anchor="ctr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sz="3200" b="1" dirty="0"/>
              <a:t>Contemporary Organizational Designs (cont’d)</a:t>
            </a:r>
          </a:p>
          <a:p>
            <a:pPr lvl="1"/>
            <a:r>
              <a:rPr lang="en-US" sz="2800" b="1" dirty="0">
                <a:solidFill>
                  <a:srgbClr val="FF0000"/>
                </a:solidFill>
              </a:rPr>
              <a:t>Boundary less Organization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sz="2400" b="1" dirty="0"/>
              <a:t>A flexible and an unstructured organizational design that is intended to break down external barriers between the organization and its customers and suppliers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sz="2400" b="1" dirty="0"/>
              <a:t>Removes internal (horizontal) boundaries:</a:t>
            </a:r>
          </a:p>
          <a:p>
            <a:pPr lvl="3"/>
            <a:r>
              <a:rPr lang="en-US" sz="2000" b="1" dirty="0"/>
              <a:t>Eliminates the chain of command</a:t>
            </a:r>
          </a:p>
          <a:p>
            <a:pPr lvl="3"/>
            <a:r>
              <a:rPr lang="en-US" sz="2000" b="1" dirty="0"/>
              <a:t>Has limitless spans of control</a:t>
            </a:r>
          </a:p>
          <a:p>
            <a:pPr lvl="3"/>
            <a:r>
              <a:rPr lang="en-US" sz="2000" b="1" dirty="0"/>
              <a:t>Uses empowered teams rather than departments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sz="2400" b="1" dirty="0"/>
              <a:t>Eliminates external boundaries:</a:t>
            </a:r>
          </a:p>
          <a:p>
            <a:pPr lvl="3"/>
            <a:r>
              <a:rPr lang="en-US" sz="2000" b="1" dirty="0"/>
              <a:t>Uses virtual, network, and modular organizational structures to get closer to stakeholders</a:t>
            </a:r>
          </a:p>
        </p:txBody>
      </p:sp>
    </p:spTree>
    <p:extLst>
      <p:ext uri="{BB962C8B-B14F-4D97-AF65-F5344CB8AC3E}">
        <p14:creationId xmlns:p14="http://schemas.microsoft.com/office/powerpoint/2010/main" val="1903081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11175" y="1491171"/>
            <a:ext cx="11118825" cy="459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3B4393A6-88CA-4776-9923-455874285B15}"/>
              </a:ext>
            </a:extLst>
          </p:cNvPr>
          <p:cNvSpPr txBox="1">
            <a:spLocks noChangeArrowheads="1"/>
          </p:cNvSpPr>
          <p:nvPr/>
        </p:nvSpPr>
        <p:spPr>
          <a:xfrm>
            <a:off x="1146093" y="456605"/>
            <a:ext cx="9448987" cy="76944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r>
              <a:rPr lang="en-US" sz="4400" dirty="0">
                <a:solidFill>
                  <a:schemeClr val="tx1"/>
                </a:solidFill>
              </a:rPr>
              <a:t>Removing Boundaries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A52474AB-DC14-47D9-8B15-332A33D14CA7}"/>
              </a:ext>
            </a:extLst>
          </p:cNvPr>
          <p:cNvSpPr txBox="1">
            <a:spLocks noChangeArrowheads="1"/>
          </p:cNvSpPr>
          <p:nvPr/>
        </p:nvSpPr>
        <p:spPr>
          <a:xfrm>
            <a:off x="1371413" y="1734285"/>
            <a:ext cx="9677400" cy="435133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Virtual Organization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An organization that consists of a small core of full-time employees and that temporarily hires specialists to work on opportunities that arise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Network Organization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A small core organization that outsources its major business functions (e.g., manufacturing) in order to concentrate on what it does best</a:t>
            </a:r>
          </a:p>
          <a:p>
            <a:pPr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b="1" dirty="0">
                <a:solidFill>
                  <a:srgbClr val="FF0000"/>
                </a:solidFill>
              </a:rPr>
              <a:t>Modular Organization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ü"/>
            </a:pPr>
            <a:r>
              <a:rPr lang="en-US" b="1" dirty="0"/>
              <a:t>A manufacturing organization that uses outside suppliers to provide product components for its final assembly operations</a:t>
            </a:r>
          </a:p>
        </p:txBody>
      </p:sp>
    </p:spTree>
    <p:extLst>
      <p:ext uri="{BB962C8B-B14F-4D97-AF65-F5344CB8AC3E}">
        <p14:creationId xmlns:p14="http://schemas.microsoft.com/office/powerpoint/2010/main" val="3894681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48429" y="1491171"/>
            <a:ext cx="11181572" cy="51487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2095" y="16540"/>
            <a:ext cx="842305" cy="932858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-24164" y="2695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48428" y="358920"/>
            <a:ext cx="489637" cy="6008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1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426C016B-2EDB-4EA4-A217-D86041B28F57}"/>
              </a:ext>
            </a:extLst>
          </p:cNvPr>
          <p:cNvSpPr txBox="1">
            <a:spLocks noChangeArrowheads="1"/>
          </p:cNvSpPr>
          <p:nvPr/>
        </p:nvSpPr>
        <p:spPr>
          <a:xfrm>
            <a:off x="738065" y="-296154"/>
            <a:ext cx="10515600" cy="212365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lvl="1" algn="ctr">
              <a:defRPr sz="4800" b="1">
                <a:solidFill>
                  <a:schemeClr val="bg1"/>
                </a:solidFill>
              </a:defRPr>
            </a:lvl2pPr>
          </a:lstStyle>
          <a:p>
            <a:br>
              <a:rPr lang="en-US" dirty="0">
                <a:solidFill>
                  <a:schemeClr val="tx1"/>
                </a:solidFill>
              </a:rPr>
            </a:br>
            <a:r>
              <a:rPr lang="en-US" dirty="0">
                <a:solidFill>
                  <a:schemeClr val="tx1"/>
                </a:solidFill>
              </a:rPr>
              <a:t>Learning Organization</a:t>
            </a:r>
            <a:br>
              <a:rPr lang="en-US" dirty="0">
                <a:solidFill>
                  <a:schemeClr val="tx1"/>
                </a:solidFill>
              </a:rPr>
            </a:b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3D3EE600-1F0B-46EB-9255-CC19403B2CD9}"/>
              </a:ext>
            </a:extLst>
          </p:cNvPr>
          <p:cNvSpPr txBox="1">
            <a:spLocks noChangeArrowheads="1"/>
          </p:cNvSpPr>
          <p:nvPr/>
        </p:nvSpPr>
        <p:spPr>
          <a:xfrm>
            <a:off x="2170113" y="1782764"/>
            <a:ext cx="7772400" cy="145732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q"/>
            </a:pPr>
            <a:r>
              <a:rPr lang="en-US" b="1" dirty="0">
                <a:solidFill>
                  <a:srgbClr val="FF0000"/>
                </a:solidFill>
              </a:rPr>
              <a:t>Learning Organization</a:t>
            </a:r>
          </a:p>
          <a:p>
            <a:pPr lvl="1"/>
            <a:r>
              <a:rPr lang="en-US" b="1" dirty="0"/>
              <a:t>An organization that has developed the capacity to continuously learn, adapt, and change through the practice of knowledge management by employees</a:t>
            </a:r>
          </a:p>
        </p:txBody>
      </p:sp>
      <p:grpSp>
        <p:nvGrpSpPr>
          <p:cNvPr id="12" name="Group 6">
            <a:extLst>
              <a:ext uri="{FF2B5EF4-FFF2-40B4-BE49-F238E27FC236}">
                <a16:creationId xmlns:a16="http://schemas.microsoft.com/office/drawing/2014/main" id="{B1912B15-1C3D-4968-90BA-437AB61F4953}"/>
              </a:ext>
            </a:extLst>
          </p:cNvPr>
          <p:cNvGrpSpPr>
            <a:grpSpLocks/>
          </p:cNvGrpSpPr>
          <p:nvPr/>
        </p:nvGrpSpPr>
        <p:grpSpPr bwMode="auto">
          <a:xfrm>
            <a:off x="2514601" y="3352801"/>
            <a:ext cx="7313613" cy="3114675"/>
            <a:chOff x="624" y="1440"/>
            <a:chExt cx="4607" cy="1962"/>
          </a:xfrm>
        </p:grpSpPr>
        <p:sp>
          <p:nvSpPr>
            <p:cNvPr id="13" name="AutoShape 7">
              <a:extLst>
                <a:ext uri="{FF2B5EF4-FFF2-40B4-BE49-F238E27FC236}">
                  <a16:creationId xmlns:a16="http://schemas.microsoft.com/office/drawing/2014/main" id="{19CED3C0-7B23-44BB-9642-1CF4F1E2F58A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624" y="1440"/>
              <a:ext cx="4607" cy="1962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4" name="Rectangle 8">
              <a:extLst>
                <a:ext uri="{FF2B5EF4-FFF2-40B4-BE49-F238E27FC236}">
                  <a16:creationId xmlns:a16="http://schemas.microsoft.com/office/drawing/2014/main" id="{E7990FFE-1305-43EE-B421-FCBC23D0D8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3" y="1446"/>
              <a:ext cx="1582" cy="602"/>
            </a:xfrm>
            <a:prstGeom prst="rect">
              <a:avLst/>
            </a:prstGeom>
            <a:solidFill>
              <a:srgbClr val="D8CDE5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15" name="Rectangle 9">
              <a:extLst>
                <a:ext uri="{FF2B5EF4-FFF2-40B4-BE49-F238E27FC236}">
                  <a16:creationId xmlns:a16="http://schemas.microsoft.com/office/drawing/2014/main" id="{4012FCFA-F38F-462B-86A6-A71E6EF2F2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0" y="1487"/>
              <a:ext cx="950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Organizational Design</a:t>
              </a:r>
              <a:endParaRPr lang="en-US" b="1"/>
            </a:p>
          </p:txBody>
        </p:sp>
        <p:sp>
          <p:nvSpPr>
            <p:cNvPr id="16" name="Rectangle 10">
              <a:extLst>
                <a:ext uri="{FF2B5EF4-FFF2-40B4-BE49-F238E27FC236}">
                  <a16:creationId xmlns:a16="http://schemas.microsoft.com/office/drawing/2014/main" id="{22BB317E-FF3D-42E7-B776-96D416F7AB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5" y="1626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17" name="Rectangle 11">
              <a:extLst>
                <a:ext uri="{FF2B5EF4-FFF2-40B4-BE49-F238E27FC236}">
                  <a16:creationId xmlns:a16="http://schemas.microsoft.com/office/drawing/2014/main" id="{569936D6-D9ED-4EA4-8A5C-61C9974014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3" y="1626"/>
              <a:ext cx="634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Boundaryless</a:t>
              </a:r>
              <a:endParaRPr lang="en-US" b="1"/>
            </a:p>
          </p:txBody>
        </p:sp>
        <p:sp>
          <p:nvSpPr>
            <p:cNvPr id="18" name="Rectangle 12">
              <a:extLst>
                <a:ext uri="{FF2B5EF4-FFF2-40B4-BE49-F238E27FC236}">
                  <a16:creationId xmlns:a16="http://schemas.microsoft.com/office/drawing/2014/main" id="{C393EC5E-451D-465A-BA5B-8D9D048032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5" y="1740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19" name="Rectangle 13">
              <a:extLst>
                <a:ext uri="{FF2B5EF4-FFF2-40B4-BE49-F238E27FC236}">
                  <a16:creationId xmlns:a16="http://schemas.microsoft.com/office/drawing/2014/main" id="{871D4DCD-6F03-4327-AD82-5F04CA4ECB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3" y="1740"/>
              <a:ext cx="322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Teams</a:t>
              </a:r>
              <a:endParaRPr lang="en-US" b="1"/>
            </a:p>
          </p:txBody>
        </p:sp>
        <p:sp>
          <p:nvSpPr>
            <p:cNvPr id="20" name="Rectangle 14">
              <a:extLst>
                <a:ext uri="{FF2B5EF4-FFF2-40B4-BE49-F238E27FC236}">
                  <a16:creationId xmlns:a16="http://schemas.microsoft.com/office/drawing/2014/main" id="{E45A2D2C-50E8-4E63-BE56-692A601099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5" y="1854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21" name="Rectangle 15">
              <a:extLst>
                <a:ext uri="{FF2B5EF4-FFF2-40B4-BE49-F238E27FC236}">
                  <a16:creationId xmlns:a16="http://schemas.microsoft.com/office/drawing/2014/main" id="{BDE01BF4-F4F5-467A-9866-809783F486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83" y="1854"/>
              <a:ext cx="696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Empowerment</a:t>
              </a:r>
              <a:endParaRPr lang="en-US" b="1"/>
            </a:p>
          </p:txBody>
        </p:sp>
        <p:sp>
          <p:nvSpPr>
            <p:cNvPr id="22" name="Rectangle 16">
              <a:extLst>
                <a:ext uri="{FF2B5EF4-FFF2-40B4-BE49-F238E27FC236}">
                  <a16:creationId xmlns:a16="http://schemas.microsoft.com/office/drawing/2014/main" id="{2E07C8F5-6EA5-4847-81B5-D563384E533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0" y="2155"/>
              <a:ext cx="1582" cy="665"/>
            </a:xfrm>
            <a:prstGeom prst="rect">
              <a:avLst/>
            </a:prstGeom>
            <a:solidFill>
              <a:srgbClr val="FEE692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23" name="Rectangle 17">
              <a:extLst>
                <a:ext uri="{FF2B5EF4-FFF2-40B4-BE49-F238E27FC236}">
                  <a16:creationId xmlns:a16="http://schemas.microsoft.com/office/drawing/2014/main" id="{06A2D58E-A2F4-4226-8BE0-8AB1322EF9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5" y="2193"/>
              <a:ext cx="977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 dirty="0"/>
                <a:t>Organizational Culture</a:t>
              </a:r>
              <a:endParaRPr lang="en-US" b="1" dirty="0"/>
            </a:p>
          </p:txBody>
        </p:sp>
        <p:sp>
          <p:nvSpPr>
            <p:cNvPr id="24" name="Rectangle 18">
              <a:extLst>
                <a:ext uri="{FF2B5EF4-FFF2-40B4-BE49-F238E27FC236}">
                  <a16:creationId xmlns:a16="http://schemas.microsoft.com/office/drawing/2014/main" id="{6B22B9AB-2A1C-4977-B2BF-00DC435A69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3" y="2332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26" name="Rectangle 19">
              <a:extLst>
                <a:ext uri="{FF2B5EF4-FFF2-40B4-BE49-F238E27FC236}">
                  <a16:creationId xmlns:a16="http://schemas.microsoft.com/office/drawing/2014/main" id="{BA6BDD0C-96D6-4759-A6D7-49DFBDF1BB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8" y="2332"/>
              <a:ext cx="1285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 dirty="0"/>
                <a:t>  Strong Mutual Relationships</a:t>
              </a:r>
              <a:endParaRPr lang="en-US" b="1" dirty="0"/>
            </a:p>
          </p:txBody>
        </p:sp>
        <p:sp>
          <p:nvSpPr>
            <p:cNvPr id="27" name="Rectangle 20">
              <a:extLst>
                <a:ext uri="{FF2B5EF4-FFF2-40B4-BE49-F238E27FC236}">
                  <a16:creationId xmlns:a16="http://schemas.microsoft.com/office/drawing/2014/main" id="{1F14CD80-738E-436C-A1EA-CC5F9CC7A0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3" y="2446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28" name="Rectangle 21">
              <a:extLst>
                <a:ext uri="{FF2B5EF4-FFF2-40B4-BE49-F238E27FC236}">
                  <a16:creationId xmlns:a16="http://schemas.microsoft.com/office/drawing/2014/main" id="{E486588B-57DA-4E2F-B2F1-AF64B8E573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8" y="2446"/>
              <a:ext cx="948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 dirty="0"/>
                <a:t>  Sense of Community</a:t>
              </a:r>
              <a:endParaRPr lang="en-US" b="1" dirty="0"/>
            </a:p>
          </p:txBody>
        </p:sp>
        <p:sp>
          <p:nvSpPr>
            <p:cNvPr id="29" name="Rectangle 22">
              <a:extLst>
                <a:ext uri="{FF2B5EF4-FFF2-40B4-BE49-F238E27FC236}">
                  <a16:creationId xmlns:a16="http://schemas.microsoft.com/office/drawing/2014/main" id="{32BB1867-E8B1-4354-BAC1-E2A224537A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3" y="2560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30" name="Rectangle 23">
              <a:extLst>
                <a:ext uri="{FF2B5EF4-FFF2-40B4-BE49-F238E27FC236}">
                  <a16:creationId xmlns:a16="http://schemas.microsoft.com/office/drawing/2014/main" id="{2DCAB434-BC5A-469B-AF3C-02EC5BB5AE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8" y="2560"/>
              <a:ext cx="325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Caring</a:t>
              </a:r>
              <a:endParaRPr lang="en-US" b="1"/>
            </a:p>
          </p:txBody>
        </p:sp>
        <p:sp>
          <p:nvSpPr>
            <p:cNvPr id="31" name="Rectangle 24">
              <a:extLst>
                <a:ext uri="{FF2B5EF4-FFF2-40B4-BE49-F238E27FC236}">
                  <a16:creationId xmlns:a16="http://schemas.microsoft.com/office/drawing/2014/main" id="{E17F6C28-ACD0-4417-99C4-4143A864B6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3" y="2674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32" name="Rectangle 25">
              <a:extLst>
                <a:ext uri="{FF2B5EF4-FFF2-40B4-BE49-F238E27FC236}">
                  <a16:creationId xmlns:a16="http://schemas.microsoft.com/office/drawing/2014/main" id="{73A557DB-8FFF-4708-B976-0ED7920319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8" y="2674"/>
              <a:ext cx="265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Trust</a:t>
              </a:r>
              <a:endParaRPr lang="en-US" b="1"/>
            </a:p>
          </p:txBody>
        </p:sp>
        <p:sp>
          <p:nvSpPr>
            <p:cNvPr id="33" name="Rectangle 26">
              <a:extLst>
                <a:ext uri="{FF2B5EF4-FFF2-40B4-BE49-F238E27FC236}">
                  <a16:creationId xmlns:a16="http://schemas.microsoft.com/office/drawing/2014/main" id="{65553776-5FE2-4893-9961-999EF281A2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43" y="2206"/>
              <a:ext cx="1582" cy="550"/>
            </a:xfrm>
            <a:prstGeom prst="rect">
              <a:avLst/>
            </a:prstGeom>
            <a:solidFill>
              <a:srgbClr val="CBD5E8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34" name="Rectangle 27">
              <a:extLst>
                <a:ext uri="{FF2B5EF4-FFF2-40B4-BE49-F238E27FC236}">
                  <a16:creationId xmlns:a16="http://schemas.microsoft.com/office/drawing/2014/main" id="{8739676B-E157-4B61-8F76-41B0A4144A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7" y="2244"/>
              <a:ext cx="87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Information Sharing</a:t>
              </a:r>
              <a:endParaRPr lang="en-US" b="1"/>
            </a:p>
          </p:txBody>
        </p:sp>
        <p:sp>
          <p:nvSpPr>
            <p:cNvPr id="35" name="Rectangle 28">
              <a:extLst>
                <a:ext uri="{FF2B5EF4-FFF2-40B4-BE49-F238E27FC236}">
                  <a16:creationId xmlns:a16="http://schemas.microsoft.com/office/drawing/2014/main" id="{A808A309-585A-42D0-AD1A-E095C4DBA17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0" y="2383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36" name="Rectangle 29">
              <a:extLst>
                <a:ext uri="{FF2B5EF4-FFF2-40B4-BE49-F238E27FC236}">
                  <a16:creationId xmlns:a16="http://schemas.microsoft.com/office/drawing/2014/main" id="{AA627C15-B0E8-4A75-8D97-9B7F06D6720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5" y="2383"/>
              <a:ext cx="285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Open</a:t>
              </a:r>
              <a:endParaRPr lang="en-US" b="1"/>
            </a:p>
          </p:txBody>
        </p:sp>
        <p:sp>
          <p:nvSpPr>
            <p:cNvPr id="37" name="Rectangle 30">
              <a:extLst>
                <a:ext uri="{FF2B5EF4-FFF2-40B4-BE49-F238E27FC236}">
                  <a16:creationId xmlns:a16="http://schemas.microsoft.com/office/drawing/2014/main" id="{34115953-AE4D-4F34-BBD2-C6D091DD17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0" y="2497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38" name="Rectangle 31">
              <a:extLst>
                <a:ext uri="{FF2B5EF4-FFF2-40B4-BE49-F238E27FC236}">
                  <a16:creationId xmlns:a16="http://schemas.microsoft.com/office/drawing/2014/main" id="{0FB462A4-7DA7-4242-B882-7EF675A2B8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5" y="2497"/>
              <a:ext cx="340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Timely</a:t>
              </a:r>
              <a:endParaRPr lang="en-US" b="1"/>
            </a:p>
          </p:txBody>
        </p:sp>
        <p:sp>
          <p:nvSpPr>
            <p:cNvPr id="39" name="Rectangle 32">
              <a:extLst>
                <a:ext uri="{FF2B5EF4-FFF2-40B4-BE49-F238E27FC236}">
                  <a16:creationId xmlns:a16="http://schemas.microsoft.com/office/drawing/2014/main" id="{A5909DE8-5157-4A74-B180-15B4E3C450C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90" y="2611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0" name="Rectangle 33">
              <a:extLst>
                <a:ext uri="{FF2B5EF4-FFF2-40B4-BE49-F238E27FC236}">
                  <a16:creationId xmlns:a16="http://schemas.microsoft.com/office/drawing/2014/main" id="{A323C264-459C-410D-B74A-97D103A1A4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5" y="2611"/>
              <a:ext cx="431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Accurate</a:t>
              </a:r>
              <a:endParaRPr lang="en-US" b="1"/>
            </a:p>
          </p:txBody>
        </p:sp>
        <p:sp>
          <p:nvSpPr>
            <p:cNvPr id="41" name="Rectangle 34">
              <a:extLst>
                <a:ext uri="{FF2B5EF4-FFF2-40B4-BE49-F238E27FC236}">
                  <a16:creationId xmlns:a16="http://schemas.microsoft.com/office/drawing/2014/main" id="{0564BC33-3D5F-427A-89F2-283FC7D24B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43" y="2908"/>
              <a:ext cx="1582" cy="488"/>
            </a:xfrm>
            <a:prstGeom prst="rect">
              <a:avLst/>
            </a:prstGeom>
            <a:solidFill>
              <a:srgbClr val="C2E7BB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42" name="Rectangle 35">
              <a:extLst>
                <a:ext uri="{FF2B5EF4-FFF2-40B4-BE49-F238E27FC236}">
                  <a16:creationId xmlns:a16="http://schemas.microsoft.com/office/drawing/2014/main" id="{ECA286BF-0A9E-4039-B18D-9D599181A6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68" y="3000"/>
              <a:ext cx="474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Leadership</a:t>
              </a:r>
              <a:endParaRPr lang="en-US" b="1"/>
            </a:p>
          </p:txBody>
        </p:sp>
        <p:sp>
          <p:nvSpPr>
            <p:cNvPr id="43" name="Rectangle 36">
              <a:extLst>
                <a:ext uri="{FF2B5EF4-FFF2-40B4-BE49-F238E27FC236}">
                  <a16:creationId xmlns:a16="http://schemas.microsoft.com/office/drawing/2014/main" id="{D6F7C4D0-3380-41D3-BF9B-2344D19B06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7" y="3139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4" name="Rectangle 37">
              <a:extLst>
                <a:ext uri="{FF2B5EF4-FFF2-40B4-BE49-F238E27FC236}">
                  <a16:creationId xmlns:a16="http://schemas.microsoft.com/office/drawing/2014/main" id="{AE3CA42E-71D0-4659-A311-3E6FBFCA27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02" y="3139"/>
              <a:ext cx="644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Shared Vision</a:t>
              </a:r>
              <a:endParaRPr lang="en-US" b="1"/>
            </a:p>
          </p:txBody>
        </p:sp>
        <p:sp>
          <p:nvSpPr>
            <p:cNvPr id="45" name="Rectangle 38">
              <a:extLst>
                <a:ext uri="{FF2B5EF4-FFF2-40B4-BE49-F238E27FC236}">
                  <a16:creationId xmlns:a16="http://schemas.microsoft.com/office/drawing/2014/main" id="{8010786F-3A14-42C2-BC02-5FE684E39F2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7" y="3253"/>
              <a:ext cx="5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•</a:t>
              </a:r>
              <a:endParaRPr lang="en-US" b="1"/>
            </a:p>
          </p:txBody>
        </p:sp>
        <p:sp>
          <p:nvSpPr>
            <p:cNvPr id="46" name="Rectangle 39">
              <a:extLst>
                <a:ext uri="{FF2B5EF4-FFF2-40B4-BE49-F238E27FC236}">
                  <a16:creationId xmlns:a16="http://schemas.microsoft.com/office/drawing/2014/main" id="{FBD1B055-478C-41B2-B3FE-F7F9A661C5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02" y="3253"/>
              <a:ext cx="639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/>
                <a:t>  Collaboration</a:t>
              </a:r>
              <a:endParaRPr lang="en-US" b="1"/>
            </a:p>
          </p:txBody>
        </p:sp>
        <p:sp>
          <p:nvSpPr>
            <p:cNvPr id="47" name="Freeform 40">
              <a:extLst>
                <a:ext uri="{FF2B5EF4-FFF2-40B4-BE49-F238E27FC236}">
                  <a16:creationId xmlns:a16="http://schemas.microsoft.com/office/drawing/2014/main" id="{A04E0A4A-3F7F-45D2-89E3-B35F6C9769C6}"/>
                </a:ext>
              </a:extLst>
            </p:cNvPr>
            <p:cNvSpPr>
              <a:spLocks/>
            </p:cNvSpPr>
            <p:nvPr/>
          </p:nvSpPr>
          <p:spPr bwMode="auto">
            <a:xfrm>
              <a:off x="2143" y="2025"/>
              <a:ext cx="1582" cy="924"/>
            </a:xfrm>
            <a:custGeom>
              <a:avLst/>
              <a:gdLst>
                <a:gd name="T0" fmla="*/ 0 w 1582"/>
                <a:gd name="T1" fmla="*/ 462 h 924"/>
                <a:gd name="T2" fmla="*/ 791 w 1582"/>
                <a:gd name="T3" fmla="*/ 0 h 924"/>
                <a:gd name="T4" fmla="*/ 1582 w 1582"/>
                <a:gd name="T5" fmla="*/ 462 h 924"/>
                <a:gd name="T6" fmla="*/ 791 w 1582"/>
                <a:gd name="T7" fmla="*/ 924 h 924"/>
                <a:gd name="T8" fmla="*/ 0 w 1582"/>
                <a:gd name="T9" fmla="*/ 462 h 924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1582" h="924">
                  <a:moveTo>
                    <a:pt x="0" y="462"/>
                  </a:moveTo>
                  <a:lnTo>
                    <a:pt x="791" y="0"/>
                  </a:lnTo>
                  <a:lnTo>
                    <a:pt x="1582" y="462"/>
                  </a:lnTo>
                  <a:lnTo>
                    <a:pt x="791" y="924"/>
                  </a:lnTo>
                  <a:lnTo>
                    <a:pt x="0" y="462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prstDash val="solid"/>
              <a:round/>
              <a:headEnd/>
              <a:tailEnd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  <p:txBody>
            <a:bodyPr/>
            <a:lstStyle/>
            <a:p>
              <a:endParaRPr lang="ar-SA" b="1"/>
            </a:p>
          </p:txBody>
        </p:sp>
        <p:sp>
          <p:nvSpPr>
            <p:cNvPr id="48" name="Rectangle 41">
              <a:extLst>
                <a:ext uri="{FF2B5EF4-FFF2-40B4-BE49-F238E27FC236}">
                  <a16:creationId xmlns:a16="http://schemas.microsoft.com/office/drawing/2014/main" id="{AAD88F6F-40F6-4C34-B548-9ADE121875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41" y="2383"/>
              <a:ext cx="646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>
                  <a:solidFill>
                    <a:srgbClr val="FFFFFF"/>
                  </a:solidFill>
                </a:rPr>
                <a:t>THE LEARNING</a:t>
              </a:r>
              <a:endParaRPr lang="en-US" b="1"/>
            </a:p>
          </p:txBody>
        </p:sp>
        <p:sp>
          <p:nvSpPr>
            <p:cNvPr id="49" name="Rectangle 42">
              <a:extLst>
                <a:ext uri="{FF2B5EF4-FFF2-40B4-BE49-F238E27FC236}">
                  <a16:creationId xmlns:a16="http://schemas.microsoft.com/office/drawing/2014/main" id="{FF2CC54A-1AD4-4483-BA2B-33B9FF9F3D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38" y="2497"/>
              <a:ext cx="683" cy="126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en-US" sz="1300" b="1">
                  <a:solidFill>
                    <a:srgbClr val="FFFFFF"/>
                  </a:solidFill>
                </a:rPr>
                <a:t>ORGANIZATION</a:t>
              </a:r>
              <a:endParaRPr lang="en-US" b="1"/>
            </a:p>
          </p:txBody>
        </p:sp>
      </p:grpSp>
    </p:spTree>
    <p:extLst>
      <p:ext uri="{BB962C8B-B14F-4D97-AF65-F5344CB8AC3E}">
        <p14:creationId xmlns:p14="http://schemas.microsoft.com/office/powerpoint/2010/main" val="373601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3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79F21B3-B61B-48B0-BDA1-09887BA4954D}" vid="{E6669F51-FE8B-4485-B831-E535B45CEA1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1384</TotalTime>
  <Words>1864</Words>
  <Application>Microsoft Office PowerPoint</Application>
  <PresentationFormat>Widescreen</PresentationFormat>
  <Paragraphs>393</Paragraphs>
  <Slides>41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9" baseType="lpstr">
      <vt:lpstr>Aharoni</vt:lpstr>
      <vt:lpstr>Arial</vt:lpstr>
      <vt:lpstr>Calibri</vt:lpstr>
      <vt:lpstr>Calibri Light</vt:lpstr>
      <vt:lpstr>Courier New</vt:lpstr>
      <vt:lpstr>Times New Roman</vt:lpstr>
      <vt:lpstr>Wingdings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mohammad ahmed</cp:lastModifiedBy>
  <cp:revision>101</cp:revision>
  <dcterms:created xsi:type="dcterms:W3CDTF">2023-04-29T09:08:23Z</dcterms:created>
  <dcterms:modified xsi:type="dcterms:W3CDTF">2024-03-05T20:56:55Z</dcterms:modified>
</cp:coreProperties>
</file>