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313" r:id="rId7"/>
    <p:sldId id="743" r:id="rId8"/>
    <p:sldId id="276" r:id="rId9"/>
    <p:sldId id="759" r:id="rId10"/>
    <p:sldId id="786" r:id="rId11"/>
    <p:sldId id="787" r:id="rId12"/>
    <p:sldId id="788" r:id="rId13"/>
    <p:sldId id="545" r:id="rId14"/>
    <p:sldId id="767" r:id="rId15"/>
    <p:sldId id="789" r:id="rId16"/>
    <p:sldId id="790" r:id="rId17"/>
    <p:sldId id="791" r:id="rId18"/>
    <p:sldId id="792" r:id="rId19"/>
    <p:sldId id="793" r:id="rId20"/>
    <p:sldId id="765" r:id="rId21"/>
    <p:sldId id="766" r:id="rId22"/>
    <p:sldId id="816" r:id="rId23"/>
    <p:sldId id="768" r:id="rId24"/>
    <p:sldId id="769" r:id="rId25"/>
    <p:sldId id="770" r:id="rId26"/>
    <p:sldId id="771" r:id="rId27"/>
    <p:sldId id="772" r:id="rId28"/>
    <p:sldId id="773" r:id="rId29"/>
    <p:sldId id="745" r:id="rId30"/>
    <p:sldId id="774" r:id="rId31"/>
    <p:sldId id="775" r:id="rId32"/>
    <p:sldId id="818" r:id="rId33"/>
    <p:sldId id="776" r:id="rId34"/>
    <p:sldId id="777" r:id="rId35"/>
    <p:sldId id="778" r:id="rId36"/>
    <p:sldId id="779" r:id="rId37"/>
    <p:sldId id="780" r:id="rId38"/>
    <p:sldId id="781" r:id="rId39"/>
    <p:sldId id="782" r:id="rId40"/>
    <p:sldId id="634" r:id="rId41"/>
    <p:sldId id="803" r:id="rId42"/>
    <p:sldId id="804" r:id="rId43"/>
    <p:sldId id="805" r:id="rId44"/>
    <p:sldId id="806" r:id="rId45"/>
    <p:sldId id="807" r:id="rId46"/>
    <p:sldId id="808" r:id="rId47"/>
    <p:sldId id="809" r:id="rId48"/>
    <p:sldId id="785" r:id="rId49"/>
    <p:sldId id="810" r:id="rId50"/>
    <p:sldId id="820" r:id="rId51"/>
    <p:sldId id="821" r:id="rId52"/>
    <p:sldId id="826" r:id="rId53"/>
    <p:sldId id="822" r:id="rId54"/>
    <p:sldId id="823" r:id="rId55"/>
    <p:sldId id="824" r:id="rId56"/>
    <p:sldId id="827" r:id="rId57"/>
    <p:sldId id="825" r:id="rId58"/>
    <p:sldId id="757" r:id="rId59"/>
    <p:sldId id="817"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86"/>
            <p14:sldId id="787"/>
            <p14:sldId id="788"/>
            <p14:sldId id="545"/>
            <p14:sldId id="767"/>
            <p14:sldId id="789"/>
            <p14:sldId id="790"/>
            <p14:sldId id="791"/>
            <p14:sldId id="792"/>
            <p14:sldId id="793"/>
            <p14:sldId id="765"/>
            <p14:sldId id="766"/>
            <p14:sldId id="816"/>
            <p14:sldId id="768"/>
            <p14:sldId id="769"/>
            <p14:sldId id="770"/>
            <p14:sldId id="771"/>
            <p14:sldId id="772"/>
            <p14:sldId id="773"/>
            <p14:sldId id="745"/>
            <p14:sldId id="774"/>
            <p14:sldId id="775"/>
            <p14:sldId id="818"/>
            <p14:sldId id="776"/>
            <p14:sldId id="777"/>
            <p14:sldId id="778"/>
            <p14:sldId id="779"/>
            <p14:sldId id="780"/>
            <p14:sldId id="781"/>
            <p14:sldId id="782"/>
            <p14:sldId id="634"/>
            <p14:sldId id="803"/>
            <p14:sldId id="804"/>
            <p14:sldId id="805"/>
            <p14:sldId id="806"/>
            <p14:sldId id="807"/>
            <p14:sldId id="808"/>
            <p14:sldId id="809"/>
            <p14:sldId id="785"/>
            <p14:sldId id="810"/>
            <p14:sldId id="820"/>
            <p14:sldId id="821"/>
            <p14:sldId id="826"/>
            <p14:sldId id="822"/>
            <p14:sldId id="823"/>
            <p14:sldId id="824"/>
            <p14:sldId id="827"/>
            <p14:sldId id="825"/>
            <p14:sldId id="757"/>
            <p14:sldId id="8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85" autoAdjust="0"/>
    <p:restoredTop sz="93759" autoAdjust="0"/>
  </p:normalViewPr>
  <p:slideViewPr>
    <p:cSldViewPr snapToGrid="0">
      <p:cViewPr varScale="1">
        <p:scale>
          <a:sx n="66" d="100"/>
          <a:sy n="66" d="100"/>
        </p:scale>
        <p:origin x="115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582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4151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493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8232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274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9579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44381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043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5768332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831576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03473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939145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085888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303029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1525000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37270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661511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1963491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2093712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391713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778599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85535036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8910236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56651277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1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00094" y="1412831"/>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استخدام الذكاء الاصطناعي في إدارة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41595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استخدام الذكاء الاصطناعي في إدارة العلاقات العامة، بدءًا من تعريف الذكاء الاصطناعي، ودوره في إدارة العلاقات العامة، والتطبيقات الرئيسية للذكاء الاصطناعي في العلاقات العامة، والتحديات والمخاوف، والفرص المستقبلية، إلى الأمثلة الواقعية والتطبيقات العملية.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921210"/>
            <a:ext cx="4128422" cy="53714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713712" y="1122174"/>
            <a:ext cx="7237708"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الذكاء الاصطناعي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13712" y="3198912"/>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التطبيقات الرئيسية للذكاء الاصطناعي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2557" y="394144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والمخاوف</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2557" y="468396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الفرص المستقبلية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20681"/>
          </a:xfrm>
          <a:prstGeom prst="rect">
            <a:avLst/>
          </a:prstGeom>
        </p:spPr>
      </p:pic>
      <p:sp>
        <p:nvSpPr>
          <p:cNvPr id="4" name="TextBox 3">
            <a:extLst>
              <a:ext uri="{FF2B5EF4-FFF2-40B4-BE49-F238E27FC236}">
                <a16:creationId xmlns:a16="http://schemas.microsoft.com/office/drawing/2014/main" id="{15A666EB-EBC0-0062-9EBE-7038E6FF2C4D}"/>
              </a:ext>
            </a:extLst>
          </p:cNvPr>
          <p:cNvSpPr txBox="1"/>
          <p:nvPr/>
        </p:nvSpPr>
        <p:spPr>
          <a:xfrm>
            <a:off x="1205321" y="54264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الذكاء الاصطناعي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720254"/>
            <a:ext cx="10362667" cy="418281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الذكاء الاصطناعي </a:t>
            </a:r>
            <a:r>
              <a:rPr lang="en-GB" sz="2400" b="1" dirty="0">
                <a:solidFill>
                  <a:srgbClr val="00B0F0"/>
                </a:solidFill>
                <a:latin typeface="Alexandria" pitchFamily="2" charset="-78"/>
                <a:cs typeface="Alexandria" pitchFamily="2" charset="-78"/>
              </a:rPr>
              <a:t>AI</a:t>
            </a:r>
            <a:endParaRPr lang="ar-EG" sz="2400" b="1" dirty="0">
              <a:solidFill>
                <a:srgbClr val="00B0F0"/>
              </a:solidFill>
              <a:latin typeface="Alexandria" pitchFamily="2" charset="-78"/>
              <a:cs typeface="Alexandria" pitchFamily="2" charset="-78"/>
            </a:endParaRPr>
          </a:p>
          <a:p>
            <a:pPr algn="just" rtl="1">
              <a:lnSpc>
                <a:spcPct val="150000"/>
              </a:lnSpc>
              <a:spcBef>
                <a:spcPts val="600"/>
              </a:spcBef>
              <a:spcAft>
                <a:spcPts val="1200"/>
              </a:spcAft>
            </a:pPr>
            <a:r>
              <a:rPr lang="ar-EG" sz="2000" dirty="0">
                <a:latin typeface="Alexandria" pitchFamily="2" charset="-78"/>
                <a:cs typeface="Alexandria" pitchFamily="2" charset="-78"/>
              </a:rPr>
              <a:t>الذكاء الاصطناعي هو مجال في علوم الكمبيوتر يهدف إلى تطوير الأنظمة والبرامج التي تحاكي الذكاء البشري. يشمل ذلك</a:t>
            </a:r>
            <a:r>
              <a:rPr lang="en-US" sz="2000" dirty="0">
                <a:latin typeface="Alexandria" pitchFamily="2" charset="-78"/>
                <a:cs typeface="Alexandria" pitchFamily="2" charset="-78"/>
              </a:rPr>
              <a:t>:</a:t>
            </a: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النماذج اللغوية الكبيرة</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(LLMs)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مثل</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ChatGPT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و</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Gemini</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الذكاء الاصطناعي التوليدي</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(Generative AI)</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الأنظمة متعددة الوسائط</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(Multimodal AI)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القادرة على فهم النص والصوت والصورة والفيديو</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التحول الأهم أن الذكاء الاصطناعي لم يعد مجرد “محاكاة التفكير البشري</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a:t>
            </a:r>
            <a:r>
              <a:rPr lang="ar-SA" sz="1800" kern="100" dirty="0">
                <a:effectLst/>
                <a:latin typeface="Simplified Arabic" panose="02020603050405020304" pitchFamily="18"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بل أصبح قادرًا على</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إنتاج محتوى</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اتخاذ توصيات استراتيجية</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دعم القرار في الوقت الحقيقي</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4669" y="809094"/>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6060"/>
            <a:ext cx="10362667"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تطبيق الذكاء الاصطناعي في إدارة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تحليل البيانات: </a:t>
            </a:r>
            <a:r>
              <a:rPr lang="ar-EG" dirty="0">
                <a:latin typeface="Alexandria" pitchFamily="2" charset="-78"/>
                <a:cs typeface="Alexandria" pitchFamily="2" charset="-78"/>
              </a:rPr>
              <a:t>يمكن للذكاء الاصطناعي تحليل كميات ضخمة من البيانات الإعلامية والوسائط الاجتماعية بسرعة وكفاءة، مما يساعد في استخراج الرؤى حول مشاعر الجمهور واتجاهات الرأي العام.</a:t>
            </a:r>
          </a:p>
          <a:p>
            <a:pPr algn="just" rtl="1">
              <a:lnSpc>
                <a:spcPct val="150000"/>
              </a:lnSpc>
              <a:spcBef>
                <a:spcPts val="600"/>
              </a:spcBef>
              <a:spcAft>
                <a:spcPts val="1200"/>
              </a:spcAft>
            </a:pPr>
            <a:r>
              <a:rPr lang="ar-EG" sz="2000" b="1" dirty="0">
                <a:latin typeface="Alexandria" pitchFamily="2" charset="-78"/>
                <a:cs typeface="Alexandria" pitchFamily="2" charset="-78"/>
              </a:rPr>
              <a:t>2. التفاعل مع الجمهور: </a:t>
            </a:r>
            <a:r>
              <a:rPr lang="ar-EG" dirty="0">
                <a:latin typeface="Alexandria" pitchFamily="2" charset="-78"/>
                <a:cs typeface="Alexandria" pitchFamily="2" charset="-78"/>
              </a:rPr>
              <a:t>استخدام الدردشات الذكية</a:t>
            </a:r>
            <a:r>
              <a:rPr lang="en-GB" dirty="0">
                <a:latin typeface="Alexandria" pitchFamily="2" charset="-78"/>
                <a:cs typeface="Alexandria" pitchFamily="2" charset="-78"/>
              </a:rPr>
              <a:t>Chatbots </a:t>
            </a:r>
            <a:r>
              <a:rPr lang="ar-EG" dirty="0">
                <a:latin typeface="Alexandria" pitchFamily="2" charset="-78"/>
                <a:cs typeface="Alexandria" pitchFamily="2" charset="-78"/>
              </a:rPr>
              <a:t> لتوفير الدعم الفوري والإجابة على استفسارات الجمهور بشكل فعال و24/7.</a:t>
            </a:r>
          </a:p>
          <a:p>
            <a:pPr algn="just" rtl="1">
              <a:lnSpc>
                <a:spcPct val="150000"/>
              </a:lnSpc>
              <a:spcBef>
                <a:spcPts val="600"/>
              </a:spcBef>
              <a:spcAft>
                <a:spcPts val="1200"/>
              </a:spcAft>
            </a:pPr>
            <a:r>
              <a:rPr lang="ar-EG" sz="2000" b="1" dirty="0">
                <a:latin typeface="Alexandria" pitchFamily="2" charset="-78"/>
                <a:cs typeface="Alexandria" pitchFamily="2" charset="-78"/>
              </a:rPr>
              <a:t>3. تخصيص الرسائل</a:t>
            </a:r>
            <a:r>
              <a:rPr lang="ar-EG" dirty="0">
                <a:latin typeface="Alexandria" pitchFamily="2" charset="-78"/>
                <a:cs typeface="Alexandria" pitchFamily="2" charset="-78"/>
              </a:rPr>
              <a:t>: تقنيات الذكاء الاصطناعي تسمح بتخصيص الرسائل والاتصالات بناءً على تحليل بيانات الجمهور وسلوكياته، مما يؤدي إلى حملات أكثر استهدافًا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4. رصد السمعة: </a:t>
            </a:r>
            <a:r>
              <a:rPr lang="ar-EG" dirty="0">
                <a:latin typeface="Alexandria" pitchFamily="2" charset="-78"/>
                <a:cs typeface="Alexandria" pitchFamily="2" charset="-78"/>
              </a:rPr>
              <a:t>يمكن للذكاء الاصطناعي مراقبة وتحليل الحديث عبر الإنترنت عن العلامة التجارية، مما يساعد في تحديد أي قضايا محتملة بسرعة والتفاعل معها بفعالية.</a:t>
            </a:r>
            <a:endParaRPr lang="en-GB"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886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1" y="1138717"/>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0306" y="1888129"/>
            <a:ext cx="10013003" cy="401577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تطور التكنولوجيا:</a:t>
            </a:r>
          </a:p>
          <a:p>
            <a:pPr algn="just" rtl="1">
              <a:lnSpc>
                <a:spcPct val="150000"/>
              </a:lnSpc>
              <a:spcBef>
                <a:spcPts val="600"/>
              </a:spcBef>
              <a:spcAft>
                <a:spcPts val="1200"/>
              </a:spcAft>
            </a:pPr>
            <a:r>
              <a:rPr lang="ar-EG" sz="2000" b="1" dirty="0">
                <a:latin typeface="Alexandria" pitchFamily="2" charset="-78"/>
                <a:cs typeface="Alexandria" pitchFamily="2" charset="-78"/>
              </a:rPr>
              <a:t>التحليل المتقدم للبيانات: </a:t>
            </a:r>
            <a:r>
              <a:rPr lang="ar-EG" dirty="0">
                <a:latin typeface="Alexandria" pitchFamily="2" charset="-78"/>
                <a:cs typeface="Alexandria" pitchFamily="2" charset="-78"/>
              </a:rPr>
              <a:t>تطورت أدوات الذكاء الاصطناعي لتقديم تحليلات أكثر دقة وتفصيلاً للبيانات، مما يعزز القدرة على اتخاذ قرارات مبنية على البيانات.</a:t>
            </a:r>
          </a:p>
          <a:p>
            <a:pPr algn="just" rtl="1">
              <a:lnSpc>
                <a:spcPct val="150000"/>
              </a:lnSpc>
              <a:spcBef>
                <a:spcPts val="600"/>
              </a:spcBef>
              <a:spcAft>
                <a:spcPts val="1200"/>
              </a:spcAft>
            </a:pPr>
            <a:r>
              <a:rPr lang="ar-EG" sz="2000" b="1" dirty="0">
                <a:latin typeface="Alexandria" pitchFamily="2" charset="-78"/>
                <a:cs typeface="Alexandria" pitchFamily="2" charset="-78"/>
              </a:rPr>
              <a:t>تحسين سرعة الاستجابة: </a:t>
            </a:r>
            <a:r>
              <a:rPr lang="ar-EG" dirty="0">
                <a:latin typeface="Alexandria" pitchFamily="2" charset="-78"/>
                <a:cs typeface="Alexandria" pitchFamily="2" charset="-78"/>
              </a:rPr>
              <a:t>يمكن للأنظمة الذكية التعامل مع الاستفسارات والتعليقات بشكل أسرع من الطرق التقليدية، مما يحسن الاستجابة للأزمات ويعزز رضا العملاء.</a:t>
            </a:r>
          </a:p>
          <a:p>
            <a:pPr algn="just" rtl="1">
              <a:lnSpc>
                <a:spcPct val="150000"/>
              </a:lnSpc>
              <a:spcBef>
                <a:spcPts val="600"/>
              </a:spcBef>
              <a:spcAft>
                <a:spcPts val="1200"/>
              </a:spcAft>
            </a:pPr>
            <a:r>
              <a:rPr lang="ar-EG" sz="2000" b="1" dirty="0">
                <a:latin typeface="Alexandria" pitchFamily="2" charset="-78"/>
                <a:cs typeface="Alexandria" pitchFamily="2" charset="-78"/>
              </a:rPr>
              <a:t>تقنيات التعلم الآلي: </a:t>
            </a:r>
            <a:r>
              <a:rPr lang="ar-EG" dirty="0">
                <a:latin typeface="Alexandria" pitchFamily="2" charset="-78"/>
                <a:cs typeface="Alexandria" pitchFamily="2" charset="-78"/>
              </a:rPr>
              <a:t>تطور خوارزميات التعلم الآلي التي تجعل من الممكن للأنظمة تحسين أدائها بشكل مستمر بناءً على البيانات الجديدة التي تتلقاها.</a:t>
            </a:r>
            <a:endParaRPr lang="ar-EG"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04321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829432"/>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9496" y="1327178"/>
            <a:ext cx="10013003" cy="521091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أثر التكنولوجيا على ممارسات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تحسين الفعالية: </a:t>
            </a:r>
            <a:r>
              <a:rPr lang="ar-EG" dirty="0">
                <a:latin typeface="Alexandria" pitchFamily="2" charset="-78"/>
                <a:cs typeface="Alexandria" pitchFamily="2" charset="-78"/>
              </a:rPr>
              <a:t>الذكاء الاصطناعي يساعد في تحسين فعالية استراتيجيات العلاقات العامة من خلال تحليل البيانات وتقديم رؤى دقيقة حول الجمهور</a:t>
            </a:r>
            <a:r>
              <a:rPr lang="ar-EG" sz="2000" b="1" dirty="0">
                <a:latin typeface="Alexandria" pitchFamily="2" charset="-78"/>
                <a:cs typeface="Alexandria" pitchFamily="2" charset="-78"/>
              </a:rPr>
              <a:t>.</a:t>
            </a:r>
          </a:p>
          <a:p>
            <a:pPr algn="just" rtl="1">
              <a:lnSpc>
                <a:spcPct val="150000"/>
              </a:lnSpc>
              <a:spcBef>
                <a:spcPts val="600"/>
              </a:spcBef>
              <a:spcAft>
                <a:spcPts val="1200"/>
              </a:spcAft>
            </a:pPr>
            <a:r>
              <a:rPr lang="ar-EG" sz="2000" b="1" dirty="0">
                <a:latin typeface="Alexandria" pitchFamily="2" charset="-78"/>
                <a:cs typeface="Alexandria" pitchFamily="2" charset="-78"/>
              </a:rPr>
              <a:t>تخصيص وتجربة المستخدم: </a:t>
            </a:r>
            <a:r>
              <a:rPr lang="ar-EG" dirty="0">
                <a:latin typeface="Alexandria" pitchFamily="2" charset="-78"/>
                <a:cs typeface="Alexandria" pitchFamily="2" charset="-78"/>
              </a:rPr>
              <a:t>يعزز القدرة على تخصيص الرسائل والتواصل مع الجمهور، مما يؤدي إلى تجربة أكثر ملاءمة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إدارة الأزمات: </a:t>
            </a:r>
            <a:r>
              <a:rPr lang="ar-EG" dirty="0">
                <a:latin typeface="Alexandria" pitchFamily="2" charset="-78"/>
                <a:cs typeface="Alexandria" pitchFamily="2" charset="-78"/>
              </a:rPr>
              <a:t>يمكن أن يساعد الذكاء الاصطناعي في إدارة الأزمات بشكل أكثر كفاءة من خلال تقديم تحليلات لحظية والتنبؤ بالاتجاهات المستقبلية.</a:t>
            </a:r>
          </a:p>
          <a:p>
            <a:pPr algn="just" rtl="1">
              <a:lnSpc>
                <a:spcPct val="150000"/>
              </a:lnSpc>
              <a:spcBef>
                <a:spcPts val="600"/>
              </a:spcBef>
              <a:spcAft>
                <a:spcPts val="1200"/>
              </a:spcAft>
            </a:pPr>
            <a:r>
              <a:rPr lang="ar-EG" sz="2000" b="1" dirty="0">
                <a:latin typeface="Alexandria" pitchFamily="2" charset="-78"/>
                <a:cs typeface="Alexandria" pitchFamily="2" charset="-78"/>
              </a:rPr>
              <a:t>الابتكار في الاستراتيجيات</a:t>
            </a:r>
            <a:r>
              <a:rPr lang="ar-EG" sz="2000" dirty="0">
                <a:latin typeface="Alexandria" pitchFamily="2" charset="-78"/>
                <a:cs typeface="Alexandria" pitchFamily="2" charset="-78"/>
              </a:rPr>
              <a:t>: </a:t>
            </a:r>
            <a:r>
              <a:rPr lang="ar-EG" dirty="0">
                <a:latin typeface="Alexandria" pitchFamily="2" charset="-78"/>
                <a:cs typeface="Alexandria" pitchFamily="2" charset="-78"/>
              </a:rPr>
              <a:t>يوفر الذكاء الاصطناعي أدوات وتقنيات جديدة يمكن استخدامها لتطوير استراتيجيات علاقات عامة مبتكرة وتحسين النتائج.</a:t>
            </a:r>
            <a:endParaRPr lang="ar-EG"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9200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التطبيقات الرئيسية للذكاء الاصطناعي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123775"/>
          </a:xfrm>
          <a:prstGeom prst="rect">
            <a:avLst/>
          </a:prstGeom>
          <a:noFill/>
        </p:spPr>
        <p:txBody>
          <a:bodyPr wrap="square" rtlCol="0">
            <a:spAutoFit/>
          </a:bodyPr>
          <a:lstStyle/>
          <a:p>
            <a:pPr marL="457200" indent="-457200" algn="just" rtl="1">
              <a:lnSpc>
                <a:spcPct val="150000"/>
              </a:lnSpc>
              <a:spcBef>
                <a:spcPts val="600"/>
              </a:spcBef>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لتحليل بيانات الوسائط الاجتماعية وبيانات الصحافة: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جمع البيانات</a:t>
            </a:r>
            <a:r>
              <a:rPr lang="ar-EG" sz="1800" kern="100" dirty="0">
                <a:effectLst/>
                <a:latin typeface="Alexandria" pitchFamily="2" charset="-78"/>
                <a:ea typeface="Calibri" panose="020F0502020204030204" pitchFamily="34" charset="0"/>
                <a:cs typeface="Alexandria" pitchFamily="2" charset="-78"/>
              </a:rPr>
              <a:t>: الذكاء الاصطناعي يمكنه جمع البيانات من مصادر متنوعة مثل وسائل التواصل الاجتماعي، الأخبار الإلكترونية، المدونات، والمراجعات.</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تحليل النصوص: </a:t>
            </a:r>
            <a:r>
              <a:rPr lang="ar-EG" sz="1800" kern="100" dirty="0">
                <a:effectLst/>
                <a:latin typeface="Alexandria" pitchFamily="2" charset="-78"/>
                <a:ea typeface="Calibri" panose="020F0502020204030204" pitchFamily="34" charset="0"/>
                <a:cs typeface="Alexandria" pitchFamily="2" charset="-78"/>
              </a:rPr>
              <a:t>تقنيات مثل التحليل النصي</a:t>
            </a:r>
            <a:r>
              <a:rPr lang="en-GB" sz="1800" kern="100" dirty="0">
                <a:effectLst/>
                <a:latin typeface="Alexandria" pitchFamily="2" charset="-78"/>
                <a:ea typeface="Calibri" panose="020F0502020204030204" pitchFamily="34" charset="0"/>
                <a:cs typeface="Alexandria" pitchFamily="2" charset="-78"/>
              </a:rPr>
              <a:t>Text Analytics </a:t>
            </a:r>
            <a:r>
              <a:rPr lang="ar-EG" sz="1800" kern="100" dirty="0">
                <a:effectLst/>
                <a:latin typeface="Alexandria" pitchFamily="2" charset="-78"/>
                <a:ea typeface="Calibri" panose="020F0502020204030204" pitchFamily="34" charset="0"/>
                <a:cs typeface="Alexandria" pitchFamily="2" charset="-78"/>
              </a:rPr>
              <a:t> تساعد في استخراج المعلومات القيمة من النصوص الكبيرة، من خلال تصنيف وتلخيص المحتوى.</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التعرف على المشاعر: </a:t>
            </a:r>
            <a:r>
              <a:rPr lang="ar-EG" sz="1800" kern="100" dirty="0">
                <a:effectLst/>
                <a:latin typeface="Alexandria" pitchFamily="2" charset="-78"/>
                <a:ea typeface="Calibri" panose="020F0502020204030204" pitchFamily="34" charset="0"/>
                <a:cs typeface="Alexandria" pitchFamily="2" charset="-78"/>
              </a:rPr>
              <a:t>باستخدام خوارزميات التعلم الآلي، يمكن للذكاء الاصطناعي تحديد مشاعر الجمهور (إيجابية، سلبية، محايدة) تجاه العلامة التجارية أو الحملات الإعلانية.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62711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65689" y="43006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228923"/>
            <a:ext cx="10570270" cy="5150128"/>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الشائعة والتقنيات:</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Sentiment Analysis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err="1">
                <a:effectLst/>
                <a:latin typeface="Alexandria" pitchFamily="2" charset="-78"/>
                <a:ea typeface="Calibri" panose="020F0502020204030204" pitchFamily="34" charset="0"/>
                <a:cs typeface="Alexandria" pitchFamily="2" charset="-78"/>
              </a:rPr>
              <a:t>MonkeyLearn</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و</a:t>
            </a:r>
            <a:r>
              <a:rPr lang="en-GB" sz="1800" kern="100" dirty="0" err="1">
                <a:effectLst/>
                <a:latin typeface="Alexandria" pitchFamily="2" charset="-78"/>
                <a:ea typeface="Calibri" panose="020F0502020204030204" pitchFamily="34" charset="0"/>
                <a:cs typeface="Alexandria" pitchFamily="2" charset="-78"/>
              </a:rPr>
              <a:t>Lexalytics</a:t>
            </a:r>
            <a:r>
              <a:rPr lang="en-GB"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تحلل المشاعر في النصوص وتساعد في فهم ردود الفعل العاطفية.</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Text Mining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RapidMiner</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و</a:t>
            </a:r>
            <a:r>
              <a:rPr lang="en-GB" sz="1800" kern="100" dirty="0">
                <a:effectLst/>
                <a:latin typeface="Alexandria" pitchFamily="2" charset="-78"/>
                <a:ea typeface="Calibri" panose="020F0502020204030204" pitchFamily="34" charset="0"/>
                <a:cs typeface="Alexandria" pitchFamily="2" charset="-78"/>
              </a:rPr>
              <a:t>IBM Watson</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تستخدم لتحليل واستخراج الأنماط والاتجاهات من النصوص.</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Social Media Analytics Platforms </a:t>
            </a:r>
            <a:r>
              <a:rPr lang="ar-EG" sz="2000" b="1" kern="100" dirty="0">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Hootsuite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Sprout Social، </a:t>
            </a:r>
            <a:r>
              <a:rPr lang="ar-EG" sz="1800" kern="100" dirty="0">
                <a:effectLst/>
                <a:latin typeface="Alexandria" pitchFamily="2" charset="-78"/>
                <a:ea typeface="Calibri" panose="020F0502020204030204" pitchFamily="34" charset="0"/>
                <a:cs typeface="Alexandria" pitchFamily="2" charset="-78"/>
              </a:rPr>
              <a:t>التي توفر تحليلات متقدمة للبيانات من وسائل التواصل الاجتماعي.</a:t>
            </a: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Brandwatch</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Consumer Intelligence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Meltwater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Sprinklr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Talkwalker</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AI </a:t>
            </a:r>
            <a:r>
              <a:rPr lang="ar-SA" sz="1800" b="1" kern="100" dirty="0">
                <a:effectLst/>
                <a:latin typeface="Calibri" panose="020F0502020204030204" pitchFamily="34" charset="0"/>
                <a:ea typeface="Calibri" panose="020F0502020204030204" pitchFamily="34" charset="0"/>
                <a:cs typeface="Simplified Arabic" panose="02020603050405020304" pitchFamily="18" charset="-78"/>
              </a:rPr>
              <a:t>مدعومة بالـ</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Visual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ChatGPT</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 Gemini  </a:t>
            </a:r>
            <a:r>
              <a:rPr lang="ar-SA" sz="1800" b="1" kern="100" dirty="0">
                <a:effectLst/>
                <a:latin typeface="Simplified Arabic" panose="02020603050405020304" pitchFamily="18" charset="-78"/>
                <a:ea typeface="Calibri" panose="020F0502020204030204" pitchFamily="34" charset="0"/>
                <a:cs typeface="Times New Roman" panose="02020603050405020304" pitchFamily="18" charset="0"/>
              </a:rPr>
              <a:t> </a:t>
            </a:r>
            <a:r>
              <a:rPr lang="ar-SA" sz="1800" b="1" kern="100" dirty="0">
                <a:effectLst/>
                <a:latin typeface="Calibri" panose="020F0502020204030204" pitchFamily="34" charset="0"/>
                <a:ea typeface="Calibri" panose="020F0502020204030204" pitchFamily="34" charset="0"/>
                <a:cs typeface="Simplified Arabic" panose="02020603050405020304" pitchFamily="18" charset="-78"/>
              </a:rPr>
              <a:t>لتحليل النصوص</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28936"/>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1239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492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لتخصيص الرسائل وتفاعل أكثر فعالية: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تخصيص المحتوى: </a:t>
            </a:r>
            <a:r>
              <a:rPr lang="ar-EG" kern="100" dirty="0">
                <a:effectLst/>
                <a:latin typeface="Alexandria" pitchFamily="2" charset="-78"/>
                <a:ea typeface="Calibri" panose="020F0502020204030204" pitchFamily="34" charset="0"/>
                <a:cs typeface="Alexandria" pitchFamily="2" charset="-78"/>
              </a:rPr>
              <a:t>الذكاء الاصطناعي يمكنه تحليل بيانات الجمهور وتقديم محتوى مخصص بناءً على اهتماماتهم وتفضيلاتهم، مما يؤدي إلى تحسين فعالية الحملات الإعلانية.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التفاعل الفوري: </a:t>
            </a:r>
            <a:r>
              <a:rPr lang="ar-EG" kern="100" dirty="0">
                <a:effectLst/>
                <a:latin typeface="Alexandria" pitchFamily="2" charset="-78"/>
                <a:ea typeface="Calibri" panose="020F0502020204030204" pitchFamily="34" charset="0"/>
                <a:cs typeface="Alexandria" pitchFamily="2" charset="-78"/>
              </a:rPr>
              <a:t>الدردشات الذكية (</a:t>
            </a:r>
            <a:r>
              <a:rPr lang="en-GB" kern="100" dirty="0">
                <a:effectLst/>
                <a:latin typeface="Alexandria" pitchFamily="2" charset="-78"/>
                <a:ea typeface="Calibri" panose="020F0502020204030204" pitchFamily="34" charset="0"/>
                <a:cs typeface="Alexandria" pitchFamily="2" charset="-78"/>
              </a:rPr>
              <a:t>Chatbots)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يمكنها التفاعل مع الجمهور بشكل فوري، وتقديم إجابات على الأسئلة الشائعة وتوجيه المستخدمين إلى الموارد المناسبة.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تحسين تجربة المستخدم: </a:t>
            </a:r>
            <a:r>
              <a:rPr lang="ar-EG" kern="100" dirty="0">
                <a:effectLst/>
                <a:latin typeface="Alexandria" pitchFamily="2" charset="-78"/>
                <a:ea typeface="Calibri" panose="020F0502020204030204" pitchFamily="34" charset="0"/>
                <a:cs typeface="Alexandria" pitchFamily="2" charset="-78"/>
              </a:rPr>
              <a:t>باستخدام الذكاء الاصطناعي، يمكن تحسين تجربة المستخدم من خلال تقديم توصيات مخصصة وتفاعل أكثر شخصيًا.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2107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242187"/>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التقنيات المستخدمة:</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Chatbots </a:t>
            </a:r>
            <a:r>
              <a:rPr lang="ar-EG" sz="2000" b="1"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مثل</a:t>
            </a:r>
            <a:r>
              <a:rPr lang="en-GB" sz="2000" kern="100" dirty="0">
                <a:effectLst/>
                <a:latin typeface="Alexandria" pitchFamily="2" charset="-78"/>
                <a:ea typeface="Calibri" panose="020F0502020204030204" pitchFamily="34" charset="0"/>
                <a:cs typeface="Alexandria" pitchFamily="2" charset="-78"/>
              </a:rPr>
              <a:t>Drift </a:t>
            </a:r>
            <a:r>
              <a:rPr lang="ar-EG" sz="2000" kern="100" dirty="0">
                <a:effectLst/>
                <a:latin typeface="Alexandria" pitchFamily="2" charset="-78"/>
                <a:ea typeface="Calibri" panose="020F0502020204030204" pitchFamily="34" charset="0"/>
                <a:cs typeface="Alexandria" pitchFamily="2" charset="-78"/>
              </a:rPr>
              <a:t> و</a:t>
            </a:r>
            <a:r>
              <a:rPr lang="en-GB" sz="2000" kern="100" dirty="0">
                <a:effectLst/>
                <a:latin typeface="Alexandria" pitchFamily="2" charset="-78"/>
                <a:ea typeface="Calibri" panose="020F0502020204030204" pitchFamily="34" charset="0"/>
                <a:cs typeface="Alexandria" pitchFamily="2" charset="-78"/>
              </a:rPr>
              <a:t>Intercom،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التي توفر تفاعلات آلية مع المستخدمين، وتحسين التواصل بشكل مستمر.</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Recommendation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Algolia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Dynamic Yield،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توصيات محتوى مخصصة بناءً على سلوك المستخدم.</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Personalization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Alexandria" pitchFamily="2" charset="-78"/>
              </a:rPr>
              <a:t>Adobe Experience Cloud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و</a:t>
            </a:r>
            <a:r>
              <a:rPr lang="en-GB" kern="100" dirty="0">
                <a:effectLst/>
                <a:latin typeface="Alexandria" pitchFamily="2" charset="-78"/>
                <a:ea typeface="Calibri" panose="020F0502020204030204" pitchFamily="34" charset="0"/>
                <a:cs typeface="Alexandria" pitchFamily="2" charset="-78"/>
              </a:rPr>
              <a:t>Salesforce Einstein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تساعد في تخصيص التجارب التسويقية بناءً على البيانات وتحليل السلوك.</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0636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استخدام الذكاء الاصطناعي لمراقبة السمعة عبر الإنترنت: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رصد تتبع</a:t>
            </a:r>
            <a:r>
              <a:rPr lang="en-GB" sz="2000" b="1" kern="100" dirty="0">
                <a:effectLst/>
                <a:latin typeface="Alexandria" pitchFamily="2" charset="-78"/>
                <a:ea typeface="Calibri" panose="020F0502020204030204" pitchFamily="34" charset="0"/>
                <a:cs typeface="Alexandria" pitchFamily="2" charset="-78"/>
              </a:rPr>
              <a:t>mentions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 للذكاء الاصطناعي تتبع</a:t>
            </a:r>
            <a:r>
              <a:rPr lang="en-GB" kern="100" dirty="0">
                <a:effectLst/>
                <a:latin typeface="Alexandria" pitchFamily="2" charset="-78"/>
                <a:ea typeface="Calibri" panose="020F0502020204030204" pitchFamily="34" charset="0"/>
                <a:cs typeface="Alexandria" pitchFamily="2" charset="-78"/>
              </a:rPr>
              <a:t>mentions </a:t>
            </a:r>
            <a:r>
              <a:rPr lang="ar-EG" kern="100" dirty="0">
                <a:effectLst/>
                <a:latin typeface="Alexandria" pitchFamily="2" charset="-78"/>
                <a:ea typeface="Calibri" panose="020F0502020204030204" pitchFamily="34" charset="0"/>
                <a:cs typeface="Alexandria" pitchFamily="2" charset="-78"/>
              </a:rPr>
              <a:t> العلامة التجارية عبر الإنترنت وتحليل السياق لفهم مدى تأثيرها.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ردود الفعل: </a:t>
            </a:r>
            <a:r>
              <a:rPr lang="ar-EG" kern="100" dirty="0">
                <a:effectLst/>
                <a:latin typeface="Alexandria" pitchFamily="2" charset="-78"/>
                <a:ea typeface="Calibri" panose="020F0502020204030204" pitchFamily="34" charset="0"/>
                <a:cs typeface="Alexandria" pitchFamily="2" charset="-78"/>
              </a:rPr>
              <a:t>باستخدام أدوات التحليل، يمكن تحديد مدى تأثير التعليقات والآراء السلبية أو الإيجابية على السمعة.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إدارة الأزمات: </a:t>
            </a:r>
            <a:r>
              <a:rPr lang="ar-EG" kern="100" dirty="0">
                <a:effectLst/>
                <a:latin typeface="Alexandria" pitchFamily="2" charset="-78"/>
                <a:ea typeface="Calibri" panose="020F0502020204030204" pitchFamily="34" charset="0"/>
                <a:cs typeface="Alexandria" pitchFamily="2" charset="-78"/>
              </a:rPr>
              <a:t>الذكاء الاصطناعي يساعد في التعرف على الأزمات المحتملة بسرعة واتخاذ إجراءات سريعة للتعامل معها.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71913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والتقنيات المستخدمة: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Online Reputation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 </a:t>
            </a:r>
            <a:r>
              <a:rPr lang="en-GB" kern="100" dirty="0" err="1">
                <a:effectLst/>
                <a:latin typeface="Alexandria" pitchFamily="2" charset="-78"/>
                <a:ea typeface="Calibri" panose="020F0502020204030204" pitchFamily="34" charset="0"/>
                <a:cs typeface="Alexandria" pitchFamily="2" charset="-78"/>
              </a:rPr>
              <a:t>Brandwatch</a:t>
            </a:r>
            <a:r>
              <a:rPr lang="ar-EG" kern="100" dirty="0">
                <a:effectLst/>
                <a:latin typeface="Alexandria" pitchFamily="2" charset="-78"/>
                <a:ea typeface="Calibri" panose="020F0502020204030204" pitchFamily="34" charset="0"/>
                <a:cs typeface="Alexandria" pitchFamily="2" charset="-78"/>
              </a:rPr>
              <a:t> و </a:t>
            </a:r>
            <a:r>
              <a:rPr lang="en-GB" kern="100" dirty="0">
                <a:effectLst/>
                <a:latin typeface="Alexandria" pitchFamily="2" charset="-78"/>
                <a:ea typeface="Calibri" panose="020F0502020204030204" pitchFamily="34" charset="0"/>
                <a:cs typeface="Alexandria" pitchFamily="2" charset="-78"/>
              </a:rPr>
              <a:t>Mention</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تساعد في تتبع وتحليل المحادثات حول العلامة التجارية.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Sentiment Tracking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NetBase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err="1">
                <a:effectLst/>
                <a:latin typeface="Alexandria" pitchFamily="2" charset="-78"/>
                <a:ea typeface="Calibri" panose="020F0502020204030204" pitchFamily="34" charset="0"/>
                <a:cs typeface="Alexandria" pitchFamily="2" charset="-78"/>
              </a:rPr>
              <a:t>Talkwalker</a:t>
            </a:r>
            <a:r>
              <a:rPr lang="en-GB"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رؤى حول كيف يرى الجمهور العلامة التجارية بناءً على تحليلات المشاعر.</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Crisis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Zignal</a:t>
            </a:r>
            <a:r>
              <a:rPr lang="en-GB" kern="100" dirty="0">
                <a:effectLst/>
                <a:latin typeface="Alexandria" pitchFamily="2" charset="-78"/>
                <a:ea typeface="Calibri" panose="020F0502020204030204" pitchFamily="34" charset="0"/>
                <a:cs typeface="Alexandria" pitchFamily="2" charset="-78"/>
              </a:rPr>
              <a:t> Labs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Sprinklr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توفر تحليلات حول الأزمات وتساعد في تطوير استراتيجيات لإدارتها.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8416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2964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668764"/>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روبوتات الدردشة </a:t>
            </a:r>
            <a:r>
              <a:rPr lang="en-GB" sz="2000" b="1" kern="100" dirty="0">
                <a:effectLst/>
                <a:latin typeface="Alexandria" pitchFamily="2" charset="-78"/>
                <a:ea typeface="Calibri" panose="020F0502020204030204" pitchFamily="34" charset="0"/>
                <a:cs typeface="Alexandria" pitchFamily="2" charset="-78"/>
              </a:rPr>
              <a:t>Chatbots</a:t>
            </a:r>
            <a:r>
              <a:rPr lang="ar-EG" sz="2000" b="1" kern="100" dirty="0">
                <a:effectLst/>
                <a:latin typeface="Alexandria" pitchFamily="2" charset="-78"/>
                <a:ea typeface="Calibri" panose="020F0502020204030204" pitchFamily="34" charset="0"/>
                <a:cs typeface="Alexandria" pitchFamily="2" charset="-78"/>
              </a:rPr>
              <a:t>:</a:t>
            </a: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روبوتات الدردشة المدعومة بالذكاء الاصطناعي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الأدوات يمكنها معالجة آلاف الطلبات في وقت واحد، مما يجعلها فعالة خلال فترات الذروة.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446205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3164969"/>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 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046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التحديات والمخاوف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694844"/>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3" y="1283742"/>
            <a:ext cx="10672960" cy="4862870"/>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نقص البيانات </a:t>
            </a:r>
            <a:r>
              <a:rPr lang="en-US" sz="2400" b="1" kern="100" dirty="0">
                <a:effectLst/>
                <a:latin typeface="Alexandria" pitchFamily="2" charset="-78"/>
                <a:ea typeface="Calibri" panose="020F0502020204030204" pitchFamily="34" charset="0"/>
                <a:cs typeface="Alexandria" pitchFamily="2" charset="-78"/>
              </a:rPr>
              <a:t>(Data Scarcity)</a:t>
            </a: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sz="2400" kern="100" dirty="0">
                <a:latin typeface="Alexandria" pitchFamily="2" charset="-78"/>
                <a:ea typeface="Calibri" panose="020F0502020204030204" pitchFamily="34" charset="0"/>
                <a:cs typeface="Alexandria" pitchFamily="2" charset="-78"/>
              </a:rPr>
              <a:t>وت</a:t>
            </a:r>
            <a:r>
              <a:rPr lang="ar-SA" sz="2400"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sz="2400" dirty="0"/>
              <a:t> في الأزمات الجديدة أو غير المتكررة، قد لا تتوفر بيانات كافية لتدريب الأنظمة، مما يجعل نتائجها غير دقيقة أو مضللة؛</a:t>
            </a:r>
            <a:r>
              <a:rPr lang="ar-SA" sz="2400"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spcBef>
                <a:spcPts val="600"/>
              </a:spcBef>
            </a:pPr>
            <a:r>
              <a:rPr lang="ar-EG" sz="2400" b="1" dirty="0"/>
              <a:t>مثال واقعي (2024):</a:t>
            </a:r>
          </a:p>
          <a:p>
            <a:pPr algn="just" rtl="1">
              <a:spcBef>
                <a:spcPts val="600"/>
              </a:spcBef>
            </a:pPr>
            <a:r>
              <a:rPr lang="ar-EG" sz="2400"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2" y="728318"/>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2" y="1488627"/>
            <a:ext cx="10672961" cy="3554819"/>
          </a:xfrm>
          <a:prstGeom prst="rect">
            <a:avLst/>
          </a:prstGeom>
          <a:noFill/>
        </p:spPr>
        <p:txBody>
          <a:bodyPr wrap="square" rtlCol="0">
            <a:spAutoFit/>
          </a:bodyPr>
          <a:lstStyle/>
          <a:p>
            <a:pPr lvl="0" algn="just" rtl="1">
              <a:spcBef>
                <a:spcPts val="600"/>
              </a:spcBef>
            </a:pPr>
            <a:r>
              <a:rPr lang="ar-EG" sz="20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20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التحيز في الخوارزميات </a:t>
            </a:r>
            <a:r>
              <a:rPr lang="en-US" sz="2000" b="1" dirty="0"/>
              <a:t>(Algorithmic Bias)</a:t>
            </a:r>
            <a:r>
              <a:rPr lang="ar-SA" sz="2000" b="1" kern="100" dirty="0">
                <a:effectLst/>
                <a:latin typeface="Alexandria" pitchFamily="2" charset="-78"/>
                <a:ea typeface="Calibri" panose="020F0502020204030204" pitchFamily="34" charset="0"/>
                <a:cs typeface="Alexandria" pitchFamily="2" charset="-78"/>
              </a:rPr>
              <a:t>:</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pPr>
            <a:r>
              <a:rPr lang="ar-SA" sz="2000"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sz="2000"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sz="2000"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spcBef>
                <a:spcPts val="600"/>
              </a:spcBef>
            </a:pPr>
            <a:r>
              <a:rPr lang="ar-EG" sz="2000" b="1" dirty="0"/>
              <a:t>مثال واقعي (2025):</a:t>
            </a:r>
          </a:p>
          <a:p>
            <a:pPr algn="just" rtl="1">
              <a:spcBef>
                <a:spcPts val="600"/>
              </a:spcBef>
            </a:pPr>
            <a:r>
              <a:rPr lang="ar-EG" sz="2000"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8" y="2001144"/>
            <a:ext cx="10213288" cy="3247043"/>
          </a:xfrm>
          <a:prstGeom prst="rect">
            <a:avLst/>
          </a:prstGeom>
          <a:noFill/>
        </p:spPr>
        <p:txBody>
          <a:bodyPr wrap="square" rtlCol="0">
            <a:spAutoFit/>
          </a:bodyPr>
          <a:lstStyle/>
          <a:p>
            <a:pPr lvl="0" algn="just" rtl="1">
              <a:spcBef>
                <a:spcPts val="600"/>
              </a:spcBef>
            </a:pPr>
            <a:r>
              <a:rPr lang="ar-EG" sz="20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20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sz="2000" b="1" kern="100" dirty="0">
                <a:effectLst/>
                <a:latin typeface="Alexandria" pitchFamily="2" charset="-78"/>
                <a:ea typeface="Calibri" panose="020F0502020204030204" pitchFamily="34" charset="0"/>
                <a:cs typeface="Alexandria" pitchFamily="2" charset="-78"/>
              </a:rPr>
              <a:t>(</a:t>
            </a:r>
            <a:r>
              <a:rPr lang="en-US" sz="2000" b="1" kern="100" dirty="0" err="1">
                <a:effectLst/>
                <a:latin typeface="Alexandria" pitchFamily="2" charset="-78"/>
                <a:ea typeface="Calibri" panose="020F0502020204030204" pitchFamily="34" charset="0"/>
                <a:cs typeface="Alexandria" pitchFamily="2" charset="-78"/>
              </a:rPr>
              <a:t>Explainability</a:t>
            </a:r>
            <a:r>
              <a:rPr lang="en-US" sz="2000" b="1" kern="100" dirty="0">
                <a:effectLst/>
                <a:latin typeface="Alexandria" pitchFamily="2" charset="-78"/>
                <a:ea typeface="Calibri" panose="020F0502020204030204" pitchFamily="34" charset="0"/>
                <a:cs typeface="Alexandria" pitchFamily="2" charset="-78"/>
              </a:rPr>
              <a:t> Challenge)</a:t>
            </a:r>
            <a:endParaRPr lang="ar-SA" sz="20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000"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sz="2000" kern="100" dirty="0">
              <a:effectLst/>
              <a:latin typeface="Alexandria" pitchFamily="2" charset="-78"/>
              <a:ea typeface="Calibri" panose="020F0502020204030204" pitchFamily="34" charset="0"/>
              <a:cs typeface="Alexandria" pitchFamily="2" charset="-78"/>
            </a:endParaRPr>
          </a:p>
          <a:p>
            <a:pPr algn="just" rtl="1">
              <a:spcBef>
                <a:spcPts val="600"/>
              </a:spcBef>
            </a:pPr>
            <a:r>
              <a:rPr lang="ar-EG" sz="2000" b="1" dirty="0"/>
              <a:t>مثال واقعي </a:t>
            </a:r>
            <a:r>
              <a:rPr lang="en-US" sz="2000" b="1" dirty="0"/>
              <a:t>(2024)</a:t>
            </a:r>
          </a:p>
          <a:p>
            <a:pPr algn="just" rtl="1">
              <a:spcBef>
                <a:spcPts val="600"/>
              </a:spcBef>
            </a:pPr>
            <a:r>
              <a:rPr lang="ar-EG" sz="2000"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3976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السيبرانية.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الفرص المستقبلية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407343"/>
            <a:ext cx="10979177" cy="4785926"/>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التعلم العميق </a:t>
            </a:r>
            <a:r>
              <a:rPr lang="en-GB" sz="2000" b="1" kern="100" dirty="0">
                <a:effectLst/>
                <a:latin typeface="Alexandria" pitchFamily="2" charset="-78"/>
                <a:ea typeface="Calibri" panose="020F0502020204030204" pitchFamily="34" charset="0"/>
                <a:cs typeface="Alexandria" pitchFamily="2" charset="-78"/>
              </a:rPr>
              <a:t>Deep Learning</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تطور تقنيات التعلم العميق يمكن أن يحسن من دقة التحليل والتعرف على الأنماط في كميات ضخمة من البيانات.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القدرة على تقديم رؤى أكثر عمقاً حول سلوك الجمهور واحتياجاته.</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الذكاء الاصطناعي التوليدي </a:t>
            </a:r>
            <a:r>
              <a:rPr lang="en-GB" sz="2000" b="1" kern="100" dirty="0">
                <a:latin typeface="Alexandria" pitchFamily="2" charset="-78"/>
                <a:ea typeface="Calibri" panose="020F0502020204030204" pitchFamily="34" charset="0"/>
                <a:cs typeface="Alexandria" pitchFamily="2" charset="-78"/>
              </a:rPr>
              <a:t>Generative AI</a:t>
            </a:r>
            <a:endParaRPr lang="ar-EG" sz="2000" b="1" kern="100" dirty="0">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تطور الذكاء الاصطناعي التوليدي سيتيح إنشاء محتوى تلقائي، مثل النصوص والصور والفيديوهات، بناءً على معايير محددة.</a:t>
            </a:r>
          </a:p>
          <a:p>
            <a:pPr algn="just" rtl="1">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تسريع عملية إنشاء المحتوى وتحسين القدرة على تخصيص الرسائل بشكل أكبر.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5873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535795"/>
            <a:ext cx="10979177" cy="4508927"/>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الواقع المعزز</a:t>
            </a:r>
            <a:r>
              <a:rPr lang="en-GB" sz="2000" b="1" kern="100" dirty="0">
                <a:effectLst/>
                <a:latin typeface="Alexandria" pitchFamily="2" charset="-78"/>
                <a:ea typeface="Calibri" panose="020F0502020204030204" pitchFamily="34" charset="0"/>
                <a:cs typeface="Alexandria" pitchFamily="2" charset="-78"/>
              </a:rPr>
              <a:t>Augmented Reality </a:t>
            </a:r>
            <a:r>
              <a:rPr lang="ar-EG" sz="2000" b="1" kern="100" dirty="0">
                <a:effectLst/>
                <a:latin typeface="Alexandria" pitchFamily="2" charset="-78"/>
                <a:ea typeface="Calibri" panose="020F0502020204030204" pitchFamily="34" charset="0"/>
                <a:cs typeface="Alexandria" pitchFamily="2" charset="-78"/>
              </a:rPr>
              <a:t> والواقع الافتراضي </a:t>
            </a:r>
            <a:r>
              <a:rPr lang="en-GB" sz="2000" b="1" kern="100" dirty="0">
                <a:effectLst/>
                <a:latin typeface="Alexandria" pitchFamily="2" charset="-78"/>
                <a:ea typeface="Calibri" panose="020F0502020204030204" pitchFamily="34" charset="0"/>
                <a:cs typeface="Alexandria" pitchFamily="2" charset="-78"/>
              </a:rPr>
              <a:t>Virtual Reality</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استخدام الذكاء الاصطناعي في الواقع المعزز والافتراضي لخلق تجارب تفاعلية وجذابة.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تعزيز استراتيجيات التسويق والعلاقات العامة من خلال تجارب افتراضية تفاعلية ومبتكرة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التفاعل الصوتي </a:t>
            </a:r>
            <a:r>
              <a:rPr lang="en-GB" sz="2000" b="1" kern="100" dirty="0">
                <a:latin typeface="Alexandria" pitchFamily="2" charset="-78"/>
                <a:ea typeface="Calibri" panose="020F0502020204030204" pitchFamily="34" charset="0"/>
                <a:cs typeface="Alexandria" pitchFamily="2" charset="-78"/>
              </a:rPr>
              <a:t>Voice Interaction</a:t>
            </a:r>
            <a:endParaRPr lang="ar-EG" sz="2000" b="1" kern="100" dirty="0">
              <a:latin typeface="Alexandria" pitchFamily="2" charset="-78"/>
              <a:ea typeface="Calibri" panose="020F0502020204030204" pitchFamily="34" charset="0"/>
              <a:cs typeface="Alexandria" pitchFamily="2" charset="-78"/>
            </a:endParaRPr>
          </a:p>
          <a:p>
            <a:pPr marL="342900" indent="-342900" algn="just" rtl="1">
              <a:spcBef>
                <a:spcPts val="600"/>
              </a:spcBef>
              <a:spcAft>
                <a:spcPts val="1200"/>
              </a:spcAft>
              <a:buFont typeface="Arial" panose="020B0604020202020204" pitchFamily="34" charset="0"/>
              <a:buChar char="•"/>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تحسين تقنيات التفاعل الصوتي مع الذكاء الاصطناعي، مما يسمح بالتفاعل مع الجمهور من خلال الأوامر الصوتية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فتح قنوات جديدة للتفاعل مع الجمهور وتقديم خدمات متطورة مثل المساعدين الصوتيين.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819170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28758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التحليل التنبؤي </a:t>
            </a:r>
            <a:r>
              <a:rPr lang="en-GB" sz="2000" b="1" kern="100" dirty="0">
                <a:effectLst/>
                <a:latin typeface="Alexandria" pitchFamily="2" charset="-78"/>
                <a:ea typeface="Calibri" panose="020F0502020204030204" pitchFamily="34" charset="0"/>
                <a:cs typeface="Alexandria" pitchFamily="2" charset="-78"/>
              </a:rPr>
              <a:t>Predictive Analytics</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Bef>
                <a:spcPts val="600"/>
              </a:spcBef>
              <a:spcAft>
                <a:spcPts val="1200"/>
              </a:spcAft>
              <a:buFont typeface="Arial" panose="020B0604020202020204" pitchFamily="34" charset="0"/>
              <a:buChar char="•"/>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تطوير نماذج التحليل التنبؤي لمساعدة الشركات في التنبؤ بالاتجاهات المستقبلية والتصرفات المحتملة للجمهور.</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التخطيط الاستراتيجي واتخاذ القرارات بناءً على التوقعات الدقيقة.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0601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الاستهداف الشخصي: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الذكاء الاصطناعي لتحليل بيانات الجمهور وتخصيص الرسائل بناءً على الاهتمامات والتفضيلات الفردية.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زيادة فعالية الحملات التسويقية وتعزيز تفاعل الجمهور مع العلامة التجارية.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1744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3355" y="1275231"/>
            <a:ext cx="10418269" cy="5124480"/>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تطوير تجارب تفاعلية: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دمج الواقع المعزز والواقع الافتراضي في حملات العلاقات العامة لخلق تجارب تفاعلية وممتعة.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جذب الانتباه وزيادة التفاعل مع المحتوى بطريقة جديدة ومبتكرة</a:t>
            </a:r>
            <a:r>
              <a:rPr lang="ar-EG" b="1" kern="100" dirty="0">
                <a:effectLst/>
                <a:latin typeface="Alexandria" pitchFamily="2" charset="-78"/>
                <a:ea typeface="Calibri" panose="020F0502020204030204" pitchFamily="34" charset="0"/>
                <a:cs typeface="Alexandria" pitchFamily="2" charset="-78"/>
              </a:rPr>
              <a:t>.</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إدارة الأزمات: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استخدم التحليل التنبؤي لمراقبة الاتجاهات وتحليل البيانات لتوقع الأزمات المحتملة والتخطيط للتعامل معها.</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الاستجابة للأزمات وتقليل الأضرار المحتملة على سمعة العلامة التجارية.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348291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128" y="1293644"/>
            <a:ext cx="10665744" cy="5155257"/>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أتمتة التواصل:</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استثمار في تقنيات الدردشة الذكية والروبوتات لتحسين التفاعل مع الجمهور وتقديم دعم فوري.</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تحسين رضا العملاء وتقليل الوقت المستغرق في الرد على الاستفسارات.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استخدام أدوات التحليل المتقدمة لتقييم فعالية الحملات وتقديم تقارير مفصلة حول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استراتيجيات العلاقات العامة من خلال فهم ما يعمل بشكل جيد وما يحتاج إلى تحسين.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629503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7889" y="1774755"/>
            <a:ext cx="10665744"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التفاعل الصوتي: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تطوير تجارب تفاعلية عبر الأوامر الصوتية وتقديم محتوى تفاعلي من خلال المساعدين الصوتيين.</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فتح قنوات جديدة للتفاعل مع الجمهور وتقديم تجربة مستخدم مبتكرة.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17395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 أمثلة واقعية وتطبيقات عملية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6247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647363"/>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79545" y="48652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6" y="1197147"/>
            <a:ext cx="10375267" cy="3693319"/>
          </a:xfrm>
          <a:prstGeom prst="rect">
            <a:avLst/>
          </a:prstGeom>
          <a:noFill/>
        </p:spPr>
        <p:txBody>
          <a:bodyPr wrap="square" rtlCol="0">
            <a:spAutoFit/>
          </a:bodyPr>
          <a:lstStyle/>
          <a:p>
            <a:pPr algn="ctr">
              <a:buFont typeface="+mj-lt"/>
              <a:buAutoNum type="arabicPeriod"/>
            </a:pPr>
            <a:r>
              <a:rPr lang="en-US" sz="1400" b="1" dirty="0"/>
              <a:t> AI as a Creator of Crisis</a:t>
            </a:r>
            <a:br>
              <a:rPr lang="en-US" sz="1400" dirty="0"/>
            </a:br>
            <a:r>
              <a:rPr lang="en-US" sz="1400" i="1" dirty="0"/>
              <a:t>McDonald's AI Campaign (2025)</a:t>
            </a:r>
            <a:endParaRPr lang="ar-SA" sz="1400" i="1" dirty="0"/>
          </a:p>
          <a:p>
            <a:pPr algn="ctr"/>
            <a:endParaRPr lang="ar-EG" sz="1400" dirty="0">
              <a:solidFill>
                <a:srgbClr val="00B0F0"/>
              </a:solidFill>
              <a:latin typeface="Alexandria" pitchFamily="2" charset="-78"/>
              <a:cs typeface="Alexandria" pitchFamily="2" charset="-78"/>
            </a:endParaRPr>
          </a:p>
          <a:p>
            <a:pPr algn="just" rtl="1">
              <a:spcBef>
                <a:spcPts val="600"/>
              </a:spcBef>
              <a:spcAft>
                <a:spcPts val="1200"/>
              </a:spcAft>
            </a:pPr>
            <a:r>
              <a:rPr lang="ar-EG" sz="1400" b="1" dirty="0">
                <a:solidFill>
                  <a:srgbClr val="00B0F0"/>
                </a:solidFill>
                <a:latin typeface="Alexandria" pitchFamily="2" charset="-78"/>
                <a:cs typeface="Alexandria" pitchFamily="2" charset="-78"/>
              </a:rPr>
              <a:t>الحالة 1: حملة</a:t>
            </a:r>
            <a:r>
              <a:rPr lang="en-US" sz="1400" b="1" dirty="0">
                <a:solidFill>
                  <a:srgbClr val="00B0F0"/>
                </a:solidFill>
                <a:latin typeface="Alexandria" pitchFamily="2" charset="-78"/>
                <a:cs typeface="Alexandria" pitchFamily="2" charset="-78"/>
              </a:rPr>
              <a:t>McDonald’s </a:t>
            </a:r>
            <a:r>
              <a:rPr lang="ar-SA" sz="1400" b="1" dirty="0">
                <a:solidFill>
                  <a:srgbClr val="00B0F0"/>
                </a:solidFill>
                <a:latin typeface="Alexandria" pitchFamily="2" charset="-78"/>
                <a:cs typeface="Alexandria" pitchFamily="2" charset="-78"/>
              </a:rPr>
              <a:t> </a:t>
            </a:r>
            <a:r>
              <a:rPr lang="ar-EG" sz="1400" b="1" dirty="0">
                <a:solidFill>
                  <a:srgbClr val="00B0F0"/>
                </a:solidFill>
                <a:latin typeface="Alexandria" pitchFamily="2" charset="-78"/>
                <a:cs typeface="Alexandria" pitchFamily="2" charset="-78"/>
              </a:rPr>
              <a:t>الإعلانية المولدة بالذكاء الاصطناعي (2025)</a:t>
            </a:r>
            <a:endParaRPr lang="en-US" sz="1400" b="1" dirty="0">
              <a:solidFill>
                <a:srgbClr val="00B0F0"/>
              </a:solidFill>
              <a:latin typeface="Alexandria" pitchFamily="2" charset="-78"/>
              <a:cs typeface="Alexandria" pitchFamily="2" charset="-78"/>
            </a:endParaRPr>
          </a:p>
          <a:p>
            <a:pPr algn="just" rtl="1">
              <a:spcBef>
                <a:spcPts val="600"/>
              </a:spcBef>
              <a:spcAft>
                <a:spcPts val="1200"/>
              </a:spcAft>
            </a:pPr>
            <a:r>
              <a:rPr lang="ar-EG" sz="1400" kern="100" dirty="0">
                <a:cs typeface="Alexandria" pitchFamily="2" charset="-78"/>
              </a:rPr>
              <a:t>في</a:t>
            </a:r>
            <a:r>
              <a:rPr lang="ar-EG" sz="1400" dirty="0"/>
              <a:t> </a:t>
            </a:r>
            <a:r>
              <a:rPr lang="ar-EG" sz="1400" kern="100" dirty="0">
                <a:cs typeface="Alexandria" pitchFamily="2" charset="-78"/>
              </a:rPr>
              <a:t>ديسمبر 2025 أطلقت شركة</a:t>
            </a:r>
            <a:r>
              <a:rPr lang="en-US" sz="1400" kern="100" dirty="0">
                <a:cs typeface="Alexandria" pitchFamily="2" charset="-78"/>
              </a:rPr>
              <a:t>McDonald’s </a:t>
            </a:r>
            <a:r>
              <a:rPr lang="ar-SA" sz="1400" kern="100" dirty="0">
                <a:cs typeface="Alexandria" pitchFamily="2" charset="-78"/>
              </a:rPr>
              <a:t> </a:t>
            </a:r>
            <a:r>
              <a:rPr lang="ar-EG" sz="1400" kern="100" dirty="0">
                <a:cs typeface="Alexandria" pitchFamily="2" charset="-78"/>
              </a:rPr>
              <a:t>إعلانًا لعيد الميلاد اعتمد بصورة كبيرة على محتوى مولد بالذكاء الاصطناعي، إلا أن الإعلان تعرض لانتقادات واسعة على منصات التواصل الاجتماعي بسبب ضعف الجودة البصرية وافتقاده للمشاعر الإنسانية، مما دفع الشركة إلى سحب الإعلان بعد وقت قصير من نشره. </a:t>
            </a:r>
            <a:endParaRPr lang="en-US" sz="1400" kern="100" dirty="0">
              <a:cs typeface="Alexandria" pitchFamily="2" charset="-78"/>
            </a:endParaRPr>
          </a:p>
          <a:p>
            <a:pPr algn="just" rtl="1">
              <a:spcBef>
                <a:spcPts val="600"/>
              </a:spcBef>
              <a:spcAft>
                <a:spcPts val="1200"/>
              </a:spcAft>
            </a:pPr>
            <a:r>
              <a:rPr lang="ar-EG" sz="14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Bef>
                <a:spcPts val="600"/>
              </a:spcBef>
              <a:spcAft>
                <a:spcPts val="1200"/>
              </a:spcAft>
              <a:buFont typeface="Arial" panose="020B0604020202020204" pitchFamily="34" charset="0"/>
              <a:buChar char="•"/>
            </a:pPr>
            <a:r>
              <a:rPr lang="ar-EG" sz="1400" kern="100" dirty="0">
                <a:effectLst/>
                <a:latin typeface="Alexandria" pitchFamily="2" charset="-78"/>
                <a:ea typeface="Calibri" panose="020F0502020204030204" pitchFamily="34" charset="0"/>
                <a:cs typeface="Alexandria" pitchFamily="2" charset="-78"/>
              </a:rPr>
              <a:t>استخدمت الشركة الذكاء الاصطناعي التوليدي لإنتاج عناصر الإعلان.</a:t>
            </a:r>
          </a:p>
          <a:p>
            <a:pPr marL="285750" indent="-285750" algn="just" rtl="1">
              <a:spcBef>
                <a:spcPts val="600"/>
              </a:spcBef>
              <a:spcAft>
                <a:spcPts val="1200"/>
              </a:spcAft>
              <a:buFont typeface="Arial" panose="020B0604020202020204" pitchFamily="34" charset="0"/>
              <a:buChar char="•"/>
            </a:pPr>
            <a:r>
              <a:rPr lang="ar-EG" sz="1400" kern="100" dirty="0">
                <a:effectLst/>
                <a:latin typeface="Alexandria" pitchFamily="2" charset="-78"/>
                <a:ea typeface="Calibri" panose="020F0502020204030204" pitchFamily="34" charset="0"/>
                <a:cs typeface="Alexandria" pitchFamily="2" charset="-78"/>
              </a:rPr>
              <a:t>اعتمد فريق الاتصال على المحتوى المولد آليًا لتسريع عملية الإنتاج.</a:t>
            </a:r>
          </a:p>
          <a:p>
            <a:pPr marL="285750" indent="-285750" algn="just" rtl="1">
              <a:spcBef>
                <a:spcPts val="600"/>
              </a:spcBef>
              <a:spcAft>
                <a:spcPts val="1200"/>
              </a:spcAft>
              <a:buFont typeface="Arial" panose="020B0604020202020204" pitchFamily="34" charset="0"/>
              <a:buChar char="•"/>
            </a:pPr>
            <a:r>
              <a:rPr lang="ar-EG" sz="1400" kern="100" dirty="0">
                <a:effectLst/>
                <a:latin typeface="Alexandria" pitchFamily="2" charset="-78"/>
                <a:ea typeface="Calibri" panose="020F0502020204030204" pitchFamily="34" charset="0"/>
                <a:cs typeface="Alexandria" pitchFamily="2" charset="-78"/>
              </a:rPr>
              <a:t>بعد تصاعد الانتقادات، تم سحب الإعلان وإيقاف الحملة الرقمية.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45247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1599" y="2126591"/>
            <a:ext cx="9490365" cy="3277820"/>
          </a:xfrm>
          <a:prstGeom prst="rect">
            <a:avLst/>
          </a:prstGeom>
          <a:noFill/>
        </p:spPr>
        <p:txBody>
          <a:bodyPr wrap="square" rtlCol="0">
            <a:spAutoFit/>
          </a:bodyPr>
          <a:lstStyle/>
          <a:p>
            <a:pPr algn="just" rtl="1">
              <a:spcBef>
                <a:spcPts val="600"/>
              </a:spcBef>
              <a:spcAft>
                <a:spcPts val="1200"/>
              </a:spcAft>
            </a:pPr>
            <a:r>
              <a:rPr lang="ar-EG" sz="2800" b="1" dirty="0">
                <a:solidFill>
                  <a:srgbClr val="00B0F0"/>
                </a:solidFill>
                <a:latin typeface="Alexandria" pitchFamily="2" charset="-78"/>
                <a:cs typeface="Alexandria" pitchFamily="2" charset="-78"/>
              </a:rPr>
              <a:t>الحالة 1: حملة</a:t>
            </a:r>
            <a:r>
              <a:rPr lang="en-US" sz="2800" b="1" dirty="0">
                <a:solidFill>
                  <a:srgbClr val="00B0F0"/>
                </a:solidFill>
                <a:latin typeface="Alexandria" pitchFamily="2" charset="-78"/>
                <a:cs typeface="Alexandria" pitchFamily="2" charset="-78"/>
              </a:rPr>
              <a:t>McDonald’s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الإعلانية المولدة بالذكاء الاصطناعي (2025)</a:t>
            </a:r>
            <a:endParaRPr lang="en-US" sz="2800" b="1" dirty="0">
              <a:solidFill>
                <a:srgbClr val="00B0F0"/>
              </a:solidFill>
              <a:latin typeface="Alexandria" pitchFamily="2" charset="-78"/>
              <a:cs typeface="Alexandria" pitchFamily="2" charset="-78"/>
            </a:endParaRP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السرعة التي يوفرها الذكاء الاصطناعي لا تعوض أهمية الإبداع البشري وفهم الجمهور.</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يجب اختبار المحتوى المولد بالذكاء الاصطناعي قبل إطلاقه.</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يظل الحكم البشري عنصرًا أساسيًا في اتخاذ القرار الاتصالي.</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قد يؤدي الاستخدام غير المدروس للذكاء الاصطناعي إلى أزمة سمعة بدلاً من دعم العلامة التجارية.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353881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0967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99171"/>
            <a:ext cx="10161415" cy="3816429"/>
          </a:xfrm>
          <a:prstGeom prst="rect">
            <a:avLst/>
          </a:prstGeom>
          <a:noFill/>
        </p:spPr>
        <p:txBody>
          <a:bodyPr wrap="square" rtlCol="0">
            <a:spAutoFit/>
          </a:bodyPr>
          <a:lstStyle/>
          <a:p>
            <a:pPr algn="ctr" rtl="1">
              <a:spcAft>
                <a:spcPts val="600"/>
              </a:spcAft>
            </a:pPr>
            <a:r>
              <a:rPr lang="en-US" sz="2800" b="1" dirty="0"/>
              <a:t>2. AI Governance &amp; Responsible AI</a:t>
            </a:r>
            <a:br>
              <a:rPr lang="en-US" sz="2800" dirty="0"/>
            </a:br>
            <a:r>
              <a:rPr lang="ar-EG" sz="2800" dirty="0"/>
              <a:t>كيف تدير المؤسسة إساءة استخدام الذكاء الاصطناعي الذي تطوره أو تستخدمه؟</a:t>
            </a:r>
            <a:endParaRPr lang="ar-EG" sz="2800" b="1" dirty="0">
              <a:solidFill>
                <a:srgbClr val="00B0F0"/>
              </a:solidFill>
              <a:latin typeface="Alexandria" pitchFamily="2" charset="-78"/>
              <a:cs typeface="Alexandria" pitchFamily="2" charset="-78"/>
            </a:endParaRPr>
          </a:p>
          <a:p>
            <a:pPr algn="just" rtl="1">
              <a:spcAft>
                <a:spcPts val="600"/>
              </a:spcAft>
            </a:pPr>
            <a:endParaRPr lang="en-US" sz="2000" b="1" dirty="0">
              <a:solidFill>
                <a:srgbClr val="00B0F0"/>
              </a:solidFill>
              <a:latin typeface="Alexandria" pitchFamily="2" charset="-78"/>
              <a:cs typeface="Alexandria" pitchFamily="2" charset="-78"/>
            </a:endParaRPr>
          </a:p>
          <a:p>
            <a:pPr algn="just" rtl="1">
              <a:spcAft>
                <a:spcPts val="600"/>
              </a:spcAft>
            </a:pPr>
            <a:r>
              <a:rPr lang="ar-EG" sz="2800" b="1" dirty="0">
                <a:solidFill>
                  <a:srgbClr val="00B0F0"/>
                </a:solidFill>
                <a:latin typeface="Alexandria" pitchFamily="2" charset="-78"/>
                <a:cs typeface="Alexandria" pitchFamily="2" charset="-78"/>
              </a:rPr>
              <a:t>الحالة 2: </a:t>
            </a:r>
            <a:r>
              <a:rPr lang="en-US" sz="2800" b="1" dirty="0" err="1">
                <a:solidFill>
                  <a:srgbClr val="00B0F0"/>
                </a:solidFill>
                <a:latin typeface="Alexandria" pitchFamily="2" charset="-78"/>
                <a:cs typeface="Alexandria" pitchFamily="2" charset="-78"/>
              </a:rPr>
              <a:t>OpenAI</a:t>
            </a:r>
            <a:r>
              <a:rPr lang="en-US"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Aft>
                <a:spcPts val="600"/>
              </a:spcAft>
            </a:pPr>
            <a:endParaRPr lang="en-US" sz="14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400" kern="100" dirty="0">
                <a:effectLst/>
                <a:latin typeface="Alexandria" pitchFamily="2" charset="-78"/>
                <a:ea typeface="Calibri" panose="020F0502020204030204" pitchFamily="34" charset="0"/>
                <a:cs typeface="Alexandria" pitchFamily="2" charset="-78"/>
              </a:rPr>
              <a:t>في يونيو 2025 نشرت</a:t>
            </a:r>
            <a:r>
              <a:rPr lang="en-US" sz="2400" kern="100" dirty="0" err="1">
                <a:effectLst/>
                <a:latin typeface="Alexandria" pitchFamily="2" charset="-78"/>
                <a:ea typeface="Calibri" panose="020F0502020204030204" pitchFamily="34" charset="0"/>
                <a:cs typeface="Alexandria" pitchFamily="2" charset="-78"/>
              </a:rPr>
              <a:t>OpenAI</a:t>
            </a:r>
            <a:r>
              <a:rPr lang="en-US" sz="2400" kern="100" dirty="0">
                <a:effectLst/>
                <a:latin typeface="Alexandria" pitchFamily="2" charset="-78"/>
                <a:ea typeface="Calibri" panose="020F0502020204030204" pitchFamily="34" charset="0"/>
                <a:cs typeface="Alexandria" pitchFamily="2" charset="-78"/>
              </a:rPr>
              <a:t> </a:t>
            </a:r>
            <a:r>
              <a:rPr lang="ar-SA" sz="2400" kern="100" dirty="0">
                <a:effectLst/>
                <a:latin typeface="Alexandria" pitchFamily="2" charset="-78"/>
                <a:ea typeface="Calibri" panose="020F0502020204030204" pitchFamily="34" charset="0"/>
                <a:cs typeface="Alexandria" pitchFamily="2" charset="-78"/>
              </a:rPr>
              <a:t> </a:t>
            </a:r>
            <a:r>
              <a:rPr lang="ar-EG" sz="2400" kern="100" dirty="0">
                <a:effectLst/>
                <a:latin typeface="Alexandria" pitchFamily="2" charset="-78"/>
                <a:ea typeface="Calibri" panose="020F0502020204030204" pitchFamily="34" charset="0"/>
                <a:cs typeface="Alexandria" pitchFamily="2" charset="-78"/>
              </a:rPr>
              <a:t>تقريرها الدوري عن إساءة استخدام الذكاء الاصطناعي، وكشفت عن عدة حملات تأثير رقمية</a:t>
            </a:r>
            <a:r>
              <a:rPr lang="en-US" sz="2400" kern="100" dirty="0">
                <a:effectLst/>
                <a:latin typeface="Alexandria" pitchFamily="2" charset="-78"/>
                <a:ea typeface="Calibri" panose="020F0502020204030204" pitchFamily="34" charset="0"/>
                <a:cs typeface="Alexandria" pitchFamily="2" charset="-78"/>
              </a:rPr>
              <a:t> (Influence Operations) </a:t>
            </a:r>
            <a:r>
              <a:rPr lang="ar-EG" sz="2400" kern="100" dirty="0">
                <a:effectLst/>
                <a:latin typeface="Alexandria" pitchFamily="2" charset="-78"/>
                <a:ea typeface="Calibri" panose="020F0502020204030204" pitchFamily="34" charset="0"/>
                <a:cs typeface="Alexandria" pitchFamily="2" charset="-78"/>
              </a:rPr>
              <a:t>استخدمت نماذجها لإنتاج محتوى مضلل، وإدارة حسابات وهمية، وإنشاء منشورات ومقالات بلغات متعددة بهدف التأثير على الرأي العام، ودعم عمليات تضليل إلكتروني وحملات هندسة اجتماعية.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48018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83733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0655" y="1416401"/>
            <a:ext cx="9961418" cy="4016484"/>
          </a:xfrm>
          <a:prstGeom prst="rect">
            <a:avLst/>
          </a:prstGeom>
          <a:noFill/>
        </p:spPr>
        <p:txBody>
          <a:bodyPr wrap="square" rtlCol="0">
            <a:spAutoFit/>
          </a:bodyPr>
          <a:lstStyle/>
          <a:p>
            <a:pPr algn="just" rtl="1">
              <a:spcAft>
                <a:spcPts val="600"/>
              </a:spcAft>
            </a:pPr>
            <a:endParaRPr lang="en-US" sz="2000" b="1" dirty="0">
              <a:solidFill>
                <a:srgbClr val="00B0F0"/>
              </a:solidFill>
              <a:latin typeface="Alexandria" pitchFamily="2" charset="-78"/>
              <a:cs typeface="Alexandria" pitchFamily="2" charset="-78"/>
            </a:endParaRPr>
          </a:p>
          <a:p>
            <a:pPr algn="just" rtl="1">
              <a:spcAft>
                <a:spcPts val="600"/>
              </a:spcAft>
            </a:pPr>
            <a:r>
              <a:rPr lang="ar-EG" sz="2000" b="1" dirty="0">
                <a:solidFill>
                  <a:srgbClr val="00B0F0"/>
                </a:solidFill>
                <a:latin typeface="Alexandria" pitchFamily="2" charset="-78"/>
                <a:cs typeface="Alexandria" pitchFamily="2" charset="-78"/>
              </a:rPr>
              <a:t>الحالة 2: </a:t>
            </a:r>
            <a:r>
              <a:rPr lang="en-US" sz="2000" b="1" dirty="0" err="1">
                <a:solidFill>
                  <a:srgbClr val="00B0F0"/>
                </a:solidFill>
                <a:latin typeface="Alexandria" pitchFamily="2" charset="-78"/>
                <a:cs typeface="Alexandria" pitchFamily="2" charset="-78"/>
              </a:rPr>
              <a:t>OpenAI</a:t>
            </a:r>
            <a:r>
              <a:rPr lang="en-US" sz="2000" b="1" dirty="0">
                <a:solidFill>
                  <a:srgbClr val="00B0F0"/>
                </a:solidFill>
                <a:latin typeface="Alexandria" pitchFamily="2" charset="-78"/>
                <a:cs typeface="Alexandria" pitchFamily="2" charset="-78"/>
              </a:rPr>
              <a:t> </a:t>
            </a:r>
            <a:r>
              <a:rPr lang="ar-SA" sz="2000" b="1" dirty="0">
                <a:solidFill>
                  <a:srgbClr val="00B0F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Aft>
                <a:spcPts val="600"/>
              </a:spcAft>
            </a:pPr>
            <a:endParaRPr lang="ar-EG"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استخدمت </a:t>
            </a:r>
            <a:r>
              <a:rPr lang="en-US" sz="2000" kern="100" dirty="0" err="1">
                <a:effectLst/>
                <a:latin typeface="Alexandria" pitchFamily="2" charset="-78"/>
                <a:ea typeface="Calibri" panose="020F0502020204030204" pitchFamily="34" charset="0"/>
                <a:cs typeface="Alexandria" pitchFamily="2" charset="-78"/>
              </a:rPr>
              <a:t>OpenAI</a:t>
            </a:r>
            <a:r>
              <a:rPr lang="en-US"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أنظمة مراقبة داخلية لاكتشاف أنماط الاستخدام غير الطبيعية لنماذجها.</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قامت بتحليل المحادثات والمخرجات المرتبطة بالحسابات المشبوهة لتحديد طبيعة النشاط.</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أغلقت الحسابات المستخدمة في حملات التأثير قبل توسعها.</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نشرت تقريرًا تفصيليًا يوضح أساليب المهاجمين وآليات الكشف والاستجابة، في إطار تعزيز الشفافية وبناء الثقة مع المستخدمين وصناع القرار.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859367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6568" y="1918729"/>
            <a:ext cx="9792091" cy="3093154"/>
          </a:xfrm>
          <a:prstGeom prst="rect">
            <a:avLst/>
          </a:prstGeom>
          <a:noFill/>
        </p:spPr>
        <p:txBody>
          <a:bodyPr wrap="square" rtlCol="0">
            <a:spAutoFit/>
          </a:bodyPr>
          <a:lstStyle/>
          <a:p>
            <a:pPr algn="just" rtl="1">
              <a:spcAft>
                <a:spcPts val="600"/>
              </a:spcAft>
            </a:pPr>
            <a:r>
              <a:rPr lang="ar-EG" sz="2800" b="1" dirty="0">
                <a:solidFill>
                  <a:srgbClr val="00B0F0"/>
                </a:solidFill>
                <a:latin typeface="Alexandria" pitchFamily="2" charset="-78"/>
                <a:cs typeface="Alexandria" pitchFamily="2" charset="-78"/>
              </a:rPr>
              <a:t>الحالة 2: </a:t>
            </a:r>
            <a:r>
              <a:rPr lang="en-US" sz="2800" b="1" dirty="0" err="1">
                <a:solidFill>
                  <a:srgbClr val="00B0F0"/>
                </a:solidFill>
                <a:latin typeface="Alexandria" pitchFamily="2" charset="-78"/>
                <a:cs typeface="Alexandria" pitchFamily="2" charset="-78"/>
              </a:rPr>
              <a:t>OpenAI</a:t>
            </a:r>
            <a:r>
              <a:rPr lang="en-US"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احتواء عدد من حملات التضليل قبل تحقيق انتشار واسع.</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تحسين قدرة المؤسسة على رصد الاستخدامات الضارة للذكاء الاصطناعي.</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تعزيز الثقة من خلال الإفصاح العلني عن الحوادث والإجراءات التصحيحية.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608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3400931"/>
          </a:xfrm>
          <a:prstGeom prst="rect">
            <a:avLst/>
          </a:prstGeom>
          <a:noFill/>
        </p:spPr>
        <p:txBody>
          <a:bodyPr wrap="square" rtlCol="0">
            <a:spAutoFit/>
          </a:bodyPr>
          <a:lstStyle/>
          <a:p>
            <a:pPr algn="just" rtl="1">
              <a:spcAft>
                <a:spcPts val="600"/>
              </a:spcAft>
            </a:pPr>
            <a:r>
              <a:rPr lang="ar-EG" sz="2800" b="1" dirty="0">
                <a:solidFill>
                  <a:srgbClr val="00B0F0"/>
                </a:solidFill>
                <a:latin typeface="Alexandria" pitchFamily="2" charset="-78"/>
                <a:cs typeface="Alexandria" pitchFamily="2" charset="-78"/>
              </a:rPr>
              <a:t>الحالة 2: </a:t>
            </a:r>
            <a:r>
              <a:rPr lang="en-US" sz="2800" b="1" dirty="0" err="1">
                <a:solidFill>
                  <a:srgbClr val="00B0F0"/>
                </a:solidFill>
                <a:latin typeface="Alexandria" pitchFamily="2" charset="-78"/>
                <a:cs typeface="Alexandria" pitchFamily="2" charset="-78"/>
              </a:rPr>
              <a:t>OpenAI</a:t>
            </a:r>
            <a:r>
              <a:rPr lang="en-US"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واكتشاف حملات التأثير المدعومة بالذكاء الاصطناعي (2025)</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لا تقتصر إدارة الأزمات على الاستجابة بعد وقوع الأزمة، بل تشمل الاكتشاف المبكر والوقاية.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تمثل الشفافية والإفصاح المنظم عنصرين أساسيين في إدارة السمعة الرقمية.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ينبغي أن تتضمن خطط إدارة الأزمات آليات لرصد إساءة استخدام تقنيات الذكاء الاصطناعي، حتى عندما تكون المؤسسة نفسها مطورة لهذه التقنيات.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180161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7435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81162"/>
            <a:ext cx="10197783" cy="4001095"/>
          </a:xfrm>
          <a:prstGeom prst="rect">
            <a:avLst/>
          </a:prstGeom>
          <a:noFill/>
        </p:spPr>
        <p:txBody>
          <a:bodyPr wrap="square" rtlCol="0">
            <a:spAutoFit/>
          </a:bodyPr>
          <a:lstStyle/>
          <a:p>
            <a:pPr algn="ctr" rtl="1">
              <a:spcAft>
                <a:spcPts val="600"/>
              </a:spcAft>
            </a:pPr>
            <a:r>
              <a:rPr lang="en-US" sz="2800" b="1" dirty="0"/>
              <a:t>3. Deepfake Crisis Management</a:t>
            </a:r>
            <a:br>
              <a:rPr lang="en-US" sz="2800" dirty="0"/>
            </a:br>
            <a:r>
              <a:rPr lang="ar-EG" sz="2800" dirty="0"/>
              <a:t>كيف تدير المؤسسة أزمة ناتجة عن انتحال الهوية بالذكاء الاصطناعي؟</a:t>
            </a:r>
            <a:endParaRPr lang="en-US" sz="2800" dirty="0"/>
          </a:p>
          <a:p>
            <a:pPr algn="ctr" rtl="1">
              <a:spcAft>
                <a:spcPts val="600"/>
              </a:spcAft>
            </a:pPr>
            <a:endParaRPr lang="en-US" sz="1400" b="1" dirty="0">
              <a:solidFill>
                <a:srgbClr val="00B0F0"/>
              </a:solidFill>
              <a:latin typeface="Alexandria" pitchFamily="2" charset="-78"/>
              <a:cs typeface="Alexandria" pitchFamily="2" charset="-78"/>
            </a:endParaRPr>
          </a:p>
          <a:p>
            <a:pPr algn="just" rtl="1">
              <a:spcAft>
                <a:spcPts val="600"/>
              </a:spcAft>
            </a:pPr>
            <a:r>
              <a:rPr lang="ar-EG" sz="2800" b="1" dirty="0">
                <a:solidFill>
                  <a:srgbClr val="00B0F0"/>
                </a:solidFill>
                <a:latin typeface="Alexandria" pitchFamily="2" charset="-78"/>
                <a:cs typeface="Alexandria" pitchFamily="2" charset="-78"/>
              </a:rPr>
              <a:t>الحالة 3: هجوم</a:t>
            </a:r>
            <a:r>
              <a:rPr lang="en-US" sz="2800" b="1" dirty="0">
                <a:solidFill>
                  <a:srgbClr val="00B0F0"/>
                </a:solidFill>
                <a:latin typeface="Alexandria" pitchFamily="2" charset="-78"/>
                <a:cs typeface="Alexandria" pitchFamily="2" charset="-78"/>
              </a:rPr>
              <a:t>Deepfake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على شركة</a:t>
            </a:r>
            <a:r>
              <a:rPr lang="en-US" sz="2800" b="1" dirty="0">
                <a:solidFill>
                  <a:srgbClr val="00B0F0"/>
                </a:solidFill>
                <a:latin typeface="Alexandria" pitchFamily="2" charset="-78"/>
                <a:cs typeface="Alexandria" pitchFamily="2" charset="-78"/>
              </a:rPr>
              <a:t>WPP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باستخدام انتحال هوية رئيسها التنفيذي (2025)</a:t>
            </a:r>
          </a:p>
          <a:p>
            <a:pPr algn="just" rtl="1">
              <a:spcAft>
                <a:spcPts val="600"/>
              </a:spcAft>
            </a:pPr>
            <a:endParaRPr lang="en-US" sz="12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400" kern="100" dirty="0">
                <a:effectLst/>
                <a:latin typeface="Alexandria" pitchFamily="2" charset="-78"/>
                <a:ea typeface="Calibri" panose="020F0502020204030204" pitchFamily="34" charset="0"/>
                <a:cs typeface="Alexandria" pitchFamily="2" charset="-78"/>
              </a:rPr>
              <a:t>في مايو 2025 أعلن الرئيس التنفيذي لشركة </a:t>
            </a:r>
            <a:r>
              <a:rPr lang="en-US" sz="2400" kern="100" dirty="0">
                <a:effectLst/>
                <a:latin typeface="Alexandria" pitchFamily="2" charset="-78"/>
                <a:ea typeface="Calibri" panose="020F0502020204030204" pitchFamily="34" charset="0"/>
                <a:cs typeface="Alexandria" pitchFamily="2" charset="-78"/>
              </a:rPr>
              <a:t>WPP، Mark Read، </a:t>
            </a:r>
            <a:r>
              <a:rPr lang="ar-EG" sz="2400" kern="100" dirty="0">
                <a:effectLst/>
                <a:latin typeface="Alexandria" pitchFamily="2" charset="-78"/>
                <a:ea typeface="Calibri" panose="020F0502020204030204" pitchFamily="34" charset="0"/>
                <a:cs typeface="Alexandria" pitchFamily="2" charset="-78"/>
              </a:rPr>
              <a:t>عن تعرض الشركة لمحاولة احتيال متقدمة استخدمت الذكاء الاصطناعي التوليدي. أنشأ المهاجمون نسخة مزيفة</a:t>
            </a:r>
            <a:r>
              <a:rPr lang="en-US" sz="2400" kern="100" dirty="0">
                <a:effectLst/>
                <a:latin typeface="Alexandria" pitchFamily="2" charset="-78"/>
                <a:ea typeface="Calibri" panose="020F0502020204030204" pitchFamily="34" charset="0"/>
                <a:cs typeface="Alexandria" pitchFamily="2" charset="-78"/>
              </a:rPr>
              <a:t>Deepfake) </a:t>
            </a:r>
            <a:r>
              <a:rPr lang="ar-SA" sz="2400" kern="100" dirty="0">
                <a:effectLst/>
                <a:latin typeface="Alexandria" pitchFamily="2" charset="-78"/>
                <a:ea typeface="Calibri" panose="020F0502020204030204" pitchFamily="34" charset="0"/>
                <a:cs typeface="Alexandria" pitchFamily="2" charset="-78"/>
              </a:rPr>
              <a:t>) </a:t>
            </a:r>
            <a:r>
              <a:rPr lang="ar-EG" sz="2400" kern="100" dirty="0">
                <a:effectLst/>
                <a:latin typeface="Alexandria" pitchFamily="2" charset="-78"/>
                <a:ea typeface="Calibri" panose="020F0502020204030204" pitchFamily="34" charset="0"/>
                <a:cs typeface="Alexandria" pitchFamily="2" charset="-78"/>
              </a:rPr>
              <a:t>من صوته وصورته خلال اجتماع عبر </a:t>
            </a:r>
            <a:r>
              <a:rPr lang="en-US" sz="2400" kern="100" dirty="0">
                <a:effectLst/>
                <a:latin typeface="Alexandria" pitchFamily="2" charset="-78"/>
                <a:ea typeface="Calibri" panose="020F0502020204030204" pitchFamily="34" charset="0"/>
                <a:cs typeface="Alexandria" pitchFamily="2" charset="-78"/>
              </a:rPr>
              <a:t>Microsoft Teams</a:t>
            </a:r>
            <a:r>
              <a:rPr lang="ar-SA" sz="2400" kern="100" dirty="0">
                <a:effectLst/>
                <a:latin typeface="Alexandria" pitchFamily="2" charset="-78"/>
                <a:ea typeface="Calibri" panose="020F0502020204030204" pitchFamily="34" charset="0"/>
                <a:cs typeface="Alexandria" pitchFamily="2" charset="-78"/>
              </a:rPr>
              <a:t> </a:t>
            </a:r>
            <a:r>
              <a:rPr lang="ar-EG" sz="2400" kern="100" dirty="0">
                <a:effectLst/>
                <a:latin typeface="Alexandria" pitchFamily="2" charset="-78"/>
                <a:ea typeface="Calibri" panose="020F0502020204030204" pitchFamily="34" charset="0"/>
                <a:cs typeface="Alexandria" pitchFamily="2" charset="-78"/>
              </a:rPr>
              <a:t>مع حسابات بريد إلكتروني ووثائق مزيفة، في محاولة لإقناع أحد المديرين التنفيذيين بتحويل أموال والكشف عن معلومات حساسة.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8280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7435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74095" y="1720874"/>
            <a:ext cx="10197783" cy="3400931"/>
          </a:xfrm>
          <a:prstGeom prst="rect">
            <a:avLst/>
          </a:prstGeom>
          <a:noFill/>
        </p:spPr>
        <p:txBody>
          <a:bodyPr wrap="square" rtlCol="0">
            <a:spAutoFit/>
          </a:bodyPr>
          <a:lstStyle/>
          <a:p>
            <a:pPr algn="just" rtl="1">
              <a:spcAft>
                <a:spcPts val="600"/>
              </a:spcAft>
            </a:pPr>
            <a:r>
              <a:rPr lang="ar-EG" sz="2000" b="1" dirty="0">
                <a:solidFill>
                  <a:srgbClr val="00B0F0"/>
                </a:solidFill>
                <a:latin typeface="Alexandria" pitchFamily="2" charset="-78"/>
                <a:cs typeface="Alexandria" pitchFamily="2" charset="-78"/>
              </a:rPr>
              <a:t>الحالة 3: هجوم</a:t>
            </a:r>
            <a:r>
              <a:rPr lang="en-US" sz="2000" b="1" dirty="0">
                <a:solidFill>
                  <a:srgbClr val="00B0F0"/>
                </a:solidFill>
                <a:latin typeface="Alexandria" pitchFamily="2" charset="-78"/>
                <a:cs typeface="Alexandria" pitchFamily="2" charset="-78"/>
              </a:rPr>
              <a:t>Deepfake </a:t>
            </a:r>
            <a:r>
              <a:rPr lang="ar-SA" sz="2000" b="1" dirty="0">
                <a:solidFill>
                  <a:srgbClr val="00B0F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على شركة</a:t>
            </a:r>
            <a:r>
              <a:rPr lang="en-US" sz="2000" b="1" dirty="0">
                <a:solidFill>
                  <a:srgbClr val="00B0F0"/>
                </a:solidFill>
                <a:latin typeface="Alexandria" pitchFamily="2" charset="-78"/>
                <a:cs typeface="Alexandria" pitchFamily="2" charset="-78"/>
              </a:rPr>
              <a:t>WPP </a:t>
            </a:r>
            <a:r>
              <a:rPr lang="ar-SA" sz="2000" b="1" dirty="0">
                <a:solidFill>
                  <a:srgbClr val="00B0F0"/>
                </a:solidFill>
                <a:latin typeface="Alexandria" pitchFamily="2" charset="-78"/>
                <a:cs typeface="Alexandria" pitchFamily="2" charset="-78"/>
              </a:rPr>
              <a:t> </a:t>
            </a:r>
            <a:r>
              <a:rPr lang="ar-EG" sz="2000" b="1" dirty="0">
                <a:solidFill>
                  <a:srgbClr val="00B0F0"/>
                </a:solidFill>
                <a:latin typeface="Alexandria" pitchFamily="2" charset="-78"/>
                <a:cs typeface="Alexandria" pitchFamily="2" charset="-78"/>
              </a:rPr>
              <a:t>باستخدام انتحال هوية رئيسها التنفيذي (2025)</a:t>
            </a:r>
          </a:p>
          <a:p>
            <a:pPr algn="just" rtl="1">
              <a:spcAft>
                <a:spcPts val="600"/>
              </a:spcAft>
            </a:pPr>
            <a:endParaRPr lang="en-US" sz="2000" b="1"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أوقفت الشركة العملية فور اكتشاف مؤشرات الانتحال.</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أصدرت تحذيرًا داخليًا لجميع الموظفين يشرح تفاصيل الهجوم وأساليبه.</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عززت إجراءات التحقق من الهوية في الاجتماعات الافتراضية والتحويلات المالية.</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كثفت برامج التدريب والتوعية حول مخاطر</a:t>
            </a:r>
            <a:r>
              <a:rPr lang="en-US" sz="2000" kern="100" dirty="0">
                <a:effectLst/>
                <a:latin typeface="Alexandria" pitchFamily="2" charset="-78"/>
                <a:ea typeface="Calibri" panose="020F0502020204030204" pitchFamily="34" charset="0"/>
                <a:cs typeface="Alexandria" pitchFamily="2" charset="-78"/>
              </a:rPr>
              <a:t>Deepfake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والهندسة الاجتماعية.</a:t>
            </a:r>
          </a:p>
          <a:p>
            <a:pPr marL="285750" indent="-285750" algn="just" rtl="1">
              <a:spcAft>
                <a:spcPts val="6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استخدمت الحادثة لتحديث سياسات الأمن السيبراني وإدارة الأزمات الرقمية.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15129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06412" y="59796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098686" y="42691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8035" y="1202580"/>
            <a:ext cx="10897553" cy="5309146"/>
          </a:xfrm>
          <a:prstGeom prst="rect">
            <a:avLst/>
          </a:prstGeom>
          <a:noFill/>
        </p:spPr>
        <p:txBody>
          <a:bodyPr wrap="square" rtlCol="0">
            <a:spAutoFit/>
          </a:bodyPr>
          <a:lstStyle/>
          <a:p>
            <a:pPr algn="just" rtl="1">
              <a:spcAft>
                <a:spcPts val="600"/>
              </a:spcAft>
            </a:pPr>
            <a:r>
              <a:rPr lang="ar-EG" sz="2800" b="1" dirty="0">
                <a:solidFill>
                  <a:srgbClr val="00B0F0"/>
                </a:solidFill>
                <a:latin typeface="Alexandria" pitchFamily="2" charset="-78"/>
                <a:cs typeface="Alexandria" pitchFamily="2" charset="-78"/>
              </a:rPr>
              <a:t>الحالة 3: هجوم</a:t>
            </a:r>
            <a:r>
              <a:rPr lang="en-US" sz="2800" b="1" dirty="0">
                <a:solidFill>
                  <a:srgbClr val="00B0F0"/>
                </a:solidFill>
                <a:latin typeface="Alexandria" pitchFamily="2" charset="-78"/>
                <a:cs typeface="Alexandria" pitchFamily="2" charset="-78"/>
              </a:rPr>
              <a:t>Deepfake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على شركة</a:t>
            </a:r>
            <a:r>
              <a:rPr lang="en-US" sz="2800" b="1" dirty="0">
                <a:solidFill>
                  <a:srgbClr val="00B0F0"/>
                </a:solidFill>
                <a:latin typeface="Alexandria" pitchFamily="2" charset="-78"/>
                <a:cs typeface="Alexandria" pitchFamily="2" charset="-78"/>
              </a:rPr>
              <a:t>WPP </a:t>
            </a:r>
            <a:r>
              <a:rPr lang="ar-SA" sz="2800" b="1" dirty="0">
                <a:solidFill>
                  <a:srgbClr val="00B0F0"/>
                </a:solidFill>
                <a:latin typeface="Alexandria" pitchFamily="2" charset="-78"/>
                <a:cs typeface="Alexandria" pitchFamily="2" charset="-78"/>
              </a:rPr>
              <a:t> </a:t>
            </a:r>
            <a:r>
              <a:rPr lang="ar-EG" sz="2800" b="1" dirty="0">
                <a:solidFill>
                  <a:srgbClr val="00B0F0"/>
                </a:solidFill>
                <a:latin typeface="Alexandria" pitchFamily="2" charset="-78"/>
                <a:cs typeface="Alexandria" pitchFamily="2" charset="-78"/>
              </a:rPr>
              <a:t>باستخدام انتحال هوية رئيسها التنفيذي (2025)</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لم تنجح محاولة الاحتيال في تحقيق أهدافها نتيجة سرعة اكتشافها.</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دفعت الحادثة الشركة إلى تحديث سياسات التحقق وإدارة المخاطر الرقمية.</a:t>
            </a:r>
          </a:p>
          <a:p>
            <a:pPr algn="just" rtl="1">
              <a:spcBef>
                <a:spcPts val="600"/>
              </a:spcBef>
              <a:spcAft>
                <a:spcPts val="1200"/>
              </a:spcAft>
            </a:pPr>
            <a:r>
              <a:rPr lang="ar-EG" sz="24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لم يعد الصوت أو الفيديو دليلًا كافيًا للتحقق من الهوية.</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أصبحت هجمات </a:t>
            </a:r>
            <a:r>
              <a:rPr lang="en-US" sz="2000" kern="100" dirty="0">
                <a:effectLst/>
                <a:latin typeface="Alexandria" pitchFamily="2" charset="-78"/>
                <a:ea typeface="Calibri" panose="020F0502020204030204" pitchFamily="34" charset="0"/>
                <a:cs typeface="Alexandria" pitchFamily="2" charset="-78"/>
              </a:rPr>
              <a:t>Deepfake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تمثل تهديدًا مباشرًا لإدارة الأزمات والاتصال المؤسسي.</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يجب أن تتكامل إدارة العلاقات العامة مع الأمن السيبراني وإدارة المخاطر عند التعامل مع هذا النوع من الأزمات.</a:t>
            </a:r>
          </a:p>
          <a:p>
            <a:pPr marL="285750" indent="-285750" algn="just" rtl="1">
              <a:spcBef>
                <a:spcPts val="600"/>
              </a:spcBef>
              <a:spcAft>
                <a:spcPts val="1200"/>
              </a:spcAft>
              <a:buFont typeface="Arial" panose="020B0604020202020204" pitchFamily="34" charset="0"/>
              <a:buChar char="•"/>
            </a:pPr>
            <a:r>
              <a:rPr lang="ar-EG" sz="2000" kern="100" dirty="0">
                <a:effectLst/>
                <a:latin typeface="Alexandria" pitchFamily="2" charset="-78"/>
                <a:ea typeface="Calibri" panose="020F0502020204030204" pitchFamily="34" charset="0"/>
                <a:cs typeface="Alexandria" pitchFamily="2" charset="-78"/>
              </a:rPr>
              <a:t>تمثل التوعية المستمرة للموظفين وخطط التحقق متعددة المستويات خط الدفاع الأول ضد الهجمات المدعومة بالذكاء الاصطناعي.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82803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459149" y="899652"/>
            <a:ext cx="966929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707886"/>
          </a:xfrm>
          <a:prstGeom prst="rect">
            <a:avLst/>
          </a:prstGeom>
          <a:noFill/>
        </p:spPr>
        <p:txBody>
          <a:bodyPr wrap="square" rtlCol="0">
            <a:spAutoFit/>
          </a:bodyPr>
          <a:lstStyle/>
          <a:p>
            <a:pPr algn="ctr" rtl="1"/>
            <a:r>
              <a:rPr lang="ar-EG" sz="2000" b="1" dirty="0">
                <a:latin typeface="Alexandria" charset="0"/>
                <a:cs typeface="Alexandria" charset="0"/>
              </a:rPr>
              <a:t>الذكاء الاصطناعي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400110"/>
          </a:xfrm>
          <a:prstGeom prst="rect">
            <a:avLst/>
          </a:prstGeom>
          <a:noFill/>
        </p:spPr>
        <p:txBody>
          <a:bodyPr wrap="square" rtlCol="0">
            <a:spAutoFit/>
          </a:bodyPr>
          <a:lstStyle/>
          <a:p>
            <a:pPr algn="ctr" rtl="1"/>
            <a:r>
              <a:rPr lang="ar-EG" sz="2000" b="1" dirty="0">
                <a:latin typeface="Alexandria" charset="0"/>
                <a:cs typeface="Alexandria" charset="0"/>
              </a:rPr>
              <a:t>التحديات والمخاوف</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015663"/>
          </a:xfrm>
          <a:prstGeom prst="rect">
            <a:avLst/>
          </a:prstGeom>
          <a:noFill/>
        </p:spPr>
        <p:txBody>
          <a:bodyPr wrap="square" rtlCol="0">
            <a:spAutoFit/>
          </a:bodyPr>
          <a:lstStyle/>
          <a:p>
            <a:pPr algn="ctr" rtl="1"/>
            <a:r>
              <a:rPr lang="ar-EG" sz="2000" b="1" dirty="0">
                <a:latin typeface="Alexandria" charset="0"/>
                <a:cs typeface="Alexandria" charset="0"/>
              </a:rPr>
              <a:t>التطبيقات الرئيسية للذكاء الاصطناعي في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400110"/>
          </a:xfrm>
          <a:prstGeom prst="rect">
            <a:avLst/>
          </a:prstGeom>
          <a:noFill/>
        </p:spPr>
        <p:txBody>
          <a:bodyPr wrap="square" rtlCol="0">
            <a:spAutoFit/>
          </a:bodyPr>
          <a:lstStyle/>
          <a:p>
            <a:pPr algn="ctr" rtl="1"/>
            <a:r>
              <a:rPr lang="ar-EG" sz="2000" b="1" dirty="0">
                <a:latin typeface="Alexandria" charset="0"/>
                <a:cs typeface="Alexandria" charset="0"/>
              </a:rPr>
              <a:t>الفرص المستقبلية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A0FA7F-325C-1B0F-A45A-E43D0B000BCB}"/>
              </a:ext>
            </a:extLst>
          </p:cNvPr>
          <p:cNvSpPr txBox="1"/>
          <p:nvPr/>
        </p:nvSpPr>
        <p:spPr>
          <a:xfrm>
            <a:off x="4321749" y="6084923"/>
            <a:ext cx="2813788" cy="707886"/>
          </a:xfrm>
          <a:prstGeom prst="rect">
            <a:avLst/>
          </a:prstGeom>
          <a:noFill/>
        </p:spPr>
        <p:txBody>
          <a:bodyPr wrap="square" rtlCol="0">
            <a:spAutoFit/>
          </a:bodyPr>
          <a:lstStyle/>
          <a:p>
            <a:pPr algn="ctr" rtl="1"/>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58">
            <a:hlinkClick r:id="" action="ppaction://media"/>
            <a:extLst>
              <a:ext uri="{FF2B5EF4-FFF2-40B4-BE49-F238E27FC236}">
                <a16:creationId xmlns:a16="http://schemas.microsoft.com/office/drawing/2014/main" id="{00D6AD50-94B0-39D2-8AD9-9D4AFDA3C1C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http://purl.org/dc/terms/"/>
    <ds:schemaRef ds:uri="aca13214-df29-4e3c-a050-857c0bf7bd8e"/>
    <ds:schemaRef ds:uri="688354b5-287c-4cda-825e-1d7935aea40e"/>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11125</TotalTime>
  <Words>3882</Words>
  <Application>Microsoft Office PowerPoint</Application>
  <PresentationFormat>Widescreen</PresentationFormat>
  <Paragraphs>393</Paragraphs>
  <Slides>56</Slides>
  <Notes>49</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Roboto Light</vt:lpstr>
      <vt:lpstr>Simplified Arabic</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1010</cp:revision>
  <dcterms:created xsi:type="dcterms:W3CDTF">2023-04-29T09:08:00Z</dcterms:created>
  <dcterms:modified xsi:type="dcterms:W3CDTF">2026-08-08T09:43:47Z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