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549" r:id="rId6"/>
    <p:sldId id="548" r:id="rId7"/>
    <p:sldId id="503" r:id="rId8"/>
    <p:sldId id="507" r:id="rId9"/>
    <p:sldId id="504" r:id="rId10"/>
    <p:sldId id="509" r:id="rId11"/>
    <p:sldId id="510" r:id="rId12"/>
    <p:sldId id="511" r:id="rId13"/>
    <p:sldId id="512" r:id="rId14"/>
    <p:sldId id="513" r:id="rId15"/>
    <p:sldId id="516" r:id="rId16"/>
    <p:sldId id="514" r:id="rId17"/>
    <p:sldId id="517" r:id="rId18"/>
    <p:sldId id="551" r:id="rId19"/>
    <p:sldId id="519" r:id="rId20"/>
    <p:sldId id="521" r:id="rId21"/>
    <p:sldId id="522" r:id="rId22"/>
    <p:sldId id="529" r:id="rId23"/>
    <p:sldId id="530" r:id="rId24"/>
    <p:sldId id="538" r:id="rId25"/>
    <p:sldId id="546" r:id="rId26"/>
    <p:sldId id="544" r:id="rId27"/>
    <p:sldId id="545" r:id="rId28"/>
    <p:sldId id="533" r:id="rId29"/>
    <p:sldId id="534" r:id="rId30"/>
    <p:sldId id="536" r:id="rId31"/>
    <p:sldId id="537" r:id="rId32"/>
    <p:sldId id="547" r:id="rId33"/>
    <p:sldId id="540" r:id="rId34"/>
    <p:sldId id="552" r:id="rId35"/>
    <p:sldId id="554" r:id="rId36"/>
    <p:sldId id="568" r:id="rId37"/>
    <p:sldId id="555" r:id="rId38"/>
    <p:sldId id="556" r:id="rId39"/>
    <p:sldId id="541" r:id="rId40"/>
    <p:sldId id="557" r:id="rId41"/>
    <p:sldId id="569" r:id="rId42"/>
    <p:sldId id="558" r:id="rId43"/>
    <p:sldId id="560" r:id="rId44"/>
    <p:sldId id="561" r:id="rId45"/>
    <p:sldId id="531" r:id="rId46"/>
    <p:sldId id="564" r:id="rId47"/>
    <p:sldId id="566" r:id="rId48"/>
    <p:sldId id="567" r:id="rId49"/>
    <p:sldId id="562" r:id="rId50"/>
    <p:sldId id="542" r:id="rId51"/>
    <p:sldId id="543"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49"/>
            <p14:sldId id="548"/>
            <p14:sldId id="503"/>
            <p14:sldId id="507"/>
            <p14:sldId id="504"/>
            <p14:sldId id="509"/>
            <p14:sldId id="510"/>
            <p14:sldId id="511"/>
            <p14:sldId id="512"/>
            <p14:sldId id="513"/>
            <p14:sldId id="516"/>
            <p14:sldId id="514"/>
            <p14:sldId id="517"/>
            <p14:sldId id="551"/>
            <p14:sldId id="519"/>
            <p14:sldId id="521"/>
            <p14:sldId id="522"/>
            <p14:sldId id="529"/>
            <p14:sldId id="530"/>
            <p14:sldId id="538"/>
            <p14:sldId id="546"/>
            <p14:sldId id="544"/>
            <p14:sldId id="545"/>
            <p14:sldId id="533"/>
            <p14:sldId id="534"/>
            <p14:sldId id="536"/>
            <p14:sldId id="537"/>
            <p14:sldId id="547"/>
            <p14:sldId id="540"/>
            <p14:sldId id="552"/>
            <p14:sldId id="554"/>
            <p14:sldId id="568"/>
            <p14:sldId id="555"/>
            <p14:sldId id="556"/>
            <p14:sldId id="541"/>
            <p14:sldId id="557"/>
            <p14:sldId id="569"/>
            <p14:sldId id="558"/>
            <p14:sldId id="560"/>
            <p14:sldId id="561"/>
            <p14:sldId id="531"/>
            <p14:sldId id="564"/>
            <p14:sldId id="566"/>
            <p14:sldId id="567"/>
            <p14:sldId id="562"/>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669BBC"/>
    <a:srgbClr val="FFD200"/>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25" autoAdjust="0"/>
    <p:restoredTop sz="93738" autoAdjust="0"/>
  </p:normalViewPr>
  <p:slideViewPr>
    <p:cSldViewPr snapToGrid="0">
      <p:cViewPr varScale="1">
        <p:scale>
          <a:sx n="62" d="100"/>
          <a:sy n="62" d="100"/>
        </p:scale>
        <p:origin x="848" y="-2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9656766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youtube.com/watch?v=Xk6hBkOzCzQ" TargetMode="External"/><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eg"/><Relationship Id="rId1" Type="http://schemas.openxmlformats.org/officeDocument/2006/relationships/slideLayout" Target="../slideLayouts/slideLayout14.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73371" y="1396243"/>
            <a:ext cx="4209142" cy="4108107"/>
          </a:xfrm>
          <a:prstGeom prst="ellipse">
            <a:avLst/>
          </a:prstGeom>
          <a:blipFill>
            <a:blip r:embed="rId3"/>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An Investment Perspective of HRM</a:t>
            </a:r>
          </a:p>
        </p:txBody>
      </p:sp>
      <p:sp>
        <p:nvSpPr>
          <p:cNvPr id="31" name="TextBox 30"/>
          <p:cNvSpPr txBox="1"/>
          <p:nvPr/>
        </p:nvSpPr>
        <p:spPr>
          <a:xfrm>
            <a:off x="673669" y="2424037"/>
            <a:ext cx="4041491"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Strategic HRM</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latin typeface="Alexandria" charset="0"/>
                <a:cs typeface="Alexandria" charset="0"/>
              </a:rPr>
              <a:t>Prepared by Dr. </a:t>
            </a:r>
            <a:r>
              <a:rPr lang="en-US" sz="1600" dirty="0" err="1">
                <a:latin typeface="Alexandria" charset="0"/>
                <a:cs typeface="Alexandria" charset="0"/>
              </a:rPr>
              <a:t>Sahar</a:t>
            </a:r>
            <a:r>
              <a:rPr lang="en-US" sz="1600" dirty="0">
                <a:latin typeface="Alexandria" charset="0"/>
                <a:cs typeface="Alexandria" charset="0"/>
              </a:rPr>
              <a:t> Ahmed</a:t>
            </a:r>
          </a:p>
        </p:txBody>
      </p:sp>
      <p:sp>
        <p:nvSpPr>
          <p:cNvPr id="46" name="TextBox 45"/>
          <p:cNvSpPr txBox="1"/>
          <p:nvPr/>
        </p:nvSpPr>
        <p:spPr>
          <a:xfrm>
            <a:off x="329269" y="5104240"/>
            <a:ext cx="1651414" cy="400110"/>
          </a:xfrm>
          <a:prstGeom prst="rect">
            <a:avLst/>
          </a:prstGeom>
          <a:noFill/>
        </p:spPr>
        <p:txBody>
          <a:bodyPr wrap="none" rtlCol="0">
            <a:spAutoFit/>
          </a:bodyPr>
          <a:lstStyle/>
          <a:p>
            <a:r>
              <a:rPr lang="en-US" sz="2000" dirty="0">
                <a:latin typeface="Alexandria" charset="0"/>
                <a:cs typeface="Alexandria" charset="0"/>
              </a:rPr>
              <a:t>Chapter One</a:t>
            </a: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255954"/>
            <a:ext cx="10541000" cy="3416320"/>
          </a:xfrm>
          <a:prstGeom prst="rect">
            <a:avLst/>
          </a:prstGeom>
          <a:noFill/>
        </p:spPr>
        <p:txBody>
          <a:bodyPr wrap="square" rtlCol="0">
            <a:spAutoFit/>
          </a:bodyPr>
          <a:lstStyle/>
          <a:p>
            <a:pPr>
              <a:lnSpc>
                <a:spcPct val="150000"/>
              </a:lnSpc>
              <a:defRPr/>
            </a:pPr>
            <a:r>
              <a:rPr lang="en-US" sz="1600" b="1" dirty="0">
                <a:latin typeface="Alexandria"/>
              </a:rPr>
              <a:t>A Shift in Perspective</a:t>
            </a:r>
          </a:p>
          <a:p>
            <a:pPr>
              <a:lnSpc>
                <a:spcPct val="150000"/>
              </a:lnSpc>
              <a:defRPr/>
            </a:pPr>
            <a:r>
              <a:rPr lang="en-US" sz="1600" dirty="0">
                <a:latin typeface="Alexandria"/>
              </a:rPr>
              <a:t>Traditionally, employees were seen as a cost (salaries, benefits).</a:t>
            </a:r>
          </a:p>
          <a:p>
            <a:pPr>
              <a:lnSpc>
                <a:spcPct val="150000"/>
              </a:lnSpc>
              <a:defRPr/>
            </a:pPr>
            <a:r>
              <a:rPr lang="en-US" sz="1600" dirty="0">
                <a:latin typeface="Alexandria"/>
              </a:rPr>
              <a:t>Successful organizations now view them as valuable assets, like buildings or equipment.</a:t>
            </a:r>
          </a:p>
          <a:p>
            <a:pPr>
              <a:lnSpc>
                <a:spcPct val="150000"/>
              </a:lnSpc>
              <a:defRPr/>
            </a:pPr>
            <a:r>
              <a:rPr lang="en-US" sz="1600" b="1" dirty="0">
                <a:latin typeface="Alexandria"/>
              </a:rPr>
              <a:t>The Employee Performance Impact</a:t>
            </a:r>
          </a:p>
          <a:p>
            <a:pPr marL="285750" indent="-285750">
              <a:lnSpc>
                <a:spcPct val="150000"/>
              </a:lnSpc>
              <a:buFont typeface="Arial" panose="020B0604020202020204" pitchFamily="34" charset="0"/>
              <a:buChar char="•"/>
              <a:defRPr/>
            </a:pPr>
            <a:r>
              <a:rPr lang="en-US" sz="1600" dirty="0">
                <a:latin typeface="Alexandria"/>
              </a:rPr>
              <a:t>Employee decisions and actions directly affect your business (bottom line).</a:t>
            </a:r>
          </a:p>
          <a:p>
            <a:pPr marL="285750" indent="-285750">
              <a:lnSpc>
                <a:spcPct val="150000"/>
              </a:lnSpc>
              <a:buFont typeface="Arial" panose="020B0604020202020204" pitchFamily="34" charset="0"/>
              <a:buChar char="•"/>
              <a:defRPr/>
            </a:pPr>
            <a:r>
              <a:rPr lang="en-US" sz="1600" dirty="0">
                <a:latin typeface="Alexandria"/>
              </a:rPr>
              <a:t>A motivated, skilled workforce leads to:</a:t>
            </a:r>
          </a:p>
          <a:p>
            <a:pPr marL="635000" indent="-292100">
              <a:lnSpc>
                <a:spcPct val="150000"/>
              </a:lnSpc>
              <a:buFont typeface="Wingdings" panose="05000000000000000000" pitchFamily="2" charset="2"/>
              <a:buChar char="Ø"/>
              <a:defRPr/>
            </a:pPr>
            <a:r>
              <a:rPr lang="en-US" sz="1600" dirty="0">
                <a:latin typeface="Alexandria"/>
              </a:rPr>
              <a:t>Higher productivity</a:t>
            </a:r>
          </a:p>
          <a:p>
            <a:pPr marL="635000" indent="-292100">
              <a:lnSpc>
                <a:spcPct val="150000"/>
              </a:lnSpc>
              <a:buFont typeface="Wingdings" panose="05000000000000000000" pitchFamily="2" charset="2"/>
              <a:buChar char="Ø"/>
              <a:defRPr/>
            </a:pPr>
            <a:r>
              <a:rPr lang="en-US" sz="1600" dirty="0">
                <a:latin typeface="Alexandria"/>
              </a:rPr>
              <a:t>Better customer service</a:t>
            </a:r>
          </a:p>
          <a:p>
            <a:pPr marL="635000" indent="-292100">
              <a:lnSpc>
                <a:spcPct val="150000"/>
              </a:lnSpc>
              <a:buFont typeface="Wingdings" panose="05000000000000000000" pitchFamily="2" charset="2"/>
              <a:buChar char="Ø"/>
              <a:defRPr/>
            </a:pPr>
            <a:r>
              <a:rPr lang="en-US" sz="1600" dirty="0">
                <a:latin typeface="Alexandria"/>
              </a:rPr>
              <a:t>Increased innovation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Human Resources: From Cost to Asset</a:t>
            </a:r>
          </a:p>
        </p:txBody>
      </p:sp>
    </p:spTree>
    <p:extLst>
      <p:ext uri="{BB962C8B-B14F-4D97-AF65-F5344CB8AC3E}">
        <p14:creationId xmlns:p14="http://schemas.microsoft.com/office/powerpoint/2010/main" val="3757906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89000" y="2155326"/>
            <a:ext cx="10541000" cy="3293209"/>
          </a:xfrm>
          <a:prstGeom prst="rect">
            <a:avLst/>
          </a:prstGeom>
          <a:noFill/>
        </p:spPr>
        <p:txBody>
          <a:bodyPr wrap="square" rtlCol="0">
            <a:spAutoFit/>
          </a:bodyPr>
          <a:lstStyle/>
          <a:p>
            <a:r>
              <a:rPr lang="en-US" sz="1600" b="1" dirty="0">
                <a:latin typeface="Alexandria"/>
              </a:rPr>
              <a:t>Employees Drive Performance</a:t>
            </a:r>
          </a:p>
          <a:p>
            <a:endParaRPr lang="en-US" sz="1600" dirty="0">
              <a:latin typeface="Alexandria"/>
            </a:endParaRPr>
          </a:p>
          <a:p>
            <a:pPr marL="285750" indent="-285750">
              <a:buFont typeface="Arial" panose="020B0604020202020204" pitchFamily="34" charset="0"/>
              <a:buChar char="•"/>
            </a:pPr>
            <a:r>
              <a:rPr lang="en-US" sz="1600" dirty="0">
                <a:latin typeface="Alexandria"/>
              </a:rPr>
              <a:t>Employees are the most important asset.</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Employee decisions and actions directly impact an organization's success.</a:t>
            </a:r>
          </a:p>
          <a:p>
            <a:pPr marL="285750" indent="-285750">
              <a:buFont typeface="Arial" panose="020B0604020202020204" pitchFamily="34" charset="0"/>
              <a:buChar char="•"/>
            </a:pPr>
            <a:r>
              <a:rPr lang="en-US" sz="1600" dirty="0">
                <a:latin typeface="Alexandria"/>
              </a:rPr>
              <a:t>Skilled workforce especially important in today's knowledge-based economy.</a:t>
            </a:r>
          </a:p>
          <a:p>
            <a:endParaRPr lang="en-US" sz="1600" dirty="0">
              <a:latin typeface="Alexandria"/>
            </a:endParaRPr>
          </a:p>
          <a:p>
            <a:r>
              <a:rPr lang="en-US" sz="1600" b="1" dirty="0">
                <a:latin typeface="Alexandria"/>
              </a:rPr>
              <a:t>The Strategic Shift</a:t>
            </a:r>
          </a:p>
          <a:p>
            <a:endParaRPr lang="en-US" sz="1600" dirty="0">
              <a:latin typeface="Alexandria"/>
            </a:endParaRPr>
          </a:p>
          <a:p>
            <a:pPr marL="285750" indent="-285750">
              <a:buFont typeface="Arial" panose="020B0604020202020204" pitchFamily="34" charset="0"/>
              <a:buChar char="•"/>
            </a:pPr>
            <a:r>
              <a:rPr lang="en-US" sz="1600" dirty="0">
                <a:latin typeface="Alexandria"/>
              </a:rPr>
              <a:t>Traditionally, competitive advantages came from factors like product design or marketing.</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Today, the most strategic advantage comes from how well you manage your workforce.</a:t>
            </a:r>
          </a:p>
          <a:p>
            <a:endParaRPr lang="en-US" sz="16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3" name="TextBox 12"/>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9" name="TextBox 8"/>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Adopting an Investment Perspective</a:t>
            </a:r>
          </a:p>
        </p:txBody>
      </p:sp>
    </p:spTree>
    <p:extLst>
      <p:ext uri="{BB962C8B-B14F-4D97-AF65-F5344CB8AC3E}">
        <p14:creationId xmlns:p14="http://schemas.microsoft.com/office/powerpoint/2010/main" val="461359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Week</a:t>
            </a:r>
            <a:endParaRPr lang="en-US" sz="2800" dirty="0">
              <a:solidFill>
                <a:schemeClr val="bg1"/>
              </a:solidFill>
              <a:latin typeface="Alexandria" charset="0"/>
              <a:cs typeface="Alexandria" charset="0"/>
            </a:endParaRPr>
          </a:p>
        </p:txBody>
      </p:sp>
      <p:sp>
        <p:nvSpPr>
          <p:cNvPr id="48" name="TextBox 47"/>
          <p:cNvSpPr txBox="1"/>
          <p:nvPr/>
        </p:nvSpPr>
        <p:spPr>
          <a:xfrm>
            <a:off x="753140" y="2444153"/>
            <a:ext cx="10541000" cy="3539430"/>
          </a:xfrm>
          <a:prstGeom prst="rect">
            <a:avLst/>
          </a:prstGeom>
          <a:noFill/>
        </p:spPr>
        <p:txBody>
          <a:bodyPr wrap="square" rtlCol="0">
            <a:spAutoFit/>
          </a:bodyPr>
          <a:lstStyle/>
          <a:p>
            <a:pPr marL="285750" indent="-285750">
              <a:buFont typeface="Arial" panose="020B0604020202020204" pitchFamily="34" charset="0"/>
              <a:buChar char="•"/>
              <a:defRPr/>
            </a:pPr>
            <a:r>
              <a:rPr lang="en-US" sz="1600" b="1" dirty="0">
                <a:solidFill>
                  <a:schemeClr val="accent1">
                    <a:lumMod val="50000"/>
                  </a:schemeClr>
                </a:solidFill>
                <a:latin typeface="Alexandria"/>
              </a:rPr>
              <a:t>Technical Knowledge</a:t>
            </a:r>
          </a:p>
          <a:p>
            <a:pPr lvl="1">
              <a:defRPr/>
            </a:pPr>
            <a:r>
              <a:rPr lang="en-US" sz="1600" dirty="0">
                <a:latin typeface="Alexandria"/>
              </a:rPr>
              <a:t>-Markets, processes, customers, environment</a:t>
            </a:r>
          </a:p>
          <a:p>
            <a:pPr lvl="1">
              <a:defRPr/>
            </a:pPr>
            <a:endParaRPr lang="en-US" sz="1600" dirty="0">
              <a:latin typeface="Alexandria"/>
            </a:endParaRPr>
          </a:p>
          <a:p>
            <a:pPr marL="285750" indent="-285750">
              <a:buFont typeface="Arial" panose="020B0604020202020204" pitchFamily="34" charset="0"/>
              <a:buChar char="•"/>
              <a:defRPr/>
            </a:pPr>
            <a:r>
              <a:rPr lang="en-US" sz="1600" b="1" dirty="0">
                <a:solidFill>
                  <a:schemeClr val="accent1">
                    <a:lumMod val="50000"/>
                  </a:schemeClr>
                </a:solidFill>
                <a:latin typeface="Alexandria"/>
              </a:rPr>
              <a:t>Ability to Learn and Grow</a:t>
            </a:r>
          </a:p>
          <a:p>
            <a:pPr lvl="1">
              <a:defRPr/>
            </a:pPr>
            <a:r>
              <a:rPr lang="en-US" sz="1600" dirty="0">
                <a:latin typeface="Alexandria"/>
              </a:rPr>
              <a:t>-Openness to new ideas</a:t>
            </a:r>
          </a:p>
          <a:p>
            <a:pPr lvl="1">
              <a:defRPr/>
            </a:pPr>
            <a:r>
              <a:rPr lang="en-US" sz="1600" dirty="0">
                <a:latin typeface="Alexandria"/>
              </a:rPr>
              <a:t>-Acquisition of knowledge &amp; skills</a:t>
            </a:r>
          </a:p>
          <a:p>
            <a:pPr lvl="1">
              <a:defRPr/>
            </a:pPr>
            <a:endParaRPr lang="en-US" sz="1600" dirty="0">
              <a:latin typeface="Alexandria"/>
            </a:endParaRPr>
          </a:p>
          <a:p>
            <a:pPr marL="285750" indent="-285750">
              <a:buFont typeface="Arial" panose="020B0604020202020204" pitchFamily="34" charset="0"/>
              <a:buChar char="•"/>
              <a:defRPr/>
            </a:pPr>
            <a:r>
              <a:rPr lang="en-US" sz="1600" b="1" dirty="0">
                <a:solidFill>
                  <a:schemeClr val="accent1">
                    <a:lumMod val="50000"/>
                  </a:schemeClr>
                </a:solidFill>
                <a:latin typeface="Alexandria"/>
              </a:rPr>
              <a:t>Decision Making Capabilities</a:t>
            </a:r>
          </a:p>
          <a:p>
            <a:pPr marL="285750" indent="-285750">
              <a:buFont typeface="Arial" panose="020B0604020202020204" pitchFamily="34" charset="0"/>
              <a:buChar char="•"/>
              <a:defRPr/>
            </a:pPr>
            <a:r>
              <a:rPr lang="en-US" sz="1600" b="1" dirty="0">
                <a:solidFill>
                  <a:schemeClr val="accent1">
                    <a:lumMod val="50000"/>
                  </a:schemeClr>
                </a:solidFill>
                <a:latin typeface="Alexandria"/>
              </a:rPr>
              <a:t>Motivation &amp; Commitment</a:t>
            </a:r>
          </a:p>
          <a:p>
            <a:pPr marL="285750" indent="-285750">
              <a:buFont typeface="Arial" panose="020B0604020202020204" pitchFamily="34" charset="0"/>
              <a:buChar char="•"/>
              <a:defRPr/>
            </a:pPr>
            <a:r>
              <a:rPr lang="en-US" sz="1600" b="1" dirty="0">
                <a:solidFill>
                  <a:schemeClr val="accent1">
                    <a:lumMod val="50000"/>
                  </a:schemeClr>
                </a:solidFill>
                <a:latin typeface="Alexandria"/>
              </a:rPr>
              <a:t>Teamwork</a:t>
            </a:r>
          </a:p>
          <a:p>
            <a:pPr marL="0" lvl="1" indent="457200">
              <a:defRPr/>
            </a:pPr>
            <a:r>
              <a:rPr lang="en-US" sz="1600" dirty="0">
                <a:latin typeface="Alexandria"/>
              </a:rPr>
              <a:t>-Interpersonal skills, leadership ability</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8" name="Picture 4" descr="Ten Cs of Employee Engagement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45014" y="4366717"/>
            <a:ext cx="2781300" cy="1647825"/>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2490446" y="1187549"/>
            <a:ext cx="8082279" cy="400110"/>
          </a:xfrm>
          <a:prstGeom prst="rect">
            <a:avLst/>
          </a:prstGeom>
          <a:noFill/>
        </p:spPr>
        <p:txBody>
          <a:bodyPr wrap="square" rtlCol="0">
            <a:spAutoFit/>
          </a:bodyPr>
          <a:lstStyle/>
          <a:p>
            <a:pPr algn="ctr"/>
            <a:r>
              <a:rPr lang="en-US" sz="2000" b="1" dirty="0">
                <a:latin typeface="Alexandria" charset="0"/>
                <a:cs typeface="Alexandria" charset="0"/>
              </a:rPr>
              <a:t>Sources of Employees Values</a:t>
            </a:r>
          </a:p>
        </p:txBody>
      </p:sp>
      <p:sp>
        <p:nvSpPr>
          <p:cNvPr id="11" name="Rectangle 10"/>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6" name="TextBox 15"/>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4146720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255954"/>
            <a:ext cx="10541000" cy="3662541"/>
          </a:xfrm>
          <a:prstGeom prst="rect">
            <a:avLst/>
          </a:prstGeom>
          <a:noFill/>
        </p:spPr>
        <p:txBody>
          <a:bodyPr wrap="square" rtlCol="0">
            <a:spAutoFit/>
          </a:bodyPr>
          <a:lstStyle/>
          <a:p>
            <a:r>
              <a:rPr lang="en-US" sz="1600" dirty="0">
                <a:latin typeface="Alexandria"/>
              </a:rPr>
              <a:t>Just like any investment, developing your workforce involves risk and reward, with costs and benefits to consider. Here's how it works:</a:t>
            </a:r>
          </a:p>
          <a:p>
            <a:endParaRPr lang="en-US" sz="1600" dirty="0">
              <a:latin typeface="Alexandria"/>
            </a:endParaRPr>
          </a:p>
          <a:p>
            <a:pPr lvl="0"/>
            <a:r>
              <a:rPr lang="en-US" sz="1600" b="1" u="sng" dirty="0">
                <a:latin typeface="Alexandria"/>
              </a:rPr>
              <a:t>Example: Training &amp; Development</a:t>
            </a:r>
            <a:r>
              <a:rPr lang="en-US" sz="1600" u="sng" dirty="0">
                <a:latin typeface="Alexandria"/>
              </a:rPr>
              <a:t> </a:t>
            </a:r>
          </a:p>
          <a:p>
            <a:pPr lvl="0"/>
            <a:endParaRPr lang="en-US" sz="1600" dirty="0">
              <a:latin typeface="Alexandria"/>
            </a:endParaRPr>
          </a:p>
          <a:p>
            <a:pPr lvl="1"/>
            <a:r>
              <a:rPr lang="en-US" sz="1600" b="1" dirty="0">
                <a:latin typeface="Alexandria"/>
              </a:rPr>
              <a:t>Cost:</a:t>
            </a:r>
            <a:r>
              <a:rPr lang="en-US" sz="1600" dirty="0">
                <a:latin typeface="Alexandria"/>
              </a:rPr>
              <a:t> There's the direct cost of the training program itself (instructor fees, materials) and indirect costs like lost work time during training.</a:t>
            </a:r>
          </a:p>
          <a:p>
            <a:pPr lvl="1"/>
            <a:endParaRPr lang="en-US" sz="1600" dirty="0">
              <a:latin typeface="Alexandria"/>
            </a:endParaRPr>
          </a:p>
          <a:p>
            <a:pPr lvl="1"/>
            <a:r>
              <a:rPr lang="en-US" sz="1600" b="1" dirty="0">
                <a:latin typeface="Alexandria"/>
              </a:rPr>
              <a:t>Benefit:</a:t>
            </a:r>
            <a:r>
              <a:rPr lang="en-US" sz="1600" dirty="0">
                <a:latin typeface="Alexandria"/>
              </a:rPr>
              <a:t> Employees gain new skills and knowledge, leading to increased productivity, reduced errors, and the ability to take on more complex tasks. This translates to higher output and potentially higher revenue.</a:t>
            </a:r>
          </a:p>
          <a:p>
            <a:pPr lvl="1"/>
            <a:endParaRPr lang="en-US" sz="1600" dirty="0">
              <a:latin typeface="Alexandria"/>
            </a:endParaRPr>
          </a:p>
          <a:p>
            <a:pPr lvl="1"/>
            <a:r>
              <a:rPr lang="en-US" sz="1600" b="1" dirty="0">
                <a:latin typeface="Alexandria"/>
              </a:rPr>
              <a:t>Risk:</a:t>
            </a:r>
            <a:r>
              <a:rPr lang="en-US" sz="1600" dirty="0">
                <a:latin typeface="Alexandria"/>
              </a:rPr>
              <a:t> The training may not be effective, or employees might leave the company after being trained, taking their newfound skills elsewhere.</a:t>
            </a:r>
          </a:p>
          <a:p>
            <a:pPr>
              <a:lnSpc>
                <a:spcPct val="150000"/>
              </a:lnSpc>
              <a:defRPr/>
            </a:pPr>
            <a:endParaRPr lang="en-US" sz="16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Investing in Human Resources: Risk, Return, Cost &amp; Benefit</a:t>
            </a:r>
          </a:p>
        </p:txBody>
      </p:sp>
    </p:spTree>
    <p:extLst>
      <p:ext uri="{BB962C8B-B14F-4D97-AF65-F5344CB8AC3E}">
        <p14:creationId xmlns:p14="http://schemas.microsoft.com/office/powerpoint/2010/main" val="39018251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255954"/>
            <a:ext cx="10541000" cy="3293209"/>
          </a:xfrm>
          <a:prstGeom prst="rect">
            <a:avLst/>
          </a:prstGeom>
          <a:noFill/>
        </p:spPr>
        <p:txBody>
          <a:bodyPr wrap="square" rtlCol="0">
            <a:spAutoFit/>
          </a:bodyPr>
          <a:lstStyle/>
          <a:p>
            <a:pPr>
              <a:defRPr/>
            </a:pPr>
            <a:r>
              <a:rPr lang="en-US" sz="1600" b="1" dirty="0">
                <a:latin typeface="Alexandria"/>
              </a:rPr>
              <a:t>Investing in employees is tricky.</a:t>
            </a:r>
            <a:r>
              <a:rPr lang="en-US" sz="1600" dirty="0">
                <a:latin typeface="Alexandria"/>
              </a:rPr>
              <a:t> Companies need skilled workers to succeed, but training them makes them more valuable to competitors.</a:t>
            </a:r>
          </a:p>
          <a:p>
            <a:pPr>
              <a:defRPr/>
            </a:pPr>
            <a:endParaRPr lang="en-US" sz="1600" dirty="0">
              <a:latin typeface="Alexandria"/>
            </a:endParaRPr>
          </a:p>
          <a:p>
            <a:pPr>
              <a:defRPr/>
            </a:pPr>
            <a:r>
              <a:rPr lang="en-US" sz="1600" b="1" dirty="0">
                <a:latin typeface="Alexandria"/>
              </a:rPr>
              <a:t>The key is finding a balance.</a:t>
            </a:r>
          </a:p>
          <a:p>
            <a:pPr>
              <a:defRPr/>
            </a:pPr>
            <a:endParaRPr lang="en-US" sz="1600" b="1" dirty="0">
              <a:latin typeface="Alexandria"/>
            </a:endParaRPr>
          </a:p>
          <a:p>
            <a:pPr marL="228600" indent="-114300">
              <a:buFont typeface="Arial" panose="020B0604020202020204" pitchFamily="34" charset="0"/>
              <a:buChar char="•"/>
              <a:defRPr/>
            </a:pPr>
            <a:r>
              <a:rPr lang="en-US" sz="1600" dirty="0">
                <a:latin typeface="Alexandria"/>
              </a:rPr>
              <a:t> Companies should invest in their employees, but also develop strategies to keep them happy and loyal. </a:t>
            </a:r>
          </a:p>
          <a:p>
            <a:pPr marL="228600" indent="-114300">
              <a:buFont typeface="Arial" panose="020B0604020202020204" pitchFamily="34" charset="0"/>
              <a:buChar char="•"/>
              <a:defRPr/>
            </a:pPr>
            <a:endParaRPr lang="en-US" sz="1600" dirty="0">
              <a:latin typeface="Alexandria"/>
            </a:endParaRPr>
          </a:p>
          <a:p>
            <a:pPr marL="228600" indent="-114300">
              <a:buFont typeface="Arial" panose="020B0604020202020204" pitchFamily="34" charset="0"/>
              <a:buChar char="•"/>
              <a:defRPr/>
            </a:pPr>
            <a:r>
              <a:rPr lang="en-US" sz="1600" dirty="0">
                <a:latin typeface="Alexandria"/>
              </a:rPr>
              <a:t>This might involve offering competitive salaries, good benefits, and opportunities for advancement.</a:t>
            </a:r>
          </a:p>
          <a:p>
            <a:pPr marL="114300">
              <a:defRPr/>
            </a:pPr>
            <a:endParaRPr lang="en-US" sz="1600" dirty="0">
              <a:latin typeface="Alexandria"/>
            </a:endParaRPr>
          </a:p>
          <a:p>
            <a:pPr marL="114300">
              <a:defRPr/>
            </a:pPr>
            <a:r>
              <a:rPr lang="en-US" sz="1600" b="1" dirty="0">
                <a:latin typeface="Alexandria"/>
              </a:rPr>
              <a:t>By valuing their employees, companies can ensure they get a good return on their investment.</a:t>
            </a:r>
            <a:endParaRPr lang="en-US" sz="1600" dirty="0">
              <a:latin typeface="Alexandria"/>
            </a:endParaRPr>
          </a:p>
          <a:p>
            <a:pPr marL="228600" indent="-114300">
              <a:buFont typeface="Arial" panose="020B0604020202020204" pitchFamily="34" charset="0"/>
              <a:buChar char="•"/>
              <a:defRPr/>
            </a:pPr>
            <a:endParaRPr lang="en-US" sz="1600" dirty="0">
              <a:latin typeface="Alexandria"/>
            </a:endParaRPr>
          </a:p>
          <a:p>
            <a:pPr>
              <a:defRPr/>
            </a:pPr>
            <a:endParaRPr lang="en-US" sz="1600" dirty="0"/>
          </a:p>
          <a:p>
            <a:pPr>
              <a:defRPr/>
            </a:pPr>
            <a:endParaRPr lang="en-US" sz="16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An Investment Dilemma</a:t>
            </a:r>
          </a:p>
        </p:txBody>
      </p:sp>
    </p:spTree>
    <p:extLst>
      <p:ext uri="{BB962C8B-B14F-4D97-AF65-F5344CB8AC3E}">
        <p14:creationId xmlns:p14="http://schemas.microsoft.com/office/powerpoint/2010/main" val="1925579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255954"/>
            <a:ext cx="10541000" cy="3046988"/>
          </a:xfrm>
          <a:prstGeom prst="rect">
            <a:avLst/>
          </a:prstGeom>
          <a:noFill/>
        </p:spPr>
        <p:txBody>
          <a:bodyPr wrap="square" rtlCol="0">
            <a:spAutoFit/>
          </a:bodyPr>
          <a:lstStyle/>
          <a:p>
            <a:pPr algn="just">
              <a:defRPr/>
            </a:pPr>
            <a:r>
              <a:rPr lang="en-US" sz="1600" dirty="0" err="1">
                <a:latin typeface="Alexandria"/>
              </a:rPr>
              <a:t>GreenVolt</a:t>
            </a:r>
            <a:r>
              <a:rPr lang="en-US" sz="1600" dirty="0">
                <a:latin typeface="Alexandria"/>
              </a:rPr>
              <a:t>, a leading solar panel manufacturer, faces disruption due to new battery technology.</a:t>
            </a:r>
          </a:p>
          <a:p>
            <a:pPr algn="just">
              <a:defRPr/>
            </a:pPr>
            <a:r>
              <a:rPr lang="en-US" sz="1600" dirty="0">
                <a:latin typeface="Alexandria"/>
              </a:rPr>
              <a:t>To stay competitive, they need to develop next-gen solar panels with integrated storage.</a:t>
            </a:r>
          </a:p>
          <a:p>
            <a:pPr algn="just">
              <a:defRPr/>
            </a:pPr>
            <a:r>
              <a:rPr lang="en-US" sz="1600" dirty="0">
                <a:latin typeface="Alexandria"/>
              </a:rPr>
              <a:t>Their R&amp;D team has the expertise, but high employee turnover threatens the project.</a:t>
            </a:r>
          </a:p>
          <a:p>
            <a:pPr algn="just">
              <a:defRPr/>
            </a:pPr>
            <a:endParaRPr lang="en-US" sz="1600" dirty="0">
              <a:latin typeface="Alexandria"/>
            </a:endParaRPr>
          </a:p>
          <a:p>
            <a:pPr algn="just"/>
            <a:r>
              <a:rPr lang="en-US" sz="1600" b="1" dirty="0">
                <a:latin typeface="Alexandria"/>
              </a:rPr>
              <a:t>Key Challenge:</a:t>
            </a:r>
            <a:r>
              <a:rPr lang="en-US" sz="1600" dirty="0">
                <a:latin typeface="Alexandria"/>
              </a:rPr>
              <a:t> Retain Top Talent in R&amp;D</a:t>
            </a:r>
          </a:p>
          <a:p>
            <a:pPr algn="just"/>
            <a:r>
              <a:rPr lang="en-US" sz="1600" dirty="0">
                <a:latin typeface="Alexandria"/>
              </a:rPr>
              <a:t>Engineers are leaving for competitors with better salaries and career opportunities.</a:t>
            </a:r>
          </a:p>
          <a:p>
            <a:pPr algn="just"/>
            <a:endParaRPr lang="en-US" sz="1600" dirty="0">
              <a:latin typeface="Alexandria"/>
            </a:endParaRPr>
          </a:p>
          <a:p>
            <a:pPr algn="just"/>
            <a:r>
              <a:rPr lang="en-US" sz="1600" b="1" dirty="0">
                <a:latin typeface="Alexandria"/>
              </a:rPr>
              <a:t>HR Strategies for Retention and Innovation</a:t>
            </a:r>
          </a:p>
          <a:p>
            <a:pPr algn="just"/>
            <a:endParaRPr lang="en-US" sz="1600" b="1" dirty="0">
              <a:latin typeface="Alexandria"/>
            </a:endParaRPr>
          </a:p>
          <a:p>
            <a:pPr marL="742950" lvl="1" indent="-285750" algn="just">
              <a:buFont typeface="Arial" panose="020B0604020202020204" pitchFamily="34" charset="0"/>
              <a:buChar char="•"/>
            </a:pPr>
            <a:r>
              <a:rPr lang="en-US" sz="1600" dirty="0">
                <a:latin typeface="Alexandria"/>
              </a:rPr>
              <a:t>Option 1: Training &amp; Development </a:t>
            </a:r>
          </a:p>
          <a:p>
            <a:pPr marL="742950" lvl="1" indent="-285750" algn="just">
              <a:buFont typeface="Arial" panose="020B0604020202020204" pitchFamily="34" charset="0"/>
              <a:buChar char="•"/>
            </a:pPr>
            <a:r>
              <a:rPr lang="en-US" sz="1600" dirty="0">
                <a:latin typeface="Alexandria"/>
              </a:rPr>
              <a:t>Option 2: Enhanced Compensation </a:t>
            </a:r>
          </a:p>
          <a:p>
            <a:pPr marL="742950" lvl="1" indent="-285750" algn="just">
              <a:buFont typeface="Arial" panose="020B0604020202020204" pitchFamily="34" charset="0"/>
              <a:buChar char="•"/>
            </a:pPr>
            <a:r>
              <a:rPr lang="en-US" sz="1600" dirty="0">
                <a:latin typeface="Alexandria"/>
              </a:rPr>
              <a:t>Option 3: Culture of Innovation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707886"/>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Lets Apply: Green Tech Giant's Innovation Challenge</a:t>
            </a:r>
          </a:p>
          <a:p>
            <a:endParaRPr lang="en-US" dirty="0"/>
          </a:p>
        </p:txBody>
      </p:sp>
    </p:spTree>
    <p:extLst>
      <p:ext uri="{BB962C8B-B14F-4D97-AF65-F5344CB8AC3E}">
        <p14:creationId xmlns:p14="http://schemas.microsoft.com/office/powerpoint/2010/main" val="2162222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255954"/>
            <a:ext cx="10541000" cy="2308324"/>
          </a:xfrm>
          <a:prstGeom prst="rect">
            <a:avLst/>
          </a:prstGeom>
          <a:noFill/>
        </p:spPr>
        <p:txBody>
          <a:bodyPr wrap="square" rtlCol="0">
            <a:spAutoFit/>
          </a:bodyPr>
          <a:lstStyle/>
          <a:p>
            <a:pPr>
              <a:lnSpc>
                <a:spcPct val="150000"/>
              </a:lnSpc>
            </a:pPr>
            <a:r>
              <a:rPr lang="en-US" sz="1600" b="1" dirty="0">
                <a:latin typeface="Alexandria"/>
              </a:rPr>
              <a:t>Discussion Points:</a:t>
            </a:r>
            <a:endParaRPr lang="en-US" sz="1600" dirty="0">
              <a:latin typeface="Alexandria"/>
            </a:endParaRPr>
          </a:p>
          <a:p>
            <a:pPr marL="342900" indent="-342900">
              <a:lnSpc>
                <a:spcPct val="150000"/>
              </a:lnSpc>
              <a:buFont typeface="+mj-lt"/>
              <a:buAutoNum type="arabicPeriod"/>
            </a:pPr>
            <a:r>
              <a:rPr lang="en-US" sz="1600" dirty="0">
                <a:latin typeface="Alexandria"/>
              </a:rPr>
              <a:t>Weigh the risks and benefits of each option.</a:t>
            </a:r>
          </a:p>
          <a:p>
            <a:pPr marL="342900" indent="-342900">
              <a:lnSpc>
                <a:spcPct val="150000"/>
              </a:lnSpc>
              <a:buFont typeface="+mj-lt"/>
              <a:buAutoNum type="arabicPeriod"/>
            </a:pPr>
            <a:r>
              <a:rPr lang="en-US" sz="1600" dirty="0">
                <a:latin typeface="Alexandria"/>
              </a:rPr>
              <a:t>Considering </a:t>
            </a:r>
            <a:r>
              <a:rPr lang="en-US" sz="1600" dirty="0" err="1">
                <a:latin typeface="Alexandria"/>
              </a:rPr>
              <a:t>GreenVolt's</a:t>
            </a:r>
            <a:r>
              <a:rPr lang="en-US" sz="1600" dirty="0">
                <a:latin typeface="Alexandria"/>
              </a:rPr>
              <a:t> situation, which option is most suitable? Why?</a:t>
            </a:r>
          </a:p>
          <a:p>
            <a:pPr marL="342900" indent="-342900">
              <a:lnSpc>
                <a:spcPct val="150000"/>
              </a:lnSpc>
              <a:buFont typeface="+mj-lt"/>
              <a:buAutoNum type="arabicPeriod"/>
            </a:pPr>
            <a:r>
              <a:rPr lang="en-US" sz="1600" dirty="0">
                <a:latin typeface="Alexandria"/>
              </a:rPr>
              <a:t>Explore alternative HR strategies (e.g., flexible work arrangements, mentorship programs).</a:t>
            </a:r>
          </a:p>
          <a:p>
            <a:pPr marL="342900" indent="-342900">
              <a:lnSpc>
                <a:spcPct val="150000"/>
              </a:lnSpc>
              <a:buFont typeface="+mj-lt"/>
              <a:buAutoNum type="arabicPeriod"/>
            </a:pPr>
            <a:r>
              <a:rPr lang="en-US" sz="1600" dirty="0">
                <a:latin typeface="Alexandria"/>
              </a:rPr>
              <a:t>How can </a:t>
            </a:r>
            <a:r>
              <a:rPr lang="en-US" sz="1600" dirty="0" err="1">
                <a:latin typeface="Alexandria"/>
              </a:rPr>
              <a:t>GreenVolt</a:t>
            </a:r>
            <a:r>
              <a:rPr lang="en-US" sz="1600" dirty="0">
                <a:latin typeface="Alexandria"/>
              </a:rPr>
              <a:t> measure the success of their chosen HR strategy?</a:t>
            </a:r>
          </a:p>
          <a:p>
            <a:pPr marL="342900" indent="-342900" algn="just">
              <a:lnSpc>
                <a:spcPct val="150000"/>
              </a:lnSpc>
              <a:buFont typeface="+mj-lt"/>
              <a:buAutoNum type="arabicPeriod"/>
              <a:defRPr/>
            </a:pPr>
            <a:endParaRPr lang="en-US" sz="16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707886"/>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Lets Apply: Green Tech Giant's Innovation Challenge</a:t>
            </a:r>
          </a:p>
          <a:p>
            <a:endParaRPr lang="en-US" dirty="0"/>
          </a:p>
        </p:txBody>
      </p:sp>
      <p:sp>
        <p:nvSpPr>
          <p:cNvPr id="12" name="TextBox 11"/>
          <p:cNvSpPr txBox="1"/>
          <p:nvPr/>
        </p:nvSpPr>
        <p:spPr>
          <a:xfrm>
            <a:off x="617280" y="4974966"/>
            <a:ext cx="10812719" cy="646331"/>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gn="l"/>
            <a:r>
              <a:rPr lang="en-US" sz="1800" dirty="0"/>
              <a:t>Note: The full case study is uploaded on the SharePoint, and will be discussed during the next workshop. Be prepared!</a:t>
            </a:r>
          </a:p>
        </p:txBody>
      </p:sp>
    </p:spTree>
    <p:extLst>
      <p:ext uri="{BB962C8B-B14F-4D97-AF65-F5344CB8AC3E}">
        <p14:creationId xmlns:p14="http://schemas.microsoft.com/office/powerpoint/2010/main" val="636370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255954"/>
            <a:ext cx="10541000" cy="3046988"/>
          </a:xfrm>
          <a:prstGeom prst="rect">
            <a:avLst/>
          </a:prstGeom>
          <a:noFill/>
        </p:spPr>
        <p:txBody>
          <a:bodyPr wrap="square" rtlCol="0">
            <a:spAutoFit/>
          </a:bodyPr>
          <a:lstStyle/>
          <a:p>
            <a:r>
              <a:rPr lang="en-US" sz="1600" dirty="0">
                <a:latin typeface="Alexandria"/>
              </a:rPr>
              <a:t>Organizations rely on five main assets to function well and create value:</a:t>
            </a:r>
          </a:p>
          <a:p>
            <a:endParaRPr lang="en-US" sz="1600" dirty="0">
              <a:latin typeface="Alexandria"/>
            </a:endParaRPr>
          </a:p>
          <a:p>
            <a:pPr marL="285750" indent="-285750">
              <a:buFont typeface="Arial" panose="020B0604020202020204" pitchFamily="34" charset="0"/>
              <a:buChar char="•"/>
            </a:pPr>
            <a:r>
              <a:rPr lang="en-US" sz="1600" b="1" dirty="0">
                <a:latin typeface="Alexandria"/>
              </a:rPr>
              <a:t>Financial Assets:</a:t>
            </a:r>
            <a:r>
              <a:rPr lang="en-US" sz="1600" dirty="0">
                <a:latin typeface="Alexandria"/>
              </a:rPr>
              <a:t> Cash, investments, and receivables.</a:t>
            </a:r>
          </a:p>
          <a:p>
            <a:pPr marL="285750" indent="-285750">
              <a:buFont typeface="Arial" panose="020B0604020202020204" pitchFamily="34" charset="0"/>
              <a:buChar char="•"/>
            </a:pPr>
            <a:r>
              <a:rPr lang="en-US" sz="1600" b="1" dirty="0">
                <a:latin typeface="Alexandria"/>
              </a:rPr>
              <a:t>Physical Assets:</a:t>
            </a:r>
            <a:r>
              <a:rPr lang="en-US" sz="1600" dirty="0">
                <a:latin typeface="Alexandria"/>
              </a:rPr>
              <a:t> Buildings, equipment, and materials.</a:t>
            </a:r>
          </a:p>
          <a:p>
            <a:pPr marL="285750" indent="-285750">
              <a:buFont typeface="Arial" panose="020B0604020202020204" pitchFamily="34" charset="0"/>
              <a:buChar char="•"/>
            </a:pPr>
            <a:r>
              <a:rPr lang="en-US" sz="1600" b="1" dirty="0">
                <a:latin typeface="Alexandria"/>
              </a:rPr>
              <a:t>Market Assets:</a:t>
            </a:r>
            <a:r>
              <a:rPr lang="en-US" sz="1600" dirty="0">
                <a:latin typeface="Alexandria"/>
              </a:rPr>
              <a:t> Brand reputation, customer loyalty, and patents.</a:t>
            </a:r>
          </a:p>
          <a:p>
            <a:pPr marL="285750" indent="-285750">
              <a:buFont typeface="Arial" panose="020B0604020202020204" pitchFamily="34" charset="0"/>
              <a:buChar char="•"/>
            </a:pPr>
            <a:r>
              <a:rPr lang="en-US" sz="1600" b="1" dirty="0">
                <a:latin typeface="Alexandria"/>
              </a:rPr>
              <a:t>Operational Assets:</a:t>
            </a:r>
            <a:r>
              <a:rPr lang="en-US" sz="1600" dirty="0">
                <a:latin typeface="Alexandria"/>
              </a:rPr>
              <a:t> Management practices, organizational structures, and technology use.</a:t>
            </a:r>
          </a:p>
          <a:p>
            <a:pPr marL="285750" indent="-285750">
              <a:buFont typeface="Arial" panose="020B0604020202020204" pitchFamily="34" charset="0"/>
              <a:buChar char="•"/>
            </a:pPr>
            <a:r>
              <a:rPr lang="en-US" sz="1600" b="1" dirty="0">
                <a:latin typeface="Alexandria"/>
              </a:rPr>
              <a:t>Human Assets:</a:t>
            </a:r>
            <a:r>
              <a:rPr lang="en-US" sz="1600" dirty="0">
                <a:latin typeface="Alexandria"/>
              </a:rPr>
              <a:t> Employee skills, knowledge, and relationships.</a:t>
            </a:r>
          </a:p>
          <a:p>
            <a:pPr marL="285750" indent="-285750">
              <a:buFont typeface="Arial" panose="020B0604020202020204" pitchFamily="34" charset="0"/>
              <a:buChar char="•"/>
            </a:pPr>
            <a:endParaRPr lang="en-US" sz="1600" dirty="0">
              <a:latin typeface="Alexandria"/>
            </a:endParaRPr>
          </a:p>
          <a:p>
            <a:r>
              <a:rPr lang="en-US" sz="1600" b="1" dirty="0">
                <a:latin typeface="Alexandria"/>
              </a:rPr>
              <a:t>The Challenge of Human Capital</a:t>
            </a:r>
          </a:p>
          <a:p>
            <a:endParaRPr lang="en-US" sz="1600" dirty="0">
              <a:latin typeface="Alexandria"/>
            </a:endParaRPr>
          </a:p>
          <a:p>
            <a:r>
              <a:rPr lang="en-US" sz="1600" dirty="0">
                <a:latin typeface="Alexandria"/>
              </a:rPr>
              <a:t>While the first four assets are easier to measure financially, human assets are more challenging to quantify.</a:t>
            </a:r>
          </a:p>
          <a:p>
            <a:pPr marL="285750" indent="-285750">
              <a:buFont typeface="Arial" panose="020B0604020202020204" pitchFamily="34" charset="0"/>
              <a:buChar char="•"/>
            </a:pPr>
            <a:endParaRPr lang="en-US" sz="16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The 5 Pillars of Organizational Performance</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84484" y="5111752"/>
            <a:ext cx="1845516" cy="1008516"/>
          </a:xfrm>
          <a:prstGeom prst="rect">
            <a:avLst/>
          </a:prstGeom>
        </p:spPr>
      </p:pic>
    </p:spTree>
    <p:extLst>
      <p:ext uri="{BB962C8B-B14F-4D97-AF65-F5344CB8AC3E}">
        <p14:creationId xmlns:p14="http://schemas.microsoft.com/office/powerpoint/2010/main" val="665624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255954"/>
            <a:ext cx="10541000" cy="3293209"/>
          </a:xfrm>
          <a:prstGeom prst="rect">
            <a:avLst/>
          </a:prstGeom>
          <a:noFill/>
        </p:spPr>
        <p:txBody>
          <a:bodyPr wrap="square" rtlCol="0">
            <a:spAutoFit/>
          </a:bodyPr>
          <a:lstStyle/>
          <a:p>
            <a:r>
              <a:rPr lang="en-US" sz="1600" b="1" dirty="0">
                <a:latin typeface="Alexandria"/>
              </a:rPr>
              <a:t>Employees: Value Measurement</a:t>
            </a:r>
          </a:p>
          <a:p>
            <a:endParaRPr lang="en-US" sz="1600" dirty="0">
              <a:latin typeface="Alexandria"/>
            </a:endParaRPr>
          </a:p>
          <a:p>
            <a:r>
              <a:rPr lang="en-US" sz="1600" dirty="0">
                <a:latin typeface="Alexandria"/>
              </a:rPr>
              <a:t>Employees' skills, knowledge, and abilities represent a significant asset for organizations.</a:t>
            </a:r>
          </a:p>
          <a:p>
            <a:r>
              <a:rPr lang="en-US" sz="1600" dirty="0">
                <a:latin typeface="Alexandria"/>
              </a:rPr>
              <a:t>Measuring this value and its contribution to profitability becomes a critical issue.</a:t>
            </a:r>
          </a:p>
          <a:p>
            <a:endParaRPr lang="en-US" sz="1600" dirty="0">
              <a:latin typeface="Alexandria"/>
            </a:endParaRPr>
          </a:p>
          <a:p>
            <a:r>
              <a:rPr lang="en-US" sz="1600" b="1" dirty="0">
                <a:latin typeface="Alexandria"/>
              </a:rPr>
              <a:t>Strategic HR: The Key to Success</a:t>
            </a:r>
          </a:p>
          <a:p>
            <a:endParaRPr lang="en-US" sz="1600" dirty="0">
              <a:latin typeface="Alexandria"/>
            </a:endParaRPr>
          </a:p>
          <a:p>
            <a:r>
              <a:rPr lang="en-US" sz="1600" b="1" dirty="0">
                <a:latin typeface="Alexandria"/>
              </a:rPr>
              <a:t>Alignment with Goals:</a:t>
            </a:r>
            <a:r>
              <a:rPr lang="en-US" sz="1600" dirty="0">
                <a:latin typeface="Alexandria"/>
              </a:rPr>
              <a:t> HR activities aligned with organizational goals lead to higher profits and market value.</a:t>
            </a:r>
          </a:p>
          <a:p>
            <a:endParaRPr lang="en-US" sz="1600" dirty="0">
              <a:latin typeface="Alexandria"/>
            </a:endParaRPr>
          </a:p>
          <a:p>
            <a:r>
              <a:rPr lang="en-US" sz="1600" b="1" dirty="0">
                <a:latin typeface="Alexandria"/>
              </a:rPr>
              <a:t>Effective Management:</a:t>
            </a:r>
            <a:r>
              <a:rPr lang="en-US" sz="1600" dirty="0">
                <a:latin typeface="Alexandria"/>
              </a:rPr>
              <a:t> Retaining talent through fair rewards and active management is crucial.</a:t>
            </a:r>
          </a:p>
          <a:p>
            <a:endParaRPr lang="en-US" sz="1600" dirty="0">
              <a:latin typeface="Alexandria"/>
            </a:endParaRPr>
          </a:p>
          <a:p>
            <a:r>
              <a:rPr lang="en-US" sz="1600" b="1" dirty="0">
                <a:latin typeface="Alexandria"/>
              </a:rPr>
              <a:t>Quantifiable Impact:</a:t>
            </a:r>
            <a:r>
              <a:rPr lang="en-US" sz="1600" dirty="0">
                <a:latin typeface="Alexandria"/>
              </a:rPr>
              <a:t> Studies show positive impacts of good HR practices, with up to a 47% market value increase.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Understanding and Measuring Human Capital</a:t>
            </a:r>
          </a:p>
        </p:txBody>
      </p:sp>
    </p:spTree>
    <p:extLst>
      <p:ext uri="{BB962C8B-B14F-4D97-AF65-F5344CB8AC3E}">
        <p14:creationId xmlns:p14="http://schemas.microsoft.com/office/powerpoint/2010/main" val="113277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255954"/>
            <a:ext cx="10541000" cy="3293209"/>
          </a:xfrm>
          <a:prstGeom prst="rect">
            <a:avLst/>
          </a:prstGeom>
          <a:noFill/>
        </p:spPr>
        <p:txBody>
          <a:bodyPr wrap="square" rtlCol="0">
            <a:spAutoFit/>
          </a:bodyPr>
          <a:lstStyle/>
          <a:p>
            <a:r>
              <a:rPr lang="en-US" sz="1600" b="1" dirty="0">
                <a:latin typeface="Alexandria"/>
              </a:rPr>
              <a:t>The Cause-and-Effect Chain</a:t>
            </a:r>
          </a:p>
          <a:p>
            <a:endParaRPr lang="en-US" sz="1600" dirty="0">
              <a:latin typeface="Alexandria"/>
            </a:endParaRPr>
          </a:p>
          <a:p>
            <a:r>
              <a:rPr lang="en-US" sz="1600" dirty="0">
                <a:latin typeface="Alexandria"/>
              </a:rPr>
              <a:t>The HR value chain demonstrates a clear connection between:</a:t>
            </a:r>
          </a:p>
          <a:p>
            <a:endParaRPr lang="en-US" sz="1600" dirty="0">
              <a:latin typeface="Alexandria"/>
            </a:endParaRPr>
          </a:p>
          <a:p>
            <a:r>
              <a:rPr lang="en-US" sz="1600" b="1" dirty="0">
                <a:latin typeface="Alexandria"/>
              </a:rPr>
              <a:t>HR Practices:</a:t>
            </a:r>
            <a:r>
              <a:rPr lang="en-US" sz="1600" dirty="0">
                <a:latin typeface="Alexandria"/>
              </a:rPr>
              <a:t> How you manage your workforce (hiring, training, development)</a:t>
            </a:r>
          </a:p>
          <a:p>
            <a:endParaRPr lang="en-US" sz="1600" dirty="0">
              <a:latin typeface="Alexandria"/>
            </a:endParaRPr>
          </a:p>
          <a:p>
            <a:r>
              <a:rPr lang="en-US" sz="1600" b="1" dirty="0">
                <a:latin typeface="Alexandria"/>
              </a:rPr>
              <a:t>Employee Performance:</a:t>
            </a:r>
            <a:r>
              <a:rPr lang="en-US" sz="1600" dirty="0">
                <a:latin typeface="Alexandria"/>
              </a:rPr>
              <a:t> How well your employees do their jobs</a:t>
            </a:r>
          </a:p>
          <a:p>
            <a:endParaRPr lang="en-US" sz="1600" dirty="0">
              <a:latin typeface="Alexandria"/>
            </a:endParaRPr>
          </a:p>
          <a:p>
            <a:r>
              <a:rPr lang="en-US" sz="1600" b="1" dirty="0">
                <a:latin typeface="Alexandria"/>
              </a:rPr>
              <a:t>Financial Results:</a:t>
            </a:r>
            <a:r>
              <a:rPr lang="en-US" sz="1600" dirty="0">
                <a:latin typeface="Alexandria"/>
              </a:rPr>
              <a:t> The profitability of your organization</a:t>
            </a:r>
          </a:p>
          <a:p>
            <a:endParaRPr lang="en-US" sz="1600" dirty="0">
              <a:latin typeface="Alexandria"/>
            </a:endParaRPr>
          </a:p>
          <a:p>
            <a:r>
              <a:rPr lang="en-US" sz="1600" b="1" dirty="0">
                <a:latin typeface="Alexandria"/>
              </a:rPr>
              <a:t>Market Value:</a:t>
            </a:r>
            <a:r>
              <a:rPr lang="en-US" sz="1600" dirty="0">
                <a:latin typeface="Alexandria"/>
              </a:rPr>
              <a:t> The overall worth of your company</a:t>
            </a:r>
          </a:p>
          <a:p>
            <a:endParaRPr lang="en-US" sz="1600" dirty="0">
              <a:latin typeface="Alexandria"/>
            </a:endParaRPr>
          </a:p>
          <a:p>
            <a:endParaRPr lang="en-US" sz="16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HR Value Chain: Investing in People, Building Value</a:t>
            </a: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81144" y="4787562"/>
            <a:ext cx="2648856" cy="1244167"/>
          </a:xfrm>
          <a:prstGeom prst="rect">
            <a:avLst/>
          </a:prstGeom>
        </p:spPr>
      </p:pic>
    </p:spTree>
    <p:extLst>
      <p:ext uri="{BB962C8B-B14F-4D97-AF65-F5344CB8AC3E}">
        <p14:creationId xmlns:p14="http://schemas.microsoft.com/office/powerpoint/2010/main" val="1946426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HR Value Chain Example: Training &amp;Development</a:t>
            </a:r>
          </a:p>
        </p:txBody>
      </p:sp>
      <p:sp>
        <p:nvSpPr>
          <p:cNvPr id="13" name="Chevron 4"/>
          <p:cNvSpPr/>
          <p:nvPr/>
        </p:nvSpPr>
        <p:spPr>
          <a:xfrm>
            <a:off x="6957394" y="3134179"/>
            <a:ext cx="2087067" cy="1433322"/>
          </a:xfrm>
          <a:prstGeom prst="chevron">
            <a:avLst>
              <a:gd name="adj" fmla="val 45697"/>
            </a:avLst>
          </a:prstGeom>
          <a:solidFill>
            <a:schemeClr val="accent4"/>
          </a:solidFill>
          <a:ln w="12700">
            <a:solidFill>
              <a:schemeClr val="bg1">
                <a:lumMod val="65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lexandria"/>
              <a:ea typeface="Arial Unicode MS"/>
            </a:endParaRPr>
          </a:p>
        </p:txBody>
      </p:sp>
      <p:sp>
        <p:nvSpPr>
          <p:cNvPr id="14" name="Chevron 3"/>
          <p:cNvSpPr/>
          <p:nvPr/>
        </p:nvSpPr>
        <p:spPr>
          <a:xfrm>
            <a:off x="5404616" y="3134179"/>
            <a:ext cx="2087067" cy="1433322"/>
          </a:xfrm>
          <a:prstGeom prst="chevron">
            <a:avLst>
              <a:gd name="adj" fmla="val 45697"/>
            </a:avLst>
          </a:prstGeom>
          <a:solidFill>
            <a:schemeClr val="accent3"/>
          </a:solidFill>
          <a:ln w="12700">
            <a:solidFill>
              <a:schemeClr val="bg1">
                <a:lumMod val="65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lexandria"/>
              <a:ea typeface="Arial Unicode MS"/>
            </a:endParaRPr>
          </a:p>
        </p:txBody>
      </p:sp>
      <p:sp>
        <p:nvSpPr>
          <p:cNvPr id="15" name="Chevron 2"/>
          <p:cNvSpPr/>
          <p:nvPr/>
        </p:nvSpPr>
        <p:spPr>
          <a:xfrm>
            <a:off x="3851837" y="3134179"/>
            <a:ext cx="2087067" cy="1433322"/>
          </a:xfrm>
          <a:prstGeom prst="chevron">
            <a:avLst>
              <a:gd name="adj" fmla="val 45697"/>
            </a:avLst>
          </a:prstGeom>
          <a:solidFill>
            <a:schemeClr val="accent2"/>
          </a:solidFill>
          <a:ln w="12700">
            <a:solidFill>
              <a:schemeClr val="bg1">
                <a:lumMod val="65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lexandria"/>
              <a:ea typeface="Arial Unicode MS"/>
            </a:endParaRPr>
          </a:p>
        </p:txBody>
      </p:sp>
      <p:sp>
        <p:nvSpPr>
          <p:cNvPr id="16" name="Chevron 1"/>
          <p:cNvSpPr/>
          <p:nvPr/>
        </p:nvSpPr>
        <p:spPr>
          <a:xfrm>
            <a:off x="2299059" y="3134179"/>
            <a:ext cx="2087067" cy="1433322"/>
          </a:xfrm>
          <a:prstGeom prst="chevron">
            <a:avLst>
              <a:gd name="adj" fmla="val 45697"/>
            </a:avLst>
          </a:prstGeom>
          <a:solidFill>
            <a:schemeClr val="accent1"/>
          </a:solidFill>
          <a:ln w="12700">
            <a:solidFill>
              <a:schemeClr val="bg1">
                <a:lumMod val="65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Arial Unicode MS"/>
            </a:endParaRPr>
          </a:p>
        </p:txBody>
      </p:sp>
      <p:cxnSp>
        <p:nvCxnSpPr>
          <p:cNvPr id="17" name="Straight Connector 16"/>
          <p:cNvCxnSpPr/>
          <p:nvPr/>
        </p:nvCxnSpPr>
        <p:spPr>
          <a:xfrm rot="5400000">
            <a:off x="7391124" y="2794708"/>
            <a:ext cx="678942" cy="1572"/>
          </a:xfrm>
          <a:prstGeom prst="line">
            <a:avLst/>
          </a:prstGeom>
          <a:ln w="28575">
            <a:solidFill>
              <a:schemeClr val="tx1">
                <a:lumMod val="50000"/>
                <a:lumOff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4702285" y="2664965"/>
            <a:ext cx="10790" cy="469214"/>
          </a:xfrm>
          <a:prstGeom prst="line">
            <a:avLst/>
          </a:prstGeom>
          <a:ln w="28575">
            <a:solidFill>
              <a:schemeClr val="tx1">
                <a:lumMod val="50000"/>
                <a:lumOff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5400000">
            <a:off x="5835818" y="4906972"/>
            <a:ext cx="678942" cy="1572"/>
          </a:xfrm>
          <a:prstGeom prst="line">
            <a:avLst/>
          </a:prstGeom>
          <a:ln w="28575">
            <a:solidFill>
              <a:schemeClr val="tx1">
                <a:lumMod val="50000"/>
                <a:lumOff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5400000">
            <a:off x="2819084" y="4906186"/>
            <a:ext cx="678942" cy="1572"/>
          </a:xfrm>
          <a:prstGeom prst="line">
            <a:avLst/>
          </a:prstGeom>
          <a:ln w="28575">
            <a:solidFill>
              <a:schemeClr val="tx1">
                <a:lumMod val="50000"/>
                <a:lumOff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079777" y="1926301"/>
            <a:ext cx="2094726" cy="738664"/>
          </a:xfrm>
          <a:prstGeom prst="rect">
            <a:avLst/>
          </a:prstGeom>
          <a:noFill/>
        </p:spPr>
        <p:txBody>
          <a:bodyPr wrap="square" rtlCol="0">
            <a:spAutoFit/>
          </a:bodyPr>
          <a:lstStyle/>
          <a:p>
            <a:pPr marL="174625" marR="0" lvl="0" indent="-174625"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N" sz="1400" b="0" i="0" u="none" strike="noStrike" kern="1200" cap="none" spc="0" normalizeH="0" baseline="0" noProof="0" dirty="0">
                <a:ln>
                  <a:noFill/>
                </a:ln>
                <a:solidFill>
                  <a:prstClr val="black"/>
                </a:solidFill>
                <a:effectLst/>
                <a:uLnTx/>
                <a:uFillTx/>
                <a:latin typeface="Alexandria"/>
                <a:ea typeface="Arial Unicode MS"/>
                <a:cs typeface="Calibri" pitchFamily="34" charset="0"/>
              </a:rPr>
              <a:t>Enhanced efficiency</a:t>
            </a:r>
          </a:p>
          <a:p>
            <a:pPr marL="174625" marR="0" lvl="0" indent="-174625"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IN" sz="1400" dirty="0">
                <a:solidFill>
                  <a:prstClr val="black"/>
                </a:solidFill>
                <a:latin typeface="Alexandria"/>
                <a:ea typeface="Arial Unicode MS"/>
                <a:cs typeface="Calibri" pitchFamily="34" charset="0"/>
              </a:rPr>
              <a:t>Reduce error &amp;cost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400" b="0" i="0" u="none" strike="noStrike" kern="1200" cap="none" spc="0" normalizeH="0" baseline="0" noProof="0" dirty="0">
                <a:ln>
                  <a:noFill/>
                </a:ln>
                <a:solidFill>
                  <a:prstClr val="black"/>
                </a:solidFill>
                <a:effectLst/>
                <a:uLnTx/>
                <a:uFillTx/>
                <a:latin typeface="Alexandria"/>
                <a:ea typeface="Arial Unicode MS"/>
                <a:cs typeface="Calibri" pitchFamily="34" charset="0"/>
              </a:rPr>
              <a:t>Increase</a:t>
            </a:r>
            <a:r>
              <a:rPr kumimoji="0" lang="en-IN" sz="1400" b="0" i="0" u="none" strike="noStrike" kern="1200" cap="none" spc="0" normalizeH="0" noProof="0" dirty="0">
                <a:ln>
                  <a:noFill/>
                </a:ln>
                <a:solidFill>
                  <a:prstClr val="black"/>
                </a:solidFill>
                <a:effectLst/>
                <a:uLnTx/>
                <a:uFillTx/>
                <a:latin typeface="Alexandria"/>
                <a:ea typeface="Arial Unicode MS"/>
                <a:cs typeface="Calibri" pitchFamily="34" charset="0"/>
              </a:rPr>
              <a:t> profit</a:t>
            </a:r>
            <a:endParaRPr kumimoji="0" lang="en-US" sz="1400" b="0" i="0" u="none" strike="noStrike" kern="1200" cap="none" spc="0" normalizeH="0" baseline="0" noProof="0" dirty="0">
              <a:ln>
                <a:noFill/>
              </a:ln>
              <a:solidFill>
                <a:prstClr val="black"/>
              </a:solidFill>
              <a:effectLst/>
              <a:uLnTx/>
              <a:uFillTx/>
              <a:latin typeface="Alexandria"/>
              <a:ea typeface="Arial Unicode MS"/>
              <a:cs typeface="Calibri" pitchFamily="34" charset="0"/>
            </a:endParaRPr>
          </a:p>
        </p:txBody>
      </p:sp>
      <p:sp>
        <p:nvSpPr>
          <p:cNvPr id="22" name="TextBox 21"/>
          <p:cNvSpPr txBox="1"/>
          <p:nvPr/>
        </p:nvSpPr>
        <p:spPr>
          <a:xfrm>
            <a:off x="2797304" y="3621234"/>
            <a:ext cx="132774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white"/>
                </a:solidFill>
                <a:effectLst/>
                <a:uLnTx/>
                <a:uFillTx/>
                <a:latin typeface="Alexandria"/>
                <a:ea typeface="Arial Unicode MS"/>
                <a:cs typeface="Calibri" pitchFamily="34" charset="0"/>
              </a:rPr>
              <a:t>Employee Outcome</a:t>
            </a:r>
          </a:p>
        </p:txBody>
      </p:sp>
      <p:sp>
        <p:nvSpPr>
          <p:cNvPr id="23" name="TextBox 22"/>
          <p:cNvSpPr txBox="1"/>
          <p:nvPr/>
        </p:nvSpPr>
        <p:spPr>
          <a:xfrm>
            <a:off x="6876834" y="1909574"/>
            <a:ext cx="3135848" cy="523220"/>
          </a:xfrm>
          <a:prstGeom prst="rect">
            <a:avLst/>
          </a:prstGeom>
          <a:noFill/>
        </p:spPr>
        <p:txBody>
          <a:bodyPr wrap="square" rtlCol="0">
            <a:sp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N" sz="1400" b="0" i="0" u="none" strike="noStrike" kern="1200" cap="none" spc="0" normalizeH="0" baseline="0" noProof="0" dirty="0">
                <a:ln>
                  <a:noFill/>
                </a:ln>
                <a:solidFill>
                  <a:prstClr val="black"/>
                </a:solidFill>
                <a:effectLst/>
                <a:uLnTx/>
                <a:uFillTx/>
                <a:latin typeface="Alexandria"/>
                <a:ea typeface="Arial Unicode MS"/>
                <a:cs typeface="Calibri" pitchFamily="34" charset="0"/>
              </a:rPr>
              <a:t>Enhanced customer satisfaction</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IN" sz="1400" dirty="0">
                <a:solidFill>
                  <a:prstClr val="black"/>
                </a:solidFill>
                <a:latin typeface="Alexandria"/>
                <a:ea typeface="Arial Unicode MS"/>
                <a:cs typeface="Calibri" pitchFamily="34" charset="0"/>
              </a:rPr>
              <a:t>Improved market share</a:t>
            </a:r>
            <a:endParaRPr kumimoji="0" lang="en-US" sz="1400" b="0" i="0" u="none" strike="noStrike" kern="1200" cap="none" spc="0" normalizeH="0" baseline="0" noProof="0" dirty="0">
              <a:ln>
                <a:noFill/>
              </a:ln>
              <a:solidFill>
                <a:prstClr val="black"/>
              </a:solidFill>
              <a:effectLst/>
              <a:uLnTx/>
              <a:uFillTx/>
              <a:latin typeface="Alexandria"/>
              <a:ea typeface="Arial Unicode MS"/>
              <a:cs typeface="Calibri" pitchFamily="34" charset="0"/>
            </a:endParaRPr>
          </a:p>
        </p:txBody>
      </p:sp>
      <p:sp>
        <p:nvSpPr>
          <p:cNvPr id="24" name="TextBox 23"/>
          <p:cNvSpPr txBox="1"/>
          <p:nvPr/>
        </p:nvSpPr>
        <p:spPr>
          <a:xfrm>
            <a:off x="4301277" y="3661207"/>
            <a:ext cx="155277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white"/>
                </a:solidFill>
                <a:effectLst/>
                <a:uLnTx/>
                <a:uFillTx/>
                <a:latin typeface="Alexandria"/>
                <a:ea typeface="Arial Unicode MS"/>
                <a:cs typeface="Calibri" pitchFamily="34" charset="0"/>
              </a:rPr>
              <a:t>Organizational outcome</a:t>
            </a:r>
          </a:p>
        </p:txBody>
      </p:sp>
      <p:sp>
        <p:nvSpPr>
          <p:cNvPr id="26" name="TextBox 25"/>
          <p:cNvSpPr txBox="1"/>
          <p:nvPr/>
        </p:nvSpPr>
        <p:spPr>
          <a:xfrm>
            <a:off x="2317288" y="5264980"/>
            <a:ext cx="2603058" cy="954107"/>
          </a:xfrm>
          <a:prstGeom prst="rect">
            <a:avLst/>
          </a:prstGeom>
          <a:noFill/>
        </p:spPr>
        <p:txBody>
          <a:bodyPr wrap="square" rtlCol="0">
            <a:sp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N" sz="1400" b="0" i="0" u="none" strike="noStrike" kern="1200" cap="none" spc="0" normalizeH="0" baseline="0" noProof="0" dirty="0">
                <a:ln>
                  <a:noFill/>
                </a:ln>
                <a:solidFill>
                  <a:prstClr val="black"/>
                </a:solidFill>
                <a:effectLst/>
                <a:uLnTx/>
                <a:uFillTx/>
                <a:latin typeface="Alexandria"/>
                <a:ea typeface="Arial Unicode MS"/>
                <a:cs typeface="Calibri" pitchFamily="34" charset="0"/>
              </a:rPr>
              <a:t>Enhanced Knowledge &amp; Skills</a:t>
            </a:r>
          </a:p>
          <a:p>
            <a:pPr marL="285750" lvl="0" indent="-285750">
              <a:buFont typeface="Arial" panose="020B0604020202020204" pitchFamily="34" charset="0"/>
              <a:buChar char="•"/>
              <a:defRPr/>
            </a:pPr>
            <a:r>
              <a:rPr lang="en-US" sz="1400" dirty="0">
                <a:solidFill>
                  <a:prstClr val="black"/>
                </a:solidFill>
                <a:latin typeface="Alexandria"/>
                <a:ea typeface="Arial Unicode MS"/>
                <a:cs typeface="Calibri" pitchFamily="34" charset="0"/>
              </a:rPr>
              <a:t>Increased productivity and improved work quality</a:t>
            </a:r>
          </a:p>
        </p:txBody>
      </p:sp>
      <p:sp>
        <p:nvSpPr>
          <p:cNvPr id="28" name="TextBox 27"/>
          <p:cNvSpPr txBox="1"/>
          <p:nvPr/>
        </p:nvSpPr>
        <p:spPr>
          <a:xfrm>
            <a:off x="5326238" y="5254784"/>
            <a:ext cx="2060475" cy="738664"/>
          </a:xfrm>
          <a:prstGeom prst="rect">
            <a:avLst/>
          </a:prstGeom>
          <a:noFill/>
        </p:spPr>
        <p:txBody>
          <a:bodyPr wrap="square" rtlCol="0">
            <a:sp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N" sz="1400" b="0" i="0" u="none" strike="noStrike" kern="1200" cap="none" spc="0" normalizeH="0" baseline="0" noProof="0" dirty="0">
                <a:ln>
                  <a:noFill/>
                </a:ln>
                <a:solidFill>
                  <a:prstClr val="black"/>
                </a:solidFill>
                <a:effectLst/>
                <a:uLnTx/>
                <a:uFillTx/>
                <a:latin typeface="Alexandria"/>
                <a:ea typeface="Arial Unicode MS"/>
                <a:cs typeface="Calibri" pitchFamily="34" charset="0"/>
              </a:rPr>
              <a:t>Increase Revenue</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IN" sz="1400" dirty="0">
                <a:solidFill>
                  <a:prstClr val="black"/>
                </a:solidFill>
                <a:latin typeface="Alexandria"/>
                <a:ea typeface="Arial Unicode MS"/>
                <a:cs typeface="Calibri" pitchFamily="34" charset="0"/>
              </a:rPr>
              <a:t>Improved profitability</a:t>
            </a:r>
            <a:endParaRPr kumimoji="0" lang="en-US" sz="1400" b="0" i="0" u="none" strike="noStrike" kern="1200" cap="none" spc="0" normalizeH="0" baseline="0" noProof="0" dirty="0">
              <a:ln>
                <a:noFill/>
              </a:ln>
              <a:solidFill>
                <a:prstClr val="black"/>
              </a:solidFill>
              <a:effectLst/>
              <a:uLnTx/>
              <a:uFillTx/>
              <a:latin typeface="Alexandria"/>
              <a:ea typeface="Arial Unicode MS"/>
              <a:cs typeface="Calibri" pitchFamily="34" charset="0"/>
            </a:endParaRPr>
          </a:p>
        </p:txBody>
      </p:sp>
      <p:sp>
        <p:nvSpPr>
          <p:cNvPr id="38" name="TextBox 37"/>
          <p:cNvSpPr txBox="1"/>
          <p:nvPr/>
        </p:nvSpPr>
        <p:spPr>
          <a:xfrm>
            <a:off x="5833935" y="3655122"/>
            <a:ext cx="132774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prstClr val="white"/>
                </a:solidFill>
                <a:latin typeface="Alexandria"/>
                <a:ea typeface="Arial Unicode MS"/>
                <a:cs typeface="Calibri" pitchFamily="34" charset="0"/>
              </a:rPr>
              <a:t>Financial </a:t>
            </a:r>
            <a:r>
              <a:rPr kumimoji="0" lang="en-US" sz="1400" b="1" i="0" u="none" strike="noStrike" kern="1200" cap="none" spc="0" normalizeH="0" baseline="0" noProof="0" dirty="0">
                <a:ln>
                  <a:noFill/>
                </a:ln>
                <a:solidFill>
                  <a:prstClr val="white"/>
                </a:solidFill>
                <a:effectLst/>
                <a:uLnTx/>
                <a:uFillTx/>
                <a:latin typeface="Alexandria"/>
                <a:ea typeface="Arial Unicode MS"/>
                <a:cs typeface="Calibri" pitchFamily="34" charset="0"/>
              </a:rPr>
              <a:t>Outcome</a:t>
            </a:r>
          </a:p>
        </p:txBody>
      </p:sp>
      <p:sp>
        <p:nvSpPr>
          <p:cNvPr id="39" name="TextBox 38"/>
          <p:cNvSpPr txBox="1"/>
          <p:nvPr/>
        </p:nvSpPr>
        <p:spPr>
          <a:xfrm>
            <a:off x="7386713" y="3621234"/>
            <a:ext cx="132774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prstClr val="white"/>
                </a:solidFill>
                <a:latin typeface="Alexandria"/>
                <a:ea typeface="Arial Unicode MS"/>
                <a:cs typeface="Calibri" pitchFamily="34" charset="0"/>
              </a:rPr>
              <a:t>Market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white"/>
                </a:solidFill>
                <a:effectLst/>
                <a:uLnTx/>
                <a:uFillTx/>
                <a:latin typeface="Alexandria"/>
                <a:ea typeface="Arial Unicode MS"/>
                <a:cs typeface="Calibri" pitchFamily="34" charset="0"/>
              </a:rPr>
              <a:t>Outcome</a:t>
            </a:r>
          </a:p>
        </p:txBody>
      </p:sp>
    </p:spTree>
    <p:extLst>
      <p:ext uri="{BB962C8B-B14F-4D97-AF65-F5344CB8AC3E}">
        <p14:creationId xmlns:p14="http://schemas.microsoft.com/office/powerpoint/2010/main" val="1554290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p:tgtEl>
                                          <p:spTgt spid="16"/>
                                        </p:tgtEl>
                                        <p:attrNameLst>
                                          <p:attrName>ppt_x</p:attrName>
                                        </p:attrNameLst>
                                      </p:cBhvr>
                                      <p:tavLst>
                                        <p:tav tm="0">
                                          <p:val>
                                            <p:strVal val="#ppt_x-#ppt_w*1.125000"/>
                                          </p:val>
                                        </p:tav>
                                        <p:tav tm="100000">
                                          <p:val>
                                            <p:strVal val="#ppt_x"/>
                                          </p:val>
                                        </p:tav>
                                      </p:tavLst>
                                    </p:anim>
                                    <p:animEffect transition="in" filter="wipe(right)">
                                      <p:cBhvr>
                                        <p:cTn id="8" dur="500"/>
                                        <p:tgtEl>
                                          <p:spTgt spid="16"/>
                                        </p:tgtEl>
                                      </p:cBhvr>
                                    </p:animEffect>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par>
                                <p:cTn id="13" presetID="22" presetClass="entr" presetSubtype="1"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up)">
                                      <p:cBhvr>
                                        <p:cTn id="15" dur="250"/>
                                        <p:tgtEl>
                                          <p:spTgt spid="20"/>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500"/>
                                        <p:tgtEl>
                                          <p:spTgt spid="26"/>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8"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p:tgtEl>
                                          <p:spTgt spid="15"/>
                                        </p:tgtEl>
                                        <p:attrNameLst>
                                          <p:attrName>ppt_x</p:attrName>
                                        </p:attrNameLst>
                                      </p:cBhvr>
                                      <p:tavLst>
                                        <p:tav tm="0">
                                          <p:val>
                                            <p:strVal val="#ppt_x-#ppt_w*1.125000"/>
                                          </p:val>
                                        </p:tav>
                                        <p:tav tm="100000">
                                          <p:val>
                                            <p:strVal val="#ppt_x"/>
                                          </p:val>
                                        </p:tav>
                                      </p:tavLst>
                                    </p:anim>
                                    <p:animEffect transition="in" filter="wipe(right)">
                                      <p:cBhvr>
                                        <p:cTn id="24" dur="500"/>
                                        <p:tgtEl>
                                          <p:spTgt spid="15"/>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par>
                                <p:cTn id="29" presetID="22" presetClass="entr" presetSubtype="4"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down)">
                                      <p:cBhvr>
                                        <p:cTn id="31" dur="250"/>
                                        <p:tgtEl>
                                          <p:spTgt spid="18"/>
                                        </p:tgtEl>
                                      </p:cBhvr>
                                    </p:animEffect>
                                  </p:childTnLst>
                                </p:cTn>
                              </p:par>
                              <p:par>
                                <p:cTn id="32" presetID="10" presetClass="entr" presetSubtype="0" fill="hold" grpId="0" nodeType="withEffect">
                                  <p:stCondLst>
                                    <p:cond delay="25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8"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p:tgtEl>
                                          <p:spTgt spid="14"/>
                                        </p:tgtEl>
                                        <p:attrNameLst>
                                          <p:attrName>ppt_x</p:attrName>
                                        </p:attrNameLst>
                                      </p:cBhvr>
                                      <p:tavLst>
                                        <p:tav tm="0">
                                          <p:val>
                                            <p:strVal val="#ppt_x-#ppt_w*1.125000"/>
                                          </p:val>
                                        </p:tav>
                                        <p:tav tm="100000">
                                          <p:val>
                                            <p:strVal val="#ppt_x"/>
                                          </p:val>
                                        </p:tav>
                                      </p:tavLst>
                                    </p:anim>
                                    <p:animEffect transition="in" filter="wipe(right)">
                                      <p:cBhvr>
                                        <p:cTn id="40" dur="500"/>
                                        <p:tgtEl>
                                          <p:spTgt spid="14"/>
                                        </p:tgtEl>
                                      </p:cBhvr>
                                    </p:animEffect>
                                  </p:childTnLst>
                                </p:cTn>
                              </p:par>
                              <p:par>
                                <p:cTn id="41" presetID="22" presetClass="entr" presetSubtype="1"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up)">
                                      <p:cBhvr>
                                        <p:cTn id="43" dur="250"/>
                                        <p:tgtEl>
                                          <p:spTgt spid="19"/>
                                        </p:tgtEl>
                                      </p:cBhvr>
                                    </p:animEffect>
                                  </p:childTnLst>
                                </p:cTn>
                              </p:par>
                              <p:par>
                                <p:cTn id="44" presetID="10" presetClass="entr" presetSubtype="0" fill="hold" grpId="0" nodeType="withEffect">
                                  <p:stCondLst>
                                    <p:cond delay="25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500"/>
                                        <p:tgtEl>
                                          <p:spTgt spid="28"/>
                                        </p:tgtEl>
                                      </p:cBhvr>
                                    </p:animEffect>
                                  </p:childTnLst>
                                </p:cTn>
                              </p:par>
                            </p:childTnLst>
                          </p:cTn>
                        </p:par>
                      </p:childTnLst>
                    </p:cTn>
                  </p:par>
                  <p:par>
                    <p:cTn id="47" fill="hold">
                      <p:stCondLst>
                        <p:cond delay="indefinite"/>
                      </p:stCondLst>
                      <p:childTnLst>
                        <p:par>
                          <p:cTn id="48" fill="hold">
                            <p:stCondLst>
                              <p:cond delay="0"/>
                            </p:stCondLst>
                            <p:childTnLst>
                              <p:par>
                                <p:cTn id="49" presetID="12" presetClass="entr" presetSubtype="8" fill="hold" grpId="0" nodeType="click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p:tgtEl>
                                          <p:spTgt spid="13"/>
                                        </p:tgtEl>
                                        <p:attrNameLst>
                                          <p:attrName>ppt_x</p:attrName>
                                        </p:attrNameLst>
                                      </p:cBhvr>
                                      <p:tavLst>
                                        <p:tav tm="0">
                                          <p:val>
                                            <p:strVal val="#ppt_x-#ppt_w*1.125000"/>
                                          </p:val>
                                        </p:tav>
                                        <p:tav tm="100000">
                                          <p:val>
                                            <p:strVal val="#ppt_x"/>
                                          </p:val>
                                        </p:tav>
                                      </p:tavLst>
                                    </p:anim>
                                    <p:animEffect transition="in" filter="wipe(right)">
                                      <p:cBhvr>
                                        <p:cTn id="52" dur="500"/>
                                        <p:tgtEl>
                                          <p:spTgt spid="13"/>
                                        </p:tgtEl>
                                      </p:cBhvr>
                                    </p:animEffect>
                                  </p:childTnLst>
                                </p:cTn>
                              </p:par>
                              <p:par>
                                <p:cTn id="53" presetID="22" presetClass="entr" presetSubtype="4"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wipe(down)">
                                      <p:cBhvr>
                                        <p:cTn id="55" dur="250"/>
                                        <p:tgtEl>
                                          <p:spTgt spid="17"/>
                                        </p:tgtEl>
                                      </p:cBhvr>
                                    </p:animEffect>
                                  </p:childTnLst>
                                </p:cTn>
                              </p:par>
                              <p:par>
                                <p:cTn id="56" presetID="10" presetClass="entr" presetSubtype="0" fill="hold" grpId="0" nodeType="withEffect">
                                  <p:stCondLst>
                                    <p:cond delay="25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childTnLst>
                                </p:cTn>
                              </p:par>
                            </p:childTnLst>
                          </p:cTn>
                        </p:par>
                        <p:par>
                          <p:cTn id="59" fill="hold">
                            <p:stCondLst>
                              <p:cond delay="750"/>
                            </p:stCondLst>
                            <p:childTnLst>
                              <p:par>
                                <p:cTn id="60" presetID="10" presetClass="entr" presetSubtype="0" fill="hold" grpId="0" nodeType="afterEffect">
                                  <p:stCondLst>
                                    <p:cond delay="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500"/>
                                        <p:tgtEl>
                                          <p:spTgt spid="38"/>
                                        </p:tgtEl>
                                      </p:cBhvr>
                                    </p:animEffect>
                                  </p:childTnLst>
                                </p:cTn>
                              </p:par>
                            </p:childTnLst>
                          </p:cTn>
                        </p:par>
                        <p:par>
                          <p:cTn id="63" fill="hold">
                            <p:stCondLst>
                              <p:cond delay="1250"/>
                            </p:stCondLst>
                            <p:childTnLst>
                              <p:par>
                                <p:cTn id="64" presetID="10" presetClass="entr" presetSubtype="0" fill="hold" grpId="0" nodeType="afterEffect">
                                  <p:stCondLst>
                                    <p:cond delay="0"/>
                                  </p:stCondLst>
                                  <p:childTnLst>
                                    <p:set>
                                      <p:cBhvr>
                                        <p:cTn id="65" dur="1" fill="hold">
                                          <p:stCondLst>
                                            <p:cond delay="0"/>
                                          </p:stCondLst>
                                        </p:cTn>
                                        <p:tgtEl>
                                          <p:spTgt spid="39"/>
                                        </p:tgtEl>
                                        <p:attrNameLst>
                                          <p:attrName>style.visibility</p:attrName>
                                        </p:attrNameLst>
                                      </p:cBhvr>
                                      <p:to>
                                        <p:strVal val="visible"/>
                                      </p:to>
                                    </p:set>
                                    <p:animEffect transition="in" filter="fade">
                                      <p:cBhvr>
                                        <p:cTn id="66"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21" grpId="0"/>
      <p:bldP spid="22" grpId="0"/>
      <p:bldP spid="23" grpId="0"/>
      <p:bldP spid="24" grpId="0"/>
      <p:bldP spid="26" grpId="0"/>
      <p:bldP spid="28" grpId="0"/>
      <p:bldP spid="38" grpId="0"/>
      <p:bldP spid="3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138153"/>
            <a:ext cx="10541000" cy="3046988"/>
          </a:xfrm>
          <a:prstGeom prst="rect">
            <a:avLst/>
          </a:prstGeom>
          <a:noFill/>
        </p:spPr>
        <p:txBody>
          <a:bodyPr wrap="square" rtlCol="0">
            <a:spAutoFit/>
          </a:bodyPr>
          <a:lstStyle/>
          <a:p>
            <a:r>
              <a:rPr lang="en-US" sz="1600" dirty="0">
                <a:latin typeface="Alexandria"/>
              </a:rPr>
              <a:t>Despite its importance, measuring the value of HR practices can be difficult. </a:t>
            </a:r>
          </a:p>
          <a:p>
            <a:endParaRPr lang="en-US" sz="1600" dirty="0">
              <a:latin typeface="Alexandria"/>
            </a:endParaRPr>
          </a:p>
          <a:p>
            <a:r>
              <a:rPr lang="en-US" sz="1600" dirty="0">
                <a:latin typeface="Alexandria"/>
              </a:rPr>
              <a:t>Many companies rely on basic metrics like:</a:t>
            </a:r>
          </a:p>
          <a:p>
            <a:endParaRPr lang="en-US" sz="1600" dirty="0">
              <a:latin typeface="Alexandria"/>
            </a:endParaRPr>
          </a:p>
          <a:p>
            <a:pPr marL="285750" indent="-285750">
              <a:buFont typeface="Arial" panose="020B0604020202020204" pitchFamily="34" charset="0"/>
              <a:buChar char="•"/>
            </a:pPr>
            <a:r>
              <a:rPr lang="en-US" sz="1600" b="1" dirty="0">
                <a:latin typeface="Alexandria"/>
              </a:rPr>
              <a:t>Employee Turnover:</a:t>
            </a:r>
            <a:r>
              <a:rPr lang="en-US" sz="1600" dirty="0">
                <a:latin typeface="Alexandria"/>
              </a:rPr>
              <a:t> How many employees leave the company</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b="1" dirty="0">
                <a:latin typeface="Alexandria"/>
              </a:rPr>
              <a:t>Employee Satisfaction:</a:t>
            </a:r>
            <a:r>
              <a:rPr lang="en-US" sz="1600" dirty="0">
                <a:latin typeface="Alexandria"/>
              </a:rPr>
              <a:t> How happy employees are at work</a:t>
            </a:r>
          </a:p>
          <a:p>
            <a:endParaRPr lang="en-US" sz="1600" dirty="0">
              <a:latin typeface="Alexandria"/>
            </a:endParaRPr>
          </a:p>
          <a:p>
            <a:r>
              <a:rPr lang="en-US" sz="1600" dirty="0">
                <a:latin typeface="Alexandria"/>
              </a:rPr>
              <a:t>These metrics don't directly show the financial impact of HR activities.</a:t>
            </a:r>
          </a:p>
          <a:p>
            <a:endParaRPr lang="en-US" sz="1600" dirty="0">
              <a:latin typeface="Alexandria"/>
            </a:endParaRPr>
          </a:p>
          <a:p>
            <a:endParaRPr lang="en-US" sz="1600" dirty="0">
              <a:latin typeface="Alexandria"/>
            </a:endParaRPr>
          </a:p>
          <a:p>
            <a:endParaRPr lang="en-US" sz="16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The Measurement Challenge</a:t>
            </a: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81144" y="4802076"/>
            <a:ext cx="2648856" cy="1244167"/>
          </a:xfrm>
          <a:prstGeom prst="rect">
            <a:avLst/>
          </a:prstGeom>
        </p:spPr>
      </p:pic>
    </p:spTree>
    <p:extLst>
      <p:ext uri="{BB962C8B-B14F-4D97-AF65-F5344CB8AC3E}">
        <p14:creationId xmlns:p14="http://schemas.microsoft.com/office/powerpoint/2010/main" val="33826816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138153"/>
            <a:ext cx="10541000" cy="4278094"/>
          </a:xfrm>
          <a:prstGeom prst="rect">
            <a:avLst/>
          </a:prstGeom>
          <a:noFill/>
        </p:spPr>
        <p:txBody>
          <a:bodyPr wrap="square" rtlCol="0">
            <a:spAutoFit/>
          </a:bodyPr>
          <a:lstStyle/>
          <a:p>
            <a:r>
              <a:rPr lang="en-US" sz="1600" dirty="0">
                <a:latin typeface="Alexandria"/>
              </a:rPr>
              <a:t>Dow Chemical is pioneering a method to measure the value of its employees (human capital). They're piloting a program that uses two metrics:</a:t>
            </a:r>
          </a:p>
          <a:p>
            <a:endParaRPr lang="en-US" sz="1600" dirty="0">
              <a:latin typeface="Alexandria"/>
            </a:endParaRPr>
          </a:p>
          <a:p>
            <a:r>
              <a:rPr lang="en-US" sz="1600" b="1" dirty="0">
                <a:latin typeface="Alexandria"/>
              </a:rPr>
              <a:t>Expected Human Capital Return (EHCR):</a:t>
            </a:r>
            <a:r>
              <a:rPr lang="en-US" sz="1600" dirty="0">
                <a:latin typeface="Alexandria"/>
              </a:rPr>
              <a:t> This calculates the point where an employee's contribution outweighs the company's investment (salary, training, etc.).</a:t>
            </a:r>
          </a:p>
          <a:p>
            <a:endParaRPr lang="en-US" sz="1600" dirty="0">
              <a:latin typeface="Alexandria"/>
            </a:endParaRPr>
          </a:p>
          <a:p>
            <a:r>
              <a:rPr lang="en-US" sz="1600" b="1" dirty="0">
                <a:latin typeface="Alexandria"/>
              </a:rPr>
              <a:t>Actual Human Capital Return (AHCR):</a:t>
            </a:r>
            <a:r>
              <a:rPr lang="en-US" sz="1600" dirty="0">
                <a:latin typeface="Alexandria"/>
              </a:rPr>
              <a:t> This measures the value an employee creates on projects based on their skills and the project's profitability.</a:t>
            </a:r>
          </a:p>
          <a:p>
            <a:endParaRPr lang="en-US" sz="1600" dirty="0">
              <a:latin typeface="Alexandria"/>
            </a:endParaRPr>
          </a:p>
          <a:p>
            <a:r>
              <a:rPr lang="en-US" sz="1600" b="1" dirty="0">
                <a:latin typeface="Alexandria"/>
              </a:rPr>
              <a:t>These metrics aim to help managers:</a:t>
            </a:r>
          </a:p>
          <a:p>
            <a:endParaRPr lang="en-US" sz="1600" b="1" dirty="0">
              <a:latin typeface="Alexandria"/>
            </a:endParaRPr>
          </a:p>
          <a:p>
            <a:pPr marL="285750" indent="-285750">
              <a:buFont typeface="Arial" panose="020B0604020202020204" pitchFamily="34" charset="0"/>
              <a:buChar char="•"/>
            </a:pPr>
            <a:r>
              <a:rPr lang="en-US" sz="1600" dirty="0">
                <a:latin typeface="Alexandria"/>
              </a:rPr>
              <a:t>Match employee skills to project needs.</a:t>
            </a:r>
          </a:p>
          <a:p>
            <a:pPr marL="285750" indent="-285750">
              <a:buFont typeface="Arial" panose="020B0604020202020204" pitchFamily="34" charset="0"/>
              <a:buChar char="•"/>
            </a:pPr>
            <a:r>
              <a:rPr lang="en-US" sz="1600" dirty="0">
                <a:latin typeface="Alexandria"/>
              </a:rPr>
              <a:t>Identify areas for employee development.</a:t>
            </a:r>
          </a:p>
          <a:p>
            <a:pPr marL="285750" indent="-285750">
              <a:buFont typeface="Arial" panose="020B0604020202020204" pitchFamily="34" charset="0"/>
              <a:buChar char="•"/>
            </a:pPr>
            <a:r>
              <a:rPr lang="en-US" sz="1600" dirty="0">
                <a:latin typeface="Alexandria"/>
              </a:rPr>
              <a:t>Staff projects more efficiently and effectively.</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endParaRPr lang="en-US" sz="1600" dirty="0">
              <a:latin typeface="Alexandria"/>
            </a:endParaRPr>
          </a:p>
          <a:p>
            <a:endParaRPr lang="en-US" sz="16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Lets Apply: Measuring Human Capital at Dow Chemical</a:t>
            </a:r>
          </a:p>
        </p:txBody>
      </p:sp>
    </p:spTree>
    <p:extLst>
      <p:ext uri="{BB962C8B-B14F-4D97-AF65-F5344CB8AC3E}">
        <p14:creationId xmlns:p14="http://schemas.microsoft.com/office/powerpoint/2010/main" val="2634794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59890" y="2138153"/>
            <a:ext cx="10541000" cy="4308872"/>
          </a:xfrm>
          <a:prstGeom prst="rect">
            <a:avLst/>
          </a:prstGeom>
          <a:noFill/>
        </p:spPr>
        <p:txBody>
          <a:bodyPr wrap="square" rtlCol="0">
            <a:spAutoFit/>
          </a:bodyPr>
          <a:lstStyle/>
          <a:p>
            <a:r>
              <a:rPr lang="en-US" sz="1600" dirty="0">
                <a:latin typeface="Alexandria"/>
              </a:rPr>
              <a:t>Equilibrium Point= </a:t>
            </a:r>
            <a:r>
              <a:rPr lang="en-US" sz="1600" b="1" dirty="0">
                <a:latin typeface="Alexandria"/>
              </a:rPr>
              <a:t>Total cost of employee investment- Net profit (Contribution) of employee</a:t>
            </a:r>
          </a:p>
          <a:p>
            <a:endParaRPr lang="en-US" sz="1600" dirty="0">
              <a:latin typeface="Alexandria"/>
            </a:endParaRPr>
          </a:p>
          <a:p>
            <a:r>
              <a:rPr lang="en-US" b="1" u="sng" dirty="0">
                <a:latin typeface="Alexandria"/>
              </a:rPr>
              <a:t>Example:</a:t>
            </a:r>
          </a:p>
          <a:p>
            <a:r>
              <a:rPr lang="en-US" sz="1600" b="1" dirty="0">
                <a:latin typeface="Alexandria"/>
              </a:rPr>
              <a:t>Basic salary </a:t>
            </a:r>
            <a:r>
              <a:rPr lang="en-US" sz="1600" dirty="0">
                <a:latin typeface="Alexandria"/>
              </a:rPr>
              <a:t>=$5000 + additional benefits $2000= $7000</a:t>
            </a:r>
          </a:p>
          <a:p>
            <a:r>
              <a:rPr lang="en-US" sz="1600" b="1" dirty="0">
                <a:latin typeface="Alexandria"/>
              </a:rPr>
              <a:t>Employment cost</a:t>
            </a:r>
            <a:r>
              <a:rPr lang="en-US" sz="1600" dirty="0">
                <a:latin typeface="Alexandria"/>
              </a:rPr>
              <a:t>= $5000</a:t>
            </a:r>
          </a:p>
          <a:p>
            <a:r>
              <a:rPr lang="en-US" sz="1600" b="1" dirty="0">
                <a:latin typeface="Alexandria"/>
              </a:rPr>
              <a:t>Training Cost</a:t>
            </a:r>
            <a:r>
              <a:rPr lang="en-US" sz="1600" dirty="0">
                <a:latin typeface="Alexandria"/>
              </a:rPr>
              <a:t>= $2000</a:t>
            </a:r>
          </a:p>
          <a:p>
            <a:r>
              <a:rPr lang="en-US" sz="1600" b="1" dirty="0">
                <a:latin typeface="Alexandria"/>
              </a:rPr>
              <a:t>Employees contribution of revenues </a:t>
            </a:r>
            <a:r>
              <a:rPr lang="en-US" sz="1600" dirty="0">
                <a:latin typeface="Alexandria"/>
              </a:rPr>
              <a:t>= $15000</a:t>
            </a:r>
          </a:p>
          <a:p>
            <a:r>
              <a:rPr lang="en-US" sz="1600" b="1" dirty="0">
                <a:latin typeface="Alexandria"/>
              </a:rPr>
              <a:t>Net profit by employees </a:t>
            </a:r>
            <a:r>
              <a:rPr lang="en-US" sz="1600" dirty="0">
                <a:latin typeface="Alexandria"/>
              </a:rPr>
              <a:t>= </a:t>
            </a:r>
            <a:r>
              <a:rPr lang="en-US" sz="1600" b="1" dirty="0">
                <a:latin typeface="Alexandria"/>
              </a:rPr>
              <a:t>Employees contribution of revenues – Direct employee Cost= </a:t>
            </a:r>
            <a:r>
              <a:rPr lang="en-US" sz="1600" dirty="0">
                <a:latin typeface="Alexandria"/>
              </a:rPr>
              <a:t>$15000-7000= $8000</a:t>
            </a:r>
          </a:p>
          <a:p>
            <a:endParaRPr lang="en-US" sz="1600" dirty="0">
              <a:latin typeface="Alexandria"/>
            </a:endParaRPr>
          </a:p>
          <a:p>
            <a:r>
              <a:rPr lang="en-US" sz="1600" b="1" dirty="0">
                <a:latin typeface="Alexandria"/>
              </a:rPr>
              <a:t>Total cost of employee investment= Basic Salary +Additional Cost </a:t>
            </a:r>
            <a:r>
              <a:rPr lang="en-US" sz="1600" dirty="0">
                <a:latin typeface="Alexandria"/>
              </a:rPr>
              <a:t>(Benefits+ employment cost+ training cost)</a:t>
            </a:r>
          </a:p>
          <a:p>
            <a:r>
              <a:rPr lang="en-US" sz="1600" dirty="0">
                <a:latin typeface="Alexandria"/>
              </a:rPr>
              <a:t>    = 7000+5000+2000= 14000</a:t>
            </a:r>
          </a:p>
          <a:p>
            <a:endParaRPr lang="en-US" sz="1600" dirty="0">
              <a:latin typeface="Alexandria"/>
            </a:endParaRPr>
          </a:p>
          <a:p>
            <a:r>
              <a:rPr lang="en-US" sz="1600" b="1" dirty="0">
                <a:latin typeface="Alexandria"/>
              </a:rPr>
              <a:t>Equilibrium Point</a:t>
            </a:r>
            <a:r>
              <a:rPr lang="en-US" sz="1600" dirty="0">
                <a:latin typeface="Alexandria"/>
              </a:rPr>
              <a:t>= 14000/8000=1.75 month.</a:t>
            </a:r>
          </a:p>
          <a:p>
            <a:endParaRPr lang="en-US" sz="1600" dirty="0">
              <a:latin typeface="Alexandria"/>
            </a:endParaRPr>
          </a:p>
          <a:p>
            <a:r>
              <a:rPr lang="en-US" sz="1600" dirty="0">
                <a:latin typeface="Alexandria"/>
              </a:rPr>
              <a:t> </a:t>
            </a:r>
          </a:p>
          <a:p>
            <a:pPr marL="285750" indent="-285750">
              <a:buFont typeface="Arial" panose="020B0604020202020204" pitchFamily="34" charset="0"/>
              <a:buChar char="•"/>
            </a:pPr>
            <a:endParaRPr lang="en-US" sz="1600" dirty="0">
              <a:latin typeface="Alexandria"/>
            </a:endParaRPr>
          </a:p>
          <a:p>
            <a:endParaRPr lang="en-US" sz="16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Lets Apply: Measuring Human Capital at Dow Chemical</a:t>
            </a:r>
          </a:p>
        </p:txBody>
      </p:sp>
    </p:spTree>
    <p:extLst>
      <p:ext uri="{BB962C8B-B14F-4D97-AF65-F5344CB8AC3E}">
        <p14:creationId xmlns:p14="http://schemas.microsoft.com/office/powerpoint/2010/main" val="2281840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rPr>
              <a:t>Mercer Model for Measuring Human Capital</a:t>
            </a:r>
          </a:p>
        </p:txBody>
      </p:sp>
      <p:sp>
        <p:nvSpPr>
          <p:cNvPr id="108" name="TextBox 107">
            <a:extLst>
              <a:ext uri="{FF2B5EF4-FFF2-40B4-BE49-F238E27FC236}">
                <a16:creationId xmlns:a16="http://schemas.microsoft.com/office/drawing/2014/main" id="{83F2CC58-7FF9-447C-AE01-787D3ADF5CD4}"/>
              </a:ext>
            </a:extLst>
          </p:cNvPr>
          <p:cNvSpPr txBox="1"/>
          <p:nvPr/>
        </p:nvSpPr>
        <p:spPr>
          <a:xfrm>
            <a:off x="3361082" y="2130468"/>
            <a:ext cx="2454077" cy="830997"/>
          </a:xfrm>
          <a:prstGeom prst="rect">
            <a:avLst/>
          </a:prstGeom>
          <a:noFill/>
        </p:spPr>
        <p:txBody>
          <a:bodyPr wrap="square" rtlCol="0">
            <a:spAutoFit/>
          </a:bodyPr>
          <a:lstStyle/>
          <a:p>
            <a:pPr marL="0" lvl="1"/>
            <a:r>
              <a:rPr lang="en-US" sz="1600" dirty="0">
                <a:latin typeface="Alexandria"/>
              </a:rPr>
              <a:t>Identify a specific business problem HR can address.</a:t>
            </a:r>
          </a:p>
        </p:txBody>
      </p:sp>
      <p:sp>
        <p:nvSpPr>
          <p:cNvPr id="109" name="Rectangle 108">
            <a:extLst>
              <a:ext uri="{FF2B5EF4-FFF2-40B4-BE49-F238E27FC236}">
                <a16:creationId xmlns:a16="http://schemas.microsoft.com/office/drawing/2014/main" id="{A56840E0-A84A-4C2B-8B44-CA8D5094CEC9}"/>
              </a:ext>
            </a:extLst>
          </p:cNvPr>
          <p:cNvSpPr/>
          <p:nvPr/>
        </p:nvSpPr>
        <p:spPr>
          <a:xfrm>
            <a:off x="5815158" y="2069520"/>
            <a:ext cx="113273" cy="810000"/>
          </a:xfrm>
          <a:prstGeom prst="rect">
            <a:avLst/>
          </a:prstGeom>
          <a:solidFill>
            <a:schemeClr val="accent1">
              <a:lumMod val="60000"/>
              <a:lumOff val="40000"/>
            </a:schemeClr>
          </a:solidFill>
          <a:ln w="12700" cap="flat" cmpd="sng" algn="ctr">
            <a:noFill/>
            <a:prstDash val="solid"/>
            <a:miter lim="800000"/>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a:ln>
                <a:noFill/>
              </a:ln>
              <a:solidFill>
                <a:prstClr val="white"/>
              </a:solidFill>
              <a:effectLst/>
              <a:uLnTx/>
              <a:uFillTx/>
              <a:latin typeface="Alexandria"/>
            </a:endParaRPr>
          </a:p>
        </p:txBody>
      </p:sp>
      <p:sp>
        <p:nvSpPr>
          <p:cNvPr id="110" name="TextBox 109">
            <a:extLst>
              <a:ext uri="{FF2B5EF4-FFF2-40B4-BE49-F238E27FC236}">
                <a16:creationId xmlns:a16="http://schemas.microsoft.com/office/drawing/2014/main" id="{FF18494C-F6CB-4303-AC6D-0C5A9C62D87C}"/>
              </a:ext>
            </a:extLst>
          </p:cNvPr>
          <p:cNvSpPr txBox="1"/>
          <p:nvPr/>
        </p:nvSpPr>
        <p:spPr>
          <a:xfrm>
            <a:off x="3361082" y="3497614"/>
            <a:ext cx="2454077" cy="830997"/>
          </a:xfrm>
          <a:prstGeom prst="rect">
            <a:avLst/>
          </a:prstGeom>
          <a:noFill/>
        </p:spPr>
        <p:txBody>
          <a:bodyPr wrap="square" rtlCol="0">
            <a:spAutoFit/>
          </a:bodyPr>
          <a:lstStyle/>
          <a:p>
            <a:pPr marL="0" lvl="1"/>
            <a:r>
              <a:rPr lang="en-US" sz="1600" dirty="0">
                <a:latin typeface="Alexandria"/>
              </a:rPr>
              <a:t>Calculate the cost of the problem to the organization.</a:t>
            </a:r>
          </a:p>
        </p:txBody>
      </p:sp>
      <p:sp>
        <p:nvSpPr>
          <p:cNvPr id="111" name="Rectangle 110">
            <a:extLst>
              <a:ext uri="{FF2B5EF4-FFF2-40B4-BE49-F238E27FC236}">
                <a16:creationId xmlns:a16="http://schemas.microsoft.com/office/drawing/2014/main" id="{6A8FED34-87F9-4BC2-ADA3-13E0C86E5F7B}"/>
              </a:ext>
            </a:extLst>
          </p:cNvPr>
          <p:cNvSpPr/>
          <p:nvPr/>
        </p:nvSpPr>
        <p:spPr>
          <a:xfrm>
            <a:off x="5815158" y="3436666"/>
            <a:ext cx="113273" cy="810000"/>
          </a:xfrm>
          <a:prstGeom prst="rect">
            <a:avLst/>
          </a:prstGeom>
          <a:solidFill>
            <a:schemeClr val="accent1">
              <a:lumMod val="60000"/>
              <a:lumOff val="40000"/>
            </a:schemeClr>
          </a:solidFill>
          <a:ln w="12700" cap="flat" cmpd="sng" algn="ctr">
            <a:noFill/>
            <a:prstDash val="solid"/>
            <a:miter lim="800000"/>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a:ln>
                <a:noFill/>
              </a:ln>
              <a:solidFill>
                <a:prstClr val="white"/>
              </a:solidFill>
              <a:effectLst/>
              <a:uLnTx/>
              <a:uFillTx/>
              <a:latin typeface="Alexandria"/>
            </a:endParaRPr>
          </a:p>
        </p:txBody>
      </p:sp>
      <p:sp>
        <p:nvSpPr>
          <p:cNvPr id="112" name="TextBox 111">
            <a:extLst>
              <a:ext uri="{FF2B5EF4-FFF2-40B4-BE49-F238E27FC236}">
                <a16:creationId xmlns:a16="http://schemas.microsoft.com/office/drawing/2014/main" id="{9260767C-87AE-4FFA-9B4F-725852407263}"/>
              </a:ext>
            </a:extLst>
          </p:cNvPr>
          <p:cNvSpPr txBox="1"/>
          <p:nvPr/>
        </p:nvSpPr>
        <p:spPr>
          <a:xfrm>
            <a:off x="3361082" y="4864761"/>
            <a:ext cx="2454077" cy="584775"/>
          </a:xfrm>
          <a:prstGeom prst="rect">
            <a:avLst/>
          </a:prstGeom>
          <a:noFill/>
        </p:spPr>
        <p:txBody>
          <a:bodyPr wrap="square" rtlCol="0">
            <a:spAutoFit/>
          </a:bodyPr>
          <a:lstStyle/>
          <a:p>
            <a:pPr marL="0" lvl="1"/>
            <a:r>
              <a:rPr lang="en-US" sz="1600" dirty="0">
                <a:latin typeface="Alexandria"/>
              </a:rPr>
              <a:t>Choose an HR solution that tackles the problem.</a:t>
            </a:r>
          </a:p>
        </p:txBody>
      </p:sp>
      <p:sp>
        <p:nvSpPr>
          <p:cNvPr id="113" name="Rectangle 112">
            <a:extLst>
              <a:ext uri="{FF2B5EF4-FFF2-40B4-BE49-F238E27FC236}">
                <a16:creationId xmlns:a16="http://schemas.microsoft.com/office/drawing/2014/main" id="{196E3CE4-5305-4E9A-9EB0-E65EB468EC6F}"/>
              </a:ext>
            </a:extLst>
          </p:cNvPr>
          <p:cNvSpPr/>
          <p:nvPr/>
        </p:nvSpPr>
        <p:spPr>
          <a:xfrm>
            <a:off x="5815158" y="4803813"/>
            <a:ext cx="113273" cy="810000"/>
          </a:xfrm>
          <a:prstGeom prst="rect">
            <a:avLst/>
          </a:prstGeom>
          <a:solidFill>
            <a:schemeClr val="accent1">
              <a:lumMod val="60000"/>
              <a:lumOff val="40000"/>
            </a:schemeClr>
          </a:solidFill>
          <a:ln w="12700" cap="flat" cmpd="sng" algn="ctr">
            <a:noFill/>
            <a:prstDash val="solid"/>
            <a:miter lim="800000"/>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a:ln>
                <a:noFill/>
              </a:ln>
              <a:solidFill>
                <a:prstClr val="white"/>
              </a:solidFill>
              <a:effectLst/>
              <a:uLnTx/>
              <a:uFillTx/>
              <a:latin typeface="Alexandria"/>
            </a:endParaRPr>
          </a:p>
        </p:txBody>
      </p:sp>
      <p:sp>
        <p:nvSpPr>
          <p:cNvPr id="114" name="TextBox 113">
            <a:extLst>
              <a:ext uri="{FF2B5EF4-FFF2-40B4-BE49-F238E27FC236}">
                <a16:creationId xmlns:a16="http://schemas.microsoft.com/office/drawing/2014/main" id="{A1EEC3CC-7D08-4F9D-995F-DB3DE64FE935}"/>
              </a:ext>
            </a:extLst>
          </p:cNvPr>
          <p:cNvSpPr txBox="1"/>
          <p:nvPr/>
        </p:nvSpPr>
        <p:spPr>
          <a:xfrm>
            <a:off x="7473623" y="2130468"/>
            <a:ext cx="2454077" cy="584775"/>
          </a:xfrm>
          <a:prstGeom prst="rect">
            <a:avLst/>
          </a:prstGeom>
          <a:noFill/>
        </p:spPr>
        <p:txBody>
          <a:bodyPr wrap="square" rtlCol="0">
            <a:spAutoFit/>
          </a:bodyPr>
          <a:lstStyle/>
          <a:p>
            <a:pPr marL="0" lvl="1"/>
            <a:r>
              <a:rPr lang="en-US" sz="1600" dirty="0">
                <a:latin typeface="Alexandria"/>
              </a:rPr>
              <a:t>Calculate the cost of the solution.</a:t>
            </a:r>
          </a:p>
        </p:txBody>
      </p:sp>
      <p:sp>
        <p:nvSpPr>
          <p:cNvPr id="115" name="Rectangle 114">
            <a:extLst>
              <a:ext uri="{FF2B5EF4-FFF2-40B4-BE49-F238E27FC236}">
                <a16:creationId xmlns:a16="http://schemas.microsoft.com/office/drawing/2014/main" id="{249307D6-093B-4BFC-8F8B-6CC8B200827B}"/>
              </a:ext>
            </a:extLst>
          </p:cNvPr>
          <p:cNvSpPr/>
          <p:nvPr/>
        </p:nvSpPr>
        <p:spPr>
          <a:xfrm>
            <a:off x="9927700" y="2069520"/>
            <a:ext cx="113273" cy="810000"/>
          </a:xfrm>
          <a:prstGeom prst="rect">
            <a:avLst/>
          </a:prstGeom>
          <a:solidFill>
            <a:schemeClr val="accent1">
              <a:lumMod val="60000"/>
              <a:lumOff val="40000"/>
            </a:schemeClr>
          </a:solidFill>
          <a:ln w="12700" cap="flat" cmpd="sng" algn="ctr">
            <a:noFill/>
            <a:prstDash val="solid"/>
            <a:miter lim="800000"/>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a:ln>
                <a:noFill/>
              </a:ln>
              <a:solidFill>
                <a:prstClr val="white"/>
              </a:solidFill>
              <a:effectLst/>
              <a:uLnTx/>
              <a:uFillTx/>
              <a:latin typeface="Alexandria"/>
            </a:endParaRPr>
          </a:p>
        </p:txBody>
      </p:sp>
      <p:sp>
        <p:nvSpPr>
          <p:cNvPr id="116" name="TextBox 115">
            <a:extLst>
              <a:ext uri="{FF2B5EF4-FFF2-40B4-BE49-F238E27FC236}">
                <a16:creationId xmlns:a16="http://schemas.microsoft.com/office/drawing/2014/main" id="{C6D32E48-2829-402B-B85A-38445094E3E2}"/>
              </a:ext>
            </a:extLst>
          </p:cNvPr>
          <p:cNvSpPr txBox="1"/>
          <p:nvPr/>
        </p:nvSpPr>
        <p:spPr>
          <a:xfrm>
            <a:off x="7473623" y="3497614"/>
            <a:ext cx="2454077" cy="830997"/>
          </a:xfrm>
          <a:prstGeom prst="rect">
            <a:avLst/>
          </a:prstGeom>
          <a:noFill/>
        </p:spPr>
        <p:txBody>
          <a:bodyPr wrap="square" rtlCol="0">
            <a:spAutoFit/>
          </a:bodyPr>
          <a:lstStyle/>
          <a:p>
            <a:r>
              <a:rPr lang="en-US" sz="1600" dirty="0">
                <a:latin typeface="Alexandria"/>
              </a:rPr>
              <a:t>Measure the value of the improvement after implementation </a:t>
            </a:r>
            <a:endParaRPr lang="en-IN" sz="1600" dirty="0">
              <a:solidFill>
                <a:prstClr val="black"/>
              </a:solidFill>
              <a:latin typeface="Alexandria"/>
              <a:ea typeface="Open Sans Light" panose="020B0306030504020204" pitchFamily="34" charset="0"/>
              <a:cs typeface="Open Sans Light" panose="020B0306030504020204" pitchFamily="34" charset="0"/>
            </a:endParaRPr>
          </a:p>
        </p:txBody>
      </p:sp>
      <p:sp>
        <p:nvSpPr>
          <p:cNvPr id="117" name="Rectangle 116">
            <a:extLst>
              <a:ext uri="{FF2B5EF4-FFF2-40B4-BE49-F238E27FC236}">
                <a16:creationId xmlns:a16="http://schemas.microsoft.com/office/drawing/2014/main" id="{685472F7-56F0-4C66-A32B-CAC83AA170F5}"/>
              </a:ext>
            </a:extLst>
          </p:cNvPr>
          <p:cNvSpPr/>
          <p:nvPr/>
        </p:nvSpPr>
        <p:spPr>
          <a:xfrm>
            <a:off x="9927700" y="3436666"/>
            <a:ext cx="113273" cy="810000"/>
          </a:xfrm>
          <a:prstGeom prst="rect">
            <a:avLst/>
          </a:prstGeom>
          <a:solidFill>
            <a:schemeClr val="accent1">
              <a:lumMod val="60000"/>
              <a:lumOff val="40000"/>
            </a:schemeClr>
          </a:solidFill>
          <a:ln w="12700" cap="flat" cmpd="sng" algn="ctr">
            <a:noFill/>
            <a:prstDash val="solid"/>
            <a:miter lim="800000"/>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a:ln>
                <a:noFill/>
              </a:ln>
              <a:solidFill>
                <a:prstClr val="white"/>
              </a:solidFill>
              <a:effectLst/>
              <a:uLnTx/>
              <a:uFillTx/>
              <a:latin typeface="Alexandria"/>
            </a:endParaRPr>
          </a:p>
        </p:txBody>
      </p:sp>
      <p:sp>
        <p:nvSpPr>
          <p:cNvPr id="118" name="TextBox 117">
            <a:extLst>
              <a:ext uri="{FF2B5EF4-FFF2-40B4-BE49-F238E27FC236}">
                <a16:creationId xmlns:a16="http://schemas.microsoft.com/office/drawing/2014/main" id="{E5CD5940-5AB8-494B-901E-435ABF515B47}"/>
              </a:ext>
            </a:extLst>
          </p:cNvPr>
          <p:cNvSpPr txBox="1"/>
          <p:nvPr/>
        </p:nvSpPr>
        <p:spPr>
          <a:xfrm>
            <a:off x="7473623" y="4864761"/>
            <a:ext cx="2454077" cy="584775"/>
          </a:xfrm>
          <a:prstGeom prst="rect">
            <a:avLst/>
          </a:prstGeom>
          <a:noFill/>
        </p:spPr>
        <p:txBody>
          <a:bodyPr wrap="square" rtlCol="0">
            <a:spAutoFit/>
          </a:bodyPr>
          <a:lstStyle/>
          <a:p>
            <a:pPr marL="0" lvl="1"/>
            <a:r>
              <a:rPr lang="en-US" sz="1600" dirty="0">
                <a:latin typeface="Alexandria"/>
              </a:rPr>
              <a:t>Calculate the specific ROI metric.</a:t>
            </a:r>
          </a:p>
        </p:txBody>
      </p:sp>
      <p:sp>
        <p:nvSpPr>
          <p:cNvPr id="119" name="Rectangle 118">
            <a:extLst>
              <a:ext uri="{FF2B5EF4-FFF2-40B4-BE49-F238E27FC236}">
                <a16:creationId xmlns:a16="http://schemas.microsoft.com/office/drawing/2014/main" id="{607A1367-B544-461C-BD8F-9C0052D66D46}"/>
              </a:ext>
            </a:extLst>
          </p:cNvPr>
          <p:cNvSpPr/>
          <p:nvPr/>
        </p:nvSpPr>
        <p:spPr>
          <a:xfrm>
            <a:off x="9927700" y="4803813"/>
            <a:ext cx="113273" cy="810000"/>
          </a:xfrm>
          <a:prstGeom prst="rect">
            <a:avLst/>
          </a:prstGeom>
          <a:solidFill>
            <a:schemeClr val="accent1">
              <a:lumMod val="60000"/>
              <a:lumOff val="40000"/>
            </a:schemeClr>
          </a:solidFill>
          <a:ln w="12700" cap="flat" cmpd="sng" algn="ctr">
            <a:noFill/>
            <a:prstDash val="solid"/>
            <a:miter lim="800000"/>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a:ln>
                <a:noFill/>
              </a:ln>
              <a:solidFill>
                <a:prstClr val="white"/>
              </a:solidFill>
              <a:effectLst/>
              <a:uLnTx/>
              <a:uFillTx/>
              <a:latin typeface="Alexandria"/>
            </a:endParaRPr>
          </a:p>
        </p:txBody>
      </p:sp>
      <p:grpSp>
        <p:nvGrpSpPr>
          <p:cNvPr id="120" name="Group 119">
            <a:extLst>
              <a:ext uri="{FF2B5EF4-FFF2-40B4-BE49-F238E27FC236}">
                <a16:creationId xmlns:a16="http://schemas.microsoft.com/office/drawing/2014/main" id="{C2764727-94C6-4C83-8AC8-B8DD396DFCC1}"/>
              </a:ext>
            </a:extLst>
          </p:cNvPr>
          <p:cNvGrpSpPr/>
          <p:nvPr/>
        </p:nvGrpSpPr>
        <p:grpSpPr>
          <a:xfrm>
            <a:off x="2151029" y="3436666"/>
            <a:ext cx="810000" cy="810000"/>
            <a:chOff x="836038" y="3090879"/>
            <a:chExt cx="1080000" cy="1080000"/>
          </a:xfrm>
        </p:grpSpPr>
        <p:sp>
          <p:nvSpPr>
            <p:cNvPr id="121" name="Rectangle 120">
              <a:extLst>
                <a:ext uri="{FF2B5EF4-FFF2-40B4-BE49-F238E27FC236}">
                  <a16:creationId xmlns:a16="http://schemas.microsoft.com/office/drawing/2014/main" id="{89F56B10-7C53-4E16-A052-A83544275153}"/>
                </a:ext>
              </a:extLst>
            </p:cNvPr>
            <p:cNvSpPr/>
            <p:nvPr/>
          </p:nvSpPr>
          <p:spPr>
            <a:xfrm>
              <a:off x="836038" y="3090879"/>
              <a:ext cx="1080000" cy="1080000"/>
            </a:xfrm>
            <a:prstGeom prst="rect">
              <a:avLst/>
            </a:prstGeom>
            <a:solidFill>
              <a:schemeClr val="accent1">
                <a:lumMod val="20000"/>
                <a:lumOff val="80000"/>
              </a:schemeClr>
            </a:solidFill>
            <a:ln w="12700" cap="flat" cmpd="sng" algn="ctr">
              <a:noFill/>
              <a:prstDash val="solid"/>
              <a:miter lim="800000"/>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a:ln>
                  <a:noFill/>
                </a:ln>
                <a:solidFill>
                  <a:prstClr val="white"/>
                </a:solidFill>
                <a:effectLst/>
                <a:uLnTx/>
                <a:uFillTx/>
                <a:latin typeface="Alexandria"/>
              </a:endParaRPr>
            </a:p>
          </p:txBody>
        </p:sp>
        <p:sp>
          <p:nvSpPr>
            <p:cNvPr id="122" name="TextBox 121">
              <a:extLst>
                <a:ext uri="{FF2B5EF4-FFF2-40B4-BE49-F238E27FC236}">
                  <a16:creationId xmlns:a16="http://schemas.microsoft.com/office/drawing/2014/main" id="{B498D5EC-C14D-4721-B739-FADC4117408B}"/>
                </a:ext>
              </a:extLst>
            </p:cNvPr>
            <p:cNvSpPr txBox="1"/>
            <p:nvPr/>
          </p:nvSpPr>
          <p:spPr>
            <a:xfrm>
              <a:off x="1222900" y="3431097"/>
              <a:ext cx="306276" cy="399565"/>
            </a:xfrm>
            <a:custGeom>
              <a:avLst/>
              <a:gdLst/>
              <a:ahLst/>
              <a:cxnLst/>
              <a:rect l="l" t="t" r="r" b="b"/>
              <a:pathLst>
                <a:path w="306276" h="399565">
                  <a:moveTo>
                    <a:pt x="156229" y="0"/>
                  </a:moveTo>
                  <a:cubicBezTo>
                    <a:pt x="195942" y="0"/>
                    <a:pt x="228443" y="10397"/>
                    <a:pt x="253732" y="31190"/>
                  </a:cubicBezTo>
                  <a:cubicBezTo>
                    <a:pt x="279020" y="51983"/>
                    <a:pt x="291665" y="78864"/>
                    <a:pt x="291665" y="111833"/>
                  </a:cubicBezTo>
                  <a:cubicBezTo>
                    <a:pt x="291665" y="134312"/>
                    <a:pt x="285577" y="154169"/>
                    <a:pt x="273401" y="171403"/>
                  </a:cubicBezTo>
                  <a:cubicBezTo>
                    <a:pt x="261225" y="188637"/>
                    <a:pt x="244272" y="201562"/>
                    <a:pt x="222542" y="210179"/>
                  </a:cubicBezTo>
                  <a:cubicBezTo>
                    <a:pt x="215798" y="212801"/>
                    <a:pt x="193319" y="220669"/>
                    <a:pt x="155105" y="233782"/>
                  </a:cubicBezTo>
                  <a:cubicBezTo>
                    <a:pt x="127755" y="243148"/>
                    <a:pt x="105839" y="252140"/>
                    <a:pt x="89354" y="260757"/>
                  </a:cubicBezTo>
                  <a:cubicBezTo>
                    <a:pt x="77365" y="267126"/>
                    <a:pt x="67156" y="275181"/>
                    <a:pt x="58726" y="284922"/>
                  </a:cubicBezTo>
                  <a:cubicBezTo>
                    <a:pt x="50297" y="294663"/>
                    <a:pt x="45145" y="306464"/>
                    <a:pt x="43272" y="320326"/>
                  </a:cubicBezTo>
                  <a:cubicBezTo>
                    <a:pt x="60131" y="302343"/>
                    <a:pt x="80550" y="293351"/>
                    <a:pt x="104527" y="293351"/>
                  </a:cubicBezTo>
                  <a:cubicBezTo>
                    <a:pt x="126632" y="293351"/>
                    <a:pt x="149860" y="303092"/>
                    <a:pt x="174212" y="322574"/>
                  </a:cubicBezTo>
                  <a:cubicBezTo>
                    <a:pt x="201187" y="343929"/>
                    <a:pt x="221980" y="354607"/>
                    <a:pt x="236591" y="354607"/>
                  </a:cubicBezTo>
                  <a:cubicBezTo>
                    <a:pt x="247082" y="354607"/>
                    <a:pt x="255605" y="351141"/>
                    <a:pt x="262161" y="344210"/>
                  </a:cubicBezTo>
                  <a:cubicBezTo>
                    <a:pt x="268718" y="337279"/>
                    <a:pt x="271996" y="328381"/>
                    <a:pt x="271996" y="317516"/>
                  </a:cubicBezTo>
                  <a:cubicBezTo>
                    <a:pt x="271996" y="313770"/>
                    <a:pt x="271247" y="309649"/>
                    <a:pt x="269748" y="305153"/>
                  </a:cubicBezTo>
                  <a:cubicBezTo>
                    <a:pt x="263753" y="311147"/>
                    <a:pt x="257010" y="314144"/>
                    <a:pt x="249517" y="314144"/>
                  </a:cubicBezTo>
                  <a:cubicBezTo>
                    <a:pt x="233407" y="314144"/>
                    <a:pt x="225352" y="306277"/>
                    <a:pt x="225352" y="290541"/>
                  </a:cubicBezTo>
                  <a:cubicBezTo>
                    <a:pt x="225352" y="281924"/>
                    <a:pt x="228536" y="274806"/>
                    <a:pt x="234905" y="269186"/>
                  </a:cubicBezTo>
                  <a:cubicBezTo>
                    <a:pt x="241274" y="263567"/>
                    <a:pt x="249704" y="260757"/>
                    <a:pt x="260194" y="260757"/>
                  </a:cubicBezTo>
                  <a:cubicBezTo>
                    <a:pt x="274056" y="260757"/>
                    <a:pt x="285202" y="265721"/>
                    <a:pt x="293632" y="275649"/>
                  </a:cubicBezTo>
                  <a:cubicBezTo>
                    <a:pt x="302061" y="285577"/>
                    <a:pt x="306276" y="298784"/>
                    <a:pt x="306276" y="315268"/>
                  </a:cubicBezTo>
                  <a:cubicBezTo>
                    <a:pt x="306276" y="338497"/>
                    <a:pt x="298971" y="358353"/>
                    <a:pt x="284359" y="374838"/>
                  </a:cubicBezTo>
                  <a:cubicBezTo>
                    <a:pt x="269748" y="391322"/>
                    <a:pt x="251952" y="399565"/>
                    <a:pt x="230972" y="399565"/>
                  </a:cubicBezTo>
                  <a:cubicBezTo>
                    <a:pt x="211115" y="399565"/>
                    <a:pt x="187231" y="388887"/>
                    <a:pt x="159320" y="367532"/>
                  </a:cubicBezTo>
                  <a:cubicBezTo>
                    <a:pt x="131408" y="346177"/>
                    <a:pt x="106962" y="335499"/>
                    <a:pt x="85982" y="335499"/>
                  </a:cubicBezTo>
                  <a:cubicBezTo>
                    <a:pt x="65002" y="335499"/>
                    <a:pt x="51889" y="342992"/>
                    <a:pt x="46644" y="357978"/>
                  </a:cubicBezTo>
                  <a:cubicBezTo>
                    <a:pt x="50390" y="357978"/>
                    <a:pt x="52638" y="357978"/>
                    <a:pt x="53387" y="357978"/>
                  </a:cubicBezTo>
                  <a:cubicBezTo>
                    <a:pt x="64252" y="357978"/>
                    <a:pt x="69685" y="363411"/>
                    <a:pt x="69685" y="374276"/>
                  </a:cubicBezTo>
                  <a:cubicBezTo>
                    <a:pt x="69685" y="391135"/>
                    <a:pt x="60319" y="399565"/>
                    <a:pt x="41586" y="399565"/>
                  </a:cubicBezTo>
                  <a:cubicBezTo>
                    <a:pt x="29223" y="399565"/>
                    <a:pt x="19201" y="394226"/>
                    <a:pt x="11520" y="383548"/>
                  </a:cubicBezTo>
                  <a:cubicBezTo>
                    <a:pt x="3840" y="372871"/>
                    <a:pt x="0" y="358540"/>
                    <a:pt x="0" y="340557"/>
                  </a:cubicBezTo>
                  <a:cubicBezTo>
                    <a:pt x="0" y="274993"/>
                    <a:pt x="45145" y="227787"/>
                    <a:pt x="135436" y="198939"/>
                  </a:cubicBezTo>
                  <a:lnTo>
                    <a:pt x="175898" y="186014"/>
                  </a:lnTo>
                  <a:cubicBezTo>
                    <a:pt x="221231" y="171403"/>
                    <a:pt x="243897" y="146863"/>
                    <a:pt x="243897" y="112395"/>
                  </a:cubicBezTo>
                  <a:cubicBezTo>
                    <a:pt x="243897" y="89167"/>
                    <a:pt x="235748" y="70809"/>
                    <a:pt x="219451" y="57322"/>
                  </a:cubicBezTo>
                  <a:cubicBezTo>
                    <a:pt x="203154" y="43834"/>
                    <a:pt x="180769" y="37091"/>
                    <a:pt x="152295" y="37091"/>
                  </a:cubicBezTo>
                  <a:cubicBezTo>
                    <a:pt x="127194" y="37091"/>
                    <a:pt x="106401" y="42148"/>
                    <a:pt x="89916" y="52264"/>
                  </a:cubicBezTo>
                  <a:cubicBezTo>
                    <a:pt x="73431" y="62379"/>
                    <a:pt x="63690" y="76242"/>
                    <a:pt x="60693" y="93850"/>
                  </a:cubicBezTo>
                  <a:cubicBezTo>
                    <a:pt x="80924" y="95349"/>
                    <a:pt x="91040" y="104153"/>
                    <a:pt x="91040" y="120263"/>
                  </a:cubicBezTo>
                  <a:cubicBezTo>
                    <a:pt x="91040" y="130004"/>
                    <a:pt x="87481" y="138340"/>
                    <a:pt x="80362" y="145271"/>
                  </a:cubicBezTo>
                  <a:cubicBezTo>
                    <a:pt x="73244" y="152202"/>
                    <a:pt x="64440" y="155667"/>
                    <a:pt x="53949" y="155667"/>
                  </a:cubicBezTo>
                  <a:cubicBezTo>
                    <a:pt x="41211" y="155667"/>
                    <a:pt x="31002" y="151265"/>
                    <a:pt x="23322" y="142461"/>
                  </a:cubicBezTo>
                  <a:cubicBezTo>
                    <a:pt x="15641" y="133657"/>
                    <a:pt x="11801" y="122136"/>
                    <a:pt x="11801" y="107899"/>
                  </a:cubicBezTo>
                  <a:cubicBezTo>
                    <a:pt x="11801" y="77178"/>
                    <a:pt x="25663" y="51515"/>
                    <a:pt x="53387" y="30909"/>
                  </a:cubicBezTo>
                  <a:cubicBezTo>
                    <a:pt x="81112" y="10303"/>
                    <a:pt x="115392" y="0"/>
                    <a:pt x="156229"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dirty="0">
                <a:ln>
                  <a:noFill/>
                </a:ln>
                <a:solidFill>
                  <a:prstClr val="black"/>
                </a:solidFill>
                <a:effectLst/>
                <a:uLnTx/>
                <a:uFillTx/>
                <a:latin typeface="Alexandria"/>
              </a:endParaRPr>
            </a:p>
          </p:txBody>
        </p:sp>
      </p:grpSp>
      <p:grpSp>
        <p:nvGrpSpPr>
          <p:cNvPr id="123" name="Group 122">
            <a:extLst>
              <a:ext uri="{FF2B5EF4-FFF2-40B4-BE49-F238E27FC236}">
                <a16:creationId xmlns:a16="http://schemas.microsoft.com/office/drawing/2014/main" id="{0524AF3B-5E94-4779-B3FC-F6D154212700}"/>
              </a:ext>
            </a:extLst>
          </p:cNvPr>
          <p:cNvGrpSpPr/>
          <p:nvPr/>
        </p:nvGrpSpPr>
        <p:grpSpPr>
          <a:xfrm>
            <a:off x="6263570" y="2069520"/>
            <a:ext cx="810000" cy="810000"/>
            <a:chOff x="6319427" y="1268017"/>
            <a:chExt cx="1080000" cy="1080000"/>
          </a:xfrm>
        </p:grpSpPr>
        <p:sp>
          <p:nvSpPr>
            <p:cNvPr id="124" name="Rectangle 123">
              <a:extLst>
                <a:ext uri="{FF2B5EF4-FFF2-40B4-BE49-F238E27FC236}">
                  <a16:creationId xmlns:a16="http://schemas.microsoft.com/office/drawing/2014/main" id="{CB1EF967-CB99-4E72-92FA-566D24035BA3}"/>
                </a:ext>
              </a:extLst>
            </p:cNvPr>
            <p:cNvSpPr/>
            <p:nvPr/>
          </p:nvSpPr>
          <p:spPr>
            <a:xfrm>
              <a:off x="6319427" y="1268017"/>
              <a:ext cx="1080000" cy="1080000"/>
            </a:xfrm>
            <a:prstGeom prst="rect">
              <a:avLst/>
            </a:prstGeom>
            <a:solidFill>
              <a:schemeClr val="accent1">
                <a:lumMod val="20000"/>
                <a:lumOff val="80000"/>
              </a:schemeClr>
            </a:solidFill>
            <a:ln w="12700" cap="flat" cmpd="sng" algn="ctr">
              <a:noFill/>
              <a:prstDash val="solid"/>
              <a:miter lim="800000"/>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a:ln>
                  <a:noFill/>
                </a:ln>
                <a:solidFill>
                  <a:prstClr val="white"/>
                </a:solidFill>
                <a:effectLst/>
                <a:uLnTx/>
                <a:uFillTx/>
                <a:latin typeface="Alexandria"/>
              </a:endParaRPr>
            </a:p>
          </p:txBody>
        </p:sp>
        <p:sp>
          <p:nvSpPr>
            <p:cNvPr id="125" name="TextBox 124">
              <a:extLst>
                <a:ext uri="{FF2B5EF4-FFF2-40B4-BE49-F238E27FC236}">
                  <a16:creationId xmlns:a16="http://schemas.microsoft.com/office/drawing/2014/main" id="{13BE6F04-93DA-4D01-8482-83224338872D}"/>
                </a:ext>
              </a:extLst>
            </p:cNvPr>
            <p:cNvSpPr txBox="1"/>
            <p:nvPr/>
          </p:nvSpPr>
          <p:spPr>
            <a:xfrm>
              <a:off x="6693926" y="1613293"/>
              <a:ext cx="331003" cy="389449"/>
            </a:xfrm>
            <a:custGeom>
              <a:avLst/>
              <a:gdLst/>
              <a:ahLst/>
              <a:cxnLst/>
              <a:rect l="l" t="t" r="r" b="b"/>
              <a:pathLst>
                <a:path w="331003" h="389449">
                  <a:moveTo>
                    <a:pt x="215798" y="0"/>
                  </a:moveTo>
                  <a:cubicBezTo>
                    <a:pt x="236029" y="0"/>
                    <a:pt x="246145" y="13300"/>
                    <a:pt x="246145" y="39900"/>
                  </a:cubicBezTo>
                  <a:lnTo>
                    <a:pt x="246145" y="233782"/>
                  </a:lnTo>
                  <a:lnTo>
                    <a:pt x="312458" y="233782"/>
                  </a:lnTo>
                  <a:cubicBezTo>
                    <a:pt x="324821" y="233782"/>
                    <a:pt x="331003" y="240151"/>
                    <a:pt x="331003" y="252889"/>
                  </a:cubicBezTo>
                  <a:cubicBezTo>
                    <a:pt x="331003" y="265627"/>
                    <a:pt x="324447" y="271996"/>
                    <a:pt x="311334" y="271996"/>
                  </a:cubicBezTo>
                  <a:lnTo>
                    <a:pt x="246145" y="271996"/>
                  </a:lnTo>
                  <a:lnTo>
                    <a:pt x="246145" y="306277"/>
                  </a:lnTo>
                  <a:cubicBezTo>
                    <a:pt x="246145" y="337373"/>
                    <a:pt x="254574" y="352921"/>
                    <a:pt x="271434" y="352921"/>
                  </a:cubicBezTo>
                  <a:cubicBezTo>
                    <a:pt x="275929" y="352921"/>
                    <a:pt x="282111" y="352546"/>
                    <a:pt x="289979" y="351797"/>
                  </a:cubicBezTo>
                  <a:cubicBezTo>
                    <a:pt x="297846" y="351047"/>
                    <a:pt x="301780" y="350673"/>
                    <a:pt x="301780" y="350673"/>
                  </a:cubicBezTo>
                  <a:cubicBezTo>
                    <a:pt x="317516" y="350673"/>
                    <a:pt x="325383" y="357042"/>
                    <a:pt x="325383" y="369780"/>
                  </a:cubicBezTo>
                  <a:cubicBezTo>
                    <a:pt x="325383" y="382893"/>
                    <a:pt x="318640" y="389449"/>
                    <a:pt x="305152" y="389449"/>
                  </a:cubicBezTo>
                  <a:cubicBezTo>
                    <a:pt x="296910" y="389449"/>
                    <a:pt x="285858" y="388325"/>
                    <a:pt x="271996" y="386077"/>
                  </a:cubicBezTo>
                  <a:cubicBezTo>
                    <a:pt x="260381" y="384204"/>
                    <a:pt x="245958" y="383267"/>
                    <a:pt x="228724" y="383267"/>
                  </a:cubicBezTo>
                  <a:cubicBezTo>
                    <a:pt x="218233" y="383267"/>
                    <a:pt x="202498" y="384298"/>
                    <a:pt x="181518" y="386358"/>
                  </a:cubicBezTo>
                  <a:cubicBezTo>
                    <a:pt x="160537" y="388419"/>
                    <a:pt x="144802" y="389449"/>
                    <a:pt x="134312" y="389449"/>
                  </a:cubicBezTo>
                  <a:cubicBezTo>
                    <a:pt x="120075" y="389449"/>
                    <a:pt x="112957" y="383171"/>
                    <a:pt x="112957" y="370614"/>
                  </a:cubicBezTo>
                  <a:cubicBezTo>
                    <a:pt x="112957" y="357320"/>
                    <a:pt x="121574" y="350673"/>
                    <a:pt x="138808" y="350673"/>
                  </a:cubicBezTo>
                  <a:cubicBezTo>
                    <a:pt x="142554" y="350673"/>
                    <a:pt x="148080" y="351047"/>
                    <a:pt x="155386" y="351797"/>
                  </a:cubicBezTo>
                  <a:cubicBezTo>
                    <a:pt x="162692" y="352546"/>
                    <a:pt x="168218" y="352921"/>
                    <a:pt x="171964" y="352921"/>
                  </a:cubicBezTo>
                  <a:cubicBezTo>
                    <a:pt x="190696" y="352921"/>
                    <a:pt x="200063" y="337373"/>
                    <a:pt x="200063" y="306277"/>
                  </a:cubicBezTo>
                  <a:lnTo>
                    <a:pt x="200063" y="271996"/>
                  </a:lnTo>
                  <a:lnTo>
                    <a:pt x="25850" y="271996"/>
                  </a:lnTo>
                  <a:cubicBezTo>
                    <a:pt x="8617" y="271996"/>
                    <a:pt x="0" y="264503"/>
                    <a:pt x="0" y="249517"/>
                  </a:cubicBezTo>
                  <a:cubicBezTo>
                    <a:pt x="0" y="243523"/>
                    <a:pt x="2060" y="237528"/>
                    <a:pt x="6181" y="231534"/>
                  </a:cubicBezTo>
                  <a:lnTo>
                    <a:pt x="155105" y="46644"/>
                  </a:lnTo>
                  <a:cubicBezTo>
                    <a:pt x="170840" y="27162"/>
                    <a:pt x="182454" y="14518"/>
                    <a:pt x="189947" y="8711"/>
                  </a:cubicBezTo>
                  <a:cubicBezTo>
                    <a:pt x="197440" y="2904"/>
                    <a:pt x="206057" y="0"/>
                    <a:pt x="215798" y="0"/>
                  </a:cubicBezTo>
                  <a:close/>
                  <a:moveTo>
                    <a:pt x="203996" y="50016"/>
                  </a:moveTo>
                  <a:lnTo>
                    <a:pt x="54511" y="233782"/>
                  </a:lnTo>
                  <a:lnTo>
                    <a:pt x="200063" y="233782"/>
                  </a:lnTo>
                  <a:lnTo>
                    <a:pt x="203996" y="50016"/>
                  </a:ln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dirty="0">
                <a:ln>
                  <a:noFill/>
                </a:ln>
                <a:solidFill>
                  <a:prstClr val="black"/>
                </a:solidFill>
                <a:effectLst/>
                <a:uLnTx/>
                <a:uFillTx/>
                <a:latin typeface="Alexandria"/>
              </a:endParaRPr>
            </a:p>
          </p:txBody>
        </p:sp>
      </p:grpSp>
      <p:grpSp>
        <p:nvGrpSpPr>
          <p:cNvPr id="126" name="Group 125">
            <a:extLst>
              <a:ext uri="{FF2B5EF4-FFF2-40B4-BE49-F238E27FC236}">
                <a16:creationId xmlns:a16="http://schemas.microsoft.com/office/drawing/2014/main" id="{65A34E24-DD94-45C6-80FE-5C6F03076295}"/>
              </a:ext>
            </a:extLst>
          </p:cNvPr>
          <p:cNvGrpSpPr/>
          <p:nvPr/>
        </p:nvGrpSpPr>
        <p:grpSpPr>
          <a:xfrm>
            <a:off x="6263570" y="4803813"/>
            <a:ext cx="810000" cy="810000"/>
            <a:chOff x="6319427" y="4913741"/>
            <a:chExt cx="1080000" cy="1080000"/>
          </a:xfrm>
        </p:grpSpPr>
        <p:sp>
          <p:nvSpPr>
            <p:cNvPr id="127" name="Rectangle 126">
              <a:extLst>
                <a:ext uri="{FF2B5EF4-FFF2-40B4-BE49-F238E27FC236}">
                  <a16:creationId xmlns:a16="http://schemas.microsoft.com/office/drawing/2014/main" id="{9E46A64E-C697-4371-82DA-5B4F46CED200}"/>
                </a:ext>
              </a:extLst>
            </p:cNvPr>
            <p:cNvSpPr/>
            <p:nvPr/>
          </p:nvSpPr>
          <p:spPr>
            <a:xfrm>
              <a:off x="6319427" y="4913741"/>
              <a:ext cx="1080000" cy="1080000"/>
            </a:xfrm>
            <a:prstGeom prst="rect">
              <a:avLst/>
            </a:prstGeom>
            <a:solidFill>
              <a:schemeClr val="accent1">
                <a:lumMod val="20000"/>
                <a:lumOff val="80000"/>
              </a:schemeClr>
            </a:solidFill>
            <a:ln w="12700" cap="flat" cmpd="sng" algn="ctr">
              <a:noFill/>
              <a:prstDash val="solid"/>
              <a:miter lim="800000"/>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a:ln>
                  <a:noFill/>
                </a:ln>
                <a:solidFill>
                  <a:prstClr val="white"/>
                </a:solidFill>
                <a:effectLst/>
                <a:uLnTx/>
                <a:uFillTx/>
                <a:latin typeface="Alexandria"/>
              </a:endParaRPr>
            </a:p>
          </p:txBody>
        </p:sp>
        <p:sp>
          <p:nvSpPr>
            <p:cNvPr id="128" name="TextBox 127">
              <a:extLst>
                <a:ext uri="{FF2B5EF4-FFF2-40B4-BE49-F238E27FC236}">
                  <a16:creationId xmlns:a16="http://schemas.microsoft.com/office/drawing/2014/main" id="{00F263D3-9BA6-4569-A48A-0C405F06F713}"/>
                </a:ext>
              </a:extLst>
            </p:cNvPr>
            <p:cNvSpPr txBox="1"/>
            <p:nvPr/>
          </p:nvSpPr>
          <p:spPr>
            <a:xfrm>
              <a:off x="6707975" y="5253959"/>
              <a:ext cx="302904" cy="399565"/>
            </a:xfrm>
            <a:custGeom>
              <a:avLst/>
              <a:gdLst/>
              <a:ahLst/>
              <a:cxnLst/>
              <a:rect l="l" t="t" r="r" b="b"/>
              <a:pathLst>
                <a:path w="302904" h="399565">
                  <a:moveTo>
                    <a:pt x="168030" y="0"/>
                  </a:moveTo>
                  <a:cubicBezTo>
                    <a:pt x="199501" y="0"/>
                    <a:pt x="226289" y="7868"/>
                    <a:pt x="248393" y="23603"/>
                  </a:cubicBezTo>
                  <a:cubicBezTo>
                    <a:pt x="270497" y="39339"/>
                    <a:pt x="281549" y="58446"/>
                    <a:pt x="281549" y="80925"/>
                  </a:cubicBezTo>
                  <a:cubicBezTo>
                    <a:pt x="281549" y="91415"/>
                    <a:pt x="277897" y="100406"/>
                    <a:pt x="270591" y="107899"/>
                  </a:cubicBezTo>
                  <a:cubicBezTo>
                    <a:pt x="263285" y="115392"/>
                    <a:pt x="254762" y="119139"/>
                    <a:pt x="245021" y="119139"/>
                  </a:cubicBezTo>
                  <a:cubicBezTo>
                    <a:pt x="237153" y="119139"/>
                    <a:pt x="230316" y="116235"/>
                    <a:pt x="224509" y="110428"/>
                  </a:cubicBezTo>
                  <a:cubicBezTo>
                    <a:pt x="218702" y="104621"/>
                    <a:pt x="215798" y="97597"/>
                    <a:pt x="215798" y="89354"/>
                  </a:cubicBezTo>
                  <a:cubicBezTo>
                    <a:pt x="215798" y="78115"/>
                    <a:pt x="221043" y="70622"/>
                    <a:pt x="231533" y="66875"/>
                  </a:cubicBezTo>
                  <a:cubicBezTo>
                    <a:pt x="220294" y="47019"/>
                    <a:pt x="198002" y="37091"/>
                    <a:pt x="164659" y="37091"/>
                  </a:cubicBezTo>
                  <a:cubicBezTo>
                    <a:pt x="130940" y="37091"/>
                    <a:pt x="103591" y="51234"/>
                    <a:pt x="82610" y="79520"/>
                  </a:cubicBezTo>
                  <a:cubicBezTo>
                    <a:pt x="61630" y="107806"/>
                    <a:pt x="49828" y="146301"/>
                    <a:pt x="47206" y="195006"/>
                  </a:cubicBezTo>
                  <a:cubicBezTo>
                    <a:pt x="70809" y="154169"/>
                    <a:pt x="109772" y="133750"/>
                    <a:pt x="164096" y="133750"/>
                  </a:cubicBezTo>
                  <a:cubicBezTo>
                    <a:pt x="204933" y="133750"/>
                    <a:pt x="238277" y="145739"/>
                    <a:pt x="264128" y="169717"/>
                  </a:cubicBezTo>
                  <a:cubicBezTo>
                    <a:pt x="289979" y="193694"/>
                    <a:pt x="302904" y="224416"/>
                    <a:pt x="302904" y="261881"/>
                  </a:cubicBezTo>
                  <a:cubicBezTo>
                    <a:pt x="302904" y="301968"/>
                    <a:pt x="289042" y="334937"/>
                    <a:pt x="261318" y="360788"/>
                  </a:cubicBezTo>
                  <a:cubicBezTo>
                    <a:pt x="233594" y="386639"/>
                    <a:pt x="198002" y="399565"/>
                    <a:pt x="154543" y="399565"/>
                  </a:cubicBezTo>
                  <a:cubicBezTo>
                    <a:pt x="106588" y="399565"/>
                    <a:pt x="68842" y="383642"/>
                    <a:pt x="41305" y="351797"/>
                  </a:cubicBezTo>
                  <a:cubicBezTo>
                    <a:pt x="13768" y="319951"/>
                    <a:pt x="0" y="276492"/>
                    <a:pt x="0" y="221418"/>
                  </a:cubicBezTo>
                  <a:cubicBezTo>
                    <a:pt x="0" y="153607"/>
                    <a:pt x="15173" y="99751"/>
                    <a:pt x="45520" y="59851"/>
                  </a:cubicBezTo>
                  <a:cubicBezTo>
                    <a:pt x="75866" y="19950"/>
                    <a:pt x="116703" y="0"/>
                    <a:pt x="168030" y="0"/>
                  </a:cubicBezTo>
                  <a:close/>
                  <a:moveTo>
                    <a:pt x="156229" y="171965"/>
                  </a:moveTo>
                  <a:cubicBezTo>
                    <a:pt x="125882" y="171965"/>
                    <a:pt x="101905" y="180301"/>
                    <a:pt x="84296" y="196972"/>
                  </a:cubicBezTo>
                  <a:cubicBezTo>
                    <a:pt x="66687" y="213644"/>
                    <a:pt x="57883" y="236217"/>
                    <a:pt x="57883" y="264690"/>
                  </a:cubicBezTo>
                  <a:cubicBezTo>
                    <a:pt x="57883" y="293913"/>
                    <a:pt x="66781" y="317235"/>
                    <a:pt x="84577" y="334656"/>
                  </a:cubicBezTo>
                  <a:cubicBezTo>
                    <a:pt x="102373" y="352078"/>
                    <a:pt x="126069" y="360788"/>
                    <a:pt x="155667" y="360788"/>
                  </a:cubicBezTo>
                  <a:cubicBezTo>
                    <a:pt x="184515" y="360788"/>
                    <a:pt x="208024" y="351797"/>
                    <a:pt x="226195" y="333813"/>
                  </a:cubicBezTo>
                  <a:cubicBezTo>
                    <a:pt x="244365" y="315830"/>
                    <a:pt x="253451" y="292602"/>
                    <a:pt x="253451" y="264129"/>
                  </a:cubicBezTo>
                  <a:cubicBezTo>
                    <a:pt x="253451" y="236404"/>
                    <a:pt x="244553" y="214113"/>
                    <a:pt x="226757" y="197254"/>
                  </a:cubicBezTo>
                  <a:cubicBezTo>
                    <a:pt x="208961" y="180394"/>
                    <a:pt x="185451" y="171965"/>
                    <a:pt x="156229" y="171965"/>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dirty="0">
                <a:ln>
                  <a:noFill/>
                </a:ln>
                <a:solidFill>
                  <a:prstClr val="black"/>
                </a:solidFill>
                <a:effectLst/>
                <a:uLnTx/>
                <a:uFillTx/>
                <a:latin typeface="Alexandria"/>
              </a:endParaRPr>
            </a:p>
          </p:txBody>
        </p:sp>
      </p:grpSp>
      <p:grpSp>
        <p:nvGrpSpPr>
          <p:cNvPr id="129" name="Group 128">
            <a:extLst>
              <a:ext uri="{FF2B5EF4-FFF2-40B4-BE49-F238E27FC236}">
                <a16:creationId xmlns:a16="http://schemas.microsoft.com/office/drawing/2014/main" id="{2B2598F0-3988-4EA4-8010-B854215CAD7F}"/>
              </a:ext>
            </a:extLst>
          </p:cNvPr>
          <p:cNvGrpSpPr/>
          <p:nvPr/>
        </p:nvGrpSpPr>
        <p:grpSpPr>
          <a:xfrm>
            <a:off x="2151029" y="2069520"/>
            <a:ext cx="810000" cy="810000"/>
            <a:chOff x="836038" y="1268017"/>
            <a:chExt cx="1080000" cy="1080000"/>
          </a:xfrm>
          <a:solidFill>
            <a:schemeClr val="accent1">
              <a:lumMod val="20000"/>
              <a:lumOff val="80000"/>
            </a:schemeClr>
          </a:solidFill>
        </p:grpSpPr>
        <p:sp>
          <p:nvSpPr>
            <p:cNvPr id="130" name="Rectangle 129">
              <a:extLst>
                <a:ext uri="{FF2B5EF4-FFF2-40B4-BE49-F238E27FC236}">
                  <a16:creationId xmlns:a16="http://schemas.microsoft.com/office/drawing/2014/main" id="{DE1AA90E-0DD6-49A3-8862-ADCDFB881583}"/>
                </a:ext>
              </a:extLst>
            </p:cNvPr>
            <p:cNvSpPr/>
            <p:nvPr/>
          </p:nvSpPr>
          <p:spPr>
            <a:xfrm>
              <a:off x="836038" y="1268017"/>
              <a:ext cx="1080000" cy="1080000"/>
            </a:xfrm>
            <a:prstGeom prst="rect">
              <a:avLst/>
            </a:prstGeom>
            <a:grpFill/>
            <a:ln w="12700" cap="flat" cmpd="sng" algn="ctr">
              <a:noFill/>
              <a:prstDash val="solid"/>
              <a:miter lim="800000"/>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dirty="0">
                <a:ln>
                  <a:noFill/>
                </a:ln>
                <a:solidFill>
                  <a:prstClr val="white"/>
                </a:solidFill>
                <a:effectLst/>
                <a:uLnTx/>
                <a:uFillTx/>
                <a:latin typeface="Alexandria"/>
              </a:endParaRPr>
            </a:p>
          </p:txBody>
        </p:sp>
        <p:sp>
          <p:nvSpPr>
            <p:cNvPr id="131" name="TextBox 130">
              <a:extLst>
                <a:ext uri="{FF2B5EF4-FFF2-40B4-BE49-F238E27FC236}">
                  <a16:creationId xmlns:a16="http://schemas.microsoft.com/office/drawing/2014/main" id="{45F0C767-2244-4DB7-A974-28180E473852}"/>
                </a:ext>
              </a:extLst>
            </p:cNvPr>
            <p:cNvSpPr txBox="1"/>
            <p:nvPr/>
          </p:nvSpPr>
          <p:spPr>
            <a:xfrm>
              <a:off x="1261957" y="1618351"/>
              <a:ext cx="228162" cy="379333"/>
            </a:xfrm>
            <a:custGeom>
              <a:avLst/>
              <a:gdLst/>
              <a:ahLst/>
              <a:cxnLst/>
              <a:rect l="l" t="t" r="r" b="b"/>
              <a:pathLst>
                <a:path w="228162" h="379333">
                  <a:moveTo>
                    <a:pt x="28099" y="0"/>
                  </a:moveTo>
                  <a:cubicBezTo>
                    <a:pt x="32595" y="0"/>
                    <a:pt x="39619" y="468"/>
                    <a:pt x="49173" y="1405"/>
                  </a:cubicBezTo>
                  <a:cubicBezTo>
                    <a:pt x="58726" y="2341"/>
                    <a:pt x="66126" y="2810"/>
                    <a:pt x="71371" y="2810"/>
                  </a:cubicBezTo>
                  <a:cubicBezTo>
                    <a:pt x="83360" y="2810"/>
                    <a:pt x="93288" y="2435"/>
                    <a:pt x="101155" y="1686"/>
                  </a:cubicBezTo>
                  <a:cubicBezTo>
                    <a:pt x="112770" y="562"/>
                    <a:pt x="119888" y="0"/>
                    <a:pt x="122511" y="0"/>
                  </a:cubicBezTo>
                  <a:cubicBezTo>
                    <a:pt x="130753" y="0"/>
                    <a:pt x="135811" y="2435"/>
                    <a:pt x="137684" y="7305"/>
                  </a:cubicBezTo>
                  <a:cubicBezTo>
                    <a:pt x="139182" y="10677"/>
                    <a:pt x="139932" y="16484"/>
                    <a:pt x="139932" y="24727"/>
                  </a:cubicBezTo>
                  <a:cubicBezTo>
                    <a:pt x="139932" y="25851"/>
                    <a:pt x="139744" y="30346"/>
                    <a:pt x="139370" y="38214"/>
                  </a:cubicBezTo>
                  <a:cubicBezTo>
                    <a:pt x="137497" y="78302"/>
                    <a:pt x="136560" y="114643"/>
                    <a:pt x="136560" y="147237"/>
                  </a:cubicBezTo>
                  <a:lnTo>
                    <a:pt x="136560" y="210740"/>
                  </a:lnTo>
                  <a:cubicBezTo>
                    <a:pt x="136560" y="222355"/>
                    <a:pt x="136747" y="237903"/>
                    <a:pt x="137122" y="257384"/>
                  </a:cubicBezTo>
                  <a:cubicBezTo>
                    <a:pt x="137871" y="280987"/>
                    <a:pt x="138246" y="296535"/>
                    <a:pt x="138246" y="304028"/>
                  </a:cubicBezTo>
                  <a:cubicBezTo>
                    <a:pt x="138620" y="329879"/>
                    <a:pt x="147237" y="342805"/>
                    <a:pt x="164097" y="342805"/>
                  </a:cubicBezTo>
                  <a:cubicBezTo>
                    <a:pt x="168218" y="342805"/>
                    <a:pt x="174400" y="342336"/>
                    <a:pt x="182642" y="341400"/>
                  </a:cubicBezTo>
                  <a:cubicBezTo>
                    <a:pt x="190884" y="340463"/>
                    <a:pt x="197066" y="339995"/>
                    <a:pt x="201187" y="339995"/>
                  </a:cubicBezTo>
                  <a:cubicBezTo>
                    <a:pt x="219170" y="339995"/>
                    <a:pt x="228162" y="346551"/>
                    <a:pt x="228162" y="359664"/>
                  </a:cubicBezTo>
                  <a:cubicBezTo>
                    <a:pt x="228162" y="372777"/>
                    <a:pt x="219920" y="379333"/>
                    <a:pt x="203435" y="379333"/>
                  </a:cubicBezTo>
                  <a:cubicBezTo>
                    <a:pt x="197066" y="379333"/>
                    <a:pt x="191071" y="378958"/>
                    <a:pt x="185452" y="378209"/>
                  </a:cubicBezTo>
                  <a:cubicBezTo>
                    <a:pt x="153981" y="374088"/>
                    <a:pt x="130004" y="372027"/>
                    <a:pt x="113519" y="372027"/>
                  </a:cubicBezTo>
                  <a:cubicBezTo>
                    <a:pt x="97034" y="372027"/>
                    <a:pt x="76803" y="373593"/>
                    <a:pt x="52826" y="376725"/>
                  </a:cubicBezTo>
                  <a:cubicBezTo>
                    <a:pt x="39338" y="378464"/>
                    <a:pt x="29785" y="379333"/>
                    <a:pt x="24165" y="379333"/>
                  </a:cubicBezTo>
                  <a:cubicBezTo>
                    <a:pt x="8055" y="379333"/>
                    <a:pt x="0" y="372683"/>
                    <a:pt x="0" y="359383"/>
                  </a:cubicBezTo>
                  <a:cubicBezTo>
                    <a:pt x="0" y="346457"/>
                    <a:pt x="9179" y="339995"/>
                    <a:pt x="27537" y="339995"/>
                  </a:cubicBezTo>
                  <a:cubicBezTo>
                    <a:pt x="33157" y="339995"/>
                    <a:pt x="38964" y="340557"/>
                    <a:pt x="44958" y="341681"/>
                  </a:cubicBezTo>
                  <a:cubicBezTo>
                    <a:pt x="53950" y="342430"/>
                    <a:pt x="59569" y="342805"/>
                    <a:pt x="61817" y="342805"/>
                  </a:cubicBezTo>
                  <a:cubicBezTo>
                    <a:pt x="74930" y="342805"/>
                    <a:pt x="82985" y="337653"/>
                    <a:pt x="85982" y="327350"/>
                  </a:cubicBezTo>
                  <a:cubicBezTo>
                    <a:pt x="88979" y="317047"/>
                    <a:pt x="90478" y="290354"/>
                    <a:pt x="90478" y="247269"/>
                  </a:cubicBezTo>
                  <a:lnTo>
                    <a:pt x="88792" y="84296"/>
                  </a:lnTo>
                  <a:cubicBezTo>
                    <a:pt x="88417" y="65189"/>
                    <a:pt x="86450" y="52451"/>
                    <a:pt x="82891" y="46082"/>
                  </a:cubicBezTo>
                  <a:cubicBezTo>
                    <a:pt x="79332" y="39713"/>
                    <a:pt x="72307" y="36528"/>
                    <a:pt x="61817" y="36528"/>
                  </a:cubicBezTo>
                  <a:cubicBezTo>
                    <a:pt x="58071" y="36528"/>
                    <a:pt x="52638" y="36996"/>
                    <a:pt x="45520" y="37933"/>
                  </a:cubicBezTo>
                  <a:cubicBezTo>
                    <a:pt x="38402" y="38870"/>
                    <a:pt x="32969" y="39338"/>
                    <a:pt x="29223" y="39338"/>
                  </a:cubicBezTo>
                  <a:cubicBezTo>
                    <a:pt x="14611" y="39338"/>
                    <a:pt x="7306" y="32782"/>
                    <a:pt x="7306" y="19669"/>
                  </a:cubicBezTo>
                  <a:cubicBezTo>
                    <a:pt x="7306" y="6556"/>
                    <a:pt x="14237" y="0"/>
                    <a:pt x="28099" y="0"/>
                  </a:cubicBezTo>
                  <a:close/>
                </a:path>
              </a:pathLst>
            </a:custGeom>
            <a:solidFill>
              <a:schemeClr val="tx1"/>
            </a:solidFill>
            <a:ln w="12700" cap="flat" cmpd="sng" algn="ctr">
              <a:noFill/>
              <a:prstDash val="solid"/>
              <a:miter lim="800000"/>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defPPr>
                <a:defRPr lang="en-US"/>
              </a:defPPr>
              <a:lvl1pPr algn="ctr">
                <a:defRPr sz="1350">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dirty="0">
                <a:ln>
                  <a:noFill/>
                </a:ln>
                <a:solidFill>
                  <a:schemeClr val="tx1">
                    <a:lumMod val="50000"/>
                    <a:lumOff val="50000"/>
                  </a:schemeClr>
                </a:solidFill>
                <a:effectLst/>
                <a:uLnTx/>
                <a:uFillTx/>
                <a:latin typeface="Alexandria"/>
              </a:endParaRPr>
            </a:p>
          </p:txBody>
        </p:sp>
      </p:grpSp>
      <p:grpSp>
        <p:nvGrpSpPr>
          <p:cNvPr id="132" name="Group 131">
            <a:extLst>
              <a:ext uri="{FF2B5EF4-FFF2-40B4-BE49-F238E27FC236}">
                <a16:creationId xmlns:a16="http://schemas.microsoft.com/office/drawing/2014/main" id="{6EE9A378-5CE0-4F7F-8822-3500B976061E}"/>
              </a:ext>
            </a:extLst>
          </p:cNvPr>
          <p:cNvGrpSpPr/>
          <p:nvPr/>
        </p:nvGrpSpPr>
        <p:grpSpPr>
          <a:xfrm>
            <a:off x="2151029" y="4803813"/>
            <a:ext cx="810000" cy="810000"/>
            <a:chOff x="836038" y="4913741"/>
            <a:chExt cx="1080000" cy="1080000"/>
          </a:xfrm>
        </p:grpSpPr>
        <p:sp>
          <p:nvSpPr>
            <p:cNvPr id="133" name="Rectangle 132">
              <a:extLst>
                <a:ext uri="{FF2B5EF4-FFF2-40B4-BE49-F238E27FC236}">
                  <a16:creationId xmlns:a16="http://schemas.microsoft.com/office/drawing/2014/main" id="{F68F4A65-79DA-43FF-90AA-7D4D8B613263}"/>
                </a:ext>
              </a:extLst>
            </p:cNvPr>
            <p:cNvSpPr/>
            <p:nvPr/>
          </p:nvSpPr>
          <p:spPr>
            <a:xfrm>
              <a:off x="836038" y="4913741"/>
              <a:ext cx="1080000" cy="1080000"/>
            </a:xfrm>
            <a:prstGeom prst="rect">
              <a:avLst/>
            </a:prstGeom>
            <a:solidFill>
              <a:schemeClr val="accent1">
                <a:lumMod val="20000"/>
                <a:lumOff val="80000"/>
              </a:schemeClr>
            </a:solidFill>
            <a:ln w="12700" cap="flat" cmpd="sng" algn="ctr">
              <a:noFill/>
              <a:prstDash val="solid"/>
              <a:miter lim="800000"/>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a:ln>
                  <a:noFill/>
                </a:ln>
                <a:solidFill>
                  <a:prstClr val="white"/>
                </a:solidFill>
                <a:effectLst/>
                <a:uLnTx/>
                <a:uFillTx/>
                <a:latin typeface="Alexandria"/>
              </a:endParaRPr>
            </a:p>
          </p:txBody>
        </p:sp>
        <p:sp>
          <p:nvSpPr>
            <p:cNvPr id="134" name="TextBox 133">
              <a:extLst>
                <a:ext uri="{FF2B5EF4-FFF2-40B4-BE49-F238E27FC236}">
                  <a16:creationId xmlns:a16="http://schemas.microsoft.com/office/drawing/2014/main" id="{A7220881-7097-4CB1-A2C8-510B15097B74}"/>
                </a:ext>
              </a:extLst>
            </p:cNvPr>
            <p:cNvSpPr txBox="1"/>
            <p:nvPr/>
          </p:nvSpPr>
          <p:spPr>
            <a:xfrm>
              <a:off x="1224586" y="5259017"/>
              <a:ext cx="302904" cy="389449"/>
            </a:xfrm>
            <a:custGeom>
              <a:avLst/>
              <a:gdLst/>
              <a:ahLst/>
              <a:cxnLst/>
              <a:rect l="l" t="t" r="r" b="b"/>
              <a:pathLst>
                <a:path w="302904" h="389449">
                  <a:moveTo>
                    <a:pt x="262012" y="0"/>
                  </a:moveTo>
                  <a:cubicBezTo>
                    <a:pt x="284028" y="0"/>
                    <a:pt x="295037" y="6717"/>
                    <a:pt x="295037" y="20152"/>
                  </a:cubicBezTo>
                  <a:cubicBezTo>
                    <a:pt x="295037" y="28734"/>
                    <a:pt x="290353" y="37506"/>
                    <a:pt x="280987" y="46468"/>
                  </a:cubicBezTo>
                  <a:lnTo>
                    <a:pt x="177584" y="145551"/>
                  </a:lnTo>
                  <a:cubicBezTo>
                    <a:pt x="179832" y="145551"/>
                    <a:pt x="182829" y="145551"/>
                    <a:pt x="186575" y="145551"/>
                  </a:cubicBezTo>
                  <a:cubicBezTo>
                    <a:pt x="189947" y="145551"/>
                    <a:pt x="192383" y="145551"/>
                    <a:pt x="193881" y="145551"/>
                  </a:cubicBezTo>
                  <a:cubicBezTo>
                    <a:pt x="225726" y="145551"/>
                    <a:pt x="251858" y="155761"/>
                    <a:pt x="272277" y="176179"/>
                  </a:cubicBezTo>
                  <a:cubicBezTo>
                    <a:pt x="292695" y="196597"/>
                    <a:pt x="302904" y="222729"/>
                    <a:pt x="302904" y="254574"/>
                  </a:cubicBezTo>
                  <a:cubicBezTo>
                    <a:pt x="302904" y="294287"/>
                    <a:pt x="288387" y="326695"/>
                    <a:pt x="259351" y="351796"/>
                  </a:cubicBezTo>
                  <a:cubicBezTo>
                    <a:pt x="230316" y="376898"/>
                    <a:pt x="192945" y="389449"/>
                    <a:pt x="147237" y="389449"/>
                  </a:cubicBezTo>
                  <a:cubicBezTo>
                    <a:pt x="105276" y="389449"/>
                    <a:pt x="70247" y="379239"/>
                    <a:pt x="42148" y="358821"/>
                  </a:cubicBezTo>
                  <a:cubicBezTo>
                    <a:pt x="14049" y="338402"/>
                    <a:pt x="0" y="312833"/>
                    <a:pt x="0" y="282111"/>
                  </a:cubicBezTo>
                  <a:cubicBezTo>
                    <a:pt x="0" y="264503"/>
                    <a:pt x="5058" y="249610"/>
                    <a:pt x="15173" y="237434"/>
                  </a:cubicBezTo>
                  <a:cubicBezTo>
                    <a:pt x="25289" y="225258"/>
                    <a:pt x="37839" y="219170"/>
                    <a:pt x="52825" y="219170"/>
                  </a:cubicBezTo>
                  <a:cubicBezTo>
                    <a:pt x="62566" y="219170"/>
                    <a:pt x="70528" y="222074"/>
                    <a:pt x="76709" y="227881"/>
                  </a:cubicBezTo>
                  <a:cubicBezTo>
                    <a:pt x="82891" y="233688"/>
                    <a:pt x="85982" y="241274"/>
                    <a:pt x="85982" y="250641"/>
                  </a:cubicBezTo>
                  <a:cubicBezTo>
                    <a:pt x="85982" y="269373"/>
                    <a:pt x="74930" y="278739"/>
                    <a:pt x="52825" y="278739"/>
                  </a:cubicBezTo>
                  <a:lnTo>
                    <a:pt x="46644" y="278739"/>
                  </a:lnTo>
                  <a:lnTo>
                    <a:pt x="46644" y="282673"/>
                  </a:lnTo>
                  <a:cubicBezTo>
                    <a:pt x="46644" y="301031"/>
                    <a:pt x="56853" y="316954"/>
                    <a:pt x="77271" y="330441"/>
                  </a:cubicBezTo>
                  <a:cubicBezTo>
                    <a:pt x="97690" y="343929"/>
                    <a:pt x="121761" y="350672"/>
                    <a:pt x="149485" y="350672"/>
                  </a:cubicBezTo>
                  <a:cubicBezTo>
                    <a:pt x="180581" y="350672"/>
                    <a:pt x="206057" y="341774"/>
                    <a:pt x="225914" y="323978"/>
                  </a:cubicBezTo>
                  <a:cubicBezTo>
                    <a:pt x="245770" y="306183"/>
                    <a:pt x="255698" y="283423"/>
                    <a:pt x="255698" y="255698"/>
                  </a:cubicBezTo>
                  <a:cubicBezTo>
                    <a:pt x="255698" y="206994"/>
                    <a:pt x="227974" y="182642"/>
                    <a:pt x="172526" y="182642"/>
                  </a:cubicBezTo>
                  <a:cubicBezTo>
                    <a:pt x="157915" y="182642"/>
                    <a:pt x="142741" y="184328"/>
                    <a:pt x="127006" y="187699"/>
                  </a:cubicBezTo>
                  <a:cubicBezTo>
                    <a:pt x="123634" y="188449"/>
                    <a:pt x="120450" y="188823"/>
                    <a:pt x="117453" y="188823"/>
                  </a:cubicBezTo>
                  <a:cubicBezTo>
                    <a:pt x="108461" y="188823"/>
                    <a:pt x="103965" y="183953"/>
                    <a:pt x="103965" y="174212"/>
                  </a:cubicBezTo>
                  <a:cubicBezTo>
                    <a:pt x="103965" y="169716"/>
                    <a:pt x="106962" y="164471"/>
                    <a:pt x="112957" y="158477"/>
                  </a:cubicBezTo>
                  <a:lnTo>
                    <a:pt x="229848" y="43834"/>
                  </a:lnTo>
                  <a:lnTo>
                    <a:pt x="99469" y="43834"/>
                  </a:lnTo>
                  <a:cubicBezTo>
                    <a:pt x="84858" y="43834"/>
                    <a:pt x="75117" y="44771"/>
                    <a:pt x="70247" y="46644"/>
                  </a:cubicBezTo>
                  <a:cubicBezTo>
                    <a:pt x="60880" y="49641"/>
                    <a:pt x="56197" y="56947"/>
                    <a:pt x="56197" y="68561"/>
                  </a:cubicBezTo>
                  <a:cubicBezTo>
                    <a:pt x="56197" y="72307"/>
                    <a:pt x="56572" y="77740"/>
                    <a:pt x="57321" y="84858"/>
                  </a:cubicBezTo>
                  <a:cubicBezTo>
                    <a:pt x="58071" y="91976"/>
                    <a:pt x="58445" y="97409"/>
                    <a:pt x="58445" y="101155"/>
                  </a:cubicBezTo>
                  <a:cubicBezTo>
                    <a:pt x="58445" y="120637"/>
                    <a:pt x="51889" y="130378"/>
                    <a:pt x="38776" y="130378"/>
                  </a:cubicBezTo>
                  <a:cubicBezTo>
                    <a:pt x="26038" y="130378"/>
                    <a:pt x="19669" y="122323"/>
                    <a:pt x="19669" y="106213"/>
                  </a:cubicBezTo>
                  <a:cubicBezTo>
                    <a:pt x="19669" y="101717"/>
                    <a:pt x="19950" y="94880"/>
                    <a:pt x="20512" y="85701"/>
                  </a:cubicBezTo>
                  <a:cubicBezTo>
                    <a:pt x="21074" y="76522"/>
                    <a:pt x="21355" y="69685"/>
                    <a:pt x="21355" y="65189"/>
                  </a:cubicBezTo>
                  <a:cubicBezTo>
                    <a:pt x="21355" y="54699"/>
                    <a:pt x="21355" y="46831"/>
                    <a:pt x="21355" y="41586"/>
                  </a:cubicBezTo>
                  <a:cubicBezTo>
                    <a:pt x="21355" y="36341"/>
                    <a:pt x="21355" y="30534"/>
                    <a:pt x="21355" y="24165"/>
                  </a:cubicBezTo>
                  <a:cubicBezTo>
                    <a:pt x="21355" y="14049"/>
                    <a:pt x="23221" y="7774"/>
                    <a:pt x="26953" y="5339"/>
                  </a:cubicBezTo>
                  <a:cubicBezTo>
                    <a:pt x="30685" y="2903"/>
                    <a:pt x="40011" y="1686"/>
                    <a:pt x="54933" y="1686"/>
                  </a:cubicBezTo>
                  <a:lnTo>
                    <a:pt x="192617" y="1686"/>
                  </a:lnTo>
                  <a:cubicBezTo>
                    <a:pt x="200081" y="1686"/>
                    <a:pt x="212766" y="1311"/>
                    <a:pt x="230673" y="562"/>
                  </a:cubicBezTo>
                  <a:cubicBezTo>
                    <a:pt x="239629" y="187"/>
                    <a:pt x="250076" y="0"/>
                    <a:pt x="262012"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dirty="0">
                <a:ln>
                  <a:noFill/>
                </a:ln>
                <a:solidFill>
                  <a:prstClr val="black"/>
                </a:solidFill>
                <a:effectLst/>
                <a:uLnTx/>
                <a:uFillTx/>
                <a:latin typeface="Alexandria"/>
              </a:endParaRPr>
            </a:p>
          </p:txBody>
        </p:sp>
      </p:grpSp>
      <p:grpSp>
        <p:nvGrpSpPr>
          <p:cNvPr id="135" name="Group 134">
            <a:extLst>
              <a:ext uri="{FF2B5EF4-FFF2-40B4-BE49-F238E27FC236}">
                <a16:creationId xmlns:a16="http://schemas.microsoft.com/office/drawing/2014/main" id="{FF788396-B3B7-4C02-AA28-8331C7E74782}"/>
              </a:ext>
            </a:extLst>
          </p:cNvPr>
          <p:cNvGrpSpPr/>
          <p:nvPr/>
        </p:nvGrpSpPr>
        <p:grpSpPr>
          <a:xfrm>
            <a:off x="6263570" y="3436666"/>
            <a:ext cx="810000" cy="810000"/>
            <a:chOff x="6319427" y="3090879"/>
            <a:chExt cx="1080000" cy="1080000"/>
          </a:xfrm>
        </p:grpSpPr>
        <p:sp>
          <p:nvSpPr>
            <p:cNvPr id="136" name="Rectangle 135">
              <a:extLst>
                <a:ext uri="{FF2B5EF4-FFF2-40B4-BE49-F238E27FC236}">
                  <a16:creationId xmlns:a16="http://schemas.microsoft.com/office/drawing/2014/main" id="{0DD0C5EE-BD48-4736-B7EB-BE634EB1815B}"/>
                </a:ext>
              </a:extLst>
            </p:cNvPr>
            <p:cNvSpPr/>
            <p:nvPr/>
          </p:nvSpPr>
          <p:spPr>
            <a:xfrm>
              <a:off x="6319427" y="3090879"/>
              <a:ext cx="1080000" cy="1080000"/>
            </a:xfrm>
            <a:prstGeom prst="rect">
              <a:avLst/>
            </a:prstGeom>
            <a:solidFill>
              <a:schemeClr val="accent1">
                <a:lumMod val="20000"/>
                <a:lumOff val="80000"/>
              </a:schemeClr>
            </a:solidFill>
            <a:ln w="12700" cap="flat" cmpd="sng" algn="ctr">
              <a:noFill/>
              <a:prstDash val="solid"/>
              <a:miter lim="800000"/>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a:ln>
                  <a:noFill/>
                </a:ln>
                <a:solidFill>
                  <a:prstClr val="white"/>
                </a:solidFill>
                <a:effectLst/>
                <a:uLnTx/>
                <a:uFillTx/>
                <a:latin typeface="Alexandria"/>
              </a:endParaRPr>
            </a:p>
          </p:txBody>
        </p:sp>
        <p:sp>
          <p:nvSpPr>
            <p:cNvPr id="137" name="TextBox 136">
              <a:extLst>
                <a:ext uri="{FF2B5EF4-FFF2-40B4-BE49-F238E27FC236}">
                  <a16:creationId xmlns:a16="http://schemas.microsoft.com/office/drawing/2014/main" id="{4FF944B2-6C0F-4CAA-BCE7-053A111FF42E}"/>
                </a:ext>
              </a:extLst>
            </p:cNvPr>
            <p:cNvSpPr txBox="1"/>
            <p:nvPr/>
          </p:nvSpPr>
          <p:spPr>
            <a:xfrm>
              <a:off x="6711628" y="3436155"/>
              <a:ext cx="295599" cy="389449"/>
            </a:xfrm>
            <a:custGeom>
              <a:avLst/>
              <a:gdLst/>
              <a:ahLst/>
              <a:cxnLst/>
              <a:rect l="l" t="t" r="r" b="b"/>
              <a:pathLst>
                <a:path w="295599" h="389449">
                  <a:moveTo>
                    <a:pt x="240017" y="0"/>
                  </a:moveTo>
                  <a:cubicBezTo>
                    <a:pt x="254967" y="0"/>
                    <a:pt x="262443" y="11052"/>
                    <a:pt x="262443" y="33156"/>
                  </a:cubicBezTo>
                  <a:lnTo>
                    <a:pt x="261881" y="37090"/>
                  </a:lnTo>
                  <a:cubicBezTo>
                    <a:pt x="261881" y="46831"/>
                    <a:pt x="263380" y="58258"/>
                    <a:pt x="266377" y="71371"/>
                  </a:cubicBezTo>
                  <a:cubicBezTo>
                    <a:pt x="267875" y="75866"/>
                    <a:pt x="268625" y="79988"/>
                    <a:pt x="268625" y="83734"/>
                  </a:cubicBezTo>
                  <a:cubicBezTo>
                    <a:pt x="268625" y="95723"/>
                    <a:pt x="262349" y="101717"/>
                    <a:pt x="249798" y="101717"/>
                  </a:cubicBezTo>
                  <a:cubicBezTo>
                    <a:pt x="237985" y="101717"/>
                    <a:pt x="231710" y="92913"/>
                    <a:pt x="230972" y="75304"/>
                  </a:cubicBezTo>
                  <a:cubicBezTo>
                    <a:pt x="230223" y="54324"/>
                    <a:pt x="221044" y="43834"/>
                    <a:pt x="203436" y="43834"/>
                  </a:cubicBezTo>
                  <a:lnTo>
                    <a:pt x="85983" y="43834"/>
                  </a:lnTo>
                  <a:cubicBezTo>
                    <a:pt x="76616" y="43834"/>
                    <a:pt x="71371" y="50578"/>
                    <a:pt x="70247" y="64065"/>
                  </a:cubicBezTo>
                  <a:lnTo>
                    <a:pt x="63504" y="153981"/>
                  </a:lnTo>
                  <a:cubicBezTo>
                    <a:pt x="92656" y="133750"/>
                    <a:pt x="124797" y="123634"/>
                    <a:pt x="159926" y="123634"/>
                  </a:cubicBezTo>
                  <a:cubicBezTo>
                    <a:pt x="201788" y="123634"/>
                    <a:pt x="234865" y="134780"/>
                    <a:pt x="259159" y="157072"/>
                  </a:cubicBezTo>
                  <a:cubicBezTo>
                    <a:pt x="283453" y="179363"/>
                    <a:pt x="295599" y="209804"/>
                    <a:pt x="295599" y="248393"/>
                  </a:cubicBezTo>
                  <a:cubicBezTo>
                    <a:pt x="295599" y="290354"/>
                    <a:pt x="281082" y="324353"/>
                    <a:pt x="252046" y="350391"/>
                  </a:cubicBezTo>
                  <a:cubicBezTo>
                    <a:pt x="223011" y="376429"/>
                    <a:pt x="185078" y="389449"/>
                    <a:pt x="138246" y="389449"/>
                  </a:cubicBezTo>
                  <a:cubicBezTo>
                    <a:pt x="99657" y="389449"/>
                    <a:pt x="66969" y="379989"/>
                    <a:pt x="40182" y="361069"/>
                  </a:cubicBezTo>
                  <a:cubicBezTo>
                    <a:pt x="13394" y="342149"/>
                    <a:pt x="0" y="319014"/>
                    <a:pt x="0" y="291665"/>
                  </a:cubicBezTo>
                  <a:cubicBezTo>
                    <a:pt x="0" y="278177"/>
                    <a:pt x="4309" y="266844"/>
                    <a:pt x="12926" y="257665"/>
                  </a:cubicBezTo>
                  <a:cubicBezTo>
                    <a:pt x="21543" y="248486"/>
                    <a:pt x="32033" y="243897"/>
                    <a:pt x="44396" y="243897"/>
                  </a:cubicBezTo>
                  <a:cubicBezTo>
                    <a:pt x="54137" y="243897"/>
                    <a:pt x="62099" y="246707"/>
                    <a:pt x="68280" y="252327"/>
                  </a:cubicBezTo>
                  <a:cubicBezTo>
                    <a:pt x="74462" y="257946"/>
                    <a:pt x="77553" y="265439"/>
                    <a:pt x="77553" y="274806"/>
                  </a:cubicBezTo>
                  <a:cubicBezTo>
                    <a:pt x="77553" y="281175"/>
                    <a:pt x="75399" y="286701"/>
                    <a:pt x="71090" y="291384"/>
                  </a:cubicBezTo>
                  <a:cubicBezTo>
                    <a:pt x="66782" y="296067"/>
                    <a:pt x="61630" y="298409"/>
                    <a:pt x="55636" y="298409"/>
                  </a:cubicBezTo>
                  <a:cubicBezTo>
                    <a:pt x="51140" y="298783"/>
                    <a:pt x="48892" y="300094"/>
                    <a:pt x="48892" y="302342"/>
                  </a:cubicBezTo>
                  <a:cubicBezTo>
                    <a:pt x="48892" y="314706"/>
                    <a:pt x="58727" y="325852"/>
                    <a:pt x="78396" y="335780"/>
                  </a:cubicBezTo>
                  <a:cubicBezTo>
                    <a:pt x="98065" y="345708"/>
                    <a:pt x="120076" y="350672"/>
                    <a:pt x="144428" y="350672"/>
                  </a:cubicBezTo>
                  <a:cubicBezTo>
                    <a:pt x="174400" y="350672"/>
                    <a:pt x="199033" y="341400"/>
                    <a:pt x="218328" y="322854"/>
                  </a:cubicBezTo>
                  <a:cubicBezTo>
                    <a:pt x="237622" y="304309"/>
                    <a:pt x="247270" y="280613"/>
                    <a:pt x="247270" y="251765"/>
                  </a:cubicBezTo>
                  <a:cubicBezTo>
                    <a:pt x="247270" y="224041"/>
                    <a:pt x="239121" y="202217"/>
                    <a:pt x="222824" y="186295"/>
                  </a:cubicBezTo>
                  <a:cubicBezTo>
                    <a:pt x="206526" y="170372"/>
                    <a:pt x="184141" y="162411"/>
                    <a:pt x="155668" y="162411"/>
                  </a:cubicBezTo>
                  <a:cubicBezTo>
                    <a:pt x="120825" y="162411"/>
                    <a:pt x="93101" y="172526"/>
                    <a:pt x="72495" y="192757"/>
                  </a:cubicBezTo>
                  <a:cubicBezTo>
                    <a:pt x="64253" y="200625"/>
                    <a:pt x="58446" y="205776"/>
                    <a:pt x="55074" y="208212"/>
                  </a:cubicBezTo>
                  <a:cubicBezTo>
                    <a:pt x="51702" y="210647"/>
                    <a:pt x="47394" y="212239"/>
                    <a:pt x="42149" y="212988"/>
                  </a:cubicBezTo>
                  <a:lnTo>
                    <a:pt x="39901" y="212988"/>
                  </a:lnTo>
                  <a:cubicBezTo>
                    <a:pt x="25289" y="212988"/>
                    <a:pt x="17984" y="204746"/>
                    <a:pt x="17984" y="188261"/>
                  </a:cubicBezTo>
                  <a:cubicBezTo>
                    <a:pt x="17984" y="187512"/>
                    <a:pt x="18171" y="186763"/>
                    <a:pt x="18546" y="186014"/>
                  </a:cubicBezTo>
                  <a:lnTo>
                    <a:pt x="26975" y="77552"/>
                  </a:lnTo>
                  <a:cubicBezTo>
                    <a:pt x="27350" y="71558"/>
                    <a:pt x="27725" y="61255"/>
                    <a:pt x="28099" y="46644"/>
                  </a:cubicBezTo>
                  <a:cubicBezTo>
                    <a:pt x="28474" y="26038"/>
                    <a:pt x="29968" y="13394"/>
                    <a:pt x="32582" y="8710"/>
                  </a:cubicBezTo>
                  <a:cubicBezTo>
                    <a:pt x="35196" y="4027"/>
                    <a:pt x="42110" y="1686"/>
                    <a:pt x="53327" y="1686"/>
                  </a:cubicBezTo>
                  <a:cubicBezTo>
                    <a:pt x="57811" y="1686"/>
                    <a:pt x="61174" y="1686"/>
                    <a:pt x="63416" y="1686"/>
                  </a:cubicBezTo>
                  <a:lnTo>
                    <a:pt x="90891" y="1686"/>
                  </a:lnTo>
                  <a:cubicBezTo>
                    <a:pt x="90891" y="1686"/>
                    <a:pt x="101730" y="1686"/>
                    <a:pt x="123407" y="1686"/>
                  </a:cubicBezTo>
                  <a:lnTo>
                    <a:pt x="192363" y="1686"/>
                  </a:lnTo>
                  <a:cubicBezTo>
                    <a:pt x="203204" y="1686"/>
                    <a:pt x="211426" y="1498"/>
                    <a:pt x="217028" y="1124"/>
                  </a:cubicBezTo>
                  <a:cubicBezTo>
                    <a:pt x="228244" y="374"/>
                    <a:pt x="235907" y="0"/>
                    <a:pt x="240017"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dirty="0">
                <a:ln>
                  <a:noFill/>
                </a:ln>
                <a:solidFill>
                  <a:prstClr val="black"/>
                </a:solidFill>
                <a:effectLst/>
                <a:uLnTx/>
                <a:uFillTx/>
                <a:latin typeface="Alexandria"/>
              </a:endParaRPr>
            </a:p>
          </p:txBody>
        </p:sp>
      </p:grpSp>
    </p:spTree>
    <p:extLst>
      <p:ext uri="{BB962C8B-B14F-4D97-AF65-F5344CB8AC3E}">
        <p14:creationId xmlns:p14="http://schemas.microsoft.com/office/powerpoint/2010/main" val="3297420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499542"/>
            <a:ext cx="10541000" cy="2062103"/>
          </a:xfrm>
          <a:prstGeom prst="rect">
            <a:avLst/>
          </a:prstGeom>
          <a:noFill/>
        </p:spPr>
        <p:txBody>
          <a:bodyPr wrap="square" rtlCol="0">
            <a:spAutoFit/>
          </a:bodyPr>
          <a:lstStyle/>
          <a:p>
            <a:r>
              <a:rPr lang="en-US" sz="1600" b="1" dirty="0">
                <a:latin typeface="Alexandria"/>
              </a:rPr>
              <a:t>Problem:</a:t>
            </a:r>
          </a:p>
          <a:p>
            <a:endParaRPr lang="en-US" sz="1600" dirty="0">
              <a:latin typeface="Alexandria"/>
            </a:endParaRPr>
          </a:p>
          <a:p>
            <a:r>
              <a:rPr lang="en-US" sz="1600" dirty="0">
                <a:latin typeface="Alexandria"/>
              </a:rPr>
              <a:t>The customer service department at XYZ Company is experiencing high employee turnover, which is leading to high training costs and decreased customer service quality.</a:t>
            </a:r>
          </a:p>
          <a:p>
            <a:endParaRPr lang="en-US" sz="1600" dirty="0">
              <a:latin typeface="Alexandria"/>
            </a:endParaRPr>
          </a:p>
          <a:p>
            <a:r>
              <a:rPr lang="en-US" sz="1600" b="1" dirty="0">
                <a:latin typeface="Alexandria"/>
              </a:rPr>
              <a:t>Solution:</a:t>
            </a:r>
          </a:p>
          <a:p>
            <a:endParaRPr lang="en-US" sz="1600" dirty="0">
              <a:latin typeface="Alexandria"/>
            </a:endParaRPr>
          </a:p>
          <a:p>
            <a:r>
              <a:rPr lang="en-US" sz="1600" dirty="0">
                <a:latin typeface="Alexandria"/>
              </a:rPr>
              <a:t>XYZ Company implements a new customer service skills training program for both new and existing employees.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Mercer Model Example</a:t>
            </a:r>
          </a:p>
        </p:txBody>
      </p:sp>
    </p:spTree>
    <p:extLst>
      <p:ext uri="{BB962C8B-B14F-4D97-AF65-F5344CB8AC3E}">
        <p14:creationId xmlns:p14="http://schemas.microsoft.com/office/powerpoint/2010/main" val="2938647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4031873"/>
          </a:xfrm>
          <a:prstGeom prst="rect">
            <a:avLst/>
          </a:prstGeom>
          <a:noFill/>
        </p:spPr>
        <p:txBody>
          <a:bodyPr wrap="square" rtlCol="0">
            <a:spAutoFit/>
          </a:bodyPr>
          <a:lstStyle/>
          <a:p>
            <a:r>
              <a:rPr lang="en-US" sz="1600" b="1" dirty="0">
                <a:latin typeface="Alexandria"/>
              </a:rPr>
              <a:t>Determine the Actual Cost of the Problem:</a:t>
            </a:r>
          </a:p>
          <a:p>
            <a:endParaRPr lang="en-US" sz="1600" dirty="0">
              <a:latin typeface="Alexandria"/>
            </a:endParaRPr>
          </a:p>
          <a:p>
            <a:pPr marL="285750" indent="-285750">
              <a:buFont typeface="Arial" panose="020B0604020202020204" pitchFamily="34" charset="0"/>
              <a:buChar char="•"/>
            </a:pPr>
            <a:r>
              <a:rPr lang="en-US" sz="1600" dirty="0">
                <a:latin typeface="Alexandria"/>
              </a:rPr>
              <a:t>Costs of hiring and training new employees to replace those who have left.</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Decreased productivity due to staff shortages and training periods.</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Decreased customer satisfaction due to poor service quality.</a:t>
            </a:r>
          </a:p>
          <a:p>
            <a:endParaRPr lang="en-US" sz="1600" dirty="0">
              <a:latin typeface="Alexandria"/>
            </a:endParaRPr>
          </a:p>
          <a:p>
            <a:r>
              <a:rPr lang="en-US" sz="1600" b="1" dirty="0">
                <a:latin typeface="Alexandria"/>
              </a:rPr>
              <a:t>Calculate the Cost of the Solution:</a:t>
            </a:r>
          </a:p>
          <a:p>
            <a:endParaRPr lang="en-US" sz="1600" dirty="0">
              <a:latin typeface="Alexandria"/>
            </a:endParaRPr>
          </a:p>
          <a:p>
            <a:pPr marL="285750" indent="-285750">
              <a:buFont typeface="Arial" panose="020B0604020202020204" pitchFamily="34" charset="0"/>
              <a:buChar char="•"/>
            </a:pPr>
            <a:r>
              <a:rPr lang="en-US" sz="1600" dirty="0">
                <a:latin typeface="Alexandria"/>
              </a:rPr>
              <a:t>Cost of developing and implementing the training program.</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Salaries of trainers.</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Cost of training materials.</a:t>
            </a:r>
          </a:p>
          <a:p>
            <a:endParaRPr lang="en-US" sz="16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ROI Measurement Steps</a:t>
            </a:r>
          </a:p>
        </p:txBody>
      </p:sp>
    </p:spTree>
    <p:extLst>
      <p:ext uri="{BB962C8B-B14F-4D97-AF65-F5344CB8AC3E}">
        <p14:creationId xmlns:p14="http://schemas.microsoft.com/office/powerpoint/2010/main" val="2903927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2800767"/>
          </a:xfrm>
          <a:prstGeom prst="rect">
            <a:avLst/>
          </a:prstGeom>
          <a:noFill/>
        </p:spPr>
        <p:txBody>
          <a:bodyPr wrap="square" rtlCol="0">
            <a:spAutoFit/>
          </a:bodyPr>
          <a:lstStyle/>
          <a:p>
            <a:endParaRPr lang="en-US" sz="1600" dirty="0"/>
          </a:p>
          <a:p>
            <a:r>
              <a:rPr lang="en-US" sz="1600" b="1" dirty="0">
                <a:latin typeface="Alexandria"/>
              </a:rPr>
              <a:t>Calculate the Value of Improvement:</a:t>
            </a:r>
          </a:p>
          <a:p>
            <a:endParaRPr lang="en-US" sz="1600" dirty="0">
              <a:latin typeface="Alexandria"/>
            </a:endParaRPr>
          </a:p>
          <a:p>
            <a:pPr marL="285750" indent="-285750">
              <a:buFont typeface="Arial" panose="020B0604020202020204" pitchFamily="34" charset="0"/>
              <a:buChar char="•"/>
            </a:pPr>
            <a:r>
              <a:rPr lang="en-US" sz="1600" dirty="0">
                <a:latin typeface="Alexandria"/>
              </a:rPr>
              <a:t>Reduced employee turnover rate.</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Increased productivity.</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Improved customer satisfaction.</a:t>
            </a:r>
          </a:p>
          <a:p>
            <a:endParaRPr lang="en-US" sz="1600" dirty="0">
              <a:latin typeface="Alexandria"/>
            </a:endParaRPr>
          </a:p>
          <a:p>
            <a:r>
              <a:rPr lang="en-US" sz="1600" b="1" dirty="0">
                <a:latin typeface="Alexandria"/>
              </a:rPr>
              <a:t>Calculate the ROI: </a:t>
            </a:r>
            <a:r>
              <a:rPr lang="en-US" sz="1600" dirty="0">
                <a:latin typeface="Alexandria"/>
              </a:rPr>
              <a:t>ROI = (Value of Improvement - Cost of Solution) / Cost of Solution</a:t>
            </a:r>
          </a:p>
          <a:p>
            <a:endParaRPr lang="en-US" sz="16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ROI Measurement Steps</a:t>
            </a:r>
          </a:p>
        </p:txBody>
      </p:sp>
    </p:spTree>
    <p:extLst>
      <p:ext uri="{BB962C8B-B14F-4D97-AF65-F5344CB8AC3E}">
        <p14:creationId xmlns:p14="http://schemas.microsoft.com/office/powerpoint/2010/main" val="3650752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3046988"/>
          </a:xfrm>
          <a:prstGeom prst="rect">
            <a:avLst/>
          </a:prstGeom>
          <a:noFill/>
        </p:spPr>
        <p:txBody>
          <a:bodyPr wrap="square" rtlCol="0">
            <a:spAutoFit/>
          </a:bodyPr>
          <a:lstStyle/>
          <a:p>
            <a:endParaRPr lang="en-US" sz="1600" dirty="0"/>
          </a:p>
          <a:p>
            <a:r>
              <a:rPr lang="en-US" sz="1600" b="1" dirty="0">
                <a:latin typeface="Alexandria"/>
              </a:rPr>
              <a:t>Value of Improvement:</a:t>
            </a:r>
          </a:p>
          <a:p>
            <a:endParaRPr lang="en-US" sz="1600" dirty="0">
              <a:latin typeface="Alexandria"/>
            </a:endParaRPr>
          </a:p>
          <a:p>
            <a:pPr marL="285750" indent="-285750">
              <a:buFont typeface="Arial" panose="020B0604020202020204" pitchFamily="34" charset="0"/>
              <a:buChar char="•"/>
            </a:pPr>
            <a:r>
              <a:rPr lang="en-US" sz="1600" dirty="0">
                <a:latin typeface="Alexandria"/>
              </a:rPr>
              <a:t>Reducing employee turnover by 10% saves $100,000 in annual hiring and training costs.</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Increasing productivity by 5% increases revenue by $50,000 annually.</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Improving customer satisfaction by 5% increases customer retention by 2%, which leads to increased revenue of $20,000 annually.</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Total Value of Improvement = $170,000 annually.</a:t>
            </a:r>
          </a:p>
          <a:p>
            <a:endParaRPr lang="en-US" sz="16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ROI Example</a:t>
            </a:r>
          </a:p>
        </p:txBody>
      </p:sp>
    </p:spTree>
    <p:extLst>
      <p:ext uri="{BB962C8B-B14F-4D97-AF65-F5344CB8AC3E}">
        <p14:creationId xmlns:p14="http://schemas.microsoft.com/office/powerpoint/2010/main" val="1114040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064500"/>
            <a:ext cx="10541000" cy="3539430"/>
          </a:xfrm>
          <a:prstGeom prst="rect">
            <a:avLst/>
          </a:prstGeom>
          <a:noFill/>
        </p:spPr>
        <p:txBody>
          <a:bodyPr wrap="square" rtlCol="0">
            <a:spAutoFit/>
          </a:bodyPr>
          <a:lstStyle/>
          <a:p>
            <a:endParaRPr lang="en-US" sz="1600" dirty="0"/>
          </a:p>
          <a:p>
            <a:r>
              <a:rPr lang="en-US" sz="1600" b="1" dirty="0">
                <a:latin typeface="Alexandria"/>
              </a:rPr>
              <a:t>Cost of Solution:</a:t>
            </a:r>
          </a:p>
          <a:p>
            <a:endParaRPr lang="en-US" sz="1600" dirty="0">
              <a:latin typeface="Alexandria"/>
            </a:endParaRPr>
          </a:p>
          <a:p>
            <a:pPr marL="285750" indent="-285750">
              <a:buFont typeface="Arial" panose="020B0604020202020204" pitchFamily="34" charset="0"/>
              <a:buChar char="•"/>
            </a:pPr>
            <a:r>
              <a:rPr lang="en-US" sz="1600" dirty="0">
                <a:latin typeface="Alexandria"/>
              </a:rPr>
              <a:t>Cost of developing and implementing the training program: $50,000.</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Salaries of trainers: $20,000 annually.</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Cost of training materials: $10,000 annually.</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Total Cost of Solution: $80,000 annually.</a:t>
            </a:r>
          </a:p>
          <a:p>
            <a:pPr marL="285750" indent="-285750">
              <a:buFont typeface="Arial" panose="020B0604020202020204" pitchFamily="34" charset="0"/>
              <a:buChar char="•"/>
            </a:pPr>
            <a:endParaRPr lang="en-US" sz="1600" dirty="0">
              <a:latin typeface="Alexandria"/>
            </a:endParaRPr>
          </a:p>
          <a:p>
            <a:endParaRPr lang="en-US" sz="1600" dirty="0">
              <a:latin typeface="Alexandria"/>
            </a:endParaRPr>
          </a:p>
          <a:p>
            <a:pPr marL="285750" indent="-285750">
              <a:buFont typeface="Wingdings" panose="05000000000000000000" pitchFamily="2" charset="2"/>
              <a:buChar char="Ø"/>
            </a:pPr>
            <a:r>
              <a:rPr lang="en-US" sz="1600" b="1" dirty="0"/>
              <a:t>ROI:</a:t>
            </a:r>
            <a:r>
              <a:rPr lang="en-US" sz="1600" dirty="0"/>
              <a:t> ROI = ($170,000 - $80,000) / $80,000 = 112.5%</a:t>
            </a:r>
            <a:endParaRPr lang="en-US" sz="1600" dirty="0">
              <a:latin typeface="Alexandria"/>
            </a:endParaRPr>
          </a:p>
          <a:p>
            <a:pPr marL="285750" indent="-285750">
              <a:buFont typeface="Arial" panose="020B0604020202020204" pitchFamily="34" charset="0"/>
              <a:buChar char="•"/>
            </a:pPr>
            <a:endParaRPr lang="en-US" sz="16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ROI Example</a:t>
            </a:r>
          </a:p>
        </p:txBody>
      </p:sp>
    </p:spTree>
    <p:extLst>
      <p:ext uri="{BB962C8B-B14F-4D97-AF65-F5344CB8AC3E}">
        <p14:creationId xmlns:p14="http://schemas.microsoft.com/office/powerpoint/2010/main" val="2726220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4278094"/>
          </a:xfrm>
          <a:prstGeom prst="rect">
            <a:avLst/>
          </a:prstGeom>
          <a:noFill/>
        </p:spPr>
        <p:txBody>
          <a:bodyPr wrap="square" rtlCol="0">
            <a:spAutoFit/>
          </a:bodyPr>
          <a:lstStyle/>
          <a:p>
            <a:endParaRPr lang="en-US" sz="1600" dirty="0">
              <a:latin typeface="Alexandria"/>
            </a:endParaRPr>
          </a:p>
          <a:p>
            <a:endParaRPr lang="en-US" sz="1600" dirty="0">
              <a:latin typeface="Alexandria"/>
            </a:endParaRPr>
          </a:p>
          <a:p>
            <a:r>
              <a:rPr lang="en-US" sz="1600" b="1" dirty="0">
                <a:latin typeface="Alexandria"/>
              </a:rPr>
              <a:t>HR's Importance Recognized, But Not Valued by Wall Street</a:t>
            </a:r>
          </a:p>
          <a:p>
            <a:endParaRPr lang="en-US" sz="1600" dirty="0">
              <a:latin typeface="Alexandria"/>
            </a:endParaRPr>
          </a:p>
          <a:p>
            <a:pPr marL="285750" lvl="0" indent="-285750">
              <a:buFont typeface="Arial" panose="020B0604020202020204" pitchFamily="34" charset="0"/>
              <a:buChar char="•"/>
            </a:pPr>
            <a:r>
              <a:rPr lang="en-US" sz="1600" dirty="0">
                <a:latin typeface="Alexandria"/>
              </a:rPr>
              <a:t>CEOs acknowledge the importance of HR, but Wall Street analysts often disregard human capital's impact on a company's value.</a:t>
            </a:r>
          </a:p>
          <a:p>
            <a:pPr marL="285750" lvl="0" indent="-285750">
              <a:buFont typeface="Arial" panose="020B0604020202020204" pitchFamily="34" charset="0"/>
              <a:buChar char="•"/>
            </a:pPr>
            <a:r>
              <a:rPr lang="en-US" sz="1600" dirty="0">
                <a:latin typeface="Alexandria"/>
              </a:rPr>
              <a:t>Analysts prioritize talking to finance and operations, areas they understand better, instead of HR.</a:t>
            </a:r>
          </a:p>
          <a:p>
            <a:pPr lvl="0"/>
            <a:endParaRPr lang="en-US" sz="1600" dirty="0">
              <a:latin typeface="Alexandria"/>
            </a:endParaRPr>
          </a:p>
          <a:p>
            <a:pPr lvl="0"/>
            <a:endParaRPr lang="en-US" sz="1600" dirty="0">
              <a:latin typeface="Alexandria"/>
            </a:endParaRPr>
          </a:p>
          <a:p>
            <a:r>
              <a:rPr lang="en-US" sz="1600" b="1" dirty="0">
                <a:latin typeface="Alexandria"/>
              </a:rPr>
              <a:t>Lack of Standard Metrics Hinders Reporting</a:t>
            </a:r>
          </a:p>
          <a:p>
            <a:endParaRPr lang="en-US" sz="1600" dirty="0">
              <a:latin typeface="Alexandria"/>
            </a:endParaRPr>
          </a:p>
          <a:p>
            <a:pPr marL="285750" lvl="0" indent="-285750">
              <a:buFont typeface="Arial" panose="020B0604020202020204" pitchFamily="34" charset="0"/>
              <a:buChar char="•"/>
            </a:pPr>
            <a:r>
              <a:rPr lang="en-US" sz="1600" dirty="0">
                <a:latin typeface="Alexandria"/>
              </a:rPr>
              <a:t>There's no universally accepted way to measure and report human capital value, unlike financial metrics.</a:t>
            </a:r>
          </a:p>
          <a:p>
            <a:pPr marL="285750" lvl="0" indent="-285750">
              <a:buFont typeface="Arial" panose="020B0604020202020204" pitchFamily="34" charset="0"/>
              <a:buChar char="•"/>
            </a:pPr>
            <a:r>
              <a:rPr lang="en-US" sz="1600" dirty="0">
                <a:latin typeface="Alexandria"/>
              </a:rPr>
              <a:t>HR has identified common metrics (Exhibit 1.4) that translate to financial performance and compare with industry benchmarks </a:t>
            </a:r>
            <a:r>
              <a:rPr lang="ar-EG" sz="1600" dirty="0">
                <a:latin typeface="Alexandria"/>
              </a:rPr>
              <a:t>.</a:t>
            </a:r>
            <a:endParaRPr lang="en-US" sz="1600" dirty="0">
              <a:latin typeface="Alexandria"/>
            </a:endParaRPr>
          </a:p>
          <a:p>
            <a:pPr marL="285750" lvl="0" indent="-285750">
              <a:buFont typeface="Arial" panose="020B0604020202020204" pitchFamily="34" charset="0"/>
              <a:buChar char="•"/>
            </a:pPr>
            <a:endParaRPr lang="en-US" sz="1600" dirty="0">
              <a:latin typeface="Alexandria"/>
            </a:endParaRPr>
          </a:p>
          <a:p>
            <a:pPr lvl="0"/>
            <a:endParaRPr lang="en-US" sz="1600" dirty="0">
              <a:latin typeface="Alexandria"/>
            </a:endParaRPr>
          </a:p>
          <a:p>
            <a:endParaRPr lang="en-US" sz="16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HR Metrics &amp; Challenges</a:t>
            </a:r>
          </a:p>
        </p:txBody>
      </p:sp>
    </p:spTree>
    <p:extLst>
      <p:ext uri="{BB962C8B-B14F-4D97-AF65-F5344CB8AC3E}">
        <p14:creationId xmlns:p14="http://schemas.microsoft.com/office/powerpoint/2010/main" val="571115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578098"/>
            <a:ext cx="10541000" cy="2308324"/>
          </a:xfrm>
          <a:prstGeom prst="rect">
            <a:avLst/>
          </a:prstGeom>
          <a:noFill/>
        </p:spPr>
        <p:txBody>
          <a:bodyPr wrap="square" rtlCol="0">
            <a:spAutoFit/>
          </a:bodyPr>
          <a:lstStyle/>
          <a:p>
            <a:pPr lvl="0"/>
            <a:r>
              <a:rPr lang="en-US" sz="1600" b="1" dirty="0">
                <a:latin typeface="Alexandria"/>
              </a:rPr>
              <a:t>Leadership Viewpoint:</a:t>
            </a:r>
          </a:p>
          <a:p>
            <a:pPr lvl="0"/>
            <a:endParaRPr lang="en-US" sz="1600" b="1" dirty="0">
              <a:latin typeface="Alexandria"/>
            </a:endParaRPr>
          </a:p>
          <a:p>
            <a:pPr lvl="0"/>
            <a:r>
              <a:rPr lang="en-US" sz="1600" b="1" dirty="0">
                <a:latin typeface="Alexandria"/>
              </a:rPr>
              <a:t> </a:t>
            </a:r>
            <a:r>
              <a:rPr lang="en-US" sz="1600" dirty="0">
                <a:latin typeface="Alexandria"/>
              </a:rPr>
              <a:t>Companies with leaders who see employees as valuable assets will invest more in retaining and developing them.</a:t>
            </a:r>
          </a:p>
          <a:p>
            <a:pPr lvl="0"/>
            <a:endParaRPr lang="en-US" sz="1600" dirty="0">
              <a:latin typeface="Alexandria"/>
            </a:endParaRPr>
          </a:p>
          <a:p>
            <a:pPr lvl="0"/>
            <a:endParaRPr lang="en-US" sz="1600" dirty="0">
              <a:latin typeface="Alexandria"/>
            </a:endParaRPr>
          </a:p>
          <a:p>
            <a:pPr lvl="0"/>
            <a:r>
              <a:rPr lang="en-US" sz="1600" b="1" dirty="0">
                <a:latin typeface="Alexandria"/>
              </a:rPr>
              <a:t>Risk Tolerance</a:t>
            </a:r>
            <a:r>
              <a:rPr lang="en-US" sz="1600" dirty="0">
                <a:latin typeface="Alexandria"/>
              </a:rPr>
              <a:t>: </a:t>
            </a:r>
          </a:p>
          <a:p>
            <a:pPr lvl="0"/>
            <a:endParaRPr lang="en-US" sz="1600" dirty="0">
              <a:latin typeface="Alexandria"/>
            </a:endParaRPr>
          </a:p>
          <a:p>
            <a:pPr lvl="0"/>
            <a:r>
              <a:rPr lang="en-US" sz="1600" dirty="0">
                <a:latin typeface="Alexandria"/>
              </a:rPr>
              <a:t>Organizations willing to take risks are more likely to invest heavily in employee training and development.</a:t>
            </a:r>
          </a:p>
          <a:p>
            <a:pPr lvl="0"/>
            <a:endParaRPr lang="en-US" sz="16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418854"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Factors Influencing How “Investment Oriented” an Organization Is</a:t>
            </a:r>
          </a:p>
        </p:txBody>
      </p:sp>
    </p:spTree>
    <p:extLst>
      <p:ext uri="{BB962C8B-B14F-4D97-AF65-F5344CB8AC3E}">
        <p14:creationId xmlns:p14="http://schemas.microsoft.com/office/powerpoint/2010/main" val="2267280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2800767"/>
          </a:xfrm>
          <a:prstGeom prst="rect">
            <a:avLst/>
          </a:prstGeom>
          <a:noFill/>
        </p:spPr>
        <p:txBody>
          <a:bodyPr wrap="square" rtlCol="0">
            <a:spAutoFit/>
          </a:bodyPr>
          <a:lstStyle/>
          <a:p>
            <a:pPr lvl="0"/>
            <a:endParaRPr lang="en-US" sz="1600" dirty="0">
              <a:latin typeface="Alexandria"/>
            </a:endParaRPr>
          </a:p>
          <a:p>
            <a:pPr lvl="0"/>
            <a:r>
              <a:rPr lang="en-US" sz="1600" b="1" dirty="0">
                <a:latin typeface="Alexandria"/>
              </a:rPr>
              <a:t>Employee Skills</a:t>
            </a:r>
            <a:r>
              <a:rPr lang="en-US" sz="1600" dirty="0">
                <a:latin typeface="Alexandria"/>
              </a:rPr>
              <a:t>: </a:t>
            </a:r>
          </a:p>
          <a:p>
            <a:pPr lvl="0"/>
            <a:endParaRPr lang="en-US" sz="1600" dirty="0">
              <a:latin typeface="Alexandria"/>
            </a:endParaRPr>
          </a:p>
          <a:p>
            <a:pPr marL="285750" lvl="0" indent="-285750">
              <a:buFont typeface="Arial" panose="020B0604020202020204" pitchFamily="34" charset="0"/>
              <a:buChar char="•"/>
            </a:pPr>
            <a:r>
              <a:rPr lang="en-US" sz="1600" dirty="0">
                <a:latin typeface="Alexandria"/>
              </a:rPr>
              <a:t>Investment decisions are influenced by the skills employees possess. </a:t>
            </a:r>
          </a:p>
          <a:p>
            <a:pPr marL="285750" lvl="0" indent="-285750">
              <a:buFont typeface="Arial" panose="020B0604020202020204" pitchFamily="34" charset="0"/>
              <a:buChar char="•"/>
            </a:pPr>
            <a:r>
              <a:rPr lang="en-US" sz="1600" dirty="0">
                <a:latin typeface="Alexandria"/>
              </a:rPr>
              <a:t>Companies offering training in highly marketable skills may need stronger retention strategies to prevent employee loss.</a:t>
            </a:r>
          </a:p>
          <a:p>
            <a:pPr lvl="0"/>
            <a:endParaRPr lang="en-US" sz="1600" dirty="0">
              <a:latin typeface="Alexandria"/>
            </a:endParaRPr>
          </a:p>
          <a:p>
            <a:pPr lvl="0"/>
            <a:r>
              <a:rPr lang="en-US" sz="1600" b="1" dirty="0">
                <a:latin typeface="Alexandria"/>
              </a:rPr>
              <a:t>Focus on Measurable Returns:</a:t>
            </a:r>
            <a:r>
              <a:rPr lang="en-US" sz="1600" dirty="0">
                <a:latin typeface="Alexandria"/>
              </a:rPr>
              <a:t> </a:t>
            </a:r>
          </a:p>
          <a:p>
            <a:pPr lvl="0"/>
            <a:endParaRPr lang="en-US" sz="1600" dirty="0">
              <a:latin typeface="Alexandria"/>
            </a:endParaRPr>
          </a:p>
          <a:p>
            <a:pPr lvl="0"/>
            <a:r>
              <a:rPr lang="en-US" sz="1600" dirty="0">
                <a:latin typeface="Alexandria"/>
              </a:rPr>
              <a:t>Organizations that prioritize a clear return on investment may struggle to justify investment in HR programs with less tangible benefits, like improved morale.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418854"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Factors Influencing How “Investment Oriented” an Organization Is</a:t>
            </a:r>
          </a:p>
        </p:txBody>
      </p:sp>
    </p:spTree>
    <p:extLst>
      <p:ext uri="{BB962C8B-B14F-4D97-AF65-F5344CB8AC3E}">
        <p14:creationId xmlns:p14="http://schemas.microsoft.com/office/powerpoint/2010/main" val="810302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2554545"/>
          </a:xfrm>
          <a:prstGeom prst="rect">
            <a:avLst/>
          </a:prstGeom>
          <a:noFill/>
        </p:spPr>
        <p:txBody>
          <a:bodyPr wrap="square" rtlCol="0">
            <a:spAutoFit/>
          </a:bodyPr>
          <a:lstStyle/>
          <a:p>
            <a:pPr lvl="0"/>
            <a:endParaRPr lang="en-US" sz="1600" b="1" dirty="0">
              <a:latin typeface="Alexandria"/>
            </a:endParaRPr>
          </a:p>
          <a:p>
            <a:pPr lvl="0"/>
            <a:r>
              <a:rPr lang="en-US" sz="1600" b="1" dirty="0">
                <a:latin typeface="Alexandria"/>
              </a:rPr>
              <a:t>Outsourcing Options: </a:t>
            </a:r>
          </a:p>
          <a:p>
            <a:pPr lvl="0"/>
            <a:endParaRPr lang="en-US" sz="1600" b="1" dirty="0">
              <a:latin typeface="Alexandria"/>
            </a:endParaRPr>
          </a:p>
          <a:p>
            <a:pPr lvl="0"/>
            <a:r>
              <a:rPr lang="en-US" sz="1600" dirty="0">
                <a:latin typeface="Alexandria"/>
              </a:rPr>
              <a:t>The availability of cost-effective outsourcing can influence investment decisions. Some functions may be outsourced if specialists are readily available elsewhere.</a:t>
            </a:r>
          </a:p>
          <a:p>
            <a:pPr lvl="0"/>
            <a:endParaRPr lang="en-US" sz="1600" b="1" dirty="0">
              <a:latin typeface="Alexandria"/>
            </a:endParaRPr>
          </a:p>
          <a:p>
            <a:pPr lvl="0"/>
            <a:r>
              <a:rPr lang="en-US" sz="1600" b="1" dirty="0">
                <a:latin typeface="Alexandria"/>
              </a:rPr>
              <a:t>HR Professionals' Role</a:t>
            </a:r>
            <a:r>
              <a:rPr lang="en-US" sz="1600" dirty="0">
                <a:latin typeface="Alexandria"/>
              </a:rPr>
              <a:t>: </a:t>
            </a:r>
          </a:p>
          <a:p>
            <a:pPr lvl="0"/>
            <a:endParaRPr lang="en-US" sz="1600" dirty="0">
              <a:latin typeface="Alexandria"/>
            </a:endParaRPr>
          </a:p>
          <a:p>
            <a:pPr lvl="0"/>
            <a:r>
              <a:rPr lang="en-US" sz="1600" dirty="0">
                <a:latin typeface="Alexandria"/>
              </a:rPr>
              <a:t>HR professionals play a crucial role in convincing leadership to understand the value of their workforce. They have an ethical responsibility to advocate for strategic HR practices that benefit everyone involved.</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433368"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i="1" dirty="0"/>
              <a:t>Factors Influencing How “Investment Oriented” an Organization Is</a:t>
            </a:r>
            <a:endParaRPr lang="en-US" dirty="0"/>
          </a:p>
        </p:txBody>
      </p:sp>
    </p:spTree>
    <p:extLst>
      <p:ext uri="{BB962C8B-B14F-4D97-AF65-F5344CB8AC3E}">
        <p14:creationId xmlns:p14="http://schemas.microsoft.com/office/powerpoint/2010/main" val="2589850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24594"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hlinkClick r:id="rId2"/>
            </a:endParaRPr>
          </a:p>
          <a:p>
            <a:pPr algn="ctr"/>
            <a:endParaRPr lang="en-US" dirty="0">
              <a:solidFill>
                <a:schemeClr val="tx1"/>
              </a:solidFill>
              <a:hlinkClick r:id="rId2"/>
            </a:endParaRPr>
          </a:p>
          <a:p>
            <a:pPr algn="ctr"/>
            <a:endParaRPr lang="en-US" dirty="0">
              <a:solidFill>
                <a:schemeClr val="tx1"/>
              </a:solidFill>
              <a:hlinkClick r:id="rId2"/>
            </a:endParaRPr>
          </a:p>
          <a:p>
            <a:pPr algn="ctr"/>
            <a:endParaRPr lang="en-US" dirty="0">
              <a:solidFill>
                <a:schemeClr val="tx1"/>
              </a:solidFill>
              <a:hlinkClick r:id="rId2"/>
            </a:endParaRPr>
          </a:p>
          <a:p>
            <a:pPr algn="ctr"/>
            <a:endParaRPr lang="en-US" dirty="0">
              <a:solidFill>
                <a:schemeClr val="tx1"/>
              </a:solidFill>
              <a:hlinkClick r:id="rId2"/>
            </a:endParaRPr>
          </a:p>
          <a:p>
            <a:pPr algn="ctr"/>
            <a:endParaRPr lang="en-US" dirty="0">
              <a:solidFill>
                <a:schemeClr val="tx1"/>
              </a:solidFill>
              <a:hlinkClick r:id="rId2"/>
            </a:endParaRPr>
          </a:p>
          <a:p>
            <a:pPr algn="ctr"/>
            <a:endParaRPr lang="en-US" dirty="0">
              <a:solidFill>
                <a:schemeClr val="tx1"/>
              </a:solidFill>
              <a:hlinkClick r:id="rId2"/>
            </a:endParaRPr>
          </a:p>
          <a:p>
            <a:pPr algn="ctr"/>
            <a:endParaRPr lang="en-US" dirty="0">
              <a:solidFill>
                <a:schemeClr val="tx1"/>
              </a:solidFill>
              <a:hlinkClick r:id="rId2"/>
            </a:endParaRPr>
          </a:p>
          <a:p>
            <a:pPr algn="ctr"/>
            <a:endParaRPr lang="en-US" dirty="0">
              <a:solidFill>
                <a:schemeClr val="tx1"/>
              </a:solidFill>
              <a:hlinkClick r:id="rId2"/>
            </a:endParaRPr>
          </a:p>
          <a:p>
            <a:pPr algn="ctr"/>
            <a:r>
              <a:rPr lang="en-US" dirty="0">
                <a:solidFill>
                  <a:schemeClr val="tx1"/>
                </a:solidFill>
                <a:hlinkClick r:id="rId2"/>
              </a:rPr>
              <a:t>Video Link: https://www.youtube.com/watch?v=Xk6hBkOzCzQ</a:t>
            </a:r>
            <a:endParaRPr lang="en-US" dirty="0">
              <a:solidFill>
                <a:schemeClr val="tx1"/>
              </a:solidFill>
            </a:endParaRPr>
          </a:p>
          <a:p>
            <a:pPr algn="ctr"/>
            <a:endParaRPr lang="en-US" dirty="0">
              <a:solidFill>
                <a:schemeClr val="tx1"/>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707886"/>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i="1" dirty="0"/>
              <a:t>Watch This Video: </a:t>
            </a:r>
            <a:r>
              <a:rPr lang="en-US" i="1" dirty="0" err="1"/>
              <a:t>Moneyball</a:t>
            </a:r>
            <a:r>
              <a:rPr lang="en-US" i="1" dirty="0"/>
              <a:t> </a:t>
            </a:r>
            <a:r>
              <a:rPr lang="en-US" dirty="0"/>
              <a:t>Winning with Stats in Baseball</a:t>
            </a:r>
          </a:p>
          <a:p>
            <a:endParaRPr lang="en-US"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94578" y="2101396"/>
            <a:ext cx="5036458" cy="2820417"/>
          </a:xfrm>
          <a:prstGeom prst="rect">
            <a:avLst/>
          </a:prstGeom>
        </p:spPr>
      </p:pic>
    </p:spTree>
    <p:extLst>
      <p:ext uri="{BB962C8B-B14F-4D97-AF65-F5344CB8AC3E}">
        <p14:creationId xmlns:p14="http://schemas.microsoft.com/office/powerpoint/2010/main" val="3246443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2800767"/>
          </a:xfrm>
          <a:prstGeom prst="rect">
            <a:avLst/>
          </a:prstGeom>
          <a:noFill/>
        </p:spPr>
        <p:txBody>
          <a:bodyPr wrap="square" rtlCol="0">
            <a:spAutoFit/>
          </a:bodyPr>
          <a:lstStyle/>
          <a:p>
            <a:pPr lvl="0"/>
            <a:endParaRPr lang="en-US" sz="1600" b="1" dirty="0">
              <a:latin typeface="Alexandria"/>
            </a:endParaRPr>
          </a:p>
          <a:p>
            <a:r>
              <a:rPr lang="en-US" sz="1600" b="1" dirty="0">
                <a:latin typeface="Alexandria"/>
              </a:rPr>
              <a:t>The Challenge:</a:t>
            </a:r>
          </a:p>
          <a:p>
            <a:endParaRPr lang="en-US" sz="1600" dirty="0">
              <a:latin typeface="Alexandria"/>
            </a:endParaRPr>
          </a:p>
          <a:p>
            <a:pPr lvl="0"/>
            <a:r>
              <a:rPr lang="en-US" sz="1600" dirty="0">
                <a:latin typeface="Alexandria"/>
              </a:rPr>
              <a:t>Billy </a:t>
            </a:r>
            <a:r>
              <a:rPr lang="en-US" sz="1600" dirty="0" err="1">
                <a:latin typeface="Alexandria"/>
              </a:rPr>
              <a:t>Beane</a:t>
            </a:r>
            <a:r>
              <a:rPr lang="en-US" sz="1600" dirty="0">
                <a:latin typeface="Alexandria"/>
              </a:rPr>
              <a:t>, general manager of the Oakland Athletics (small-market team), couldn't compete financially with big spenders like New York and Boston.</a:t>
            </a:r>
          </a:p>
          <a:p>
            <a:pPr lvl="0"/>
            <a:endParaRPr lang="en-US" sz="1600" dirty="0">
              <a:latin typeface="Alexandria"/>
            </a:endParaRPr>
          </a:p>
          <a:p>
            <a:r>
              <a:rPr lang="en-US" sz="1600" b="1" dirty="0">
                <a:latin typeface="Alexandria"/>
              </a:rPr>
              <a:t>The Solution:</a:t>
            </a:r>
          </a:p>
          <a:p>
            <a:endParaRPr lang="en-US" sz="1600" dirty="0">
              <a:latin typeface="Alexandria"/>
            </a:endParaRPr>
          </a:p>
          <a:p>
            <a:pPr lvl="0"/>
            <a:r>
              <a:rPr lang="en-US" sz="1600" dirty="0" err="1">
                <a:latin typeface="Alexandria"/>
              </a:rPr>
              <a:t>Beane</a:t>
            </a:r>
            <a:r>
              <a:rPr lang="en-US" sz="1600" dirty="0">
                <a:latin typeface="Alexandria"/>
              </a:rPr>
              <a:t> looked beyond traditional player evaluation methods (batting average, home runs for hitters, wins for pitchers)</a:t>
            </a:r>
          </a:p>
          <a:p>
            <a:pPr lvl="0"/>
            <a:r>
              <a:rPr lang="en-US" sz="1600" dirty="0">
                <a:latin typeface="Alexandria"/>
              </a:rPr>
              <a:t>He used new metrics like on-base percentage and pitch count, which were more predictive of team success</a:t>
            </a:r>
            <a:r>
              <a:rPr lang="en-US" sz="1600" dirty="0"/>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i="1" dirty="0" err="1"/>
              <a:t>Moneyball</a:t>
            </a:r>
            <a:r>
              <a:rPr lang="en-US" i="1" dirty="0"/>
              <a:t> </a:t>
            </a:r>
            <a:r>
              <a:rPr lang="en-US" dirty="0"/>
              <a:t>Winning with Stats in Baseball</a:t>
            </a:r>
          </a:p>
        </p:txBody>
      </p:sp>
    </p:spTree>
    <p:extLst>
      <p:ext uri="{BB962C8B-B14F-4D97-AF65-F5344CB8AC3E}">
        <p14:creationId xmlns:p14="http://schemas.microsoft.com/office/powerpoint/2010/main" val="1637110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2554545"/>
          </a:xfrm>
          <a:prstGeom prst="rect">
            <a:avLst/>
          </a:prstGeom>
          <a:noFill/>
        </p:spPr>
        <p:txBody>
          <a:bodyPr wrap="square" rtlCol="0">
            <a:spAutoFit/>
          </a:bodyPr>
          <a:lstStyle/>
          <a:p>
            <a:pPr lvl="0"/>
            <a:endParaRPr lang="en-US" sz="1600" b="1" dirty="0">
              <a:latin typeface="Alexandria"/>
            </a:endParaRPr>
          </a:p>
          <a:p>
            <a:r>
              <a:rPr lang="en-US" sz="1600" b="1" dirty="0">
                <a:latin typeface="Alexandria"/>
              </a:rPr>
              <a:t>The Result:</a:t>
            </a:r>
          </a:p>
          <a:p>
            <a:endParaRPr lang="en-US" sz="1600" dirty="0">
              <a:latin typeface="Alexandria"/>
            </a:endParaRPr>
          </a:p>
          <a:p>
            <a:pPr lvl="0"/>
            <a:r>
              <a:rPr lang="en-US" sz="1600" dirty="0">
                <a:latin typeface="Alexandria"/>
              </a:rPr>
              <a:t>Oakland, with a low payroll, made the playoffs four years straight (2000-2003) despite having fewer stars.</a:t>
            </a:r>
          </a:p>
          <a:p>
            <a:pPr lvl="0"/>
            <a:r>
              <a:rPr lang="en-US" sz="1600" dirty="0">
                <a:latin typeface="Alexandria"/>
              </a:rPr>
              <a:t>Other teams copied </a:t>
            </a:r>
            <a:r>
              <a:rPr lang="en-US" sz="1600" dirty="0" err="1">
                <a:latin typeface="Alexandria"/>
              </a:rPr>
              <a:t>Beane's</a:t>
            </a:r>
            <a:r>
              <a:rPr lang="en-US" sz="1600" dirty="0">
                <a:latin typeface="Alexandria"/>
              </a:rPr>
              <a:t> approach, reducing Oakland's advantage.</a:t>
            </a:r>
          </a:p>
          <a:p>
            <a:pPr lvl="0"/>
            <a:endParaRPr lang="en-US" sz="1600" dirty="0">
              <a:latin typeface="Alexandria"/>
            </a:endParaRPr>
          </a:p>
          <a:p>
            <a:r>
              <a:rPr lang="en-US" sz="1600" b="1" dirty="0">
                <a:latin typeface="Alexandria"/>
              </a:rPr>
              <a:t>The Lesson:</a:t>
            </a:r>
          </a:p>
          <a:p>
            <a:endParaRPr lang="en-US" sz="1600" dirty="0">
              <a:latin typeface="Alexandria"/>
            </a:endParaRPr>
          </a:p>
          <a:p>
            <a:pPr lvl="0"/>
            <a:r>
              <a:rPr lang="en-US" sz="1600" dirty="0">
                <a:latin typeface="Alexandria"/>
              </a:rPr>
              <a:t>Smart use of data and metrics can lead to success, even for organizations with fewer resources.</a:t>
            </a:r>
          </a:p>
          <a:p>
            <a:pPr lvl="0"/>
            <a:r>
              <a:rPr lang="en-US" sz="1600" dirty="0">
                <a:latin typeface="Alexandria"/>
              </a:rPr>
              <a:t>Choosing the right metrics and analysis techniques is crucial.</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i="1" dirty="0" err="1"/>
              <a:t>Moneyball</a:t>
            </a:r>
            <a:r>
              <a:rPr lang="en-US" i="1" dirty="0"/>
              <a:t> </a:t>
            </a:r>
            <a:r>
              <a:rPr lang="en-US" dirty="0"/>
              <a:t>Winning with Stats in Baseball</a:t>
            </a:r>
          </a:p>
        </p:txBody>
      </p:sp>
    </p:spTree>
    <p:extLst>
      <p:ext uri="{BB962C8B-B14F-4D97-AF65-F5344CB8AC3E}">
        <p14:creationId xmlns:p14="http://schemas.microsoft.com/office/powerpoint/2010/main" val="917729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3785652"/>
          </a:xfrm>
          <a:prstGeom prst="rect">
            <a:avLst/>
          </a:prstGeom>
          <a:noFill/>
        </p:spPr>
        <p:txBody>
          <a:bodyPr wrap="square" rtlCol="0">
            <a:spAutoFit/>
          </a:bodyPr>
          <a:lstStyle/>
          <a:p>
            <a:endParaRPr lang="en-US" sz="1600" b="1" dirty="0">
              <a:latin typeface="Alexandria"/>
            </a:endParaRPr>
          </a:p>
          <a:p>
            <a:r>
              <a:rPr lang="en-US" sz="1600" b="1" dirty="0">
                <a:latin typeface="Alexandria"/>
              </a:rPr>
              <a:t>HR Metrics</a:t>
            </a:r>
            <a:r>
              <a:rPr lang="en-US" sz="1600" dirty="0">
                <a:latin typeface="Alexandria"/>
              </a:rPr>
              <a:t>: Quantitative measures used to track and assess the efficiency and effectiveness of human resource management practices.</a:t>
            </a:r>
          </a:p>
          <a:p>
            <a:endParaRPr lang="en-US" sz="1600" b="1" dirty="0">
              <a:latin typeface="Alexandria"/>
            </a:endParaRPr>
          </a:p>
          <a:p>
            <a:r>
              <a:rPr lang="en-US" sz="1600" b="1" dirty="0">
                <a:latin typeface="Alexandria"/>
              </a:rPr>
              <a:t>Choosing the Right Metrics Matters</a:t>
            </a:r>
          </a:p>
          <a:p>
            <a:endParaRPr lang="en-US" sz="1600" dirty="0">
              <a:latin typeface="Alexandria"/>
            </a:endParaRPr>
          </a:p>
          <a:p>
            <a:pPr lvl="0"/>
            <a:r>
              <a:rPr lang="en-US" sz="1600" dirty="0">
                <a:latin typeface="Alexandria"/>
              </a:rPr>
              <a:t>"Perfect" metrics don't exist. The most suitable ones depend on the organization's strategy: </a:t>
            </a:r>
          </a:p>
          <a:p>
            <a:pPr lvl="0"/>
            <a:endParaRPr lang="en-US" sz="1600" dirty="0">
              <a:latin typeface="Alexandria"/>
            </a:endParaRPr>
          </a:p>
          <a:p>
            <a:pPr marL="742950" lvl="1" indent="-285750">
              <a:buFont typeface="Arial" panose="020B0604020202020204" pitchFamily="34" charset="0"/>
              <a:buChar char="•"/>
            </a:pPr>
            <a:r>
              <a:rPr lang="en-US" sz="1600" dirty="0">
                <a:latin typeface="Alexandria"/>
              </a:rPr>
              <a:t>Cost-focused companies might track turnover and revenue per employee.</a:t>
            </a:r>
          </a:p>
          <a:p>
            <a:pPr marL="742950" lvl="1" indent="-285750">
              <a:buFont typeface="Arial" panose="020B0604020202020204" pitchFamily="34" charset="0"/>
              <a:buChar char="•"/>
            </a:pPr>
            <a:r>
              <a:rPr lang="en-US" sz="1600" dirty="0">
                <a:latin typeface="Alexandria"/>
              </a:rPr>
              <a:t>Growth-oriented companies might look at time-to-fill vacancies.</a:t>
            </a:r>
          </a:p>
          <a:p>
            <a:pPr marL="742950" lvl="1" indent="-285750">
              <a:buFont typeface="Arial" panose="020B0604020202020204" pitchFamily="34" charset="0"/>
              <a:buChar char="•"/>
            </a:pPr>
            <a:r>
              <a:rPr lang="en-US" sz="1600" dirty="0">
                <a:latin typeface="Alexandria"/>
              </a:rPr>
              <a:t>Innovation-driven companies might monitor training costs per employee.</a:t>
            </a:r>
          </a:p>
          <a:p>
            <a:pPr marL="742950" lvl="1" indent="-285750">
              <a:buFont typeface="Arial" panose="020B0604020202020204" pitchFamily="34" charset="0"/>
              <a:buChar char="•"/>
            </a:pPr>
            <a:r>
              <a:rPr lang="en-US" sz="1600" dirty="0">
                <a:latin typeface="Alexandria"/>
              </a:rPr>
              <a:t>Different divisions within the same organization might use different metrics based </a:t>
            </a:r>
          </a:p>
          <a:p>
            <a:pPr marL="742950" lvl="1" indent="-285750">
              <a:buFont typeface="Arial" panose="020B0604020202020204" pitchFamily="34" charset="0"/>
              <a:buChar char="•"/>
            </a:pPr>
            <a:r>
              <a:rPr lang="en-US" sz="1600" dirty="0">
                <a:latin typeface="Alexandria"/>
              </a:rPr>
              <a:t>on their unique goals.</a:t>
            </a:r>
          </a:p>
          <a:p>
            <a:pPr rtl="1"/>
            <a:r>
              <a:rPr lang="en-US" sz="1600" dirty="0">
                <a:latin typeface="Alexandria"/>
              </a:rPr>
              <a:t> </a:t>
            </a:r>
          </a:p>
          <a:p>
            <a:endParaRPr lang="en-US" sz="16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HR Metrics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39041" y="4565543"/>
            <a:ext cx="2755099" cy="1435132"/>
          </a:xfrm>
          <a:prstGeom prst="rect">
            <a:avLst/>
          </a:prstGeom>
        </p:spPr>
      </p:pic>
    </p:spTree>
    <p:extLst>
      <p:ext uri="{BB962C8B-B14F-4D97-AF65-F5344CB8AC3E}">
        <p14:creationId xmlns:p14="http://schemas.microsoft.com/office/powerpoint/2010/main" val="1300866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37959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i="1" dirty="0">
                <a:latin typeface="Alexandria"/>
              </a:rPr>
              <a:t>Key HR Metrics</a:t>
            </a:r>
            <a:endParaRPr lang="en-US" dirty="0">
              <a:latin typeface="Alexandria"/>
            </a:endParaRPr>
          </a:p>
        </p:txBody>
      </p:sp>
      <p:sp>
        <p:nvSpPr>
          <p:cNvPr id="12" name="Rectangle 11">
            <a:extLst>
              <a:ext uri="{FF2B5EF4-FFF2-40B4-BE49-F238E27FC236}">
                <a16:creationId xmlns:a16="http://schemas.microsoft.com/office/drawing/2014/main" id="{6BABCFF2-7E0F-4460-989B-713AB8BD99B4}"/>
              </a:ext>
            </a:extLst>
          </p:cNvPr>
          <p:cNvSpPr/>
          <p:nvPr/>
        </p:nvSpPr>
        <p:spPr bwMode="auto">
          <a:xfrm>
            <a:off x="3891779" y="1249036"/>
            <a:ext cx="218759" cy="5127143"/>
          </a:xfrm>
          <a:prstGeom prst="rect">
            <a:avLst/>
          </a:prstGeom>
          <a:gradFill flip="none" rotWithShape="1">
            <a:gsLst>
              <a:gs pos="80000">
                <a:srgbClr val="E5E5E5"/>
              </a:gs>
              <a:gs pos="97000">
                <a:schemeClr val="bg1">
                  <a:lumMod val="65000"/>
                </a:schemeClr>
              </a:gs>
            </a:gsLst>
            <a:lin ang="0" scaled="1"/>
            <a:tileRect/>
          </a:gradFill>
          <a:ln>
            <a:noFill/>
          </a:ln>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grpSp>
        <p:nvGrpSpPr>
          <p:cNvPr id="13" name="Group 12">
            <a:extLst>
              <a:ext uri="{FF2B5EF4-FFF2-40B4-BE49-F238E27FC236}">
                <a16:creationId xmlns:a16="http://schemas.microsoft.com/office/drawing/2014/main" id="{C21AA041-2D40-43FB-A9EC-CD64F4DE855D}"/>
              </a:ext>
            </a:extLst>
          </p:cNvPr>
          <p:cNvGrpSpPr/>
          <p:nvPr/>
        </p:nvGrpSpPr>
        <p:grpSpPr>
          <a:xfrm>
            <a:off x="2470762" y="5428134"/>
            <a:ext cx="7250478" cy="897536"/>
            <a:chOff x="2470762" y="5195907"/>
            <a:chExt cx="7250478" cy="897536"/>
          </a:xfrm>
        </p:grpSpPr>
        <p:sp>
          <p:nvSpPr>
            <p:cNvPr id="14" name="Rectangle: Top Corners Rounded 43">
              <a:extLst>
                <a:ext uri="{FF2B5EF4-FFF2-40B4-BE49-F238E27FC236}">
                  <a16:creationId xmlns:a16="http://schemas.microsoft.com/office/drawing/2014/main" id="{ABDF3428-B082-4845-B70B-A6C9C0D0306E}"/>
                </a:ext>
              </a:extLst>
            </p:cNvPr>
            <p:cNvSpPr/>
            <p:nvPr/>
          </p:nvSpPr>
          <p:spPr bwMode="auto">
            <a:xfrm rot="16200000">
              <a:off x="2955780" y="4948587"/>
              <a:ext cx="621451" cy="1591488"/>
            </a:xfrm>
            <a:prstGeom prst="round2SameRect">
              <a:avLst>
                <a:gd name="adj1" fmla="val 5631"/>
                <a:gd name="adj2" fmla="val 0"/>
              </a:avLst>
            </a:prstGeom>
            <a:solidFill>
              <a:schemeClr val="accent6">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15" name="Freeform: Shape 44">
              <a:extLst>
                <a:ext uri="{FF2B5EF4-FFF2-40B4-BE49-F238E27FC236}">
                  <a16:creationId xmlns:a16="http://schemas.microsoft.com/office/drawing/2014/main" id="{85CC976E-76AE-495A-B6F3-7028A2E15E27}"/>
                </a:ext>
              </a:extLst>
            </p:cNvPr>
            <p:cNvSpPr/>
            <p:nvPr/>
          </p:nvSpPr>
          <p:spPr>
            <a:xfrm>
              <a:off x="3966047" y="5769974"/>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a:solidFill>
                  <a:prstClr val="black"/>
                </a:solidFill>
                <a:latin typeface="Alexandria"/>
              </a:endParaRPr>
            </a:p>
          </p:txBody>
        </p:sp>
        <p:sp>
          <p:nvSpPr>
            <p:cNvPr id="16" name="Freeform: Shape 50">
              <a:extLst>
                <a:ext uri="{FF2B5EF4-FFF2-40B4-BE49-F238E27FC236}">
                  <a16:creationId xmlns:a16="http://schemas.microsoft.com/office/drawing/2014/main" id="{315D9929-C06F-49E9-BD5E-A5C21000D3AD}"/>
                </a:ext>
              </a:extLst>
            </p:cNvPr>
            <p:cNvSpPr/>
            <p:nvPr/>
          </p:nvSpPr>
          <p:spPr>
            <a:xfrm>
              <a:off x="3966108" y="5195907"/>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0070C0"/>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dirty="0">
                <a:solidFill>
                  <a:prstClr val="black"/>
                </a:solidFill>
                <a:latin typeface="Alexandria"/>
              </a:endParaRPr>
            </a:p>
          </p:txBody>
        </p:sp>
        <p:sp>
          <p:nvSpPr>
            <p:cNvPr id="17" name="TextBox 16">
              <a:extLst>
                <a:ext uri="{FF2B5EF4-FFF2-40B4-BE49-F238E27FC236}">
                  <a16:creationId xmlns:a16="http://schemas.microsoft.com/office/drawing/2014/main" id="{0099ACDE-53CD-4FEE-9178-6330E82A0A45}"/>
                </a:ext>
              </a:extLst>
            </p:cNvPr>
            <p:cNvSpPr txBox="1"/>
            <p:nvPr/>
          </p:nvSpPr>
          <p:spPr>
            <a:xfrm>
              <a:off x="4110537" y="5268140"/>
              <a:ext cx="356188" cy="461665"/>
            </a:xfrm>
            <a:prstGeom prst="rect">
              <a:avLst/>
            </a:prstGeom>
            <a:noFill/>
          </p:spPr>
          <p:txBody>
            <a:bodyPr wrap="none" rtlCol="0">
              <a:spAutoFit/>
            </a:bodyPr>
            <a:lstStyle/>
            <a:p>
              <a:pPr>
                <a:defRPr/>
              </a:pPr>
              <a:r>
                <a:rPr lang="en-US" sz="2400" b="1" dirty="0">
                  <a:solidFill>
                    <a:prstClr val="white"/>
                  </a:solidFill>
                  <a:latin typeface="Alexandria"/>
                  <a:cs typeface="Arial" pitchFamily="34" charset="0"/>
                </a:rPr>
                <a:t>6</a:t>
              </a:r>
            </a:p>
          </p:txBody>
        </p:sp>
      </p:grpSp>
      <p:grpSp>
        <p:nvGrpSpPr>
          <p:cNvPr id="18" name="Group 17">
            <a:extLst>
              <a:ext uri="{FF2B5EF4-FFF2-40B4-BE49-F238E27FC236}">
                <a16:creationId xmlns:a16="http://schemas.microsoft.com/office/drawing/2014/main" id="{0E6A46E8-2D86-43E3-A300-916F4E9B1F46}"/>
              </a:ext>
            </a:extLst>
          </p:cNvPr>
          <p:cNvGrpSpPr/>
          <p:nvPr/>
        </p:nvGrpSpPr>
        <p:grpSpPr>
          <a:xfrm>
            <a:off x="2470762" y="4579469"/>
            <a:ext cx="7250478" cy="897536"/>
            <a:chOff x="2470762" y="4347242"/>
            <a:chExt cx="7250478" cy="897536"/>
          </a:xfrm>
        </p:grpSpPr>
        <p:sp>
          <p:nvSpPr>
            <p:cNvPr id="19" name="Rectangle: Top Corners Rounded 53">
              <a:extLst>
                <a:ext uri="{FF2B5EF4-FFF2-40B4-BE49-F238E27FC236}">
                  <a16:creationId xmlns:a16="http://schemas.microsoft.com/office/drawing/2014/main" id="{D16D0FE9-DA91-4BD5-B958-2BC87FAE52D4}"/>
                </a:ext>
              </a:extLst>
            </p:cNvPr>
            <p:cNvSpPr/>
            <p:nvPr/>
          </p:nvSpPr>
          <p:spPr bwMode="auto">
            <a:xfrm rot="16200000">
              <a:off x="2955780" y="4097826"/>
              <a:ext cx="621451" cy="1591488"/>
            </a:xfrm>
            <a:prstGeom prst="round2SameRect">
              <a:avLst>
                <a:gd name="adj1" fmla="val 5631"/>
                <a:gd name="adj2" fmla="val 0"/>
              </a:avLst>
            </a:prstGeom>
            <a:solidFill>
              <a:schemeClr val="accent5">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20" name="Freeform: Shape 54">
              <a:extLst>
                <a:ext uri="{FF2B5EF4-FFF2-40B4-BE49-F238E27FC236}">
                  <a16:creationId xmlns:a16="http://schemas.microsoft.com/office/drawing/2014/main" id="{B9483F66-8D4F-4F78-AE32-80B1539A398A}"/>
                </a:ext>
              </a:extLst>
            </p:cNvPr>
            <p:cNvSpPr/>
            <p:nvPr/>
          </p:nvSpPr>
          <p:spPr>
            <a:xfrm>
              <a:off x="3966047" y="4921309"/>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a:solidFill>
                  <a:prstClr val="black"/>
                </a:solidFill>
                <a:latin typeface="Alexandria"/>
              </a:endParaRPr>
            </a:p>
          </p:txBody>
        </p:sp>
        <p:sp>
          <p:nvSpPr>
            <p:cNvPr id="21" name="Freeform: Shape 55">
              <a:extLst>
                <a:ext uri="{FF2B5EF4-FFF2-40B4-BE49-F238E27FC236}">
                  <a16:creationId xmlns:a16="http://schemas.microsoft.com/office/drawing/2014/main" id="{D75A5B70-0AF7-46F4-9465-44179B0AF68D}"/>
                </a:ext>
              </a:extLst>
            </p:cNvPr>
            <p:cNvSpPr/>
            <p:nvPr/>
          </p:nvSpPr>
          <p:spPr>
            <a:xfrm>
              <a:off x="3966108" y="4347242"/>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445469"/>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a:solidFill>
                  <a:prstClr val="black"/>
                </a:solidFill>
                <a:latin typeface="Alexandria"/>
              </a:endParaRPr>
            </a:p>
          </p:txBody>
        </p:sp>
        <p:sp>
          <p:nvSpPr>
            <p:cNvPr id="22" name="TextBox 21">
              <a:extLst>
                <a:ext uri="{FF2B5EF4-FFF2-40B4-BE49-F238E27FC236}">
                  <a16:creationId xmlns:a16="http://schemas.microsoft.com/office/drawing/2014/main" id="{A61C4817-AA4E-4936-940D-43E609D74F50}"/>
                </a:ext>
              </a:extLst>
            </p:cNvPr>
            <p:cNvSpPr txBox="1"/>
            <p:nvPr/>
          </p:nvSpPr>
          <p:spPr>
            <a:xfrm>
              <a:off x="4110537" y="4419476"/>
              <a:ext cx="356188" cy="461665"/>
            </a:xfrm>
            <a:prstGeom prst="rect">
              <a:avLst/>
            </a:prstGeom>
            <a:noFill/>
          </p:spPr>
          <p:txBody>
            <a:bodyPr wrap="none" rtlCol="0">
              <a:spAutoFit/>
            </a:bodyPr>
            <a:lstStyle/>
            <a:p>
              <a:pPr>
                <a:defRPr/>
              </a:pPr>
              <a:r>
                <a:rPr lang="en-US" sz="2400" b="1" dirty="0">
                  <a:solidFill>
                    <a:prstClr val="white"/>
                  </a:solidFill>
                  <a:latin typeface="Alexandria"/>
                  <a:cs typeface="Arial" pitchFamily="34" charset="0"/>
                </a:rPr>
                <a:t>5</a:t>
              </a:r>
            </a:p>
          </p:txBody>
        </p:sp>
      </p:grpSp>
      <p:grpSp>
        <p:nvGrpSpPr>
          <p:cNvPr id="23" name="Group 22">
            <a:extLst>
              <a:ext uri="{FF2B5EF4-FFF2-40B4-BE49-F238E27FC236}">
                <a16:creationId xmlns:a16="http://schemas.microsoft.com/office/drawing/2014/main" id="{6EA8506D-E19B-4B82-9924-19C00A573020}"/>
              </a:ext>
            </a:extLst>
          </p:cNvPr>
          <p:cNvGrpSpPr/>
          <p:nvPr/>
        </p:nvGrpSpPr>
        <p:grpSpPr>
          <a:xfrm>
            <a:off x="2470762" y="3730805"/>
            <a:ext cx="7250478" cy="897536"/>
            <a:chOff x="2470762" y="3498578"/>
            <a:chExt cx="7250478" cy="897536"/>
          </a:xfrm>
        </p:grpSpPr>
        <p:sp>
          <p:nvSpPr>
            <p:cNvPr id="24" name="Rectangle: Top Corners Rounded 58">
              <a:extLst>
                <a:ext uri="{FF2B5EF4-FFF2-40B4-BE49-F238E27FC236}">
                  <a16:creationId xmlns:a16="http://schemas.microsoft.com/office/drawing/2014/main" id="{CE68EFCF-26CC-445F-8EA0-46D5A09B456D}"/>
                </a:ext>
              </a:extLst>
            </p:cNvPr>
            <p:cNvSpPr/>
            <p:nvPr/>
          </p:nvSpPr>
          <p:spPr bwMode="auto">
            <a:xfrm rot="16200000">
              <a:off x="2955780" y="3247064"/>
              <a:ext cx="621451" cy="1591488"/>
            </a:xfrm>
            <a:prstGeom prst="round2SameRect">
              <a:avLst>
                <a:gd name="adj1" fmla="val 5631"/>
                <a:gd name="adj2" fmla="val 0"/>
              </a:avLst>
            </a:prstGeom>
            <a:solidFill>
              <a:schemeClr val="accent4">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dirty="0">
                <a:solidFill>
                  <a:prstClr val="black"/>
                </a:solidFill>
                <a:latin typeface="Alexandria"/>
              </a:endParaRPr>
            </a:p>
          </p:txBody>
        </p:sp>
        <p:sp>
          <p:nvSpPr>
            <p:cNvPr id="26" name="Freeform: Shape 59">
              <a:extLst>
                <a:ext uri="{FF2B5EF4-FFF2-40B4-BE49-F238E27FC236}">
                  <a16:creationId xmlns:a16="http://schemas.microsoft.com/office/drawing/2014/main" id="{74A5C5E9-F49F-4118-8163-37E775E74CF1}"/>
                </a:ext>
              </a:extLst>
            </p:cNvPr>
            <p:cNvSpPr/>
            <p:nvPr/>
          </p:nvSpPr>
          <p:spPr>
            <a:xfrm>
              <a:off x="3966047" y="4072645"/>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a:solidFill>
                  <a:prstClr val="black"/>
                </a:solidFill>
                <a:latin typeface="Alexandria"/>
              </a:endParaRPr>
            </a:p>
          </p:txBody>
        </p:sp>
        <p:sp>
          <p:nvSpPr>
            <p:cNvPr id="27" name="Freeform: Shape 60">
              <a:extLst>
                <a:ext uri="{FF2B5EF4-FFF2-40B4-BE49-F238E27FC236}">
                  <a16:creationId xmlns:a16="http://schemas.microsoft.com/office/drawing/2014/main" id="{A0620D5B-C07E-4ECD-9E41-96ECD6F3EC18}"/>
                </a:ext>
              </a:extLst>
            </p:cNvPr>
            <p:cNvSpPr/>
            <p:nvPr/>
          </p:nvSpPr>
          <p:spPr>
            <a:xfrm>
              <a:off x="3966108" y="3498578"/>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BD392F"/>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a:solidFill>
                  <a:prstClr val="black"/>
                </a:solidFill>
                <a:latin typeface="Alexandria"/>
              </a:endParaRPr>
            </a:p>
          </p:txBody>
        </p:sp>
        <p:sp>
          <p:nvSpPr>
            <p:cNvPr id="28" name="TextBox 27">
              <a:extLst>
                <a:ext uri="{FF2B5EF4-FFF2-40B4-BE49-F238E27FC236}">
                  <a16:creationId xmlns:a16="http://schemas.microsoft.com/office/drawing/2014/main" id="{0B45D260-3528-4300-8245-2B132B6BFE02}"/>
                </a:ext>
              </a:extLst>
            </p:cNvPr>
            <p:cNvSpPr txBox="1"/>
            <p:nvPr/>
          </p:nvSpPr>
          <p:spPr>
            <a:xfrm>
              <a:off x="4110537" y="3561399"/>
              <a:ext cx="356188" cy="461665"/>
            </a:xfrm>
            <a:prstGeom prst="rect">
              <a:avLst/>
            </a:prstGeom>
            <a:noFill/>
          </p:spPr>
          <p:txBody>
            <a:bodyPr wrap="none" rtlCol="0">
              <a:spAutoFit/>
            </a:bodyPr>
            <a:lstStyle/>
            <a:p>
              <a:pPr>
                <a:defRPr/>
              </a:pPr>
              <a:r>
                <a:rPr lang="en-US" sz="2400" b="1" dirty="0">
                  <a:solidFill>
                    <a:prstClr val="white"/>
                  </a:solidFill>
                  <a:latin typeface="Alexandria"/>
                  <a:cs typeface="Arial" pitchFamily="34" charset="0"/>
                </a:rPr>
                <a:t>4</a:t>
              </a:r>
            </a:p>
          </p:txBody>
        </p:sp>
      </p:grpSp>
      <p:grpSp>
        <p:nvGrpSpPr>
          <p:cNvPr id="29" name="Group 28">
            <a:extLst>
              <a:ext uri="{FF2B5EF4-FFF2-40B4-BE49-F238E27FC236}">
                <a16:creationId xmlns:a16="http://schemas.microsoft.com/office/drawing/2014/main" id="{8980CA23-CB83-4622-A1C9-CF960CEFFEC8}"/>
              </a:ext>
            </a:extLst>
          </p:cNvPr>
          <p:cNvGrpSpPr/>
          <p:nvPr/>
        </p:nvGrpSpPr>
        <p:grpSpPr>
          <a:xfrm>
            <a:off x="2470762" y="2882141"/>
            <a:ext cx="7250478" cy="897536"/>
            <a:chOff x="2470762" y="2649914"/>
            <a:chExt cx="7250478" cy="897536"/>
          </a:xfrm>
        </p:grpSpPr>
        <p:sp>
          <p:nvSpPr>
            <p:cNvPr id="30" name="Rectangle: Top Corners Rounded 63">
              <a:extLst>
                <a:ext uri="{FF2B5EF4-FFF2-40B4-BE49-F238E27FC236}">
                  <a16:creationId xmlns:a16="http://schemas.microsoft.com/office/drawing/2014/main" id="{33ABE8CB-9EA4-441F-A8C8-D4F2FCE36C4A}"/>
                </a:ext>
              </a:extLst>
            </p:cNvPr>
            <p:cNvSpPr/>
            <p:nvPr/>
          </p:nvSpPr>
          <p:spPr bwMode="auto">
            <a:xfrm rot="16200000">
              <a:off x="2955780" y="2396302"/>
              <a:ext cx="621451" cy="1591488"/>
            </a:xfrm>
            <a:prstGeom prst="round2SameRect">
              <a:avLst>
                <a:gd name="adj1" fmla="val 5631"/>
                <a:gd name="adj2" fmla="val 0"/>
              </a:avLst>
            </a:prstGeom>
            <a:solidFill>
              <a:schemeClr val="accent3">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31" name="Freeform: Shape 64">
              <a:extLst>
                <a:ext uri="{FF2B5EF4-FFF2-40B4-BE49-F238E27FC236}">
                  <a16:creationId xmlns:a16="http://schemas.microsoft.com/office/drawing/2014/main" id="{44F501BD-FE6F-4FB2-A4B4-4D4F6C3D808C}"/>
                </a:ext>
              </a:extLst>
            </p:cNvPr>
            <p:cNvSpPr/>
            <p:nvPr/>
          </p:nvSpPr>
          <p:spPr>
            <a:xfrm>
              <a:off x="3970809" y="3223981"/>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a:solidFill>
                  <a:prstClr val="black"/>
                </a:solidFill>
                <a:latin typeface="Alexandria"/>
              </a:endParaRPr>
            </a:p>
          </p:txBody>
        </p:sp>
        <p:sp>
          <p:nvSpPr>
            <p:cNvPr id="32" name="Freeform: Shape 65">
              <a:extLst>
                <a:ext uri="{FF2B5EF4-FFF2-40B4-BE49-F238E27FC236}">
                  <a16:creationId xmlns:a16="http://schemas.microsoft.com/office/drawing/2014/main" id="{04F1454C-DF6D-4F00-A168-DA11068FF3A6}"/>
                </a:ext>
              </a:extLst>
            </p:cNvPr>
            <p:cNvSpPr/>
            <p:nvPr/>
          </p:nvSpPr>
          <p:spPr>
            <a:xfrm>
              <a:off x="3966108" y="2649914"/>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F29B26"/>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a:solidFill>
                  <a:prstClr val="black"/>
                </a:solidFill>
                <a:latin typeface="Alexandria"/>
              </a:endParaRPr>
            </a:p>
          </p:txBody>
        </p:sp>
        <p:sp>
          <p:nvSpPr>
            <p:cNvPr id="33" name="TextBox 32">
              <a:extLst>
                <a:ext uri="{FF2B5EF4-FFF2-40B4-BE49-F238E27FC236}">
                  <a16:creationId xmlns:a16="http://schemas.microsoft.com/office/drawing/2014/main" id="{0E9284AD-08BE-4676-81E0-D0E47CF48691}"/>
                </a:ext>
              </a:extLst>
            </p:cNvPr>
            <p:cNvSpPr txBox="1"/>
            <p:nvPr/>
          </p:nvSpPr>
          <p:spPr>
            <a:xfrm>
              <a:off x="4110537" y="2717505"/>
              <a:ext cx="356188" cy="461665"/>
            </a:xfrm>
            <a:prstGeom prst="rect">
              <a:avLst/>
            </a:prstGeom>
            <a:noFill/>
          </p:spPr>
          <p:txBody>
            <a:bodyPr wrap="none" rtlCol="0">
              <a:spAutoFit/>
            </a:bodyPr>
            <a:lstStyle/>
            <a:p>
              <a:pPr>
                <a:defRPr/>
              </a:pPr>
              <a:r>
                <a:rPr lang="en-US" sz="2400" b="1" dirty="0">
                  <a:solidFill>
                    <a:prstClr val="white"/>
                  </a:solidFill>
                  <a:latin typeface="Alexandria"/>
                  <a:cs typeface="Arial" pitchFamily="34" charset="0"/>
                </a:rPr>
                <a:t>3</a:t>
              </a:r>
            </a:p>
          </p:txBody>
        </p:sp>
      </p:grpSp>
      <p:grpSp>
        <p:nvGrpSpPr>
          <p:cNvPr id="34" name="Group 33">
            <a:extLst>
              <a:ext uri="{FF2B5EF4-FFF2-40B4-BE49-F238E27FC236}">
                <a16:creationId xmlns:a16="http://schemas.microsoft.com/office/drawing/2014/main" id="{F19FB0CD-1C95-48F4-831B-A5617611F70B}"/>
              </a:ext>
            </a:extLst>
          </p:cNvPr>
          <p:cNvGrpSpPr/>
          <p:nvPr/>
        </p:nvGrpSpPr>
        <p:grpSpPr>
          <a:xfrm>
            <a:off x="2471809" y="2033477"/>
            <a:ext cx="7249431" cy="897536"/>
            <a:chOff x="2471809" y="1801250"/>
            <a:chExt cx="7249431" cy="897536"/>
          </a:xfrm>
        </p:grpSpPr>
        <p:sp>
          <p:nvSpPr>
            <p:cNvPr id="35" name="Rectangle: Top Corners Rounded 68">
              <a:extLst>
                <a:ext uri="{FF2B5EF4-FFF2-40B4-BE49-F238E27FC236}">
                  <a16:creationId xmlns:a16="http://schemas.microsoft.com/office/drawing/2014/main" id="{1C28BACD-7314-402A-81D3-0EB94EA9F811}"/>
                </a:ext>
              </a:extLst>
            </p:cNvPr>
            <p:cNvSpPr/>
            <p:nvPr/>
          </p:nvSpPr>
          <p:spPr bwMode="auto">
            <a:xfrm rot="16200000">
              <a:off x="2956827" y="1545540"/>
              <a:ext cx="621451" cy="1591488"/>
            </a:xfrm>
            <a:prstGeom prst="round2SameRect">
              <a:avLst>
                <a:gd name="adj1" fmla="val 5631"/>
                <a:gd name="adj2" fmla="val 0"/>
              </a:avLst>
            </a:prstGeom>
            <a:solidFill>
              <a:schemeClr val="accent2">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36" name="Freeform: Shape 70">
              <a:extLst>
                <a:ext uri="{FF2B5EF4-FFF2-40B4-BE49-F238E27FC236}">
                  <a16:creationId xmlns:a16="http://schemas.microsoft.com/office/drawing/2014/main" id="{797C2940-A2D1-4FBE-BB02-BFB79F59A943}"/>
                </a:ext>
              </a:extLst>
            </p:cNvPr>
            <p:cNvSpPr/>
            <p:nvPr/>
          </p:nvSpPr>
          <p:spPr>
            <a:xfrm>
              <a:off x="3970809" y="2375317"/>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a:solidFill>
                  <a:prstClr val="black"/>
                </a:solidFill>
                <a:latin typeface="Alexandria"/>
              </a:endParaRPr>
            </a:p>
          </p:txBody>
        </p:sp>
        <p:sp>
          <p:nvSpPr>
            <p:cNvPr id="37" name="Freeform: Shape 71">
              <a:extLst>
                <a:ext uri="{FF2B5EF4-FFF2-40B4-BE49-F238E27FC236}">
                  <a16:creationId xmlns:a16="http://schemas.microsoft.com/office/drawing/2014/main" id="{9F500EB1-47F0-4D2B-8CFE-67251AD75E10}"/>
                </a:ext>
              </a:extLst>
            </p:cNvPr>
            <p:cNvSpPr/>
            <p:nvPr/>
          </p:nvSpPr>
          <p:spPr>
            <a:xfrm>
              <a:off x="3966108" y="1801250"/>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9BBB5C"/>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dirty="0">
                <a:solidFill>
                  <a:prstClr val="black"/>
                </a:solidFill>
                <a:latin typeface="Alexandria"/>
              </a:endParaRPr>
            </a:p>
          </p:txBody>
        </p:sp>
        <p:sp>
          <p:nvSpPr>
            <p:cNvPr id="38" name="TextBox 37">
              <a:extLst>
                <a:ext uri="{FF2B5EF4-FFF2-40B4-BE49-F238E27FC236}">
                  <a16:creationId xmlns:a16="http://schemas.microsoft.com/office/drawing/2014/main" id="{D852BAAA-2587-4C0A-95FD-453136D68940}"/>
                </a:ext>
              </a:extLst>
            </p:cNvPr>
            <p:cNvSpPr txBox="1"/>
            <p:nvPr/>
          </p:nvSpPr>
          <p:spPr>
            <a:xfrm>
              <a:off x="4110537" y="1858363"/>
              <a:ext cx="356188" cy="461665"/>
            </a:xfrm>
            <a:prstGeom prst="rect">
              <a:avLst/>
            </a:prstGeom>
            <a:noFill/>
          </p:spPr>
          <p:txBody>
            <a:bodyPr wrap="none" rtlCol="0">
              <a:spAutoFit/>
            </a:bodyPr>
            <a:lstStyle/>
            <a:p>
              <a:pPr>
                <a:defRPr/>
              </a:pPr>
              <a:r>
                <a:rPr lang="en-US" sz="2400" b="1" dirty="0">
                  <a:solidFill>
                    <a:prstClr val="white"/>
                  </a:solidFill>
                  <a:latin typeface="Alexandria"/>
                  <a:cs typeface="Arial" pitchFamily="34" charset="0"/>
                </a:rPr>
                <a:t>2</a:t>
              </a:r>
            </a:p>
          </p:txBody>
        </p:sp>
      </p:grpSp>
      <p:grpSp>
        <p:nvGrpSpPr>
          <p:cNvPr id="39" name="Group 38">
            <a:extLst>
              <a:ext uri="{FF2B5EF4-FFF2-40B4-BE49-F238E27FC236}">
                <a16:creationId xmlns:a16="http://schemas.microsoft.com/office/drawing/2014/main" id="{B1E43933-C8CB-42BF-AAF4-5B43AF28C0E2}"/>
              </a:ext>
            </a:extLst>
          </p:cNvPr>
          <p:cNvGrpSpPr/>
          <p:nvPr/>
        </p:nvGrpSpPr>
        <p:grpSpPr>
          <a:xfrm>
            <a:off x="2471810" y="1184813"/>
            <a:ext cx="7249430" cy="897536"/>
            <a:chOff x="2471810" y="952586"/>
            <a:chExt cx="7249430" cy="897536"/>
          </a:xfrm>
        </p:grpSpPr>
        <p:sp>
          <p:nvSpPr>
            <p:cNvPr id="40" name="Rectangle: Top Corners Rounded 74">
              <a:extLst>
                <a:ext uri="{FF2B5EF4-FFF2-40B4-BE49-F238E27FC236}">
                  <a16:creationId xmlns:a16="http://schemas.microsoft.com/office/drawing/2014/main" id="{1161AE5C-8789-43B2-98B8-4F1D7B096034}"/>
                </a:ext>
              </a:extLst>
            </p:cNvPr>
            <p:cNvSpPr/>
            <p:nvPr/>
          </p:nvSpPr>
          <p:spPr bwMode="auto">
            <a:xfrm rot="16200000">
              <a:off x="2956828" y="694778"/>
              <a:ext cx="621451" cy="1591488"/>
            </a:xfrm>
            <a:prstGeom prst="round2SameRect">
              <a:avLst>
                <a:gd name="adj1" fmla="val 5631"/>
                <a:gd name="adj2" fmla="val 0"/>
              </a:avLst>
            </a:prstGeom>
            <a:solidFill>
              <a:schemeClr val="accent1">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sz="1400">
                <a:solidFill>
                  <a:prstClr val="black"/>
                </a:solidFill>
                <a:latin typeface="Alexandria"/>
              </a:endParaRPr>
            </a:p>
          </p:txBody>
        </p:sp>
        <p:sp>
          <p:nvSpPr>
            <p:cNvPr id="41" name="Freeform: Shape 75">
              <a:extLst>
                <a:ext uri="{FF2B5EF4-FFF2-40B4-BE49-F238E27FC236}">
                  <a16:creationId xmlns:a16="http://schemas.microsoft.com/office/drawing/2014/main" id="{84FCA243-83A1-4658-B1BF-24E100F4A054}"/>
                </a:ext>
              </a:extLst>
            </p:cNvPr>
            <p:cNvSpPr/>
            <p:nvPr/>
          </p:nvSpPr>
          <p:spPr>
            <a:xfrm>
              <a:off x="3978429" y="1526653"/>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sz="1400">
                <a:solidFill>
                  <a:prstClr val="black"/>
                </a:solidFill>
                <a:latin typeface="Alexandria"/>
              </a:endParaRPr>
            </a:p>
          </p:txBody>
        </p:sp>
        <p:sp>
          <p:nvSpPr>
            <p:cNvPr id="42" name="Freeform: Shape 76">
              <a:extLst>
                <a:ext uri="{FF2B5EF4-FFF2-40B4-BE49-F238E27FC236}">
                  <a16:creationId xmlns:a16="http://schemas.microsoft.com/office/drawing/2014/main" id="{577F8498-BA16-4EDF-9A9D-A88129A0EB24}"/>
                </a:ext>
              </a:extLst>
            </p:cNvPr>
            <p:cNvSpPr/>
            <p:nvPr/>
          </p:nvSpPr>
          <p:spPr>
            <a:xfrm>
              <a:off x="3966108" y="952586"/>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1EA185"/>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sz="1400">
                <a:solidFill>
                  <a:prstClr val="black"/>
                </a:solidFill>
                <a:latin typeface="Alexandria"/>
              </a:endParaRPr>
            </a:p>
          </p:txBody>
        </p:sp>
        <p:sp>
          <p:nvSpPr>
            <p:cNvPr id="43" name="TextBox 42">
              <a:extLst>
                <a:ext uri="{FF2B5EF4-FFF2-40B4-BE49-F238E27FC236}">
                  <a16:creationId xmlns:a16="http://schemas.microsoft.com/office/drawing/2014/main" id="{0026B4DD-7C93-4F3A-952A-F57545E93B81}"/>
                </a:ext>
              </a:extLst>
            </p:cNvPr>
            <p:cNvSpPr txBox="1"/>
            <p:nvPr/>
          </p:nvSpPr>
          <p:spPr>
            <a:xfrm>
              <a:off x="4110537" y="1026783"/>
              <a:ext cx="284052" cy="307777"/>
            </a:xfrm>
            <a:prstGeom prst="rect">
              <a:avLst/>
            </a:prstGeom>
            <a:noFill/>
          </p:spPr>
          <p:txBody>
            <a:bodyPr wrap="none" rtlCol="0">
              <a:spAutoFit/>
            </a:bodyPr>
            <a:lstStyle/>
            <a:p>
              <a:pPr>
                <a:defRPr/>
              </a:pPr>
              <a:r>
                <a:rPr lang="en-US" sz="1400" b="1" dirty="0">
                  <a:solidFill>
                    <a:prstClr val="white"/>
                  </a:solidFill>
                  <a:latin typeface="Alexandria"/>
                  <a:cs typeface="Arial" pitchFamily="34" charset="0"/>
                </a:rPr>
                <a:t>1</a:t>
              </a:r>
            </a:p>
          </p:txBody>
        </p:sp>
      </p:grpSp>
      <p:sp>
        <p:nvSpPr>
          <p:cNvPr id="44" name="TextBox 43">
            <a:extLst>
              <a:ext uri="{FF2B5EF4-FFF2-40B4-BE49-F238E27FC236}">
                <a16:creationId xmlns:a16="http://schemas.microsoft.com/office/drawing/2014/main" id="{89001F9D-B5D9-4F76-A646-A88C7A434AC2}"/>
              </a:ext>
            </a:extLst>
          </p:cNvPr>
          <p:cNvSpPr txBox="1"/>
          <p:nvPr/>
        </p:nvSpPr>
        <p:spPr>
          <a:xfrm>
            <a:off x="5071992" y="1475891"/>
            <a:ext cx="4086522" cy="523220"/>
          </a:xfrm>
          <a:prstGeom prst="rect">
            <a:avLst/>
          </a:prstGeom>
          <a:noFill/>
        </p:spPr>
        <p:txBody>
          <a:bodyPr wrap="square" rtlCol="0">
            <a:spAutoFit/>
          </a:bodyPr>
          <a:lstStyle/>
          <a:p>
            <a:pPr lvl="0"/>
            <a:r>
              <a:rPr lang="en-US" sz="1400" dirty="0">
                <a:solidFill>
                  <a:schemeClr val="bg1"/>
                </a:solidFill>
                <a:latin typeface="Alexandria"/>
              </a:rPr>
              <a:t>Absence Rate = (Total number of absence days) / (Total number of scheduled workdays) x 100</a:t>
            </a:r>
          </a:p>
        </p:txBody>
      </p:sp>
      <p:sp>
        <p:nvSpPr>
          <p:cNvPr id="45" name="TextBox 44">
            <a:extLst>
              <a:ext uri="{FF2B5EF4-FFF2-40B4-BE49-F238E27FC236}">
                <a16:creationId xmlns:a16="http://schemas.microsoft.com/office/drawing/2014/main" id="{F5D67E49-C8B2-4D11-8AAC-BCCFE52BF853}"/>
              </a:ext>
            </a:extLst>
          </p:cNvPr>
          <p:cNvSpPr txBox="1"/>
          <p:nvPr/>
        </p:nvSpPr>
        <p:spPr>
          <a:xfrm>
            <a:off x="5071992" y="2355515"/>
            <a:ext cx="3811440" cy="523220"/>
          </a:xfrm>
          <a:prstGeom prst="rect">
            <a:avLst/>
          </a:prstGeom>
          <a:noFill/>
        </p:spPr>
        <p:txBody>
          <a:bodyPr wrap="square" rtlCol="0">
            <a:spAutoFit/>
          </a:bodyPr>
          <a:lstStyle/>
          <a:p>
            <a:pPr lvl="0"/>
            <a:r>
              <a:rPr lang="en-US" sz="1400" dirty="0">
                <a:solidFill>
                  <a:schemeClr val="bg1"/>
                </a:solidFill>
                <a:latin typeface="Alexandria"/>
              </a:rPr>
              <a:t>Cost per Hire = (Total hiring costs) / (Number of new hires)</a:t>
            </a:r>
          </a:p>
        </p:txBody>
      </p:sp>
      <p:sp>
        <p:nvSpPr>
          <p:cNvPr id="46" name="TextBox 45">
            <a:extLst>
              <a:ext uri="{FF2B5EF4-FFF2-40B4-BE49-F238E27FC236}">
                <a16:creationId xmlns:a16="http://schemas.microsoft.com/office/drawing/2014/main" id="{4C9B8C22-DE06-42B0-95FD-E0CE48457809}"/>
              </a:ext>
            </a:extLst>
          </p:cNvPr>
          <p:cNvSpPr txBox="1"/>
          <p:nvPr/>
        </p:nvSpPr>
        <p:spPr>
          <a:xfrm>
            <a:off x="5071992" y="3207849"/>
            <a:ext cx="3811440" cy="523220"/>
          </a:xfrm>
          <a:prstGeom prst="rect">
            <a:avLst/>
          </a:prstGeom>
          <a:noFill/>
        </p:spPr>
        <p:txBody>
          <a:bodyPr wrap="square" rtlCol="0">
            <a:spAutoFit/>
          </a:bodyPr>
          <a:lstStyle/>
          <a:p>
            <a:pPr>
              <a:defRPr/>
            </a:pPr>
            <a:r>
              <a:rPr lang="en-US" sz="1400" dirty="0">
                <a:solidFill>
                  <a:schemeClr val="bg1"/>
                </a:solidFill>
                <a:latin typeface="Alexandria"/>
              </a:rPr>
              <a:t>= (Total health care costs) / (Number of employees)</a:t>
            </a:r>
            <a:endParaRPr lang="en-US" sz="1400" dirty="0">
              <a:solidFill>
                <a:schemeClr val="bg1"/>
              </a:solidFill>
              <a:latin typeface="Alexandria"/>
              <a:cs typeface="Calibri" pitchFamily="34" charset="0"/>
            </a:endParaRPr>
          </a:p>
        </p:txBody>
      </p:sp>
      <p:sp>
        <p:nvSpPr>
          <p:cNvPr id="47" name="TextBox 46">
            <a:extLst>
              <a:ext uri="{FF2B5EF4-FFF2-40B4-BE49-F238E27FC236}">
                <a16:creationId xmlns:a16="http://schemas.microsoft.com/office/drawing/2014/main" id="{078C00A5-08C4-4822-AD38-96C5DF01A83A}"/>
              </a:ext>
            </a:extLst>
          </p:cNvPr>
          <p:cNvSpPr txBox="1"/>
          <p:nvPr/>
        </p:nvSpPr>
        <p:spPr>
          <a:xfrm>
            <a:off x="5071992" y="4905006"/>
            <a:ext cx="3811440" cy="523220"/>
          </a:xfrm>
          <a:prstGeom prst="rect">
            <a:avLst/>
          </a:prstGeom>
          <a:noFill/>
        </p:spPr>
        <p:txBody>
          <a:bodyPr wrap="square" rtlCol="0">
            <a:spAutoFit/>
          </a:bodyPr>
          <a:lstStyle/>
          <a:p>
            <a:pPr lvl="0"/>
            <a:r>
              <a:rPr lang="en-US" sz="1400" dirty="0">
                <a:solidFill>
                  <a:schemeClr val="bg1"/>
                </a:solidFill>
                <a:latin typeface="Alexandria"/>
              </a:rPr>
              <a:t>= (Total labor costs) / (Total sales or revenue) x 100</a:t>
            </a:r>
          </a:p>
        </p:txBody>
      </p:sp>
      <p:sp>
        <p:nvSpPr>
          <p:cNvPr id="49" name="TextBox 48">
            <a:extLst>
              <a:ext uri="{FF2B5EF4-FFF2-40B4-BE49-F238E27FC236}">
                <a16:creationId xmlns:a16="http://schemas.microsoft.com/office/drawing/2014/main" id="{77F0785A-7696-4863-9AD5-3D84F97018DD}"/>
              </a:ext>
            </a:extLst>
          </p:cNvPr>
          <p:cNvSpPr txBox="1"/>
          <p:nvPr/>
        </p:nvSpPr>
        <p:spPr>
          <a:xfrm>
            <a:off x="5071992" y="4054272"/>
            <a:ext cx="3811440" cy="523220"/>
          </a:xfrm>
          <a:prstGeom prst="rect">
            <a:avLst/>
          </a:prstGeom>
          <a:noFill/>
        </p:spPr>
        <p:txBody>
          <a:bodyPr wrap="square" rtlCol="0">
            <a:spAutoFit/>
          </a:bodyPr>
          <a:lstStyle/>
          <a:p>
            <a:pPr lvl="0"/>
            <a:r>
              <a:rPr lang="en-US" sz="1400" dirty="0">
                <a:solidFill>
                  <a:schemeClr val="bg1"/>
                </a:solidFill>
                <a:latin typeface="Alexandria"/>
              </a:rPr>
              <a:t>= (Total HR expenses) / (Total operating expenses) x 100</a:t>
            </a:r>
          </a:p>
        </p:txBody>
      </p:sp>
      <p:sp>
        <p:nvSpPr>
          <p:cNvPr id="50" name="TextBox 49">
            <a:extLst>
              <a:ext uri="{FF2B5EF4-FFF2-40B4-BE49-F238E27FC236}">
                <a16:creationId xmlns:a16="http://schemas.microsoft.com/office/drawing/2014/main" id="{1E85DE29-9386-45AF-9B47-97080A95E536}"/>
              </a:ext>
            </a:extLst>
          </p:cNvPr>
          <p:cNvSpPr txBox="1"/>
          <p:nvPr/>
        </p:nvSpPr>
        <p:spPr>
          <a:xfrm>
            <a:off x="5071992" y="5757918"/>
            <a:ext cx="3811440" cy="523220"/>
          </a:xfrm>
          <a:prstGeom prst="rect">
            <a:avLst/>
          </a:prstGeom>
          <a:noFill/>
        </p:spPr>
        <p:txBody>
          <a:bodyPr wrap="square" rtlCol="0">
            <a:spAutoFit/>
          </a:bodyPr>
          <a:lstStyle/>
          <a:p>
            <a:pPr lvl="0"/>
            <a:r>
              <a:rPr lang="en-US" sz="1400" dirty="0">
                <a:solidFill>
                  <a:schemeClr val="bg1"/>
                </a:solidFill>
                <a:latin typeface="Alexandria"/>
              </a:rPr>
              <a:t>= (Total company profit) / (Number of employees)</a:t>
            </a:r>
          </a:p>
        </p:txBody>
      </p:sp>
      <p:sp>
        <p:nvSpPr>
          <p:cNvPr id="51" name="TextBox 50">
            <a:extLst>
              <a:ext uri="{FF2B5EF4-FFF2-40B4-BE49-F238E27FC236}">
                <a16:creationId xmlns:a16="http://schemas.microsoft.com/office/drawing/2014/main" id="{C764A4CD-A9FE-4864-B79D-E7CD4BB6695F}"/>
              </a:ext>
            </a:extLst>
          </p:cNvPr>
          <p:cNvSpPr txBox="1"/>
          <p:nvPr/>
        </p:nvSpPr>
        <p:spPr>
          <a:xfrm>
            <a:off x="2651851" y="1420953"/>
            <a:ext cx="1092829" cy="584775"/>
          </a:xfrm>
          <a:prstGeom prst="rect">
            <a:avLst/>
          </a:prstGeom>
          <a:noFill/>
        </p:spPr>
        <p:txBody>
          <a:bodyPr wrap="square" rtlCol="0">
            <a:spAutoFit/>
          </a:bodyPr>
          <a:lstStyle/>
          <a:p>
            <a:r>
              <a:rPr lang="en-US" sz="1600" b="1" dirty="0">
                <a:solidFill>
                  <a:schemeClr val="bg1"/>
                </a:solidFill>
                <a:latin typeface="Alexandria"/>
              </a:rPr>
              <a:t>Absence Rate</a:t>
            </a:r>
            <a:endParaRPr lang="en-US" sz="1600" dirty="0">
              <a:solidFill>
                <a:schemeClr val="bg1"/>
              </a:solidFill>
              <a:latin typeface="Alexandria"/>
            </a:endParaRPr>
          </a:p>
        </p:txBody>
      </p:sp>
      <p:sp>
        <p:nvSpPr>
          <p:cNvPr id="52" name="TextBox 51">
            <a:extLst>
              <a:ext uri="{FF2B5EF4-FFF2-40B4-BE49-F238E27FC236}">
                <a16:creationId xmlns:a16="http://schemas.microsoft.com/office/drawing/2014/main" id="{86B796E0-0897-43A3-977E-02988FDBEFBF}"/>
              </a:ext>
            </a:extLst>
          </p:cNvPr>
          <p:cNvSpPr txBox="1"/>
          <p:nvPr/>
        </p:nvSpPr>
        <p:spPr>
          <a:xfrm>
            <a:off x="2591277" y="2284967"/>
            <a:ext cx="1213977" cy="523220"/>
          </a:xfrm>
          <a:prstGeom prst="rect">
            <a:avLst/>
          </a:prstGeom>
          <a:noFill/>
        </p:spPr>
        <p:txBody>
          <a:bodyPr wrap="square" rtlCol="0">
            <a:spAutoFit/>
          </a:bodyPr>
          <a:lstStyle/>
          <a:p>
            <a:pPr algn="ctr">
              <a:defRPr/>
            </a:pPr>
            <a:r>
              <a:rPr lang="en-US" sz="1400" b="1" dirty="0">
                <a:solidFill>
                  <a:schemeClr val="bg1"/>
                </a:solidFill>
                <a:latin typeface="Alexandria"/>
              </a:rPr>
              <a:t>Cost per Hire</a:t>
            </a:r>
            <a:endParaRPr lang="en-US" sz="1400" b="1" dirty="0">
              <a:solidFill>
                <a:schemeClr val="bg1"/>
              </a:solidFill>
              <a:latin typeface="Alexandria"/>
              <a:cs typeface="Arial" pitchFamily="34" charset="0"/>
            </a:endParaRPr>
          </a:p>
        </p:txBody>
      </p:sp>
      <p:sp>
        <p:nvSpPr>
          <p:cNvPr id="53" name="TextBox 52">
            <a:extLst>
              <a:ext uri="{FF2B5EF4-FFF2-40B4-BE49-F238E27FC236}">
                <a16:creationId xmlns:a16="http://schemas.microsoft.com/office/drawing/2014/main" id="{4DF0D06A-8F19-405E-AF16-F941EA2A42D7}"/>
              </a:ext>
            </a:extLst>
          </p:cNvPr>
          <p:cNvSpPr txBox="1"/>
          <p:nvPr/>
        </p:nvSpPr>
        <p:spPr>
          <a:xfrm>
            <a:off x="2437832" y="3145139"/>
            <a:ext cx="1624418" cy="523220"/>
          </a:xfrm>
          <a:prstGeom prst="rect">
            <a:avLst/>
          </a:prstGeom>
          <a:noFill/>
        </p:spPr>
        <p:txBody>
          <a:bodyPr wrap="square" rtlCol="0">
            <a:spAutoFit/>
          </a:bodyPr>
          <a:lstStyle/>
          <a:p>
            <a:pPr algn="ctr">
              <a:defRPr/>
            </a:pPr>
            <a:r>
              <a:rPr lang="en-US" sz="1400" b="1" dirty="0">
                <a:solidFill>
                  <a:schemeClr val="bg1"/>
                </a:solidFill>
                <a:latin typeface="Alexandria"/>
              </a:rPr>
              <a:t>Medical Costs per Employee</a:t>
            </a:r>
            <a:endParaRPr lang="en-US" sz="1400" b="1" dirty="0">
              <a:solidFill>
                <a:schemeClr val="bg1"/>
              </a:solidFill>
              <a:latin typeface="Alexandria"/>
              <a:cs typeface="Arial" pitchFamily="34" charset="0"/>
            </a:endParaRPr>
          </a:p>
        </p:txBody>
      </p:sp>
      <p:sp>
        <p:nvSpPr>
          <p:cNvPr id="54" name="TextBox 53">
            <a:extLst>
              <a:ext uri="{FF2B5EF4-FFF2-40B4-BE49-F238E27FC236}">
                <a16:creationId xmlns:a16="http://schemas.microsoft.com/office/drawing/2014/main" id="{CD3384AF-BDAD-4C9F-9714-E23719A36B73}"/>
              </a:ext>
            </a:extLst>
          </p:cNvPr>
          <p:cNvSpPr txBox="1"/>
          <p:nvPr/>
        </p:nvSpPr>
        <p:spPr>
          <a:xfrm>
            <a:off x="2591275" y="3986491"/>
            <a:ext cx="1326484" cy="523220"/>
          </a:xfrm>
          <a:prstGeom prst="rect">
            <a:avLst/>
          </a:prstGeom>
          <a:noFill/>
        </p:spPr>
        <p:txBody>
          <a:bodyPr wrap="square" rtlCol="0">
            <a:spAutoFit/>
          </a:bodyPr>
          <a:lstStyle/>
          <a:p>
            <a:pPr algn="ctr">
              <a:defRPr/>
            </a:pPr>
            <a:r>
              <a:rPr lang="en-US" sz="1400" b="1" dirty="0">
                <a:solidFill>
                  <a:schemeClr val="bg1"/>
                </a:solidFill>
                <a:latin typeface="Alexandria"/>
              </a:rPr>
              <a:t>HR Expense Factor</a:t>
            </a:r>
            <a:endParaRPr lang="en-US" sz="1400" b="1" dirty="0">
              <a:solidFill>
                <a:schemeClr val="bg1"/>
              </a:solidFill>
              <a:latin typeface="Alexandria"/>
              <a:cs typeface="Arial" pitchFamily="34" charset="0"/>
            </a:endParaRPr>
          </a:p>
        </p:txBody>
      </p:sp>
      <p:sp>
        <p:nvSpPr>
          <p:cNvPr id="55" name="TextBox 54">
            <a:extLst>
              <a:ext uri="{FF2B5EF4-FFF2-40B4-BE49-F238E27FC236}">
                <a16:creationId xmlns:a16="http://schemas.microsoft.com/office/drawing/2014/main" id="{5FA6450F-A40E-4796-827D-950568C3D280}"/>
              </a:ext>
            </a:extLst>
          </p:cNvPr>
          <p:cNvSpPr txBox="1"/>
          <p:nvPr/>
        </p:nvSpPr>
        <p:spPr>
          <a:xfrm>
            <a:off x="2386656" y="4833355"/>
            <a:ext cx="1709742" cy="523220"/>
          </a:xfrm>
          <a:prstGeom prst="rect">
            <a:avLst/>
          </a:prstGeom>
          <a:noFill/>
        </p:spPr>
        <p:txBody>
          <a:bodyPr wrap="square" rtlCol="0">
            <a:spAutoFit/>
          </a:bodyPr>
          <a:lstStyle/>
          <a:p>
            <a:pPr algn="ctr">
              <a:defRPr/>
            </a:pPr>
            <a:r>
              <a:rPr lang="en-US" sz="1400" b="1" dirty="0">
                <a:solidFill>
                  <a:schemeClr val="bg1"/>
                </a:solidFill>
                <a:latin typeface="Alexandria"/>
              </a:rPr>
              <a:t>Labor Costs as % Sales / Revenues</a:t>
            </a:r>
            <a:endParaRPr lang="en-US" sz="1400" b="1" dirty="0">
              <a:solidFill>
                <a:schemeClr val="bg1"/>
              </a:solidFill>
              <a:latin typeface="Alexandria"/>
              <a:cs typeface="Arial" pitchFamily="34" charset="0"/>
            </a:endParaRPr>
          </a:p>
        </p:txBody>
      </p:sp>
      <p:sp>
        <p:nvSpPr>
          <p:cNvPr id="56" name="TextBox 55">
            <a:extLst>
              <a:ext uri="{FF2B5EF4-FFF2-40B4-BE49-F238E27FC236}">
                <a16:creationId xmlns:a16="http://schemas.microsoft.com/office/drawing/2014/main" id="{01F48618-F51A-43CB-82CF-458995867CC0}"/>
              </a:ext>
            </a:extLst>
          </p:cNvPr>
          <p:cNvSpPr txBox="1"/>
          <p:nvPr/>
        </p:nvSpPr>
        <p:spPr>
          <a:xfrm>
            <a:off x="2591275" y="5684172"/>
            <a:ext cx="1213978" cy="523220"/>
          </a:xfrm>
          <a:prstGeom prst="rect">
            <a:avLst/>
          </a:prstGeom>
          <a:noFill/>
        </p:spPr>
        <p:txBody>
          <a:bodyPr wrap="square" rtlCol="0">
            <a:spAutoFit/>
          </a:bodyPr>
          <a:lstStyle/>
          <a:p>
            <a:pPr algn="ctr">
              <a:defRPr/>
            </a:pPr>
            <a:r>
              <a:rPr lang="en-US" sz="1400" b="1" dirty="0">
                <a:solidFill>
                  <a:schemeClr val="bg1"/>
                </a:solidFill>
                <a:latin typeface="Alexandria"/>
              </a:rPr>
              <a:t>Profit per Employee</a:t>
            </a:r>
            <a:endParaRPr lang="en-US" sz="1400" b="1" dirty="0">
              <a:solidFill>
                <a:schemeClr val="bg1"/>
              </a:solidFill>
              <a:latin typeface="Alexandria"/>
              <a:cs typeface="Arial" pitchFamily="34" charset="0"/>
            </a:endParaRPr>
          </a:p>
        </p:txBody>
      </p:sp>
      <p:sp>
        <p:nvSpPr>
          <p:cNvPr id="57" name="TextBox 56"/>
          <p:cNvSpPr txBox="1"/>
          <p:nvPr/>
        </p:nvSpPr>
        <p:spPr>
          <a:xfrm>
            <a:off x="2400795" y="69673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i="1" dirty="0">
                <a:latin typeface="Alexandria"/>
              </a:rPr>
              <a:t>Key HR Metrics- Reading Only</a:t>
            </a:r>
            <a:endParaRPr lang="en-US" dirty="0">
              <a:latin typeface="Alexandria"/>
            </a:endParaRPr>
          </a:p>
        </p:txBody>
      </p:sp>
    </p:spTree>
    <p:extLst>
      <p:ext uri="{BB962C8B-B14F-4D97-AF65-F5344CB8AC3E}">
        <p14:creationId xmlns:p14="http://schemas.microsoft.com/office/powerpoint/2010/main" val="2453586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p:tgtEl>
                                          <p:spTgt spid="39"/>
                                        </p:tgtEl>
                                        <p:attrNameLst>
                                          <p:attrName>ppt_y</p:attrName>
                                        </p:attrNameLst>
                                      </p:cBhvr>
                                      <p:tavLst>
                                        <p:tav tm="0">
                                          <p:val>
                                            <p:strVal val="#ppt_y-#ppt_h*1.125000"/>
                                          </p:val>
                                        </p:tav>
                                        <p:tav tm="100000">
                                          <p:val>
                                            <p:strVal val="#ppt_y"/>
                                          </p:val>
                                        </p:tav>
                                      </p:tavLst>
                                    </p:anim>
                                    <p:animEffect transition="in" filter="wipe(down)">
                                      <p:cBhvr>
                                        <p:cTn id="8" dur="500"/>
                                        <p:tgtEl>
                                          <p:spTgt spid="39"/>
                                        </p:tgtEl>
                                      </p:cBhvr>
                                    </p:animEffect>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51"/>
                                        </p:tgtEl>
                                        <p:attrNameLst>
                                          <p:attrName>style.visibility</p:attrName>
                                        </p:attrNameLst>
                                      </p:cBhvr>
                                      <p:to>
                                        <p:strVal val="visible"/>
                                      </p:to>
                                    </p:set>
                                    <p:anim calcmode="lin" valueType="num">
                                      <p:cBhvr>
                                        <p:cTn id="12" dur="500" fill="hold"/>
                                        <p:tgtEl>
                                          <p:spTgt spid="51"/>
                                        </p:tgtEl>
                                        <p:attrNameLst>
                                          <p:attrName>ppt_w</p:attrName>
                                        </p:attrNameLst>
                                      </p:cBhvr>
                                      <p:tavLst>
                                        <p:tav tm="0">
                                          <p:val>
                                            <p:fltVal val="0"/>
                                          </p:val>
                                        </p:tav>
                                        <p:tav tm="100000">
                                          <p:val>
                                            <p:strVal val="#ppt_w"/>
                                          </p:val>
                                        </p:tav>
                                      </p:tavLst>
                                    </p:anim>
                                    <p:anim calcmode="lin" valueType="num">
                                      <p:cBhvr>
                                        <p:cTn id="13" dur="500" fill="hold"/>
                                        <p:tgtEl>
                                          <p:spTgt spid="51"/>
                                        </p:tgtEl>
                                        <p:attrNameLst>
                                          <p:attrName>ppt_h</p:attrName>
                                        </p:attrNameLst>
                                      </p:cBhvr>
                                      <p:tavLst>
                                        <p:tav tm="0">
                                          <p:val>
                                            <p:fltVal val="0"/>
                                          </p:val>
                                        </p:tav>
                                        <p:tav tm="100000">
                                          <p:val>
                                            <p:strVal val="#ppt_h"/>
                                          </p:val>
                                        </p:tav>
                                      </p:tavLst>
                                    </p:anim>
                                    <p:animEffect transition="in" filter="fade">
                                      <p:cBhvr>
                                        <p:cTn id="14" dur="500"/>
                                        <p:tgtEl>
                                          <p:spTgt spid="51"/>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fade">
                                      <p:cBhvr>
                                        <p:cTn id="18" dur="500"/>
                                        <p:tgtEl>
                                          <p:spTgt spid="44"/>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1" fill="hold" nodeType="click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p:tgtEl>
                                          <p:spTgt spid="34"/>
                                        </p:tgtEl>
                                        <p:attrNameLst>
                                          <p:attrName>ppt_y</p:attrName>
                                        </p:attrNameLst>
                                      </p:cBhvr>
                                      <p:tavLst>
                                        <p:tav tm="0">
                                          <p:val>
                                            <p:strVal val="#ppt_y-#ppt_h*1.125000"/>
                                          </p:val>
                                        </p:tav>
                                        <p:tav tm="100000">
                                          <p:val>
                                            <p:strVal val="#ppt_y"/>
                                          </p:val>
                                        </p:tav>
                                      </p:tavLst>
                                    </p:anim>
                                    <p:animEffect transition="in" filter="wipe(down)">
                                      <p:cBhvr>
                                        <p:cTn id="28" dur="500"/>
                                        <p:tgtEl>
                                          <p:spTgt spid="34"/>
                                        </p:tgtEl>
                                      </p:cBhvr>
                                    </p:animEffect>
                                  </p:childTnLst>
                                </p:cTn>
                              </p:par>
                            </p:childTnLst>
                          </p:cTn>
                        </p:par>
                        <p:par>
                          <p:cTn id="29" fill="hold">
                            <p:stCondLst>
                              <p:cond delay="500"/>
                            </p:stCondLst>
                            <p:childTnLst>
                              <p:par>
                                <p:cTn id="30" presetID="53" presetClass="entr" presetSubtype="16" fill="hold" grpId="0" nodeType="afterEffect">
                                  <p:stCondLst>
                                    <p:cond delay="0"/>
                                  </p:stCondLst>
                                  <p:childTnLst>
                                    <p:set>
                                      <p:cBhvr>
                                        <p:cTn id="31" dur="1" fill="hold">
                                          <p:stCondLst>
                                            <p:cond delay="0"/>
                                          </p:stCondLst>
                                        </p:cTn>
                                        <p:tgtEl>
                                          <p:spTgt spid="52"/>
                                        </p:tgtEl>
                                        <p:attrNameLst>
                                          <p:attrName>style.visibility</p:attrName>
                                        </p:attrNameLst>
                                      </p:cBhvr>
                                      <p:to>
                                        <p:strVal val="visible"/>
                                      </p:to>
                                    </p:set>
                                    <p:anim calcmode="lin" valueType="num">
                                      <p:cBhvr>
                                        <p:cTn id="32" dur="500" fill="hold"/>
                                        <p:tgtEl>
                                          <p:spTgt spid="52"/>
                                        </p:tgtEl>
                                        <p:attrNameLst>
                                          <p:attrName>ppt_w</p:attrName>
                                        </p:attrNameLst>
                                      </p:cBhvr>
                                      <p:tavLst>
                                        <p:tav tm="0">
                                          <p:val>
                                            <p:fltVal val="0"/>
                                          </p:val>
                                        </p:tav>
                                        <p:tav tm="100000">
                                          <p:val>
                                            <p:strVal val="#ppt_w"/>
                                          </p:val>
                                        </p:tav>
                                      </p:tavLst>
                                    </p:anim>
                                    <p:anim calcmode="lin" valueType="num">
                                      <p:cBhvr>
                                        <p:cTn id="33" dur="500" fill="hold"/>
                                        <p:tgtEl>
                                          <p:spTgt spid="52"/>
                                        </p:tgtEl>
                                        <p:attrNameLst>
                                          <p:attrName>ppt_h</p:attrName>
                                        </p:attrNameLst>
                                      </p:cBhvr>
                                      <p:tavLst>
                                        <p:tav tm="0">
                                          <p:val>
                                            <p:fltVal val="0"/>
                                          </p:val>
                                        </p:tav>
                                        <p:tav tm="100000">
                                          <p:val>
                                            <p:strVal val="#ppt_h"/>
                                          </p:val>
                                        </p:tav>
                                      </p:tavLst>
                                    </p:anim>
                                    <p:animEffect transition="in" filter="fade">
                                      <p:cBhvr>
                                        <p:cTn id="34" dur="500"/>
                                        <p:tgtEl>
                                          <p:spTgt spid="52"/>
                                        </p:tgtEl>
                                      </p:cBhvr>
                                    </p:animEffect>
                                  </p:childTnLst>
                                </p:cTn>
                              </p:par>
                            </p:childTnLst>
                          </p:cTn>
                        </p:par>
                        <p:par>
                          <p:cTn id="35" fill="hold">
                            <p:stCondLst>
                              <p:cond delay="1000"/>
                            </p:stCondLst>
                            <p:childTnLst>
                              <p:par>
                                <p:cTn id="36" presetID="10" presetClass="entr" presetSubtype="0" fill="hold" grpId="0" nodeType="after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fade">
                                      <p:cBhvr>
                                        <p:cTn id="38" dur="500"/>
                                        <p:tgtEl>
                                          <p:spTgt spid="45"/>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1" fill="hold" nodeType="click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additive="base">
                                        <p:cTn id="43" dur="500"/>
                                        <p:tgtEl>
                                          <p:spTgt spid="29"/>
                                        </p:tgtEl>
                                        <p:attrNameLst>
                                          <p:attrName>ppt_y</p:attrName>
                                        </p:attrNameLst>
                                      </p:cBhvr>
                                      <p:tavLst>
                                        <p:tav tm="0">
                                          <p:val>
                                            <p:strVal val="#ppt_y-#ppt_h*1.125000"/>
                                          </p:val>
                                        </p:tav>
                                        <p:tav tm="100000">
                                          <p:val>
                                            <p:strVal val="#ppt_y"/>
                                          </p:val>
                                        </p:tav>
                                      </p:tavLst>
                                    </p:anim>
                                    <p:animEffect transition="in" filter="wipe(down)">
                                      <p:cBhvr>
                                        <p:cTn id="44" dur="500"/>
                                        <p:tgtEl>
                                          <p:spTgt spid="29"/>
                                        </p:tgtEl>
                                      </p:cBhvr>
                                    </p:animEffect>
                                  </p:childTnLst>
                                </p:cTn>
                              </p:par>
                            </p:childTnLst>
                          </p:cTn>
                        </p:par>
                        <p:par>
                          <p:cTn id="45" fill="hold">
                            <p:stCondLst>
                              <p:cond delay="500"/>
                            </p:stCondLst>
                            <p:childTnLst>
                              <p:par>
                                <p:cTn id="46" presetID="53" presetClass="entr" presetSubtype="16" fill="hold" grpId="0" nodeType="afterEffect">
                                  <p:stCondLst>
                                    <p:cond delay="0"/>
                                  </p:stCondLst>
                                  <p:childTnLst>
                                    <p:set>
                                      <p:cBhvr>
                                        <p:cTn id="47" dur="1" fill="hold">
                                          <p:stCondLst>
                                            <p:cond delay="0"/>
                                          </p:stCondLst>
                                        </p:cTn>
                                        <p:tgtEl>
                                          <p:spTgt spid="53"/>
                                        </p:tgtEl>
                                        <p:attrNameLst>
                                          <p:attrName>style.visibility</p:attrName>
                                        </p:attrNameLst>
                                      </p:cBhvr>
                                      <p:to>
                                        <p:strVal val="visible"/>
                                      </p:to>
                                    </p:set>
                                    <p:anim calcmode="lin" valueType="num">
                                      <p:cBhvr>
                                        <p:cTn id="48" dur="500" fill="hold"/>
                                        <p:tgtEl>
                                          <p:spTgt spid="53"/>
                                        </p:tgtEl>
                                        <p:attrNameLst>
                                          <p:attrName>ppt_w</p:attrName>
                                        </p:attrNameLst>
                                      </p:cBhvr>
                                      <p:tavLst>
                                        <p:tav tm="0">
                                          <p:val>
                                            <p:fltVal val="0"/>
                                          </p:val>
                                        </p:tav>
                                        <p:tav tm="100000">
                                          <p:val>
                                            <p:strVal val="#ppt_w"/>
                                          </p:val>
                                        </p:tav>
                                      </p:tavLst>
                                    </p:anim>
                                    <p:anim calcmode="lin" valueType="num">
                                      <p:cBhvr>
                                        <p:cTn id="49" dur="500" fill="hold"/>
                                        <p:tgtEl>
                                          <p:spTgt spid="53"/>
                                        </p:tgtEl>
                                        <p:attrNameLst>
                                          <p:attrName>ppt_h</p:attrName>
                                        </p:attrNameLst>
                                      </p:cBhvr>
                                      <p:tavLst>
                                        <p:tav tm="0">
                                          <p:val>
                                            <p:fltVal val="0"/>
                                          </p:val>
                                        </p:tav>
                                        <p:tav tm="100000">
                                          <p:val>
                                            <p:strVal val="#ppt_h"/>
                                          </p:val>
                                        </p:tav>
                                      </p:tavLst>
                                    </p:anim>
                                    <p:animEffect transition="in" filter="fade">
                                      <p:cBhvr>
                                        <p:cTn id="50" dur="500"/>
                                        <p:tgtEl>
                                          <p:spTgt spid="53"/>
                                        </p:tgtEl>
                                      </p:cBhvr>
                                    </p:animEffect>
                                  </p:childTnLst>
                                </p:cTn>
                              </p:par>
                            </p:childTnLst>
                          </p:cTn>
                        </p:par>
                        <p:par>
                          <p:cTn id="51" fill="hold">
                            <p:stCondLst>
                              <p:cond delay="1000"/>
                            </p:stCondLst>
                            <p:childTnLst>
                              <p:par>
                                <p:cTn id="52" presetID="10" presetClass="entr" presetSubtype="0" fill="hold" grpId="0" nodeType="afterEffect">
                                  <p:stCondLst>
                                    <p:cond delay="0"/>
                                  </p:stCondLst>
                                  <p:childTnLst>
                                    <p:set>
                                      <p:cBhvr>
                                        <p:cTn id="53" dur="1" fill="hold">
                                          <p:stCondLst>
                                            <p:cond delay="0"/>
                                          </p:stCondLst>
                                        </p:cTn>
                                        <p:tgtEl>
                                          <p:spTgt spid="46"/>
                                        </p:tgtEl>
                                        <p:attrNameLst>
                                          <p:attrName>style.visibility</p:attrName>
                                        </p:attrNameLst>
                                      </p:cBhvr>
                                      <p:to>
                                        <p:strVal val="visible"/>
                                      </p:to>
                                    </p:set>
                                    <p:animEffect transition="in" filter="fade">
                                      <p:cBhvr>
                                        <p:cTn id="54" dur="500"/>
                                        <p:tgtEl>
                                          <p:spTgt spid="46"/>
                                        </p:tgtEl>
                                      </p:cBhvr>
                                    </p:animEffect>
                                  </p:childTnLst>
                                </p:cTn>
                              </p:par>
                            </p:childTnLst>
                          </p:cTn>
                        </p:par>
                      </p:childTnLst>
                    </p:cTn>
                  </p:par>
                  <p:par>
                    <p:cTn id="55" fill="hold">
                      <p:stCondLst>
                        <p:cond delay="indefinite"/>
                      </p:stCondLst>
                      <p:childTnLst>
                        <p:par>
                          <p:cTn id="56" fill="hold">
                            <p:stCondLst>
                              <p:cond delay="0"/>
                            </p:stCondLst>
                            <p:childTnLst>
                              <p:par>
                                <p:cTn id="57" presetID="12" presetClass="entr" presetSubtype="1" fill="hold" nodeType="click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500"/>
                                        <p:tgtEl>
                                          <p:spTgt spid="23"/>
                                        </p:tgtEl>
                                        <p:attrNameLst>
                                          <p:attrName>ppt_y</p:attrName>
                                        </p:attrNameLst>
                                      </p:cBhvr>
                                      <p:tavLst>
                                        <p:tav tm="0">
                                          <p:val>
                                            <p:strVal val="#ppt_y-#ppt_h*1.125000"/>
                                          </p:val>
                                        </p:tav>
                                        <p:tav tm="100000">
                                          <p:val>
                                            <p:strVal val="#ppt_y"/>
                                          </p:val>
                                        </p:tav>
                                      </p:tavLst>
                                    </p:anim>
                                    <p:animEffect transition="in" filter="wipe(down)">
                                      <p:cBhvr>
                                        <p:cTn id="60" dur="500"/>
                                        <p:tgtEl>
                                          <p:spTgt spid="23"/>
                                        </p:tgtEl>
                                      </p:cBhvr>
                                    </p:animEffect>
                                  </p:childTnLst>
                                </p:cTn>
                              </p:par>
                            </p:childTnLst>
                          </p:cTn>
                        </p:par>
                        <p:par>
                          <p:cTn id="61" fill="hold">
                            <p:stCondLst>
                              <p:cond delay="500"/>
                            </p:stCondLst>
                            <p:childTnLst>
                              <p:par>
                                <p:cTn id="62" presetID="53" presetClass="entr" presetSubtype="16"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 calcmode="lin" valueType="num">
                                      <p:cBhvr>
                                        <p:cTn id="64" dur="500" fill="hold"/>
                                        <p:tgtEl>
                                          <p:spTgt spid="54"/>
                                        </p:tgtEl>
                                        <p:attrNameLst>
                                          <p:attrName>ppt_w</p:attrName>
                                        </p:attrNameLst>
                                      </p:cBhvr>
                                      <p:tavLst>
                                        <p:tav tm="0">
                                          <p:val>
                                            <p:fltVal val="0"/>
                                          </p:val>
                                        </p:tav>
                                        <p:tav tm="100000">
                                          <p:val>
                                            <p:strVal val="#ppt_w"/>
                                          </p:val>
                                        </p:tav>
                                      </p:tavLst>
                                    </p:anim>
                                    <p:anim calcmode="lin" valueType="num">
                                      <p:cBhvr>
                                        <p:cTn id="65" dur="500" fill="hold"/>
                                        <p:tgtEl>
                                          <p:spTgt spid="54"/>
                                        </p:tgtEl>
                                        <p:attrNameLst>
                                          <p:attrName>ppt_h</p:attrName>
                                        </p:attrNameLst>
                                      </p:cBhvr>
                                      <p:tavLst>
                                        <p:tav tm="0">
                                          <p:val>
                                            <p:fltVal val="0"/>
                                          </p:val>
                                        </p:tav>
                                        <p:tav tm="100000">
                                          <p:val>
                                            <p:strVal val="#ppt_h"/>
                                          </p:val>
                                        </p:tav>
                                      </p:tavLst>
                                    </p:anim>
                                    <p:animEffect transition="in" filter="fade">
                                      <p:cBhvr>
                                        <p:cTn id="66" dur="500"/>
                                        <p:tgtEl>
                                          <p:spTgt spid="54"/>
                                        </p:tgtEl>
                                      </p:cBhvr>
                                    </p:animEffect>
                                  </p:childTnLst>
                                </p:cTn>
                              </p:par>
                            </p:childTnLst>
                          </p:cTn>
                        </p:par>
                        <p:par>
                          <p:cTn id="67" fill="hold">
                            <p:stCondLst>
                              <p:cond delay="1000"/>
                            </p:stCondLst>
                            <p:childTnLst>
                              <p:par>
                                <p:cTn id="68" presetID="10" presetClass="entr" presetSubtype="0" fill="hold" grpId="0"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fade">
                                      <p:cBhvr>
                                        <p:cTn id="70" dur="500"/>
                                        <p:tgtEl>
                                          <p:spTgt spid="49"/>
                                        </p:tgtEl>
                                      </p:cBhvr>
                                    </p:animEffect>
                                  </p:childTnLst>
                                </p:cTn>
                              </p:par>
                            </p:childTnLst>
                          </p:cTn>
                        </p:par>
                      </p:childTnLst>
                    </p:cTn>
                  </p:par>
                  <p:par>
                    <p:cTn id="71" fill="hold">
                      <p:stCondLst>
                        <p:cond delay="indefinite"/>
                      </p:stCondLst>
                      <p:childTnLst>
                        <p:par>
                          <p:cTn id="72" fill="hold">
                            <p:stCondLst>
                              <p:cond delay="0"/>
                            </p:stCondLst>
                            <p:childTnLst>
                              <p:par>
                                <p:cTn id="73" presetID="12" presetClass="entr" presetSubtype="1" fill="hold" nodeType="click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500"/>
                                        <p:tgtEl>
                                          <p:spTgt spid="18"/>
                                        </p:tgtEl>
                                        <p:attrNameLst>
                                          <p:attrName>ppt_y</p:attrName>
                                        </p:attrNameLst>
                                      </p:cBhvr>
                                      <p:tavLst>
                                        <p:tav tm="0">
                                          <p:val>
                                            <p:strVal val="#ppt_y-#ppt_h*1.125000"/>
                                          </p:val>
                                        </p:tav>
                                        <p:tav tm="100000">
                                          <p:val>
                                            <p:strVal val="#ppt_y"/>
                                          </p:val>
                                        </p:tav>
                                      </p:tavLst>
                                    </p:anim>
                                    <p:animEffect transition="in" filter="wipe(down)">
                                      <p:cBhvr>
                                        <p:cTn id="76" dur="500"/>
                                        <p:tgtEl>
                                          <p:spTgt spid="18"/>
                                        </p:tgtEl>
                                      </p:cBhvr>
                                    </p:animEffect>
                                  </p:childTnLst>
                                </p:cTn>
                              </p:par>
                            </p:childTnLst>
                          </p:cTn>
                        </p:par>
                        <p:par>
                          <p:cTn id="77" fill="hold">
                            <p:stCondLst>
                              <p:cond delay="500"/>
                            </p:stCondLst>
                            <p:childTnLst>
                              <p:par>
                                <p:cTn id="78" presetID="53" presetClass="entr" presetSubtype="16" fill="hold" grpId="0" nodeType="afterEffect">
                                  <p:stCondLst>
                                    <p:cond delay="0"/>
                                  </p:stCondLst>
                                  <p:childTnLst>
                                    <p:set>
                                      <p:cBhvr>
                                        <p:cTn id="79" dur="1" fill="hold">
                                          <p:stCondLst>
                                            <p:cond delay="0"/>
                                          </p:stCondLst>
                                        </p:cTn>
                                        <p:tgtEl>
                                          <p:spTgt spid="55"/>
                                        </p:tgtEl>
                                        <p:attrNameLst>
                                          <p:attrName>style.visibility</p:attrName>
                                        </p:attrNameLst>
                                      </p:cBhvr>
                                      <p:to>
                                        <p:strVal val="visible"/>
                                      </p:to>
                                    </p:set>
                                    <p:anim calcmode="lin" valueType="num">
                                      <p:cBhvr>
                                        <p:cTn id="80" dur="500" fill="hold"/>
                                        <p:tgtEl>
                                          <p:spTgt spid="55"/>
                                        </p:tgtEl>
                                        <p:attrNameLst>
                                          <p:attrName>ppt_w</p:attrName>
                                        </p:attrNameLst>
                                      </p:cBhvr>
                                      <p:tavLst>
                                        <p:tav tm="0">
                                          <p:val>
                                            <p:fltVal val="0"/>
                                          </p:val>
                                        </p:tav>
                                        <p:tav tm="100000">
                                          <p:val>
                                            <p:strVal val="#ppt_w"/>
                                          </p:val>
                                        </p:tav>
                                      </p:tavLst>
                                    </p:anim>
                                    <p:anim calcmode="lin" valueType="num">
                                      <p:cBhvr>
                                        <p:cTn id="81" dur="500" fill="hold"/>
                                        <p:tgtEl>
                                          <p:spTgt spid="55"/>
                                        </p:tgtEl>
                                        <p:attrNameLst>
                                          <p:attrName>ppt_h</p:attrName>
                                        </p:attrNameLst>
                                      </p:cBhvr>
                                      <p:tavLst>
                                        <p:tav tm="0">
                                          <p:val>
                                            <p:fltVal val="0"/>
                                          </p:val>
                                        </p:tav>
                                        <p:tav tm="100000">
                                          <p:val>
                                            <p:strVal val="#ppt_h"/>
                                          </p:val>
                                        </p:tav>
                                      </p:tavLst>
                                    </p:anim>
                                    <p:animEffect transition="in" filter="fade">
                                      <p:cBhvr>
                                        <p:cTn id="82" dur="500"/>
                                        <p:tgtEl>
                                          <p:spTgt spid="55"/>
                                        </p:tgtEl>
                                      </p:cBhvr>
                                    </p:animEffect>
                                  </p:childTnLst>
                                </p:cTn>
                              </p:par>
                            </p:childTnLst>
                          </p:cTn>
                        </p:par>
                        <p:par>
                          <p:cTn id="83" fill="hold">
                            <p:stCondLst>
                              <p:cond delay="1000"/>
                            </p:stCondLst>
                            <p:childTnLst>
                              <p:par>
                                <p:cTn id="84" presetID="10" presetClass="entr" presetSubtype="0" fill="hold" grpId="0" nodeType="afterEffect">
                                  <p:stCondLst>
                                    <p:cond delay="0"/>
                                  </p:stCondLst>
                                  <p:childTnLst>
                                    <p:set>
                                      <p:cBhvr>
                                        <p:cTn id="85" dur="1" fill="hold">
                                          <p:stCondLst>
                                            <p:cond delay="0"/>
                                          </p:stCondLst>
                                        </p:cTn>
                                        <p:tgtEl>
                                          <p:spTgt spid="47"/>
                                        </p:tgtEl>
                                        <p:attrNameLst>
                                          <p:attrName>style.visibility</p:attrName>
                                        </p:attrNameLst>
                                      </p:cBhvr>
                                      <p:to>
                                        <p:strVal val="visible"/>
                                      </p:to>
                                    </p:set>
                                    <p:animEffect transition="in" filter="fade">
                                      <p:cBhvr>
                                        <p:cTn id="86" dur="500"/>
                                        <p:tgtEl>
                                          <p:spTgt spid="47"/>
                                        </p:tgtEl>
                                      </p:cBhvr>
                                    </p:animEffect>
                                  </p:childTnLst>
                                </p:cTn>
                              </p:par>
                            </p:childTnLst>
                          </p:cTn>
                        </p:par>
                      </p:childTnLst>
                    </p:cTn>
                  </p:par>
                  <p:par>
                    <p:cTn id="87" fill="hold">
                      <p:stCondLst>
                        <p:cond delay="indefinite"/>
                      </p:stCondLst>
                      <p:childTnLst>
                        <p:par>
                          <p:cTn id="88" fill="hold">
                            <p:stCondLst>
                              <p:cond delay="0"/>
                            </p:stCondLst>
                            <p:childTnLst>
                              <p:par>
                                <p:cTn id="89" presetID="12" presetClass="entr" presetSubtype="1" fill="hold" nodeType="clickEffect">
                                  <p:stCondLst>
                                    <p:cond delay="0"/>
                                  </p:stCondLst>
                                  <p:childTnLst>
                                    <p:set>
                                      <p:cBhvr>
                                        <p:cTn id="90" dur="1" fill="hold">
                                          <p:stCondLst>
                                            <p:cond delay="0"/>
                                          </p:stCondLst>
                                        </p:cTn>
                                        <p:tgtEl>
                                          <p:spTgt spid="13"/>
                                        </p:tgtEl>
                                        <p:attrNameLst>
                                          <p:attrName>style.visibility</p:attrName>
                                        </p:attrNameLst>
                                      </p:cBhvr>
                                      <p:to>
                                        <p:strVal val="visible"/>
                                      </p:to>
                                    </p:set>
                                    <p:anim calcmode="lin" valueType="num">
                                      <p:cBhvr additive="base">
                                        <p:cTn id="91" dur="500"/>
                                        <p:tgtEl>
                                          <p:spTgt spid="13"/>
                                        </p:tgtEl>
                                        <p:attrNameLst>
                                          <p:attrName>ppt_y</p:attrName>
                                        </p:attrNameLst>
                                      </p:cBhvr>
                                      <p:tavLst>
                                        <p:tav tm="0">
                                          <p:val>
                                            <p:strVal val="#ppt_y-#ppt_h*1.125000"/>
                                          </p:val>
                                        </p:tav>
                                        <p:tav tm="100000">
                                          <p:val>
                                            <p:strVal val="#ppt_y"/>
                                          </p:val>
                                        </p:tav>
                                      </p:tavLst>
                                    </p:anim>
                                    <p:animEffect transition="in" filter="wipe(down)">
                                      <p:cBhvr>
                                        <p:cTn id="92" dur="500"/>
                                        <p:tgtEl>
                                          <p:spTgt spid="13"/>
                                        </p:tgtEl>
                                      </p:cBhvr>
                                    </p:animEffect>
                                  </p:childTnLst>
                                </p:cTn>
                              </p:par>
                            </p:childTnLst>
                          </p:cTn>
                        </p:par>
                        <p:par>
                          <p:cTn id="93" fill="hold">
                            <p:stCondLst>
                              <p:cond delay="500"/>
                            </p:stCondLst>
                            <p:childTnLst>
                              <p:par>
                                <p:cTn id="94" presetID="53" presetClass="entr" presetSubtype="16" fill="hold" grpId="0" nodeType="afterEffect">
                                  <p:stCondLst>
                                    <p:cond delay="0"/>
                                  </p:stCondLst>
                                  <p:childTnLst>
                                    <p:set>
                                      <p:cBhvr>
                                        <p:cTn id="95" dur="1" fill="hold">
                                          <p:stCondLst>
                                            <p:cond delay="0"/>
                                          </p:stCondLst>
                                        </p:cTn>
                                        <p:tgtEl>
                                          <p:spTgt spid="56"/>
                                        </p:tgtEl>
                                        <p:attrNameLst>
                                          <p:attrName>style.visibility</p:attrName>
                                        </p:attrNameLst>
                                      </p:cBhvr>
                                      <p:to>
                                        <p:strVal val="visible"/>
                                      </p:to>
                                    </p:set>
                                    <p:anim calcmode="lin" valueType="num">
                                      <p:cBhvr>
                                        <p:cTn id="96" dur="500" fill="hold"/>
                                        <p:tgtEl>
                                          <p:spTgt spid="56"/>
                                        </p:tgtEl>
                                        <p:attrNameLst>
                                          <p:attrName>ppt_w</p:attrName>
                                        </p:attrNameLst>
                                      </p:cBhvr>
                                      <p:tavLst>
                                        <p:tav tm="0">
                                          <p:val>
                                            <p:fltVal val="0"/>
                                          </p:val>
                                        </p:tav>
                                        <p:tav tm="100000">
                                          <p:val>
                                            <p:strVal val="#ppt_w"/>
                                          </p:val>
                                        </p:tav>
                                      </p:tavLst>
                                    </p:anim>
                                    <p:anim calcmode="lin" valueType="num">
                                      <p:cBhvr>
                                        <p:cTn id="97" dur="500" fill="hold"/>
                                        <p:tgtEl>
                                          <p:spTgt spid="56"/>
                                        </p:tgtEl>
                                        <p:attrNameLst>
                                          <p:attrName>ppt_h</p:attrName>
                                        </p:attrNameLst>
                                      </p:cBhvr>
                                      <p:tavLst>
                                        <p:tav tm="0">
                                          <p:val>
                                            <p:fltVal val="0"/>
                                          </p:val>
                                        </p:tav>
                                        <p:tav tm="100000">
                                          <p:val>
                                            <p:strVal val="#ppt_h"/>
                                          </p:val>
                                        </p:tav>
                                      </p:tavLst>
                                    </p:anim>
                                    <p:animEffect transition="in" filter="fade">
                                      <p:cBhvr>
                                        <p:cTn id="98" dur="500"/>
                                        <p:tgtEl>
                                          <p:spTgt spid="56"/>
                                        </p:tgtEl>
                                      </p:cBhvr>
                                    </p:animEffect>
                                  </p:childTnLst>
                                </p:cTn>
                              </p:par>
                            </p:childTnLst>
                          </p:cTn>
                        </p:par>
                        <p:par>
                          <p:cTn id="99" fill="hold">
                            <p:stCondLst>
                              <p:cond delay="1000"/>
                            </p:stCondLst>
                            <p:childTnLst>
                              <p:par>
                                <p:cTn id="100" presetID="10" presetClass="entr" presetSubtype="0" fill="hold" grpId="0" nodeType="afterEffect">
                                  <p:stCondLst>
                                    <p:cond delay="0"/>
                                  </p:stCondLst>
                                  <p:childTnLst>
                                    <p:set>
                                      <p:cBhvr>
                                        <p:cTn id="101" dur="1" fill="hold">
                                          <p:stCondLst>
                                            <p:cond delay="0"/>
                                          </p:stCondLst>
                                        </p:cTn>
                                        <p:tgtEl>
                                          <p:spTgt spid="50"/>
                                        </p:tgtEl>
                                        <p:attrNameLst>
                                          <p:attrName>style.visibility</p:attrName>
                                        </p:attrNameLst>
                                      </p:cBhvr>
                                      <p:to>
                                        <p:strVal val="visible"/>
                                      </p:to>
                                    </p:set>
                                    <p:animEffect transition="in" filter="fade">
                                      <p:cBhvr>
                                        <p:cTn id="102"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44" grpId="0"/>
      <p:bldP spid="45" grpId="0"/>
      <p:bldP spid="46" grpId="0"/>
      <p:bldP spid="47" grpId="0"/>
      <p:bldP spid="49" grpId="0"/>
      <p:bldP spid="50" grpId="0"/>
      <p:bldP spid="51" grpId="0"/>
      <p:bldP spid="52" grpId="0"/>
      <p:bldP spid="53" grpId="0"/>
      <p:bldP spid="54" grpId="0"/>
      <p:bldP spid="55" grpId="0"/>
      <p:bldP spid="5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5016758"/>
          </a:xfrm>
          <a:prstGeom prst="rect">
            <a:avLst/>
          </a:prstGeom>
          <a:noFill/>
        </p:spPr>
        <p:txBody>
          <a:bodyPr wrap="square" rtlCol="0">
            <a:spAutoFit/>
          </a:bodyPr>
          <a:lstStyle/>
          <a:p>
            <a:endParaRPr lang="en-US" sz="1600" b="1" dirty="0">
              <a:latin typeface="Alexandria"/>
            </a:endParaRPr>
          </a:p>
          <a:p>
            <a:r>
              <a:rPr lang="en-US" sz="1600" b="1" dirty="0">
                <a:latin typeface="Alexandria"/>
              </a:rPr>
              <a:t>XYZ Programming Company</a:t>
            </a:r>
          </a:p>
          <a:p>
            <a:endParaRPr lang="en-US" sz="1600" b="1" dirty="0">
              <a:latin typeface="Alexandria"/>
            </a:endParaRPr>
          </a:p>
          <a:p>
            <a:r>
              <a:rPr lang="en-US" sz="1600" dirty="0">
                <a:latin typeface="Alexandria"/>
              </a:rPr>
              <a:t>The HR department want to measure Absence rate in Q1 2024.</a:t>
            </a:r>
          </a:p>
          <a:p>
            <a:endParaRPr lang="en-US" sz="1600" dirty="0">
              <a:latin typeface="Alexandria"/>
            </a:endParaRPr>
          </a:p>
          <a:p>
            <a:pPr marL="285750" indent="-285750">
              <a:buFont typeface="Arial" panose="020B0604020202020204" pitchFamily="34" charset="0"/>
              <a:buChar char="•"/>
            </a:pPr>
            <a:r>
              <a:rPr lang="en-US" sz="1600" dirty="0">
                <a:latin typeface="Alexandria"/>
              </a:rPr>
              <a:t>Total absence days= 100</a:t>
            </a:r>
          </a:p>
          <a:p>
            <a:pPr marL="285750" indent="-285750">
              <a:buFont typeface="Arial" panose="020B0604020202020204" pitchFamily="34" charset="0"/>
              <a:buChar char="•"/>
            </a:pPr>
            <a:r>
              <a:rPr lang="en-US" sz="1600" dirty="0">
                <a:latin typeface="Alexandria"/>
              </a:rPr>
              <a:t>Number of employees = 50</a:t>
            </a:r>
          </a:p>
          <a:p>
            <a:pPr marL="285750" indent="-285750">
              <a:buFont typeface="Arial" panose="020B0604020202020204" pitchFamily="34" charset="0"/>
              <a:buChar char="•"/>
            </a:pPr>
            <a:r>
              <a:rPr lang="en-US" sz="1600" dirty="0">
                <a:latin typeface="Alexandria"/>
              </a:rPr>
              <a:t>Number of calendar days = 5 days/week* 12 weeks= 60 weeks *50 employees = 3000</a:t>
            </a:r>
          </a:p>
          <a:p>
            <a:endParaRPr lang="en-US" sz="1600" b="1" dirty="0">
              <a:latin typeface="Alexandria"/>
            </a:endParaRPr>
          </a:p>
          <a:p>
            <a:r>
              <a:rPr lang="en-US" sz="1600" b="1" dirty="0">
                <a:latin typeface="Alexandria"/>
              </a:rPr>
              <a:t>Absence rate= 100/3000=3%</a:t>
            </a:r>
          </a:p>
          <a:p>
            <a:endParaRPr lang="en-US" sz="1600" b="1" dirty="0">
              <a:latin typeface="Alexandria"/>
            </a:endParaRPr>
          </a:p>
          <a:p>
            <a:pPr marL="682625" indent="-285750">
              <a:buFont typeface="Wingdings" panose="05000000000000000000" pitchFamily="2" charset="2"/>
              <a:buChar char="Ø"/>
            </a:pPr>
            <a:r>
              <a:rPr lang="en-US" sz="1600" dirty="0">
                <a:latin typeface="Alexandria"/>
              </a:rPr>
              <a:t>Its important to compare this ratio to the industry average</a:t>
            </a:r>
          </a:p>
          <a:p>
            <a:pPr marL="682625" indent="-285750">
              <a:buFont typeface="Wingdings" panose="05000000000000000000" pitchFamily="2" charset="2"/>
              <a:buChar char="Ø"/>
            </a:pPr>
            <a:endParaRPr lang="en-US" sz="1600" dirty="0">
              <a:latin typeface="Alexandria"/>
            </a:endParaRPr>
          </a:p>
          <a:p>
            <a:pPr marL="682625" indent="-285750">
              <a:buFont typeface="Wingdings" panose="05000000000000000000" pitchFamily="2" charset="2"/>
              <a:buChar char="Ø"/>
            </a:pPr>
            <a:r>
              <a:rPr lang="en-US" sz="1600" dirty="0">
                <a:latin typeface="Alexandria"/>
              </a:rPr>
              <a:t>Its also important to monitor the impact of this ratio on employees productivity, financial measures, or employees satisfaction.</a:t>
            </a:r>
          </a:p>
          <a:p>
            <a:endParaRPr lang="en-US" sz="1600" b="1" dirty="0">
              <a:latin typeface="Alexandria"/>
            </a:endParaRPr>
          </a:p>
          <a:p>
            <a:endParaRPr lang="en-US" sz="1600" b="1" dirty="0">
              <a:latin typeface="Alexandria"/>
            </a:endParaRPr>
          </a:p>
          <a:p>
            <a:endParaRPr lang="en-US" sz="1600" b="1" dirty="0">
              <a:latin typeface="Alexandria"/>
            </a:endParaRPr>
          </a:p>
          <a:p>
            <a:endParaRPr lang="en-US" sz="1600" b="1" dirty="0">
              <a:latin typeface="Alexandria"/>
            </a:endParaRPr>
          </a:p>
          <a:p>
            <a:endParaRPr lang="en-US" sz="1600" b="1"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 Absence Rate</a:t>
            </a:r>
          </a:p>
        </p:txBody>
      </p:sp>
    </p:spTree>
    <p:extLst>
      <p:ext uri="{BB962C8B-B14F-4D97-AF65-F5344CB8AC3E}">
        <p14:creationId xmlns:p14="http://schemas.microsoft.com/office/powerpoint/2010/main" val="3777300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3785652"/>
          </a:xfrm>
          <a:prstGeom prst="rect">
            <a:avLst/>
          </a:prstGeom>
          <a:noFill/>
        </p:spPr>
        <p:txBody>
          <a:bodyPr wrap="square" rtlCol="0">
            <a:spAutoFit/>
          </a:bodyPr>
          <a:lstStyle/>
          <a:p>
            <a:endParaRPr lang="en-US" sz="1600" b="1" dirty="0">
              <a:latin typeface="Alexandria"/>
            </a:endParaRPr>
          </a:p>
          <a:p>
            <a:r>
              <a:rPr lang="en-US" sz="1600" b="1" dirty="0">
                <a:latin typeface="Alexandria"/>
              </a:rPr>
              <a:t>A manufacturing middle size Company that have 200 employees</a:t>
            </a:r>
          </a:p>
          <a:p>
            <a:endParaRPr lang="en-US" sz="1600" b="1" dirty="0">
              <a:latin typeface="Alexandria"/>
            </a:endParaRPr>
          </a:p>
          <a:p>
            <a:r>
              <a:rPr lang="en-US" sz="1600" dirty="0">
                <a:latin typeface="Alexandria"/>
              </a:rPr>
              <a:t>The company want to measure HR department expenses</a:t>
            </a:r>
          </a:p>
          <a:p>
            <a:endParaRPr lang="en-US" sz="1600" dirty="0">
              <a:latin typeface="Alexandria"/>
            </a:endParaRPr>
          </a:p>
          <a:p>
            <a:pPr marL="285750" indent="-285750">
              <a:buFont typeface="Arial" panose="020B0604020202020204" pitchFamily="34" charset="0"/>
              <a:buChar char="•"/>
            </a:pPr>
            <a:r>
              <a:rPr lang="en-US" sz="1600" dirty="0">
                <a:latin typeface="Alexandria"/>
              </a:rPr>
              <a:t>Total HR department expenses= $1000000</a:t>
            </a:r>
          </a:p>
          <a:p>
            <a:pPr marL="285750" indent="-285750">
              <a:buFont typeface="Arial" panose="020B0604020202020204" pitchFamily="34" charset="0"/>
              <a:buChar char="•"/>
            </a:pPr>
            <a:r>
              <a:rPr lang="en-US" sz="1600" dirty="0">
                <a:latin typeface="Alexandria"/>
              </a:rPr>
              <a:t>Total operating expenses=$10000</a:t>
            </a:r>
          </a:p>
          <a:p>
            <a:pPr marL="285750" indent="-285750">
              <a:buFont typeface="Arial" panose="020B0604020202020204" pitchFamily="34" charset="0"/>
              <a:buChar char="•"/>
            </a:pPr>
            <a:endParaRPr lang="en-US" sz="1600" dirty="0">
              <a:latin typeface="Alexandria"/>
            </a:endParaRPr>
          </a:p>
          <a:p>
            <a:r>
              <a:rPr lang="en-US" sz="1600" dirty="0">
                <a:latin typeface="Alexandria"/>
              </a:rPr>
              <a:t>HR expenses factor= 10000/1000000= %10</a:t>
            </a:r>
          </a:p>
          <a:p>
            <a:endParaRPr lang="en-US" sz="1600" b="1" dirty="0">
              <a:latin typeface="Alexandria"/>
            </a:endParaRPr>
          </a:p>
          <a:p>
            <a:r>
              <a:rPr lang="en-US" sz="1600" b="1" dirty="0">
                <a:latin typeface="Alexandria"/>
              </a:rPr>
              <a:t>This means that total HR expenses represent 10% of the total operating expenses</a:t>
            </a:r>
          </a:p>
          <a:p>
            <a:endParaRPr lang="en-US" sz="1600" b="1" dirty="0">
              <a:latin typeface="Alexandria"/>
            </a:endParaRPr>
          </a:p>
          <a:p>
            <a:endParaRPr lang="en-US" sz="1600" b="1" dirty="0">
              <a:latin typeface="Alexandria"/>
            </a:endParaRPr>
          </a:p>
          <a:p>
            <a:endParaRPr lang="en-US" sz="1600" b="1" dirty="0">
              <a:latin typeface="Alexandria"/>
            </a:endParaRPr>
          </a:p>
          <a:p>
            <a:endParaRPr lang="en-US" sz="1600" b="1"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 HR Expenses Factor</a:t>
            </a:r>
          </a:p>
        </p:txBody>
      </p:sp>
    </p:spTree>
    <p:extLst>
      <p:ext uri="{BB962C8B-B14F-4D97-AF65-F5344CB8AC3E}">
        <p14:creationId xmlns:p14="http://schemas.microsoft.com/office/powerpoint/2010/main" val="1465538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3293209"/>
          </a:xfrm>
          <a:prstGeom prst="rect">
            <a:avLst/>
          </a:prstGeom>
          <a:noFill/>
        </p:spPr>
        <p:txBody>
          <a:bodyPr wrap="square" rtlCol="0">
            <a:spAutoFit/>
          </a:bodyPr>
          <a:lstStyle/>
          <a:p>
            <a:endParaRPr lang="en-US" sz="1600" b="1" dirty="0">
              <a:latin typeface="Alexandria"/>
            </a:endParaRPr>
          </a:p>
          <a:p>
            <a:r>
              <a:rPr lang="en-US" sz="1600" b="1" dirty="0">
                <a:latin typeface="Alexandria"/>
              </a:rPr>
              <a:t>XYZ Programming Company</a:t>
            </a:r>
          </a:p>
          <a:p>
            <a:endParaRPr lang="en-US" sz="1600" b="1" dirty="0">
              <a:latin typeface="Alexandria"/>
            </a:endParaRPr>
          </a:p>
          <a:p>
            <a:r>
              <a:rPr lang="en-US" sz="1600" dirty="0">
                <a:latin typeface="Alexandria"/>
              </a:rPr>
              <a:t>The HR department want to measure medical cost per employee</a:t>
            </a:r>
          </a:p>
          <a:p>
            <a:endParaRPr lang="en-US" sz="1600" dirty="0">
              <a:latin typeface="Alexandria"/>
            </a:endParaRPr>
          </a:p>
          <a:p>
            <a:pPr marL="285750" indent="-285750">
              <a:buFont typeface="Arial" panose="020B0604020202020204" pitchFamily="34" charset="0"/>
              <a:buChar char="•"/>
            </a:pPr>
            <a:r>
              <a:rPr lang="en-US" sz="1600" dirty="0">
                <a:latin typeface="Alexandria"/>
              </a:rPr>
              <a:t>Total medical cost= $25000</a:t>
            </a:r>
          </a:p>
          <a:p>
            <a:pPr marL="285750" indent="-285750">
              <a:buFont typeface="Arial" panose="020B0604020202020204" pitchFamily="34" charset="0"/>
              <a:buChar char="•"/>
            </a:pPr>
            <a:r>
              <a:rPr lang="en-US" sz="1600" dirty="0">
                <a:latin typeface="Alexandria"/>
              </a:rPr>
              <a:t>Number of employees = 50</a:t>
            </a:r>
          </a:p>
          <a:p>
            <a:pPr marL="285750" indent="-285750">
              <a:buFont typeface="Arial" panose="020B0604020202020204" pitchFamily="34" charset="0"/>
              <a:buChar char="•"/>
            </a:pPr>
            <a:endParaRPr lang="en-US" sz="1600" dirty="0">
              <a:latin typeface="Alexandria"/>
            </a:endParaRPr>
          </a:p>
          <a:p>
            <a:r>
              <a:rPr lang="en-US" sz="1600" dirty="0">
                <a:latin typeface="Alexandria"/>
              </a:rPr>
              <a:t>Medical cost per employee= 25000/50= $50/ employee</a:t>
            </a:r>
            <a:endParaRPr lang="en-US" sz="1600" b="1" dirty="0">
              <a:latin typeface="Alexandria"/>
            </a:endParaRPr>
          </a:p>
          <a:p>
            <a:endParaRPr lang="en-US" sz="1600" b="1" dirty="0">
              <a:latin typeface="Alexandria"/>
            </a:endParaRPr>
          </a:p>
          <a:p>
            <a:endParaRPr lang="en-US" sz="1600" b="1" dirty="0">
              <a:latin typeface="Alexandria"/>
            </a:endParaRPr>
          </a:p>
          <a:p>
            <a:endParaRPr lang="en-US" sz="1600" b="1" dirty="0">
              <a:latin typeface="Alexandria"/>
            </a:endParaRPr>
          </a:p>
          <a:p>
            <a:endParaRPr lang="en-US" sz="1600" b="1"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Medical cost per employee</a:t>
            </a:r>
          </a:p>
        </p:txBody>
      </p:sp>
    </p:spTree>
    <p:extLst>
      <p:ext uri="{BB962C8B-B14F-4D97-AF65-F5344CB8AC3E}">
        <p14:creationId xmlns:p14="http://schemas.microsoft.com/office/powerpoint/2010/main" val="2454573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4031873"/>
          </a:xfrm>
          <a:prstGeom prst="rect">
            <a:avLst/>
          </a:prstGeom>
          <a:noFill/>
        </p:spPr>
        <p:txBody>
          <a:bodyPr wrap="square" rtlCol="0">
            <a:spAutoFit/>
          </a:bodyPr>
          <a:lstStyle/>
          <a:p>
            <a:endParaRPr lang="en-US" sz="1600" b="1" dirty="0">
              <a:latin typeface="Alexandria"/>
            </a:endParaRPr>
          </a:p>
          <a:p>
            <a:r>
              <a:rPr lang="en-US" sz="1600" b="1" dirty="0">
                <a:latin typeface="Alexandria"/>
              </a:rPr>
              <a:t>A manufacturing middle size Company that have 200 employees</a:t>
            </a:r>
          </a:p>
          <a:p>
            <a:endParaRPr lang="en-US" sz="1600" b="1" dirty="0">
              <a:latin typeface="Alexandria"/>
            </a:endParaRPr>
          </a:p>
          <a:p>
            <a:r>
              <a:rPr lang="en-US" sz="1600" dirty="0">
                <a:latin typeface="Alexandria"/>
              </a:rPr>
              <a:t>The company want to measure Labor cost as % of sales/revenue</a:t>
            </a:r>
          </a:p>
          <a:p>
            <a:endParaRPr lang="en-US" sz="1600" dirty="0">
              <a:latin typeface="Alexandria"/>
            </a:endParaRPr>
          </a:p>
          <a:p>
            <a:pPr marL="285750" indent="-285750">
              <a:buFont typeface="Arial" panose="020B0604020202020204" pitchFamily="34" charset="0"/>
              <a:buChar char="•"/>
            </a:pPr>
            <a:r>
              <a:rPr lang="en-US" sz="1600" dirty="0">
                <a:latin typeface="Alexandria"/>
              </a:rPr>
              <a:t>Total cost of employees= $3000000</a:t>
            </a:r>
          </a:p>
          <a:p>
            <a:pPr marL="285750" indent="-285750">
              <a:buFont typeface="Arial" panose="020B0604020202020204" pitchFamily="34" charset="0"/>
              <a:buChar char="•"/>
            </a:pPr>
            <a:r>
              <a:rPr lang="en-US" sz="1600" dirty="0">
                <a:latin typeface="Alexandria"/>
              </a:rPr>
              <a:t>Total Sales=$20000000</a:t>
            </a:r>
          </a:p>
          <a:p>
            <a:pPr marL="285750" indent="-285750">
              <a:buFont typeface="Arial" panose="020B0604020202020204" pitchFamily="34" charset="0"/>
              <a:buChar char="•"/>
            </a:pPr>
            <a:endParaRPr lang="en-US" sz="1600" dirty="0">
              <a:latin typeface="Alexandria"/>
            </a:endParaRPr>
          </a:p>
          <a:p>
            <a:endParaRPr lang="en-US" sz="1600" b="1" dirty="0">
              <a:latin typeface="Alexandria"/>
            </a:endParaRPr>
          </a:p>
          <a:p>
            <a:r>
              <a:rPr lang="en-US" sz="1600" dirty="0">
                <a:latin typeface="Alexandria"/>
              </a:rPr>
              <a:t>Labor cost as % of Sales= 3000000/ 20000000*100=15%</a:t>
            </a:r>
          </a:p>
          <a:p>
            <a:endParaRPr lang="en-US" sz="1600" dirty="0">
              <a:latin typeface="Alexandria"/>
            </a:endParaRPr>
          </a:p>
          <a:p>
            <a:r>
              <a:rPr lang="en-US" sz="1600" dirty="0">
                <a:latin typeface="Alexandria"/>
              </a:rPr>
              <a:t>- This means that employees cost represent 15% of total company sales</a:t>
            </a:r>
          </a:p>
          <a:p>
            <a:endParaRPr lang="en-US" sz="1600" dirty="0">
              <a:latin typeface="Alexandria"/>
            </a:endParaRPr>
          </a:p>
          <a:p>
            <a:endParaRPr lang="en-US" sz="1600" b="1" dirty="0">
              <a:latin typeface="Alexandria"/>
            </a:endParaRPr>
          </a:p>
          <a:p>
            <a:endParaRPr lang="en-US" sz="1600" b="1" dirty="0">
              <a:latin typeface="Alexandria"/>
            </a:endParaRPr>
          </a:p>
          <a:p>
            <a:endParaRPr lang="en-US" sz="1600" b="1"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 Labor cost as % of sales/revenue</a:t>
            </a:r>
          </a:p>
        </p:txBody>
      </p:sp>
    </p:spTree>
    <p:extLst>
      <p:ext uri="{BB962C8B-B14F-4D97-AF65-F5344CB8AC3E}">
        <p14:creationId xmlns:p14="http://schemas.microsoft.com/office/powerpoint/2010/main" val="1793598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3293209"/>
          </a:xfrm>
          <a:prstGeom prst="rect">
            <a:avLst/>
          </a:prstGeom>
          <a:noFill/>
        </p:spPr>
        <p:txBody>
          <a:bodyPr wrap="square" rtlCol="0">
            <a:spAutoFit/>
          </a:bodyPr>
          <a:lstStyle/>
          <a:p>
            <a:endParaRPr lang="en-US" sz="1600" b="1" dirty="0">
              <a:latin typeface="Alexandria"/>
            </a:endParaRPr>
          </a:p>
          <a:p>
            <a:r>
              <a:rPr lang="en-US" sz="1600" b="1" dirty="0">
                <a:latin typeface="Alexandria"/>
              </a:rPr>
              <a:t>A manufacturing middle size Company that have 200 employees</a:t>
            </a:r>
          </a:p>
          <a:p>
            <a:endParaRPr lang="en-US" sz="1600" b="1" dirty="0">
              <a:latin typeface="Alexandria"/>
            </a:endParaRPr>
          </a:p>
          <a:p>
            <a:r>
              <a:rPr lang="en-US" sz="1600" dirty="0">
                <a:latin typeface="Alexandria"/>
              </a:rPr>
              <a:t>The company want to measure Profit per employee </a:t>
            </a:r>
          </a:p>
          <a:p>
            <a:endParaRPr lang="en-US" sz="1600" dirty="0">
              <a:latin typeface="Alexandria"/>
            </a:endParaRPr>
          </a:p>
          <a:p>
            <a:r>
              <a:rPr lang="en-US" sz="1600" dirty="0">
                <a:latin typeface="Alexandria"/>
              </a:rPr>
              <a:t>Total Company Profit=$5000000</a:t>
            </a:r>
          </a:p>
          <a:p>
            <a:pPr marL="285750" indent="-285750">
              <a:buFont typeface="Arial" panose="020B0604020202020204" pitchFamily="34" charset="0"/>
              <a:buChar char="•"/>
            </a:pPr>
            <a:endParaRPr lang="en-US" sz="1600" dirty="0">
              <a:latin typeface="Alexandria"/>
            </a:endParaRPr>
          </a:p>
          <a:p>
            <a:endParaRPr lang="en-US" sz="1600" b="1" dirty="0">
              <a:latin typeface="Alexandria"/>
            </a:endParaRPr>
          </a:p>
          <a:p>
            <a:r>
              <a:rPr lang="en-US" sz="1600" dirty="0">
                <a:latin typeface="Alexandria"/>
              </a:rPr>
              <a:t>Profit per employee = 5000000/200=$25000</a:t>
            </a:r>
          </a:p>
          <a:p>
            <a:endParaRPr lang="en-US" sz="1600" dirty="0">
              <a:latin typeface="Alexandria"/>
            </a:endParaRPr>
          </a:p>
          <a:p>
            <a:r>
              <a:rPr lang="en-US" sz="1600" dirty="0">
                <a:latin typeface="Alexandria"/>
              </a:rPr>
              <a:t>- This means that each employee contribute on average $25000 profit to the company.</a:t>
            </a:r>
            <a:endParaRPr lang="en-US" sz="1600" b="1" dirty="0">
              <a:latin typeface="Alexandria"/>
            </a:endParaRPr>
          </a:p>
          <a:p>
            <a:endParaRPr lang="en-US" sz="1600" b="1" dirty="0">
              <a:latin typeface="Alexandria"/>
            </a:endParaRPr>
          </a:p>
          <a:p>
            <a:endParaRPr lang="en-US" sz="1600" b="1"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 Profit per employee</a:t>
            </a:r>
          </a:p>
        </p:txBody>
      </p:sp>
    </p:spTree>
    <p:extLst>
      <p:ext uri="{BB962C8B-B14F-4D97-AF65-F5344CB8AC3E}">
        <p14:creationId xmlns:p14="http://schemas.microsoft.com/office/powerpoint/2010/main" val="2375941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6BABCFF2-7E0F-4460-989B-713AB8BD99B4}"/>
              </a:ext>
            </a:extLst>
          </p:cNvPr>
          <p:cNvSpPr/>
          <p:nvPr/>
        </p:nvSpPr>
        <p:spPr bwMode="auto">
          <a:xfrm>
            <a:off x="3891779" y="1190977"/>
            <a:ext cx="218759" cy="5127143"/>
          </a:xfrm>
          <a:prstGeom prst="rect">
            <a:avLst/>
          </a:prstGeom>
          <a:gradFill flip="none" rotWithShape="1">
            <a:gsLst>
              <a:gs pos="80000">
                <a:srgbClr val="E5E5E5"/>
              </a:gs>
              <a:gs pos="97000">
                <a:schemeClr val="bg1">
                  <a:lumMod val="65000"/>
                </a:schemeClr>
              </a:gs>
            </a:gsLst>
            <a:lin ang="0" scaled="1"/>
            <a:tileRect/>
          </a:gradFill>
          <a:ln>
            <a:noFill/>
          </a:ln>
        </p:spPr>
        <p:txBody>
          <a:bodyPr vert="horz" wrap="square" lIns="91440" tIns="45720" rIns="91440" bIns="45720" numCol="1" rtlCol="0" anchor="t" anchorCtr="0" compatLnSpc="1">
            <a:prstTxWarp prst="textNoShape">
              <a:avLst/>
            </a:prstTxWarp>
          </a:bodyPr>
          <a:lstStyle/>
          <a:p>
            <a:pPr algn="ctr">
              <a:defRPr/>
            </a:pPr>
            <a:endParaRPr lang="en-US" sz="1400">
              <a:solidFill>
                <a:prstClr val="black"/>
              </a:solidFill>
              <a:latin typeface="Alexandria"/>
            </a:endParaRPr>
          </a:p>
        </p:txBody>
      </p:sp>
      <p:grpSp>
        <p:nvGrpSpPr>
          <p:cNvPr id="13" name="Group 12">
            <a:extLst>
              <a:ext uri="{FF2B5EF4-FFF2-40B4-BE49-F238E27FC236}">
                <a16:creationId xmlns:a16="http://schemas.microsoft.com/office/drawing/2014/main" id="{C21AA041-2D40-43FB-A9EC-CD64F4DE855D}"/>
              </a:ext>
            </a:extLst>
          </p:cNvPr>
          <p:cNvGrpSpPr/>
          <p:nvPr/>
        </p:nvGrpSpPr>
        <p:grpSpPr>
          <a:xfrm>
            <a:off x="2470762" y="5370075"/>
            <a:ext cx="7250478" cy="897536"/>
            <a:chOff x="2470762" y="5195907"/>
            <a:chExt cx="7250478" cy="897536"/>
          </a:xfrm>
        </p:grpSpPr>
        <p:sp>
          <p:nvSpPr>
            <p:cNvPr id="14" name="Rectangle: Top Corners Rounded 43">
              <a:extLst>
                <a:ext uri="{FF2B5EF4-FFF2-40B4-BE49-F238E27FC236}">
                  <a16:creationId xmlns:a16="http://schemas.microsoft.com/office/drawing/2014/main" id="{ABDF3428-B082-4845-B70B-A6C9C0D0306E}"/>
                </a:ext>
              </a:extLst>
            </p:cNvPr>
            <p:cNvSpPr/>
            <p:nvPr/>
          </p:nvSpPr>
          <p:spPr bwMode="auto">
            <a:xfrm rot="16200000">
              <a:off x="2955780" y="4948587"/>
              <a:ext cx="621451" cy="1591488"/>
            </a:xfrm>
            <a:prstGeom prst="round2SameRect">
              <a:avLst>
                <a:gd name="adj1" fmla="val 5631"/>
                <a:gd name="adj2" fmla="val 0"/>
              </a:avLst>
            </a:prstGeom>
            <a:solidFill>
              <a:schemeClr val="accent6">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sz="1400">
                <a:solidFill>
                  <a:prstClr val="black"/>
                </a:solidFill>
                <a:latin typeface="Alexandria"/>
              </a:endParaRPr>
            </a:p>
          </p:txBody>
        </p:sp>
        <p:sp>
          <p:nvSpPr>
            <p:cNvPr id="15" name="Freeform: Shape 44">
              <a:extLst>
                <a:ext uri="{FF2B5EF4-FFF2-40B4-BE49-F238E27FC236}">
                  <a16:creationId xmlns:a16="http://schemas.microsoft.com/office/drawing/2014/main" id="{85CC976E-76AE-495A-B6F3-7028A2E15E27}"/>
                </a:ext>
              </a:extLst>
            </p:cNvPr>
            <p:cNvSpPr/>
            <p:nvPr/>
          </p:nvSpPr>
          <p:spPr>
            <a:xfrm>
              <a:off x="3966047" y="5769974"/>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sz="1400">
                <a:solidFill>
                  <a:prstClr val="black"/>
                </a:solidFill>
                <a:latin typeface="Alexandria"/>
              </a:endParaRPr>
            </a:p>
          </p:txBody>
        </p:sp>
        <p:sp>
          <p:nvSpPr>
            <p:cNvPr id="16" name="Freeform: Shape 50">
              <a:extLst>
                <a:ext uri="{FF2B5EF4-FFF2-40B4-BE49-F238E27FC236}">
                  <a16:creationId xmlns:a16="http://schemas.microsoft.com/office/drawing/2014/main" id="{315D9929-C06F-49E9-BD5E-A5C21000D3AD}"/>
                </a:ext>
              </a:extLst>
            </p:cNvPr>
            <p:cNvSpPr/>
            <p:nvPr/>
          </p:nvSpPr>
          <p:spPr>
            <a:xfrm>
              <a:off x="3966108" y="5195907"/>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0070C0"/>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sz="1400" dirty="0">
                <a:solidFill>
                  <a:prstClr val="black"/>
                </a:solidFill>
                <a:latin typeface="Alexandria"/>
              </a:endParaRPr>
            </a:p>
          </p:txBody>
        </p:sp>
        <p:sp>
          <p:nvSpPr>
            <p:cNvPr id="17" name="TextBox 16">
              <a:extLst>
                <a:ext uri="{FF2B5EF4-FFF2-40B4-BE49-F238E27FC236}">
                  <a16:creationId xmlns:a16="http://schemas.microsoft.com/office/drawing/2014/main" id="{0099ACDE-53CD-4FEE-9178-6330E82A0A45}"/>
                </a:ext>
              </a:extLst>
            </p:cNvPr>
            <p:cNvSpPr txBox="1"/>
            <p:nvPr/>
          </p:nvSpPr>
          <p:spPr>
            <a:xfrm>
              <a:off x="4110537" y="5268140"/>
              <a:ext cx="383438" cy="307777"/>
            </a:xfrm>
            <a:prstGeom prst="rect">
              <a:avLst/>
            </a:prstGeom>
            <a:noFill/>
          </p:spPr>
          <p:txBody>
            <a:bodyPr wrap="none" rtlCol="0">
              <a:spAutoFit/>
            </a:bodyPr>
            <a:lstStyle/>
            <a:p>
              <a:pPr>
                <a:defRPr/>
              </a:pPr>
              <a:r>
                <a:rPr lang="en-US" sz="1400" b="1" dirty="0">
                  <a:solidFill>
                    <a:prstClr val="white"/>
                  </a:solidFill>
                  <a:latin typeface="Alexandria"/>
                  <a:cs typeface="Arial" pitchFamily="34" charset="0"/>
                </a:rPr>
                <a:t>12</a:t>
              </a:r>
            </a:p>
          </p:txBody>
        </p:sp>
      </p:grpSp>
      <p:grpSp>
        <p:nvGrpSpPr>
          <p:cNvPr id="18" name="Group 17">
            <a:extLst>
              <a:ext uri="{FF2B5EF4-FFF2-40B4-BE49-F238E27FC236}">
                <a16:creationId xmlns:a16="http://schemas.microsoft.com/office/drawing/2014/main" id="{0E6A46E8-2D86-43E3-A300-916F4E9B1F46}"/>
              </a:ext>
            </a:extLst>
          </p:cNvPr>
          <p:cNvGrpSpPr/>
          <p:nvPr/>
        </p:nvGrpSpPr>
        <p:grpSpPr>
          <a:xfrm>
            <a:off x="2470762" y="4521410"/>
            <a:ext cx="7250478" cy="897536"/>
            <a:chOff x="2470762" y="4347242"/>
            <a:chExt cx="7250478" cy="897536"/>
          </a:xfrm>
        </p:grpSpPr>
        <p:sp>
          <p:nvSpPr>
            <p:cNvPr id="19" name="Rectangle: Top Corners Rounded 53">
              <a:extLst>
                <a:ext uri="{FF2B5EF4-FFF2-40B4-BE49-F238E27FC236}">
                  <a16:creationId xmlns:a16="http://schemas.microsoft.com/office/drawing/2014/main" id="{D16D0FE9-DA91-4BD5-B958-2BC87FAE52D4}"/>
                </a:ext>
              </a:extLst>
            </p:cNvPr>
            <p:cNvSpPr/>
            <p:nvPr/>
          </p:nvSpPr>
          <p:spPr bwMode="auto">
            <a:xfrm rot="16200000">
              <a:off x="2955780" y="4097826"/>
              <a:ext cx="621451" cy="1591488"/>
            </a:xfrm>
            <a:prstGeom prst="round2SameRect">
              <a:avLst>
                <a:gd name="adj1" fmla="val 5631"/>
                <a:gd name="adj2" fmla="val 0"/>
              </a:avLst>
            </a:prstGeom>
            <a:solidFill>
              <a:schemeClr val="accent5">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sz="1400">
                <a:solidFill>
                  <a:prstClr val="black"/>
                </a:solidFill>
                <a:latin typeface="Alexandria"/>
              </a:endParaRPr>
            </a:p>
          </p:txBody>
        </p:sp>
        <p:sp>
          <p:nvSpPr>
            <p:cNvPr id="20" name="Freeform: Shape 54">
              <a:extLst>
                <a:ext uri="{FF2B5EF4-FFF2-40B4-BE49-F238E27FC236}">
                  <a16:creationId xmlns:a16="http://schemas.microsoft.com/office/drawing/2014/main" id="{B9483F66-8D4F-4F78-AE32-80B1539A398A}"/>
                </a:ext>
              </a:extLst>
            </p:cNvPr>
            <p:cNvSpPr/>
            <p:nvPr/>
          </p:nvSpPr>
          <p:spPr>
            <a:xfrm>
              <a:off x="3966047" y="4921309"/>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sz="1400">
                <a:solidFill>
                  <a:prstClr val="black"/>
                </a:solidFill>
                <a:latin typeface="Alexandria"/>
              </a:endParaRPr>
            </a:p>
          </p:txBody>
        </p:sp>
        <p:sp>
          <p:nvSpPr>
            <p:cNvPr id="21" name="Freeform: Shape 55">
              <a:extLst>
                <a:ext uri="{FF2B5EF4-FFF2-40B4-BE49-F238E27FC236}">
                  <a16:creationId xmlns:a16="http://schemas.microsoft.com/office/drawing/2014/main" id="{D75A5B70-0AF7-46F4-9465-44179B0AF68D}"/>
                </a:ext>
              </a:extLst>
            </p:cNvPr>
            <p:cNvSpPr/>
            <p:nvPr/>
          </p:nvSpPr>
          <p:spPr>
            <a:xfrm>
              <a:off x="3966108" y="4347242"/>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445469"/>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sz="1400">
                <a:solidFill>
                  <a:prstClr val="black"/>
                </a:solidFill>
                <a:latin typeface="Alexandria"/>
              </a:endParaRPr>
            </a:p>
          </p:txBody>
        </p:sp>
        <p:sp>
          <p:nvSpPr>
            <p:cNvPr id="22" name="TextBox 21">
              <a:extLst>
                <a:ext uri="{FF2B5EF4-FFF2-40B4-BE49-F238E27FC236}">
                  <a16:creationId xmlns:a16="http://schemas.microsoft.com/office/drawing/2014/main" id="{A61C4817-AA4E-4936-940D-43E609D74F50}"/>
                </a:ext>
              </a:extLst>
            </p:cNvPr>
            <p:cNvSpPr txBox="1"/>
            <p:nvPr/>
          </p:nvSpPr>
          <p:spPr>
            <a:xfrm>
              <a:off x="4110537" y="4419476"/>
              <a:ext cx="373564" cy="307777"/>
            </a:xfrm>
            <a:prstGeom prst="rect">
              <a:avLst/>
            </a:prstGeom>
            <a:noFill/>
          </p:spPr>
          <p:txBody>
            <a:bodyPr wrap="none" rtlCol="0">
              <a:spAutoFit/>
            </a:bodyPr>
            <a:lstStyle/>
            <a:p>
              <a:pPr>
                <a:defRPr/>
              </a:pPr>
              <a:r>
                <a:rPr lang="en-US" sz="1400" b="1" dirty="0">
                  <a:solidFill>
                    <a:prstClr val="white"/>
                  </a:solidFill>
                  <a:latin typeface="Alexandria"/>
                  <a:cs typeface="Arial" pitchFamily="34" charset="0"/>
                </a:rPr>
                <a:t>11</a:t>
              </a:r>
            </a:p>
          </p:txBody>
        </p:sp>
      </p:grpSp>
      <p:grpSp>
        <p:nvGrpSpPr>
          <p:cNvPr id="23" name="Group 22">
            <a:extLst>
              <a:ext uri="{FF2B5EF4-FFF2-40B4-BE49-F238E27FC236}">
                <a16:creationId xmlns:a16="http://schemas.microsoft.com/office/drawing/2014/main" id="{6EA8506D-E19B-4B82-9924-19C00A573020}"/>
              </a:ext>
            </a:extLst>
          </p:cNvPr>
          <p:cNvGrpSpPr/>
          <p:nvPr/>
        </p:nvGrpSpPr>
        <p:grpSpPr>
          <a:xfrm>
            <a:off x="2470762" y="3672746"/>
            <a:ext cx="7250478" cy="897536"/>
            <a:chOff x="2470762" y="3498578"/>
            <a:chExt cx="7250478" cy="897536"/>
          </a:xfrm>
        </p:grpSpPr>
        <p:sp>
          <p:nvSpPr>
            <p:cNvPr id="24" name="Rectangle: Top Corners Rounded 58">
              <a:extLst>
                <a:ext uri="{FF2B5EF4-FFF2-40B4-BE49-F238E27FC236}">
                  <a16:creationId xmlns:a16="http://schemas.microsoft.com/office/drawing/2014/main" id="{CE68EFCF-26CC-445F-8EA0-46D5A09B456D}"/>
                </a:ext>
              </a:extLst>
            </p:cNvPr>
            <p:cNvSpPr/>
            <p:nvPr/>
          </p:nvSpPr>
          <p:spPr bwMode="auto">
            <a:xfrm rot="16200000">
              <a:off x="2955780" y="3247064"/>
              <a:ext cx="621451" cy="1591488"/>
            </a:xfrm>
            <a:prstGeom prst="round2SameRect">
              <a:avLst>
                <a:gd name="adj1" fmla="val 5631"/>
                <a:gd name="adj2" fmla="val 0"/>
              </a:avLst>
            </a:prstGeom>
            <a:solidFill>
              <a:schemeClr val="accent4">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sz="1400" dirty="0">
                <a:solidFill>
                  <a:prstClr val="black"/>
                </a:solidFill>
                <a:latin typeface="Alexandria"/>
              </a:endParaRPr>
            </a:p>
          </p:txBody>
        </p:sp>
        <p:sp>
          <p:nvSpPr>
            <p:cNvPr id="26" name="Freeform: Shape 59">
              <a:extLst>
                <a:ext uri="{FF2B5EF4-FFF2-40B4-BE49-F238E27FC236}">
                  <a16:creationId xmlns:a16="http://schemas.microsoft.com/office/drawing/2014/main" id="{74A5C5E9-F49F-4118-8163-37E775E74CF1}"/>
                </a:ext>
              </a:extLst>
            </p:cNvPr>
            <p:cNvSpPr/>
            <p:nvPr/>
          </p:nvSpPr>
          <p:spPr>
            <a:xfrm>
              <a:off x="3966047" y="4072645"/>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sz="1400">
                <a:solidFill>
                  <a:prstClr val="black"/>
                </a:solidFill>
                <a:latin typeface="Alexandria"/>
              </a:endParaRPr>
            </a:p>
          </p:txBody>
        </p:sp>
        <p:sp>
          <p:nvSpPr>
            <p:cNvPr id="27" name="Freeform: Shape 60">
              <a:extLst>
                <a:ext uri="{FF2B5EF4-FFF2-40B4-BE49-F238E27FC236}">
                  <a16:creationId xmlns:a16="http://schemas.microsoft.com/office/drawing/2014/main" id="{A0620D5B-C07E-4ECD-9E41-96ECD6F3EC18}"/>
                </a:ext>
              </a:extLst>
            </p:cNvPr>
            <p:cNvSpPr/>
            <p:nvPr/>
          </p:nvSpPr>
          <p:spPr>
            <a:xfrm>
              <a:off x="3966108" y="3498578"/>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BD392F"/>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sz="1400">
                <a:solidFill>
                  <a:prstClr val="black"/>
                </a:solidFill>
                <a:latin typeface="Alexandria"/>
              </a:endParaRPr>
            </a:p>
          </p:txBody>
        </p:sp>
        <p:sp>
          <p:nvSpPr>
            <p:cNvPr id="28" name="TextBox 27">
              <a:extLst>
                <a:ext uri="{FF2B5EF4-FFF2-40B4-BE49-F238E27FC236}">
                  <a16:creationId xmlns:a16="http://schemas.microsoft.com/office/drawing/2014/main" id="{0B45D260-3528-4300-8245-2B132B6BFE02}"/>
                </a:ext>
              </a:extLst>
            </p:cNvPr>
            <p:cNvSpPr txBox="1"/>
            <p:nvPr/>
          </p:nvSpPr>
          <p:spPr>
            <a:xfrm>
              <a:off x="4110537" y="3561399"/>
              <a:ext cx="383438" cy="307777"/>
            </a:xfrm>
            <a:prstGeom prst="rect">
              <a:avLst/>
            </a:prstGeom>
            <a:noFill/>
          </p:spPr>
          <p:txBody>
            <a:bodyPr wrap="none" rtlCol="0">
              <a:spAutoFit/>
            </a:bodyPr>
            <a:lstStyle/>
            <a:p>
              <a:pPr>
                <a:defRPr/>
              </a:pPr>
              <a:r>
                <a:rPr lang="en-US" sz="1400" b="1" dirty="0">
                  <a:solidFill>
                    <a:prstClr val="white"/>
                  </a:solidFill>
                  <a:latin typeface="Alexandria"/>
                  <a:cs typeface="Arial" pitchFamily="34" charset="0"/>
                </a:rPr>
                <a:t>10</a:t>
              </a:r>
            </a:p>
          </p:txBody>
        </p:sp>
      </p:grpSp>
      <p:grpSp>
        <p:nvGrpSpPr>
          <p:cNvPr id="29" name="Group 28">
            <a:extLst>
              <a:ext uri="{FF2B5EF4-FFF2-40B4-BE49-F238E27FC236}">
                <a16:creationId xmlns:a16="http://schemas.microsoft.com/office/drawing/2014/main" id="{8980CA23-CB83-4622-A1C9-CF960CEFFEC8}"/>
              </a:ext>
            </a:extLst>
          </p:cNvPr>
          <p:cNvGrpSpPr/>
          <p:nvPr/>
        </p:nvGrpSpPr>
        <p:grpSpPr>
          <a:xfrm>
            <a:off x="2470762" y="2824082"/>
            <a:ext cx="7250478" cy="897536"/>
            <a:chOff x="2470762" y="2649914"/>
            <a:chExt cx="7250478" cy="897536"/>
          </a:xfrm>
        </p:grpSpPr>
        <p:sp>
          <p:nvSpPr>
            <p:cNvPr id="30" name="Rectangle: Top Corners Rounded 63">
              <a:extLst>
                <a:ext uri="{FF2B5EF4-FFF2-40B4-BE49-F238E27FC236}">
                  <a16:creationId xmlns:a16="http://schemas.microsoft.com/office/drawing/2014/main" id="{33ABE8CB-9EA4-441F-A8C8-D4F2FCE36C4A}"/>
                </a:ext>
              </a:extLst>
            </p:cNvPr>
            <p:cNvSpPr/>
            <p:nvPr/>
          </p:nvSpPr>
          <p:spPr bwMode="auto">
            <a:xfrm rot="16200000">
              <a:off x="2955780" y="2396302"/>
              <a:ext cx="621451" cy="1591488"/>
            </a:xfrm>
            <a:prstGeom prst="round2SameRect">
              <a:avLst>
                <a:gd name="adj1" fmla="val 5631"/>
                <a:gd name="adj2" fmla="val 0"/>
              </a:avLst>
            </a:prstGeom>
            <a:solidFill>
              <a:schemeClr val="accent3">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sz="1400">
                <a:solidFill>
                  <a:prstClr val="black"/>
                </a:solidFill>
                <a:latin typeface="Alexandria"/>
              </a:endParaRPr>
            </a:p>
          </p:txBody>
        </p:sp>
        <p:sp>
          <p:nvSpPr>
            <p:cNvPr id="31" name="Freeform: Shape 64">
              <a:extLst>
                <a:ext uri="{FF2B5EF4-FFF2-40B4-BE49-F238E27FC236}">
                  <a16:creationId xmlns:a16="http://schemas.microsoft.com/office/drawing/2014/main" id="{44F501BD-FE6F-4FB2-A4B4-4D4F6C3D808C}"/>
                </a:ext>
              </a:extLst>
            </p:cNvPr>
            <p:cNvSpPr/>
            <p:nvPr/>
          </p:nvSpPr>
          <p:spPr>
            <a:xfrm>
              <a:off x="3970809" y="3223981"/>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sz="1400">
                <a:solidFill>
                  <a:prstClr val="black"/>
                </a:solidFill>
                <a:latin typeface="Alexandria"/>
              </a:endParaRPr>
            </a:p>
          </p:txBody>
        </p:sp>
        <p:sp>
          <p:nvSpPr>
            <p:cNvPr id="32" name="Freeform: Shape 65">
              <a:extLst>
                <a:ext uri="{FF2B5EF4-FFF2-40B4-BE49-F238E27FC236}">
                  <a16:creationId xmlns:a16="http://schemas.microsoft.com/office/drawing/2014/main" id="{04F1454C-DF6D-4F00-A168-DA11068FF3A6}"/>
                </a:ext>
              </a:extLst>
            </p:cNvPr>
            <p:cNvSpPr/>
            <p:nvPr/>
          </p:nvSpPr>
          <p:spPr>
            <a:xfrm>
              <a:off x="3966108" y="2649914"/>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F29B26"/>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sz="1400">
                <a:solidFill>
                  <a:prstClr val="black"/>
                </a:solidFill>
                <a:latin typeface="Alexandria"/>
              </a:endParaRPr>
            </a:p>
          </p:txBody>
        </p:sp>
        <p:sp>
          <p:nvSpPr>
            <p:cNvPr id="33" name="TextBox 32">
              <a:extLst>
                <a:ext uri="{FF2B5EF4-FFF2-40B4-BE49-F238E27FC236}">
                  <a16:creationId xmlns:a16="http://schemas.microsoft.com/office/drawing/2014/main" id="{0E9284AD-08BE-4676-81E0-D0E47CF48691}"/>
                </a:ext>
              </a:extLst>
            </p:cNvPr>
            <p:cNvSpPr txBox="1"/>
            <p:nvPr/>
          </p:nvSpPr>
          <p:spPr>
            <a:xfrm>
              <a:off x="4110537" y="2717505"/>
              <a:ext cx="284052" cy="307777"/>
            </a:xfrm>
            <a:prstGeom prst="rect">
              <a:avLst/>
            </a:prstGeom>
            <a:noFill/>
          </p:spPr>
          <p:txBody>
            <a:bodyPr wrap="none" rtlCol="0">
              <a:spAutoFit/>
            </a:bodyPr>
            <a:lstStyle/>
            <a:p>
              <a:pPr>
                <a:defRPr/>
              </a:pPr>
              <a:r>
                <a:rPr lang="en-US" sz="1400" b="1" dirty="0">
                  <a:solidFill>
                    <a:prstClr val="white"/>
                  </a:solidFill>
                  <a:latin typeface="Alexandria"/>
                  <a:cs typeface="Arial" pitchFamily="34" charset="0"/>
                </a:rPr>
                <a:t>9</a:t>
              </a:r>
            </a:p>
          </p:txBody>
        </p:sp>
      </p:grpSp>
      <p:grpSp>
        <p:nvGrpSpPr>
          <p:cNvPr id="34" name="Group 33">
            <a:extLst>
              <a:ext uri="{FF2B5EF4-FFF2-40B4-BE49-F238E27FC236}">
                <a16:creationId xmlns:a16="http://schemas.microsoft.com/office/drawing/2014/main" id="{F19FB0CD-1C95-48F4-831B-A5617611F70B}"/>
              </a:ext>
            </a:extLst>
          </p:cNvPr>
          <p:cNvGrpSpPr/>
          <p:nvPr/>
        </p:nvGrpSpPr>
        <p:grpSpPr>
          <a:xfrm>
            <a:off x="2471809" y="1975418"/>
            <a:ext cx="7249431" cy="897536"/>
            <a:chOff x="2471809" y="1801250"/>
            <a:chExt cx="7249431" cy="897536"/>
          </a:xfrm>
        </p:grpSpPr>
        <p:sp>
          <p:nvSpPr>
            <p:cNvPr id="35" name="Rectangle: Top Corners Rounded 68">
              <a:extLst>
                <a:ext uri="{FF2B5EF4-FFF2-40B4-BE49-F238E27FC236}">
                  <a16:creationId xmlns:a16="http://schemas.microsoft.com/office/drawing/2014/main" id="{1C28BACD-7314-402A-81D3-0EB94EA9F811}"/>
                </a:ext>
              </a:extLst>
            </p:cNvPr>
            <p:cNvSpPr/>
            <p:nvPr/>
          </p:nvSpPr>
          <p:spPr bwMode="auto">
            <a:xfrm rot="16200000">
              <a:off x="2956827" y="1545540"/>
              <a:ext cx="621451" cy="1591488"/>
            </a:xfrm>
            <a:prstGeom prst="round2SameRect">
              <a:avLst>
                <a:gd name="adj1" fmla="val 5631"/>
                <a:gd name="adj2" fmla="val 0"/>
              </a:avLst>
            </a:prstGeom>
            <a:solidFill>
              <a:schemeClr val="accent2">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sz="1400">
                <a:solidFill>
                  <a:prstClr val="black"/>
                </a:solidFill>
                <a:latin typeface="Alexandria"/>
              </a:endParaRPr>
            </a:p>
          </p:txBody>
        </p:sp>
        <p:sp>
          <p:nvSpPr>
            <p:cNvPr id="36" name="Freeform: Shape 70">
              <a:extLst>
                <a:ext uri="{FF2B5EF4-FFF2-40B4-BE49-F238E27FC236}">
                  <a16:creationId xmlns:a16="http://schemas.microsoft.com/office/drawing/2014/main" id="{797C2940-A2D1-4FBE-BB02-BFB79F59A943}"/>
                </a:ext>
              </a:extLst>
            </p:cNvPr>
            <p:cNvSpPr/>
            <p:nvPr/>
          </p:nvSpPr>
          <p:spPr>
            <a:xfrm>
              <a:off x="3970809" y="2375317"/>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sz="1400">
                <a:solidFill>
                  <a:prstClr val="black"/>
                </a:solidFill>
                <a:latin typeface="Alexandria"/>
              </a:endParaRPr>
            </a:p>
          </p:txBody>
        </p:sp>
        <p:sp>
          <p:nvSpPr>
            <p:cNvPr id="37" name="Freeform: Shape 71">
              <a:extLst>
                <a:ext uri="{FF2B5EF4-FFF2-40B4-BE49-F238E27FC236}">
                  <a16:creationId xmlns:a16="http://schemas.microsoft.com/office/drawing/2014/main" id="{9F500EB1-47F0-4D2B-8CFE-67251AD75E10}"/>
                </a:ext>
              </a:extLst>
            </p:cNvPr>
            <p:cNvSpPr/>
            <p:nvPr/>
          </p:nvSpPr>
          <p:spPr>
            <a:xfrm>
              <a:off x="3966108" y="1801250"/>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9BBB5C"/>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sz="1400" dirty="0">
                <a:solidFill>
                  <a:prstClr val="black"/>
                </a:solidFill>
                <a:latin typeface="Alexandria"/>
              </a:endParaRPr>
            </a:p>
          </p:txBody>
        </p:sp>
        <p:sp>
          <p:nvSpPr>
            <p:cNvPr id="38" name="TextBox 37">
              <a:extLst>
                <a:ext uri="{FF2B5EF4-FFF2-40B4-BE49-F238E27FC236}">
                  <a16:creationId xmlns:a16="http://schemas.microsoft.com/office/drawing/2014/main" id="{D852BAAA-2587-4C0A-95FD-453136D68940}"/>
                </a:ext>
              </a:extLst>
            </p:cNvPr>
            <p:cNvSpPr txBox="1"/>
            <p:nvPr/>
          </p:nvSpPr>
          <p:spPr>
            <a:xfrm>
              <a:off x="4110537" y="1858363"/>
              <a:ext cx="284052" cy="307777"/>
            </a:xfrm>
            <a:prstGeom prst="rect">
              <a:avLst/>
            </a:prstGeom>
            <a:noFill/>
          </p:spPr>
          <p:txBody>
            <a:bodyPr wrap="none" rtlCol="0">
              <a:spAutoFit/>
            </a:bodyPr>
            <a:lstStyle/>
            <a:p>
              <a:pPr>
                <a:defRPr/>
              </a:pPr>
              <a:r>
                <a:rPr lang="en-US" sz="1400" b="1" dirty="0">
                  <a:solidFill>
                    <a:prstClr val="white"/>
                  </a:solidFill>
                  <a:latin typeface="Alexandria"/>
                  <a:cs typeface="Arial" pitchFamily="34" charset="0"/>
                </a:rPr>
                <a:t>8</a:t>
              </a:r>
            </a:p>
          </p:txBody>
        </p:sp>
      </p:grpSp>
      <p:grpSp>
        <p:nvGrpSpPr>
          <p:cNvPr id="39" name="Group 38">
            <a:extLst>
              <a:ext uri="{FF2B5EF4-FFF2-40B4-BE49-F238E27FC236}">
                <a16:creationId xmlns:a16="http://schemas.microsoft.com/office/drawing/2014/main" id="{B1E43933-C8CB-42BF-AAF4-5B43AF28C0E2}"/>
              </a:ext>
            </a:extLst>
          </p:cNvPr>
          <p:cNvGrpSpPr/>
          <p:nvPr/>
        </p:nvGrpSpPr>
        <p:grpSpPr>
          <a:xfrm>
            <a:off x="2471810" y="1126754"/>
            <a:ext cx="7249430" cy="897536"/>
            <a:chOff x="2471810" y="952586"/>
            <a:chExt cx="7249430" cy="897536"/>
          </a:xfrm>
        </p:grpSpPr>
        <p:sp>
          <p:nvSpPr>
            <p:cNvPr id="40" name="Rectangle: Top Corners Rounded 74">
              <a:extLst>
                <a:ext uri="{FF2B5EF4-FFF2-40B4-BE49-F238E27FC236}">
                  <a16:creationId xmlns:a16="http://schemas.microsoft.com/office/drawing/2014/main" id="{1161AE5C-8789-43B2-98B8-4F1D7B096034}"/>
                </a:ext>
              </a:extLst>
            </p:cNvPr>
            <p:cNvSpPr/>
            <p:nvPr/>
          </p:nvSpPr>
          <p:spPr bwMode="auto">
            <a:xfrm rot="16200000">
              <a:off x="2956828" y="694778"/>
              <a:ext cx="621451" cy="1591488"/>
            </a:xfrm>
            <a:prstGeom prst="round2SameRect">
              <a:avLst>
                <a:gd name="adj1" fmla="val 5631"/>
                <a:gd name="adj2" fmla="val 0"/>
              </a:avLst>
            </a:prstGeom>
            <a:solidFill>
              <a:schemeClr val="accent1">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sz="1400">
                <a:solidFill>
                  <a:prstClr val="black"/>
                </a:solidFill>
                <a:latin typeface="Alexandria"/>
              </a:endParaRPr>
            </a:p>
          </p:txBody>
        </p:sp>
        <p:sp>
          <p:nvSpPr>
            <p:cNvPr id="41" name="Freeform: Shape 75">
              <a:extLst>
                <a:ext uri="{FF2B5EF4-FFF2-40B4-BE49-F238E27FC236}">
                  <a16:creationId xmlns:a16="http://schemas.microsoft.com/office/drawing/2014/main" id="{84FCA243-83A1-4658-B1BF-24E100F4A054}"/>
                </a:ext>
              </a:extLst>
            </p:cNvPr>
            <p:cNvSpPr/>
            <p:nvPr/>
          </p:nvSpPr>
          <p:spPr>
            <a:xfrm>
              <a:off x="3978429" y="1526653"/>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sz="1400">
                <a:solidFill>
                  <a:prstClr val="black"/>
                </a:solidFill>
                <a:latin typeface="Alexandria"/>
              </a:endParaRPr>
            </a:p>
          </p:txBody>
        </p:sp>
        <p:sp>
          <p:nvSpPr>
            <p:cNvPr id="42" name="Freeform: Shape 76">
              <a:extLst>
                <a:ext uri="{FF2B5EF4-FFF2-40B4-BE49-F238E27FC236}">
                  <a16:creationId xmlns:a16="http://schemas.microsoft.com/office/drawing/2014/main" id="{577F8498-BA16-4EDF-9A9D-A88129A0EB24}"/>
                </a:ext>
              </a:extLst>
            </p:cNvPr>
            <p:cNvSpPr/>
            <p:nvPr/>
          </p:nvSpPr>
          <p:spPr>
            <a:xfrm>
              <a:off x="3966108" y="952586"/>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1EA185"/>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sz="1400">
                <a:solidFill>
                  <a:prstClr val="black"/>
                </a:solidFill>
                <a:latin typeface="Alexandria"/>
              </a:endParaRPr>
            </a:p>
          </p:txBody>
        </p:sp>
        <p:sp>
          <p:nvSpPr>
            <p:cNvPr id="43" name="TextBox 42">
              <a:extLst>
                <a:ext uri="{FF2B5EF4-FFF2-40B4-BE49-F238E27FC236}">
                  <a16:creationId xmlns:a16="http://schemas.microsoft.com/office/drawing/2014/main" id="{0026B4DD-7C93-4F3A-952A-F57545E93B81}"/>
                </a:ext>
              </a:extLst>
            </p:cNvPr>
            <p:cNvSpPr txBox="1"/>
            <p:nvPr/>
          </p:nvSpPr>
          <p:spPr>
            <a:xfrm>
              <a:off x="4110537" y="1026783"/>
              <a:ext cx="284052" cy="307777"/>
            </a:xfrm>
            <a:prstGeom prst="rect">
              <a:avLst/>
            </a:prstGeom>
            <a:noFill/>
          </p:spPr>
          <p:txBody>
            <a:bodyPr wrap="none" rtlCol="0">
              <a:spAutoFit/>
            </a:bodyPr>
            <a:lstStyle/>
            <a:p>
              <a:pPr>
                <a:defRPr/>
              </a:pPr>
              <a:r>
                <a:rPr lang="en-US" sz="1400" b="1" dirty="0">
                  <a:solidFill>
                    <a:prstClr val="white"/>
                  </a:solidFill>
                  <a:latin typeface="Alexandria"/>
                  <a:cs typeface="Arial" pitchFamily="34" charset="0"/>
                </a:rPr>
                <a:t>7</a:t>
              </a:r>
            </a:p>
          </p:txBody>
        </p:sp>
      </p:grpSp>
      <p:sp>
        <p:nvSpPr>
          <p:cNvPr id="44" name="TextBox 43">
            <a:extLst>
              <a:ext uri="{FF2B5EF4-FFF2-40B4-BE49-F238E27FC236}">
                <a16:creationId xmlns:a16="http://schemas.microsoft.com/office/drawing/2014/main" id="{89001F9D-B5D9-4F76-A646-A88C7A434AC2}"/>
              </a:ext>
            </a:extLst>
          </p:cNvPr>
          <p:cNvSpPr txBox="1"/>
          <p:nvPr/>
        </p:nvSpPr>
        <p:spPr>
          <a:xfrm>
            <a:off x="5071992" y="1417832"/>
            <a:ext cx="3811440" cy="523220"/>
          </a:xfrm>
          <a:prstGeom prst="rect">
            <a:avLst/>
          </a:prstGeom>
          <a:noFill/>
        </p:spPr>
        <p:txBody>
          <a:bodyPr wrap="square" rtlCol="0">
            <a:spAutoFit/>
          </a:bodyPr>
          <a:lstStyle/>
          <a:p>
            <a:pPr lvl="0"/>
            <a:r>
              <a:rPr lang="en-US" sz="1400" dirty="0">
                <a:solidFill>
                  <a:schemeClr val="bg1"/>
                </a:solidFill>
                <a:latin typeface="Alexandria"/>
              </a:rPr>
              <a:t>= (Total company revenue) / (Number of employees)</a:t>
            </a:r>
          </a:p>
        </p:txBody>
      </p:sp>
      <p:sp>
        <p:nvSpPr>
          <p:cNvPr id="45" name="TextBox 44">
            <a:extLst>
              <a:ext uri="{FF2B5EF4-FFF2-40B4-BE49-F238E27FC236}">
                <a16:creationId xmlns:a16="http://schemas.microsoft.com/office/drawing/2014/main" id="{F5D67E49-C8B2-4D11-8AAC-BCCFE52BF853}"/>
              </a:ext>
            </a:extLst>
          </p:cNvPr>
          <p:cNvSpPr txBox="1"/>
          <p:nvPr/>
        </p:nvSpPr>
        <p:spPr>
          <a:xfrm>
            <a:off x="5071992" y="2297456"/>
            <a:ext cx="3811440" cy="523220"/>
          </a:xfrm>
          <a:prstGeom prst="rect">
            <a:avLst/>
          </a:prstGeom>
          <a:noFill/>
        </p:spPr>
        <p:txBody>
          <a:bodyPr wrap="square" rtlCol="0">
            <a:spAutoFit/>
          </a:bodyPr>
          <a:lstStyle/>
          <a:p>
            <a:pPr lvl="0"/>
            <a:r>
              <a:rPr lang="en-US" sz="1400" dirty="0">
                <a:solidFill>
                  <a:schemeClr val="bg1"/>
                </a:solidFill>
                <a:latin typeface="Alexandria"/>
              </a:rPr>
              <a:t>= (Average time from job posting to offer acceptance)</a:t>
            </a:r>
          </a:p>
        </p:txBody>
      </p:sp>
      <p:sp>
        <p:nvSpPr>
          <p:cNvPr id="46" name="TextBox 45">
            <a:extLst>
              <a:ext uri="{FF2B5EF4-FFF2-40B4-BE49-F238E27FC236}">
                <a16:creationId xmlns:a16="http://schemas.microsoft.com/office/drawing/2014/main" id="{4C9B8C22-DE06-42B0-95FD-E0CE48457809}"/>
              </a:ext>
            </a:extLst>
          </p:cNvPr>
          <p:cNvSpPr txBox="1"/>
          <p:nvPr/>
        </p:nvSpPr>
        <p:spPr>
          <a:xfrm>
            <a:off x="5071992" y="3104604"/>
            <a:ext cx="4192633" cy="523220"/>
          </a:xfrm>
          <a:prstGeom prst="rect">
            <a:avLst/>
          </a:prstGeom>
          <a:noFill/>
        </p:spPr>
        <p:txBody>
          <a:bodyPr wrap="square" rtlCol="0">
            <a:spAutoFit/>
          </a:bodyPr>
          <a:lstStyle/>
          <a:p>
            <a:pPr lvl="0"/>
            <a:r>
              <a:rPr lang="en-US" sz="1400" dirty="0">
                <a:solidFill>
                  <a:schemeClr val="bg1"/>
                </a:solidFill>
                <a:latin typeface="Alexandria"/>
              </a:rPr>
              <a:t>= (# of separations in a specific period) / (Average number of employees during that period) x 100</a:t>
            </a:r>
          </a:p>
        </p:txBody>
      </p:sp>
      <p:sp>
        <p:nvSpPr>
          <p:cNvPr id="47" name="TextBox 46">
            <a:extLst>
              <a:ext uri="{FF2B5EF4-FFF2-40B4-BE49-F238E27FC236}">
                <a16:creationId xmlns:a16="http://schemas.microsoft.com/office/drawing/2014/main" id="{078C00A5-08C4-4822-AD38-96C5DF01A83A}"/>
              </a:ext>
            </a:extLst>
          </p:cNvPr>
          <p:cNvSpPr txBox="1"/>
          <p:nvPr/>
        </p:nvSpPr>
        <p:spPr>
          <a:xfrm>
            <a:off x="5071992" y="4846947"/>
            <a:ext cx="3811440" cy="523220"/>
          </a:xfrm>
          <a:prstGeom prst="rect">
            <a:avLst/>
          </a:prstGeom>
          <a:noFill/>
        </p:spPr>
        <p:txBody>
          <a:bodyPr wrap="square" rtlCol="0">
            <a:spAutoFit/>
          </a:bodyPr>
          <a:lstStyle/>
          <a:p>
            <a:pPr>
              <a:defRPr/>
            </a:pPr>
            <a:r>
              <a:rPr lang="en-US" sz="1400" dirty="0">
                <a:solidFill>
                  <a:schemeClr val="bg1"/>
                </a:solidFill>
                <a:latin typeface="Alexandria"/>
              </a:rPr>
              <a:t>= (Number of open positions) / (Total number of positions) x 100</a:t>
            </a:r>
            <a:endParaRPr lang="en-US" sz="1400" dirty="0">
              <a:solidFill>
                <a:schemeClr val="bg1"/>
              </a:solidFill>
              <a:latin typeface="Alexandria"/>
              <a:cs typeface="Calibri" pitchFamily="34" charset="0"/>
            </a:endParaRPr>
          </a:p>
        </p:txBody>
      </p:sp>
      <p:sp>
        <p:nvSpPr>
          <p:cNvPr id="49" name="TextBox 48">
            <a:extLst>
              <a:ext uri="{FF2B5EF4-FFF2-40B4-BE49-F238E27FC236}">
                <a16:creationId xmlns:a16="http://schemas.microsoft.com/office/drawing/2014/main" id="{77F0785A-7696-4863-9AD5-3D84F97018DD}"/>
              </a:ext>
            </a:extLst>
          </p:cNvPr>
          <p:cNvSpPr txBox="1"/>
          <p:nvPr/>
        </p:nvSpPr>
        <p:spPr>
          <a:xfrm>
            <a:off x="5071992" y="3996213"/>
            <a:ext cx="3811440" cy="523220"/>
          </a:xfrm>
          <a:prstGeom prst="rect">
            <a:avLst/>
          </a:prstGeom>
          <a:noFill/>
        </p:spPr>
        <p:txBody>
          <a:bodyPr wrap="square" rtlCol="0">
            <a:spAutoFit/>
          </a:bodyPr>
          <a:lstStyle/>
          <a:p>
            <a:pPr lvl="0"/>
            <a:r>
              <a:rPr lang="en-US" sz="1400" dirty="0">
                <a:solidFill>
                  <a:schemeClr val="bg1"/>
                </a:solidFill>
                <a:latin typeface="Alexandria"/>
              </a:rPr>
              <a:t>= (Total workers' compensation costs) / (Number of employees)</a:t>
            </a:r>
          </a:p>
        </p:txBody>
      </p:sp>
      <p:sp>
        <p:nvSpPr>
          <p:cNvPr id="50" name="TextBox 49">
            <a:extLst>
              <a:ext uri="{FF2B5EF4-FFF2-40B4-BE49-F238E27FC236}">
                <a16:creationId xmlns:a16="http://schemas.microsoft.com/office/drawing/2014/main" id="{1E85DE29-9386-45AF-9B47-97080A95E536}"/>
              </a:ext>
            </a:extLst>
          </p:cNvPr>
          <p:cNvSpPr txBox="1"/>
          <p:nvPr/>
        </p:nvSpPr>
        <p:spPr>
          <a:xfrm>
            <a:off x="5071992" y="5699859"/>
            <a:ext cx="3811440" cy="523220"/>
          </a:xfrm>
          <a:prstGeom prst="rect">
            <a:avLst/>
          </a:prstGeom>
          <a:noFill/>
        </p:spPr>
        <p:txBody>
          <a:bodyPr wrap="square" rtlCol="0">
            <a:spAutoFit/>
          </a:bodyPr>
          <a:lstStyle/>
          <a:p>
            <a:pPr lvl="0"/>
            <a:r>
              <a:rPr lang="en-US" sz="1400" dirty="0">
                <a:solidFill>
                  <a:schemeClr val="bg1"/>
                </a:solidFill>
                <a:latin typeface="Alexandria"/>
              </a:rPr>
              <a:t>= (Number of hires from a pool of applicants) / (Number of applicants in the pool)</a:t>
            </a:r>
          </a:p>
        </p:txBody>
      </p:sp>
      <p:sp>
        <p:nvSpPr>
          <p:cNvPr id="51" name="TextBox 50">
            <a:extLst>
              <a:ext uri="{FF2B5EF4-FFF2-40B4-BE49-F238E27FC236}">
                <a16:creationId xmlns:a16="http://schemas.microsoft.com/office/drawing/2014/main" id="{C764A4CD-A9FE-4864-B79D-E7CD4BB6695F}"/>
              </a:ext>
            </a:extLst>
          </p:cNvPr>
          <p:cNvSpPr txBox="1"/>
          <p:nvPr/>
        </p:nvSpPr>
        <p:spPr>
          <a:xfrm>
            <a:off x="2502229" y="1362894"/>
            <a:ext cx="1342310" cy="523220"/>
          </a:xfrm>
          <a:prstGeom prst="rect">
            <a:avLst/>
          </a:prstGeom>
          <a:noFill/>
        </p:spPr>
        <p:txBody>
          <a:bodyPr wrap="square" rtlCol="0">
            <a:spAutoFit/>
          </a:bodyPr>
          <a:lstStyle/>
          <a:p>
            <a:r>
              <a:rPr lang="en-US" sz="1400" b="1" dirty="0">
                <a:solidFill>
                  <a:schemeClr val="bg1"/>
                </a:solidFill>
                <a:latin typeface="Alexandria"/>
              </a:rPr>
              <a:t>Revenue per Employee</a:t>
            </a:r>
            <a:endParaRPr lang="en-US" sz="1400" dirty="0">
              <a:solidFill>
                <a:schemeClr val="bg1"/>
              </a:solidFill>
              <a:latin typeface="Alexandria"/>
            </a:endParaRPr>
          </a:p>
        </p:txBody>
      </p:sp>
      <p:sp>
        <p:nvSpPr>
          <p:cNvPr id="52" name="TextBox 51">
            <a:extLst>
              <a:ext uri="{FF2B5EF4-FFF2-40B4-BE49-F238E27FC236}">
                <a16:creationId xmlns:a16="http://schemas.microsoft.com/office/drawing/2014/main" id="{86B796E0-0897-43A3-977E-02988FDBEFBF}"/>
              </a:ext>
            </a:extLst>
          </p:cNvPr>
          <p:cNvSpPr txBox="1"/>
          <p:nvPr/>
        </p:nvSpPr>
        <p:spPr>
          <a:xfrm>
            <a:off x="2591277" y="2226908"/>
            <a:ext cx="1213977" cy="307777"/>
          </a:xfrm>
          <a:prstGeom prst="rect">
            <a:avLst/>
          </a:prstGeom>
          <a:noFill/>
        </p:spPr>
        <p:txBody>
          <a:bodyPr wrap="square" rtlCol="0">
            <a:spAutoFit/>
          </a:bodyPr>
          <a:lstStyle/>
          <a:p>
            <a:pPr algn="ctr">
              <a:defRPr/>
            </a:pPr>
            <a:r>
              <a:rPr lang="en-US" sz="1400" b="1" dirty="0">
                <a:solidFill>
                  <a:schemeClr val="bg1"/>
                </a:solidFill>
                <a:latin typeface="Alexandria"/>
              </a:rPr>
              <a:t>Time to Fill</a:t>
            </a:r>
            <a:endParaRPr lang="en-US" sz="1400" b="1" dirty="0">
              <a:solidFill>
                <a:schemeClr val="bg1"/>
              </a:solidFill>
              <a:latin typeface="Alexandria"/>
              <a:cs typeface="Arial" pitchFamily="34" charset="0"/>
            </a:endParaRPr>
          </a:p>
        </p:txBody>
      </p:sp>
      <p:sp>
        <p:nvSpPr>
          <p:cNvPr id="53" name="TextBox 52">
            <a:extLst>
              <a:ext uri="{FF2B5EF4-FFF2-40B4-BE49-F238E27FC236}">
                <a16:creationId xmlns:a16="http://schemas.microsoft.com/office/drawing/2014/main" id="{4DF0D06A-8F19-405E-AF16-F941EA2A42D7}"/>
              </a:ext>
            </a:extLst>
          </p:cNvPr>
          <p:cNvSpPr txBox="1"/>
          <p:nvPr/>
        </p:nvSpPr>
        <p:spPr>
          <a:xfrm>
            <a:off x="2591275" y="3087080"/>
            <a:ext cx="1213978" cy="523220"/>
          </a:xfrm>
          <a:prstGeom prst="rect">
            <a:avLst/>
          </a:prstGeom>
          <a:noFill/>
        </p:spPr>
        <p:txBody>
          <a:bodyPr wrap="square" rtlCol="0">
            <a:spAutoFit/>
          </a:bodyPr>
          <a:lstStyle/>
          <a:p>
            <a:pPr algn="ctr">
              <a:defRPr/>
            </a:pPr>
            <a:r>
              <a:rPr lang="en-US" sz="1400" b="1" dirty="0">
                <a:solidFill>
                  <a:schemeClr val="bg1"/>
                </a:solidFill>
                <a:latin typeface="Alexandria"/>
              </a:rPr>
              <a:t>Turnover Rate </a:t>
            </a:r>
            <a:endParaRPr lang="en-US" sz="1400" b="1" dirty="0">
              <a:solidFill>
                <a:schemeClr val="bg1"/>
              </a:solidFill>
              <a:latin typeface="Alexandria"/>
              <a:cs typeface="Arial" pitchFamily="34" charset="0"/>
            </a:endParaRPr>
          </a:p>
        </p:txBody>
      </p:sp>
      <p:sp>
        <p:nvSpPr>
          <p:cNvPr id="54" name="TextBox 53">
            <a:extLst>
              <a:ext uri="{FF2B5EF4-FFF2-40B4-BE49-F238E27FC236}">
                <a16:creationId xmlns:a16="http://schemas.microsoft.com/office/drawing/2014/main" id="{CD3384AF-BDAD-4C9F-9714-E23719A36B73}"/>
              </a:ext>
            </a:extLst>
          </p:cNvPr>
          <p:cNvSpPr txBox="1"/>
          <p:nvPr/>
        </p:nvSpPr>
        <p:spPr>
          <a:xfrm>
            <a:off x="2469714" y="3856260"/>
            <a:ext cx="1569173" cy="830997"/>
          </a:xfrm>
          <a:prstGeom prst="rect">
            <a:avLst/>
          </a:prstGeom>
          <a:noFill/>
        </p:spPr>
        <p:txBody>
          <a:bodyPr wrap="square" rtlCol="0">
            <a:spAutoFit/>
          </a:bodyPr>
          <a:lstStyle/>
          <a:p>
            <a:pPr algn="ctr">
              <a:defRPr/>
            </a:pPr>
            <a:r>
              <a:rPr lang="en-US" sz="1200" b="1" dirty="0">
                <a:solidFill>
                  <a:schemeClr val="bg1"/>
                </a:solidFill>
                <a:latin typeface="Alexandria"/>
              </a:rPr>
              <a:t>Workers' Compensation Cost per employee</a:t>
            </a:r>
          </a:p>
          <a:p>
            <a:pPr algn="ctr">
              <a:defRPr/>
            </a:pPr>
            <a:endParaRPr lang="en-US" sz="1200" b="1" dirty="0">
              <a:solidFill>
                <a:schemeClr val="bg1"/>
              </a:solidFill>
              <a:latin typeface="Alexandria"/>
            </a:endParaRPr>
          </a:p>
        </p:txBody>
      </p:sp>
      <p:sp>
        <p:nvSpPr>
          <p:cNvPr id="55" name="TextBox 54">
            <a:extLst>
              <a:ext uri="{FF2B5EF4-FFF2-40B4-BE49-F238E27FC236}">
                <a16:creationId xmlns:a16="http://schemas.microsoft.com/office/drawing/2014/main" id="{5FA6450F-A40E-4796-827D-950568C3D280}"/>
              </a:ext>
            </a:extLst>
          </p:cNvPr>
          <p:cNvSpPr txBox="1"/>
          <p:nvPr/>
        </p:nvSpPr>
        <p:spPr>
          <a:xfrm>
            <a:off x="2469714" y="4820818"/>
            <a:ext cx="1213978" cy="523220"/>
          </a:xfrm>
          <a:prstGeom prst="rect">
            <a:avLst/>
          </a:prstGeom>
          <a:noFill/>
        </p:spPr>
        <p:txBody>
          <a:bodyPr wrap="square" rtlCol="0">
            <a:spAutoFit/>
          </a:bodyPr>
          <a:lstStyle/>
          <a:p>
            <a:pPr algn="ctr">
              <a:defRPr/>
            </a:pPr>
            <a:r>
              <a:rPr lang="en-US" sz="1400" b="1" dirty="0">
                <a:solidFill>
                  <a:schemeClr val="bg1"/>
                </a:solidFill>
                <a:latin typeface="Alexandria"/>
              </a:rPr>
              <a:t>Vacancy Rate</a:t>
            </a:r>
            <a:endParaRPr lang="en-US" sz="1400" b="1" dirty="0">
              <a:solidFill>
                <a:schemeClr val="bg1"/>
              </a:solidFill>
              <a:latin typeface="Alexandria"/>
              <a:cs typeface="Arial" pitchFamily="34" charset="0"/>
            </a:endParaRPr>
          </a:p>
        </p:txBody>
      </p:sp>
      <p:sp>
        <p:nvSpPr>
          <p:cNvPr id="56" name="TextBox 55">
            <a:extLst>
              <a:ext uri="{FF2B5EF4-FFF2-40B4-BE49-F238E27FC236}">
                <a16:creationId xmlns:a16="http://schemas.microsoft.com/office/drawing/2014/main" id="{01F48618-F51A-43CB-82CF-458995867CC0}"/>
              </a:ext>
            </a:extLst>
          </p:cNvPr>
          <p:cNvSpPr txBox="1"/>
          <p:nvPr/>
        </p:nvSpPr>
        <p:spPr>
          <a:xfrm>
            <a:off x="2591275" y="5626113"/>
            <a:ext cx="1213978" cy="307777"/>
          </a:xfrm>
          <a:prstGeom prst="rect">
            <a:avLst/>
          </a:prstGeom>
          <a:noFill/>
        </p:spPr>
        <p:txBody>
          <a:bodyPr wrap="square" rtlCol="0">
            <a:spAutoFit/>
          </a:bodyPr>
          <a:lstStyle/>
          <a:p>
            <a:r>
              <a:rPr lang="en-US" sz="1400" b="1" dirty="0">
                <a:solidFill>
                  <a:schemeClr val="bg1"/>
                </a:solidFill>
                <a:latin typeface="Alexandria"/>
              </a:rPr>
              <a:t>Yield Ratio</a:t>
            </a:r>
            <a:endParaRPr lang="en-US" sz="1400" dirty="0">
              <a:solidFill>
                <a:schemeClr val="bg1"/>
              </a:solidFill>
              <a:latin typeface="Alexandria"/>
            </a:endParaRPr>
          </a:p>
        </p:txBody>
      </p:sp>
      <p:sp>
        <p:nvSpPr>
          <p:cNvPr id="57" name="TextBox 56"/>
          <p:cNvSpPr txBox="1"/>
          <p:nvPr/>
        </p:nvSpPr>
        <p:spPr>
          <a:xfrm>
            <a:off x="2400795" y="696736"/>
            <a:ext cx="8082279" cy="30777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400" i="1" dirty="0">
                <a:latin typeface="Alexandria"/>
              </a:rPr>
              <a:t>Key HR Metrics- Reading Only</a:t>
            </a:r>
            <a:endParaRPr lang="en-US" sz="1400" dirty="0">
              <a:latin typeface="Alexandria"/>
            </a:endParaRPr>
          </a:p>
        </p:txBody>
      </p:sp>
    </p:spTree>
    <p:extLst>
      <p:ext uri="{BB962C8B-B14F-4D97-AF65-F5344CB8AC3E}">
        <p14:creationId xmlns:p14="http://schemas.microsoft.com/office/powerpoint/2010/main" val="898931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p:tgtEl>
                                          <p:spTgt spid="39"/>
                                        </p:tgtEl>
                                        <p:attrNameLst>
                                          <p:attrName>ppt_y</p:attrName>
                                        </p:attrNameLst>
                                      </p:cBhvr>
                                      <p:tavLst>
                                        <p:tav tm="0">
                                          <p:val>
                                            <p:strVal val="#ppt_y-#ppt_h*1.125000"/>
                                          </p:val>
                                        </p:tav>
                                        <p:tav tm="100000">
                                          <p:val>
                                            <p:strVal val="#ppt_y"/>
                                          </p:val>
                                        </p:tav>
                                      </p:tavLst>
                                    </p:anim>
                                    <p:animEffect transition="in" filter="wipe(down)">
                                      <p:cBhvr>
                                        <p:cTn id="8" dur="500"/>
                                        <p:tgtEl>
                                          <p:spTgt spid="39"/>
                                        </p:tgtEl>
                                      </p:cBhvr>
                                    </p:animEffect>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51"/>
                                        </p:tgtEl>
                                        <p:attrNameLst>
                                          <p:attrName>style.visibility</p:attrName>
                                        </p:attrNameLst>
                                      </p:cBhvr>
                                      <p:to>
                                        <p:strVal val="visible"/>
                                      </p:to>
                                    </p:set>
                                    <p:anim calcmode="lin" valueType="num">
                                      <p:cBhvr>
                                        <p:cTn id="12" dur="500" fill="hold"/>
                                        <p:tgtEl>
                                          <p:spTgt spid="51"/>
                                        </p:tgtEl>
                                        <p:attrNameLst>
                                          <p:attrName>ppt_w</p:attrName>
                                        </p:attrNameLst>
                                      </p:cBhvr>
                                      <p:tavLst>
                                        <p:tav tm="0">
                                          <p:val>
                                            <p:fltVal val="0"/>
                                          </p:val>
                                        </p:tav>
                                        <p:tav tm="100000">
                                          <p:val>
                                            <p:strVal val="#ppt_w"/>
                                          </p:val>
                                        </p:tav>
                                      </p:tavLst>
                                    </p:anim>
                                    <p:anim calcmode="lin" valueType="num">
                                      <p:cBhvr>
                                        <p:cTn id="13" dur="500" fill="hold"/>
                                        <p:tgtEl>
                                          <p:spTgt spid="51"/>
                                        </p:tgtEl>
                                        <p:attrNameLst>
                                          <p:attrName>ppt_h</p:attrName>
                                        </p:attrNameLst>
                                      </p:cBhvr>
                                      <p:tavLst>
                                        <p:tav tm="0">
                                          <p:val>
                                            <p:fltVal val="0"/>
                                          </p:val>
                                        </p:tav>
                                        <p:tav tm="100000">
                                          <p:val>
                                            <p:strVal val="#ppt_h"/>
                                          </p:val>
                                        </p:tav>
                                      </p:tavLst>
                                    </p:anim>
                                    <p:animEffect transition="in" filter="fade">
                                      <p:cBhvr>
                                        <p:cTn id="14" dur="500"/>
                                        <p:tgtEl>
                                          <p:spTgt spid="51"/>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fade">
                                      <p:cBhvr>
                                        <p:cTn id="18" dur="500"/>
                                        <p:tgtEl>
                                          <p:spTgt spid="44"/>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1" fill="hold" nodeType="click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p:tgtEl>
                                          <p:spTgt spid="34"/>
                                        </p:tgtEl>
                                        <p:attrNameLst>
                                          <p:attrName>ppt_y</p:attrName>
                                        </p:attrNameLst>
                                      </p:cBhvr>
                                      <p:tavLst>
                                        <p:tav tm="0">
                                          <p:val>
                                            <p:strVal val="#ppt_y-#ppt_h*1.125000"/>
                                          </p:val>
                                        </p:tav>
                                        <p:tav tm="100000">
                                          <p:val>
                                            <p:strVal val="#ppt_y"/>
                                          </p:val>
                                        </p:tav>
                                      </p:tavLst>
                                    </p:anim>
                                    <p:animEffect transition="in" filter="wipe(down)">
                                      <p:cBhvr>
                                        <p:cTn id="28" dur="500"/>
                                        <p:tgtEl>
                                          <p:spTgt spid="34"/>
                                        </p:tgtEl>
                                      </p:cBhvr>
                                    </p:animEffect>
                                  </p:childTnLst>
                                </p:cTn>
                              </p:par>
                            </p:childTnLst>
                          </p:cTn>
                        </p:par>
                        <p:par>
                          <p:cTn id="29" fill="hold">
                            <p:stCondLst>
                              <p:cond delay="500"/>
                            </p:stCondLst>
                            <p:childTnLst>
                              <p:par>
                                <p:cTn id="30" presetID="53" presetClass="entr" presetSubtype="16" fill="hold" grpId="0" nodeType="afterEffect">
                                  <p:stCondLst>
                                    <p:cond delay="0"/>
                                  </p:stCondLst>
                                  <p:childTnLst>
                                    <p:set>
                                      <p:cBhvr>
                                        <p:cTn id="31" dur="1" fill="hold">
                                          <p:stCondLst>
                                            <p:cond delay="0"/>
                                          </p:stCondLst>
                                        </p:cTn>
                                        <p:tgtEl>
                                          <p:spTgt spid="52"/>
                                        </p:tgtEl>
                                        <p:attrNameLst>
                                          <p:attrName>style.visibility</p:attrName>
                                        </p:attrNameLst>
                                      </p:cBhvr>
                                      <p:to>
                                        <p:strVal val="visible"/>
                                      </p:to>
                                    </p:set>
                                    <p:anim calcmode="lin" valueType="num">
                                      <p:cBhvr>
                                        <p:cTn id="32" dur="500" fill="hold"/>
                                        <p:tgtEl>
                                          <p:spTgt spid="52"/>
                                        </p:tgtEl>
                                        <p:attrNameLst>
                                          <p:attrName>ppt_w</p:attrName>
                                        </p:attrNameLst>
                                      </p:cBhvr>
                                      <p:tavLst>
                                        <p:tav tm="0">
                                          <p:val>
                                            <p:fltVal val="0"/>
                                          </p:val>
                                        </p:tav>
                                        <p:tav tm="100000">
                                          <p:val>
                                            <p:strVal val="#ppt_w"/>
                                          </p:val>
                                        </p:tav>
                                      </p:tavLst>
                                    </p:anim>
                                    <p:anim calcmode="lin" valueType="num">
                                      <p:cBhvr>
                                        <p:cTn id="33" dur="500" fill="hold"/>
                                        <p:tgtEl>
                                          <p:spTgt spid="52"/>
                                        </p:tgtEl>
                                        <p:attrNameLst>
                                          <p:attrName>ppt_h</p:attrName>
                                        </p:attrNameLst>
                                      </p:cBhvr>
                                      <p:tavLst>
                                        <p:tav tm="0">
                                          <p:val>
                                            <p:fltVal val="0"/>
                                          </p:val>
                                        </p:tav>
                                        <p:tav tm="100000">
                                          <p:val>
                                            <p:strVal val="#ppt_h"/>
                                          </p:val>
                                        </p:tav>
                                      </p:tavLst>
                                    </p:anim>
                                    <p:animEffect transition="in" filter="fade">
                                      <p:cBhvr>
                                        <p:cTn id="34" dur="500"/>
                                        <p:tgtEl>
                                          <p:spTgt spid="52"/>
                                        </p:tgtEl>
                                      </p:cBhvr>
                                    </p:animEffect>
                                  </p:childTnLst>
                                </p:cTn>
                              </p:par>
                            </p:childTnLst>
                          </p:cTn>
                        </p:par>
                        <p:par>
                          <p:cTn id="35" fill="hold">
                            <p:stCondLst>
                              <p:cond delay="1000"/>
                            </p:stCondLst>
                            <p:childTnLst>
                              <p:par>
                                <p:cTn id="36" presetID="10" presetClass="entr" presetSubtype="0" fill="hold" grpId="0" nodeType="after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fade">
                                      <p:cBhvr>
                                        <p:cTn id="38" dur="500"/>
                                        <p:tgtEl>
                                          <p:spTgt spid="45"/>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1" fill="hold" nodeType="click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additive="base">
                                        <p:cTn id="43" dur="500"/>
                                        <p:tgtEl>
                                          <p:spTgt spid="29"/>
                                        </p:tgtEl>
                                        <p:attrNameLst>
                                          <p:attrName>ppt_y</p:attrName>
                                        </p:attrNameLst>
                                      </p:cBhvr>
                                      <p:tavLst>
                                        <p:tav tm="0">
                                          <p:val>
                                            <p:strVal val="#ppt_y-#ppt_h*1.125000"/>
                                          </p:val>
                                        </p:tav>
                                        <p:tav tm="100000">
                                          <p:val>
                                            <p:strVal val="#ppt_y"/>
                                          </p:val>
                                        </p:tav>
                                      </p:tavLst>
                                    </p:anim>
                                    <p:animEffect transition="in" filter="wipe(down)">
                                      <p:cBhvr>
                                        <p:cTn id="44" dur="500"/>
                                        <p:tgtEl>
                                          <p:spTgt spid="29"/>
                                        </p:tgtEl>
                                      </p:cBhvr>
                                    </p:animEffect>
                                  </p:childTnLst>
                                </p:cTn>
                              </p:par>
                            </p:childTnLst>
                          </p:cTn>
                        </p:par>
                        <p:par>
                          <p:cTn id="45" fill="hold">
                            <p:stCondLst>
                              <p:cond delay="500"/>
                            </p:stCondLst>
                            <p:childTnLst>
                              <p:par>
                                <p:cTn id="46" presetID="53" presetClass="entr" presetSubtype="16" fill="hold" grpId="0" nodeType="afterEffect">
                                  <p:stCondLst>
                                    <p:cond delay="0"/>
                                  </p:stCondLst>
                                  <p:childTnLst>
                                    <p:set>
                                      <p:cBhvr>
                                        <p:cTn id="47" dur="1" fill="hold">
                                          <p:stCondLst>
                                            <p:cond delay="0"/>
                                          </p:stCondLst>
                                        </p:cTn>
                                        <p:tgtEl>
                                          <p:spTgt spid="53"/>
                                        </p:tgtEl>
                                        <p:attrNameLst>
                                          <p:attrName>style.visibility</p:attrName>
                                        </p:attrNameLst>
                                      </p:cBhvr>
                                      <p:to>
                                        <p:strVal val="visible"/>
                                      </p:to>
                                    </p:set>
                                    <p:anim calcmode="lin" valueType="num">
                                      <p:cBhvr>
                                        <p:cTn id="48" dur="500" fill="hold"/>
                                        <p:tgtEl>
                                          <p:spTgt spid="53"/>
                                        </p:tgtEl>
                                        <p:attrNameLst>
                                          <p:attrName>ppt_w</p:attrName>
                                        </p:attrNameLst>
                                      </p:cBhvr>
                                      <p:tavLst>
                                        <p:tav tm="0">
                                          <p:val>
                                            <p:fltVal val="0"/>
                                          </p:val>
                                        </p:tav>
                                        <p:tav tm="100000">
                                          <p:val>
                                            <p:strVal val="#ppt_w"/>
                                          </p:val>
                                        </p:tav>
                                      </p:tavLst>
                                    </p:anim>
                                    <p:anim calcmode="lin" valueType="num">
                                      <p:cBhvr>
                                        <p:cTn id="49" dur="500" fill="hold"/>
                                        <p:tgtEl>
                                          <p:spTgt spid="53"/>
                                        </p:tgtEl>
                                        <p:attrNameLst>
                                          <p:attrName>ppt_h</p:attrName>
                                        </p:attrNameLst>
                                      </p:cBhvr>
                                      <p:tavLst>
                                        <p:tav tm="0">
                                          <p:val>
                                            <p:fltVal val="0"/>
                                          </p:val>
                                        </p:tav>
                                        <p:tav tm="100000">
                                          <p:val>
                                            <p:strVal val="#ppt_h"/>
                                          </p:val>
                                        </p:tav>
                                      </p:tavLst>
                                    </p:anim>
                                    <p:animEffect transition="in" filter="fade">
                                      <p:cBhvr>
                                        <p:cTn id="50" dur="500"/>
                                        <p:tgtEl>
                                          <p:spTgt spid="53"/>
                                        </p:tgtEl>
                                      </p:cBhvr>
                                    </p:animEffect>
                                  </p:childTnLst>
                                </p:cTn>
                              </p:par>
                            </p:childTnLst>
                          </p:cTn>
                        </p:par>
                        <p:par>
                          <p:cTn id="51" fill="hold">
                            <p:stCondLst>
                              <p:cond delay="1000"/>
                            </p:stCondLst>
                            <p:childTnLst>
                              <p:par>
                                <p:cTn id="52" presetID="10" presetClass="entr" presetSubtype="0" fill="hold" grpId="0" nodeType="afterEffect">
                                  <p:stCondLst>
                                    <p:cond delay="0"/>
                                  </p:stCondLst>
                                  <p:childTnLst>
                                    <p:set>
                                      <p:cBhvr>
                                        <p:cTn id="53" dur="1" fill="hold">
                                          <p:stCondLst>
                                            <p:cond delay="0"/>
                                          </p:stCondLst>
                                        </p:cTn>
                                        <p:tgtEl>
                                          <p:spTgt spid="46"/>
                                        </p:tgtEl>
                                        <p:attrNameLst>
                                          <p:attrName>style.visibility</p:attrName>
                                        </p:attrNameLst>
                                      </p:cBhvr>
                                      <p:to>
                                        <p:strVal val="visible"/>
                                      </p:to>
                                    </p:set>
                                    <p:animEffect transition="in" filter="fade">
                                      <p:cBhvr>
                                        <p:cTn id="54" dur="500"/>
                                        <p:tgtEl>
                                          <p:spTgt spid="46"/>
                                        </p:tgtEl>
                                      </p:cBhvr>
                                    </p:animEffect>
                                  </p:childTnLst>
                                </p:cTn>
                              </p:par>
                            </p:childTnLst>
                          </p:cTn>
                        </p:par>
                      </p:childTnLst>
                    </p:cTn>
                  </p:par>
                  <p:par>
                    <p:cTn id="55" fill="hold">
                      <p:stCondLst>
                        <p:cond delay="indefinite"/>
                      </p:stCondLst>
                      <p:childTnLst>
                        <p:par>
                          <p:cTn id="56" fill="hold">
                            <p:stCondLst>
                              <p:cond delay="0"/>
                            </p:stCondLst>
                            <p:childTnLst>
                              <p:par>
                                <p:cTn id="57" presetID="12" presetClass="entr" presetSubtype="1" fill="hold" nodeType="click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500"/>
                                        <p:tgtEl>
                                          <p:spTgt spid="23"/>
                                        </p:tgtEl>
                                        <p:attrNameLst>
                                          <p:attrName>ppt_y</p:attrName>
                                        </p:attrNameLst>
                                      </p:cBhvr>
                                      <p:tavLst>
                                        <p:tav tm="0">
                                          <p:val>
                                            <p:strVal val="#ppt_y-#ppt_h*1.125000"/>
                                          </p:val>
                                        </p:tav>
                                        <p:tav tm="100000">
                                          <p:val>
                                            <p:strVal val="#ppt_y"/>
                                          </p:val>
                                        </p:tav>
                                      </p:tavLst>
                                    </p:anim>
                                    <p:animEffect transition="in" filter="wipe(down)">
                                      <p:cBhvr>
                                        <p:cTn id="60" dur="500"/>
                                        <p:tgtEl>
                                          <p:spTgt spid="23"/>
                                        </p:tgtEl>
                                      </p:cBhvr>
                                    </p:animEffect>
                                  </p:childTnLst>
                                </p:cTn>
                              </p:par>
                            </p:childTnLst>
                          </p:cTn>
                        </p:par>
                        <p:par>
                          <p:cTn id="61" fill="hold">
                            <p:stCondLst>
                              <p:cond delay="500"/>
                            </p:stCondLst>
                            <p:childTnLst>
                              <p:par>
                                <p:cTn id="62" presetID="53" presetClass="entr" presetSubtype="16"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 calcmode="lin" valueType="num">
                                      <p:cBhvr>
                                        <p:cTn id="64" dur="500" fill="hold"/>
                                        <p:tgtEl>
                                          <p:spTgt spid="54"/>
                                        </p:tgtEl>
                                        <p:attrNameLst>
                                          <p:attrName>ppt_w</p:attrName>
                                        </p:attrNameLst>
                                      </p:cBhvr>
                                      <p:tavLst>
                                        <p:tav tm="0">
                                          <p:val>
                                            <p:fltVal val="0"/>
                                          </p:val>
                                        </p:tav>
                                        <p:tav tm="100000">
                                          <p:val>
                                            <p:strVal val="#ppt_w"/>
                                          </p:val>
                                        </p:tav>
                                      </p:tavLst>
                                    </p:anim>
                                    <p:anim calcmode="lin" valueType="num">
                                      <p:cBhvr>
                                        <p:cTn id="65" dur="500" fill="hold"/>
                                        <p:tgtEl>
                                          <p:spTgt spid="54"/>
                                        </p:tgtEl>
                                        <p:attrNameLst>
                                          <p:attrName>ppt_h</p:attrName>
                                        </p:attrNameLst>
                                      </p:cBhvr>
                                      <p:tavLst>
                                        <p:tav tm="0">
                                          <p:val>
                                            <p:fltVal val="0"/>
                                          </p:val>
                                        </p:tav>
                                        <p:tav tm="100000">
                                          <p:val>
                                            <p:strVal val="#ppt_h"/>
                                          </p:val>
                                        </p:tav>
                                      </p:tavLst>
                                    </p:anim>
                                    <p:animEffect transition="in" filter="fade">
                                      <p:cBhvr>
                                        <p:cTn id="66" dur="500"/>
                                        <p:tgtEl>
                                          <p:spTgt spid="54"/>
                                        </p:tgtEl>
                                      </p:cBhvr>
                                    </p:animEffect>
                                  </p:childTnLst>
                                </p:cTn>
                              </p:par>
                            </p:childTnLst>
                          </p:cTn>
                        </p:par>
                        <p:par>
                          <p:cTn id="67" fill="hold">
                            <p:stCondLst>
                              <p:cond delay="1000"/>
                            </p:stCondLst>
                            <p:childTnLst>
                              <p:par>
                                <p:cTn id="68" presetID="10" presetClass="entr" presetSubtype="0" fill="hold" grpId="0"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fade">
                                      <p:cBhvr>
                                        <p:cTn id="70" dur="500"/>
                                        <p:tgtEl>
                                          <p:spTgt spid="49"/>
                                        </p:tgtEl>
                                      </p:cBhvr>
                                    </p:animEffect>
                                  </p:childTnLst>
                                </p:cTn>
                              </p:par>
                            </p:childTnLst>
                          </p:cTn>
                        </p:par>
                      </p:childTnLst>
                    </p:cTn>
                  </p:par>
                  <p:par>
                    <p:cTn id="71" fill="hold">
                      <p:stCondLst>
                        <p:cond delay="indefinite"/>
                      </p:stCondLst>
                      <p:childTnLst>
                        <p:par>
                          <p:cTn id="72" fill="hold">
                            <p:stCondLst>
                              <p:cond delay="0"/>
                            </p:stCondLst>
                            <p:childTnLst>
                              <p:par>
                                <p:cTn id="73" presetID="12" presetClass="entr" presetSubtype="1" fill="hold" nodeType="click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500"/>
                                        <p:tgtEl>
                                          <p:spTgt spid="18"/>
                                        </p:tgtEl>
                                        <p:attrNameLst>
                                          <p:attrName>ppt_y</p:attrName>
                                        </p:attrNameLst>
                                      </p:cBhvr>
                                      <p:tavLst>
                                        <p:tav tm="0">
                                          <p:val>
                                            <p:strVal val="#ppt_y-#ppt_h*1.125000"/>
                                          </p:val>
                                        </p:tav>
                                        <p:tav tm="100000">
                                          <p:val>
                                            <p:strVal val="#ppt_y"/>
                                          </p:val>
                                        </p:tav>
                                      </p:tavLst>
                                    </p:anim>
                                    <p:animEffect transition="in" filter="wipe(down)">
                                      <p:cBhvr>
                                        <p:cTn id="76" dur="500"/>
                                        <p:tgtEl>
                                          <p:spTgt spid="18"/>
                                        </p:tgtEl>
                                      </p:cBhvr>
                                    </p:animEffect>
                                  </p:childTnLst>
                                </p:cTn>
                              </p:par>
                            </p:childTnLst>
                          </p:cTn>
                        </p:par>
                        <p:par>
                          <p:cTn id="77" fill="hold">
                            <p:stCondLst>
                              <p:cond delay="500"/>
                            </p:stCondLst>
                            <p:childTnLst>
                              <p:par>
                                <p:cTn id="78" presetID="53" presetClass="entr" presetSubtype="16" fill="hold" grpId="0" nodeType="afterEffect">
                                  <p:stCondLst>
                                    <p:cond delay="0"/>
                                  </p:stCondLst>
                                  <p:childTnLst>
                                    <p:set>
                                      <p:cBhvr>
                                        <p:cTn id="79" dur="1" fill="hold">
                                          <p:stCondLst>
                                            <p:cond delay="0"/>
                                          </p:stCondLst>
                                        </p:cTn>
                                        <p:tgtEl>
                                          <p:spTgt spid="55"/>
                                        </p:tgtEl>
                                        <p:attrNameLst>
                                          <p:attrName>style.visibility</p:attrName>
                                        </p:attrNameLst>
                                      </p:cBhvr>
                                      <p:to>
                                        <p:strVal val="visible"/>
                                      </p:to>
                                    </p:set>
                                    <p:anim calcmode="lin" valueType="num">
                                      <p:cBhvr>
                                        <p:cTn id="80" dur="500" fill="hold"/>
                                        <p:tgtEl>
                                          <p:spTgt spid="55"/>
                                        </p:tgtEl>
                                        <p:attrNameLst>
                                          <p:attrName>ppt_w</p:attrName>
                                        </p:attrNameLst>
                                      </p:cBhvr>
                                      <p:tavLst>
                                        <p:tav tm="0">
                                          <p:val>
                                            <p:fltVal val="0"/>
                                          </p:val>
                                        </p:tav>
                                        <p:tav tm="100000">
                                          <p:val>
                                            <p:strVal val="#ppt_w"/>
                                          </p:val>
                                        </p:tav>
                                      </p:tavLst>
                                    </p:anim>
                                    <p:anim calcmode="lin" valueType="num">
                                      <p:cBhvr>
                                        <p:cTn id="81" dur="500" fill="hold"/>
                                        <p:tgtEl>
                                          <p:spTgt spid="55"/>
                                        </p:tgtEl>
                                        <p:attrNameLst>
                                          <p:attrName>ppt_h</p:attrName>
                                        </p:attrNameLst>
                                      </p:cBhvr>
                                      <p:tavLst>
                                        <p:tav tm="0">
                                          <p:val>
                                            <p:fltVal val="0"/>
                                          </p:val>
                                        </p:tav>
                                        <p:tav tm="100000">
                                          <p:val>
                                            <p:strVal val="#ppt_h"/>
                                          </p:val>
                                        </p:tav>
                                      </p:tavLst>
                                    </p:anim>
                                    <p:animEffect transition="in" filter="fade">
                                      <p:cBhvr>
                                        <p:cTn id="82" dur="500"/>
                                        <p:tgtEl>
                                          <p:spTgt spid="55"/>
                                        </p:tgtEl>
                                      </p:cBhvr>
                                    </p:animEffect>
                                  </p:childTnLst>
                                </p:cTn>
                              </p:par>
                            </p:childTnLst>
                          </p:cTn>
                        </p:par>
                        <p:par>
                          <p:cTn id="83" fill="hold">
                            <p:stCondLst>
                              <p:cond delay="1000"/>
                            </p:stCondLst>
                            <p:childTnLst>
                              <p:par>
                                <p:cTn id="84" presetID="10" presetClass="entr" presetSubtype="0" fill="hold" grpId="0" nodeType="afterEffect">
                                  <p:stCondLst>
                                    <p:cond delay="0"/>
                                  </p:stCondLst>
                                  <p:childTnLst>
                                    <p:set>
                                      <p:cBhvr>
                                        <p:cTn id="85" dur="1" fill="hold">
                                          <p:stCondLst>
                                            <p:cond delay="0"/>
                                          </p:stCondLst>
                                        </p:cTn>
                                        <p:tgtEl>
                                          <p:spTgt spid="47"/>
                                        </p:tgtEl>
                                        <p:attrNameLst>
                                          <p:attrName>style.visibility</p:attrName>
                                        </p:attrNameLst>
                                      </p:cBhvr>
                                      <p:to>
                                        <p:strVal val="visible"/>
                                      </p:to>
                                    </p:set>
                                    <p:animEffect transition="in" filter="fade">
                                      <p:cBhvr>
                                        <p:cTn id="86" dur="500"/>
                                        <p:tgtEl>
                                          <p:spTgt spid="47"/>
                                        </p:tgtEl>
                                      </p:cBhvr>
                                    </p:animEffect>
                                  </p:childTnLst>
                                </p:cTn>
                              </p:par>
                            </p:childTnLst>
                          </p:cTn>
                        </p:par>
                      </p:childTnLst>
                    </p:cTn>
                  </p:par>
                  <p:par>
                    <p:cTn id="87" fill="hold">
                      <p:stCondLst>
                        <p:cond delay="indefinite"/>
                      </p:stCondLst>
                      <p:childTnLst>
                        <p:par>
                          <p:cTn id="88" fill="hold">
                            <p:stCondLst>
                              <p:cond delay="0"/>
                            </p:stCondLst>
                            <p:childTnLst>
                              <p:par>
                                <p:cTn id="89" presetID="12" presetClass="entr" presetSubtype="1" fill="hold" nodeType="clickEffect">
                                  <p:stCondLst>
                                    <p:cond delay="0"/>
                                  </p:stCondLst>
                                  <p:childTnLst>
                                    <p:set>
                                      <p:cBhvr>
                                        <p:cTn id="90" dur="1" fill="hold">
                                          <p:stCondLst>
                                            <p:cond delay="0"/>
                                          </p:stCondLst>
                                        </p:cTn>
                                        <p:tgtEl>
                                          <p:spTgt spid="13"/>
                                        </p:tgtEl>
                                        <p:attrNameLst>
                                          <p:attrName>style.visibility</p:attrName>
                                        </p:attrNameLst>
                                      </p:cBhvr>
                                      <p:to>
                                        <p:strVal val="visible"/>
                                      </p:to>
                                    </p:set>
                                    <p:anim calcmode="lin" valueType="num">
                                      <p:cBhvr additive="base">
                                        <p:cTn id="91" dur="500"/>
                                        <p:tgtEl>
                                          <p:spTgt spid="13"/>
                                        </p:tgtEl>
                                        <p:attrNameLst>
                                          <p:attrName>ppt_y</p:attrName>
                                        </p:attrNameLst>
                                      </p:cBhvr>
                                      <p:tavLst>
                                        <p:tav tm="0">
                                          <p:val>
                                            <p:strVal val="#ppt_y-#ppt_h*1.125000"/>
                                          </p:val>
                                        </p:tav>
                                        <p:tav tm="100000">
                                          <p:val>
                                            <p:strVal val="#ppt_y"/>
                                          </p:val>
                                        </p:tav>
                                      </p:tavLst>
                                    </p:anim>
                                    <p:animEffect transition="in" filter="wipe(down)">
                                      <p:cBhvr>
                                        <p:cTn id="92" dur="500"/>
                                        <p:tgtEl>
                                          <p:spTgt spid="13"/>
                                        </p:tgtEl>
                                      </p:cBhvr>
                                    </p:animEffect>
                                  </p:childTnLst>
                                </p:cTn>
                              </p:par>
                            </p:childTnLst>
                          </p:cTn>
                        </p:par>
                        <p:par>
                          <p:cTn id="93" fill="hold">
                            <p:stCondLst>
                              <p:cond delay="500"/>
                            </p:stCondLst>
                            <p:childTnLst>
                              <p:par>
                                <p:cTn id="94" presetID="53" presetClass="entr" presetSubtype="16" fill="hold" grpId="0" nodeType="afterEffect">
                                  <p:stCondLst>
                                    <p:cond delay="0"/>
                                  </p:stCondLst>
                                  <p:childTnLst>
                                    <p:set>
                                      <p:cBhvr>
                                        <p:cTn id="95" dur="1" fill="hold">
                                          <p:stCondLst>
                                            <p:cond delay="0"/>
                                          </p:stCondLst>
                                        </p:cTn>
                                        <p:tgtEl>
                                          <p:spTgt spid="56"/>
                                        </p:tgtEl>
                                        <p:attrNameLst>
                                          <p:attrName>style.visibility</p:attrName>
                                        </p:attrNameLst>
                                      </p:cBhvr>
                                      <p:to>
                                        <p:strVal val="visible"/>
                                      </p:to>
                                    </p:set>
                                    <p:anim calcmode="lin" valueType="num">
                                      <p:cBhvr>
                                        <p:cTn id="96" dur="500" fill="hold"/>
                                        <p:tgtEl>
                                          <p:spTgt spid="56"/>
                                        </p:tgtEl>
                                        <p:attrNameLst>
                                          <p:attrName>ppt_w</p:attrName>
                                        </p:attrNameLst>
                                      </p:cBhvr>
                                      <p:tavLst>
                                        <p:tav tm="0">
                                          <p:val>
                                            <p:fltVal val="0"/>
                                          </p:val>
                                        </p:tav>
                                        <p:tav tm="100000">
                                          <p:val>
                                            <p:strVal val="#ppt_w"/>
                                          </p:val>
                                        </p:tav>
                                      </p:tavLst>
                                    </p:anim>
                                    <p:anim calcmode="lin" valueType="num">
                                      <p:cBhvr>
                                        <p:cTn id="97" dur="500" fill="hold"/>
                                        <p:tgtEl>
                                          <p:spTgt spid="56"/>
                                        </p:tgtEl>
                                        <p:attrNameLst>
                                          <p:attrName>ppt_h</p:attrName>
                                        </p:attrNameLst>
                                      </p:cBhvr>
                                      <p:tavLst>
                                        <p:tav tm="0">
                                          <p:val>
                                            <p:fltVal val="0"/>
                                          </p:val>
                                        </p:tav>
                                        <p:tav tm="100000">
                                          <p:val>
                                            <p:strVal val="#ppt_h"/>
                                          </p:val>
                                        </p:tav>
                                      </p:tavLst>
                                    </p:anim>
                                    <p:animEffect transition="in" filter="fade">
                                      <p:cBhvr>
                                        <p:cTn id="98" dur="500"/>
                                        <p:tgtEl>
                                          <p:spTgt spid="56"/>
                                        </p:tgtEl>
                                      </p:cBhvr>
                                    </p:animEffect>
                                  </p:childTnLst>
                                </p:cTn>
                              </p:par>
                            </p:childTnLst>
                          </p:cTn>
                        </p:par>
                        <p:par>
                          <p:cTn id="99" fill="hold">
                            <p:stCondLst>
                              <p:cond delay="1000"/>
                            </p:stCondLst>
                            <p:childTnLst>
                              <p:par>
                                <p:cTn id="100" presetID="10" presetClass="entr" presetSubtype="0" fill="hold" grpId="0" nodeType="afterEffect">
                                  <p:stCondLst>
                                    <p:cond delay="0"/>
                                  </p:stCondLst>
                                  <p:childTnLst>
                                    <p:set>
                                      <p:cBhvr>
                                        <p:cTn id="101" dur="1" fill="hold">
                                          <p:stCondLst>
                                            <p:cond delay="0"/>
                                          </p:stCondLst>
                                        </p:cTn>
                                        <p:tgtEl>
                                          <p:spTgt spid="50"/>
                                        </p:tgtEl>
                                        <p:attrNameLst>
                                          <p:attrName>style.visibility</p:attrName>
                                        </p:attrNameLst>
                                      </p:cBhvr>
                                      <p:to>
                                        <p:strVal val="visible"/>
                                      </p:to>
                                    </p:set>
                                    <p:animEffect transition="in" filter="fade">
                                      <p:cBhvr>
                                        <p:cTn id="102"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44" grpId="0"/>
      <p:bldP spid="45" grpId="0"/>
      <p:bldP spid="46" grpId="0"/>
      <p:bldP spid="47" grpId="0"/>
      <p:bldP spid="49" grpId="0"/>
      <p:bldP spid="50" grpId="0"/>
      <p:bldP spid="51" grpId="0"/>
      <p:bldP spid="52" grpId="0"/>
      <p:bldP spid="53" grpId="0"/>
      <p:bldP spid="54" grpId="0"/>
      <p:bldP spid="55" grpId="0"/>
      <p:bldP spid="5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4278094"/>
          </a:xfrm>
          <a:prstGeom prst="rect">
            <a:avLst/>
          </a:prstGeom>
          <a:noFill/>
        </p:spPr>
        <p:txBody>
          <a:bodyPr wrap="square" rtlCol="0">
            <a:spAutoFit/>
          </a:bodyPr>
          <a:lstStyle/>
          <a:p>
            <a:endParaRPr lang="en-US" sz="1600" b="1" dirty="0">
              <a:latin typeface="Alexandria"/>
            </a:endParaRPr>
          </a:p>
          <a:p>
            <a:r>
              <a:rPr lang="en-US" sz="1600" b="1" dirty="0">
                <a:latin typeface="Alexandria"/>
              </a:rPr>
              <a:t>A multinational manufacturing Company that has 1000 employees</a:t>
            </a:r>
          </a:p>
          <a:p>
            <a:endParaRPr lang="en-US" sz="1600" b="1" dirty="0">
              <a:latin typeface="Alexandria"/>
            </a:endParaRPr>
          </a:p>
          <a:p>
            <a:endParaRPr lang="en-US" sz="1600" b="1" dirty="0">
              <a:latin typeface="Alexandria"/>
            </a:endParaRPr>
          </a:p>
          <a:p>
            <a:r>
              <a:rPr lang="en-US" sz="1600" dirty="0">
                <a:latin typeface="Alexandria"/>
              </a:rPr>
              <a:t>Total company revenue = $100,000,000</a:t>
            </a:r>
          </a:p>
          <a:p>
            <a:endParaRPr lang="en-US" sz="1600" dirty="0">
              <a:latin typeface="Alexandria"/>
            </a:endParaRPr>
          </a:p>
          <a:p>
            <a:r>
              <a:rPr lang="en-US" sz="1600" dirty="0">
                <a:latin typeface="Alexandria"/>
              </a:rPr>
              <a:t>Revenue per employee=$100,000,000/1000=$100000</a:t>
            </a:r>
          </a:p>
          <a:p>
            <a:endParaRPr lang="en-US" sz="1600" dirty="0">
              <a:latin typeface="Alexandria"/>
            </a:endParaRPr>
          </a:p>
          <a:p>
            <a:pPr marL="285750" indent="-285750">
              <a:buFont typeface="Wingdings" panose="05000000000000000000" pitchFamily="2" charset="2"/>
              <a:buChar char="Ø"/>
            </a:pPr>
            <a:r>
              <a:rPr lang="en-US" sz="1600" dirty="0">
                <a:latin typeface="Alexandria"/>
              </a:rPr>
              <a:t>This means that each employee contribute on average $25000 revenue to the company.</a:t>
            </a:r>
            <a:endParaRPr lang="en-US" sz="1600" b="1" dirty="0">
              <a:latin typeface="Alexandria"/>
            </a:endParaRPr>
          </a:p>
          <a:p>
            <a:endParaRPr lang="en-US" sz="1600" b="1" dirty="0">
              <a:latin typeface="Alexandria"/>
            </a:endParaRPr>
          </a:p>
          <a:p>
            <a:endParaRPr lang="en-US" sz="1600" b="1" dirty="0">
              <a:latin typeface="Alexandria"/>
            </a:endParaRPr>
          </a:p>
          <a:p>
            <a:endParaRPr lang="en-US" sz="1600" dirty="0">
              <a:latin typeface="Alexandria"/>
            </a:endParaRPr>
          </a:p>
          <a:p>
            <a:endParaRPr lang="en-US" sz="1600" b="1" dirty="0">
              <a:latin typeface="Alexandria"/>
            </a:endParaRPr>
          </a:p>
          <a:p>
            <a:endParaRPr lang="en-US" sz="1600" b="1" dirty="0">
              <a:latin typeface="Alexandria"/>
            </a:endParaRPr>
          </a:p>
          <a:p>
            <a:endParaRPr lang="en-US" sz="1600" b="1" dirty="0">
              <a:latin typeface="Alexandria"/>
            </a:endParaRPr>
          </a:p>
          <a:p>
            <a:endParaRPr lang="en-US" sz="1600" b="1" dirty="0">
              <a:latin typeface="Alexandria"/>
            </a:endParaRPr>
          </a:p>
          <a:p>
            <a:endParaRPr lang="ar-EG" sz="16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 Revenue per employee</a:t>
            </a:r>
          </a:p>
        </p:txBody>
      </p:sp>
    </p:spTree>
    <p:extLst>
      <p:ext uri="{BB962C8B-B14F-4D97-AF65-F5344CB8AC3E}">
        <p14:creationId xmlns:p14="http://schemas.microsoft.com/office/powerpoint/2010/main" val="3548305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2308324"/>
          </a:xfrm>
          <a:prstGeom prst="rect">
            <a:avLst/>
          </a:prstGeom>
          <a:noFill/>
        </p:spPr>
        <p:txBody>
          <a:bodyPr wrap="square" rtlCol="0">
            <a:spAutoFit/>
          </a:bodyPr>
          <a:lstStyle/>
          <a:p>
            <a:endParaRPr lang="en-US" sz="1600" b="1" dirty="0">
              <a:latin typeface="Alexandria"/>
            </a:endParaRPr>
          </a:p>
          <a:p>
            <a:r>
              <a:rPr lang="en-US" sz="1600" b="1" dirty="0">
                <a:latin typeface="Alexandria"/>
              </a:rPr>
              <a:t>A multinational manufacturing Company that has 1000 employees</a:t>
            </a:r>
          </a:p>
          <a:p>
            <a:endParaRPr lang="en-US" sz="1600" b="1" dirty="0">
              <a:latin typeface="Alexandria"/>
            </a:endParaRPr>
          </a:p>
          <a:p>
            <a:r>
              <a:rPr lang="en-US" sz="1600" b="1" dirty="0">
                <a:latin typeface="Alexandria"/>
              </a:rPr>
              <a:t>Total turnover in a year= 50</a:t>
            </a:r>
          </a:p>
          <a:p>
            <a:endParaRPr lang="en-US" sz="1600" b="1" dirty="0"/>
          </a:p>
          <a:p>
            <a:endParaRPr lang="en-US" sz="1600" b="1" dirty="0"/>
          </a:p>
          <a:p>
            <a:r>
              <a:rPr lang="en-US" sz="1600" b="1" dirty="0"/>
              <a:t>Turnover= (50/1000)*100= 5%</a:t>
            </a:r>
          </a:p>
          <a:p>
            <a:endParaRPr lang="en-US" sz="1600" b="1" dirty="0"/>
          </a:p>
          <a:p>
            <a:r>
              <a:rPr lang="en-US" sz="1600" b="1" dirty="0"/>
              <a:t>This means that on average 5% of total employees workforce leave the company.</a:t>
            </a:r>
            <a:endParaRPr lang="ar-EG" sz="16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 Turnover rate</a:t>
            </a:r>
          </a:p>
        </p:txBody>
      </p:sp>
    </p:spTree>
    <p:extLst>
      <p:ext uri="{BB962C8B-B14F-4D97-AF65-F5344CB8AC3E}">
        <p14:creationId xmlns:p14="http://schemas.microsoft.com/office/powerpoint/2010/main" val="3960597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3785652"/>
          </a:xfrm>
          <a:prstGeom prst="rect">
            <a:avLst/>
          </a:prstGeom>
          <a:noFill/>
        </p:spPr>
        <p:txBody>
          <a:bodyPr wrap="square" rtlCol="0">
            <a:spAutoFit/>
          </a:bodyPr>
          <a:lstStyle/>
          <a:p>
            <a:endParaRPr lang="en-US" sz="1600" b="1" dirty="0">
              <a:latin typeface="Alexandria"/>
            </a:endParaRPr>
          </a:p>
          <a:p>
            <a:r>
              <a:rPr lang="en-US" sz="1600" b="1" dirty="0">
                <a:latin typeface="Alexandria"/>
              </a:rPr>
              <a:t>A multinational manufacturing Company that has 1000 employees</a:t>
            </a:r>
          </a:p>
          <a:p>
            <a:endParaRPr lang="en-US" sz="1600" b="1" dirty="0">
              <a:latin typeface="Alexandria"/>
            </a:endParaRPr>
          </a:p>
          <a:p>
            <a:endParaRPr lang="en-US" sz="1600" b="1" dirty="0">
              <a:latin typeface="Alexandria"/>
            </a:endParaRPr>
          </a:p>
          <a:p>
            <a:r>
              <a:rPr lang="en-US" sz="1600" dirty="0">
                <a:latin typeface="Alexandria"/>
              </a:rPr>
              <a:t>Time to hire new employees from advertising job till employees join takes on average </a:t>
            </a:r>
            <a:r>
              <a:rPr lang="en-US" sz="1600" b="1" dirty="0">
                <a:latin typeface="Alexandria"/>
              </a:rPr>
              <a:t>90 days.</a:t>
            </a:r>
          </a:p>
          <a:p>
            <a:endParaRPr lang="en-US" sz="1600" dirty="0">
              <a:latin typeface="Alexandria"/>
            </a:endParaRPr>
          </a:p>
          <a:p>
            <a:pPr marL="566738" indent="-285750">
              <a:buFont typeface="Wingdings" panose="05000000000000000000" pitchFamily="2" charset="2"/>
              <a:buChar char="Ø"/>
            </a:pPr>
            <a:r>
              <a:rPr lang="en-US" sz="1600" dirty="0">
                <a:latin typeface="Alexandria"/>
              </a:rPr>
              <a:t>High ratio might indicate shortage of skills in a competitive market or a complicated recruitment process.</a:t>
            </a:r>
          </a:p>
          <a:p>
            <a:pPr marL="566738" indent="-285750">
              <a:buFont typeface="Wingdings" panose="05000000000000000000" pitchFamily="2" charset="2"/>
              <a:buChar char="Ø"/>
            </a:pPr>
            <a:endParaRPr lang="en-US" sz="1600" b="1" dirty="0">
              <a:latin typeface="Alexandria"/>
            </a:endParaRPr>
          </a:p>
          <a:p>
            <a:pPr marL="566738" indent="-285750">
              <a:buFont typeface="Wingdings" panose="05000000000000000000" pitchFamily="2" charset="2"/>
              <a:buChar char="Ø"/>
            </a:pPr>
            <a:r>
              <a:rPr lang="en-US" sz="1600" dirty="0">
                <a:latin typeface="Alexandria"/>
              </a:rPr>
              <a:t>It is important to compare this ratio with the market </a:t>
            </a:r>
          </a:p>
          <a:p>
            <a:endParaRPr lang="en-US" sz="1600" dirty="0">
              <a:latin typeface="Alexandria"/>
            </a:endParaRPr>
          </a:p>
          <a:p>
            <a:endParaRPr lang="en-US" sz="1600" dirty="0">
              <a:latin typeface="Alexandria"/>
            </a:endParaRPr>
          </a:p>
          <a:p>
            <a:endParaRPr lang="en-US" sz="1600" b="1" dirty="0">
              <a:latin typeface="Alexandria"/>
            </a:endParaRPr>
          </a:p>
          <a:p>
            <a:endParaRPr lang="en-US" sz="1600" b="1" dirty="0">
              <a:latin typeface="Alexandria"/>
            </a:endParaRPr>
          </a:p>
          <a:p>
            <a:endParaRPr lang="en-US" sz="1600" b="1" dirty="0">
              <a:latin typeface="Alexandria"/>
            </a:endParaRPr>
          </a:p>
          <a:p>
            <a:endParaRPr lang="ar-EG" sz="16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 Time to fill</a:t>
            </a:r>
          </a:p>
        </p:txBody>
      </p:sp>
    </p:spTree>
    <p:extLst>
      <p:ext uri="{BB962C8B-B14F-4D97-AF65-F5344CB8AC3E}">
        <p14:creationId xmlns:p14="http://schemas.microsoft.com/office/powerpoint/2010/main" val="623661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2308324"/>
          </a:xfrm>
          <a:prstGeom prst="rect">
            <a:avLst/>
          </a:prstGeom>
          <a:noFill/>
        </p:spPr>
        <p:txBody>
          <a:bodyPr wrap="square" rtlCol="0">
            <a:spAutoFit/>
          </a:bodyPr>
          <a:lstStyle/>
          <a:p>
            <a:endParaRPr lang="en-US" sz="1600" b="1" dirty="0">
              <a:latin typeface="Alexandria"/>
            </a:endParaRPr>
          </a:p>
          <a:p>
            <a:r>
              <a:rPr lang="en-US" sz="1600" b="1" dirty="0">
                <a:latin typeface="Alexandria"/>
              </a:rPr>
              <a:t>A multinational manufacturing Company that has 1000 employees</a:t>
            </a:r>
          </a:p>
          <a:p>
            <a:endParaRPr lang="en-US" sz="1600" b="1" dirty="0">
              <a:latin typeface="Alexandria"/>
            </a:endParaRPr>
          </a:p>
          <a:p>
            <a:pPr marL="285750" indent="-285750">
              <a:buFont typeface="Arial" panose="020B0604020202020204" pitchFamily="34" charset="0"/>
              <a:buChar char="•"/>
            </a:pPr>
            <a:r>
              <a:rPr lang="en-US" sz="1600" dirty="0">
                <a:latin typeface="Alexandria"/>
              </a:rPr>
              <a:t>No. of open positions= 20</a:t>
            </a:r>
          </a:p>
          <a:p>
            <a:pPr marL="285750" indent="-285750">
              <a:buFont typeface="Arial" panose="020B0604020202020204" pitchFamily="34" charset="0"/>
              <a:buChar char="•"/>
            </a:pPr>
            <a:r>
              <a:rPr lang="en-US" sz="1600" dirty="0">
                <a:latin typeface="Alexandria"/>
              </a:rPr>
              <a:t>Total no. of jobs = 100</a:t>
            </a:r>
          </a:p>
          <a:p>
            <a:endParaRPr lang="en-US" sz="1600" b="1" dirty="0">
              <a:latin typeface="Alexandria"/>
            </a:endParaRPr>
          </a:p>
          <a:p>
            <a:r>
              <a:rPr lang="en-US" sz="1600" b="1" dirty="0">
                <a:latin typeface="Alexandria"/>
              </a:rPr>
              <a:t>Vacancy rate = (20/100)*100= 20%</a:t>
            </a:r>
          </a:p>
          <a:p>
            <a:endParaRPr lang="en-US" sz="1600" b="1" dirty="0">
              <a:latin typeface="Alexandria"/>
            </a:endParaRPr>
          </a:p>
          <a:p>
            <a:pPr marL="465138" indent="-233363">
              <a:buFont typeface="Wingdings" panose="05000000000000000000" pitchFamily="2" charset="2"/>
              <a:buChar char="Ø"/>
            </a:pPr>
            <a:r>
              <a:rPr lang="en-US" sz="1600" b="1" dirty="0">
                <a:latin typeface="Alexandria"/>
              </a:rPr>
              <a:t>A high vacancy ratio might indicate high turnover rate or difficulty to recruit qualified staff.</a:t>
            </a:r>
            <a:endParaRPr lang="ar-EG" sz="16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 Vacancy rate</a:t>
            </a:r>
          </a:p>
        </p:txBody>
      </p:sp>
    </p:spTree>
    <p:extLst>
      <p:ext uri="{BB962C8B-B14F-4D97-AF65-F5344CB8AC3E}">
        <p14:creationId xmlns:p14="http://schemas.microsoft.com/office/powerpoint/2010/main" val="4279414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223714"/>
            <a:ext cx="10541000" cy="2554545"/>
          </a:xfrm>
          <a:prstGeom prst="rect">
            <a:avLst/>
          </a:prstGeom>
          <a:noFill/>
        </p:spPr>
        <p:txBody>
          <a:bodyPr wrap="square" rtlCol="0">
            <a:spAutoFit/>
          </a:bodyPr>
          <a:lstStyle/>
          <a:p>
            <a:endParaRPr lang="en-US" sz="1600" b="1" dirty="0">
              <a:latin typeface="Alexandria"/>
            </a:endParaRPr>
          </a:p>
          <a:p>
            <a:r>
              <a:rPr lang="en-US" sz="1600" b="1" dirty="0">
                <a:latin typeface="Alexandria"/>
              </a:rPr>
              <a:t>A multinational manufacturing Company that has 1000 employees</a:t>
            </a:r>
          </a:p>
          <a:p>
            <a:endParaRPr lang="en-US" sz="1600" b="1" dirty="0">
              <a:latin typeface="Alexandria"/>
            </a:endParaRPr>
          </a:p>
          <a:p>
            <a:pPr marL="285750" indent="-285750">
              <a:buFont typeface="Arial" panose="020B0604020202020204" pitchFamily="34" charset="0"/>
              <a:buChar char="•"/>
            </a:pPr>
            <a:r>
              <a:rPr lang="en-US" sz="1600" dirty="0">
                <a:latin typeface="Alexandria"/>
              </a:rPr>
              <a:t>No. of hire from applicant pool=10</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Total number of applicants=100</a:t>
            </a:r>
          </a:p>
          <a:p>
            <a:endParaRPr lang="en-US" sz="1600" b="1" dirty="0">
              <a:latin typeface="Alexandria"/>
            </a:endParaRPr>
          </a:p>
          <a:p>
            <a:r>
              <a:rPr lang="en-US" sz="1600" b="1" dirty="0">
                <a:latin typeface="Alexandria"/>
              </a:rPr>
              <a:t>Yield ratio = 10/100=0.10</a:t>
            </a:r>
          </a:p>
          <a:p>
            <a:endParaRPr lang="en-US" sz="1600" b="1" dirty="0">
              <a:latin typeface="Alexandria"/>
            </a:endParaRPr>
          </a:p>
          <a:p>
            <a:pPr marL="285750" indent="120650">
              <a:buFont typeface="Wingdings" panose="05000000000000000000" pitchFamily="2" charset="2"/>
              <a:buChar char="Ø"/>
              <a:tabLst>
                <a:tab pos="508000" algn="l"/>
              </a:tabLst>
            </a:pPr>
            <a:r>
              <a:rPr lang="en-US" sz="1600" b="1" dirty="0">
                <a:latin typeface="Alexandria"/>
              </a:rPr>
              <a:t>This ratio could be used to measure recruitment efficiency</a:t>
            </a:r>
            <a:endParaRPr lang="ar-EG" sz="16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 Yield Ratio</a:t>
            </a:r>
          </a:p>
        </p:txBody>
      </p:sp>
    </p:spTree>
    <p:extLst>
      <p:ext uri="{BB962C8B-B14F-4D97-AF65-F5344CB8AC3E}">
        <p14:creationId xmlns:p14="http://schemas.microsoft.com/office/powerpoint/2010/main" val="326501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4770537"/>
          </a:xfrm>
          <a:prstGeom prst="rect">
            <a:avLst/>
          </a:prstGeom>
          <a:noFill/>
        </p:spPr>
        <p:txBody>
          <a:bodyPr wrap="square" rtlCol="0">
            <a:spAutoFit/>
          </a:bodyPr>
          <a:lstStyle/>
          <a:p>
            <a:r>
              <a:rPr lang="en-US" sz="1600" b="1" dirty="0">
                <a:latin typeface="Alexandria"/>
              </a:rPr>
              <a:t>Human Capital ROI- </a:t>
            </a:r>
            <a:r>
              <a:rPr lang="en-US" sz="1600" dirty="0">
                <a:latin typeface="Alexandria"/>
              </a:rPr>
              <a:t>a valuable metric that allows companies to determine ROI in human resources relative to productivity and profitability.</a:t>
            </a:r>
          </a:p>
          <a:p>
            <a:endParaRPr lang="en-US" sz="1600" dirty="0">
              <a:latin typeface="Alexandria"/>
            </a:endParaRPr>
          </a:p>
          <a:p>
            <a:r>
              <a:rPr lang="en-US" sz="1600" dirty="0"/>
              <a:t>Human Capital ROI = (Profit before tax – (Employee Compensation + Benefits Costs)) / (Employee Compensation + Benefits Costs)</a:t>
            </a:r>
            <a:endParaRPr lang="en-US" sz="1600" dirty="0">
              <a:latin typeface="Alexandria"/>
            </a:endParaRPr>
          </a:p>
          <a:p>
            <a:endParaRPr lang="en-US" sz="1600" dirty="0">
              <a:latin typeface="Alexandria"/>
            </a:endParaRPr>
          </a:p>
          <a:p>
            <a:pPr lvl="0"/>
            <a:r>
              <a:rPr lang="en-US" sz="1600" b="1" dirty="0">
                <a:latin typeface="Alexandria"/>
              </a:rPr>
              <a:t>Example: </a:t>
            </a:r>
          </a:p>
          <a:p>
            <a:pPr marL="285750" lvl="0" indent="-285750">
              <a:buFont typeface="Arial" panose="020B0604020202020204" pitchFamily="34" charset="0"/>
              <a:buChar char="•"/>
            </a:pPr>
            <a:r>
              <a:rPr lang="en-US" sz="1600" dirty="0">
                <a:latin typeface="Alexandria"/>
              </a:rPr>
              <a:t>Profit before tax= $10,000,000</a:t>
            </a:r>
          </a:p>
          <a:p>
            <a:pPr marL="285750" lvl="0" indent="-285750">
              <a:buFont typeface="Arial" panose="020B0604020202020204" pitchFamily="34" charset="0"/>
              <a:buChar char="•"/>
            </a:pPr>
            <a:r>
              <a:rPr lang="en-US" sz="1600" dirty="0">
                <a:latin typeface="Alexandria"/>
              </a:rPr>
              <a:t>Compensation cost=$5000000</a:t>
            </a:r>
          </a:p>
          <a:p>
            <a:pPr marL="285750" lvl="0" indent="-285750">
              <a:buFont typeface="Arial" panose="020B0604020202020204" pitchFamily="34" charset="0"/>
              <a:buChar char="•"/>
            </a:pPr>
            <a:r>
              <a:rPr lang="en-US" sz="1600" dirty="0">
                <a:latin typeface="Alexandria"/>
              </a:rPr>
              <a:t>Other Benefits cost=$2000000</a:t>
            </a:r>
          </a:p>
          <a:p>
            <a:pPr lvl="0"/>
            <a:endParaRPr lang="en-US" sz="1600" dirty="0">
              <a:latin typeface="Alexandria"/>
            </a:endParaRPr>
          </a:p>
          <a:p>
            <a:pPr lvl="0"/>
            <a:r>
              <a:rPr lang="en-US" sz="1600" dirty="0">
                <a:latin typeface="Alexandria"/>
              </a:rPr>
              <a:t>ROI=( $10,000,000 – $7000000) / (7000000)</a:t>
            </a:r>
          </a:p>
          <a:p>
            <a:pPr lvl="0"/>
            <a:r>
              <a:rPr lang="en-US" sz="1600" dirty="0">
                <a:latin typeface="Alexandria"/>
              </a:rPr>
              <a:t>=$0.43 (This means that the company achieved ROI = 43% of each dollar invested in employees).</a:t>
            </a:r>
          </a:p>
          <a:p>
            <a:pPr lvl="0"/>
            <a:endParaRPr lang="en-US" sz="1600" b="1" dirty="0">
              <a:latin typeface="Alexandria"/>
            </a:endParaRPr>
          </a:p>
          <a:p>
            <a:pPr lvl="0"/>
            <a:endParaRPr lang="en-US" sz="1600" dirty="0">
              <a:latin typeface="Alexandria"/>
            </a:endParaRPr>
          </a:p>
          <a:p>
            <a:endParaRPr lang="en-US" sz="1600" dirty="0">
              <a:latin typeface="Alexandria"/>
            </a:endParaRPr>
          </a:p>
          <a:p>
            <a:endParaRPr lang="en-US" sz="1600" dirty="0">
              <a:latin typeface="Alexandria"/>
            </a:endParaRPr>
          </a:p>
          <a:p>
            <a:endParaRPr lang="en-US" sz="1600" dirty="0">
              <a:latin typeface="Alexandria"/>
            </a:endParaRPr>
          </a:p>
          <a:p>
            <a:endParaRPr lang="en-US" sz="16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Other Metrics- Human Capital ROI</a:t>
            </a:r>
          </a:p>
        </p:txBody>
      </p:sp>
    </p:spTree>
    <p:extLst>
      <p:ext uri="{BB962C8B-B14F-4D97-AF65-F5344CB8AC3E}">
        <p14:creationId xmlns:p14="http://schemas.microsoft.com/office/powerpoint/2010/main" val="2399918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3539430"/>
          </a:xfrm>
          <a:prstGeom prst="rect">
            <a:avLst/>
          </a:prstGeom>
          <a:noFill/>
        </p:spPr>
        <p:txBody>
          <a:bodyPr wrap="square" rtlCol="0">
            <a:spAutoFit/>
          </a:bodyPr>
          <a:lstStyle/>
          <a:p>
            <a:pPr lvl="0"/>
            <a:r>
              <a:rPr lang="en-US" sz="1600" b="1" dirty="0"/>
              <a:t>Workers' Compensation Cost per Employee: </a:t>
            </a:r>
            <a:r>
              <a:rPr lang="en-US" sz="1600" dirty="0"/>
              <a:t>Shows the average amount spent on workers' compensation claims per employee.</a:t>
            </a:r>
          </a:p>
          <a:p>
            <a:pPr lvl="0"/>
            <a:r>
              <a:rPr lang="en-US" sz="1600" dirty="0"/>
              <a:t> Workers' Compensation Cost per Employee = (Total workers' compensation costs) / (Number of employees)</a:t>
            </a:r>
          </a:p>
          <a:p>
            <a:endParaRPr lang="en-US" sz="1600" dirty="0">
              <a:latin typeface="Alexandria"/>
            </a:endParaRPr>
          </a:p>
          <a:p>
            <a:r>
              <a:rPr lang="en-US" sz="1600" dirty="0">
                <a:latin typeface="Alexandria"/>
              </a:rPr>
              <a:t>Example: Total compensation claims= 100,000</a:t>
            </a:r>
          </a:p>
          <a:p>
            <a:r>
              <a:rPr lang="en-US" sz="1600" dirty="0">
                <a:latin typeface="Alexandria"/>
              </a:rPr>
              <a:t>No. of employees=1000</a:t>
            </a:r>
          </a:p>
          <a:p>
            <a:endParaRPr lang="en-US" sz="1600" dirty="0">
              <a:latin typeface="Alexandria"/>
            </a:endParaRPr>
          </a:p>
          <a:p>
            <a:r>
              <a:rPr lang="en-US" sz="1600" b="1" dirty="0"/>
              <a:t>Workers' Compensation Cost per Employee= 100000/1000= $100</a:t>
            </a:r>
          </a:p>
          <a:p>
            <a:endParaRPr lang="en-US" sz="1600" b="1" dirty="0">
              <a:latin typeface="Alexandria"/>
            </a:endParaRPr>
          </a:p>
          <a:p>
            <a:r>
              <a:rPr lang="en-US" sz="1600" b="1" dirty="0">
                <a:latin typeface="Alexandria"/>
              </a:rPr>
              <a:t>This means on average $100 is spent a year of compensation claim for each employee.</a:t>
            </a:r>
            <a:endParaRPr lang="en-US" sz="1600" dirty="0">
              <a:latin typeface="Alexandria"/>
            </a:endParaRPr>
          </a:p>
          <a:p>
            <a:endParaRPr lang="en-US" sz="1600" dirty="0">
              <a:latin typeface="Alexandria"/>
            </a:endParaRPr>
          </a:p>
          <a:p>
            <a:endParaRPr lang="en-US" sz="1600" dirty="0">
              <a:latin typeface="Alexandria"/>
            </a:endParaRPr>
          </a:p>
          <a:p>
            <a:endParaRPr lang="en-US" sz="1600" dirty="0">
              <a:latin typeface="Alexandria"/>
            </a:endParaRPr>
          </a:p>
          <a:p>
            <a:endParaRPr lang="en-US" sz="16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Other Metrics-</a:t>
            </a:r>
            <a:r>
              <a:rPr lang="en-US" dirty="0"/>
              <a:t> Workers' Compensation Cost per Employee</a:t>
            </a:r>
            <a:endParaRPr lang="en-US" dirty="0">
              <a:latin typeface="Alexandria"/>
            </a:endParaRPr>
          </a:p>
        </p:txBody>
      </p:sp>
    </p:spTree>
    <p:extLst>
      <p:ext uri="{BB962C8B-B14F-4D97-AF65-F5344CB8AC3E}">
        <p14:creationId xmlns:p14="http://schemas.microsoft.com/office/powerpoint/2010/main" val="2034655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2800767"/>
          </a:xfrm>
          <a:prstGeom prst="rect">
            <a:avLst/>
          </a:prstGeom>
          <a:noFill/>
        </p:spPr>
        <p:txBody>
          <a:bodyPr wrap="square" rtlCol="0">
            <a:spAutoFit/>
          </a:bodyPr>
          <a:lstStyle/>
          <a:p>
            <a:r>
              <a:rPr lang="en-US" sz="1600" b="1" dirty="0"/>
              <a:t>Workers' Compensation Incident Rate: </a:t>
            </a:r>
            <a:r>
              <a:rPr lang="en-US" sz="1600" dirty="0"/>
              <a:t>Measures the frequency of work-related injuries or illnesses per 100,000 work hours.</a:t>
            </a:r>
          </a:p>
          <a:p>
            <a:pPr lvl="0"/>
            <a:r>
              <a:rPr lang="en-US" sz="1600" dirty="0"/>
              <a:t>Workers' Compensation Incident Rate = (Number of recordable incidents) / (Total number of work hours) x 100,000</a:t>
            </a:r>
          </a:p>
          <a:p>
            <a:pPr lvl="0"/>
            <a:endParaRPr lang="en-US" sz="1600" dirty="0"/>
          </a:p>
          <a:p>
            <a:pPr lvl="0"/>
            <a:r>
              <a:rPr lang="en-US" sz="1600" dirty="0"/>
              <a:t>Example: If a company has </a:t>
            </a:r>
            <a:r>
              <a:rPr lang="en-US" sz="1600" b="1" dirty="0"/>
              <a:t>100 employees </a:t>
            </a:r>
            <a:r>
              <a:rPr lang="en-US" sz="1600" dirty="0"/>
              <a:t>who work </a:t>
            </a:r>
            <a:r>
              <a:rPr lang="en-US" sz="1600" b="1" dirty="0"/>
              <a:t>40 hours per week </a:t>
            </a:r>
            <a:r>
              <a:rPr lang="en-US" sz="1600" dirty="0"/>
              <a:t>for </a:t>
            </a:r>
            <a:r>
              <a:rPr lang="en-US" sz="1600" b="1" dirty="0"/>
              <a:t>52 weeks</a:t>
            </a:r>
          </a:p>
          <a:p>
            <a:pPr lvl="0"/>
            <a:r>
              <a:rPr lang="en-US" sz="1600" dirty="0"/>
              <a:t> the total annual working hours would be 280000 (100 employees * 40 hours/week * 52 weeks)</a:t>
            </a:r>
          </a:p>
          <a:p>
            <a:pPr lvl="0"/>
            <a:endParaRPr lang="en-US" sz="1600" dirty="0"/>
          </a:p>
          <a:p>
            <a:pPr lvl="0"/>
            <a:r>
              <a:rPr lang="en-US" sz="1600" dirty="0"/>
              <a:t>Rate = (Number of Injuries * 100,000) / Total Hours Worked Rate = (5 injuries * 100,000) / 280000 hours Rate = 2.40 incidents per 100,000 hours.</a:t>
            </a:r>
          </a:p>
          <a:p>
            <a:pPr lvl="0"/>
            <a:endParaRPr lang="en-US" sz="1600" dirty="0"/>
          </a:p>
          <a:p>
            <a:pPr lvl="0"/>
            <a:r>
              <a:rPr lang="en-US" sz="1600" b="1" dirty="0"/>
              <a:t>Note: </a:t>
            </a:r>
            <a:r>
              <a:rPr lang="en-US" sz="1600" dirty="0"/>
              <a:t>The 100,000 hours act as a standard denominator to ensure consistent comparison of incident rates across various timeframes and company sizes (recommended by Bureau of Labor Statistics (BLS) in the US).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Other Metrics:</a:t>
            </a:r>
            <a:r>
              <a:rPr lang="en-US" dirty="0"/>
              <a:t> Workers' Compensation Incident Rate</a:t>
            </a:r>
            <a:endParaRPr lang="en-US" dirty="0">
              <a:latin typeface="Alexandria"/>
            </a:endParaRPr>
          </a:p>
        </p:txBody>
      </p:sp>
    </p:spTree>
    <p:extLst>
      <p:ext uri="{BB962C8B-B14F-4D97-AF65-F5344CB8AC3E}">
        <p14:creationId xmlns:p14="http://schemas.microsoft.com/office/powerpoint/2010/main" val="631089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4031873"/>
          </a:xfrm>
          <a:prstGeom prst="rect">
            <a:avLst/>
          </a:prstGeom>
          <a:noFill/>
        </p:spPr>
        <p:txBody>
          <a:bodyPr wrap="square" rtlCol="0">
            <a:spAutoFit/>
          </a:bodyPr>
          <a:lstStyle/>
          <a:p>
            <a:endParaRPr lang="en-US" sz="1600" dirty="0">
              <a:latin typeface="Alexandria"/>
            </a:endParaRPr>
          </a:p>
          <a:p>
            <a:r>
              <a:rPr lang="en-US" sz="1600" b="1" dirty="0"/>
              <a:t>Workers' Compensation Severity rate:</a:t>
            </a:r>
            <a:r>
              <a:rPr lang="en-US" sz="1600" dirty="0"/>
              <a:t> Indicates the average cost of a work-related injury or illness claim.</a:t>
            </a:r>
          </a:p>
          <a:p>
            <a:pPr lvl="0"/>
            <a:r>
              <a:rPr lang="en-US" sz="1600" dirty="0"/>
              <a:t>= (Total workers' compensation costs) / (Number of recordable incidents).</a:t>
            </a:r>
          </a:p>
          <a:p>
            <a:pPr lvl="0"/>
            <a:endParaRPr lang="en-US" sz="1600" dirty="0"/>
          </a:p>
          <a:p>
            <a:r>
              <a:rPr lang="en-US" sz="1600" dirty="0">
                <a:latin typeface="Alexandria"/>
              </a:rPr>
              <a:t>Example: </a:t>
            </a:r>
          </a:p>
          <a:p>
            <a:pPr marL="285750" indent="-285750">
              <a:buFont typeface="Arial" panose="020B0604020202020204" pitchFamily="34" charset="0"/>
              <a:buChar char="•"/>
            </a:pPr>
            <a:r>
              <a:rPr lang="en-US" sz="1600" dirty="0">
                <a:latin typeface="Alexandria"/>
              </a:rPr>
              <a:t>Total compensation claims= 100,000</a:t>
            </a:r>
          </a:p>
          <a:p>
            <a:pPr marL="285750" indent="-285750">
              <a:buFont typeface="Arial" panose="020B0604020202020204" pitchFamily="34" charset="0"/>
              <a:buChar char="•"/>
            </a:pPr>
            <a:r>
              <a:rPr lang="en-US" sz="1600" dirty="0">
                <a:latin typeface="Alexandria"/>
              </a:rPr>
              <a:t>No. of recorded incidents=10</a:t>
            </a:r>
          </a:p>
          <a:p>
            <a:pPr lvl="0"/>
            <a:endParaRPr lang="en-US" sz="1600" dirty="0"/>
          </a:p>
          <a:p>
            <a:pPr lvl="0"/>
            <a:r>
              <a:rPr lang="en-US" sz="1600" b="1" dirty="0"/>
              <a:t>Workers' Compensation Severity rate= $100000/10= $10000</a:t>
            </a:r>
          </a:p>
          <a:p>
            <a:pPr lvl="0"/>
            <a:endParaRPr lang="en-US" sz="1600" b="1" dirty="0"/>
          </a:p>
          <a:p>
            <a:pPr marL="623888" lvl="0" indent="-333375">
              <a:buFont typeface="Wingdings" panose="05000000000000000000" pitchFamily="2" charset="2"/>
              <a:buChar char="Ø"/>
            </a:pPr>
            <a:r>
              <a:rPr lang="en-US" sz="1600" b="1" dirty="0"/>
              <a:t>This means that the average cost of workers compensation claim is $10000</a:t>
            </a:r>
          </a:p>
          <a:p>
            <a:pPr marL="623888" lvl="0" indent="-333375">
              <a:buFont typeface="Wingdings" panose="05000000000000000000" pitchFamily="2" charset="2"/>
              <a:buChar char="Ø"/>
            </a:pPr>
            <a:endParaRPr lang="en-US" sz="1600" b="1" dirty="0"/>
          </a:p>
          <a:p>
            <a:pPr marL="623888" lvl="0" indent="-333375">
              <a:buFont typeface="Wingdings" panose="05000000000000000000" pitchFamily="2" charset="2"/>
              <a:buChar char="Ø"/>
            </a:pPr>
            <a:r>
              <a:rPr lang="en-US" sz="1600" b="1" dirty="0"/>
              <a:t>This ratio could be used to determine the type of injuries that are most costly to the organization.</a:t>
            </a:r>
            <a:endParaRPr lang="en-US" sz="1600" dirty="0"/>
          </a:p>
          <a:p>
            <a:pPr marL="623888" lvl="0" indent="-333375">
              <a:buFont typeface="Wingdings" panose="05000000000000000000" pitchFamily="2" charset="2"/>
              <a:buChar char="Ø"/>
            </a:pPr>
            <a:endParaRPr lang="en-US" sz="1600" dirty="0"/>
          </a:p>
          <a:p>
            <a:endParaRPr lang="en-US" sz="1600" dirty="0">
              <a:latin typeface="Alexandria"/>
            </a:endParaRPr>
          </a:p>
          <a:p>
            <a:endParaRPr lang="en-US" sz="16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Other Metrics:</a:t>
            </a:r>
            <a:r>
              <a:rPr lang="en-US" dirty="0"/>
              <a:t> Workers' Compensation Severity rate</a:t>
            </a:r>
            <a:endParaRPr lang="en-US" dirty="0">
              <a:latin typeface="Alexandria"/>
            </a:endParaRPr>
          </a:p>
        </p:txBody>
      </p:sp>
    </p:spTree>
    <p:extLst>
      <p:ext uri="{BB962C8B-B14F-4D97-AF65-F5344CB8AC3E}">
        <p14:creationId xmlns:p14="http://schemas.microsoft.com/office/powerpoint/2010/main" val="1560593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3293209"/>
          </a:xfrm>
          <a:prstGeom prst="rect">
            <a:avLst/>
          </a:prstGeom>
          <a:noFill/>
        </p:spPr>
        <p:txBody>
          <a:bodyPr wrap="square" rtlCol="0">
            <a:spAutoFit/>
          </a:bodyPr>
          <a:lstStyle/>
          <a:p>
            <a:endParaRPr lang="en-US" sz="1600" b="1" dirty="0">
              <a:latin typeface="Alexandria"/>
            </a:endParaRPr>
          </a:p>
          <a:p>
            <a:pPr marL="285750" indent="-285750">
              <a:buFont typeface="Wingdings" panose="05000000000000000000" pitchFamily="2" charset="2"/>
              <a:buChar char="q"/>
            </a:pPr>
            <a:r>
              <a:rPr lang="en-US" sz="1600" dirty="0">
                <a:latin typeface="Alexandria"/>
              </a:rPr>
              <a:t>Organizations rely on five main types of assets to perform well and create value: </a:t>
            </a:r>
            <a:r>
              <a:rPr lang="en-US" sz="1600" b="1" dirty="0">
                <a:latin typeface="Alexandria"/>
              </a:rPr>
              <a:t>Financial Assets, Physical Assets, Market Assets, Operational Assets, and Human Assets</a:t>
            </a:r>
          </a:p>
          <a:p>
            <a:pPr marL="285750" indent="-285750">
              <a:buFont typeface="Wingdings" panose="05000000000000000000" pitchFamily="2" charset="2"/>
              <a:buChar char="q"/>
            </a:pPr>
            <a:endParaRPr lang="en-US" sz="1600" dirty="0">
              <a:latin typeface="Alexandria"/>
            </a:endParaRPr>
          </a:p>
          <a:p>
            <a:pPr marL="285750" indent="-285750">
              <a:buFont typeface="Wingdings" panose="05000000000000000000" pitchFamily="2" charset="2"/>
              <a:buChar char="q"/>
            </a:pPr>
            <a:r>
              <a:rPr lang="en-US" sz="1600" dirty="0">
                <a:latin typeface="Alexandria"/>
              </a:rPr>
              <a:t>Traditionally, competitive advantages came from factors like product design or marketing. Today, the most strategic advantage comes from how well an organization attracts, motivates, and manages its workforce</a:t>
            </a:r>
            <a:r>
              <a:rPr lang="ar-SA" sz="1600" dirty="0">
                <a:latin typeface="Alexandria"/>
              </a:rPr>
              <a:t>.</a:t>
            </a:r>
            <a:endParaRPr lang="en-US" sz="1600" dirty="0">
              <a:latin typeface="Alexandria"/>
            </a:endParaRPr>
          </a:p>
          <a:p>
            <a:pPr marL="285750" indent="-285750">
              <a:buFont typeface="Wingdings" panose="05000000000000000000" pitchFamily="2" charset="2"/>
              <a:buChar char="q"/>
            </a:pPr>
            <a:endParaRPr lang="en-US" sz="1600" dirty="0">
              <a:latin typeface="Alexandria"/>
            </a:endParaRPr>
          </a:p>
          <a:p>
            <a:pPr marL="285750" indent="-285750">
              <a:buFont typeface="Wingdings" panose="05000000000000000000" pitchFamily="2" charset="2"/>
              <a:buChar char="q"/>
            </a:pPr>
            <a:r>
              <a:rPr lang="en-US" sz="1600" dirty="0">
                <a:latin typeface="Alexandria"/>
              </a:rPr>
              <a:t>By considering the risks and returns, costs and benefits, you can make informed decisions to develop your human capital and gain a lasting competitive advantage.</a:t>
            </a:r>
          </a:p>
          <a:p>
            <a:pPr marL="285750" indent="-285750">
              <a:buFont typeface="Wingdings" panose="05000000000000000000" pitchFamily="2" charset="2"/>
              <a:buChar char="q"/>
            </a:pPr>
            <a:endParaRPr lang="en-US" sz="1600" dirty="0">
              <a:latin typeface="Alexandria"/>
            </a:endParaRPr>
          </a:p>
          <a:p>
            <a:pPr marL="285750" indent="-285750">
              <a:buFont typeface="Wingdings" panose="05000000000000000000" pitchFamily="2" charset="2"/>
              <a:buChar char="q"/>
            </a:pPr>
            <a:r>
              <a:rPr lang="en-US" sz="1600" dirty="0">
                <a:latin typeface="Alexandria"/>
              </a:rPr>
              <a:t>By valuing their employees, companies can ensure they get a good return on their investment.</a:t>
            </a:r>
          </a:p>
          <a:p>
            <a:pPr marL="285750" indent="-285750">
              <a:buFont typeface="Wingdings" panose="05000000000000000000" pitchFamily="2" charset="2"/>
              <a:buChar char="q"/>
            </a:pPr>
            <a:endParaRPr lang="en-US" sz="1600" dirty="0">
              <a:latin typeface="Alexandria"/>
            </a:endParaRPr>
          </a:p>
          <a:p>
            <a:endParaRPr lang="en-US" sz="16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Conclusion</a:t>
            </a:r>
          </a:p>
        </p:txBody>
      </p:sp>
    </p:spTree>
    <p:extLst>
      <p:ext uri="{BB962C8B-B14F-4D97-AF65-F5344CB8AC3E}">
        <p14:creationId xmlns:p14="http://schemas.microsoft.com/office/powerpoint/2010/main" val="974237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2308324"/>
          </a:xfrm>
          <a:prstGeom prst="rect">
            <a:avLst/>
          </a:prstGeom>
          <a:noFill/>
        </p:spPr>
        <p:txBody>
          <a:bodyPr wrap="square" rtlCol="0">
            <a:spAutoFit/>
          </a:bodyPr>
          <a:lstStyle/>
          <a:p>
            <a:endParaRPr lang="en-US" sz="1600" dirty="0">
              <a:latin typeface="Alexandria"/>
            </a:endParaRPr>
          </a:p>
          <a:p>
            <a:endParaRPr lang="en-US" sz="1600" dirty="0">
              <a:latin typeface="Alexandria"/>
            </a:endParaRPr>
          </a:p>
          <a:p>
            <a:pPr marL="285750" indent="-285750">
              <a:buFont typeface="Wingdings" panose="05000000000000000000" pitchFamily="2" charset="2"/>
              <a:buChar char="q"/>
            </a:pPr>
            <a:r>
              <a:rPr lang="en-US" sz="1600" dirty="0">
                <a:latin typeface="Alexandria"/>
              </a:rPr>
              <a:t>Treating employees well and strategically managing their skills and contributions leads to a more profitable and valuable company. However, accurately measuring the impact of HR practices on the bottom line is still a work in progress.</a:t>
            </a:r>
          </a:p>
          <a:p>
            <a:pPr marL="285750" indent="-285750">
              <a:buFont typeface="Wingdings" panose="05000000000000000000" pitchFamily="2" charset="2"/>
              <a:buChar char="q"/>
            </a:pPr>
            <a:endParaRPr lang="en-US" sz="1600" dirty="0">
              <a:latin typeface="Alexandria"/>
            </a:endParaRPr>
          </a:p>
          <a:p>
            <a:pPr marL="285750" indent="-285750">
              <a:buFont typeface="Wingdings" panose="05000000000000000000" pitchFamily="2" charset="2"/>
              <a:buChar char="q"/>
            </a:pPr>
            <a:r>
              <a:rPr lang="en-US" sz="1600" dirty="0">
                <a:latin typeface="Alexandria"/>
              </a:rPr>
              <a:t>Dyer and Reeves attempted to define what can be called the HR “value chain. "They argued that performance could be measured via four different sets of out comes: employee, organizational, financial and accounting, and market-based, they proposed that these sets of outcomes had a sequential cause-and-effect relationship,</a:t>
            </a:r>
          </a:p>
          <a:p>
            <a:endParaRPr lang="en-US" sz="16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Conclusion</a:t>
            </a:r>
          </a:p>
        </p:txBody>
      </p:sp>
    </p:spTree>
    <p:extLst>
      <p:ext uri="{BB962C8B-B14F-4D97-AF65-F5344CB8AC3E}">
        <p14:creationId xmlns:p14="http://schemas.microsoft.com/office/powerpoint/2010/main" val="1988856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2062103"/>
          </a:xfrm>
          <a:prstGeom prst="rect">
            <a:avLst/>
          </a:prstGeom>
          <a:noFill/>
        </p:spPr>
        <p:txBody>
          <a:bodyPr wrap="square" rtlCol="0">
            <a:spAutoFit/>
          </a:bodyPr>
          <a:lstStyle/>
          <a:p>
            <a:endParaRPr lang="en-US" sz="1600" dirty="0">
              <a:latin typeface="Alexandria"/>
            </a:endParaRPr>
          </a:p>
          <a:p>
            <a:pPr marL="285750" indent="-285750">
              <a:buFont typeface="Wingdings" panose="05000000000000000000" pitchFamily="2" charset="2"/>
              <a:buChar char="q"/>
            </a:pPr>
            <a:r>
              <a:rPr lang="en-US" sz="1600" dirty="0">
                <a:latin typeface="Alexandria"/>
              </a:rPr>
              <a:t>The Mercer Human Capital ROI Model can be used to measure the effectiveness of human capital investments. By following the steps outlined, organizations can determine the return on investment of their training programs and other human capital initiatives.</a:t>
            </a:r>
          </a:p>
          <a:p>
            <a:pPr marL="285750" indent="-285750">
              <a:buFont typeface="Wingdings" panose="05000000000000000000" pitchFamily="2" charset="2"/>
              <a:buChar char="q"/>
            </a:pPr>
            <a:endParaRPr lang="en-US" sz="1600" dirty="0">
              <a:latin typeface="Alexandria"/>
            </a:endParaRPr>
          </a:p>
          <a:p>
            <a:pPr marL="285750" indent="-285750">
              <a:buFont typeface="Wingdings" panose="05000000000000000000" pitchFamily="2" charset="2"/>
              <a:buChar char="q"/>
            </a:pPr>
            <a:r>
              <a:rPr lang="en-US" sz="1600" dirty="0">
                <a:latin typeface="Alexandria"/>
              </a:rPr>
              <a:t>HR Metrics can be used to track and assess the efficiency and effectiveness of human resource management practices. Perfect" metrics don't exist. The most suitable ones depend on the organization's strategy: </a:t>
            </a:r>
          </a:p>
          <a:p>
            <a:endParaRPr lang="en-US" sz="16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Conclusion</a:t>
            </a:r>
          </a:p>
        </p:txBody>
      </p:sp>
    </p:spTree>
    <p:extLst>
      <p:ext uri="{BB962C8B-B14F-4D97-AF65-F5344CB8AC3E}">
        <p14:creationId xmlns:p14="http://schemas.microsoft.com/office/powerpoint/2010/main" val="2095293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05543"/>
            <a:ext cx="12192000" cy="6843776"/>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148FB6FE-E7BF-40D2-9FB7-1DACD77EFA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purl.org/dc/elements/1.1/"/>
    <ds:schemaRef ds:uri="http://www.w3.org/XML/1998/namespace"/>
    <ds:schemaRef ds:uri="http://purl.org/dc/terms/"/>
    <ds:schemaRef ds:uri="http://schemas.microsoft.com/office/infopath/2007/PartnerControls"/>
    <ds:schemaRef ds:uri="http://purl.org/dc/dcmitype/"/>
    <ds:schemaRef ds:uri="http://schemas.openxmlformats.org/package/2006/metadata/core-properties"/>
    <ds:schemaRef ds:uri="688354b5-287c-4cda-825e-1d7935aea40e"/>
    <ds:schemaRef ds:uri="aca13214-df29-4e3c-a050-857c0bf7bd8e"/>
    <ds:schemaRef ds:uri="http://schemas.microsoft.com/office/2006/metadata/propertie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2974</TotalTime>
  <Words>3648</Words>
  <Application>Microsoft Office PowerPoint</Application>
  <PresentationFormat>شاشة عريضة</PresentationFormat>
  <Paragraphs>662</Paragraphs>
  <Slides>49</Slides>
  <Notes>2</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49</vt:i4>
      </vt:variant>
    </vt:vector>
  </HeadingPairs>
  <TitlesOfParts>
    <vt:vector size="55" baseType="lpstr">
      <vt:lpstr>Alexandria</vt:lpstr>
      <vt:lpstr>Arial</vt:lpstr>
      <vt:lpstr>Calibri</vt:lpstr>
      <vt:lpstr>Calibri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213</cp:revision>
  <dcterms:created xsi:type="dcterms:W3CDTF">2023-04-29T09:08:00Z</dcterms:created>
  <dcterms:modified xsi:type="dcterms:W3CDTF">2026-06-06T09:24:50Z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