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</p:sldIdLst>
  <p:sldSz cy="6858000" cx="12192000"/>
  <p:notesSz cx="6858000" cy="9144000"/>
  <p:embeddedFontLst>
    <p:embeddedFont>
      <p:font typeface="Urbanist Medium"/>
      <p:regular r:id="rId22"/>
      <p:bold r:id="rId23"/>
      <p:italic r:id="rId24"/>
      <p:boldItalic r:id="rId25"/>
    </p:embeddedFont>
    <p:embeddedFont>
      <p:font typeface="Urbanist"/>
      <p:regular r:id="rId26"/>
      <p:bold r:id="rId27"/>
      <p:italic r:id="rId28"/>
      <p:boldItalic r:id="rId29"/>
    </p:embeddedFont>
    <p:embeddedFont>
      <p:font typeface="JetBrains Mono"/>
      <p:regular r:id="rId30"/>
      <p:bold r:id="rId31"/>
      <p:italic r:id="rId32"/>
      <p:boldItalic r:id="rId3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F807F73A-C0F9-45BF-A2FD-D82574635E6C}">
  <a:tblStyle styleId="{F807F73A-C0F9-45BF-A2FD-D82574635E6C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fill>
          <a:solidFill>
            <a:srgbClr val="CFD7E7"/>
          </a:solidFill>
        </a:fill>
      </a:tcStyle>
    </a:band1H>
    <a:band2H>
      <a:tcTxStyle/>
    </a:band2H>
    <a:band1V>
      <a:tcTxStyle/>
      <a:tcStyle>
        <a:fill>
          <a:solidFill>
            <a:srgbClr val="CFD7E7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font" Target="fonts/UrbanistMedium-regular.fntdata"/><Relationship Id="rId21" Type="http://schemas.openxmlformats.org/officeDocument/2006/relationships/slide" Target="slides/slide15.xml"/><Relationship Id="rId24" Type="http://schemas.openxmlformats.org/officeDocument/2006/relationships/font" Target="fonts/UrbanistMedium-italic.fntdata"/><Relationship Id="rId23" Type="http://schemas.openxmlformats.org/officeDocument/2006/relationships/font" Target="fonts/UrbanistMedium-bold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font" Target="fonts/Urbanist-regular.fntdata"/><Relationship Id="rId25" Type="http://schemas.openxmlformats.org/officeDocument/2006/relationships/font" Target="fonts/UrbanistMedium-boldItalic.fntdata"/><Relationship Id="rId28" Type="http://schemas.openxmlformats.org/officeDocument/2006/relationships/font" Target="fonts/Urbanist-italic.fntdata"/><Relationship Id="rId27" Type="http://schemas.openxmlformats.org/officeDocument/2006/relationships/font" Target="fonts/Urbanist-bold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font" Target="fonts/Urbanist-boldItalic.fntdata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font" Target="fonts/JetBrainsMono-bold.fntdata"/><Relationship Id="rId30" Type="http://schemas.openxmlformats.org/officeDocument/2006/relationships/font" Target="fonts/JetBrainsMono-regular.fntdata"/><Relationship Id="rId11" Type="http://schemas.openxmlformats.org/officeDocument/2006/relationships/slide" Target="slides/slide5.xml"/><Relationship Id="rId33" Type="http://schemas.openxmlformats.org/officeDocument/2006/relationships/font" Target="fonts/JetBrainsMono-boldItalic.fntdata"/><Relationship Id="rId10" Type="http://schemas.openxmlformats.org/officeDocument/2006/relationships/slide" Target="slides/slide4.xml"/><Relationship Id="rId32" Type="http://schemas.openxmlformats.org/officeDocument/2006/relationships/font" Target="fonts/JetBrainsMono-italic.fnt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3b429b8fed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g3b429b8fed5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Google Shape;245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3" name="Google Shape;273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7" name="Google Shape;297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" name="Google Shape;306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3.png"/><Relationship Id="rId4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12.png"/><Relationship Id="rId5" Type="http://schemas.openxmlformats.org/officeDocument/2006/relationships/image" Target="../media/image9.png"/><Relationship Id="rId6" Type="http://schemas.openxmlformats.org/officeDocument/2006/relationships/image" Target="../media/image2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15.png"/><Relationship Id="rId5" Type="http://schemas.openxmlformats.org/officeDocument/2006/relationships/image" Target="../media/image8.png"/><Relationship Id="rId6" Type="http://schemas.openxmlformats.org/officeDocument/2006/relationships/image" Target="../media/image1.png"/><Relationship Id="rId7" Type="http://schemas.openxmlformats.org/officeDocument/2006/relationships/image" Target="../media/image6.png"/><Relationship Id="rId8" Type="http://schemas.openxmlformats.org/officeDocument/2006/relationships/image" Target="../media/image2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Relationship Id="rId4" Type="http://schemas.openxmlformats.org/officeDocument/2006/relationships/image" Target="../media/image20.png"/><Relationship Id="rId5" Type="http://schemas.openxmlformats.org/officeDocument/2006/relationships/image" Target="../media/image7.png"/><Relationship Id="rId6" Type="http://schemas.openxmlformats.org/officeDocument/2006/relationships/image" Target="../media/image13.png"/><Relationship Id="rId7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14.png"/><Relationship Id="rId6" Type="http://schemas.openxmlformats.org/officeDocument/2006/relationships/image" Target="../media/image11.png"/><Relationship Id="rId7" Type="http://schemas.openxmlformats.org/officeDocument/2006/relationships/image" Target="../media/image28.png"/><Relationship Id="rId8" Type="http://schemas.openxmlformats.org/officeDocument/2006/relationships/image" Target="../media/image18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Relationship Id="rId4" Type="http://schemas.openxmlformats.org/officeDocument/2006/relationships/image" Target="../media/image19.png"/><Relationship Id="rId5" Type="http://schemas.openxmlformats.org/officeDocument/2006/relationships/image" Target="../media/image1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Relationship Id="rId4" Type="http://schemas.openxmlformats.org/officeDocument/2006/relationships/image" Target="../media/image21.png"/><Relationship Id="rId5" Type="http://schemas.openxmlformats.org/officeDocument/2006/relationships/image" Target="../media/image1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Relationship Id="rId4" Type="http://schemas.openxmlformats.org/officeDocument/2006/relationships/image" Target="../media/image36.png"/><Relationship Id="rId5" Type="http://schemas.openxmlformats.org/officeDocument/2006/relationships/image" Target="../media/image29.png"/><Relationship Id="rId6" Type="http://schemas.openxmlformats.org/officeDocument/2006/relationships/image" Target="../media/image3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Relationship Id="rId5" Type="http://schemas.openxmlformats.org/officeDocument/2006/relationships/image" Target="../media/image27.png"/><Relationship Id="rId6" Type="http://schemas.openxmlformats.org/officeDocument/2006/relationships/image" Target="../media/image4.png"/><Relationship Id="rId7" Type="http://schemas.openxmlformats.org/officeDocument/2006/relationships/image" Target="../media/image14.png"/><Relationship Id="rId8" Type="http://schemas.openxmlformats.org/officeDocument/2006/relationships/image" Target="../media/image1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Relationship Id="rId4" Type="http://schemas.openxmlformats.org/officeDocument/2006/relationships/image" Target="../media/image30.png"/><Relationship Id="rId5" Type="http://schemas.openxmlformats.org/officeDocument/2006/relationships/image" Target="../media/image25.png"/><Relationship Id="rId6" Type="http://schemas.openxmlformats.org/officeDocument/2006/relationships/image" Target="../media/image39.png"/><Relationship Id="rId7" Type="http://schemas.openxmlformats.org/officeDocument/2006/relationships/image" Target="../media/image3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Relationship Id="rId4" Type="http://schemas.openxmlformats.org/officeDocument/2006/relationships/image" Target="../media/image40.png"/><Relationship Id="rId5" Type="http://schemas.openxmlformats.org/officeDocument/2006/relationships/image" Target="../media/image3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Relationship Id="rId4" Type="http://schemas.openxmlformats.org/officeDocument/2006/relationships/image" Target="../media/image42.png"/><Relationship Id="rId5" Type="http://schemas.openxmlformats.org/officeDocument/2006/relationships/image" Target="../media/image3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.png"/><Relationship Id="rId4" Type="http://schemas.openxmlformats.org/officeDocument/2006/relationships/image" Target="../media/image33.png"/><Relationship Id="rId5" Type="http://schemas.openxmlformats.org/officeDocument/2006/relationships/image" Target="../media/image41.png"/><Relationship Id="rId6" Type="http://schemas.openxmlformats.org/officeDocument/2006/relationships/image" Target="../media/image35.png"/><Relationship Id="rId7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84" name="Google Shape;8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85" name="Google Shape;85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95737" y="4581525"/>
            <a:ext cx="4200525" cy="823912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3"/>
          <p:cNvSpPr txBox="1"/>
          <p:nvPr/>
        </p:nvSpPr>
        <p:spPr>
          <a:xfrm>
            <a:off x="3995737" y="4876800"/>
            <a:ext cx="2133600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Presenter</a:t>
            </a:r>
            <a:endParaRPr/>
          </a:p>
        </p:txBody>
      </p:sp>
      <p:sp>
        <p:nvSpPr>
          <p:cNvPr id="87" name="Google Shape;87;p13"/>
          <p:cNvSpPr txBox="1"/>
          <p:nvPr/>
        </p:nvSpPr>
        <p:spPr>
          <a:xfrm>
            <a:off x="3995737" y="5148262"/>
            <a:ext cx="2133600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50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Omar Salem Almutairi</a:t>
            </a:r>
            <a:endParaRPr/>
          </a:p>
        </p:txBody>
      </p:sp>
      <p:sp>
        <p:nvSpPr>
          <p:cNvPr id="88" name="Google Shape;88;p13"/>
          <p:cNvSpPr txBox="1"/>
          <p:nvPr/>
        </p:nvSpPr>
        <p:spPr>
          <a:xfrm>
            <a:off x="6891337" y="4876800"/>
            <a:ext cx="1304925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Supervisor</a:t>
            </a:r>
            <a:endParaRPr/>
          </a:p>
        </p:txBody>
      </p:sp>
      <p:sp>
        <p:nvSpPr>
          <p:cNvPr id="89" name="Google Shape;89;p13"/>
          <p:cNvSpPr txBox="1"/>
          <p:nvPr/>
        </p:nvSpPr>
        <p:spPr>
          <a:xfrm>
            <a:off x="6891337" y="5148262"/>
            <a:ext cx="1304925" cy="257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50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Amjad Qatish</a:t>
            </a:r>
            <a:endParaRPr/>
          </a:p>
        </p:txBody>
      </p:sp>
      <p:sp>
        <p:nvSpPr>
          <p:cNvPr id="90" name="Google Shape;90;p13"/>
          <p:cNvSpPr txBox="1"/>
          <p:nvPr/>
        </p:nvSpPr>
        <p:spPr>
          <a:xfrm>
            <a:off x="4090987" y="871537"/>
            <a:ext cx="4010025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25" u="none" cap="none" strike="noStrike">
                <a:solidFill>
                  <a:srgbClr val="DEFF9A"/>
                </a:solidFill>
                <a:latin typeface="Urbanist"/>
                <a:ea typeface="Urbanist"/>
                <a:cs typeface="Urbanist"/>
                <a:sym typeface="Urbanist"/>
              </a:rPr>
              <a:t>MASTER OF SCIENCE IN AI THESIS</a:t>
            </a:r>
            <a:endParaRPr/>
          </a:p>
        </p:txBody>
      </p:sp>
      <p:sp>
        <p:nvSpPr>
          <p:cNvPr id="91" name="Google Shape;91;p13"/>
          <p:cNvSpPr txBox="1"/>
          <p:nvPr/>
        </p:nvSpPr>
        <p:spPr>
          <a:xfrm>
            <a:off x="2000488" y="1514475"/>
            <a:ext cx="8191023" cy="1371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500" u="none" cap="none" strike="noStrike">
                <a:solidFill>
                  <a:srgbClr val="F8FAFC"/>
                </a:solidFill>
                <a:latin typeface="Urbanist"/>
                <a:ea typeface="Urbanist"/>
                <a:cs typeface="Urbanist"/>
                <a:sym typeface="Urbanist"/>
              </a:rPr>
              <a:t>Cyber Security Threat Hunting</a:t>
            </a:r>
            <a:br>
              <a:rPr b="0" i="0" lang="en-U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500" u="none" cap="none" strike="noStrike">
                <a:solidFill>
                  <a:srgbClr val="F8FAFC"/>
                </a:solidFill>
                <a:latin typeface="Urbanist"/>
                <a:ea typeface="Urbanist"/>
                <a:cs typeface="Urbanist"/>
                <a:sym typeface="Urbanist"/>
              </a:rPr>
              <a:t> Through Log Analysis</a:t>
            </a:r>
            <a:endParaRPr/>
          </a:p>
        </p:txBody>
      </p:sp>
      <p:sp>
        <p:nvSpPr>
          <p:cNvPr id="92" name="Google Shape;92;p13"/>
          <p:cNvSpPr txBox="1"/>
          <p:nvPr/>
        </p:nvSpPr>
        <p:spPr>
          <a:xfrm>
            <a:off x="3019425" y="3343275"/>
            <a:ext cx="61533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00" u="none" cap="none" strike="noStrike">
                <a:solidFill>
                  <a:srgbClr val="64748B"/>
                </a:solidFill>
                <a:latin typeface="Urbanist"/>
                <a:ea typeface="Urbanist"/>
                <a:cs typeface="Urbanist"/>
                <a:sym typeface="Urbanist"/>
              </a:rPr>
              <a:t>Using LLM with Agentic Action </a:t>
            </a:r>
            <a:endParaRPr/>
          </a:p>
        </p:txBody>
      </p:sp>
      <p:sp>
        <p:nvSpPr>
          <p:cNvPr id="93" name="Google Shape;93;p13"/>
          <p:cNvSpPr txBox="1"/>
          <p:nvPr/>
        </p:nvSpPr>
        <p:spPr>
          <a:xfrm>
            <a:off x="4391025" y="5786437"/>
            <a:ext cx="340995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Midocean University | College of Informatics | 2025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F172A"/>
        </a:solidFill>
      </p:bgPr>
    </p:bg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98" name="Google Shape;98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99" name="Google Shape;99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6275" y="2140743"/>
            <a:ext cx="5133975" cy="30146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00" name="Google Shape;100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81750" y="2066925"/>
            <a:ext cx="2471737" cy="14859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01" name="Google Shape;101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043987" y="2066925"/>
            <a:ext cx="2471737" cy="14859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02" name="Google Shape;102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381750" y="3743325"/>
            <a:ext cx="5133975" cy="14859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4"/>
          <p:cNvSpPr txBox="1"/>
          <p:nvPr/>
        </p:nvSpPr>
        <p:spPr>
          <a:xfrm>
            <a:off x="971550" y="2616993"/>
            <a:ext cx="4543425" cy="10858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Modern cybersecurity is characterized by advanced dynamic attack vectors. This project develops an </a:t>
            </a: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AI-based threat hunting system</a:t>
            </a: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 capable of autonomous log analysis and response.</a:t>
            </a:r>
            <a:endParaRPr/>
          </a:p>
        </p:txBody>
      </p:sp>
      <p:sp>
        <p:nvSpPr>
          <p:cNvPr id="104" name="Google Shape;104;p14"/>
          <p:cNvSpPr txBox="1"/>
          <p:nvPr/>
        </p:nvSpPr>
        <p:spPr>
          <a:xfrm>
            <a:off x="1314450" y="3890962"/>
            <a:ext cx="3810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•</a:t>
            </a:r>
            <a:endParaRPr/>
          </a:p>
        </p:txBody>
      </p:sp>
      <p:sp>
        <p:nvSpPr>
          <p:cNvPr id="105" name="Google Shape;105;p14"/>
          <p:cNvSpPr txBox="1"/>
          <p:nvPr/>
        </p:nvSpPr>
        <p:spPr>
          <a:xfrm>
            <a:off x="1352550" y="3893343"/>
            <a:ext cx="4162425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3810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Model: </a:t>
            </a: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gpt-oss-120b</a:t>
            </a:r>
            <a:endParaRPr/>
          </a:p>
        </p:txBody>
      </p:sp>
      <p:sp>
        <p:nvSpPr>
          <p:cNvPr id="106" name="Google Shape;106;p14"/>
          <p:cNvSpPr txBox="1"/>
          <p:nvPr/>
        </p:nvSpPr>
        <p:spPr>
          <a:xfrm>
            <a:off x="1314450" y="4162425"/>
            <a:ext cx="3810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•</a:t>
            </a:r>
            <a:endParaRPr/>
          </a:p>
        </p:txBody>
      </p:sp>
      <p:sp>
        <p:nvSpPr>
          <p:cNvPr id="107" name="Google Shape;107;p14"/>
          <p:cNvSpPr txBox="1"/>
          <p:nvPr/>
        </p:nvSpPr>
        <p:spPr>
          <a:xfrm>
            <a:off x="1352550" y="4164806"/>
            <a:ext cx="4162425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3810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Focus: </a:t>
            </a: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Agentic Action</a:t>
            </a: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 (Analysis + Execution)</a:t>
            </a:r>
            <a:endParaRPr/>
          </a:p>
        </p:txBody>
      </p:sp>
      <p:sp>
        <p:nvSpPr>
          <p:cNvPr id="108" name="Google Shape;108;p14"/>
          <p:cNvSpPr txBox="1"/>
          <p:nvPr/>
        </p:nvSpPr>
        <p:spPr>
          <a:xfrm>
            <a:off x="1314450" y="4433887"/>
            <a:ext cx="3810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•</a:t>
            </a:r>
            <a:endParaRPr/>
          </a:p>
        </p:txBody>
      </p:sp>
      <p:sp>
        <p:nvSpPr>
          <p:cNvPr id="109" name="Google Shape;109;p14"/>
          <p:cNvSpPr txBox="1"/>
          <p:nvPr/>
        </p:nvSpPr>
        <p:spPr>
          <a:xfrm>
            <a:off x="1352550" y="4436268"/>
            <a:ext cx="4162425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3810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Result: </a:t>
            </a: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Bridge between Detection &amp; Response</a:t>
            </a:r>
            <a:endParaRPr/>
          </a:p>
        </p:txBody>
      </p:sp>
      <p:sp>
        <p:nvSpPr>
          <p:cNvPr id="110" name="Google Shape;110;p14"/>
          <p:cNvSpPr txBox="1"/>
          <p:nvPr/>
        </p:nvSpPr>
        <p:spPr>
          <a:xfrm>
            <a:off x="6677025" y="2362200"/>
            <a:ext cx="1881187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400" u="none" cap="none" strike="noStrike">
                <a:solidFill>
                  <a:srgbClr val="DEFF9A"/>
                </a:solidFill>
                <a:latin typeface="Urbanist"/>
                <a:ea typeface="Urbanist"/>
                <a:cs typeface="Urbanist"/>
                <a:sym typeface="Urbanist"/>
              </a:rPr>
              <a:t>100%</a:t>
            </a:r>
            <a:endParaRPr/>
          </a:p>
        </p:txBody>
      </p:sp>
      <p:sp>
        <p:nvSpPr>
          <p:cNvPr id="111" name="Google Shape;111;p14"/>
          <p:cNvSpPr txBox="1"/>
          <p:nvPr/>
        </p:nvSpPr>
        <p:spPr>
          <a:xfrm>
            <a:off x="6677025" y="3048000"/>
            <a:ext cx="1881187" cy="2095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350" u="none" cap="none" strike="noStrike">
                <a:solidFill>
                  <a:srgbClr val="64748B"/>
                </a:solidFill>
                <a:latin typeface="Urbanist"/>
                <a:ea typeface="Urbanist"/>
                <a:cs typeface="Urbanist"/>
                <a:sym typeface="Urbanist"/>
              </a:rPr>
              <a:t>RECALL</a:t>
            </a:r>
            <a:endParaRPr/>
          </a:p>
        </p:txBody>
      </p:sp>
      <p:sp>
        <p:nvSpPr>
          <p:cNvPr id="112" name="Google Shape;112;p14"/>
          <p:cNvSpPr txBox="1"/>
          <p:nvPr/>
        </p:nvSpPr>
        <p:spPr>
          <a:xfrm>
            <a:off x="9339262" y="2362200"/>
            <a:ext cx="1881187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400" u="none" cap="none" strike="noStrike">
                <a:solidFill>
                  <a:srgbClr val="DEFF9A"/>
                </a:solidFill>
                <a:latin typeface="Urbanist"/>
                <a:ea typeface="Urbanist"/>
                <a:cs typeface="Urbanist"/>
                <a:sym typeface="Urbanist"/>
              </a:rPr>
              <a:t>0%</a:t>
            </a:r>
            <a:endParaRPr/>
          </a:p>
        </p:txBody>
      </p:sp>
      <p:sp>
        <p:nvSpPr>
          <p:cNvPr id="113" name="Google Shape;113;p14"/>
          <p:cNvSpPr txBox="1"/>
          <p:nvPr/>
        </p:nvSpPr>
        <p:spPr>
          <a:xfrm>
            <a:off x="9339262" y="3048000"/>
            <a:ext cx="1881187" cy="2095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350" u="none" cap="none" strike="noStrike">
                <a:solidFill>
                  <a:srgbClr val="64748B"/>
                </a:solidFill>
                <a:latin typeface="Urbanist"/>
                <a:ea typeface="Urbanist"/>
                <a:cs typeface="Urbanist"/>
                <a:sym typeface="Urbanist"/>
              </a:rPr>
              <a:t>FPR</a:t>
            </a:r>
            <a:endParaRPr/>
          </a:p>
        </p:txBody>
      </p:sp>
      <p:sp>
        <p:nvSpPr>
          <p:cNvPr id="114" name="Google Shape;114;p14"/>
          <p:cNvSpPr txBox="1"/>
          <p:nvPr/>
        </p:nvSpPr>
        <p:spPr>
          <a:xfrm>
            <a:off x="6677025" y="4038600"/>
            <a:ext cx="4543425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400" u="none" cap="none" strike="noStrike">
                <a:solidFill>
                  <a:srgbClr val="DEFF9A"/>
                </a:solidFill>
                <a:latin typeface="Urbanist"/>
                <a:ea typeface="Urbanist"/>
                <a:cs typeface="Urbanist"/>
                <a:sym typeface="Urbanist"/>
              </a:rPr>
              <a:t>Perfect</a:t>
            </a:r>
            <a:endParaRPr/>
          </a:p>
        </p:txBody>
      </p:sp>
      <p:sp>
        <p:nvSpPr>
          <p:cNvPr id="115" name="Google Shape;115;p14"/>
          <p:cNvSpPr txBox="1"/>
          <p:nvPr/>
        </p:nvSpPr>
        <p:spPr>
          <a:xfrm>
            <a:off x="6677025" y="4724400"/>
            <a:ext cx="4543425" cy="2095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350" u="none" cap="none" strike="noStrike">
                <a:solidFill>
                  <a:srgbClr val="64748B"/>
                </a:solidFill>
                <a:latin typeface="Urbanist"/>
                <a:ea typeface="Urbanist"/>
                <a:cs typeface="Urbanist"/>
                <a:sym typeface="Urbanist"/>
              </a:rPr>
              <a:t>ACTION EFFICACY</a:t>
            </a:r>
            <a:endParaRPr/>
          </a:p>
        </p:txBody>
      </p:sp>
      <p:sp>
        <p:nvSpPr>
          <p:cNvPr id="116" name="Google Shape;116;p14"/>
          <p:cNvSpPr txBox="1"/>
          <p:nvPr/>
        </p:nvSpPr>
        <p:spPr>
          <a:xfrm>
            <a:off x="866775" y="485775"/>
            <a:ext cx="11181397" cy="4381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50" u="none" cap="none" strike="noStrike">
                <a:solidFill>
                  <a:srgbClr val="DEFF9A"/>
                </a:solidFill>
                <a:latin typeface="Urbanist Medium"/>
                <a:ea typeface="Urbanist Medium"/>
                <a:cs typeface="Urbanist Medium"/>
                <a:sym typeface="Urbanist Medium"/>
              </a:rPr>
              <a:t>Executive Summary</a:t>
            </a:r>
            <a:endParaRPr/>
          </a:p>
        </p:txBody>
      </p:sp>
      <p:sp>
        <p:nvSpPr>
          <p:cNvPr id="117" name="Google Shape;117;p14"/>
          <p:cNvSpPr/>
          <p:nvPr/>
        </p:nvSpPr>
        <p:spPr>
          <a:xfrm>
            <a:off x="676275" y="485775"/>
            <a:ext cx="47625" cy="438150"/>
          </a:xfrm>
          <a:prstGeom prst="rect">
            <a:avLst/>
          </a:prstGeom>
          <a:solidFill>
            <a:srgbClr val="DEFF9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F172A"/>
        </a:solidFill>
      </p:bgPr>
    </p:bg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22" name="Google Shape;122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23" name="Google Shape;123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81750" y="1838325"/>
            <a:ext cx="5133975" cy="3619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24" name="Google Shape;124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91275" y="1847850"/>
            <a:ext cx="5114925" cy="360045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15"/>
          <p:cNvSpPr txBox="1"/>
          <p:nvPr/>
        </p:nvSpPr>
        <p:spPr>
          <a:xfrm>
            <a:off x="1057275" y="2833687"/>
            <a:ext cx="4752975" cy="5429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180975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Reactive Defense:</a:t>
            </a: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 Legacy signature-based systems miss "living-off-the-land" methodologies.</a:t>
            </a:r>
            <a:endParaRPr/>
          </a:p>
        </p:txBody>
      </p:sp>
      <p:sp>
        <p:nvSpPr>
          <p:cNvPr id="126" name="Google Shape;126;p15"/>
          <p:cNvSpPr txBox="1"/>
          <p:nvPr/>
        </p:nvSpPr>
        <p:spPr>
          <a:xfrm>
            <a:off x="1057275" y="3376612"/>
            <a:ext cx="4752975" cy="5429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161925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Log Volume:</a:t>
            </a: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 Excessive data causes human fatigue, overlooking subtle indicators.</a:t>
            </a:r>
            <a:endParaRPr/>
          </a:p>
        </p:txBody>
      </p:sp>
      <p:sp>
        <p:nvSpPr>
          <p:cNvPr id="127" name="Google Shape;127;p15"/>
          <p:cNvSpPr txBox="1"/>
          <p:nvPr/>
        </p:nvSpPr>
        <p:spPr>
          <a:xfrm>
            <a:off x="1057275" y="3919537"/>
            <a:ext cx="4752975" cy="5429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22860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Disconnected Response:</a:t>
            </a: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 Standard NIDS provide alerts but lack automated remediation.</a:t>
            </a:r>
            <a:endParaRPr/>
          </a:p>
        </p:txBody>
      </p:sp>
      <p:pic>
        <p:nvPicPr>
          <p:cNvPr descr="image.png" id="128" name="Google Shape;128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57275" y="2867025"/>
            <a:ext cx="180975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29" name="Google Shape;129;p1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57275" y="3409950"/>
            <a:ext cx="161925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30" name="Google Shape;130;p15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057275" y="3952875"/>
            <a:ext cx="228600" cy="190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15"/>
          <p:cNvSpPr txBox="1"/>
          <p:nvPr/>
        </p:nvSpPr>
        <p:spPr>
          <a:xfrm>
            <a:off x="866775" y="485775"/>
            <a:ext cx="11181397" cy="4381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50" u="none" cap="none" strike="noStrike">
                <a:solidFill>
                  <a:srgbClr val="DEFF9A"/>
                </a:solidFill>
                <a:latin typeface="Urbanist Medium"/>
                <a:ea typeface="Urbanist Medium"/>
                <a:cs typeface="Urbanist Medium"/>
                <a:sym typeface="Urbanist Medium"/>
              </a:rPr>
              <a:t>The Problem: Analyst Overload &amp; Legacy Gaps</a:t>
            </a:r>
            <a:endParaRPr/>
          </a:p>
        </p:txBody>
      </p:sp>
      <p:sp>
        <p:nvSpPr>
          <p:cNvPr id="132" name="Google Shape;132;p15"/>
          <p:cNvSpPr/>
          <p:nvPr/>
        </p:nvSpPr>
        <p:spPr>
          <a:xfrm>
            <a:off x="676275" y="485775"/>
            <a:ext cx="47625" cy="438150"/>
          </a:xfrm>
          <a:prstGeom prst="rect">
            <a:avLst/>
          </a:prstGeom>
          <a:solidFill>
            <a:srgbClr val="DEFF9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F172A"/>
        </a:solidFill>
      </p:bgPr>
    </p:bg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37" name="Google Shape;137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38" name="Google Shape;138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6275" y="3307556"/>
            <a:ext cx="2493019" cy="6572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39" name="Google Shape;139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458319" y="3307556"/>
            <a:ext cx="2493019" cy="6572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40" name="Google Shape;140;p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240363" y="3307556"/>
            <a:ext cx="2493019" cy="6572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41" name="Google Shape;141;p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9022407" y="3307556"/>
            <a:ext cx="2493019" cy="657225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16"/>
          <p:cNvSpPr txBox="1"/>
          <p:nvPr/>
        </p:nvSpPr>
        <p:spPr>
          <a:xfrm>
            <a:off x="676275" y="2664618"/>
            <a:ext cx="10839450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Our solution implements a "Cyber Defense Analyst" persona in an autonomous feedback loop.</a:t>
            </a:r>
            <a:endParaRPr/>
          </a:p>
        </p:txBody>
      </p:sp>
      <p:sp>
        <p:nvSpPr>
          <p:cNvPr id="143" name="Google Shape;143;p16"/>
          <p:cNvSpPr txBox="1"/>
          <p:nvPr/>
        </p:nvSpPr>
        <p:spPr>
          <a:xfrm>
            <a:off x="676275" y="4479131"/>
            <a:ext cx="2495550" cy="2000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050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Multi-source logs (Auth, Audit, Syslog)</a:t>
            </a:r>
            <a:endParaRPr/>
          </a:p>
        </p:txBody>
      </p:sp>
      <p:sp>
        <p:nvSpPr>
          <p:cNvPr id="144" name="Google Shape;144;p16"/>
          <p:cNvSpPr txBox="1"/>
          <p:nvPr/>
        </p:nvSpPr>
        <p:spPr>
          <a:xfrm>
            <a:off x="3457575" y="4479131"/>
            <a:ext cx="2495550" cy="2000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050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LLM extracts threat-specific lines</a:t>
            </a:r>
            <a:endParaRPr/>
          </a:p>
        </p:txBody>
      </p:sp>
      <p:sp>
        <p:nvSpPr>
          <p:cNvPr id="145" name="Google Shape;145;p16"/>
          <p:cNvSpPr txBox="1"/>
          <p:nvPr/>
        </p:nvSpPr>
        <p:spPr>
          <a:xfrm>
            <a:off x="6238875" y="4479131"/>
            <a:ext cx="2495550" cy="2000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050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LLM determines remediation strategy</a:t>
            </a:r>
            <a:endParaRPr/>
          </a:p>
        </p:txBody>
      </p:sp>
      <p:sp>
        <p:nvSpPr>
          <p:cNvPr id="146" name="Google Shape;146;p16"/>
          <p:cNvSpPr txBox="1"/>
          <p:nvPr/>
        </p:nvSpPr>
        <p:spPr>
          <a:xfrm>
            <a:off x="9020175" y="4479131"/>
            <a:ext cx="2495550" cy="2000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050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Direct Kernel/OS intervention (iptables)</a:t>
            </a:r>
            <a:endParaRPr/>
          </a:p>
        </p:txBody>
      </p:sp>
      <p:sp>
        <p:nvSpPr>
          <p:cNvPr id="147" name="Google Shape;147;p16"/>
          <p:cNvSpPr txBox="1"/>
          <p:nvPr/>
        </p:nvSpPr>
        <p:spPr>
          <a:xfrm>
            <a:off x="866775" y="485775"/>
            <a:ext cx="11181397" cy="4381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50" u="none" cap="none" strike="noStrike">
                <a:solidFill>
                  <a:srgbClr val="DEFF9A"/>
                </a:solidFill>
                <a:latin typeface="Urbanist Medium"/>
                <a:ea typeface="Urbanist Medium"/>
                <a:cs typeface="Urbanist Medium"/>
                <a:sym typeface="Urbanist Medium"/>
              </a:rPr>
              <a:t>Proposed Approach: The Agentic Workflow</a:t>
            </a:r>
            <a:endParaRPr/>
          </a:p>
        </p:txBody>
      </p:sp>
      <p:sp>
        <p:nvSpPr>
          <p:cNvPr id="148" name="Google Shape;148;p16"/>
          <p:cNvSpPr/>
          <p:nvPr/>
        </p:nvSpPr>
        <p:spPr>
          <a:xfrm>
            <a:off x="676275" y="485775"/>
            <a:ext cx="47625" cy="438150"/>
          </a:xfrm>
          <a:prstGeom prst="rect">
            <a:avLst/>
          </a:prstGeom>
          <a:solidFill>
            <a:srgbClr val="DEFF9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F172A"/>
        </a:solidFill>
      </p:bgPr>
    </p:bg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53" name="Google Shape;153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17"/>
          <p:cNvSpPr txBox="1"/>
          <p:nvPr/>
        </p:nvSpPr>
        <p:spPr>
          <a:xfrm>
            <a:off x="6762750" y="3648075"/>
            <a:ext cx="4752975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22860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T1548.001:</a:t>
            </a: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 Privilege Escalation via SUID Binaries.</a:t>
            </a:r>
            <a:endParaRPr/>
          </a:p>
        </p:txBody>
      </p:sp>
      <p:sp>
        <p:nvSpPr>
          <p:cNvPr id="155" name="Google Shape;155;p17"/>
          <p:cNvSpPr txBox="1"/>
          <p:nvPr/>
        </p:nvSpPr>
        <p:spPr>
          <a:xfrm>
            <a:off x="6762750" y="3919537"/>
            <a:ext cx="4752975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22860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T1048.003:</a:t>
            </a: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 Exfiltration over Alternative Protocol.</a:t>
            </a:r>
            <a:endParaRPr/>
          </a:p>
        </p:txBody>
      </p:sp>
      <p:pic>
        <p:nvPicPr>
          <p:cNvPr descr="image.png" id="156" name="Google Shape;156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62750" y="3138487"/>
            <a:ext cx="180975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57" name="Google Shape;157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62750" y="3409950"/>
            <a:ext cx="180975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58" name="Google Shape;158;p1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762750" y="3681412"/>
            <a:ext cx="228600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59" name="Google Shape;159;p1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762750" y="3952875"/>
            <a:ext cx="228600" cy="190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17"/>
          <p:cNvSpPr txBox="1"/>
          <p:nvPr/>
        </p:nvSpPr>
        <p:spPr>
          <a:xfrm>
            <a:off x="866775" y="485775"/>
            <a:ext cx="11181300" cy="4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>
                <a:solidFill>
                  <a:srgbClr val="DEFF9A"/>
                </a:solidFill>
                <a:latin typeface="Urbanist Medium"/>
                <a:ea typeface="Urbanist Medium"/>
                <a:cs typeface="Urbanist Medium"/>
                <a:sym typeface="Urbanist Medium"/>
              </a:rPr>
              <a:t>CODE </a:t>
            </a:r>
            <a:r>
              <a:rPr lang="en-US" sz="2850">
                <a:solidFill>
                  <a:srgbClr val="DEFF9A"/>
                </a:solidFill>
                <a:latin typeface="Urbanist Medium"/>
                <a:ea typeface="Urbanist Medium"/>
                <a:cs typeface="Urbanist Medium"/>
                <a:sym typeface="Urbanist Medium"/>
              </a:rPr>
              <a:t>Structure</a:t>
            </a:r>
            <a:endParaRPr/>
          </a:p>
        </p:txBody>
      </p:sp>
      <p:sp>
        <p:nvSpPr>
          <p:cNvPr id="161" name="Google Shape;161;p17"/>
          <p:cNvSpPr/>
          <p:nvPr/>
        </p:nvSpPr>
        <p:spPr>
          <a:xfrm>
            <a:off x="676275" y="485775"/>
            <a:ext cx="47625" cy="438150"/>
          </a:xfrm>
          <a:prstGeom prst="rect">
            <a:avLst/>
          </a:prstGeom>
          <a:solidFill>
            <a:srgbClr val="DEFF9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2" name="Google Shape;162;p17" title="unnamed.jp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280725" y="1385875"/>
            <a:ext cx="9753600" cy="5324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F172A"/>
        </a:solidFill>
      </p:bgPr>
    </p:bg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67" name="Google Shape;167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68" name="Google Shape;168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410925" y="2132225"/>
            <a:ext cx="5133974" cy="2724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69" name="Google Shape;169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706238" y="4228013"/>
            <a:ext cx="4543426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18"/>
          <p:cNvSpPr txBox="1"/>
          <p:nvPr/>
        </p:nvSpPr>
        <p:spPr>
          <a:xfrm>
            <a:off x="3710700" y="2344688"/>
            <a:ext cx="4770600" cy="2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4" u="none" cap="none" strike="noStrike">
                <a:solidFill>
                  <a:srgbClr val="DEFF9A"/>
                </a:solidFill>
                <a:latin typeface="Urbanist"/>
                <a:ea typeface="Urbanist"/>
                <a:cs typeface="Urbanist"/>
                <a:sym typeface="Urbanist"/>
              </a:rPr>
              <a:t>PoC Operational Logic</a:t>
            </a:r>
            <a:endParaRPr/>
          </a:p>
        </p:txBody>
      </p:sp>
      <p:sp>
        <p:nvSpPr>
          <p:cNvPr id="171" name="Google Shape;171;p18"/>
          <p:cNvSpPr txBox="1"/>
          <p:nvPr/>
        </p:nvSpPr>
        <p:spPr>
          <a:xfrm>
            <a:off x="3706200" y="2806325"/>
            <a:ext cx="4543500" cy="848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87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050" u="none" cap="none" strike="noStrike">
                <a:solidFill>
                  <a:srgbClr val="F1F5F9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1. </a:t>
            </a:r>
            <a:r>
              <a:rPr b="1" i="0" lang="en-US" sz="1050" u="none" cap="none" strike="noStrike">
                <a:solidFill>
                  <a:srgbClr val="F1F5F9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Collection:</a:t>
            </a:r>
            <a:r>
              <a:rPr b="0" i="0" lang="en-US" sz="1050" u="none" cap="none" strike="noStrike">
                <a:solidFill>
                  <a:srgbClr val="F1F5F9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 Stateful tracking via offset management.</a:t>
            </a:r>
            <a:br>
              <a:rPr b="0" i="0" lang="en-U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US" sz="1050" u="none" cap="none" strike="noStrike">
                <a:solidFill>
                  <a:srgbClr val="F1F5F9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 2. </a:t>
            </a:r>
            <a:r>
              <a:rPr b="1" i="0" lang="en-US" sz="1050" u="none" cap="none" strike="noStrike">
                <a:solidFill>
                  <a:srgbClr val="F1F5F9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Stage 1 (Detect):</a:t>
            </a:r>
            <a:r>
              <a:rPr b="0" i="0" lang="en-US" sz="1050" u="none" cap="none" strike="noStrike">
                <a:solidFill>
                  <a:srgbClr val="F1F5F9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 Raw logs analyzed for indicators.</a:t>
            </a:r>
            <a:br>
              <a:rPr b="0" i="0" lang="en-U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US" sz="1050" u="none" cap="none" strike="noStrike">
                <a:solidFill>
                  <a:srgbClr val="F1F5F9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 3. </a:t>
            </a:r>
            <a:r>
              <a:rPr b="1" i="0" lang="en-US" sz="1050" u="none" cap="none" strike="noStrike">
                <a:solidFill>
                  <a:srgbClr val="F1F5F9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Stage 2 (Decide):</a:t>
            </a:r>
            <a:r>
              <a:rPr b="0" i="0" lang="en-US" sz="1050" u="none" cap="none" strike="noStrike">
                <a:solidFill>
                  <a:srgbClr val="F1F5F9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 JSON-structured decision generation.</a:t>
            </a:r>
            <a:br>
              <a:rPr b="0" i="0" lang="en-U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US" sz="1050" u="none" cap="none" strike="noStrike">
                <a:solidFill>
                  <a:srgbClr val="F1F5F9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 4. </a:t>
            </a:r>
            <a:r>
              <a:rPr b="1" i="0" lang="en-US" sz="1050" u="none" cap="none" strike="noStrike">
                <a:solidFill>
                  <a:srgbClr val="F1F5F9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Execution:</a:t>
            </a:r>
            <a:r>
              <a:rPr b="0" i="0" lang="en-US" sz="1050" u="none" cap="none" strike="noStrike">
                <a:solidFill>
                  <a:srgbClr val="F1F5F9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 Python subprocess executes Linux commands.</a:t>
            </a:r>
            <a:endParaRPr/>
          </a:p>
        </p:txBody>
      </p:sp>
      <p:sp>
        <p:nvSpPr>
          <p:cNvPr id="172" name="Google Shape;172;p18"/>
          <p:cNvSpPr txBox="1"/>
          <p:nvPr/>
        </p:nvSpPr>
        <p:spPr>
          <a:xfrm>
            <a:off x="3706200" y="4426125"/>
            <a:ext cx="4543500" cy="1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200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Tech Stack:</a:t>
            </a:r>
            <a:r>
              <a:rPr b="0" i="0" lang="en-US" sz="1200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 Groq API, LangChain, Python, Linux iptables.</a:t>
            </a:r>
            <a:endParaRPr/>
          </a:p>
        </p:txBody>
      </p:sp>
      <p:sp>
        <p:nvSpPr>
          <p:cNvPr id="173" name="Google Shape;173;p18"/>
          <p:cNvSpPr txBox="1"/>
          <p:nvPr/>
        </p:nvSpPr>
        <p:spPr>
          <a:xfrm>
            <a:off x="866775" y="485775"/>
            <a:ext cx="11181397" cy="4381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50" u="none" cap="none" strike="noStrike">
                <a:solidFill>
                  <a:srgbClr val="DEFF9A"/>
                </a:solidFill>
                <a:latin typeface="Urbanist Medium"/>
                <a:ea typeface="Urbanist Medium"/>
                <a:cs typeface="Urbanist Medium"/>
                <a:sym typeface="Urbanist Medium"/>
              </a:rPr>
              <a:t>System Architecture: Dual-Stage Loop</a:t>
            </a:r>
            <a:endParaRPr/>
          </a:p>
        </p:txBody>
      </p:sp>
      <p:sp>
        <p:nvSpPr>
          <p:cNvPr id="174" name="Google Shape;174;p18"/>
          <p:cNvSpPr/>
          <p:nvPr/>
        </p:nvSpPr>
        <p:spPr>
          <a:xfrm>
            <a:off x="676275" y="485775"/>
            <a:ext cx="47625" cy="438150"/>
          </a:xfrm>
          <a:prstGeom prst="rect">
            <a:avLst/>
          </a:prstGeom>
          <a:solidFill>
            <a:srgbClr val="DEFF9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F172A"/>
        </a:solidFill>
      </p:bgPr>
    </p:bg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79" name="Google Shape;179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80" name="Google Shape;180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81750" y="2833687"/>
            <a:ext cx="5133975" cy="16287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81" name="Google Shape;181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6275" y="3809107"/>
            <a:ext cx="5133975" cy="77331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19"/>
          <p:cNvSpPr txBox="1"/>
          <p:nvPr/>
        </p:nvSpPr>
        <p:spPr>
          <a:xfrm>
            <a:off x="676275" y="2713732"/>
            <a:ext cx="5390673" cy="2190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4" u="none" cap="none" strike="noStrike">
                <a:solidFill>
                  <a:srgbClr val="F8FAFC"/>
                </a:solidFill>
                <a:latin typeface="Urbanist"/>
                <a:ea typeface="Urbanist"/>
                <a:cs typeface="Urbanist"/>
                <a:sym typeface="Urbanist"/>
              </a:rPr>
              <a:t>Initial Access: SSH Brute Force</a:t>
            </a:r>
            <a:endParaRPr/>
          </a:p>
        </p:txBody>
      </p:sp>
      <p:sp>
        <p:nvSpPr>
          <p:cNvPr id="183" name="Google Shape;183;p19"/>
          <p:cNvSpPr txBox="1"/>
          <p:nvPr/>
        </p:nvSpPr>
        <p:spPr>
          <a:xfrm>
            <a:off x="676275" y="3075682"/>
            <a:ext cx="5133975" cy="5429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The model accurately identified </a:t>
            </a: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30+ failed attempts</a:t>
            </a: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 from a single source IP (104.28.2.14) within a 60-second window.</a:t>
            </a:r>
            <a:endParaRPr/>
          </a:p>
        </p:txBody>
      </p:sp>
      <p:sp>
        <p:nvSpPr>
          <p:cNvPr id="184" name="Google Shape;184;p19"/>
          <p:cNvSpPr txBox="1"/>
          <p:nvPr/>
        </p:nvSpPr>
        <p:spPr>
          <a:xfrm>
            <a:off x="6677025" y="3128962"/>
            <a:ext cx="4770596" cy="2190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4" u="none" cap="none" strike="noStrike">
                <a:solidFill>
                  <a:srgbClr val="DEFF9A"/>
                </a:solidFill>
                <a:latin typeface="Urbanist"/>
                <a:ea typeface="Urbanist"/>
                <a:cs typeface="Urbanist"/>
                <a:sym typeface="Urbanist"/>
              </a:rPr>
              <a:t>LLM Action</a:t>
            </a:r>
            <a:endParaRPr/>
          </a:p>
        </p:txBody>
      </p:sp>
      <p:sp>
        <p:nvSpPr>
          <p:cNvPr id="185" name="Google Shape;185;p19"/>
          <p:cNvSpPr txBox="1"/>
          <p:nvPr/>
        </p:nvSpPr>
        <p:spPr>
          <a:xfrm>
            <a:off x="6677025" y="3443287"/>
            <a:ext cx="4543425" cy="5429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Aggregated redundant logs into a single high-fidelity incident finding. Reduced alert noise by </a:t>
            </a: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96%</a:t>
            </a: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.</a:t>
            </a:r>
            <a:endParaRPr/>
          </a:p>
        </p:txBody>
      </p:sp>
      <p:sp>
        <p:nvSpPr>
          <p:cNvPr id="186" name="Google Shape;186;p19"/>
          <p:cNvSpPr txBox="1"/>
          <p:nvPr/>
        </p:nvSpPr>
        <p:spPr>
          <a:xfrm>
            <a:off x="866775" y="485775"/>
            <a:ext cx="11181397" cy="4381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50" u="none" cap="none" strike="noStrike">
                <a:solidFill>
                  <a:srgbClr val="DEFF9A"/>
                </a:solidFill>
                <a:latin typeface="Urbanist Medium"/>
                <a:ea typeface="Urbanist Medium"/>
                <a:cs typeface="Urbanist Medium"/>
                <a:sym typeface="Urbanist Medium"/>
              </a:rPr>
              <a:t>Work Done: Intrusion Lifecycle (Phase 1)</a:t>
            </a:r>
            <a:endParaRPr/>
          </a:p>
        </p:txBody>
      </p:sp>
      <p:sp>
        <p:nvSpPr>
          <p:cNvPr id="187" name="Google Shape;187;p19"/>
          <p:cNvSpPr/>
          <p:nvPr/>
        </p:nvSpPr>
        <p:spPr>
          <a:xfrm>
            <a:off x="676275" y="485775"/>
            <a:ext cx="47625" cy="438150"/>
          </a:xfrm>
          <a:prstGeom prst="rect">
            <a:avLst/>
          </a:prstGeom>
          <a:solidFill>
            <a:srgbClr val="DEFF9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F172A"/>
        </a:solidFill>
      </p:bgPr>
    </p:bg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92" name="Google Shape;192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93" name="Google Shape;193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6275" y="2497484"/>
            <a:ext cx="5133975" cy="230118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94" name="Google Shape;194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81750" y="2497484"/>
            <a:ext cx="5133975" cy="230118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95" name="Google Shape;195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71550" y="3916709"/>
            <a:ext cx="4543425" cy="58668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96" name="Google Shape;196;p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677025" y="3916709"/>
            <a:ext cx="4543425" cy="586680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20"/>
          <p:cNvSpPr txBox="1"/>
          <p:nvPr/>
        </p:nvSpPr>
        <p:spPr>
          <a:xfrm>
            <a:off x="971550" y="2792759"/>
            <a:ext cx="4770596" cy="2190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4" u="none" cap="none" strike="noStrike">
                <a:solidFill>
                  <a:srgbClr val="F8FAFC"/>
                </a:solidFill>
                <a:latin typeface="Urbanist"/>
                <a:ea typeface="Urbanist"/>
                <a:cs typeface="Urbanist"/>
                <a:sym typeface="Urbanist"/>
              </a:rPr>
              <a:t>Persistence (T1053.003)</a:t>
            </a:r>
            <a:endParaRPr/>
          </a:p>
        </p:txBody>
      </p:sp>
      <p:sp>
        <p:nvSpPr>
          <p:cNvPr id="198" name="Google Shape;198;p20"/>
          <p:cNvSpPr txBox="1"/>
          <p:nvPr/>
        </p:nvSpPr>
        <p:spPr>
          <a:xfrm>
            <a:off x="971550" y="3192809"/>
            <a:ext cx="4543425" cy="5429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Detected unauthorized </a:t>
            </a: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Cron job</a:t>
            </a: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 creation for a reverse shell to C2 IP 10.1.1.50.</a:t>
            </a:r>
            <a:endParaRPr/>
          </a:p>
        </p:txBody>
      </p:sp>
      <p:sp>
        <p:nvSpPr>
          <p:cNvPr id="199" name="Google Shape;199;p20"/>
          <p:cNvSpPr txBox="1"/>
          <p:nvPr/>
        </p:nvSpPr>
        <p:spPr>
          <a:xfrm>
            <a:off x="6677025" y="2792759"/>
            <a:ext cx="4770596" cy="2190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4" u="none" cap="none" strike="noStrike">
                <a:solidFill>
                  <a:srgbClr val="F8FAFC"/>
                </a:solidFill>
                <a:latin typeface="Urbanist"/>
                <a:ea typeface="Urbanist"/>
                <a:cs typeface="Urbanist"/>
                <a:sym typeface="Urbanist"/>
              </a:rPr>
              <a:t>Exfiltration (T1041)</a:t>
            </a:r>
            <a:endParaRPr/>
          </a:p>
        </p:txBody>
      </p:sp>
      <p:sp>
        <p:nvSpPr>
          <p:cNvPr id="200" name="Google Shape;200;p20"/>
          <p:cNvSpPr txBox="1"/>
          <p:nvPr/>
        </p:nvSpPr>
        <p:spPr>
          <a:xfrm>
            <a:off x="6677025" y="3192809"/>
            <a:ext cx="4543425" cy="5429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Flagged data exfiltration via </a:t>
            </a: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Google Search cover URLs</a:t>
            </a: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, a complex obfuscation technique.</a:t>
            </a:r>
            <a:endParaRPr/>
          </a:p>
        </p:txBody>
      </p:sp>
      <p:sp>
        <p:nvSpPr>
          <p:cNvPr id="201" name="Google Shape;201;p20"/>
          <p:cNvSpPr txBox="1"/>
          <p:nvPr/>
        </p:nvSpPr>
        <p:spPr>
          <a:xfrm>
            <a:off x="866775" y="485775"/>
            <a:ext cx="11181397" cy="4381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50" u="none" cap="none" strike="noStrike">
                <a:solidFill>
                  <a:srgbClr val="DEFF9A"/>
                </a:solidFill>
                <a:latin typeface="Urbanist Medium"/>
                <a:ea typeface="Urbanist Medium"/>
                <a:cs typeface="Urbanist Medium"/>
                <a:sym typeface="Urbanist Medium"/>
              </a:rPr>
              <a:t>Work Done: Persistence &amp; Exfiltration</a:t>
            </a:r>
            <a:endParaRPr/>
          </a:p>
        </p:txBody>
      </p:sp>
      <p:sp>
        <p:nvSpPr>
          <p:cNvPr id="202" name="Google Shape;202;p20"/>
          <p:cNvSpPr/>
          <p:nvPr/>
        </p:nvSpPr>
        <p:spPr>
          <a:xfrm>
            <a:off x="676275" y="485775"/>
            <a:ext cx="47625" cy="438150"/>
          </a:xfrm>
          <a:prstGeom prst="rect">
            <a:avLst/>
          </a:prstGeom>
          <a:solidFill>
            <a:srgbClr val="DEFF9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F172A"/>
        </a:solidFill>
      </p:bgPr>
    </p:bg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207" name="Google Shape;207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08" name="Google Shape;208;p21"/>
          <p:cNvGraphicFramePr/>
          <p:nvPr/>
        </p:nvGraphicFramePr>
        <p:xfrm>
          <a:off x="676275" y="243840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{F807F73A-C0F9-45BF-A2FD-D82574635E6C}</a:tableStyleId>
              </a:tblPr>
              <a:tblGrid>
                <a:gridCol w="3320200"/>
                <a:gridCol w="5821700"/>
                <a:gridCol w="1697525"/>
              </a:tblGrid>
              <a:tr h="4838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350" u="none" cap="none" strike="noStrike">
                          <a:solidFill>
                            <a:srgbClr val="DEFF9A"/>
                          </a:solidFill>
                          <a:latin typeface="Urbanist"/>
                          <a:ea typeface="Urbanist"/>
                          <a:cs typeface="Urbanist"/>
                          <a:sym typeface="Urbanist"/>
                        </a:rPr>
                        <a:t>Metric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350" u="none" cap="none" strike="noStrike">
                          <a:solidFill>
                            <a:srgbClr val="DEFF9A"/>
                          </a:solidFill>
                          <a:latin typeface="Urbanist"/>
                          <a:ea typeface="Urbanist"/>
                          <a:cs typeface="Urbanist"/>
                          <a:sym typeface="Urbanist"/>
                        </a:rPr>
                        <a:t>Definition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350" u="none" cap="none" strike="noStrike">
                          <a:solidFill>
                            <a:srgbClr val="DEFF9A"/>
                          </a:solidFill>
                          <a:latin typeface="Urbanist"/>
                          <a:ea typeface="Urbanist"/>
                          <a:cs typeface="Urbanist"/>
                          <a:sym typeface="Urbanist"/>
                        </a:rPr>
                        <a:t>PoC Result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38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200" u="none" cap="none" strike="noStrike">
                          <a:solidFill>
                            <a:srgbClr val="94A3B8"/>
                          </a:solidFill>
                          <a:latin typeface="Urbanist"/>
                          <a:ea typeface="Urbanist"/>
                          <a:cs typeface="Urbanist"/>
                          <a:sym typeface="Urbanist"/>
                        </a:rPr>
                        <a:t>Recall (Detection Rate)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94A3B8"/>
                          </a:solidFill>
                          <a:latin typeface="Urbanist"/>
                          <a:ea typeface="Urbanist"/>
                          <a:cs typeface="Urbanist"/>
                          <a:sym typeface="Urbanist"/>
                        </a:rPr>
                        <a:t>Percentage of malicious events correctly identified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200" u="none" cap="none" strike="noStrike">
                          <a:solidFill>
                            <a:srgbClr val="DEFF9A"/>
                          </a:solidFill>
                          <a:latin typeface="Urbanist"/>
                          <a:ea typeface="Urbanist"/>
                          <a:cs typeface="Urbanist"/>
                          <a:sym typeface="Urbanist"/>
                        </a:rPr>
                        <a:t>100%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38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200" u="none" cap="none" strike="noStrike">
                          <a:solidFill>
                            <a:srgbClr val="94A3B8"/>
                          </a:solidFill>
                          <a:latin typeface="Urbanist"/>
                          <a:ea typeface="Urbanist"/>
                          <a:cs typeface="Urbanist"/>
                          <a:sym typeface="Urbanist"/>
                        </a:rPr>
                        <a:t>False Positive Rate (FPR)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94A3B8"/>
                          </a:solidFill>
                          <a:latin typeface="Urbanist"/>
                          <a:ea typeface="Urbanist"/>
                          <a:cs typeface="Urbanist"/>
                          <a:sym typeface="Urbanist"/>
                        </a:rPr>
                        <a:t>Percentage of benign logs flagged as threats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200" u="none" cap="none" strike="noStrike">
                          <a:solidFill>
                            <a:srgbClr val="DEFF9A"/>
                          </a:solidFill>
                          <a:latin typeface="Urbanist"/>
                          <a:ea typeface="Urbanist"/>
                          <a:cs typeface="Urbanist"/>
                          <a:sym typeface="Urbanist"/>
                        </a:rPr>
                        <a:t>0%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38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200" u="none" cap="none" strike="noStrike">
                          <a:solidFill>
                            <a:srgbClr val="94A3B8"/>
                          </a:solidFill>
                          <a:latin typeface="Urbanist"/>
                          <a:ea typeface="Urbanist"/>
                          <a:cs typeface="Urbanist"/>
                          <a:sym typeface="Urbanist"/>
                        </a:rPr>
                        <a:t>Action Syntax Correctness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94A3B8"/>
                          </a:solidFill>
                          <a:latin typeface="Urbanist"/>
                          <a:ea typeface="Urbanist"/>
                          <a:cs typeface="Urbanist"/>
                          <a:sym typeface="Urbanist"/>
                        </a:rPr>
                        <a:t>Percentage of valid, executable remediation scripts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200" u="none" cap="none" strike="noStrike">
                          <a:solidFill>
                            <a:srgbClr val="DEFF9A"/>
                          </a:solidFill>
                          <a:latin typeface="Urbanist"/>
                          <a:ea typeface="Urbanist"/>
                          <a:cs typeface="Urbanist"/>
                          <a:sym typeface="Urbanist"/>
                        </a:rPr>
                        <a:t>100%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838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200" u="none" cap="none" strike="noStrike">
                          <a:solidFill>
                            <a:srgbClr val="94A3B8"/>
                          </a:solidFill>
                          <a:latin typeface="Urbanist"/>
                          <a:ea typeface="Urbanist"/>
                          <a:cs typeface="Urbanist"/>
                          <a:sym typeface="Urbanist"/>
                        </a:rPr>
                        <a:t>MITRE Coverage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94A3B8"/>
                          </a:solidFill>
                          <a:latin typeface="Urbanist"/>
                          <a:ea typeface="Urbanist"/>
                          <a:cs typeface="Urbanist"/>
                          <a:sym typeface="Urbanist"/>
                        </a:rPr>
                        <a:t>Mapping accuracy to ATT&amp;CK techniques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200" u="none" cap="none" strike="noStrike">
                          <a:solidFill>
                            <a:srgbClr val="DEFF9A"/>
                          </a:solidFill>
                          <a:latin typeface="Urbanist"/>
                          <a:ea typeface="Urbanist"/>
                          <a:cs typeface="Urbanist"/>
                          <a:sym typeface="Urbanist"/>
                        </a:rPr>
                        <a:t>100%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09" name="Google Shape;209;p21"/>
          <p:cNvSpPr/>
          <p:nvPr/>
        </p:nvSpPr>
        <p:spPr>
          <a:xfrm>
            <a:off x="676275" y="2924175"/>
            <a:ext cx="3320206" cy="19050"/>
          </a:xfrm>
          <a:prstGeom prst="rect">
            <a:avLst/>
          </a:prstGeom>
          <a:solidFill>
            <a:srgbClr val="33415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1"/>
          <p:cNvSpPr/>
          <p:nvPr/>
        </p:nvSpPr>
        <p:spPr>
          <a:xfrm>
            <a:off x="3996481" y="2924175"/>
            <a:ext cx="5821709" cy="19050"/>
          </a:xfrm>
          <a:prstGeom prst="rect">
            <a:avLst/>
          </a:prstGeom>
          <a:solidFill>
            <a:srgbClr val="33415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1"/>
          <p:cNvSpPr/>
          <p:nvPr/>
        </p:nvSpPr>
        <p:spPr>
          <a:xfrm>
            <a:off x="9818191" y="2924175"/>
            <a:ext cx="1697533" cy="19050"/>
          </a:xfrm>
          <a:prstGeom prst="rect">
            <a:avLst/>
          </a:prstGeom>
          <a:solidFill>
            <a:srgbClr val="33415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21"/>
          <p:cNvSpPr/>
          <p:nvPr/>
        </p:nvSpPr>
        <p:spPr>
          <a:xfrm>
            <a:off x="676275" y="3414712"/>
            <a:ext cx="3320206" cy="9525"/>
          </a:xfrm>
          <a:prstGeom prst="rect">
            <a:avLst/>
          </a:prstGeom>
          <a:solidFill>
            <a:srgbClr val="1E293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21"/>
          <p:cNvSpPr/>
          <p:nvPr/>
        </p:nvSpPr>
        <p:spPr>
          <a:xfrm>
            <a:off x="3996481" y="3414712"/>
            <a:ext cx="5821709" cy="9525"/>
          </a:xfrm>
          <a:prstGeom prst="rect">
            <a:avLst/>
          </a:prstGeom>
          <a:solidFill>
            <a:srgbClr val="1E293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21"/>
          <p:cNvSpPr/>
          <p:nvPr/>
        </p:nvSpPr>
        <p:spPr>
          <a:xfrm>
            <a:off x="9818191" y="3414712"/>
            <a:ext cx="1697533" cy="9525"/>
          </a:xfrm>
          <a:prstGeom prst="rect">
            <a:avLst/>
          </a:prstGeom>
          <a:solidFill>
            <a:srgbClr val="1E293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21"/>
          <p:cNvSpPr/>
          <p:nvPr/>
        </p:nvSpPr>
        <p:spPr>
          <a:xfrm>
            <a:off x="676275" y="3890962"/>
            <a:ext cx="3320206" cy="9525"/>
          </a:xfrm>
          <a:prstGeom prst="rect">
            <a:avLst/>
          </a:prstGeom>
          <a:solidFill>
            <a:srgbClr val="1E293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21"/>
          <p:cNvSpPr/>
          <p:nvPr/>
        </p:nvSpPr>
        <p:spPr>
          <a:xfrm>
            <a:off x="3996481" y="3890962"/>
            <a:ext cx="5821709" cy="9525"/>
          </a:xfrm>
          <a:prstGeom prst="rect">
            <a:avLst/>
          </a:prstGeom>
          <a:solidFill>
            <a:srgbClr val="1E293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21"/>
          <p:cNvSpPr/>
          <p:nvPr/>
        </p:nvSpPr>
        <p:spPr>
          <a:xfrm>
            <a:off x="9818191" y="3890962"/>
            <a:ext cx="1697533" cy="9525"/>
          </a:xfrm>
          <a:prstGeom prst="rect">
            <a:avLst/>
          </a:prstGeom>
          <a:solidFill>
            <a:srgbClr val="1E293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21"/>
          <p:cNvSpPr/>
          <p:nvPr/>
        </p:nvSpPr>
        <p:spPr>
          <a:xfrm>
            <a:off x="676275" y="4367212"/>
            <a:ext cx="3320206" cy="9525"/>
          </a:xfrm>
          <a:prstGeom prst="rect">
            <a:avLst/>
          </a:prstGeom>
          <a:solidFill>
            <a:srgbClr val="1E293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21"/>
          <p:cNvSpPr/>
          <p:nvPr/>
        </p:nvSpPr>
        <p:spPr>
          <a:xfrm>
            <a:off x="3996481" y="4367212"/>
            <a:ext cx="5821709" cy="9525"/>
          </a:xfrm>
          <a:prstGeom prst="rect">
            <a:avLst/>
          </a:prstGeom>
          <a:solidFill>
            <a:srgbClr val="1E293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1"/>
          <p:cNvSpPr/>
          <p:nvPr/>
        </p:nvSpPr>
        <p:spPr>
          <a:xfrm>
            <a:off x="9818191" y="4367212"/>
            <a:ext cx="1697533" cy="9525"/>
          </a:xfrm>
          <a:prstGeom prst="rect">
            <a:avLst/>
          </a:prstGeom>
          <a:solidFill>
            <a:srgbClr val="1E293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21"/>
          <p:cNvSpPr/>
          <p:nvPr/>
        </p:nvSpPr>
        <p:spPr>
          <a:xfrm>
            <a:off x="676275" y="4843462"/>
            <a:ext cx="3320206" cy="9525"/>
          </a:xfrm>
          <a:prstGeom prst="rect">
            <a:avLst/>
          </a:prstGeom>
          <a:solidFill>
            <a:srgbClr val="1E293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21"/>
          <p:cNvSpPr/>
          <p:nvPr/>
        </p:nvSpPr>
        <p:spPr>
          <a:xfrm>
            <a:off x="3996481" y="4843462"/>
            <a:ext cx="5821709" cy="9525"/>
          </a:xfrm>
          <a:prstGeom prst="rect">
            <a:avLst/>
          </a:prstGeom>
          <a:solidFill>
            <a:srgbClr val="1E293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21"/>
          <p:cNvSpPr/>
          <p:nvPr/>
        </p:nvSpPr>
        <p:spPr>
          <a:xfrm>
            <a:off x="9818191" y="4843462"/>
            <a:ext cx="1697533" cy="9525"/>
          </a:xfrm>
          <a:prstGeom prst="rect">
            <a:avLst/>
          </a:prstGeom>
          <a:solidFill>
            <a:srgbClr val="1E293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21"/>
          <p:cNvSpPr txBox="1"/>
          <p:nvPr/>
        </p:nvSpPr>
        <p:spPr>
          <a:xfrm>
            <a:off x="866775" y="485775"/>
            <a:ext cx="11181397" cy="4381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50" u="none" cap="none" strike="noStrike">
                <a:solidFill>
                  <a:srgbClr val="DEFF9A"/>
                </a:solidFill>
                <a:latin typeface="Urbanist Medium"/>
                <a:ea typeface="Urbanist Medium"/>
                <a:cs typeface="Urbanist Medium"/>
                <a:sym typeface="Urbanist Medium"/>
              </a:rPr>
              <a:t>Performance Evaluation Metrics</a:t>
            </a:r>
            <a:endParaRPr/>
          </a:p>
        </p:txBody>
      </p:sp>
      <p:sp>
        <p:nvSpPr>
          <p:cNvPr id="225" name="Google Shape;225;p21"/>
          <p:cNvSpPr/>
          <p:nvPr/>
        </p:nvSpPr>
        <p:spPr>
          <a:xfrm>
            <a:off x="676275" y="485775"/>
            <a:ext cx="47625" cy="438150"/>
          </a:xfrm>
          <a:prstGeom prst="rect">
            <a:avLst/>
          </a:prstGeom>
          <a:solidFill>
            <a:srgbClr val="DEFF9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F172A"/>
        </a:solidFill>
      </p:bgPr>
    </p:bg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230" name="Google Shape;230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31" name="Google Shape;231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6275" y="1838325"/>
            <a:ext cx="5133974" cy="3619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32" name="Google Shape;232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85800" y="1847850"/>
            <a:ext cx="5114925" cy="3600450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Google Shape;233;p22"/>
          <p:cNvSpPr txBox="1"/>
          <p:nvPr/>
        </p:nvSpPr>
        <p:spPr>
          <a:xfrm>
            <a:off x="6762750" y="3105150"/>
            <a:ext cx="4752900" cy="21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180975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T1110.001:</a:t>
            </a: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 Credential Access via Brute-Force.</a:t>
            </a:r>
            <a:endParaRPr/>
          </a:p>
        </p:txBody>
      </p:sp>
      <p:sp>
        <p:nvSpPr>
          <p:cNvPr id="234" name="Google Shape;234;p22"/>
          <p:cNvSpPr txBox="1"/>
          <p:nvPr/>
        </p:nvSpPr>
        <p:spPr>
          <a:xfrm>
            <a:off x="6762750" y="3376612"/>
            <a:ext cx="4752900" cy="21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180975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T1053.003:</a:t>
            </a: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 Persistence through Scheduled Cron Tasks.</a:t>
            </a:r>
            <a:endParaRPr/>
          </a:p>
        </p:txBody>
      </p:sp>
      <p:sp>
        <p:nvSpPr>
          <p:cNvPr id="235" name="Google Shape;235;p22"/>
          <p:cNvSpPr txBox="1"/>
          <p:nvPr/>
        </p:nvSpPr>
        <p:spPr>
          <a:xfrm>
            <a:off x="6762750" y="3648075"/>
            <a:ext cx="4752900" cy="21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22860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T1548.001:</a:t>
            </a: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 Privilege Escalation via SUID Binaries.</a:t>
            </a:r>
            <a:endParaRPr/>
          </a:p>
        </p:txBody>
      </p:sp>
      <p:sp>
        <p:nvSpPr>
          <p:cNvPr id="236" name="Google Shape;236;p22"/>
          <p:cNvSpPr txBox="1"/>
          <p:nvPr/>
        </p:nvSpPr>
        <p:spPr>
          <a:xfrm>
            <a:off x="6762750" y="3919537"/>
            <a:ext cx="4752900" cy="21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22860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T1048.003:</a:t>
            </a: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 Exfiltration over Alternative Protocol.</a:t>
            </a:r>
            <a:endParaRPr/>
          </a:p>
        </p:txBody>
      </p:sp>
      <p:pic>
        <p:nvPicPr>
          <p:cNvPr descr="image.png" id="237" name="Google Shape;237;p2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762750" y="3138487"/>
            <a:ext cx="180975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38" name="Google Shape;238;p2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762750" y="3409950"/>
            <a:ext cx="180975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39" name="Google Shape;239;p22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762750" y="3681412"/>
            <a:ext cx="228600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40" name="Google Shape;240;p22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6762750" y="3952875"/>
            <a:ext cx="228600" cy="190500"/>
          </a:xfrm>
          <a:prstGeom prst="rect">
            <a:avLst/>
          </a:prstGeom>
          <a:noFill/>
          <a:ln>
            <a:noFill/>
          </a:ln>
        </p:spPr>
      </p:pic>
      <p:sp>
        <p:nvSpPr>
          <p:cNvPr id="241" name="Google Shape;241;p22"/>
          <p:cNvSpPr txBox="1"/>
          <p:nvPr/>
        </p:nvSpPr>
        <p:spPr>
          <a:xfrm>
            <a:off x="866775" y="485775"/>
            <a:ext cx="11181300" cy="4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50" u="none" cap="none" strike="noStrike">
                <a:solidFill>
                  <a:srgbClr val="DEFF9A"/>
                </a:solidFill>
                <a:latin typeface="Urbanist Medium"/>
                <a:ea typeface="Urbanist Medium"/>
                <a:cs typeface="Urbanist Medium"/>
                <a:sym typeface="Urbanist Medium"/>
              </a:rPr>
              <a:t>MITRE ATT&amp;CK Framework Mapping</a:t>
            </a:r>
            <a:endParaRPr/>
          </a:p>
        </p:txBody>
      </p:sp>
      <p:sp>
        <p:nvSpPr>
          <p:cNvPr id="242" name="Google Shape;242;p22"/>
          <p:cNvSpPr/>
          <p:nvPr/>
        </p:nvSpPr>
        <p:spPr>
          <a:xfrm>
            <a:off x="676275" y="485775"/>
            <a:ext cx="47700" cy="438300"/>
          </a:xfrm>
          <a:prstGeom prst="rect">
            <a:avLst/>
          </a:prstGeom>
          <a:solidFill>
            <a:srgbClr val="DEFF9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F172A"/>
        </a:solidFill>
      </p:bgPr>
    </p:bg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247" name="Google Shape;247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48" name="Google Shape;248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6275" y="2964805"/>
            <a:ext cx="5133975" cy="228570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49" name="Google Shape;249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81750" y="2964805"/>
            <a:ext cx="5133975" cy="228570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50" name="Google Shape;250;p2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71550" y="3622030"/>
            <a:ext cx="4543425" cy="133320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51" name="Google Shape;251;p2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677025" y="3622030"/>
            <a:ext cx="4543425" cy="1333202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23"/>
          <p:cNvSpPr txBox="1"/>
          <p:nvPr/>
        </p:nvSpPr>
        <p:spPr>
          <a:xfrm>
            <a:off x="676275" y="2226617"/>
            <a:ext cx="10839450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The system bridges the gap by converting LLM reasoning into </a:t>
            </a: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instant OS commands</a:t>
            </a: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.</a:t>
            </a:r>
            <a:endParaRPr/>
          </a:p>
        </p:txBody>
      </p:sp>
      <p:sp>
        <p:nvSpPr>
          <p:cNvPr id="253" name="Google Shape;253;p23"/>
          <p:cNvSpPr txBox="1"/>
          <p:nvPr/>
        </p:nvSpPr>
        <p:spPr>
          <a:xfrm>
            <a:off x="971550" y="3260080"/>
            <a:ext cx="4770596" cy="2190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4" u="none" cap="none" strike="noStrike">
                <a:solidFill>
                  <a:srgbClr val="DEFF9A"/>
                </a:solidFill>
                <a:latin typeface="Urbanist"/>
                <a:ea typeface="Urbanist"/>
                <a:cs typeface="Urbanist"/>
                <a:sym typeface="Urbanist"/>
              </a:rPr>
              <a:t>LLM Reasoning (JSON)</a:t>
            </a:r>
            <a:endParaRPr/>
          </a:p>
        </p:txBody>
      </p:sp>
      <p:sp>
        <p:nvSpPr>
          <p:cNvPr id="254" name="Google Shape;254;p23"/>
          <p:cNvSpPr txBox="1"/>
          <p:nvPr/>
        </p:nvSpPr>
        <p:spPr>
          <a:xfrm>
            <a:off x="6677025" y="3260080"/>
            <a:ext cx="4770596" cy="2190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4" u="none" cap="none" strike="noStrike">
                <a:solidFill>
                  <a:srgbClr val="DEFF9A"/>
                </a:solidFill>
                <a:latin typeface="Urbanist"/>
                <a:ea typeface="Urbanist"/>
                <a:cs typeface="Urbanist"/>
                <a:sym typeface="Urbanist"/>
              </a:rPr>
              <a:t>Kernel Execution (CLI)</a:t>
            </a:r>
            <a:endParaRPr/>
          </a:p>
        </p:txBody>
      </p:sp>
      <p:sp>
        <p:nvSpPr>
          <p:cNvPr id="255" name="Google Shape;255;p23"/>
          <p:cNvSpPr txBox="1"/>
          <p:nvPr/>
        </p:nvSpPr>
        <p:spPr>
          <a:xfrm>
            <a:off x="866775" y="485775"/>
            <a:ext cx="11181397" cy="4381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50" u="none" cap="none" strike="noStrike">
                <a:solidFill>
                  <a:srgbClr val="DEFF9A"/>
                </a:solidFill>
                <a:latin typeface="Urbanist Medium"/>
                <a:ea typeface="Urbanist Medium"/>
                <a:cs typeface="Urbanist Medium"/>
                <a:sym typeface="Urbanist Medium"/>
              </a:rPr>
              <a:t>Agentic Action: Automated Remediation</a:t>
            </a:r>
            <a:endParaRPr/>
          </a:p>
        </p:txBody>
      </p:sp>
      <p:sp>
        <p:nvSpPr>
          <p:cNvPr id="256" name="Google Shape;256;p23"/>
          <p:cNvSpPr/>
          <p:nvPr/>
        </p:nvSpPr>
        <p:spPr>
          <a:xfrm>
            <a:off x="676275" y="485775"/>
            <a:ext cx="47625" cy="438150"/>
          </a:xfrm>
          <a:prstGeom prst="rect">
            <a:avLst/>
          </a:prstGeom>
          <a:solidFill>
            <a:srgbClr val="DEFF9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F172A"/>
        </a:solidFill>
      </p:bgPr>
    </p:bg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261" name="Google Shape;261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62" name="Google Shape;262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6275" y="2305050"/>
            <a:ext cx="5133975" cy="19478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63" name="Google Shape;263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81750" y="2440781"/>
            <a:ext cx="5133975" cy="1676400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24"/>
          <p:cNvSpPr txBox="1"/>
          <p:nvPr/>
        </p:nvSpPr>
        <p:spPr>
          <a:xfrm>
            <a:off x="676275" y="4538662"/>
            <a:ext cx="10839450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F8FAFC"/>
                </a:solidFill>
                <a:latin typeface="Urbanist"/>
                <a:ea typeface="Urbanist"/>
                <a:cs typeface="Urbanist"/>
                <a:sym typeface="Urbanist"/>
              </a:rPr>
              <a:t>The 0% FPR ensures that benign administrative tasks are not disrupted, solving the "Automated Over-Blocking" problem.</a:t>
            </a:r>
            <a:endParaRPr/>
          </a:p>
        </p:txBody>
      </p:sp>
      <p:sp>
        <p:nvSpPr>
          <p:cNvPr id="265" name="Google Shape;265;p24"/>
          <p:cNvSpPr txBox="1"/>
          <p:nvPr/>
        </p:nvSpPr>
        <p:spPr>
          <a:xfrm>
            <a:off x="971550" y="2600325"/>
            <a:ext cx="4770596" cy="2190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4" u="none" cap="none" strike="noStrike">
                <a:solidFill>
                  <a:srgbClr val="DEFF9A"/>
                </a:solidFill>
                <a:latin typeface="Urbanist"/>
                <a:ea typeface="Urbanist"/>
                <a:cs typeface="Urbanist"/>
                <a:sym typeface="Urbanist"/>
              </a:rPr>
              <a:t>Analyst Augmentation</a:t>
            </a:r>
            <a:endParaRPr/>
          </a:p>
        </p:txBody>
      </p:sp>
      <p:sp>
        <p:nvSpPr>
          <p:cNvPr id="266" name="Google Shape;266;p24"/>
          <p:cNvSpPr txBox="1"/>
          <p:nvPr/>
        </p:nvSpPr>
        <p:spPr>
          <a:xfrm>
            <a:off x="971550" y="2962275"/>
            <a:ext cx="4543425" cy="8143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Reduces cognitive load by synthesizing unstructured logs into summarized narratives. Allows Tier 1 analysts to handle complex forensic chains.</a:t>
            </a:r>
            <a:endParaRPr/>
          </a:p>
        </p:txBody>
      </p:sp>
      <p:sp>
        <p:nvSpPr>
          <p:cNvPr id="267" name="Google Shape;267;p24"/>
          <p:cNvSpPr txBox="1"/>
          <p:nvPr/>
        </p:nvSpPr>
        <p:spPr>
          <a:xfrm>
            <a:off x="6677025" y="2736056"/>
            <a:ext cx="4770596" cy="2190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4" u="none" cap="none" strike="noStrike">
                <a:solidFill>
                  <a:srgbClr val="DEFF9A"/>
                </a:solidFill>
                <a:latin typeface="Urbanist"/>
                <a:ea typeface="Urbanist"/>
                <a:cs typeface="Urbanist"/>
                <a:sym typeface="Urbanist"/>
              </a:rPr>
              <a:t>Speed to Contain</a:t>
            </a:r>
            <a:endParaRPr/>
          </a:p>
        </p:txBody>
      </p:sp>
      <p:sp>
        <p:nvSpPr>
          <p:cNvPr id="268" name="Google Shape;268;p24"/>
          <p:cNvSpPr txBox="1"/>
          <p:nvPr/>
        </p:nvSpPr>
        <p:spPr>
          <a:xfrm>
            <a:off x="6677025" y="3098006"/>
            <a:ext cx="4543425" cy="5429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Automates the "Time to Contain" metric. In simulation, IP blocking occurred within </a:t>
            </a: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3 seconds</a:t>
            </a: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 of detection.</a:t>
            </a:r>
            <a:endParaRPr/>
          </a:p>
        </p:txBody>
      </p:sp>
      <p:sp>
        <p:nvSpPr>
          <p:cNvPr id="269" name="Google Shape;269;p24"/>
          <p:cNvSpPr txBox="1"/>
          <p:nvPr/>
        </p:nvSpPr>
        <p:spPr>
          <a:xfrm>
            <a:off x="866775" y="485775"/>
            <a:ext cx="11181397" cy="4381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50" u="none" cap="none" strike="noStrike">
                <a:solidFill>
                  <a:srgbClr val="DEFF9A"/>
                </a:solidFill>
                <a:latin typeface="Urbanist Medium"/>
                <a:ea typeface="Urbanist Medium"/>
                <a:cs typeface="Urbanist Medium"/>
                <a:sym typeface="Urbanist Medium"/>
              </a:rPr>
              <a:t>Discussion: Operational Impact</a:t>
            </a:r>
            <a:endParaRPr/>
          </a:p>
        </p:txBody>
      </p:sp>
      <p:sp>
        <p:nvSpPr>
          <p:cNvPr id="270" name="Google Shape;270;p24"/>
          <p:cNvSpPr/>
          <p:nvPr/>
        </p:nvSpPr>
        <p:spPr>
          <a:xfrm>
            <a:off x="676275" y="485775"/>
            <a:ext cx="47625" cy="438150"/>
          </a:xfrm>
          <a:prstGeom prst="rect">
            <a:avLst/>
          </a:prstGeom>
          <a:solidFill>
            <a:srgbClr val="DEFF9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F172A"/>
        </a:solidFill>
      </p:bgPr>
    </p:bg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275" name="Google Shape;275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76" name="Google Shape;276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6275" y="3190875"/>
            <a:ext cx="5133975" cy="192881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77" name="Google Shape;277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81750" y="3190875"/>
            <a:ext cx="5133975" cy="1928812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25"/>
          <p:cNvSpPr txBox="1"/>
          <p:nvPr/>
        </p:nvSpPr>
        <p:spPr>
          <a:xfrm>
            <a:off x="676275" y="2357437"/>
            <a:ext cx="10839450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This thesis validates that agentic LLMs are more than passive analysis tools—they are effective </a:t>
            </a:r>
            <a:r>
              <a:rPr b="1" i="0" lang="en-US" sz="1425" u="none" cap="none" strike="noStrike">
                <a:solidFill>
                  <a:srgbClr val="F1F5F9"/>
                </a:solidFill>
                <a:latin typeface="Urbanist"/>
                <a:ea typeface="Urbanist"/>
                <a:cs typeface="Urbanist"/>
                <a:sym typeface="Urbanist"/>
              </a:rPr>
              <a:t>actors in cyber defense</a:t>
            </a: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.</a:t>
            </a:r>
            <a:endParaRPr/>
          </a:p>
        </p:txBody>
      </p:sp>
      <p:sp>
        <p:nvSpPr>
          <p:cNvPr id="279" name="Google Shape;279;p25"/>
          <p:cNvSpPr txBox="1"/>
          <p:nvPr/>
        </p:nvSpPr>
        <p:spPr>
          <a:xfrm>
            <a:off x="971550" y="3486150"/>
            <a:ext cx="4770596" cy="2190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4" u="none" cap="none" strike="noStrike">
                <a:solidFill>
                  <a:srgbClr val="DEFF9A"/>
                </a:solidFill>
                <a:latin typeface="Urbanist"/>
                <a:ea typeface="Urbanist"/>
                <a:cs typeface="Urbanist"/>
                <a:sym typeface="Urbanist"/>
              </a:rPr>
              <a:t>Key Findings</a:t>
            </a:r>
            <a:endParaRPr/>
          </a:p>
        </p:txBody>
      </p:sp>
      <p:sp>
        <p:nvSpPr>
          <p:cNvPr id="280" name="Google Shape;280;p25"/>
          <p:cNvSpPr txBox="1"/>
          <p:nvPr/>
        </p:nvSpPr>
        <p:spPr>
          <a:xfrm>
            <a:off x="6677025" y="3486150"/>
            <a:ext cx="4770596" cy="2190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404" u="none" cap="none" strike="noStrike">
                <a:solidFill>
                  <a:srgbClr val="DEFF9A"/>
                </a:solidFill>
                <a:latin typeface="Urbanist"/>
                <a:ea typeface="Urbanist"/>
                <a:cs typeface="Urbanist"/>
                <a:sym typeface="Urbanist"/>
              </a:rPr>
              <a:t>Future Work</a:t>
            </a:r>
            <a:endParaRPr/>
          </a:p>
        </p:txBody>
      </p:sp>
      <p:sp>
        <p:nvSpPr>
          <p:cNvPr id="281" name="Google Shape;281;p25"/>
          <p:cNvSpPr txBox="1"/>
          <p:nvPr/>
        </p:nvSpPr>
        <p:spPr>
          <a:xfrm>
            <a:off x="1314450" y="3855243"/>
            <a:ext cx="3810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•</a:t>
            </a:r>
            <a:endParaRPr/>
          </a:p>
        </p:txBody>
      </p:sp>
      <p:sp>
        <p:nvSpPr>
          <p:cNvPr id="282" name="Google Shape;282;p25"/>
          <p:cNvSpPr txBox="1"/>
          <p:nvPr/>
        </p:nvSpPr>
        <p:spPr>
          <a:xfrm>
            <a:off x="1352550" y="3857625"/>
            <a:ext cx="4162425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3810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100% Detection rate of known patterns.</a:t>
            </a:r>
            <a:endParaRPr/>
          </a:p>
        </p:txBody>
      </p:sp>
      <p:sp>
        <p:nvSpPr>
          <p:cNvPr id="283" name="Google Shape;283;p25"/>
          <p:cNvSpPr txBox="1"/>
          <p:nvPr/>
        </p:nvSpPr>
        <p:spPr>
          <a:xfrm>
            <a:off x="1314450" y="4126706"/>
            <a:ext cx="3810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•</a:t>
            </a:r>
            <a:endParaRPr/>
          </a:p>
        </p:txBody>
      </p:sp>
      <p:sp>
        <p:nvSpPr>
          <p:cNvPr id="284" name="Google Shape;284;p25"/>
          <p:cNvSpPr txBox="1"/>
          <p:nvPr/>
        </p:nvSpPr>
        <p:spPr>
          <a:xfrm>
            <a:off x="1352550" y="4129087"/>
            <a:ext cx="4162425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3810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Zero false positives on test noise logs.</a:t>
            </a:r>
            <a:endParaRPr/>
          </a:p>
        </p:txBody>
      </p:sp>
      <p:sp>
        <p:nvSpPr>
          <p:cNvPr id="285" name="Google Shape;285;p25"/>
          <p:cNvSpPr txBox="1"/>
          <p:nvPr/>
        </p:nvSpPr>
        <p:spPr>
          <a:xfrm>
            <a:off x="1314450" y="4398168"/>
            <a:ext cx="3810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•</a:t>
            </a:r>
            <a:endParaRPr/>
          </a:p>
        </p:txBody>
      </p:sp>
      <p:sp>
        <p:nvSpPr>
          <p:cNvPr id="286" name="Google Shape;286;p25"/>
          <p:cNvSpPr txBox="1"/>
          <p:nvPr/>
        </p:nvSpPr>
        <p:spPr>
          <a:xfrm>
            <a:off x="1352550" y="4400550"/>
            <a:ext cx="4162425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3810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Syntactically perfect remediation scripts.</a:t>
            </a:r>
            <a:endParaRPr/>
          </a:p>
        </p:txBody>
      </p:sp>
      <p:sp>
        <p:nvSpPr>
          <p:cNvPr id="287" name="Google Shape;287;p25"/>
          <p:cNvSpPr txBox="1"/>
          <p:nvPr/>
        </p:nvSpPr>
        <p:spPr>
          <a:xfrm>
            <a:off x="7019925" y="3855243"/>
            <a:ext cx="3810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•</a:t>
            </a:r>
            <a:endParaRPr/>
          </a:p>
        </p:txBody>
      </p:sp>
      <p:sp>
        <p:nvSpPr>
          <p:cNvPr id="288" name="Google Shape;288;p25"/>
          <p:cNvSpPr txBox="1"/>
          <p:nvPr/>
        </p:nvSpPr>
        <p:spPr>
          <a:xfrm>
            <a:off x="7058025" y="3857625"/>
            <a:ext cx="4162425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3810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Integration with live SIEM/EDR API streams.</a:t>
            </a:r>
            <a:endParaRPr/>
          </a:p>
        </p:txBody>
      </p:sp>
      <p:sp>
        <p:nvSpPr>
          <p:cNvPr id="289" name="Google Shape;289;p25"/>
          <p:cNvSpPr txBox="1"/>
          <p:nvPr/>
        </p:nvSpPr>
        <p:spPr>
          <a:xfrm>
            <a:off x="7019925" y="4126706"/>
            <a:ext cx="3810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•</a:t>
            </a:r>
            <a:endParaRPr/>
          </a:p>
        </p:txBody>
      </p:sp>
      <p:sp>
        <p:nvSpPr>
          <p:cNvPr id="290" name="Google Shape;290;p25"/>
          <p:cNvSpPr txBox="1"/>
          <p:nvPr/>
        </p:nvSpPr>
        <p:spPr>
          <a:xfrm>
            <a:off x="7058025" y="4129087"/>
            <a:ext cx="4162425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3810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Adversarial testing against "poisoned" logs.</a:t>
            </a:r>
            <a:endParaRPr/>
          </a:p>
        </p:txBody>
      </p:sp>
      <p:sp>
        <p:nvSpPr>
          <p:cNvPr id="291" name="Google Shape;291;p25"/>
          <p:cNvSpPr txBox="1"/>
          <p:nvPr/>
        </p:nvSpPr>
        <p:spPr>
          <a:xfrm>
            <a:off x="7019925" y="4398168"/>
            <a:ext cx="3810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•</a:t>
            </a:r>
            <a:endParaRPr/>
          </a:p>
        </p:txBody>
      </p:sp>
      <p:sp>
        <p:nvSpPr>
          <p:cNvPr id="292" name="Google Shape;292;p25"/>
          <p:cNvSpPr txBox="1"/>
          <p:nvPr/>
        </p:nvSpPr>
        <p:spPr>
          <a:xfrm>
            <a:off x="7058025" y="4400550"/>
            <a:ext cx="4162425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38100" spcFirstLastPara="1" rIns="0" wrap="square" tIns="0">
            <a:spAutoFit/>
          </a:bodyPr>
          <a:lstStyle/>
          <a:p>
            <a:pPr indent="0" lvl="0" marL="0" marR="0" rtl="0" algn="l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Multi-modal analysis (Log + PCAP correlation).</a:t>
            </a:r>
            <a:endParaRPr/>
          </a:p>
        </p:txBody>
      </p:sp>
      <p:sp>
        <p:nvSpPr>
          <p:cNvPr id="293" name="Google Shape;293;p25"/>
          <p:cNvSpPr txBox="1"/>
          <p:nvPr/>
        </p:nvSpPr>
        <p:spPr>
          <a:xfrm>
            <a:off x="866775" y="485775"/>
            <a:ext cx="11181397" cy="4381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50" u="none" cap="none" strike="noStrike">
                <a:solidFill>
                  <a:srgbClr val="DEFF9A"/>
                </a:solidFill>
                <a:latin typeface="Urbanist Medium"/>
                <a:ea typeface="Urbanist Medium"/>
                <a:cs typeface="Urbanist Medium"/>
                <a:sym typeface="Urbanist Medium"/>
              </a:rPr>
              <a:t>Conclusion</a:t>
            </a:r>
            <a:endParaRPr/>
          </a:p>
        </p:txBody>
      </p:sp>
      <p:sp>
        <p:nvSpPr>
          <p:cNvPr id="294" name="Google Shape;294;p25"/>
          <p:cNvSpPr/>
          <p:nvPr/>
        </p:nvSpPr>
        <p:spPr>
          <a:xfrm>
            <a:off x="676275" y="485775"/>
            <a:ext cx="47625" cy="438150"/>
          </a:xfrm>
          <a:prstGeom prst="rect">
            <a:avLst/>
          </a:prstGeom>
          <a:solidFill>
            <a:srgbClr val="DEFF9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F172A"/>
        </a:solidFill>
      </p:bgPr>
    </p:bg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299" name="Google Shape;299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26"/>
          <p:cNvSpPr txBox="1"/>
          <p:nvPr/>
        </p:nvSpPr>
        <p:spPr>
          <a:xfrm>
            <a:off x="4319587" y="4476750"/>
            <a:ext cx="3552825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Contact: Omar Salem Almutairi</a:t>
            </a:r>
            <a:endParaRPr/>
          </a:p>
        </p:txBody>
      </p:sp>
      <p:sp>
        <p:nvSpPr>
          <p:cNvPr id="301" name="Google Shape;301;p26"/>
          <p:cNvSpPr txBox="1"/>
          <p:nvPr/>
        </p:nvSpPr>
        <p:spPr>
          <a:xfrm>
            <a:off x="4319587" y="4929187"/>
            <a:ext cx="3552825" cy="2714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Midocean University | College of Informatics</a:t>
            </a:r>
            <a:endParaRPr/>
          </a:p>
        </p:txBody>
      </p:sp>
      <p:sp>
        <p:nvSpPr>
          <p:cNvPr id="302" name="Google Shape;302;p26"/>
          <p:cNvSpPr txBox="1"/>
          <p:nvPr/>
        </p:nvSpPr>
        <p:spPr>
          <a:xfrm>
            <a:off x="4105751" y="1476375"/>
            <a:ext cx="3980497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000" u="none" cap="none" strike="noStrike">
                <a:solidFill>
                  <a:srgbClr val="DEFF9A"/>
                </a:solidFill>
                <a:latin typeface="Urbanist"/>
                <a:ea typeface="Urbanist"/>
                <a:cs typeface="Urbanist"/>
                <a:sym typeface="Urbanist"/>
              </a:rPr>
              <a:t>Thank You!</a:t>
            </a:r>
            <a:endParaRPr/>
          </a:p>
        </p:txBody>
      </p:sp>
      <p:sp>
        <p:nvSpPr>
          <p:cNvPr id="303" name="Google Shape;303;p26"/>
          <p:cNvSpPr txBox="1"/>
          <p:nvPr/>
        </p:nvSpPr>
        <p:spPr>
          <a:xfrm>
            <a:off x="5048250" y="2581275"/>
            <a:ext cx="20955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rgbClr val="F8FAFC"/>
                </a:solidFill>
                <a:latin typeface="Urbanist"/>
                <a:ea typeface="Urbanist"/>
                <a:cs typeface="Urbanist"/>
                <a:sym typeface="Urbanist"/>
              </a:rPr>
              <a:t>Any Questions?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F172A"/>
        </a:solidFill>
      </p:bgPr>
    </p:bg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308" name="Google Shape;308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27"/>
          <p:cNvSpPr/>
          <p:nvPr/>
        </p:nvSpPr>
        <p:spPr>
          <a:xfrm>
            <a:off x="676275" y="2024062"/>
            <a:ext cx="10839450" cy="7715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27"/>
          <p:cNvSpPr/>
          <p:nvPr/>
        </p:nvSpPr>
        <p:spPr>
          <a:xfrm>
            <a:off x="676275" y="2795587"/>
            <a:ext cx="10839450" cy="7715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27"/>
          <p:cNvSpPr/>
          <p:nvPr/>
        </p:nvSpPr>
        <p:spPr>
          <a:xfrm>
            <a:off x="676275" y="3567112"/>
            <a:ext cx="10839450" cy="7715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27"/>
          <p:cNvSpPr/>
          <p:nvPr/>
        </p:nvSpPr>
        <p:spPr>
          <a:xfrm>
            <a:off x="676275" y="2786062"/>
            <a:ext cx="10839450" cy="9525"/>
          </a:xfrm>
          <a:prstGeom prst="rect">
            <a:avLst/>
          </a:prstGeom>
          <a:solidFill>
            <a:srgbClr val="75757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27"/>
          <p:cNvSpPr/>
          <p:nvPr/>
        </p:nvSpPr>
        <p:spPr>
          <a:xfrm>
            <a:off x="676275" y="2786062"/>
            <a:ext cx="10839450" cy="9525"/>
          </a:xfrm>
          <a:prstGeom prst="rect">
            <a:avLst/>
          </a:prstGeom>
          <a:solidFill>
            <a:srgbClr val="75757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27"/>
          <p:cNvSpPr/>
          <p:nvPr/>
        </p:nvSpPr>
        <p:spPr>
          <a:xfrm>
            <a:off x="676275" y="3557587"/>
            <a:ext cx="10839450" cy="9525"/>
          </a:xfrm>
          <a:prstGeom prst="rect">
            <a:avLst/>
          </a:prstGeom>
          <a:solidFill>
            <a:srgbClr val="75757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27"/>
          <p:cNvSpPr/>
          <p:nvPr/>
        </p:nvSpPr>
        <p:spPr>
          <a:xfrm>
            <a:off x="676275" y="3557587"/>
            <a:ext cx="10839450" cy="9525"/>
          </a:xfrm>
          <a:prstGeom prst="rect">
            <a:avLst/>
          </a:prstGeom>
          <a:solidFill>
            <a:srgbClr val="75757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27"/>
          <p:cNvSpPr/>
          <p:nvPr/>
        </p:nvSpPr>
        <p:spPr>
          <a:xfrm>
            <a:off x="676275" y="4329112"/>
            <a:ext cx="10839450" cy="9525"/>
          </a:xfrm>
          <a:prstGeom prst="rect">
            <a:avLst/>
          </a:prstGeom>
          <a:solidFill>
            <a:srgbClr val="75757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27"/>
          <p:cNvSpPr/>
          <p:nvPr/>
        </p:nvSpPr>
        <p:spPr>
          <a:xfrm>
            <a:off x="676275" y="4329112"/>
            <a:ext cx="10839450" cy="9525"/>
          </a:xfrm>
          <a:prstGeom prst="rect">
            <a:avLst/>
          </a:prstGeom>
          <a:solidFill>
            <a:srgbClr val="75757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mage.png" id="318" name="Google Shape;318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6275" y="2166937"/>
            <a:ext cx="857250" cy="476250"/>
          </a:xfrm>
          <a:prstGeom prst="rect">
            <a:avLst/>
          </a:prstGeom>
          <a:noFill/>
          <a:ln>
            <a:noFill/>
          </a:ln>
        </p:spPr>
      </p:pic>
      <p:sp>
        <p:nvSpPr>
          <p:cNvPr id="319" name="Google Shape;319;p27"/>
          <p:cNvSpPr txBox="1"/>
          <p:nvPr/>
        </p:nvSpPr>
        <p:spPr>
          <a:xfrm>
            <a:off x="1771650" y="2174081"/>
            <a:ext cx="9744075" cy="18573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994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7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https://static0.xdaimages.com/wordpress/wp-content/uploads/2025/10/patchmon-4.png?q=49&amp;fit=crop&amp;w=825&amp;dpr=2</a:t>
            </a:r>
            <a:endParaRPr/>
          </a:p>
        </p:txBody>
      </p:sp>
      <p:sp>
        <p:nvSpPr>
          <p:cNvPr id="320" name="Google Shape;320;p27"/>
          <p:cNvSpPr txBox="1"/>
          <p:nvPr/>
        </p:nvSpPr>
        <p:spPr>
          <a:xfrm>
            <a:off x="1771650" y="2407443"/>
            <a:ext cx="9744075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Source: </a:t>
            </a:r>
            <a:r>
              <a:rPr b="0" i="0" lang="en-US" sz="1200" u="none" cap="none" strike="noStrike">
                <a:solidFill>
                  <a:srgbClr val="4F46E5"/>
                </a:solidFill>
                <a:latin typeface="Urbanist"/>
                <a:ea typeface="Urbanist"/>
                <a:cs typeface="Urbanist"/>
                <a:sym typeface="Urbanist"/>
              </a:rPr>
              <a:t>www.xda-developers.com</a:t>
            </a:r>
            <a:endParaRPr/>
          </a:p>
        </p:txBody>
      </p:sp>
      <p:pic>
        <p:nvPicPr>
          <p:cNvPr descr="image.png" id="321" name="Google Shape;321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6275" y="2938462"/>
            <a:ext cx="857250" cy="476250"/>
          </a:xfrm>
          <a:prstGeom prst="rect">
            <a:avLst/>
          </a:prstGeom>
          <a:noFill/>
          <a:ln>
            <a:noFill/>
          </a:ln>
        </p:spPr>
      </p:pic>
      <p:sp>
        <p:nvSpPr>
          <p:cNvPr id="322" name="Google Shape;322;p27"/>
          <p:cNvSpPr txBox="1"/>
          <p:nvPr/>
        </p:nvSpPr>
        <p:spPr>
          <a:xfrm>
            <a:off x="1771650" y="2945606"/>
            <a:ext cx="9744075" cy="18573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994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7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http://conceptdraw.com/How-To-Guide/picture/network-seccurity-new.png</a:t>
            </a:r>
            <a:endParaRPr/>
          </a:p>
        </p:txBody>
      </p:sp>
      <p:sp>
        <p:nvSpPr>
          <p:cNvPr id="323" name="Google Shape;323;p27"/>
          <p:cNvSpPr txBox="1"/>
          <p:nvPr/>
        </p:nvSpPr>
        <p:spPr>
          <a:xfrm>
            <a:off x="1771650" y="3178968"/>
            <a:ext cx="9744075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Source: </a:t>
            </a:r>
            <a:r>
              <a:rPr b="0" i="0" lang="en-US" sz="1200" u="none" cap="none" strike="noStrike">
                <a:solidFill>
                  <a:srgbClr val="4F46E5"/>
                </a:solidFill>
                <a:latin typeface="Urbanist"/>
                <a:ea typeface="Urbanist"/>
                <a:cs typeface="Urbanist"/>
                <a:sym typeface="Urbanist"/>
              </a:rPr>
              <a:t>www.conceptdraw.com</a:t>
            </a:r>
            <a:endParaRPr/>
          </a:p>
        </p:txBody>
      </p:sp>
      <p:pic>
        <p:nvPicPr>
          <p:cNvPr descr="image.png" id="324" name="Google Shape;324;p2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76275" y="3709987"/>
            <a:ext cx="857250" cy="476250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27"/>
          <p:cNvSpPr txBox="1"/>
          <p:nvPr/>
        </p:nvSpPr>
        <p:spPr>
          <a:xfrm>
            <a:off x="1771650" y="3717131"/>
            <a:ext cx="9744075" cy="18573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994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7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https://ik.imagekit.io/qualys/wp-content/uploads/2024/03/Qualys-MITRE-Mapping.png</a:t>
            </a:r>
            <a:endParaRPr/>
          </a:p>
        </p:txBody>
      </p:sp>
      <p:sp>
        <p:nvSpPr>
          <p:cNvPr id="326" name="Google Shape;326;p27"/>
          <p:cNvSpPr txBox="1"/>
          <p:nvPr/>
        </p:nvSpPr>
        <p:spPr>
          <a:xfrm>
            <a:off x="1771650" y="3950493"/>
            <a:ext cx="9744075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Source: </a:t>
            </a:r>
            <a:r>
              <a:rPr b="0" i="0" lang="en-US" sz="1200" u="none" cap="none" strike="noStrike">
                <a:solidFill>
                  <a:srgbClr val="4F46E5"/>
                </a:solidFill>
                <a:latin typeface="Urbanist"/>
                <a:ea typeface="Urbanist"/>
                <a:cs typeface="Urbanist"/>
                <a:sym typeface="Urbanist"/>
              </a:rPr>
              <a:t>blog.qualys.com</a:t>
            </a:r>
            <a:endParaRPr/>
          </a:p>
        </p:txBody>
      </p:sp>
      <p:pic>
        <p:nvPicPr>
          <p:cNvPr descr="image.png" id="327" name="Google Shape;327;p2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76275" y="4567237"/>
            <a:ext cx="857250" cy="476250"/>
          </a:xfrm>
          <a:prstGeom prst="rect">
            <a:avLst/>
          </a:prstGeom>
          <a:noFill/>
          <a:ln>
            <a:noFill/>
          </a:ln>
        </p:spPr>
      </p:pic>
      <p:sp>
        <p:nvSpPr>
          <p:cNvPr id="328" name="Google Shape;328;p27"/>
          <p:cNvSpPr txBox="1"/>
          <p:nvPr/>
        </p:nvSpPr>
        <p:spPr>
          <a:xfrm>
            <a:off x="1771650" y="4481512"/>
            <a:ext cx="9744075" cy="3714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994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75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https://static.vecteezy.com/system/resources/previews/070/707/983/non_2x/abstract-digital-data-stream-binary-code-visualization-for-technology-cybersecurity-and-future-concepts-photo.jpeg</a:t>
            </a:r>
            <a:endParaRPr/>
          </a:p>
        </p:txBody>
      </p:sp>
      <p:sp>
        <p:nvSpPr>
          <p:cNvPr id="329" name="Google Shape;329;p27"/>
          <p:cNvSpPr txBox="1"/>
          <p:nvPr/>
        </p:nvSpPr>
        <p:spPr>
          <a:xfrm>
            <a:off x="1771650" y="4900612"/>
            <a:ext cx="9744075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" u="none" cap="none" strike="noStrike">
                <a:solidFill>
                  <a:srgbClr val="94A3B8"/>
                </a:solidFill>
                <a:latin typeface="Urbanist"/>
                <a:ea typeface="Urbanist"/>
                <a:cs typeface="Urbanist"/>
                <a:sym typeface="Urbanist"/>
              </a:rPr>
              <a:t>Source: </a:t>
            </a:r>
            <a:r>
              <a:rPr b="0" i="0" lang="en-US" sz="1200" u="none" cap="none" strike="noStrike">
                <a:solidFill>
                  <a:srgbClr val="4F46E5"/>
                </a:solidFill>
                <a:latin typeface="Urbanist"/>
                <a:ea typeface="Urbanist"/>
                <a:cs typeface="Urbanist"/>
                <a:sym typeface="Urbanist"/>
              </a:rPr>
              <a:t>www.vecteezy.com</a:t>
            </a:r>
            <a:endParaRPr/>
          </a:p>
        </p:txBody>
      </p:sp>
      <p:sp>
        <p:nvSpPr>
          <p:cNvPr id="330" name="Google Shape;330;p27"/>
          <p:cNvSpPr txBox="1"/>
          <p:nvPr/>
        </p:nvSpPr>
        <p:spPr>
          <a:xfrm>
            <a:off x="866775" y="485775"/>
            <a:ext cx="11181397" cy="4381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50" u="none" cap="none" strike="noStrike">
                <a:solidFill>
                  <a:srgbClr val="DEFF9A"/>
                </a:solidFill>
                <a:latin typeface="Urbanist Medium"/>
                <a:ea typeface="Urbanist Medium"/>
                <a:cs typeface="Urbanist Medium"/>
                <a:sym typeface="Urbanist Medium"/>
              </a:rPr>
              <a:t>Image Sources</a:t>
            </a:r>
            <a:endParaRPr/>
          </a:p>
        </p:txBody>
      </p:sp>
      <p:sp>
        <p:nvSpPr>
          <p:cNvPr id="331" name="Google Shape;331;p27"/>
          <p:cNvSpPr/>
          <p:nvPr/>
        </p:nvSpPr>
        <p:spPr>
          <a:xfrm>
            <a:off x="676275" y="485775"/>
            <a:ext cx="47625" cy="438150"/>
          </a:xfrm>
          <a:prstGeom prst="rect">
            <a:avLst/>
          </a:prstGeom>
          <a:solidFill>
            <a:srgbClr val="DEFF9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