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5"/>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x="12192000" cy="6858000"/>
  <p:notesSz cx="6858000" cy="9144000"/>
  <p:embeddedFontLst>
    <p:embeddedFont>
      <p:font typeface="Tajawal Medium" panose="020B0604020202020204" charset="-78"/>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glNkhshV3JgdUkGXzGfP98g+2uk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15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customschemas.google.com/relationships/presentationmetadata" Target="meta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6" name="Google Shape;18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 name="Google Shape;20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0" name="Google Shape;24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6" name="Google Shape;276;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4" name="Google Shape;294;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2" name="Google Shape;31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0" name="Google Shape;330;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6" name="Google Shape;36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4" name="Google Shape;384;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2" name="Google Shape;40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0" name="Google Shape;420;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8" name="Google Shape;43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7" name="Google Shape;45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5" name="Google Shape;47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3" name="Google Shape;493;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1" name="Google Shape;511;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9" name="Google Shape;52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7" name="Google Shape;547;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5" name="Google Shape;565;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3" name="Google Shape;58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1" name="Google Shape;601;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9" name="Google Shape;619;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7" name="Google Shape;63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3" name="Google Shape;673;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92" name="Google Shape;692;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0" name="Google Shape;710;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8" name="Google Shape;728;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4"/>
        <p:cNvGrpSpPr/>
        <p:nvPr/>
      </p:nvGrpSpPr>
      <p:grpSpPr>
        <a:xfrm>
          <a:off x="0" y="0"/>
          <a:ext cx="0" cy="0"/>
          <a:chOff x="0" y="0"/>
          <a:chExt cx="0" cy="0"/>
        </a:xfrm>
      </p:grpSpPr>
      <p:sp>
        <p:nvSpPr>
          <p:cNvPr id="745" name="Google Shape;745;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6" name="Google Shape;746;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2"/>
        <p:cNvGrpSpPr/>
        <p:nvPr/>
      </p:nvGrpSpPr>
      <p:grpSpPr>
        <a:xfrm>
          <a:off x="0" y="0"/>
          <a:ext cx="0" cy="0"/>
          <a:chOff x="0" y="0"/>
          <a:chExt cx="0" cy="0"/>
        </a:xfrm>
      </p:grpSpPr>
      <p:sp>
        <p:nvSpPr>
          <p:cNvPr id="763" name="Google Shape;763;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4" name="Google Shape;764;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82" name="Google Shape;782;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0"/>
          <p:cNvSpPr>
            <a:spLocks noGrp="1"/>
          </p:cNvSpPr>
          <p:nvPr>
            <p:ph type="pic" idx="2"/>
          </p:nvPr>
        </p:nvSpPr>
        <p:spPr>
          <a:xfrm>
            <a:off x="5183188" y="987425"/>
            <a:ext cx="6172200" cy="4873625"/>
          </a:xfrm>
          <a:prstGeom prst="rect">
            <a:avLst/>
          </a:prstGeom>
          <a:noFill/>
          <a:ln>
            <a:noFill/>
          </a:ln>
        </p:spPr>
      </p:sp>
      <p:sp>
        <p:nvSpPr>
          <p:cNvPr id="64" name="Google Shape;64;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2.jp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3.jp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4.jp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5.jp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7.jpg"/></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7.jp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3.jpg"/></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3.jp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3.jpg"/><Relationship Id="rId4" Type="http://schemas.openxmlformats.org/officeDocument/2006/relationships/image" Target="../media/image6.png"/><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8.jpg"/></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8.jpg"/></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9.jpg"/></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9.jpg"/></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20.jpg"/><Relationship Id="rId4" Type="http://schemas.openxmlformats.org/officeDocument/2006/relationships/image" Target="../media/image6.png"/><Relationship Id="rId9" Type="http://schemas.openxmlformats.org/officeDocument/2006/relationships/image" Target="../media/image11.png"/></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0.jpg"/></Relationships>
</file>

<file path=ppt/slides/_rels/slide1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0.jpg"/></Relationships>
</file>

<file path=ppt/slides/_rels/slide1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20.jpg"/><Relationship Id="rId4" Type="http://schemas.openxmlformats.org/officeDocument/2006/relationships/image" Target="../media/image6.png"/><Relationship Id="rId9" Type="http://schemas.openxmlformats.org/officeDocument/2006/relationships/image" Target="../media/image11.png"/></Relationships>
</file>

<file path=ppt/slides/_rels/slide2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1.jpg"/></Relationships>
</file>

<file path=ppt/slides/_rels/slide2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jpeg"/><Relationship Id="rId5" Type="http://schemas.openxmlformats.org/officeDocument/2006/relationships/image" Target="../media/image8.png"/><Relationship Id="rId10" Type="http://schemas.openxmlformats.org/officeDocument/2006/relationships/image" Target="../media/image21.jpg"/><Relationship Id="rId4" Type="http://schemas.openxmlformats.org/officeDocument/2006/relationships/image" Target="../media/image7.png"/><Relationship Id="rId9" Type="http://schemas.openxmlformats.org/officeDocument/2006/relationships/image" Target="../media/image22.png"/></Relationships>
</file>

<file path=ppt/slides/_rels/slide2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3.jpg"/></Relationships>
</file>

<file path=ppt/slides/_rels/slide2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4.jpg"/></Relationships>
</file>

<file path=ppt/slides/_rels/slide2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3.jpg"/></Relationships>
</file>

<file path=ppt/slides/_rels/slide2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3.jpg"/></Relationships>
</file>

<file path=ppt/slides/_rels/slide2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3.jpg"/></Relationships>
</file>

<file path=ppt/slides/_rels/slide2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3.jpg"/></Relationships>
</file>

<file path=ppt/slides/_rels/slide2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5.jpg"/></Relationships>
</file>

<file path=ppt/slides/_rels/slide2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5.jpg"/></Relationships>
</file>

<file path=ppt/slides/_rels/slide3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5.jpg"/></Relationships>
</file>

<file path=ppt/slides/_rels/slide3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jpeg"/><Relationship Id="rId5" Type="http://schemas.openxmlformats.org/officeDocument/2006/relationships/image" Target="../media/image8.png"/><Relationship Id="rId10" Type="http://schemas.openxmlformats.org/officeDocument/2006/relationships/image" Target="../media/image25.jpg"/><Relationship Id="rId4" Type="http://schemas.openxmlformats.org/officeDocument/2006/relationships/image" Target="../media/image7.png"/><Relationship Id="rId9" Type="http://schemas.openxmlformats.org/officeDocument/2006/relationships/image" Target="../media/image26.jpg"/></Relationships>
</file>

<file path=ppt/slides/_rels/slide3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jpeg"/><Relationship Id="rId5" Type="http://schemas.openxmlformats.org/officeDocument/2006/relationships/image" Target="../media/image8.png"/><Relationship Id="rId10" Type="http://schemas.openxmlformats.org/officeDocument/2006/relationships/image" Target="../media/image25.jpg"/><Relationship Id="rId4" Type="http://schemas.openxmlformats.org/officeDocument/2006/relationships/image" Target="../media/image7.png"/><Relationship Id="rId9" Type="http://schemas.openxmlformats.org/officeDocument/2006/relationships/image" Target="../media/image27.jpg"/></Relationships>
</file>

<file path=ppt/slides/_rels/slide3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3.jpg"/></Relationships>
</file>

<file path=ppt/slides/_rels/slide3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jpeg"/><Relationship Id="rId5" Type="http://schemas.openxmlformats.org/officeDocument/2006/relationships/image" Target="../media/image8.png"/><Relationship Id="rId10" Type="http://schemas.openxmlformats.org/officeDocument/2006/relationships/image" Target="../media/image23.jpg"/><Relationship Id="rId4" Type="http://schemas.openxmlformats.org/officeDocument/2006/relationships/image" Target="../media/image7.png"/><Relationship Id="rId9" Type="http://schemas.openxmlformats.org/officeDocument/2006/relationships/image" Target="../media/image28.jpg"/></Relationships>
</file>

<file path=ppt/slides/_rels/slide3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28.jpg"/><Relationship Id="rId4" Type="http://schemas.openxmlformats.org/officeDocument/2006/relationships/image" Target="../media/image6.png"/><Relationship Id="rId9" Type="http://schemas.openxmlformats.org/officeDocument/2006/relationships/image" Target="../media/image11.png"/></Relationships>
</file>

<file path=ppt/slides/_rels/slide3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9.jpg"/></Relationships>
</file>

<file path=ppt/slides/_rels/slide3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3.jpg"/></Relationships>
</file>

<file path=ppt/slides/_rels/slide3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jpeg"/><Relationship Id="rId5" Type="http://schemas.openxmlformats.org/officeDocument/2006/relationships/image" Target="../media/image8.png"/><Relationship Id="rId10" Type="http://schemas.openxmlformats.org/officeDocument/2006/relationships/image" Target="../media/image29.jpg"/><Relationship Id="rId4" Type="http://schemas.openxmlformats.org/officeDocument/2006/relationships/image" Target="../media/image7.png"/><Relationship Id="rId9" Type="http://schemas.openxmlformats.org/officeDocument/2006/relationships/image" Target="../media/image30.jpg"/></Relationships>
</file>

<file path=ppt/slides/_rels/slide3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9.jpg"/></Relationships>
</file>

<file path=ppt/slides/_rels/slide4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8" name="Google Shape;88;p1"/>
          <p:cNvPicPr preferRelativeResize="0"/>
          <p:nvPr/>
        </p:nvPicPr>
        <p:blipFill rotWithShape="1">
          <a:blip r:embed="rId5">
            <a:alphaModFix/>
          </a:blip>
          <a:srcRect/>
          <a:stretch/>
        </p:blipFill>
        <p:spPr>
          <a:xfrm>
            <a:off x="-112889" y="422122"/>
            <a:ext cx="6508289" cy="2129489"/>
          </a:xfrm>
          <a:prstGeom prst="rect">
            <a:avLst/>
          </a:prstGeom>
          <a:noFill/>
          <a:ln>
            <a:noFill/>
          </a:ln>
        </p:spPr>
      </p:pic>
      <p:pic>
        <p:nvPicPr>
          <p:cNvPr id="89" name="Google Shape;89;p1"/>
          <p:cNvPicPr preferRelativeResize="0"/>
          <p:nvPr/>
        </p:nvPicPr>
        <p:blipFill rotWithShape="1">
          <a:blip r:embed="rId6">
            <a:alphaModFix/>
          </a:blip>
          <a:srcRect/>
          <a:stretch/>
        </p:blipFill>
        <p:spPr>
          <a:xfrm>
            <a:off x="6433777" y="3125529"/>
            <a:ext cx="5882401" cy="1034667"/>
          </a:xfrm>
          <a:prstGeom prst="rect">
            <a:avLst/>
          </a:prstGeom>
          <a:noFill/>
          <a:ln>
            <a:noFill/>
          </a:ln>
        </p:spPr>
      </p:pic>
      <p:sp>
        <p:nvSpPr>
          <p:cNvPr id="90" name="Google Shape;90;p1"/>
          <p:cNvSpPr txBox="1"/>
          <p:nvPr/>
        </p:nvSpPr>
        <p:spPr>
          <a:xfrm>
            <a:off x="87902" y="359467"/>
            <a:ext cx="5463180" cy="2066656"/>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2400" b="1" i="0" u="none" strike="noStrike" cap="none">
                <a:solidFill>
                  <a:schemeClr val="lt1"/>
                </a:solidFill>
                <a:latin typeface="Calibri"/>
                <a:ea typeface="Calibri"/>
                <a:cs typeface="Calibri"/>
                <a:sym typeface="Calibri"/>
              </a:rPr>
              <a:t>The Cultures of New Media (DGM 715)</a:t>
            </a:r>
            <a:endParaRPr sz="2400" b="1" i="0" u="none" strike="noStrike" cap="none">
              <a:solidFill>
                <a:schemeClr val="lt1"/>
              </a:solidFill>
              <a:latin typeface="Tajawal Medium"/>
              <a:ea typeface="Tajawal Medium"/>
              <a:cs typeface="Tajawal Medium"/>
              <a:sym typeface="Tajawal Medium"/>
            </a:endParaRPr>
          </a:p>
          <a:p>
            <a:pPr marL="0" marR="0" lvl="0" indent="0" algn="ctr" rtl="0">
              <a:lnSpc>
                <a:spcPct val="150000"/>
              </a:lnSpc>
              <a:spcBef>
                <a:spcPts val="0"/>
              </a:spcBef>
              <a:spcAft>
                <a:spcPts val="0"/>
              </a:spcAft>
              <a:buNone/>
            </a:pPr>
            <a:r>
              <a:rPr lang="en-GB" sz="1600" b="1" i="0" u="none" strike="noStrike" cap="none">
                <a:solidFill>
                  <a:srgbClr val="FFFF00"/>
                </a:solidFill>
                <a:latin typeface="Tajawal Medium"/>
                <a:ea typeface="Tajawal Medium"/>
                <a:cs typeface="Tajawal Medium"/>
                <a:sym typeface="Tajawal Medium"/>
              </a:rPr>
              <a:t>Prepared by</a:t>
            </a:r>
            <a:endParaRPr/>
          </a:p>
          <a:p>
            <a:pPr marL="0" marR="0" lvl="0" indent="0" algn="ctr" rtl="0">
              <a:lnSpc>
                <a:spcPct val="150000"/>
              </a:lnSpc>
              <a:spcBef>
                <a:spcPts val="0"/>
              </a:spcBef>
              <a:spcAft>
                <a:spcPts val="0"/>
              </a:spcAft>
              <a:buNone/>
            </a:pPr>
            <a:r>
              <a:rPr lang="en-GB" sz="2800" b="1" i="0" u="none" strike="noStrike" cap="none">
                <a:solidFill>
                  <a:srgbClr val="FFFF00"/>
                </a:solidFill>
                <a:latin typeface="Tajawal Medium"/>
                <a:ea typeface="Tajawal Medium"/>
                <a:cs typeface="Tajawal Medium"/>
                <a:sym typeface="Tajawal Medium"/>
              </a:rPr>
              <a:t> Dr. Mohamed Owies</a:t>
            </a:r>
            <a:endParaRPr sz="2800" b="1" i="0" u="none" strike="noStrike" cap="none">
              <a:solidFill>
                <a:srgbClr val="FFFF00"/>
              </a:solidFill>
              <a:latin typeface="Tajawal Medium"/>
              <a:ea typeface="Tajawal Medium"/>
              <a:cs typeface="Tajawal Medium"/>
              <a:sym typeface="Tajawal Medium"/>
            </a:endParaRPr>
          </a:p>
          <a:p>
            <a:pPr marL="0" marR="0" lvl="0" indent="0" algn="l" rtl="0">
              <a:lnSpc>
                <a:spcPct val="150000"/>
              </a:lnSpc>
              <a:spcBef>
                <a:spcPts val="0"/>
              </a:spcBef>
              <a:spcAft>
                <a:spcPts val="0"/>
              </a:spcAft>
              <a:buNone/>
            </a:pPr>
            <a:r>
              <a:rPr lang="en-GB" sz="2000" b="1" i="0" u="none" strike="noStrike" cap="none">
                <a:solidFill>
                  <a:srgbClr val="FF9518"/>
                </a:solidFill>
                <a:latin typeface="Tajawal Medium"/>
                <a:ea typeface="Tajawal Medium"/>
                <a:cs typeface="Tajawal Medium"/>
                <a:sym typeface="Tajawal Medium"/>
              </a:rPr>
              <a:t>Lecture No.8</a:t>
            </a:r>
            <a:endParaRPr/>
          </a:p>
        </p:txBody>
      </p:sp>
      <p:sp>
        <p:nvSpPr>
          <p:cNvPr id="91" name="Google Shape;91;p1"/>
          <p:cNvSpPr txBox="1"/>
          <p:nvPr/>
        </p:nvSpPr>
        <p:spPr>
          <a:xfrm>
            <a:off x="6591299" y="3368311"/>
            <a:ext cx="5792183"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i="0" u="none" strike="noStrike" cap="none">
                <a:solidFill>
                  <a:schemeClr val="lt1"/>
                </a:solidFill>
                <a:latin typeface="Calibri"/>
                <a:ea typeface="Calibri"/>
                <a:cs typeface="Calibri"/>
                <a:sym typeface="Calibri"/>
              </a:rPr>
              <a:t>The Cultures of New Media (DGM 715)</a:t>
            </a:r>
            <a:endParaRPr sz="2400" b="1" i="0" u="none" strike="noStrike" cap="none">
              <a:solidFill>
                <a:schemeClr val="lt1"/>
              </a:solidFill>
              <a:latin typeface="Tajawal Medium"/>
              <a:ea typeface="Tajawal Medium"/>
              <a:cs typeface="Tajawal Medium"/>
              <a:sym typeface="Tajawal Medium"/>
            </a:endParaRPr>
          </a:p>
        </p:txBody>
      </p:sp>
      <p:pic>
        <p:nvPicPr>
          <p:cNvPr id="3" name="Picture 2" descr="A logo for a university&#10;&#10;Description automatically generated">
            <a:extLst>
              <a:ext uri="{FF2B5EF4-FFF2-40B4-BE49-F238E27FC236}">
                <a16:creationId xmlns:a16="http://schemas.microsoft.com/office/drawing/2014/main" id="{B7F7AFFD-FC58-8C4D-F2C7-0B3F62D07200}"/>
              </a:ext>
            </a:extLst>
          </p:cNvPr>
          <p:cNvPicPr>
            <a:picLocks noChangeAspect="1"/>
          </p:cNvPicPr>
          <p:nvPr/>
        </p:nvPicPr>
        <p:blipFill>
          <a:blip r:embed="rId7"/>
          <a:stretch>
            <a:fillRect/>
          </a:stretch>
        </p:blipFill>
        <p:spPr>
          <a:xfrm>
            <a:off x="10216526" y="18399"/>
            <a:ext cx="1975474" cy="1975474"/>
          </a:xfrm>
          <a:prstGeom prst="rect">
            <a:avLst/>
          </a:prstGeom>
        </p:spPr>
      </p:pic>
      <p:pic>
        <p:nvPicPr>
          <p:cNvPr id="4" name="Picture 3" descr="A logo for a university&#10;&#10;Description automatically generated">
            <a:extLst>
              <a:ext uri="{FF2B5EF4-FFF2-40B4-BE49-F238E27FC236}">
                <a16:creationId xmlns:a16="http://schemas.microsoft.com/office/drawing/2014/main" id="{CC8EB344-F96A-53E1-BB12-472F09ABF669}"/>
              </a:ext>
            </a:extLst>
          </p:cNvPr>
          <p:cNvPicPr>
            <a:picLocks noChangeAspect="1"/>
          </p:cNvPicPr>
          <p:nvPr/>
        </p:nvPicPr>
        <p:blipFill>
          <a:blip r:embed="rId7"/>
          <a:stretch>
            <a:fillRect/>
          </a:stretch>
        </p:blipFill>
        <p:spPr>
          <a:xfrm>
            <a:off x="1108363" y="4882526"/>
            <a:ext cx="1907309" cy="190730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97" name="Google Shape;97;p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 name="Google Shape;98;p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 name="Google Shape;99;p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1" name="Google Shape;101;p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02" name="Google Shape;102;p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03" name="Google Shape;103;p2"/>
          <p:cNvSpPr txBox="1"/>
          <p:nvPr/>
        </p:nvSpPr>
        <p:spPr>
          <a:xfrm>
            <a:off x="2610678" y="306202"/>
            <a:ext cx="4121078"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The content of Lecture 8</a:t>
            </a:r>
            <a:endParaRPr/>
          </a:p>
        </p:txBody>
      </p:sp>
      <p:sp>
        <p:nvSpPr>
          <p:cNvPr id="104" name="Google Shape;104;p2"/>
          <p:cNvSpPr txBox="1"/>
          <p:nvPr/>
        </p:nvSpPr>
        <p:spPr>
          <a:xfrm>
            <a:off x="-131763" y="261358"/>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105" name="Google Shape;105;p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06" name="Google Shape;106;p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07" name="Google Shape;107;p2"/>
          <p:cNvSpPr txBox="1"/>
          <p:nvPr/>
        </p:nvSpPr>
        <p:spPr>
          <a:xfrm>
            <a:off x="403330" y="1483921"/>
            <a:ext cx="8032220" cy="515782"/>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1600" b="1">
                <a:solidFill>
                  <a:srgbClr val="0070C0"/>
                </a:solidFill>
                <a:latin typeface="Calibri"/>
                <a:ea typeface="Calibri"/>
                <a:cs typeface="Calibri"/>
                <a:sym typeface="Calibri"/>
              </a:rPr>
              <a:t>The lecture 8 sheds light on a number of important topics, including the following:</a:t>
            </a:r>
            <a:endParaRPr/>
          </a:p>
        </p:txBody>
      </p:sp>
      <p:pic>
        <p:nvPicPr>
          <p:cNvPr id="108" name="Google Shape;108;p2"/>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109" name="Google Shape;109;p2" descr="Digital Media and Society: Lindgren, Simon + Free Shipping"/>
          <p:cNvPicPr preferRelativeResize="0"/>
          <p:nvPr/>
        </p:nvPicPr>
        <p:blipFill rotWithShape="1">
          <a:blip r:embed="rId9">
            <a:alphaModFix/>
          </a:blip>
          <a:srcRect/>
          <a:stretch/>
        </p:blipFill>
        <p:spPr>
          <a:xfrm>
            <a:off x="9429323" y="1264609"/>
            <a:ext cx="1905000" cy="2409825"/>
          </a:xfrm>
          <a:prstGeom prst="rect">
            <a:avLst/>
          </a:prstGeom>
          <a:noFill/>
          <a:ln>
            <a:noFill/>
          </a:ln>
        </p:spPr>
      </p:pic>
      <p:sp>
        <p:nvSpPr>
          <p:cNvPr id="110" name="Google Shape;110;p2"/>
          <p:cNvSpPr txBox="1"/>
          <p:nvPr/>
        </p:nvSpPr>
        <p:spPr>
          <a:xfrm>
            <a:off x="401511" y="2128530"/>
            <a:ext cx="7743903" cy="3892732"/>
          </a:xfrm>
          <a:prstGeom prst="rect">
            <a:avLst/>
          </a:prstGeom>
          <a:noFill/>
          <a:ln>
            <a:noFill/>
          </a:ln>
        </p:spPr>
        <p:txBody>
          <a:bodyPr spcFirstLastPara="1" wrap="square" lIns="91425" tIns="45700" rIns="91425" bIns="45700" anchor="t" anchorCtr="0">
            <a:spAutoFit/>
          </a:bodyPr>
          <a:lstStyle/>
          <a:p>
            <a:pPr marL="514350" marR="0" lvl="0" indent="-514350" algn="just"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Mobile Culture</a:t>
            </a:r>
            <a:endParaRPr/>
          </a:p>
          <a:p>
            <a:pPr marL="514350" marR="0" lvl="0" indent="-514350" algn="just"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Mobile culture vs mobile culture?</a:t>
            </a:r>
            <a:endParaRPr/>
          </a:p>
          <a:p>
            <a:pPr marL="514350" marR="0" lvl="0" indent="-514350" algn="just"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Monitorial Citizens</a:t>
            </a:r>
            <a:endParaRPr/>
          </a:p>
          <a:p>
            <a:pPr marL="514350" marR="0" lvl="0" indent="-514350" algn="just"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Citizens Journalism</a:t>
            </a:r>
            <a:endParaRPr/>
          </a:p>
          <a:p>
            <a:pPr marL="514350" marR="0" lvl="0" indent="-514350" algn="just"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You and Citizen Media</a:t>
            </a:r>
            <a:endParaRPr/>
          </a:p>
          <a:p>
            <a:pPr marL="514350" marR="0" lvl="0" indent="-514350" algn="just"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Citizens Journalism VS Traditional Journalism</a:t>
            </a:r>
            <a:endParaRPr sz="1800" b="1">
              <a:solidFill>
                <a:srgbClr val="0070C0"/>
              </a:solidFill>
              <a:latin typeface="Calibri"/>
              <a:ea typeface="Calibri"/>
              <a:cs typeface="Calibri"/>
              <a:sym typeface="Calibri"/>
            </a:endParaRPr>
          </a:p>
          <a:p>
            <a:pPr marL="0" marR="0" lvl="0" indent="0" algn="ctr" rtl="0">
              <a:lnSpc>
                <a:spcPct val="200000"/>
              </a:lnSpc>
              <a:spcBef>
                <a:spcPts val="0"/>
              </a:spcBef>
              <a:spcAft>
                <a:spcPts val="0"/>
              </a:spcAft>
              <a:buNone/>
            </a:pPr>
            <a:endParaRPr sz="1800" b="1">
              <a:solidFill>
                <a:srgbClr val="0070C0"/>
              </a:solidFill>
              <a:latin typeface="Calibri"/>
              <a:ea typeface="Calibri"/>
              <a:cs typeface="Calibri"/>
              <a:sym typeface="Calibri"/>
            </a:endParaRPr>
          </a:p>
        </p:txBody>
      </p:sp>
      <p:pic>
        <p:nvPicPr>
          <p:cNvPr id="3" name="Picture 2" descr="A logo for a university&#10;&#10;Description automatically generated">
            <a:extLst>
              <a:ext uri="{FF2B5EF4-FFF2-40B4-BE49-F238E27FC236}">
                <a16:creationId xmlns:a16="http://schemas.microsoft.com/office/drawing/2014/main" id="{94EFF2F9-137B-1900-3937-239F91F1C568}"/>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pic>
        <p:nvPicPr>
          <p:cNvPr id="115" name="Google Shape;115;p3"/>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116" name="Google Shape;116;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7" name="Google Shape;117;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8" name="Google Shape;118;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20" name="Google Shape;120;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1" name="Google Shape;121;p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22" name="Google Shape;122;p3"/>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123" name="Google Shape;123;p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24" name="Google Shape;124;p3"/>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125" name="Google Shape;125;p3"/>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126" name="Google Shape;126;p3"/>
          <p:cNvSpPr txBox="1"/>
          <p:nvPr/>
        </p:nvSpPr>
        <p:spPr>
          <a:xfrm>
            <a:off x="240152" y="1552724"/>
            <a:ext cx="8371190"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b="1" dirty="0">
                <a:solidFill>
                  <a:srgbClr val="0070C0"/>
                </a:solidFill>
                <a:latin typeface="Calibri"/>
                <a:ea typeface="Calibri"/>
                <a:cs typeface="Calibri"/>
                <a:sym typeface="Calibri"/>
              </a:rPr>
              <a:t>The history of the digital society can be divided into different phases or periods in many ways.</a:t>
            </a:r>
            <a:endParaRPr dirty="0"/>
          </a:p>
          <a:p>
            <a:pPr marL="0" marR="0" lvl="0" indent="0" algn="just" rtl="0">
              <a:lnSpc>
                <a:spcPct val="150000"/>
              </a:lnSpc>
              <a:spcBef>
                <a:spcPts val="0"/>
              </a:spcBef>
              <a:spcAft>
                <a:spcPts val="0"/>
              </a:spcAft>
              <a:buNone/>
            </a:pPr>
            <a:r>
              <a:rPr lang="en-GB" sz="2800" b="1" dirty="0">
                <a:solidFill>
                  <a:srgbClr val="0070C0"/>
                </a:solidFill>
                <a:latin typeface="Calibri"/>
                <a:ea typeface="Calibri"/>
                <a:cs typeface="Calibri"/>
                <a:sym typeface="Calibri"/>
              </a:rPr>
              <a:t> The first is to see it in terms of four critical technologies that were introduced during its development. First, the widespread use of computers among ordinary people.</a:t>
            </a:r>
            <a:endParaRPr sz="3600" dirty="0">
              <a:solidFill>
                <a:schemeClr val="dk1"/>
              </a:solidFill>
              <a:latin typeface="Calibri"/>
              <a:ea typeface="Calibri"/>
              <a:cs typeface="Calibri"/>
              <a:sym typeface="Calibri"/>
            </a:endParaRPr>
          </a:p>
        </p:txBody>
      </p:sp>
      <p:sp>
        <p:nvSpPr>
          <p:cNvPr id="127" name="Google Shape;127;p3"/>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128" name="Google Shape;128;p3" descr="Mobile Culture - Home | Facebook"/>
          <p:cNvPicPr preferRelativeResize="0"/>
          <p:nvPr/>
        </p:nvPicPr>
        <p:blipFill rotWithShape="1">
          <a:blip r:embed="rId9">
            <a:alphaModFix/>
          </a:blip>
          <a:srcRect/>
          <a:stretch/>
        </p:blipFill>
        <p:spPr>
          <a:xfrm>
            <a:off x="9143299" y="1187260"/>
            <a:ext cx="2143125" cy="2143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B8995B97-9E76-ED55-BD07-B77FE6FFDB34}"/>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pic>
        <p:nvPicPr>
          <p:cNvPr id="133" name="Google Shape;133;p4"/>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134" name="Google Shape;134;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5" name="Google Shape;135;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 name="Google Shape;136;p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8" name="Google Shape;138;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9" name="Google Shape;139;p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40" name="Google Shape;140;p4"/>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141" name="Google Shape;141;p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42" name="Google Shape;142;p4"/>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143" name="Google Shape;143;p4"/>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144" name="Google Shape;144;p4"/>
          <p:cNvSpPr txBox="1"/>
          <p:nvPr/>
        </p:nvSpPr>
        <p:spPr>
          <a:xfrm>
            <a:off x="233011" y="1552724"/>
            <a:ext cx="8535359" cy="390350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b="1">
                <a:solidFill>
                  <a:srgbClr val="0070C0"/>
                </a:solidFill>
                <a:latin typeface="Calibri"/>
                <a:ea typeface="Calibri"/>
                <a:cs typeface="Calibri"/>
                <a:sym typeface="Calibri"/>
              </a:rPr>
              <a:t>Second</a:t>
            </a:r>
            <a:r>
              <a:rPr lang="en-GB" sz="2800">
                <a:solidFill>
                  <a:srgbClr val="0070C0"/>
                </a:solidFill>
                <a:latin typeface="Calibri"/>
                <a:ea typeface="Calibri"/>
                <a:cs typeface="Calibri"/>
                <a:sym typeface="Calibri"/>
              </a:rPr>
              <a:t>, bringing the Internet to a broad, global audience.</a:t>
            </a:r>
            <a:endParaRPr/>
          </a:p>
          <a:p>
            <a:pPr marL="0" marR="0" lvl="0" indent="0" algn="just" rtl="0">
              <a:lnSpc>
                <a:spcPct val="150000"/>
              </a:lnSpc>
              <a:spcBef>
                <a:spcPts val="0"/>
              </a:spcBef>
              <a:spcAft>
                <a:spcPts val="0"/>
              </a:spcAft>
              <a:buNone/>
            </a:pPr>
            <a:r>
              <a:rPr lang="en-GB" sz="2800" b="1">
                <a:solidFill>
                  <a:srgbClr val="0070C0"/>
                </a:solidFill>
                <a:latin typeface="Calibri"/>
                <a:ea typeface="Calibri"/>
                <a:cs typeface="Calibri"/>
                <a:sym typeface="Calibri"/>
              </a:rPr>
              <a:t>Third</a:t>
            </a:r>
            <a:r>
              <a:rPr lang="en-GB" sz="2800">
                <a:solidFill>
                  <a:srgbClr val="0070C0"/>
                </a:solidFill>
                <a:latin typeface="Calibri"/>
                <a:ea typeface="Calibri"/>
                <a:cs typeface="Calibri"/>
                <a:sym typeface="Calibri"/>
              </a:rPr>
              <a:t>, the evolution of Web 2.0 technology, user-generated content, and social networking.</a:t>
            </a:r>
            <a:endParaRPr/>
          </a:p>
          <a:p>
            <a:pPr marL="0" marR="0" lvl="0" indent="0" algn="just" rtl="0">
              <a:lnSpc>
                <a:spcPct val="150000"/>
              </a:lnSpc>
              <a:spcBef>
                <a:spcPts val="0"/>
              </a:spcBef>
              <a:spcAft>
                <a:spcPts val="0"/>
              </a:spcAft>
              <a:buNone/>
            </a:pPr>
            <a:r>
              <a:rPr lang="en-GB" sz="2800" b="1">
                <a:solidFill>
                  <a:srgbClr val="0070C0"/>
                </a:solidFill>
                <a:latin typeface="Calibri"/>
                <a:ea typeface="Calibri"/>
                <a:cs typeface="Calibri"/>
                <a:sym typeface="Calibri"/>
              </a:rPr>
              <a:t>Fourth</a:t>
            </a:r>
            <a:r>
              <a:rPr lang="en-GB" sz="2800">
                <a:solidFill>
                  <a:srgbClr val="0070C0"/>
                </a:solidFill>
                <a:latin typeface="Calibri"/>
                <a:ea typeface="Calibri"/>
                <a:cs typeface="Calibri"/>
                <a:sym typeface="Calibri"/>
              </a:rPr>
              <a:t>, mobile devices with universal access to wireless networks - laptops, tablets, and most importantly, cell phones.</a:t>
            </a:r>
            <a:endParaRPr/>
          </a:p>
        </p:txBody>
      </p:sp>
      <p:sp>
        <p:nvSpPr>
          <p:cNvPr id="145" name="Google Shape;145;p4"/>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146" name="Google Shape;146;p4" descr="Mobile Phones: A Culture of Convenience"/>
          <p:cNvPicPr preferRelativeResize="0"/>
          <p:nvPr/>
        </p:nvPicPr>
        <p:blipFill rotWithShape="1">
          <a:blip r:embed="rId9">
            <a:alphaModFix/>
          </a:blip>
          <a:srcRect t="31648"/>
          <a:stretch/>
        </p:blipFill>
        <p:spPr>
          <a:xfrm>
            <a:off x="8964533" y="1398953"/>
            <a:ext cx="2727420" cy="1611737"/>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F919D0B-FBC0-7227-1999-DAA23FE9E465}"/>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Google Shape;151;p5"/>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152" name="Google Shape;152;p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 name="Google Shape;153;p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 name="Google Shape;154;p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56" name="Google Shape;156;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57" name="Google Shape;157;p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58" name="Google Shape;158;p5"/>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159" name="Google Shape;159;p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60" name="Google Shape;160;p5"/>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161" name="Google Shape;161;p5"/>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162" name="Google Shape;162;p5"/>
          <p:cNvSpPr txBox="1"/>
          <p:nvPr/>
        </p:nvSpPr>
        <p:spPr>
          <a:xfrm>
            <a:off x="290884" y="1552724"/>
            <a:ext cx="8223706" cy="390350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a:solidFill>
                  <a:srgbClr val="0070C0"/>
                </a:solidFill>
                <a:latin typeface="Calibri"/>
                <a:ea typeface="Calibri"/>
                <a:cs typeface="Calibri"/>
                <a:sym typeface="Calibri"/>
              </a:rPr>
              <a:t>It started as part emergency services tool, part science fiction fantasy, the cell phone entered the broader consumer market during the 1990s, was introduced as a lifestyle accessory to businessmen and celebrities and evolved into an enduring and accepted present. Granted a joint object in the early 2000s.</a:t>
            </a:r>
            <a:endParaRPr sz="2800">
              <a:solidFill>
                <a:srgbClr val="0070C0"/>
              </a:solidFill>
              <a:latin typeface="Calibri"/>
              <a:ea typeface="Calibri"/>
              <a:cs typeface="Calibri"/>
              <a:sym typeface="Calibri"/>
            </a:endParaRPr>
          </a:p>
        </p:txBody>
      </p:sp>
      <p:sp>
        <p:nvSpPr>
          <p:cNvPr id="163" name="Google Shape;163;p5"/>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164" name="Google Shape;164;p5" descr="The Mobile Culture"/>
          <p:cNvPicPr preferRelativeResize="0"/>
          <p:nvPr/>
        </p:nvPicPr>
        <p:blipFill rotWithShape="1">
          <a:blip r:embed="rId9">
            <a:alphaModFix/>
          </a:blip>
          <a:srcRect/>
          <a:stretch/>
        </p:blipFill>
        <p:spPr>
          <a:xfrm>
            <a:off x="9115431" y="1361351"/>
            <a:ext cx="2143125" cy="2143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A042CC00-B4CC-E0F9-9DD6-4FC8741A67D5}"/>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p6"/>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170" name="Google Shape;170;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1" name="Google Shape;171;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2" name="Google Shape;172;p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74" name="Google Shape;174;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75" name="Google Shape;175;p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76" name="Google Shape;176;p6"/>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177" name="Google Shape;177;p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78" name="Google Shape;178;p6"/>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179" name="Google Shape;179;p6"/>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180" name="Google Shape;180;p6" descr="social media | The Startup Videos"/>
          <p:cNvPicPr preferRelativeResize="0"/>
          <p:nvPr/>
        </p:nvPicPr>
        <p:blipFill rotWithShape="1">
          <a:blip r:embed="rId9">
            <a:alphaModFix/>
          </a:blip>
          <a:srcRect/>
          <a:stretch/>
        </p:blipFill>
        <p:spPr>
          <a:xfrm>
            <a:off x="8811242" y="801512"/>
            <a:ext cx="3028950" cy="2159394"/>
          </a:xfrm>
          <a:prstGeom prst="rect">
            <a:avLst/>
          </a:prstGeom>
          <a:noFill/>
          <a:ln>
            <a:noFill/>
          </a:ln>
        </p:spPr>
      </p:pic>
      <p:sp>
        <p:nvSpPr>
          <p:cNvPr id="181" name="Google Shape;181;p6"/>
          <p:cNvSpPr txBox="1"/>
          <p:nvPr/>
        </p:nvSpPr>
        <p:spPr>
          <a:xfrm>
            <a:off x="303884" y="1943307"/>
            <a:ext cx="813775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82" name="Google Shape;182;p6"/>
          <p:cNvSpPr txBox="1"/>
          <p:nvPr/>
        </p:nvSpPr>
        <p:spPr>
          <a:xfrm>
            <a:off x="375090" y="1633538"/>
            <a:ext cx="8247449" cy="373794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a:solidFill>
                  <a:srgbClr val="0070C0"/>
                </a:solidFill>
                <a:latin typeface="Calibri"/>
                <a:ea typeface="Calibri"/>
                <a:cs typeface="Calibri"/>
                <a:sym typeface="Calibri"/>
              </a:rPr>
              <a:t>Cell phones have changed the standards of daily life for huge numbers of people globally, to the extent that the mobile phone can be considered a “social change agent” (Nur Allah 2009:19). This is at least in the sense that the number of things we do to carry out everyday tasks and communicate with others are done in very different ways by society after - than it was before - mobile digital communications. This development happened quickly. In the early 1990s, having a mobile phone was something rather unusual or at least a little weird.</a:t>
            </a:r>
            <a:endParaRPr sz="2000">
              <a:solidFill>
                <a:srgbClr val="0070C0"/>
              </a:solidFill>
              <a:latin typeface="Calibri"/>
              <a:ea typeface="Calibri"/>
              <a:cs typeface="Calibri"/>
              <a:sym typeface="Calibri"/>
            </a:endParaRPr>
          </a:p>
        </p:txBody>
      </p:sp>
      <p:sp>
        <p:nvSpPr>
          <p:cNvPr id="183" name="Google Shape;183;p6"/>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2" name="Picture 1" descr="A logo for a university&#10;&#10;Description automatically generated">
            <a:extLst>
              <a:ext uri="{FF2B5EF4-FFF2-40B4-BE49-F238E27FC236}">
                <a16:creationId xmlns:a16="http://schemas.microsoft.com/office/drawing/2014/main" id="{4107710B-C5AD-A5FC-B5F9-F6331459809F}"/>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pic>
        <p:nvPicPr>
          <p:cNvPr id="188" name="Google Shape;188;p7"/>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189" name="Google Shape;189;p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0" name="Google Shape;190;p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1" name="Google Shape;191;p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93" name="Google Shape;193;p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94" name="Google Shape;194;p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95" name="Google Shape;195;p7"/>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196" name="Google Shape;196;p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97" name="Google Shape;197;p7"/>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198" name="Google Shape;198;p7"/>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199" name="Google Shape;199;p7"/>
          <p:cNvSpPr txBox="1"/>
          <p:nvPr/>
        </p:nvSpPr>
        <p:spPr>
          <a:xfrm>
            <a:off x="218079" y="1726916"/>
            <a:ext cx="8210706" cy="325717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a:solidFill>
                  <a:srgbClr val="0070C0"/>
                </a:solidFill>
                <a:latin typeface="Calibri"/>
                <a:ea typeface="Calibri"/>
                <a:cs typeface="Calibri"/>
                <a:sym typeface="Calibri"/>
              </a:rPr>
              <a:t>There have already been several significant changes, and as a result, the cell phone has changed Communication has rapidly emerged as a specialized area of research Societal transformations have been planned and said to be the result of the cell phone</a:t>
            </a:r>
            <a:endParaRPr/>
          </a:p>
        </p:txBody>
      </p:sp>
      <p:sp>
        <p:nvSpPr>
          <p:cNvPr id="200" name="Google Shape;200;p7"/>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201" name="Google Shape;201;p7" descr="The Rise of the App Culture | Masters of Media"/>
          <p:cNvPicPr preferRelativeResize="0"/>
          <p:nvPr/>
        </p:nvPicPr>
        <p:blipFill rotWithShape="1">
          <a:blip r:embed="rId9">
            <a:alphaModFix/>
          </a:blip>
          <a:srcRect/>
          <a:stretch/>
        </p:blipFill>
        <p:spPr>
          <a:xfrm>
            <a:off x="8923305" y="1261180"/>
            <a:ext cx="2809875" cy="19907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1B77117E-6CB2-50B9-5122-4A4106FFB46E}"/>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p8"/>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07" name="Google Shape;207;p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8" name="Google Shape;208;p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9" name="Google Shape;209;p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12" name="Google Shape;212;p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13" name="Google Shape;213;p8"/>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214" name="Google Shape;214;p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15" name="Google Shape;215;p8"/>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216" name="Google Shape;216;p8"/>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217" name="Google Shape;217;p8"/>
          <p:cNvSpPr txBox="1"/>
          <p:nvPr/>
        </p:nvSpPr>
        <p:spPr>
          <a:xfrm>
            <a:off x="112333" y="1732991"/>
            <a:ext cx="8210706" cy="325717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a:solidFill>
                  <a:srgbClr val="0070C0"/>
                </a:solidFill>
                <a:latin typeface="Calibri"/>
                <a:ea typeface="Calibri"/>
                <a:cs typeface="Calibri"/>
                <a:sym typeface="Calibri"/>
              </a:rPr>
              <a:t>The organizational structure of a business is in a state of flux; Relationships between teens and parents - And among teenagers - they change. New forms of distancing and intimacy are taking shape, and Various struggles for status and power turned to new ground.</a:t>
            </a:r>
            <a:endParaRPr/>
          </a:p>
        </p:txBody>
      </p:sp>
      <p:sp>
        <p:nvSpPr>
          <p:cNvPr id="218" name="Google Shape;218;p8"/>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219" name="Google Shape;219;p8" descr="The Rise of the App Culture | Masters of Media"/>
          <p:cNvPicPr preferRelativeResize="0"/>
          <p:nvPr/>
        </p:nvPicPr>
        <p:blipFill rotWithShape="1">
          <a:blip r:embed="rId9">
            <a:alphaModFix/>
          </a:blip>
          <a:srcRect/>
          <a:stretch/>
        </p:blipFill>
        <p:spPr>
          <a:xfrm>
            <a:off x="8923305" y="1261180"/>
            <a:ext cx="2809875" cy="19907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A2973F4-7AE6-061C-FC97-1E52BB0AA14A}"/>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pic>
        <p:nvPicPr>
          <p:cNvPr id="224" name="Google Shape;224;p9"/>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25" name="Google Shape;225;p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6" name="Google Shape;226;p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7" name="Google Shape;227;p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29" name="Google Shape;229;p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30" name="Google Shape;230;p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31" name="Google Shape;231;p9"/>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232" name="Google Shape;232;p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33" name="Google Shape;233;p9"/>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234" name="Google Shape;234;p9"/>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235" name="Google Shape;235;p9"/>
          <p:cNvSpPr txBox="1"/>
          <p:nvPr/>
        </p:nvSpPr>
        <p:spPr>
          <a:xfrm>
            <a:off x="130614" y="1408198"/>
            <a:ext cx="8210706" cy="416146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3600">
                <a:solidFill>
                  <a:srgbClr val="0070C0"/>
                </a:solidFill>
                <a:latin typeface="Calibri"/>
                <a:ea typeface="Calibri"/>
                <a:cs typeface="Calibri"/>
                <a:sym typeface="Calibri"/>
              </a:rPr>
              <a:t>The effects of cell phone communications may be small. Sometimes, the effects are just too much More transformation and change of our social community in its essence.</a:t>
            </a:r>
            <a:endParaRPr sz="3600">
              <a:solidFill>
                <a:srgbClr val="0070C0"/>
              </a:solidFill>
              <a:latin typeface="Calibri"/>
              <a:ea typeface="Calibri"/>
              <a:cs typeface="Calibri"/>
              <a:sym typeface="Calibri"/>
            </a:endParaRPr>
          </a:p>
        </p:txBody>
      </p:sp>
      <p:sp>
        <p:nvSpPr>
          <p:cNvPr id="236" name="Google Shape;236;p9"/>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237" name="Google Shape;237;p9" descr="Mobile Culture - Home | Facebook"/>
          <p:cNvPicPr preferRelativeResize="0"/>
          <p:nvPr/>
        </p:nvPicPr>
        <p:blipFill rotWithShape="1">
          <a:blip r:embed="rId9">
            <a:alphaModFix/>
          </a:blip>
          <a:srcRect/>
          <a:stretch/>
        </p:blipFill>
        <p:spPr>
          <a:xfrm>
            <a:off x="9143299" y="1187260"/>
            <a:ext cx="2143125" cy="2143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5FC37F4-6C8D-24EB-FD73-6002F0CA4D18}"/>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2" name="Google Shape;242;p10"/>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43" name="Google Shape;243;p1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4" name="Google Shape;244;p1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5" name="Google Shape;245;p1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47" name="Google Shape;247;p1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48" name="Google Shape;248;p1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49" name="Google Shape;249;p10"/>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250" name="Google Shape;250;p1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51" name="Google Shape;251;p10"/>
          <p:cNvPicPr preferRelativeResize="0"/>
          <p:nvPr/>
        </p:nvPicPr>
        <p:blipFill rotWithShape="1">
          <a:blip r:embed="rId7">
            <a:alphaModFix/>
          </a:blip>
          <a:srcRect/>
          <a:stretch/>
        </p:blipFill>
        <p:spPr>
          <a:xfrm>
            <a:off x="8745838" y="554566"/>
            <a:ext cx="3179850" cy="5748868"/>
          </a:xfrm>
          <a:prstGeom prst="rect">
            <a:avLst/>
          </a:prstGeom>
          <a:noFill/>
          <a:ln>
            <a:noFill/>
          </a:ln>
        </p:spPr>
      </p:pic>
      <p:pic>
        <p:nvPicPr>
          <p:cNvPr id="252" name="Google Shape;252;p10"/>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253" name="Google Shape;253;p10"/>
          <p:cNvSpPr txBox="1"/>
          <p:nvPr/>
        </p:nvSpPr>
        <p:spPr>
          <a:xfrm>
            <a:off x="240153" y="1522736"/>
            <a:ext cx="8436138" cy="370614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3200">
                <a:solidFill>
                  <a:srgbClr val="0070C0"/>
                </a:solidFill>
                <a:latin typeface="Calibri"/>
                <a:ea typeface="Calibri"/>
                <a:cs typeface="Calibri"/>
                <a:sym typeface="Calibri"/>
              </a:rPr>
              <a:t>while cell phones, in their early incarnations in the 1980s and 1990s, allowed for talking To — as well as texting to — people in other places, their evolution hasn't stopped there.</a:t>
            </a:r>
            <a:endParaRPr sz="3200">
              <a:solidFill>
                <a:srgbClr val="0070C0"/>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3200">
                <a:solidFill>
                  <a:srgbClr val="0070C0"/>
                </a:solidFill>
                <a:latin typeface="Calibri"/>
                <a:ea typeface="Calibri"/>
                <a:cs typeface="Calibri"/>
                <a:sym typeface="Calibri"/>
              </a:rPr>
              <a:t> </a:t>
            </a:r>
            <a:endParaRPr sz="3200">
              <a:solidFill>
                <a:srgbClr val="0070C0"/>
              </a:solidFill>
              <a:latin typeface="Calibri"/>
              <a:ea typeface="Calibri"/>
              <a:cs typeface="Calibri"/>
              <a:sym typeface="Calibri"/>
            </a:endParaRPr>
          </a:p>
        </p:txBody>
      </p:sp>
      <p:sp>
        <p:nvSpPr>
          <p:cNvPr id="254" name="Google Shape;254;p10"/>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255" name="Google Shape;255;p10" descr="Mobile Culture - Home | Facebook"/>
          <p:cNvPicPr preferRelativeResize="0"/>
          <p:nvPr/>
        </p:nvPicPr>
        <p:blipFill rotWithShape="1">
          <a:blip r:embed="rId9">
            <a:alphaModFix/>
          </a:blip>
          <a:srcRect/>
          <a:stretch/>
        </p:blipFill>
        <p:spPr>
          <a:xfrm>
            <a:off x="9143299" y="1196785"/>
            <a:ext cx="2143125" cy="2143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68FE8BE-5A7F-5827-23CC-FB610B4BCE5D}"/>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pic>
        <p:nvPicPr>
          <p:cNvPr id="2" name="Picture 1" descr="A logo for a university&#10;&#10;Description automatically generated">
            <a:extLst>
              <a:ext uri="{FF2B5EF4-FFF2-40B4-BE49-F238E27FC236}">
                <a16:creationId xmlns:a16="http://schemas.microsoft.com/office/drawing/2014/main" id="{49C374D4-5F7C-AF92-2CB6-9433D3A150B4}"/>
              </a:ext>
            </a:extLst>
          </p:cNvPr>
          <p:cNvPicPr>
            <a:picLocks noChangeAspect="1"/>
          </p:cNvPicPr>
          <p:nvPr/>
        </p:nvPicPr>
        <p:blipFill>
          <a:blip r:embed="rId3"/>
          <a:stretch>
            <a:fillRect/>
          </a:stretch>
        </p:blipFill>
        <p:spPr>
          <a:xfrm>
            <a:off x="687276" y="5834041"/>
            <a:ext cx="938785" cy="938785"/>
          </a:xfrm>
          <a:prstGeom prst="rect">
            <a:avLst/>
          </a:prstGeom>
        </p:spPr>
      </p:pic>
      <p:pic>
        <p:nvPicPr>
          <p:cNvPr id="260" name="Google Shape;260;p11"/>
          <p:cNvPicPr preferRelativeResize="0"/>
          <p:nvPr/>
        </p:nvPicPr>
        <p:blipFill rotWithShape="1">
          <a:blip r:embed="rId4">
            <a:alphaModFix/>
          </a:blip>
          <a:srcRect/>
          <a:stretch/>
        </p:blipFill>
        <p:spPr>
          <a:xfrm>
            <a:off x="1689245" y="346193"/>
            <a:ext cx="6198451" cy="840667"/>
          </a:xfrm>
          <a:prstGeom prst="rect">
            <a:avLst/>
          </a:prstGeom>
          <a:noFill/>
          <a:ln>
            <a:noFill/>
          </a:ln>
        </p:spPr>
      </p:pic>
      <p:sp>
        <p:nvSpPr>
          <p:cNvPr id="261" name="Google Shape;261;p1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2" name="Google Shape;262;p1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3" name="Google Shape;263;p1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65" name="Google Shape;265;p11"/>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66" name="Google Shape;266;p11"/>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67" name="Google Shape;267;p11"/>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268" name="Google Shape;268;p11"/>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269" name="Google Shape;269;p11"/>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270" name="Google Shape;270;p11"/>
          <p:cNvPicPr preferRelativeResize="0"/>
          <p:nvPr/>
        </p:nvPicPr>
        <p:blipFill rotWithShape="1">
          <a:blip r:embed="rId9">
            <a:alphaModFix/>
          </a:blip>
          <a:srcRect/>
          <a:stretch/>
        </p:blipFill>
        <p:spPr>
          <a:xfrm>
            <a:off x="8768372" y="554566"/>
            <a:ext cx="3119743" cy="5748868"/>
          </a:xfrm>
          <a:prstGeom prst="rect">
            <a:avLst/>
          </a:prstGeom>
          <a:noFill/>
          <a:ln>
            <a:noFill/>
          </a:ln>
        </p:spPr>
      </p:pic>
      <p:sp>
        <p:nvSpPr>
          <p:cNvPr id="271" name="Google Shape;271;p11"/>
          <p:cNvSpPr txBox="1"/>
          <p:nvPr/>
        </p:nvSpPr>
        <p:spPr>
          <a:xfrm>
            <a:off x="130614" y="1604246"/>
            <a:ext cx="8286681" cy="391068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a:solidFill>
                  <a:srgbClr val="0070C0"/>
                </a:solidFill>
                <a:latin typeface="Calibri"/>
                <a:ea typeface="Calibri"/>
                <a:cs typeface="Calibri"/>
                <a:sym typeface="Calibri"/>
              </a:rPr>
              <a:t> Rainie and Wellman (2012) showed that this was due to a different affinity. Technological advances in the mid to late 2000s. Computer technology is getting better; data storage Mobile communication has been improved and has become easier and cheaper due to new ways of managing radio spectrum. </a:t>
            </a:r>
            <a:endParaRPr sz="2400">
              <a:solidFill>
                <a:srgbClr val="0070C0"/>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2400">
                <a:solidFill>
                  <a:srgbClr val="0070C0"/>
                </a:solidFill>
                <a:latin typeface="Calibri"/>
                <a:ea typeface="Calibri"/>
                <a:cs typeface="Calibri"/>
                <a:sym typeface="Calibri"/>
              </a:rPr>
              <a:t>These developments gradually led to the invention of the type most common today Cell phone.</a:t>
            </a:r>
            <a:endParaRPr/>
          </a:p>
        </p:txBody>
      </p:sp>
      <p:sp>
        <p:nvSpPr>
          <p:cNvPr id="272" name="Google Shape;272;p11"/>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273" name="Google Shape;273;p11" descr="Mobile Culture - Home | Facebook"/>
          <p:cNvPicPr preferRelativeResize="0"/>
          <p:nvPr/>
        </p:nvPicPr>
        <p:blipFill rotWithShape="1">
          <a:blip r:embed="rId10">
            <a:alphaModFix/>
          </a:blip>
          <a:srcRect/>
          <a:stretch/>
        </p:blipFill>
        <p:spPr>
          <a:xfrm>
            <a:off x="9143299" y="1187260"/>
            <a:ext cx="2143125" cy="2143125"/>
          </a:xfrm>
          <a:prstGeom prst="rect">
            <a:avLst/>
          </a:prstGeom>
          <a:noFill/>
          <a:ln>
            <a:noFill/>
          </a:ln>
        </p:spPr>
      </p:pic>
    </p:spTree>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pic>
        <p:nvPicPr>
          <p:cNvPr id="278" name="Google Shape;278;p12"/>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79" name="Google Shape;279;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0" name="Google Shape;280;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1" name="Google Shape;281;p1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3" name="Google Shape;283;p1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84" name="Google Shape;284;p1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85" name="Google Shape;285;p12"/>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Lecture8</a:t>
            </a:r>
            <a:endParaRPr sz="2400" b="1">
              <a:solidFill>
                <a:srgbClr val="FF0000"/>
              </a:solidFill>
              <a:highlight>
                <a:srgbClr val="FFFF00"/>
              </a:highlight>
              <a:latin typeface="Calibri"/>
              <a:ea typeface="Calibri"/>
              <a:cs typeface="Calibri"/>
              <a:sym typeface="Calibri"/>
            </a:endParaRPr>
          </a:p>
        </p:txBody>
      </p:sp>
      <p:pic>
        <p:nvPicPr>
          <p:cNvPr id="286" name="Google Shape;286;p1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87" name="Google Shape;287;p1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88" name="Google Shape;288;p12"/>
          <p:cNvSpPr txBox="1"/>
          <p:nvPr/>
        </p:nvSpPr>
        <p:spPr>
          <a:xfrm>
            <a:off x="190721" y="1673529"/>
            <a:ext cx="8469966"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dirty="0">
                <a:solidFill>
                  <a:srgbClr val="0070C0"/>
                </a:solidFill>
                <a:latin typeface="Calibri"/>
                <a:ea typeface="Calibri"/>
                <a:cs typeface="Calibri"/>
                <a:sym typeface="Calibri"/>
              </a:rPr>
              <a:t>Smartphones are light and versatile gadgets with advanced technology built in Cameras and a whole ecosystem of apps that most of us carry around in our pockets today.</a:t>
            </a:r>
            <a:endParaRPr dirty="0"/>
          </a:p>
          <a:p>
            <a:pPr marL="0" marR="0" lvl="0" indent="0" algn="just" rtl="0">
              <a:lnSpc>
                <a:spcPct val="150000"/>
              </a:lnSpc>
              <a:spcBef>
                <a:spcPts val="0"/>
              </a:spcBef>
              <a:spcAft>
                <a:spcPts val="0"/>
              </a:spcAft>
              <a:buNone/>
            </a:pPr>
            <a:r>
              <a:rPr lang="en-GB" sz="2400" dirty="0">
                <a:solidFill>
                  <a:srgbClr val="0070C0"/>
                </a:solidFill>
                <a:latin typeface="Calibri"/>
                <a:ea typeface="Calibri"/>
                <a:cs typeface="Calibri"/>
                <a:sym typeface="Calibri"/>
              </a:rPr>
              <a:t>Countless surveys of people's use of mobile media have shown how social sharing works, such as Like sending and posting photos and videos, and accessing social media services, they have been doing this steadily</a:t>
            </a:r>
            <a:endParaRPr sz="2400" dirty="0">
              <a:solidFill>
                <a:srgbClr val="0070C0"/>
              </a:solidFill>
              <a:latin typeface="Calibri"/>
              <a:ea typeface="Calibri"/>
              <a:cs typeface="Calibri"/>
              <a:sym typeface="Calibri"/>
            </a:endParaRPr>
          </a:p>
        </p:txBody>
      </p:sp>
      <p:pic>
        <p:nvPicPr>
          <p:cNvPr id="289" name="Google Shape;289;p12"/>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290" name="Google Shape;290;p12"/>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291" name="Google Shape;291;p12" descr="Why Mobile is The Next Big Thing for Social Media"/>
          <p:cNvPicPr preferRelativeResize="0"/>
          <p:nvPr/>
        </p:nvPicPr>
        <p:blipFill rotWithShape="1">
          <a:blip r:embed="rId9">
            <a:alphaModFix/>
          </a:blip>
          <a:srcRect/>
          <a:stretch/>
        </p:blipFill>
        <p:spPr>
          <a:xfrm>
            <a:off x="9013399" y="1139635"/>
            <a:ext cx="2762250" cy="16573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9CD8BB0-342C-CDDF-3342-4709E9AD07E5}"/>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pic>
        <p:nvPicPr>
          <p:cNvPr id="296" name="Google Shape;296;p13"/>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97" name="Google Shape;297;p1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8" name="Google Shape;298;p1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9" name="Google Shape;299;p1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01" name="Google Shape;301;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02" name="Google Shape;302;p1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03" name="Google Shape;303;p13"/>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Lecture8</a:t>
            </a:r>
            <a:endParaRPr sz="2400" b="1">
              <a:solidFill>
                <a:srgbClr val="FF0000"/>
              </a:solidFill>
              <a:highlight>
                <a:srgbClr val="FFFF00"/>
              </a:highlight>
              <a:latin typeface="Calibri"/>
              <a:ea typeface="Calibri"/>
              <a:cs typeface="Calibri"/>
              <a:sym typeface="Calibri"/>
            </a:endParaRPr>
          </a:p>
        </p:txBody>
      </p:sp>
      <p:pic>
        <p:nvPicPr>
          <p:cNvPr id="304" name="Google Shape;304;p1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05" name="Google Shape;305;p1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06" name="Google Shape;306;p13"/>
          <p:cNvSpPr txBox="1"/>
          <p:nvPr/>
        </p:nvSpPr>
        <p:spPr>
          <a:xfrm>
            <a:off x="215775" y="1508481"/>
            <a:ext cx="8309221" cy="391305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a:solidFill>
                  <a:srgbClr val="0070C0"/>
                </a:solidFill>
                <a:latin typeface="Calibri"/>
                <a:ea typeface="Calibri"/>
                <a:cs typeface="Calibri"/>
                <a:sym typeface="Calibri"/>
              </a:rPr>
              <a:t>become more and more important as mobile activities. Many people today cannot imagine that living without their smartphones, and we use our mobile devices for an increasing number of Different things: talking, texting, listening to music, taking photos, making video calls, accessing</a:t>
            </a:r>
            <a:endParaRPr/>
          </a:p>
          <a:p>
            <a:pPr marL="0" marR="0" lvl="0" indent="0" algn="just" rtl="0">
              <a:lnSpc>
                <a:spcPct val="150000"/>
              </a:lnSpc>
              <a:spcBef>
                <a:spcPts val="0"/>
              </a:spcBef>
              <a:spcAft>
                <a:spcPts val="0"/>
              </a:spcAft>
              <a:buNone/>
            </a:pPr>
            <a:r>
              <a:rPr lang="en-GB" sz="2400">
                <a:solidFill>
                  <a:srgbClr val="0070C0"/>
                </a:solidFill>
                <a:latin typeface="Calibri"/>
                <a:ea typeface="Calibri"/>
                <a:cs typeface="Calibri"/>
                <a:sym typeface="Calibri"/>
              </a:rPr>
              <a:t>Web, get directions and other location-based information, play games, watch videos, etc.</a:t>
            </a:r>
            <a:endParaRPr/>
          </a:p>
        </p:txBody>
      </p:sp>
      <p:pic>
        <p:nvPicPr>
          <p:cNvPr id="307" name="Google Shape;307;p13"/>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308" name="Google Shape;308;p13"/>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309" name="Google Shape;309;p13" descr="Why Mobile is The Next Big Thing for Social Media"/>
          <p:cNvPicPr preferRelativeResize="0"/>
          <p:nvPr/>
        </p:nvPicPr>
        <p:blipFill rotWithShape="1">
          <a:blip r:embed="rId9">
            <a:alphaModFix/>
          </a:blip>
          <a:srcRect/>
          <a:stretch/>
        </p:blipFill>
        <p:spPr>
          <a:xfrm>
            <a:off x="9013399" y="1139635"/>
            <a:ext cx="2762250" cy="16573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CF3228C-1F40-0295-D21B-A7195559EE18}"/>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pic>
        <p:nvPicPr>
          <p:cNvPr id="314" name="Google Shape;314;p14"/>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315" name="Google Shape;315;p1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6" name="Google Shape;316;p1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7" name="Google Shape;317;p1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19" name="Google Shape;319;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20" name="Google Shape;320;p1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21" name="Google Shape;321;p14"/>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322" name="Google Shape;322;p1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23" name="Google Shape;323;p14"/>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324" name="Google Shape;324;p14"/>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325" name="Google Shape;325;p14"/>
          <p:cNvSpPr txBox="1"/>
          <p:nvPr/>
        </p:nvSpPr>
        <p:spPr>
          <a:xfrm>
            <a:off x="240152" y="1531465"/>
            <a:ext cx="8224866" cy="391305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a:solidFill>
                  <a:srgbClr val="0070C0"/>
                </a:solidFill>
                <a:latin typeface="Calibri"/>
                <a:ea typeface="Calibri"/>
                <a:cs typeface="Calibri"/>
                <a:sym typeface="Calibri"/>
              </a:rPr>
              <a:t>Since cell phones are often interpreted and discussed in terms of their novelty, the adoption is often seen as part of youth culture, with young adults being mobile pioneers.</a:t>
            </a:r>
            <a:endParaRPr/>
          </a:p>
          <a:p>
            <a:pPr marL="0" marR="0" lvl="0" indent="0" algn="just" rtl="0">
              <a:lnSpc>
                <a:spcPct val="150000"/>
              </a:lnSpc>
              <a:spcBef>
                <a:spcPts val="0"/>
              </a:spcBef>
              <a:spcAft>
                <a:spcPts val="0"/>
              </a:spcAft>
              <a:buNone/>
            </a:pPr>
            <a:r>
              <a:rPr lang="en-GB" sz="2400">
                <a:solidFill>
                  <a:srgbClr val="0070C0"/>
                </a:solidFill>
                <a:latin typeface="Calibri"/>
                <a:ea typeface="Calibri"/>
                <a:cs typeface="Calibri"/>
                <a:sym typeface="Calibri"/>
              </a:rPr>
              <a:t>In line with this, a study by communication scientist Rich Laing (2002) showed that there is Certain cell phone cultures among teens. This culture b Extensive use of cell phones, both using text messages to maintain social contact</a:t>
            </a:r>
            <a:endParaRPr/>
          </a:p>
        </p:txBody>
      </p:sp>
      <p:sp>
        <p:nvSpPr>
          <p:cNvPr id="326" name="Google Shape;326;p14"/>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327" name="Google Shape;327;p14" descr="Promote App On Social Media With 6 Easy Ways - Netsavvies - Digital  Marketing Agency in Ahmedabad"/>
          <p:cNvPicPr preferRelativeResize="0"/>
          <p:nvPr/>
        </p:nvPicPr>
        <p:blipFill rotWithShape="1">
          <a:blip r:embed="rId9">
            <a:alphaModFix/>
          </a:blip>
          <a:srcRect/>
          <a:stretch/>
        </p:blipFill>
        <p:spPr>
          <a:xfrm>
            <a:off x="8836933" y="1360705"/>
            <a:ext cx="2857500" cy="160020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0BBECB1D-6F69-D75A-6437-F0795AEF70E6}"/>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pic>
        <p:nvPicPr>
          <p:cNvPr id="332" name="Google Shape;332;p15"/>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333" name="Google Shape;333;p1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4" name="Google Shape;334;p1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5" name="Google Shape;335;p1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37" name="Google Shape;337;p1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38" name="Google Shape;338;p1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39" name="Google Shape;339;p15"/>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340" name="Google Shape;340;p1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41" name="Google Shape;341;p15"/>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342" name="Google Shape;342;p15"/>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343" name="Google Shape;343;p15"/>
          <p:cNvSpPr txBox="1"/>
          <p:nvPr/>
        </p:nvSpPr>
        <p:spPr>
          <a:xfrm>
            <a:off x="270543" y="1892914"/>
            <a:ext cx="8224866" cy="335668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a:solidFill>
                  <a:srgbClr val="0070C0"/>
                </a:solidFill>
                <a:latin typeface="Calibri"/>
                <a:ea typeface="Calibri"/>
                <a:cs typeface="Calibri"/>
                <a:sym typeface="Calibri"/>
              </a:rPr>
              <a:t>communication, humorous banter to tie the group together, physical decoration, and setting devices themselves using themes, jewels, ringtones, wallpapers and icons, And that was in the early 2000s</a:t>
            </a:r>
            <a:endParaRPr/>
          </a:p>
          <a:p>
            <a:pPr marL="0" marR="0" lvl="0" indent="0" algn="just" rtl="0">
              <a:lnSpc>
                <a:spcPct val="150000"/>
              </a:lnSpc>
              <a:spcBef>
                <a:spcPts val="0"/>
              </a:spcBef>
              <a:spcAft>
                <a:spcPts val="0"/>
              </a:spcAft>
              <a:buNone/>
            </a:pPr>
            <a:r>
              <a:rPr lang="en-GB" sz="2400">
                <a:solidFill>
                  <a:srgbClr val="0070C0"/>
                </a:solidFill>
                <a:latin typeface="Calibri"/>
                <a:ea typeface="Calibri"/>
                <a:cs typeface="Calibri"/>
                <a:sym typeface="Calibri"/>
              </a:rPr>
              <a:t>The cell phone is changing “from being a tool for young people to something more social Communication tool for girls.</a:t>
            </a:r>
            <a:endParaRPr sz="2400">
              <a:solidFill>
                <a:srgbClr val="0070C0"/>
              </a:solidFill>
              <a:latin typeface="Calibri"/>
              <a:ea typeface="Calibri"/>
              <a:cs typeface="Calibri"/>
              <a:sym typeface="Calibri"/>
            </a:endParaRPr>
          </a:p>
        </p:txBody>
      </p:sp>
      <p:sp>
        <p:nvSpPr>
          <p:cNvPr id="344" name="Google Shape;344;p15"/>
          <p:cNvSpPr txBox="1"/>
          <p:nvPr/>
        </p:nvSpPr>
        <p:spPr>
          <a:xfrm>
            <a:off x="2637182" y="306202"/>
            <a:ext cx="4094573"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Mobile Culture</a:t>
            </a:r>
            <a:endParaRPr/>
          </a:p>
        </p:txBody>
      </p:sp>
      <p:pic>
        <p:nvPicPr>
          <p:cNvPr id="345" name="Google Shape;345;p15" descr="Promote App On Social Media With 6 Easy Ways - Netsavvies - Digital  Marketing Agency in Ahmedabad"/>
          <p:cNvPicPr preferRelativeResize="0"/>
          <p:nvPr/>
        </p:nvPicPr>
        <p:blipFill rotWithShape="1">
          <a:blip r:embed="rId9">
            <a:alphaModFix/>
          </a:blip>
          <a:srcRect/>
          <a:stretch/>
        </p:blipFill>
        <p:spPr>
          <a:xfrm>
            <a:off x="8901942" y="1633538"/>
            <a:ext cx="2857500" cy="160020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8ADEB16-0793-2C8F-3854-8533ECB6209C}"/>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pic>
        <p:nvPicPr>
          <p:cNvPr id="2" name="Picture 1" descr="A logo for a university&#10;&#10;Description automatically generated">
            <a:extLst>
              <a:ext uri="{FF2B5EF4-FFF2-40B4-BE49-F238E27FC236}">
                <a16:creationId xmlns:a16="http://schemas.microsoft.com/office/drawing/2014/main" id="{3B41CE3D-2C28-C555-1E0D-93874A42271D}"/>
              </a:ext>
            </a:extLst>
          </p:cNvPr>
          <p:cNvPicPr>
            <a:picLocks noChangeAspect="1"/>
          </p:cNvPicPr>
          <p:nvPr/>
        </p:nvPicPr>
        <p:blipFill>
          <a:blip r:embed="rId3"/>
          <a:stretch>
            <a:fillRect/>
          </a:stretch>
        </p:blipFill>
        <p:spPr>
          <a:xfrm>
            <a:off x="750460" y="5834041"/>
            <a:ext cx="938785" cy="938785"/>
          </a:xfrm>
          <a:prstGeom prst="rect">
            <a:avLst/>
          </a:prstGeom>
        </p:spPr>
      </p:pic>
      <p:pic>
        <p:nvPicPr>
          <p:cNvPr id="350" name="Google Shape;350;p16"/>
          <p:cNvPicPr preferRelativeResize="0"/>
          <p:nvPr/>
        </p:nvPicPr>
        <p:blipFill rotWithShape="1">
          <a:blip r:embed="rId4">
            <a:alphaModFix/>
          </a:blip>
          <a:srcRect/>
          <a:stretch/>
        </p:blipFill>
        <p:spPr>
          <a:xfrm>
            <a:off x="1689245" y="346193"/>
            <a:ext cx="6198451" cy="840667"/>
          </a:xfrm>
          <a:prstGeom prst="rect">
            <a:avLst/>
          </a:prstGeom>
          <a:noFill/>
          <a:ln>
            <a:noFill/>
          </a:ln>
        </p:spPr>
      </p:pic>
      <p:sp>
        <p:nvSpPr>
          <p:cNvPr id="351" name="Google Shape;351;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2" name="Google Shape;352;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3" name="Google Shape;353;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55" name="Google Shape;355;p1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356" name="Google Shape;356;p1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357" name="Google Shape;357;p16"/>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358" name="Google Shape;358;p16"/>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359" name="Google Shape;359;p16"/>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360" name="Google Shape;360;p16"/>
          <p:cNvPicPr preferRelativeResize="0"/>
          <p:nvPr/>
        </p:nvPicPr>
        <p:blipFill rotWithShape="1">
          <a:blip r:embed="rId9">
            <a:alphaModFix/>
          </a:blip>
          <a:srcRect/>
          <a:stretch/>
        </p:blipFill>
        <p:spPr>
          <a:xfrm>
            <a:off x="8768372" y="554566"/>
            <a:ext cx="3119743" cy="5748868"/>
          </a:xfrm>
          <a:prstGeom prst="rect">
            <a:avLst/>
          </a:prstGeom>
          <a:noFill/>
          <a:ln>
            <a:noFill/>
          </a:ln>
        </p:spPr>
      </p:pic>
      <p:sp>
        <p:nvSpPr>
          <p:cNvPr id="361" name="Google Shape;361;p16"/>
          <p:cNvSpPr txBox="1"/>
          <p:nvPr/>
        </p:nvSpPr>
        <p:spPr>
          <a:xfrm>
            <a:off x="190720" y="1531465"/>
            <a:ext cx="8292947" cy="390350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a:solidFill>
                  <a:srgbClr val="0070C0"/>
                </a:solidFill>
                <a:latin typeface="Calibri"/>
                <a:ea typeface="Calibri"/>
                <a:cs typeface="Calibri"/>
                <a:sym typeface="Calibri"/>
              </a:rPr>
              <a:t>With mobile technologies increasingly entwined in our daily lives, there are two main ways the cell phone can blend into culture. The first is when mobile devices are used in a way that reflects pre-existing cultural practices or social patterns. This was interestingly discussed in a CNN article about mobile etiquette around the world.  </a:t>
            </a:r>
            <a:endParaRPr sz="2800">
              <a:solidFill>
                <a:srgbClr val="0070C0"/>
              </a:solidFill>
              <a:latin typeface="Calibri"/>
              <a:ea typeface="Calibri"/>
              <a:cs typeface="Calibri"/>
              <a:sym typeface="Calibri"/>
            </a:endParaRPr>
          </a:p>
        </p:txBody>
      </p:sp>
      <p:pic>
        <p:nvPicPr>
          <p:cNvPr id="362" name="Google Shape;362;p16" descr="Digital Online Marketing Enabled by Mobile Phone and Social Media Stock  Photo - Image of community, internet: 66336534"/>
          <p:cNvPicPr preferRelativeResize="0"/>
          <p:nvPr/>
        </p:nvPicPr>
        <p:blipFill rotWithShape="1">
          <a:blip r:embed="rId10">
            <a:alphaModFix/>
          </a:blip>
          <a:srcRect/>
          <a:stretch/>
        </p:blipFill>
        <p:spPr>
          <a:xfrm>
            <a:off x="8988503" y="1333284"/>
            <a:ext cx="2619375" cy="1743075"/>
          </a:xfrm>
          <a:prstGeom prst="rect">
            <a:avLst/>
          </a:prstGeom>
          <a:noFill/>
          <a:ln>
            <a:noFill/>
          </a:ln>
        </p:spPr>
      </p:pic>
      <p:sp>
        <p:nvSpPr>
          <p:cNvPr id="363" name="Google Shape;363;p16"/>
          <p:cNvSpPr txBox="1"/>
          <p:nvPr/>
        </p:nvSpPr>
        <p:spPr>
          <a:xfrm>
            <a:off x="2582104" y="632897"/>
            <a:ext cx="408539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lt1"/>
                </a:solidFill>
                <a:latin typeface="Calibri"/>
                <a:ea typeface="Calibri"/>
                <a:cs typeface="Calibri"/>
                <a:sym typeface="Calibri"/>
              </a:rPr>
              <a:t>Mobile culture vs mobile culture?</a:t>
            </a:r>
            <a:endParaRPr/>
          </a:p>
        </p:txBody>
      </p:sp>
    </p:spTree>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pic>
        <p:nvPicPr>
          <p:cNvPr id="368" name="Google Shape;368;p17"/>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369" name="Google Shape;369;p1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0" name="Google Shape;370;p1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1" name="Google Shape;371;p1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73" name="Google Shape;373;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74" name="Google Shape;374;p1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75" name="Google Shape;375;p17"/>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376" name="Google Shape;376;p1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77" name="Google Shape;377;p17"/>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378" name="Google Shape;378;p17"/>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379" name="Google Shape;379;p17"/>
          <p:cNvSpPr txBox="1"/>
          <p:nvPr/>
        </p:nvSpPr>
        <p:spPr>
          <a:xfrm>
            <a:off x="2837358" y="473085"/>
            <a:ext cx="435769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lt1"/>
                </a:solidFill>
                <a:latin typeface="Calibri"/>
                <a:ea typeface="Calibri"/>
                <a:cs typeface="Calibri"/>
                <a:sym typeface="Calibri"/>
              </a:rPr>
              <a:t>Mobile culture vs mobile culture?</a:t>
            </a:r>
            <a:endParaRPr/>
          </a:p>
        </p:txBody>
      </p:sp>
      <p:sp>
        <p:nvSpPr>
          <p:cNvPr id="380" name="Google Shape;380;p17"/>
          <p:cNvSpPr txBox="1"/>
          <p:nvPr/>
        </p:nvSpPr>
        <p:spPr>
          <a:xfrm>
            <a:off x="252824" y="2204821"/>
            <a:ext cx="8292947" cy="286228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dirty="0">
                <a:solidFill>
                  <a:srgbClr val="0070C0"/>
                </a:solidFill>
                <a:latin typeface="Calibri"/>
                <a:ea typeface="Calibri"/>
                <a:cs typeface="Calibri"/>
                <a:sym typeface="Calibri"/>
              </a:rPr>
              <a:t> The second is that the use of mobile technologies and the activities that occur within them are creating entirely new digital cultures. Between online communities of interest, brand loyalty, phone decoration or personalization, text messaging trends, and social media usage, cell phones are in a culture of their own.</a:t>
            </a:r>
            <a:endParaRPr sz="2400" dirty="0">
              <a:solidFill>
                <a:srgbClr val="0070C0"/>
              </a:solidFill>
              <a:latin typeface="Calibri"/>
              <a:ea typeface="Calibri"/>
              <a:cs typeface="Calibri"/>
              <a:sym typeface="Calibri"/>
            </a:endParaRPr>
          </a:p>
        </p:txBody>
      </p:sp>
      <p:pic>
        <p:nvPicPr>
          <p:cNvPr id="381" name="Google Shape;381;p17" descr="Digital Online Marketing Enabled by Mobile Phone and Social Media Stock  Photo - Image of community, internet: 66336534"/>
          <p:cNvPicPr preferRelativeResize="0"/>
          <p:nvPr/>
        </p:nvPicPr>
        <p:blipFill rotWithShape="1">
          <a:blip r:embed="rId9">
            <a:alphaModFix/>
          </a:blip>
          <a:srcRect/>
          <a:stretch/>
        </p:blipFill>
        <p:spPr>
          <a:xfrm>
            <a:off x="8988503" y="1333284"/>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D17A2A6-66AA-C530-4371-749EC947B421}"/>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pic>
        <p:nvPicPr>
          <p:cNvPr id="386" name="Google Shape;386;p18"/>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387" name="Google Shape;387;p1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8" name="Google Shape;388;p1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9" name="Google Shape;389;p1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91" name="Google Shape;391;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2" name="Google Shape;392;p1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93" name="Google Shape;393;p18"/>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394" name="Google Shape;394;p1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95" name="Google Shape;395;p18"/>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396" name="Google Shape;396;p18"/>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397" name="Google Shape;397;p18"/>
          <p:cNvSpPr txBox="1"/>
          <p:nvPr/>
        </p:nvSpPr>
        <p:spPr>
          <a:xfrm>
            <a:off x="154690" y="1324991"/>
            <a:ext cx="8330369" cy="421653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dirty="0">
                <a:solidFill>
                  <a:srgbClr val="0070C0"/>
                </a:solidFill>
                <a:latin typeface="Calibri"/>
                <a:ea typeface="Calibri"/>
                <a:cs typeface="Calibri"/>
                <a:sym typeface="Calibri"/>
              </a:rPr>
              <a:t>Mobile is an important channel to reach consumers today. They account for 10% of all internet traffic, and Mashable reports that number is growing. It is an actionable platform. Mobile customers are much more interactive than online customers, meaning they are and will remain active, as long as the interactions are simple and intuitive. The advantage of mobile media is that you can reach the consumer on the go - anytime, anywhere.</a:t>
            </a:r>
            <a:endParaRPr sz="2400" dirty="0">
              <a:solidFill>
                <a:srgbClr val="0070C0"/>
              </a:solidFill>
              <a:latin typeface="Calibri"/>
              <a:ea typeface="Calibri"/>
              <a:cs typeface="Calibri"/>
              <a:sym typeface="Calibri"/>
            </a:endParaRPr>
          </a:p>
          <a:p>
            <a:pPr marL="0" marR="0" lvl="0" indent="0" algn="l" rtl="0">
              <a:spcBef>
                <a:spcPts val="0"/>
              </a:spcBef>
              <a:spcAft>
                <a:spcPts val="0"/>
              </a:spcAft>
              <a:buNone/>
            </a:pPr>
            <a:endParaRPr sz="1600" dirty="0">
              <a:solidFill>
                <a:schemeClr val="dk1"/>
              </a:solidFill>
              <a:latin typeface="Calibri"/>
              <a:ea typeface="Calibri"/>
              <a:cs typeface="Calibri"/>
              <a:sym typeface="Calibri"/>
            </a:endParaRPr>
          </a:p>
        </p:txBody>
      </p:sp>
      <p:pic>
        <p:nvPicPr>
          <p:cNvPr id="398" name="Google Shape;398;p18" descr="Digital Online Marketing Enabled by Mobile Phone and Social Media Stock  Photo - Image of community, internet: 66336534"/>
          <p:cNvPicPr preferRelativeResize="0"/>
          <p:nvPr/>
        </p:nvPicPr>
        <p:blipFill rotWithShape="1">
          <a:blip r:embed="rId9">
            <a:alphaModFix/>
          </a:blip>
          <a:srcRect/>
          <a:stretch/>
        </p:blipFill>
        <p:spPr>
          <a:xfrm>
            <a:off x="8988503" y="1333284"/>
            <a:ext cx="2619375" cy="1743075"/>
          </a:xfrm>
          <a:prstGeom prst="rect">
            <a:avLst/>
          </a:prstGeom>
          <a:noFill/>
          <a:ln>
            <a:noFill/>
          </a:ln>
        </p:spPr>
      </p:pic>
      <p:sp>
        <p:nvSpPr>
          <p:cNvPr id="399" name="Google Shape;399;p18"/>
          <p:cNvSpPr txBox="1"/>
          <p:nvPr/>
        </p:nvSpPr>
        <p:spPr>
          <a:xfrm>
            <a:off x="2582104" y="632897"/>
            <a:ext cx="408539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lt1"/>
                </a:solidFill>
                <a:latin typeface="Calibri"/>
                <a:ea typeface="Calibri"/>
                <a:cs typeface="Calibri"/>
                <a:sym typeface="Calibri"/>
              </a:rPr>
              <a:t>Mobile culture vs mobile culture?</a:t>
            </a:r>
            <a:endParaRPr/>
          </a:p>
        </p:txBody>
      </p:sp>
      <p:pic>
        <p:nvPicPr>
          <p:cNvPr id="2" name="Picture 1" descr="A logo for a university&#10;&#10;Description automatically generated">
            <a:extLst>
              <a:ext uri="{FF2B5EF4-FFF2-40B4-BE49-F238E27FC236}">
                <a16:creationId xmlns:a16="http://schemas.microsoft.com/office/drawing/2014/main" id="{81F140ED-8806-5F42-DFAA-7B3FE9D071D7}"/>
              </a:ext>
            </a:extLst>
          </p:cNvPr>
          <p:cNvPicPr>
            <a:picLocks noChangeAspect="1"/>
          </p:cNvPicPr>
          <p:nvPr/>
        </p:nvPicPr>
        <p:blipFill>
          <a:blip r:embed="rId10"/>
          <a:stretch>
            <a:fillRect/>
          </a:stretch>
        </p:blipFill>
        <p:spPr>
          <a:xfrm>
            <a:off x="731551" y="5684689"/>
            <a:ext cx="938785" cy="9387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pic>
        <p:nvPicPr>
          <p:cNvPr id="2" name="Picture 1" descr="A logo for a university&#10;&#10;Description automatically generated">
            <a:extLst>
              <a:ext uri="{FF2B5EF4-FFF2-40B4-BE49-F238E27FC236}">
                <a16:creationId xmlns:a16="http://schemas.microsoft.com/office/drawing/2014/main" id="{E243F0C2-FD2A-5A92-BB20-C1910CF17AF6}"/>
              </a:ext>
            </a:extLst>
          </p:cNvPr>
          <p:cNvPicPr>
            <a:picLocks noChangeAspect="1"/>
          </p:cNvPicPr>
          <p:nvPr/>
        </p:nvPicPr>
        <p:blipFill>
          <a:blip r:embed="rId3"/>
          <a:stretch>
            <a:fillRect/>
          </a:stretch>
        </p:blipFill>
        <p:spPr>
          <a:xfrm>
            <a:off x="750460" y="5666400"/>
            <a:ext cx="938785" cy="938785"/>
          </a:xfrm>
          <a:prstGeom prst="rect">
            <a:avLst/>
          </a:prstGeom>
        </p:spPr>
      </p:pic>
      <p:pic>
        <p:nvPicPr>
          <p:cNvPr id="404" name="Google Shape;404;p19"/>
          <p:cNvPicPr preferRelativeResize="0"/>
          <p:nvPr/>
        </p:nvPicPr>
        <p:blipFill rotWithShape="1">
          <a:blip r:embed="rId4">
            <a:alphaModFix/>
          </a:blip>
          <a:srcRect/>
          <a:stretch/>
        </p:blipFill>
        <p:spPr>
          <a:xfrm>
            <a:off x="1689245" y="346193"/>
            <a:ext cx="6198451" cy="840667"/>
          </a:xfrm>
          <a:prstGeom prst="rect">
            <a:avLst/>
          </a:prstGeom>
          <a:noFill/>
          <a:ln>
            <a:noFill/>
          </a:ln>
        </p:spPr>
      </p:pic>
      <p:sp>
        <p:nvSpPr>
          <p:cNvPr id="405" name="Google Shape;405;p1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6" name="Google Shape;406;p1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7" name="Google Shape;407;p1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09" name="Google Shape;409;p19"/>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410" name="Google Shape;410;p19"/>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411" name="Google Shape;411;p19"/>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412" name="Google Shape;412;p19"/>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413" name="Google Shape;413;p19"/>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414" name="Google Shape;414;p19"/>
          <p:cNvPicPr preferRelativeResize="0"/>
          <p:nvPr/>
        </p:nvPicPr>
        <p:blipFill rotWithShape="1">
          <a:blip r:embed="rId9">
            <a:alphaModFix/>
          </a:blip>
          <a:srcRect/>
          <a:stretch/>
        </p:blipFill>
        <p:spPr>
          <a:xfrm>
            <a:off x="8768372" y="554566"/>
            <a:ext cx="3119743" cy="5748868"/>
          </a:xfrm>
          <a:prstGeom prst="rect">
            <a:avLst/>
          </a:prstGeom>
          <a:noFill/>
          <a:ln>
            <a:noFill/>
          </a:ln>
        </p:spPr>
      </p:pic>
      <p:sp>
        <p:nvSpPr>
          <p:cNvPr id="415" name="Google Shape;415;p19"/>
          <p:cNvSpPr txBox="1"/>
          <p:nvPr/>
        </p:nvSpPr>
        <p:spPr>
          <a:xfrm>
            <a:off x="166670" y="1351744"/>
            <a:ext cx="8569876" cy="452427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3200" dirty="0">
                <a:solidFill>
                  <a:srgbClr val="0070C0"/>
                </a:solidFill>
                <a:latin typeface="Calibri"/>
                <a:ea typeface="Calibri"/>
                <a:cs typeface="Calibri"/>
                <a:sym typeface="Calibri"/>
              </a:rPr>
              <a:t>Measurement: The growth of marketing and budgets in most industries is gradually beginning to shift to other digital channels, particularly mobile devices (smartphones and tablets), making testing and optimization essential components of any successful online marketing initiative.</a:t>
            </a:r>
            <a:endParaRPr sz="3200" dirty="0">
              <a:solidFill>
                <a:srgbClr val="0070C0"/>
              </a:solidFill>
              <a:latin typeface="Calibri"/>
              <a:ea typeface="Calibri"/>
              <a:cs typeface="Calibri"/>
              <a:sym typeface="Calibri"/>
            </a:endParaRPr>
          </a:p>
        </p:txBody>
      </p:sp>
      <p:pic>
        <p:nvPicPr>
          <p:cNvPr id="416" name="Google Shape;416;p19" descr="Digital Online Marketing Enabled by Mobile Phone and Social Media Stock  Photo - Image of community, internet: 66336534"/>
          <p:cNvPicPr preferRelativeResize="0"/>
          <p:nvPr/>
        </p:nvPicPr>
        <p:blipFill rotWithShape="1">
          <a:blip r:embed="rId10">
            <a:alphaModFix/>
          </a:blip>
          <a:srcRect/>
          <a:stretch/>
        </p:blipFill>
        <p:spPr>
          <a:xfrm>
            <a:off x="8988503" y="1333284"/>
            <a:ext cx="2619375" cy="1743075"/>
          </a:xfrm>
          <a:prstGeom prst="rect">
            <a:avLst/>
          </a:prstGeom>
          <a:noFill/>
          <a:ln>
            <a:noFill/>
          </a:ln>
        </p:spPr>
      </p:pic>
      <p:sp>
        <p:nvSpPr>
          <p:cNvPr id="417" name="Google Shape;417;p19"/>
          <p:cNvSpPr txBox="1"/>
          <p:nvPr/>
        </p:nvSpPr>
        <p:spPr>
          <a:xfrm>
            <a:off x="2582104" y="632897"/>
            <a:ext cx="408539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lt1"/>
                </a:solidFill>
                <a:latin typeface="Calibri"/>
                <a:ea typeface="Calibri"/>
                <a:cs typeface="Calibri"/>
                <a:sym typeface="Calibri"/>
              </a:rPr>
              <a:t>Mobile culture vs mobile culture?</a:t>
            </a:r>
            <a:endParaRPr/>
          </a:p>
        </p:txBody>
      </p:sp>
    </p:spTree>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pic>
        <p:nvPicPr>
          <p:cNvPr id="422" name="Google Shape;422;p20"/>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23" name="Google Shape;423;p2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4" name="Google Shape;424;p2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5" name="Google Shape;425;p2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27" name="Google Shape;427;p2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28" name="Google Shape;428;p2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29" name="Google Shape;429;p20"/>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430" name="Google Shape;430;p2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31" name="Google Shape;431;p20"/>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432" name="Google Shape;432;p20"/>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433" name="Google Shape;433;p20"/>
          <p:cNvSpPr txBox="1"/>
          <p:nvPr/>
        </p:nvSpPr>
        <p:spPr>
          <a:xfrm>
            <a:off x="166670" y="1351744"/>
            <a:ext cx="8569876" cy="390350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a:solidFill>
                  <a:srgbClr val="0070C0"/>
                </a:solidFill>
                <a:latin typeface="Calibri"/>
                <a:ea typeface="Calibri"/>
                <a:cs typeface="Calibri"/>
                <a:sym typeface="Calibri"/>
              </a:rPr>
              <a:t>Video: Streaming video has grown in popularity, but due to the smaller screens of smartphones and tablets, retargeting a TV ad does not take full advantage of the potential benefits of this medium. It is essential for brands/agencies to create videos specifically with mobile devices in mind</a:t>
            </a:r>
            <a:endParaRPr sz="2800">
              <a:solidFill>
                <a:srgbClr val="0070C0"/>
              </a:solidFill>
              <a:latin typeface="Calibri"/>
              <a:ea typeface="Calibri"/>
              <a:cs typeface="Calibri"/>
              <a:sym typeface="Calibri"/>
            </a:endParaRPr>
          </a:p>
        </p:txBody>
      </p:sp>
      <p:pic>
        <p:nvPicPr>
          <p:cNvPr id="434" name="Google Shape;434;p20" descr="Social media cell phone concept Royalty Free Vector Image"/>
          <p:cNvPicPr preferRelativeResize="0"/>
          <p:nvPr/>
        </p:nvPicPr>
        <p:blipFill rotWithShape="1">
          <a:blip r:embed="rId9">
            <a:alphaModFix/>
          </a:blip>
          <a:srcRect/>
          <a:stretch/>
        </p:blipFill>
        <p:spPr>
          <a:xfrm>
            <a:off x="9172488" y="1186860"/>
            <a:ext cx="1724025" cy="2657475"/>
          </a:xfrm>
          <a:prstGeom prst="rect">
            <a:avLst/>
          </a:prstGeom>
          <a:noFill/>
          <a:ln>
            <a:noFill/>
          </a:ln>
        </p:spPr>
      </p:pic>
      <p:sp>
        <p:nvSpPr>
          <p:cNvPr id="435" name="Google Shape;435;p20"/>
          <p:cNvSpPr txBox="1"/>
          <p:nvPr/>
        </p:nvSpPr>
        <p:spPr>
          <a:xfrm>
            <a:off x="2833851" y="554566"/>
            <a:ext cx="3789027"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lt1"/>
                </a:solidFill>
                <a:latin typeface="Calibri"/>
                <a:ea typeface="Calibri"/>
                <a:cs typeface="Calibri"/>
                <a:sym typeface="Calibri"/>
              </a:rPr>
              <a:t>Mobile culture vs mobile culture?</a:t>
            </a:r>
            <a:endParaRPr/>
          </a:p>
        </p:txBody>
      </p:sp>
      <p:pic>
        <p:nvPicPr>
          <p:cNvPr id="2" name="Picture 1" descr="A logo for a university&#10;&#10;Description automatically generated">
            <a:extLst>
              <a:ext uri="{FF2B5EF4-FFF2-40B4-BE49-F238E27FC236}">
                <a16:creationId xmlns:a16="http://schemas.microsoft.com/office/drawing/2014/main" id="{6E213583-8718-3B9F-D037-13B0DCE15BEF}"/>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pic>
        <p:nvPicPr>
          <p:cNvPr id="440" name="Google Shape;440;p21"/>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41" name="Google Shape;441;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2" name="Google Shape;442;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3" name="Google Shape;443;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45" name="Google Shape;445;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46" name="Google Shape;446;p2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47" name="Google Shape;447;p21"/>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448" name="Google Shape;448;p2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49" name="Google Shape;449;p21"/>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450" name="Google Shape;450;p21"/>
          <p:cNvPicPr preferRelativeResize="0"/>
          <p:nvPr/>
        </p:nvPicPr>
        <p:blipFill rotWithShape="1">
          <a:blip r:embed="rId8">
            <a:alphaModFix/>
          </a:blip>
          <a:srcRect/>
          <a:stretch/>
        </p:blipFill>
        <p:spPr>
          <a:xfrm>
            <a:off x="8768372" y="554566"/>
            <a:ext cx="3119743" cy="5748868"/>
          </a:xfrm>
          <a:prstGeom prst="rect">
            <a:avLst/>
          </a:prstGeom>
          <a:noFill/>
          <a:ln>
            <a:noFill/>
          </a:ln>
        </p:spPr>
      </p:pic>
      <p:sp>
        <p:nvSpPr>
          <p:cNvPr id="451" name="Google Shape;451;p21"/>
          <p:cNvSpPr txBox="1"/>
          <p:nvPr/>
        </p:nvSpPr>
        <p:spPr>
          <a:xfrm>
            <a:off x="166670" y="1351744"/>
            <a:ext cx="8569876" cy="67185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a:solidFill>
                  <a:srgbClr val="0070C0"/>
                </a:solidFill>
                <a:latin typeface="Calibri"/>
                <a:ea typeface="Calibri"/>
                <a:cs typeface="Calibri"/>
                <a:sym typeface="Calibri"/>
              </a:rPr>
              <a:t> </a:t>
            </a:r>
            <a:endParaRPr sz="2800">
              <a:solidFill>
                <a:srgbClr val="0070C0"/>
              </a:solidFill>
              <a:latin typeface="Calibri"/>
              <a:ea typeface="Calibri"/>
              <a:cs typeface="Calibri"/>
              <a:sym typeface="Calibri"/>
            </a:endParaRPr>
          </a:p>
        </p:txBody>
      </p:sp>
      <p:pic>
        <p:nvPicPr>
          <p:cNvPr id="452" name="Google Shape;452;p21" descr="Effect of social media usage on the cultural identity of rural people: a  case study of Bamha village, Egypt | Humanities and Social Sciences  Communications"/>
          <p:cNvPicPr preferRelativeResize="0"/>
          <p:nvPr/>
        </p:nvPicPr>
        <p:blipFill rotWithShape="1">
          <a:blip r:embed="rId9">
            <a:alphaModFix/>
          </a:blip>
          <a:srcRect/>
          <a:stretch/>
        </p:blipFill>
        <p:spPr>
          <a:xfrm>
            <a:off x="1689244" y="1721080"/>
            <a:ext cx="5743275" cy="3496812"/>
          </a:xfrm>
          <a:prstGeom prst="rect">
            <a:avLst/>
          </a:prstGeom>
          <a:noFill/>
          <a:ln>
            <a:noFill/>
          </a:ln>
        </p:spPr>
      </p:pic>
      <p:pic>
        <p:nvPicPr>
          <p:cNvPr id="453" name="Google Shape;453;p21" descr="Social media cell phone concept Royalty Free Vector Image"/>
          <p:cNvPicPr preferRelativeResize="0"/>
          <p:nvPr/>
        </p:nvPicPr>
        <p:blipFill rotWithShape="1">
          <a:blip r:embed="rId10">
            <a:alphaModFix/>
          </a:blip>
          <a:srcRect/>
          <a:stretch/>
        </p:blipFill>
        <p:spPr>
          <a:xfrm>
            <a:off x="9172488" y="1186860"/>
            <a:ext cx="1724025" cy="2657475"/>
          </a:xfrm>
          <a:prstGeom prst="rect">
            <a:avLst/>
          </a:prstGeom>
          <a:noFill/>
          <a:ln>
            <a:noFill/>
          </a:ln>
        </p:spPr>
      </p:pic>
      <p:sp>
        <p:nvSpPr>
          <p:cNvPr id="454" name="Google Shape;454;p21"/>
          <p:cNvSpPr txBox="1"/>
          <p:nvPr/>
        </p:nvSpPr>
        <p:spPr>
          <a:xfrm>
            <a:off x="2582104" y="632897"/>
            <a:ext cx="408539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lt1"/>
                </a:solidFill>
                <a:latin typeface="Calibri"/>
                <a:ea typeface="Calibri"/>
                <a:cs typeface="Calibri"/>
                <a:sym typeface="Calibri"/>
              </a:rPr>
              <a:t>Mobile culture vs mobile culture?</a:t>
            </a:r>
            <a:endParaRPr/>
          </a:p>
        </p:txBody>
      </p:sp>
      <p:pic>
        <p:nvPicPr>
          <p:cNvPr id="2" name="Picture 1" descr="A logo for a university&#10;&#10;Description automatically generated">
            <a:extLst>
              <a:ext uri="{FF2B5EF4-FFF2-40B4-BE49-F238E27FC236}">
                <a16:creationId xmlns:a16="http://schemas.microsoft.com/office/drawing/2014/main" id="{D74FC3C3-01C9-4FA6-16D8-9E004CB2A774}"/>
              </a:ext>
            </a:extLst>
          </p:cNvPr>
          <p:cNvPicPr>
            <a:picLocks noChangeAspect="1"/>
          </p:cNvPicPr>
          <p:nvPr/>
        </p:nvPicPr>
        <p:blipFill>
          <a:blip r:embed="rId11"/>
          <a:stretch>
            <a:fillRect/>
          </a:stretch>
        </p:blipFill>
        <p:spPr>
          <a:xfrm>
            <a:off x="731551" y="5551869"/>
            <a:ext cx="938785" cy="938785"/>
          </a:xfrm>
          <a:prstGeom prst="rect">
            <a:avLst/>
          </a:prstGeom>
        </p:spPr>
      </p:pic>
    </p:spTree>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pic>
        <p:nvPicPr>
          <p:cNvPr id="459" name="Google Shape;459;p22"/>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60" name="Google Shape;460;p2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1" name="Google Shape;461;p2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2" name="Google Shape;462;p2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64" name="Google Shape;464;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65" name="Google Shape;465;p2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66" name="Google Shape;466;p22"/>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Monitorial Citizens</a:t>
            </a:r>
            <a:endParaRPr/>
          </a:p>
        </p:txBody>
      </p:sp>
      <p:sp>
        <p:nvSpPr>
          <p:cNvPr id="467" name="Google Shape;467;p22"/>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468" name="Google Shape;468;p2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69" name="Google Shape;469;p2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70" name="Google Shape;470;p22"/>
          <p:cNvSpPr txBox="1"/>
          <p:nvPr/>
        </p:nvSpPr>
        <p:spPr>
          <a:xfrm>
            <a:off x="207964" y="1447560"/>
            <a:ext cx="8108044" cy="3699474"/>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Another aspect of how society and the public are changing in the age of the internet and social media relates to news reporting and journalism. </a:t>
            </a:r>
            <a:endParaRPr/>
          </a:p>
          <a:p>
            <a:pPr marL="0" marR="0" lvl="0" indent="0" algn="just" rtl="0">
              <a:lnSpc>
                <a:spcPct val="200000"/>
              </a:lnSpc>
              <a:spcBef>
                <a:spcPts val="0"/>
              </a:spcBef>
              <a:spcAft>
                <a:spcPts val="0"/>
              </a:spcAft>
              <a:buNone/>
            </a:pPr>
            <a:endParaRPr sz="20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First, the development of new platforms, and the emergence of new audience behaviors, have changed the context of news production and the conditions under which media companies and journalists operate. </a:t>
            </a:r>
            <a:endParaRPr/>
          </a:p>
        </p:txBody>
      </p:sp>
      <p:pic>
        <p:nvPicPr>
          <p:cNvPr id="471" name="Google Shape;471;p22"/>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472" name="Google Shape;472;p22" descr="New streaming applications boost citizen journalism | Arab News"/>
          <p:cNvPicPr preferRelativeResize="0"/>
          <p:nvPr/>
        </p:nvPicPr>
        <p:blipFill rotWithShape="1">
          <a:blip r:embed="rId9">
            <a:alphaModFix/>
          </a:blip>
          <a:srcRect/>
          <a:stretch/>
        </p:blipFill>
        <p:spPr>
          <a:xfrm>
            <a:off x="8959928" y="1186860"/>
            <a:ext cx="2676525" cy="17049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8DD7E01-CF63-6CA0-C36A-BB07765A8817}"/>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pic>
        <p:nvPicPr>
          <p:cNvPr id="477" name="Google Shape;477;p23"/>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78" name="Google Shape;478;p2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9" name="Google Shape;479;p2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0" name="Google Shape;480;p2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82" name="Google Shape;482;p2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83" name="Google Shape;483;p2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84" name="Google Shape;484;p23"/>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Monitorial Citizens</a:t>
            </a:r>
            <a:endParaRPr/>
          </a:p>
        </p:txBody>
      </p:sp>
      <p:sp>
        <p:nvSpPr>
          <p:cNvPr id="485" name="Google Shape;485;p23"/>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486" name="Google Shape;486;p2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87" name="Google Shape;487;p2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88" name="Google Shape;488;p23"/>
          <p:cNvSpPr txBox="1"/>
          <p:nvPr/>
        </p:nvSpPr>
        <p:spPr>
          <a:xfrm>
            <a:off x="190720" y="1412308"/>
            <a:ext cx="8474504"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They increasingly have to adopt new editorial workflows, adapt to altered practices for news gathering, and to speeded-up the production cycle.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In digital society, one must see news production as a collective effort between journalists and members of the public. Today’s participatory media culture has brought about a change of the relationship between news media and their audiences from being about one-way communication to being increasingly dialogical.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People in digital society can be described as monitorial citizens.</a:t>
            </a:r>
            <a:endParaRPr/>
          </a:p>
        </p:txBody>
      </p:sp>
      <p:pic>
        <p:nvPicPr>
          <p:cNvPr id="489" name="Google Shape;489;p23"/>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490" name="Google Shape;490;p23" descr="Convergence presentation final1"/>
          <p:cNvPicPr preferRelativeResize="0"/>
          <p:nvPr/>
        </p:nvPicPr>
        <p:blipFill rotWithShape="1">
          <a:blip r:embed="rId9">
            <a:alphaModFix/>
          </a:blip>
          <a:srcRect l="322" r="-321" b="40832"/>
          <a:stretch/>
        </p:blipFill>
        <p:spPr>
          <a:xfrm>
            <a:off x="8797940" y="1223080"/>
            <a:ext cx="3048000" cy="161537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17A1498-D2E4-0E8F-37F5-A02F553A6BB3}"/>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pic>
        <p:nvPicPr>
          <p:cNvPr id="495" name="Google Shape;495;p24"/>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96" name="Google Shape;496;p2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7" name="Google Shape;497;p2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8" name="Google Shape;498;p2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00" name="Google Shape;500;p2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01" name="Google Shape;501;p2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02" name="Google Shape;502;p24"/>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Monitorial Citizens</a:t>
            </a:r>
            <a:endParaRPr/>
          </a:p>
        </p:txBody>
      </p:sp>
      <p:sp>
        <p:nvSpPr>
          <p:cNvPr id="503" name="Google Shape;503;p24"/>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504" name="Google Shape;504;p2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05" name="Google Shape;505;p2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06" name="Google Shape;506;p24"/>
          <p:cNvSpPr txBox="1"/>
          <p:nvPr/>
        </p:nvSpPr>
        <p:spPr>
          <a:xfrm>
            <a:off x="190720" y="1308629"/>
            <a:ext cx="8474504" cy="428053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800" b="1">
                <a:solidFill>
                  <a:srgbClr val="0070C0"/>
                </a:solidFill>
                <a:latin typeface="Calibri"/>
                <a:ea typeface="Calibri"/>
                <a:cs typeface="Calibri"/>
                <a:sym typeface="Calibri"/>
              </a:rPr>
              <a:t>Now, a new contract is needed: a commitment that reframes the traditional consumer-producer relationship into one of co-creation, with journalists and communities working together to produce this essential public good.</a:t>
            </a:r>
            <a:endParaRPr/>
          </a:p>
        </p:txBody>
      </p:sp>
      <p:pic>
        <p:nvPicPr>
          <p:cNvPr id="507" name="Google Shape;507;p24"/>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08" name="Google Shape;508;p24" descr="New streaming applications boost citizen journalism | Arab News"/>
          <p:cNvPicPr preferRelativeResize="0"/>
          <p:nvPr/>
        </p:nvPicPr>
        <p:blipFill rotWithShape="1">
          <a:blip r:embed="rId9">
            <a:alphaModFix/>
          </a:blip>
          <a:srcRect/>
          <a:stretch/>
        </p:blipFill>
        <p:spPr>
          <a:xfrm>
            <a:off x="8768371" y="1186860"/>
            <a:ext cx="2676525" cy="17049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A08B792-B2BE-9D94-19A6-41EEEB204214}"/>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pic>
        <p:nvPicPr>
          <p:cNvPr id="513" name="Google Shape;513;p25"/>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514" name="Google Shape;514;p2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5" name="Google Shape;515;p2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6" name="Google Shape;516;p2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18" name="Google Shape;518;p2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19" name="Google Shape;519;p2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20" name="Google Shape;520;p25"/>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Monitorial Citizens</a:t>
            </a:r>
            <a:endParaRPr/>
          </a:p>
        </p:txBody>
      </p:sp>
      <p:sp>
        <p:nvSpPr>
          <p:cNvPr id="521" name="Google Shape;521;p25"/>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522" name="Google Shape;522;p2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23" name="Google Shape;523;p2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24" name="Google Shape;524;p25"/>
          <p:cNvSpPr txBox="1"/>
          <p:nvPr/>
        </p:nvSpPr>
        <p:spPr>
          <a:xfrm>
            <a:off x="160182" y="1531465"/>
            <a:ext cx="8474504"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Journalism is a powerful institution that bears a critical responsibility in our society. Monitorial citizens have told they are willing to share that responsibility in order to become more informed, engaged people — but journalists have yet to show their willingness to share that power in order to create a more effective, engaged journalism rooted in the public interest. Evolving from the “community journalism” movement of the 1950s, the “public journalism” school of the 1990s and the “citizen journalism” trend of the 2000s, a new kind of civic media can and should empower people to become knowledgeable information gatherers and distributors, and uplift them as trusted voices in their own communities.</a:t>
            </a:r>
            <a:endParaRPr/>
          </a:p>
        </p:txBody>
      </p:sp>
      <p:pic>
        <p:nvPicPr>
          <p:cNvPr id="525" name="Google Shape;525;p25"/>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26" name="Google Shape;526;p25" descr="New streaming applications boost citizen journalism | Arab News"/>
          <p:cNvPicPr preferRelativeResize="0"/>
          <p:nvPr/>
        </p:nvPicPr>
        <p:blipFill rotWithShape="1">
          <a:blip r:embed="rId9">
            <a:alphaModFix/>
          </a:blip>
          <a:srcRect/>
          <a:stretch/>
        </p:blipFill>
        <p:spPr>
          <a:xfrm>
            <a:off x="8768371" y="1186860"/>
            <a:ext cx="2676525" cy="17049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B9140A3-BF0D-58D7-C875-9D00A01CDBAD}"/>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pic>
        <p:nvPicPr>
          <p:cNvPr id="531" name="Google Shape;531;p26"/>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532" name="Google Shape;532;p2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3" name="Google Shape;533;p2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4" name="Google Shape;534;p2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36" name="Google Shape;536;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37" name="Google Shape;537;p2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38" name="Google Shape;538;p26"/>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Citizens Journalism</a:t>
            </a:r>
            <a:endParaRPr sz="2400" b="1">
              <a:solidFill>
                <a:schemeClr val="lt1"/>
              </a:solidFill>
              <a:latin typeface="Calibri"/>
              <a:ea typeface="Calibri"/>
              <a:cs typeface="Calibri"/>
              <a:sym typeface="Calibri"/>
            </a:endParaRPr>
          </a:p>
        </p:txBody>
      </p:sp>
      <p:sp>
        <p:nvSpPr>
          <p:cNvPr id="539" name="Google Shape;539;p26"/>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540" name="Google Shape;540;p2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41" name="Google Shape;541;p2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42" name="Google Shape;542;p26"/>
          <p:cNvSpPr txBox="1"/>
          <p:nvPr/>
        </p:nvSpPr>
        <p:spPr>
          <a:xfrm>
            <a:off x="260324" y="1633538"/>
            <a:ext cx="8474504" cy="3699474"/>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 Journalism researcher Michael Schudson (1999: 310–311) has introduced this concept: Monitorial citizens scan (rather than read) the informational environment in a way so that they may be alerted on a very wide variety of issues for a very wide variety of ends and maybe mobilized around those issues in a large variety of ways […] The monitorial citizen engages in environmental surveillance more than information-gathering. </a:t>
            </a:r>
            <a:endParaRPr/>
          </a:p>
        </p:txBody>
      </p:sp>
      <p:pic>
        <p:nvPicPr>
          <p:cNvPr id="543" name="Google Shape;543;p26"/>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44" name="Google Shape;544;p26" descr="New streaming applications boost citizen journalism | Arab News"/>
          <p:cNvPicPr preferRelativeResize="0"/>
          <p:nvPr/>
        </p:nvPicPr>
        <p:blipFill rotWithShape="1">
          <a:blip r:embed="rId9">
            <a:alphaModFix/>
          </a:blip>
          <a:srcRect/>
          <a:stretch/>
        </p:blipFill>
        <p:spPr>
          <a:xfrm>
            <a:off x="9045654" y="1067703"/>
            <a:ext cx="2676525" cy="17049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EDE8001-CC55-7652-D057-7E397DE95920}"/>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pic>
        <p:nvPicPr>
          <p:cNvPr id="549" name="Google Shape;549;p27"/>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550" name="Google Shape;550;p2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1" name="Google Shape;551;p2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2" name="Google Shape;552;p2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54" name="Google Shape;554;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55" name="Google Shape;555;p2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56" name="Google Shape;556;p27"/>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Citizens Journalism</a:t>
            </a:r>
            <a:endParaRPr sz="2400" b="1">
              <a:solidFill>
                <a:schemeClr val="lt1"/>
              </a:solidFill>
              <a:latin typeface="Calibri"/>
              <a:ea typeface="Calibri"/>
              <a:cs typeface="Calibri"/>
              <a:sym typeface="Calibri"/>
            </a:endParaRPr>
          </a:p>
        </p:txBody>
      </p:sp>
      <p:sp>
        <p:nvSpPr>
          <p:cNvPr id="557" name="Google Shape;557;p27"/>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558" name="Google Shape;558;p2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59" name="Google Shape;559;p2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60" name="Google Shape;560;p27"/>
          <p:cNvSpPr txBox="1"/>
          <p:nvPr/>
        </p:nvSpPr>
        <p:spPr>
          <a:xfrm>
            <a:off x="260324" y="1633538"/>
            <a:ext cx="8474504"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citizen journalism, journalism that is conducted by people who are not professional journalists but who disseminate information using Web sites, blogs, and social media. Citizen journalism has expanded its worldwide influence despite continuing concerns over whether citizen journalists are as reliable as trained professionals. Citizens in disaster zones have provided instant text and visual reporting from the scene.</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 Swirling in the background of these developments was a debate over whether the term citizen journalism was itself accurate.</a:t>
            </a:r>
            <a:endParaRPr/>
          </a:p>
        </p:txBody>
      </p:sp>
      <p:pic>
        <p:nvPicPr>
          <p:cNvPr id="561" name="Google Shape;561;p27"/>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62" name="Google Shape;562;p27" descr="New streaming applications boost citizen journalism | Arab News"/>
          <p:cNvPicPr preferRelativeResize="0"/>
          <p:nvPr/>
        </p:nvPicPr>
        <p:blipFill rotWithShape="1">
          <a:blip r:embed="rId9">
            <a:alphaModFix/>
          </a:blip>
          <a:srcRect/>
          <a:stretch/>
        </p:blipFill>
        <p:spPr>
          <a:xfrm>
            <a:off x="8768371" y="1186860"/>
            <a:ext cx="2676525" cy="17049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2CCB020-1A26-BA0E-10D7-F23E555A4B81}"/>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pic>
        <p:nvPicPr>
          <p:cNvPr id="567" name="Google Shape;567;p28"/>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568" name="Google Shape;568;p2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569" name="Google Shape;569;p2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570" name="Google Shape;570;p2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pic>
        <p:nvPicPr>
          <p:cNvPr id="572" name="Google Shape;572;p2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73" name="Google Shape;573;p2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74" name="Google Shape;574;p28"/>
          <p:cNvSpPr txBox="1"/>
          <p:nvPr/>
        </p:nvSpPr>
        <p:spPr>
          <a:xfrm>
            <a:off x="2491201" y="340132"/>
            <a:ext cx="5456602"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Citizens Journalism VS Traditional Journalism</a:t>
            </a:r>
            <a:endParaRPr sz="2000" b="1">
              <a:solidFill>
                <a:schemeClr val="lt1"/>
              </a:solidFill>
              <a:latin typeface="Calibri"/>
              <a:ea typeface="Calibri"/>
              <a:cs typeface="Calibri"/>
              <a:sym typeface="Calibri"/>
            </a:endParaRPr>
          </a:p>
        </p:txBody>
      </p:sp>
      <p:sp>
        <p:nvSpPr>
          <p:cNvPr id="575" name="Google Shape;575;p28"/>
          <p:cNvSpPr txBox="1"/>
          <p:nvPr/>
        </p:nvSpPr>
        <p:spPr>
          <a:xfrm>
            <a:off x="-124622" y="252815"/>
            <a:ext cx="2278698"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Lecture 8</a:t>
            </a:r>
            <a:endParaRPr sz="2000" b="1">
              <a:solidFill>
                <a:srgbClr val="FF0000"/>
              </a:solidFill>
              <a:highlight>
                <a:srgbClr val="FFFF00"/>
              </a:highlight>
              <a:latin typeface="Calibri"/>
              <a:ea typeface="Calibri"/>
              <a:cs typeface="Calibri"/>
              <a:sym typeface="Calibri"/>
            </a:endParaRPr>
          </a:p>
        </p:txBody>
      </p:sp>
      <p:pic>
        <p:nvPicPr>
          <p:cNvPr id="576" name="Google Shape;576;p2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77" name="Google Shape;577;p2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78" name="Google Shape;578;p28"/>
          <p:cNvSpPr txBox="1"/>
          <p:nvPr/>
        </p:nvSpPr>
        <p:spPr>
          <a:xfrm>
            <a:off x="260324" y="1633538"/>
            <a:ext cx="8474504"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Both the term and the practice crystallized in South Korea, where the online entrepreneur Oh Yeon-ho declared in 2000 that “every citizen is a reporter.” Oh and three South Korean colleagues started an online daily newspaper in 2000 because, he said, they were dissatisfied with the traditional South Korean press. Unable to afford the costs of hiring professionals and printing a newspaper, they started OhmyNews, a Web site that used volunteers to generate its content. In a speech on the site’s seventh anniversary, Oh, the firm’s president and CEO, noted that the news site began with 727 citizen reporters in one country and by 2007 had grown to 50,000 contributors reporting from 100 countries. </a:t>
            </a:r>
            <a:endParaRPr/>
          </a:p>
        </p:txBody>
      </p:sp>
      <p:pic>
        <p:nvPicPr>
          <p:cNvPr id="579" name="Google Shape;579;p28"/>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80" name="Google Shape;580;p28" descr="Will citizen journalist replace professional journalist? | Explore The  Issues Of Media and Communication"/>
          <p:cNvPicPr preferRelativeResize="0"/>
          <p:nvPr/>
        </p:nvPicPr>
        <p:blipFill rotWithShape="1">
          <a:blip r:embed="rId9">
            <a:alphaModFix/>
          </a:blip>
          <a:srcRect/>
          <a:stretch/>
        </p:blipFill>
        <p:spPr>
          <a:xfrm>
            <a:off x="8868940" y="982109"/>
            <a:ext cx="2790670" cy="143724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6D0B22D-4411-0E61-93A6-192AD297ADDF}"/>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84"/>
        <p:cNvGrpSpPr/>
        <p:nvPr/>
      </p:nvGrpSpPr>
      <p:grpSpPr>
        <a:xfrm>
          <a:off x="0" y="0"/>
          <a:ext cx="0" cy="0"/>
          <a:chOff x="0" y="0"/>
          <a:chExt cx="0" cy="0"/>
        </a:xfrm>
      </p:grpSpPr>
      <p:pic>
        <p:nvPicPr>
          <p:cNvPr id="585" name="Google Shape;585;p29"/>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586" name="Google Shape;586;p2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587" name="Google Shape;587;p2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588" name="Google Shape;588;p2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pic>
        <p:nvPicPr>
          <p:cNvPr id="590" name="Google Shape;590;p2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91" name="Google Shape;591;p2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92" name="Google Shape;592;p29"/>
          <p:cNvSpPr txBox="1"/>
          <p:nvPr/>
        </p:nvSpPr>
        <p:spPr>
          <a:xfrm>
            <a:off x="2491201" y="340132"/>
            <a:ext cx="5456602"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Citizens Journalism VS Traditional Journalism</a:t>
            </a:r>
            <a:endParaRPr sz="2000" b="1">
              <a:solidFill>
                <a:schemeClr val="lt1"/>
              </a:solidFill>
              <a:latin typeface="Calibri"/>
              <a:ea typeface="Calibri"/>
              <a:cs typeface="Calibri"/>
              <a:sym typeface="Calibri"/>
            </a:endParaRPr>
          </a:p>
        </p:txBody>
      </p:sp>
      <p:sp>
        <p:nvSpPr>
          <p:cNvPr id="593" name="Google Shape;593;p29"/>
          <p:cNvSpPr txBox="1"/>
          <p:nvPr/>
        </p:nvSpPr>
        <p:spPr>
          <a:xfrm>
            <a:off x="-124622" y="252815"/>
            <a:ext cx="2278698"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Lecture 8</a:t>
            </a:r>
            <a:endParaRPr sz="2000" b="1">
              <a:solidFill>
                <a:srgbClr val="FF0000"/>
              </a:solidFill>
              <a:highlight>
                <a:srgbClr val="FFFF00"/>
              </a:highlight>
              <a:latin typeface="Calibri"/>
              <a:ea typeface="Calibri"/>
              <a:cs typeface="Calibri"/>
              <a:sym typeface="Calibri"/>
            </a:endParaRPr>
          </a:p>
        </p:txBody>
      </p:sp>
      <p:pic>
        <p:nvPicPr>
          <p:cNvPr id="594" name="Google Shape;594;p2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95" name="Google Shape;595;p2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96" name="Google Shape;596;p29"/>
          <p:cNvSpPr txBox="1"/>
          <p:nvPr/>
        </p:nvSpPr>
        <p:spPr>
          <a:xfrm>
            <a:off x="260324" y="1633538"/>
            <a:ext cx="8474504"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Since then the Internet has spawned thousands of news sites and millions of bloggers. Traditional news media, while battling declining readership and viewership, leapt into the fray with their own Web sites and blogs by their own journalists, and many newspapers invited readers to contribute community news to their Web sites. Some groups started their own “hyperlocal” online news sites to cover happenings in their neighbourhoods or specialized topics of interest that were not reported by larger media organizations.</a:t>
            </a:r>
            <a:endParaRPr/>
          </a:p>
        </p:txBody>
      </p:sp>
      <p:pic>
        <p:nvPicPr>
          <p:cNvPr id="597" name="Google Shape;597;p29"/>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98" name="Google Shape;598;p29" descr="Will citizen journalist replace professional journalist? | Explore The  Issues Of Media and Communication"/>
          <p:cNvPicPr preferRelativeResize="0"/>
          <p:nvPr/>
        </p:nvPicPr>
        <p:blipFill rotWithShape="1">
          <a:blip r:embed="rId9">
            <a:alphaModFix/>
          </a:blip>
          <a:srcRect/>
          <a:stretch/>
        </p:blipFill>
        <p:spPr>
          <a:xfrm>
            <a:off x="8868940" y="982109"/>
            <a:ext cx="2790670" cy="143724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B4217D64-6505-8C18-90DF-A31D4814ED44}"/>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pic>
        <p:nvPicPr>
          <p:cNvPr id="603" name="Google Shape;603;p30"/>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04" name="Google Shape;604;p3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605" name="Google Shape;605;p3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606" name="Google Shape;606;p3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pic>
        <p:nvPicPr>
          <p:cNvPr id="608" name="Google Shape;608;p3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09" name="Google Shape;609;p3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10" name="Google Shape;610;p30"/>
          <p:cNvSpPr txBox="1"/>
          <p:nvPr/>
        </p:nvSpPr>
        <p:spPr>
          <a:xfrm>
            <a:off x="2491201" y="340132"/>
            <a:ext cx="5456602"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Citizens Journalism VS Traditional Journalism</a:t>
            </a:r>
            <a:endParaRPr sz="2000" b="1">
              <a:solidFill>
                <a:schemeClr val="lt1"/>
              </a:solidFill>
              <a:latin typeface="Calibri"/>
              <a:ea typeface="Calibri"/>
              <a:cs typeface="Calibri"/>
              <a:sym typeface="Calibri"/>
            </a:endParaRPr>
          </a:p>
        </p:txBody>
      </p:sp>
      <p:sp>
        <p:nvSpPr>
          <p:cNvPr id="611" name="Google Shape;611;p30"/>
          <p:cNvSpPr txBox="1"/>
          <p:nvPr/>
        </p:nvSpPr>
        <p:spPr>
          <a:xfrm>
            <a:off x="-124622" y="252815"/>
            <a:ext cx="2278698"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Lecture 8</a:t>
            </a:r>
            <a:endParaRPr sz="2000" b="1">
              <a:solidFill>
                <a:srgbClr val="FF0000"/>
              </a:solidFill>
              <a:highlight>
                <a:srgbClr val="FFFF00"/>
              </a:highlight>
              <a:latin typeface="Calibri"/>
              <a:ea typeface="Calibri"/>
              <a:cs typeface="Calibri"/>
              <a:sym typeface="Calibri"/>
            </a:endParaRPr>
          </a:p>
        </p:txBody>
      </p:sp>
      <p:pic>
        <p:nvPicPr>
          <p:cNvPr id="612" name="Google Shape;612;p3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13" name="Google Shape;613;p3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14" name="Google Shape;614;p30"/>
          <p:cNvSpPr txBox="1"/>
          <p:nvPr/>
        </p:nvSpPr>
        <p:spPr>
          <a:xfrm>
            <a:off x="260324" y="1633538"/>
            <a:ext cx="8474504" cy="3699474"/>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 Dan Gillmor, founder and director of the Center for Citizen Media and author of the book We the Media: Grassroots Journalism by the People, for the People (2004), also rejected any single definition for the transformation in news that had begun in the late 1990s. He called this era “a time of incredible exploration” because of the participation of access to inexpensive and ubiquitous publishing tools.</a:t>
            </a:r>
            <a:endParaRPr/>
          </a:p>
        </p:txBody>
      </p:sp>
      <p:pic>
        <p:nvPicPr>
          <p:cNvPr id="615" name="Google Shape;615;p30"/>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616" name="Google Shape;616;p30" descr="Will citizen journalist replace professional journalist? | Explore The  Issues Of Media and Communication"/>
          <p:cNvPicPr preferRelativeResize="0"/>
          <p:nvPr/>
        </p:nvPicPr>
        <p:blipFill rotWithShape="1">
          <a:blip r:embed="rId9">
            <a:alphaModFix/>
          </a:blip>
          <a:srcRect/>
          <a:stretch/>
        </p:blipFill>
        <p:spPr>
          <a:xfrm>
            <a:off x="8868940" y="982109"/>
            <a:ext cx="2790670" cy="143724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03B07B9-D32F-0CC5-B31C-D9D3F58CDBC3}"/>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pic>
        <p:nvPicPr>
          <p:cNvPr id="621" name="Google Shape;621;p31"/>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22" name="Google Shape;622;p3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623" name="Google Shape;623;p3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624" name="Google Shape;624;p3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pic>
        <p:nvPicPr>
          <p:cNvPr id="626" name="Google Shape;626;p3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27" name="Google Shape;627;p3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28" name="Google Shape;628;p31"/>
          <p:cNvSpPr txBox="1"/>
          <p:nvPr/>
        </p:nvSpPr>
        <p:spPr>
          <a:xfrm>
            <a:off x="2491201" y="340132"/>
            <a:ext cx="5456602"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Citizens Journalism VS Traditional Journalism</a:t>
            </a:r>
            <a:endParaRPr sz="2000" b="1">
              <a:solidFill>
                <a:schemeClr val="lt1"/>
              </a:solidFill>
              <a:latin typeface="Calibri"/>
              <a:ea typeface="Calibri"/>
              <a:cs typeface="Calibri"/>
              <a:sym typeface="Calibri"/>
            </a:endParaRPr>
          </a:p>
        </p:txBody>
      </p:sp>
      <p:sp>
        <p:nvSpPr>
          <p:cNvPr id="629" name="Google Shape;629;p31"/>
          <p:cNvSpPr txBox="1"/>
          <p:nvPr/>
        </p:nvSpPr>
        <p:spPr>
          <a:xfrm>
            <a:off x="-124622" y="252815"/>
            <a:ext cx="2278698"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Lecture 8</a:t>
            </a:r>
            <a:endParaRPr sz="2000" b="1">
              <a:solidFill>
                <a:srgbClr val="FF0000"/>
              </a:solidFill>
              <a:highlight>
                <a:srgbClr val="FFFF00"/>
              </a:highlight>
              <a:latin typeface="Calibri"/>
              <a:ea typeface="Calibri"/>
              <a:cs typeface="Calibri"/>
              <a:sym typeface="Calibri"/>
            </a:endParaRPr>
          </a:p>
        </p:txBody>
      </p:sp>
      <p:pic>
        <p:nvPicPr>
          <p:cNvPr id="630" name="Google Shape;630;p3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31" name="Google Shape;631;p31"/>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632" name="Google Shape;632;p31"/>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633" name="Google Shape;633;p31" descr="Citizen Journalism News Literacy. - ppt download"/>
          <p:cNvPicPr preferRelativeResize="0"/>
          <p:nvPr/>
        </p:nvPicPr>
        <p:blipFill rotWithShape="1">
          <a:blip r:embed="rId9">
            <a:alphaModFix/>
          </a:blip>
          <a:srcRect/>
          <a:stretch/>
        </p:blipFill>
        <p:spPr>
          <a:xfrm>
            <a:off x="1789065" y="1187032"/>
            <a:ext cx="5614373" cy="4321947"/>
          </a:xfrm>
          <a:prstGeom prst="rect">
            <a:avLst/>
          </a:prstGeom>
          <a:noFill/>
          <a:ln>
            <a:noFill/>
          </a:ln>
        </p:spPr>
      </p:pic>
      <p:pic>
        <p:nvPicPr>
          <p:cNvPr id="634" name="Google Shape;634;p31" descr="Will citizen journalist replace professional journalist? | Explore The  Issues Of Media and Communication"/>
          <p:cNvPicPr preferRelativeResize="0"/>
          <p:nvPr/>
        </p:nvPicPr>
        <p:blipFill rotWithShape="1">
          <a:blip r:embed="rId10">
            <a:alphaModFix/>
          </a:blip>
          <a:srcRect/>
          <a:stretch/>
        </p:blipFill>
        <p:spPr>
          <a:xfrm>
            <a:off x="8868940" y="982109"/>
            <a:ext cx="2790670" cy="143724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2C2DC30-0E92-3F48-063C-1ED9542A7CA1}"/>
              </a:ext>
            </a:extLst>
          </p:cNvPr>
          <p:cNvPicPr>
            <a:picLocks noChangeAspect="1"/>
          </p:cNvPicPr>
          <p:nvPr/>
        </p:nvPicPr>
        <p:blipFill>
          <a:blip r:embed="rId11"/>
          <a:stretch>
            <a:fillRect/>
          </a:stretch>
        </p:blipFill>
        <p:spPr>
          <a:xfrm>
            <a:off x="731551" y="5551869"/>
            <a:ext cx="938785" cy="938785"/>
          </a:xfrm>
          <a:prstGeom prst="rect">
            <a:avLst/>
          </a:prstGeom>
        </p:spPr>
      </p:pic>
    </p:spTree>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38"/>
        <p:cNvGrpSpPr/>
        <p:nvPr/>
      </p:nvGrpSpPr>
      <p:grpSpPr>
        <a:xfrm>
          <a:off x="0" y="0"/>
          <a:ext cx="0" cy="0"/>
          <a:chOff x="0" y="0"/>
          <a:chExt cx="0" cy="0"/>
        </a:xfrm>
      </p:grpSpPr>
      <p:pic>
        <p:nvPicPr>
          <p:cNvPr id="639" name="Google Shape;639;p32"/>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40" name="Google Shape;640;p3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641" name="Google Shape;641;p3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642" name="Google Shape;642;p3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pic>
        <p:nvPicPr>
          <p:cNvPr id="644" name="Google Shape;644;p3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45" name="Google Shape;645;p3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46" name="Google Shape;646;p32"/>
          <p:cNvSpPr txBox="1"/>
          <p:nvPr/>
        </p:nvSpPr>
        <p:spPr>
          <a:xfrm>
            <a:off x="2491201" y="340132"/>
            <a:ext cx="5456602"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Citizens Journalism VS Traditional Journalism</a:t>
            </a:r>
            <a:endParaRPr sz="2000" b="1">
              <a:solidFill>
                <a:schemeClr val="lt1"/>
              </a:solidFill>
              <a:latin typeface="Calibri"/>
              <a:ea typeface="Calibri"/>
              <a:cs typeface="Calibri"/>
              <a:sym typeface="Calibri"/>
            </a:endParaRPr>
          </a:p>
        </p:txBody>
      </p:sp>
      <p:sp>
        <p:nvSpPr>
          <p:cNvPr id="647" name="Google Shape;647;p32"/>
          <p:cNvSpPr txBox="1"/>
          <p:nvPr/>
        </p:nvSpPr>
        <p:spPr>
          <a:xfrm>
            <a:off x="-124622" y="252815"/>
            <a:ext cx="2278698"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Lecture 8</a:t>
            </a:r>
            <a:endParaRPr sz="2000" b="1">
              <a:solidFill>
                <a:srgbClr val="FF0000"/>
              </a:solidFill>
              <a:highlight>
                <a:srgbClr val="FFFF00"/>
              </a:highlight>
              <a:latin typeface="Calibri"/>
              <a:ea typeface="Calibri"/>
              <a:cs typeface="Calibri"/>
              <a:sym typeface="Calibri"/>
            </a:endParaRPr>
          </a:p>
        </p:txBody>
      </p:sp>
      <p:pic>
        <p:nvPicPr>
          <p:cNvPr id="648" name="Google Shape;648;p3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49" name="Google Shape;649;p32"/>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650" name="Google Shape;650;p32"/>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651" name="Google Shape;651;p32" descr="DIFFERENCES BETWEEN Citizen Journalism &amp; Professional Journalism  presenting. - ppt download"/>
          <p:cNvPicPr preferRelativeResize="0"/>
          <p:nvPr/>
        </p:nvPicPr>
        <p:blipFill rotWithShape="1">
          <a:blip r:embed="rId9">
            <a:alphaModFix/>
          </a:blip>
          <a:srcRect/>
          <a:stretch/>
        </p:blipFill>
        <p:spPr>
          <a:xfrm>
            <a:off x="1097963" y="1557835"/>
            <a:ext cx="6758739" cy="3801791"/>
          </a:xfrm>
          <a:prstGeom prst="rect">
            <a:avLst/>
          </a:prstGeom>
          <a:noFill/>
          <a:ln>
            <a:noFill/>
          </a:ln>
        </p:spPr>
      </p:pic>
      <p:pic>
        <p:nvPicPr>
          <p:cNvPr id="652" name="Google Shape;652;p32" descr="Will citizen journalist replace professional journalist? | Explore The  Issues Of Media and Communication"/>
          <p:cNvPicPr preferRelativeResize="0"/>
          <p:nvPr/>
        </p:nvPicPr>
        <p:blipFill rotWithShape="1">
          <a:blip r:embed="rId10">
            <a:alphaModFix/>
          </a:blip>
          <a:srcRect/>
          <a:stretch/>
        </p:blipFill>
        <p:spPr>
          <a:xfrm>
            <a:off x="8868940" y="982109"/>
            <a:ext cx="2790670" cy="143724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DBFC669-4686-04A3-2541-B80535C4FFA2}"/>
              </a:ext>
            </a:extLst>
          </p:cNvPr>
          <p:cNvPicPr>
            <a:picLocks noChangeAspect="1"/>
          </p:cNvPicPr>
          <p:nvPr/>
        </p:nvPicPr>
        <p:blipFill>
          <a:blip r:embed="rId11"/>
          <a:stretch>
            <a:fillRect/>
          </a:stretch>
        </p:blipFill>
        <p:spPr>
          <a:xfrm>
            <a:off x="731551" y="5551869"/>
            <a:ext cx="938785" cy="938785"/>
          </a:xfrm>
          <a:prstGeom prst="rect">
            <a:avLst/>
          </a:prstGeom>
        </p:spPr>
      </p:pic>
    </p:spTree>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pic>
        <p:nvPicPr>
          <p:cNvPr id="657" name="Google Shape;657;p33"/>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58" name="Google Shape;658;p3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9" name="Google Shape;659;p3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60" name="Google Shape;660;p3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62" name="Google Shape;662;p3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63" name="Google Shape;663;p3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64" name="Google Shape;664;p33"/>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Citizens Journalism</a:t>
            </a:r>
            <a:endParaRPr sz="2400" b="1">
              <a:solidFill>
                <a:schemeClr val="lt1"/>
              </a:solidFill>
              <a:latin typeface="Calibri"/>
              <a:ea typeface="Calibri"/>
              <a:cs typeface="Calibri"/>
              <a:sym typeface="Calibri"/>
            </a:endParaRPr>
          </a:p>
        </p:txBody>
      </p:sp>
      <p:sp>
        <p:nvSpPr>
          <p:cNvPr id="665" name="Google Shape;665;p33"/>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666" name="Google Shape;666;p3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67" name="Google Shape;667;p3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68" name="Google Shape;668;p33"/>
          <p:cNvSpPr txBox="1"/>
          <p:nvPr/>
        </p:nvSpPr>
        <p:spPr>
          <a:xfrm>
            <a:off x="260324" y="1633538"/>
            <a:ext cx="8474504" cy="3699474"/>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People today, in other words, are in constant connection with a number of streams of information. By way of a passive–active form of citizenship, they can stay informed, networked, and ready for action. </a:t>
            </a:r>
            <a:endParaRPr/>
          </a:p>
          <a:p>
            <a:pPr marL="0" marR="0" lvl="0" indent="0" algn="just" rtl="0">
              <a:lnSpc>
                <a:spcPct val="200000"/>
              </a:lnSpc>
              <a:spcBef>
                <a:spcPts val="0"/>
              </a:spcBef>
              <a:spcAft>
                <a:spcPts val="0"/>
              </a:spcAft>
              <a:buNone/>
            </a:pPr>
            <a:endParaRPr sz="20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 In his 2002 book Smart Mobs, Rheingold envisions such a future. what has become known as citizen journalism. </a:t>
            </a:r>
            <a:endParaRPr/>
          </a:p>
        </p:txBody>
      </p:sp>
      <p:pic>
        <p:nvPicPr>
          <p:cNvPr id="669" name="Google Shape;669;p33"/>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670" name="Google Shape;670;p33" descr="New streaming applications boost citizen journalism | Arab News"/>
          <p:cNvPicPr preferRelativeResize="0"/>
          <p:nvPr/>
        </p:nvPicPr>
        <p:blipFill rotWithShape="1">
          <a:blip r:embed="rId9">
            <a:alphaModFix/>
          </a:blip>
          <a:srcRect/>
          <a:stretch/>
        </p:blipFill>
        <p:spPr>
          <a:xfrm>
            <a:off x="8768371" y="1186860"/>
            <a:ext cx="2676525" cy="17049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2334651-DAD7-DB32-3262-8B8F28FA6972}"/>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74"/>
        <p:cNvGrpSpPr/>
        <p:nvPr/>
      </p:nvGrpSpPr>
      <p:grpSpPr>
        <a:xfrm>
          <a:off x="0" y="0"/>
          <a:ext cx="0" cy="0"/>
          <a:chOff x="0" y="0"/>
          <a:chExt cx="0" cy="0"/>
        </a:xfrm>
      </p:grpSpPr>
      <p:pic>
        <p:nvPicPr>
          <p:cNvPr id="675" name="Google Shape;675;p34"/>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76" name="Google Shape;676;p3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7" name="Google Shape;677;p3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8" name="Google Shape;678;p3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80" name="Google Shape;680;p3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81" name="Google Shape;681;p3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82" name="Google Shape;682;p34"/>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Citizens Journalism</a:t>
            </a:r>
            <a:endParaRPr sz="2400" b="1">
              <a:solidFill>
                <a:schemeClr val="lt1"/>
              </a:solidFill>
              <a:latin typeface="Calibri"/>
              <a:ea typeface="Calibri"/>
              <a:cs typeface="Calibri"/>
              <a:sym typeface="Calibri"/>
            </a:endParaRPr>
          </a:p>
        </p:txBody>
      </p:sp>
      <p:sp>
        <p:nvSpPr>
          <p:cNvPr id="683" name="Google Shape;683;p34"/>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684" name="Google Shape;684;p3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85" name="Google Shape;685;p34"/>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686" name="Google Shape;686;p34"/>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687" name="Google Shape;687;p34"/>
          <p:cNvPicPr preferRelativeResize="0"/>
          <p:nvPr/>
        </p:nvPicPr>
        <p:blipFill rotWithShape="1">
          <a:blip r:embed="rId9">
            <a:alphaModFix/>
          </a:blip>
          <a:srcRect/>
          <a:stretch/>
        </p:blipFill>
        <p:spPr>
          <a:xfrm>
            <a:off x="3127440" y="1280827"/>
            <a:ext cx="3525517" cy="4228152"/>
          </a:xfrm>
          <a:prstGeom prst="rect">
            <a:avLst/>
          </a:prstGeom>
          <a:noFill/>
          <a:ln>
            <a:noFill/>
          </a:ln>
        </p:spPr>
      </p:pic>
      <p:sp>
        <p:nvSpPr>
          <p:cNvPr id="688" name="Google Shape;688;p34"/>
          <p:cNvSpPr txBox="1"/>
          <p:nvPr/>
        </p:nvSpPr>
        <p:spPr>
          <a:xfrm>
            <a:off x="454169" y="2563764"/>
            <a:ext cx="2244167" cy="1997919"/>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1400" b="1" i="0">
                <a:solidFill>
                  <a:srgbClr val="00B050"/>
                </a:solidFill>
                <a:latin typeface="Arial"/>
                <a:ea typeface="Arial"/>
                <a:cs typeface="Arial"/>
                <a:sym typeface="Arial"/>
              </a:rPr>
              <a:t>The cover of Time Magazine's Dec. 25 issue proclaims that you — users who are transforming the Internet — are the person of the year for 2006.</a:t>
            </a:r>
            <a:endParaRPr sz="1400" b="1">
              <a:solidFill>
                <a:srgbClr val="00B050"/>
              </a:solidFill>
              <a:latin typeface="Calibri"/>
              <a:ea typeface="Calibri"/>
              <a:cs typeface="Calibri"/>
              <a:sym typeface="Calibri"/>
            </a:endParaRPr>
          </a:p>
        </p:txBody>
      </p:sp>
      <p:pic>
        <p:nvPicPr>
          <p:cNvPr id="689" name="Google Shape;689;p34" descr="New streaming applications boost citizen journalism | Arab News"/>
          <p:cNvPicPr preferRelativeResize="0"/>
          <p:nvPr/>
        </p:nvPicPr>
        <p:blipFill rotWithShape="1">
          <a:blip r:embed="rId10">
            <a:alphaModFix/>
          </a:blip>
          <a:srcRect/>
          <a:stretch/>
        </p:blipFill>
        <p:spPr>
          <a:xfrm>
            <a:off x="8768371" y="1186860"/>
            <a:ext cx="2676525" cy="17049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02BFEBF-1238-A5A6-4802-0DF21F662756}"/>
              </a:ext>
            </a:extLst>
          </p:cNvPr>
          <p:cNvPicPr>
            <a:picLocks noChangeAspect="1"/>
          </p:cNvPicPr>
          <p:nvPr/>
        </p:nvPicPr>
        <p:blipFill>
          <a:blip r:embed="rId11"/>
          <a:stretch>
            <a:fillRect/>
          </a:stretch>
        </p:blipFill>
        <p:spPr>
          <a:xfrm>
            <a:off x="731551" y="5551869"/>
            <a:ext cx="938785" cy="938785"/>
          </a:xfrm>
          <a:prstGeom prst="rect">
            <a:avLst/>
          </a:prstGeom>
        </p:spPr>
      </p:pic>
    </p:spTree>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93"/>
        <p:cNvGrpSpPr/>
        <p:nvPr/>
      </p:nvGrpSpPr>
      <p:grpSpPr>
        <a:xfrm>
          <a:off x="0" y="0"/>
          <a:ext cx="0" cy="0"/>
          <a:chOff x="0" y="0"/>
          <a:chExt cx="0" cy="0"/>
        </a:xfrm>
      </p:grpSpPr>
      <p:pic>
        <p:nvPicPr>
          <p:cNvPr id="2" name="Picture 1" descr="A logo for a university&#10;&#10;Description automatically generated">
            <a:extLst>
              <a:ext uri="{FF2B5EF4-FFF2-40B4-BE49-F238E27FC236}">
                <a16:creationId xmlns:a16="http://schemas.microsoft.com/office/drawing/2014/main" id="{43654400-20D4-7970-D2CC-4002A21B87F3}"/>
              </a:ext>
            </a:extLst>
          </p:cNvPr>
          <p:cNvPicPr>
            <a:picLocks noChangeAspect="1"/>
          </p:cNvPicPr>
          <p:nvPr/>
        </p:nvPicPr>
        <p:blipFill>
          <a:blip r:embed="rId3"/>
          <a:stretch>
            <a:fillRect/>
          </a:stretch>
        </p:blipFill>
        <p:spPr>
          <a:xfrm>
            <a:off x="750460" y="5684689"/>
            <a:ext cx="938785" cy="938785"/>
          </a:xfrm>
          <a:prstGeom prst="rect">
            <a:avLst/>
          </a:prstGeom>
        </p:spPr>
      </p:pic>
      <p:pic>
        <p:nvPicPr>
          <p:cNvPr id="694" name="Google Shape;694;p35"/>
          <p:cNvPicPr preferRelativeResize="0"/>
          <p:nvPr/>
        </p:nvPicPr>
        <p:blipFill rotWithShape="1">
          <a:blip r:embed="rId4">
            <a:alphaModFix/>
          </a:blip>
          <a:srcRect/>
          <a:stretch/>
        </p:blipFill>
        <p:spPr>
          <a:xfrm>
            <a:off x="1689245" y="346193"/>
            <a:ext cx="6198451" cy="840667"/>
          </a:xfrm>
          <a:prstGeom prst="rect">
            <a:avLst/>
          </a:prstGeom>
          <a:noFill/>
          <a:ln>
            <a:noFill/>
          </a:ln>
        </p:spPr>
      </p:pic>
      <p:sp>
        <p:nvSpPr>
          <p:cNvPr id="695" name="Google Shape;695;p3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6" name="Google Shape;696;p3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7" name="Google Shape;697;p3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99" name="Google Shape;699;p3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700" name="Google Shape;700;p35"/>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701" name="Google Shape;701;p35"/>
          <p:cNvSpPr txBox="1"/>
          <p:nvPr/>
        </p:nvSpPr>
        <p:spPr>
          <a:xfrm>
            <a:off x="2484219" y="518721"/>
            <a:ext cx="5144486"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i="0">
                <a:solidFill>
                  <a:schemeClr val="lt1"/>
                </a:solidFill>
                <a:latin typeface="Arial"/>
                <a:ea typeface="Arial"/>
                <a:cs typeface="Arial"/>
                <a:sym typeface="Arial"/>
              </a:rPr>
              <a:t>You (</a:t>
            </a:r>
            <a:r>
              <a:rPr lang="en-GB" sz="2400" b="1" i="1">
                <a:solidFill>
                  <a:schemeClr val="lt1"/>
                </a:solidFill>
                <a:latin typeface="Arial"/>
                <a:ea typeface="Arial"/>
                <a:cs typeface="Arial"/>
                <a:sym typeface="Arial"/>
              </a:rPr>
              <a:t>Time</a:t>
            </a:r>
            <a:r>
              <a:rPr lang="en-GB" sz="2400" b="1" i="0">
                <a:solidFill>
                  <a:schemeClr val="lt1"/>
                </a:solidFill>
                <a:latin typeface="Arial"/>
                <a:ea typeface="Arial"/>
                <a:cs typeface="Arial"/>
                <a:sym typeface="Arial"/>
              </a:rPr>
              <a:t> Person of the Year)</a:t>
            </a:r>
            <a:endParaRPr/>
          </a:p>
        </p:txBody>
      </p:sp>
      <p:sp>
        <p:nvSpPr>
          <p:cNvPr id="702" name="Google Shape;702;p35"/>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703" name="Google Shape;703;p35"/>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704" name="Google Shape;704;p35"/>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705" name="Google Shape;705;p35"/>
          <p:cNvSpPr txBox="1"/>
          <p:nvPr/>
        </p:nvSpPr>
        <p:spPr>
          <a:xfrm>
            <a:off x="260324" y="1633538"/>
            <a:ext cx="8474504" cy="3682226"/>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dirty="0">
                <a:solidFill>
                  <a:srgbClr val="0070C0"/>
                </a:solidFill>
                <a:latin typeface="Calibri"/>
                <a:ea typeface="Calibri"/>
                <a:cs typeface="Calibri"/>
                <a:sym typeface="Calibri"/>
              </a:rPr>
              <a:t>"You" was the official choice for Time's Person of the Year in 2006. The magazine set out to recognize the millions of people who anonymously contribute user-generated content to websites such as YouTube, </a:t>
            </a:r>
            <a:r>
              <a:rPr lang="en-GB" sz="2400" b="1" dirty="0" err="1">
                <a:solidFill>
                  <a:srgbClr val="0070C0"/>
                </a:solidFill>
                <a:latin typeface="Calibri"/>
                <a:ea typeface="Calibri"/>
                <a:cs typeface="Calibri"/>
                <a:sym typeface="Calibri"/>
              </a:rPr>
              <a:t>MySpace</a:t>
            </a:r>
            <a:r>
              <a:rPr lang="en-GB" sz="2400" b="1" dirty="0">
                <a:solidFill>
                  <a:srgbClr val="0070C0"/>
                </a:solidFill>
                <a:latin typeface="Calibri"/>
                <a:ea typeface="Calibri"/>
                <a:cs typeface="Calibri"/>
                <a:sym typeface="Calibri"/>
              </a:rPr>
              <a:t>, Facebook, Wikipedia and other wikis, and the multitudes of other websites featuring user contribution.</a:t>
            </a:r>
            <a:endParaRPr dirty="0"/>
          </a:p>
        </p:txBody>
      </p:sp>
      <p:pic>
        <p:nvPicPr>
          <p:cNvPr id="706" name="Google Shape;706;p35"/>
          <p:cNvPicPr preferRelativeResize="0"/>
          <p:nvPr/>
        </p:nvPicPr>
        <p:blipFill rotWithShape="1">
          <a:blip r:embed="rId9">
            <a:alphaModFix/>
          </a:blip>
          <a:srcRect/>
          <a:stretch/>
        </p:blipFill>
        <p:spPr>
          <a:xfrm>
            <a:off x="8768372" y="554566"/>
            <a:ext cx="3119743" cy="5748868"/>
          </a:xfrm>
          <a:prstGeom prst="rect">
            <a:avLst/>
          </a:prstGeom>
          <a:noFill/>
          <a:ln>
            <a:noFill/>
          </a:ln>
        </p:spPr>
      </p:pic>
      <p:pic>
        <p:nvPicPr>
          <p:cNvPr id="707" name="Google Shape;707;p35"/>
          <p:cNvPicPr preferRelativeResize="0"/>
          <p:nvPr/>
        </p:nvPicPr>
        <p:blipFill rotWithShape="1">
          <a:blip r:embed="rId10">
            <a:alphaModFix/>
          </a:blip>
          <a:srcRect/>
          <a:stretch/>
        </p:blipFill>
        <p:spPr>
          <a:xfrm>
            <a:off x="9127909" y="980386"/>
            <a:ext cx="2268860" cy="2721043"/>
          </a:xfrm>
          <a:prstGeom prst="rect">
            <a:avLst/>
          </a:prstGeom>
          <a:noFill/>
          <a:ln>
            <a:noFill/>
          </a:ln>
        </p:spPr>
      </p:pic>
    </p:spTree>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pic>
        <p:nvPicPr>
          <p:cNvPr id="712" name="Google Shape;712;p36"/>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713" name="Google Shape;713;p3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14" name="Google Shape;714;p3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15" name="Google Shape;715;p3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17" name="Google Shape;717;p3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18" name="Google Shape;718;p3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19" name="Google Shape;719;p36"/>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Citizens Journalism</a:t>
            </a:r>
            <a:endParaRPr sz="2400" b="1">
              <a:solidFill>
                <a:schemeClr val="lt1"/>
              </a:solidFill>
              <a:latin typeface="Calibri"/>
              <a:ea typeface="Calibri"/>
              <a:cs typeface="Calibri"/>
              <a:sym typeface="Calibri"/>
            </a:endParaRPr>
          </a:p>
        </p:txBody>
      </p:sp>
      <p:sp>
        <p:nvSpPr>
          <p:cNvPr id="720" name="Google Shape;720;p36"/>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721" name="Google Shape;721;p3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22" name="Google Shape;722;p3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23" name="Google Shape;723;p36"/>
          <p:cNvSpPr txBox="1"/>
          <p:nvPr/>
        </p:nvSpPr>
        <p:spPr>
          <a:xfrm>
            <a:off x="260324" y="1633538"/>
            <a:ext cx="8474504"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 Obviously, digitally networked communication and user-created content in times of crisis have contributed largely in shaping citizen journalism into what it is today.</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 Journalism researcher Stuart Allan (2009: 18) cites the aftermath of the South Asian tsunami of December 2004 as a defining moment, as the first-person accounts documented with mobile and digital cameras — many of them posted online — became a unique addition to the coverage that mainstream journalism was able to provide.</a:t>
            </a:r>
            <a:endParaRPr/>
          </a:p>
        </p:txBody>
      </p:sp>
      <p:pic>
        <p:nvPicPr>
          <p:cNvPr id="724" name="Google Shape;724;p36"/>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725" name="Google Shape;725;p36" descr="تويتر \ Jyoti ( Ssrian) for life. على تويتر: &quot;MTL 👇 Justice4SSR Citizen  Journalism Citizen Journalism is clear ,straight forward &amp;amp; there is no  twist &amp;amp; turns, no manipulation. Justice is our"/>
          <p:cNvPicPr preferRelativeResize="0"/>
          <p:nvPr/>
        </p:nvPicPr>
        <p:blipFill rotWithShape="1">
          <a:blip r:embed="rId9">
            <a:alphaModFix/>
          </a:blip>
          <a:srcRect/>
          <a:stretch/>
        </p:blipFill>
        <p:spPr>
          <a:xfrm>
            <a:off x="9025904" y="980386"/>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45C01A3-FECC-D2D2-0C98-F1B56B98DC02}"/>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pic>
        <p:nvPicPr>
          <p:cNvPr id="730" name="Google Shape;730;p37"/>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731" name="Google Shape;731;p3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32" name="Google Shape;732;p3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33" name="Google Shape;733;p3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35" name="Google Shape;735;p3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36" name="Google Shape;736;p3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37" name="Google Shape;737;p37"/>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Citizens Journalism</a:t>
            </a:r>
            <a:endParaRPr sz="2400" b="1">
              <a:solidFill>
                <a:schemeClr val="lt1"/>
              </a:solidFill>
              <a:latin typeface="Calibri"/>
              <a:ea typeface="Calibri"/>
              <a:cs typeface="Calibri"/>
              <a:sym typeface="Calibri"/>
            </a:endParaRPr>
          </a:p>
        </p:txBody>
      </p:sp>
      <p:sp>
        <p:nvSpPr>
          <p:cNvPr id="738" name="Google Shape;738;p37"/>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739" name="Google Shape;739;p3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40" name="Google Shape;740;p3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41" name="Google Shape;741;p37"/>
          <p:cNvSpPr txBox="1"/>
          <p:nvPr/>
        </p:nvSpPr>
        <p:spPr>
          <a:xfrm>
            <a:off x="260324" y="1633538"/>
            <a:ext cx="8474504"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Citizen journalism is about the capacity, largely afforded by digital technology, of ordinary people to bear witness to and comment on things that happen in the world, big or small.</a:t>
            </a:r>
            <a:endParaRPr/>
          </a:p>
          <a:p>
            <a:pPr marL="0" marR="0" lvl="0" indent="0" algn="just" rtl="0">
              <a:lnSpc>
                <a:spcPct val="200000"/>
              </a:lnSpc>
              <a:spcBef>
                <a:spcPts val="0"/>
              </a:spcBef>
              <a:spcAft>
                <a:spcPts val="0"/>
              </a:spcAft>
              <a:buNone/>
            </a:pPr>
            <a:endParaRPr sz="18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 It has developed from those occasions when ‘ordinary people’ find themselves in situations that urge them to temporarily enter the role of a journalist, communicating what goes on around them. </a:t>
            </a:r>
            <a:endParaRPr/>
          </a:p>
        </p:txBody>
      </p:sp>
      <p:pic>
        <p:nvPicPr>
          <p:cNvPr id="742" name="Google Shape;742;p37"/>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743" name="Google Shape;743;p37" descr="New streaming applications boost citizen journalism | Arab News"/>
          <p:cNvPicPr preferRelativeResize="0"/>
          <p:nvPr/>
        </p:nvPicPr>
        <p:blipFill rotWithShape="1">
          <a:blip r:embed="rId9">
            <a:alphaModFix/>
          </a:blip>
          <a:srcRect/>
          <a:stretch/>
        </p:blipFill>
        <p:spPr>
          <a:xfrm>
            <a:off x="8768371" y="1186860"/>
            <a:ext cx="2676525" cy="17049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88C706B-5F81-E0F2-653C-D648F071B70A}"/>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47"/>
        <p:cNvGrpSpPr/>
        <p:nvPr/>
      </p:nvGrpSpPr>
      <p:grpSpPr>
        <a:xfrm>
          <a:off x="0" y="0"/>
          <a:ext cx="0" cy="0"/>
          <a:chOff x="0" y="0"/>
          <a:chExt cx="0" cy="0"/>
        </a:xfrm>
      </p:grpSpPr>
      <p:pic>
        <p:nvPicPr>
          <p:cNvPr id="748" name="Google Shape;748;p38"/>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749" name="Google Shape;749;p3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50" name="Google Shape;750;p3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51" name="Google Shape;751;p3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53" name="Google Shape;753;p3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54" name="Google Shape;754;p3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55" name="Google Shape;755;p38"/>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Citizens Journalism</a:t>
            </a:r>
            <a:endParaRPr sz="2400" b="1">
              <a:solidFill>
                <a:schemeClr val="lt1"/>
              </a:solidFill>
              <a:latin typeface="Calibri"/>
              <a:ea typeface="Calibri"/>
              <a:cs typeface="Calibri"/>
              <a:sym typeface="Calibri"/>
            </a:endParaRPr>
          </a:p>
        </p:txBody>
      </p:sp>
      <p:sp>
        <p:nvSpPr>
          <p:cNvPr id="756" name="Google Shape;756;p38"/>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757" name="Google Shape;757;p3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58" name="Google Shape;758;p38"/>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759" name="Google Shape;759;p38"/>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760" name="Google Shape;760;p38" descr="Citizen Journalism - YouTube"/>
          <p:cNvPicPr preferRelativeResize="0"/>
          <p:nvPr/>
        </p:nvPicPr>
        <p:blipFill rotWithShape="1">
          <a:blip r:embed="rId9">
            <a:alphaModFix/>
          </a:blip>
          <a:srcRect/>
          <a:stretch/>
        </p:blipFill>
        <p:spPr>
          <a:xfrm>
            <a:off x="1904545" y="1913219"/>
            <a:ext cx="5413504" cy="3031562"/>
          </a:xfrm>
          <a:prstGeom prst="rect">
            <a:avLst/>
          </a:prstGeom>
          <a:noFill/>
          <a:ln>
            <a:noFill/>
          </a:ln>
        </p:spPr>
      </p:pic>
      <p:pic>
        <p:nvPicPr>
          <p:cNvPr id="761" name="Google Shape;761;p38" descr="تويتر \ Jyoti ( Ssrian) for life. على تويتر: &quot;MTL 👇 Justice4SSR Citizen  Journalism Citizen Journalism is clear ,straight forward &amp;amp; there is no  twist &amp;amp; turns, no manipulation. Justice is our"/>
          <p:cNvPicPr preferRelativeResize="0"/>
          <p:nvPr/>
        </p:nvPicPr>
        <p:blipFill rotWithShape="1">
          <a:blip r:embed="rId10">
            <a:alphaModFix/>
          </a:blip>
          <a:srcRect/>
          <a:stretch/>
        </p:blipFill>
        <p:spPr>
          <a:xfrm>
            <a:off x="9025904" y="980386"/>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F88F022-F5DE-C211-1802-BCDA70D32698}"/>
              </a:ext>
            </a:extLst>
          </p:cNvPr>
          <p:cNvPicPr>
            <a:picLocks noChangeAspect="1"/>
          </p:cNvPicPr>
          <p:nvPr/>
        </p:nvPicPr>
        <p:blipFill>
          <a:blip r:embed="rId11"/>
          <a:stretch>
            <a:fillRect/>
          </a:stretch>
        </p:blipFill>
        <p:spPr>
          <a:xfrm>
            <a:off x="731551" y="5551869"/>
            <a:ext cx="938785" cy="938785"/>
          </a:xfrm>
          <a:prstGeom prst="rect">
            <a:avLst/>
          </a:prstGeom>
        </p:spPr>
      </p:pic>
    </p:spTree>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65"/>
        <p:cNvGrpSpPr/>
        <p:nvPr/>
      </p:nvGrpSpPr>
      <p:grpSpPr>
        <a:xfrm>
          <a:off x="0" y="0"/>
          <a:ext cx="0" cy="0"/>
          <a:chOff x="0" y="0"/>
          <a:chExt cx="0" cy="0"/>
        </a:xfrm>
      </p:grpSpPr>
      <p:pic>
        <p:nvPicPr>
          <p:cNvPr id="766" name="Google Shape;766;p39"/>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767" name="Google Shape;767;p3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68" name="Google Shape;768;p3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69" name="Google Shape;769;p3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71" name="Google Shape;771;p3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72" name="Google Shape;772;p3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73" name="Google Shape;773;p39"/>
          <p:cNvSpPr txBox="1"/>
          <p:nvPr/>
        </p:nvSpPr>
        <p:spPr>
          <a:xfrm>
            <a:off x="2491201" y="340132"/>
            <a:ext cx="5144486"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Citizens Journalism</a:t>
            </a:r>
            <a:endParaRPr sz="2400" b="1">
              <a:solidFill>
                <a:schemeClr val="lt1"/>
              </a:solidFill>
              <a:latin typeface="Calibri"/>
              <a:ea typeface="Calibri"/>
              <a:cs typeface="Calibri"/>
              <a:sym typeface="Calibri"/>
            </a:endParaRPr>
          </a:p>
        </p:txBody>
      </p:sp>
      <p:sp>
        <p:nvSpPr>
          <p:cNvPr id="774" name="Google Shape;774;p39"/>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8</a:t>
            </a:r>
            <a:endParaRPr sz="2400" b="1">
              <a:solidFill>
                <a:srgbClr val="FF0000"/>
              </a:solidFill>
              <a:highlight>
                <a:srgbClr val="FFFF00"/>
              </a:highlight>
              <a:latin typeface="Calibri"/>
              <a:ea typeface="Calibri"/>
              <a:cs typeface="Calibri"/>
              <a:sym typeface="Calibri"/>
            </a:endParaRPr>
          </a:p>
        </p:txBody>
      </p:sp>
      <p:pic>
        <p:nvPicPr>
          <p:cNvPr id="775" name="Google Shape;775;p3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76" name="Google Shape;776;p3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77" name="Google Shape;777;p39"/>
          <p:cNvSpPr txBox="1"/>
          <p:nvPr/>
        </p:nvSpPr>
        <p:spPr>
          <a:xfrm>
            <a:off x="260324" y="1633538"/>
            <a:ext cx="8474504" cy="3682226"/>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rgbClr val="0070C0"/>
                </a:solidFill>
                <a:latin typeface="Calibri"/>
                <a:ea typeface="Calibri"/>
                <a:cs typeface="Calibri"/>
                <a:sym typeface="Calibri"/>
              </a:rPr>
              <a:t>And as digital technology and the internet has increasingly made it possible for people to act upon such impulses, citizen journalism as an emergent genre has contributed, in recent years, to a transformation of journalism from being seen as a domain exclusive to professional participants.</a:t>
            </a:r>
            <a:endParaRPr/>
          </a:p>
        </p:txBody>
      </p:sp>
      <p:pic>
        <p:nvPicPr>
          <p:cNvPr id="778" name="Google Shape;778;p39"/>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779" name="Google Shape;779;p39" descr="تويتر \ Jyoti ( Ssrian) for life. على تويتر: &quot;MTL 👇 Justice4SSR Citizen  Journalism Citizen Journalism is clear ,straight forward &amp;amp; there is no  twist &amp;amp; turns, no manipulation. Justice is our"/>
          <p:cNvPicPr preferRelativeResize="0"/>
          <p:nvPr/>
        </p:nvPicPr>
        <p:blipFill rotWithShape="1">
          <a:blip r:embed="rId9">
            <a:alphaModFix/>
          </a:blip>
          <a:srcRect/>
          <a:stretch/>
        </p:blipFill>
        <p:spPr>
          <a:xfrm>
            <a:off x="9025904" y="980386"/>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9E0E70E-B7E9-2179-8FC2-621290C0A5F6}"/>
              </a:ext>
            </a:extLst>
          </p:cNvPr>
          <p:cNvPicPr>
            <a:picLocks noChangeAspect="1"/>
          </p:cNvPicPr>
          <p:nvPr/>
        </p:nvPicPr>
        <p:blipFill>
          <a:blip r:embed="rId10"/>
          <a:stretch>
            <a:fillRect/>
          </a:stretch>
        </p:blipFill>
        <p:spPr>
          <a:xfrm>
            <a:off x="731551" y="5551869"/>
            <a:ext cx="938785" cy="938785"/>
          </a:xfrm>
          <a:prstGeom prst="rect">
            <a:avLst/>
          </a:prstGeom>
        </p:spPr>
      </p:pic>
    </p:spTree>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pic>
        <p:nvPicPr>
          <p:cNvPr id="784" name="Google Shape;784;p40"/>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785" name="Google Shape;785;p4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86" name="Google Shape;786;p4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87" name="Google Shape;787;p4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89" name="Google Shape;789;p4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90" name="Google Shape;790;p4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91" name="Google Shape;791;p40"/>
          <p:cNvSpPr txBox="1"/>
          <p:nvPr/>
        </p:nvSpPr>
        <p:spPr>
          <a:xfrm>
            <a:off x="2599339" y="306202"/>
            <a:ext cx="4959701"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 </a:t>
            </a:r>
            <a:endParaRPr/>
          </a:p>
        </p:txBody>
      </p:sp>
      <p:sp>
        <p:nvSpPr>
          <p:cNvPr id="792" name="Google Shape;792;p40"/>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793" name="Google Shape;793;p4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94" name="Google Shape;794;p4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95" name="Google Shape;795;p40"/>
          <p:cNvSpPr txBox="1"/>
          <p:nvPr/>
        </p:nvSpPr>
        <p:spPr>
          <a:xfrm>
            <a:off x="403330" y="2294856"/>
            <a:ext cx="8032220" cy="1680460"/>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6000" b="1">
                <a:solidFill>
                  <a:srgbClr val="0070C0"/>
                </a:solidFill>
                <a:latin typeface="Calibri"/>
                <a:ea typeface="Calibri"/>
                <a:cs typeface="Calibri"/>
                <a:sym typeface="Calibri"/>
              </a:rPr>
              <a:t>Thank You</a:t>
            </a:r>
            <a:endParaRPr/>
          </a:p>
        </p:txBody>
      </p:sp>
      <p:pic>
        <p:nvPicPr>
          <p:cNvPr id="796" name="Google Shape;796;p40"/>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B0A0820-5C1A-9192-4CC1-DDB70761E36A}"/>
              </a:ext>
            </a:extLst>
          </p:cNvPr>
          <p:cNvPicPr>
            <a:picLocks noChangeAspect="1"/>
          </p:cNvPicPr>
          <p:nvPr/>
        </p:nvPicPr>
        <p:blipFill>
          <a:blip r:embed="rId9"/>
          <a:stretch>
            <a:fillRect/>
          </a:stretch>
        </p:blipFill>
        <p:spPr>
          <a:xfrm>
            <a:off x="731551" y="5551869"/>
            <a:ext cx="938785" cy="938785"/>
          </a:xfrm>
          <a:prstGeom prst="rect">
            <a:avLst/>
          </a:prstGeom>
        </p:spPr>
      </p:pic>
    </p:spTree>
  </p:cSld>
  <p:clrMapOvr>
    <a:masterClrMapping/>
  </p:clrMapOvr>
  <p:transition spd="slow">
    <p:push/>
  </p:transition>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0DE03E2-C67D-4510-8733-780CB7105D45}">
  <ds:schemaRefs>
    <ds:schemaRef ds:uri="http://schemas.microsoft.com/sharepoint/v3/contenttype/forms"/>
  </ds:schemaRefs>
</ds:datastoreItem>
</file>

<file path=customXml/itemProps2.xml><?xml version="1.0" encoding="utf-8"?>
<ds:datastoreItem xmlns:ds="http://schemas.openxmlformats.org/officeDocument/2006/customXml" ds:itemID="{46C01B32-2177-4EE8-9497-F790BF2A31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77C5AEE-EDEE-481C-9D60-4CF3BE84A8D1}">
  <ds:schemaRefs>
    <ds:schemaRef ds:uri="http://www.w3.org/XML/1998/namespace"/>
    <ds:schemaRef ds:uri="http://schemas.microsoft.com/office/2006/documentManagement/types"/>
    <ds:schemaRef ds:uri="49100919-8a76-4266-be0c-7dc583902cb4"/>
    <ds:schemaRef ds:uri="d13aca44-ef33-4cf4-9980-7f0b00e6eeb9"/>
    <ds:schemaRef ds:uri="http://schemas.microsoft.com/office/infopath/2007/PartnerControls"/>
    <ds:schemaRef ds:uri="http://purl.org/dc/dcmitype/"/>
    <ds:schemaRef ds:uri="http://purl.org/dc/terms/"/>
    <ds:schemaRef ds:uri="http://purl.org/dc/elements/1.1/"/>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0</TotalTime>
  <Words>2415</Words>
  <Application>Microsoft Office PowerPoint</Application>
  <PresentationFormat>Widescreen</PresentationFormat>
  <Paragraphs>145</Paragraphs>
  <Slides>40</Slides>
  <Notes>40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Calibri</vt:lpstr>
      <vt:lpstr>Arial</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cp:revision>
  <dcterms:created xsi:type="dcterms:W3CDTF">2021-08-03T13:03:26Z</dcterms:created>
  <dcterms:modified xsi:type="dcterms:W3CDTF">2024-05-23T09:21:05Z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