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1" r:id="rId2"/>
    <p:sldMasterId id="2147483683" r:id="rId3"/>
    <p:sldMasterId id="2147483700" r:id="rId4"/>
  </p:sldMasterIdLst>
  <p:notesMasterIdLst>
    <p:notesMasterId r:id="rId53"/>
  </p:notesMasterIdLst>
  <p:sldIdLst>
    <p:sldId id="588" r:id="rId5"/>
    <p:sldId id="589" r:id="rId6"/>
    <p:sldId id="590" r:id="rId7"/>
    <p:sldId id="498" r:id="rId8"/>
    <p:sldId id="835" r:id="rId9"/>
    <p:sldId id="305" r:id="rId10"/>
    <p:sldId id="304" r:id="rId11"/>
    <p:sldId id="841" r:id="rId12"/>
    <p:sldId id="840" r:id="rId13"/>
    <p:sldId id="307" r:id="rId14"/>
    <p:sldId id="499" r:id="rId15"/>
    <p:sldId id="848" r:id="rId16"/>
    <p:sldId id="843" r:id="rId17"/>
    <p:sldId id="844" r:id="rId18"/>
    <p:sldId id="845" r:id="rId19"/>
    <p:sldId id="846" r:id="rId20"/>
    <p:sldId id="847" r:id="rId21"/>
    <p:sldId id="842" r:id="rId22"/>
    <p:sldId id="313" r:id="rId23"/>
    <p:sldId id="828" r:id="rId24"/>
    <p:sldId id="829" r:id="rId25"/>
    <p:sldId id="850" r:id="rId26"/>
    <p:sldId id="810" r:id="rId27"/>
    <p:sldId id="851" r:id="rId28"/>
    <p:sldId id="482" r:id="rId29"/>
    <p:sldId id="838" r:id="rId30"/>
    <p:sldId id="811" r:id="rId31"/>
    <p:sldId id="812" r:id="rId32"/>
    <p:sldId id="837" r:id="rId33"/>
    <p:sldId id="256" r:id="rId34"/>
    <p:sldId id="849" r:id="rId35"/>
    <p:sldId id="483" r:id="rId36"/>
    <p:sldId id="839" r:id="rId37"/>
    <p:sldId id="813" r:id="rId38"/>
    <p:sldId id="276" r:id="rId39"/>
    <p:sldId id="814" r:id="rId40"/>
    <p:sldId id="257" r:id="rId41"/>
    <p:sldId id="816" r:id="rId42"/>
    <p:sldId id="515" r:id="rId43"/>
    <p:sldId id="818" r:id="rId44"/>
    <p:sldId id="819" r:id="rId45"/>
    <p:sldId id="820" r:id="rId46"/>
    <p:sldId id="831" r:id="rId47"/>
    <p:sldId id="832" r:id="rId48"/>
    <p:sldId id="834" r:id="rId49"/>
    <p:sldId id="827" r:id="rId50"/>
    <p:sldId id="852" r:id="rId51"/>
    <p:sldId id="591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88"/>
            <p14:sldId id="589"/>
            <p14:sldId id="590"/>
            <p14:sldId id="498"/>
            <p14:sldId id="835"/>
            <p14:sldId id="305"/>
            <p14:sldId id="304"/>
            <p14:sldId id="841"/>
            <p14:sldId id="840"/>
            <p14:sldId id="307"/>
            <p14:sldId id="499"/>
            <p14:sldId id="848"/>
            <p14:sldId id="843"/>
            <p14:sldId id="844"/>
            <p14:sldId id="845"/>
            <p14:sldId id="846"/>
            <p14:sldId id="847"/>
            <p14:sldId id="842"/>
            <p14:sldId id="313"/>
            <p14:sldId id="828"/>
            <p14:sldId id="829"/>
            <p14:sldId id="850"/>
            <p14:sldId id="810"/>
            <p14:sldId id="851"/>
            <p14:sldId id="482"/>
            <p14:sldId id="838"/>
            <p14:sldId id="811"/>
            <p14:sldId id="812"/>
            <p14:sldId id="837"/>
            <p14:sldId id="256"/>
            <p14:sldId id="849"/>
            <p14:sldId id="483"/>
            <p14:sldId id="839"/>
            <p14:sldId id="813"/>
            <p14:sldId id="276"/>
            <p14:sldId id="814"/>
            <p14:sldId id="257"/>
            <p14:sldId id="816"/>
            <p14:sldId id="515"/>
            <p14:sldId id="818"/>
            <p14:sldId id="819"/>
            <p14:sldId id="820"/>
            <p14:sldId id="831"/>
            <p14:sldId id="832"/>
            <p14:sldId id="834"/>
            <p14:sldId id="827"/>
            <p14:sldId id="852"/>
            <p14:sldId id="591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F4A"/>
    <a:srgbClr val="4472C4"/>
    <a:srgbClr val="2D3956"/>
    <a:srgbClr val="8E5A6D"/>
    <a:srgbClr val="669BBC"/>
    <a:srgbClr val="FAC748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4839BC9-F267-4CE3-9987-FE78513976AF}" v="39" dt="2026-10-01T15:03:27.3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54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notesMaster" Target="notesMasters/notesMaster1.xml"/><Relationship Id="rId58" Type="http://schemas.microsoft.com/office/2016/11/relationships/changesInfo" Target="changesInfos/changesInfo1.xml"/><Relationship Id="rId5" Type="http://schemas.openxmlformats.org/officeDocument/2006/relationships/slide" Target="slides/slide1.xml"/><Relationship Id="rId61" Type="http://schemas.openxmlformats.org/officeDocument/2006/relationships/customXml" Target="../customXml/item2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microsoft.com/office/2015/10/relationships/revisionInfo" Target="revisionInfo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62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customXml" Target="../customXml/item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rihan Salah" userId="76e30ab951f6bd55" providerId="LiveId" clId="{4061C54C-1511-41F8-91DF-0BFF88AE75A2}"/>
    <pc:docChg chg="undo custSel addSld delSld modSld modSection">
      <pc:chgData name="Perihan Salah" userId="76e30ab951f6bd55" providerId="LiveId" clId="{4061C54C-1511-41F8-91DF-0BFF88AE75A2}" dt="2026-10-01T20:04:01.684" v="96" actId="478"/>
      <pc:docMkLst>
        <pc:docMk/>
      </pc:docMkLst>
      <pc:sldChg chg="addSp delSp modSp mod delAnim modAnim">
        <pc:chgData name="Perihan Salah" userId="76e30ab951f6bd55" providerId="LiveId" clId="{4061C54C-1511-41F8-91DF-0BFF88AE75A2}" dt="2026-10-01T20:03:21.617" v="84" actId="478"/>
        <pc:sldMkLst>
          <pc:docMk/>
          <pc:sldMk cId="3434396648" sldId="256"/>
        </pc:sldMkLst>
        <pc:picChg chg="add del mod">
          <ac:chgData name="Perihan Salah" userId="76e30ab951f6bd55" providerId="LiveId" clId="{4061C54C-1511-41F8-91DF-0BFF88AE75A2}" dt="2026-10-01T20:03:21.617" v="84" actId="478"/>
          <ac:picMkLst>
            <pc:docMk/>
            <pc:sldMk cId="3434396648" sldId="256"/>
            <ac:picMk id="3" creationId="{20766A10-59AD-C90E-B6A8-59F7C5700461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20:03:34.896" v="88" actId="478"/>
        <pc:sldMkLst>
          <pc:docMk/>
          <pc:sldMk cId="1825216599" sldId="257"/>
        </pc:sldMkLst>
        <pc:picChg chg="add del mod">
          <ac:chgData name="Perihan Salah" userId="76e30ab951f6bd55" providerId="LiveId" clId="{4061C54C-1511-41F8-91DF-0BFF88AE75A2}" dt="2026-10-01T20:03:34.896" v="88" actId="478"/>
          <ac:picMkLst>
            <pc:docMk/>
            <pc:sldMk cId="1825216599" sldId="257"/>
            <ac:picMk id="2" creationId="{8BFFEB2D-DF77-F56D-D2DE-4243DB005EE5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20:03:30.928" v="87" actId="478"/>
        <pc:sldMkLst>
          <pc:docMk/>
          <pc:sldMk cId="979261729" sldId="276"/>
        </pc:sldMkLst>
        <pc:picChg chg="add del mod">
          <ac:chgData name="Perihan Salah" userId="76e30ab951f6bd55" providerId="LiveId" clId="{4061C54C-1511-41F8-91DF-0BFF88AE75A2}" dt="2026-10-01T20:03:30.928" v="87" actId="478"/>
          <ac:picMkLst>
            <pc:docMk/>
            <pc:sldMk cId="979261729" sldId="276"/>
            <ac:picMk id="2" creationId="{0831C97C-BA80-888B-68C4-F109FBEE5808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15:24:05.345" v="80" actId="478"/>
        <pc:sldMkLst>
          <pc:docMk/>
          <pc:sldMk cId="2569408148" sldId="313"/>
        </pc:sldMkLst>
        <pc:picChg chg="add del mod">
          <ac:chgData name="Perihan Salah" userId="76e30ab951f6bd55" providerId="LiveId" clId="{4061C54C-1511-41F8-91DF-0BFF88AE75A2}" dt="2026-10-01T15:24:05.345" v="80" actId="478"/>
          <ac:picMkLst>
            <pc:docMk/>
            <pc:sldMk cId="2569408148" sldId="313"/>
            <ac:picMk id="2" creationId="{C850DB33-A5DE-5B66-C44E-631EC24CD568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20:03:11.056" v="81" actId="478"/>
        <pc:sldMkLst>
          <pc:docMk/>
          <pc:sldMk cId="4035289470" sldId="482"/>
        </pc:sldMkLst>
        <pc:picChg chg="add del mod">
          <ac:chgData name="Perihan Salah" userId="76e30ab951f6bd55" providerId="LiveId" clId="{4061C54C-1511-41F8-91DF-0BFF88AE75A2}" dt="2026-10-01T20:03:11.056" v="81" actId="478"/>
          <ac:picMkLst>
            <pc:docMk/>
            <pc:sldMk cId="4035289470" sldId="482"/>
            <ac:picMk id="3" creationId="{93DEE647-8A92-4735-6791-CD20B0A2F1DB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20:03:24.999" v="85" actId="478"/>
        <pc:sldMkLst>
          <pc:docMk/>
          <pc:sldMk cId="3600758462" sldId="483"/>
        </pc:sldMkLst>
        <pc:picChg chg="add del mod">
          <ac:chgData name="Perihan Salah" userId="76e30ab951f6bd55" providerId="LiveId" clId="{4061C54C-1511-41F8-91DF-0BFF88AE75A2}" dt="2026-10-01T20:03:24.999" v="85" actId="478"/>
          <ac:picMkLst>
            <pc:docMk/>
            <pc:sldMk cId="3600758462" sldId="483"/>
            <ac:picMk id="3" creationId="{0CFB890B-AF1F-0352-F149-32B715B407BA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15:23:25.230" v="71" actId="478"/>
        <pc:sldMkLst>
          <pc:docMk/>
          <pc:sldMk cId="999717268" sldId="498"/>
        </pc:sldMkLst>
        <pc:picChg chg="add del mod">
          <ac:chgData name="Perihan Salah" userId="76e30ab951f6bd55" providerId="LiveId" clId="{4061C54C-1511-41F8-91DF-0BFF88AE75A2}" dt="2026-10-01T15:23:25.230" v="71" actId="478"/>
          <ac:picMkLst>
            <pc:docMk/>
            <pc:sldMk cId="999717268" sldId="498"/>
            <ac:picMk id="2" creationId="{C913DBD8-AE7A-B687-E7D8-68A894BE8329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15:23:34.562" v="73" actId="478"/>
        <pc:sldMkLst>
          <pc:docMk/>
          <pc:sldMk cId="428889045" sldId="499"/>
        </pc:sldMkLst>
        <pc:picChg chg="add del mod">
          <ac:chgData name="Perihan Salah" userId="76e30ab951f6bd55" providerId="LiveId" clId="{4061C54C-1511-41F8-91DF-0BFF88AE75A2}" dt="2026-10-01T15:23:34.562" v="73" actId="478"/>
          <ac:picMkLst>
            <pc:docMk/>
            <pc:sldMk cId="428889045" sldId="499"/>
            <ac:picMk id="2" creationId="{0787EF86-2642-59F6-CE7F-D495ABCC5E38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20:03:40.926" v="90" actId="478"/>
        <pc:sldMkLst>
          <pc:docMk/>
          <pc:sldMk cId="4083080775" sldId="515"/>
        </pc:sldMkLst>
        <pc:spChg chg="add del mod">
          <ac:chgData name="Perihan Salah" userId="76e30ab951f6bd55" providerId="LiveId" clId="{4061C54C-1511-41F8-91DF-0BFF88AE75A2}" dt="2026-10-01T14:48:24.992" v="55"/>
          <ac:spMkLst>
            <pc:docMk/>
            <pc:sldMk cId="4083080775" sldId="515"/>
            <ac:spMk id="5" creationId="{7229DB84-6EC3-D26D-B53D-6C31344F8BF2}"/>
          </ac:spMkLst>
        </pc:spChg>
        <pc:picChg chg="add del mod">
          <ac:chgData name="Perihan Salah" userId="76e30ab951f6bd55" providerId="LiveId" clId="{4061C54C-1511-41F8-91DF-0BFF88AE75A2}" dt="2026-10-01T20:03:40.926" v="90" actId="478"/>
          <ac:picMkLst>
            <pc:docMk/>
            <pc:sldMk cId="4083080775" sldId="515"/>
            <ac:picMk id="2" creationId="{5CD1B876-1851-76C5-BB74-A340D9F54297}"/>
          </ac:picMkLst>
        </pc:picChg>
      </pc:sldChg>
      <pc:sldChg chg="addSp delSp modSp add mod delAnim modAnim">
        <pc:chgData name="Perihan Salah" userId="76e30ab951f6bd55" providerId="LiveId" clId="{4061C54C-1511-41F8-91DF-0BFF88AE75A2}" dt="2026-10-01T15:23:15.670" v="68" actId="478"/>
        <pc:sldMkLst>
          <pc:docMk/>
          <pc:sldMk cId="1923992518" sldId="588"/>
        </pc:sldMkLst>
        <pc:spChg chg="mod">
          <ac:chgData name="Perihan Salah" userId="76e30ab951f6bd55" providerId="LiveId" clId="{4061C54C-1511-41F8-91DF-0BFF88AE75A2}" dt="2026-09-22T20:04:49.310" v="14" actId="20577"/>
          <ac:spMkLst>
            <pc:docMk/>
            <pc:sldMk cId="1923992518" sldId="588"/>
            <ac:spMk id="34" creationId="{15C30772-0DD8-7BE1-E943-20DE696CFBEA}"/>
          </ac:spMkLst>
        </pc:spChg>
        <pc:picChg chg="add del mod">
          <ac:chgData name="Perihan Salah" userId="76e30ab951f6bd55" providerId="LiveId" clId="{4061C54C-1511-41F8-91DF-0BFF88AE75A2}" dt="2026-10-01T15:23:15.670" v="68" actId="478"/>
          <ac:picMkLst>
            <pc:docMk/>
            <pc:sldMk cId="1923992518" sldId="588"/>
            <ac:picMk id="2" creationId="{3ACA7B81-3104-B098-3C49-363DA23E704E}"/>
          </ac:picMkLst>
        </pc:picChg>
      </pc:sldChg>
      <pc:sldChg chg="addSp delSp modSp add mod delAnim modAnim">
        <pc:chgData name="Perihan Salah" userId="76e30ab951f6bd55" providerId="LiveId" clId="{4061C54C-1511-41F8-91DF-0BFF88AE75A2}" dt="2026-10-01T15:23:19.139" v="69" actId="478"/>
        <pc:sldMkLst>
          <pc:docMk/>
          <pc:sldMk cId="2685123234" sldId="589"/>
        </pc:sldMkLst>
        <pc:spChg chg="mod">
          <ac:chgData name="Perihan Salah" userId="76e30ab951f6bd55" providerId="LiveId" clId="{4061C54C-1511-41F8-91DF-0BFF88AE75A2}" dt="2026-09-22T20:05:13.698" v="16" actId="20577"/>
          <ac:spMkLst>
            <pc:docMk/>
            <pc:sldMk cId="2685123234" sldId="589"/>
            <ac:spMk id="10" creationId="{844810E4-E8A9-2051-4D02-31024B944D7B}"/>
          </ac:spMkLst>
        </pc:spChg>
        <pc:picChg chg="add del mod">
          <ac:chgData name="Perihan Salah" userId="76e30ab951f6bd55" providerId="LiveId" clId="{4061C54C-1511-41F8-91DF-0BFF88AE75A2}" dt="2026-10-01T15:23:19.139" v="69" actId="478"/>
          <ac:picMkLst>
            <pc:docMk/>
            <pc:sldMk cId="2685123234" sldId="589"/>
            <ac:picMk id="3" creationId="{B3AC877B-75E0-FEE9-3ED8-669A403B73D3}"/>
          </ac:picMkLst>
        </pc:picChg>
      </pc:sldChg>
      <pc:sldChg chg="addSp delSp modSp add mod delAnim modAnim">
        <pc:chgData name="Perihan Salah" userId="76e30ab951f6bd55" providerId="LiveId" clId="{4061C54C-1511-41F8-91DF-0BFF88AE75A2}" dt="2026-10-01T15:23:22.236" v="70" actId="478"/>
        <pc:sldMkLst>
          <pc:docMk/>
          <pc:sldMk cId="3531205851" sldId="590"/>
        </pc:sldMkLst>
        <pc:spChg chg="mod">
          <ac:chgData name="Perihan Salah" userId="76e30ab951f6bd55" providerId="LiveId" clId="{4061C54C-1511-41F8-91DF-0BFF88AE75A2}" dt="2026-09-22T20:05:35.003" v="20" actId="1076"/>
          <ac:spMkLst>
            <pc:docMk/>
            <pc:sldMk cId="3531205851" sldId="590"/>
            <ac:spMk id="31" creationId="{4527402C-3F97-690D-9C20-A459E375AEB7}"/>
          </ac:spMkLst>
        </pc:spChg>
        <pc:spChg chg="mod">
          <ac:chgData name="Perihan Salah" userId="76e30ab951f6bd55" providerId="LiveId" clId="{4061C54C-1511-41F8-91DF-0BFF88AE75A2}" dt="2026-09-22T20:05:37.407" v="22" actId="20577"/>
          <ac:spMkLst>
            <pc:docMk/>
            <pc:sldMk cId="3531205851" sldId="590"/>
            <ac:spMk id="34" creationId="{1E819771-40E4-115E-1677-879EF07CAA9A}"/>
          </ac:spMkLst>
        </pc:spChg>
        <pc:picChg chg="add del mod">
          <ac:chgData name="Perihan Salah" userId="76e30ab951f6bd55" providerId="LiveId" clId="{4061C54C-1511-41F8-91DF-0BFF88AE75A2}" dt="2026-10-01T15:23:22.236" v="70" actId="478"/>
          <ac:picMkLst>
            <pc:docMk/>
            <pc:sldMk cId="3531205851" sldId="590"/>
            <ac:picMk id="4" creationId="{F38BF3BD-E253-8677-5EF4-616221D802EC}"/>
          </ac:picMkLst>
        </pc:picChg>
      </pc:sldChg>
      <pc:sldChg chg="addSp delSp modSp add del mod setBg delAnim modAnim">
        <pc:chgData name="Perihan Salah" userId="76e30ab951f6bd55" providerId="LiveId" clId="{4061C54C-1511-41F8-91DF-0BFF88AE75A2}" dt="2026-10-01T20:04:01.684" v="96" actId="478"/>
        <pc:sldMkLst>
          <pc:docMk/>
          <pc:sldMk cId="1968284304" sldId="591"/>
        </pc:sldMkLst>
        <pc:picChg chg="add del mod">
          <ac:chgData name="Perihan Salah" userId="76e30ab951f6bd55" providerId="LiveId" clId="{4061C54C-1511-41F8-91DF-0BFF88AE75A2}" dt="2026-10-01T20:04:01.684" v="96" actId="478"/>
          <ac:picMkLst>
            <pc:docMk/>
            <pc:sldMk cId="1968284304" sldId="591"/>
            <ac:picMk id="2" creationId="{2FF2604F-6673-89C7-6658-467CDAE8E825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20:03:15.327" v="82" actId="478"/>
        <pc:sldMkLst>
          <pc:docMk/>
          <pc:sldMk cId="4099932466" sldId="811"/>
        </pc:sldMkLst>
        <pc:picChg chg="add del mod">
          <ac:chgData name="Perihan Salah" userId="76e30ab951f6bd55" providerId="LiveId" clId="{4061C54C-1511-41F8-91DF-0BFF88AE75A2}" dt="2026-10-01T20:03:15.327" v="82" actId="478"/>
          <ac:picMkLst>
            <pc:docMk/>
            <pc:sldMk cId="4099932466" sldId="811"/>
            <ac:picMk id="4" creationId="{3B61A71E-5A27-B2A5-3FE4-23564D8ACE0C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20:03:18.244" v="83" actId="478"/>
        <pc:sldMkLst>
          <pc:docMk/>
          <pc:sldMk cId="4022668478" sldId="812"/>
        </pc:sldMkLst>
        <pc:picChg chg="add del mod">
          <ac:chgData name="Perihan Salah" userId="76e30ab951f6bd55" providerId="LiveId" clId="{4061C54C-1511-41F8-91DF-0BFF88AE75A2}" dt="2026-10-01T20:03:18.244" v="83" actId="478"/>
          <ac:picMkLst>
            <pc:docMk/>
            <pc:sldMk cId="4022668478" sldId="812"/>
            <ac:picMk id="3" creationId="{39680A4C-BB8B-A538-56C5-8C55A441D1E9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20:03:28.406" v="86" actId="478"/>
        <pc:sldMkLst>
          <pc:docMk/>
          <pc:sldMk cId="1813597828" sldId="813"/>
        </pc:sldMkLst>
        <pc:picChg chg="add del mod">
          <ac:chgData name="Perihan Salah" userId="76e30ab951f6bd55" providerId="LiveId" clId="{4061C54C-1511-41F8-91DF-0BFF88AE75A2}" dt="2026-10-01T20:03:28.406" v="86" actId="478"/>
          <ac:picMkLst>
            <pc:docMk/>
            <pc:sldMk cId="1813597828" sldId="813"/>
            <ac:picMk id="3" creationId="{980FC8E3-8101-0C5E-BE34-CC243DD83372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20:03:37.785" v="89" actId="478"/>
        <pc:sldMkLst>
          <pc:docMk/>
          <pc:sldMk cId="2440656880" sldId="816"/>
        </pc:sldMkLst>
        <pc:picChg chg="add del mod">
          <ac:chgData name="Perihan Salah" userId="76e30ab951f6bd55" providerId="LiveId" clId="{4061C54C-1511-41F8-91DF-0BFF88AE75A2}" dt="2026-10-01T20:03:37.785" v="89" actId="478"/>
          <ac:picMkLst>
            <pc:docMk/>
            <pc:sldMk cId="2440656880" sldId="816"/>
            <ac:picMk id="3" creationId="{C331FD21-01E7-A82C-7EB5-41051E33F763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20:03:43.812" v="91" actId="478"/>
        <pc:sldMkLst>
          <pc:docMk/>
          <pc:sldMk cId="2752639047" sldId="818"/>
        </pc:sldMkLst>
        <pc:picChg chg="add del mod">
          <ac:chgData name="Perihan Salah" userId="76e30ab951f6bd55" providerId="LiveId" clId="{4061C54C-1511-41F8-91DF-0BFF88AE75A2}" dt="2026-10-01T20:03:43.812" v="91" actId="478"/>
          <ac:picMkLst>
            <pc:docMk/>
            <pc:sldMk cId="2752639047" sldId="818"/>
            <ac:picMk id="3" creationId="{89720084-2F4E-7B20-4277-A87016ED6CBE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20:03:46.682" v="92" actId="478"/>
        <pc:sldMkLst>
          <pc:docMk/>
          <pc:sldMk cId="3778983021" sldId="819"/>
        </pc:sldMkLst>
        <pc:picChg chg="add del mod">
          <ac:chgData name="Perihan Salah" userId="76e30ab951f6bd55" providerId="LiveId" clId="{4061C54C-1511-41F8-91DF-0BFF88AE75A2}" dt="2026-10-01T20:03:46.682" v="92" actId="478"/>
          <ac:picMkLst>
            <pc:docMk/>
            <pc:sldMk cId="3778983021" sldId="819"/>
            <ac:picMk id="3" creationId="{B8BCE3AD-F5FD-67C4-FB66-456471C7FE33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20:03:49.285" v="93" actId="478"/>
        <pc:sldMkLst>
          <pc:docMk/>
          <pc:sldMk cId="656451980" sldId="820"/>
        </pc:sldMkLst>
        <pc:picChg chg="add del mod">
          <ac:chgData name="Perihan Salah" userId="76e30ab951f6bd55" providerId="LiveId" clId="{4061C54C-1511-41F8-91DF-0BFF88AE75A2}" dt="2026-10-01T20:03:49.285" v="93" actId="478"/>
          <ac:picMkLst>
            <pc:docMk/>
            <pc:sldMk cId="656451980" sldId="820"/>
            <ac:picMk id="3" creationId="{BF4D97AA-91CB-20F8-E57E-94CBD5782CCB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20:03:54.813" v="94" actId="478"/>
        <pc:sldMkLst>
          <pc:docMk/>
          <pc:sldMk cId="3975910492" sldId="827"/>
        </pc:sldMkLst>
        <pc:picChg chg="add del mod">
          <ac:chgData name="Perihan Salah" userId="76e30ab951f6bd55" providerId="LiveId" clId="{4061C54C-1511-41F8-91DF-0BFF88AE75A2}" dt="2026-10-01T15:02:42.049" v="66" actId="478"/>
          <ac:picMkLst>
            <pc:docMk/>
            <pc:sldMk cId="3975910492" sldId="827"/>
            <ac:picMk id="4" creationId="{ED2E91DA-BC91-85CA-1746-DC073D84B80F}"/>
          </ac:picMkLst>
        </pc:picChg>
        <pc:picChg chg="add del mod">
          <ac:chgData name="Perihan Salah" userId="76e30ab951f6bd55" providerId="LiveId" clId="{4061C54C-1511-41F8-91DF-0BFF88AE75A2}" dt="2026-10-01T20:03:54.813" v="94" actId="478"/>
          <ac:picMkLst>
            <pc:docMk/>
            <pc:sldMk cId="3975910492" sldId="827"/>
            <ac:picMk id="5" creationId="{1B069DC0-E212-4D08-053C-F9D533E09D57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15:23:31.878" v="72" actId="478"/>
        <pc:sldMkLst>
          <pc:docMk/>
          <pc:sldMk cId="140921180" sldId="840"/>
        </pc:sldMkLst>
        <pc:picChg chg="add del mod">
          <ac:chgData name="Perihan Salah" userId="76e30ab951f6bd55" providerId="LiveId" clId="{4061C54C-1511-41F8-91DF-0BFF88AE75A2}" dt="2026-10-01T15:23:31.878" v="72" actId="478"/>
          <ac:picMkLst>
            <pc:docMk/>
            <pc:sldMk cId="140921180" sldId="840"/>
            <ac:picMk id="2" creationId="{33CA8F62-FA9E-730C-9CAB-BB4F71707426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15:23:58.293" v="79" actId="478"/>
        <pc:sldMkLst>
          <pc:docMk/>
          <pc:sldMk cId="3537097817" sldId="842"/>
        </pc:sldMkLst>
        <pc:picChg chg="add del mod">
          <ac:chgData name="Perihan Salah" userId="76e30ab951f6bd55" providerId="LiveId" clId="{4061C54C-1511-41F8-91DF-0BFF88AE75A2}" dt="2026-10-01T15:23:58.293" v="79" actId="478"/>
          <ac:picMkLst>
            <pc:docMk/>
            <pc:sldMk cId="3537097817" sldId="842"/>
            <ac:picMk id="2" creationId="{28247C4A-E281-8B56-F68C-0A7DE5707CC8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15:23:39.461" v="74" actId="478"/>
        <pc:sldMkLst>
          <pc:docMk/>
          <pc:sldMk cId="192991337" sldId="843"/>
        </pc:sldMkLst>
        <pc:picChg chg="add del mod">
          <ac:chgData name="Perihan Salah" userId="76e30ab951f6bd55" providerId="LiveId" clId="{4061C54C-1511-41F8-91DF-0BFF88AE75A2}" dt="2026-10-01T15:23:39.461" v="74" actId="478"/>
          <ac:picMkLst>
            <pc:docMk/>
            <pc:sldMk cId="192991337" sldId="843"/>
            <ac:picMk id="2" creationId="{47BDBB8A-F0CE-E8DC-CCDA-46909BF6FA33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15:23:43.386" v="75" actId="478"/>
        <pc:sldMkLst>
          <pc:docMk/>
          <pc:sldMk cId="1575005515" sldId="844"/>
        </pc:sldMkLst>
        <pc:picChg chg="add del mod">
          <ac:chgData name="Perihan Salah" userId="76e30ab951f6bd55" providerId="LiveId" clId="{4061C54C-1511-41F8-91DF-0BFF88AE75A2}" dt="2026-10-01T15:23:43.386" v="75" actId="478"/>
          <ac:picMkLst>
            <pc:docMk/>
            <pc:sldMk cId="1575005515" sldId="844"/>
            <ac:picMk id="2" creationId="{D4D0BD6B-7792-911B-60DB-C5741DE31D3A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15:23:47.466" v="76" actId="478"/>
        <pc:sldMkLst>
          <pc:docMk/>
          <pc:sldMk cId="2407031978" sldId="845"/>
        </pc:sldMkLst>
        <pc:picChg chg="add del mod">
          <ac:chgData name="Perihan Salah" userId="76e30ab951f6bd55" providerId="LiveId" clId="{4061C54C-1511-41F8-91DF-0BFF88AE75A2}" dt="2026-10-01T09:50:42.288" v="36" actId="478"/>
          <ac:picMkLst>
            <pc:docMk/>
            <pc:sldMk cId="2407031978" sldId="845"/>
            <ac:picMk id="2" creationId="{4371233A-F675-1572-260B-F2FE0E786BE6}"/>
          </ac:picMkLst>
        </pc:picChg>
        <pc:picChg chg="add del mod">
          <ac:chgData name="Perihan Salah" userId="76e30ab951f6bd55" providerId="LiveId" clId="{4061C54C-1511-41F8-91DF-0BFF88AE75A2}" dt="2026-10-01T15:23:47.466" v="76" actId="478"/>
          <ac:picMkLst>
            <pc:docMk/>
            <pc:sldMk cId="2407031978" sldId="845"/>
            <ac:picMk id="4" creationId="{20FB6399-0EAF-5270-2AB4-1152D9314A53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15:23:51.554" v="77" actId="478"/>
        <pc:sldMkLst>
          <pc:docMk/>
          <pc:sldMk cId="1016434035" sldId="846"/>
        </pc:sldMkLst>
        <pc:picChg chg="add del mod">
          <ac:chgData name="Perihan Salah" userId="76e30ab951f6bd55" providerId="LiveId" clId="{4061C54C-1511-41F8-91DF-0BFF88AE75A2}" dt="2026-10-01T15:23:51.554" v="77" actId="478"/>
          <ac:picMkLst>
            <pc:docMk/>
            <pc:sldMk cId="1016434035" sldId="846"/>
            <ac:picMk id="2" creationId="{C3980520-0100-F5A1-D458-3AD3EECA6F5D}"/>
          </ac:picMkLst>
        </pc:picChg>
      </pc:sldChg>
      <pc:sldChg chg="addSp delSp modSp mod delAnim modAnim">
        <pc:chgData name="Perihan Salah" userId="76e30ab951f6bd55" providerId="LiveId" clId="{4061C54C-1511-41F8-91DF-0BFF88AE75A2}" dt="2026-10-01T15:23:54.054" v="78" actId="478"/>
        <pc:sldMkLst>
          <pc:docMk/>
          <pc:sldMk cId="117085832" sldId="847"/>
        </pc:sldMkLst>
        <pc:picChg chg="add del mod">
          <ac:chgData name="Perihan Salah" userId="76e30ab951f6bd55" providerId="LiveId" clId="{4061C54C-1511-41F8-91DF-0BFF88AE75A2}" dt="2026-10-01T15:23:54.054" v="78" actId="478"/>
          <ac:picMkLst>
            <pc:docMk/>
            <pc:sldMk cId="117085832" sldId="847"/>
            <ac:picMk id="2" creationId="{726F9017-D25B-0F14-F431-7DEE4E218773}"/>
          </ac:picMkLst>
        </pc:picChg>
      </pc:sldChg>
      <pc:sldChg chg="addSp delSp modSp add del mod setBg addAnim delAnim modAnim">
        <pc:chgData name="Perihan Salah" userId="76e30ab951f6bd55" providerId="LiveId" clId="{4061C54C-1511-41F8-91DF-0BFF88AE75A2}" dt="2026-10-01T20:03:59.024" v="95" actId="478"/>
        <pc:sldMkLst>
          <pc:docMk/>
          <pc:sldMk cId="2853137901" sldId="852"/>
        </pc:sldMkLst>
        <pc:spChg chg="mod">
          <ac:chgData name="Perihan Salah" userId="76e30ab951f6bd55" providerId="LiveId" clId="{4061C54C-1511-41F8-91DF-0BFF88AE75A2}" dt="2026-09-22T20:02:47.189" v="9" actId="1076"/>
          <ac:spMkLst>
            <pc:docMk/>
            <pc:sldMk cId="2853137901" sldId="852"/>
            <ac:spMk id="6" creationId="{0AC2650A-C51A-9ACB-723B-68D89C868D01}"/>
          </ac:spMkLst>
        </pc:spChg>
        <pc:spChg chg="mod">
          <ac:chgData name="Perihan Salah" userId="76e30ab951f6bd55" providerId="LiveId" clId="{4061C54C-1511-41F8-91DF-0BFF88AE75A2}" dt="2026-09-22T20:02:49.729" v="11" actId="20577"/>
          <ac:spMkLst>
            <pc:docMk/>
            <pc:sldMk cId="2853137901" sldId="852"/>
            <ac:spMk id="23" creationId="{96E902E1-2A80-699E-4D0C-B8C82D90F38B}"/>
          </ac:spMkLst>
        </pc:spChg>
        <pc:picChg chg="add del mod">
          <ac:chgData name="Perihan Salah" userId="76e30ab951f6bd55" providerId="LiveId" clId="{4061C54C-1511-41F8-91DF-0BFF88AE75A2}" dt="2026-10-01T14:55:20.020" v="62" actId="478"/>
          <ac:picMkLst>
            <pc:docMk/>
            <pc:sldMk cId="2853137901" sldId="852"/>
            <ac:picMk id="4" creationId="{41263067-55E2-0428-67D8-312F0BB3D616}"/>
          </ac:picMkLst>
        </pc:picChg>
        <pc:picChg chg="add del mod">
          <ac:chgData name="Perihan Salah" userId="76e30ab951f6bd55" providerId="LiveId" clId="{4061C54C-1511-41F8-91DF-0BFF88AE75A2}" dt="2026-10-01T20:03:59.024" v="95" actId="478"/>
          <ac:picMkLst>
            <pc:docMk/>
            <pc:sldMk cId="2853137901" sldId="852"/>
            <ac:picMk id="7" creationId="{72890EC1-3992-1FAC-B19F-ECA26D5C1E43}"/>
          </ac:picMkLst>
        </pc:picChg>
      </pc:sldChg>
      <pc:sldMasterChg chg="delSldLayout">
        <pc:chgData name="Perihan Salah" userId="76e30ab951f6bd55" providerId="LiveId" clId="{4061C54C-1511-41F8-91DF-0BFF88AE75A2}" dt="2026-09-22T20:06:13.105" v="24" actId="47"/>
        <pc:sldMasterMkLst>
          <pc:docMk/>
          <pc:sldMasterMk cId="492988910" sldId="2147483648"/>
        </pc:sldMasterMkLst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9392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7441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edBar-2 line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12192000" cy="1143000"/>
          </a:xfrm>
          <a:prstGeom prst="rect">
            <a:avLst/>
          </a:prstGeom>
        </p:spPr>
        <p:txBody>
          <a:bodyPr anchor="ctr"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609600" y="1524000"/>
            <a:ext cx="10972800" cy="5029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800"/>
            </a:lvl1pPr>
            <a:lvl2pPr>
              <a:spcAft>
                <a:spcPts val="800"/>
              </a:spcAft>
              <a:defRPr sz="2400"/>
            </a:lvl2pPr>
            <a:lvl3pPr>
              <a:spcAft>
                <a:spcPts val="800"/>
              </a:spcAft>
              <a:defRPr sz="2000"/>
            </a:lvl3pPr>
            <a:lvl4pPr>
              <a:spcAft>
                <a:spcPts val="800"/>
              </a:spcAft>
              <a:defRPr sz="2000"/>
            </a:lvl4pPr>
            <a:lvl5pPr>
              <a:spcAft>
                <a:spcPts val="800"/>
              </a:spcAft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6" hasCustomPrompt="1"/>
          </p:nvPr>
        </p:nvSpPr>
        <p:spPr>
          <a:xfrm>
            <a:off x="5181600" y="6553200"/>
            <a:ext cx="1828800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Jump to long image description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8636000" y="6705600"/>
            <a:ext cx="3556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  <p:sp>
        <p:nvSpPr>
          <p:cNvPr id="8" name="Rectangle: Rounded Corners 7"/>
          <p:cNvSpPr/>
          <p:nvPr userDrawn="1"/>
        </p:nvSpPr>
        <p:spPr>
          <a:xfrm>
            <a:off x="0" y="228600"/>
            <a:ext cx="12192000" cy="1143000"/>
          </a:xfrm>
          <a:prstGeom prst="roundRect">
            <a:avLst/>
          </a:prstGeom>
          <a:noFill/>
          <a:ln w="19050">
            <a:solidFill>
              <a:srgbClr val="007D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92753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5B0AF-213B-B8CC-D5A1-AFBB5B00C9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62EDE5-B012-9C80-8C20-F135A1E05F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6549C4-C601-003B-FE2E-A2C399922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D0BB98-3975-1D41-03B1-7E984C127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F16E1-A031-1776-7F9E-856805B68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6763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ACCA8-4C75-E9BE-E6D2-037F01E2C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F52E53-9D67-AE9B-9A65-1BC30EA438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E7901F-4F4F-47BA-5D15-E1D693788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409195-6356-4FBB-A46B-C9C1F29C0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8D5F51-AC07-4CAF-7B91-C2A2F23B1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3064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36334-BB9A-65AF-D5F7-FCEA435993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56D69-D7D2-C3FE-1A68-5A6BF59C67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16C41-E283-352D-6CEB-5231B0CD6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31F1DD-F982-F0E9-E9A8-47CCDF49B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4A8B1D-F3C0-43EF-B6DA-B3DF99FD6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7573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23FDA-33D6-4CE9-B6D3-77F7928AB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5032D-6EA9-C6DE-EBB2-A177DADA2D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2AC0C8-0404-F748-3058-121FDDDAFB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DBE01A-7475-C5B6-AE73-4C5B9F4D5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6928AD-DA54-2B24-9DB9-623A53ECA2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FFC427-4401-2335-3792-5237BC1C8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5180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08C11-67F6-5BE4-AD93-8C1339B77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3923B-D9E6-5530-75A9-8081D44D36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061EC8-5E7D-DC02-3F68-4FD58AD41B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124F74-69D4-6A6C-0385-20754A07A0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A87DAD-9404-9A79-DB03-5C12680E42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40C2EEC-8AFF-96AB-0224-BE5136829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F37D02-55E5-6069-524E-240A8F577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1C25E7-0634-4CFF-8FDB-CB02FC14B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5070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E1997-BE31-3BF9-58D4-146EFA748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06B428-1740-883B-086E-1DC8C7787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8947FD-C1BE-3887-433C-0A96FD8AE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803C70-2992-145F-4E3B-4DD9321E6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7376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B49799C-0073-17DA-EE81-35C9C4261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40893BF-77E5-DA38-B25F-71041DFB9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B58BE3-4DEB-0259-85DC-94A41B8B5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8165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CA2C9-1D0E-3ECF-A529-2FB349DB8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540733-0F84-CEAC-9046-E715F9E333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0BDFE8-AEFB-9477-26FF-F0664E11A9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DDAA2C-67C7-26AF-AC8A-CCDD3D6B4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C179A6-630F-3A25-E28F-9EFD88C3F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BE85EF-C398-103C-0EAF-FEF37DE2A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2658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47CBF-736B-E55B-16B7-6BC028222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B31746-D268-E4AB-FA8C-DF6E84B987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9B568B-B53E-2211-65DA-C876DE4214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533419-AC54-667E-7413-30D87CF2CA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CCED89-5774-F912-2DDA-BE2888EFF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411544-E6E1-A38C-419E-DD8A07C69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8701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688FF-32A2-C41A-0B34-CB6973B52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B36780-0CE0-A60D-D510-D616FB5D5C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EE1A12-888D-9957-1E35-B65C7CCE6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7B92B-2832-4DBA-ECA0-155114177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3C696E-1C18-D2FB-4CA3-365C24398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5547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B6BC50-EF70-5B05-9441-30C9233AD9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7188FA-8494-B978-70AC-34E1D9502D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B685B8-0F0F-1DFC-606C-BB43BC8FC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2754E-5209-E623-83D7-9A5D4CDFF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FEF09A-72F4-51C2-13AE-0CA27CBFC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9427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873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6884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06616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46593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0167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2935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89529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52674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81417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93459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98863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1113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66623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5045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15477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46756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6966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45054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84196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97453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59662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61516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29101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34181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04037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64994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09031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50037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52460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47896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03954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19301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41890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6945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9093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3833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09874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79043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41060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7134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79425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slideLayout" Target="../slideLayouts/slideLayout54.xml"/><Relationship Id="rId18" Type="http://schemas.openxmlformats.org/officeDocument/2006/relationships/slideLayout" Target="../slideLayouts/slideLayout59.xml"/><Relationship Id="rId26" Type="http://schemas.openxmlformats.org/officeDocument/2006/relationships/theme" Target="../theme/theme4.xml"/><Relationship Id="rId3" Type="http://schemas.openxmlformats.org/officeDocument/2006/relationships/slideLayout" Target="../slideLayouts/slideLayout44.xml"/><Relationship Id="rId21" Type="http://schemas.openxmlformats.org/officeDocument/2006/relationships/slideLayout" Target="../slideLayouts/slideLayout62.xml"/><Relationship Id="rId7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53.xml"/><Relationship Id="rId17" Type="http://schemas.openxmlformats.org/officeDocument/2006/relationships/slideLayout" Target="../slideLayouts/slideLayout58.xml"/><Relationship Id="rId25" Type="http://schemas.openxmlformats.org/officeDocument/2006/relationships/slideLayout" Target="../slideLayouts/slideLayout66.xml"/><Relationship Id="rId2" Type="http://schemas.openxmlformats.org/officeDocument/2006/relationships/slideLayout" Target="../slideLayouts/slideLayout43.xml"/><Relationship Id="rId16" Type="http://schemas.openxmlformats.org/officeDocument/2006/relationships/slideLayout" Target="../slideLayouts/slideLayout57.xml"/><Relationship Id="rId20" Type="http://schemas.openxmlformats.org/officeDocument/2006/relationships/slideLayout" Target="../slideLayouts/slideLayout61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24" Type="http://schemas.openxmlformats.org/officeDocument/2006/relationships/slideLayout" Target="../slideLayouts/slideLayout65.xml"/><Relationship Id="rId5" Type="http://schemas.openxmlformats.org/officeDocument/2006/relationships/slideLayout" Target="../slideLayouts/slideLayout46.xml"/><Relationship Id="rId15" Type="http://schemas.openxmlformats.org/officeDocument/2006/relationships/slideLayout" Target="../slideLayouts/slideLayout56.xml"/><Relationship Id="rId23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51.xml"/><Relationship Id="rId19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Relationship Id="rId14" Type="http://schemas.openxmlformats.org/officeDocument/2006/relationships/slideLayout" Target="../slideLayouts/slideLayout55.xml"/><Relationship Id="rId22" Type="http://schemas.openxmlformats.org/officeDocument/2006/relationships/slideLayout" Target="../slideLayouts/slideLayout63.xml"/><Relationship Id="rId27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5" r:id="rId12"/>
    <p:sldLayoutId id="2147483666" r:id="rId13"/>
    <p:sldLayoutId id="2147483670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4D34FA-1D3B-0AAD-8719-F7BE7A1B1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CF843-3C3D-F60F-E0D4-A99EB53D91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D947C0-E9BA-8498-85C4-8316558907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BC1484-18DF-4AE3-9785-2097BFE64A75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0C327D-2F68-839F-BA7F-F0358F3F68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DE6042-BF4B-90D1-92E9-383730CD61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844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400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090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  <p:sldLayoutId id="2147483714" r:id="rId14"/>
    <p:sldLayoutId id="2147483715" r:id="rId15"/>
    <p:sldLayoutId id="2147483716" r:id="rId16"/>
    <p:sldLayoutId id="2147483717" r:id="rId17"/>
    <p:sldLayoutId id="2147483718" r:id="rId18"/>
    <p:sldLayoutId id="2147483719" r:id="rId19"/>
    <p:sldLayoutId id="2147483720" r:id="rId20"/>
    <p:sldLayoutId id="2147483721" r:id="rId21"/>
    <p:sldLayoutId id="2147483722" r:id="rId22"/>
    <p:sldLayoutId id="2147483723" r:id="rId23"/>
    <p:sldLayoutId id="2147483724" r:id="rId24"/>
    <p:sldLayoutId id="2147483725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3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54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hPcbkvJc9CM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AEG6EJEM5m0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taOdaf_nw3U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noUyaoGlvBg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1PPprHwaCC0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gw1EmaINmwA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bdRnnQe9U-Q" TargetMode="Externa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12.xml"/><Relationship Id="rId1" Type="http://schemas.openxmlformats.org/officeDocument/2006/relationships/video" Target="https://www.youtube.com/embed/fck6gCvsZ-c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12.xml"/><Relationship Id="rId1" Type="http://schemas.openxmlformats.org/officeDocument/2006/relationships/video" Target="https://www.youtube.com/embed/AhTfoeBlzAg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slideLayout" Target="../slideLayouts/slideLayout12.xml"/><Relationship Id="rId1" Type="http://schemas.openxmlformats.org/officeDocument/2006/relationships/video" Target="https://www.youtube.com/embed/thD1lnpiGX8" TargetMode="External"/><Relationship Id="rId4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12.xml"/><Relationship Id="rId1" Type="http://schemas.openxmlformats.org/officeDocument/2006/relationships/video" Target="https://www.youtube.com/embed/2mfeS3t7YGo" TargetMode="External"/><Relationship Id="rId4" Type="http://schemas.openxmlformats.org/officeDocument/2006/relationships/image" Target="../media/image47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qsY370U8VFw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NEq_KOWW7iw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ATxoxGUTQF0" TargetMode="Externa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2qcQKlyA_ag" TargetMode="Externa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aLolg0EQlSg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eD70ELGsYOU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5NUg3MdpZQ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slideLayout" Target="../slideLayouts/slideLayout41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58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68.jpg"/><Relationship Id="rId5" Type="http://schemas.openxmlformats.org/officeDocument/2006/relationships/image" Target="../media/image67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 Dr. Perihan Salah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94617" y="2222942"/>
            <a:ext cx="54515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Integrated Marketing Communications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855741" y="4380965"/>
            <a:ext cx="43720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MKT728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 Introduction to Integrated Marketing Communications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99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30"/>
    </mc:Choice>
    <mc:Fallback xmlns="">
      <p:transition spd="slow" advClick="0" advTm="203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532694" y="2592049"/>
            <a:ext cx="531506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Integrated Marketing Communications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7431923" y="416867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41184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MKT728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The Role of IMC Planning Process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Perihan Salah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97498BE-443D-38EF-F531-3EC3DEB7CA9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96022" y="82275"/>
            <a:ext cx="2421250" cy="1130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1232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16ABC19-95B5-6DC3-E45F-1A6704C69E65}"/>
              </a:ext>
            </a:extLst>
          </p:cNvPr>
          <p:cNvSpPr/>
          <p:nvPr/>
        </p:nvSpPr>
        <p:spPr>
          <a:xfrm>
            <a:off x="298246" y="1085139"/>
            <a:ext cx="11676992" cy="54850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52714" y="3820145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6160245" y="1431095"/>
            <a:ext cx="4728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57343" y="2454929"/>
            <a:ext cx="8433134" cy="3336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spc="-5" dirty="0">
                <a:solidFill>
                  <a:prstClr val="black"/>
                </a:solidFill>
                <a:cs typeface="Calibri"/>
              </a:rPr>
              <a:t>Describe the communication process and its role in IMC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spc="-5" dirty="0">
                <a:solidFill>
                  <a:prstClr val="black"/>
                </a:solidFill>
                <a:cs typeface="Calibri"/>
              </a:rPr>
              <a:t>Describe the basic model of the communication process.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spc="-5" dirty="0">
                <a:solidFill>
                  <a:prstClr val="black"/>
                </a:solidFill>
                <a:cs typeface="Calibri"/>
              </a:rPr>
              <a:t>Discuss the role of word-of-mouth influence and viral marketing.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Analyze receivers' responses to marketing communications and their implications for promotional planning and strategy.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Describe the influence of social media on the consumer decision process.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Discuss consumers' cognitive processing of marketing communications.</a:t>
            </a:r>
            <a:endParaRPr lang="en-US" altLang="en-US" sz="2000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B2649DD-A18F-4A25-A6A3-CE67B847BF0F}"/>
              </a:ext>
            </a:extLst>
          </p:cNvPr>
          <p:cNvGrpSpPr/>
          <p:nvPr/>
        </p:nvGrpSpPr>
        <p:grpSpPr>
          <a:xfrm>
            <a:off x="4546947" y="1162651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Chapter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03</a:t>
              </a: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pic>
        <p:nvPicPr>
          <p:cNvPr id="13" name="Graphic 21">
            <a:extLst>
              <a:ext uri="{FF2B5EF4-FFF2-40B4-BE49-F238E27FC236}">
                <a16:creationId xmlns:a16="http://schemas.microsoft.com/office/drawing/2014/main" id="{EAE57278-AB96-113D-1E2C-F43DC42A889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96022" y="82275"/>
            <a:ext cx="2421250" cy="1130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205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8624" y="258097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Nature of Communication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A3078E99-393B-4550-93AD-22C1E6D7AEBD}"/>
              </a:ext>
            </a:extLst>
          </p:cNvPr>
          <p:cNvSpPr txBox="1">
            <a:spLocks/>
          </p:cNvSpPr>
          <p:nvPr/>
        </p:nvSpPr>
        <p:spPr>
          <a:xfrm>
            <a:off x="854566" y="1820094"/>
            <a:ext cx="7408738" cy="43465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3200" b="1" dirty="0"/>
              <a:t>Communication</a:t>
            </a:r>
          </a:p>
          <a:p>
            <a:pPr lvl="1"/>
            <a:r>
              <a:rPr lang="en-US" altLang="en-US" sz="2800" dirty="0"/>
              <a:t>Passing of information or exchange of ideas</a:t>
            </a:r>
          </a:p>
          <a:p>
            <a:pPr lvl="1"/>
            <a:r>
              <a:rPr lang="en-US" altLang="en-US" sz="2800" dirty="0"/>
              <a:t>Process of establishing a commonness of thought between a sender and a receiver</a:t>
            </a:r>
          </a:p>
          <a:p>
            <a:pPr lvl="1">
              <a:spcBef>
                <a:spcPts val="0"/>
              </a:spcBef>
            </a:pPr>
            <a:r>
              <a:rPr lang="en-US" altLang="en-US" sz="2800" dirty="0"/>
              <a:t>Success depends on the:</a:t>
            </a:r>
          </a:p>
          <a:p>
            <a:pPr marL="1600200" lvl="2" indent="-457200">
              <a:spcBef>
                <a:spcPts val="0"/>
              </a:spcBef>
              <a:buFont typeface="+mj-lt"/>
              <a:buAutoNum type="arabicPeriod"/>
            </a:pPr>
            <a:r>
              <a:rPr lang="en-US" altLang="en-US" sz="2400" dirty="0"/>
              <a:t>Nature of the message</a:t>
            </a:r>
          </a:p>
          <a:p>
            <a:pPr marL="1600200" lvl="2" indent="-457200">
              <a:spcBef>
                <a:spcPts val="0"/>
              </a:spcBef>
              <a:buFont typeface="+mj-lt"/>
              <a:buAutoNum type="arabicPeriod"/>
            </a:pPr>
            <a:r>
              <a:rPr lang="en-US" altLang="en-US" sz="2400" dirty="0"/>
              <a:t>Audience’s interpretation</a:t>
            </a:r>
          </a:p>
          <a:p>
            <a:pPr marL="1600200" lvl="2" indent="-457200">
              <a:spcBef>
                <a:spcPts val="0"/>
              </a:spcBef>
              <a:buFont typeface="+mj-lt"/>
              <a:buAutoNum type="arabicPeriod"/>
            </a:pPr>
            <a:r>
              <a:rPr lang="en-US" altLang="en-US" sz="2400" dirty="0"/>
              <a:t>Environment in which it is received</a:t>
            </a:r>
          </a:p>
          <a:p>
            <a:pPr lvl="1"/>
            <a:r>
              <a:rPr lang="en-US" sz="2800" dirty="0"/>
              <a:t>Major barrier—Language</a:t>
            </a:r>
            <a:endParaRPr lang="en-US" altLang="en-US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45C944-EF44-43F5-84A3-2CE5800506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1441" y="3502572"/>
            <a:ext cx="3170903" cy="31709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667AAEA-7A53-4670-89D1-93686A8BC0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667" t="9428" r="10333" b="8907"/>
          <a:stretch/>
        </p:blipFill>
        <p:spPr>
          <a:xfrm>
            <a:off x="8263304" y="1628051"/>
            <a:ext cx="2479040" cy="1800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71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6E0A7EA8-0226-41B4-8227-E1807BB647D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Online Media 2" title="نسكافيه ٢في١ – حلا قهوتك على كيفك">
            <a:hlinkClick r:id="" action="ppaction://media"/>
            <a:extLst>
              <a:ext uri="{FF2B5EF4-FFF2-40B4-BE49-F238E27FC236}">
                <a16:creationId xmlns:a16="http://schemas.microsoft.com/office/drawing/2014/main" id="{E13F550D-4FC0-47AE-B22F-6059332DE2C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2770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12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A0F1F-4C4E-44C5-8585-8A7451611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400" y="309781"/>
            <a:ext cx="6451600" cy="37592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>
                <a:solidFill>
                  <a:srgbClr val="4472C4"/>
                </a:solidFill>
              </a:rPr>
              <a:t>McArabia</a:t>
            </a:r>
            <a:endParaRPr lang="en-US" dirty="0">
              <a:solidFill>
                <a:srgbClr val="4472C4"/>
              </a:solidFill>
            </a:endParaRPr>
          </a:p>
        </p:txBody>
      </p:sp>
      <p:pic>
        <p:nvPicPr>
          <p:cNvPr id="6" name="Online Media 5" title="قرب من الأكل اللي تحبه">
            <a:hlinkClick r:id="" action="ppaction://media"/>
            <a:extLst>
              <a:ext uri="{FF2B5EF4-FFF2-40B4-BE49-F238E27FC236}">
                <a16:creationId xmlns:a16="http://schemas.microsoft.com/office/drawing/2014/main" id="{6E9501E5-FEB9-4C0C-9608-070094B193D4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82880" y="897255"/>
            <a:ext cx="12009120" cy="5960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27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030C7-55B8-48A7-893E-1B8EB9C43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4320" y="4631"/>
            <a:ext cx="6096000" cy="895525"/>
          </a:xfrm>
        </p:spPr>
        <p:txBody>
          <a:bodyPr/>
          <a:lstStyle/>
          <a:p>
            <a:r>
              <a:rPr lang="en-US" dirty="0" err="1">
                <a:solidFill>
                  <a:srgbClr val="4472C4"/>
                </a:solidFill>
              </a:rPr>
              <a:t>McArabia</a:t>
            </a:r>
            <a:r>
              <a:rPr lang="en-US" dirty="0">
                <a:solidFill>
                  <a:srgbClr val="4472C4"/>
                </a:solidFill>
              </a:rPr>
              <a:t> true to traditions</a:t>
            </a:r>
          </a:p>
        </p:txBody>
      </p:sp>
      <p:pic>
        <p:nvPicPr>
          <p:cNvPr id="6" name="Online Media 5" title="McDonald’s McArabia: True to tradition">
            <a:hlinkClick r:id="" action="ppaction://media"/>
            <a:extLst>
              <a:ext uri="{FF2B5EF4-FFF2-40B4-BE49-F238E27FC236}">
                <a16:creationId xmlns:a16="http://schemas.microsoft.com/office/drawing/2014/main" id="{6434975E-ECA5-4379-88D5-AD3A28547A64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725513"/>
            <a:ext cx="12435840" cy="6154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09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5" title="Language Barrier">
            <a:hlinkClick r:id="" action="ppaction://media"/>
            <a:extLst>
              <a:ext uri="{FF2B5EF4-FFF2-40B4-BE49-F238E27FC236}">
                <a16:creationId xmlns:a16="http://schemas.microsoft.com/office/drawing/2014/main" id="{2DBE68DA-C329-48C9-837B-441303D2C83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203200" y="-285211"/>
            <a:ext cx="12395200" cy="7152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1034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54396" y="173965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 Model of the Communication Process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C58315E-F06C-43DB-8865-B9D70E3F37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9408" y="1492837"/>
            <a:ext cx="8927537" cy="5191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2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92A59-AA47-407E-9698-C5AEAC31E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240" y="204850"/>
            <a:ext cx="7010400" cy="4826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00B0F0"/>
                </a:solidFill>
              </a:rPr>
              <a:t>Decoding – Fear Appeal</a:t>
            </a:r>
          </a:p>
        </p:txBody>
      </p:sp>
      <p:pic>
        <p:nvPicPr>
          <p:cNvPr id="6" name="Online Media 5" title="اعلان جهينه ميكس الجديد القطة 2012 - Juhayna Mix cat">
            <a:hlinkClick r:id="" action="ppaction://media"/>
            <a:extLst>
              <a:ext uri="{FF2B5EF4-FFF2-40B4-BE49-F238E27FC236}">
                <a16:creationId xmlns:a16="http://schemas.microsoft.com/office/drawing/2014/main" id="{5C65DE3D-D177-41D3-9112-1D90862D243F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687450"/>
            <a:ext cx="12120880" cy="617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52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96413" y="107450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Communication 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8E7F3F3B-AD50-48AF-A4D3-356199CB5952}"/>
              </a:ext>
            </a:extLst>
          </p:cNvPr>
          <p:cNvSpPr txBox="1">
            <a:spLocks/>
          </p:cNvSpPr>
          <p:nvPr/>
        </p:nvSpPr>
        <p:spPr>
          <a:xfrm>
            <a:off x="306672" y="1323791"/>
            <a:ext cx="5513294" cy="48247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Source Encoding</a:t>
            </a:r>
          </a:p>
          <a:p>
            <a:pPr lvl="1"/>
            <a:r>
              <a:rPr lang="en-US" b="1" dirty="0"/>
              <a:t>Source</a:t>
            </a:r>
          </a:p>
          <a:p>
            <a:pPr lvl="2"/>
            <a:r>
              <a:rPr lang="en-US" dirty="0"/>
              <a:t>Person or organization that has information to share with another person or group of people</a:t>
            </a:r>
            <a:endParaRPr lang="en-CA" dirty="0"/>
          </a:p>
          <a:p>
            <a:pPr lvl="1"/>
            <a:r>
              <a:rPr lang="en-US" b="1" dirty="0"/>
              <a:t>Encoding</a:t>
            </a:r>
          </a:p>
          <a:p>
            <a:pPr lvl="2"/>
            <a:r>
              <a:rPr lang="en-US" dirty="0"/>
              <a:t>Putting thoughts, ideas, or information into a symbolic form. Depends on Market research and media channel.</a:t>
            </a:r>
          </a:p>
          <a:p>
            <a:r>
              <a:rPr lang="en-US" b="1" dirty="0"/>
              <a:t>Message</a:t>
            </a:r>
          </a:p>
          <a:p>
            <a:pPr lvl="1"/>
            <a:r>
              <a:rPr lang="en-US" dirty="0"/>
              <a:t>Contains the information or meaning the source hopes to convey the receiver with.</a:t>
            </a:r>
            <a:endParaRPr lang="en-CA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0E95FCD-6EFC-4155-BE6D-D6587B8853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620"/>
          <a:stretch/>
        </p:blipFill>
        <p:spPr>
          <a:xfrm>
            <a:off x="7420304" y="4603201"/>
            <a:ext cx="3428999" cy="214734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016A089-7E72-4FA2-AF1F-5FD82846D9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3834" y="708095"/>
            <a:ext cx="5498166" cy="3895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8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ine Media 6" title="اهم احساس في الدنيا هو الاحساس بالأمان..والأمان أنك تتسلح بحديد عز ❤️">
            <a:hlinkClick r:id="" action="ppaction://media"/>
            <a:extLst>
              <a:ext uri="{FF2B5EF4-FFF2-40B4-BE49-F238E27FC236}">
                <a16:creationId xmlns:a16="http://schemas.microsoft.com/office/drawing/2014/main" id="{16FF80AA-B78F-4506-B4D0-7EC1BE5FEF2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121920" y="0"/>
            <a:ext cx="12466320" cy="7012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2465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48661" y="0"/>
            <a:ext cx="71814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Encoding with info about factory &amp; product &amp; spokes person source)</a:t>
            </a:r>
          </a:p>
        </p:txBody>
      </p:sp>
      <p:pic>
        <p:nvPicPr>
          <p:cNvPr id="15" name="Online Media 5" title="Hawaa Pasta Commercial - ِAlaa El-Sherbiny / إعلان مكرونة حواء - علاء الشربينى">
            <a:hlinkClick r:id="" action="ppaction://media"/>
            <a:extLst>
              <a:ext uri="{FF2B5EF4-FFF2-40B4-BE49-F238E27FC236}">
                <a16:creationId xmlns:a16="http://schemas.microsoft.com/office/drawing/2014/main" id="{712472E5-C4F0-4450-92B4-F2830D4BC78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99090" y="1230868"/>
            <a:ext cx="9732579" cy="5650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9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47542" y="213602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Communication 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0BD1545A-75AD-44AD-A05C-489EC340ADE4}"/>
              </a:ext>
            </a:extLst>
          </p:cNvPr>
          <p:cNvSpPr txBox="1">
            <a:spLocks/>
          </p:cNvSpPr>
          <p:nvPr/>
        </p:nvSpPr>
        <p:spPr>
          <a:xfrm>
            <a:off x="973394" y="1594244"/>
            <a:ext cx="8229600" cy="33121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b="1" dirty="0"/>
              <a:t>Channel</a:t>
            </a:r>
          </a:p>
          <a:p>
            <a:pPr lvl="1"/>
            <a:r>
              <a:rPr lang="en-US" altLang="en-US" dirty="0"/>
              <a:t>Facilitates communication between sender and receiver</a:t>
            </a:r>
          </a:p>
          <a:p>
            <a:pPr lvl="1"/>
            <a:r>
              <a:rPr lang="en-US" altLang="en-US" dirty="0"/>
              <a:t>Non-personal channel or mass media (TV)</a:t>
            </a:r>
          </a:p>
          <a:p>
            <a:pPr lvl="2"/>
            <a:r>
              <a:rPr lang="en-US" altLang="en-US" dirty="0"/>
              <a:t>Lacks direct, interpersonal contact between the sender and receiver</a:t>
            </a:r>
          </a:p>
          <a:p>
            <a:pPr lvl="1"/>
            <a:r>
              <a:rPr lang="en-US" altLang="en-US" dirty="0"/>
              <a:t>Personal channel or direct communication between two or more persons (may comes out of personal experience)</a:t>
            </a:r>
          </a:p>
          <a:p>
            <a:pPr marL="914400" lvl="2" indent="0">
              <a:buFont typeface="Arial" panose="020B0604020202020204" pitchFamily="34" charset="0"/>
              <a:buNone/>
            </a:pPr>
            <a:endParaRPr lang="en-CA" altLang="en-US" dirty="0"/>
          </a:p>
          <a:p>
            <a:pPr marL="914400" lvl="2" indent="0">
              <a:buFont typeface="Arial" panose="020B0604020202020204" pitchFamily="34" charset="0"/>
              <a:buNone/>
            </a:pPr>
            <a:endParaRPr lang="en-CA" alt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928BEF3-78C7-48B2-87EE-593DE69B40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393" y="4148737"/>
            <a:ext cx="3146661" cy="223046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B9C91CC-0EED-4991-8C27-DD8167FAF7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2708" y="4115279"/>
            <a:ext cx="3028809" cy="247295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AA7C6EE-7A6F-455A-B7DC-77B28EFF98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4173" y="4207992"/>
            <a:ext cx="3383482" cy="2239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00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92135" y="209922"/>
            <a:ext cx="9710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Personal channels for Communication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911EED6-DDA3-4D81-A0AF-37F157E6C4AD}"/>
              </a:ext>
            </a:extLst>
          </p:cNvPr>
          <p:cNvSpPr txBox="1">
            <a:spLocks/>
          </p:cNvSpPr>
          <p:nvPr/>
        </p:nvSpPr>
        <p:spPr>
          <a:xfrm>
            <a:off x="888451" y="1670500"/>
            <a:ext cx="6575075" cy="277200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CA" altLang="en-US" sz="2400" b="1" dirty="0">
                <a:solidFill>
                  <a:prstClr val="black"/>
                </a:solidFill>
              </a:rPr>
              <a:t>1. Word-of-mouth (WOM)</a:t>
            </a:r>
            <a:r>
              <a:rPr lang="en-CA" altLang="en-US" sz="2400" dirty="0">
                <a:solidFill>
                  <a:prstClr val="black"/>
                </a:solidFill>
              </a:rPr>
              <a:t>: Informal communication among consumers about products and services for free. Later on comes out jobs like influencers, bloggers &amp; brand ambassadors. Small scale</a:t>
            </a:r>
          </a:p>
          <a:p>
            <a:pPr marL="0" indent="0">
              <a:buNone/>
            </a:pPr>
            <a:r>
              <a:rPr lang="en-US" altLang="en-US" sz="2400" b="1" dirty="0">
                <a:solidFill>
                  <a:prstClr val="black"/>
                </a:solidFill>
              </a:rPr>
              <a:t>2. Buzz marketing</a:t>
            </a:r>
            <a:r>
              <a:rPr lang="en-US" altLang="en-US" sz="2400" dirty="0">
                <a:solidFill>
                  <a:prstClr val="black"/>
                </a:solidFill>
              </a:rPr>
              <a:t>: Generating positive word-of-mouth discussion. Medium scale</a:t>
            </a:r>
            <a:endParaRPr lang="en-US" sz="2400" dirty="0">
              <a:solidFill>
                <a:prstClr val="black"/>
              </a:solidFill>
            </a:endParaRPr>
          </a:p>
          <a:p>
            <a:endParaRPr lang="en-US" sz="2400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11F0EF8-6E66-4D18-85CE-9DA7D6127C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2930" y="5187500"/>
            <a:ext cx="2360640" cy="124124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14F73D9-4454-40D2-A26F-43E6396558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3377" y="3901095"/>
            <a:ext cx="1565672" cy="1143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F7B840A-980B-4AA3-B911-2BE400897FF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7044" b="24110"/>
          <a:stretch/>
        </p:blipFill>
        <p:spPr>
          <a:xfrm>
            <a:off x="782928" y="4442507"/>
            <a:ext cx="2667000" cy="234617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A1B42D9-7405-48BC-9927-80051566EED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35" b="17710"/>
          <a:stretch/>
        </p:blipFill>
        <p:spPr>
          <a:xfrm>
            <a:off x="8315272" y="1093076"/>
            <a:ext cx="3492466" cy="5592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031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28259" y="191514"/>
            <a:ext cx="10593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Personal Channels for Communication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382B5C8-514B-4D72-9205-B73EBE2178D8}"/>
              </a:ext>
            </a:extLst>
          </p:cNvPr>
          <p:cNvSpPr txBox="1">
            <a:spLocks/>
          </p:cNvSpPr>
          <p:nvPr/>
        </p:nvSpPr>
        <p:spPr>
          <a:xfrm>
            <a:off x="990842" y="1686384"/>
            <a:ext cx="5412509" cy="45486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2200" b="1" dirty="0"/>
              <a:t>3. Viral marketing</a:t>
            </a:r>
            <a:r>
              <a:rPr lang="en-US" altLang="en-US" sz="2200" dirty="0"/>
              <a:t>: Propagating marketing on large scale-relevant messages with the help of individual consumers. Likes &amp; Share</a:t>
            </a:r>
          </a:p>
          <a:p>
            <a:r>
              <a:rPr lang="en-US" altLang="en-US" sz="2200" dirty="0"/>
              <a:t>Factors affecting success </a:t>
            </a:r>
          </a:p>
          <a:p>
            <a:pPr lvl="1"/>
            <a:r>
              <a:rPr lang="en-US" altLang="en-US" sz="2200" dirty="0"/>
              <a:t>Message characteristics</a:t>
            </a:r>
          </a:p>
          <a:p>
            <a:pPr lvl="1"/>
            <a:r>
              <a:rPr lang="en-US" altLang="en-US" sz="2200" dirty="0"/>
              <a:t>Individual sender or receiver characteristics </a:t>
            </a:r>
          </a:p>
          <a:p>
            <a:pPr lvl="1"/>
            <a:r>
              <a:rPr lang="en-US" altLang="en-US" sz="2200" dirty="0"/>
              <a:t>Social network characteristics</a:t>
            </a:r>
          </a:p>
          <a:p>
            <a:r>
              <a:rPr lang="en-US" altLang="en-US" sz="2200" b="1" dirty="0"/>
              <a:t>Seeding</a:t>
            </a:r>
            <a:r>
              <a:rPr lang="en-US" altLang="en-US" sz="2200" dirty="0"/>
              <a:t>: Identifying and choosing the initial  group of consumers who will be used to start spreading the message. Choosing fashionistas &amp; influencers to wide spread the message.</a:t>
            </a:r>
          </a:p>
        </p:txBody>
      </p:sp>
      <p:pic>
        <p:nvPicPr>
          <p:cNvPr id="17" name="Picture 2" descr="The logo for Frito-Lay's Crash the Super Bowl contest">
            <a:extLst>
              <a:ext uri="{FF2B5EF4-FFF2-40B4-BE49-F238E27FC236}">
                <a16:creationId xmlns:a16="http://schemas.microsoft.com/office/drawing/2014/main" id="{E88B14D7-415B-4DF2-B5AE-C9808F7B60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626" y="5354011"/>
            <a:ext cx="2225385" cy="1281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8BD8F86-3345-4E0F-8230-9269B45B94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4088" y="1686384"/>
            <a:ext cx="3518475" cy="286607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A5AD502-2A4D-4E6B-9114-50E8FD42EB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3945" y="5342325"/>
            <a:ext cx="3495675" cy="130492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16F9279-7884-487C-87BA-BFBFB22713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5938" y="2733746"/>
            <a:ext cx="1792379" cy="1572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43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71797" y="125584"/>
            <a:ext cx="10120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are the Motivations for Social Sharing of Videos</a:t>
            </a:r>
          </a:p>
        </p:txBody>
      </p:sp>
      <p:pic>
        <p:nvPicPr>
          <p:cNvPr id="18" name="Content Placeholder 5">
            <a:extLst>
              <a:ext uri="{FF2B5EF4-FFF2-40B4-BE49-F238E27FC236}">
                <a16:creationId xmlns:a16="http://schemas.microsoft.com/office/drawing/2014/main" id="{B6BC3D98-CB99-4F96-9992-F2BE309881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4329" y="4185981"/>
            <a:ext cx="3886200" cy="245085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2CF8EF4-E56B-4434-816E-4A9674228F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473" y="1546283"/>
            <a:ext cx="4507346" cy="270557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AD4DD09-F429-4491-B806-1F3E5C78C5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9974" y="1546283"/>
            <a:ext cx="3315711" cy="25265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7FED478-16AF-4F60-849D-BC9ED820A8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2046" y="4396221"/>
            <a:ext cx="3886200" cy="2240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8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5250" y="118086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Motivations for Social Sharing of Videos</a:t>
            </a:r>
          </a:p>
        </p:txBody>
      </p:sp>
      <p:graphicFrame>
        <p:nvGraphicFramePr>
          <p:cNvPr id="11" name="Content Placeholder 13">
            <a:extLst>
              <a:ext uri="{FF2B5EF4-FFF2-40B4-BE49-F238E27FC236}">
                <a16:creationId xmlns:a16="http://schemas.microsoft.com/office/drawing/2014/main" id="{7A8A65E3-81BB-4D21-9FBF-228D1EEFEAA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4040271"/>
              </p:ext>
            </p:extLst>
          </p:nvPr>
        </p:nvGraphicFramePr>
        <p:xfrm>
          <a:off x="767255" y="1492469"/>
          <a:ext cx="10363200" cy="506598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181600">
                  <a:extLst>
                    <a:ext uri="{9D8B030D-6E8A-4147-A177-3AD203B41FA5}">
                      <a16:colId xmlns:a16="http://schemas.microsoft.com/office/drawing/2014/main" val="3057042756"/>
                    </a:ext>
                  </a:extLst>
                </a:gridCol>
                <a:gridCol w="5181600">
                  <a:extLst>
                    <a:ext uri="{9D8B030D-6E8A-4147-A177-3AD203B41FA5}">
                      <a16:colId xmlns:a16="http://schemas.microsoft.com/office/drawing/2014/main" val="215490981"/>
                    </a:ext>
                  </a:extLst>
                </a:gridCol>
              </a:tblGrid>
              <a:tr h="406839">
                <a:tc>
                  <a:txBody>
                    <a:bodyPr/>
                    <a:lstStyle/>
                    <a:p>
                      <a:r>
                        <a:rPr lang="en-US" dirty="0"/>
                        <a:t>Motivation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88367"/>
                  </a:ext>
                </a:extLst>
              </a:tr>
              <a:tr h="406839">
                <a:tc>
                  <a:txBody>
                    <a:bodyPr/>
                    <a:lstStyle/>
                    <a:p>
                      <a:r>
                        <a:rPr lang="en-US" dirty="0"/>
                        <a:t>Opinion Seeking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want to see what my friends think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4465079"/>
                  </a:ext>
                </a:extLst>
              </a:tr>
              <a:tr h="702216">
                <a:tc>
                  <a:txBody>
                    <a:bodyPr/>
                    <a:lstStyle/>
                    <a:p>
                      <a:r>
                        <a:rPr lang="en-US" dirty="0"/>
                        <a:t>Shared Passion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It lets me connect with my friends about a shared interest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3667007"/>
                  </a:ext>
                </a:extLst>
              </a:tr>
              <a:tr h="406839">
                <a:tc>
                  <a:txBody>
                    <a:bodyPr/>
                    <a:lstStyle/>
                    <a:p>
                      <a:r>
                        <a:rPr lang="en-US" dirty="0"/>
                        <a:t>Conversation Starting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want to start an online conversation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4538802"/>
                  </a:ext>
                </a:extLst>
              </a:tr>
              <a:tr h="406839">
                <a:tc>
                  <a:txBody>
                    <a:bodyPr/>
                    <a:lstStyle/>
                    <a:p>
                      <a:r>
                        <a:rPr lang="en-US" dirty="0"/>
                        <a:t>Social Utility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This could be useful to my friends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6253544"/>
                  </a:ext>
                </a:extLst>
              </a:tr>
              <a:tr h="406839">
                <a:tc>
                  <a:txBody>
                    <a:bodyPr/>
                    <a:lstStyle/>
                    <a:p>
                      <a:r>
                        <a:rPr lang="en-US" dirty="0"/>
                        <a:t>Self-Expression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It says something about me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747865"/>
                  </a:ext>
                </a:extLst>
              </a:tr>
              <a:tr h="702216">
                <a:tc>
                  <a:txBody>
                    <a:bodyPr/>
                    <a:lstStyle/>
                    <a:p>
                      <a:r>
                        <a:rPr lang="en-US" dirty="0"/>
                        <a:t>Social in Real Life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It will help me socialize with my friends offline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0143900"/>
                  </a:ext>
                </a:extLst>
              </a:tr>
              <a:tr h="406839">
                <a:tc>
                  <a:txBody>
                    <a:bodyPr/>
                    <a:lstStyle/>
                    <a:p>
                      <a:r>
                        <a:rPr lang="en-US" dirty="0"/>
                        <a:t>Social Good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It’s for a good cause and I want to help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0003898"/>
                  </a:ext>
                </a:extLst>
              </a:tr>
              <a:tr h="406839">
                <a:tc>
                  <a:txBody>
                    <a:bodyPr/>
                    <a:lstStyle/>
                    <a:p>
                      <a:r>
                        <a:rPr lang="en-US" dirty="0"/>
                        <a:t>Zeitgeist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It’s about a current trend or event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384997"/>
                  </a:ext>
                </a:extLst>
              </a:tr>
              <a:tr h="406839">
                <a:tc>
                  <a:txBody>
                    <a:bodyPr/>
                    <a:lstStyle/>
                    <a:p>
                      <a:r>
                        <a:rPr lang="en-US" dirty="0"/>
                        <a:t>Kudos: Authority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want to demonstrate my knowledge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7095949"/>
                  </a:ext>
                </a:extLst>
              </a:tr>
              <a:tr h="406839">
                <a:tc>
                  <a:txBody>
                    <a:bodyPr/>
                    <a:lstStyle/>
                    <a:p>
                      <a:r>
                        <a:rPr lang="en-US" dirty="0"/>
                        <a:t>Kudos: Cool Hunting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want to be the first to tell my friends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27560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709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758943" y="121630"/>
            <a:ext cx="5682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Communication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526761" y="2065942"/>
            <a:ext cx="7513653" cy="3912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2800" b="1" dirty="0">
                <a:solidFill>
                  <a:srgbClr val="2D3956"/>
                </a:solidFill>
              </a:rPr>
              <a:t>Receiver/Decoding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400" b="1" dirty="0">
                <a:solidFill>
                  <a:srgbClr val="2D3956"/>
                </a:solidFill>
              </a:rPr>
              <a:t>Receiver</a:t>
            </a:r>
            <a:r>
              <a:rPr lang="en-US" altLang="en-US" sz="2400" dirty="0">
                <a:solidFill>
                  <a:srgbClr val="2D3956"/>
                </a:solidFill>
              </a:rPr>
              <a:t>: Person with </a:t>
            </a:r>
            <a:r>
              <a:rPr lang="en-US" altLang="en-US" sz="2400" b="1" dirty="0">
                <a:solidFill>
                  <a:srgbClr val="2D3956"/>
                </a:solidFill>
              </a:rPr>
              <a:t>whom</a:t>
            </a:r>
            <a:r>
              <a:rPr lang="en-US" altLang="en-US" sz="2400" dirty="0">
                <a:solidFill>
                  <a:srgbClr val="2D3956"/>
                </a:solidFill>
              </a:rPr>
              <a:t> the sender shares thoughts or information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400" b="1" dirty="0">
                <a:solidFill>
                  <a:srgbClr val="2D3956"/>
                </a:solidFill>
              </a:rPr>
              <a:t>Decoding</a:t>
            </a:r>
            <a:r>
              <a:rPr lang="en-US" altLang="en-US" sz="2400" dirty="0">
                <a:solidFill>
                  <a:srgbClr val="2D3956"/>
                </a:solidFill>
              </a:rPr>
              <a:t>: Transforming the sender’s message into thought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000" dirty="0">
                <a:solidFill>
                  <a:srgbClr val="2D3956"/>
                </a:solidFill>
              </a:rPr>
              <a:t>Heavily influenced by the receiver’s field of experience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000" b="1" dirty="0">
                <a:solidFill>
                  <a:srgbClr val="2D3956"/>
                </a:solidFill>
              </a:rPr>
              <a:t>Field of experience</a:t>
            </a:r>
            <a:r>
              <a:rPr lang="en-US" altLang="en-US" sz="2000" dirty="0">
                <a:solidFill>
                  <a:srgbClr val="2D3956"/>
                </a:solidFill>
              </a:rPr>
              <a:t>: The experiences, perceptions, attitudes, and values a person brings to the communication situation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F5A57122-7A12-40E8-A353-67D60961D4B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Online Media 2" title="!غطا بيبسي بفلوس">
            <a:hlinkClick r:id="" action="ppaction://media"/>
            <a:extLst>
              <a:ext uri="{FF2B5EF4-FFF2-40B4-BE49-F238E27FC236}">
                <a16:creationId xmlns:a16="http://schemas.microsoft.com/office/drawing/2014/main" id="{E3CAF914-114C-4E70-A526-4CB380604CF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324080" cy="6932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2756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A0140EB8-F797-49A0-B7BD-42ADC6FB92A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Online Media 2" title="إعلان سوبر كيكس | وي و مروان موسي">
            <a:hlinkClick r:id="" action="ppaction://media"/>
            <a:extLst>
              <a:ext uri="{FF2B5EF4-FFF2-40B4-BE49-F238E27FC236}">
                <a16:creationId xmlns:a16="http://schemas.microsoft.com/office/drawing/2014/main" id="{BB43ADDA-1AA0-481D-8A8E-E19A64AB0DD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71120" y="-40005"/>
            <a:ext cx="12263120" cy="6898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741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CD92E32-F6E8-425B-AB9A-9468E63CBD46}"/>
              </a:ext>
            </a:extLst>
          </p:cNvPr>
          <p:cNvSpPr txBox="1">
            <a:spLocks/>
          </p:cNvSpPr>
          <p:nvPr/>
        </p:nvSpPr>
        <p:spPr>
          <a:xfrm>
            <a:off x="3213613" y="0"/>
            <a:ext cx="9144000" cy="63038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>
                <a:solidFill>
                  <a:srgbClr val="00B0F0"/>
                </a:solidFill>
              </a:rPr>
              <a:t>Decoding message into thoughts</a:t>
            </a:r>
            <a:endParaRPr lang="en-US" sz="4000" b="1" dirty="0">
              <a:solidFill>
                <a:srgbClr val="00B0F0"/>
              </a:solidFill>
            </a:endParaRPr>
          </a:p>
        </p:txBody>
      </p:sp>
      <p:pic>
        <p:nvPicPr>
          <p:cNvPr id="6" name="Online Media 5" title="Nescafé arabic commercial إعلان نسكافيه">
            <a:hlinkClick r:id="" action="ppaction://media"/>
            <a:extLst>
              <a:ext uri="{FF2B5EF4-FFF2-40B4-BE49-F238E27FC236}">
                <a16:creationId xmlns:a16="http://schemas.microsoft.com/office/drawing/2014/main" id="{F841F6B2-4249-44C6-A4A5-06BE128DE5A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377309" y="977173"/>
            <a:ext cx="8954286" cy="5794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4847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254821" y="127516"/>
            <a:ext cx="5682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Communication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067094" y="1684078"/>
            <a:ext cx="8417320" cy="3442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2400" b="1" dirty="0">
                <a:solidFill>
                  <a:srgbClr val="2D3956"/>
                </a:solidFill>
              </a:rPr>
              <a:t>Noise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000" dirty="0">
                <a:solidFill>
                  <a:srgbClr val="2D3956"/>
                </a:solidFill>
              </a:rPr>
              <a:t>Unplanned distortion in the communication process. </a:t>
            </a:r>
            <a:r>
              <a:rPr lang="en-US" altLang="en-US" sz="2000" b="1" dirty="0">
                <a:solidFill>
                  <a:srgbClr val="2D3956"/>
                </a:solidFill>
              </a:rPr>
              <a:t>Clutter Ads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dirty="0">
                <a:solidFill>
                  <a:srgbClr val="2D3956"/>
                </a:solidFill>
              </a:rPr>
              <a:t>Occurs because the fields of experience of the sender and receiver don’t overlap</a:t>
            </a:r>
          </a:p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2400" b="1" dirty="0">
                <a:solidFill>
                  <a:srgbClr val="2D3956"/>
                </a:solidFill>
              </a:rPr>
              <a:t>Response/Feedback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000" b="1" dirty="0">
                <a:solidFill>
                  <a:srgbClr val="2D3956"/>
                </a:solidFill>
              </a:rPr>
              <a:t>Response</a:t>
            </a:r>
            <a:r>
              <a:rPr lang="en-US" altLang="en-US" sz="2000" dirty="0">
                <a:solidFill>
                  <a:srgbClr val="2D3956"/>
                </a:solidFill>
              </a:rPr>
              <a:t>: Receiver’s set of reactions after seeing, hearing, or reading the message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000" b="1" dirty="0">
                <a:solidFill>
                  <a:srgbClr val="2D3956"/>
                </a:solidFill>
              </a:rPr>
              <a:t>Feedback</a:t>
            </a:r>
            <a:r>
              <a:rPr lang="en-US" altLang="en-US" sz="2000" dirty="0">
                <a:solidFill>
                  <a:srgbClr val="2D3956"/>
                </a:solidFill>
              </a:rPr>
              <a:t>: Receiver’s response that is communicated back to the sender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406F2E-1D49-481B-B167-9661C33878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850" y="2585592"/>
            <a:ext cx="2792210" cy="163996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7638FCF-F34D-43C7-B3B1-320A8C4434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89" y="5597049"/>
            <a:ext cx="3529890" cy="12924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BEFC726-954A-444F-938D-A9BEB5567F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8630" y="5293712"/>
            <a:ext cx="2859272" cy="16033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8B19F03-A435-4244-AE56-77FEC3A070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09369" y="5284830"/>
            <a:ext cx="2999492" cy="152413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2A833FF-4B2B-4AFC-AF9F-875FD009CF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56011" y="5350525"/>
            <a:ext cx="2653888" cy="139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394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nline Media 5" title="نسكافيه 3in1 - قهوة الطالب المصري: هندسة">
            <a:hlinkClick r:id="" action="ppaction://media"/>
            <a:extLst>
              <a:ext uri="{FF2B5EF4-FFF2-40B4-BE49-F238E27FC236}">
                <a16:creationId xmlns:a16="http://schemas.microsoft.com/office/drawing/2014/main" id="{A1FB9970-DD9F-40B8-A094-B009B95DBAC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283476" y="887100"/>
            <a:ext cx="9857765" cy="589470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F12879DA-E7DC-4DAF-B5F5-5D2F4B3AF2DA}"/>
              </a:ext>
            </a:extLst>
          </p:cNvPr>
          <p:cNvSpPr txBox="1">
            <a:spLocks/>
          </p:cNvSpPr>
          <p:nvPr/>
        </p:nvSpPr>
        <p:spPr>
          <a:xfrm>
            <a:off x="2581691" y="76200"/>
            <a:ext cx="9852047" cy="47296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00B0F0"/>
                </a:solidFill>
              </a:rPr>
              <a:t>Noise: </a:t>
            </a:r>
            <a:r>
              <a:rPr lang="en-US" altLang="en-US" sz="2800" b="1" dirty="0">
                <a:solidFill>
                  <a:srgbClr val="00B0F0"/>
                </a:solidFill>
              </a:rPr>
              <a:t>fields of experience of the sender and receiver don’t overlap</a:t>
            </a:r>
            <a:endParaRPr lang="en-US" sz="28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0023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048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Response Process 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566476" y="2292685"/>
            <a:ext cx="8005057" cy="340593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7200" lvl="0" indent="-457200" defTabSz="457200">
              <a:spcBef>
                <a:spcPct val="200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CA" altLang="en-US" sz="2800" dirty="0">
                <a:solidFill>
                  <a:srgbClr val="2D3956"/>
                </a:solidFill>
              </a:rPr>
              <a:t>Delineate the steps involved in taking potential purchasers </a:t>
            </a:r>
            <a:r>
              <a:rPr lang="en-CA" altLang="en-US" sz="2800" b="1" dirty="0">
                <a:solidFill>
                  <a:srgbClr val="2D3956"/>
                </a:solidFill>
              </a:rPr>
              <a:t>from unawareness of a product to readiness to purchase it</a:t>
            </a:r>
          </a:p>
          <a:p>
            <a:pPr marL="457200" lvl="0" indent="-457200" defTabSz="457200">
              <a:spcBef>
                <a:spcPct val="200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CA" altLang="en-US" sz="2800" dirty="0">
                <a:solidFill>
                  <a:srgbClr val="2D3956"/>
                </a:solidFill>
              </a:rPr>
              <a:t>Identify which stage in the hierarchy a potential buyer is in</a:t>
            </a:r>
          </a:p>
          <a:p>
            <a:pPr marL="457200" lvl="0" indent="-457200" defTabSz="457200">
              <a:spcBef>
                <a:spcPct val="200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2D3956"/>
                </a:solidFill>
              </a:rPr>
              <a:t>Used as </a:t>
            </a:r>
            <a:r>
              <a:rPr lang="en-US" altLang="en-US" sz="2800" b="1" dirty="0">
                <a:solidFill>
                  <a:srgbClr val="2D3956"/>
                </a:solidFill>
              </a:rPr>
              <a:t>intermediate measures </a:t>
            </a:r>
            <a:r>
              <a:rPr lang="en-US" altLang="en-US" sz="2800" dirty="0">
                <a:solidFill>
                  <a:srgbClr val="2D3956"/>
                </a:solidFill>
              </a:rPr>
              <a:t>of communication effectiveness</a:t>
            </a:r>
            <a:endParaRPr lang="en-US" sz="2800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2894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زهرة الساحل الشمالى - Zahra Northcoast​ | للإستعلام والحجز تواصل 01283809999">
            <a:extLst>
              <a:ext uri="{FF2B5EF4-FFF2-40B4-BE49-F238E27FC236}">
                <a16:creationId xmlns:a16="http://schemas.microsoft.com/office/drawing/2014/main" id="{526222C8-1CB8-41B4-A475-4445201E0A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543" y="809413"/>
            <a:ext cx="10744200" cy="604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36414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24253" y="92950"/>
            <a:ext cx="44859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</a:rPr>
              <a:t>The Response Process 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719995" y="1759705"/>
            <a:ext cx="8648628" cy="46821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CA" altLang="en-US" sz="3200" b="1" dirty="0">
                <a:solidFill>
                  <a:srgbClr val="2D3956"/>
                </a:solidFill>
              </a:rPr>
              <a:t>Traditional Response Hierarchy Models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CA" altLang="en-US" sz="2800" b="1" dirty="0">
                <a:solidFill>
                  <a:srgbClr val="2D3956"/>
                </a:solidFill>
              </a:rPr>
              <a:t>AIDA model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CA" altLang="en-US" sz="2400" dirty="0">
                <a:solidFill>
                  <a:srgbClr val="2D3956"/>
                </a:solidFill>
              </a:rPr>
              <a:t>A model that depicts the successive stages a buyer passes through in the personal-selling process, including attention, interest, desire, and action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CA" altLang="en-US" sz="2800" b="1" dirty="0">
                <a:solidFill>
                  <a:srgbClr val="2D3956"/>
                </a:solidFill>
              </a:rPr>
              <a:t>Hierarchy of effects model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</a:rPr>
              <a:t>A model of the process by which advertising works that assumes a consumer must pass through a sequence of steps from initial awareness to eventual action. The stages include awareness, interest, evaluation, trial, and adoption</a:t>
            </a:r>
            <a:endParaRPr lang="en-CA" altLang="en-US" sz="2400" dirty="0">
              <a:solidFill>
                <a:srgbClr val="2D3956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4692F5-6596-4BDA-BE73-1B44388D44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7220" y="2564437"/>
            <a:ext cx="3009373" cy="3016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9324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97825" y="154697"/>
            <a:ext cx="40048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Response Process 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856629" y="1527028"/>
            <a:ext cx="8648628" cy="207633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CA" altLang="en-US" sz="2800" b="1" dirty="0">
                <a:solidFill>
                  <a:srgbClr val="2D3956"/>
                </a:solidFill>
              </a:rPr>
              <a:t>Traditional Response Hierarchy Models </a:t>
            </a:r>
            <a:r>
              <a:rPr lang="en-CA" altLang="en-US" sz="2000" dirty="0">
                <a:solidFill>
                  <a:srgbClr val="2D3956"/>
                </a:solidFill>
              </a:rPr>
              <a:t>continued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400" b="1" dirty="0">
                <a:solidFill>
                  <a:srgbClr val="2D3956"/>
                </a:solidFill>
              </a:rPr>
              <a:t>Innovation adoption model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srgbClr val="2D3956"/>
                </a:solidFill>
              </a:rPr>
              <a:t>A model that represents the stages a consumer passes through in the adoption process for an innovation such as a new product. The series of steps includes awareness, interest, evaluation, trial, and adoption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D9F4A4-4C2D-440C-9836-DE882F16BB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3767922"/>
            <a:ext cx="4634178" cy="2855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6684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D4FCF-EB50-437E-A2A1-E94D81673A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Nescafe 3in1 Milky - Bedroom">
            <a:hlinkClick r:id="" action="ppaction://media"/>
            <a:extLst>
              <a:ext uri="{FF2B5EF4-FFF2-40B4-BE49-F238E27FC236}">
                <a16:creationId xmlns:a16="http://schemas.microsoft.com/office/drawing/2014/main" id="{5DC95F39-6A8F-44D4-82B3-F3A99234D437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81280" y="0"/>
            <a:ext cx="12273280" cy="6903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3573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90649" y="31530"/>
            <a:ext cx="681070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Models of the Response Process </a:t>
            </a:r>
          </a:p>
          <a:p>
            <a:endParaRPr lang="en-US" b="1" dirty="0">
              <a:solidFill>
                <a:srgbClr val="00B0F0"/>
              </a:solidFill>
            </a:endParaRPr>
          </a:p>
          <a:p>
            <a:r>
              <a:rPr lang="en-US" b="1" dirty="0">
                <a:solidFill>
                  <a:srgbClr val="00B0F0"/>
                </a:solidFill>
              </a:rPr>
              <a:t>(Company perspective to analyze consumer comprehension)</a:t>
            </a:r>
            <a:endParaRPr lang="en-US" sz="3200" b="1" dirty="0">
              <a:solidFill>
                <a:srgbClr val="00B0F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CD1BE3-7A31-4988-894F-66BD3DB001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85" t="17312" r="5201" b="9142"/>
          <a:stretch/>
        </p:blipFill>
        <p:spPr>
          <a:xfrm>
            <a:off x="1031852" y="1478253"/>
            <a:ext cx="8781307" cy="5098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4AA98-D0FF-4250-B0AC-B5E79B0B7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3996FA73-1F7C-4850-9F5C-0571D96C4B23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731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987973" y="1653903"/>
            <a:ext cx="9217921" cy="4848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CA" altLang="en-US" sz="3200" b="1" dirty="0">
                <a:solidFill>
                  <a:srgbClr val="2D3956"/>
                </a:solidFill>
              </a:rPr>
              <a:t>Traditional Response Hierarchy Models </a:t>
            </a:r>
            <a:r>
              <a:rPr lang="en-CA" altLang="en-US" sz="2400" dirty="0">
                <a:solidFill>
                  <a:srgbClr val="2D3956"/>
                </a:solidFill>
              </a:rPr>
              <a:t>continued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800" dirty="0">
                <a:solidFill>
                  <a:srgbClr val="2D3956"/>
                </a:solidFill>
              </a:rPr>
              <a:t>Implications of the Traditional Hierarchy Models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400" b="1" dirty="0">
                <a:solidFill>
                  <a:srgbClr val="2D3956"/>
                </a:solidFill>
              </a:rPr>
              <a:t>Cognitive stage</a:t>
            </a:r>
          </a:p>
          <a:p>
            <a:pPr marL="1600200" lvl="3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400" dirty="0">
                <a:solidFill>
                  <a:srgbClr val="2D3956"/>
                </a:solidFill>
              </a:rPr>
              <a:t>Represents what the receiver knows or perceives about the particular product or brand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400" b="1" dirty="0">
                <a:solidFill>
                  <a:srgbClr val="2D3956"/>
                </a:solidFill>
              </a:rPr>
              <a:t>Affective stage</a:t>
            </a:r>
          </a:p>
          <a:p>
            <a:pPr marL="1600200" lvl="3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400" dirty="0">
                <a:solidFill>
                  <a:srgbClr val="2D3956"/>
                </a:solidFill>
              </a:rPr>
              <a:t>Receiver’s feelings or affect level for the particular brand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400" b="1" dirty="0">
                <a:solidFill>
                  <a:srgbClr val="2D3956"/>
                </a:solidFill>
              </a:rPr>
              <a:t>Behavioral stage</a:t>
            </a:r>
          </a:p>
          <a:p>
            <a:pPr marL="1600200" lvl="3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400" dirty="0">
                <a:solidFill>
                  <a:srgbClr val="2D3956"/>
                </a:solidFill>
              </a:rPr>
              <a:t>Refers to the consumer’s action toward the brand</a:t>
            </a:r>
            <a:endParaRPr lang="en-US" sz="2400" dirty="0">
              <a:solidFill>
                <a:srgbClr val="2D3956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03232" y="133676"/>
            <a:ext cx="40048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Response Process </a:t>
            </a:r>
          </a:p>
        </p:txBody>
      </p:sp>
    </p:spTree>
    <p:extLst>
      <p:ext uri="{BB962C8B-B14F-4D97-AF65-F5344CB8AC3E}">
        <p14:creationId xmlns:p14="http://schemas.microsoft.com/office/powerpoint/2010/main" val="36007584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EBB669-B291-476D-9EBA-F054113E9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586DF84D-3D3C-4D81-8C41-8E395AD98B4C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18472"/>
            <a:ext cx="12303760" cy="6920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3015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306127" y="1673698"/>
            <a:ext cx="8951970" cy="4438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3200" b="1" dirty="0">
                <a:solidFill>
                  <a:srgbClr val="2D3956"/>
                </a:solidFill>
              </a:rPr>
              <a:t>Implications of the Alternative Response Models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CA" altLang="en-US" sz="2800" dirty="0">
                <a:solidFill>
                  <a:srgbClr val="2D3956"/>
                </a:solidFill>
              </a:rPr>
              <a:t>Provide insight into promotional strategies marketers might pursue in different situations</a:t>
            </a:r>
            <a:endParaRPr lang="en-US" altLang="en-US" sz="2800" dirty="0">
              <a:solidFill>
                <a:srgbClr val="2D3956"/>
              </a:solidFill>
            </a:endParaRP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800" dirty="0">
                <a:solidFill>
                  <a:srgbClr val="2D3956"/>
                </a:solidFill>
              </a:rPr>
              <a:t>Marketers should analyze the following: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400" dirty="0">
                <a:solidFill>
                  <a:srgbClr val="2D3956"/>
                </a:solidFill>
              </a:rPr>
              <a:t>Involvement levels and product/service differentiation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400" dirty="0">
                <a:solidFill>
                  <a:srgbClr val="2D3956"/>
                </a:solidFill>
              </a:rPr>
              <a:t>Consumers’ use of various information sources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400" dirty="0">
                <a:solidFill>
                  <a:srgbClr val="2D3956"/>
                </a:solidFill>
              </a:rPr>
              <a:t>Consumers’ levels of experience with the product or service</a:t>
            </a:r>
          </a:p>
          <a:p>
            <a:pPr marL="1600200" lvl="3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endParaRPr lang="en-US" sz="2400" dirty="0">
              <a:solidFill>
                <a:srgbClr val="2D3956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048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Response Process </a:t>
            </a:r>
          </a:p>
        </p:txBody>
      </p:sp>
    </p:spTree>
    <p:extLst>
      <p:ext uri="{BB962C8B-B14F-4D97-AF65-F5344CB8AC3E}">
        <p14:creationId xmlns:p14="http://schemas.microsoft.com/office/powerpoint/2010/main" val="18135978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0" y="2066772"/>
            <a:ext cx="355249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Obtaining Feedback in the Response Hierarchy</a:t>
            </a:r>
          </a:p>
        </p:txBody>
      </p:sp>
      <p:pic>
        <p:nvPicPr>
          <p:cNvPr id="13" name="Content Placeholder 7" descr="A graphic showing the effectiveness tests for each step in the persuasion process">
            <a:extLst>
              <a:ext uri="{FF2B5EF4-FFF2-40B4-BE49-F238E27FC236}">
                <a16:creationId xmlns:a16="http://schemas.microsoft.com/office/drawing/2014/main" id="{D29811DA-9EDB-4327-AEF9-BD41E1678B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076" y="861849"/>
            <a:ext cx="5784260" cy="574709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633983C-4EFB-4FCC-80D8-C80117822758}"/>
              </a:ext>
            </a:extLst>
          </p:cNvPr>
          <p:cNvSpPr txBox="1"/>
          <p:nvPr/>
        </p:nvSpPr>
        <p:spPr>
          <a:xfrm>
            <a:off x="10018956" y="2828835"/>
            <a:ext cx="17345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Social media &amp; engagement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B89BB-57BE-423A-919C-BDAC52A15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5400" y="39326"/>
            <a:ext cx="5217160" cy="528955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solidFill>
                  <a:srgbClr val="2D3956"/>
                </a:solidFill>
                <a:latin typeface="Calibri"/>
              </a:rPr>
              <a:t>Comprehending &amp; Recalling</a:t>
            </a: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7" name="Online Media 5" title="ڤودافون، قوتك فى عيلتك رمضان 2015">
            <a:hlinkClick r:id="" action="ppaction://media"/>
            <a:extLst>
              <a:ext uri="{FF2B5EF4-FFF2-40B4-BE49-F238E27FC236}">
                <a16:creationId xmlns:a16="http://schemas.microsoft.com/office/drawing/2014/main" id="{4CB6BC78-B107-4C75-9C9B-A2B2FD733BEE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01040" y="705961"/>
            <a:ext cx="10718800" cy="611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2392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4BD9AEB-AF6C-6E90-1987-21574243D8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1004967"/>
            <a:ext cx="10602686" cy="585303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8384F2-7F23-3529-A081-220E0D2766B5}"/>
              </a:ext>
            </a:extLst>
          </p:cNvPr>
          <p:cNvSpPr txBox="1"/>
          <p:nvPr/>
        </p:nvSpPr>
        <p:spPr>
          <a:xfrm>
            <a:off x="0" y="76153"/>
            <a:ext cx="813909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Alternative Response Hierarchies – The Three-Orders Model of Information Processing </a:t>
            </a:r>
            <a:r>
              <a:rPr lang="en-US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(Customer perspective &amp; comprehension)</a:t>
            </a:r>
            <a:endParaRPr lang="en-US" sz="2400" b="1" dirty="0">
              <a:solidFill>
                <a:srgbClr val="00B0F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252165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664996" y="2201275"/>
            <a:ext cx="8237615" cy="333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sz="2800" b="1" dirty="0">
                <a:solidFill>
                  <a:srgbClr val="2D3956"/>
                </a:solidFill>
              </a:rPr>
              <a:t>The Social Consumer Decision Journey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400" b="1" dirty="0">
                <a:solidFill>
                  <a:srgbClr val="2D3956"/>
                </a:solidFill>
              </a:rPr>
              <a:t>Social media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srgbClr val="2D3956"/>
                </a:solidFill>
              </a:rPr>
              <a:t>Consumers can connect with one another, discuss products/services, and interact with marketers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400" b="1" dirty="0">
                <a:solidFill>
                  <a:srgbClr val="2D3956"/>
                </a:solidFill>
              </a:rPr>
              <a:t>Consumer decision journey framework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srgbClr val="2D3956"/>
                </a:solidFill>
              </a:rPr>
              <a:t>Marketers should target stages in decision journey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srgbClr val="2D3956"/>
                </a:solidFill>
              </a:rPr>
              <a:t>Marketers should consider role of owned media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048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Response Process </a:t>
            </a:r>
          </a:p>
        </p:txBody>
      </p:sp>
    </p:spTree>
    <p:extLst>
      <p:ext uri="{BB962C8B-B14F-4D97-AF65-F5344CB8AC3E}">
        <p14:creationId xmlns:p14="http://schemas.microsoft.com/office/powerpoint/2010/main" val="244065688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5250" y="106426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Social Consumer Decision Journey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0F4053-CE82-4C31-9986-DCBBAE924B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7898" y="882869"/>
            <a:ext cx="9197810" cy="5736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08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16662" y="100246"/>
            <a:ext cx="71635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Cognitive Processing of Communications 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31EAD729-071C-4583-A807-E117F1A41CEE}"/>
              </a:ext>
            </a:extLst>
          </p:cNvPr>
          <p:cNvSpPr txBox="1">
            <a:spLocks/>
          </p:cNvSpPr>
          <p:nvPr/>
        </p:nvSpPr>
        <p:spPr>
          <a:xfrm>
            <a:off x="1698178" y="1592608"/>
            <a:ext cx="7192853" cy="50595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/>
              <a:t>The Cognitive Response Approach</a:t>
            </a:r>
          </a:p>
          <a:p>
            <a:pPr algn="l"/>
            <a:endParaRPr lang="en-US" sz="2800" b="1" dirty="0"/>
          </a:p>
          <a:p>
            <a:pPr lvl="1" algn="l"/>
            <a:r>
              <a:rPr lang="en-US" sz="2400" b="1" dirty="0"/>
              <a:t>Cognitive responses</a:t>
            </a:r>
          </a:p>
          <a:p>
            <a:pPr lvl="2" algn="l"/>
            <a:r>
              <a:rPr lang="en-US" sz="2000" dirty="0"/>
              <a:t>Thoughts that occur to individuals while reading, viewing, and/or hearing a communication</a:t>
            </a:r>
            <a:endParaRPr lang="en-CA" sz="2000" dirty="0"/>
          </a:p>
          <a:p>
            <a:pPr lvl="1" algn="l"/>
            <a:r>
              <a:rPr lang="en-US" sz="2400" b="1" dirty="0"/>
              <a:t>Counterarguments</a:t>
            </a:r>
          </a:p>
          <a:p>
            <a:pPr lvl="2" algn="l"/>
            <a:r>
              <a:rPr lang="en-US" sz="2000" dirty="0"/>
              <a:t>Thoughts the recipient has that are opposed to the position taken in the message</a:t>
            </a:r>
            <a:endParaRPr lang="en-CA" sz="2000" dirty="0"/>
          </a:p>
          <a:p>
            <a:pPr lvl="2" algn="l"/>
            <a:r>
              <a:rPr lang="en-US" sz="2000" dirty="0"/>
              <a:t>Relate negatively to message acceptance</a:t>
            </a:r>
            <a:endParaRPr lang="en-CA" sz="2000" dirty="0"/>
          </a:p>
          <a:p>
            <a:pPr lvl="1" algn="l"/>
            <a:r>
              <a:rPr lang="en-US" sz="2400" b="1" dirty="0"/>
              <a:t>Support arguments</a:t>
            </a:r>
          </a:p>
          <a:p>
            <a:pPr lvl="2" algn="l"/>
            <a:r>
              <a:rPr lang="en-US" sz="2000" dirty="0"/>
              <a:t>Contains the information or meaning the source hopes to convey</a:t>
            </a:r>
            <a:endParaRPr lang="en-CA" sz="20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F0396E4-D691-4F00-A6B0-03BD265C4A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2866" y="1088786"/>
            <a:ext cx="1854097" cy="139194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75923CC-4920-42AC-B0BC-7DB1AD590C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0226" y="5265392"/>
            <a:ext cx="1860022" cy="133848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61AA9EC-11EF-4252-8EAA-B701C042FF5E}"/>
              </a:ext>
            </a:extLst>
          </p:cNvPr>
          <p:cNvSpPr txBox="1"/>
          <p:nvPr/>
        </p:nvSpPr>
        <p:spPr>
          <a:xfrm>
            <a:off x="629157" y="2480734"/>
            <a:ext cx="14523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What arose &amp; triggers you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EC65644-EEC0-4B9C-8357-26547A854588}"/>
              </a:ext>
            </a:extLst>
          </p:cNvPr>
          <p:cNvSpPr txBox="1"/>
          <p:nvPr/>
        </p:nvSpPr>
        <p:spPr>
          <a:xfrm>
            <a:off x="608983" y="3476073"/>
            <a:ext cx="1452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Objections &amp; -</a:t>
            </a:r>
            <a:r>
              <a:rPr lang="en-US" dirty="0" err="1">
                <a:solidFill>
                  <a:srgbClr val="0070C0"/>
                </a:solidFill>
              </a:rPr>
              <a:t>ve</a:t>
            </a:r>
            <a:r>
              <a:rPr lang="en-US" dirty="0">
                <a:solidFill>
                  <a:srgbClr val="0070C0"/>
                </a:solidFill>
              </a:rPr>
              <a:t> thoughts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4F9797A-0AE3-4FA2-897F-A51B4415ABF9}"/>
              </a:ext>
            </a:extLst>
          </p:cNvPr>
          <p:cNvSpPr txBox="1"/>
          <p:nvPr/>
        </p:nvSpPr>
        <p:spPr>
          <a:xfrm>
            <a:off x="608983" y="4619061"/>
            <a:ext cx="1452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Support the ad &amp; brand</a:t>
            </a:r>
          </a:p>
        </p:txBody>
      </p:sp>
      <p:pic>
        <p:nvPicPr>
          <p:cNvPr id="11" name="Picture 3" descr="An ad for Ultra Tide. A close up of a stained shirt reads, Deep Disaster. Then an image of the entire clean shirt reads, Deep Clean.">
            <a:extLst>
              <a:ext uri="{FF2B5EF4-FFF2-40B4-BE49-F238E27FC236}">
                <a16:creationId xmlns:a16="http://schemas.microsoft.com/office/drawing/2014/main" id="{BEF0AB32-BF0E-4290-ABB4-7613CCA18F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6756" y="1500878"/>
            <a:ext cx="2743200" cy="3764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263904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71635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Cognitive Processing of Communications 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B9FC14FD-0E77-4FD3-A0C5-D80AD20D904F}"/>
              </a:ext>
            </a:extLst>
          </p:cNvPr>
          <p:cNvSpPr txBox="1">
            <a:spLocks/>
          </p:cNvSpPr>
          <p:nvPr/>
        </p:nvSpPr>
        <p:spPr>
          <a:xfrm>
            <a:off x="1081534" y="1964449"/>
            <a:ext cx="9251166" cy="392134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/>
              <a:t>The Cognitive Response Approach</a:t>
            </a:r>
          </a:p>
          <a:p>
            <a:pPr algn="l"/>
            <a:endParaRPr lang="en-US" sz="3200" b="1" dirty="0"/>
          </a:p>
          <a:p>
            <a:pPr algn="l"/>
            <a:r>
              <a:rPr lang="en-US" sz="2800" b="1" dirty="0"/>
              <a:t>Source derogations</a:t>
            </a:r>
          </a:p>
          <a:p>
            <a:pPr lvl="2" algn="l"/>
            <a:r>
              <a:rPr lang="en-US" sz="2400" dirty="0"/>
              <a:t>Negative thoughts about the spokesperson or organization making the claims</a:t>
            </a:r>
            <a:endParaRPr lang="en-CA" sz="2400" dirty="0"/>
          </a:p>
          <a:p>
            <a:pPr lvl="2" algn="l"/>
            <a:r>
              <a:rPr lang="en-US" sz="2400" dirty="0"/>
              <a:t>Leads to a lower message acceptance</a:t>
            </a:r>
          </a:p>
          <a:p>
            <a:pPr lvl="2" algn="l"/>
            <a:endParaRPr lang="en-CA" sz="2400" dirty="0"/>
          </a:p>
          <a:p>
            <a:pPr lvl="1" algn="l"/>
            <a:r>
              <a:rPr lang="en-US" sz="2800" b="1" dirty="0"/>
              <a:t>Source bolsters / reinforce</a:t>
            </a:r>
          </a:p>
          <a:p>
            <a:pPr lvl="2" algn="l"/>
            <a:r>
              <a:rPr lang="en-US" sz="2400" dirty="0"/>
              <a:t>Positive thoughts about the spokesperson or organization making the claims</a:t>
            </a:r>
            <a:endParaRPr lang="en-CA" sz="24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16C5E20-3D8F-40F3-BC44-AE32D1B9BDE7}"/>
              </a:ext>
            </a:extLst>
          </p:cNvPr>
          <p:cNvSpPr txBox="1"/>
          <p:nvPr/>
        </p:nvSpPr>
        <p:spPr>
          <a:xfrm>
            <a:off x="7801513" y="2227208"/>
            <a:ext cx="31397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70C0"/>
                </a:solidFill>
              </a:rPr>
              <a:t>-</a:t>
            </a:r>
            <a:r>
              <a:rPr lang="en-US" sz="2000" dirty="0" err="1">
                <a:solidFill>
                  <a:srgbClr val="0070C0"/>
                </a:solidFill>
              </a:rPr>
              <a:t>ve</a:t>
            </a:r>
            <a:r>
              <a:rPr lang="en-US" sz="2000" dirty="0">
                <a:solidFill>
                  <a:srgbClr val="0070C0"/>
                </a:solidFill>
              </a:rPr>
              <a:t> thoughts about the source &amp; reject it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30D4ECB-93F6-4A61-88A2-F8304224A5C6}"/>
              </a:ext>
            </a:extLst>
          </p:cNvPr>
          <p:cNvSpPr txBox="1"/>
          <p:nvPr/>
        </p:nvSpPr>
        <p:spPr>
          <a:xfrm>
            <a:off x="7949130" y="5485682"/>
            <a:ext cx="2844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70C0"/>
                </a:solidFill>
              </a:rPr>
              <a:t>How to choose source</a:t>
            </a:r>
          </a:p>
        </p:txBody>
      </p:sp>
    </p:spTree>
    <p:extLst>
      <p:ext uri="{BB962C8B-B14F-4D97-AF65-F5344CB8AC3E}">
        <p14:creationId xmlns:p14="http://schemas.microsoft.com/office/powerpoint/2010/main" val="37789830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71635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Cognitive Processing of Communications 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B9FC14FD-0E77-4FD3-A0C5-D80AD20D904F}"/>
              </a:ext>
            </a:extLst>
          </p:cNvPr>
          <p:cNvSpPr txBox="1">
            <a:spLocks/>
          </p:cNvSpPr>
          <p:nvPr/>
        </p:nvSpPr>
        <p:spPr>
          <a:xfrm>
            <a:off x="1356225" y="2248755"/>
            <a:ext cx="9251166" cy="325306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</a:pPr>
            <a:r>
              <a:rPr lang="en-US" sz="3200" b="1" dirty="0">
                <a:solidFill>
                  <a:prstClr val="black"/>
                </a:solidFill>
              </a:rPr>
              <a:t>The Cognitive Response Approach </a:t>
            </a:r>
            <a:r>
              <a:rPr lang="en-US" dirty="0">
                <a:solidFill>
                  <a:prstClr val="black"/>
                </a:solidFill>
              </a:rPr>
              <a:t>continued</a:t>
            </a:r>
          </a:p>
          <a:p>
            <a:pPr marL="742950" lvl="1" indent="-285750" algn="l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800" b="1" dirty="0">
                <a:solidFill>
                  <a:prstClr val="black"/>
                </a:solidFill>
              </a:rPr>
              <a:t>Ad execution-related thoughts </a:t>
            </a:r>
            <a:r>
              <a:rPr lang="en-US" sz="2800" b="1" dirty="0">
                <a:solidFill>
                  <a:srgbClr val="0070C0"/>
                </a:solidFill>
              </a:rPr>
              <a:t>(emotional)</a:t>
            </a:r>
          </a:p>
          <a:p>
            <a:pPr marL="1143000" lvl="2" indent="-228600" algn="l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400" dirty="0">
                <a:solidFill>
                  <a:prstClr val="black"/>
                </a:solidFill>
              </a:rPr>
              <a:t>Contains the information or meaning the source hopes to convey</a:t>
            </a:r>
            <a:endParaRPr lang="en-CA" sz="2400" dirty="0">
              <a:solidFill>
                <a:prstClr val="black"/>
              </a:solidFill>
            </a:endParaRPr>
          </a:p>
          <a:p>
            <a:pPr marL="742950" lvl="1" indent="-285750" algn="l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800" b="1" dirty="0">
                <a:solidFill>
                  <a:prstClr val="black"/>
                </a:solidFill>
              </a:rPr>
              <a:t>Attitude toward the ad</a:t>
            </a:r>
          </a:p>
          <a:p>
            <a:pPr marL="1143000" lvl="2" indent="-228600" algn="l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400" dirty="0">
                <a:solidFill>
                  <a:prstClr val="black"/>
                </a:solidFill>
              </a:rPr>
              <a:t>Represents the receivers feelings of favorability or </a:t>
            </a:r>
            <a:r>
              <a:rPr lang="en-US" sz="2400" dirty="0" err="1">
                <a:solidFill>
                  <a:prstClr val="black"/>
                </a:solidFill>
              </a:rPr>
              <a:t>unfavorability</a:t>
            </a:r>
            <a:r>
              <a:rPr lang="en-US" sz="2400" dirty="0">
                <a:solidFill>
                  <a:prstClr val="black"/>
                </a:solidFill>
              </a:rPr>
              <a:t> toward the ad</a:t>
            </a:r>
            <a:endParaRPr lang="en-CA" sz="2400" dirty="0">
              <a:solidFill>
                <a:prstClr val="black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308BF34-EF6E-40D0-8CAA-645A2EEE0C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2500" y="1622271"/>
            <a:ext cx="2335324" cy="1659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45198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B2C49-CE6C-47D6-BFA8-25E036CF4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إعلان فودافون لعيد الأم 2023 المحذوف">
            <a:hlinkClick r:id="" action="ppaction://media"/>
            <a:extLst>
              <a:ext uri="{FF2B5EF4-FFF2-40B4-BE49-F238E27FC236}">
                <a16:creationId xmlns:a16="http://schemas.microsoft.com/office/drawing/2014/main" id="{D522B1E7-03B7-437F-90D8-A4746A4848F7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128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7434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B4867-B613-45B7-8BF1-945D18052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اعلان ڤودافون رمضان ٢٠٢٣ - شكراً من هنا لبكرة - عمرو دياب ومحمد صلاح">
            <a:hlinkClick r:id="" action="ppaction://media"/>
            <a:extLst>
              <a:ext uri="{FF2B5EF4-FFF2-40B4-BE49-F238E27FC236}">
                <a16:creationId xmlns:a16="http://schemas.microsoft.com/office/drawing/2014/main" id="{17B7AF2D-CCCC-42E4-ACBC-DCDE3A51CF2F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86991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B3A9F-27BF-4B5A-9B78-0271D2E3D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#تطعيمهم_أمانتك | خدمة التنبيه بمواعيد تطعيمات الأطفال">
            <a:hlinkClick r:id="" action="ppaction://media"/>
            <a:extLst>
              <a:ext uri="{FF2B5EF4-FFF2-40B4-BE49-F238E27FC236}">
                <a16:creationId xmlns:a16="http://schemas.microsoft.com/office/drawing/2014/main" id="{37B5EC1B-9B3D-4BD1-93C6-0D96A2E4C6B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93986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247085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Summarizing the Response Process and the Effects of Advertising 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AA3625AB-D5C2-4C1E-95A6-07EE3604EF8C}"/>
              </a:ext>
            </a:extLst>
          </p:cNvPr>
          <p:cNvSpPr txBox="1">
            <a:spLocks/>
          </p:cNvSpPr>
          <p:nvPr/>
        </p:nvSpPr>
        <p:spPr>
          <a:xfrm>
            <a:off x="1633538" y="2048078"/>
            <a:ext cx="7642542" cy="30336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</a:pPr>
            <a:r>
              <a:rPr lang="en-US" sz="2800" dirty="0">
                <a:solidFill>
                  <a:prstClr val="black"/>
                </a:solidFill>
              </a:rPr>
              <a:t>It is important to learn as much as possible about target audience and how it may respond to advertising and other forms of marketing communication.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A336B3-D2BB-44BE-B099-E15BAB67C3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2820" y="3429000"/>
            <a:ext cx="4518996" cy="318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91049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8" b="12318"/>
          <a:stretch/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155646" y="1397680"/>
            <a:ext cx="4687761" cy="4383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1600" spc="-5" dirty="0">
                <a:solidFill>
                  <a:prstClr val="black"/>
                </a:solidFill>
                <a:cs typeface="Calibri"/>
              </a:rPr>
              <a:t>We described the communication process and its role in IMC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1600" spc="-5" dirty="0">
                <a:solidFill>
                  <a:prstClr val="black"/>
                </a:solidFill>
                <a:cs typeface="Calibri"/>
              </a:rPr>
              <a:t>We described the basic model of the communication process.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1600" spc="-5" dirty="0">
                <a:solidFill>
                  <a:prstClr val="black"/>
                </a:solidFill>
                <a:cs typeface="Calibri"/>
              </a:rPr>
              <a:t>We discussed the role of word-of-mouth influence and viral marketing.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1600" spc="-5" dirty="0">
                <a:solidFill>
                  <a:prstClr val="black"/>
                </a:solidFill>
                <a:cs typeface="Calibri"/>
              </a:rPr>
              <a:t>We analyzed receivers' responses to marketing communications and their implications for promotional planning and strategy.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1600" spc="-5" dirty="0">
                <a:solidFill>
                  <a:prstClr val="black"/>
                </a:solidFill>
                <a:cs typeface="Calibri"/>
              </a:rPr>
              <a:t>We described the influence of social media on the consumer decision process.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1600" spc="-5" dirty="0">
                <a:solidFill>
                  <a:prstClr val="black"/>
                </a:solidFill>
                <a:cs typeface="Calibri"/>
              </a:rPr>
              <a:t>We discussed consumers' cognitive processing of marketing communications.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Sum Up…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AF58BFD-5AEB-41BE-B91F-7E92B66BDFD5}"/>
              </a:ext>
            </a:extLst>
          </p:cNvPr>
          <p:cNvGrpSpPr/>
          <p:nvPr/>
        </p:nvGrpSpPr>
        <p:grpSpPr>
          <a:xfrm>
            <a:off x="5843407" y="4612604"/>
            <a:ext cx="1190600" cy="1039770"/>
            <a:chOff x="5641526" y="3499567"/>
            <a:chExt cx="1190600" cy="103977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9BFC32B8-BDEE-2CBC-DFF5-CD482608568C}"/>
                </a:ext>
              </a:extLst>
            </p:cNvPr>
            <p:cNvSpPr/>
            <p:nvPr/>
          </p:nvSpPr>
          <p:spPr>
            <a:xfrm>
              <a:off x="5641526" y="3505024"/>
              <a:ext cx="1190600" cy="98845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286030D9-F3A9-5CAC-74B0-1F810F0D8C45}"/>
                </a:ext>
              </a:extLst>
            </p:cNvPr>
            <p:cNvSpPr txBox="1"/>
            <p:nvPr/>
          </p:nvSpPr>
          <p:spPr>
            <a:xfrm>
              <a:off x="5692422" y="349956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Chapter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6E902E1-2A80-699E-4D0C-B8C82D90F38B}"/>
                </a:ext>
              </a:extLst>
            </p:cNvPr>
            <p:cNvSpPr txBox="1"/>
            <p:nvPr/>
          </p:nvSpPr>
          <p:spPr>
            <a:xfrm>
              <a:off x="5853239" y="376989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03</a:t>
              </a: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155929" y="695812"/>
            <a:ext cx="9276371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0C41B672-D561-62F6-3ECA-74A771480EC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14821" y="-197118"/>
            <a:ext cx="2421250" cy="1130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1379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mb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4405341" y="6168964"/>
            <a:ext cx="45245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Perihan Salah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6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B968D72A-83D7-08F2-ED6E-F28E5787150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96022" y="100747"/>
            <a:ext cx="2421250" cy="11305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64C1BC5-3D2A-E90B-2EF2-CB8D2F9A7311}"/>
              </a:ext>
            </a:extLst>
          </p:cNvPr>
          <p:cNvSpPr txBox="1"/>
          <p:nvPr/>
        </p:nvSpPr>
        <p:spPr>
          <a:xfrm>
            <a:off x="686781" y="60976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9682843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a968399c04fe4fe4dc7da06fb70d1f66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9eff524e268ff0c86728610c23328f6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C54E82D-97F7-4E26-8C7C-1243D3F14985}"/>
</file>

<file path=customXml/itemProps2.xml><?xml version="1.0" encoding="utf-8"?>
<ds:datastoreItem xmlns:ds="http://schemas.openxmlformats.org/officeDocument/2006/customXml" ds:itemID="{E8A28743-A515-4B85-AE68-22C9F0C7FFB6}"/>
</file>

<file path=customXml/itemProps3.xml><?xml version="1.0" encoding="utf-8"?>
<ds:datastoreItem xmlns:ds="http://schemas.openxmlformats.org/officeDocument/2006/customXml" ds:itemID="{409DD120-A8FD-4BB0-9B68-166F7AEF6EE9}"/>
</file>

<file path=docProps/app.xml><?xml version="1.0" encoding="utf-8"?>
<Properties xmlns="http://schemas.openxmlformats.org/officeDocument/2006/extended-properties" xmlns:vt="http://schemas.openxmlformats.org/officeDocument/2006/docPropsVTypes">
  <TotalTime>7411</TotalTime>
  <Words>1301</Words>
  <Application>Microsoft Office PowerPoint</Application>
  <PresentationFormat>Widescreen</PresentationFormat>
  <Paragraphs>192</Paragraphs>
  <Slides>48</Slides>
  <Notes>7</Notes>
  <HiddenSlides>0</HiddenSlides>
  <MMClips>18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48</vt:i4>
      </vt:variant>
    </vt:vector>
  </HeadingPairs>
  <TitlesOfParts>
    <vt:vector size="59" baseType="lpstr">
      <vt:lpstr>Aptos</vt:lpstr>
      <vt:lpstr>Aptos Display</vt:lpstr>
      <vt:lpstr>Arial</vt:lpstr>
      <vt:lpstr>Calibri</vt:lpstr>
      <vt:lpstr>Calibri Light</vt:lpstr>
      <vt:lpstr>Tajawal Medium</vt:lpstr>
      <vt:lpstr>Times New Roman</vt:lpstr>
      <vt:lpstr>Office Theme</vt:lpstr>
      <vt:lpstr>1_Office Theme</vt:lpstr>
      <vt:lpstr>2_Office Theme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McArabia</vt:lpstr>
      <vt:lpstr>McArabia true to traditions</vt:lpstr>
      <vt:lpstr>PowerPoint Presentation</vt:lpstr>
      <vt:lpstr>PowerPoint Presentation</vt:lpstr>
      <vt:lpstr>Decoding – Fear Appeal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Comprehending &amp; Recalling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242</cp:revision>
  <dcterms:created xsi:type="dcterms:W3CDTF">2023-04-29T09:08:23Z</dcterms:created>
  <dcterms:modified xsi:type="dcterms:W3CDTF">2026-10-01T20:04:02Z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