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sldIdLst>
    <p:sldId id="480" r:id="rId5"/>
    <p:sldId id="303" r:id="rId6"/>
    <p:sldId id="313" r:id="rId7"/>
    <p:sldId id="743" r:id="rId8"/>
    <p:sldId id="276" r:id="rId9"/>
    <p:sldId id="759" r:id="rId10"/>
    <p:sldId id="786" r:id="rId11"/>
    <p:sldId id="787" r:id="rId12"/>
    <p:sldId id="788" r:id="rId13"/>
    <p:sldId id="545" r:id="rId14"/>
    <p:sldId id="767" r:id="rId15"/>
    <p:sldId id="789" r:id="rId16"/>
    <p:sldId id="790" r:id="rId17"/>
    <p:sldId id="791" r:id="rId18"/>
    <p:sldId id="792" r:id="rId19"/>
    <p:sldId id="793" r:id="rId20"/>
    <p:sldId id="765" r:id="rId21"/>
    <p:sldId id="766" r:id="rId22"/>
    <p:sldId id="816" r:id="rId23"/>
    <p:sldId id="768" r:id="rId24"/>
    <p:sldId id="769" r:id="rId25"/>
    <p:sldId id="770" r:id="rId26"/>
    <p:sldId id="771" r:id="rId27"/>
    <p:sldId id="772" r:id="rId28"/>
    <p:sldId id="773" r:id="rId29"/>
    <p:sldId id="745" r:id="rId30"/>
    <p:sldId id="774" r:id="rId31"/>
    <p:sldId id="775" r:id="rId32"/>
    <p:sldId id="776" r:id="rId33"/>
    <p:sldId id="777" r:id="rId34"/>
    <p:sldId id="778" r:id="rId35"/>
    <p:sldId id="779" r:id="rId36"/>
    <p:sldId id="780" r:id="rId37"/>
    <p:sldId id="781" r:id="rId38"/>
    <p:sldId id="782" r:id="rId39"/>
    <p:sldId id="634" r:id="rId40"/>
    <p:sldId id="803" r:id="rId41"/>
    <p:sldId id="804" r:id="rId42"/>
    <p:sldId id="805" r:id="rId43"/>
    <p:sldId id="806" r:id="rId44"/>
    <p:sldId id="807" r:id="rId45"/>
    <p:sldId id="808" r:id="rId46"/>
    <p:sldId id="809" r:id="rId47"/>
    <p:sldId id="785" r:id="rId48"/>
    <p:sldId id="810" r:id="rId49"/>
    <p:sldId id="811" r:id="rId50"/>
    <p:sldId id="812" r:id="rId51"/>
    <p:sldId id="813" r:id="rId52"/>
    <p:sldId id="814" r:id="rId53"/>
    <p:sldId id="815" r:id="rId54"/>
    <p:sldId id="757" r:id="rId55"/>
    <p:sldId id="817"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743"/>
            <p14:sldId id="276"/>
            <p14:sldId id="759"/>
            <p14:sldId id="786"/>
            <p14:sldId id="787"/>
            <p14:sldId id="788"/>
            <p14:sldId id="545"/>
            <p14:sldId id="767"/>
            <p14:sldId id="789"/>
            <p14:sldId id="790"/>
            <p14:sldId id="791"/>
            <p14:sldId id="792"/>
            <p14:sldId id="793"/>
            <p14:sldId id="765"/>
            <p14:sldId id="766"/>
            <p14:sldId id="816"/>
            <p14:sldId id="768"/>
            <p14:sldId id="769"/>
            <p14:sldId id="770"/>
            <p14:sldId id="771"/>
            <p14:sldId id="772"/>
            <p14:sldId id="773"/>
            <p14:sldId id="745"/>
            <p14:sldId id="774"/>
            <p14:sldId id="775"/>
            <p14:sldId id="776"/>
            <p14:sldId id="777"/>
            <p14:sldId id="778"/>
            <p14:sldId id="779"/>
            <p14:sldId id="780"/>
            <p14:sldId id="781"/>
            <p14:sldId id="782"/>
            <p14:sldId id="634"/>
            <p14:sldId id="803"/>
            <p14:sldId id="804"/>
            <p14:sldId id="805"/>
            <p14:sldId id="806"/>
            <p14:sldId id="807"/>
            <p14:sldId id="808"/>
            <p14:sldId id="809"/>
            <p14:sldId id="785"/>
            <p14:sldId id="810"/>
            <p14:sldId id="811"/>
            <p14:sldId id="812"/>
            <p14:sldId id="813"/>
            <p14:sldId id="814"/>
            <p14:sldId id="815"/>
            <p14:sldId id="757"/>
            <p14:sldId id="81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468" autoAdjust="0"/>
    <p:restoredTop sz="93738" autoAdjust="0"/>
  </p:normalViewPr>
  <p:slideViewPr>
    <p:cSldViewPr snapToGrid="0">
      <p:cViewPr varScale="1">
        <p:scale>
          <a:sx n="62" d="100"/>
          <a:sy n="62" d="100"/>
        </p:scale>
        <p:origin x="468"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341528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3558218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6415105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5524935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0840910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9782328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1027453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957936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4443810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180433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7551419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9258537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7269147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6236364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647423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5059717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7438041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6049982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242597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3004155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61777085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0759251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2464210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1982911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0927261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8336376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29036787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32856454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57683323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8315765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2034739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69391459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70858881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73030294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15250005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53727018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08901789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98391363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70221649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14382562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85492426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0003394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5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6.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78894" y="2341724"/>
            <a:ext cx="590257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العلاقات العامة</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العاشرة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621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78247" y="2810134"/>
            <a:ext cx="590257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العلاقات العامة</a:t>
            </a:r>
          </a:p>
        </p:txBody>
      </p:sp>
      <p:sp>
        <p:nvSpPr>
          <p:cNvPr id="10" name="Rectangle: Rounded Corners 9"/>
          <p:cNvSpPr/>
          <p:nvPr/>
        </p:nvSpPr>
        <p:spPr>
          <a:xfrm>
            <a:off x="5978247" y="4147074"/>
            <a:ext cx="473769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العاشرة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621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00094" y="1412831"/>
            <a:ext cx="9091905" cy="472341"/>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استخدام الذكاء الاصطناعي في إدارة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233073"/>
            <a:ext cx="9509327" cy="4159537"/>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العاشرة من مقرر "إدارة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التاسعة موضوع  الاعتبارات الأخلاقية في العلاقات العامة بدءًا من فهم المبادئ الأخلاقية ومدونات السلوك المهني في العلاقات العامة، والتعامل مع الصراعات الأخلاقية في ممارسة العلاقات العامة،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العاشرة موضوع استخدام الذكاء الاصطناعي في إدارة العلاقات العامة، بدءًا من تعريف الذكاء الاصطناعي، ودوره في إدارة العلاقات العامة، والتطبيقات الرئيسية للذكاء الاصطناعي في العلاقات العامة، والتحديات والمخاوف، والفرص المستقبلية، إلى الأمثلة الواقعية والتطبيقات العملية.</a:t>
            </a:r>
          </a:p>
          <a:p>
            <a:pPr marL="285750" indent="-285750" algn="just" rtl="1">
              <a:lnSpc>
                <a:spcPct val="150000"/>
              </a:lnSpc>
              <a:spcBef>
                <a:spcPts val="600"/>
              </a:spcBef>
              <a:spcAft>
                <a:spcPts val="1200"/>
              </a:spcAft>
              <a:buFont typeface="Arial" panose="020B0604020202020204" pitchFamily="34" charset="0"/>
              <a:buChar char="•"/>
            </a:pP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Placeholder 4">
            <a:extLst>
              <a:ext uri="{FF2B5EF4-FFF2-40B4-BE49-F238E27FC236}">
                <a16:creationId xmlns:a16="http://schemas.microsoft.com/office/drawing/2014/main" id="{E149E8B5-F635-22B8-6B9F-1C381B1FD6A7}"/>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6791" r="16791"/>
          <a:stretch>
            <a:fillRect/>
          </a:stretch>
        </p:blipFill>
        <p:spPr>
          <a:xfrm>
            <a:off x="1" y="0"/>
            <a:ext cx="5184882" cy="5208998"/>
          </a:xfr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921210"/>
            <a:ext cx="4128422" cy="537142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917065" y="2030548"/>
            <a:ext cx="814420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713712" y="1122174"/>
            <a:ext cx="7237708" cy="954107"/>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استخدام الذكاء الاصطناعي في إدارة العلاقات العامة</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074513" y="2421394"/>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الذكاء الاصطناعي في العلاقات العامة</a:t>
            </a:r>
          </a:p>
        </p:txBody>
      </p:sp>
      <p:sp>
        <p:nvSpPr>
          <p:cNvPr id="12" name="TextBox 11">
            <a:extLst>
              <a:ext uri="{FF2B5EF4-FFF2-40B4-BE49-F238E27FC236}">
                <a16:creationId xmlns:a16="http://schemas.microsoft.com/office/drawing/2014/main" id="{C0C0904C-EB10-C00B-15EF-E32B0A1914B4}"/>
              </a:ext>
            </a:extLst>
          </p:cNvPr>
          <p:cNvSpPr txBox="1"/>
          <p:nvPr/>
        </p:nvSpPr>
        <p:spPr>
          <a:xfrm>
            <a:off x="713712" y="3198912"/>
            <a:ext cx="8373320"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التطبيقات الرئيسية للذكاء الاصطناعي في العلاقات العامة</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182557" y="3941440"/>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التحديات والمخاوف</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182557" y="4683968"/>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الفرص المستقبلية</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312121"/>
          </a:xfrm>
          <a:prstGeom prst="rect">
            <a:avLst/>
          </a:prstGeom>
        </p:spPr>
      </p:pic>
      <p:sp>
        <p:nvSpPr>
          <p:cNvPr id="4" name="TextBox 3">
            <a:extLst>
              <a:ext uri="{FF2B5EF4-FFF2-40B4-BE49-F238E27FC236}">
                <a16:creationId xmlns:a16="http://schemas.microsoft.com/office/drawing/2014/main" id="{15A666EB-EBC0-0062-9EBE-7038E6FF2C4D}"/>
              </a:ext>
            </a:extLst>
          </p:cNvPr>
          <p:cNvSpPr txBox="1"/>
          <p:nvPr/>
        </p:nvSpPr>
        <p:spPr>
          <a:xfrm>
            <a:off x="1205321" y="5426496"/>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خامسًا: </a:t>
            </a:r>
            <a:r>
              <a:rPr lang="ar-EG" sz="2000" b="1" dirty="0">
                <a:latin typeface="Alexandria" charset="0"/>
                <a:cs typeface="Alexandria" charset="0"/>
              </a:rPr>
              <a:t> أمثلة واقعية وتطبيقات عملية</a:t>
            </a:r>
          </a:p>
        </p:txBody>
      </p:sp>
    </p:spTree>
    <p:extLst>
      <p:ext uri="{BB962C8B-B14F-4D97-AF65-F5344CB8AC3E}">
        <p14:creationId xmlns:p14="http://schemas.microsoft.com/office/powerpoint/2010/main" val="5562882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24624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أولًا: </a:t>
            </a:r>
            <a:r>
              <a:rPr lang="ar-EG" sz="2800" b="1" dirty="0">
                <a:latin typeface="Alexandria" charset="0"/>
                <a:cs typeface="Alexandria" charset="0"/>
              </a:rPr>
              <a:t>الذكاء الاصطناعي في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2" descr="52,612 Public Relations Images, Stock Photos, 3D objects ...">
            <a:extLst>
              <a:ext uri="{FF2B5EF4-FFF2-40B4-BE49-F238E27FC236}">
                <a16:creationId xmlns:a16="http://schemas.microsoft.com/office/drawing/2014/main" id="{3BDD94FE-C3B2-7276-5F82-1322000E785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59" y="1085016"/>
            <a:ext cx="11984279" cy="523220"/>
          </a:xfrm>
          <a:prstGeom prst="rect">
            <a:avLst/>
          </a:prstGeom>
          <a:noFill/>
        </p:spPr>
        <p:txBody>
          <a:bodyPr wrap="square" rtlCol="0">
            <a:spAutoFit/>
          </a:bodyPr>
          <a:lstStyle/>
          <a:p>
            <a:pPr algn="ctr" rtl="1"/>
            <a:r>
              <a:rPr lang="ar-EG" sz="2800" dirty="0">
                <a:solidFill>
                  <a:srgbClr val="00AEEF"/>
                </a:solidFill>
                <a:latin typeface="Alexandria" charset="0"/>
                <a:cs typeface="Alexandria" charset="0"/>
              </a:rPr>
              <a:t>أولًا: الذكاء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14664" y="2064086"/>
            <a:ext cx="10362667" cy="3133422"/>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الذكاء الاصطناعي </a:t>
            </a:r>
            <a:r>
              <a:rPr lang="en-GB" sz="2400" b="1" dirty="0">
                <a:solidFill>
                  <a:srgbClr val="00B0F0"/>
                </a:solidFill>
                <a:latin typeface="Alexandria" pitchFamily="2" charset="-78"/>
                <a:cs typeface="Alexandria" pitchFamily="2" charset="-78"/>
              </a:rPr>
              <a:t>AI</a:t>
            </a:r>
            <a:endParaRPr lang="ar-EG" sz="2400" b="1" dirty="0">
              <a:solidFill>
                <a:srgbClr val="00B0F0"/>
              </a:solidFill>
              <a:latin typeface="Alexandria" pitchFamily="2" charset="-78"/>
              <a:cs typeface="Alexandria" pitchFamily="2" charset="-78"/>
            </a:endParaRPr>
          </a:p>
          <a:p>
            <a:pPr algn="just" rtl="1">
              <a:lnSpc>
                <a:spcPct val="150000"/>
              </a:lnSpc>
              <a:spcBef>
                <a:spcPts val="600"/>
              </a:spcBef>
              <a:spcAft>
                <a:spcPts val="1200"/>
              </a:spcAft>
            </a:pPr>
            <a:r>
              <a:rPr lang="ar-EG" sz="2000" dirty="0">
                <a:latin typeface="Alexandria" pitchFamily="2" charset="-78"/>
                <a:cs typeface="Alexandria" pitchFamily="2" charset="-78"/>
              </a:rPr>
              <a:t>الذكاء الاصطناعي هو مجال في علوم الكمبيوتر يهدف إلى تطوير الأنظمة والبرامج التي تحاكي الذكاء البشري. يشمل ذلك تقنيات مثل التعلم الآلي</a:t>
            </a:r>
            <a:r>
              <a:rPr lang="en-GB" sz="2000" dirty="0">
                <a:latin typeface="Alexandria" pitchFamily="2" charset="-78"/>
                <a:cs typeface="Alexandria" pitchFamily="2" charset="-78"/>
              </a:rPr>
              <a:t>Machine Learning </a:t>
            </a:r>
            <a:r>
              <a:rPr lang="ar-EG" sz="2000" dirty="0">
                <a:latin typeface="Alexandria" pitchFamily="2" charset="-78"/>
                <a:cs typeface="Alexandria" pitchFamily="2" charset="-78"/>
              </a:rPr>
              <a:t> معالجة اللغة الطبيعية</a:t>
            </a:r>
            <a:r>
              <a:rPr lang="en-GB" sz="2000" dirty="0">
                <a:latin typeface="Alexandria" pitchFamily="2" charset="-78"/>
                <a:cs typeface="Alexandria" pitchFamily="2" charset="-78"/>
              </a:rPr>
              <a:t>Natural Language Processing </a:t>
            </a:r>
            <a:r>
              <a:rPr lang="ar-EG" sz="2000" dirty="0">
                <a:latin typeface="Alexandria" pitchFamily="2" charset="-78"/>
                <a:cs typeface="Alexandria" pitchFamily="2" charset="-78"/>
              </a:rPr>
              <a:t> والروبوتات. يمكن للذكاء الاصطناعي أن يتعلم ويحلل البيانات، ويتخذ القرارات، ويتفاعل مع المستخدمين بشكل يشبه كيفية تفكير الإنسان.</a:t>
            </a:r>
            <a:endParaRPr lang="en-GB" sz="18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828315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84669" y="809094"/>
            <a:ext cx="11984279" cy="523220"/>
          </a:xfrm>
          <a:prstGeom prst="rect">
            <a:avLst/>
          </a:prstGeom>
          <a:noFill/>
        </p:spPr>
        <p:txBody>
          <a:bodyPr wrap="square" rtlCol="0">
            <a:spAutoFit/>
          </a:bodyPr>
          <a:lstStyle/>
          <a:p>
            <a:pPr algn="ctr" rtl="1"/>
            <a:r>
              <a:rPr lang="ar-EG" sz="2800" dirty="0">
                <a:solidFill>
                  <a:srgbClr val="00AEEF"/>
                </a:solidFill>
                <a:latin typeface="Alexandria" charset="0"/>
                <a:cs typeface="Alexandria" charset="0"/>
              </a:rPr>
              <a:t>أولًا: الذكاء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316060"/>
            <a:ext cx="10362667" cy="5031442"/>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تطبيق الذكاء الاصطناعي في إدارة العلاقات العامة:</a:t>
            </a:r>
          </a:p>
          <a:p>
            <a:pPr algn="just" rtl="1">
              <a:lnSpc>
                <a:spcPct val="150000"/>
              </a:lnSpc>
              <a:spcBef>
                <a:spcPts val="600"/>
              </a:spcBef>
              <a:spcAft>
                <a:spcPts val="1200"/>
              </a:spcAft>
            </a:pPr>
            <a:r>
              <a:rPr lang="ar-EG" sz="2000" b="1" dirty="0">
                <a:latin typeface="Alexandria" pitchFamily="2" charset="-78"/>
                <a:cs typeface="Alexandria" pitchFamily="2" charset="-78"/>
              </a:rPr>
              <a:t>1. تحليل البيانات: </a:t>
            </a:r>
            <a:r>
              <a:rPr lang="ar-EG" dirty="0">
                <a:latin typeface="Alexandria" pitchFamily="2" charset="-78"/>
                <a:cs typeface="Alexandria" pitchFamily="2" charset="-78"/>
              </a:rPr>
              <a:t>يمكن للذكاء الاصطناعي تحليل كميات ضخمة من البيانات الإعلامية والوسائط الاجتماعية بسرعة وكفاءة، مما يساعد في استخراج الرؤى حول مشاعر الجمهور واتجاهات الرأي العام.</a:t>
            </a:r>
          </a:p>
          <a:p>
            <a:pPr algn="just" rtl="1">
              <a:lnSpc>
                <a:spcPct val="150000"/>
              </a:lnSpc>
              <a:spcBef>
                <a:spcPts val="600"/>
              </a:spcBef>
              <a:spcAft>
                <a:spcPts val="1200"/>
              </a:spcAft>
            </a:pPr>
            <a:r>
              <a:rPr lang="ar-EG" sz="2000" b="1" dirty="0">
                <a:latin typeface="Alexandria" pitchFamily="2" charset="-78"/>
                <a:cs typeface="Alexandria" pitchFamily="2" charset="-78"/>
              </a:rPr>
              <a:t>2. التفاعل مع الجمهور: </a:t>
            </a:r>
            <a:r>
              <a:rPr lang="ar-EG" dirty="0">
                <a:latin typeface="Alexandria" pitchFamily="2" charset="-78"/>
                <a:cs typeface="Alexandria" pitchFamily="2" charset="-78"/>
              </a:rPr>
              <a:t>استخدام الدردشات الذكية</a:t>
            </a:r>
            <a:r>
              <a:rPr lang="en-GB" dirty="0">
                <a:latin typeface="Alexandria" pitchFamily="2" charset="-78"/>
                <a:cs typeface="Alexandria" pitchFamily="2" charset="-78"/>
              </a:rPr>
              <a:t>Chatbots </a:t>
            </a:r>
            <a:r>
              <a:rPr lang="ar-EG" dirty="0">
                <a:latin typeface="Alexandria" pitchFamily="2" charset="-78"/>
                <a:cs typeface="Alexandria" pitchFamily="2" charset="-78"/>
              </a:rPr>
              <a:t> لتوفير الدعم الفوري والإجابة على استفسارات الجمهور بشكل فعال و24/7.</a:t>
            </a:r>
          </a:p>
          <a:p>
            <a:pPr algn="just" rtl="1">
              <a:lnSpc>
                <a:spcPct val="150000"/>
              </a:lnSpc>
              <a:spcBef>
                <a:spcPts val="600"/>
              </a:spcBef>
              <a:spcAft>
                <a:spcPts val="1200"/>
              </a:spcAft>
            </a:pPr>
            <a:r>
              <a:rPr lang="ar-EG" sz="2000" b="1" dirty="0">
                <a:latin typeface="Alexandria" pitchFamily="2" charset="-78"/>
                <a:cs typeface="Alexandria" pitchFamily="2" charset="-78"/>
              </a:rPr>
              <a:t>3. تخصيص الرسائل</a:t>
            </a:r>
            <a:r>
              <a:rPr lang="ar-EG" dirty="0">
                <a:latin typeface="Alexandria" pitchFamily="2" charset="-78"/>
                <a:cs typeface="Alexandria" pitchFamily="2" charset="-78"/>
              </a:rPr>
              <a:t>: تقنيات الذكاء الاصطناعي تسمح بتخصيص الرسائل والاتصالات بناءً على تحليل بيانات الجمهور وسلوكياته، مما يؤدي إلى حملات أكثر استهدافًا وفعالية.</a:t>
            </a:r>
          </a:p>
          <a:p>
            <a:pPr algn="just" rtl="1">
              <a:lnSpc>
                <a:spcPct val="150000"/>
              </a:lnSpc>
              <a:spcBef>
                <a:spcPts val="600"/>
              </a:spcBef>
              <a:spcAft>
                <a:spcPts val="1200"/>
              </a:spcAft>
            </a:pPr>
            <a:r>
              <a:rPr lang="ar-EG" sz="2000" b="1" dirty="0">
                <a:latin typeface="Alexandria" pitchFamily="2" charset="-78"/>
                <a:cs typeface="Alexandria" pitchFamily="2" charset="-78"/>
              </a:rPr>
              <a:t>4. رصد السمعة: </a:t>
            </a:r>
            <a:r>
              <a:rPr lang="ar-EG" dirty="0">
                <a:latin typeface="Alexandria" pitchFamily="2" charset="-78"/>
                <a:cs typeface="Alexandria" pitchFamily="2" charset="-78"/>
              </a:rPr>
              <a:t>يمكن للذكاء الاصطناعي مراقبة وتحليل الحديث عبر الإنترنت عن العلامة التجارية، مما يساعد في تحديد أي قضايا محتملة بسرعة والتفاعل معها بفعالية.</a:t>
            </a:r>
            <a:endParaRPr lang="en-GB" dirty="0">
              <a:latin typeface="Alexandria" pitchFamily="2" charset="-78"/>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688649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1" y="1138717"/>
            <a:ext cx="11984279" cy="523220"/>
          </a:xfrm>
          <a:prstGeom prst="rect">
            <a:avLst/>
          </a:prstGeom>
          <a:noFill/>
        </p:spPr>
        <p:txBody>
          <a:bodyPr wrap="square" rtlCol="0">
            <a:spAutoFit/>
          </a:bodyPr>
          <a:lstStyle/>
          <a:p>
            <a:pPr algn="ctr" rtl="1"/>
            <a:r>
              <a:rPr lang="ar-EG" sz="2800" dirty="0">
                <a:solidFill>
                  <a:srgbClr val="00AEEF"/>
                </a:solidFill>
                <a:latin typeface="Alexandria" charset="0"/>
                <a:cs typeface="Alexandria" charset="0"/>
              </a:rPr>
              <a:t>أولًا: الذكاء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70306" y="1888129"/>
            <a:ext cx="10013003" cy="4015779"/>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تطور التكنولوجيا:</a:t>
            </a:r>
          </a:p>
          <a:p>
            <a:pPr algn="just" rtl="1">
              <a:lnSpc>
                <a:spcPct val="150000"/>
              </a:lnSpc>
              <a:spcBef>
                <a:spcPts val="600"/>
              </a:spcBef>
              <a:spcAft>
                <a:spcPts val="1200"/>
              </a:spcAft>
            </a:pPr>
            <a:r>
              <a:rPr lang="ar-EG" sz="2000" b="1" dirty="0">
                <a:latin typeface="Alexandria" pitchFamily="2" charset="-78"/>
                <a:cs typeface="Alexandria" pitchFamily="2" charset="-78"/>
              </a:rPr>
              <a:t>التحليل المتقدم للبيانات: </a:t>
            </a:r>
            <a:r>
              <a:rPr lang="ar-EG" dirty="0">
                <a:latin typeface="Alexandria" pitchFamily="2" charset="-78"/>
                <a:cs typeface="Alexandria" pitchFamily="2" charset="-78"/>
              </a:rPr>
              <a:t>تطورت أدوات الذكاء الاصطناعي لتقديم تحليلات أكثر دقة وتفصيلاً للبيانات، مما يعزز القدرة على اتخاذ قرارات مبنية على البيانات.</a:t>
            </a:r>
          </a:p>
          <a:p>
            <a:pPr algn="just" rtl="1">
              <a:lnSpc>
                <a:spcPct val="150000"/>
              </a:lnSpc>
              <a:spcBef>
                <a:spcPts val="600"/>
              </a:spcBef>
              <a:spcAft>
                <a:spcPts val="1200"/>
              </a:spcAft>
            </a:pPr>
            <a:r>
              <a:rPr lang="ar-EG" sz="2000" b="1" dirty="0">
                <a:latin typeface="Alexandria" pitchFamily="2" charset="-78"/>
                <a:cs typeface="Alexandria" pitchFamily="2" charset="-78"/>
              </a:rPr>
              <a:t>تحسين سرعة الاستجابة: </a:t>
            </a:r>
            <a:r>
              <a:rPr lang="ar-EG" dirty="0">
                <a:latin typeface="Alexandria" pitchFamily="2" charset="-78"/>
                <a:cs typeface="Alexandria" pitchFamily="2" charset="-78"/>
              </a:rPr>
              <a:t>يمكن للأنظمة الذكية التعامل مع الاستفسارات والتعليقات بشكل أسرع من الطرق التقليدية، مما يحسن الاستجابة للأزمات ويعزز رضا العملاء.</a:t>
            </a:r>
          </a:p>
          <a:p>
            <a:pPr algn="just" rtl="1">
              <a:lnSpc>
                <a:spcPct val="150000"/>
              </a:lnSpc>
              <a:spcBef>
                <a:spcPts val="600"/>
              </a:spcBef>
              <a:spcAft>
                <a:spcPts val="1200"/>
              </a:spcAft>
            </a:pPr>
            <a:r>
              <a:rPr lang="ar-EG" sz="2000" b="1" dirty="0">
                <a:latin typeface="Alexandria" pitchFamily="2" charset="-78"/>
                <a:cs typeface="Alexandria" pitchFamily="2" charset="-78"/>
              </a:rPr>
              <a:t>تقنيات التعلم الآلي: </a:t>
            </a:r>
            <a:r>
              <a:rPr lang="ar-EG" dirty="0">
                <a:latin typeface="Alexandria" pitchFamily="2" charset="-78"/>
                <a:cs typeface="Alexandria" pitchFamily="2" charset="-78"/>
              </a:rPr>
              <a:t>تطور خوارزميات التعلم الآلي التي تجعل من الممكن للأنظمة تحسين أدائها بشكل مستمر بناءً على البيانات الجديدة التي تتلقاها.</a:t>
            </a:r>
            <a:endParaRPr lang="ar-EG" sz="2000" dirty="0">
              <a:latin typeface="Alexandria" pitchFamily="2" charset="-78"/>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3043216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59" y="829432"/>
            <a:ext cx="11984279" cy="523220"/>
          </a:xfrm>
          <a:prstGeom prst="rect">
            <a:avLst/>
          </a:prstGeom>
          <a:noFill/>
        </p:spPr>
        <p:txBody>
          <a:bodyPr wrap="square" rtlCol="0">
            <a:spAutoFit/>
          </a:bodyPr>
          <a:lstStyle/>
          <a:p>
            <a:pPr algn="ctr" rtl="1"/>
            <a:r>
              <a:rPr lang="ar-EG" sz="2800" dirty="0">
                <a:solidFill>
                  <a:srgbClr val="00AEEF"/>
                </a:solidFill>
                <a:latin typeface="Alexandria" charset="0"/>
                <a:cs typeface="Alexandria" charset="0"/>
              </a:rPr>
              <a:t>أولًا: الذكاء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89496" y="1327178"/>
            <a:ext cx="10013003" cy="5210914"/>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أثر التكنولوجيا على ممارسات العلاقات العامة:</a:t>
            </a:r>
          </a:p>
          <a:p>
            <a:pPr algn="just" rtl="1">
              <a:lnSpc>
                <a:spcPct val="150000"/>
              </a:lnSpc>
              <a:spcBef>
                <a:spcPts val="600"/>
              </a:spcBef>
              <a:spcAft>
                <a:spcPts val="1200"/>
              </a:spcAft>
            </a:pPr>
            <a:r>
              <a:rPr lang="ar-EG" sz="2000" b="1" dirty="0">
                <a:latin typeface="Alexandria" pitchFamily="2" charset="-78"/>
                <a:cs typeface="Alexandria" pitchFamily="2" charset="-78"/>
              </a:rPr>
              <a:t>تحسين الفعالية: </a:t>
            </a:r>
            <a:r>
              <a:rPr lang="ar-EG" dirty="0">
                <a:latin typeface="Alexandria" pitchFamily="2" charset="-78"/>
                <a:cs typeface="Alexandria" pitchFamily="2" charset="-78"/>
              </a:rPr>
              <a:t>الذكاء الاصطناعي يساعد في تحسين فعالية استراتيجيات العلاقات العامة من خلال تحليل البيانات وتقديم رؤى دقيقة حول الجمهور</a:t>
            </a:r>
            <a:r>
              <a:rPr lang="ar-EG" sz="2000" b="1" dirty="0">
                <a:latin typeface="Alexandria" pitchFamily="2" charset="-78"/>
                <a:cs typeface="Alexandria" pitchFamily="2" charset="-78"/>
              </a:rPr>
              <a:t>.</a:t>
            </a:r>
          </a:p>
          <a:p>
            <a:pPr algn="just" rtl="1">
              <a:lnSpc>
                <a:spcPct val="150000"/>
              </a:lnSpc>
              <a:spcBef>
                <a:spcPts val="600"/>
              </a:spcBef>
              <a:spcAft>
                <a:spcPts val="1200"/>
              </a:spcAft>
            </a:pPr>
            <a:r>
              <a:rPr lang="ar-EG" sz="2000" b="1" dirty="0">
                <a:latin typeface="Alexandria" pitchFamily="2" charset="-78"/>
                <a:cs typeface="Alexandria" pitchFamily="2" charset="-78"/>
              </a:rPr>
              <a:t>تخصيص وتجربة المستخدم: </a:t>
            </a:r>
            <a:r>
              <a:rPr lang="ar-EG" dirty="0">
                <a:latin typeface="Alexandria" pitchFamily="2" charset="-78"/>
                <a:cs typeface="Alexandria" pitchFamily="2" charset="-78"/>
              </a:rPr>
              <a:t>يعزز القدرة على تخصيص الرسائل والتواصل مع الجمهور، مما يؤدي إلى تجربة أكثر ملاءمة وفعالية.</a:t>
            </a:r>
          </a:p>
          <a:p>
            <a:pPr algn="just" rtl="1">
              <a:lnSpc>
                <a:spcPct val="150000"/>
              </a:lnSpc>
              <a:spcBef>
                <a:spcPts val="600"/>
              </a:spcBef>
              <a:spcAft>
                <a:spcPts val="1200"/>
              </a:spcAft>
            </a:pPr>
            <a:r>
              <a:rPr lang="ar-EG" sz="2000" b="1" dirty="0">
                <a:latin typeface="Alexandria" pitchFamily="2" charset="-78"/>
                <a:cs typeface="Alexandria" pitchFamily="2" charset="-78"/>
              </a:rPr>
              <a:t>إدارة الأزمات: </a:t>
            </a:r>
            <a:r>
              <a:rPr lang="ar-EG" dirty="0">
                <a:latin typeface="Alexandria" pitchFamily="2" charset="-78"/>
                <a:cs typeface="Alexandria" pitchFamily="2" charset="-78"/>
              </a:rPr>
              <a:t>يمكن أن يساعد الذكاء الاصطناعي في إدارة الأزمات بشكل أكثر كفاءة من خلال تقديم تحليلات لحظية والتنبؤ بالاتجاهات المستقبلية.</a:t>
            </a:r>
          </a:p>
          <a:p>
            <a:pPr algn="just" rtl="1">
              <a:lnSpc>
                <a:spcPct val="150000"/>
              </a:lnSpc>
              <a:spcBef>
                <a:spcPts val="600"/>
              </a:spcBef>
              <a:spcAft>
                <a:spcPts val="1200"/>
              </a:spcAft>
            </a:pPr>
            <a:r>
              <a:rPr lang="ar-EG" sz="2000" b="1" dirty="0">
                <a:latin typeface="Alexandria" pitchFamily="2" charset="-78"/>
                <a:cs typeface="Alexandria" pitchFamily="2" charset="-78"/>
              </a:rPr>
              <a:t>الابتكار في الاستراتيجيات</a:t>
            </a:r>
            <a:r>
              <a:rPr lang="ar-EG" sz="2000" dirty="0">
                <a:latin typeface="Alexandria" pitchFamily="2" charset="-78"/>
                <a:cs typeface="Alexandria" pitchFamily="2" charset="-78"/>
              </a:rPr>
              <a:t>: </a:t>
            </a:r>
            <a:r>
              <a:rPr lang="ar-EG" dirty="0">
                <a:latin typeface="Alexandria" pitchFamily="2" charset="-78"/>
                <a:cs typeface="Alexandria" pitchFamily="2" charset="-78"/>
              </a:rPr>
              <a:t>يوفر الذكاء الاصطناعي أدوات وتقنيات جديدة يمكن استخدامها لتطوير استراتيجيات علاقات عامة مبتكرة وتحسين النتائج.</a:t>
            </a:r>
            <a:endParaRPr lang="ar-EG" sz="2000" dirty="0">
              <a:latin typeface="Alexandria" pitchFamily="2" charset="-78"/>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692001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6819" y="1860659"/>
            <a:ext cx="11293642"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297951" y="2471424"/>
            <a:ext cx="11372510"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a:t>
            </a:r>
            <a:r>
              <a:rPr lang="ar-EG" sz="2800" b="1" dirty="0">
                <a:latin typeface="Alexandria" charset="0"/>
                <a:cs typeface="Alexandria" charset="0"/>
              </a:rPr>
              <a:t>التطبيقات الرئيسية للذكاء الاصطناعي في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812967"/>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318261"/>
            <a:ext cx="10570270" cy="5123775"/>
          </a:xfrm>
          <a:prstGeom prst="rect">
            <a:avLst/>
          </a:prstGeom>
          <a:noFill/>
        </p:spPr>
        <p:txBody>
          <a:bodyPr wrap="square" rtlCol="0">
            <a:spAutoFit/>
          </a:bodyPr>
          <a:lstStyle/>
          <a:p>
            <a:pPr marL="457200" indent="-457200" algn="just" rtl="1">
              <a:lnSpc>
                <a:spcPct val="150000"/>
              </a:lnSpc>
              <a:spcBef>
                <a:spcPts val="600"/>
              </a:spcBef>
              <a:buAutoNum type="arabicPeriod"/>
            </a:pPr>
            <a:r>
              <a:rPr lang="ar-EG" sz="2400" b="1" dirty="0">
                <a:solidFill>
                  <a:srgbClr val="00B0F0"/>
                </a:solidFill>
                <a:latin typeface="Alexandria" pitchFamily="2" charset="-78"/>
                <a:cs typeface="Alexandria" pitchFamily="2" charset="-78"/>
              </a:rPr>
              <a:t>تحليل البيانات والإحصاءات</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كيفية استخدام الذكاء الاصطناعي لتحليل بيانات الوسائط الاجتماعية وبيانات الصحافة:</a:t>
            </a:r>
          </a:p>
          <a:p>
            <a:pPr marL="285750" indent="-28575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جمع البيانات</a:t>
            </a:r>
            <a:r>
              <a:rPr lang="ar-EG" sz="1800" kern="100" dirty="0">
                <a:effectLst/>
                <a:latin typeface="Alexandria" pitchFamily="2" charset="-78"/>
                <a:ea typeface="Calibri" panose="020F0502020204030204" pitchFamily="34" charset="0"/>
                <a:cs typeface="Alexandria" pitchFamily="2" charset="-78"/>
              </a:rPr>
              <a:t>: الذكاء الاصطناعي يمكنه جمع البيانات من مصادر متنوعة مثل وسائل التواصل الاجتماعي، الأخبار الإلكترونية، المدونات، والمراجعات.</a:t>
            </a:r>
          </a:p>
          <a:p>
            <a:pPr marL="285750" indent="-28575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تحليل النصوص: </a:t>
            </a:r>
            <a:r>
              <a:rPr lang="ar-EG" sz="1800" kern="100" dirty="0">
                <a:effectLst/>
                <a:latin typeface="Alexandria" pitchFamily="2" charset="-78"/>
                <a:ea typeface="Calibri" panose="020F0502020204030204" pitchFamily="34" charset="0"/>
                <a:cs typeface="Alexandria" pitchFamily="2" charset="-78"/>
              </a:rPr>
              <a:t>تقنيات مثل التحليل النصي</a:t>
            </a:r>
            <a:r>
              <a:rPr lang="en-GB" sz="1800" kern="100" dirty="0">
                <a:effectLst/>
                <a:latin typeface="Alexandria" pitchFamily="2" charset="-78"/>
                <a:ea typeface="Calibri" panose="020F0502020204030204" pitchFamily="34" charset="0"/>
                <a:cs typeface="Alexandria" pitchFamily="2" charset="-78"/>
              </a:rPr>
              <a:t>Text Analytics </a:t>
            </a:r>
            <a:r>
              <a:rPr lang="ar-EG" sz="1800" kern="100" dirty="0">
                <a:effectLst/>
                <a:latin typeface="Alexandria" pitchFamily="2" charset="-78"/>
                <a:ea typeface="Calibri" panose="020F0502020204030204" pitchFamily="34" charset="0"/>
                <a:cs typeface="Alexandria" pitchFamily="2" charset="-78"/>
              </a:rPr>
              <a:t> تساعد في استخراج المعلومات القيمة من النصوص الكبيرة، من خلال تصنيف وتلخيص المحتوى.</a:t>
            </a:r>
          </a:p>
          <a:p>
            <a:pPr marL="285750" indent="-28575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التعرف على المشاعر: </a:t>
            </a:r>
            <a:r>
              <a:rPr lang="ar-EG" sz="1800" kern="100" dirty="0">
                <a:effectLst/>
                <a:latin typeface="Alexandria" pitchFamily="2" charset="-78"/>
                <a:ea typeface="Calibri" panose="020F0502020204030204" pitchFamily="34" charset="0"/>
                <a:cs typeface="Alexandria" pitchFamily="2" charset="-78"/>
              </a:rPr>
              <a:t>باستخدام خوارزميات التعلم الآلي، يمكن للذكاء الاصطناعي تحديد مشاعر الجمهور (إيجابية، سلبية، محايدة) تجاه العلامة التجارية أو الحملات الإعلانية.</a:t>
            </a:r>
            <a:endParaRPr lang="en-GB" sz="18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34618415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1422"/>
            <a:ext cx="10570270" cy="4662110"/>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a:pPr>
            <a:r>
              <a:rPr lang="ar-EG" sz="2400" b="1" dirty="0">
                <a:solidFill>
                  <a:srgbClr val="00B0F0"/>
                </a:solidFill>
                <a:latin typeface="Alexandria" pitchFamily="2" charset="-78"/>
                <a:cs typeface="Alexandria" pitchFamily="2" charset="-78"/>
              </a:rPr>
              <a:t>تحليل البيانات والإحصاءات</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الأدوات الشائعة والتقنيات:</a:t>
            </a:r>
          </a:p>
          <a:p>
            <a:pPr marL="285750" indent="-285750" algn="just" rtl="1">
              <a:lnSpc>
                <a:spcPct val="150000"/>
              </a:lnSpc>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Sentiment Analysis Tools </a:t>
            </a:r>
            <a:r>
              <a:rPr lang="ar-EG" sz="2000" b="1"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مثل </a:t>
            </a:r>
            <a:r>
              <a:rPr lang="en-GB" sz="1800" kern="100" dirty="0" err="1">
                <a:effectLst/>
                <a:latin typeface="Alexandria" pitchFamily="2" charset="-78"/>
                <a:ea typeface="Calibri" panose="020F0502020204030204" pitchFamily="34" charset="0"/>
                <a:cs typeface="Alexandria" pitchFamily="2" charset="-78"/>
              </a:rPr>
              <a:t>MonkeyLearn</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 و</a:t>
            </a:r>
            <a:r>
              <a:rPr lang="en-GB" sz="1800" kern="100" dirty="0" err="1">
                <a:effectLst/>
                <a:latin typeface="Alexandria" pitchFamily="2" charset="-78"/>
                <a:ea typeface="Calibri" panose="020F0502020204030204" pitchFamily="34" charset="0"/>
                <a:cs typeface="Alexandria" pitchFamily="2" charset="-78"/>
              </a:rPr>
              <a:t>Lexalytics</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التي تحلل المشاعر في النصوص وتساعد في فهم ردود الفعل العاطفية.</a:t>
            </a:r>
          </a:p>
          <a:p>
            <a:pPr marL="285750" indent="-285750" algn="just" rtl="1">
              <a:lnSpc>
                <a:spcPct val="150000"/>
              </a:lnSpc>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Text Mining Tools: </a:t>
            </a:r>
            <a:r>
              <a:rPr lang="ar-EG" sz="2000" b="1"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مثل</a:t>
            </a:r>
            <a:r>
              <a:rPr lang="en-GB" sz="1800" kern="100" dirty="0">
                <a:effectLst/>
                <a:latin typeface="Alexandria" pitchFamily="2" charset="-78"/>
                <a:ea typeface="Calibri" panose="020F0502020204030204" pitchFamily="34" charset="0"/>
                <a:cs typeface="Alexandria" pitchFamily="2" charset="-78"/>
              </a:rPr>
              <a:t>RapidMiner </a:t>
            </a:r>
            <a:r>
              <a:rPr lang="ar-EG" sz="1800" kern="100" dirty="0">
                <a:effectLst/>
                <a:latin typeface="Alexandria" pitchFamily="2" charset="-78"/>
                <a:ea typeface="Calibri" panose="020F0502020204030204" pitchFamily="34" charset="0"/>
                <a:cs typeface="Alexandria" pitchFamily="2" charset="-78"/>
              </a:rPr>
              <a:t>و </a:t>
            </a:r>
            <a:r>
              <a:rPr lang="en-GB" sz="1800" kern="100" dirty="0">
                <a:effectLst/>
                <a:latin typeface="Alexandria" pitchFamily="2" charset="-78"/>
                <a:ea typeface="Calibri" panose="020F0502020204030204" pitchFamily="34" charset="0"/>
                <a:cs typeface="Alexandria" pitchFamily="2" charset="-78"/>
              </a:rPr>
              <a:t>IBM Watson، </a:t>
            </a:r>
            <a:r>
              <a:rPr lang="ar-EG" sz="1800" kern="100" dirty="0">
                <a:effectLst/>
                <a:latin typeface="Alexandria" pitchFamily="2" charset="-78"/>
                <a:ea typeface="Calibri" panose="020F0502020204030204" pitchFamily="34" charset="0"/>
                <a:cs typeface="Alexandria" pitchFamily="2" charset="-78"/>
              </a:rPr>
              <a:t>التي تستخدم لتحليل واستخراج الأنماط والاتجاهات من النصوص.</a:t>
            </a:r>
          </a:p>
          <a:p>
            <a:pPr marL="285750" indent="-285750" algn="just" rtl="1">
              <a:lnSpc>
                <a:spcPct val="150000"/>
              </a:lnSpc>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Social Media Analytics Platforms </a:t>
            </a:r>
            <a:r>
              <a:rPr lang="ar-EG" sz="2000" b="1" kern="100" dirty="0">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مثل </a:t>
            </a:r>
            <a:r>
              <a:rPr lang="en-GB" sz="1800" kern="100" dirty="0">
                <a:effectLst/>
                <a:latin typeface="Alexandria" pitchFamily="2" charset="-78"/>
                <a:ea typeface="Calibri" panose="020F0502020204030204" pitchFamily="34" charset="0"/>
                <a:cs typeface="Alexandria" pitchFamily="2" charset="-78"/>
              </a:rPr>
              <a:t>Hootsuite </a:t>
            </a:r>
            <a:r>
              <a:rPr lang="ar-EG" sz="1800" kern="100" dirty="0">
                <a:effectLst/>
                <a:latin typeface="Alexandria" pitchFamily="2" charset="-78"/>
                <a:ea typeface="Calibri" panose="020F0502020204030204" pitchFamily="34" charset="0"/>
                <a:cs typeface="Alexandria" pitchFamily="2" charset="-78"/>
              </a:rPr>
              <a:t>و </a:t>
            </a:r>
            <a:r>
              <a:rPr lang="en-GB" sz="1800" kern="100" dirty="0">
                <a:effectLst/>
                <a:latin typeface="Alexandria" pitchFamily="2" charset="-78"/>
                <a:ea typeface="Calibri" panose="020F0502020204030204" pitchFamily="34" charset="0"/>
                <a:cs typeface="Alexandria" pitchFamily="2" charset="-78"/>
              </a:rPr>
              <a:t>Sprout Social، </a:t>
            </a:r>
            <a:r>
              <a:rPr lang="ar-EG" sz="1800" kern="100" dirty="0">
                <a:effectLst/>
                <a:latin typeface="Alexandria" pitchFamily="2" charset="-78"/>
                <a:ea typeface="Calibri" panose="020F0502020204030204" pitchFamily="34" charset="0"/>
                <a:cs typeface="Alexandria" pitchFamily="2" charset="-78"/>
              </a:rPr>
              <a:t>التي توفر تحليلات متقدمة للبيانات من وسائل التواصل الاجتماعي.</a:t>
            </a:r>
            <a:endParaRPr lang="en-GB" sz="18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6123931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1422"/>
            <a:ext cx="10570270" cy="4749249"/>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التخصيص والتفاعل</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كيفية استخدام الذكاء الاصطناعي لتخصيص الرسائل وتفاعل أكثر فعالية:</a:t>
            </a:r>
          </a:p>
          <a:p>
            <a:pPr marL="342900" indent="-34290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تخصيص المحتوى: </a:t>
            </a:r>
            <a:r>
              <a:rPr lang="ar-EG" kern="100" dirty="0">
                <a:effectLst/>
                <a:latin typeface="Alexandria" pitchFamily="2" charset="-78"/>
                <a:ea typeface="Calibri" panose="020F0502020204030204" pitchFamily="34" charset="0"/>
                <a:cs typeface="Alexandria" pitchFamily="2" charset="-78"/>
              </a:rPr>
              <a:t>الذكاء الاصطناعي يمكنه تحليل بيانات الجمهور وتقديم محتوى مخصص بناءً على اهتماماتهم وتفضيلاتهم، مما يؤدي إلى تحسين فعالية الحملات الإعلانية.</a:t>
            </a:r>
          </a:p>
          <a:p>
            <a:pPr marL="342900" indent="-34290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التفاعل الفوري: </a:t>
            </a:r>
            <a:r>
              <a:rPr lang="ar-EG" kern="100" dirty="0">
                <a:effectLst/>
                <a:latin typeface="Alexandria" pitchFamily="2" charset="-78"/>
                <a:ea typeface="Calibri" panose="020F0502020204030204" pitchFamily="34" charset="0"/>
                <a:cs typeface="Alexandria" pitchFamily="2" charset="-78"/>
              </a:rPr>
              <a:t>الدردشات الذكية (</a:t>
            </a:r>
            <a:r>
              <a:rPr lang="en-GB" kern="100" dirty="0">
                <a:effectLst/>
                <a:latin typeface="Alexandria" pitchFamily="2" charset="-78"/>
                <a:ea typeface="Calibri" panose="020F0502020204030204" pitchFamily="34" charset="0"/>
                <a:cs typeface="Alexandria" pitchFamily="2" charset="-78"/>
              </a:rPr>
              <a:t>Chatbots) </a:t>
            </a:r>
            <a:r>
              <a:rPr lang="ar-EG" kern="100" dirty="0">
                <a:effectLst/>
                <a:latin typeface="Alexandria" pitchFamily="2" charset="-78"/>
                <a:ea typeface="Calibri" panose="020F0502020204030204" pitchFamily="34" charset="0"/>
                <a:cs typeface="Alexandria" pitchFamily="2" charset="-78"/>
              </a:rPr>
              <a:t>يمكنها التفاعل مع الجمهور بشكل فوري، وتقديم إجابات على الأسئلة الشائعة وتوجيه المستخدمين إلى الموارد المناسبة.</a:t>
            </a:r>
          </a:p>
          <a:p>
            <a:pPr marL="342900" indent="-34290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تحسين تجربة المستخدم: </a:t>
            </a:r>
            <a:r>
              <a:rPr lang="ar-EG" kern="100" dirty="0">
                <a:effectLst/>
                <a:latin typeface="Alexandria" pitchFamily="2" charset="-78"/>
                <a:ea typeface="Calibri" panose="020F0502020204030204" pitchFamily="34" charset="0"/>
                <a:cs typeface="Alexandria" pitchFamily="2" charset="-78"/>
              </a:rPr>
              <a:t>باستخدام الذكاء الاصطناعي، يمكن تحسين تجربة المستخدم من خلال تقديم توصيات مخصصة وتفاعل أكثر شخصيًا.</a:t>
            </a:r>
            <a:endParaRPr lang="en-GB" sz="18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4210789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1422"/>
            <a:ext cx="10570270" cy="4754443"/>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التخصيص والتفاعل</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التقنيات المستخدمة:</a:t>
            </a:r>
          </a:p>
          <a:p>
            <a:pPr marL="342900" indent="-342900" algn="just" rtl="1">
              <a:lnSpc>
                <a:spcPct val="150000"/>
              </a:lnSpc>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Chatbots </a:t>
            </a:r>
            <a:r>
              <a:rPr lang="ar-EG" sz="2000" b="1" kern="100" dirty="0">
                <a:effectLst/>
                <a:latin typeface="Alexandria" pitchFamily="2" charset="-78"/>
                <a:ea typeface="Calibri" panose="020F0502020204030204" pitchFamily="34" charset="0"/>
                <a:cs typeface="Alexandria" pitchFamily="2" charset="-78"/>
              </a:rPr>
              <a:t> </a:t>
            </a:r>
            <a:r>
              <a:rPr lang="ar-EG" sz="2000" kern="100" dirty="0">
                <a:effectLst/>
                <a:latin typeface="Alexandria" pitchFamily="2" charset="-78"/>
                <a:ea typeface="Calibri" panose="020F0502020204030204" pitchFamily="34" charset="0"/>
                <a:cs typeface="Alexandria" pitchFamily="2" charset="-78"/>
              </a:rPr>
              <a:t>مثل</a:t>
            </a:r>
            <a:r>
              <a:rPr lang="en-GB" sz="2000" kern="100" dirty="0">
                <a:effectLst/>
                <a:latin typeface="Alexandria" pitchFamily="2" charset="-78"/>
                <a:ea typeface="Calibri" panose="020F0502020204030204" pitchFamily="34" charset="0"/>
                <a:cs typeface="Alexandria" pitchFamily="2" charset="-78"/>
              </a:rPr>
              <a:t>Drift </a:t>
            </a:r>
            <a:r>
              <a:rPr lang="ar-EG" sz="2000" kern="100" dirty="0">
                <a:effectLst/>
                <a:latin typeface="Alexandria" pitchFamily="2" charset="-78"/>
                <a:ea typeface="Calibri" panose="020F0502020204030204" pitchFamily="34" charset="0"/>
                <a:cs typeface="Alexandria" pitchFamily="2" charset="-78"/>
              </a:rPr>
              <a:t> و</a:t>
            </a:r>
            <a:r>
              <a:rPr lang="en-GB" sz="2000" kern="100" dirty="0">
                <a:effectLst/>
                <a:latin typeface="Alexandria" pitchFamily="2" charset="-78"/>
                <a:ea typeface="Calibri" panose="020F0502020204030204" pitchFamily="34" charset="0"/>
                <a:cs typeface="Alexandria" pitchFamily="2" charset="-78"/>
              </a:rPr>
              <a:t>Intercom، </a:t>
            </a:r>
            <a:r>
              <a:rPr lang="ar-EG" sz="2000" kern="100" dirty="0">
                <a:effectLst/>
                <a:latin typeface="Alexandria" pitchFamily="2" charset="-78"/>
                <a:ea typeface="Calibri" panose="020F0502020204030204" pitchFamily="34" charset="0"/>
                <a:cs typeface="Alexandria" pitchFamily="2" charset="-78"/>
              </a:rPr>
              <a:t>التي توفر تفاعلات آلية مع المستخدمين، وتحسين التواصل بشكل مستمر.</a:t>
            </a:r>
          </a:p>
          <a:p>
            <a:pPr marL="342900" indent="-342900" algn="just" rtl="1">
              <a:lnSpc>
                <a:spcPct val="150000"/>
              </a:lnSpc>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Recommendation Engines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مثل</a:t>
            </a:r>
            <a:r>
              <a:rPr lang="en-GB" kern="100" dirty="0" err="1">
                <a:effectLst/>
                <a:latin typeface="Alexandria" pitchFamily="2" charset="-78"/>
                <a:ea typeface="Calibri" panose="020F0502020204030204" pitchFamily="34" charset="0"/>
                <a:cs typeface="Alexandria" pitchFamily="2" charset="-78"/>
              </a:rPr>
              <a:t>Algolia</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 و</a:t>
            </a:r>
            <a:r>
              <a:rPr lang="en-GB" kern="100" dirty="0">
                <a:effectLst/>
                <a:latin typeface="Alexandria" pitchFamily="2" charset="-78"/>
                <a:ea typeface="Calibri" panose="020F0502020204030204" pitchFamily="34" charset="0"/>
                <a:cs typeface="Alexandria" pitchFamily="2" charset="-78"/>
              </a:rPr>
              <a:t>Dynamic Yield، </a:t>
            </a:r>
            <a:r>
              <a:rPr lang="ar-EG" kern="100" dirty="0">
                <a:effectLst/>
                <a:latin typeface="Alexandria" pitchFamily="2" charset="-78"/>
                <a:ea typeface="Calibri" panose="020F0502020204030204" pitchFamily="34" charset="0"/>
                <a:cs typeface="Alexandria" pitchFamily="2" charset="-78"/>
              </a:rPr>
              <a:t>التي تقدم توصيات محتوى مخصصة بناءً على سلوك المستخدم.</a:t>
            </a:r>
          </a:p>
          <a:p>
            <a:pPr marL="342900" indent="-342900" algn="just" rtl="1">
              <a:lnSpc>
                <a:spcPct val="150000"/>
              </a:lnSpc>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Personalization Engines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مثل</a:t>
            </a:r>
            <a:r>
              <a:rPr lang="en-GB" kern="100" dirty="0">
                <a:effectLst/>
                <a:latin typeface="Alexandria" pitchFamily="2" charset="-78"/>
                <a:ea typeface="Calibri" panose="020F0502020204030204" pitchFamily="34" charset="0"/>
                <a:cs typeface="Alexandria" pitchFamily="2" charset="-78"/>
              </a:rPr>
              <a:t>Adobe Experience Cloud </a:t>
            </a:r>
            <a:r>
              <a:rPr lang="ar-EG" kern="100" dirty="0">
                <a:effectLst/>
                <a:latin typeface="Alexandria" pitchFamily="2" charset="-78"/>
                <a:ea typeface="Calibri" panose="020F0502020204030204" pitchFamily="34" charset="0"/>
                <a:cs typeface="Alexandria" pitchFamily="2" charset="-78"/>
              </a:rPr>
              <a:t>و </a:t>
            </a:r>
            <a:r>
              <a:rPr lang="en-GB" kern="100" dirty="0">
                <a:effectLst/>
                <a:latin typeface="Alexandria" pitchFamily="2" charset="-78"/>
                <a:ea typeface="Calibri" panose="020F0502020204030204" pitchFamily="34" charset="0"/>
                <a:cs typeface="Alexandria" pitchFamily="2" charset="-78"/>
              </a:rPr>
              <a:t>Salesforce Einstein، </a:t>
            </a:r>
            <a:r>
              <a:rPr lang="ar-EG" kern="100" dirty="0">
                <a:effectLst/>
                <a:latin typeface="Alexandria" pitchFamily="2" charset="-78"/>
                <a:ea typeface="Calibri" panose="020F0502020204030204" pitchFamily="34" charset="0"/>
                <a:cs typeface="Alexandria" pitchFamily="2" charset="-78"/>
              </a:rPr>
              <a:t>التي تساعد في تخصيص التجارب التسويقية بناءً على البيانات وتحليل السلوك.</a:t>
            </a:r>
            <a:endParaRPr lang="en-GB" sz="18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206368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1422"/>
            <a:ext cx="10570270" cy="4754443"/>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3. رصد السمعة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استخدام الذكاء الاصطناعي لمراقبة السمعة عبر الإنترنت:</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رصد تتبع</a:t>
            </a:r>
            <a:r>
              <a:rPr lang="en-GB" sz="2000" b="1" kern="100" dirty="0">
                <a:effectLst/>
                <a:latin typeface="Alexandria" pitchFamily="2" charset="-78"/>
                <a:ea typeface="Calibri" panose="020F0502020204030204" pitchFamily="34" charset="0"/>
                <a:cs typeface="Alexandria" pitchFamily="2" charset="-78"/>
              </a:rPr>
              <a:t>mentions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يمكن للذكاء الاصطناعي تتبع</a:t>
            </a:r>
            <a:r>
              <a:rPr lang="en-GB" kern="100" dirty="0">
                <a:effectLst/>
                <a:latin typeface="Alexandria" pitchFamily="2" charset="-78"/>
                <a:ea typeface="Calibri" panose="020F0502020204030204" pitchFamily="34" charset="0"/>
                <a:cs typeface="Alexandria" pitchFamily="2" charset="-78"/>
              </a:rPr>
              <a:t>mentions </a:t>
            </a:r>
            <a:r>
              <a:rPr lang="ar-EG" kern="100" dirty="0">
                <a:effectLst/>
                <a:latin typeface="Alexandria" pitchFamily="2" charset="-78"/>
                <a:ea typeface="Calibri" panose="020F0502020204030204" pitchFamily="34" charset="0"/>
                <a:cs typeface="Alexandria" pitchFamily="2" charset="-78"/>
              </a:rPr>
              <a:t> العلامة التجارية عبر الإنترنت وتحليل السياق لفهم مدى تأثيرها.</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تحليل ردود الفعل: </a:t>
            </a:r>
            <a:r>
              <a:rPr lang="ar-EG" kern="100" dirty="0">
                <a:effectLst/>
                <a:latin typeface="Alexandria" pitchFamily="2" charset="-78"/>
                <a:ea typeface="Calibri" panose="020F0502020204030204" pitchFamily="34" charset="0"/>
                <a:cs typeface="Alexandria" pitchFamily="2" charset="-78"/>
              </a:rPr>
              <a:t>باستخدام أدوات التحليل، يمكن تحديد مدى تأثير التعليقات والآراء السلبية أو الإيجابية على السمعة.</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إدارة الأزمات: </a:t>
            </a:r>
            <a:r>
              <a:rPr lang="ar-EG" kern="100" dirty="0">
                <a:effectLst/>
                <a:latin typeface="Alexandria" pitchFamily="2" charset="-78"/>
                <a:ea typeface="Calibri" panose="020F0502020204030204" pitchFamily="34" charset="0"/>
                <a:cs typeface="Alexandria" pitchFamily="2" charset="-78"/>
              </a:rPr>
              <a:t>الذكاء الاصطناعي يساعد في التعرف على الأزمات المحتملة بسرعة واتخاذ إجراءات سريعة للتعامل معها.</a:t>
            </a:r>
            <a:endParaRPr lang="en-GB" sz="18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719139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1422"/>
            <a:ext cx="10570270" cy="4754443"/>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3. رصد السمعة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الأدوات والتقنيات المستخدمة:</a:t>
            </a:r>
          </a:p>
          <a:p>
            <a:pPr algn="just" rtl="1">
              <a:lnSpc>
                <a:spcPct val="150000"/>
              </a:lnSpc>
              <a:spcBef>
                <a:spcPts val="600"/>
              </a:spcBef>
              <a:spcAft>
                <a:spcPts val="1200"/>
              </a:spcAft>
            </a:pPr>
            <a:r>
              <a:rPr lang="en-GB" sz="2000" b="1" kern="100" dirty="0">
                <a:effectLst/>
                <a:latin typeface="Alexandria" pitchFamily="2" charset="-78"/>
                <a:ea typeface="Calibri" panose="020F0502020204030204" pitchFamily="34" charset="0"/>
                <a:cs typeface="Alexandria" pitchFamily="2" charset="-78"/>
              </a:rPr>
              <a:t>Online Reputation Management Tools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مثل </a:t>
            </a:r>
            <a:r>
              <a:rPr lang="en-GB" kern="100" dirty="0" err="1">
                <a:effectLst/>
                <a:latin typeface="Alexandria" pitchFamily="2" charset="-78"/>
                <a:ea typeface="Calibri" panose="020F0502020204030204" pitchFamily="34" charset="0"/>
                <a:cs typeface="Alexandria" pitchFamily="2" charset="-78"/>
              </a:rPr>
              <a:t>Brandwatch</a:t>
            </a:r>
            <a:r>
              <a:rPr lang="ar-EG" kern="100" dirty="0">
                <a:effectLst/>
                <a:latin typeface="Alexandria" pitchFamily="2" charset="-78"/>
                <a:ea typeface="Calibri" panose="020F0502020204030204" pitchFamily="34" charset="0"/>
                <a:cs typeface="Alexandria" pitchFamily="2" charset="-78"/>
              </a:rPr>
              <a:t> و </a:t>
            </a:r>
            <a:r>
              <a:rPr lang="en-GB" kern="100" dirty="0">
                <a:effectLst/>
                <a:latin typeface="Alexandria" pitchFamily="2" charset="-78"/>
                <a:ea typeface="Calibri" panose="020F0502020204030204" pitchFamily="34" charset="0"/>
                <a:cs typeface="Alexandria" pitchFamily="2" charset="-78"/>
              </a:rPr>
              <a:t>Mention، </a:t>
            </a:r>
            <a:r>
              <a:rPr lang="ar-EG" kern="100" dirty="0">
                <a:effectLst/>
                <a:latin typeface="Alexandria" pitchFamily="2" charset="-78"/>
                <a:ea typeface="Calibri" panose="020F0502020204030204" pitchFamily="34" charset="0"/>
                <a:cs typeface="Alexandria" pitchFamily="2" charset="-78"/>
              </a:rPr>
              <a:t>التي تساعد في تتبع وتحليل المحادثات حول العلامة التجارية.</a:t>
            </a:r>
          </a:p>
          <a:p>
            <a:pPr algn="just" rtl="1">
              <a:lnSpc>
                <a:spcPct val="150000"/>
              </a:lnSpc>
              <a:spcBef>
                <a:spcPts val="600"/>
              </a:spcBef>
              <a:spcAft>
                <a:spcPts val="1200"/>
              </a:spcAft>
            </a:pPr>
            <a:r>
              <a:rPr lang="en-GB" sz="2000" b="1" kern="100" dirty="0">
                <a:effectLst/>
                <a:latin typeface="Alexandria" pitchFamily="2" charset="-78"/>
                <a:ea typeface="Calibri" panose="020F0502020204030204" pitchFamily="34" charset="0"/>
                <a:cs typeface="Alexandria" pitchFamily="2" charset="-78"/>
              </a:rPr>
              <a:t>Sentiment Tracking Tools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مثل</a:t>
            </a:r>
            <a:r>
              <a:rPr lang="en-GB" kern="100" dirty="0" err="1">
                <a:effectLst/>
                <a:latin typeface="Alexandria" pitchFamily="2" charset="-78"/>
                <a:ea typeface="Calibri" panose="020F0502020204030204" pitchFamily="34" charset="0"/>
                <a:cs typeface="Alexandria" pitchFamily="2" charset="-78"/>
              </a:rPr>
              <a:t>NetBase</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 و</a:t>
            </a:r>
            <a:r>
              <a:rPr lang="en-GB" kern="100" dirty="0" err="1">
                <a:effectLst/>
                <a:latin typeface="Alexandria" pitchFamily="2" charset="-78"/>
                <a:ea typeface="Calibri" panose="020F0502020204030204" pitchFamily="34" charset="0"/>
                <a:cs typeface="Alexandria" pitchFamily="2" charset="-78"/>
              </a:rPr>
              <a:t>Talkwalker</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التي تقدم رؤى حول كيف يرى الجمهور العلامة التجارية بناءً على تحليلات المشاعر.</a:t>
            </a:r>
          </a:p>
          <a:p>
            <a:pPr algn="just" rtl="1">
              <a:lnSpc>
                <a:spcPct val="150000"/>
              </a:lnSpc>
              <a:spcBef>
                <a:spcPts val="600"/>
              </a:spcBef>
              <a:spcAft>
                <a:spcPts val="1200"/>
              </a:spcAft>
            </a:pPr>
            <a:r>
              <a:rPr lang="en-GB" sz="2000" b="1" kern="100" dirty="0">
                <a:effectLst/>
                <a:latin typeface="Alexandria" pitchFamily="2" charset="-78"/>
                <a:ea typeface="Calibri" panose="020F0502020204030204" pitchFamily="34" charset="0"/>
                <a:cs typeface="Alexandria" pitchFamily="2" charset="-78"/>
              </a:rPr>
              <a:t>Crisis Management Tools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مثل</a:t>
            </a:r>
            <a:r>
              <a:rPr lang="en-GB" kern="100" dirty="0" err="1">
                <a:effectLst/>
                <a:latin typeface="Alexandria" pitchFamily="2" charset="-78"/>
                <a:ea typeface="Calibri" panose="020F0502020204030204" pitchFamily="34" charset="0"/>
                <a:cs typeface="Alexandria" pitchFamily="2" charset="-78"/>
              </a:rPr>
              <a:t>Zignal</a:t>
            </a:r>
            <a:r>
              <a:rPr lang="en-GB" kern="100" dirty="0">
                <a:effectLst/>
                <a:latin typeface="Alexandria" pitchFamily="2" charset="-78"/>
                <a:ea typeface="Calibri" panose="020F0502020204030204" pitchFamily="34" charset="0"/>
                <a:cs typeface="Alexandria" pitchFamily="2" charset="-78"/>
              </a:rPr>
              <a:t> Labs </a:t>
            </a:r>
            <a:r>
              <a:rPr lang="ar-EG" kern="100" dirty="0">
                <a:effectLst/>
                <a:latin typeface="Alexandria" pitchFamily="2" charset="-78"/>
                <a:ea typeface="Calibri" panose="020F0502020204030204" pitchFamily="34" charset="0"/>
                <a:cs typeface="Alexandria" pitchFamily="2" charset="-78"/>
              </a:rPr>
              <a:t> و</a:t>
            </a:r>
            <a:r>
              <a:rPr lang="en-GB" kern="100" dirty="0">
                <a:effectLst/>
                <a:latin typeface="Alexandria" pitchFamily="2" charset="-78"/>
                <a:ea typeface="Calibri" panose="020F0502020204030204" pitchFamily="34" charset="0"/>
                <a:cs typeface="Alexandria" pitchFamily="2" charset="-78"/>
              </a:rPr>
              <a:t>Sprinklr، </a:t>
            </a:r>
            <a:r>
              <a:rPr lang="ar-EG" kern="100" dirty="0">
                <a:effectLst/>
                <a:latin typeface="Alexandria" pitchFamily="2" charset="-78"/>
                <a:ea typeface="Calibri" panose="020F0502020204030204" pitchFamily="34" charset="0"/>
                <a:cs typeface="Alexandria" pitchFamily="2" charset="-78"/>
              </a:rPr>
              <a:t>التي توفر تحليلات حول الأزمات وتساعد في تطوير استراتيجيات لإدارتها.</a:t>
            </a:r>
            <a:endParaRPr lang="en-GB" sz="18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2284166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822849"/>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1551816"/>
            <a:ext cx="9582912" cy="461594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spcAft>
                <a:spcPts val="1200"/>
              </a:spcAft>
            </a:pPr>
            <a:r>
              <a:rPr lang="ar-EG" sz="2400" kern="100" dirty="0">
                <a:solidFill>
                  <a:srgbClr val="00B0F0"/>
                </a:solidFill>
                <a:latin typeface="Alexandria" pitchFamily="2" charset="-78"/>
                <a:ea typeface="Calibri" panose="020F0502020204030204" pitchFamily="34" charset="0"/>
                <a:cs typeface="Alexandria" pitchFamily="2" charset="-78"/>
              </a:rPr>
              <a:t>1. التنبؤ والتحليل:</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تحليل البيانات الضخمة: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استخدام تقنيات الذكاء الاصطناعي لتحليل كميات هائلة من البيانات من مصادر مختلفة مثل وسائل التواصل الاجتماعي، الأخبار، وتقارير السوق لاكتشاف الأنماط التي قد تشير إلى أزمة محتملة.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التعلم الآلي يمكن أن يتعرف على الاتجاهات والأنماط السابقة التي كانت مرتبطة بأزمات، مما يسمح للمؤسسات بالتحضير لها بشكل أفضل.</a:t>
            </a:r>
            <a:endParaRPr lang="en-GB"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0079802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822849"/>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1551816"/>
            <a:ext cx="9582912" cy="4046557"/>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spcAft>
                <a:spcPts val="1200"/>
              </a:spcAft>
            </a:pPr>
            <a:r>
              <a:rPr lang="ar-EG" sz="2400" kern="100" dirty="0">
                <a:solidFill>
                  <a:srgbClr val="00B0F0"/>
                </a:solidFill>
                <a:latin typeface="Alexandria" pitchFamily="2" charset="-78"/>
                <a:ea typeface="Calibri" panose="020F0502020204030204" pitchFamily="34" charset="0"/>
                <a:cs typeface="Alexandria" pitchFamily="2" charset="-78"/>
              </a:rPr>
              <a:t>1. التنبؤ والتحليل:</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التنبؤ بالأزمات:</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الذكاء الاصطناعي يمكن أن يساعد في التنبؤ بالأزمات قبل حدوثها من خلال نماذج التنبؤ التي تعتمد على البيانات الحالية والتاريخية.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يمكن للتطبيقات مثل الشبكات العصبية التنبؤية التعرف على إشارات مبكرة للهجمات الإلكترونية أو التغيرات في سلوك السوق.</a:t>
            </a:r>
            <a:endParaRPr lang="en-GB"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920252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929643"/>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1668764"/>
            <a:ext cx="9582912" cy="4046557"/>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spcAft>
                <a:spcPts val="1200"/>
              </a:spcAft>
            </a:pPr>
            <a:r>
              <a:rPr lang="ar-EG" sz="2400" kern="100" dirty="0">
                <a:solidFill>
                  <a:srgbClr val="00B0F0"/>
                </a:solidFill>
                <a:latin typeface="Alexandria" pitchFamily="2" charset="-78"/>
                <a:ea typeface="Calibri" panose="020F0502020204030204" pitchFamily="34" charset="0"/>
                <a:cs typeface="Alexandria" pitchFamily="2" charset="-78"/>
              </a:rPr>
              <a:t>2. الاستجابة التلقائية:</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روبوتات الدردشة </a:t>
            </a:r>
            <a:r>
              <a:rPr lang="en-GB" sz="2000" b="1" kern="100" dirty="0">
                <a:effectLst/>
                <a:latin typeface="Alexandria" pitchFamily="2" charset="-78"/>
                <a:ea typeface="Calibri" panose="020F0502020204030204" pitchFamily="34" charset="0"/>
                <a:cs typeface="Alexandria" pitchFamily="2" charset="-78"/>
              </a:rPr>
              <a:t>Chatbots</a:t>
            </a:r>
            <a:r>
              <a:rPr lang="ar-EG" sz="2000" b="1" kern="100" dirty="0">
                <a:effectLst/>
                <a:latin typeface="Alexandria" pitchFamily="2" charset="-78"/>
                <a:ea typeface="Calibri" panose="020F0502020204030204" pitchFamily="34" charset="0"/>
                <a:cs typeface="Alexandria" pitchFamily="2" charset="-78"/>
              </a:rPr>
              <a:t>:</a:t>
            </a: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استخدام روبوتات الدردشة المدعومة بالذكاء الاصطناعي للإجابة على استفسارات الجمهور أثناء الأزمات، مما يخفف الضغط عن فرق العلاقات العامة ويضمن استجابة فورية.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هذه الأدوات يمكنها معالجة آلاف الطلبات في وقت واحد، مما يجعلها فعالة خلال فترات الذروة.</a:t>
            </a:r>
            <a:endParaRPr lang="en-GB"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063160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99269" y="1221453"/>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41256" y="2090052"/>
            <a:ext cx="9109488" cy="34002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spcAft>
                <a:spcPts val="1200"/>
              </a:spcAft>
            </a:pPr>
            <a:r>
              <a:rPr lang="ar-EG" sz="2400" kern="100" dirty="0">
                <a:solidFill>
                  <a:srgbClr val="00B0F0"/>
                </a:solidFill>
                <a:latin typeface="Alexandria" pitchFamily="2" charset="-78"/>
                <a:ea typeface="Calibri" panose="020F0502020204030204" pitchFamily="34" charset="0"/>
                <a:cs typeface="Alexandria" pitchFamily="2" charset="-78"/>
              </a:rPr>
              <a:t>2. الاستجابة التلقائية:</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إدارة الأزمات التلقائية: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أنظمة الاستجابة التلقائية التي يمكن أن تفعّل البروتوكولات الخاصة بإدارة الأزمات عند اكتشاف حدث معين، مثل إغلاق الأنظمة المعرضة للخطر أو إرسال تنبيهات إلى الفرق المعنية.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4355953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96078"/>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412112"/>
            <a:ext cx="8998968" cy="446205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pPr>
            <a:r>
              <a:rPr lang="ar-EG" sz="2400" kern="100" dirty="0">
                <a:solidFill>
                  <a:srgbClr val="00B0F0"/>
                </a:solidFill>
                <a:latin typeface="Alexandria" pitchFamily="2" charset="-78"/>
                <a:ea typeface="Calibri" panose="020F0502020204030204" pitchFamily="34" charset="0"/>
                <a:cs typeface="Alexandria" pitchFamily="2" charset="-78"/>
              </a:rPr>
              <a:t>مثال واقعي على التنبؤ بالهجمات الإلكترونية:</a:t>
            </a:r>
          </a:p>
          <a:p>
            <a:pPr lvl="0" algn="just" rtl="1">
              <a:lnSpc>
                <a:spcPct val="150000"/>
              </a:lnSpc>
              <a:spcBef>
                <a:spcPts val="600"/>
              </a:spcBef>
            </a:pPr>
            <a:r>
              <a:rPr lang="ar-SA" sz="2000" b="1" kern="100" dirty="0">
                <a:effectLst/>
                <a:latin typeface="Alexandria" pitchFamily="2" charset="-78"/>
                <a:ea typeface="Calibri" panose="020F0502020204030204" pitchFamily="34" charset="0"/>
                <a:cs typeface="Alexandria" pitchFamily="2" charset="-78"/>
              </a:rPr>
              <a:t>دراسة حالة: استخدام الذكاء الاصطناعي في البنوك للكشف المبكر عن الهجمات الإلكترونية.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يتم تطبيق أنظمة الذكاء الاصطناعي لتحليل البيانات المتعلقة بمحاولات الدخول غير المصرح بها والتغيرات غير العادية في حركة الشبكة للتنبؤ بالهجمات الإلكترونية قبل وقوعها.</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الفوائد</a:t>
            </a:r>
            <a:r>
              <a:rPr lang="ar-SA" kern="100" dirty="0">
                <a:effectLst/>
                <a:latin typeface="Alexandria" pitchFamily="2" charset="-78"/>
                <a:ea typeface="Calibri" panose="020F0502020204030204" pitchFamily="34" charset="0"/>
                <a:cs typeface="Alexandria" pitchFamily="2" charset="-78"/>
              </a:rPr>
              <a:t>: تمكين المؤسسات من اتخاذ خطوات استباقية لحماية أنظمتها وتقليل الأضرار المحتملة.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2891503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96078"/>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540810"/>
            <a:ext cx="8998968" cy="4000390"/>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pPr>
            <a:r>
              <a:rPr lang="ar-EG" sz="2400" kern="100" dirty="0">
                <a:solidFill>
                  <a:srgbClr val="00B0F0"/>
                </a:solidFill>
                <a:latin typeface="Alexandria" pitchFamily="2" charset="-78"/>
                <a:ea typeface="Calibri" panose="020F0502020204030204" pitchFamily="34" charset="0"/>
                <a:cs typeface="Alexandria" pitchFamily="2" charset="-78"/>
              </a:rPr>
              <a:t>مثال واقعي على إدارة الأزمات الصحية:</a:t>
            </a:r>
          </a:p>
          <a:p>
            <a:pPr lvl="0" algn="just" rtl="1">
              <a:lnSpc>
                <a:spcPct val="150000"/>
              </a:lnSpc>
              <a:spcBef>
                <a:spcPts val="600"/>
              </a:spcBef>
            </a:pPr>
            <a:r>
              <a:rPr lang="ar-SA" sz="2000" b="1" kern="100" dirty="0">
                <a:effectLst/>
                <a:latin typeface="Alexandria" pitchFamily="2" charset="-78"/>
                <a:ea typeface="Calibri" panose="020F0502020204030204" pitchFamily="34" charset="0"/>
                <a:cs typeface="Alexandria" pitchFamily="2" charset="-78"/>
              </a:rPr>
              <a:t>دراسة حالة: استخدام الذكاء الاصطناعي أثناء جائحة </a:t>
            </a:r>
            <a:r>
              <a:rPr lang="en-GB" sz="2000" b="1" kern="100" dirty="0">
                <a:effectLst/>
                <a:latin typeface="Alexandria" pitchFamily="2" charset="-78"/>
                <a:ea typeface="Calibri" panose="020F0502020204030204" pitchFamily="34" charset="0"/>
                <a:cs typeface="Alexandria" pitchFamily="2" charset="-78"/>
              </a:rPr>
              <a:t>COVID-19.</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أنظمة الذكاء الاصطناعي مثل </a:t>
            </a:r>
            <a:r>
              <a:rPr lang="en-GB" kern="100" dirty="0">
                <a:effectLst/>
                <a:latin typeface="Alexandria" pitchFamily="2" charset="-78"/>
                <a:ea typeface="Calibri" panose="020F0502020204030204" pitchFamily="34" charset="0"/>
                <a:cs typeface="Alexandria" pitchFamily="2" charset="-78"/>
              </a:rPr>
              <a:t>IBM Watson </a:t>
            </a:r>
            <a:r>
              <a:rPr lang="ar-SA" kern="100" dirty="0">
                <a:effectLst/>
                <a:latin typeface="Alexandria" pitchFamily="2" charset="-78"/>
                <a:ea typeface="Calibri" panose="020F0502020204030204" pitchFamily="34" charset="0"/>
                <a:cs typeface="Alexandria" pitchFamily="2" charset="-78"/>
              </a:rPr>
              <a:t>تم استخدامها لتحليل البيانات الصحية وتقديم تنبؤات حول انتشار الفيروس، بالإضافة إلى تقديم توصيات للحكومات والمؤسسات الصحية.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الفوائد</a:t>
            </a:r>
            <a:r>
              <a:rPr lang="ar-SA" kern="100" dirty="0">
                <a:effectLst/>
                <a:latin typeface="Alexandria" pitchFamily="2" charset="-78"/>
                <a:ea typeface="Calibri" panose="020F0502020204030204" pitchFamily="34" charset="0"/>
                <a:cs typeface="Alexandria" pitchFamily="2" charset="-78"/>
              </a:rPr>
              <a:t>: تحسين الاستجابة للجائحة، توزيع الموارد بكفاءة، وتقليل انتشار الفيروس من خلال تحليل بيانات الاتصال والحركة.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4084372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96078"/>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588285"/>
            <a:ext cx="8998968" cy="4046621"/>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pPr>
            <a:r>
              <a:rPr lang="ar-EG" sz="2400" kern="100" dirty="0">
                <a:solidFill>
                  <a:srgbClr val="00B0F0"/>
                </a:solidFill>
                <a:latin typeface="Alexandria" pitchFamily="2" charset="-78"/>
                <a:ea typeface="Calibri" panose="020F0502020204030204" pitchFamily="34" charset="0"/>
                <a:cs typeface="Alexandria" pitchFamily="2" charset="-78"/>
              </a:rPr>
              <a:t>مثال واقعي على إدارة الأزمات اللوجستية:</a:t>
            </a:r>
          </a:p>
          <a:p>
            <a:pPr lvl="0" algn="just" rtl="1">
              <a:lnSpc>
                <a:spcPct val="150000"/>
              </a:lnSpc>
              <a:spcBef>
                <a:spcPts val="600"/>
              </a:spcBef>
            </a:pPr>
            <a:r>
              <a:rPr lang="ar-SA" sz="2000" b="1" kern="100" dirty="0">
                <a:effectLst/>
                <a:latin typeface="Alexandria" pitchFamily="2" charset="-78"/>
                <a:ea typeface="Calibri" panose="020F0502020204030204" pitchFamily="34" charset="0"/>
                <a:cs typeface="Alexandria" pitchFamily="2" charset="-78"/>
              </a:rPr>
              <a:t>دراسة حالة: تطبيق الذكاء الاصطناعي في سلاسل التوريد خلال الكوارث الطبيعية.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قامت بعض الشركات بتطوير أنظمة تعتمد على الذكاء الاصطناعي لتحليل البيانات الواردة من مئات الموردين والمراكز اللوجستية لتحديد المواقع المحتملة للاختناق وتقديم بدائل في الوقت الحقيقي.</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الفوائد: </a:t>
            </a:r>
            <a:r>
              <a:rPr lang="ar-SA" kern="100" dirty="0">
                <a:effectLst/>
                <a:latin typeface="Alexandria" pitchFamily="2" charset="-78"/>
                <a:ea typeface="Calibri" panose="020F0502020204030204" pitchFamily="34" charset="0"/>
                <a:cs typeface="Alexandria" pitchFamily="2" charset="-78"/>
              </a:rPr>
              <a:t>تحسين مرونة سلاسل التوريد وتقليل تأثير الأزمات على العمليات التجارية.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486659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20247"/>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799303"/>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pPr>
            <a:r>
              <a:rPr lang="ar-EG" sz="2400" kern="100" dirty="0">
                <a:solidFill>
                  <a:srgbClr val="00B0F0"/>
                </a:solidFill>
                <a:latin typeface="Alexandria" pitchFamily="2" charset="-78"/>
                <a:ea typeface="Calibri" panose="020F0502020204030204" pitchFamily="34" charset="0"/>
                <a:cs typeface="Alexandria" pitchFamily="2" charset="-78"/>
              </a:rPr>
              <a:t>الفوائد:</a:t>
            </a: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السرعة والدقة</a:t>
            </a:r>
            <a:r>
              <a:rPr lang="ar-SA" kern="100" dirty="0">
                <a:effectLst/>
                <a:latin typeface="Alexandria" pitchFamily="2" charset="-78"/>
                <a:ea typeface="Calibri" panose="020F0502020204030204" pitchFamily="34" charset="0"/>
                <a:cs typeface="Alexandria" pitchFamily="2" charset="-78"/>
              </a:rPr>
              <a:t>: الذكاء الاصطناعي يمكن أن يعالج كميات هائلة من البيانات بسرعة ويقدم رؤى دقيقة، مما يساعد المؤسسات على اتخاذ قرارات أسرع وأكثر دقة.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التعامل مع الأزمات بشكل استباقي: </a:t>
            </a:r>
            <a:r>
              <a:rPr lang="ar-SA" kern="100" dirty="0">
                <a:effectLst/>
                <a:latin typeface="Alexandria" pitchFamily="2" charset="-78"/>
                <a:ea typeface="Calibri" panose="020F0502020204030204" pitchFamily="34" charset="0"/>
                <a:cs typeface="Alexandria" pitchFamily="2" charset="-78"/>
              </a:rPr>
              <a:t>من خلال التنبؤ بالأزمات وتحليل الأنماط، يمكن للذكاء الاصطناعي أن يساعد المؤسسات في اتخاذ إجراءات وقائية قبل تفاقم الأزمة.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5979607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46945"/>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698942"/>
            <a:ext cx="8998968" cy="395422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pPr>
            <a:r>
              <a:rPr lang="ar-EG" sz="2400" kern="100" dirty="0">
                <a:solidFill>
                  <a:srgbClr val="00B0F0"/>
                </a:solidFill>
                <a:latin typeface="Alexandria" pitchFamily="2" charset="-78"/>
                <a:ea typeface="Calibri" panose="020F0502020204030204" pitchFamily="34" charset="0"/>
                <a:cs typeface="Alexandria" pitchFamily="2" charset="-78"/>
              </a:rPr>
              <a:t>التحديات:</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ا</a:t>
            </a:r>
            <a:r>
              <a:rPr lang="ar-SA" b="1" kern="100" dirty="0">
                <a:effectLst/>
                <a:latin typeface="Alexandria" pitchFamily="2" charset="-78"/>
                <a:ea typeface="Calibri" panose="020F0502020204030204" pitchFamily="34" charset="0"/>
                <a:cs typeface="Alexandria" pitchFamily="2" charset="-78"/>
              </a:rPr>
              <a:t>لاعتماد على البيانات: </a:t>
            </a:r>
            <a:r>
              <a:rPr lang="ar-SA" kern="100" dirty="0">
                <a:effectLst/>
                <a:latin typeface="Alexandria" pitchFamily="2" charset="-78"/>
                <a:ea typeface="Calibri" panose="020F0502020204030204" pitchFamily="34" charset="0"/>
                <a:cs typeface="Alexandria" pitchFamily="2" charset="-78"/>
              </a:rPr>
              <a:t>دقة التنبؤات والتحليلات تعتمد على جودة وكميات البيانات المتاحة.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التكلفة والبنية التحتية: </a:t>
            </a:r>
            <a:r>
              <a:rPr lang="ar-SA" kern="100" dirty="0">
                <a:effectLst/>
                <a:latin typeface="Alexandria" pitchFamily="2" charset="-78"/>
                <a:ea typeface="Calibri" panose="020F0502020204030204" pitchFamily="34" charset="0"/>
                <a:cs typeface="Alexandria" pitchFamily="2" charset="-78"/>
              </a:rPr>
              <a:t>تطبيق أنظمة الذكاء الاصطناعي قد يتطلب استثمارات كبيرة في التكنولوجيا والبنية التحتية.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الأخلاقيات والخصوصية: </a:t>
            </a:r>
            <a:r>
              <a:rPr lang="ar-SA" kern="100" dirty="0">
                <a:effectLst/>
                <a:latin typeface="Alexandria" pitchFamily="2" charset="-78"/>
                <a:ea typeface="Calibri" panose="020F0502020204030204" pitchFamily="34" charset="0"/>
                <a:cs typeface="Alexandria" pitchFamily="2" charset="-78"/>
              </a:rPr>
              <a:t>استخدام الذكاء الاصطناعي في تحليل البيانات الحساسة قد يثير قضايا أخلاقية تتعلق بالخصوصية واستخدام المعلومات الشخصية.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241012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17280" y="2321861"/>
            <a:ext cx="10812720"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a:t>
            </a:r>
            <a:r>
              <a:rPr lang="ar-EG" sz="2800" b="1" dirty="0">
                <a:latin typeface="Alexandria" charset="0"/>
                <a:cs typeface="Alexandria" charset="0"/>
              </a:rPr>
              <a:t>التحديات والمخاوف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45288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46945"/>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698942"/>
            <a:ext cx="8998968" cy="395422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دقة الذكاء الاصطناعي في التعلم والتحليل والتنبؤ:</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تحديات التعلم الآلي:</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أنظمة الذكاء الاصطناعي تعتمد على البيانات السابقة لتعلم الأنماط والتنبؤ بالأزمات. ومع ذلك، قد تكون بعض الأزمات غير متوقعة تماماً، مما يجعل من الصعب على النظام التنبؤ بدقة.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إذا كانت البيانات المستخدمة في تدريب النظام محدودة أو غير شاملة، فإن دقة التنبؤات والتحليلات قد تتأثر بشكل كبير.</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712508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46945"/>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698942"/>
            <a:ext cx="8998968" cy="35387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دقة الذكاء الاصطناعي في التعلم والتحليل والتنبؤ:</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التحيز في البيانات:</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يمكن أن تتأثر نتائج الذكاء الاصطناعي بتحيزات موجودة في البيانات المستخدمة، مما قد يؤدي إلى استنتاجات غير دقيقة أو غير موضوعية.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على سبيل المثال، قد يؤدي التركيز على بيانات معينة مع تجاهل أخرى إلى نتائج غير متوازنة في توقعات الأزمات.</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5375532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79322"/>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10765" y="2001144"/>
            <a:ext cx="8998968" cy="35387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الاعتماد على البيانات:</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الكمية والجودة: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أنظمة الذكاء الاصطناعي تعتمد على توفر كميات كبيرة من البيانات الدقيقة والعالية الجودة. إذا كانت البيانات غير متاحة أو غير موثوقة، فقد يؤدي ذلك إلى تحليل غير دقيق.</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قد تواجه المؤسسات صعوبة في جمع البيانات الكافية في الوقت المناسب، مما يعيق قدرة الذكاء الاصطناعي على التنبؤ بالأزمات.</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2053481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46945"/>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677190"/>
            <a:ext cx="8998968" cy="4446667"/>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الاعتماد على البيانات:</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التكامل بين البيانات:</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التحدي الآخر يتمثل في كيفية تكامل البيانات من مصادر متعددة (مثل بيانات وسائل التواصل الاجتماعي، بيانات السوق، بيانات التشغيل الداخلي) بشكل فعال لتحقيق تحليل شامل ودقيق.</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التحديث المستمر للبيانات:</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من الضروري تحديث البيانات باستمرار لضمان دقة تحليلات الذكاء الاصطناعي. البيانات القديمة أو غير المحدثة يمكن أن تؤدي إلى توقعات غير دقيقة.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9493784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39477"/>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902397"/>
            <a:ext cx="8998968" cy="409272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مخاوف بشأن استخدام الذكاء الاصطناعي في جمع البيانات وتحليلها:</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المراقبة والتدخل:</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يمكن أن يُنظر إلى استخدام الذكاء الاصطناعي في جمع البيانات على أنه تدخل في خصوصية الأفراد، خاصة إذا كانت هذه البيانات تشمل معلومات شخصية حساسة.</a:t>
            </a:r>
            <a:endParaRPr lang="ar-EG"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القلق من أن يتم استخدام أدوات الذكاء الاصطناعي للمراقبة بدلاً من الاستجابة للأزمات، مما يثير قضايا أخلاقية حول حرية الأفراد وحقوقهم.</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8609816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39477"/>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902397"/>
            <a:ext cx="8998968" cy="409272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مخاوف بشأن استخدام الذكاء الاصطناعي في جمع البيانات وتحليلها:</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الشفافية في معالجة البيانات:</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هناك حاجة لضمان أن معالجة البيانات من خلال أنظمة الذكاء الاصطناعي تتم بشفافية، وأن الأفراد المعنيين على علم بكيفية استخدام بياناتهم.</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قد يتطلب ذلك من المؤسسات اعتماد سياسات واضحة ومعلنة حول كيفية استخدام الذكاء الاصطناعي في إدارة الأزمات وحماية البيانات.</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6244157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42126"/>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022086"/>
            <a:ext cx="8998968" cy="35387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حماية المعلومات الشخصية:</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التحديات القانونية والتنظيمية: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هناك تحديات قانونية مرتبطة باستخدام الذكاء الاصطناعي، خاصة فيما يتعلق بحماية المعلومات الشخصية وفقاً للقوانين واللوائح المحلية والدولية مثل </a:t>
            </a:r>
            <a:r>
              <a:rPr lang="en-GB" kern="100" dirty="0">
                <a:effectLst/>
                <a:latin typeface="Alexandria" pitchFamily="2" charset="-78"/>
                <a:ea typeface="Calibri" panose="020F0502020204030204" pitchFamily="34" charset="0"/>
                <a:cs typeface="Alexandria" pitchFamily="2" charset="-78"/>
              </a:rPr>
              <a:t>GDPR.</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المؤسسات تحتاج إلى ضمان امتثالها لهذه القوانين عند استخدام الذكاء الاصطناعي في جمع وتحليل البيانات خلال الأزمات.</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4360489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42126"/>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022086"/>
            <a:ext cx="8998968" cy="35387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حماية المعلومات الشخصية:</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الاختراقات الأمنية: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الاعتماد على الأنظمة الرقمية قد يزيد من مخاطر الاختراقات الأمنية، حيث يمكن للمهاجمين استغلال الثغرات للوصول إلى البيانات الشخصية المخزنة.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على المؤسسات اتخاذ تدابير أمنية قوية لضمان حماية البيانات الحساسة من الاختراقات والهجمات السيبرانية.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7728900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340629"/>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291760"/>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حماية المعلومات الشخصية:</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إدارة البيانات المسروقة: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في حالة حدوث خرق للبيانات، يتعين على المؤسسات أن تكون جاهزة للتعامل مع تداعيات مثل هذه الحوادث، والتي قد تشمل استعادة الثقة العامة ومعالجة الأضرار الناتجة عن تسريب المعلومات.</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9647350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389106" y="2648407"/>
            <a:ext cx="1133370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a:t>
            </a:r>
            <a:r>
              <a:rPr lang="ar-EG" sz="2800" b="1" dirty="0">
                <a:latin typeface="Alexandria" charset="0"/>
                <a:cs typeface="Alexandria" charset="0"/>
              </a:rPr>
              <a:t>الفرص المستقبلية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5611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35651" y="81774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06411" y="1407343"/>
            <a:ext cx="10979177" cy="4785926"/>
          </a:xfrm>
          <a:prstGeom prst="rect">
            <a:avLst/>
          </a:prstGeom>
          <a:noFill/>
        </p:spPr>
        <p:txBody>
          <a:bodyPr wrap="square" rtlCol="0">
            <a:spAutoFit/>
          </a:bodyPr>
          <a:lstStyle/>
          <a:p>
            <a:pPr marL="457200" indent="-457200" algn="just" rtl="1">
              <a:spcBef>
                <a:spcPts val="600"/>
              </a:spcBef>
              <a:spcAft>
                <a:spcPts val="1200"/>
              </a:spcAft>
              <a:buAutoNum type="arabicPeriod"/>
            </a:pPr>
            <a:r>
              <a:rPr lang="ar-EG" sz="2400" b="1" dirty="0">
                <a:solidFill>
                  <a:srgbClr val="00B0F0"/>
                </a:solidFill>
                <a:latin typeface="Alexandria" pitchFamily="2" charset="-78"/>
                <a:cs typeface="Alexandria" pitchFamily="2" charset="-78"/>
              </a:rPr>
              <a:t>الابتكارات القادمة</a:t>
            </a:r>
          </a:p>
          <a:p>
            <a:pPr algn="just" rtl="1">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تطور الذكاء الاصطناعي في المستقبل وكيف يمكن أن يؤثر على العلاقات العامة:</a:t>
            </a:r>
          </a:p>
          <a:p>
            <a:pPr marL="342900" indent="-342900" algn="just" rtl="1">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التعلم العميق </a:t>
            </a:r>
            <a:r>
              <a:rPr lang="en-GB" sz="2000" b="1" kern="100" dirty="0">
                <a:effectLst/>
                <a:latin typeface="Alexandria" pitchFamily="2" charset="-78"/>
                <a:ea typeface="Calibri" panose="020F0502020204030204" pitchFamily="34" charset="0"/>
                <a:cs typeface="Alexandria" pitchFamily="2" charset="-78"/>
              </a:rPr>
              <a:t>Deep Learning</a:t>
            </a:r>
            <a:endParaRPr lang="ar-EG" sz="2000" b="1" kern="100" dirty="0">
              <a:effectLst/>
              <a:latin typeface="Alexandria" pitchFamily="2" charset="-78"/>
              <a:ea typeface="Calibri" panose="020F0502020204030204" pitchFamily="34" charset="0"/>
              <a:cs typeface="Alexandria" pitchFamily="2" charset="-78"/>
            </a:endParaRPr>
          </a:p>
          <a:p>
            <a:pPr algn="just" rtl="1">
              <a:spcBef>
                <a:spcPts val="600"/>
              </a:spcBef>
              <a:spcAft>
                <a:spcPts val="1200"/>
              </a:spcAft>
            </a:pPr>
            <a:r>
              <a:rPr lang="ar-EG" b="1" kern="100" dirty="0">
                <a:effectLst/>
                <a:latin typeface="Alexandria" pitchFamily="2" charset="-78"/>
                <a:ea typeface="Calibri" panose="020F0502020204030204" pitchFamily="34" charset="0"/>
                <a:cs typeface="Alexandria" pitchFamily="2" charset="-78"/>
              </a:rPr>
              <a:t>الابتكار: </a:t>
            </a:r>
            <a:r>
              <a:rPr lang="ar-EG" kern="100" dirty="0">
                <a:effectLst/>
                <a:latin typeface="Alexandria" pitchFamily="2" charset="-78"/>
                <a:ea typeface="Calibri" panose="020F0502020204030204" pitchFamily="34" charset="0"/>
                <a:cs typeface="Alexandria" pitchFamily="2" charset="-78"/>
              </a:rPr>
              <a:t>تطور تقنيات التعلم العميق يمكن أن يحسن من دقة التحليل والتعرف على الأنماط في كميات ضخمة من البيانات.</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الأثر: </a:t>
            </a:r>
            <a:r>
              <a:rPr lang="ar-EG" kern="100" dirty="0">
                <a:effectLst/>
                <a:latin typeface="Alexandria" pitchFamily="2" charset="-78"/>
                <a:ea typeface="Calibri" panose="020F0502020204030204" pitchFamily="34" charset="0"/>
                <a:cs typeface="Alexandria" pitchFamily="2" charset="-78"/>
              </a:rPr>
              <a:t>تحسين القدرة على تقديم رؤى أكثر عمقاً حول سلوك الجمهور واحتياجاته.</a:t>
            </a:r>
          </a:p>
          <a:p>
            <a:pPr marL="342900" indent="-342900" algn="just" rtl="1">
              <a:spcBef>
                <a:spcPts val="600"/>
              </a:spcBef>
              <a:spcAft>
                <a:spcPts val="1200"/>
              </a:spcAft>
              <a:buFont typeface="Arial" panose="020B0604020202020204" pitchFamily="34" charset="0"/>
              <a:buChar char="•"/>
            </a:pPr>
            <a:r>
              <a:rPr lang="ar-EG" sz="2000" b="1" kern="100" dirty="0">
                <a:latin typeface="Alexandria" pitchFamily="2" charset="-78"/>
                <a:ea typeface="Calibri" panose="020F0502020204030204" pitchFamily="34" charset="0"/>
                <a:cs typeface="Alexandria" pitchFamily="2" charset="-78"/>
              </a:rPr>
              <a:t>الذكاء الاصطناعي التوليدي </a:t>
            </a:r>
            <a:r>
              <a:rPr lang="en-GB" sz="2000" b="1" kern="100" dirty="0">
                <a:latin typeface="Alexandria" pitchFamily="2" charset="-78"/>
                <a:ea typeface="Calibri" panose="020F0502020204030204" pitchFamily="34" charset="0"/>
                <a:cs typeface="Alexandria" pitchFamily="2" charset="-78"/>
              </a:rPr>
              <a:t>Generative AI</a:t>
            </a:r>
            <a:endParaRPr lang="ar-EG" sz="2000" b="1" kern="100" dirty="0">
              <a:latin typeface="Alexandria" pitchFamily="2" charset="-78"/>
              <a:ea typeface="Calibri" panose="020F0502020204030204" pitchFamily="34" charset="0"/>
              <a:cs typeface="Alexandria" pitchFamily="2" charset="-78"/>
            </a:endParaRPr>
          </a:p>
          <a:p>
            <a:pPr algn="just" rtl="1">
              <a:spcBef>
                <a:spcPts val="600"/>
              </a:spcBef>
              <a:spcAft>
                <a:spcPts val="1200"/>
              </a:spcAft>
            </a:pPr>
            <a:r>
              <a:rPr lang="ar-EG" b="1" kern="100" dirty="0">
                <a:latin typeface="Alexandria" pitchFamily="2" charset="-78"/>
                <a:ea typeface="Calibri" panose="020F0502020204030204" pitchFamily="34" charset="0"/>
                <a:cs typeface="Alexandria" pitchFamily="2" charset="-78"/>
              </a:rPr>
              <a:t>الابتكار</a:t>
            </a:r>
            <a:r>
              <a:rPr lang="ar-EG" sz="2000" kern="100" dirty="0">
                <a:effectLst/>
                <a:latin typeface="Alexandria" pitchFamily="2" charset="-78"/>
                <a:ea typeface="Calibri" panose="020F0502020204030204" pitchFamily="34" charset="0"/>
                <a:cs typeface="Alexandria" pitchFamily="2" charset="-78"/>
              </a:rPr>
              <a:t>: </a:t>
            </a:r>
            <a:r>
              <a:rPr lang="ar-EG" kern="100" dirty="0">
                <a:latin typeface="Alexandria" pitchFamily="2" charset="-78"/>
                <a:ea typeface="Calibri" panose="020F0502020204030204" pitchFamily="34" charset="0"/>
                <a:cs typeface="Alexandria" pitchFamily="2" charset="-78"/>
              </a:rPr>
              <a:t>تطور الذكاء الاصطناعي التوليدي سيتيح إنشاء محتوى تلقائي، مثل النصوص والصور والفيديوهات، بناءً على معايير محددة.</a:t>
            </a:r>
          </a:p>
          <a:p>
            <a:pPr algn="just" rtl="1">
              <a:spcBef>
                <a:spcPts val="600"/>
              </a:spcBef>
              <a:spcAft>
                <a:spcPts val="1200"/>
              </a:spcAft>
            </a:pPr>
            <a:r>
              <a:rPr lang="ar-EG" sz="2000" b="1" kern="100" dirty="0">
                <a:latin typeface="Alexandria" pitchFamily="2" charset="-78"/>
                <a:ea typeface="Calibri" panose="020F0502020204030204" pitchFamily="34" charset="0"/>
                <a:cs typeface="Alexandria" pitchFamily="2" charset="-78"/>
              </a:rPr>
              <a:t>الأثر</a:t>
            </a:r>
            <a:r>
              <a:rPr lang="ar-EG" kern="100" dirty="0">
                <a:latin typeface="Alexandria" pitchFamily="2" charset="-78"/>
                <a:ea typeface="Calibri" panose="020F0502020204030204" pitchFamily="34" charset="0"/>
                <a:cs typeface="Alexandria" pitchFamily="2" charset="-78"/>
              </a:rPr>
              <a:t>: تسريع عملية إنشاء المحتوى وتحسين القدرة على تخصيص الرسائل بشكل أكبر.</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9587370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35651" y="81774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06411" y="1535795"/>
            <a:ext cx="10979177" cy="4508927"/>
          </a:xfrm>
          <a:prstGeom prst="rect">
            <a:avLst/>
          </a:prstGeom>
          <a:noFill/>
        </p:spPr>
        <p:txBody>
          <a:bodyPr wrap="square" rtlCol="0">
            <a:spAutoFit/>
          </a:bodyPr>
          <a:lstStyle/>
          <a:p>
            <a:pPr marL="457200" indent="-457200" algn="just" rtl="1">
              <a:spcBef>
                <a:spcPts val="600"/>
              </a:spcBef>
              <a:spcAft>
                <a:spcPts val="1200"/>
              </a:spcAft>
              <a:buAutoNum type="arabicPeriod"/>
            </a:pPr>
            <a:r>
              <a:rPr lang="ar-EG" sz="2400" b="1" dirty="0">
                <a:solidFill>
                  <a:srgbClr val="00B0F0"/>
                </a:solidFill>
                <a:latin typeface="Alexandria" pitchFamily="2" charset="-78"/>
                <a:cs typeface="Alexandria" pitchFamily="2" charset="-78"/>
              </a:rPr>
              <a:t>الابتكارات القادمة</a:t>
            </a:r>
          </a:p>
          <a:p>
            <a:pPr algn="just" rtl="1">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تطور الذكاء الاصطناعي في المستقبل وكيف يمكن أن يؤثر على العلاقات العامة:</a:t>
            </a:r>
          </a:p>
          <a:p>
            <a:pPr marL="342900" indent="-342900" algn="just" rtl="1">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الواقع المعزز</a:t>
            </a:r>
            <a:r>
              <a:rPr lang="en-GB" sz="2000" b="1" kern="100" dirty="0">
                <a:effectLst/>
                <a:latin typeface="Alexandria" pitchFamily="2" charset="-78"/>
                <a:ea typeface="Calibri" panose="020F0502020204030204" pitchFamily="34" charset="0"/>
                <a:cs typeface="Alexandria" pitchFamily="2" charset="-78"/>
              </a:rPr>
              <a:t>Augmented Reality </a:t>
            </a:r>
            <a:r>
              <a:rPr lang="ar-EG" sz="2000" b="1" kern="100" dirty="0">
                <a:effectLst/>
                <a:latin typeface="Alexandria" pitchFamily="2" charset="-78"/>
                <a:ea typeface="Calibri" panose="020F0502020204030204" pitchFamily="34" charset="0"/>
                <a:cs typeface="Alexandria" pitchFamily="2" charset="-78"/>
              </a:rPr>
              <a:t> والواقع الافتراضي </a:t>
            </a:r>
            <a:r>
              <a:rPr lang="en-GB" sz="2000" b="1" kern="100" dirty="0">
                <a:effectLst/>
                <a:latin typeface="Alexandria" pitchFamily="2" charset="-78"/>
                <a:ea typeface="Calibri" panose="020F0502020204030204" pitchFamily="34" charset="0"/>
                <a:cs typeface="Alexandria" pitchFamily="2" charset="-78"/>
              </a:rPr>
              <a:t>Virtual Reality</a:t>
            </a:r>
            <a:endParaRPr lang="ar-EG" sz="2000" b="1" kern="100" dirty="0">
              <a:effectLst/>
              <a:latin typeface="Alexandria" pitchFamily="2" charset="-78"/>
              <a:ea typeface="Calibri" panose="020F0502020204030204" pitchFamily="34" charset="0"/>
              <a:cs typeface="Alexandria" pitchFamily="2" charset="-78"/>
            </a:endParaRPr>
          </a:p>
          <a:p>
            <a:pPr algn="just" rtl="1">
              <a:spcBef>
                <a:spcPts val="600"/>
              </a:spcBef>
              <a:spcAft>
                <a:spcPts val="1200"/>
              </a:spcAft>
            </a:pPr>
            <a:r>
              <a:rPr lang="ar-EG" b="1" kern="100" dirty="0">
                <a:effectLst/>
                <a:latin typeface="Alexandria" pitchFamily="2" charset="-78"/>
                <a:ea typeface="Calibri" panose="020F0502020204030204" pitchFamily="34" charset="0"/>
                <a:cs typeface="Alexandria" pitchFamily="2" charset="-78"/>
              </a:rPr>
              <a:t>الابتكار: </a:t>
            </a:r>
            <a:r>
              <a:rPr lang="ar-EG" kern="100" dirty="0">
                <a:effectLst/>
                <a:latin typeface="Alexandria" pitchFamily="2" charset="-78"/>
                <a:ea typeface="Calibri" panose="020F0502020204030204" pitchFamily="34" charset="0"/>
                <a:cs typeface="Alexandria" pitchFamily="2" charset="-78"/>
              </a:rPr>
              <a:t>استخدام الذكاء الاصطناعي في الواقع المعزز والافتراضي لخلق تجارب تفاعلية وجذابة.</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الأثر: </a:t>
            </a:r>
            <a:r>
              <a:rPr lang="ar-EG" kern="100" dirty="0">
                <a:effectLst/>
                <a:latin typeface="Alexandria" pitchFamily="2" charset="-78"/>
                <a:ea typeface="Calibri" panose="020F0502020204030204" pitchFamily="34" charset="0"/>
                <a:cs typeface="Alexandria" pitchFamily="2" charset="-78"/>
              </a:rPr>
              <a:t>تعزيز استراتيجيات التسويق والعلاقات العامة من خلال تجارب افتراضية تفاعلية ومبتكرة</a:t>
            </a:r>
          </a:p>
          <a:p>
            <a:pPr marL="342900" indent="-342900" algn="just" rtl="1">
              <a:spcBef>
                <a:spcPts val="600"/>
              </a:spcBef>
              <a:spcAft>
                <a:spcPts val="1200"/>
              </a:spcAft>
              <a:buFont typeface="Arial" panose="020B0604020202020204" pitchFamily="34" charset="0"/>
              <a:buChar char="•"/>
            </a:pPr>
            <a:r>
              <a:rPr lang="ar-EG" sz="2000" b="1" kern="100" dirty="0">
                <a:latin typeface="Alexandria" pitchFamily="2" charset="-78"/>
                <a:ea typeface="Calibri" panose="020F0502020204030204" pitchFamily="34" charset="0"/>
                <a:cs typeface="Alexandria" pitchFamily="2" charset="-78"/>
              </a:rPr>
              <a:t>التفاعل الصوتي </a:t>
            </a:r>
            <a:r>
              <a:rPr lang="en-GB" sz="2000" b="1" kern="100" dirty="0">
                <a:latin typeface="Alexandria" pitchFamily="2" charset="-78"/>
                <a:ea typeface="Calibri" panose="020F0502020204030204" pitchFamily="34" charset="0"/>
                <a:cs typeface="Alexandria" pitchFamily="2" charset="-78"/>
              </a:rPr>
              <a:t>Voice Interaction</a:t>
            </a:r>
            <a:endParaRPr lang="ar-EG" sz="2000" b="1" kern="100" dirty="0">
              <a:latin typeface="Alexandria" pitchFamily="2" charset="-78"/>
              <a:ea typeface="Calibri" panose="020F0502020204030204" pitchFamily="34" charset="0"/>
              <a:cs typeface="Alexandria" pitchFamily="2" charset="-78"/>
            </a:endParaRPr>
          </a:p>
          <a:p>
            <a:pPr marL="342900" indent="-342900" algn="just" rtl="1">
              <a:spcBef>
                <a:spcPts val="600"/>
              </a:spcBef>
              <a:spcAft>
                <a:spcPts val="1200"/>
              </a:spcAft>
              <a:buFont typeface="Arial" panose="020B0604020202020204" pitchFamily="34" charset="0"/>
              <a:buChar char="•"/>
            </a:pPr>
            <a:r>
              <a:rPr lang="ar-EG" b="1" kern="100" dirty="0">
                <a:latin typeface="Alexandria" pitchFamily="2" charset="-78"/>
                <a:ea typeface="Calibri" panose="020F0502020204030204" pitchFamily="34" charset="0"/>
                <a:cs typeface="Alexandria" pitchFamily="2" charset="-78"/>
              </a:rPr>
              <a:t>الابتكار</a:t>
            </a:r>
            <a:r>
              <a:rPr lang="ar-EG" sz="2000" kern="100" dirty="0">
                <a:effectLst/>
                <a:latin typeface="Alexandria" pitchFamily="2" charset="-78"/>
                <a:ea typeface="Calibri" panose="020F0502020204030204" pitchFamily="34" charset="0"/>
                <a:cs typeface="Alexandria" pitchFamily="2" charset="-78"/>
              </a:rPr>
              <a:t>: </a:t>
            </a:r>
            <a:r>
              <a:rPr lang="ar-EG" kern="100" dirty="0">
                <a:latin typeface="Alexandria" pitchFamily="2" charset="-78"/>
                <a:ea typeface="Calibri" panose="020F0502020204030204" pitchFamily="34" charset="0"/>
                <a:cs typeface="Alexandria" pitchFamily="2" charset="-78"/>
              </a:rPr>
              <a:t>تحسين تقنيات التفاعل الصوتي مع الذكاء الاصطناعي، مما يسمح بالتفاعل مع الجمهور من خلال الأوامر الصوتية</a:t>
            </a:r>
          </a:p>
          <a:p>
            <a:pPr marL="342900" indent="-342900" algn="just" rtl="1">
              <a:spcBef>
                <a:spcPts val="600"/>
              </a:spcBef>
              <a:spcAft>
                <a:spcPts val="1200"/>
              </a:spcAft>
              <a:buFont typeface="Arial" panose="020B0604020202020204" pitchFamily="34" charset="0"/>
              <a:buChar char="•"/>
            </a:pPr>
            <a:r>
              <a:rPr lang="ar-EG" sz="2000" b="1" kern="100" dirty="0">
                <a:latin typeface="Alexandria" pitchFamily="2" charset="-78"/>
                <a:ea typeface="Calibri" panose="020F0502020204030204" pitchFamily="34" charset="0"/>
                <a:cs typeface="Alexandria" pitchFamily="2" charset="-78"/>
              </a:rPr>
              <a:t>الأثر</a:t>
            </a:r>
            <a:r>
              <a:rPr lang="ar-EG" kern="100" dirty="0">
                <a:latin typeface="Alexandria" pitchFamily="2" charset="-78"/>
                <a:ea typeface="Calibri" panose="020F0502020204030204" pitchFamily="34" charset="0"/>
                <a:cs typeface="Alexandria" pitchFamily="2" charset="-78"/>
              </a:rPr>
              <a:t>: فتح قنوات جديدة للتفاعل مع الجمهور وتقديم خدمات متطورة مثل المساعدين الصوتيين.</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38191709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88910"/>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65364" y="1799303"/>
            <a:ext cx="10418269" cy="4287584"/>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a:pPr>
            <a:r>
              <a:rPr lang="ar-EG" sz="2400" b="1" dirty="0">
                <a:solidFill>
                  <a:srgbClr val="00B0F0"/>
                </a:solidFill>
                <a:latin typeface="Alexandria" pitchFamily="2" charset="-78"/>
                <a:cs typeface="Alexandria" pitchFamily="2" charset="-78"/>
              </a:rPr>
              <a:t>الابتكارات القادمة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تطور الذكاء الاصطناعي في المستقبل وكيف يمكن أن يؤثر على العلاقات العامة:</a:t>
            </a:r>
          </a:p>
          <a:p>
            <a:pPr marL="342900" indent="-34290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التحليل التنبؤي </a:t>
            </a:r>
            <a:r>
              <a:rPr lang="en-GB" sz="2000" b="1" kern="100" dirty="0">
                <a:effectLst/>
                <a:latin typeface="Alexandria" pitchFamily="2" charset="-78"/>
                <a:ea typeface="Calibri" panose="020F0502020204030204" pitchFamily="34" charset="0"/>
                <a:cs typeface="Alexandria" pitchFamily="2" charset="-78"/>
              </a:rPr>
              <a:t>Predictive Analytics</a:t>
            </a:r>
            <a:endParaRPr lang="ar-EG" sz="2000" b="1" kern="100" dirty="0">
              <a:effectLst/>
              <a:latin typeface="Alexandria" pitchFamily="2" charset="-78"/>
              <a:ea typeface="Calibri" panose="020F0502020204030204" pitchFamily="34" charset="0"/>
              <a:cs typeface="Alexandria" pitchFamily="2" charset="-78"/>
            </a:endParaRPr>
          </a:p>
          <a:p>
            <a:pPr marL="342900" indent="-342900" algn="just" rtl="1">
              <a:lnSpc>
                <a:spcPct val="150000"/>
              </a:lnSpc>
              <a:spcBef>
                <a:spcPts val="600"/>
              </a:spcBef>
              <a:spcAft>
                <a:spcPts val="1200"/>
              </a:spcAft>
              <a:buFont typeface="Arial" panose="020B0604020202020204" pitchFamily="34" charset="0"/>
              <a:buChar char="•"/>
            </a:pPr>
            <a:r>
              <a:rPr lang="ar-EG" b="1" kern="100" dirty="0">
                <a:effectLst/>
                <a:latin typeface="Alexandria" pitchFamily="2" charset="-78"/>
                <a:ea typeface="Calibri" panose="020F0502020204030204" pitchFamily="34" charset="0"/>
                <a:cs typeface="Alexandria" pitchFamily="2" charset="-78"/>
              </a:rPr>
              <a:t>الابتكار: </a:t>
            </a:r>
            <a:r>
              <a:rPr lang="ar-EG" kern="100" dirty="0">
                <a:effectLst/>
                <a:latin typeface="Alexandria" pitchFamily="2" charset="-78"/>
                <a:ea typeface="Calibri" panose="020F0502020204030204" pitchFamily="34" charset="0"/>
                <a:cs typeface="Alexandria" pitchFamily="2" charset="-78"/>
              </a:rPr>
              <a:t>تطوير نماذج التحليل التنبؤي لمساعدة الشركات في التنبؤ بالاتجاهات المستقبلية والتصرفات المحتملة للجمهور.</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الأثر: </a:t>
            </a:r>
            <a:r>
              <a:rPr lang="ar-EG" kern="100" dirty="0">
                <a:effectLst/>
                <a:latin typeface="Alexandria" pitchFamily="2" charset="-78"/>
                <a:ea typeface="Calibri" panose="020F0502020204030204" pitchFamily="34" charset="0"/>
                <a:cs typeface="Alexandria" pitchFamily="2" charset="-78"/>
              </a:rPr>
              <a:t>تحسين التخطيط الاستراتيجي واتخاذ القرارات بناءً على التوقعات الدقيقة.</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10601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88910"/>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65364" y="1799303"/>
            <a:ext cx="10418269" cy="4333750"/>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استراتيجيات جديدة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 يمكن للمهنيين في العلاقات العامة الاستفادة من التقدم التكنولوجي لتحسين استراتيجياتهم:</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تحسين الاستهداف الشخصي:</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a:t>
            </a:r>
            <a:r>
              <a:rPr lang="ar-EG"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استخدم تقنيات الذكاء الاصطناعي لتحليل بيانات الجمهور وتخصيص الرسائل بناءً على الاهتمامات والتفضيلات الفردية.</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 </a:t>
            </a:r>
            <a:r>
              <a:rPr lang="ar-EG" kern="100" dirty="0">
                <a:effectLst/>
                <a:latin typeface="Alexandria" pitchFamily="2" charset="-78"/>
                <a:ea typeface="Calibri" panose="020F0502020204030204" pitchFamily="34" charset="0"/>
                <a:cs typeface="Alexandria" pitchFamily="2" charset="-78"/>
              </a:rPr>
              <a:t>زيادة فعالية الحملات التسويقية وتعزيز تفاعل الجمهور مع العلامة التجارية.</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117449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753621"/>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3355" y="1275231"/>
            <a:ext cx="10418269" cy="5124480"/>
          </a:xfrm>
          <a:prstGeom prst="rect">
            <a:avLst/>
          </a:prstGeom>
          <a:noFill/>
        </p:spPr>
        <p:txBody>
          <a:bodyPr wrap="square" rtlCol="0">
            <a:spAutoFit/>
          </a:bodyPr>
          <a:lstStyle/>
          <a:p>
            <a:pPr algn="just" rtl="1">
              <a:spcBef>
                <a:spcPts val="600"/>
              </a:spcBef>
              <a:spcAft>
                <a:spcPts val="1200"/>
              </a:spcAft>
            </a:pPr>
            <a:r>
              <a:rPr lang="ar-EG" sz="2400" b="1" dirty="0">
                <a:solidFill>
                  <a:srgbClr val="00B0F0"/>
                </a:solidFill>
                <a:latin typeface="Alexandria" pitchFamily="2" charset="-78"/>
                <a:cs typeface="Alexandria" pitchFamily="2" charset="-78"/>
              </a:rPr>
              <a:t>2. استراتيجيات جديدة</a:t>
            </a:r>
          </a:p>
          <a:p>
            <a:pPr algn="just" rtl="1">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 يمكن للمهنيين في العلاقات العامة الاستفادة من التقدم التكنولوجي لتحسين استراتيجياتهم:</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تطوير تجارب تفاعلية:</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 </a:t>
            </a:r>
            <a:r>
              <a:rPr lang="ar-EG" kern="100" dirty="0">
                <a:effectLst/>
                <a:latin typeface="Alexandria" pitchFamily="2" charset="-78"/>
                <a:ea typeface="Calibri" panose="020F0502020204030204" pitchFamily="34" charset="0"/>
                <a:cs typeface="Alexandria" pitchFamily="2" charset="-78"/>
              </a:rPr>
              <a:t>دمج الواقع المعزز والواقع الافتراضي في حملات العلاقات العامة لخلق تجارب تفاعلية وممتعة.</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 </a:t>
            </a:r>
            <a:r>
              <a:rPr lang="ar-EG" kern="100" dirty="0">
                <a:effectLst/>
                <a:latin typeface="Alexandria" pitchFamily="2" charset="-78"/>
                <a:ea typeface="Calibri" panose="020F0502020204030204" pitchFamily="34" charset="0"/>
                <a:cs typeface="Alexandria" pitchFamily="2" charset="-78"/>
              </a:rPr>
              <a:t>جذب الانتباه وزيادة التفاعل مع المحتوى بطريقة جديدة ومبتكرة</a:t>
            </a:r>
            <a:r>
              <a:rPr lang="ar-EG" b="1" kern="100" dirty="0">
                <a:effectLst/>
                <a:latin typeface="Alexandria" pitchFamily="2" charset="-78"/>
                <a:ea typeface="Calibri" panose="020F0502020204030204" pitchFamily="34" charset="0"/>
                <a:cs typeface="Alexandria" pitchFamily="2" charset="-78"/>
              </a:rPr>
              <a:t>.</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تحسين إدارة الأزمات:</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a:t>
            </a:r>
            <a:r>
              <a:rPr lang="ar-EG" kern="100" dirty="0">
                <a:effectLst/>
                <a:latin typeface="Alexandria" pitchFamily="2" charset="-78"/>
                <a:ea typeface="Calibri" panose="020F0502020204030204" pitchFamily="34" charset="0"/>
                <a:cs typeface="Alexandria" pitchFamily="2" charset="-78"/>
              </a:rPr>
              <a:t>: استخدم التحليل التنبؤي لمراقبة الاتجاهات وتحليل البيانات لتوقع الأزمات المحتملة والتخطيط للتعامل معها.</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a:t>
            </a:r>
            <a:r>
              <a:rPr lang="ar-EG" kern="100" dirty="0">
                <a:effectLst/>
                <a:latin typeface="Alexandria" pitchFamily="2" charset="-78"/>
                <a:ea typeface="Calibri" panose="020F0502020204030204" pitchFamily="34" charset="0"/>
                <a:cs typeface="Alexandria" pitchFamily="2" charset="-78"/>
              </a:rPr>
              <a:t>: تحسين الاستجابة للأزمات وتقليل الأضرار المحتملة على سمعة العلامة التجارية.</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03482910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753621"/>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63128" y="1293644"/>
            <a:ext cx="10665744" cy="5155257"/>
          </a:xfrm>
          <a:prstGeom prst="rect">
            <a:avLst/>
          </a:prstGeom>
          <a:noFill/>
        </p:spPr>
        <p:txBody>
          <a:bodyPr wrap="square" rtlCol="0">
            <a:spAutoFit/>
          </a:bodyPr>
          <a:lstStyle/>
          <a:p>
            <a:pPr algn="just" rtl="1">
              <a:spcBef>
                <a:spcPts val="600"/>
              </a:spcBef>
              <a:spcAft>
                <a:spcPts val="1200"/>
              </a:spcAft>
            </a:pPr>
            <a:r>
              <a:rPr lang="ar-EG" sz="2400" b="1" dirty="0">
                <a:solidFill>
                  <a:srgbClr val="00B0F0"/>
                </a:solidFill>
                <a:latin typeface="Alexandria" pitchFamily="2" charset="-78"/>
                <a:cs typeface="Alexandria" pitchFamily="2" charset="-78"/>
              </a:rPr>
              <a:t>2. استراتيجيات جديدة</a:t>
            </a:r>
          </a:p>
          <a:p>
            <a:pPr algn="just" rtl="1">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 يمكن للمهنيين في العلاقات العامة الاستفادة من التقدم التكنولوجي لتحسين استراتيجياتهم:</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أتمتة التواصل:</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 </a:t>
            </a:r>
            <a:r>
              <a:rPr lang="ar-EG" kern="100" dirty="0">
                <a:effectLst/>
                <a:latin typeface="Alexandria" pitchFamily="2" charset="-78"/>
                <a:ea typeface="Calibri" panose="020F0502020204030204" pitchFamily="34" charset="0"/>
                <a:cs typeface="Alexandria" pitchFamily="2" charset="-78"/>
              </a:rPr>
              <a:t>استثمار في تقنيات الدردشة الذكية والروبوتات لتحسين التفاعل مع الجمهور وتقديم دعم فوري.</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 </a:t>
            </a:r>
            <a:r>
              <a:rPr lang="ar-EG" kern="100" dirty="0">
                <a:effectLst/>
                <a:latin typeface="Alexandria" pitchFamily="2" charset="-78"/>
                <a:ea typeface="Calibri" panose="020F0502020204030204" pitchFamily="34" charset="0"/>
                <a:cs typeface="Alexandria" pitchFamily="2" charset="-78"/>
              </a:rPr>
              <a:t>تحسين رضا العملاء وتقليل الوقت المستغرق في الرد على الاستفسارات.</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تحليل الأداء:</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a:t>
            </a:r>
            <a:r>
              <a:rPr lang="ar-EG" kern="100" dirty="0">
                <a:effectLst/>
                <a:latin typeface="Alexandria" pitchFamily="2" charset="-78"/>
                <a:ea typeface="Calibri" panose="020F0502020204030204" pitchFamily="34" charset="0"/>
                <a:cs typeface="Alexandria" pitchFamily="2" charset="-78"/>
              </a:rPr>
              <a:t>:  استخدام أدوات التحليل المتقدمة لتقييم فعالية الحملات وتقديم تقارير مفصلة حول الأداء.</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a:t>
            </a:r>
            <a:r>
              <a:rPr lang="ar-EG" kern="100" dirty="0">
                <a:effectLst/>
                <a:latin typeface="Alexandria" pitchFamily="2" charset="-78"/>
                <a:ea typeface="Calibri" panose="020F0502020204030204" pitchFamily="34" charset="0"/>
                <a:cs typeface="Alexandria" pitchFamily="2" charset="-78"/>
              </a:rPr>
              <a:t>: تحسين استراتيجيات العلاقات العامة من خلال فهم ما يعمل بشكل جيد وما يحتاج إلى تحسين.</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6295031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7889" y="98202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17889" y="1774755"/>
            <a:ext cx="10665744" cy="4333750"/>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استراتيجيات جديدة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 يمكن للمهنيين في العلاقات العامة الاستفادة من التقدم التكنولوجي لتحسين استراتيجياتهم:</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التفاعل الصوتي:</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 </a:t>
            </a:r>
            <a:r>
              <a:rPr lang="ar-EG" kern="100" dirty="0">
                <a:effectLst/>
                <a:latin typeface="Alexandria" pitchFamily="2" charset="-78"/>
                <a:ea typeface="Calibri" panose="020F0502020204030204" pitchFamily="34" charset="0"/>
                <a:cs typeface="Alexandria" pitchFamily="2" charset="-78"/>
              </a:rPr>
              <a:t>تطوير تجارب تفاعلية عبر الأوامر الصوتية وتقديم محتوى تفاعلي من خلال المساعدين الصوتيين.</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 </a:t>
            </a:r>
            <a:r>
              <a:rPr lang="ar-EG" kern="100" dirty="0">
                <a:effectLst/>
                <a:latin typeface="Alexandria" pitchFamily="2" charset="-78"/>
                <a:ea typeface="Calibri" panose="020F0502020204030204" pitchFamily="34" charset="0"/>
                <a:cs typeface="Alexandria" pitchFamily="2" charset="-78"/>
              </a:rPr>
              <a:t>فتح قنوات جديدة للتفاعل مع الجمهور وتقديم تجربة مستخدم مبتكرة.</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1173952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GB"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389106" y="2648407"/>
            <a:ext cx="1133370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a:t>
            </a:r>
            <a:r>
              <a:rPr lang="ar-EG" sz="2800" b="1" dirty="0">
                <a:latin typeface="Alexandria" charset="0"/>
                <a:cs typeface="Alexandria" charset="0"/>
              </a:rPr>
              <a:t> أمثلة واقعية وتطبيقات عملية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162472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769117"/>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1292337"/>
            <a:ext cx="9941216" cy="4985275"/>
          </a:xfrm>
          <a:prstGeom prst="rect">
            <a:avLst/>
          </a:prstGeom>
          <a:noFill/>
        </p:spPr>
        <p:txBody>
          <a:bodyPr wrap="square" rtlCol="0">
            <a:spAutoFit/>
          </a:bodyPr>
          <a:lstStyle/>
          <a:p>
            <a:pPr algn="ctr"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1. حالات دراسية</a:t>
            </a:r>
          </a:p>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1.1 شركة</a:t>
            </a:r>
            <a:r>
              <a:rPr lang="en-GB" sz="2400" b="1" dirty="0">
                <a:solidFill>
                  <a:srgbClr val="00B0F0"/>
                </a:solidFill>
                <a:latin typeface="Alexandria" pitchFamily="2" charset="-78"/>
                <a:cs typeface="Alexandria" pitchFamily="2" charset="-78"/>
              </a:rPr>
              <a:t>Coca-Cola </a:t>
            </a:r>
            <a:r>
              <a:rPr lang="ar-EG" sz="2400" b="1" dirty="0">
                <a:solidFill>
                  <a:srgbClr val="00B0F0"/>
                </a:solidFill>
                <a:latin typeface="Alexandria" pitchFamily="2" charset="-78"/>
                <a:cs typeface="Alexandria" pitchFamily="2" charset="-78"/>
              </a:rPr>
              <a:t> استخدام الذكاء الاصطناعي لتحليل مشاعر العملاء</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التطبيق: </a:t>
            </a:r>
            <a:r>
              <a:rPr lang="ar-EG" kern="100" dirty="0">
                <a:effectLst/>
                <a:latin typeface="Alexandria" pitchFamily="2" charset="-78"/>
                <a:ea typeface="Calibri" panose="020F0502020204030204" pitchFamily="34" charset="0"/>
                <a:cs typeface="Alexandria" pitchFamily="2" charset="-78"/>
              </a:rPr>
              <a:t>استخدمت</a:t>
            </a:r>
            <a:r>
              <a:rPr lang="en-GB" kern="100" dirty="0">
                <a:effectLst/>
                <a:latin typeface="Alexandria" pitchFamily="2" charset="-78"/>
                <a:ea typeface="Calibri" panose="020F0502020204030204" pitchFamily="34" charset="0"/>
                <a:cs typeface="Alexandria" pitchFamily="2" charset="-78"/>
              </a:rPr>
              <a:t>Coca-Cola </a:t>
            </a:r>
            <a:r>
              <a:rPr lang="ar-EG" kern="100" dirty="0">
                <a:effectLst/>
                <a:latin typeface="Alexandria" pitchFamily="2" charset="-78"/>
                <a:ea typeface="Calibri" panose="020F0502020204030204" pitchFamily="34" charset="0"/>
                <a:cs typeface="Alexandria" pitchFamily="2" charset="-78"/>
              </a:rPr>
              <a:t> الذكاء الاصطناعي لتحليل مشاعر العملاء على وسائل التواصل الاجتماعي بشأن حملاتها الإعلانية ومنتجاتها. استخدمت الشركة أدوات تحليل النصوص والتعرف على المشاعر لتحليل الآراء والاتجاهات.</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النتائج: </a:t>
            </a:r>
            <a:r>
              <a:rPr lang="ar-EG" kern="100" dirty="0">
                <a:effectLst/>
                <a:latin typeface="Alexandria" pitchFamily="2" charset="-78"/>
                <a:ea typeface="Calibri" panose="020F0502020204030204" pitchFamily="34" charset="0"/>
                <a:cs typeface="Alexandria" pitchFamily="2" charset="-78"/>
              </a:rPr>
              <a:t>ساعدت هذه التحليلات</a:t>
            </a:r>
            <a:r>
              <a:rPr lang="en-GB" kern="100" dirty="0">
                <a:effectLst/>
                <a:latin typeface="Alexandria" pitchFamily="2" charset="-78"/>
                <a:ea typeface="Calibri" panose="020F0502020204030204" pitchFamily="34" charset="0"/>
                <a:cs typeface="Alexandria" pitchFamily="2" charset="-78"/>
              </a:rPr>
              <a:t>Coca-Cola </a:t>
            </a:r>
            <a:r>
              <a:rPr lang="ar-EG" kern="100" dirty="0">
                <a:effectLst/>
                <a:latin typeface="Alexandria" pitchFamily="2" charset="-78"/>
                <a:ea typeface="Calibri" panose="020F0502020204030204" pitchFamily="34" charset="0"/>
                <a:cs typeface="Alexandria" pitchFamily="2" charset="-78"/>
              </a:rPr>
              <a:t> في تعديل استراتيجياتها التسويقية وتطوير محتوى يتناسب مع اهتمامات وتفضيلات الجمهور. كان لذلك تأثير إيجابي على تفاعل العملاء وزيادة الانطباع الإيجابي حول العلامة التجارية.</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9452475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7889" y="98202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25392" y="1799303"/>
            <a:ext cx="9941216" cy="3230949"/>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1.2 شركة</a:t>
            </a:r>
            <a:r>
              <a:rPr lang="en-GB" sz="2400" b="1" dirty="0">
                <a:solidFill>
                  <a:srgbClr val="00B0F0"/>
                </a:solidFill>
                <a:latin typeface="Alexandria" pitchFamily="2" charset="-78"/>
                <a:cs typeface="Alexandria" pitchFamily="2" charset="-78"/>
              </a:rPr>
              <a:t>H&amp;M </a:t>
            </a:r>
            <a:r>
              <a:rPr lang="ar-EG" sz="2400" b="1" dirty="0">
                <a:solidFill>
                  <a:srgbClr val="00B0F0"/>
                </a:solidFill>
                <a:latin typeface="Alexandria" pitchFamily="2" charset="-78"/>
                <a:cs typeface="Alexandria" pitchFamily="2" charset="-78"/>
              </a:rPr>
              <a:t> تخصيص التجارب عبر الذكاء الاصطناعي</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التطبيق: </a:t>
            </a:r>
            <a:r>
              <a:rPr lang="ar-EG" kern="100" dirty="0">
                <a:effectLst/>
                <a:latin typeface="Alexandria" pitchFamily="2" charset="-78"/>
                <a:ea typeface="Calibri" panose="020F0502020204030204" pitchFamily="34" charset="0"/>
                <a:cs typeface="Alexandria" pitchFamily="2" charset="-78"/>
              </a:rPr>
              <a:t>قامت</a:t>
            </a:r>
            <a:r>
              <a:rPr lang="en-GB" kern="100" dirty="0">
                <a:effectLst/>
                <a:latin typeface="Alexandria" pitchFamily="2" charset="-78"/>
                <a:ea typeface="Calibri" panose="020F0502020204030204" pitchFamily="34" charset="0"/>
                <a:cs typeface="Alexandria" pitchFamily="2" charset="-78"/>
              </a:rPr>
              <a:t>H&amp;M </a:t>
            </a:r>
            <a:r>
              <a:rPr lang="ar-EG" kern="100" dirty="0">
                <a:effectLst/>
                <a:latin typeface="Alexandria" pitchFamily="2" charset="-78"/>
                <a:ea typeface="Calibri" panose="020F0502020204030204" pitchFamily="34" charset="0"/>
                <a:cs typeface="Alexandria" pitchFamily="2" charset="-78"/>
              </a:rPr>
              <a:t> باستخدام الذكاء الاصطناعي لتقديم توصيات مخصصة للعملاء على موقعها الإلكتروني. استخدمت الشركة تقنيات التعلم الآلي لتحليل بيانات التصفح والشراء وتقديم منتجات مشابهة بناءً على اهتمامات العملاء</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النتائج: </a:t>
            </a:r>
            <a:r>
              <a:rPr lang="ar-EG" kern="100" dirty="0">
                <a:effectLst/>
                <a:latin typeface="Alexandria" pitchFamily="2" charset="-78"/>
                <a:ea typeface="Calibri" panose="020F0502020204030204" pitchFamily="34" charset="0"/>
                <a:cs typeface="Alexandria" pitchFamily="2" charset="-78"/>
              </a:rPr>
              <a:t>أدى هذا إلى تحسين تجربة التسوق الشخصية وزيادة معدلات التحويل والمبيعات. كما ساعد في تعزيز ولاء العملاء من خلال تقديم توصيات أكثر دقة وملاءمة.</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50803525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7889" y="98202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25392" y="1799303"/>
            <a:ext cx="9941216" cy="3784947"/>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1.3 شركة</a:t>
            </a:r>
            <a:r>
              <a:rPr lang="en-GB" sz="2400" b="1" dirty="0">
                <a:solidFill>
                  <a:srgbClr val="00B0F0"/>
                </a:solidFill>
                <a:latin typeface="Alexandria" pitchFamily="2" charset="-78"/>
                <a:cs typeface="Alexandria" pitchFamily="2" charset="-78"/>
              </a:rPr>
              <a:t>PepsiCo </a:t>
            </a:r>
            <a:r>
              <a:rPr lang="ar-EG" sz="2400" b="1" dirty="0">
                <a:solidFill>
                  <a:srgbClr val="00B0F0"/>
                </a:solidFill>
                <a:latin typeface="Alexandria" pitchFamily="2" charset="-78"/>
                <a:cs typeface="Alexandria" pitchFamily="2" charset="-78"/>
              </a:rPr>
              <a:t> تحسين التفاعل مع العملاء باستخدام الدردشة الذكية</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التطبيق: </a:t>
            </a:r>
            <a:r>
              <a:rPr lang="ar-EG" kern="100" dirty="0">
                <a:effectLst/>
                <a:latin typeface="Alexandria" pitchFamily="2" charset="-78"/>
                <a:ea typeface="Calibri" panose="020F0502020204030204" pitchFamily="34" charset="0"/>
                <a:cs typeface="Alexandria" pitchFamily="2" charset="-78"/>
              </a:rPr>
              <a:t> استخدمت</a:t>
            </a:r>
            <a:r>
              <a:rPr lang="en-GB" kern="100" dirty="0">
                <a:effectLst/>
                <a:latin typeface="Alexandria" pitchFamily="2" charset="-78"/>
                <a:ea typeface="Calibri" panose="020F0502020204030204" pitchFamily="34" charset="0"/>
                <a:cs typeface="Alexandria" pitchFamily="2" charset="-78"/>
              </a:rPr>
              <a:t>PepsiCo </a:t>
            </a:r>
            <a:r>
              <a:rPr lang="ar-EG" kern="100" dirty="0">
                <a:effectLst/>
                <a:latin typeface="Alexandria" pitchFamily="2" charset="-78"/>
                <a:ea typeface="Calibri" panose="020F0502020204030204" pitchFamily="34" charset="0"/>
                <a:cs typeface="Alexandria" pitchFamily="2" charset="-78"/>
              </a:rPr>
              <a:t> روبوتات الدردشة الذكية للتفاعل مع العملاء على وسائل التواصل الاجتماعي. كانت الروبوتات تقدم معلومات حول المنتجات، وتجري استطلاعات للرأي، وتساعد في حل المشكلات.</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النتائج: </a:t>
            </a:r>
            <a:r>
              <a:rPr lang="ar-EG" kern="100" dirty="0">
                <a:effectLst/>
                <a:latin typeface="Alexandria" pitchFamily="2" charset="-78"/>
                <a:ea typeface="Calibri" panose="020F0502020204030204" pitchFamily="34" charset="0"/>
                <a:cs typeface="Alexandria" pitchFamily="2" charset="-78"/>
              </a:rPr>
              <a:t>ساعدت هذه الروبوتات في تحسين سرعة الاستجابة لأسئلة العملاء وتقليل وقت الانتظار. كما عززت من تجربة العملاء ورضاهم من خلال تقديم دعم فوري وفعال.</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0259684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7889" y="98202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25392" y="1799303"/>
            <a:ext cx="9941216" cy="3646447"/>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1.4 شركة</a:t>
            </a:r>
            <a:r>
              <a:rPr lang="en-GB" sz="2400" b="1" dirty="0">
                <a:solidFill>
                  <a:srgbClr val="00B0F0"/>
                </a:solidFill>
                <a:latin typeface="Alexandria" pitchFamily="2" charset="-78"/>
                <a:cs typeface="Alexandria" pitchFamily="2" charset="-78"/>
              </a:rPr>
              <a:t>Nike: </a:t>
            </a:r>
            <a:r>
              <a:rPr lang="ar-EG" sz="2400" b="1" dirty="0">
                <a:solidFill>
                  <a:srgbClr val="00B0F0"/>
                </a:solidFill>
                <a:latin typeface="Alexandria" pitchFamily="2" charset="-78"/>
                <a:cs typeface="Alexandria" pitchFamily="2" charset="-78"/>
              </a:rPr>
              <a:t> تحليل البيانات لتحسين الحملات التسويقية</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التطبيق: </a:t>
            </a:r>
            <a:r>
              <a:rPr lang="ar-EG" kern="100" dirty="0">
                <a:effectLst/>
                <a:latin typeface="Alexandria" pitchFamily="2" charset="-78"/>
                <a:ea typeface="Calibri" panose="020F0502020204030204" pitchFamily="34" charset="0"/>
                <a:cs typeface="Alexandria" pitchFamily="2" charset="-78"/>
              </a:rPr>
              <a:t> استخدمت </a:t>
            </a:r>
            <a:r>
              <a:rPr lang="en-GB" kern="100" dirty="0">
                <a:effectLst/>
                <a:latin typeface="Alexandria" pitchFamily="2" charset="-78"/>
                <a:ea typeface="Calibri" panose="020F0502020204030204" pitchFamily="34" charset="0"/>
                <a:cs typeface="Alexandria" pitchFamily="2" charset="-78"/>
              </a:rPr>
              <a:t>Nike</a:t>
            </a:r>
            <a:r>
              <a:rPr lang="ar-EG" kern="100" dirty="0">
                <a:effectLst/>
                <a:latin typeface="Alexandria" pitchFamily="2" charset="-78"/>
                <a:ea typeface="Calibri" panose="020F0502020204030204" pitchFamily="34" charset="0"/>
                <a:cs typeface="Alexandria" pitchFamily="2" charset="-78"/>
              </a:rPr>
              <a:t> أدوات تحليل البيانات المستندة إلى الذكاء الاصطناعي لتحليل أداء حملاتها الإعلانية وتفاعل العملاء عبر مختلف القنوات الرقمية. استخدمت الشركة التحليل النصي والتعرف على المشاعر لتقييم ردود الفعل حول حملاتها.</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النتائج: </a:t>
            </a:r>
            <a:r>
              <a:rPr lang="ar-EG" kern="100" dirty="0">
                <a:effectLst/>
                <a:latin typeface="Alexandria" pitchFamily="2" charset="-78"/>
                <a:ea typeface="Calibri" panose="020F0502020204030204" pitchFamily="34" charset="0"/>
                <a:cs typeface="Alexandria" pitchFamily="2" charset="-78"/>
              </a:rPr>
              <a:t>ساعدت هذه التحليلات</a:t>
            </a:r>
            <a:r>
              <a:rPr lang="en-GB" kern="100" dirty="0">
                <a:effectLst/>
                <a:latin typeface="Alexandria" pitchFamily="2" charset="-78"/>
                <a:ea typeface="Calibri" panose="020F0502020204030204" pitchFamily="34" charset="0"/>
                <a:cs typeface="Alexandria" pitchFamily="2" charset="-78"/>
              </a:rPr>
              <a:t>Nike </a:t>
            </a:r>
            <a:r>
              <a:rPr lang="ar-EG" kern="100" dirty="0">
                <a:effectLst/>
                <a:latin typeface="Alexandria" pitchFamily="2" charset="-78"/>
                <a:ea typeface="Calibri" panose="020F0502020204030204" pitchFamily="34" charset="0"/>
                <a:cs typeface="Alexandria" pitchFamily="2" charset="-78"/>
              </a:rPr>
              <a:t> في تحديد الاتجاهات وتقديم استراتيجيات تسويقية أكثر استهدافًا وفعالية. أدى ذلك إلى تحسين الأداء التسويقي وزيادة التأثير الإيجابي على العلامة التجارية.</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8444664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745641"/>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248511"/>
            <a:ext cx="10693709" cy="5169941"/>
          </a:xfrm>
          <a:prstGeom prst="rect">
            <a:avLst/>
          </a:prstGeom>
          <a:noFill/>
        </p:spPr>
        <p:txBody>
          <a:bodyPr wrap="square" rtlCol="0">
            <a:spAutoFit/>
          </a:bodyPr>
          <a:lstStyle/>
          <a:p>
            <a:pPr algn="ctr"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تحليل نتائج التطبيقات</a:t>
            </a:r>
          </a:p>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2.1 تحسين تجربة العميل وزيادة التفاعل:</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التأثير: </a:t>
            </a:r>
            <a:r>
              <a:rPr lang="ar-EG" kern="100" dirty="0">
                <a:effectLst/>
                <a:latin typeface="Alexandria" pitchFamily="2" charset="-78"/>
                <a:ea typeface="Calibri" panose="020F0502020204030204" pitchFamily="34" charset="0"/>
                <a:cs typeface="Alexandria" pitchFamily="2" charset="-78"/>
              </a:rPr>
              <a:t>التطبيقات الناجحة للذكاء الاصطناعي، مثل توصيات</a:t>
            </a:r>
            <a:r>
              <a:rPr lang="en-GB" kern="100" dirty="0">
                <a:effectLst/>
                <a:latin typeface="Alexandria" pitchFamily="2" charset="-78"/>
                <a:ea typeface="Calibri" panose="020F0502020204030204" pitchFamily="34" charset="0"/>
                <a:cs typeface="Alexandria" pitchFamily="2" charset="-78"/>
              </a:rPr>
              <a:t>H&amp;M </a:t>
            </a:r>
            <a:r>
              <a:rPr lang="ar-EG" kern="100" dirty="0">
                <a:effectLst/>
                <a:latin typeface="Alexandria" pitchFamily="2" charset="-78"/>
                <a:ea typeface="Calibri" panose="020F0502020204030204" pitchFamily="34" charset="0"/>
                <a:cs typeface="Alexandria" pitchFamily="2" charset="-78"/>
              </a:rPr>
              <a:t> والدردشة الذكية لشركة </a:t>
            </a:r>
            <a:r>
              <a:rPr lang="en-GB" kern="100" dirty="0">
                <a:effectLst/>
                <a:latin typeface="Alexandria" pitchFamily="2" charset="-78"/>
                <a:ea typeface="Calibri" panose="020F0502020204030204" pitchFamily="34" charset="0"/>
                <a:cs typeface="Alexandria" pitchFamily="2" charset="-78"/>
              </a:rPr>
              <a:t>PepsiCo، </a:t>
            </a:r>
            <a:r>
              <a:rPr lang="ar-EG" kern="100" dirty="0">
                <a:effectLst/>
                <a:latin typeface="Alexandria" pitchFamily="2" charset="-78"/>
                <a:ea typeface="Calibri" panose="020F0502020204030204" pitchFamily="34" charset="0"/>
                <a:cs typeface="Alexandria" pitchFamily="2" charset="-78"/>
              </a:rPr>
              <a:t>أثبتت قدرتها على تحسين تجربة العملاء وزيادة التفاعل. توفر هذه التطبيقات تجربة أكثر تخصيصًا وسرعة في الاستجابة، مما يعزز رضا العملاء ويزيد من ولائهم.</a:t>
            </a:r>
          </a:p>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2.2 تحسين فعالية الحملات التسويقية:</a:t>
            </a:r>
          </a:p>
          <a:p>
            <a:pPr algn="just" rtl="1">
              <a:lnSpc>
                <a:spcPct val="150000"/>
              </a:lnSpc>
              <a:spcBef>
                <a:spcPts val="600"/>
              </a:spcBef>
              <a:spcAft>
                <a:spcPts val="1200"/>
              </a:spcAft>
            </a:pPr>
            <a:r>
              <a:rPr lang="ar-EG" sz="2000" b="1" kern="100" dirty="0">
                <a:latin typeface="Alexandria" pitchFamily="2" charset="-78"/>
                <a:ea typeface="Calibri" panose="020F0502020204030204" pitchFamily="34" charset="0"/>
                <a:cs typeface="Alexandria" pitchFamily="2" charset="-78"/>
              </a:rPr>
              <a:t>التأثير</a:t>
            </a:r>
            <a:r>
              <a:rPr lang="ar-EG" kern="100" dirty="0">
                <a:effectLst/>
                <a:latin typeface="Alexandria" pitchFamily="2" charset="-78"/>
                <a:ea typeface="Calibri" panose="020F0502020204030204" pitchFamily="34" charset="0"/>
                <a:cs typeface="Alexandria" pitchFamily="2" charset="-78"/>
              </a:rPr>
              <a:t>: تحليل المشاعر والبيانات، كما في حالة </a:t>
            </a:r>
            <a:r>
              <a:rPr lang="en-GB" kern="100" dirty="0">
                <a:effectLst/>
                <a:latin typeface="Alexandria" pitchFamily="2" charset="-78"/>
                <a:ea typeface="Calibri" panose="020F0502020204030204" pitchFamily="34" charset="0"/>
                <a:cs typeface="Alexandria" pitchFamily="2" charset="-78"/>
              </a:rPr>
              <a:t>Coca-Cola </a:t>
            </a:r>
            <a:r>
              <a:rPr lang="ar-EG" kern="100" dirty="0">
                <a:effectLst/>
                <a:latin typeface="Alexandria" pitchFamily="2" charset="-78"/>
                <a:ea typeface="Calibri" panose="020F0502020204030204" pitchFamily="34" charset="0"/>
                <a:cs typeface="Alexandria" pitchFamily="2" charset="-78"/>
              </a:rPr>
              <a:t>و</a:t>
            </a:r>
            <a:r>
              <a:rPr lang="en-GB" kern="100" dirty="0">
                <a:effectLst/>
                <a:latin typeface="Alexandria" pitchFamily="2" charset="-78"/>
                <a:ea typeface="Calibri" panose="020F0502020204030204" pitchFamily="34" charset="0"/>
                <a:cs typeface="Alexandria" pitchFamily="2" charset="-78"/>
              </a:rPr>
              <a:t>Nike، </a:t>
            </a:r>
            <a:r>
              <a:rPr lang="ar-EG" kern="100" dirty="0">
                <a:effectLst/>
                <a:latin typeface="Alexandria" pitchFamily="2" charset="-78"/>
                <a:ea typeface="Calibri" panose="020F0502020204030204" pitchFamily="34" charset="0"/>
                <a:cs typeface="Alexandria" pitchFamily="2" charset="-78"/>
              </a:rPr>
              <a:t>ساعد الشركات في تحسين فعالية حملاتها التسويقية. من خلال فهم مشاعر العملاء وتوقع الاتجاهات، تم تحسين تصميم الرسائل واستراتيجيات التسويق لزيادة تأثيرها ونجاحها.</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3446053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745641"/>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248511"/>
            <a:ext cx="10693709" cy="5216108"/>
          </a:xfrm>
          <a:prstGeom prst="rect">
            <a:avLst/>
          </a:prstGeom>
          <a:noFill/>
        </p:spPr>
        <p:txBody>
          <a:bodyPr wrap="square" rtlCol="0">
            <a:spAutoFit/>
          </a:bodyPr>
          <a:lstStyle/>
          <a:p>
            <a:pPr algn="ctr"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تحليل نتائج التطبيقات</a:t>
            </a:r>
          </a:p>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2.3 زيادة المبيعات وتحسين الأداء المالي:</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التأثير: </a:t>
            </a:r>
            <a:r>
              <a:rPr lang="ar-EG" kern="100" dirty="0">
                <a:effectLst/>
                <a:latin typeface="Alexandria" pitchFamily="2" charset="-78"/>
                <a:ea typeface="Calibri" panose="020F0502020204030204" pitchFamily="34" charset="0"/>
                <a:cs typeface="Alexandria" pitchFamily="2" charset="-78"/>
              </a:rPr>
              <a:t>تقديم توصيات مخصصة وتحسين التفاعل مع العملاء ساعد في زيادة معدلات التحويل والمبيعات، كما حدث مع</a:t>
            </a:r>
            <a:r>
              <a:rPr lang="en-GB" kern="100" dirty="0">
                <a:effectLst/>
                <a:latin typeface="Alexandria" pitchFamily="2" charset="-78"/>
                <a:ea typeface="Calibri" panose="020F0502020204030204" pitchFamily="34" charset="0"/>
                <a:cs typeface="Alexandria" pitchFamily="2" charset="-78"/>
              </a:rPr>
              <a:t>H&amp;M. </a:t>
            </a:r>
            <a:r>
              <a:rPr lang="ar-EG" kern="100" dirty="0">
                <a:effectLst/>
                <a:latin typeface="Alexandria" pitchFamily="2" charset="-78"/>
                <a:ea typeface="Calibri" panose="020F0502020204030204" pitchFamily="34" charset="0"/>
                <a:cs typeface="Alexandria" pitchFamily="2" charset="-78"/>
              </a:rPr>
              <a:t> التحليلات الدقيقة أدت إلى تحسين استراتيجيات التسويق وزيادة الأداء المالي للشركات.</a:t>
            </a:r>
          </a:p>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2.4 إدارة الأزمات بشكل فعال:</a:t>
            </a:r>
          </a:p>
          <a:p>
            <a:pPr algn="just" rtl="1">
              <a:lnSpc>
                <a:spcPct val="150000"/>
              </a:lnSpc>
              <a:spcBef>
                <a:spcPts val="600"/>
              </a:spcBef>
              <a:spcAft>
                <a:spcPts val="1200"/>
              </a:spcAft>
            </a:pPr>
            <a:r>
              <a:rPr lang="ar-EG" sz="2000" b="1" kern="100" dirty="0">
                <a:latin typeface="Alexandria" pitchFamily="2" charset="-78"/>
                <a:ea typeface="Calibri" panose="020F0502020204030204" pitchFamily="34" charset="0"/>
                <a:cs typeface="Alexandria" pitchFamily="2" charset="-78"/>
              </a:rPr>
              <a:t>التأثير</a:t>
            </a:r>
            <a:r>
              <a:rPr lang="ar-EG" kern="100" dirty="0">
                <a:effectLst/>
                <a:latin typeface="Alexandria" pitchFamily="2" charset="-78"/>
                <a:ea typeface="Calibri" panose="020F0502020204030204" pitchFamily="34" charset="0"/>
                <a:cs typeface="Alexandria" pitchFamily="2" charset="-78"/>
              </a:rPr>
              <a:t>:  أدوات الذكاء الاصطناعي التي تتابع وتحلل ردود الفعل على العلامة التجارية ساعدت في التعامل مع الأزمات بشكل أكثر فعالية. فهم المشاعر والاتجاهات بشكل أسرع سمح للشركات باتخاذ إجراءات فورية للتعامل مع القضايا وتحسين سمعتها.</a:t>
            </a: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0452321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1459149" y="899652"/>
            <a:ext cx="9669294"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استخدام الذكاء الاصطناعي في إدارة العلاقات العامة</a:t>
            </a:r>
          </a:p>
        </p:txBody>
      </p:sp>
      <p:sp>
        <p:nvSpPr>
          <p:cNvPr id="5" name="TextBox 4">
            <a:extLst>
              <a:ext uri="{FF2B5EF4-FFF2-40B4-BE49-F238E27FC236}">
                <a16:creationId xmlns:a16="http://schemas.microsoft.com/office/drawing/2014/main" id="{9D612130-072B-A3FB-6BEB-710F22A1B0AB}"/>
              </a:ext>
            </a:extLst>
          </p:cNvPr>
          <p:cNvSpPr txBox="1"/>
          <p:nvPr/>
        </p:nvSpPr>
        <p:spPr>
          <a:xfrm>
            <a:off x="9264625" y="2400464"/>
            <a:ext cx="2823515" cy="707886"/>
          </a:xfrm>
          <a:prstGeom prst="rect">
            <a:avLst/>
          </a:prstGeom>
          <a:noFill/>
        </p:spPr>
        <p:txBody>
          <a:bodyPr wrap="square" rtlCol="0">
            <a:spAutoFit/>
          </a:bodyPr>
          <a:lstStyle/>
          <a:p>
            <a:pPr algn="ctr" rtl="1"/>
            <a:r>
              <a:rPr lang="ar-EG" sz="2000" b="1" dirty="0">
                <a:latin typeface="Alexandria" charset="0"/>
                <a:cs typeface="Alexandria" charset="0"/>
              </a:rPr>
              <a:t>الذكاء الاصطناعي في العلاقات العامة</a:t>
            </a:r>
          </a:p>
        </p:txBody>
      </p:sp>
      <p:sp>
        <p:nvSpPr>
          <p:cNvPr id="7" name="TextBox 6">
            <a:extLst>
              <a:ext uri="{FF2B5EF4-FFF2-40B4-BE49-F238E27FC236}">
                <a16:creationId xmlns:a16="http://schemas.microsoft.com/office/drawing/2014/main" id="{1F4C2EE7-9E72-F427-D4C3-99FCA6FAB134}"/>
              </a:ext>
            </a:extLst>
          </p:cNvPr>
          <p:cNvSpPr txBox="1"/>
          <p:nvPr/>
        </p:nvSpPr>
        <p:spPr>
          <a:xfrm>
            <a:off x="9368024" y="4360340"/>
            <a:ext cx="2720116" cy="400110"/>
          </a:xfrm>
          <a:prstGeom prst="rect">
            <a:avLst/>
          </a:prstGeom>
          <a:noFill/>
        </p:spPr>
        <p:txBody>
          <a:bodyPr wrap="square" rtlCol="0">
            <a:spAutoFit/>
          </a:bodyPr>
          <a:lstStyle/>
          <a:p>
            <a:pPr algn="ctr" rtl="1"/>
            <a:r>
              <a:rPr lang="ar-EG" sz="2000" b="1" dirty="0">
                <a:latin typeface="Alexandria" charset="0"/>
                <a:cs typeface="Alexandria" charset="0"/>
              </a:rPr>
              <a:t>التحديات والمخاوف</a:t>
            </a:r>
          </a:p>
        </p:txBody>
      </p:sp>
      <p:sp>
        <p:nvSpPr>
          <p:cNvPr id="9" name="TextBox 8">
            <a:extLst>
              <a:ext uri="{FF2B5EF4-FFF2-40B4-BE49-F238E27FC236}">
                <a16:creationId xmlns:a16="http://schemas.microsoft.com/office/drawing/2014/main" id="{FB5A5CD0-6028-692E-720E-6C3DD9ECDDA0}"/>
              </a:ext>
            </a:extLst>
          </p:cNvPr>
          <p:cNvSpPr txBox="1"/>
          <p:nvPr/>
        </p:nvSpPr>
        <p:spPr>
          <a:xfrm>
            <a:off x="153814" y="2400315"/>
            <a:ext cx="2813788" cy="1015663"/>
          </a:xfrm>
          <a:prstGeom prst="rect">
            <a:avLst/>
          </a:prstGeom>
          <a:noFill/>
        </p:spPr>
        <p:txBody>
          <a:bodyPr wrap="square" rtlCol="0">
            <a:spAutoFit/>
          </a:bodyPr>
          <a:lstStyle/>
          <a:p>
            <a:pPr algn="ctr" rtl="1"/>
            <a:r>
              <a:rPr lang="ar-EG" sz="2000" b="1" dirty="0">
                <a:latin typeface="Alexandria" charset="0"/>
                <a:cs typeface="Alexandria" charset="0"/>
              </a:rPr>
              <a:t>التطبيقات الرئيسية للذكاء الاصطناعي في العلاقات العامة</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81008" y="4360340"/>
            <a:ext cx="2813788" cy="400110"/>
          </a:xfrm>
          <a:prstGeom prst="rect">
            <a:avLst/>
          </a:prstGeom>
          <a:noFill/>
        </p:spPr>
        <p:txBody>
          <a:bodyPr wrap="square" rtlCol="0">
            <a:spAutoFit/>
          </a:bodyPr>
          <a:lstStyle/>
          <a:p>
            <a:pPr algn="ctr" rtl="1"/>
            <a:r>
              <a:rPr lang="ar-EG" sz="2000" b="1" dirty="0">
                <a:latin typeface="Alexandria" charset="0"/>
                <a:cs typeface="Alexandria" charset="0"/>
              </a:rPr>
              <a:t>الفرص المستقبلية</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8"/>
            <a:ext cx="6373228" cy="423046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9A0FA7F-325C-1B0F-A45A-E43D0B000BCB}"/>
              </a:ext>
            </a:extLst>
          </p:cNvPr>
          <p:cNvSpPr txBox="1"/>
          <p:nvPr/>
        </p:nvSpPr>
        <p:spPr>
          <a:xfrm>
            <a:off x="4321749" y="6084923"/>
            <a:ext cx="2813788" cy="707886"/>
          </a:xfrm>
          <a:prstGeom prst="rect">
            <a:avLst/>
          </a:prstGeom>
          <a:noFill/>
        </p:spPr>
        <p:txBody>
          <a:bodyPr wrap="square" rtlCol="0">
            <a:spAutoFit/>
          </a:bodyPr>
          <a:lstStyle/>
          <a:p>
            <a:pPr algn="ctr" rtl="1"/>
            <a:r>
              <a:rPr lang="ar-EG" sz="2000" b="1" dirty="0">
                <a:latin typeface="Alexandria" charset="0"/>
                <a:cs typeface="Alexandria" charset="0"/>
              </a:rPr>
              <a:t> أمثلة واقعية وتطبيقات عملية</a:t>
            </a:r>
          </a:p>
        </p:txBody>
      </p:sp>
    </p:spTree>
    <p:extLst>
      <p:ext uri="{BB962C8B-B14F-4D97-AF65-F5344CB8AC3E}">
        <p14:creationId xmlns:p14="http://schemas.microsoft.com/office/powerpoint/2010/main" val="4273997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2006/documentManagement/types"/>
    <ds:schemaRef ds:uri="http://purl.org/dc/elements/1.1/"/>
    <ds:schemaRef ds:uri="http://purl.org/dc/dcmitype/"/>
    <ds:schemaRef ds:uri="http://schemas.openxmlformats.org/package/2006/metadata/core-properties"/>
    <ds:schemaRef ds:uri="http://purl.org/dc/terms/"/>
    <ds:schemaRef ds:uri="aca13214-df29-4e3c-a050-857c0bf7bd8e"/>
    <ds:schemaRef ds:uri="688354b5-287c-4cda-825e-1d7935aea40e"/>
    <ds:schemaRef ds:uri="http://schemas.microsoft.com/office/infopath/2007/PartnerControls"/>
    <ds:schemaRef ds:uri="http://www.w3.org/XML/1998/namespace"/>
  </ds:schemaRefs>
</ds:datastoreItem>
</file>

<file path=customXml/itemProps3.xml><?xml version="1.0" encoding="utf-8"?>
<ds:datastoreItem xmlns:ds="http://schemas.openxmlformats.org/officeDocument/2006/customXml" ds:itemID="{DB2874A9-1E15-4009-A9F9-CAEEB27CCFE1}"/>
</file>

<file path=docProps/app.xml><?xml version="1.0" encoding="utf-8"?>
<Properties xmlns="http://schemas.openxmlformats.org/officeDocument/2006/extended-properties" xmlns:vt="http://schemas.openxmlformats.org/officeDocument/2006/docPropsVTypes">
  <TotalTime>9605</TotalTime>
  <Words>3636</Words>
  <Application>Microsoft Office PowerPoint</Application>
  <PresentationFormat>Widescreen</PresentationFormat>
  <Paragraphs>378</Paragraphs>
  <Slides>52</Slides>
  <Notes>45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52</vt:i4>
      </vt:variant>
    </vt:vector>
  </HeadingPairs>
  <TitlesOfParts>
    <vt:vector size="58"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cp:lastModifiedBy>
  <cp:revision>944</cp:revision>
  <dcterms:created xsi:type="dcterms:W3CDTF">2023-04-29T09:08:00Z</dcterms:created>
  <dcterms:modified xsi:type="dcterms:W3CDTF">2024-11-27T18:17:24Z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