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handoutMasterIdLst>
    <p:handoutMasterId r:id="rId55"/>
  </p:handoutMasterIdLst>
  <p:sldIdLst>
    <p:sldId id="303" r:id="rId5"/>
    <p:sldId id="1008" r:id="rId6"/>
    <p:sldId id="1053" r:id="rId7"/>
    <p:sldId id="903" r:id="rId8"/>
    <p:sldId id="1017" r:id="rId9"/>
    <p:sldId id="1018" r:id="rId10"/>
    <p:sldId id="1019" r:id="rId11"/>
    <p:sldId id="864" r:id="rId12"/>
    <p:sldId id="1020" r:id="rId13"/>
    <p:sldId id="1021" r:id="rId14"/>
    <p:sldId id="1022" r:id="rId15"/>
    <p:sldId id="1023" r:id="rId16"/>
    <p:sldId id="1024" r:id="rId17"/>
    <p:sldId id="1025" r:id="rId18"/>
    <p:sldId id="1054" r:id="rId19"/>
    <p:sldId id="1056" r:id="rId20"/>
    <p:sldId id="1058" r:id="rId21"/>
    <p:sldId id="1057" r:id="rId22"/>
    <p:sldId id="1026" r:id="rId23"/>
    <p:sldId id="1027" r:id="rId24"/>
    <p:sldId id="1055" r:id="rId25"/>
    <p:sldId id="1029" r:id="rId26"/>
    <p:sldId id="1030" r:id="rId27"/>
    <p:sldId id="1031" r:id="rId28"/>
    <p:sldId id="1032" r:id="rId29"/>
    <p:sldId id="1033" r:id="rId30"/>
    <p:sldId id="1034" r:id="rId31"/>
    <p:sldId id="1035" r:id="rId32"/>
    <p:sldId id="1036" r:id="rId33"/>
    <p:sldId id="1059" r:id="rId34"/>
    <p:sldId id="1037" r:id="rId35"/>
    <p:sldId id="1038" r:id="rId36"/>
    <p:sldId id="1039" r:id="rId37"/>
    <p:sldId id="1040" r:id="rId38"/>
    <p:sldId id="1041" r:id="rId39"/>
    <p:sldId id="1042" r:id="rId40"/>
    <p:sldId id="1043" r:id="rId41"/>
    <p:sldId id="1044" r:id="rId42"/>
    <p:sldId id="1060" r:id="rId43"/>
    <p:sldId id="1045" r:id="rId44"/>
    <p:sldId id="1046" r:id="rId45"/>
    <p:sldId id="1047" r:id="rId46"/>
    <p:sldId id="1048" r:id="rId47"/>
    <p:sldId id="1061" r:id="rId48"/>
    <p:sldId id="1049" r:id="rId49"/>
    <p:sldId id="1050" r:id="rId50"/>
    <p:sldId id="1051" r:id="rId51"/>
    <p:sldId id="1052"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053"/>
            <p14:sldId id="903"/>
            <p14:sldId id="1017"/>
            <p14:sldId id="1018"/>
            <p14:sldId id="1019"/>
            <p14:sldId id="864"/>
            <p14:sldId id="1020"/>
            <p14:sldId id="1021"/>
            <p14:sldId id="1022"/>
            <p14:sldId id="1023"/>
            <p14:sldId id="1024"/>
            <p14:sldId id="1025"/>
            <p14:sldId id="1054"/>
            <p14:sldId id="1056"/>
            <p14:sldId id="1058"/>
            <p14:sldId id="1057"/>
            <p14:sldId id="1026"/>
            <p14:sldId id="1027"/>
            <p14:sldId id="1055"/>
            <p14:sldId id="1029"/>
            <p14:sldId id="1030"/>
            <p14:sldId id="1031"/>
            <p14:sldId id="1032"/>
            <p14:sldId id="1033"/>
            <p14:sldId id="1034"/>
            <p14:sldId id="1035"/>
            <p14:sldId id="1036"/>
            <p14:sldId id="1059"/>
            <p14:sldId id="1037"/>
            <p14:sldId id="1038"/>
            <p14:sldId id="1039"/>
            <p14:sldId id="1040"/>
            <p14:sldId id="1041"/>
            <p14:sldId id="1042"/>
            <p14:sldId id="1043"/>
            <p14:sldId id="1044"/>
            <p14:sldId id="1060"/>
            <p14:sldId id="1045"/>
            <p14:sldId id="1046"/>
            <p14:sldId id="1047"/>
            <p14:sldId id="1048"/>
            <p14:sldId id="1061"/>
            <p14:sldId id="1049"/>
            <p14:sldId id="1050"/>
            <p14:sldId id="1051"/>
            <p14:sldId id="10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41" autoAdjust="0"/>
    <p:restoredTop sz="94660"/>
  </p:normalViewPr>
  <p:slideViewPr>
    <p:cSldViewPr snapToGrid="0">
      <p:cViewPr varScale="1">
        <p:scale>
          <a:sx n="89" d="100"/>
          <a:sy n="89" d="100"/>
        </p:scale>
        <p:origin x="360"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15/05/1447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7990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5</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 xmlns:a16="http://schemas.microsoft.com/office/drawing/2014/main" id="{39C65316-BFB1-4A3F-B8B9-F9622013BFC3}"/>
              </a:ext>
            </a:extLst>
          </p:cNvPr>
          <p:cNvSpPr txBox="1">
            <a:spLocks/>
          </p:cNvSpPr>
          <p:nvPr/>
        </p:nvSpPr>
        <p:spPr>
          <a:xfrm>
            <a:off x="5345648" y="4449136"/>
            <a:ext cx="5436083"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mn-cs"/>
              </a:rPr>
              <a:t>Reviewing, editing, and producing professional messages</a:t>
            </a:r>
            <a:endParaRPr lang="ar-EG" sz="2400" b="1" dirty="0" smtClean="0">
              <a:latin typeface="+mn-lt"/>
              <a:cs typeface="+mn-cs"/>
            </a:endParaRPr>
          </a:p>
          <a:p>
            <a:pPr rtl="1"/>
            <a:r>
              <a:rPr lang="ar-EG" sz="2400" b="1" dirty="0" smtClean="0">
                <a:latin typeface="+mn-lt"/>
                <a:cs typeface="+mn-cs"/>
              </a:rPr>
              <a:t>المراجعة </a:t>
            </a:r>
            <a:r>
              <a:rPr lang="ar-EG" sz="2400" b="1" dirty="0">
                <a:latin typeface="+mn-lt"/>
                <a:cs typeface="+mn-cs"/>
              </a:rPr>
              <a:t>والتحرير وإخراج الرسائل بشكل احترافي</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13625286"/>
              </p:ext>
            </p:extLst>
          </p:nvPr>
        </p:nvGraphicFramePr>
        <p:xfrm>
          <a:off x="3450565" y="2330036"/>
          <a:ext cx="8054111" cy="3826900"/>
        </p:xfrm>
        <a:graphic>
          <a:graphicData uri="http://schemas.openxmlformats.org/drawingml/2006/table">
            <a:tbl>
              <a:tblPr firstRow="1" firstCol="1" bandRow="1">
                <a:tableStyleId>{2D5ABB26-0587-4C30-8999-92F81FD0307C}</a:tableStyleId>
              </a:tblPr>
              <a:tblGrid>
                <a:gridCol w="4669853">
                  <a:extLst>
                    <a:ext uri="{9D8B030D-6E8A-4147-A177-3AD203B41FA5}">
                      <a16:colId xmlns="" xmlns:a16="http://schemas.microsoft.com/office/drawing/2014/main" val="1232974083"/>
                    </a:ext>
                  </a:extLst>
                </a:gridCol>
                <a:gridCol w="3384258">
                  <a:extLst>
                    <a:ext uri="{9D8B030D-6E8A-4147-A177-3AD203B41FA5}">
                      <a16:colId xmlns=""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Discuss the value of careful revision, and describe the</a:t>
                      </a:r>
                      <a:r>
                        <a:rPr lang="ar-EG"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tasks involved in evaluating your first drafts and the work</a:t>
                      </a:r>
                      <a:r>
                        <a:rPr lang="ar-EG"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of other writers.</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List techniques you can use to improve the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readability of your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the</a:t>
                      </a:r>
                      <a:r>
                        <a:rPr lang="en-US"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role of major design elements in document readability.</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the importance of proofreading, and give seven</a:t>
                      </a:r>
                      <a:r>
                        <a:rPr lang="en-US"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tips for successful proofreading.</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Discuss the most important issues to consider when</a:t>
                      </a:r>
                      <a:r>
                        <a:rPr lang="en-US"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distributing your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مناقش قيمة المراجعة الدقيقة، ووصف المهام المتضمنة في تقييم مسوداتك الأولى وأعمال الكُتّاب الآخرين.</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ذكر التقنيات التي يمكنك استخدامها لتحسين قابلية قراءة رسائلك.</a:t>
                      </a:r>
                      <a:endParaRPr lang="en-US" sz="18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شرح دور عناصر التصميم الرئيسية في قابلية قراءة المستند</a:t>
                      </a:r>
                      <a:r>
                        <a:rPr lang="en-US" sz="18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شرح أهمية التدقيق اللغوي، وقدم سبع نصائح لنجاح التدقيق اللغوي</a:t>
                      </a:r>
                      <a:r>
                        <a:rPr lang="en-US" sz="18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مناقشة</a:t>
                      </a:r>
                      <a:r>
                        <a:rPr lang="ar-EG" sz="1800" kern="0" baseline="0" dirty="0" smtClean="0">
                          <a:effectLst/>
                          <a:latin typeface="+mn-lt"/>
                          <a:cs typeface="+mn-cs"/>
                        </a:rPr>
                        <a:t> </a:t>
                      </a:r>
                      <a:r>
                        <a:rPr lang="ar-EG" sz="1800" kern="0" dirty="0" smtClean="0">
                          <a:effectLst/>
                          <a:latin typeface="+mn-lt"/>
                          <a:cs typeface="+mn-cs"/>
                        </a:rPr>
                        <a:t>أهم القضايا التي يجب مراعاتها عند توزيع رسائلك.</a:t>
                      </a:r>
                      <a:endParaRPr lang="en-US" sz="18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499"/>
            <a:ext cx="4946913" cy="1384995"/>
          </a:xfrm>
          <a:prstGeom prst="rect">
            <a:avLst/>
          </a:prstGeom>
          <a:noFill/>
        </p:spPr>
        <p:txBody>
          <a:bodyPr wrap="square" rtlCol="0">
            <a:spAutoFit/>
          </a:bodyPr>
          <a:lstStyle/>
          <a:p>
            <a:r>
              <a:rPr lang="en-US" sz="2800" b="1" dirty="0">
                <a:solidFill>
                  <a:srgbClr val="00B0F0"/>
                </a:solidFill>
                <a:cs typeface="Alexandria" charset="0"/>
              </a:rPr>
              <a:t>Revising Your </a:t>
            </a:r>
            <a:r>
              <a:rPr lang="en-US" sz="2800" b="1" dirty="0" smtClean="0">
                <a:solidFill>
                  <a:srgbClr val="00B0F0"/>
                </a:solidFill>
                <a:cs typeface="Alexandria" charset="0"/>
              </a:rPr>
              <a:t>Message: Evaluating  </a:t>
            </a:r>
            <a:r>
              <a:rPr lang="en-US" sz="2800" b="1" dirty="0">
                <a:solidFill>
                  <a:srgbClr val="00B0F0"/>
                </a:solidFill>
                <a:cs typeface="Alexandria" charset="0"/>
              </a:rPr>
              <a:t>the First Draft</a:t>
            </a:r>
          </a:p>
          <a:p>
            <a:r>
              <a:rPr lang="ar-EG" sz="2800" b="1" dirty="0">
                <a:solidFill>
                  <a:srgbClr val="00B0F0"/>
                </a:solidFill>
                <a:cs typeface="Alexandria" charset="0"/>
              </a:rPr>
              <a:t>مراجعة رسالتك: تقييم المسودة الأولى</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5711987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33630294"/>
              </p:ext>
            </p:extLst>
          </p:nvPr>
        </p:nvGraphicFramePr>
        <p:xfrm>
          <a:off x="981697" y="2205918"/>
          <a:ext cx="10100286" cy="3520440"/>
        </p:xfrm>
        <a:graphic>
          <a:graphicData uri="http://schemas.openxmlformats.org/drawingml/2006/table">
            <a:tbl>
              <a:tblPr firstRow="1" firstCol="1" bandRow="1">
                <a:tableStyleId>{2D5ABB26-0587-4C30-8999-92F81FD0307C}</a:tableStyleId>
              </a:tblPr>
              <a:tblGrid>
                <a:gridCol w="5556794">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3974403134"/>
                    </a:ext>
                  </a:extLst>
                </a:gridCol>
                <a:gridCol w="4380932">
                  <a:extLst>
                    <a:ext uri="{9D8B030D-6E8A-4147-A177-3AD203B41FA5}">
                      <a16:colId xmlns=""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Before getting to the design stage, though, it’s important to fine-tune the content you’ve diligently researched, organized, and composed. Successful communicators rec- the difference between a rambling, unfocused message and a lively, direct message that gets results.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قبل الوصول إلى مرحلة التصميم، من المهم صقل المحتوى الذي بحثت عنه ونظمته وكتبته بعناية. يدرك خبراء التواصل الناجحون الفرق بين رسالة متشعبة وغير مركزة ورسالة مباشرة وحيوية تُحقق نتائج.</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88356" y="762632"/>
            <a:ext cx="7276845" cy="892552"/>
          </a:xfrm>
          <a:prstGeom prst="rect">
            <a:avLst/>
          </a:prstGeom>
          <a:noFill/>
        </p:spPr>
        <p:txBody>
          <a:bodyPr wrap="square" rtlCol="0">
            <a:spAutoFit/>
          </a:bodyPr>
          <a:lstStyle/>
          <a:p>
            <a:r>
              <a:rPr lang="en-US" sz="2600" b="1" dirty="0">
                <a:solidFill>
                  <a:srgbClr val="00B0F0"/>
                </a:solidFill>
                <a:cs typeface="Alexandria" charset="0"/>
              </a:rPr>
              <a:t>Revising Your Message: Evaluating  the First Draft</a:t>
            </a:r>
          </a:p>
          <a:p>
            <a:r>
              <a:rPr lang="ar-EG" sz="2600" b="1" dirty="0">
                <a:solidFill>
                  <a:srgbClr val="00B0F0"/>
                </a:solidFill>
                <a:cs typeface="Alexandria" charset="0"/>
              </a:rPr>
              <a:t>مراجعة رسالتك: تقييم المسودة </a:t>
            </a:r>
            <a:r>
              <a:rPr lang="ar-EG" sz="2600" b="1" dirty="0" smtClean="0">
                <a:solidFill>
                  <a:srgbClr val="00B0F0"/>
                </a:solidFill>
                <a:cs typeface="Alexandria" charset="0"/>
              </a:rPr>
              <a:t>الأول</a:t>
            </a:r>
            <a:r>
              <a:rPr lang="ar-EG" sz="2600" b="1" dirty="0">
                <a:solidFill>
                  <a:srgbClr val="00B0F0"/>
                </a:solidFill>
                <a:cs typeface="Alexandria" charset="0"/>
              </a:rPr>
              <a:t>ى</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09343589"/>
              </p:ext>
            </p:extLst>
          </p:nvPr>
        </p:nvGraphicFramePr>
        <p:xfrm>
          <a:off x="981697" y="2164974"/>
          <a:ext cx="10100286" cy="4023360"/>
        </p:xfrm>
        <a:graphic>
          <a:graphicData uri="http://schemas.openxmlformats.org/drawingml/2006/table">
            <a:tbl>
              <a:tblPr firstRow="1" firstCol="1" bandRow="1">
                <a:tableStyleId>{2D5ABB26-0587-4C30-8999-92F81FD0307C}</a:tableStyleId>
              </a:tblPr>
              <a:tblGrid>
                <a:gridCol w="5556794">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3974403134"/>
                    </a:ext>
                  </a:extLst>
                </a:gridCol>
                <a:gridCol w="4380932">
                  <a:extLst>
                    <a:ext uri="{9D8B030D-6E8A-4147-A177-3AD203B41FA5}">
                      <a16:colId xmlns=""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The scope of revision can vary, depending on the medium and the message. For informal messages to internal audiences, particularly when using workgroup messaging, text messaging, or email, the revision process is often as simple as quickly looking over your message to correct any mistakes before sending or posting it.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يختلف نطاق المراجعة باختلاف الوسيلة والرسالة. بالنسبة للرسائل غير الرسمية الموجهة إلى الجمهور الداخلي، وخاصةً عند استخدام رسائل مجموعات العمل أو الرسائل النصية أو البريد الإلكتروني، غالبًا ما تكون عملية المراجعة بسيطة، إذ لا يتطلب الأمر سوى مراجعة سريعة لرسالتك لتصحيح أي أخطاء قبل إرسالها أو نشرها.</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8356" y="762632"/>
            <a:ext cx="7276845" cy="892552"/>
          </a:xfrm>
          <a:prstGeom prst="rect">
            <a:avLst/>
          </a:prstGeom>
          <a:noFill/>
        </p:spPr>
        <p:txBody>
          <a:bodyPr wrap="square" rtlCol="0">
            <a:spAutoFit/>
          </a:bodyPr>
          <a:lstStyle/>
          <a:p>
            <a:r>
              <a:rPr lang="en-US" sz="2600" b="1" dirty="0">
                <a:solidFill>
                  <a:srgbClr val="00B0F0"/>
                </a:solidFill>
                <a:cs typeface="Alexandria" charset="0"/>
              </a:rPr>
              <a:t>Revising Your Message: Evaluating  the First Draft</a:t>
            </a:r>
          </a:p>
          <a:p>
            <a:r>
              <a:rPr lang="ar-EG" sz="2600" b="1" dirty="0">
                <a:solidFill>
                  <a:srgbClr val="00B0F0"/>
                </a:solidFill>
                <a:cs typeface="Alexandria" charset="0"/>
              </a:rPr>
              <a:t>مراجعة رسالتك: تقييم المسودة </a:t>
            </a:r>
            <a:r>
              <a:rPr lang="ar-EG" sz="2600" b="1" dirty="0" smtClean="0">
                <a:solidFill>
                  <a:srgbClr val="00B0F0"/>
                </a:solidFill>
                <a:cs typeface="Alexandria" charset="0"/>
              </a:rPr>
              <a:t>الأول</a:t>
            </a:r>
            <a:r>
              <a:rPr lang="ar-EG" sz="2600" b="1" dirty="0">
                <a:solidFill>
                  <a:srgbClr val="00B0F0"/>
                </a:solidFill>
                <a:cs typeface="Alexandria" charset="0"/>
              </a:rPr>
              <a:t>ى</a:t>
            </a:r>
          </a:p>
        </p:txBody>
      </p:sp>
    </p:spTree>
    <p:extLst>
      <p:ext uri="{BB962C8B-B14F-4D97-AF65-F5344CB8AC3E}">
        <p14:creationId xmlns:p14="http://schemas.microsoft.com/office/powerpoint/2010/main" val="16561830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98211005"/>
              </p:ext>
            </p:extLst>
          </p:nvPr>
        </p:nvGraphicFramePr>
        <p:xfrm>
          <a:off x="973057" y="2164303"/>
          <a:ext cx="10100286" cy="4114800"/>
        </p:xfrm>
        <a:graphic>
          <a:graphicData uri="http://schemas.openxmlformats.org/drawingml/2006/table">
            <a:tbl>
              <a:tblPr firstRow="1" firstCol="1" bandRow="1">
                <a:tableStyleId>{2D5ABB26-0587-4C30-8999-92F81FD0307C}</a:tableStyleId>
              </a:tblPr>
              <a:tblGrid>
                <a:gridCol w="5824741">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3974403134"/>
                    </a:ext>
                  </a:extLst>
                </a:gridCol>
                <a:gridCol w="4112985">
                  <a:extLst>
                    <a:ext uri="{9D8B030D-6E8A-4147-A177-3AD203B41FA5}">
                      <a16:colId xmlns=""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However, don’t fall into the common trap of thinking that you don’t need to worry about grammar, spelling, clarity, and other fundamentals of good writing when you use digital media. These qualities can be even more important in digital media, particularly if these messages are the only contact your audience has with you. Audiences are likely to equate the quality of your writing with the quality of your thinking.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مع ذلك، لا تقع في فخ الاعتقاد الشائع بأنك لست بحاجة للقلق بشأن القواعد النحوية والإملائية والوضوح وغيرها من أساسيات الكتابة الجيدة عند استخدام الوسائط الرقمية. يمكن أن تكون هذه الصفات أكثر أهمية في الوسائط الرقمية، خاصةً إذا كانت هذه الرسائل هي وسيلة التواصل الوحيدة بينك وبين جمهورك. من المرجح أن يُقارن الجمهور بين جودة كتابتك وجودة تفكيرك.</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8356" y="762632"/>
            <a:ext cx="7276845" cy="892552"/>
          </a:xfrm>
          <a:prstGeom prst="rect">
            <a:avLst/>
          </a:prstGeom>
          <a:noFill/>
        </p:spPr>
        <p:txBody>
          <a:bodyPr wrap="square" rtlCol="0">
            <a:spAutoFit/>
          </a:bodyPr>
          <a:lstStyle/>
          <a:p>
            <a:r>
              <a:rPr lang="en-US" sz="2600" b="1" dirty="0">
                <a:solidFill>
                  <a:srgbClr val="00B0F0"/>
                </a:solidFill>
                <a:cs typeface="Alexandria" charset="0"/>
              </a:rPr>
              <a:t>Revising Your Message: Evaluating  the First Draft</a:t>
            </a:r>
          </a:p>
          <a:p>
            <a:r>
              <a:rPr lang="ar-EG" sz="2600" b="1" dirty="0">
                <a:solidFill>
                  <a:srgbClr val="00B0F0"/>
                </a:solidFill>
                <a:cs typeface="Alexandria" charset="0"/>
              </a:rPr>
              <a:t>مراجعة رسالتك: تقييم المسودة </a:t>
            </a:r>
            <a:r>
              <a:rPr lang="ar-EG" sz="2600" b="1" dirty="0" smtClean="0">
                <a:solidFill>
                  <a:srgbClr val="00B0F0"/>
                </a:solidFill>
                <a:cs typeface="Alexandria" charset="0"/>
              </a:rPr>
              <a:t>الأول</a:t>
            </a:r>
            <a:r>
              <a:rPr lang="ar-EG" sz="2600" b="1" dirty="0">
                <a:solidFill>
                  <a:srgbClr val="00B0F0"/>
                </a:solidFill>
                <a:cs typeface="Alexandria" charset="0"/>
              </a:rPr>
              <a:t>ى</a:t>
            </a:r>
          </a:p>
        </p:txBody>
      </p:sp>
    </p:spTree>
    <p:extLst>
      <p:ext uri="{BB962C8B-B14F-4D97-AF65-F5344CB8AC3E}">
        <p14:creationId xmlns:p14="http://schemas.microsoft.com/office/powerpoint/2010/main" val="31782284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04208121"/>
              </p:ext>
            </p:extLst>
          </p:nvPr>
        </p:nvGraphicFramePr>
        <p:xfrm>
          <a:off x="973057" y="2183284"/>
          <a:ext cx="10100286" cy="3992880"/>
        </p:xfrm>
        <a:graphic>
          <a:graphicData uri="http://schemas.openxmlformats.org/drawingml/2006/table">
            <a:tbl>
              <a:tblPr firstRow="1" firstCol="1" bandRow="1">
                <a:tableStyleId>{2D5ABB26-0587-4C30-8999-92F81FD0307C}</a:tableStyleId>
              </a:tblPr>
              <a:tblGrid>
                <a:gridCol w="5756502">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3974403134"/>
                    </a:ext>
                  </a:extLst>
                </a:gridCol>
                <a:gridCol w="4181224">
                  <a:extLst>
                    <a:ext uri="{9D8B030D-6E8A-4147-A177-3AD203B41FA5}">
                      <a16:colId xmlns=""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100" kern="0" dirty="0" smtClean="0">
                          <a:solidFill>
                            <a:schemeClr val="tx1"/>
                          </a:solidFill>
                          <a:effectLst/>
                          <a:latin typeface="+mn-lt"/>
                          <a:ea typeface="+mn-ea"/>
                          <a:cs typeface="Times New Roman" panose="02020603050405020304" pitchFamily="18" charset="0"/>
                        </a:rPr>
                        <a:t>Poor-quality messages create an impression of poor-quality thinking and can cause confusion, frustration, and costly delays.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100" kern="0" dirty="0" smtClean="0">
                          <a:solidFill>
                            <a:schemeClr val="tx1"/>
                          </a:solidFill>
                          <a:effectLst/>
                          <a:latin typeface="+mn-lt"/>
                          <a:ea typeface="+mn-ea"/>
                          <a:cs typeface="Times New Roman" panose="02020603050405020304" pitchFamily="18" charset="0"/>
                        </a:rPr>
                        <a:t>Particularly with important messages, try to arrange your work schedule so you can put your first draft aside for a day or two before you begin the revision process. Doing so will allow you to approach the material with a fresh eye. Then start with the “big picture,” making sure that the document accomplishes your overall goals before moving to finer points, such as readability, clarity, and conciseness.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الرسائل رديئة الجودة تُعطي انطباعًا بسوء جودة التفكير، وقد تُسبب ارتباكًا وإحباطًا وتأخيرًا مُكلفًا.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خاصةً مع الرسائل المهمة، حاول تنظيم جدول عملك بحيث تُؤجل مسودتك الأولى ليوم أو يومين قبل بدء عملية المراجعة. سيُتيح لك ذلك النظر إلى المادة بنظرة جديدة. ثم ابدأ بالنظرة الشاملة، وتأكد من أن الوثيقة تُحقق أهدافك العامة قبل الانتقال إلى النقاط الدقيقة، مثل سهولة القراءة والوضوح والإيجاز.</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8356" y="762632"/>
            <a:ext cx="7276845" cy="892552"/>
          </a:xfrm>
          <a:prstGeom prst="rect">
            <a:avLst/>
          </a:prstGeom>
          <a:noFill/>
        </p:spPr>
        <p:txBody>
          <a:bodyPr wrap="square" rtlCol="0">
            <a:spAutoFit/>
          </a:bodyPr>
          <a:lstStyle/>
          <a:p>
            <a:r>
              <a:rPr lang="en-US" sz="2600" b="1" dirty="0">
                <a:solidFill>
                  <a:srgbClr val="00B0F0"/>
                </a:solidFill>
                <a:cs typeface="Alexandria" charset="0"/>
              </a:rPr>
              <a:t>Revising Your Message: Evaluating  the First Draft</a:t>
            </a:r>
          </a:p>
          <a:p>
            <a:r>
              <a:rPr lang="ar-EG" sz="2600" b="1" dirty="0">
                <a:solidFill>
                  <a:srgbClr val="00B0F0"/>
                </a:solidFill>
                <a:cs typeface="Alexandria" charset="0"/>
              </a:rPr>
              <a:t>مراجعة رسالتك: تقييم المسودة </a:t>
            </a:r>
            <a:r>
              <a:rPr lang="ar-EG" sz="2600" b="1" dirty="0" smtClean="0">
                <a:solidFill>
                  <a:srgbClr val="00B0F0"/>
                </a:solidFill>
                <a:cs typeface="Alexandria" charset="0"/>
              </a:rPr>
              <a:t>الأول</a:t>
            </a:r>
            <a:r>
              <a:rPr lang="ar-EG" sz="2600" b="1" dirty="0">
                <a:solidFill>
                  <a:srgbClr val="00B0F0"/>
                </a:solidFill>
                <a:cs typeface="Alexandria" charset="0"/>
              </a:rPr>
              <a:t>ى</a:t>
            </a:r>
          </a:p>
        </p:txBody>
      </p:sp>
    </p:spTree>
    <p:extLst>
      <p:ext uri="{BB962C8B-B14F-4D97-AF65-F5344CB8AC3E}">
        <p14:creationId xmlns:p14="http://schemas.microsoft.com/office/powerpoint/2010/main" val="12255531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96077878"/>
              </p:ext>
            </p:extLst>
          </p:nvPr>
        </p:nvGraphicFramePr>
        <p:xfrm>
          <a:off x="981697" y="2265527"/>
          <a:ext cx="10100286" cy="402336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77975">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When you begin the revision process, focus your attention on content, organization, style. To evaluate the content of your message, ask yourself these questions: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Is the information accurate?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Is the information relevant to the audience?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Is there enough information to satisfy the readers’ needs?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عند بدء عملية المراجعة، ركّز على المحتوى والتنظيم والأسلوب. لتقييم محتوى رسالتك، اسأل نفسك الأسئلة التالية:</a:t>
                      </a:r>
                      <a:r>
                        <a:rPr lang="en-US" sz="2200" kern="0" dirty="0" smtClean="0">
                          <a:effectLst/>
                          <a:latin typeface="+mn-lt"/>
                          <a:cs typeface="+mn-cs"/>
                        </a:rPr>
                        <a:t>        </a:t>
                      </a:r>
                      <a:br>
                        <a:rPr lang="en-US" sz="2200" kern="0" dirty="0" smtClean="0">
                          <a:effectLst/>
                          <a:latin typeface="+mn-lt"/>
                          <a:cs typeface="+mn-cs"/>
                        </a:rPr>
                      </a:br>
                      <a:endParaRPr lang="ar-EG" sz="220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 هل المعلومات دقيقة؟</a:t>
                      </a:r>
                      <a:endParaRPr lang="ar-EG" sz="220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 هل المعلومات مناسبة للجمهور؟</a:t>
                      </a:r>
                      <a:endParaRPr lang="ar-EG" sz="220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smtClean="0">
                          <a:effectLst/>
                          <a:latin typeface="+mn-lt"/>
                          <a:cs typeface="+mn-cs"/>
                        </a:rPr>
                        <a:t>● هل المعلومات كافية لتلبية احتياجات القراء؟</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817326"/>
            <a:ext cx="7287688" cy="830997"/>
          </a:xfrm>
          <a:prstGeom prst="rect">
            <a:avLst/>
          </a:prstGeom>
          <a:noFill/>
        </p:spPr>
        <p:txBody>
          <a:bodyPr wrap="square" rtlCol="0">
            <a:spAutoFit/>
          </a:bodyPr>
          <a:lstStyle/>
          <a:p>
            <a:r>
              <a:rPr lang="en-US" sz="2400" b="1" dirty="0" smtClean="0">
                <a:solidFill>
                  <a:srgbClr val="00B0F0"/>
                </a:solidFill>
                <a:cs typeface="Alexandria" charset="0"/>
              </a:rPr>
              <a:t>Evaluating your content, organization, style, and tone</a:t>
            </a:r>
          </a:p>
          <a:p>
            <a:r>
              <a:rPr lang="ar-EG" sz="2400" b="1" dirty="0" smtClean="0">
                <a:solidFill>
                  <a:srgbClr val="00B0F0"/>
                </a:solidFill>
                <a:cs typeface="Alexandria" charset="0"/>
              </a:rPr>
              <a:t>تقييم </a:t>
            </a:r>
            <a:r>
              <a:rPr lang="ar-EG" sz="2400" b="1" dirty="0">
                <a:solidFill>
                  <a:srgbClr val="00B0F0"/>
                </a:solidFill>
                <a:cs typeface="Alexandria" charset="0"/>
              </a:rPr>
              <a:t>المحتوى والتنظيم والأسلوب والنبرة</a:t>
            </a:r>
          </a:p>
        </p:txBody>
      </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93353231"/>
              </p:ext>
            </p:extLst>
          </p:nvPr>
        </p:nvGraphicFramePr>
        <p:xfrm>
          <a:off x="981697" y="2246863"/>
          <a:ext cx="10100286" cy="367284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Is there a good balance between general information (giving readers enough background information to appreciate the message) and specific information (giving readers the details they need to understand the message)?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When you are satisfied with the content of your message, you can review its organization. Ask yourself another set of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 هل هناك توازن جيد بين المعلومات العامة (إعطاء القراء معلومات أساسية كافية لفهم الرسالة) والمعلومات المحددة (إعطاء القراء التفاصيل التي يحتاجونها لفهم الرسالة)؟</a:t>
                      </a:r>
                      <a:endParaRPr lang="ar-EG" sz="220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عندما تكون راضيًا عن محتوى رسالتك، يمكنك مراجعة تنظيمها. اطرح على نفسك مجموعة أخرى من الأسئلة: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8" name="TextBox 17"/>
          <p:cNvSpPr txBox="1"/>
          <p:nvPr/>
        </p:nvSpPr>
        <p:spPr>
          <a:xfrm>
            <a:off x="2377515" y="817326"/>
            <a:ext cx="7287688" cy="830997"/>
          </a:xfrm>
          <a:prstGeom prst="rect">
            <a:avLst/>
          </a:prstGeom>
          <a:noFill/>
        </p:spPr>
        <p:txBody>
          <a:bodyPr wrap="square" rtlCol="0">
            <a:spAutoFit/>
          </a:bodyPr>
          <a:lstStyle/>
          <a:p>
            <a:r>
              <a:rPr lang="en-US" sz="2400" b="1" dirty="0" smtClean="0">
                <a:solidFill>
                  <a:srgbClr val="00B0F0"/>
                </a:solidFill>
                <a:cs typeface="Alexandria" charset="0"/>
              </a:rPr>
              <a:t>Evaluating your content, organization, style, and tone</a:t>
            </a:r>
          </a:p>
          <a:p>
            <a:r>
              <a:rPr lang="ar-EG" sz="2400" b="1" dirty="0" smtClean="0">
                <a:solidFill>
                  <a:srgbClr val="00B0F0"/>
                </a:solidFill>
                <a:cs typeface="Alexandria" charset="0"/>
              </a:rPr>
              <a:t>تقييم </a:t>
            </a:r>
            <a:r>
              <a:rPr lang="ar-EG" sz="2400" b="1" dirty="0">
                <a:solidFill>
                  <a:srgbClr val="00B0F0"/>
                </a:solidFill>
                <a:cs typeface="Alexandria" charset="0"/>
              </a:rPr>
              <a:t>المحتوى والتنظيم والأسلوب والنبرة</a:t>
            </a:r>
          </a:p>
        </p:txBody>
      </p:sp>
    </p:spTree>
    <p:extLst>
      <p:ext uri="{BB962C8B-B14F-4D97-AF65-F5344CB8AC3E}">
        <p14:creationId xmlns:p14="http://schemas.microsoft.com/office/powerpoint/2010/main" val="20985688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0929902"/>
              </p:ext>
            </p:extLst>
          </p:nvPr>
        </p:nvGraphicFramePr>
        <p:xfrm>
          <a:off x="973057" y="2127081"/>
          <a:ext cx="10100286" cy="39624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Are all the points covered in the most logical order?</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●Do the most important ideas receive the most space, and are they placed in the most prominent positions?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●Would the message be more convincing if it were arranged in a different sequence?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●Are any points repeated unnecessarily?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●Are details grouped together logically, or are some still scattered throughout the document?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 هل جميع النقاط مُغطاة بالترتيب الأكثر منطقية؟</a:t>
                      </a:r>
                      <a:endParaRPr lang="ar-EG" sz="22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a:t>
                      </a:r>
                      <a:r>
                        <a:rPr lang="ar-EG" sz="2200" kern="0" dirty="0" smtClean="0">
                          <a:effectLst/>
                          <a:latin typeface="+mn-lt"/>
                          <a:cs typeface="+mn-cs"/>
                        </a:rPr>
                        <a:t> </a:t>
                      </a:r>
                      <a:r>
                        <a:rPr lang="ar-SA" sz="2200" kern="0" dirty="0" smtClean="0">
                          <a:effectLst/>
                          <a:latin typeface="+mn-lt"/>
                          <a:cs typeface="+mn-cs"/>
                        </a:rPr>
                        <a:t>هل تحظى الأفكار الأكثر أهمية بأكبر مساحة، وهل وُضعت في أبرز المواضع؟</a:t>
                      </a:r>
                      <a:r>
                        <a:rPr lang="en-US" sz="2200" kern="0" dirty="0" smtClean="0">
                          <a:effectLst/>
                          <a:latin typeface="+mn-lt"/>
                          <a:cs typeface="+mn-cs"/>
                        </a:rPr>
                        <a:t>         </a:t>
                      </a:r>
                      <a:br>
                        <a:rPr lang="en-US" sz="2200" kern="0" dirty="0" smtClean="0">
                          <a:effectLst/>
                          <a:latin typeface="+mn-lt"/>
                          <a:cs typeface="+mn-cs"/>
                        </a:rPr>
                      </a:br>
                      <a:endParaRPr lang="ar-EG" sz="22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a:t>
                      </a:r>
                      <a:r>
                        <a:rPr lang="ar-EG" sz="2200" kern="0" dirty="0" smtClean="0">
                          <a:effectLst/>
                          <a:latin typeface="+mn-lt"/>
                          <a:cs typeface="+mn-cs"/>
                        </a:rPr>
                        <a:t> </a:t>
                      </a:r>
                      <a:r>
                        <a:rPr lang="ar-SA" sz="2200" kern="0" dirty="0" smtClean="0">
                          <a:effectLst/>
                          <a:latin typeface="+mn-lt"/>
                          <a:cs typeface="+mn-cs"/>
                        </a:rPr>
                        <a:t>هل ستكون الرسالة أكثر إقناعًا إذا رُتبت بتسلسل مختلف؟</a:t>
                      </a:r>
                      <a:endParaRPr lang="ar-EG" sz="22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a:t>
                      </a:r>
                      <a:r>
                        <a:rPr lang="ar-EG" sz="2200" kern="0" dirty="0" smtClean="0">
                          <a:effectLst/>
                          <a:latin typeface="+mn-lt"/>
                          <a:cs typeface="+mn-cs"/>
                        </a:rPr>
                        <a:t> </a:t>
                      </a:r>
                      <a:r>
                        <a:rPr lang="ar-SA" sz="2200" kern="0" dirty="0" smtClean="0">
                          <a:effectLst/>
                          <a:latin typeface="+mn-lt"/>
                          <a:cs typeface="+mn-cs"/>
                        </a:rPr>
                        <a:t>هل تكررت أي نقاط دون داعٍ؟</a:t>
                      </a:r>
                      <a:endParaRPr lang="ar-EG" sz="22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smtClean="0">
                          <a:effectLst/>
                          <a:latin typeface="+mn-lt"/>
                          <a:cs typeface="+mn-cs"/>
                        </a:rPr>
                        <a:t>●</a:t>
                      </a:r>
                      <a:r>
                        <a:rPr lang="ar-EG" sz="2200" kern="0" dirty="0" smtClean="0">
                          <a:effectLst/>
                          <a:latin typeface="+mn-lt"/>
                          <a:cs typeface="+mn-cs"/>
                        </a:rPr>
                        <a:t> </a:t>
                      </a:r>
                      <a:r>
                        <a:rPr lang="ar-SA" sz="2200" kern="0" dirty="0" smtClean="0">
                          <a:effectLst/>
                          <a:latin typeface="+mn-lt"/>
                          <a:cs typeface="+mn-cs"/>
                        </a:rPr>
                        <a:t>هل التفاصيل مُجمّعة منطقيًا، أم أن بعضها لا يزال متناثرًا في جميع أنحاء الوثيقة؟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817326"/>
            <a:ext cx="7287688" cy="830997"/>
          </a:xfrm>
          <a:prstGeom prst="rect">
            <a:avLst/>
          </a:prstGeom>
          <a:noFill/>
        </p:spPr>
        <p:txBody>
          <a:bodyPr wrap="square" rtlCol="0">
            <a:spAutoFit/>
          </a:bodyPr>
          <a:lstStyle/>
          <a:p>
            <a:r>
              <a:rPr lang="en-US" sz="2400" b="1" dirty="0" smtClean="0">
                <a:solidFill>
                  <a:srgbClr val="00B0F0"/>
                </a:solidFill>
                <a:cs typeface="Alexandria" charset="0"/>
              </a:rPr>
              <a:t>Evaluating your content, organization, style, and tone</a:t>
            </a:r>
          </a:p>
          <a:p>
            <a:r>
              <a:rPr lang="ar-EG" sz="2400" b="1" dirty="0" smtClean="0">
                <a:solidFill>
                  <a:srgbClr val="00B0F0"/>
                </a:solidFill>
                <a:cs typeface="Alexandria" charset="0"/>
              </a:rPr>
              <a:t>تقييم </a:t>
            </a:r>
            <a:r>
              <a:rPr lang="ar-EG" sz="2400" b="1" dirty="0">
                <a:solidFill>
                  <a:srgbClr val="00B0F0"/>
                </a:solidFill>
                <a:cs typeface="Alexandria" charset="0"/>
              </a:rPr>
              <a:t>المحتوى والتنظيم والأسلوب والنبرة</a:t>
            </a:r>
          </a:p>
        </p:txBody>
      </p:sp>
    </p:spTree>
    <p:extLst>
      <p:ext uri="{BB962C8B-B14F-4D97-AF65-F5344CB8AC3E}">
        <p14:creationId xmlns:p14="http://schemas.microsoft.com/office/powerpoint/2010/main" val="20969295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5692354"/>
              </p:ext>
            </p:extLst>
          </p:nvPr>
        </p:nvGraphicFramePr>
        <p:xfrm>
          <a:off x="973057" y="2154377"/>
          <a:ext cx="10100286" cy="3962400"/>
        </p:xfrm>
        <a:graphic>
          <a:graphicData uri="http://schemas.openxmlformats.org/drawingml/2006/table">
            <a:tbl>
              <a:tblPr firstRow="1" firstCol="1" bandRow="1">
                <a:tableStyleId>{2D5ABB26-0587-4C30-8999-92F81FD0307C}</a:tableStyleId>
              </a:tblPr>
              <a:tblGrid>
                <a:gridCol w="5879332">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058394">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mj-cs"/>
                        </a:rPr>
                        <a:t>At many points in your career, you will be asked to evaluate, edit, and sometimes revise the work of others. Whether you’re suggesting improvements or making the improvements yourself.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mj-cs"/>
                        </a:rPr>
                        <a:t>Before you dive into someone else’s work, recognize the dual responsibility that you have.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mj-cs"/>
                        </a:rPr>
                        <a:t>First, </a:t>
                      </a:r>
                      <a:r>
                        <a:rPr lang="en-US" sz="2200" kern="0" dirty="0" smtClean="0">
                          <a:solidFill>
                            <a:schemeClr val="tx1"/>
                          </a:solidFill>
                          <a:effectLst/>
                          <a:latin typeface="+mn-lt"/>
                          <a:ea typeface="+mn-ea"/>
                          <a:cs typeface="+mj-cs"/>
                        </a:rPr>
                        <a:t>unless you’ve specifically been asked to rewrite something in your own style, keep in mind that your job is to help the other writer succeed at his or her task, not to impose your writing style.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mj-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j-cs"/>
                        </a:rPr>
                        <a:t>في مراحل عديدة من مسيرتك المهنية، سيُطلب منك تقييم أعمال الآخرين وتحريرها، وأحيانًا مراجعتها. سواءً كنت تقترح تحسينات أو تُجريها بنفسك.</a:t>
                      </a:r>
                      <a:endParaRPr lang="en-US" sz="2200" kern="0" dirty="0" smtClean="0">
                        <a:effectLst/>
                        <a:latin typeface="+mn-lt"/>
                        <a:cs typeface="+mj-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j-cs"/>
                        </a:rPr>
                        <a:t>قبل أن تتعمق في عمل شخص آخر، أدرك مسؤوليتك المزدوجة.</a:t>
                      </a:r>
                      <a:endParaRPr lang="en-US" sz="2200" kern="0" dirty="0" smtClean="0">
                        <a:effectLst/>
                        <a:latin typeface="+mn-lt"/>
                        <a:cs typeface="+mj-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j-cs"/>
                        </a:rPr>
                        <a:t>أولاً، </a:t>
                      </a:r>
                      <a:r>
                        <a:rPr lang="ar-SA" sz="2200" kern="0" dirty="0" smtClean="0">
                          <a:effectLst/>
                          <a:latin typeface="+mn-lt"/>
                          <a:cs typeface="+mj-cs"/>
                        </a:rPr>
                        <a:t>ما لم يُطلب منك تحديدًا إعادة كتابة شيء ما بأسلوبك الخاص، تذكّر أن وظيفتك هي مساعدة الكاتب الآخر على النجاح في مهمته، وليس فرض أسلوبك الكتابي.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80617" y="750042"/>
            <a:ext cx="7380121" cy="892552"/>
          </a:xfrm>
          <a:prstGeom prst="rect">
            <a:avLst/>
          </a:prstGeom>
          <a:noFill/>
        </p:spPr>
        <p:txBody>
          <a:bodyPr wrap="square" rtlCol="0">
            <a:spAutoFit/>
          </a:bodyPr>
          <a:lstStyle/>
          <a:p>
            <a:r>
              <a:rPr lang="en-US" sz="2600" b="1" dirty="0" smtClean="0">
                <a:solidFill>
                  <a:srgbClr val="00B0F0"/>
                </a:solidFill>
                <a:cs typeface="Alexandria" charset="0"/>
              </a:rPr>
              <a:t>Evaluating, editing, and revising the work of others</a:t>
            </a:r>
          </a:p>
          <a:p>
            <a:r>
              <a:rPr lang="ar-EG" sz="2600" b="1" dirty="0">
                <a:solidFill>
                  <a:srgbClr val="00B0F0"/>
                </a:solidFill>
                <a:cs typeface="Alexandria" charset="0"/>
              </a:rPr>
              <a:t>تقييم وتحرير ومراجعة أعمال الآخرين</a:t>
            </a:r>
          </a:p>
        </p:txBody>
      </p:sp>
    </p:spTree>
    <p:extLst>
      <p:ext uri="{BB962C8B-B14F-4D97-AF65-F5344CB8AC3E}">
        <p14:creationId xmlns:p14="http://schemas.microsoft.com/office/powerpoint/2010/main" val="181053633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47753779"/>
              </p:ext>
            </p:extLst>
          </p:nvPr>
        </p:nvGraphicFramePr>
        <p:xfrm>
          <a:off x="973057" y="2181673"/>
          <a:ext cx="10100286" cy="3962400"/>
        </p:xfrm>
        <a:graphic>
          <a:graphicData uri="http://schemas.openxmlformats.org/drawingml/2006/table">
            <a:tbl>
              <a:tblPr firstRow="1" firstCol="1" bandRow="1">
                <a:tableStyleId>{2D5ABB26-0587-4C30-8999-92F81FD0307C}</a:tableStyleId>
              </a:tblPr>
              <a:tblGrid>
                <a:gridCol w="6070401">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3867325">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Second, </a:t>
                      </a:r>
                      <a:r>
                        <a:rPr lang="en-US" sz="2000" kern="0" dirty="0" smtClean="0">
                          <a:solidFill>
                            <a:schemeClr val="tx1"/>
                          </a:solidFill>
                          <a:effectLst/>
                          <a:latin typeface="+mn-lt"/>
                          <a:ea typeface="+mn-ea"/>
                          <a:cs typeface="Times New Roman" panose="02020603050405020304" pitchFamily="18" charset="0"/>
                        </a:rPr>
                        <a:t>make sure you understand the writer’s intent before you begin suggesting or making changes. With those thoughts in mind, ask yourself the following questions as you evaluate someone else’s writing:</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What is the purpose of this document or presentation?</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Who is the target audience?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What information does the audience need?</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Can the readability be improved?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ثانيًا،</a:t>
                      </a:r>
                      <a:r>
                        <a:rPr lang="ar-SA" sz="2000" kern="0" dirty="0" smtClean="0">
                          <a:effectLst/>
                          <a:latin typeface="+mn-lt"/>
                          <a:cs typeface="+mn-cs"/>
                        </a:rPr>
                        <a:t> تأكد من فهمك لهدف الكاتب قبل البدء باقتراح أو إجراء تغييرات. مع وضع هذه الأفكار في الاعتبار، اسأل نفسك الأسئلة التالية أثناء تقييمك لكتابات الآخرين</a:t>
                      </a:r>
                      <a:r>
                        <a:rPr lang="en-US" sz="2000" kern="0" dirty="0" smtClean="0">
                          <a:effectLst/>
                          <a:latin typeface="+mn-lt"/>
                          <a:cs typeface="+mn-cs"/>
                        </a:rPr>
                        <a:t>:</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ما الغرض من هذه الوثيقة أو العرض التقديمي؟</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من هو الجمهور المستهدف؟</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ما المعلومات التي يحتاجها الجمهور؟</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يُمكن تحسين سهولة القراءة؟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0617" y="750042"/>
            <a:ext cx="7380121" cy="892552"/>
          </a:xfrm>
          <a:prstGeom prst="rect">
            <a:avLst/>
          </a:prstGeom>
          <a:noFill/>
        </p:spPr>
        <p:txBody>
          <a:bodyPr wrap="square" rtlCol="0">
            <a:spAutoFit/>
          </a:bodyPr>
          <a:lstStyle/>
          <a:p>
            <a:r>
              <a:rPr lang="en-US" sz="2600" b="1" dirty="0" smtClean="0">
                <a:solidFill>
                  <a:srgbClr val="00B0F0"/>
                </a:solidFill>
                <a:cs typeface="Alexandria" charset="0"/>
              </a:rPr>
              <a:t>Evaluating, editing, and revising the work of others</a:t>
            </a:r>
          </a:p>
          <a:p>
            <a:r>
              <a:rPr lang="ar-EG" sz="2600" b="1" dirty="0">
                <a:solidFill>
                  <a:srgbClr val="00B0F0"/>
                </a:solidFill>
                <a:cs typeface="Alexandria" charset="0"/>
              </a:rPr>
              <a:t>تقييم وتحرير ومراجعة أعمال الآخرين</a:t>
            </a:r>
          </a:p>
        </p:txBody>
      </p:sp>
    </p:spTree>
    <p:extLst>
      <p:ext uri="{BB962C8B-B14F-4D97-AF65-F5344CB8AC3E}">
        <p14:creationId xmlns:p14="http://schemas.microsoft.com/office/powerpoint/2010/main" val="41369650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34801540"/>
              </p:ext>
            </p:extLst>
          </p:nvPr>
        </p:nvGraphicFramePr>
        <p:xfrm>
          <a:off x="973057" y="2195321"/>
          <a:ext cx="10100286" cy="36576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Are there any special circumstances or sensitive issues that the writer had to consider (or should have considered)?</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Does the document provide this information in a well-organized way?</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Does the writing demonstrate the “you” attitude toward the audience?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Is the tone of the writing appropriate for the audience and the situation?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هناك أي ظروف خاصة أو مسائل حساسة كان على الكاتب مراعاتها (أو كان ينبغي عليه مراعاتها)؟</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تُقدم الوثيقة هذه المعلومات بطريقة منظمة؟</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يُظهر النص موقف "أنت" تجاه الجمهور؟</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smtClean="0">
                          <a:effectLst/>
                          <a:latin typeface="+mn-lt"/>
                          <a:cs typeface="+mn-cs"/>
                        </a:rPr>
                        <a:t>هل أسلوب الكتابة مناسب للجمهور والموقف؟</a:t>
                      </a:r>
                      <a:endParaRPr lang="en-US"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0617" y="750042"/>
            <a:ext cx="7380121" cy="892552"/>
          </a:xfrm>
          <a:prstGeom prst="rect">
            <a:avLst/>
          </a:prstGeom>
          <a:noFill/>
        </p:spPr>
        <p:txBody>
          <a:bodyPr wrap="square" rtlCol="0">
            <a:spAutoFit/>
          </a:bodyPr>
          <a:lstStyle/>
          <a:p>
            <a:r>
              <a:rPr lang="en-US" sz="2600" b="1" dirty="0" smtClean="0">
                <a:solidFill>
                  <a:srgbClr val="00B0F0"/>
                </a:solidFill>
                <a:cs typeface="Alexandria" charset="0"/>
              </a:rPr>
              <a:t>Evaluating, editing, and revising the work of others</a:t>
            </a:r>
          </a:p>
          <a:p>
            <a:r>
              <a:rPr lang="ar-EG" sz="2600" b="1" dirty="0">
                <a:solidFill>
                  <a:srgbClr val="00B0F0"/>
                </a:solidFill>
                <a:cs typeface="Alexandria" charset="0"/>
              </a:rPr>
              <a:t>تقييم وتحرير ومراجعة أعمال الآخرين</a:t>
            </a:r>
          </a:p>
        </p:txBody>
      </p:sp>
    </p:spTree>
    <p:extLst>
      <p:ext uri="{BB962C8B-B14F-4D97-AF65-F5344CB8AC3E}">
        <p14:creationId xmlns:p14="http://schemas.microsoft.com/office/powerpoint/2010/main" val="229601783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20816253"/>
              </p:ext>
            </p:extLst>
          </p:nvPr>
        </p:nvGraphicFramePr>
        <p:xfrm>
          <a:off x="973057" y="2168025"/>
          <a:ext cx="10100286" cy="3580732"/>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Is the writing clear? If not, how can it be improved?</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Is the writing as concise as it could be?</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200" kern="0" dirty="0" smtClean="0">
                          <a:solidFill>
                            <a:schemeClr val="tx1"/>
                          </a:solidFill>
                          <a:effectLst/>
                          <a:latin typeface="+mn-lt"/>
                          <a:ea typeface="+mn-ea"/>
                          <a:cs typeface="Times New Roman" panose="02020603050405020304" pitchFamily="18" charset="0"/>
                        </a:rPr>
                        <a:t>Does the page or screen design support the intended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200" kern="0" dirty="0" smtClean="0">
                          <a:effectLst/>
                          <a:latin typeface="+mn-lt"/>
                          <a:cs typeface="+mn-cs"/>
                        </a:rPr>
                        <a:t>هل الكتابة واضحة؟ إن لم تكن كذلك، فكيف يُمكن تحسينها؟</a:t>
                      </a:r>
                      <a:endParaRPr lang="en-US" sz="220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200" kern="0" dirty="0" smtClean="0">
                          <a:effectLst/>
                          <a:latin typeface="+mn-lt"/>
                          <a:cs typeface="+mn-cs"/>
                        </a:rPr>
                        <a:t>هل الكتابة مُختصرة قدر الإمكان؟</a:t>
                      </a:r>
                      <a:endParaRPr lang="en-US" sz="220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200" kern="0" dirty="0" smtClean="0">
                          <a:effectLst/>
                          <a:latin typeface="+mn-lt"/>
                          <a:cs typeface="+mn-cs"/>
                        </a:rPr>
                        <a:t>هل يدعم تصميم الصفحة أو الشاشة الرسالة المقصودة؟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0617" y="750042"/>
            <a:ext cx="7380121" cy="892552"/>
          </a:xfrm>
          <a:prstGeom prst="rect">
            <a:avLst/>
          </a:prstGeom>
          <a:noFill/>
        </p:spPr>
        <p:txBody>
          <a:bodyPr wrap="square" rtlCol="0">
            <a:spAutoFit/>
          </a:bodyPr>
          <a:lstStyle/>
          <a:p>
            <a:r>
              <a:rPr lang="en-US" sz="2600" b="1" dirty="0" smtClean="0">
                <a:solidFill>
                  <a:srgbClr val="00B0F0"/>
                </a:solidFill>
                <a:cs typeface="Alexandria" charset="0"/>
              </a:rPr>
              <a:t>Evaluating, editing, and revising the work of others</a:t>
            </a:r>
          </a:p>
          <a:p>
            <a:r>
              <a:rPr lang="ar-EG" sz="2600" b="1" dirty="0">
                <a:solidFill>
                  <a:srgbClr val="00B0F0"/>
                </a:solidFill>
                <a:cs typeface="Alexandria" charset="0"/>
              </a:rPr>
              <a:t>تقييم وتحرير ومراجعة أعمال الآخرين</a:t>
            </a:r>
          </a:p>
        </p:txBody>
      </p:sp>
    </p:spTree>
    <p:extLst>
      <p:ext uri="{BB962C8B-B14F-4D97-AF65-F5344CB8AC3E}">
        <p14:creationId xmlns:p14="http://schemas.microsoft.com/office/powerpoint/2010/main" val="17391117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1"/>
            <a:ext cx="4946913" cy="954107"/>
          </a:xfrm>
          <a:prstGeom prst="rect">
            <a:avLst/>
          </a:prstGeom>
          <a:noFill/>
        </p:spPr>
        <p:txBody>
          <a:bodyPr wrap="square" rtlCol="0">
            <a:spAutoFit/>
          </a:bodyPr>
          <a:lstStyle/>
          <a:p>
            <a:r>
              <a:rPr lang="en-US" sz="2800" b="1" dirty="0">
                <a:solidFill>
                  <a:srgbClr val="00B0F0"/>
                </a:solidFill>
                <a:cs typeface="Alexandria" charset="0"/>
              </a:rPr>
              <a:t>Revising to Improve </a:t>
            </a:r>
            <a:r>
              <a:rPr lang="en-US" sz="2800" b="1" dirty="0" smtClean="0">
                <a:solidFill>
                  <a:srgbClr val="00B0F0"/>
                </a:solidFill>
                <a:cs typeface="Alexandria" charset="0"/>
              </a:rPr>
              <a:t>Readability</a:t>
            </a:r>
          </a:p>
          <a:p>
            <a:r>
              <a:rPr lang="ar-EG" sz="2800" b="1" dirty="0">
                <a:solidFill>
                  <a:srgbClr val="00B0F0"/>
                </a:solidFill>
                <a:cs typeface="Alexandria" charset="0"/>
              </a:rPr>
              <a:t>المراجعة لتحسين قابلية القراءة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7634336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93255734"/>
              </p:ext>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6084049">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3853677">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Varying the length of your sentences is a creative way to make your messages interesting and readable. By choosing words and sentence structure with care, you can create a rhythm that emphasizes important points, enlivens your writing style, and makes information more appealing to your reader. For example, a short sentence that highlights a conclusion at the end of a substantial paragraph of evidence makes your key message stand out. Try for a mixture of sentences that are short (up to 15 words or so), medium (15–25 words), and long (more than 25 words).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900" kern="0" dirty="0" smtClean="0">
                          <a:effectLst/>
                          <a:latin typeface="+mn-lt"/>
                          <a:cs typeface="+mn-cs"/>
                        </a:rPr>
                        <a:t>يُعد تنويع طول جملك طريقة إبداعية لجعل رسائلك شيقة وسهلة القراءة. باختيار الكلمات وبنية الجمل بعناية، يمكنك خلق إيقاع يُبرز النقاط المهمة، ويُنعش أسلوب كتابتك، ويجعل المعلومات أكثر جاذبية للقارئ. على سبيل المثال، الجملة القصيرة التي تُبرز خاتمة في نهاية فقرة طويلة من الأدلة تُبرز رسالتك الرئيسية. حاول استخدام مزيج من الجمل القصيرة (حتى 15 كلمة تقريبًا)، والمتوسطة (15-25 كلمة)، والطويلة (أكثر من 25 كلمة).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Varying the length of your sentences</a:t>
            </a:r>
          </a:p>
          <a:p>
            <a:r>
              <a:rPr lang="ar-EG" sz="2800" b="1" dirty="0">
                <a:solidFill>
                  <a:srgbClr val="00B0F0"/>
                </a:solidFill>
                <a:cs typeface="Alexandria" charset="0"/>
              </a:rPr>
              <a:t>تغيير طول </a:t>
            </a:r>
            <a:r>
              <a:rPr lang="ar-EG" sz="2800" b="1" dirty="0" smtClean="0">
                <a:solidFill>
                  <a:srgbClr val="00B0F0"/>
                </a:solidFill>
                <a:cs typeface="Alexandria" charset="0"/>
              </a:rPr>
              <a:t>جُملك</a:t>
            </a:r>
            <a:endParaRPr lang="ar-EG" sz="2800" b="1" dirty="0">
              <a:solidFill>
                <a:srgbClr val="00B0F0"/>
              </a:solidFill>
              <a:cs typeface="Alexandria" charset="0"/>
            </a:endParaRPr>
          </a:p>
        </p:txBody>
      </p:sp>
    </p:spTree>
    <p:extLst>
      <p:ext uri="{BB962C8B-B14F-4D97-AF65-F5344CB8AC3E}">
        <p14:creationId xmlns:p14="http://schemas.microsoft.com/office/powerpoint/2010/main" val="93019895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5714346">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223380">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Large blocks of text can be visually daunting, particularly on-screen and even more so on small mobile devices, so the optimum paragraph length is short to medium in most cases. Unless you break up your thoughts somehow, you’ll end up with lengthy paragraphs that are guaranteed to intimidate even the most dedicated reader. Short paragraphs, generally 100 words or fewer, are easier to read than long ones, and they make your writing look inviting. You can also emphasize ideas by isolating them in short, forceful paragraphs.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900" kern="0" dirty="0" smtClean="0">
                          <a:effectLst/>
                          <a:latin typeface="+mn-lt"/>
                          <a:cs typeface="+mn-cs"/>
                        </a:rPr>
                        <a:t>قد تُرهق النصوص الكبيرة بصريًا، خاصةً على الشاشات، بل وأكثر من ذلك على الأجهزة المحمولة الصغيرة، لذا يُفضّل أن يكون طول الفقرة قصيرًا إلى متوسط ​​في معظم الحالات. ما لم تُقسّم أفكارك بطريقة ما، فستحصل في النهاية على فقرات طويلة تُرهب حتى أكثر القراء تفانيًا. الفقرات القصيرة، التي عادةً ما تكون 100 كلمة أو أقل، أسهل قراءةً من الطويلة، وتجعل كتابتك تبدو جذابة. يمكنك أيضًا </a:t>
                      </a:r>
                      <a:r>
                        <a:rPr lang="ar-EG" sz="1900" kern="0" dirty="0" smtClean="0">
                          <a:effectLst/>
                          <a:latin typeface="+mn-lt"/>
                          <a:cs typeface="+mn-cs"/>
                        </a:rPr>
                        <a:t>التأكيد</a:t>
                      </a:r>
                      <a:r>
                        <a:rPr lang="ar-EG" sz="1900" kern="0" baseline="0" dirty="0" smtClean="0">
                          <a:effectLst/>
                          <a:latin typeface="+mn-lt"/>
                          <a:cs typeface="+mn-cs"/>
                        </a:rPr>
                        <a:t> على</a:t>
                      </a:r>
                      <a:r>
                        <a:rPr lang="ar-SA" sz="1900" kern="0" dirty="0" smtClean="0">
                          <a:effectLst/>
                          <a:latin typeface="+mn-lt"/>
                          <a:cs typeface="+mn-cs"/>
                        </a:rPr>
                        <a:t> الأفكار من خلال </a:t>
                      </a:r>
                      <a:r>
                        <a:rPr lang="ar-EG" sz="1900" kern="0" dirty="0" smtClean="0">
                          <a:effectLst/>
                          <a:latin typeface="+mn-lt"/>
                          <a:cs typeface="+mn-cs"/>
                        </a:rPr>
                        <a:t>فصلها</a:t>
                      </a:r>
                      <a:r>
                        <a:rPr lang="ar-SA" sz="1900" kern="0" dirty="0" smtClean="0">
                          <a:effectLst/>
                          <a:latin typeface="+mn-lt"/>
                          <a:cs typeface="+mn-cs"/>
                        </a:rPr>
                        <a:t> في فقرات قصيرة وقوية.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Keeping your paragraphs short</a:t>
            </a:r>
          </a:p>
          <a:p>
            <a:r>
              <a:rPr lang="ar-EG" sz="2800" b="1" dirty="0">
                <a:solidFill>
                  <a:srgbClr val="00B0F0"/>
                </a:solidFill>
                <a:cs typeface="Alexandria" charset="0"/>
              </a:rPr>
              <a:t>الحفاظ على فقراتك قصيرة</a:t>
            </a:r>
          </a:p>
        </p:txBody>
      </p:sp>
    </p:spTree>
    <p:extLst>
      <p:ext uri="{BB962C8B-B14F-4D97-AF65-F5344CB8AC3E}">
        <p14:creationId xmlns:p14="http://schemas.microsoft.com/office/powerpoint/2010/main" val="266182499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5714346">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223380">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An effective alternative to using conventional sentences is to set off important ideas in a list—a series of words, names, or other items. Lists can show the sequence of your ideas, heighten their visual impact, and increase the likelihood that a reader will find key points. In addition, lists help simplify complex subjects, highlight main points, visually break up a page or screen, ease the skimming process for busy readers, and give readers a breather. Compare these two treatments of the same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900" kern="0" dirty="0" smtClean="0">
                          <a:effectLst/>
                          <a:latin typeface="+mn-lt"/>
                          <a:cs typeface="+mn-cs"/>
                        </a:rPr>
                        <a:t>يُعدُّ عرض الأفكار المهمة في قائمة - سلسلة من الكلمات أو الأسماء أو غيرها من العناصر - بديلاً فعالاً عن استخدام الجمل التقليدية. تُظهر القوائم تسلسل أفكارك، وتُعزز تأثيرها البصري، وتزيد من احتمالية وصول القارئ إلى النقاط الرئيسية. بالإضافة إلى ذلك، تُساعد القوائم على تبسيط المواضيع المعقدة، وإبراز النقاط الرئيسية، وتقسيم الصفحة أو الشاشة بصريًا، وتسهيل عملية القراءة السريعة للقراء المشغولين، ومنحهم استراحة. قارن بين هاتين المعالجتين لنفس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Using lists and bullets to clarify and emphasize</a:t>
            </a:r>
          </a:p>
          <a:p>
            <a:r>
              <a:rPr lang="ar-EG" sz="2800" b="1" dirty="0">
                <a:solidFill>
                  <a:srgbClr val="00B0F0"/>
                </a:solidFill>
                <a:cs typeface="Alexandria" charset="0"/>
              </a:rPr>
              <a:t>استخدام القوائم والنقاط للتوضيح والتأكيد</a:t>
            </a:r>
          </a:p>
        </p:txBody>
      </p:sp>
    </p:spTree>
    <p:extLst>
      <p:ext uri="{BB962C8B-B14F-4D97-AF65-F5344CB8AC3E}">
        <p14:creationId xmlns:p14="http://schemas.microsoft.com/office/powerpoint/2010/main" val="28772380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97090612"/>
              </p:ext>
            </p:extLst>
          </p:nvPr>
        </p:nvGraphicFramePr>
        <p:xfrm>
          <a:off x="973057" y="2113433"/>
          <a:ext cx="10100286" cy="4267200"/>
        </p:xfrm>
        <a:graphic>
          <a:graphicData uri="http://schemas.openxmlformats.org/drawingml/2006/table">
            <a:tbl>
              <a:tblPr firstRow="1" firstCol="1" bandRow="1">
                <a:tableStyleId>{2D5ABB26-0587-4C30-8999-92F81FD0307C}</a:tableStyleId>
              </a:tblPr>
              <a:tblGrid>
                <a:gridCol w="5974867">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3962859">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 heading is a brief title that tells readers about the content of the section that follows. Subheadings are subordinate to headings, indicating subsections within a major section. Headings and subheadings serve these important functions: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●Organization. </a:t>
                      </a:r>
                      <a:r>
                        <a:rPr lang="en-US" sz="2000" kern="0" dirty="0" smtClean="0">
                          <a:solidFill>
                            <a:schemeClr val="tx1"/>
                          </a:solidFill>
                          <a:effectLst/>
                          <a:latin typeface="+mn-lt"/>
                          <a:ea typeface="+mn-ea"/>
                          <a:cs typeface="Times New Roman" panose="02020603050405020304" pitchFamily="18" charset="0"/>
                        </a:rPr>
                        <a:t>Headings show your reader at a glance how the document is organized. They act as labels to group related paragraphs and organize lengthy material into shorter sections.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العنوان هو عنوان موجز يُطلع القراء على محتوى القسم التالي. أما العناوين الفرعية فهي تابعة للعناوين، وتشير إلى أقسام فرعية ضمن قسم رئيسي. تؤدي العناوين والعناوين الفرعية الوظائف المهمة التالية:</a:t>
                      </a:r>
                      <a:endParaRPr lang="en-US" sz="200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 </a:t>
                      </a:r>
                      <a:r>
                        <a:rPr lang="ar-SA" sz="2000" b="1" kern="0" dirty="0" smtClean="0">
                          <a:effectLst/>
                          <a:latin typeface="+mn-lt"/>
                          <a:cs typeface="+mn-cs"/>
                        </a:rPr>
                        <a:t>التنظيم. </a:t>
                      </a:r>
                      <a:r>
                        <a:rPr lang="ar-SA" sz="2000" kern="0" dirty="0" smtClean="0">
                          <a:effectLst/>
                          <a:latin typeface="+mn-lt"/>
                          <a:cs typeface="+mn-cs"/>
                        </a:rPr>
                        <a:t>تُظهر العناوين للقارئ في لمحة سريعة كيفية تنظيم المستند. كما أنها بمثابة عناوين لتجميع الفقرات ذات الصلة وتنظيم المواد الطويلة في أقسام أقصر.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Adding headings and subheadings</a:t>
            </a:r>
          </a:p>
          <a:p>
            <a:r>
              <a:rPr lang="ar-EG" sz="2800" b="1" dirty="0" smtClean="0">
                <a:solidFill>
                  <a:srgbClr val="00B0F0"/>
                </a:solidFill>
                <a:cs typeface="Alexandria" charset="0"/>
              </a:rPr>
              <a:t>إضافة </a:t>
            </a:r>
            <a:r>
              <a:rPr lang="ar-EG" sz="2800" b="1" dirty="0">
                <a:solidFill>
                  <a:srgbClr val="00B0F0"/>
                </a:solidFill>
                <a:cs typeface="Alexandria" charset="0"/>
              </a:rPr>
              <a:t>العناوين والعناوين الفرعية</a:t>
            </a:r>
          </a:p>
        </p:txBody>
      </p:sp>
    </p:spTree>
    <p:extLst>
      <p:ext uri="{BB962C8B-B14F-4D97-AF65-F5344CB8AC3E}">
        <p14:creationId xmlns:p14="http://schemas.microsoft.com/office/powerpoint/2010/main" val="18547875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52075197"/>
              </p:ext>
            </p:extLst>
          </p:nvPr>
        </p:nvGraphicFramePr>
        <p:xfrm>
          <a:off x="973057" y="2099785"/>
          <a:ext cx="10100286" cy="432816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a:t>
                      </a:r>
                      <a:r>
                        <a:rPr lang="en-US" sz="2200" b="1" kern="0" baseline="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Attention. </a:t>
                      </a:r>
                      <a:r>
                        <a:rPr lang="en-US" sz="2200" kern="0" dirty="0" smtClean="0">
                          <a:solidFill>
                            <a:schemeClr val="tx1"/>
                          </a:solidFill>
                          <a:effectLst/>
                          <a:latin typeface="+mn-lt"/>
                          <a:ea typeface="+mn-ea"/>
                          <a:cs typeface="Times New Roman" panose="02020603050405020304" pitchFamily="18" charset="0"/>
                        </a:rPr>
                        <a:t>Informative, inviting, and in some cases intriguing headings grab the reader’s attention, make the text easier to read, and help the reader find the parts he or she needs to read—or skip.</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a:t>
                      </a:r>
                      <a:r>
                        <a:rPr lang="en-US" sz="2200" b="1" kern="0" baseline="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Connection. </a:t>
                      </a:r>
                      <a:r>
                        <a:rPr lang="en-US" sz="2200" kern="0" dirty="0" smtClean="0">
                          <a:solidFill>
                            <a:schemeClr val="tx1"/>
                          </a:solidFill>
                          <a:effectLst/>
                          <a:latin typeface="+mn-lt"/>
                          <a:ea typeface="+mn-ea"/>
                          <a:cs typeface="Times New Roman" panose="02020603050405020304" pitchFamily="18" charset="0"/>
                        </a:rPr>
                        <a:t>Using headings and subheadings together helps readers see the relationship between main ideas and subordinate ones so that they can understand your message more easily. Moreover, headings and subheadings visually indicate shifts from one idea to the next.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جذب الانتباه. </a:t>
                      </a:r>
                      <a:r>
                        <a:rPr lang="ar-SA" sz="2200" kern="0" dirty="0" smtClean="0">
                          <a:effectLst/>
                          <a:latin typeface="+mn-lt"/>
                          <a:cs typeface="+mn-cs"/>
                        </a:rPr>
                        <a:t>تجذب العناوين المفيدة والجذابة، وفي بعض الحالات المثيرة للاهتمام، انتباه القارئ، وتجعل النص أسهل قراءة، وتساعده على العثور على الأجزاء التي يحتاج إلى قراءتها - أو تخطيها.</a:t>
                      </a:r>
                      <a:endParaRPr lang="en-US" sz="2200" kern="0" dirty="0" smtClean="0">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الربط. </a:t>
                      </a:r>
                      <a:r>
                        <a:rPr lang="ar-SA" sz="2200" kern="0" dirty="0" smtClean="0">
                          <a:effectLst/>
                          <a:latin typeface="+mn-lt"/>
                          <a:cs typeface="+mn-cs"/>
                        </a:rPr>
                        <a:t>يساعد استخدام العناوين والعناوين الفرعية معًا القراء على رؤية العلاقة بين الأفكار الرئيسية والفرعية، مما يُسهّل عليهم فهم رسالتك. علاوة على ذلك، تُشير العناوين والعناوين الفرعية بصريًا إلى الانتقال من فكرة إلى أخرى.</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Adding headings and subheadings</a:t>
            </a:r>
          </a:p>
          <a:p>
            <a:r>
              <a:rPr lang="ar-EG" sz="2800" b="1" dirty="0" smtClean="0">
                <a:solidFill>
                  <a:srgbClr val="00B0F0"/>
                </a:solidFill>
                <a:cs typeface="Alexandria" charset="0"/>
              </a:rPr>
              <a:t>إضافة </a:t>
            </a:r>
            <a:r>
              <a:rPr lang="ar-EG" sz="2800" b="1" dirty="0">
                <a:solidFill>
                  <a:srgbClr val="00B0F0"/>
                </a:solidFill>
                <a:cs typeface="Alexandria" charset="0"/>
              </a:rPr>
              <a:t>العناوين والعناوين الفرعية</a:t>
            </a:r>
          </a:p>
        </p:txBody>
      </p:sp>
    </p:spTree>
    <p:extLst>
      <p:ext uri="{BB962C8B-B14F-4D97-AF65-F5344CB8AC3E}">
        <p14:creationId xmlns:p14="http://schemas.microsoft.com/office/powerpoint/2010/main" val="342372415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92471"/>
            <a:ext cx="4946913" cy="892552"/>
          </a:xfrm>
          <a:prstGeom prst="rect">
            <a:avLst/>
          </a:prstGeom>
          <a:noFill/>
        </p:spPr>
        <p:txBody>
          <a:bodyPr wrap="square" rtlCol="0">
            <a:spAutoFit/>
          </a:bodyPr>
          <a:lstStyle/>
          <a:p>
            <a:r>
              <a:rPr lang="en-US" sz="2600" b="1" dirty="0">
                <a:solidFill>
                  <a:srgbClr val="00B0F0"/>
                </a:solidFill>
                <a:cs typeface="Alexandria" charset="0"/>
              </a:rPr>
              <a:t>Editing for Clarity and Conciseness</a:t>
            </a:r>
          </a:p>
          <a:p>
            <a:r>
              <a:rPr lang="ar-EG" sz="2600" b="1" dirty="0">
                <a:solidFill>
                  <a:srgbClr val="00B0F0"/>
                </a:solidFill>
                <a:cs typeface="Alexandria" charset="0"/>
              </a:rPr>
              <a:t>التحرير من أجل الوضوح والإيجاز</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6527755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58673425"/>
              </p:ext>
            </p:extLst>
          </p:nvPr>
        </p:nvGraphicFramePr>
        <p:xfrm>
          <a:off x="973057" y="2113433"/>
          <a:ext cx="10100286" cy="4267200"/>
        </p:xfrm>
        <a:graphic>
          <a:graphicData uri="http://schemas.openxmlformats.org/drawingml/2006/table">
            <a:tbl>
              <a:tblPr firstRow="1" firstCol="1" bandRow="1">
                <a:tableStyleId>{2D5ABB26-0587-4C30-8999-92F81FD0307C}</a:tableStyleId>
              </a:tblPr>
              <a:tblGrid>
                <a:gridCol w="5988514">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3949212">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Check to see that every sentence conveys the message you intend and that readers can extract that meaning without needing to read it more than once.</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To ensure clarity, look closely at your paragraph organization, sentence structure, and word choices. Can readers make sense of the related sentences in a paragraph? Is the meaning of each sentence easy to grasp? Is each word clear and unambiguous (meaning it doesn’t have any risk of being interpreted in more than one way)? </a:t>
                      </a:r>
                      <a:r>
                        <a:rPr lang="en-US" sz="1800" b="1" kern="0" dirty="0" smtClean="0">
                          <a:solidFill>
                            <a:schemeClr val="tx1"/>
                          </a:solidFill>
                          <a:effectLst/>
                          <a:latin typeface="+mn-lt"/>
                          <a:ea typeface="+mn-ea"/>
                          <a:cs typeface="Times New Roman" panose="02020603050405020304" pitchFamily="18" charset="0"/>
                        </a:rPr>
                        <a:t>for examples of the following tips: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kern="0" dirty="0" smtClean="0">
                          <a:effectLst/>
                          <a:latin typeface="+mn-lt"/>
                          <a:cs typeface="+mn-cs"/>
                        </a:rPr>
                        <a:t>تأكد من أن كل جملة تُوصل الرسالة التي تقصدها، وأن القراء يستطيعون استخلاص هذا المعنى دون الحاجة إلى قراءتها أكثر من مرة.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kern="0" dirty="0" smtClean="0">
                          <a:effectLst/>
                          <a:latin typeface="+mn-lt"/>
                          <a:cs typeface="+mn-cs"/>
                        </a:rPr>
                        <a:t>لضمان الوضوح، راجع تنظيم فقراتك، وبنية جملتك، واختيار الكلمات بعناية. هل يستطيع القراء فهم الجمل ذات الصلة في الفقرة؟ هل معنى كل جملة سهل الفهم؟ هل كل كلمة واضحة لا لبس فيها (أي أنها لا تُفسر بأكثر من طريقة)؟ </a:t>
                      </a:r>
                      <a:r>
                        <a:rPr lang="ar-SA" sz="1800" b="1" kern="0" dirty="0" smtClean="0">
                          <a:effectLst/>
                          <a:latin typeface="+mn-lt"/>
                          <a:cs typeface="+mn-cs"/>
                        </a:rPr>
                        <a:t>إليك أمثلة على النصائح التالية: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199688854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93232954"/>
              </p:ext>
            </p:extLst>
          </p:nvPr>
        </p:nvGraphicFramePr>
        <p:xfrm>
          <a:off x="973057" y="2213345"/>
          <a:ext cx="10100286" cy="384048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100" b="1" kern="0" dirty="0" smtClean="0">
                          <a:solidFill>
                            <a:schemeClr val="tx1"/>
                          </a:solidFill>
                          <a:effectLst/>
                          <a:latin typeface="+mn-lt"/>
                          <a:ea typeface="+mn-ea"/>
                          <a:cs typeface="Times New Roman" panose="02020603050405020304" pitchFamily="18" charset="0"/>
                        </a:rPr>
                        <a:t>Break up overly long sentences. </a:t>
                      </a:r>
                      <a:r>
                        <a:rPr lang="en-US" sz="2100" kern="0" dirty="0" smtClean="0">
                          <a:solidFill>
                            <a:schemeClr val="tx1"/>
                          </a:solidFill>
                          <a:effectLst/>
                          <a:latin typeface="+mn-lt"/>
                          <a:ea typeface="+mn-ea"/>
                          <a:cs typeface="Times New Roman" panose="02020603050405020304" pitchFamily="18" charset="0"/>
                        </a:rPr>
                        <a:t>If you find yourself stuck in a long sentence, you’re probably trying to make the sentence do more than it reasonably can, such as expressing two dissimilar thoughts or peppering the reader with too many pieces of supporting evidence at once. (Did you notice how difficult this long sentence was to read?)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100" b="1" kern="0" dirty="0" smtClean="0">
                          <a:effectLst/>
                          <a:latin typeface="+mn-lt"/>
                          <a:cs typeface="+mn-cs"/>
                        </a:rPr>
                        <a:t>تجزئة الجمل الطويلة جدًا. </a:t>
                      </a:r>
                      <a:r>
                        <a:rPr lang="ar-SA" sz="2100" kern="0" dirty="0" smtClean="0">
                          <a:effectLst/>
                          <a:latin typeface="+mn-lt"/>
                          <a:cs typeface="+mn-cs"/>
                        </a:rPr>
                        <a:t>إذا وجدت نفسك عالقًا في جملة طويلة، فربما تحاول جعل الجملة تؤدي أكثر مما تستطيع، مثل التعبير عن فكرتين مختلفتين أو إغراق القارئ بالعديد من الأدلة الداعمة في آن واحد. (هل لاحظتَ مدى صعوبة قراءة هذه الجملة الطويلة؟)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20167240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7772072"/>
              </p:ext>
            </p:extLst>
          </p:nvPr>
        </p:nvGraphicFramePr>
        <p:xfrm>
          <a:off x="942308" y="2113433"/>
          <a:ext cx="10100286" cy="402336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Rewrite hedging sentences. </a:t>
                      </a:r>
                      <a:r>
                        <a:rPr lang="en-US" sz="2200" kern="0" dirty="0" smtClean="0">
                          <a:solidFill>
                            <a:schemeClr val="tx1"/>
                          </a:solidFill>
                          <a:effectLst/>
                          <a:latin typeface="+mn-lt"/>
                          <a:ea typeface="+mn-ea"/>
                          <a:cs typeface="Times New Roman" panose="02020603050405020304" pitchFamily="18" charset="0"/>
                        </a:rPr>
                        <a:t>Hedging means pulling back from making an absolutely certain, definitive statement about a topic. Granted, sometimes you have to write may or seems to avoid stating a judgment as a fact. When you hedge too often or without good reason, however, you come across as being unsure of what you’re saying.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أعد كتابة جمل التحوّط. </a:t>
                      </a:r>
                      <a:r>
                        <a:rPr lang="ar-SA" sz="2200" kern="0" dirty="0" smtClean="0">
                          <a:effectLst/>
                          <a:latin typeface="+mn-lt"/>
                          <a:cs typeface="+mn-cs"/>
                        </a:rPr>
                        <a:t>التحوّط يعني التراجع عن صياغة جملة مؤكدة وحاسمة حول موضوع ما. صحيحٌ أنه قد يبدو عليك أحيانًا تجنب صياغة حكمٍ ما كحقيقة. لكن عندما تُكثر من التحوّط أو دون سبب وجيه، ستبدو غير متأكد مما تقوله.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93380673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85521725"/>
              </p:ext>
            </p:extLst>
          </p:nvPr>
        </p:nvGraphicFramePr>
        <p:xfrm>
          <a:off x="942308" y="2113433"/>
          <a:ext cx="10100286" cy="4114800"/>
        </p:xfrm>
        <a:graphic>
          <a:graphicData uri="http://schemas.openxmlformats.org/drawingml/2006/table">
            <a:tbl>
              <a:tblPr firstRow="1" firstCol="1" bandRow="1">
                <a:tableStyleId>{2D5ABB26-0587-4C30-8999-92F81FD0307C}</a:tableStyleId>
              </a:tblPr>
              <a:tblGrid>
                <a:gridCol w="5923729">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013997">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Impose parallelism. </a:t>
                      </a:r>
                      <a:r>
                        <a:rPr lang="en-US" sz="2000" kern="0" dirty="0" smtClean="0">
                          <a:solidFill>
                            <a:schemeClr val="tx1"/>
                          </a:solidFill>
                          <a:effectLst/>
                          <a:latin typeface="+mn-lt"/>
                          <a:ea typeface="+mn-ea"/>
                          <a:cs typeface="Times New Roman" panose="02020603050405020304" pitchFamily="18" charset="0"/>
                        </a:rPr>
                        <a:t>As noted earlier, making your writing parallel means expressing two or more similar ideas using the same grammatical structure. Doing so helps your audience understand that the ideas are related, are of similar importance, and are on the same level of generality. Parallel patterns are also easier to read. You can impose parallelism by repeating a pattern in words, phrases, clauses, or entire sentences.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افرض التوازي. </a:t>
                      </a:r>
                      <a:r>
                        <a:rPr lang="ar-SA" sz="2000" kern="0" dirty="0" smtClean="0">
                          <a:effectLst/>
                          <a:latin typeface="+mn-lt"/>
                          <a:cs typeface="+mn-cs"/>
                        </a:rPr>
                        <a:t>كما ذُكر سابقًا، فإن جعل كتابتك متوازية يعني التعبير عن فكرتين متشابهتين أو أكثر باستخدام البنية النحوية نفسها. يساعد ذلك جمهورك على فهم أن الأفكار مترابطة، ولها أهمية متشابهة، وعلى نفس المستوى من العمومية. كما أن الأنماط المتوازية أسهل في القراءة. يمكنك فرض التوازي بتكرار نمط في الكلمات أو العبارات أو الجمل أو الجمل بأكملها.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374760504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13500022"/>
              </p:ext>
            </p:extLst>
          </p:nvPr>
        </p:nvGraphicFramePr>
        <p:xfrm>
          <a:off x="928660" y="2017897"/>
          <a:ext cx="10100286" cy="3580732"/>
        </p:xfrm>
        <a:graphic>
          <a:graphicData uri="http://schemas.openxmlformats.org/drawingml/2006/table">
            <a:tbl>
              <a:tblPr firstRow="1" firstCol="1" bandRow="1">
                <a:tableStyleId>{2D5ABB26-0587-4C30-8999-92F81FD0307C}</a:tableStyleId>
              </a:tblPr>
              <a:tblGrid>
                <a:gridCol w="5800899">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136827">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smtClean="0">
                          <a:solidFill>
                            <a:schemeClr val="tx1"/>
                          </a:solidFill>
                          <a:effectLst/>
                          <a:latin typeface="+mn-lt"/>
                          <a:ea typeface="+mn-ea"/>
                          <a:cs typeface="Times New Roman" panose="02020603050405020304" pitchFamily="18" charset="0"/>
                        </a:rPr>
                        <a:t>Reword </a:t>
                      </a:r>
                      <a:r>
                        <a:rPr lang="en-US" sz="1800" b="1" kern="0" dirty="0" smtClean="0">
                          <a:solidFill>
                            <a:schemeClr val="tx1"/>
                          </a:solidFill>
                          <a:effectLst/>
                          <a:latin typeface="+mn-lt"/>
                          <a:ea typeface="+mn-ea"/>
                          <a:cs typeface="Times New Roman" panose="02020603050405020304" pitchFamily="18" charset="0"/>
                        </a:rPr>
                        <a:t>long noun sequences. </a:t>
                      </a:r>
                      <a:r>
                        <a:rPr lang="en-US" sz="1800" kern="0" dirty="0" smtClean="0">
                          <a:solidFill>
                            <a:schemeClr val="tx1"/>
                          </a:solidFill>
                          <a:effectLst/>
                          <a:latin typeface="+mn-lt"/>
                          <a:ea typeface="+mn-ea"/>
                          <a:cs typeface="Times New Roman" panose="02020603050405020304" pitchFamily="18" charset="0"/>
                        </a:rPr>
                        <a:t>When multiple nouns are strung together as modifiers, the resulting sentence can be hard to read. See whether a single, well-chosen word will do the job. If the nouns are all necessary, consider moving one or more to a modifying phrase.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800" b="1" kern="0" dirty="0" smtClean="0">
                          <a:effectLst/>
                          <a:latin typeface="+mn-lt"/>
                          <a:cs typeface="+mn-cs"/>
                        </a:rPr>
                        <a:t>أعد </a:t>
                      </a:r>
                      <a:r>
                        <a:rPr lang="ar-SA" sz="1800" b="1" kern="0" dirty="0" smtClean="0">
                          <a:effectLst/>
                          <a:latin typeface="+mn-lt"/>
                          <a:cs typeface="+mn-cs"/>
                        </a:rPr>
                        <a:t>صياغة تسلسلات الأسماء الطويلة. </a:t>
                      </a:r>
                      <a:r>
                        <a:rPr lang="ar-SA" sz="1800" kern="0" dirty="0" smtClean="0">
                          <a:effectLst/>
                          <a:latin typeface="+mn-lt"/>
                          <a:cs typeface="+mn-cs"/>
                        </a:rPr>
                        <a:t>عند ربط عدة أسماء معًا كمُعدِّلات، قد يصعب قراءة الجملة الناتجة. حاول أن تُحدِّد ما إذا كانت كلمة واحدة مُختارة بعناية ستفي بالغرض. إذا كانت جميع الأسماء ضرورية، ففكِّر في نقل واحد أو أكثر إلى عبارة مُعَدِّلة</a:t>
                      </a:r>
                      <a:r>
                        <a:rPr lang="en-US" sz="1800" kern="0" dirty="0" smtClean="0">
                          <a:effectLst/>
                          <a:latin typeface="+mn-lt"/>
                          <a:cs typeface="+mn-cs"/>
                        </a:rPr>
                        <a:t>.</a:t>
                      </a:r>
                      <a:endParaRPr lang="ar-SA" sz="18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81008701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50384762"/>
              </p:ext>
            </p:extLst>
          </p:nvPr>
        </p:nvGraphicFramePr>
        <p:xfrm>
          <a:off x="942308" y="2113433"/>
          <a:ext cx="10100286" cy="43434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Clarify sentence structure. </a:t>
                      </a:r>
                      <a:r>
                        <a:rPr lang="en-US" sz="1900" kern="0" dirty="0" smtClean="0">
                          <a:solidFill>
                            <a:schemeClr val="tx1"/>
                          </a:solidFill>
                          <a:effectLst/>
                          <a:latin typeface="+mn-lt"/>
                          <a:ea typeface="+mn-ea"/>
                          <a:cs typeface="Times New Roman" panose="02020603050405020304" pitchFamily="18" charset="0"/>
                        </a:rPr>
                        <a:t>Keep the subject and predicate of a sentence as close together as possible. Similarly, adjectives, adverbs, and prepositional phrases usually make the most sense when they’re placed as close as possible to the words they modify.</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Clarify awkward references. </a:t>
                      </a:r>
                      <a:r>
                        <a:rPr lang="en-US" sz="1900" kern="0" dirty="0" smtClean="0">
                          <a:solidFill>
                            <a:schemeClr val="tx1"/>
                          </a:solidFill>
                          <a:effectLst/>
                          <a:latin typeface="+mn-lt"/>
                          <a:ea typeface="+mn-ea"/>
                          <a:cs typeface="Times New Roman" panose="02020603050405020304" pitchFamily="18" charset="0"/>
                        </a:rPr>
                        <a:t>Try to avoid vague references such as the above mentioned, as mentioned above, the aforementioned, the former, the latter, and respectively.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وضِّح بنية الجملة. </a:t>
                      </a:r>
                      <a:r>
                        <a:rPr lang="ar-SA" sz="1900" kern="0" dirty="0" smtClean="0">
                          <a:effectLst/>
                          <a:latin typeface="+mn-lt"/>
                          <a:cs typeface="+mn-cs"/>
                        </a:rPr>
                        <a:t>حافظ على تقارب الفاعل والمسند في الجملة قدر الإمكان. وبالمثل، عادةً ما تُعطي الصفات والظروف والعبارات الجرّية معنىً أكبر عند وضعها في أقرب مكان ممكن من الكلمات التي تُعدّلها</a:t>
                      </a:r>
                      <a:r>
                        <a:rPr lang="ar-EG" sz="1900" kern="0" dirty="0" smtClean="0">
                          <a:effectLst/>
                          <a:latin typeface="+mn-lt"/>
                          <a:cs typeface="+mn-cs"/>
                        </a:rPr>
                        <a:t>                               </a:t>
                      </a:r>
                      <a:r>
                        <a:rPr lang="ar-SA" sz="1900" kern="0" dirty="0" smtClean="0">
                          <a:effectLst/>
                          <a:latin typeface="+mn-lt"/>
                          <a:cs typeface="+mn-cs"/>
                        </a:rPr>
                        <a:t>.</a:t>
                      </a:r>
                      <a:r>
                        <a:rPr lang="ar-EG" sz="1900" kern="0" dirty="0" smtClean="0">
                          <a:effectLst/>
                          <a:latin typeface="+mn-lt"/>
                          <a:cs typeface="+mn-cs"/>
                        </a:rPr>
                        <a:t>      </a:t>
                      </a:r>
                      <a:br>
                        <a:rPr lang="ar-EG" sz="1900" kern="0" dirty="0" smtClean="0">
                          <a:effectLst/>
                          <a:latin typeface="+mn-lt"/>
                          <a:cs typeface="+mn-cs"/>
                        </a:rPr>
                      </a:br>
                      <a:endParaRPr lang="en-US" sz="19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وضّح الإشارات غير المفهومة. </a:t>
                      </a:r>
                      <a:r>
                        <a:rPr lang="ar-SA" sz="1900" kern="0" dirty="0" smtClean="0">
                          <a:effectLst/>
                          <a:latin typeface="+mn-lt"/>
                          <a:cs typeface="+mn-cs"/>
                        </a:rPr>
                        <a:t>حاول تجنّب الإشارات الغامضة مثل:</a:t>
                      </a:r>
                      <a:r>
                        <a:rPr lang="ar-EG" sz="1900" kern="0" dirty="0" smtClean="0">
                          <a:effectLst/>
                          <a:latin typeface="+mn-lt"/>
                          <a:cs typeface="+mn-cs"/>
                        </a:rPr>
                        <a:t>المذكور</a:t>
                      </a:r>
                      <a:r>
                        <a:rPr lang="ar-EG" sz="1900" kern="0" baseline="0" dirty="0" smtClean="0">
                          <a:effectLst/>
                          <a:latin typeface="+mn-lt"/>
                          <a:cs typeface="+mn-cs"/>
                        </a:rPr>
                        <a:t> أعلاه</a:t>
                      </a:r>
                      <a:r>
                        <a:rPr lang="ar-SA" sz="1900" kern="0" dirty="0" smtClean="0">
                          <a:effectLst/>
                          <a:latin typeface="+mn-lt"/>
                          <a:cs typeface="+mn-cs"/>
                        </a:rPr>
                        <a:t>، </a:t>
                      </a:r>
                      <a:r>
                        <a:rPr lang="ar-EG" sz="1900" kern="0" dirty="0" smtClean="0">
                          <a:effectLst/>
                          <a:latin typeface="+mn-lt"/>
                          <a:cs typeface="+mn-cs"/>
                        </a:rPr>
                        <a:t>كما</a:t>
                      </a:r>
                      <a:r>
                        <a:rPr lang="ar-EG" sz="1900" kern="0" baseline="0" dirty="0" smtClean="0">
                          <a:effectLst/>
                          <a:latin typeface="+mn-lt"/>
                          <a:cs typeface="+mn-cs"/>
                        </a:rPr>
                        <a:t> ذُكر أعلاه</a:t>
                      </a:r>
                      <a:r>
                        <a:rPr lang="ar-SA" sz="1900" kern="0" dirty="0" smtClean="0">
                          <a:effectLst/>
                          <a:latin typeface="+mn-lt"/>
                          <a:cs typeface="+mn-cs"/>
                        </a:rPr>
                        <a:t>، </a:t>
                      </a:r>
                      <a:r>
                        <a:rPr lang="ar-EG" sz="1900" kern="0" dirty="0" smtClean="0">
                          <a:effectLst/>
                          <a:latin typeface="+mn-lt"/>
                          <a:cs typeface="+mn-cs"/>
                        </a:rPr>
                        <a:t>السابق</a:t>
                      </a:r>
                      <a:r>
                        <a:rPr lang="ar-SA" sz="1900" kern="0" dirty="0" smtClean="0">
                          <a:effectLst/>
                          <a:latin typeface="+mn-lt"/>
                          <a:cs typeface="+mn-cs"/>
                        </a:rPr>
                        <a:t>، </a:t>
                      </a:r>
                      <a:r>
                        <a:rPr lang="ar-EG" sz="1900" kern="0" dirty="0" smtClean="0">
                          <a:effectLst/>
                          <a:latin typeface="+mn-lt"/>
                          <a:cs typeface="+mn-cs"/>
                        </a:rPr>
                        <a:t>الأخير</a:t>
                      </a:r>
                      <a:r>
                        <a:rPr lang="ar-SA" sz="1900" kern="0" dirty="0" smtClean="0">
                          <a:effectLst/>
                          <a:latin typeface="+mn-lt"/>
                          <a:cs typeface="+mn-cs"/>
                        </a:rPr>
                        <a:t>، وعلى التوالي.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a:solidFill>
                  <a:srgbClr val="00B0F0"/>
                </a:solidFill>
                <a:cs typeface="Alexandria" charset="0"/>
              </a:rPr>
              <a:t>Editing for </a:t>
            </a:r>
            <a:r>
              <a:rPr lang="en-US" sz="2800" b="1" dirty="0" smtClean="0">
                <a:solidFill>
                  <a:srgbClr val="00B0F0"/>
                </a:solidFill>
                <a:cs typeface="Alexandria" charset="0"/>
              </a:rPr>
              <a:t>Clarity</a:t>
            </a:r>
            <a:endParaRPr lang="en-US" sz="2800" b="1" dirty="0">
              <a:solidFill>
                <a:srgbClr val="00B0F0"/>
              </a:solidFill>
              <a:cs typeface="Alexandria" charset="0"/>
            </a:endParaRPr>
          </a:p>
          <a:p>
            <a:pPr rtl="1"/>
            <a:r>
              <a:rPr lang="ar-EG" sz="2800" b="1" dirty="0">
                <a:solidFill>
                  <a:srgbClr val="00B0F0"/>
                </a:solidFill>
                <a:cs typeface="Alexandria" charset="0"/>
              </a:rPr>
              <a:t>التحرير من أجل </a:t>
            </a:r>
            <a:r>
              <a:rPr lang="ar-EG" sz="2800" b="1" dirty="0" smtClean="0">
                <a:solidFill>
                  <a:srgbClr val="00B0F0"/>
                </a:solidFill>
                <a:cs typeface="Alexandria" charset="0"/>
              </a:rPr>
              <a:t>الوضوح</a:t>
            </a:r>
            <a:endParaRPr lang="ar-EG" sz="2800" b="1" dirty="0">
              <a:solidFill>
                <a:srgbClr val="00B0F0"/>
              </a:solidFill>
              <a:cs typeface="Alexandria" charset="0"/>
            </a:endParaRPr>
          </a:p>
        </p:txBody>
      </p:sp>
    </p:spTree>
    <p:extLst>
      <p:ext uri="{BB962C8B-B14F-4D97-AF65-F5344CB8AC3E}">
        <p14:creationId xmlns:p14="http://schemas.microsoft.com/office/powerpoint/2010/main" val="371777300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99287271"/>
              </p:ext>
            </p:extLst>
          </p:nvPr>
        </p:nvGraphicFramePr>
        <p:xfrm>
          <a:off x="942308" y="2181673"/>
          <a:ext cx="10100286" cy="39624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Delete unnecessary words and phrases. </a:t>
                      </a:r>
                      <a:r>
                        <a:rPr lang="en-US" sz="2000" kern="0" dirty="0" smtClean="0">
                          <a:solidFill>
                            <a:schemeClr val="tx1"/>
                          </a:solidFill>
                          <a:effectLst/>
                          <a:latin typeface="+mn-lt"/>
                          <a:ea typeface="+mn-ea"/>
                          <a:cs typeface="Times New Roman" panose="02020603050405020304" pitchFamily="18" charset="0"/>
                        </a:rPr>
                        <a:t>To test whether a word or phrase is essential, try the sentence without it. If the meaning doesn’t change, leave it out.</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Replace long words and phrases. </a:t>
                      </a:r>
                      <a:r>
                        <a:rPr lang="en-US" sz="2000" kern="0" dirty="0" smtClean="0">
                          <a:solidFill>
                            <a:schemeClr val="tx1"/>
                          </a:solidFill>
                          <a:effectLst/>
                          <a:latin typeface="+mn-lt"/>
                          <a:ea typeface="+mn-ea"/>
                          <a:cs typeface="Times New Roman" panose="02020603050405020304" pitchFamily="18" charset="0"/>
                        </a:rPr>
                        <a:t>Short words and phrases are generally more vivid and easier to read than long ones.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Eliminate redundancies. </a:t>
                      </a:r>
                      <a:r>
                        <a:rPr lang="en-US" sz="2000" kern="0" dirty="0" smtClean="0">
                          <a:solidFill>
                            <a:schemeClr val="tx1"/>
                          </a:solidFill>
                          <a:effectLst/>
                          <a:latin typeface="+mn-lt"/>
                          <a:ea typeface="+mn-ea"/>
                          <a:cs typeface="Times New Roman" panose="02020603050405020304" pitchFamily="18" charset="0"/>
                        </a:rPr>
                        <a:t>In some word combinations, the words say the same thing. For instance, “visible to the eye” is redundant because visible is enough without further clarification; “to the eye” adds nothing.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effectLst/>
                          <a:latin typeface="+mn-lt"/>
                          <a:cs typeface="+mn-cs"/>
                        </a:rPr>
                        <a:t>احذف الكلمات والعبارات غير الضرورية. </a:t>
                      </a:r>
                      <a:r>
                        <a:rPr lang="ar-SA" sz="2000" kern="0" dirty="0" smtClean="0">
                          <a:effectLst/>
                          <a:latin typeface="+mn-lt"/>
                          <a:cs typeface="+mn-cs"/>
                        </a:rPr>
                        <a:t>لاختبار مدى أهمية الكلمة أو العبارة، جرّب الجملة بدونها. إذا لم يتغير المعنى، فاحذفها.</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effectLst/>
                          <a:latin typeface="+mn-lt"/>
                          <a:cs typeface="+mn-cs"/>
                        </a:rPr>
                        <a:t>استبدل الكلمات والعبارات الطويلة. </a:t>
                      </a:r>
                      <a:r>
                        <a:rPr lang="ar-SA" sz="2000" kern="0" dirty="0" smtClean="0">
                          <a:effectLst/>
                          <a:latin typeface="+mn-lt"/>
                          <a:cs typeface="+mn-cs"/>
                        </a:rPr>
                        <a:t>الكلمات والعبارات القصيرة عادةً ما تكون أكثر وضوحًا وأسهل قراءة من الطويلة.</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smtClean="0">
                          <a:effectLst/>
                          <a:latin typeface="+mn-lt"/>
                          <a:cs typeface="+mn-cs"/>
                        </a:rPr>
                        <a:t>تجنّب التكرار. </a:t>
                      </a:r>
                      <a:r>
                        <a:rPr lang="ar-SA" sz="2000" kern="0" dirty="0" smtClean="0">
                          <a:effectLst/>
                          <a:latin typeface="+mn-lt"/>
                          <a:cs typeface="+mn-cs"/>
                        </a:rPr>
                        <a:t>في بعض تركيبات الكلمات، تُشير الكلمات إلى الشيء نفسه. على سبيل المثال، "مرئي للعين" زائد عن الحاجة لأن المرئي كافٍ دون مزيد من التوضيح؛ بينما "للعين" لا يُضيف شيئًا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Editing for conciseness</a:t>
            </a:r>
          </a:p>
          <a:p>
            <a:r>
              <a:rPr lang="ar-EG" sz="2800" b="1" dirty="0" smtClean="0">
                <a:solidFill>
                  <a:srgbClr val="00B0F0"/>
                </a:solidFill>
                <a:cs typeface="Alexandria" charset="0"/>
              </a:rPr>
              <a:t>التحرير </a:t>
            </a:r>
            <a:r>
              <a:rPr lang="ar-EG" sz="2800" b="1" dirty="0">
                <a:solidFill>
                  <a:srgbClr val="00B0F0"/>
                </a:solidFill>
                <a:cs typeface="Alexandria" charset="0"/>
              </a:rPr>
              <a:t>من أجل </a:t>
            </a:r>
            <a:r>
              <a:rPr lang="ar-EG" sz="2800" b="1" dirty="0" smtClean="0">
                <a:solidFill>
                  <a:srgbClr val="00B0F0"/>
                </a:solidFill>
                <a:cs typeface="Alexandria" charset="0"/>
              </a:rPr>
              <a:t>الإيجاز</a:t>
            </a:r>
            <a:endParaRPr lang="ar-EG" sz="2800" b="1" dirty="0">
              <a:solidFill>
                <a:srgbClr val="00B0F0"/>
              </a:solidFill>
              <a:cs typeface="Alexandria" charset="0"/>
            </a:endParaRPr>
          </a:p>
        </p:txBody>
      </p:sp>
    </p:spTree>
    <p:extLst>
      <p:ext uri="{BB962C8B-B14F-4D97-AF65-F5344CB8AC3E}">
        <p14:creationId xmlns:p14="http://schemas.microsoft.com/office/powerpoint/2010/main" val="12601980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37436714"/>
              </p:ext>
            </p:extLst>
          </p:nvPr>
        </p:nvGraphicFramePr>
        <p:xfrm>
          <a:off x="942308" y="2127081"/>
          <a:ext cx="10100286" cy="41148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Recast It is/There are starters. If you start a sentence with an indefinite pronoun such as it or there, odds are the sentence could be shorter and more active. For instance, “We believe . . .” is a stronger opening than “It is believed that . . .” However, there are times when using it is/there are is the simplest and most direct way to start a sentence, so don’t be afraid to use this construction if it works.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kern="0" dirty="0" smtClean="0">
                          <a:effectLst/>
                          <a:latin typeface="+mn-lt"/>
                          <a:cs typeface="+mn-cs"/>
                        </a:rPr>
                        <a:t>إعادة صياغة الجمل التي تبدأ بـ </a:t>
                      </a:r>
                      <a:r>
                        <a:rPr lang="ar-EG" sz="2000" kern="0" dirty="0" smtClean="0">
                          <a:effectLst/>
                          <a:latin typeface="+mn-lt"/>
                          <a:cs typeface="+mn-cs"/>
                        </a:rPr>
                        <a:t>"إنه"</a:t>
                      </a:r>
                      <a:r>
                        <a:rPr lang="ar-EG" sz="2000" kern="0" baseline="0" dirty="0" smtClean="0">
                          <a:effectLst/>
                          <a:latin typeface="+mn-lt"/>
                          <a:cs typeface="+mn-cs"/>
                        </a:rPr>
                        <a:t> </a:t>
                      </a:r>
                      <a:r>
                        <a:rPr lang="ar-SA" sz="2000" kern="0" dirty="0" smtClean="0">
                          <a:effectLst/>
                          <a:latin typeface="+mn-lt"/>
                          <a:cs typeface="+mn-cs"/>
                        </a:rPr>
                        <a:t>أو </a:t>
                      </a:r>
                      <a:r>
                        <a:rPr lang="ar-EG" sz="2000" kern="0" dirty="0" smtClean="0">
                          <a:effectLst/>
                          <a:latin typeface="+mn-lt"/>
                          <a:cs typeface="+mn-cs"/>
                        </a:rPr>
                        <a:t>"هناك". </a:t>
                      </a:r>
                      <a:r>
                        <a:rPr lang="ar-SA" sz="2000" kern="0" dirty="0" smtClean="0">
                          <a:effectLst/>
                          <a:latin typeface="+mn-lt"/>
                          <a:cs typeface="+mn-cs"/>
                        </a:rPr>
                        <a:t>إذا بدأت جملةً بضمير غير محدد مثل </a:t>
                      </a:r>
                      <a:r>
                        <a:rPr lang="ar-EG" sz="2000" kern="0" dirty="0" smtClean="0">
                          <a:effectLst/>
                          <a:latin typeface="+mn-lt"/>
                          <a:cs typeface="+mn-cs"/>
                        </a:rPr>
                        <a:t>“</a:t>
                      </a:r>
                      <a:r>
                        <a:rPr lang="en-US" sz="2000" kern="0" dirty="0" smtClean="0">
                          <a:effectLst/>
                          <a:latin typeface="+mn-lt"/>
                          <a:cs typeface="+mn-cs"/>
                        </a:rPr>
                        <a:t>It</a:t>
                      </a:r>
                      <a:r>
                        <a:rPr lang="ar-EG" sz="2000" kern="0" dirty="0" smtClean="0">
                          <a:effectLst/>
                          <a:latin typeface="+mn-lt"/>
                          <a:cs typeface="+mn-cs"/>
                        </a:rPr>
                        <a:t>" أو</a:t>
                      </a:r>
                      <a:r>
                        <a:rPr lang="ar-EG" sz="2000" kern="0" baseline="0" dirty="0" smtClean="0">
                          <a:effectLst/>
                          <a:latin typeface="+mn-lt"/>
                          <a:cs typeface="+mn-cs"/>
                        </a:rPr>
                        <a:t> “</a:t>
                      </a:r>
                      <a:r>
                        <a:rPr lang="en-US" sz="2000" kern="0" baseline="0" dirty="0" smtClean="0">
                          <a:effectLst/>
                          <a:latin typeface="+mn-lt"/>
                          <a:cs typeface="+mn-cs"/>
                        </a:rPr>
                        <a:t>There</a:t>
                      </a:r>
                      <a:r>
                        <a:rPr lang="ar-EG" sz="2000" kern="0" baseline="0" dirty="0" smtClean="0">
                          <a:effectLst/>
                          <a:latin typeface="+mn-lt"/>
                          <a:cs typeface="+mn-cs"/>
                        </a:rPr>
                        <a:t>"</a:t>
                      </a:r>
                      <a:r>
                        <a:rPr lang="en-US" sz="2000" kern="0" dirty="0" smtClean="0">
                          <a:effectLst/>
                          <a:latin typeface="+mn-lt"/>
                          <a:cs typeface="+mn-cs"/>
                        </a:rPr>
                        <a:t> </a:t>
                      </a:r>
                      <a:r>
                        <a:rPr lang="ar-SA" sz="2000" kern="0" dirty="0" smtClean="0">
                          <a:effectLst/>
                          <a:latin typeface="+mn-lt"/>
                          <a:cs typeface="+mn-cs"/>
                        </a:rPr>
                        <a:t>فمن المرجح أن الجملة يمكن أن تكون أقصر وأكثر فعالية. على سبيل المثال، "نحن نعتقد..." هي بداية أقوى من "يُعتقد أن...". ومع ذلك، هناك أوقات يكون فيها استخدام </a:t>
                      </a:r>
                      <a:r>
                        <a:rPr lang="en-US" sz="2000" kern="0" dirty="0" smtClean="0">
                          <a:effectLst/>
                          <a:latin typeface="+mn-lt"/>
                          <a:cs typeface="+mn-cs"/>
                        </a:rPr>
                        <a:t/>
                      </a:r>
                      <a:br>
                        <a:rPr lang="en-US" sz="2000" kern="0" dirty="0" smtClean="0">
                          <a:effectLst/>
                          <a:latin typeface="+mn-lt"/>
                          <a:cs typeface="+mn-cs"/>
                        </a:rPr>
                      </a:br>
                      <a:r>
                        <a:rPr lang="en-US" sz="2000" kern="0" dirty="0" smtClean="0">
                          <a:effectLst/>
                          <a:latin typeface="+mn-lt"/>
                          <a:cs typeface="+mn-cs"/>
                        </a:rPr>
                        <a:t>it is/there are</a:t>
                      </a:r>
                      <a:r>
                        <a:rPr lang="ar-EG" sz="2000" kern="0" dirty="0" smtClean="0">
                          <a:effectLst/>
                          <a:latin typeface="+mn-lt"/>
                          <a:cs typeface="+mn-cs"/>
                        </a:rPr>
                        <a:t> </a:t>
                      </a:r>
                      <a:r>
                        <a:rPr lang="ar-SA" sz="2000" kern="0" dirty="0" smtClean="0">
                          <a:effectLst/>
                          <a:latin typeface="+mn-lt"/>
                          <a:cs typeface="+mn-cs"/>
                        </a:rPr>
                        <a:t>هي الطريقة الأبسط والأكثر مباشرة لبدء الجملة، لذا لا تتردد في استخدام هذا التركيب إذا كان مناسبًا.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Editing for conciseness</a:t>
            </a:r>
          </a:p>
          <a:p>
            <a:r>
              <a:rPr lang="ar-EG" sz="2800" b="1" dirty="0" smtClean="0">
                <a:solidFill>
                  <a:srgbClr val="00B0F0"/>
                </a:solidFill>
                <a:cs typeface="Alexandria" charset="0"/>
              </a:rPr>
              <a:t>التحرير </a:t>
            </a:r>
            <a:r>
              <a:rPr lang="ar-EG" sz="2800" b="1" dirty="0">
                <a:solidFill>
                  <a:srgbClr val="00B0F0"/>
                </a:solidFill>
                <a:cs typeface="Alexandria" charset="0"/>
              </a:rPr>
              <a:t>من أجل </a:t>
            </a:r>
            <a:r>
              <a:rPr lang="ar-EG" sz="2800" b="1" dirty="0" smtClean="0">
                <a:solidFill>
                  <a:srgbClr val="00B0F0"/>
                </a:solidFill>
                <a:cs typeface="Alexandria" charset="0"/>
              </a:rPr>
              <a:t>الإيجاز</a:t>
            </a:r>
            <a:endParaRPr lang="ar-EG" sz="2800" b="1" dirty="0">
              <a:solidFill>
                <a:srgbClr val="00B0F0"/>
              </a:solidFill>
              <a:cs typeface="Alexandria" charset="0"/>
            </a:endParaRPr>
          </a:p>
        </p:txBody>
      </p:sp>
    </p:spTree>
    <p:extLst>
      <p:ext uri="{BB962C8B-B14F-4D97-AF65-F5344CB8AC3E}">
        <p14:creationId xmlns:p14="http://schemas.microsoft.com/office/powerpoint/2010/main" val="67179544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92471"/>
            <a:ext cx="4946913" cy="892552"/>
          </a:xfrm>
          <a:prstGeom prst="rect">
            <a:avLst/>
          </a:prstGeom>
          <a:noFill/>
        </p:spPr>
        <p:txBody>
          <a:bodyPr wrap="square" rtlCol="0">
            <a:spAutoFit/>
          </a:bodyPr>
          <a:lstStyle/>
          <a:p>
            <a:r>
              <a:rPr lang="en-US" sz="2600" b="1" dirty="0">
                <a:solidFill>
                  <a:srgbClr val="00B0F0"/>
                </a:solidFill>
                <a:cs typeface="Alexandria" charset="0"/>
              </a:rPr>
              <a:t>Producing Your Message</a:t>
            </a:r>
          </a:p>
          <a:p>
            <a:r>
              <a:rPr lang="ar-EG" sz="2600" b="1" dirty="0">
                <a:solidFill>
                  <a:srgbClr val="00B0F0"/>
                </a:solidFill>
                <a:cs typeface="Alexandria" charset="0"/>
              </a:rPr>
              <a:t>إنتاج رسالتك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4785469"/>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83471791"/>
              </p:ext>
            </p:extLst>
          </p:nvPr>
        </p:nvGraphicFramePr>
        <p:xfrm>
          <a:off x="942308" y="2113433"/>
          <a:ext cx="10100286" cy="402336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Now it’s time to put your hard work on display. The production quality of your message—the total effect of page or screen design, graphical elements, typography, and so on—plays an important role in its effectiveness. A polished, inviting design not only makes your material easier to read but also conveys a sense of professionalism and importance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حان الوقت الآن لعرض جهودك. جودة إنتاج رسالتك - التأثير الكلي لتصميم الصفحة أو الشاشة، والعناصر الرسومية، والطباعة، وما إلى ذلك - تلعب دورًا مهمًا في فعاليتها. فالتصميم الأنيق والجذاب لا يجعل مادتك أسهل قراءة فحسب، بل ينقل أيضًا إحساسًا بالاحترافية والأهمية.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91163" y="680851"/>
            <a:ext cx="7287688" cy="954107"/>
          </a:xfrm>
          <a:prstGeom prst="rect">
            <a:avLst/>
          </a:prstGeom>
          <a:noFill/>
        </p:spPr>
        <p:txBody>
          <a:bodyPr wrap="square" rtlCol="0">
            <a:spAutoFit/>
          </a:bodyPr>
          <a:lstStyle/>
          <a:p>
            <a:r>
              <a:rPr lang="en-US" sz="2800" b="1" dirty="0">
                <a:solidFill>
                  <a:srgbClr val="00B0F0"/>
                </a:solidFill>
                <a:cs typeface="Alexandria" charset="0"/>
              </a:rPr>
              <a:t>Producing Your Message</a:t>
            </a:r>
          </a:p>
          <a:p>
            <a:r>
              <a:rPr lang="ar-EG" sz="2800" b="1" dirty="0" smtClean="0">
                <a:solidFill>
                  <a:srgbClr val="00B0F0"/>
                </a:solidFill>
                <a:cs typeface="Alexandria" charset="0"/>
              </a:rPr>
              <a:t>إنتاج </a:t>
            </a:r>
            <a:r>
              <a:rPr lang="ar-EG" sz="2800" b="1" dirty="0">
                <a:solidFill>
                  <a:srgbClr val="00B0F0"/>
                </a:solidFill>
                <a:cs typeface="Alexandria" charset="0"/>
              </a:rPr>
              <a:t>رسالتك</a:t>
            </a:r>
          </a:p>
        </p:txBody>
      </p:sp>
    </p:spTree>
    <p:extLst>
      <p:ext uri="{BB962C8B-B14F-4D97-AF65-F5344CB8AC3E}">
        <p14:creationId xmlns:p14="http://schemas.microsoft.com/office/powerpoint/2010/main" val="9352760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00758203"/>
              </p:ext>
            </p:extLst>
          </p:nvPr>
        </p:nvGraphicFramePr>
        <p:xfrm>
          <a:off x="942308" y="2140729"/>
          <a:ext cx="10100286" cy="42672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Design affects readability in two important ways.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First, </a:t>
                      </a:r>
                      <a:r>
                        <a:rPr lang="en-US" sz="2000" kern="0" dirty="0" smtClean="0">
                          <a:solidFill>
                            <a:schemeClr val="tx1"/>
                          </a:solidFill>
                          <a:effectLst/>
                          <a:latin typeface="+mn-lt"/>
                          <a:ea typeface="+mn-ea"/>
                          <a:cs typeface="Times New Roman" panose="02020603050405020304" pitchFamily="18" charset="0"/>
                        </a:rPr>
                        <a:t>if used carefully, design elements can improve the effectiveness of your message. In contrast, poor design decisions, such as using distracting background images behind text, pointless animations, or tiny typefaces, act as barriers to communication.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Second, </a:t>
                      </a:r>
                      <a:r>
                        <a:rPr lang="en-US" sz="2000" kern="0" dirty="0" smtClean="0">
                          <a:solidFill>
                            <a:schemeClr val="tx1"/>
                          </a:solidFill>
                          <a:effectLst/>
                          <a:latin typeface="+mn-lt"/>
                          <a:ea typeface="+mn-ea"/>
                          <a:cs typeface="Times New Roman" panose="02020603050405020304" pitchFamily="18" charset="0"/>
                        </a:rPr>
                        <a:t>the visual design sends a nonverbal message to your readers, influencing their perceptions of the communication before they read a single word. Effective design helps you establish the tone of your document and helps guide your readers through your message.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يؤثر التصميم على سهولة القراءة بطريقتين مهمتين.</a:t>
                      </a:r>
                      <a:endParaRPr lang="en-US" sz="20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b="1" kern="0" dirty="0" smtClean="0">
                          <a:effectLst/>
                          <a:latin typeface="+mn-lt"/>
                          <a:cs typeface="+mn-cs"/>
                        </a:rPr>
                        <a:t>أولًا، </a:t>
                      </a:r>
                      <a:r>
                        <a:rPr lang="ar-SA" sz="2000" kern="0" dirty="0" smtClean="0">
                          <a:effectLst/>
                          <a:latin typeface="+mn-lt"/>
                          <a:cs typeface="+mn-cs"/>
                        </a:rPr>
                        <a:t>إذا استُخدم بعناية، يمكن لعناصر التصميم أن تُحسّن فعالية رسالتك. في المقابل، تُشكّل قرارات التصميم السيئة، مثل استخدام صور خلفية مُشتتة للانتباه خلف النص، أو رسوم متحركة بلا معنى، أو خطوط صغيرة، عوائق أمام التواصل. </a:t>
                      </a:r>
                      <a:r>
                        <a:rPr lang="en-US" sz="2000" kern="0" dirty="0" smtClean="0">
                          <a:effectLst/>
                          <a:latin typeface="+mn-lt"/>
                          <a:cs typeface="+mn-cs"/>
                        </a:rPr>
                        <a:t/>
                      </a:r>
                      <a:br>
                        <a:rPr lang="en-US" sz="2000" kern="0" dirty="0" smtClean="0">
                          <a:effectLst/>
                          <a:latin typeface="+mn-lt"/>
                          <a:cs typeface="+mn-cs"/>
                        </a:rPr>
                      </a:br>
                      <a:endParaRPr lang="en-US" sz="2000" kern="0" dirty="0" smtClean="0">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b="1" kern="0" dirty="0" smtClean="0">
                          <a:effectLst/>
                          <a:latin typeface="+mn-lt"/>
                          <a:cs typeface="+mn-cs"/>
                        </a:rPr>
                        <a:t>ثانيًا، </a:t>
                      </a:r>
                      <a:r>
                        <a:rPr lang="ar-SA" sz="2000" kern="0" dirty="0" smtClean="0">
                          <a:effectLst/>
                          <a:latin typeface="+mn-lt"/>
                          <a:cs typeface="+mn-cs"/>
                        </a:rPr>
                        <a:t>يُرسل التصميم المرئي رسالة غير لفظية إلى قرائك، مما يؤثر على تصوراتهم للتواصل قبل قراءة كلمة واحدة. يساعدك التصميم الفعال على تحديد أسلوب مستندك وتوجيه قرائك خلال رسالتك</a:t>
                      </a:r>
                      <a:r>
                        <a:rPr lang="en-US" sz="2000" kern="0" dirty="0" smtClean="0">
                          <a:effectLst/>
                          <a:latin typeface="+mn-lt"/>
                          <a:cs typeface="+mn-cs"/>
                        </a:rPr>
                        <a:t>.</a:t>
                      </a:r>
                      <a:endParaRPr lang="ar-SA"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Designing for readability</a:t>
            </a:r>
          </a:p>
          <a:p>
            <a:r>
              <a:rPr lang="ar-EG" sz="2800" b="1" dirty="0" smtClean="0">
                <a:solidFill>
                  <a:srgbClr val="00B0F0"/>
                </a:solidFill>
                <a:cs typeface="Alexandria" charset="0"/>
              </a:rPr>
              <a:t>التصميم </a:t>
            </a:r>
            <a:r>
              <a:rPr lang="ar-EG" sz="2800" b="1" dirty="0">
                <a:solidFill>
                  <a:srgbClr val="00B0F0"/>
                </a:solidFill>
                <a:cs typeface="Alexandria" charset="0"/>
              </a:rPr>
              <a:t>لسهولة القراءة</a:t>
            </a:r>
          </a:p>
        </p:txBody>
      </p:sp>
    </p:spTree>
    <p:extLst>
      <p:ext uri="{BB962C8B-B14F-4D97-AF65-F5344CB8AC3E}">
        <p14:creationId xmlns:p14="http://schemas.microsoft.com/office/powerpoint/2010/main" val="63281648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79054145"/>
              </p:ext>
            </p:extLst>
          </p:nvPr>
        </p:nvGraphicFramePr>
        <p:xfrm>
          <a:off x="942308" y="2113433"/>
          <a:ext cx="10100286" cy="42672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To achieve an effective design, pay careful attention to the following design elements: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Consistency. </a:t>
                      </a:r>
                      <a:r>
                        <a:rPr lang="en-US" sz="2000" kern="0" dirty="0" smtClean="0">
                          <a:solidFill>
                            <a:schemeClr val="tx1"/>
                          </a:solidFill>
                          <a:effectLst/>
                          <a:latin typeface="+mn-lt"/>
                          <a:ea typeface="+mn-ea"/>
                          <a:cs typeface="Times New Roman" panose="02020603050405020304" pitchFamily="18" charset="0"/>
                        </a:rPr>
                        <a:t>Throughout each message, be consistent in your use of margins, typeface, type size, spacing, color, lines, and position. Being consistent from message to message is beneficial as well, because it helps audiences recognize your documents and know what to expect.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لتحقيق تصميم فعال، انتبه جيدًا لعناصر التصميم التالية:</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smtClean="0">
                          <a:effectLst/>
                          <a:latin typeface="+mn-lt"/>
                          <a:cs typeface="+mn-cs"/>
                        </a:rPr>
                        <a:t>الاتساق. </a:t>
                      </a:r>
                      <a:r>
                        <a:rPr lang="ar-SA" sz="2000" kern="0" dirty="0" smtClean="0">
                          <a:effectLst/>
                          <a:latin typeface="+mn-lt"/>
                          <a:cs typeface="+mn-cs"/>
                        </a:rPr>
                        <a:t>في كل رسالة، كن متسقًا في استخدامك للهوامش، ونوع الخط، وحجم الخط، والتباعد، واللون، والأسطر، والموضع. كما أن الاتساق بين الرسائل مفيد أيضًا، لأنه يساعد الجمهور على التعرّف على مستنداتك ومعرفة ما يمكن توقعه.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Designing for readability</a:t>
            </a:r>
          </a:p>
          <a:p>
            <a:r>
              <a:rPr lang="ar-EG" sz="2800" b="1" dirty="0" smtClean="0">
                <a:solidFill>
                  <a:srgbClr val="00B0F0"/>
                </a:solidFill>
                <a:cs typeface="Alexandria" charset="0"/>
              </a:rPr>
              <a:t>التصميم </a:t>
            </a:r>
            <a:r>
              <a:rPr lang="ar-EG" sz="2800" b="1" dirty="0">
                <a:solidFill>
                  <a:srgbClr val="00B0F0"/>
                </a:solidFill>
                <a:cs typeface="Alexandria" charset="0"/>
              </a:rPr>
              <a:t>لسهولة القراءة</a:t>
            </a:r>
          </a:p>
        </p:txBody>
      </p:sp>
    </p:spTree>
    <p:extLst>
      <p:ext uri="{BB962C8B-B14F-4D97-AF65-F5344CB8AC3E}">
        <p14:creationId xmlns:p14="http://schemas.microsoft.com/office/powerpoint/2010/main" val="2089606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70429440"/>
              </p:ext>
            </p:extLst>
          </p:nvPr>
        </p:nvGraphicFramePr>
        <p:xfrm>
          <a:off x="942308" y="2113433"/>
          <a:ext cx="10100286" cy="41148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Balance. </a:t>
                      </a:r>
                      <a:r>
                        <a:rPr lang="en-US" sz="2000" kern="0" dirty="0" smtClean="0">
                          <a:solidFill>
                            <a:schemeClr val="tx1"/>
                          </a:solidFill>
                          <a:effectLst/>
                          <a:latin typeface="+mn-lt"/>
                          <a:ea typeface="+mn-ea"/>
                          <a:cs typeface="Times New Roman" panose="02020603050405020304" pitchFamily="18" charset="0"/>
                        </a:rPr>
                        <a:t>Balance is an important but sometimes subjective design issue. One  document may have a formal, rigid design in which the various elements are placed in a grid pattern, whereas another may have a less formal design in which elements flow more freely across the page—and both could be in balance. Like the tone of your language, visual balance can be too formal, just right, or too informal for a given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التوازن. </a:t>
                      </a:r>
                      <a:r>
                        <a:rPr lang="ar-SA" sz="2000" kern="0" dirty="0" smtClean="0">
                          <a:effectLst/>
                          <a:latin typeface="+mn-lt"/>
                          <a:cs typeface="+mn-cs"/>
                        </a:rPr>
                        <a:t>يُعدّ التوازن مسألة تصميمية مهمة، ولكنها قد تكون ذاتية في بعض الأحيان. قد يكون لدى أحد المستندات تصميم رسمي وصارم، حيث تُوضع العناصر المختلفة في نمط شبكي، بينما قد يكون لدى مستند آخر تصميم أقل رسمية، حيث تتدفق العناصر بحرية أكبر عبر الصفحة - ويمكن أن يكون كلاهما متوازنًا. ومثل نبرة لغتك، قد يكون التوازن البصري رسميًا جدًا، أو مناسبًا تمامًا، أو غير رسمي جدًا لرسالة معينة.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Designing for readability</a:t>
            </a:r>
          </a:p>
          <a:p>
            <a:r>
              <a:rPr lang="ar-EG" sz="2800" b="1" dirty="0" smtClean="0">
                <a:solidFill>
                  <a:srgbClr val="00B0F0"/>
                </a:solidFill>
                <a:cs typeface="Alexandria" charset="0"/>
              </a:rPr>
              <a:t>التصميم </a:t>
            </a:r>
            <a:r>
              <a:rPr lang="ar-EG" sz="2800" b="1" dirty="0">
                <a:solidFill>
                  <a:srgbClr val="00B0F0"/>
                </a:solidFill>
                <a:cs typeface="Alexandria" charset="0"/>
              </a:rPr>
              <a:t>لسهولة القراءة</a:t>
            </a:r>
          </a:p>
        </p:txBody>
      </p:sp>
    </p:spTree>
    <p:extLst>
      <p:ext uri="{BB962C8B-B14F-4D97-AF65-F5344CB8AC3E}">
        <p14:creationId xmlns:p14="http://schemas.microsoft.com/office/powerpoint/2010/main" val="27018870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12147589"/>
              </p:ext>
            </p:extLst>
          </p:nvPr>
        </p:nvGraphicFramePr>
        <p:xfrm>
          <a:off x="942308" y="2154377"/>
          <a:ext cx="10100286" cy="399288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 Restraint. </a:t>
                      </a:r>
                      <a:r>
                        <a:rPr lang="en-US" sz="2200" kern="0" dirty="0" smtClean="0">
                          <a:solidFill>
                            <a:schemeClr val="tx1"/>
                          </a:solidFill>
                          <a:effectLst/>
                          <a:latin typeface="+mn-lt"/>
                          <a:ea typeface="+mn-ea"/>
                          <a:cs typeface="Times New Roman" panose="02020603050405020304" pitchFamily="18" charset="0"/>
                        </a:rPr>
                        <a:t>Strive for simplicity. Don’t clutter your message with too many design elements, too many colors, or too many decorative touches. Anything that doesn’t support your message should be removed, if possible.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Detail. </a:t>
                      </a:r>
                      <a:r>
                        <a:rPr lang="en-US" sz="2200" kern="0" dirty="0" smtClean="0">
                          <a:solidFill>
                            <a:schemeClr val="tx1"/>
                          </a:solidFill>
                          <a:effectLst/>
                          <a:latin typeface="+mn-lt"/>
                          <a:ea typeface="+mn-ea"/>
                          <a:cs typeface="Times New Roman" panose="02020603050405020304" pitchFamily="18" charset="0"/>
                        </a:rPr>
                        <a:t>Pay attention to all the details that affect readability. For instance, extremely wide columns of text can be difficult to read, so it may be better to split the text into two narrower columns.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ضبط النفس. </a:t>
                      </a:r>
                      <a:r>
                        <a:rPr lang="ar-SA" sz="2200" kern="0" dirty="0" smtClean="0">
                          <a:effectLst/>
                          <a:latin typeface="+mn-lt"/>
                          <a:cs typeface="+mn-cs"/>
                        </a:rPr>
                        <a:t>اسعَ إلى البساطة. لا تُرهق رسالتك بالكثير من عناصر التصميم، أو الكثير من الألوان، أو الكثير من اللمسات الزخرفية. يجب إزالة أي شيء لا يدعم رسالتك، إن أمكن.</a:t>
                      </a:r>
                      <a:r>
                        <a:rPr lang="en-US" sz="2200" kern="0" dirty="0" smtClean="0">
                          <a:effectLst/>
                          <a:latin typeface="+mn-lt"/>
                          <a:cs typeface="+mn-cs"/>
                        </a:rPr>
                        <a:t>     </a:t>
                      </a:r>
                      <a:br>
                        <a:rPr lang="en-US" sz="2200" kern="0" dirty="0" smtClean="0">
                          <a:effectLst/>
                          <a:latin typeface="+mn-lt"/>
                          <a:cs typeface="+mn-cs"/>
                        </a:rPr>
                      </a:b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التفاصيل. </a:t>
                      </a:r>
                      <a:r>
                        <a:rPr lang="ar-SA" sz="2200" kern="0" dirty="0" smtClean="0">
                          <a:effectLst/>
                          <a:latin typeface="+mn-lt"/>
                          <a:cs typeface="+mn-cs"/>
                        </a:rPr>
                        <a:t>انتبه لجميع التفاصيل التي تؤثر على سهولة القراءة. على سبيل المثال، قد يكون من الصعب قراءة الأعمدة العريضة للغاية من النص، لذا قد يكون من الأفضل تقسيم النص إلى عمودين أضيق.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en-US" sz="2800" b="1" dirty="0" smtClean="0">
                <a:solidFill>
                  <a:srgbClr val="00B0F0"/>
                </a:solidFill>
                <a:cs typeface="Alexandria" charset="0"/>
              </a:rPr>
              <a:t>Designing for readability</a:t>
            </a:r>
          </a:p>
          <a:p>
            <a:r>
              <a:rPr lang="ar-EG" sz="2800" b="1" dirty="0" smtClean="0">
                <a:solidFill>
                  <a:srgbClr val="00B0F0"/>
                </a:solidFill>
                <a:cs typeface="Alexandria" charset="0"/>
              </a:rPr>
              <a:t>التصميم </a:t>
            </a:r>
            <a:r>
              <a:rPr lang="ar-EG" sz="2800" b="1" dirty="0">
                <a:solidFill>
                  <a:srgbClr val="00B0F0"/>
                </a:solidFill>
                <a:cs typeface="Alexandria" charset="0"/>
              </a:rPr>
              <a:t>لسهولة القراءة</a:t>
            </a:r>
          </a:p>
        </p:txBody>
      </p:sp>
    </p:spTree>
    <p:extLst>
      <p:ext uri="{BB962C8B-B14F-4D97-AF65-F5344CB8AC3E}">
        <p14:creationId xmlns:p14="http://schemas.microsoft.com/office/powerpoint/2010/main" val="85172727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65752285"/>
              </p:ext>
            </p:extLst>
          </p:nvPr>
        </p:nvGraphicFramePr>
        <p:xfrm>
          <a:off x="942308" y="2113433"/>
          <a:ext cx="10100286" cy="432816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In addition to making your content mobile-friendly using the writing tips in, you can follow these steps to format that content for mobile devices:</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Think in small chunks. </a:t>
                      </a:r>
                      <a:r>
                        <a:rPr lang="en-US" sz="2200" kern="0" dirty="0" smtClean="0">
                          <a:solidFill>
                            <a:schemeClr val="tx1"/>
                          </a:solidFill>
                          <a:effectLst/>
                          <a:latin typeface="+mn-lt"/>
                          <a:ea typeface="+mn-ea"/>
                          <a:cs typeface="Times New Roman" panose="02020603050405020304" pitchFamily="18" charset="0"/>
                        </a:rPr>
                        <a:t>Remember that mobile users consume information one screen at a time, so try to divide your message into independent, easy-to-consume bites. If readers have to scroll through a dozen screens to piece together your message, they might miss key points or just give up entirely.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بالإضافة إلى جعل محتواك متوافقًا مع الأجهزة المحمولة باستخدام نصائح الكتابة المذكورة، يمكنك اتباع الخطوات التالية لتنسيقه:</a:t>
                      </a:r>
                      <a:r>
                        <a:rPr lang="en-US" sz="2200" kern="0" dirty="0" smtClean="0">
                          <a:effectLst/>
                          <a:latin typeface="+mn-lt"/>
                          <a:cs typeface="+mn-cs"/>
                        </a:rPr>
                        <a:t/>
                      </a:r>
                      <a:br>
                        <a:rPr lang="en-US" sz="2200" kern="0" dirty="0" smtClean="0">
                          <a:effectLst/>
                          <a:latin typeface="+mn-lt"/>
                          <a:cs typeface="+mn-cs"/>
                        </a:rPr>
                      </a:b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فكّر في أجزاء صغيرة. </a:t>
                      </a:r>
                      <a:r>
                        <a:rPr lang="ar-SA" sz="2200" kern="0" dirty="0" smtClean="0">
                          <a:effectLst/>
                          <a:latin typeface="+mn-lt"/>
                          <a:cs typeface="+mn-cs"/>
                        </a:rPr>
                        <a:t>تذكر أن مستخدمي الأجهزة المحمولة يستهلكون المعلومات على شاشة واحدة في كل مرة، لذا حاول تقسيم رسالتك إلى أجزاء منفصلة وسهلة الفهم. إذا اضطر القراء للتنقل بين عشرات الشاشات لربط رسالتك ببعضها، فقد يغفلون عن النقاط الرئيسية أو يستسلمون تمامًا.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da-DK" sz="2800" b="1" dirty="0" smtClean="0">
                <a:solidFill>
                  <a:srgbClr val="00B0F0"/>
                </a:solidFill>
                <a:cs typeface="Alexandria" charset="0"/>
              </a:rPr>
              <a:t>Designing messages for mobile devices</a:t>
            </a:r>
          </a:p>
          <a:p>
            <a:r>
              <a:rPr lang="ar-EG" sz="2800" b="1" dirty="0" smtClean="0">
                <a:solidFill>
                  <a:srgbClr val="00B0F0"/>
                </a:solidFill>
                <a:cs typeface="Alexandria" charset="0"/>
              </a:rPr>
              <a:t>تصميم </a:t>
            </a:r>
            <a:r>
              <a:rPr lang="ar-EG" sz="2800" b="1" dirty="0">
                <a:solidFill>
                  <a:srgbClr val="00B0F0"/>
                </a:solidFill>
                <a:cs typeface="Alexandria" charset="0"/>
              </a:rPr>
              <a:t>الرسائل للأجهزة المحمولة</a:t>
            </a:r>
          </a:p>
        </p:txBody>
      </p:sp>
    </p:spTree>
    <p:extLst>
      <p:ext uri="{BB962C8B-B14F-4D97-AF65-F5344CB8AC3E}">
        <p14:creationId xmlns:p14="http://schemas.microsoft.com/office/powerpoint/2010/main" val="37222628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19191911"/>
              </p:ext>
            </p:extLst>
          </p:nvPr>
        </p:nvGraphicFramePr>
        <p:xfrm>
          <a:off x="942308" y="2154377"/>
          <a:ext cx="10100286" cy="384048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Make generous use of white space. </a:t>
                      </a:r>
                      <a:r>
                        <a:rPr lang="en-US" sz="2000" kern="0" dirty="0" smtClean="0">
                          <a:solidFill>
                            <a:schemeClr val="tx1"/>
                          </a:solidFill>
                          <a:effectLst/>
                          <a:latin typeface="+mn-lt"/>
                          <a:ea typeface="+mn-ea"/>
                          <a:cs typeface="Times New Roman" panose="02020603050405020304" pitchFamily="18" charset="0"/>
                        </a:rPr>
                        <a:t>White space is always helpful, but it’s critical on small screens because readers are trying to get the gist of every message as quickly as possible. Keep your paragraphs short (four to six lines) and separate them with blank lines so the reader’s eyes can easily jump from one point to the next.</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Format simply. </a:t>
                      </a:r>
                      <a:r>
                        <a:rPr lang="en-US" sz="2000" kern="0" dirty="0" smtClean="0">
                          <a:solidFill>
                            <a:schemeClr val="tx1"/>
                          </a:solidFill>
                          <a:effectLst/>
                          <a:latin typeface="+mn-lt"/>
                          <a:ea typeface="+mn-ea"/>
                          <a:cs typeface="Times New Roman" panose="02020603050405020304" pitchFamily="18" charset="0"/>
                        </a:rPr>
                        <a:t>Avoid anything that is likely to get in the way of fast, easy reading, including busy typefaces, complex graphics, and complicated layouts.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استخدم المساحات الفارغة بكثرة. </a:t>
                      </a:r>
                      <a:r>
                        <a:rPr lang="ar-SA" sz="2200" kern="0" dirty="0" smtClean="0">
                          <a:effectLst/>
                          <a:latin typeface="+mn-lt"/>
                          <a:cs typeface="+mn-cs"/>
                        </a:rPr>
                        <a:t>المساحات الفارغة مفيدة دائمًا، لكنها بالغة الأهمية على الشاشات الصغيرة لأن القراء يحاولون فهم جوهر كل رسالة بأسرع ما يمكن. اجعل فقراتك قصيرة (من أربعة إلى ستة أسطر) وافصل بينها بأسطر فارغة ليسهل على القارئ التنقل بين النقاط.</a:t>
                      </a: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نسّق ببساطة. </a:t>
                      </a:r>
                      <a:r>
                        <a:rPr lang="ar-SA" sz="2200" kern="0" dirty="0" smtClean="0">
                          <a:effectLst/>
                          <a:latin typeface="+mn-lt"/>
                          <a:cs typeface="+mn-cs"/>
                        </a:rPr>
                        <a:t>تجنب أي شيء قد يعيق القراءة السريعة والسهلة، بما في ذلك الخطوط المزدحمة والرسومات المعقدة والتصميمات المعقدة.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smtClean="0">
                <a:solidFill>
                  <a:srgbClr val="00B0F0"/>
                </a:solidFill>
                <a:cs typeface="Alexandria" charset="0"/>
              </a:rPr>
              <a:t>Designing messages for mobile devices</a:t>
            </a:r>
          </a:p>
          <a:p>
            <a:r>
              <a:rPr lang="ar-EG" sz="2800" b="1" dirty="0" smtClean="0">
                <a:solidFill>
                  <a:srgbClr val="00B0F0"/>
                </a:solidFill>
                <a:cs typeface="Alexandria" charset="0"/>
              </a:rPr>
              <a:t>تصميم </a:t>
            </a:r>
            <a:r>
              <a:rPr lang="ar-EG" sz="2800" b="1" dirty="0">
                <a:solidFill>
                  <a:srgbClr val="00B0F0"/>
                </a:solidFill>
                <a:cs typeface="Alexandria" charset="0"/>
              </a:rPr>
              <a:t>الرسائل للأجهزة المحمولة</a:t>
            </a:r>
          </a:p>
        </p:txBody>
      </p:sp>
    </p:spTree>
    <p:extLst>
      <p:ext uri="{BB962C8B-B14F-4D97-AF65-F5344CB8AC3E}">
        <p14:creationId xmlns:p14="http://schemas.microsoft.com/office/powerpoint/2010/main" val="39981338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27270691"/>
              </p:ext>
            </p:extLst>
          </p:nvPr>
        </p:nvGraphicFramePr>
        <p:xfrm>
          <a:off x="942308" y="2168025"/>
          <a:ext cx="10100286" cy="3580732"/>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Consider horizontal and vertical layouts. </a:t>
                      </a:r>
                      <a:r>
                        <a:rPr lang="en-US" sz="2000" kern="0" dirty="0" smtClean="0">
                          <a:solidFill>
                            <a:schemeClr val="tx1"/>
                          </a:solidFill>
                          <a:effectLst/>
                          <a:latin typeface="+mn-lt"/>
                          <a:ea typeface="+mn-ea"/>
                          <a:cs typeface="Times New Roman" panose="02020603050405020304" pitchFamily="18" charset="0"/>
                        </a:rPr>
                        <a:t>Most phones and tablets can automatically rotate their screen content from horizontal to vertical as the user rotates the device. A layout that doesn’t work well with the narrow vertical perspective might be acceptable at the wider horizontal perspective.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ضع في اعتبارك التصميمات الأفقية والرأسية. </a:t>
                      </a:r>
                      <a:r>
                        <a:rPr lang="ar-SA" sz="2000" kern="0" dirty="0" smtClean="0">
                          <a:effectLst/>
                          <a:latin typeface="+mn-lt"/>
                          <a:cs typeface="+mn-cs"/>
                        </a:rPr>
                        <a:t>معظم الهواتف والأجهزة اللوحية قادرة على تدوير محتوى الشاشة تلقائيًا من الأفقي إلى الرأسي عند تدوير المستخدم للجهاز. قد يكون التصميم الذي لا يعمل بشكل جيد مع المنظور الرأسي الضيق مقبولًا عند استخدام المنظور الأفقي الأوسع.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smtClean="0">
                <a:solidFill>
                  <a:srgbClr val="00B0F0"/>
                </a:solidFill>
                <a:cs typeface="Alexandria" charset="0"/>
              </a:rPr>
              <a:t>Designing messages for mobile devices</a:t>
            </a:r>
          </a:p>
          <a:p>
            <a:r>
              <a:rPr lang="ar-EG" sz="2800" b="1" dirty="0" smtClean="0">
                <a:solidFill>
                  <a:srgbClr val="00B0F0"/>
                </a:solidFill>
                <a:cs typeface="Alexandria" charset="0"/>
              </a:rPr>
              <a:t>تصميم </a:t>
            </a:r>
            <a:r>
              <a:rPr lang="ar-EG" sz="2800" b="1" dirty="0">
                <a:solidFill>
                  <a:srgbClr val="00B0F0"/>
                </a:solidFill>
                <a:cs typeface="Alexandria" charset="0"/>
              </a:rPr>
              <a:t>الرسائل للأجهزة المحمولة</a:t>
            </a:r>
          </a:p>
        </p:txBody>
      </p:sp>
    </p:spTree>
    <p:extLst>
      <p:ext uri="{BB962C8B-B14F-4D97-AF65-F5344CB8AC3E}">
        <p14:creationId xmlns:p14="http://schemas.microsoft.com/office/powerpoint/2010/main" val="100646890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92471"/>
            <a:ext cx="4946913" cy="892552"/>
          </a:xfrm>
          <a:prstGeom prst="rect">
            <a:avLst/>
          </a:prstGeom>
          <a:noFill/>
        </p:spPr>
        <p:txBody>
          <a:bodyPr wrap="square" rtlCol="0">
            <a:spAutoFit/>
          </a:bodyPr>
          <a:lstStyle/>
          <a:p>
            <a:r>
              <a:rPr lang="en-US" sz="2600" b="1" dirty="0">
                <a:solidFill>
                  <a:srgbClr val="00B0F0"/>
                </a:solidFill>
                <a:cs typeface="Alexandria" charset="0"/>
              </a:rPr>
              <a:t>Proofreading Your Message</a:t>
            </a:r>
          </a:p>
          <a:p>
            <a:r>
              <a:rPr lang="ar-EG" sz="2600" b="1" dirty="0">
                <a:solidFill>
                  <a:srgbClr val="00B0F0"/>
                </a:solidFill>
                <a:cs typeface="Alexandria" charset="0"/>
              </a:rPr>
              <a:t>تدقيق رسالتك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78017765"/>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86844138"/>
              </p:ext>
            </p:extLst>
          </p:nvPr>
        </p:nvGraphicFramePr>
        <p:xfrm>
          <a:off x="942308" y="2154377"/>
          <a:ext cx="10100286" cy="3657600"/>
        </p:xfrm>
        <a:graphic>
          <a:graphicData uri="http://schemas.openxmlformats.org/drawingml/2006/table">
            <a:tbl>
              <a:tblPr firstRow="1" firstCol="1" bandRow="1">
                <a:tableStyleId>{2D5ABB26-0587-4C30-8999-92F81FD0307C}</a:tableStyleId>
              </a:tblPr>
              <a:tblGrid>
                <a:gridCol w="5923729">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013997">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Proofreading is the quality inspection stage for your documents, your last chance to make sure that your document is ready to carry your message—and your reputation—to the intended audience. Even a small mistake can doom your efforts, so take proofreading seriously. </a:t>
                      </a:r>
                    </a:p>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To be most effective, proofreading should be a methodical procedure in which you look for specific problems. Here is some advice from the pros: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التدقيق اللغوي هو مرحلة فحص جودة مستنداتك، وفرصتك الأخيرة للتأكد من جاهزية مستندك لنقل رسالتك - وسمعتك - للجمهور المستهدف. حتى خطأ بسيط قد يُفسد جهودك، لذا خذ التدقيق اللغوي على محمل الجد. </a:t>
                      </a:r>
                      <a:endParaRPr lang="en-US" sz="2200" kern="0" dirty="0" smtClean="0">
                        <a:effectLst/>
                        <a:latin typeface="+mn-lt"/>
                        <a:cs typeface="+mn-cs"/>
                      </a:endParaRPr>
                    </a:p>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لتحقيق أقصى قدر من الفعالية، يجب أن يكون التدقيق اللغوي إجراءً منهجيًا تبحث فيه عن مشاكل محددة. إليك بعض النصائح من المحترفين: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Proofreading Your Message</a:t>
            </a:r>
          </a:p>
          <a:p>
            <a:r>
              <a:rPr lang="ar-EG" sz="2800" b="1" dirty="0">
                <a:solidFill>
                  <a:srgbClr val="00B0F0"/>
                </a:solidFill>
                <a:cs typeface="Alexandria" charset="0"/>
              </a:rPr>
              <a:t>تدقيق رسالتك</a:t>
            </a:r>
          </a:p>
        </p:txBody>
      </p:sp>
    </p:spTree>
    <p:extLst>
      <p:ext uri="{BB962C8B-B14F-4D97-AF65-F5344CB8AC3E}">
        <p14:creationId xmlns:p14="http://schemas.microsoft.com/office/powerpoint/2010/main" val="30770800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44605151"/>
              </p:ext>
            </p:extLst>
          </p:nvPr>
        </p:nvGraphicFramePr>
        <p:xfrm>
          <a:off x="942308" y="2127081"/>
          <a:ext cx="10100286" cy="432816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Make multiple passes. </a:t>
                      </a:r>
                      <a:r>
                        <a:rPr lang="en-US" sz="2200" kern="0" dirty="0" smtClean="0">
                          <a:solidFill>
                            <a:schemeClr val="tx1"/>
                          </a:solidFill>
                          <a:effectLst/>
                          <a:latin typeface="+mn-lt"/>
                          <a:ea typeface="+mn-ea"/>
                          <a:cs typeface="Times New Roman" panose="02020603050405020304" pitchFamily="18" charset="0"/>
                        </a:rPr>
                        <a:t>Go through the document several times, focusing on a different aspect each time. For instance, look for content errors the first time and layout errors the second time.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Use perceptual tricks. </a:t>
                      </a:r>
                      <a:r>
                        <a:rPr lang="en-US" sz="2200" kern="0" dirty="0" smtClean="0">
                          <a:solidFill>
                            <a:schemeClr val="tx1"/>
                          </a:solidFill>
                          <a:effectLst/>
                          <a:latin typeface="+mn-lt"/>
                          <a:ea typeface="+mn-ea"/>
                          <a:cs typeface="Times New Roman" panose="02020603050405020304" pitchFamily="18" charset="0"/>
                        </a:rPr>
                        <a:t>To keep from missing errors that are “hiding in plain sight,” try reading pages backward, placing your finger under each word and reading it silently, covering everything but the line you’re currently reading, or reading the document aloud.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راجع المستند عدة مرات. </a:t>
                      </a:r>
                      <a:r>
                        <a:rPr lang="ar-SA" sz="2200" kern="0" dirty="0" smtClean="0">
                          <a:effectLst/>
                          <a:latin typeface="+mn-lt"/>
                          <a:cs typeface="+mn-cs"/>
                        </a:rPr>
                        <a:t>راجعه عدة مرات، مع التركيز على جانب مختلف في كل مرة. على سبيل المثال، ابحث عن أخطاء المحتوى في المرة الأولى وأخطاء التصميم في المرة الثانية.</a:t>
                      </a: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استخدم حيلًا إدراكية. </a:t>
                      </a:r>
                      <a:r>
                        <a:rPr lang="ar-SA" sz="2200" kern="0" dirty="0" smtClean="0">
                          <a:effectLst/>
                          <a:latin typeface="+mn-lt"/>
                          <a:cs typeface="+mn-cs"/>
                        </a:rPr>
                        <a:t>لتجنب إغفال الأخطاء "الظاهرة للعيان"، حاول قراءة الصفحات بشكل عكسي، بوضع إصبعك تحت كل كلمة وقراءتها بصمت، مع تغطية كل شيء باستثناء السطر الذي تقرأه حاليًا، أو قراءة المستند بصوت عالٍ.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Proofreading Your Message</a:t>
            </a:r>
          </a:p>
          <a:p>
            <a:r>
              <a:rPr lang="ar-EG" sz="2800" b="1" dirty="0">
                <a:solidFill>
                  <a:srgbClr val="00B0F0"/>
                </a:solidFill>
                <a:cs typeface="Alexandria" charset="0"/>
              </a:rPr>
              <a:t>تدقيق رسالتك</a:t>
            </a:r>
          </a:p>
        </p:txBody>
      </p:sp>
    </p:spTree>
    <p:extLst>
      <p:ext uri="{BB962C8B-B14F-4D97-AF65-F5344CB8AC3E}">
        <p14:creationId xmlns:p14="http://schemas.microsoft.com/office/powerpoint/2010/main" val="37080792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47093895"/>
              </p:ext>
            </p:extLst>
          </p:nvPr>
        </p:nvGraphicFramePr>
        <p:xfrm>
          <a:off x="942308" y="2099785"/>
          <a:ext cx="10100286" cy="43434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Focus on high-priority items. </a:t>
                      </a:r>
                      <a:r>
                        <a:rPr lang="en-US" sz="1900" kern="0" dirty="0" smtClean="0">
                          <a:solidFill>
                            <a:schemeClr val="tx1"/>
                          </a:solidFill>
                          <a:effectLst/>
                          <a:latin typeface="+mn-lt"/>
                          <a:ea typeface="+mn-ea"/>
                          <a:cs typeface="Times New Roman" panose="02020603050405020304" pitchFamily="18" charset="0"/>
                        </a:rPr>
                        <a:t>Double-check names, titles, dates, addresses, and any The types of details to look for number that could cause grief if incorrect.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Get some distance. </a:t>
                      </a:r>
                      <a:r>
                        <a:rPr lang="en-US" sz="1900" kern="0" dirty="0" smtClean="0">
                          <a:solidFill>
                            <a:schemeClr val="tx1"/>
                          </a:solidFill>
                          <a:effectLst/>
                          <a:latin typeface="+mn-lt"/>
                          <a:ea typeface="+mn-ea"/>
                          <a:cs typeface="Times New Roman" panose="02020603050405020304" pitchFamily="18" charset="0"/>
                        </a:rPr>
                        <a:t>If possible, don’t proofread immediately after finishing the</a:t>
                      </a:r>
                      <a:r>
                        <a:rPr lang="en-US" sz="1900" kern="0" baseline="0" dirty="0" smtClean="0">
                          <a:solidFill>
                            <a:schemeClr val="tx1"/>
                          </a:solidFill>
                          <a:effectLst/>
                          <a:latin typeface="+mn-lt"/>
                          <a:ea typeface="+mn-ea"/>
                          <a:cs typeface="Times New Roman" panose="02020603050405020304" pitchFamily="18" charset="0"/>
                        </a:rPr>
                        <a:t> docu</a:t>
                      </a:r>
                      <a:r>
                        <a:rPr lang="en-US" sz="1900" kern="0" dirty="0" smtClean="0">
                          <a:solidFill>
                            <a:schemeClr val="tx1"/>
                          </a:solidFill>
                          <a:effectLst/>
                          <a:latin typeface="+mn-lt"/>
                          <a:ea typeface="+mn-ea"/>
                          <a:cs typeface="Times New Roman" panose="02020603050405020304" pitchFamily="18" charset="0"/>
                        </a:rPr>
                        <a:t>ment. Let your brain wander off to new topics and then come back fresh later.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Take your time. </a:t>
                      </a:r>
                      <a:r>
                        <a:rPr lang="en-US" sz="1900" kern="0" dirty="0" smtClean="0">
                          <a:solidFill>
                            <a:schemeClr val="tx1"/>
                          </a:solidFill>
                          <a:effectLst/>
                          <a:latin typeface="+mn-lt"/>
                          <a:ea typeface="+mn-ea"/>
                          <a:cs typeface="Times New Roman" panose="02020603050405020304" pitchFamily="18" charset="0"/>
                        </a:rPr>
                        <a:t>You’re more likely to miss things if you rush.</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ركّز على العناصر ذات الأولوية العالية. </a:t>
                      </a:r>
                      <a:r>
                        <a:rPr lang="ar-SA" sz="1900" kern="0" dirty="0" smtClean="0">
                          <a:effectLst/>
                          <a:latin typeface="+mn-lt"/>
                          <a:cs typeface="+mn-cs"/>
                        </a:rPr>
                        <a:t>تحقق جيدًا من الأسماء والألقاب والتواريخ والعناوين وأي تفاصيل أخرى قد تُسبب لك مشكلة إذا كانت غير صحيحة.</a:t>
                      </a:r>
                      <a:endParaRPr lang="en-US" sz="19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ابتعد قليلًا. </a:t>
                      </a:r>
                      <a:r>
                        <a:rPr lang="ar-SA" sz="1900" kern="0" dirty="0" smtClean="0">
                          <a:effectLst/>
                          <a:latin typeface="+mn-lt"/>
                          <a:cs typeface="+mn-cs"/>
                        </a:rPr>
                        <a:t>إن أمكن، لا تُراجع المستند فور الانتهاء منه. دع عقلك يتجول في مواضيع جديدة ثم عد إليه منتعشًا لاحقًا.</a:t>
                      </a:r>
                      <a:r>
                        <a:rPr lang="en-US" sz="1900" kern="0" dirty="0" smtClean="0">
                          <a:effectLst/>
                          <a:latin typeface="+mn-lt"/>
                          <a:cs typeface="+mn-cs"/>
                        </a:rPr>
                        <a:t>      </a:t>
                      </a:r>
                      <a:br>
                        <a:rPr lang="en-US" sz="1900" kern="0" dirty="0" smtClean="0">
                          <a:effectLst/>
                          <a:latin typeface="+mn-lt"/>
                          <a:cs typeface="+mn-cs"/>
                        </a:rPr>
                      </a:br>
                      <a:endParaRPr lang="en-US" sz="19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effectLst/>
                          <a:latin typeface="+mn-lt"/>
                          <a:cs typeface="+mn-cs"/>
                        </a:rPr>
                        <a:t>خذ وقتك. </a:t>
                      </a:r>
                      <a:r>
                        <a:rPr lang="ar-SA" sz="1900" kern="0" dirty="0" smtClean="0">
                          <a:effectLst/>
                          <a:latin typeface="+mn-lt"/>
                          <a:cs typeface="+mn-cs"/>
                        </a:rPr>
                        <a:t>من المُرجح أن تفوتك بعض الأشياء إذا استعجلت.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Proofreading Your Message</a:t>
            </a:r>
          </a:p>
          <a:p>
            <a:r>
              <a:rPr lang="ar-EG" sz="2800" b="1" dirty="0">
                <a:solidFill>
                  <a:srgbClr val="00B0F0"/>
                </a:solidFill>
                <a:cs typeface="Alexandria" charset="0"/>
              </a:rPr>
              <a:t>تدقيق رسالتك</a:t>
            </a:r>
          </a:p>
        </p:txBody>
      </p:sp>
    </p:spTree>
    <p:extLst>
      <p:ext uri="{BB962C8B-B14F-4D97-AF65-F5344CB8AC3E}">
        <p14:creationId xmlns:p14="http://schemas.microsoft.com/office/powerpoint/2010/main" val="4642825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649734906"/>
              </p:ext>
            </p:extLst>
          </p:nvPr>
        </p:nvGraphicFramePr>
        <p:xfrm>
          <a:off x="942308" y="2127081"/>
          <a:ext cx="10100286" cy="417576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Stay focused and vigilant. </a:t>
                      </a:r>
                      <a:r>
                        <a:rPr lang="en-US" sz="2200" kern="0" dirty="0" smtClean="0">
                          <a:solidFill>
                            <a:schemeClr val="tx1"/>
                          </a:solidFill>
                          <a:effectLst/>
                          <a:latin typeface="+mn-lt"/>
                          <a:ea typeface="+mn-ea"/>
                          <a:cs typeface="Times New Roman" panose="02020603050405020304" pitchFamily="18" charset="0"/>
                        </a:rPr>
                        <a:t>Block out distractions and focus as completely as possible errors. on your proofreading. Avoid reading large amounts of material in one sitting and try not to proofread when you’re tired.</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Review complex digital documents on paper. </a:t>
                      </a:r>
                      <a:r>
                        <a:rPr lang="en-US" sz="2200" kern="0" dirty="0" smtClean="0">
                          <a:solidFill>
                            <a:schemeClr val="tx1"/>
                          </a:solidFill>
                          <a:effectLst/>
                          <a:latin typeface="+mn-lt"/>
                          <a:ea typeface="+mn-ea"/>
                          <a:cs typeface="Times New Roman" panose="02020603050405020304" pitchFamily="18" charset="0"/>
                        </a:rPr>
                        <a:t>Some people have trouble proofreading webpages, online reports, and other digital documents on-screen. If you have trouble, print the materials so you can review them on paper.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حافظ على تركيزك ويقظة ذهنك. </a:t>
                      </a:r>
                      <a:r>
                        <a:rPr lang="ar-SA" sz="2200" kern="0" dirty="0" smtClean="0">
                          <a:effectLst/>
                          <a:latin typeface="+mn-lt"/>
                          <a:cs typeface="+mn-cs"/>
                        </a:rPr>
                        <a:t>ابتعد عن أي مُشتتات وركز قدر الإمكان على التدقيق اللغوي. تجنب قراءة كميات كبيرة من المواد في جلسة واحدة، وحاول ألا تُراجعه وأنت مُتعب.</a:t>
                      </a:r>
                      <a:r>
                        <a:rPr lang="en-US" sz="2200" kern="0" dirty="0" smtClean="0">
                          <a:effectLst/>
                          <a:latin typeface="+mn-lt"/>
                          <a:cs typeface="+mn-cs"/>
                        </a:rPr>
                        <a:t>       </a:t>
                      </a:r>
                      <a:br>
                        <a:rPr lang="en-US" sz="2200" kern="0" dirty="0" smtClean="0">
                          <a:effectLst/>
                          <a:latin typeface="+mn-lt"/>
                          <a:cs typeface="+mn-cs"/>
                        </a:rPr>
                      </a:br>
                      <a:endParaRPr lang="en-US"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راجع المستندات الرقمية المُعقدة على الورق. </a:t>
                      </a:r>
                      <a:r>
                        <a:rPr lang="ar-SA" sz="2200" kern="0" dirty="0" smtClean="0">
                          <a:effectLst/>
                          <a:latin typeface="+mn-lt"/>
                          <a:cs typeface="+mn-cs"/>
                        </a:rPr>
                        <a:t>يواجه بعض الأشخاص صعوبة في تدقيق صفحات الويب والتقارير الإلكترونية والمستندات الرقمية الأخرى على الشاشة. إذا واجهت صعوبة، اطبع المواد حتى تتمكن من مراجعتها على الورق.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Proofreading Your Message</a:t>
            </a:r>
          </a:p>
          <a:p>
            <a:r>
              <a:rPr lang="ar-EG" sz="2800" b="1" dirty="0">
                <a:solidFill>
                  <a:srgbClr val="00B0F0"/>
                </a:solidFill>
                <a:cs typeface="Alexandria" charset="0"/>
              </a:rPr>
              <a:t>تدقيق رسالتك</a:t>
            </a:r>
          </a:p>
        </p:txBody>
      </p:sp>
    </p:spTree>
    <p:extLst>
      <p:ext uri="{BB962C8B-B14F-4D97-AF65-F5344CB8AC3E}">
        <p14:creationId xmlns:p14="http://schemas.microsoft.com/office/powerpoint/2010/main" val="8702718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92471"/>
            <a:ext cx="4946913" cy="892552"/>
          </a:xfrm>
          <a:prstGeom prst="rect">
            <a:avLst/>
          </a:prstGeom>
          <a:noFill/>
        </p:spPr>
        <p:txBody>
          <a:bodyPr wrap="square" rtlCol="0">
            <a:spAutoFit/>
          </a:bodyPr>
          <a:lstStyle/>
          <a:p>
            <a:r>
              <a:rPr lang="en-US" sz="2600" b="1" dirty="0">
                <a:solidFill>
                  <a:srgbClr val="00B0F0"/>
                </a:solidFill>
                <a:cs typeface="Alexandria" charset="0"/>
              </a:rPr>
              <a:t>Distributing Your Message</a:t>
            </a:r>
          </a:p>
          <a:p>
            <a:r>
              <a:rPr lang="ar-EG" sz="2600" b="1" dirty="0">
                <a:solidFill>
                  <a:srgbClr val="00B0F0"/>
                </a:solidFill>
                <a:cs typeface="Alexandria" charset="0"/>
              </a:rPr>
              <a:t>توزيع رسالتك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05</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5</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7987011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35531587"/>
              </p:ext>
            </p:extLst>
          </p:nvPr>
        </p:nvGraphicFramePr>
        <p:xfrm>
          <a:off x="942308" y="2127081"/>
          <a:ext cx="10100286" cy="39624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With the production finished, you’re ready to distribute your message. As with every other aspect of business communication, your options for distribution multiply with every advance in technology. In some cases, the choice is obvious: Just click or tap the Send button in your email program or the Publish button on your blog. In other cases, such as when you have a 100-page report with full-color graphics or a massive multimedia file, you need to plan the distribution carefully so that your message is received by everyone who needs it. When choosing a means to distribute messages, consider the following factors: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1200"/>
                        </a:spcBef>
                        <a:spcAft>
                          <a:spcPts val="1200"/>
                        </a:spcAft>
                        <a:buClrTx/>
                        <a:buSzTx/>
                        <a:buFont typeface="Wingdings" panose="05000000000000000000" pitchFamily="2" charset="2"/>
                        <a:buNone/>
                        <a:tabLst/>
                        <a:defRPr/>
                      </a:pPr>
                      <a:r>
                        <a:rPr lang="ar-SA" sz="2000" kern="0" dirty="0" smtClean="0">
                          <a:effectLst/>
                          <a:latin typeface="+mn-lt"/>
                          <a:cs typeface="+mn-cs"/>
                        </a:rPr>
                        <a:t>بعد انتهاء الإنتاج، تصبح جاهزًا لتوزيع رسالتك. وكما هو الحال مع أي جانب آخر من جوانب التواصل التجاري، تتزايد خيارات التوزيع المتاحة لك مع كل تطور تكنولوجي. في بعض الحالات، يكون الخيار واضحًا: ما عليك سوى النقر على زر "إرسال" في برنامج بريدك الإلكتروني أو زر "نشر" في مدونتك. في حالات أخرى، كما هو الحال عند إعداد تقرير من 100 صفحة برسومات ملونة أو ملف وسائط متعددة ضخم، عليك التخطيط للتوزيع بعناية لضمان وصول رسالتك إلى كل من يحتاجها. عند اختيار وسيلة توزيع الرسائل، ضع في اعتبارك العوامل التالية: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Distributing Your Message</a:t>
            </a:r>
          </a:p>
          <a:p>
            <a:r>
              <a:rPr lang="ar-EG" sz="2800" b="1" dirty="0">
                <a:solidFill>
                  <a:srgbClr val="00B0F0"/>
                </a:solidFill>
                <a:cs typeface="Alexandria" charset="0"/>
              </a:rPr>
              <a:t>توزيع رسالتك</a:t>
            </a:r>
          </a:p>
        </p:txBody>
      </p:sp>
    </p:spTree>
    <p:extLst>
      <p:ext uri="{BB962C8B-B14F-4D97-AF65-F5344CB8AC3E}">
        <p14:creationId xmlns:p14="http://schemas.microsoft.com/office/powerpoint/2010/main" val="11737557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53824536"/>
              </p:ext>
            </p:extLst>
          </p:nvPr>
        </p:nvGraphicFramePr>
        <p:xfrm>
          <a:off x="942308" y="2140729"/>
          <a:ext cx="10100286" cy="41148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Cost. </a:t>
                      </a:r>
                      <a:r>
                        <a:rPr lang="en-US" sz="2000" kern="0" dirty="0" smtClean="0">
                          <a:solidFill>
                            <a:schemeClr val="tx1"/>
                          </a:solidFill>
                          <a:effectLst/>
                          <a:latin typeface="+mn-lt"/>
                          <a:ea typeface="+mn-ea"/>
                          <a:cs typeface="Times New Roman" panose="02020603050405020304" pitchFamily="18" charset="0"/>
                        </a:rPr>
                        <a:t>Cost isn’t a concern for most messages, but for multiple copies of lengthy reports or multimedia productions, it may well be. Printing, binding, and delivering reports can be expensive, so weigh the cost versus the benefits. Be sure to consider the nonverbal message you send regarding cost as well. Overnight delivery of a printed report could seem responsive in one situation but wasteful in another, for example.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التكلفة. </a:t>
                      </a:r>
                      <a:r>
                        <a:rPr lang="ar-SA" sz="2000" kern="0" dirty="0" smtClean="0">
                          <a:effectLst/>
                          <a:latin typeface="+mn-lt"/>
                          <a:cs typeface="+mn-cs"/>
                        </a:rPr>
                        <a:t>لا تُعدّ التكلفة مشكلة في معظم الرسائل، ولكنها قد تكون كذلك في حالة النسخ المتعددة من التقارير المطولة أو إنتاجات الوسائط المتعددة. قد تكون طباعة التقارير وتجليدها وتسليمها مكلفة، لذا قارن التكلفة بالفوائد. تأكد من مراعاة تكلفة الرسالة غير اللفظية التي ترسلها. على سبيل المثال، قد يبدو تسليم تقرير مطبوع في نفس اليوم أمرًا مُرضيًا في بعض الحالات، ولكنه مُبذر في حالات أخرى.</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Distributing Your Message</a:t>
            </a:r>
          </a:p>
          <a:p>
            <a:r>
              <a:rPr lang="ar-EG" sz="2800" b="1" dirty="0">
                <a:solidFill>
                  <a:srgbClr val="00B0F0"/>
                </a:solidFill>
                <a:cs typeface="Alexandria" charset="0"/>
              </a:rPr>
              <a:t>توزيع رسالتك</a:t>
            </a:r>
          </a:p>
        </p:txBody>
      </p:sp>
    </p:spTree>
    <p:extLst>
      <p:ext uri="{BB962C8B-B14F-4D97-AF65-F5344CB8AC3E}">
        <p14:creationId xmlns:p14="http://schemas.microsoft.com/office/powerpoint/2010/main" val="5412572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10939741"/>
              </p:ext>
            </p:extLst>
          </p:nvPr>
        </p:nvGraphicFramePr>
        <p:xfrm>
          <a:off x="942308" y="2154377"/>
          <a:ext cx="10100286" cy="385572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Convenience. </a:t>
                      </a:r>
                      <a:r>
                        <a:rPr lang="en-US" sz="1800" kern="0" dirty="0" smtClean="0">
                          <a:solidFill>
                            <a:schemeClr val="tx1"/>
                          </a:solidFill>
                          <a:effectLst/>
                          <a:latin typeface="+mn-lt"/>
                          <a:ea typeface="+mn-ea"/>
                          <a:cs typeface="Times New Roman" panose="02020603050405020304" pitchFamily="18" charset="0"/>
                        </a:rPr>
                        <a:t>Make sure your audience can conveniently access and use the material you send. For instance, sending huge files may be fine on a fast office network, but receiving such files might be a major headache for remote colleagues trying to download them over home networks.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Time. </a:t>
                      </a:r>
                      <a:r>
                        <a:rPr lang="en-US" sz="1800" kern="0" dirty="0" smtClean="0">
                          <a:solidFill>
                            <a:schemeClr val="tx1"/>
                          </a:solidFill>
                          <a:effectLst/>
                          <a:latin typeface="+mn-lt"/>
                          <a:ea typeface="+mn-ea"/>
                          <a:cs typeface="Times New Roman" panose="02020603050405020304" pitchFamily="18" charset="0"/>
                        </a:rPr>
                        <a:t>How soon does the message need to reach the audience? Don’t waste money on overnight delivery if the recipient won’t read a report for a week.</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b="1" kern="0" dirty="0" smtClean="0">
                          <a:effectLst/>
                          <a:latin typeface="+mn-lt"/>
                          <a:cs typeface="+mn-cs"/>
                        </a:rPr>
                        <a:t>الراحة. </a:t>
                      </a:r>
                      <a:r>
                        <a:rPr lang="ar-SA" sz="1800" kern="0" dirty="0" smtClean="0">
                          <a:effectLst/>
                          <a:latin typeface="+mn-lt"/>
                          <a:cs typeface="+mn-cs"/>
                        </a:rPr>
                        <a:t>تأكد من سهولة وصول جمهورك إلى المواد التي ترسلها واستخدامها. على سبيل المثال، قد يكون إرسال ملفات ضخمة أمرًا جيدًا على شبكة مكتب سريعة، ولكن استلام مثل هذه الملفات قد يُسبب صداعًا كبيرًا للزملاء عن بُعد الذين يحاولون تنزيلها عبر الشبكات المنزلية.</a:t>
                      </a:r>
                      <a:endParaRPr lang="en-US" sz="18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b="1" kern="0" dirty="0" smtClean="0">
                          <a:effectLst/>
                          <a:latin typeface="+mn-lt"/>
                          <a:cs typeface="+mn-cs"/>
                        </a:rPr>
                        <a:t>الوقت. </a:t>
                      </a:r>
                      <a:r>
                        <a:rPr lang="ar-SA" sz="1800" kern="0" dirty="0" smtClean="0">
                          <a:effectLst/>
                          <a:latin typeface="+mn-lt"/>
                          <a:cs typeface="+mn-cs"/>
                        </a:rPr>
                        <a:t>ما المدة التي تحتاجها الرسالة للوصول إلى الجمهور؟ لا تُهدر المال على التسليم السريع إذا لم يقرأ المستلم التقرير لمدة أسبوع.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Distributing Your Message</a:t>
            </a:r>
          </a:p>
          <a:p>
            <a:r>
              <a:rPr lang="ar-EG" sz="2800" b="1" dirty="0">
                <a:solidFill>
                  <a:srgbClr val="00B0F0"/>
                </a:solidFill>
                <a:cs typeface="Alexandria" charset="0"/>
              </a:rPr>
              <a:t>توزيع رسالتك</a:t>
            </a:r>
          </a:p>
        </p:txBody>
      </p:sp>
    </p:spTree>
    <p:extLst>
      <p:ext uri="{BB962C8B-B14F-4D97-AF65-F5344CB8AC3E}">
        <p14:creationId xmlns:p14="http://schemas.microsoft.com/office/powerpoint/2010/main" val="24101237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5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63574018"/>
              </p:ext>
            </p:extLst>
          </p:nvPr>
        </p:nvGraphicFramePr>
        <p:xfrm>
          <a:off x="942308" y="2154377"/>
          <a:ext cx="10100286" cy="4114800"/>
        </p:xfrm>
        <a:graphic>
          <a:graphicData uri="http://schemas.openxmlformats.org/drawingml/2006/table">
            <a:tbl>
              <a:tblPr firstRow="1" firstCol="1" bandRow="1">
                <a:tableStyleId>{2D5ABB26-0587-4C30-8999-92F81FD0307C}</a:tableStyleId>
              </a:tblPr>
              <a:tblGrid>
                <a:gridCol w="5529498">
                  <a:extLst>
                    <a:ext uri="{9D8B030D-6E8A-4147-A177-3AD203B41FA5}">
                      <a16:colId xmlns="" xmlns:a16="http://schemas.microsoft.com/office/drawing/2014/main" val="1232974083"/>
                    </a:ext>
                  </a:extLst>
                </a:gridCol>
                <a:gridCol w="162560">
                  <a:extLst>
                    <a:ext uri="{9D8B030D-6E8A-4147-A177-3AD203B41FA5}">
                      <a16:colId xmlns="" xmlns:a16="http://schemas.microsoft.com/office/drawing/2014/main" val="2275858210"/>
                    </a:ext>
                  </a:extLst>
                </a:gridCol>
                <a:gridCol w="4408228">
                  <a:extLst>
                    <a:ext uri="{9D8B030D-6E8A-4147-A177-3AD203B41FA5}">
                      <a16:colId xmlns=""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Security and privacy. </a:t>
                      </a:r>
                      <a:r>
                        <a:rPr lang="en-US" sz="2000" kern="0" dirty="0" smtClean="0">
                          <a:solidFill>
                            <a:schemeClr val="tx1"/>
                          </a:solidFill>
                          <a:effectLst/>
                          <a:latin typeface="+mn-lt"/>
                          <a:ea typeface="+mn-ea"/>
                          <a:cs typeface="Times New Roman" panose="02020603050405020304" pitchFamily="18" charset="0"/>
                        </a:rPr>
                        <a:t>The convenience offered by digital communication needs to be weighed against security and privacy concerns. For the most sensitive messages, your company will probably restrict both the people who can receive the messages and the means you can use to distribute them. In addition, astute computer users are wary of opening attachments these days.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الأمان والخصوصية. </a:t>
                      </a:r>
                      <a:r>
                        <a:rPr lang="ar-SA" sz="2000" kern="0" dirty="0" smtClean="0">
                          <a:effectLst/>
                          <a:latin typeface="+mn-lt"/>
                          <a:cs typeface="+mn-cs"/>
                        </a:rPr>
                        <a:t>يجب الموازنة بين الراحة التي توفرها الاتصالات الرقمية ومخاوف الأمان والخصوصية. بالنسبة للرسائل الأكثر حساسية، من المرجح أن تُقيّد شركتك كلاً من الأشخاص الذين يمكنهم استلام الرسائل والوسائل التي يمكنك استخدامها لتوزيعها. بالإضافة إلى ذلك، يحذر مستخدمو الكمبيوتر الأذكياء من فتح المرفقات هذه الأيام.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0851"/>
            <a:ext cx="7301336" cy="954107"/>
          </a:xfrm>
          <a:prstGeom prst="rect">
            <a:avLst/>
          </a:prstGeom>
          <a:noFill/>
        </p:spPr>
        <p:txBody>
          <a:bodyPr wrap="square" rtlCol="0">
            <a:spAutoFit/>
          </a:bodyPr>
          <a:lstStyle/>
          <a:p>
            <a:r>
              <a:rPr lang="da-DK" sz="2800" b="1" dirty="0">
                <a:solidFill>
                  <a:srgbClr val="00B0F0"/>
                </a:solidFill>
                <a:cs typeface="Alexandria" charset="0"/>
              </a:rPr>
              <a:t>Distributing Your Message</a:t>
            </a:r>
          </a:p>
          <a:p>
            <a:r>
              <a:rPr lang="ar-EG" sz="2800" b="1" dirty="0">
                <a:solidFill>
                  <a:srgbClr val="00B0F0"/>
                </a:solidFill>
                <a:cs typeface="Alexandria" charset="0"/>
              </a:rPr>
              <a:t>توزيع رسالتك</a:t>
            </a:r>
          </a:p>
        </p:txBody>
      </p:sp>
    </p:spTree>
    <p:extLst>
      <p:ext uri="{BB962C8B-B14F-4D97-AF65-F5344CB8AC3E}">
        <p14:creationId xmlns:p14="http://schemas.microsoft.com/office/powerpoint/2010/main" val="347084280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cc6f09b39ca7bb66c461db6bfdf4f58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ba412c865aa50ebcb457dc13e7b89d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www.w3.org/XML/1998/namespace"/>
    <ds:schemaRef ds:uri="49100919-8a76-4266-be0c-7dc583902cb4"/>
    <ds:schemaRef ds:uri="http://purl.org/dc/terms/"/>
    <ds:schemaRef ds:uri="d13aca44-ef33-4cf4-9980-7f0b00e6eeb9"/>
    <ds:schemaRef ds:uri="http://schemas.microsoft.com/office/2006/documentManagement/types"/>
    <ds:schemaRef ds:uri="http://schemas.microsoft.com/office/2006/metadata/properties"/>
    <ds:schemaRef ds:uri="http://schemas.openxmlformats.org/package/2006/metadata/core-properties"/>
    <ds:schemaRef ds:uri="http://purl.org/dc/dcmitype/"/>
    <ds:schemaRef ds:uri="http://purl.org/dc/elements/1.1/"/>
  </ds:schemaRefs>
</ds:datastoreItem>
</file>

<file path=customXml/itemProps3.xml><?xml version="1.0" encoding="utf-8"?>
<ds:datastoreItem xmlns:ds="http://schemas.openxmlformats.org/officeDocument/2006/customXml" ds:itemID="{ED3F128B-E1A1-4A0D-A9E5-826C708E16F9}"/>
</file>

<file path=docProps/app.xml><?xml version="1.0" encoding="utf-8"?>
<Properties xmlns="http://schemas.openxmlformats.org/officeDocument/2006/extended-properties" xmlns:vt="http://schemas.openxmlformats.org/officeDocument/2006/docPropsVTypes">
  <TotalTime>16074</TotalTime>
  <Words>6049</Words>
  <Application>Microsoft Office PowerPoint</Application>
  <PresentationFormat>Widescreen</PresentationFormat>
  <Paragraphs>412</Paragraphs>
  <Slides>49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1141</cp:revision>
  <dcterms:created xsi:type="dcterms:W3CDTF">2023-04-29T09:08:00Z</dcterms:created>
  <dcterms:modified xsi:type="dcterms:W3CDTF">2025-11-05T17:58:48Z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