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4"/>
  </p:notesMasterIdLst>
  <p:sldIdLst>
    <p:sldId id="480" r:id="rId5"/>
    <p:sldId id="303" r:id="rId6"/>
    <p:sldId id="313" r:id="rId7"/>
    <p:sldId id="484" r:id="rId8"/>
    <p:sldId id="501" r:id="rId9"/>
    <p:sldId id="507" r:id="rId10"/>
    <p:sldId id="508" r:id="rId11"/>
    <p:sldId id="509" r:id="rId12"/>
    <p:sldId id="510" r:id="rId13"/>
    <p:sldId id="512" r:id="rId14"/>
    <p:sldId id="513" r:id="rId15"/>
    <p:sldId id="514" r:id="rId16"/>
    <p:sldId id="515" r:id="rId17"/>
    <p:sldId id="516" r:id="rId18"/>
    <p:sldId id="518" r:id="rId19"/>
    <p:sldId id="519" r:id="rId20"/>
    <p:sldId id="520" r:id="rId21"/>
    <p:sldId id="521" r:id="rId22"/>
    <p:sldId id="522" r:id="rId23"/>
    <p:sldId id="527" r:id="rId24"/>
    <p:sldId id="564" r:id="rId25"/>
    <p:sldId id="529" r:id="rId26"/>
    <p:sldId id="530" r:id="rId27"/>
    <p:sldId id="531" r:id="rId28"/>
    <p:sldId id="533" r:id="rId29"/>
    <p:sldId id="534" r:id="rId30"/>
    <p:sldId id="541" r:id="rId31"/>
    <p:sldId id="542" r:id="rId32"/>
    <p:sldId id="543" r:id="rId33"/>
    <p:sldId id="545" r:id="rId34"/>
    <p:sldId id="546" r:id="rId35"/>
    <p:sldId id="547" r:id="rId36"/>
    <p:sldId id="549" r:id="rId37"/>
    <p:sldId id="550" r:id="rId38"/>
    <p:sldId id="552" r:id="rId39"/>
    <p:sldId id="553" r:id="rId40"/>
    <p:sldId id="566" r:id="rId41"/>
    <p:sldId id="499"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484"/>
            <p14:sldId id="501"/>
            <p14:sldId id="507"/>
            <p14:sldId id="508"/>
            <p14:sldId id="509"/>
            <p14:sldId id="510"/>
            <p14:sldId id="512"/>
            <p14:sldId id="513"/>
            <p14:sldId id="514"/>
            <p14:sldId id="515"/>
            <p14:sldId id="516"/>
            <p14:sldId id="518"/>
            <p14:sldId id="519"/>
            <p14:sldId id="520"/>
            <p14:sldId id="521"/>
            <p14:sldId id="522"/>
            <p14:sldId id="527"/>
            <p14:sldId id="564"/>
            <p14:sldId id="529"/>
            <p14:sldId id="530"/>
            <p14:sldId id="531"/>
            <p14:sldId id="533"/>
            <p14:sldId id="534"/>
            <p14:sldId id="541"/>
            <p14:sldId id="542"/>
            <p14:sldId id="543"/>
            <p14:sldId id="545"/>
            <p14:sldId id="546"/>
            <p14:sldId id="547"/>
            <p14:sldId id="549"/>
            <p14:sldId id="550"/>
            <p14:sldId id="552"/>
            <p14:sldId id="553"/>
            <p14:sldId id="566"/>
            <p14:sldId id="49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000000"/>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343" autoAdjust="0"/>
  </p:normalViewPr>
  <p:slideViewPr>
    <p:cSldViewPr snapToGrid="0">
      <p:cViewPr>
        <p:scale>
          <a:sx n="65" d="100"/>
          <a:sy n="65" d="100"/>
        </p:scale>
        <p:origin x="912" y="2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5691736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2.svg"/><Relationship Id="rId2" Type="http://schemas.openxmlformats.org/officeDocument/2006/relationships/image" Target="../media/image8.jpeg"/><Relationship Id="rId1" Type="http://schemas.openxmlformats.org/officeDocument/2006/relationships/slideLayout" Target="../slideLayouts/slideLayout15.xml"/><Relationship Id="rId6" Type="http://schemas.openxmlformats.org/officeDocument/2006/relationships/image" Target="../media/image11.png"/><Relationship Id="rId5" Type="http://schemas.openxmlformats.org/officeDocument/2006/relationships/image" Target="../media/image3.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101600"/>
            <a:ext cx="7435986" cy="69596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01565" y="2292170"/>
            <a:ext cx="5596404" cy="646331"/>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Supply Chain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9" y="5843657"/>
            <a:ext cx="1768434"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3</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768433" cy="523220"/>
          </a:xfrm>
          <a:prstGeom prst="rect">
            <a:avLst/>
          </a:prstGeom>
          <a:noFill/>
        </p:spPr>
        <p:txBody>
          <a:bodyPr wrap="non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4" name="Oval 13">
            <a:extLst>
              <a:ext uri="{FF2B5EF4-FFF2-40B4-BE49-F238E27FC236}">
                <a16:creationId xmlns:a16="http://schemas.microsoft.com/office/drawing/2014/main" id="{46F3C90B-EB3F-EA91-08C5-03400C278827}"/>
              </a:ext>
            </a:extLst>
          </p:cNvPr>
          <p:cNvSpPr/>
          <p:nvPr/>
        </p:nvSpPr>
        <p:spPr>
          <a:xfrm>
            <a:off x="6831873" y="269653"/>
            <a:ext cx="6778919" cy="68201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095998" y="3256818"/>
            <a:ext cx="5255625" cy="507831"/>
          </a:xfrm>
          <a:prstGeom prst="rect">
            <a:avLst/>
          </a:prstGeom>
          <a:noFill/>
        </p:spPr>
        <p:txBody>
          <a:bodyPr wrap="square" rtlCol="0">
            <a:spAutoFit/>
          </a:bodyPr>
          <a:lstStyle/>
          <a:p>
            <a:pPr lvl="0"/>
            <a:r>
              <a:rPr lang="en-US" sz="2700" b="1" dirty="0">
                <a:solidFill>
                  <a:srgbClr val="00B0F0"/>
                </a:solidFill>
                <a:latin typeface="Times New Roman" panose="02020603050405020304" pitchFamily="18" charset="0"/>
                <a:cs typeface="Times New Roman" panose="02020603050405020304" pitchFamily="18" charset="0"/>
              </a:rPr>
              <a:t>Supply Chain Drivers and Metrics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095998" y="3966396"/>
            <a:ext cx="191017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3</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6095999" y="4791119"/>
            <a:ext cx="183930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874473" y="4266072"/>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167699" y="1136132"/>
            <a:ext cx="4113898" cy="646331"/>
          </a:xfrm>
          <a:prstGeom prst="rect">
            <a:avLst/>
          </a:prstGeom>
          <a:noFill/>
        </p:spPr>
        <p:txBody>
          <a:bodyPr wrap="square" rtlCol="0">
            <a:spAutoFit/>
          </a:bodyPr>
          <a:lstStyle/>
          <a:p>
            <a:pPr lvl="0" algn="ctr"/>
            <a:r>
              <a:rPr lang="en-US" sz="3600" b="1" dirty="0">
                <a:solidFill>
                  <a:srgbClr val="00B0F0"/>
                </a:solidFill>
                <a:latin typeface="Times New Roman"/>
                <a:ea typeface="Times New Roman"/>
                <a:cs typeface="Times New Roman"/>
                <a:sym typeface="Times New Roman"/>
              </a:rPr>
              <a:t>Course Agenda</a:t>
            </a:r>
            <a:endParaRPr lang="en-US" sz="3600" dirty="0"/>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150823" y="2211416"/>
            <a:ext cx="9596185" cy="3293209"/>
          </a:xfrm>
          <a:prstGeom prst="rect">
            <a:avLst/>
          </a:prstGeom>
          <a:noFill/>
        </p:spPr>
        <p:txBody>
          <a:bodyPr wrap="square" rtlCol="0">
            <a:spAutoFit/>
          </a:bodyPr>
          <a:lstStyle/>
          <a:p>
            <a:pPr lvl="0"/>
            <a:endParaRPr lang="en-US" sz="2600" dirty="0">
              <a:solidFill>
                <a:srgbClr val="000000"/>
              </a:solidFill>
              <a:latin typeface="Times New Roman"/>
              <a:ea typeface="Times New Roman"/>
              <a:cs typeface="Times New Roman"/>
              <a:sym typeface="Times New Roman"/>
            </a:endParaRPr>
          </a:p>
          <a:p>
            <a:pPr lvl="0"/>
            <a:r>
              <a:rPr lang="en-US" sz="2600" dirty="0">
                <a:solidFill>
                  <a:srgbClr val="000000"/>
                </a:solidFill>
                <a:latin typeface="Times New Roman"/>
                <a:ea typeface="Times New Roman"/>
                <a:cs typeface="Times New Roman"/>
                <a:sym typeface="Times New Roman"/>
              </a:rPr>
              <a:t>1- Identify the major drivers of supply chain performance.</a:t>
            </a:r>
          </a:p>
          <a:p>
            <a:pPr lvl="0"/>
            <a:endParaRPr lang="en-US" sz="2600" dirty="0">
              <a:solidFill>
                <a:srgbClr val="000000"/>
              </a:solidFill>
              <a:latin typeface="Times New Roman"/>
              <a:ea typeface="Times New Roman"/>
              <a:cs typeface="Times New Roman"/>
              <a:sym typeface="Times New Roman"/>
            </a:endParaRPr>
          </a:p>
          <a:p>
            <a:pPr lvl="0"/>
            <a:r>
              <a:rPr lang="en-US" sz="2600" dirty="0">
                <a:solidFill>
                  <a:srgbClr val="000000"/>
                </a:solidFill>
                <a:latin typeface="Times New Roman"/>
                <a:ea typeface="Times New Roman"/>
                <a:cs typeface="Times New Roman"/>
                <a:sym typeface="Times New Roman"/>
              </a:rPr>
              <a:t>2- Discuss the role of each driver in creating a strategic fit</a:t>
            </a:r>
          </a:p>
          <a:p>
            <a:pPr lvl="0"/>
            <a:r>
              <a:rPr lang="en-US" sz="2600" dirty="0">
                <a:solidFill>
                  <a:srgbClr val="000000"/>
                </a:solidFill>
                <a:latin typeface="Times New Roman"/>
                <a:ea typeface="Times New Roman"/>
                <a:cs typeface="Times New Roman"/>
                <a:sym typeface="Times New Roman"/>
              </a:rPr>
              <a:t>    between the supply chain strategy and the competitive strategy.</a:t>
            </a:r>
          </a:p>
          <a:p>
            <a:pPr lvl="0"/>
            <a:endParaRPr lang="en-US" sz="2600" dirty="0">
              <a:solidFill>
                <a:srgbClr val="000000"/>
              </a:solidFill>
              <a:latin typeface="Times New Roman"/>
              <a:ea typeface="Times New Roman"/>
              <a:cs typeface="Times New Roman"/>
              <a:sym typeface="Times New Roman"/>
            </a:endParaRPr>
          </a:p>
          <a:p>
            <a:pPr lvl="0"/>
            <a:r>
              <a:rPr lang="en-US" sz="2600" dirty="0">
                <a:solidFill>
                  <a:srgbClr val="000000"/>
                </a:solidFill>
                <a:latin typeface="Times New Roman"/>
                <a:ea typeface="Times New Roman"/>
                <a:cs typeface="Times New Roman"/>
                <a:sym typeface="Times New Roman"/>
              </a:rPr>
              <a:t>3- Define the key metrics that track the performance of the</a:t>
            </a:r>
          </a:p>
          <a:p>
            <a:pPr lvl="0"/>
            <a:r>
              <a:rPr lang="en-US" sz="2600" dirty="0">
                <a:solidFill>
                  <a:srgbClr val="000000"/>
                </a:solidFill>
                <a:latin typeface="Times New Roman"/>
                <a:ea typeface="Times New Roman"/>
                <a:cs typeface="Times New Roman"/>
                <a:sym typeface="Times New Roman"/>
              </a:rPr>
              <a:t>    supply chain in terms of each driver.</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89359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47742" y="1433896"/>
            <a:ext cx="9852189" cy="4720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800"/>
              <a:buFont typeface="Noto Sans Symbols"/>
              <a:buChar char="❑"/>
            </a:pPr>
            <a:endParaRPr lang="en-US" sz="26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23140" y="745313"/>
            <a:ext cx="5671681"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Framework for Structuring Drivers</a:t>
            </a:r>
          </a:p>
        </p:txBody>
      </p:sp>
      <p:sp>
        <p:nvSpPr>
          <p:cNvPr id="4" name="Slide Number Placeholder 3"/>
          <p:cNvSpPr>
            <a:spLocks noGrp="1"/>
          </p:cNvSpPr>
          <p:nvPr>
            <p:ph type="sldNum" sz="quarter" idx="12"/>
          </p:nvPr>
        </p:nvSpPr>
        <p:spPr/>
        <p:txBody>
          <a:bodyPr/>
          <a:lstStyle/>
          <a:p>
            <a:fld id="{F7542ADD-394E-41F3-B704-951748884AEE}" type="slidenum">
              <a:rPr lang="en-US" smtClean="0"/>
              <a:t>4</a:t>
            </a:fld>
            <a:endParaRPr lang="en-US"/>
          </a:p>
        </p:txBody>
      </p:sp>
      <p:pic>
        <p:nvPicPr>
          <p:cNvPr id="9" name="Picture 5" descr="FG_03_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8990" y="1467228"/>
            <a:ext cx="9635319" cy="4687220"/>
          </a:xfrm>
          <a:prstGeom prst="rect">
            <a:avLst/>
          </a:prstGeom>
          <a:solidFill>
            <a:schemeClr val="accent2"/>
          </a:solidFill>
          <a:ln>
            <a:noFill/>
          </a:ln>
        </p:spPr>
      </p:pic>
    </p:spTree>
    <p:extLst>
      <p:ext uri="{BB962C8B-B14F-4D97-AF65-F5344CB8AC3E}">
        <p14:creationId xmlns:p14="http://schemas.microsoft.com/office/powerpoint/2010/main" val="7399288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966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84216" y="1802674"/>
            <a:ext cx="10280470" cy="43210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lvl="0" indent="-514350" defTabSz="457200">
              <a:lnSpc>
                <a:spcPct val="90000"/>
              </a:lnSpc>
              <a:spcAft>
                <a:spcPts val="600"/>
              </a:spcAft>
              <a:buSzPct val="100000"/>
              <a:buFont typeface="+mj-lt"/>
              <a:buAutoNum type="arabicPeriod"/>
            </a:pPr>
            <a:r>
              <a:rPr lang="en-US" sz="2800" b="1" dirty="0">
                <a:solidFill>
                  <a:srgbClr val="C00000"/>
                </a:solidFill>
                <a:latin typeface="Times New Roman" panose="02020603050405020304" pitchFamily="18" charset="0"/>
                <a:cs typeface="Times New Roman" panose="02020603050405020304" pitchFamily="18" charset="0"/>
                <a:sym typeface="Arial"/>
              </a:rPr>
              <a:t>Facilities</a:t>
            </a:r>
          </a:p>
          <a:p>
            <a:pPr marL="742950" lvl="1" indent="-28575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sym typeface="Arial"/>
              </a:rPr>
              <a:t>The physical locations in the supply chain network where the product is stored, assembled, or fabricated</a:t>
            </a:r>
          </a:p>
          <a:p>
            <a:pPr marL="514350" lvl="0" indent="-514350" defTabSz="457200">
              <a:lnSpc>
                <a:spcPct val="90000"/>
              </a:lnSpc>
              <a:spcAft>
                <a:spcPts val="600"/>
              </a:spcAft>
              <a:buSzPct val="100000"/>
              <a:buFont typeface="+mj-lt"/>
              <a:buAutoNum type="arabicPeriod"/>
            </a:pPr>
            <a:r>
              <a:rPr lang="en-US" sz="2800" b="1" dirty="0">
                <a:solidFill>
                  <a:srgbClr val="C00000"/>
                </a:solidFill>
                <a:latin typeface="Times New Roman" panose="02020603050405020304" pitchFamily="18" charset="0"/>
                <a:cs typeface="Times New Roman" panose="02020603050405020304" pitchFamily="18" charset="0"/>
                <a:sym typeface="Arial"/>
              </a:rPr>
              <a:t>Inventory</a:t>
            </a:r>
          </a:p>
          <a:p>
            <a:pPr marL="742950" lvl="1" indent="-28575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sym typeface="Arial"/>
              </a:rPr>
              <a:t>All raw materials, work in process, and finished goods within a supply chain</a:t>
            </a:r>
          </a:p>
          <a:p>
            <a:pPr marL="514350" lvl="0" indent="-514350" defTabSz="457200">
              <a:lnSpc>
                <a:spcPct val="90000"/>
              </a:lnSpc>
              <a:spcAft>
                <a:spcPts val="600"/>
              </a:spcAft>
              <a:buSzPct val="100000"/>
              <a:buFont typeface="+mj-lt"/>
              <a:buAutoNum type="arabicPeriod"/>
            </a:pPr>
            <a:r>
              <a:rPr lang="en-US" sz="2800" b="1" dirty="0">
                <a:solidFill>
                  <a:srgbClr val="C00000"/>
                </a:solidFill>
                <a:latin typeface="Times New Roman" panose="02020603050405020304" pitchFamily="18" charset="0"/>
                <a:cs typeface="Times New Roman" panose="02020603050405020304" pitchFamily="18" charset="0"/>
                <a:sym typeface="Arial"/>
              </a:rPr>
              <a:t>Transportation</a:t>
            </a:r>
          </a:p>
          <a:p>
            <a:pPr marL="742950" lvl="1" indent="-28575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sym typeface="Arial"/>
              </a:rPr>
              <a:t>Moving inventory from point to point in the supply chain</a:t>
            </a:r>
          </a:p>
          <a:p>
            <a:pPr marL="742950" lvl="1" indent="-285750" defTabSz="457200">
              <a:lnSpc>
                <a:spcPct val="90000"/>
              </a:lnSpc>
              <a:spcAft>
                <a:spcPts val="600"/>
              </a:spcAft>
              <a:buFont typeface="Arial"/>
              <a:buChar char="–"/>
            </a:pPr>
            <a:endParaRPr lang="en-US" sz="2800" dirty="0">
              <a:solidFill>
                <a:prstClr val="black"/>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343657" y="745313"/>
            <a:ext cx="6517554" cy="523220"/>
          </a:xfrm>
          <a:prstGeom prst="rect">
            <a:avLst/>
          </a:prstGeom>
          <a:noFill/>
        </p:spPr>
        <p:txBody>
          <a:bodyPr wrap="square" rtlCol="0">
            <a:spAutoFit/>
          </a:bodyPr>
          <a:lstStyle/>
          <a:p>
            <a:pPr lvl="0" algn="ctr"/>
            <a:r>
              <a:rPr lang="en-US" sz="2800" b="1" dirty="0">
                <a:solidFill>
                  <a:srgbClr val="00B0F0"/>
                </a:solidFill>
                <a:latin typeface="Times New Roman"/>
                <a:ea typeface="Times New Roman"/>
                <a:cs typeface="Times New Roman"/>
                <a:sym typeface="Times New Roman"/>
              </a:rPr>
              <a:t>Drivers of Supply Chain Performance</a:t>
            </a:r>
          </a:p>
        </p:txBody>
      </p:sp>
      <p:sp>
        <p:nvSpPr>
          <p:cNvPr id="3" name="Slide Number Placeholder 2"/>
          <p:cNvSpPr>
            <a:spLocks noGrp="1"/>
          </p:cNvSpPr>
          <p:nvPr>
            <p:ph type="sldNum" sz="quarter" idx="12"/>
          </p:nvPr>
        </p:nvSpPr>
        <p:spPr/>
        <p:txBody>
          <a:bodyPr/>
          <a:lstStyle/>
          <a:p>
            <a:fld id="{F7542ADD-394E-41F3-B704-951748884AEE}" type="slidenum">
              <a:rPr lang="en-US" smtClean="0"/>
              <a:t>5</a:t>
            </a:fld>
            <a:endParaRPr lang="en-US"/>
          </a:p>
        </p:txBody>
      </p:sp>
    </p:spTree>
    <p:extLst>
      <p:ext uri="{BB962C8B-B14F-4D97-AF65-F5344CB8AC3E}">
        <p14:creationId xmlns:p14="http://schemas.microsoft.com/office/powerpoint/2010/main" val="33661749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8" y="1543346"/>
            <a:ext cx="10098932"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lvl="0" indent="-514350" defTabSz="457200">
              <a:lnSpc>
                <a:spcPct val="90000"/>
              </a:lnSpc>
              <a:spcAft>
                <a:spcPts val="600"/>
              </a:spcAft>
              <a:buClrTx/>
              <a:buSzPct val="100000"/>
              <a:buFont typeface="+mj-lt"/>
              <a:buAutoNum type="arabicPeriod" startAt="4"/>
            </a:pPr>
            <a:r>
              <a:rPr lang="en-US" sz="2800" b="1" dirty="0">
                <a:solidFill>
                  <a:srgbClr val="C00000"/>
                </a:solidFill>
                <a:latin typeface="Times New Roman" panose="02020603050405020304" pitchFamily="18" charset="0"/>
                <a:cs typeface="Times New Roman" panose="02020603050405020304" pitchFamily="18" charset="0"/>
              </a:rPr>
              <a:t>Information</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Data and analysis concerning facilities, inventory, transportation, costs, prices, and customers throughout the supply chain</a:t>
            </a:r>
          </a:p>
          <a:p>
            <a:pPr marL="514350" lvl="0" indent="-514350" defTabSz="457200">
              <a:lnSpc>
                <a:spcPct val="90000"/>
              </a:lnSpc>
              <a:spcAft>
                <a:spcPts val="600"/>
              </a:spcAft>
              <a:buClrTx/>
              <a:buSzPct val="100000"/>
              <a:buFont typeface="+mj-lt"/>
              <a:buAutoNum type="arabicPeriod" startAt="4"/>
            </a:pPr>
            <a:r>
              <a:rPr lang="en-US" sz="2800" b="1" dirty="0">
                <a:solidFill>
                  <a:srgbClr val="C00000"/>
                </a:solidFill>
                <a:latin typeface="Times New Roman" panose="02020603050405020304" pitchFamily="18" charset="0"/>
                <a:cs typeface="Times New Roman" panose="02020603050405020304" pitchFamily="18" charset="0"/>
              </a:rPr>
              <a:t>Sourcing</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Who will perform a particular supply chain activity? </a:t>
            </a:r>
          </a:p>
          <a:p>
            <a:pPr marL="514350" lvl="0" indent="-514350" defTabSz="457200">
              <a:lnSpc>
                <a:spcPct val="90000"/>
              </a:lnSpc>
              <a:spcAft>
                <a:spcPts val="600"/>
              </a:spcAft>
              <a:buClrTx/>
              <a:buSzPct val="100000"/>
              <a:buFont typeface="+mj-lt"/>
              <a:buAutoNum type="arabicPeriod" startAt="4"/>
            </a:pPr>
            <a:r>
              <a:rPr lang="en-US" sz="2800" b="1" dirty="0">
                <a:solidFill>
                  <a:srgbClr val="C00000"/>
                </a:solidFill>
                <a:latin typeface="Times New Roman" panose="02020603050405020304" pitchFamily="18" charset="0"/>
                <a:cs typeface="Times New Roman" panose="02020603050405020304" pitchFamily="18" charset="0"/>
              </a:rPr>
              <a:t>Pricing</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How much a firm will charge for the goods and services that it makes available in the supply chain</a:t>
            </a:r>
          </a:p>
          <a:p>
            <a:pPr lvl="1" defTabSz="457200">
              <a:lnSpc>
                <a:spcPct val="90000"/>
              </a:lnSpc>
              <a:spcAft>
                <a:spcPts val="600"/>
              </a:spcAft>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540929" y="745313"/>
            <a:ext cx="6009979"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Drivers of Supply Chain Performance</a:t>
            </a:r>
          </a:p>
        </p:txBody>
      </p:sp>
      <p:sp>
        <p:nvSpPr>
          <p:cNvPr id="4" name="Slide Number Placeholder 3"/>
          <p:cNvSpPr>
            <a:spLocks noGrp="1"/>
          </p:cNvSpPr>
          <p:nvPr>
            <p:ph type="sldNum" sz="quarter" idx="12"/>
          </p:nvPr>
        </p:nvSpPr>
        <p:spPr/>
        <p:txBody>
          <a:bodyPr/>
          <a:lstStyle/>
          <a:p>
            <a:fld id="{F7542ADD-394E-41F3-B704-951748884AEE}" type="slidenum">
              <a:rPr lang="en-US" smtClean="0"/>
              <a:t>6</a:t>
            </a:fld>
            <a:endParaRPr lang="en-US"/>
          </a:p>
        </p:txBody>
      </p:sp>
    </p:spTree>
    <p:extLst>
      <p:ext uri="{BB962C8B-B14F-4D97-AF65-F5344CB8AC3E}">
        <p14:creationId xmlns:p14="http://schemas.microsoft.com/office/powerpoint/2010/main" val="15315960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8" y="1543346"/>
            <a:ext cx="10186018"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Role in the supply chain</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Increase responsiveness by increasing the number of facilities, making them more flexible, or increasing capacity.</a:t>
            </a:r>
          </a:p>
          <a:p>
            <a:pPr lvl="1" defTabSz="457200">
              <a:lnSpc>
                <a:spcPct val="90000"/>
              </a:lnSpc>
              <a:spcAft>
                <a:spcPts val="600"/>
              </a:spcAft>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For example</a:t>
            </a:r>
            <a:r>
              <a:rPr lang="en-US" sz="2800" dirty="0">
                <a:solidFill>
                  <a:srgbClr val="C00000"/>
                </a:solidFill>
                <a:latin typeface="Times New Roman" panose="02020603050405020304" pitchFamily="18" charset="0"/>
                <a:cs typeface="Times New Roman" panose="02020603050405020304" pitchFamily="18" charset="0"/>
              </a:rPr>
              <a:t>, </a:t>
            </a:r>
          </a:p>
          <a:p>
            <a:pPr lvl="1" defTabSz="457200">
              <a:lnSpc>
                <a:spcPct val="90000"/>
              </a:lnSpc>
              <a:spcAft>
                <a:spcPts val="600"/>
              </a:spcAft>
            </a:pPr>
            <a:endParaRPr lang="en-US" sz="2500"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Amazon</a:t>
            </a:r>
            <a:r>
              <a:rPr lang="en-US" sz="2800" dirty="0">
                <a:solidFill>
                  <a:prstClr val="black"/>
                </a:solidFill>
                <a:latin typeface="Times New Roman" panose="02020603050405020304" pitchFamily="18" charset="0"/>
                <a:cs typeface="Times New Roman" panose="02020603050405020304" pitchFamily="18" charset="0"/>
              </a:rPr>
              <a:t> increased the number of warehousing facilities located close to customers to improve its responsiveness. </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In contrast, </a:t>
            </a:r>
            <a:r>
              <a:rPr lang="en-US" sz="2800" b="1" dirty="0">
                <a:solidFill>
                  <a:srgbClr val="C00000"/>
                </a:solidFill>
                <a:latin typeface="Times New Roman" panose="02020603050405020304" pitchFamily="18" charset="0"/>
                <a:cs typeface="Times New Roman" panose="02020603050405020304" pitchFamily="18" charset="0"/>
              </a:rPr>
              <a:t>Best Buy </a:t>
            </a:r>
            <a:r>
              <a:rPr lang="en-US" sz="2800" dirty="0">
                <a:solidFill>
                  <a:prstClr val="black"/>
                </a:solidFill>
                <a:latin typeface="Times New Roman" panose="02020603050405020304" pitchFamily="18" charset="0"/>
                <a:cs typeface="Times New Roman" panose="02020603050405020304" pitchFamily="18" charset="0"/>
              </a:rPr>
              <a:t>tried to improve its efficiency by shutting down retail facilities even though it reduced responsiveness. </a:t>
            </a:r>
            <a:endParaRPr lang="en-US" sz="25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792824" y="771947"/>
            <a:ext cx="1558439"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Facilities</a:t>
            </a:r>
          </a:p>
        </p:txBody>
      </p:sp>
      <p:sp>
        <p:nvSpPr>
          <p:cNvPr id="4" name="Slide Number Placeholder 3"/>
          <p:cNvSpPr>
            <a:spLocks noGrp="1"/>
          </p:cNvSpPr>
          <p:nvPr>
            <p:ph type="sldNum" sz="quarter" idx="12"/>
          </p:nvPr>
        </p:nvSpPr>
        <p:spPr/>
        <p:txBody>
          <a:bodyPr/>
          <a:lstStyle/>
          <a:p>
            <a:fld id="{F7542ADD-394E-41F3-B704-951748884AEE}" type="slidenum">
              <a:rPr lang="en-US" smtClean="0"/>
              <a:t>7</a:t>
            </a:fld>
            <a:endParaRPr lang="en-US"/>
          </a:p>
        </p:txBody>
      </p:sp>
    </p:spTree>
    <p:extLst>
      <p:ext uri="{BB962C8B-B14F-4D97-AF65-F5344CB8AC3E}">
        <p14:creationId xmlns:p14="http://schemas.microsoft.com/office/powerpoint/2010/main" val="27576838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381191"/>
            <a:ext cx="10044342" cy="48827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r>
              <a:rPr lang="en-US" sz="2400" b="1" dirty="0">
                <a:solidFill>
                  <a:srgbClr val="C00000"/>
                </a:solidFill>
                <a:latin typeface="Times New Roman" panose="02020603050405020304" pitchFamily="18" charset="0"/>
                <a:cs typeface="Times New Roman" panose="02020603050405020304" pitchFamily="18" charset="0"/>
              </a:rPr>
              <a:t>Role in the supply chain</a:t>
            </a:r>
          </a:p>
          <a:p>
            <a:pPr marL="742950" lvl="1" indent="-285750" defTabSz="457200">
              <a:lnSpc>
                <a:spcPct val="90000"/>
              </a:lnSpc>
              <a:spcAft>
                <a:spcPts val="600"/>
              </a:spcAft>
              <a:buClrTx/>
              <a:buFont typeface="Arial"/>
              <a:buChar char="–"/>
            </a:pPr>
            <a:r>
              <a:rPr lang="en-US" sz="2400" b="1" dirty="0">
                <a:solidFill>
                  <a:srgbClr val="C00000"/>
                </a:solidFill>
                <a:latin typeface="Times New Roman" panose="02020603050405020304" pitchFamily="18" charset="0"/>
                <a:cs typeface="Times New Roman" panose="02020603050405020304" pitchFamily="18" charset="0"/>
              </a:rPr>
              <a:t>Tradeoffs</a:t>
            </a:r>
            <a:r>
              <a:rPr lang="en-US" sz="2400" dirty="0">
                <a:solidFill>
                  <a:prstClr val="black"/>
                </a:solidFill>
                <a:latin typeface="Times New Roman" panose="02020603050405020304" pitchFamily="18" charset="0"/>
                <a:cs typeface="Times New Roman" panose="02020603050405020304" pitchFamily="18" charset="0"/>
              </a:rPr>
              <a:t> between facility, inventory, and transportation costs.</a:t>
            </a:r>
          </a:p>
          <a:p>
            <a:pPr marL="914400" lvl="1" indent="-457200" defTabSz="457200">
              <a:lnSpc>
                <a:spcPct val="90000"/>
              </a:lnSpc>
              <a:spcAft>
                <a:spcPts val="600"/>
              </a:spcAft>
              <a:buClrTx/>
              <a:buFont typeface="Wingdings" panose="05000000000000000000" pitchFamily="2" charset="2"/>
              <a:buChar char="§"/>
            </a:pPr>
            <a:r>
              <a:rPr lang="en-US" sz="2400" dirty="0">
                <a:solidFill>
                  <a:prstClr val="black"/>
                </a:solidFill>
                <a:latin typeface="Times New Roman" panose="02020603050405020304" pitchFamily="18" charset="0"/>
                <a:cs typeface="Times New Roman" panose="02020603050405020304" pitchFamily="18" charset="0"/>
              </a:rPr>
              <a:t>Increasing the number of facilities increases facility and inventory costs, decreases transportation costs and reduces response time</a:t>
            </a:r>
          </a:p>
          <a:p>
            <a:pPr marL="914400" lvl="1" indent="-457200" defTabSz="457200">
              <a:lnSpc>
                <a:spcPct val="90000"/>
              </a:lnSpc>
              <a:spcAft>
                <a:spcPts val="600"/>
              </a:spcAft>
              <a:buClrTx/>
              <a:buFont typeface="Wingdings" panose="05000000000000000000" pitchFamily="2" charset="2"/>
              <a:buChar char="§"/>
            </a:pPr>
            <a:r>
              <a:rPr lang="en-US" sz="2400" dirty="0">
                <a:solidFill>
                  <a:prstClr val="black"/>
                </a:solidFill>
                <a:latin typeface="Times New Roman" panose="02020603050405020304" pitchFamily="18" charset="0"/>
                <a:cs typeface="Times New Roman" panose="02020603050405020304" pitchFamily="18" charset="0"/>
              </a:rPr>
              <a:t>Increasing the flexibility or capacity of a facility increases facility costs but decreases inventory costs and response time. </a:t>
            </a:r>
          </a:p>
          <a:p>
            <a:pPr marL="914400" lvl="1" indent="-457200" defTabSz="457200">
              <a:lnSpc>
                <a:spcPct val="90000"/>
              </a:lnSpc>
              <a:spcAft>
                <a:spcPts val="600"/>
              </a:spcAft>
              <a:buClrTx/>
              <a:buFont typeface="Wingdings" panose="05000000000000000000" pitchFamily="2" charset="2"/>
              <a:buChar char="Ø"/>
            </a:pPr>
            <a:r>
              <a:rPr lang="en-US" sz="2400" b="1" dirty="0">
                <a:solidFill>
                  <a:srgbClr val="C00000"/>
                </a:solidFill>
                <a:latin typeface="Times New Roman" panose="02020603050405020304" pitchFamily="18" charset="0"/>
                <a:cs typeface="Times New Roman" panose="02020603050405020304" pitchFamily="18" charset="0"/>
              </a:rPr>
              <a:t>For example</a:t>
            </a:r>
            <a:r>
              <a:rPr lang="en-US" sz="2400" dirty="0">
                <a:solidFill>
                  <a:prstClr val="black"/>
                </a:solidFill>
                <a:latin typeface="Times New Roman" panose="02020603050405020304" pitchFamily="18" charset="0"/>
                <a:cs typeface="Times New Roman" panose="02020603050405020304" pitchFamily="18" charset="0"/>
              </a:rPr>
              <a:t>, </a:t>
            </a:r>
            <a:r>
              <a:rPr lang="en-US" sz="2400" b="1" dirty="0">
                <a:solidFill>
                  <a:srgbClr val="C00000"/>
                </a:solidFill>
                <a:latin typeface="Times New Roman" panose="02020603050405020304" pitchFamily="18" charset="0"/>
                <a:cs typeface="Times New Roman" panose="02020603050405020304" pitchFamily="18" charset="0"/>
              </a:rPr>
              <a:t>IKEA</a:t>
            </a:r>
            <a:r>
              <a:rPr lang="en-US" sz="2400" dirty="0">
                <a:solidFill>
                  <a:prstClr val="black"/>
                </a:solidFill>
                <a:latin typeface="Times New Roman" panose="02020603050405020304" pitchFamily="18" charset="0"/>
                <a:cs typeface="Times New Roman" panose="02020603050405020304" pitchFamily="18" charset="0"/>
              </a:rPr>
              <a:t> has become profitable by opening a few hundred large stores (no more than one or two per city) to grow efficiency, </a:t>
            </a:r>
          </a:p>
          <a:p>
            <a:pPr marL="914400" lvl="1" indent="-457200" defTabSz="457200">
              <a:lnSpc>
                <a:spcPct val="90000"/>
              </a:lnSpc>
              <a:spcAft>
                <a:spcPts val="600"/>
              </a:spcAft>
              <a:buClrTx/>
              <a:buFont typeface="Wingdings" panose="05000000000000000000" pitchFamily="2" charset="2"/>
              <a:buChar char="Ø"/>
            </a:pPr>
            <a:r>
              <a:rPr lang="en-US" sz="2400" b="1" dirty="0">
                <a:solidFill>
                  <a:srgbClr val="C00000"/>
                </a:solidFill>
                <a:latin typeface="Times New Roman" panose="02020603050405020304" pitchFamily="18" charset="0"/>
                <a:cs typeface="Times New Roman" panose="02020603050405020304" pitchFamily="18" charset="0"/>
              </a:rPr>
              <a:t>Seven- Eleven Japan </a:t>
            </a:r>
            <a:r>
              <a:rPr lang="en-US" sz="2400" dirty="0">
                <a:solidFill>
                  <a:prstClr val="black"/>
                </a:solidFill>
                <a:latin typeface="Times New Roman" panose="02020603050405020304" pitchFamily="18" charset="0"/>
                <a:cs typeface="Times New Roman" panose="02020603050405020304" pitchFamily="18" charset="0"/>
              </a:rPr>
              <a:t>has grown profitability by opening a highly dense network of stores (often hundreds per city) to provide responsiveness. </a:t>
            </a:r>
          </a:p>
          <a:p>
            <a:pPr marL="914400" lvl="1" indent="-457200" defTabSz="457200">
              <a:lnSpc>
                <a:spcPct val="90000"/>
              </a:lnSpc>
              <a:spcAft>
                <a:spcPts val="600"/>
              </a:spcAft>
              <a:buClrTx/>
              <a:buFont typeface="Wingdings" panose="05000000000000000000" pitchFamily="2" charset="2"/>
              <a:buChar char="Ø"/>
            </a:pPr>
            <a:r>
              <a:rPr lang="en-US" sz="2400" b="1" dirty="0">
                <a:solidFill>
                  <a:srgbClr val="C00000"/>
                </a:solidFill>
                <a:latin typeface="Times New Roman" panose="02020603050405020304" pitchFamily="18" charset="0"/>
                <a:cs typeface="Times New Roman" panose="02020603050405020304" pitchFamily="18" charset="0"/>
              </a:rPr>
              <a:t>Both companies </a:t>
            </a:r>
            <a:r>
              <a:rPr lang="en-US" sz="2400" dirty="0">
                <a:solidFill>
                  <a:prstClr val="black"/>
                </a:solidFill>
                <a:latin typeface="Times New Roman" panose="02020603050405020304" pitchFamily="18" charset="0"/>
                <a:cs typeface="Times New Roman" panose="02020603050405020304" pitchFamily="18" charset="0"/>
              </a:rPr>
              <a:t>are successful because the facility decisions are aligned with the supply chain strategy.</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517333" y="632649"/>
            <a:ext cx="1558439"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Facilities</a:t>
            </a:r>
          </a:p>
        </p:txBody>
      </p:sp>
      <p:sp>
        <p:nvSpPr>
          <p:cNvPr id="4" name="Slide Number Placeholder 3"/>
          <p:cNvSpPr>
            <a:spLocks noGrp="1"/>
          </p:cNvSpPr>
          <p:nvPr>
            <p:ph type="sldNum" sz="quarter" idx="12"/>
          </p:nvPr>
        </p:nvSpPr>
        <p:spPr/>
        <p:txBody>
          <a:bodyPr/>
          <a:lstStyle/>
          <a:p>
            <a:fld id="{F7542ADD-394E-41F3-B704-951748884AEE}" type="slidenum">
              <a:rPr lang="en-US" smtClean="0"/>
              <a:t>8</a:t>
            </a:fld>
            <a:endParaRPr lang="en-US"/>
          </a:p>
        </p:txBody>
      </p:sp>
    </p:spTree>
    <p:extLst>
      <p:ext uri="{BB962C8B-B14F-4D97-AF65-F5344CB8AC3E}">
        <p14:creationId xmlns:p14="http://schemas.microsoft.com/office/powerpoint/2010/main" val="13839896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29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58478" y="1384701"/>
            <a:ext cx="10595322" cy="48791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sym typeface="Arial"/>
              </a:rPr>
              <a:t>Components of facilities decisions</a:t>
            </a:r>
          </a:p>
          <a:p>
            <a:pPr marL="742950" lvl="1" indent="-285750" defTabSz="457200">
              <a:lnSpc>
                <a:spcPct val="90000"/>
              </a:lnSpc>
              <a:spcAft>
                <a:spcPts val="600"/>
              </a:spcAft>
              <a:buFont typeface="Arial"/>
              <a:buChar char="–"/>
            </a:pPr>
            <a:r>
              <a:rPr lang="en-US" sz="2800" b="1" dirty="0">
                <a:solidFill>
                  <a:srgbClr val="C00000"/>
                </a:solidFill>
                <a:latin typeface="Times New Roman" panose="02020603050405020304" pitchFamily="18" charset="0"/>
                <a:cs typeface="Times New Roman" panose="02020603050405020304" pitchFamily="18" charset="0"/>
                <a:sym typeface="Arial"/>
              </a:rPr>
              <a:t>Capacity</a:t>
            </a:r>
          </a:p>
          <a:p>
            <a:pPr lvl="1" defTabSz="457200">
              <a:lnSpc>
                <a:spcPct val="90000"/>
              </a:lnSpc>
              <a:spcAft>
                <a:spcPts val="600"/>
              </a:spcAft>
            </a:pPr>
            <a:endParaRPr lang="en-US" sz="2800" b="1" dirty="0">
              <a:solidFill>
                <a:prstClr val="black"/>
              </a:solidFill>
              <a:latin typeface="Times New Roman" panose="02020603050405020304" pitchFamily="18" charset="0"/>
              <a:cs typeface="Times New Roman" panose="02020603050405020304" pitchFamily="18" charset="0"/>
              <a:sym typeface="Arial"/>
            </a:endParaRPr>
          </a:p>
          <a:p>
            <a:pPr marL="1143000" lvl="2" indent="-228600" defTabSz="457200">
              <a:lnSpc>
                <a:spcPct val="90000"/>
              </a:lnSpc>
              <a:spcAft>
                <a:spcPts val="600"/>
              </a:spcAft>
              <a:buFont typeface="Arial"/>
              <a:buChar char="•"/>
            </a:pPr>
            <a:r>
              <a:rPr lang="en-US" sz="2400" dirty="0">
                <a:solidFill>
                  <a:prstClr val="black"/>
                </a:solidFill>
                <a:latin typeface="Times New Roman" panose="02020603050405020304" pitchFamily="18" charset="0"/>
                <a:cs typeface="Times New Roman" panose="02020603050405020304" pitchFamily="18" charset="0"/>
                <a:sym typeface="Arial"/>
              </a:rPr>
              <a:t>A facility’s capacity to perform its intended function or functions</a:t>
            </a:r>
          </a:p>
          <a:p>
            <a:pPr marL="1143000" lvl="2" indent="-228600" defTabSz="457200">
              <a:lnSpc>
                <a:spcPct val="90000"/>
              </a:lnSpc>
              <a:spcAft>
                <a:spcPts val="600"/>
              </a:spcAft>
              <a:buFont typeface="Arial"/>
              <a:buChar char="•"/>
            </a:pPr>
            <a:endParaRPr lang="en-US" sz="2400" dirty="0">
              <a:solidFill>
                <a:prstClr val="black"/>
              </a:solidFill>
              <a:latin typeface="Times New Roman" panose="02020603050405020304" pitchFamily="18" charset="0"/>
              <a:cs typeface="Times New Roman" panose="02020603050405020304" pitchFamily="18" charset="0"/>
              <a:sym typeface="Arial"/>
            </a:endParaRPr>
          </a:p>
          <a:p>
            <a:pPr marL="1143000" lvl="2" indent="-228600" defTabSz="457200">
              <a:lnSpc>
                <a:spcPct val="90000"/>
              </a:lnSpc>
              <a:spcAft>
                <a:spcPts val="600"/>
              </a:spcAft>
              <a:buFont typeface="Arial"/>
              <a:buChar char="•"/>
            </a:pPr>
            <a:r>
              <a:rPr lang="en-US" sz="2400" dirty="0">
                <a:solidFill>
                  <a:prstClr val="black"/>
                </a:solidFill>
                <a:latin typeface="Times New Roman" panose="02020603050405020304" pitchFamily="18" charset="0"/>
                <a:cs typeface="Times New Roman" panose="02020603050405020304" pitchFamily="18" charset="0"/>
                <a:sym typeface="Arial"/>
              </a:rPr>
              <a:t>Excess capacity – responsive, costly</a:t>
            </a:r>
          </a:p>
          <a:p>
            <a:pPr marL="1143000" lvl="2" indent="-228600" defTabSz="457200">
              <a:lnSpc>
                <a:spcPct val="90000"/>
              </a:lnSpc>
              <a:spcAft>
                <a:spcPts val="600"/>
              </a:spcAft>
              <a:buFont typeface="Arial"/>
              <a:buChar char="•"/>
            </a:pPr>
            <a:endParaRPr lang="en-US" sz="2400" dirty="0">
              <a:solidFill>
                <a:prstClr val="black"/>
              </a:solidFill>
              <a:latin typeface="Times New Roman" panose="02020603050405020304" pitchFamily="18" charset="0"/>
              <a:cs typeface="Times New Roman" panose="02020603050405020304" pitchFamily="18" charset="0"/>
              <a:sym typeface="Arial"/>
            </a:endParaRPr>
          </a:p>
          <a:p>
            <a:pPr marL="1143000" lvl="2" indent="-228600" defTabSz="457200">
              <a:lnSpc>
                <a:spcPct val="90000"/>
              </a:lnSpc>
              <a:spcAft>
                <a:spcPts val="600"/>
              </a:spcAft>
              <a:buFont typeface="Arial"/>
              <a:buChar char="•"/>
            </a:pPr>
            <a:r>
              <a:rPr lang="en-US" sz="2400" dirty="0">
                <a:solidFill>
                  <a:prstClr val="black"/>
                </a:solidFill>
                <a:latin typeface="Times New Roman" panose="02020603050405020304" pitchFamily="18" charset="0"/>
                <a:cs typeface="Times New Roman" panose="02020603050405020304" pitchFamily="18" charset="0"/>
                <a:sym typeface="Arial"/>
              </a:rPr>
              <a:t>Little excess capacity – more efficient, less responsive</a:t>
            </a:r>
          </a:p>
          <a:p>
            <a:pPr lvl="2" defTabSz="457200">
              <a:lnSpc>
                <a:spcPct val="90000"/>
              </a:lnSpc>
              <a:spcAft>
                <a:spcPts val="600"/>
              </a:spcAft>
            </a:pPr>
            <a:endParaRPr lang="en-US" sz="2400" dirty="0">
              <a:solidFill>
                <a:prstClr val="black"/>
              </a:solidFill>
              <a:latin typeface="Times New Roman" panose="02020603050405020304" pitchFamily="18" charset="0"/>
              <a:cs typeface="Times New Roman" panose="02020603050405020304" pitchFamily="18" charset="0"/>
              <a:sym typeface="Arial"/>
            </a:endParaRPr>
          </a:p>
          <a:p>
            <a:pPr lvl="2" defTabSz="457200">
              <a:lnSpc>
                <a:spcPct val="90000"/>
              </a:lnSpc>
              <a:spcAft>
                <a:spcPts val="600"/>
              </a:spcAft>
            </a:pPr>
            <a:endParaRPr lang="en-US" sz="2400" dirty="0">
              <a:solidFill>
                <a:prstClr val="black"/>
              </a:solidFill>
              <a:latin typeface="Times New Roman" panose="02020603050405020304" pitchFamily="18" charset="0"/>
              <a:cs typeface="Times New Roman" panose="02020603050405020304" pitchFamily="18" charset="0"/>
              <a:sym typeface="Arial"/>
            </a:endParaRPr>
          </a:p>
          <a:p>
            <a:pPr lvl="2" defTabSz="457200">
              <a:lnSpc>
                <a:spcPct val="90000"/>
              </a:lnSpc>
              <a:spcAft>
                <a:spcPts val="600"/>
              </a:spcAft>
            </a:pPr>
            <a:endParaRPr lang="en-US" sz="2400" dirty="0">
              <a:solidFill>
                <a:prstClr val="black"/>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5114039" y="651388"/>
            <a:ext cx="1558439"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Facilities</a:t>
            </a:r>
          </a:p>
        </p:txBody>
      </p:sp>
      <p:sp>
        <p:nvSpPr>
          <p:cNvPr id="4" name="Slide Number Placeholder 3"/>
          <p:cNvSpPr>
            <a:spLocks noGrp="1"/>
          </p:cNvSpPr>
          <p:nvPr>
            <p:ph type="sldNum" sz="quarter" idx="12"/>
          </p:nvPr>
        </p:nvSpPr>
        <p:spPr/>
        <p:txBody>
          <a:bodyPr/>
          <a:lstStyle/>
          <a:p>
            <a:fld id="{F7542ADD-394E-41F3-B704-951748884AEE}" type="slidenum">
              <a:rPr lang="en-US" smtClean="0"/>
              <a:t>9</a:t>
            </a:fld>
            <a:endParaRPr lang="en-US"/>
          </a:p>
        </p:txBody>
      </p:sp>
    </p:spTree>
    <p:extLst>
      <p:ext uri="{BB962C8B-B14F-4D97-AF65-F5344CB8AC3E}">
        <p14:creationId xmlns:p14="http://schemas.microsoft.com/office/powerpoint/2010/main" val="1828034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330873"/>
            <a:ext cx="10358240" cy="49330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defTabSz="457200"/>
            <a:r>
              <a:rPr lang="en-US" sz="2400" b="1" dirty="0">
                <a:solidFill>
                  <a:srgbClr val="00B0F0"/>
                </a:solidFill>
                <a:latin typeface="Times New Roman" panose="02020603050405020304" pitchFamily="18" charset="0"/>
                <a:cs typeface="Times New Roman" panose="02020603050405020304" pitchFamily="18" charset="0"/>
                <a:sym typeface="Arial"/>
              </a:rPr>
              <a:t>Components of facilities decisions</a:t>
            </a:r>
          </a:p>
          <a:p>
            <a:pPr algn="just" defTabSz="457200"/>
            <a:r>
              <a:rPr lang="en-US" sz="2200" b="1" dirty="0">
                <a:solidFill>
                  <a:srgbClr val="C00000"/>
                </a:solidFill>
                <a:latin typeface="Times New Roman" panose="02020603050405020304" pitchFamily="18" charset="0"/>
                <a:cs typeface="Times New Roman" panose="02020603050405020304" pitchFamily="18" charset="0"/>
                <a:sym typeface="Arial"/>
              </a:rPr>
              <a:t>Facility-related metrics</a:t>
            </a:r>
          </a:p>
          <a:p>
            <a:pPr marL="800100" indent="-342900" algn="just" defTabSz="457200">
              <a:buFont typeface="Wingdings" panose="05000000000000000000" pitchFamily="2" charset="2"/>
              <a:buChar char="§"/>
            </a:pPr>
            <a:r>
              <a:rPr lang="en-US" sz="2200" b="1" dirty="0">
                <a:solidFill>
                  <a:srgbClr val="C00000"/>
                </a:solidFill>
                <a:latin typeface="Times New Roman" panose="02020603050405020304" pitchFamily="18" charset="0"/>
                <a:cs typeface="Times New Roman" panose="02020603050405020304" pitchFamily="18" charset="0"/>
                <a:sym typeface="Arial"/>
              </a:rPr>
              <a:t>Capacity</a:t>
            </a:r>
            <a:r>
              <a:rPr lang="en-US" sz="2200" dirty="0">
                <a:solidFill>
                  <a:prstClr val="black"/>
                </a:solidFill>
                <a:latin typeface="Times New Roman" panose="02020603050405020304" pitchFamily="18" charset="0"/>
                <a:cs typeface="Times New Roman" panose="02020603050405020304" pitchFamily="18" charset="0"/>
                <a:sym typeface="Arial"/>
              </a:rPr>
              <a:t> (measures the maximum amount a facility can process).</a:t>
            </a:r>
          </a:p>
          <a:p>
            <a:pPr marL="800100" indent="-342900" algn="just" defTabSz="457200">
              <a:buFont typeface="Wingdings" panose="05000000000000000000" pitchFamily="2" charset="2"/>
              <a:buChar char="§"/>
            </a:pPr>
            <a:r>
              <a:rPr lang="en-US" sz="2200" b="1" dirty="0">
                <a:solidFill>
                  <a:srgbClr val="C00000"/>
                </a:solidFill>
                <a:latin typeface="Times New Roman" panose="02020603050405020304" pitchFamily="18" charset="0"/>
                <a:cs typeface="Times New Roman" panose="02020603050405020304" pitchFamily="18" charset="0"/>
                <a:sym typeface="Arial"/>
              </a:rPr>
              <a:t>Utilization</a:t>
            </a:r>
            <a:r>
              <a:rPr lang="en-US" sz="2200" dirty="0">
                <a:solidFill>
                  <a:prstClr val="black"/>
                </a:solidFill>
                <a:latin typeface="Times New Roman" panose="02020603050405020304" pitchFamily="18" charset="0"/>
                <a:cs typeface="Times New Roman" panose="02020603050405020304" pitchFamily="18" charset="0"/>
                <a:sym typeface="Arial"/>
              </a:rPr>
              <a:t> (measures the fraction of capacity that is currently being used in the facility).</a:t>
            </a:r>
          </a:p>
          <a:p>
            <a:pPr marL="800100" indent="-342900" algn="just" defTabSz="457200">
              <a:buFont typeface="Wingdings" panose="05000000000000000000" pitchFamily="2" charset="2"/>
              <a:buChar char="§"/>
            </a:pPr>
            <a:r>
              <a:rPr lang="en-US" sz="2200" b="1" dirty="0">
                <a:solidFill>
                  <a:srgbClr val="C00000"/>
                </a:solidFill>
                <a:latin typeface="Times New Roman" panose="02020603050405020304" pitchFamily="18" charset="0"/>
                <a:cs typeface="Times New Roman" panose="02020603050405020304" pitchFamily="18" charset="0"/>
                <a:sym typeface="Arial"/>
              </a:rPr>
              <a:t>Processing/setup/down/idle time</a:t>
            </a:r>
            <a:r>
              <a:rPr lang="en-US" sz="2200" dirty="0">
                <a:solidFill>
                  <a:srgbClr val="C00000"/>
                </a:solidFill>
                <a:latin typeface="Times New Roman" panose="02020603050405020304" pitchFamily="18" charset="0"/>
                <a:cs typeface="Times New Roman" panose="02020603050405020304" pitchFamily="18" charset="0"/>
                <a:sym typeface="Arial"/>
              </a:rPr>
              <a:t> </a:t>
            </a:r>
            <a:r>
              <a:rPr lang="en-US" sz="2200" dirty="0">
                <a:solidFill>
                  <a:prstClr val="black"/>
                </a:solidFill>
                <a:latin typeface="Times New Roman" panose="02020603050405020304" pitchFamily="18" charset="0"/>
                <a:cs typeface="Times New Roman" panose="02020603050405020304" pitchFamily="18" charset="0"/>
                <a:sym typeface="Arial"/>
              </a:rPr>
              <a:t>(measures the fraction of time that the facility was processing units, being set up to process units, unavailable because it was down, or idle because it had no units to process.</a:t>
            </a:r>
          </a:p>
          <a:p>
            <a:pPr marL="800100" indent="-342900" algn="just" defTabSz="457200">
              <a:buFont typeface="Wingdings" panose="05000000000000000000" pitchFamily="2" charset="2"/>
              <a:buChar char="§"/>
            </a:pPr>
            <a:r>
              <a:rPr lang="en-US" sz="2200" b="1" dirty="0">
                <a:solidFill>
                  <a:srgbClr val="C00000"/>
                </a:solidFill>
                <a:latin typeface="Times New Roman" panose="02020603050405020304" pitchFamily="18" charset="0"/>
                <a:cs typeface="Times New Roman" panose="02020603050405020304" pitchFamily="18" charset="0"/>
                <a:sym typeface="Arial"/>
              </a:rPr>
              <a:t>Production cost per unit</a:t>
            </a:r>
            <a:r>
              <a:rPr lang="en-US" sz="2200" dirty="0">
                <a:solidFill>
                  <a:srgbClr val="C00000"/>
                </a:solidFill>
                <a:latin typeface="Times New Roman" panose="02020603050405020304" pitchFamily="18" charset="0"/>
                <a:cs typeface="Times New Roman" panose="02020603050405020304" pitchFamily="18" charset="0"/>
                <a:sym typeface="Arial"/>
              </a:rPr>
              <a:t> </a:t>
            </a:r>
            <a:r>
              <a:rPr lang="en-US" sz="2200" dirty="0">
                <a:solidFill>
                  <a:prstClr val="black"/>
                </a:solidFill>
                <a:latin typeface="Times New Roman" panose="02020603050405020304" pitchFamily="18" charset="0"/>
                <a:cs typeface="Times New Roman" panose="02020603050405020304" pitchFamily="18" charset="0"/>
                <a:sym typeface="Arial"/>
              </a:rPr>
              <a:t>(measures the average cost to produce a unit of output ) </a:t>
            </a:r>
          </a:p>
          <a:p>
            <a:pPr marL="800100" indent="-342900" algn="just" defTabSz="457200">
              <a:buFont typeface="Wingdings" panose="05000000000000000000" pitchFamily="2" charset="2"/>
              <a:buChar char="§"/>
            </a:pPr>
            <a:r>
              <a:rPr lang="en-US" sz="2200" b="1" dirty="0">
                <a:solidFill>
                  <a:srgbClr val="C00000"/>
                </a:solidFill>
                <a:latin typeface="Times New Roman" panose="02020603050405020304" pitchFamily="18" charset="0"/>
                <a:cs typeface="Times New Roman" panose="02020603050405020304" pitchFamily="18" charset="0"/>
                <a:sym typeface="Arial"/>
              </a:rPr>
              <a:t>Quality losses </a:t>
            </a:r>
            <a:r>
              <a:rPr lang="en-US" sz="2200" dirty="0">
                <a:solidFill>
                  <a:prstClr val="black"/>
                </a:solidFill>
                <a:latin typeface="Times New Roman" panose="02020603050405020304" pitchFamily="18" charset="0"/>
                <a:cs typeface="Times New Roman" panose="02020603050405020304" pitchFamily="18" charset="0"/>
                <a:sym typeface="Arial"/>
              </a:rPr>
              <a:t>(measure the fraction of production lost as a result of defects)</a:t>
            </a:r>
          </a:p>
          <a:p>
            <a:pPr marL="800100" indent="-342900" algn="just" defTabSz="457200">
              <a:buFont typeface="Wingdings" panose="05000000000000000000" pitchFamily="2" charset="2"/>
              <a:buChar char="§"/>
            </a:pPr>
            <a:r>
              <a:rPr lang="en-US" sz="2200" b="1" dirty="0">
                <a:solidFill>
                  <a:srgbClr val="C00000"/>
                </a:solidFill>
                <a:latin typeface="Times New Roman" panose="02020603050405020304" pitchFamily="18" charset="0"/>
                <a:cs typeface="Times New Roman" panose="02020603050405020304" pitchFamily="18" charset="0"/>
                <a:sym typeface="Arial"/>
              </a:rPr>
              <a:t>Theoretical flow/cycle time of production </a:t>
            </a:r>
            <a:r>
              <a:rPr lang="en-US" sz="2200" dirty="0">
                <a:solidFill>
                  <a:prstClr val="black"/>
                </a:solidFill>
                <a:latin typeface="Times New Roman" panose="02020603050405020304" pitchFamily="18" charset="0"/>
                <a:cs typeface="Times New Roman" panose="02020603050405020304" pitchFamily="18" charset="0"/>
                <a:sym typeface="Arial"/>
              </a:rPr>
              <a:t>(measures the time required to process a unit if there are absolutely no delays at any stage</a:t>
            </a:r>
          </a:p>
          <a:p>
            <a:pPr marL="800100" indent="-342900" algn="just" defTabSz="457200">
              <a:buFont typeface="Wingdings" panose="05000000000000000000" pitchFamily="2" charset="2"/>
              <a:buChar char="§"/>
            </a:pPr>
            <a:r>
              <a:rPr lang="en-US" sz="2200" b="1" dirty="0">
                <a:solidFill>
                  <a:srgbClr val="C00000"/>
                </a:solidFill>
                <a:latin typeface="Times New Roman" panose="02020603050405020304" pitchFamily="18" charset="0"/>
                <a:cs typeface="Times New Roman" panose="02020603050405020304" pitchFamily="18" charset="0"/>
                <a:sym typeface="Arial"/>
              </a:rPr>
              <a:t>Actual average flow/cycle time </a:t>
            </a:r>
            <a:r>
              <a:rPr lang="en-US" sz="2200" dirty="0">
                <a:solidFill>
                  <a:prstClr val="black"/>
                </a:solidFill>
                <a:latin typeface="Times New Roman" panose="02020603050405020304" pitchFamily="18" charset="0"/>
                <a:cs typeface="Times New Roman" panose="02020603050405020304" pitchFamily="18" charset="0"/>
                <a:sym typeface="Arial"/>
              </a:rPr>
              <a:t>(measures the average actual time taken for all units processed over a specified duration, such as a week or a month.</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792825" y="721629"/>
            <a:ext cx="1558439"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Facilities</a:t>
            </a:r>
          </a:p>
        </p:txBody>
      </p:sp>
      <p:sp>
        <p:nvSpPr>
          <p:cNvPr id="4" name="Slide Number Placeholder 3"/>
          <p:cNvSpPr>
            <a:spLocks noGrp="1"/>
          </p:cNvSpPr>
          <p:nvPr>
            <p:ph type="sldNum" sz="quarter" idx="12"/>
          </p:nvPr>
        </p:nvSpPr>
        <p:spPr/>
        <p:txBody>
          <a:bodyPr/>
          <a:lstStyle/>
          <a:p>
            <a:fld id="{F7542ADD-394E-41F3-B704-951748884AEE}" type="slidenum">
              <a:rPr lang="en-US" smtClean="0"/>
              <a:t>10</a:t>
            </a:fld>
            <a:endParaRPr lang="en-US"/>
          </a:p>
        </p:txBody>
      </p:sp>
    </p:spTree>
    <p:extLst>
      <p:ext uri="{BB962C8B-B14F-4D97-AF65-F5344CB8AC3E}">
        <p14:creationId xmlns:p14="http://schemas.microsoft.com/office/powerpoint/2010/main" val="9486584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369337"/>
            <a:ext cx="9968303" cy="49647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defTabSz="457200">
              <a:buClrTx/>
            </a:pPr>
            <a:r>
              <a:rPr lang="en-US" sz="2300" b="1" dirty="0">
                <a:solidFill>
                  <a:srgbClr val="00B0F0"/>
                </a:solidFill>
                <a:latin typeface="Times New Roman" panose="02020603050405020304" pitchFamily="18" charset="0"/>
                <a:cs typeface="Times New Roman" panose="02020603050405020304" pitchFamily="18" charset="0"/>
              </a:rPr>
              <a:t>Components of facilities decisions</a:t>
            </a:r>
          </a:p>
          <a:p>
            <a:pPr lvl="1" defTabSz="457200"/>
            <a:r>
              <a:rPr lang="en-US" sz="2200" b="1" dirty="0">
                <a:solidFill>
                  <a:srgbClr val="C00000"/>
                </a:solidFill>
                <a:latin typeface="Times New Roman" panose="02020603050405020304" pitchFamily="18" charset="0"/>
                <a:cs typeface="Times New Roman" panose="02020603050405020304" pitchFamily="18" charset="0"/>
              </a:rPr>
              <a:t>Facility-related metrics</a:t>
            </a:r>
          </a:p>
          <a:p>
            <a:pPr marL="1257300" lvl="2" indent="-342900" defTabSz="457200">
              <a:buClrTx/>
              <a:buFont typeface="Wingdings" panose="05000000000000000000" pitchFamily="2" charset="2"/>
              <a:buChar char="§"/>
            </a:pPr>
            <a:r>
              <a:rPr lang="en-US" sz="2200" b="1" dirty="0">
                <a:solidFill>
                  <a:srgbClr val="C00000"/>
                </a:solidFill>
                <a:latin typeface="Times New Roman" panose="02020603050405020304" pitchFamily="18" charset="0"/>
                <a:cs typeface="Times New Roman" panose="02020603050405020304" pitchFamily="18" charset="0"/>
              </a:rPr>
              <a:t>Flow time efficiency</a:t>
            </a:r>
            <a:r>
              <a:rPr lang="en-US" sz="2200" dirty="0">
                <a:solidFill>
                  <a:srgbClr val="C00000"/>
                </a:solidFill>
                <a:latin typeface="Times New Roman" panose="02020603050405020304" pitchFamily="18" charset="0"/>
                <a:cs typeface="Times New Roman" panose="02020603050405020304" pitchFamily="18" charset="0"/>
              </a:rPr>
              <a:t> </a:t>
            </a:r>
            <a:r>
              <a:rPr lang="en-US" sz="2200" dirty="0">
                <a:solidFill>
                  <a:prstClr val="black"/>
                </a:solidFill>
                <a:latin typeface="Times New Roman" panose="02020603050405020304" pitchFamily="18" charset="0"/>
                <a:cs typeface="Times New Roman" panose="02020603050405020304" pitchFamily="18" charset="0"/>
              </a:rPr>
              <a:t>(is the ratio of the theoretical flow time to the actual average flow time. Low values for flow time efficiency indicate that a large fraction of time is spent waiting ).</a:t>
            </a:r>
          </a:p>
          <a:p>
            <a:pPr marL="1257300" lvl="2" indent="-342900" defTabSz="457200">
              <a:buClrTx/>
              <a:buFont typeface="Wingdings" panose="05000000000000000000" pitchFamily="2" charset="2"/>
              <a:buChar char="§"/>
            </a:pPr>
            <a:r>
              <a:rPr lang="en-US" sz="2200" b="1" dirty="0">
                <a:solidFill>
                  <a:srgbClr val="C00000"/>
                </a:solidFill>
                <a:latin typeface="Times New Roman" panose="02020603050405020304" pitchFamily="18" charset="0"/>
                <a:cs typeface="Times New Roman" panose="02020603050405020304" pitchFamily="18" charset="0"/>
              </a:rPr>
              <a:t>Product variety </a:t>
            </a:r>
            <a:r>
              <a:rPr lang="en-US" sz="2200" dirty="0">
                <a:solidFill>
                  <a:prstClr val="black"/>
                </a:solidFill>
                <a:latin typeface="Times New Roman" panose="02020603050405020304" pitchFamily="18" charset="0"/>
                <a:cs typeface="Times New Roman" panose="02020603050405020304" pitchFamily="18" charset="0"/>
              </a:rPr>
              <a:t>(measures the number of products or product families processed in a facility)</a:t>
            </a:r>
          </a:p>
          <a:p>
            <a:pPr marL="1257300" lvl="2" indent="-342900" defTabSz="457200">
              <a:buClrTx/>
              <a:buFont typeface="Wingdings" panose="05000000000000000000" pitchFamily="2" charset="2"/>
              <a:buChar char="§"/>
            </a:pPr>
            <a:r>
              <a:rPr lang="en-US" sz="2200" b="1" dirty="0">
                <a:solidFill>
                  <a:srgbClr val="C00000"/>
                </a:solidFill>
                <a:latin typeface="Times New Roman" panose="02020603050405020304" pitchFamily="18" charset="0"/>
                <a:cs typeface="Times New Roman" panose="02020603050405020304" pitchFamily="18" charset="0"/>
              </a:rPr>
              <a:t>Volume contribution of top 20 percent SKU's and customers</a:t>
            </a:r>
            <a:r>
              <a:rPr lang="en-US" sz="2200" dirty="0">
                <a:solidFill>
                  <a:srgbClr val="C00000"/>
                </a:solidFill>
                <a:latin typeface="Times New Roman" panose="02020603050405020304" pitchFamily="18" charset="0"/>
                <a:cs typeface="Times New Roman" panose="02020603050405020304" pitchFamily="18" charset="0"/>
              </a:rPr>
              <a:t> </a:t>
            </a:r>
            <a:r>
              <a:rPr lang="en-US" sz="2200" dirty="0">
                <a:solidFill>
                  <a:prstClr val="black"/>
                </a:solidFill>
                <a:latin typeface="Times New Roman" panose="02020603050405020304" pitchFamily="18" charset="0"/>
                <a:cs typeface="Times New Roman" panose="02020603050405020304" pitchFamily="18" charset="0"/>
              </a:rPr>
              <a:t>(measures the fraction of total volume processed by a facility that comes from the top 20 percent of SKUs or customers).</a:t>
            </a:r>
          </a:p>
          <a:p>
            <a:pPr marL="1257300" lvl="2" indent="-342900" defTabSz="457200">
              <a:buClrTx/>
              <a:buFont typeface="Wingdings" panose="05000000000000000000" pitchFamily="2" charset="2"/>
              <a:buChar char="§"/>
            </a:pPr>
            <a:r>
              <a:rPr lang="en-US" sz="2200" b="1" dirty="0">
                <a:solidFill>
                  <a:srgbClr val="C00000"/>
                </a:solidFill>
                <a:latin typeface="Times New Roman" panose="02020603050405020304" pitchFamily="18" charset="0"/>
                <a:cs typeface="Times New Roman" panose="02020603050405020304" pitchFamily="18" charset="0"/>
              </a:rPr>
              <a:t>Average production batch size </a:t>
            </a:r>
            <a:r>
              <a:rPr lang="en-US" sz="2200" dirty="0">
                <a:solidFill>
                  <a:prstClr val="black"/>
                </a:solidFill>
                <a:latin typeface="Times New Roman" panose="02020603050405020304" pitchFamily="18" charset="0"/>
                <a:cs typeface="Times New Roman" panose="02020603050405020304" pitchFamily="18" charset="0"/>
              </a:rPr>
              <a:t>(measures the average amount produced in each production batch)</a:t>
            </a:r>
          </a:p>
          <a:p>
            <a:pPr marL="1257300" lvl="2" indent="-342900" defTabSz="457200">
              <a:buClrTx/>
              <a:buFont typeface="Wingdings" panose="05000000000000000000" pitchFamily="2" charset="2"/>
              <a:buChar char="§"/>
            </a:pPr>
            <a:r>
              <a:rPr lang="en-US" sz="2200" b="1" dirty="0">
                <a:solidFill>
                  <a:srgbClr val="C00000"/>
                </a:solidFill>
                <a:latin typeface="Times New Roman" panose="02020603050405020304" pitchFamily="18" charset="0"/>
                <a:cs typeface="Times New Roman" panose="02020603050405020304" pitchFamily="18" charset="0"/>
              </a:rPr>
              <a:t>Production service level </a:t>
            </a:r>
            <a:r>
              <a:rPr lang="en-US" sz="2200" dirty="0">
                <a:solidFill>
                  <a:prstClr val="black"/>
                </a:solidFill>
                <a:latin typeface="Times New Roman" panose="02020603050405020304" pitchFamily="18" charset="0"/>
                <a:cs typeface="Times New Roman" panose="02020603050405020304" pitchFamily="18" charset="0"/>
              </a:rPr>
              <a:t>(measures the fraction of production orders completed on time and in full.</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871202" y="696368"/>
            <a:ext cx="1558439"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Facilities</a:t>
            </a:r>
          </a:p>
        </p:txBody>
      </p:sp>
      <p:sp>
        <p:nvSpPr>
          <p:cNvPr id="4" name="Slide Number Placeholder 3"/>
          <p:cNvSpPr>
            <a:spLocks noGrp="1"/>
          </p:cNvSpPr>
          <p:nvPr>
            <p:ph type="sldNum" sz="quarter" idx="12"/>
          </p:nvPr>
        </p:nvSpPr>
        <p:spPr/>
        <p:txBody>
          <a:bodyPr/>
          <a:lstStyle/>
          <a:p>
            <a:fld id="{F7542ADD-394E-41F3-B704-951748884AEE}" type="slidenum">
              <a:rPr lang="en-US" smtClean="0"/>
              <a:t>11</a:t>
            </a:fld>
            <a:endParaRPr lang="en-US"/>
          </a:p>
        </p:txBody>
      </p:sp>
    </p:spTree>
    <p:extLst>
      <p:ext uri="{BB962C8B-B14F-4D97-AF65-F5344CB8AC3E}">
        <p14:creationId xmlns:p14="http://schemas.microsoft.com/office/powerpoint/2010/main" val="39274882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5"/>
            <a:ext cx="10345676" cy="44070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sym typeface="Arial"/>
            </a:endParaRPr>
          </a:p>
          <a:p>
            <a:pPr marL="342900" lvl="0" indent="-342900" defTabSz="457200">
              <a:lnSpc>
                <a:spcPct val="90000"/>
              </a:lnSpc>
              <a:spcAft>
                <a:spcPts val="600"/>
              </a:spcAft>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sym typeface="Arial"/>
              </a:rPr>
              <a:t>Role in the Supply Chain</a:t>
            </a:r>
          </a:p>
          <a:p>
            <a:pPr lvl="0" defTabSz="457200">
              <a:lnSpc>
                <a:spcPct val="90000"/>
              </a:lnSpc>
              <a:spcAft>
                <a:spcPts val="600"/>
              </a:spcAft>
              <a:buSzPct val="150000"/>
            </a:pPr>
            <a:endParaRPr lang="en-US" sz="2800" b="1" dirty="0">
              <a:solidFill>
                <a:prstClr val="black"/>
              </a:solidFill>
              <a:latin typeface="Times New Roman" panose="02020603050405020304" pitchFamily="18" charset="0"/>
              <a:cs typeface="Times New Roman" panose="02020603050405020304" pitchFamily="18" charset="0"/>
              <a:sym typeface="Arial"/>
            </a:endParaRPr>
          </a:p>
          <a:p>
            <a:pPr marL="742950" lvl="1" indent="-28575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sym typeface="Arial"/>
              </a:rPr>
              <a:t>Mismatch between supply and demand</a:t>
            </a:r>
          </a:p>
          <a:p>
            <a:pPr marL="742950" lvl="1" indent="-28575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sym typeface="Arial"/>
              </a:rPr>
              <a:t>Exploit economies of scale</a:t>
            </a:r>
          </a:p>
          <a:p>
            <a:pPr marL="742950" lvl="1" indent="-28575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sym typeface="Arial"/>
              </a:rPr>
              <a:t>Reduce costs</a:t>
            </a:r>
          </a:p>
          <a:p>
            <a:pPr marL="742950" lvl="1" indent="-28575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sym typeface="Arial"/>
              </a:rPr>
              <a:t>Improve product availability</a:t>
            </a:r>
          </a:p>
          <a:p>
            <a:pPr marL="742950" lvl="1" indent="-28575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sym typeface="Arial"/>
              </a:rPr>
              <a:t>Affects assets, costs, responsiveness, material flow time</a:t>
            </a:r>
          </a:p>
          <a:p>
            <a:pPr marL="742950" lvl="1" indent="-285750" defTabSz="457200">
              <a:lnSpc>
                <a:spcPct val="90000"/>
              </a:lnSpc>
              <a:spcAft>
                <a:spcPts val="600"/>
              </a:spcAft>
              <a:buFont typeface="Arial"/>
              <a:buChar char="–"/>
            </a:pPr>
            <a:endParaRPr lang="en-US" sz="2800" dirty="0">
              <a:solidFill>
                <a:prstClr val="black"/>
              </a:solidFill>
              <a:latin typeface="Times New Roman" panose="02020603050405020304" pitchFamily="18" charset="0"/>
              <a:cs typeface="Times New Roman" panose="02020603050405020304" pitchFamily="18" charset="0"/>
              <a:sym typeface="Arial"/>
            </a:endParaRPr>
          </a:p>
          <a:p>
            <a:pPr marL="742950" lvl="1" indent="-285750" defTabSz="457200">
              <a:lnSpc>
                <a:spcPct val="90000"/>
              </a:lnSpc>
              <a:spcAft>
                <a:spcPts val="600"/>
              </a:spcAft>
              <a:buFont typeface="Arial"/>
              <a:buChar char="–"/>
            </a:pPr>
            <a:endParaRPr lang="en-US" sz="2800" dirty="0">
              <a:solidFill>
                <a:prstClr val="black"/>
              </a:solidFill>
              <a:latin typeface="Times New Roman" panose="02020603050405020304" pitchFamily="18" charset="0"/>
              <a:cs typeface="Times New Roman" panose="02020603050405020304" pitchFamily="18" charset="0"/>
              <a:sym typeface="Arial"/>
            </a:endParaRPr>
          </a:p>
          <a:p>
            <a:pPr lvl="1" defTabSz="457200">
              <a:lnSpc>
                <a:spcPct val="90000"/>
              </a:lnSpc>
              <a:spcAft>
                <a:spcPts val="600"/>
              </a:spcAft>
            </a:pPr>
            <a:endParaRPr lang="en-US" sz="2800" dirty="0">
              <a:solidFill>
                <a:prstClr val="black"/>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93060"/>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902099" y="670708"/>
            <a:ext cx="1701107"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Inventory</a:t>
            </a:r>
          </a:p>
        </p:txBody>
      </p:sp>
      <p:sp>
        <p:nvSpPr>
          <p:cNvPr id="4" name="Slide Number Placeholder 3"/>
          <p:cNvSpPr>
            <a:spLocks noGrp="1"/>
          </p:cNvSpPr>
          <p:nvPr>
            <p:ph type="sldNum" sz="quarter" idx="12"/>
          </p:nvPr>
        </p:nvSpPr>
        <p:spPr/>
        <p:txBody>
          <a:bodyPr/>
          <a:lstStyle/>
          <a:p>
            <a:fld id="{F7542ADD-394E-41F3-B704-951748884AEE}" type="slidenum">
              <a:rPr lang="en-US" smtClean="0"/>
              <a:t>12</a:t>
            </a:fld>
            <a:endParaRPr lang="en-US"/>
          </a:p>
        </p:txBody>
      </p:sp>
    </p:spTree>
    <p:extLst>
      <p:ext uri="{BB962C8B-B14F-4D97-AF65-F5344CB8AC3E}">
        <p14:creationId xmlns:p14="http://schemas.microsoft.com/office/powerpoint/2010/main" val="38786650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9968303"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Overall trade-off</a:t>
            </a:r>
          </a:p>
          <a:p>
            <a:pPr marL="342900" lvl="0" indent="-342900"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Increasing inventory generally makes the supply chain more responsive</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A higher level of inventory facilitates a reduction in production and transportation costs because of improved economies of scale</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Inventory holding costs increase</a:t>
            </a:r>
          </a:p>
          <a:p>
            <a:pPr marL="742950" lvl="1" indent="-285750" defTabSz="457200">
              <a:lnSpc>
                <a:spcPct val="90000"/>
              </a:lnSpc>
              <a:spcAft>
                <a:spcPts val="600"/>
              </a:spcAft>
              <a:buClrTx/>
              <a:buFont typeface="Arial"/>
              <a:buChar char="–"/>
            </a:pPr>
            <a:endParaRPr lang="ar-EG" sz="2800" dirty="0">
              <a:solidFill>
                <a:prstClr val="black"/>
              </a:solidFill>
              <a:latin typeface="Times New Roman" panose="02020603050405020304" pitchFamily="18" charset="0"/>
              <a:cs typeface="Times New Roman" panose="02020603050405020304" pitchFamily="18" charset="0"/>
            </a:endParaRPr>
          </a:p>
          <a:p>
            <a:pPr lvl="1" defTabSz="457200">
              <a:lnSpc>
                <a:spcPct val="90000"/>
              </a:lnSpc>
              <a:spcAft>
                <a:spcPts val="600"/>
              </a:spcAft>
            </a:pPr>
            <a:endParaRPr lang="en-US" sz="2800" b="1"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473295" y="771947"/>
            <a:ext cx="1701107"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Inventory</a:t>
            </a:r>
          </a:p>
        </p:txBody>
      </p:sp>
      <p:sp>
        <p:nvSpPr>
          <p:cNvPr id="4" name="Slide Number Placeholder 3"/>
          <p:cNvSpPr>
            <a:spLocks noGrp="1"/>
          </p:cNvSpPr>
          <p:nvPr>
            <p:ph type="sldNum" sz="quarter" idx="12"/>
          </p:nvPr>
        </p:nvSpPr>
        <p:spPr/>
        <p:txBody>
          <a:bodyPr/>
          <a:lstStyle/>
          <a:p>
            <a:fld id="{F7542ADD-394E-41F3-B704-951748884AEE}" type="slidenum">
              <a:rPr lang="en-US" smtClean="0"/>
              <a:t>13</a:t>
            </a:fld>
            <a:endParaRPr lang="en-US"/>
          </a:p>
        </p:txBody>
      </p:sp>
    </p:spTree>
    <p:extLst>
      <p:ext uri="{BB962C8B-B14F-4D97-AF65-F5344CB8AC3E}">
        <p14:creationId xmlns:p14="http://schemas.microsoft.com/office/powerpoint/2010/main" val="4420270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8" y="1543346"/>
            <a:ext cx="10765138"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Cycle inventory</a:t>
            </a:r>
          </a:p>
          <a:p>
            <a:pPr marL="342900" lvl="0" indent="-342900"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Average amount of inventory used to satisfy demand between supplier shipments</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Function of lot size decisions</a:t>
            </a:r>
          </a:p>
          <a:p>
            <a:pPr marL="342900" lvl="0" indent="-342900"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Safety inventory</a:t>
            </a:r>
          </a:p>
          <a:p>
            <a:pPr marL="342900" lvl="0" indent="-342900"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Inventory held in case demand exceeds expectations</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Costs of carrying too much inventory versus cost of losing sales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502404" y="771947"/>
            <a:ext cx="5642891"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Components of Inventory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14</a:t>
            </a:fld>
            <a:endParaRPr lang="en-US"/>
          </a:p>
        </p:txBody>
      </p:sp>
    </p:spTree>
    <p:extLst>
      <p:ext uri="{BB962C8B-B14F-4D97-AF65-F5344CB8AC3E}">
        <p14:creationId xmlns:p14="http://schemas.microsoft.com/office/powerpoint/2010/main" val="22872986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6" y="1543346"/>
            <a:ext cx="10235411"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SzPct val="150000"/>
              <a:buFont typeface="Arial"/>
              <a:buChar char="•"/>
            </a:pPr>
            <a:r>
              <a:rPr lang="en-US" sz="2600" b="1" dirty="0">
                <a:solidFill>
                  <a:srgbClr val="C00000"/>
                </a:solidFill>
                <a:latin typeface="Times New Roman" panose="02020603050405020304" pitchFamily="18" charset="0"/>
                <a:cs typeface="Times New Roman" panose="02020603050405020304" pitchFamily="18" charset="0"/>
                <a:sym typeface="Arial"/>
              </a:rPr>
              <a:t>Seasonal inventory</a:t>
            </a:r>
          </a:p>
          <a:p>
            <a:pPr marL="742950" lvl="1" indent="-285750" defTabSz="457200">
              <a:lnSpc>
                <a:spcPct val="90000"/>
              </a:lnSpc>
              <a:spcAft>
                <a:spcPts val="600"/>
              </a:spcAft>
              <a:buFont typeface="Arial"/>
              <a:buChar char="–"/>
            </a:pPr>
            <a:r>
              <a:rPr lang="en-US" sz="2600" dirty="0">
                <a:solidFill>
                  <a:prstClr val="black"/>
                </a:solidFill>
                <a:latin typeface="Times New Roman" panose="02020603050405020304" pitchFamily="18" charset="0"/>
                <a:cs typeface="Times New Roman" panose="02020603050405020304" pitchFamily="18" charset="0"/>
                <a:sym typeface="Arial"/>
              </a:rPr>
              <a:t>Inventory built up to counter predictable variability in demand.</a:t>
            </a:r>
          </a:p>
          <a:p>
            <a:pPr lvl="1" defTabSz="457200">
              <a:lnSpc>
                <a:spcPct val="90000"/>
              </a:lnSpc>
              <a:spcAft>
                <a:spcPts val="600"/>
              </a:spcAft>
            </a:pPr>
            <a:endParaRPr lang="en-US" sz="2600" dirty="0">
              <a:solidFill>
                <a:prstClr val="black"/>
              </a:solidFill>
              <a:latin typeface="Times New Roman" panose="02020603050405020304" pitchFamily="18" charset="0"/>
              <a:cs typeface="Times New Roman" panose="02020603050405020304" pitchFamily="18" charset="0"/>
              <a:sym typeface="Arial"/>
            </a:endParaRPr>
          </a:p>
          <a:p>
            <a:pPr marL="742950" lvl="1" indent="-285750" defTabSz="457200">
              <a:lnSpc>
                <a:spcPct val="90000"/>
              </a:lnSpc>
              <a:spcAft>
                <a:spcPts val="600"/>
              </a:spcAft>
              <a:buFont typeface="Arial"/>
              <a:buChar char="–"/>
            </a:pPr>
            <a:r>
              <a:rPr lang="en-US" sz="2600" dirty="0">
                <a:solidFill>
                  <a:prstClr val="black"/>
                </a:solidFill>
                <a:latin typeface="Times New Roman" panose="02020603050405020304" pitchFamily="18" charset="0"/>
                <a:cs typeface="Times New Roman" panose="02020603050405020304" pitchFamily="18" charset="0"/>
                <a:sym typeface="Arial"/>
              </a:rPr>
              <a:t>Cost of carrying additional inventory versus cost of flexible production.</a:t>
            </a:r>
          </a:p>
          <a:p>
            <a:pPr marL="342900" lvl="0" indent="-342900" defTabSz="457200">
              <a:lnSpc>
                <a:spcPct val="90000"/>
              </a:lnSpc>
              <a:spcAft>
                <a:spcPts val="600"/>
              </a:spcAft>
              <a:buSzPct val="150000"/>
              <a:buFont typeface="Arial"/>
              <a:buChar char="•"/>
            </a:pPr>
            <a:r>
              <a:rPr lang="en-US" sz="2600" b="1" dirty="0">
                <a:solidFill>
                  <a:srgbClr val="C00000"/>
                </a:solidFill>
                <a:latin typeface="Times New Roman" panose="02020603050405020304" pitchFamily="18" charset="0"/>
                <a:cs typeface="Times New Roman" panose="02020603050405020304" pitchFamily="18" charset="0"/>
                <a:sym typeface="Arial"/>
              </a:rPr>
              <a:t>Level of product availability</a:t>
            </a:r>
          </a:p>
          <a:p>
            <a:pPr marL="742950" lvl="1" indent="-285750" defTabSz="457200">
              <a:lnSpc>
                <a:spcPct val="90000"/>
              </a:lnSpc>
              <a:spcAft>
                <a:spcPts val="600"/>
              </a:spcAft>
              <a:buFont typeface="Arial"/>
              <a:buChar char="–"/>
            </a:pPr>
            <a:r>
              <a:rPr lang="en-US" sz="2600" dirty="0">
                <a:solidFill>
                  <a:prstClr val="black"/>
                </a:solidFill>
                <a:latin typeface="Times New Roman" panose="02020603050405020304" pitchFamily="18" charset="0"/>
                <a:cs typeface="Times New Roman" panose="02020603050405020304" pitchFamily="18" charset="0"/>
                <a:sym typeface="Arial"/>
              </a:rPr>
              <a:t>The fraction of demand that is served on time from product held in inventory.</a:t>
            </a:r>
          </a:p>
          <a:p>
            <a:pPr lvl="1" defTabSz="457200">
              <a:lnSpc>
                <a:spcPct val="90000"/>
              </a:lnSpc>
              <a:spcAft>
                <a:spcPts val="600"/>
              </a:spcAft>
            </a:pPr>
            <a:endParaRPr lang="en-US" sz="2600" dirty="0">
              <a:solidFill>
                <a:prstClr val="black"/>
              </a:solidFill>
              <a:latin typeface="Times New Roman" panose="02020603050405020304" pitchFamily="18" charset="0"/>
              <a:cs typeface="Times New Roman" panose="02020603050405020304" pitchFamily="18" charset="0"/>
              <a:sym typeface="Arial"/>
            </a:endParaRPr>
          </a:p>
          <a:p>
            <a:pPr marL="742950" lvl="1" indent="-285750" defTabSz="457200">
              <a:lnSpc>
                <a:spcPct val="90000"/>
              </a:lnSpc>
              <a:spcAft>
                <a:spcPts val="600"/>
              </a:spcAft>
              <a:buFont typeface="Arial"/>
              <a:buChar char="–"/>
            </a:pPr>
            <a:r>
              <a:rPr lang="en-US" sz="2600" dirty="0">
                <a:solidFill>
                  <a:prstClr val="black"/>
                </a:solidFill>
                <a:latin typeface="Times New Roman" panose="02020603050405020304" pitchFamily="18" charset="0"/>
                <a:cs typeface="Times New Roman" panose="02020603050405020304" pitchFamily="18" charset="0"/>
                <a:sym typeface="Arial"/>
              </a:rPr>
              <a:t>Trade off between customer service and cost.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502404" y="771947"/>
            <a:ext cx="5642891"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Components of Inventory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15</a:t>
            </a:fld>
            <a:endParaRPr lang="en-US"/>
          </a:p>
        </p:txBody>
      </p:sp>
    </p:spTree>
    <p:extLst>
      <p:ext uri="{BB962C8B-B14F-4D97-AF65-F5344CB8AC3E}">
        <p14:creationId xmlns:p14="http://schemas.microsoft.com/office/powerpoint/2010/main" val="22178951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9968303"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defTabSz="457200">
              <a:lnSpc>
                <a:spcPct val="90000"/>
              </a:lnSpc>
              <a:spcAft>
                <a:spcPts val="600"/>
              </a:spcAft>
              <a:buClrTx/>
              <a:buSzPct val="150000"/>
              <a:buFont typeface="Arial"/>
              <a:buChar char="•"/>
            </a:pPr>
            <a:r>
              <a:rPr lang="en-US" sz="2400" b="1" dirty="0">
                <a:solidFill>
                  <a:srgbClr val="00B0F0"/>
                </a:solidFill>
                <a:latin typeface="Times New Roman" panose="02020603050405020304" pitchFamily="18" charset="0"/>
                <a:cs typeface="Times New Roman" panose="02020603050405020304" pitchFamily="18" charset="0"/>
              </a:rPr>
              <a:t>Inventory-related metrics</a:t>
            </a:r>
          </a:p>
          <a:p>
            <a:pPr marL="742950" lvl="1" indent="-285750" algn="just" defTabSz="457200">
              <a:lnSpc>
                <a:spcPct val="90000"/>
              </a:lnSpc>
              <a:spcAft>
                <a:spcPts val="600"/>
              </a:spcAft>
              <a:buClrTx/>
              <a:buFont typeface="Arial"/>
              <a:buChar char="–"/>
            </a:pPr>
            <a:r>
              <a:rPr lang="en-US" sz="2200" b="1" dirty="0">
                <a:solidFill>
                  <a:srgbClr val="C00000"/>
                </a:solidFill>
                <a:latin typeface="Times New Roman" panose="02020603050405020304" pitchFamily="18" charset="0"/>
                <a:cs typeface="Times New Roman" panose="02020603050405020304" pitchFamily="18" charset="0"/>
              </a:rPr>
              <a:t>C2C cycle time </a:t>
            </a:r>
            <a:r>
              <a:rPr lang="en-US" sz="2200" dirty="0">
                <a:solidFill>
                  <a:prstClr val="black"/>
                </a:solidFill>
                <a:latin typeface="Times New Roman" panose="02020603050405020304" pitchFamily="18" charset="0"/>
                <a:cs typeface="Times New Roman" panose="02020603050405020304" pitchFamily="18" charset="0"/>
              </a:rPr>
              <a:t>(is a high-level metric that includes inventories, accounts payable, and receivables).</a:t>
            </a:r>
          </a:p>
          <a:p>
            <a:pPr marL="742950" lvl="1" indent="-285750" algn="just" defTabSz="457200">
              <a:lnSpc>
                <a:spcPct val="90000"/>
              </a:lnSpc>
              <a:spcAft>
                <a:spcPts val="600"/>
              </a:spcAft>
              <a:buClrTx/>
              <a:buFont typeface="Arial"/>
              <a:buChar char="–"/>
            </a:pPr>
            <a:r>
              <a:rPr lang="en-US" sz="2200" b="1" dirty="0">
                <a:solidFill>
                  <a:srgbClr val="C00000"/>
                </a:solidFill>
                <a:latin typeface="Times New Roman" panose="02020603050405020304" pitchFamily="18" charset="0"/>
                <a:cs typeface="Times New Roman" panose="02020603050405020304" pitchFamily="18" charset="0"/>
              </a:rPr>
              <a:t>Average inventory</a:t>
            </a:r>
            <a:r>
              <a:rPr lang="en-US" sz="2200" b="1" dirty="0">
                <a:solidFill>
                  <a:prstClr val="black"/>
                </a:solidFill>
                <a:latin typeface="Times New Roman" panose="02020603050405020304" pitchFamily="18" charset="0"/>
                <a:cs typeface="Times New Roman" panose="02020603050405020304" pitchFamily="18" charset="0"/>
              </a:rPr>
              <a:t> </a:t>
            </a:r>
            <a:r>
              <a:rPr lang="en-US" sz="2200" dirty="0">
                <a:solidFill>
                  <a:prstClr val="black"/>
                </a:solidFill>
                <a:latin typeface="Times New Roman" panose="02020603050405020304" pitchFamily="18" charset="0"/>
                <a:cs typeface="Times New Roman" panose="02020603050405020304" pitchFamily="18" charset="0"/>
              </a:rPr>
              <a:t>(measures the average amount of inventory carried. Average inventory should be measured in units, days of demand, and financial value )</a:t>
            </a:r>
          </a:p>
          <a:p>
            <a:pPr marL="742950" lvl="1" indent="-285750" algn="just" defTabSz="457200">
              <a:lnSpc>
                <a:spcPct val="90000"/>
              </a:lnSpc>
              <a:spcAft>
                <a:spcPts val="600"/>
              </a:spcAft>
              <a:buClrTx/>
              <a:buFont typeface="Arial"/>
              <a:buChar char="–"/>
            </a:pPr>
            <a:r>
              <a:rPr lang="en-US" sz="2200" b="1" dirty="0">
                <a:solidFill>
                  <a:srgbClr val="C00000"/>
                </a:solidFill>
                <a:latin typeface="Times New Roman" panose="02020603050405020304" pitchFamily="18" charset="0"/>
                <a:cs typeface="Times New Roman" panose="02020603050405020304" pitchFamily="18" charset="0"/>
              </a:rPr>
              <a:t>Inventory turns </a:t>
            </a:r>
            <a:r>
              <a:rPr lang="en-US" sz="2200" dirty="0">
                <a:solidFill>
                  <a:prstClr val="black"/>
                </a:solidFill>
                <a:latin typeface="Times New Roman" panose="02020603050405020304" pitchFamily="18" charset="0"/>
                <a:cs typeface="Times New Roman" panose="02020603050405020304" pitchFamily="18" charset="0"/>
              </a:rPr>
              <a:t>(measure the number of times inventory turns over in a year )</a:t>
            </a:r>
          </a:p>
          <a:p>
            <a:pPr marL="742950" lvl="1" indent="-285750" algn="just" defTabSz="457200">
              <a:lnSpc>
                <a:spcPct val="90000"/>
              </a:lnSpc>
              <a:spcAft>
                <a:spcPts val="600"/>
              </a:spcAft>
              <a:buClrTx/>
              <a:buFont typeface="Arial"/>
              <a:buChar char="–"/>
            </a:pPr>
            <a:r>
              <a:rPr lang="en-US" sz="2200" b="1" dirty="0">
                <a:solidFill>
                  <a:srgbClr val="C00000"/>
                </a:solidFill>
                <a:latin typeface="Times New Roman" panose="02020603050405020304" pitchFamily="18" charset="0"/>
                <a:cs typeface="Times New Roman" panose="02020603050405020304" pitchFamily="18" charset="0"/>
              </a:rPr>
              <a:t>Products with more than a specified number of days of inventory</a:t>
            </a:r>
            <a:r>
              <a:rPr lang="en-US" sz="2200" b="1" dirty="0">
                <a:solidFill>
                  <a:prstClr val="black"/>
                </a:solidFill>
                <a:latin typeface="Times New Roman" panose="02020603050405020304" pitchFamily="18" charset="0"/>
                <a:cs typeface="Times New Roman" panose="02020603050405020304" pitchFamily="18" charset="0"/>
              </a:rPr>
              <a:t> </a:t>
            </a:r>
            <a:r>
              <a:rPr lang="en-US" sz="2200" dirty="0">
                <a:solidFill>
                  <a:prstClr val="black"/>
                </a:solidFill>
                <a:latin typeface="Times New Roman" panose="02020603050405020304" pitchFamily="18" charset="0"/>
                <a:cs typeface="Times New Roman" panose="02020603050405020304" pitchFamily="18" charset="0"/>
              </a:rPr>
              <a:t>(identifies the products for which the firm is carrying a high level of inventory)</a:t>
            </a:r>
          </a:p>
          <a:p>
            <a:pPr marL="742950" lvl="1" indent="-285750" algn="just" defTabSz="457200">
              <a:lnSpc>
                <a:spcPct val="90000"/>
              </a:lnSpc>
              <a:spcAft>
                <a:spcPts val="600"/>
              </a:spcAft>
              <a:buClrTx/>
              <a:buFont typeface="Arial"/>
              <a:buChar char="–"/>
            </a:pPr>
            <a:r>
              <a:rPr lang="en-US" sz="2200" b="1" dirty="0">
                <a:solidFill>
                  <a:srgbClr val="C00000"/>
                </a:solidFill>
                <a:latin typeface="Times New Roman" panose="02020603050405020304" pitchFamily="18" charset="0"/>
                <a:cs typeface="Times New Roman" panose="02020603050405020304" pitchFamily="18" charset="0"/>
              </a:rPr>
              <a:t>Average replenishment batch size </a:t>
            </a:r>
            <a:r>
              <a:rPr lang="en-US" sz="2200" dirty="0">
                <a:solidFill>
                  <a:prstClr val="black"/>
                </a:solidFill>
                <a:latin typeface="Times New Roman" panose="02020603050405020304" pitchFamily="18" charset="0"/>
                <a:cs typeface="Times New Roman" panose="02020603050405020304" pitchFamily="18" charset="0"/>
              </a:rPr>
              <a:t>(measures the average amount in each replenishment order. The batch size should be measured by SKU in terms of both units and days of demand )</a:t>
            </a:r>
          </a:p>
          <a:p>
            <a:pPr marL="742950" lvl="1" indent="-285750" algn="just" defTabSz="457200">
              <a:lnSpc>
                <a:spcPct val="90000"/>
              </a:lnSpc>
              <a:spcAft>
                <a:spcPts val="600"/>
              </a:spcAft>
              <a:buClrTx/>
              <a:buFont typeface="Arial"/>
              <a:buChar char="–"/>
            </a:pPr>
            <a:endParaRPr lang="en-US" sz="22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502404" y="771947"/>
            <a:ext cx="5642891"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Components of Inventory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16</a:t>
            </a:fld>
            <a:endParaRPr lang="en-US"/>
          </a:p>
        </p:txBody>
      </p:sp>
    </p:spTree>
    <p:extLst>
      <p:ext uri="{BB962C8B-B14F-4D97-AF65-F5344CB8AC3E}">
        <p14:creationId xmlns:p14="http://schemas.microsoft.com/office/powerpoint/2010/main" val="28537582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9968303"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342900" lvl="0" indent="-342900"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Role in the Supply Chain</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Moves the product between stages in the supply chain</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Affects responsiveness and efficiency</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Faster transportation allows greater responsiveness but lower efficiency</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Also affects inventory and facilities</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Allows a firm to adjust the location of its facilities and inventory to find the right balance between responsiveness and efficiency</a:t>
            </a: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067447" y="771947"/>
            <a:ext cx="2512804"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Transportation</a:t>
            </a:r>
          </a:p>
        </p:txBody>
      </p:sp>
      <p:sp>
        <p:nvSpPr>
          <p:cNvPr id="4" name="Slide Number Placeholder 3"/>
          <p:cNvSpPr>
            <a:spLocks noGrp="1"/>
          </p:cNvSpPr>
          <p:nvPr>
            <p:ph type="sldNum" sz="quarter" idx="12"/>
          </p:nvPr>
        </p:nvSpPr>
        <p:spPr/>
        <p:txBody>
          <a:bodyPr/>
          <a:lstStyle/>
          <a:p>
            <a:fld id="{F7542ADD-394E-41F3-B704-951748884AEE}" type="slidenum">
              <a:rPr lang="en-US" smtClean="0"/>
              <a:t>17</a:t>
            </a:fld>
            <a:endParaRPr lang="en-US"/>
          </a:p>
        </p:txBody>
      </p:sp>
    </p:spTree>
    <p:extLst>
      <p:ext uri="{BB962C8B-B14F-4D97-AF65-F5344CB8AC3E}">
        <p14:creationId xmlns:p14="http://schemas.microsoft.com/office/powerpoint/2010/main" val="23367099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9968303"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342900" lvl="0" indent="-342900" defTabSz="457200">
              <a:lnSpc>
                <a:spcPct val="90000"/>
              </a:lnSpc>
              <a:spcAft>
                <a:spcPts val="600"/>
              </a:spcAft>
              <a:buClrTx/>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rPr>
              <a:t>Components of Transportation Decisions</a:t>
            </a:r>
          </a:p>
          <a:p>
            <a:pPr marL="342900" lvl="0" indent="-342900" defTabSz="457200">
              <a:lnSpc>
                <a:spcPct val="90000"/>
              </a:lnSpc>
              <a:spcAft>
                <a:spcPts val="600"/>
              </a:spcAft>
              <a:buClrTx/>
              <a:buSzPct val="150000"/>
              <a:buFont typeface="Arial"/>
              <a:buChar char="•"/>
            </a:pPr>
            <a:endParaRPr lang="en-US" sz="2800" b="1"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Design of transportation network</a:t>
            </a:r>
          </a:p>
          <a:p>
            <a:pPr lvl="1" defTabSz="457200">
              <a:lnSpc>
                <a:spcPct val="90000"/>
              </a:lnSpc>
              <a:spcAft>
                <a:spcPts val="600"/>
              </a:spcAft>
            </a:pPr>
            <a:endParaRPr lang="en-US" sz="2800" b="1" dirty="0">
              <a:solidFill>
                <a:prstClr val="black"/>
              </a:solidFill>
              <a:latin typeface="Times New Roman" panose="02020603050405020304" pitchFamily="18" charset="0"/>
              <a:cs typeface="Times New Roman" panose="02020603050405020304" pitchFamily="18" charset="0"/>
            </a:endParaRPr>
          </a:p>
          <a:p>
            <a:pPr marL="1143000" lvl="2" indent="-22860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Modes, locations, and routes</a:t>
            </a:r>
          </a:p>
          <a:p>
            <a:pPr marL="1143000" lvl="2" indent="-22860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Direct or with intermediate consolidation points</a:t>
            </a:r>
          </a:p>
          <a:p>
            <a:pPr marL="1143000" lvl="2" indent="-22860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One or multiple supply or demand points in a single run</a:t>
            </a:r>
          </a:p>
          <a:p>
            <a:pPr marL="1143000" lvl="2" indent="-22860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1143000" lvl="2" indent="-22860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1143000" lvl="2" indent="-22860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503958" y="657110"/>
            <a:ext cx="2512804"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Transportation</a:t>
            </a:r>
          </a:p>
        </p:txBody>
      </p:sp>
      <p:sp>
        <p:nvSpPr>
          <p:cNvPr id="4" name="Slide Number Placeholder 3"/>
          <p:cNvSpPr>
            <a:spLocks noGrp="1"/>
          </p:cNvSpPr>
          <p:nvPr>
            <p:ph type="sldNum" sz="quarter" idx="12"/>
          </p:nvPr>
        </p:nvSpPr>
        <p:spPr/>
        <p:txBody>
          <a:bodyPr/>
          <a:lstStyle/>
          <a:p>
            <a:fld id="{F7542ADD-394E-41F3-B704-951748884AEE}" type="slidenum">
              <a:rPr lang="en-US" smtClean="0"/>
              <a:t>18</a:t>
            </a:fld>
            <a:endParaRPr lang="en-US"/>
          </a:p>
        </p:txBody>
      </p:sp>
    </p:spTree>
    <p:extLst>
      <p:ext uri="{BB962C8B-B14F-4D97-AF65-F5344CB8AC3E}">
        <p14:creationId xmlns:p14="http://schemas.microsoft.com/office/powerpoint/2010/main" val="28860546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43345"/>
            <a:ext cx="10842171" cy="44207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342900" lvl="0" indent="-342900" defTabSz="457200">
              <a:lnSpc>
                <a:spcPct val="90000"/>
              </a:lnSpc>
              <a:spcAft>
                <a:spcPts val="600"/>
              </a:spcAft>
              <a:buClrTx/>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rPr>
              <a:t>Components of Transportation Decisions</a:t>
            </a:r>
          </a:p>
          <a:p>
            <a:pPr marL="342900" lvl="0" indent="-342900"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285750" indent="-285750" defTabSz="457200">
              <a:lnSpc>
                <a:spcPct val="90000"/>
              </a:lnSpc>
              <a:spcAft>
                <a:spcPts val="600"/>
              </a:spcAft>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Choice of transportation mode</a:t>
            </a:r>
          </a:p>
          <a:p>
            <a:pPr defTabSz="457200">
              <a:lnSpc>
                <a:spcPct val="90000"/>
              </a:lnSpc>
              <a:spcAft>
                <a:spcPts val="600"/>
              </a:spcAft>
            </a:pPr>
            <a:endParaRPr lang="en-US" sz="2800" b="1" dirty="0">
              <a:solidFill>
                <a:prstClr val="black"/>
              </a:solidFill>
              <a:latin typeface="Times New Roman" panose="02020603050405020304" pitchFamily="18" charset="0"/>
              <a:cs typeface="Times New Roman" panose="02020603050405020304" pitchFamily="18" charset="0"/>
            </a:endParaRPr>
          </a:p>
          <a:p>
            <a:pPr marL="685800" indent="-22860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rPr>
              <a:t>Air, truck, rail, sea, and pipeline</a:t>
            </a:r>
          </a:p>
          <a:p>
            <a:pPr marL="685800" indent="-22860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rPr>
              <a:t>Information goods via the Internet</a:t>
            </a:r>
          </a:p>
          <a:p>
            <a:pPr marL="685800" indent="-22860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rPr>
              <a:t>Different speed, size of shipments, cost of shipping, and flexibility</a:t>
            </a:r>
          </a:p>
          <a:p>
            <a:pPr marL="1143000" lvl="2" indent="-22860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lvl="2" defTabSz="457200">
              <a:lnSpc>
                <a:spcPct val="90000"/>
              </a:lnSpc>
              <a:spcAft>
                <a:spcPts val="600"/>
              </a:spcAft>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38857"/>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279767" y="762052"/>
            <a:ext cx="2512804"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Transportation</a:t>
            </a:r>
          </a:p>
        </p:txBody>
      </p:sp>
      <p:sp>
        <p:nvSpPr>
          <p:cNvPr id="4" name="Slide Number Placeholder 3"/>
          <p:cNvSpPr>
            <a:spLocks noGrp="1"/>
          </p:cNvSpPr>
          <p:nvPr>
            <p:ph type="sldNum" sz="quarter" idx="12"/>
          </p:nvPr>
        </p:nvSpPr>
        <p:spPr/>
        <p:txBody>
          <a:bodyPr/>
          <a:lstStyle/>
          <a:p>
            <a:fld id="{F7542ADD-394E-41F3-B704-951748884AEE}" type="slidenum">
              <a:rPr lang="en-US" smtClean="0"/>
              <a:t>19</a:t>
            </a:fld>
            <a:endParaRPr lang="en-US"/>
          </a:p>
        </p:txBody>
      </p:sp>
    </p:spTree>
    <p:extLst>
      <p:ext uri="{BB962C8B-B14F-4D97-AF65-F5344CB8AC3E}">
        <p14:creationId xmlns:p14="http://schemas.microsoft.com/office/powerpoint/2010/main" val="15825539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859810"/>
            <a:ext cx="4128422" cy="541051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39430" y="1184736"/>
            <a:ext cx="10579030" cy="50791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defTabSz="457200">
              <a:lnSpc>
                <a:spcPct val="90000"/>
              </a:lnSpc>
              <a:spcAft>
                <a:spcPts val="600"/>
              </a:spcAft>
              <a:buFont typeface="Arial"/>
              <a:buChar char="–"/>
            </a:pPr>
            <a:endParaRPr lang="en-US" sz="2000" b="1" dirty="0">
              <a:solidFill>
                <a:srgbClr val="C00000"/>
              </a:solidFill>
              <a:latin typeface="Times New Roman" panose="02020603050405020304" pitchFamily="18" charset="0"/>
              <a:cs typeface="Times New Roman" panose="02020603050405020304" pitchFamily="18" charset="0"/>
            </a:endParaRPr>
          </a:p>
          <a:p>
            <a:pPr marL="285750" indent="-285750" defTabSz="457200">
              <a:lnSpc>
                <a:spcPct val="90000"/>
              </a:lnSpc>
              <a:spcAft>
                <a:spcPts val="600"/>
              </a:spcAft>
              <a:buFont typeface="Arial"/>
              <a:buChar char="–"/>
            </a:pPr>
            <a:r>
              <a:rPr lang="en-US" sz="2600" b="1" dirty="0">
                <a:solidFill>
                  <a:srgbClr val="00B0F0"/>
                </a:solidFill>
                <a:latin typeface="Times New Roman" panose="02020603050405020304" pitchFamily="18" charset="0"/>
                <a:cs typeface="Times New Roman" panose="02020603050405020304" pitchFamily="18" charset="0"/>
              </a:rPr>
              <a:t>Transportation-related metrics</a:t>
            </a:r>
          </a:p>
          <a:p>
            <a:pPr marL="685800" lvl="1" indent="-228600" defTabSz="457200">
              <a:lnSpc>
                <a:spcPct val="90000"/>
              </a:lnSpc>
              <a:spcAft>
                <a:spcPts val="600"/>
              </a:spcAft>
              <a:buFont typeface="Arial"/>
              <a:buChar char="•"/>
            </a:pPr>
            <a:r>
              <a:rPr lang="en-US" sz="2000" b="1" dirty="0">
                <a:solidFill>
                  <a:srgbClr val="C00000"/>
                </a:solidFill>
                <a:latin typeface="Times New Roman" panose="02020603050405020304" pitchFamily="18" charset="0"/>
                <a:cs typeface="Times New Roman" panose="02020603050405020304" pitchFamily="18" charset="0"/>
              </a:rPr>
              <a:t>Average inbound transportation cost </a:t>
            </a:r>
            <a:r>
              <a:rPr lang="en-US" sz="2000" dirty="0">
                <a:solidFill>
                  <a:prstClr val="black"/>
                </a:solidFill>
                <a:latin typeface="Times New Roman" panose="02020603050405020304" pitchFamily="18" charset="0"/>
                <a:cs typeface="Times New Roman" panose="02020603050405020304" pitchFamily="18" charset="0"/>
              </a:rPr>
              <a:t>(typically measures the cost of bringing product into a facility )</a:t>
            </a:r>
          </a:p>
          <a:p>
            <a:pPr marL="685800" lvl="1" indent="-228600" defTabSz="457200">
              <a:lnSpc>
                <a:spcPct val="90000"/>
              </a:lnSpc>
              <a:spcAft>
                <a:spcPts val="600"/>
              </a:spcAft>
              <a:buFont typeface="Arial"/>
              <a:buChar char="•"/>
            </a:pPr>
            <a:r>
              <a:rPr lang="en-US" sz="2000" b="1" dirty="0">
                <a:solidFill>
                  <a:srgbClr val="C00000"/>
                </a:solidFill>
                <a:latin typeface="Times New Roman" panose="02020603050405020304" pitchFamily="18" charset="0"/>
                <a:cs typeface="Times New Roman" panose="02020603050405020304" pitchFamily="18" charset="0"/>
              </a:rPr>
              <a:t>Average income shipment size </a:t>
            </a:r>
            <a:r>
              <a:rPr lang="en-US" sz="2000" dirty="0">
                <a:solidFill>
                  <a:prstClr val="black"/>
                </a:solidFill>
                <a:latin typeface="Times New Roman" panose="02020603050405020304" pitchFamily="18" charset="0"/>
                <a:cs typeface="Times New Roman" panose="02020603050405020304" pitchFamily="18" charset="0"/>
              </a:rPr>
              <a:t>(measures the average number of units or dollars in each incoming shipment at a facility)</a:t>
            </a:r>
          </a:p>
          <a:p>
            <a:pPr marL="685800" lvl="1" indent="-228600" defTabSz="457200">
              <a:lnSpc>
                <a:spcPct val="90000"/>
              </a:lnSpc>
              <a:spcAft>
                <a:spcPts val="600"/>
              </a:spcAft>
              <a:buFont typeface="Arial"/>
              <a:buChar char="•"/>
            </a:pPr>
            <a:r>
              <a:rPr lang="en-US" sz="2000" b="1" dirty="0">
                <a:solidFill>
                  <a:srgbClr val="C00000"/>
                </a:solidFill>
                <a:latin typeface="Times New Roman" panose="02020603050405020304" pitchFamily="18" charset="0"/>
                <a:cs typeface="Times New Roman" panose="02020603050405020304" pitchFamily="18" charset="0"/>
              </a:rPr>
              <a:t>Average inbound transportation cost per shipment </a:t>
            </a:r>
            <a:r>
              <a:rPr lang="en-US" sz="2000" dirty="0">
                <a:solidFill>
                  <a:prstClr val="black"/>
                </a:solidFill>
                <a:latin typeface="Times New Roman" panose="02020603050405020304" pitchFamily="18" charset="0"/>
                <a:cs typeface="Times New Roman" panose="02020603050405020304" pitchFamily="18" charset="0"/>
              </a:rPr>
              <a:t>(measures the average transportation cost of each incoming delivery).</a:t>
            </a:r>
          </a:p>
          <a:p>
            <a:pPr marL="685800" lvl="1" indent="-228600" defTabSz="457200">
              <a:lnSpc>
                <a:spcPct val="90000"/>
              </a:lnSpc>
              <a:spcAft>
                <a:spcPts val="600"/>
              </a:spcAft>
              <a:buFont typeface="Arial"/>
              <a:buChar char="•"/>
            </a:pPr>
            <a:r>
              <a:rPr lang="en-US" sz="2000" b="1" dirty="0">
                <a:solidFill>
                  <a:srgbClr val="C00000"/>
                </a:solidFill>
                <a:latin typeface="Times New Roman" panose="02020603050405020304" pitchFamily="18" charset="0"/>
                <a:cs typeface="Times New Roman" panose="02020603050405020304" pitchFamily="18" charset="0"/>
              </a:rPr>
              <a:t>Average outbound transportation cost </a:t>
            </a:r>
            <a:r>
              <a:rPr lang="en-US" sz="2000" dirty="0">
                <a:solidFill>
                  <a:prstClr val="black"/>
                </a:solidFill>
                <a:latin typeface="Times New Roman" panose="02020603050405020304" pitchFamily="18" charset="0"/>
                <a:cs typeface="Times New Roman" panose="02020603050405020304" pitchFamily="18" charset="0"/>
              </a:rPr>
              <a:t>(measures the cost of sending product out of a facility to the customer)</a:t>
            </a:r>
          </a:p>
          <a:p>
            <a:pPr marL="685800" lvl="1" indent="-228600" defTabSz="457200">
              <a:lnSpc>
                <a:spcPct val="90000"/>
              </a:lnSpc>
              <a:spcAft>
                <a:spcPts val="600"/>
              </a:spcAft>
              <a:buFont typeface="Arial"/>
              <a:buChar char="•"/>
            </a:pPr>
            <a:r>
              <a:rPr lang="en-US" sz="2000" b="1" dirty="0">
                <a:solidFill>
                  <a:srgbClr val="C00000"/>
                </a:solidFill>
                <a:latin typeface="Times New Roman" panose="02020603050405020304" pitchFamily="18" charset="0"/>
                <a:cs typeface="Times New Roman" panose="02020603050405020304" pitchFamily="18" charset="0"/>
              </a:rPr>
              <a:t>Average outbound shipment size</a:t>
            </a:r>
            <a:r>
              <a:rPr lang="en-US" sz="2000" b="1" dirty="0">
                <a:solidFill>
                  <a:prstClr val="black"/>
                </a:solidFill>
                <a:latin typeface="Times New Roman" panose="02020603050405020304" pitchFamily="18" charset="0"/>
                <a:cs typeface="Times New Roman" panose="02020603050405020304" pitchFamily="18" charset="0"/>
              </a:rPr>
              <a:t> </a:t>
            </a:r>
            <a:r>
              <a:rPr lang="en-US" sz="2000" dirty="0">
                <a:solidFill>
                  <a:prstClr val="black"/>
                </a:solidFill>
                <a:latin typeface="Times New Roman" panose="02020603050405020304" pitchFamily="18" charset="0"/>
                <a:cs typeface="Times New Roman" panose="02020603050405020304" pitchFamily="18" charset="0"/>
              </a:rPr>
              <a:t>(measures the average number of units or dollars on each outbound shipment at a facility)</a:t>
            </a:r>
          </a:p>
          <a:p>
            <a:pPr marL="685800" lvl="1" indent="-228600" defTabSz="457200">
              <a:lnSpc>
                <a:spcPct val="90000"/>
              </a:lnSpc>
              <a:spcAft>
                <a:spcPts val="600"/>
              </a:spcAft>
              <a:buFont typeface="Arial"/>
              <a:buChar char="•"/>
            </a:pPr>
            <a:r>
              <a:rPr lang="en-US" sz="2000" b="1" dirty="0">
                <a:solidFill>
                  <a:srgbClr val="C00000"/>
                </a:solidFill>
                <a:latin typeface="Times New Roman" panose="02020603050405020304" pitchFamily="18" charset="0"/>
                <a:cs typeface="Times New Roman" panose="02020603050405020304" pitchFamily="18" charset="0"/>
              </a:rPr>
              <a:t>Average outbound transportation cost per shipment</a:t>
            </a:r>
            <a:r>
              <a:rPr lang="en-US" sz="2000" dirty="0">
                <a:solidFill>
                  <a:prstClr val="black"/>
                </a:solidFill>
                <a:latin typeface="Times New Roman" panose="02020603050405020304" pitchFamily="18" charset="0"/>
                <a:cs typeface="Times New Roman" panose="02020603050405020304" pitchFamily="18" charset="0"/>
              </a:rPr>
              <a:t> (measures the average transportation cost of each outgoing delivery)</a:t>
            </a:r>
          </a:p>
          <a:p>
            <a:pPr marL="685800" lvl="1" indent="-228600" defTabSz="457200">
              <a:lnSpc>
                <a:spcPct val="90000"/>
              </a:lnSpc>
              <a:spcAft>
                <a:spcPts val="600"/>
              </a:spcAft>
              <a:buFont typeface="Arial"/>
              <a:buChar char="•"/>
            </a:pPr>
            <a:r>
              <a:rPr lang="en-US" sz="2000" b="1" dirty="0">
                <a:solidFill>
                  <a:srgbClr val="C00000"/>
                </a:solidFill>
                <a:latin typeface="Times New Roman" panose="02020603050405020304" pitchFamily="18" charset="0"/>
                <a:cs typeface="Times New Roman" panose="02020603050405020304" pitchFamily="18" charset="0"/>
              </a:rPr>
              <a:t>Fraction transported by mode </a:t>
            </a:r>
            <a:r>
              <a:rPr lang="en-US" sz="2000" dirty="0">
                <a:solidFill>
                  <a:prstClr val="black"/>
                </a:solidFill>
                <a:latin typeface="Times New Roman" panose="02020603050405020304" pitchFamily="18" charset="0"/>
                <a:cs typeface="Times New Roman" panose="02020603050405020304" pitchFamily="18" charset="0"/>
              </a:rPr>
              <a:t>(measures the fraction of transportation  (in units or dollars) using each mode of transportation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211724" y="575493"/>
            <a:ext cx="2512804"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Transportation</a:t>
            </a:r>
          </a:p>
        </p:txBody>
      </p:sp>
      <p:sp>
        <p:nvSpPr>
          <p:cNvPr id="4" name="Slide Number Placeholder 3"/>
          <p:cNvSpPr>
            <a:spLocks noGrp="1"/>
          </p:cNvSpPr>
          <p:nvPr>
            <p:ph type="sldNum" sz="quarter" idx="12"/>
          </p:nvPr>
        </p:nvSpPr>
        <p:spPr/>
        <p:txBody>
          <a:bodyPr/>
          <a:lstStyle/>
          <a:p>
            <a:fld id="{F7542ADD-394E-41F3-B704-951748884AEE}" type="slidenum">
              <a:rPr lang="en-US" smtClean="0"/>
              <a:t>20</a:t>
            </a:fld>
            <a:endParaRPr lang="en-US"/>
          </a:p>
        </p:txBody>
      </p:sp>
    </p:spTree>
    <p:extLst>
      <p:ext uri="{BB962C8B-B14F-4D97-AF65-F5344CB8AC3E}">
        <p14:creationId xmlns:p14="http://schemas.microsoft.com/office/powerpoint/2010/main" val="2682997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43345"/>
            <a:ext cx="10513325"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342900" lvl="0" indent="-342900"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Overall trade-off: Responsiveness versus efficiency</a:t>
            </a:r>
          </a:p>
          <a:p>
            <a:pPr lvl="0" defTabSz="457200">
              <a:lnSpc>
                <a:spcPct val="90000"/>
              </a:lnSpc>
              <a:spcAft>
                <a:spcPts val="600"/>
              </a:spcAft>
              <a:buClrTx/>
              <a:buSzPct val="150000"/>
            </a:pPr>
            <a:endParaRPr lang="en-US" sz="2800" b="1" dirty="0">
              <a:solidFill>
                <a:srgbClr val="C00000"/>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The cost of transporting a given product (efficiency) and the speed with which that product is transported (responsiveness)</a:t>
            </a:r>
          </a:p>
          <a:p>
            <a:pPr lvl="1" defTabSz="457200">
              <a:lnSpc>
                <a:spcPct val="90000"/>
              </a:lnSpc>
              <a:spcAft>
                <a:spcPts val="600"/>
              </a:spcAft>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Using fast modes of transport raises responsiveness and transportation cost but lowers the inventory holding cost</a:t>
            </a: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416244" y="637963"/>
            <a:ext cx="2512804"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Transportation</a:t>
            </a:r>
          </a:p>
        </p:txBody>
      </p:sp>
      <p:sp>
        <p:nvSpPr>
          <p:cNvPr id="4" name="Slide Number Placeholder 3"/>
          <p:cNvSpPr>
            <a:spLocks noGrp="1"/>
          </p:cNvSpPr>
          <p:nvPr>
            <p:ph type="sldNum" sz="quarter" idx="12"/>
          </p:nvPr>
        </p:nvSpPr>
        <p:spPr/>
        <p:txBody>
          <a:bodyPr/>
          <a:lstStyle/>
          <a:p>
            <a:fld id="{F7542ADD-394E-41F3-B704-951748884AEE}" type="slidenum">
              <a:rPr lang="en-US" smtClean="0"/>
              <a:t>21</a:t>
            </a:fld>
            <a:endParaRPr lang="en-US"/>
          </a:p>
        </p:txBody>
      </p:sp>
    </p:spTree>
    <p:extLst>
      <p:ext uri="{BB962C8B-B14F-4D97-AF65-F5344CB8AC3E}">
        <p14:creationId xmlns:p14="http://schemas.microsoft.com/office/powerpoint/2010/main" val="10985736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6"/>
            <a:ext cx="10842171" cy="40640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342900" lvl="0" indent="-342900"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Role in the Supply Chain</a:t>
            </a:r>
          </a:p>
          <a:p>
            <a:pPr marL="342900" lvl="0" indent="-342900" defTabSz="457200">
              <a:lnSpc>
                <a:spcPct val="90000"/>
              </a:lnSpc>
              <a:spcAft>
                <a:spcPts val="600"/>
              </a:spcAft>
              <a:buClrTx/>
              <a:buSzPct val="150000"/>
              <a:buFont typeface="Arial"/>
              <a:buChar char="•"/>
            </a:pPr>
            <a:endParaRPr lang="en-US" sz="2800" b="1"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Improve the utilization of supply chain assets and the coordination of supply chain flows to increase responsiveness and reduce cost</a:t>
            </a: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lvl="1" defTabSz="457200">
              <a:lnSpc>
                <a:spcPct val="90000"/>
              </a:lnSpc>
              <a:spcAft>
                <a:spcPts val="600"/>
              </a:spcAft>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Information is a key driver that can be used to provide higher responsiveness while simultaneously improving efficiency</a:t>
            </a: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629690" y="718672"/>
            <a:ext cx="2061783"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Information</a:t>
            </a:r>
          </a:p>
        </p:txBody>
      </p:sp>
      <p:sp>
        <p:nvSpPr>
          <p:cNvPr id="4" name="Slide Number Placeholder 3"/>
          <p:cNvSpPr>
            <a:spLocks noGrp="1"/>
          </p:cNvSpPr>
          <p:nvPr>
            <p:ph type="sldNum" sz="quarter" idx="12"/>
          </p:nvPr>
        </p:nvSpPr>
        <p:spPr/>
        <p:txBody>
          <a:bodyPr/>
          <a:lstStyle/>
          <a:p>
            <a:fld id="{F7542ADD-394E-41F3-B704-951748884AEE}" type="slidenum">
              <a:rPr lang="en-US" smtClean="0"/>
              <a:t>22</a:t>
            </a:fld>
            <a:endParaRPr lang="en-US"/>
          </a:p>
        </p:txBody>
      </p:sp>
    </p:spTree>
    <p:extLst>
      <p:ext uri="{BB962C8B-B14F-4D97-AF65-F5344CB8AC3E}">
        <p14:creationId xmlns:p14="http://schemas.microsoft.com/office/powerpoint/2010/main" val="216859160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6"/>
            <a:ext cx="10842171" cy="43605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Role in the Competitive Strategy</a:t>
            </a:r>
          </a:p>
          <a:p>
            <a:pPr marL="742950" lvl="1" indent="-285750" algn="just" defTabSz="457200">
              <a:lnSpc>
                <a:spcPct val="90000"/>
              </a:lnSpc>
              <a:spcAft>
                <a:spcPts val="600"/>
              </a:spcAft>
              <a:buClrTx/>
              <a:buFont typeface="Arial"/>
              <a:buChar char="–"/>
            </a:pPr>
            <a:r>
              <a:rPr lang="en-US" sz="2600" dirty="0">
                <a:solidFill>
                  <a:prstClr val="black"/>
                </a:solidFill>
                <a:latin typeface="Times New Roman" panose="02020603050405020304" pitchFamily="18" charset="0"/>
                <a:cs typeface="Times New Roman" panose="02020603050405020304" pitchFamily="18" charset="0"/>
              </a:rPr>
              <a:t>Improves visibility of transactions and coordination of decisions across the supply chain</a:t>
            </a:r>
          </a:p>
          <a:p>
            <a:pPr marL="742950" lvl="1" indent="-285750" algn="just" defTabSz="457200">
              <a:lnSpc>
                <a:spcPct val="90000"/>
              </a:lnSpc>
              <a:spcAft>
                <a:spcPts val="600"/>
              </a:spcAft>
              <a:buClrTx/>
              <a:buFont typeface="Arial"/>
              <a:buChar char="–"/>
            </a:pPr>
            <a:r>
              <a:rPr lang="en-US" sz="2600" dirty="0">
                <a:solidFill>
                  <a:prstClr val="black"/>
                </a:solidFill>
                <a:latin typeface="Times New Roman" panose="02020603050405020304" pitchFamily="18" charset="0"/>
                <a:cs typeface="Times New Roman" panose="02020603050405020304" pitchFamily="18" charset="0"/>
              </a:rPr>
              <a:t>Right information can help a supply chain better meet customer needs at lower cost</a:t>
            </a:r>
          </a:p>
          <a:p>
            <a:pPr marL="742950" lvl="1" indent="-285750" algn="just" defTabSz="457200">
              <a:lnSpc>
                <a:spcPct val="90000"/>
              </a:lnSpc>
              <a:spcAft>
                <a:spcPts val="600"/>
              </a:spcAft>
              <a:buClrTx/>
              <a:buFont typeface="Arial"/>
              <a:buChar char="–"/>
            </a:pPr>
            <a:r>
              <a:rPr lang="en-US" sz="2600" dirty="0">
                <a:solidFill>
                  <a:prstClr val="black"/>
                </a:solidFill>
                <a:latin typeface="Times New Roman" panose="02020603050405020304" pitchFamily="18" charset="0"/>
                <a:cs typeface="Times New Roman" panose="02020603050405020304" pitchFamily="18" charset="0"/>
              </a:rPr>
              <a:t>More information increases complexity and cost of both infrastructure and analysis exponentially while marginal value diminishes</a:t>
            </a:r>
          </a:p>
          <a:p>
            <a:pPr marL="742950" lvl="1" indent="-285750" algn="just" defTabSz="457200">
              <a:lnSpc>
                <a:spcPct val="90000"/>
              </a:lnSpc>
              <a:spcAft>
                <a:spcPts val="600"/>
              </a:spcAft>
              <a:buClrTx/>
              <a:buFont typeface="Arial"/>
              <a:buChar char="–"/>
            </a:pPr>
            <a:r>
              <a:rPr lang="en-US" sz="2600" dirty="0">
                <a:solidFill>
                  <a:prstClr val="black"/>
                </a:solidFill>
                <a:latin typeface="Times New Roman" panose="02020603050405020304" pitchFamily="18" charset="0"/>
                <a:cs typeface="Times New Roman" panose="02020603050405020304" pitchFamily="18" charset="0"/>
              </a:rPr>
              <a:t>Share the minimum amount of information required to achieve coordination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504989" y="751787"/>
            <a:ext cx="2061782"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Information</a:t>
            </a:r>
          </a:p>
        </p:txBody>
      </p:sp>
      <p:sp>
        <p:nvSpPr>
          <p:cNvPr id="4" name="Slide Number Placeholder 3"/>
          <p:cNvSpPr>
            <a:spLocks noGrp="1"/>
          </p:cNvSpPr>
          <p:nvPr>
            <p:ph type="sldNum" sz="quarter" idx="12"/>
          </p:nvPr>
        </p:nvSpPr>
        <p:spPr/>
        <p:txBody>
          <a:bodyPr/>
          <a:lstStyle/>
          <a:p>
            <a:fld id="{F7542ADD-394E-41F3-B704-951748884AEE}" type="slidenum">
              <a:rPr lang="en-US" smtClean="0"/>
              <a:t>23</a:t>
            </a:fld>
            <a:endParaRPr lang="en-US"/>
          </a:p>
        </p:txBody>
      </p:sp>
    </p:spTree>
    <p:extLst>
      <p:ext uri="{BB962C8B-B14F-4D97-AF65-F5344CB8AC3E}">
        <p14:creationId xmlns:p14="http://schemas.microsoft.com/office/powerpoint/2010/main" val="139130905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68983"/>
            <a:ext cx="10540621" cy="46503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342900" lvl="0" indent="-342900"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Overall trade-off: Responsiveness versus efficiency</a:t>
            </a:r>
          </a:p>
          <a:p>
            <a:pPr lvl="0" defTabSz="457200">
              <a:lnSpc>
                <a:spcPct val="90000"/>
              </a:lnSpc>
              <a:spcAft>
                <a:spcPts val="600"/>
              </a:spcAft>
              <a:buClrTx/>
              <a:buSzPct val="150000"/>
            </a:pPr>
            <a:endParaRPr lang="en-US" sz="2800" b="1" dirty="0">
              <a:solidFill>
                <a:srgbClr val="C00000"/>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The cost of transporting a given product (efficiency) and the speed with which that product is transported (responsiveness)</a:t>
            </a: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Using fast modes of transport raises responsiveness and transportation cost but lowers the inventory holding cost</a:t>
            </a: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723165" y="546619"/>
            <a:ext cx="2061783"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Information</a:t>
            </a:r>
          </a:p>
        </p:txBody>
      </p:sp>
      <p:sp>
        <p:nvSpPr>
          <p:cNvPr id="4" name="Slide Number Placeholder 3"/>
          <p:cNvSpPr>
            <a:spLocks noGrp="1"/>
          </p:cNvSpPr>
          <p:nvPr>
            <p:ph type="sldNum" sz="quarter" idx="12"/>
          </p:nvPr>
        </p:nvSpPr>
        <p:spPr/>
        <p:txBody>
          <a:bodyPr/>
          <a:lstStyle/>
          <a:p>
            <a:fld id="{F7542ADD-394E-41F3-B704-951748884AEE}" type="slidenum">
              <a:rPr lang="en-US" smtClean="0"/>
              <a:t>24</a:t>
            </a:fld>
            <a:endParaRPr lang="en-US"/>
          </a:p>
        </p:txBody>
      </p:sp>
    </p:spTree>
    <p:extLst>
      <p:ext uri="{BB962C8B-B14F-4D97-AF65-F5344CB8AC3E}">
        <p14:creationId xmlns:p14="http://schemas.microsoft.com/office/powerpoint/2010/main" val="279456374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0842171"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342900" lvl="0" indent="-342900"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Push versus Pull</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Different information requirements and uses</a:t>
            </a:r>
          </a:p>
          <a:p>
            <a:pPr marL="342900" lvl="0" indent="-342900"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Coordination and information sharing</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Supply chain coordination</a:t>
            </a:r>
            <a:r>
              <a:rPr lang="en-US" sz="2800" i="1" dirty="0">
                <a:solidFill>
                  <a:prstClr val="black"/>
                </a:solidFill>
                <a:latin typeface="Times New Roman" panose="02020603050405020304" pitchFamily="18" charset="0"/>
                <a:cs typeface="Times New Roman" panose="02020603050405020304" pitchFamily="18" charset="0"/>
              </a:rPr>
              <a:t>, </a:t>
            </a:r>
            <a:r>
              <a:rPr lang="en-US" sz="2800" dirty="0">
                <a:solidFill>
                  <a:prstClr val="black"/>
                </a:solidFill>
                <a:latin typeface="Times New Roman" panose="02020603050405020304" pitchFamily="18" charset="0"/>
                <a:cs typeface="Times New Roman" panose="02020603050405020304" pitchFamily="18" charset="0"/>
              </a:rPr>
              <a:t>all stages of a supply chain work toward the objective of maximizing total supply chain profitability based on shared information</a:t>
            </a:r>
          </a:p>
          <a:p>
            <a:pPr marL="342900" lvl="0" indent="-342900"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Sales and operations planning (S&amp;OP)</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The process of creating an overall supply plan (production and inventories) to meet the anticipated level of demand (sales)</a:t>
            </a: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28901" y="679676"/>
            <a:ext cx="6003567"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Components of Information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25</a:t>
            </a:fld>
            <a:endParaRPr lang="en-US"/>
          </a:p>
        </p:txBody>
      </p:sp>
    </p:spTree>
    <p:extLst>
      <p:ext uri="{BB962C8B-B14F-4D97-AF65-F5344CB8AC3E}">
        <p14:creationId xmlns:p14="http://schemas.microsoft.com/office/powerpoint/2010/main" val="46355681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841244"/>
            <a:ext cx="10167257" cy="42402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342900" lvl="0" indent="-342900"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Enabling technologies</a:t>
            </a:r>
          </a:p>
          <a:p>
            <a:pPr marL="342900" lvl="0" indent="-342900" defTabSz="457200">
              <a:lnSpc>
                <a:spcPct val="90000"/>
              </a:lnSpc>
              <a:spcAft>
                <a:spcPts val="600"/>
              </a:spcAft>
              <a:buClrTx/>
              <a:buSzPct val="150000"/>
              <a:buFont typeface="Arial"/>
              <a:buChar char="•"/>
            </a:pPr>
            <a:endParaRPr lang="en-US" sz="2800" dirty="0">
              <a:solidFill>
                <a:srgbClr val="C00000"/>
              </a:solidFill>
              <a:latin typeface="Times New Roman" panose="02020603050405020304" pitchFamily="18" charset="0"/>
              <a:cs typeface="Times New Roman" panose="02020603050405020304" pitchFamily="18" charset="0"/>
            </a:endParaRPr>
          </a:p>
          <a:p>
            <a:pPr marL="971550" lvl="1" indent="-514350" defTabSz="457200">
              <a:lnSpc>
                <a:spcPct val="90000"/>
              </a:lnSpc>
              <a:spcAft>
                <a:spcPts val="600"/>
              </a:spcAft>
              <a:buClrTx/>
              <a:buFont typeface="+mj-lt"/>
              <a:buAutoNum type="arabicPeriod"/>
            </a:pPr>
            <a:r>
              <a:rPr lang="en-US" sz="2800" dirty="0">
                <a:solidFill>
                  <a:prstClr val="black"/>
                </a:solidFill>
                <a:latin typeface="Times New Roman" panose="02020603050405020304" pitchFamily="18" charset="0"/>
                <a:cs typeface="Times New Roman" panose="02020603050405020304" pitchFamily="18" charset="0"/>
              </a:rPr>
              <a:t>Electronic data interchange (EDI)</a:t>
            </a:r>
          </a:p>
          <a:p>
            <a:pPr marL="971550" lvl="1" indent="-514350" defTabSz="457200">
              <a:lnSpc>
                <a:spcPct val="90000"/>
              </a:lnSpc>
              <a:spcAft>
                <a:spcPts val="600"/>
              </a:spcAft>
              <a:buClrTx/>
              <a:buFont typeface="+mj-lt"/>
              <a:buAutoNum type="arabicPeriod"/>
            </a:pPr>
            <a:r>
              <a:rPr lang="en-US" sz="2800" dirty="0">
                <a:solidFill>
                  <a:prstClr val="black"/>
                </a:solidFill>
                <a:latin typeface="Times New Roman" panose="02020603050405020304" pitchFamily="18" charset="0"/>
                <a:cs typeface="Times New Roman" panose="02020603050405020304" pitchFamily="18" charset="0"/>
              </a:rPr>
              <a:t>The Internet</a:t>
            </a:r>
          </a:p>
          <a:p>
            <a:pPr marL="971550" lvl="1" indent="-514350" defTabSz="457200">
              <a:lnSpc>
                <a:spcPct val="90000"/>
              </a:lnSpc>
              <a:spcAft>
                <a:spcPts val="600"/>
              </a:spcAft>
              <a:buClrTx/>
              <a:buFont typeface="+mj-lt"/>
              <a:buAutoNum type="arabicPeriod"/>
            </a:pPr>
            <a:r>
              <a:rPr lang="en-US" sz="2800" dirty="0">
                <a:solidFill>
                  <a:prstClr val="black"/>
                </a:solidFill>
                <a:latin typeface="Times New Roman" panose="02020603050405020304" pitchFamily="18" charset="0"/>
                <a:cs typeface="Times New Roman" panose="02020603050405020304" pitchFamily="18" charset="0"/>
              </a:rPr>
              <a:t>Enterprise resource planning (ERP) systems</a:t>
            </a:r>
          </a:p>
          <a:p>
            <a:pPr marL="971550" lvl="1" indent="-514350" defTabSz="457200">
              <a:lnSpc>
                <a:spcPct val="90000"/>
              </a:lnSpc>
              <a:spcAft>
                <a:spcPts val="600"/>
              </a:spcAft>
              <a:buClrTx/>
              <a:buFont typeface="+mj-lt"/>
              <a:buAutoNum type="arabicPeriod"/>
            </a:pPr>
            <a:r>
              <a:rPr lang="en-US" sz="2800" dirty="0">
                <a:solidFill>
                  <a:prstClr val="black"/>
                </a:solidFill>
                <a:latin typeface="Times New Roman" panose="02020603050405020304" pitchFamily="18" charset="0"/>
                <a:cs typeface="Times New Roman" panose="02020603050405020304" pitchFamily="18" charset="0"/>
              </a:rPr>
              <a:t>Supply chain management (SCM) software</a:t>
            </a:r>
          </a:p>
          <a:p>
            <a:pPr marL="971550" lvl="1" indent="-514350" defTabSz="457200">
              <a:lnSpc>
                <a:spcPct val="90000"/>
              </a:lnSpc>
              <a:spcAft>
                <a:spcPts val="600"/>
              </a:spcAft>
              <a:buClrTx/>
              <a:buFont typeface="+mj-lt"/>
              <a:buAutoNum type="arabicPeriod"/>
            </a:pPr>
            <a:r>
              <a:rPr lang="en-US" sz="2800" dirty="0">
                <a:solidFill>
                  <a:prstClr val="black"/>
                </a:solidFill>
                <a:latin typeface="Times New Roman" panose="02020603050405020304" pitchFamily="18" charset="0"/>
                <a:cs typeface="Times New Roman" panose="02020603050405020304" pitchFamily="18" charset="0"/>
              </a:rPr>
              <a:t>Radio frequency identification (RFID)</a:t>
            </a:r>
          </a:p>
          <a:p>
            <a:pPr marL="971550" lvl="1" indent="-514350" defTabSz="457200">
              <a:lnSpc>
                <a:spcPct val="90000"/>
              </a:lnSpc>
              <a:spcAft>
                <a:spcPts val="600"/>
              </a:spcAft>
              <a:buClrTx/>
              <a:buFont typeface="+mj-lt"/>
              <a:buAutoNum type="arabicPeriod"/>
            </a:pPr>
            <a:endParaRPr lang="en-US" sz="2800" dirty="0">
              <a:solidFill>
                <a:prstClr val="black"/>
              </a:solidFill>
              <a:latin typeface="Times New Roman" panose="02020603050405020304" pitchFamily="18" charset="0"/>
              <a:cs typeface="Times New Roman" panose="02020603050405020304" pitchFamily="18" charset="0"/>
            </a:endParaRPr>
          </a:p>
          <a:p>
            <a:pPr marL="971550" lvl="1" indent="-514350" defTabSz="457200">
              <a:lnSpc>
                <a:spcPct val="90000"/>
              </a:lnSpc>
              <a:spcAft>
                <a:spcPts val="600"/>
              </a:spcAft>
              <a:buClrTx/>
              <a:buFont typeface="+mj-lt"/>
              <a:buAutoNum type="arabicPeriod"/>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85572" y="708774"/>
            <a:ext cx="6141361"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Components of Information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26</a:t>
            </a:fld>
            <a:endParaRPr lang="en-US"/>
          </a:p>
        </p:txBody>
      </p:sp>
    </p:spTree>
    <p:extLst>
      <p:ext uri="{BB962C8B-B14F-4D97-AF65-F5344CB8AC3E}">
        <p14:creationId xmlns:p14="http://schemas.microsoft.com/office/powerpoint/2010/main" val="409351922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1" y="1528549"/>
            <a:ext cx="10245634" cy="47353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defTabSz="457200">
              <a:lnSpc>
                <a:spcPct val="90000"/>
              </a:lnSpc>
              <a:spcAft>
                <a:spcPts val="600"/>
              </a:spcAft>
              <a:buClrTx/>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rPr>
              <a:t>Information-related metrics</a:t>
            </a:r>
          </a:p>
          <a:p>
            <a:pPr marL="742950" lvl="1" indent="-285750" algn="just" defTabSz="457200">
              <a:lnSpc>
                <a:spcPct val="90000"/>
              </a:lnSpc>
              <a:spcAft>
                <a:spcPts val="600"/>
              </a:spcAft>
              <a:buClrTx/>
              <a:buFont typeface="Arial"/>
              <a:buChar char="–"/>
            </a:pPr>
            <a:r>
              <a:rPr lang="en-US" sz="2400" b="1" dirty="0">
                <a:solidFill>
                  <a:srgbClr val="C00000"/>
                </a:solidFill>
                <a:latin typeface="Times New Roman" panose="02020603050405020304" pitchFamily="18" charset="0"/>
                <a:cs typeface="Times New Roman" panose="02020603050405020304" pitchFamily="18" charset="0"/>
              </a:rPr>
              <a:t>Forecast horizon </a:t>
            </a:r>
            <a:r>
              <a:rPr lang="en-US" sz="2400" dirty="0">
                <a:solidFill>
                  <a:prstClr val="black"/>
                </a:solidFill>
                <a:latin typeface="Times New Roman" panose="02020603050405020304" pitchFamily="18" charset="0"/>
                <a:cs typeface="Times New Roman" panose="02020603050405020304" pitchFamily="18" charset="0"/>
              </a:rPr>
              <a:t>(identifies how far in advance of the actual event a forecast is made )</a:t>
            </a:r>
          </a:p>
          <a:p>
            <a:pPr marL="742950" lvl="1" indent="-285750" algn="just" defTabSz="457200">
              <a:lnSpc>
                <a:spcPct val="90000"/>
              </a:lnSpc>
              <a:spcAft>
                <a:spcPts val="600"/>
              </a:spcAft>
              <a:buClrTx/>
              <a:buFont typeface="Arial"/>
              <a:buChar char="–"/>
            </a:pPr>
            <a:r>
              <a:rPr lang="en-US" sz="2400" b="1" dirty="0">
                <a:solidFill>
                  <a:srgbClr val="C00000"/>
                </a:solidFill>
                <a:latin typeface="Times New Roman" panose="02020603050405020304" pitchFamily="18" charset="0"/>
                <a:cs typeface="Times New Roman" panose="02020603050405020304" pitchFamily="18" charset="0"/>
              </a:rPr>
              <a:t>Frequency of update </a:t>
            </a:r>
            <a:r>
              <a:rPr lang="en-US" sz="2400" dirty="0">
                <a:solidFill>
                  <a:prstClr val="black"/>
                </a:solidFill>
                <a:latin typeface="Times New Roman" panose="02020603050405020304" pitchFamily="18" charset="0"/>
                <a:cs typeface="Times New Roman" panose="02020603050405020304" pitchFamily="18" charset="0"/>
              </a:rPr>
              <a:t>(identifies how frequently each forecast is updated)</a:t>
            </a:r>
          </a:p>
          <a:p>
            <a:pPr marL="742950" lvl="1" indent="-285750" algn="just" defTabSz="457200">
              <a:lnSpc>
                <a:spcPct val="90000"/>
              </a:lnSpc>
              <a:spcAft>
                <a:spcPts val="600"/>
              </a:spcAft>
              <a:buClrTx/>
              <a:buFont typeface="Arial"/>
              <a:buChar char="–"/>
            </a:pPr>
            <a:r>
              <a:rPr lang="en-US" sz="2400" b="1" dirty="0">
                <a:solidFill>
                  <a:srgbClr val="C00000"/>
                </a:solidFill>
                <a:latin typeface="Times New Roman" panose="02020603050405020304" pitchFamily="18" charset="0"/>
                <a:cs typeface="Times New Roman" panose="02020603050405020304" pitchFamily="18" charset="0"/>
              </a:rPr>
              <a:t>Forecast error </a:t>
            </a:r>
            <a:r>
              <a:rPr lang="en-US" sz="2400" dirty="0">
                <a:solidFill>
                  <a:prstClr val="black"/>
                </a:solidFill>
                <a:latin typeface="Times New Roman" panose="02020603050405020304" pitchFamily="18" charset="0"/>
                <a:cs typeface="Times New Roman" panose="02020603050405020304" pitchFamily="18" charset="0"/>
              </a:rPr>
              <a:t>(measures the difference between the forecast and actual demand )</a:t>
            </a:r>
          </a:p>
          <a:p>
            <a:pPr marL="742950" lvl="1" indent="-285750" algn="just" defTabSz="457200">
              <a:lnSpc>
                <a:spcPct val="90000"/>
              </a:lnSpc>
              <a:spcAft>
                <a:spcPts val="600"/>
              </a:spcAft>
              <a:buClrTx/>
              <a:buFont typeface="Arial"/>
              <a:buChar char="–"/>
            </a:pPr>
            <a:r>
              <a:rPr lang="en-US" sz="2400" b="1" dirty="0">
                <a:solidFill>
                  <a:srgbClr val="C00000"/>
                </a:solidFill>
                <a:latin typeface="Times New Roman" panose="02020603050405020304" pitchFamily="18" charset="0"/>
                <a:cs typeface="Times New Roman" panose="02020603050405020304" pitchFamily="18" charset="0"/>
              </a:rPr>
              <a:t>Seasonal factors </a:t>
            </a:r>
            <a:r>
              <a:rPr lang="en-US" sz="2400" dirty="0">
                <a:solidFill>
                  <a:prstClr val="black"/>
                </a:solidFill>
                <a:latin typeface="Times New Roman" panose="02020603050405020304" pitchFamily="18" charset="0"/>
                <a:cs typeface="Times New Roman" panose="02020603050405020304" pitchFamily="18" charset="0"/>
              </a:rPr>
              <a:t>(measure the extent to which the average demand in a season is above or below the average in the year  )</a:t>
            </a:r>
          </a:p>
          <a:p>
            <a:pPr marL="742950" lvl="1" indent="-285750" algn="just" defTabSz="457200">
              <a:lnSpc>
                <a:spcPct val="90000"/>
              </a:lnSpc>
              <a:spcAft>
                <a:spcPts val="600"/>
              </a:spcAft>
              <a:buClrTx/>
              <a:buFont typeface="Arial"/>
              <a:buChar char="–"/>
            </a:pPr>
            <a:r>
              <a:rPr lang="en-US" sz="2400" b="1" dirty="0">
                <a:solidFill>
                  <a:srgbClr val="C00000"/>
                </a:solidFill>
                <a:latin typeface="Times New Roman" panose="02020603050405020304" pitchFamily="18" charset="0"/>
                <a:cs typeface="Times New Roman" panose="02020603050405020304" pitchFamily="18" charset="0"/>
              </a:rPr>
              <a:t>Variance from plan </a:t>
            </a:r>
            <a:r>
              <a:rPr lang="en-US" sz="2400" dirty="0">
                <a:solidFill>
                  <a:prstClr val="black"/>
                </a:solidFill>
                <a:latin typeface="Times New Roman" panose="02020603050405020304" pitchFamily="18" charset="0"/>
                <a:cs typeface="Times New Roman" panose="02020603050405020304" pitchFamily="18" charset="0"/>
              </a:rPr>
              <a:t>(identifies the difference between the planned production/inventories and the actual values )</a:t>
            </a:r>
          </a:p>
          <a:p>
            <a:pPr marL="742950" lvl="1" indent="-285750" algn="just" defTabSz="457200">
              <a:lnSpc>
                <a:spcPct val="90000"/>
              </a:lnSpc>
              <a:spcAft>
                <a:spcPts val="600"/>
              </a:spcAft>
              <a:buClrTx/>
              <a:buFont typeface="Arial"/>
              <a:buChar char="–"/>
            </a:pPr>
            <a:r>
              <a:rPr lang="en-US" sz="2400" b="1" dirty="0">
                <a:solidFill>
                  <a:srgbClr val="C00000"/>
                </a:solidFill>
                <a:latin typeface="Times New Roman" panose="02020603050405020304" pitchFamily="18" charset="0"/>
                <a:cs typeface="Times New Roman" panose="02020603050405020304" pitchFamily="18" charset="0"/>
              </a:rPr>
              <a:t>Ratio of demand variability to order variability </a:t>
            </a:r>
            <a:r>
              <a:rPr lang="en-US" sz="2400" dirty="0">
                <a:solidFill>
                  <a:prstClr val="black"/>
                </a:solidFill>
                <a:latin typeface="Times New Roman" panose="02020603050405020304" pitchFamily="18" charset="0"/>
                <a:cs typeface="Times New Roman" panose="02020603050405020304" pitchFamily="18" charset="0"/>
              </a:rPr>
              <a:t>(measures the standard deviation of incoming demand and supply orders placed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523072" y="642722"/>
            <a:ext cx="6003568"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Components of Information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27</a:t>
            </a:fld>
            <a:endParaRPr lang="en-US"/>
          </a:p>
        </p:txBody>
      </p:sp>
    </p:spTree>
    <p:extLst>
      <p:ext uri="{BB962C8B-B14F-4D97-AF65-F5344CB8AC3E}">
        <p14:creationId xmlns:p14="http://schemas.microsoft.com/office/powerpoint/2010/main" val="42222323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1" y="1712685"/>
            <a:ext cx="10472382"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342900" lvl="0" indent="-342900" algn="just"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Role in the Supply Chain</a:t>
            </a:r>
          </a:p>
          <a:p>
            <a:pPr lvl="0" algn="just" defTabSz="457200">
              <a:lnSpc>
                <a:spcPct val="90000"/>
              </a:lnSpc>
              <a:spcAft>
                <a:spcPts val="600"/>
              </a:spcAft>
              <a:buClrTx/>
              <a:buSzPct val="150000"/>
            </a:pPr>
            <a:endParaRPr lang="en-US" sz="2800" b="1" dirty="0">
              <a:solidFill>
                <a:srgbClr val="C00000"/>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600" dirty="0">
                <a:solidFill>
                  <a:prstClr val="black"/>
                </a:solidFill>
                <a:latin typeface="Times New Roman" panose="02020603050405020304" pitchFamily="18" charset="0"/>
                <a:cs typeface="Times New Roman" panose="02020603050405020304" pitchFamily="18" charset="0"/>
              </a:rPr>
              <a:t>Set of business processes required to purchase goods and services</a:t>
            </a:r>
          </a:p>
          <a:p>
            <a:pPr marL="742950" lvl="1" indent="-285750" algn="just" defTabSz="457200">
              <a:lnSpc>
                <a:spcPct val="90000"/>
              </a:lnSpc>
              <a:spcAft>
                <a:spcPts val="600"/>
              </a:spcAft>
              <a:buClrTx/>
              <a:buFont typeface="Arial"/>
              <a:buChar char="–"/>
            </a:pPr>
            <a:endParaRPr lang="en-US" sz="2600" dirty="0">
              <a:solidFill>
                <a:prstClr val="black"/>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600" dirty="0">
                <a:solidFill>
                  <a:prstClr val="black"/>
                </a:solidFill>
                <a:latin typeface="Times New Roman" panose="02020603050405020304" pitchFamily="18" charset="0"/>
                <a:cs typeface="Times New Roman" panose="02020603050405020304" pitchFamily="18" charset="0"/>
              </a:rPr>
              <a:t>Will tasks be performed by a source internal to the company or a third party</a:t>
            </a:r>
          </a:p>
          <a:p>
            <a:pPr marL="742950" lvl="1" indent="-285750" algn="just" defTabSz="457200">
              <a:lnSpc>
                <a:spcPct val="90000"/>
              </a:lnSpc>
              <a:spcAft>
                <a:spcPts val="600"/>
              </a:spcAft>
              <a:buClrTx/>
              <a:buFont typeface="Arial"/>
              <a:buChar char="–"/>
            </a:pPr>
            <a:endParaRPr lang="en-US" sz="2600" dirty="0">
              <a:solidFill>
                <a:prstClr val="black"/>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600" dirty="0">
                <a:solidFill>
                  <a:prstClr val="black"/>
                </a:solidFill>
                <a:latin typeface="Times New Roman" panose="02020603050405020304" pitchFamily="18" charset="0"/>
                <a:cs typeface="Times New Roman" panose="02020603050405020304" pitchFamily="18" charset="0"/>
              </a:rPr>
              <a:t>Increase the size of the total surplus to be shared across the supply chain</a:t>
            </a:r>
          </a:p>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726751" y="632649"/>
            <a:ext cx="1555169"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Sourcing</a:t>
            </a:r>
          </a:p>
        </p:txBody>
      </p:sp>
      <p:sp>
        <p:nvSpPr>
          <p:cNvPr id="4" name="Slide Number Placeholder 3"/>
          <p:cNvSpPr>
            <a:spLocks noGrp="1"/>
          </p:cNvSpPr>
          <p:nvPr>
            <p:ph type="sldNum" sz="quarter" idx="12"/>
          </p:nvPr>
        </p:nvSpPr>
        <p:spPr/>
        <p:txBody>
          <a:bodyPr/>
          <a:lstStyle/>
          <a:p>
            <a:fld id="{F7542ADD-394E-41F3-B704-951748884AEE}" type="slidenum">
              <a:rPr lang="en-US" smtClean="0"/>
              <a:t>28</a:t>
            </a:fld>
            <a:endParaRPr lang="en-US"/>
          </a:p>
        </p:txBody>
      </p:sp>
    </p:spTree>
    <p:extLst>
      <p:ext uri="{BB962C8B-B14F-4D97-AF65-F5344CB8AC3E}">
        <p14:creationId xmlns:p14="http://schemas.microsoft.com/office/powerpoint/2010/main" val="14708430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0075817"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342900" lvl="0" indent="-342900" algn="just"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Role in the Competitive Strategy</a:t>
            </a:r>
          </a:p>
          <a:p>
            <a:pPr lvl="0" algn="just" defTabSz="457200">
              <a:lnSpc>
                <a:spcPct val="90000"/>
              </a:lnSpc>
              <a:spcAft>
                <a:spcPts val="600"/>
              </a:spcAft>
              <a:buClrTx/>
              <a:buSzPct val="150000"/>
            </a:pPr>
            <a:endParaRPr lang="en-US" sz="2800" b="1" dirty="0">
              <a:solidFill>
                <a:srgbClr val="C00000"/>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Sourcing decisions are crucial because they affect the level of efficiency and responsiveness in a supply chain</a:t>
            </a:r>
          </a:p>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Outsource to responsive third parties if it is too expensive to develop their own </a:t>
            </a:r>
          </a:p>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Keep responsive process in-house to maintain control</a:t>
            </a:r>
          </a:p>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698871" y="580215"/>
            <a:ext cx="1555169"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Sourcing</a:t>
            </a:r>
          </a:p>
        </p:txBody>
      </p:sp>
      <p:sp>
        <p:nvSpPr>
          <p:cNvPr id="4" name="Slide Number Placeholder 3"/>
          <p:cNvSpPr>
            <a:spLocks noGrp="1"/>
          </p:cNvSpPr>
          <p:nvPr>
            <p:ph type="sldNum" sz="quarter" idx="12"/>
          </p:nvPr>
        </p:nvSpPr>
        <p:spPr/>
        <p:txBody>
          <a:bodyPr/>
          <a:lstStyle/>
          <a:p>
            <a:fld id="{F7542ADD-394E-41F3-B704-951748884AEE}" type="slidenum">
              <a:rPr lang="en-US" smtClean="0"/>
              <a:t>29</a:t>
            </a:fld>
            <a:endParaRPr lang="en-US"/>
          </a:p>
        </p:txBody>
      </p:sp>
    </p:spTree>
    <p:extLst>
      <p:ext uri="{BB962C8B-B14F-4D97-AF65-F5344CB8AC3E}">
        <p14:creationId xmlns:p14="http://schemas.microsoft.com/office/powerpoint/2010/main" val="129097028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55845"/>
            <a:ext cx="10842171" cy="45111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In-house or outsource</a:t>
            </a:r>
          </a:p>
          <a:p>
            <a:pPr lvl="0" algn="just" defTabSz="457200">
              <a:lnSpc>
                <a:spcPct val="90000"/>
              </a:lnSpc>
              <a:spcAft>
                <a:spcPts val="600"/>
              </a:spcAft>
              <a:buClrTx/>
              <a:buSzPct val="150000"/>
            </a:pPr>
            <a:endParaRPr lang="en-US" sz="2800" b="1" dirty="0">
              <a:solidFill>
                <a:srgbClr val="C00000"/>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Perform a task in-house or outsource it to a third party</a:t>
            </a:r>
          </a:p>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Outsource if it raises the supply chain surplus more than the firm can on its own</a:t>
            </a:r>
          </a:p>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Keep function in-house if the third party cannot increase the supply chain surplus or if the outsourcing risk is significant</a:t>
            </a:r>
          </a:p>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28814" y="649447"/>
            <a:ext cx="5496954"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Components of Sourcing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30</a:t>
            </a:fld>
            <a:endParaRPr lang="en-US"/>
          </a:p>
        </p:txBody>
      </p:sp>
    </p:spTree>
    <p:extLst>
      <p:ext uri="{BB962C8B-B14F-4D97-AF65-F5344CB8AC3E}">
        <p14:creationId xmlns:p14="http://schemas.microsoft.com/office/powerpoint/2010/main" val="190767268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0842171"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Supplier selection</a:t>
            </a:r>
          </a:p>
          <a:p>
            <a:pPr marL="342900" lvl="0" indent="-342900" defTabSz="457200">
              <a:lnSpc>
                <a:spcPct val="90000"/>
              </a:lnSpc>
              <a:spcAft>
                <a:spcPts val="600"/>
              </a:spcAft>
              <a:buClrTx/>
              <a:buSzPct val="150000"/>
              <a:buFont typeface="Arial"/>
              <a:buChar char="•"/>
            </a:pPr>
            <a:endParaRPr lang="en-US" sz="2800" b="1"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Number of suppliers, criteria for evaluation and selection</a:t>
            </a: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342900" lvl="0" indent="-342900"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Procurement</a:t>
            </a:r>
          </a:p>
          <a:p>
            <a:pPr marL="342900" lvl="0" indent="-342900" defTabSz="457200">
              <a:lnSpc>
                <a:spcPct val="90000"/>
              </a:lnSpc>
              <a:spcAft>
                <a:spcPts val="600"/>
              </a:spcAft>
              <a:buClrTx/>
              <a:buSzPct val="150000"/>
              <a:buFont typeface="Arial"/>
              <a:buChar char="•"/>
            </a:pPr>
            <a:endParaRPr lang="en-US" sz="2800" b="1"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Obtain goods and service within a supply chain</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Goal is to increase supply chain surplus</a:t>
            </a: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28814" y="649447"/>
            <a:ext cx="5496954"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Components of Sourcing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31</a:t>
            </a:fld>
            <a:endParaRPr lang="en-US"/>
          </a:p>
        </p:txBody>
      </p:sp>
    </p:spTree>
    <p:extLst>
      <p:ext uri="{BB962C8B-B14F-4D97-AF65-F5344CB8AC3E}">
        <p14:creationId xmlns:p14="http://schemas.microsoft.com/office/powerpoint/2010/main" val="340093695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0842171"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defTabSz="457200">
              <a:lnSpc>
                <a:spcPct val="90000"/>
              </a:lnSpc>
              <a:spcAft>
                <a:spcPts val="600"/>
              </a:spcAft>
              <a:buSzPct val="150000"/>
              <a:buFont typeface="Arial"/>
              <a:buChar char="•"/>
              <a:defRPr/>
            </a:pPr>
            <a:r>
              <a:rPr lang="en-US" sz="2600" b="1" dirty="0">
                <a:solidFill>
                  <a:srgbClr val="00B0F0"/>
                </a:solidFill>
                <a:latin typeface="Times New Roman" panose="02020603050405020304" pitchFamily="18" charset="0"/>
                <a:cs typeface="Times New Roman" panose="02020603050405020304" pitchFamily="18" charset="0"/>
                <a:sym typeface="Arial"/>
              </a:rPr>
              <a:t>Sourcing-related metrics</a:t>
            </a:r>
          </a:p>
          <a:p>
            <a:pPr marL="742950" lvl="1" indent="-285750" algn="just" defTabSz="457200">
              <a:lnSpc>
                <a:spcPct val="90000"/>
              </a:lnSpc>
              <a:spcAft>
                <a:spcPts val="600"/>
              </a:spcAft>
              <a:buClrTx/>
              <a:buFont typeface="Arial"/>
              <a:buChar char="–"/>
            </a:pPr>
            <a:r>
              <a:rPr lang="en-US" sz="2600" b="1" dirty="0">
                <a:solidFill>
                  <a:srgbClr val="C00000"/>
                </a:solidFill>
                <a:latin typeface="Times New Roman" panose="02020603050405020304" pitchFamily="18" charset="0"/>
                <a:cs typeface="Times New Roman" panose="02020603050405020304" pitchFamily="18" charset="0"/>
              </a:rPr>
              <a:t>Days payable outstanding  </a:t>
            </a:r>
            <a:r>
              <a:rPr lang="en-US" sz="2600" b="1" dirty="0">
                <a:solidFill>
                  <a:schemeClr val="tx1"/>
                </a:solidFill>
                <a:latin typeface="Times New Roman" panose="02020603050405020304" pitchFamily="18" charset="0"/>
                <a:cs typeface="Times New Roman" panose="02020603050405020304" pitchFamily="18" charset="0"/>
              </a:rPr>
              <a:t>(</a:t>
            </a:r>
            <a:r>
              <a:rPr lang="en-US" sz="2600" dirty="0">
                <a:solidFill>
                  <a:schemeClr val="tx1"/>
                </a:solidFill>
                <a:latin typeface="Times New Roman" panose="02020603050405020304" pitchFamily="18" charset="0"/>
                <a:cs typeface="Times New Roman" panose="02020603050405020304" pitchFamily="18" charset="0"/>
              </a:rPr>
              <a:t>measures the number of days between when a supplier performed a supply chain task and when it was paid for)</a:t>
            </a:r>
          </a:p>
          <a:p>
            <a:pPr marL="742950" lvl="1" indent="-285750" algn="just" defTabSz="457200">
              <a:lnSpc>
                <a:spcPct val="90000"/>
              </a:lnSpc>
              <a:spcAft>
                <a:spcPts val="600"/>
              </a:spcAft>
              <a:buClrTx/>
              <a:buFont typeface="Arial"/>
              <a:buChar char="–"/>
            </a:pPr>
            <a:r>
              <a:rPr lang="en-US" sz="2600" b="1" dirty="0">
                <a:solidFill>
                  <a:srgbClr val="C00000"/>
                </a:solidFill>
                <a:latin typeface="Times New Roman" panose="02020603050405020304" pitchFamily="18" charset="0"/>
                <a:cs typeface="Times New Roman" panose="02020603050405020304" pitchFamily="18" charset="0"/>
              </a:rPr>
              <a:t>Supply quality </a:t>
            </a:r>
            <a:r>
              <a:rPr lang="en-US" sz="2600" b="1" dirty="0">
                <a:solidFill>
                  <a:schemeClr val="tx1"/>
                </a:solidFill>
                <a:latin typeface="Times New Roman" panose="02020603050405020304" pitchFamily="18" charset="0"/>
                <a:cs typeface="Times New Roman" panose="02020603050405020304" pitchFamily="18" charset="0"/>
              </a:rPr>
              <a:t>(</a:t>
            </a:r>
            <a:r>
              <a:rPr lang="en-US" sz="2600" dirty="0">
                <a:solidFill>
                  <a:schemeClr val="tx1"/>
                </a:solidFill>
                <a:latin typeface="Times New Roman" panose="02020603050405020304" pitchFamily="18" charset="0"/>
                <a:cs typeface="Times New Roman" panose="02020603050405020304" pitchFamily="18" charset="0"/>
              </a:rPr>
              <a:t>measures the quality of product supplied)</a:t>
            </a:r>
          </a:p>
          <a:p>
            <a:pPr marL="742950" lvl="1" indent="-285750" algn="just" defTabSz="457200">
              <a:lnSpc>
                <a:spcPct val="90000"/>
              </a:lnSpc>
              <a:spcAft>
                <a:spcPts val="600"/>
              </a:spcAft>
              <a:buClrTx/>
              <a:buFont typeface="Arial"/>
              <a:buChar char="–"/>
            </a:pPr>
            <a:r>
              <a:rPr lang="en-US" sz="2600" b="1" dirty="0">
                <a:solidFill>
                  <a:srgbClr val="C00000"/>
                </a:solidFill>
                <a:latin typeface="Times New Roman" panose="02020603050405020304" pitchFamily="18" charset="0"/>
                <a:cs typeface="Times New Roman" panose="02020603050405020304" pitchFamily="18" charset="0"/>
              </a:rPr>
              <a:t>Supply lead time </a:t>
            </a:r>
            <a:r>
              <a:rPr lang="en-US" sz="2600" dirty="0">
                <a:solidFill>
                  <a:prstClr val="black"/>
                </a:solidFill>
                <a:latin typeface="Times New Roman" panose="02020603050405020304" pitchFamily="18" charset="0"/>
                <a:cs typeface="Times New Roman" panose="02020603050405020304" pitchFamily="18" charset="0"/>
              </a:rPr>
              <a:t>(measures the average time between when an order is placed and when the product arrives)</a:t>
            </a:r>
            <a:endParaRPr lang="en-US" sz="2600" dirty="0">
              <a:solidFill>
                <a:prstClr val="black"/>
              </a:solidFill>
              <a:latin typeface="Times New Roman" panose="02020603050405020304" pitchFamily="18" charset="0"/>
              <a:cs typeface="Times New Roman" panose="02020603050405020304" pitchFamily="18" charset="0"/>
              <a:sym typeface="Arial"/>
            </a:endParaRPr>
          </a:p>
          <a:p>
            <a:pPr marL="742950" lvl="1" indent="-285750" algn="just" defTabSz="457200">
              <a:lnSpc>
                <a:spcPct val="90000"/>
              </a:lnSpc>
              <a:spcAft>
                <a:spcPts val="600"/>
              </a:spcAft>
              <a:buClrTx/>
              <a:buFont typeface="Arial"/>
              <a:buChar char="–"/>
            </a:pPr>
            <a:r>
              <a:rPr lang="en-US" sz="2600" b="1" dirty="0">
                <a:solidFill>
                  <a:srgbClr val="C00000"/>
                </a:solidFill>
                <a:latin typeface="Times New Roman" panose="02020603050405020304" pitchFamily="18" charset="0"/>
                <a:cs typeface="Times New Roman" panose="02020603050405020304" pitchFamily="18" charset="0"/>
              </a:rPr>
              <a:t>Percentage of on-time deliveries </a:t>
            </a:r>
            <a:r>
              <a:rPr lang="en-US" sz="2600" dirty="0">
                <a:solidFill>
                  <a:prstClr val="black"/>
                </a:solidFill>
                <a:latin typeface="Times New Roman" panose="02020603050405020304" pitchFamily="18" charset="0"/>
                <a:cs typeface="Times New Roman" panose="02020603050405020304" pitchFamily="18" charset="0"/>
              </a:rPr>
              <a:t>(measures the fraction of deliveries from the supplier that were on time)</a:t>
            </a:r>
            <a:endParaRPr lang="en-US" sz="2600" dirty="0">
              <a:solidFill>
                <a:prstClr val="black"/>
              </a:solidFill>
              <a:latin typeface="Times New Roman" panose="02020603050405020304" pitchFamily="18" charset="0"/>
              <a:cs typeface="Times New Roman" panose="02020603050405020304" pitchFamily="18" charset="0"/>
              <a:sym typeface="Arial"/>
            </a:endParaRPr>
          </a:p>
          <a:p>
            <a:pPr marL="742950" lvl="1" indent="-285750" algn="just" defTabSz="457200">
              <a:lnSpc>
                <a:spcPct val="90000"/>
              </a:lnSpc>
              <a:spcAft>
                <a:spcPts val="600"/>
              </a:spcAft>
              <a:buClrTx/>
              <a:buFont typeface="Arial"/>
              <a:buChar char="–"/>
            </a:pPr>
            <a:r>
              <a:rPr lang="en-US" sz="2600" b="1" dirty="0">
                <a:solidFill>
                  <a:srgbClr val="C00000"/>
                </a:solidFill>
                <a:latin typeface="Times New Roman" panose="02020603050405020304" pitchFamily="18" charset="0"/>
                <a:cs typeface="Times New Roman" panose="02020603050405020304" pitchFamily="18" charset="0"/>
              </a:rPr>
              <a:t>Supplier reliability </a:t>
            </a:r>
            <a:r>
              <a:rPr lang="en-US" sz="2600" dirty="0">
                <a:solidFill>
                  <a:schemeClr val="tx1"/>
                </a:solidFill>
                <a:latin typeface="Times New Roman" panose="02020603050405020304" pitchFamily="18" charset="0"/>
                <a:cs typeface="Times New Roman" panose="02020603050405020304" pitchFamily="18" charset="0"/>
              </a:rPr>
              <a:t>(measures the variability of the supplier’s lead time as well as the delivered quantity relative to plan</a:t>
            </a:r>
            <a:r>
              <a:rPr lang="en-US" sz="2600" dirty="0">
                <a:solidFill>
                  <a:schemeClr val="tx1"/>
                </a:solidFill>
                <a:latin typeface="Times New Roman" panose="02020603050405020304" pitchFamily="18" charset="0"/>
                <a:cs typeface="Times New Roman" panose="02020603050405020304" pitchFamily="18" charset="0"/>
                <a:sym typeface="Arial"/>
              </a:rPr>
              <a:t>)</a:t>
            </a:r>
          </a:p>
          <a:p>
            <a:pPr marL="742950" lvl="1" indent="-285750" algn="just" defTabSz="457200">
              <a:lnSpc>
                <a:spcPct val="90000"/>
              </a:lnSpc>
              <a:spcAft>
                <a:spcPts val="600"/>
              </a:spcAft>
              <a:buClrTx/>
              <a:buFont typeface="Arial"/>
              <a:buChar char="–"/>
            </a:pPr>
            <a:endParaRPr lang="en-US" sz="2400" dirty="0">
              <a:solidFill>
                <a:schemeClr val="tx1"/>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28814" y="649447"/>
            <a:ext cx="5496954"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Components of Sourcing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32</a:t>
            </a:fld>
            <a:endParaRPr lang="en-US"/>
          </a:p>
        </p:txBody>
      </p:sp>
    </p:spTree>
    <p:extLst>
      <p:ext uri="{BB962C8B-B14F-4D97-AF65-F5344CB8AC3E}">
        <p14:creationId xmlns:p14="http://schemas.microsoft.com/office/powerpoint/2010/main" val="411015778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42197"/>
            <a:ext cx="10281313" cy="45247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defTabSz="457200">
              <a:lnSpc>
                <a:spcPct val="90000"/>
              </a:lnSpc>
              <a:spcAft>
                <a:spcPts val="600"/>
              </a:spcAft>
              <a:buClrTx/>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rPr>
              <a:t>Role in the Supply Chain</a:t>
            </a:r>
          </a:p>
          <a:p>
            <a:pPr lvl="0" algn="just" defTabSz="457200">
              <a:lnSpc>
                <a:spcPct val="90000"/>
              </a:lnSpc>
              <a:spcAft>
                <a:spcPts val="600"/>
              </a:spcAft>
              <a:buClrTx/>
              <a:buSzPct val="150000"/>
            </a:pPr>
            <a:endParaRPr lang="en-US" sz="2800" b="1" dirty="0">
              <a:solidFill>
                <a:srgbClr val="00B0F0"/>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600" dirty="0">
                <a:solidFill>
                  <a:prstClr val="black"/>
                </a:solidFill>
                <a:latin typeface="Times New Roman" panose="02020603050405020304" pitchFamily="18" charset="0"/>
                <a:cs typeface="Times New Roman" panose="02020603050405020304" pitchFamily="18" charset="0"/>
              </a:rPr>
              <a:t>Pricing determines the amount to charge customers for goods and services</a:t>
            </a:r>
          </a:p>
          <a:p>
            <a:pPr marL="742950" lvl="1" indent="-285750" algn="just" defTabSz="457200">
              <a:lnSpc>
                <a:spcPct val="90000"/>
              </a:lnSpc>
              <a:spcAft>
                <a:spcPts val="600"/>
              </a:spcAft>
              <a:buClrTx/>
              <a:buFont typeface="Arial"/>
              <a:buChar char="–"/>
            </a:pPr>
            <a:r>
              <a:rPr lang="en-US" sz="2600" dirty="0">
                <a:solidFill>
                  <a:prstClr val="black"/>
                </a:solidFill>
                <a:latin typeface="Times New Roman" panose="02020603050405020304" pitchFamily="18" charset="0"/>
                <a:cs typeface="Times New Roman" panose="02020603050405020304" pitchFamily="18" charset="0"/>
              </a:rPr>
              <a:t>Affects the supply chain level of responsiveness required and the demand profile the supply chain attempts to serve</a:t>
            </a:r>
          </a:p>
          <a:p>
            <a:pPr marL="742950" lvl="1" indent="-285750" algn="just" defTabSz="457200">
              <a:lnSpc>
                <a:spcPct val="90000"/>
              </a:lnSpc>
              <a:spcAft>
                <a:spcPts val="600"/>
              </a:spcAft>
              <a:buClrTx/>
              <a:buFont typeface="Arial"/>
              <a:buChar char="–"/>
            </a:pPr>
            <a:r>
              <a:rPr lang="en-US" sz="2600" dirty="0">
                <a:solidFill>
                  <a:prstClr val="black"/>
                </a:solidFill>
                <a:latin typeface="Times New Roman" panose="02020603050405020304" pitchFamily="18" charset="0"/>
                <a:cs typeface="Times New Roman" panose="02020603050405020304" pitchFamily="18" charset="0"/>
              </a:rPr>
              <a:t>Pricing strategies can be used to match demand and supply</a:t>
            </a:r>
          </a:p>
          <a:p>
            <a:pPr marL="742950" lvl="1" indent="-285750" algn="just" defTabSz="457200">
              <a:lnSpc>
                <a:spcPct val="90000"/>
              </a:lnSpc>
              <a:spcAft>
                <a:spcPts val="600"/>
              </a:spcAft>
              <a:buClrTx/>
              <a:buFont typeface="Arial"/>
              <a:buChar char="–"/>
            </a:pPr>
            <a:r>
              <a:rPr lang="en-US" sz="2600" dirty="0">
                <a:solidFill>
                  <a:prstClr val="black"/>
                </a:solidFill>
                <a:latin typeface="Times New Roman" panose="02020603050405020304" pitchFamily="18" charset="0"/>
                <a:cs typeface="Times New Roman" panose="02020603050405020304" pitchFamily="18" charset="0"/>
              </a:rPr>
              <a:t>Objective should be to increase firm profit</a:t>
            </a:r>
          </a:p>
          <a:p>
            <a:pPr marL="342900" lvl="0" indent="-342900" algn="just" defTabSz="457200">
              <a:lnSpc>
                <a:spcPct val="90000"/>
              </a:lnSpc>
              <a:spcAft>
                <a:spcPts val="600"/>
              </a:spcAft>
              <a:buClrTx/>
              <a:buSzPct val="150000"/>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854158" y="613506"/>
            <a:ext cx="1300356"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Pricing</a:t>
            </a:r>
          </a:p>
        </p:txBody>
      </p:sp>
      <p:sp>
        <p:nvSpPr>
          <p:cNvPr id="4" name="Slide Number Placeholder 3"/>
          <p:cNvSpPr>
            <a:spLocks noGrp="1"/>
          </p:cNvSpPr>
          <p:nvPr>
            <p:ph type="sldNum" sz="quarter" idx="12"/>
          </p:nvPr>
        </p:nvSpPr>
        <p:spPr/>
        <p:txBody>
          <a:bodyPr/>
          <a:lstStyle/>
          <a:p>
            <a:fld id="{F7542ADD-394E-41F3-B704-951748884AEE}" type="slidenum">
              <a:rPr lang="en-US" smtClean="0"/>
              <a:t>33</a:t>
            </a:fld>
            <a:endParaRPr lang="en-US"/>
          </a:p>
        </p:txBody>
      </p:sp>
    </p:spTree>
    <p:extLst>
      <p:ext uri="{BB962C8B-B14F-4D97-AF65-F5344CB8AC3E}">
        <p14:creationId xmlns:p14="http://schemas.microsoft.com/office/powerpoint/2010/main" val="418744988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0842171"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342900" lvl="0" indent="-342900" algn="just"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Pricing and economies of scale</a:t>
            </a: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The provider of the activity must decide how to price it appropriately to reflect economies of scale</a:t>
            </a:r>
          </a:p>
          <a:p>
            <a:pPr lvl="1" algn="just" defTabSz="457200">
              <a:lnSpc>
                <a:spcPct val="90000"/>
              </a:lnSpc>
              <a:spcAft>
                <a:spcPts val="600"/>
              </a:spcAft>
              <a:buClrTx/>
            </a:pPr>
            <a:endParaRPr lang="en-US" sz="2800" dirty="0">
              <a:solidFill>
                <a:prstClr val="black"/>
              </a:solidFill>
              <a:latin typeface="Times New Roman" panose="02020603050405020304" pitchFamily="18" charset="0"/>
              <a:cs typeface="Times New Roman" panose="02020603050405020304" pitchFamily="18" charset="0"/>
            </a:endParaRPr>
          </a:p>
          <a:p>
            <a:pPr marL="342900" lvl="0" indent="-342900" algn="just"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Everyday low pricing versus high-low pricing</a:t>
            </a:r>
          </a:p>
          <a:p>
            <a:pPr marL="342900" lvl="0" indent="-342900" algn="just"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Different pricing strategies lead to different demand profiles that the supply chain must serve</a:t>
            </a:r>
          </a:p>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64914" y="649447"/>
            <a:ext cx="5424755"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Components of Pricing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34</a:t>
            </a:fld>
            <a:endParaRPr lang="en-US"/>
          </a:p>
        </p:txBody>
      </p:sp>
    </p:spTree>
    <p:extLst>
      <p:ext uri="{BB962C8B-B14F-4D97-AF65-F5344CB8AC3E}">
        <p14:creationId xmlns:p14="http://schemas.microsoft.com/office/powerpoint/2010/main" val="114740406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0842171"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342900" lvl="0" indent="-342900" algn="just"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Fixed price versus menu pricing</a:t>
            </a:r>
          </a:p>
          <a:p>
            <a:pPr marL="342900" lvl="0" indent="-342900" algn="just" defTabSz="457200">
              <a:lnSpc>
                <a:spcPct val="90000"/>
              </a:lnSpc>
              <a:spcAft>
                <a:spcPts val="600"/>
              </a:spcAft>
              <a:buClrTx/>
              <a:buSzPct val="150000"/>
              <a:buFont typeface="Arial"/>
              <a:buChar char="•"/>
            </a:pPr>
            <a:endParaRPr lang="en-US" sz="2800" dirty="0">
              <a:solidFill>
                <a:srgbClr val="C00000"/>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If marginal supply chain costs or the value to the customer vary significantly along some attribute, it is often effective to have a pricing menu</a:t>
            </a:r>
          </a:p>
          <a:p>
            <a:pPr lvl="1" algn="just" defTabSz="457200">
              <a:lnSpc>
                <a:spcPct val="90000"/>
              </a:lnSpc>
              <a:spcAft>
                <a:spcPts val="600"/>
              </a:spcAft>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Can lead to customer behavior that has a negative impact on profits</a:t>
            </a:r>
          </a:p>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endParaRPr lang="en-US" sz="2800" b="1" dirty="0">
              <a:solidFill>
                <a:prstClr val="black"/>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endParaRPr lang="en-US" sz="2800" b="1"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156221" y="649447"/>
            <a:ext cx="5242141"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Components of Pricing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35</a:t>
            </a:fld>
            <a:endParaRPr lang="en-US"/>
          </a:p>
        </p:txBody>
      </p:sp>
    </p:spTree>
    <p:extLst>
      <p:ext uri="{BB962C8B-B14F-4D97-AF65-F5344CB8AC3E}">
        <p14:creationId xmlns:p14="http://schemas.microsoft.com/office/powerpoint/2010/main" val="364481794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318018"/>
            <a:ext cx="10842171" cy="5038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r>
              <a:rPr lang="en-US" sz="2600" b="1" dirty="0">
                <a:solidFill>
                  <a:srgbClr val="00B0F0"/>
                </a:solidFill>
                <a:latin typeface="Times New Roman" panose="02020603050405020304" pitchFamily="18" charset="0"/>
                <a:cs typeface="Times New Roman" panose="02020603050405020304" pitchFamily="18" charset="0"/>
              </a:rPr>
              <a:t>Pricing-related metrics</a:t>
            </a:r>
          </a:p>
          <a:p>
            <a:pPr marL="742950" lvl="1" indent="-285750" algn="just" defTabSz="457200">
              <a:lnSpc>
                <a:spcPct val="90000"/>
              </a:lnSpc>
              <a:spcAft>
                <a:spcPts val="600"/>
              </a:spcAft>
              <a:buClrTx/>
              <a:buFont typeface="Arial"/>
              <a:buChar char="–"/>
            </a:pPr>
            <a:r>
              <a:rPr lang="en-US" sz="2100" b="1" dirty="0">
                <a:solidFill>
                  <a:srgbClr val="C00000"/>
                </a:solidFill>
                <a:latin typeface="Times New Roman" panose="02020603050405020304" pitchFamily="18" charset="0"/>
                <a:cs typeface="Times New Roman" panose="02020603050405020304" pitchFamily="18" charset="0"/>
              </a:rPr>
              <a:t>Profit margin </a:t>
            </a:r>
            <a:r>
              <a:rPr lang="en-US" sz="2100" dirty="0">
                <a:solidFill>
                  <a:prstClr val="black"/>
                </a:solidFill>
                <a:latin typeface="Times New Roman" panose="02020603050405020304" pitchFamily="18" charset="0"/>
                <a:cs typeface="Times New Roman" panose="02020603050405020304" pitchFamily="18" charset="0"/>
              </a:rPr>
              <a:t>(measures profit as a percentage of revenue)</a:t>
            </a:r>
          </a:p>
          <a:p>
            <a:pPr marL="742950" lvl="1" indent="-285750" algn="just" defTabSz="457200">
              <a:lnSpc>
                <a:spcPct val="90000"/>
              </a:lnSpc>
              <a:spcAft>
                <a:spcPts val="600"/>
              </a:spcAft>
              <a:buClrTx/>
              <a:buFont typeface="Arial"/>
              <a:buChar char="–"/>
            </a:pPr>
            <a:r>
              <a:rPr lang="en-US" sz="2100" b="1" dirty="0">
                <a:solidFill>
                  <a:srgbClr val="C00000"/>
                </a:solidFill>
                <a:latin typeface="Times New Roman" panose="02020603050405020304" pitchFamily="18" charset="0"/>
                <a:cs typeface="Times New Roman" panose="02020603050405020304" pitchFamily="18" charset="0"/>
              </a:rPr>
              <a:t>Days sales outstanding </a:t>
            </a:r>
            <a:r>
              <a:rPr lang="en-US" sz="2100" dirty="0">
                <a:solidFill>
                  <a:prstClr val="black"/>
                </a:solidFill>
                <a:latin typeface="Times New Roman" panose="02020603050405020304" pitchFamily="18" charset="0"/>
                <a:cs typeface="Times New Roman" panose="02020603050405020304" pitchFamily="18" charset="0"/>
              </a:rPr>
              <a:t>(measures the average time between when a sale is made and when the cash is collected)</a:t>
            </a:r>
          </a:p>
          <a:p>
            <a:pPr marL="742950" lvl="1" indent="-285750" algn="just" defTabSz="457200">
              <a:lnSpc>
                <a:spcPct val="90000"/>
              </a:lnSpc>
              <a:spcAft>
                <a:spcPts val="600"/>
              </a:spcAft>
              <a:buClrTx/>
              <a:buFont typeface="Arial"/>
              <a:buChar char="–"/>
            </a:pPr>
            <a:r>
              <a:rPr lang="en-US" sz="2100" b="1" dirty="0">
                <a:solidFill>
                  <a:srgbClr val="C00000"/>
                </a:solidFill>
                <a:latin typeface="Times New Roman" panose="02020603050405020304" pitchFamily="18" charset="0"/>
                <a:cs typeface="Times New Roman" panose="02020603050405020304" pitchFamily="18" charset="0"/>
              </a:rPr>
              <a:t>Incremental fixed cost per order </a:t>
            </a:r>
            <a:r>
              <a:rPr lang="en-US" sz="2100" dirty="0">
                <a:solidFill>
                  <a:prstClr val="black"/>
                </a:solidFill>
                <a:latin typeface="Times New Roman" panose="02020603050405020304" pitchFamily="18" charset="0"/>
                <a:cs typeface="Times New Roman" panose="02020603050405020304" pitchFamily="18" charset="0"/>
              </a:rPr>
              <a:t>( measures the incremental costs that are independent of the size of the order)</a:t>
            </a:r>
          </a:p>
          <a:p>
            <a:pPr marL="742950" lvl="1" indent="-285750" algn="just" defTabSz="457200">
              <a:lnSpc>
                <a:spcPct val="90000"/>
              </a:lnSpc>
              <a:spcAft>
                <a:spcPts val="600"/>
              </a:spcAft>
              <a:buClrTx/>
              <a:buFont typeface="Arial"/>
              <a:buChar char="–"/>
            </a:pPr>
            <a:r>
              <a:rPr lang="en-US" sz="2100" b="1" dirty="0">
                <a:solidFill>
                  <a:srgbClr val="C00000"/>
                </a:solidFill>
                <a:latin typeface="Times New Roman" panose="02020603050405020304" pitchFamily="18" charset="0"/>
                <a:cs typeface="Times New Roman" panose="02020603050405020304" pitchFamily="18" charset="0"/>
              </a:rPr>
              <a:t>Incremental variable cost per unit </a:t>
            </a:r>
            <a:r>
              <a:rPr lang="en-US" sz="2100" dirty="0">
                <a:solidFill>
                  <a:prstClr val="black"/>
                </a:solidFill>
                <a:latin typeface="Times New Roman" panose="02020603050405020304" pitchFamily="18" charset="0"/>
                <a:cs typeface="Times New Roman" panose="02020603050405020304" pitchFamily="18" charset="0"/>
              </a:rPr>
              <a:t>(measures the incremental costs that vary with the size of the order)</a:t>
            </a:r>
          </a:p>
          <a:p>
            <a:pPr marL="742950" lvl="1" indent="-285750" algn="just" defTabSz="457200">
              <a:lnSpc>
                <a:spcPct val="90000"/>
              </a:lnSpc>
              <a:spcAft>
                <a:spcPts val="600"/>
              </a:spcAft>
              <a:buClrTx/>
              <a:buFont typeface="Arial"/>
              <a:buChar char="–"/>
            </a:pPr>
            <a:r>
              <a:rPr lang="en-US" sz="2100" b="1" dirty="0">
                <a:solidFill>
                  <a:srgbClr val="C00000"/>
                </a:solidFill>
                <a:latin typeface="Times New Roman" panose="02020603050405020304" pitchFamily="18" charset="0"/>
                <a:cs typeface="Times New Roman" panose="02020603050405020304" pitchFamily="18" charset="0"/>
              </a:rPr>
              <a:t>Average sale price </a:t>
            </a:r>
            <a:r>
              <a:rPr lang="en-US" sz="2100" dirty="0">
                <a:solidFill>
                  <a:prstClr val="black"/>
                </a:solidFill>
                <a:latin typeface="Times New Roman" panose="02020603050405020304" pitchFamily="18" charset="0"/>
                <a:cs typeface="Times New Roman" panose="02020603050405020304" pitchFamily="18" charset="0"/>
              </a:rPr>
              <a:t>(measures the average price at which a supply chain activity was performed in a given period)</a:t>
            </a:r>
          </a:p>
          <a:p>
            <a:pPr marL="742950" lvl="1" indent="-285750" algn="just" defTabSz="457200">
              <a:lnSpc>
                <a:spcPct val="90000"/>
              </a:lnSpc>
              <a:spcAft>
                <a:spcPts val="600"/>
              </a:spcAft>
              <a:buClrTx/>
              <a:buFont typeface="Arial"/>
              <a:buChar char="–"/>
            </a:pPr>
            <a:r>
              <a:rPr lang="en-US" sz="2100" b="1" dirty="0">
                <a:solidFill>
                  <a:srgbClr val="C00000"/>
                </a:solidFill>
                <a:latin typeface="Times New Roman" panose="02020603050405020304" pitchFamily="18" charset="0"/>
                <a:cs typeface="Times New Roman" panose="02020603050405020304" pitchFamily="18" charset="0"/>
              </a:rPr>
              <a:t>Average order size </a:t>
            </a:r>
            <a:r>
              <a:rPr lang="en-US" sz="2100" dirty="0">
                <a:solidFill>
                  <a:prstClr val="black"/>
                </a:solidFill>
                <a:latin typeface="Times New Roman" panose="02020603050405020304" pitchFamily="18" charset="0"/>
                <a:cs typeface="Times New Roman" panose="02020603050405020304" pitchFamily="18" charset="0"/>
              </a:rPr>
              <a:t>(measures the average quantity per order) </a:t>
            </a:r>
          </a:p>
          <a:p>
            <a:pPr marL="742950" lvl="1" indent="-285750" algn="just" defTabSz="457200">
              <a:lnSpc>
                <a:spcPct val="90000"/>
              </a:lnSpc>
              <a:spcAft>
                <a:spcPts val="600"/>
              </a:spcAft>
              <a:buClrTx/>
              <a:buFont typeface="Arial"/>
              <a:buChar char="–"/>
            </a:pPr>
            <a:r>
              <a:rPr lang="en-US" sz="2100" b="1" dirty="0">
                <a:solidFill>
                  <a:srgbClr val="C00000"/>
                </a:solidFill>
                <a:latin typeface="Times New Roman" panose="02020603050405020304" pitchFamily="18" charset="0"/>
                <a:cs typeface="Times New Roman" panose="02020603050405020304" pitchFamily="18" charset="0"/>
              </a:rPr>
              <a:t>Range of sale price </a:t>
            </a:r>
            <a:r>
              <a:rPr lang="en-US" sz="2100" dirty="0">
                <a:solidFill>
                  <a:prstClr val="black"/>
                </a:solidFill>
                <a:latin typeface="Times New Roman" panose="02020603050405020304" pitchFamily="18" charset="0"/>
                <a:cs typeface="Times New Roman" panose="02020603050405020304" pitchFamily="18" charset="0"/>
              </a:rPr>
              <a:t>(measures the maximum and the minimum of sale price per unit over a specified time horizon)</a:t>
            </a:r>
          </a:p>
          <a:p>
            <a:pPr marL="742950" lvl="1" indent="-285750" algn="just" defTabSz="457200">
              <a:lnSpc>
                <a:spcPct val="90000"/>
              </a:lnSpc>
              <a:spcAft>
                <a:spcPts val="600"/>
              </a:spcAft>
              <a:buClrTx/>
              <a:buFont typeface="Arial"/>
              <a:buChar char="–"/>
            </a:pPr>
            <a:r>
              <a:rPr lang="en-US" sz="2100" b="1" dirty="0">
                <a:solidFill>
                  <a:srgbClr val="C00000"/>
                </a:solidFill>
                <a:latin typeface="Times New Roman" panose="02020603050405020304" pitchFamily="18" charset="0"/>
                <a:cs typeface="Times New Roman" panose="02020603050405020304" pitchFamily="18" charset="0"/>
              </a:rPr>
              <a:t>Range of periodic sales </a:t>
            </a:r>
            <a:r>
              <a:rPr lang="en-US" sz="2100" dirty="0">
                <a:solidFill>
                  <a:prstClr val="black"/>
                </a:solidFill>
                <a:latin typeface="Times New Roman" panose="02020603050405020304" pitchFamily="18" charset="0"/>
                <a:cs typeface="Times New Roman" panose="02020603050405020304" pitchFamily="18" charset="0"/>
              </a:rPr>
              <a:t>(measures the maximum and minimum of the quantity sold per period (day/week/month) during a specified time horizon)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156221" y="649447"/>
            <a:ext cx="5242141"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Components of Pricing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36</a:t>
            </a:fld>
            <a:endParaRPr lang="en-US"/>
          </a:p>
        </p:txBody>
      </p:sp>
    </p:spTree>
    <p:extLst>
      <p:ext uri="{BB962C8B-B14F-4D97-AF65-F5344CB8AC3E}">
        <p14:creationId xmlns:p14="http://schemas.microsoft.com/office/powerpoint/2010/main" val="417395060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874473" y="433493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982937" y="1119985"/>
            <a:ext cx="5493296" cy="523220"/>
          </a:xfrm>
          <a:prstGeom prst="rect">
            <a:avLst/>
          </a:prstGeom>
          <a:noFill/>
        </p:spPr>
        <p:txBody>
          <a:bodyPr wrap="square" rtlCol="0">
            <a:spAutoFit/>
          </a:bodyPr>
          <a:lstStyle/>
          <a:p>
            <a:pPr lvl="0" algn="ctr"/>
            <a:r>
              <a:rPr lang="en-US" sz="2800" b="1" dirty="0">
                <a:solidFill>
                  <a:srgbClr val="00B0F0"/>
                </a:solidFill>
                <a:latin typeface="Times New Roman"/>
                <a:ea typeface="Times New Roman"/>
                <a:cs typeface="Times New Roman"/>
                <a:sym typeface="Times New Roman"/>
              </a:rPr>
              <a:t>Summary of Learning Objectives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150823" y="2343656"/>
            <a:ext cx="9041177" cy="3293209"/>
          </a:xfrm>
          <a:prstGeom prst="rect">
            <a:avLst/>
          </a:prstGeom>
          <a:noFill/>
        </p:spPr>
        <p:txBody>
          <a:bodyPr wrap="square" rtlCol="0">
            <a:spAutoFit/>
          </a:bodyPr>
          <a:lstStyle/>
          <a:p>
            <a:pPr lvl="0" algn="just"/>
            <a:endParaRPr lang="en-US" sz="2600" dirty="0">
              <a:solidFill>
                <a:srgbClr val="000000"/>
              </a:solidFill>
              <a:latin typeface="Times New Roman"/>
              <a:ea typeface="Times New Roman"/>
              <a:cs typeface="Times New Roman"/>
              <a:sym typeface="Times New Roman"/>
            </a:endParaRPr>
          </a:p>
          <a:p>
            <a:pPr lvl="0" algn="just"/>
            <a:r>
              <a:rPr lang="en-US" sz="2600" dirty="0">
                <a:solidFill>
                  <a:srgbClr val="000000"/>
                </a:solidFill>
                <a:latin typeface="Times New Roman"/>
                <a:ea typeface="Times New Roman"/>
                <a:cs typeface="Times New Roman"/>
                <a:sym typeface="Times New Roman"/>
              </a:rPr>
              <a:t>1- Identify the major drivers of supply chain performance.</a:t>
            </a:r>
          </a:p>
          <a:p>
            <a:pPr lvl="0" algn="just"/>
            <a:endParaRPr lang="en-US" sz="2600" dirty="0">
              <a:solidFill>
                <a:srgbClr val="000000"/>
              </a:solidFill>
              <a:latin typeface="Times New Roman"/>
              <a:ea typeface="Times New Roman"/>
              <a:cs typeface="Times New Roman"/>
              <a:sym typeface="Times New Roman"/>
            </a:endParaRPr>
          </a:p>
          <a:p>
            <a:pPr lvl="0" algn="just"/>
            <a:r>
              <a:rPr lang="en-US" sz="2600" dirty="0">
                <a:solidFill>
                  <a:srgbClr val="000000"/>
                </a:solidFill>
                <a:latin typeface="Times New Roman"/>
                <a:ea typeface="Times New Roman"/>
                <a:cs typeface="Times New Roman"/>
                <a:sym typeface="Times New Roman"/>
              </a:rPr>
              <a:t>2- Discuss the role of each driver in creating a strategic fit</a:t>
            </a:r>
          </a:p>
          <a:p>
            <a:pPr lvl="0" algn="just"/>
            <a:r>
              <a:rPr lang="en-US" sz="2600" dirty="0">
                <a:solidFill>
                  <a:srgbClr val="000000"/>
                </a:solidFill>
                <a:latin typeface="Times New Roman"/>
                <a:ea typeface="Times New Roman"/>
                <a:cs typeface="Times New Roman"/>
                <a:sym typeface="Times New Roman"/>
              </a:rPr>
              <a:t>    between the supply chain strategy and the competitive strategy.</a:t>
            </a:r>
          </a:p>
          <a:p>
            <a:pPr lvl="0" algn="just"/>
            <a:endParaRPr lang="en-US" sz="2600" dirty="0">
              <a:solidFill>
                <a:srgbClr val="000000"/>
              </a:solidFill>
              <a:latin typeface="Times New Roman"/>
              <a:ea typeface="Times New Roman"/>
              <a:cs typeface="Times New Roman"/>
              <a:sym typeface="Times New Roman"/>
            </a:endParaRPr>
          </a:p>
          <a:p>
            <a:pPr lvl="0" algn="just"/>
            <a:r>
              <a:rPr lang="en-US" sz="2600" dirty="0">
                <a:solidFill>
                  <a:srgbClr val="000000"/>
                </a:solidFill>
                <a:latin typeface="Times New Roman"/>
                <a:ea typeface="Times New Roman"/>
                <a:cs typeface="Times New Roman"/>
                <a:sym typeface="Times New Roman"/>
              </a:rPr>
              <a:t>3- Define the key metrics that track the performance of the</a:t>
            </a:r>
          </a:p>
          <a:p>
            <a:pPr lvl="0" algn="just"/>
            <a:r>
              <a:rPr lang="en-US" sz="2600" dirty="0">
                <a:solidFill>
                  <a:srgbClr val="000000"/>
                </a:solidFill>
                <a:latin typeface="Times New Roman"/>
                <a:ea typeface="Times New Roman"/>
                <a:cs typeface="Times New Roman"/>
                <a:sym typeface="Times New Roman"/>
              </a:rPr>
              <a:t>    supply chain in terms of each driver.</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6968983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966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84216" y="1802674"/>
            <a:ext cx="10280470" cy="43210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rgbClr val="000000"/>
              </a:buClr>
              <a:buFont typeface="Wingdings" panose="05000000000000000000" pitchFamily="2" charset="2"/>
              <a:buChar char="Ø"/>
            </a:pPr>
            <a:r>
              <a:rPr lang="en-US" sz="2800" b="1" kern="0" dirty="0">
                <a:solidFill>
                  <a:srgbClr val="000000"/>
                </a:solidFill>
                <a:latin typeface="Times New Roman" panose="02020603050405020304" pitchFamily="18" charset="0"/>
                <a:ea typeface="Times New Roman"/>
                <a:cs typeface="Times New Roman" panose="02020603050405020304" pitchFamily="18" charset="0"/>
                <a:sym typeface="Times New Roman"/>
              </a:rPr>
              <a:t>Chopra, S., &amp; Meindl, P. (2016). Global Edition. Pearson Education Limited</a:t>
            </a:r>
          </a:p>
          <a:p>
            <a:pPr>
              <a:buClr>
                <a:srgbClr val="000000"/>
              </a:buClr>
            </a:pPr>
            <a:r>
              <a:rPr lang="en-US" sz="2800" b="1" kern="0" dirty="0">
                <a:solidFill>
                  <a:srgbClr val="00B0F0"/>
                </a:solidFill>
                <a:latin typeface="Times New Roman" panose="02020603050405020304" pitchFamily="18" charset="0"/>
                <a:cs typeface="Times New Roman" panose="02020603050405020304" pitchFamily="18" charset="0"/>
                <a:sym typeface="Times New Roman"/>
              </a:rPr>
              <a:t>     Chapter 3</a:t>
            </a:r>
            <a:endParaRPr lang="en-US" sz="2800" b="1" kern="0" dirty="0">
              <a:solidFill>
                <a:srgbClr val="00B0F0"/>
              </a:solidFill>
              <a:latin typeface="Times New Roman" panose="02020603050405020304" pitchFamily="18" charset="0"/>
              <a:ea typeface="Times New Roman"/>
              <a:cs typeface="Times New Roman" panose="02020603050405020304" pitchFamily="18" charset="0"/>
              <a:sym typeface="Times New Roman"/>
            </a:endParaRPr>
          </a:p>
          <a:p>
            <a:pPr>
              <a:buClr>
                <a:srgbClr val="000000"/>
              </a:buClr>
            </a:pPr>
            <a:endParaRPr lang="en-US" sz="2800" b="1" kern="0" dirty="0">
              <a:solidFill>
                <a:srgbClr val="00B0F0"/>
              </a:solidFill>
              <a:latin typeface="Times New Roman" panose="02020603050405020304" pitchFamily="18" charset="0"/>
              <a:ea typeface="Times New Roman"/>
              <a:cs typeface="Times New Roman" panose="02020603050405020304" pitchFamily="18" charset="0"/>
              <a:sym typeface="Times New Roman"/>
            </a:endParaRPr>
          </a:p>
          <a:p>
            <a:pPr>
              <a:buClr>
                <a:srgbClr val="000000"/>
              </a:buClr>
            </a:pPr>
            <a:endParaRPr lang="en-US" sz="2800" b="1" kern="0" dirty="0">
              <a:solidFill>
                <a:srgbClr val="00B0F0"/>
              </a:solidFill>
              <a:latin typeface="Times New Roman" panose="02020603050405020304" pitchFamily="18" charset="0"/>
              <a:ea typeface="Times New Roman"/>
              <a:cs typeface="Times New Roman" panose="02020603050405020304" pitchFamily="18" charset="0"/>
              <a:sym typeface="Times New Roman"/>
            </a:endParaRPr>
          </a:p>
          <a:p>
            <a:pPr marL="457200" indent="-457200">
              <a:buClr>
                <a:srgbClr val="000000"/>
              </a:buClr>
              <a:buFont typeface="Wingdings" panose="05000000000000000000" pitchFamily="2" charset="2"/>
              <a:buChar char="Ø"/>
            </a:pPr>
            <a:r>
              <a:rPr lang="en-US" sz="2800" b="1" dirty="0">
                <a:solidFill>
                  <a:schemeClr val="dk1"/>
                </a:solidFill>
                <a:latin typeface="Times New Roman" panose="02020603050405020304" pitchFamily="18" charset="0"/>
                <a:ea typeface="Times New Roman"/>
                <a:cs typeface="Times New Roman" panose="02020603050405020304" pitchFamily="18" charset="0"/>
                <a:sym typeface="Times New Roman"/>
              </a:rPr>
              <a:t>Supply Chain Council</a:t>
            </a:r>
            <a:endParaRPr lang="en-US" sz="2800" b="1" dirty="0">
              <a:solidFill>
                <a:schemeClr val="dk1"/>
              </a:solidFill>
              <a:latin typeface="Times New Roman" panose="02020603050405020304" pitchFamily="18" charset="0"/>
              <a:cs typeface="Times New Roman" panose="02020603050405020304" pitchFamily="18" charset="0"/>
              <a:sym typeface="Times New Roman"/>
            </a:endParaRPr>
          </a:p>
          <a:p>
            <a:pPr lvl="0">
              <a:buClr>
                <a:srgbClr val="000000"/>
              </a:buClr>
            </a:pPr>
            <a:endParaRPr lang="en-US" sz="2800" b="1"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buClr>
                <a:srgbClr val="000000"/>
              </a:buClr>
            </a:pPr>
            <a:endParaRPr lang="en-US" sz="2800" kern="0" dirty="0">
              <a:solidFill>
                <a:srgbClr val="000000"/>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1990960" y="978734"/>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38</a:t>
            </a:fld>
            <a:endParaRPr lang="en-US"/>
          </a:p>
        </p:txBody>
      </p:sp>
    </p:spTree>
    <p:extLst>
      <p:ext uri="{BB962C8B-B14F-4D97-AF65-F5344CB8AC3E}">
        <p14:creationId xmlns:p14="http://schemas.microsoft.com/office/powerpoint/2010/main" val="289652441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0765B27-E082-4731-AA20-80A40AFFDA69}">
  <ds:schemaRefs>
    <ds:schemaRef ds:uri="http://schemas.microsoft.com/sharepoint/v3/contenttype/forms"/>
  </ds:schemaRefs>
</ds:datastoreItem>
</file>

<file path=customXml/itemProps2.xml><?xml version="1.0" encoding="utf-8"?>
<ds:datastoreItem xmlns:ds="http://schemas.openxmlformats.org/officeDocument/2006/customXml" ds:itemID="{D6164E2C-61BC-4268-A5BD-470443A5F997}">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5D1A09CA-ADF1-45A1-9533-1201B9CDAF2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2895</TotalTime>
  <Words>2372</Words>
  <Application>Microsoft Office PowerPoint</Application>
  <PresentationFormat>Widescreen</PresentationFormat>
  <Paragraphs>380</Paragraphs>
  <Slides>39</Slides>
  <Notes>4</Notes>
  <HiddenSlides>0</HiddenSlides>
  <MMClips>0</MMClips>
  <ScaleCrop>false</ScaleCrop>
  <HeadingPairs>
    <vt:vector size="4" baseType="variant">
      <vt:variant>
        <vt:lpstr>Theme</vt:lpstr>
      </vt:variant>
      <vt:variant>
        <vt:i4>1</vt:i4>
      </vt:variant>
      <vt:variant>
        <vt:lpstr>Slide Titles</vt:lpstr>
      </vt:variant>
      <vt:variant>
        <vt:i4>39</vt:i4>
      </vt:variant>
    </vt:vector>
  </HeadingPairs>
  <TitlesOfParts>
    <vt:vector size="40"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TarekLaptop</cp:lastModifiedBy>
  <cp:revision>94</cp:revision>
  <dcterms:created xsi:type="dcterms:W3CDTF">2023-04-29T09:08:23Z</dcterms:created>
  <dcterms:modified xsi:type="dcterms:W3CDTF">2024-02-14T17:11:59Z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