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5"/>
  </p:notesMasterIdLst>
  <p:sldIdLst>
    <p:sldId id="480" r:id="rId5"/>
    <p:sldId id="313" r:id="rId6"/>
    <p:sldId id="496" r:id="rId7"/>
    <p:sldId id="507" r:id="rId8"/>
    <p:sldId id="500" r:id="rId9"/>
    <p:sldId id="501" r:id="rId10"/>
    <p:sldId id="502" r:id="rId11"/>
    <p:sldId id="503" r:id="rId12"/>
    <p:sldId id="504" r:id="rId13"/>
    <p:sldId id="508" r:id="rId14"/>
    <p:sldId id="509" r:id="rId15"/>
    <p:sldId id="505" r:id="rId16"/>
    <p:sldId id="539" r:id="rId17"/>
    <p:sldId id="538" r:id="rId18"/>
    <p:sldId id="510" r:id="rId19"/>
    <p:sldId id="511" r:id="rId20"/>
    <p:sldId id="512" r:id="rId21"/>
    <p:sldId id="513" r:id="rId22"/>
    <p:sldId id="514" r:id="rId23"/>
    <p:sldId id="515" r:id="rId24"/>
    <p:sldId id="517" r:id="rId25"/>
    <p:sldId id="518" r:id="rId26"/>
    <p:sldId id="519" r:id="rId27"/>
    <p:sldId id="520" r:id="rId28"/>
    <p:sldId id="521" r:id="rId29"/>
    <p:sldId id="523" r:id="rId30"/>
    <p:sldId id="524" r:id="rId31"/>
    <p:sldId id="525" r:id="rId32"/>
    <p:sldId id="526" r:id="rId33"/>
    <p:sldId id="527" r:id="rId34"/>
    <p:sldId id="528" r:id="rId35"/>
    <p:sldId id="529" r:id="rId36"/>
    <p:sldId id="530" r:id="rId37"/>
    <p:sldId id="532" r:id="rId38"/>
    <p:sldId id="533" r:id="rId39"/>
    <p:sldId id="534" r:id="rId40"/>
    <p:sldId id="535" r:id="rId41"/>
    <p:sldId id="536" r:id="rId42"/>
    <p:sldId id="537" r:id="rId43"/>
    <p:sldId id="349" r:id="rId4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13"/>
            <p14:sldId id="496"/>
            <p14:sldId id="507"/>
            <p14:sldId id="500"/>
            <p14:sldId id="501"/>
            <p14:sldId id="502"/>
            <p14:sldId id="503"/>
            <p14:sldId id="504"/>
            <p14:sldId id="508"/>
            <p14:sldId id="509"/>
            <p14:sldId id="505"/>
            <p14:sldId id="539"/>
            <p14:sldId id="538"/>
            <p14:sldId id="510"/>
            <p14:sldId id="511"/>
            <p14:sldId id="512"/>
            <p14:sldId id="513"/>
            <p14:sldId id="514"/>
            <p14:sldId id="515"/>
            <p14:sldId id="517"/>
            <p14:sldId id="518"/>
            <p14:sldId id="519"/>
            <p14:sldId id="520"/>
            <p14:sldId id="521"/>
            <p14:sldId id="523"/>
            <p14:sldId id="524"/>
            <p14:sldId id="525"/>
            <p14:sldId id="526"/>
            <p14:sldId id="527"/>
            <p14:sldId id="528"/>
            <p14:sldId id="529"/>
            <p14:sldId id="530"/>
            <p14:sldId id="532"/>
            <p14:sldId id="533"/>
            <p14:sldId id="534"/>
            <p14:sldId id="535"/>
            <p14:sldId id="536"/>
            <p14:sldId id="537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85014" autoAdjust="0"/>
  </p:normalViewPr>
  <p:slideViewPr>
    <p:cSldViewPr snapToGrid="0">
      <p:cViewPr varScale="1">
        <p:scale>
          <a:sx n="51" d="100"/>
          <a:sy n="51" d="100"/>
        </p:scale>
        <p:origin x="1188" y="52"/>
      </p:cViewPr>
      <p:guideLst/>
    </p:cSldViewPr>
  </p:slideViewPr>
  <p:outlineViewPr>
    <p:cViewPr>
      <p:scale>
        <a:sx n="33" d="100"/>
        <a:sy n="33" d="100"/>
      </p:scale>
      <p:origin x="0" y="-1952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 snapToGrid="0">
      <p:cViewPr varScale="1">
        <p:scale>
          <a:sx n="46" d="100"/>
          <a:sy n="46" d="100"/>
        </p:scale>
        <p:origin x="2728" y="5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viewProps" Target="view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theme" Target="theme/theme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presProps" Target="presProps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6/10/2025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20351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A37F65-968E-BC8C-2F47-C06B7FCAEC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ED79C9B-72E0-F43F-B940-F7DB267F010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1C96155-A012-3AEE-65D2-6042EBC7FE6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9F4F866-81A8-408C-C2B0-0D35D377124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292499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9E4F81-AED2-6CCC-683F-E576BEFD44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955D854-4879-49FA-2778-3A58266D527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4EC592A-93C2-B396-5D52-2A2FD68A33F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4BC3D48-75C2-6CA8-C226-A333D1897FE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661297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EBE02BB-A2FB-B54D-4E0A-14F85198F7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8FAA4C7-F05C-0F91-2BB7-8B0E3989B8C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8A0CAB1-B2ED-3893-2F57-9B43779F398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87F486C-1472-768A-0FF0-8C73A484172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136638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9B884E-24ED-4CA4-FEBA-BE19F4248F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9D14048-3286-1A8C-AE51-97758178105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79762B4-6ABD-824C-78DA-9A65D443991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6CE9BBB-5D4E-4DA2-E922-2CD2BA2AA15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700693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DA8ECE9-87E1-FA7B-AD6A-D8AF152982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D2DEA5E-0452-6004-975D-211267C9F37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B9001FE-82AD-0265-A56F-85CFF000B04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E91A37E-6D04-ECCA-C41F-4B20EB5E656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837682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2490386-1181-4D63-B76E-F879CD2C7C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E5B4684-922F-7D8C-2D59-067FAFD97F0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0252B4A-A448-6495-C62C-39D0E542C27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</a:t>
            </a:fld>
            <a:endParaRPr lang="en-US"/>
          </a:p>
        </p:txBody>
      </p:sp>
      <p:sp>
        <p:nvSpPr>
          <p:cNvPr id="6" name="Notes Placeholder 5">
            <a:extLst>
              <a:ext uri="{FF2B5EF4-FFF2-40B4-BE49-F238E27FC236}">
                <a16:creationId xmlns:a16="http://schemas.microsoft.com/office/drawing/2014/main" id="{13EC5148-A7ED-71EC-C9E1-E319F598E3C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748829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305769-6859-B1E1-CA55-0BB13C64CC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37C786E-79D5-DF7F-0C96-6878B406073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B074162-8636-499C-57EE-EAB3506FE96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4B942A6-EA36-DCA0-551D-56A18F9AE18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742164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EDFE6F-7AD1-566D-47EE-62C94AFF46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6DDEDA6-C820-3BA7-EFD5-D4C7A11F954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2F90F96-E0C5-C4C9-9DBB-C26C5927B2D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/>
          </a:p>
        </p:txBody>
      </p:sp>
      <p:sp>
        <p:nvSpPr>
          <p:cNvPr id="6" name="Notes Placeholder 5">
            <a:extLst>
              <a:ext uri="{FF2B5EF4-FFF2-40B4-BE49-F238E27FC236}">
                <a16:creationId xmlns:a16="http://schemas.microsoft.com/office/drawing/2014/main" id="{1C92C37F-C8EF-A8AA-8C5E-3A09500CBAE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marL="228600" indent="-228600" algn="r" rtl="1">
              <a:buFont typeface="+mj-lt"/>
              <a:buAutoNum type="arabicPeriod"/>
            </a:pPr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425401605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4BDD4ED-FFEF-0F27-EAB8-C4BECC0E77F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FD7AB98-3294-E26B-FC73-2952773ED1E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4653A4A-9D0A-6F9E-C949-099ED078A78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12</a:t>
            </a:fld>
            <a:endParaRPr lang="en-US"/>
          </a:p>
        </p:txBody>
      </p:sp>
      <p:sp>
        <p:nvSpPr>
          <p:cNvPr id="6" name="Notes Placeholder 5">
            <a:extLst>
              <a:ext uri="{FF2B5EF4-FFF2-40B4-BE49-F238E27FC236}">
                <a16:creationId xmlns:a16="http://schemas.microsoft.com/office/drawing/2014/main" id="{999675E8-2FE6-27DF-141C-F8030B145D5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7356956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1B4206-E1A4-6D62-25D4-27B184C48B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6B60C0E-4DB7-8425-FBDF-A0CFEA4BDCE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1F41A19-BCEC-8010-E2B4-D8FE7C193BA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13</a:t>
            </a:fld>
            <a:endParaRPr lang="en-US"/>
          </a:p>
        </p:txBody>
      </p:sp>
      <p:sp>
        <p:nvSpPr>
          <p:cNvPr id="6" name="Notes Placeholder 5">
            <a:extLst>
              <a:ext uri="{FF2B5EF4-FFF2-40B4-BE49-F238E27FC236}">
                <a16:creationId xmlns:a16="http://schemas.microsoft.com/office/drawing/2014/main" id="{9CA61D58-B8FF-5B77-A1B3-0D172745A1D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684642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E7A7F93-8B0F-C185-1363-C842FA9BFD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59C082B-0FE4-E949-2CE4-8C7310B2783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92B7A33-E2B0-44D7-8355-5010BD8BE67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/>
          </a:p>
        </p:txBody>
      </p:sp>
      <p:sp>
        <p:nvSpPr>
          <p:cNvPr id="6" name="Notes Placeholder 5">
            <a:extLst>
              <a:ext uri="{FF2B5EF4-FFF2-40B4-BE49-F238E27FC236}">
                <a16:creationId xmlns:a16="http://schemas.microsoft.com/office/drawing/2014/main" id="{ED23499A-3483-AFD4-A3FC-92CD79D91FC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231515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034F7E9-9094-68AF-D4A1-BD3B60A8C7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82953DC-0A7E-1489-71B7-2123C256377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AE407D3-A133-59D5-0E6C-3F52C18CB79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/>
          </a:p>
        </p:txBody>
      </p:sp>
      <p:sp>
        <p:nvSpPr>
          <p:cNvPr id="6" name="Notes Placeholder 5">
            <a:extLst>
              <a:ext uri="{FF2B5EF4-FFF2-40B4-BE49-F238E27FC236}">
                <a16:creationId xmlns:a16="http://schemas.microsoft.com/office/drawing/2014/main" id="{30B6C549-6DD7-40A6-5065-E7C40D1E412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946875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1178C71-E91E-7367-23D9-2996848946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BE908B4-2DBA-9CB0-3A89-4F5AA968139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F0E857F-CF7D-AB66-45DA-7A8271226B2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D8125BC-04B7-0DC6-7628-A59BA0EFF67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22244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2563A7-655F-5B5F-632A-C3DF47D29C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5B32855-E50B-4252-110B-C982352133B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78686DA-7664-5DCC-4FDF-C1D356E7775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/>
          </a:p>
        </p:txBody>
      </p:sp>
      <p:sp>
        <p:nvSpPr>
          <p:cNvPr id="6" name="Notes Placeholder 5">
            <a:extLst>
              <a:ext uri="{FF2B5EF4-FFF2-40B4-BE49-F238E27FC236}">
                <a16:creationId xmlns:a16="http://schemas.microsoft.com/office/drawing/2014/main" id="{EEACC386-E0E5-373E-6CF6-81DFBEB38E2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r" rtl="1"/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250234207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ECCEEB-09EC-1E7D-5405-101733B862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DB094EE-C79E-FB51-EEEB-3CD66156443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E5F9B1F-94F7-E5A9-4F4B-96008B6892C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/>
          </a:p>
        </p:txBody>
      </p:sp>
      <p:sp>
        <p:nvSpPr>
          <p:cNvPr id="6" name="Notes Placeholder 5">
            <a:extLst>
              <a:ext uri="{FF2B5EF4-FFF2-40B4-BE49-F238E27FC236}">
                <a16:creationId xmlns:a16="http://schemas.microsoft.com/office/drawing/2014/main" id="{9437BE4E-DA32-5EDC-23FD-442804E8B12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r" rtl="1">
              <a:buNone/>
            </a:pPr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44508212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C31612-212E-E0BA-CA34-8CB725FB14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51766EE-6CCE-39B6-7410-194CB7F54A3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E21702F-E0EB-9821-3B5F-971B4E98E99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2D13567-09BD-C577-FCBB-6E3799A13C7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963616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7401A8F-F9D3-8373-F6C1-0E83D0E474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C683062-B542-D2BC-CC2D-171446CD5E0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26725E8-F0E3-C7E9-A84A-4111E8C818E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20</a:t>
            </a:fld>
            <a:endParaRPr lang="en-US"/>
          </a:p>
        </p:txBody>
      </p:sp>
      <p:sp>
        <p:nvSpPr>
          <p:cNvPr id="6" name="Notes Placeholder 5">
            <a:extLst>
              <a:ext uri="{FF2B5EF4-FFF2-40B4-BE49-F238E27FC236}">
                <a16:creationId xmlns:a16="http://schemas.microsoft.com/office/drawing/2014/main" id="{3BE3B858-6277-FCFB-E8D5-43EB00C2C7E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r" rtl="1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3929356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74C62C-089A-AF75-D637-09B6E22B5C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751D49F-B255-2042-276F-B0CC5BFA14C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BFA264E-A9B5-F859-D55A-F7A3FAF3251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21</a:t>
            </a:fld>
            <a:endParaRPr lang="en-US"/>
          </a:p>
        </p:txBody>
      </p:sp>
      <p:sp>
        <p:nvSpPr>
          <p:cNvPr id="6" name="Notes Placeholder 5">
            <a:extLst>
              <a:ext uri="{FF2B5EF4-FFF2-40B4-BE49-F238E27FC236}">
                <a16:creationId xmlns:a16="http://schemas.microsoft.com/office/drawing/2014/main" id="{F1980A53-D017-767E-2367-293213581D4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276886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3853E17-B492-A1EF-1912-8C1098904C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22EE557-5BF8-A65B-5A06-78DF577F184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C508C56-969C-3062-9845-2D22D4B2A08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801D95B-1F21-5274-B702-C409017FAE9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534313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E0E8CCD-C5D0-771A-B33A-D63652A790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82DC63C-4A62-A153-771E-9FEAC428DC6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7CC942C-387A-ED9C-EAB7-97A90D46242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23</a:t>
            </a:fld>
            <a:endParaRPr lang="en-US"/>
          </a:p>
        </p:txBody>
      </p:sp>
      <p:sp>
        <p:nvSpPr>
          <p:cNvPr id="6" name="Notes Placeholder 5">
            <a:extLst>
              <a:ext uri="{FF2B5EF4-FFF2-40B4-BE49-F238E27FC236}">
                <a16:creationId xmlns:a16="http://schemas.microsoft.com/office/drawing/2014/main" id="{B06AB225-F6C3-F60A-D7C7-1AD97FD3A61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711391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EF0E15-0A92-2181-7B31-85467C8A38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ACAD60C-29BD-F405-F57D-FB5BF0E454D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0B8B374-44CD-1FD8-5955-3F3B81DA2EC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24</a:t>
            </a:fld>
            <a:endParaRPr lang="en-US"/>
          </a:p>
        </p:txBody>
      </p:sp>
      <p:sp>
        <p:nvSpPr>
          <p:cNvPr id="6" name="Notes Placeholder 5">
            <a:extLst>
              <a:ext uri="{FF2B5EF4-FFF2-40B4-BE49-F238E27FC236}">
                <a16:creationId xmlns:a16="http://schemas.microsoft.com/office/drawing/2014/main" id="{8D4FFE07-008B-C5FE-2FB7-CEA0458E8F5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3936352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B0C18C-1E7F-1C15-9161-7AA5EF0E94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D1AA776-C80C-604B-B90A-1FAB5F2690B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3FF3A56-5FE7-06A6-BDF7-4F107220617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16124FF-793B-9417-0D4A-5BE3D46D0D4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67696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6290540-0F04-CC95-2F49-D343FBB1EF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C703DC5-C726-A45B-BD5E-D13A4588F35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4BF5C07-AD6E-71AD-109E-093A513456D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26</a:t>
            </a:fld>
            <a:endParaRPr lang="en-US"/>
          </a:p>
        </p:txBody>
      </p:sp>
      <p:sp>
        <p:nvSpPr>
          <p:cNvPr id="6" name="Notes Placeholder 5">
            <a:extLst>
              <a:ext uri="{FF2B5EF4-FFF2-40B4-BE49-F238E27FC236}">
                <a16:creationId xmlns:a16="http://schemas.microsoft.com/office/drawing/2014/main" id="{927C87DA-0845-4B8A-C1E3-F63FC2CD16D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632465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E10DA49-DEFE-99D9-C712-03AC4246A0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826E323-9AF1-63B3-ECF2-4DFED6F5C92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870F128-91BF-2C6C-CC8A-9BA1C5C1D6E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27</a:t>
            </a:fld>
            <a:endParaRPr lang="en-US"/>
          </a:p>
        </p:txBody>
      </p:sp>
      <p:sp>
        <p:nvSpPr>
          <p:cNvPr id="6" name="Notes Placeholder 5">
            <a:extLst>
              <a:ext uri="{FF2B5EF4-FFF2-40B4-BE49-F238E27FC236}">
                <a16:creationId xmlns:a16="http://schemas.microsoft.com/office/drawing/2014/main" id="{6ED298F3-B1EA-6B8D-4F6B-99CF3278EB7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1803726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88BD1AF-8B23-479A-E9BC-F1B9A30D4C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801CB2B-852D-B182-9F79-A422B1AEF76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CD6AF0D-B8BC-4E15-7441-2E67EEAACF1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28</a:t>
            </a:fld>
            <a:endParaRPr lang="en-US"/>
          </a:p>
        </p:txBody>
      </p:sp>
      <p:sp>
        <p:nvSpPr>
          <p:cNvPr id="6" name="Notes Placeholder 5">
            <a:extLst>
              <a:ext uri="{FF2B5EF4-FFF2-40B4-BE49-F238E27FC236}">
                <a16:creationId xmlns:a16="http://schemas.microsoft.com/office/drawing/2014/main" id="{51F94741-8989-C7A9-A879-A840C60FAAD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7582012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8F7896-0594-A0A2-9F5C-C8953A86BD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97DDB5D-5FA5-06F5-C853-6147A4483DC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844C0C9-7705-A89B-B434-49DB49FAB32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29</a:t>
            </a:fld>
            <a:endParaRPr lang="en-US"/>
          </a:p>
        </p:txBody>
      </p:sp>
      <p:sp>
        <p:nvSpPr>
          <p:cNvPr id="6" name="Notes Placeholder 5">
            <a:extLst>
              <a:ext uri="{FF2B5EF4-FFF2-40B4-BE49-F238E27FC236}">
                <a16:creationId xmlns:a16="http://schemas.microsoft.com/office/drawing/2014/main" id="{DE91F944-3B90-31EA-9EB5-D38574D5239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7167752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0CFF16-E21A-C0B2-2BFD-3899353CC1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6208C5E-0966-B7B0-BBF0-CFFD0A215AC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CDC0886-67C4-89EC-1301-6905D089968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2584C41-6925-F835-42A9-E8EB5C513C7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1722230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F64D5F-5388-26B4-1670-373720A483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8692BCD-BD17-77A4-E15A-3BA85983DEA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7329749-D85F-617F-193D-22A82735F8D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31</a:t>
            </a:fld>
            <a:endParaRPr lang="en-US"/>
          </a:p>
        </p:txBody>
      </p:sp>
      <p:sp>
        <p:nvSpPr>
          <p:cNvPr id="6" name="Notes Placeholder 5">
            <a:extLst>
              <a:ext uri="{FF2B5EF4-FFF2-40B4-BE49-F238E27FC236}">
                <a16:creationId xmlns:a16="http://schemas.microsoft.com/office/drawing/2014/main" id="{CE1DD06B-F499-356B-D921-443E20583B1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28083351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EE94A5-DEDA-16BD-9DB3-62294B849A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293708D-B2FD-6978-FE4C-9E624266475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35C45B8-2FA9-35A3-76C4-1AC317B7145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32</a:t>
            </a:fld>
            <a:endParaRPr lang="en-US"/>
          </a:p>
        </p:txBody>
      </p:sp>
      <p:sp>
        <p:nvSpPr>
          <p:cNvPr id="6" name="Notes Placeholder 5">
            <a:extLst>
              <a:ext uri="{FF2B5EF4-FFF2-40B4-BE49-F238E27FC236}">
                <a16:creationId xmlns:a16="http://schemas.microsoft.com/office/drawing/2014/main" id="{2F168A41-5886-151B-BC6C-AC8FF112092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8363298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201ACD-1530-323D-CE20-DD8DB6ADA5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829456E-88A5-BDDB-15F8-14BEC011488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A6944C9-5A58-373E-E71A-CDFE42540B3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33</a:t>
            </a:fld>
            <a:endParaRPr lang="en-US"/>
          </a:p>
        </p:txBody>
      </p:sp>
      <p:sp>
        <p:nvSpPr>
          <p:cNvPr id="6" name="Notes Placeholder 5">
            <a:extLst>
              <a:ext uri="{FF2B5EF4-FFF2-40B4-BE49-F238E27FC236}">
                <a16:creationId xmlns:a16="http://schemas.microsoft.com/office/drawing/2014/main" id="{20527ECE-9675-C62F-F4E9-FBCCB20D78E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9788203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35B8F7-A8C7-7CF9-CDFA-523FAF362A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4F89CE4-3FE1-48B1-B1F6-2307F1824EF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4B0BDC2-6653-D8FC-3495-ADDCB9666F5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34</a:t>
            </a:fld>
            <a:endParaRPr lang="en-US"/>
          </a:p>
        </p:txBody>
      </p:sp>
      <p:sp>
        <p:nvSpPr>
          <p:cNvPr id="6" name="Notes Placeholder 5">
            <a:extLst>
              <a:ext uri="{FF2B5EF4-FFF2-40B4-BE49-F238E27FC236}">
                <a16:creationId xmlns:a16="http://schemas.microsoft.com/office/drawing/2014/main" id="{94FE6B29-BB1A-783A-971B-2DE1DA0966D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1133854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BA7287-E84B-E5A4-12E8-3A25048666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8DE861E-173E-6F5D-1B1E-180439D6DAD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F5ACCC4-249A-7B76-D021-9BD86D87E10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63E770C-ABD4-010F-EE54-8DBC7D62DD8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2312944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ED6C111-C272-B8B0-5C54-1EC9E83490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F76810A-C07C-5A8C-FDEC-012853D2E87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D5ABCD3-E809-B796-8854-0325E2890E6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36</a:t>
            </a:fld>
            <a:endParaRPr lang="en-US"/>
          </a:p>
        </p:txBody>
      </p:sp>
      <p:sp>
        <p:nvSpPr>
          <p:cNvPr id="6" name="Notes Placeholder 5">
            <a:extLst>
              <a:ext uri="{FF2B5EF4-FFF2-40B4-BE49-F238E27FC236}">
                <a16:creationId xmlns:a16="http://schemas.microsoft.com/office/drawing/2014/main" id="{84D72E54-D27D-7467-8F62-C0BA8C6CBE6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4591810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17E112-6607-BF12-9EB9-33B64AEC37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64192E5-1D32-F5D7-A0FA-7D1AE1E5367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DCAA159-06DF-FA68-5914-5F25AAEA10E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76A1333-8870-9A91-4B5A-D4E33A7BA4D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5090421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A0018EE-EE87-FE57-5178-C4AC784F1F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85EF953-22CF-48EF-1FA4-D62E9571044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829A88C-C06F-CF53-5B6D-AC3880BBEEA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1B529B1-CD73-A6A7-354B-3268AF1CEC4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2604750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3AE724-0877-3B77-3F19-E76CDD47D4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8D79316-3E9F-59EB-F60C-9E712B0D5B5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1674D0F-E37E-0680-B810-5E3695D1EC8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9DBFD1F-AB8F-1DEA-02AE-37F13AD12EF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91498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6/10/2025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6/10/2025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6/10/2025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6/10/2025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3" r:id="rId13"/>
    <p:sldLayoutId id="2147483664" r:id="rId14"/>
    <p:sldLayoutId id="2147483665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9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0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1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2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3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4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5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6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7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8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9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0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1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2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3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4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4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27.png"/><Relationship Id="rId4" Type="http://schemas.openxmlformats.org/officeDocument/2006/relationships/image" Target="../media/image26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1671944" y="3336373"/>
            <a:ext cx="5216525" cy="39878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000" dirty="0">
                <a:latin typeface="Alexandria"/>
                <a:cs typeface="Alexandria" charset="0"/>
              </a:rPr>
              <a:t>Prepared by Dr. Ahmed Omar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73669" y="2424037"/>
            <a:ext cx="184731" cy="769441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endParaRPr lang="en-US" sz="4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4" name="Rectangle: Rounded Corners 33"/>
          <p:cNvSpPr/>
          <p:nvPr/>
        </p:nvSpPr>
        <p:spPr>
          <a:xfrm>
            <a:off x="-207" y="580666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1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272138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IT391 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System Administration 1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3EEA227-24AC-21BC-0409-6D0B0F4A2354}"/>
              </a:ext>
            </a:extLst>
          </p:cNvPr>
          <p:cNvSpPr txBox="1"/>
          <p:nvPr/>
        </p:nvSpPr>
        <p:spPr>
          <a:xfrm>
            <a:off x="766034" y="2296810"/>
            <a:ext cx="6919330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endParaRPr lang="en-US" sz="8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endParaRPr lang="en-US" sz="800" b="0" i="0" u="none" strike="noStrike" baseline="0" dirty="0">
              <a:latin typeface="Calibri" panose="020F0502020204030204" pitchFamily="34" charset="0"/>
            </a:endParaRPr>
          </a:p>
          <a:p>
            <a:r>
              <a:rPr lang="en-US" sz="4000" b="1" dirty="0">
                <a:latin typeface="Alexandria"/>
              </a:rPr>
              <a:t>System Administration 1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577137" y="1584629"/>
            <a:ext cx="4113898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Agenda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45241" y="2551300"/>
            <a:ext cx="8417320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Wingdings" panose="05000000000000000000" pitchFamily="2" charset="2"/>
              <a:buChar char="Ø"/>
            </a:pPr>
            <a:r>
              <a:rPr lang="en-US" sz="2800" dirty="0">
                <a:latin typeface="Alexandria" charset="0"/>
                <a:cs typeface="Alexandria" charset="0"/>
              </a:rPr>
              <a:t>Defining Systems, Components, and Services</a:t>
            </a:r>
          </a:p>
          <a:p>
            <a:pPr marL="457200" indent="-457200" algn="just">
              <a:buFont typeface="Wingdings" panose="05000000000000000000" pitchFamily="2" charset="2"/>
              <a:buChar char="Ø"/>
            </a:pPr>
            <a:r>
              <a:rPr lang="en-US" sz="2800" dirty="0">
                <a:latin typeface="Alexandria" charset="0"/>
                <a:cs typeface="Alexandria" charset="0"/>
              </a:rPr>
              <a:t>The Importance of System Administration</a:t>
            </a:r>
          </a:p>
          <a:p>
            <a:pPr marL="457200" indent="-457200" algn="just">
              <a:buFont typeface="Wingdings" panose="05000000000000000000" pitchFamily="2" charset="2"/>
              <a:buChar char="Ø"/>
            </a:pPr>
            <a:r>
              <a:rPr lang="en-US" sz="2800" dirty="0">
                <a:latin typeface="Alexandria" charset="0"/>
                <a:cs typeface="Alexandria" charset="0"/>
              </a:rPr>
              <a:t>Core Responsibilities and Daily Tasks</a:t>
            </a:r>
          </a:p>
          <a:p>
            <a:pPr marL="457200" indent="-457200" algn="just">
              <a:buFont typeface="Wingdings" panose="05000000000000000000" pitchFamily="2" charset="2"/>
              <a:buChar char="Ø"/>
            </a:pPr>
            <a:r>
              <a:rPr lang="en-US" sz="2800" dirty="0">
                <a:latin typeface="Alexandria" charset="0"/>
                <a:cs typeface="Alexandria" charset="0"/>
              </a:rPr>
              <a:t>Essential Tools and Technologies</a:t>
            </a:r>
          </a:p>
          <a:p>
            <a:pPr marL="457200" indent="-457200" algn="just">
              <a:buFont typeface="Wingdings" panose="05000000000000000000" pitchFamily="2" charset="2"/>
              <a:buChar char="Ø"/>
            </a:pPr>
            <a:r>
              <a:rPr lang="en-US" sz="2800" dirty="0">
                <a:latin typeface="Alexandria" charset="0"/>
                <a:cs typeface="Alexandria" charset="0"/>
              </a:rPr>
              <a:t>Common Challenges Faced</a:t>
            </a:r>
          </a:p>
          <a:p>
            <a:pPr marL="457200" indent="-457200" algn="just">
              <a:buFont typeface="Wingdings" panose="05000000000000000000" pitchFamily="2" charset="2"/>
              <a:buChar char="Ø"/>
            </a:pPr>
            <a:r>
              <a:rPr lang="en-US" sz="2800" dirty="0">
                <a:latin typeface="Alexandria" charset="0"/>
                <a:cs typeface="Alexandria" charset="0"/>
              </a:rPr>
              <a:t>Guiding Rules and Best Practices</a:t>
            </a:r>
          </a:p>
          <a:p>
            <a:pPr marL="457200" indent="-457200" algn="just">
              <a:buFont typeface="Wingdings" panose="05000000000000000000" pitchFamily="2" charset="2"/>
              <a:buChar char="Ø"/>
            </a:pPr>
            <a:r>
              <a:rPr lang="en-US" sz="2800" dirty="0">
                <a:latin typeface="Alexandria" charset="0"/>
                <a:cs typeface="Alexandria" charset="0"/>
              </a:rPr>
              <a:t>Ethical Considerations in System Administration</a:t>
            </a:r>
          </a:p>
          <a:p>
            <a:endParaRPr lang="en-US" sz="1400" dirty="0">
              <a:latin typeface="Alexandria" charset="0"/>
              <a:cs typeface="Alexandria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2A8DA2-75FB-947C-020C-FD42532B66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558BA74-0ADB-3AA4-C536-E7138AFDBAA0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E03CF83-DD47-D121-AEE2-4A8104CC23E7}"/>
              </a:ext>
            </a:extLst>
          </p:cNvPr>
          <p:cNvSpPr txBox="1"/>
          <p:nvPr/>
        </p:nvSpPr>
        <p:spPr>
          <a:xfrm>
            <a:off x="2513150" y="1019069"/>
            <a:ext cx="61401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Defining "</a:t>
            </a:r>
            <a:r>
              <a:rPr lang="en-US" sz="2800" b="1" u="sng" dirty="0">
                <a:latin typeface="Alexandria" charset="0"/>
                <a:cs typeface="Alexandria" charset="0"/>
              </a:rPr>
              <a:t>System</a:t>
            </a:r>
            <a:r>
              <a:rPr lang="en-US" sz="2800" b="1" dirty="0">
                <a:latin typeface="Alexandria" charset="0"/>
                <a:cs typeface="Alexandria" charset="0"/>
              </a:rPr>
              <a:t>" in an IT Context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81904DEF-3535-4B0A-930A-9A1180C03CCC}"/>
              </a:ext>
            </a:extLst>
          </p:cNvPr>
          <p:cNvSpPr txBox="1"/>
          <p:nvPr/>
        </p:nvSpPr>
        <p:spPr>
          <a:xfrm>
            <a:off x="825500" y="2023853"/>
            <a:ext cx="1054100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0" fontAlgn="base">
              <a:buFont typeface="Arial" panose="020B0604020202020204" pitchFamily="34" charset="0"/>
              <a:buChar char="•"/>
            </a:pPr>
            <a:r>
              <a:rPr lang="en-US" sz="2400" b="1" i="0" u="none" strike="noStrike" dirty="0">
                <a:solidFill>
                  <a:srgbClr val="000000"/>
                </a:solidFill>
                <a:effectLst/>
                <a:latin typeface="Google Sans Text"/>
              </a:rPr>
              <a:t>What is an IT System?</a:t>
            </a:r>
            <a:endParaRPr lang="en-US" sz="2400" b="0" i="0" u="none" strike="noStrike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marL="304800" rtl="0" fontAlgn="base">
              <a:buFont typeface="Arial" panose="020B0604020202020204" pitchFamily="34" charset="0"/>
              <a:buChar char="•"/>
            </a:pPr>
            <a:r>
              <a:rPr lang="en-US" sz="2400" i="0" u="none" strike="noStrike" dirty="0">
                <a:solidFill>
                  <a:srgbClr val="000000"/>
                </a:solidFill>
                <a:effectLst/>
              </a:rPr>
              <a:t>"</a:t>
            </a:r>
            <a:r>
              <a:rPr lang="en-US" sz="2400" dirty="0"/>
              <a:t>A system is an organized collection of interconnected components that work together to achieve specific objectives.</a:t>
            </a:r>
          </a:p>
          <a:p>
            <a:pPr marL="304800" rtl="0" fontAlgn="base">
              <a:buFont typeface="Arial" panose="020B0604020202020204" pitchFamily="34" charset="0"/>
              <a:buChar char="•"/>
            </a:pPr>
            <a:endParaRPr lang="en-US" sz="2400" b="0" i="0" u="none" strike="noStrike" dirty="0">
              <a:solidFill>
                <a:srgbClr val="000000"/>
              </a:solidFill>
              <a:effectLst/>
              <a:latin typeface="Google Sans Text"/>
            </a:endParaRPr>
          </a:p>
          <a:p>
            <a:pPr>
              <a:buNone/>
            </a:pPr>
            <a:r>
              <a:rPr lang="en-US" sz="2400" b="1" dirty="0"/>
              <a:t>Key Characteristics:</a:t>
            </a:r>
            <a:endParaRPr lang="en-US" sz="2400" dirty="0"/>
          </a:p>
          <a:p>
            <a:pPr marL="800100" lvl="1" indent="-342900">
              <a:buFont typeface="Wingdings" panose="05000000000000000000" pitchFamily="2" charset="2"/>
              <a:buChar char="ü"/>
            </a:pPr>
            <a:r>
              <a:rPr lang="en-US" sz="2400" b="1" dirty="0"/>
              <a:t>Integration</a:t>
            </a:r>
            <a:r>
              <a:rPr lang="en-US" sz="2400" dirty="0"/>
              <a:t>: Components work as unified whole</a:t>
            </a:r>
          </a:p>
          <a:p>
            <a:pPr marL="800100" lvl="1" indent="-342900">
              <a:buFont typeface="Wingdings" panose="05000000000000000000" pitchFamily="2" charset="2"/>
              <a:buChar char="ü"/>
            </a:pPr>
            <a:r>
              <a:rPr lang="en-US" sz="2400" b="1" dirty="0"/>
              <a:t>Purpose</a:t>
            </a:r>
            <a:r>
              <a:rPr lang="en-US" sz="2400" dirty="0"/>
              <a:t>: Designed to accomplish specific goals</a:t>
            </a:r>
          </a:p>
          <a:p>
            <a:pPr marL="800100" lvl="1" indent="-342900">
              <a:buFont typeface="Wingdings" panose="05000000000000000000" pitchFamily="2" charset="2"/>
              <a:buChar char="ü"/>
            </a:pPr>
            <a:r>
              <a:rPr lang="en-US" sz="2400" b="1" dirty="0"/>
              <a:t>Interaction</a:t>
            </a:r>
            <a:r>
              <a:rPr lang="en-US" sz="2400" dirty="0"/>
              <a:t>: Elements communicate and depend on each other</a:t>
            </a:r>
          </a:p>
          <a:p>
            <a:pPr marL="800100" lvl="1" indent="-342900">
              <a:buFont typeface="Wingdings" panose="05000000000000000000" pitchFamily="2" charset="2"/>
              <a:buChar char="ü"/>
            </a:pPr>
            <a:r>
              <a:rPr lang="en-US" sz="2400" b="1" dirty="0"/>
              <a:t>Boundaries</a:t>
            </a:r>
            <a:r>
              <a:rPr lang="en-US" sz="2400" dirty="0"/>
              <a:t>: Clear definition of what's inside vs outside</a:t>
            </a:r>
          </a:p>
          <a:p>
            <a:pPr marL="800100" lvl="1" indent="-342900">
              <a:buFont typeface="Wingdings" panose="05000000000000000000" pitchFamily="2" charset="2"/>
              <a:buChar char="ü"/>
            </a:pPr>
            <a:r>
              <a:rPr lang="en-US" sz="2400" b="1" dirty="0"/>
              <a:t>Environment</a:t>
            </a:r>
            <a:r>
              <a:rPr lang="en-US" sz="2400" dirty="0"/>
              <a:t>: Operates within specific context</a:t>
            </a:r>
          </a:p>
          <a:p>
            <a:pPr marL="304800" rtl="0" fontAlgn="base">
              <a:buFont typeface="Arial" panose="020B0604020202020204" pitchFamily="34" charset="0"/>
              <a:buChar char="•"/>
            </a:pPr>
            <a:endParaRPr lang="en-US" sz="2400" b="0" i="0" u="none" strike="noStrike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0BC92CC-2020-C6A1-8A6E-3D645889C31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1499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0DF984-E180-6858-6696-245095C75B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AA08465-86A0-7311-76F7-B16C4EDB7CB4}"/>
              </a:ext>
            </a:extLst>
          </p:cNvPr>
          <p:cNvSpPr/>
          <p:nvPr/>
        </p:nvSpPr>
        <p:spPr>
          <a:xfrm>
            <a:off x="68964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2FF51D8-FC67-AED5-92FB-FCB55AF6094E}"/>
              </a:ext>
            </a:extLst>
          </p:cNvPr>
          <p:cNvSpPr txBox="1"/>
          <p:nvPr/>
        </p:nvSpPr>
        <p:spPr>
          <a:xfrm>
            <a:off x="2513150" y="1019069"/>
            <a:ext cx="61401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Defining "</a:t>
            </a:r>
            <a:r>
              <a:rPr lang="en-US" sz="2800" b="1" u="sng" dirty="0">
                <a:latin typeface="Alexandria" charset="0"/>
                <a:cs typeface="Alexandria" charset="0"/>
              </a:rPr>
              <a:t>System</a:t>
            </a:r>
            <a:r>
              <a:rPr lang="en-US" sz="2800" b="1" dirty="0">
                <a:latin typeface="Alexandria" charset="0"/>
                <a:cs typeface="Alexandria" charset="0"/>
              </a:rPr>
              <a:t>" in an IT Context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1F43A63B-DD0C-0AEB-234D-2EFFC45899CA}"/>
              </a:ext>
            </a:extLst>
          </p:cNvPr>
          <p:cNvSpPr txBox="1"/>
          <p:nvPr/>
        </p:nvSpPr>
        <p:spPr>
          <a:xfrm>
            <a:off x="825500" y="2023853"/>
            <a:ext cx="10541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04800" rtl="0" fontAlgn="base">
              <a:buFont typeface="Arial" panose="020B0604020202020204" pitchFamily="34" charset="0"/>
              <a:buChar char="•"/>
            </a:pPr>
            <a:r>
              <a:rPr lang="en-US" sz="2400" b="1" dirty="0"/>
              <a:t>Types of Systems in IT:</a:t>
            </a:r>
          </a:p>
          <a:p>
            <a:pPr marL="304800" rtl="0" fontAlgn="base">
              <a:buFont typeface="Arial" panose="020B0604020202020204" pitchFamily="34" charset="0"/>
              <a:buChar char="•"/>
            </a:pPr>
            <a:endParaRPr lang="en-US" sz="2400" b="0" i="0" u="none" strike="noStrike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AC1F1ED-7845-AF84-CA72-AB7D1C9B111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5E284804-AB34-2396-6FCE-134217EA390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97000" y="2345536"/>
            <a:ext cx="5230919" cy="23955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Operating Systems (Windows, Linux, macOS) </a:t>
            </a:r>
          </a:p>
          <a:p>
            <a:pPr marL="285750" marR="0" lvl="0" indent="-28575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Network Systems </a:t>
            </a:r>
          </a:p>
          <a:p>
            <a:pPr marL="285750" marR="0" lvl="0" indent="-28575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Database Systems </a:t>
            </a:r>
          </a:p>
          <a:p>
            <a:pPr marL="285750" marR="0" lvl="0" indent="-28575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Application Systems </a:t>
            </a:r>
          </a:p>
          <a:p>
            <a:pPr marL="285750" marR="0" lvl="0" indent="-28575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Security Systems </a:t>
            </a:r>
          </a:p>
        </p:txBody>
      </p:sp>
    </p:spTree>
    <p:extLst>
      <p:ext uri="{BB962C8B-B14F-4D97-AF65-F5344CB8AC3E}">
        <p14:creationId xmlns:p14="http://schemas.microsoft.com/office/powerpoint/2010/main" val="39899334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212C8E-0F84-D6E9-DE98-70BD549EC1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9011B72-4906-F2AF-BED4-5B3C0AC46898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CB7C682-6B0E-4972-CA45-78DB2048BEA2}"/>
              </a:ext>
            </a:extLst>
          </p:cNvPr>
          <p:cNvSpPr txBox="1"/>
          <p:nvPr/>
        </p:nvSpPr>
        <p:spPr>
          <a:xfrm>
            <a:off x="2513150" y="1019069"/>
            <a:ext cx="67469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 Core Components of IT Systems : </a:t>
            </a:r>
            <a:r>
              <a:rPr lang="en-US" sz="2800" b="1" u="sng" dirty="0">
                <a:latin typeface="Alexandria" charset="0"/>
                <a:cs typeface="Alexandria" charset="0"/>
              </a:rPr>
              <a:t>Tangibles</a:t>
            </a:r>
            <a:r>
              <a:rPr lang="en-US" sz="2800" b="1" dirty="0">
                <a:latin typeface="Alexandria" charset="0"/>
                <a:cs typeface="Alexandria" charset="0"/>
              </a:rPr>
              <a:t> 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D2858858-F18F-05C0-E05A-2B4E3CE7BB82}"/>
              </a:ext>
            </a:extLst>
          </p:cNvPr>
          <p:cNvSpPr txBox="1"/>
          <p:nvPr/>
        </p:nvSpPr>
        <p:spPr>
          <a:xfrm>
            <a:off x="617280" y="2901205"/>
            <a:ext cx="105410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0" fontAlgn="base"/>
            <a:r>
              <a:rPr lang="en-US" sz="2400" dirty="0"/>
              <a:t>  </a:t>
            </a:r>
            <a:r>
              <a:rPr lang="en-US" sz="2400" b="1" i="0" u="none" strike="noStrike" dirty="0">
                <a:solidFill>
                  <a:srgbClr val="000000"/>
                </a:solidFill>
                <a:effectLst/>
                <a:latin typeface="Google Sans Text"/>
              </a:rPr>
              <a:t>IT Components:</a:t>
            </a:r>
            <a:r>
              <a:rPr lang="en-US" sz="2400" b="0" i="0" u="none" strike="noStrike" dirty="0">
                <a:solidFill>
                  <a:srgbClr val="000000"/>
                </a:solidFill>
                <a:effectLst/>
                <a:latin typeface="Google Sans Text"/>
              </a:rPr>
              <a:t> </a:t>
            </a:r>
          </a:p>
          <a:p>
            <a:pPr marL="342900" indent="-342900" rtl="0" fontAlgn="base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00000"/>
                </a:solidFill>
              </a:rPr>
              <a:t>The building blocks – "</a:t>
            </a:r>
            <a:r>
              <a:rPr lang="en-US" sz="2400" b="1" i="1" dirty="0">
                <a:solidFill>
                  <a:srgbClr val="000000"/>
                </a:solidFill>
              </a:rPr>
              <a:t>Hardware</a:t>
            </a:r>
            <a:r>
              <a:rPr lang="en-US" sz="2400" dirty="0">
                <a:solidFill>
                  <a:srgbClr val="000000"/>
                </a:solidFill>
              </a:rPr>
              <a:t>, </a:t>
            </a:r>
            <a:r>
              <a:rPr lang="en-US" sz="2400" b="1" i="1" dirty="0">
                <a:solidFill>
                  <a:srgbClr val="000000"/>
                </a:solidFill>
              </a:rPr>
              <a:t>software</a:t>
            </a:r>
            <a:r>
              <a:rPr lang="en-US" sz="2400" dirty="0">
                <a:solidFill>
                  <a:srgbClr val="000000"/>
                </a:solidFill>
              </a:rPr>
              <a:t>, </a:t>
            </a:r>
            <a:r>
              <a:rPr lang="en-US" sz="2400" b="1" i="1" dirty="0">
                <a:solidFill>
                  <a:srgbClr val="000000"/>
                </a:solidFill>
              </a:rPr>
              <a:t>networks</a:t>
            </a:r>
            <a:r>
              <a:rPr lang="en-US" sz="2400" dirty="0">
                <a:solidFill>
                  <a:srgbClr val="000000"/>
                </a:solidFill>
              </a:rPr>
              <a:t>, and </a:t>
            </a:r>
            <a:r>
              <a:rPr lang="en-US" sz="2400" b="1" i="1" dirty="0">
                <a:solidFill>
                  <a:srgbClr val="000000"/>
                </a:solidFill>
              </a:rPr>
              <a:t>services</a:t>
            </a:r>
            <a:r>
              <a:rPr lang="en-US" sz="2400" dirty="0">
                <a:solidFill>
                  <a:srgbClr val="000000"/>
                </a:solidFill>
              </a:rPr>
              <a:t> that support organizational operations". They form the "foundation of any organization's technology ecosystem".</a:t>
            </a:r>
          </a:p>
          <a:p>
            <a:pPr marL="304800" rtl="0" fontAlgn="base">
              <a:buFont typeface="Arial" panose="020B0604020202020204" pitchFamily="34" charset="0"/>
              <a:buChar char="•"/>
            </a:pPr>
            <a:endParaRPr lang="en-US" sz="2400" b="0" i="0" u="none" strike="noStrike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59CA3C7-6F04-02DC-0CCA-5BDF39D20D2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04251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7B6743-743B-B91F-030D-92753A2082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3F9CC2D-DEEC-D639-DB57-B3F10AE2ED16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A7FAD0E-39C3-7212-3CDF-E4B2581976AE}"/>
              </a:ext>
            </a:extLst>
          </p:cNvPr>
          <p:cNvSpPr txBox="1"/>
          <p:nvPr/>
        </p:nvSpPr>
        <p:spPr>
          <a:xfrm>
            <a:off x="2513150" y="1019069"/>
            <a:ext cx="61401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 Core Components of IT Systems 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9802F92E-40ED-C15A-E7B0-CDC7B382DF74}"/>
              </a:ext>
            </a:extLst>
          </p:cNvPr>
          <p:cNvSpPr txBox="1"/>
          <p:nvPr/>
        </p:nvSpPr>
        <p:spPr>
          <a:xfrm>
            <a:off x="762000" y="2566875"/>
            <a:ext cx="10541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0" fontAlgn="base">
              <a:buFont typeface="Arial" panose="020B0604020202020204" pitchFamily="34" charset="0"/>
              <a:buChar char="•"/>
            </a:pPr>
            <a:r>
              <a:rPr lang="en-US" sz="2400" b="1" i="0" u="none" strike="noStrike" dirty="0">
                <a:solidFill>
                  <a:srgbClr val="000000"/>
                </a:solidFill>
                <a:effectLst/>
                <a:latin typeface="Google Sans Text"/>
              </a:rPr>
              <a:t>Hardware:</a:t>
            </a:r>
            <a:endParaRPr lang="en-US" sz="2400" b="0" i="0" u="none" strike="noStrike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marL="304800" rtl="0" fontAlgn="base">
              <a:buFont typeface="Arial" panose="020B0604020202020204" pitchFamily="34" charset="0"/>
              <a:buChar char="•"/>
            </a:pPr>
            <a:endParaRPr lang="en-US" sz="2400" b="0" i="0" u="none" strike="noStrike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5870B57-CE9D-0FAE-F016-134C3A987AE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AD562927-9A79-6B09-A994-4ECB303E025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10129" y="3053976"/>
            <a:ext cx="6410729" cy="21185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285750" marR="0" lvl="0" indent="-28575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</a:pP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Processors (CPU)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: Execute instructions and calculations </a:t>
            </a:r>
          </a:p>
          <a:p>
            <a:pPr marL="285750" marR="0" lvl="0" indent="-28575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</a:pP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Memory (RAM)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: Temporary data storage and processing </a:t>
            </a:r>
          </a:p>
          <a:p>
            <a:pPr marL="285750" marR="0" lvl="0" indent="-28575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</a:pP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Storage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: Permanent data retention (HDDs, SSDs) </a:t>
            </a:r>
          </a:p>
          <a:p>
            <a:pPr marL="285750" marR="0" lvl="0" indent="-28575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</a:pP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Network Interfaces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: Communication pathways </a:t>
            </a:r>
          </a:p>
          <a:p>
            <a:pPr marL="285750" marR="0" lvl="0" indent="-28575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</a:pP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Input/Output Devices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: User interaction point </a:t>
            </a:r>
          </a:p>
        </p:txBody>
      </p:sp>
    </p:spTree>
    <p:extLst>
      <p:ext uri="{BB962C8B-B14F-4D97-AF65-F5344CB8AC3E}">
        <p14:creationId xmlns:p14="http://schemas.microsoft.com/office/powerpoint/2010/main" val="11126788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716D20B-40AF-2104-005D-5FE836BD28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D9ED257-E10A-09B0-E04B-82C07ACECFF1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8D50817-E3E1-253E-2A46-03408B9AF4A1}"/>
              </a:ext>
            </a:extLst>
          </p:cNvPr>
          <p:cNvSpPr txBox="1"/>
          <p:nvPr/>
        </p:nvSpPr>
        <p:spPr>
          <a:xfrm>
            <a:off x="2513150" y="1019069"/>
            <a:ext cx="61401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 Core Components of IT Systems 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F5788D25-3EA6-D32D-6F56-788771EBA479}"/>
              </a:ext>
            </a:extLst>
          </p:cNvPr>
          <p:cNvSpPr txBox="1"/>
          <p:nvPr/>
        </p:nvSpPr>
        <p:spPr>
          <a:xfrm>
            <a:off x="825500" y="2104395"/>
            <a:ext cx="10541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0" fontAlgn="base">
              <a:buFont typeface="Arial" panose="020B0604020202020204" pitchFamily="34" charset="0"/>
              <a:buChar char="•"/>
            </a:pPr>
            <a:r>
              <a:rPr lang="en-US" sz="2400" b="1" i="0" u="none" strike="noStrike" dirty="0">
                <a:solidFill>
                  <a:srgbClr val="000000"/>
                </a:solidFill>
                <a:effectLst/>
                <a:latin typeface="Google Sans Text"/>
              </a:rPr>
              <a:t>Software:</a:t>
            </a:r>
            <a:endParaRPr lang="en-US" sz="2400" b="0" i="0" u="none" strike="noStrike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marL="304800" rtl="0" fontAlgn="base">
              <a:buFont typeface="Arial" panose="020B0604020202020204" pitchFamily="34" charset="0"/>
              <a:buChar char="•"/>
            </a:pPr>
            <a:endParaRPr lang="en-US" sz="2400" b="0" i="0" u="none" strike="noStrike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DDF474E-D0BF-472A-7AB2-6EE73C15D2E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B59B0AB7-7EB7-2B55-20AD-4AD15C34B7D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88675" y="2650400"/>
            <a:ext cx="5346335" cy="27764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285750" marR="0" lvl="0" indent="-28575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</a:pP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Operating System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: Core system management </a:t>
            </a:r>
          </a:p>
          <a:p>
            <a:pPr marL="285750" marR="0" lvl="0" indent="-28575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</a:pP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Applications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: User-facing programs </a:t>
            </a:r>
          </a:p>
          <a:p>
            <a:pPr marL="285750" marR="0" lvl="0" indent="-28575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</a:pP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Drivers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: Hardware communication interfaces </a:t>
            </a:r>
          </a:p>
          <a:p>
            <a:pPr marL="285750" marR="0" lvl="0" indent="-28575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</a:pP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Utilities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: System maintenance tools </a:t>
            </a:r>
          </a:p>
          <a:p>
            <a:pPr marL="285750" marR="0" lvl="0" indent="-28575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</a:pP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Firmware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: Low-level hardware control </a:t>
            </a:r>
          </a:p>
        </p:txBody>
      </p:sp>
    </p:spTree>
    <p:extLst>
      <p:ext uri="{BB962C8B-B14F-4D97-AF65-F5344CB8AC3E}">
        <p14:creationId xmlns:p14="http://schemas.microsoft.com/office/powerpoint/2010/main" val="26901718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BB53980-60C8-42F5-8186-5E0E491B8A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B2AC6E7-9839-B1B0-4844-140B2F7A1722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70FBD5F-621E-0CE0-AE60-9D35C08145DD}"/>
              </a:ext>
            </a:extLst>
          </p:cNvPr>
          <p:cNvSpPr txBox="1"/>
          <p:nvPr/>
        </p:nvSpPr>
        <p:spPr>
          <a:xfrm>
            <a:off x="2513150" y="1019069"/>
            <a:ext cx="61401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 Core Components of IT Systems 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648B9386-F722-A8E4-1524-3ABED4E022BB}"/>
              </a:ext>
            </a:extLst>
          </p:cNvPr>
          <p:cNvSpPr txBox="1"/>
          <p:nvPr/>
        </p:nvSpPr>
        <p:spPr>
          <a:xfrm>
            <a:off x="617280" y="2901205"/>
            <a:ext cx="10541000" cy="2000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0" fontAlgn="base">
              <a:buFont typeface="Arial" panose="020B0604020202020204" pitchFamily="34" charset="0"/>
              <a:buChar char="•"/>
            </a:pPr>
            <a:r>
              <a:rPr lang="en-US" sz="2400" b="1" i="0" u="none" strike="noStrike" dirty="0">
                <a:solidFill>
                  <a:srgbClr val="000000"/>
                </a:solidFill>
                <a:effectLst/>
                <a:latin typeface="Google Sans Text"/>
              </a:rPr>
              <a:t>Networks:</a:t>
            </a:r>
            <a:endParaRPr lang="en-US" sz="2400" b="0" i="0" u="none" strike="noStrike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marL="304800" rtl="0" fontAlgn="base">
              <a:buFont typeface="Arial" panose="020B0604020202020204" pitchFamily="34" charset="0"/>
              <a:buChar char="•"/>
            </a:pPr>
            <a:r>
              <a:rPr lang="en-US" sz="2400" b="0" i="0" u="none" strike="noStrike" dirty="0">
                <a:solidFill>
                  <a:srgbClr val="000000"/>
                </a:solidFill>
                <a:effectLst/>
                <a:latin typeface="Google Sans Text"/>
              </a:rPr>
              <a:t>Connect devices and facilitate data transmission.</a:t>
            </a:r>
            <a:endParaRPr lang="en-US" sz="2400" b="0" i="0" u="none" strike="noStrike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marL="304800" rtl="0" fontAlgn="base">
              <a:buFont typeface="Arial" panose="020B0604020202020204" pitchFamily="34" charset="0"/>
              <a:buChar char="•"/>
            </a:pPr>
            <a:r>
              <a:rPr lang="en-US" sz="2400" b="0" i="0" u="none" strike="noStrike" dirty="0">
                <a:solidFill>
                  <a:srgbClr val="000000"/>
                </a:solidFill>
                <a:effectLst/>
                <a:latin typeface="Google Sans Text"/>
              </a:rPr>
              <a:t>Examples: Local Area Networks (LANs), Wide Area Networks (WANs), wireless networks.</a:t>
            </a:r>
            <a:endParaRPr lang="en-US" sz="2400" b="0" i="0" u="none" strike="noStrike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marL="304800" rtl="0" fontAlgn="base"/>
            <a:endParaRPr lang="en-US" sz="2400" b="0" i="0" u="none" strike="noStrike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43B65C3-5D2D-76A8-E3DC-DE407CD45F0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55083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AB9A23-6C36-7F43-10EC-D7AFB90165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E2C23E7-13AE-23E0-4063-9DADF310CA3E}"/>
              </a:ext>
            </a:extLst>
          </p:cNvPr>
          <p:cNvSpPr/>
          <p:nvPr/>
        </p:nvSpPr>
        <p:spPr>
          <a:xfrm>
            <a:off x="617279" y="1131252"/>
            <a:ext cx="11366711" cy="503100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8E33E8B-209D-BB02-3A54-5D05937E4237}"/>
              </a:ext>
            </a:extLst>
          </p:cNvPr>
          <p:cNvSpPr txBox="1"/>
          <p:nvPr/>
        </p:nvSpPr>
        <p:spPr>
          <a:xfrm>
            <a:off x="765763" y="438497"/>
            <a:ext cx="100656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 Understanding IT Services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6742B199-6D5B-FE6D-1CCC-AE288B2A17B5}"/>
              </a:ext>
            </a:extLst>
          </p:cNvPr>
          <p:cNvSpPr txBox="1"/>
          <p:nvPr/>
        </p:nvSpPr>
        <p:spPr>
          <a:xfrm>
            <a:off x="753140" y="1345306"/>
            <a:ext cx="1123085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rtl="0" fontAlgn="base">
              <a:buFont typeface="Wingdings" panose="05000000000000000000" pitchFamily="2" charset="2"/>
              <a:buChar char="q"/>
            </a:pPr>
            <a:r>
              <a:rPr lang="en-US" sz="2400" b="1" i="0" u="none" strike="noStrike" dirty="0">
                <a:solidFill>
                  <a:srgbClr val="000000"/>
                </a:solidFill>
                <a:effectLst/>
                <a:latin typeface="Google Sans Text"/>
              </a:rPr>
              <a:t>Definition:</a:t>
            </a:r>
            <a:r>
              <a:rPr lang="en-US" sz="2400" b="0" i="0" u="none" strike="noStrike" dirty="0">
                <a:solidFill>
                  <a:srgbClr val="000000"/>
                </a:solidFill>
                <a:effectLst/>
                <a:latin typeface="Google Sans Text"/>
              </a:rPr>
              <a:t> Services enabled by the IT components, supporting organizational operations and </a:t>
            </a:r>
            <a:r>
              <a:rPr lang="en-US" sz="2400" b="0" i="0" u="sng" strike="noStrike" dirty="0">
                <a:solidFill>
                  <a:srgbClr val="000000"/>
                </a:solidFill>
                <a:effectLst/>
                <a:latin typeface="Google Sans Text"/>
              </a:rPr>
              <a:t>user needs</a:t>
            </a:r>
            <a:endParaRPr lang="en-US" sz="2400" u="sng" dirty="0">
              <a:solidFill>
                <a:srgbClr val="000000"/>
              </a:solidFill>
              <a:latin typeface="Google Sans Text"/>
            </a:endParaRPr>
          </a:p>
          <a:p>
            <a:pPr marL="342900" indent="-342900" rtl="0" fontAlgn="base">
              <a:buFont typeface="Wingdings" panose="05000000000000000000" pitchFamily="2" charset="2"/>
              <a:buChar char="q"/>
            </a:pPr>
            <a:endParaRPr lang="en-US" sz="2400" b="0" i="0" u="none" strike="noStrike" dirty="0">
              <a:solidFill>
                <a:srgbClr val="000000"/>
              </a:solidFill>
              <a:effectLst/>
              <a:latin typeface="Google Sans Text"/>
            </a:endParaRPr>
          </a:p>
          <a:p>
            <a:pPr marL="342900" indent="-342900" fontAlgn="base">
              <a:buFont typeface="Wingdings" panose="05000000000000000000" pitchFamily="2" charset="2"/>
              <a:buChar char="q"/>
            </a:pPr>
            <a:r>
              <a:rPr lang="en-US" sz="2400" b="1" dirty="0"/>
              <a:t>Core System Services:</a:t>
            </a:r>
          </a:p>
          <a:p>
            <a:pPr lvl="1" fontAlgn="base"/>
            <a:endParaRPr lang="en-US" sz="2400" b="1" dirty="0"/>
          </a:p>
          <a:p>
            <a:pPr lvl="1" fontAlgn="base"/>
            <a:endParaRPr lang="en-US" sz="2400" dirty="0">
              <a:solidFill>
                <a:srgbClr val="000000"/>
              </a:solidFill>
              <a:latin typeface="Google Sans Text"/>
            </a:endParaRPr>
          </a:p>
          <a:p>
            <a:pPr marL="800100" lvl="1" indent="-342900" fontAlgn="base">
              <a:buFont typeface="Wingdings" panose="05000000000000000000" pitchFamily="2" charset="2"/>
              <a:buChar char="Ø"/>
            </a:pPr>
            <a:endParaRPr lang="en-US" sz="2400" i="0" u="none" strike="noStrike" dirty="0">
              <a:solidFill>
                <a:srgbClr val="000000"/>
              </a:solidFill>
              <a:effectLst/>
              <a:latin typeface="Google Sans Text"/>
            </a:endParaRPr>
          </a:p>
          <a:p>
            <a:pPr marL="800100" lvl="1" indent="-342900" fontAlgn="base">
              <a:buFont typeface="Wingdings" panose="05000000000000000000" pitchFamily="2" charset="2"/>
              <a:buChar char="Ø"/>
            </a:pPr>
            <a:endParaRPr lang="en-US" sz="2400" i="0" u="none" strike="noStrike" dirty="0">
              <a:solidFill>
                <a:srgbClr val="000000"/>
              </a:solidFill>
              <a:effectLst/>
              <a:latin typeface="Google Sans Text"/>
            </a:endParaRPr>
          </a:p>
          <a:p>
            <a:pPr marL="342900" indent="-342900" rtl="0" fontAlgn="base">
              <a:buFont typeface="Wingdings" panose="05000000000000000000" pitchFamily="2" charset="2"/>
              <a:buChar char="q"/>
            </a:pPr>
            <a:endParaRPr lang="en-US" sz="2400" b="1" i="0" u="none" strike="noStrike" dirty="0">
              <a:solidFill>
                <a:srgbClr val="000000"/>
              </a:solidFill>
              <a:effectLst/>
              <a:latin typeface="Google Sans Text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DF45D2A-3F84-209F-E7A5-E5F2C957538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B37C0EEC-2E10-7C8F-3D50-6A0CC7E576E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35100" y="3020168"/>
            <a:ext cx="6845300" cy="21185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285750" marR="0" lvl="0" indent="-28575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</a:pP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Process Management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: Running and scheduling programs </a:t>
            </a:r>
          </a:p>
          <a:p>
            <a:pPr marL="285750" marR="0" lvl="0" indent="-28575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</a:pP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Memory Management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: Allocating and organizing RAM </a:t>
            </a:r>
          </a:p>
          <a:p>
            <a:pPr marL="285750" marR="0" lvl="0" indent="-28575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</a:pP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File System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: Organizing and accessing data </a:t>
            </a:r>
          </a:p>
          <a:p>
            <a:pPr marL="285750" marR="0" lvl="0" indent="-28575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</a:pP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Security Services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: Authentication and authorization </a:t>
            </a:r>
          </a:p>
          <a:p>
            <a:pPr marL="285750" marR="0" lvl="0" indent="-28575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</a:pP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Network Services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: Communication protocols </a:t>
            </a:r>
          </a:p>
        </p:txBody>
      </p:sp>
    </p:spTree>
    <p:extLst>
      <p:ext uri="{BB962C8B-B14F-4D97-AF65-F5344CB8AC3E}">
        <p14:creationId xmlns:p14="http://schemas.microsoft.com/office/powerpoint/2010/main" val="29384383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6D818F4-24E8-B78A-9B3C-4363C167D5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BDD8BF5-5D88-43D0-B9ED-80377B893813}"/>
              </a:ext>
            </a:extLst>
          </p:cNvPr>
          <p:cNvSpPr/>
          <p:nvPr/>
        </p:nvSpPr>
        <p:spPr>
          <a:xfrm>
            <a:off x="617279" y="1131252"/>
            <a:ext cx="11366711" cy="462019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A0B0CFD-5230-A6AC-2AD8-76D6F39506BF}"/>
              </a:ext>
            </a:extLst>
          </p:cNvPr>
          <p:cNvSpPr txBox="1"/>
          <p:nvPr/>
        </p:nvSpPr>
        <p:spPr>
          <a:xfrm>
            <a:off x="765763" y="438497"/>
            <a:ext cx="100656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 Understanding IT Services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C7B9F9FB-D99D-452D-1F1E-917294995D30}"/>
              </a:ext>
            </a:extLst>
          </p:cNvPr>
          <p:cNvSpPr txBox="1"/>
          <p:nvPr/>
        </p:nvSpPr>
        <p:spPr>
          <a:xfrm>
            <a:off x="753140" y="1345306"/>
            <a:ext cx="1123085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rtl="0" fontAlgn="base">
              <a:buFont typeface="Wingdings" panose="05000000000000000000" pitchFamily="2" charset="2"/>
              <a:buChar char="q"/>
            </a:pPr>
            <a:endParaRPr lang="en-US" sz="2400" b="0" i="0" u="none" strike="noStrike" dirty="0">
              <a:solidFill>
                <a:srgbClr val="000000"/>
              </a:solidFill>
              <a:effectLst/>
              <a:latin typeface="Google Sans Text"/>
            </a:endParaRPr>
          </a:p>
          <a:p>
            <a:pPr marL="342900" indent="-342900" fontAlgn="base">
              <a:buFont typeface="Wingdings" panose="05000000000000000000" pitchFamily="2" charset="2"/>
              <a:buChar char="q"/>
            </a:pPr>
            <a:r>
              <a:rPr lang="en-US" sz="2400" b="1" dirty="0"/>
              <a:t>Infrastructure Services:</a:t>
            </a:r>
          </a:p>
          <a:p>
            <a:pPr lvl="1" fontAlgn="base"/>
            <a:endParaRPr lang="en-US" sz="2400" dirty="0">
              <a:solidFill>
                <a:srgbClr val="000000"/>
              </a:solidFill>
              <a:latin typeface="Google Sans Text"/>
            </a:endParaRPr>
          </a:p>
          <a:p>
            <a:pPr marL="800100" lvl="1" indent="-342900" fontAlgn="base">
              <a:buFont typeface="Wingdings" panose="05000000000000000000" pitchFamily="2" charset="2"/>
              <a:buChar char="Ø"/>
            </a:pPr>
            <a:endParaRPr lang="en-US" sz="2400" i="0" u="none" strike="noStrike" dirty="0">
              <a:solidFill>
                <a:srgbClr val="000000"/>
              </a:solidFill>
              <a:effectLst/>
              <a:latin typeface="Google Sans Text"/>
            </a:endParaRPr>
          </a:p>
          <a:p>
            <a:pPr marL="800100" lvl="1" indent="-342900" fontAlgn="base">
              <a:buFont typeface="Wingdings" panose="05000000000000000000" pitchFamily="2" charset="2"/>
              <a:buChar char="Ø"/>
            </a:pPr>
            <a:endParaRPr lang="en-US" sz="2400" i="0" u="none" strike="noStrike" dirty="0">
              <a:solidFill>
                <a:srgbClr val="000000"/>
              </a:solidFill>
              <a:effectLst/>
              <a:latin typeface="Google Sans Text"/>
            </a:endParaRPr>
          </a:p>
          <a:p>
            <a:pPr marL="342900" indent="-342900" rtl="0" fontAlgn="base">
              <a:buFont typeface="Wingdings" panose="05000000000000000000" pitchFamily="2" charset="2"/>
              <a:buChar char="q"/>
            </a:pPr>
            <a:endParaRPr lang="en-US" sz="2400" b="1" i="0" u="none" strike="noStrike" dirty="0">
              <a:solidFill>
                <a:srgbClr val="000000"/>
              </a:solidFill>
              <a:effectLst/>
              <a:latin typeface="Google Sans Text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1C6219F-3349-7019-34FF-1AF5ADD641F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Rectangle 1">
            <a:extLst>
              <a:ext uri="{FF2B5EF4-FFF2-40B4-BE49-F238E27FC236}">
                <a16:creationId xmlns:a16="http://schemas.microsoft.com/office/drawing/2014/main" id="{85D12EE3-05EA-BFAB-7D50-7EB35E30E8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76705" y="2170532"/>
            <a:ext cx="5474576" cy="27764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285750" marR="0" lvl="0" indent="-28575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</a:pP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DNS (Domain Name System)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: Name resolution </a:t>
            </a:r>
          </a:p>
          <a:p>
            <a:pPr marL="285750" marR="0" lvl="0" indent="-28575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</a:pP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DHCP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: Automatic IP address assignment </a:t>
            </a:r>
          </a:p>
          <a:p>
            <a:pPr marL="285750" marR="0" lvl="0" indent="-28575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</a:pP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Web Services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: HTTP/HTTPS protocols </a:t>
            </a:r>
          </a:p>
          <a:p>
            <a:pPr marL="285750" marR="0" lvl="0" indent="-28575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</a:pP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Email Services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: SMTP, POP3, IMAP </a:t>
            </a:r>
          </a:p>
          <a:p>
            <a:pPr marL="285750" marR="0" lvl="0" indent="-28575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</a:pP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Database Services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: Data storage and retrieval </a:t>
            </a:r>
          </a:p>
        </p:txBody>
      </p:sp>
    </p:spTree>
    <p:extLst>
      <p:ext uri="{BB962C8B-B14F-4D97-AF65-F5344CB8AC3E}">
        <p14:creationId xmlns:p14="http://schemas.microsoft.com/office/powerpoint/2010/main" val="142381112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8F27E5A-A2B5-D438-6AE5-27DDE451D1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B332BBA-61C9-E37F-ECDA-3FD06DB863B8}"/>
              </a:ext>
            </a:extLst>
          </p:cNvPr>
          <p:cNvSpPr/>
          <p:nvPr/>
        </p:nvSpPr>
        <p:spPr>
          <a:xfrm>
            <a:off x="617279" y="1131252"/>
            <a:ext cx="11366711" cy="528825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59A16B2-ED5C-2795-AD90-1470CC4D2FA1}"/>
              </a:ext>
            </a:extLst>
          </p:cNvPr>
          <p:cNvSpPr txBox="1"/>
          <p:nvPr/>
        </p:nvSpPr>
        <p:spPr>
          <a:xfrm>
            <a:off x="765763" y="438497"/>
            <a:ext cx="100656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 Understanding IT Services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70AE4B32-CDFA-3B3A-6B62-7389AF9AD08E}"/>
              </a:ext>
            </a:extLst>
          </p:cNvPr>
          <p:cNvSpPr txBox="1"/>
          <p:nvPr/>
        </p:nvSpPr>
        <p:spPr>
          <a:xfrm>
            <a:off x="753140" y="1345306"/>
            <a:ext cx="1123085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rtl="0" fontAlgn="base">
              <a:buFont typeface="Wingdings" panose="05000000000000000000" pitchFamily="2" charset="2"/>
              <a:buChar char="q"/>
            </a:pPr>
            <a:endParaRPr lang="en-US" sz="2400" b="0" i="0" u="none" strike="noStrike" dirty="0">
              <a:solidFill>
                <a:srgbClr val="000000"/>
              </a:solidFill>
              <a:effectLst/>
              <a:latin typeface="Google Sans Text"/>
            </a:endParaRPr>
          </a:p>
          <a:p>
            <a:pPr marL="342900" indent="-342900" fontAlgn="base">
              <a:buFont typeface="Wingdings" panose="05000000000000000000" pitchFamily="2" charset="2"/>
              <a:buChar char="q"/>
            </a:pPr>
            <a:r>
              <a:rPr lang="en-US" sz="2400" b="1" dirty="0"/>
              <a:t>Application Services:</a:t>
            </a:r>
            <a:endParaRPr lang="en-US" sz="2400" dirty="0">
              <a:solidFill>
                <a:srgbClr val="000000"/>
              </a:solidFill>
              <a:latin typeface="Google Sans Text"/>
            </a:endParaRPr>
          </a:p>
          <a:p>
            <a:pPr marL="800100" lvl="1" indent="-342900" fontAlgn="base">
              <a:buFont typeface="Wingdings" panose="05000000000000000000" pitchFamily="2" charset="2"/>
              <a:buChar char="Ø"/>
            </a:pPr>
            <a:endParaRPr lang="en-US" sz="2400" i="0" u="none" strike="noStrike" dirty="0">
              <a:solidFill>
                <a:srgbClr val="000000"/>
              </a:solidFill>
              <a:effectLst/>
              <a:latin typeface="Google Sans Text"/>
            </a:endParaRPr>
          </a:p>
          <a:p>
            <a:pPr marL="800100" lvl="1" indent="-342900" fontAlgn="base">
              <a:buFont typeface="Wingdings" panose="05000000000000000000" pitchFamily="2" charset="2"/>
              <a:buChar char="Ø"/>
            </a:pPr>
            <a:endParaRPr lang="en-US" sz="2400" i="0" u="none" strike="noStrike" dirty="0">
              <a:solidFill>
                <a:srgbClr val="000000"/>
              </a:solidFill>
              <a:effectLst/>
              <a:latin typeface="Google Sans Text"/>
            </a:endParaRPr>
          </a:p>
          <a:p>
            <a:pPr marL="342900" indent="-342900" rtl="0" fontAlgn="base">
              <a:buFont typeface="Wingdings" panose="05000000000000000000" pitchFamily="2" charset="2"/>
              <a:buChar char="q"/>
            </a:pPr>
            <a:endParaRPr lang="en-US" sz="2400" b="1" i="0" u="none" strike="noStrike" dirty="0">
              <a:solidFill>
                <a:srgbClr val="000000"/>
              </a:solidFill>
              <a:effectLst/>
              <a:latin typeface="Google Sans Text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2FC7084-ED86-3239-F616-4759EBB7154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AACF767-87E6-A677-EBAB-28740EADD81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34509" y="2485650"/>
            <a:ext cx="7039648" cy="30746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285750" marR="0" lvl="0" indent="-28575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</a:pP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Directory Services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: User and resource management </a:t>
            </a:r>
          </a:p>
          <a:p>
            <a:pPr marL="285750" marR="0" lvl="0" indent="-28575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</a:pP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Backup Services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: Data protection and recovery </a:t>
            </a:r>
          </a:p>
          <a:p>
            <a:pPr marL="285750" marR="0" lvl="0" indent="-28575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</a:pP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Monitoring Services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: System health tracking </a:t>
            </a:r>
          </a:p>
          <a:p>
            <a:pPr marL="285750" marR="0" lvl="0" indent="-28575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</a:pP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Update Services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: Software maintenance </a:t>
            </a:r>
          </a:p>
          <a:p>
            <a:pPr marL="285750" marR="0" lvl="0" indent="-28575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</a:pP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Remote Access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: SSH, RDP, VPN </a:t>
            </a:r>
          </a:p>
        </p:txBody>
      </p:sp>
    </p:spTree>
    <p:extLst>
      <p:ext uri="{BB962C8B-B14F-4D97-AF65-F5344CB8AC3E}">
        <p14:creationId xmlns:p14="http://schemas.microsoft.com/office/powerpoint/2010/main" val="315351518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BAD2B35-D7C0-5D76-68B4-18573CA973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1E2B12A-FF3A-C4F4-4A27-382C355F22BE}"/>
              </a:ext>
            </a:extLst>
          </p:cNvPr>
          <p:cNvSpPr/>
          <p:nvPr/>
        </p:nvSpPr>
        <p:spPr>
          <a:xfrm>
            <a:off x="617280" y="1345306"/>
            <a:ext cx="7976115" cy="470715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1B67FE1-BC31-956E-3308-6CE421FC67DA}"/>
              </a:ext>
            </a:extLst>
          </p:cNvPr>
          <p:cNvSpPr txBox="1"/>
          <p:nvPr/>
        </p:nvSpPr>
        <p:spPr>
          <a:xfrm>
            <a:off x="2597919" y="713725"/>
            <a:ext cx="61401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What is System Administration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F12965D5-C818-9921-030B-5A79795D45D3}"/>
              </a:ext>
            </a:extLst>
          </p:cNvPr>
          <p:cNvSpPr txBox="1"/>
          <p:nvPr/>
        </p:nvSpPr>
        <p:spPr>
          <a:xfrm>
            <a:off x="747484" y="1551376"/>
            <a:ext cx="7685315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0" fontAlgn="base">
              <a:buFont typeface="Arial" panose="020B0604020202020204" pitchFamily="34" charset="0"/>
              <a:buChar char="•"/>
            </a:pPr>
            <a:endParaRPr lang="en-US" sz="2400" b="1" i="0" u="none" strike="noStrike" dirty="0">
              <a:solidFill>
                <a:srgbClr val="000000"/>
              </a:solidFill>
              <a:effectLst/>
              <a:latin typeface="Google Sans Text"/>
            </a:endParaRPr>
          </a:p>
          <a:p>
            <a:pPr algn="just" rtl="0" fontAlgn="base">
              <a:buFont typeface="Arial" panose="020B0604020202020204" pitchFamily="34" charset="0"/>
              <a:buChar char="•"/>
            </a:pPr>
            <a:r>
              <a:rPr lang="en-US" sz="2400" b="0" i="0" u="sng" strike="noStrike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System administration </a:t>
            </a:r>
            <a:r>
              <a:rPr lang="en-US" sz="24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refers to </a:t>
            </a:r>
            <a:r>
              <a:rPr lang="en-US" sz="2400" b="1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managing</a:t>
            </a:r>
            <a:r>
              <a:rPr lang="en-US" sz="24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the operation of computer systems in a multi-user environment and encompasses the tasks and responsibilities involved in </a:t>
            </a:r>
            <a:r>
              <a:rPr lang="en-US" sz="2400" b="0" i="0" u="sng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maintaining</a:t>
            </a:r>
            <a:r>
              <a:rPr lang="en-US" sz="24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, </a:t>
            </a:r>
            <a:r>
              <a:rPr lang="en-US" sz="2400" b="0" i="0" u="sng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monitoring</a:t>
            </a:r>
            <a:r>
              <a:rPr lang="en-US" sz="24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, and </a:t>
            </a:r>
            <a:r>
              <a:rPr lang="en-US" sz="2400" b="0" i="0" u="sng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supporting</a:t>
            </a:r>
            <a:r>
              <a:rPr lang="en-US" sz="24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the operation of these systems</a:t>
            </a:r>
          </a:p>
          <a:p>
            <a:pPr marL="304800" rtl="0" fontAlgn="base"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000000"/>
              </a:solidFill>
              <a:latin typeface="Google Sans Text"/>
            </a:endParaRPr>
          </a:p>
          <a:p>
            <a:pPr marL="304800" rtl="0" fontAlgn="base"/>
            <a:endParaRPr lang="en-US" sz="2400" b="0" i="0" u="none" strike="noStrike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A51EFCD-85B8-B3B2-2652-7A5BE49AB47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EC7C13D2-49F6-6466-FE23-28A0CB27B2C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38115" y="2375586"/>
            <a:ext cx="3245876" cy="26465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67004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599477E-79EE-5947-79D2-2C27BC2F1D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010406C-594F-882F-5D98-F3803448EBDA}"/>
              </a:ext>
            </a:extLst>
          </p:cNvPr>
          <p:cNvSpPr/>
          <p:nvPr/>
        </p:nvSpPr>
        <p:spPr>
          <a:xfrm>
            <a:off x="617280" y="1345306"/>
            <a:ext cx="10278518" cy="470715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0F00858-6086-C3D3-1B72-17736EDF81F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5D12810-D87D-E87E-F7DC-00640070413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0771" y="1434164"/>
            <a:ext cx="10048774" cy="454312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AAF172A-09A2-4683-7DCB-3D5EE96DD22A}"/>
              </a:ext>
            </a:extLst>
          </p:cNvPr>
          <p:cNvSpPr txBox="1"/>
          <p:nvPr/>
        </p:nvSpPr>
        <p:spPr>
          <a:xfrm>
            <a:off x="3381682" y="822086"/>
            <a:ext cx="609760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 charset="0"/>
              </a:rPr>
              <a:t>Core Areas of System Administration</a:t>
            </a:r>
          </a:p>
        </p:txBody>
      </p:sp>
    </p:spTree>
    <p:extLst>
      <p:ext uri="{BB962C8B-B14F-4D97-AF65-F5344CB8AC3E}">
        <p14:creationId xmlns:p14="http://schemas.microsoft.com/office/powerpoint/2010/main" val="228969691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D1B1F2-1E42-0C2D-7729-2FE1754F83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F00EDC4-6E8B-C139-878A-EC6049C2F2F4}"/>
              </a:ext>
            </a:extLst>
          </p:cNvPr>
          <p:cNvSpPr/>
          <p:nvPr/>
        </p:nvSpPr>
        <p:spPr>
          <a:xfrm>
            <a:off x="617280" y="1345306"/>
            <a:ext cx="7976115" cy="470715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B22659-7F87-1F2D-74F6-195217843020}"/>
              </a:ext>
            </a:extLst>
          </p:cNvPr>
          <p:cNvSpPr txBox="1"/>
          <p:nvPr/>
        </p:nvSpPr>
        <p:spPr>
          <a:xfrm>
            <a:off x="2597919" y="713725"/>
            <a:ext cx="61401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System Administrator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C403F390-21D4-2CCB-58A0-9D379CBE048B}"/>
              </a:ext>
            </a:extLst>
          </p:cNvPr>
          <p:cNvSpPr txBox="1"/>
          <p:nvPr/>
        </p:nvSpPr>
        <p:spPr>
          <a:xfrm>
            <a:off x="747484" y="1551376"/>
            <a:ext cx="7685315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0" fontAlgn="base">
              <a:buFont typeface="Arial" panose="020B0604020202020204" pitchFamily="34" charset="0"/>
              <a:buChar char="•"/>
            </a:pPr>
            <a:r>
              <a:rPr lang="en-US" sz="24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A </a:t>
            </a:r>
            <a:r>
              <a:rPr lang="en-US" sz="2400" b="0" i="0" u="sng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system administrator</a:t>
            </a:r>
            <a:r>
              <a:rPr lang="en-US" sz="24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, commonly known as a </a:t>
            </a:r>
            <a:r>
              <a:rPr lang="en-US" sz="2400" b="1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sysadmin</a:t>
            </a:r>
            <a:r>
              <a:rPr lang="en-US" sz="24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, is an information technology professional who supports a multiuser computing environment and ensures continuous, optimal performance of IT services and support systems.</a:t>
            </a:r>
          </a:p>
          <a:p>
            <a:pPr algn="just" rtl="0" fontAlgn="base">
              <a:buFont typeface="Arial" panose="020B0604020202020204" pitchFamily="34" charset="0"/>
              <a:buChar char="•"/>
            </a:pPr>
            <a:endParaRPr lang="en-US" sz="2400" b="0" i="0" u="none" strike="noStrike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just" rtl="0" fontAlgn="base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00000"/>
                </a:solidFill>
                <a:latin typeface="Google Sans Text"/>
              </a:rPr>
              <a:t>The system administrator seeks to ensure that the </a:t>
            </a:r>
            <a:r>
              <a:rPr lang="en-US" sz="2400" b="1" dirty="0">
                <a:solidFill>
                  <a:srgbClr val="000000"/>
                </a:solidFill>
                <a:latin typeface="Google Sans Text"/>
              </a:rPr>
              <a:t>uptime</a:t>
            </a:r>
            <a:r>
              <a:rPr lang="en-US" sz="2400" dirty="0">
                <a:solidFill>
                  <a:srgbClr val="000000"/>
                </a:solidFill>
                <a:latin typeface="Google Sans Text"/>
              </a:rPr>
              <a:t>, </a:t>
            </a:r>
            <a:r>
              <a:rPr lang="en-US" sz="2400" b="1" dirty="0">
                <a:solidFill>
                  <a:srgbClr val="000000"/>
                </a:solidFill>
                <a:latin typeface="Google Sans Text"/>
              </a:rPr>
              <a:t>performance</a:t>
            </a:r>
            <a:r>
              <a:rPr lang="en-US" sz="2400" dirty="0">
                <a:solidFill>
                  <a:srgbClr val="000000"/>
                </a:solidFill>
                <a:latin typeface="Google Sans Text"/>
              </a:rPr>
              <a:t>, </a:t>
            </a:r>
            <a:r>
              <a:rPr lang="en-US" sz="2400" b="1" dirty="0">
                <a:solidFill>
                  <a:srgbClr val="000000"/>
                </a:solidFill>
                <a:latin typeface="Google Sans Text"/>
              </a:rPr>
              <a:t>resources</a:t>
            </a:r>
            <a:r>
              <a:rPr lang="en-US" sz="2400" dirty="0">
                <a:solidFill>
                  <a:srgbClr val="000000"/>
                </a:solidFill>
                <a:latin typeface="Google Sans Text"/>
              </a:rPr>
              <a:t>, and </a:t>
            </a:r>
            <a:r>
              <a:rPr lang="en-US" sz="2400" b="1" dirty="0">
                <a:solidFill>
                  <a:srgbClr val="000000"/>
                </a:solidFill>
                <a:latin typeface="Google Sans Text"/>
              </a:rPr>
              <a:t>security</a:t>
            </a:r>
            <a:r>
              <a:rPr lang="en-US" sz="2400" dirty="0">
                <a:solidFill>
                  <a:srgbClr val="000000"/>
                </a:solidFill>
                <a:latin typeface="Google Sans Text"/>
              </a:rPr>
              <a:t> of the computers they manage meet the needs of the users, without exceeding a set budget when doing so.</a:t>
            </a:r>
          </a:p>
          <a:p>
            <a:pPr marL="304800" rtl="0" fontAlgn="base"/>
            <a:endParaRPr lang="en-US" sz="2400" b="0" i="0" u="none" strike="noStrike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C46D0E3-2762-8F16-F19E-33D815C4698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0FC5A9A8-1F1F-DEE3-6510-478450FADE6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38115" y="2375586"/>
            <a:ext cx="3245876" cy="26465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784447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54CA46-1E93-F688-7ECA-A319FAD66D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B2C7E52-83CA-BFA9-EB0F-73879F17ACBE}"/>
              </a:ext>
            </a:extLst>
          </p:cNvPr>
          <p:cNvSpPr/>
          <p:nvPr/>
        </p:nvSpPr>
        <p:spPr>
          <a:xfrm>
            <a:off x="617280" y="1345306"/>
            <a:ext cx="10933589" cy="524373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67A833D-310F-4C35-8C70-1DFA8579F8DD}"/>
              </a:ext>
            </a:extLst>
          </p:cNvPr>
          <p:cNvSpPr txBox="1"/>
          <p:nvPr/>
        </p:nvSpPr>
        <p:spPr>
          <a:xfrm>
            <a:off x="2597919" y="713725"/>
            <a:ext cx="61401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Importance of System Administration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F3DA852C-A5E6-4AEA-B28A-DB7D4C91F6D6}"/>
              </a:ext>
            </a:extLst>
          </p:cNvPr>
          <p:cNvSpPr txBox="1"/>
          <p:nvPr/>
        </p:nvSpPr>
        <p:spPr>
          <a:xfrm>
            <a:off x="747484" y="1551376"/>
            <a:ext cx="10593178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0" fontAlgn="base">
              <a:buFont typeface="Arial" panose="020B0604020202020204" pitchFamily="34" charset="0"/>
              <a:buChar char="•"/>
            </a:pPr>
            <a:r>
              <a:rPr lang="en-US" sz="2400" b="1" i="0" u="none" strike="noStrike" dirty="0">
                <a:solidFill>
                  <a:srgbClr val="000000"/>
                </a:solidFill>
                <a:effectLst/>
                <a:latin typeface="Google Sans Text"/>
              </a:rPr>
              <a:t>Why System Administration Matters:</a:t>
            </a:r>
          </a:p>
          <a:p>
            <a:pPr rtl="0" fontAlgn="base">
              <a:buFont typeface="Arial" panose="020B0604020202020204" pitchFamily="34" charset="0"/>
              <a:buChar char="•"/>
            </a:pPr>
            <a:endParaRPr lang="en-US" sz="2400" b="0" i="0" u="none" strike="noStrike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marL="647700" indent="-342900" rtl="0" fontAlgn="base">
              <a:buFont typeface="Wingdings" panose="05000000000000000000" pitchFamily="2" charset="2"/>
              <a:buChar char="q"/>
            </a:pPr>
            <a:r>
              <a:rPr lang="en-US" sz="2400" b="1" dirty="0"/>
              <a:t>Business Continuity:</a:t>
            </a:r>
            <a:endParaRPr kumimoji="0" lang="en-US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800100" lvl="1" indent="-34290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en-US" sz="2400" dirty="0"/>
              <a:t>Ensures systems remain operational 24/7 </a:t>
            </a:r>
          </a:p>
          <a:p>
            <a:pPr marL="800100" lvl="1" indent="-34290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en-US" sz="2400" dirty="0"/>
              <a:t>Minimizes </a:t>
            </a:r>
            <a:r>
              <a:rPr lang="en-US" altLang="en-US" sz="2400" u="sng" dirty="0"/>
              <a:t>downtime</a:t>
            </a:r>
            <a:r>
              <a:rPr lang="en-US" altLang="en-US" sz="2400" dirty="0"/>
              <a:t> and service interruptions </a:t>
            </a:r>
          </a:p>
          <a:p>
            <a:pPr marL="800100" lvl="1" indent="-34290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en-US" sz="2400" dirty="0"/>
              <a:t>Maintains productivity and revenue flow </a:t>
            </a:r>
          </a:p>
          <a:p>
            <a:pPr marL="800100" lvl="1" indent="-34290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en-US" sz="2400" dirty="0"/>
              <a:t>Supports business growth and scalability </a:t>
            </a:r>
          </a:p>
          <a:p>
            <a:pPr marL="304800" rtl="0" fontAlgn="base"/>
            <a:endParaRPr lang="en-US" sz="2400" dirty="0">
              <a:solidFill>
                <a:srgbClr val="000000"/>
              </a:solidFill>
              <a:latin typeface="Google Sans Text"/>
            </a:endParaRPr>
          </a:p>
          <a:p>
            <a:pPr marL="647700" indent="-342900" fontAlgn="base">
              <a:buFont typeface="Wingdings" panose="05000000000000000000" pitchFamily="2" charset="2"/>
              <a:buChar char="q"/>
            </a:pPr>
            <a:r>
              <a:rPr lang="en-US" sz="2400" b="1" dirty="0"/>
              <a:t>Data Protection:</a:t>
            </a:r>
            <a:endParaRPr kumimoji="0" lang="en-US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800100" lvl="1" indent="-34290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en-US" sz="2400" dirty="0"/>
              <a:t>Safeguards critical business information </a:t>
            </a:r>
          </a:p>
          <a:p>
            <a:pPr marL="800100" lvl="1" indent="-34290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en-US" sz="2400" dirty="0"/>
              <a:t>Implements backup and disaster recovery </a:t>
            </a:r>
          </a:p>
          <a:p>
            <a:pPr marL="800100" lvl="1" indent="-34290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en-US" sz="2400" dirty="0"/>
              <a:t>Ensures data integrity and availability </a:t>
            </a:r>
          </a:p>
          <a:p>
            <a:pPr marL="800100" lvl="1" indent="-34290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en-US" sz="2400" dirty="0"/>
              <a:t>Complies with regulatory requirements </a:t>
            </a:r>
          </a:p>
          <a:p>
            <a:pPr marL="647700" indent="-342900" fontAlgn="base">
              <a:buFont typeface="Wingdings" panose="05000000000000000000" pitchFamily="2" charset="2"/>
              <a:buChar char="q"/>
            </a:pPr>
            <a:endParaRPr lang="en-US" sz="2400" b="1" dirty="0"/>
          </a:p>
          <a:p>
            <a:pPr marL="647700" indent="-342900" fontAlgn="base">
              <a:buFont typeface="Wingdings" panose="05000000000000000000" pitchFamily="2" charset="2"/>
              <a:buChar char="q"/>
            </a:pPr>
            <a:endParaRPr lang="en-US" sz="2400" b="1" dirty="0"/>
          </a:p>
          <a:p>
            <a:pPr marL="647700" indent="-342900" fontAlgn="base">
              <a:buFont typeface="Wingdings" panose="05000000000000000000" pitchFamily="2" charset="2"/>
              <a:buChar char="q"/>
            </a:pPr>
            <a:endParaRPr lang="en-US" sz="2400" b="1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70CA197-A5E3-2E5F-26BB-71E0F42AFA0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31444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08D5FC-3745-6191-3D13-3DD1B6CD18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69B9582-B109-5B21-4F8B-EB69141770E1}"/>
              </a:ext>
            </a:extLst>
          </p:cNvPr>
          <p:cNvSpPr/>
          <p:nvPr/>
        </p:nvSpPr>
        <p:spPr>
          <a:xfrm>
            <a:off x="617280" y="1345306"/>
            <a:ext cx="10933589" cy="524373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681A84F-36F7-BEBF-5D4D-9F799F0DFA48}"/>
              </a:ext>
            </a:extLst>
          </p:cNvPr>
          <p:cNvSpPr txBox="1"/>
          <p:nvPr/>
        </p:nvSpPr>
        <p:spPr>
          <a:xfrm>
            <a:off x="2597919" y="713725"/>
            <a:ext cx="61401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Importance of System Administration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C3C3E9B2-845D-5FD7-FBD8-F28C6773C8D6}"/>
              </a:ext>
            </a:extLst>
          </p:cNvPr>
          <p:cNvSpPr txBox="1"/>
          <p:nvPr/>
        </p:nvSpPr>
        <p:spPr>
          <a:xfrm>
            <a:off x="747484" y="1551376"/>
            <a:ext cx="10593178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0" fontAlgn="base">
              <a:buFont typeface="Arial" panose="020B0604020202020204" pitchFamily="34" charset="0"/>
              <a:buChar char="•"/>
            </a:pPr>
            <a:r>
              <a:rPr lang="en-US" sz="2400" b="1" i="0" u="none" strike="noStrike" dirty="0">
                <a:solidFill>
                  <a:srgbClr val="000000"/>
                </a:solidFill>
                <a:effectLst/>
                <a:latin typeface="Google Sans Text"/>
              </a:rPr>
              <a:t>Why System Administration Matters:</a:t>
            </a:r>
          </a:p>
          <a:p>
            <a:pPr rtl="0" fontAlgn="base">
              <a:buFont typeface="Arial" panose="020B0604020202020204" pitchFamily="34" charset="0"/>
              <a:buChar char="•"/>
            </a:pPr>
            <a:endParaRPr lang="en-US" sz="2400" b="0" i="0" u="none" strike="noStrike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marL="647700" indent="-342900" rtl="0" fontAlgn="base">
              <a:buFont typeface="Wingdings" panose="05000000000000000000" pitchFamily="2" charset="2"/>
              <a:buChar char="q"/>
            </a:pPr>
            <a:r>
              <a:rPr lang="en-US" sz="2400" b="1" dirty="0"/>
              <a:t>Security Assurance:</a:t>
            </a:r>
            <a:endParaRPr kumimoji="0" lang="en-US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800100" lvl="1" indent="-34290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en-US" sz="2400" dirty="0"/>
              <a:t>Protects against cyber threats and attacks </a:t>
            </a:r>
          </a:p>
          <a:p>
            <a:pPr marL="800100" lvl="1" indent="-34290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en-US" sz="2400" dirty="0"/>
              <a:t>Maintains system and network security </a:t>
            </a:r>
          </a:p>
          <a:p>
            <a:pPr marL="800100" lvl="1" indent="-34290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en-US" sz="2400" dirty="0"/>
              <a:t>Manages user access and permissions </a:t>
            </a:r>
          </a:p>
          <a:p>
            <a:pPr marL="800100" lvl="1" indent="-34290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en-US" sz="2400" dirty="0"/>
              <a:t>Monitors for suspicious activities </a:t>
            </a:r>
          </a:p>
          <a:p>
            <a:pPr marL="304800" rtl="0" fontAlgn="base"/>
            <a:endParaRPr lang="en-US" sz="2400" dirty="0">
              <a:solidFill>
                <a:srgbClr val="000000"/>
              </a:solidFill>
              <a:latin typeface="Google Sans Text"/>
            </a:endParaRPr>
          </a:p>
          <a:p>
            <a:pPr marL="647700" indent="-342900" fontAlgn="base">
              <a:buFont typeface="Wingdings" panose="05000000000000000000" pitchFamily="2" charset="2"/>
              <a:buChar char="q"/>
            </a:pPr>
            <a:r>
              <a:rPr lang="en-US" sz="2400" b="1" dirty="0"/>
              <a:t>Performance Optimization::</a:t>
            </a:r>
            <a:endParaRPr kumimoji="0" lang="en-US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800100" lvl="1" indent="-34290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en-US" sz="2400" dirty="0"/>
              <a:t>Ensures systems run efficiently </a:t>
            </a:r>
          </a:p>
          <a:p>
            <a:pPr marL="800100" lvl="1" indent="-34290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en-US" sz="2400" dirty="0"/>
              <a:t>Manages resource allocation </a:t>
            </a:r>
          </a:p>
          <a:p>
            <a:pPr marL="800100" lvl="1" indent="-34290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en-US" sz="2400" dirty="0"/>
              <a:t>Optimizes network performance </a:t>
            </a:r>
          </a:p>
          <a:p>
            <a:pPr marL="800100" lvl="1" indent="-34290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en-US" sz="2400" dirty="0"/>
              <a:t>Plans for capacity requirements </a:t>
            </a:r>
          </a:p>
          <a:p>
            <a:pPr marL="647700" indent="-342900" fontAlgn="base">
              <a:buFont typeface="Wingdings" panose="05000000000000000000" pitchFamily="2" charset="2"/>
              <a:buChar char="q"/>
            </a:pPr>
            <a:endParaRPr lang="en-US" sz="2400" b="1" dirty="0"/>
          </a:p>
          <a:p>
            <a:pPr marL="647700" indent="-342900" fontAlgn="base">
              <a:buFont typeface="Wingdings" panose="05000000000000000000" pitchFamily="2" charset="2"/>
              <a:buChar char="q"/>
            </a:pPr>
            <a:endParaRPr lang="en-US" sz="2400" b="1" dirty="0"/>
          </a:p>
          <a:p>
            <a:pPr marL="647700" indent="-342900" fontAlgn="base">
              <a:buFont typeface="Wingdings" panose="05000000000000000000" pitchFamily="2" charset="2"/>
              <a:buChar char="q"/>
            </a:pPr>
            <a:endParaRPr lang="en-US" sz="2400" b="1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BFC56A2-FB3E-22D1-0A71-0C68F99498A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48210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92344F8-AF4E-C652-D17F-3E64A5396B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DE39909-7648-6518-66CC-6B5E7BE50226}"/>
              </a:ext>
            </a:extLst>
          </p:cNvPr>
          <p:cNvSpPr/>
          <p:nvPr/>
        </p:nvSpPr>
        <p:spPr>
          <a:xfrm>
            <a:off x="617280" y="1345306"/>
            <a:ext cx="10933589" cy="524373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B4E198A-8CA0-705D-84CB-003606815267}"/>
              </a:ext>
            </a:extLst>
          </p:cNvPr>
          <p:cNvSpPr txBox="1"/>
          <p:nvPr/>
        </p:nvSpPr>
        <p:spPr>
          <a:xfrm>
            <a:off x="2597919" y="713725"/>
            <a:ext cx="61401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Importance of System Administration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E29982CF-7CCD-2443-FC99-78BFB04BBB19}"/>
              </a:ext>
            </a:extLst>
          </p:cNvPr>
          <p:cNvSpPr txBox="1"/>
          <p:nvPr/>
        </p:nvSpPr>
        <p:spPr>
          <a:xfrm>
            <a:off x="747484" y="1551376"/>
            <a:ext cx="1059317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0" fontAlgn="base">
              <a:buFont typeface="Arial" panose="020B0604020202020204" pitchFamily="34" charset="0"/>
              <a:buChar char="•"/>
            </a:pPr>
            <a:r>
              <a:rPr lang="en-US" sz="2400" b="1" i="0" u="none" strike="noStrike" dirty="0">
                <a:solidFill>
                  <a:srgbClr val="000000"/>
                </a:solidFill>
                <a:effectLst/>
                <a:latin typeface="Google Sans Text"/>
              </a:rPr>
              <a:t>Why System Administration Matters:</a:t>
            </a:r>
          </a:p>
          <a:p>
            <a:pPr rtl="0" fontAlgn="base">
              <a:buFont typeface="Arial" panose="020B0604020202020204" pitchFamily="34" charset="0"/>
              <a:buChar char="•"/>
            </a:pPr>
            <a:endParaRPr lang="en-US" sz="2400" b="0" i="0" u="none" strike="noStrike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marL="647700" indent="-342900" rtl="0" fontAlgn="base">
              <a:buFont typeface="Wingdings" panose="05000000000000000000" pitchFamily="2" charset="2"/>
              <a:buChar char="q"/>
            </a:pPr>
            <a:r>
              <a:rPr lang="en-US" sz="2400" b="1" dirty="0"/>
              <a:t>Cost Management: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1257300" lvl="2" indent="-34290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en-US" sz="2400" dirty="0"/>
              <a:t>Reduces operational expenses </a:t>
            </a:r>
          </a:p>
          <a:p>
            <a:pPr marL="1257300" lvl="2" indent="-34290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en-US" sz="2400" dirty="0"/>
              <a:t>Prevents costly system failures </a:t>
            </a:r>
          </a:p>
          <a:p>
            <a:pPr marL="1257300" lvl="2" indent="-34290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en-US" sz="2400" dirty="0"/>
              <a:t>Optimizes resource utilization </a:t>
            </a:r>
          </a:p>
          <a:p>
            <a:pPr marL="1257300" lvl="2" indent="-34290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en-US" sz="2400" dirty="0"/>
              <a:t>Plans strategic technology investments </a:t>
            </a:r>
          </a:p>
          <a:p>
            <a:pPr marL="304800" rtl="0" fontAlgn="base"/>
            <a:endParaRPr lang="en-US" sz="2400" dirty="0">
              <a:solidFill>
                <a:srgbClr val="000000"/>
              </a:solidFill>
              <a:latin typeface="Google Sans Text"/>
            </a:endParaRPr>
          </a:p>
          <a:p>
            <a:pPr marL="647700" indent="-342900" fontAlgn="base">
              <a:buFont typeface="Wingdings" panose="05000000000000000000" pitchFamily="2" charset="2"/>
              <a:buChar char="q"/>
            </a:pPr>
            <a:endParaRPr lang="en-US" sz="2400" b="1" dirty="0"/>
          </a:p>
          <a:p>
            <a:pPr marL="647700" indent="-342900" fontAlgn="base">
              <a:buFont typeface="Wingdings" panose="05000000000000000000" pitchFamily="2" charset="2"/>
              <a:buChar char="q"/>
            </a:pPr>
            <a:endParaRPr lang="en-US" sz="2400" b="1" dirty="0"/>
          </a:p>
          <a:p>
            <a:pPr marL="647700" indent="-342900" fontAlgn="base">
              <a:buFont typeface="Wingdings" panose="05000000000000000000" pitchFamily="2" charset="2"/>
              <a:buChar char="q"/>
            </a:pPr>
            <a:endParaRPr lang="en-US" sz="2400" b="1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02D5908-B2C5-E022-0ABD-CE25D3976A5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335234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FA793D-3E52-115A-4864-5BA3E4A280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370B25F-F6C7-C60A-66BA-DAA589B2BB80}"/>
              </a:ext>
            </a:extLst>
          </p:cNvPr>
          <p:cNvSpPr/>
          <p:nvPr/>
        </p:nvSpPr>
        <p:spPr>
          <a:xfrm>
            <a:off x="617280" y="1345306"/>
            <a:ext cx="10933589" cy="524373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5FEA920-CEAB-120A-14F3-9E9C96580F1F}"/>
              </a:ext>
            </a:extLst>
          </p:cNvPr>
          <p:cNvSpPr txBox="1"/>
          <p:nvPr/>
        </p:nvSpPr>
        <p:spPr>
          <a:xfrm>
            <a:off x="2597919" y="713725"/>
            <a:ext cx="61401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System Administration Challenges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C55E239-8A5A-A5A6-59B2-F63AD6F9CB00}"/>
              </a:ext>
            </a:extLst>
          </p:cNvPr>
          <p:cNvSpPr txBox="1"/>
          <p:nvPr/>
        </p:nvSpPr>
        <p:spPr>
          <a:xfrm>
            <a:off x="747484" y="1551376"/>
            <a:ext cx="10593178" cy="47551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0" fontAlgn="base">
              <a:buFont typeface="Arial" panose="020B0604020202020204" pitchFamily="34" charset="0"/>
              <a:buChar char="•"/>
            </a:pPr>
            <a:endParaRPr lang="en-US" sz="2400" b="0" i="0" u="none" strike="noStrike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marL="647700" indent="-342900" rtl="0" fontAlgn="base">
              <a:buFont typeface="Wingdings" panose="05000000000000000000" pitchFamily="2" charset="2"/>
              <a:buChar char="q"/>
            </a:pPr>
            <a:r>
              <a:rPr lang="en-US" sz="2400" b="1" dirty="0"/>
              <a:t>Technical Challenges:</a:t>
            </a:r>
          </a:p>
          <a:p>
            <a:pPr marL="647700" indent="-342900" rtl="0" fontAlgn="base">
              <a:buFont typeface="Wingdings" panose="05000000000000000000" pitchFamily="2" charset="2"/>
              <a:buChar char="q"/>
            </a:pPr>
            <a:endParaRPr kumimoji="0" lang="en-US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1200150" lvl="2" indent="-2857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  <a:defRPr/>
            </a:pPr>
            <a:r>
              <a:rPr kumimoji="0" lang="en-US" alt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Complexity</a:t>
            </a:r>
            <a:r>
              <a:rPr kumimoji="0" lang="en-US" alt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: Managing diverse, interconnected systems </a:t>
            </a:r>
          </a:p>
          <a:p>
            <a:pPr marL="1200150" lvl="2" indent="-2857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  <a:defRPr/>
            </a:pPr>
            <a:r>
              <a:rPr kumimoji="0" lang="en-US" alt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Scale</a:t>
            </a:r>
            <a:r>
              <a:rPr kumimoji="0" lang="en-US" alt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: Handling growing data and user volumes </a:t>
            </a:r>
          </a:p>
          <a:p>
            <a:pPr marL="1200150" lvl="2" indent="-2857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  <a:defRPr/>
            </a:pPr>
            <a:r>
              <a:rPr kumimoji="0" lang="en-US" alt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Integration</a:t>
            </a:r>
            <a:r>
              <a:rPr kumimoji="0" lang="en-US" alt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: Connecting different technologies </a:t>
            </a:r>
          </a:p>
          <a:p>
            <a:pPr marL="1200150" lvl="2" indent="-2857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  <a:defRPr/>
            </a:pPr>
            <a:r>
              <a:rPr kumimoji="0" lang="en-US" alt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Legacy Systems</a:t>
            </a:r>
            <a:r>
              <a:rPr kumimoji="0" lang="en-US" alt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: Maintaining older infrastructure </a:t>
            </a:r>
          </a:p>
          <a:p>
            <a:pPr marL="1200150" lvl="2" indent="-2857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  <a:defRPr/>
            </a:pPr>
            <a:r>
              <a:rPr kumimoji="0" lang="en-US" alt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Rapid Change</a:t>
            </a:r>
            <a:r>
              <a:rPr kumimoji="0" lang="en-US" alt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: Keeping up with technology evolution </a:t>
            </a:r>
          </a:p>
          <a:p>
            <a:pPr marL="304800" rtl="0" fontAlgn="base"/>
            <a:endParaRPr lang="en-US" sz="2400" dirty="0">
              <a:solidFill>
                <a:srgbClr val="000000"/>
              </a:solidFill>
              <a:latin typeface="Google Sans Text"/>
            </a:endParaRPr>
          </a:p>
          <a:p>
            <a:pPr marL="647700" indent="-342900" fontAlgn="base">
              <a:buFont typeface="Wingdings" panose="05000000000000000000" pitchFamily="2" charset="2"/>
              <a:buChar char="q"/>
            </a:pPr>
            <a:endParaRPr lang="en-US" sz="2400" b="1" dirty="0"/>
          </a:p>
          <a:p>
            <a:pPr marL="647700" indent="-342900" fontAlgn="base">
              <a:buFont typeface="Wingdings" panose="05000000000000000000" pitchFamily="2" charset="2"/>
              <a:buChar char="q"/>
            </a:pPr>
            <a:endParaRPr lang="en-US" sz="2400" b="1" dirty="0"/>
          </a:p>
          <a:p>
            <a:pPr marL="647700" indent="-342900" fontAlgn="base">
              <a:buFont typeface="Wingdings" panose="05000000000000000000" pitchFamily="2" charset="2"/>
              <a:buChar char="q"/>
            </a:pPr>
            <a:endParaRPr lang="en-US" sz="2400" b="1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CDAA4DE-CB6B-6E4C-7380-35B647F8E1F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519323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81DE60-681C-268E-46E1-191ACC983E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3049965-57F3-3A23-1CF7-79066AC5B075}"/>
              </a:ext>
            </a:extLst>
          </p:cNvPr>
          <p:cNvSpPr/>
          <p:nvPr/>
        </p:nvSpPr>
        <p:spPr>
          <a:xfrm>
            <a:off x="617280" y="1345306"/>
            <a:ext cx="10933589" cy="524373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40A66A2-6D7C-937A-4A39-925A393081D2}"/>
              </a:ext>
            </a:extLst>
          </p:cNvPr>
          <p:cNvSpPr txBox="1"/>
          <p:nvPr/>
        </p:nvSpPr>
        <p:spPr>
          <a:xfrm>
            <a:off x="2597919" y="713725"/>
            <a:ext cx="61401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System Administration Challenges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08E0E22-CAEE-EF5C-FF0E-1B4109E7EDF4}"/>
              </a:ext>
            </a:extLst>
          </p:cNvPr>
          <p:cNvSpPr txBox="1"/>
          <p:nvPr/>
        </p:nvSpPr>
        <p:spPr>
          <a:xfrm>
            <a:off x="747484" y="1551376"/>
            <a:ext cx="10593178" cy="47551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0" fontAlgn="base">
              <a:buFont typeface="Arial" panose="020B0604020202020204" pitchFamily="34" charset="0"/>
              <a:buChar char="•"/>
            </a:pPr>
            <a:endParaRPr lang="en-US" sz="2400" b="0" i="0" u="none" strike="noStrike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marL="647700" indent="-342900" rtl="0" fontAlgn="base">
              <a:buFont typeface="Wingdings" panose="05000000000000000000" pitchFamily="2" charset="2"/>
              <a:buChar char="q"/>
            </a:pPr>
            <a:r>
              <a:rPr lang="en-US" sz="2400" b="1" dirty="0"/>
              <a:t>Security Challenges:</a:t>
            </a:r>
          </a:p>
          <a:p>
            <a:pPr marL="647700" indent="-342900" rtl="0" fontAlgn="base">
              <a:buFont typeface="Wingdings" panose="05000000000000000000" pitchFamily="2" charset="2"/>
              <a:buChar char="q"/>
            </a:pPr>
            <a:endParaRPr kumimoji="0" lang="en-US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1200150" lvl="2" indent="-2857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  <a:defRPr/>
            </a:pPr>
            <a:r>
              <a:rPr kumimoji="0" lang="en-US" alt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Cyber Threats</a:t>
            </a:r>
            <a:r>
              <a:rPr kumimoji="0" lang="en-US" altLang="en-US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: Evolving attack methods </a:t>
            </a:r>
          </a:p>
          <a:p>
            <a:pPr marL="1200150" lvl="2" indent="-2857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  <a:defRPr/>
            </a:pPr>
            <a:r>
              <a:rPr kumimoji="0" lang="en-US" alt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Compliance</a:t>
            </a:r>
            <a:r>
              <a:rPr kumimoji="0" lang="en-US" altLang="en-US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: Meeting regulatory requirements </a:t>
            </a:r>
          </a:p>
          <a:p>
            <a:pPr marL="1200150" lvl="2" indent="-2857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  <a:defRPr/>
            </a:pPr>
            <a:r>
              <a:rPr kumimoji="0" lang="en-US" alt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Access Management</a:t>
            </a:r>
            <a:r>
              <a:rPr kumimoji="0" lang="en-US" altLang="en-US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: Controlling user permissions </a:t>
            </a:r>
          </a:p>
          <a:p>
            <a:pPr marL="1200150" lvl="2" indent="-2857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  <a:defRPr/>
            </a:pPr>
            <a:r>
              <a:rPr kumimoji="0" lang="en-US" alt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Data Privacy</a:t>
            </a:r>
            <a:r>
              <a:rPr kumimoji="0" lang="en-US" altLang="en-US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: Protecting sensitive information </a:t>
            </a:r>
          </a:p>
          <a:p>
            <a:pPr marL="1200150" lvl="2" indent="-2857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  <a:defRPr/>
            </a:pPr>
            <a:r>
              <a:rPr kumimoji="0" lang="en-US" alt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Incident Response</a:t>
            </a:r>
            <a:r>
              <a:rPr kumimoji="0" lang="en-US" altLang="en-US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: Handling security breaches </a:t>
            </a:r>
          </a:p>
          <a:p>
            <a:pPr marL="304800" rtl="0" fontAlgn="base"/>
            <a:endParaRPr lang="en-US" sz="2400" dirty="0">
              <a:solidFill>
                <a:srgbClr val="000000"/>
              </a:solidFill>
              <a:latin typeface="Google Sans Text"/>
            </a:endParaRPr>
          </a:p>
          <a:p>
            <a:pPr marL="647700" indent="-342900" fontAlgn="base">
              <a:buFont typeface="Wingdings" panose="05000000000000000000" pitchFamily="2" charset="2"/>
              <a:buChar char="q"/>
            </a:pPr>
            <a:endParaRPr lang="en-US" sz="2400" b="1" dirty="0"/>
          </a:p>
          <a:p>
            <a:pPr marL="647700" indent="-342900" fontAlgn="base">
              <a:buFont typeface="Wingdings" panose="05000000000000000000" pitchFamily="2" charset="2"/>
              <a:buChar char="q"/>
            </a:pPr>
            <a:endParaRPr lang="en-US" sz="2400" b="1" dirty="0"/>
          </a:p>
          <a:p>
            <a:pPr marL="647700" indent="-342900" fontAlgn="base">
              <a:buFont typeface="Wingdings" panose="05000000000000000000" pitchFamily="2" charset="2"/>
              <a:buChar char="q"/>
            </a:pPr>
            <a:endParaRPr lang="en-US" sz="2400" b="1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F7C14AE-1F1E-11F7-4A68-EE7DEC329D6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092687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164064E-4BD4-E266-E8E2-85F44C04C9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74FBC89-82A9-A3B0-B9CA-0359F342A7EC}"/>
              </a:ext>
            </a:extLst>
          </p:cNvPr>
          <p:cNvSpPr/>
          <p:nvPr/>
        </p:nvSpPr>
        <p:spPr>
          <a:xfrm>
            <a:off x="617280" y="1345306"/>
            <a:ext cx="10933589" cy="524373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C2E5F01-640E-EC56-711B-DBEBD51D7CC5}"/>
              </a:ext>
            </a:extLst>
          </p:cNvPr>
          <p:cNvSpPr txBox="1"/>
          <p:nvPr/>
        </p:nvSpPr>
        <p:spPr>
          <a:xfrm>
            <a:off x="2597919" y="713725"/>
            <a:ext cx="61401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System Administration Challenges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2105A84C-C57F-8A83-6B24-925A2C8AA717}"/>
              </a:ext>
            </a:extLst>
          </p:cNvPr>
          <p:cNvSpPr txBox="1"/>
          <p:nvPr/>
        </p:nvSpPr>
        <p:spPr>
          <a:xfrm>
            <a:off x="787485" y="1453667"/>
            <a:ext cx="10593178" cy="49859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0" fontAlgn="base">
              <a:buFont typeface="Arial" panose="020B0604020202020204" pitchFamily="34" charset="0"/>
              <a:buChar char="•"/>
            </a:pPr>
            <a:endParaRPr lang="en-US" sz="2400" b="0" i="0" u="none" strike="noStrike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marL="800100" lvl="1" indent="-342900">
              <a:buFont typeface="Wingdings" panose="05000000000000000000" pitchFamily="2" charset="2"/>
              <a:buChar char="q"/>
            </a:pPr>
            <a:r>
              <a:rPr lang="en-US" sz="2400" b="1" dirty="0"/>
              <a:t>Operational Challenges:</a:t>
            </a:r>
          </a:p>
          <a:p>
            <a:pPr marL="800100" lvl="1" indent="-342900">
              <a:buFont typeface="Wingdings" panose="05000000000000000000" pitchFamily="2" charset="2"/>
              <a:buChar char="q"/>
            </a:pPr>
            <a:endParaRPr lang="en-US" sz="2400" dirty="0"/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000" b="1" dirty="0"/>
              <a:t>24/7 Availability</a:t>
            </a:r>
            <a:r>
              <a:rPr lang="en-US" sz="2000" dirty="0"/>
              <a:t>: Ensuring continuous operation</a:t>
            </a: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000" b="1" dirty="0"/>
              <a:t>Resource Constraints</a:t>
            </a:r>
            <a:r>
              <a:rPr lang="en-US" sz="2000" dirty="0"/>
              <a:t>: Limited budget and staff</a:t>
            </a: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000" b="1" dirty="0"/>
              <a:t>Skills Gap</a:t>
            </a:r>
            <a:r>
              <a:rPr lang="en-US" sz="2000" dirty="0"/>
              <a:t>: Finding qualified personnel</a:t>
            </a: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000" b="1" dirty="0"/>
              <a:t>Documentation</a:t>
            </a:r>
            <a:r>
              <a:rPr lang="en-US" sz="2000" dirty="0"/>
              <a:t>: Maintaining accurate records</a:t>
            </a: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000" b="1" dirty="0"/>
              <a:t>Change Management</a:t>
            </a:r>
            <a:r>
              <a:rPr lang="en-US" sz="2000" dirty="0"/>
              <a:t>: Implementing updates safely</a:t>
            </a:r>
          </a:p>
          <a:p>
            <a:pPr marL="304800" rtl="0" fontAlgn="base"/>
            <a:endParaRPr lang="en-US" sz="2400" dirty="0">
              <a:solidFill>
                <a:srgbClr val="000000"/>
              </a:solidFill>
              <a:latin typeface="Google Sans Text"/>
            </a:endParaRPr>
          </a:p>
          <a:p>
            <a:pPr marL="647700" indent="-342900" fontAlgn="base">
              <a:buFont typeface="Wingdings" panose="05000000000000000000" pitchFamily="2" charset="2"/>
              <a:buChar char="q"/>
            </a:pPr>
            <a:endParaRPr lang="en-US" sz="2400" b="1" dirty="0"/>
          </a:p>
          <a:p>
            <a:pPr marL="647700" indent="-342900" fontAlgn="base">
              <a:buFont typeface="Wingdings" panose="05000000000000000000" pitchFamily="2" charset="2"/>
              <a:buChar char="q"/>
            </a:pPr>
            <a:endParaRPr lang="en-US" sz="2400" b="1" dirty="0"/>
          </a:p>
          <a:p>
            <a:pPr marL="647700" indent="-342900" fontAlgn="base">
              <a:buFont typeface="Wingdings" panose="05000000000000000000" pitchFamily="2" charset="2"/>
              <a:buChar char="q"/>
            </a:pPr>
            <a:endParaRPr lang="en-US" sz="2400" b="1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AA7EE4C-D352-79F1-1586-3ECB78F65BC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395736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6D036D-4E3C-88ED-E56B-C5A1114694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283A2E5-C5A2-E2ED-3287-2A4A9A13263C}"/>
              </a:ext>
            </a:extLst>
          </p:cNvPr>
          <p:cNvSpPr/>
          <p:nvPr/>
        </p:nvSpPr>
        <p:spPr>
          <a:xfrm>
            <a:off x="617280" y="1345306"/>
            <a:ext cx="10933589" cy="524373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9C04ABC-7D9F-268D-7400-CF7B74BDC840}"/>
              </a:ext>
            </a:extLst>
          </p:cNvPr>
          <p:cNvSpPr txBox="1"/>
          <p:nvPr/>
        </p:nvSpPr>
        <p:spPr>
          <a:xfrm>
            <a:off x="2597919" y="713725"/>
            <a:ext cx="61401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System Administration Challenges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C933606E-BF86-5A83-7BC9-0FF136BF4316}"/>
              </a:ext>
            </a:extLst>
          </p:cNvPr>
          <p:cNvSpPr txBox="1"/>
          <p:nvPr/>
        </p:nvSpPr>
        <p:spPr>
          <a:xfrm>
            <a:off x="787485" y="1453667"/>
            <a:ext cx="10593178" cy="47551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0" fontAlgn="base">
              <a:buFont typeface="Arial" panose="020B0604020202020204" pitchFamily="34" charset="0"/>
              <a:buChar char="•"/>
            </a:pPr>
            <a:endParaRPr lang="en-US" sz="2400" b="0" i="0" u="none" strike="noStrike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marL="800100" lvl="1" indent="-342900">
              <a:buFont typeface="Wingdings" panose="05000000000000000000" pitchFamily="2" charset="2"/>
              <a:buChar char="q"/>
            </a:pPr>
            <a:r>
              <a:rPr lang="en-US" sz="2400" b="1" dirty="0"/>
              <a:t>Business Challenges:</a:t>
            </a:r>
            <a:br>
              <a:rPr lang="en-US" sz="2400" b="1" dirty="0"/>
            </a:br>
            <a:endParaRPr lang="en-US" sz="2400" b="1" dirty="0"/>
          </a:p>
          <a:p>
            <a:pPr marL="1200150" lvl="2" indent="-2857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  <a:defRPr/>
            </a:pPr>
            <a:r>
              <a:rPr kumimoji="0" lang="en-US" alt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Alignment</a:t>
            </a:r>
            <a:r>
              <a:rPr kumimoji="0" lang="en-US" alt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: Supporting business objectives </a:t>
            </a:r>
          </a:p>
          <a:p>
            <a:pPr marL="1200150" lvl="2" indent="-2857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  <a:defRPr/>
            </a:pPr>
            <a:r>
              <a:rPr kumimoji="0" lang="en-US" alt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Communication</a:t>
            </a:r>
            <a:r>
              <a:rPr kumimoji="0" lang="en-US" alt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: Translating technical issues </a:t>
            </a:r>
          </a:p>
          <a:p>
            <a:pPr marL="1200150" lvl="2" indent="-2857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  <a:defRPr/>
            </a:pPr>
            <a:r>
              <a:rPr kumimoji="0" lang="en-US" alt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Budget Justification</a:t>
            </a:r>
            <a:r>
              <a:rPr kumimoji="0" lang="en-US" alt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: Proving ROI </a:t>
            </a:r>
          </a:p>
          <a:p>
            <a:pPr marL="1200150" lvl="2" indent="-2857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  <a:defRPr/>
            </a:pPr>
            <a:r>
              <a:rPr kumimoji="0" lang="en-US" alt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Risk Management</a:t>
            </a:r>
            <a:r>
              <a:rPr kumimoji="0" lang="en-US" alt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: Balancing security and usability </a:t>
            </a:r>
          </a:p>
          <a:p>
            <a:pPr marL="1200150" lvl="2" indent="-2857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  <a:defRPr/>
            </a:pPr>
            <a:r>
              <a:rPr kumimoji="0" lang="en-US" alt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Vendor Management</a:t>
            </a:r>
            <a:r>
              <a:rPr kumimoji="0" lang="en-US" alt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: Coordinating with suppliers </a:t>
            </a:r>
          </a:p>
          <a:p>
            <a:pPr marL="304800" rtl="0" fontAlgn="base"/>
            <a:endParaRPr lang="en-US" sz="2400" dirty="0">
              <a:solidFill>
                <a:srgbClr val="000000"/>
              </a:solidFill>
              <a:latin typeface="Google Sans Text"/>
            </a:endParaRPr>
          </a:p>
          <a:p>
            <a:pPr marL="647700" indent="-342900" fontAlgn="base">
              <a:buFont typeface="Wingdings" panose="05000000000000000000" pitchFamily="2" charset="2"/>
              <a:buChar char="q"/>
            </a:pPr>
            <a:endParaRPr lang="en-US" sz="2400" b="1" dirty="0"/>
          </a:p>
          <a:p>
            <a:pPr marL="647700" indent="-342900" fontAlgn="base">
              <a:buFont typeface="Wingdings" panose="05000000000000000000" pitchFamily="2" charset="2"/>
              <a:buChar char="q"/>
            </a:pPr>
            <a:endParaRPr lang="en-US" sz="2400" b="1" dirty="0"/>
          </a:p>
          <a:p>
            <a:pPr marL="647700" indent="-342900" fontAlgn="base">
              <a:buFont typeface="Wingdings" panose="05000000000000000000" pitchFamily="2" charset="2"/>
              <a:buChar char="q"/>
            </a:pPr>
            <a:endParaRPr lang="en-US" sz="2400" b="1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A215D40-F0FC-53D9-7FA7-1477AE34063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292047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8D28E1-D810-BFA6-56DD-CB70EF71DE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C0A5281-B1B0-79F1-4CED-08F68E1A25AF}"/>
              </a:ext>
            </a:extLst>
          </p:cNvPr>
          <p:cNvSpPr/>
          <p:nvPr/>
        </p:nvSpPr>
        <p:spPr>
          <a:xfrm>
            <a:off x="617280" y="1345306"/>
            <a:ext cx="10933589" cy="524373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58A7D31-510E-8606-C5F0-4E4AA3CD16DF}"/>
              </a:ext>
            </a:extLst>
          </p:cNvPr>
          <p:cNvSpPr txBox="1"/>
          <p:nvPr/>
        </p:nvSpPr>
        <p:spPr>
          <a:xfrm>
            <a:off x="2458937" y="713725"/>
            <a:ext cx="72502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System Administration Rules and Best Practices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A297F153-0953-45B3-3B86-CC79921A5017}"/>
              </a:ext>
            </a:extLst>
          </p:cNvPr>
          <p:cNvSpPr txBox="1"/>
          <p:nvPr/>
        </p:nvSpPr>
        <p:spPr>
          <a:xfrm>
            <a:off x="787485" y="1453667"/>
            <a:ext cx="1059317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0" fontAlgn="base">
              <a:buFont typeface="Arial" panose="020B0604020202020204" pitchFamily="34" charset="0"/>
              <a:buChar char="•"/>
            </a:pPr>
            <a:endParaRPr lang="en-US" sz="2400" b="0" i="0" u="none" strike="noStrike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marL="800100" lvl="1" indent="-342900">
              <a:buFont typeface="Wingdings" panose="05000000000000000000" pitchFamily="2" charset="2"/>
              <a:buChar char="q"/>
            </a:pPr>
            <a:r>
              <a:rPr lang="en-US" sz="2400" b="1" dirty="0"/>
              <a:t>Fundamental Principles</a:t>
            </a:r>
          </a:p>
          <a:p>
            <a:pPr marL="304800" rtl="0" fontAlgn="base"/>
            <a:endParaRPr lang="en-US" sz="2400" dirty="0">
              <a:solidFill>
                <a:srgbClr val="000000"/>
              </a:solidFill>
              <a:latin typeface="Google Sans Text"/>
            </a:endParaRPr>
          </a:p>
          <a:p>
            <a:pPr marL="647700" indent="-342900" fontAlgn="base">
              <a:buFont typeface="Wingdings" panose="05000000000000000000" pitchFamily="2" charset="2"/>
              <a:buChar char="q"/>
            </a:pPr>
            <a:endParaRPr lang="en-US" sz="2400" b="1" dirty="0"/>
          </a:p>
          <a:p>
            <a:pPr marL="647700" indent="-342900" fontAlgn="base">
              <a:buFont typeface="Wingdings" panose="05000000000000000000" pitchFamily="2" charset="2"/>
              <a:buChar char="q"/>
            </a:pPr>
            <a:endParaRPr lang="en-US" sz="2400" b="1" dirty="0"/>
          </a:p>
          <a:p>
            <a:pPr marL="647700" indent="-342900" fontAlgn="base">
              <a:buFont typeface="Wingdings" panose="05000000000000000000" pitchFamily="2" charset="2"/>
              <a:buChar char="q"/>
            </a:pPr>
            <a:endParaRPr lang="en-US" sz="2400" b="1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67BE836-8413-B26C-620D-C71DDC64236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101E864-119E-0DAD-987F-6761C3B6954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94705" y="2418966"/>
            <a:ext cx="6915150" cy="2686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819684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B8FB06-0BD5-3F1D-FE5D-4E1B63C560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4B02E4E-8517-C83C-71CC-A28D5E2605C1}"/>
              </a:ext>
            </a:extLst>
          </p:cNvPr>
          <p:cNvSpPr/>
          <p:nvPr/>
        </p:nvSpPr>
        <p:spPr>
          <a:xfrm>
            <a:off x="617280" y="1345306"/>
            <a:ext cx="10933589" cy="524373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8DB9D13-9BE3-365B-FBAA-D1C8D15E0338}"/>
              </a:ext>
            </a:extLst>
          </p:cNvPr>
          <p:cNvSpPr txBox="1"/>
          <p:nvPr/>
        </p:nvSpPr>
        <p:spPr>
          <a:xfrm>
            <a:off x="2458937" y="713725"/>
            <a:ext cx="72502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System Administration Rules and Best Practices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2D62DAFA-FFEF-86F4-EB7B-7DFBEDF326EA}"/>
              </a:ext>
            </a:extLst>
          </p:cNvPr>
          <p:cNvSpPr txBox="1"/>
          <p:nvPr/>
        </p:nvSpPr>
        <p:spPr>
          <a:xfrm>
            <a:off x="787485" y="1453667"/>
            <a:ext cx="1059317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0" fontAlgn="base">
              <a:buFont typeface="Arial" panose="020B0604020202020204" pitchFamily="34" charset="0"/>
              <a:buChar char="•"/>
            </a:pPr>
            <a:endParaRPr lang="en-US" sz="2400" b="0" i="0" u="none" strike="noStrike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marL="800100" lvl="1" indent="-342900">
              <a:buFont typeface="Wingdings" panose="05000000000000000000" pitchFamily="2" charset="2"/>
              <a:buChar char="q"/>
            </a:pPr>
            <a:r>
              <a:rPr lang="en-US" sz="2400" b="1" dirty="0"/>
              <a:t>Change Management Rules:</a:t>
            </a:r>
            <a:endParaRPr lang="en-US" sz="2400" dirty="0">
              <a:solidFill>
                <a:srgbClr val="000000"/>
              </a:solidFill>
              <a:latin typeface="Google Sans Text"/>
            </a:endParaRPr>
          </a:p>
          <a:p>
            <a:pPr marL="647700" indent="-342900" fontAlgn="base">
              <a:buFont typeface="Wingdings" panose="05000000000000000000" pitchFamily="2" charset="2"/>
              <a:buChar char="q"/>
            </a:pPr>
            <a:endParaRPr lang="en-US" sz="2400" b="1" dirty="0"/>
          </a:p>
          <a:p>
            <a:pPr marL="647700" indent="-342900" fontAlgn="base">
              <a:buFont typeface="Wingdings" panose="05000000000000000000" pitchFamily="2" charset="2"/>
              <a:buChar char="q"/>
            </a:pPr>
            <a:endParaRPr lang="en-US" sz="2400" b="1" dirty="0"/>
          </a:p>
          <a:p>
            <a:pPr marL="647700" indent="-342900" fontAlgn="base">
              <a:buFont typeface="Wingdings" panose="05000000000000000000" pitchFamily="2" charset="2"/>
              <a:buChar char="q"/>
            </a:pPr>
            <a:endParaRPr lang="en-US" sz="2400" b="1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6F34AAA-3251-C538-C09D-BB60DAA666D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C8DD2BD-3D6C-62C7-CFD4-CC6D5E7870E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03509" y="2425791"/>
            <a:ext cx="7029450" cy="2600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70313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BA14017-2875-15C0-EE2A-B94A57C089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D028DA8-46C5-80EF-775F-04319033E4B1}"/>
              </a:ext>
            </a:extLst>
          </p:cNvPr>
          <p:cNvSpPr/>
          <p:nvPr/>
        </p:nvSpPr>
        <p:spPr>
          <a:xfrm>
            <a:off x="617280" y="1345306"/>
            <a:ext cx="10933589" cy="524373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079F346-DBA0-F8D8-BE92-DC67ABADFA47}"/>
              </a:ext>
            </a:extLst>
          </p:cNvPr>
          <p:cNvSpPr txBox="1"/>
          <p:nvPr/>
        </p:nvSpPr>
        <p:spPr>
          <a:xfrm>
            <a:off x="2458937" y="713725"/>
            <a:ext cx="72502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System Administration Rules and Best Practices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A39AB263-7DF6-05CF-C5C8-F9ADBDBD8275}"/>
              </a:ext>
            </a:extLst>
          </p:cNvPr>
          <p:cNvSpPr txBox="1"/>
          <p:nvPr/>
        </p:nvSpPr>
        <p:spPr>
          <a:xfrm>
            <a:off x="787485" y="1453667"/>
            <a:ext cx="1059317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0" fontAlgn="base">
              <a:buFont typeface="Arial" panose="020B0604020202020204" pitchFamily="34" charset="0"/>
              <a:buChar char="•"/>
            </a:pPr>
            <a:endParaRPr lang="en-US" sz="2400" b="0" i="0" u="none" strike="noStrike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marL="800100" lvl="1" indent="-342900">
              <a:buFont typeface="Wingdings" panose="05000000000000000000" pitchFamily="2" charset="2"/>
              <a:buChar char="q"/>
            </a:pPr>
            <a:r>
              <a:rPr lang="en-US" sz="2400" b="1" dirty="0"/>
              <a:t>Security Rules:</a:t>
            </a:r>
          </a:p>
          <a:p>
            <a:pPr marL="647700" indent="-342900" fontAlgn="base">
              <a:buFont typeface="Wingdings" panose="05000000000000000000" pitchFamily="2" charset="2"/>
              <a:buChar char="q"/>
            </a:pPr>
            <a:endParaRPr lang="en-US" sz="2400" b="1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8FE09F0-EDE0-99C3-77E3-75AEDB7DA10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68640CE-F2C9-4A3F-F60D-B3D7AB34FC3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01374" y="2656624"/>
            <a:ext cx="6886575" cy="2457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077410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2D69A4-42B6-FD88-2AAA-EF5723CF7A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414B658-6C4C-625E-3199-DE6BDEA27CAE}"/>
              </a:ext>
            </a:extLst>
          </p:cNvPr>
          <p:cNvSpPr/>
          <p:nvPr/>
        </p:nvSpPr>
        <p:spPr>
          <a:xfrm>
            <a:off x="617280" y="1345306"/>
            <a:ext cx="10933589" cy="524373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20643F1-4A1E-3D68-C6BC-06CAD48D1184}"/>
              </a:ext>
            </a:extLst>
          </p:cNvPr>
          <p:cNvSpPr txBox="1"/>
          <p:nvPr/>
        </p:nvSpPr>
        <p:spPr>
          <a:xfrm>
            <a:off x="2458937" y="713725"/>
            <a:ext cx="72502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System Administration Rules and Best Practices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40169373-286B-7CDA-093D-1F544AECC101}"/>
              </a:ext>
            </a:extLst>
          </p:cNvPr>
          <p:cNvSpPr txBox="1"/>
          <p:nvPr/>
        </p:nvSpPr>
        <p:spPr>
          <a:xfrm>
            <a:off x="787485" y="1453667"/>
            <a:ext cx="1059317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0" fontAlgn="base">
              <a:buFont typeface="Arial" panose="020B0604020202020204" pitchFamily="34" charset="0"/>
              <a:buChar char="•"/>
            </a:pPr>
            <a:endParaRPr lang="en-US" sz="2400" b="0" i="0" u="none" strike="noStrike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marL="800100" lvl="1" indent="-342900">
              <a:buFont typeface="Wingdings" panose="05000000000000000000" pitchFamily="2" charset="2"/>
              <a:buChar char="q"/>
            </a:pPr>
            <a:r>
              <a:rPr lang="en-US" sz="2400" b="1" dirty="0"/>
              <a:t>Operational Rules: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122E8DE-9424-D525-41EF-44715B5FFE1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46FB740-63AF-87FB-10F4-22DA2BF3C77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37214" y="2393025"/>
            <a:ext cx="6572250" cy="2686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537505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097462-91AB-1A69-48EA-D014673D85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807D393-3DE3-73EE-D7A0-8861F63484AD}"/>
              </a:ext>
            </a:extLst>
          </p:cNvPr>
          <p:cNvSpPr/>
          <p:nvPr/>
        </p:nvSpPr>
        <p:spPr>
          <a:xfrm>
            <a:off x="617280" y="1345306"/>
            <a:ext cx="10933589" cy="524373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4B895A1-BBD4-2A8F-176E-8C0B8B3FF486}"/>
              </a:ext>
            </a:extLst>
          </p:cNvPr>
          <p:cNvSpPr txBox="1"/>
          <p:nvPr/>
        </p:nvSpPr>
        <p:spPr>
          <a:xfrm>
            <a:off x="2458937" y="713725"/>
            <a:ext cx="72502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System Administrator Responsibilities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E46442E7-15C0-60EE-ED0E-3B333CD0D591}"/>
              </a:ext>
            </a:extLst>
          </p:cNvPr>
          <p:cNvSpPr txBox="1"/>
          <p:nvPr/>
        </p:nvSpPr>
        <p:spPr>
          <a:xfrm>
            <a:off x="787485" y="1453667"/>
            <a:ext cx="1059317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0" fontAlgn="base">
              <a:buFont typeface="Arial" panose="020B0604020202020204" pitchFamily="34" charset="0"/>
              <a:buChar char="•"/>
            </a:pPr>
            <a:endParaRPr lang="en-US" sz="2400" b="0" i="0" u="none" strike="noStrike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marL="800100" lvl="1" indent="-342900">
              <a:buFont typeface="Wingdings" panose="05000000000000000000" pitchFamily="2" charset="2"/>
              <a:buChar char="q"/>
            </a:pPr>
            <a:r>
              <a:rPr lang="en-US" sz="2400" b="1" dirty="0"/>
              <a:t>Core Duties and Expectations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3C3D9D4-107C-43E6-E42E-CD06CF23774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2EE87D0-41FC-3CB3-5770-31556AD156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38582" y="2414596"/>
            <a:ext cx="7334250" cy="3105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158680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F3E68B-C0CF-289A-3080-5A5247D59B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1F9D19B-FB87-2A98-CAC8-CB5C1AC00765}"/>
              </a:ext>
            </a:extLst>
          </p:cNvPr>
          <p:cNvSpPr/>
          <p:nvPr/>
        </p:nvSpPr>
        <p:spPr>
          <a:xfrm>
            <a:off x="617280" y="1345306"/>
            <a:ext cx="10933589" cy="524373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F905F3C-F2AD-5DAB-7B0E-2F2B4AAC8AE0}"/>
              </a:ext>
            </a:extLst>
          </p:cNvPr>
          <p:cNvSpPr txBox="1"/>
          <p:nvPr/>
        </p:nvSpPr>
        <p:spPr>
          <a:xfrm>
            <a:off x="2458937" y="713725"/>
            <a:ext cx="72502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System Administrator Responsibilities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A91E234E-C31D-5B70-F52A-1B400D93440D}"/>
              </a:ext>
            </a:extLst>
          </p:cNvPr>
          <p:cNvSpPr txBox="1"/>
          <p:nvPr/>
        </p:nvSpPr>
        <p:spPr>
          <a:xfrm>
            <a:off x="787485" y="1453667"/>
            <a:ext cx="1059317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0" fontAlgn="base">
              <a:buFont typeface="Arial" panose="020B0604020202020204" pitchFamily="34" charset="0"/>
              <a:buChar char="•"/>
            </a:pPr>
            <a:endParaRPr lang="en-US" sz="2400" b="0" i="0" u="none" strike="noStrike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marL="800100" lvl="1" indent="-342900">
              <a:buFont typeface="Wingdings" panose="05000000000000000000" pitchFamily="2" charset="2"/>
              <a:buChar char="q"/>
            </a:pPr>
            <a:r>
              <a:rPr lang="en-US" sz="2400" b="1" dirty="0"/>
              <a:t>Core Duties and Expectations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396D0AC-1E7F-F402-5C54-D7C858675FD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D276A60-08FF-0049-7FC4-D317DC2C7FF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82838" y="2477081"/>
            <a:ext cx="7134225" cy="3152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80921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47A94E-6253-E3B3-368D-C366D06E63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B395BE2-69A0-34A0-EC5E-B504F0ECFBDE}"/>
              </a:ext>
            </a:extLst>
          </p:cNvPr>
          <p:cNvSpPr/>
          <p:nvPr/>
        </p:nvSpPr>
        <p:spPr>
          <a:xfrm>
            <a:off x="617280" y="1345306"/>
            <a:ext cx="10933589" cy="524373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3F1A250-03E5-2951-DA6D-0B91CCB45ABC}"/>
              </a:ext>
            </a:extLst>
          </p:cNvPr>
          <p:cNvSpPr txBox="1"/>
          <p:nvPr/>
        </p:nvSpPr>
        <p:spPr>
          <a:xfrm>
            <a:off x="2458937" y="713725"/>
            <a:ext cx="72502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System Administrator Responsibilities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4C01CB4F-02CA-B357-AADF-68E3F3C79647}"/>
              </a:ext>
            </a:extLst>
          </p:cNvPr>
          <p:cNvSpPr txBox="1"/>
          <p:nvPr/>
        </p:nvSpPr>
        <p:spPr>
          <a:xfrm>
            <a:off x="787485" y="1453667"/>
            <a:ext cx="1059317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0" fontAlgn="base">
              <a:buFont typeface="Arial" panose="020B0604020202020204" pitchFamily="34" charset="0"/>
              <a:buChar char="•"/>
            </a:pPr>
            <a:endParaRPr lang="en-US" sz="2400" b="0" i="0" u="none" strike="noStrike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marL="800100" lvl="1" indent="-342900">
              <a:buFont typeface="Wingdings" panose="05000000000000000000" pitchFamily="2" charset="2"/>
              <a:buChar char="q"/>
            </a:pPr>
            <a:r>
              <a:rPr lang="en-US" sz="2400" b="1" dirty="0"/>
              <a:t>Core Duties and Expectations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9A8E0EE-4D6E-AFA8-7E19-2F58724A925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1B9D55BE-2115-71C2-7D6B-23D24038F72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74542" y="2400308"/>
            <a:ext cx="7772400" cy="3133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193103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FEB901-D747-08B6-EFB0-F710866E12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CD3AE81-1EDC-5377-1C3E-FC362DD51184}"/>
              </a:ext>
            </a:extLst>
          </p:cNvPr>
          <p:cNvSpPr/>
          <p:nvPr/>
        </p:nvSpPr>
        <p:spPr>
          <a:xfrm>
            <a:off x="617280" y="1345306"/>
            <a:ext cx="10933589" cy="524373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BBEBD9C-1E61-FC22-A851-7069A249F487}"/>
              </a:ext>
            </a:extLst>
          </p:cNvPr>
          <p:cNvSpPr txBox="1"/>
          <p:nvPr/>
        </p:nvSpPr>
        <p:spPr>
          <a:xfrm>
            <a:off x="2458937" y="713725"/>
            <a:ext cx="72502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System Administrator Responsibilities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1D40841F-DBFB-C815-22B0-B54912F4488C}"/>
              </a:ext>
            </a:extLst>
          </p:cNvPr>
          <p:cNvSpPr txBox="1"/>
          <p:nvPr/>
        </p:nvSpPr>
        <p:spPr>
          <a:xfrm>
            <a:off x="787485" y="1453667"/>
            <a:ext cx="1059317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0" fontAlgn="base">
              <a:buFont typeface="Arial" panose="020B0604020202020204" pitchFamily="34" charset="0"/>
              <a:buChar char="•"/>
            </a:pPr>
            <a:endParaRPr lang="en-US" sz="2400" b="0" i="0" u="none" strike="noStrike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marL="800100" lvl="1" indent="-342900">
              <a:buFont typeface="Wingdings" panose="05000000000000000000" pitchFamily="2" charset="2"/>
              <a:buChar char="q"/>
            </a:pPr>
            <a:r>
              <a:rPr lang="en-US" sz="2400" b="1" dirty="0"/>
              <a:t>Core Duties and Expectations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A03A160-8568-92D7-D63E-8FDD7EB587E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95D036C-11D8-4A18-5151-81322125270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30127" y="2398601"/>
            <a:ext cx="6638925" cy="3190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758926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7D81E1-ED29-3B95-E148-19CFD7697C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2200BA6-4FC1-47CF-6F72-5C98F1276512}"/>
              </a:ext>
            </a:extLst>
          </p:cNvPr>
          <p:cNvSpPr/>
          <p:nvPr/>
        </p:nvSpPr>
        <p:spPr>
          <a:xfrm>
            <a:off x="617280" y="1345306"/>
            <a:ext cx="10933589" cy="524373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DBAFF52-91F9-FF55-D8E8-BA4A34CD6274}"/>
              </a:ext>
            </a:extLst>
          </p:cNvPr>
          <p:cNvSpPr txBox="1"/>
          <p:nvPr/>
        </p:nvSpPr>
        <p:spPr>
          <a:xfrm>
            <a:off x="2458937" y="713725"/>
            <a:ext cx="72502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System Administration Ethics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D0F436C2-1FC1-235C-EA87-C9104C0E694E}"/>
              </a:ext>
            </a:extLst>
          </p:cNvPr>
          <p:cNvSpPr txBox="1"/>
          <p:nvPr/>
        </p:nvSpPr>
        <p:spPr>
          <a:xfrm>
            <a:off x="787485" y="1453667"/>
            <a:ext cx="1059317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0" fontAlgn="base">
              <a:buFont typeface="Arial" panose="020B0604020202020204" pitchFamily="34" charset="0"/>
              <a:buChar char="•"/>
            </a:pPr>
            <a:endParaRPr lang="en-US" sz="2400" b="0" i="0" u="none" strike="noStrike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marL="800100" lvl="1" indent="-342900">
              <a:buFont typeface="Wingdings" panose="05000000000000000000" pitchFamily="2" charset="2"/>
              <a:buChar char="q"/>
            </a:pPr>
            <a:r>
              <a:rPr lang="en-US" sz="2400" b="1" dirty="0"/>
              <a:t>Professional Standards and Principles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A7745DE-6E21-885F-32D6-8DCF83442F4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7834E47A-FDC9-A0E4-B260-87985A1E86C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02934" y="2393025"/>
            <a:ext cx="6781800" cy="3228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355550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BBBB6C9-FB0F-E755-4DCF-4F0B0359C8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58D46B9-0C15-88B3-43A3-52E425105CB8}"/>
              </a:ext>
            </a:extLst>
          </p:cNvPr>
          <p:cNvSpPr/>
          <p:nvPr/>
        </p:nvSpPr>
        <p:spPr>
          <a:xfrm>
            <a:off x="617280" y="1345306"/>
            <a:ext cx="10933589" cy="524373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640E5D9-BDC4-202F-9AC4-BB2475528B4E}"/>
              </a:ext>
            </a:extLst>
          </p:cNvPr>
          <p:cNvSpPr txBox="1"/>
          <p:nvPr/>
        </p:nvSpPr>
        <p:spPr>
          <a:xfrm>
            <a:off x="2458937" y="713725"/>
            <a:ext cx="72502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System Administration Ethics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6493B37-AC0E-BF80-3245-4FBBBCA8D8EB}"/>
              </a:ext>
            </a:extLst>
          </p:cNvPr>
          <p:cNvSpPr txBox="1"/>
          <p:nvPr/>
        </p:nvSpPr>
        <p:spPr>
          <a:xfrm>
            <a:off x="787485" y="1453667"/>
            <a:ext cx="1059317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0" fontAlgn="base">
              <a:buFont typeface="Arial" panose="020B0604020202020204" pitchFamily="34" charset="0"/>
              <a:buChar char="•"/>
            </a:pPr>
            <a:endParaRPr lang="en-US" sz="2400" b="0" i="0" u="none" strike="noStrike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marL="800100" lvl="1" indent="-342900">
              <a:buFont typeface="Wingdings" panose="05000000000000000000" pitchFamily="2" charset="2"/>
              <a:buChar char="q"/>
            </a:pPr>
            <a:r>
              <a:rPr lang="en-US" sz="2400" b="1" dirty="0"/>
              <a:t>Professional Standards and Principles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057B1FF-DFDA-9A05-77B6-78A960EC5AD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E12E2FF-ECAF-9EE5-F17D-C91EC4820C2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93268" y="2513672"/>
            <a:ext cx="7134225" cy="3124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904731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D8DE1F-DDC7-42D9-76AC-28DEEC83FA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47CEF78-2161-BF9E-E2FF-9D4EA990E9A1}"/>
              </a:ext>
            </a:extLst>
          </p:cNvPr>
          <p:cNvSpPr/>
          <p:nvPr/>
        </p:nvSpPr>
        <p:spPr>
          <a:xfrm>
            <a:off x="617280" y="1345306"/>
            <a:ext cx="10933589" cy="524373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4AA001E-68AB-C722-8912-E015DAE676AD}"/>
              </a:ext>
            </a:extLst>
          </p:cNvPr>
          <p:cNvSpPr txBox="1"/>
          <p:nvPr/>
        </p:nvSpPr>
        <p:spPr>
          <a:xfrm>
            <a:off x="2458937" y="713725"/>
            <a:ext cx="72502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System Administration Ethics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E1A2471B-5535-438E-6EA8-58A5FCD052AF}"/>
              </a:ext>
            </a:extLst>
          </p:cNvPr>
          <p:cNvSpPr txBox="1"/>
          <p:nvPr/>
        </p:nvSpPr>
        <p:spPr>
          <a:xfrm>
            <a:off x="787485" y="1453667"/>
            <a:ext cx="1059317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0" fontAlgn="base">
              <a:buFont typeface="Arial" panose="020B0604020202020204" pitchFamily="34" charset="0"/>
              <a:buChar char="•"/>
            </a:pPr>
            <a:endParaRPr lang="en-US" sz="2400" b="0" i="0" u="none" strike="noStrike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marL="800100" lvl="1" indent="-342900">
              <a:buFont typeface="Wingdings" panose="05000000000000000000" pitchFamily="2" charset="2"/>
              <a:buChar char="q"/>
            </a:pPr>
            <a:r>
              <a:rPr lang="en-US" sz="2400" b="1" dirty="0"/>
              <a:t>Professional Standards and Principles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537B5C8-F860-65C4-E432-0546BFB64B9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675109E-08A2-B6BC-4C59-BDE03AB4F26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81225" y="2594749"/>
            <a:ext cx="7829550" cy="3028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699730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E1EA13-639A-9770-F100-1B2AB343C8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CC95CD4-8969-2F5B-2744-95D0672BEDFB}"/>
              </a:ext>
            </a:extLst>
          </p:cNvPr>
          <p:cNvSpPr/>
          <p:nvPr/>
        </p:nvSpPr>
        <p:spPr>
          <a:xfrm>
            <a:off x="617280" y="1345306"/>
            <a:ext cx="10933589" cy="524373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2943A8A-FEFC-D568-E1A5-72FF1F6F3205}"/>
              </a:ext>
            </a:extLst>
          </p:cNvPr>
          <p:cNvSpPr txBox="1"/>
          <p:nvPr/>
        </p:nvSpPr>
        <p:spPr>
          <a:xfrm>
            <a:off x="2458937" y="713725"/>
            <a:ext cx="72502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System Administration Ethics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2860D518-3577-4E86-0912-5659DD7B56BD}"/>
              </a:ext>
            </a:extLst>
          </p:cNvPr>
          <p:cNvSpPr txBox="1"/>
          <p:nvPr/>
        </p:nvSpPr>
        <p:spPr>
          <a:xfrm>
            <a:off x="787485" y="1453667"/>
            <a:ext cx="1059317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0" fontAlgn="base">
              <a:buFont typeface="Arial" panose="020B0604020202020204" pitchFamily="34" charset="0"/>
              <a:buChar char="•"/>
            </a:pPr>
            <a:endParaRPr lang="en-US" sz="2400" b="0" i="0" u="none" strike="noStrike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marL="800100" lvl="1" indent="-342900">
              <a:buFont typeface="Wingdings" panose="05000000000000000000" pitchFamily="2" charset="2"/>
              <a:buChar char="q"/>
            </a:pPr>
            <a:r>
              <a:rPr lang="en-US" sz="2400" b="1" dirty="0"/>
              <a:t>Professional Standards and Principles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AA0FE0C-64A9-DAA3-ED60-80CB56E3FEA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BC59411-4CAA-45C3-507E-09266FFC8CA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38350" y="2675944"/>
            <a:ext cx="7200900" cy="3000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046641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8661593-08F0-54BA-3D30-880788CD82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868DDE5-DEAF-1F09-EE14-9854AEA8FF48}"/>
              </a:ext>
            </a:extLst>
          </p:cNvPr>
          <p:cNvSpPr/>
          <p:nvPr/>
        </p:nvSpPr>
        <p:spPr>
          <a:xfrm>
            <a:off x="617280" y="1345306"/>
            <a:ext cx="10933589" cy="524373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AA9E525-905C-17F1-77F2-6E477A6656F4}"/>
              </a:ext>
            </a:extLst>
          </p:cNvPr>
          <p:cNvSpPr txBox="1"/>
          <p:nvPr/>
        </p:nvSpPr>
        <p:spPr>
          <a:xfrm>
            <a:off x="2458937" y="713725"/>
            <a:ext cx="72502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Professional Development Path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4913B94-A6BB-AEBC-A57D-29D023AD4308}"/>
              </a:ext>
            </a:extLst>
          </p:cNvPr>
          <p:cNvSpPr txBox="1"/>
          <p:nvPr/>
        </p:nvSpPr>
        <p:spPr>
          <a:xfrm>
            <a:off x="787485" y="1453667"/>
            <a:ext cx="1059317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0" fontAlgn="base">
              <a:buFont typeface="Arial" panose="020B0604020202020204" pitchFamily="34" charset="0"/>
              <a:buChar char="•"/>
            </a:pPr>
            <a:endParaRPr lang="en-US" sz="2400" b="0" i="0" u="none" strike="noStrike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marL="800100" lvl="1" indent="-342900">
              <a:buFont typeface="Wingdings" panose="05000000000000000000" pitchFamily="2" charset="2"/>
              <a:buChar char="q"/>
            </a:pPr>
            <a:r>
              <a:rPr lang="en-US" sz="2400" b="1" dirty="0"/>
              <a:t>Building System Administration Career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F9DB537-BCB4-8F48-13F2-E310C438973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DC88691-F5A0-A5B3-218D-DBC0B01DAE8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34504" y="2471746"/>
            <a:ext cx="7029450" cy="2990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520129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339CFC-0D1D-2A5C-D4D6-73D6DB797F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E86EA00-CCB4-CDDF-C49D-6B80F12FFE65}"/>
              </a:ext>
            </a:extLst>
          </p:cNvPr>
          <p:cNvSpPr/>
          <p:nvPr/>
        </p:nvSpPr>
        <p:spPr>
          <a:xfrm>
            <a:off x="617280" y="1345306"/>
            <a:ext cx="10933589" cy="524373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A16558A-C0CE-8411-A30E-8E2B645F511F}"/>
              </a:ext>
            </a:extLst>
          </p:cNvPr>
          <p:cNvSpPr txBox="1"/>
          <p:nvPr/>
        </p:nvSpPr>
        <p:spPr>
          <a:xfrm>
            <a:off x="2458937" y="713725"/>
            <a:ext cx="72502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Professional Development Path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90297A28-6646-E287-BEE9-5B1E1BF40C27}"/>
              </a:ext>
            </a:extLst>
          </p:cNvPr>
          <p:cNvSpPr txBox="1"/>
          <p:nvPr/>
        </p:nvSpPr>
        <p:spPr>
          <a:xfrm>
            <a:off x="787485" y="1453667"/>
            <a:ext cx="1059317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0" fontAlgn="base">
              <a:buFont typeface="Arial" panose="020B0604020202020204" pitchFamily="34" charset="0"/>
              <a:buChar char="•"/>
            </a:pPr>
            <a:endParaRPr lang="en-US" sz="2400" b="0" i="0" u="none" strike="noStrike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marL="800100" lvl="1" indent="-342900">
              <a:buFont typeface="Wingdings" panose="05000000000000000000" pitchFamily="2" charset="2"/>
              <a:buChar char="q"/>
            </a:pPr>
            <a:r>
              <a:rPr lang="en-US" sz="2400" b="1" dirty="0"/>
              <a:t>Building System Administration Career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501F19A-9457-A4FB-8C4D-744F817D523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E4D4634-2546-98E2-F9DF-2422F7E0280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57491" y="2466983"/>
            <a:ext cx="5800725" cy="3000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729304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3EB514A-EEE2-3CC7-C980-88BBB33DAC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DF9293F-EC77-D4E0-85A3-F0EF78768BF4}"/>
              </a:ext>
            </a:extLst>
          </p:cNvPr>
          <p:cNvSpPr/>
          <p:nvPr/>
        </p:nvSpPr>
        <p:spPr>
          <a:xfrm>
            <a:off x="617280" y="1345306"/>
            <a:ext cx="10933589" cy="524373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332C946-B1D1-B81B-51AE-12E317A1FE59}"/>
              </a:ext>
            </a:extLst>
          </p:cNvPr>
          <p:cNvSpPr txBox="1"/>
          <p:nvPr/>
        </p:nvSpPr>
        <p:spPr>
          <a:xfrm>
            <a:off x="2458937" y="713725"/>
            <a:ext cx="72502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Professional Development Path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CDD338FB-506C-D14C-9985-E3F39C730B01}"/>
              </a:ext>
            </a:extLst>
          </p:cNvPr>
          <p:cNvSpPr txBox="1"/>
          <p:nvPr/>
        </p:nvSpPr>
        <p:spPr>
          <a:xfrm>
            <a:off x="787485" y="1453667"/>
            <a:ext cx="1059317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0" fontAlgn="base">
              <a:buFont typeface="Arial" panose="020B0604020202020204" pitchFamily="34" charset="0"/>
              <a:buChar char="•"/>
            </a:pPr>
            <a:endParaRPr lang="en-US" sz="2400" b="0" i="0" u="none" strike="noStrike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marL="800100" lvl="1" indent="-342900">
              <a:buFont typeface="Wingdings" panose="05000000000000000000" pitchFamily="2" charset="2"/>
              <a:buChar char="q"/>
            </a:pPr>
            <a:r>
              <a:rPr lang="en-US" sz="2400" b="1" dirty="0"/>
              <a:t>Building System Administration Career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D1E1A07-C7BF-67B7-5D1F-DBF264F1C7F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EF967AF-80F0-6851-7EC5-7C584E13844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22681" y="2393025"/>
            <a:ext cx="6229350" cy="3238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694357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E4E2B9-0E81-8968-40EC-E2DC702190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42065E3-9313-9554-602D-C6D30D41E6CD}"/>
              </a:ext>
            </a:extLst>
          </p:cNvPr>
          <p:cNvSpPr/>
          <p:nvPr/>
        </p:nvSpPr>
        <p:spPr>
          <a:xfrm>
            <a:off x="617280" y="1345306"/>
            <a:ext cx="10933589" cy="524373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1444CE3-F090-2510-142B-F49EDD8D99AC}"/>
              </a:ext>
            </a:extLst>
          </p:cNvPr>
          <p:cNvSpPr txBox="1"/>
          <p:nvPr/>
        </p:nvSpPr>
        <p:spPr>
          <a:xfrm>
            <a:off x="2458937" y="713725"/>
            <a:ext cx="72502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Professional Development Path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35D4D94D-0EF3-4AAE-3554-1DB5E5D71533}"/>
              </a:ext>
            </a:extLst>
          </p:cNvPr>
          <p:cNvSpPr txBox="1"/>
          <p:nvPr/>
        </p:nvSpPr>
        <p:spPr>
          <a:xfrm>
            <a:off x="787485" y="1453667"/>
            <a:ext cx="1059317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0" fontAlgn="base">
              <a:buFont typeface="Arial" panose="020B0604020202020204" pitchFamily="34" charset="0"/>
              <a:buChar char="•"/>
            </a:pPr>
            <a:endParaRPr lang="en-US" sz="2400" b="0" i="0" u="none" strike="noStrike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marL="800100" lvl="1" indent="-342900">
              <a:buFont typeface="Wingdings" panose="05000000000000000000" pitchFamily="2" charset="2"/>
              <a:buChar char="q"/>
            </a:pPr>
            <a:r>
              <a:rPr lang="en-US" sz="2400" b="1" dirty="0"/>
              <a:t>Building System Administration Career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103E139-1678-587F-7025-030E559D5A0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C678403-A663-27B7-A22F-D90EC7571FD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05257" y="2515181"/>
            <a:ext cx="6286500" cy="3076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346395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562515-6D56-A2F8-C970-3AC8CD27AE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10E3EF5-6526-C0A9-A240-315573C2838A}"/>
              </a:ext>
            </a:extLst>
          </p:cNvPr>
          <p:cNvSpPr/>
          <p:nvPr/>
        </p:nvSpPr>
        <p:spPr>
          <a:xfrm>
            <a:off x="617280" y="1345306"/>
            <a:ext cx="10933589" cy="524373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None/>
            </a:pPr>
            <a:r>
              <a:rPr lang="en-US" b="1"/>
              <a:t>Essential Concepts Covered:Systems: Integrated components working toward common goalsComponents: Hardware, software, and data elementsServices: Core functions provided by systemsImportance: Business continuity, security, and efficiencyChallenges: Technical, security, operational, and business complexities</a:t>
            </a:r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CE11774-829E-9601-1461-7608F2D6AF66}"/>
              </a:ext>
            </a:extLst>
          </p:cNvPr>
          <p:cNvSpPr txBox="1"/>
          <p:nvPr/>
        </p:nvSpPr>
        <p:spPr>
          <a:xfrm>
            <a:off x="2458937" y="713725"/>
            <a:ext cx="72502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Summary and Key Takeaways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EAB53A0-EDE7-BB33-3AE7-4585F9EB394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3828CD2-0471-FBCC-3D84-BA0CAD82A187}"/>
              </a:ext>
            </a:extLst>
          </p:cNvPr>
          <p:cNvSpPr txBox="1"/>
          <p:nvPr/>
        </p:nvSpPr>
        <p:spPr>
          <a:xfrm>
            <a:off x="1675935" y="2284664"/>
            <a:ext cx="9898785" cy="335906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400" b="1" dirty="0"/>
              <a:t>Essential Concepts Covered:</a:t>
            </a:r>
            <a:endParaRPr lang="en-US" sz="2400" dirty="0"/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/>
              <a:t>Systems</a:t>
            </a:r>
            <a:r>
              <a:rPr lang="en-US" sz="2400" dirty="0"/>
              <a:t>: Integrated components working toward common goals</a:t>
            </a: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/>
              <a:t>Components</a:t>
            </a:r>
            <a:r>
              <a:rPr lang="en-US" sz="2400" dirty="0"/>
              <a:t>: Hardware, software, and data elements</a:t>
            </a: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/>
              <a:t>Services</a:t>
            </a:r>
            <a:r>
              <a:rPr lang="en-US" sz="2400" dirty="0"/>
              <a:t>: Core functions provided by systems</a:t>
            </a: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/>
              <a:t>Importance</a:t>
            </a:r>
            <a:r>
              <a:rPr lang="en-US" sz="2400" dirty="0"/>
              <a:t>: Business continuity, security, and efficiency</a:t>
            </a: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/>
              <a:t>Challenges</a:t>
            </a:r>
            <a:r>
              <a:rPr lang="en-US" sz="2400" dirty="0"/>
              <a:t>: Technical, security, operational, and business complexities</a:t>
            </a:r>
          </a:p>
        </p:txBody>
      </p:sp>
    </p:spTree>
    <p:extLst>
      <p:ext uri="{BB962C8B-B14F-4D97-AF65-F5344CB8AC3E}">
        <p14:creationId xmlns:p14="http://schemas.microsoft.com/office/powerpoint/2010/main" val="125382656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BBA23E-041B-B6F8-ED2D-90C6F08E54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F7B00AD-BB2A-B1EC-CD3B-2D3481B677B1}"/>
              </a:ext>
            </a:extLst>
          </p:cNvPr>
          <p:cNvSpPr/>
          <p:nvPr/>
        </p:nvSpPr>
        <p:spPr>
          <a:xfrm>
            <a:off x="617280" y="1345306"/>
            <a:ext cx="10933589" cy="524373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None/>
            </a:pPr>
            <a:r>
              <a:rPr lang="en-US" b="1"/>
              <a:t>Essential Concepts Covered:Systems: Integrated components working toward common goalsComponents: Hardware, software, and data elementsServices: Core functions provided by systemsImportance: Business continuity, security, and efficiencyChallenges: Technical, security, operational, and business complexities</a:t>
            </a:r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6F93C9D-C83B-EB08-F55F-CFB15E6F85DF}"/>
              </a:ext>
            </a:extLst>
          </p:cNvPr>
          <p:cNvSpPr txBox="1"/>
          <p:nvPr/>
        </p:nvSpPr>
        <p:spPr>
          <a:xfrm>
            <a:off x="2458937" y="713725"/>
            <a:ext cx="72502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Summary and Key Takeaways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7BABE4D-201C-27FD-F80C-552283A6A3C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B380F4D-7625-FE33-7397-4974300E4673}"/>
              </a:ext>
            </a:extLst>
          </p:cNvPr>
          <p:cNvSpPr txBox="1"/>
          <p:nvPr/>
        </p:nvSpPr>
        <p:spPr>
          <a:xfrm>
            <a:off x="1675935" y="2284664"/>
            <a:ext cx="9898785" cy="31743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sz="2400" b="1" dirty="0"/>
              <a:t>Professional Foundation:</a:t>
            </a:r>
            <a:endParaRPr lang="en-US" sz="2400" dirty="0"/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/>
              <a:t>Rules</a:t>
            </a:r>
            <a:r>
              <a:rPr lang="en-US" sz="2400" dirty="0"/>
              <a:t>: Best practices for safe and effective administration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/>
              <a:t>Responsibilities</a:t>
            </a:r>
            <a:r>
              <a:rPr lang="en-US" sz="2400" dirty="0"/>
              <a:t>: Daily operations and strategic planning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/>
              <a:t>Tools</a:t>
            </a:r>
            <a:r>
              <a:rPr lang="en-US" sz="2400" dirty="0"/>
              <a:t>: Essential software for system management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/>
              <a:t>Ethics</a:t>
            </a:r>
            <a:r>
              <a:rPr lang="en-US" sz="2400" dirty="0"/>
              <a:t>: Professional conduct and moral principles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/>
              <a:t>Development</a:t>
            </a:r>
            <a:r>
              <a:rPr lang="en-US" sz="2400" dirty="0"/>
              <a:t>: Continuous learning and career growth</a:t>
            </a:r>
          </a:p>
        </p:txBody>
      </p:sp>
    </p:spTree>
    <p:extLst>
      <p:ext uri="{BB962C8B-B14F-4D97-AF65-F5344CB8AC3E}">
        <p14:creationId xmlns:p14="http://schemas.microsoft.com/office/powerpoint/2010/main" val="161438337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1fe439f8996bbb5173f0b001933cd488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208f29f65ba4ffe7cdf4371243d4ef35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Props1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DA6D36F1-BE02-452D-81DA-4C46D241EF52}"/>
</file>

<file path=customXml/itemProps3.xml><?xml version="1.0" encoding="utf-8"?>
<ds:datastoreItem xmlns:ds="http://schemas.openxmlformats.org/officeDocument/2006/customXml" ds:itemID="{ACC9A911-23AF-4D6B-960B-1A780C58D828}">
  <ds:schemaRefs>
    <ds:schemaRef ds:uri="http://www.w3.org/XML/1998/namespace"/>
    <ds:schemaRef ds:uri="aca13214-df29-4e3c-a050-857c0bf7bd8e"/>
    <ds:schemaRef ds:uri="http://purl.org/dc/elements/1.1/"/>
    <ds:schemaRef ds:uri="http://schemas.microsoft.com/office/2006/documentManagement/types"/>
    <ds:schemaRef ds:uri="http://purl.org/dc/terms/"/>
    <ds:schemaRef ds:uri="http://schemas.microsoft.com/office/infopath/2007/PartnerControls"/>
    <ds:schemaRef ds:uri="http://schemas.microsoft.com/office/2006/metadata/properties"/>
    <ds:schemaRef ds:uri="http://schemas.openxmlformats.org/package/2006/metadata/core-properties"/>
    <ds:schemaRef ds:uri="688354b5-287c-4cda-825e-1d7935aea40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1228</TotalTime>
  <Words>1180</Words>
  <Application>Microsoft Office PowerPoint</Application>
  <PresentationFormat>Widescreen</PresentationFormat>
  <Paragraphs>284</Paragraphs>
  <Slides>40</Slides>
  <Notes>39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8" baseType="lpstr">
      <vt:lpstr>Alexandria</vt:lpstr>
      <vt:lpstr>Arial</vt:lpstr>
      <vt:lpstr>Calibri</vt:lpstr>
      <vt:lpstr>Calibri Light</vt:lpstr>
      <vt:lpstr>Google Sans Text</vt:lpstr>
      <vt:lpstr>Roboto Light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Ahmed Omar</cp:lastModifiedBy>
  <cp:revision>75</cp:revision>
  <dcterms:created xsi:type="dcterms:W3CDTF">2023-04-29T09:08:00Z</dcterms:created>
  <dcterms:modified xsi:type="dcterms:W3CDTF">2025-06-10T17:41:40Z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