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0"/>
  </p:notesMasterIdLst>
  <p:sldIdLst>
    <p:sldId id="480" r:id="rId6"/>
    <p:sldId id="303" r:id="rId7"/>
    <p:sldId id="271" r:id="rId8"/>
    <p:sldId id="520" r:id="rId9"/>
    <p:sldId id="313" r:id="rId10"/>
    <p:sldId id="518" r:id="rId11"/>
    <p:sldId id="517" r:id="rId12"/>
    <p:sldId id="530" r:id="rId13"/>
    <p:sldId id="482" r:id="rId14"/>
    <p:sldId id="256" r:id="rId15"/>
    <p:sldId id="486" r:id="rId16"/>
    <p:sldId id="488" r:id="rId17"/>
    <p:sldId id="306" r:id="rId18"/>
    <p:sldId id="487" r:id="rId19"/>
    <p:sldId id="490" r:id="rId20"/>
    <p:sldId id="481" r:id="rId21"/>
    <p:sldId id="492" r:id="rId22"/>
    <p:sldId id="493" r:id="rId23"/>
    <p:sldId id="494" r:id="rId24"/>
    <p:sldId id="495" r:id="rId25"/>
    <p:sldId id="497" r:id="rId26"/>
    <p:sldId id="498" r:id="rId27"/>
    <p:sldId id="499" r:id="rId28"/>
    <p:sldId id="533" r:id="rId29"/>
    <p:sldId id="501" r:id="rId30"/>
    <p:sldId id="504" r:id="rId31"/>
    <p:sldId id="506" r:id="rId32"/>
    <p:sldId id="509" r:id="rId33"/>
    <p:sldId id="510" r:id="rId34"/>
    <p:sldId id="511" r:id="rId35"/>
    <p:sldId id="512" r:id="rId36"/>
    <p:sldId id="513" r:id="rId37"/>
    <p:sldId id="514" r:id="rId38"/>
    <p:sldId id="516" r:id="rId39"/>
    <p:sldId id="531" r:id="rId40"/>
    <p:sldId id="532" r:id="rId41"/>
    <p:sldId id="534" r:id="rId42"/>
    <p:sldId id="535" r:id="rId43"/>
    <p:sldId id="536" r:id="rId44"/>
    <p:sldId id="528" r:id="rId45"/>
    <p:sldId id="529" r:id="rId46"/>
    <p:sldId id="537" r:id="rId47"/>
    <p:sldId id="538" r:id="rId48"/>
    <p:sldId id="53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530"/>
            <p14:sldId id="482"/>
            <p14:sldId id="256"/>
            <p14:sldId id="486"/>
            <p14:sldId id="488"/>
            <p14:sldId id="306"/>
            <p14:sldId id="487"/>
            <p14:sldId id="490"/>
            <p14:sldId id="481"/>
            <p14:sldId id="492"/>
            <p14:sldId id="493"/>
            <p14:sldId id="494"/>
            <p14:sldId id="495"/>
            <p14:sldId id="497"/>
            <p14:sldId id="498"/>
            <p14:sldId id="499"/>
            <p14:sldId id="533"/>
            <p14:sldId id="501"/>
            <p14:sldId id="504"/>
            <p14:sldId id="506"/>
            <p14:sldId id="509"/>
            <p14:sldId id="510"/>
            <p14:sldId id="511"/>
            <p14:sldId id="512"/>
            <p14:sldId id="513"/>
            <p14:sldId id="514"/>
            <p14:sldId id="516"/>
            <p14:sldId id="531"/>
            <p14:sldId id="532"/>
            <p14:sldId id="534"/>
            <p14:sldId id="535"/>
            <p14:sldId id="536"/>
            <p14:sldId id="528"/>
            <p14:sldId id="529"/>
          </p14:sldIdLst>
        </p14:section>
        <p14:section name="Untitled Section" id="{2F6AD2C2-46A9-4BC4-94FF-3A698A8E8EFB}">
          <p14:sldIdLst>
            <p14:sldId id="537"/>
            <p14:sldId id="538"/>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704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11/4/2024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image" Target="../media/image14.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7</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7</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73"/>
    </mc:Choice>
    <mc:Fallback xmlns="">
      <p:transition spd="slow" advTm="767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31"/>
    </mc:Choice>
    <mc:Fallback xmlns="">
      <p:transition spd="slow" advTm="363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345048"/>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ماهية 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836"/>
    </mc:Choice>
    <mc:Fallback xmlns="">
      <p:transition spd="slow" advTm="46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884389"/>
            <a:ext cx="6067888" cy="2354491"/>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تم استعراض </a:t>
            </a:r>
            <a:r>
              <a:rPr lang="ar-EG" sz="1400" dirty="0">
                <a:latin typeface="Alexandria" charset="0"/>
                <a:cs typeface="Alexandria" charset="0"/>
              </a:rPr>
              <a:t>ما المقصود بالمتغير، كما تم تناول أهمية المتغيرات في البحث العلمي وكذا خصائص المتغيرات في البحث العلمي وأنواع المتغيرات، المتغيرات المستقلة والتابعة وفوائد المتغيرات التابعة، وماهية فوائد المتغيرات التابعة والمستقلة وتوضيح الفرق بين المتغير المستقل والتابع، والتمييز بينهما، كما تم عرض عدد من الخطوات المنهجية التي تمكن من التعرف </a:t>
            </a:r>
            <a:r>
              <a:rPr lang="ar-EG" sz="1400" dirty="0" smtClean="0">
                <a:latin typeface="Alexandria" charset="0"/>
                <a:cs typeface="Alexandria" charset="0"/>
              </a:rPr>
              <a:t>علي </a:t>
            </a:r>
            <a:r>
              <a:rPr lang="ar-EG" sz="1400" dirty="0">
                <a:latin typeface="Alexandria" charset="0"/>
                <a:cs typeface="Alexandria" charset="0"/>
              </a:rPr>
              <a:t>كل من المتغير المستقل والتابع، وكذا المتغير الضابط، كما جرى عرض عددا من الملاحظات المهمة عند تطبيق كل من المتغيرين الضابط والدخيل.</a:t>
            </a:r>
          </a:p>
          <a:p>
            <a:pPr algn="r" rtl="1">
              <a:lnSpc>
                <a:spcPct val="150000"/>
              </a:lnSpc>
            </a:pPr>
            <a:r>
              <a:rPr lang="ar-EG" sz="1400" dirty="0" smtClean="0">
                <a:latin typeface="Alexandria" charset="0"/>
                <a:cs typeface="Alexandria" charset="0"/>
              </a:rPr>
              <a:t> .</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مجتمع الدراسة</a:t>
            </a:r>
          </a:p>
          <a:p>
            <a:pPr marL="342900" indent="-342900" algn="justLow" rtl="1">
              <a:lnSpc>
                <a:spcPct val="150000"/>
              </a:lnSpc>
              <a:buFontTx/>
              <a:buChar char="-"/>
            </a:pPr>
            <a:r>
              <a:rPr lang="ar-EG" sz="1400" dirty="0" smtClean="0">
                <a:latin typeface="Alexandria" charset="0"/>
                <a:cs typeface="Alexandria" charset="0"/>
              </a:rPr>
              <a:t>أنواع مجتمع الدراسة</a:t>
            </a:r>
          </a:p>
          <a:p>
            <a:pPr marL="342900" indent="-342900" algn="justLow" rtl="1">
              <a:lnSpc>
                <a:spcPct val="150000"/>
              </a:lnSpc>
              <a:buFontTx/>
              <a:buChar char="-"/>
            </a:pPr>
            <a:r>
              <a:rPr lang="ar-EG" sz="1400" dirty="0" smtClean="0">
                <a:latin typeface="Alexandria" charset="0"/>
                <a:cs typeface="Alexandria" charset="0"/>
              </a:rPr>
              <a:t>الحالات التي يتم فيها دراسة كامل المجتمع</a:t>
            </a:r>
          </a:p>
          <a:p>
            <a:pPr marL="342900" indent="-342900" algn="justLow" rtl="1">
              <a:lnSpc>
                <a:spcPct val="150000"/>
              </a:lnSpc>
              <a:buFontTx/>
              <a:buChar char="-"/>
            </a:pPr>
            <a:r>
              <a:rPr lang="ar-EG" sz="1400" dirty="0" smtClean="0">
                <a:latin typeface="Alexandria" charset="0"/>
                <a:cs typeface="Alexandria" charset="0"/>
              </a:rPr>
              <a:t>تعريف العينة</a:t>
            </a:r>
          </a:p>
          <a:p>
            <a:pPr marL="342900" indent="-342900" algn="justLow" rtl="1">
              <a:lnSpc>
                <a:spcPct val="150000"/>
              </a:lnSpc>
              <a:buFontTx/>
              <a:buChar char="-"/>
            </a:pPr>
            <a:r>
              <a:rPr lang="ar-EG" sz="1400" dirty="0" smtClean="0">
                <a:latin typeface="Alexandria" charset="0"/>
                <a:cs typeface="Alexandria" charset="0"/>
              </a:rPr>
              <a:t>مزايا وعيوب وفوائد  العينات</a:t>
            </a:r>
          </a:p>
          <a:p>
            <a:pPr marL="342900" indent="-342900" algn="justLow" rtl="1">
              <a:lnSpc>
                <a:spcPct val="150000"/>
              </a:lnSpc>
              <a:buFontTx/>
              <a:buChar char="-"/>
            </a:pPr>
            <a:r>
              <a:rPr lang="ar-EG" sz="1400" dirty="0" smtClean="0">
                <a:latin typeface="Alexandria" charset="0"/>
                <a:cs typeface="Alexandria" charset="0"/>
              </a:rPr>
              <a:t>اعتبارات اللجوء الى أسلوب العينات</a:t>
            </a:r>
          </a:p>
          <a:p>
            <a:pPr marL="342900" indent="-342900" algn="justLow" rtl="1">
              <a:lnSpc>
                <a:spcPct val="150000"/>
              </a:lnSpc>
              <a:buFontTx/>
              <a:buChar char="-"/>
            </a:pPr>
            <a:r>
              <a:rPr lang="ar-EG" sz="1400" dirty="0" smtClean="0">
                <a:latin typeface="Alexandria" charset="0"/>
                <a:cs typeface="Alexandria" charset="0"/>
              </a:rPr>
              <a:t>تحديد حجم العينات وأنواعها</a:t>
            </a:r>
          </a:p>
          <a:p>
            <a:pPr marL="342900" indent="-342900" algn="justLow" rtl="1">
              <a:lnSpc>
                <a:spcPct val="150000"/>
              </a:lnSpc>
              <a:buFontTx/>
              <a:buChar char="-"/>
            </a:pPr>
            <a:r>
              <a:rPr lang="ar-EG" sz="1400" dirty="0" smtClean="0">
                <a:latin typeface="Alexandria" charset="0"/>
                <a:cs typeface="Alexandria" charset="0"/>
              </a:rPr>
              <a:t>اختيار العينات وخطوات ذلك الاختيار</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280"/>
    </mc:Choice>
    <mc:Fallback xmlns="">
      <p:transition spd="slow" advTm="4928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677656"/>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مجتمع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أنواع مجتمع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الحالات التي يتم فيها دراسة كامل المجتمع</a:t>
            </a:r>
          </a:p>
          <a:p>
            <a:pPr marL="342900" lvl="0" indent="-342900" algn="justLow" rtl="1">
              <a:lnSpc>
                <a:spcPct val="150000"/>
              </a:lnSpc>
              <a:buFontTx/>
              <a:buChar char="-"/>
            </a:pPr>
            <a:r>
              <a:rPr lang="ar-EG" sz="1400" dirty="0">
                <a:solidFill>
                  <a:prstClr val="black"/>
                </a:solidFill>
                <a:latin typeface="Alexandria" charset="0"/>
                <a:cs typeface="Alexandria" charset="0"/>
              </a:rPr>
              <a:t>تعريف العينة</a:t>
            </a:r>
          </a:p>
          <a:p>
            <a:pPr marL="342900" lvl="0" indent="-342900" algn="justLow" rtl="1">
              <a:lnSpc>
                <a:spcPct val="150000"/>
              </a:lnSpc>
              <a:buFontTx/>
              <a:buChar char="-"/>
            </a:pPr>
            <a:r>
              <a:rPr lang="ar-EG" sz="1400" dirty="0">
                <a:solidFill>
                  <a:prstClr val="black"/>
                </a:solidFill>
                <a:latin typeface="Alexandria" charset="0"/>
                <a:cs typeface="Alexandria" charset="0"/>
              </a:rPr>
              <a:t>مزايا وعيوب وفوائد  العينات</a:t>
            </a:r>
          </a:p>
          <a:p>
            <a:pPr marL="342900" lvl="0" indent="-342900" algn="justLow" rtl="1">
              <a:lnSpc>
                <a:spcPct val="150000"/>
              </a:lnSpc>
              <a:buFontTx/>
              <a:buChar char="-"/>
            </a:pPr>
            <a:r>
              <a:rPr lang="ar-EG" sz="1400" dirty="0">
                <a:solidFill>
                  <a:prstClr val="black"/>
                </a:solidFill>
                <a:latin typeface="Alexandria" charset="0"/>
                <a:cs typeface="Alexandria" charset="0"/>
              </a:rPr>
              <a:t>اعتبارات اللجوء الى أسلوب العينات</a:t>
            </a:r>
          </a:p>
          <a:p>
            <a:pPr marL="342900" lvl="0" indent="-342900" algn="justLow" rtl="1">
              <a:lnSpc>
                <a:spcPct val="150000"/>
              </a:lnSpc>
              <a:buFontTx/>
              <a:buChar char="-"/>
            </a:pPr>
            <a:r>
              <a:rPr lang="ar-EG" sz="1400" dirty="0">
                <a:solidFill>
                  <a:prstClr val="black"/>
                </a:solidFill>
                <a:latin typeface="Alexandria" charset="0"/>
                <a:cs typeface="Alexandria" charset="0"/>
              </a:rPr>
              <a:t>تحديد حجم العينات وأنواعها</a:t>
            </a:r>
          </a:p>
          <a:p>
            <a:pPr marL="342900" lvl="0" indent="-342900" algn="justLow" rtl="1">
              <a:lnSpc>
                <a:spcPct val="150000"/>
              </a:lnSpc>
              <a:buFontTx/>
              <a:buChar char="-"/>
            </a:pPr>
            <a:r>
              <a:rPr lang="ar-EG" sz="1400" dirty="0">
                <a:solidFill>
                  <a:prstClr val="black"/>
                </a:solidFill>
                <a:latin typeface="Alexandria" charset="0"/>
                <a:cs typeface="Alexandria" charset="0"/>
              </a:rPr>
              <a:t>اختيار العينات وخطوات ذلك </a:t>
            </a:r>
            <a:r>
              <a:rPr lang="ar-EG" sz="1400" dirty="0" smtClean="0">
                <a:solidFill>
                  <a:prstClr val="black"/>
                </a:solidFill>
                <a:latin typeface="Alexandria" charset="0"/>
                <a:cs typeface="Alexandria" charset="0"/>
              </a:rPr>
              <a:t>الاختيار</a:t>
            </a:r>
            <a:endParaRPr lang="ar-EG" sz="14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52106"/>
    </mc:Choice>
    <mc:Fallback xmlns="">
      <p:transition spd="slow" advTm="5210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مجتمع الدراسة وعينتها</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80598"/>
            <a:ext cx="8134404"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مقدمة</a:t>
            </a:r>
          </a:p>
          <a:p>
            <a:pPr algn="justLow" rtl="1">
              <a:lnSpc>
                <a:spcPct val="150000"/>
              </a:lnSpc>
            </a:pPr>
            <a:r>
              <a:rPr lang="ar-EG" sz="1400" dirty="0" smtClean="0">
                <a:latin typeface="Alexandria" charset="0"/>
                <a:cs typeface="Alexandria" charset="0"/>
              </a:rPr>
              <a:t>تتطلب دراسة ظاهرة أو مشكلة ما توفر بيانات ومعلومات عن الظاهرة أو المشكلة، لتساعد الباحث في اتخاذ قرار أو حكم مناسب حيالها. فمشكلة ضعف الطلبة في اللغة الإنجليزية تتطلب من الباحث ضرورة وضع تعريف محدد وواضح لمجتمع الدراسة وهم الطلاب، هل هم طلاب المرحلة الابتدائية ام الإعدادية ام الثانوية أم جميعهم، وهل هم طلاب في دولة معينة أم لا. ان التحديد الواضح لمجتمع الدراسة، والذي يقصد به جميع العناصر او المفردات التي سيدرسها الباحث أمر ضروري جدا لأنه سيساعده في تحديد الأسلوب العلمي الأمثل لدراسة هذا المجتمع، خاصة وأن بعض المشكلات المدروسة تغطي أحيانا مجتمعات كبيرة يصعب دراسة كل عنصر أو حالة فيها، كذلك قد يترتب على دراسة كل عنصر او حالة تكاليف باهظة يتعذر معها تنفيذ الدراسة، وفي بعض الأحيان يصعب الوصول الى كل عنصر من عناصر الدراسة لسبب او لآخر، كذلك قد تكون دراسة جميع عناصر المجتمع غير مجدية، خاصة اذا كانت هذه العناصر متجانسة نسبيا.</a:t>
            </a:r>
          </a:p>
          <a:p>
            <a:pPr algn="justLow" rtl="1">
              <a:lnSpc>
                <a:spcPct val="150000"/>
              </a:lnSpc>
            </a:pPr>
            <a:r>
              <a:rPr lang="ar-EG" sz="1400" dirty="0" smtClean="0">
                <a:latin typeface="Alexandria" charset="0"/>
                <a:cs typeface="Alexandria" charset="0"/>
              </a:rPr>
              <a:t>وفي بعض الأحيان، فان الحاجة الى اتخاذ قرارات  سريعة بخصوص مشكلة أو ظاهرة قد لا يمكن او يساعد على دراسة جيع عناصر المجتمع، لذلك يلجأ الباحث في مثل </a:t>
            </a:r>
            <a:r>
              <a:rPr lang="ar-EG" sz="1400" smtClean="0">
                <a:latin typeface="Alexandria" charset="0"/>
                <a:cs typeface="Alexandria" charset="0"/>
              </a:rPr>
              <a:t>هذه الحالات </a:t>
            </a:r>
            <a:r>
              <a:rPr lang="ar-EG" sz="1400" dirty="0" smtClean="0">
                <a:latin typeface="Alexandria" charset="0"/>
                <a:cs typeface="Alexandria" charset="0"/>
              </a:rPr>
              <a:t>الى استخدام العينة، بدلا من أسلوب الحصر الشامل.  </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93398"/>
    </mc:Choice>
    <mc:Fallback xmlns="">
      <p:transition spd="slow" advTm="933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مفهوم مجتمع الدراسة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3647152"/>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يشمل جميع عناصر ومفردات المشكلة أو الظاهرة قيد الدراسة، فمجتمع الدراسة لمشكلة ضعف طلبة المرحلة الثانوية في مادة الرياضيات، يشمل جميع طلاب المرحلة الثانوية الذين يدرسون مادة الرياضيات.</a:t>
            </a:r>
          </a:p>
          <a:p>
            <a:pPr algn="justLow" rtl="1">
              <a:lnSpc>
                <a:spcPct val="150000"/>
              </a:lnSpc>
            </a:pPr>
            <a:r>
              <a:rPr lang="ar-EG" sz="1400" dirty="0" smtClean="0">
                <a:latin typeface="Alexandria" charset="0"/>
                <a:cs typeface="Alexandria" charset="0"/>
              </a:rPr>
              <a:t>عادة ما يرغب الباحث في دراسة جميع أفراد مجتمع الدراسة، غير أن هذا من الصعب تحقيقه في الغالب، ذلك أن معظم مجتمعات الدراسة عادة ما تكون كبيرة أو مختلفة أو موزعة على مساحات جغرافية واسعة، وبالتالي فان العثور عليهم ودراستهم أمر يصعب على الباحثين تحقيقه.</a:t>
            </a:r>
          </a:p>
          <a:p>
            <a:pPr algn="justLow" rtl="1">
              <a:lnSpc>
                <a:spcPct val="150000"/>
              </a:lnSpc>
            </a:pPr>
            <a:r>
              <a:rPr lang="ar-EG" sz="1400" dirty="0" smtClean="0">
                <a:latin typeface="Alexandria" charset="0"/>
                <a:cs typeface="Alexandria" charset="0"/>
              </a:rPr>
              <a:t>لهذه الأسباب وغيرها يعمد الباحث الى اختيار عينة من مجتمع الدراسة، وفيما يلي بعض الأمثلة التوضيحية على ذلك:-</a:t>
            </a:r>
          </a:p>
          <a:p>
            <a:pPr algn="justLow" rtl="1">
              <a:lnSpc>
                <a:spcPct val="150000"/>
              </a:lnSpc>
            </a:pPr>
            <a:r>
              <a:rPr lang="ar-EG" sz="1400" dirty="0" smtClean="0">
                <a:latin typeface="Alexandria" charset="0"/>
                <a:cs typeface="Alexandria" charset="0"/>
              </a:rPr>
              <a:t>يرغب أحد الباحثين في دراسة العلاقة بين تغذية الطلاب وطول فترة الاستيعاب لديهم في احدى المدن الكبيرة. وقد وجد هذا الباحث أن مجتمع الدراسة يتكون من (1500) طالب موزعين على خمس مدارس، فاختار 30 طالبا من كل  مدرسة عينة لدراسته. </a:t>
            </a:r>
          </a:p>
          <a:p>
            <a:pPr algn="justLow" rtl="1">
              <a:lnSpc>
                <a:spcPct val="150000"/>
              </a:lnSpc>
            </a:pPr>
            <a:r>
              <a:rPr lang="ar-EG" sz="1400" dirty="0" smtClean="0">
                <a:latin typeface="Alexandria" charset="0"/>
                <a:cs typeface="Alexandria" charset="0"/>
              </a:rPr>
              <a:t>مما سبق يتضح أن أول مهمة يقوم بها الباحث عند اختيار عينة الدراسة هي تحديد مجتمع الدراسة أولا، وفيما يلي  بعض الأمثلة التي توضح ماهية  المقصود بمجتمع الدراسة:-</a:t>
            </a:r>
          </a:p>
          <a:p>
            <a:pPr marL="285750" indent="-285750" algn="justLow" rtl="1">
              <a:lnSpc>
                <a:spcPct val="150000"/>
              </a:lnSpc>
              <a:buFont typeface="Wingdings" panose="05000000000000000000" pitchFamily="2" charset="2"/>
              <a:buChar char="Ø"/>
            </a:pPr>
            <a:r>
              <a:rPr lang="ar-EG" sz="1400" dirty="0" smtClean="0">
                <a:latin typeface="Alexandria" charset="0"/>
                <a:cs typeface="Alexandria" charset="0"/>
              </a:rPr>
              <a:t>جميع مديري المدارس التابعة لوزارة التربية والتعليم.</a:t>
            </a:r>
          </a:p>
          <a:p>
            <a:pPr marL="285750" indent="-285750" algn="justLow" rtl="1">
              <a:lnSpc>
                <a:spcPct val="150000"/>
              </a:lnSpc>
              <a:buFont typeface="Wingdings" panose="05000000000000000000" pitchFamily="2" charset="2"/>
              <a:buChar char="Ø"/>
            </a:pPr>
            <a:r>
              <a:rPr lang="ar-EG" sz="1400" dirty="0" smtClean="0">
                <a:latin typeface="Alexandria" charset="0"/>
                <a:cs typeface="Alexandria" charset="0"/>
              </a:rPr>
              <a:t>جميع الطلاب المسجلين في المدارس الابتدائية بمحافظة القاهرة.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01390" y="1107301"/>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295188"/>
    </mc:Choice>
    <mc:Fallback xmlns="">
      <p:transition spd="slow" advTm="2951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50493" y="1212613"/>
            <a:ext cx="3979873" cy="584775"/>
          </a:xfrm>
          <a:prstGeom prst="rect">
            <a:avLst/>
          </a:prstGeom>
          <a:noFill/>
        </p:spPr>
        <p:txBody>
          <a:bodyPr wrap="square" rtlCol="1">
            <a:spAutoFit/>
          </a:bodyPr>
          <a:lstStyle/>
          <a:p>
            <a:r>
              <a:rPr lang="ar-EG" sz="3200" b="1" dirty="0" smtClean="0">
                <a:solidFill>
                  <a:srgbClr val="00AEEF"/>
                </a:solidFill>
              </a:rPr>
              <a:t>تابع مفهوم مجتمع الدراسة</a:t>
            </a:r>
            <a:endParaRPr lang="ar-EG" sz="3200" b="1" dirty="0">
              <a:solidFill>
                <a:srgbClr val="00AEEF"/>
              </a:solidFill>
            </a:endParaRPr>
          </a:p>
        </p:txBody>
      </p:sp>
      <p:sp>
        <p:nvSpPr>
          <p:cNvPr id="7" name="TextBox 6"/>
          <p:cNvSpPr txBox="1"/>
          <p:nvPr/>
        </p:nvSpPr>
        <p:spPr>
          <a:xfrm>
            <a:off x="4691478" y="1868245"/>
            <a:ext cx="6671257" cy="3447098"/>
          </a:xfrm>
          <a:prstGeom prst="rect">
            <a:avLst/>
          </a:prstGeom>
          <a:noFill/>
        </p:spPr>
        <p:txBody>
          <a:bodyPr wrap="square" rtlCol="1">
            <a:spAutoFit/>
          </a:bodyPr>
          <a:lstStyle/>
          <a:p>
            <a:pPr algn="justLow" rtl="1"/>
            <a:r>
              <a:rPr lang="ar-EG" sz="1400" dirty="0" smtClean="0">
                <a:latin typeface="Alexandria"/>
              </a:rPr>
              <a:t>يبدو من هذه الأمثلة أن مجتمع الدراسة يمكن أن يكون أي حجم أو عدد، وأن أفراد المجتمع عادة ما يتشاركون في صفة أو مجموعة من الصفات التي تميزهم عن أي مجتمع آخر.</a:t>
            </a:r>
          </a:p>
          <a:p>
            <a:pPr algn="justLow" rtl="1"/>
            <a:r>
              <a:rPr lang="ar-EG" sz="1400" dirty="0" smtClean="0">
                <a:latin typeface="Alexandria"/>
              </a:rPr>
              <a:t>كما عرف مجتمع البحث أيضا بأنه المجتمع الاحصائي الذي تجري عليه الدراسة، ويشمل كل أنواع المفردات، مثل: الأشخاص، السيارات، الشوارع،،، الخ.</a:t>
            </a:r>
          </a:p>
          <a:p>
            <a:pPr algn="justLow" rtl="1"/>
            <a:r>
              <a:rPr lang="ar-EG" b="1" dirty="0" smtClean="0">
                <a:solidFill>
                  <a:srgbClr val="00AEEF"/>
                </a:solidFill>
                <a:latin typeface="Alexandria"/>
              </a:rPr>
              <a:t>أنواع مجتمع الدراسة:-</a:t>
            </a:r>
          </a:p>
          <a:p>
            <a:pPr algn="justLow" rtl="1"/>
            <a:r>
              <a:rPr lang="ar-EG" sz="1400" dirty="0" smtClean="0">
                <a:latin typeface="Alexandria"/>
              </a:rPr>
              <a:t>ينظر الى مجتمع البحث في اطار محددات البحث وأهدافه، والخصائص التي يحرص الباحث على دراستها، ويمكن تقسيم المجتمع الى نوعين كما يلي:-</a:t>
            </a:r>
          </a:p>
          <a:p>
            <a:pPr algn="justLow" rtl="1"/>
            <a:r>
              <a:rPr lang="ar-EG" sz="1400" dirty="0" smtClean="0">
                <a:latin typeface="Alexandria"/>
              </a:rPr>
              <a:t>1-  </a:t>
            </a:r>
            <a:r>
              <a:rPr lang="ar-EG" b="1" dirty="0" smtClean="0">
                <a:solidFill>
                  <a:srgbClr val="00AEEF"/>
                </a:solidFill>
                <a:latin typeface="Alexandria"/>
              </a:rPr>
              <a:t>المجتمع المتجانس</a:t>
            </a:r>
            <a:r>
              <a:rPr lang="ar-EG" sz="1400" dirty="0" smtClean="0">
                <a:latin typeface="Alexandria"/>
              </a:rPr>
              <a:t>: </a:t>
            </a:r>
          </a:p>
          <a:p>
            <a:pPr algn="justLow" rtl="1"/>
            <a:r>
              <a:rPr lang="ar-EG" sz="1400" dirty="0" smtClean="0">
                <a:latin typeface="Alexandria"/>
              </a:rPr>
              <a:t>وهو المجتمع الذي يتميز بتماثل الخصائص لدى كافة أفراده، مثال: أن يجرى بحثا عن صعوبة مادة الرياضيات للصف الأول الثانوي من وجهة نظر الطلاب، ففي هذه الحالة يكون المجتمع الذي تتم دراسته طلاب الصف الأول الثانوي في عدد من المدارس الحكومية، هنا  يكون المجتمع متجانسا، ويعني ذلك أن جميع أفراد مجتمع البحث تنطبق عليهم نفس الخصائص، وهي:-</a:t>
            </a:r>
          </a:p>
          <a:p>
            <a:pPr marL="285750" indent="-285750" algn="justLow" rtl="1">
              <a:buFontTx/>
              <a:buChar char="-"/>
            </a:pPr>
            <a:r>
              <a:rPr lang="ar-EG" sz="1400" dirty="0" smtClean="0">
                <a:latin typeface="Alexandria"/>
              </a:rPr>
              <a:t>أنهم يدرسون  نفس المقرر</a:t>
            </a:r>
          </a:p>
          <a:p>
            <a:pPr marL="285750" indent="-285750" algn="justLow" rtl="1">
              <a:buFontTx/>
              <a:buChar char="-"/>
            </a:pPr>
            <a:r>
              <a:rPr lang="ar-EG" sz="1400" dirty="0" smtClean="0">
                <a:latin typeface="Alexandria"/>
              </a:rPr>
              <a:t>أنهم يدرسون في نفس المرحلة الدراسية</a:t>
            </a:r>
          </a:p>
          <a:p>
            <a:pPr marL="285750" indent="-285750" algn="justLow" rtl="1">
              <a:buFontTx/>
              <a:buChar char="-"/>
            </a:pPr>
            <a:r>
              <a:rPr lang="ar-EG" sz="1400" dirty="0" smtClean="0">
                <a:latin typeface="Alexandria"/>
              </a:rPr>
              <a:t>أنهم يدرسون في المدارس الحكومية.</a:t>
            </a:r>
            <a:endParaRPr lang="ar-EG" sz="1400" dirty="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474487"/>
    </mc:Choice>
    <mc:Fallback xmlns="">
      <p:transition spd="slow" advTm="47448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81070" y="2434107"/>
            <a:ext cx="5112913" cy="2308324"/>
          </a:xfrm>
          <a:prstGeom prst="rect">
            <a:avLst/>
          </a:prstGeom>
          <a:noFill/>
        </p:spPr>
        <p:txBody>
          <a:bodyPr wrap="square" rtlCol="1">
            <a:spAutoFit/>
          </a:bodyPr>
          <a:lstStyle/>
          <a:p>
            <a:pPr algn="justLow" rtl="1"/>
            <a:r>
              <a:rPr lang="ar-EG" b="1" dirty="0" smtClean="0">
                <a:solidFill>
                  <a:srgbClr val="00AEEF"/>
                </a:solidFill>
                <a:latin typeface="Alexandria"/>
              </a:rPr>
              <a:t>2- المجتمع المتباين:-</a:t>
            </a:r>
          </a:p>
          <a:p>
            <a:pPr algn="justLow" rtl="1"/>
            <a:r>
              <a:rPr lang="ar-EG" sz="1400" dirty="0" smtClean="0">
                <a:latin typeface="Alexandria"/>
              </a:rPr>
              <a:t>وهو المجتمع الذي تتفاوت فيه الخصائص لدى أفراده، فمثلا عند دراسة سلوك المرتادين للأسواق التجارية وسط المدينة، نجد أن خصائص أفراد المجتمع في هذه الحالة متباينة، من حيث:-</a:t>
            </a:r>
          </a:p>
          <a:p>
            <a:pPr marL="342900" indent="-342900" algn="justLow" rtl="1">
              <a:buAutoNum type="arabic1Minus"/>
            </a:pPr>
            <a:r>
              <a:rPr lang="ar-EG" sz="1400" dirty="0" smtClean="0">
                <a:latin typeface="Alexandria"/>
              </a:rPr>
              <a:t>النوع: ذكور واناث</a:t>
            </a:r>
          </a:p>
          <a:p>
            <a:pPr marL="342900" indent="-342900" algn="justLow" rtl="1">
              <a:buAutoNum type="arabic1Minus"/>
            </a:pPr>
            <a:r>
              <a:rPr lang="ar-EG" sz="1400" dirty="0" smtClean="0">
                <a:latin typeface="Alexandria"/>
              </a:rPr>
              <a:t>اختلاف العمر من عميل لآخر</a:t>
            </a:r>
          </a:p>
          <a:p>
            <a:pPr marL="342900" indent="-342900" algn="justLow" rtl="1">
              <a:buAutoNum type="arabic1Minus"/>
            </a:pPr>
            <a:r>
              <a:rPr lang="ar-EG" sz="1400" dirty="0" smtClean="0">
                <a:latin typeface="Alexandria"/>
              </a:rPr>
              <a:t>ارتياد الأسواق بشكل جماعي أو منفرد</a:t>
            </a:r>
          </a:p>
          <a:p>
            <a:pPr marL="342900" indent="-342900" algn="justLow" rtl="1">
              <a:buAutoNum type="arabic1Minus"/>
            </a:pPr>
            <a:r>
              <a:rPr lang="ar-EG" sz="1400" dirty="0" smtClean="0">
                <a:latin typeface="Alexandria"/>
              </a:rPr>
              <a:t>تباين الثقافة من مستهلك لآخر.</a:t>
            </a:r>
          </a:p>
          <a:p>
            <a:pPr marL="342900" indent="-342900" algn="justLow" rtl="1">
              <a:buAutoNum type="arabic1Minus"/>
            </a:pPr>
            <a:r>
              <a:rPr lang="ar-EG" sz="1400" dirty="0" smtClean="0">
                <a:latin typeface="Alexandria"/>
              </a:rPr>
              <a:t>تباين أغراض ارتياد السوق</a:t>
            </a:r>
          </a:p>
          <a:p>
            <a:pPr marL="342900" indent="-342900" algn="justLow" rtl="1">
              <a:buAutoNum type="arabic1Minus"/>
            </a:pPr>
            <a:r>
              <a:rPr lang="ar-EG" sz="1400" dirty="0" smtClean="0">
                <a:latin typeface="Alexandria"/>
              </a:rPr>
              <a:t>تفاوت كمية الاستهلاك</a:t>
            </a:r>
            <a:endParaRPr lang="ar-EG" sz="1400" dirty="0">
              <a:latin typeface="Alexandria"/>
            </a:endParaRPr>
          </a:p>
        </p:txBody>
      </p:sp>
    </p:spTree>
  </p:cSld>
  <p:clrMapOvr>
    <a:masterClrMapping/>
  </p:clrMapOvr>
  <mc:AlternateContent xmlns:mc="http://schemas.openxmlformats.org/markup-compatibility/2006" xmlns:p14="http://schemas.microsoft.com/office/powerpoint/2010/main">
    <mc:Choice Requires="p14">
      <p:transition spd="slow" p14:dur="2000" advTm="206870"/>
    </mc:Choice>
    <mc:Fallback xmlns="">
      <p:transition spd="slow" advTm="2068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563235"/>
            <a:ext cx="5094472" cy="1692771"/>
          </a:xfrm>
          <a:prstGeom prst="rect">
            <a:avLst/>
          </a:prstGeom>
          <a:noFill/>
        </p:spPr>
        <p:txBody>
          <a:bodyPr wrap="square" rtlCol="0">
            <a:spAutoFit/>
          </a:bodyPr>
          <a:lstStyle/>
          <a:p>
            <a:pPr algn="r" rtl="1"/>
            <a:r>
              <a:rPr lang="ar-EG" sz="2000" b="1" dirty="0" smtClean="0">
                <a:solidFill>
                  <a:srgbClr val="00AEEF"/>
                </a:solidFill>
                <a:latin typeface="Alexandria" charset="0"/>
                <a:cs typeface="Alexandria" charset="0"/>
              </a:rPr>
              <a:t>الحالات التي يتم فيها دراسة كامل المجتمع</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هناك حالات معينة يتعين فيها دراسة كامل المجتمع، ولا يمكن الاكتفاء باختيار عينة منه فقط، من تلك الحالات ما يلي:-</a:t>
            </a:r>
            <a:endParaRPr lang="ar-EG" sz="1400" dirty="0">
              <a:solidFill>
                <a:srgbClr val="2D3956"/>
              </a:solidFill>
              <a:latin typeface="Alexandria" charset="0"/>
              <a:cs typeface="Alexandria" charset="0"/>
            </a:endParaRP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عندما يقتضي البحث جمع معلومات من كل فرد من أفراد المجتمع، كما هو الحال في التعداد السكاني.</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عندما يكون المجتمع صغيرا، بمعنى أنه يتكون من عدد محدود من المفردات، 15 الى 25 مفردة مثلا.</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129007"/>
    </mc:Choice>
    <mc:Fallback xmlns="">
      <p:transition spd="slow" advTm="12900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954655"/>
          </a:xfrm>
          <a:prstGeom prst="rect">
            <a:avLst/>
          </a:prstGeom>
          <a:noFill/>
        </p:spPr>
        <p:txBody>
          <a:bodyPr wrap="square" rtlCol="0">
            <a:spAutoFit/>
          </a:bodyPr>
          <a:lstStyle/>
          <a:p>
            <a:pPr algn="justLow" rtl="1"/>
            <a:r>
              <a:rPr lang="ar-EG" b="1" dirty="0" smtClean="0">
                <a:solidFill>
                  <a:srgbClr val="00AEEF"/>
                </a:solidFill>
                <a:latin typeface="Alexandria" charset="0"/>
                <a:cs typeface="Alexandria" charset="0"/>
              </a:rPr>
              <a:t>تعريف العينة</a:t>
            </a:r>
          </a:p>
          <a:p>
            <a:pPr algn="justLow" rtl="1"/>
            <a:r>
              <a:rPr lang="ar-EG" sz="1400" dirty="0" smtClean="0">
                <a:solidFill>
                  <a:srgbClr val="2D3956"/>
                </a:solidFill>
                <a:latin typeface="Alexandria" charset="0"/>
                <a:cs typeface="Alexandria" charset="0"/>
              </a:rPr>
              <a:t>تشير العينة الى مجموعة جزئية مميزة ومنتقاة من مجتمع الدراسة، فهي مفيدة من حيث أن لها نفس خصائص المجتمع، ومنتقاة من حيث أنه يتم انتقاؤها من مجتمع الدراسة وفق إجراءات وأساليب محددة.</a:t>
            </a:r>
          </a:p>
          <a:p>
            <a:pPr algn="justLow" rtl="1"/>
            <a:r>
              <a:rPr lang="ar-EG" sz="1400" dirty="0" smtClean="0">
                <a:solidFill>
                  <a:srgbClr val="2D3956"/>
                </a:solidFill>
                <a:latin typeface="Alexandria" charset="0"/>
                <a:cs typeface="Alexandria" charset="0"/>
              </a:rPr>
              <a:t>فحتى يتم اختيار عينة ما يجب أولا أن نعرف مجتمع الدراسة الذي هو موضع اهتمام الباحث.</a:t>
            </a:r>
          </a:p>
          <a:p>
            <a:pPr algn="justLow" rtl="1"/>
            <a:r>
              <a:rPr lang="ar-EG" sz="1400" dirty="0" smtClean="0">
                <a:solidFill>
                  <a:srgbClr val="2D3956"/>
                </a:solidFill>
                <a:latin typeface="Alexandria" charset="0"/>
                <a:cs typeface="Alexandria" charset="0"/>
              </a:rPr>
              <a:t>كما عرفت عينة البحث أيضا بأنها مجموعة جزئية من مجتمع الدراسة يتم اختيارها بطريقة مناسبة، واجراء الدراسة عليها، ومن ثم استخدام تلك النتائج وتعميمها على كامل مجتمع الدراسة الأصلي.</a:t>
            </a:r>
          </a:p>
          <a:p>
            <a:pPr algn="justLow" rtl="1"/>
            <a:r>
              <a:rPr lang="ar-EG" sz="1400" dirty="0" smtClean="0">
                <a:solidFill>
                  <a:srgbClr val="2D3956"/>
                </a:solidFill>
                <a:latin typeface="Alexandria" charset="0"/>
                <a:cs typeface="Alexandria" charset="0"/>
              </a:rPr>
              <a:t>ومن خلال التعريف السابق، يتضح الاتي:-</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تمثل العينة جزءا من مجتمع الدراسة من حيث الخصائص والصفات.</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يتم اللجوء الى العينة عندما تغني الباحث عن دراسة كافة وحدات المجتمع.</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يتم اختيار العينة عادة وفق أسس وأساليب علمية متعارف عليها.</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354491"/>
          </a:xfrm>
          <a:prstGeom prst="rect">
            <a:avLst/>
          </a:prstGeom>
        </p:spPr>
        <p:txBody>
          <a:bodyPr wrap="square">
            <a:spAutoFit/>
          </a:bodyPr>
          <a:lstStyle/>
          <a:p>
            <a:pPr marL="285750" indent="-285750" algn="justLow" rtl="1">
              <a:lnSpc>
                <a:spcPct val="150000"/>
              </a:lnSpc>
              <a:buFont typeface="Wingdings" panose="05000000000000000000" pitchFamily="2" charset="2"/>
              <a:buChar char="v"/>
            </a:pPr>
            <a:r>
              <a:rPr lang="ar-EG" sz="1400" dirty="0" smtClean="0">
                <a:latin typeface="Simplified Arabic" panose="02020603050405020304" pitchFamily="18" charset="-78"/>
                <a:cs typeface="Simplified Arabic" panose="02020603050405020304" pitchFamily="18" charset="-78"/>
              </a:rPr>
              <a:t>من أهم الشروط التي ينبغي أن تتوفر في العينة أن تكون ممثلة للمجتمع في جميع الخصائص، ولتوضيح عملية التمثيل في جميع الخصائص نورد المثالين التاليين:-</a:t>
            </a:r>
          </a:p>
          <a:p>
            <a:pPr algn="justLow" rtl="1">
              <a:lnSpc>
                <a:spcPct val="150000"/>
              </a:lnSpc>
            </a:pPr>
            <a:r>
              <a:rPr lang="ar-EG" sz="1400" b="1" dirty="0" smtClean="0">
                <a:solidFill>
                  <a:srgbClr val="00AEEF"/>
                </a:solidFill>
                <a:latin typeface="Simplified Arabic" panose="02020603050405020304" pitchFamily="18" charset="-78"/>
                <a:cs typeface="Simplified Arabic" panose="02020603050405020304" pitchFamily="18" charset="-78"/>
              </a:rPr>
              <a:t>المثال الأول</a:t>
            </a:r>
            <a:r>
              <a:rPr lang="ar-EG" sz="1400" dirty="0" smtClean="0">
                <a:latin typeface="Simplified Arabic" panose="02020603050405020304" pitchFamily="18" charset="-78"/>
                <a:cs typeface="Simplified Arabic" panose="02020603050405020304" pitchFamily="18" charset="-78"/>
              </a:rPr>
              <a:t>: عندما يذهب أحدنا الى الطبيب لمعرفة فصيلة دمه، فان قطرة الدم هذه هي( عينة البحث) من كامل الدم ( مجتمع البحث) ليجري عليها اختبارا يحدد فصيلة تلك القطرة من الدم، ثم يخرج بنتيجة مفادها أن فصيلة كامل الدم هي </a:t>
            </a:r>
            <a:r>
              <a:rPr lang="en-US" sz="1400" dirty="0" smtClean="0">
                <a:latin typeface="Simplified Arabic" panose="02020603050405020304" pitchFamily="18" charset="-78"/>
                <a:cs typeface="Simplified Arabic" panose="02020603050405020304" pitchFamily="18" charset="-78"/>
              </a:rPr>
              <a:t>+O</a:t>
            </a:r>
            <a:r>
              <a:rPr lang="ar-EG" sz="1400" dirty="0" smtClean="0">
                <a:latin typeface="Simplified Arabic" panose="02020603050405020304" pitchFamily="18" charset="-78"/>
                <a:cs typeface="Simplified Arabic" panose="02020603050405020304" pitchFamily="18" charset="-78"/>
              </a:rPr>
              <a:t> مثلا.</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تابع تعريف العينة</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8609">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354491"/>
          </a:xfrm>
          <a:prstGeom prst="rect">
            <a:avLst/>
          </a:prstGeom>
        </p:spPr>
        <p:txBody>
          <a:bodyPr wrap="square">
            <a:spAutoFit/>
          </a:bodyPr>
          <a:lstStyle/>
          <a:p>
            <a:pPr algn="justLow" rtl="1">
              <a:lnSpc>
                <a:spcPct val="150000"/>
              </a:lnSpc>
            </a:pPr>
            <a:r>
              <a:rPr lang="ar-EG" sz="1400" b="1" dirty="0" smtClean="0">
                <a:solidFill>
                  <a:srgbClr val="00AEEF"/>
                </a:solidFill>
                <a:latin typeface="Simplified Arabic" panose="02020603050405020304" pitchFamily="18" charset="-78"/>
                <a:cs typeface="Simplified Arabic" panose="02020603050405020304" pitchFamily="18" charset="-78"/>
              </a:rPr>
              <a:t>المثال الثاني</a:t>
            </a:r>
            <a:r>
              <a:rPr lang="ar-EG" sz="1400" dirty="0" smtClean="0">
                <a:latin typeface="Simplified Arabic" panose="02020603050405020304" pitchFamily="18" charset="-78"/>
                <a:cs typeface="Simplified Arabic" panose="02020603050405020304" pitchFamily="18" charset="-78"/>
              </a:rPr>
              <a:t>:</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اذا غرفت كأسا من ماء البئر ( عينة البحث) ووجدته حلوا، تستطيع مما سبق  أن تستنتج أن العينة في الحالتين السابقتين توافرت فيهما نفس خصائص المجتمع الذي تم أخذهما منه، وهكذا فان العينة ينبغي أن تكون ممثلة للمجتمع من حيث توافر الخصائص، حيث يمكن في هذه الحالة فقط الاكتفاء باختيار العينة، وتعميم النتائج على كامل المجتمع.</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تعريف العينة</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4983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287887" y="1549486"/>
            <a:ext cx="4404535" cy="3093154"/>
          </a:xfrm>
          <a:prstGeom prst="rect">
            <a:avLst/>
          </a:prstGeom>
        </p:spPr>
        <p:txBody>
          <a:bodyPr wrap="square">
            <a:spAutoFit/>
          </a:bodyPr>
          <a:lstStyle/>
          <a:p>
            <a:pPr algn="justLow" rtl="1">
              <a:lnSpc>
                <a:spcPct val="150000"/>
              </a:lnSpc>
            </a:pPr>
            <a:r>
              <a:rPr lang="ar-EG" b="1" dirty="0" smtClean="0">
                <a:solidFill>
                  <a:srgbClr val="00AEEF"/>
                </a:solidFill>
                <a:latin typeface="Alexandria"/>
                <a:cs typeface="Simplified Arabic" panose="02020603050405020304" pitchFamily="18" charset="-78"/>
              </a:rPr>
              <a:t>مزايا العينات</a:t>
            </a:r>
            <a:r>
              <a:rPr lang="ar-EG" sz="1400" b="1" dirty="0" smtClean="0">
                <a:solidFill>
                  <a:srgbClr val="00AEEF"/>
                </a:solidFill>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 يمكن أن نلخص المزايا والمردودات الإيجابية لاستخدام العينات في البحث العلمي بالاتي:-</a:t>
            </a: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التوفير في الجهود المبذولة، وكذلك في التكاليف المالية نظرا لاقتصار البحث فيها على نموذج محدد في المجتمع الأصلي.</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إمكانية الحصول على معلومات وفيرة، والتي تكون أكثر بكثير مما يحصل عليه الباحث من المجموع الكلي لأفراد المجتمع.</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سهولة الحصول على ردود واقعية ومتكاملة ودقيقة من خلال متابعة العينة وردودها.</a:t>
            </a:r>
            <a:endParaRPr lang="ar-EG"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advTm="2115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عيوب العينات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918952" y="1809072"/>
            <a:ext cx="3721160" cy="1600438"/>
          </a:xfrm>
          <a:prstGeom prst="rect">
            <a:avLst/>
          </a:prstGeom>
          <a:noFill/>
        </p:spPr>
        <p:txBody>
          <a:bodyPr wrap="square" rtlCol="1">
            <a:spAutoFit/>
          </a:bodyPr>
          <a:lstStyle/>
          <a:p>
            <a:pPr algn="justLow" rtl="1"/>
            <a:r>
              <a:rPr lang="ar-EG" sz="1400" dirty="0" smtClean="0"/>
              <a:t>من أبرز عيوب العينات في البحث العلمي ما يلي:-</a:t>
            </a:r>
          </a:p>
          <a:p>
            <a:pPr marL="285750" indent="-285750" algn="justLow" rtl="1">
              <a:buFontTx/>
              <a:buChar char="-"/>
            </a:pPr>
            <a:r>
              <a:rPr lang="ar-EG" sz="1400" dirty="0" smtClean="0"/>
              <a:t>أن الخطأ في اختيار العينة يؤثر في نتائج البحث</a:t>
            </a:r>
          </a:p>
          <a:p>
            <a:pPr marL="285750" indent="-285750" algn="justLow" rtl="1">
              <a:buFontTx/>
              <a:buChar char="-"/>
            </a:pPr>
            <a:r>
              <a:rPr lang="ar-EG" sz="1400" dirty="0" smtClean="0"/>
              <a:t>حجم العينة في بعض الأحيان يؤثر على نتائج البحث</a:t>
            </a:r>
          </a:p>
          <a:p>
            <a:pPr marL="285750" indent="-285750" algn="justLow" rtl="1">
              <a:buFontTx/>
              <a:buChar char="-"/>
            </a:pPr>
            <a:r>
              <a:rPr lang="ar-EG" sz="1400" dirty="0" smtClean="0"/>
              <a:t>في بعض الأحيان تحدث أخطاء نتيجة ردود فعل العينة التي تتم دراستها.</a:t>
            </a:r>
          </a:p>
          <a:p>
            <a:pPr marL="285750" indent="-285750" algn="justLow" rtl="1">
              <a:buFontTx/>
              <a:buChar char="-"/>
            </a:pPr>
            <a:r>
              <a:rPr lang="ar-EG" sz="1400" dirty="0" smtClean="0"/>
              <a:t>اختيار العينة في بعض الأحيان لا يتناسب مع نوعية الدراسة ومستواها.</a:t>
            </a:r>
            <a:endParaRPr lang="ar-EG" sz="1400" dirty="0"/>
          </a:p>
        </p:txBody>
      </p:sp>
    </p:spTree>
    <p:extLst>
      <p:ext uri="{BB962C8B-B14F-4D97-AF65-F5344CB8AC3E}">
        <p14:creationId xmlns:p14="http://schemas.microsoft.com/office/powerpoint/2010/main" val="1043909239"/>
      </p:ext>
    </p:extLst>
  </p:cSld>
  <p:clrMapOvr>
    <a:masterClrMapping/>
  </p:clrMapOvr>
  <p:transition spd="slow" advTm="150969">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اعتبارات اللجوء الى أسلوب العينات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677656"/>
          </a:xfrm>
          <a:prstGeom prst="rect">
            <a:avLst/>
          </a:prstGeom>
          <a:noFill/>
        </p:spPr>
        <p:txBody>
          <a:bodyPr wrap="square" rtlCol="1">
            <a:spAutoFit/>
          </a:bodyPr>
          <a:lstStyle/>
          <a:p>
            <a:pPr lvl="0" algn="justLow" rtl="1">
              <a:lnSpc>
                <a:spcPct val="150000"/>
              </a:lnSpc>
            </a:pPr>
            <a:r>
              <a:rPr lang="ar-EG" sz="1400" dirty="0" smtClean="0">
                <a:latin typeface="Alexandria"/>
              </a:rPr>
              <a:t>1</a:t>
            </a:r>
            <a:r>
              <a:rPr lang="ar-EG" sz="1400" b="1" dirty="0" smtClean="0">
                <a:solidFill>
                  <a:srgbClr val="00AEEF"/>
                </a:solidFill>
                <a:latin typeface="Alexandria"/>
              </a:rPr>
              <a:t>- إمكانية الاجراء</a:t>
            </a:r>
            <a:r>
              <a:rPr lang="ar-EG" sz="1400" dirty="0" smtClean="0">
                <a:latin typeface="Alexandria"/>
              </a:rPr>
              <a:t>:</a:t>
            </a:r>
          </a:p>
          <a:p>
            <a:pPr algn="justLow" rtl="1">
              <a:lnSpc>
                <a:spcPct val="150000"/>
              </a:lnSpc>
            </a:pPr>
            <a:r>
              <a:rPr lang="ar-EG" sz="1400" dirty="0" smtClean="0">
                <a:latin typeface="Alexandria"/>
              </a:rPr>
              <a:t>إن العدد الكلي لعناصر المجتمع من الصعب تحديده في حالات كثيرة، مثل: أعداد الأسر التي تخرج للترفيه في أيام العطلات الرسمية أو أعداد الحيوانات المتوحشة الموجودة في دولة معينة، ففي مثل تلك الحالات يصعب اجراء حصر شامل لكل افراد المجتمع، ولذا فان أسلوب العينات يكون الأفضل لتحقيق أهداف الدراسة للمجتمع المستهدف.</a:t>
            </a:r>
          </a:p>
          <a:p>
            <a:pPr algn="justLow" rtl="1">
              <a:lnSpc>
                <a:spcPct val="150000"/>
              </a:lnSpc>
            </a:pPr>
            <a:endParaRPr lang="ar-EG" sz="1400" dirty="0">
              <a:latin typeface="Alexandria"/>
            </a:endParaRPr>
          </a:p>
        </p:txBody>
      </p:sp>
      <p:sp>
        <p:nvSpPr>
          <p:cNvPr id="9" name="TextBox 8"/>
          <p:cNvSpPr txBox="1"/>
          <p:nvPr/>
        </p:nvSpPr>
        <p:spPr>
          <a:xfrm>
            <a:off x="6944248" y="4597757"/>
            <a:ext cx="4208855" cy="1345048"/>
          </a:xfrm>
          <a:prstGeom prst="rect">
            <a:avLst/>
          </a:prstGeom>
          <a:noFill/>
        </p:spPr>
        <p:txBody>
          <a:bodyPr wrap="square" rtlCol="1">
            <a:spAutoFit/>
          </a:bodyPr>
          <a:lstStyle/>
          <a:p>
            <a:pPr algn="justLow" rtl="1">
              <a:lnSpc>
                <a:spcPct val="150000"/>
              </a:lnSpc>
            </a:pPr>
            <a:r>
              <a:rPr lang="ar-EG" sz="1400" dirty="0" smtClean="0">
                <a:latin typeface="Alexandria"/>
              </a:rPr>
              <a:t>ان دراسة المجتمع بكافة مفرداته ربما تبدو في كثير من الأحيان عملية صعبة ولا يمكن إنجازها على الرغم من دقة نتائجها، ونتيجة لهذه الصعوبة، فان معظم الدراسات تتعامل مع عينة الدراسة بدلا من المجتمع، وذلك لعدة اعتبارات منها:</a:t>
            </a:r>
          </a:p>
        </p:txBody>
      </p:sp>
    </p:spTree>
    <p:extLst>
      <p:ext uri="{BB962C8B-B14F-4D97-AF65-F5344CB8AC3E}">
        <p14:creationId xmlns:p14="http://schemas.microsoft.com/office/powerpoint/2010/main" val="2585290677"/>
      </p:ext>
    </p:extLst>
  </p:cSld>
  <p:clrMapOvr>
    <a:masterClrMapping/>
  </p:clrMapOvr>
  <p:transition spd="slow" advTm="109908">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830997"/>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اعتبارات اللجوء الى أسلوب العينات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3647152"/>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2- </a:t>
            </a:r>
            <a:r>
              <a:rPr lang="ar-EG" sz="1400" b="1" dirty="0">
                <a:solidFill>
                  <a:srgbClr val="00AEEF"/>
                </a:solidFill>
                <a:latin typeface="Alexandria"/>
              </a:rPr>
              <a:t>السرعة في </a:t>
            </a:r>
            <a:r>
              <a:rPr lang="ar-EG" sz="1400" b="1" dirty="0" smtClean="0">
                <a:solidFill>
                  <a:srgbClr val="00AEEF"/>
                </a:solidFill>
                <a:latin typeface="Alexandria"/>
              </a:rPr>
              <a:t>الإنجاز</a:t>
            </a:r>
          </a:p>
          <a:p>
            <a:pPr lvl="0" algn="justLow" rtl="1">
              <a:lnSpc>
                <a:spcPct val="150000"/>
              </a:lnSpc>
            </a:pPr>
            <a:r>
              <a:rPr lang="ar-EG" sz="1400" dirty="0" smtClean="0">
                <a:latin typeface="Alexandria"/>
              </a:rPr>
              <a:t>ان جمع البيانات وتلخيصها وتبويبها في حالة العينة يتطلب وقتا وجهدا أقل مقارنة بحالة الحصر  الشامل لكل مفردات المجتمع، وهذا بدوره يؤدي الى الحصول على نتائج سريعة، وأن هذا الأمر سيكون له آثار إيجابية عندما تكون الحاجة ملحة لمعرفة نتائج الدراسة.</a:t>
            </a:r>
          </a:p>
          <a:p>
            <a:pPr lvl="0" algn="justLow" rtl="1">
              <a:lnSpc>
                <a:spcPct val="150000"/>
              </a:lnSpc>
            </a:pPr>
            <a:r>
              <a:rPr lang="ar-EG" sz="1400" b="1" dirty="0" smtClean="0">
                <a:solidFill>
                  <a:srgbClr val="00AEEF"/>
                </a:solidFill>
                <a:latin typeface="Alexandria"/>
              </a:rPr>
              <a:t>3- الدقة</a:t>
            </a:r>
          </a:p>
          <a:p>
            <a:pPr lvl="0" algn="justLow" rtl="1">
              <a:lnSpc>
                <a:spcPct val="150000"/>
              </a:lnSpc>
            </a:pPr>
            <a:r>
              <a:rPr lang="ar-EG" sz="1400" dirty="0" smtClean="0">
                <a:latin typeface="Alexandria"/>
              </a:rPr>
              <a:t>من الممكن الحصول على نتائج أكثر دقة في حالة العينة عند مليء الاستمارات بالمقابلة الشخصية للأفراد وبالأخص عندما تجمع البيانات من قبل الباحث، ولكن في حال دراسة المجتمع بكامل أفراده وبأسلوب المقابلة قد يكون من الصعب اجراءه، وتتطلب اختيار وتدريب عدد من الأشخاص للمساعدة في ذلك مما تضفي أعباء أخرى على الباحث، وقد تكون المعلومات أقل دقة.</a:t>
            </a: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53395">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تابع اعتبارات اللجوء الى أسلوب العينات</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1668214"/>
          </a:xfrm>
          <a:prstGeom prst="rect">
            <a:avLst/>
          </a:prstGeom>
          <a:noFill/>
        </p:spPr>
        <p:txBody>
          <a:bodyPr wrap="square" rtlCol="1">
            <a:spAutoFit/>
          </a:bodyPr>
          <a:lstStyle/>
          <a:p>
            <a:pPr algn="justLow" rtl="1">
              <a:lnSpc>
                <a:spcPct val="150000"/>
              </a:lnSpc>
            </a:pPr>
            <a:r>
              <a:rPr lang="ar-EG" sz="1400" dirty="0" smtClean="0">
                <a:latin typeface="Alexandria"/>
              </a:rPr>
              <a:t>ولكن هذا لا يعني أن الحصر الشامل لكافة أفراد المجتمع ينبغي أن لا يتم، لأنه في حالات معينة، ينبغي تناول مجتمع بكافة عناصره للتحقق من جميع خصائصه وصفاته، واذا لم تكن العينة موثوق بها، فان قلة التكاليف لا تبرر مدى الخسارة أو عدم الدقة في نتائج الدراسة، لذلك في مثل هذه الحالة تكون العينة مفضلة.</a:t>
            </a:r>
            <a:endParaRPr lang="ar-EG" sz="1400" dirty="0">
              <a:latin typeface="Alexandria"/>
            </a:endParaRPr>
          </a:p>
        </p:txBody>
      </p:sp>
      <p:sp>
        <p:nvSpPr>
          <p:cNvPr id="6" name="TextBox 5"/>
          <p:cNvSpPr txBox="1"/>
          <p:nvPr/>
        </p:nvSpPr>
        <p:spPr>
          <a:xfrm>
            <a:off x="6495245" y="4866916"/>
            <a:ext cx="4412477" cy="1815882"/>
          </a:xfrm>
          <a:prstGeom prst="rect">
            <a:avLst/>
          </a:prstGeom>
          <a:noFill/>
        </p:spPr>
        <p:txBody>
          <a:bodyPr wrap="square" rtlCol="1">
            <a:spAutoFit/>
          </a:bodyPr>
          <a:lstStyle/>
          <a:p>
            <a:pPr algn="r" rtl="1"/>
            <a:r>
              <a:rPr lang="ar-EG" sz="1400" dirty="0" smtClean="0">
                <a:latin typeface="Alexandria"/>
              </a:rPr>
              <a:t>4- </a:t>
            </a:r>
            <a:r>
              <a:rPr lang="ar-EG" sz="1400" b="1" dirty="0" smtClean="0">
                <a:solidFill>
                  <a:srgbClr val="00AEEF"/>
                </a:solidFill>
                <a:latin typeface="Alexandria"/>
              </a:rPr>
              <a:t>التكلفة:</a:t>
            </a:r>
            <a:endParaRPr lang="ar-EG" sz="1400" b="1" dirty="0">
              <a:solidFill>
                <a:srgbClr val="00AEEF"/>
              </a:solidFill>
              <a:latin typeface="Alexandria"/>
            </a:endParaRPr>
          </a:p>
          <a:p>
            <a:pPr algn="r" rtl="1"/>
            <a:r>
              <a:rPr lang="ar-EG" sz="1400" dirty="0" smtClean="0"/>
              <a:t>من السهل جدا تصور انخفاض التكلفة في العينة مقارنة بحالة الحصر الشامل لمجتمع الدراسة، نظرا لتضمينها مفردات أو عناصر أقل حجما من مفردات وعناصر المجتمع. ان هذه التكلفة تتوزع على أبواب متعددة، مثل: تكلفة جمع المعلومات وتكلفة تفريغها وتبويبها وتحليلها، إضافة الى الطباعة وغيرها، وبناء على هذه الاعتبارات يمكن ادراك الفوائد التي يمكن أن نحصل عليها في حالة التعامل مع العينة مقابل الحصر الشامل لمجتمع بأكمله.</a:t>
            </a:r>
            <a:endParaRPr lang="ar-EG" sz="1400" dirty="0"/>
          </a:p>
        </p:txBody>
      </p:sp>
    </p:spTree>
    <p:extLst>
      <p:ext uri="{BB962C8B-B14F-4D97-AF65-F5344CB8AC3E}">
        <p14:creationId xmlns:p14="http://schemas.microsoft.com/office/powerpoint/2010/main" val="3774102064"/>
      </p:ext>
    </p:extLst>
  </p:cSld>
  <p:clrMapOvr>
    <a:masterClrMapping/>
  </p:clrMapOvr>
  <p:transition spd="slow" advTm="9417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173532" y="3996751"/>
            <a:ext cx="4172755"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اعتبارات اللجوء الى أسلوب العينات</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92428" y="1532586"/>
            <a:ext cx="5099993" cy="1923604"/>
          </a:xfrm>
          <a:prstGeom prst="rect">
            <a:avLst/>
          </a:prstGeom>
          <a:noFill/>
        </p:spPr>
        <p:txBody>
          <a:bodyPr wrap="square" rtlCol="1">
            <a:spAutoFit/>
          </a:bodyPr>
          <a:lstStyle/>
          <a:p>
            <a:pPr algn="justLow" rtl="1">
              <a:lnSpc>
                <a:spcPct val="150000"/>
              </a:lnSpc>
            </a:pPr>
            <a:r>
              <a:rPr lang="ar-EG" sz="1400" b="1" dirty="0" smtClean="0">
                <a:solidFill>
                  <a:srgbClr val="00AEEF"/>
                </a:solidFill>
              </a:rPr>
              <a:t>5- مدى تجانس الظاهرة:-</a:t>
            </a:r>
          </a:p>
          <a:p>
            <a:pPr algn="justLow" rtl="1">
              <a:lnSpc>
                <a:spcPct val="150000"/>
              </a:lnSpc>
            </a:pPr>
            <a:r>
              <a:rPr lang="ar-EG" sz="1400" dirty="0" smtClean="0"/>
              <a:t>كلما كانت الظاهرة المدروسة تتسم بالتجانس في مكوناتها ومفرداتها، فان الباحث لا يحتاج الى دراسة كامل مفرداتها، بل يمكن أخذ عدد محدد من مفرداتها في شكل عينة ممثلة لمفردات المجتمع واخضاعها للدراسة، فلا نحتاج لحصر مكونات دم الانسان بفحصه كاملا، بل يكتفي بقطرة منه لغرض تحليله، وذلك لتجانس دم الانسان.</a:t>
            </a:r>
          </a:p>
          <a:p>
            <a:pPr algn="justLow"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22601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تحديد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72732" y="1854557"/>
            <a:ext cx="4731032" cy="1708160"/>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Ø"/>
            </a:pPr>
            <a:r>
              <a:rPr lang="ar-EG" sz="1400" dirty="0" smtClean="0">
                <a:latin typeface="Alexandria"/>
              </a:rPr>
              <a:t>درجة تجانس وتباين وحدات مجتمع الدراسة</a:t>
            </a:r>
          </a:p>
          <a:p>
            <a:pPr marL="285750" indent="-285750" algn="justLow" rtl="1">
              <a:lnSpc>
                <a:spcPct val="150000"/>
              </a:lnSpc>
              <a:buFont typeface="Wingdings" panose="05000000000000000000" pitchFamily="2" charset="2"/>
              <a:buChar char="Ø"/>
            </a:pPr>
            <a:r>
              <a:rPr lang="ar-EG" sz="1400" dirty="0" smtClean="0">
                <a:latin typeface="Alexandria"/>
              </a:rPr>
              <a:t>طبيعة المشكلة أو الظاهرة المدروسة</a:t>
            </a:r>
          </a:p>
          <a:p>
            <a:pPr marL="285750" indent="-285750" algn="justLow" rtl="1">
              <a:lnSpc>
                <a:spcPct val="150000"/>
              </a:lnSpc>
              <a:buFont typeface="Wingdings" panose="05000000000000000000" pitchFamily="2" charset="2"/>
              <a:buChar char="Ø"/>
            </a:pPr>
            <a:r>
              <a:rPr lang="ar-EG" sz="1400" dirty="0" smtClean="0">
                <a:latin typeface="Alexandria"/>
              </a:rPr>
              <a:t>مدى الثقة التي ينوى الباحث الالتزام بها</a:t>
            </a:r>
          </a:p>
          <a:p>
            <a:pPr marL="285750" indent="-285750" algn="justLow" rtl="1">
              <a:lnSpc>
                <a:spcPct val="150000"/>
              </a:lnSpc>
              <a:buFont typeface="Wingdings" panose="05000000000000000000" pitchFamily="2" charset="2"/>
              <a:buChar char="Ø"/>
            </a:pPr>
            <a:r>
              <a:rPr lang="ar-EG" sz="1400" dirty="0" smtClean="0">
                <a:latin typeface="Alexandria"/>
              </a:rPr>
              <a:t>الوقت والجهد والتكلفة اللازمة لاختيار العينة</a:t>
            </a:r>
          </a:p>
          <a:p>
            <a:pPr algn="justLow" rtl="1">
              <a:lnSpc>
                <a:spcPct val="150000"/>
              </a:lnSpc>
            </a:pPr>
            <a:endParaRPr lang="ar-EG" sz="1400" dirty="0">
              <a:latin typeface="Alexandria"/>
            </a:endParaRPr>
          </a:p>
        </p:txBody>
      </p:sp>
      <p:sp>
        <p:nvSpPr>
          <p:cNvPr id="9" name="TextBox 8"/>
          <p:cNvSpPr txBox="1"/>
          <p:nvPr/>
        </p:nvSpPr>
        <p:spPr>
          <a:xfrm>
            <a:off x="7323272" y="4597757"/>
            <a:ext cx="4108361" cy="1384995"/>
          </a:xfrm>
          <a:prstGeom prst="rect">
            <a:avLst/>
          </a:prstGeom>
          <a:noFill/>
        </p:spPr>
        <p:txBody>
          <a:bodyPr wrap="square" rtlCol="1">
            <a:spAutoFit/>
          </a:bodyPr>
          <a:lstStyle/>
          <a:p>
            <a:pPr algn="justLow" rtl="1">
              <a:lnSpc>
                <a:spcPct val="150000"/>
              </a:lnSpc>
            </a:pPr>
            <a:r>
              <a:rPr lang="en-US" sz="1400" dirty="0" smtClean="0">
                <a:latin typeface="Alexandria"/>
              </a:rPr>
              <a:t> </a:t>
            </a:r>
            <a:r>
              <a:rPr lang="ar-EG" sz="1400" dirty="0" smtClean="0">
                <a:latin typeface="Alexandria"/>
              </a:rPr>
              <a:t>يختلف حجم عينة الدراسة من باحث لآخر ومن دراسة لأخرى. وبشكل عام، يمكن القول أن هناك مجموعة من الاعتبارات التي يتوقف عليها اختيار حجم العينة، ولعل من بينها:-</a:t>
            </a:r>
            <a:endParaRPr lang="ar-EG" sz="1400" dirty="0">
              <a:latin typeface="Alexandria"/>
            </a:endParaRPr>
          </a:p>
          <a:p>
            <a:pPr algn="justLow" rtl="1">
              <a:lnSpc>
                <a:spcPct val="150000"/>
              </a:lnSpc>
            </a:pPr>
            <a:r>
              <a:rPr lang="en-US" sz="1400" dirty="0" smtClean="0">
                <a:latin typeface="Alexandria"/>
              </a:rPr>
              <a:t> </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94803">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000821"/>
          </a:xfrm>
          <a:prstGeom prst="rect">
            <a:avLst/>
          </a:prstGeom>
          <a:noFill/>
        </p:spPr>
        <p:txBody>
          <a:bodyPr wrap="square" rtlCol="1">
            <a:spAutoFit/>
          </a:bodyPr>
          <a:lstStyle/>
          <a:p>
            <a:pPr lvl="0" algn="justLow" rtl="1">
              <a:lnSpc>
                <a:spcPct val="150000"/>
              </a:lnSpc>
            </a:pPr>
            <a:r>
              <a:rPr lang="ar-EG" sz="1400" dirty="0" smtClean="0">
                <a:solidFill>
                  <a:prstClr val="black"/>
                </a:solidFill>
                <a:latin typeface="Alexandria"/>
              </a:rPr>
              <a:t>يتوقف </a:t>
            </a:r>
            <a:r>
              <a:rPr lang="ar-EG" sz="1400" dirty="0">
                <a:solidFill>
                  <a:prstClr val="black"/>
                </a:solidFill>
                <a:latin typeface="Alexandria"/>
              </a:rPr>
              <a:t>حجم العينة الواجب دراسته على تفاعل بعض العوامل مثل </a:t>
            </a:r>
            <a:r>
              <a:rPr lang="ar-EG" sz="1400" dirty="0" smtClean="0">
                <a:solidFill>
                  <a:prstClr val="black"/>
                </a:solidFill>
                <a:latin typeface="Alexandria"/>
              </a:rPr>
              <a:t>: </a:t>
            </a:r>
            <a:r>
              <a:rPr lang="ar-EG" sz="1400" dirty="0">
                <a:solidFill>
                  <a:prstClr val="black"/>
                </a:solidFill>
                <a:latin typeface="Alexandria"/>
              </a:rPr>
              <a:t>مدى التباين في خصائص المجتمع المراد دراسته (كلما زاد التباين، يزيد حجم العينة المطلوب)، ومدى التفصيل المطلوب في نتائج العينة كتقديرات لخصائص المجتمع  (كلما زادت درجة التفصيل المطلوبة، زاد حجم العينة)، ومدى الخطأ الذي يُسمح به في نتائج العينة كتقديرات لخصائص المجتمع (كلما قل مدى الخطأ الذي يمكن السماح به، زاد حجم العينة)، ودرجة الثقة التي نود أن نتمتع بها في تحقق السمات السابقة (كلما زادت درجة الثقة المطلوبة، زاد حجم العينة اللازم) </a:t>
            </a:r>
            <a:r>
              <a:rPr lang="ar-EG" sz="1400" dirty="0" smtClean="0">
                <a:solidFill>
                  <a:prstClr val="black"/>
                </a:solidFill>
                <a:latin typeface="Alexandria"/>
              </a:rPr>
              <a:t>.</a:t>
            </a:r>
            <a:endParaRPr lang="ar-EG" sz="1400" dirty="0">
              <a:solidFill>
                <a:prstClr val="black"/>
              </a:solidFill>
              <a:latin typeface="Alexandria"/>
            </a:endParaRPr>
          </a:p>
        </p:txBody>
      </p:sp>
      <p:sp>
        <p:nvSpPr>
          <p:cNvPr id="9" name="TextBox 8"/>
          <p:cNvSpPr txBox="1"/>
          <p:nvPr/>
        </p:nvSpPr>
        <p:spPr>
          <a:xfrm>
            <a:off x="7212168" y="4597757"/>
            <a:ext cx="3940935" cy="1345048"/>
          </a:xfrm>
          <a:prstGeom prst="rect">
            <a:avLst/>
          </a:prstGeom>
          <a:noFill/>
        </p:spPr>
        <p:txBody>
          <a:bodyPr wrap="square" rtlCol="1">
            <a:spAutoFit/>
          </a:bodyPr>
          <a:lstStyle/>
          <a:p>
            <a:pPr algn="justLow" rtl="1">
              <a:lnSpc>
                <a:spcPct val="150000"/>
              </a:lnSpc>
            </a:pPr>
            <a:r>
              <a:rPr lang="ar-EG" sz="1400" dirty="0">
                <a:latin typeface="Alexandria"/>
              </a:rPr>
              <a:t>   كيفية تحديد حجم العينة سؤال يشغل تفكير الباحثين في كل مكان، حيث إن تحديد حجم العينة المناسب من أهم قرارات الباحث للحصول على بيانات تزوده بمعلومات يمكن الاعتماد عليها لتعميم النتائج.</a:t>
            </a:r>
          </a:p>
        </p:txBody>
      </p:sp>
    </p:spTree>
    <p:extLst>
      <p:ext uri="{BB962C8B-B14F-4D97-AF65-F5344CB8AC3E}">
        <p14:creationId xmlns:p14="http://schemas.microsoft.com/office/powerpoint/2010/main" val="4284327934"/>
      </p:ext>
    </p:extLst>
  </p:cSld>
  <p:clrMapOvr>
    <a:masterClrMapping/>
  </p:clrMapOvr>
  <p:transition spd="slow" advTm="104363">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908209"/>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تحديد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7117211" y="4611400"/>
            <a:ext cx="3940935" cy="1021883"/>
          </a:xfrm>
          <a:prstGeom prst="rect">
            <a:avLst/>
          </a:prstGeom>
          <a:noFill/>
        </p:spPr>
        <p:txBody>
          <a:bodyPr wrap="square" rtlCol="1">
            <a:spAutoFit/>
          </a:bodyPr>
          <a:lstStyle/>
          <a:p>
            <a:pPr algn="justLow" rtl="1">
              <a:lnSpc>
                <a:spcPct val="150000"/>
              </a:lnSpc>
            </a:pPr>
            <a:r>
              <a:rPr lang="ar-EG" sz="1400" dirty="0" smtClean="0">
                <a:latin typeface="Alexandria"/>
              </a:rPr>
              <a:t>وتستخدم عادة معادلات وأساليب إحصائية معينة في تحديد حجم العينة المراد دراستها، ومنها المعادلات التالية:-</a:t>
            </a:r>
            <a:endParaRPr lang="ar-EG" sz="1400" dirty="0">
              <a:latin typeface="Alexandria"/>
            </a:endParaRPr>
          </a:p>
          <a:p>
            <a:pPr algn="justLow" rtl="1">
              <a:lnSpc>
                <a:spcPct val="150000"/>
              </a:lnSpc>
            </a:pPr>
            <a:endParaRPr lang="ar-EG" sz="1400" dirty="0">
              <a:solidFill>
                <a:srgbClr val="C00000"/>
              </a:solidFill>
              <a:latin typeface="Alexandria"/>
            </a:endParaRPr>
          </a:p>
        </p:txBody>
      </p:sp>
      <p:pic>
        <p:nvPicPr>
          <p:cNvPr id="2056" name="Picture 8" descr="https://meal-hub.com/ar/wp-content/uploads/2019/05/%D9%82%D8%A7%D9%86%D9%88%D9%86-%D8%AB%D9%8A%D9%85%D8%A8%D8%B3%D9%88%D9%86-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395288"/>
            <a:ext cx="2105025" cy="82867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5"/>
          <a:stretch>
            <a:fillRect/>
          </a:stretch>
        </p:blipFill>
        <p:spPr>
          <a:xfrm>
            <a:off x="2333096" y="2737687"/>
            <a:ext cx="2985879" cy="828675"/>
          </a:xfrm>
          <a:prstGeom prst="rect">
            <a:avLst/>
          </a:prstGeom>
        </p:spPr>
      </p:pic>
      <p:pic>
        <p:nvPicPr>
          <p:cNvPr id="14" name="Picture 13"/>
          <p:cNvPicPr>
            <a:picLocks noChangeAspect="1"/>
          </p:cNvPicPr>
          <p:nvPr/>
        </p:nvPicPr>
        <p:blipFill>
          <a:blip r:embed="rId6"/>
          <a:stretch>
            <a:fillRect/>
          </a:stretch>
        </p:blipFill>
        <p:spPr>
          <a:xfrm>
            <a:off x="2007044" y="1879867"/>
            <a:ext cx="3819525" cy="857820"/>
          </a:xfrm>
          <a:prstGeom prst="rect">
            <a:avLst/>
          </a:prstGeom>
        </p:spPr>
      </p:pic>
      <p:pic>
        <p:nvPicPr>
          <p:cNvPr id="15" name="Picture 14"/>
          <p:cNvPicPr>
            <a:picLocks noChangeAspect="1"/>
          </p:cNvPicPr>
          <p:nvPr/>
        </p:nvPicPr>
        <p:blipFill>
          <a:blip r:embed="rId7"/>
          <a:stretch>
            <a:fillRect/>
          </a:stretch>
        </p:blipFill>
        <p:spPr>
          <a:xfrm>
            <a:off x="2277771" y="3925535"/>
            <a:ext cx="2486025" cy="485775"/>
          </a:xfrm>
          <a:prstGeom prst="rect">
            <a:avLst/>
          </a:prstGeom>
        </p:spPr>
      </p:pic>
    </p:spTree>
    <p:extLst>
      <p:ext uri="{BB962C8B-B14F-4D97-AF65-F5344CB8AC3E}">
        <p14:creationId xmlns:p14="http://schemas.microsoft.com/office/powerpoint/2010/main" val="2641180975"/>
      </p:ext>
    </p:extLst>
  </p:cSld>
  <p:clrMapOvr>
    <a:masterClrMapping/>
  </p:clrMapOvr>
  <p:transition spd="slow" advTm="103927">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       تابع تحديد حجم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96316" cy="3323987"/>
          </a:xfrm>
          <a:prstGeom prst="rect">
            <a:avLst/>
          </a:prstGeom>
          <a:noFill/>
        </p:spPr>
        <p:txBody>
          <a:bodyPr wrap="square" rtlCol="1">
            <a:spAutoFit/>
          </a:bodyPr>
          <a:lstStyle/>
          <a:p>
            <a:pPr algn="justLow" rtl="1">
              <a:lnSpc>
                <a:spcPct val="150000"/>
              </a:lnSpc>
            </a:pPr>
            <a:r>
              <a:rPr lang="ar-EG" sz="1400" dirty="0" smtClean="0">
                <a:latin typeface="Alexandria"/>
              </a:rPr>
              <a:t>وهناك أيضا بعض الأسس التي يتم التعارف عليها من خبرات الباحثين، ومن خلال الطرق الاحتمالية لتقدير حجم العينة العشوائية البسيطة، وأهم هذه الأسس ما يلي:-</a:t>
            </a:r>
          </a:p>
          <a:p>
            <a:pPr algn="justLow" rtl="1">
              <a:lnSpc>
                <a:spcPct val="150000"/>
              </a:lnSpc>
            </a:pPr>
            <a:r>
              <a:rPr lang="ar-EG" sz="1400" dirty="0" smtClean="0">
                <a:latin typeface="Alexandria"/>
              </a:rPr>
              <a:t>1- أن يتراوح حجم العينة ما بين 5% الى 20% من حجم مجتمع الدراسة في حالة الدراسات المسحية، علما بأن هذه النسبة تقل كلما زاد حجم مجتمع الدراسة، وقد تزداد في الوضع المعاكس.</a:t>
            </a:r>
          </a:p>
          <a:p>
            <a:pPr lvl="0" algn="justLow" rtl="1">
              <a:lnSpc>
                <a:spcPct val="150000"/>
              </a:lnSpc>
            </a:pPr>
            <a:r>
              <a:rPr lang="ar-EG" sz="1400" dirty="0" smtClean="0">
                <a:latin typeface="Alexandria"/>
              </a:rPr>
              <a:t>2- </a:t>
            </a:r>
            <a:r>
              <a:rPr lang="ar-EG" sz="1400" dirty="0">
                <a:solidFill>
                  <a:prstClr val="black"/>
                </a:solidFill>
                <a:latin typeface="Alexandria"/>
              </a:rPr>
              <a:t>ينبغي ألا يقل عدد عناصر الخلية الواحدة في حالة الدراسات التجريبية ذات المعالجتين أو أكثر عن 5 عناصر.</a:t>
            </a:r>
          </a:p>
          <a:p>
            <a:pPr algn="justLow" rtl="1">
              <a:lnSpc>
                <a:spcPct val="150000"/>
              </a:lnSpc>
            </a:pPr>
            <a:r>
              <a:rPr lang="ar-EG" sz="1400" dirty="0" smtClean="0">
                <a:latin typeface="Alexandria"/>
              </a:rPr>
              <a:t>3- يفضل أن يتراوح حجم العينة ما بين 50 الى 100 عنصر في حالة الدراسات التي تهدف الى حساب معامل الارتباط بين ظاهرتين.</a:t>
            </a:r>
          </a:p>
        </p:txBody>
      </p:sp>
    </p:spTree>
    <p:extLst>
      <p:ext uri="{BB962C8B-B14F-4D97-AF65-F5344CB8AC3E}">
        <p14:creationId xmlns:p14="http://schemas.microsoft.com/office/powerpoint/2010/main" val="802553939"/>
      </p:ext>
    </p:extLst>
  </p:cSld>
  <p:clrMapOvr>
    <a:masterClrMapping/>
  </p:clrMapOvr>
  <p:transition spd="slow" advTm="50211">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554545"/>
          </a:xfrm>
          <a:prstGeom prst="rect">
            <a:avLst/>
          </a:prstGeom>
          <a:noFill/>
        </p:spPr>
        <p:txBody>
          <a:bodyPr wrap="square" rtlCol="0">
            <a:spAutoFit/>
          </a:bodyPr>
          <a:lstStyle/>
          <a:p>
            <a:pPr algn="justLow" rtl="1"/>
            <a:r>
              <a:rPr lang="ar-EG" sz="2000" b="1" dirty="0" smtClean="0">
                <a:solidFill>
                  <a:srgbClr val="669BBC"/>
                </a:solidFill>
                <a:latin typeface="Alexandria" charset="0"/>
                <a:cs typeface="Alexandria" charset="0"/>
              </a:rPr>
              <a:t>اختيار العينة</a:t>
            </a:r>
          </a:p>
          <a:p>
            <a:pPr algn="justLow" rtl="1"/>
            <a:r>
              <a:rPr lang="ar-EG" sz="1400" dirty="0" smtClean="0">
                <a:latin typeface="Alexandria" charset="0"/>
                <a:cs typeface="Alexandria" charset="0"/>
              </a:rPr>
              <a:t>لضمان تمثيل سليم وشامل لمجتمع الدراسة، فلابد من مراعاة الشروط التالية قبل البدء في اختيار العينة، ولعل من بينها:-</a:t>
            </a:r>
          </a:p>
          <a:p>
            <a:pPr algn="justLow" rtl="1"/>
            <a:r>
              <a:rPr lang="ar-EG" sz="1400" dirty="0" smtClean="0">
                <a:latin typeface="Alexandria" charset="0"/>
                <a:cs typeface="Alexandria" charset="0"/>
              </a:rPr>
              <a:t>1- تكافؤ وتساوي فرص اختيار أي مفردة أو عنصر من مفردات وعناصر مجتمع الدراسة.</a:t>
            </a:r>
          </a:p>
          <a:p>
            <a:pPr algn="justLow" rtl="1"/>
            <a:r>
              <a:rPr lang="ar-EG" sz="1400" dirty="0" smtClean="0">
                <a:latin typeface="Alexandria" charset="0"/>
                <a:cs typeface="Alexandria" charset="0"/>
              </a:rPr>
              <a:t>2- ضرورة أن يكون حجم العينة كافيا لضمان دقة النتائج من خلال دقة تمثيل العينة لمجتمع الدراسة، فكلما كان حجم العينة كبيرا، كلما كان تمثيلها أفضل لمجتمع الدراسة، وكانت النتائج أفضل وأكثر دقة.</a:t>
            </a:r>
          </a:p>
          <a:p>
            <a:pPr algn="justLow" rtl="1"/>
            <a:r>
              <a:rPr lang="ar-EG" sz="1400" dirty="0" smtClean="0">
                <a:latin typeface="Alexandria" charset="0"/>
                <a:cs typeface="Alexandria" charset="0"/>
              </a:rPr>
              <a:t>3- ضرورة تجنب الوقوع في بعض الأخطاء الشائعة في اختيار العينات، ومن أهم هذه الأخطاء:</a:t>
            </a:r>
          </a:p>
          <a:p>
            <a:pPr marL="285750" indent="-285750" algn="justLow" rtl="1">
              <a:buFont typeface="Wingdings" panose="05000000000000000000" pitchFamily="2" charset="2"/>
              <a:buChar char="v"/>
            </a:pPr>
            <a:r>
              <a:rPr lang="ar-EG" sz="1400" dirty="0" smtClean="0">
                <a:latin typeface="Alexandria" charset="0"/>
                <a:cs typeface="Alexandria" charset="0"/>
              </a:rPr>
              <a:t>الخطأ العشوائي ويرتبط وقوع هذا الخطأ بأسلوب اختيار مفردة أو عنصر معين من عناصر مجتمع 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64471"/>
    </mc:Choice>
    <mc:Fallback xmlns="">
      <p:transition spd="slow" advTm="6447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384995"/>
          </a:xfrm>
          <a:prstGeom prst="rect">
            <a:avLst/>
          </a:prstGeom>
        </p:spPr>
        <p:txBody>
          <a:bodyPr wrap="square">
            <a:spAutoFit/>
          </a:bodyPr>
          <a:lstStyle/>
          <a:p>
            <a:pPr marL="285750" indent="-285750" algn="justLow" rtl="1">
              <a:lnSpc>
                <a:spcPct val="150000"/>
              </a:lnSpc>
              <a:buFont typeface="Wingdings" panose="05000000000000000000" pitchFamily="2" charset="2"/>
              <a:buChar char="v"/>
            </a:pPr>
            <a:r>
              <a:rPr lang="ar-EG" sz="1400" dirty="0" smtClean="0">
                <a:latin typeface="Alexandria"/>
                <a:cs typeface="Simplified Arabic" panose="02020603050405020304" pitchFamily="18" charset="-78"/>
              </a:rPr>
              <a:t>خطأ التحيز وينجم عادة عن وقوع الباحث تحت تأثير معين يجعله منحاز لفكرة معينة، فيقوم باختيار عينات تتلاءم مع هذا التأثير وتعمل على تحقيقه.</a:t>
            </a:r>
          </a:p>
          <a:p>
            <a:pPr marL="285750" indent="-285750" algn="justLow" rtl="1">
              <a:lnSpc>
                <a:spcPct val="150000"/>
              </a:lnSpc>
              <a:buFont typeface="Wingdings" panose="05000000000000000000" pitchFamily="2" charset="2"/>
              <a:buChar char="v"/>
            </a:pPr>
            <a:r>
              <a:rPr lang="ar-EG" sz="1400" dirty="0" smtClean="0">
                <a:latin typeface="Alexandria"/>
                <a:cs typeface="Simplified Arabic" panose="02020603050405020304" pitchFamily="18" charset="-78"/>
              </a:rPr>
              <a:t>اختيار عناصر أو مفردات لا تنتمى الى مجتمع الدراسة.</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اختيار العينة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48933">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5465" y="1764406"/>
            <a:ext cx="5396248" cy="3739485"/>
          </a:xfrm>
          <a:prstGeom prst="rect">
            <a:avLst/>
          </a:prstGeom>
          <a:noFill/>
        </p:spPr>
        <p:txBody>
          <a:bodyPr wrap="square" rtlCol="0">
            <a:spAutoFit/>
          </a:bodyPr>
          <a:lstStyle/>
          <a:p>
            <a:pPr lvl="0" algn="justLow" rtl="1">
              <a:lnSpc>
                <a:spcPct val="150000"/>
              </a:lnSpc>
            </a:pPr>
            <a:r>
              <a:rPr lang="ar-EG" b="1" dirty="0" smtClean="0">
                <a:solidFill>
                  <a:srgbClr val="00AEEF"/>
                </a:solidFill>
                <a:latin typeface="Alexandria" charset="0"/>
                <a:cs typeface="Alexandria" charset="0"/>
              </a:rPr>
              <a:t>خطوات اختيار العينة:-</a:t>
            </a:r>
            <a:endParaRPr lang="ar-EG" sz="1400" dirty="0" smtClean="0">
              <a:solidFill>
                <a:srgbClr val="2D3956"/>
              </a:solidFill>
              <a:latin typeface="Alexandria" charset="0"/>
              <a:cs typeface="Alexandria" charset="0"/>
            </a:endParaRPr>
          </a:p>
          <a:p>
            <a:pPr lvl="0" algn="justLow" rtl="1">
              <a:lnSpc>
                <a:spcPct val="150000"/>
              </a:lnSpc>
            </a:pPr>
            <a:r>
              <a:rPr lang="ar-EG" sz="1400" dirty="0" smtClean="0">
                <a:solidFill>
                  <a:srgbClr val="2D3956"/>
                </a:solidFill>
                <a:latin typeface="Alexandria" charset="0"/>
                <a:cs typeface="Alexandria" charset="0"/>
              </a:rPr>
              <a:t>تمر عملية اختيار العينة بمجموعة من المراحل المتسلسلة والمترابطة كالتالي:</a:t>
            </a:r>
            <a:endParaRPr lang="ar-EG" sz="1400" dirty="0">
              <a:solidFill>
                <a:srgbClr val="2D3956"/>
              </a:solidFill>
              <a:latin typeface="Alexandria" charset="0"/>
              <a:cs typeface="Alexandria" charset="0"/>
            </a:endParaRP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أهداف المسح بالعينة بشكل واضح ودقيق، لأن ذلك يساعد الباحث لاحقا في تحديد البيانات والمعلومات المراد جمعها وأسلوب جمعها .</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مجتمع الدراسة وتعريفه بشكل دقيق</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البيانات والمعلومات المراد جمعها، ولابد أن تتلاءم هذه المعلومات والبيانات مع أهداف المسح بالعينة وتعمل على تحقيقها.</a:t>
            </a:r>
          </a:p>
          <a:p>
            <a:pPr marL="285750" lvl="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تحديد درجة الدقة المطلوبة: فكما أشرنا آنفا، فان هناك بعض الأخطاء التي تقع عند اختيار العينة، وبالتالي لابد للباحث من تحديد درجة هذه الأخطاء والجهد والمال الاضافيين الذين </a:t>
            </a:r>
            <a:r>
              <a:rPr lang="ar-EG" sz="1400" dirty="0" err="1" smtClean="0">
                <a:solidFill>
                  <a:srgbClr val="2D3956"/>
                </a:solidFill>
                <a:latin typeface="Alexandria" charset="0"/>
                <a:cs typeface="Alexandria" charset="0"/>
              </a:rPr>
              <a:t>سيبذلهم</a:t>
            </a:r>
            <a:r>
              <a:rPr lang="ar-EG" sz="1400" dirty="0" smtClean="0">
                <a:solidFill>
                  <a:srgbClr val="2D3956"/>
                </a:solidFill>
                <a:latin typeface="Alexandria" charset="0"/>
                <a:cs typeface="Alexandria" charset="0"/>
              </a:rPr>
              <a:t> للتغلب على هذه الأخطاء، وتحقيق درجة عالية من الصحة، وهذا الوضع يرتبط بشكل مباشر بحجم العينة. </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93174"/>
    </mc:Choice>
    <mc:Fallback xmlns="">
      <p:transition spd="slow" advTm="9317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00821"/>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طرق وأساليب الحصول على البيانات: فهناك وسائل متعددة يمكن بواسطتها الحصول على المعلومات والبيانات المطلوبة، مثل: المقابلة والاستبيان.</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تحديد الاطار: قبل اختيار العينة لابد من تقسيم مجتمع الدراسة الى اقسام يعرف كل منها بوحدة المعاينة، ومن الضروري أن تغطي وحدات المعاينة مجتمع الدراسة ككل، ولابد أن تكون هذه الوحدات منفصلة عن بعضها البعض، وغير متداخلة، بمعنى أن كل عنصر أو مفردة من مفردات مجتمع الدراسة ينتمى الى واحدة من هذه الوحدات، وتعرف جميع وحدات المعاينة بالاطار الذي لابد  أن يكون محددا بدقة وبوضوح.</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اختيار العينة: هناك طرقا عديدة لاختيار العينة، ولكن قبل ذلك ينبغي تحديد حجم العينة ودرجة الدقة المنشودة والتكلفة والزمن اللازمين.</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32625"/>
    </mc:Choice>
    <mc:Fallback xmlns="">
      <p:transition spd="slow" advTm="3262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3385542"/>
          </a:xfrm>
          <a:prstGeom prst="rect">
            <a:avLst/>
          </a:prstGeom>
          <a:noFill/>
        </p:spPr>
        <p:txBody>
          <a:bodyPr wrap="square" rtlCol="1">
            <a:spAutoFit/>
          </a:bodyPr>
          <a:lstStyle/>
          <a:p>
            <a:pPr marL="285750" indent="-285750" algn="justLow" rtl="1">
              <a:buFont typeface="Wingdings" panose="05000000000000000000" pitchFamily="2" charset="2"/>
              <a:buChar char="q"/>
            </a:pPr>
            <a:r>
              <a:rPr lang="ar-EG" sz="1400" dirty="0" smtClean="0"/>
              <a:t>الاختبار </a:t>
            </a:r>
            <a:r>
              <a:rPr lang="ar-EG" sz="1400" dirty="0" smtClean="0"/>
              <a:t>المسبق</a:t>
            </a:r>
            <a:r>
              <a:rPr lang="ar-EG" dirty="0" smtClean="0"/>
              <a:t>: </a:t>
            </a:r>
            <a:r>
              <a:rPr lang="ar-EG" sz="1400" dirty="0" smtClean="0"/>
              <a:t>وهذا يعني ضرورة اجراء تجربة أولية لأسلوب جمع المعلومات والبيانات المطلوبة سواء أكان هذا الأسلوب استبانة أو مقابلة أو ملاحظة، وذلك لأن مثل هذا الاختبار قد يكشف عن مشاكل عديدة يمكن تجنبها قبل الشروع في جمع المعلومات، وبالتالي تلافي هذه المشاكل التي قد تؤثر بشكل كبير على دقة البيانات، وبالتالي دقة نتائج الدراسة.</a:t>
            </a:r>
          </a:p>
          <a:p>
            <a:pPr marL="285750" indent="-285750" algn="justLow" rtl="1">
              <a:buFont typeface="Wingdings" panose="05000000000000000000" pitchFamily="2" charset="2"/>
              <a:buChar char="q"/>
            </a:pPr>
            <a:r>
              <a:rPr lang="ar-EG" sz="1400" dirty="0" smtClean="0"/>
              <a:t>تنظيم العمل الميداني: وهذا يتطلب:</a:t>
            </a:r>
          </a:p>
          <a:p>
            <a:pPr marL="285750" indent="-285750" algn="justLow" rtl="1">
              <a:buFont typeface="Wingdings" panose="05000000000000000000" pitchFamily="2" charset="2"/>
              <a:buChar char="ü"/>
            </a:pPr>
            <a:r>
              <a:rPr lang="ar-EG" sz="1400" dirty="0" smtClean="0"/>
              <a:t>تدريب العاملين في الميدان وتوضيح أهداف الدراسة وطرق جمع المعلومات</a:t>
            </a:r>
          </a:p>
          <a:p>
            <a:pPr marL="285750" indent="-285750" algn="justLow" rtl="1">
              <a:buFont typeface="Wingdings" panose="05000000000000000000" pitchFamily="2" charset="2"/>
              <a:buChar char="ü"/>
            </a:pPr>
            <a:r>
              <a:rPr lang="ar-EG" sz="1400" dirty="0" smtClean="0"/>
              <a:t>تنظيم عملية الاشراف على العاملين في الميدان</a:t>
            </a:r>
          </a:p>
          <a:p>
            <a:pPr marL="285750" indent="-285750" algn="justLow" rtl="1">
              <a:buFont typeface="Wingdings" panose="05000000000000000000" pitchFamily="2" charset="2"/>
              <a:buChar char="ü"/>
            </a:pPr>
            <a:r>
              <a:rPr lang="ar-EG" sz="1400" dirty="0" smtClean="0"/>
              <a:t>إيجاد نظام للتدقيق المبكر للبيانات والمعلومات التي يتم جمعها.</a:t>
            </a:r>
          </a:p>
          <a:p>
            <a:pPr marL="285750" indent="-285750" algn="justLow" rtl="1">
              <a:buFont typeface="Wingdings" panose="05000000000000000000" pitchFamily="2" charset="2"/>
              <a:buChar char="ü"/>
            </a:pPr>
            <a:r>
              <a:rPr lang="ar-EG" sz="1400" dirty="0" smtClean="0"/>
              <a:t>وضع الحلول المناسبة للحالات التي لا يتمكن فيها الباحث من الحصول على بيانات ومعلومات من بعض عناصر ومفردات الدراسة.</a:t>
            </a:r>
          </a:p>
          <a:p>
            <a:pPr marL="285750" indent="-285750" algn="justLow" rtl="1">
              <a:buFont typeface="Wingdings" panose="05000000000000000000" pitchFamily="2" charset="2"/>
              <a:buChar char="q"/>
            </a:pPr>
            <a:r>
              <a:rPr lang="ar-EG" sz="1400" dirty="0" smtClean="0"/>
              <a:t>تنظيم وتحليل البيانات، وفي هذه المرحلة لابد من:-</a:t>
            </a:r>
          </a:p>
          <a:p>
            <a:pPr marL="285750" indent="-285750" algn="justLow" rtl="1">
              <a:buFont typeface="Wingdings" panose="05000000000000000000" pitchFamily="2" charset="2"/>
              <a:buChar char="ü"/>
            </a:pPr>
            <a:r>
              <a:rPr lang="ar-EG" sz="1400" dirty="0" smtClean="0"/>
              <a:t>مراجعة الاستبانات التي تم ملؤها، وتصحيح الأخطاء الناجمة عن التسجيل، وكذلك حذف البيانات التي ثبت خطؤها</a:t>
            </a:r>
          </a:p>
          <a:p>
            <a:pPr marL="285750" indent="-285750" algn="justLow" rtl="1">
              <a:buFont typeface="Wingdings" panose="05000000000000000000" pitchFamily="2" charset="2"/>
              <a:buChar char="ü"/>
            </a:pPr>
            <a:r>
              <a:rPr lang="ar-EG" sz="1400" dirty="0" smtClean="0"/>
              <a:t>إيجاد حل مناسب في حالة اهمال المستجيب للإجابة عن بعض الأسئلة.</a:t>
            </a:r>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600925"/>
    </mc:Choice>
    <mc:Fallback xmlns="">
      <p:transition spd="slow" advTm="6009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18548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أنواع العينات:-</a:t>
            </a:r>
          </a:p>
          <a:p>
            <a:pPr lvl="0" algn="justLow" rtl="1">
              <a:lnSpc>
                <a:spcPct val="150000"/>
              </a:lnSpc>
            </a:pPr>
            <a:r>
              <a:rPr lang="ar-EG" sz="1400" dirty="0" smtClean="0">
                <a:solidFill>
                  <a:prstClr val="black"/>
                </a:solidFill>
                <a:latin typeface="Alexandria" charset="0"/>
                <a:cs typeface="Alexandria" charset="0"/>
              </a:rPr>
              <a:t>يمكن </a:t>
            </a:r>
            <a:r>
              <a:rPr lang="ar-EG" sz="1400" dirty="0">
                <a:solidFill>
                  <a:prstClr val="black"/>
                </a:solidFill>
                <a:latin typeface="Alexandria" charset="0"/>
                <a:cs typeface="Alexandria" charset="0"/>
              </a:rPr>
              <a:t>أن تقسم العينات إلى عينات عشوائية، وعينات غير عشوائية، كما يلي:-</a:t>
            </a:r>
          </a:p>
          <a:p>
            <a:pPr lvl="0" algn="justLow" rtl="1">
              <a:lnSpc>
                <a:spcPct val="150000"/>
              </a:lnSpc>
            </a:pPr>
            <a:r>
              <a:rPr lang="ar-EG" b="1" dirty="0">
                <a:solidFill>
                  <a:srgbClr val="00AEEF"/>
                </a:solidFill>
                <a:latin typeface="Alexandria" charset="0"/>
                <a:cs typeface="Alexandria" charset="0"/>
              </a:rPr>
              <a:t>أولاً: العينات العشوائية:</a:t>
            </a:r>
          </a:p>
          <a:p>
            <a:pPr lvl="0" algn="justLow" rtl="1">
              <a:lnSpc>
                <a:spcPct val="150000"/>
              </a:lnSpc>
            </a:pPr>
            <a:r>
              <a:rPr lang="ar-EG" sz="1400" dirty="0">
                <a:solidFill>
                  <a:prstClr val="black"/>
                </a:solidFill>
                <a:latin typeface="Alexandria" charset="0"/>
                <a:cs typeface="Alexandria" charset="0"/>
              </a:rPr>
              <a:t>وفي هذه النوع من العينات تعطى فرص متساوية لكل مفردة من مفردات مجتمع الدراسة في احتمال اختيارها في عينة الدراسة. كما أن في هذا النوع جميع أفراد مجتمع الدراسة معروفين. واستخدام هذا النوع من العينات هو ضما ن للحصول على عينة ممثلة غير متحيزة، ليس للباحث أي دخل في اختيار مفرداتها ولذلك يمكن تعميمها على جميع مفردات مجتمع الدراسة الأصلي .</a:t>
            </a:r>
          </a:p>
          <a:p>
            <a:pPr lvl="0" algn="justLow" rtl="1">
              <a:lnSpc>
                <a:spcPct val="150000"/>
              </a:lnSpc>
            </a:pPr>
            <a:r>
              <a:rPr lang="ar-EG" sz="1400" b="1" dirty="0">
                <a:solidFill>
                  <a:srgbClr val="00AEEF"/>
                </a:solidFill>
                <a:latin typeface="Alexandria" charset="0"/>
                <a:cs typeface="Alexandria" charset="0"/>
              </a:rPr>
              <a:t>ومن أنواع العينات العشوائية ما </a:t>
            </a:r>
            <a:r>
              <a:rPr lang="ar-EG" sz="1400" b="1" dirty="0" smtClean="0">
                <a:solidFill>
                  <a:srgbClr val="00AEEF"/>
                </a:solidFill>
                <a:latin typeface="Alexandria" charset="0"/>
                <a:cs typeface="Alexandria" charset="0"/>
              </a:rPr>
              <a:t>يلي:</a:t>
            </a:r>
            <a:endParaRPr lang="ar-EG" sz="14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69878"/>
    </mc:Choice>
    <mc:Fallback xmlns="">
      <p:transition spd="slow" advTm="6987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1- العينة الطبقية</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حيث يقسم مجتمع البحث إلى </a:t>
            </a:r>
            <a:r>
              <a:rPr lang="ar-EG" sz="1400" dirty="0" smtClean="0">
                <a:latin typeface="Alexandria" charset="0"/>
                <a:cs typeface="Alexandria" charset="0"/>
              </a:rPr>
              <a:t>شرائح وأقسام وطبقات </a:t>
            </a:r>
            <a:r>
              <a:rPr lang="ar-EG" sz="1400" dirty="0">
                <a:latin typeface="Alexandria" charset="0"/>
                <a:cs typeface="Alexandria" charset="0"/>
              </a:rPr>
              <a:t>التي </a:t>
            </a:r>
            <a:r>
              <a:rPr lang="ar-EG" sz="1400" dirty="0" smtClean="0">
                <a:latin typeface="Alexandria" charset="0"/>
                <a:cs typeface="Alexandria" charset="0"/>
              </a:rPr>
              <a:t>يشملها، </a:t>
            </a:r>
            <a:r>
              <a:rPr lang="ar-EG" sz="1400" dirty="0">
                <a:latin typeface="Alexandria" charset="0"/>
                <a:cs typeface="Alexandria" charset="0"/>
              </a:rPr>
              <a:t>مثال ذلك يقسم مجتمع منطقة ما إلى موظفين، وأصحاب مهن </a:t>
            </a:r>
            <a:r>
              <a:rPr lang="ar-EG" sz="1400" dirty="0" smtClean="0">
                <a:latin typeface="Alexandria" charset="0"/>
                <a:cs typeface="Alexandria" charset="0"/>
              </a:rPr>
              <a:t>حرة، ومتقاعدين</a:t>
            </a:r>
            <a:r>
              <a:rPr lang="ar-EG" sz="1400" dirty="0">
                <a:latin typeface="Alexandria" charset="0"/>
                <a:cs typeface="Alexandria" charset="0"/>
              </a:rPr>
              <a:t>، وطلبة، وربات بيوت، لغرض دراسة خدمات </a:t>
            </a:r>
            <a:r>
              <a:rPr lang="ar-EG" sz="1400" dirty="0" smtClean="0">
                <a:latin typeface="Alexandria" charset="0"/>
                <a:cs typeface="Alexandria" charset="0"/>
              </a:rPr>
              <a:t>المستشفيات</a:t>
            </a:r>
            <a:r>
              <a:rPr lang="ar-EG" sz="1400" dirty="0">
                <a:latin typeface="Alexandria" charset="0"/>
                <a:cs typeface="Alexandria" charset="0"/>
              </a:rPr>
              <a:t>، </a:t>
            </a:r>
            <a:r>
              <a:rPr lang="ar-EG" sz="1400" dirty="0" smtClean="0">
                <a:latin typeface="Alexandria" charset="0"/>
                <a:cs typeface="Alexandria" charset="0"/>
              </a:rPr>
              <a:t>أو المكتبات</a:t>
            </a:r>
            <a:r>
              <a:rPr lang="ar-EG" sz="1400" dirty="0">
                <a:latin typeface="Alexandria" charset="0"/>
                <a:cs typeface="Alexandria" charset="0"/>
              </a:rPr>
              <a:t>، أو المدارس، المقدمة </a:t>
            </a:r>
            <a:r>
              <a:rPr lang="ar-EG" sz="1400" dirty="0" smtClean="0">
                <a:latin typeface="Alexandria" charset="0"/>
                <a:cs typeface="Alexandria" charset="0"/>
              </a:rPr>
              <a:t>إليهم.</a:t>
            </a:r>
          </a:p>
          <a:p>
            <a:pPr algn="justLow" rtl="1">
              <a:lnSpc>
                <a:spcPct val="150000"/>
              </a:lnSpc>
            </a:pPr>
            <a:r>
              <a:rPr lang="ar-EG" sz="1400" dirty="0">
                <a:latin typeface="Alexandria" charset="0"/>
                <a:cs typeface="Alexandria" charset="0"/>
              </a:rPr>
              <a:t>يعد أخذ العينات العشوائية الطبقية طريقة مثمرة للغاية لأخذ العينات في المواقف التي ينوي الباحث فيها التركيز فقط على طبقات محددة من البيانات السكانية المتاحة. بهذه الطريقة ، يمكن العثور على الخصائص المرغوبة للطبقات في عينة المسح .</a:t>
            </a:r>
          </a:p>
          <a:p>
            <a:pPr algn="justLow" rtl="1">
              <a:lnSpc>
                <a:spcPct val="150000"/>
              </a:lnSpc>
            </a:pPr>
            <a:r>
              <a:rPr lang="ar-EG" sz="1400" dirty="0">
                <a:latin typeface="Alexandria" charset="0"/>
                <a:cs typeface="Alexandria" charset="0"/>
              </a:rPr>
              <a:t>يعتمد الباحثون على طريقة أخذ العينات هذه في الحالات التي ينوون فيها إقامة علاقة بين طبقتين مختلفتين أو أكثر. إذا تم إجراء هذه المقارنة باستخدام </a:t>
            </a:r>
            <a:r>
              <a:rPr lang="ar-EG" sz="1400" dirty="0" smtClean="0">
                <a:latin typeface="Alexandria" charset="0"/>
                <a:cs typeface="Alexandria" charset="0"/>
              </a:rPr>
              <a:t>عينات </a:t>
            </a:r>
            <a:r>
              <a:rPr lang="ar-EG" sz="1400" dirty="0">
                <a:latin typeface="Alexandria" charset="0"/>
                <a:cs typeface="Alexandria" charset="0"/>
              </a:rPr>
              <a:t>عشوائية بسيطة ، هناك احتمال أكبر لعدم تمثيل المجموعات المستهدفة بشكل متساوٍ.</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58104"/>
    </mc:Choice>
    <mc:Fallback xmlns="">
      <p:transition spd="slow" advTm="5810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0" y="1493949"/>
            <a:ext cx="5808371" cy="373948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2- </a:t>
            </a:r>
            <a:r>
              <a:rPr lang="ar-EG" b="1" dirty="0">
                <a:solidFill>
                  <a:srgbClr val="00AEEF"/>
                </a:solidFill>
                <a:latin typeface="Alexandria" charset="0"/>
                <a:cs typeface="Alexandria" charset="0"/>
              </a:rPr>
              <a:t>العينة البسيطة :</a:t>
            </a:r>
          </a:p>
          <a:p>
            <a:pPr algn="justLow" rtl="1">
              <a:lnSpc>
                <a:spcPct val="150000"/>
              </a:lnSpc>
            </a:pPr>
            <a:r>
              <a:rPr lang="ar-EG" sz="1400" dirty="0">
                <a:latin typeface="Alexandria" charset="0"/>
                <a:cs typeface="Alexandria" charset="0"/>
              </a:rPr>
              <a:t>وعن طريق هذا النوع من العينات يعطى الباحث فرصة متساوية لكل فرد من أفراد المجتمع بأن يكون ضمن العينة المختارة.</a:t>
            </a:r>
          </a:p>
          <a:p>
            <a:pPr algn="justLow" rtl="1">
              <a:lnSpc>
                <a:spcPct val="150000"/>
              </a:lnSpc>
            </a:pPr>
            <a:r>
              <a:rPr lang="ar-EG" sz="1400" dirty="0">
                <a:latin typeface="Alexandria" charset="0"/>
                <a:cs typeface="Alexandria" charset="0"/>
              </a:rPr>
              <a:t>ويكون هذا النوع من العينات مفيدا ومؤثرا عندما يكون هناك تجانس وصفات مشتركة بين جميع أفراد المجتمع الأصلي المعني بالدراسة، من حيث الخصائص المطلوب دراستها في البحث، وعلى هذا الأساس فإن جميع أسماء أفراد المجتمع الأصلي يجب أن تكون محددة ومعروفة لدى الباحث.</a:t>
            </a:r>
          </a:p>
          <a:p>
            <a:pPr algn="justLow" rtl="1">
              <a:lnSpc>
                <a:spcPct val="150000"/>
              </a:lnSpc>
            </a:pPr>
            <a:r>
              <a:rPr lang="ar-EG" sz="1400" dirty="0">
                <a:latin typeface="Alexandria" charset="0"/>
                <a:cs typeface="Alexandria" charset="0"/>
              </a:rPr>
              <a:t>يتمتع كل عنصر بالمجتمع بنفس فرصة الاختيار عند استخدام العينة العشوائية البسيطة، وفي هذه الطريقة يجب أن تشمل عملية اختيار العينة المجتمع بأكمله، ويمكن استخدام تقنيات إلكترونية في اختيار هذه العينة فيعطى كل عنصر من المجتمع رقم ثم يتم الاختيار عن طريق برنامج بطريقة تعتمد كليًا على الصدفة ليكوّنوا ضمن العينة العشوائية.</a:t>
            </a:r>
          </a:p>
          <a:p>
            <a:pPr algn="justLow" rtl="1">
              <a:lnSpc>
                <a:spcPct val="150000"/>
              </a:lnSpc>
            </a:pPr>
            <a:r>
              <a:rPr lang="ar-EG" sz="1400" dirty="0" smtClean="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38237"/>
    </mc:Choice>
    <mc:Fallback xmlns="">
      <p:transition spd="slow" advTm="3823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769989"/>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3- العينة المنتظمة:</a:t>
            </a:r>
          </a:p>
          <a:p>
            <a:pPr algn="justLow" rtl="1">
              <a:lnSpc>
                <a:spcPct val="150000"/>
              </a:lnSpc>
            </a:pPr>
            <a:r>
              <a:rPr lang="ar-EG" sz="1400" dirty="0">
                <a:solidFill>
                  <a:srgbClr val="2D3956"/>
                </a:solidFill>
                <a:latin typeface="Alexandria" charset="0"/>
                <a:cs typeface="Alexandria" charset="0"/>
              </a:rPr>
              <a:t>ويكون </a:t>
            </a:r>
            <a:r>
              <a:rPr lang="ar-EG" sz="1400" dirty="0" smtClean="0">
                <a:solidFill>
                  <a:srgbClr val="2D3956"/>
                </a:solidFill>
                <a:latin typeface="Alexandria" charset="0"/>
                <a:cs typeface="Alexandria" charset="0"/>
              </a:rPr>
              <a:t>اختيار </a:t>
            </a:r>
            <a:r>
              <a:rPr lang="ar-EG" sz="1400" dirty="0">
                <a:solidFill>
                  <a:srgbClr val="2D3956"/>
                </a:solidFill>
                <a:latin typeface="Alexandria" charset="0"/>
                <a:cs typeface="Alexandria" charset="0"/>
              </a:rPr>
              <a:t>الوحدات منها على أساس تقسيم العدد الكلي </a:t>
            </a:r>
            <a:r>
              <a:rPr lang="ar-EG" sz="1400" dirty="0" smtClean="0">
                <a:solidFill>
                  <a:srgbClr val="2D3956"/>
                </a:solidFill>
                <a:latin typeface="Alexandria" charset="0"/>
                <a:cs typeface="Alexandria" charset="0"/>
              </a:rPr>
              <a:t>للمجتمع على </a:t>
            </a:r>
            <a:r>
              <a:rPr lang="ar-EG" sz="1400" dirty="0">
                <a:solidFill>
                  <a:srgbClr val="2D3956"/>
                </a:solidFill>
                <a:latin typeface="Alexandria" charset="0"/>
                <a:cs typeface="Alexandria" charset="0"/>
              </a:rPr>
              <a:t>حجم العينة المطلوبة، ومن ثم توزيع وحدات المجتمع الأصلي، </a:t>
            </a:r>
            <a:r>
              <a:rPr lang="ar-EG" sz="1400" dirty="0" smtClean="0">
                <a:solidFill>
                  <a:srgbClr val="2D3956"/>
                </a:solidFill>
                <a:latin typeface="Alexandria" charset="0"/>
                <a:cs typeface="Alexandria" charset="0"/>
              </a:rPr>
              <a:t>وبشكل متساوي </a:t>
            </a:r>
            <a:r>
              <a:rPr lang="ar-EG" sz="1400" dirty="0">
                <a:solidFill>
                  <a:srgbClr val="2D3956"/>
                </a:solidFill>
                <a:latin typeface="Alexandria" charset="0"/>
                <a:cs typeface="Alexandria" charset="0"/>
              </a:rPr>
              <a:t>ومنتظم على الرقم الناتج من ذلك </a:t>
            </a:r>
            <a:r>
              <a:rPr lang="ar-EG" sz="1400" dirty="0" smtClean="0">
                <a:solidFill>
                  <a:srgbClr val="2D3956"/>
                </a:solidFill>
                <a:latin typeface="Alexandria" charset="0"/>
                <a:cs typeface="Alexandria" charset="0"/>
              </a:rPr>
              <a:t>التقسيم.</a:t>
            </a:r>
          </a:p>
          <a:p>
            <a:pPr algn="justLow" rtl="1">
              <a:lnSpc>
                <a:spcPct val="150000"/>
              </a:lnSpc>
            </a:pPr>
            <a:r>
              <a:rPr lang="ar-EG" sz="1400" b="1" dirty="0" smtClean="0">
                <a:solidFill>
                  <a:srgbClr val="00AEEF"/>
                </a:solidFill>
                <a:latin typeface="Alexandria" charset="0"/>
                <a:cs typeface="Alexandria" charset="0"/>
              </a:rPr>
              <a:t>4- العينة </a:t>
            </a:r>
            <a:r>
              <a:rPr lang="ar-EG" sz="1400" b="1" dirty="0">
                <a:solidFill>
                  <a:srgbClr val="00AEEF"/>
                </a:solidFill>
                <a:latin typeface="Alexandria" charset="0"/>
                <a:cs typeface="Alexandria" charset="0"/>
              </a:rPr>
              <a:t>العنقودية:</a:t>
            </a:r>
          </a:p>
          <a:p>
            <a:pPr algn="justLow" rtl="1">
              <a:lnSpc>
                <a:spcPct val="150000"/>
              </a:lnSpc>
            </a:pPr>
            <a:r>
              <a:rPr lang="ar-EG" sz="1400" dirty="0" smtClean="0">
                <a:solidFill>
                  <a:srgbClr val="2D3956"/>
                </a:solidFill>
                <a:latin typeface="Alexandria" charset="0"/>
                <a:cs typeface="Alexandria" charset="0"/>
              </a:rPr>
              <a:t>في العينات </a:t>
            </a:r>
            <a:r>
              <a:rPr lang="ar-EG" sz="1400" dirty="0">
                <a:solidFill>
                  <a:srgbClr val="2D3956"/>
                </a:solidFill>
                <a:latin typeface="Alexandria" charset="0"/>
                <a:cs typeface="Alexandria" charset="0"/>
              </a:rPr>
              <a:t>العشوائية السابقة لابد أن تتوفر قائمة بعناصر المجتمع. </a:t>
            </a:r>
            <a:r>
              <a:rPr lang="ar-EG" sz="1400" dirty="0" smtClean="0">
                <a:solidFill>
                  <a:srgbClr val="2D3956"/>
                </a:solidFill>
                <a:latin typeface="Alexandria" charset="0"/>
                <a:cs typeface="Alexandria" charset="0"/>
              </a:rPr>
              <a:t>ولكن أحيانا </a:t>
            </a:r>
            <a:r>
              <a:rPr lang="ar-EG" sz="1400" dirty="0">
                <a:solidFill>
                  <a:srgbClr val="2D3956"/>
                </a:solidFill>
                <a:latin typeface="Alexandria" charset="0"/>
                <a:cs typeface="Alexandria" charset="0"/>
              </a:rPr>
              <a:t>قد يتعذر توفر مثل هذه القائمة بينما تتوفر </a:t>
            </a:r>
            <a:r>
              <a:rPr lang="ar-EG" sz="1400" dirty="0" smtClean="0">
                <a:solidFill>
                  <a:srgbClr val="2D3956"/>
                </a:solidFill>
                <a:latin typeface="Alexandria" charset="0"/>
                <a:cs typeface="Alexandria" charset="0"/>
              </a:rPr>
              <a:t>تجمعات </a:t>
            </a:r>
            <a:r>
              <a:rPr lang="ar-EG" sz="1400" dirty="0">
                <a:solidFill>
                  <a:srgbClr val="2D3956"/>
                </a:solidFill>
                <a:latin typeface="Alexandria" charset="0"/>
                <a:cs typeface="Alexandria" charset="0"/>
              </a:rPr>
              <a:t>طبيعية </a:t>
            </a:r>
            <a:r>
              <a:rPr lang="ar-EG" sz="1400" dirty="0" smtClean="0">
                <a:solidFill>
                  <a:srgbClr val="2D3956"/>
                </a:solidFill>
                <a:latin typeface="Alexandria" charset="0"/>
                <a:cs typeface="Alexandria" charset="0"/>
              </a:rPr>
              <a:t>ضمن ذلك </a:t>
            </a:r>
            <a:r>
              <a:rPr lang="ar-EG" sz="1400" dirty="0">
                <a:solidFill>
                  <a:srgbClr val="2D3956"/>
                </a:solidFill>
                <a:latin typeface="Alexandria" charset="0"/>
                <a:cs typeface="Alexandria" charset="0"/>
              </a:rPr>
              <a:t>المجتمع، تسمى هذه </a:t>
            </a:r>
            <a:r>
              <a:rPr lang="ar-EG" sz="1400" dirty="0" smtClean="0">
                <a:solidFill>
                  <a:srgbClr val="2D3956"/>
                </a:solidFill>
                <a:latin typeface="Alexandria" charset="0"/>
                <a:cs typeface="Alexandria" charset="0"/>
              </a:rPr>
              <a:t>التجمعات عناقيد</a:t>
            </a:r>
            <a:r>
              <a:rPr lang="ar-EG" sz="1400" dirty="0">
                <a:solidFill>
                  <a:srgbClr val="2D3956"/>
                </a:solidFill>
                <a:latin typeface="Alexandria" charset="0"/>
                <a:cs typeface="Alexandria" charset="0"/>
              </a:rPr>
              <a:t>، وإذا اخترنا عينة عشوائية </a:t>
            </a:r>
            <a:r>
              <a:rPr lang="ar-EG" sz="1400" dirty="0" smtClean="0">
                <a:solidFill>
                  <a:srgbClr val="2D3956"/>
                </a:solidFill>
                <a:latin typeface="Alexandria" charset="0"/>
                <a:cs typeface="Alexandria" charset="0"/>
              </a:rPr>
              <a:t>من هذه </a:t>
            </a:r>
            <a:r>
              <a:rPr lang="ar-EG" sz="1400" dirty="0">
                <a:solidFill>
                  <a:srgbClr val="2D3956"/>
                </a:solidFill>
                <a:latin typeface="Alexandria" charset="0"/>
                <a:cs typeface="Alexandria" charset="0"/>
              </a:rPr>
              <a:t>العناقيد تسمى بالعينة العنقودية.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43505"/>
    </mc:Choice>
    <mc:Fallback xmlns="">
      <p:transition spd="slow" advTm="4350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86232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5 </a:t>
            </a:r>
            <a:r>
              <a:rPr lang="ar-EG" b="1" dirty="0">
                <a:solidFill>
                  <a:srgbClr val="00AEEF"/>
                </a:solidFill>
                <a:latin typeface="Alexandria" charset="0"/>
                <a:cs typeface="Alexandria" charset="0"/>
              </a:rPr>
              <a:t>-العينة المكانية أو المساحية:</a:t>
            </a:r>
          </a:p>
          <a:p>
            <a:pPr algn="justLow" rtl="1">
              <a:lnSpc>
                <a:spcPct val="150000"/>
              </a:lnSpc>
            </a:pPr>
            <a:r>
              <a:rPr lang="ar-EG" sz="1400" dirty="0">
                <a:latin typeface="Alexandria" charset="0"/>
                <a:cs typeface="Alexandria" charset="0"/>
              </a:rPr>
              <a:t>يقوم هذا النوع من </a:t>
            </a:r>
            <a:r>
              <a:rPr lang="ar-EG" sz="1400" dirty="0" smtClean="0">
                <a:latin typeface="Alexandria" charset="0"/>
                <a:cs typeface="Alexandria" charset="0"/>
              </a:rPr>
              <a:t>العينات </a:t>
            </a:r>
            <a:r>
              <a:rPr lang="ar-EG" sz="1400" dirty="0">
                <a:latin typeface="Alexandria" charset="0"/>
                <a:cs typeface="Alexandria" charset="0"/>
              </a:rPr>
              <a:t>على أساس </a:t>
            </a:r>
            <a:r>
              <a:rPr lang="ar-EG" sz="1400" dirty="0" smtClean="0">
                <a:latin typeface="Alexandria" charset="0"/>
                <a:cs typeface="Alexandria" charset="0"/>
              </a:rPr>
              <a:t>جغرافي، </a:t>
            </a:r>
            <a:r>
              <a:rPr lang="ar-EG" sz="1400" dirty="0">
                <a:latin typeface="Alexandria" charset="0"/>
                <a:cs typeface="Alexandria" charset="0"/>
              </a:rPr>
              <a:t>حيث يتم اللجوء إلى </a:t>
            </a:r>
            <a:r>
              <a:rPr lang="ar-EG" sz="1400" dirty="0" smtClean="0">
                <a:latin typeface="Alexandria" charset="0"/>
                <a:cs typeface="Alexandria" charset="0"/>
              </a:rPr>
              <a:t>هذا النوع </a:t>
            </a:r>
            <a:r>
              <a:rPr lang="ar-EG" sz="1400" dirty="0">
                <a:latin typeface="Alexandria" charset="0"/>
                <a:cs typeface="Alexandria" charset="0"/>
              </a:rPr>
              <a:t>من </a:t>
            </a:r>
            <a:r>
              <a:rPr lang="ar-EG" sz="1400" dirty="0" smtClean="0">
                <a:latin typeface="Alexandria" charset="0"/>
                <a:cs typeface="Alexandria" charset="0"/>
              </a:rPr>
              <a:t>العينات عندما </a:t>
            </a:r>
            <a:r>
              <a:rPr lang="ar-EG" sz="1400" dirty="0">
                <a:latin typeface="Alexandria" charset="0"/>
                <a:cs typeface="Alexandria" charset="0"/>
              </a:rPr>
              <a:t>يكون مجتمع الدراسة منتشر </a:t>
            </a:r>
            <a:r>
              <a:rPr lang="ar-EG" sz="1400" dirty="0" smtClean="0">
                <a:latin typeface="Alexandria" charset="0"/>
                <a:cs typeface="Alexandria" charset="0"/>
              </a:rPr>
              <a:t>في </a:t>
            </a:r>
            <a:r>
              <a:rPr lang="ar-EG" sz="1400" dirty="0" smtClean="0">
                <a:latin typeface="Alexandria" charset="0"/>
                <a:cs typeface="Alexandria" charset="0"/>
              </a:rPr>
              <a:t>مناطق </a:t>
            </a:r>
            <a:r>
              <a:rPr lang="ar-EG" sz="1400" dirty="0" smtClean="0">
                <a:latin typeface="Alexandria" charset="0"/>
                <a:cs typeface="Alexandria" charset="0"/>
              </a:rPr>
              <a:t>جغرافية عدة</a:t>
            </a:r>
            <a:r>
              <a:rPr lang="ar-EG" sz="1400" dirty="0">
                <a:latin typeface="Alexandria" charset="0"/>
                <a:cs typeface="Alexandria" charset="0"/>
              </a:rPr>
              <a:t>، ويتم اختيارها بطريقة عشوائية وتأتي هذه العينات على نوعين:</a:t>
            </a:r>
          </a:p>
          <a:p>
            <a:pPr algn="justLow" rtl="1">
              <a:lnSpc>
                <a:spcPct val="150000"/>
              </a:lnSpc>
            </a:pPr>
            <a:r>
              <a:rPr lang="ar-EG" b="1" dirty="0">
                <a:solidFill>
                  <a:srgbClr val="00AEEF"/>
                </a:solidFill>
                <a:latin typeface="Alexandria" charset="0"/>
                <a:cs typeface="Alexandria" charset="0"/>
              </a:rPr>
              <a:t>أ-العينة المكانية الوحيدة: </a:t>
            </a:r>
            <a:r>
              <a:rPr lang="ar-EG" sz="1400" dirty="0">
                <a:latin typeface="Alexandria" charset="0"/>
                <a:cs typeface="Alexandria" charset="0"/>
              </a:rPr>
              <a:t>وتكون هذه العينة </a:t>
            </a:r>
            <a:r>
              <a:rPr lang="ar-EG" sz="1400" dirty="0" smtClean="0">
                <a:latin typeface="Alexandria" charset="0"/>
                <a:cs typeface="Alexandria" charset="0"/>
              </a:rPr>
              <a:t>ذات </a:t>
            </a:r>
            <a:r>
              <a:rPr lang="ar-EG" sz="1400" dirty="0">
                <a:latin typeface="Alexandria" charset="0"/>
                <a:cs typeface="Alexandria" charset="0"/>
              </a:rPr>
              <a:t>مرحلة </a:t>
            </a:r>
            <a:r>
              <a:rPr lang="ar-EG" sz="1400" dirty="0" smtClean="0">
                <a:latin typeface="Alexandria" charset="0"/>
                <a:cs typeface="Alexandria" charset="0"/>
              </a:rPr>
              <a:t>واحدة، إذ يتم اختيارها </a:t>
            </a:r>
            <a:r>
              <a:rPr lang="ar-EG" sz="1400" dirty="0">
                <a:latin typeface="Alexandria" charset="0"/>
                <a:cs typeface="Alexandria" charset="0"/>
              </a:rPr>
              <a:t>من مناطق جغرافية متفاوتة.</a:t>
            </a:r>
          </a:p>
          <a:p>
            <a:pPr algn="justLow" rtl="1">
              <a:lnSpc>
                <a:spcPct val="150000"/>
              </a:lnSpc>
            </a:pPr>
            <a:r>
              <a:rPr lang="ar-EG" sz="1400" b="1" dirty="0">
                <a:solidFill>
                  <a:srgbClr val="00AEEF"/>
                </a:solidFill>
                <a:latin typeface="Alexandria" charset="0"/>
                <a:cs typeface="Alexandria" charset="0"/>
              </a:rPr>
              <a:t>ب-العينة المكانية متعددة المراحل</a:t>
            </a:r>
            <a:r>
              <a:rPr lang="ar-EG" sz="1400" dirty="0">
                <a:latin typeface="Alexandria" charset="0"/>
                <a:cs typeface="Alexandria" charset="0"/>
              </a:rPr>
              <a:t>: </a:t>
            </a:r>
            <a:r>
              <a:rPr lang="ar-EG" sz="1400" dirty="0" smtClean="0">
                <a:latin typeface="Alexandria" charset="0"/>
                <a:cs typeface="Alexandria" charset="0"/>
              </a:rPr>
              <a:t>وذلك </a:t>
            </a:r>
            <a:r>
              <a:rPr lang="ar-EG" sz="1400" dirty="0">
                <a:latin typeface="Alexandria" charset="0"/>
                <a:cs typeface="Alexandria" charset="0"/>
              </a:rPr>
              <a:t>بأن نقسم كل منطقة </a:t>
            </a:r>
            <a:r>
              <a:rPr lang="ar-EG" sz="1400" dirty="0" smtClean="0">
                <a:latin typeface="Alexandria" charset="0"/>
                <a:cs typeface="Alexandria" charset="0"/>
              </a:rPr>
              <a:t>إلى مناطق </a:t>
            </a:r>
            <a:r>
              <a:rPr lang="ar-EG" sz="1400" dirty="0">
                <a:latin typeface="Alexandria" charset="0"/>
                <a:cs typeface="Alexandria" charset="0"/>
              </a:rPr>
              <a:t>أصغر وحارات، فان العينة هنا تصبح مكانية متعددة المراحل.</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47245"/>
    </mc:Choice>
    <mc:Fallback xmlns="">
      <p:transition spd="slow" advTm="4724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554819"/>
          </a:xfrm>
          <a:prstGeom prst="rect">
            <a:avLst/>
          </a:prstGeom>
          <a:noFill/>
        </p:spPr>
        <p:txBody>
          <a:bodyPr wrap="square" rtlCol="0">
            <a:spAutoFit/>
          </a:bodyPr>
          <a:lstStyle/>
          <a:p>
            <a:pPr algn="justLow" rtl="1">
              <a:lnSpc>
                <a:spcPct val="150000"/>
              </a:lnSpc>
            </a:pPr>
            <a:r>
              <a:rPr lang="ar-EG" sz="2000" b="1" dirty="0">
                <a:solidFill>
                  <a:srgbClr val="0070C0"/>
                </a:solidFill>
                <a:latin typeface="Alexandria" charset="0"/>
                <a:cs typeface="Alexandria" charset="0"/>
              </a:rPr>
              <a:t>ثانياً: العينات </a:t>
            </a:r>
            <a:r>
              <a:rPr lang="ar-EG" sz="2000" b="1" dirty="0" smtClean="0">
                <a:solidFill>
                  <a:srgbClr val="0070C0"/>
                </a:solidFill>
                <a:latin typeface="Alexandria" charset="0"/>
                <a:cs typeface="Alexandria" charset="0"/>
              </a:rPr>
              <a:t>غير </a:t>
            </a:r>
            <a:r>
              <a:rPr lang="ar-EG" sz="2000" b="1" dirty="0">
                <a:solidFill>
                  <a:srgbClr val="0070C0"/>
                </a:solidFill>
                <a:latin typeface="Alexandria" charset="0"/>
                <a:cs typeface="Alexandria" charset="0"/>
              </a:rPr>
              <a:t>العشوائية:</a:t>
            </a:r>
          </a:p>
          <a:p>
            <a:pPr algn="justLow" rtl="1">
              <a:lnSpc>
                <a:spcPct val="150000"/>
              </a:lnSpc>
            </a:pPr>
            <a:r>
              <a:rPr lang="ar-EG" sz="1400" dirty="0">
                <a:latin typeface="Alexandria" charset="0"/>
                <a:cs typeface="Alexandria" charset="0"/>
              </a:rPr>
              <a:t>وهي العينات التي يتم اختيارها بشكل غير عشوائي ولا تتم وفقا </a:t>
            </a:r>
            <a:r>
              <a:rPr lang="ar-EG" sz="1400" dirty="0" smtClean="0">
                <a:latin typeface="Alexandria" charset="0"/>
                <a:cs typeface="Alexandria" charset="0"/>
              </a:rPr>
              <a:t>للأسس الاحتمالية </a:t>
            </a:r>
            <a:r>
              <a:rPr lang="ar-EG" sz="1400" dirty="0">
                <a:latin typeface="Alexandria" charset="0"/>
                <a:cs typeface="Alexandria" charset="0"/>
              </a:rPr>
              <a:t>المختلفة، وانما تتم وفقا لأسس وتقديرات ومعايير معينة </a:t>
            </a:r>
            <a:r>
              <a:rPr lang="ar-EG" sz="1400" dirty="0" smtClean="0">
                <a:latin typeface="Alexandria" charset="0"/>
                <a:cs typeface="Alexandria" charset="0"/>
              </a:rPr>
              <a:t>يضعها الباحث</a:t>
            </a:r>
            <a:r>
              <a:rPr lang="ar-EG" sz="1400" dirty="0">
                <a:latin typeface="Alexandria" charset="0"/>
                <a:cs typeface="Alexandria" charset="0"/>
              </a:rPr>
              <a:t>، وفيها يتدخل الباحث </a:t>
            </a:r>
            <a:r>
              <a:rPr lang="ar-EG" sz="1400" dirty="0" smtClean="0">
                <a:latin typeface="Alexandria" charset="0"/>
                <a:cs typeface="Alexandria" charset="0"/>
              </a:rPr>
              <a:t>في </a:t>
            </a:r>
            <a:r>
              <a:rPr lang="ar-EG" sz="1400" dirty="0">
                <a:latin typeface="Alexandria" charset="0"/>
                <a:cs typeface="Alexandria" charset="0"/>
              </a:rPr>
              <a:t>اختيار العينة وتقدير من يختار ومن لا </a:t>
            </a:r>
            <a:r>
              <a:rPr lang="ar-EG" sz="1400" dirty="0" smtClean="0">
                <a:latin typeface="Alexandria" charset="0"/>
                <a:cs typeface="Alexandria" charset="0"/>
              </a:rPr>
              <a:t>يختار من </a:t>
            </a:r>
            <a:r>
              <a:rPr lang="ar-EG" sz="1400" dirty="0">
                <a:latin typeface="Alexandria" charset="0"/>
                <a:cs typeface="Alexandria" charset="0"/>
              </a:rPr>
              <a:t>أفراد مجتمع البحث الأصلي. ومن عيوب هذا النوع من العينات </a:t>
            </a:r>
            <a:r>
              <a:rPr lang="ar-EG" sz="1400" dirty="0" smtClean="0">
                <a:latin typeface="Alexandria" charset="0"/>
                <a:cs typeface="Alexandria" charset="0"/>
              </a:rPr>
              <a:t>هو احتمال </a:t>
            </a:r>
            <a:r>
              <a:rPr lang="ar-EG" sz="1400" dirty="0">
                <a:latin typeface="Alexandria" charset="0"/>
                <a:cs typeface="Alexandria" charset="0"/>
              </a:rPr>
              <a:t>تحيز الباحث </a:t>
            </a:r>
            <a:r>
              <a:rPr lang="ar-EG" sz="1400" dirty="0" smtClean="0">
                <a:latin typeface="Alexandria" charset="0"/>
                <a:cs typeface="Alexandria" charset="0"/>
              </a:rPr>
              <a:t>في </a:t>
            </a:r>
            <a:r>
              <a:rPr lang="ar-EG" sz="1400" dirty="0">
                <a:latin typeface="Alexandria" charset="0"/>
                <a:cs typeface="Alexandria" charset="0"/>
              </a:rPr>
              <a:t>الاختيار </a:t>
            </a:r>
            <a:r>
              <a:rPr lang="ar-EG" sz="1400" dirty="0" smtClean="0">
                <a:latin typeface="Alexandria" charset="0"/>
                <a:cs typeface="Alexandria" charset="0"/>
              </a:rPr>
              <a:t>. ومن أمثلتها:-</a:t>
            </a:r>
          </a:p>
          <a:p>
            <a:pPr algn="justLow" rtl="1">
              <a:lnSpc>
                <a:spcPct val="150000"/>
              </a:lnSpc>
            </a:pPr>
            <a:r>
              <a:rPr lang="ar-EG" sz="1400" dirty="0">
                <a:latin typeface="Alexandria" charset="0"/>
                <a:cs typeface="Alexandria" charset="0"/>
              </a:rPr>
              <a:t>1</a:t>
            </a:r>
            <a:r>
              <a:rPr lang="ar-EG" b="1" dirty="0">
                <a:solidFill>
                  <a:srgbClr val="00AEEF"/>
                </a:solidFill>
                <a:latin typeface="Alexandria" charset="0"/>
                <a:cs typeface="Alexandria" charset="0"/>
              </a:rPr>
              <a:t>- العينة </a:t>
            </a:r>
            <a:r>
              <a:rPr lang="ar-EG" b="1" dirty="0" err="1">
                <a:solidFill>
                  <a:srgbClr val="00AEEF"/>
                </a:solidFill>
                <a:latin typeface="Alexandria" charset="0"/>
                <a:cs typeface="Alexandria" charset="0"/>
              </a:rPr>
              <a:t>الحصصية</a:t>
            </a:r>
            <a:r>
              <a:rPr lang="ar-EG" b="1" dirty="0">
                <a:solidFill>
                  <a:srgbClr val="00AEEF"/>
                </a:solidFill>
                <a:latin typeface="Alexandria" charset="0"/>
                <a:cs typeface="Alexandria" charset="0"/>
              </a:rPr>
              <a:t>:</a:t>
            </a:r>
          </a:p>
          <a:p>
            <a:pPr algn="justLow" rtl="1">
              <a:lnSpc>
                <a:spcPct val="150000"/>
              </a:lnSpc>
            </a:pPr>
            <a:r>
              <a:rPr lang="ar-EG" sz="1400" dirty="0">
                <a:latin typeface="Alexandria" charset="0"/>
                <a:cs typeface="Alexandria" charset="0"/>
              </a:rPr>
              <a:t>ويقوم هذا النوع على أساس تقسيم المجتمع الأصلي للبحث إلى شرائح </a:t>
            </a:r>
            <a:r>
              <a:rPr lang="ar-EG" sz="1400" dirty="0" smtClean="0">
                <a:latin typeface="Alexandria" charset="0"/>
                <a:cs typeface="Alexandria" charset="0"/>
              </a:rPr>
              <a:t>وفئات وطبقات</a:t>
            </a:r>
            <a:r>
              <a:rPr lang="ar-EG" sz="1400" dirty="0">
                <a:latin typeface="Alexandria" charset="0"/>
                <a:cs typeface="Alexandria" charset="0"/>
              </a:rPr>
              <a:t>، مهنية أو اجتماعية أو تعليمية ... الخ، ويحدد حجم العينة </a:t>
            </a:r>
            <a:r>
              <a:rPr lang="ar-EG" sz="1400" dirty="0" smtClean="0">
                <a:latin typeface="Alexandria" charset="0"/>
                <a:cs typeface="Alexandria" charset="0"/>
              </a:rPr>
              <a:t>على أساس </a:t>
            </a:r>
            <a:r>
              <a:rPr lang="ar-EG" sz="1400" dirty="0">
                <a:latin typeface="Alexandria" charset="0"/>
                <a:cs typeface="Alexandria" charset="0"/>
              </a:rPr>
              <a:t>أن يتناسب حجم عدد أفراد العينة المختارة مع الحجم والتعداد </a:t>
            </a:r>
            <a:r>
              <a:rPr lang="ar-EG" sz="1400" dirty="0" smtClean="0">
                <a:latin typeface="Alexandria" charset="0"/>
                <a:cs typeface="Alexandria" charset="0"/>
              </a:rPr>
              <a:t>الأصلي لكل </a:t>
            </a:r>
            <a:r>
              <a:rPr lang="ar-EG" sz="1400" dirty="0">
                <a:latin typeface="Alexandria" charset="0"/>
                <a:cs typeface="Alexandria" charset="0"/>
              </a:rPr>
              <a:t>شريحة داخل المجتمع، ونسبتها إلى المجموع الكلي لمجتمع البحث.</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186521"/>
    </mc:Choice>
    <mc:Fallback xmlns="">
      <p:transition spd="slow" advTm="18652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93154"/>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2 - العينة العمدية أو الفرضية:</a:t>
            </a:r>
          </a:p>
          <a:p>
            <a:pPr algn="justLow" rtl="1">
              <a:lnSpc>
                <a:spcPct val="150000"/>
              </a:lnSpc>
            </a:pPr>
            <a:r>
              <a:rPr lang="ar-EG" sz="1400" dirty="0">
                <a:latin typeface="Alexandria" charset="0"/>
                <a:cs typeface="Alexandria" charset="0"/>
              </a:rPr>
              <a:t>ويكون الاختيار </a:t>
            </a:r>
            <a:r>
              <a:rPr lang="ar-EG" sz="1400" dirty="0" smtClean="0">
                <a:latin typeface="Alexandria" charset="0"/>
                <a:cs typeface="Alexandria" charset="0"/>
              </a:rPr>
              <a:t>في </a:t>
            </a:r>
            <a:r>
              <a:rPr lang="ar-EG" sz="1400" dirty="0">
                <a:latin typeface="Alexandria" charset="0"/>
                <a:cs typeface="Alexandria" charset="0"/>
              </a:rPr>
              <a:t>هذا النوع من العينات على أساس حر، من قبل </a:t>
            </a:r>
            <a:r>
              <a:rPr lang="ar-EG" sz="1400" dirty="0" smtClean="0">
                <a:latin typeface="Alexandria" charset="0"/>
                <a:cs typeface="Alexandria" charset="0"/>
              </a:rPr>
              <a:t>الباحث وحسب </a:t>
            </a:r>
            <a:r>
              <a:rPr lang="ar-EG" sz="1400" dirty="0">
                <a:latin typeface="Alexandria" charset="0"/>
                <a:cs typeface="Alexandria" charset="0"/>
              </a:rPr>
              <a:t>طبيعة بحثه، بحيث يحقق هذا الاختيار هدف الدراسة أو </a:t>
            </a:r>
            <a:r>
              <a:rPr lang="ar-EG" sz="1400" dirty="0" smtClean="0">
                <a:latin typeface="Alexandria" charset="0"/>
                <a:cs typeface="Alexandria" charset="0"/>
              </a:rPr>
              <a:t>أهداف الدراسة </a:t>
            </a:r>
            <a:r>
              <a:rPr lang="ar-EG" sz="1400" dirty="0">
                <a:latin typeface="Alexandria" charset="0"/>
                <a:cs typeface="Alexandria" charset="0"/>
              </a:rPr>
              <a:t>المطلوبة، ومثال ذلك:</a:t>
            </a:r>
          </a:p>
          <a:p>
            <a:pPr algn="justLow" rtl="1">
              <a:lnSpc>
                <a:spcPct val="150000"/>
              </a:lnSpc>
            </a:pPr>
            <a:r>
              <a:rPr lang="ar-EG" sz="1400" dirty="0">
                <a:latin typeface="Alexandria" charset="0"/>
                <a:cs typeface="Alexandria" charset="0"/>
              </a:rPr>
              <a:t>أ. اختيار الطلبة الذين تكون معدلاتهم </a:t>
            </a:r>
            <a:r>
              <a:rPr lang="ar-EG" sz="1400" dirty="0" smtClean="0">
                <a:latin typeface="Alexandria" charset="0"/>
                <a:cs typeface="Alexandria" charset="0"/>
              </a:rPr>
              <a:t>في </a:t>
            </a:r>
            <a:r>
              <a:rPr lang="ar-EG" sz="1400" dirty="0">
                <a:latin typeface="Alexandria" charset="0"/>
                <a:cs typeface="Alexandria" charset="0"/>
              </a:rPr>
              <a:t>الامتحان النهائي جيد جداً </a:t>
            </a:r>
            <a:r>
              <a:rPr lang="ar-EG" sz="1400" dirty="0" smtClean="0">
                <a:latin typeface="Alexandria" charset="0"/>
                <a:cs typeface="Alexandria" charset="0"/>
              </a:rPr>
              <a:t>فما فوق </a:t>
            </a:r>
            <a:r>
              <a:rPr lang="ar-EG" sz="1400" dirty="0">
                <a:latin typeface="Alexandria" charset="0"/>
                <a:cs typeface="Alexandria" charset="0"/>
              </a:rPr>
              <a:t>فقط، لأن هدف الدراسة هو معرفة العوامل التي تؤدي إلى </a:t>
            </a:r>
            <a:r>
              <a:rPr lang="ar-EG" sz="1400" dirty="0" smtClean="0">
                <a:latin typeface="Alexandria" charset="0"/>
                <a:cs typeface="Alexandria" charset="0"/>
              </a:rPr>
              <a:t>التفوق لدى </a:t>
            </a:r>
            <a:r>
              <a:rPr lang="ar-EG" sz="1400" dirty="0">
                <a:latin typeface="Alexandria" charset="0"/>
                <a:cs typeface="Alexandria" charset="0"/>
              </a:rPr>
              <a:t>هذا النوع من الطلبة مثلا .</a:t>
            </a:r>
          </a:p>
          <a:p>
            <a:pPr algn="justLow" rtl="1">
              <a:lnSpc>
                <a:spcPct val="150000"/>
              </a:lnSpc>
            </a:pPr>
            <a:r>
              <a:rPr lang="ar-EG" sz="1400" dirty="0">
                <a:latin typeface="Alexandria" charset="0"/>
                <a:cs typeface="Alexandria" charset="0"/>
              </a:rPr>
              <a:t>ب</a:t>
            </a:r>
            <a:r>
              <a:rPr lang="ar-EG" sz="1400" dirty="0" smtClean="0">
                <a:latin typeface="Alexandria" charset="0"/>
                <a:cs typeface="Alexandria" charset="0"/>
              </a:rPr>
              <a:t>. اختيار </a:t>
            </a:r>
            <a:r>
              <a:rPr lang="ar-EG" sz="1400" dirty="0">
                <a:latin typeface="Alexandria" charset="0"/>
                <a:cs typeface="Alexandria" charset="0"/>
              </a:rPr>
              <a:t>المتقاعدين فقط كشريحة اجتماعية ف منطقة ما، دون </a:t>
            </a:r>
            <a:r>
              <a:rPr lang="ar-EG" sz="1400" dirty="0" smtClean="0">
                <a:latin typeface="Alexandria" charset="0"/>
                <a:cs typeface="Alexandria" charset="0"/>
              </a:rPr>
              <a:t>غيرهم، ومحاول </a:t>
            </a:r>
            <a:r>
              <a:rPr lang="ar-EG" sz="1400" dirty="0">
                <a:latin typeface="Alexandria" charset="0"/>
                <a:cs typeface="Alexandria" charset="0"/>
              </a:rPr>
              <a:t>معرفة اتجاهاتهم القرائية والكتب التي يحتاجونها، لأن </a:t>
            </a:r>
            <a:r>
              <a:rPr lang="ar-EG" sz="1400" dirty="0" smtClean="0">
                <a:latin typeface="Alexandria" charset="0"/>
                <a:cs typeface="Alexandria" charset="0"/>
              </a:rPr>
              <a:t>طبيعة البحث </a:t>
            </a:r>
            <a:r>
              <a:rPr lang="ar-EG" sz="1400" dirty="0">
                <a:latin typeface="Alexandria" charset="0"/>
                <a:cs typeface="Alexandria" charset="0"/>
              </a:rPr>
              <a:t>تتعلق بالمتقاعدين دون غيرهم من شرائح المجتمع الأخرى.</a:t>
            </a:r>
          </a:p>
          <a:p>
            <a:pPr algn="justLow" rtl="1">
              <a:lnSpc>
                <a:spcPct val="150000"/>
              </a:lnSpc>
            </a:pPr>
            <a:r>
              <a:rPr lang="ar-EG" sz="1400" dirty="0">
                <a:latin typeface="Alexandria" charset="0"/>
                <a:cs typeface="Alexandria" charset="0"/>
              </a:rPr>
              <a:t>ج. اختيار الذين </a:t>
            </a:r>
            <a:r>
              <a:rPr lang="ar-EG" sz="1400" dirty="0" smtClean="0">
                <a:latin typeface="Alexandria" charset="0"/>
                <a:cs typeface="Alexandria" charset="0"/>
              </a:rPr>
              <a:t>يقرؤون جريدة </a:t>
            </a:r>
            <a:r>
              <a:rPr lang="ar-EG" sz="1400" dirty="0">
                <a:latin typeface="Alexandria" charset="0"/>
                <a:cs typeface="Alexandria" charset="0"/>
              </a:rPr>
              <a:t>ما بشكل يومي منتظم، كأن يكون </a:t>
            </a:r>
            <a:r>
              <a:rPr lang="ar-EG" sz="1400" dirty="0" smtClean="0">
                <a:latin typeface="Alexandria" charset="0"/>
                <a:cs typeface="Alexandria" charset="0"/>
              </a:rPr>
              <a:t>قراءة جريدة </a:t>
            </a:r>
            <a:r>
              <a:rPr lang="ar-EG" sz="1400" dirty="0">
                <a:latin typeface="Alexandria" charset="0"/>
                <a:cs typeface="Alexandria" charset="0"/>
              </a:rPr>
              <a:t>الجمهورية،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86232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3- العينة </a:t>
            </a:r>
            <a:r>
              <a:rPr lang="ar-EG" b="1" dirty="0">
                <a:solidFill>
                  <a:srgbClr val="00AEEF"/>
                </a:solidFill>
                <a:latin typeface="Alexandria" charset="0"/>
                <a:cs typeface="Alexandria" charset="0"/>
              </a:rPr>
              <a:t>العرضية أو عينة الصدفة :</a:t>
            </a:r>
          </a:p>
          <a:p>
            <a:pPr algn="justLow" rtl="1">
              <a:lnSpc>
                <a:spcPct val="150000"/>
              </a:lnSpc>
            </a:pPr>
            <a:r>
              <a:rPr lang="ar-EG" sz="1400" dirty="0">
                <a:latin typeface="Alexandria" charset="0"/>
                <a:cs typeface="Alexandria" charset="0"/>
              </a:rPr>
              <a:t>ويكون الاختيار </a:t>
            </a:r>
            <a:r>
              <a:rPr lang="ar-EG" sz="1400" dirty="0" smtClean="0">
                <a:latin typeface="Alexandria" charset="0"/>
                <a:cs typeface="Alexandria" charset="0"/>
              </a:rPr>
              <a:t>في </a:t>
            </a:r>
            <a:r>
              <a:rPr lang="ar-EG" sz="1400" dirty="0">
                <a:latin typeface="Alexandria" charset="0"/>
                <a:cs typeface="Alexandria" charset="0"/>
              </a:rPr>
              <a:t>هذا النوع من العينات سهلاً، إذ يعمد الباحث </a:t>
            </a:r>
            <a:r>
              <a:rPr lang="ar-EG" sz="1400" dirty="0" smtClean="0">
                <a:latin typeface="Alexandria" charset="0"/>
                <a:cs typeface="Alexandria" charset="0"/>
              </a:rPr>
              <a:t>إلى اختيار </a:t>
            </a:r>
            <a:r>
              <a:rPr lang="ar-EG" sz="1400" dirty="0">
                <a:latin typeface="Alexandria" charset="0"/>
                <a:cs typeface="Alexandria" charset="0"/>
              </a:rPr>
              <a:t>عدد من الأفراد الذين يستطيع العثور عليهم، </a:t>
            </a:r>
            <a:r>
              <a:rPr lang="ar-EG" sz="1400" dirty="0" smtClean="0">
                <a:latin typeface="Alexandria" charset="0"/>
                <a:cs typeface="Alexandria" charset="0"/>
              </a:rPr>
              <a:t>في </a:t>
            </a:r>
            <a:r>
              <a:rPr lang="ar-EG" sz="1400" dirty="0">
                <a:latin typeface="Alexandria" charset="0"/>
                <a:cs typeface="Alexandria" charset="0"/>
              </a:rPr>
              <a:t>مكان ما، </a:t>
            </a:r>
            <a:r>
              <a:rPr lang="ar-EG" sz="1400" dirty="0" smtClean="0">
                <a:latin typeface="Alexandria" charset="0"/>
                <a:cs typeface="Alexandria" charset="0"/>
              </a:rPr>
              <a:t>وفي فترة </a:t>
            </a:r>
            <a:r>
              <a:rPr lang="ar-EG" sz="1400" dirty="0">
                <a:latin typeface="Alexandria" charset="0"/>
                <a:cs typeface="Alexandria" charset="0"/>
              </a:rPr>
              <a:t>زمنية محددة وبشكل عرضي أي عن طريق الصدفة، كأن </a:t>
            </a:r>
            <a:r>
              <a:rPr lang="ar-EG" sz="1400" dirty="0" smtClean="0">
                <a:latin typeface="Alexandria" charset="0"/>
                <a:cs typeface="Alexandria" charset="0"/>
              </a:rPr>
              <a:t>يذهب الباحث </a:t>
            </a:r>
            <a:r>
              <a:rPr lang="ar-EG" sz="1400" dirty="0">
                <a:latin typeface="Alexandria" charset="0"/>
                <a:cs typeface="Alexandria" charset="0"/>
              </a:rPr>
              <a:t>إلى مكتبة من المكتبات أو مدرسة من المدارس أو كلية </a:t>
            </a:r>
            <a:r>
              <a:rPr lang="ar-EG" sz="1400" dirty="0" smtClean="0">
                <a:latin typeface="Alexandria" charset="0"/>
                <a:cs typeface="Alexandria" charset="0"/>
              </a:rPr>
              <a:t>من الكليات</a:t>
            </a:r>
            <a:r>
              <a:rPr lang="ar-EG" sz="1400" dirty="0">
                <a:latin typeface="Alexandria" charset="0"/>
                <a:cs typeface="Alexandria" charset="0"/>
              </a:rPr>
              <a:t>، التي يتعلق البحث بها ثم يوزع الاستبيان على من يراهم </a:t>
            </a:r>
            <a:r>
              <a:rPr lang="ar-EG" sz="1400" dirty="0" smtClean="0">
                <a:latin typeface="Alexandria" charset="0"/>
                <a:cs typeface="Alexandria" charset="0"/>
              </a:rPr>
              <a:t>موجودين أمامه</a:t>
            </a:r>
            <a:r>
              <a:rPr lang="ar-EG" sz="1400" dirty="0">
                <a:latin typeface="Alexandria" charset="0"/>
                <a:cs typeface="Alexandria" charset="0"/>
              </a:rPr>
              <a:t>، وقد يضطر العديد من الباحثين اختيار هذا النوع من العينة </a:t>
            </a:r>
            <a:r>
              <a:rPr lang="ar-EG" sz="1400" dirty="0" smtClean="0">
                <a:latin typeface="Alexandria" charset="0"/>
                <a:cs typeface="Alexandria" charset="0"/>
              </a:rPr>
              <a:t>لسهولة استخدامها</a:t>
            </a:r>
            <a:r>
              <a:rPr lang="ar-EG" sz="1400" dirty="0">
                <a:latin typeface="Alexandria" charset="0"/>
                <a:cs typeface="Alexandria" charset="0"/>
              </a:rPr>
              <a:t>، أو لأن الوقت الذي لديه محدد أو لأية أسباب ومبررات </a:t>
            </a:r>
            <a:r>
              <a:rPr lang="ar-EG" sz="1400" dirty="0" smtClean="0">
                <a:latin typeface="Alexandria" charset="0"/>
                <a:cs typeface="Alexandria" charset="0"/>
              </a:rPr>
              <a:t>أخرى، ومهما </a:t>
            </a:r>
            <a:r>
              <a:rPr lang="ar-EG" sz="1400" dirty="0">
                <a:latin typeface="Alexandria" charset="0"/>
                <a:cs typeface="Alexandria" charset="0"/>
              </a:rPr>
              <a:t>يكن من أمر فإن من أهم سلبيات هذا النوع من العينات هو </a:t>
            </a:r>
            <a:r>
              <a:rPr lang="ar-EG" sz="1400" dirty="0" smtClean="0">
                <a:latin typeface="Alexandria" charset="0"/>
                <a:cs typeface="Alexandria" charset="0"/>
              </a:rPr>
              <a:t>أنها قد </a:t>
            </a:r>
            <a:r>
              <a:rPr lang="ar-EG" sz="1400" dirty="0">
                <a:latin typeface="Alexandria" charset="0"/>
                <a:cs typeface="Alexandria" charset="0"/>
              </a:rPr>
              <a:t>لا تمثل المجتمع الأصلي </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2427922"/>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38581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مثال على مجتمع الدراسة وعينتها  من واقع أحد البحوث العلمية:</a:t>
            </a:r>
            <a:endParaRPr lang="ar-EG" b="1" dirty="0">
              <a:solidFill>
                <a:srgbClr val="00AEEF"/>
              </a:solidFill>
              <a:latin typeface="Alexandria" charset="0"/>
              <a:cs typeface="Alexandria" charset="0"/>
            </a:endParaRPr>
          </a:p>
          <a:p>
            <a:pPr algn="justLow" rtl="1">
              <a:lnSpc>
                <a:spcPct val="150000"/>
              </a:lnSpc>
            </a:pPr>
            <a:r>
              <a:rPr lang="ar-EG" sz="1400" dirty="0" smtClean="0">
                <a:solidFill>
                  <a:prstClr val="black"/>
                </a:solidFill>
                <a:latin typeface="Alexandria" charset="0"/>
                <a:cs typeface="Alexandria" charset="0"/>
              </a:rPr>
              <a:t>في دراسة علمية تحت </a:t>
            </a:r>
            <a:r>
              <a:rPr lang="ar-EG" sz="1400" dirty="0">
                <a:solidFill>
                  <a:prstClr val="black"/>
                </a:solidFill>
                <a:latin typeface="Alexandria" charset="0"/>
                <a:cs typeface="Alexandria" charset="0"/>
              </a:rPr>
              <a:t>عنوان "</a:t>
            </a:r>
            <a:r>
              <a:rPr lang="ar-EG" sz="1400" b="1" dirty="0">
                <a:solidFill>
                  <a:srgbClr val="FF0000"/>
                </a:solidFill>
                <a:latin typeface="Alexandria" charset="0"/>
                <a:cs typeface="Alexandria" charset="0"/>
              </a:rPr>
              <a:t>دور القيادة الخادمة في الحد من التهكم التنظيمي لدى العاملين </a:t>
            </a:r>
            <a:r>
              <a:rPr lang="ar-EG" sz="1400" b="1" dirty="0" smtClean="0">
                <a:solidFill>
                  <a:srgbClr val="FF0000"/>
                </a:solidFill>
                <a:latin typeface="Alexandria" charset="0"/>
                <a:cs typeface="Alexandria" charset="0"/>
              </a:rPr>
              <a:t>في المستشفيات </a:t>
            </a:r>
            <a:r>
              <a:rPr lang="ar-EG" sz="1400" b="1" dirty="0">
                <a:solidFill>
                  <a:srgbClr val="FF0000"/>
                </a:solidFill>
                <a:latin typeface="Alexandria" charset="0"/>
                <a:cs typeface="Alexandria" charset="0"/>
              </a:rPr>
              <a:t>الحكومية التابعة لوزارة الصحة بمحافظة </a:t>
            </a:r>
            <a:r>
              <a:rPr lang="ar-EG" sz="1400" b="1" dirty="0" smtClean="0">
                <a:solidFill>
                  <a:srgbClr val="FF0000"/>
                </a:solidFill>
                <a:latin typeface="Alexandria" charset="0"/>
                <a:cs typeface="Alexandria" charset="0"/>
              </a:rPr>
              <a:t>بورسعيد </a:t>
            </a:r>
            <a:r>
              <a:rPr lang="ar-EG" sz="1400" dirty="0" smtClean="0">
                <a:solidFill>
                  <a:prstClr val="black"/>
                </a:solidFill>
                <a:latin typeface="Alexandria" charset="0"/>
                <a:cs typeface="Alexandria" charset="0"/>
              </a:rPr>
              <a:t>» قام الباحث أبو الدهب بوصف مجتمع دراسته وعينته على النحو التالي:-</a:t>
            </a:r>
          </a:p>
          <a:p>
            <a:pPr algn="justLow" rtl="1">
              <a:lnSpc>
                <a:spcPct val="150000"/>
              </a:lnSpc>
            </a:pPr>
            <a:r>
              <a:rPr lang="ar-EG" sz="1400" dirty="0">
                <a:latin typeface="Alexandria" charset="0"/>
                <a:cs typeface="Alexandria" charset="0"/>
              </a:rPr>
              <a:t>يتكون </a:t>
            </a:r>
            <a:r>
              <a:rPr lang="ar-EG" sz="1400" dirty="0" smtClean="0">
                <a:latin typeface="Alexandria" charset="0"/>
                <a:cs typeface="Alexandria" charset="0"/>
              </a:rPr>
              <a:t>مجتمع </a:t>
            </a:r>
            <a:r>
              <a:rPr lang="ar-EG" sz="1400" dirty="0">
                <a:latin typeface="Alexandria" charset="0"/>
                <a:cs typeface="Alexandria" charset="0"/>
              </a:rPr>
              <a:t>البحث من </a:t>
            </a:r>
            <a:r>
              <a:rPr lang="ar-EG" sz="1400" dirty="0" smtClean="0">
                <a:latin typeface="Alexandria" charset="0"/>
                <a:cs typeface="Alexandria" charset="0"/>
              </a:rPr>
              <a:t>جميع </a:t>
            </a:r>
            <a:r>
              <a:rPr lang="ar-EG" sz="1400" dirty="0">
                <a:latin typeface="Alexandria" charset="0"/>
                <a:cs typeface="Alexandria" charset="0"/>
              </a:rPr>
              <a:t>العاملين بالمستشفيات الحكومية التابعة لوزارة </a:t>
            </a:r>
            <a:r>
              <a:rPr lang="ar-EG" sz="1400" dirty="0" smtClean="0">
                <a:latin typeface="Alexandria" charset="0"/>
                <a:cs typeface="Alexandria" charset="0"/>
              </a:rPr>
              <a:t>الصحة بمحافظة </a:t>
            </a:r>
            <a:r>
              <a:rPr lang="ar-EG" sz="1400" dirty="0">
                <a:latin typeface="Alexandria" charset="0"/>
                <a:cs typeface="Alexandria" charset="0"/>
              </a:rPr>
              <a:t>بورسعيد </a:t>
            </a:r>
            <a:r>
              <a:rPr lang="ar-EG" sz="1400" dirty="0" smtClean="0">
                <a:latin typeface="Alexandria" charset="0"/>
                <a:cs typeface="Alexandria" charset="0"/>
              </a:rPr>
              <a:t>وقد </a:t>
            </a:r>
            <a:r>
              <a:rPr lang="ar-EG" sz="1400" dirty="0">
                <a:latin typeface="Alexandria" charset="0"/>
                <a:cs typeface="Alexandria" charset="0"/>
              </a:rPr>
              <a:t>تم حصر </a:t>
            </a:r>
            <a:r>
              <a:rPr lang="ar-EG" sz="1400" dirty="0" smtClean="0">
                <a:latin typeface="Alexandria" charset="0"/>
                <a:cs typeface="Alexandria" charset="0"/>
              </a:rPr>
              <a:t>هذه </a:t>
            </a:r>
            <a:r>
              <a:rPr lang="ar-EG" sz="1400" dirty="0">
                <a:latin typeface="Alexandria" charset="0"/>
                <a:cs typeface="Alexandria" charset="0"/>
              </a:rPr>
              <a:t>المستشفيات من </a:t>
            </a:r>
            <a:r>
              <a:rPr lang="ar-EG" sz="1400" dirty="0" smtClean="0">
                <a:latin typeface="Alexandria" charset="0"/>
                <a:cs typeface="Alexandria" charset="0"/>
              </a:rPr>
              <a:t>واقع سجلات </a:t>
            </a:r>
            <a:r>
              <a:rPr lang="ar-EG" sz="1400" dirty="0">
                <a:latin typeface="Alexandria" charset="0"/>
                <a:cs typeface="Alexandria" charset="0"/>
              </a:rPr>
              <a:t>مديرية الصحة بمحافظة</a:t>
            </a:r>
          </a:p>
          <a:p>
            <a:pPr algn="justLow" rtl="1">
              <a:lnSpc>
                <a:spcPct val="150000"/>
              </a:lnSpc>
            </a:pPr>
            <a:r>
              <a:rPr lang="ar-EG" sz="1400" dirty="0">
                <a:latin typeface="Alexandria" charset="0"/>
                <a:cs typeface="Alexandria" charset="0"/>
              </a:rPr>
              <a:t>بورسعيد </a:t>
            </a:r>
            <a:r>
              <a:rPr lang="ar-EG" sz="1400" dirty="0" smtClean="0">
                <a:latin typeface="Alexandria" charset="0"/>
                <a:cs typeface="Alexandria" charset="0"/>
              </a:rPr>
              <a:t>في عدد 12 مستشفى، وقد قام الباحث بإدراج شكل يبين أنواع و أسماء تلك المستشفيات.</a:t>
            </a:r>
          </a:p>
          <a:p>
            <a:pPr algn="justLow" rtl="1">
              <a:lnSpc>
                <a:spcPct val="150000"/>
              </a:lnSpc>
            </a:pPr>
            <a:r>
              <a:rPr lang="ar-EG" sz="1400" dirty="0">
                <a:latin typeface="Alexandria" charset="0"/>
                <a:cs typeface="Alexandria" charset="0"/>
              </a:rPr>
              <a:t>هذا ويتمثل </a:t>
            </a:r>
            <a:r>
              <a:rPr lang="ar-EG" sz="1400" dirty="0" smtClean="0">
                <a:latin typeface="Alexandria" charset="0"/>
                <a:cs typeface="Alexandria" charset="0"/>
              </a:rPr>
              <a:t>مجتمع </a:t>
            </a:r>
            <a:r>
              <a:rPr lang="ar-EG" sz="1400" dirty="0">
                <a:latin typeface="Alexandria" charset="0"/>
                <a:cs typeface="Alexandria" charset="0"/>
              </a:rPr>
              <a:t>البحث في </a:t>
            </a:r>
            <a:r>
              <a:rPr lang="ar-EG" sz="1400" dirty="0" smtClean="0">
                <a:latin typeface="Alexandria" charset="0"/>
                <a:cs typeface="Alexandria" charset="0"/>
              </a:rPr>
              <a:t>جميع </a:t>
            </a:r>
            <a:r>
              <a:rPr lang="ar-EG" sz="1400" dirty="0">
                <a:latin typeface="Alexandria" charset="0"/>
                <a:cs typeface="Alexandria" charset="0"/>
              </a:rPr>
              <a:t>الموظفين العاملين </a:t>
            </a:r>
            <a:r>
              <a:rPr lang="ar-EG" sz="1400" dirty="0" smtClean="0">
                <a:latin typeface="Alexandria" charset="0"/>
                <a:cs typeface="Alexandria" charset="0"/>
              </a:rPr>
              <a:t>بهذه </a:t>
            </a:r>
            <a:r>
              <a:rPr lang="ar-EG" sz="1400" dirty="0">
                <a:latin typeface="Alexandria" charset="0"/>
                <a:cs typeface="Alexandria" charset="0"/>
              </a:rPr>
              <a:t>المستشفيات من </a:t>
            </a:r>
            <a:r>
              <a:rPr lang="ar-EG" sz="1400" dirty="0" smtClean="0">
                <a:latin typeface="Alexandria" charset="0"/>
                <a:cs typeface="Alexandria" charset="0"/>
              </a:rPr>
              <a:t>الفئات المختلفة ( فريق طبي، هيئة تمريض، فنيون اداريون) والبالغ عددهم 3587 موظفا، وذلك من واقع سجلات مديرية الصحة بمدينة بورسعيد في نهاية النصف الثاني من عام 2017 م، وقد قام الباحث بوضع جدول يتضمن تصنيف وأعداد العاملين داخل كل مستشفى من هذه المستشفيات.</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9118878"/>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3948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عينة البحث:</a:t>
            </a:r>
          </a:p>
          <a:p>
            <a:pPr algn="justLow" rtl="1">
              <a:lnSpc>
                <a:spcPct val="150000"/>
              </a:lnSpc>
            </a:pPr>
            <a:r>
              <a:rPr lang="ar-EG" sz="1400" dirty="0" smtClean="0">
                <a:latin typeface="Alexandria" charset="0"/>
                <a:cs typeface="Alexandria" charset="0"/>
              </a:rPr>
              <a:t>ذكر الباحث أنه اعتمد على أسلوب العينات، وذلك لصعوبة تطبيق أسلوب الحصر الشامل، نظرا لكبر وضخامة مجتمع البحث، وأنه قد قام بسحب العينة اعتمادا على إجراءات سحب العينة الطبقية من مجتمع البحث، كما قام الباحث بتوضيح المعادلة التي اعتمد عليها في حساب حجم العينة، وبعد تطبيق معادلة حجم العينة، خلص الباحث الى أن حجم العينة المناسب يساوي 347 مفردة. وقام الباحث بعرض ما يخص كل مستشفى من مفردات العينة،</a:t>
            </a:r>
          </a:p>
          <a:p>
            <a:pPr algn="justLow" rtl="1">
              <a:lnSpc>
                <a:spcPct val="150000"/>
              </a:lnSpc>
            </a:pPr>
            <a:r>
              <a:rPr lang="ar-EG" sz="1400" dirty="0" smtClean="0">
                <a:latin typeface="Alexandria" charset="0"/>
                <a:cs typeface="Alexandria" charset="0"/>
              </a:rPr>
              <a:t>ثم قام الباحث بإعادة تقسيم العمالة في هذه المستشفى الى أربع فئات، ألا وهي : فئة الفريق الطبي، فئة التمريض، فئة الفنيين ، فئة الإداريين.</a:t>
            </a:r>
          </a:p>
          <a:p>
            <a:pPr algn="justLow" rtl="1">
              <a:lnSpc>
                <a:spcPct val="150000"/>
              </a:lnSpc>
            </a:pPr>
            <a:r>
              <a:rPr lang="ar-EG" sz="1400" dirty="0" smtClean="0">
                <a:latin typeface="Alexandria" charset="0"/>
                <a:cs typeface="Alexandria" charset="0"/>
              </a:rPr>
              <a:t>أعقب ذلك قيام الباحث بتحديد نسبة كل فئة من الفئات الأربع الى اجمالي عدد العاملين بتلك المستشفيات، وما يخص كل منهم من مفردات العينة.</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0797519"/>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800493"/>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ما المقصود بمجتمع </a:t>
            </a:r>
            <a:r>
              <a:rPr lang="ar-EG" sz="1400" dirty="0">
                <a:solidFill>
                  <a:srgbClr val="2D3956"/>
                </a:solidFill>
                <a:latin typeface="Alexandria" charset="0"/>
                <a:cs typeface="Alexandria" charset="0"/>
              </a:rPr>
              <a:t>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p>
          <a:p>
            <a:pPr algn="justLow" rtl="1">
              <a:lnSpc>
                <a:spcPct val="150000"/>
              </a:lnSpc>
            </a:pPr>
            <a:r>
              <a:rPr lang="ar-EG" sz="1400" dirty="0" smtClean="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51921"/>
    </mc:Choice>
    <mc:Fallback xmlns="">
      <p:transition spd="slow" advTm="519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72382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لمجتمع الدراسة وعينتها، اعرض لمجتمع الدراسة وعينتها وفق ما ورد بأحد البحوث والدراسات العلمية، موضحا نوع العينة التي اعتمد عليها الباحث في دراسته، وكيف تمكن من تحديد حجمها ( المعادلة ان كانت موجودة)، على أن يتم عرض اجابتكم في صيغة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وأيضا فيديو</a:t>
            </a:r>
            <a:r>
              <a:rPr lang="ar-EG" dirty="0" smtClean="0">
                <a:solidFill>
                  <a:srgbClr val="2D3956"/>
                </a:solidFill>
                <a:latin typeface="Alexandria" charset="0"/>
                <a:cs typeface="Alexandria" charset="0"/>
              </a:rPr>
              <a:t>. </a:t>
            </a:r>
            <a:r>
              <a:rPr lang="ar-EG" sz="1400" dirty="0" smtClean="0">
                <a:solidFill>
                  <a:srgbClr val="C00000"/>
                </a:solidFill>
                <a:latin typeface="Alexandria" charset="0"/>
                <a:cs typeface="Alexandria" charset="0"/>
              </a:rPr>
              <a:t>يرجى أن تكون إجاباتكم مجرد سرد لما ورد في البحث، ودون أي نقد تيسيرا عليكم</a:t>
            </a:r>
            <a:r>
              <a:rPr lang="ar-EG" sz="1400" dirty="0" smtClean="0">
                <a:solidFill>
                  <a:srgbClr val="00AEEF"/>
                </a:solidFill>
                <a:latin typeface="Alexandria" charset="0"/>
                <a:cs typeface="Alexandria" charset="0"/>
              </a:rPr>
              <a:t>. </a:t>
            </a:r>
          </a:p>
          <a:p>
            <a:pPr algn="justLow" rtl="1">
              <a:lnSpc>
                <a:spcPct val="150000"/>
              </a:lnSpc>
            </a:pPr>
            <a:r>
              <a:rPr lang="ar-EG" dirty="0" smtClean="0">
                <a:solidFill>
                  <a:srgbClr val="00AEEF"/>
                </a:solidFill>
                <a:latin typeface="Alexandria" charset="0"/>
                <a:cs typeface="Alexandria" charset="0"/>
              </a:rPr>
              <a:t>مع أطيب التمنيات لكم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المحمودي، محمد سرحان علي.(2019). مناهج البحث العلمي. صنعاء: دار الكتب، الطبعة الثالثة.</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الحمداني، موفق وآخرون.(2009).مناهج البحث العلمي: الكتاب الأول: أساسيات البحث العلمي. عمان: جامعة عمان للدراسات العليا.</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القواسمة، رشدي وآخرون.(2012). مناهج البحث العلمي. عمان: منشورات، جامعة القدس المفتوحة، الطبعة الثانية.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3000821"/>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بوحوش، عمار و الذنيبات، محمد محمود. (2007). مناهج البحث العلمي وطرق اعداد البحوث. الجزائر: ديوان المطبوعات الجامعية، الطبعة الرابعة.</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عليان، ربحي مصطفي وغنيم، عثمان محمد. مناهج وأساليب البحث العلمي- النظرية والتطبيق. عمان: دار صاء للنشر والتوزيع، الطبعة الأولى.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176593"/>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xmlns:p14="http://schemas.microsoft.com/office/powerpoint/2010/main">
    <mc:Choice Requires="p14">
      <p:transition spd="slow" p14:dur="2000" advTm="5136"/>
    </mc:Choice>
    <mc:Fallback xmlns="">
      <p:transition spd="slow" advTm="513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9BB07A8-515B-4B29-8FB1-EF4690DE8FE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purl.org/dc/terms/"/>
    <ds:schemaRef ds:uri="aca13214-df29-4e3c-a050-857c0bf7bd8e"/>
    <ds:schemaRef ds:uri="http://schemas.microsoft.com/office/2006/metadata/properties"/>
    <ds:schemaRef ds:uri="http://schemas.microsoft.com/office/2006/documentManagement/types"/>
    <ds:schemaRef ds:uri="http://schemas.microsoft.com/office/infopath/2007/PartnerControls"/>
    <ds:schemaRef ds:uri="688354b5-287c-4cda-825e-1d7935aea40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10274</TotalTime>
  <Words>4146</Words>
  <Application>Microsoft Office PowerPoint</Application>
  <PresentationFormat>Widescreen</PresentationFormat>
  <Paragraphs>299</Paragraphs>
  <Slides>44</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Desktop</cp:lastModifiedBy>
  <cp:revision>567</cp:revision>
  <dcterms:created xsi:type="dcterms:W3CDTF">2023-04-29T09:08:00Z</dcterms:created>
  <dcterms:modified xsi:type="dcterms:W3CDTF">2024-11-04T22:05:05Z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