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496" r:id="rId6"/>
    <p:sldId id="271" r:id="rId7"/>
    <p:sldId id="256" r:id="rId8"/>
    <p:sldId id="500" r:id="rId9"/>
    <p:sldId id="501" r:id="rId10"/>
    <p:sldId id="502" r:id="rId11"/>
    <p:sldId id="503" r:id="rId12"/>
    <p:sldId id="504" r:id="rId13"/>
    <p:sldId id="505" r:id="rId14"/>
    <p:sldId id="497" r:id="rId15"/>
    <p:sldId id="506" r:id="rId16"/>
    <p:sldId id="507" r:id="rId17"/>
    <p:sldId id="508" r:id="rId18"/>
    <p:sldId id="509" r:id="rId19"/>
    <p:sldId id="510" r:id="rId20"/>
    <p:sldId id="511" r:id="rId21"/>
    <p:sldId id="512" r:id="rId22"/>
    <p:sldId id="513" r:id="rId23"/>
    <p:sldId id="514" r:id="rId24"/>
    <p:sldId id="515" r:id="rId25"/>
    <p:sldId id="498" r:id="rId26"/>
    <p:sldId id="516" r:id="rId27"/>
    <p:sldId id="517" r:id="rId28"/>
    <p:sldId id="518" r:id="rId29"/>
    <p:sldId id="519" r:id="rId30"/>
    <p:sldId id="520" r:id="rId31"/>
    <p:sldId id="521" r:id="rId32"/>
    <p:sldId id="499" r:id="rId33"/>
    <p:sldId id="522" r:id="rId34"/>
    <p:sldId id="523" r:id="rId35"/>
    <p:sldId id="524" r:id="rId36"/>
    <p:sldId id="525" r:id="rId37"/>
    <p:sldId id="526" r:id="rId38"/>
    <p:sldId id="527" r:id="rId39"/>
    <p:sldId id="528" r:id="rId40"/>
    <p:sldId id="529" r:id="rId41"/>
    <p:sldId id="530" r:id="rId42"/>
    <p:sldId id="531" r:id="rId43"/>
    <p:sldId id="532" r:id="rId44"/>
    <p:sldId id="533"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96"/>
            <p14:sldId id="271"/>
            <p14:sldId id="256"/>
            <p14:sldId id="500"/>
            <p14:sldId id="501"/>
            <p14:sldId id="502"/>
            <p14:sldId id="503"/>
            <p14:sldId id="504"/>
            <p14:sldId id="505"/>
            <p14:sldId id="497"/>
            <p14:sldId id="506"/>
            <p14:sldId id="507"/>
            <p14:sldId id="508"/>
            <p14:sldId id="509"/>
            <p14:sldId id="510"/>
            <p14:sldId id="511"/>
            <p14:sldId id="512"/>
            <p14:sldId id="513"/>
            <p14:sldId id="514"/>
            <p14:sldId id="515"/>
            <p14:sldId id="498"/>
            <p14:sldId id="516"/>
            <p14:sldId id="517"/>
            <p14:sldId id="518"/>
            <p14:sldId id="519"/>
            <p14:sldId id="520"/>
            <p14:sldId id="521"/>
            <p14:sldId id="499"/>
            <p14:sldId id="522"/>
            <p14:sldId id="523"/>
            <p14:sldId id="524"/>
            <p14:sldId id="525"/>
            <p14:sldId id="526"/>
            <p14:sldId id="527"/>
            <p14:sldId id="528"/>
            <p14:sldId id="529"/>
            <p14:sldId id="530"/>
            <p14:sldId id="531"/>
            <p14:sldId id="532"/>
            <p14:sldId id="53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4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err="1" smtClean="0">
                <a:latin typeface="Alexandria" charset="0"/>
                <a:cs typeface="Alexandria" charset="0"/>
              </a:rPr>
              <a:t>Asma</a:t>
            </a:r>
            <a:r>
              <a:rPr lang="en-US" sz="2000" dirty="0" smtClean="0">
                <a:latin typeface="Alexandria" charset="0"/>
                <a:cs typeface="Alexandria" charset="0"/>
              </a:rPr>
              <a:t> </a:t>
            </a:r>
            <a:r>
              <a:rPr lang="en-US" sz="2000" dirty="0" err="1" smtClean="0">
                <a:latin typeface="Alexandria" charset="0"/>
                <a:cs typeface="Alexandria" charset="0"/>
              </a:rPr>
              <a:t>Abuanzeh</a:t>
            </a:r>
            <a:endParaRPr lang="en-US" sz="2000" dirty="0">
              <a:latin typeface="Alexandria" charset="0"/>
              <a:cs typeface="Alexandria" charset="0"/>
            </a:endParaRPr>
          </a:p>
        </p:txBody>
      </p:sp>
      <p:sp>
        <p:nvSpPr>
          <p:cNvPr id="31" name="TextBox 30"/>
          <p:cNvSpPr txBox="1"/>
          <p:nvPr/>
        </p:nvSpPr>
        <p:spPr>
          <a:xfrm>
            <a:off x="673669" y="2424037"/>
            <a:ext cx="4889480" cy="769441"/>
          </a:xfrm>
          <a:prstGeom prst="rect">
            <a:avLst/>
          </a:prstGeom>
          <a:noFill/>
        </p:spPr>
        <p:txBody>
          <a:bodyPr wrap="none" rtlCol="0">
            <a:spAutoFit/>
          </a:bodyPr>
          <a:lstStyle/>
          <a:p>
            <a:r>
              <a:rPr lang="en-US" sz="4400" b="1" dirty="0">
                <a:solidFill>
                  <a:srgbClr val="00B0F0"/>
                </a:solidFill>
                <a:latin typeface="Alexandria" charset="0"/>
                <a:cs typeface="Alexandria" charset="0"/>
              </a:rPr>
              <a:t>Project Contracts</a:t>
            </a: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1</a:t>
            </a:r>
          </a:p>
        </p:txBody>
      </p:sp>
      <p:sp>
        <p:nvSpPr>
          <p:cNvPr id="46" name="TextBox 45"/>
          <p:cNvSpPr txBox="1"/>
          <p:nvPr/>
        </p:nvSpPr>
        <p:spPr>
          <a:xfrm>
            <a:off x="329269" y="5104240"/>
            <a:ext cx="1266693" cy="400110"/>
          </a:xfrm>
          <a:prstGeom prst="rect">
            <a:avLst/>
          </a:prstGeom>
          <a:noFill/>
        </p:spPr>
        <p:txBody>
          <a:bodyPr wrap="none" rtlCol="0">
            <a:spAutoFit/>
          </a:bodyPr>
          <a:lstStyle/>
          <a:p>
            <a:r>
              <a:rPr lang="en-US" sz="2000" dirty="0">
                <a:latin typeface="Alexandria" charset="0"/>
                <a:cs typeface="Alexandria" charset="0"/>
              </a:rPr>
              <a:t>PMG 323</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l="13924" r="13924"/>
          <a:stretch>
            <a:fillRect/>
          </a:stretch>
        </p:blipFill>
        <p:spPr>
          <a:xfrm>
            <a:off x="1" y="162560"/>
            <a:ext cx="2946400" cy="6392427"/>
          </a:xfrm>
        </p:spPr>
      </p:pic>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p:cNvSpPr/>
          <p:nvPr/>
        </p:nvSpPr>
        <p:spPr>
          <a:xfrm>
            <a:off x="2815484" y="2795334"/>
            <a:ext cx="2795821" cy="882678"/>
          </a:xfrm>
          <a:prstGeom prst="rect">
            <a:avLst/>
          </a:prstGeom>
        </p:spPr>
        <p:txBody>
          <a:bodyPr wrap="square">
            <a:spAutoFit/>
          </a:bodyPr>
          <a:lstStyle/>
          <a:p>
            <a:pPr algn="ctr">
              <a:lnSpc>
                <a:spcPct val="107000"/>
              </a:lnSpc>
              <a:spcAft>
                <a:spcPts val="800"/>
              </a:spcAft>
            </a:pPr>
            <a:r>
              <a:rPr lang="en-US" sz="2400"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Some important definitions</a:t>
            </a:r>
          </a:p>
        </p:txBody>
      </p:sp>
      <p:sp>
        <p:nvSpPr>
          <p:cNvPr id="7" name="Rectangle 6"/>
          <p:cNvSpPr/>
          <p:nvPr/>
        </p:nvSpPr>
        <p:spPr>
          <a:xfrm>
            <a:off x="5585633" y="2729812"/>
            <a:ext cx="1979030" cy="882678"/>
          </a:xfrm>
          <a:prstGeom prst="rect">
            <a:avLst/>
          </a:prstGeom>
        </p:spPr>
        <p:txBody>
          <a:bodyPr wrap="square">
            <a:spAutoFit/>
          </a:bodyPr>
          <a:lstStyle/>
          <a:p>
            <a:pPr algn="ctr">
              <a:lnSpc>
                <a:spcPct val="107000"/>
              </a:lnSpc>
              <a:spcAft>
                <a:spcPts val="800"/>
              </a:spcAft>
            </a:pPr>
            <a:r>
              <a:rPr lang="en-US" sz="2400"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7343138" y="2747250"/>
            <a:ext cx="2919889" cy="882678"/>
          </a:xfrm>
          <a:prstGeom prst="rect">
            <a:avLst/>
          </a:prstGeom>
        </p:spPr>
        <p:txBody>
          <a:bodyPr wrap="square">
            <a:spAutoFit/>
          </a:bodyPr>
          <a:lstStyle/>
          <a:p>
            <a:pPr algn="ctr">
              <a:lnSpc>
                <a:spcPct val="107000"/>
              </a:lnSpc>
              <a:spcAft>
                <a:spcPts val="800"/>
              </a:spcAft>
            </a:pPr>
            <a:r>
              <a:rPr lang="en-US" sz="2400" b="1" i="1" dirty="0">
                <a:effectLst>
                  <a:outerShdw blurRad="38100" dist="38100" dir="2700000" algn="tl">
                    <a:srgbClr val="000000">
                      <a:alpha val="43137"/>
                    </a:srgbClr>
                  </a:outerShdw>
                </a:effectLst>
              </a:rPr>
              <a:t>Roles and responsibilities </a:t>
            </a:r>
            <a:endParaRPr lang="en-US" sz="2400"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9" name="Rectangle 8"/>
          <p:cNvSpPr/>
          <p:nvPr/>
        </p:nvSpPr>
        <p:spPr>
          <a:xfrm>
            <a:off x="10114279" y="2721266"/>
            <a:ext cx="2370507" cy="830997"/>
          </a:xfrm>
          <a:prstGeom prst="rect">
            <a:avLst/>
          </a:prstGeom>
        </p:spPr>
        <p:txBody>
          <a:bodyPr wrap="square">
            <a:spAutoFit/>
          </a:bodyPr>
          <a:lstStyle/>
          <a:p>
            <a:pPr algn="ctr"/>
            <a:r>
              <a:rPr lang="en-US" sz="2400" b="1" i="1" dirty="0">
                <a:effectLst>
                  <a:outerShdw blurRad="38100" dist="38100" dir="2700000" algn="tl">
                    <a:srgbClr val="000000">
                      <a:alpha val="43137"/>
                    </a:srgbClr>
                  </a:outerShdw>
                </a:effectLst>
              </a:rPr>
              <a:t>Project Procurement</a:t>
            </a:r>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85572" y="500900"/>
            <a:ext cx="10614659" cy="3863171"/>
          </a:xfrm>
          <a:prstGeom prst="rect">
            <a:avLst/>
          </a:prstGeom>
        </p:spPr>
      </p:pic>
    </p:spTree>
    <p:extLst>
      <p:ext uri="{BB962C8B-B14F-4D97-AF65-F5344CB8AC3E}">
        <p14:creationId xmlns:p14="http://schemas.microsoft.com/office/powerpoint/2010/main" val="10610227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747323" cy="1078950"/>
          </a:xfrm>
          <a:prstGeom prst="rect">
            <a:avLst/>
          </a:prstGeom>
          <a:noFill/>
        </p:spPr>
        <p:txBody>
          <a:bodyPr wrap="square">
            <a:spAutoFit/>
          </a:bodyPr>
          <a:lstStyle/>
          <a:p>
            <a:pPr algn="ctr">
              <a:lnSpc>
                <a:spcPct val="120000"/>
              </a:lnSpc>
            </a:pPr>
            <a:r>
              <a:rPr lang="en-US" sz="2800" dirty="0">
                <a:latin typeface="Alexandria" charset="0"/>
                <a:cs typeface="Alexandria" charset="0"/>
              </a:rPr>
              <a:t>Important Definitions about project contracts</a:t>
            </a:r>
          </a:p>
        </p:txBody>
      </p:sp>
      <p:sp>
        <p:nvSpPr>
          <p:cNvPr id="41" name="TextBox 40"/>
          <p:cNvSpPr txBox="1"/>
          <p:nvPr/>
        </p:nvSpPr>
        <p:spPr>
          <a:xfrm>
            <a:off x="6391523" y="1099578"/>
            <a:ext cx="5407634" cy="658835"/>
          </a:xfrm>
          <a:prstGeom prst="rect">
            <a:avLst/>
          </a:prstGeom>
          <a:noFill/>
        </p:spPr>
        <p:txBody>
          <a:bodyPr wrap="none" rtlCol="0">
            <a:spAutoFit/>
          </a:bodyPr>
          <a:lstStyle/>
          <a:p>
            <a:pPr algn="ctr">
              <a:lnSpc>
                <a:spcPct val="107000"/>
              </a:lnSpc>
              <a:spcAft>
                <a:spcPts val="800"/>
              </a:spcAft>
            </a:pPr>
            <a:r>
              <a:rPr lang="en-US" sz="3600"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Some important definitions</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617538"/>
            <a:ext cx="870956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369615" y="1762635"/>
            <a:ext cx="8331200" cy="1323439"/>
          </a:xfrm>
          <a:prstGeom prst="rect">
            <a:avLst/>
          </a:prstGeom>
          <a:noFill/>
        </p:spPr>
        <p:txBody>
          <a:bodyPr wrap="square" rtlCol="0">
            <a:spAutoFit/>
          </a:bodyPr>
          <a:lstStyle/>
          <a:p>
            <a:r>
              <a:rPr lang="en-US" sz="2000" dirty="0"/>
              <a:t>‘Contract’ as the term specifies is an agreement between two parties in general. In project management, it’s a formal agreement between a buyer and a seller (more often referred to as supplier). The agreement is made to procure goods and services required for the agreed project.</a:t>
            </a:r>
            <a:endParaRPr lang="en-US" sz="2800"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p:cNvSpPr/>
          <p:nvPr/>
        </p:nvSpPr>
        <p:spPr>
          <a:xfrm>
            <a:off x="5071825" y="20535"/>
            <a:ext cx="2800190" cy="388696"/>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Some important definitions</a:t>
            </a:r>
          </a:p>
        </p:txBody>
      </p:sp>
      <p:sp>
        <p:nvSpPr>
          <p:cNvPr id="8" name="Rectangle 7"/>
          <p:cNvSpPr/>
          <p:nvPr/>
        </p:nvSpPr>
        <p:spPr>
          <a:xfrm>
            <a:off x="4365790" y="983747"/>
            <a:ext cx="1455848" cy="532903"/>
          </a:xfrm>
          <a:prstGeom prst="rect">
            <a:avLst/>
          </a:prstGeom>
          <a:noFill/>
          <a:ln>
            <a:solidFill>
              <a:schemeClr val="bg2">
                <a:lumMod val="90000"/>
              </a:schemeClr>
            </a:solidFill>
          </a:ln>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a:t>
            </a:r>
          </a:p>
        </p:txBody>
      </p:sp>
      <p:cxnSp>
        <p:nvCxnSpPr>
          <p:cNvPr id="9" name="Elbow Connector 8"/>
          <p:cNvCxnSpPr/>
          <p:nvPr/>
        </p:nvCxnSpPr>
        <p:spPr>
          <a:xfrm>
            <a:off x="2626178" y="508226"/>
            <a:ext cx="1583703" cy="84818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69615" y="3547743"/>
            <a:ext cx="8331200" cy="1323439"/>
          </a:xfrm>
          <a:prstGeom prst="rect">
            <a:avLst/>
          </a:prstGeom>
          <a:noFill/>
        </p:spPr>
        <p:txBody>
          <a:bodyPr wrap="square" rtlCol="0">
            <a:spAutoFit/>
          </a:bodyPr>
          <a:lstStyle/>
          <a:p>
            <a:r>
              <a:rPr lang="en-US" sz="2000" dirty="0"/>
              <a:t>This document needs to be prepared by the Project Manager (or the contract project manager if assigned). It is in coordination with Procurement Manager during the project planning stage. It has to be documented as a Procurement Management plan, which is a part of the primary Project Management Plan.</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8" grpId="0" animBg="1"/>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617538"/>
            <a:ext cx="870956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369615" y="1762635"/>
            <a:ext cx="8331200" cy="2677656"/>
          </a:xfrm>
          <a:prstGeom prst="rect">
            <a:avLst/>
          </a:prstGeom>
          <a:noFill/>
        </p:spPr>
        <p:txBody>
          <a:bodyPr wrap="square" rtlCol="0">
            <a:spAutoFit/>
          </a:bodyPr>
          <a:lstStyle/>
          <a:p>
            <a:r>
              <a:rPr lang="en-US" sz="2400" dirty="0"/>
              <a:t>Contract Management, a part of the Project management, deals with the vendor/seller/supplier (as termed in the contract). It also manages the procurements according to the terms and conditions set in the ‘Contract.’ The terms and conditions are agreed mutually between the buyer and seller. Contract management is the art and science of managing a contractual agreement throughout the contracting process.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p:cNvSpPr/>
          <p:nvPr/>
        </p:nvSpPr>
        <p:spPr>
          <a:xfrm>
            <a:off x="5071825" y="20535"/>
            <a:ext cx="2800190" cy="388696"/>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Some important definitions</a:t>
            </a:r>
          </a:p>
        </p:txBody>
      </p:sp>
      <p:sp>
        <p:nvSpPr>
          <p:cNvPr id="8" name="Rectangle 7"/>
          <p:cNvSpPr/>
          <p:nvPr/>
        </p:nvSpPr>
        <p:spPr>
          <a:xfrm>
            <a:off x="4365790" y="983747"/>
            <a:ext cx="3511731" cy="532903"/>
          </a:xfrm>
          <a:prstGeom prst="rect">
            <a:avLst/>
          </a:prstGeom>
          <a:noFill/>
          <a:ln>
            <a:solidFill>
              <a:schemeClr val="bg2">
                <a:lumMod val="90000"/>
              </a:schemeClr>
            </a:solidFill>
          </a:ln>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a:t>
            </a:r>
          </a:p>
        </p:txBody>
      </p:sp>
      <p:cxnSp>
        <p:nvCxnSpPr>
          <p:cNvPr id="9" name="Elbow Connector 8"/>
          <p:cNvCxnSpPr/>
          <p:nvPr/>
        </p:nvCxnSpPr>
        <p:spPr>
          <a:xfrm>
            <a:off x="2626178" y="508226"/>
            <a:ext cx="1583703" cy="84818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9052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369614" y="2074212"/>
            <a:ext cx="8331200" cy="3416320"/>
          </a:xfrm>
          <a:prstGeom prst="rect">
            <a:avLst/>
          </a:prstGeom>
          <a:noFill/>
        </p:spPr>
        <p:txBody>
          <a:bodyPr wrap="square" rtlCol="0">
            <a:spAutoFit/>
          </a:bodyPr>
          <a:lstStyle/>
          <a:p>
            <a:r>
              <a:rPr lang="en-US" sz="2400" dirty="0"/>
              <a:t>Many contract drafting traps are invisible to non-lawyers. It takes much less skill to critique what is in an agreement than it does to identify and correct what is not – things like remedies for breach, rights of termination, intellectual property protections, or correct descriptions of what the other party is supposed to do. As a result, entrepreneurs and other business persons can overestimate their ability to competently negotiate commercial agreements without legal assistance. Sometimes this leads to painful surprises.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071825" y="20535"/>
            <a:ext cx="2800190" cy="388696"/>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Some important definitions</a:t>
            </a:r>
          </a:p>
        </p:txBody>
      </p:sp>
      <p:sp>
        <p:nvSpPr>
          <p:cNvPr id="8" name="Rectangle 7"/>
          <p:cNvSpPr/>
          <p:nvPr/>
        </p:nvSpPr>
        <p:spPr>
          <a:xfrm>
            <a:off x="3574417" y="1236058"/>
            <a:ext cx="2517741" cy="532903"/>
          </a:xfrm>
          <a:prstGeom prst="rect">
            <a:avLst/>
          </a:prstGeom>
          <a:noFill/>
          <a:ln>
            <a:solidFill>
              <a:schemeClr val="bg2">
                <a:lumMod val="90000"/>
              </a:schemeClr>
            </a:solidFill>
          </a:ln>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Hidden Hazards</a:t>
            </a:r>
          </a:p>
        </p:txBody>
      </p:sp>
      <p:cxnSp>
        <p:nvCxnSpPr>
          <p:cNvPr id="9" name="Elbow Connector 8"/>
          <p:cNvCxnSpPr/>
          <p:nvPr/>
        </p:nvCxnSpPr>
        <p:spPr>
          <a:xfrm>
            <a:off x="1973739" y="819803"/>
            <a:ext cx="1583703" cy="84818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0" y="647189"/>
            <a:ext cx="12192000" cy="461665"/>
          </a:xfrm>
          <a:prstGeom prst="rect">
            <a:avLst/>
          </a:prstGeom>
          <a:solidFill>
            <a:srgbClr val="00AEEF"/>
          </a:solidFill>
          <a:ln>
            <a:solidFill>
              <a:schemeClr val="tx1"/>
            </a:solidFill>
          </a:ln>
        </p:spPr>
        <p:txBody>
          <a:bodyPr wrap="square">
            <a:spAutoFit/>
          </a:bodyPr>
          <a:lstStyle/>
          <a:p>
            <a:pPr algn="ctr"/>
            <a:r>
              <a:rPr lang="en-US" sz="2400" b="1" dirty="0">
                <a:solidFill>
                  <a:schemeClr val="bg1">
                    <a:lumMod val="95000"/>
                  </a:schemeClr>
                </a:solidFill>
                <a:effectLst>
                  <a:outerShdw blurRad="38100" dist="38100" dir="2700000" algn="tl">
                    <a:srgbClr val="000000">
                      <a:alpha val="43137"/>
                    </a:srgbClr>
                  </a:outerShdw>
                </a:effectLst>
              </a:rPr>
              <a:t>Importance of Contracts for Project managers</a:t>
            </a:r>
          </a:p>
        </p:txBody>
      </p:sp>
    </p:spTree>
    <p:extLst>
      <p:ext uri="{BB962C8B-B14F-4D97-AF65-F5344CB8AC3E}">
        <p14:creationId xmlns:p14="http://schemas.microsoft.com/office/powerpoint/2010/main" val="4183186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barn(inVertical)">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8"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369614" y="2074212"/>
            <a:ext cx="8331200" cy="2308324"/>
          </a:xfrm>
          <a:prstGeom prst="rect">
            <a:avLst/>
          </a:prstGeom>
          <a:noFill/>
        </p:spPr>
        <p:txBody>
          <a:bodyPr wrap="square" rtlCol="0">
            <a:spAutoFit/>
          </a:bodyPr>
          <a:lstStyle/>
          <a:p>
            <a:r>
              <a:rPr lang="en-US" sz="2400" dirty="0"/>
              <a:t>Most commercial agreements involve one party purchasing some type of good or service from another party, or a combination of goods and services. Thus, one party is often considered a “buyer,” “customer” or “client,” and the other a “seller,” “vendor,” “provider” or “supplier.” For simplicity, we’ll think in terms of buyers and sellers.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071825" y="20535"/>
            <a:ext cx="2800190" cy="388696"/>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Some important definitions</a:t>
            </a:r>
          </a:p>
        </p:txBody>
      </p:sp>
      <p:sp>
        <p:nvSpPr>
          <p:cNvPr id="8" name="Rectangle 7"/>
          <p:cNvSpPr/>
          <p:nvPr/>
        </p:nvSpPr>
        <p:spPr>
          <a:xfrm>
            <a:off x="3574417" y="1236058"/>
            <a:ext cx="4932889" cy="532903"/>
          </a:xfrm>
          <a:prstGeom prst="rect">
            <a:avLst/>
          </a:prstGeom>
          <a:noFill/>
          <a:ln>
            <a:solidFill>
              <a:schemeClr val="bg2">
                <a:lumMod val="90000"/>
              </a:schemeClr>
            </a:solidFill>
          </a:ln>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Enhancing Different Perspective</a:t>
            </a:r>
          </a:p>
        </p:txBody>
      </p:sp>
      <p:cxnSp>
        <p:nvCxnSpPr>
          <p:cNvPr id="9" name="Elbow Connector 8"/>
          <p:cNvCxnSpPr/>
          <p:nvPr/>
        </p:nvCxnSpPr>
        <p:spPr>
          <a:xfrm>
            <a:off x="1973739" y="819803"/>
            <a:ext cx="1583703" cy="84818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0" y="647189"/>
            <a:ext cx="12192000" cy="461665"/>
          </a:xfrm>
          <a:prstGeom prst="rect">
            <a:avLst/>
          </a:prstGeom>
          <a:solidFill>
            <a:srgbClr val="00AEEF"/>
          </a:solidFill>
          <a:ln>
            <a:solidFill>
              <a:schemeClr val="tx1"/>
            </a:solidFill>
          </a:ln>
        </p:spPr>
        <p:txBody>
          <a:bodyPr wrap="square">
            <a:spAutoFit/>
          </a:bodyPr>
          <a:lstStyle/>
          <a:p>
            <a:pPr algn="ctr"/>
            <a:r>
              <a:rPr lang="en-US" sz="2400" b="1" dirty="0">
                <a:solidFill>
                  <a:schemeClr val="bg1">
                    <a:lumMod val="95000"/>
                  </a:schemeClr>
                </a:solidFill>
                <a:effectLst>
                  <a:outerShdw blurRad="38100" dist="38100" dir="2700000" algn="tl">
                    <a:srgbClr val="000000">
                      <a:alpha val="43137"/>
                    </a:srgbClr>
                  </a:outerShdw>
                </a:effectLst>
              </a:rPr>
              <a:t>Importance of Contracts for Project managers</a:t>
            </a:r>
          </a:p>
        </p:txBody>
      </p:sp>
    </p:spTree>
    <p:extLst>
      <p:ext uri="{BB962C8B-B14F-4D97-AF65-F5344CB8AC3E}">
        <p14:creationId xmlns:p14="http://schemas.microsoft.com/office/powerpoint/2010/main" val="451851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barn(inVertical)">
                                      <p:cBhvr>
                                        <p:cTn id="1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1938992"/>
          </a:xfrm>
          <a:prstGeom prst="rect">
            <a:avLst/>
          </a:prstGeom>
          <a:noFill/>
        </p:spPr>
        <p:txBody>
          <a:bodyPr wrap="square" rtlCol="0">
            <a:spAutoFit/>
          </a:bodyPr>
          <a:lstStyle/>
          <a:p>
            <a:r>
              <a:rPr lang="en-US" sz="2400" dirty="0"/>
              <a:t>First, sellers often have standard contracts that they routinely present to buyers. In many cases, these standard contracts were drafted by the seller’s lawyer months or years earlier and were loaded up with terms, both relevant and irrelevant, that favor the seller.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071825" y="20535"/>
            <a:ext cx="2800190" cy="388696"/>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Some important definitions</a:t>
            </a:r>
          </a:p>
        </p:txBody>
      </p:sp>
      <p:sp>
        <p:nvSpPr>
          <p:cNvPr id="8" name="Rectangle 7"/>
          <p:cNvSpPr/>
          <p:nvPr/>
        </p:nvSpPr>
        <p:spPr>
          <a:xfrm>
            <a:off x="3574417" y="1236058"/>
            <a:ext cx="4932889" cy="532903"/>
          </a:xfrm>
          <a:prstGeom prst="rect">
            <a:avLst/>
          </a:prstGeom>
          <a:noFill/>
          <a:ln>
            <a:solidFill>
              <a:schemeClr val="bg2">
                <a:lumMod val="90000"/>
              </a:schemeClr>
            </a:solidFill>
          </a:ln>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Enhancing Different Perspective</a:t>
            </a:r>
          </a:p>
        </p:txBody>
      </p:sp>
      <p:cxnSp>
        <p:nvCxnSpPr>
          <p:cNvPr id="9" name="Elbow Connector 8"/>
          <p:cNvCxnSpPr/>
          <p:nvPr/>
        </p:nvCxnSpPr>
        <p:spPr>
          <a:xfrm>
            <a:off x="1973739" y="819803"/>
            <a:ext cx="1583703" cy="84818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0" y="647189"/>
            <a:ext cx="12192000" cy="461665"/>
          </a:xfrm>
          <a:prstGeom prst="rect">
            <a:avLst/>
          </a:prstGeom>
          <a:solidFill>
            <a:srgbClr val="00AEEF"/>
          </a:solidFill>
          <a:ln>
            <a:solidFill>
              <a:schemeClr val="tx1"/>
            </a:solidFill>
          </a:ln>
        </p:spPr>
        <p:txBody>
          <a:bodyPr wrap="square">
            <a:spAutoFit/>
          </a:bodyPr>
          <a:lstStyle/>
          <a:p>
            <a:pPr algn="ctr"/>
            <a:r>
              <a:rPr lang="en-US" sz="2400" b="1" dirty="0">
                <a:solidFill>
                  <a:schemeClr val="bg1">
                    <a:lumMod val="95000"/>
                  </a:schemeClr>
                </a:solidFill>
                <a:effectLst>
                  <a:outerShdw blurRad="38100" dist="38100" dir="2700000" algn="tl">
                    <a:srgbClr val="000000">
                      <a:alpha val="43137"/>
                    </a:srgbClr>
                  </a:outerShdw>
                </a:effectLst>
              </a:rPr>
              <a:t>Importance of Contracts for Project managers</a:t>
            </a:r>
          </a:p>
        </p:txBody>
      </p:sp>
      <p:sp>
        <p:nvSpPr>
          <p:cNvPr id="4" name="Rectangle 3"/>
          <p:cNvSpPr/>
          <p:nvPr/>
        </p:nvSpPr>
        <p:spPr>
          <a:xfrm>
            <a:off x="276713" y="4101515"/>
            <a:ext cx="7595301" cy="830997"/>
          </a:xfrm>
          <a:prstGeom prst="rect">
            <a:avLst/>
          </a:prstGeom>
        </p:spPr>
        <p:txBody>
          <a:bodyPr wrap="square">
            <a:spAutoFit/>
          </a:bodyPr>
          <a:lstStyle/>
          <a:p>
            <a:r>
              <a:rPr lang="en-US" sz="2400" dirty="0"/>
              <a:t>Consequently, it is often the buyer who is faced with reviewing a new and potentially confusing agreement.</a:t>
            </a:r>
          </a:p>
        </p:txBody>
      </p:sp>
    </p:spTree>
    <p:extLst>
      <p:ext uri="{BB962C8B-B14F-4D97-AF65-F5344CB8AC3E}">
        <p14:creationId xmlns:p14="http://schemas.microsoft.com/office/powerpoint/2010/main" val="371391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1569660"/>
          </a:xfrm>
          <a:prstGeom prst="rect">
            <a:avLst/>
          </a:prstGeom>
          <a:noFill/>
        </p:spPr>
        <p:txBody>
          <a:bodyPr wrap="square" rtlCol="0">
            <a:spAutoFit/>
          </a:bodyPr>
          <a:lstStyle/>
          <a:p>
            <a:r>
              <a:rPr lang="en-US" sz="2400" dirty="0"/>
              <a:t>Second, the buyer is often at an informational disadvantage. This is because sellers generally know more than their buyers about the goods or services being sold and about how to protect their interests in transactions involving those goods or services.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071825" y="20535"/>
            <a:ext cx="2800190" cy="388696"/>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Some important definitions</a:t>
            </a:r>
          </a:p>
        </p:txBody>
      </p:sp>
      <p:sp>
        <p:nvSpPr>
          <p:cNvPr id="8" name="Rectangle 7"/>
          <p:cNvSpPr/>
          <p:nvPr/>
        </p:nvSpPr>
        <p:spPr>
          <a:xfrm>
            <a:off x="3574417" y="1236058"/>
            <a:ext cx="4932889" cy="532903"/>
          </a:xfrm>
          <a:prstGeom prst="rect">
            <a:avLst/>
          </a:prstGeom>
          <a:noFill/>
          <a:ln>
            <a:solidFill>
              <a:schemeClr val="bg2">
                <a:lumMod val="90000"/>
              </a:schemeClr>
            </a:solidFill>
          </a:ln>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Enhancing Different Perspective</a:t>
            </a:r>
          </a:p>
        </p:txBody>
      </p:sp>
      <p:cxnSp>
        <p:nvCxnSpPr>
          <p:cNvPr id="9" name="Elbow Connector 8"/>
          <p:cNvCxnSpPr/>
          <p:nvPr/>
        </p:nvCxnSpPr>
        <p:spPr>
          <a:xfrm>
            <a:off x="1973739" y="819803"/>
            <a:ext cx="1583703" cy="84818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0" y="647189"/>
            <a:ext cx="12192000" cy="461665"/>
          </a:xfrm>
          <a:prstGeom prst="rect">
            <a:avLst/>
          </a:prstGeom>
          <a:solidFill>
            <a:srgbClr val="00AEEF"/>
          </a:solidFill>
          <a:ln>
            <a:solidFill>
              <a:schemeClr val="tx1"/>
            </a:solidFill>
          </a:ln>
        </p:spPr>
        <p:txBody>
          <a:bodyPr wrap="square">
            <a:spAutoFit/>
          </a:bodyPr>
          <a:lstStyle/>
          <a:p>
            <a:pPr algn="ctr"/>
            <a:r>
              <a:rPr lang="en-US" sz="2400" b="1" dirty="0">
                <a:solidFill>
                  <a:schemeClr val="bg1">
                    <a:lumMod val="95000"/>
                  </a:schemeClr>
                </a:solidFill>
                <a:effectLst>
                  <a:outerShdw blurRad="38100" dist="38100" dir="2700000" algn="tl">
                    <a:srgbClr val="000000">
                      <a:alpha val="43137"/>
                    </a:srgbClr>
                  </a:outerShdw>
                </a:effectLst>
              </a:rPr>
              <a:t>Importance of Contracts for Project managers</a:t>
            </a:r>
          </a:p>
        </p:txBody>
      </p:sp>
      <p:sp>
        <p:nvSpPr>
          <p:cNvPr id="4" name="Rectangle 3"/>
          <p:cNvSpPr/>
          <p:nvPr/>
        </p:nvSpPr>
        <p:spPr>
          <a:xfrm>
            <a:off x="276713" y="4101515"/>
            <a:ext cx="8613286" cy="1938992"/>
          </a:xfrm>
          <a:prstGeom prst="rect">
            <a:avLst/>
          </a:prstGeom>
        </p:spPr>
        <p:txBody>
          <a:bodyPr wrap="square">
            <a:spAutoFit/>
          </a:bodyPr>
          <a:lstStyle/>
          <a:p>
            <a:r>
              <a:rPr lang="en-US" sz="2400" dirty="0"/>
              <a:t>Third, sellers might be slightly more apt to breach their commitments than buyers, given the generally more significant performance challenges facing sellers – e.g., producing and transporting goods on time, developing software on time, competently providing specialized services, and so forth.</a:t>
            </a:r>
          </a:p>
        </p:txBody>
      </p:sp>
    </p:spTree>
    <p:extLst>
      <p:ext uri="{BB962C8B-B14F-4D97-AF65-F5344CB8AC3E}">
        <p14:creationId xmlns:p14="http://schemas.microsoft.com/office/powerpoint/2010/main" val="326524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2677656"/>
          </a:xfrm>
          <a:prstGeom prst="rect">
            <a:avLst/>
          </a:prstGeom>
          <a:noFill/>
        </p:spPr>
        <p:txBody>
          <a:bodyPr wrap="square" rtlCol="0">
            <a:spAutoFit/>
          </a:bodyPr>
          <a:lstStyle/>
          <a:p>
            <a:r>
              <a:rPr lang="en-US" sz="2400" dirty="0"/>
              <a:t>In most contract situations, therefore, it is the buyer who needs more coaching on how to protect his or her interests. That said, where relevant, issues of particular importance from the seller’s perspective are also addressed – e.g., developing solid but workable template agreements, avoiding over-promising, and limiting downside risk through warranty and liability limitation clauses, among others.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071825" y="20535"/>
            <a:ext cx="2800190" cy="388696"/>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Some important definitions</a:t>
            </a:r>
          </a:p>
        </p:txBody>
      </p:sp>
      <p:sp>
        <p:nvSpPr>
          <p:cNvPr id="8" name="Rectangle 7"/>
          <p:cNvSpPr/>
          <p:nvPr/>
        </p:nvSpPr>
        <p:spPr>
          <a:xfrm>
            <a:off x="3574417" y="1236058"/>
            <a:ext cx="4932889" cy="532903"/>
          </a:xfrm>
          <a:prstGeom prst="rect">
            <a:avLst/>
          </a:prstGeom>
          <a:noFill/>
          <a:ln>
            <a:solidFill>
              <a:schemeClr val="bg2">
                <a:lumMod val="90000"/>
              </a:schemeClr>
            </a:solidFill>
          </a:ln>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Enhancing Different Perspective</a:t>
            </a:r>
          </a:p>
        </p:txBody>
      </p:sp>
      <p:cxnSp>
        <p:nvCxnSpPr>
          <p:cNvPr id="9" name="Elbow Connector 8"/>
          <p:cNvCxnSpPr/>
          <p:nvPr/>
        </p:nvCxnSpPr>
        <p:spPr>
          <a:xfrm>
            <a:off x="1973739" y="819803"/>
            <a:ext cx="1583703" cy="84818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0" y="647189"/>
            <a:ext cx="12192000" cy="461665"/>
          </a:xfrm>
          <a:prstGeom prst="rect">
            <a:avLst/>
          </a:prstGeom>
          <a:solidFill>
            <a:srgbClr val="00AEEF"/>
          </a:solidFill>
          <a:ln>
            <a:solidFill>
              <a:schemeClr val="tx1"/>
            </a:solidFill>
          </a:ln>
        </p:spPr>
        <p:txBody>
          <a:bodyPr wrap="square">
            <a:spAutoFit/>
          </a:bodyPr>
          <a:lstStyle/>
          <a:p>
            <a:pPr algn="ctr"/>
            <a:r>
              <a:rPr lang="en-US" sz="2400" b="1" dirty="0">
                <a:solidFill>
                  <a:schemeClr val="bg1">
                    <a:lumMod val="95000"/>
                  </a:schemeClr>
                </a:solidFill>
                <a:effectLst>
                  <a:outerShdw blurRad="38100" dist="38100" dir="2700000" algn="tl">
                    <a:srgbClr val="000000">
                      <a:alpha val="43137"/>
                    </a:srgbClr>
                  </a:outerShdw>
                </a:effectLst>
              </a:rPr>
              <a:t>Importance of Contracts for Project managers</a:t>
            </a:r>
          </a:p>
        </p:txBody>
      </p:sp>
    </p:spTree>
    <p:extLst>
      <p:ext uri="{BB962C8B-B14F-4D97-AF65-F5344CB8AC3E}">
        <p14:creationId xmlns:p14="http://schemas.microsoft.com/office/powerpoint/2010/main" val="164424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747323" cy="1126462"/>
          </a:xfrm>
          <a:prstGeom prst="rect">
            <a:avLst/>
          </a:prstGeom>
          <a:noFill/>
        </p:spPr>
        <p:txBody>
          <a:bodyPr wrap="square">
            <a:spAutoFit/>
          </a:bodyPr>
          <a:lstStyle/>
          <a:p>
            <a:pPr algn="ctr">
              <a:lnSpc>
                <a:spcPct val="120000"/>
              </a:lnSpc>
            </a:pPr>
            <a:r>
              <a:rPr lang="en-US" sz="2800" dirty="0">
                <a:latin typeface="Alexandria" charset="0"/>
                <a:cs typeface="Alexandria" charset="0"/>
              </a:rPr>
              <a:t>Important Concepts about project contracts</a:t>
            </a:r>
          </a:p>
        </p:txBody>
      </p:sp>
      <p:sp>
        <p:nvSpPr>
          <p:cNvPr id="41" name="TextBox 40"/>
          <p:cNvSpPr txBox="1"/>
          <p:nvPr/>
        </p:nvSpPr>
        <p:spPr>
          <a:xfrm>
            <a:off x="6932665" y="1099578"/>
            <a:ext cx="4325351" cy="658835"/>
          </a:xfrm>
          <a:prstGeom prst="rect">
            <a:avLst/>
          </a:prstGeom>
          <a:noFill/>
        </p:spPr>
        <p:txBody>
          <a:bodyPr wrap="none" rtlCol="0">
            <a:spAutoFit/>
          </a:bodyPr>
          <a:lstStyle/>
          <a:p>
            <a:pPr algn="ctr">
              <a:lnSpc>
                <a:spcPct val="107000"/>
              </a:lnSpc>
              <a:spcAft>
                <a:spcPts val="800"/>
              </a:spcAft>
            </a:pPr>
            <a:r>
              <a:rPr lang="en-US" sz="3600"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8773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2549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1938992"/>
          </a:xfrm>
          <a:prstGeom prst="rect">
            <a:avLst/>
          </a:prstGeom>
          <a:noFill/>
        </p:spPr>
        <p:txBody>
          <a:bodyPr wrap="square" rtlCol="0">
            <a:spAutoFit/>
          </a:bodyPr>
          <a:lstStyle/>
          <a:p>
            <a:r>
              <a:rPr lang="en-US" sz="2400" dirty="0"/>
              <a:t>Contracts create “private law” between two parties. Courts enforce valid contracts in order to provide predictability in private relationships and to facilitate commerce. Enforceability is a double-edged sword though, rarely distinguishing between good deals and bad.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341579" y="20535"/>
            <a:ext cx="2260683" cy="375552"/>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2875134" y="945834"/>
            <a:ext cx="4833952" cy="646331"/>
          </a:xfrm>
          <a:prstGeom prst="rect">
            <a:avLst/>
          </a:prstGeom>
          <a:noFill/>
          <a:ln>
            <a:solidFill>
              <a:schemeClr val="tx1"/>
            </a:solidFill>
          </a:ln>
        </p:spPr>
        <p:txBody>
          <a:bodyPr wrap="none">
            <a:spAutoFit/>
          </a:bodyPr>
          <a:lstStyle/>
          <a:p>
            <a:r>
              <a:rPr lang="en-US" sz="3600" b="1" dirty="0"/>
              <a:t>Contracts as Private Law</a:t>
            </a:r>
          </a:p>
        </p:txBody>
      </p:sp>
      <p:grpSp>
        <p:nvGrpSpPr>
          <p:cNvPr id="11" name="Google Shape;8494;p58"/>
          <p:cNvGrpSpPr/>
          <p:nvPr/>
        </p:nvGrpSpPr>
        <p:grpSpPr>
          <a:xfrm>
            <a:off x="640080" y="864471"/>
            <a:ext cx="1458635" cy="857305"/>
            <a:chOff x="6524150" y="1938725"/>
            <a:chExt cx="297725" cy="276625"/>
          </a:xfrm>
        </p:grpSpPr>
        <p:sp>
          <p:nvSpPr>
            <p:cNvPr id="12" name="Google Shape;8495;p58"/>
            <p:cNvSpPr/>
            <p:nvPr/>
          </p:nvSpPr>
          <p:spPr>
            <a:xfrm>
              <a:off x="6524150" y="2025375"/>
              <a:ext cx="297725" cy="189975"/>
            </a:xfrm>
            <a:custGeom>
              <a:avLst/>
              <a:gdLst/>
              <a:ahLst/>
              <a:cxnLst/>
              <a:rect l="l" t="t" r="r" b="b"/>
              <a:pathLst>
                <a:path w="11909" h="7599" extrusionOk="0">
                  <a:moveTo>
                    <a:pt x="9767" y="2079"/>
                  </a:moveTo>
                  <a:lnTo>
                    <a:pt x="9767" y="5198"/>
                  </a:lnTo>
                  <a:cubicBezTo>
                    <a:pt x="9735" y="5041"/>
                    <a:pt x="9672" y="4915"/>
                    <a:pt x="9546" y="4789"/>
                  </a:cubicBezTo>
                  <a:lnTo>
                    <a:pt x="7813" y="3056"/>
                  </a:lnTo>
                  <a:cubicBezTo>
                    <a:pt x="7624" y="2867"/>
                    <a:pt x="7341" y="2741"/>
                    <a:pt x="7057" y="2741"/>
                  </a:cubicBezTo>
                  <a:lnTo>
                    <a:pt x="6018" y="2741"/>
                  </a:lnTo>
                  <a:cubicBezTo>
                    <a:pt x="5923" y="2741"/>
                    <a:pt x="5797" y="2836"/>
                    <a:pt x="5734" y="2930"/>
                  </a:cubicBezTo>
                  <a:lnTo>
                    <a:pt x="5482" y="3403"/>
                  </a:lnTo>
                  <a:cubicBezTo>
                    <a:pt x="5293" y="3812"/>
                    <a:pt x="4883" y="4001"/>
                    <a:pt x="4505" y="4001"/>
                  </a:cubicBezTo>
                  <a:lnTo>
                    <a:pt x="5356" y="2269"/>
                  </a:lnTo>
                  <a:cubicBezTo>
                    <a:pt x="5419" y="2143"/>
                    <a:pt x="5576" y="2079"/>
                    <a:pt x="5671" y="2079"/>
                  </a:cubicBezTo>
                  <a:close/>
                  <a:moveTo>
                    <a:pt x="1418" y="2079"/>
                  </a:moveTo>
                  <a:lnTo>
                    <a:pt x="1418" y="5545"/>
                  </a:lnTo>
                  <a:lnTo>
                    <a:pt x="725" y="5545"/>
                  </a:lnTo>
                  <a:lnTo>
                    <a:pt x="725" y="2079"/>
                  </a:lnTo>
                  <a:close/>
                  <a:moveTo>
                    <a:pt x="11153" y="2079"/>
                  </a:moveTo>
                  <a:lnTo>
                    <a:pt x="11153" y="5545"/>
                  </a:lnTo>
                  <a:lnTo>
                    <a:pt x="10460" y="5545"/>
                  </a:lnTo>
                  <a:lnTo>
                    <a:pt x="10460" y="2079"/>
                  </a:lnTo>
                  <a:close/>
                  <a:moveTo>
                    <a:pt x="6931" y="630"/>
                  </a:moveTo>
                  <a:cubicBezTo>
                    <a:pt x="6774" y="1008"/>
                    <a:pt x="6427" y="1323"/>
                    <a:pt x="5955" y="1323"/>
                  </a:cubicBezTo>
                  <a:lnTo>
                    <a:pt x="5671" y="1323"/>
                  </a:lnTo>
                  <a:cubicBezTo>
                    <a:pt x="5293" y="1323"/>
                    <a:pt x="4946" y="1575"/>
                    <a:pt x="4726" y="1922"/>
                  </a:cubicBezTo>
                  <a:lnTo>
                    <a:pt x="3655" y="4064"/>
                  </a:lnTo>
                  <a:cubicBezTo>
                    <a:pt x="3623" y="4127"/>
                    <a:pt x="3623" y="4253"/>
                    <a:pt x="3655" y="4316"/>
                  </a:cubicBezTo>
                  <a:cubicBezTo>
                    <a:pt x="3718" y="4411"/>
                    <a:pt x="3781" y="4474"/>
                    <a:pt x="3875" y="4537"/>
                  </a:cubicBezTo>
                  <a:cubicBezTo>
                    <a:pt x="4088" y="4627"/>
                    <a:pt x="4310" y="4670"/>
                    <a:pt x="4532" y="4670"/>
                  </a:cubicBezTo>
                  <a:cubicBezTo>
                    <a:pt x="5165" y="4670"/>
                    <a:pt x="5785" y="4316"/>
                    <a:pt x="6112" y="3686"/>
                  </a:cubicBezTo>
                  <a:lnTo>
                    <a:pt x="6238" y="3434"/>
                  </a:lnTo>
                  <a:lnTo>
                    <a:pt x="7026" y="3434"/>
                  </a:lnTo>
                  <a:cubicBezTo>
                    <a:pt x="7089" y="3434"/>
                    <a:pt x="7215" y="3466"/>
                    <a:pt x="7246" y="3529"/>
                  </a:cubicBezTo>
                  <a:lnTo>
                    <a:pt x="8979" y="5261"/>
                  </a:lnTo>
                  <a:cubicBezTo>
                    <a:pt x="9137" y="5419"/>
                    <a:pt x="9137" y="5545"/>
                    <a:pt x="9105" y="5640"/>
                  </a:cubicBezTo>
                  <a:cubicBezTo>
                    <a:pt x="9105" y="5671"/>
                    <a:pt x="9042" y="5829"/>
                    <a:pt x="8885" y="5860"/>
                  </a:cubicBezTo>
                  <a:lnTo>
                    <a:pt x="5576" y="6805"/>
                  </a:lnTo>
                  <a:cubicBezTo>
                    <a:pt x="5543" y="6814"/>
                    <a:pt x="5507" y="6818"/>
                    <a:pt x="5470" y="6818"/>
                  </a:cubicBezTo>
                  <a:cubicBezTo>
                    <a:pt x="5371" y="6818"/>
                    <a:pt x="5268" y="6788"/>
                    <a:pt x="5198" y="6742"/>
                  </a:cubicBezTo>
                  <a:lnTo>
                    <a:pt x="4096" y="5640"/>
                  </a:lnTo>
                  <a:cubicBezTo>
                    <a:pt x="4033" y="5545"/>
                    <a:pt x="3938" y="5514"/>
                    <a:pt x="3875" y="5514"/>
                  </a:cubicBezTo>
                  <a:lnTo>
                    <a:pt x="2111" y="5514"/>
                  </a:lnTo>
                  <a:lnTo>
                    <a:pt x="2111" y="2048"/>
                  </a:lnTo>
                  <a:lnTo>
                    <a:pt x="2741" y="2048"/>
                  </a:lnTo>
                  <a:cubicBezTo>
                    <a:pt x="3119" y="2048"/>
                    <a:pt x="3466" y="1796"/>
                    <a:pt x="3686" y="1449"/>
                  </a:cubicBezTo>
                  <a:lnTo>
                    <a:pt x="4001" y="819"/>
                  </a:lnTo>
                  <a:cubicBezTo>
                    <a:pt x="4064" y="693"/>
                    <a:pt x="4190" y="630"/>
                    <a:pt x="4316" y="630"/>
                  </a:cubicBezTo>
                  <a:close/>
                  <a:moveTo>
                    <a:pt x="4316" y="0"/>
                  </a:moveTo>
                  <a:cubicBezTo>
                    <a:pt x="3907" y="0"/>
                    <a:pt x="3560" y="221"/>
                    <a:pt x="3371" y="599"/>
                  </a:cubicBezTo>
                  <a:lnTo>
                    <a:pt x="3056" y="1229"/>
                  </a:lnTo>
                  <a:cubicBezTo>
                    <a:pt x="2962" y="1323"/>
                    <a:pt x="2836" y="1418"/>
                    <a:pt x="2741" y="1418"/>
                  </a:cubicBezTo>
                  <a:lnTo>
                    <a:pt x="378" y="1418"/>
                  </a:lnTo>
                  <a:cubicBezTo>
                    <a:pt x="158" y="1418"/>
                    <a:pt x="0" y="1575"/>
                    <a:pt x="0" y="1764"/>
                  </a:cubicBezTo>
                  <a:lnTo>
                    <a:pt x="0" y="5955"/>
                  </a:lnTo>
                  <a:cubicBezTo>
                    <a:pt x="0" y="6144"/>
                    <a:pt x="158" y="6301"/>
                    <a:pt x="378" y="6301"/>
                  </a:cubicBezTo>
                  <a:lnTo>
                    <a:pt x="3718" y="6301"/>
                  </a:lnTo>
                  <a:lnTo>
                    <a:pt x="4694" y="7278"/>
                  </a:lnTo>
                  <a:cubicBezTo>
                    <a:pt x="4894" y="7477"/>
                    <a:pt x="5139" y="7598"/>
                    <a:pt x="5410" y="7598"/>
                  </a:cubicBezTo>
                  <a:cubicBezTo>
                    <a:pt x="5525" y="7598"/>
                    <a:pt x="5644" y="7577"/>
                    <a:pt x="5766" y="7530"/>
                  </a:cubicBezTo>
                  <a:lnTo>
                    <a:pt x="9074" y="6553"/>
                  </a:lnTo>
                  <a:cubicBezTo>
                    <a:pt x="9263" y="6522"/>
                    <a:pt x="9420" y="6396"/>
                    <a:pt x="9578" y="6238"/>
                  </a:cubicBezTo>
                  <a:lnTo>
                    <a:pt x="11562" y="6238"/>
                  </a:lnTo>
                  <a:cubicBezTo>
                    <a:pt x="11751" y="6238"/>
                    <a:pt x="11909" y="6081"/>
                    <a:pt x="11909" y="5892"/>
                  </a:cubicBezTo>
                  <a:lnTo>
                    <a:pt x="11909" y="1733"/>
                  </a:lnTo>
                  <a:cubicBezTo>
                    <a:pt x="11877" y="1544"/>
                    <a:pt x="11720" y="1386"/>
                    <a:pt x="11499" y="1386"/>
                  </a:cubicBezTo>
                  <a:lnTo>
                    <a:pt x="7341" y="1386"/>
                  </a:lnTo>
                  <a:cubicBezTo>
                    <a:pt x="7561" y="1103"/>
                    <a:pt x="7687" y="693"/>
                    <a:pt x="7687" y="347"/>
                  </a:cubicBezTo>
                  <a:cubicBezTo>
                    <a:pt x="7687" y="158"/>
                    <a:pt x="7530" y="0"/>
                    <a:pt x="734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96;p58"/>
            <p:cNvSpPr/>
            <p:nvPr/>
          </p:nvSpPr>
          <p:spPr>
            <a:xfrm>
              <a:off x="6664325" y="1938725"/>
              <a:ext cx="17375" cy="43350"/>
            </a:xfrm>
            <a:custGeom>
              <a:avLst/>
              <a:gdLst/>
              <a:ahLst/>
              <a:cxnLst/>
              <a:rect l="l" t="t" r="r" b="b"/>
              <a:pathLst>
                <a:path w="695" h="1734" extrusionOk="0">
                  <a:moveTo>
                    <a:pt x="348" y="1"/>
                  </a:moveTo>
                  <a:cubicBezTo>
                    <a:pt x="159" y="1"/>
                    <a:pt x="1" y="158"/>
                    <a:pt x="1" y="347"/>
                  </a:cubicBezTo>
                  <a:lnTo>
                    <a:pt x="1" y="1355"/>
                  </a:lnTo>
                  <a:cubicBezTo>
                    <a:pt x="1" y="1576"/>
                    <a:pt x="159" y="1733"/>
                    <a:pt x="348" y="1733"/>
                  </a:cubicBezTo>
                  <a:cubicBezTo>
                    <a:pt x="537" y="1733"/>
                    <a:pt x="694" y="1576"/>
                    <a:pt x="694" y="1355"/>
                  </a:cubicBezTo>
                  <a:lnTo>
                    <a:pt x="694" y="347"/>
                  </a:lnTo>
                  <a:cubicBezTo>
                    <a:pt x="694" y="158"/>
                    <a:pt x="537" y="1"/>
                    <a:pt x="34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97;p58"/>
            <p:cNvSpPr/>
            <p:nvPr/>
          </p:nvSpPr>
          <p:spPr>
            <a:xfrm>
              <a:off x="6594250" y="1972800"/>
              <a:ext cx="35450" cy="35275"/>
            </a:xfrm>
            <a:custGeom>
              <a:avLst/>
              <a:gdLst/>
              <a:ahLst/>
              <a:cxnLst/>
              <a:rect l="l" t="t" r="r" b="b"/>
              <a:pathLst>
                <a:path w="1418" h="1411" extrusionOk="0">
                  <a:moveTo>
                    <a:pt x="374" y="0"/>
                  </a:moveTo>
                  <a:cubicBezTo>
                    <a:pt x="291" y="0"/>
                    <a:pt x="205" y="40"/>
                    <a:pt x="126" y="118"/>
                  </a:cubicBezTo>
                  <a:cubicBezTo>
                    <a:pt x="0" y="244"/>
                    <a:pt x="0" y="496"/>
                    <a:pt x="126" y="591"/>
                  </a:cubicBezTo>
                  <a:lnTo>
                    <a:pt x="819" y="1316"/>
                  </a:lnTo>
                  <a:cubicBezTo>
                    <a:pt x="882" y="1379"/>
                    <a:pt x="969" y="1410"/>
                    <a:pt x="1055" y="1410"/>
                  </a:cubicBezTo>
                  <a:cubicBezTo>
                    <a:pt x="1142" y="1410"/>
                    <a:pt x="1229" y="1379"/>
                    <a:pt x="1292" y="1316"/>
                  </a:cubicBezTo>
                  <a:cubicBezTo>
                    <a:pt x="1418" y="1190"/>
                    <a:pt x="1418" y="969"/>
                    <a:pt x="1292" y="843"/>
                  </a:cubicBezTo>
                  <a:lnTo>
                    <a:pt x="599" y="118"/>
                  </a:lnTo>
                  <a:cubicBezTo>
                    <a:pt x="536" y="40"/>
                    <a:pt x="457" y="0"/>
                    <a:pt x="3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98;p58"/>
            <p:cNvSpPr/>
            <p:nvPr/>
          </p:nvSpPr>
          <p:spPr>
            <a:xfrm>
              <a:off x="6715525" y="1972800"/>
              <a:ext cx="35475" cy="35275"/>
            </a:xfrm>
            <a:custGeom>
              <a:avLst/>
              <a:gdLst/>
              <a:ahLst/>
              <a:cxnLst/>
              <a:rect l="l" t="t" r="r" b="b"/>
              <a:pathLst>
                <a:path w="1419" h="1411" extrusionOk="0">
                  <a:moveTo>
                    <a:pt x="1056" y="0"/>
                  </a:moveTo>
                  <a:cubicBezTo>
                    <a:pt x="970" y="0"/>
                    <a:pt x="883" y="40"/>
                    <a:pt x="820" y="118"/>
                  </a:cubicBezTo>
                  <a:lnTo>
                    <a:pt x="127" y="843"/>
                  </a:lnTo>
                  <a:cubicBezTo>
                    <a:pt x="1" y="969"/>
                    <a:pt x="1" y="1190"/>
                    <a:pt x="127" y="1316"/>
                  </a:cubicBezTo>
                  <a:cubicBezTo>
                    <a:pt x="174" y="1379"/>
                    <a:pt x="261" y="1410"/>
                    <a:pt x="351" y="1410"/>
                  </a:cubicBezTo>
                  <a:cubicBezTo>
                    <a:pt x="442" y="1410"/>
                    <a:pt x="536" y="1379"/>
                    <a:pt x="599" y="1316"/>
                  </a:cubicBezTo>
                  <a:lnTo>
                    <a:pt x="1293" y="591"/>
                  </a:lnTo>
                  <a:cubicBezTo>
                    <a:pt x="1419" y="496"/>
                    <a:pt x="1419" y="244"/>
                    <a:pt x="1293" y="118"/>
                  </a:cubicBezTo>
                  <a:cubicBezTo>
                    <a:pt x="1230" y="40"/>
                    <a:pt x="1143" y="0"/>
                    <a:pt x="105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688525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barn(inVertical)">
                                      <p:cBhvr>
                                        <p:cTn id="1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2549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2246769"/>
          </a:xfrm>
          <a:prstGeom prst="rect">
            <a:avLst/>
          </a:prstGeom>
          <a:noFill/>
        </p:spPr>
        <p:txBody>
          <a:bodyPr wrap="square" rtlCol="0">
            <a:spAutoFit/>
          </a:bodyPr>
          <a:lstStyle/>
          <a:p>
            <a:r>
              <a:rPr lang="en-US" sz="2800" dirty="0"/>
              <a:t>A contract is formed when there is “mutual assent” (also known as a "meeting of the minds") between two parties to enter into an agreement supported by “consideration” (money or something else given in exchange).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341579" y="20535"/>
            <a:ext cx="2260683" cy="375552"/>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2875134" y="945834"/>
            <a:ext cx="3908121" cy="646331"/>
          </a:xfrm>
          <a:prstGeom prst="rect">
            <a:avLst/>
          </a:prstGeom>
          <a:noFill/>
          <a:ln>
            <a:solidFill>
              <a:schemeClr val="tx1"/>
            </a:solidFill>
          </a:ln>
        </p:spPr>
        <p:txBody>
          <a:bodyPr wrap="none">
            <a:spAutoFit/>
          </a:bodyPr>
          <a:lstStyle/>
          <a:p>
            <a:r>
              <a:rPr lang="en-US" sz="3600" b="1" dirty="0"/>
              <a:t>Contract Formation</a:t>
            </a:r>
          </a:p>
        </p:txBody>
      </p:sp>
      <p:grpSp>
        <p:nvGrpSpPr>
          <p:cNvPr id="11" name="Google Shape;8494;p58"/>
          <p:cNvGrpSpPr/>
          <p:nvPr/>
        </p:nvGrpSpPr>
        <p:grpSpPr>
          <a:xfrm>
            <a:off x="640080" y="864471"/>
            <a:ext cx="1458635" cy="857305"/>
            <a:chOff x="6524150" y="1938725"/>
            <a:chExt cx="297725" cy="276625"/>
          </a:xfrm>
        </p:grpSpPr>
        <p:sp>
          <p:nvSpPr>
            <p:cNvPr id="12" name="Google Shape;8495;p58"/>
            <p:cNvSpPr/>
            <p:nvPr/>
          </p:nvSpPr>
          <p:spPr>
            <a:xfrm>
              <a:off x="6524150" y="2025375"/>
              <a:ext cx="297725" cy="189975"/>
            </a:xfrm>
            <a:custGeom>
              <a:avLst/>
              <a:gdLst/>
              <a:ahLst/>
              <a:cxnLst/>
              <a:rect l="l" t="t" r="r" b="b"/>
              <a:pathLst>
                <a:path w="11909" h="7599" extrusionOk="0">
                  <a:moveTo>
                    <a:pt x="9767" y="2079"/>
                  </a:moveTo>
                  <a:lnTo>
                    <a:pt x="9767" y="5198"/>
                  </a:lnTo>
                  <a:cubicBezTo>
                    <a:pt x="9735" y="5041"/>
                    <a:pt x="9672" y="4915"/>
                    <a:pt x="9546" y="4789"/>
                  </a:cubicBezTo>
                  <a:lnTo>
                    <a:pt x="7813" y="3056"/>
                  </a:lnTo>
                  <a:cubicBezTo>
                    <a:pt x="7624" y="2867"/>
                    <a:pt x="7341" y="2741"/>
                    <a:pt x="7057" y="2741"/>
                  </a:cubicBezTo>
                  <a:lnTo>
                    <a:pt x="6018" y="2741"/>
                  </a:lnTo>
                  <a:cubicBezTo>
                    <a:pt x="5923" y="2741"/>
                    <a:pt x="5797" y="2836"/>
                    <a:pt x="5734" y="2930"/>
                  </a:cubicBezTo>
                  <a:lnTo>
                    <a:pt x="5482" y="3403"/>
                  </a:lnTo>
                  <a:cubicBezTo>
                    <a:pt x="5293" y="3812"/>
                    <a:pt x="4883" y="4001"/>
                    <a:pt x="4505" y="4001"/>
                  </a:cubicBezTo>
                  <a:lnTo>
                    <a:pt x="5356" y="2269"/>
                  </a:lnTo>
                  <a:cubicBezTo>
                    <a:pt x="5419" y="2143"/>
                    <a:pt x="5576" y="2079"/>
                    <a:pt x="5671" y="2079"/>
                  </a:cubicBezTo>
                  <a:close/>
                  <a:moveTo>
                    <a:pt x="1418" y="2079"/>
                  </a:moveTo>
                  <a:lnTo>
                    <a:pt x="1418" y="5545"/>
                  </a:lnTo>
                  <a:lnTo>
                    <a:pt x="725" y="5545"/>
                  </a:lnTo>
                  <a:lnTo>
                    <a:pt x="725" y="2079"/>
                  </a:lnTo>
                  <a:close/>
                  <a:moveTo>
                    <a:pt x="11153" y="2079"/>
                  </a:moveTo>
                  <a:lnTo>
                    <a:pt x="11153" y="5545"/>
                  </a:lnTo>
                  <a:lnTo>
                    <a:pt x="10460" y="5545"/>
                  </a:lnTo>
                  <a:lnTo>
                    <a:pt x="10460" y="2079"/>
                  </a:lnTo>
                  <a:close/>
                  <a:moveTo>
                    <a:pt x="6931" y="630"/>
                  </a:moveTo>
                  <a:cubicBezTo>
                    <a:pt x="6774" y="1008"/>
                    <a:pt x="6427" y="1323"/>
                    <a:pt x="5955" y="1323"/>
                  </a:cubicBezTo>
                  <a:lnTo>
                    <a:pt x="5671" y="1323"/>
                  </a:lnTo>
                  <a:cubicBezTo>
                    <a:pt x="5293" y="1323"/>
                    <a:pt x="4946" y="1575"/>
                    <a:pt x="4726" y="1922"/>
                  </a:cubicBezTo>
                  <a:lnTo>
                    <a:pt x="3655" y="4064"/>
                  </a:lnTo>
                  <a:cubicBezTo>
                    <a:pt x="3623" y="4127"/>
                    <a:pt x="3623" y="4253"/>
                    <a:pt x="3655" y="4316"/>
                  </a:cubicBezTo>
                  <a:cubicBezTo>
                    <a:pt x="3718" y="4411"/>
                    <a:pt x="3781" y="4474"/>
                    <a:pt x="3875" y="4537"/>
                  </a:cubicBezTo>
                  <a:cubicBezTo>
                    <a:pt x="4088" y="4627"/>
                    <a:pt x="4310" y="4670"/>
                    <a:pt x="4532" y="4670"/>
                  </a:cubicBezTo>
                  <a:cubicBezTo>
                    <a:pt x="5165" y="4670"/>
                    <a:pt x="5785" y="4316"/>
                    <a:pt x="6112" y="3686"/>
                  </a:cubicBezTo>
                  <a:lnTo>
                    <a:pt x="6238" y="3434"/>
                  </a:lnTo>
                  <a:lnTo>
                    <a:pt x="7026" y="3434"/>
                  </a:lnTo>
                  <a:cubicBezTo>
                    <a:pt x="7089" y="3434"/>
                    <a:pt x="7215" y="3466"/>
                    <a:pt x="7246" y="3529"/>
                  </a:cubicBezTo>
                  <a:lnTo>
                    <a:pt x="8979" y="5261"/>
                  </a:lnTo>
                  <a:cubicBezTo>
                    <a:pt x="9137" y="5419"/>
                    <a:pt x="9137" y="5545"/>
                    <a:pt x="9105" y="5640"/>
                  </a:cubicBezTo>
                  <a:cubicBezTo>
                    <a:pt x="9105" y="5671"/>
                    <a:pt x="9042" y="5829"/>
                    <a:pt x="8885" y="5860"/>
                  </a:cubicBezTo>
                  <a:lnTo>
                    <a:pt x="5576" y="6805"/>
                  </a:lnTo>
                  <a:cubicBezTo>
                    <a:pt x="5543" y="6814"/>
                    <a:pt x="5507" y="6818"/>
                    <a:pt x="5470" y="6818"/>
                  </a:cubicBezTo>
                  <a:cubicBezTo>
                    <a:pt x="5371" y="6818"/>
                    <a:pt x="5268" y="6788"/>
                    <a:pt x="5198" y="6742"/>
                  </a:cubicBezTo>
                  <a:lnTo>
                    <a:pt x="4096" y="5640"/>
                  </a:lnTo>
                  <a:cubicBezTo>
                    <a:pt x="4033" y="5545"/>
                    <a:pt x="3938" y="5514"/>
                    <a:pt x="3875" y="5514"/>
                  </a:cubicBezTo>
                  <a:lnTo>
                    <a:pt x="2111" y="5514"/>
                  </a:lnTo>
                  <a:lnTo>
                    <a:pt x="2111" y="2048"/>
                  </a:lnTo>
                  <a:lnTo>
                    <a:pt x="2741" y="2048"/>
                  </a:lnTo>
                  <a:cubicBezTo>
                    <a:pt x="3119" y="2048"/>
                    <a:pt x="3466" y="1796"/>
                    <a:pt x="3686" y="1449"/>
                  </a:cubicBezTo>
                  <a:lnTo>
                    <a:pt x="4001" y="819"/>
                  </a:lnTo>
                  <a:cubicBezTo>
                    <a:pt x="4064" y="693"/>
                    <a:pt x="4190" y="630"/>
                    <a:pt x="4316" y="630"/>
                  </a:cubicBezTo>
                  <a:close/>
                  <a:moveTo>
                    <a:pt x="4316" y="0"/>
                  </a:moveTo>
                  <a:cubicBezTo>
                    <a:pt x="3907" y="0"/>
                    <a:pt x="3560" y="221"/>
                    <a:pt x="3371" y="599"/>
                  </a:cubicBezTo>
                  <a:lnTo>
                    <a:pt x="3056" y="1229"/>
                  </a:lnTo>
                  <a:cubicBezTo>
                    <a:pt x="2962" y="1323"/>
                    <a:pt x="2836" y="1418"/>
                    <a:pt x="2741" y="1418"/>
                  </a:cubicBezTo>
                  <a:lnTo>
                    <a:pt x="378" y="1418"/>
                  </a:lnTo>
                  <a:cubicBezTo>
                    <a:pt x="158" y="1418"/>
                    <a:pt x="0" y="1575"/>
                    <a:pt x="0" y="1764"/>
                  </a:cubicBezTo>
                  <a:lnTo>
                    <a:pt x="0" y="5955"/>
                  </a:lnTo>
                  <a:cubicBezTo>
                    <a:pt x="0" y="6144"/>
                    <a:pt x="158" y="6301"/>
                    <a:pt x="378" y="6301"/>
                  </a:cubicBezTo>
                  <a:lnTo>
                    <a:pt x="3718" y="6301"/>
                  </a:lnTo>
                  <a:lnTo>
                    <a:pt x="4694" y="7278"/>
                  </a:lnTo>
                  <a:cubicBezTo>
                    <a:pt x="4894" y="7477"/>
                    <a:pt x="5139" y="7598"/>
                    <a:pt x="5410" y="7598"/>
                  </a:cubicBezTo>
                  <a:cubicBezTo>
                    <a:pt x="5525" y="7598"/>
                    <a:pt x="5644" y="7577"/>
                    <a:pt x="5766" y="7530"/>
                  </a:cubicBezTo>
                  <a:lnTo>
                    <a:pt x="9074" y="6553"/>
                  </a:lnTo>
                  <a:cubicBezTo>
                    <a:pt x="9263" y="6522"/>
                    <a:pt x="9420" y="6396"/>
                    <a:pt x="9578" y="6238"/>
                  </a:cubicBezTo>
                  <a:lnTo>
                    <a:pt x="11562" y="6238"/>
                  </a:lnTo>
                  <a:cubicBezTo>
                    <a:pt x="11751" y="6238"/>
                    <a:pt x="11909" y="6081"/>
                    <a:pt x="11909" y="5892"/>
                  </a:cubicBezTo>
                  <a:lnTo>
                    <a:pt x="11909" y="1733"/>
                  </a:lnTo>
                  <a:cubicBezTo>
                    <a:pt x="11877" y="1544"/>
                    <a:pt x="11720" y="1386"/>
                    <a:pt x="11499" y="1386"/>
                  </a:cubicBezTo>
                  <a:lnTo>
                    <a:pt x="7341" y="1386"/>
                  </a:lnTo>
                  <a:cubicBezTo>
                    <a:pt x="7561" y="1103"/>
                    <a:pt x="7687" y="693"/>
                    <a:pt x="7687" y="347"/>
                  </a:cubicBezTo>
                  <a:cubicBezTo>
                    <a:pt x="7687" y="158"/>
                    <a:pt x="7530" y="0"/>
                    <a:pt x="734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96;p58"/>
            <p:cNvSpPr/>
            <p:nvPr/>
          </p:nvSpPr>
          <p:spPr>
            <a:xfrm>
              <a:off x="6664325" y="1938725"/>
              <a:ext cx="17375" cy="43350"/>
            </a:xfrm>
            <a:custGeom>
              <a:avLst/>
              <a:gdLst/>
              <a:ahLst/>
              <a:cxnLst/>
              <a:rect l="l" t="t" r="r" b="b"/>
              <a:pathLst>
                <a:path w="695" h="1734" extrusionOk="0">
                  <a:moveTo>
                    <a:pt x="348" y="1"/>
                  </a:moveTo>
                  <a:cubicBezTo>
                    <a:pt x="159" y="1"/>
                    <a:pt x="1" y="158"/>
                    <a:pt x="1" y="347"/>
                  </a:cubicBezTo>
                  <a:lnTo>
                    <a:pt x="1" y="1355"/>
                  </a:lnTo>
                  <a:cubicBezTo>
                    <a:pt x="1" y="1576"/>
                    <a:pt x="159" y="1733"/>
                    <a:pt x="348" y="1733"/>
                  </a:cubicBezTo>
                  <a:cubicBezTo>
                    <a:pt x="537" y="1733"/>
                    <a:pt x="694" y="1576"/>
                    <a:pt x="694" y="1355"/>
                  </a:cubicBezTo>
                  <a:lnTo>
                    <a:pt x="694" y="347"/>
                  </a:lnTo>
                  <a:cubicBezTo>
                    <a:pt x="694" y="158"/>
                    <a:pt x="537" y="1"/>
                    <a:pt x="34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97;p58"/>
            <p:cNvSpPr/>
            <p:nvPr/>
          </p:nvSpPr>
          <p:spPr>
            <a:xfrm>
              <a:off x="6594250" y="1972800"/>
              <a:ext cx="35450" cy="35275"/>
            </a:xfrm>
            <a:custGeom>
              <a:avLst/>
              <a:gdLst/>
              <a:ahLst/>
              <a:cxnLst/>
              <a:rect l="l" t="t" r="r" b="b"/>
              <a:pathLst>
                <a:path w="1418" h="1411" extrusionOk="0">
                  <a:moveTo>
                    <a:pt x="374" y="0"/>
                  </a:moveTo>
                  <a:cubicBezTo>
                    <a:pt x="291" y="0"/>
                    <a:pt x="205" y="40"/>
                    <a:pt x="126" y="118"/>
                  </a:cubicBezTo>
                  <a:cubicBezTo>
                    <a:pt x="0" y="244"/>
                    <a:pt x="0" y="496"/>
                    <a:pt x="126" y="591"/>
                  </a:cubicBezTo>
                  <a:lnTo>
                    <a:pt x="819" y="1316"/>
                  </a:lnTo>
                  <a:cubicBezTo>
                    <a:pt x="882" y="1379"/>
                    <a:pt x="969" y="1410"/>
                    <a:pt x="1055" y="1410"/>
                  </a:cubicBezTo>
                  <a:cubicBezTo>
                    <a:pt x="1142" y="1410"/>
                    <a:pt x="1229" y="1379"/>
                    <a:pt x="1292" y="1316"/>
                  </a:cubicBezTo>
                  <a:cubicBezTo>
                    <a:pt x="1418" y="1190"/>
                    <a:pt x="1418" y="969"/>
                    <a:pt x="1292" y="843"/>
                  </a:cubicBezTo>
                  <a:lnTo>
                    <a:pt x="599" y="118"/>
                  </a:lnTo>
                  <a:cubicBezTo>
                    <a:pt x="536" y="40"/>
                    <a:pt x="457" y="0"/>
                    <a:pt x="3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98;p58"/>
            <p:cNvSpPr/>
            <p:nvPr/>
          </p:nvSpPr>
          <p:spPr>
            <a:xfrm>
              <a:off x="6715525" y="1972800"/>
              <a:ext cx="35475" cy="35275"/>
            </a:xfrm>
            <a:custGeom>
              <a:avLst/>
              <a:gdLst/>
              <a:ahLst/>
              <a:cxnLst/>
              <a:rect l="l" t="t" r="r" b="b"/>
              <a:pathLst>
                <a:path w="1419" h="1411" extrusionOk="0">
                  <a:moveTo>
                    <a:pt x="1056" y="0"/>
                  </a:moveTo>
                  <a:cubicBezTo>
                    <a:pt x="970" y="0"/>
                    <a:pt x="883" y="40"/>
                    <a:pt x="820" y="118"/>
                  </a:cubicBezTo>
                  <a:lnTo>
                    <a:pt x="127" y="843"/>
                  </a:lnTo>
                  <a:cubicBezTo>
                    <a:pt x="1" y="969"/>
                    <a:pt x="1" y="1190"/>
                    <a:pt x="127" y="1316"/>
                  </a:cubicBezTo>
                  <a:cubicBezTo>
                    <a:pt x="174" y="1379"/>
                    <a:pt x="261" y="1410"/>
                    <a:pt x="351" y="1410"/>
                  </a:cubicBezTo>
                  <a:cubicBezTo>
                    <a:pt x="442" y="1410"/>
                    <a:pt x="536" y="1379"/>
                    <a:pt x="599" y="1316"/>
                  </a:cubicBezTo>
                  <a:lnTo>
                    <a:pt x="1293" y="591"/>
                  </a:lnTo>
                  <a:cubicBezTo>
                    <a:pt x="1419" y="496"/>
                    <a:pt x="1419" y="244"/>
                    <a:pt x="1293" y="118"/>
                  </a:cubicBezTo>
                  <a:cubicBezTo>
                    <a:pt x="1230" y="40"/>
                    <a:pt x="1143" y="0"/>
                    <a:pt x="105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80212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barn(inVertical)">
                                      <p:cBhvr>
                                        <p:cTn id="1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2549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2308324"/>
          </a:xfrm>
          <a:prstGeom prst="rect">
            <a:avLst/>
          </a:prstGeom>
          <a:noFill/>
        </p:spPr>
        <p:txBody>
          <a:bodyPr wrap="square" rtlCol="0">
            <a:spAutoFit/>
          </a:bodyPr>
          <a:lstStyle/>
          <a:p>
            <a:r>
              <a:rPr lang="en-US" sz="2400" dirty="0"/>
              <a:t>Mutual assent means that two parties over the age of “majority” (18 years) and of sound mind have voluntarily agreed to enter into an agreement under which each will do or provide certain things. Where fraud or duress is used to convince a party (i.e., gunpoint) to enter into an agreement, the requirement of voluntary assent is absent and the contract can be voided.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341579" y="20535"/>
            <a:ext cx="2260683" cy="375552"/>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2875134" y="945834"/>
            <a:ext cx="2924711" cy="646331"/>
          </a:xfrm>
          <a:prstGeom prst="rect">
            <a:avLst/>
          </a:prstGeom>
          <a:noFill/>
          <a:ln>
            <a:solidFill>
              <a:schemeClr val="tx1"/>
            </a:solidFill>
          </a:ln>
        </p:spPr>
        <p:txBody>
          <a:bodyPr wrap="none">
            <a:spAutoFit/>
          </a:bodyPr>
          <a:lstStyle/>
          <a:p>
            <a:r>
              <a:rPr lang="en-US" sz="3600" b="1" dirty="0"/>
              <a:t>Mutual assent</a:t>
            </a:r>
          </a:p>
        </p:txBody>
      </p:sp>
      <p:grpSp>
        <p:nvGrpSpPr>
          <p:cNvPr id="11" name="Google Shape;8494;p58"/>
          <p:cNvGrpSpPr/>
          <p:nvPr/>
        </p:nvGrpSpPr>
        <p:grpSpPr>
          <a:xfrm>
            <a:off x="640080" y="864471"/>
            <a:ext cx="1458635" cy="857305"/>
            <a:chOff x="6524150" y="1938725"/>
            <a:chExt cx="297725" cy="276625"/>
          </a:xfrm>
        </p:grpSpPr>
        <p:sp>
          <p:nvSpPr>
            <p:cNvPr id="12" name="Google Shape;8495;p58"/>
            <p:cNvSpPr/>
            <p:nvPr/>
          </p:nvSpPr>
          <p:spPr>
            <a:xfrm>
              <a:off x="6524150" y="2025375"/>
              <a:ext cx="297725" cy="189975"/>
            </a:xfrm>
            <a:custGeom>
              <a:avLst/>
              <a:gdLst/>
              <a:ahLst/>
              <a:cxnLst/>
              <a:rect l="l" t="t" r="r" b="b"/>
              <a:pathLst>
                <a:path w="11909" h="7599" extrusionOk="0">
                  <a:moveTo>
                    <a:pt x="9767" y="2079"/>
                  </a:moveTo>
                  <a:lnTo>
                    <a:pt x="9767" y="5198"/>
                  </a:lnTo>
                  <a:cubicBezTo>
                    <a:pt x="9735" y="5041"/>
                    <a:pt x="9672" y="4915"/>
                    <a:pt x="9546" y="4789"/>
                  </a:cubicBezTo>
                  <a:lnTo>
                    <a:pt x="7813" y="3056"/>
                  </a:lnTo>
                  <a:cubicBezTo>
                    <a:pt x="7624" y="2867"/>
                    <a:pt x="7341" y="2741"/>
                    <a:pt x="7057" y="2741"/>
                  </a:cubicBezTo>
                  <a:lnTo>
                    <a:pt x="6018" y="2741"/>
                  </a:lnTo>
                  <a:cubicBezTo>
                    <a:pt x="5923" y="2741"/>
                    <a:pt x="5797" y="2836"/>
                    <a:pt x="5734" y="2930"/>
                  </a:cubicBezTo>
                  <a:lnTo>
                    <a:pt x="5482" y="3403"/>
                  </a:lnTo>
                  <a:cubicBezTo>
                    <a:pt x="5293" y="3812"/>
                    <a:pt x="4883" y="4001"/>
                    <a:pt x="4505" y="4001"/>
                  </a:cubicBezTo>
                  <a:lnTo>
                    <a:pt x="5356" y="2269"/>
                  </a:lnTo>
                  <a:cubicBezTo>
                    <a:pt x="5419" y="2143"/>
                    <a:pt x="5576" y="2079"/>
                    <a:pt x="5671" y="2079"/>
                  </a:cubicBezTo>
                  <a:close/>
                  <a:moveTo>
                    <a:pt x="1418" y="2079"/>
                  </a:moveTo>
                  <a:lnTo>
                    <a:pt x="1418" y="5545"/>
                  </a:lnTo>
                  <a:lnTo>
                    <a:pt x="725" y="5545"/>
                  </a:lnTo>
                  <a:lnTo>
                    <a:pt x="725" y="2079"/>
                  </a:lnTo>
                  <a:close/>
                  <a:moveTo>
                    <a:pt x="11153" y="2079"/>
                  </a:moveTo>
                  <a:lnTo>
                    <a:pt x="11153" y="5545"/>
                  </a:lnTo>
                  <a:lnTo>
                    <a:pt x="10460" y="5545"/>
                  </a:lnTo>
                  <a:lnTo>
                    <a:pt x="10460" y="2079"/>
                  </a:lnTo>
                  <a:close/>
                  <a:moveTo>
                    <a:pt x="6931" y="630"/>
                  </a:moveTo>
                  <a:cubicBezTo>
                    <a:pt x="6774" y="1008"/>
                    <a:pt x="6427" y="1323"/>
                    <a:pt x="5955" y="1323"/>
                  </a:cubicBezTo>
                  <a:lnTo>
                    <a:pt x="5671" y="1323"/>
                  </a:lnTo>
                  <a:cubicBezTo>
                    <a:pt x="5293" y="1323"/>
                    <a:pt x="4946" y="1575"/>
                    <a:pt x="4726" y="1922"/>
                  </a:cubicBezTo>
                  <a:lnTo>
                    <a:pt x="3655" y="4064"/>
                  </a:lnTo>
                  <a:cubicBezTo>
                    <a:pt x="3623" y="4127"/>
                    <a:pt x="3623" y="4253"/>
                    <a:pt x="3655" y="4316"/>
                  </a:cubicBezTo>
                  <a:cubicBezTo>
                    <a:pt x="3718" y="4411"/>
                    <a:pt x="3781" y="4474"/>
                    <a:pt x="3875" y="4537"/>
                  </a:cubicBezTo>
                  <a:cubicBezTo>
                    <a:pt x="4088" y="4627"/>
                    <a:pt x="4310" y="4670"/>
                    <a:pt x="4532" y="4670"/>
                  </a:cubicBezTo>
                  <a:cubicBezTo>
                    <a:pt x="5165" y="4670"/>
                    <a:pt x="5785" y="4316"/>
                    <a:pt x="6112" y="3686"/>
                  </a:cubicBezTo>
                  <a:lnTo>
                    <a:pt x="6238" y="3434"/>
                  </a:lnTo>
                  <a:lnTo>
                    <a:pt x="7026" y="3434"/>
                  </a:lnTo>
                  <a:cubicBezTo>
                    <a:pt x="7089" y="3434"/>
                    <a:pt x="7215" y="3466"/>
                    <a:pt x="7246" y="3529"/>
                  </a:cubicBezTo>
                  <a:lnTo>
                    <a:pt x="8979" y="5261"/>
                  </a:lnTo>
                  <a:cubicBezTo>
                    <a:pt x="9137" y="5419"/>
                    <a:pt x="9137" y="5545"/>
                    <a:pt x="9105" y="5640"/>
                  </a:cubicBezTo>
                  <a:cubicBezTo>
                    <a:pt x="9105" y="5671"/>
                    <a:pt x="9042" y="5829"/>
                    <a:pt x="8885" y="5860"/>
                  </a:cubicBezTo>
                  <a:lnTo>
                    <a:pt x="5576" y="6805"/>
                  </a:lnTo>
                  <a:cubicBezTo>
                    <a:pt x="5543" y="6814"/>
                    <a:pt x="5507" y="6818"/>
                    <a:pt x="5470" y="6818"/>
                  </a:cubicBezTo>
                  <a:cubicBezTo>
                    <a:pt x="5371" y="6818"/>
                    <a:pt x="5268" y="6788"/>
                    <a:pt x="5198" y="6742"/>
                  </a:cubicBezTo>
                  <a:lnTo>
                    <a:pt x="4096" y="5640"/>
                  </a:lnTo>
                  <a:cubicBezTo>
                    <a:pt x="4033" y="5545"/>
                    <a:pt x="3938" y="5514"/>
                    <a:pt x="3875" y="5514"/>
                  </a:cubicBezTo>
                  <a:lnTo>
                    <a:pt x="2111" y="5514"/>
                  </a:lnTo>
                  <a:lnTo>
                    <a:pt x="2111" y="2048"/>
                  </a:lnTo>
                  <a:lnTo>
                    <a:pt x="2741" y="2048"/>
                  </a:lnTo>
                  <a:cubicBezTo>
                    <a:pt x="3119" y="2048"/>
                    <a:pt x="3466" y="1796"/>
                    <a:pt x="3686" y="1449"/>
                  </a:cubicBezTo>
                  <a:lnTo>
                    <a:pt x="4001" y="819"/>
                  </a:lnTo>
                  <a:cubicBezTo>
                    <a:pt x="4064" y="693"/>
                    <a:pt x="4190" y="630"/>
                    <a:pt x="4316" y="630"/>
                  </a:cubicBezTo>
                  <a:close/>
                  <a:moveTo>
                    <a:pt x="4316" y="0"/>
                  </a:moveTo>
                  <a:cubicBezTo>
                    <a:pt x="3907" y="0"/>
                    <a:pt x="3560" y="221"/>
                    <a:pt x="3371" y="599"/>
                  </a:cubicBezTo>
                  <a:lnTo>
                    <a:pt x="3056" y="1229"/>
                  </a:lnTo>
                  <a:cubicBezTo>
                    <a:pt x="2962" y="1323"/>
                    <a:pt x="2836" y="1418"/>
                    <a:pt x="2741" y="1418"/>
                  </a:cubicBezTo>
                  <a:lnTo>
                    <a:pt x="378" y="1418"/>
                  </a:lnTo>
                  <a:cubicBezTo>
                    <a:pt x="158" y="1418"/>
                    <a:pt x="0" y="1575"/>
                    <a:pt x="0" y="1764"/>
                  </a:cubicBezTo>
                  <a:lnTo>
                    <a:pt x="0" y="5955"/>
                  </a:lnTo>
                  <a:cubicBezTo>
                    <a:pt x="0" y="6144"/>
                    <a:pt x="158" y="6301"/>
                    <a:pt x="378" y="6301"/>
                  </a:cubicBezTo>
                  <a:lnTo>
                    <a:pt x="3718" y="6301"/>
                  </a:lnTo>
                  <a:lnTo>
                    <a:pt x="4694" y="7278"/>
                  </a:lnTo>
                  <a:cubicBezTo>
                    <a:pt x="4894" y="7477"/>
                    <a:pt x="5139" y="7598"/>
                    <a:pt x="5410" y="7598"/>
                  </a:cubicBezTo>
                  <a:cubicBezTo>
                    <a:pt x="5525" y="7598"/>
                    <a:pt x="5644" y="7577"/>
                    <a:pt x="5766" y="7530"/>
                  </a:cubicBezTo>
                  <a:lnTo>
                    <a:pt x="9074" y="6553"/>
                  </a:lnTo>
                  <a:cubicBezTo>
                    <a:pt x="9263" y="6522"/>
                    <a:pt x="9420" y="6396"/>
                    <a:pt x="9578" y="6238"/>
                  </a:cubicBezTo>
                  <a:lnTo>
                    <a:pt x="11562" y="6238"/>
                  </a:lnTo>
                  <a:cubicBezTo>
                    <a:pt x="11751" y="6238"/>
                    <a:pt x="11909" y="6081"/>
                    <a:pt x="11909" y="5892"/>
                  </a:cubicBezTo>
                  <a:lnTo>
                    <a:pt x="11909" y="1733"/>
                  </a:lnTo>
                  <a:cubicBezTo>
                    <a:pt x="11877" y="1544"/>
                    <a:pt x="11720" y="1386"/>
                    <a:pt x="11499" y="1386"/>
                  </a:cubicBezTo>
                  <a:lnTo>
                    <a:pt x="7341" y="1386"/>
                  </a:lnTo>
                  <a:cubicBezTo>
                    <a:pt x="7561" y="1103"/>
                    <a:pt x="7687" y="693"/>
                    <a:pt x="7687" y="347"/>
                  </a:cubicBezTo>
                  <a:cubicBezTo>
                    <a:pt x="7687" y="158"/>
                    <a:pt x="7530" y="0"/>
                    <a:pt x="734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96;p58"/>
            <p:cNvSpPr/>
            <p:nvPr/>
          </p:nvSpPr>
          <p:spPr>
            <a:xfrm>
              <a:off x="6664325" y="1938725"/>
              <a:ext cx="17375" cy="43350"/>
            </a:xfrm>
            <a:custGeom>
              <a:avLst/>
              <a:gdLst/>
              <a:ahLst/>
              <a:cxnLst/>
              <a:rect l="l" t="t" r="r" b="b"/>
              <a:pathLst>
                <a:path w="695" h="1734" extrusionOk="0">
                  <a:moveTo>
                    <a:pt x="348" y="1"/>
                  </a:moveTo>
                  <a:cubicBezTo>
                    <a:pt x="159" y="1"/>
                    <a:pt x="1" y="158"/>
                    <a:pt x="1" y="347"/>
                  </a:cubicBezTo>
                  <a:lnTo>
                    <a:pt x="1" y="1355"/>
                  </a:lnTo>
                  <a:cubicBezTo>
                    <a:pt x="1" y="1576"/>
                    <a:pt x="159" y="1733"/>
                    <a:pt x="348" y="1733"/>
                  </a:cubicBezTo>
                  <a:cubicBezTo>
                    <a:pt x="537" y="1733"/>
                    <a:pt x="694" y="1576"/>
                    <a:pt x="694" y="1355"/>
                  </a:cubicBezTo>
                  <a:lnTo>
                    <a:pt x="694" y="347"/>
                  </a:lnTo>
                  <a:cubicBezTo>
                    <a:pt x="694" y="158"/>
                    <a:pt x="537" y="1"/>
                    <a:pt x="34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97;p58"/>
            <p:cNvSpPr/>
            <p:nvPr/>
          </p:nvSpPr>
          <p:spPr>
            <a:xfrm>
              <a:off x="6594250" y="1972800"/>
              <a:ext cx="35450" cy="35275"/>
            </a:xfrm>
            <a:custGeom>
              <a:avLst/>
              <a:gdLst/>
              <a:ahLst/>
              <a:cxnLst/>
              <a:rect l="l" t="t" r="r" b="b"/>
              <a:pathLst>
                <a:path w="1418" h="1411" extrusionOk="0">
                  <a:moveTo>
                    <a:pt x="374" y="0"/>
                  </a:moveTo>
                  <a:cubicBezTo>
                    <a:pt x="291" y="0"/>
                    <a:pt x="205" y="40"/>
                    <a:pt x="126" y="118"/>
                  </a:cubicBezTo>
                  <a:cubicBezTo>
                    <a:pt x="0" y="244"/>
                    <a:pt x="0" y="496"/>
                    <a:pt x="126" y="591"/>
                  </a:cubicBezTo>
                  <a:lnTo>
                    <a:pt x="819" y="1316"/>
                  </a:lnTo>
                  <a:cubicBezTo>
                    <a:pt x="882" y="1379"/>
                    <a:pt x="969" y="1410"/>
                    <a:pt x="1055" y="1410"/>
                  </a:cubicBezTo>
                  <a:cubicBezTo>
                    <a:pt x="1142" y="1410"/>
                    <a:pt x="1229" y="1379"/>
                    <a:pt x="1292" y="1316"/>
                  </a:cubicBezTo>
                  <a:cubicBezTo>
                    <a:pt x="1418" y="1190"/>
                    <a:pt x="1418" y="969"/>
                    <a:pt x="1292" y="843"/>
                  </a:cubicBezTo>
                  <a:lnTo>
                    <a:pt x="599" y="118"/>
                  </a:lnTo>
                  <a:cubicBezTo>
                    <a:pt x="536" y="40"/>
                    <a:pt x="457" y="0"/>
                    <a:pt x="3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98;p58"/>
            <p:cNvSpPr/>
            <p:nvPr/>
          </p:nvSpPr>
          <p:spPr>
            <a:xfrm>
              <a:off x="6715525" y="1972800"/>
              <a:ext cx="35475" cy="35275"/>
            </a:xfrm>
            <a:custGeom>
              <a:avLst/>
              <a:gdLst/>
              <a:ahLst/>
              <a:cxnLst/>
              <a:rect l="l" t="t" r="r" b="b"/>
              <a:pathLst>
                <a:path w="1419" h="1411" extrusionOk="0">
                  <a:moveTo>
                    <a:pt x="1056" y="0"/>
                  </a:moveTo>
                  <a:cubicBezTo>
                    <a:pt x="970" y="0"/>
                    <a:pt x="883" y="40"/>
                    <a:pt x="820" y="118"/>
                  </a:cubicBezTo>
                  <a:lnTo>
                    <a:pt x="127" y="843"/>
                  </a:lnTo>
                  <a:cubicBezTo>
                    <a:pt x="1" y="969"/>
                    <a:pt x="1" y="1190"/>
                    <a:pt x="127" y="1316"/>
                  </a:cubicBezTo>
                  <a:cubicBezTo>
                    <a:pt x="174" y="1379"/>
                    <a:pt x="261" y="1410"/>
                    <a:pt x="351" y="1410"/>
                  </a:cubicBezTo>
                  <a:cubicBezTo>
                    <a:pt x="442" y="1410"/>
                    <a:pt x="536" y="1379"/>
                    <a:pt x="599" y="1316"/>
                  </a:cubicBezTo>
                  <a:lnTo>
                    <a:pt x="1293" y="591"/>
                  </a:lnTo>
                  <a:cubicBezTo>
                    <a:pt x="1419" y="496"/>
                    <a:pt x="1419" y="244"/>
                    <a:pt x="1293" y="118"/>
                  </a:cubicBezTo>
                  <a:cubicBezTo>
                    <a:pt x="1230" y="40"/>
                    <a:pt x="1143" y="0"/>
                    <a:pt x="105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46724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barn(inVertical)">
                                      <p:cBhvr>
                                        <p:cTn id="1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2549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2308324"/>
          </a:xfrm>
          <a:prstGeom prst="rect">
            <a:avLst/>
          </a:prstGeom>
          <a:noFill/>
        </p:spPr>
        <p:txBody>
          <a:bodyPr wrap="square" rtlCol="0">
            <a:spAutoFit/>
          </a:bodyPr>
          <a:lstStyle/>
          <a:p>
            <a:r>
              <a:rPr lang="en-US" sz="2400" dirty="0"/>
              <a:t>Interestingly, most contracts involving minors can be voided, but minors are generally not permitted to “disaffirm” contracts involving “necessities” like food, clothing and shelter. Mutual assent can also be undermined by mutual mistake about a material fact or assumption, as discussed below under </a:t>
            </a:r>
            <a:r>
              <a:rPr lang="en-US" sz="2400" dirty="0" err="1"/>
              <a:t>Parol</a:t>
            </a:r>
            <a:r>
              <a:rPr lang="en-US" sz="2400" dirty="0"/>
              <a:t> Evidence Rule.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341579" y="20535"/>
            <a:ext cx="2260683" cy="375552"/>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2875134" y="945834"/>
            <a:ext cx="2924711" cy="646331"/>
          </a:xfrm>
          <a:prstGeom prst="rect">
            <a:avLst/>
          </a:prstGeom>
          <a:noFill/>
          <a:ln>
            <a:solidFill>
              <a:schemeClr val="tx1"/>
            </a:solidFill>
          </a:ln>
        </p:spPr>
        <p:txBody>
          <a:bodyPr wrap="none">
            <a:spAutoFit/>
          </a:bodyPr>
          <a:lstStyle/>
          <a:p>
            <a:r>
              <a:rPr lang="en-US" sz="3600" b="1" dirty="0"/>
              <a:t>Mutual assent</a:t>
            </a:r>
          </a:p>
        </p:txBody>
      </p:sp>
      <p:grpSp>
        <p:nvGrpSpPr>
          <p:cNvPr id="11" name="Google Shape;8494;p58"/>
          <p:cNvGrpSpPr/>
          <p:nvPr/>
        </p:nvGrpSpPr>
        <p:grpSpPr>
          <a:xfrm>
            <a:off x="640080" y="864471"/>
            <a:ext cx="1458635" cy="857305"/>
            <a:chOff x="6524150" y="1938725"/>
            <a:chExt cx="297725" cy="276625"/>
          </a:xfrm>
        </p:grpSpPr>
        <p:sp>
          <p:nvSpPr>
            <p:cNvPr id="12" name="Google Shape;8495;p58"/>
            <p:cNvSpPr/>
            <p:nvPr/>
          </p:nvSpPr>
          <p:spPr>
            <a:xfrm>
              <a:off x="6524150" y="2025375"/>
              <a:ext cx="297725" cy="189975"/>
            </a:xfrm>
            <a:custGeom>
              <a:avLst/>
              <a:gdLst/>
              <a:ahLst/>
              <a:cxnLst/>
              <a:rect l="l" t="t" r="r" b="b"/>
              <a:pathLst>
                <a:path w="11909" h="7599" extrusionOk="0">
                  <a:moveTo>
                    <a:pt x="9767" y="2079"/>
                  </a:moveTo>
                  <a:lnTo>
                    <a:pt x="9767" y="5198"/>
                  </a:lnTo>
                  <a:cubicBezTo>
                    <a:pt x="9735" y="5041"/>
                    <a:pt x="9672" y="4915"/>
                    <a:pt x="9546" y="4789"/>
                  </a:cubicBezTo>
                  <a:lnTo>
                    <a:pt x="7813" y="3056"/>
                  </a:lnTo>
                  <a:cubicBezTo>
                    <a:pt x="7624" y="2867"/>
                    <a:pt x="7341" y="2741"/>
                    <a:pt x="7057" y="2741"/>
                  </a:cubicBezTo>
                  <a:lnTo>
                    <a:pt x="6018" y="2741"/>
                  </a:lnTo>
                  <a:cubicBezTo>
                    <a:pt x="5923" y="2741"/>
                    <a:pt x="5797" y="2836"/>
                    <a:pt x="5734" y="2930"/>
                  </a:cubicBezTo>
                  <a:lnTo>
                    <a:pt x="5482" y="3403"/>
                  </a:lnTo>
                  <a:cubicBezTo>
                    <a:pt x="5293" y="3812"/>
                    <a:pt x="4883" y="4001"/>
                    <a:pt x="4505" y="4001"/>
                  </a:cubicBezTo>
                  <a:lnTo>
                    <a:pt x="5356" y="2269"/>
                  </a:lnTo>
                  <a:cubicBezTo>
                    <a:pt x="5419" y="2143"/>
                    <a:pt x="5576" y="2079"/>
                    <a:pt x="5671" y="2079"/>
                  </a:cubicBezTo>
                  <a:close/>
                  <a:moveTo>
                    <a:pt x="1418" y="2079"/>
                  </a:moveTo>
                  <a:lnTo>
                    <a:pt x="1418" y="5545"/>
                  </a:lnTo>
                  <a:lnTo>
                    <a:pt x="725" y="5545"/>
                  </a:lnTo>
                  <a:lnTo>
                    <a:pt x="725" y="2079"/>
                  </a:lnTo>
                  <a:close/>
                  <a:moveTo>
                    <a:pt x="11153" y="2079"/>
                  </a:moveTo>
                  <a:lnTo>
                    <a:pt x="11153" y="5545"/>
                  </a:lnTo>
                  <a:lnTo>
                    <a:pt x="10460" y="5545"/>
                  </a:lnTo>
                  <a:lnTo>
                    <a:pt x="10460" y="2079"/>
                  </a:lnTo>
                  <a:close/>
                  <a:moveTo>
                    <a:pt x="6931" y="630"/>
                  </a:moveTo>
                  <a:cubicBezTo>
                    <a:pt x="6774" y="1008"/>
                    <a:pt x="6427" y="1323"/>
                    <a:pt x="5955" y="1323"/>
                  </a:cubicBezTo>
                  <a:lnTo>
                    <a:pt x="5671" y="1323"/>
                  </a:lnTo>
                  <a:cubicBezTo>
                    <a:pt x="5293" y="1323"/>
                    <a:pt x="4946" y="1575"/>
                    <a:pt x="4726" y="1922"/>
                  </a:cubicBezTo>
                  <a:lnTo>
                    <a:pt x="3655" y="4064"/>
                  </a:lnTo>
                  <a:cubicBezTo>
                    <a:pt x="3623" y="4127"/>
                    <a:pt x="3623" y="4253"/>
                    <a:pt x="3655" y="4316"/>
                  </a:cubicBezTo>
                  <a:cubicBezTo>
                    <a:pt x="3718" y="4411"/>
                    <a:pt x="3781" y="4474"/>
                    <a:pt x="3875" y="4537"/>
                  </a:cubicBezTo>
                  <a:cubicBezTo>
                    <a:pt x="4088" y="4627"/>
                    <a:pt x="4310" y="4670"/>
                    <a:pt x="4532" y="4670"/>
                  </a:cubicBezTo>
                  <a:cubicBezTo>
                    <a:pt x="5165" y="4670"/>
                    <a:pt x="5785" y="4316"/>
                    <a:pt x="6112" y="3686"/>
                  </a:cubicBezTo>
                  <a:lnTo>
                    <a:pt x="6238" y="3434"/>
                  </a:lnTo>
                  <a:lnTo>
                    <a:pt x="7026" y="3434"/>
                  </a:lnTo>
                  <a:cubicBezTo>
                    <a:pt x="7089" y="3434"/>
                    <a:pt x="7215" y="3466"/>
                    <a:pt x="7246" y="3529"/>
                  </a:cubicBezTo>
                  <a:lnTo>
                    <a:pt x="8979" y="5261"/>
                  </a:lnTo>
                  <a:cubicBezTo>
                    <a:pt x="9137" y="5419"/>
                    <a:pt x="9137" y="5545"/>
                    <a:pt x="9105" y="5640"/>
                  </a:cubicBezTo>
                  <a:cubicBezTo>
                    <a:pt x="9105" y="5671"/>
                    <a:pt x="9042" y="5829"/>
                    <a:pt x="8885" y="5860"/>
                  </a:cubicBezTo>
                  <a:lnTo>
                    <a:pt x="5576" y="6805"/>
                  </a:lnTo>
                  <a:cubicBezTo>
                    <a:pt x="5543" y="6814"/>
                    <a:pt x="5507" y="6818"/>
                    <a:pt x="5470" y="6818"/>
                  </a:cubicBezTo>
                  <a:cubicBezTo>
                    <a:pt x="5371" y="6818"/>
                    <a:pt x="5268" y="6788"/>
                    <a:pt x="5198" y="6742"/>
                  </a:cubicBezTo>
                  <a:lnTo>
                    <a:pt x="4096" y="5640"/>
                  </a:lnTo>
                  <a:cubicBezTo>
                    <a:pt x="4033" y="5545"/>
                    <a:pt x="3938" y="5514"/>
                    <a:pt x="3875" y="5514"/>
                  </a:cubicBezTo>
                  <a:lnTo>
                    <a:pt x="2111" y="5514"/>
                  </a:lnTo>
                  <a:lnTo>
                    <a:pt x="2111" y="2048"/>
                  </a:lnTo>
                  <a:lnTo>
                    <a:pt x="2741" y="2048"/>
                  </a:lnTo>
                  <a:cubicBezTo>
                    <a:pt x="3119" y="2048"/>
                    <a:pt x="3466" y="1796"/>
                    <a:pt x="3686" y="1449"/>
                  </a:cubicBezTo>
                  <a:lnTo>
                    <a:pt x="4001" y="819"/>
                  </a:lnTo>
                  <a:cubicBezTo>
                    <a:pt x="4064" y="693"/>
                    <a:pt x="4190" y="630"/>
                    <a:pt x="4316" y="630"/>
                  </a:cubicBezTo>
                  <a:close/>
                  <a:moveTo>
                    <a:pt x="4316" y="0"/>
                  </a:moveTo>
                  <a:cubicBezTo>
                    <a:pt x="3907" y="0"/>
                    <a:pt x="3560" y="221"/>
                    <a:pt x="3371" y="599"/>
                  </a:cubicBezTo>
                  <a:lnTo>
                    <a:pt x="3056" y="1229"/>
                  </a:lnTo>
                  <a:cubicBezTo>
                    <a:pt x="2962" y="1323"/>
                    <a:pt x="2836" y="1418"/>
                    <a:pt x="2741" y="1418"/>
                  </a:cubicBezTo>
                  <a:lnTo>
                    <a:pt x="378" y="1418"/>
                  </a:lnTo>
                  <a:cubicBezTo>
                    <a:pt x="158" y="1418"/>
                    <a:pt x="0" y="1575"/>
                    <a:pt x="0" y="1764"/>
                  </a:cubicBezTo>
                  <a:lnTo>
                    <a:pt x="0" y="5955"/>
                  </a:lnTo>
                  <a:cubicBezTo>
                    <a:pt x="0" y="6144"/>
                    <a:pt x="158" y="6301"/>
                    <a:pt x="378" y="6301"/>
                  </a:cubicBezTo>
                  <a:lnTo>
                    <a:pt x="3718" y="6301"/>
                  </a:lnTo>
                  <a:lnTo>
                    <a:pt x="4694" y="7278"/>
                  </a:lnTo>
                  <a:cubicBezTo>
                    <a:pt x="4894" y="7477"/>
                    <a:pt x="5139" y="7598"/>
                    <a:pt x="5410" y="7598"/>
                  </a:cubicBezTo>
                  <a:cubicBezTo>
                    <a:pt x="5525" y="7598"/>
                    <a:pt x="5644" y="7577"/>
                    <a:pt x="5766" y="7530"/>
                  </a:cubicBezTo>
                  <a:lnTo>
                    <a:pt x="9074" y="6553"/>
                  </a:lnTo>
                  <a:cubicBezTo>
                    <a:pt x="9263" y="6522"/>
                    <a:pt x="9420" y="6396"/>
                    <a:pt x="9578" y="6238"/>
                  </a:cubicBezTo>
                  <a:lnTo>
                    <a:pt x="11562" y="6238"/>
                  </a:lnTo>
                  <a:cubicBezTo>
                    <a:pt x="11751" y="6238"/>
                    <a:pt x="11909" y="6081"/>
                    <a:pt x="11909" y="5892"/>
                  </a:cubicBezTo>
                  <a:lnTo>
                    <a:pt x="11909" y="1733"/>
                  </a:lnTo>
                  <a:cubicBezTo>
                    <a:pt x="11877" y="1544"/>
                    <a:pt x="11720" y="1386"/>
                    <a:pt x="11499" y="1386"/>
                  </a:cubicBezTo>
                  <a:lnTo>
                    <a:pt x="7341" y="1386"/>
                  </a:lnTo>
                  <a:cubicBezTo>
                    <a:pt x="7561" y="1103"/>
                    <a:pt x="7687" y="693"/>
                    <a:pt x="7687" y="347"/>
                  </a:cubicBezTo>
                  <a:cubicBezTo>
                    <a:pt x="7687" y="158"/>
                    <a:pt x="7530" y="0"/>
                    <a:pt x="734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96;p58"/>
            <p:cNvSpPr/>
            <p:nvPr/>
          </p:nvSpPr>
          <p:spPr>
            <a:xfrm>
              <a:off x="6664325" y="1938725"/>
              <a:ext cx="17375" cy="43350"/>
            </a:xfrm>
            <a:custGeom>
              <a:avLst/>
              <a:gdLst/>
              <a:ahLst/>
              <a:cxnLst/>
              <a:rect l="l" t="t" r="r" b="b"/>
              <a:pathLst>
                <a:path w="695" h="1734" extrusionOk="0">
                  <a:moveTo>
                    <a:pt x="348" y="1"/>
                  </a:moveTo>
                  <a:cubicBezTo>
                    <a:pt x="159" y="1"/>
                    <a:pt x="1" y="158"/>
                    <a:pt x="1" y="347"/>
                  </a:cubicBezTo>
                  <a:lnTo>
                    <a:pt x="1" y="1355"/>
                  </a:lnTo>
                  <a:cubicBezTo>
                    <a:pt x="1" y="1576"/>
                    <a:pt x="159" y="1733"/>
                    <a:pt x="348" y="1733"/>
                  </a:cubicBezTo>
                  <a:cubicBezTo>
                    <a:pt x="537" y="1733"/>
                    <a:pt x="694" y="1576"/>
                    <a:pt x="694" y="1355"/>
                  </a:cubicBezTo>
                  <a:lnTo>
                    <a:pt x="694" y="347"/>
                  </a:lnTo>
                  <a:cubicBezTo>
                    <a:pt x="694" y="158"/>
                    <a:pt x="537" y="1"/>
                    <a:pt x="34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97;p58"/>
            <p:cNvSpPr/>
            <p:nvPr/>
          </p:nvSpPr>
          <p:spPr>
            <a:xfrm>
              <a:off x="6594250" y="1972800"/>
              <a:ext cx="35450" cy="35275"/>
            </a:xfrm>
            <a:custGeom>
              <a:avLst/>
              <a:gdLst/>
              <a:ahLst/>
              <a:cxnLst/>
              <a:rect l="l" t="t" r="r" b="b"/>
              <a:pathLst>
                <a:path w="1418" h="1411" extrusionOk="0">
                  <a:moveTo>
                    <a:pt x="374" y="0"/>
                  </a:moveTo>
                  <a:cubicBezTo>
                    <a:pt x="291" y="0"/>
                    <a:pt x="205" y="40"/>
                    <a:pt x="126" y="118"/>
                  </a:cubicBezTo>
                  <a:cubicBezTo>
                    <a:pt x="0" y="244"/>
                    <a:pt x="0" y="496"/>
                    <a:pt x="126" y="591"/>
                  </a:cubicBezTo>
                  <a:lnTo>
                    <a:pt x="819" y="1316"/>
                  </a:lnTo>
                  <a:cubicBezTo>
                    <a:pt x="882" y="1379"/>
                    <a:pt x="969" y="1410"/>
                    <a:pt x="1055" y="1410"/>
                  </a:cubicBezTo>
                  <a:cubicBezTo>
                    <a:pt x="1142" y="1410"/>
                    <a:pt x="1229" y="1379"/>
                    <a:pt x="1292" y="1316"/>
                  </a:cubicBezTo>
                  <a:cubicBezTo>
                    <a:pt x="1418" y="1190"/>
                    <a:pt x="1418" y="969"/>
                    <a:pt x="1292" y="843"/>
                  </a:cubicBezTo>
                  <a:lnTo>
                    <a:pt x="599" y="118"/>
                  </a:lnTo>
                  <a:cubicBezTo>
                    <a:pt x="536" y="40"/>
                    <a:pt x="457" y="0"/>
                    <a:pt x="3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98;p58"/>
            <p:cNvSpPr/>
            <p:nvPr/>
          </p:nvSpPr>
          <p:spPr>
            <a:xfrm>
              <a:off x="6715525" y="1972800"/>
              <a:ext cx="35475" cy="35275"/>
            </a:xfrm>
            <a:custGeom>
              <a:avLst/>
              <a:gdLst/>
              <a:ahLst/>
              <a:cxnLst/>
              <a:rect l="l" t="t" r="r" b="b"/>
              <a:pathLst>
                <a:path w="1419" h="1411" extrusionOk="0">
                  <a:moveTo>
                    <a:pt x="1056" y="0"/>
                  </a:moveTo>
                  <a:cubicBezTo>
                    <a:pt x="970" y="0"/>
                    <a:pt x="883" y="40"/>
                    <a:pt x="820" y="118"/>
                  </a:cubicBezTo>
                  <a:lnTo>
                    <a:pt x="127" y="843"/>
                  </a:lnTo>
                  <a:cubicBezTo>
                    <a:pt x="1" y="969"/>
                    <a:pt x="1" y="1190"/>
                    <a:pt x="127" y="1316"/>
                  </a:cubicBezTo>
                  <a:cubicBezTo>
                    <a:pt x="174" y="1379"/>
                    <a:pt x="261" y="1410"/>
                    <a:pt x="351" y="1410"/>
                  </a:cubicBezTo>
                  <a:cubicBezTo>
                    <a:pt x="442" y="1410"/>
                    <a:pt x="536" y="1379"/>
                    <a:pt x="599" y="1316"/>
                  </a:cubicBezTo>
                  <a:lnTo>
                    <a:pt x="1293" y="591"/>
                  </a:lnTo>
                  <a:cubicBezTo>
                    <a:pt x="1419" y="496"/>
                    <a:pt x="1419" y="244"/>
                    <a:pt x="1293" y="118"/>
                  </a:cubicBezTo>
                  <a:cubicBezTo>
                    <a:pt x="1230" y="40"/>
                    <a:pt x="1143" y="0"/>
                    <a:pt x="105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02908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2549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1938992"/>
          </a:xfrm>
          <a:prstGeom prst="rect">
            <a:avLst/>
          </a:prstGeom>
          <a:noFill/>
        </p:spPr>
        <p:txBody>
          <a:bodyPr wrap="square" rtlCol="0">
            <a:spAutoFit/>
          </a:bodyPr>
          <a:lstStyle/>
          <a:p>
            <a:r>
              <a:rPr lang="en-US" sz="2400" dirty="0"/>
              <a:t>Another concept falling under “assent” is “authority” – the question of whether the individual signing for a party is actually authorized to enter into it on behalf of that party. Or, alternatively, has the other party held that person out as having such authority?</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341579" y="20535"/>
            <a:ext cx="2260683" cy="375552"/>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2875134" y="945834"/>
            <a:ext cx="2026517" cy="646331"/>
          </a:xfrm>
          <a:prstGeom prst="rect">
            <a:avLst/>
          </a:prstGeom>
          <a:noFill/>
          <a:ln>
            <a:solidFill>
              <a:schemeClr val="tx1"/>
            </a:solidFill>
          </a:ln>
        </p:spPr>
        <p:txBody>
          <a:bodyPr wrap="none">
            <a:spAutoFit/>
          </a:bodyPr>
          <a:lstStyle/>
          <a:p>
            <a:r>
              <a:rPr lang="en-US" sz="3600" b="1" dirty="0"/>
              <a:t>Authority</a:t>
            </a:r>
          </a:p>
        </p:txBody>
      </p:sp>
      <p:grpSp>
        <p:nvGrpSpPr>
          <p:cNvPr id="11" name="Google Shape;8494;p58"/>
          <p:cNvGrpSpPr/>
          <p:nvPr/>
        </p:nvGrpSpPr>
        <p:grpSpPr>
          <a:xfrm>
            <a:off x="640080" y="864471"/>
            <a:ext cx="1458635" cy="857305"/>
            <a:chOff x="6524150" y="1938725"/>
            <a:chExt cx="297725" cy="276625"/>
          </a:xfrm>
        </p:grpSpPr>
        <p:sp>
          <p:nvSpPr>
            <p:cNvPr id="12" name="Google Shape;8495;p58"/>
            <p:cNvSpPr/>
            <p:nvPr/>
          </p:nvSpPr>
          <p:spPr>
            <a:xfrm>
              <a:off x="6524150" y="2025375"/>
              <a:ext cx="297725" cy="189975"/>
            </a:xfrm>
            <a:custGeom>
              <a:avLst/>
              <a:gdLst/>
              <a:ahLst/>
              <a:cxnLst/>
              <a:rect l="l" t="t" r="r" b="b"/>
              <a:pathLst>
                <a:path w="11909" h="7599" extrusionOk="0">
                  <a:moveTo>
                    <a:pt x="9767" y="2079"/>
                  </a:moveTo>
                  <a:lnTo>
                    <a:pt x="9767" y="5198"/>
                  </a:lnTo>
                  <a:cubicBezTo>
                    <a:pt x="9735" y="5041"/>
                    <a:pt x="9672" y="4915"/>
                    <a:pt x="9546" y="4789"/>
                  </a:cubicBezTo>
                  <a:lnTo>
                    <a:pt x="7813" y="3056"/>
                  </a:lnTo>
                  <a:cubicBezTo>
                    <a:pt x="7624" y="2867"/>
                    <a:pt x="7341" y="2741"/>
                    <a:pt x="7057" y="2741"/>
                  </a:cubicBezTo>
                  <a:lnTo>
                    <a:pt x="6018" y="2741"/>
                  </a:lnTo>
                  <a:cubicBezTo>
                    <a:pt x="5923" y="2741"/>
                    <a:pt x="5797" y="2836"/>
                    <a:pt x="5734" y="2930"/>
                  </a:cubicBezTo>
                  <a:lnTo>
                    <a:pt x="5482" y="3403"/>
                  </a:lnTo>
                  <a:cubicBezTo>
                    <a:pt x="5293" y="3812"/>
                    <a:pt x="4883" y="4001"/>
                    <a:pt x="4505" y="4001"/>
                  </a:cubicBezTo>
                  <a:lnTo>
                    <a:pt x="5356" y="2269"/>
                  </a:lnTo>
                  <a:cubicBezTo>
                    <a:pt x="5419" y="2143"/>
                    <a:pt x="5576" y="2079"/>
                    <a:pt x="5671" y="2079"/>
                  </a:cubicBezTo>
                  <a:close/>
                  <a:moveTo>
                    <a:pt x="1418" y="2079"/>
                  </a:moveTo>
                  <a:lnTo>
                    <a:pt x="1418" y="5545"/>
                  </a:lnTo>
                  <a:lnTo>
                    <a:pt x="725" y="5545"/>
                  </a:lnTo>
                  <a:lnTo>
                    <a:pt x="725" y="2079"/>
                  </a:lnTo>
                  <a:close/>
                  <a:moveTo>
                    <a:pt x="11153" y="2079"/>
                  </a:moveTo>
                  <a:lnTo>
                    <a:pt x="11153" y="5545"/>
                  </a:lnTo>
                  <a:lnTo>
                    <a:pt x="10460" y="5545"/>
                  </a:lnTo>
                  <a:lnTo>
                    <a:pt x="10460" y="2079"/>
                  </a:lnTo>
                  <a:close/>
                  <a:moveTo>
                    <a:pt x="6931" y="630"/>
                  </a:moveTo>
                  <a:cubicBezTo>
                    <a:pt x="6774" y="1008"/>
                    <a:pt x="6427" y="1323"/>
                    <a:pt x="5955" y="1323"/>
                  </a:cubicBezTo>
                  <a:lnTo>
                    <a:pt x="5671" y="1323"/>
                  </a:lnTo>
                  <a:cubicBezTo>
                    <a:pt x="5293" y="1323"/>
                    <a:pt x="4946" y="1575"/>
                    <a:pt x="4726" y="1922"/>
                  </a:cubicBezTo>
                  <a:lnTo>
                    <a:pt x="3655" y="4064"/>
                  </a:lnTo>
                  <a:cubicBezTo>
                    <a:pt x="3623" y="4127"/>
                    <a:pt x="3623" y="4253"/>
                    <a:pt x="3655" y="4316"/>
                  </a:cubicBezTo>
                  <a:cubicBezTo>
                    <a:pt x="3718" y="4411"/>
                    <a:pt x="3781" y="4474"/>
                    <a:pt x="3875" y="4537"/>
                  </a:cubicBezTo>
                  <a:cubicBezTo>
                    <a:pt x="4088" y="4627"/>
                    <a:pt x="4310" y="4670"/>
                    <a:pt x="4532" y="4670"/>
                  </a:cubicBezTo>
                  <a:cubicBezTo>
                    <a:pt x="5165" y="4670"/>
                    <a:pt x="5785" y="4316"/>
                    <a:pt x="6112" y="3686"/>
                  </a:cubicBezTo>
                  <a:lnTo>
                    <a:pt x="6238" y="3434"/>
                  </a:lnTo>
                  <a:lnTo>
                    <a:pt x="7026" y="3434"/>
                  </a:lnTo>
                  <a:cubicBezTo>
                    <a:pt x="7089" y="3434"/>
                    <a:pt x="7215" y="3466"/>
                    <a:pt x="7246" y="3529"/>
                  </a:cubicBezTo>
                  <a:lnTo>
                    <a:pt x="8979" y="5261"/>
                  </a:lnTo>
                  <a:cubicBezTo>
                    <a:pt x="9137" y="5419"/>
                    <a:pt x="9137" y="5545"/>
                    <a:pt x="9105" y="5640"/>
                  </a:cubicBezTo>
                  <a:cubicBezTo>
                    <a:pt x="9105" y="5671"/>
                    <a:pt x="9042" y="5829"/>
                    <a:pt x="8885" y="5860"/>
                  </a:cubicBezTo>
                  <a:lnTo>
                    <a:pt x="5576" y="6805"/>
                  </a:lnTo>
                  <a:cubicBezTo>
                    <a:pt x="5543" y="6814"/>
                    <a:pt x="5507" y="6818"/>
                    <a:pt x="5470" y="6818"/>
                  </a:cubicBezTo>
                  <a:cubicBezTo>
                    <a:pt x="5371" y="6818"/>
                    <a:pt x="5268" y="6788"/>
                    <a:pt x="5198" y="6742"/>
                  </a:cubicBezTo>
                  <a:lnTo>
                    <a:pt x="4096" y="5640"/>
                  </a:lnTo>
                  <a:cubicBezTo>
                    <a:pt x="4033" y="5545"/>
                    <a:pt x="3938" y="5514"/>
                    <a:pt x="3875" y="5514"/>
                  </a:cubicBezTo>
                  <a:lnTo>
                    <a:pt x="2111" y="5514"/>
                  </a:lnTo>
                  <a:lnTo>
                    <a:pt x="2111" y="2048"/>
                  </a:lnTo>
                  <a:lnTo>
                    <a:pt x="2741" y="2048"/>
                  </a:lnTo>
                  <a:cubicBezTo>
                    <a:pt x="3119" y="2048"/>
                    <a:pt x="3466" y="1796"/>
                    <a:pt x="3686" y="1449"/>
                  </a:cubicBezTo>
                  <a:lnTo>
                    <a:pt x="4001" y="819"/>
                  </a:lnTo>
                  <a:cubicBezTo>
                    <a:pt x="4064" y="693"/>
                    <a:pt x="4190" y="630"/>
                    <a:pt x="4316" y="630"/>
                  </a:cubicBezTo>
                  <a:close/>
                  <a:moveTo>
                    <a:pt x="4316" y="0"/>
                  </a:moveTo>
                  <a:cubicBezTo>
                    <a:pt x="3907" y="0"/>
                    <a:pt x="3560" y="221"/>
                    <a:pt x="3371" y="599"/>
                  </a:cubicBezTo>
                  <a:lnTo>
                    <a:pt x="3056" y="1229"/>
                  </a:lnTo>
                  <a:cubicBezTo>
                    <a:pt x="2962" y="1323"/>
                    <a:pt x="2836" y="1418"/>
                    <a:pt x="2741" y="1418"/>
                  </a:cubicBezTo>
                  <a:lnTo>
                    <a:pt x="378" y="1418"/>
                  </a:lnTo>
                  <a:cubicBezTo>
                    <a:pt x="158" y="1418"/>
                    <a:pt x="0" y="1575"/>
                    <a:pt x="0" y="1764"/>
                  </a:cubicBezTo>
                  <a:lnTo>
                    <a:pt x="0" y="5955"/>
                  </a:lnTo>
                  <a:cubicBezTo>
                    <a:pt x="0" y="6144"/>
                    <a:pt x="158" y="6301"/>
                    <a:pt x="378" y="6301"/>
                  </a:cubicBezTo>
                  <a:lnTo>
                    <a:pt x="3718" y="6301"/>
                  </a:lnTo>
                  <a:lnTo>
                    <a:pt x="4694" y="7278"/>
                  </a:lnTo>
                  <a:cubicBezTo>
                    <a:pt x="4894" y="7477"/>
                    <a:pt x="5139" y="7598"/>
                    <a:pt x="5410" y="7598"/>
                  </a:cubicBezTo>
                  <a:cubicBezTo>
                    <a:pt x="5525" y="7598"/>
                    <a:pt x="5644" y="7577"/>
                    <a:pt x="5766" y="7530"/>
                  </a:cubicBezTo>
                  <a:lnTo>
                    <a:pt x="9074" y="6553"/>
                  </a:lnTo>
                  <a:cubicBezTo>
                    <a:pt x="9263" y="6522"/>
                    <a:pt x="9420" y="6396"/>
                    <a:pt x="9578" y="6238"/>
                  </a:cubicBezTo>
                  <a:lnTo>
                    <a:pt x="11562" y="6238"/>
                  </a:lnTo>
                  <a:cubicBezTo>
                    <a:pt x="11751" y="6238"/>
                    <a:pt x="11909" y="6081"/>
                    <a:pt x="11909" y="5892"/>
                  </a:cubicBezTo>
                  <a:lnTo>
                    <a:pt x="11909" y="1733"/>
                  </a:lnTo>
                  <a:cubicBezTo>
                    <a:pt x="11877" y="1544"/>
                    <a:pt x="11720" y="1386"/>
                    <a:pt x="11499" y="1386"/>
                  </a:cubicBezTo>
                  <a:lnTo>
                    <a:pt x="7341" y="1386"/>
                  </a:lnTo>
                  <a:cubicBezTo>
                    <a:pt x="7561" y="1103"/>
                    <a:pt x="7687" y="693"/>
                    <a:pt x="7687" y="347"/>
                  </a:cubicBezTo>
                  <a:cubicBezTo>
                    <a:pt x="7687" y="158"/>
                    <a:pt x="7530" y="0"/>
                    <a:pt x="734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96;p58"/>
            <p:cNvSpPr/>
            <p:nvPr/>
          </p:nvSpPr>
          <p:spPr>
            <a:xfrm>
              <a:off x="6664325" y="1938725"/>
              <a:ext cx="17375" cy="43350"/>
            </a:xfrm>
            <a:custGeom>
              <a:avLst/>
              <a:gdLst/>
              <a:ahLst/>
              <a:cxnLst/>
              <a:rect l="l" t="t" r="r" b="b"/>
              <a:pathLst>
                <a:path w="695" h="1734" extrusionOk="0">
                  <a:moveTo>
                    <a:pt x="348" y="1"/>
                  </a:moveTo>
                  <a:cubicBezTo>
                    <a:pt x="159" y="1"/>
                    <a:pt x="1" y="158"/>
                    <a:pt x="1" y="347"/>
                  </a:cubicBezTo>
                  <a:lnTo>
                    <a:pt x="1" y="1355"/>
                  </a:lnTo>
                  <a:cubicBezTo>
                    <a:pt x="1" y="1576"/>
                    <a:pt x="159" y="1733"/>
                    <a:pt x="348" y="1733"/>
                  </a:cubicBezTo>
                  <a:cubicBezTo>
                    <a:pt x="537" y="1733"/>
                    <a:pt x="694" y="1576"/>
                    <a:pt x="694" y="1355"/>
                  </a:cubicBezTo>
                  <a:lnTo>
                    <a:pt x="694" y="347"/>
                  </a:lnTo>
                  <a:cubicBezTo>
                    <a:pt x="694" y="158"/>
                    <a:pt x="537" y="1"/>
                    <a:pt x="34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97;p58"/>
            <p:cNvSpPr/>
            <p:nvPr/>
          </p:nvSpPr>
          <p:spPr>
            <a:xfrm>
              <a:off x="6594250" y="1972800"/>
              <a:ext cx="35450" cy="35275"/>
            </a:xfrm>
            <a:custGeom>
              <a:avLst/>
              <a:gdLst/>
              <a:ahLst/>
              <a:cxnLst/>
              <a:rect l="l" t="t" r="r" b="b"/>
              <a:pathLst>
                <a:path w="1418" h="1411" extrusionOk="0">
                  <a:moveTo>
                    <a:pt x="374" y="0"/>
                  </a:moveTo>
                  <a:cubicBezTo>
                    <a:pt x="291" y="0"/>
                    <a:pt x="205" y="40"/>
                    <a:pt x="126" y="118"/>
                  </a:cubicBezTo>
                  <a:cubicBezTo>
                    <a:pt x="0" y="244"/>
                    <a:pt x="0" y="496"/>
                    <a:pt x="126" y="591"/>
                  </a:cubicBezTo>
                  <a:lnTo>
                    <a:pt x="819" y="1316"/>
                  </a:lnTo>
                  <a:cubicBezTo>
                    <a:pt x="882" y="1379"/>
                    <a:pt x="969" y="1410"/>
                    <a:pt x="1055" y="1410"/>
                  </a:cubicBezTo>
                  <a:cubicBezTo>
                    <a:pt x="1142" y="1410"/>
                    <a:pt x="1229" y="1379"/>
                    <a:pt x="1292" y="1316"/>
                  </a:cubicBezTo>
                  <a:cubicBezTo>
                    <a:pt x="1418" y="1190"/>
                    <a:pt x="1418" y="969"/>
                    <a:pt x="1292" y="843"/>
                  </a:cubicBezTo>
                  <a:lnTo>
                    <a:pt x="599" y="118"/>
                  </a:lnTo>
                  <a:cubicBezTo>
                    <a:pt x="536" y="40"/>
                    <a:pt x="457" y="0"/>
                    <a:pt x="3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98;p58"/>
            <p:cNvSpPr/>
            <p:nvPr/>
          </p:nvSpPr>
          <p:spPr>
            <a:xfrm>
              <a:off x="6715525" y="1972800"/>
              <a:ext cx="35475" cy="35275"/>
            </a:xfrm>
            <a:custGeom>
              <a:avLst/>
              <a:gdLst/>
              <a:ahLst/>
              <a:cxnLst/>
              <a:rect l="l" t="t" r="r" b="b"/>
              <a:pathLst>
                <a:path w="1419" h="1411" extrusionOk="0">
                  <a:moveTo>
                    <a:pt x="1056" y="0"/>
                  </a:moveTo>
                  <a:cubicBezTo>
                    <a:pt x="970" y="0"/>
                    <a:pt x="883" y="40"/>
                    <a:pt x="820" y="118"/>
                  </a:cubicBezTo>
                  <a:lnTo>
                    <a:pt x="127" y="843"/>
                  </a:lnTo>
                  <a:cubicBezTo>
                    <a:pt x="1" y="969"/>
                    <a:pt x="1" y="1190"/>
                    <a:pt x="127" y="1316"/>
                  </a:cubicBezTo>
                  <a:cubicBezTo>
                    <a:pt x="174" y="1379"/>
                    <a:pt x="261" y="1410"/>
                    <a:pt x="351" y="1410"/>
                  </a:cubicBezTo>
                  <a:cubicBezTo>
                    <a:pt x="442" y="1410"/>
                    <a:pt x="536" y="1379"/>
                    <a:pt x="599" y="1316"/>
                  </a:cubicBezTo>
                  <a:lnTo>
                    <a:pt x="1293" y="591"/>
                  </a:lnTo>
                  <a:cubicBezTo>
                    <a:pt x="1419" y="496"/>
                    <a:pt x="1419" y="244"/>
                    <a:pt x="1293" y="118"/>
                  </a:cubicBezTo>
                  <a:cubicBezTo>
                    <a:pt x="1230" y="40"/>
                    <a:pt x="1143" y="0"/>
                    <a:pt x="105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367111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barn(inVertical)">
                                      <p:cBhvr>
                                        <p:cTn id="1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2549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1938992"/>
          </a:xfrm>
          <a:prstGeom prst="rect">
            <a:avLst/>
          </a:prstGeom>
          <a:noFill/>
        </p:spPr>
        <p:txBody>
          <a:bodyPr wrap="square" rtlCol="0">
            <a:spAutoFit/>
          </a:bodyPr>
          <a:lstStyle/>
          <a:p>
            <a:r>
              <a:rPr lang="en-US" sz="2400" dirty="0"/>
              <a:t>This should not be a concern where you are dealing directly with the president, chief financial officer, general counsel or sole proprietor of a company. But an unusually generous deal signed by a sales person or business development vice president, for example, might later be disputed as “unauthorized.”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341579" y="20535"/>
            <a:ext cx="2260683" cy="375552"/>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2875134" y="945834"/>
            <a:ext cx="2026517" cy="646331"/>
          </a:xfrm>
          <a:prstGeom prst="rect">
            <a:avLst/>
          </a:prstGeom>
          <a:noFill/>
          <a:ln>
            <a:solidFill>
              <a:schemeClr val="tx1"/>
            </a:solidFill>
          </a:ln>
        </p:spPr>
        <p:txBody>
          <a:bodyPr wrap="none">
            <a:spAutoFit/>
          </a:bodyPr>
          <a:lstStyle/>
          <a:p>
            <a:r>
              <a:rPr lang="en-US" sz="3600" b="1" dirty="0"/>
              <a:t>Authority</a:t>
            </a:r>
          </a:p>
        </p:txBody>
      </p:sp>
      <p:grpSp>
        <p:nvGrpSpPr>
          <p:cNvPr id="11" name="Google Shape;8494;p58"/>
          <p:cNvGrpSpPr/>
          <p:nvPr/>
        </p:nvGrpSpPr>
        <p:grpSpPr>
          <a:xfrm>
            <a:off x="640080" y="864471"/>
            <a:ext cx="1458635" cy="857305"/>
            <a:chOff x="6524150" y="1938725"/>
            <a:chExt cx="297725" cy="276625"/>
          </a:xfrm>
        </p:grpSpPr>
        <p:sp>
          <p:nvSpPr>
            <p:cNvPr id="12" name="Google Shape;8495;p58"/>
            <p:cNvSpPr/>
            <p:nvPr/>
          </p:nvSpPr>
          <p:spPr>
            <a:xfrm>
              <a:off x="6524150" y="2025375"/>
              <a:ext cx="297725" cy="189975"/>
            </a:xfrm>
            <a:custGeom>
              <a:avLst/>
              <a:gdLst/>
              <a:ahLst/>
              <a:cxnLst/>
              <a:rect l="l" t="t" r="r" b="b"/>
              <a:pathLst>
                <a:path w="11909" h="7599" extrusionOk="0">
                  <a:moveTo>
                    <a:pt x="9767" y="2079"/>
                  </a:moveTo>
                  <a:lnTo>
                    <a:pt x="9767" y="5198"/>
                  </a:lnTo>
                  <a:cubicBezTo>
                    <a:pt x="9735" y="5041"/>
                    <a:pt x="9672" y="4915"/>
                    <a:pt x="9546" y="4789"/>
                  </a:cubicBezTo>
                  <a:lnTo>
                    <a:pt x="7813" y="3056"/>
                  </a:lnTo>
                  <a:cubicBezTo>
                    <a:pt x="7624" y="2867"/>
                    <a:pt x="7341" y="2741"/>
                    <a:pt x="7057" y="2741"/>
                  </a:cubicBezTo>
                  <a:lnTo>
                    <a:pt x="6018" y="2741"/>
                  </a:lnTo>
                  <a:cubicBezTo>
                    <a:pt x="5923" y="2741"/>
                    <a:pt x="5797" y="2836"/>
                    <a:pt x="5734" y="2930"/>
                  </a:cubicBezTo>
                  <a:lnTo>
                    <a:pt x="5482" y="3403"/>
                  </a:lnTo>
                  <a:cubicBezTo>
                    <a:pt x="5293" y="3812"/>
                    <a:pt x="4883" y="4001"/>
                    <a:pt x="4505" y="4001"/>
                  </a:cubicBezTo>
                  <a:lnTo>
                    <a:pt x="5356" y="2269"/>
                  </a:lnTo>
                  <a:cubicBezTo>
                    <a:pt x="5419" y="2143"/>
                    <a:pt x="5576" y="2079"/>
                    <a:pt x="5671" y="2079"/>
                  </a:cubicBezTo>
                  <a:close/>
                  <a:moveTo>
                    <a:pt x="1418" y="2079"/>
                  </a:moveTo>
                  <a:lnTo>
                    <a:pt x="1418" y="5545"/>
                  </a:lnTo>
                  <a:lnTo>
                    <a:pt x="725" y="5545"/>
                  </a:lnTo>
                  <a:lnTo>
                    <a:pt x="725" y="2079"/>
                  </a:lnTo>
                  <a:close/>
                  <a:moveTo>
                    <a:pt x="11153" y="2079"/>
                  </a:moveTo>
                  <a:lnTo>
                    <a:pt x="11153" y="5545"/>
                  </a:lnTo>
                  <a:lnTo>
                    <a:pt x="10460" y="5545"/>
                  </a:lnTo>
                  <a:lnTo>
                    <a:pt x="10460" y="2079"/>
                  </a:lnTo>
                  <a:close/>
                  <a:moveTo>
                    <a:pt x="6931" y="630"/>
                  </a:moveTo>
                  <a:cubicBezTo>
                    <a:pt x="6774" y="1008"/>
                    <a:pt x="6427" y="1323"/>
                    <a:pt x="5955" y="1323"/>
                  </a:cubicBezTo>
                  <a:lnTo>
                    <a:pt x="5671" y="1323"/>
                  </a:lnTo>
                  <a:cubicBezTo>
                    <a:pt x="5293" y="1323"/>
                    <a:pt x="4946" y="1575"/>
                    <a:pt x="4726" y="1922"/>
                  </a:cubicBezTo>
                  <a:lnTo>
                    <a:pt x="3655" y="4064"/>
                  </a:lnTo>
                  <a:cubicBezTo>
                    <a:pt x="3623" y="4127"/>
                    <a:pt x="3623" y="4253"/>
                    <a:pt x="3655" y="4316"/>
                  </a:cubicBezTo>
                  <a:cubicBezTo>
                    <a:pt x="3718" y="4411"/>
                    <a:pt x="3781" y="4474"/>
                    <a:pt x="3875" y="4537"/>
                  </a:cubicBezTo>
                  <a:cubicBezTo>
                    <a:pt x="4088" y="4627"/>
                    <a:pt x="4310" y="4670"/>
                    <a:pt x="4532" y="4670"/>
                  </a:cubicBezTo>
                  <a:cubicBezTo>
                    <a:pt x="5165" y="4670"/>
                    <a:pt x="5785" y="4316"/>
                    <a:pt x="6112" y="3686"/>
                  </a:cubicBezTo>
                  <a:lnTo>
                    <a:pt x="6238" y="3434"/>
                  </a:lnTo>
                  <a:lnTo>
                    <a:pt x="7026" y="3434"/>
                  </a:lnTo>
                  <a:cubicBezTo>
                    <a:pt x="7089" y="3434"/>
                    <a:pt x="7215" y="3466"/>
                    <a:pt x="7246" y="3529"/>
                  </a:cubicBezTo>
                  <a:lnTo>
                    <a:pt x="8979" y="5261"/>
                  </a:lnTo>
                  <a:cubicBezTo>
                    <a:pt x="9137" y="5419"/>
                    <a:pt x="9137" y="5545"/>
                    <a:pt x="9105" y="5640"/>
                  </a:cubicBezTo>
                  <a:cubicBezTo>
                    <a:pt x="9105" y="5671"/>
                    <a:pt x="9042" y="5829"/>
                    <a:pt x="8885" y="5860"/>
                  </a:cubicBezTo>
                  <a:lnTo>
                    <a:pt x="5576" y="6805"/>
                  </a:lnTo>
                  <a:cubicBezTo>
                    <a:pt x="5543" y="6814"/>
                    <a:pt x="5507" y="6818"/>
                    <a:pt x="5470" y="6818"/>
                  </a:cubicBezTo>
                  <a:cubicBezTo>
                    <a:pt x="5371" y="6818"/>
                    <a:pt x="5268" y="6788"/>
                    <a:pt x="5198" y="6742"/>
                  </a:cubicBezTo>
                  <a:lnTo>
                    <a:pt x="4096" y="5640"/>
                  </a:lnTo>
                  <a:cubicBezTo>
                    <a:pt x="4033" y="5545"/>
                    <a:pt x="3938" y="5514"/>
                    <a:pt x="3875" y="5514"/>
                  </a:cubicBezTo>
                  <a:lnTo>
                    <a:pt x="2111" y="5514"/>
                  </a:lnTo>
                  <a:lnTo>
                    <a:pt x="2111" y="2048"/>
                  </a:lnTo>
                  <a:lnTo>
                    <a:pt x="2741" y="2048"/>
                  </a:lnTo>
                  <a:cubicBezTo>
                    <a:pt x="3119" y="2048"/>
                    <a:pt x="3466" y="1796"/>
                    <a:pt x="3686" y="1449"/>
                  </a:cubicBezTo>
                  <a:lnTo>
                    <a:pt x="4001" y="819"/>
                  </a:lnTo>
                  <a:cubicBezTo>
                    <a:pt x="4064" y="693"/>
                    <a:pt x="4190" y="630"/>
                    <a:pt x="4316" y="630"/>
                  </a:cubicBezTo>
                  <a:close/>
                  <a:moveTo>
                    <a:pt x="4316" y="0"/>
                  </a:moveTo>
                  <a:cubicBezTo>
                    <a:pt x="3907" y="0"/>
                    <a:pt x="3560" y="221"/>
                    <a:pt x="3371" y="599"/>
                  </a:cubicBezTo>
                  <a:lnTo>
                    <a:pt x="3056" y="1229"/>
                  </a:lnTo>
                  <a:cubicBezTo>
                    <a:pt x="2962" y="1323"/>
                    <a:pt x="2836" y="1418"/>
                    <a:pt x="2741" y="1418"/>
                  </a:cubicBezTo>
                  <a:lnTo>
                    <a:pt x="378" y="1418"/>
                  </a:lnTo>
                  <a:cubicBezTo>
                    <a:pt x="158" y="1418"/>
                    <a:pt x="0" y="1575"/>
                    <a:pt x="0" y="1764"/>
                  </a:cubicBezTo>
                  <a:lnTo>
                    <a:pt x="0" y="5955"/>
                  </a:lnTo>
                  <a:cubicBezTo>
                    <a:pt x="0" y="6144"/>
                    <a:pt x="158" y="6301"/>
                    <a:pt x="378" y="6301"/>
                  </a:cubicBezTo>
                  <a:lnTo>
                    <a:pt x="3718" y="6301"/>
                  </a:lnTo>
                  <a:lnTo>
                    <a:pt x="4694" y="7278"/>
                  </a:lnTo>
                  <a:cubicBezTo>
                    <a:pt x="4894" y="7477"/>
                    <a:pt x="5139" y="7598"/>
                    <a:pt x="5410" y="7598"/>
                  </a:cubicBezTo>
                  <a:cubicBezTo>
                    <a:pt x="5525" y="7598"/>
                    <a:pt x="5644" y="7577"/>
                    <a:pt x="5766" y="7530"/>
                  </a:cubicBezTo>
                  <a:lnTo>
                    <a:pt x="9074" y="6553"/>
                  </a:lnTo>
                  <a:cubicBezTo>
                    <a:pt x="9263" y="6522"/>
                    <a:pt x="9420" y="6396"/>
                    <a:pt x="9578" y="6238"/>
                  </a:cubicBezTo>
                  <a:lnTo>
                    <a:pt x="11562" y="6238"/>
                  </a:lnTo>
                  <a:cubicBezTo>
                    <a:pt x="11751" y="6238"/>
                    <a:pt x="11909" y="6081"/>
                    <a:pt x="11909" y="5892"/>
                  </a:cubicBezTo>
                  <a:lnTo>
                    <a:pt x="11909" y="1733"/>
                  </a:lnTo>
                  <a:cubicBezTo>
                    <a:pt x="11877" y="1544"/>
                    <a:pt x="11720" y="1386"/>
                    <a:pt x="11499" y="1386"/>
                  </a:cubicBezTo>
                  <a:lnTo>
                    <a:pt x="7341" y="1386"/>
                  </a:lnTo>
                  <a:cubicBezTo>
                    <a:pt x="7561" y="1103"/>
                    <a:pt x="7687" y="693"/>
                    <a:pt x="7687" y="347"/>
                  </a:cubicBezTo>
                  <a:cubicBezTo>
                    <a:pt x="7687" y="158"/>
                    <a:pt x="7530" y="0"/>
                    <a:pt x="734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96;p58"/>
            <p:cNvSpPr/>
            <p:nvPr/>
          </p:nvSpPr>
          <p:spPr>
            <a:xfrm>
              <a:off x="6664325" y="1938725"/>
              <a:ext cx="17375" cy="43350"/>
            </a:xfrm>
            <a:custGeom>
              <a:avLst/>
              <a:gdLst/>
              <a:ahLst/>
              <a:cxnLst/>
              <a:rect l="l" t="t" r="r" b="b"/>
              <a:pathLst>
                <a:path w="695" h="1734" extrusionOk="0">
                  <a:moveTo>
                    <a:pt x="348" y="1"/>
                  </a:moveTo>
                  <a:cubicBezTo>
                    <a:pt x="159" y="1"/>
                    <a:pt x="1" y="158"/>
                    <a:pt x="1" y="347"/>
                  </a:cubicBezTo>
                  <a:lnTo>
                    <a:pt x="1" y="1355"/>
                  </a:lnTo>
                  <a:cubicBezTo>
                    <a:pt x="1" y="1576"/>
                    <a:pt x="159" y="1733"/>
                    <a:pt x="348" y="1733"/>
                  </a:cubicBezTo>
                  <a:cubicBezTo>
                    <a:pt x="537" y="1733"/>
                    <a:pt x="694" y="1576"/>
                    <a:pt x="694" y="1355"/>
                  </a:cubicBezTo>
                  <a:lnTo>
                    <a:pt x="694" y="347"/>
                  </a:lnTo>
                  <a:cubicBezTo>
                    <a:pt x="694" y="158"/>
                    <a:pt x="537" y="1"/>
                    <a:pt x="34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97;p58"/>
            <p:cNvSpPr/>
            <p:nvPr/>
          </p:nvSpPr>
          <p:spPr>
            <a:xfrm>
              <a:off x="6594250" y="1972800"/>
              <a:ext cx="35450" cy="35275"/>
            </a:xfrm>
            <a:custGeom>
              <a:avLst/>
              <a:gdLst/>
              <a:ahLst/>
              <a:cxnLst/>
              <a:rect l="l" t="t" r="r" b="b"/>
              <a:pathLst>
                <a:path w="1418" h="1411" extrusionOk="0">
                  <a:moveTo>
                    <a:pt x="374" y="0"/>
                  </a:moveTo>
                  <a:cubicBezTo>
                    <a:pt x="291" y="0"/>
                    <a:pt x="205" y="40"/>
                    <a:pt x="126" y="118"/>
                  </a:cubicBezTo>
                  <a:cubicBezTo>
                    <a:pt x="0" y="244"/>
                    <a:pt x="0" y="496"/>
                    <a:pt x="126" y="591"/>
                  </a:cubicBezTo>
                  <a:lnTo>
                    <a:pt x="819" y="1316"/>
                  </a:lnTo>
                  <a:cubicBezTo>
                    <a:pt x="882" y="1379"/>
                    <a:pt x="969" y="1410"/>
                    <a:pt x="1055" y="1410"/>
                  </a:cubicBezTo>
                  <a:cubicBezTo>
                    <a:pt x="1142" y="1410"/>
                    <a:pt x="1229" y="1379"/>
                    <a:pt x="1292" y="1316"/>
                  </a:cubicBezTo>
                  <a:cubicBezTo>
                    <a:pt x="1418" y="1190"/>
                    <a:pt x="1418" y="969"/>
                    <a:pt x="1292" y="843"/>
                  </a:cubicBezTo>
                  <a:lnTo>
                    <a:pt x="599" y="118"/>
                  </a:lnTo>
                  <a:cubicBezTo>
                    <a:pt x="536" y="40"/>
                    <a:pt x="457" y="0"/>
                    <a:pt x="3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98;p58"/>
            <p:cNvSpPr/>
            <p:nvPr/>
          </p:nvSpPr>
          <p:spPr>
            <a:xfrm>
              <a:off x="6715525" y="1972800"/>
              <a:ext cx="35475" cy="35275"/>
            </a:xfrm>
            <a:custGeom>
              <a:avLst/>
              <a:gdLst/>
              <a:ahLst/>
              <a:cxnLst/>
              <a:rect l="l" t="t" r="r" b="b"/>
              <a:pathLst>
                <a:path w="1419" h="1411" extrusionOk="0">
                  <a:moveTo>
                    <a:pt x="1056" y="0"/>
                  </a:moveTo>
                  <a:cubicBezTo>
                    <a:pt x="970" y="0"/>
                    <a:pt x="883" y="40"/>
                    <a:pt x="820" y="118"/>
                  </a:cubicBezTo>
                  <a:lnTo>
                    <a:pt x="127" y="843"/>
                  </a:lnTo>
                  <a:cubicBezTo>
                    <a:pt x="1" y="969"/>
                    <a:pt x="1" y="1190"/>
                    <a:pt x="127" y="1316"/>
                  </a:cubicBezTo>
                  <a:cubicBezTo>
                    <a:pt x="174" y="1379"/>
                    <a:pt x="261" y="1410"/>
                    <a:pt x="351" y="1410"/>
                  </a:cubicBezTo>
                  <a:cubicBezTo>
                    <a:pt x="442" y="1410"/>
                    <a:pt x="536" y="1379"/>
                    <a:pt x="599" y="1316"/>
                  </a:cubicBezTo>
                  <a:lnTo>
                    <a:pt x="1293" y="591"/>
                  </a:lnTo>
                  <a:cubicBezTo>
                    <a:pt x="1419" y="496"/>
                    <a:pt x="1419" y="244"/>
                    <a:pt x="1293" y="118"/>
                  </a:cubicBezTo>
                  <a:cubicBezTo>
                    <a:pt x="1230" y="40"/>
                    <a:pt x="1143" y="0"/>
                    <a:pt x="105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809714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2549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2308324"/>
          </a:xfrm>
          <a:prstGeom prst="rect">
            <a:avLst/>
          </a:prstGeom>
          <a:noFill/>
        </p:spPr>
        <p:txBody>
          <a:bodyPr wrap="square" rtlCol="0">
            <a:spAutoFit/>
          </a:bodyPr>
          <a:lstStyle/>
          <a:p>
            <a:r>
              <a:rPr lang="en-US" sz="2400" dirty="0"/>
              <a:t>For any contract involving substantial risks, commitments or monetary value, consider demanding proof of actual authority. In the case of corporations or partnerships, this may involve requiring the other side to produce board resolutions, partnership operating agreements, or delegations of authority outlining the signing authorities of persons in certain positions.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341579" y="20535"/>
            <a:ext cx="2260683" cy="375552"/>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2875134" y="945834"/>
            <a:ext cx="2026517" cy="646331"/>
          </a:xfrm>
          <a:prstGeom prst="rect">
            <a:avLst/>
          </a:prstGeom>
          <a:noFill/>
          <a:ln>
            <a:solidFill>
              <a:schemeClr val="tx1"/>
            </a:solidFill>
          </a:ln>
        </p:spPr>
        <p:txBody>
          <a:bodyPr wrap="none">
            <a:spAutoFit/>
          </a:bodyPr>
          <a:lstStyle/>
          <a:p>
            <a:r>
              <a:rPr lang="en-US" sz="3600" b="1" dirty="0"/>
              <a:t>Authority</a:t>
            </a:r>
          </a:p>
        </p:txBody>
      </p:sp>
      <p:grpSp>
        <p:nvGrpSpPr>
          <p:cNvPr id="11" name="Google Shape;8494;p58"/>
          <p:cNvGrpSpPr/>
          <p:nvPr/>
        </p:nvGrpSpPr>
        <p:grpSpPr>
          <a:xfrm>
            <a:off x="640080" y="864471"/>
            <a:ext cx="1458635" cy="857305"/>
            <a:chOff x="6524150" y="1938725"/>
            <a:chExt cx="297725" cy="276625"/>
          </a:xfrm>
        </p:grpSpPr>
        <p:sp>
          <p:nvSpPr>
            <p:cNvPr id="12" name="Google Shape;8495;p58"/>
            <p:cNvSpPr/>
            <p:nvPr/>
          </p:nvSpPr>
          <p:spPr>
            <a:xfrm>
              <a:off x="6524150" y="2025375"/>
              <a:ext cx="297725" cy="189975"/>
            </a:xfrm>
            <a:custGeom>
              <a:avLst/>
              <a:gdLst/>
              <a:ahLst/>
              <a:cxnLst/>
              <a:rect l="l" t="t" r="r" b="b"/>
              <a:pathLst>
                <a:path w="11909" h="7599" extrusionOk="0">
                  <a:moveTo>
                    <a:pt x="9767" y="2079"/>
                  </a:moveTo>
                  <a:lnTo>
                    <a:pt x="9767" y="5198"/>
                  </a:lnTo>
                  <a:cubicBezTo>
                    <a:pt x="9735" y="5041"/>
                    <a:pt x="9672" y="4915"/>
                    <a:pt x="9546" y="4789"/>
                  </a:cubicBezTo>
                  <a:lnTo>
                    <a:pt x="7813" y="3056"/>
                  </a:lnTo>
                  <a:cubicBezTo>
                    <a:pt x="7624" y="2867"/>
                    <a:pt x="7341" y="2741"/>
                    <a:pt x="7057" y="2741"/>
                  </a:cubicBezTo>
                  <a:lnTo>
                    <a:pt x="6018" y="2741"/>
                  </a:lnTo>
                  <a:cubicBezTo>
                    <a:pt x="5923" y="2741"/>
                    <a:pt x="5797" y="2836"/>
                    <a:pt x="5734" y="2930"/>
                  </a:cubicBezTo>
                  <a:lnTo>
                    <a:pt x="5482" y="3403"/>
                  </a:lnTo>
                  <a:cubicBezTo>
                    <a:pt x="5293" y="3812"/>
                    <a:pt x="4883" y="4001"/>
                    <a:pt x="4505" y="4001"/>
                  </a:cubicBezTo>
                  <a:lnTo>
                    <a:pt x="5356" y="2269"/>
                  </a:lnTo>
                  <a:cubicBezTo>
                    <a:pt x="5419" y="2143"/>
                    <a:pt x="5576" y="2079"/>
                    <a:pt x="5671" y="2079"/>
                  </a:cubicBezTo>
                  <a:close/>
                  <a:moveTo>
                    <a:pt x="1418" y="2079"/>
                  </a:moveTo>
                  <a:lnTo>
                    <a:pt x="1418" y="5545"/>
                  </a:lnTo>
                  <a:lnTo>
                    <a:pt x="725" y="5545"/>
                  </a:lnTo>
                  <a:lnTo>
                    <a:pt x="725" y="2079"/>
                  </a:lnTo>
                  <a:close/>
                  <a:moveTo>
                    <a:pt x="11153" y="2079"/>
                  </a:moveTo>
                  <a:lnTo>
                    <a:pt x="11153" y="5545"/>
                  </a:lnTo>
                  <a:lnTo>
                    <a:pt x="10460" y="5545"/>
                  </a:lnTo>
                  <a:lnTo>
                    <a:pt x="10460" y="2079"/>
                  </a:lnTo>
                  <a:close/>
                  <a:moveTo>
                    <a:pt x="6931" y="630"/>
                  </a:moveTo>
                  <a:cubicBezTo>
                    <a:pt x="6774" y="1008"/>
                    <a:pt x="6427" y="1323"/>
                    <a:pt x="5955" y="1323"/>
                  </a:cubicBezTo>
                  <a:lnTo>
                    <a:pt x="5671" y="1323"/>
                  </a:lnTo>
                  <a:cubicBezTo>
                    <a:pt x="5293" y="1323"/>
                    <a:pt x="4946" y="1575"/>
                    <a:pt x="4726" y="1922"/>
                  </a:cubicBezTo>
                  <a:lnTo>
                    <a:pt x="3655" y="4064"/>
                  </a:lnTo>
                  <a:cubicBezTo>
                    <a:pt x="3623" y="4127"/>
                    <a:pt x="3623" y="4253"/>
                    <a:pt x="3655" y="4316"/>
                  </a:cubicBezTo>
                  <a:cubicBezTo>
                    <a:pt x="3718" y="4411"/>
                    <a:pt x="3781" y="4474"/>
                    <a:pt x="3875" y="4537"/>
                  </a:cubicBezTo>
                  <a:cubicBezTo>
                    <a:pt x="4088" y="4627"/>
                    <a:pt x="4310" y="4670"/>
                    <a:pt x="4532" y="4670"/>
                  </a:cubicBezTo>
                  <a:cubicBezTo>
                    <a:pt x="5165" y="4670"/>
                    <a:pt x="5785" y="4316"/>
                    <a:pt x="6112" y="3686"/>
                  </a:cubicBezTo>
                  <a:lnTo>
                    <a:pt x="6238" y="3434"/>
                  </a:lnTo>
                  <a:lnTo>
                    <a:pt x="7026" y="3434"/>
                  </a:lnTo>
                  <a:cubicBezTo>
                    <a:pt x="7089" y="3434"/>
                    <a:pt x="7215" y="3466"/>
                    <a:pt x="7246" y="3529"/>
                  </a:cubicBezTo>
                  <a:lnTo>
                    <a:pt x="8979" y="5261"/>
                  </a:lnTo>
                  <a:cubicBezTo>
                    <a:pt x="9137" y="5419"/>
                    <a:pt x="9137" y="5545"/>
                    <a:pt x="9105" y="5640"/>
                  </a:cubicBezTo>
                  <a:cubicBezTo>
                    <a:pt x="9105" y="5671"/>
                    <a:pt x="9042" y="5829"/>
                    <a:pt x="8885" y="5860"/>
                  </a:cubicBezTo>
                  <a:lnTo>
                    <a:pt x="5576" y="6805"/>
                  </a:lnTo>
                  <a:cubicBezTo>
                    <a:pt x="5543" y="6814"/>
                    <a:pt x="5507" y="6818"/>
                    <a:pt x="5470" y="6818"/>
                  </a:cubicBezTo>
                  <a:cubicBezTo>
                    <a:pt x="5371" y="6818"/>
                    <a:pt x="5268" y="6788"/>
                    <a:pt x="5198" y="6742"/>
                  </a:cubicBezTo>
                  <a:lnTo>
                    <a:pt x="4096" y="5640"/>
                  </a:lnTo>
                  <a:cubicBezTo>
                    <a:pt x="4033" y="5545"/>
                    <a:pt x="3938" y="5514"/>
                    <a:pt x="3875" y="5514"/>
                  </a:cubicBezTo>
                  <a:lnTo>
                    <a:pt x="2111" y="5514"/>
                  </a:lnTo>
                  <a:lnTo>
                    <a:pt x="2111" y="2048"/>
                  </a:lnTo>
                  <a:lnTo>
                    <a:pt x="2741" y="2048"/>
                  </a:lnTo>
                  <a:cubicBezTo>
                    <a:pt x="3119" y="2048"/>
                    <a:pt x="3466" y="1796"/>
                    <a:pt x="3686" y="1449"/>
                  </a:cubicBezTo>
                  <a:lnTo>
                    <a:pt x="4001" y="819"/>
                  </a:lnTo>
                  <a:cubicBezTo>
                    <a:pt x="4064" y="693"/>
                    <a:pt x="4190" y="630"/>
                    <a:pt x="4316" y="630"/>
                  </a:cubicBezTo>
                  <a:close/>
                  <a:moveTo>
                    <a:pt x="4316" y="0"/>
                  </a:moveTo>
                  <a:cubicBezTo>
                    <a:pt x="3907" y="0"/>
                    <a:pt x="3560" y="221"/>
                    <a:pt x="3371" y="599"/>
                  </a:cubicBezTo>
                  <a:lnTo>
                    <a:pt x="3056" y="1229"/>
                  </a:lnTo>
                  <a:cubicBezTo>
                    <a:pt x="2962" y="1323"/>
                    <a:pt x="2836" y="1418"/>
                    <a:pt x="2741" y="1418"/>
                  </a:cubicBezTo>
                  <a:lnTo>
                    <a:pt x="378" y="1418"/>
                  </a:lnTo>
                  <a:cubicBezTo>
                    <a:pt x="158" y="1418"/>
                    <a:pt x="0" y="1575"/>
                    <a:pt x="0" y="1764"/>
                  </a:cubicBezTo>
                  <a:lnTo>
                    <a:pt x="0" y="5955"/>
                  </a:lnTo>
                  <a:cubicBezTo>
                    <a:pt x="0" y="6144"/>
                    <a:pt x="158" y="6301"/>
                    <a:pt x="378" y="6301"/>
                  </a:cubicBezTo>
                  <a:lnTo>
                    <a:pt x="3718" y="6301"/>
                  </a:lnTo>
                  <a:lnTo>
                    <a:pt x="4694" y="7278"/>
                  </a:lnTo>
                  <a:cubicBezTo>
                    <a:pt x="4894" y="7477"/>
                    <a:pt x="5139" y="7598"/>
                    <a:pt x="5410" y="7598"/>
                  </a:cubicBezTo>
                  <a:cubicBezTo>
                    <a:pt x="5525" y="7598"/>
                    <a:pt x="5644" y="7577"/>
                    <a:pt x="5766" y="7530"/>
                  </a:cubicBezTo>
                  <a:lnTo>
                    <a:pt x="9074" y="6553"/>
                  </a:lnTo>
                  <a:cubicBezTo>
                    <a:pt x="9263" y="6522"/>
                    <a:pt x="9420" y="6396"/>
                    <a:pt x="9578" y="6238"/>
                  </a:cubicBezTo>
                  <a:lnTo>
                    <a:pt x="11562" y="6238"/>
                  </a:lnTo>
                  <a:cubicBezTo>
                    <a:pt x="11751" y="6238"/>
                    <a:pt x="11909" y="6081"/>
                    <a:pt x="11909" y="5892"/>
                  </a:cubicBezTo>
                  <a:lnTo>
                    <a:pt x="11909" y="1733"/>
                  </a:lnTo>
                  <a:cubicBezTo>
                    <a:pt x="11877" y="1544"/>
                    <a:pt x="11720" y="1386"/>
                    <a:pt x="11499" y="1386"/>
                  </a:cubicBezTo>
                  <a:lnTo>
                    <a:pt x="7341" y="1386"/>
                  </a:lnTo>
                  <a:cubicBezTo>
                    <a:pt x="7561" y="1103"/>
                    <a:pt x="7687" y="693"/>
                    <a:pt x="7687" y="347"/>
                  </a:cubicBezTo>
                  <a:cubicBezTo>
                    <a:pt x="7687" y="158"/>
                    <a:pt x="7530" y="0"/>
                    <a:pt x="734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96;p58"/>
            <p:cNvSpPr/>
            <p:nvPr/>
          </p:nvSpPr>
          <p:spPr>
            <a:xfrm>
              <a:off x="6664325" y="1938725"/>
              <a:ext cx="17375" cy="43350"/>
            </a:xfrm>
            <a:custGeom>
              <a:avLst/>
              <a:gdLst/>
              <a:ahLst/>
              <a:cxnLst/>
              <a:rect l="l" t="t" r="r" b="b"/>
              <a:pathLst>
                <a:path w="695" h="1734" extrusionOk="0">
                  <a:moveTo>
                    <a:pt x="348" y="1"/>
                  </a:moveTo>
                  <a:cubicBezTo>
                    <a:pt x="159" y="1"/>
                    <a:pt x="1" y="158"/>
                    <a:pt x="1" y="347"/>
                  </a:cubicBezTo>
                  <a:lnTo>
                    <a:pt x="1" y="1355"/>
                  </a:lnTo>
                  <a:cubicBezTo>
                    <a:pt x="1" y="1576"/>
                    <a:pt x="159" y="1733"/>
                    <a:pt x="348" y="1733"/>
                  </a:cubicBezTo>
                  <a:cubicBezTo>
                    <a:pt x="537" y="1733"/>
                    <a:pt x="694" y="1576"/>
                    <a:pt x="694" y="1355"/>
                  </a:cubicBezTo>
                  <a:lnTo>
                    <a:pt x="694" y="347"/>
                  </a:lnTo>
                  <a:cubicBezTo>
                    <a:pt x="694" y="158"/>
                    <a:pt x="537" y="1"/>
                    <a:pt x="34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97;p58"/>
            <p:cNvSpPr/>
            <p:nvPr/>
          </p:nvSpPr>
          <p:spPr>
            <a:xfrm>
              <a:off x="6594250" y="1972800"/>
              <a:ext cx="35450" cy="35275"/>
            </a:xfrm>
            <a:custGeom>
              <a:avLst/>
              <a:gdLst/>
              <a:ahLst/>
              <a:cxnLst/>
              <a:rect l="l" t="t" r="r" b="b"/>
              <a:pathLst>
                <a:path w="1418" h="1411" extrusionOk="0">
                  <a:moveTo>
                    <a:pt x="374" y="0"/>
                  </a:moveTo>
                  <a:cubicBezTo>
                    <a:pt x="291" y="0"/>
                    <a:pt x="205" y="40"/>
                    <a:pt x="126" y="118"/>
                  </a:cubicBezTo>
                  <a:cubicBezTo>
                    <a:pt x="0" y="244"/>
                    <a:pt x="0" y="496"/>
                    <a:pt x="126" y="591"/>
                  </a:cubicBezTo>
                  <a:lnTo>
                    <a:pt x="819" y="1316"/>
                  </a:lnTo>
                  <a:cubicBezTo>
                    <a:pt x="882" y="1379"/>
                    <a:pt x="969" y="1410"/>
                    <a:pt x="1055" y="1410"/>
                  </a:cubicBezTo>
                  <a:cubicBezTo>
                    <a:pt x="1142" y="1410"/>
                    <a:pt x="1229" y="1379"/>
                    <a:pt x="1292" y="1316"/>
                  </a:cubicBezTo>
                  <a:cubicBezTo>
                    <a:pt x="1418" y="1190"/>
                    <a:pt x="1418" y="969"/>
                    <a:pt x="1292" y="843"/>
                  </a:cubicBezTo>
                  <a:lnTo>
                    <a:pt x="599" y="118"/>
                  </a:lnTo>
                  <a:cubicBezTo>
                    <a:pt x="536" y="40"/>
                    <a:pt x="457" y="0"/>
                    <a:pt x="3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98;p58"/>
            <p:cNvSpPr/>
            <p:nvPr/>
          </p:nvSpPr>
          <p:spPr>
            <a:xfrm>
              <a:off x="6715525" y="1972800"/>
              <a:ext cx="35475" cy="35275"/>
            </a:xfrm>
            <a:custGeom>
              <a:avLst/>
              <a:gdLst/>
              <a:ahLst/>
              <a:cxnLst/>
              <a:rect l="l" t="t" r="r" b="b"/>
              <a:pathLst>
                <a:path w="1419" h="1411" extrusionOk="0">
                  <a:moveTo>
                    <a:pt x="1056" y="0"/>
                  </a:moveTo>
                  <a:cubicBezTo>
                    <a:pt x="970" y="0"/>
                    <a:pt x="883" y="40"/>
                    <a:pt x="820" y="118"/>
                  </a:cubicBezTo>
                  <a:lnTo>
                    <a:pt x="127" y="843"/>
                  </a:lnTo>
                  <a:cubicBezTo>
                    <a:pt x="1" y="969"/>
                    <a:pt x="1" y="1190"/>
                    <a:pt x="127" y="1316"/>
                  </a:cubicBezTo>
                  <a:cubicBezTo>
                    <a:pt x="174" y="1379"/>
                    <a:pt x="261" y="1410"/>
                    <a:pt x="351" y="1410"/>
                  </a:cubicBezTo>
                  <a:cubicBezTo>
                    <a:pt x="442" y="1410"/>
                    <a:pt x="536" y="1379"/>
                    <a:pt x="599" y="1316"/>
                  </a:cubicBezTo>
                  <a:lnTo>
                    <a:pt x="1293" y="591"/>
                  </a:lnTo>
                  <a:cubicBezTo>
                    <a:pt x="1419" y="496"/>
                    <a:pt x="1419" y="244"/>
                    <a:pt x="1293" y="118"/>
                  </a:cubicBezTo>
                  <a:cubicBezTo>
                    <a:pt x="1230" y="40"/>
                    <a:pt x="1143" y="0"/>
                    <a:pt x="105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453380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2549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1938992"/>
          </a:xfrm>
          <a:prstGeom prst="rect">
            <a:avLst/>
          </a:prstGeom>
          <a:noFill/>
        </p:spPr>
        <p:txBody>
          <a:bodyPr wrap="square" rtlCol="0">
            <a:spAutoFit/>
          </a:bodyPr>
          <a:lstStyle/>
          <a:p>
            <a:r>
              <a:rPr lang="en-US" sz="2400" dirty="0"/>
              <a:t>Each party has to agree to do or give something of value in exchange for the performance of the other party. If one party is not obligated to do or give anything of value, or their performance is otherwise voluntary or “illusory,” there is no enforceable contract under law and either party may back out.</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341579" y="20535"/>
            <a:ext cx="2260683" cy="375552"/>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2875134" y="945834"/>
            <a:ext cx="2852063" cy="646331"/>
          </a:xfrm>
          <a:prstGeom prst="rect">
            <a:avLst/>
          </a:prstGeom>
          <a:noFill/>
          <a:ln>
            <a:solidFill>
              <a:schemeClr val="tx1"/>
            </a:solidFill>
          </a:ln>
        </p:spPr>
        <p:txBody>
          <a:bodyPr wrap="none">
            <a:spAutoFit/>
          </a:bodyPr>
          <a:lstStyle/>
          <a:p>
            <a:r>
              <a:rPr lang="en-US" sz="3600" b="1" dirty="0"/>
              <a:t>Consideration</a:t>
            </a:r>
          </a:p>
        </p:txBody>
      </p:sp>
      <p:grpSp>
        <p:nvGrpSpPr>
          <p:cNvPr id="11" name="Google Shape;8494;p58"/>
          <p:cNvGrpSpPr/>
          <p:nvPr/>
        </p:nvGrpSpPr>
        <p:grpSpPr>
          <a:xfrm>
            <a:off x="640080" y="864471"/>
            <a:ext cx="1458635" cy="857305"/>
            <a:chOff x="6524150" y="1938725"/>
            <a:chExt cx="297725" cy="276625"/>
          </a:xfrm>
        </p:grpSpPr>
        <p:sp>
          <p:nvSpPr>
            <p:cNvPr id="12" name="Google Shape;8495;p58"/>
            <p:cNvSpPr/>
            <p:nvPr/>
          </p:nvSpPr>
          <p:spPr>
            <a:xfrm>
              <a:off x="6524150" y="2025375"/>
              <a:ext cx="297725" cy="189975"/>
            </a:xfrm>
            <a:custGeom>
              <a:avLst/>
              <a:gdLst/>
              <a:ahLst/>
              <a:cxnLst/>
              <a:rect l="l" t="t" r="r" b="b"/>
              <a:pathLst>
                <a:path w="11909" h="7599" extrusionOk="0">
                  <a:moveTo>
                    <a:pt x="9767" y="2079"/>
                  </a:moveTo>
                  <a:lnTo>
                    <a:pt x="9767" y="5198"/>
                  </a:lnTo>
                  <a:cubicBezTo>
                    <a:pt x="9735" y="5041"/>
                    <a:pt x="9672" y="4915"/>
                    <a:pt x="9546" y="4789"/>
                  </a:cubicBezTo>
                  <a:lnTo>
                    <a:pt x="7813" y="3056"/>
                  </a:lnTo>
                  <a:cubicBezTo>
                    <a:pt x="7624" y="2867"/>
                    <a:pt x="7341" y="2741"/>
                    <a:pt x="7057" y="2741"/>
                  </a:cubicBezTo>
                  <a:lnTo>
                    <a:pt x="6018" y="2741"/>
                  </a:lnTo>
                  <a:cubicBezTo>
                    <a:pt x="5923" y="2741"/>
                    <a:pt x="5797" y="2836"/>
                    <a:pt x="5734" y="2930"/>
                  </a:cubicBezTo>
                  <a:lnTo>
                    <a:pt x="5482" y="3403"/>
                  </a:lnTo>
                  <a:cubicBezTo>
                    <a:pt x="5293" y="3812"/>
                    <a:pt x="4883" y="4001"/>
                    <a:pt x="4505" y="4001"/>
                  </a:cubicBezTo>
                  <a:lnTo>
                    <a:pt x="5356" y="2269"/>
                  </a:lnTo>
                  <a:cubicBezTo>
                    <a:pt x="5419" y="2143"/>
                    <a:pt x="5576" y="2079"/>
                    <a:pt x="5671" y="2079"/>
                  </a:cubicBezTo>
                  <a:close/>
                  <a:moveTo>
                    <a:pt x="1418" y="2079"/>
                  </a:moveTo>
                  <a:lnTo>
                    <a:pt x="1418" y="5545"/>
                  </a:lnTo>
                  <a:lnTo>
                    <a:pt x="725" y="5545"/>
                  </a:lnTo>
                  <a:lnTo>
                    <a:pt x="725" y="2079"/>
                  </a:lnTo>
                  <a:close/>
                  <a:moveTo>
                    <a:pt x="11153" y="2079"/>
                  </a:moveTo>
                  <a:lnTo>
                    <a:pt x="11153" y="5545"/>
                  </a:lnTo>
                  <a:lnTo>
                    <a:pt x="10460" y="5545"/>
                  </a:lnTo>
                  <a:lnTo>
                    <a:pt x="10460" y="2079"/>
                  </a:lnTo>
                  <a:close/>
                  <a:moveTo>
                    <a:pt x="6931" y="630"/>
                  </a:moveTo>
                  <a:cubicBezTo>
                    <a:pt x="6774" y="1008"/>
                    <a:pt x="6427" y="1323"/>
                    <a:pt x="5955" y="1323"/>
                  </a:cubicBezTo>
                  <a:lnTo>
                    <a:pt x="5671" y="1323"/>
                  </a:lnTo>
                  <a:cubicBezTo>
                    <a:pt x="5293" y="1323"/>
                    <a:pt x="4946" y="1575"/>
                    <a:pt x="4726" y="1922"/>
                  </a:cubicBezTo>
                  <a:lnTo>
                    <a:pt x="3655" y="4064"/>
                  </a:lnTo>
                  <a:cubicBezTo>
                    <a:pt x="3623" y="4127"/>
                    <a:pt x="3623" y="4253"/>
                    <a:pt x="3655" y="4316"/>
                  </a:cubicBezTo>
                  <a:cubicBezTo>
                    <a:pt x="3718" y="4411"/>
                    <a:pt x="3781" y="4474"/>
                    <a:pt x="3875" y="4537"/>
                  </a:cubicBezTo>
                  <a:cubicBezTo>
                    <a:pt x="4088" y="4627"/>
                    <a:pt x="4310" y="4670"/>
                    <a:pt x="4532" y="4670"/>
                  </a:cubicBezTo>
                  <a:cubicBezTo>
                    <a:pt x="5165" y="4670"/>
                    <a:pt x="5785" y="4316"/>
                    <a:pt x="6112" y="3686"/>
                  </a:cubicBezTo>
                  <a:lnTo>
                    <a:pt x="6238" y="3434"/>
                  </a:lnTo>
                  <a:lnTo>
                    <a:pt x="7026" y="3434"/>
                  </a:lnTo>
                  <a:cubicBezTo>
                    <a:pt x="7089" y="3434"/>
                    <a:pt x="7215" y="3466"/>
                    <a:pt x="7246" y="3529"/>
                  </a:cubicBezTo>
                  <a:lnTo>
                    <a:pt x="8979" y="5261"/>
                  </a:lnTo>
                  <a:cubicBezTo>
                    <a:pt x="9137" y="5419"/>
                    <a:pt x="9137" y="5545"/>
                    <a:pt x="9105" y="5640"/>
                  </a:cubicBezTo>
                  <a:cubicBezTo>
                    <a:pt x="9105" y="5671"/>
                    <a:pt x="9042" y="5829"/>
                    <a:pt x="8885" y="5860"/>
                  </a:cubicBezTo>
                  <a:lnTo>
                    <a:pt x="5576" y="6805"/>
                  </a:lnTo>
                  <a:cubicBezTo>
                    <a:pt x="5543" y="6814"/>
                    <a:pt x="5507" y="6818"/>
                    <a:pt x="5470" y="6818"/>
                  </a:cubicBezTo>
                  <a:cubicBezTo>
                    <a:pt x="5371" y="6818"/>
                    <a:pt x="5268" y="6788"/>
                    <a:pt x="5198" y="6742"/>
                  </a:cubicBezTo>
                  <a:lnTo>
                    <a:pt x="4096" y="5640"/>
                  </a:lnTo>
                  <a:cubicBezTo>
                    <a:pt x="4033" y="5545"/>
                    <a:pt x="3938" y="5514"/>
                    <a:pt x="3875" y="5514"/>
                  </a:cubicBezTo>
                  <a:lnTo>
                    <a:pt x="2111" y="5514"/>
                  </a:lnTo>
                  <a:lnTo>
                    <a:pt x="2111" y="2048"/>
                  </a:lnTo>
                  <a:lnTo>
                    <a:pt x="2741" y="2048"/>
                  </a:lnTo>
                  <a:cubicBezTo>
                    <a:pt x="3119" y="2048"/>
                    <a:pt x="3466" y="1796"/>
                    <a:pt x="3686" y="1449"/>
                  </a:cubicBezTo>
                  <a:lnTo>
                    <a:pt x="4001" y="819"/>
                  </a:lnTo>
                  <a:cubicBezTo>
                    <a:pt x="4064" y="693"/>
                    <a:pt x="4190" y="630"/>
                    <a:pt x="4316" y="630"/>
                  </a:cubicBezTo>
                  <a:close/>
                  <a:moveTo>
                    <a:pt x="4316" y="0"/>
                  </a:moveTo>
                  <a:cubicBezTo>
                    <a:pt x="3907" y="0"/>
                    <a:pt x="3560" y="221"/>
                    <a:pt x="3371" y="599"/>
                  </a:cubicBezTo>
                  <a:lnTo>
                    <a:pt x="3056" y="1229"/>
                  </a:lnTo>
                  <a:cubicBezTo>
                    <a:pt x="2962" y="1323"/>
                    <a:pt x="2836" y="1418"/>
                    <a:pt x="2741" y="1418"/>
                  </a:cubicBezTo>
                  <a:lnTo>
                    <a:pt x="378" y="1418"/>
                  </a:lnTo>
                  <a:cubicBezTo>
                    <a:pt x="158" y="1418"/>
                    <a:pt x="0" y="1575"/>
                    <a:pt x="0" y="1764"/>
                  </a:cubicBezTo>
                  <a:lnTo>
                    <a:pt x="0" y="5955"/>
                  </a:lnTo>
                  <a:cubicBezTo>
                    <a:pt x="0" y="6144"/>
                    <a:pt x="158" y="6301"/>
                    <a:pt x="378" y="6301"/>
                  </a:cubicBezTo>
                  <a:lnTo>
                    <a:pt x="3718" y="6301"/>
                  </a:lnTo>
                  <a:lnTo>
                    <a:pt x="4694" y="7278"/>
                  </a:lnTo>
                  <a:cubicBezTo>
                    <a:pt x="4894" y="7477"/>
                    <a:pt x="5139" y="7598"/>
                    <a:pt x="5410" y="7598"/>
                  </a:cubicBezTo>
                  <a:cubicBezTo>
                    <a:pt x="5525" y="7598"/>
                    <a:pt x="5644" y="7577"/>
                    <a:pt x="5766" y="7530"/>
                  </a:cubicBezTo>
                  <a:lnTo>
                    <a:pt x="9074" y="6553"/>
                  </a:lnTo>
                  <a:cubicBezTo>
                    <a:pt x="9263" y="6522"/>
                    <a:pt x="9420" y="6396"/>
                    <a:pt x="9578" y="6238"/>
                  </a:cubicBezTo>
                  <a:lnTo>
                    <a:pt x="11562" y="6238"/>
                  </a:lnTo>
                  <a:cubicBezTo>
                    <a:pt x="11751" y="6238"/>
                    <a:pt x="11909" y="6081"/>
                    <a:pt x="11909" y="5892"/>
                  </a:cubicBezTo>
                  <a:lnTo>
                    <a:pt x="11909" y="1733"/>
                  </a:lnTo>
                  <a:cubicBezTo>
                    <a:pt x="11877" y="1544"/>
                    <a:pt x="11720" y="1386"/>
                    <a:pt x="11499" y="1386"/>
                  </a:cubicBezTo>
                  <a:lnTo>
                    <a:pt x="7341" y="1386"/>
                  </a:lnTo>
                  <a:cubicBezTo>
                    <a:pt x="7561" y="1103"/>
                    <a:pt x="7687" y="693"/>
                    <a:pt x="7687" y="347"/>
                  </a:cubicBezTo>
                  <a:cubicBezTo>
                    <a:pt x="7687" y="158"/>
                    <a:pt x="7530" y="0"/>
                    <a:pt x="734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96;p58"/>
            <p:cNvSpPr/>
            <p:nvPr/>
          </p:nvSpPr>
          <p:spPr>
            <a:xfrm>
              <a:off x="6664325" y="1938725"/>
              <a:ext cx="17375" cy="43350"/>
            </a:xfrm>
            <a:custGeom>
              <a:avLst/>
              <a:gdLst/>
              <a:ahLst/>
              <a:cxnLst/>
              <a:rect l="l" t="t" r="r" b="b"/>
              <a:pathLst>
                <a:path w="695" h="1734" extrusionOk="0">
                  <a:moveTo>
                    <a:pt x="348" y="1"/>
                  </a:moveTo>
                  <a:cubicBezTo>
                    <a:pt x="159" y="1"/>
                    <a:pt x="1" y="158"/>
                    <a:pt x="1" y="347"/>
                  </a:cubicBezTo>
                  <a:lnTo>
                    <a:pt x="1" y="1355"/>
                  </a:lnTo>
                  <a:cubicBezTo>
                    <a:pt x="1" y="1576"/>
                    <a:pt x="159" y="1733"/>
                    <a:pt x="348" y="1733"/>
                  </a:cubicBezTo>
                  <a:cubicBezTo>
                    <a:pt x="537" y="1733"/>
                    <a:pt x="694" y="1576"/>
                    <a:pt x="694" y="1355"/>
                  </a:cubicBezTo>
                  <a:lnTo>
                    <a:pt x="694" y="347"/>
                  </a:lnTo>
                  <a:cubicBezTo>
                    <a:pt x="694" y="158"/>
                    <a:pt x="537" y="1"/>
                    <a:pt x="34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97;p58"/>
            <p:cNvSpPr/>
            <p:nvPr/>
          </p:nvSpPr>
          <p:spPr>
            <a:xfrm>
              <a:off x="6594250" y="1972800"/>
              <a:ext cx="35450" cy="35275"/>
            </a:xfrm>
            <a:custGeom>
              <a:avLst/>
              <a:gdLst/>
              <a:ahLst/>
              <a:cxnLst/>
              <a:rect l="l" t="t" r="r" b="b"/>
              <a:pathLst>
                <a:path w="1418" h="1411" extrusionOk="0">
                  <a:moveTo>
                    <a:pt x="374" y="0"/>
                  </a:moveTo>
                  <a:cubicBezTo>
                    <a:pt x="291" y="0"/>
                    <a:pt x="205" y="40"/>
                    <a:pt x="126" y="118"/>
                  </a:cubicBezTo>
                  <a:cubicBezTo>
                    <a:pt x="0" y="244"/>
                    <a:pt x="0" y="496"/>
                    <a:pt x="126" y="591"/>
                  </a:cubicBezTo>
                  <a:lnTo>
                    <a:pt x="819" y="1316"/>
                  </a:lnTo>
                  <a:cubicBezTo>
                    <a:pt x="882" y="1379"/>
                    <a:pt x="969" y="1410"/>
                    <a:pt x="1055" y="1410"/>
                  </a:cubicBezTo>
                  <a:cubicBezTo>
                    <a:pt x="1142" y="1410"/>
                    <a:pt x="1229" y="1379"/>
                    <a:pt x="1292" y="1316"/>
                  </a:cubicBezTo>
                  <a:cubicBezTo>
                    <a:pt x="1418" y="1190"/>
                    <a:pt x="1418" y="969"/>
                    <a:pt x="1292" y="843"/>
                  </a:cubicBezTo>
                  <a:lnTo>
                    <a:pt x="599" y="118"/>
                  </a:lnTo>
                  <a:cubicBezTo>
                    <a:pt x="536" y="40"/>
                    <a:pt x="457" y="0"/>
                    <a:pt x="3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98;p58"/>
            <p:cNvSpPr/>
            <p:nvPr/>
          </p:nvSpPr>
          <p:spPr>
            <a:xfrm>
              <a:off x="6715525" y="1972800"/>
              <a:ext cx="35475" cy="35275"/>
            </a:xfrm>
            <a:custGeom>
              <a:avLst/>
              <a:gdLst/>
              <a:ahLst/>
              <a:cxnLst/>
              <a:rect l="l" t="t" r="r" b="b"/>
              <a:pathLst>
                <a:path w="1419" h="1411" extrusionOk="0">
                  <a:moveTo>
                    <a:pt x="1056" y="0"/>
                  </a:moveTo>
                  <a:cubicBezTo>
                    <a:pt x="970" y="0"/>
                    <a:pt x="883" y="40"/>
                    <a:pt x="820" y="118"/>
                  </a:cubicBezTo>
                  <a:lnTo>
                    <a:pt x="127" y="843"/>
                  </a:lnTo>
                  <a:cubicBezTo>
                    <a:pt x="1" y="969"/>
                    <a:pt x="1" y="1190"/>
                    <a:pt x="127" y="1316"/>
                  </a:cubicBezTo>
                  <a:cubicBezTo>
                    <a:pt x="174" y="1379"/>
                    <a:pt x="261" y="1410"/>
                    <a:pt x="351" y="1410"/>
                  </a:cubicBezTo>
                  <a:cubicBezTo>
                    <a:pt x="442" y="1410"/>
                    <a:pt x="536" y="1379"/>
                    <a:pt x="599" y="1316"/>
                  </a:cubicBezTo>
                  <a:lnTo>
                    <a:pt x="1293" y="591"/>
                  </a:lnTo>
                  <a:cubicBezTo>
                    <a:pt x="1419" y="496"/>
                    <a:pt x="1419" y="244"/>
                    <a:pt x="1293" y="118"/>
                  </a:cubicBezTo>
                  <a:cubicBezTo>
                    <a:pt x="1230" y="40"/>
                    <a:pt x="1143" y="0"/>
                    <a:pt x="105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24614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barn(inVertical)">
                                      <p:cBhvr>
                                        <p:cTn id="1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2549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2308324"/>
          </a:xfrm>
          <a:prstGeom prst="rect">
            <a:avLst/>
          </a:prstGeom>
          <a:noFill/>
        </p:spPr>
        <p:txBody>
          <a:bodyPr wrap="square" rtlCol="0">
            <a:spAutoFit/>
          </a:bodyPr>
          <a:lstStyle/>
          <a:p>
            <a:r>
              <a:rPr lang="en-US" sz="2400" dirty="0"/>
              <a:t>Courts in most Countries will not set aside a contract unless the “inadequacy” of one party’s consideration “is so gross as to be conclusive evidence of fraud and as to shock the conscience of the court.” Cases where consideration is found to be wanting also usually involve other grounds for invalidation, such as fraud or duress.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341579" y="20535"/>
            <a:ext cx="2260683" cy="375552"/>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2875134" y="945834"/>
            <a:ext cx="2852063" cy="646331"/>
          </a:xfrm>
          <a:prstGeom prst="rect">
            <a:avLst/>
          </a:prstGeom>
          <a:noFill/>
          <a:ln>
            <a:solidFill>
              <a:schemeClr val="tx1"/>
            </a:solidFill>
          </a:ln>
        </p:spPr>
        <p:txBody>
          <a:bodyPr wrap="none">
            <a:spAutoFit/>
          </a:bodyPr>
          <a:lstStyle/>
          <a:p>
            <a:r>
              <a:rPr lang="en-US" sz="3600" b="1" dirty="0"/>
              <a:t>Consideration</a:t>
            </a:r>
          </a:p>
        </p:txBody>
      </p:sp>
      <p:grpSp>
        <p:nvGrpSpPr>
          <p:cNvPr id="11" name="Google Shape;8494;p58"/>
          <p:cNvGrpSpPr/>
          <p:nvPr/>
        </p:nvGrpSpPr>
        <p:grpSpPr>
          <a:xfrm>
            <a:off x="640080" y="864471"/>
            <a:ext cx="1458635" cy="857305"/>
            <a:chOff x="6524150" y="1938725"/>
            <a:chExt cx="297725" cy="276625"/>
          </a:xfrm>
        </p:grpSpPr>
        <p:sp>
          <p:nvSpPr>
            <p:cNvPr id="12" name="Google Shape;8495;p58"/>
            <p:cNvSpPr/>
            <p:nvPr/>
          </p:nvSpPr>
          <p:spPr>
            <a:xfrm>
              <a:off x="6524150" y="2025375"/>
              <a:ext cx="297725" cy="189975"/>
            </a:xfrm>
            <a:custGeom>
              <a:avLst/>
              <a:gdLst/>
              <a:ahLst/>
              <a:cxnLst/>
              <a:rect l="l" t="t" r="r" b="b"/>
              <a:pathLst>
                <a:path w="11909" h="7599" extrusionOk="0">
                  <a:moveTo>
                    <a:pt x="9767" y="2079"/>
                  </a:moveTo>
                  <a:lnTo>
                    <a:pt x="9767" y="5198"/>
                  </a:lnTo>
                  <a:cubicBezTo>
                    <a:pt x="9735" y="5041"/>
                    <a:pt x="9672" y="4915"/>
                    <a:pt x="9546" y="4789"/>
                  </a:cubicBezTo>
                  <a:lnTo>
                    <a:pt x="7813" y="3056"/>
                  </a:lnTo>
                  <a:cubicBezTo>
                    <a:pt x="7624" y="2867"/>
                    <a:pt x="7341" y="2741"/>
                    <a:pt x="7057" y="2741"/>
                  </a:cubicBezTo>
                  <a:lnTo>
                    <a:pt x="6018" y="2741"/>
                  </a:lnTo>
                  <a:cubicBezTo>
                    <a:pt x="5923" y="2741"/>
                    <a:pt x="5797" y="2836"/>
                    <a:pt x="5734" y="2930"/>
                  </a:cubicBezTo>
                  <a:lnTo>
                    <a:pt x="5482" y="3403"/>
                  </a:lnTo>
                  <a:cubicBezTo>
                    <a:pt x="5293" y="3812"/>
                    <a:pt x="4883" y="4001"/>
                    <a:pt x="4505" y="4001"/>
                  </a:cubicBezTo>
                  <a:lnTo>
                    <a:pt x="5356" y="2269"/>
                  </a:lnTo>
                  <a:cubicBezTo>
                    <a:pt x="5419" y="2143"/>
                    <a:pt x="5576" y="2079"/>
                    <a:pt x="5671" y="2079"/>
                  </a:cubicBezTo>
                  <a:close/>
                  <a:moveTo>
                    <a:pt x="1418" y="2079"/>
                  </a:moveTo>
                  <a:lnTo>
                    <a:pt x="1418" y="5545"/>
                  </a:lnTo>
                  <a:lnTo>
                    <a:pt x="725" y="5545"/>
                  </a:lnTo>
                  <a:lnTo>
                    <a:pt x="725" y="2079"/>
                  </a:lnTo>
                  <a:close/>
                  <a:moveTo>
                    <a:pt x="11153" y="2079"/>
                  </a:moveTo>
                  <a:lnTo>
                    <a:pt x="11153" y="5545"/>
                  </a:lnTo>
                  <a:lnTo>
                    <a:pt x="10460" y="5545"/>
                  </a:lnTo>
                  <a:lnTo>
                    <a:pt x="10460" y="2079"/>
                  </a:lnTo>
                  <a:close/>
                  <a:moveTo>
                    <a:pt x="6931" y="630"/>
                  </a:moveTo>
                  <a:cubicBezTo>
                    <a:pt x="6774" y="1008"/>
                    <a:pt x="6427" y="1323"/>
                    <a:pt x="5955" y="1323"/>
                  </a:cubicBezTo>
                  <a:lnTo>
                    <a:pt x="5671" y="1323"/>
                  </a:lnTo>
                  <a:cubicBezTo>
                    <a:pt x="5293" y="1323"/>
                    <a:pt x="4946" y="1575"/>
                    <a:pt x="4726" y="1922"/>
                  </a:cubicBezTo>
                  <a:lnTo>
                    <a:pt x="3655" y="4064"/>
                  </a:lnTo>
                  <a:cubicBezTo>
                    <a:pt x="3623" y="4127"/>
                    <a:pt x="3623" y="4253"/>
                    <a:pt x="3655" y="4316"/>
                  </a:cubicBezTo>
                  <a:cubicBezTo>
                    <a:pt x="3718" y="4411"/>
                    <a:pt x="3781" y="4474"/>
                    <a:pt x="3875" y="4537"/>
                  </a:cubicBezTo>
                  <a:cubicBezTo>
                    <a:pt x="4088" y="4627"/>
                    <a:pt x="4310" y="4670"/>
                    <a:pt x="4532" y="4670"/>
                  </a:cubicBezTo>
                  <a:cubicBezTo>
                    <a:pt x="5165" y="4670"/>
                    <a:pt x="5785" y="4316"/>
                    <a:pt x="6112" y="3686"/>
                  </a:cubicBezTo>
                  <a:lnTo>
                    <a:pt x="6238" y="3434"/>
                  </a:lnTo>
                  <a:lnTo>
                    <a:pt x="7026" y="3434"/>
                  </a:lnTo>
                  <a:cubicBezTo>
                    <a:pt x="7089" y="3434"/>
                    <a:pt x="7215" y="3466"/>
                    <a:pt x="7246" y="3529"/>
                  </a:cubicBezTo>
                  <a:lnTo>
                    <a:pt x="8979" y="5261"/>
                  </a:lnTo>
                  <a:cubicBezTo>
                    <a:pt x="9137" y="5419"/>
                    <a:pt x="9137" y="5545"/>
                    <a:pt x="9105" y="5640"/>
                  </a:cubicBezTo>
                  <a:cubicBezTo>
                    <a:pt x="9105" y="5671"/>
                    <a:pt x="9042" y="5829"/>
                    <a:pt x="8885" y="5860"/>
                  </a:cubicBezTo>
                  <a:lnTo>
                    <a:pt x="5576" y="6805"/>
                  </a:lnTo>
                  <a:cubicBezTo>
                    <a:pt x="5543" y="6814"/>
                    <a:pt x="5507" y="6818"/>
                    <a:pt x="5470" y="6818"/>
                  </a:cubicBezTo>
                  <a:cubicBezTo>
                    <a:pt x="5371" y="6818"/>
                    <a:pt x="5268" y="6788"/>
                    <a:pt x="5198" y="6742"/>
                  </a:cubicBezTo>
                  <a:lnTo>
                    <a:pt x="4096" y="5640"/>
                  </a:lnTo>
                  <a:cubicBezTo>
                    <a:pt x="4033" y="5545"/>
                    <a:pt x="3938" y="5514"/>
                    <a:pt x="3875" y="5514"/>
                  </a:cubicBezTo>
                  <a:lnTo>
                    <a:pt x="2111" y="5514"/>
                  </a:lnTo>
                  <a:lnTo>
                    <a:pt x="2111" y="2048"/>
                  </a:lnTo>
                  <a:lnTo>
                    <a:pt x="2741" y="2048"/>
                  </a:lnTo>
                  <a:cubicBezTo>
                    <a:pt x="3119" y="2048"/>
                    <a:pt x="3466" y="1796"/>
                    <a:pt x="3686" y="1449"/>
                  </a:cubicBezTo>
                  <a:lnTo>
                    <a:pt x="4001" y="819"/>
                  </a:lnTo>
                  <a:cubicBezTo>
                    <a:pt x="4064" y="693"/>
                    <a:pt x="4190" y="630"/>
                    <a:pt x="4316" y="630"/>
                  </a:cubicBezTo>
                  <a:close/>
                  <a:moveTo>
                    <a:pt x="4316" y="0"/>
                  </a:moveTo>
                  <a:cubicBezTo>
                    <a:pt x="3907" y="0"/>
                    <a:pt x="3560" y="221"/>
                    <a:pt x="3371" y="599"/>
                  </a:cubicBezTo>
                  <a:lnTo>
                    <a:pt x="3056" y="1229"/>
                  </a:lnTo>
                  <a:cubicBezTo>
                    <a:pt x="2962" y="1323"/>
                    <a:pt x="2836" y="1418"/>
                    <a:pt x="2741" y="1418"/>
                  </a:cubicBezTo>
                  <a:lnTo>
                    <a:pt x="378" y="1418"/>
                  </a:lnTo>
                  <a:cubicBezTo>
                    <a:pt x="158" y="1418"/>
                    <a:pt x="0" y="1575"/>
                    <a:pt x="0" y="1764"/>
                  </a:cubicBezTo>
                  <a:lnTo>
                    <a:pt x="0" y="5955"/>
                  </a:lnTo>
                  <a:cubicBezTo>
                    <a:pt x="0" y="6144"/>
                    <a:pt x="158" y="6301"/>
                    <a:pt x="378" y="6301"/>
                  </a:cubicBezTo>
                  <a:lnTo>
                    <a:pt x="3718" y="6301"/>
                  </a:lnTo>
                  <a:lnTo>
                    <a:pt x="4694" y="7278"/>
                  </a:lnTo>
                  <a:cubicBezTo>
                    <a:pt x="4894" y="7477"/>
                    <a:pt x="5139" y="7598"/>
                    <a:pt x="5410" y="7598"/>
                  </a:cubicBezTo>
                  <a:cubicBezTo>
                    <a:pt x="5525" y="7598"/>
                    <a:pt x="5644" y="7577"/>
                    <a:pt x="5766" y="7530"/>
                  </a:cubicBezTo>
                  <a:lnTo>
                    <a:pt x="9074" y="6553"/>
                  </a:lnTo>
                  <a:cubicBezTo>
                    <a:pt x="9263" y="6522"/>
                    <a:pt x="9420" y="6396"/>
                    <a:pt x="9578" y="6238"/>
                  </a:cubicBezTo>
                  <a:lnTo>
                    <a:pt x="11562" y="6238"/>
                  </a:lnTo>
                  <a:cubicBezTo>
                    <a:pt x="11751" y="6238"/>
                    <a:pt x="11909" y="6081"/>
                    <a:pt x="11909" y="5892"/>
                  </a:cubicBezTo>
                  <a:lnTo>
                    <a:pt x="11909" y="1733"/>
                  </a:lnTo>
                  <a:cubicBezTo>
                    <a:pt x="11877" y="1544"/>
                    <a:pt x="11720" y="1386"/>
                    <a:pt x="11499" y="1386"/>
                  </a:cubicBezTo>
                  <a:lnTo>
                    <a:pt x="7341" y="1386"/>
                  </a:lnTo>
                  <a:cubicBezTo>
                    <a:pt x="7561" y="1103"/>
                    <a:pt x="7687" y="693"/>
                    <a:pt x="7687" y="347"/>
                  </a:cubicBezTo>
                  <a:cubicBezTo>
                    <a:pt x="7687" y="158"/>
                    <a:pt x="7530" y="0"/>
                    <a:pt x="734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96;p58"/>
            <p:cNvSpPr/>
            <p:nvPr/>
          </p:nvSpPr>
          <p:spPr>
            <a:xfrm>
              <a:off x="6664325" y="1938725"/>
              <a:ext cx="17375" cy="43350"/>
            </a:xfrm>
            <a:custGeom>
              <a:avLst/>
              <a:gdLst/>
              <a:ahLst/>
              <a:cxnLst/>
              <a:rect l="l" t="t" r="r" b="b"/>
              <a:pathLst>
                <a:path w="695" h="1734" extrusionOk="0">
                  <a:moveTo>
                    <a:pt x="348" y="1"/>
                  </a:moveTo>
                  <a:cubicBezTo>
                    <a:pt x="159" y="1"/>
                    <a:pt x="1" y="158"/>
                    <a:pt x="1" y="347"/>
                  </a:cubicBezTo>
                  <a:lnTo>
                    <a:pt x="1" y="1355"/>
                  </a:lnTo>
                  <a:cubicBezTo>
                    <a:pt x="1" y="1576"/>
                    <a:pt x="159" y="1733"/>
                    <a:pt x="348" y="1733"/>
                  </a:cubicBezTo>
                  <a:cubicBezTo>
                    <a:pt x="537" y="1733"/>
                    <a:pt x="694" y="1576"/>
                    <a:pt x="694" y="1355"/>
                  </a:cubicBezTo>
                  <a:lnTo>
                    <a:pt x="694" y="347"/>
                  </a:lnTo>
                  <a:cubicBezTo>
                    <a:pt x="694" y="158"/>
                    <a:pt x="537" y="1"/>
                    <a:pt x="34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97;p58"/>
            <p:cNvSpPr/>
            <p:nvPr/>
          </p:nvSpPr>
          <p:spPr>
            <a:xfrm>
              <a:off x="6594250" y="1972800"/>
              <a:ext cx="35450" cy="35275"/>
            </a:xfrm>
            <a:custGeom>
              <a:avLst/>
              <a:gdLst/>
              <a:ahLst/>
              <a:cxnLst/>
              <a:rect l="l" t="t" r="r" b="b"/>
              <a:pathLst>
                <a:path w="1418" h="1411" extrusionOk="0">
                  <a:moveTo>
                    <a:pt x="374" y="0"/>
                  </a:moveTo>
                  <a:cubicBezTo>
                    <a:pt x="291" y="0"/>
                    <a:pt x="205" y="40"/>
                    <a:pt x="126" y="118"/>
                  </a:cubicBezTo>
                  <a:cubicBezTo>
                    <a:pt x="0" y="244"/>
                    <a:pt x="0" y="496"/>
                    <a:pt x="126" y="591"/>
                  </a:cubicBezTo>
                  <a:lnTo>
                    <a:pt x="819" y="1316"/>
                  </a:lnTo>
                  <a:cubicBezTo>
                    <a:pt x="882" y="1379"/>
                    <a:pt x="969" y="1410"/>
                    <a:pt x="1055" y="1410"/>
                  </a:cubicBezTo>
                  <a:cubicBezTo>
                    <a:pt x="1142" y="1410"/>
                    <a:pt x="1229" y="1379"/>
                    <a:pt x="1292" y="1316"/>
                  </a:cubicBezTo>
                  <a:cubicBezTo>
                    <a:pt x="1418" y="1190"/>
                    <a:pt x="1418" y="969"/>
                    <a:pt x="1292" y="843"/>
                  </a:cubicBezTo>
                  <a:lnTo>
                    <a:pt x="599" y="118"/>
                  </a:lnTo>
                  <a:cubicBezTo>
                    <a:pt x="536" y="40"/>
                    <a:pt x="457" y="0"/>
                    <a:pt x="3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98;p58"/>
            <p:cNvSpPr/>
            <p:nvPr/>
          </p:nvSpPr>
          <p:spPr>
            <a:xfrm>
              <a:off x="6715525" y="1972800"/>
              <a:ext cx="35475" cy="35275"/>
            </a:xfrm>
            <a:custGeom>
              <a:avLst/>
              <a:gdLst/>
              <a:ahLst/>
              <a:cxnLst/>
              <a:rect l="l" t="t" r="r" b="b"/>
              <a:pathLst>
                <a:path w="1419" h="1411" extrusionOk="0">
                  <a:moveTo>
                    <a:pt x="1056" y="0"/>
                  </a:moveTo>
                  <a:cubicBezTo>
                    <a:pt x="970" y="0"/>
                    <a:pt x="883" y="40"/>
                    <a:pt x="820" y="118"/>
                  </a:cubicBezTo>
                  <a:lnTo>
                    <a:pt x="127" y="843"/>
                  </a:lnTo>
                  <a:cubicBezTo>
                    <a:pt x="1" y="969"/>
                    <a:pt x="1" y="1190"/>
                    <a:pt x="127" y="1316"/>
                  </a:cubicBezTo>
                  <a:cubicBezTo>
                    <a:pt x="174" y="1379"/>
                    <a:pt x="261" y="1410"/>
                    <a:pt x="351" y="1410"/>
                  </a:cubicBezTo>
                  <a:cubicBezTo>
                    <a:pt x="442" y="1410"/>
                    <a:pt x="536" y="1379"/>
                    <a:pt x="599" y="1316"/>
                  </a:cubicBezTo>
                  <a:lnTo>
                    <a:pt x="1293" y="591"/>
                  </a:lnTo>
                  <a:cubicBezTo>
                    <a:pt x="1419" y="496"/>
                    <a:pt x="1419" y="244"/>
                    <a:pt x="1293" y="118"/>
                  </a:cubicBezTo>
                  <a:cubicBezTo>
                    <a:pt x="1230" y="40"/>
                    <a:pt x="1143" y="0"/>
                    <a:pt x="105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4144554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3785652"/>
          </a:xfrm>
          <a:prstGeom prst="rect">
            <a:avLst/>
          </a:prstGeom>
          <a:noFill/>
        </p:spPr>
        <p:txBody>
          <a:bodyPr wrap="square" rtlCol="0">
            <a:spAutoFit/>
          </a:bodyPr>
          <a:lstStyle/>
          <a:p>
            <a:r>
              <a:rPr lang="en-US" sz="2400" dirty="0"/>
              <a:t>It should be obvious from the above that gifts without consideration from the other party cannot be enforced under contract law. Companies that fail to get proper intellectual property assignments at the time of hiring employees or contractors often stumble on this concept when they later try to get departed employees and independent contractors to sign intellectual property assignment forms without offering any consideration. Any such forms signed without some form of compensation are subject to being later disaffirmed by the former employee or contractor as unenforceable gifts.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341579" y="20535"/>
            <a:ext cx="2260683" cy="375552"/>
          </a:xfrm>
          <a:prstGeom prst="rect">
            <a:avLst/>
          </a:prstGeom>
        </p:spPr>
        <p:txBody>
          <a:bodyPr wrap="none">
            <a:spAutoFit/>
          </a:bodyPr>
          <a:lstStyle/>
          <a:p>
            <a:pPr algn="ctr">
              <a:lnSpc>
                <a:spcPct val="107000"/>
              </a:lnSpc>
              <a:spcAft>
                <a:spcPts val="800"/>
              </a:spcAft>
            </a:pPr>
            <a:r>
              <a:rPr lang="en-US"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Concepts of Contracts</a:t>
            </a:r>
          </a:p>
        </p:txBody>
      </p:sp>
      <p:sp>
        <p:nvSpPr>
          <p:cNvPr id="8" name="Rectangle 7"/>
          <p:cNvSpPr/>
          <p:nvPr/>
        </p:nvSpPr>
        <p:spPr>
          <a:xfrm>
            <a:off x="2875134" y="945834"/>
            <a:ext cx="2852063" cy="646331"/>
          </a:xfrm>
          <a:prstGeom prst="rect">
            <a:avLst/>
          </a:prstGeom>
          <a:noFill/>
          <a:ln>
            <a:solidFill>
              <a:schemeClr val="tx1"/>
            </a:solidFill>
          </a:ln>
        </p:spPr>
        <p:txBody>
          <a:bodyPr wrap="none">
            <a:spAutoFit/>
          </a:bodyPr>
          <a:lstStyle/>
          <a:p>
            <a:r>
              <a:rPr lang="en-US" sz="3600" b="1" dirty="0"/>
              <a:t>Consideration</a:t>
            </a:r>
          </a:p>
        </p:txBody>
      </p:sp>
      <p:grpSp>
        <p:nvGrpSpPr>
          <p:cNvPr id="11" name="Google Shape;8494;p58"/>
          <p:cNvGrpSpPr/>
          <p:nvPr/>
        </p:nvGrpSpPr>
        <p:grpSpPr>
          <a:xfrm>
            <a:off x="640080" y="864471"/>
            <a:ext cx="1458635" cy="857305"/>
            <a:chOff x="6524150" y="1938725"/>
            <a:chExt cx="297725" cy="276625"/>
          </a:xfrm>
        </p:grpSpPr>
        <p:sp>
          <p:nvSpPr>
            <p:cNvPr id="12" name="Google Shape;8495;p58"/>
            <p:cNvSpPr/>
            <p:nvPr/>
          </p:nvSpPr>
          <p:spPr>
            <a:xfrm>
              <a:off x="6524150" y="2025375"/>
              <a:ext cx="297725" cy="189975"/>
            </a:xfrm>
            <a:custGeom>
              <a:avLst/>
              <a:gdLst/>
              <a:ahLst/>
              <a:cxnLst/>
              <a:rect l="l" t="t" r="r" b="b"/>
              <a:pathLst>
                <a:path w="11909" h="7599" extrusionOk="0">
                  <a:moveTo>
                    <a:pt x="9767" y="2079"/>
                  </a:moveTo>
                  <a:lnTo>
                    <a:pt x="9767" y="5198"/>
                  </a:lnTo>
                  <a:cubicBezTo>
                    <a:pt x="9735" y="5041"/>
                    <a:pt x="9672" y="4915"/>
                    <a:pt x="9546" y="4789"/>
                  </a:cubicBezTo>
                  <a:lnTo>
                    <a:pt x="7813" y="3056"/>
                  </a:lnTo>
                  <a:cubicBezTo>
                    <a:pt x="7624" y="2867"/>
                    <a:pt x="7341" y="2741"/>
                    <a:pt x="7057" y="2741"/>
                  </a:cubicBezTo>
                  <a:lnTo>
                    <a:pt x="6018" y="2741"/>
                  </a:lnTo>
                  <a:cubicBezTo>
                    <a:pt x="5923" y="2741"/>
                    <a:pt x="5797" y="2836"/>
                    <a:pt x="5734" y="2930"/>
                  </a:cubicBezTo>
                  <a:lnTo>
                    <a:pt x="5482" y="3403"/>
                  </a:lnTo>
                  <a:cubicBezTo>
                    <a:pt x="5293" y="3812"/>
                    <a:pt x="4883" y="4001"/>
                    <a:pt x="4505" y="4001"/>
                  </a:cubicBezTo>
                  <a:lnTo>
                    <a:pt x="5356" y="2269"/>
                  </a:lnTo>
                  <a:cubicBezTo>
                    <a:pt x="5419" y="2143"/>
                    <a:pt x="5576" y="2079"/>
                    <a:pt x="5671" y="2079"/>
                  </a:cubicBezTo>
                  <a:close/>
                  <a:moveTo>
                    <a:pt x="1418" y="2079"/>
                  </a:moveTo>
                  <a:lnTo>
                    <a:pt x="1418" y="5545"/>
                  </a:lnTo>
                  <a:lnTo>
                    <a:pt x="725" y="5545"/>
                  </a:lnTo>
                  <a:lnTo>
                    <a:pt x="725" y="2079"/>
                  </a:lnTo>
                  <a:close/>
                  <a:moveTo>
                    <a:pt x="11153" y="2079"/>
                  </a:moveTo>
                  <a:lnTo>
                    <a:pt x="11153" y="5545"/>
                  </a:lnTo>
                  <a:lnTo>
                    <a:pt x="10460" y="5545"/>
                  </a:lnTo>
                  <a:lnTo>
                    <a:pt x="10460" y="2079"/>
                  </a:lnTo>
                  <a:close/>
                  <a:moveTo>
                    <a:pt x="6931" y="630"/>
                  </a:moveTo>
                  <a:cubicBezTo>
                    <a:pt x="6774" y="1008"/>
                    <a:pt x="6427" y="1323"/>
                    <a:pt x="5955" y="1323"/>
                  </a:cubicBezTo>
                  <a:lnTo>
                    <a:pt x="5671" y="1323"/>
                  </a:lnTo>
                  <a:cubicBezTo>
                    <a:pt x="5293" y="1323"/>
                    <a:pt x="4946" y="1575"/>
                    <a:pt x="4726" y="1922"/>
                  </a:cubicBezTo>
                  <a:lnTo>
                    <a:pt x="3655" y="4064"/>
                  </a:lnTo>
                  <a:cubicBezTo>
                    <a:pt x="3623" y="4127"/>
                    <a:pt x="3623" y="4253"/>
                    <a:pt x="3655" y="4316"/>
                  </a:cubicBezTo>
                  <a:cubicBezTo>
                    <a:pt x="3718" y="4411"/>
                    <a:pt x="3781" y="4474"/>
                    <a:pt x="3875" y="4537"/>
                  </a:cubicBezTo>
                  <a:cubicBezTo>
                    <a:pt x="4088" y="4627"/>
                    <a:pt x="4310" y="4670"/>
                    <a:pt x="4532" y="4670"/>
                  </a:cubicBezTo>
                  <a:cubicBezTo>
                    <a:pt x="5165" y="4670"/>
                    <a:pt x="5785" y="4316"/>
                    <a:pt x="6112" y="3686"/>
                  </a:cubicBezTo>
                  <a:lnTo>
                    <a:pt x="6238" y="3434"/>
                  </a:lnTo>
                  <a:lnTo>
                    <a:pt x="7026" y="3434"/>
                  </a:lnTo>
                  <a:cubicBezTo>
                    <a:pt x="7089" y="3434"/>
                    <a:pt x="7215" y="3466"/>
                    <a:pt x="7246" y="3529"/>
                  </a:cubicBezTo>
                  <a:lnTo>
                    <a:pt x="8979" y="5261"/>
                  </a:lnTo>
                  <a:cubicBezTo>
                    <a:pt x="9137" y="5419"/>
                    <a:pt x="9137" y="5545"/>
                    <a:pt x="9105" y="5640"/>
                  </a:cubicBezTo>
                  <a:cubicBezTo>
                    <a:pt x="9105" y="5671"/>
                    <a:pt x="9042" y="5829"/>
                    <a:pt x="8885" y="5860"/>
                  </a:cubicBezTo>
                  <a:lnTo>
                    <a:pt x="5576" y="6805"/>
                  </a:lnTo>
                  <a:cubicBezTo>
                    <a:pt x="5543" y="6814"/>
                    <a:pt x="5507" y="6818"/>
                    <a:pt x="5470" y="6818"/>
                  </a:cubicBezTo>
                  <a:cubicBezTo>
                    <a:pt x="5371" y="6818"/>
                    <a:pt x="5268" y="6788"/>
                    <a:pt x="5198" y="6742"/>
                  </a:cubicBezTo>
                  <a:lnTo>
                    <a:pt x="4096" y="5640"/>
                  </a:lnTo>
                  <a:cubicBezTo>
                    <a:pt x="4033" y="5545"/>
                    <a:pt x="3938" y="5514"/>
                    <a:pt x="3875" y="5514"/>
                  </a:cubicBezTo>
                  <a:lnTo>
                    <a:pt x="2111" y="5514"/>
                  </a:lnTo>
                  <a:lnTo>
                    <a:pt x="2111" y="2048"/>
                  </a:lnTo>
                  <a:lnTo>
                    <a:pt x="2741" y="2048"/>
                  </a:lnTo>
                  <a:cubicBezTo>
                    <a:pt x="3119" y="2048"/>
                    <a:pt x="3466" y="1796"/>
                    <a:pt x="3686" y="1449"/>
                  </a:cubicBezTo>
                  <a:lnTo>
                    <a:pt x="4001" y="819"/>
                  </a:lnTo>
                  <a:cubicBezTo>
                    <a:pt x="4064" y="693"/>
                    <a:pt x="4190" y="630"/>
                    <a:pt x="4316" y="630"/>
                  </a:cubicBezTo>
                  <a:close/>
                  <a:moveTo>
                    <a:pt x="4316" y="0"/>
                  </a:moveTo>
                  <a:cubicBezTo>
                    <a:pt x="3907" y="0"/>
                    <a:pt x="3560" y="221"/>
                    <a:pt x="3371" y="599"/>
                  </a:cubicBezTo>
                  <a:lnTo>
                    <a:pt x="3056" y="1229"/>
                  </a:lnTo>
                  <a:cubicBezTo>
                    <a:pt x="2962" y="1323"/>
                    <a:pt x="2836" y="1418"/>
                    <a:pt x="2741" y="1418"/>
                  </a:cubicBezTo>
                  <a:lnTo>
                    <a:pt x="378" y="1418"/>
                  </a:lnTo>
                  <a:cubicBezTo>
                    <a:pt x="158" y="1418"/>
                    <a:pt x="0" y="1575"/>
                    <a:pt x="0" y="1764"/>
                  </a:cubicBezTo>
                  <a:lnTo>
                    <a:pt x="0" y="5955"/>
                  </a:lnTo>
                  <a:cubicBezTo>
                    <a:pt x="0" y="6144"/>
                    <a:pt x="158" y="6301"/>
                    <a:pt x="378" y="6301"/>
                  </a:cubicBezTo>
                  <a:lnTo>
                    <a:pt x="3718" y="6301"/>
                  </a:lnTo>
                  <a:lnTo>
                    <a:pt x="4694" y="7278"/>
                  </a:lnTo>
                  <a:cubicBezTo>
                    <a:pt x="4894" y="7477"/>
                    <a:pt x="5139" y="7598"/>
                    <a:pt x="5410" y="7598"/>
                  </a:cubicBezTo>
                  <a:cubicBezTo>
                    <a:pt x="5525" y="7598"/>
                    <a:pt x="5644" y="7577"/>
                    <a:pt x="5766" y="7530"/>
                  </a:cubicBezTo>
                  <a:lnTo>
                    <a:pt x="9074" y="6553"/>
                  </a:lnTo>
                  <a:cubicBezTo>
                    <a:pt x="9263" y="6522"/>
                    <a:pt x="9420" y="6396"/>
                    <a:pt x="9578" y="6238"/>
                  </a:cubicBezTo>
                  <a:lnTo>
                    <a:pt x="11562" y="6238"/>
                  </a:lnTo>
                  <a:cubicBezTo>
                    <a:pt x="11751" y="6238"/>
                    <a:pt x="11909" y="6081"/>
                    <a:pt x="11909" y="5892"/>
                  </a:cubicBezTo>
                  <a:lnTo>
                    <a:pt x="11909" y="1733"/>
                  </a:lnTo>
                  <a:cubicBezTo>
                    <a:pt x="11877" y="1544"/>
                    <a:pt x="11720" y="1386"/>
                    <a:pt x="11499" y="1386"/>
                  </a:cubicBezTo>
                  <a:lnTo>
                    <a:pt x="7341" y="1386"/>
                  </a:lnTo>
                  <a:cubicBezTo>
                    <a:pt x="7561" y="1103"/>
                    <a:pt x="7687" y="693"/>
                    <a:pt x="7687" y="347"/>
                  </a:cubicBezTo>
                  <a:cubicBezTo>
                    <a:pt x="7687" y="158"/>
                    <a:pt x="7530" y="0"/>
                    <a:pt x="734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96;p58"/>
            <p:cNvSpPr/>
            <p:nvPr/>
          </p:nvSpPr>
          <p:spPr>
            <a:xfrm>
              <a:off x="6664325" y="1938725"/>
              <a:ext cx="17375" cy="43350"/>
            </a:xfrm>
            <a:custGeom>
              <a:avLst/>
              <a:gdLst/>
              <a:ahLst/>
              <a:cxnLst/>
              <a:rect l="l" t="t" r="r" b="b"/>
              <a:pathLst>
                <a:path w="695" h="1734" extrusionOk="0">
                  <a:moveTo>
                    <a:pt x="348" y="1"/>
                  </a:moveTo>
                  <a:cubicBezTo>
                    <a:pt x="159" y="1"/>
                    <a:pt x="1" y="158"/>
                    <a:pt x="1" y="347"/>
                  </a:cubicBezTo>
                  <a:lnTo>
                    <a:pt x="1" y="1355"/>
                  </a:lnTo>
                  <a:cubicBezTo>
                    <a:pt x="1" y="1576"/>
                    <a:pt x="159" y="1733"/>
                    <a:pt x="348" y="1733"/>
                  </a:cubicBezTo>
                  <a:cubicBezTo>
                    <a:pt x="537" y="1733"/>
                    <a:pt x="694" y="1576"/>
                    <a:pt x="694" y="1355"/>
                  </a:cubicBezTo>
                  <a:lnTo>
                    <a:pt x="694" y="347"/>
                  </a:lnTo>
                  <a:cubicBezTo>
                    <a:pt x="694" y="158"/>
                    <a:pt x="537" y="1"/>
                    <a:pt x="34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97;p58"/>
            <p:cNvSpPr/>
            <p:nvPr/>
          </p:nvSpPr>
          <p:spPr>
            <a:xfrm>
              <a:off x="6594250" y="1972800"/>
              <a:ext cx="35450" cy="35275"/>
            </a:xfrm>
            <a:custGeom>
              <a:avLst/>
              <a:gdLst/>
              <a:ahLst/>
              <a:cxnLst/>
              <a:rect l="l" t="t" r="r" b="b"/>
              <a:pathLst>
                <a:path w="1418" h="1411" extrusionOk="0">
                  <a:moveTo>
                    <a:pt x="374" y="0"/>
                  </a:moveTo>
                  <a:cubicBezTo>
                    <a:pt x="291" y="0"/>
                    <a:pt x="205" y="40"/>
                    <a:pt x="126" y="118"/>
                  </a:cubicBezTo>
                  <a:cubicBezTo>
                    <a:pt x="0" y="244"/>
                    <a:pt x="0" y="496"/>
                    <a:pt x="126" y="591"/>
                  </a:cubicBezTo>
                  <a:lnTo>
                    <a:pt x="819" y="1316"/>
                  </a:lnTo>
                  <a:cubicBezTo>
                    <a:pt x="882" y="1379"/>
                    <a:pt x="969" y="1410"/>
                    <a:pt x="1055" y="1410"/>
                  </a:cubicBezTo>
                  <a:cubicBezTo>
                    <a:pt x="1142" y="1410"/>
                    <a:pt x="1229" y="1379"/>
                    <a:pt x="1292" y="1316"/>
                  </a:cubicBezTo>
                  <a:cubicBezTo>
                    <a:pt x="1418" y="1190"/>
                    <a:pt x="1418" y="969"/>
                    <a:pt x="1292" y="843"/>
                  </a:cubicBezTo>
                  <a:lnTo>
                    <a:pt x="599" y="118"/>
                  </a:lnTo>
                  <a:cubicBezTo>
                    <a:pt x="536" y="40"/>
                    <a:pt x="457" y="0"/>
                    <a:pt x="3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98;p58"/>
            <p:cNvSpPr/>
            <p:nvPr/>
          </p:nvSpPr>
          <p:spPr>
            <a:xfrm>
              <a:off x="6715525" y="1972800"/>
              <a:ext cx="35475" cy="35275"/>
            </a:xfrm>
            <a:custGeom>
              <a:avLst/>
              <a:gdLst/>
              <a:ahLst/>
              <a:cxnLst/>
              <a:rect l="l" t="t" r="r" b="b"/>
              <a:pathLst>
                <a:path w="1419" h="1411" extrusionOk="0">
                  <a:moveTo>
                    <a:pt x="1056" y="0"/>
                  </a:moveTo>
                  <a:cubicBezTo>
                    <a:pt x="970" y="0"/>
                    <a:pt x="883" y="40"/>
                    <a:pt x="820" y="118"/>
                  </a:cubicBezTo>
                  <a:lnTo>
                    <a:pt x="127" y="843"/>
                  </a:lnTo>
                  <a:cubicBezTo>
                    <a:pt x="1" y="969"/>
                    <a:pt x="1" y="1190"/>
                    <a:pt x="127" y="1316"/>
                  </a:cubicBezTo>
                  <a:cubicBezTo>
                    <a:pt x="174" y="1379"/>
                    <a:pt x="261" y="1410"/>
                    <a:pt x="351" y="1410"/>
                  </a:cubicBezTo>
                  <a:cubicBezTo>
                    <a:pt x="442" y="1410"/>
                    <a:pt x="536" y="1379"/>
                    <a:pt x="599" y="1316"/>
                  </a:cubicBezTo>
                  <a:lnTo>
                    <a:pt x="1293" y="591"/>
                  </a:lnTo>
                  <a:cubicBezTo>
                    <a:pt x="1419" y="496"/>
                    <a:pt x="1419" y="244"/>
                    <a:pt x="1293" y="118"/>
                  </a:cubicBezTo>
                  <a:cubicBezTo>
                    <a:pt x="1230" y="40"/>
                    <a:pt x="1143" y="0"/>
                    <a:pt x="105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157262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747323" cy="1475404"/>
          </a:xfrm>
          <a:prstGeom prst="rect">
            <a:avLst/>
          </a:prstGeom>
          <a:noFill/>
        </p:spPr>
        <p:txBody>
          <a:bodyPr wrap="square">
            <a:spAutoFit/>
          </a:bodyPr>
          <a:lstStyle/>
          <a:p>
            <a:pPr algn="ctr">
              <a:lnSpc>
                <a:spcPct val="107000"/>
              </a:lnSpc>
              <a:spcAft>
                <a:spcPts val="800"/>
              </a:spcAft>
            </a:pPr>
            <a:r>
              <a:rPr lang="en-US" sz="2800" i="1" dirty="0"/>
              <a:t>Roles and responsibilities of project manager/ administrator and team leader</a:t>
            </a:r>
            <a:endParaRPr lang="en-US" sz="3600"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1" name="TextBox 40"/>
          <p:cNvSpPr txBox="1"/>
          <p:nvPr/>
        </p:nvSpPr>
        <p:spPr>
          <a:xfrm>
            <a:off x="6542333" y="1099578"/>
            <a:ext cx="5106014" cy="658835"/>
          </a:xfrm>
          <a:prstGeom prst="rect">
            <a:avLst/>
          </a:prstGeom>
          <a:noFill/>
        </p:spPr>
        <p:txBody>
          <a:bodyPr wrap="none" rtlCol="0">
            <a:spAutoFit/>
          </a:bodyPr>
          <a:lstStyle/>
          <a:p>
            <a:pPr algn="ctr">
              <a:lnSpc>
                <a:spcPct val="107000"/>
              </a:lnSpc>
              <a:spcAft>
                <a:spcPts val="800"/>
              </a:spcAft>
            </a:pPr>
            <a:r>
              <a:rPr lang="en-US" sz="3600" b="1" i="1" dirty="0"/>
              <a:t>Roles and responsibilities </a:t>
            </a:r>
            <a:endParaRPr lang="en-US" sz="4400"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93808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1200329"/>
          </a:xfrm>
          <a:prstGeom prst="rect">
            <a:avLst/>
          </a:prstGeom>
          <a:noFill/>
        </p:spPr>
        <p:txBody>
          <a:bodyPr wrap="square" rtlCol="0">
            <a:spAutoFit/>
          </a:bodyPr>
          <a:lstStyle/>
          <a:p>
            <a:r>
              <a:rPr lang="en-US" sz="2400" dirty="0"/>
              <a:t>Though many times the contracts are simple and straight, they are more complex. It happens to be in larger projects as many procurements and suppliers are involved.</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4985476" y="82733"/>
            <a:ext cx="2601803" cy="369332"/>
          </a:xfrm>
          <a:prstGeom prst="rect">
            <a:avLst/>
          </a:prstGeom>
        </p:spPr>
        <p:txBody>
          <a:bodyPr wrap="none">
            <a:spAutoFit/>
          </a:bodyPr>
          <a:lstStyle/>
          <a:p>
            <a:r>
              <a:rPr lang="en-US" b="1" dirty="0"/>
              <a:t>Roles and responsibilities</a:t>
            </a:r>
          </a:p>
        </p:txBody>
      </p:sp>
      <p:grpSp>
        <p:nvGrpSpPr>
          <p:cNvPr id="16" name="Google Shape;8264;p57"/>
          <p:cNvGrpSpPr/>
          <p:nvPr/>
        </p:nvGrpSpPr>
        <p:grpSpPr>
          <a:xfrm>
            <a:off x="276714" y="728526"/>
            <a:ext cx="1023296" cy="909014"/>
            <a:chOff x="6679825" y="2693700"/>
            <a:chExt cx="257875" cy="258575"/>
          </a:xfrm>
        </p:grpSpPr>
        <p:sp>
          <p:nvSpPr>
            <p:cNvPr id="17" name="Google Shape;8265;p57"/>
            <p:cNvSpPr/>
            <p:nvPr/>
          </p:nvSpPr>
          <p:spPr>
            <a:xfrm>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9" name="Google Shape;8266;p57"/>
            <p:cNvSpPr/>
            <p:nvPr/>
          </p:nvSpPr>
          <p:spPr>
            <a:xfrm flipH="1">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243813" y="3278401"/>
            <a:ext cx="8300719" cy="2308324"/>
          </a:xfrm>
          <a:prstGeom prst="rect">
            <a:avLst/>
          </a:prstGeom>
        </p:spPr>
        <p:txBody>
          <a:bodyPr wrap="square">
            <a:spAutoFit/>
          </a:bodyPr>
          <a:lstStyle/>
          <a:p>
            <a:r>
              <a:rPr lang="en-US" sz="2400" dirty="0"/>
              <a:t>No organization has all the skills required to do anything but the most simple of projects. Additional skills required for the completion of projects must be bought in from external sources. In this chapter, we consider the roles required throughout the project supply chain, and what contract types are available to provide the additional roles in different ways.</a:t>
            </a:r>
          </a:p>
        </p:txBody>
      </p:sp>
    </p:spTree>
    <p:extLst>
      <p:ext uri="{BB962C8B-B14F-4D97-AF65-F5344CB8AC3E}">
        <p14:creationId xmlns:p14="http://schemas.microsoft.com/office/powerpoint/2010/main" val="406394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1200329"/>
          </a:xfrm>
          <a:prstGeom prst="rect">
            <a:avLst/>
          </a:prstGeom>
          <a:noFill/>
        </p:spPr>
        <p:txBody>
          <a:bodyPr wrap="square" rtlCol="0">
            <a:spAutoFit/>
          </a:bodyPr>
          <a:lstStyle/>
          <a:p>
            <a:r>
              <a:rPr lang="en-US" sz="2400" dirty="0"/>
              <a:t>Project Manager is the person who leads the team that is responsible for achieving the project objectives. The performing organization assigns a Project Manager.</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4985476" y="82733"/>
            <a:ext cx="2601803" cy="369332"/>
          </a:xfrm>
          <a:prstGeom prst="rect">
            <a:avLst/>
          </a:prstGeom>
        </p:spPr>
        <p:txBody>
          <a:bodyPr wrap="none">
            <a:spAutoFit/>
          </a:bodyPr>
          <a:lstStyle/>
          <a:p>
            <a:r>
              <a:rPr lang="en-US" b="1" dirty="0"/>
              <a:t>Roles and responsibilities</a:t>
            </a:r>
          </a:p>
        </p:txBody>
      </p:sp>
      <p:grpSp>
        <p:nvGrpSpPr>
          <p:cNvPr id="16" name="Google Shape;8264;p57"/>
          <p:cNvGrpSpPr/>
          <p:nvPr/>
        </p:nvGrpSpPr>
        <p:grpSpPr>
          <a:xfrm>
            <a:off x="276714" y="728526"/>
            <a:ext cx="1023296" cy="909014"/>
            <a:chOff x="6679825" y="2693700"/>
            <a:chExt cx="257875" cy="258575"/>
          </a:xfrm>
        </p:grpSpPr>
        <p:sp>
          <p:nvSpPr>
            <p:cNvPr id="17" name="Google Shape;8265;p57"/>
            <p:cNvSpPr/>
            <p:nvPr/>
          </p:nvSpPr>
          <p:spPr>
            <a:xfrm>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9" name="Google Shape;8266;p57"/>
            <p:cNvSpPr/>
            <p:nvPr/>
          </p:nvSpPr>
          <p:spPr>
            <a:xfrm flipH="1">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243813" y="3278401"/>
            <a:ext cx="8300719" cy="1938992"/>
          </a:xfrm>
          <a:prstGeom prst="rect">
            <a:avLst/>
          </a:prstGeom>
        </p:spPr>
        <p:txBody>
          <a:bodyPr wrap="square">
            <a:spAutoFit/>
          </a:bodyPr>
          <a:lstStyle/>
          <a:p>
            <a:r>
              <a:rPr lang="en-US" sz="2400" dirty="0"/>
              <a:t>Based on the authority level, the project manager performs numerous roles. Many organizations based on the project size and complexity, assign 'a contract project manager.' A contract project manager's role is significantly different from the Project Manager</a:t>
            </a:r>
          </a:p>
        </p:txBody>
      </p:sp>
      <p:sp>
        <p:nvSpPr>
          <p:cNvPr id="12" name="Rectangle 11"/>
          <p:cNvSpPr/>
          <p:nvPr/>
        </p:nvSpPr>
        <p:spPr>
          <a:xfrm>
            <a:off x="2875134" y="945834"/>
            <a:ext cx="3364062" cy="646331"/>
          </a:xfrm>
          <a:prstGeom prst="rect">
            <a:avLst/>
          </a:prstGeom>
          <a:noFill/>
          <a:ln>
            <a:solidFill>
              <a:schemeClr val="tx1"/>
            </a:solidFill>
          </a:ln>
        </p:spPr>
        <p:txBody>
          <a:bodyPr wrap="none">
            <a:spAutoFit/>
          </a:bodyPr>
          <a:lstStyle/>
          <a:p>
            <a:r>
              <a:rPr lang="en-US" sz="3600" b="1" dirty="0"/>
              <a:t>Project Manager</a:t>
            </a:r>
          </a:p>
        </p:txBody>
      </p:sp>
    </p:spTree>
    <p:extLst>
      <p:ext uri="{BB962C8B-B14F-4D97-AF65-F5344CB8AC3E}">
        <p14:creationId xmlns:p14="http://schemas.microsoft.com/office/powerpoint/2010/main" val="2517548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3" grpId="0"/>
      <p:bldP spid="1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81944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76714" y="1896165"/>
            <a:ext cx="8331200" cy="3416320"/>
          </a:xfrm>
          <a:prstGeom prst="rect">
            <a:avLst/>
          </a:prstGeom>
          <a:noFill/>
        </p:spPr>
        <p:txBody>
          <a:bodyPr wrap="square" rtlCol="0">
            <a:spAutoFit/>
          </a:bodyPr>
          <a:lstStyle/>
          <a:p>
            <a:r>
              <a:rPr lang="en-US" sz="2400" dirty="0"/>
              <a:t>The Contract Project Manager (also referred to as Contract Manager) plays a very critical role for an organization. He/she manages contracts throughout the projects and their life cycle. On many occasions, they also play the role of a Liaoning person between the companies, employees, vendors, customers. He/she creates the contract’s repository and is solely responsible for maintaining all the contractual records. The company uses these records for their projects, which finally become part of Record Management.</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4985476" y="82733"/>
            <a:ext cx="2601803" cy="369332"/>
          </a:xfrm>
          <a:prstGeom prst="rect">
            <a:avLst/>
          </a:prstGeom>
        </p:spPr>
        <p:txBody>
          <a:bodyPr wrap="none">
            <a:spAutoFit/>
          </a:bodyPr>
          <a:lstStyle/>
          <a:p>
            <a:r>
              <a:rPr lang="en-US" b="1" dirty="0"/>
              <a:t>Roles and responsibilities</a:t>
            </a:r>
          </a:p>
        </p:txBody>
      </p:sp>
      <p:grpSp>
        <p:nvGrpSpPr>
          <p:cNvPr id="16" name="Google Shape;8264;p57"/>
          <p:cNvGrpSpPr/>
          <p:nvPr/>
        </p:nvGrpSpPr>
        <p:grpSpPr>
          <a:xfrm>
            <a:off x="276714" y="728526"/>
            <a:ext cx="1023296" cy="909014"/>
            <a:chOff x="6679825" y="2693700"/>
            <a:chExt cx="257875" cy="258575"/>
          </a:xfrm>
        </p:grpSpPr>
        <p:sp>
          <p:nvSpPr>
            <p:cNvPr id="17" name="Google Shape;8265;p57"/>
            <p:cNvSpPr/>
            <p:nvPr/>
          </p:nvSpPr>
          <p:spPr>
            <a:xfrm>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9" name="Google Shape;8266;p57"/>
            <p:cNvSpPr/>
            <p:nvPr/>
          </p:nvSpPr>
          <p:spPr>
            <a:xfrm flipH="1">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12" name="Rectangle 11"/>
          <p:cNvSpPr/>
          <p:nvPr/>
        </p:nvSpPr>
        <p:spPr>
          <a:xfrm>
            <a:off x="2875134" y="945834"/>
            <a:ext cx="3639010" cy="646331"/>
          </a:xfrm>
          <a:prstGeom prst="rect">
            <a:avLst/>
          </a:prstGeom>
          <a:noFill/>
          <a:ln>
            <a:solidFill>
              <a:schemeClr val="tx1"/>
            </a:solidFill>
          </a:ln>
        </p:spPr>
        <p:txBody>
          <a:bodyPr wrap="none">
            <a:spAutoFit/>
          </a:bodyPr>
          <a:lstStyle/>
          <a:p>
            <a:r>
              <a:rPr lang="en-US" sz="3600" b="1" dirty="0"/>
              <a:t>Contract Manager</a:t>
            </a:r>
          </a:p>
        </p:txBody>
      </p:sp>
    </p:spTree>
    <p:extLst>
      <p:ext uri="{BB962C8B-B14F-4D97-AF65-F5344CB8AC3E}">
        <p14:creationId xmlns:p14="http://schemas.microsoft.com/office/powerpoint/2010/main" val="2579250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1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180430" y="181944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800" dirty="0">
                <a:solidFill>
                  <a:schemeClr val="tx1"/>
                </a:solidFill>
              </a:rPr>
              <a:t>A Liaoning person and a contract facilitator.</a:t>
            </a:r>
          </a:p>
          <a:p>
            <a:pPr marL="342900" indent="-342900">
              <a:buFont typeface="Arial" panose="020B0604020202020204" pitchFamily="34" charset="0"/>
              <a:buChar char="•"/>
            </a:pPr>
            <a:r>
              <a:rPr lang="en-US" sz="2800" dirty="0">
                <a:solidFill>
                  <a:schemeClr val="tx1"/>
                </a:solidFill>
              </a:rPr>
              <a:t>Manage and close the contracts throughout the project duration.</a:t>
            </a:r>
          </a:p>
          <a:p>
            <a:pPr marL="342900" indent="-342900">
              <a:buFont typeface="Arial" panose="020B0604020202020204" pitchFamily="34" charset="0"/>
              <a:buChar char="•"/>
            </a:pPr>
            <a:r>
              <a:rPr lang="en-US" sz="2800" dirty="0">
                <a:solidFill>
                  <a:schemeClr val="tx1"/>
                </a:solidFill>
              </a:rPr>
              <a:t>Create a contract repository and update periodically.</a:t>
            </a:r>
          </a:p>
          <a:p>
            <a:pPr marL="342900" indent="-342900">
              <a:buFont typeface="Arial" panose="020B0604020202020204" pitchFamily="34" charset="0"/>
              <a:buChar char="•"/>
            </a:pPr>
            <a:r>
              <a:rPr lang="en-US" sz="2800" dirty="0">
                <a:solidFill>
                  <a:schemeClr val="tx1"/>
                </a:solidFill>
              </a:rPr>
              <a:t>Draft, develop, negotiate and execute the contract.</a:t>
            </a:r>
          </a:p>
          <a:p>
            <a:pPr marL="342900" indent="-342900">
              <a:buFont typeface="Arial" panose="020B0604020202020204" pitchFamily="34" charset="0"/>
              <a:buChar char="•"/>
            </a:pPr>
            <a:r>
              <a:rPr lang="en-US" sz="2800" dirty="0">
                <a:solidFill>
                  <a:schemeClr val="tx1"/>
                </a:solidFill>
              </a:rPr>
              <a:t>Create policies and procedures to the contract and ensure the effectiveness.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4985476" y="82733"/>
            <a:ext cx="2601803" cy="369332"/>
          </a:xfrm>
          <a:prstGeom prst="rect">
            <a:avLst/>
          </a:prstGeom>
        </p:spPr>
        <p:txBody>
          <a:bodyPr wrap="none">
            <a:spAutoFit/>
          </a:bodyPr>
          <a:lstStyle/>
          <a:p>
            <a:r>
              <a:rPr lang="en-US" b="1" dirty="0"/>
              <a:t>Roles and responsibilities</a:t>
            </a:r>
          </a:p>
        </p:txBody>
      </p:sp>
      <p:grpSp>
        <p:nvGrpSpPr>
          <p:cNvPr id="16" name="Google Shape;8264;p57"/>
          <p:cNvGrpSpPr/>
          <p:nvPr/>
        </p:nvGrpSpPr>
        <p:grpSpPr>
          <a:xfrm>
            <a:off x="276714" y="728526"/>
            <a:ext cx="1023296" cy="909014"/>
            <a:chOff x="6679825" y="2693700"/>
            <a:chExt cx="257875" cy="258575"/>
          </a:xfrm>
        </p:grpSpPr>
        <p:sp>
          <p:nvSpPr>
            <p:cNvPr id="17" name="Google Shape;8265;p57"/>
            <p:cNvSpPr/>
            <p:nvPr/>
          </p:nvSpPr>
          <p:spPr>
            <a:xfrm>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9" name="Google Shape;8266;p57"/>
            <p:cNvSpPr/>
            <p:nvPr/>
          </p:nvSpPr>
          <p:spPr>
            <a:xfrm flipH="1">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12" name="Rectangle 11"/>
          <p:cNvSpPr/>
          <p:nvPr/>
        </p:nvSpPr>
        <p:spPr>
          <a:xfrm>
            <a:off x="2875134" y="945834"/>
            <a:ext cx="3639010" cy="646331"/>
          </a:xfrm>
          <a:prstGeom prst="rect">
            <a:avLst/>
          </a:prstGeom>
          <a:noFill/>
          <a:ln>
            <a:solidFill>
              <a:schemeClr val="tx1"/>
            </a:solidFill>
          </a:ln>
        </p:spPr>
        <p:txBody>
          <a:bodyPr wrap="none">
            <a:spAutoFit/>
          </a:bodyPr>
          <a:lstStyle/>
          <a:p>
            <a:r>
              <a:rPr lang="en-US" sz="3600" b="1" dirty="0"/>
              <a:t>Contract Manager</a:t>
            </a:r>
          </a:p>
        </p:txBody>
      </p:sp>
    </p:spTree>
    <p:extLst>
      <p:ext uri="{BB962C8B-B14F-4D97-AF65-F5344CB8AC3E}">
        <p14:creationId xmlns:p14="http://schemas.microsoft.com/office/powerpoint/2010/main" val="3684998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5"/>
                                        </p:tgtEl>
                                        <p:attrNameLst>
                                          <p:attrName>style.visibility</p:attrName>
                                        </p:attrNameLst>
                                      </p:cBhvr>
                                      <p:to>
                                        <p:strVal val="visible"/>
                                      </p:to>
                                    </p:set>
                                    <p:anim calcmode="lin" valueType="num">
                                      <p:cBhvr additive="base">
                                        <p:cTn id="13" dur="500" fill="hold"/>
                                        <p:tgtEl>
                                          <p:spTgt spid="25"/>
                                        </p:tgtEl>
                                        <p:attrNameLst>
                                          <p:attrName>ppt_x</p:attrName>
                                        </p:attrNameLst>
                                      </p:cBhvr>
                                      <p:tavLst>
                                        <p:tav tm="0">
                                          <p:val>
                                            <p:strVal val="#ppt_x"/>
                                          </p:val>
                                        </p:tav>
                                        <p:tav tm="100000">
                                          <p:val>
                                            <p:strVal val="#ppt_x"/>
                                          </p:val>
                                        </p:tav>
                                      </p:tavLst>
                                    </p:anim>
                                    <p:anim calcmode="lin" valueType="num">
                                      <p:cBhvr additive="base">
                                        <p:cTn id="14"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1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180430" y="181944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4985476" y="82733"/>
            <a:ext cx="2601803" cy="369332"/>
          </a:xfrm>
          <a:prstGeom prst="rect">
            <a:avLst/>
          </a:prstGeom>
        </p:spPr>
        <p:txBody>
          <a:bodyPr wrap="none">
            <a:spAutoFit/>
          </a:bodyPr>
          <a:lstStyle/>
          <a:p>
            <a:r>
              <a:rPr lang="en-US" b="1" dirty="0"/>
              <a:t>Roles and responsibilities</a:t>
            </a:r>
          </a:p>
        </p:txBody>
      </p:sp>
      <p:grpSp>
        <p:nvGrpSpPr>
          <p:cNvPr id="16" name="Google Shape;8264;p57"/>
          <p:cNvGrpSpPr/>
          <p:nvPr/>
        </p:nvGrpSpPr>
        <p:grpSpPr>
          <a:xfrm>
            <a:off x="276714" y="728526"/>
            <a:ext cx="1023296" cy="909014"/>
            <a:chOff x="6679825" y="2693700"/>
            <a:chExt cx="257875" cy="258575"/>
          </a:xfrm>
        </p:grpSpPr>
        <p:sp>
          <p:nvSpPr>
            <p:cNvPr id="17" name="Google Shape;8265;p57"/>
            <p:cNvSpPr/>
            <p:nvPr/>
          </p:nvSpPr>
          <p:spPr>
            <a:xfrm>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9" name="Google Shape;8266;p57"/>
            <p:cNvSpPr/>
            <p:nvPr/>
          </p:nvSpPr>
          <p:spPr>
            <a:xfrm flipH="1">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12" name="Rectangle 11"/>
          <p:cNvSpPr/>
          <p:nvPr/>
        </p:nvSpPr>
        <p:spPr>
          <a:xfrm>
            <a:off x="2875134" y="945834"/>
            <a:ext cx="4689041" cy="646331"/>
          </a:xfrm>
          <a:prstGeom prst="rect">
            <a:avLst/>
          </a:prstGeom>
          <a:noFill/>
          <a:ln>
            <a:solidFill>
              <a:schemeClr val="tx1"/>
            </a:solidFill>
          </a:ln>
        </p:spPr>
        <p:txBody>
          <a:bodyPr wrap="none">
            <a:spAutoFit/>
          </a:bodyPr>
          <a:lstStyle/>
          <a:p>
            <a:r>
              <a:rPr lang="en-US" sz="3600" b="1" dirty="0"/>
              <a:t>Contract Administrator</a:t>
            </a:r>
          </a:p>
        </p:txBody>
      </p:sp>
      <p:sp>
        <p:nvSpPr>
          <p:cNvPr id="3" name="Rectangle 2"/>
          <p:cNvSpPr/>
          <p:nvPr/>
        </p:nvSpPr>
        <p:spPr>
          <a:xfrm>
            <a:off x="276714" y="1864822"/>
            <a:ext cx="8481206" cy="954107"/>
          </a:xfrm>
          <a:prstGeom prst="rect">
            <a:avLst/>
          </a:prstGeom>
        </p:spPr>
        <p:txBody>
          <a:bodyPr wrap="square">
            <a:spAutoFit/>
          </a:bodyPr>
          <a:lstStyle/>
          <a:p>
            <a:r>
              <a:rPr lang="en-US" sz="2800" b="1" dirty="0"/>
              <a:t>The Contracts Administrator must ensure the following interface duties are carried out without fail.</a:t>
            </a:r>
          </a:p>
        </p:txBody>
      </p:sp>
      <p:sp>
        <p:nvSpPr>
          <p:cNvPr id="4" name="Rectangle 3"/>
          <p:cNvSpPr/>
          <p:nvPr/>
        </p:nvSpPr>
        <p:spPr>
          <a:xfrm>
            <a:off x="375450" y="2937595"/>
            <a:ext cx="7843990" cy="2308324"/>
          </a:xfrm>
          <a:prstGeom prst="rect">
            <a:avLst/>
          </a:prstGeom>
        </p:spPr>
        <p:txBody>
          <a:bodyPr wrap="square">
            <a:spAutoFit/>
          </a:bodyPr>
          <a:lstStyle/>
          <a:p>
            <a:pPr marL="342900" indent="-342900">
              <a:buFont typeface="Arial" panose="020B0604020202020204" pitchFamily="34" charset="0"/>
              <a:buChar char="•"/>
            </a:pPr>
            <a:r>
              <a:rPr lang="en-US" sz="2400" dirty="0"/>
              <a:t>With Document Control for submittals, transmittals and correspondences</a:t>
            </a:r>
          </a:p>
          <a:p>
            <a:pPr marL="342900" indent="-342900">
              <a:buFont typeface="Arial" panose="020B0604020202020204" pitchFamily="34" charset="0"/>
              <a:buChar char="•"/>
            </a:pPr>
            <a:r>
              <a:rPr lang="en-US" sz="2400" dirty="0"/>
              <a:t>With Project Control for Schedule Approval, Check Estimates, Budget rends and Forecasts</a:t>
            </a:r>
          </a:p>
          <a:p>
            <a:pPr marL="342900" indent="-342900">
              <a:buFont typeface="Arial" panose="020B0604020202020204" pitchFamily="34" charset="0"/>
              <a:buChar char="•"/>
            </a:pPr>
            <a:r>
              <a:rPr lang="en-US" sz="2400" dirty="0"/>
              <a:t>With Project Accounting for Invoices and Back charges.</a:t>
            </a:r>
          </a:p>
          <a:p>
            <a:pPr marL="342900" indent="-342900">
              <a:buFont typeface="Arial" panose="020B0604020202020204" pitchFamily="34" charset="0"/>
              <a:buChar char="•"/>
            </a:pPr>
            <a:r>
              <a:rPr lang="en-US" sz="2400" dirty="0"/>
              <a:t>With Quality Assurance on Quality Plans and Audits.</a:t>
            </a:r>
          </a:p>
        </p:txBody>
      </p:sp>
    </p:spTree>
    <p:extLst>
      <p:ext uri="{BB962C8B-B14F-4D97-AF65-F5344CB8AC3E}">
        <p14:creationId xmlns:p14="http://schemas.microsoft.com/office/powerpoint/2010/main" val="2777562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3" grpId="0"/>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180430" y="181944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4985476" y="82733"/>
            <a:ext cx="2601803" cy="369332"/>
          </a:xfrm>
          <a:prstGeom prst="rect">
            <a:avLst/>
          </a:prstGeom>
        </p:spPr>
        <p:txBody>
          <a:bodyPr wrap="none">
            <a:spAutoFit/>
          </a:bodyPr>
          <a:lstStyle/>
          <a:p>
            <a:r>
              <a:rPr lang="en-US" b="1" dirty="0"/>
              <a:t>Roles and responsibilities</a:t>
            </a:r>
          </a:p>
        </p:txBody>
      </p:sp>
      <p:grpSp>
        <p:nvGrpSpPr>
          <p:cNvPr id="16" name="Google Shape;8264;p57"/>
          <p:cNvGrpSpPr/>
          <p:nvPr/>
        </p:nvGrpSpPr>
        <p:grpSpPr>
          <a:xfrm>
            <a:off x="276714" y="728526"/>
            <a:ext cx="1023296" cy="909014"/>
            <a:chOff x="6679825" y="2693700"/>
            <a:chExt cx="257875" cy="258575"/>
          </a:xfrm>
        </p:grpSpPr>
        <p:sp>
          <p:nvSpPr>
            <p:cNvPr id="17" name="Google Shape;8265;p57"/>
            <p:cNvSpPr/>
            <p:nvPr/>
          </p:nvSpPr>
          <p:spPr>
            <a:xfrm>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9" name="Google Shape;8266;p57"/>
            <p:cNvSpPr/>
            <p:nvPr/>
          </p:nvSpPr>
          <p:spPr>
            <a:xfrm flipH="1">
              <a:off x="6679825" y="2693700"/>
              <a:ext cx="257875" cy="258575"/>
            </a:xfrm>
            <a:custGeom>
              <a:avLst/>
              <a:gdLst/>
              <a:ahLst/>
              <a:cxnLst/>
              <a:rect l="l" t="t" r="r" b="b"/>
              <a:pathLst>
                <a:path w="10315" h="10343" extrusionOk="0">
                  <a:moveTo>
                    <a:pt x="5102" y="670"/>
                  </a:moveTo>
                  <a:cubicBezTo>
                    <a:pt x="5604" y="670"/>
                    <a:pt x="6022" y="1088"/>
                    <a:pt x="6022" y="1562"/>
                  </a:cubicBezTo>
                  <a:cubicBezTo>
                    <a:pt x="6022" y="2063"/>
                    <a:pt x="5604" y="2481"/>
                    <a:pt x="5102" y="2481"/>
                  </a:cubicBezTo>
                  <a:cubicBezTo>
                    <a:pt x="4600" y="2481"/>
                    <a:pt x="4182" y="2063"/>
                    <a:pt x="4182" y="1562"/>
                  </a:cubicBezTo>
                  <a:cubicBezTo>
                    <a:pt x="4182" y="1088"/>
                    <a:pt x="4600" y="670"/>
                    <a:pt x="5102" y="670"/>
                  </a:cubicBezTo>
                  <a:close/>
                  <a:moveTo>
                    <a:pt x="1757" y="1896"/>
                  </a:moveTo>
                  <a:cubicBezTo>
                    <a:pt x="2063" y="1896"/>
                    <a:pt x="2342" y="2175"/>
                    <a:pt x="2342" y="2481"/>
                  </a:cubicBezTo>
                  <a:cubicBezTo>
                    <a:pt x="2342" y="2788"/>
                    <a:pt x="2063" y="3067"/>
                    <a:pt x="1757" y="3067"/>
                  </a:cubicBezTo>
                  <a:cubicBezTo>
                    <a:pt x="1422" y="3067"/>
                    <a:pt x="1143" y="2788"/>
                    <a:pt x="1143" y="2481"/>
                  </a:cubicBezTo>
                  <a:cubicBezTo>
                    <a:pt x="1143" y="2119"/>
                    <a:pt x="1422" y="1896"/>
                    <a:pt x="1757" y="1896"/>
                  </a:cubicBezTo>
                  <a:close/>
                  <a:moveTo>
                    <a:pt x="8447" y="1896"/>
                  </a:moveTo>
                  <a:cubicBezTo>
                    <a:pt x="8781" y="1896"/>
                    <a:pt x="9032" y="2175"/>
                    <a:pt x="9032" y="2481"/>
                  </a:cubicBezTo>
                  <a:cubicBezTo>
                    <a:pt x="9032" y="2788"/>
                    <a:pt x="8753" y="3067"/>
                    <a:pt x="8447" y="3067"/>
                  </a:cubicBezTo>
                  <a:cubicBezTo>
                    <a:pt x="8112" y="3067"/>
                    <a:pt x="7834" y="2788"/>
                    <a:pt x="7834" y="2481"/>
                  </a:cubicBezTo>
                  <a:cubicBezTo>
                    <a:pt x="7834" y="2119"/>
                    <a:pt x="8112" y="1896"/>
                    <a:pt x="8447" y="1896"/>
                  </a:cubicBezTo>
                  <a:close/>
                  <a:moveTo>
                    <a:pt x="1701" y="3624"/>
                  </a:moveTo>
                  <a:cubicBezTo>
                    <a:pt x="2370" y="3624"/>
                    <a:pt x="2927" y="4182"/>
                    <a:pt x="2927" y="4851"/>
                  </a:cubicBezTo>
                  <a:lnTo>
                    <a:pt x="2927" y="6412"/>
                  </a:lnTo>
                  <a:cubicBezTo>
                    <a:pt x="2955" y="6635"/>
                    <a:pt x="2816" y="6719"/>
                    <a:pt x="2649" y="6719"/>
                  </a:cubicBezTo>
                  <a:cubicBezTo>
                    <a:pt x="2481" y="6719"/>
                    <a:pt x="2342" y="6858"/>
                    <a:pt x="2342" y="7053"/>
                  </a:cubicBezTo>
                  <a:lnTo>
                    <a:pt x="2342" y="8865"/>
                  </a:lnTo>
                  <a:cubicBezTo>
                    <a:pt x="2342" y="9032"/>
                    <a:pt x="2203" y="9172"/>
                    <a:pt x="2035" y="9172"/>
                  </a:cubicBezTo>
                  <a:lnTo>
                    <a:pt x="1422" y="9172"/>
                  </a:lnTo>
                  <a:cubicBezTo>
                    <a:pt x="1255" y="9172"/>
                    <a:pt x="1116" y="9032"/>
                    <a:pt x="1116" y="8865"/>
                  </a:cubicBezTo>
                  <a:lnTo>
                    <a:pt x="1116" y="7053"/>
                  </a:lnTo>
                  <a:cubicBezTo>
                    <a:pt x="1116" y="6858"/>
                    <a:pt x="976" y="6719"/>
                    <a:pt x="809" y="6719"/>
                  </a:cubicBezTo>
                  <a:cubicBezTo>
                    <a:pt x="642" y="6719"/>
                    <a:pt x="502" y="6579"/>
                    <a:pt x="502" y="6412"/>
                  </a:cubicBezTo>
                  <a:lnTo>
                    <a:pt x="502" y="4851"/>
                  </a:lnTo>
                  <a:cubicBezTo>
                    <a:pt x="502" y="4182"/>
                    <a:pt x="1060" y="3624"/>
                    <a:pt x="1701" y="3624"/>
                  </a:cubicBezTo>
                  <a:close/>
                  <a:moveTo>
                    <a:pt x="8391" y="3624"/>
                  </a:moveTo>
                  <a:cubicBezTo>
                    <a:pt x="9060" y="3624"/>
                    <a:pt x="9618" y="4182"/>
                    <a:pt x="9618" y="4851"/>
                  </a:cubicBezTo>
                  <a:lnTo>
                    <a:pt x="9618" y="6440"/>
                  </a:lnTo>
                  <a:lnTo>
                    <a:pt x="9645" y="6440"/>
                  </a:lnTo>
                  <a:cubicBezTo>
                    <a:pt x="9645" y="6635"/>
                    <a:pt x="9506" y="6774"/>
                    <a:pt x="9339" y="6774"/>
                  </a:cubicBezTo>
                  <a:cubicBezTo>
                    <a:pt x="9172" y="6774"/>
                    <a:pt x="9032" y="6914"/>
                    <a:pt x="9032" y="7081"/>
                  </a:cubicBezTo>
                  <a:lnTo>
                    <a:pt x="9032" y="8893"/>
                  </a:lnTo>
                  <a:cubicBezTo>
                    <a:pt x="9032" y="9060"/>
                    <a:pt x="8893" y="9199"/>
                    <a:pt x="8726" y="9199"/>
                  </a:cubicBezTo>
                  <a:lnTo>
                    <a:pt x="8112" y="9199"/>
                  </a:lnTo>
                  <a:cubicBezTo>
                    <a:pt x="7945" y="9199"/>
                    <a:pt x="7806" y="9060"/>
                    <a:pt x="7806" y="8893"/>
                  </a:cubicBezTo>
                  <a:lnTo>
                    <a:pt x="7806" y="7053"/>
                  </a:lnTo>
                  <a:cubicBezTo>
                    <a:pt x="7806" y="6858"/>
                    <a:pt x="7666" y="6719"/>
                    <a:pt x="7499" y="6719"/>
                  </a:cubicBezTo>
                  <a:cubicBezTo>
                    <a:pt x="7332" y="6719"/>
                    <a:pt x="7192" y="6579"/>
                    <a:pt x="7192" y="6412"/>
                  </a:cubicBezTo>
                  <a:lnTo>
                    <a:pt x="7192" y="4851"/>
                  </a:lnTo>
                  <a:cubicBezTo>
                    <a:pt x="7192" y="4182"/>
                    <a:pt x="7750" y="3624"/>
                    <a:pt x="8391" y="3624"/>
                  </a:cubicBezTo>
                  <a:close/>
                  <a:moveTo>
                    <a:pt x="5381" y="3095"/>
                  </a:moveTo>
                  <a:cubicBezTo>
                    <a:pt x="6077" y="3234"/>
                    <a:pt x="6635" y="3875"/>
                    <a:pt x="6635" y="4600"/>
                  </a:cubicBezTo>
                  <a:lnTo>
                    <a:pt x="6635" y="6440"/>
                  </a:lnTo>
                  <a:cubicBezTo>
                    <a:pt x="6663" y="6635"/>
                    <a:pt x="6523" y="6719"/>
                    <a:pt x="6356" y="6719"/>
                  </a:cubicBezTo>
                  <a:cubicBezTo>
                    <a:pt x="6161" y="6719"/>
                    <a:pt x="6022" y="6858"/>
                    <a:pt x="6022" y="7053"/>
                  </a:cubicBezTo>
                  <a:lnTo>
                    <a:pt x="6022" y="9478"/>
                  </a:lnTo>
                  <a:cubicBezTo>
                    <a:pt x="6022" y="9645"/>
                    <a:pt x="5882" y="9785"/>
                    <a:pt x="5715" y="9785"/>
                  </a:cubicBezTo>
                  <a:lnTo>
                    <a:pt x="4461" y="9785"/>
                  </a:lnTo>
                  <a:cubicBezTo>
                    <a:pt x="4293" y="9785"/>
                    <a:pt x="4154" y="9645"/>
                    <a:pt x="4154" y="9478"/>
                  </a:cubicBezTo>
                  <a:lnTo>
                    <a:pt x="4154" y="7053"/>
                  </a:lnTo>
                  <a:cubicBezTo>
                    <a:pt x="4154" y="6858"/>
                    <a:pt x="4015" y="6719"/>
                    <a:pt x="3847" y="6719"/>
                  </a:cubicBezTo>
                  <a:cubicBezTo>
                    <a:pt x="3652" y="6719"/>
                    <a:pt x="3513" y="6579"/>
                    <a:pt x="3513" y="6412"/>
                  </a:cubicBezTo>
                  <a:lnTo>
                    <a:pt x="3513" y="4851"/>
                  </a:lnTo>
                  <a:lnTo>
                    <a:pt x="3513" y="4600"/>
                  </a:lnTo>
                  <a:cubicBezTo>
                    <a:pt x="3513" y="3875"/>
                    <a:pt x="4043" y="3234"/>
                    <a:pt x="4739" y="3095"/>
                  </a:cubicBezTo>
                  <a:lnTo>
                    <a:pt x="4739" y="5185"/>
                  </a:lnTo>
                  <a:cubicBezTo>
                    <a:pt x="4739" y="5381"/>
                    <a:pt x="4879" y="5520"/>
                    <a:pt x="5046" y="5520"/>
                  </a:cubicBezTo>
                  <a:cubicBezTo>
                    <a:pt x="5241" y="5520"/>
                    <a:pt x="5381" y="5381"/>
                    <a:pt x="5381" y="5185"/>
                  </a:cubicBezTo>
                  <a:lnTo>
                    <a:pt x="5381" y="3095"/>
                  </a:lnTo>
                  <a:close/>
                  <a:moveTo>
                    <a:pt x="5130" y="1"/>
                  </a:moveTo>
                  <a:cubicBezTo>
                    <a:pt x="4293" y="1"/>
                    <a:pt x="3624" y="670"/>
                    <a:pt x="3624" y="1506"/>
                  </a:cubicBezTo>
                  <a:cubicBezTo>
                    <a:pt x="3624" y="1952"/>
                    <a:pt x="3847" y="2370"/>
                    <a:pt x="4154" y="2649"/>
                  </a:cubicBezTo>
                  <a:cubicBezTo>
                    <a:pt x="3736" y="2872"/>
                    <a:pt x="3373" y="3234"/>
                    <a:pt x="3206" y="3652"/>
                  </a:cubicBezTo>
                  <a:cubicBezTo>
                    <a:pt x="3067" y="3485"/>
                    <a:pt x="2900" y="3346"/>
                    <a:pt x="2677" y="3234"/>
                  </a:cubicBezTo>
                  <a:cubicBezTo>
                    <a:pt x="2900" y="3039"/>
                    <a:pt x="3039" y="2732"/>
                    <a:pt x="3039" y="2398"/>
                  </a:cubicBezTo>
                  <a:cubicBezTo>
                    <a:pt x="3039" y="1757"/>
                    <a:pt x="2481" y="1199"/>
                    <a:pt x="1812" y="1199"/>
                  </a:cubicBezTo>
                  <a:cubicBezTo>
                    <a:pt x="1143" y="1199"/>
                    <a:pt x="586" y="1757"/>
                    <a:pt x="586" y="2398"/>
                  </a:cubicBezTo>
                  <a:cubicBezTo>
                    <a:pt x="586" y="2732"/>
                    <a:pt x="725" y="3039"/>
                    <a:pt x="948" y="3234"/>
                  </a:cubicBezTo>
                  <a:cubicBezTo>
                    <a:pt x="391" y="3569"/>
                    <a:pt x="1" y="4154"/>
                    <a:pt x="1" y="4851"/>
                  </a:cubicBezTo>
                  <a:lnTo>
                    <a:pt x="1" y="6412"/>
                  </a:lnTo>
                  <a:cubicBezTo>
                    <a:pt x="1" y="6802"/>
                    <a:pt x="251" y="7137"/>
                    <a:pt x="586" y="7276"/>
                  </a:cubicBezTo>
                  <a:lnTo>
                    <a:pt x="586" y="8865"/>
                  </a:lnTo>
                  <a:cubicBezTo>
                    <a:pt x="586" y="9339"/>
                    <a:pt x="1004" y="9757"/>
                    <a:pt x="1506" y="9757"/>
                  </a:cubicBezTo>
                  <a:lnTo>
                    <a:pt x="2091" y="9757"/>
                  </a:lnTo>
                  <a:cubicBezTo>
                    <a:pt x="2593" y="9757"/>
                    <a:pt x="3011" y="9339"/>
                    <a:pt x="3011" y="8865"/>
                  </a:cubicBezTo>
                  <a:lnTo>
                    <a:pt x="3011" y="7276"/>
                  </a:lnTo>
                  <a:cubicBezTo>
                    <a:pt x="3095" y="7248"/>
                    <a:pt x="3206" y="7192"/>
                    <a:pt x="3318" y="7109"/>
                  </a:cubicBezTo>
                  <a:cubicBezTo>
                    <a:pt x="3429" y="7192"/>
                    <a:pt x="3485" y="7248"/>
                    <a:pt x="3624" y="7276"/>
                  </a:cubicBezTo>
                  <a:lnTo>
                    <a:pt x="3624" y="9450"/>
                  </a:lnTo>
                  <a:cubicBezTo>
                    <a:pt x="3624" y="9924"/>
                    <a:pt x="4043" y="10342"/>
                    <a:pt x="4544" y="10342"/>
                  </a:cubicBezTo>
                  <a:lnTo>
                    <a:pt x="5799" y="10342"/>
                  </a:lnTo>
                  <a:cubicBezTo>
                    <a:pt x="6273" y="10342"/>
                    <a:pt x="6691" y="9924"/>
                    <a:pt x="6691" y="9450"/>
                  </a:cubicBezTo>
                  <a:lnTo>
                    <a:pt x="6691" y="7276"/>
                  </a:lnTo>
                  <a:cubicBezTo>
                    <a:pt x="6802" y="7248"/>
                    <a:pt x="6914" y="7192"/>
                    <a:pt x="6997" y="7109"/>
                  </a:cubicBezTo>
                  <a:cubicBezTo>
                    <a:pt x="7109" y="7192"/>
                    <a:pt x="7192" y="7248"/>
                    <a:pt x="7332" y="7276"/>
                  </a:cubicBezTo>
                  <a:lnTo>
                    <a:pt x="7332" y="8865"/>
                  </a:lnTo>
                  <a:cubicBezTo>
                    <a:pt x="7332" y="9339"/>
                    <a:pt x="7750" y="9757"/>
                    <a:pt x="8224" y="9757"/>
                  </a:cubicBezTo>
                  <a:lnTo>
                    <a:pt x="8809" y="9757"/>
                  </a:lnTo>
                  <a:cubicBezTo>
                    <a:pt x="9311" y="9757"/>
                    <a:pt x="9729" y="9339"/>
                    <a:pt x="9729" y="8865"/>
                  </a:cubicBezTo>
                  <a:lnTo>
                    <a:pt x="9729" y="7276"/>
                  </a:lnTo>
                  <a:cubicBezTo>
                    <a:pt x="10064" y="7137"/>
                    <a:pt x="10314" y="6830"/>
                    <a:pt x="10314" y="6412"/>
                  </a:cubicBezTo>
                  <a:lnTo>
                    <a:pt x="10314" y="4851"/>
                  </a:lnTo>
                  <a:cubicBezTo>
                    <a:pt x="10287" y="4210"/>
                    <a:pt x="9896" y="3596"/>
                    <a:pt x="9339" y="3318"/>
                  </a:cubicBezTo>
                  <a:cubicBezTo>
                    <a:pt x="9562" y="3095"/>
                    <a:pt x="9701" y="2788"/>
                    <a:pt x="9701" y="2481"/>
                  </a:cubicBezTo>
                  <a:cubicBezTo>
                    <a:pt x="9701" y="1812"/>
                    <a:pt x="9144" y="1255"/>
                    <a:pt x="8475" y="1255"/>
                  </a:cubicBezTo>
                  <a:cubicBezTo>
                    <a:pt x="7806" y="1255"/>
                    <a:pt x="7248" y="1812"/>
                    <a:pt x="7248" y="2481"/>
                  </a:cubicBezTo>
                  <a:cubicBezTo>
                    <a:pt x="7248" y="2788"/>
                    <a:pt x="7388" y="3095"/>
                    <a:pt x="7611" y="3318"/>
                  </a:cubicBezTo>
                  <a:cubicBezTo>
                    <a:pt x="7388" y="3429"/>
                    <a:pt x="7220" y="3569"/>
                    <a:pt x="7081" y="3736"/>
                  </a:cubicBezTo>
                  <a:cubicBezTo>
                    <a:pt x="6969" y="3485"/>
                    <a:pt x="6802" y="3290"/>
                    <a:pt x="6635" y="3067"/>
                  </a:cubicBezTo>
                  <a:cubicBezTo>
                    <a:pt x="6496" y="2927"/>
                    <a:pt x="6300" y="2788"/>
                    <a:pt x="6105" y="2677"/>
                  </a:cubicBezTo>
                  <a:cubicBezTo>
                    <a:pt x="6440" y="2370"/>
                    <a:pt x="6663" y="1952"/>
                    <a:pt x="6663" y="1534"/>
                  </a:cubicBezTo>
                  <a:cubicBezTo>
                    <a:pt x="6663" y="1116"/>
                    <a:pt x="6496" y="725"/>
                    <a:pt x="6217" y="447"/>
                  </a:cubicBezTo>
                  <a:cubicBezTo>
                    <a:pt x="5938" y="168"/>
                    <a:pt x="5520" y="1"/>
                    <a:pt x="513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12" name="Rectangle 11"/>
          <p:cNvSpPr/>
          <p:nvPr/>
        </p:nvSpPr>
        <p:spPr>
          <a:xfrm>
            <a:off x="2875134" y="945834"/>
            <a:ext cx="4689041" cy="646331"/>
          </a:xfrm>
          <a:prstGeom prst="rect">
            <a:avLst/>
          </a:prstGeom>
          <a:noFill/>
          <a:ln>
            <a:solidFill>
              <a:schemeClr val="tx1"/>
            </a:solidFill>
          </a:ln>
        </p:spPr>
        <p:txBody>
          <a:bodyPr wrap="none">
            <a:spAutoFit/>
          </a:bodyPr>
          <a:lstStyle/>
          <a:p>
            <a:r>
              <a:rPr lang="en-US" sz="3600" b="1" dirty="0"/>
              <a:t>Contract Administrator</a:t>
            </a:r>
          </a:p>
        </p:txBody>
      </p:sp>
      <p:sp>
        <p:nvSpPr>
          <p:cNvPr id="3" name="Rectangle 2"/>
          <p:cNvSpPr/>
          <p:nvPr/>
        </p:nvSpPr>
        <p:spPr>
          <a:xfrm>
            <a:off x="276714" y="1864822"/>
            <a:ext cx="8481206" cy="954107"/>
          </a:xfrm>
          <a:prstGeom prst="rect">
            <a:avLst/>
          </a:prstGeom>
        </p:spPr>
        <p:txBody>
          <a:bodyPr wrap="square">
            <a:spAutoFit/>
          </a:bodyPr>
          <a:lstStyle/>
          <a:p>
            <a:r>
              <a:rPr lang="en-US" sz="2800" b="1" dirty="0"/>
              <a:t>The Contracts Administrator must ensure the following interface duties are carried out without fail.</a:t>
            </a:r>
          </a:p>
        </p:txBody>
      </p:sp>
      <p:sp>
        <p:nvSpPr>
          <p:cNvPr id="4" name="Rectangle 3"/>
          <p:cNvSpPr/>
          <p:nvPr/>
        </p:nvSpPr>
        <p:spPr>
          <a:xfrm>
            <a:off x="375450" y="2937595"/>
            <a:ext cx="7843990" cy="2677656"/>
          </a:xfrm>
          <a:prstGeom prst="rect">
            <a:avLst/>
          </a:prstGeom>
        </p:spPr>
        <p:txBody>
          <a:bodyPr wrap="square">
            <a:spAutoFit/>
          </a:bodyPr>
          <a:lstStyle/>
          <a:p>
            <a:pPr marL="342900" indent="-342900">
              <a:buFont typeface="Arial" panose="020B0604020202020204" pitchFamily="34" charset="0"/>
              <a:buChar char="•"/>
            </a:pPr>
            <a:r>
              <a:rPr lang="en-US" sz="2400" dirty="0"/>
              <a:t>With Procurement for status of Owner or Contractor Furnished Materials and Equipment.</a:t>
            </a:r>
          </a:p>
          <a:p>
            <a:pPr marL="342900" indent="-342900">
              <a:buFont typeface="Arial" panose="020B0604020202020204" pitchFamily="34" charset="0"/>
              <a:buChar char="•"/>
            </a:pPr>
            <a:r>
              <a:rPr lang="en-US" sz="2400" dirty="0"/>
              <a:t>With Construction for Daily Reports, Change Notices, Change Directive and Method statement submittals</a:t>
            </a:r>
          </a:p>
          <a:p>
            <a:pPr marL="342900" indent="-342900">
              <a:buFont typeface="Arial" panose="020B0604020202020204" pitchFamily="34" charset="0"/>
              <a:buChar char="•"/>
            </a:pPr>
            <a:r>
              <a:rPr lang="en-US" sz="2400" dirty="0"/>
              <a:t>With reviewing Contract issues that affect the Contract</a:t>
            </a:r>
          </a:p>
          <a:p>
            <a:pPr marL="342900" indent="-342900">
              <a:buFont typeface="Arial" panose="020B0604020202020204" pitchFamily="34" charset="0"/>
              <a:buChar char="•"/>
            </a:pPr>
            <a:r>
              <a:rPr lang="en-US" sz="2400" dirty="0"/>
              <a:t>With Environmental Safety and Health on Safety Program Submittals</a:t>
            </a:r>
          </a:p>
        </p:txBody>
      </p:sp>
    </p:spTree>
    <p:extLst>
      <p:ext uri="{BB962C8B-B14F-4D97-AF65-F5344CB8AC3E}">
        <p14:creationId xmlns:p14="http://schemas.microsoft.com/office/powerpoint/2010/main" val="24163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747323" cy="1454950"/>
          </a:xfrm>
          <a:prstGeom prst="rect">
            <a:avLst/>
          </a:prstGeom>
          <a:noFill/>
        </p:spPr>
        <p:txBody>
          <a:bodyPr wrap="square">
            <a:spAutoFit/>
          </a:bodyPr>
          <a:lstStyle/>
          <a:p>
            <a:pPr algn="ctr">
              <a:lnSpc>
                <a:spcPct val="107000"/>
              </a:lnSpc>
              <a:spcAft>
                <a:spcPts val="800"/>
              </a:spcAft>
            </a:pPr>
            <a:r>
              <a:rPr lang="en-US" sz="2800" dirty="0">
                <a:solidFill>
                  <a:schemeClr val="tx2">
                    <a:lumMod val="25000"/>
                  </a:schemeClr>
                </a:solidFill>
                <a:latin typeface="Calibri" panose="020F0502020204030204" pitchFamily="34" charset="0"/>
                <a:ea typeface="Calibri" panose="020F0502020204030204" pitchFamily="34" charset="0"/>
                <a:cs typeface="Arial" panose="020B0604020202020204" pitchFamily="34" charset="0"/>
              </a:rPr>
              <a:t>Relationship between Contract management and procurement department</a:t>
            </a:r>
          </a:p>
        </p:txBody>
      </p:sp>
      <p:sp>
        <p:nvSpPr>
          <p:cNvPr id="41" name="TextBox 40"/>
          <p:cNvSpPr txBox="1"/>
          <p:nvPr/>
        </p:nvSpPr>
        <p:spPr>
          <a:xfrm>
            <a:off x="7043079" y="1099578"/>
            <a:ext cx="4104522" cy="646331"/>
          </a:xfrm>
          <a:prstGeom prst="rect">
            <a:avLst/>
          </a:prstGeom>
          <a:noFill/>
        </p:spPr>
        <p:txBody>
          <a:bodyPr wrap="none" rtlCol="0">
            <a:spAutoFit/>
          </a:bodyPr>
          <a:lstStyle/>
          <a:p>
            <a:pPr algn="ctr"/>
            <a:r>
              <a:rPr lang="en-US" sz="3600" b="1" i="1" dirty="0"/>
              <a:t>Project Procurement</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262699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180430" y="181944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461807" y="2132528"/>
            <a:ext cx="7843990" cy="3236207"/>
          </a:xfrm>
          <a:prstGeom prst="rect">
            <a:avLst/>
          </a:prstGeom>
        </p:spPr>
        <p:txBody>
          <a:bodyPr wrap="square">
            <a:spAutoFit/>
          </a:bodyPr>
          <a:lstStyle/>
          <a:p>
            <a:pPr>
              <a:lnSpc>
                <a:spcPct val="107000"/>
              </a:lnSpc>
              <a:spcAft>
                <a:spcPts val="800"/>
              </a:spcAft>
            </a:pPr>
            <a:r>
              <a:rPr lang="en-US" sz="2400" dirty="0">
                <a:latin typeface="Calibri" panose="020F0502020204030204" pitchFamily="34" charset="0"/>
                <a:ea typeface="Calibri" panose="020F0502020204030204" pitchFamily="34" charset="0"/>
                <a:cs typeface="Arial" panose="020B0604020202020204" pitchFamily="34" charset="0"/>
              </a:rPr>
              <a:t>Earlier, procurement wasn’t seen as a separate function. It was considered a part of the role called purchasing where a company buys products/services from a supplier. However, companies have realized the significance of procurement in enhancing overall business performance and profitability. The procurement teams are supposed to build long-term relationships with the suppliers for mutually beneficial outcomes. </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81331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180430" y="181944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472177" y="2296588"/>
            <a:ext cx="7843990" cy="1938992"/>
          </a:xfrm>
          <a:prstGeom prst="rect">
            <a:avLst/>
          </a:prstGeom>
        </p:spPr>
        <p:txBody>
          <a:bodyPr wrap="square">
            <a:spAutoFit/>
          </a:bodyPr>
          <a:lstStyle/>
          <a:p>
            <a:r>
              <a:rPr lang="en-US" sz="2400" dirty="0"/>
              <a:t>Business relationships will be simpler and more transparent when all the transactions are supported by efficient contract management. The procurement team must have the right contract management strategy to attain the goals without any obstacles.</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269954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276714" y="1777973"/>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276714" y="1869757"/>
            <a:ext cx="8491366" cy="487506"/>
          </a:xfrm>
          <a:prstGeom prst="rect">
            <a:avLst/>
          </a:prstGeom>
          <a:noFill/>
        </p:spPr>
        <p:txBody>
          <a:bodyPr wrap="square">
            <a:spAutoFit/>
          </a:bodyPr>
          <a:lstStyle/>
          <a:p>
            <a:pPr algn="ctr">
              <a:lnSpc>
                <a:spcPct val="107000"/>
              </a:lnSpc>
              <a:spcAft>
                <a:spcPts val="800"/>
              </a:spcAft>
            </a:pPr>
            <a:r>
              <a:rPr lang="en-US" sz="2400" b="1" dirty="0">
                <a:solidFill>
                  <a:srgbClr val="00AEE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Improves business functioning</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612170" y="2763489"/>
            <a:ext cx="7185394" cy="2397451"/>
          </a:xfrm>
          <a:prstGeom prst="rect">
            <a:avLst/>
          </a:prstGeom>
        </p:spPr>
        <p:txBody>
          <a:bodyPr wrap="square">
            <a:spAutoFit/>
          </a:bodyPr>
          <a:lstStyle/>
          <a:p>
            <a:pPr>
              <a:lnSpc>
                <a:spcPct val="107000"/>
              </a:lnSpc>
              <a:spcAft>
                <a:spcPts val="800"/>
              </a:spcAft>
            </a:pPr>
            <a:r>
              <a:rPr lang="en-US" sz="2800" dirty="0">
                <a:solidFill>
                  <a:schemeClr val="tx1">
                    <a:lumMod val="85000"/>
                    <a:lumOff val="15000"/>
                  </a:schemeClr>
                </a:solidFill>
                <a:latin typeface="Calibri" panose="020F0502020204030204" pitchFamily="34" charset="0"/>
                <a:ea typeface="Calibri" panose="020F0502020204030204" pitchFamily="34" charset="0"/>
                <a:cs typeface="Arial" panose="020B0604020202020204" pitchFamily="34" charset="0"/>
              </a:rPr>
              <a:t>Efficient contract management will improve business functioning by identifying the needs, implementing the strategies to fulfill the requirements and analyzing if the objectives of the organizations are met.</a:t>
            </a:r>
          </a:p>
        </p:txBody>
      </p:sp>
    </p:spTree>
    <p:extLst>
      <p:ext uri="{BB962C8B-B14F-4D97-AF65-F5344CB8AC3E}">
        <p14:creationId xmlns:p14="http://schemas.microsoft.com/office/powerpoint/2010/main" val="2283965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276714" y="1777973"/>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276714" y="1869757"/>
            <a:ext cx="8491366" cy="523220"/>
          </a:xfrm>
          <a:prstGeom prst="rect">
            <a:avLst/>
          </a:prstGeom>
          <a:noFill/>
        </p:spPr>
        <p:txBody>
          <a:bodyPr wrap="square">
            <a:spAutoFit/>
          </a:bodyPr>
          <a:lstStyle/>
          <a:p>
            <a:pPr algn="ctr"/>
            <a:r>
              <a:rPr lang="en-US" sz="2800" b="1" dirty="0">
                <a:solidFill>
                  <a:srgbClr val="00AEEF"/>
                </a:solidFill>
                <a:effectLst>
                  <a:outerShdw blurRad="38100" dist="38100" dir="2700000" algn="tl">
                    <a:srgbClr val="000000">
                      <a:alpha val="43137"/>
                    </a:srgbClr>
                  </a:outerShdw>
                </a:effectLst>
              </a:rPr>
              <a:t>Controls spending</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612170" y="2763489"/>
            <a:ext cx="7185394" cy="2246769"/>
          </a:xfrm>
          <a:prstGeom prst="rect">
            <a:avLst/>
          </a:prstGeom>
        </p:spPr>
        <p:txBody>
          <a:bodyPr wrap="square">
            <a:spAutoFit/>
          </a:bodyPr>
          <a:lstStyle/>
          <a:p>
            <a:r>
              <a:rPr lang="en-US" sz="2800" dirty="0"/>
              <a:t>Contracts provide better spend visibility and help organizations to monitor financial transactions. With this, organizations can also identify maverick spending and opportunities for cost savings in the future.</a:t>
            </a:r>
          </a:p>
        </p:txBody>
      </p:sp>
    </p:spTree>
    <p:extLst>
      <p:ext uri="{BB962C8B-B14F-4D97-AF65-F5344CB8AC3E}">
        <p14:creationId xmlns:p14="http://schemas.microsoft.com/office/powerpoint/2010/main" val="260574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276714" y="1777973"/>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276714" y="1869757"/>
            <a:ext cx="8491366" cy="523220"/>
          </a:xfrm>
          <a:prstGeom prst="rect">
            <a:avLst/>
          </a:prstGeom>
          <a:noFill/>
        </p:spPr>
        <p:txBody>
          <a:bodyPr wrap="square">
            <a:spAutoFit/>
          </a:bodyPr>
          <a:lstStyle/>
          <a:p>
            <a:pPr algn="ctr"/>
            <a:r>
              <a:rPr lang="en-US" sz="2800" b="1" dirty="0">
                <a:solidFill>
                  <a:srgbClr val="00AEEF"/>
                </a:solidFill>
                <a:effectLst>
                  <a:outerShdw blurRad="38100" dist="38100" dir="2700000" algn="tl">
                    <a:srgbClr val="000000">
                      <a:alpha val="43137"/>
                    </a:srgbClr>
                  </a:outerShdw>
                </a:effectLst>
              </a:rPr>
              <a:t>Helps in evaluating suppliers</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612170" y="2763489"/>
            <a:ext cx="7185394" cy="2677656"/>
          </a:xfrm>
          <a:prstGeom prst="rect">
            <a:avLst/>
          </a:prstGeom>
        </p:spPr>
        <p:txBody>
          <a:bodyPr wrap="square">
            <a:spAutoFit/>
          </a:bodyPr>
          <a:lstStyle/>
          <a:p>
            <a:r>
              <a:rPr lang="en-US" sz="2800" dirty="0"/>
              <a:t>The procurement team must constantly monitor the suppliers and their performance to evaluate the supplier risk. Contract management will help them to ensure if the suppliers are abiding by the criteria and build long-term relationships with them.</a:t>
            </a:r>
          </a:p>
        </p:txBody>
      </p:sp>
    </p:spTree>
    <p:extLst>
      <p:ext uri="{BB962C8B-B14F-4D97-AF65-F5344CB8AC3E}">
        <p14:creationId xmlns:p14="http://schemas.microsoft.com/office/powerpoint/2010/main" val="2021617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276714" y="1777973"/>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276714" y="1869757"/>
            <a:ext cx="8491366" cy="523220"/>
          </a:xfrm>
          <a:prstGeom prst="rect">
            <a:avLst/>
          </a:prstGeom>
          <a:noFill/>
        </p:spPr>
        <p:txBody>
          <a:bodyPr wrap="square">
            <a:spAutoFit/>
          </a:bodyPr>
          <a:lstStyle/>
          <a:p>
            <a:pPr algn="ctr"/>
            <a:r>
              <a:rPr lang="en-US" sz="2800" b="1" dirty="0">
                <a:solidFill>
                  <a:srgbClr val="00AEEF"/>
                </a:solidFill>
                <a:effectLst>
                  <a:outerShdw blurRad="38100" dist="38100" dir="2700000" algn="tl">
                    <a:srgbClr val="000000">
                      <a:alpha val="43137"/>
                    </a:srgbClr>
                  </a:outerShdw>
                </a:effectLst>
              </a:rPr>
              <a:t>Ensures compliance</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612170" y="2763489"/>
            <a:ext cx="7185394" cy="2246769"/>
          </a:xfrm>
          <a:prstGeom prst="rect">
            <a:avLst/>
          </a:prstGeom>
        </p:spPr>
        <p:txBody>
          <a:bodyPr wrap="square">
            <a:spAutoFit/>
          </a:bodyPr>
          <a:lstStyle/>
          <a:p>
            <a:r>
              <a:rPr lang="en-US" sz="2800" dirty="0"/>
              <a:t>The organizations that have an efficient contract management strategy in place can mitigate risks to a great extent. When there are written rules and procedures, it will be easier to ensure compliance.</a:t>
            </a:r>
          </a:p>
        </p:txBody>
      </p:sp>
    </p:spTree>
    <p:extLst>
      <p:ext uri="{BB962C8B-B14F-4D97-AF65-F5344CB8AC3E}">
        <p14:creationId xmlns:p14="http://schemas.microsoft.com/office/powerpoint/2010/main" val="3248046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250551" y="1803619"/>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10032362" cy="646331"/>
          </a:xfrm>
          <a:prstGeom prst="rect">
            <a:avLst/>
          </a:prstGeom>
          <a:noFill/>
          <a:ln>
            <a:solidFill>
              <a:schemeClr val="tx1"/>
            </a:solidFill>
          </a:ln>
        </p:spPr>
        <p:txBody>
          <a:bodyPr wrap="none">
            <a:spAutoFit/>
          </a:bodyPr>
          <a:lstStyle/>
          <a:p>
            <a:r>
              <a:rPr lang="en-US" sz="3600" b="1" dirty="0">
                <a:effectLst>
                  <a:outerShdw blurRad="38100" dist="38100" dir="2700000" algn="tl">
                    <a:srgbClr val="000000">
                      <a:alpha val="43137"/>
                    </a:srgbClr>
                  </a:outerShdw>
                </a:effectLst>
              </a:rPr>
              <a:t>The role of procurement in Contract management</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612170" y="2026042"/>
            <a:ext cx="7185394" cy="3416320"/>
          </a:xfrm>
          <a:prstGeom prst="rect">
            <a:avLst/>
          </a:prstGeom>
        </p:spPr>
        <p:txBody>
          <a:bodyPr wrap="square">
            <a:spAutoFit/>
          </a:bodyPr>
          <a:lstStyle/>
          <a:p>
            <a:r>
              <a:rPr lang="en-US" sz="2400" dirty="0"/>
              <a:t>Procurement today is supposed to be a management function within an organization, directly supporting the strategic goals of the organization. However, this is yet to be achieved in most organizations. In most cases, contract management is left to the legal department team members. However, the team may not have all the required technical knowledge to carry out the work properly, especially when an organization runs a long and complex supply chain. </a:t>
            </a:r>
          </a:p>
        </p:txBody>
      </p:sp>
    </p:spTree>
    <p:extLst>
      <p:ext uri="{BB962C8B-B14F-4D97-AF65-F5344CB8AC3E}">
        <p14:creationId xmlns:p14="http://schemas.microsoft.com/office/powerpoint/2010/main" val="98561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276714" y="189308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276714" y="1869757"/>
            <a:ext cx="8491366" cy="532903"/>
          </a:xfrm>
          <a:prstGeom prst="rect">
            <a:avLst/>
          </a:prstGeom>
          <a:noFill/>
        </p:spPr>
        <p:txBody>
          <a:bodyPr wrap="square">
            <a:spAutoFit/>
          </a:bodyPr>
          <a:lstStyle/>
          <a:p>
            <a:pPr algn="ctr">
              <a:lnSpc>
                <a:spcPct val="107000"/>
              </a:lnSpc>
              <a:spcAft>
                <a:spcPts val="800"/>
              </a:spcAft>
            </a:pPr>
            <a:r>
              <a:rPr lang="en-US" sz="2800" b="1" dirty="0">
                <a:solidFill>
                  <a:srgbClr val="00AEE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Standardizing Contact Creation</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396063" y="2487615"/>
            <a:ext cx="8470870" cy="3046988"/>
          </a:xfrm>
          <a:prstGeom prst="rect">
            <a:avLst/>
          </a:prstGeom>
        </p:spPr>
        <p:txBody>
          <a:bodyPr wrap="square">
            <a:spAutoFit/>
          </a:bodyPr>
          <a:lstStyle/>
          <a:p>
            <a:r>
              <a:rPr lang="en-US" sz="2400" dirty="0"/>
              <a:t>The procurement team should be involved in coming up with a standard way to draw contracts with vendors and suppliers. Each organization should have terms, conditions, and technical language that are used in its contracts. Procurement team members should help the legal team in discussions about common terms and conditions in the industry. They can also give input on what the impact of setting certain conditions will be or how best to protect the interests of the company in contracts with suppliers. </a:t>
            </a:r>
          </a:p>
        </p:txBody>
      </p:sp>
    </p:spTree>
    <p:extLst>
      <p:ext uri="{BB962C8B-B14F-4D97-AF65-F5344CB8AC3E}">
        <p14:creationId xmlns:p14="http://schemas.microsoft.com/office/powerpoint/2010/main" val="207104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arn(inVertical)">
                                      <p:cBhvr>
                                        <p:cTn id="1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276714" y="189308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276714" y="1869757"/>
            <a:ext cx="8491366" cy="532903"/>
          </a:xfrm>
          <a:prstGeom prst="rect">
            <a:avLst/>
          </a:prstGeom>
          <a:noFill/>
        </p:spPr>
        <p:txBody>
          <a:bodyPr wrap="square">
            <a:spAutoFit/>
          </a:bodyPr>
          <a:lstStyle/>
          <a:p>
            <a:pPr algn="ctr">
              <a:lnSpc>
                <a:spcPct val="107000"/>
              </a:lnSpc>
              <a:spcAft>
                <a:spcPts val="800"/>
              </a:spcAft>
            </a:pPr>
            <a:r>
              <a:rPr lang="en-US" sz="2800" b="1" dirty="0">
                <a:solidFill>
                  <a:srgbClr val="00AEE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Setting Contract KPIs</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396063" y="2487615"/>
            <a:ext cx="8470870" cy="2308324"/>
          </a:xfrm>
          <a:prstGeom prst="rect">
            <a:avLst/>
          </a:prstGeom>
        </p:spPr>
        <p:txBody>
          <a:bodyPr wrap="square">
            <a:spAutoFit/>
          </a:bodyPr>
          <a:lstStyle/>
          <a:p>
            <a:r>
              <a:rPr lang="en-US" sz="2400" dirty="0"/>
              <a:t>Big organizations will have complex supply chains, sometimes spread across continents. The key performance indicators will differ depending on goods and services. The procurement team must therefore be involved in coming up with yardsticks to determine the best way to evaluate suppliers of each item or service.</a:t>
            </a:r>
          </a:p>
        </p:txBody>
      </p:sp>
    </p:spTree>
    <p:extLst>
      <p:ext uri="{BB962C8B-B14F-4D97-AF65-F5344CB8AC3E}">
        <p14:creationId xmlns:p14="http://schemas.microsoft.com/office/powerpoint/2010/main" val="512957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276714" y="189308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276714" y="1869757"/>
            <a:ext cx="8491366" cy="532903"/>
          </a:xfrm>
          <a:prstGeom prst="rect">
            <a:avLst/>
          </a:prstGeom>
          <a:noFill/>
        </p:spPr>
        <p:txBody>
          <a:bodyPr wrap="square">
            <a:spAutoFit/>
          </a:bodyPr>
          <a:lstStyle/>
          <a:p>
            <a:pPr algn="ctr">
              <a:lnSpc>
                <a:spcPct val="107000"/>
              </a:lnSpc>
              <a:spcAft>
                <a:spcPts val="800"/>
              </a:spcAft>
            </a:pPr>
            <a:r>
              <a:rPr lang="en-US" sz="2800" b="1" dirty="0">
                <a:solidFill>
                  <a:srgbClr val="00AEE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Setting Contract KPIs</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396063" y="2487615"/>
            <a:ext cx="8470870" cy="2677656"/>
          </a:xfrm>
          <a:prstGeom prst="rect">
            <a:avLst/>
          </a:prstGeom>
        </p:spPr>
        <p:txBody>
          <a:bodyPr wrap="square">
            <a:spAutoFit/>
          </a:bodyPr>
          <a:lstStyle/>
          <a:p>
            <a:r>
              <a:rPr lang="en-US" sz="2400" dirty="0"/>
              <a:t>Procurement team members interact with suppliers and they know their reliability. They can advise management on whether the terms inserted into a contract are realistic and how they will affect relationships with vendors. A company also needs to decide on how to go about collecting data to assess supplier performance. The data collection strategy should be affordable and easy to understand. </a:t>
            </a:r>
          </a:p>
        </p:txBody>
      </p:sp>
    </p:spTree>
    <p:extLst>
      <p:ext uri="{BB962C8B-B14F-4D97-AF65-F5344CB8AC3E}">
        <p14:creationId xmlns:p14="http://schemas.microsoft.com/office/powerpoint/2010/main" val="96891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276714" y="189308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276714" y="1869757"/>
            <a:ext cx="8491366" cy="532903"/>
          </a:xfrm>
          <a:prstGeom prst="rect">
            <a:avLst/>
          </a:prstGeom>
          <a:noFill/>
        </p:spPr>
        <p:txBody>
          <a:bodyPr wrap="square">
            <a:spAutoFit/>
          </a:bodyPr>
          <a:lstStyle/>
          <a:p>
            <a:pPr algn="ctr">
              <a:lnSpc>
                <a:spcPct val="107000"/>
              </a:lnSpc>
              <a:spcAft>
                <a:spcPts val="800"/>
              </a:spcAft>
            </a:pPr>
            <a:r>
              <a:rPr lang="en-US" sz="2800" b="1" dirty="0">
                <a:solidFill>
                  <a:srgbClr val="00AEE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Finding Saving opportunities</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396063" y="2487615"/>
            <a:ext cx="8470870" cy="2677656"/>
          </a:xfrm>
          <a:prstGeom prst="rect">
            <a:avLst/>
          </a:prstGeom>
        </p:spPr>
        <p:txBody>
          <a:bodyPr wrap="square">
            <a:spAutoFit/>
          </a:bodyPr>
          <a:lstStyle/>
          <a:p>
            <a:r>
              <a:rPr lang="en-US" sz="2400" dirty="0"/>
              <a:t>The procurement team should be continually involved in evaluating supplier contracts to ensure they are aligned with the overall objectives of the company. They should be on the lookout for new opportunities to reduce costs. For instance, giving a vendor a longer contract might lead to a more favorable price per unit. Ordering larger quantities could also help minimize costs without necessarily leading to overstocking. </a:t>
            </a:r>
          </a:p>
        </p:txBody>
      </p:sp>
    </p:spTree>
    <p:extLst>
      <p:ext uri="{BB962C8B-B14F-4D97-AF65-F5344CB8AC3E}">
        <p14:creationId xmlns:p14="http://schemas.microsoft.com/office/powerpoint/2010/main" val="183150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Rectangle: Rounded Corners 24"/>
          <p:cNvSpPr/>
          <p:nvPr/>
        </p:nvSpPr>
        <p:spPr>
          <a:xfrm>
            <a:off x="276714" y="1893087"/>
            <a:ext cx="8709569" cy="3862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05551" y="-7114"/>
            <a:ext cx="2014129" cy="773914"/>
          </a:xfrm>
          <a:prstGeom prst="rect">
            <a:avLst/>
          </a:prstGeom>
        </p:spPr>
      </p:pic>
      <p:sp>
        <p:nvSpPr>
          <p:cNvPr id="2" name="Rectangle 1"/>
          <p:cNvSpPr/>
          <p:nvPr/>
        </p:nvSpPr>
        <p:spPr>
          <a:xfrm>
            <a:off x="5210859" y="82733"/>
            <a:ext cx="2151037" cy="369332"/>
          </a:xfrm>
          <a:prstGeom prst="rect">
            <a:avLst/>
          </a:prstGeom>
        </p:spPr>
        <p:txBody>
          <a:bodyPr wrap="none">
            <a:spAutoFit/>
          </a:bodyPr>
          <a:lstStyle/>
          <a:p>
            <a:pPr algn="ctr"/>
            <a:r>
              <a:rPr lang="en-US" b="1" i="1" dirty="0"/>
              <a:t>Project Procurement</a:t>
            </a:r>
          </a:p>
        </p:txBody>
      </p:sp>
      <p:sp>
        <p:nvSpPr>
          <p:cNvPr id="12" name="Rectangle 11"/>
          <p:cNvSpPr/>
          <p:nvPr/>
        </p:nvSpPr>
        <p:spPr>
          <a:xfrm>
            <a:off x="1828719" y="712912"/>
            <a:ext cx="7529305" cy="658835"/>
          </a:xfrm>
          <a:prstGeom prst="rect">
            <a:avLst/>
          </a:prstGeom>
          <a:noFill/>
          <a:ln>
            <a:solidFill>
              <a:schemeClr val="tx1"/>
            </a:solidFill>
          </a:ln>
        </p:spPr>
        <p:txBody>
          <a:bodyPr wrap="none">
            <a:spAutoFit/>
          </a:bodyPr>
          <a:lstStyle/>
          <a:p>
            <a:pPr>
              <a:lnSpc>
                <a:spcPct val="107000"/>
              </a:lnSpc>
              <a:spcAft>
                <a:spcPts val="800"/>
              </a:spcAft>
            </a:pPr>
            <a:r>
              <a:rPr lang="en-US" sz="36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Contract management in procurement</a:t>
            </a:r>
          </a:p>
        </p:txBody>
      </p:sp>
      <p:sp>
        <p:nvSpPr>
          <p:cNvPr id="4" name="Rectangle 3"/>
          <p:cNvSpPr/>
          <p:nvPr/>
        </p:nvSpPr>
        <p:spPr>
          <a:xfrm>
            <a:off x="276714" y="1869757"/>
            <a:ext cx="8491366" cy="532903"/>
          </a:xfrm>
          <a:prstGeom prst="rect">
            <a:avLst/>
          </a:prstGeom>
          <a:noFill/>
        </p:spPr>
        <p:txBody>
          <a:bodyPr wrap="square">
            <a:spAutoFit/>
          </a:bodyPr>
          <a:lstStyle/>
          <a:p>
            <a:pPr algn="ctr">
              <a:lnSpc>
                <a:spcPct val="107000"/>
              </a:lnSpc>
              <a:spcAft>
                <a:spcPts val="800"/>
              </a:spcAft>
            </a:pPr>
            <a:r>
              <a:rPr lang="en-US" sz="2800" b="1" dirty="0">
                <a:solidFill>
                  <a:srgbClr val="00AEE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Finding Saving opportunities</a:t>
            </a:r>
          </a:p>
        </p:txBody>
      </p:sp>
      <p:grpSp>
        <p:nvGrpSpPr>
          <p:cNvPr id="13" name="Google Shape;8682;p58"/>
          <p:cNvGrpSpPr/>
          <p:nvPr/>
        </p:nvGrpSpPr>
        <p:grpSpPr>
          <a:xfrm>
            <a:off x="276714" y="778506"/>
            <a:ext cx="1424850" cy="874648"/>
            <a:chOff x="1310075" y="3980250"/>
            <a:chExt cx="297750" cy="297525"/>
          </a:xfrm>
        </p:grpSpPr>
        <p:sp>
          <p:nvSpPr>
            <p:cNvPr id="14" name="Google Shape;8683;p58"/>
            <p:cNvSpPr/>
            <p:nvPr/>
          </p:nvSpPr>
          <p:spPr>
            <a:xfrm>
              <a:off x="1310075" y="3980250"/>
              <a:ext cx="297750" cy="297525"/>
            </a:xfrm>
            <a:custGeom>
              <a:avLst/>
              <a:gdLst/>
              <a:ahLst/>
              <a:cxnLst/>
              <a:rect l="l" t="t" r="r" b="b"/>
              <a:pathLst>
                <a:path w="11910" h="11901" extrusionOk="0">
                  <a:moveTo>
                    <a:pt x="3844" y="4946"/>
                  </a:moveTo>
                  <a:cubicBezTo>
                    <a:pt x="4033" y="4946"/>
                    <a:pt x="4190" y="5104"/>
                    <a:pt x="4190" y="5293"/>
                  </a:cubicBezTo>
                  <a:lnTo>
                    <a:pt x="4190" y="6679"/>
                  </a:lnTo>
                  <a:cubicBezTo>
                    <a:pt x="4190" y="6868"/>
                    <a:pt x="4033" y="7026"/>
                    <a:pt x="3844" y="7026"/>
                  </a:cubicBezTo>
                  <a:lnTo>
                    <a:pt x="2458" y="7026"/>
                  </a:lnTo>
                  <a:cubicBezTo>
                    <a:pt x="2269" y="7026"/>
                    <a:pt x="2111" y="6868"/>
                    <a:pt x="2111" y="6679"/>
                  </a:cubicBezTo>
                  <a:lnTo>
                    <a:pt x="2111" y="5293"/>
                  </a:lnTo>
                  <a:cubicBezTo>
                    <a:pt x="2111" y="5104"/>
                    <a:pt x="2269" y="4946"/>
                    <a:pt x="2458" y="4946"/>
                  </a:cubicBezTo>
                  <a:close/>
                  <a:moveTo>
                    <a:pt x="6616" y="3560"/>
                  </a:moveTo>
                  <a:cubicBezTo>
                    <a:pt x="6837" y="3560"/>
                    <a:pt x="6994" y="3718"/>
                    <a:pt x="6994" y="3907"/>
                  </a:cubicBezTo>
                  <a:lnTo>
                    <a:pt x="6994" y="6679"/>
                  </a:lnTo>
                  <a:cubicBezTo>
                    <a:pt x="6994" y="6868"/>
                    <a:pt x="6837" y="7026"/>
                    <a:pt x="6616" y="7026"/>
                  </a:cubicBezTo>
                  <a:lnTo>
                    <a:pt x="5262" y="7026"/>
                  </a:lnTo>
                  <a:cubicBezTo>
                    <a:pt x="5041" y="7026"/>
                    <a:pt x="4884" y="6868"/>
                    <a:pt x="4884" y="6679"/>
                  </a:cubicBezTo>
                  <a:lnTo>
                    <a:pt x="4884" y="3907"/>
                  </a:lnTo>
                  <a:cubicBezTo>
                    <a:pt x="4884" y="3718"/>
                    <a:pt x="5041" y="3560"/>
                    <a:pt x="5262" y="3560"/>
                  </a:cubicBezTo>
                  <a:close/>
                  <a:moveTo>
                    <a:pt x="9389" y="2174"/>
                  </a:moveTo>
                  <a:cubicBezTo>
                    <a:pt x="9578" y="2174"/>
                    <a:pt x="9735" y="2331"/>
                    <a:pt x="9735" y="2520"/>
                  </a:cubicBezTo>
                  <a:lnTo>
                    <a:pt x="9735" y="6679"/>
                  </a:lnTo>
                  <a:cubicBezTo>
                    <a:pt x="9735" y="6868"/>
                    <a:pt x="9578" y="7026"/>
                    <a:pt x="9389" y="7026"/>
                  </a:cubicBezTo>
                  <a:lnTo>
                    <a:pt x="8003" y="7026"/>
                  </a:lnTo>
                  <a:cubicBezTo>
                    <a:pt x="7813" y="7026"/>
                    <a:pt x="7656" y="6868"/>
                    <a:pt x="7656" y="6679"/>
                  </a:cubicBezTo>
                  <a:lnTo>
                    <a:pt x="7656" y="2520"/>
                  </a:lnTo>
                  <a:cubicBezTo>
                    <a:pt x="7656" y="2331"/>
                    <a:pt x="7813" y="2174"/>
                    <a:pt x="8003" y="2174"/>
                  </a:cubicBezTo>
                  <a:close/>
                  <a:moveTo>
                    <a:pt x="5577" y="8412"/>
                  </a:moveTo>
                  <a:lnTo>
                    <a:pt x="5577" y="9105"/>
                  </a:lnTo>
                  <a:lnTo>
                    <a:pt x="5167" y="9105"/>
                  </a:lnTo>
                  <a:lnTo>
                    <a:pt x="5451" y="8412"/>
                  </a:lnTo>
                  <a:close/>
                  <a:moveTo>
                    <a:pt x="6396" y="8412"/>
                  </a:moveTo>
                  <a:lnTo>
                    <a:pt x="6679" y="9105"/>
                  </a:lnTo>
                  <a:lnTo>
                    <a:pt x="6270" y="9105"/>
                  </a:lnTo>
                  <a:lnTo>
                    <a:pt x="6270" y="8412"/>
                  </a:lnTo>
                  <a:close/>
                  <a:moveTo>
                    <a:pt x="5955" y="0"/>
                  </a:moveTo>
                  <a:cubicBezTo>
                    <a:pt x="5766" y="0"/>
                    <a:pt x="5608" y="158"/>
                    <a:pt x="5608" y="378"/>
                  </a:cubicBezTo>
                  <a:lnTo>
                    <a:pt x="5608" y="725"/>
                  </a:lnTo>
                  <a:lnTo>
                    <a:pt x="347" y="725"/>
                  </a:lnTo>
                  <a:cubicBezTo>
                    <a:pt x="158" y="725"/>
                    <a:pt x="0" y="882"/>
                    <a:pt x="0" y="1071"/>
                  </a:cubicBezTo>
                  <a:cubicBezTo>
                    <a:pt x="0" y="1260"/>
                    <a:pt x="158" y="1418"/>
                    <a:pt x="347" y="1418"/>
                  </a:cubicBezTo>
                  <a:lnTo>
                    <a:pt x="725" y="1418"/>
                  </a:lnTo>
                  <a:lnTo>
                    <a:pt x="725" y="7719"/>
                  </a:lnTo>
                  <a:lnTo>
                    <a:pt x="378" y="7719"/>
                  </a:lnTo>
                  <a:cubicBezTo>
                    <a:pt x="158" y="7719"/>
                    <a:pt x="0" y="7876"/>
                    <a:pt x="0" y="8097"/>
                  </a:cubicBezTo>
                  <a:cubicBezTo>
                    <a:pt x="0" y="8286"/>
                    <a:pt x="158" y="8443"/>
                    <a:pt x="378" y="8443"/>
                  </a:cubicBezTo>
                  <a:lnTo>
                    <a:pt x="4726" y="8443"/>
                  </a:lnTo>
                  <a:lnTo>
                    <a:pt x="3560" y="11436"/>
                  </a:lnTo>
                  <a:cubicBezTo>
                    <a:pt x="3466" y="11625"/>
                    <a:pt x="3560" y="11814"/>
                    <a:pt x="3749" y="11877"/>
                  </a:cubicBezTo>
                  <a:cubicBezTo>
                    <a:pt x="3788" y="11893"/>
                    <a:pt x="3831" y="11901"/>
                    <a:pt x="3876" y="11901"/>
                  </a:cubicBezTo>
                  <a:cubicBezTo>
                    <a:pt x="4016" y="11901"/>
                    <a:pt x="4167" y="11824"/>
                    <a:pt x="4190" y="11657"/>
                  </a:cubicBezTo>
                  <a:lnTo>
                    <a:pt x="4947" y="9830"/>
                  </a:lnTo>
                  <a:lnTo>
                    <a:pt x="5608" y="9830"/>
                  </a:lnTo>
                  <a:lnTo>
                    <a:pt x="5608" y="10838"/>
                  </a:lnTo>
                  <a:cubicBezTo>
                    <a:pt x="5608" y="11027"/>
                    <a:pt x="5766" y="11184"/>
                    <a:pt x="5955" y="11184"/>
                  </a:cubicBezTo>
                  <a:cubicBezTo>
                    <a:pt x="6144" y="11184"/>
                    <a:pt x="6301" y="11027"/>
                    <a:pt x="6301" y="10838"/>
                  </a:cubicBezTo>
                  <a:lnTo>
                    <a:pt x="6301" y="9830"/>
                  </a:lnTo>
                  <a:lnTo>
                    <a:pt x="6994" y="9830"/>
                  </a:lnTo>
                  <a:lnTo>
                    <a:pt x="7719" y="11657"/>
                  </a:lnTo>
                  <a:cubicBezTo>
                    <a:pt x="7791" y="11824"/>
                    <a:pt x="7916" y="11901"/>
                    <a:pt x="8042" y="11901"/>
                  </a:cubicBezTo>
                  <a:cubicBezTo>
                    <a:pt x="8082" y="11901"/>
                    <a:pt x="8122" y="11893"/>
                    <a:pt x="8160" y="11877"/>
                  </a:cubicBezTo>
                  <a:cubicBezTo>
                    <a:pt x="8349" y="11783"/>
                    <a:pt x="8444" y="11594"/>
                    <a:pt x="8349" y="11436"/>
                  </a:cubicBezTo>
                  <a:lnTo>
                    <a:pt x="7183" y="8443"/>
                  </a:lnTo>
                  <a:lnTo>
                    <a:pt x="11531" y="8443"/>
                  </a:lnTo>
                  <a:cubicBezTo>
                    <a:pt x="11752" y="8443"/>
                    <a:pt x="11909" y="8286"/>
                    <a:pt x="11909" y="8097"/>
                  </a:cubicBezTo>
                  <a:cubicBezTo>
                    <a:pt x="11909" y="7876"/>
                    <a:pt x="11752" y="7719"/>
                    <a:pt x="11531" y="7719"/>
                  </a:cubicBezTo>
                  <a:lnTo>
                    <a:pt x="11185" y="7719"/>
                  </a:lnTo>
                  <a:lnTo>
                    <a:pt x="11185" y="1418"/>
                  </a:lnTo>
                  <a:lnTo>
                    <a:pt x="11531" y="1418"/>
                  </a:lnTo>
                  <a:cubicBezTo>
                    <a:pt x="11752" y="1418"/>
                    <a:pt x="11909" y="1260"/>
                    <a:pt x="11909" y="1071"/>
                  </a:cubicBezTo>
                  <a:cubicBezTo>
                    <a:pt x="11909" y="882"/>
                    <a:pt x="11752" y="725"/>
                    <a:pt x="11531" y="725"/>
                  </a:cubicBezTo>
                  <a:lnTo>
                    <a:pt x="6301" y="725"/>
                  </a:lnTo>
                  <a:lnTo>
                    <a:pt x="6301" y="378"/>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684;p58"/>
            <p:cNvSpPr/>
            <p:nvPr/>
          </p:nvSpPr>
          <p:spPr>
            <a:xfrm>
              <a:off x="1449475" y="4086575"/>
              <a:ext cx="17350" cy="52000"/>
            </a:xfrm>
            <a:custGeom>
              <a:avLst/>
              <a:gdLst/>
              <a:ahLst/>
              <a:cxnLst/>
              <a:rect l="l" t="t" r="r" b="b"/>
              <a:pathLst>
                <a:path w="694" h="2080" extrusionOk="0">
                  <a:moveTo>
                    <a:pt x="1" y="0"/>
                  </a:moveTo>
                  <a:lnTo>
                    <a:pt x="1" y="2080"/>
                  </a:lnTo>
                  <a:lnTo>
                    <a:pt x="694" y="2080"/>
                  </a:lnTo>
                  <a:lnTo>
                    <a:pt x="694"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685;p58"/>
            <p:cNvSpPr/>
            <p:nvPr/>
          </p:nvSpPr>
          <p:spPr>
            <a:xfrm>
              <a:off x="1380175" y="4121225"/>
              <a:ext cx="17350" cy="17350"/>
            </a:xfrm>
            <a:custGeom>
              <a:avLst/>
              <a:gdLst/>
              <a:ahLst/>
              <a:cxnLst/>
              <a:rect l="l" t="t" r="r" b="b"/>
              <a:pathLst>
                <a:path w="694" h="694" extrusionOk="0">
                  <a:moveTo>
                    <a:pt x="0" y="0"/>
                  </a:moveTo>
                  <a:lnTo>
                    <a:pt x="0" y="694"/>
                  </a:lnTo>
                  <a:lnTo>
                    <a:pt x="693" y="694"/>
                  </a:lnTo>
                  <a:lnTo>
                    <a:pt x="693"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686;p58"/>
            <p:cNvSpPr/>
            <p:nvPr/>
          </p:nvSpPr>
          <p:spPr>
            <a:xfrm>
              <a:off x="1518800" y="4051925"/>
              <a:ext cx="18125" cy="86650"/>
            </a:xfrm>
            <a:custGeom>
              <a:avLst/>
              <a:gdLst/>
              <a:ahLst/>
              <a:cxnLst/>
              <a:rect l="l" t="t" r="r" b="b"/>
              <a:pathLst>
                <a:path w="725" h="3466" extrusionOk="0">
                  <a:moveTo>
                    <a:pt x="0" y="0"/>
                  </a:moveTo>
                  <a:lnTo>
                    <a:pt x="0" y="3466"/>
                  </a:lnTo>
                  <a:lnTo>
                    <a:pt x="725" y="3466"/>
                  </a:lnTo>
                  <a:lnTo>
                    <a:pt x="725"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3" name="Rectangle 2"/>
          <p:cNvSpPr/>
          <p:nvPr/>
        </p:nvSpPr>
        <p:spPr>
          <a:xfrm>
            <a:off x="396063" y="2487615"/>
            <a:ext cx="8470870" cy="2308324"/>
          </a:xfrm>
          <a:prstGeom prst="rect">
            <a:avLst/>
          </a:prstGeom>
        </p:spPr>
        <p:txBody>
          <a:bodyPr wrap="square">
            <a:spAutoFit/>
          </a:bodyPr>
          <a:lstStyle/>
          <a:p>
            <a:r>
              <a:rPr lang="en-US" sz="2400" dirty="0"/>
              <a:t>Sometimes the company may be paying for items or services they no longer need. This happens a lot in big organizations. The procurement team should be involved in assessing the value of everything the organization is paying for. Should demand a particular product decrease, the team should be able to integrate such a trend into the overall procurement strategy.</a:t>
            </a:r>
          </a:p>
        </p:txBody>
      </p:sp>
    </p:spTree>
    <p:extLst>
      <p:ext uri="{BB962C8B-B14F-4D97-AF65-F5344CB8AC3E}">
        <p14:creationId xmlns:p14="http://schemas.microsoft.com/office/powerpoint/2010/main" val="282127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microsoft.com/office/2006/metadata/properties"/>
    <ds:schemaRef ds:uri="http://purl.org/dc/dcmitype/"/>
    <ds:schemaRef ds:uri="688354b5-287c-4cda-825e-1d7935aea40e"/>
    <ds:schemaRef ds:uri="http://schemas.microsoft.com/office/infopath/2007/PartnerControls"/>
    <ds:schemaRef ds:uri="http://schemas.microsoft.com/office/2006/documentManagement/types"/>
    <ds:schemaRef ds:uri="http://purl.org/dc/terms/"/>
    <ds:schemaRef ds:uri="http://purl.org/dc/elements/1.1/"/>
    <ds:schemaRef ds:uri="http://www.w3.org/XML/1998/namespace"/>
    <ds:schemaRef ds:uri="http://schemas.openxmlformats.org/package/2006/metadata/core-properties"/>
    <ds:schemaRef ds:uri="aca13214-df29-4e3c-a050-857c0bf7bd8e"/>
    <ds:schemaRef ds:uri="d13aca44-ef33-4cf4-9980-7f0b00e6eeb9"/>
    <ds:schemaRef ds:uri="49100919-8a76-4266-be0c-7dc583902cb4"/>
  </ds:schemaRefs>
</ds:datastoreItem>
</file>

<file path=customXml/itemProps2.xml><?xml version="1.0" encoding="utf-8"?>
<ds:datastoreItem xmlns:ds="http://schemas.openxmlformats.org/officeDocument/2006/customXml" ds:itemID="{43970DF7-E345-4A15-8866-18481551BD33}"/>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93</TotalTime>
  <Words>2535</Words>
  <Application>Microsoft Office PowerPoint</Application>
  <PresentationFormat>Widescreen</PresentationFormat>
  <Paragraphs>161</Paragraphs>
  <Slides>42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Alexandria</vt:lpstr>
      <vt:lpstr>Arial</vt:lpstr>
      <vt:lpstr>Calibri</vt:lpstr>
      <vt:lpstr>Calibri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hazem</cp:lastModifiedBy>
  <cp:revision>11</cp:revision>
  <dcterms:created xsi:type="dcterms:W3CDTF">2023-04-29T09:08:00Z</dcterms:created>
  <dcterms:modified xsi:type="dcterms:W3CDTF">2025-06-02T06:59:40Z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