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 id="2147483679" r:id="rId3"/>
  </p:sldMasterIdLst>
  <p:notesMasterIdLst>
    <p:notesMasterId r:id="rId58"/>
  </p:notesMasterIdLst>
  <p:sldIdLst>
    <p:sldId id="572" r:id="rId4"/>
    <p:sldId id="573" r:id="rId5"/>
    <p:sldId id="575" r:id="rId6"/>
    <p:sldId id="576" r:id="rId7"/>
    <p:sldId id="577" r:id="rId8"/>
    <p:sldId id="578" r:id="rId9"/>
    <p:sldId id="579" r:id="rId10"/>
    <p:sldId id="580" r:id="rId11"/>
    <p:sldId id="581" r:id="rId12"/>
    <p:sldId id="582" r:id="rId13"/>
    <p:sldId id="583" r:id="rId14"/>
    <p:sldId id="584" r:id="rId15"/>
    <p:sldId id="585" r:id="rId16"/>
    <p:sldId id="586" r:id="rId17"/>
    <p:sldId id="587" r:id="rId18"/>
    <p:sldId id="588" r:id="rId19"/>
    <p:sldId id="589" r:id="rId20"/>
    <p:sldId id="590" r:id="rId21"/>
    <p:sldId id="591" r:id="rId22"/>
    <p:sldId id="592" r:id="rId23"/>
    <p:sldId id="593" r:id="rId24"/>
    <p:sldId id="595" r:id="rId25"/>
    <p:sldId id="596" r:id="rId26"/>
    <p:sldId id="597" r:id="rId27"/>
    <p:sldId id="600" r:id="rId28"/>
    <p:sldId id="601" r:id="rId29"/>
    <p:sldId id="602" r:id="rId30"/>
    <p:sldId id="603" r:id="rId31"/>
    <p:sldId id="604" r:id="rId32"/>
    <p:sldId id="605" r:id="rId33"/>
    <p:sldId id="606" r:id="rId34"/>
    <p:sldId id="607" r:id="rId35"/>
    <p:sldId id="608" r:id="rId36"/>
    <p:sldId id="609" r:id="rId37"/>
    <p:sldId id="610" r:id="rId38"/>
    <p:sldId id="611" r:id="rId39"/>
    <p:sldId id="612" r:id="rId40"/>
    <p:sldId id="613" r:id="rId41"/>
    <p:sldId id="614" r:id="rId42"/>
    <p:sldId id="615" r:id="rId43"/>
    <p:sldId id="616" r:id="rId44"/>
    <p:sldId id="618" r:id="rId45"/>
    <p:sldId id="619" r:id="rId46"/>
    <p:sldId id="620" r:id="rId47"/>
    <p:sldId id="621" r:id="rId48"/>
    <p:sldId id="622" r:id="rId49"/>
    <p:sldId id="623" r:id="rId50"/>
    <p:sldId id="624" r:id="rId51"/>
    <p:sldId id="625" r:id="rId52"/>
    <p:sldId id="627" r:id="rId53"/>
    <p:sldId id="628" r:id="rId54"/>
    <p:sldId id="629" r:id="rId55"/>
    <p:sldId id="630" r:id="rId56"/>
    <p:sldId id="574"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5A9E7"/>
    <a:srgbClr val="CE7408"/>
    <a:srgbClr val="FF9518"/>
    <a:srgbClr val="0310BD"/>
    <a:srgbClr val="FD951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79374" autoAdjust="0"/>
  </p:normalViewPr>
  <p:slideViewPr>
    <p:cSldViewPr snapToGrid="0">
      <p:cViewPr varScale="1">
        <p:scale>
          <a:sx n="47" d="100"/>
          <a:sy n="47" d="100"/>
        </p:scale>
        <p:origin x="1320" y="2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notesMaster" Target="notesMasters/notesMaster1.xml"/><Relationship Id="rId5" Type="http://schemas.openxmlformats.org/officeDocument/2006/relationships/slide" Target="slides/slide2.xml"/><Relationship Id="rId61" Type="http://schemas.openxmlformats.org/officeDocument/2006/relationships/theme" Target="theme/theme1.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presProps" Target="presProps.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0F07F19-1F50-4B42-A7A0-278DF9D25BB1}"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CD3DE9F8-6D17-4F05-A4EB-AB4BED40B297}">
      <dgm:prSet custT="1"/>
      <dgm:spPr/>
      <dgm:t>
        <a:bodyPr/>
        <a:lstStyle/>
        <a:p>
          <a:pPr marL="0" lvl="0" indent="0" algn="ctr" defTabSz="889000">
            <a:lnSpc>
              <a:spcPct val="90000"/>
            </a:lnSpc>
            <a:spcBef>
              <a:spcPct val="0"/>
            </a:spcBef>
            <a:spcAft>
              <a:spcPct val="35000"/>
            </a:spcAft>
            <a:buNone/>
          </a:pPr>
          <a:r>
            <a:rPr lang="en-US" sz="2900" kern="1200" dirty="0">
              <a:solidFill>
                <a:srgbClr val="FFFFFF"/>
              </a:solidFill>
              <a:latin typeface="Garamond" panose="02020404030301010803"/>
              <a:ea typeface="+mn-ea"/>
              <a:cs typeface="+mn-cs"/>
            </a:rPr>
            <a:t>Introduction</a:t>
          </a:r>
        </a:p>
      </dgm:t>
    </dgm:pt>
    <dgm:pt modelId="{C9CA36F1-6698-4BEC-AA26-11C161558402}" type="parTrans" cxnId="{387738A6-1A70-4670-A00A-4BD54F955C99}">
      <dgm:prSet/>
      <dgm:spPr/>
      <dgm:t>
        <a:bodyPr/>
        <a:lstStyle/>
        <a:p>
          <a:endParaRPr lang="en-US"/>
        </a:p>
      </dgm:t>
    </dgm:pt>
    <dgm:pt modelId="{EC91A25A-4A8B-41BA-9153-BEC366F48BB7}" type="sibTrans" cxnId="{387738A6-1A70-4670-A00A-4BD54F955C99}">
      <dgm:prSet/>
      <dgm:spPr/>
      <dgm:t>
        <a:bodyPr/>
        <a:lstStyle/>
        <a:p>
          <a:endParaRPr lang="en-US"/>
        </a:p>
      </dgm:t>
    </dgm:pt>
    <dgm:pt modelId="{44CE27D9-26EA-401B-9C8C-5632A0F335D3}">
      <dgm:prSet/>
      <dgm:spPr/>
      <dgm:t>
        <a:bodyPr/>
        <a:lstStyle/>
        <a:p>
          <a:r>
            <a:rPr lang="en-US" dirty="0"/>
            <a:t>Basics of Password</a:t>
          </a:r>
        </a:p>
      </dgm:t>
    </dgm:pt>
    <dgm:pt modelId="{C20428E1-0BC5-4CD3-B9B7-2D2AFEB81605}" type="parTrans" cxnId="{AE6B0577-9D13-4685-A221-751F31A0DD15}">
      <dgm:prSet/>
      <dgm:spPr/>
      <dgm:t>
        <a:bodyPr/>
        <a:lstStyle/>
        <a:p>
          <a:endParaRPr lang="en-US"/>
        </a:p>
      </dgm:t>
    </dgm:pt>
    <dgm:pt modelId="{D8682215-00BF-4001-85F6-42A0BAE906B1}" type="sibTrans" cxnId="{AE6B0577-9D13-4685-A221-751F31A0DD15}">
      <dgm:prSet/>
      <dgm:spPr/>
      <dgm:t>
        <a:bodyPr/>
        <a:lstStyle/>
        <a:p>
          <a:endParaRPr lang="en-US"/>
        </a:p>
      </dgm:t>
    </dgm:pt>
    <dgm:pt modelId="{0B95DC17-9B63-48A8-98F6-16D47A51221E}">
      <dgm:prSet/>
      <dgm:spPr/>
      <dgm:t>
        <a:bodyPr/>
        <a:lstStyle/>
        <a:p>
          <a:r>
            <a:rPr lang="en-US" dirty="0"/>
            <a:t>Effective Tips on Password Management</a:t>
          </a:r>
        </a:p>
      </dgm:t>
    </dgm:pt>
    <dgm:pt modelId="{340423AA-0907-4204-9207-1974DEF67B1A}" type="parTrans" cxnId="{F2EB389F-6C46-4E6B-8E1A-61CDD2BA173E}">
      <dgm:prSet/>
      <dgm:spPr/>
      <dgm:t>
        <a:bodyPr/>
        <a:lstStyle/>
        <a:p>
          <a:endParaRPr lang="en-US"/>
        </a:p>
      </dgm:t>
    </dgm:pt>
    <dgm:pt modelId="{9C0831EE-7BFE-4A8F-878A-4273DB0C71EA}" type="sibTrans" cxnId="{F2EB389F-6C46-4E6B-8E1A-61CDD2BA173E}">
      <dgm:prSet/>
      <dgm:spPr/>
      <dgm:t>
        <a:bodyPr/>
        <a:lstStyle/>
        <a:p>
          <a:endParaRPr lang="en-US"/>
        </a:p>
      </dgm:t>
    </dgm:pt>
    <dgm:pt modelId="{7281A13B-7CE9-4BB5-8E2A-ECEAD5E757D0}">
      <dgm:prSet/>
      <dgm:spPr/>
      <dgm:t>
        <a:bodyPr/>
        <a:lstStyle/>
        <a:p>
          <a:r>
            <a:rPr lang="en-US" dirty="0"/>
            <a:t>Creating and Managing Secure Passwords</a:t>
          </a:r>
        </a:p>
      </dgm:t>
    </dgm:pt>
    <dgm:pt modelId="{5BA89598-8FAB-4A1D-80B0-D070F0BCDCCD}" type="parTrans" cxnId="{B2796552-A251-4E03-8DFC-391FA3440351}">
      <dgm:prSet/>
      <dgm:spPr/>
      <dgm:t>
        <a:bodyPr/>
        <a:lstStyle/>
        <a:p>
          <a:endParaRPr lang="en-US"/>
        </a:p>
      </dgm:t>
    </dgm:pt>
    <dgm:pt modelId="{57DD08F6-3180-4B87-A11A-78B3BDFA8B67}" type="sibTrans" cxnId="{B2796552-A251-4E03-8DFC-391FA3440351}">
      <dgm:prSet/>
      <dgm:spPr/>
      <dgm:t>
        <a:bodyPr/>
        <a:lstStyle/>
        <a:p>
          <a:endParaRPr lang="en-US"/>
        </a:p>
      </dgm:t>
    </dgm:pt>
    <dgm:pt modelId="{7C938456-2C93-4568-A375-26A275A9356A}">
      <dgm:prSet/>
      <dgm:spPr/>
      <dgm:t>
        <a:bodyPr/>
        <a:lstStyle/>
        <a:p>
          <a:r>
            <a:rPr lang="en-US" dirty="0"/>
            <a:t>Password Manager Tools</a:t>
          </a:r>
        </a:p>
      </dgm:t>
    </dgm:pt>
    <dgm:pt modelId="{CB478898-851F-411D-8878-B487C9052AE9}" type="parTrans" cxnId="{A9DEB343-2940-4259-A7BF-9CD7E90214E2}">
      <dgm:prSet/>
      <dgm:spPr/>
      <dgm:t>
        <a:bodyPr/>
        <a:lstStyle/>
        <a:p>
          <a:endParaRPr lang="en-US"/>
        </a:p>
      </dgm:t>
    </dgm:pt>
    <dgm:pt modelId="{10292B71-ED41-4953-B6BF-23137E78D40A}" type="sibTrans" cxnId="{A9DEB343-2940-4259-A7BF-9CD7E90214E2}">
      <dgm:prSet/>
      <dgm:spPr/>
      <dgm:t>
        <a:bodyPr/>
        <a:lstStyle/>
        <a:p>
          <a:endParaRPr lang="en-US"/>
        </a:p>
      </dgm:t>
    </dgm:pt>
    <dgm:pt modelId="{40FE0EB9-B287-43F6-ABB4-527CB1B94B4A}" type="pres">
      <dgm:prSet presAssocID="{D0F07F19-1F50-4B42-A7A0-278DF9D25BB1}" presName="diagram" presStyleCnt="0">
        <dgm:presLayoutVars>
          <dgm:dir/>
          <dgm:resizeHandles val="exact"/>
        </dgm:presLayoutVars>
      </dgm:prSet>
      <dgm:spPr/>
      <dgm:t>
        <a:bodyPr/>
        <a:lstStyle/>
        <a:p>
          <a:endParaRPr lang="en-US"/>
        </a:p>
      </dgm:t>
    </dgm:pt>
    <dgm:pt modelId="{7D1AEAC6-525A-44A9-8147-5DFEBD2A1F2D}" type="pres">
      <dgm:prSet presAssocID="{CD3DE9F8-6D17-4F05-A4EB-AB4BED40B297}" presName="node" presStyleLbl="node1" presStyleIdx="0" presStyleCnt="5" custScaleX="135488" custLinFactNeighborX="1464" custLinFactNeighborY="-1473">
        <dgm:presLayoutVars>
          <dgm:bulletEnabled val="1"/>
        </dgm:presLayoutVars>
      </dgm:prSet>
      <dgm:spPr/>
      <dgm:t>
        <a:bodyPr/>
        <a:lstStyle/>
        <a:p>
          <a:endParaRPr lang="en-US"/>
        </a:p>
      </dgm:t>
    </dgm:pt>
    <dgm:pt modelId="{E37E95CE-B343-40F4-8C35-3185EB5C414E}" type="pres">
      <dgm:prSet presAssocID="{EC91A25A-4A8B-41BA-9153-BEC366F48BB7}" presName="sibTrans" presStyleCnt="0"/>
      <dgm:spPr/>
    </dgm:pt>
    <dgm:pt modelId="{A225E621-A183-4BDC-A13D-E985F1D2904A}" type="pres">
      <dgm:prSet presAssocID="{44CE27D9-26EA-401B-9C8C-5632A0F335D3}" presName="node" presStyleLbl="node1" presStyleIdx="1" presStyleCnt="5">
        <dgm:presLayoutVars>
          <dgm:bulletEnabled val="1"/>
        </dgm:presLayoutVars>
      </dgm:prSet>
      <dgm:spPr/>
      <dgm:t>
        <a:bodyPr/>
        <a:lstStyle/>
        <a:p>
          <a:endParaRPr lang="en-US"/>
        </a:p>
      </dgm:t>
    </dgm:pt>
    <dgm:pt modelId="{BB8543D6-7D9A-4660-A106-C147D939DE78}" type="pres">
      <dgm:prSet presAssocID="{D8682215-00BF-4001-85F6-42A0BAE906B1}" presName="sibTrans" presStyleCnt="0"/>
      <dgm:spPr/>
    </dgm:pt>
    <dgm:pt modelId="{6079C722-0F89-4CB5-9ABC-93EBF4F7091D}" type="pres">
      <dgm:prSet presAssocID="{0B95DC17-9B63-48A8-98F6-16D47A51221E}" presName="node" presStyleLbl="node1" presStyleIdx="2" presStyleCnt="5" custScaleX="152075">
        <dgm:presLayoutVars>
          <dgm:bulletEnabled val="1"/>
        </dgm:presLayoutVars>
      </dgm:prSet>
      <dgm:spPr/>
      <dgm:t>
        <a:bodyPr/>
        <a:lstStyle/>
        <a:p>
          <a:endParaRPr lang="en-US"/>
        </a:p>
      </dgm:t>
    </dgm:pt>
    <dgm:pt modelId="{D384A258-2B75-495C-8A65-878819F0844E}" type="pres">
      <dgm:prSet presAssocID="{9C0831EE-7BFE-4A8F-878A-4273DB0C71EA}" presName="sibTrans" presStyleCnt="0"/>
      <dgm:spPr/>
    </dgm:pt>
    <dgm:pt modelId="{30E2B1F7-B108-4DF4-A791-1C63D5951F27}" type="pres">
      <dgm:prSet presAssocID="{7281A13B-7CE9-4BB5-8E2A-ECEAD5E757D0}" presName="node" presStyleLbl="node1" presStyleIdx="3" presStyleCnt="5" custScaleX="152608">
        <dgm:presLayoutVars>
          <dgm:bulletEnabled val="1"/>
        </dgm:presLayoutVars>
      </dgm:prSet>
      <dgm:spPr/>
      <dgm:t>
        <a:bodyPr/>
        <a:lstStyle/>
        <a:p>
          <a:endParaRPr lang="en-US"/>
        </a:p>
      </dgm:t>
    </dgm:pt>
    <dgm:pt modelId="{0C4E0409-1744-4EB9-B3B4-A9F04BB94204}" type="pres">
      <dgm:prSet presAssocID="{57DD08F6-3180-4B87-A11A-78B3BDFA8B67}" presName="sibTrans" presStyleCnt="0"/>
      <dgm:spPr/>
    </dgm:pt>
    <dgm:pt modelId="{2CFAF534-83BD-45CC-B333-370B78CE5B90}" type="pres">
      <dgm:prSet presAssocID="{7C938456-2C93-4568-A375-26A275A9356A}" presName="node" presStyleLbl="node1" presStyleIdx="4" presStyleCnt="5" custScaleX="153179">
        <dgm:presLayoutVars>
          <dgm:bulletEnabled val="1"/>
        </dgm:presLayoutVars>
      </dgm:prSet>
      <dgm:spPr/>
      <dgm:t>
        <a:bodyPr/>
        <a:lstStyle/>
        <a:p>
          <a:endParaRPr lang="en-US"/>
        </a:p>
      </dgm:t>
    </dgm:pt>
  </dgm:ptLst>
  <dgm:cxnLst>
    <dgm:cxn modelId="{9FEB0FC0-8A98-4A6C-AE76-678597C7690F}" type="presOf" srcId="{7281A13B-7CE9-4BB5-8E2A-ECEAD5E757D0}" destId="{30E2B1F7-B108-4DF4-A791-1C63D5951F27}" srcOrd="0" destOrd="0" presId="urn:microsoft.com/office/officeart/2005/8/layout/default"/>
    <dgm:cxn modelId="{AE6B0577-9D13-4685-A221-751F31A0DD15}" srcId="{D0F07F19-1F50-4B42-A7A0-278DF9D25BB1}" destId="{44CE27D9-26EA-401B-9C8C-5632A0F335D3}" srcOrd="1" destOrd="0" parTransId="{C20428E1-0BC5-4CD3-B9B7-2D2AFEB81605}" sibTransId="{D8682215-00BF-4001-85F6-42A0BAE906B1}"/>
    <dgm:cxn modelId="{B2796552-A251-4E03-8DFC-391FA3440351}" srcId="{D0F07F19-1F50-4B42-A7A0-278DF9D25BB1}" destId="{7281A13B-7CE9-4BB5-8E2A-ECEAD5E757D0}" srcOrd="3" destOrd="0" parTransId="{5BA89598-8FAB-4A1D-80B0-D070F0BCDCCD}" sibTransId="{57DD08F6-3180-4B87-A11A-78B3BDFA8B67}"/>
    <dgm:cxn modelId="{A9DEB343-2940-4259-A7BF-9CD7E90214E2}" srcId="{D0F07F19-1F50-4B42-A7A0-278DF9D25BB1}" destId="{7C938456-2C93-4568-A375-26A275A9356A}" srcOrd="4" destOrd="0" parTransId="{CB478898-851F-411D-8878-B487C9052AE9}" sibTransId="{10292B71-ED41-4953-B6BF-23137E78D40A}"/>
    <dgm:cxn modelId="{4415586D-7090-4CDE-9952-A5F01C0EED82}" type="presOf" srcId="{CD3DE9F8-6D17-4F05-A4EB-AB4BED40B297}" destId="{7D1AEAC6-525A-44A9-8147-5DFEBD2A1F2D}" srcOrd="0" destOrd="0" presId="urn:microsoft.com/office/officeart/2005/8/layout/default"/>
    <dgm:cxn modelId="{0DF8B872-34CD-4061-ACB9-8555F66C965D}" type="presOf" srcId="{7C938456-2C93-4568-A375-26A275A9356A}" destId="{2CFAF534-83BD-45CC-B333-370B78CE5B90}" srcOrd="0" destOrd="0" presId="urn:microsoft.com/office/officeart/2005/8/layout/default"/>
    <dgm:cxn modelId="{218B92A5-4C4C-4D89-ADC9-F53FC783A336}" type="presOf" srcId="{0B95DC17-9B63-48A8-98F6-16D47A51221E}" destId="{6079C722-0F89-4CB5-9ABC-93EBF4F7091D}" srcOrd="0" destOrd="0" presId="urn:microsoft.com/office/officeart/2005/8/layout/default"/>
    <dgm:cxn modelId="{D4235E92-7B87-4583-9557-8139C1F56CE0}" type="presOf" srcId="{D0F07F19-1F50-4B42-A7A0-278DF9D25BB1}" destId="{40FE0EB9-B287-43F6-ABB4-527CB1B94B4A}" srcOrd="0" destOrd="0" presId="urn:microsoft.com/office/officeart/2005/8/layout/default"/>
    <dgm:cxn modelId="{387738A6-1A70-4670-A00A-4BD54F955C99}" srcId="{D0F07F19-1F50-4B42-A7A0-278DF9D25BB1}" destId="{CD3DE9F8-6D17-4F05-A4EB-AB4BED40B297}" srcOrd="0" destOrd="0" parTransId="{C9CA36F1-6698-4BEC-AA26-11C161558402}" sibTransId="{EC91A25A-4A8B-41BA-9153-BEC366F48BB7}"/>
    <dgm:cxn modelId="{F2EB389F-6C46-4E6B-8E1A-61CDD2BA173E}" srcId="{D0F07F19-1F50-4B42-A7A0-278DF9D25BB1}" destId="{0B95DC17-9B63-48A8-98F6-16D47A51221E}" srcOrd="2" destOrd="0" parTransId="{340423AA-0907-4204-9207-1974DEF67B1A}" sibTransId="{9C0831EE-7BFE-4A8F-878A-4273DB0C71EA}"/>
    <dgm:cxn modelId="{FA2AFC0D-00C5-498F-853B-485D97A3D53B}" type="presOf" srcId="{44CE27D9-26EA-401B-9C8C-5632A0F335D3}" destId="{A225E621-A183-4BDC-A13D-E985F1D2904A}" srcOrd="0" destOrd="0" presId="urn:microsoft.com/office/officeart/2005/8/layout/default"/>
    <dgm:cxn modelId="{4339E252-A238-480D-95AA-370EE10CC36E}" type="presParOf" srcId="{40FE0EB9-B287-43F6-ABB4-527CB1B94B4A}" destId="{7D1AEAC6-525A-44A9-8147-5DFEBD2A1F2D}" srcOrd="0" destOrd="0" presId="urn:microsoft.com/office/officeart/2005/8/layout/default"/>
    <dgm:cxn modelId="{7E6D33A8-5DC4-4B56-9C4D-B76BF536A4AC}" type="presParOf" srcId="{40FE0EB9-B287-43F6-ABB4-527CB1B94B4A}" destId="{E37E95CE-B343-40F4-8C35-3185EB5C414E}" srcOrd="1" destOrd="0" presId="urn:microsoft.com/office/officeart/2005/8/layout/default"/>
    <dgm:cxn modelId="{89DD9CED-4E88-4BA1-853B-6117EC3CF2A9}" type="presParOf" srcId="{40FE0EB9-B287-43F6-ABB4-527CB1B94B4A}" destId="{A225E621-A183-4BDC-A13D-E985F1D2904A}" srcOrd="2" destOrd="0" presId="urn:microsoft.com/office/officeart/2005/8/layout/default"/>
    <dgm:cxn modelId="{84FBCBE6-BB5F-471C-BE2B-9EAF82BAAA6C}" type="presParOf" srcId="{40FE0EB9-B287-43F6-ABB4-527CB1B94B4A}" destId="{BB8543D6-7D9A-4660-A106-C147D939DE78}" srcOrd="3" destOrd="0" presId="urn:microsoft.com/office/officeart/2005/8/layout/default"/>
    <dgm:cxn modelId="{FFBC9D1E-7427-45C6-851C-AECFC9D84FBA}" type="presParOf" srcId="{40FE0EB9-B287-43F6-ABB4-527CB1B94B4A}" destId="{6079C722-0F89-4CB5-9ABC-93EBF4F7091D}" srcOrd="4" destOrd="0" presId="urn:microsoft.com/office/officeart/2005/8/layout/default"/>
    <dgm:cxn modelId="{A279E44B-AD1E-4D2A-81EE-8F1AA8DC7D47}" type="presParOf" srcId="{40FE0EB9-B287-43F6-ABB4-527CB1B94B4A}" destId="{D384A258-2B75-495C-8A65-878819F0844E}" srcOrd="5" destOrd="0" presId="urn:microsoft.com/office/officeart/2005/8/layout/default"/>
    <dgm:cxn modelId="{BF0092F8-4816-4DF0-80CC-92F2F9AD425B}" type="presParOf" srcId="{40FE0EB9-B287-43F6-ABB4-527CB1B94B4A}" destId="{30E2B1F7-B108-4DF4-A791-1C63D5951F27}" srcOrd="6" destOrd="0" presId="urn:microsoft.com/office/officeart/2005/8/layout/default"/>
    <dgm:cxn modelId="{B8D85FF0-3C4C-442E-8934-9508852509F8}" type="presParOf" srcId="{40FE0EB9-B287-43F6-ABB4-527CB1B94B4A}" destId="{0C4E0409-1744-4EB9-B3B4-A9F04BB94204}" srcOrd="7" destOrd="0" presId="urn:microsoft.com/office/officeart/2005/8/layout/default"/>
    <dgm:cxn modelId="{2B8077D3-0C62-490E-9E05-6DBBDF9ED52D}" type="presParOf" srcId="{40FE0EB9-B287-43F6-ABB4-527CB1B94B4A}" destId="{2CFAF534-83BD-45CC-B333-370B78CE5B90}" srcOrd="8" destOrd="0" presId="urn:microsoft.com/office/officeart/2005/8/layout/defaul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1AEAC6-525A-44A9-8147-5DFEBD2A1F2D}">
      <dsp:nvSpPr>
        <dsp:cNvPr id="0" name=""/>
        <dsp:cNvSpPr/>
      </dsp:nvSpPr>
      <dsp:spPr>
        <a:xfrm>
          <a:off x="134441" y="0"/>
          <a:ext cx="3133759" cy="1387765"/>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889000">
            <a:lnSpc>
              <a:spcPct val="90000"/>
            </a:lnSpc>
            <a:spcBef>
              <a:spcPct val="0"/>
            </a:spcBef>
            <a:spcAft>
              <a:spcPct val="35000"/>
            </a:spcAft>
            <a:buNone/>
          </a:pPr>
          <a:r>
            <a:rPr lang="en-US" sz="2900" kern="1200" dirty="0">
              <a:solidFill>
                <a:srgbClr val="FFFFFF"/>
              </a:solidFill>
              <a:latin typeface="Garamond" panose="02020404030301010803"/>
              <a:ea typeface="+mn-ea"/>
              <a:cs typeface="+mn-cs"/>
            </a:rPr>
            <a:t>Introduction</a:t>
          </a:r>
        </a:p>
      </dsp:txBody>
      <dsp:txXfrm>
        <a:off x="134441" y="0"/>
        <a:ext cx="3133759" cy="1387765"/>
      </dsp:txXfrm>
    </dsp:sp>
    <dsp:sp modelId="{A225E621-A183-4BDC-A13D-E985F1D2904A}">
      <dsp:nvSpPr>
        <dsp:cNvPr id="0" name=""/>
        <dsp:cNvSpPr/>
      </dsp:nvSpPr>
      <dsp:spPr>
        <a:xfrm>
          <a:off x="3465634" y="1031"/>
          <a:ext cx="2312942" cy="1387765"/>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kern="1200" dirty="0"/>
            <a:t>Basics of Password</a:t>
          </a:r>
        </a:p>
      </dsp:txBody>
      <dsp:txXfrm>
        <a:off x="3465634" y="1031"/>
        <a:ext cx="2312942" cy="1387765"/>
      </dsp:txXfrm>
    </dsp:sp>
    <dsp:sp modelId="{6079C722-0F89-4CB5-9ABC-93EBF4F7091D}">
      <dsp:nvSpPr>
        <dsp:cNvPr id="0" name=""/>
        <dsp:cNvSpPr/>
      </dsp:nvSpPr>
      <dsp:spPr>
        <a:xfrm>
          <a:off x="6009871" y="1031"/>
          <a:ext cx="3517407" cy="1387765"/>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kern="1200" dirty="0"/>
            <a:t>Effective Tips on Password Management</a:t>
          </a:r>
        </a:p>
      </dsp:txBody>
      <dsp:txXfrm>
        <a:off x="6009871" y="1031"/>
        <a:ext cx="3517407" cy="1387765"/>
      </dsp:txXfrm>
    </dsp:sp>
    <dsp:sp modelId="{30E2B1F7-B108-4DF4-A791-1C63D5951F27}">
      <dsp:nvSpPr>
        <dsp:cNvPr id="0" name=""/>
        <dsp:cNvSpPr/>
      </dsp:nvSpPr>
      <dsp:spPr>
        <a:xfrm>
          <a:off x="1161943" y="1620091"/>
          <a:ext cx="3529735" cy="1387765"/>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kern="1200" dirty="0"/>
            <a:t>Creating and Managing Secure Passwords</a:t>
          </a:r>
        </a:p>
      </dsp:txBody>
      <dsp:txXfrm>
        <a:off x="1161943" y="1620091"/>
        <a:ext cx="3529735" cy="1387765"/>
      </dsp:txXfrm>
    </dsp:sp>
    <dsp:sp modelId="{2CFAF534-83BD-45CC-B333-370B78CE5B90}">
      <dsp:nvSpPr>
        <dsp:cNvPr id="0" name=""/>
        <dsp:cNvSpPr/>
      </dsp:nvSpPr>
      <dsp:spPr>
        <a:xfrm>
          <a:off x="4922973" y="1620091"/>
          <a:ext cx="3542942" cy="1387765"/>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kern="1200" dirty="0"/>
            <a:t>Password Manager Tools</a:t>
          </a:r>
        </a:p>
      </dsp:txBody>
      <dsp:txXfrm>
        <a:off x="4922973" y="1620091"/>
        <a:ext cx="3542942" cy="1387765"/>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6E73E1-EB7D-4820-9085-D5BC238FD9DE}" type="datetimeFigureOut">
              <a:rPr lang="en-US" smtClean="0"/>
              <a:t>11/10/2023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6C831C-86A9-461F-9561-2B116496A405}" type="slidenum">
              <a:rPr lang="en-US" smtClean="0"/>
              <a:t>‹#›</a:t>
            </a:fld>
            <a:endParaRPr lang="en-US"/>
          </a:p>
        </p:txBody>
      </p:sp>
    </p:spTree>
    <p:extLst>
      <p:ext uri="{BB962C8B-B14F-4D97-AF65-F5344CB8AC3E}">
        <p14:creationId xmlns:p14="http://schemas.microsoft.com/office/powerpoint/2010/main" val="20900160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a:t>
            </a:fld>
            <a:endParaRPr lang="en-US">
              <a:solidFill>
                <a:prstClr val="black"/>
              </a:solidFill>
            </a:endParaRPr>
          </a:p>
        </p:txBody>
      </p:sp>
    </p:spTree>
    <p:extLst>
      <p:ext uri="{BB962C8B-B14F-4D97-AF65-F5344CB8AC3E}">
        <p14:creationId xmlns:p14="http://schemas.microsoft.com/office/powerpoint/2010/main" val="25398356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a:t>
            </a:fld>
            <a:endParaRPr lang="en-US">
              <a:solidFill>
                <a:prstClr val="black"/>
              </a:solidFill>
            </a:endParaRPr>
          </a:p>
        </p:txBody>
      </p:sp>
    </p:spTree>
    <p:extLst>
      <p:ext uri="{BB962C8B-B14F-4D97-AF65-F5344CB8AC3E}">
        <p14:creationId xmlns:p14="http://schemas.microsoft.com/office/powerpoint/2010/main" val="5032889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a:t>
            </a:fld>
            <a:endParaRPr lang="en-US">
              <a:solidFill>
                <a:prstClr val="black"/>
              </a:solidFill>
            </a:endParaRPr>
          </a:p>
        </p:txBody>
      </p:sp>
    </p:spTree>
    <p:extLst>
      <p:ext uri="{BB962C8B-B14F-4D97-AF65-F5344CB8AC3E}">
        <p14:creationId xmlns:p14="http://schemas.microsoft.com/office/powerpoint/2010/main" val="36765204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a:t>
            </a:fld>
            <a:endParaRPr lang="en-US">
              <a:solidFill>
                <a:prstClr val="black"/>
              </a:solidFill>
            </a:endParaRPr>
          </a:p>
        </p:txBody>
      </p:sp>
    </p:spTree>
    <p:extLst>
      <p:ext uri="{BB962C8B-B14F-4D97-AF65-F5344CB8AC3E}">
        <p14:creationId xmlns:p14="http://schemas.microsoft.com/office/powerpoint/2010/main" val="9751846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5</a:t>
            </a:fld>
            <a:endParaRPr lang="en-US">
              <a:solidFill>
                <a:prstClr val="black"/>
              </a:solidFill>
            </a:endParaRPr>
          </a:p>
        </p:txBody>
      </p:sp>
    </p:spTree>
    <p:extLst>
      <p:ext uri="{BB962C8B-B14F-4D97-AF65-F5344CB8AC3E}">
        <p14:creationId xmlns:p14="http://schemas.microsoft.com/office/powerpoint/2010/main" val="6636758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6</a:t>
            </a:fld>
            <a:endParaRPr lang="en-US">
              <a:solidFill>
                <a:prstClr val="black"/>
              </a:solidFill>
            </a:endParaRPr>
          </a:p>
        </p:txBody>
      </p:sp>
    </p:spTree>
    <p:extLst>
      <p:ext uri="{BB962C8B-B14F-4D97-AF65-F5344CB8AC3E}">
        <p14:creationId xmlns:p14="http://schemas.microsoft.com/office/powerpoint/2010/main" val="38932104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7</a:t>
            </a:fld>
            <a:endParaRPr lang="en-US">
              <a:solidFill>
                <a:prstClr val="black"/>
              </a:solidFill>
            </a:endParaRPr>
          </a:p>
        </p:txBody>
      </p:sp>
    </p:spTree>
    <p:extLst>
      <p:ext uri="{BB962C8B-B14F-4D97-AF65-F5344CB8AC3E}">
        <p14:creationId xmlns:p14="http://schemas.microsoft.com/office/powerpoint/2010/main" val="19399875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8</a:t>
            </a:fld>
            <a:endParaRPr lang="en-US">
              <a:solidFill>
                <a:prstClr val="black"/>
              </a:solidFill>
            </a:endParaRPr>
          </a:p>
        </p:txBody>
      </p:sp>
    </p:spTree>
    <p:extLst>
      <p:ext uri="{BB962C8B-B14F-4D97-AF65-F5344CB8AC3E}">
        <p14:creationId xmlns:p14="http://schemas.microsoft.com/office/powerpoint/2010/main" val="30515181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9</a:t>
            </a:fld>
            <a:endParaRPr lang="en-US">
              <a:solidFill>
                <a:prstClr val="black"/>
              </a:solidFill>
            </a:endParaRPr>
          </a:p>
        </p:txBody>
      </p:sp>
    </p:spTree>
    <p:extLst>
      <p:ext uri="{BB962C8B-B14F-4D97-AF65-F5344CB8AC3E}">
        <p14:creationId xmlns:p14="http://schemas.microsoft.com/office/powerpoint/2010/main" val="29186351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10</a:t>
            </a:fld>
            <a:endParaRPr lang="en-US">
              <a:solidFill>
                <a:prstClr val="black"/>
              </a:solidFill>
            </a:endParaRPr>
          </a:p>
        </p:txBody>
      </p:sp>
    </p:spTree>
    <p:extLst>
      <p:ext uri="{BB962C8B-B14F-4D97-AF65-F5344CB8AC3E}">
        <p14:creationId xmlns:p14="http://schemas.microsoft.com/office/powerpoint/2010/main" val="18666160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11</a:t>
            </a:fld>
            <a:endParaRPr lang="en-US">
              <a:solidFill>
                <a:prstClr val="black"/>
              </a:solidFill>
            </a:endParaRPr>
          </a:p>
        </p:txBody>
      </p:sp>
    </p:spTree>
    <p:extLst>
      <p:ext uri="{BB962C8B-B14F-4D97-AF65-F5344CB8AC3E}">
        <p14:creationId xmlns:p14="http://schemas.microsoft.com/office/powerpoint/2010/main" val="23723957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12</a:t>
            </a:fld>
            <a:endParaRPr lang="en-US">
              <a:solidFill>
                <a:prstClr val="black"/>
              </a:solidFill>
            </a:endParaRPr>
          </a:p>
        </p:txBody>
      </p:sp>
    </p:spTree>
    <p:extLst>
      <p:ext uri="{BB962C8B-B14F-4D97-AF65-F5344CB8AC3E}">
        <p14:creationId xmlns:p14="http://schemas.microsoft.com/office/powerpoint/2010/main" val="26343854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13</a:t>
            </a:fld>
            <a:endParaRPr lang="en-US">
              <a:solidFill>
                <a:prstClr val="black"/>
              </a:solidFill>
            </a:endParaRPr>
          </a:p>
        </p:txBody>
      </p:sp>
    </p:spTree>
    <p:extLst>
      <p:ext uri="{BB962C8B-B14F-4D97-AF65-F5344CB8AC3E}">
        <p14:creationId xmlns:p14="http://schemas.microsoft.com/office/powerpoint/2010/main" val="18008376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14</a:t>
            </a:fld>
            <a:endParaRPr lang="en-US">
              <a:solidFill>
                <a:prstClr val="black"/>
              </a:solidFill>
            </a:endParaRPr>
          </a:p>
        </p:txBody>
      </p:sp>
    </p:spTree>
    <p:extLst>
      <p:ext uri="{BB962C8B-B14F-4D97-AF65-F5344CB8AC3E}">
        <p14:creationId xmlns:p14="http://schemas.microsoft.com/office/powerpoint/2010/main" val="31744234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15</a:t>
            </a:fld>
            <a:endParaRPr lang="en-US">
              <a:solidFill>
                <a:prstClr val="black"/>
              </a:solidFill>
            </a:endParaRPr>
          </a:p>
        </p:txBody>
      </p:sp>
    </p:spTree>
    <p:extLst>
      <p:ext uri="{BB962C8B-B14F-4D97-AF65-F5344CB8AC3E}">
        <p14:creationId xmlns:p14="http://schemas.microsoft.com/office/powerpoint/2010/main" val="21127057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16</a:t>
            </a:fld>
            <a:endParaRPr lang="en-US">
              <a:solidFill>
                <a:prstClr val="black"/>
              </a:solidFill>
            </a:endParaRPr>
          </a:p>
        </p:txBody>
      </p:sp>
    </p:spTree>
    <p:extLst>
      <p:ext uri="{BB962C8B-B14F-4D97-AF65-F5344CB8AC3E}">
        <p14:creationId xmlns:p14="http://schemas.microsoft.com/office/powerpoint/2010/main" val="89065717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17</a:t>
            </a:fld>
            <a:endParaRPr lang="en-US">
              <a:solidFill>
                <a:prstClr val="black"/>
              </a:solidFill>
            </a:endParaRPr>
          </a:p>
        </p:txBody>
      </p:sp>
    </p:spTree>
    <p:extLst>
      <p:ext uri="{BB962C8B-B14F-4D97-AF65-F5344CB8AC3E}">
        <p14:creationId xmlns:p14="http://schemas.microsoft.com/office/powerpoint/2010/main" val="28236092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18</a:t>
            </a:fld>
            <a:endParaRPr lang="en-US">
              <a:solidFill>
                <a:prstClr val="black"/>
              </a:solidFill>
            </a:endParaRPr>
          </a:p>
        </p:txBody>
      </p:sp>
    </p:spTree>
    <p:extLst>
      <p:ext uri="{BB962C8B-B14F-4D97-AF65-F5344CB8AC3E}">
        <p14:creationId xmlns:p14="http://schemas.microsoft.com/office/powerpoint/2010/main" val="14854377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19</a:t>
            </a:fld>
            <a:endParaRPr lang="en-US">
              <a:solidFill>
                <a:prstClr val="black"/>
              </a:solidFill>
            </a:endParaRPr>
          </a:p>
        </p:txBody>
      </p:sp>
    </p:spTree>
    <p:extLst>
      <p:ext uri="{BB962C8B-B14F-4D97-AF65-F5344CB8AC3E}">
        <p14:creationId xmlns:p14="http://schemas.microsoft.com/office/powerpoint/2010/main" val="423944036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20</a:t>
            </a:fld>
            <a:endParaRPr lang="en-US">
              <a:solidFill>
                <a:prstClr val="black"/>
              </a:solidFill>
            </a:endParaRPr>
          </a:p>
        </p:txBody>
      </p:sp>
    </p:spTree>
    <p:extLst>
      <p:ext uri="{BB962C8B-B14F-4D97-AF65-F5344CB8AC3E}">
        <p14:creationId xmlns:p14="http://schemas.microsoft.com/office/powerpoint/2010/main" val="13664723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21</a:t>
            </a:fld>
            <a:endParaRPr lang="en-US">
              <a:solidFill>
                <a:prstClr val="black"/>
              </a:solidFill>
            </a:endParaRPr>
          </a:p>
        </p:txBody>
      </p:sp>
    </p:spTree>
    <p:extLst>
      <p:ext uri="{BB962C8B-B14F-4D97-AF65-F5344CB8AC3E}">
        <p14:creationId xmlns:p14="http://schemas.microsoft.com/office/powerpoint/2010/main" val="3421707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22</a:t>
            </a:fld>
            <a:endParaRPr lang="en-US">
              <a:solidFill>
                <a:prstClr val="black"/>
              </a:solidFill>
            </a:endParaRPr>
          </a:p>
        </p:txBody>
      </p:sp>
    </p:spTree>
    <p:extLst>
      <p:ext uri="{BB962C8B-B14F-4D97-AF65-F5344CB8AC3E}">
        <p14:creationId xmlns:p14="http://schemas.microsoft.com/office/powerpoint/2010/main" val="259705475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23</a:t>
            </a:fld>
            <a:endParaRPr lang="en-US">
              <a:solidFill>
                <a:prstClr val="black"/>
              </a:solidFill>
            </a:endParaRPr>
          </a:p>
        </p:txBody>
      </p:sp>
    </p:spTree>
    <p:extLst>
      <p:ext uri="{BB962C8B-B14F-4D97-AF65-F5344CB8AC3E}">
        <p14:creationId xmlns:p14="http://schemas.microsoft.com/office/powerpoint/2010/main" val="27582109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24</a:t>
            </a:fld>
            <a:endParaRPr lang="en-US">
              <a:solidFill>
                <a:prstClr val="black"/>
              </a:solidFill>
            </a:endParaRPr>
          </a:p>
        </p:txBody>
      </p:sp>
    </p:spTree>
    <p:extLst>
      <p:ext uri="{BB962C8B-B14F-4D97-AF65-F5344CB8AC3E}">
        <p14:creationId xmlns:p14="http://schemas.microsoft.com/office/powerpoint/2010/main" val="410625906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25</a:t>
            </a:fld>
            <a:endParaRPr lang="en-US">
              <a:solidFill>
                <a:prstClr val="black"/>
              </a:solidFill>
            </a:endParaRPr>
          </a:p>
        </p:txBody>
      </p:sp>
    </p:spTree>
    <p:extLst>
      <p:ext uri="{BB962C8B-B14F-4D97-AF65-F5344CB8AC3E}">
        <p14:creationId xmlns:p14="http://schemas.microsoft.com/office/powerpoint/2010/main" val="112785085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26</a:t>
            </a:fld>
            <a:endParaRPr lang="en-US">
              <a:solidFill>
                <a:prstClr val="black"/>
              </a:solidFill>
            </a:endParaRPr>
          </a:p>
        </p:txBody>
      </p:sp>
    </p:spTree>
    <p:extLst>
      <p:ext uri="{BB962C8B-B14F-4D97-AF65-F5344CB8AC3E}">
        <p14:creationId xmlns:p14="http://schemas.microsoft.com/office/powerpoint/2010/main" val="26670155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27</a:t>
            </a:fld>
            <a:endParaRPr lang="en-US">
              <a:solidFill>
                <a:prstClr val="black"/>
              </a:solidFill>
            </a:endParaRPr>
          </a:p>
        </p:txBody>
      </p:sp>
    </p:spTree>
    <p:extLst>
      <p:ext uri="{BB962C8B-B14F-4D97-AF65-F5344CB8AC3E}">
        <p14:creationId xmlns:p14="http://schemas.microsoft.com/office/powerpoint/2010/main" val="120614796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28</a:t>
            </a:fld>
            <a:endParaRPr lang="en-US">
              <a:solidFill>
                <a:prstClr val="black"/>
              </a:solidFill>
            </a:endParaRPr>
          </a:p>
        </p:txBody>
      </p:sp>
    </p:spTree>
    <p:extLst>
      <p:ext uri="{BB962C8B-B14F-4D97-AF65-F5344CB8AC3E}">
        <p14:creationId xmlns:p14="http://schemas.microsoft.com/office/powerpoint/2010/main" val="141106402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29</a:t>
            </a:fld>
            <a:endParaRPr lang="en-US">
              <a:solidFill>
                <a:prstClr val="black"/>
              </a:solidFill>
            </a:endParaRPr>
          </a:p>
        </p:txBody>
      </p:sp>
    </p:spTree>
    <p:extLst>
      <p:ext uri="{BB962C8B-B14F-4D97-AF65-F5344CB8AC3E}">
        <p14:creationId xmlns:p14="http://schemas.microsoft.com/office/powerpoint/2010/main" val="205080657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30</a:t>
            </a:fld>
            <a:endParaRPr lang="en-US">
              <a:solidFill>
                <a:prstClr val="black"/>
              </a:solidFill>
            </a:endParaRPr>
          </a:p>
        </p:txBody>
      </p:sp>
    </p:spTree>
    <p:extLst>
      <p:ext uri="{BB962C8B-B14F-4D97-AF65-F5344CB8AC3E}">
        <p14:creationId xmlns:p14="http://schemas.microsoft.com/office/powerpoint/2010/main" val="428411496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31</a:t>
            </a:fld>
            <a:endParaRPr lang="en-US">
              <a:solidFill>
                <a:prstClr val="black"/>
              </a:solidFill>
            </a:endParaRPr>
          </a:p>
        </p:txBody>
      </p:sp>
    </p:spTree>
    <p:extLst>
      <p:ext uri="{BB962C8B-B14F-4D97-AF65-F5344CB8AC3E}">
        <p14:creationId xmlns:p14="http://schemas.microsoft.com/office/powerpoint/2010/main" val="117135972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32</a:t>
            </a:fld>
            <a:endParaRPr lang="en-US">
              <a:solidFill>
                <a:prstClr val="black"/>
              </a:solidFill>
            </a:endParaRPr>
          </a:p>
        </p:txBody>
      </p:sp>
    </p:spTree>
    <p:extLst>
      <p:ext uri="{BB962C8B-B14F-4D97-AF65-F5344CB8AC3E}">
        <p14:creationId xmlns:p14="http://schemas.microsoft.com/office/powerpoint/2010/main" val="145323436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33</a:t>
            </a:fld>
            <a:endParaRPr lang="en-US">
              <a:solidFill>
                <a:prstClr val="black"/>
              </a:solidFill>
            </a:endParaRPr>
          </a:p>
        </p:txBody>
      </p:sp>
    </p:spTree>
    <p:extLst>
      <p:ext uri="{BB962C8B-B14F-4D97-AF65-F5344CB8AC3E}">
        <p14:creationId xmlns:p14="http://schemas.microsoft.com/office/powerpoint/2010/main" val="134507594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34</a:t>
            </a:fld>
            <a:endParaRPr lang="en-US">
              <a:solidFill>
                <a:prstClr val="black"/>
              </a:solidFill>
            </a:endParaRPr>
          </a:p>
        </p:txBody>
      </p:sp>
    </p:spTree>
    <p:extLst>
      <p:ext uri="{BB962C8B-B14F-4D97-AF65-F5344CB8AC3E}">
        <p14:creationId xmlns:p14="http://schemas.microsoft.com/office/powerpoint/2010/main" val="85950489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35</a:t>
            </a:fld>
            <a:endParaRPr lang="en-US">
              <a:solidFill>
                <a:prstClr val="black"/>
              </a:solidFill>
            </a:endParaRPr>
          </a:p>
        </p:txBody>
      </p:sp>
    </p:spTree>
    <p:extLst>
      <p:ext uri="{BB962C8B-B14F-4D97-AF65-F5344CB8AC3E}">
        <p14:creationId xmlns:p14="http://schemas.microsoft.com/office/powerpoint/2010/main" val="396018601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36</a:t>
            </a:fld>
            <a:endParaRPr lang="en-US">
              <a:solidFill>
                <a:prstClr val="black"/>
              </a:solidFill>
            </a:endParaRPr>
          </a:p>
        </p:txBody>
      </p:sp>
    </p:spTree>
    <p:extLst>
      <p:ext uri="{BB962C8B-B14F-4D97-AF65-F5344CB8AC3E}">
        <p14:creationId xmlns:p14="http://schemas.microsoft.com/office/powerpoint/2010/main" val="327373646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37</a:t>
            </a:fld>
            <a:endParaRPr lang="en-US">
              <a:solidFill>
                <a:prstClr val="black"/>
              </a:solidFill>
            </a:endParaRPr>
          </a:p>
        </p:txBody>
      </p:sp>
    </p:spTree>
    <p:extLst>
      <p:ext uri="{BB962C8B-B14F-4D97-AF65-F5344CB8AC3E}">
        <p14:creationId xmlns:p14="http://schemas.microsoft.com/office/powerpoint/2010/main" val="56005911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38</a:t>
            </a:fld>
            <a:endParaRPr lang="en-US">
              <a:solidFill>
                <a:prstClr val="black"/>
              </a:solidFill>
            </a:endParaRPr>
          </a:p>
        </p:txBody>
      </p:sp>
    </p:spTree>
    <p:extLst>
      <p:ext uri="{BB962C8B-B14F-4D97-AF65-F5344CB8AC3E}">
        <p14:creationId xmlns:p14="http://schemas.microsoft.com/office/powerpoint/2010/main" val="336235551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39</a:t>
            </a:fld>
            <a:endParaRPr lang="en-US">
              <a:solidFill>
                <a:prstClr val="black"/>
              </a:solidFill>
            </a:endParaRPr>
          </a:p>
        </p:txBody>
      </p:sp>
    </p:spTree>
    <p:extLst>
      <p:ext uri="{BB962C8B-B14F-4D97-AF65-F5344CB8AC3E}">
        <p14:creationId xmlns:p14="http://schemas.microsoft.com/office/powerpoint/2010/main" val="245163403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40</a:t>
            </a:fld>
            <a:endParaRPr lang="en-US">
              <a:solidFill>
                <a:prstClr val="black"/>
              </a:solidFill>
            </a:endParaRPr>
          </a:p>
        </p:txBody>
      </p:sp>
    </p:spTree>
    <p:extLst>
      <p:ext uri="{BB962C8B-B14F-4D97-AF65-F5344CB8AC3E}">
        <p14:creationId xmlns:p14="http://schemas.microsoft.com/office/powerpoint/2010/main" val="3233176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41</a:t>
            </a:fld>
            <a:endParaRPr lang="en-US">
              <a:solidFill>
                <a:prstClr val="black"/>
              </a:solidFill>
            </a:endParaRPr>
          </a:p>
        </p:txBody>
      </p:sp>
    </p:spTree>
    <p:extLst>
      <p:ext uri="{BB962C8B-B14F-4D97-AF65-F5344CB8AC3E}">
        <p14:creationId xmlns:p14="http://schemas.microsoft.com/office/powerpoint/2010/main" val="154251404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42</a:t>
            </a:fld>
            <a:endParaRPr lang="en-US">
              <a:solidFill>
                <a:prstClr val="black"/>
              </a:solidFill>
            </a:endParaRPr>
          </a:p>
        </p:txBody>
      </p:sp>
    </p:spTree>
    <p:extLst>
      <p:ext uri="{BB962C8B-B14F-4D97-AF65-F5344CB8AC3E}">
        <p14:creationId xmlns:p14="http://schemas.microsoft.com/office/powerpoint/2010/main" val="93697610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43</a:t>
            </a:fld>
            <a:endParaRPr lang="en-US">
              <a:solidFill>
                <a:prstClr val="black"/>
              </a:solidFill>
            </a:endParaRPr>
          </a:p>
        </p:txBody>
      </p:sp>
    </p:spTree>
    <p:extLst>
      <p:ext uri="{BB962C8B-B14F-4D97-AF65-F5344CB8AC3E}">
        <p14:creationId xmlns:p14="http://schemas.microsoft.com/office/powerpoint/2010/main" val="231656801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44</a:t>
            </a:fld>
            <a:endParaRPr lang="en-US">
              <a:solidFill>
                <a:prstClr val="black"/>
              </a:solidFill>
            </a:endParaRPr>
          </a:p>
        </p:txBody>
      </p:sp>
    </p:spTree>
    <p:extLst>
      <p:ext uri="{BB962C8B-B14F-4D97-AF65-F5344CB8AC3E}">
        <p14:creationId xmlns:p14="http://schemas.microsoft.com/office/powerpoint/2010/main" val="191734731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45</a:t>
            </a:fld>
            <a:endParaRPr lang="en-US">
              <a:solidFill>
                <a:prstClr val="black"/>
              </a:solidFill>
            </a:endParaRPr>
          </a:p>
        </p:txBody>
      </p:sp>
    </p:spTree>
    <p:extLst>
      <p:ext uri="{BB962C8B-B14F-4D97-AF65-F5344CB8AC3E}">
        <p14:creationId xmlns:p14="http://schemas.microsoft.com/office/powerpoint/2010/main" val="37765015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46</a:t>
            </a:fld>
            <a:endParaRPr lang="en-US">
              <a:solidFill>
                <a:prstClr val="black"/>
              </a:solidFill>
            </a:endParaRPr>
          </a:p>
        </p:txBody>
      </p:sp>
    </p:spTree>
    <p:extLst>
      <p:ext uri="{BB962C8B-B14F-4D97-AF65-F5344CB8AC3E}">
        <p14:creationId xmlns:p14="http://schemas.microsoft.com/office/powerpoint/2010/main" val="349106943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47</a:t>
            </a:fld>
            <a:endParaRPr lang="en-US">
              <a:solidFill>
                <a:prstClr val="black"/>
              </a:solidFill>
            </a:endParaRPr>
          </a:p>
        </p:txBody>
      </p:sp>
    </p:spTree>
    <p:extLst>
      <p:ext uri="{BB962C8B-B14F-4D97-AF65-F5344CB8AC3E}">
        <p14:creationId xmlns:p14="http://schemas.microsoft.com/office/powerpoint/2010/main" val="334458302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48</a:t>
            </a:fld>
            <a:endParaRPr lang="en-US">
              <a:solidFill>
                <a:prstClr val="black"/>
              </a:solidFill>
            </a:endParaRPr>
          </a:p>
        </p:txBody>
      </p:sp>
    </p:spTree>
    <p:extLst>
      <p:ext uri="{BB962C8B-B14F-4D97-AF65-F5344CB8AC3E}">
        <p14:creationId xmlns:p14="http://schemas.microsoft.com/office/powerpoint/2010/main" val="401260058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49</a:t>
            </a:fld>
            <a:endParaRPr lang="en-US">
              <a:solidFill>
                <a:prstClr val="black"/>
              </a:solidFill>
            </a:endParaRPr>
          </a:p>
        </p:txBody>
      </p:sp>
    </p:spTree>
    <p:extLst>
      <p:ext uri="{BB962C8B-B14F-4D97-AF65-F5344CB8AC3E}">
        <p14:creationId xmlns:p14="http://schemas.microsoft.com/office/powerpoint/2010/main" val="345792394"/>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50</a:t>
            </a:fld>
            <a:endParaRPr lang="en-US">
              <a:solidFill>
                <a:prstClr val="black"/>
              </a:solidFill>
            </a:endParaRPr>
          </a:p>
        </p:txBody>
      </p:sp>
    </p:spTree>
    <p:extLst>
      <p:ext uri="{BB962C8B-B14F-4D97-AF65-F5344CB8AC3E}">
        <p14:creationId xmlns:p14="http://schemas.microsoft.com/office/powerpoint/2010/main" val="28116769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51</a:t>
            </a:fld>
            <a:endParaRPr lang="en-US">
              <a:solidFill>
                <a:prstClr val="black"/>
              </a:solidFill>
            </a:endParaRPr>
          </a:p>
        </p:txBody>
      </p:sp>
    </p:spTree>
    <p:extLst>
      <p:ext uri="{BB962C8B-B14F-4D97-AF65-F5344CB8AC3E}">
        <p14:creationId xmlns:p14="http://schemas.microsoft.com/office/powerpoint/2010/main" val="2518127330"/>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52</a:t>
            </a:fld>
            <a:endParaRPr lang="en-US">
              <a:solidFill>
                <a:prstClr val="black"/>
              </a:solidFill>
            </a:endParaRPr>
          </a:p>
        </p:txBody>
      </p:sp>
    </p:spTree>
    <p:extLst>
      <p:ext uri="{BB962C8B-B14F-4D97-AF65-F5344CB8AC3E}">
        <p14:creationId xmlns:p14="http://schemas.microsoft.com/office/powerpoint/2010/main" val="373684825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53</a:t>
            </a:fld>
            <a:endParaRPr lang="en-US">
              <a:solidFill>
                <a:prstClr val="black"/>
              </a:solidFill>
            </a:endParaRPr>
          </a:p>
        </p:txBody>
      </p:sp>
    </p:spTree>
    <p:extLst>
      <p:ext uri="{BB962C8B-B14F-4D97-AF65-F5344CB8AC3E}">
        <p14:creationId xmlns:p14="http://schemas.microsoft.com/office/powerpoint/2010/main" val="29338833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t>11/10/2023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8191853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t>11/10/2023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19496388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7B357D8-08AE-4402-89B1-D25290379B67}" type="datetimeFigureOut">
              <a:rPr lang="en-US" smtClean="0"/>
              <a:t>11/10/2023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928013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7B357D8-08AE-4402-89B1-D25290379B67}" type="datetimeFigureOut">
              <a:rPr lang="en-US" smtClean="0"/>
              <a:t>11/10/2023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41855464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7B357D8-08AE-4402-89B1-D25290379B67}" type="datetimeFigureOut">
              <a:rPr lang="en-US" smtClean="0"/>
              <a:t>11/10/2023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4158666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7B357D8-08AE-4402-89B1-D25290379B67}" type="datetimeFigureOut">
              <a:rPr lang="en-US" smtClean="0"/>
              <a:t>11/10/2023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8257014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B357D8-08AE-4402-89B1-D25290379B67}" type="datetimeFigureOut">
              <a:rPr lang="en-US" smtClean="0"/>
              <a:t>11/10/2023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2804126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B357D8-08AE-4402-89B1-D25290379B67}" type="datetimeFigureOut">
              <a:rPr lang="en-US" smtClean="0"/>
              <a:t>11/10/2023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5853750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B357D8-08AE-4402-89B1-D25290379B67}" type="datetimeFigureOut">
              <a:rPr lang="en-US" smtClean="0"/>
              <a:t>11/10/2023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41952564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t>11/10/2023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9332477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t>11/10/2023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3818912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927766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671657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046168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252411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281200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endParaRPr lang="en-US">
              <a:solidFill>
                <a:prstClr val="black">
                  <a:tint val="75000"/>
                </a:prstClr>
              </a:solidFill>
            </a:endParaRPr>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1707132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endParaRPr lang="en-US">
              <a:solidFill>
                <a:prstClr val="black">
                  <a:tint val="75000"/>
                </a:prstClr>
              </a:solidFill>
            </a:endParaRPr>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7181822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endParaRPr lang="en-US">
              <a:solidFill>
                <a:prstClr val="black">
                  <a:tint val="75000"/>
                </a:prstClr>
              </a:solidFill>
            </a:endParaRPr>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934784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7754070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934139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8088479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5050945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36900063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09171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11316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67893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33028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53822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11/10/2023</a:t>
            </a:fld>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8457857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11/10/2023</a:t>
            </a:fld>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038276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11/10/2023</a:t>
            </a:fld>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6184902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11/10/2023</a:t>
            </a:fld>
            <a:endParaRPr lang="en-US">
              <a:solidFill>
                <a:prstClr val="black">
                  <a:tint val="75000"/>
                </a:prstClr>
              </a:solidFill>
            </a:endParaRPr>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5394618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11/10/2023</a:t>
            </a:fld>
            <a:endParaRPr lang="en-US">
              <a:solidFill>
                <a:prstClr val="black">
                  <a:tint val="75000"/>
                </a:prstClr>
              </a:solidFill>
            </a:endParaRPr>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2650173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11/10/2023</a:t>
            </a:fld>
            <a:endParaRPr lang="en-US">
              <a:solidFill>
                <a:prstClr val="black">
                  <a:tint val="75000"/>
                </a:prstClr>
              </a:solidFill>
            </a:endParaRPr>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5043487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11/10/2023</a:t>
            </a:fld>
            <a:endParaRPr lang="en-US">
              <a:solidFill>
                <a:prstClr val="black">
                  <a:tint val="75000"/>
                </a:prstClr>
              </a:solidFill>
            </a:endParaRPr>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5166275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11/10/2023</a:t>
            </a:fld>
            <a:endParaRPr lang="en-US">
              <a:solidFill>
                <a:prstClr val="black">
                  <a:tint val="75000"/>
                </a:prstClr>
              </a:solidFill>
            </a:endParaRPr>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2915071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11/10/2023</a:t>
            </a:fld>
            <a:endParaRPr lang="en-US">
              <a:solidFill>
                <a:prstClr val="black">
                  <a:tint val="75000"/>
                </a:prstClr>
              </a:solidFill>
            </a:endParaRPr>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2171216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11/10/2023</a:t>
            </a:fld>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0386390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11/10/2023</a:t>
            </a:fld>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0730412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3313601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22970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64743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27274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966229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51695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7009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1.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18" Type="http://schemas.openxmlformats.org/officeDocument/2006/relationships/slideLayout" Target="../slideLayouts/slideLayout47.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17" Type="http://schemas.openxmlformats.org/officeDocument/2006/relationships/slideLayout" Target="../slideLayouts/slideLayout46.xml"/><Relationship Id="rId2" Type="http://schemas.openxmlformats.org/officeDocument/2006/relationships/slideLayout" Target="../slideLayouts/slideLayout31.xml"/><Relationship Id="rId16" Type="http://schemas.openxmlformats.org/officeDocument/2006/relationships/slideLayout" Target="../slideLayouts/slideLayout45.xml"/><Relationship Id="rId20" Type="http://schemas.openxmlformats.org/officeDocument/2006/relationships/image" Target="../media/image2.png"/><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5" Type="http://schemas.openxmlformats.org/officeDocument/2006/relationships/slideLayout" Target="../slideLayouts/slideLayout44.xml"/><Relationship Id="rId10" Type="http://schemas.openxmlformats.org/officeDocument/2006/relationships/slideLayout" Target="../slideLayouts/slideLayout39.xml"/><Relationship Id="rId19" Type="http://schemas.openxmlformats.org/officeDocument/2006/relationships/theme" Target="../theme/theme3.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7B357D8-08AE-4402-89B1-D25290379B67}" type="datetimeFigureOut">
              <a:rPr lang="en-US" smtClean="0"/>
              <a:t>11/10/2023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8594D9-16FF-41FC-800F-A16BF13F3984}" type="slidenum">
              <a:rPr lang="en-US" smtClean="0"/>
              <a:t>‹#›</a:t>
            </a:fld>
            <a:endParaRPr lang="en-US"/>
          </a:p>
        </p:txBody>
      </p:sp>
    </p:spTree>
    <p:extLst>
      <p:ext uri="{BB962C8B-B14F-4D97-AF65-F5344CB8AC3E}">
        <p14:creationId xmlns:p14="http://schemas.microsoft.com/office/powerpoint/2010/main" val="5355956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98"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solidFill>
                <a:prstClr val="black">
                  <a:tint val="75000"/>
                </a:prstClr>
              </a:solidFill>
              <a:cs typeface="Arial" panose="020B0604020202020204" pitchFamily="34" charset="0"/>
            </a:endParaRPr>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cs typeface="Arial" panose="020B0604020202020204" pitchFamily="34" charset="0"/>
            </a:endParaRPr>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cs typeface="Arial" panose="020B0604020202020204" pitchFamily="34" charset="0"/>
              </a:rPr>
              <a:pPr/>
              <a:t>‹#›</a:t>
            </a:fld>
            <a:endParaRPr lang="en-US">
              <a:solidFill>
                <a:prstClr val="black">
                  <a:tint val="75000"/>
                </a:prstClr>
              </a:solidFill>
              <a:cs typeface="Arial" panose="020B0604020202020204" pitchFamily="34" charset="0"/>
            </a:endParaRPr>
          </a:p>
        </p:txBody>
      </p:sp>
    </p:spTree>
    <p:extLst>
      <p:ext uri="{BB962C8B-B14F-4D97-AF65-F5344CB8AC3E}">
        <p14:creationId xmlns:p14="http://schemas.microsoft.com/office/powerpoint/2010/main" val="4226696219"/>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11/10/2023</a:t>
            </a:fld>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99506988"/>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 id="2147483694" r:id="rId15"/>
    <p:sldLayoutId id="2147483695" r:id="rId16"/>
    <p:sldLayoutId id="2147483696" r:id="rId17"/>
    <p:sldLayoutId id="214748369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jpeg"/><Relationship Id="rId7" Type="http://schemas.openxmlformats.org/officeDocument/2006/relationships/image" Target="../media/image6.jpg"/><Relationship Id="rId2" Type="http://schemas.openxmlformats.org/officeDocument/2006/relationships/notesSlide" Target="../notesSlides/notesSlide1.xml"/><Relationship Id="rId1" Type="http://schemas.openxmlformats.org/officeDocument/2006/relationships/slideLayout" Target="../slideLayouts/slideLayout25.xml"/><Relationship Id="rId6" Type="http://schemas.openxmlformats.org/officeDocument/2006/relationships/image" Target="../media/image5.png"/><Relationship Id="rId5" Type="http://schemas.openxmlformats.org/officeDocument/2006/relationships/image" Target="NUL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8.png"/><Relationship Id="rId7" Type="http://schemas.openxmlformats.org/officeDocument/2006/relationships/diagramQuickStyle" Target="../diagrams/quickStyle1.xml"/><Relationship Id="rId2" Type="http://schemas.openxmlformats.org/officeDocument/2006/relationships/notesSlide" Target="../notesSlides/notesSlide2.xml"/><Relationship Id="rId1" Type="http://schemas.openxmlformats.org/officeDocument/2006/relationships/slideLayout" Target="../slideLayouts/slideLayout45.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7.png"/><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45.xml"/><Relationship Id="rId5" Type="http://schemas.openxmlformats.org/officeDocument/2006/relationships/image" Target="../media/image9.jpe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45.xml"/><Relationship Id="rId5" Type="http://schemas.openxmlformats.org/officeDocument/2006/relationships/image" Target="../media/image9.jpe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45.xml"/><Relationship Id="rId5" Type="http://schemas.openxmlformats.org/officeDocument/2006/relationships/image" Target="../media/image9.jpe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45.xml"/><Relationship Id="rId5" Type="http://schemas.openxmlformats.org/officeDocument/2006/relationships/image" Target="../media/image9.jpe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45.xml"/><Relationship Id="rId5" Type="http://schemas.openxmlformats.org/officeDocument/2006/relationships/image" Target="../media/image10.jpe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45.xml"/><Relationship Id="rId5" Type="http://schemas.openxmlformats.org/officeDocument/2006/relationships/image" Target="../media/image10.jpe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45.xml"/><Relationship Id="rId5" Type="http://schemas.openxmlformats.org/officeDocument/2006/relationships/image" Target="../media/image10.jpe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45.xml"/><Relationship Id="rId5" Type="http://schemas.openxmlformats.org/officeDocument/2006/relationships/image" Target="../media/image10.jpe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45.xml"/><Relationship Id="rId5" Type="http://schemas.openxmlformats.org/officeDocument/2006/relationships/image" Target="../media/image10.jpe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45.xml"/><Relationship Id="rId5" Type="http://schemas.openxmlformats.org/officeDocument/2006/relationships/image" Target="../media/image10.jpe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45.xml"/><Relationship Id="rId5" Type="http://schemas.openxmlformats.org/officeDocument/2006/relationships/image" Target="../media/image10.jpe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45.xml"/><Relationship Id="rId5" Type="http://schemas.openxmlformats.org/officeDocument/2006/relationships/image" Target="../media/image10.jpe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45.xml"/><Relationship Id="rId5" Type="http://schemas.openxmlformats.org/officeDocument/2006/relationships/image" Target="../media/image10.jpe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45.xml"/><Relationship Id="rId5" Type="http://schemas.openxmlformats.org/officeDocument/2006/relationships/image" Target="../media/image10.jpe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45.xml"/><Relationship Id="rId5" Type="http://schemas.openxmlformats.org/officeDocument/2006/relationships/image" Target="../media/image10.jpe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45.xml"/><Relationship Id="rId5" Type="http://schemas.openxmlformats.org/officeDocument/2006/relationships/image" Target="../media/image11.jpe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45.xml"/><Relationship Id="rId5" Type="http://schemas.openxmlformats.org/officeDocument/2006/relationships/image" Target="../media/image11.jpe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45.xml"/><Relationship Id="rId5" Type="http://schemas.openxmlformats.org/officeDocument/2006/relationships/image" Target="../media/image11.jpe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45.xml"/><Relationship Id="rId5" Type="http://schemas.openxmlformats.org/officeDocument/2006/relationships/image" Target="../media/image11.jpe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45.xml"/><Relationship Id="rId5" Type="http://schemas.openxmlformats.org/officeDocument/2006/relationships/image" Target="../media/image12.gif"/><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45.xml"/><Relationship Id="rId5" Type="http://schemas.openxmlformats.org/officeDocument/2006/relationships/image" Target="../media/image12.gif"/><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45.xml"/><Relationship Id="rId5" Type="http://schemas.openxmlformats.org/officeDocument/2006/relationships/image" Target="../media/image12.gif"/><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45.xml"/><Relationship Id="rId5" Type="http://schemas.openxmlformats.org/officeDocument/2006/relationships/image" Target="../media/image12.gif"/><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6.xml"/><Relationship Id="rId1" Type="http://schemas.openxmlformats.org/officeDocument/2006/relationships/slideLayout" Target="../slideLayouts/slideLayout45.xml"/><Relationship Id="rId5" Type="http://schemas.openxmlformats.org/officeDocument/2006/relationships/image" Target="../media/image12.gif"/><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45.xml"/><Relationship Id="rId5" Type="http://schemas.openxmlformats.org/officeDocument/2006/relationships/image" Target="../media/image13.pn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8.xml"/><Relationship Id="rId1" Type="http://schemas.openxmlformats.org/officeDocument/2006/relationships/slideLayout" Target="../slideLayouts/slideLayout45.xml"/><Relationship Id="rId5" Type="http://schemas.openxmlformats.org/officeDocument/2006/relationships/image" Target="../media/image13.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9.xml"/><Relationship Id="rId1" Type="http://schemas.openxmlformats.org/officeDocument/2006/relationships/slideLayout" Target="../slideLayouts/slideLayout45.xml"/><Relationship Id="rId5" Type="http://schemas.openxmlformats.org/officeDocument/2006/relationships/image" Target="../media/image14.jpe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0.xml"/><Relationship Id="rId1" Type="http://schemas.openxmlformats.org/officeDocument/2006/relationships/slideLayout" Target="../slideLayouts/slideLayout45.xml"/><Relationship Id="rId5" Type="http://schemas.openxmlformats.org/officeDocument/2006/relationships/image" Target="../media/image14.jpe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1.xml"/><Relationship Id="rId1" Type="http://schemas.openxmlformats.org/officeDocument/2006/relationships/slideLayout" Target="../slideLayouts/slideLayout45.xml"/><Relationship Id="rId5" Type="http://schemas.openxmlformats.org/officeDocument/2006/relationships/image" Target="../media/image14.jpe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2.xml"/><Relationship Id="rId1" Type="http://schemas.openxmlformats.org/officeDocument/2006/relationships/slideLayout" Target="../slideLayouts/slideLayout45.xml"/><Relationship Id="rId5" Type="http://schemas.openxmlformats.org/officeDocument/2006/relationships/image" Target="../media/image15.jpe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3.xml"/><Relationship Id="rId1" Type="http://schemas.openxmlformats.org/officeDocument/2006/relationships/slideLayout" Target="../slideLayouts/slideLayout45.xml"/><Relationship Id="rId5" Type="http://schemas.openxmlformats.org/officeDocument/2006/relationships/image" Target="../media/image15.jpeg"/><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4.xml"/><Relationship Id="rId1" Type="http://schemas.openxmlformats.org/officeDocument/2006/relationships/slideLayout" Target="../slideLayouts/slideLayout45.xml"/><Relationship Id="rId5" Type="http://schemas.openxmlformats.org/officeDocument/2006/relationships/image" Target="../media/image15.jpeg"/><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5.xml"/><Relationship Id="rId1" Type="http://schemas.openxmlformats.org/officeDocument/2006/relationships/slideLayout" Target="../slideLayouts/slideLayout45.xml"/><Relationship Id="rId5" Type="http://schemas.openxmlformats.org/officeDocument/2006/relationships/image" Target="../media/image15.jpe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6.xml"/><Relationship Id="rId1" Type="http://schemas.openxmlformats.org/officeDocument/2006/relationships/slideLayout" Target="../slideLayouts/slideLayout45.xml"/><Relationship Id="rId5" Type="http://schemas.openxmlformats.org/officeDocument/2006/relationships/image" Target="../media/image16.png"/><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7.xml"/><Relationship Id="rId1" Type="http://schemas.openxmlformats.org/officeDocument/2006/relationships/slideLayout" Target="../slideLayouts/slideLayout45.xml"/><Relationship Id="rId5" Type="http://schemas.openxmlformats.org/officeDocument/2006/relationships/image" Target="../media/image16.pn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8.xml"/><Relationship Id="rId1" Type="http://schemas.openxmlformats.org/officeDocument/2006/relationships/slideLayout" Target="../slideLayouts/slideLayout45.xml"/><Relationship Id="rId5" Type="http://schemas.openxmlformats.org/officeDocument/2006/relationships/image" Target="../media/image17.jpeg"/><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9.xml"/><Relationship Id="rId1" Type="http://schemas.openxmlformats.org/officeDocument/2006/relationships/slideLayout" Target="../slideLayouts/slideLayout45.xml"/><Relationship Id="rId5" Type="http://schemas.openxmlformats.org/officeDocument/2006/relationships/image" Target="../media/image17.jpeg"/><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0.xml"/><Relationship Id="rId1" Type="http://schemas.openxmlformats.org/officeDocument/2006/relationships/slideLayout" Target="../slideLayouts/slideLayout45.xml"/><Relationship Id="rId5" Type="http://schemas.openxmlformats.org/officeDocument/2006/relationships/image" Target="../media/image17.jpeg"/><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1.xml"/><Relationship Id="rId1" Type="http://schemas.openxmlformats.org/officeDocument/2006/relationships/slideLayout" Target="../slideLayouts/slideLayout45.xml"/><Relationship Id="rId5" Type="http://schemas.openxmlformats.org/officeDocument/2006/relationships/image" Target="../media/image17.jpeg"/><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2.xml"/><Relationship Id="rId1" Type="http://schemas.openxmlformats.org/officeDocument/2006/relationships/slideLayout" Target="../slideLayouts/slideLayout45.xml"/><Relationship Id="rId5" Type="http://schemas.openxmlformats.org/officeDocument/2006/relationships/image" Target="../media/image18.png"/><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3.xml"/><Relationship Id="rId1" Type="http://schemas.openxmlformats.org/officeDocument/2006/relationships/slideLayout" Target="../slideLayouts/slideLayout45.xml"/><Relationship Id="rId5" Type="http://schemas.openxmlformats.org/officeDocument/2006/relationships/image" Target="../media/image19.png"/><Relationship Id="rId4" Type="http://schemas.openxmlformats.org/officeDocument/2006/relationships/image" Target="../media/image7.png"/></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4.xml"/><Relationship Id="rId1" Type="http://schemas.openxmlformats.org/officeDocument/2006/relationships/slideLayout" Target="../slideLayouts/slideLayout45.xml"/><Relationship Id="rId5" Type="http://schemas.openxmlformats.org/officeDocument/2006/relationships/image" Target="../media/image19.png"/><Relationship Id="rId4" Type="http://schemas.openxmlformats.org/officeDocument/2006/relationships/image" Target="../media/image7.png"/></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5.xml"/><Relationship Id="rId1" Type="http://schemas.openxmlformats.org/officeDocument/2006/relationships/slideLayout" Target="../slideLayouts/slideLayout45.xml"/><Relationship Id="rId5" Type="http://schemas.openxmlformats.org/officeDocument/2006/relationships/image" Target="../media/image19.png"/><Relationship Id="rId4" Type="http://schemas.openxmlformats.org/officeDocument/2006/relationships/image" Target="../media/image7.png"/></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6.xml"/><Relationship Id="rId1" Type="http://schemas.openxmlformats.org/officeDocument/2006/relationships/slideLayout" Target="../slideLayouts/slideLayout45.xml"/><Relationship Id="rId5" Type="http://schemas.openxmlformats.org/officeDocument/2006/relationships/image" Target="../media/image20.png"/><Relationship Id="rId4" Type="http://schemas.openxmlformats.org/officeDocument/2006/relationships/image" Target="../media/image7.png"/></Relationships>
</file>

<file path=ppt/slides/_rels/slide4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7.xml"/><Relationship Id="rId1" Type="http://schemas.openxmlformats.org/officeDocument/2006/relationships/slideLayout" Target="../slideLayouts/slideLayout45.xml"/><Relationship Id="rId5" Type="http://schemas.openxmlformats.org/officeDocument/2006/relationships/image" Target="../media/image20.png"/><Relationship Id="rId4" Type="http://schemas.openxmlformats.org/officeDocument/2006/relationships/image" Target="../media/image7.png"/></Relationships>
</file>

<file path=ppt/slides/_rels/slide4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8.xml"/><Relationship Id="rId1" Type="http://schemas.openxmlformats.org/officeDocument/2006/relationships/slideLayout" Target="../slideLayouts/slideLayout45.xml"/><Relationship Id="rId5" Type="http://schemas.openxmlformats.org/officeDocument/2006/relationships/image" Target="../media/image20.png"/><Relationship Id="rId4" Type="http://schemas.openxmlformats.org/officeDocument/2006/relationships/image" Target="../media/image7.png"/></Relationships>
</file>

<file path=ppt/slides/_rels/slide4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9.xml"/><Relationship Id="rId1" Type="http://schemas.openxmlformats.org/officeDocument/2006/relationships/slideLayout" Target="../slideLayouts/slideLayout45.xml"/><Relationship Id="rId5" Type="http://schemas.openxmlformats.org/officeDocument/2006/relationships/image" Target="../media/image20.png"/><Relationship Id="rId4" Type="http://schemas.openxmlformats.org/officeDocument/2006/relationships/image" Target="../media/image7.png"/></Relationships>
</file>

<file path=ppt/slides/_rels/slide5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0.xml"/><Relationship Id="rId1" Type="http://schemas.openxmlformats.org/officeDocument/2006/relationships/slideLayout" Target="../slideLayouts/slideLayout45.xml"/><Relationship Id="rId5" Type="http://schemas.openxmlformats.org/officeDocument/2006/relationships/image" Target="../media/image21.png"/><Relationship Id="rId4" Type="http://schemas.openxmlformats.org/officeDocument/2006/relationships/image" Target="../media/image7.png"/></Relationships>
</file>

<file path=ppt/slides/_rels/slide5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1.xml"/><Relationship Id="rId1" Type="http://schemas.openxmlformats.org/officeDocument/2006/relationships/slideLayout" Target="../slideLayouts/slideLayout45.xml"/><Relationship Id="rId5" Type="http://schemas.openxmlformats.org/officeDocument/2006/relationships/image" Target="../media/image21.png"/><Relationship Id="rId4" Type="http://schemas.openxmlformats.org/officeDocument/2006/relationships/image" Target="../media/image7.png"/></Relationships>
</file>

<file path=ppt/slides/_rels/slide5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2.xml"/><Relationship Id="rId1" Type="http://schemas.openxmlformats.org/officeDocument/2006/relationships/slideLayout" Target="../slideLayouts/slideLayout45.xml"/><Relationship Id="rId5" Type="http://schemas.openxmlformats.org/officeDocument/2006/relationships/image" Target="../media/image21.png"/><Relationship Id="rId4" Type="http://schemas.openxmlformats.org/officeDocument/2006/relationships/image" Target="../media/image7.png"/></Relationships>
</file>

<file path=ppt/slides/_rels/slide5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3.xml"/><Relationship Id="rId1" Type="http://schemas.openxmlformats.org/officeDocument/2006/relationships/slideLayout" Target="../slideLayouts/slideLayout45.xml"/><Relationship Id="rId4" Type="http://schemas.openxmlformats.org/officeDocument/2006/relationships/image" Target="../media/image7.png"/></Relationships>
</file>

<file path=ppt/slides/_rels/slide54.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NULL"/><Relationship Id="rId2" Type="http://schemas.openxmlformats.org/officeDocument/2006/relationships/image" Target="../media/image22.jpe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24.png"/><Relationship Id="rId4" Type="http://schemas.openxmlformats.org/officeDocument/2006/relationships/image" Target="NUL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solidFill>
                <a:prstClr val="white"/>
              </a:solidFill>
            </a:endParaRPr>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6965879" cy="4263990"/>
          </a:xfrm>
        </p:spPr>
      </p:pic>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124761"/>
            <a:ext cx="2470340" cy="1166001"/>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white"/>
                </a:solidFill>
                <a:cs typeface="Arial" panose="020B0604020202020204" pitchFamily="34" charset="0"/>
              </a:rPr>
              <a:t>www.midocean.ae</a:t>
            </a:r>
          </a:p>
        </p:txBody>
      </p:sp>
      <p:sp>
        <p:nvSpPr>
          <p:cNvPr id="14" name="TextBox 13">
            <a:extLst>
              <a:ext uri="{FF2B5EF4-FFF2-40B4-BE49-F238E27FC236}">
                <a16:creationId xmlns="" xmlns:a16="http://schemas.microsoft.com/office/drawing/2014/main" id="{8C520B7F-7764-8B81-C7C7-A7440DA2CCAF}"/>
              </a:ext>
            </a:extLst>
          </p:cNvPr>
          <p:cNvSpPr txBox="1"/>
          <p:nvPr/>
        </p:nvSpPr>
        <p:spPr>
          <a:xfrm>
            <a:off x="5257800" y="4512500"/>
            <a:ext cx="5867402" cy="1107996"/>
          </a:xfrm>
          <a:prstGeom prst="rect">
            <a:avLst/>
          </a:prstGeom>
          <a:noFill/>
        </p:spPr>
        <p:txBody>
          <a:bodyPr wrap="square" rtlCol="0">
            <a:spAutoFit/>
          </a:bodyPr>
          <a:lstStyle/>
          <a:p>
            <a:pPr algn="ctr"/>
            <a:r>
              <a:rPr lang="en-US" sz="2400" b="1" i="1" dirty="0">
                <a:solidFill>
                  <a:srgbClr val="00B5F8"/>
                </a:solidFill>
                <a:cs typeface="Arial" panose="020B0604020202020204" pitchFamily="34" charset="0"/>
              </a:rPr>
              <a:t>Dr. Redhwan </a:t>
            </a:r>
            <a:r>
              <a:rPr lang="en-US" sz="2400" b="1" i="1" dirty="0" smtClean="0">
                <a:solidFill>
                  <a:srgbClr val="00B5F8"/>
                </a:solidFill>
                <a:cs typeface="Arial" panose="020B0604020202020204" pitchFamily="34" charset="0"/>
              </a:rPr>
              <a:t>M. A. </a:t>
            </a:r>
            <a:r>
              <a:rPr lang="en-US" sz="2400" b="1" i="1" dirty="0" err="1" smtClean="0">
                <a:solidFill>
                  <a:srgbClr val="00B5F8"/>
                </a:solidFill>
                <a:cs typeface="Arial" panose="020B0604020202020204" pitchFamily="34" charset="0"/>
              </a:rPr>
              <a:t>Saad</a:t>
            </a:r>
            <a:endParaRPr lang="en-US" sz="2400" b="1" i="1" dirty="0">
              <a:solidFill>
                <a:srgbClr val="00B5F8"/>
              </a:solidFill>
              <a:cs typeface="Arial" panose="020B0604020202020204" pitchFamily="34" charset="0"/>
            </a:endParaRPr>
          </a:p>
          <a:p>
            <a:pPr algn="ctr"/>
            <a:r>
              <a:rPr lang="en-US" sz="1400" b="1" i="1" dirty="0">
                <a:solidFill>
                  <a:srgbClr val="00B5F8"/>
                </a:solidFill>
                <a:ea typeface="Majalla UI"/>
                <a:cs typeface="Majalla UI"/>
              </a:rPr>
              <a:t>Head of </a:t>
            </a:r>
            <a:r>
              <a:rPr lang="en-US" sz="1400" b="1" i="1" dirty="0" err="1">
                <a:solidFill>
                  <a:srgbClr val="00B5F8"/>
                </a:solidFill>
                <a:ea typeface="Majalla UI"/>
                <a:cs typeface="Majalla UI"/>
              </a:rPr>
              <a:t>Cybersecurity</a:t>
            </a:r>
            <a:r>
              <a:rPr lang="en-US" sz="1400" b="1" i="1" dirty="0">
                <a:solidFill>
                  <a:srgbClr val="00B5F8"/>
                </a:solidFill>
                <a:ea typeface="Majalla UI"/>
                <a:cs typeface="Majalla UI"/>
              </a:rPr>
              <a:t> Department</a:t>
            </a:r>
            <a:endParaRPr lang="ar-YE" sz="1400" b="1" i="1" dirty="0">
              <a:solidFill>
                <a:srgbClr val="00B5F8"/>
              </a:solidFill>
              <a:ea typeface="Majalla UI"/>
              <a:cs typeface="Majalla UI"/>
            </a:endParaRPr>
          </a:p>
          <a:p>
            <a:pPr algn="ctr"/>
            <a:r>
              <a:rPr lang="en-US" sz="1400" i="1" dirty="0" smtClean="0">
                <a:solidFill>
                  <a:srgbClr val="00B5F8"/>
                </a:solidFill>
                <a:ea typeface="Majalla UI"/>
                <a:cs typeface="Majalla UI"/>
              </a:rPr>
              <a:t>Faculty </a:t>
            </a:r>
            <a:r>
              <a:rPr lang="en-US" sz="1400" i="1" dirty="0">
                <a:solidFill>
                  <a:srgbClr val="00B5F8"/>
                </a:solidFill>
                <a:ea typeface="Majalla UI"/>
                <a:cs typeface="Majalla UI"/>
              </a:rPr>
              <a:t>of Informatics </a:t>
            </a:r>
            <a:endParaRPr lang="en-US" sz="1400" i="1" dirty="0">
              <a:solidFill>
                <a:srgbClr val="00B5F8"/>
              </a:solidFill>
              <a:cs typeface="Arial" panose="020B0604020202020204" pitchFamily="34" charset="0"/>
            </a:endParaRPr>
          </a:p>
          <a:p>
            <a:pPr algn="ctr"/>
            <a:r>
              <a:rPr lang="en-US" sz="1400" i="1" dirty="0" err="1" smtClean="0">
                <a:solidFill>
                  <a:srgbClr val="00B5F8"/>
                </a:solidFill>
                <a:ea typeface="Majalla UI"/>
                <a:cs typeface="Majalla UI"/>
              </a:rPr>
              <a:t>Midocean</a:t>
            </a:r>
            <a:r>
              <a:rPr lang="en-US" sz="1400" i="1" dirty="0" smtClean="0">
                <a:solidFill>
                  <a:srgbClr val="00B5F8"/>
                </a:solidFill>
                <a:ea typeface="Majalla UI"/>
                <a:cs typeface="Majalla UI"/>
              </a:rPr>
              <a:t> </a:t>
            </a:r>
            <a:r>
              <a:rPr lang="en-US" sz="1400" i="1" dirty="0">
                <a:solidFill>
                  <a:srgbClr val="00B5F8"/>
                </a:solidFill>
                <a:ea typeface="Majalla UI"/>
                <a:cs typeface="Majalla UI"/>
              </a:rPr>
              <a:t>University  </a:t>
            </a:r>
          </a:p>
        </p:txBody>
      </p:sp>
      <p:pic>
        <p:nvPicPr>
          <p:cNvPr id="15" name="صورة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257800" y="2294793"/>
            <a:ext cx="6008804" cy="215688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6" name="Rectangle: Rounded Corners 9">
            <a:extLst>
              <a:ext uri="{FF2B5EF4-FFF2-40B4-BE49-F238E27FC236}">
                <a16:creationId xmlns="" xmlns:a16="http://schemas.microsoft.com/office/drawing/2014/main" id="{844810E4-E8A9-2051-4D02-31024B944D7B}"/>
              </a:ext>
            </a:extLst>
          </p:cNvPr>
          <p:cNvSpPr/>
          <p:nvPr/>
        </p:nvSpPr>
        <p:spPr>
          <a:xfrm>
            <a:off x="41093" y="6045946"/>
            <a:ext cx="5411194" cy="51283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000" b="1" dirty="0" err="1">
                <a:solidFill>
                  <a:srgbClr val="84492B"/>
                </a:solidFill>
                <a:latin typeface="Andalus" panose="02020603050405020304" pitchFamily="18" charset="-78"/>
                <a:cs typeface="Andalus" panose="02020603050405020304" pitchFamily="18" charset="-78"/>
              </a:rPr>
              <a:t>CyberSecurity</a:t>
            </a:r>
            <a:r>
              <a:rPr lang="en-US" sz="2000" b="1" dirty="0">
                <a:solidFill>
                  <a:srgbClr val="84492B"/>
                </a:solidFill>
                <a:latin typeface="Andalus" panose="02020603050405020304" pitchFamily="18" charset="-78"/>
                <a:cs typeface="Andalus" panose="02020603050405020304" pitchFamily="18" charset="-78"/>
              </a:rPr>
              <a:t> Fundamentals </a:t>
            </a:r>
            <a:r>
              <a:rPr lang="en-US" sz="2000" b="1" dirty="0">
                <a:solidFill>
                  <a:srgbClr val="00B0F0"/>
                </a:solidFill>
                <a:latin typeface="Andalus" panose="02020603050405020304" pitchFamily="18" charset="-78"/>
                <a:cs typeface="Andalus" panose="02020603050405020304" pitchFamily="18" charset="-78"/>
              </a:rPr>
              <a:t>(CYB6</a:t>
            </a:r>
            <a:r>
              <a:rPr lang="ar-YE" sz="2000" b="1" dirty="0">
                <a:solidFill>
                  <a:srgbClr val="00B0F0"/>
                </a:solidFill>
                <a:latin typeface="Andalus" panose="02020603050405020304" pitchFamily="18" charset="-78"/>
                <a:cs typeface="Andalus" panose="02020603050405020304" pitchFamily="18" charset="-78"/>
              </a:rPr>
              <a:t>7</a:t>
            </a:r>
            <a:r>
              <a:rPr lang="en-US" sz="2000" b="1" dirty="0">
                <a:solidFill>
                  <a:srgbClr val="00B0F0"/>
                </a:solidFill>
                <a:latin typeface="Andalus" panose="02020603050405020304" pitchFamily="18" charset="-78"/>
                <a:cs typeface="Andalus" panose="02020603050405020304" pitchFamily="18" charset="-78"/>
              </a:rPr>
              <a:t>0</a:t>
            </a:r>
            <a:r>
              <a:rPr lang="en-US" sz="2000" b="1" dirty="0" smtClean="0">
                <a:solidFill>
                  <a:srgbClr val="00B0F0"/>
                </a:solidFill>
                <a:latin typeface="Andalus" panose="02020603050405020304" pitchFamily="18" charset="-78"/>
                <a:cs typeface="Andalus" panose="02020603050405020304" pitchFamily="18" charset="-78"/>
              </a:rPr>
              <a:t>)</a:t>
            </a:r>
            <a:endParaRPr lang="ar-YE" sz="2000" b="1" dirty="0">
              <a:solidFill>
                <a:srgbClr val="35A8E0"/>
              </a:solidFill>
              <a:latin typeface="Times New Roman" panose="02020603050405020304" pitchFamily="18" charset="0"/>
              <a:cs typeface="Times New Roman" panose="02020603050405020304" pitchFamily="18" charset="0"/>
            </a:endParaRPr>
          </a:p>
        </p:txBody>
      </p:sp>
      <p:pic>
        <p:nvPicPr>
          <p:cNvPr id="17" name="Picture 2" descr="Network security Computer network Computer security Software-defined  networking, cyber security, electric Blue, technology png | PNGEg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77399" y="5902683"/>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1" name="Title 1"/>
          <p:cNvSpPr txBox="1">
            <a:spLocks/>
          </p:cNvSpPr>
          <p:nvPr/>
        </p:nvSpPr>
        <p:spPr>
          <a:xfrm>
            <a:off x="5452286" y="1290762"/>
            <a:ext cx="6739713" cy="943209"/>
          </a:xfrm>
          <a:prstGeom prst="rect">
            <a:avLst/>
          </a:prstGeom>
          <a:extLst/>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sz="1100" b="1" i="1" dirty="0">
              <a:solidFill>
                <a:prstClr val="white"/>
              </a:solidFill>
              <a:ea typeface="Majalla UI"/>
              <a:cs typeface="Majalla UI"/>
            </a:endParaRPr>
          </a:p>
          <a:p>
            <a:pPr algn="ctr"/>
            <a:r>
              <a:rPr lang="en-US" sz="2400" b="1" dirty="0" smtClean="0">
                <a:solidFill>
                  <a:srgbClr val="FF9518"/>
                </a:solidFill>
                <a:latin typeface="Andalus" panose="02020603050405020304" pitchFamily="18" charset="-78"/>
                <a:cs typeface="Andalus" panose="02020603050405020304" pitchFamily="18" charset="-78"/>
              </a:rPr>
              <a:t>Lecture: #</a:t>
            </a:r>
            <a:r>
              <a:rPr lang="en-US" sz="2400" b="1" dirty="0" smtClean="0">
                <a:solidFill>
                  <a:srgbClr val="FF9518"/>
                </a:solidFill>
                <a:latin typeface="Andalus" panose="02020603050405020304" pitchFamily="18" charset="-78"/>
                <a:cs typeface="Andalus" panose="02020603050405020304" pitchFamily="18" charset="-78"/>
              </a:rPr>
              <a:t>07</a:t>
            </a:r>
            <a:endParaRPr lang="en-US" sz="3200" b="1" dirty="0" smtClean="0">
              <a:solidFill>
                <a:srgbClr val="FF9518"/>
              </a:solidFill>
              <a:latin typeface="Andalus" panose="02020603050405020304" pitchFamily="18" charset="-78"/>
              <a:cs typeface="Andalus" panose="02020603050405020304" pitchFamily="18" charset="-78"/>
            </a:endParaRPr>
          </a:p>
          <a:p>
            <a:pPr algn="ctr"/>
            <a:r>
              <a:rPr lang="en-US" sz="3200" b="1" dirty="0">
                <a:solidFill>
                  <a:srgbClr val="84492B"/>
                </a:solidFill>
                <a:latin typeface="Andalus" panose="02020603050405020304" pitchFamily="18" charset="-78"/>
                <a:cs typeface="Andalus" panose="02020603050405020304" pitchFamily="18" charset="-78"/>
              </a:rPr>
              <a:t>Password Management</a:t>
            </a:r>
          </a:p>
          <a:p>
            <a:pPr algn="ctr"/>
            <a:r>
              <a:rPr lang="en-US" sz="3200" b="1" dirty="0" smtClean="0">
                <a:solidFill>
                  <a:srgbClr val="84492B"/>
                </a:solidFill>
                <a:latin typeface="Andalus" panose="02020603050405020304" pitchFamily="18" charset="-78"/>
                <a:cs typeface="Andalus" panose="02020603050405020304" pitchFamily="18" charset="-78"/>
              </a:rPr>
              <a:t> </a:t>
            </a:r>
            <a:endParaRPr lang="en-US" sz="3200" b="1" dirty="0">
              <a:solidFill>
                <a:srgbClr val="84492B"/>
              </a:solidFill>
              <a:latin typeface="Andalus" panose="02020603050405020304" pitchFamily="18" charset="-78"/>
              <a:cs typeface="Andalus" panose="02020603050405020304" pitchFamily="18" charset="-78"/>
            </a:endParaRPr>
          </a:p>
          <a:p>
            <a:pPr algn="ctr"/>
            <a:r>
              <a:rPr lang="en-US" sz="3200" b="1" dirty="0">
                <a:solidFill>
                  <a:srgbClr val="84492B"/>
                </a:solidFill>
                <a:latin typeface="Andalus" panose="02020603050405020304" pitchFamily="18" charset="-78"/>
                <a:cs typeface="Andalus" panose="02020603050405020304" pitchFamily="18" charset="-78"/>
              </a:rPr>
              <a:t/>
            </a:r>
            <a:br>
              <a:rPr lang="en-US" sz="3200" b="1" dirty="0">
                <a:solidFill>
                  <a:srgbClr val="84492B"/>
                </a:solidFill>
                <a:latin typeface="Andalus" panose="02020603050405020304" pitchFamily="18" charset="-78"/>
                <a:cs typeface="Andalus" panose="02020603050405020304" pitchFamily="18" charset="-78"/>
              </a:rPr>
            </a:br>
            <a:r>
              <a:rPr lang="en-US" sz="2000" dirty="0" smtClean="0">
                <a:solidFill>
                  <a:prstClr val="black"/>
                </a:solidFill>
              </a:rPr>
              <a:t/>
            </a:r>
            <a:br>
              <a:rPr lang="en-US" sz="2000" dirty="0" smtClean="0">
                <a:solidFill>
                  <a:prstClr val="black"/>
                </a:solidFill>
              </a:rPr>
            </a:br>
            <a:endParaRPr lang="en-US" sz="3600" dirty="0">
              <a:solidFill>
                <a:srgbClr val="FFC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85441988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smtClean="0">
                <a:solidFill>
                  <a:prstClr val="black"/>
                </a:solidFill>
                <a:latin typeface="Agency FB" panose="020B0503020202020204" pitchFamily="34" charset="0"/>
                <a:cs typeface="Arial" panose="020B0604020202020204" pitchFamily="34" charset="0"/>
              </a:rPr>
              <a:t>Outline</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xmlns=""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a:t>
            </a:fld>
            <a:endParaRPr lang="en-US" dirty="0">
              <a:solidFill>
                <a:prstClr val="black"/>
              </a:solidFill>
            </a:endParaRPr>
          </a:p>
        </p:txBody>
      </p:sp>
      <p:sp>
        <p:nvSpPr>
          <p:cNvPr id="16" name="TextBox 15"/>
          <p:cNvSpPr txBox="1"/>
          <p:nvPr/>
        </p:nvSpPr>
        <p:spPr>
          <a:xfrm>
            <a:off x="1466756" y="1577425"/>
            <a:ext cx="9025406" cy="506292"/>
          </a:xfrm>
          <a:prstGeom prst="rect">
            <a:avLst/>
          </a:prstGeom>
          <a:noFill/>
        </p:spPr>
        <p:txBody>
          <a:bodyPr wrap="square" rtlCol="0">
            <a:spAutoFit/>
          </a:bodyPr>
          <a:lstStyle/>
          <a:p>
            <a:pPr marL="280988" lvl="2">
              <a:lnSpc>
                <a:spcPct val="150000"/>
              </a:lnSpc>
              <a:defRPr/>
            </a:pPr>
            <a:r>
              <a:rPr lang="en-US" sz="2000" b="1" i="1" dirty="0">
                <a:solidFill>
                  <a:srgbClr val="FF0000"/>
                </a:solidFill>
              </a:rPr>
              <a:t>Password Management</a:t>
            </a:r>
          </a:p>
        </p:txBody>
      </p:sp>
      <p:graphicFrame>
        <p:nvGraphicFramePr>
          <p:cNvPr id="17" name="Content Placeholder 2" descr="SmartArt object">
            <a:extLst>
              <a:ext uri="{FF2B5EF4-FFF2-40B4-BE49-F238E27FC236}">
                <a16:creationId xmlns:lc="http://schemas.openxmlformats.org/drawingml/2006/lockedCanvas" xmlns:a16="http://schemas.microsoft.com/office/drawing/2014/main" xmlns="" id="{A1342CC9-B5BC-4EE6-A03F-6501ED7CC4CC}"/>
              </a:ext>
            </a:extLst>
          </p:cNvPr>
          <p:cNvGraphicFramePr>
            <a:graphicFrameLocks/>
          </p:cNvGraphicFramePr>
          <p:nvPr>
            <p:extLst>
              <p:ext uri="{D42A27DB-BD31-4B8C-83A1-F6EECF244321}">
                <p14:modId xmlns:p14="http://schemas.microsoft.com/office/powerpoint/2010/main" val="253356394"/>
              </p:ext>
            </p:extLst>
          </p:nvPr>
        </p:nvGraphicFramePr>
        <p:xfrm>
          <a:off x="1143234" y="2310378"/>
          <a:ext cx="9627859" cy="300888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7062687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Introduction</a:t>
            </a:r>
          </a:p>
        </p:txBody>
      </p:sp>
      <p:sp>
        <p:nvSpPr>
          <p:cNvPr id="12" name="Rectangle 11">
            <a:extLst>
              <a:ext uri="{FF2B5EF4-FFF2-40B4-BE49-F238E27FC236}">
                <a16:creationId xmlns:a16="http://schemas.microsoft.com/office/drawing/2014/main" xmlns=""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a:t>
            </a:fld>
            <a:endParaRPr lang="en-US" dirty="0">
              <a:solidFill>
                <a:prstClr val="black"/>
              </a:solidFill>
            </a:endParaRPr>
          </a:p>
        </p:txBody>
      </p:sp>
      <p:pic>
        <p:nvPicPr>
          <p:cNvPr id="17" name="Picture 16" descr="Related image">
            <a:extLst>
              <a:ext uri="{FF2B5EF4-FFF2-40B4-BE49-F238E27FC236}">
                <a16:creationId xmlns:a16="http://schemas.microsoft.com/office/drawing/2014/main" xmlns="" id="{444A6AE0-AB48-4D7A-B161-BE1B604786C7}"/>
              </a:ext>
            </a:extLst>
          </p:cNvPr>
          <p:cNvPicPr/>
          <p:nvPr/>
        </p:nvPicPr>
        <p:blipFill>
          <a:blip r:embed="rId5" cstate="print"/>
          <a:srcRect/>
          <a:stretch>
            <a:fillRect/>
          </a:stretch>
        </p:blipFill>
        <p:spPr bwMode="auto">
          <a:xfrm>
            <a:off x="9556275" y="1935274"/>
            <a:ext cx="2572970" cy="2703961"/>
          </a:xfrm>
          <a:prstGeom prst="rect">
            <a:avLst/>
          </a:prstGeom>
          <a:noFill/>
          <a:ln w="9525">
            <a:noFill/>
            <a:miter lim="800000"/>
            <a:headEnd/>
            <a:tailEnd/>
          </a:ln>
          <a:effectLst>
            <a:softEdge rad="381000"/>
          </a:effectLst>
        </p:spPr>
      </p:pic>
      <p:sp>
        <p:nvSpPr>
          <p:cNvPr id="18" name="Content Placeholder 3">
            <a:extLst>
              <a:ext uri="{FF2B5EF4-FFF2-40B4-BE49-F238E27FC236}">
                <a16:creationId xmlns:a16="http://schemas.microsoft.com/office/drawing/2014/main" xmlns="" id="{4C7DC0EF-6672-4EA1-9A4C-9918B39BFEB5}"/>
              </a:ext>
            </a:extLst>
          </p:cNvPr>
          <p:cNvSpPr txBox="1">
            <a:spLocks/>
          </p:cNvSpPr>
          <p:nvPr/>
        </p:nvSpPr>
        <p:spPr>
          <a:xfrm>
            <a:off x="1053352" y="1553565"/>
            <a:ext cx="8593029" cy="433532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r>
              <a:rPr lang="en-US" sz="1800" dirty="0" smtClean="0">
                <a:latin typeface="Calibri" panose="020F0502020204030204" pitchFamily="34" charset="0"/>
                <a:ea typeface="Calibri" panose="020F0502020204030204" pitchFamily="34" charset="0"/>
                <a:cs typeface="Arial" panose="020B0604020202020204" pitchFamily="34" charset="0"/>
              </a:rPr>
              <a:t>According to the information published in Symantec Norton report, there were more than 34% of the people in 2017 who suffered losses due to password hacking.</a:t>
            </a:r>
          </a:p>
          <a:p>
            <a:pPr algn="just">
              <a:lnSpc>
                <a:spcPct val="100000"/>
              </a:lnSpc>
            </a:pPr>
            <a:r>
              <a:rPr lang="en-US" sz="1800" dirty="0" smtClean="0">
                <a:latin typeface="Calibri" panose="020F0502020204030204" pitchFamily="34" charset="0"/>
                <a:ea typeface="Calibri" panose="020F0502020204030204" pitchFamily="34" charset="0"/>
                <a:cs typeface="Arial" panose="020B0604020202020204" pitchFamily="34" charset="0"/>
              </a:rPr>
              <a:t>The total cost of hacking was about $172 billion, which impacted more than 978 million people worldwide with an average loss of about $142 per user.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The major components of this entire loss in 2017 included virus infection (53%), scam purchases (33%), and personal financial frauds (32%).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The email phishing was also one the major component in this fraud of stealing the personal information and account passwords.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This report also found that more than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20% of the users use the same password on multiple accounts</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a:latin typeface="Calibri" panose="020F0502020204030204" pitchFamily="34" charset="0"/>
                <a:ea typeface="Calibri" panose="020F0502020204030204" pitchFamily="34" charset="0"/>
                <a:cs typeface="Arial" panose="020B0604020202020204" pitchFamily="34" charset="0"/>
              </a:rPr>
              <a:t>whic</a:t>
            </a:r>
            <a:r>
              <a:rPr lang="en-US" sz="1800" u="sng" dirty="0">
                <a:latin typeface="Calibri" panose="020F0502020204030204" pitchFamily="34" charset="0"/>
                <a:ea typeface="Calibri" panose="020F0502020204030204" pitchFamily="34" charset="0"/>
                <a:cs typeface="Arial" panose="020B0604020202020204" pitchFamily="34" charset="0"/>
              </a:rPr>
              <a:t>h is considered to be very dangerous practice for personal account security</a:t>
            </a:r>
            <a:r>
              <a:rPr lang="en-US" sz="1800" dirty="0">
                <a:latin typeface="Calibri" panose="020F0502020204030204" pitchFamily="34" charset="0"/>
                <a:ea typeface="Calibri" panose="020F0502020204030204" pitchFamily="34" charset="0"/>
                <a:cs typeface="Arial" panose="020B0604020202020204" pitchFamily="34" charset="0"/>
              </a:rPr>
              <a:t>.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And more than 58% of the users have shared their password with other people for once at least</a:t>
            </a:r>
            <a:r>
              <a:rPr lang="en-US" sz="1800" dirty="0" smtClean="0">
                <a:latin typeface="Calibri" panose="020F0502020204030204" pitchFamily="34" charset="0"/>
                <a:ea typeface="Calibri" panose="020F0502020204030204" pitchFamily="34" charset="0"/>
                <a:cs typeface="Arial" panose="020B0604020202020204" pitchFamily="34" charset="0"/>
              </a:rPr>
              <a:t>.</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0720739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Introduction</a:t>
            </a:r>
          </a:p>
        </p:txBody>
      </p:sp>
      <p:sp>
        <p:nvSpPr>
          <p:cNvPr id="12" name="Rectangle 11">
            <a:extLst>
              <a:ext uri="{FF2B5EF4-FFF2-40B4-BE49-F238E27FC236}">
                <a16:creationId xmlns:a16="http://schemas.microsoft.com/office/drawing/2014/main" xmlns=""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a:t>
            </a:fld>
            <a:endParaRPr lang="en-US" dirty="0">
              <a:solidFill>
                <a:prstClr val="black"/>
              </a:solidFill>
            </a:endParaRPr>
          </a:p>
        </p:txBody>
      </p:sp>
      <p:pic>
        <p:nvPicPr>
          <p:cNvPr id="17" name="Picture 16" descr="Related image">
            <a:extLst>
              <a:ext uri="{FF2B5EF4-FFF2-40B4-BE49-F238E27FC236}">
                <a16:creationId xmlns:a16="http://schemas.microsoft.com/office/drawing/2014/main" xmlns="" id="{444A6AE0-AB48-4D7A-B161-BE1B604786C7}"/>
              </a:ext>
            </a:extLst>
          </p:cNvPr>
          <p:cNvPicPr/>
          <p:nvPr/>
        </p:nvPicPr>
        <p:blipFill>
          <a:blip r:embed="rId5" cstate="print"/>
          <a:srcRect/>
          <a:stretch>
            <a:fillRect/>
          </a:stretch>
        </p:blipFill>
        <p:spPr bwMode="auto">
          <a:xfrm>
            <a:off x="9556275" y="1935274"/>
            <a:ext cx="2572970" cy="2703961"/>
          </a:xfrm>
          <a:prstGeom prst="rect">
            <a:avLst/>
          </a:prstGeom>
          <a:noFill/>
          <a:ln w="9525">
            <a:noFill/>
            <a:miter lim="800000"/>
            <a:headEnd/>
            <a:tailEnd/>
          </a:ln>
          <a:effectLst>
            <a:softEdge rad="381000"/>
          </a:effectLst>
        </p:spPr>
      </p:pic>
      <p:sp>
        <p:nvSpPr>
          <p:cNvPr id="16" name="Content Placeholder 3">
            <a:extLst>
              <a:ext uri="{FF2B5EF4-FFF2-40B4-BE49-F238E27FC236}">
                <a16:creationId xmlns:a16="http://schemas.microsoft.com/office/drawing/2014/main" xmlns="" id="{4C7DC0EF-6672-4EA1-9A4C-9918B39BFEB5}"/>
              </a:ext>
            </a:extLst>
          </p:cNvPr>
          <p:cNvSpPr txBox="1">
            <a:spLocks/>
          </p:cNvSpPr>
          <p:nvPr/>
        </p:nvSpPr>
        <p:spPr>
          <a:xfrm>
            <a:off x="818953" y="1734269"/>
            <a:ext cx="8737321" cy="3518448"/>
          </a:xfrm>
          <a:prstGeom prst="rect">
            <a:avLst/>
          </a:prstGeom>
        </p:spPr>
        <p:txBody>
          <a:bodyPr vert="horz" lIns="91440" tIns="45720" rIns="91440" bIns="45720" rtlCol="0">
            <a:noAutofit/>
          </a:bodyPr>
          <a:lst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algn="just">
              <a:lnSpc>
                <a:spcPct val="150000"/>
              </a:lnSpc>
              <a:spcBef>
                <a:spcPts val="0"/>
              </a:spcBef>
              <a:spcAft>
                <a:spcPts val="1000"/>
              </a:spcAft>
            </a:pPr>
            <a:r>
              <a:rPr lang="en-US" dirty="0" smtClean="0">
                <a:latin typeface="Calibri" panose="020F0502020204030204" pitchFamily="34" charset="0"/>
                <a:ea typeface="Calibri" panose="020F0502020204030204" pitchFamily="34" charset="0"/>
                <a:cs typeface="Arial" panose="020B0604020202020204" pitchFamily="34" charset="0"/>
              </a:rPr>
              <a:t>The ratio of the users of the </a:t>
            </a:r>
            <a:r>
              <a:rPr lang="en-US"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finger print passwords </a:t>
            </a:r>
            <a:r>
              <a:rPr lang="en-US" dirty="0" smtClean="0">
                <a:latin typeface="Calibri" panose="020F0502020204030204" pitchFamily="34" charset="0"/>
                <a:ea typeface="Calibri" panose="020F0502020204030204" pitchFamily="34" charset="0"/>
                <a:cs typeface="Arial" panose="020B0604020202020204" pitchFamily="34" charset="0"/>
              </a:rPr>
              <a:t>was about 44% and those who use the </a:t>
            </a:r>
            <a:r>
              <a:rPr lang="en-US"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patterns</a:t>
            </a:r>
            <a:r>
              <a:rPr lang="en-US" dirty="0" smtClean="0">
                <a:latin typeface="Calibri" panose="020F0502020204030204" pitchFamily="34" charset="0"/>
                <a:ea typeface="Calibri" panose="020F0502020204030204" pitchFamily="34" charset="0"/>
                <a:cs typeface="Arial" panose="020B0604020202020204" pitchFamily="34" charset="0"/>
              </a:rPr>
              <a:t> as security measure were about 22% of the people surveyed in the report. </a:t>
            </a:r>
          </a:p>
          <a:p>
            <a:pPr algn="just">
              <a:lnSpc>
                <a:spcPct val="150000"/>
              </a:lnSpc>
              <a:spcBef>
                <a:spcPts val="0"/>
              </a:spcBef>
              <a:spcAft>
                <a:spcPts val="1000"/>
              </a:spcAft>
            </a:pPr>
            <a:r>
              <a:rPr lang="en-US" dirty="0" smtClean="0">
                <a:latin typeface="Calibri" panose="020F0502020204030204" pitchFamily="34" charset="0"/>
                <a:ea typeface="Calibri" panose="020F0502020204030204" pitchFamily="34" charset="0"/>
                <a:cs typeface="Arial" panose="020B0604020202020204" pitchFamily="34" charset="0"/>
              </a:rPr>
              <a:t>A large number of users – more </a:t>
            </a:r>
            <a:r>
              <a:rPr lang="en-US" u="sng" dirty="0" smtClean="0">
                <a:latin typeface="Calibri" panose="020F0502020204030204" pitchFamily="34" charset="0"/>
                <a:ea typeface="Calibri" panose="020F0502020204030204" pitchFamily="34" charset="0"/>
                <a:cs typeface="Arial" panose="020B0604020202020204" pitchFamily="34" charset="0"/>
              </a:rPr>
              <a:t>than 70% don’t follow the password management’s standard guidelines and recommendations</a:t>
            </a:r>
            <a:r>
              <a:rPr lang="en-US" dirty="0" smtClean="0">
                <a:latin typeface="Calibri" panose="020F0502020204030204" pitchFamily="34" charset="0"/>
                <a:ea typeface="Calibri" panose="020F0502020204030204" pitchFamily="34" charset="0"/>
                <a:cs typeface="Arial" panose="020B0604020202020204" pitchFamily="34" charset="0"/>
              </a:rPr>
              <a:t>, which is a big gray area for the online users exploited by the malicious cyber criminals. </a:t>
            </a:r>
          </a:p>
          <a:p>
            <a:pPr algn="just">
              <a:lnSpc>
                <a:spcPct val="150000"/>
              </a:lnSpc>
              <a:spcBef>
                <a:spcPts val="0"/>
              </a:spcBef>
              <a:spcAft>
                <a:spcPts val="1000"/>
              </a:spcAft>
            </a:pPr>
            <a:r>
              <a:rPr lang="en-US" dirty="0" smtClean="0">
                <a:latin typeface="Calibri" panose="020F0502020204030204" pitchFamily="34" charset="0"/>
                <a:ea typeface="Calibri" panose="020F0502020204030204" pitchFamily="34" charset="0"/>
                <a:cs typeface="Arial" panose="020B0604020202020204" pitchFamily="34" charset="0"/>
              </a:rPr>
              <a:t>This </a:t>
            </a:r>
            <a:r>
              <a:rPr lang="en-US" u="sng" dirty="0" smtClean="0">
                <a:latin typeface="Calibri" panose="020F0502020204030204" pitchFamily="34" charset="0"/>
                <a:ea typeface="Calibri" panose="020F0502020204030204" pitchFamily="34" charset="0"/>
                <a:cs typeface="Arial" panose="020B0604020202020204" pitchFamily="34" charset="0"/>
              </a:rPr>
              <a:t>gray area is badly exploited by the hackers to hack on the accounts</a:t>
            </a:r>
            <a:r>
              <a:rPr lang="en-US" dirty="0" smtClean="0">
                <a:latin typeface="Calibri" panose="020F0502020204030204" pitchFamily="34" charset="0"/>
                <a:ea typeface="Calibri" panose="020F0502020204030204" pitchFamily="34" charset="0"/>
                <a:cs typeface="Arial" panose="020B0604020202020204" pitchFamily="34" charset="0"/>
              </a:rPr>
              <a:t>, personal information, digital access, and many other cybercrimes. </a:t>
            </a:r>
            <a:endParaRPr lang="en-US"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4100094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Introduction</a:t>
            </a:r>
          </a:p>
        </p:txBody>
      </p:sp>
      <p:sp>
        <p:nvSpPr>
          <p:cNvPr id="12" name="Rectangle 11">
            <a:extLst>
              <a:ext uri="{FF2B5EF4-FFF2-40B4-BE49-F238E27FC236}">
                <a16:creationId xmlns:a16="http://schemas.microsoft.com/office/drawing/2014/main" xmlns=""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5</a:t>
            </a:fld>
            <a:endParaRPr lang="en-US" dirty="0">
              <a:solidFill>
                <a:prstClr val="black"/>
              </a:solidFill>
            </a:endParaRPr>
          </a:p>
        </p:txBody>
      </p:sp>
      <p:pic>
        <p:nvPicPr>
          <p:cNvPr id="17" name="Picture 16" descr="Related image">
            <a:extLst>
              <a:ext uri="{FF2B5EF4-FFF2-40B4-BE49-F238E27FC236}">
                <a16:creationId xmlns:a16="http://schemas.microsoft.com/office/drawing/2014/main" xmlns="" id="{444A6AE0-AB48-4D7A-B161-BE1B604786C7}"/>
              </a:ext>
            </a:extLst>
          </p:cNvPr>
          <p:cNvPicPr/>
          <p:nvPr/>
        </p:nvPicPr>
        <p:blipFill>
          <a:blip r:embed="rId5" cstate="print"/>
          <a:srcRect/>
          <a:stretch>
            <a:fillRect/>
          </a:stretch>
        </p:blipFill>
        <p:spPr bwMode="auto">
          <a:xfrm>
            <a:off x="9556275" y="1935274"/>
            <a:ext cx="2572970" cy="2703961"/>
          </a:xfrm>
          <a:prstGeom prst="rect">
            <a:avLst/>
          </a:prstGeom>
          <a:noFill/>
          <a:ln w="9525">
            <a:noFill/>
            <a:miter lim="800000"/>
            <a:headEnd/>
            <a:tailEnd/>
          </a:ln>
          <a:effectLst>
            <a:softEdge rad="381000"/>
          </a:effectLst>
        </p:spPr>
      </p:pic>
      <p:sp>
        <p:nvSpPr>
          <p:cNvPr id="16" name="Content Placeholder 3">
            <a:extLst>
              <a:ext uri="{FF2B5EF4-FFF2-40B4-BE49-F238E27FC236}">
                <a16:creationId xmlns:a16="http://schemas.microsoft.com/office/drawing/2014/main" xmlns="" id="{4C7DC0EF-6672-4EA1-9A4C-9918B39BFEB5}"/>
              </a:ext>
            </a:extLst>
          </p:cNvPr>
          <p:cNvSpPr txBox="1">
            <a:spLocks/>
          </p:cNvSpPr>
          <p:nvPr/>
        </p:nvSpPr>
        <p:spPr>
          <a:xfrm>
            <a:off x="1059749" y="1410749"/>
            <a:ext cx="8486587" cy="429768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This trend of not following the standard guidelines in the </a:t>
            </a:r>
            <a:r>
              <a:rPr lang="en-US" sz="1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millennial </a:t>
            </a:r>
            <a:r>
              <a:rPr lang="en-US" sz="1800" dirty="0" smtClean="0">
                <a:latin typeface="Calibri" panose="020F0502020204030204" pitchFamily="34" charset="0"/>
                <a:ea typeface="Calibri" panose="020F0502020204030204" pitchFamily="34" charset="0"/>
                <a:cs typeface="Arial" panose="020B0604020202020204" pitchFamily="34" charset="0"/>
              </a:rPr>
              <a:t>users is much higher than the older users.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In the light of these startling statistics, it is very imperative that the </a:t>
            </a:r>
            <a:r>
              <a:rPr lang="en-US" sz="1800" u="sng" dirty="0" smtClean="0">
                <a:latin typeface="Calibri" panose="020F0502020204030204" pitchFamily="34" charset="0"/>
                <a:ea typeface="Calibri" panose="020F0502020204030204" pitchFamily="34" charset="0"/>
                <a:cs typeface="Arial" panose="020B0604020202020204" pitchFamily="34" charset="0"/>
              </a:rPr>
              <a:t>basics of password management should be adopted in all level of users</a:t>
            </a:r>
            <a:r>
              <a:rPr lang="en-US" sz="1800" dirty="0" smtClean="0">
                <a:latin typeface="Calibri" panose="020F0502020204030204" pitchFamily="34" charset="0"/>
                <a:ea typeface="Calibri" panose="020F0502020204030204" pitchFamily="34" charset="0"/>
                <a:cs typeface="Arial" panose="020B0604020202020204" pitchFamily="34" charset="0"/>
              </a:rPr>
              <a:t> across the globe irrespective of their nature of internet use.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failure</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to adhere with the basics of the password management may result in huge losses to the internet users in all parts of the world. </a:t>
            </a:r>
          </a:p>
          <a:p>
            <a:pPr algn="just">
              <a:lnSpc>
                <a:spcPct val="150000"/>
              </a:lnSpc>
              <a:spcBef>
                <a:spcPts val="0"/>
              </a:spcBef>
              <a:spcAft>
                <a:spcPts val="1000"/>
              </a:spcAft>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The password management </a:t>
            </a:r>
            <a:r>
              <a:rPr lang="en-US" sz="1800" dirty="0" smtClean="0">
                <a:latin typeface="Calibri" panose="020F0502020204030204" pitchFamily="34" charset="0"/>
                <a:ea typeface="Calibri" panose="020F0502020204030204" pitchFamily="34" charset="0"/>
                <a:cs typeface="Arial" panose="020B0604020202020204" pitchFamily="34" charset="0"/>
              </a:rPr>
              <a:t>is </a:t>
            </a:r>
            <a:r>
              <a:rPr lang="en-US" sz="1800" u="sng" dirty="0" smtClean="0">
                <a:latin typeface="Calibri" panose="020F0502020204030204" pitchFamily="34" charset="0"/>
                <a:ea typeface="Calibri" panose="020F0502020204030204" pitchFamily="34" charset="0"/>
                <a:cs typeface="Arial" panose="020B0604020202020204" pitchFamily="34" charset="0"/>
              </a:rPr>
              <a:t>very critical in avoiding password theft </a:t>
            </a:r>
            <a:r>
              <a:rPr lang="en-US" sz="1800" dirty="0" smtClean="0">
                <a:latin typeface="Calibri" panose="020F0502020204030204" pitchFamily="34" charset="0"/>
                <a:ea typeface="Calibri" panose="020F0502020204030204" pitchFamily="34" charset="0"/>
                <a:cs typeface="Arial" panose="020B0604020202020204" pitchFamily="34" charset="0"/>
              </a:rPr>
              <a:t>and </a:t>
            </a:r>
            <a:r>
              <a:rPr lang="en-US" sz="1800" u="sng" dirty="0" smtClean="0">
                <a:latin typeface="Calibri" panose="020F0502020204030204" pitchFamily="34" charset="0"/>
                <a:ea typeface="Calibri" panose="020F0502020204030204" pitchFamily="34" charset="0"/>
                <a:cs typeface="Arial" panose="020B0604020202020204" pitchFamily="34" charset="0"/>
              </a:rPr>
              <a:t>subsequently the </a:t>
            </a:r>
            <a:r>
              <a:rPr lang="en-US" sz="1800" u="sng" dirty="0" err="1" smtClean="0">
                <a:latin typeface="Calibri" panose="020F0502020204030204" pitchFamily="34" charset="0"/>
                <a:ea typeface="Calibri" panose="020F0502020204030204" pitchFamily="34" charset="0"/>
                <a:cs typeface="Arial" panose="020B0604020202020204" pitchFamily="34" charset="0"/>
              </a:rPr>
              <a:t>DoS</a:t>
            </a:r>
            <a:r>
              <a:rPr lang="en-US" sz="1800" u="sng" dirty="0" smtClean="0">
                <a:latin typeface="Calibri" panose="020F0502020204030204" pitchFamily="34" charset="0"/>
                <a:ea typeface="Calibri" panose="020F0502020204030204" pitchFamily="34" charset="0"/>
                <a:cs typeface="Arial" panose="020B0604020202020204" pitchFamily="34" charset="0"/>
              </a:rPr>
              <a:t> attacks </a:t>
            </a:r>
            <a:r>
              <a:rPr lang="en-US" sz="1800" dirty="0" smtClean="0">
                <a:latin typeface="Calibri" panose="020F0502020204030204" pitchFamily="34" charset="0"/>
                <a:ea typeface="Calibri" panose="020F0502020204030204" pitchFamily="34" charset="0"/>
                <a:cs typeface="Arial" panose="020B0604020202020204" pitchFamily="34" charset="0"/>
              </a:rPr>
              <a:t>as well as other cybercrimes</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0901297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Introduction</a:t>
            </a:r>
          </a:p>
        </p:txBody>
      </p:sp>
      <p:sp>
        <p:nvSpPr>
          <p:cNvPr id="12" name="Rectangle 11">
            <a:extLst>
              <a:ext uri="{FF2B5EF4-FFF2-40B4-BE49-F238E27FC236}">
                <a16:creationId xmlns:a16="http://schemas.microsoft.com/office/drawing/2014/main" xmlns=""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6</a:t>
            </a:fld>
            <a:endParaRPr lang="en-US" dirty="0">
              <a:solidFill>
                <a:prstClr val="black"/>
              </a:solidFill>
            </a:endParaRPr>
          </a:p>
        </p:txBody>
      </p:sp>
      <p:sp>
        <p:nvSpPr>
          <p:cNvPr id="16" name="Content Placeholder 3">
            <a:extLst>
              <a:ext uri="{FF2B5EF4-FFF2-40B4-BE49-F238E27FC236}">
                <a16:creationId xmlns:a16="http://schemas.microsoft.com/office/drawing/2014/main" xmlns="" id="{4C7DC0EF-6672-4EA1-9A4C-9918B39BFEB5}"/>
              </a:ext>
            </a:extLst>
          </p:cNvPr>
          <p:cNvSpPr txBox="1">
            <a:spLocks/>
          </p:cNvSpPr>
          <p:nvPr/>
        </p:nvSpPr>
        <p:spPr>
          <a:xfrm>
            <a:off x="4107620" y="1846924"/>
            <a:ext cx="6539132" cy="374904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2000" b="1" i="1" u="sng" dirty="0" smtClean="0">
                <a:solidFill>
                  <a:srgbClr val="FF0000"/>
                </a:solidFill>
                <a:latin typeface="Calibri" panose="020F0502020204030204" pitchFamily="34" charset="0"/>
                <a:ea typeface="Calibri" panose="020F0502020204030204" pitchFamily="34" charset="0"/>
                <a:cs typeface="Arial" panose="020B0604020202020204" pitchFamily="34" charset="0"/>
              </a:rPr>
              <a:t>Major Topics</a:t>
            </a:r>
          </a:p>
          <a:p>
            <a:pPr marL="622300" indent="-354013" algn="just">
              <a:lnSpc>
                <a:spcPct val="150000"/>
              </a:lnSpc>
              <a:spcBef>
                <a:spcPts val="0"/>
              </a:spcBef>
              <a:spcAft>
                <a:spcPts val="1000"/>
              </a:spcAft>
              <a:buFont typeface="Wingdings" panose="05000000000000000000" pitchFamily="2" charset="2"/>
              <a:buChar char="Ø"/>
            </a:pP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Basics of Passwords</a:t>
            </a:r>
          </a:p>
          <a:p>
            <a:pPr marL="622300" indent="-354013" algn="just">
              <a:lnSpc>
                <a:spcPct val="150000"/>
              </a:lnSpc>
              <a:spcBef>
                <a:spcPts val="0"/>
              </a:spcBef>
              <a:spcAft>
                <a:spcPts val="1000"/>
              </a:spcAft>
              <a:buFont typeface="Wingdings" panose="05000000000000000000" pitchFamily="2" charset="2"/>
              <a:buChar char="Ø"/>
            </a:pP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Effective Password Management Tips </a:t>
            </a:r>
          </a:p>
          <a:p>
            <a:pPr marL="622300" indent="-354013" algn="just">
              <a:lnSpc>
                <a:spcPct val="150000"/>
              </a:lnSpc>
              <a:spcBef>
                <a:spcPts val="0"/>
              </a:spcBef>
              <a:spcAft>
                <a:spcPts val="1000"/>
              </a:spcAft>
              <a:buFont typeface="Wingdings" panose="05000000000000000000" pitchFamily="2" charset="2"/>
              <a:buChar char="Ø"/>
            </a:pP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Creating &amp; Managing Secure Passwords</a:t>
            </a:r>
          </a:p>
          <a:p>
            <a:pPr marL="622300" indent="-354013" algn="just">
              <a:lnSpc>
                <a:spcPct val="150000"/>
              </a:lnSpc>
              <a:spcBef>
                <a:spcPts val="0"/>
              </a:spcBef>
              <a:spcAft>
                <a:spcPts val="1000"/>
              </a:spcAft>
              <a:buFont typeface="Wingdings" panose="05000000000000000000" pitchFamily="2" charset="2"/>
              <a:buChar char="Ø"/>
            </a:pP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Password Manager Tools </a:t>
            </a:r>
            <a:endParaRPr lang="en-US"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8" name="Picture 17" descr="Related image">
            <a:extLst>
              <a:ext uri="{FF2B5EF4-FFF2-40B4-BE49-F238E27FC236}">
                <a16:creationId xmlns:a16="http://schemas.microsoft.com/office/drawing/2014/main" xmlns="" id="{444A6AE0-AB48-4D7A-B161-BE1B604786C7}"/>
              </a:ext>
            </a:extLst>
          </p:cNvPr>
          <p:cNvPicPr/>
          <p:nvPr/>
        </p:nvPicPr>
        <p:blipFill>
          <a:blip r:embed="rId5" cstate="print"/>
          <a:srcRect/>
          <a:stretch>
            <a:fillRect/>
          </a:stretch>
        </p:blipFill>
        <p:spPr bwMode="auto">
          <a:xfrm>
            <a:off x="588352" y="1846924"/>
            <a:ext cx="3216910" cy="3220085"/>
          </a:xfrm>
          <a:prstGeom prst="rect">
            <a:avLst/>
          </a:prstGeom>
          <a:noFill/>
          <a:ln w="9525">
            <a:noFill/>
            <a:miter lim="800000"/>
            <a:headEnd/>
            <a:tailEnd/>
          </a:ln>
          <a:effectLst>
            <a:softEdge rad="381000"/>
          </a:effectLst>
        </p:spPr>
      </p:pic>
    </p:spTree>
    <p:extLst>
      <p:ext uri="{BB962C8B-B14F-4D97-AF65-F5344CB8AC3E}">
        <p14:creationId xmlns:p14="http://schemas.microsoft.com/office/powerpoint/2010/main" val="33349023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11015" y="1063752"/>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Basics of Passwords</a:t>
            </a:r>
          </a:p>
        </p:txBody>
      </p:sp>
      <p:sp>
        <p:nvSpPr>
          <p:cNvPr id="12" name="Rectangle 11">
            <a:extLst>
              <a:ext uri="{FF2B5EF4-FFF2-40B4-BE49-F238E27FC236}">
                <a16:creationId xmlns:a16="http://schemas.microsoft.com/office/drawing/2014/main" xmlns=""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7</a:t>
            </a:fld>
            <a:endParaRPr lang="en-US" dirty="0">
              <a:solidFill>
                <a:prstClr val="black"/>
              </a:solidFill>
            </a:endParaRPr>
          </a:p>
        </p:txBody>
      </p:sp>
      <p:pic>
        <p:nvPicPr>
          <p:cNvPr id="16" name="Picture 15" descr="Related image">
            <a:extLst>
              <a:ext uri="{FF2B5EF4-FFF2-40B4-BE49-F238E27FC236}">
                <a16:creationId xmlns:a16="http://schemas.microsoft.com/office/drawing/2014/main" xmlns="" id="{73EE72F1-0BB7-4970-8B16-59593314694A}"/>
              </a:ext>
            </a:extLst>
          </p:cNvPr>
          <p:cNvPicPr/>
          <p:nvPr/>
        </p:nvPicPr>
        <p:blipFill>
          <a:blip r:embed="rId5" cstate="print"/>
          <a:srcRect/>
          <a:stretch>
            <a:fillRect/>
          </a:stretch>
        </p:blipFill>
        <p:spPr bwMode="auto">
          <a:xfrm>
            <a:off x="130614" y="2204822"/>
            <a:ext cx="2063947" cy="2598826"/>
          </a:xfrm>
          <a:prstGeom prst="rect">
            <a:avLst/>
          </a:prstGeom>
          <a:noFill/>
          <a:ln w="9525">
            <a:noFill/>
            <a:miter lim="800000"/>
            <a:headEnd/>
            <a:tailEnd/>
          </a:ln>
          <a:effectLst>
            <a:softEdge rad="482600"/>
          </a:effectLst>
        </p:spPr>
      </p:pic>
      <p:sp>
        <p:nvSpPr>
          <p:cNvPr id="18" name="Content Placeholder 3">
            <a:extLst>
              <a:ext uri="{FF2B5EF4-FFF2-40B4-BE49-F238E27FC236}">
                <a16:creationId xmlns:a16="http://schemas.microsoft.com/office/drawing/2014/main" xmlns="" id="{4C7DC0EF-6672-4EA1-9A4C-9918B39BFEB5}"/>
              </a:ext>
            </a:extLst>
          </p:cNvPr>
          <p:cNvSpPr txBox="1">
            <a:spLocks/>
          </p:cNvSpPr>
          <p:nvPr/>
        </p:nvSpPr>
        <p:spPr>
          <a:xfrm>
            <a:off x="2194561" y="1565459"/>
            <a:ext cx="9557718" cy="4493791"/>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latin typeface="Calibri" panose="020F0502020204030204" pitchFamily="34" charset="0"/>
                <a:ea typeface="Calibri" panose="020F0502020204030204" pitchFamily="34" charset="0"/>
                <a:cs typeface="Arial" panose="020B0604020202020204" pitchFamily="34" charset="0"/>
              </a:rPr>
              <a:t>basic objective of using a password </a:t>
            </a:r>
            <a:r>
              <a:rPr lang="en-US" sz="1800" dirty="0" smtClean="0">
                <a:latin typeface="Calibri" panose="020F0502020204030204" pitchFamily="34" charset="0"/>
                <a:ea typeface="Calibri" panose="020F0502020204030204" pitchFamily="34" charset="0"/>
                <a:cs typeface="Arial" panose="020B0604020202020204" pitchFamily="34" charset="0"/>
              </a:rPr>
              <a:t>is </a:t>
            </a:r>
            <a:r>
              <a:rPr lang="en-US" sz="1800" u="sng" dirty="0" smtClean="0">
                <a:latin typeface="Calibri" panose="020F0502020204030204" pitchFamily="34" charset="0"/>
                <a:ea typeface="Calibri" panose="020F0502020204030204" pitchFamily="34" charset="0"/>
                <a:cs typeface="Arial" panose="020B0604020202020204" pitchFamily="34" charset="0"/>
              </a:rPr>
              <a:t>to authenticate your authority to access certain resources.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technique of code word to verify a certain authenticity of person, event, or any other activity was used between the two communicators in the old ages.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concept of password can be divided into terms of two major eras – the traditional era and digital era.</a:t>
            </a:r>
          </a:p>
          <a:p>
            <a:pPr algn="just">
              <a:lnSpc>
                <a:spcPct val="15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From that point, the password evolved to code-words, and then to hard keys and tokens</a:t>
            </a:r>
            <a:r>
              <a:rPr lang="en-US" sz="1800" dirty="0" smtClean="0">
                <a:latin typeface="Calibri" panose="020F0502020204030204" pitchFamily="34" charset="0"/>
                <a:ea typeface="Calibri" panose="020F0502020204030204" pitchFamily="34" charset="0"/>
                <a:cs typeface="Arial" panose="020B0604020202020204" pitchFamily="34" charset="0"/>
              </a:rPr>
              <a:t>.</a:t>
            </a:r>
          </a:p>
          <a:p>
            <a:pPr algn="just">
              <a:lnSpc>
                <a:spcPct val="15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The physical passwords were also introduced in the locks to get access to certain physical resources. This evolution of password continued in different forms and formats in the traditional era of physical world</a:t>
            </a:r>
            <a:r>
              <a:rPr lang="en-US" sz="1800" dirty="0" smtClean="0">
                <a:latin typeface="Calibri" panose="020F0502020204030204" pitchFamily="34" charset="0"/>
                <a:ea typeface="Calibri" panose="020F0502020204030204" pitchFamily="34" charset="0"/>
                <a:cs typeface="Arial" panose="020B0604020202020204" pitchFamily="34" charset="0"/>
              </a:rPr>
              <a:t>.</a:t>
            </a:r>
          </a:p>
        </p:txBody>
      </p:sp>
    </p:spTree>
    <p:extLst>
      <p:ext uri="{BB962C8B-B14F-4D97-AF65-F5344CB8AC3E}">
        <p14:creationId xmlns:p14="http://schemas.microsoft.com/office/powerpoint/2010/main" val="79514271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Basics of Passwords</a:t>
            </a:r>
          </a:p>
        </p:txBody>
      </p:sp>
      <p:sp>
        <p:nvSpPr>
          <p:cNvPr id="12" name="Rectangle 11">
            <a:extLst>
              <a:ext uri="{FF2B5EF4-FFF2-40B4-BE49-F238E27FC236}">
                <a16:creationId xmlns:a16="http://schemas.microsoft.com/office/drawing/2014/main" xmlns=""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8</a:t>
            </a:fld>
            <a:endParaRPr lang="en-US" dirty="0">
              <a:solidFill>
                <a:prstClr val="black"/>
              </a:solidFill>
            </a:endParaRPr>
          </a:p>
        </p:txBody>
      </p:sp>
      <p:pic>
        <p:nvPicPr>
          <p:cNvPr id="16" name="Picture 15" descr="Related image">
            <a:extLst>
              <a:ext uri="{FF2B5EF4-FFF2-40B4-BE49-F238E27FC236}">
                <a16:creationId xmlns:a16="http://schemas.microsoft.com/office/drawing/2014/main" xmlns="" id="{73EE72F1-0BB7-4970-8B16-59593314694A}"/>
              </a:ext>
            </a:extLst>
          </p:cNvPr>
          <p:cNvPicPr/>
          <p:nvPr/>
        </p:nvPicPr>
        <p:blipFill>
          <a:blip r:embed="rId5" cstate="print"/>
          <a:srcRect/>
          <a:stretch>
            <a:fillRect/>
          </a:stretch>
        </p:blipFill>
        <p:spPr bwMode="auto">
          <a:xfrm>
            <a:off x="130614" y="2204822"/>
            <a:ext cx="2063947" cy="2598826"/>
          </a:xfrm>
          <a:prstGeom prst="rect">
            <a:avLst/>
          </a:prstGeom>
          <a:noFill/>
          <a:ln w="9525">
            <a:noFill/>
            <a:miter lim="800000"/>
            <a:headEnd/>
            <a:tailEnd/>
          </a:ln>
          <a:effectLst>
            <a:softEdge rad="482600"/>
          </a:effectLst>
        </p:spPr>
      </p:pic>
      <p:sp>
        <p:nvSpPr>
          <p:cNvPr id="17" name="Content Placeholder 3">
            <a:extLst>
              <a:ext uri="{FF2B5EF4-FFF2-40B4-BE49-F238E27FC236}">
                <a16:creationId xmlns:a16="http://schemas.microsoft.com/office/drawing/2014/main" xmlns="" id="{4C7DC0EF-6672-4EA1-9A4C-9918B39BFEB5}"/>
              </a:ext>
            </a:extLst>
          </p:cNvPr>
          <p:cNvSpPr txBox="1">
            <a:spLocks/>
          </p:cNvSpPr>
          <p:nvPr/>
        </p:nvSpPr>
        <p:spPr>
          <a:xfrm>
            <a:off x="1898989" y="1484604"/>
            <a:ext cx="9784080" cy="474505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60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With the advent of modern digital era, the use of password changes drastically in terms of their shapes, sizes and the ways of using them. The use of password in the digital era, especially in the computing field was introduced in 1961 at the Massachusetts Institute of Technology (MIT). </a:t>
            </a:r>
            <a:endParaRPr lang="ar-JO"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00000"/>
              </a:lnSpc>
              <a:spcBef>
                <a:spcPts val="60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This time-domain based password first ever in the digital history was introduced as the Compatible Time-Sharing System (CTSS) project, which allowed the multiple users to use the computer power at different time slots. This system was a UNIX operating system-based project.</a:t>
            </a:r>
          </a:p>
          <a:p>
            <a:pPr algn="just">
              <a:lnSpc>
                <a:spcPct val="100000"/>
              </a:lnSpc>
              <a:spcBef>
                <a:spcPts val="60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From that point of time the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digital</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a:latin typeface="Calibri" panose="020F0502020204030204" pitchFamily="34" charset="0"/>
                <a:ea typeface="Calibri" panose="020F0502020204030204" pitchFamily="34" charset="0"/>
                <a:cs typeface="Arial" panose="020B0604020202020204" pitchFamily="34" charset="0"/>
              </a:rPr>
              <a:t>or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cyber password</a:t>
            </a:r>
            <a:r>
              <a:rPr lang="en-US" sz="1800" b="1" dirty="0">
                <a:latin typeface="Calibri" panose="020F0502020204030204" pitchFamily="34" charset="0"/>
                <a:ea typeface="Calibri" panose="020F0502020204030204" pitchFamily="34" charset="0"/>
                <a:cs typeface="Arial" panose="020B0604020202020204" pitchFamily="34" charset="0"/>
              </a:rPr>
              <a:t> </a:t>
            </a:r>
            <a:r>
              <a:rPr lang="en-US" sz="1800" dirty="0">
                <a:latin typeface="Calibri" panose="020F0502020204030204" pitchFamily="34" charset="0"/>
                <a:ea typeface="Calibri" panose="020F0502020204030204" pitchFamily="34" charset="0"/>
                <a:cs typeface="Arial" panose="020B0604020202020204" pitchFamily="34" charset="0"/>
              </a:rPr>
              <a:t>has </a:t>
            </a:r>
            <a:r>
              <a:rPr lang="en-US" sz="1800" u="sng" dirty="0">
                <a:latin typeface="Calibri" panose="020F0502020204030204" pitchFamily="34" charset="0"/>
                <a:ea typeface="Calibri" panose="020F0502020204030204" pitchFamily="34" charset="0"/>
                <a:cs typeface="Arial" panose="020B0604020202020204" pitchFamily="34" charset="0"/>
              </a:rPr>
              <a:t>evolved to a very complex and comprehensive security level</a:t>
            </a:r>
            <a:r>
              <a:rPr lang="en-US" sz="1800" dirty="0">
                <a:latin typeface="Calibri" panose="020F0502020204030204" pitchFamily="34" charset="0"/>
                <a:ea typeface="Calibri" panose="020F0502020204030204" pitchFamily="34" charset="0"/>
                <a:cs typeface="Arial" panose="020B0604020202020204" pitchFamily="34" charset="0"/>
              </a:rPr>
              <a:t>. </a:t>
            </a:r>
          </a:p>
          <a:p>
            <a:pPr algn="just">
              <a:lnSpc>
                <a:spcPct val="100000"/>
              </a:lnSpc>
              <a:spcBef>
                <a:spcPts val="60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The present forms of the passwords are very strong, reliable, and sophisticated. </a:t>
            </a:r>
          </a:p>
          <a:p>
            <a:pPr algn="just">
              <a:lnSpc>
                <a:spcPct val="100000"/>
              </a:lnSpc>
              <a:spcBef>
                <a:spcPts val="60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b="1" dirty="0">
                <a:solidFill>
                  <a:srgbClr val="0310BD"/>
                </a:solidFill>
                <a:latin typeface="Calibri" panose="020F0502020204030204" pitchFamily="34" charset="0"/>
                <a:ea typeface="Calibri" panose="020F0502020204030204" pitchFamily="34" charset="0"/>
                <a:cs typeface="Arial" panose="020B0604020202020204" pitchFamily="34" charset="0"/>
              </a:rPr>
              <a:t>The modern passwords are used for restricting the unauthorized access to the computing machines like PCs, tablets, mobiles, routers, switches, and many other configurable devices. </a:t>
            </a:r>
          </a:p>
          <a:p>
            <a:pPr algn="just">
              <a:lnSpc>
                <a:spcPct val="100000"/>
              </a:lnSpc>
              <a:spcBef>
                <a:spcPts val="60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Moreover, passwords are also used to access the online digital services connected through internet. </a:t>
            </a:r>
          </a:p>
          <a:p>
            <a:pPr marL="0" indent="0" algn="just">
              <a:lnSpc>
                <a:spcPct val="100000"/>
              </a:lnSpc>
              <a:spcBef>
                <a:spcPts val="600"/>
              </a:spcBef>
              <a:spcAft>
                <a:spcPts val="1000"/>
              </a:spcAft>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9788741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Basics of Passwords</a:t>
            </a:r>
          </a:p>
        </p:txBody>
      </p:sp>
      <p:sp>
        <p:nvSpPr>
          <p:cNvPr id="12" name="Rectangle 11">
            <a:extLst>
              <a:ext uri="{FF2B5EF4-FFF2-40B4-BE49-F238E27FC236}">
                <a16:creationId xmlns:a16="http://schemas.microsoft.com/office/drawing/2014/main" xmlns=""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9</a:t>
            </a:fld>
            <a:endParaRPr lang="en-US" dirty="0">
              <a:solidFill>
                <a:prstClr val="black"/>
              </a:solidFill>
            </a:endParaRPr>
          </a:p>
        </p:txBody>
      </p:sp>
      <p:pic>
        <p:nvPicPr>
          <p:cNvPr id="16" name="Picture 15" descr="Related image">
            <a:extLst>
              <a:ext uri="{FF2B5EF4-FFF2-40B4-BE49-F238E27FC236}">
                <a16:creationId xmlns:a16="http://schemas.microsoft.com/office/drawing/2014/main" xmlns="" id="{73EE72F1-0BB7-4970-8B16-59593314694A}"/>
              </a:ext>
            </a:extLst>
          </p:cNvPr>
          <p:cNvPicPr/>
          <p:nvPr/>
        </p:nvPicPr>
        <p:blipFill>
          <a:blip r:embed="rId5" cstate="print"/>
          <a:srcRect/>
          <a:stretch>
            <a:fillRect/>
          </a:stretch>
        </p:blipFill>
        <p:spPr bwMode="auto">
          <a:xfrm>
            <a:off x="130614" y="2204822"/>
            <a:ext cx="2063947" cy="2598826"/>
          </a:xfrm>
          <a:prstGeom prst="rect">
            <a:avLst/>
          </a:prstGeom>
          <a:noFill/>
          <a:ln w="9525">
            <a:noFill/>
            <a:miter lim="800000"/>
            <a:headEnd/>
            <a:tailEnd/>
          </a:ln>
          <a:effectLst>
            <a:softEdge rad="482600"/>
          </a:effectLst>
        </p:spPr>
      </p:pic>
      <p:sp>
        <p:nvSpPr>
          <p:cNvPr id="17" name="Content Placeholder 3">
            <a:extLst>
              <a:ext uri="{FF2B5EF4-FFF2-40B4-BE49-F238E27FC236}">
                <a16:creationId xmlns:a16="http://schemas.microsoft.com/office/drawing/2014/main" xmlns="" id="{4C7DC0EF-6672-4EA1-9A4C-9918B39BFEB5}"/>
              </a:ext>
            </a:extLst>
          </p:cNvPr>
          <p:cNvSpPr txBox="1">
            <a:spLocks/>
          </p:cNvSpPr>
          <p:nvPr/>
        </p:nvSpPr>
        <p:spPr>
          <a:xfrm>
            <a:off x="2400098" y="1497486"/>
            <a:ext cx="8532361" cy="460173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There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different types and forms of passwords </a:t>
            </a:r>
            <a:r>
              <a:rPr lang="en-US" sz="1800" dirty="0" smtClean="0">
                <a:latin typeface="Calibri" panose="020F0502020204030204" pitchFamily="34" charset="0"/>
                <a:ea typeface="Calibri" panose="020F0502020204030204" pitchFamily="34" charset="0"/>
                <a:cs typeface="Arial" panose="020B0604020202020204" pitchFamily="34" charset="0"/>
              </a:rPr>
              <a:t>used in the modern world; the following are a few among them.  </a:t>
            </a:r>
          </a:p>
          <a:p>
            <a:pPr marL="9144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Conventional password </a:t>
            </a:r>
          </a:p>
          <a:p>
            <a:pPr marL="9144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Biometric Passwords </a:t>
            </a:r>
          </a:p>
          <a:p>
            <a:pPr marL="9144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Two-Factor Authentication </a:t>
            </a:r>
          </a:p>
          <a:p>
            <a:pPr marL="9144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Multi-Factor Authentication </a:t>
            </a:r>
          </a:p>
          <a:p>
            <a:pPr marL="9144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Social Media Logins </a:t>
            </a:r>
          </a:p>
          <a:p>
            <a:pPr marL="9144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Email Logins </a:t>
            </a:r>
          </a:p>
          <a:p>
            <a:pPr marL="9144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One-Time Password (OTP)</a:t>
            </a:r>
          </a:p>
          <a:p>
            <a:pPr marL="9144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Smart Keys and Physical Tokens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288745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Basics of Passwords</a:t>
            </a:r>
          </a:p>
        </p:txBody>
      </p:sp>
      <p:sp>
        <p:nvSpPr>
          <p:cNvPr id="12" name="Rectangle 11">
            <a:extLst>
              <a:ext uri="{FF2B5EF4-FFF2-40B4-BE49-F238E27FC236}">
                <a16:creationId xmlns:a16="http://schemas.microsoft.com/office/drawing/2014/main" xmlns=""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10</a:t>
            </a:fld>
            <a:endParaRPr lang="en-US" dirty="0">
              <a:solidFill>
                <a:prstClr val="black"/>
              </a:solidFill>
            </a:endParaRPr>
          </a:p>
        </p:txBody>
      </p:sp>
      <p:pic>
        <p:nvPicPr>
          <p:cNvPr id="16" name="Picture 15" descr="Related image">
            <a:extLst>
              <a:ext uri="{FF2B5EF4-FFF2-40B4-BE49-F238E27FC236}">
                <a16:creationId xmlns:a16="http://schemas.microsoft.com/office/drawing/2014/main" xmlns="" id="{73EE72F1-0BB7-4970-8B16-59593314694A}"/>
              </a:ext>
            </a:extLst>
          </p:cNvPr>
          <p:cNvPicPr/>
          <p:nvPr/>
        </p:nvPicPr>
        <p:blipFill>
          <a:blip r:embed="rId5" cstate="print"/>
          <a:srcRect/>
          <a:stretch>
            <a:fillRect/>
          </a:stretch>
        </p:blipFill>
        <p:spPr bwMode="auto">
          <a:xfrm>
            <a:off x="130614" y="2204822"/>
            <a:ext cx="2063947" cy="2598826"/>
          </a:xfrm>
          <a:prstGeom prst="rect">
            <a:avLst/>
          </a:prstGeom>
          <a:noFill/>
          <a:ln w="9525">
            <a:noFill/>
            <a:miter lim="800000"/>
            <a:headEnd/>
            <a:tailEnd/>
          </a:ln>
          <a:effectLst>
            <a:softEdge rad="482600"/>
          </a:effectLst>
        </p:spPr>
      </p:pic>
      <p:sp>
        <p:nvSpPr>
          <p:cNvPr id="17" name="Content Placeholder 3">
            <a:extLst>
              <a:ext uri="{FF2B5EF4-FFF2-40B4-BE49-F238E27FC236}">
                <a16:creationId xmlns:a16="http://schemas.microsoft.com/office/drawing/2014/main" xmlns="" id="{4C7DC0EF-6672-4EA1-9A4C-9918B39BFEB5}"/>
              </a:ext>
            </a:extLst>
          </p:cNvPr>
          <p:cNvSpPr txBox="1">
            <a:spLocks/>
          </p:cNvSpPr>
          <p:nvPr/>
        </p:nvSpPr>
        <p:spPr>
          <a:xfrm>
            <a:off x="2171148" y="1356284"/>
            <a:ext cx="9399060" cy="48825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modern</a:t>
            </a:r>
            <a:r>
              <a:rPr lang="en-US" sz="1800" b="1" dirty="0" smtClean="0">
                <a:latin typeface="Calibri" panose="020F0502020204030204" pitchFamily="34" charset="0"/>
                <a:ea typeface="Calibri" panose="020F0502020204030204" pitchFamily="34" charset="0"/>
                <a:cs typeface="Arial" panose="020B0604020202020204" pitchFamily="34" charset="0"/>
              </a:rPr>
              <a:t>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passwords</a:t>
            </a:r>
            <a:r>
              <a:rPr lang="en-US" sz="1800" b="1" dirty="0" smtClean="0">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consist of </a:t>
            </a:r>
            <a:r>
              <a:rPr lang="en-US" sz="1800" u="sng" dirty="0" smtClean="0">
                <a:latin typeface="Calibri" panose="020F0502020204030204" pitchFamily="34" charset="0"/>
                <a:ea typeface="Calibri" panose="020F0502020204030204" pitchFamily="34" charset="0"/>
                <a:cs typeface="Arial" panose="020B0604020202020204" pitchFamily="34" charset="0"/>
              </a:rPr>
              <a:t>minimum length of 8 characters </a:t>
            </a:r>
            <a:r>
              <a:rPr lang="en-US" sz="1800" dirty="0" smtClean="0">
                <a:latin typeface="Calibri" panose="020F0502020204030204" pitchFamily="34" charset="0"/>
                <a:ea typeface="Calibri" panose="020F0502020204030204" pitchFamily="34" charset="0"/>
                <a:cs typeface="Arial" panose="020B0604020202020204" pitchFamily="34" charset="0"/>
              </a:rPr>
              <a:t>and </a:t>
            </a:r>
            <a:r>
              <a:rPr lang="en-US" sz="1800" u="sng" dirty="0" smtClean="0">
                <a:latin typeface="Calibri" panose="020F0502020204030204" pitchFamily="34" charset="0"/>
                <a:ea typeface="Calibri" panose="020F0502020204030204" pitchFamily="34" charset="0"/>
                <a:cs typeface="Arial" panose="020B0604020202020204" pitchFamily="34" charset="0"/>
              </a:rPr>
              <a:t>maximum of 64 characters </a:t>
            </a:r>
            <a:r>
              <a:rPr lang="en-US" sz="1800" dirty="0" smtClean="0">
                <a:latin typeface="Calibri" panose="020F0502020204030204" pitchFamily="34" charset="0"/>
                <a:ea typeface="Calibri" panose="020F0502020204030204" pitchFamily="34" charset="0"/>
                <a:cs typeface="Arial" panose="020B0604020202020204" pitchFamily="34" charset="0"/>
              </a:rPr>
              <a:t>in certain cases.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strength of password </a:t>
            </a:r>
            <a:r>
              <a:rPr lang="en-US" sz="1800" dirty="0" smtClean="0">
                <a:latin typeface="Calibri" panose="020F0502020204030204" pitchFamily="34" charset="0"/>
                <a:ea typeface="Calibri" panose="020F0502020204030204" pitchFamily="34" charset="0"/>
                <a:cs typeface="Arial" panose="020B0604020202020204" pitchFamily="34" charset="0"/>
              </a:rPr>
              <a:t>increases with the number of characters because the possibility of guessing and decoding the hash through computer power will be near to impossible in case of strong 64-character passwords.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Let’s expand upon the more aspects of a modern digital password used in the field of computer and information technology such as: </a:t>
            </a:r>
          </a:p>
          <a:p>
            <a:pPr marL="914400" indent="-354013" algn="just">
              <a:lnSpc>
                <a:spcPct val="150000"/>
              </a:lnSpc>
              <a:spcBef>
                <a:spcPts val="0"/>
              </a:spcBef>
              <a:spcAft>
                <a:spcPts val="1000"/>
              </a:spcAft>
              <a:buFont typeface="Wingdings" panose="05000000000000000000" pitchFamily="2" charset="2"/>
              <a:buChar char="Ø"/>
            </a:pPr>
            <a:r>
              <a:rPr lang="en-US" sz="1800" b="1" dirty="0" smtClean="0">
                <a:solidFill>
                  <a:schemeClr val="accent2">
                    <a:lumMod val="75000"/>
                  </a:schemeClr>
                </a:solidFill>
                <a:latin typeface="Cambria" panose="02040503050406030204" pitchFamily="18" charset="0"/>
                <a:ea typeface="Times New Roman" panose="02020603050405020304" pitchFamily="18" charset="0"/>
                <a:cs typeface="Times New Roman" panose="02020603050405020304" pitchFamily="18" charset="0"/>
              </a:rPr>
              <a:t>Threats to Passwords</a:t>
            </a:r>
          </a:p>
          <a:p>
            <a:pPr marL="914400" indent="-354013" algn="just">
              <a:lnSpc>
                <a:spcPct val="150000"/>
              </a:lnSpc>
              <a:spcBef>
                <a:spcPts val="0"/>
              </a:spcBef>
              <a:spcAft>
                <a:spcPts val="1000"/>
              </a:spcAft>
              <a:buFont typeface="Wingdings" panose="05000000000000000000" pitchFamily="2" charset="2"/>
              <a:buChar char="Ø"/>
            </a:pPr>
            <a:r>
              <a:rPr lang="en-US" sz="1800" b="1" dirty="0" smtClean="0">
                <a:solidFill>
                  <a:schemeClr val="accent2">
                    <a:lumMod val="75000"/>
                  </a:schemeClr>
                </a:solidFill>
                <a:latin typeface="Cambria" panose="02040503050406030204" pitchFamily="18" charset="0"/>
                <a:ea typeface="Times New Roman" panose="02020603050405020304" pitchFamily="18" charset="0"/>
                <a:cs typeface="Times New Roman" panose="02020603050405020304" pitchFamily="18" charset="0"/>
              </a:rPr>
              <a:t>Good and Bad About Passwords </a:t>
            </a:r>
          </a:p>
          <a:p>
            <a:pPr marL="914400" indent="-354013" algn="just">
              <a:lnSpc>
                <a:spcPct val="150000"/>
              </a:lnSpc>
              <a:spcBef>
                <a:spcPts val="0"/>
              </a:spcBef>
              <a:spcAft>
                <a:spcPts val="1000"/>
              </a:spcAft>
              <a:buFont typeface="Wingdings" panose="05000000000000000000" pitchFamily="2" charset="2"/>
              <a:buChar char="Ø"/>
            </a:pPr>
            <a:r>
              <a:rPr lang="en-US" sz="1800" b="1" dirty="0" smtClean="0">
                <a:solidFill>
                  <a:schemeClr val="accent2">
                    <a:lumMod val="75000"/>
                  </a:schemeClr>
                </a:solidFill>
                <a:latin typeface="Cambria" panose="02040503050406030204" pitchFamily="18" charset="0"/>
                <a:ea typeface="Times New Roman" panose="02020603050405020304" pitchFamily="18" charset="0"/>
                <a:cs typeface="Times New Roman" panose="02020603050405020304" pitchFamily="18" charset="0"/>
              </a:rPr>
              <a:t>How Does Bad Guys Hack Your Password?</a:t>
            </a:r>
            <a:endParaRPr lang="en-US" sz="1800" b="1" dirty="0">
              <a:solidFill>
                <a:schemeClr val="accent2">
                  <a:lumMod val="75000"/>
                </a:schemeClr>
              </a:solidFill>
              <a:latin typeface="Cambria" panose="020405030504060302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74110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Basics of Passwords</a:t>
            </a:r>
          </a:p>
        </p:txBody>
      </p:sp>
      <p:sp>
        <p:nvSpPr>
          <p:cNvPr id="12" name="Rectangle 11">
            <a:extLst>
              <a:ext uri="{FF2B5EF4-FFF2-40B4-BE49-F238E27FC236}">
                <a16:creationId xmlns:a16="http://schemas.microsoft.com/office/drawing/2014/main" xmlns=""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11</a:t>
            </a:fld>
            <a:endParaRPr lang="en-US" dirty="0">
              <a:solidFill>
                <a:prstClr val="black"/>
              </a:solidFill>
            </a:endParaRPr>
          </a:p>
        </p:txBody>
      </p:sp>
      <p:pic>
        <p:nvPicPr>
          <p:cNvPr id="16" name="Picture 15" descr="Related image">
            <a:extLst>
              <a:ext uri="{FF2B5EF4-FFF2-40B4-BE49-F238E27FC236}">
                <a16:creationId xmlns:a16="http://schemas.microsoft.com/office/drawing/2014/main" xmlns="" id="{73EE72F1-0BB7-4970-8B16-59593314694A}"/>
              </a:ext>
            </a:extLst>
          </p:cNvPr>
          <p:cNvPicPr/>
          <p:nvPr/>
        </p:nvPicPr>
        <p:blipFill>
          <a:blip r:embed="rId5" cstate="print"/>
          <a:srcRect/>
          <a:stretch>
            <a:fillRect/>
          </a:stretch>
        </p:blipFill>
        <p:spPr bwMode="auto">
          <a:xfrm>
            <a:off x="130614" y="2204822"/>
            <a:ext cx="2063947" cy="2598826"/>
          </a:xfrm>
          <a:prstGeom prst="rect">
            <a:avLst/>
          </a:prstGeom>
          <a:noFill/>
          <a:ln w="9525">
            <a:noFill/>
            <a:miter lim="800000"/>
            <a:headEnd/>
            <a:tailEnd/>
          </a:ln>
          <a:effectLst>
            <a:softEdge rad="482600"/>
          </a:effectLst>
        </p:spPr>
      </p:pic>
      <p:sp>
        <p:nvSpPr>
          <p:cNvPr id="17" name="Content Placeholder 3">
            <a:extLst>
              <a:ext uri="{FF2B5EF4-FFF2-40B4-BE49-F238E27FC236}">
                <a16:creationId xmlns:a16="http://schemas.microsoft.com/office/drawing/2014/main" xmlns="" id="{4C7DC0EF-6672-4EA1-9A4C-9918B39BFEB5}"/>
              </a:ext>
            </a:extLst>
          </p:cNvPr>
          <p:cNvSpPr txBox="1">
            <a:spLocks/>
          </p:cNvSpPr>
          <p:nvPr/>
        </p:nvSpPr>
        <p:spPr>
          <a:xfrm>
            <a:off x="2089049" y="1381292"/>
            <a:ext cx="9264751" cy="449141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54013" indent="-354013" algn="just">
              <a:lnSpc>
                <a:spcPct val="150000"/>
              </a:lnSpc>
              <a:spcBef>
                <a:spcPts val="0"/>
              </a:spcBef>
              <a:spcAft>
                <a:spcPts val="1000"/>
              </a:spcAft>
              <a:buFont typeface="Wingdings" panose="05000000000000000000" pitchFamily="2" charset="2"/>
              <a:buChar char="v"/>
            </a:pPr>
            <a:r>
              <a:rPr lang="en-US" sz="2400" b="1" i="1" dirty="0" smtClean="0">
                <a:solidFill>
                  <a:srgbClr val="FF9518"/>
                </a:solidFill>
                <a:latin typeface="Cambria" panose="02040503050406030204" pitchFamily="18" charset="0"/>
                <a:ea typeface="Times New Roman" panose="02020603050405020304" pitchFamily="18" charset="0"/>
                <a:cs typeface="Times New Roman" panose="02020603050405020304" pitchFamily="18" charset="0"/>
              </a:rPr>
              <a:t>Threats to Passwords…</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major threat to your password is the user sluggishness, which stops the user from following the password management guidelines. The password theft is one of the major reasons of the distributed denial of service attacks and many other data theft, and financial frauds.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According to the latest research conducted in 2018 finds out that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a large number of the people use very generic passwords like 123456, 12345678, abc123</a:t>
            </a:r>
            <a:r>
              <a:rPr lang="en-US" sz="1800" dirty="0" smtClean="0">
                <a:latin typeface="Calibri" panose="020F0502020204030204" pitchFamily="34" charset="0"/>
                <a:ea typeface="Calibri" panose="020F0502020204030204" pitchFamily="34" charset="0"/>
                <a:cs typeface="Arial" panose="020B0604020202020204" pitchFamily="34" charset="0"/>
              </a:rPr>
              <a:t>, and so on. These passwords are very easy to guess and snoop while you input the password.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38074336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Basics of Passwords</a:t>
            </a:r>
          </a:p>
        </p:txBody>
      </p:sp>
      <p:sp>
        <p:nvSpPr>
          <p:cNvPr id="12" name="Rectangle 11">
            <a:extLst>
              <a:ext uri="{FF2B5EF4-FFF2-40B4-BE49-F238E27FC236}">
                <a16:creationId xmlns:a16="http://schemas.microsoft.com/office/drawing/2014/main" xmlns=""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12</a:t>
            </a:fld>
            <a:endParaRPr lang="en-US" dirty="0">
              <a:solidFill>
                <a:prstClr val="black"/>
              </a:solidFill>
            </a:endParaRPr>
          </a:p>
        </p:txBody>
      </p:sp>
      <p:pic>
        <p:nvPicPr>
          <p:cNvPr id="16" name="Picture 15" descr="Related image">
            <a:extLst>
              <a:ext uri="{FF2B5EF4-FFF2-40B4-BE49-F238E27FC236}">
                <a16:creationId xmlns:a16="http://schemas.microsoft.com/office/drawing/2014/main" xmlns="" id="{73EE72F1-0BB7-4970-8B16-59593314694A}"/>
              </a:ext>
            </a:extLst>
          </p:cNvPr>
          <p:cNvPicPr/>
          <p:nvPr/>
        </p:nvPicPr>
        <p:blipFill>
          <a:blip r:embed="rId5" cstate="print"/>
          <a:srcRect/>
          <a:stretch>
            <a:fillRect/>
          </a:stretch>
        </p:blipFill>
        <p:spPr bwMode="auto">
          <a:xfrm>
            <a:off x="130614" y="2204822"/>
            <a:ext cx="2063947" cy="2598826"/>
          </a:xfrm>
          <a:prstGeom prst="rect">
            <a:avLst/>
          </a:prstGeom>
          <a:noFill/>
          <a:ln w="9525">
            <a:noFill/>
            <a:miter lim="800000"/>
            <a:headEnd/>
            <a:tailEnd/>
          </a:ln>
          <a:effectLst>
            <a:softEdge rad="482600"/>
          </a:effectLst>
        </p:spPr>
      </p:pic>
      <p:sp>
        <p:nvSpPr>
          <p:cNvPr id="17" name="Content Placeholder 3">
            <a:extLst>
              <a:ext uri="{FF2B5EF4-FFF2-40B4-BE49-F238E27FC236}">
                <a16:creationId xmlns:a16="http://schemas.microsoft.com/office/drawing/2014/main" xmlns="" id="{4C7DC0EF-6672-4EA1-9A4C-9918B39BFEB5}"/>
              </a:ext>
            </a:extLst>
          </p:cNvPr>
          <p:cNvSpPr txBox="1">
            <a:spLocks/>
          </p:cNvSpPr>
          <p:nvPr/>
        </p:nvSpPr>
        <p:spPr>
          <a:xfrm>
            <a:off x="1865767" y="1230221"/>
            <a:ext cx="9792833" cy="52725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0"/>
              </a:spcBef>
              <a:spcAft>
                <a:spcPts val="1000"/>
              </a:spcAft>
              <a:buFont typeface="Wingdings" panose="05000000000000000000" pitchFamily="2" charset="2"/>
              <a:buChar char="v"/>
            </a:pPr>
            <a:r>
              <a:rPr lang="en-US" sz="2400" b="1" i="1" dirty="0" smtClean="0">
                <a:solidFill>
                  <a:srgbClr val="FF9518"/>
                </a:solidFill>
                <a:latin typeface="Cambria" panose="02040503050406030204" pitchFamily="18" charset="0"/>
                <a:ea typeface="Times New Roman" panose="02020603050405020304" pitchFamily="18" charset="0"/>
                <a:cs typeface="Times New Roman" panose="02020603050405020304" pitchFamily="18" charset="0"/>
              </a:rPr>
              <a:t>  Threats </a:t>
            </a:r>
            <a:r>
              <a:rPr lang="en-US" sz="2400" b="1" i="1" dirty="0">
                <a:solidFill>
                  <a:srgbClr val="FF9518"/>
                </a:solidFill>
                <a:latin typeface="Cambria" panose="02040503050406030204" pitchFamily="18" charset="0"/>
                <a:ea typeface="Times New Roman" panose="02020603050405020304" pitchFamily="18" charset="0"/>
                <a:cs typeface="Times New Roman" panose="02020603050405020304" pitchFamily="18" charset="0"/>
              </a:rPr>
              <a:t>to Passwords…</a:t>
            </a:r>
          </a:p>
          <a:p>
            <a:pPr marL="0" indent="0" algn="just">
              <a:lnSpc>
                <a:spcPct val="100000"/>
              </a:lnSpc>
              <a:spcBef>
                <a:spcPts val="0"/>
              </a:spcBef>
              <a:spcAft>
                <a:spcPts val="1000"/>
              </a:spcAft>
              <a:buFont typeface="Arial" panose="020B0604020202020204" pitchFamily="34" charset="0"/>
              <a:buNone/>
            </a:pPr>
            <a:r>
              <a:rPr lang="en-US" sz="1800" b="1" dirty="0" smtClean="0">
                <a:solidFill>
                  <a:srgbClr val="00B0F0"/>
                </a:solidFill>
                <a:latin typeface="Calibri" panose="020F0502020204030204" pitchFamily="34" charset="0"/>
                <a:ea typeface="Calibri" panose="020F0502020204030204" pitchFamily="34" charset="0"/>
                <a:cs typeface="Arial" panose="020B0604020202020204" pitchFamily="34" charset="0"/>
              </a:rPr>
              <a:t>The major threats to the password theft include:</a:t>
            </a:r>
          </a:p>
          <a:p>
            <a:pPr marL="914400" indent="-342900" algn="just">
              <a:lnSpc>
                <a:spcPct val="100000"/>
              </a:lnSpc>
              <a:spcBef>
                <a:spcPts val="0"/>
              </a:spcBef>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Eavesdropping </a:t>
            </a:r>
          </a:p>
          <a:p>
            <a:pPr marL="914400" indent="-342900" algn="just">
              <a:lnSpc>
                <a:spcPct val="100000"/>
              </a:lnSpc>
              <a:spcBef>
                <a:spcPts val="0"/>
              </a:spcBef>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Guessing of password </a:t>
            </a:r>
          </a:p>
          <a:p>
            <a:pPr marL="914400" indent="-342900" algn="just">
              <a:lnSpc>
                <a:spcPct val="100000"/>
              </a:lnSpc>
              <a:spcBef>
                <a:spcPts val="0"/>
              </a:spcBef>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Cracking passwords through computing software </a:t>
            </a:r>
          </a:p>
          <a:p>
            <a:pPr marL="914400" indent="-342900" algn="just">
              <a:lnSpc>
                <a:spcPct val="100000"/>
              </a:lnSpc>
              <a:spcBef>
                <a:spcPts val="0"/>
              </a:spcBef>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Offline cracking of hashes </a:t>
            </a:r>
          </a:p>
          <a:p>
            <a:pPr marL="914400" indent="-342900" algn="just">
              <a:lnSpc>
                <a:spcPct val="100000"/>
              </a:lnSpc>
              <a:spcBef>
                <a:spcPts val="0"/>
              </a:spcBef>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Password recovery or reset cyber attack techniques </a:t>
            </a:r>
          </a:p>
          <a:p>
            <a:pPr marL="914400" indent="-342900" algn="just">
              <a:lnSpc>
                <a:spcPct val="100000"/>
              </a:lnSpc>
              <a:spcBef>
                <a:spcPts val="0"/>
              </a:spcBef>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Same password use on multiple </a:t>
            </a:r>
          </a:p>
          <a:p>
            <a:pPr marL="914400" indent="-342900" algn="just">
              <a:lnSpc>
                <a:spcPct val="100000"/>
              </a:lnSpc>
              <a:spcBef>
                <a:spcPts val="0"/>
              </a:spcBef>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Using default passwords of the system </a:t>
            </a:r>
          </a:p>
          <a:p>
            <a:pPr marL="914400" lvl="0" indent="-342900" algn="just">
              <a:lnSpc>
                <a:spcPct val="100000"/>
              </a:lnSpc>
              <a:spcBef>
                <a:spcPts val="0"/>
              </a:spcBef>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Malicious software on your computer like sniffers and </a:t>
            </a:r>
            <a:r>
              <a:rPr lang="en-US" sz="1800" dirty="0" err="1">
                <a:latin typeface="Calibri" panose="020F0502020204030204" pitchFamily="34" charset="0"/>
                <a:ea typeface="Calibri" panose="020F0502020204030204" pitchFamily="34" charset="0"/>
                <a:cs typeface="Arial" panose="020B0604020202020204" pitchFamily="34" charset="0"/>
              </a:rPr>
              <a:t>keyloggers</a:t>
            </a:r>
            <a:r>
              <a:rPr lang="en-US" sz="1800" dirty="0">
                <a:latin typeface="Calibri" panose="020F0502020204030204" pitchFamily="34" charset="0"/>
                <a:ea typeface="Calibri" panose="020F0502020204030204" pitchFamily="34" charset="0"/>
                <a:cs typeface="Arial" panose="020B0604020202020204" pitchFamily="34" charset="0"/>
              </a:rPr>
              <a:t> </a:t>
            </a:r>
          </a:p>
          <a:p>
            <a:pPr marL="914400" marR="0" lvl="0" indent="-342900" algn="just">
              <a:lnSpc>
                <a:spcPct val="100000"/>
              </a:lnSpc>
              <a:spcBef>
                <a:spcPts val="0"/>
              </a:spcBef>
              <a:spcAft>
                <a:spcPts val="0"/>
              </a:spcAft>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Backdoor exploit </a:t>
            </a:r>
          </a:p>
          <a:p>
            <a:pPr marL="914400" marR="0" lvl="0" indent="-342900" algn="just">
              <a:lnSpc>
                <a:spcPct val="100000"/>
              </a:lnSpc>
              <a:spcBef>
                <a:spcPts val="0"/>
              </a:spcBef>
              <a:spcAft>
                <a:spcPts val="0"/>
              </a:spcAft>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Malicious plugins </a:t>
            </a:r>
          </a:p>
          <a:p>
            <a:pPr marL="914400" marR="0" lvl="0" indent="-342900" algn="just">
              <a:lnSpc>
                <a:spcPct val="100000"/>
              </a:lnSpc>
              <a:spcBef>
                <a:spcPts val="0"/>
              </a:spcBef>
              <a:spcAft>
                <a:spcPts val="0"/>
              </a:spcAft>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Phishing </a:t>
            </a:r>
          </a:p>
          <a:p>
            <a:pPr marL="914400" marR="0" lvl="0" indent="-342900" algn="just">
              <a:lnSpc>
                <a:spcPct val="100000"/>
              </a:lnSpc>
              <a:spcBef>
                <a:spcPts val="0"/>
              </a:spcBef>
              <a:spcAft>
                <a:spcPts val="1000"/>
              </a:spcAft>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And others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00000"/>
              </a:lnSpc>
              <a:spcBef>
                <a:spcPts val="0"/>
              </a:spcBef>
              <a:spcAft>
                <a:spcPts val="1000"/>
              </a:spcAft>
              <a:buNone/>
            </a:pPr>
            <a:r>
              <a:rPr lang="en-US" sz="1800" dirty="0">
                <a:latin typeface="Calibri" panose="020F0502020204030204" pitchFamily="34" charset="0"/>
                <a:ea typeface="Calibri" panose="020F0502020204030204" pitchFamily="34" charset="0"/>
                <a:cs typeface="Arial" panose="020B0604020202020204" pitchFamily="34" charset="0"/>
              </a:rPr>
              <a:t>How to avoid from these threats? You can make your passwords secure and safe by following the standard guidelines and recommended software tools to make your software secure from external and internal threats. </a:t>
            </a:r>
          </a:p>
        </p:txBody>
      </p:sp>
    </p:spTree>
    <p:extLst>
      <p:ext uri="{BB962C8B-B14F-4D97-AF65-F5344CB8AC3E}">
        <p14:creationId xmlns:p14="http://schemas.microsoft.com/office/powerpoint/2010/main" val="10728334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Basics of Passwords</a:t>
            </a:r>
          </a:p>
        </p:txBody>
      </p:sp>
      <p:sp>
        <p:nvSpPr>
          <p:cNvPr id="12" name="Rectangle 11">
            <a:extLst>
              <a:ext uri="{FF2B5EF4-FFF2-40B4-BE49-F238E27FC236}">
                <a16:creationId xmlns:a16="http://schemas.microsoft.com/office/drawing/2014/main" xmlns=""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13</a:t>
            </a:fld>
            <a:endParaRPr lang="en-US" dirty="0">
              <a:solidFill>
                <a:prstClr val="black"/>
              </a:solidFill>
            </a:endParaRPr>
          </a:p>
        </p:txBody>
      </p:sp>
      <p:pic>
        <p:nvPicPr>
          <p:cNvPr id="16" name="Picture 15" descr="Related image">
            <a:extLst>
              <a:ext uri="{FF2B5EF4-FFF2-40B4-BE49-F238E27FC236}">
                <a16:creationId xmlns:a16="http://schemas.microsoft.com/office/drawing/2014/main" xmlns="" id="{73EE72F1-0BB7-4970-8B16-59593314694A}"/>
              </a:ext>
            </a:extLst>
          </p:cNvPr>
          <p:cNvPicPr/>
          <p:nvPr/>
        </p:nvPicPr>
        <p:blipFill>
          <a:blip r:embed="rId5" cstate="print"/>
          <a:srcRect/>
          <a:stretch>
            <a:fillRect/>
          </a:stretch>
        </p:blipFill>
        <p:spPr bwMode="auto">
          <a:xfrm>
            <a:off x="130614" y="2204822"/>
            <a:ext cx="2063947" cy="2598826"/>
          </a:xfrm>
          <a:prstGeom prst="rect">
            <a:avLst/>
          </a:prstGeom>
          <a:noFill/>
          <a:ln w="9525">
            <a:noFill/>
            <a:miter lim="800000"/>
            <a:headEnd/>
            <a:tailEnd/>
          </a:ln>
          <a:effectLst>
            <a:softEdge rad="482600"/>
          </a:effectLst>
        </p:spPr>
      </p:pic>
      <p:sp>
        <p:nvSpPr>
          <p:cNvPr id="17" name="Content Placeholder 3">
            <a:extLst>
              <a:ext uri="{FF2B5EF4-FFF2-40B4-BE49-F238E27FC236}">
                <a16:creationId xmlns:a16="http://schemas.microsoft.com/office/drawing/2014/main" xmlns="" id="{4C7DC0EF-6672-4EA1-9A4C-9918B39BFEB5}"/>
              </a:ext>
            </a:extLst>
          </p:cNvPr>
          <p:cNvSpPr txBox="1">
            <a:spLocks/>
          </p:cNvSpPr>
          <p:nvPr/>
        </p:nvSpPr>
        <p:spPr>
          <a:xfrm>
            <a:off x="2073266" y="1402542"/>
            <a:ext cx="9634025" cy="474643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0"/>
              </a:spcBef>
              <a:spcAft>
                <a:spcPts val="1000"/>
              </a:spcAft>
              <a:buFont typeface="Wingdings" panose="05000000000000000000" pitchFamily="2" charset="2"/>
              <a:buChar char="v"/>
            </a:pPr>
            <a:r>
              <a:rPr lang="en-US" sz="2400" b="1" i="1" dirty="0">
                <a:solidFill>
                  <a:srgbClr val="25A9E7"/>
                </a:solidFill>
                <a:latin typeface="Cambria" panose="02040503050406030204" pitchFamily="18" charset="0"/>
                <a:ea typeface="Times New Roman" panose="02020603050405020304" pitchFamily="18" charset="0"/>
                <a:cs typeface="Times New Roman" panose="02020603050405020304" pitchFamily="18" charset="0"/>
              </a:rPr>
              <a:t>Good and Bad About Passwords…</a:t>
            </a:r>
          </a:p>
          <a:p>
            <a:pPr algn="just">
              <a:lnSpc>
                <a:spcPct val="100000"/>
              </a:lnSpc>
              <a:spcBef>
                <a:spcPts val="0"/>
              </a:spcBef>
            </a:pPr>
            <a:r>
              <a:rPr lang="en-US" sz="1800" dirty="0" smtClean="0">
                <a:latin typeface="Calibri" panose="020F0502020204030204" pitchFamily="34" charset="0"/>
                <a:ea typeface="Calibri" panose="020F0502020204030204" pitchFamily="34" charset="0"/>
                <a:cs typeface="Arial" panose="020B0604020202020204" pitchFamily="34" charset="0"/>
              </a:rPr>
              <a:t>People are more careless and lazier about remembering hard and strong password; so, they prefer to use simple and easy to remember passwords. That is not a good idea about a good password. </a:t>
            </a:r>
          </a:p>
          <a:p>
            <a:pPr marL="0" algn="just">
              <a:lnSpc>
                <a:spcPct val="100000"/>
              </a:lnSpc>
              <a:spcBef>
                <a:spcPts val="0"/>
              </a:spcBef>
              <a:spcAft>
                <a:spcPts val="1000"/>
              </a:spcAft>
            </a:pPr>
            <a:r>
              <a:rPr lang="en-US" sz="1800" dirty="0" smtClean="0">
                <a:solidFill>
                  <a:srgbClr val="00B0F0"/>
                </a:solidFill>
                <a:latin typeface="Calibri" panose="020F0502020204030204" pitchFamily="34" charset="0"/>
                <a:ea typeface="Calibri" panose="020F0502020204030204" pitchFamily="34" charset="0"/>
                <a:cs typeface="Arial" panose="020B0604020202020204" pitchFamily="34" charset="0"/>
              </a:rPr>
              <a:t>A </a:t>
            </a:r>
            <a:r>
              <a:rPr lang="en-US" sz="1800" b="1" dirty="0" smtClean="0">
                <a:solidFill>
                  <a:srgbClr val="00B0F0"/>
                </a:solidFill>
                <a:latin typeface="Calibri" panose="020F0502020204030204" pitchFamily="34" charset="0"/>
                <a:ea typeface="Calibri" panose="020F0502020204030204" pitchFamily="34" charset="0"/>
                <a:cs typeface="Arial" panose="020B0604020202020204" pitchFamily="34" charset="0"/>
              </a:rPr>
              <a:t>good password </a:t>
            </a:r>
            <a:r>
              <a:rPr lang="en-US" sz="1800" dirty="0" smtClean="0">
                <a:latin typeface="Calibri" panose="020F0502020204030204" pitchFamily="34" charset="0"/>
                <a:ea typeface="Calibri" panose="020F0502020204030204" pitchFamily="34" charset="0"/>
                <a:cs typeface="Arial" panose="020B0604020202020204" pitchFamily="34" charset="0"/>
              </a:rPr>
              <a:t>should have the following features:</a:t>
            </a:r>
          </a:p>
          <a:p>
            <a:pPr marL="9144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Should be longer in a range of 10 to 15 characters </a:t>
            </a:r>
          </a:p>
          <a:p>
            <a:pPr marL="9144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Should not include any plain text, which is easy to guess </a:t>
            </a:r>
          </a:p>
          <a:p>
            <a:pPr marL="914400"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Should include the combination of the lower and upper-case characters </a:t>
            </a:r>
          </a:p>
          <a:p>
            <a:pPr marL="914400" lvl="0" indent="-342900" algn="just">
              <a:lnSpc>
                <a:spcPct val="100000"/>
              </a:lnSpc>
              <a:spcBef>
                <a:spcPts val="0"/>
              </a:spcBef>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Should include at least one or more special symbols/characters at random place </a:t>
            </a:r>
          </a:p>
          <a:p>
            <a:pPr marL="9144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Should include at least one or more numbers at different places </a:t>
            </a:r>
          </a:p>
          <a:p>
            <a:pPr marL="9144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Never use your personal information, which is easy to guess </a:t>
            </a:r>
          </a:p>
          <a:p>
            <a:pPr marL="9144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Don’t ever share your password with others </a:t>
            </a:r>
          </a:p>
          <a:p>
            <a:pPr marL="9144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Always change the password pattern </a:t>
            </a:r>
          </a:p>
          <a:p>
            <a:pPr marL="914400" marR="0" lvl="0" indent="-342900" algn="just">
              <a:lnSpc>
                <a:spcPct val="100000"/>
              </a:lnSpc>
              <a:spcBef>
                <a:spcPts val="0"/>
              </a:spcBef>
              <a:spcAft>
                <a:spcPts val="10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Always change your password regularly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00000"/>
              </a:lnSpc>
              <a:spcBef>
                <a:spcPts val="0"/>
              </a:spcBef>
              <a:spcAft>
                <a:spcPts val="1000"/>
              </a:spcAft>
              <a:buNone/>
            </a:pPr>
            <a:r>
              <a:rPr lang="en-US" sz="1800" dirty="0">
                <a:latin typeface="Calibri" panose="020F0502020204030204" pitchFamily="34" charset="0"/>
                <a:ea typeface="Calibri" panose="020F0502020204030204" pitchFamily="34" charset="0"/>
                <a:cs typeface="Arial" panose="020B0604020202020204" pitchFamily="34" charset="0"/>
              </a:rPr>
              <a:t>If you follow these instructions, you will remain more protected and secure in this highly risky environment of internet. </a:t>
            </a:r>
          </a:p>
          <a:p>
            <a:pPr marL="0" marR="0" lvl="0" indent="0" algn="just">
              <a:lnSpc>
                <a:spcPct val="100000"/>
              </a:lnSpc>
              <a:spcBef>
                <a:spcPts val="0"/>
              </a:spcBef>
              <a:spcAft>
                <a:spcPts val="1000"/>
              </a:spcAft>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32654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Basics of Passwords</a:t>
            </a:r>
          </a:p>
        </p:txBody>
      </p:sp>
      <p:sp>
        <p:nvSpPr>
          <p:cNvPr id="12" name="Rectangle 11">
            <a:extLst>
              <a:ext uri="{FF2B5EF4-FFF2-40B4-BE49-F238E27FC236}">
                <a16:creationId xmlns:a16="http://schemas.microsoft.com/office/drawing/2014/main" xmlns=""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14</a:t>
            </a:fld>
            <a:endParaRPr lang="en-US" dirty="0">
              <a:solidFill>
                <a:prstClr val="black"/>
              </a:solidFill>
            </a:endParaRPr>
          </a:p>
        </p:txBody>
      </p:sp>
      <p:pic>
        <p:nvPicPr>
          <p:cNvPr id="16" name="Picture 15" descr="Related image">
            <a:extLst>
              <a:ext uri="{FF2B5EF4-FFF2-40B4-BE49-F238E27FC236}">
                <a16:creationId xmlns:a16="http://schemas.microsoft.com/office/drawing/2014/main" xmlns="" id="{73EE72F1-0BB7-4970-8B16-59593314694A}"/>
              </a:ext>
            </a:extLst>
          </p:cNvPr>
          <p:cNvPicPr/>
          <p:nvPr/>
        </p:nvPicPr>
        <p:blipFill>
          <a:blip r:embed="rId5" cstate="print"/>
          <a:srcRect/>
          <a:stretch>
            <a:fillRect/>
          </a:stretch>
        </p:blipFill>
        <p:spPr bwMode="auto">
          <a:xfrm>
            <a:off x="130614" y="2204822"/>
            <a:ext cx="2063947" cy="2598826"/>
          </a:xfrm>
          <a:prstGeom prst="rect">
            <a:avLst/>
          </a:prstGeom>
          <a:noFill/>
          <a:ln w="9525">
            <a:noFill/>
            <a:miter lim="800000"/>
            <a:headEnd/>
            <a:tailEnd/>
          </a:ln>
          <a:effectLst>
            <a:softEdge rad="482600"/>
          </a:effectLst>
        </p:spPr>
      </p:pic>
      <p:sp>
        <p:nvSpPr>
          <p:cNvPr id="17" name="Content Placeholder 3">
            <a:extLst>
              <a:ext uri="{FF2B5EF4-FFF2-40B4-BE49-F238E27FC236}">
                <a16:creationId xmlns:a16="http://schemas.microsoft.com/office/drawing/2014/main" xmlns="" id="{4C7DC0EF-6672-4EA1-9A4C-9918B39BFEB5}"/>
              </a:ext>
            </a:extLst>
          </p:cNvPr>
          <p:cNvSpPr txBox="1">
            <a:spLocks/>
          </p:cNvSpPr>
          <p:nvPr/>
        </p:nvSpPr>
        <p:spPr>
          <a:xfrm>
            <a:off x="1898988" y="1349226"/>
            <a:ext cx="9573683" cy="474999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0"/>
              </a:spcBef>
              <a:spcAft>
                <a:spcPts val="1000"/>
              </a:spcAft>
              <a:buFont typeface="Wingdings" panose="05000000000000000000" pitchFamily="2" charset="2"/>
              <a:buChar char="v"/>
            </a:pPr>
            <a:r>
              <a:rPr lang="en-US" sz="2400" b="1" i="1" dirty="0">
                <a:solidFill>
                  <a:srgbClr val="25A9E7"/>
                </a:solidFill>
                <a:latin typeface="Cambria" panose="02040503050406030204" pitchFamily="18" charset="0"/>
                <a:ea typeface="Times New Roman" panose="02020603050405020304" pitchFamily="18" charset="0"/>
                <a:cs typeface="Times New Roman" panose="02020603050405020304" pitchFamily="18" charset="0"/>
              </a:rPr>
              <a:t>Good and Bad About </a:t>
            </a:r>
            <a:r>
              <a:rPr lang="en-US" sz="2400" b="1" i="1" dirty="0" smtClean="0">
                <a:solidFill>
                  <a:srgbClr val="25A9E7"/>
                </a:solidFill>
                <a:latin typeface="Cambria" panose="02040503050406030204" pitchFamily="18" charset="0"/>
                <a:ea typeface="Times New Roman" panose="02020603050405020304" pitchFamily="18" charset="0"/>
                <a:cs typeface="Times New Roman" panose="02020603050405020304" pitchFamily="18" charset="0"/>
              </a:rPr>
              <a:t>Passwords…</a:t>
            </a:r>
          </a:p>
          <a:p>
            <a:pPr marL="457200" indent="0" algn="just">
              <a:lnSpc>
                <a:spcPct val="100000"/>
              </a:lnSpc>
              <a:spcBef>
                <a:spcPts val="0"/>
              </a:spcBef>
              <a:spcAft>
                <a:spcPts val="1000"/>
              </a:spcAft>
              <a:buNone/>
            </a:pPr>
            <a:r>
              <a:rPr lang="en-US" sz="1800" b="1" dirty="0" smtClean="0">
                <a:latin typeface="Calibri" panose="020F0502020204030204" pitchFamily="34" charset="0"/>
                <a:ea typeface="Calibri" panose="020F0502020204030204" pitchFamily="34" charset="0"/>
                <a:cs typeface="Arial" panose="020B0604020202020204" pitchFamily="34" charset="0"/>
              </a:rPr>
              <a:t>Now, let’s figure out the main points of </a:t>
            </a:r>
            <a:r>
              <a:rPr lang="en-US" sz="1800" b="1" dirty="0" smtClean="0">
                <a:solidFill>
                  <a:srgbClr val="00B0F0"/>
                </a:solidFill>
                <a:latin typeface="Calibri" panose="020F0502020204030204" pitchFamily="34" charset="0"/>
                <a:ea typeface="Calibri" panose="020F0502020204030204" pitchFamily="34" charset="0"/>
                <a:cs typeface="Arial" panose="020B0604020202020204" pitchFamily="34" charset="0"/>
              </a:rPr>
              <a:t>a bad password:</a:t>
            </a:r>
          </a:p>
          <a:p>
            <a:pPr marL="860425" indent="-403225" algn="just">
              <a:lnSpc>
                <a:spcPct val="100000"/>
              </a:lnSpc>
              <a:spcBef>
                <a:spcPts val="0"/>
              </a:spcBef>
              <a:spcAft>
                <a:spcPts val="200"/>
              </a:spcAft>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Plain </a:t>
            </a:r>
            <a:r>
              <a:rPr lang="en-US" sz="1800" dirty="0" smtClean="0">
                <a:latin typeface="Calibri" panose="020F0502020204030204" pitchFamily="34" charset="0"/>
                <a:ea typeface="Calibri" panose="020F0502020204030204" pitchFamily="34" charset="0"/>
                <a:cs typeface="Arial" panose="020B0604020202020204" pitchFamily="34" charset="0"/>
              </a:rPr>
              <a:t>text passwords </a:t>
            </a:r>
          </a:p>
          <a:p>
            <a:pPr marL="860425" indent="-403225" algn="just">
              <a:lnSpc>
                <a:spcPct val="100000"/>
              </a:lnSpc>
              <a:spcBef>
                <a:spcPts val="0"/>
              </a:spcBef>
              <a:spcAft>
                <a:spcPts val="200"/>
              </a:spcAft>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Short passwords </a:t>
            </a:r>
          </a:p>
          <a:p>
            <a:pPr marL="860425" indent="-403225" algn="just">
              <a:lnSpc>
                <a:spcPct val="100000"/>
              </a:lnSpc>
              <a:spcBef>
                <a:spcPts val="0"/>
              </a:spcBef>
              <a:spcAft>
                <a:spcPts val="200"/>
              </a:spcAft>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No combination of different types of characters </a:t>
            </a:r>
          </a:p>
          <a:p>
            <a:pPr marL="860425" indent="-403225" algn="just">
              <a:lnSpc>
                <a:spcPct val="100000"/>
              </a:lnSpc>
              <a:spcBef>
                <a:spcPts val="0"/>
              </a:spcBef>
              <a:spcAft>
                <a:spcPts val="200"/>
              </a:spcAft>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No use of upper and lower cases randomly </a:t>
            </a:r>
          </a:p>
          <a:p>
            <a:pPr marL="860425" indent="-403225" algn="just">
              <a:lnSpc>
                <a:spcPct val="100000"/>
              </a:lnSpc>
              <a:spcBef>
                <a:spcPts val="0"/>
              </a:spcBef>
              <a:spcAft>
                <a:spcPts val="200"/>
              </a:spcAft>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Reusing of the same password </a:t>
            </a:r>
          </a:p>
          <a:p>
            <a:pPr marL="860425" indent="-403225" algn="just">
              <a:lnSpc>
                <a:spcPct val="100000"/>
              </a:lnSpc>
              <a:spcBef>
                <a:spcPts val="0"/>
              </a:spcBef>
              <a:spcAft>
                <a:spcPts val="200"/>
              </a:spcAft>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Using meaningful words </a:t>
            </a:r>
          </a:p>
          <a:p>
            <a:pPr marL="860425" indent="-403225" algn="just">
              <a:lnSpc>
                <a:spcPct val="100000"/>
              </a:lnSpc>
              <a:spcBef>
                <a:spcPts val="0"/>
              </a:spcBef>
              <a:spcAft>
                <a:spcPts val="200"/>
              </a:spcAft>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Using meaningful word and adding just one digit like “mango1”</a:t>
            </a:r>
          </a:p>
          <a:p>
            <a:pPr marL="860425" lvl="0" indent="-403225" algn="just">
              <a:lnSpc>
                <a:spcPct val="100000"/>
              </a:lnSpc>
              <a:spcBef>
                <a:spcPts val="0"/>
              </a:spcBef>
              <a:spcAft>
                <a:spcPts val="200"/>
              </a:spcAft>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Reusing the same word twice in the password like “fishfish1”</a:t>
            </a:r>
          </a:p>
          <a:p>
            <a:pPr marL="860425" marR="0" lvl="0" indent="-403225" algn="just">
              <a:lnSpc>
                <a:spcPct val="100000"/>
              </a:lnSpc>
              <a:spcBef>
                <a:spcPts val="0"/>
              </a:spcBef>
              <a:spcAft>
                <a:spcPts val="200"/>
              </a:spcAft>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Using a word in reverse order like “</a:t>
            </a:r>
            <a:r>
              <a:rPr lang="en-US" sz="1800" dirty="0" err="1">
                <a:latin typeface="Calibri" panose="020F0502020204030204" pitchFamily="34" charset="0"/>
                <a:ea typeface="Calibri" panose="020F0502020204030204" pitchFamily="34" charset="0"/>
                <a:cs typeface="Arial" panose="020B0604020202020204" pitchFamily="34" charset="0"/>
              </a:rPr>
              <a:t>elppa</a:t>
            </a:r>
            <a:r>
              <a:rPr lang="en-US" sz="1800" dirty="0">
                <a:latin typeface="Calibri" panose="020F0502020204030204" pitchFamily="34" charset="0"/>
                <a:ea typeface="Calibri" panose="020F0502020204030204" pitchFamily="34" charset="0"/>
                <a:cs typeface="Arial" panose="020B0604020202020204" pitchFamily="34" charset="0"/>
              </a:rPr>
              <a:t>” for apple </a:t>
            </a:r>
          </a:p>
          <a:p>
            <a:pPr marL="860425" marR="0" lvl="0" indent="-403225" algn="just">
              <a:lnSpc>
                <a:spcPct val="100000"/>
              </a:lnSpc>
              <a:spcBef>
                <a:spcPts val="0"/>
              </a:spcBef>
              <a:spcAft>
                <a:spcPts val="200"/>
              </a:spcAft>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Using garble word like “0” for o and “3” for E and so on; example includes (z3r0)</a:t>
            </a:r>
          </a:p>
          <a:p>
            <a:pPr marL="860425" marR="0" lvl="0" indent="-403225" algn="just">
              <a:lnSpc>
                <a:spcPct val="100000"/>
              </a:lnSpc>
              <a:spcBef>
                <a:spcPts val="0"/>
              </a:spcBef>
              <a:spcAft>
                <a:spcPts val="200"/>
              </a:spcAft>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Using the same passwords as their usernames or computer account name and similar </a:t>
            </a:r>
          </a:p>
          <a:p>
            <a:pPr marL="457200" indent="-365125" algn="just">
              <a:lnSpc>
                <a:spcPct val="100000"/>
              </a:lnSpc>
              <a:spcBef>
                <a:spcPts val="0"/>
              </a:spcBef>
            </a:pP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All of the above mistakes should never be made while choosing a password. </a:t>
            </a:r>
          </a:p>
          <a:p>
            <a:pPr marL="457200" indent="-365125" algn="just">
              <a:lnSpc>
                <a:spcPct val="100000"/>
              </a:lnSpc>
              <a:spcBef>
                <a:spcPts val="0"/>
              </a:spcBef>
            </a:pP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Those mistakes can lead you to hacking of your account by different means. </a:t>
            </a:r>
          </a:p>
          <a:p>
            <a:pPr marL="0" indent="0" algn="just">
              <a:lnSpc>
                <a:spcPct val="100000"/>
              </a:lnSpc>
              <a:spcBef>
                <a:spcPts val="0"/>
              </a:spcBef>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135413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Basics of Passwords</a:t>
            </a:r>
          </a:p>
        </p:txBody>
      </p:sp>
      <p:sp>
        <p:nvSpPr>
          <p:cNvPr id="12" name="Rectangle 11">
            <a:extLst>
              <a:ext uri="{FF2B5EF4-FFF2-40B4-BE49-F238E27FC236}">
                <a16:creationId xmlns:a16="http://schemas.microsoft.com/office/drawing/2014/main" xmlns=""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15</a:t>
            </a:fld>
            <a:endParaRPr lang="en-US" dirty="0">
              <a:solidFill>
                <a:prstClr val="black"/>
              </a:solidFill>
            </a:endParaRPr>
          </a:p>
        </p:txBody>
      </p:sp>
      <p:pic>
        <p:nvPicPr>
          <p:cNvPr id="16" name="Picture 15" descr="Related image">
            <a:extLst>
              <a:ext uri="{FF2B5EF4-FFF2-40B4-BE49-F238E27FC236}">
                <a16:creationId xmlns:a16="http://schemas.microsoft.com/office/drawing/2014/main" xmlns="" id="{73EE72F1-0BB7-4970-8B16-59593314694A}"/>
              </a:ext>
            </a:extLst>
          </p:cNvPr>
          <p:cNvPicPr/>
          <p:nvPr/>
        </p:nvPicPr>
        <p:blipFill>
          <a:blip r:embed="rId5" cstate="print"/>
          <a:srcRect/>
          <a:stretch>
            <a:fillRect/>
          </a:stretch>
        </p:blipFill>
        <p:spPr bwMode="auto">
          <a:xfrm>
            <a:off x="130614" y="2204822"/>
            <a:ext cx="2063947" cy="2598826"/>
          </a:xfrm>
          <a:prstGeom prst="rect">
            <a:avLst/>
          </a:prstGeom>
          <a:noFill/>
          <a:ln w="9525">
            <a:noFill/>
            <a:miter lim="800000"/>
            <a:headEnd/>
            <a:tailEnd/>
          </a:ln>
          <a:effectLst>
            <a:softEdge rad="482600"/>
          </a:effectLst>
        </p:spPr>
      </p:pic>
      <p:sp>
        <p:nvSpPr>
          <p:cNvPr id="17" name="Content Placeholder 3">
            <a:extLst>
              <a:ext uri="{FF2B5EF4-FFF2-40B4-BE49-F238E27FC236}">
                <a16:creationId xmlns:a16="http://schemas.microsoft.com/office/drawing/2014/main" xmlns="" id="{4C7DC0EF-6672-4EA1-9A4C-9918B39BFEB5}"/>
              </a:ext>
            </a:extLst>
          </p:cNvPr>
          <p:cNvSpPr txBox="1">
            <a:spLocks/>
          </p:cNvSpPr>
          <p:nvPr/>
        </p:nvSpPr>
        <p:spPr>
          <a:xfrm>
            <a:off x="2033405" y="1560163"/>
            <a:ext cx="9575888" cy="445945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buFont typeface="Wingdings" panose="05000000000000000000" pitchFamily="2" charset="2"/>
              <a:buChar char="v"/>
            </a:pPr>
            <a:r>
              <a:rPr lang="en-US" sz="2400" b="1" i="1" dirty="0">
                <a:solidFill>
                  <a:srgbClr val="00B0F0"/>
                </a:solidFill>
                <a:latin typeface="Cambria" panose="02040503050406030204" pitchFamily="18" charset="0"/>
                <a:ea typeface="Times New Roman" panose="02020603050405020304" pitchFamily="18" charset="0"/>
                <a:cs typeface="Times New Roman" panose="02020603050405020304" pitchFamily="18" charset="0"/>
              </a:rPr>
              <a:t>How Bad Guys Hack Your Password?…</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The cyber criminals are highly skilled and qualified people with negative thinking so they are very creative thinker in devising strategies and methods to steal the usernames and passwords of the genuine users. They can use any new and innovative technology to get hold on your password, but a few very important techniques are explained below:</a:t>
            </a:r>
          </a:p>
          <a:p>
            <a:pPr algn="just">
              <a:lnSpc>
                <a:spcPct val="150000"/>
              </a:lnSpc>
              <a:spcBef>
                <a:spcPts val="0"/>
              </a:spcBef>
              <a:spcAft>
                <a:spcPts val="1000"/>
              </a:spcAft>
              <a:buFont typeface="Wingdings" panose="05000000000000000000" pitchFamily="2" charset="2"/>
              <a:buChar char="§"/>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Over the Shoulder Technique</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This is a traditional way to steal any critical information like password. The bad guys try to steal your password when you enter it into the system or online service. This technique is also useful when you write your password on some diary or paper. The hackers try to peep over to see your passwords in different forms in this method.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8889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Basics of Passwords</a:t>
            </a:r>
          </a:p>
        </p:txBody>
      </p:sp>
      <p:sp>
        <p:nvSpPr>
          <p:cNvPr id="12" name="Rectangle 11">
            <a:extLst>
              <a:ext uri="{FF2B5EF4-FFF2-40B4-BE49-F238E27FC236}">
                <a16:creationId xmlns:a16="http://schemas.microsoft.com/office/drawing/2014/main" xmlns=""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16</a:t>
            </a:fld>
            <a:endParaRPr lang="en-US" dirty="0">
              <a:solidFill>
                <a:prstClr val="black"/>
              </a:solidFill>
            </a:endParaRPr>
          </a:p>
        </p:txBody>
      </p:sp>
      <p:pic>
        <p:nvPicPr>
          <p:cNvPr id="16" name="Picture 15" descr="Related image">
            <a:extLst>
              <a:ext uri="{FF2B5EF4-FFF2-40B4-BE49-F238E27FC236}">
                <a16:creationId xmlns:a16="http://schemas.microsoft.com/office/drawing/2014/main" xmlns="" id="{73EE72F1-0BB7-4970-8B16-59593314694A}"/>
              </a:ext>
            </a:extLst>
          </p:cNvPr>
          <p:cNvPicPr/>
          <p:nvPr/>
        </p:nvPicPr>
        <p:blipFill>
          <a:blip r:embed="rId5" cstate="print"/>
          <a:srcRect/>
          <a:stretch>
            <a:fillRect/>
          </a:stretch>
        </p:blipFill>
        <p:spPr bwMode="auto">
          <a:xfrm>
            <a:off x="130614" y="2204822"/>
            <a:ext cx="2063947" cy="2598826"/>
          </a:xfrm>
          <a:prstGeom prst="rect">
            <a:avLst/>
          </a:prstGeom>
          <a:noFill/>
          <a:ln w="9525">
            <a:noFill/>
            <a:miter lim="800000"/>
            <a:headEnd/>
            <a:tailEnd/>
          </a:ln>
          <a:effectLst>
            <a:softEdge rad="482600"/>
          </a:effectLst>
        </p:spPr>
      </p:pic>
      <p:sp>
        <p:nvSpPr>
          <p:cNvPr id="17" name="Content Placeholder 3">
            <a:extLst>
              <a:ext uri="{FF2B5EF4-FFF2-40B4-BE49-F238E27FC236}">
                <a16:creationId xmlns:a16="http://schemas.microsoft.com/office/drawing/2014/main" xmlns="" id="{4C7DC0EF-6672-4EA1-9A4C-9918B39BFEB5}"/>
              </a:ext>
            </a:extLst>
          </p:cNvPr>
          <p:cNvSpPr txBox="1">
            <a:spLocks/>
          </p:cNvSpPr>
          <p:nvPr/>
        </p:nvSpPr>
        <p:spPr>
          <a:xfrm>
            <a:off x="1952723" y="1560163"/>
            <a:ext cx="9575888" cy="445945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buFont typeface="Wingdings" panose="05000000000000000000" pitchFamily="2" charset="2"/>
              <a:buChar char="v"/>
            </a:pPr>
            <a:r>
              <a:rPr lang="en-US" sz="2400" b="1" i="1" dirty="0">
                <a:solidFill>
                  <a:srgbClr val="25A9E7"/>
                </a:solidFill>
                <a:latin typeface="Cambria" panose="02040503050406030204" pitchFamily="18" charset="0"/>
                <a:ea typeface="Times New Roman" panose="02020603050405020304" pitchFamily="18" charset="0"/>
                <a:cs typeface="Times New Roman" panose="02020603050405020304" pitchFamily="18" charset="0"/>
              </a:rPr>
              <a:t>How Bad Guys Hack Your Password?…</a:t>
            </a:r>
          </a:p>
          <a:p>
            <a:pPr lvl="0" algn="just">
              <a:lnSpc>
                <a:spcPct val="150000"/>
              </a:lnSpc>
              <a:spcBef>
                <a:spcPts val="0"/>
              </a:spcBef>
              <a:buFont typeface="Wingdings" panose="05000000000000000000" pitchFamily="2" charset="2"/>
              <a:buChar char="§"/>
            </a:pP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Dictionary Hacking Technique:</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a:latin typeface="Calibri" panose="020F0502020204030204" pitchFamily="34" charset="0"/>
                <a:ea typeface="Calibri" panose="020F0502020204030204" pitchFamily="34" charset="0"/>
                <a:cs typeface="Arial" panose="020B0604020202020204" pitchFamily="34" charset="0"/>
              </a:rPr>
              <a:t>In this form of exploitation, the hackers try to use the words available in the dictionaries of different major languages. They use different combinations and roots with the help of certain software tools to crack the passwords of the users. This is more sophisticated and effective method to hack the passwords. </a:t>
            </a:r>
          </a:p>
          <a:p>
            <a:pPr marR="0" lvl="0" algn="just">
              <a:lnSpc>
                <a:spcPct val="150000"/>
              </a:lnSpc>
              <a:spcBef>
                <a:spcPts val="0"/>
              </a:spcBef>
              <a:spcAft>
                <a:spcPts val="1000"/>
              </a:spcAft>
              <a:buFont typeface="Wingdings" panose="05000000000000000000" pitchFamily="2" charset="2"/>
              <a:buChar char="§"/>
            </a:pP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Password Guessing Technique: </a:t>
            </a:r>
            <a:r>
              <a:rPr lang="en-US" sz="1800" dirty="0">
                <a:latin typeface="Calibri" panose="020F0502020204030204" pitchFamily="34" charset="0"/>
                <a:ea typeface="Calibri" panose="020F0502020204030204" pitchFamily="34" charset="0"/>
                <a:cs typeface="Arial" panose="020B0604020202020204" pitchFamily="34" charset="0"/>
              </a:rPr>
              <a:t>This is one of the traditional forms of password guessing. The hackers make guesses to crack the passwords. Those guesses are influenced by psychology, gender, mental approach, background and other factors of the user. Many studies suggest that a majority of the passwords used by the female users include the names of their children, husband, or boyfriends. The hackers take advantage of this trend in women to hack their passwords. </a:t>
            </a:r>
          </a:p>
        </p:txBody>
      </p:sp>
    </p:spTree>
    <p:extLst>
      <p:ext uri="{BB962C8B-B14F-4D97-AF65-F5344CB8AC3E}">
        <p14:creationId xmlns:p14="http://schemas.microsoft.com/office/powerpoint/2010/main" val="345722560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Basics of Passwords</a:t>
            </a:r>
          </a:p>
        </p:txBody>
      </p:sp>
      <p:sp>
        <p:nvSpPr>
          <p:cNvPr id="12" name="Rectangle 11">
            <a:extLst>
              <a:ext uri="{FF2B5EF4-FFF2-40B4-BE49-F238E27FC236}">
                <a16:creationId xmlns:a16="http://schemas.microsoft.com/office/drawing/2014/main" xmlns=""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17</a:t>
            </a:fld>
            <a:endParaRPr lang="en-US" dirty="0">
              <a:solidFill>
                <a:prstClr val="black"/>
              </a:solidFill>
            </a:endParaRPr>
          </a:p>
        </p:txBody>
      </p:sp>
      <p:pic>
        <p:nvPicPr>
          <p:cNvPr id="16" name="Picture 15" descr="Related image">
            <a:extLst>
              <a:ext uri="{FF2B5EF4-FFF2-40B4-BE49-F238E27FC236}">
                <a16:creationId xmlns:a16="http://schemas.microsoft.com/office/drawing/2014/main" xmlns="" id="{73EE72F1-0BB7-4970-8B16-59593314694A}"/>
              </a:ext>
            </a:extLst>
          </p:cNvPr>
          <p:cNvPicPr/>
          <p:nvPr/>
        </p:nvPicPr>
        <p:blipFill>
          <a:blip r:embed="rId5" cstate="print"/>
          <a:srcRect/>
          <a:stretch>
            <a:fillRect/>
          </a:stretch>
        </p:blipFill>
        <p:spPr bwMode="auto">
          <a:xfrm>
            <a:off x="130614" y="2204822"/>
            <a:ext cx="2063947" cy="2598826"/>
          </a:xfrm>
          <a:prstGeom prst="rect">
            <a:avLst/>
          </a:prstGeom>
          <a:noFill/>
          <a:ln w="9525">
            <a:noFill/>
            <a:miter lim="800000"/>
            <a:headEnd/>
            <a:tailEnd/>
          </a:ln>
          <a:effectLst>
            <a:softEdge rad="482600"/>
          </a:effectLst>
        </p:spPr>
      </p:pic>
      <p:sp>
        <p:nvSpPr>
          <p:cNvPr id="17" name="Content Placeholder 3">
            <a:extLst>
              <a:ext uri="{FF2B5EF4-FFF2-40B4-BE49-F238E27FC236}">
                <a16:creationId xmlns:a16="http://schemas.microsoft.com/office/drawing/2014/main" xmlns="" id="{4C7DC0EF-6672-4EA1-9A4C-9918B39BFEB5}"/>
              </a:ext>
            </a:extLst>
          </p:cNvPr>
          <p:cNvSpPr txBox="1">
            <a:spLocks/>
          </p:cNvSpPr>
          <p:nvPr/>
        </p:nvSpPr>
        <p:spPr>
          <a:xfrm>
            <a:off x="1809712" y="1393977"/>
            <a:ext cx="9865448" cy="445945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buFont typeface="Wingdings" panose="05000000000000000000" pitchFamily="2" charset="2"/>
              <a:buChar char="v"/>
            </a:pPr>
            <a:r>
              <a:rPr lang="en-US" sz="2400" b="1" i="1" dirty="0">
                <a:solidFill>
                  <a:srgbClr val="25A9E7"/>
                </a:solidFill>
                <a:latin typeface="Cambria" panose="02040503050406030204" pitchFamily="18" charset="0"/>
                <a:ea typeface="Times New Roman" panose="02020603050405020304" pitchFamily="18" charset="0"/>
                <a:cs typeface="Times New Roman" panose="02020603050405020304" pitchFamily="18" charset="0"/>
              </a:rPr>
              <a:t>How Bad Guys Hack Your Password?…</a:t>
            </a:r>
          </a:p>
          <a:p>
            <a:pPr lvl="0" algn="just">
              <a:lnSpc>
                <a:spcPct val="150000"/>
              </a:lnSpc>
              <a:spcBef>
                <a:spcPts val="0"/>
              </a:spcBef>
              <a:buFont typeface="Wingdings" panose="05000000000000000000" pitchFamily="2" charset="2"/>
              <a:buChar char="§"/>
            </a:pP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Brute Force Attack Technique:</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a:latin typeface="Calibri" panose="020F0502020204030204" pitchFamily="34" charset="0"/>
                <a:ea typeface="Calibri" panose="020F0502020204030204" pitchFamily="34" charset="0"/>
                <a:cs typeface="Arial" panose="020B0604020202020204" pitchFamily="34" charset="0"/>
              </a:rPr>
              <a:t>As you heard about the crypto currency mining by using the computer processor to decrypt the transaction and verify it. The similar types of technique can also be employed by the hackers to guess your password through a password guessing software. This software uses the combinations of different options and words to guess the password. A simple Pentium 100 computer is able to process more than 20 thousand combinations in just one second. So, you can easily understand that how dangerous this technique can be in modern technological environment. </a:t>
            </a:r>
          </a:p>
          <a:p>
            <a:pPr marL="0" indent="0" algn="just">
              <a:lnSpc>
                <a:spcPct val="150000"/>
              </a:lnSpc>
              <a:spcBef>
                <a:spcPts val="0"/>
              </a:spcBef>
              <a:buNone/>
            </a:pPr>
            <a:r>
              <a:rPr lang="en-US" sz="1800" dirty="0">
                <a:latin typeface="Calibri" panose="020F0502020204030204" pitchFamily="34" charset="0"/>
                <a:ea typeface="Calibri" panose="020F0502020204030204" pitchFamily="34" charset="0"/>
                <a:cs typeface="Arial" panose="020B0604020202020204" pitchFamily="34" charset="0"/>
              </a:rPr>
              <a:t>The modern hackers are very creative, experienced, and skilled. They can use an out of the box idea to crack the passwords at any time. So, always take care of your passwords to maintain their sanctity and integrity. </a:t>
            </a:r>
          </a:p>
        </p:txBody>
      </p:sp>
    </p:spTree>
    <p:extLst>
      <p:ext uri="{BB962C8B-B14F-4D97-AF65-F5344CB8AC3E}">
        <p14:creationId xmlns:p14="http://schemas.microsoft.com/office/powerpoint/2010/main" val="306435269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Effective Password Management Tips</a:t>
            </a:r>
          </a:p>
        </p:txBody>
      </p:sp>
      <p:sp>
        <p:nvSpPr>
          <p:cNvPr id="12" name="Rectangle 11">
            <a:extLst>
              <a:ext uri="{FF2B5EF4-FFF2-40B4-BE49-F238E27FC236}">
                <a16:creationId xmlns:a16="http://schemas.microsoft.com/office/drawing/2014/main" xmlns=""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18</a:t>
            </a:fld>
            <a:endParaRPr lang="en-US" dirty="0">
              <a:solidFill>
                <a:prstClr val="black"/>
              </a:solidFill>
            </a:endParaRPr>
          </a:p>
        </p:txBody>
      </p:sp>
      <p:pic>
        <p:nvPicPr>
          <p:cNvPr id="17" name="Picture 16" descr="Related image">
            <a:extLst>
              <a:ext uri="{FF2B5EF4-FFF2-40B4-BE49-F238E27FC236}">
                <a16:creationId xmlns:a16="http://schemas.microsoft.com/office/drawing/2014/main" xmlns="" id="{8AAA64DB-4AED-4154-9DBF-54E5A0528827}"/>
              </a:ext>
            </a:extLst>
          </p:cNvPr>
          <p:cNvPicPr/>
          <p:nvPr/>
        </p:nvPicPr>
        <p:blipFill>
          <a:blip r:embed="rId5" cstate="print"/>
          <a:srcRect/>
          <a:stretch>
            <a:fillRect/>
          </a:stretch>
        </p:blipFill>
        <p:spPr bwMode="auto">
          <a:xfrm>
            <a:off x="8681636" y="2299994"/>
            <a:ext cx="3447691" cy="2329180"/>
          </a:xfrm>
          <a:prstGeom prst="rect">
            <a:avLst/>
          </a:prstGeom>
          <a:noFill/>
          <a:ln w="9525">
            <a:noFill/>
            <a:miter lim="800000"/>
            <a:headEnd/>
            <a:tailEnd/>
          </a:ln>
          <a:effectLst>
            <a:softEdge rad="406400"/>
          </a:effectLst>
        </p:spPr>
      </p:pic>
      <p:sp>
        <p:nvSpPr>
          <p:cNvPr id="18" name="Content Placeholder 3">
            <a:extLst>
              <a:ext uri="{FF2B5EF4-FFF2-40B4-BE49-F238E27FC236}">
                <a16:creationId xmlns:a16="http://schemas.microsoft.com/office/drawing/2014/main" xmlns="" id="{4C7DC0EF-6672-4EA1-9A4C-9918B39BFEB5}"/>
              </a:ext>
            </a:extLst>
          </p:cNvPr>
          <p:cNvSpPr txBox="1">
            <a:spLocks/>
          </p:cNvSpPr>
          <p:nvPr/>
        </p:nvSpPr>
        <p:spPr>
          <a:xfrm>
            <a:off x="737642" y="1477999"/>
            <a:ext cx="8251678" cy="477628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60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An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effective password management plays a vital role maintaining higher level of security at work </a:t>
            </a:r>
            <a:r>
              <a:rPr lang="en-US" sz="1800" dirty="0" smtClean="0">
                <a:latin typeface="Calibri" panose="020F0502020204030204" pitchFamily="34" charset="0"/>
                <a:ea typeface="Calibri" panose="020F0502020204030204" pitchFamily="34" charset="0"/>
                <a:cs typeface="Arial" panose="020B0604020202020204" pitchFamily="34" charset="0"/>
              </a:rPr>
              <a:t>as well as at home. </a:t>
            </a:r>
          </a:p>
          <a:p>
            <a:pPr algn="just">
              <a:lnSpc>
                <a:spcPct val="100000"/>
              </a:lnSpc>
              <a:spcBef>
                <a:spcPts val="600"/>
              </a:spcBef>
              <a:spcAft>
                <a:spcPts val="1000"/>
              </a:spcAft>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Password management </a:t>
            </a:r>
            <a:r>
              <a:rPr lang="en-US" sz="1800" dirty="0" smtClean="0">
                <a:latin typeface="Calibri" panose="020F0502020204030204" pitchFamily="34" charset="0"/>
                <a:ea typeface="Calibri" panose="020F0502020204030204" pitchFamily="34" charset="0"/>
                <a:cs typeface="Arial" panose="020B0604020202020204" pitchFamily="34" charset="0"/>
              </a:rPr>
              <a:t>is the </a:t>
            </a:r>
            <a:r>
              <a:rPr lang="en-US" sz="1800" u="sng" dirty="0" smtClean="0">
                <a:latin typeface="Calibri" panose="020F0502020204030204" pitchFamily="34" charset="0"/>
                <a:ea typeface="Calibri" panose="020F0502020204030204" pitchFamily="34" charset="0"/>
                <a:cs typeface="Arial" panose="020B0604020202020204" pitchFamily="34" charset="0"/>
              </a:rPr>
              <a:t>combination of the procedures </a:t>
            </a:r>
            <a:r>
              <a:rPr lang="en-US" sz="1800" dirty="0" smtClean="0">
                <a:latin typeface="Calibri" panose="020F0502020204030204" pitchFamily="34" charset="0"/>
                <a:ea typeface="Calibri" panose="020F0502020204030204" pitchFamily="34" charset="0"/>
                <a:cs typeface="Arial" panose="020B0604020202020204" pitchFamily="34" charset="0"/>
              </a:rPr>
              <a:t>and </a:t>
            </a:r>
            <a:r>
              <a:rPr lang="en-US" sz="1800" u="sng" dirty="0" smtClean="0">
                <a:latin typeface="Calibri" panose="020F0502020204030204" pitchFamily="34" charset="0"/>
                <a:ea typeface="Calibri" panose="020F0502020204030204" pitchFamily="34" charset="0"/>
                <a:cs typeface="Arial" panose="020B0604020202020204" pitchFamily="34" charset="0"/>
              </a:rPr>
              <a:t>activities</a:t>
            </a:r>
            <a:r>
              <a:rPr lang="en-US" sz="1800" dirty="0" smtClean="0">
                <a:latin typeface="Calibri" panose="020F0502020204030204" pitchFamily="34" charset="0"/>
                <a:ea typeface="Calibri" panose="020F0502020204030204" pitchFamily="34" charset="0"/>
                <a:cs typeface="Arial" panose="020B0604020202020204" pitchFamily="34" charset="0"/>
              </a:rPr>
              <a:t> that </a:t>
            </a:r>
            <a:r>
              <a:rPr lang="en-US" sz="1800" u="sng" dirty="0" smtClean="0">
                <a:latin typeface="Calibri" panose="020F0502020204030204" pitchFamily="34" charset="0"/>
                <a:ea typeface="Calibri" panose="020F0502020204030204" pitchFamily="34" charset="0"/>
                <a:cs typeface="Arial" panose="020B0604020202020204" pitchFamily="34" charset="0"/>
              </a:rPr>
              <a:t>should be accomplished on a regular basis </a:t>
            </a:r>
            <a:r>
              <a:rPr lang="en-US" sz="1800" dirty="0" smtClean="0">
                <a:latin typeface="Calibri" panose="020F0502020204030204" pitchFamily="34" charset="0"/>
                <a:ea typeface="Calibri" panose="020F0502020204030204" pitchFamily="34" charset="0"/>
                <a:cs typeface="Arial" panose="020B0604020202020204" pitchFamily="34" charset="0"/>
              </a:rPr>
              <a:t>as set forth by the </a:t>
            </a:r>
            <a:r>
              <a:rPr lang="en-US" sz="1800" u="sng" dirty="0" smtClean="0">
                <a:latin typeface="Calibri" panose="020F0502020204030204" pitchFamily="34" charset="0"/>
                <a:ea typeface="Calibri" panose="020F0502020204030204" pitchFamily="34" charset="0"/>
                <a:cs typeface="Arial" panose="020B0604020202020204" pitchFamily="34" charset="0"/>
              </a:rPr>
              <a:t>security manager</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security management agencies</a:t>
            </a:r>
            <a:r>
              <a:rPr lang="en-US" sz="1800" dirty="0" smtClean="0">
                <a:latin typeface="Calibri" panose="020F0502020204030204" pitchFamily="34" charset="0"/>
                <a:ea typeface="Calibri" panose="020F0502020204030204" pitchFamily="34" charset="0"/>
                <a:cs typeface="Arial" panose="020B0604020202020204" pitchFamily="34" charset="0"/>
              </a:rPr>
              <a:t>, and </a:t>
            </a:r>
            <a:r>
              <a:rPr lang="en-US" sz="1800" u="sng" dirty="0" smtClean="0">
                <a:latin typeface="Calibri" panose="020F0502020204030204" pitchFamily="34" charset="0"/>
                <a:ea typeface="Calibri" panose="020F0502020204030204" pitchFamily="34" charset="0"/>
                <a:cs typeface="Arial" panose="020B0604020202020204" pitchFamily="34" charset="0"/>
              </a:rPr>
              <a:t>industry guidelines.</a:t>
            </a:r>
          </a:p>
          <a:p>
            <a:pPr algn="just">
              <a:lnSpc>
                <a:spcPct val="100000"/>
              </a:lnSpc>
              <a:spcBef>
                <a:spcPts val="60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number of identity theft in 2017 increased by over one million as compared to the identity theft figures in 2016. </a:t>
            </a:r>
          </a:p>
          <a:p>
            <a:pPr algn="just">
              <a:lnSpc>
                <a:spcPct val="100000"/>
              </a:lnSpc>
              <a:spcBef>
                <a:spcPts val="60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One user becomes victim of the identity theft in every two seconds in our present connected environment. </a:t>
            </a:r>
          </a:p>
          <a:p>
            <a:pPr algn="just">
              <a:lnSpc>
                <a:spcPct val="100000"/>
              </a:lnSpc>
              <a:spcBef>
                <a:spcPts val="60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After creating a strong password, a user has to take different steps to maintain the power and effectiveness of the password. </a:t>
            </a:r>
          </a:p>
          <a:p>
            <a:pPr algn="just">
              <a:lnSpc>
                <a:spcPct val="100000"/>
              </a:lnSpc>
              <a:spcBef>
                <a:spcPts val="60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That means</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creating a strong password is not sufficient for maintaining a strong cyber security</a:t>
            </a:r>
            <a:r>
              <a:rPr lang="en-US" sz="1800" dirty="0">
                <a:latin typeface="Calibri" panose="020F0502020204030204" pitchFamily="34" charset="0"/>
                <a:ea typeface="Calibri" panose="020F0502020204030204" pitchFamily="34" charset="0"/>
                <a:cs typeface="Arial" panose="020B0604020202020204" pitchFamily="34" charset="0"/>
              </a:rPr>
              <a:t>.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00000"/>
              </a:lnSpc>
              <a:spcBef>
                <a:spcPts val="0"/>
              </a:spcBef>
              <a:spcAft>
                <a:spcPts val="1000"/>
              </a:spcAft>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00000"/>
              </a:lnSpc>
              <a:spcBef>
                <a:spcPts val="0"/>
              </a:spcBef>
              <a:spcAft>
                <a:spcPts val="1000"/>
              </a:spcAft>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0799876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Effective Password Management Tips</a:t>
            </a:r>
          </a:p>
        </p:txBody>
      </p:sp>
      <p:sp>
        <p:nvSpPr>
          <p:cNvPr id="12" name="Rectangle 11">
            <a:extLst>
              <a:ext uri="{FF2B5EF4-FFF2-40B4-BE49-F238E27FC236}">
                <a16:creationId xmlns:a16="http://schemas.microsoft.com/office/drawing/2014/main" xmlns=""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19</a:t>
            </a:fld>
            <a:endParaRPr lang="en-US" dirty="0">
              <a:solidFill>
                <a:prstClr val="black"/>
              </a:solidFill>
            </a:endParaRPr>
          </a:p>
        </p:txBody>
      </p:sp>
      <p:pic>
        <p:nvPicPr>
          <p:cNvPr id="17" name="Picture 16" descr="Related image">
            <a:extLst>
              <a:ext uri="{FF2B5EF4-FFF2-40B4-BE49-F238E27FC236}">
                <a16:creationId xmlns:a16="http://schemas.microsoft.com/office/drawing/2014/main" xmlns="" id="{8AAA64DB-4AED-4154-9DBF-54E5A0528827}"/>
              </a:ext>
            </a:extLst>
          </p:cNvPr>
          <p:cNvPicPr/>
          <p:nvPr/>
        </p:nvPicPr>
        <p:blipFill>
          <a:blip r:embed="rId5" cstate="print"/>
          <a:srcRect/>
          <a:stretch>
            <a:fillRect/>
          </a:stretch>
        </p:blipFill>
        <p:spPr bwMode="auto">
          <a:xfrm>
            <a:off x="8681636" y="2299994"/>
            <a:ext cx="3447691" cy="2329180"/>
          </a:xfrm>
          <a:prstGeom prst="rect">
            <a:avLst/>
          </a:prstGeom>
          <a:noFill/>
          <a:ln w="9525">
            <a:noFill/>
            <a:miter lim="800000"/>
            <a:headEnd/>
            <a:tailEnd/>
          </a:ln>
          <a:effectLst>
            <a:softEdge rad="406400"/>
          </a:effectLst>
        </p:spPr>
      </p:pic>
      <p:sp>
        <p:nvSpPr>
          <p:cNvPr id="16" name="Content Placeholder 3">
            <a:extLst>
              <a:ext uri="{FF2B5EF4-FFF2-40B4-BE49-F238E27FC236}">
                <a16:creationId xmlns:a16="http://schemas.microsoft.com/office/drawing/2014/main" xmlns="" id="{4C7DC0EF-6672-4EA1-9A4C-9918B39BFEB5}"/>
              </a:ext>
            </a:extLst>
          </p:cNvPr>
          <p:cNvSpPr txBox="1">
            <a:spLocks/>
          </p:cNvSpPr>
          <p:nvPr/>
        </p:nvSpPr>
        <p:spPr>
          <a:xfrm>
            <a:off x="351692" y="1472152"/>
            <a:ext cx="8436294" cy="489555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600"/>
              </a:spcBef>
              <a:spcAft>
                <a:spcPts val="600"/>
              </a:spcAft>
            </a:pPr>
            <a:r>
              <a:rPr lang="en-US" sz="1800" dirty="0" smtClean="0">
                <a:latin typeface="Calibri" panose="020F0502020204030204" pitchFamily="34" charset="0"/>
                <a:ea typeface="Calibri" panose="020F0502020204030204" pitchFamily="34" charset="0"/>
                <a:cs typeface="Arial" panose="020B0604020202020204" pitchFamily="34" charset="0"/>
              </a:rPr>
              <a:t>You will have to keep a close look at the security and effectiveness of the password after you created a strong password. </a:t>
            </a:r>
          </a:p>
          <a:p>
            <a:pPr algn="just">
              <a:lnSpc>
                <a:spcPct val="100000"/>
              </a:lnSpc>
              <a:spcBef>
                <a:spcPts val="600"/>
              </a:spcBef>
              <a:spcAft>
                <a:spcPts val="600"/>
              </a:spcAft>
            </a:pPr>
            <a:r>
              <a:rPr lang="en-US" sz="1800" dirty="0" smtClean="0">
                <a:latin typeface="Calibri" panose="020F0502020204030204" pitchFamily="34" charset="0"/>
                <a:ea typeface="Calibri" panose="020F0502020204030204" pitchFamily="34" charset="0"/>
                <a:cs typeface="Arial" panose="020B0604020202020204" pitchFamily="34" charset="0"/>
              </a:rPr>
              <a:t>You should take the below-mentioned steps and follow 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guidelines set forth by the security experts and industry standards</a:t>
            </a:r>
            <a:r>
              <a:rPr lang="en-US" sz="1800" b="1" dirty="0" smtClean="0">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to maintain the effectiveness of your system and online accounts.</a:t>
            </a:r>
          </a:p>
          <a:p>
            <a:pPr marL="685800" indent="-336550" algn="just">
              <a:lnSpc>
                <a:spcPct val="100000"/>
              </a:lnSpc>
              <a:spcBef>
                <a:spcPts val="600"/>
              </a:spcBef>
              <a:spcAft>
                <a:spcPts val="600"/>
              </a:spcAft>
              <a:buFont typeface="Wingdings" panose="05000000000000000000" pitchFamily="2" charset="2"/>
              <a:buChar char="Ø"/>
            </a:pPr>
            <a:r>
              <a:rPr lang="en-US" sz="1800" dirty="0" smtClean="0">
                <a:latin typeface="Calibri" panose="020F0502020204030204" pitchFamily="34" charset="0"/>
                <a:ea typeface="Calibri" panose="020F0502020204030204" pitchFamily="34" charset="0"/>
                <a:cs typeface="Arial" panose="020B0604020202020204" pitchFamily="34" charset="0"/>
              </a:rPr>
              <a:t>Always choose longer passwords ranging from 12 to 20 or even more characters</a:t>
            </a:r>
          </a:p>
          <a:p>
            <a:pPr marL="685800" lvl="0" indent="-336550" algn="just">
              <a:lnSpc>
                <a:spcPct val="100000"/>
              </a:lnSpc>
              <a:spcBef>
                <a:spcPts val="600"/>
              </a:spcBef>
              <a:spcAft>
                <a:spcPts val="600"/>
              </a:spcAft>
              <a:buFont typeface="Wingdings" panose="05000000000000000000" pitchFamily="2" charset="2"/>
              <a:buChar char="Ø"/>
            </a:pPr>
            <a:r>
              <a:rPr lang="en-US" sz="1800" dirty="0">
                <a:latin typeface="Calibri" panose="020F0502020204030204" pitchFamily="34" charset="0"/>
                <a:ea typeface="Calibri" panose="020F0502020204030204" pitchFamily="34" charset="0"/>
                <a:cs typeface="Arial" panose="020B0604020202020204" pitchFamily="34" charset="0"/>
              </a:rPr>
              <a:t>Password is a completely private property; so, don’t share it with anybody </a:t>
            </a:r>
          </a:p>
          <a:p>
            <a:pPr marL="685800" marR="0" lvl="0" indent="-336550" algn="just">
              <a:lnSpc>
                <a:spcPct val="100000"/>
              </a:lnSpc>
              <a:spcBef>
                <a:spcPts val="600"/>
              </a:spcBef>
              <a:spcAft>
                <a:spcPts val="600"/>
              </a:spcAft>
              <a:buFont typeface="Wingdings" panose="05000000000000000000" pitchFamily="2" charset="2"/>
              <a:buChar char="Ø"/>
            </a:pPr>
            <a:r>
              <a:rPr lang="en-US" sz="1800" dirty="0">
                <a:latin typeface="Calibri" panose="020F0502020204030204" pitchFamily="34" charset="0"/>
                <a:ea typeface="Calibri" panose="020F0502020204030204" pitchFamily="34" charset="0"/>
                <a:cs typeface="Arial" panose="020B0604020202020204" pitchFamily="34" charset="0"/>
              </a:rPr>
              <a:t>Never create same password for multiple accounts or services </a:t>
            </a:r>
          </a:p>
          <a:p>
            <a:pPr marL="685800" marR="0" lvl="0" indent="-336550" algn="just">
              <a:lnSpc>
                <a:spcPct val="100000"/>
              </a:lnSpc>
              <a:spcBef>
                <a:spcPts val="600"/>
              </a:spcBef>
              <a:spcAft>
                <a:spcPts val="600"/>
              </a:spcAft>
              <a:buFont typeface="Wingdings" panose="05000000000000000000" pitchFamily="2" charset="2"/>
              <a:buChar char="Ø"/>
            </a:pPr>
            <a:r>
              <a:rPr lang="en-US" sz="1800" dirty="0">
                <a:latin typeface="Calibri" panose="020F0502020204030204" pitchFamily="34" charset="0"/>
                <a:ea typeface="Calibri" panose="020F0502020204030204" pitchFamily="34" charset="0"/>
                <a:cs typeface="Arial" panose="020B0604020202020204" pitchFamily="34" charset="0"/>
              </a:rPr>
              <a:t>Never write down your password on paper or copy </a:t>
            </a:r>
          </a:p>
          <a:p>
            <a:pPr marL="685800" marR="0" lvl="0" indent="-336550" algn="just">
              <a:lnSpc>
                <a:spcPct val="100000"/>
              </a:lnSpc>
              <a:spcBef>
                <a:spcPts val="600"/>
              </a:spcBef>
              <a:spcAft>
                <a:spcPts val="600"/>
              </a:spcAft>
              <a:buFont typeface="Wingdings" panose="05000000000000000000" pitchFamily="2" charset="2"/>
              <a:buChar char="Ø"/>
            </a:pPr>
            <a:r>
              <a:rPr lang="en-US" sz="1800" dirty="0">
                <a:latin typeface="Calibri" panose="020F0502020204030204" pitchFamily="34" charset="0"/>
                <a:ea typeface="Calibri" panose="020F0502020204030204" pitchFamily="34" charset="0"/>
                <a:cs typeface="Arial" panose="020B0604020202020204" pitchFamily="34" charset="0"/>
              </a:rPr>
              <a:t>Never save your password on your computer </a:t>
            </a:r>
          </a:p>
          <a:p>
            <a:pPr marL="685800" marR="0" lvl="0" indent="-336550" algn="just">
              <a:lnSpc>
                <a:spcPct val="100000"/>
              </a:lnSpc>
              <a:spcBef>
                <a:spcPts val="600"/>
              </a:spcBef>
              <a:spcAft>
                <a:spcPts val="600"/>
              </a:spcAft>
              <a:buFont typeface="Wingdings" panose="05000000000000000000" pitchFamily="2" charset="2"/>
              <a:buChar char="Ø"/>
            </a:pPr>
            <a:r>
              <a:rPr lang="en-US" sz="1800" dirty="0">
                <a:latin typeface="Calibri" panose="020F0502020204030204" pitchFamily="34" charset="0"/>
                <a:ea typeface="Calibri" panose="020F0502020204030204" pitchFamily="34" charset="0"/>
                <a:cs typeface="Arial" panose="020B0604020202020204" pitchFamily="34" charset="0"/>
              </a:rPr>
              <a:t>Change your password after 3 to 4 months </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marL="685800" indent="-336550" algn="just">
              <a:lnSpc>
                <a:spcPct val="100000"/>
              </a:lnSpc>
              <a:spcBef>
                <a:spcPts val="600"/>
              </a:spcBef>
              <a:spcAft>
                <a:spcPts val="600"/>
              </a:spcAft>
              <a:buFont typeface="Wingdings" panose="05000000000000000000" pitchFamily="2" charset="2"/>
              <a:buChar char="Ø"/>
            </a:pPr>
            <a:r>
              <a:rPr lang="en-US" sz="1800" dirty="0">
                <a:latin typeface="Calibri" panose="020F0502020204030204" pitchFamily="34" charset="0"/>
                <a:ea typeface="Calibri" panose="020F0502020204030204" pitchFamily="34" charset="0"/>
                <a:cs typeface="Arial" panose="020B0604020202020204" pitchFamily="34" charset="0"/>
              </a:rPr>
              <a:t>Always use different patterns for every password so that it cannot be easily cracked </a:t>
            </a:r>
          </a:p>
          <a:p>
            <a:pPr marL="342900" marR="0" lvl="0" indent="-342900" algn="just">
              <a:lnSpc>
                <a:spcPct val="100000"/>
              </a:lnSpc>
              <a:spcBef>
                <a:spcPts val="600"/>
              </a:spcBef>
              <a:spcAft>
                <a:spcPts val="600"/>
              </a:spcAft>
              <a:buFont typeface="Times New Roman" panose="02020603050405020304" pitchFamily="18" charset="0"/>
              <a:buChar char="─"/>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43324885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Effective Password Management Tips</a:t>
            </a:r>
          </a:p>
        </p:txBody>
      </p:sp>
      <p:sp>
        <p:nvSpPr>
          <p:cNvPr id="12" name="Rectangle 11">
            <a:extLst>
              <a:ext uri="{FF2B5EF4-FFF2-40B4-BE49-F238E27FC236}">
                <a16:creationId xmlns:a16="http://schemas.microsoft.com/office/drawing/2014/main" xmlns=""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20</a:t>
            </a:fld>
            <a:endParaRPr lang="en-US" dirty="0">
              <a:solidFill>
                <a:prstClr val="black"/>
              </a:solidFill>
            </a:endParaRPr>
          </a:p>
        </p:txBody>
      </p:sp>
      <p:pic>
        <p:nvPicPr>
          <p:cNvPr id="17" name="Picture 16" descr="Related image">
            <a:extLst>
              <a:ext uri="{FF2B5EF4-FFF2-40B4-BE49-F238E27FC236}">
                <a16:creationId xmlns:a16="http://schemas.microsoft.com/office/drawing/2014/main" xmlns="" id="{8AAA64DB-4AED-4154-9DBF-54E5A0528827}"/>
              </a:ext>
            </a:extLst>
          </p:cNvPr>
          <p:cNvPicPr/>
          <p:nvPr/>
        </p:nvPicPr>
        <p:blipFill>
          <a:blip r:embed="rId5" cstate="print"/>
          <a:srcRect/>
          <a:stretch>
            <a:fillRect/>
          </a:stretch>
        </p:blipFill>
        <p:spPr bwMode="auto">
          <a:xfrm>
            <a:off x="8681636" y="2299994"/>
            <a:ext cx="3447691" cy="2329180"/>
          </a:xfrm>
          <a:prstGeom prst="rect">
            <a:avLst/>
          </a:prstGeom>
          <a:noFill/>
          <a:ln w="9525">
            <a:noFill/>
            <a:miter lim="800000"/>
            <a:headEnd/>
            <a:tailEnd/>
          </a:ln>
          <a:effectLst>
            <a:softEdge rad="406400"/>
          </a:effectLst>
        </p:spPr>
      </p:pic>
      <p:sp>
        <p:nvSpPr>
          <p:cNvPr id="16" name="Content Placeholder 3">
            <a:extLst>
              <a:ext uri="{FF2B5EF4-FFF2-40B4-BE49-F238E27FC236}">
                <a16:creationId xmlns:a16="http://schemas.microsoft.com/office/drawing/2014/main" xmlns="" id="{4C7DC0EF-6672-4EA1-9A4C-9918B39BFEB5}"/>
              </a:ext>
            </a:extLst>
          </p:cNvPr>
          <p:cNvSpPr txBox="1">
            <a:spLocks/>
          </p:cNvSpPr>
          <p:nvPr/>
        </p:nvSpPr>
        <p:spPr>
          <a:xfrm>
            <a:off x="615999" y="1494909"/>
            <a:ext cx="8365316" cy="46282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1175" indent="-457200" algn="just">
              <a:lnSpc>
                <a:spcPct val="100000"/>
              </a:lnSpc>
              <a:spcBef>
                <a:spcPts val="0"/>
              </a:spcBef>
              <a:spcAft>
                <a:spcPts val="600"/>
              </a:spcAft>
              <a:buFont typeface="Wingdings" panose="05000000000000000000" pitchFamily="2" charset="2"/>
              <a:buChar char="Ø"/>
            </a:pPr>
            <a:r>
              <a:rPr lang="en-US" sz="1800" dirty="0" smtClean="0">
                <a:latin typeface="Calibri" panose="020F0502020204030204" pitchFamily="34" charset="0"/>
                <a:ea typeface="Calibri" panose="020F0502020204030204" pitchFamily="34" charset="0"/>
                <a:cs typeface="Arial" panose="020B0604020202020204" pitchFamily="34" charset="0"/>
              </a:rPr>
              <a:t>Never use single number at the end of the password </a:t>
            </a:r>
          </a:p>
          <a:p>
            <a:pPr marL="511175" indent="-457200" algn="just">
              <a:lnSpc>
                <a:spcPct val="100000"/>
              </a:lnSpc>
              <a:spcBef>
                <a:spcPts val="0"/>
              </a:spcBef>
              <a:spcAft>
                <a:spcPts val="600"/>
              </a:spcAft>
              <a:buFont typeface="Wingdings" panose="05000000000000000000" pitchFamily="2" charset="2"/>
              <a:buChar char="Ø"/>
            </a:pPr>
            <a:r>
              <a:rPr lang="en-US" sz="1800" dirty="0" smtClean="0">
                <a:latin typeface="Calibri" panose="020F0502020204030204" pitchFamily="34" charset="0"/>
                <a:ea typeface="Calibri" panose="020F0502020204030204" pitchFamily="34" charset="0"/>
                <a:cs typeface="Arial" panose="020B0604020202020204" pitchFamily="34" charset="0"/>
              </a:rPr>
              <a:t>Try to use biometric password if available </a:t>
            </a:r>
          </a:p>
          <a:p>
            <a:pPr marL="511175" indent="-457200" algn="just">
              <a:lnSpc>
                <a:spcPct val="100000"/>
              </a:lnSpc>
              <a:spcBef>
                <a:spcPts val="0"/>
              </a:spcBef>
              <a:spcAft>
                <a:spcPts val="600"/>
              </a:spcAft>
              <a:buFont typeface="Wingdings" panose="05000000000000000000" pitchFamily="2" charset="2"/>
              <a:buChar char="Ø"/>
            </a:pPr>
            <a:r>
              <a:rPr lang="en-US" sz="1800" dirty="0" smtClean="0">
                <a:latin typeface="Calibri" panose="020F0502020204030204" pitchFamily="34" charset="0"/>
                <a:ea typeface="Calibri" panose="020F0502020204030204" pitchFamily="34" charset="0"/>
                <a:cs typeface="Arial" panose="020B0604020202020204" pitchFamily="34" charset="0"/>
              </a:rPr>
              <a:t>Consider using the 2-factor authentication</a:t>
            </a:r>
          </a:p>
          <a:p>
            <a:pPr marL="511175" lvl="0" indent="-457200" algn="just">
              <a:lnSpc>
                <a:spcPct val="100000"/>
              </a:lnSpc>
              <a:spcBef>
                <a:spcPts val="0"/>
              </a:spcBef>
              <a:spcAft>
                <a:spcPts val="600"/>
              </a:spcAft>
              <a:buFont typeface="Wingdings" panose="05000000000000000000" pitchFamily="2" charset="2"/>
              <a:buChar char="Ø"/>
            </a:pPr>
            <a:r>
              <a:rPr lang="en-US" sz="1800" dirty="0">
                <a:latin typeface="Calibri" panose="020F0502020204030204" pitchFamily="34" charset="0"/>
                <a:ea typeface="Calibri" panose="020F0502020204030204" pitchFamily="34" charset="0"/>
                <a:cs typeface="Arial" panose="020B0604020202020204" pitchFamily="34" charset="0"/>
              </a:rPr>
              <a:t>Always enable multi-factor authentication on your account if supported </a:t>
            </a:r>
          </a:p>
          <a:p>
            <a:pPr marL="511175" marR="0" lvl="0" indent="-457200" algn="just">
              <a:lnSpc>
                <a:spcPct val="100000"/>
              </a:lnSpc>
              <a:spcBef>
                <a:spcPts val="0"/>
              </a:spcBef>
              <a:spcAft>
                <a:spcPts val="600"/>
              </a:spcAft>
              <a:buFont typeface="Wingdings" panose="05000000000000000000" pitchFamily="2" charset="2"/>
              <a:buChar char="Ø"/>
            </a:pPr>
            <a:r>
              <a:rPr lang="en-US" sz="1800" dirty="0">
                <a:latin typeface="Calibri" panose="020F0502020204030204" pitchFamily="34" charset="0"/>
                <a:ea typeface="Calibri" panose="020F0502020204030204" pitchFamily="34" charset="0"/>
                <a:cs typeface="Arial" panose="020B0604020202020204" pitchFamily="34" charset="0"/>
              </a:rPr>
              <a:t>Encrypt the files and data that contain password related information </a:t>
            </a:r>
          </a:p>
          <a:p>
            <a:pPr marL="511175" marR="0" lvl="0" indent="-457200" algn="just">
              <a:lnSpc>
                <a:spcPct val="100000"/>
              </a:lnSpc>
              <a:spcBef>
                <a:spcPts val="0"/>
              </a:spcBef>
              <a:spcAft>
                <a:spcPts val="600"/>
              </a:spcAft>
              <a:buFont typeface="Wingdings" panose="05000000000000000000" pitchFamily="2" charset="2"/>
              <a:buChar char="Ø"/>
            </a:pPr>
            <a:r>
              <a:rPr lang="en-US" sz="1800" dirty="0">
                <a:latin typeface="Calibri" panose="020F0502020204030204" pitchFamily="34" charset="0"/>
                <a:ea typeface="Calibri" panose="020F0502020204030204" pitchFamily="34" charset="0"/>
                <a:cs typeface="Arial" panose="020B0604020202020204" pitchFamily="34" charset="0"/>
              </a:rPr>
              <a:t>Don’t save your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critical passwords </a:t>
            </a:r>
            <a:r>
              <a:rPr lang="en-US" sz="1800" dirty="0">
                <a:latin typeface="Calibri" panose="020F0502020204030204" pitchFamily="34" charset="0"/>
                <a:ea typeface="Calibri" panose="020F0502020204030204" pitchFamily="34" charset="0"/>
                <a:cs typeface="Arial" panose="020B0604020202020204" pitchFamily="34" charset="0"/>
              </a:rPr>
              <a:t>on browsers</a:t>
            </a:r>
          </a:p>
          <a:p>
            <a:pPr marL="511175" marR="0" lvl="0" indent="-457200" algn="just">
              <a:lnSpc>
                <a:spcPct val="100000"/>
              </a:lnSpc>
              <a:spcBef>
                <a:spcPts val="0"/>
              </a:spcBef>
              <a:spcAft>
                <a:spcPts val="600"/>
              </a:spcAft>
              <a:buFont typeface="Wingdings" panose="05000000000000000000" pitchFamily="2" charset="2"/>
              <a:buChar char="Ø"/>
            </a:pPr>
            <a:r>
              <a:rPr lang="en-US" sz="1800" dirty="0">
                <a:latin typeface="Calibri" panose="020F0502020204030204" pitchFamily="34" charset="0"/>
                <a:ea typeface="Calibri" panose="020F0502020204030204" pitchFamily="34" charset="0"/>
                <a:cs typeface="Arial" panose="020B0604020202020204" pitchFamily="34" charset="0"/>
              </a:rPr>
              <a:t>Always try to use a good password manager for managing your password more effectively and efficiently </a:t>
            </a:r>
          </a:p>
          <a:p>
            <a:pPr marL="511175" marR="0" lvl="0" indent="-457200" algn="just">
              <a:lnSpc>
                <a:spcPct val="100000"/>
              </a:lnSpc>
              <a:spcBef>
                <a:spcPts val="0"/>
              </a:spcBef>
              <a:spcAft>
                <a:spcPts val="600"/>
              </a:spcAft>
              <a:buFont typeface="Wingdings" panose="05000000000000000000" pitchFamily="2" charset="2"/>
              <a:buChar char="Ø"/>
            </a:pPr>
            <a:r>
              <a:rPr lang="en-US" sz="1800" dirty="0">
                <a:latin typeface="Calibri" panose="020F0502020204030204" pitchFamily="34" charset="0"/>
                <a:ea typeface="Calibri" panose="020F0502020204030204" pitchFamily="34" charset="0"/>
                <a:cs typeface="Arial" panose="020B0604020202020204" pitchFamily="34" charset="0"/>
              </a:rPr>
              <a:t>Always type your password fast so that no one can guess it</a:t>
            </a:r>
          </a:p>
          <a:p>
            <a:pPr marL="511175" marR="0" lvl="0" indent="-457200" algn="just">
              <a:lnSpc>
                <a:spcPct val="100000"/>
              </a:lnSpc>
              <a:spcBef>
                <a:spcPts val="0"/>
              </a:spcBef>
              <a:spcAft>
                <a:spcPts val="600"/>
              </a:spcAft>
              <a:buFont typeface="Wingdings" panose="05000000000000000000" pitchFamily="2" charset="2"/>
              <a:buChar char="Ø"/>
            </a:pPr>
            <a:r>
              <a:rPr lang="en-US" sz="1800" dirty="0">
                <a:latin typeface="Calibri" panose="020F0502020204030204" pitchFamily="34" charset="0"/>
                <a:ea typeface="Calibri" panose="020F0502020204030204" pitchFamily="34" charset="0"/>
                <a:cs typeface="Arial" panose="020B0604020202020204" pitchFamily="34" charset="0"/>
              </a:rPr>
              <a:t>Always remember password so that you don’t refer to any paper or file for the same </a:t>
            </a:r>
          </a:p>
          <a:p>
            <a:pPr marL="511175" marR="0" lvl="0" indent="-457200" algn="just">
              <a:lnSpc>
                <a:spcPct val="100000"/>
              </a:lnSpc>
              <a:spcBef>
                <a:spcPts val="0"/>
              </a:spcBef>
              <a:spcAft>
                <a:spcPts val="600"/>
              </a:spcAft>
              <a:buFont typeface="Wingdings" panose="05000000000000000000" pitchFamily="2" charset="2"/>
              <a:buChar char="Ø"/>
            </a:pPr>
            <a:r>
              <a:rPr lang="en-US" sz="1800" dirty="0">
                <a:latin typeface="Calibri" panose="020F0502020204030204" pitchFamily="34" charset="0"/>
                <a:ea typeface="Calibri" panose="020F0502020204030204" pitchFamily="34" charset="0"/>
                <a:cs typeface="Arial" panose="020B0604020202020204" pitchFamily="34" charset="0"/>
              </a:rPr>
              <a:t>Try to generate strong passwords with the help of password generating software </a:t>
            </a:r>
          </a:p>
        </p:txBody>
      </p:sp>
    </p:spTree>
    <p:extLst>
      <p:ext uri="{BB962C8B-B14F-4D97-AF65-F5344CB8AC3E}">
        <p14:creationId xmlns:p14="http://schemas.microsoft.com/office/powerpoint/2010/main" val="20415732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Effective Password Management Tips</a:t>
            </a:r>
          </a:p>
        </p:txBody>
      </p:sp>
      <p:sp>
        <p:nvSpPr>
          <p:cNvPr id="12" name="Rectangle 11">
            <a:extLst>
              <a:ext uri="{FF2B5EF4-FFF2-40B4-BE49-F238E27FC236}">
                <a16:creationId xmlns:a16="http://schemas.microsoft.com/office/drawing/2014/main" xmlns=""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21</a:t>
            </a:fld>
            <a:endParaRPr lang="en-US" dirty="0">
              <a:solidFill>
                <a:prstClr val="black"/>
              </a:solidFill>
            </a:endParaRPr>
          </a:p>
        </p:txBody>
      </p:sp>
      <p:pic>
        <p:nvPicPr>
          <p:cNvPr id="17" name="Picture 16" descr="Related image">
            <a:extLst>
              <a:ext uri="{FF2B5EF4-FFF2-40B4-BE49-F238E27FC236}">
                <a16:creationId xmlns:a16="http://schemas.microsoft.com/office/drawing/2014/main" xmlns="" id="{8AAA64DB-4AED-4154-9DBF-54E5A0528827}"/>
              </a:ext>
            </a:extLst>
          </p:cNvPr>
          <p:cNvPicPr/>
          <p:nvPr/>
        </p:nvPicPr>
        <p:blipFill>
          <a:blip r:embed="rId5" cstate="print"/>
          <a:srcRect/>
          <a:stretch>
            <a:fillRect/>
          </a:stretch>
        </p:blipFill>
        <p:spPr bwMode="auto">
          <a:xfrm>
            <a:off x="8681636" y="2299994"/>
            <a:ext cx="3447691" cy="2329180"/>
          </a:xfrm>
          <a:prstGeom prst="rect">
            <a:avLst/>
          </a:prstGeom>
          <a:noFill/>
          <a:ln w="9525">
            <a:noFill/>
            <a:miter lim="800000"/>
            <a:headEnd/>
            <a:tailEnd/>
          </a:ln>
          <a:effectLst>
            <a:softEdge rad="406400"/>
          </a:effectLst>
        </p:spPr>
      </p:pic>
      <p:sp>
        <p:nvSpPr>
          <p:cNvPr id="2" name="Rectangle 1"/>
          <p:cNvSpPr/>
          <p:nvPr/>
        </p:nvSpPr>
        <p:spPr>
          <a:xfrm>
            <a:off x="873711" y="1517650"/>
            <a:ext cx="7662587" cy="4375557"/>
          </a:xfrm>
          <a:prstGeom prst="rect">
            <a:avLst/>
          </a:prstGeom>
        </p:spPr>
        <p:txBody>
          <a:bodyPr wrap="square">
            <a:spAutoFit/>
          </a:bodyPr>
          <a:lstStyle/>
          <a:p>
            <a:pPr marL="457200" indent="-457200" algn="just">
              <a:lnSpc>
                <a:spcPct val="150000"/>
              </a:lnSpc>
              <a:spcBef>
                <a:spcPts val="0"/>
              </a:spcBef>
              <a:buFont typeface="Wingdings" panose="05000000000000000000" pitchFamily="2" charset="2"/>
              <a:buChar char="Ø"/>
            </a:pPr>
            <a:r>
              <a:rPr lang="en-US" dirty="0">
                <a:latin typeface="Calibri" panose="020F0502020204030204" pitchFamily="34" charset="0"/>
                <a:ea typeface="Calibri" panose="020F0502020204030204" pitchFamily="34" charset="0"/>
                <a:cs typeface="Arial" panose="020B0604020202020204" pitchFamily="34" charset="0"/>
              </a:rPr>
              <a:t>Never reuse the password over and over again after changing it </a:t>
            </a:r>
          </a:p>
          <a:p>
            <a:pPr marL="457200" indent="-457200" algn="just">
              <a:lnSpc>
                <a:spcPct val="150000"/>
              </a:lnSpc>
              <a:spcBef>
                <a:spcPts val="0"/>
              </a:spcBef>
              <a:buFont typeface="Wingdings" panose="05000000000000000000" pitchFamily="2" charset="2"/>
              <a:buChar char="Ø"/>
            </a:pPr>
            <a:r>
              <a:rPr lang="en-US" dirty="0">
                <a:latin typeface="Calibri" panose="020F0502020204030204" pitchFamily="34" charset="0"/>
                <a:ea typeface="Calibri" panose="020F0502020204030204" pitchFamily="34" charset="0"/>
                <a:cs typeface="Arial" panose="020B0604020202020204" pitchFamily="34" charset="0"/>
              </a:rPr>
              <a:t>Never send or save your password in emails because they are not fully secure </a:t>
            </a:r>
          </a:p>
          <a:p>
            <a:pPr marL="457200" indent="-457200" algn="just">
              <a:lnSpc>
                <a:spcPct val="150000"/>
              </a:lnSpc>
              <a:spcBef>
                <a:spcPts val="0"/>
              </a:spcBef>
              <a:buFont typeface="Wingdings" panose="05000000000000000000" pitchFamily="2" charset="2"/>
              <a:buChar char="Ø"/>
            </a:pPr>
            <a:r>
              <a:rPr lang="en-US" dirty="0">
                <a:latin typeface="Calibri" panose="020F0502020204030204" pitchFamily="34" charset="0"/>
                <a:ea typeface="Calibri" panose="020F0502020204030204" pitchFamily="34" charset="0"/>
                <a:cs typeface="Arial" panose="020B0604020202020204" pitchFamily="34" charset="0"/>
              </a:rPr>
              <a:t>Always take note of surroundings when you input your password </a:t>
            </a:r>
          </a:p>
          <a:p>
            <a:pPr marL="457200" indent="-457200" algn="just">
              <a:lnSpc>
                <a:spcPct val="150000"/>
              </a:lnSpc>
              <a:spcBef>
                <a:spcPts val="0"/>
              </a:spcBef>
              <a:spcAft>
                <a:spcPts val="1000"/>
              </a:spcAft>
              <a:buFont typeface="Wingdings" panose="05000000000000000000" pitchFamily="2" charset="2"/>
              <a:buChar char="Ø"/>
            </a:pPr>
            <a:r>
              <a:rPr lang="en-US" dirty="0">
                <a:latin typeface="Calibri" panose="020F0502020204030204" pitchFamily="34" charset="0"/>
                <a:ea typeface="Calibri" panose="020F0502020204030204" pitchFamily="34" charset="0"/>
                <a:cs typeface="Arial" panose="020B0604020202020204" pitchFamily="34" charset="0"/>
              </a:rPr>
              <a:t>Always choose the strong passwords but those passwords should be easy to remember for you</a:t>
            </a:r>
          </a:p>
          <a:p>
            <a:pPr marL="285750" indent="-285750" algn="just">
              <a:lnSpc>
                <a:spcPct val="150000"/>
              </a:lnSpc>
              <a:buFont typeface="Wingdings" panose="05000000000000000000" pitchFamily="2" charset="2"/>
              <a:buChar char="§"/>
            </a:pPr>
            <a:r>
              <a:rPr lang="en-US" dirty="0">
                <a:solidFill>
                  <a:srgbClr val="0070C0"/>
                </a:solidFill>
                <a:latin typeface="Calibri" panose="020F0502020204030204" pitchFamily="34" charset="0"/>
                <a:ea typeface="Calibri" panose="020F0502020204030204" pitchFamily="34" charset="0"/>
                <a:cs typeface="Arial" panose="020B0604020202020204" pitchFamily="34" charset="0"/>
              </a:rPr>
              <a:t>If you take care of all of the above-mentioned tips, you would remain fully protected from the identity theft and other hacking activities.</a:t>
            </a:r>
          </a:p>
          <a:p>
            <a:pPr marL="285750" indent="-285750" algn="just">
              <a:lnSpc>
                <a:spcPct val="150000"/>
              </a:lnSpc>
              <a:buFont typeface="Wingdings" panose="05000000000000000000" pitchFamily="2" charset="2"/>
              <a:buChar char="§"/>
            </a:pPr>
            <a:r>
              <a:rPr lang="en-US" dirty="0">
                <a:solidFill>
                  <a:srgbClr val="0070C0"/>
                </a:solidFill>
                <a:latin typeface="Calibri" panose="020F0502020204030204" pitchFamily="34" charset="0"/>
                <a:ea typeface="Calibri" panose="020F0502020204030204" pitchFamily="34" charset="0"/>
                <a:cs typeface="Arial" panose="020B0604020202020204" pitchFamily="34" charset="0"/>
              </a:rPr>
              <a:t> Thus, you would be able to manage your passwords more effectively and efficiently. </a:t>
            </a:r>
            <a:endParaRPr lang="en-US" dirty="0">
              <a:solidFill>
                <a:srgbClr val="0070C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8505522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Creating &amp; Managing Secure Passwords</a:t>
            </a:r>
          </a:p>
        </p:txBody>
      </p:sp>
      <p:sp>
        <p:nvSpPr>
          <p:cNvPr id="12" name="Rectangle 11">
            <a:extLst>
              <a:ext uri="{FF2B5EF4-FFF2-40B4-BE49-F238E27FC236}">
                <a16:creationId xmlns:a16="http://schemas.microsoft.com/office/drawing/2014/main" xmlns=""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22</a:t>
            </a:fld>
            <a:endParaRPr lang="en-US" dirty="0">
              <a:solidFill>
                <a:prstClr val="black"/>
              </a:solidFill>
            </a:endParaRPr>
          </a:p>
        </p:txBody>
      </p:sp>
      <p:pic>
        <p:nvPicPr>
          <p:cNvPr id="16" name="Picture 15" descr="Related image">
            <a:extLst>
              <a:ext uri="{FF2B5EF4-FFF2-40B4-BE49-F238E27FC236}">
                <a16:creationId xmlns:a16="http://schemas.microsoft.com/office/drawing/2014/main" xmlns="" id="{9C75808F-491E-4D9F-B210-BE9C140EC8E4}"/>
              </a:ext>
            </a:extLst>
          </p:cNvPr>
          <p:cNvPicPr/>
          <p:nvPr/>
        </p:nvPicPr>
        <p:blipFill>
          <a:blip r:embed="rId5" cstate="print"/>
          <a:srcRect/>
          <a:stretch>
            <a:fillRect/>
          </a:stretch>
        </p:blipFill>
        <p:spPr bwMode="auto">
          <a:xfrm>
            <a:off x="39672" y="2148885"/>
            <a:ext cx="3112428" cy="2798445"/>
          </a:xfrm>
          <a:prstGeom prst="rect">
            <a:avLst/>
          </a:prstGeom>
          <a:noFill/>
          <a:ln w="9525">
            <a:noFill/>
            <a:miter lim="800000"/>
            <a:headEnd/>
            <a:tailEnd/>
          </a:ln>
          <a:effectLst>
            <a:softEdge rad="469900"/>
          </a:effectLst>
        </p:spPr>
      </p:pic>
      <p:sp>
        <p:nvSpPr>
          <p:cNvPr id="18" name="Content Placeholder 3">
            <a:extLst>
              <a:ext uri="{FF2B5EF4-FFF2-40B4-BE49-F238E27FC236}">
                <a16:creationId xmlns:a16="http://schemas.microsoft.com/office/drawing/2014/main" xmlns="" id="{4C7DC0EF-6672-4EA1-9A4C-9918B39BFEB5}"/>
              </a:ext>
            </a:extLst>
          </p:cNvPr>
          <p:cNvSpPr txBox="1">
            <a:spLocks/>
          </p:cNvSpPr>
          <p:nvPr/>
        </p:nvSpPr>
        <p:spPr>
          <a:xfrm>
            <a:off x="2913888" y="1519311"/>
            <a:ext cx="8623688" cy="451572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pPr>
            <a:r>
              <a:rPr lang="en-US" sz="1800" dirty="0" smtClean="0">
                <a:latin typeface="Calibri" panose="020F0502020204030204" pitchFamily="34" charset="0"/>
                <a:ea typeface="Calibri" panose="020F0502020204030204" pitchFamily="34" charset="0"/>
                <a:cs typeface="Arial" panose="020B0604020202020204" pitchFamily="34" charset="0"/>
              </a:rPr>
              <a:t>In the present-day online environment, our business as well as our social life is highly dependent on the computers, internet, software applications, and online services. </a:t>
            </a:r>
          </a:p>
          <a:p>
            <a:pPr algn="just">
              <a:lnSpc>
                <a:spcPct val="150000"/>
              </a:lnSpc>
              <a:spcBef>
                <a:spcPts val="0"/>
              </a:spcBef>
            </a:pPr>
            <a:r>
              <a:rPr lang="en-US" sz="1800" dirty="0" smtClean="0">
                <a:latin typeface="Calibri" panose="020F0502020204030204" pitchFamily="34" charset="0"/>
                <a:ea typeface="Calibri" panose="020F0502020204030204" pitchFamily="34" charset="0"/>
                <a:cs typeface="Arial" panose="020B0604020202020204" pitchFamily="34" charset="0"/>
              </a:rPr>
              <a:t>We use username and passwords for accessing those services and resources of the computer devices.</a:t>
            </a:r>
          </a:p>
          <a:p>
            <a:pPr algn="just">
              <a:lnSpc>
                <a:spcPct val="150000"/>
              </a:lnSpc>
              <a:spcBef>
                <a:spcPts val="0"/>
              </a:spcBef>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Passwords</a:t>
            </a:r>
            <a:r>
              <a:rPr lang="en-US" sz="1800" dirty="0" smtClean="0">
                <a:latin typeface="Calibri" panose="020F0502020204030204" pitchFamily="34" charset="0"/>
                <a:ea typeface="Calibri" panose="020F0502020204030204" pitchFamily="34" charset="0"/>
                <a:cs typeface="Arial" panose="020B0604020202020204" pitchFamily="34" charset="0"/>
              </a:rPr>
              <a:t> are </a:t>
            </a:r>
            <a:r>
              <a:rPr lang="en-US" sz="1800" u="sng" dirty="0" smtClean="0">
                <a:latin typeface="Calibri" panose="020F0502020204030204" pitchFamily="34" charset="0"/>
                <a:ea typeface="Calibri" panose="020F0502020204030204" pitchFamily="34" charset="0"/>
                <a:cs typeface="Arial" panose="020B0604020202020204" pitchFamily="34" charset="0"/>
              </a:rPr>
              <a:t>very critical and valuable for every online user </a:t>
            </a:r>
            <a:r>
              <a:rPr lang="en-US" sz="1800" dirty="0" smtClean="0">
                <a:latin typeface="Calibri" panose="020F0502020204030204" pitchFamily="34" charset="0"/>
                <a:ea typeface="Calibri" panose="020F0502020204030204" pitchFamily="34" charset="0"/>
                <a:cs typeface="Arial" panose="020B0604020202020204" pitchFamily="34" charset="0"/>
              </a:rPr>
              <a:t>because our personal, business, social, and many other types of data and information are directly linked with the online services and internet. </a:t>
            </a:r>
            <a:endParaRPr lang="en-US"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pPr>
            <a:r>
              <a:rPr lang="en-US" sz="1800" dirty="0" smtClean="0">
                <a:latin typeface="Calibri" panose="020F0502020204030204" pitchFamily="34" charset="0"/>
                <a:ea typeface="Calibri" panose="020F0502020204030204" pitchFamily="34" charset="0"/>
                <a:cs typeface="Arial" panose="020B0604020202020204" pitchFamily="34" charset="0"/>
              </a:rPr>
              <a:t>If any </a:t>
            </a:r>
            <a:r>
              <a:rPr lang="en-US" sz="1800" b="1" i="1" dirty="0" smtClean="0">
                <a:solidFill>
                  <a:srgbClr val="FF0000"/>
                </a:solidFill>
                <a:latin typeface="Calibri" panose="020F0502020204030204" pitchFamily="34" charset="0"/>
                <a:ea typeface="Calibri" panose="020F0502020204030204" pitchFamily="34" charset="0"/>
                <a:cs typeface="Arial" panose="020B0604020202020204" pitchFamily="34" charset="0"/>
              </a:rPr>
              <a:t>hacker gets hold on our password</a:t>
            </a:r>
            <a:r>
              <a:rPr lang="en-US" sz="1800" dirty="0" smtClean="0">
                <a:latin typeface="Calibri" panose="020F0502020204030204" pitchFamily="34" charset="0"/>
                <a:ea typeface="Calibri" panose="020F0502020204030204" pitchFamily="34" charset="0"/>
                <a:cs typeface="Arial" panose="020B0604020202020204" pitchFamily="34" charset="0"/>
              </a:rPr>
              <a:t>, we will become so exposed to many </a:t>
            </a:r>
            <a:r>
              <a:rPr lang="en-US" sz="1800" u="sng" dirty="0" smtClean="0">
                <a:latin typeface="Calibri" panose="020F0502020204030204" pitchFamily="34" charset="0"/>
                <a:ea typeface="Calibri" panose="020F0502020204030204" pitchFamily="34" charset="0"/>
                <a:cs typeface="Arial" panose="020B0604020202020204" pitchFamily="34" charset="0"/>
              </a:rPr>
              <a:t>types of losses </a:t>
            </a:r>
            <a:r>
              <a:rPr lang="en-US" sz="1800" dirty="0" smtClean="0">
                <a:latin typeface="Calibri" panose="020F0502020204030204" pitchFamily="34" charset="0"/>
                <a:ea typeface="Calibri" panose="020F0502020204030204" pitchFamily="34" charset="0"/>
                <a:cs typeface="Arial" panose="020B0604020202020204" pitchFamily="34" charset="0"/>
              </a:rPr>
              <a:t>incurred by </a:t>
            </a:r>
            <a:r>
              <a:rPr lang="en-US" sz="1800" u="sng" dirty="0" smtClean="0">
                <a:latin typeface="Calibri" panose="020F0502020204030204" pitchFamily="34" charset="0"/>
                <a:ea typeface="Calibri" panose="020F0502020204030204" pitchFamily="34" charset="0"/>
                <a:cs typeface="Arial" panose="020B0604020202020204" pitchFamily="34" charset="0"/>
              </a:rPr>
              <a:t>the breach of data integrity</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privacy</a:t>
            </a:r>
            <a:r>
              <a:rPr lang="en-US" sz="1800" dirty="0" smtClean="0">
                <a:latin typeface="Calibri" panose="020F0502020204030204" pitchFamily="34" charset="0"/>
                <a:ea typeface="Calibri" panose="020F0502020204030204" pitchFamily="34" charset="0"/>
                <a:cs typeface="Arial" panose="020B0604020202020204" pitchFamily="34" charset="0"/>
              </a:rPr>
              <a:t>, and </a:t>
            </a:r>
            <a:r>
              <a:rPr lang="en-US" sz="1800" u="sng" dirty="0" smtClean="0">
                <a:latin typeface="Calibri" panose="020F0502020204030204" pitchFamily="34" charset="0"/>
                <a:ea typeface="Calibri" panose="020F0502020204030204" pitchFamily="34" charset="0"/>
                <a:cs typeface="Arial" panose="020B0604020202020204" pitchFamily="34" charset="0"/>
              </a:rPr>
              <a:t>availability of digital resources</a:t>
            </a:r>
            <a:r>
              <a:rPr lang="en-US" sz="1800" dirty="0" smtClean="0">
                <a:latin typeface="Calibri" panose="020F0502020204030204" pitchFamily="34" charset="0"/>
                <a:ea typeface="Calibri" panose="020F0502020204030204" pitchFamily="34" charset="0"/>
                <a:cs typeface="Arial" panose="020B0604020202020204" pitchFamily="34" charset="0"/>
              </a:rPr>
              <a:t>.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9554314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Creating &amp; Managing Secure Passwords</a:t>
            </a:r>
          </a:p>
        </p:txBody>
      </p:sp>
      <p:sp>
        <p:nvSpPr>
          <p:cNvPr id="12" name="Rectangle 11">
            <a:extLst>
              <a:ext uri="{FF2B5EF4-FFF2-40B4-BE49-F238E27FC236}">
                <a16:creationId xmlns:a16="http://schemas.microsoft.com/office/drawing/2014/main" xmlns=""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23</a:t>
            </a:fld>
            <a:endParaRPr lang="en-US" dirty="0">
              <a:solidFill>
                <a:prstClr val="black"/>
              </a:solidFill>
            </a:endParaRPr>
          </a:p>
        </p:txBody>
      </p:sp>
      <p:pic>
        <p:nvPicPr>
          <p:cNvPr id="16" name="Picture 15" descr="Related image">
            <a:extLst>
              <a:ext uri="{FF2B5EF4-FFF2-40B4-BE49-F238E27FC236}">
                <a16:creationId xmlns:a16="http://schemas.microsoft.com/office/drawing/2014/main" xmlns="" id="{9C75808F-491E-4D9F-B210-BE9C140EC8E4}"/>
              </a:ext>
            </a:extLst>
          </p:cNvPr>
          <p:cNvPicPr/>
          <p:nvPr/>
        </p:nvPicPr>
        <p:blipFill>
          <a:blip r:embed="rId5" cstate="print"/>
          <a:srcRect/>
          <a:stretch>
            <a:fillRect/>
          </a:stretch>
        </p:blipFill>
        <p:spPr bwMode="auto">
          <a:xfrm>
            <a:off x="39672" y="2148885"/>
            <a:ext cx="3112428" cy="2798445"/>
          </a:xfrm>
          <a:prstGeom prst="rect">
            <a:avLst/>
          </a:prstGeom>
          <a:noFill/>
          <a:ln w="9525">
            <a:noFill/>
            <a:miter lim="800000"/>
            <a:headEnd/>
            <a:tailEnd/>
          </a:ln>
          <a:effectLst>
            <a:softEdge rad="469900"/>
          </a:effectLst>
        </p:spPr>
      </p:pic>
      <p:sp>
        <p:nvSpPr>
          <p:cNvPr id="17" name="Content Placeholder 3">
            <a:extLst>
              <a:ext uri="{FF2B5EF4-FFF2-40B4-BE49-F238E27FC236}">
                <a16:creationId xmlns:a16="http://schemas.microsoft.com/office/drawing/2014/main" xmlns="" id="{4C7DC0EF-6672-4EA1-9A4C-9918B39BFEB5}"/>
              </a:ext>
            </a:extLst>
          </p:cNvPr>
          <p:cNvSpPr txBox="1">
            <a:spLocks/>
          </p:cNvSpPr>
          <p:nvPr/>
        </p:nvSpPr>
        <p:spPr>
          <a:xfrm>
            <a:off x="2766210" y="1460713"/>
            <a:ext cx="8825154" cy="476894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So, the passwords are the lifeline of our online existence.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If our passwords are compromised, we will lose control over our valuable digital assets. </a:t>
            </a:r>
          </a:p>
          <a:p>
            <a:pPr algn="just">
              <a:lnSpc>
                <a:spcPct val="150000"/>
              </a:lnSpc>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hackers</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and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cyber criminals </a:t>
            </a:r>
            <a:r>
              <a:rPr lang="en-US" sz="1800" dirty="0" smtClean="0">
                <a:latin typeface="Calibri" panose="020F0502020204030204" pitchFamily="34" charset="0"/>
                <a:ea typeface="Calibri" panose="020F0502020204030204" pitchFamily="34" charset="0"/>
                <a:cs typeface="Arial" panose="020B0604020202020204" pitchFamily="34" charset="0"/>
              </a:rPr>
              <a:t>are becoming so </a:t>
            </a:r>
            <a:r>
              <a:rPr lang="en-US" sz="1800" u="sng" dirty="0" smtClean="0">
                <a:latin typeface="Calibri" panose="020F0502020204030204" pitchFamily="34" charset="0"/>
                <a:ea typeface="Calibri" panose="020F0502020204030204" pitchFamily="34" charset="0"/>
                <a:cs typeface="Arial" panose="020B0604020202020204" pitchFamily="34" charset="0"/>
              </a:rPr>
              <a:t>advanced</a:t>
            </a:r>
            <a:r>
              <a:rPr lang="en-US" sz="1800" dirty="0" smtClean="0">
                <a:latin typeface="Calibri" panose="020F0502020204030204" pitchFamily="34" charset="0"/>
                <a:ea typeface="Calibri" panose="020F0502020204030204" pitchFamily="34" charset="0"/>
                <a:cs typeface="Arial" panose="020B0604020202020204" pitchFamily="34" charset="0"/>
              </a:rPr>
              <a:t> and </a:t>
            </a:r>
            <a:r>
              <a:rPr lang="en-US" sz="1800" u="sng" dirty="0" smtClean="0">
                <a:latin typeface="Calibri" panose="020F0502020204030204" pitchFamily="34" charset="0"/>
                <a:ea typeface="Calibri" panose="020F0502020204030204" pitchFamily="34" charset="0"/>
                <a:cs typeface="Arial" panose="020B0604020202020204" pitchFamily="34" charset="0"/>
              </a:rPr>
              <a:t>use the latest, high-tech</a:t>
            </a:r>
            <a:r>
              <a:rPr lang="en-US" sz="1800" dirty="0" smtClean="0">
                <a:latin typeface="Calibri" panose="020F0502020204030204" pitchFamily="34" charset="0"/>
                <a:ea typeface="Calibri" panose="020F0502020204030204" pitchFamily="34" charset="0"/>
                <a:cs typeface="Arial" panose="020B0604020202020204" pitchFamily="34" charset="0"/>
              </a:rPr>
              <a:t>, and </a:t>
            </a:r>
            <a:r>
              <a:rPr lang="en-US" sz="1800" u="sng" dirty="0" smtClean="0">
                <a:latin typeface="Calibri" panose="020F0502020204030204" pitchFamily="34" charset="0"/>
                <a:ea typeface="Calibri" panose="020F0502020204030204" pitchFamily="34" charset="0"/>
                <a:cs typeface="Arial" panose="020B0604020202020204" pitchFamily="34" charset="0"/>
              </a:rPr>
              <a:t>sophisticated techniques </a:t>
            </a:r>
            <a:r>
              <a:rPr lang="en-US" sz="1800" dirty="0" smtClean="0">
                <a:latin typeface="Calibri" panose="020F0502020204030204" pitchFamily="34" charset="0"/>
                <a:ea typeface="Calibri" panose="020F0502020204030204" pitchFamily="34" charset="0"/>
                <a:cs typeface="Arial" panose="020B0604020202020204" pitchFamily="34" charset="0"/>
              </a:rPr>
              <a:t>to carry out </a:t>
            </a:r>
            <a:r>
              <a:rPr lang="en-US" sz="1800" dirty="0" err="1" smtClean="0">
                <a:latin typeface="Calibri" panose="020F0502020204030204" pitchFamily="34" charset="0"/>
                <a:ea typeface="Calibri" panose="020F0502020204030204" pitchFamily="34" charset="0"/>
                <a:cs typeface="Arial" panose="020B0604020202020204" pitchFamily="34" charset="0"/>
              </a:rPr>
              <a:t>cyberattacks</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algn="just">
              <a:lnSpc>
                <a:spcPct val="150000"/>
              </a:lnSpc>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password theft </a:t>
            </a:r>
            <a:r>
              <a:rPr lang="en-US" sz="1800" dirty="0" smtClean="0">
                <a:latin typeface="Calibri" panose="020F0502020204030204" pitchFamily="34" charset="0"/>
                <a:ea typeface="Calibri" panose="020F0502020204030204" pitchFamily="34" charset="0"/>
                <a:cs typeface="Arial" panose="020B0604020202020204" pitchFamily="34" charset="0"/>
              </a:rPr>
              <a:t>is one of the </a:t>
            </a:r>
            <a:r>
              <a:rPr lang="en-US" sz="1800" u="sng" dirty="0" smtClean="0">
                <a:latin typeface="Calibri" panose="020F0502020204030204" pitchFamily="34" charset="0"/>
                <a:ea typeface="Calibri" panose="020F0502020204030204" pitchFamily="34" charset="0"/>
                <a:cs typeface="Arial" panose="020B0604020202020204" pitchFamily="34" charset="0"/>
              </a:rPr>
              <a:t>major objectives of the cyber criminals </a:t>
            </a:r>
            <a:r>
              <a:rPr lang="en-US" sz="1800" dirty="0" smtClean="0">
                <a:latin typeface="Calibri" panose="020F0502020204030204" pitchFamily="34" charset="0"/>
                <a:ea typeface="Calibri" panose="020F0502020204030204" pitchFamily="34" charset="0"/>
                <a:cs typeface="Arial" panose="020B0604020202020204" pitchFamily="34" charset="0"/>
              </a:rPr>
              <a:t>to inflict serious damage to the common users as well as to the businesses and government organizations. </a:t>
            </a:r>
          </a:p>
          <a:p>
            <a:pPr algn="just">
              <a:lnSpc>
                <a:spcPct val="150000"/>
              </a:lnSpc>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solution</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to this problem is the </a:t>
            </a:r>
            <a:r>
              <a:rPr lang="en-US" sz="1800" u="sng" dirty="0" smtClean="0">
                <a:latin typeface="Calibri" panose="020F0502020204030204" pitchFamily="34" charset="0"/>
                <a:ea typeface="Calibri" panose="020F0502020204030204" pitchFamily="34" charset="0"/>
                <a:cs typeface="Arial" panose="020B0604020202020204" pitchFamily="34" charset="0"/>
              </a:rPr>
              <a:t>use of strong password </a:t>
            </a:r>
            <a:r>
              <a:rPr lang="en-US" sz="1800" dirty="0" smtClean="0">
                <a:latin typeface="Calibri" panose="020F0502020204030204" pitchFamily="34" charset="0"/>
                <a:ea typeface="Calibri" panose="020F0502020204030204" pitchFamily="34" charset="0"/>
                <a:cs typeface="Arial" panose="020B0604020202020204" pitchFamily="34" charset="0"/>
              </a:rPr>
              <a:t>and </a:t>
            </a:r>
            <a:r>
              <a:rPr lang="en-US" sz="1800" u="sng" dirty="0" smtClean="0">
                <a:latin typeface="Calibri" panose="020F0502020204030204" pitchFamily="34" charset="0"/>
                <a:ea typeface="Calibri" panose="020F0502020204030204" pitchFamily="34" charset="0"/>
                <a:cs typeface="Arial" panose="020B0604020202020204" pitchFamily="34" charset="0"/>
              </a:rPr>
              <a:t>allied services </a:t>
            </a:r>
            <a:r>
              <a:rPr lang="en-US" sz="1800" dirty="0" smtClean="0">
                <a:latin typeface="Calibri" panose="020F0502020204030204" pitchFamily="34" charset="0"/>
                <a:ea typeface="Calibri" panose="020F0502020204030204" pitchFamily="34" charset="0"/>
                <a:cs typeface="Arial" panose="020B0604020202020204" pitchFamily="34" charset="0"/>
              </a:rPr>
              <a:t>so that the chances of your passwords to have been compromised are reduced.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9397295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Creating &amp; Managing Secure Passwords</a:t>
            </a:r>
          </a:p>
        </p:txBody>
      </p:sp>
      <p:sp>
        <p:nvSpPr>
          <p:cNvPr id="12" name="Rectangle 11">
            <a:extLst>
              <a:ext uri="{FF2B5EF4-FFF2-40B4-BE49-F238E27FC236}">
                <a16:creationId xmlns:a16="http://schemas.microsoft.com/office/drawing/2014/main" xmlns=""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24</a:t>
            </a:fld>
            <a:endParaRPr lang="en-US" dirty="0">
              <a:solidFill>
                <a:prstClr val="black"/>
              </a:solidFill>
            </a:endParaRPr>
          </a:p>
        </p:txBody>
      </p:sp>
      <p:pic>
        <p:nvPicPr>
          <p:cNvPr id="16" name="Picture 15" descr="Related image">
            <a:extLst>
              <a:ext uri="{FF2B5EF4-FFF2-40B4-BE49-F238E27FC236}">
                <a16:creationId xmlns:a16="http://schemas.microsoft.com/office/drawing/2014/main" xmlns="" id="{9C75808F-491E-4D9F-B210-BE9C140EC8E4}"/>
              </a:ext>
            </a:extLst>
          </p:cNvPr>
          <p:cNvPicPr/>
          <p:nvPr/>
        </p:nvPicPr>
        <p:blipFill>
          <a:blip r:embed="rId5" cstate="print"/>
          <a:srcRect/>
          <a:stretch>
            <a:fillRect/>
          </a:stretch>
        </p:blipFill>
        <p:spPr bwMode="auto">
          <a:xfrm>
            <a:off x="39672" y="2148885"/>
            <a:ext cx="3112428" cy="2798445"/>
          </a:xfrm>
          <a:prstGeom prst="rect">
            <a:avLst/>
          </a:prstGeom>
          <a:noFill/>
          <a:ln w="9525">
            <a:noFill/>
            <a:miter lim="800000"/>
            <a:headEnd/>
            <a:tailEnd/>
          </a:ln>
          <a:effectLst>
            <a:softEdge rad="469900"/>
          </a:effectLst>
        </p:spPr>
      </p:pic>
      <p:sp>
        <p:nvSpPr>
          <p:cNvPr id="17" name="Content Placeholder 3">
            <a:extLst>
              <a:ext uri="{FF2B5EF4-FFF2-40B4-BE49-F238E27FC236}">
                <a16:creationId xmlns:a16="http://schemas.microsoft.com/office/drawing/2014/main" xmlns="" id="{4C7DC0EF-6672-4EA1-9A4C-9918B39BFEB5}"/>
              </a:ext>
            </a:extLst>
          </p:cNvPr>
          <p:cNvSpPr txBox="1">
            <a:spLocks/>
          </p:cNvSpPr>
          <p:nvPr/>
        </p:nvSpPr>
        <p:spPr>
          <a:xfrm>
            <a:off x="2953279" y="1384751"/>
            <a:ext cx="8234674" cy="455793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b="1" dirty="0" smtClean="0">
                <a:latin typeface="Calibri" panose="020F0502020204030204" pitchFamily="34" charset="0"/>
                <a:ea typeface="Calibri" panose="020F0502020204030204" pitchFamily="34" charset="0"/>
                <a:cs typeface="Arial" panose="020B0604020202020204" pitchFamily="34" charset="0"/>
              </a:rPr>
              <a:t>Among such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complementary</a:t>
            </a:r>
            <a:r>
              <a:rPr lang="en-US" sz="1800" b="1" dirty="0" smtClean="0">
                <a:latin typeface="Calibri" panose="020F0502020204030204" pitchFamily="34" charset="0"/>
                <a:ea typeface="Calibri" panose="020F0502020204030204" pitchFamily="34" charset="0"/>
                <a:cs typeface="Arial" panose="020B0604020202020204" pitchFamily="34" charset="0"/>
              </a:rPr>
              <a:t> measures to make your password even more </a:t>
            </a:r>
            <a:r>
              <a:rPr lang="en-US" sz="1800" b="1" u="sng" dirty="0" smtClean="0">
                <a:latin typeface="Calibri" panose="020F0502020204030204" pitchFamily="34" charset="0"/>
                <a:ea typeface="Calibri" panose="020F0502020204030204" pitchFamily="34" charset="0"/>
                <a:cs typeface="Arial" panose="020B0604020202020204" pitchFamily="34" charset="0"/>
              </a:rPr>
              <a:t>reliable</a:t>
            </a:r>
            <a:r>
              <a:rPr lang="en-US" sz="1800" b="1" dirty="0" smtClean="0">
                <a:latin typeface="Calibri" panose="020F0502020204030204" pitchFamily="34" charset="0"/>
                <a:ea typeface="Calibri" panose="020F0502020204030204" pitchFamily="34" charset="0"/>
                <a:cs typeface="Arial" panose="020B0604020202020204" pitchFamily="34" charset="0"/>
              </a:rPr>
              <a:t>, </a:t>
            </a:r>
            <a:r>
              <a:rPr lang="en-US" sz="1800" b="1" u="sng" dirty="0" smtClean="0">
                <a:latin typeface="Calibri" panose="020F0502020204030204" pitchFamily="34" charset="0"/>
                <a:ea typeface="Calibri" panose="020F0502020204030204" pitchFamily="34" charset="0"/>
                <a:cs typeface="Arial" panose="020B0604020202020204" pitchFamily="34" charset="0"/>
              </a:rPr>
              <a:t>strong</a:t>
            </a:r>
            <a:r>
              <a:rPr lang="en-US" sz="1800" b="1" dirty="0" smtClean="0">
                <a:latin typeface="Calibri" panose="020F0502020204030204" pitchFamily="34" charset="0"/>
                <a:ea typeface="Calibri" panose="020F0502020204030204" pitchFamily="34" charset="0"/>
                <a:cs typeface="Arial" panose="020B0604020202020204" pitchFamily="34" charset="0"/>
              </a:rPr>
              <a:t>, and </a:t>
            </a:r>
            <a:r>
              <a:rPr lang="en-US" sz="1800" b="1" u="sng" dirty="0" smtClean="0">
                <a:latin typeface="Calibri" panose="020F0502020204030204" pitchFamily="34" charset="0"/>
                <a:ea typeface="Calibri" panose="020F0502020204030204" pitchFamily="34" charset="0"/>
                <a:cs typeface="Arial" panose="020B0604020202020204" pitchFamily="34" charset="0"/>
              </a:rPr>
              <a:t>effective</a:t>
            </a:r>
            <a:r>
              <a:rPr lang="en-US" sz="1800" b="1" dirty="0" smtClean="0">
                <a:latin typeface="Calibri" panose="020F0502020204030204" pitchFamily="34" charset="0"/>
                <a:ea typeface="Calibri" panose="020F0502020204030204" pitchFamily="34" charset="0"/>
                <a:cs typeface="Arial" panose="020B0604020202020204" pitchFamily="34" charset="0"/>
              </a:rPr>
              <a:t> a few are explained below:</a:t>
            </a:r>
          </a:p>
          <a:p>
            <a:pPr marL="719138" indent="-365125" algn="just">
              <a:lnSpc>
                <a:spcPct val="150000"/>
              </a:lnSpc>
              <a:spcBef>
                <a:spcPts val="0"/>
              </a:spcBef>
              <a:spcAft>
                <a:spcPts val="1000"/>
              </a:spcAft>
              <a:buFont typeface="Wingdings" panose="05000000000000000000" pitchFamily="2" charset="2"/>
              <a:buChar char="Ø"/>
            </a:pP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Strong Password </a:t>
            </a:r>
          </a:p>
          <a:p>
            <a:pPr marL="719138" indent="-365125" algn="just">
              <a:lnSpc>
                <a:spcPct val="150000"/>
              </a:lnSpc>
              <a:spcBef>
                <a:spcPts val="0"/>
              </a:spcBef>
              <a:spcAft>
                <a:spcPts val="1000"/>
              </a:spcAft>
              <a:buFont typeface="Wingdings" panose="05000000000000000000" pitchFamily="2" charset="2"/>
              <a:buChar char="Ø"/>
            </a:pP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Use of Biometrics </a:t>
            </a:r>
          </a:p>
          <a:p>
            <a:pPr marL="719138" indent="-365125" algn="just">
              <a:lnSpc>
                <a:spcPct val="150000"/>
              </a:lnSpc>
              <a:spcBef>
                <a:spcPts val="0"/>
              </a:spcBef>
              <a:spcAft>
                <a:spcPts val="1000"/>
              </a:spcAft>
              <a:buFont typeface="Wingdings" panose="05000000000000000000" pitchFamily="2" charset="2"/>
              <a:buChar char="Ø"/>
            </a:pP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Two-Factor Authentication </a:t>
            </a:r>
          </a:p>
          <a:p>
            <a:pPr marL="719138" indent="-365125" algn="just">
              <a:lnSpc>
                <a:spcPct val="150000"/>
              </a:lnSpc>
              <a:spcBef>
                <a:spcPts val="0"/>
              </a:spcBef>
              <a:spcAft>
                <a:spcPts val="1000"/>
              </a:spcAft>
              <a:buFont typeface="Wingdings" panose="05000000000000000000" pitchFamily="2" charset="2"/>
              <a:buChar char="Ø"/>
            </a:pP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Multi-Factor Authentication </a:t>
            </a:r>
          </a:p>
          <a:p>
            <a:pPr marL="719138" indent="-365125" algn="just">
              <a:lnSpc>
                <a:spcPct val="150000"/>
              </a:lnSpc>
              <a:spcBef>
                <a:spcPts val="0"/>
              </a:spcBef>
              <a:spcAft>
                <a:spcPts val="1000"/>
              </a:spcAft>
              <a:buFont typeface="Wingdings" panose="05000000000000000000" pitchFamily="2" charset="2"/>
              <a:buChar char="Ø"/>
            </a:pP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One-Time Password (OTP)</a:t>
            </a:r>
          </a:p>
          <a:p>
            <a:pPr marL="719138" indent="-365125" algn="just">
              <a:lnSpc>
                <a:spcPct val="150000"/>
              </a:lnSpc>
              <a:spcBef>
                <a:spcPts val="0"/>
              </a:spcBef>
              <a:spcAft>
                <a:spcPts val="1000"/>
              </a:spcAft>
              <a:buFont typeface="Wingdings" panose="05000000000000000000" pitchFamily="2" charset="2"/>
              <a:buChar char="Ø"/>
            </a:pP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Using Password Managers </a:t>
            </a:r>
            <a:endParaRPr lang="en-US" sz="18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860455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Creating &amp; Managing Secure Passwords</a:t>
            </a:r>
          </a:p>
        </p:txBody>
      </p:sp>
      <p:sp>
        <p:nvSpPr>
          <p:cNvPr id="12" name="Rectangle 11">
            <a:extLst>
              <a:ext uri="{FF2B5EF4-FFF2-40B4-BE49-F238E27FC236}">
                <a16:creationId xmlns:a16="http://schemas.microsoft.com/office/drawing/2014/main" xmlns=""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25</a:t>
            </a:fld>
            <a:endParaRPr lang="en-US" dirty="0">
              <a:solidFill>
                <a:prstClr val="black"/>
              </a:solidFill>
            </a:endParaRPr>
          </a:p>
        </p:txBody>
      </p:sp>
      <p:pic>
        <p:nvPicPr>
          <p:cNvPr id="16" name="Picture 15" descr="Related image">
            <a:extLst>
              <a:ext uri="{FF2B5EF4-FFF2-40B4-BE49-F238E27FC236}">
                <a16:creationId xmlns:a16="http://schemas.microsoft.com/office/drawing/2014/main" xmlns="" id="{9C75808F-491E-4D9F-B210-BE9C140EC8E4}"/>
              </a:ext>
            </a:extLst>
          </p:cNvPr>
          <p:cNvPicPr/>
          <p:nvPr/>
        </p:nvPicPr>
        <p:blipFill>
          <a:blip r:embed="rId5" cstate="print"/>
          <a:srcRect/>
          <a:stretch>
            <a:fillRect/>
          </a:stretch>
        </p:blipFill>
        <p:spPr bwMode="auto">
          <a:xfrm>
            <a:off x="39672" y="2148885"/>
            <a:ext cx="3112428" cy="2798445"/>
          </a:xfrm>
          <a:prstGeom prst="rect">
            <a:avLst/>
          </a:prstGeom>
          <a:noFill/>
          <a:ln w="9525">
            <a:noFill/>
            <a:miter lim="800000"/>
            <a:headEnd/>
            <a:tailEnd/>
          </a:ln>
          <a:effectLst>
            <a:softEdge rad="469900"/>
          </a:effectLst>
        </p:spPr>
      </p:pic>
      <p:sp>
        <p:nvSpPr>
          <p:cNvPr id="17" name="Content Placeholder 3">
            <a:extLst>
              <a:ext uri="{FF2B5EF4-FFF2-40B4-BE49-F238E27FC236}">
                <a16:creationId xmlns:a16="http://schemas.microsoft.com/office/drawing/2014/main" xmlns="" id="{4C7DC0EF-6672-4EA1-9A4C-9918B39BFEB5}"/>
              </a:ext>
            </a:extLst>
          </p:cNvPr>
          <p:cNvSpPr txBox="1">
            <a:spLocks/>
          </p:cNvSpPr>
          <p:nvPr/>
        </p:nvSpPr>
        <p:spPr>
          <a:xfrm>
            <a:off x="2622300" y="1244945"/>
            <a:ext cx="9076641" cy="471389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54013" indent="-354013" algn="just">
              <a:lnSpc>
                <a:spcPct val="150000"/>
              </a:lnSpc>
              <a:spcBef>
                <a:spcPts val="0"/>
              </a:spcBef>
              <a:spcAft>
                <a:spcPts val="1000"/>
              </a:spcAft>
              <a:buFont typeface="Wingdings" panose="05000000000000000000" pitchFamily="2" charset="2"/>
              <a:buChar char="v"/>
            </a:pPr>
            <a:r>
              <a:rPr lang="en-US" sz="2400" b="1" dirty="0" smtClean="0">
                <a:solidFill>
                  <a:srgbClr val="CE7408"/>
                </a:solidFill>
                <a:latin typeface="Cambria" panose="02040503050406030204" pitchFamily="18" charset="0"/>
                <a:ea typeface="Times New Roman" panose="02020603050405020304" pitchFamily="18" charset="0"/>
                <a:cs typeface="Times New Roman" panose="02020603050405020304" pitchFamily="18" charset="0"/>
              </a:rPr>
              <a:t>Strong Password ...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first step towards having a secure and reliable password is to create a very strong password.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qualities and features of a strong password include:</a:t>
            </a:r>
          </a:p>
          <a:p>
            <a:pPr marL="860425" lvl="1" indent="-342900" algn="just">
              <a:lnSpc>
                <a:spcPct val="100000"/>
              </a:lnSpc>
              <a:spcBef>
                <a:spcPts val="600"/>
              </a:spcBef>
              <a:buFont typeface="Wingdings" panose="05000000000000000000" pitchFamily="2" charset="2"/>
              <a:buChar char="Ø"/>
            </a:pPr>
            <a:r>
              <a:rPr lang="en-US" sz="1800" dirty="0" smtClean="0">
                <a:latin typeface="Calibri" panose="020F0502020204030204" pitchFamily="34" charset="0"/>
                <a:ea typeface="Calibri" panose="020F0502020204030204" pitchFamily="34" charset="0"/>
                <a:cs typeface="Arial" panose="020B0604020202020204" pitchFamily="34" charset="0"/>
              </a:rPr>
              <a:t>Non-guessable </a:t>
            </a:r>
          </a:p>
          <a:p>
            <a:pPr marL="860425" lvl="1" indent="-342900" algn="just">
              <a:lnSpc>
                <a:spcPct val="100000"/>
              </a:lnSpc>
              <a:spcBef>
                <a:spcPts val="600"/>
              </a:spcBef>
              <a:buFont typeface="Wingdings" panose="05000000000000000000" pitchFamily="2" charset="2"/>
              <a:buChar char="Ø"/>
            </a:pPr>
            <a:r>
              <a:rPr lang="en-US" sz="1800" dirty="0" smtClean="0">
                <a:latin typeface="Calibri" panose="020F0502020204030204" pitchFamily="34" charset="0"/>
                <a:ea typeface="Calibri" panose="020F0502020204030204" pitchFamily="34" charset="0"/>
                <a:cs typeface="Arial" panose="020B0604020202020204" pitchFamily="34" charset="0"/>
              </a:rPr>
              <a:t>Longer length </a:t>
            </a:r>
          </a:p>
          <a:p>
            <a:pPr marL="860425" lvl="1" indent="-342900" algn="just">
              <a:lnSpc>
                <a:spcPct val="100000"/>
              </a:lnSpc>
              <a:spcBef>
                <a:spcPts val="600"/>
              </a:spcBef>
              <a:buFont typeface="Wingdings" panose="05000000000000000000" pitchFamily="2" charset="2"/>
              <a:buChar char="Ø"/>
            </a:pPr>
            <a:r>
              <a:rPr lang="en-US" sz="1800" dirty="0" smtClean="0">
                <a:latin typeface="Calibri" panose="020F0502020204030204" pitchFamily="34" charset="0"/>
                <a:ea typeface="Calibri" panose="020F0502020204030204" pitchFamily="34" charset="0"/>
                <a:cs typeface="Arial" panose="020B0604020202020204" pitchFamily="34" charset="0"/>
              </a:rPr>
              <a:t>Complex pattern of characters </a:t>
            </a:r>
          </a:p>
          <a:p>
            <a:pPr marL="860425" lvl="1" indent="-342900" algn="just">
              <a:lnSpc>
                <a:spcPct val="100000"/>
              </a:lnSpc>
              <a:spcBef>
                <a:spcPts val="600"/>
              </a:spcBef>
              <a:buFont typeface="Wingdings" panose="05000000000000000000" pitchFamily="2" charset="2"/>
              <a:buChar char="Ø"/>
            </a:pPr>
            <a:r>
              <a:rPr lang="en-US" sz="1800" dirty="0" smtClean="0">
                <a:latin typeface="Calibri" panose="020F0502020204030204" pitchFamily="34" charset="0"/>
                <a:ea typeface="Calibri" panose="020F0502020204030204" pitchFamily="34" charset="0"/>
                <a:cs typeface="Arial" panose="020B0604020202020204" pitchFamily="34" charset="0"/>
              </a:rPr>
              <a:t>Complex combination of characters </a:t>
            </a:r>
          </a:p>
          <a:p>
            <a:pPr marL="860425" lvl="1" indent="-342900" algn="just">
              <a:lnSpc>
                <a:spcPct val="100000"/>
              </a:lnSpc>
              <a:spcBef>
                <a:spcPts val="600"/>
              </a:spcBef>
              <a:buFont typeface="Wingdings" panose="05000000000000000000" pitchFamily="2" charset="2"/>
              <a:buChar char="Ø"/>
            </a:pPr>
            <a:r>
              <a:rPr lang="en-US" sz="1800" dirty="0" smtClean="0">
                <a:latin typeface="Calibri" panose="020F0502020204030204" pitchFamily="34" charset="0"/>
                <a:ea typeface="Calibri" panose="020F0502020204030204" pitchFamily="34" charset="0"/>
                <a:cs typeface="Arial" panose="020B0604020202020204" pitchFamily="34" charset="0"/>
              </a:rPr>
              <a:t>Based on the out of the box ideas</a:t>
            </a:r>
          </a:p>
          <a:p>
            <a:pPr marL="860425" lvl="1" indent="-342900" algn="just">
              <a:lnSpc>
                <a:spcPct val="100000"/>
              </a:lnSpc>
              <a:spcBef>
                <a:spcPts val="600"/>
              </a:spcBef>
              <a:spcAft>
                <a:spcPts val="1000"/>
              </a:spcAft>
              <a:buFont typeface="Wingdings" panose="05000000000000000000" pitchFamily="2" charset="2"/>
              <a:buChar char="Ø"/>
            </a:pPr>
            <a:r>
              <a:rPr lang="en-US" sz="1800" dirty="0" smtClean="0">
                <a:latin typeface="Calibri" panose="020F0502020204030204" pitchFamily="34" charset="0"/>
                <a:ea typeface="Calibri" panose="020F0502020204030204" pitchFamily="34" charset="0"/>
                <a:cs typeface="Arial" panose="020B0604020202020204" pitchFamily="34" charset="0"/>
              </a:rPr>
              <a:t>Not influenced with the personal behaviors and information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860425" lvl="1" indent="-342900" algn="just">
              <a:lnSpc>
                <a:spcPct val="100000"/>
              </a:lnSpc>
              <a:spcBef>
                <a:spcPts val="600"/>
              </a:spcBef>
              <a:spcAft>
                <a:spcPts val="1000"/>
              </a:spcAft>
              <a:buFont typeface="Wingdings" panose="05000000000000000000" pitchFamily="2" charset="2"/>
              <a:buChar char="Ø"/>
            </a:pPr>
            <a:r>
              <a:rPr lang="en-US" sz="1800" dirty="0" smtClean="0">
                <a:latin typeface="Calibri" panose="020F0502020204030204" pitchFamily="34" charset="0"/>
                <a:ea typeface="Calibri" panose="020F0502020204030204" pitchFamily="34" charset="0"/>
                <a:cs typeface="Arial" panose="020B0604020202020204" pitchFamily="34" charset="0"/>
              </a:rPr>
              <a:t>Better </a:t>
            </a:r>
            <a:r>
              <a:rPr lang="en-US" sz="1800" dirty="0" smtClean="0">
                <a:latin typeface="Calibri" panose="020F0502020204030204" pitchFamily="34" charset="0"/>
                <a:ea typeface="Calibri" panose="020F0502020204030204" pitchFamily="34" charset="0"/>
                <a:cs typeface="Arial" panose="020B0604020202020204" pitchFamily="34" charset="0"/>
              </a:rPr>
              <a:t>password management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460734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Creating &amp; Managing Secure Passwords</a:t>
            </a:r>
          </a:p>
        </p:txBody>
      </p:sp>
      <p:sp>
        <p:nvSpPr>
          <p:cNvPr id="12" name="Rectangle 11">
            <a:extLst>
              <a:ext uri="{FF2B5EF4-FFF2-40B4-BE49-F238E27FC236}">
                <a16:creationId xmlns:a16="http://schemas.microsoft.com/office/drawing/2014/main" xmlns=""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26</a:t>
            </a:fld>
            <a:endParaRPr lang="en-US" dirty="0">
              <a:solidFill>
                <a:prstClr val="black"/>
              </a:solidFill>
            </a:endParaRPr>
          </a:p>
        </p:txBody>
      </p:sp>
      <p:pic>
        <p:nvPicPr>
          <p:cNvPr id="16" name="Picture 15" descr="Related image">
            <a:extLst>
              <a:ext uri="{FF2B5EF4-FFF2-40B4-BE49-F238E27FC236}">
                <a16:creationId xmlns:a16="http://schemas.microsoft.com/office/drawing/2014/main" xmlns="" id="{9C75808F-491E-4D9F-B210-BE9C140EC8E4}"/>
              </a:ext>
            </a:extLst>
          </p:cNvPr>
          <p:cNvPicPr/>
          <p:nvPr/>
        </p:nvPicPr>
        <p:blipFill>
          <a:blip r:embed="rId5" cstate="print"/>
          <a:srcRect/>
          <a:stretch>
            <a:fillRect/>
          </a:stretch>
        </p:blipFill>
        <p:spPr bwMode="auto">
          <a:xfrm>
            <a:off x="39672" y="2148885"/>
            <a:ext cx="3112428" cy="2798445"/>
          </a:xfrm>
          <a:prstGeom prst="rect">
            <a:avLst/>
          </a:prstGeom>
          <a:noFill/>
          <a:ln w="9525">
            <a:noFill/>
            <a:miter lim="800000"/>
            <a:headEnd/>
            <a:tailEnd/>
          </a:ln>
          <a:effectLst>
            <a:softEdge rad="469900"/>
          </a:effectLst>
        </p:spPr>
      </p:pic>
      <p:sp>
        <p:nvSpPr>
          <p:cNvPr id="17" name="Content Placeholder 3">
            <a:extLst>
              <a:ext uri="{FF2B5EF4-FFF2-40B4-BE49-F238E27FC236}">
                <a16:creationId xmlns:a16="http://schemas.microsoft.com/office/drawing/2014/main" xmlns="" id="{4C7DC0EF-6672-4EA1-9A4C-9918B39BFEB5}"/>
              </a:ext>
            </a:extLst>
          </p:cNvPr>
          <p:cNvSpPr txBox="1">
            <a:spLocks/>
          </p:cNvSpPr>
          <p:nvPr/>
        </p:nvSpPr>
        <p:spPr>
          <a:xfrm>
            <a:off x="2245685" y="1177710"/>
            <a:ext cx="9635140" cy="506868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1175" indent="-354013" algn="just">
              <a:lnSpc>
                <a:spcPct val="100000"/>
              </a:lnSpc>
              <a:spcBef>
                <a:spcPts val="0"/>
              </a:spcBef>
              <a:spcAft>
                <a:spcPts val="200"/>
              </a:spcAft>
              <a:buFont typeface="Wingdings" panose="05000000000000000000" pitchFamily="2" charset="2"/>
              <a:buChar char="v"/>
            </a:pPr>
            <a:r>
              <a:rPr lang="en-US" sz="2400" b="1" dirty="0" smtClean="0">
                <a:solidFill>
                  <a:srgbClr val="CE7408"/>
                </a:solidFill>
                <a:latin typeface="Cambria" panose="02040503050406030204" pitchFamily="18" charset="0"/>
                <a:ea typeface="Times New Roman" panose="02020603050405020304" pitchFamily="18" charset="0"/>
                <a:cs typeface="Times New Roman" panose="02020603050405020304" pitchFamily="18" charset="0"/>
              </a:rPr>
              <a:t>Strong Password ... </a:t>
            </a:r>
          </a:p>
          <a:p>
            <a:pPr algn="just">
              <a:lnSpc>
                <a:spcPct val="100000"/>
              </a:lnSpc>
              <a:spcBef>
                <a:spcPts val="0"/>
              </a:spcBef>
              <a:spcAft>
                <a:spcPts val="200"/>
              </a:spcAft>
            </a:pPr>
            <a:r>
              <a:rPr lang="en-US" sz="1700" dirty="0">
                <a:latin typeface="Calibri" panose="020F0502020204030204" pitchFamily="34" charset="0"/>
                <a:ea typeface="Calibri" panose="020F0502020204030204" pitchFamily="34" charset="0"/>
                <a:cs typeface="Arial" panose="020B0604020202020204" pitchFamily="34" charset="0"/>
              </a:rPr>
              <a:t>You can use a </a:t>
            </a:r>
            <a:r>
              <a:rPr lang="en-US" sz="1700" b="1" dirty="0">
                <a:latin typeface="Calibri" panose="020F0502020204030204" pitchFamily="34" charset="0"/>
                <a:ea typeface="Calibri" panose="020F0502020204030204" pitchFamily="34" charset="0"/>
                <a:cs typeface="Arial" panose="020B0604020202020204" pitchFamily="34" charset="0"/>
              </a:rPr>
              <a:t>creative idea or expression </a:t>
            </a:r>
            <a:r>
              <a:rPr lang="en-US" sz="1700" dirty="0">
                <a:latin typeface="Calibri" panose="020F0502020204030204" pitchFamily="34" charset="0"/>
                <a:ea typeface="Calibri" panose="020F0502020204030204" pitchFamily="34" charset="0"/>
                <a:cs typeface="Arial" panose="020B0604020202020204" pitchFamily="34" charset="0"/>
              </a:rPr>
              <a:t>and then choose random characters from that idea or expression. </a:t>
            </a:r>
          </a:p>
          <a:p>
            <a:pPr algn="just">
              <a:lnSpc>
                <a:spcPct val="100000"/>
              </a:lnSpc>
              <a:spcBef>
                <a:spcPts val="0"/>
              </a:spcBef>
              <a:spcAft>
                <a:spcPts val="200"/>
              </a:spcAft>
            </a:pPr>
            <a:r>
              <a:rPr lang="en-US" sz="1700" dirty="0">
                <a:latin typeface="Calibri" panose="020F0502020204030204" pitchFamily="34" charset="0"/>
                <a:ea typeface="Calibri" panose="020F0502020204030204" pitchFamily="34" charset="0"/>
                <a:cs typeface="Arial" panose="020B0604020202020204" pitchFamily="34" charset="0"/>
              </a:rPr>
              <a:t>For example, you think that working in a government organization is so boring. Then you can make an </a:t>
            </a:r>
            <a:r>
              <a:rPr lang="en-US" sz="1700" b="1" dirty="0">
                <a:solidFill>
                  <a:srgbClr val="FF0000"/>
                </a:solidFill>
                <a:latin typeface="Calibri" panose="020F0502020204030204" pitchFamily="34" charset="0"/>
                <a:ea typeface="Calibri" panose="020F0502020204030204" pitchFamily="34" charset="0"/>
                <a:cs typeface="Arial" panose="020B0604020202020204" pitchFamily="34" charset="0"/>
              </a:rPr>
              <a:t>expression</a:t>
            </a:r>
            <a:r>
              <a:rPr lang="en-US" sz="1700" dirty="0">
                <a:latin typeface="Calibri" panose="020F0502020204030204" pitchFamily="34" charset="0"/>
                <a:ea typeface="Calibri" panose="020F0502020204030204" pitchFamily="34" charset="0"/>
                <a:cs typeface="Arial" panose="020B0604020202020204" pitchFamily="34" charset="0"/>
              </a:rPr>
              <a:t> like </a:t>
            </a:r>
            <a:r>
              <a:rPr lang="en-US" sz="1700" b="1" dirty="0">
                <a:latin typeface="Calibri" panose="020F0502020204030204" pitchFamily="34" charset="0"/>
                <a:ea typeface="Calibri" panose="020F0502020204030204" pitchFamily="34" charset="0"/>
                <a:cs typeface="Arial" panose="020B0604020202020204" pitchFamily="34" charset="0"/>
              </a:rPr>
              <a:t>‘I get bored with a government job</a:t>
            </a:r>
            <a:r>
              <a:rPr lang="en-US" sz="1700" dirty="0">
                <a:latin typeface="Calibri" panose="020F0502020204030204" pitchFamily="34" charset="0"/>
                <a:ea typeface="Calibri" panose="020F0502020204030204" pitchFamily="34" charset="0"/>
                <a:cs typeface="Arial" panose="020B0604020202020204" pitchFamily="34" charset="0"/>
              </a:rPr>
              <a:t>’. </a:t>
            </a:r>
          </a:p>
          <a:p>
            <a:pPr algn="just">
              <a:lnSpc>
                <a:spcPct val="100000"/>
              </a:lnSpc>
              <a:spcBef>
                <a:spcPts val="0"/>
              </a:spcBef>
              <a:spcAft>
                <a:spcPts val="200"/>
              </a:spcAft>
            </a:pPr>
            <a:r>
              <a:rPr lang="en-US" sz="1700" dirty="0">
                <a:latin typeface="Calibri" panose="020F0502020204030204" pitchFamily="34" charset="0"/>
                <a:ea typeface="Calibri" panose="020F0502020204030204" pitchFamily="34" charset="0"/>
                <a:cs typeface="Arial" panose="020B0604020202020204" pitchFamily="34" charset="0"/>
              </a:rPr>
              <a:t>This expression will provide you clue on how to remember your password. Then you can choose letters, numbers, and symbols from this expression to create a strong password.</a:t>
            </a:r>
          </a:p>
          <a:p>
            <a:pPr algn="just">
              <a:lnSpc>
                <a:spcPct val="100000"/>
              </a:lnSpc>
              <a:spcBef>
                <a:spcPts val="0"/>
              </a:spcBef>
              <a:spcAft>
                <a:spcPts val="200"/>
              </a:spcAft>
            </a:pPr>
            <a:r>
              <a:rPr lang="en-US" sz="1700" dirty="0">
                <a:latin typeface="Calibri" panose="020F0502020204030204" pitchFamily="34" charset="0"/>
                <a:ea typeface="Calibri" panose="020F0502020204030204" pitchFamily="34" charset="0"/>
                <a:cs typeface="Arial" panose="020B0604020202020204" pitchFamily="34" charset="0"/>
              </a:rPr>
              <a:t>For example, you take “I”, “</a:t>
            </a:r>
            <a:r>
              <a:rPr lang="en-US" sz="1700" dirty="0" err="1">
                <a:latin typeface="Calibri" panose="020F0502020204030204" pitchFamily="34" charset="0"/>
                <a:ea typeface="Calibri" panose="020F0502020204030204" pitchFamily="34" charset="0"/>
                <a:cs typeface="Arial" panose="020B0604020202020204" pitchFamily="34" charset="0"/>
              </a:rPr>
              <a:t>ge</a:t>
            </a:r>
            <a:r>
              <a:rPr lang="en-US" sz="1700" dirty="0">
                <a:latin typeface="Calibri" panose="020F0502020204030204" pitchFamily="34" charset="0"/>
                <a:ea typeface="Calibri" panose="020F0502020204030204" pitchFamily="34" charset="0"/>
                <a:cs typeface="Arial" panose="020B0604020202020204" pitchFamily="34" charset="0"/>
              </a:rPr>
              <a:t>”, “</a:t>
            </a:r>
            <a:r>
              <a:rPr lang="en-US" sz="1700" dirty="0" err="1">
                <a:latin typeface="Calibri" panose="020F0502020204030204" pitchFamily="34" charset="0"/>
                <a:ea typeface="Calibri" panose="020F0502020204030204" pitchFamily="34" charset="0"/>
                <a:cs typeface="Arial" panose="020B0604020202020204" pitchFamily="34" charset="0"/>
              </a:rPr>
              <a:t>bo</a:t>
            </a:r>
            <a:r>
              <a:rPr lang="en-US" sz="1700" dirty="0">
                <a:latin typeface="Calibri" panose="020F0502020204030204" pitchFamily="34" charset="0"/>
                <a:ea typeface="Calibri" panose="020F0502020204030204" pitchFamily="34" charset="0"/>
                <a:cs typeface="Arial" panose="020B0604020202020204" pitchFamily="34" charset="0"/>
              </a:rPr>
              <a:t>”, “w”, “a”, “</a:t>
            </a:r>
            <a:r>
              <a:rPr lang="en-US" sz="1700" dirty="0" err="1">
                <a:latin typeface="Calibri" panose="020F0502020204030204" pitchFamily="34" charset="0"/>
                <a:ea typeface="Calibri" panose="020F0502020204030204" pitchFamily="34" charset="0"/>
                <a:cs typeface="Arial" panose="020B0604020202020204" pitchFamily="34" charset="0"/>
              </a:rPr>
              <a:t>gv</a:t>
            </a:r>
            <a:r>
              <a:rPr lang="en-US" sz="1700" dirty="0">
                <a:latin typeface="Calibri" panose="020F0502020204030204" pitchFamily="34" charset="0"/>
                <a:ea typeface="Calibri" panose="020F0502020204030204" pitchFamily="34" charset="0"/>
                <a:cs typeface="Arial" panose="020B0604020202020204" pitchFamily="34" charset="0"/>
              </a:rPr>
              <a:t>”, and “j” characters from the above expression. </a:t>
            </a:r>
          </a:p>
          <a:p>
            <a:pPr algn="just">
              <a:lnSpc>
                <a:spcPct val="100000"/>
              </a:lnSpc>
              <a:spcBef>
                <a:spcPts val="0"/>
              </a:spcBef>
              <a:spcAft>
                <a:spcPts val="200"/>
              </a:spcAft>
            </a:pPr>
            <a:r>
              <a:rPr lang="en-US" sz="1700" dirty="0">
                <a:latin typeface="Calibri" panose="020F0502020204030204" pitchFamily="34" charset="0"/>
                <a:ea typeface="Calibri" panose="020F0502020204030204" pitchFamily="34" charset="0"/>
                <a:cs typeface="Arial" panose="020B0604020202020204" pitchFamily="34" charset="0"/>
              </a:rPr>
              <a:t>Now you organize them in such a way that they create a strong password. </a:t>
            </a:r>
          </a:p>
          <a:p>
            <a:pPr algn="just">
              <a:lnSpc>
                <a:spcPct val="100000"/>
              </a:lnSpc>
              <a:spcBef>
                <a:spcPts val="0"/>
              </a:spcBef>
              <a:spcAft>
                <a:spcPts val="200"/>
              </a:spcAft>
            </a:pPr>
            <a:r>
              <a:rPr lang="en-US" sz="1700" dirty="0">
                <a:latin typeface="Calibri" panose="020F0502020204030204" pitchFamily="34" charset="0"/>
                <a:ea typeface="Calibri" panose="020F0502020204030204" pitchFamily="34" charset="0"/>
                <a:cs typeface="Arial" panose="020B0604020202020204" pitchFamily="34" charset="0"/>
              </a:rPr>
              <a:t>Let’s reduce this expression to “</a:t>
            </a:r>
            <a:r>
              <a:rPr lang="en-US" sz="1700" b="1" dirty="0">
                <a:latin typeface="Calibri" panose="020F0502020204030204" pitchFamily="34" charset="0"/>
                <a:ea typeface="Calibri" panose="020F0502020204030204" pitchFamily="34" charset="0"/>
                <a:cs typeface="Arial" panose="020B0604020202020204" pitchFamily="34" charset="0"/>
              </a:rPr>
              <a:t>Ig3b0W@gV!” </a:t>
            </a:r>
            <a:r>
              <a:rPr lang="en-US" sz="1700" dirty="0">
                <a:latin typeface="Calibri" panose="020F0502020204030204" pitchFamily="34" charset="0"/>
                <a:ea typeface="Calibri" panose="020F0502020204030204" pitchFamily="34" charset="0"/>
                <a:cs typeface="Arial" panose="020B0604020202020204" pitchFamily="34" charset="0"/>
              </a:rPr>
              <a:t>to form a strong password. </a:t>
            </a:r>
            <a:endParaRPr lang="en-US" sz="17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200"/>
              </a:spcAft>
            </a:pPr>
            <a:r>
              <a:rPr lang="en-US" sz="1700" dirty="0">
                <a:latin typeface="Calibri" panose="020F0502020204030204" pitchFamily="34" charset="0"/>
                <a:ea typeface="Calibri" panose="020F0502020204030204" pitchFamily="34" charset="0"/>
                <a:cs typeface="Arial" panose="020B0604020202020204" pitchFamily="34" charset="0"/>
              </a:rPr>
              <a:t>Now, what you have to remember is that you used zero instead of “o”, 3 instead of “e”, @ instead of “a”, and ‘!’ instead of “j”. </a:t>
            </a:r>
          </a:p>
          <a:p>
            <a:pPr algn="just">
              <a:lnSpc>
                <a:spcPct val="150000"/>
              </a:lnSpc>
              <a:spcBef>
                <a:spcPts val="0"/>
              </a:spcBef>
              <a:spcAft>
                <a:spcPts val="200"/>
              </a:spcAft>
            </a:pPr>
            <a:r>
              <a:rPr lang="en-US" sz="1700" dirty="0">
                <a:latin typeface="Calibri" panose="020F0502020204030204" pitchFamily="34" charset="0"/>
                <a:ea typeface="Calibri" panose="020F0502020204030204" pitchFamily="34" charset="0"/>
                <a:cs typeface="Arial" panose="020B0604020202020204" pitchFamily="34" charset="0"/>
              </a:rPr>
              <a:t>The </a:t>
            </a:r>
            <a:r>
              <a:rPr lang="en-US" sz="1700" u="sng" dirty="0">
                <a:latin typeface="Calibri" panose="020F0502020204030204" pitchFamily="34" charset="0"/>
                <a:ea typeface="Calibri" panose="020F0502020204030204" pitchFamily="34" charset="0"/>
                <a:cs typeface="Arial" panose="020B0604020202020204" pitchFamily="34" charset="0"/>
              </a:rPr>
              <a:t>capital letters were chosen randomly </a:t>
            </a:r>
            <a:r>
              <a:rPr lang="en-US" sz="1700" dirty="0">
                <a:latin typeface="Calibri" panose="020F0502020204030204" pitchFamily="34" charset="0"/>
                <a:ea typeface="Calibri" panose="020F0502020204030204" pitchFamily="34" charset="0"/>
                <a:cs typeface="Arial" panose="020B0604020202020204" pitchFamily="34" charset="0"/>
              </a:rPr>
              <a:t>to make the password even stronger.</a:t>
            </a:r>
          </a:p>
          <a:p>
            <a:pPr algn="just">
              <a:lnSpc>
                <a:spcPct val="150000"/>
              </a:lnSpc>
              <a:spcBef>
                <a:spcPts val="0"/>
              </a:spcBef>
              <a:spcAft>
                <a:spcPts val="200"/>
              </a:spcAft>
            </a:pPr>
            <a:r>
              <a:rPr lang="en-US" sz="1700" dirty="0">
                <a:latin typeface="Calibri" panose="020F0502020204030204" pitchFamily="34" charset="0"/>
                <a:ea typeface="Calibri" panose="020F0502020204030204" pitchFamily="34" charset="0"/>
                <a:cs typeface="Arial" panose="020B0604020202020204" pitchFamily="34" charset="0"/>
              </a:rPr>
              <a:t>Thus, you created a very strong password with an </a:t>
            </a:r>
            <a:r>
              <a:rPr lang="en-US" sz="1700" u="sng" dirty="0">
                <a:latin typeface="Calibri" panose="020F0502020204030204" pitchFamily="34" charset="0"/>
                <a:ea typeface="Calibri" panose="020F0502020204030204" pitchFamily="34" charset="0"/>
                <a:cs typeface="Arial" panose="020B0604020202020204" pitchFamily="34" charset="0"/>
              </a:rPr>
              <a:t>innovative expression </a:t>
            </a:r>
            <a:r>
              <a:rPr lang="en-US" sz="1700" dirty="0">
                <a:latin typeface="Calibri" panose="020F0502020204030204" pitchFamily="34" charset="0"/>
                <a:ea typeface="Calibri" panose="020F0502020204030204" pitchFamily="34" charset="0"/>
                <a:cs typeface="Arial" panose="020B0604020202020204" pitchFamily="34" charset="0"/>
              </a:rPr>
              <a:t>that only you know about. </a:t>
            </a:r>
          </a:p>
          <a:p>
            <a:pPr algn="just">
              <a:lnSpc>
                <a:spcPct val="100000"/>
              </a:lnSpc>
              <a:spcBef>
                <a:spcPts val="0"/>
              </a:spcBef>
              <a:spcAft>
                <a:spcPts val="200"/>
              </a:spcAft>
            </a:pPr>
            <a:r>
              <a:rPr lang="en-US" sz="1700" dirty="0">
                <a:latin typeface="Calibri" panose="020F0502020204030204" pitchFamily="34" charset="0"/>
                <a:ea typeface="Calibri" panose="020F0502020204030204" pitchFamily="34" charset="0"/>
                <a:cs typeface="Arial" panose="020B0604020202020204" pitchFamily="34" charset="0"/>
              </a:rPr>
              <a:t>It will become very easy for you to remember because you linked your expression and the characters that you chose with certain situations and symbols. </a:t>
            </a:r>
          </a:p>
          <a:p>
            <a:pPr marL="0" indent="0" algn="just">
              <a:lnSpc>
                <a:spcPct val="100000"/>
              </a:lnSpc>
              <a:spcBef>
                <a:spcPts val="0"/>
              </a:spcBef>
              <a:buNone/>
            </a:pPr>
            <a:endParaRPr lang="en-US" sz="17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4832900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Creating &amp; Managing Secure Passwords</a:t>
            </a:r>
          </a:p>
        </p:txBody>
      </p:sp>
      <p:sp>
        <p:nvSpPr>
          <p:cNvPr id="12" name="Rectangle 11">
            <a:extLst>
              <a:ext uri="{FF2B5EF4-FFF2-40B4-BE49-F238E27FC236}">
                <a16:creationId xmlns:a16="http://schemas.microsoft.com/office/drawing/2014/main" xmlns=""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27</a:t>
            </a:fld>
            <a:endParaRPr lang="en-US" dirty="0">
              <a:solidFill>
                <a:prstClr val="black"/>
              </a:solidFill>
            </a:endParaRPr>
          </a:p>
        </p:txBody>
      </p:sp>
      <p:pic>
        <p:nvPicPr>
          <p:cNvPr id="17" name="Picture 16">
            <a:extLst>
              <a:ext uri="{FF2B5EF4-FFF2-40B4-BE49-F238E27FC236}">
                <a16:creationId xmlns:a16="http://schemas.microsoft.com/office/drawing/2014/main" xmlns="" id="{500BD92A-5E3B-440F-9FE6-2F294E443C2B}"/>
              </a:ext>
            </a:extLst>
          </p:cNvPr>
          <p:cNvPicPr/>
          <p:nvPr/>
        </p:nvPicPr>
        <p:blipFill>
          <a:blip r:embed="rId5" cstate="print"/>
          <a:srcRect/>
          <a:stretch>
            <a:fillRect/>
          </a:stretch>
        </p:blipFill>
        <p:spPr bwMode="auto">
          <a:xfrm>
            <a:off x="9392500" y="2416329"/>
            <a:ext cx="2769856" cy="2480310"/>
          </a:xfrm>
          <a:prstGeom prst="rect">
            <a:avLst/>
          </a:prstGeom>
          <a:noFill/>
          <a:ln w="9525">
            <a:noFill/>
            <a:miter lim="800000"/>
            <a:headEnd/>
            <a:tailEnd/>
          </a:ln>
          <a:effectLst>
            <a:softEdge rad="266700"/>
          </a:effectLst>
        </p:spPr>
      </p:pic>
      <p:sp>
        <p:nvSpPr>
          <p:cNvPr id="18" name="Content Placeholder 3">
            <a:extLst>
              <a:ext uri="{FF2B5EF4-FFF2-40B4-BE49-F238E27FC236}">
                <a16:creationId xmlns:a16="http://schemas.microsoft.com/office/drawing/2014/main" xmlns="" id="{4C7DC0EF-6672-4EA1-9A4C-9918B39BFEB5}"/>
              </a:ext>
            </a:extLst>
          </p:cNvPr>
          <p:cNvSpPr txBox="1">
            <a:spLocks/>
          </p:cNvSpPr>
          <p:nvPr/>
        </p:nvSpPr>
        <p:spPr>
          <a:xfrm>
            <a:off x="847165" y="1500182"/>
            <a:ext cx="8474634" cy="472947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600"/>
              </a:spcBef>
              <a:spcAft>
                <a:spcPts val="1000"/>
              </a:spcAft>
              <a:buFont typeface="Wingdings" panose="05000000000000000000" pitchFamily="2" charset="2"/>
              <a:buChar char="v"/>
            </a:pPr>
            <a:r>
              <a:rPr lang="en-US" sz="2400" b="1" dirty="0">
                <a:solidFill>
                  <a:srgbClr val="CE7408"/>
                </a:solidFill>
                <a:latin typeface="Cambria" panose="02040503050406030204" pitchFamily="18" charset="0"/>
                <a:ea typeface="Times New Roman" panose="02020603050405020304" pitchFamily="18" charset="0"/>
                <a:cs typeface="Times New Roman" panose="02020603050405020304" pitchFamily="18" charset="0"/>
              </a:rPr>
              <a:t>Use of Biometrics ... </a:t>
            </a:r>
          </a:p>
          <a:p>
            <a:pPr algn="just">
              <a:lnSpc>
                <a:spcPct val="100000"/>
              </a:lnSpc>
              <a:spcBef>
                <a:spcPts val="60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use of </a:t>
            </a:r>
            <a:r>
              <a:rPr lang="en-US" sz="1800" b="1" dirty="0" smtClean="0">
                <a:latin typeface="Calibri" panose="020F0502020204030204" pitchFamily="34" charset="0"/>
                <a:ea typeface="Calibri" panose="020F0502020204030204" pitchFamily="34" charset="0"/>
                <a:cs typeface="Arial" panose="020B0604020202020204" pitchFamily="34" charset="0"/>
              </a:rPr>
              <a:t>biometrics</a:t>
            </a:r>
            <a:r>
              <a:rPr lang="en-US" sz="1800" dirty="0" smtClean="0">
                <a:latin typeface="Calibri" panose="020F0502020204030204" pitchFamily="34" charset="0"/>
                <a:ea typeface="Calibri" panose="020F0502020204030204" pitchFamily="34" charset="0"/>
                <a:cs typeface="Arial" panose="020B0604020202020204" pitchFamily="34" charset="0"/>
              </a:rPr>
              <a:t> is becoming a </a:t>
            </a:r>
            <a:r>
              <a:rPr lang="en-US" sz="1800" u="sng" dirty="0" smtClean="0">
                <a:latin typeface="Calibri" panose="020F0502020204030204" pitchFamily="34" charset="0"/>
                <a:ea typeface="Calibri" panose="020F0502020204030204" pitchFamily="34" charset="0"/>
                <a:cs typeface="Arial" panose="020B0604020202020204" pitchFamily="34" charset="0"/>
              </a:rPr>
              <a:t>new standard for the passwords</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algn="just">
              <a:lnSpc>
                <a:spcPct val="100000"/>
              </a:lnSpc>
              <a:spcBef>
                <a:spcPts val="60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There are many security experts and security companies that advocate the replacement of traditional passwords with the biometric passwords.</a:t>
            </a:r>
          </a:p>
          <a:p>
            <a:pPr algn="just">
              <a:lnSpc>
                <a:spcPct val="100000"/>
              </a:lnSpc>
              <a:spcBef>
                <a:spcPts val="60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latin typeface="Calibri" panose="020F0502020204030204" pitchFamily="34" charset="0"/>
                <a:ea typeface="Calibri" panose="020F0502020204030204" pitchFamily="34" charset="0"/>
                <a:cs typeface="Arial" panose="020B0604020202020204" pitchFamily="34" charset="0"/>
              </a:rPr>
              <a:t>use of biometrics </a:t>
            </a:r>
            <a:r>
              <a:rPr lang="en-US" sz="1800" dirty="0" smtClean="0">
                <a:latin typeface="Calibri" panose="020F0502020204030204" pitchFamily="34" charset="0"/>
                <a:ea typeface="Calibri" panose="020F0502020204030204" pitchFamily="34" charset="0"/>
                <a:cs typeface="Arial" panose="020B0604020202020204" pitchFamily="34" charset="0"/>
              </a:rPr>
              <a:t>makes </a:t>
            </a:r>
            <a:r>
              <a:rPr lang="en-US" sz="1800" u="sng" dirty="0" smtClean="0">
                <a:latin typeface="Calibri" panose="020F0502020204030204" pitchFamily="34" charset="0"/>
                <a:ea typeface="Calibri" panose="020F0502020204030204" pitchFamily="34" charset="0"/>
                <a:cs typeface="Arial" panose="020B0604020202020204" pitchFamily="34" charset="0"/>
              </a:rPr>
              <a:t>your passwords more secure and reliable</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algn="just">
              <a:lnSpc>
                <a:spcPct val="100000"/>
              </a:lnSpc>
              <a:spcBef>
                <a:spcPts val="60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Because this is one of the </a:t>
            </a:r>
            <a:r>
              <a:rPr lang="en-US" sz="1800" u="sng" dirty="0" smtClean="0">
                <a:latin typeface="Calibri" panose="020F0502020204030204" pitchFamily="34" charset="0"/>
                <a:ea typeface="Calibri" panose="020F0502020204030204" pitchFamily="34" charset="0"/>
                <a:cs typeface="Arial" panose="020B0604020202020204" pitchFamily="34" charset="0"/>
              </a:rPr>
              <a:t>most powerful technologies </a:t>
            </a:r>
            <a:r>
              <a:rPr lang="en-US" sz="1800" dirty="0" smtClean="0">
                <a:latin typeface="Calibri" panose="020F0502020204030204" pitchFamily="34" charset="0"/>
                <a:ea typeface="Calibri" panose="020F0502020204030204" pitchFamily="34" charset="0"/>
                <a:cs typeface="Arial" panose="020B0604020202020204" pitchFamily="34" charset="0"/>
              </a:rPr>
              <a:t>that scans the uniqueness of thumb impression or other body organs like </a:t>
            </a:r>
            <a:r>
              <a:rPr lang="en-US" sz="1800" u="sng" dirty="0" smtClean="0">
                <a:latin typeface="Calibri" panose="020F0502020204030204" pitchFamily="34" charset="0"/>
                <a:ea typeface="Calibri" panose="020F0502020204030204" pitchFamily="34" charset="0"/>
                <a:cs typeface="Arial" panose="020B0604020202020204" pitchFamily="34" charset="0"/>
              </a:rPr>
              <a:t>facial contour</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retina of eyes </a:t>
            </a:r>
            <a:r>
              <a:rPr lang="en-US" sz="1800" dirty="0" smtClean="0">
                <a:latin typeface="Calibri" panose="020F0502020204030204" pitchFamily="34" charset="0"/>
                <a:ea typeface="Calibri" panose="020F0502020204030204" pitchFamily="34" charset="0"/>
                <a:cs typeface="Arial" panose="020B0604020202020204" pitchFamily="34" charset="0"/>
              </a:rPr>
              <a:t>and </a:t>
            </a:r>
            <a:r>
              <a:rPr lang="en-US" sz="1800" u="sng" dirty="0" smtClean="0">
                <a:latin typeface="Calibri" panose="020F0502020204030204" pitchFamily="34" charset="0"/>
                <a:ea typeface="Calibri" panose="020F0502020204030204" pitchFamily="34" charset="0"/>
                <a:cs typeface="Arial" panose="020B0604020202020204" pitchFamily="34" charset="0"/>
              </a:rPr>
              <a:t>body gestures</a:t>
            </a:r>
            <a:r>
              <a:rPr lang="en-US" sz="1800" dirty="0" smtClean="0">
                <a:latin typeface="Calibri" panose="020F0502020204030204" pitchFamily="34" charset="0"/>
                <a:ea typeface="Calibri" panose="020F0502020204030204" pitchFamily="34" charset="0"/>
                <a:cs typeface="Arial" panose="020B0604020202020204" pitchFamily="34" charset="0"/>
              </a:rPr>
              <a:t>.</a:t>
            </a:r>
          </a:p>
          <a:p>
            <a:pPr algn="just">
              <a:lnSpc>
                <a:spcPct val="100000"/>
              </a:lnSpc>
              <a:spcBef>
                <a:spcPts val="60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As we known the </a:t>
            </a:r>
            <a:r>
              <a:rPr lang="en-US" sz="1800" u="sng" dirty="0">
                <a:latin typeface="Calibri" panose="020F0502020204030204" pitchFamily="34" charset="0"/>
                <a:ea typeface="Calibri" panose="020F0502020204030204" pitchFamily="34" charset="0"/>
                <a:cs typeface="Arial" panose="020B0604020202020204" pitchFamily="34" charset="0"/>
              </a:rPr>
              <a:t>fingerprints are unique in the world</a:t>
            </a:r>
            <a:r>
              <a:rPr lang="en-US" sz="1800" dirty="0">
                <a:latin typeface="Calibri" panose="020F0502020204030204" pitchFamily="34" charset="0"/>
                <a:ea typeface="Calibri" panose="020F0502020204030204" pitchFamily="34" charset="0"/>
                <a:cs typeface="Arial" panose="020B0604020202020204" pitchFamily="34" charset="0"/>
              </a:rPr>
              <a:t>; therefore, there would be no alternative of the figure prints. </a:t>
            </a:r>
          </a:p>
          <a:p>
            <a:pPr algn="just">
              <a:lnSpc>
                <a:spcPct val="100000"/>
              </a:lnSpc>
              <a:spcBef>
                <a:spcPts val="60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Meanwhile, the </a:t>
            </a:r>
            <a:r>
              <a:rPr lang="en-US" sz="1800" u="sng" dirty="0">
                <a:latin typeface="Calibri" panose="020F0502020204030204" pitchFamily="34" charset="0"/>
                <a:ea typeface="Calibri" panose="020F0502020204030204" pitchFamily="34" charset="0"/>
                <a:cs typeface="Arial" panose="020B0604020202020204" pitchFamily="34" charset="0"/>
              </a:rPr>
              <a:t>facial recognition is another important aspect </a:t>
            </a:r>
            <a:r>
              <a:rPr lang="en-US" sz="1800" dirty="0">
                <a:latin typeface="Calibri" panose="020F0502020204030204" pitchFamily="34" charset="0"/>
                <a:ea typeface="Calibri" panose="020F0502020204030204" pitchFamily="34" charset="0"/>
                <a:cs typeface="Arial" panose="020B0604020202020204" pitchFamily="34" charset="0"/>
              </a:rPr>
              <a:t>of biometric identification. </a:t>
            </a:r>
          </a:p>
          <a:p>
            <a:pPr algn="just">
              <a:lnSpc>
                <a:spcPct val="100000"/>
              </a:lnSpc>
              <a:spcBef>
                <a:spcPts val="600"/>
              </a:spcBef>
              <a:spcAft>
                <a:spcPts val="1000"/>
              </a:spcAft>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842576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Creating &amp; Managing Secure Passwords</a:t>
            </a:r>
          </a:p>
        </p:txBody>
      </p:sp>
      <p:sp>
        <p:nvSpPr>
          <p:cNvPr id="12" name="Rectangle 11">
            <a:extLst>
              <a:ext uri="{FF2B5EF4-FFF2-40B4-BE49-F238E27FC236}">
                <a16:creationId xmlns:a16="http://schemas.microsoft.com/office/drawing/2014/main" xmlns=""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28</a:t>
            </a:fld>
            <a:endParaRPr lang="en-US" dirty="0">
              <a:solidFill>
                <a:prstClr val="black"/>
              </a:solidFill>
            </a:endParaRPr>
          </a:p>
        </p:txBody>
      </p:sp>
      <p:pic>
        <p:nvPicPr>
          <p:cNvPr id="17" name="Picture 16">
            <a:extLst>
              <a:ext uri="{FF2B5EF4-FFF2-40B4-BE49-F238E27FC236}">
                <a16:creationId xmlns:a16="http://schemas.microsoft.com/office/drawing/2014/main" xmlns="" id="{500BD92A-5E3B-440F-9FE6-2F294E443C2B}"/>
              </a:ext>
            </a:extLst>
          </p:cNvPr>
          <p:cNvPicPr/>
          <p:nvPr/>
        </p:nvPicPr>
        <p:blipFill>
          <a:blip r:embed="rId5" cstate="print"/>
          <a:srcRect/>
          <a:stretch>
            <a:fillRect/>
          </a:stretch>
        </p:blipFill>
        <p:spPr bwMode="auto">
          <a:xfrm>
            <a:off x="9392500" y="2416329"/>
            <a:ext cx="2769856" cy="2480310"/>
          </a:xfrm>
          <a:prstGeom prst="rect">
            <a:avLst/>
          </a:prstGeom>
          <a:noFill/>
          <a:ln w="9525">
            <a:noFill/>
            <a:miter lim="800000"/>
            <a:headEnd/>
            <a:tailEnd/>
          </a:ln>
          <a:effectLst>
            <a:softEdge rad="266700"/>
          </a:effectLst>
        </p:spPr>
      </p:pic>
      <p:sp>
        <p:nvSpPr>
          <p:cNvPr id="16" name="Content Placeholder 3">
            <a:extLst>
              <a:ext uri="{FF2B5EF4-FFF2-40B4-BE49-F238E27FC236}">
                <a16:creationId xmlns:a16="http://schemas.microsoft.com/office/drawing/2014/main" xmlns="" id="{4C7DC0EF-6672-4EA1-9A4C-9918B39BFEB5}"/>
              </a:ext>
            </a:extLst>
          </p:cNvPr>
          <p:cNvSpPr txBox="1">
            <a:spLocks/>
          </p:cNvSpPr>
          <p:nvPr/>
        </p:nvSpPr>
        <p:spPr>
          <a:xfrm>
            <a:off x="874059" y="1500182"/>
            <a:ext cx="8447740" cy="472947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600"/>
              </a:spcBef>
              <a:spcAft>
                <a:spcPts val="1000"/>
              </a:spcAft>
              <a:buFont typeface="Wingdings" panose="05000000000000000000" pitchFamily="2" charset="2"/>
              <a:buChar char="v"/>
            </a:pPr>
            <a:r>
              <a:rPr lang="en-US" sz="2400" b="1" dirty="0">
                <a:solidFill>
                  <a:srgbClr val="CE7408"/>
                </a:solidFill>
                <a:latin typeface="Cambria" panose="02040503050406030204" pitchFamily="18" charset="0"/>
                <a:ea typeface="Times New Roman" panose="02020603050405020304" pitchFamily="18" charset="0"/>
                <a:cs typeface="Times New Roman" panose="02020603050405020304" pitchFamily="18" charset="0"/>
              </a:rPr>
              <a:t>Use of Biometrics ... </a:t>
            </a:r>
          </a:p>
          <a:p>
            <a:pPr marL="631825" indent="-349250" algn="just">
              <a:lnSpc>
                <a:spcPct val="100000"/>
              </a:lnSpc>
              <a:spcBef>
                <a:spcPts val="0"/>
              </a:spcBef>
              <a:spcAft>
                <a:spcPts val="1000"/>
              </a:spcAft>
              <a:buFont typeface="Wingdings" panose="05000000000000000000" pitchFamily="2" charset="2"/>
              <a:buChar char="Ø"/>
            </a:pPr>
            <a:r>
              <a:rPr lang="en-US" sz="1800" dirty="0">
                <a:latin typeface="Calibri" panose="020F0502020204030204" pitchFamily="34" charset="0"/>
                <a:ea typeface="Calibri" panose="020F0502020204030204" pitchFamily="34" charset="0"/>
                <a:cs typeface="Arial" panose="020B0604020202020204" pitchFamily="34" charset="0"/>
              </a:rPr>
              <a:t>With the advancement in the artificial intelligence in the software development, the facial recognition is becoming another important standard for the biometric access to the devices and applications</a:t>
            </a:r>
            <a:r>
              <a:rPr lang="en-US" sz="1800" dirty="0" smtClean="0">
                <a:latin typeface="Calibri" panose="020F0502020204030204" pitchFamily="34" charset="0"/>
                <a:ea typeface="Calibri" panose="020F0502020204030204" pitchFamily="34" charset="0"/>
                <a:cs typeface="Arial" panose="020B0604020202020204" pitchFamily="34" charset="0"/>
              </a:rPr>
              <a:t>.</a:t>
            </a:r>
          </a:p>
          <a:p>
            <a:pPr marL="631825" indent="-349250" algn="just">
              <a:lnSpc>
                <a:spcPct val="100000"/>
              </a:lnSpc>
              <a:spcBef>
                <a:spcPts val="0"/>
              </a:spcBef>
              <a:spcAft>
                <a:spcPts val="1000"/>
              </a:spcAft>
              <a:buFont typeface="Wingdings" panose="05000000000000000000" pitchFamily="2" charset="2"/>
              <a:buChar char="Ø"/>
            </a:pPr>
            <a:r>
              <a:rPr lang="en-US" sz="1800" dirty="0">
                <a:latin typeface="Calibri" panose="020F0502020204030204" pitchFamily="34" charset="0"/>
                <a:ea typeface="Calibri" panose="020F0502020204030204" pitchFamily="34" charset="0"/>
                <a:cs typeface="Arial" panose="020B0604020202020204" pitchFamily="34" charset="0"/>
              </a:rPr>
              <a:t>Patterns</a:t>
            </a:r>
          </a:p>
          <a:p>
            <a:pPr marL="631825" indent="-349250" algn="just">
              <a:lnSpc>
                <a:spcPct val="100000"/>
              </a:lnSpc>
              <a:spcBef>
                <a:spcPts val="0"/>
              </a:spcBef>
              <a:spcAft>
                <a:spcPts val="1000"/>
              </a:spcAft>
              <a:buFont typeface="Wingdings" panose="05000000000000000000" pitchFamily="2" charset="2"/>
              <a:buChar char="Ø"/>
            </a:pPr>
            <a:r>
              <a:rPr lang="en-US" sz="1800" dirty="0">
                <a:latin typeface="Calibri" panose="020F0502020204030204" pitchFamily="34" charset="0"/>
                <a:ea typeface="Calibri" panose="020F0502020204030204" pitchFamily="34" charset="0"/>
                <a:cs typeface="Arial" panose="020B0604020202020204" pitchFamily="34" charset="0"/>
              </a:rPr>
              <a:t>body gestures</a:t>
            </a:r>
          </a:p>
          <a:p>
            <a:pPr marL="631825" indent="-349250" algn="just">
              <a:lnSpc>
                <a:spcPct val="100000"/>
              </a:lnSpc>
              <a:spcBef>
                <a:spcPts val="0"/>
              </a:spcBef>
              <a:spcAft>
                <a:spcPts val="1000"/>
              </a:spcAft>
              <a:buFont typeface="Wingdings" panose="05000000000000000000" pitchFamily="2" charset="2"/>
              <a:buChar char="Ø"/>
            </a:pPr>
            <a:r>
              <a:rPr lang="en-US" sz="1800" dirty="0">
                <a:latin typeface="Calibri" panose="020F0502020204030204" pitchFamily="34" charset="0"/>
                <a:ea typeface="Calibri" panose="020F0502020204030204" pitchFamily="34" charset="0"/>
                <a:cs typeface="Arial" panose="020B0604020202020204" pitchFamily="34" charset="0"/>
              </a:rPr>
              <a:t>body movement </a:t>
            </a:r>
          </a:p>
          <a:p>
            <a:pPr marL="631825" indent="-349250" algn="just">
              <a:lnSpc>
                <a:spcPct val="100000"/>
              </a:lnSpc>
              <a:spcBef>
                <a:spcPts val="0"/>
              </a:spcBef>
              <a:spcAft>
                <a:spcPts val="1000"/>
              </a:spcAft>
              <a:buFont typeface="Wingdings" panose="05000000000000000000" pitchFamily="2" charset="2"/>
              <a:buChar char="Ø"/>
            </a:pPr>
            <a:r>
              <a:rPr lang="en-US" sz="1800" dirty="0">
                <a:latin typeface="Calibri" panose="020F0502020204030204" pitchFamily="34" charset="0"/>
                <a:ea typeface="Calibri" panose="020F0502020204030204" pitchFamily="34" charset="0"/>
                <a:cs typeface="Arial" panose="020B0604020202020204" pitchFamily="34" charset="0"/>
              </a:rPr>
              <a:t>shapes of body parts</a:t>
            </a:r>
          </a:p>
          <a:p>
            <a:pPr marL="631825" indent="-349250" algn="just">
              <a:lnSpc>
                <a:spcPct val="100000"/>
              </a:lnSpc>
              <a:spcBef>
                <a:spcPts val="0"/>
              </a:spcBef>
              <a:spcAft>
                <a:spcPts val="1000"/>
              </a:spcAft>
              <a:buFont typeface="Wingdings" panose="05000000000000000000" pitchFamily="2" charset="2"/>
              <a:buChar char="Ø"/>
            </a:pPr>
            <a:r>
              <a:rPr lang="en-US" sz="1800" dirty="0">
                <a:latin typeface="Calibri" panose="020F0502020204030204" pitchFamily="34" charset="0"/>
                <a:ea typeface="Calibri" panose="020F0502020204030204" pitchFamily="34" charset="0"/>
                <a:cs typeface="Arial" panose="020B0604020202020204" pitchFamily="34" charset="0"/>
              </a:rPr>
              <a:t>body odors</a:t>
            </a:r>
          </a:p>
          <a:p>
            <a:pPr marL="631825" indent="-349250" algn="just">
              <a:lnSpc>
                <a:spcPct val="100000"/>
              </a:lnSpc>
              <a:spcBef>
                <a:spcPts val="0"/>
              </a:spcBef>
              <a:spcAft>
                <a:spcPts val="1000"/>
              </a:spcAft>
              <a:buFont typeface="Wingdings" panose="05000000000000000000" pitchFamily="2" charset="2"/>
              <a:buChar char="Ø"/>
            </a:pPr>
            <a:r>
              <a:rPr lang="en-US" sz="1800" dirty="0">
                <a:latin typeface="Calibri" panose="020F0502020204030204" pitchFamily="34" charset="0"/>
                <a:ea typeface="Calibri" panose="020F0502020204030204" pitchFamily="34" charset="0"/>
                <a:cs typeface="Arial" panose="020B0604020202020204" pitchFamily="34" charset="0"/>
              </a:rPr>
              <a:t>complete hand scans:   has become one of the most important identification standards for the governments in passports, immigration and other governmental procedures. </a:t>
            </a:r>
          </a:p>
        </p:txBody>
      </p:sp>
    </p:spTree>
    <p:extLst>
      <p:ext uri="{BB962C8B-B14F-4D97-AF65-F5344CB8AC3E}">
        <p14:creationId xmlns:p14="http://schemas.microsoft.com/office/powerpoint/2010/main" val="24506923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Creating &amp; Managing Secure Passwords</a:t>
            </a:r>
          </a:p>
        </p:txBody>
      </p:sp>
      <p:sp>
        <p:nvSpPr>
          <p:cNvPr id="12" name="Rectangle 11">
            <a:extLst>
              <a:ext uri="{FF2B5EF4-FFF2-40B4-BE49-F238E27FC236}">
                <a16:creationId xmlns:a16="http://schemas.microsoft.com/office/drawing/2014/main" xmlns=""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29</a:t>
            </a:fld>
            <a:endParaRPr lang="en-US" dirty="0">
              <a:solidFill>
                <a:prstClr val="black"/>
              </a:solidFill>
            </a:endParaRPr>
          </a:p>
        </p:txBody>
      </p:sp>
      <p:pic>
        <p:nvPicPr>
          <p:cNvPr id="16" name="Picture 15" descr="Related image">
            <a:extLst>
              <a:ext uri="{FF2B5EF4-FFF2-40B4-BE49-F238E27FC236}">
                <a16:creationId xmlns:a16="http://schemas.microsoft.com/office/drawing/2014/main" xmlns="" id="{DBBF7C8C-66EA-4D2C-9B6D-75496DA23CF1}"/>
              </a:ext>
            </a:extLst>
          </p:cNvPr>
          <p:cNvPicPr/>
          <p:nvPr/>
        </p:nvPicPr>
        <p:blipFill>
          <a:blip r:embed="rId5" cstate="print"/>
          <a:srcRect/>
          <a:stretch>
            <a:fillRect/>
          </a:stretch>
        </p:blipFill>
        <p:spPr bwMode="auto">
          <a:xfrm>
            <a:off x="211014" y="2248502"/>
            <a:ext cx="2693496" cy="2256263"/>
          </a:xfrm>
          <a:prstGeom prst="rect">
            <a:avLst/>
          </a:prstGeom>
          <a:noFill/>
          <a:ln w="9525">
            <a:noFill/>
            <a:miter lim="800000"/>
            <a:headEnd/>
            <a:tailEnd/>
          </a:ln>
          <a:effectLst>
            <a:softEdge rad="381000"/>
          </a:effectLst>
        </p:spPr>
      </p:pic>
      <p:sp>
        <p:nvSpPr>
          <p:cNvPr id="18" name="Content Placeholder 3">
            <a:extLst>
              <a:ext uri="{FF2B5EF4-FFF2-40B4-BE49-F238E27FC236}">
                <a16:creationId xmlns:a16="http://schemas.microsoft.com/office/drawing/2014/main" xmlns="" id="{4C7DC0EF-6672-4EA1-9A4C-9918B39BFEB5}"/>
              </a:ext>
            </a:extLst>
          </p:cNvPr>
          <p:cNvSpPr txBox="1">
            <a:spLocks/>
          </p:cNvSpPr>
          <p:nvPr/>
        </p:nvSpPr>
        <p:spPr>
          <a:xfrm>
            <a:off x="2522588" y="1500654"/>
            <a:ext cx="9267076" cy="459856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0850" algn="just">
              <a:lnSpc>
                <a:spcPct val="150000"/>
              </a:lnSpc>
              <a:spcBef>
                <a:spcPts val="0"/>
              </a:spcBef>
              <a:spcAft>
                <a:spcPts val="1000"/>
              </a:spcAft>
              <a:buFont typeface="Wingdings" panose="05000000000000000000" pitchFamily="2" charset="2"/>
              <a:buChar char="§"/>
            </a:pPr>
            <a:r>
              <a:rPr lang="en-US" sz="2400" b="1" dirty="0">
                <a:solidFill>
                  <a:srgbClr val="CE7408"/>
                </a:solidFill>
                <a:latin typeface="Cambria" panose="02040503050406030204" pitchFamily="18" charset="0"/>
                <a:ea typeface="Times New Roman" panose="02020603050405020304" pitchFamily="18" charset="0"/>
                <a:cs typeface="Times New Roman" panose="02020603050405020304" pitchFamily="18" charset="0"/>
              </a:rPr>
              <a:t>Two-Factor Authentication ...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traditional form of authentication is single factor authentication in which you enter your password against your username to access the authorized resources.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This method is considered as the low secure nowadays due to many reasons.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One of the main reasons for the </a:t>
            </a:r>
            <a:r>
              <a:rPr lang="en-US" sz="1800" b="1" dirty="0" smtClean="0">
                <a:latin typeface="Calibri" panose="020F0502020204030204" pitchFamily="34" charset="0"/>
                <a:ea typeface="Calibri" panose="020F0502020204030204" pitchFamily="34" charset="0"/>
                <a:cs typeface="Arial" panose="020B0604020202020204" pitchFamily="34" charset="0"/>
              </a:rPr>
              <a:t>low security </a:t>
            </a:r>
            <a:r>
              <a:rPr lang="en-US" sz="1800" dirty="0" smtClean="0">
                <a:latin typeface="Calibri" panose="020F0502020204030204" pitchFamily="34" charset="0"/>
                <a:ea typeface="Calibri" panose="020F0502020204030204" pitchFamily="34" charset="0"/>
                <a:cs typeface="Arial" panose="020B0604020202020204" pitchFamily="34" charset="0"/>
              </a:rPr>
              <a:t>of </a:t>
            </a:r>
            <a:r>
              <a:rPr lang="en-US" sz="1800" b="1" dirty="0" smtClean="0">
                <a:latin typeface="Calibri" panose="020F0502020204030204" pitchFamily="34" charset="0"/>
                <a:ea typeface="Calibri" panose="020F0502020204030204" pitchFamily="34" charset="0"/>
                <a:cs typeface="Arial" panose="020B0604020202020204" pitchFamily="34" charset="0"/>
              </a:rPr>
              <a:t>single factor authentication </a:t>
            </a:r>
            <a:r>
              <a:rPr lang="en-US" sz="1800" dirty="0" smtClean="0">
                <a:latin typeface="Calibri" panose="020F0502020204030204" pitchFamily="34" charset="0"/>
                <a:ea typeface="Calibri" panose="020F0502020204030204" pitchFamily="34" charset="0"/>
                <a:cs typeface="Arial" panose="020B0604020202020204" pitchFamily="34" charset="0"/>
              </a:rPr>
              <a:t>is that it is </a:t>
            </a:r>
            <a:r>
              <a:rPr lang="en-US" sz="1800" u="sng" dirty="0" smtClean="0">
                <a:latin typeface="Calibri" panose="020F0502020204030204" pitchFamily="34" charset="0"/>
                <a:ea typeface="Calibri" panose="020F0502020204030204" pitchFamily="34" charset="0"/>
                <a:cs typeface="Arial" panose="020B0604020202020204" pitchFamily="34" charset="0"/>
              </a:rPr>
              <a:t>easy to be compromised </a:t>
            </a:r>
            <a:r>
              <a:rPr lang="en-US" sz="1800" dirty="0" smtClean="0">
                <a:latin typeface="Calibri" panose="020F0502020204030204" pitchFamily="34" charset="0"/>
                <a:ea typeface="Calibri" panose="020F0502020204030204" pitchFamily="34" charset="0"/>
                <a:cs typeface="Arial" panose="020B0604020202020204" pitchFamily="34" charset="0"/>
              </a:rPr>
              <a:t>if you have to use your password many times a day.</a:t>
            </a:r>
          </a:p>
          <a:p>
            <a:pPr algn="just">
              <a:lnSpc>
                <a:spcPct val="15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The single layer security is not powered by any additional layer that means if your password is compromised, </a:t>
            </a:r>
            <a:r>
              <a:rPr lang="en-US" sz="1800" u="sng" dirty="0">
                <a:latin typeface="Calibri" panose="020F0502020204030204" pitchFamily="34" charset="0"/>
                <a:ea typeface="Calibri" panose="020F0502020204030204" pitchFamily="34" charset="0"/>
                <a:cs typeface="Arial" panose="020B0604020202020204" pitchFamily="34" charset="0"/>
              </a:rPr>
              <a:t>you will lose the control over your resources </a:t>
            </a:r>
            <a:r>
              <a:rPr lang="en-US" sz="1800" dirty="0">
                <a:latin typeface="Calibri" panose="020F0502020204030204" pitchFamily="34" charset="0"/>
                <a:ea typeface="Calibri" panose="020F0502020204030204" pitchFamily="34" charset="0"/>
                <a:cs typeface="Arial" panose="020B0604020202020204" pitchFamily="34" charset="0"/>
              </a:rPr>
              <a:t>and </a:t>
            </a:r>
            <a:r>
              <a:rPr lang="en-US" sz="1800" u="sng" dirty="0">
                <a:latin typeface="Calibri" panose="020F0502020204030204" pitchFamily="34" charset="0"/>
                <a:ea typeface="Calibri" panose="020F0502020204030204" pitchFamily="34" charset="0"/>
                <a:cs typeface="Arial" panose="020B0604020202020204" pitchFamily="34" charset="0"/>
              </a:rPr>
              <a:t>unauthorized cyber criminals can easily break into your resources</a:t>
            </a:r>
            <a:r>
              <a:rPr lang="en-US" sz="1800" dirty="0">
                <a:latin typeface="Calibri" panose="020F0502020204030204" pitchFamily="34" charset="0"/>
                <a:ea typeface="Calibri" panose="020F0502020204030204" pitchFamily="34" charset="0"/>
                <a:cs typeface="Arial" panose="020B0604020202020204" pitchFamily="34" charset="0"/>
              </a:rPr>
              <a:t>. </a:t>
            </a:r>
          </a:p>
          <a:p>
            <a:pPr algn="just">
              <a:lnSpc>
                <a:spcPct val="150000"/>
              </a:lnSpc>
              <a:spcBef>
                <a:spcPts val="0"/>
              </a:spcBef>
              <a:spcAft>
                <a:spcPts val="1000"/>
              </a:spcAft>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080453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Creating &amp; Managing Secure Passwords</a:t>
            </a:r>
          </a:p>
        </p:txBody>
      </p:sp>
      <p:sp>
        <p:nvSpPr>
          <p:cNvPr id="12" name="Rectangle 11">
            <a:extLst>
              <a:ext uri="{FF2B5EF4-FFF2-40B4-BE49-F238E27FC236}">
                <a16:creationId xmlns:a16="http://schemas.microsoft.com/office/drawing/2014/main" xmlns=""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30</a:t>
            </a:fld>
            <a:endParaRPr lang="en-US" dirty="0">
              <a:solidFill>
                <a:prstClr val="black"/>
              </a:solidFill>
            </a:endParaRPr>
          </a:p>
        </p:txBody>
      </p:sp>
      <p:pic>
        <p:nvPicPr>
          <p:cNvPr id="16" name="Picture 15" descr="Related image">
            <a:extLst>
              <a:ext uri="{FF2B5EF4-FFF2-40B4-BE49-F238E27FC236}">
                <a16:creationId xmlns:a16="http://schemas.microsoft.com/office/drawing/2014/main" xmlns="" id="{DBBF7C8C-66EA-4D2C-9B6D-75496DA23CF1}"/>
              </a:ext>
            </a:extLst>
          </p:cNvPr>
          <p:cNvPicPr/>
          <p:nvPr/>
        </p:nvPicPr>
        <p:blipFill>
          <a:blip r:embed="rId5" cstate="print"/>
          <a:srcRect/>
          <a:stretch>
            <a:fillRect/>
          </a:stretch>
        </p:blipFill>
        <p:spPr bwMode="auto">
          <a:xfrm>
            <a:off x="211014" y="2248502"/>
            <a:ext cx="2693496" cy="2256263"/>
          </a:xfrm>
          <a:prstGeom prst="rect">
            <a:avLst/>
          </a:prstGeom>
          <a:noFill/>
          <a:ln w="9525">
            <a:noFill/>
            <a:miter lim="800000"/>
            <a:headEnd/>
            <a:tailEnd/>
          </a:ln>
          <a:effectLst>
            <a:softEdge rad="381000"/>
          </a:effectLst>
        </p:spPr>
      </p:pic>
      <p:sp>
        <p:nvSpPr>
          <p:cNvPr id="17" name="Content Placeholder 3">
            <a:extLst>
              <a:ext uri="{FF2B5EF4-FFF2-40B4-BE49-F238E27FC236}">
                <a16:creationId xmlns:a16="http://schemas.microsoft.com/office/drawing/2014/main" xmlns="" id="{4C7DC0EF-6672-4EA1-9A4C-9918B39BFEB5}"/>
              </a:ext>
            </a:extLst>
          </p:cNvPr>
          <p:cNvSpPr txBox="1">
            <a:spLocks/>
          </p:cNvSpPr>
          <p:nvPr/>
        </p:nvSpPr>
        <p:spPr>
          <a:xfrm>
            <a:off x="2522588" y="1500654"/>
            <a:ext cx="9267076" cy="47290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buFont typeface="Wingdings" panose="05000000000000000000" pitchFamily="2" charset="2"/>
              <a:buChar char="§"/>
            </a:pPr>
            <a:r>
              <a:rPr lang="en-US" sz="2400" b="1" dirty="0">
                <a:solidFill>
                  <a:srgbClr val="25A9E7"/>
                </a:solidFill>
                <a:latin typeface="Cambria" panose="02040503050406030204" pitchFamily="18" charset="0"/>
                <a:ea typeface="Times New Roman" panose="02020603050405020304" pitchFamily="18" charset="0"/>
                <a:cs typeface="Times New Roman" panose="02020603050405020304" pitchFamily="18" charset="0"/>
              </a:rPr>
              <a:t>Two-Factor Authentication ... </a:t>
            </a:r>
          </a:p>
          <a:p>
            <a:pPr marL="403225" indent="-282575" algn="just">
              <a:lnSpc>
                <a:spcPct val="150000"/>
              </a:lnSpc>
              <a:spcBef>
                <a:spcPts val="0"/>
              </a:spcBef>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The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solution</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a:latin typeface="Calibri" panose="020F0502020204030204" pitchFamily="34" charset="0"/>
                <a:ea typeface="Calibri" panose="020F0502020204030204" pitchFamily="34" charset="0"/>
                <a:cs typeface="Arial" panose="020B0604020202020204" pitchFamily="34" charset="0"/>
              </a:rPr>
              <a:t>to this problem is the two-factor authentication and multi-factor authentication. </a:t>
            </a:r>
          </a:p>
          <a:p>
            <a:pPr marL="403225" indent="-282575" algn="just">
              <a:lnSpc>
                <a:spcPct val="150000"/>
              </a:lnSpc>
              <a:spcBef>
                <a:spcPts val="0"/>
              </a:spcBef>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The</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two-factor authentication </a:t>
            </a:r>
            <a:r>
              <a:rPr lang="en-US" sz="1800" dirty="0">
                <a:latin typeface="Calibri" panose="020F0502020204030204" pitchFamily="34" charset="0"/>
                <a:ea typeface="Calibri" panose="020F0502020204030204" pitchFamily="34" charset="0"/>
                <a:cs typeface="Arial" panose="020B0604020202020204" pitchFamily="34" charset="0"/>
              </a:rPr>
              <a:t>is also known as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dual-factor </a:t>
            </a:r>
            <a:r>
              <a:rPr lang="en-US" sz="1800" dirty="0">
                <a:latin typeface="Calibri" panose="020F0502020204030204" pitchFamily="34" charset="0"/>
                <a:ea typeface="Calibri" panose="020F0502020204030204" pitchFamily="34" charset="0"/>
                <a:cs typeface="Arial" panose="020B0604020202020204" pitchFamily="34" charset="0"/>
              </a:rPr>
              <a:t>and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two-step authentication</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 </a:t>
            </a:r>
          </a:p>
          <a:p>
            <a:pPr marL="403225" indent="-282575" algn="just">
              <a:lnSpc>
                <a:spcPct val="150000"/>
              </a:lnSpc>
              <a:spcBef>
                <a:spcPts val="0"/>
              </a:spcBef>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In this process, you get one </a:t>
            </a:r>
            <a:r>
              <a:rPr lang="en-US" sz="1800" b="1" i="1" u="sng" dirty="0">
                <a:solidFill>
                  <a:srgbClr val="FF0000"/>
                </a:solidFill>
                <a:latin typeface="Calibri" panose="020F0502020204030204" pitchFamily="34" charset="0"/>
                <a:ea typeface="Calibri" panose="020F0502020204030204" pitchFamily="34" charset="0"/>
                <a:cs typeface="Arial" panose="020B0604020202020204" pitchFamily="34" charset="0"/>
              </a:rPr>
              <a:t>additional layer of security </a:t>
            </a:r>
            <a:r>
              <a:rPr lang="en-US" sz="1800" dirty="0">
                <a:latin typeface="Calibri" panose="020F0502020204030204" pitchFamily="34" charset="0"/>
                <a:ea typeface="Calibri" panose="020F0502020204030204" pitchFamily="34" charset="0"/>
                <a:cs typeface="Arial" panose="020B0604020202020204" pitchFamily="34" charset="0"/>
              </a:rPr>
              <a:t>to access your resources</a:t>
            </a:r>
            <a:r>
              <a:rPr lang="en-US" sz="1800" dirty="0" smtClean="0">
                <a:latin typeface="Calibri" panose="020F0502020204030204" pitchFamily="34" charset="0"/>
                <a:ea typeface="Calibri" panose="020F0502020204030204" pitchFamily="34" charset="0"/>
                <a:cs typeface="Arial" panose="020B0604020202020204" pitchFamily="34" charset="0"/>
              </a:rPr>
              <a:t>.</a:t>
            </a:r>
          </a:p>
          <a:p>
            <a:pPr marL="403225" indent="-282575" algn="just">
              <a:lnSpc>
                <a:spcPct val="150000"/>
              </a:lnSpc>
              <a:spcBef>
                <a:spcPts val="0"/>
              </a:spcBef>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When you enter username and password, you will be prompted to enter the pass-code. </a:t>
            </a:r>
          </a:p>
          <a:p>
            <a:pPr marL="403225" indent="-282575" algn="just">
              <a:lnSpc>
                <a:spcPct val="150000"/>
              </a:lnSpc>
              <a:spcBef>
                <a:spcPts val="0"/>
              </a:spcBef>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The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pass-code</a:t>
            </a:r>
            <a:r>
              <a:rPr lang="en-US" sz="1800" dirty="0">
                <a:latin typeface="Calibri" panose="020F0502020204030204" pitchFamily="34" charset="0"/>
                <a:ea typeface="Calibri" panose="020F0502020204030204" pitchFamily="34" charset="0"/>
                <a:cs typeface="Arial" panose="020B0604020202020204" pitchFamily="34" charset="0"/>
              </a:rPr>
              <a:t> is normally sent through a </a:t>
            </a:r>
            <a:r>
              <a:rPr lang="en-US" sz="1800" u="sng" dirty="0">
                <a:latin typeface="Calibri" panose="020F0502020204030204" pitchFamily="34" charset="0"/>
                <a:ea typeface="Calibri" panose="020F0502020204030204" pitchFamily="34" charset="0"/>
                <a:cs typeface="Arial" panose="020B0604020202020204" pitchFamily="34" charset="0"/>
              </a:rPr>
              <a:t>text message </a:t>
            </a:r>
            <a:r>
              <a:rPr lang="en-US" sz="1800" dirty="0">
                <a:latin typeface="Calibri" panose="020F0502020204030204" pitchFamily="34" charset="0"/>
                <a:ea typeface="Calibri" panose="020F0502020204030204" pitchFamily="34" charset="0"/>
                <a:cs typeface="Arial" panose="020B0604020202020204" pitchFamily="34" charset="0"/>
              </a:rPr>
              <a:t>or </a:t>
            </a:r>
            <a:r>
              <a:rPr lang="en-US" sz="1800" u="sng" dirty="0">
                <a:latin typeface="Calibri" panose="020F0502020204030204" pitchFamily="34" charset="0"/>
                <a:ea typeface="Calibri" panose="020F0502020204030204" pitchFamily="34" charset="0"/>
                <a:cs typeface="Arial" panose="020B0604020202020204" pitchFamily="34" charset="0"/>
              </a:rPr>
              <a:t>automated call on your mobile phone</a:t>
            </a:r>
            <a:r>
              <a:rPr lang="en-US" sz="1800" dirty="0">
                <a:latin typeface="Calibri" panose="020F0502020204030204" pitchFamily="34" charset="0"/>
                <a:ea typeface="Calibri" panose="020F0502020204030204" pitchFamily="34" charset="0"/>
                <a:cs typeface="Arial" panose="020B0604020202020204" pitchFamily="34" charset="0"/>
              </a:rPr>
              <a:t>. </a:t>
            </a:r>
          </a:p>
          <a:p>
            <a:pPr marL="403225" indent="-282575" algn="just">
              <a:lnSpc>
                <a:spcPct val="150000"/>
              </a:lnSpc>
              <a:spcBef>
                <a:spcPts val="0"/>
              </a:spcBef>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The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pass-code</a:t>
            </a:r>
            <a:r>
              <a:rPr lang="en-US" sz="1800" dirty="0">
                <a:latin typeface="Calibri" panose="020F0502020204030204" pitchFamily="34" charset="0"/>
                <a:ea typeface="Calibri" panose="020F0502020204030204" pitchFamily="34" charset="0"/>
                <a:cs typeface="Arial" panose="020B0604020202020204" pitchFamily="34" charset="0"/>
              </a:rPr>
              <a:t> is normally an </a:t>
            </a:r>
            <a:r>
              <a:rPr lang="en-US" sz="1800" u="sng" dirty="0">
                <a:latin typeface="Calibri" panose="020F0502020204030204" pitchFamily="34" charset="0"/>
                <a:ea typeface="Calibri" panose="020F0502020204030204" pitchFamily="34" charset="0"/>
                <a:cs typeface="Arial" panose="020B0604020202020204" pitchFamily="34" charset="0"/>
              </a:rPr>
              <a:t>auto-generated unique code by the designated server</a:t>
            </a:r>
            <a:r>
              <a:rPr lang="en-US" sz="1800" dirty="0">
                <a:latin typeface="Calibri" panose="020F0502020204030204" pitchFamily="34" charset="0"/>
                <a:ea typeface="Calibri" panose="020F0502020204030204" pitchFamily="34" charset="0"/>
                <a:cs typeface="Arial" panose="020B0604020202020204" pitchFamily="34" charset="0"/>
              </a:rPr>
              <a:t>. </a:t>
            </a:r>
          </a:p>
          <a:p>
            <a:pPr marL="403225" indent="-282575" algn="just">
              <a:lnSpc>
                <a:spcPct val="150000"/>
              </a:lnSpc>
              <a:spcBef>
                <a:spcPts val="0"/>
              </a:spcBef>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It is only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one time use code</a:t>
            </a:r>
            <a:r>
              <a:rPr lang="en-US" sz="1800" dirty="0">
                <a:latin typeface="Calibri" panose="020F0502020204030204" pitchFamily="34" charset="0"/>
                <a:ea typeface="Calibri" panose="020F0502020204030204" pitchFamily="34" charset="0"/>
                <a:cs typeface="Arial" panose="020B0604020202020204" pitchFamily="34" charset="0"/>
              </a:rPr>
              <a:t>. </a:t>
            </a:r>
          </a:p>
          <a:p>
            <a:pPr marL="403225" indent="-282575" algn="just">
              <a:lnSpc>
                <a:spcPct val="150000"/>
              </a:lnSpc>
              <a:spcBef>
                <a:spcPts val="0"/>
              </a:spcBef>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That code is also </a:t>
            </a:r>
            <a:r>
              <a:rPr lang="en-US" sz="1800" b="1" u="sng" dirty="0">
                <a:solidFill>
                  <a:srgbClr val="FF0000"/>
                </a:solidFill>
                <a:latin typeface="Calibri" panose="020F0502020204030204" pitchFamily="34" charset="0"/>
                <a:ea typeface="Calibri" panose="020F0502020204030204" pitchFamily="34" charset="0"/>
                <a:cs typeface="Arial" panose="020B0604020202020204" pitchFamily="34" charset="0"/>
              </a:rPr>
              <a:t>time sensitive </a:t>
            </a:r>
            <a:r>
              <a:rPr lang="en-US" sz="1800" dirty="0">
                <a:latin typeface="Calibri" panose="020F0502020204030204" pitchFamily="34" charset="0"/>
                <a:ea typeface="Calibri" panose="020F0502020204030204" pitchFamily="34" charset="0"/>
                <a:cs typeface="Arial" panose="020B0604020202020204" pitchFamily="34" charset="0"/>
              </a:rPr>
              <a:t>which </a:t>
            </a:r>
            <a:r>
              <a:rPr lang="en-US" sz="1800" u="sng" dirty="0">
                <a:latin typeface="Calibri" panose="020F0502020204030204" pitchFamily="34" charset="0"/>
                <a:ea typeface="Calibri" panose="020F0502020204030204" pitchFamily="34" charset="0"/>
                <a:cs typeface="Arial" panose="020B0604020202020204" pitchFamily="34" charset="0"/>
              </a:rPr>
              <a:t>means the code expires after certain time</a:t>
            </a:r>
            <a:r>
              <a:rPr lang="en-US" sz="1800" dirty="0">
                <a:latin typeface="Calibri" panose="020F0502020204030204" pitchFamily="34" charset="0"/>
                <a:ea typeface="Calibri" panose="020F0502020204030204" pitchFamily="34" charset="0"/>
                <a:cs typeface="Arial" panose="020B0604020202020204" pitchFamily="34" charset="0"/>
              </a:rPr>
              <a:t>. </a:t>
            </a:r>
          </a:p>
          <a:p>
            <a:pPr marL="403225" indent="-282575" algn="just">
              <a:lnSpc>
                <a:spcPct val="150000"/>
              </a:lnSpc>
              <a:spcBef>
                <a:spcPts val="0"/>
              </a:spcBef>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This way your code cannot be compromised by any malicious user. </a:t>
            </a:r>
          </a:p>
          <a:p>
            <a:pPr marL="0" indent="0" algn="just">
              <a:lnSpc>
                <a:spcPct val="150000"/>
              </a:lnSpc>
              <a:spcBef>
                <a:spcPts val="0"/>
              </a:spcBef>
              <a:spcAft>
                <a:spcPts val="1000"/>
              </a:spcAft>
              <a:buNone/>
            </a:pPr>
            <a:r>
              <a:rPr lang="en-US" sz="1800" dirty="0" smtClean="0">
                <a:latin typeface="Calibri" panose="020F0502020204030204" pitchFamily="34" charset="0"/>
                <a:ea typeface="Calibri" panose="020F0502020204030204" pitchFamily="34" charset="0"/>
                <a:cs typeface="Arial" panose="020B0604020202020204" pitchFamily="34" charset="0"/>
              </a:rPr>
              <a:t> </a:t>
            </a:r>
            <a:endParaRPr lang="en-US" sz="1800" dirty="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8711896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Creating &amp; Managing Secure Passwords</a:t>
            </a:r>
          </a:p>
        </p:txBody>
      </p:sp>
      <p:sp>
        <p:nvSpPr>
          <p:cNvPr id="12" name="Rectangle 11">
            <a:extLst>
              <a:ext uri="{FF2B5EF4-FFF2-40B4-BE49-F238E27FC236}">
                <a16:creationId xmlns:a16="http://schemas.microsoft.com/office/drawing/2014/main" xmlns=""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31</a:t>
            </a:fld>
            <a:endParaRPr lang="en-US" dirty="0">
              <a:solidFill>
                <a:prstClr val="black"/>
              </a:solidFill>
            </a:endParaRPr>
          </a:p>
        </p:txBody>
      </p:sp>
      <p:pic>
        <p:nvPicPr>
          <p:cNvPr id="16" name="Picture 15" descr="Related image">
            <a:extLst>
              <a:ext uri="{FF2B5EF4-FFF2-40B4-BE49-F238E27FC236}">
                <a16:creationId xmlns:a16="http://schemas.microsoft.com/office/drawing/2014/main" xmlns="" id="{DBBF7C8C-66EA-4D2C-9B6D-75496DA23CF1}"/>
              </a:ext>
            </a:extLst>
          </p:cNvPr>
          <p:cNvPicPr/>
          <p:nvPr/>
        </p:nvPicPr>
        <p:blipFill>
          <a:blip r:embed="rId5" cstate="print"/>
          <a:srcRect/>
          <a:stretch>
            <a:fillRect/>
          </a:stretch>
        </p:blipFill>
        <p:spPr bwMode="auto">
          <a:xfrm>
            <a:off x="211014" y="2248502"/>
            <a:ext cx="2693496" cy="2256263"/>
          </a:xfrm>
          <a:prstGeom prst="rect">
            <a:avLst/>
          </a:prstGeom>
          <a:noFill/>
          <a:ln w="9525">
            <a:noFill/>
            <a:miter lim="800000"/>
            <a:headEnd/>
            <a:tailEnd/>
          </a:ln>
          <a:effectLst>
            <a:softEdge rad="381000"/>
          </a:effectLst>
        </p:spPr>
      </p:pic>
      <p:sp>
        <p:nvSpPr>
          <p:cNvPr id="17" name="Content Placeholder 3">
            <a:extLst>
              <a:ext uri="{FF2B5EF4-FFF2-40B4-BE49-F238E27FC236}">
                <a16:creationId xmlns:a16="http://schemas.microsoft.com/office/drawing/2014/main" xmlns="" id="{4C7DC0EF-6672-4EA1-9A4C-9918B39BFEB5}"/>
              </a:ext>
            </a:extLst>
          </p:cNvPr>
          <p:cNvSpPr txBox="1">
            <a:spLocks/>
          </p:cNvSpPr>
          <p:nvPr/>
        </p:nvSpPr>
        <p:spPr>
          <a:xfrm>
            <a:off x="2522588" y="1500654"/>
            <a:ext cx="9267076" cy="47290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0850" algn="just">
              <a:lnSpc>
                <a:spcPct val="100000"/>
              </a:lnSpc>
              <a:spcBef>
                <a:spcPts val="0"/>
              </a:spcBef>
              <a:buFont typeface="Wingdings" panose="05000000000000000000" pitchFamily="2" charset="2"/>
              <a:buChar char="§"/>
            </a:pPr>
            <a:r>
              <a:rPr lang="en-US" sz="2400" b="1" dirty="0">
                <a:solidFill>
                  <a:srgbClr val="25A9E7"/>
                </a:solidFill>
                <a:latin typeface="Cambria" panose="02040503050406030204" pitchFamily="18" charset="0"/>
                <a:ea typeface="Times New Roman" panose="02020603050405020304" pitchFamily="18" charset="0"/>
                <a:cs typeface="Times New Roman" panose="02020603050405020304" pitchFamily="18" charset="0"/>
              </a:rPr>
              <a:t>Two-Factor Authentication ...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In the latest pass-code generating technology, codes can be generated and sent out through emails, text, automated call, web links and other ways.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In two-factor authentication facial expression, </a:t>
            </a:r>
            <a:r>
              <a:rPr lang="en-US" sz="1800" u="sng" dirty="0">
                <a:latin typeface="Calibri" panose="020F0502020204030204" pitchFamily="34" charset="0"/>
                <a:ea typeface="Calibri" panose="020F0502020204030204" pitchFamily="34" charset="0"/>
                <a:cs typeface="Arial" panose="020B0604020202020204" pitchFamily="34" charset="0"/>
              </a:rPr>
              <a:t>biometric input or other body gestures can also be used</a:t>
            </a:r>
            <a:r>
              <a:rPr lang="en-US" sz="1800" dirty="0">
                <a:latin typeface="Calibri" panose="020F0502020204030204" pitchFamily="34" charset="0"/>
                <a:ea typeface="Calibri" panose="020F0502020204030204" pitchFamily="34" charset="0"/>
                <a:cs typeface="Arial" panose="020B0604020202020204" pitchFamily="34" charset="0"/>
              </a:rPr>
              <a:t>.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Thus, the access to your </a:t>
            </a:r>
            <a:r>
              <a:rPr lang="en-US" sz="1800" u="sng" dirty="0">
                <a:latin typeface="Calibri" panose="020F0502020204030204" pitchFamily="34" charset="0"/>
                <a:ea typeface="Calibri" panose="020F0502020204030204" pitchFamily="34" charset="0"/>
                <a:cs typeface="Arial" panose="020B0604020202020204" pitchFamily="34" charset="0"/>
              </a:rPr>
              <a:t>resources becomes highly secure </a:t>
            </a:r>
            <a:r>
              <a:rPr lang="en-US" sz="1800" dirty="0">
                <a:latin typeface="Calibri" panose="020F0502020204030204" pitchFamily="34" charset="0"/>
                <a:ea typeface="Calibri" panose="020F0502020204030204" pitchFamily="34" charset="0"/>
                <a:cs typeface="Arial" panose="020B0604020202020204" pitchFamily="34" charset="0"/>
              </a:rPr>
              <a:t>and </a:t>
            </a:r>
            <a:r>
              <a:rPr lang="en-US" sz="1800" u="sng" dirty="0">
                <a:latin typeface="Calibri" panose="020F0502020204030204" pitchFamily="34" charset="0"/>
                <a:ea typeface="Calibri" panose="020F0502020204030204" pitchFamily="34" charset="0"/>
                <a:cs typeface="Arial" panose="020B0604020202020204" pitchFamily="34" charset="0"/>
              </a:rPr>
              <a:t>uncompromised</a:t>
            </a:r>
            <a:r>
              <a:rPr lang="en-US" sz="1800" dirty="0">
                <a:latin typeface="Calibri" panose="020F0502020204030204" pitchFamily="34" charset="0"/>
                <a:ea typeface="Calibri" panose="020F0502020204030204" pitchFamily="34" charset="0"/>
                <a:cs typeface="Arial" panose="020B0604020202020204" pitchFamily="34" charset="0"/>
              </a:rPr>
              <a:t> by adopting two-factor authentication.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0" marR="0" indent="0" algn="just">
              <a:lnSpc>
                <a:spcPct val="100000"/>
              </a:lnSpc>
              <a:spcBef>
                <a:spcPts val="0"/>
              </a:spcBef>
              <a:spcAft>
                <a:spcPts val="1000"/>
              </a:spcAft>
              <a:buNone/>
            </a:pPr>
            <a:r>
              <a:rPr lang="en-US" sz="1800" dirty="0">
                <a:latin typeface="Calibri" panose="020F0502020204030204" pitchFamily="34" charset="0"/>
                <a:ea typeface="Calibri" panose="020F0502020204030204" pitchFamily="34" charset="0"/>
                <a:cs typeface="Arial" panose="020B0604020202020204" pitchFamily="34" charset="0"/>
              </a:rPr>
              <a:t>The following steps involve in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enabling the two-factor authentication</a:t>
            </a:r>
            <a:r>
              <a:rPr lang="en-US" sz="1800" dirty="0">
                <a:latin typeface="Calibri" panose="020F0502020204030204" pitchFamily="34" charset="0"/>
                <a:ea typeface="Calibri" panose="020F0502020204030204" pitchFamily="34" charset="0"/>
                <a:cs typeface="Arial" panose="020B0604020202020204" pitchFamily="34" charset="0"/>
              </a:rPr>
              <a:t>:</a:t>
            </a:r>
          </a:p>
          <a:p>
            <a:pPr marL="617220" lvl="1" indent="-342900" algn="just">
              <a:lnSpc>
                <a:spcPct val="100000"/>
              </a:lnSpc>
              <a:spcBef>
                <a:spcPts val="0"/>
              </a:spcBef>
              <a:buFont typeface="Wingdings" panose="05000000000000000000" pitchFamily="2" charset="2"/>
              <a:buChar char="Ø"/>
            </a:pPr>
            <a:r>
              <a:rPr lang="en-US" sz="1800" dirty="0">
                <a:latin typeface="Calibri" panose="020F0502020204030204" pitchFamily="34" charset="0"/>
                <a:ea typeface="Calibri" panose="020F0502020204030204" pitchFamily="34" charset="0"/>
                <a:cs typeface="Arial" panose="020B0604020202020204" pitchFamily="34" charset="0"/>
              </a:rPr>
              <a:t>Add your mobile number and alternate phone number </a:t>
            </a:r>
          </a:p>
          <a:p>
            <a:pPr marL="617220" lvl="1" indent="-342900" algn="just">
              <a:lnSpc>
                <a:spcPct val="100000"/>
              </a:lnSpc>
              <a:spcBef>
                <a:spcPts val="0"/>
              </a:spcBef>
              <a:buFont typeface="Wingdings" panose="05000000000000000000" pitchFamily="2" charset="2"/>
              <a:buChar char="Ø"/>
            </a:pPr>
            <a:r>
              <a:rPr lang="en-US" sz="1800" dirty="0">
                <a:latin typeface="Calibri" panose="020F0502020204030204" pitchFamily="34" charset="0"/>
                <a:ea typeface="Calibri" panose="020F0502020204030204" pitchFamily="34" charset="0"/>
                <a:cs typeface="Arial" panose="020B0604020202020204" pitchFamily="34" charset="0"/>
              </a:rPr>
              <a:t>Choose the way you want to receive the pass code – either automated voice call or text message </a:t>
            </a:r>
          </a:p>
          <a:p>
            <a:pPr marL="617220" lvl="1" indent="-342900" algn="just">
              <a:lnSpc>
                <a:spcPct val="100000"/>
              </a:lnSpc>
              <a:spcBef>
                <a:spcPts val="0"/>
              </a:spcBef>
              <a:buFont typeface="Wingdings" panose="05000000000000000000" pitchFamily="2" charset="2"/>
              <a:buChar char="Ø"/>
            </a:pPr>
            <a:r>
              <a:rPr lang="en-US" sz="1800" dirty="0">
                <a:latin typeface="Calibri" panose="020F0502020204030204" pitchFamily="34" charset="0"/>
                <a:ea typeface="Calibri" panose="020F0502020204030204" pitchFamily="34" charset="0"/>
                <a:cs typeface="Arial" panose="020B0604020202020204" pitchFamily="34" charset="0"/>
              </a:rPr>
              <a:t>The test verification code is sent by server to your phone number</a:t>
            </a:r>
          </a:p>
          <a:p>
            <a:pPr marL="617220" lvl="1" indent="-342900" algn="just">
              <a:lnSpc>
                <a:spcPct val="100000"/>
              </a:lnSpc>
              <a:spcBef>
                <a:spcPts val="0"/>
              </a:spcBef>
              <a:buFont typeface="Wingdings" panose="05000000000000000000" pitchFamily="2" charset="2"/>
              <a:buChar char="Ø"/>
            </a:pPr>
            <a:r>
              <a:rPr lang="en-US" sz="1800" dirty="0">
                <a:latin typeface="Calibri" panose="020F0502020204030204" pitchFamily="34" charset="0"/>
                <a:ea typeface="Calibri" panose="020F0502020204030204" pitchFamily="34" charset="0"/>
                <a:cs typeface="Arial" panose="020B0604020202020204" pitchFamily="34" charset="0"/>
              </a:rPr>
              <a:t>The code is inserted into the field to verify the same </a:t>
            </a:r>
          </a:p>
          <a:p>
            <a:pPr marL="617220" lvl="1" indent="-342900" algn="just">
              <a:lnSpc>
                <a:spcPct val="100000"/>
              </a:lnSpc>
              <a:spcBef>
                <a:spcPts val="0"/>
              </a:spcBef>
              <a:spcAft>
                <a:spcPts val="1000"/>
              </a:spcAft>
              <a:buFont typeface="Wingdings" panose="05000000000000000000" pitchFamily="2" charset="2"/>
              <a:buChar char="Ø"/>
            </a:pPr>
            <a:r>
              <a:rPr lang="en-US" sz="1800" dirty="0">
                <a:latin typeface="Calibri" panose="020F0502020204030204" pitchFamily="34" charset="0"/>
                <a:ea typeface="Calibri" panose="020F0502020204030204" pitchFamily="34" charset="0"/>
                <a:cs typeface="Arial" panose="020B0604020202020204" pitchFamily="34" charset="0"/>
              </a:rPr>
              <a:t>Two-factor authentication is enabled </a:t>
            </a:r>
            <a:r>
              <a:rPr lang="en-US" sz="1800" dirty="0" smtClean="0">
                <a:latin typeface="Calibri" panose="020F0502020204030204" pitchFamily="34" charset="0"/>
                <a:ea typeface="Calibri" panose="020F0502020204030204" pitchFamily="34" charset="0"/>
                <a:cs typeface="Arial" panose="020B0604020202020204" pitchFamily="34" charset="0"/>
              </a:rPr>
              <a:t>now</a:t>
            </a:r>
            <a:endParaRPr lang="en-US" sz="1800" dirty="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spcAft>
                <a:spcPts val="1000"/>
              </a:spcAft>
              <a:buNone/>
            </a:pPr>
            <a:r>
              <a:rPr lang="en-US" sz="1800" dirty="0" smtClean="0">
                <a:latin typeface="Calibri" panose="020F0502020204030204" pitchFamily="34" charset="0"/>
                <a:ea typeface="Calibri" panose="020F0502020204030204" pitchFamily="34" charset="0"/>
                <a:cs typeface="Arial" panose="020B0604020202020204" pitchFamily="34" charset="0"/>
              </a:rPr>
              <a:t> </a:t>
            </a:r>
            <a:endParaRPr lang="en-US" sz="1800" dirty="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507519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prstClr val="white"/>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Creating &amp; Managing Secure Passwords</a:t>
            </a:r>
          </a:p>
        </p:txBody>
      </p:sp>
      <p:sp>
        <p:nvSpPr>
          <p:cNvPr id="12" name="Rectangle 11">
            <a:extLst>
              <a:ext uri="{FF2B5EF4-FFF2-40B4-BE49-F238E27FC236}">
                <a16:creationId xmlns:a16="http://schemas.microsoft.com/office/drawing/2014/main" xmlns=""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32</a:t>
            </a:fld>
            <a:endParaRPr lang="en-US" dirty="0">
              <a:solidFill>
                <a:prstClr val="black"/>
              </a:solidFill>
            </a:endParaRPr>
          </a:p>
        </p:txBody>
      </p:sp>
      <p:sp>
        <p:nvSpPr>
          <p:cNvPr id="17" name="Content Placeholder 3">
            <a:extLst>
              <a:ext uri="{FF2B5EF4-FFF2-40B4-BE49-F238E27FC236}">
                <a16:creationId xmlns:a16="http://schemas.microsoft.com/office/drawing/2014/main" xmlns="" id="{4C7DC0EF-6672-4EA1-9A4C-9918B39BFEB5}"/>
              </a:ext>
            </a:extLst>
          </p:cNvPr>
          <p:cNvSpPr txBox="1">
            <a:spLocks/>
          </p:cNvSpPr>
          <p:nvPr/>
        </p:nvSpPr>
        <p:spPr>
          <a:xfrm>
            <a:off x="3106333" y="1256117"/>
            <a:ext cx="8622371" cy="491070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0850" algn="just">
              <a:lnSpc>
                <a:spcPct val="100000"/>
              </a:lnSpc>
              <a:spcBef>
                <a:spcPts val="0"/>
              </a:spcBef>
              <a:spcAft>
                <a:spcPts val="1000"/>
              </a:spcAft>
              <a:buFont typeface="Wingdings" panose="05000000000000000000" pitchFamily="2" charset="2"/>
              <a:buChar char="v"/>
            </a:pPr>
            <a:r>
              <a:rPr lang="en-US" sz="2400" b="1" dirty="0">
                <a:solidFill>
                  <a:srgbClr val="25A9E7"/>
                </a:solidFill>
                <a:latin typeface="Cambria" panose="02040503050406030204" pitchFamily="18" charset="0"/>
                <a:ea typeface="Times New Roman" panose="02020603050405020304" pitchFamily="18" charset="0"/>
                <a:cs typeface="Times New Roman" panose="02020603050405020304" pitchFamily="18" charset="0"/>
              </a:rPr>
              <a:t>Multi-Factor Authentication ... </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two-factor authentication improves the security of resource access, but still the level of security that a critical data needs is not sufficient yet. </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There have been found some important issues with the security of the two-factor authentication. </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For example, the RAS security company announced in 2011 that a huge number of important two-factor accounts have been compromised. </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In that attack the Secure ID authentication tokens were hacked by the cyber criminals. </a:t>
            </a:r>
          </a:p>
          <a:p>
            <a:pPr marL="0" indent="0" algn="just">
              <a:lnSpc>
                <a:spcPct val="100000"/>
              </a:lnSpc>
              <a:spcBef>
                <a:spcPts val="0"/>
              </a:spcBef>
              <a:spcAft>
                <a:spcPts val="1000"/>
              </a:spcAft>
              <a:buNone/>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0" marR="0" indent="0" algn="just">
              <a:lnSpc>
                <a:spcPct val="100000"/>
              </a:lnSpc>
              <a:spcBef>
                <a:spcPts val="0"/>
              </a:spcBef>
              <a:spcAft>
                <a:spcPts val="1000"/>
              </a:spcAft>
              <a:buNone/>
            </a:pPr>
            <a:r>
              <a:rPr lang="en-US" sz="1800" b="1" dirty="0">
                <a:latin typeface="Calibri" panose="020F0502020204030204" pitchFamily="34" charset="0"/>
                <a:ea typeface="Calibri" panose="020F0502020204030204" pitchFamily="34" charset="0"/>
                <a:cs typeface="Arial" panose="020B0604020202020204" pitchFamily="34" charset="0"/>
              </a:rPr>
              <a:t>Multi-factor authentication is based on three or more factors.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The major 3 factors used are known as:</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What you know? </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What you are?</a:t>
            </a:r>
          </a:p>
          <a:p>
            <a:pPr marL="342900" marR="0" lvl="0" indent="-342900" algn="just">
              <a:lnSpc>
                <a:spcPct val="100000"/>
              </a:lnSpc>
              <a:spcBef>
                <a:spcPts val="0"/>
              </a:spcBef>
              <a:spcAft>
                <a:spcPts val="10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What you have? </a:t>
            </a:r>
          </a:p>
        </p:txBody>
      </p:sp>
      <p:pic>
        <p:nvPicPr>
          <p:cNvPr id="18" name="Picture 17" descr="Image result for multi factor authentication">
            <a:extLst>
              <a:ext uri="{FF2B5EF4-FFF2-40B4-BE49-F238E27FC236}">
                <a16:creationId xmlns:a16="http://schemas.microsoft.com/office/drawing/2014/main" xmlns="" id="{E892829B-93FE-4218-AF11-A10C6B7FCDF0}"/>
              </a:ext>
            </a:extLst>
          </p:cNvPr>
          <p:cNvPicPr/>
          <p:nvPr/>
        </p:nvPicPr>
        <p:blipFill>
          <a:blip r:embed="rId5" cstate="print"/>
          <a:srcRect/>
          <a:stretch>
            <a:fillRect/>
          </a:stretch>
        </p:blipFill>
        <p:spPr bwMode="auto">
          <a:xfrm>
            <a:off x="260996" y="2423722"/>
            <a:ext cx="2845337" cy="2157999"/>
          </a:xfrm>
          <a:prstGeom prst="rect">
            <a:avLst/>
          </a:prstGeom>
          <a:noFill/>
          <a:ln w="9525">
            <a:solidFill>
              <a:schemeClr val="accent1"/>
            </a:solidFill>
            <a:miter lim="800000"/>
            <a:headEnd/>
            <a:tailEnd/>
          </a:ln>
          <a:effectLst>
            <a:softEdge rad="254000"/>
          </a:effectLst>
        </p:spPr>
      </p:pic>
    </p:spTree>
    <p:extLst>
      <p:ext uri="{BB962C8B-B14F-4D97-AF65-F5344CB8AC3E}">
        <p14:creationId xmlns:p14="http://schemas.microsoft.com/office/powerpoint/2010/main" val="111158195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prstClr val="white"/>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Creating &amp; Managing Secure Passwords</a:t>
            </a:r>
          </a:p>
        </p:txBody>
      </p:sp>
      <p:sp>
        <p:nvSpPr>
          <p:cNvPr id="12" name="Rectangle 11">
            <a:extLst>
              <a:ext uri="{FF2B5EF4-FFF2-40B4-BE49-F238E27FC236}">
                <a16:creationId xmlns:a16="http://schemas.microsoft.com/office/drawing/2014/main" xmlns=""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33</a:t>
            </a:fld>
            <a:endParaRPr lang="en-US" dirty="0">
              <a:solidFill>
                <a:prstClr val="black"/>
              </a:solidFill>
            </a:endParaRPr>
          </a:p>
        </p:txBody>
      </p:sp>
      <p:pic>
        <p:nvPicPr>
          <p:cNvPr id="18" name="Picture 17" descr="Image result for multi factor authentication">
            <a:extLst>
              <a:ext uri="{FF2B5EF4-FFF2-40B4-BE49-F238E27FC236}">
                <a16:creationId xmlns:a16="http://schemas.microsoft.com/office/drawing/2014/main" xmlns="" id="{E892829B-93FE-4218-AF11-A10C6B7FCDF0}"/>
              </a:ext>
            </a:extLst>
          </p:cNvPr>
          <p:cNvPicPr/>
          <p:nvPr/>
        </p:nvPicPr>
        <p:blipFill>
          <a:blip r:embed="rId5" cstate="print"/>
          <a:srcRect/>
          <a:stretch>
            <a:fillRect/>
          </a:stretch>
        </p:blipFill>
        <p:spPr bwMode="auto">
          <a:xfrm>
            <a:off x="260996" y="2423722"/>
            <a:ext cx="2845337" cy="2157999"/>
          </a:xfrm>
          <a:prstGeom prst="rect">
            <a:avLst/>
          </a:prstGeom>
          <a:noFill/>
          <a:ln w="9525">
            <a:solidFill>
              <a:schemeClr val="accent1"/>
            </a:solidFill>
            <a:miter lim="800000"/>
            <a:headEnd/>
            <a:tailEnd/>
          </a:ln>
          <a:effectLst>
            <a:softEdge rad="254000"/>
          </a:effectLst>
        </p:spPr>
      </p:pic>
      <p:sp>
        <p:nvSpPr>
          <p:cNvPr id="16" name="Content Placeholder 3">
            <a:extLst>
              <a:ext uri="{FF2B5EF4-FFF2-40B4-BE49-F238E27FC236}">
                <a16:creationId xmlns:a16="http://schemas.microsoft.com/office/drawing/2014/main" xmlns="" id="{4C7DC0EF-6672-4EA1-9A4C-9918B39BFEB5}"/>
              </a:ext>
            </a:extLst>
          </p:cNvPr>
          <p:cNvSpPr txBox="1">
            <a:spLocks/>
          </p:cNvSpPr>
          <p:nvPr/>
        </p:nvSpPr>
        <p:spPr>
          <a:xfrm>
            <a:off x="3065597" y="1605252"/>
            <a:ext cx="8622371" cy="491070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0850" algn="just">
              <a:lnSpc>
                <a:spcPct val="100000"/>
              </a:lnSpc>
              <a:spcBef>
                <a:spcPts val="0"/>
              </a:spcBef>
              <a:spcAft>
                <a:spcPts val="1000"/>
              </a:spcAft>
              <a:buFont typeface="Wingdings" panose="05000000000000000000" pitchFamily="2" charset="2"/>
              <a:buChar char="v"/>
            </a:pPr>
            <a:r>
              <a:rPr lang="en-US" sz="2400" b="1" dirty="0">
                <a:solidFill>
                  <a:srgbClr val="25A9E7"/>
                </a:solidFill>
                <a:latin typeface="Cambria" panose="02040503050406030204" pitchFamily="18" charset="0"/>
                <a:ea typeface="Times New Roman" panose="02020603050405020304" pitchFamily="18" charset="0"/>
                <a:cs typeface="Times New Roman" panose="02020603050405020304" pitchFamily="18" charset="0"/>
              </a:rPr>
              <a:t>Multi-Factor Authentication </a:t>
            </a:r>
            <a:r>
              <a:rPr lang="en-US" sz="2400" b="1" dirty="0" smtClean="0">
                <a:solidFill>
                  <a:srgbClr val="25A9E7"/>
                </a:solidFill>
                <a:latin typeface="Cambria" panose="02040503050406030204" pitchFamily="18" charset="0"/>
                <a:ea typeface="Times New Roman" panose="02020603050405020304" pitchFamily="18" charset="0"/>
                <a:cs typeface="Times New Roman" panose="02020603050405020304" pitchFamily="18" charset="0"/>
              </a:rPr>
              <a:t>...</a:t>
            </a:r>
            <a:endParaRPr lang="en-US" sz="1800" b="1" dirty="0" smtClean="0">
              <a:solidFill>
                <a:srgbClr val="25A9E7"/>
              </a:solidFill>
              <a:latin typeface="Cambria" panose="02040503050406030204" pitchFamily="18" charset="0"/>
              <a:ea typeface="Times New Roman" panose="02020603050405020304" pitchFamily="18" charset="0"/>
              <a:cs typeface="Times New Roman" panose="02020603050405020304" pitchFamily="18" charset="0"/>
            </a:endParaRPr>
          </a:p>
          <a:p>
            <a:pPr marL="102870" marR="0" indent="-285750" algn="just">
              <a:lnSpc>
                <a:spcPct val="150000"/>
              </a:lnSpc>
              <a:spcBef>
                <a:spcPts val="0"/>
              </a:spcBef>
              <a:spcAft>
                <a:spcPts val="1000"/>
              </a:spcAft>
              <a:buFont typeface="Wingdings" panose="05000000000000000000" pitchFamily="2" charset="2"/>
              <a:buChar char="q"/>
            </a:pPr>
            <a:r>
              <a:rPr lang="en-US" sz="1800" b="1" dirty="0">
                <a:latin typeface="Calibri" panose="020F0502020204030204" pitchFamily="34" charset="0"/>
                <a:ea typeface="Calibri" panose="020F0502020204030204" pitchFamily="34" charset="0"/>
                <a:cs typeface="Arial" panose="020B0604020202020204" pitchFamily="34" charset="0"/>
              </a:rPr>
              <a:t>What You Know?</a:t>
            </a:r>
            <a:endParaRPr lang="en-US" sz="1800" dirty="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This category of the multi-factor authentication deals with the information or factors that a user knows about. </a:t>
            </a:r>
          </a:p>
          <a:p>
            <a:pPr algn="just">
              <a:lnSpc>
                <a:spcPct val="15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For example, </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password, pin code</a:t>
            </a:r>
            <a:r>
              <a:rPr lang="en-US" sz="1800" dirty="0">
                <a:latin typeface="Calibri" panose="020F0502020204030204" pitchFamily="34" charset="0"/>
                <a:ea typeface="Calibri" panose="020F0502020204030204" pitchFamily="34" charset="0"/>
                <a:cs typeface="Arial" panose="020B0604020202020204" pitchFamily="34" charset="0"/>
              </a:rPr>
              <a:t>, or other security code either provided by the service provider company or created by the user. </a:t>
            </a:r>
          </a:p>
          <a:p>
            <a:pPr algn="just">
              <a:lnSpc>
                <a:spcPct val="15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This category of authentication factors is also known as the </a:t>
            </a:r>
            <a:r>
              <a:rPr lang="en-US" sz="1800" b="1" dirty="0">
                <a:latin typeface="Calibri" panose="020F0502020204030204" pitchFamily="34" charset="0"/>
                <a:ea typeface="Calibri" panose="020F0502020204030204" pitchFamily="34" charset="0"/>
                <a:cs typeface="Arial" panose="020B0604020202020204" pitchFamily="34" charset="0"/>
              </a:rPr>
              <a:t>knowledge factors </a:t>
            </a:r>
            <a:r>
              <a:rPr lang="en-US" sz="1800" dirty="0">
                <a:latin typeface="Calibri" panose="020F0502020204030204" pitchFamily="34" charset="0"/>
                <a:ea typeface="Calibri" panose="020F0502020204030204" pitchFamily="34" charset="0"/>
                <a:cs typeface="Arial" panose="020B0604020202020204" pitchFamily="34" charset="0"/>
              </a:rPr>
              <a:t>in the field of computer security. </a:t>
            </a:r>
            <a:r>
              <a:rPr lang="en-US" sz="2400" b="1" dirty="0" smtClean="0">
                <a:solidFill>
                  <a:srgbClr val="FD951A"/>
                </a:solidFill>
                <a:latin typeface="Cambria" panose="02040503050406030204" pitchFamily="18" charset="0"/>
                <a:ea typeface="Times New Roman" panose="02020603050405020304" pitchFamily="18" charset="0"/>
                <a:cs typeface="Times New Roman" panose="02020603050405020304" pitchFamily="18" charset="0"/>
              </a:rPr>
              <a:t> </a:t>
            </a:r>
            <a:endParaRPr lang="en-US" sz="2400" b="1" dirty="0">
              <a:solidFill>
                <a:srgbClr val="FD951A"/>
              </a:solidFill>
              <a:latin typeface="Cambria" panose="020405030504060302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368762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prstClr val="white"/>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Creating &amp; Managing Secure Passwords</a:t>
            </a:r>
          </a:p>
        </p:txBody>
      </p:sp>
      <p:sp>
        <p:nvSpPr>
          <p:cNvPr id="12" name="Rectangle 11">
            <a:extLst>
              <a:ext uri="{FF2B5EF4-FFF2-40B4-BE49-F238E27FC236}">
                <a16:creationId xmlns:a16="http://schemas.microsoft.com/office/drawing/2014/main" xmlns=""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34</a:t>
            </a:fld>
            <a:endParaRPr lang="en-US" dirty="0">
              <a:solidFill>
                <a:prstClr val="black"/>
              </a:solidFill>
            </a:endParaRPr>
          </a:p>
        </p:txBody>
      </p:sp>
      <p:pic>
        <p:nvPicPr>
          <p:cNvPr id="18" name="Picture 17" descr="Image result for multi factor authentication">
            <a:extLst>
              <a:ext uri="{FF2B5EF4-FFF2-40B4-BE49-F238E27FC236}">
                <a16:creationId xmlns:a16="http://schemas.microsoft.com/office/drawing/2014/main" xmlns="" id="{E892829B-93FE-4218-AF11-A10C6B7FCDF0}"/>
              </a:ext>
            </a:extLst>
          </p:cNvPr>
          <p:cNvPicPr/>
          <p:nvPr/>
        </p:nvPicPr>
        <p:blipFill>
          <a:blip r:embed="rId5" cstate="print"/>
          <a:srcRect/>
          <a:stretch>
            <a:fillRect/>
          </a:stretch>
        </p:blipFill>
        <p:spPr bwMode="auto">
          <a:xfrm>
            <a:off x="260996" y="2423722"/>
            <a:ext cx="2845337" cy="2157999"/>
          </a:xfrm>
          <a:prstGeom prst="rect">
            <a:avLst/>
          </a:prstGeom>
          <a:noFill/>
          <a:ln w="9525">
            <a:solidFill>
              <a:schemeClr val="accent1"/>
            </a:solidFill>
            <a:miter lim="800000"/>
            <a:headEnd/>
            <a:tailEnd/>
          </a:ln>
          <a:effectLst>
            <a:softEdge rad="254000"/>
          </a:effectLst>
        </p:spPr>
      </p:pic>
      <p:sp>
        <p:nvSpPr>
          <p:cNvPr id="17" name="Content Placeholder 3">
            <a:extLst>
              <a:ext uri="{FF2B5EF4-FFF2-40B4-BE49-F238E27FC236}">
                <a16:creationId xmlns:a16="http://schemas.microsoft.com/office/drawing/2014/main" xmlns="" id="{4C7DC0EF-6672-4EA1-9A4C-9918B39BFEB5}"/>
              </a:ext>
            </a:extLst>
          </p:cNvPr>
          <p:cNvSpPr txBox="1">
            <a:spLocks/>
          </p:cNvSpPr>
          <p:nvPr/>
        </p:nvSpPr>
        <p:spPr>
          <a:xfrm>
            <a:off x="3106333" y="1531444"/>
            <a:ext cx="8622371" cy="491070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0850" algn="just">
              <a:lnSpc>
                <a:spcPct val="100000"/>
              </a:lnSpc>
              <a:spcBef>
                <a:spcPts val="0"/>
              </a:spcBef>
              <a:spcAft>
                <a:spcPts val="1000"/>
              </a:spcAft>
              <a:buFont typeface="Wingdings" panose="05000000000000000000" pitchFamily="2" charset="2"/>
              <a:buChar char="v"/>
            </a:pPr>
            <a:r>
              <a:rPr lang="en-US" sz="2400" b="1" dirty="0">
                <a:solidFill>
                  <a:srgbClr val="25A9E7"/>
                </a:solidFill>
                <a:latin typeface="Cambria" panose="02040503050406030204" pitchFamily="18" charset="0"/>
                <a:ea typeface="Times New Roman" panose="02020603050405020304" pitchFamily="18" charset="0"/>
                <a:cs typeface="Times New Roman" panose="02020603050405020304" pitchFamily="18" charset="0"/>
              </a:rPr>
              <a:t>Multi-Factor Authentication </a:t>
            </a:r>
            <a:r>
              <a:rPr lang="en-US" sz="2400" b="1" dirty="0" smtClean="0">
                <a:solidFill>
                  <a:srgbClr val="25A9E7"/>
                </a:solidFill>
                <a:latin typeface="Cambria" panose="02040503050406030204" pitchFamily="18" charset="0"/>
                <a:ea typeface="Times New Roman" panose="02020603050405020304" pitchFamily="18" charset="0"/>
                <a:cs typeface="Times New Roman" panose="02020603050405020304" pitchFamily="18" charset="0"/>
              </a:rPr>
              <a:t>...</a:t>
            </a:r>
            <a:endParaRPr lang="en-US" sz="1800" b="1" dirty="0" smtClean="0">
              <a:solidFill>
                <a:srgbClr val="25A9E7"/>
              </a:solidFill>
              <a:latin typeface="Cambria" panose="02040503050406030204" pitchFamily="18" charset="0"/>
              <a:ea typeface="Times New Roman" panose="02020603050405020304" pitchFamily="18" charset="0"/>
              <a:cs typeface="Times New Roman" panose="02020603050405020304" pitchFamily="18" charset="0"/>
            </a:endParaRPr>
          </a:p>
          <a:p>
            <a:pPr marL="102870" marR="0" indent="-285750" algn="just">
              <a:lnSpc>
                <a:spcPct val="150000"/>
              </a:lnSpc>
              <a:spcBef>
                <a:spcPts val="0"/>
              </a:spcBef>
              <a:spcAft>
                <a:spcPts val="1000"/>
              </a:spcAft>
              <a:buFont typeface="Wingdings" panose="05000000000000000000" pitchFamily="2" charset="2"/>
              <a:buChar char="q"/>
            </a:pPr>
            <a:r>
              <a:rPr lang="en-US" sz="1800" b="1" dirty="0">
                <a:latin typeface="Calibri" panose="020F0502020204030204" pitchFamily="34" charset="0"/>
                <a:ea typeface="Calibri" panose="020F0502020204030204" pitchFamily="34" charset="0"/>
                <a:cs typeface="Arial" panose="020B0604020202020204" pitchFamily="34" charset="0"/>
              </a:rPr>
              <a:t>What You Are?</a:t>
            </a:r>
            <a:endParaRPr lang="en-US" sz="1800" dirty="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This category consists of the factors that relate to the personal information like facial recognition, biometrics, retina scan, and other factors. </a:t>
            </a:r>
          </a:p>
          <a:p>
            <a:pPr algn="just">
              <a:lnSpc>
                <a:spcPct val="15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These factors are also classified as the inheritance factors in some books and technical writings. </a:t>
            </a:r>
          </a:p>
          <a:p>
            <a:pPr algn="just">
              <a:lnSpc>
                <a:spcPct val="15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These are very unique biological characteristics or factors for every individual person. </a:t>
            </a:r>
          </a:p>
          <a:p>
            <a:pPr algn="just">
              <a:lnSpc>
                <a:spcPct val="15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Thus, it makes the multi-factor authentication more robust.</a:t>
            </a:r>
          </a:p>
        </p:txBody>
      </p:sp>
    </p:spTree>
    <p:extLst>
      <p:ext uri="{BB962C8B-B14F-4D97-AF65-F5344CB8AC3E}">
        <p14:creationId xmlns:p14="http://schemas.microsoft.com/office/powerpoint/2010/main" val="398487255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prstClr val="white"/>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Creating &amp; Managing Secure Passwords</a:t>
            </a:r>
          </a:p>
        </p:txBody>
      </p:sp>
      <p:sp>
        <p:nvSpPr>
          <p:cNvPr id="12" name="Rectangle 11">
            <a:extLst>
              <a:ext uri="{FF2B5EF4-FFF2-40B4-BE49-F238E27FC236}">
                <a16:creationId xmlns:a16="http://schemas.microsoft.com/office/drawing/2014/main" xmlns=""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35</a:t>
            </a:fld>
            <a:endParaRPr lang="en-US" dirty="0">
              <a:solidFill>
                <a:prstClr val="black"/>
              </a:solidFill>
            </a:endParaRPr>
          </a:p>
        </p:txBody>
      </p:sp>
      <p:pic>
        <p:nvPicPr>
          <p:cNvPr id="18" name="Picture 17" descr="Image result for multi factor authentication">
            <a:extLst>
              <a:ext uri="{FF2B5EF4-FFF2-40B4-BE49-F238E27FC236}">
                <a16:creationId xmlns:a16="http://schemas.microsoft.com/office/drawing/2014/main" xmlns="" id="{E892829B-93FE-4218-AF11-A10C6B7FCDF0}"/>
              </a:ext>
            </a:extLst>
          </p:cNvPr>
          <p:cNvPicPr/>
          <p:nvPr/>
        </p:nvPicPr>
        <p:blipFill>
          <a:blip r:embed="rId5" cstate="print"/>
          <a:srcRect/>
          <a:stretch>
            <a:fillRect/>
          </a:stretch>
        </p:blipFill>
        <p:spPr bwMode="auto">
          <a:xfrm>
            <a:off x="260996" y="2423722"/>
            <a:ext cx="2845337" cy="2157999"/>
          </a:xfrm>
          <a:prstGeom prst="rect">
            <a:avLst/>
          </a:prstGeom>
          <a:noFill/>
          <a:ln w="9525">
            <a:solidFill>
              <a:schemeClr val="accent1"/>
            </a:solidFill>
            <a:miter lim="800000"/>
            <a:headEnd/>
            <a:tailEnd/>
          </a:ln>
          <a:effectLst>
            <a:softEdge rad="254000"/>
          </a:effectLst>
        </p:spPr>
      </p:pic>
      <p:sp>
        <p:nvSpPr>
          <p:cNvPr id="16" name="Content Placeholder 3">
            <a:extLst>
              <a:ext uri="{FF2B5EF4-FFF2-40B4-BE49-F238E27FC236}">
                <a16:creationId xmlns:a16="http://schemas.microsoft.com/office/drawing/2014/main" xmlns="" id="{4C7DC0EF-6672-4EA1-9A4C-9918B39BFEB5}"/>
              </a:ext>
            </a:extLst>
          </p:cNvPr>
          <p:cNvSpPr txBox="1">
            <a:spLocks/>
          </p:cNvSpPr>
          <p:nvPr/>
        </p:nvSpPr>
        <p:spPr>
          <a:xfrm>
            <a:off x="3106333" y="1570775"/>
            <a:ext cx="8622371" cy="421953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0850" algn="just">
              <a:lnSpc>
                <a:spcPct val="100000"/>
              </a:lnSpc>
              <a:spcBef>
                <a:spcPts val="0"/>
              </a:spcBef>
              <a:spcAft>
                <a:spcPts val="1000"/>
              </a:spcAft>
              <a:buFont typeface="Wingdings" panose="05000000000000000000" pitchFamily="2" charset="2"/>
              <a:buChar char="v"/>
            </a:pPr>
            <a:r>
              <a:rPr lang="en-US" sz="2400" b="1" dirty="0">
                <a:solidFill>
                  <a:srgbClr val="25A9E7"/>
                </a:solidFill>
                <a:latin typeface="Cambria" panose="02040503050406030204" pitchFamily="18" charset="0"/>
                <a:ea typeface="Times New Roman" panose="02020603050405020304" pitchFamily="18" charset="0"/>
                <a:cs typeface="Times New Roman" panose="02020603050405020304" pitchFamily="18" charset="0"/>
              </a:rPr>
              <a:t>Multi-Factor Authentication </a:t>
            </a:r>
            <a:r>
              <a:rPr lang="en-US" sz="2400" b="1" dirty="0" smtClean="0">
                <a:solidFill>
                  <a:srgbClr val="25A9E7"/>
                </a:solidFill>
                <a:latin typeface="Cambria" panose="02040503050406030204" pitchFamily="18" charset="0"/>
                <a:ea typeface="Times New Roman" panose="02020603050405020304" pitchFamily="18" charset="0"/>
                <a:cs typeface="Times New Roman" panose="02020603050405020304" pitchFamily="18" charset="0"/>
              </a:rPr>
              <a:t>...</a:t>
            </a:r>
            <a:endParaRPr lang="en-US" sz="1800" b="1" dirty="0" smtClean="0">
              <a:solidFill>
                <a:srgbClr val="25A9E7"/>
              </a:solidFill>
              <a:latin typeface="Cambria" panose="02040503050406030204" pitchFamily="18" charset="0"/>
              <a:ea typeface="Times New Roman" panose="02020603050405020304" pitchFamily="18" charset="0"/>
              <a:cs typeface="Times New Roman" panose="02020603050405020304" pitchFamily="18" charset="0"/>
            </a:endParaRPr>
          </a:p>
          <a:p>
            <a:pPr marL="102870" marR="0" indent="-285750" algn="just">
              <a:lnSpc>
                <a:spcPct val="150000"/>
              </a:lnSpc>
              <a:spcBef>
                <a:spcPts val="0"/>
              </a:spcBef>
              <a:spcAft>
                <a:spcPts val="1000"/>
              </a:spcAft>
              <a:buFont typeface="Wingdings" panose="05000000000000000000" pitchFamily="2" charset="2"/>
              <a:buChar char="q"/>
            </a:pPr>
            <a:r>
              <a:rPr lang="en-US" sz="1800" b="1" dirty="0">
                <a:latin typeface="Calibri" panose="020F0502020204030204" pitchFamily="34" charset="0"/>
                <a:ea typeface="Calibri" panose="020F0502020204030204" pitchFamily="34" charset="0"/>
                <a:cs typeface="Arial" panose="020B0604020202020204" pitchFamily="34" charset="0"/>
              </a:rPr>
              <a:t>What You Have?</a:t>
            </a:r>
            <a:endParaRPr lang="en-US" sz="1800" dirty="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This group of factors is also referred to as </a:t>
            </a:r>
            <a:r>
              <a:rPr lang="en-US" sz="1800" u="sng" dirty="0">
                <a:latin typeface="Calibri" panose="020F0502020204030204" pitchFamily="34" charset="0"/>
                <a:ea typeface="Calibri" panose="020F0502020204030204" pitchFamily="34" charset="0"/>
                <a:cs typeface="Arial" panose="020B0604020202020204" pitchFamily="34" charset="0"/>
              </a:rPr>
              <a:t>possession factors in the field </a:t>
            </a:r>
            <a:r>
              <a:rPr lang="en-US" sz="1800" dirty="0">
                <a:latin typeface="Calibri" panose="020F0502020204030204" pitchFamily="34" charset="0"/>
                <a:ea typeface="Calibri" panose="020F0502020204030204" pitchFamily="34" charset="0"/>
                <a:cs typeface="Arial" panose="020B0604020202020204" pitchFamily="34" charset="0"/>
              </a:rPr>
              <a:t>of computer security. </a:t>
            </a:r>
          </a:p>
          <a:p>
            <a:pPr algn="just">
              <a:lnSpc>
                <a:spcPct val="15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In this category, the major factors of authentication include the components like </a:t>
            </a:r>
            <a:r>
              <a:rPr lang="en-US" sz="1800" u="sng" dirty="0">
                <a:latin typeface="Calibri" panose="020F0502020204030204" pitchFamily="34" charset="0"/>
                <a:ea typeface="Calibri" panose="020F0502020204030204" pitchFamily="34" charset="0"/>
                <a:cs typeface="Arial" panose="020B0604020202020204" pitchFamily="34" charset="0"/>
              </a:rPr>
              <a:t>key fob</a:t>
            </a:r>
            <a:r>
              <a:rPr lang="en-US" sz="1800" dirty="0">
                <a:latin typeface="Calibri" panose="020F0502020204030204" pitchFamily="34" charset="0"/>
                <a:ea typeface="Calibri" panose="020F0502020204030204" pitchFamily="34" charset="0"/>
                <a:cs typeface="Arial" panose="020B0604020202020204" pitchFamily="34" charset="0"/>
              </a:rPr>
              <a:t>, </a:t>
            </a:r>
            <a:r>
              <a:rPr lang="en-US" sz="1800" u="sng" dirty="0">
                <a:latin typeface="Calibri" panose="020F0502020204030204" pitchFamily="34" charset="0"/>
                <a:ea typeface="Calibri" panose="020F0502020204030204" pitchFamily="34" charset="0"/>
                <a:cs typeface="Arial" panose="020B0604020202020204" pitchFamily="34" charset="0"/>
              </a:rPr>
              <a:t>digital key</a:t>
            </a:r>
            <a:r>
              <a:rPr lang="en-US" sz="1800" dirty="0">
                <a:latin typeface="Calibri" panose="020F0502020204030204" pitchFamily="34" charset="0"/>
                <a:ea typeface="Calibri" panose="020F0502020204030204" pitchFamily="34" charset="0"/>
                <a:cs typeface="Arial" panose="020B0604020202020204" pitchFamily="34" charset="0"/>
              </a:rPr>
              <a:t>, or </a:t>
            </a:r>
            <a:r>
              <a:rPr lang="en-US" sz="1800" u="sng" dirty="0">
                <a:latin typeface="Calibri" panose="020F0502020204030204" pitchFamily="34" charset="0"/>
                <a:ea typeface="Calibri" panose="020F0502020204030204" pitchFamily="34" charset="0"/>
                <a:cs typeface="Arial" panose="020B0604020202020204" pitchFamily="34" charset="0"/>
              </a:rPr>
              <a:t>mobile device </a:t>
            </a:r>
            <a:r>
              <a:rPr lang="en-US" sz="1800" dirty="0">
                <a:latin typeface="Calibri" panose="020F0502020204030204" pitchFamily="34" charset="0"/>
                <a:ea typeface="Calibri" panose="020F0502020204030204" pitchFamily="34" charset="0"/>
                <a:cs typeface="Arial" panose="020B0604020202020204" pitchFamily="34" charset="0"/>
              </a:rPr>
              <a:t>with the software application to scan. </a:t>
            </a:r>
          </a:p>
          <a:p>
            <a:pPr algn="just">
              <a:lnSpc>
                <a:spcPct val="15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These factors are extensively used in the modern multi-factor authentication, especially in the industrial and business security systems. </a:t>
            </a:r>
          </a:p>
        </p:txBody>
      </p:sp>
    </p:spTree>
    <p:extLst>
      <p:ext uri="{BB962C8B-B14F-4D97-AF65-F5344CB8AC3E}">
        <p14:creationId xmlns:p14="http://schemas.microsoft.com/office/powerpoint/2010/main" val="168578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prstClr val="white"/>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Creating &amp; Managing Secure Passwords</a:t>
            </a:r>
          </a:p>
        </p:txBody>
      </p:sp>
      <p:sp>
        <p:nvSpPr>
          <p:cNvPr id="12" name="Rectangle 11">
            <a:extLst>
              <a:ext uri="{FF2B5EF4-FFF2-40B4-BE49-F238E27FC236}">
                <a16:creationId xmlns:a16="http://schemas.microsoft.com/office/drawing/2014/main" xmlns=""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36</a:t>
            </a:fld>
            <a:endParaRPr lang="en-US" dirty="0">
              <a:solidFill>
                <a:prstClr val="black"/>
              </a:solidFill>
            </a:endParaRPr>
          </a:p>
        </p:txBody>
      </p:sp>
      <p:pic>
        <p:nvPicPr>
          <p:cNvPr id="16" name="Picture 15">
            <a:extLst>
              <a:ext uri="{FF2B5EF4-FFF2-40B4-BE49-F238E27FC236}">
                <a16:creationId xmlns:a16="http://schemas.microsoft.com/office/drawing/2014/main" xmlns="" id="{88E71296-AA2F-4F6D-A1E9-A60831F4714B}"/>
              </a:ext>
            </a:extLst>
          </p:cNvPr>
          <p:cNvPicPr>
            <a:picLocks noChangeAspect="1"/>
          </p:cNvPicPr>
          <p:nvPr/>
        </p:nvPicPr>
        <p:blipFill>
          <a:blip r:embed="rId5"/>
          <a:stretch>
            <a:fillRect/>
          </a:stretch>
        </p:blipFill>
        <p:spPr>
          <a:xfrm>
            <a:off x="197583" y="2140746"/>
            <a:ext cx="1875692" cy="2762383"/>
          </a:xfrm>
          <a:prstGeom prst="rect">
            <a:avLst/>
          </a:prstGeom>
          <a:effectLst>
            <a:softEdge rad="152400"/>
          </a:effectLst>
        </p:spPr>
      </p:pic>
      <p:sp>
        <p:nvSpPr>
          <p:cNvPr id="17" name="Content Placeholder 3">
            <a:extLst>
              <a:ext uri="{FF2B5EF4-FFF2-40B4-BE49-F238E27FC236}">
                <a16:creationId xmlns:a16="http://schemas.microsoft.com/office/drawing/2014/main" xmlns="" id="{4C7DC0EF-6672-4EA1-9A4C-9918B39BFEB5}"/>
              </a:ext>
            </a:extLst>
          </p:cNvPr>
          <p:cNvSpPr txBox="1">
            <a:spLocks/>
          </p:cNvSpPr>
          <p:nvPr/>
        </p:nvSpPr>
        <p:spPr>
          <a:xfrm>
            <a:off x="2198633" y="1241337"/>
            <a:ext cx="9565113" cy="519316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36575" algn="just">
              <a:lnSpc>
                <a:spcPct val="100000"/>
              </a:lnSpc>
              <a:spcBef>
                <a:spcPts val="0"/>
              </a:spcBef>
              <a:spcAft>
                <a:spcPts val="1000"/>
              </a:spcAft>
              <a:buFont typeface="Wingdings" panose="05000000000000000000" pitchFamily="2" charset="2"/>
              <a:buChar char="v"/>
            </a:pPr>
            <a:r>
              <a:rPr lang="en-US" sz="2400" b="1" dirty="0" smtClean="0">
                <a:solidFill>
                  <a:srgbClr val="25A9E7"/>
                </a:solidFill>
                <a:latin typeface="Cambria" panose="02040503050406030204" pitchFamily="18" charset="0"/>
                <a:cs typeface="Times New Roman" panose="02020603050405020304" pitchFamily="18" charset="0"/>
              </a:rPr>
              <a:t>One-Time Password (OTP) ... </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is commonly referred to as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OTP</a:t>
            </a:r>
            <a:r>
              <a:rPr lang="en-US" sz="1800" dirty="0" smtClean="0">
                <a:latin typeface="Calibri" panose="020F0502020204030204" pitchFamily="34" charset="0"/>
                <a:ea typeface="Calibri" panose="020F0502020204030204" pitchFamily="34" charset="0"/>
                <a:cs typeface="Arial" panose="020B0604020202020204" pitchFamily="34" charset="0"/>
              </a:rPr>
              <a:t> in the field of software security. </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This is extensively used by </a:t>
            </a:r>
            <a:r>
              <a:rPr lang="en-US" sz="1800" u="sng" dirty="0" smtClean="0">
                <a:latin typeface="Calibri" panose="020F0502020204030204" pitchFamily="34" charset="0"/>
                <a:ea typeface="Calibri" panose="020F0502020204030204" pitchFamily="34" charset="0"/>
                <a:cs typeface="Arial" panose="020B0604020202020204" pitchFamily="34" charset="0"/>
              </a:rPr>
              <a:t>the banks </a:t>
            </a:r>
            <a:r>
              <a:rPr lang="en-US" sz="1800" dirty="0" smtClean="0">
                <a:latin typeface="Calibri" panose="020F0502020204030204" pitchFamily="34" charset="0"/>
                <a:ea typeface="Calibri" panose="020F0502020204030204" pitchFamily="34" charset="0"/>
                <a:cs typeface="Arial" panose="020B0604020202020204" pitchFamily="34" charset="0"/>
              </a:rPr>
              <a:t>and </a:t>
            </a:r>
            <a:r>
              <a:rPr lang="en-US" sz="1800" u="sng" dirty="0" smtClean="0">
                <a:latin typeface="Calibri" panose="020F0502020204030204" pitchFamily="34" charset="0"/>
                <a:ea typeface="Calibri" panose="020F0502020204030204" pitchFamily="34" charset="0"/>
                <a:cs typeface="Arial" panose="020B0604020202020204" pitchFamily="34" charset="0"/>
              </a:rPr>
              <a:t>other financial institutes</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Normally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passwords</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can be classified into two categories:</a:t>
            </a:r>
          </a:p>
          <a:p>
            <a:pPr marL="891540" lvl="2" indent="-342900" algn="just">
              <a:lnSpc>
                <a:spcPct val="10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Static passwords </a:t>
            </a:r>
          </a:p>
          <a:p>
            <a:pPr marL="891540" lvl="2" indent="-342900" algn="just">
              <a:lnSpc>
                <a:spcPct val="10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Dynamic passwords </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latin typeface="Calibri" panose="020F0502020204030204" pitchFamily="34" charset="0"/>
                <a:ea typeface="Calibri" panose="020F0502020204030204" pitchFamily="34" charset="0"/>
                <a:cs typeface="Arial" panose="020B0604020202020204" pitchFamily="34" charset="0"/>
              </a:rPr>
              <a:t>static passwords </a:t>
            </a:r>
            <a:r>
              <a:rPr lang="en-US" sz="1800" dirty="0" smtClean="0">
                <a:latin typeface="Calibri" panose="020F0502020204030204" pitchFamily="34" charset="0"/>
                <a:ea typeface="Calibri" panose="020F0502020204030204" pitchFamily="34" charset="0"/>
                <a:cs typeface="Arial" panose="020B0604020202020204" pitchFamily="34" charset="0"/>
              </a:rPr>
              <a:t>are the codes saved on the server and used repeatedly for accessing the desired resources or get the physical access. </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On the other hand, </a:t>
            </a:r>
            <a:r>
              <a:rPr lang="en-US" sz="1800" b="1" dirty="0" smtClean="0">
                <a:latin typeface="Calibri" panose="020F0502020204030204" pitchFamily="34" charset="0"/>
                <a:ea typeface="Calibri" panose="020F0502020204030204" pitchFamily="34" charset="0"/>
                <a:cs typeface="Arial" panose="020B0604020202020204" pitchFamily="34" charset="0"/>
              </a:rPr>
              <a:t>the dynamic passwords </a:t>
            </a:r>
            <a:r>
              <a:rPr lang="en-US" sz="1800" dirty="0" smtClean="0">
                <a:latin typeface="Calibri" panose="020F0502020204030204" pitchFamily="34" charset="0"/>
                <a:ea typeface="Calibri" panose="020F0502020204030204" pitchFamily="34" charset="0"/>
                <a:cs typeface="Arial" panose="020B0604020202020204" pitchFamily="34" charset="0"/>
              </a:rPr>
              <a:t>are created used and discarded. They are not saved as the valid information for re-login. It is used just for one time to access the resources.</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The example of dynamic passwords is the one-time pin (OTP) used in </a:t>
            </a:r>
            <a:r>
              <a:rPr lang="en-US" sz="1800" u="sng" dirty="0">
                <a:latin typeface="Calibri" panose="020F0502020204030204" pitchFamily="34" charset="0"/>
                <a:ea typeface="Calibri" panose="020F0502020204030204" pitchFamily="34" charset="0"/>
                <a:cs typeface="Arial" panose="020B0604020202020204" pitchFamily="34" charset="0"/>
              </a:rPr>
              <a:t>the modern financial systems for online transactions. </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One-time pin is created when you need to accomplish some online transactions on your bank account or any other online resources.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910580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prstClr val="white"/>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Creating &amp; Managing Secure Passwords</a:t>
            </a:r>
          </a:p>
        </p:txBody>
      </p:sp>
      <p:sp>
        <p:nvSpPr>
          <p:cNvPr id="12" name="Rectangle 11">
            <a:extLst>
              <a:ext uri="{FF2B5EF4-FFF2-40B4-BE49-F238E27FC236}">
                <a16:creationId xmlns:a16="http://schemas.microsoft.com/office/drawing/2014/main" xmlns=""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37</a:t>
            </a:fld>
            <a:endParaRPr lang="en-US" dirty="0">
              <a:solidFill>
                <a:prstClr val="black"/>
              </a:solidFill>
            </a:endParaRPr>
          </a:p>
        </p:txBody>
      </p:sp>
      <p:pic>
        <p:nvPicPr>
          <p:cNvPr id="16" name="Picture 15">
            <a:extLst>
              <a:ext uri="{FF2B5EF4-FFF2-40B4-BE49-F238E27FC236}">
                <a16:creationId xmlns:a16="http://schemas.microsoft.com/office/drawing/2014/main" xmlns="" id="{88E71296-AA2F-4F6D-A1E9-A60831F4714B}"/>
              </a:ext>
            </a:extLst>
          </p:cNvPr>
          <p:cNvPicPr>
            <a:picLocks noChangeAspect="1"/>
          </p:cNvPicPr>
          <p:nvPr/>
        </p:nvPicPr>
        <p:blipFill>
          <a:blip r:embed="rId5"/>
          <a:stretch>
            <a:fillRect/>
          </a:stretch>
        </p:blipFill>
        <p:spPr>
          <a:xfrm>
            <a:off x="197583" y="2140746"/>
            <a:ext cx="1875692" cy="2762383"/>
          </a:xfrm>
          <a:prstGeom prst="rect">
            <a:avLst/>
          </a:prstGeom>
          <a:effectLst>
            <a:softEdge rad="152400"/>
          </a:effectLst>
        </p:spPr>
      </p:pic>
      <p:sp>
        <p:nvSpPr>
          <p:cNvPr id="17" name="Content Placeholder 3">
            <a:extLst>
              <a:ext uri="{FF2B5EF4-FFF2-40B4-BE49-F238E27FC236}">
                <a16:creationId xmlns:a16="http://schemas.microsoft.com/office/drawing/2014/main" xmlns="" id="{4C7DC0EF-6672-4EA1-9A4C-9918B39BFEB5}"/>
              </a:ext>
            </a:extLst>
          </p:cNvPr>
          <p:cNvSpPr txBox="1">
            <a:spLocks/>
          </p:cNvSpPr>
          <p:nvPr/>
        </p:nvSpPr>
        <p:spPr>
          <a:xfrm>
            <a:off x="2198634" y="1265721"/>
            <a:ext cx="9565113" cy="516877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36575" algn="just">
              <a:lnSpc>
                <a:spcPct val="100000"/>
              </a:lnSpc>
              <a:spcBef>
                <a:spcPts val="0"/>
              </a:spcBef>
              <a:spcAft>
                <a:spcPts val="1000"/>
              </a:spcAft>
              <a:buFont typeface="Wingdings" panose="05000000000000000000" pitchFamily="2" charset="2"/>
              <a:buChar char="v"/>
            </a:pPr>
            <a:r>
              <a:rPr lang="en-US" sz="2400" b="1" dirty="0" smtClean="0">
                <a:solidFill>
                  <a:srgbClr val="25A9E7"/>
                </a:solidFill>
                <a:latin typeface="Cambria" panose="02040503050406030204" pitchFamily="18" charset="0"/>
                <a:cs typeface="Times New Roman" panose="02020603050405020304" pitchFamily="18" charset="0"/>
              </a:rPr>
              <a:t>One-Time Password (OTP) ... </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You </a:t>
            </a:r>
            <a:r>
              <a:rPr lang="en-US" sz="1800" dirty="0">
                <a:latin typeface="Calibri" panose="020F0502020204030204" pitchFamily="34" charset="0"/>
                <a:ea typeface="Calibri" panose="020F0502020204030204" pitchFamily="34" charset="0"/>
                <a:cs typeface="Arial" panose="020B0604020202020204" pitchFamily="34" charset="0"/>
              </a:rPr>
              <a:t>login to your bank account, but every transaction regarding the movement of the funds is associated with the one-time pin or password.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So, the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OTP</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a:latin typeface="Calibri" panose="020F0502020204030204" pitchFamily="34" charset="0"/>
                <a:ea typeface="Calibri" panose="020F0502020204030204" pitchFamily="34" charset="0"/>
                <a:cs typeface="Arial" panose="020B0604020202020204" pitchFamily="34" charset="0"/>
              </a:rPr>
              <a:t>is a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type of dynamic password</a:t>
            </a:r>
            <a:r>
              <a:rPr lang="en-US" sz="1800" dirty="0">
                <a:latin typeface="Calibri" panose="020F0502020204030204" pitchFamily="34" charset="0"/>
                <a:ea typeface="Calibri" panose="020F0502020204030204" pitchFamily="34" charset="0"/>
                <a:cs typeface="Arial" panose="020B0604020202020204" pitchFamily="34" charset="0"/>
              </a:rPr>
              <a:t>, which is </a:t>
            </a:r>
            <a:r>
              <a:rPr lang="en-US" sz="1800" u="sng" dirty="0">
                <a:latin typeface="Calibri" panose="020F0502020204030204" pitchFamily="34" charset="0"/>
                <a:ea typeface="Calibri" panose="020F0502020204030204" pitchFamily="34" charset="0"/>
                <a:cs typeface="Arial" panose="020B0604020202020204" pitchFamily="34" charset="0"/>
              </a:rPr>
              <a:t>valid for only one transaction </a:t>
            </a:r>
            <a:r>
              <a:rPr lang="en-US" sz="1800" dirty="0">
                <a:latin typeface="Calibri" panose="020F0502020204030204" pitchFamily="34" charset="0"/>
                <a:ea typeface="Calibri" panose="020F0502020204030204" pitchFamily="34" charset="0"/>
                <a:cs typeface="Arial" panose="020B0604020202020204" pitchFamily="34" charset="0"/>
              </a:rPr>
              <a:t>or </a:t>
            </a:r>
            <a:r>
              <a:rPr lang="en-US" sz="1800" u="sng" dirty="0">
                <a:latin typeface="Calibri" panose="020F0502020204030204" pitchFamily="34" charset="0"/>
                <a:ea typeface="Calibri" panose="020F0502020204030204" pitchFamily="34" charset="0"/>
                <a:cs typeface="Arial" panose="020B0604020202020204" pitchFamily="34" charset="0"/>
              </a:rPr>
              <a:t>session of the login</a:t>
            </a:r>
            <a:r>
              <a:rPr lang="en-US" sz="1800" dirty="0">
                <a:latin typeface="Calibri" panose="020F0502020204030204" pitchFamily="34" charset="0"/>
                <a:ea typeface="Calibri" panose="020F0502020204030204" pitchFamily="34" charset="0"/>
                <a:cs typeface="Arial" panose="020B0604020202020204" pitchFamily="34" charset="0"/>
              </a:rPr>
              <a:t>.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OTPs offer numerous advantages, which help you improve the security of critical online transactions</a:t>
            </a:r>
            <a:r>
              <a:rPr lang="en-US" sz="1800" dirty="0" smtClean="0">
                <a:latin typeface="Calibri" panose="020F0502020204030204" pitchFamily="34" charset="0"/>
                <a:ea typeface="Calibri" panose="020F0502020204030204" pitchFamily="34" charset="0"/>
                <a:cs typeface="Arial" panose="020B0604020202020204" pitchFamily="34" charset="0"/>
              </a:rPr>
              <a:t>.</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One of the most important benefits of using the OTP is that it </a:t>
            </a:r>
            <a:r>
              <a:rPr lang="en-US" sz="1800" u="sng" dirty="0">
                <a:latin typeface="Calibri" panose="020F0502020204030204" pitchFamily="34" charset="0"/>
                <a:ea typeface="Calibri" panose="020F0502020204030204" pitchFamily="34" charset="0"/>
                <a:cs typeface="Arial" panose="020B0604020202020204" pitchFamily="34" charset="0"/>
              </a:rPr>
              <a:t>cannot be reused for </a:t>
            </a:r>
            <a:r>
              <a:rPr lang="en-US" sz="1800" u="sng" dirty="0" err="1">
                <a:latin typeface="Calibri" panose="020F0502020204030204" pitchFamily="34" charset="0"/>
                <a:ea typeface="Calibri" panose="020F0502020204030204" pitchFamily="34" charset="0"/>
                <a:cs typeface="Arial" panose="020B0604020202020204" pitchFamily="34" charset="0"/>
              </a:rPr>
              <a:t>cyberattacks</a:t>
            </a:r>
            <a:r>
              <a:rPr lang="en-US" sz="1800" dirty="0">
                <a:latin typeface="Calibri" panose="020F0502020204030204" pitchFamily="34" charset="0"/>
                <a:ea typeface="Calibri" panose="020F0502020204030204" pitchFamily="34" charset="0"/>
                <a:cs typeface="Arial" panose="020B0604020202020204" pitchFamily="34" charset="0"/>
              </a:rPr>
              <a:t> or any other malicious.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So, </a:t>
            </a:r>
            <a:r>
              <a:rPr lang="en-US" sz="1800" u="sng" dirty="0">
                <a:latin typeface="Calibri" panose="020F0502020204030204" pitchFamily="34" charset="0"/>
                <a:ea typeface="Calibri" panose="020F0502020204030204" pitchFamily="34" charset="0"/>
                <a:cs typeface="Arial" panose="020B0604020202020204" pitchFamily="34" charset="0"/>
              </a:rPr>
              <a:t>tracking the OTP numbers will not be harmful for your account security</a:t>
            </a:r>
            <a:r>
              <a:rPr lang="en-US" sz="1800" dirty="0">
                <a:latin typeface="Calibri" panose="020F0502020204030204" pitchFamily="34" charset="0"/>
                <a:ea typeface="Calibri" panose="020F0502020204030204" pitchFamily="34" charset="0"/>
                <a:cs typeface="Arial" panose="020B0604020202020204" pitchFamily="34" charset="0"/>
              </a:rPr>
              <a:t>.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Even all past OTP generated by you are exposed to the cyber hackers; it will not make any difference at all.</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The OPTs are </a:t>
            </a:r>
            <a:r>
              <a:rPr lang="en-US" sz="1800" u="sng" dirty="0">
                <a:latin typeface="Calibri" panose="020F0502020204030204" pitchFamily="34" charset="0"/>
                <a:ea typeface="Calibri" panose="020F0502020204030204" pitchFamily="34" charset="0"/>
                <a:cs typeface="Arial" panose="020B0604020202020204" pitchFamily="34" charset="0"/>
              </a:rPr>
              <a:t>very difficult to be intercepted </a:t>
            </a:r>
            <a:r>
              <a:rPr lang="en-US" sz="1800" dirty="0">
                <a:latin typeface="Calibri" panose="020F0502020204030204" pitchFamily="34" charset="0"/>
                <a:ea typeface="Calibri" panose="020F0502020204030204" pitchFamily="34" charset="0"/>
                <a:cs typeface="Arial" panose="020B0604020202020204" pitchFamily="34" charset="0"/>
              </a:rPr>
              <a:t>during the creation and use of those passwords.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Thus, the use of OPTs reduces the amount of attack surface. </a:t>
            </a:r>
          </a:p>
        </p:txBody>
      </p:sp>
    </p:spTree>
    <p:extLst>
      <p:ext uri="{BB962C8B-B14F-4D97-AF65-F5344CB8AC3E}">
        <p14:creationId xmlns:p14="http://schemas.microsoft.com/office/powerpoint/2010/main" val="372764957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prstClr val="white"/>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Creating &amp; Managing Secure Passwords</a:t>
            </a:r>
          </a:p>
        </p:txBody>
      </p:sp>
      <p:sp>
        <p:nvSpPr>
          <p:cNvPr id="12" name="Rectangle 11">
            <a:extLst>
              <a:ext uri="{FF2B5EF4-FFF2-40B4-BE49-F238E27FC236}">
                <a16:creationId xmlns:a16="http://schemas.microsoft.com/office/drawing/2014/main" xmlns=""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38</a:t>
            </a:fld>
            <a:endParaRPr lang="en-US" dirty="0">
              <a:solidFill>
                <a:prstClr val="black"/>
              </a:solidFill>
            </a:endParaRPr>
          </a:p>
        </p:txBody>
      </p:sp>
      <p:pic>
        <p:nvPicPr>
          <p:cNvPr id="17" name="Picture 16" descr="Related image">
            <a:extLst>
              <a:ext uri="{FF2B5EF4-FFF2-40B4-BE49-F238E27FC236}">
                <a16:creationId xmlns:a16="http://schemas.microsoft.com/office/drawing/2014/main" xmlns="" id="{C26B5857-F94E-446A-822B-D8A810C6A2E9}"/>
              </a:ext>
            </a:extLst>
          </p:cNvPr>
          <p:cNvPicPr/>
          <p:nvPr/>
        </p:nvPicPr>
        <p:blipFill>
          <a:blip r:embed="rId5" cstate="print"/>
          <a:srcRect/>
          <a:stretch>
            <a:fillRect/>
          </a:stretch>
        </p:blipFill>
        <p:spPr bwMode="auto">
          <a:xfrm>
            <a:off x="26325" y="2327371"/>
            <a:ext cx="2538672" cy="2464435"/>
          </a:xfrm>
          <a:prstGeom prst="rect">
            <a:avLst/>
          </a:prstGeom>
          <a:noFill/>
          <a:ln w="9525">
            <a:noFill/>
            <a:miter lim="800000"/>
            <a:headEnd/>
            <a:tailEnd/>
          </a:ln>
          <a:effectLst>
            <a:softEdge rad="406400"/>
          </a:effectLst>
        </p:spPr>
      </p:pic>
      <p:sp>
        <p:nvSpPr>
          <p:cNvPr id="18" name="Content Placeholder 3">
            <a:extLst>
              <a:ext uri="{FF2B5EF4-FFF2-40B4-BE49-F238E27FC236}">
                <a16:creationId xmlns:a16="http://schemas.microsoft.com/office/drawing/2014/main" xmlns="" id="{4C7DC0EF-6672-4EA1-9A4C-9918B39BFEB5}"/>
              </a:ext>
            </a:extLst>
          </p:cNvPr>
          <p:cNvSpPr txBox="1">
            <a:spLocks/>
          </p:cNvSpPr>
          <p:nvPr/>
        </p:nvSpPr>
        <p:spPr>
          <a:xfrm>
            <a:off x="2343252" y="1400294"/>
            <a:ext cx="9195604" cy="50005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22300" indent="-400050" algn="just">
              <a:lnSpc>
                <a:spcPct val="150000"/>
              </a:lnSpc>
              <a:spcBef>
                <a:spcPts val="0"/>
              </a:spcBef>
              <a:spcAft>
                <a:spcPts val="600"/>
              </a:spcAft>
              <a:buFont typeface="Wingdings" panose="05000000000000000000" pitchFamily="2" charset="2"/>
              <a:buChar char="v"/>
            </a:pPr>
            <a:r>
              <a:rPr lang="en-US" sz="2400" b="1" dirty="0" smtClean="0">
                <a:solidFill>
                  <a:srgbClr val="25A9E7"/>
                </a:solidFill>
                <a:latin typeface="Cambria" panose="02040503050406030204" pitchFamily="18" charset="0"/>
                <a:cs typeface="Times New Roman" panose="02020603050405020304" pitchFamily="18" charset="0"/>
              </a:rPr>
              <a:t>Using Password Managers ... </a:t>
            </a:r>
          </a:p>
          <a:p>
            <a:pPr algn="just">
              <a:lnSpc>
                <a:spcPct val="150000"/>
              </a:lnSpc>
              <a:spcBef>
                <a:spcPts val="0"/>
              </a:spcBef>
              <a:spcAft>
                <a:spcPts val="600"/>
              </a:spcAft>
            </a:pPr>
            <a:r>
              <a:rPr lang="en-US" sz="1800" dirty="0" smtClean="0">
                <a:latin typeface="Calibri" panose="020F0502020204030204" pitchFamily="34" charset="0"/>
                <a:ea typeface="Calibri" panose="020F0502020204030204" pitchFamily="34" charset="0"/>
                <a:cs typeface="Arial" panose="020B0604020202020204" pitchFamily="34" charset="0"/>
              </a:rPr>
              <a:t>In the present internet environment, we use hundreds of websites, web services, applications, and resources through internet. </a:t>
            </a:r>
          </a:p>
          <a:p>
            <a:pPr algn="just">
              <a:lnSpc>
                <a:spcPct val="150000"/>
              </a:lnSpc>
              <a:spcBef>
                <a:spcPts val="0"/>
              </a:spcBef>
              <a:spcAft>
                <a:spcPts val="6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access to the resources is validated through passwords. So, you have to remember hundreds of passwords for accessing those websites smoothly.</a:t>
            </a:r>
          </a:p>
          <a:p>
            <a:pPr algn="just">
              <a:lnSpc>
                <a:spcPct val="150000"/>
              </a:lnSpc>
              <a:spcBef>
                <a:spcPts val="0"/>
              </a:spcBef>
              <a:spcAft>
                <a:spcPts val="600"/>
              </a:spcAft>
            </a:pPr>
            <a:r>
              <a:rPr lang="en-US" sz="1800" dirty="0" smtClean="0">
                <a:latin typeface="Calibri" panose="020F0502020204030204" pitchFamily="34" charset="0"/>
                <a:ea typeface="Calibri" panose="020F0502020204030204" pitchFamily="34" charset="0"/>
                <a:cs typeface="Arial" panose="020B0604020202020204" pitchFamily="34" charset="0"/>
              </a:rPr>
              <a:t>If you use </a:t>
            </a:r>
            <a:r>
              <a:rPr lang="en-US" sz="1800" u="sng" dirty="0" smtClean="0">
                <a:latin typeface="Calibri" panose="020F0502020204030204" pitchFamily="34" charset="0"/>
                <a:ea typeface="Calibri" panose="020F0502020204030204" pitchFamily="34" charset="0"/>
                <a:cs typeface="Arial" panose="020B0604020202020204" pitchFamily="34" charset="0"/>
              </a:rPr>
              <a:t>the same password on all websites</a:t>
            </a:r>
            <a:r>
              <a:rPr lang="en-US" sz="1800" dirty="0" smtClean="0">
                <a:latin typeface="Calibri" panose="020F0502020204030204" pitchFamily="34" charset="0"/>
                <a:ea typeface="Calibri" panose="020F0502020204030204" pitchFamily="34" charset="0"/>
                <a:cs typeface="Arial" panose="020B0604020202020204" pitchFamily="34" charset="0"/>
              </a:rPr>
              <a:t>, that means your data and</a:t>
            </a:r>
            <a:r>
              <a:rPr lang="en-US" sz="1800" u="sng" dirty="0" smtClean="0">
                <a:latin typeface="Calibri" panose="020F0502020204030204" pitchFamily="34" charset="0"/>
                <a:ea typeface="Calibri" panose="020F0502020204030204" pitchFamily="34" charset="0"/>
                <a:cs typeface="Arial" panose="020B0604020202020204" pitchFamily="34" charset="0"/>
              </a:rPr>
              <a:t> personal information is in great danger for sure</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algn="just">
              <a:lnSpc>
                <a:spcPct val="150000"/>
              </a:lnSpc>
              <a:spcBef>
                <a:spcPts val="0"/>
              </a:spcBef>
              <a:spcAft>
                <a:spcPts val="6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identity theft </a:t>
            </a:r>
            <a:r>
              <a:rPr lang="en-US" sz="1800" dirty="0" smtClean="0">
                <a:latin typeface="Calibri" panose="020F0502020204030204" pitchFamily="34" charset="0"/>
                <a:ea typeface="Calibri" panose="020F0502020204030204" pitchFamily="34" charset="0"/>
                <a:cs typeface="Arial" panose="020B0604020202020204" pitchFamily="34" charset="0"/>
              </a:rPr>
              <a:t>is </a:t>
            </a:r>
            <a:r>
              <a:rPr lang="en-US" sz="1800" u="sng" dirty="0" smtClean="0">
                <a:latin typeface="Calibri" panose="020F0502020204030204" pitchFamily="34" charset="0"/>
                <a:ea typeface="Calibri" panose="020F0502020204030204" pitchFamily="34" charset="0"/>
                <a:cs typeface="Arial" panose="020B0604020202020204" pitchFamily="34" charset="0"/>
              </a:rPr>
              <a:t>one of the major components of the hacking attacks carried out by the cyber criminals on the interne</a:t>
            </a:r>
            <a:r>
              <a:rPr lang="en-US" sz="1800" dirty="0" smtClean="0">
                <a:latin typeface="Calibri" panose="020F0502020204030204" pitchFamily="34" charset="0"/>
                <a:ea typeface="Calibri" panose="020F0502020204030204" pitchFamily="34" charset="0"/>
                <a:cs typeface="Arial" panose="020B0604020202020204" pitchFamily="34" charset="0"/>
              </a:rPr>
              <a:t>t. </a:t>
            </a:r>
          </a:p>
          <a:p>
            <a:pPr algn="just">
              <a:lnSpc>
                <a:spcPct val="150000"/>
              </a:lnSpc>
              <a:spcBef>
                <a:spcPts val="0"/>
              </a:spcBef>
              <a:spcAft>
                <a:spcPts val="600"/>
              </a:spcAft>
            </a:pPr>
            <a:r>
              <a:rPr lang="en-US" sz="1800" dirty="0" smtClean="0">
                <a:latin typeface="Calibri" panose="020F0502020204030204" pitchFamily="34" charset="0"/>
                <a:ea typeface="Calibri" panose="020F0502020204030204" pitchFamily="34" charset="0"/>
                <a:cs typeface="Arial" panose="020B0604020202020204" pitchFamily="34" charset="0"/>
              </a:rPr>
              <a:t>Millions of accounts and passwords are being compromised annually.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2900719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prstClr val="white"/>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Creating &amp; Managing Secure Passwords</a:t>
            </a:r>
          </a:p>
        </p:txBody>
      </p:sp>
      <p:sp>
        <p:nvSpPr>
          <p:cNvPr id="12" name="Rectangle 11">
            <a:extLst>
              <a:ext uri="{FF2B5EF4-FFF2-40B4-BE49-F238E27FC236}">
                <a16:creationId xmlns:a16="http://schemas.microsoft.com/office/drawing/2014/main" xmlns=""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39</a:t>
            </a:fld>
            <a:endParaRPr lang="en-US" dirty="0">
              <a:solidFill>
                <a:prstClr val="black"/>
              </a:solidFill>
            </a:endParaRPr>
          </a:p>
        </p:txBody>
      </p:sp>
      <p:pic>
        <p:nvPicPr>
          <p:cNvPr id="17" name="Picture 16" descr="Related image">
            <a:extLst>
              <a:ext uri="{FF2B5EF4-FFF2-40B4-BE49-F238E27FC236}">
                <a16:creationId xmlns:a16="http://schemas.microsoft.com/office/drawing/2014/main" xmlns="" id="{C26B5857-F94E-446A-822B-D8A810C6A2E9}"/>
              </a:ext>
            </a:extLst>
          </p:cNvPr>
          <p:cNvPicPr/>
          <p:nvPr/>
        </p:nvPicPr>
        <p:blipFill>
          <a:blip r:embed="rId5" cstate="print"/>
          <a:srcRect/>
          <a:stretch>
            <a:fillRect/>
          </a:stretch>
        </p:blipFill>
        <p:spPr bwMode="auto">
          <a:xfrm>
            <a:off x="26325" y="2327371"/>
            <a:ext cx="2538672" cy="2464435"/>
          </a:xfrm>
          <a:prstGeom prst="rect">
            <a:avLst/>
          </a:prstGeom>
          <a:noFill/>
          <a:ln w="9525">
            <a:noFill/>
            <a:miter lim="800000"/>
            <a:headEnd/>
            <a:tailEnd/>
          </a:ln>
          <a:effectLst>
            <a:softEdge rad="406400"/>
          </a:effectLst>
        </p:spPr>
      </p:pic>
      <p:sp>
        <p:nvSpPr>
          <p:cNvPr id="16" name="Content Placeholder 3">
            <a:extLst>
              <a:ext uri="{FF2B5EF4-FFF2-40B4-BE49-F238E27FC236}">
                <a16:creationId xmlns:a16="http://schemas.microsoft.com/office/drawing/2014/main" xmlns="" id="{4C7DC0EF-6672-4EA1-9A4C-9918B39BFEB5}"/>
              </a:ext>
            </a:extLst>
          </p:cNvPr>
          <p:cNvSpPr txBox="1">
            <a:spLocks/>
          </p:cNvSpPr>
          <p:nvPr/>
        </p:nvSpPr>
        <p:spPr>
          <a:xfrm>
            <a:off x="2343252" y="1400294"/>
            <a:ext cx="9195604" cy="50005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22300" indent="-400050" algn="just">
              <a:lnSpc>
                <a:spcPct val="100000"/>
              </a:lnSpc>
              <a:spcBef>
                <a:spcPts val="0"/>
              </a:spcBef>
              <a:spcAft>
                <a:spcPts val="600"/>
              </a:spcAft>
              <a:buFont typeface="Wingdings" panose="05000000000000000000" pitchFamily="2" charset="2"/>
              <a:buChar char="v"/>
            </a:pPr>
            <a:r>
              <a:rPr lang="en-US" sz="2400" b="1" dirty="0" smtClean="0">
                <a:solidFill>
                  <a:srgbClr val="25A9E7"/>
                </a:solidFill>
                <a:latin typeface="Cambria" panose="02040503050406030204" pitchFamily="18" charset="0"/>
                <a:cs typeface="Times New Roman" panose="02020603050405020304" pitchFamily="18" charset="0"/>
              </a:rPr>
              <a:t>Using Password Managers ... </a:t>
            </a:r>
          </a:p>
          <a:p>
            <a:pPr algn="just">
              <a:lnSpc>
                <a:spcPct val="100000"/>
              </a:lnSpc>
              <a:spcBef>
                <a:spcPts val="0"/>
              </a:spcBef>
              <a:spcAft>
                <a:spcPts val="1000"/>
              </a:spcAft>
            </a:pP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Two main issues </a:t>
            </a:r>
            <a:r>
              <a:rPr lang="en-US" sz="1800" dirty="0">
                <a:latin typeface="Calibri" panose="020F0502020204030204" pitchFamily="34" charset="0"/>
                <a:ea typeface="Calibri" panose="020F0502020204030204" pitchFamily="34" charset="0"/>
                <a:cs typeface="Arial" panose="020B0604020202020204" pitchFamily="34" charset="0"/>
              </a:rPr>
              <a:t>with a user regarding his/her password include </a:t>
            </a:r>
            <a:r>
              <a:rPr lang="en-US" sz="1800" u="sng" dirty="0">
                <a:latin typeface="Calibri" panose="020F0502020204030204" pitchFamily="34" charset="0"/>
                <a:ea typeface="Calibri" panose="020F0502020204030204" pitchFamily="34" charset="0"/>
                <a:cs typeface="Arial" panose="020B0604020202020204" pitchFamily="34" charset="0"/>
              </a:rPr>
              <a:t>the creation of strong password</a:t>
            </a:r>
            <a:r>
              <a:rPr lang="en-US" sz="1800" dirty="0">
                <a:latin typeface="Calibri" panose="020F0502020204030204" pitchFamily="34" charset="0"/>
                <a:ea typeface="Calibri" panose="020F0502020204030204" pitchFamily="34" charset="0"/>
                <a:cs typeface="Arial" panose="020B0604020202020204" pitchFamily="34" charset="0"/>
              </a:rPr>
              <a:t>, and then </a:t>
            </a:r>
            <a:r>
              <a:rPr lang="en-US" sz="1800" u="sng" dirty="0">
                <a:latin typeface="Calibri" panose="020F0502020204030204" pitchFamily="34" charset="0"/>
                <a:ea typeface="Calibri" panose="020F0502020204030204" pitchFamily="34" charset="0"/>
                <a:cs typeface="Arial" panose="020B0604020202020204" pitchFamily="34" charset="0"/>
              </a:rPr>
              <a:t>managing the password to access the resources smoothly</a:t>
            </a:r>
            <a:r>
              <a:rPr lang="en-US" sz="1800" dirty="0">
                <a:latin typeface="Calibri" panose="020F0502020204030204" pitchFamily="34" charset="0"/>
                <a:ea typeface="Calibri" panose="020F0502020204030204" pitchFamily="34" charset="0"/>
                <a:cs typeface="Arial" panose="020B0604020202020204" pitchFamily="34" charset="0"/>
              </a:rPr>
              <a:t>.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Normally, a huge majority of the users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(1)create</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weak passwords </a:t>
            </a:r>
            <a:r>
              <a:rPr lang="en-US" sz="1800" dirty="0">
                <a:latin typeface="Calibri" panose="020F0502020204030204" pitchFamily="34" charset="0"/>
                <a:ea typeface="Calibri" panose="020F0502020204030204" pitchFamily="34" charset="0"/>
                <a:cs typeface="Arial" panose="020B0604020202020204" pitchFamily="34" charset="0"/>
              </a:rPr>
              <a:t>and follow the non-recommended ways for creating their passwords, which puts them at risk of cyber-attack.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Another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(2)major problem </a:t>
            </a:r>
            <a:r>
              <a:rPr lang="en-US" sz="1800" dirty="0">
                <a:latin typeface="Calibri" panose="020F0502020204030204" pitchFamily="34" charset="0"/>
                <a:ea typeface="Calibri" panose="020F0502020204030204" pitchFamily="34" charset="0"/>
                <a:cs typeface="Arial" panose="020B0604020202020204" pitchFamily="34" charset="0"/>
              </a:rPr>
              <a:t>that </a:t>
            </a:r>
            <a:r>
              <a:rPr lang="en-US" sz="1800" u="sng" dirty="0">
                <a:latin typeface="Calibri" panose="020F0502020204030204" pitchFamily="34" charset="0"/>
                <a:ea typeface="Calibri" panose="020F0502020204030204" pitchFamily="34" charset="0"/>
                <a:cs typeface="Arial" panose="020B0604020202020204" pitchFamily="34" charset="0"/>
              </a:rPr>
              <a:t>the users face is to remember and manage a large number of password</a:t>
            </a:r>
            <a:r>
              <a:rPr lang="en-US" sz="1800" dirty="0">
                <a:latin typeface="Calibri" panose="020F0502020204030204" pitchFamily="34" charset="0"/>
                <a:ea typeface="Calibri" panose="020F0502020204030204" pitchFamily="34" charset="0"/>
                <a:cs typeface="Arial" panose="020B0604020202020204" pitchFamily="34" charset="0"/>
              </a:rPr>
              <a:t>s that they use for getting registered with different services and applications.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A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good password manager </a:t>
            </a:r>
            <a:r>
              <a:rPr lang="en-US" sz="1800" dirty="0">
                <a:latin typeface="Calibri" panose="020F0502020204030204" pitchFamily="34" charset="0"/>
                <a:ea typeface="Calibri" panose="020F0502020204030204" pitchFamily="34" charset="0"/>
                <a:cs typeface="Arial" panose="020B0604020202020204" pitchFamily="34" charset="0"/>
              </a:rPr>
              <a:t>is able to </a:t>
            </a:r>
            <a:r>
              <a:rPr lang="en-US" sz="1800" u="sng" dirty="0">
                <a:latin typeface="Calibri" panose="020F0502020204030204" pitchFamily="34" charset="0"/>
                <a:ea typeface="Calibri" panose="020F0502020204030204" pitchFamily="34" charset="0"/>
                <a:cs typeface="Arial" panose="020B0604020202020204" pitchFamily="34" charset="0"/>
              </a:rPr>
              <a:t>solve both of those issues of a normal user</a:t>
            </a:r>
            <a:r>
              <a:rPr lang="en-US" sz="1800" dirty="0">
                <a:latin typeface="Calibri" panose="020F0502020204030204" pitchFamily="34" charset="0"/>
                <a:ea typeface="Calibri" panose="020F0502020204030204" pitchFamily="34" charset="0"/>
                <a:cs typeface="Arial" panose="020B0604020202020204" pitchFamily="34" charset="0"/>
              </a:rPr>
              <a:t>.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A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password manager</a:t>
            </a:r>
            <a:r>
              <a:rPr lang="en-US" sz="1800" b="1" dirty="0">
                <a:latin typeface="Calibri" panose="020F0502020204030204" pitchFamily="34" charset="0"/>
                <a:ea typeface="Calibri" panose="020F0502020204030204" pitchFamily="34" charset="0"/>
                <a:cs typeface="Arial" panose="020B0604020202020204" pitchFamily="34" charset="0"/>
              </a:rPr>
              <a:t> </a:t>
            </a:r>
            <a:r>
              <a:rPr lang="en-US" sz="1800" dirty="0">
                <a:latin typeface="Calibri" panose="020F0502020204030204" pitchFamily="34" charset="0"/>
                <a:ea typeface="Calibri" panose="020F0502020204030204" pitchFamily="34" charset="0"/>
                <a:cs typeface="Arial" panose="020B0604020202020204" pitchFamily="34" charset="0"/>
              </a:rPr>
              <a:t>is a </a:t>
            </a:r>
            <a:r>
              <a:rPr lang="en-US" sz="1800" u="sng" dirty="0">
                <a:latin typeface="Calibri" panose="020F0502020204030204" pitchFamily="34" charset="0"/>
                <a:ea typeface="Calibri" panose="020F0502020204030204" pitchFamily="34" charset="0"/>
                <a:cs typeface="Arial" panose="020B0604020202020204" pitchFamily="34" charset="0"/>
              </a:rPr>
              <a:t>software application that offers the services to create a strong password and manage all those passwords in encrypted format</a:t>
            </a:r>
            <a:r>
              <a:rPr lang="en-US" sz="1800" dirty="0">
                <a:latin typeface="Calibri" panose="020F0502020204030204" pitchFamily="34" charset="0"/>
                <a:ea typeface="Calibri" panose="020F0502020204030204" pitchFamily="34" charset="0"/>
                <a:cs typeface="Arial" panose="020B0604020202020204" pitchFamily="34" charset="0"/>
              </a:rPr>
              <a:t> so that they are not prone to compromise.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A good password manager </a:t>
            </a:r>
            <a:r>
              <a:rPr lang="en-US" sz="1800" u="sng" dirty="0">
                <a:latin typeface="Calibri" panose="020F0502020204030204" pitchFamily="34" charset="0"/>
                <a:ea typeface="Calibri" panose="020F0502020204030204" pitchFamily="34" charset="0"/>
                <a:cs typeface="Arial" panose="020B0604020202020204" pitchFamily="34" charset="0"/>
              </a:rPr>
              <a:t>allows the user to save the encrypted password either in the cloud</a:t>
            </a:r>
            <a:r>
              <a:rPr lang="en-US" sz="1800" dirty="0">
                <a:latin typeface="Calibri" panose="020F0502020204030204" pitchFamily="34" charset="0"/>
                <a:ea typeface="Calibri" panose="020F0502020204030204" pitchFamily="34" charset="0"/>
                <a:cs typeface="Arial" panose="020B0604020202020204" pitchFamily="34" charset="0"/>
              </a:rPr>
              <a:t> or </a:t>
            </a:r>
            <a:r>
              <a:rPr lang="en-US" sz="1800" u="sng" dirty="0">
                <a:latin typeface="Calibri" panose="020F0502020204030204" pitchFamily="34" charset="0"/>
                <a:ea typeface="Calibri" panose="020F0502020204030204" pitchFamily="34" charset="0"/>
                <a:cs typeface="Arial" panose="020B0604020202020204" pitchFamily="34" charset="0"/>
              </a:rPr>
              <a:t>on the local drives</a:t>
            </a:r>
            <a:r>
              <a:rPr lang="en-US" sz="1800" dirty="0">
                <a:latin typeface="Calibri" panose="020F0502020204030204" pitchFamily="34" charset="0"/>
                <a:ea typeface="Calibri" panose="020F0502020204030204" pitchFamily="34" charset="0"/>
                <a:cs typeface="Arial" panose="020B0604020202020204" pitchFamily="34" charset="0"/>
              </a:rPr>
              <a:t>. </a:t>
            </a:r>
          </a:p>
        </p:txBody>
      </p:sp>
    </p:spTree>
    <p:extLst>
      <p:ext uri="{BB962C8B-B14F-4D97-AF65-F5344CB8AC3E}">
        <p14:creationId xmlns:p14="http://schemas.microsoft.com/office/powerpoint/2010/main" val="23947870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prstClr val="white"/>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Creating &amp; Managing Secure Passwords</a:t>
            </a:r>
          </a:p>
        </p:txBody>
      </p:sp>
      <p:sp>
        <p:nvSpPr>
          <p:cNvPr id="12" name="Rectangle 11">
            <a:extLst>
              <a:ext uri="{FF2B5EF4-FFF2-40B4-BE49-F238E27FC236}">
                <a16:creationId xmlns:a16="http://schemas.microsoft.com/office/drawing/2014/main" xmlns=""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40</a:t>
            </a:fld>
            <a:endParaRPr lang="en-US" dirty="0">
              <a:solidFill>
                <a:prstClr val="black"/>
              </a:solidFill>
            </a:endParaRPr>
          </a:p>
        </p:txBody>
      </p:sp>
      <p:pic>
        <p:nvPicPr>
          <p:cNvPr id="17" name="Picture 16" descr="Related image">
            <a:extLst>
              <a:ext uri="{FF2B5EF4-FFF2-40B4-BE49-F238E27FC236}">
                <a16:creationId xmlns:a16="http://schemas.microsoft.com/office/drawing/2014/main" xmlns="" id="{C26B5857-F94E-446A-822B-D8A810C6A2E9}"/>
              </a:ext>
            </a:extLst>
          </p:cNvPr>
          <p:cNvPicPr/>
          <p:nvPr/>
        </p:nvPicPr>
        <p:blipFill>
          <a:blip r:embed="rId5" cstate="print"/>
          <a:srcRect/>
          <a:stretch>
            <a:fillRect/>
          </a:stretch>
        </p:blipFill>
        <p:spPr bwMode="auto">
          <a:xfrm>
            <a:off x="26325" y="2327371"/>
            <a:ext cx="2538672" cy="2464435"/>
          </a:xfrm>
          <a:prstGeom prst="rect">
            <a:avLst/>
          </a:prstGeom>
          <a:noFill/>
          <a:ln w="9525">
            <a:noFill/>
            <a:miter lim="800000"/>
            <a:headEnd/>
            <a:tailEnd/>
          </a:ln>
          <a:effectLst>
            <a:softEdge rad="406400"/>
          </a:effectLst>
        </p:spPr>
      </p:pic>
      <p:sp>
        <p:nvSpPr>
          <p:cNvPr id="16" name="Content Placeholder 3">
            <a:extLst>
              <a:ext uri="{FF2B5EF4-FFF2-40B4-BE49-F238E27FC236}">
                <a16:creationId xmlns:a16="http://schemas.microsoft.com/office/drawing/2014/main" xmlns="" id="{4C7DC0EF-6672-4EA1-9A4C-9918B39BFEB5}"/>
              </a:ext>
            </a:extLst>
          </p:cNvPr>
          <p:cNvSpPr txBox="1">
            <a:spLocks/>
          </p:cNvSpPr>
          <p:nvPr/>
        </p:nvSpPr>
        <p:spPr>
          <a:xfrm>
            <a:off x="2343252" y="1400294"/>
            <a:ext cx="9195604" cy="50005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22300" indent="-400050" algn="just">
              <a:lnSpc>
                <a:spcPct val="100000"/>
              </a:lnSpc>
              <a:spcBef>
                <a:spcPts val="0"/>
              </a:spcBef>
              <a:spcAft>
                <a:spcPts val="600"/>
              </a:spcAft>
              <a:buFont typeface="Wingdings" panose="05000000000000000000" pitchFamily="2" charset="2"/>
              <a:buChar char="v"/>
            </a:pPr>
            <a:r>
              <a:rPr lang="en-US" sz="2400" b="1" dirty="0" smtClean="0">
                <a:solidFill>
                  <a:srgbClr val="25A9E7"/>
                </a:solidFill>
                <a:latin typeface="Cambria" panose="02040503050406030204" pitchFamily="18" charset="0"/>
                <a:cs typeface="Times New Roman" panose="02020603050405020304" pitchFamily="18" charset="0"/>
              </a:rPr>
              <a:t>Using Password Managers ...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Online storage of passwords in the cloud is easy to access it from anywhere in the world, but the passwords saved locally are a bit difficult to access from other locations.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You can </a:t>
            </a:r>
            <a:r>
              <a:rPr lang="en-US" sz="1800" u="sng" dirty="0">
                <a:latin typeface="Calibri" panose="020F0502020204030204" pitchFamily="34" charset="0"/>
                <a:ea typeface="Calibri" panose="020F0502020204030204" pitchFamily="34" charset="0"/>
                <a:cs typeface="Arial" panose="020B0604020202020204" pitchFamily="34" charset="0"/>
              </a:rPr>
              <a:t>create multiple passwords for multiple websites and applications </a:t>
            </a:r>
            <a:r>
              <a:rPr lang="en-US" sz="1800" dirty="0">
                <a:latin typeface="Calibri" panose="020F0502020204030204" pitchFamily="34" charset="0"/>
                <a:ea typeface="Calibri" panose="020F0502020204030204" pitchFamily="34" charset="0"/>
                <a:cs typeface="Arial" panose="020B0604020202020204" pitchFamily="34" charset="0"/>
              </a:rPr>
              <a:t>on the password manager that you use, but you have to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remember just one password</a:t>
            </a:r>
            <a:r>
              <a:rPr lang="en-US" sz="1800" dirty="0">
                <a:latin typeface="Calibri" panose="020F0502020204030204" pitchFamily="34" charset="0"/>
                <a:ea typeface="Calibri" panose="020F0502020204030204" pitchFamily="34" charset="0"/>
                <a:cs typeface="Arial" panose="020B0604020202020204" pitchFamily="34" charset="0"/>
              </a:rPr>
              <a:t>, which is known as the </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master password</a:t>
            </a:r>
            <a:r>
              <a:rPr lang="en-US" sz="1800" dirty="0">
                <a:latin typeface="Calibri" panose="020F0502020204030204" pitchFamily="34" charset="0"/>
                <a:ea typeface="Calibri" panose="020F0502020204030204" pitchFamily="34" charset="0"/>
                <a:cs typeface="Arial" panose="020B0604020202020204" pitchFamily="34" charset="0"/>
              </a:rPr>
              <a:t>.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You can also save and carry the saved passwords in the flash drive with you.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There are numerous password manager like features in the major browsers like Chrome, Firefox, Internet Explorer and others, but majority of them </a:t>
            </a:r>
            <a:r>
              <a:rPr lang="en-US" sz="1800" u="sng" dirty="0">
                <a:latin typeface="Calibri" panose="020F0502020204030204" pitchFamily="34" charset="0"/>
                <a:ea typeface="Calibri" panose="020F0502020204030204" pitchFamily="34" charset="0"/>
                <a:cs typeface="Arial" panose="020B0604020202020204" pitchFamily="34" charset="0"/>
              </a:rPr>
              <a:t>save the passwords in plain text format not in the encrypted format</a:t>
            </a:r>
            <a:r>
              <a:rPr lang="en-US" sz="1800" dirty="0">
                <a:latin typeface="Calibri" panose="020F0502020204030204" pitchFamily="34" charset="0"/>
                <a:ea typeface="Calibri" panose="020F0502020204030204" pitchFamily="34" charset="0"/>
                <a:cs typeface="Arial" panose="020B0604020202020204" pitchFamily="34" charset="0"/>
              </a:rPr>
              <a:t>, which is dangerous for you and your data.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These passwords are not useable on the cross platforms like passwords saved on the Windows are not supported on the Linux.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So, using a good password manager is </a:t>
            </a:r>
            <a:r>
              <a:rPr lang="en-US" sz="1800" u="sng" dirty="0">
                <a:latin typeface="Calibri" panose="020F0502020204030204" pitchFamily="34" charset="0"/>
                <a:ea typeface="Calibri" panose="020F0502020204030204" pitchFamily="34" charset="0"/>
                <a:cs typeface="Arial" panose="020B0604020202020204" pitchFamily="34" charset="0"/>
              </a:rPr>
              <a:t>the best and most suitable solution </a:t>
            </a:r>
            <a:r>
              <a:rPr lang="en-US" sz="1800" dirty="0">
                <a:latin typeface="Calibri" panose="020F0502020204030204" pitchFamily="34" charset="0"/>
                <a:ea typeface="Calibri" panose="020F0502020204030204" pitchFamily="34" charset="0"/>
                <a:cs typeface="Arial" panose="020B0604020202020204" pitchFamily="34" charset="0"/>
              </a:rPr>
              <a:t>for an online user in today’s environment of the internet. </a:t>
            </a:r>
          </a:p>
          <a:p>
            <a:pPr marL="0" indent="0" algn="just">
              <a:lnSpc>
                <a:spcPct val="150000"/>
              </a:lnSpc>
              <a:spcBef>
                <a:spcPts val="0"/>
              </a:spcBef>
              <a:spcAft>
                <a:spcPts val="1000"/>
              </a:spcAft>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6018215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prstClr val="white"/>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Creating &amp; Managing Secure Passwords</a:t>
            </a:r>
          </a:p>
        </p:txBody>
      </p:sp>
      <p:sp>
        <p:nvSpPr>
          <p:cNvPr id="12" name="Rectangle 11">
            <a:extLst>
              <a:ext uri="{FF2B5EF4-FFF2-40B4-BE49-F238E27FC236}">
                <a16:creationId xmlns:a16="http://schemas.microsoft.com/office/drawing/2014/main" xmlns=""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41</a:t>
            </a:fld>
            <a:endParaRPr lang="en-US" dirty="0">
              <a:solidFill>
                <a:prstClr val="black"/>
              </a:solidFill>
            </a:endParaRPr>
          </a:p>
        </p:txBody>
      </p:sp>
      <p:pic>
        <p:nvPicPr>
          <p:cNvPr id="17" name="Picture 16" descr="Related image">
            <a:extLst>
              <a:ext uri="{FF2B5EF4-FFF2-40B4-BE49-F238E27FC236}">
                <a16:creationId xmlns:a16="http://schemas.microsoft.com/office/drawing/2014/main" xmlns="" id="{C26B5857-F94E-446A-822B-D8A810C6A2E9}"/>
              </a:ext>
            </a:extLst>
          </p:cNvPr>
          <p:cNvPicPr/>
          <p:nvPr/>
        </p:nvPicPr>
        <p:blipFill>
          <a:blip r:embed="rId5" cstate="print"/>
          <a:srcRect/>
          <a:stretch>
            <a:fillRect/>
          </a:stretch>
        </p:blipFill>
        <p:spPr bwMode="auto">
          <a:xfrm>
            <a:off x="26325" y="2327371"/>
            <a:ext cx="2538672" cy="2464435"/>
          </a:xfrm>
          <a:prstGeom prst="rect">
            <a:avLst/>
          </a:prstGeom>
          <a:noFill/>
          <a:ln w="9525">
            <a:noFill/>
            <a:miter lim="800000"/>
            <a:headEnd/>
            <a:tailEnd/>
          </a:ln>
          <a:effectLst>
            <a:softEdge rad="406400"/>
          </a:effectLst>
        </p:spPr>
      </p:pic>
      <p:sp>
        <p:nvSpPr>
          <p:cNvPr id="16" name="Content Placeholder 3">
            <a:extLst>
              <a:ext uri="{FF2B5EF4-FFF2-40B4-BE49-F238E27FC236}">
                <a16:creationId xmlns:a16="http://schemas.microsoft.com/office/drawing/2014/main" xmlns="" id="{4C7DC0EF-6672-4EA1-9A4C-9918B39BFEB5}"/>
              </a:ext>
            </a:extLst>
          </p:cNvPr>
          <p:cNvSpPr txBox="1">
            <a:spLocks/>
          </p:cNvSpPr>
          <p:nvPr/>
        </p:nvSpPr>
        <p:spPr>
          <a:xfrm>
            <a:off x="2343252" y="1400294"/>
            <a:ext cx="9195604" cy="50005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22300" indent="-400050" algn="just">
              <a:lnSpc>
                <a:spcPct val="100000"/>
              </a:lnSpc>
              <a:spcBef>
                <a:spcPts val="0"/>
              </a:spcBef>
              <a:spcAft>
                <a:spcPts val="600"/>
              </a:spcAft>
              <a:buFont typeface="Wingdings" panose="05000000000000000000" pitchFamily="2" charset="2"/>
              <a:buChar char="v"/>
            </a:pPr>
            <a:r>
              <a:rPr lang="en-US" sz="2400" b="1" dirty="0" smtClean="0">
                <a:solidFill>
                  <a:srgbClr val="25A9E7"/>
                </a:solidFill>
                <a:latin typeface="Cambria" panose="02040503050406030204" pitchFamily="18" charset="0"/>
                <a:cs typeface="Times New Roman" panose="02020603050405020304" pitchFamily="18" charset="0"/>
              </a:rPr>
              <a:t>Using Password Managers ... </a:t>
            </a:r>
          </a:p>
          <a:p>
            <a:pPr algn="just">
              <a:lnSpc>
                <a:spcPct val="100000"/>
              </a:lnSpc>
              <a:spcBef>
                <a:spcPts val="0"/>
              </a:spcBef>
              <a:spcAft>
                <a:spcPts val="1000"/>
              </a:spcAft>
            </a:pP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Main Reasons to Use a Password Manager</a:t>
            </a:r>
            <a:endPar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endParaRPr>
          </a:p>
          <a:p>
            <a:pPr lvl="1" algn="just">
              <a:lnSpc>
                <a:spcPct val="100000"/>
              </a:lnSpc>
              <a:spcBef>
                <a:spcPts val="0"/>
              </a:spcBef>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Generating strong passwords </a:t>
            </a:r>
          </a:p>
          <a:p>
            <a:pPr lvl="1" algn="just">
              <a:lnSpc>
                <a:spcPct val="100000"/>
              </a:lnSpc>
              <a:spcBef>
                <a:spcPts val="0"/>
              </a:spcBef>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No need to remember multiple passwords </a:t>
            </a:r>
          </a:p>
          <a:p>
            <a:pPr lvl="1" algn="just">
              <a:lnSpc>
                <a:spcPct val="100000"/>
              </a:lnSpc>
              <a:spcBef>
                <a:spcPts val="0"/>
              </a:spcBef>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No need to worry about password theft </a:t>
            </a:r>
          </a:p>
          <a:p>
            <a:pPr lvl="1" algn="just">
              <a:lnSpc>
                <a:spcPct val="100000"/>
              </a:lnSpc>
              <a:spcBef>
                <a:spcPts val="0"/>
              </a:spcBef>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Passwords stored in fully encrypted formats</a:t>
            </a:r>
          </a:p>
          <a:p>
            <a:pPr lvl="1" algn="just">
              <a:lnSpc>
                <a:spcPct val="100000"/>
              </a:lnSpc>
              <a:spcBef>
                <a:spcPts val="0"/>
              </a:spcBef>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Options to save passwords locally and in the cloud </a:t>
            </a:r>
          </a:p>
          <a:p>
            <a:pPr lvl="1" algn="just">
              <a:lnSpc>
                <a:spcPct val="100000"/>
              </a:lnSpc>
              <a:spcBef>
                <a:spcPts val="0"/>
              </a:spcBef>
              <a:spcAft>
                <a:spcPts val="1000"/>
              </a:spcAft>
              <a:buFont typeface="Wingdings" panose="05000000000000000000"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Easy to access passwords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You can create and save your passwords on password manager software tools.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They save your passwords in an encrypted format and they retrieve in the normal state when requested.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The hackers will not be able to decrypt your passwords saved on the password managers. </a:t>
            </a:r>
          </a:p>
          <a:p>
            <a:pPr algn="just">
              <a:lnSpc>
                <a:spcPct val="10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You can easily access your passwords saved in the cloud. </a:t>
            </a:r>
          </a:p>
          <a:p>
            <a:pPr marL="457200" lvl="1" indent="0" algn="just">
              <a:lnSpc>
                <a:spcPct val="100000"/>
              </a:lnSpc>
              <a:spcBef>
                <a:spcPts val="0"/>
              </a:spcBef>
              <a:spcAft>
                <a:spcPts val="1000"/>
              </a:spcAft>
              <a:buNone/>
            </a:pPr>
            <a:endParaRPr lang="en-US" sz="1800" dirty="0">
              <a:latin typeface="Calibri" panose="020F0502020204030204" pitchFamily="34" charset="0"/>
              <a:ea typeface="Calibri" panose="020F0502020204030204" pitchFamily="34" charset="0"/>
              <a:cs typeface="Arial" panose="020B0604020202020204" pitchFamily="34" charset="0"/>
            </a:endParaRPr>
          </a:p>
          <a:p>
            <a:pPr marL="0" indent="0" algn="just">
              <a:lnSpc>
                <a:spcPct val="100000"/>
              </a:lnSpc>
              <a:spcBef>
                <a:spcPts val="0"/>
              </a:spcBef>
              <a:spcAft>
                <a:spcPts val="1000"/>
              </a:spcAft>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410051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prstClr val="white"/>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Password Manager Tools</a:t>
            </a:r>
          </a:p>
        </p:txBody>
      </p:sp>
      <p:sp>
        <p:nvSpPr>
          <p:cNvPr id="12" name="Rectangle 11">
            <a:extLst>
              <a:ext uri="{FF2B5EF4-FFF2-40B4-BE49-F238E27FC236}">
                <a16:creationId xmlns:a16="http://schemas.microsoft.com/office/drawing/2014/main" xmlns=""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42</a:t>
            </a:fld>
            <a:endParaRPr lang="en-US" dirty="0">
              <a:solidFill>
                <a:prstClr val="black"/>
              </a:solidFill>
            </a:endParaRPr>
          </a:p>
        </p:txBody>
      </p:sp>
      <p:sp>
        <p:nvSpPr>
          <p:cNvPr id="16" name="Content Placeholder 3">
            <a:extLst>
              <a:ext uri="{FF2B5EF4-FFF2-40B4-BE49-F238E27FC236}">
                <a16:creationId xmlns:a16="http://schemas.microsoft.com/office/drawing/2014/main" xmlns="" id="{4C7DC0EF-6672-4EA1-9A4C-9918B39BFEB5}"/>
              </a:ext>
            </a:extLst>
          </p:cNvPr>
          <p:cNvSpPr txBox="1">
            <a:spLocks/>
          </p:cNvSpPr>
          <p:nvPr/>
        </p:nvSpPr>
        <p:spPr>
          <a:xfrm>
            <a:off x="2504616" y="1463979"/>
            <a:ext cx="9010548" cy="459310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0"/>
              </a:spcBef>
              <a:spcAft>
                <a:spcPts val="1000"/>
              </a:spcAft>
            </a:pPr>
            <a:r>
              <a:rPr lang="en-US" sz="1800" b="1" dirty="0" smtClean="0">
                <a:latin typeface="Calibri" panose="020F0502020204030204" pitchFamily="34" charset="0"/>
                <a:ea typeface="Calibri" panose="020F0502020204030204" pitchFamily="34" charset="0"/>
                <a:cs typeface="Arial" panose="020B0604020202020204" pitchFamily="34" charset="0"/>
              </a:rPr>
              <a:t>Password managers </a:t>
            </a:r>
            <a:r>
              <a:rPr lang="en-US" sz="1800" dirty="0" smtClean="0">
                <a:latin typeface="Calibri" panose="020F0502020204030204" pitchFamily="34" charset="0"/>
                <a:ea typeface="Calibri" panose="020F0502020204030204" pitchFamily="34" charset="0"/>
                <a:cs typeface="Arial" panose="020B0604020202020204" pitchFamily="34" charset="0"/>
              </a:rPr>
              <a:t>are the major components in the computer and data security of our modern IT world. </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There are hundreds of great </a:t>
            </a:r>
            <a:r>
              <a:rPr lang="en-US" sz="1800" b="1" dirty="0" smtClean="0">
                <a:latin typeface="Calibri" panose="020F0502020204030204" pitchFamily="34" charset="0"/>
                <a:ea typeface="Calibri" panose="020F0502020204030204" pitchFamily="34" charset="0"/>
                <a:cs typeface="Arial" panose="020B0604020202020204" pitchFamily="34" charset="0"/>
              </a:rPr>
              <a:t>password managers </a:t>
            </a:r>
            <a:r>
              <a:rPr lang="en-US" sz="1800" dirty="0" smtClean="0">
                <a:latin typeface="Calibri" panose="020F0502020204030204" pitchFamily="34" charset="0"/>
                <a:ea typeface="Calibri" panose="020F0502020204030204" pitchFamily="34" charset="0"/>
                <a:cs typeface="Arial" panose="020B0604020202020204" pitchFamily="34" charset="0"/>
              </a:rPr>
              <a:t>available in the marketplace. </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You can choose any one of those </a:t>
            </a:r>
            <a:r>
              <a:rPr lang="en-US" sz="1800" b="1" dirty="0" smtClean="0">
                <a:latin typeface="Calibri" panose="020F0502020204030204" pitchFamily="34" charset="0"/>
                <a:ea typeface="Calibri" panose="020F0502020204030204" pitchFamily="34" charset="0"/>
                <a:cs typeface="Arial" panose="020B0604020202020204" pitchFamily="34" charset="0"/>
              </a:rPr>
              <a:t>password manager tools</a:t>
            </a:r>
            <a:r>
              <a:rPr lang="en-US" sz="1800" dirty="0" smtClean="0">
                <a:latin typeface="Calibri" panose="020F0502020204030204" pitchFamily="34" charset="0"/>
                <a:ea typeface="Calibri" panose="020F0502020204030204" pitchFamily="34" charset="0"/>
                <a:cs typeface="Arial" panose="020B0604020202020204" pitchFamily="34" charset="0"/>
              </a:rPr>
              <a:t> based on the features, capabilities, and design.</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You should also consider the security guidelines and recommendations for data security in your own country. </a:t>
            </a:r>
          </a:p>
          <a:p>
            <a:pPr algn="just">
              <a:lnSpc>
                <a:spcPct val="10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In the US, the National Security Agency NSA issues guidelines for the critical data security in the country. </a:t>
            </a:r>
          </a:p>
          <a:p>
            <a:pPr marL="0" marR="0" indent="0" algn="just">
              <a:lnSpc>
                <a:spcPct val="100000"/>
              </a:lnSpc>
              <a:spcBef>
                <a:spcPts val="0"/>
              </a:spcBef>
              <a:spcAft>
                <a:spcPts val="1000"/>
              </a:spcAft>
              <a:buNone/>
            </a:pPr>
            <a:r>
              <a:rPr lang="en-US" sz="1800" dirty="0">
                <a:latin typeface="Calibri" panose="020F0502020204030204" pitchFamily="34" charset="0"/>
                <a:ea typeface="Calibri" panose="020F0502020204030204" pitchFamily="34" charset="0"/>
                <a:cs typeface="Arial" panose="020B0604020202020204" pitchFamily="34" charset="0"/>
              </a:rPr>
              <a:t>Let’s talk about the top 5 </a:t>
            </a:r>
            <a:r>
              <a:rPr lang="en-US" sz="1800" b="1" dirty="0">
                <a:latin typeface="Calibri" panose="020F0502020204030204" pitchFamily="34" charset="0"/>
                <a:ea typeface="Calibri" panose="020F0502020204030204" pitchFamily="34" charset="0"/>
                <a:cs typeface="Arial" panose="020B0604020202020204" pitchFamily="34" charset="0"/>
              </a:rPr>
              <a:t>password manager tools </a:t>
            </a:r>
            <a:r>
              <a:rPr lang="en-US" sz="1800" dirty="0">
                <a:latin typeface="Calibri" panose="020F0502020204030204" pitchFamily="34" charset="0"/>
                <a:ea typeface="Calibri" panose="020F0502020204030204" pitchFamily="34" charset="0"/>
                <a:cs typeface="Arial" panose="020B0604020202020204" pitchFamily="34" charset="0"/>
              </a:rPr>
              <a:t>extensively used in the marketplace. </a:t>
            </a:r>
          </a:p>
          <a:p>
            <a:pPr algn="just">
              <a:lnSpc>
                <a:spcPct val="100000"/>
              </a:lnSpc>
              <a:spcBef>
                <a:spcPts val="0"/>
              </a:spcBef>
              <a:spcAft>
                <a:spcPts val="1000"/>
              </a:spcAft>
              <a:buFont typeface="Wingdings" panose="05000000000000000000" pitchFamily="2" charset="2"/>
              <a:buChar char="§"/>
            </a:pPr>
            <a:r>
              <a:rPr lang="en-US" sz="1800" b="1" dirty="0" err="1">
                <a:solidFill>
                  <a:srgbClr val="4F81BD"/>
                </a:solidFill>
                <a:latin typeface="Cambria" panose="02040503050406030204" pitchFamily="18" charset="0"/>
                <a:ea typeface="Times New Roman" panose="02020603050405020304" pitchFamily="18" charset="0"/>
                <a:cs typeface="Times New Roman" panose="02020603050405020304" pitchFamily="18" charset="0"/>
              </a:rPr>
              <a:t>Dashlane</a:t>
            </a:r>
            <a:r>
              <a:rPr lang="en-US" sz="18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rPr>
              <a:t> </a:t>
            </a: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  ,    </a:t>
            </a:r>
            <a:r>
              <a:rPr lang="en-US" sz="1800" b="1" dirty="0" err="1" smtClean="0">
                <a:solidFill>
                  <a:srgbClr val="4F81BD"/>
                </a:solidFill>
                <a:latin typeface="Cambria" panose="02040503050406030204" pitchFamily="18" charset="0"/>
                <a:cs typeface="Times New Roman" panose="02020603050405020304" pitchFamily="18" charset="0"/>
              </a:rPr>
              <a:t>LastPass</a:t>
            </a:r>
            <a:r>
              <a:rPr lang="en-US" sz="1800" b="1" dirty="0" smtClean="0">
                <a:solidFill>
                  <a:srgbClr val="4F81BD"/>
                </a:solidFill>
                <a:latin typeface="Cambria" panose="02040503050406030204" pitchFamily="18" charset="0"/>
                <a:cs typeface="Times New Roman" panose="02020603050405020304" pitchFamily="18" charset="0"/>
              </a:rPr>
              <a:t>   ,    </a:t>
            </a: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ZOHO Vault   ,   </a:t>
            </a:r>
            <a:r>
              <a:rPr lang="en-US" sz="1800" b="1" dirty="0" err="1"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KeePass</a:t>
            </a: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    , RoboForm </a:t>
            </a:r>
            <a:endParaRPr lang="en-US" sz="18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algn="just">
              <a:lnSpc>
                <a:spcPct val="100000"/>
              </a:lnSpc>
              <a:spcBef>
                <a:spcPts val="0"/>
              </a:spcBef>
              <a:spcAft>
                <a:spcPts val="1000"/>
              </a:spcAft>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00000"/>
              </a:lnSpc>
              <a:spcBef>
                <a:spcPts val="0"/>
              </a:spcBef>
              <a:spcAft>
                <a:spcPts val="1000"/>
              </a:spcAft>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8" name="Picture 17">
            <a:extLst>
              <a:ext uri="{FF2B5EF4-FFF2-40B4-BE49-F238E27FC236}">
                <a16:creationId xmlns:a16="http://schemas.microsoft.com/office/drawing/2014/main" xmlns="" id="{3EA6C37F-6173-416B-A378-82022181AB73}"/>
              </a:ext>
            </a:extLst>
          </p:cNvPr>
          <p:cNvPicPr>
            <a:picLocks noChangeAspect="1"/>
          </p:cNvPicPr>
          <p:nvPr/>
        </p:nvPicPr>
        <p:blipFill>
          <a:blip r:embed="rId5"/>
          <a:stretch>
            <a:fillRect/>
          </a:stretch>
        </p:blipFill>
        <p:spPr>
          <a:xfrm rot="5400000">
            <a:off x="-393916" y="2532818"/>
            <a:ext cx="3413761" cy="2041973"/>
          </a:xfrm>
          <a:prstGeom prst="rect">
            <a:avLst/>
          </a:prstGeom>
          <a:effectLst>
            <a:softEdge rad="419100"/>
          </a:effectLst>
        </p:spPr>
      </p:pic>
    </p:spTree>
    <p:extLst>
      <p:ext uri="{BB962C8B-B14F-4D97-AF65-F5344CB8AC3E}">
        <p14:creationId xmlns:p14="http://schemas.microsoft.com/office/powerpoint/2010/main" val="29267758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prstClr val="white"/>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Password Manager Tools</a:t>
            </a:r>
          </a:p>
        </p:txBody>
      </p:sp>
      <p:sp>
        <p:nvSpPr>
          <p:cNvPr id="12" name="Rectangle 11">
            <a:extLst>
              <a:ext uri="{FF2B5EF4-FFF2-40B4-BE49-F238E27FC236}">
                <a16:creationId xmlns:a16="http://schemas.microsoft.com/office/drawing/2014/main" xmlns=""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43</a:t>
            </a:fld>
            <a:endParaRPr lang="en-US" dirty="0">
              <a:solidFill>
                <a:prstClr val="black"/>
              </a:solidFill>
            </a:endParaRPr>
          </a:p>
        </p:txBody>
      </p:sp>
      <p:pic>
        <p:nvPicPr>
          <p:cNvPr id="16" name="Picture 15">
            <a:extLst>
              <a:ext uri="{FF2B5EF4-FFF2-40B4-BE49-F238E27FC236}">
                <a16:creationId xmlns:a16="http://schemas.microsoft.com/office/drawing/2014/main" xmlns="" id="{369DF034-5E23-4FC0-AC64-96C73A8691F8}"/>
              </a:ext>
            </a:extLst>
          </p:cNvPr>
          <p:cNvPicPr/>
          <p:nvPr/>
        </p:nvPicPr>
        <p:blipFill>
          <a:blip r:embed="rId5" cstate="print"/>
          <a:srcRect/>
          <a:stretch>
            <a:fillRect/>
          </a:stretch>
        </p:blipFill>
        <p:spPr bwMode="auto">
          <a:xfrm>
            <a:off x="163433" y="2164613"/>
            <a:ext cx="2375493" cy="2286363"/>
          </a:xfrm>
          <a:prstGeom prst="rect">
            <a:avLst/>
          </a:prstGeom>
          <a:noFill/>
          <a:ln w="9525">
            <a:noFill/>
            <a:miter lim="800000"/>
            <a:headEnd/>
            <a:tailEnd/>
          </a:ln>
          <a:effectLst>
            <a:softEdge rad="304800"/>
          </a:effectLst>
        </p:spPr>
      </p:pic>
      <p:sp>
        <p:nvSpPr>
          <p:cNvPr id="17" name="Content Placeholder 3">
            <a:extLst>
              <a:ext uri="{FF2B5EF4-FFF2-40B4-BE49-F238E27FC236}">
                <a16:creationId xmlns:a16="http://schemas.microsoft.com/office/drawing/2014/main" xmlns="" id="{4C7DC0EF-6672-4EA1-9A4C-9918B39BFEB5}"/>
              </a:ext>
            </a:extLst>
          </p:cNvPr>
          <p:cNvSpPr txBox="1">
            <a:spLocks/>
          </p:cNvSpPr>
          <p:nvPr/>
        </p:nvSpPr>
        <p:spPr>
          <a:xfrm>
            <a:off x="2774764" y="1386169"/>
            <a:ext cx="8734483" cy="458606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719138" algn="just">
              <a:lnSpc>
                <a:spcPct val="150000"/>
              </a:lnSpc>
              <a:spcBef>
                <a:spcPts val="0"/>
              </a:spcBef>
              <a:spcAft>
                <a:spcPts val="1000"/>
              </a:spcAft>
              <a:buFont typeface="Wingdings" panose="05000000000000000000" pitchFamily="2" charset="2"/>
              <a:buChar char="v"/>
            </a:pPr>
            <a:r>
              <a:rPr lang="en-US" sz="2400" b="1" dirty="0" err="1" smtClean="0">
                <a:solidFill>
                  <a:srgbClr val="25A9E7"/>
                </a:solidFill>
                <a:latin typeface="Cambria" panose="02040503050406030204" pitchFamily="18" charset="0"/>
                <a:cs typeface="Times New Roman" panose="02020603050405020304" pitchFamily="18" charset="0"/>
              </a:rPr>
              <a:t>Dashlane</a:t>
            </a:r>
            <a:r>
              <a:rPr lang="en-US" sz="2400" b="1" dirty="0" smtClean="0">
                <a:solidFill>
                  <a:srgbClr val="25A9E7"/>
                </a:solidFill>
                <a:latin typeface="Cambria" panose="02040503050406030204" pitchFamily="18" charset="0"/>
                <a:cs typeface="Times New Roman" panose="02020603050405020304" pitchFamily="18" charset="0"/>
              </a:rPr>
              <a:t> ... </a:t>
            </a:r>
          </a:p>
          <a:p>
            <a:pPr algn="just">
              <a:lnSpc>
                <a:spcPct val="150000"/>
              </a:lnSpc>
              <a:spcBef>
                <a:spcPts val="0"/>
              </a:spcBef>
              <a:spcAft>
                <a:spcPts val="1000"/>
              </a:spcAft>
            </a:pPr>
            <a:r>
              <a:rPr lang="en-US" sz="1800" dirty="0" err="1" smtClean="0">
                <a:latin typeface="Calibri" panose="020F0502020204030204" pitchFamily="34" charset="0"/>
                <a:ea typeface="Calibri" panose="020F0502020204030204" pitchFamily="34" charset="0"/>
                <a:cs typeface="Arial" panose="020B0604020202020204" pitchFamily="34" charset="0"/>
              </a:rPr>
              <a:t>Dashlane</a:t>
            </a:r>
            <a:r>
              <a:rPr lang="en-US" sz="1800" dirty="0" smtClean="0">
                <a:latin typeface="Calibri" panose="020F0502020204030204" pitchFamily="34" charset="0"/>
                <a:ea typeface="Calibri" panose="020F0502020204030204" pitchFamily="34" charset="0"/>
                <a:cs typeface="Arial" panose="020B0604020202020204" pitchFamily="34" charset="0"/>
              </a:rPr>
              <a:t> is one of the popular and password manager tools on the internet. It is available in FREE as well as paid version. It is very easy to use.</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free version supports up to 50 passwords to create, store, and use. You can create and store your passwords with strong encryption protocols and access from anywhere around the world. </a:t>
            </a:r>
            <a:endParaRPr lang="en-US"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It supports multiple browsers such as, Firefox, Chrome, Internet Explorer, and others. It also supports the mobile wallets and payment gateway password protection. </a:t>
            </a:r>
            <a:r>
              <a:rPr lang="en-US" sz="2000" dirty="0" smtClean="0">
                <a:latin typeface="Calibri" panose="020F0502020204030204" pitchFamily="34" charset="0"/>
                <a:ea typeface="Calibri" panose="020F0502020204030204" pitchFamily="34" charset="0"/>
                <a:cs typeface="Arial" panose="020B0604020202020204" pitchFamily="34" charset="0"/>
              </a:rPr>
              <a:t>M</a:t>
            </a:r>
            <a:r>
              <a:rPr lang="en-US" sz="1800" dirty="0" smtClean="0">
                <a:latin typeface="Calibri" panose="020F0502020204030204" pitchFamily="34" charset="0"/>
                <a:ea typeface="Calibri" panose="020F0502020204030204" pitchFamily="34" charset="0"/>
                <a:cs typeface="Arial" panose="020B0604020202020204" pitchFamily="34" charset="0"/>
              </a:rPr>
              <a:t>ore than 10,000 enterprise customers using this tool for their password security.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75114893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prstClr val="white"/>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Password Manager Tools</a:t>
            </a:r>
          </a:p>
        </p:txBody>
      </p:sp>
      <p:sp>
        <p:nvSpPr>
          <p:cNvPr id="12" name="Rectangle 11">
            <a:extLst>
              <a:ext uri="{FF2B5EF4-FFF2-40B4-BE49-F238E27FC236}">
                <a16:creationId xmlns:a16="http://schemas.microsoft.com/office/drawing/2014/main" xmlns=""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44</a:t>
            </a:fld>
            <a:endParaRPr lang="en-US" dirty="0">
              <a:solidFill>
                <a:prstClr val="black"/>
              </a:solidFill>
            </a:endParaRPr>
          </a:p>
        </p:txBody>
      </p:sp>
      <p:pic>
        <p:nvPicPr>
          <p:cNvPr id="16" name="Picture 15">
            <a:extLst>
              <a:ext uri="{FF2B5EF4-FFF2-40B4-BE49-F238E27FC236}">
                <a16:creationId xmlns:a16="http://schemas.microsoft.com/office/drawing/2014/main" xmlns="" id="{369DF034-5E23-4FC0-AC64-96C73A8691F8}"/>
              </a:ext>
            </a:extLst>
          </p:cNvPr>
          <p:cNvPicPr/>
          <p:nvPr/>
        </p:nvPicPr>
        <p:blipFill>
          <a:blip r:embed="rId5" cstate="print"/>
          <a:srcRect/>
          <a:stretch>
            <a:fillRect/>
          </a:stretch>
        </p:blipFill>
        <p:spPr bwMode="auto">
          <a:xfrm>
            <a:off x="163433" y="2164613"/>
            <a:ext cx="2375493" cy="2286363"/>
          </a:xfrm>
          <a:prstGeom prst="rect">
            <a:avLst/>
          </a:prstGeom>
          <a:noFill/>
          <a:ln w="9525">
            <a:noFill/>
            <a:miter lim="800000"/>
            <a:headEnd/>
            <a:tailEnd/>
          </a:ln>
          <a:effectLst>
            <a:softEdge rad="304800"/>
          </a:effectLst>
        </p:spPr>
      </p:pic>
      <p:sp>
        <p:nvSpPr>
          <p:cNvPr id="17" name="Content Placeholder 3">
            <a:extLst>
              <a:ext uri="{FF2B5EF4-FFF2-40B4-BE49-F238E27FC236}">
                <a16:creationId xmlns:a16="http://schemas.microsoft.com/office/drawing/2014/main" xmlns="" id="{4C7DC0EF-6672-4EA1-9A4C-9918B39BFEB5}"/>
              </a:ext>
            </a:extLst>
          </p:cNvPr>
          <p:cNvSpPr txBox="1">
            <a:spLocks/>
          </p:cNvSpPr>
          <p:nvPr/>
        </p:nvSpPr>
        <p:spPr>
          <a:xfrm>
            <a:off x="2774764" y="1386169"/>
            <a:ext cx="8734483" cy="458606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719138" algn="just">
              <a:lnSpc>
                <a:spcPct val="100000"/>
              </a:lnSpc>
              <a:spcBef>
                <a:spcPts val="0"/>
              </a:spcBef>
              <a:spcAft>
                <a:spcPts val="600"/>
              </a:spcAft>
              <a:buFont typeface="Wingdings" panose="05000000000000000000" pitchFamily="2" charset="2"/>
              <a:buChar char="v"/>
            </a:pPr>
            <a:r>
              <a:rPr lang="en-US" sz="2400" b="1" dirty="0" err="1" smtClean="0">
                <a:solidFill>
                  <a:srgbClr val="25A9E7"/>
                </a:solidFill>
                <a:latin typeface="Cambria" panose="02040503050406030204" pitchFamily="18" charset="0"/>
                <a:cs typeface="Times New Roman" panose="02020603050405020304" pitchFamily="18" charset="0"/>
              </a:rPr>
              <a:t>Dashlane</a:t>
            </a:r>
            <a:r>
              <a:rPr lang="en-US" sz="2400" b="1" dirty="0" smtClean="0">
                <a:solidFill>
                  <a:srgbClr val="25A9E7"/>
                </a:solidFill>
                <a:latin typeface="Cambria" panose="02040503050406030204" pitchFamily="18" charset="0"/>
                <a:cs typeface="Times New Roman" panose="02020603050405020304" pitchFamily="18" charset="0"/>
              </a:rPr>
              <a:t> ... </a:t>
            </a:r>
          </a:p>
          <a:p>
            <a:pPr marL="0" marR="0" indent="0" algn="just">
              <a:lnSpc>
                <a:spcPct val="100000"/>
              </a:lnSpc>
              <a:spcBef>
                <a:spcPts val="0"/>
              </a:spcBef>
              <a:spcAft>
                <a:spcPts val="600"/>
              </a:spcAft>
              <a:buNone/>
            </a:pPr>
            <a:r>
              <a:rPr lang="en-US" sz="1800" dirty="0">
                <a:latin typeface="Calibri" panose="020F0502020204030204" pitchFamily="34" charset="0"/>
                <a:ea typeface="Calibri" panose="020F0502020204030204" pitchFamily="34" charset="0"/>
                <a:cs typeface="Arial" panose="020B0604020202020204" pitchFamily="34" charset="0"/>
              </a:rPr>
              <a:t>The other main features of </a:t>
            </a:r>
            <a:r>
              <a:rPr lang="en-US" sz="1800" dirty="0" err="1">
                <a:latin typeface="Calibri" panose="020F0502020204030204" pitchFamily="34" charset="0"/>
                <a:ea typeface="Calibri" panose="020F0502020204030204" pitchFamily="34" charset="0"/>
                <a:cs typeface="Arial" panose="020B0604020202020204" pitchFamily="34" charset="0"/>
              </a:rPr>
              <a:t>Dashlane</a:t>
            </a:r>
            <a:r>
              <a:rPr lang="en-US" sz="1800" dirty="0">
                <a:latin typeface="Calibri" panose="020F0502020204030204" pitchFamily="34" charset="0"/>
                <a:ea typeface="Calibri" panose="020F0502020204030204" pitchFamily="34" charset="0"/>
                <a:cs typeface="Arial" panose="020B0604020202020204" pitchFamily="34" charset="0"/>
              </a:rPr>
              <a:t> password manager include:</a:t>
            </a:r>
          </a:p>
          <a:p>
            <a:pPr marL="342900" marR="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It is very smooth, clean and clutter free software tool</a:t>
            </a:r>
          </a:p>
          <a:p>
            <a:pPr marL="342900" marR="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Supports auto-fill and auto login capabilities </a:t>
            </a:r>
          </a:p>
          <a:p>
            <a:pPr marL="342900" marR="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Stores and transmits password data in secure form to access </a:t>
            </a:r>
          </a:p>
          <a:p>
            <a:pPr marL="342900" marR="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Generates strong passwords for any new registration of service </a:t>
            </a:r>
          </a:p>
          <a:p>
            <a:pPr marL="342900" marR="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Use strong AES-256 encryption protocol </a:t>
            </a:r>
          </a:p>
          <a:p>
            <a:pPr marL="342900" marR="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Supports multiple passwords on a same website </a:t>
            </a:r>
          </a:p>
          <a:p>
            <a:pPr marL="342900" marR="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Offers you access through web from anywhere </a:t>
            </a:r>
          </a:p>
          <a:p>
            <a:pPr marL="342900" marR="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Supports Android and </a:t>
            </a:r>
            <a:r>
              <a:rPr lang="en-US" sz="1800" dirty="0" err="1">
                <a:latin typeface="Calibri" panose="020F0502020204030204" pitchFamily="34" charset="0"/>
                <a:ea typeface="Calibri" panose="020F0502020204030204" pitchFamily="34" charset="0"/>
                <a:cs typeface="Arial" panose="020B0604020202020204" pitchFamily="34" charset="0"/>
              </a:rPr>
              <a:t>iOS</a:t>
            </a:r>
            <a:r>
              <a:rPr lang="en-US" sz="1800" dirty="0">
                <a:latin typeface="Calibri" panose="020F0502020204030204" pitchFamily="34" charset="0"/>
                <a:ea typeface="Calibri" panose="020F0502020204030204" pitchFamily="34" charset="0"/>
                <a:cs typeface="Arial" panose="020B0604020202020204" pitchFamily="34" charset="0"/>
              </a:rPr>
              <a:t>, PC, and Macs platforms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Supports local as well as cloud storage </a:t>
            </a:r>
          </a:p>
          <a:p>
            <a:pPr marL="342900" marR="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Supports one-click function to change your existing password </a:t>
            </a:r>
          </a:p>
          <a:p>
            <a:pPr marL="342900" marR="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Supports password migration from other services </a:t>
            </a:r>
          </a:p>
        </p:txBody>
      </p:sp>
    </p:spTree>
    <p:extLst>
      <p:ext uri="{BB962C8B-B14F-4D97-AF65-F5344CB8AC3E}">
        <p14:creationId xmlns:p14="http://schemas.microsoft.com/office/powerpoint/2010/main" val="80552955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prstClr val="white"/>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Password Manager Tools</a:t>
            </a:r>
          </a:p>
        </p:txBody>
      </p:sp>
      <p:sp>
        <p:nvSpPr>
          <p:cNvPr id="12" name="Rectangle 11">
            <a:extLst>
              <a:ext uri="{FF2B5EF4-FFF2-40B4-BE49-F238E27FC236}">
                <a16:creationId xmlns:a16="http://schemas.microsoft.com/office/drawing/2014/main" xmlns=""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45</a:t>
            </a:fld>
            <a:endParaRPr lang="en-US" dirty="0">
              <a:solidFill>
                <a:prstClr val="black"/>
              </a:solidFill>
            </a:endParaRPr>
          </a:p>
        </p:txBody>
      </p:sp>
      <p:pic>
        <p:nvPicPr>
          <p:cNvPr id="16" name="Picture 15">
            <a:extLst>
              <a:ext uri="{FF2B5EF4-FFF2-40B4-BE49-F238E27FC236}">
                <a16:creationId xmlns:a16="http://schemas.microsoft.com/office/drawing/2014/main" xmlns="" id="{369DF034-5E23-4FC0-AC64-96C73A8691F8}"/>
              </a:ext>
            </a:extLst>
          </p:cNvPr>
          <p:cNvPicPr/>
          <p:nvPr/>
        </p:nvPicPr>
        <p:blipFill>
          <a:blip r:embed="rId5" cstate="print"/>
          <a:srcRect/>
          <a:stretch>
            <a:fillRect/>
          </a:stretch>
        </p:blipFill>
        <p:spPr bwMode="auto">
          <a:xfrm>
            <a:off x="163433" y="2164613"/>
            <a:ext cx="2375493" cy="2286363"/>
          </a:xfrm>
          <a:prstGeom prst="rect">
            <a:avLst/>
          </a:prstGeom>
          <a:noFill/>
          <a:ln w="9525">
            <a:noFill/>
            <a:miter lim="800000"/>
            <a:headEnd/>
            <a:tailEnd/>
          </a:ln>
          <a:effectLst>
            <a:softEdge rad="304800"/>
          </a:effectLst>
        </p:spPr>
      </p:pic>
      <p:sp>
        <p:nvSpPr>
          <p:cNvPr id="17" name="Content Placeholder 3">
            <a:extLst>
              <a:ext uri="{FF2B5EF4-FFF2-40B4-BE49-F238E27FC236}">
                <a16:creationId xmlns:a16="http://schemas.microsoft.com/office/drawing/2014/main" xmlns="" id="{4C7DC0EF-6672-4EA1-9A4C-9918B39BFEB5}"/>
              </a:ext>
            </a:extLst>
          </p:cNvPr>
          <p:cNvSpPr txBox="1">
            <a:spLocks/>
          </p:cNvSpPr>
          <p:nvPr/>
        </p:nvSpPr>
        <p:spPr>
          <a:xfrm>
            <a:off x="2774764" y="1337401"/>
            <a:ext cx="8734483" cy="497018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719138" algn="just">
              <a:lnSpc>
                <a:spcPct val="100000"/>
              </a:lnSpc>
              <a:spcBef>
                <a:spcPts val="0"/>
              </a:spcBef>
              <a:spcAft>
                <a:spcPts val="600"/>
              </a:spcAft>
              <a:buFont typeface="Wingdings" panose="05000000000000000000" pitchFamily="2" charset="2"/>
              <a:buChar char="v"/>
            </a:pPr>
            <a:r>
              <a:rPr lang="en-US" sz="2400" b="1" dirty="0" err="1" smtClean="0">
                <a:solidFill>
                  <a:srgbClr val="25A9E7"/>
                </a:solidFill>
                <a:latin typeface="Cambria" panose="02040503050406030204" pitchFamily="18" charset="0"/>
                <a:cs typeface="Times New Roman" panose="02020603050405020304" pitchFamily="18" charset="0"/>
              </a:rPr>
              <a:t>Dashlane</a:t>
            </a:r>
            <a:r>
              <a:rPr lang="en-US" sz="2400" b="1" dirty="0" smtClean="0">
                <a:solidFill>
                  <a:srgbClr val="25A9E7"/>
                </a:solidFill>
                <a:latin typeface="Cambria" panose="02040503050406030204" pitchFamily="18" charset="0"/>
                <a:cs typeface="Times New Roman" panose="02020603050405020304" pitchFamily="18" charset="0"/>
              </a:rPr>
              <a:t> ... </a:t>
            </a:r>
          </a:p>
          <a:p>
            <a:pPr marL="0" marR="0" indent="0" algn="just">
              <a:lnSpc>
                <a:spcPct val="100000"/>
              </a:lnSpc>
              <a:spcBef>
                <a:spcPts val="0"/>
              </a:spcBef>
              <a:spcAft>
                <a:spcPts val="600"/>
              </a:spcAft>
              <a:buNone/>
            </a:pPr>
            <a:r>
              <a:rPr lang="en-US" sz="1800" dirty="0">
                <a:latin typeface="Calibri" panose="020F0502020204030204" pitchFamily="34" charset="0"/>
                <a:ea typeface="Calibri" panose="020F0502020204030204" pitchFamily="34" charset="0"/>
                <a:cs typeface="Arial" panose="020B0604020202020204" pitchFamily="34" charset="0"/>
              </a:rPr>
              <a:t>The other main features of </a:t>
            </a:r>
            <a:r>
              <a:rPr lang="en-US" sz="1800" dirty="0" err="1">
                <a:latin typeface="Calibri" panose="020F0502020204030204" pitchFamily="34" charset="0"/>
                <a:ea typeface="Calibri" panose="020F0502020204030204" pitchFamily="34" charset="0"/>
                <a:cs typeface="Arial" panose="020B0604020202020204" pitchFamily="34" charset="0"/>
              </a:rPr>
              <a:t>Dashlane</a:t>
            </a:r>
            <a:r>
              <a:rPr lang="en-US" sz="1800" dirty="0">
                <a:latin typeface="Calibri" panose="020F0502020204030204" pitchFamily="34" charset="0"/>
                <a:ea typeface="Calibri" panose="020F0502020204030204" pitchFamily="34" charset="0"/>
                <a:cs typeface="Arial" panose="020B0604020202020204" pitchFamily="34" charset="0"/>
              </a:rPr>
              <a:t> password manager include:</a:t>
            </a:r>
          </a:p>
          <a:p>
            <a:pPr marL="342900" marR="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Allows categorization of the passwords according to critical levels</a:t>
            </a:r>
          </a:p>
          <a:p>
            <a:pPr marL="342900" marR="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Intuitive web interface </a:t>
            </a:r>
          </a:p>
          <a:p>
            <a:pPr marL="342900" marR="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Supports Chrome OS, MS Edge, and Linux </a:t>
            </a:r>
          </a:p>
          <a:p>
            <a:pPr marL="342900" marR="0" lvl="0" indent="-342900" algn="just">
              <a:lnSpc>
                <a:spcPct val="100000"/>
              </a:lnSpc>
              <a:spcBef>
                <a:spcPts val="0"/>
              </a:spcBef>
              <a:spcAft>
                <a:spcPts val="6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Supports </a:t>
            </a:r>
            <a:r>
              <a:rPr lang="en-US" sz="1800" dirty="0">
                <a:latin typeface="Calibri" panose="020F0502020204030204" pitchFamily="34" charset="0"/>
                <a:ea typeface="Calibri" panose="020F0502020204030204" pitchFamily="34" charset="0"/>
                <a:cs typeface="Arial" panose="020B0604020202020204" pitchFamily="34" charset="0"/>
              </a:rPr>
              <a:t>two-factor authentication </a:t>
            </a:r>
          </a:p>
          <a:p>
            <a:pPr marL="342900" marR="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Additional features of credit monitoring and data backup </a:t>
            </a:r>
          </a:p>
          <a:p>
            <a:pPr marL="342900" marR="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Supports identity theft insurance and identity restoration help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Supports instant dark web alerts </a:t>
            </a:r>
          </a:p>
          <a:p>
            <a:pPr marL="342900" marR="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Support password group share for business users </a:t>
            </a:r>
          </a:p>
          <a:p>
            <a:pPr marL="342900" marR="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You can save personal information, IDs, receipts and payments information</a:t>
            </a:r>
          </a:p>
          <a:p>
            <a:pPr marL="342900" marR="0" lvl="0" indent="-342900" algn="just">
              <a:lnSpc>
                <a:spcPct val="100000"/>
              </a:lnSpc>
              <a:spcBef>
                <a:spcPts val="0"/>
              </a:spcBef>
              <a:spcAft>
                <a:spcPts val="6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Your data is unknown to even the company employees and owners </a:t>
            </a:r>
          </a:p>
          <a:p>
            <a:pPr marL="0" marR="0" algn="just">
              <a:lnSpc>
                <a:spcPct val="100000"/>
              </a:lnSpc>
              <a:spcBef>
                <a:spcPts val="0"/>
              </a:spcBef>
              <a:spcAft>
                <a:spcPts val="600"/>
              </a:spcAft>
            </a:pPr>
            <a:r>
              <a:rPr lang="en-US" sz="1800" dirty="0">
                <a:latin typeface="Calibri" panose="020F0502020204030204" pitchFamily="34" charset="0"/>
                <a:ea typeface="Calibri" panose="020F0502020204030204" pitchFamily="34" charset="0"/>
                <a:cs typeface="Arial" panose="020B0604020202020204" pitchFamily="34" charset="0"/>
              </a:rPr>
              <a:t>You can choose from multiple options and plans to use the </a:t>
            </a:r>
            <a:r>
              <a:rPr lang="en-US" sz="1800" dirty="0" err="1">
                <a:latin typeface="Calibri" panose="020F0502020204030204" pitchFamily="34" charset="0"/>
                <a:ea typeface="Calibri" panose="020F0502020204030204" pitchFamily="34" charset="0"/>
                <a:cs typeface="Arial" panose="020B0604020202020204" pitchFamily="34" charset="0"/>
              </a:rPr>
              <a:t>Dashlane</a:t>
            </a:r>
            <a:r>
              <a:rPr lang="en-US" sz="1800" dirty="0">
                <a:latin typeface="Calibri" panose="020F0502020204030204" pitchFamily="34" charset="0"/>
                <a:ea typeface="Calibri" panose="020F0502020204030204" pitchFamily="34" charset="0"/>
                <a:cs typeface="Arial" panose="020B0604020202020204" pitchFamily="34" charset="0"/>
              </a:rPr>
              <a:t> password manager like free, monthly plans, annual plans, and business plans. </a:t>
            </a:r>
          </a:p>
        </p:txBody>
      </p:sp>
    </p:spTree>
    <p:extLst>
      <p:ext uri="{BB962C8B-B14F-4D97-AF65-F5344CB8AC3E}">
        <p14:creationId xmlns:p14="http://schemas.microsoft.com/office/powerpoint/2010/main" val="30871125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prstClr val="white"/>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Password Manager Tools</a:t>
            </a:r>
          </a:p>
        </p:txBody>
      </p:sp>
      <p:sp>
        <p:nvSpPr>
          <p:cNvPr id="12" name="Rectangle 11">
            <a:extLst>
              <a:ext uri="{FF2B5EF4-FFF2-40B4-BE49-F238E27FC236}">
                <a16:creationId xmlns:a16="http://schemas.microsoft.com/office/drawing/2014/main" xmlns=""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46</a:t>
            </a:fld>
            <a:endParaRPr lang="en-US" dirty="0">
              <a:solidFill>
                <a:prstClr val="black"/>
              </a:solidFill>
            </a:endParaRPr>
          </a:p>
        </p:txBody>
      </p:sp>
      <p:pic>
        <p:nvPicPr>
          <p:cNvPr id="18" name="Picture 17">
            <a:extLst>
              <a:ext uri="{FF2B5EF4-FFF2-40B4-BE49-F238E27FC236}">
                <a16:creationId xmlns:a16="http://schemas.microsoft.com/office/drawing/2014/main" xmlns="" id="{EFAF2B6A-B140-47CC-9238-1FD51F8FB7E2}"/>
              </a:ext>
            </a:extLst>
          </p:cNvPr>
          <p:cNvPicPr/>
          <p:nvPr/>
        </p:nvPicPr>
        <p:blipFill>
          <a:blip r:embed="rId5" cstate="print"/>
          <a:srcRect/>
          <a:stretch>
            <a:fillRect/>
          </a:stretch>
        </p:blipFill>
        <p:spPr bwMode="auto">
          <a:xfrm>
            <a:off x="320646" y="2164614"/>
            <a:ext cx="2564482" cy="2313258"/>
          </a:xfrm>
          <a:prstGeom prst="rect">
            <a:avLst/>
          </a:prstGeom>
          <a:noFill/>
          <a:ln w="9525">
            <a:solidFill>
              <a:schemeClr val="accent1"/>
            </a:solidFill>
            <a:miter lim="800000"/>
            <a:headEnd/>
            <a:tailEnd/>
          </a:ln>
          <a:effectLst>
            <a:softEdge rad="139700"/>
          </a:effectLst>
        </p:spPr>
      </p:pic>
      <p:sp>
        <p:nvSpPr>
          <p:cNvPr id="19" name="Content Placeholder 3">
            <a:extLst>
              <a:ext uri="{FF2B5EF4-FFF2-40B4-BE49-F238E27FC236}">
                <a16:creationId xmlns:a16="http://schemas.microsoft.com/office/drawing/2014/main" xmlns="" id="{4C7DC0EF-6672-4EA1-9A4C-9918B39BFEB5}"/>
              </a:ext>
            </a:extLst>
          </p:cNvPr>
          <p:cNvSpPr txBox="1">
            <a:spLocks/>
          </p:cNvSpPr>
          <p:nvPr/>
        </p:nvSpPr>
        <p:spPr>
          <a:xfrm>
            <a:off x="2994759" y="1591102"/>
            <a:ext cx="8599833" cy="359946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36575" indent="-354013" algn="just">
              <a:lnSpc>
                <a:spcPct val="150000"/>
              </a:lnSpc>
              <a:spcBef>
                <a:spcPts val="0"/>
              </a:spcBef>
              <a:spcAft>
                <a:spcPts val="1000"/>
              </a:spcAft>
              <a:buFont typeface="Wingdings" panose="05000000000000000000" pitchFamily="2" charset="2"/>
              <a:buChar char="v"/>
            </a:pPr>
            <a:r>
              <a:rPr lang="en-US" sz="2400" b="1" dirty="0" err="1" smtClean="0">
                <a:solidFill>
                  <a:srgbClr val="25A9E7"/>
                </a:solidFill>
                <a:latin typeface="Cambria" panose="02040503050406030204" pitchFamily="18" charset="0"/>
                <a:cs typeface="Times New Roman" panose="02020603050405020304" pitchFamily="18" charset="0"/>
              </a:rPr>
              <a:t>LastPass</a:t>
            </a:r>
            <a:r>
              <a:rPr lang="en-US" sz="2400" b="1" dirty="0" smtClean="0">
                <a:solidFill>
                  <a:srgbClr val="25A9E7"/>
                </a:solidFill>
                <a:latin typeface="Cambria" panose="02040503050406030204" pitchFamily="18" charset="0"/>
                <a:cs typeface="Times New Roman" panose="02020603050405020304" pitchFamily="18" charset="0"/>
              </a:rPr>
              <a:t> ... </a:t>
            </a:r>
          </a:p>
          <a:p>
            <a:pPr algn="just">
              <a:lnSpc>
                <a:spcPct val="150000"/>
              </a:lnSpc>
              <a:spcBef>
                <a:spcPts val="0"/>
              </a:spcBef>
              <a:buFont typeface="Wingdings" panose="05000000000000000000" pitchFamily="2" charset="2"/>
              <a:buChar char="Ø"/>
            </a:pPr>
            <a:r>
              <a:rPr lang="en-US" sz="1800" dirty="0" err="1" smtClean="0">
                <a:latin typeface="Calibri" panose="020F0502020204030204" pitchFamily="34" charset="0"/>
                <a:ea typeface="Calibri" panose="020F0502020204030204" pitchFamily="34" charset="0"/>
                <a:cs typeface="Arial" panose="020B0604020202020204" pitchFamily="34" charset="0"/>
              </a:rPr>
              <a:t>LastPass</a:t>
            </a:r>
            <a:r>
              <a:rPr lang="en-US" sz="1800" dirty="0" smtClean="0">
                <a:latin typeface="Calibri" panose="020F0502020204030204" pitchFamily="34" charset="0"/>
                <a:ea typeface="Calibri" panose="020F0502020204030204" pitchFamily="34" charset="0"/>
                <a:cs typeface="Arial" panose="020B0604020202020204" pitchFamily="34" charset="0"/>
              </a:rPr>
              <a:t> password manager is one of the leading names in the password security field. It is trusted by more than 43,000 enterprise customers and over 16.5 personal users.</a:t>
            </a:r>
          </a:p>
          <a:p>
            <a:pPr algn="just">
              <a:lnSpc>
                <a:spcPct val="150000"/>
              </a:lnSpc>
              <a:spcBef>
                <a:spcPts val="0"/>
              </a:spcBef>
              <a:spcAft>
                <a:spcPts val="1000"/>
              </a:spcAft>
              <a:buFont typeface="Wingdings" panose="05000000000000000000" pitchFamily="2" charset="2"/>
              <a:buChar char="Ø"/>
              <a:tabLst>
                <a:tab pos="580390" algn="l"/>
              </a:tabLst>
            </a:pPr>
            <a:r>
              <a:rPr lang="en-US" sz="1800" dirty="0" smtClean="0">
                <a:latin typeface="Calibri" panose="020F0502020204030204" pitchFamily="34" charset="0"/>
                <a:ea typeface="Calibri" panose="020F0502020204030204" pitchFamily="34" charset="0"/>
                <a:cs typeface="Arial" panose="020B0604020202020204" pitchFamily="34" charset="0"/>
              </a:rPr>
              <a:t>This is an easy-to-use tool that offers high level of security of data, privacy of personal information, and fully encrypted storage of the entire information. </a:t>
            </a:r>
          </a:p>
          <a:p>
            <a:pPr algn="just">
              <a:lnSpc>
                <a:spcPct val="150000"/>
              </a:lnSpc>
              <a:spcBef>
                <a:spcPts val="0"/>
              </a:spcBef>
              <a:spcAft>
                <a:spcPts val="1000"/>
              </a:spcAft>
              <a:buFont typeface="Wingdings" panose="05000000000000000000" pitchFamily="2" charset="2"/>
              <a:buChar char="Ø"/>
              <a:tabLst>
                <a:tab pos="580390" algn="l"/>
              </a:tabLst>
            </a:pPr>
            <a:r>
              <a:rPr lang="en-US" sz="1800" dirty="0" smtClean="0">
                <a:latin typeface="Calibri" panose="020F0502020204030204" pitchFamily="34" charset="0"/>
                <a:ea typeface="Calibri" panose="020F0502020204030204" pitchFamily="34" charset="0"/>
                <a:cs typeface="Arial" panose="020B0604020202020204" pitchFamily="34" charset="0"/>
              </a:rPr>
              <a:t>The interface of this password manager is very intuitive to learn without referring to any procedural documents. It offers numerous features and capabilities.</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3493400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prstClr val="white"/>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Password Manager Tools</a:t>
            </a:r>
          </a:p>
        </p:txBody>
      </p:sp>
      <p:sp>
        <p:nvSpPr>
          <p:cNvPr id="12" name="Rectangle 11">
            <a:extLst>
              <a:ext uri="{FF2B5EF4-FFF2-40B4-BE49-F238E27FC236}">
                <a16:creationId xmlns:a16="http://schemas.microsoft.com/office/drawing/2014/main" xmlns=""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47</a:t>
            </a:fld>
            <a:endParaRPr lang="en-US" dirty="0">
              <a:solidFill>
                <a:prstClr val="black"/>
              </a:solidFill>
            </a:endParaRPr>
          </a:p>
        </p:txBody>
      </p:sp>
      <p:pic>
        <p:nvPicPr>
          <p:cNvPr id="18" name="Picture 17">
            <a:extLst>
              <a:ext uri="{FF2B5EF4-FFF2-40B4-BE49-F238E27FC236}">
                <a16:creationId xmlns:a16="http://schemas.microsoft.com/office/drawing/2014/main" xmlns="" id="{EFAF2B6A-B140-47CC-9238-1FD51F8FB7E2}"/>
              </a:ext>
            </a:extLst>
          </p:cNvPr>
          <p:cNvPicPr/>
          <p:nvPr/>
        </p:nvPicPr>
        <p:blipFill>
          <a:blip r:embed="rId5" cstate="print"/>
          <a:srcRect/>
          <a:stretch>
            <a:fillRect/>
          </a:stretch>
        </p:blipFill>
        <p:spPr bwMode="auto">
          <a:xfrm>
            <a:off x="320646" y="2164614"/>
            <a:ext cx="2564482" cy="2313258"/>
          </a:xfrm>
          <a:prstGeom prst="rect">
            <a:avLst/>
          </a:prstGeom>
          <a:noFill/>
          <a:ln w="9525">
            <a:solidFill>
              <a:schemeClr val="accent1"/>
            </a:solidFill>
            <a:miter lim="800000"/>
            <a:headEnd/>
            <a:tailEnd/>
          </a:ln>
          <a:effectLst>
            <a:softEdge rad="139700"/>
          </a:effectLst>
        </p:spPr>
      </p:pic>
      <p:sp>
        <p:nvSpPr>
          <p:cNvPr id="16" name="Content Placeholder 3">
            <a:extLst>
              <a:ext uri="{FF2B5EF4-FFF2-40B4-BE49-F238E27FC236}">
                <a16:creationId xmlns:a16="http://schemas.microsoft.com/office/drawing/2014/main" xmlns="" id="{4C7DC0EF-6672-4EA1-9A4C-9918B39BFEB5}"/>
              </a:ext>
            </a:extLst>
          </p:cNvPr>
          <p:cNvSpPr txBox="1">
            <a:spLocks/>
          </p:cNvSpPr>
          <p:nvPr/>
        </p:nvSpPr>
        <p:spPr>
          <a:xfrm>
            <a:off x="2994759" y="1510420"/>
            <a:ext cx="8599833" cy="46564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36575" indent="-354013" algn="just">
              <a:lnSpc>
                <a:spcPct val="100000"/>
              </a:lnSpc>
              <a:spcBef>
                <a:spcPts val="0"/>
              </a:spcBef>
              <a:spcAft>
                <a:spcPts val="1000"/>
              </a:spcAft>
              <a:buFont typeface="Wingdings" panose="05000000000000000000" pitchFamily="2" charset="2"/>
              <a:buChar char="v"/>
            </a:pPr>
            <a:r>
              <a:rPr lang="en-US" sz="2400" b="1" dirty="0" err="1" smtClean="0">
                <a:solidFill>
                  <a:srgbClr val="25A9E7"/>
                </a:solidFill>
                <a:latin typeface="Cambria" panose="02040503050406030204" pitchFamily="18" charset="0"/>
                <a:cs typeface="Times New Roman" panose="02020603050405020304" pitchFamily="18" charset="0"/>
              </a:rPr>
              <a:t>LastPass</a:t>
            </a:r>
            <a:r>
              <a:rPr lang="en-US" sz="2400" b="1" dirty="0" smtClean="0">
                <a:solidFill>
                  <a:srgbClr val="25A9E7"/>
                </a:solidFill>
                <a:latin typeface="Cambria" panose="02040503050406030204" pitchFamily="18" charset="0"/>
                <a:cs typeface="Times New Roman" panose="02020603050405020304" pitchFamily="18" charset="0"/>
              </a:rPr>
              <a:t> ... </a:t>
            </a:r>
          </a:p>
          <a:p>
            <a:pPr marL="0" marR="0" indent="0" algn="just">
              <a:lnSpc>
                <a:spcPct val="100000"/>
              </a:lnSpc>
              <a:spcBef>
                <a:spcPts val="0"/>
              </a:spcBef>
              <a:spcAft>
                <a:spcPts val="1000"/>
              </a:spcAft>
              <a:buNone/>
              <a:tabLst>
                <a:tab pos="580390" algn="l"/>
              </a:tabLst>
            </a:pP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A few very important features of </a:t>
            </a:r>
            <a:r>
              <a:rPr lang="en-US" sz="1800" b="1" dirty="0" err="1">
                <a:solidFill>
                  <a:srgbClr val="FF0000"/>
                </a:solidFill>
                <a:latin typeface="Calibri" panose="020F0502020204030204" pitchFamily="34" charset="0"/>
                <a:ea typeface="Calibri" panose="020F0502020204030204" pitchFamily="34" charset="0"/>
                <a:cs typeface="Arial" panose="020B0604020202020204" pitchFamily="34" charset="0"/>
              </a:rPr>
              <a:t>LastPass</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 are listed below:</a:t>
            </a:r>
          </a:p>
          <a:p>
            <a:pPr marL="342900" marR="0" lvl="0" indent="-342900" algn="just">
              <a:lnSpc>
                <a:spcPct val="100000"/>
              </a:lnSpc>
              <a:spcBef>
                <a:spcPts val="0"/>
              </a:spcBef>
              <a:spcAft>
                <a:spcPts val="0"/>
              </a:spcAft>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Available in both free and paid versions </a:t>
            </a:r>
          </a:p>
          <a:p>
            <a:pPr marL="342900" marR="0" lvl="0" indent="-342900" algn="just">
              <a:lnSpc>
                <a:spcPct val="100000"/>
              </a:lnSpc>
              <a:spcBef>
                <a:spcPts val="0"/>
              </a:spcBef>
              <a:spcAft>
                <a:spcPts val="0"/>
              </a:spcAft>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Multiple plans suitable for different segments of users</a:t>
            </a:r>
          </a:p>
          <a:p>
            <a:pPr marL="342900" marR="0" lvl="0" indent="-342900" algn="just">
              <a:lnSpc>
                <a:spcPct val="100000"/>
              </a:lnSpc>
              <a:spcBef>
                <a:spcPts val="0"/>
              </a:spcBef>
              <a:spcAft>
                <a:spcPts val="0"/>
              </a:spcAft>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Offers secure password vaults </a:t>
            </a:r>
          </a:p>
          <a:p>
            <a:pPr marL="342900" marR="0" lvl="0" indent="-342900" algn="just">
              <a:lnSpc>
                <a:spcPct val="100000"/>
              </a:lnSpc>
              <a:spcBef>
                <a:spcPts val="0"/>
              </a:spcBef>
              <a:spcAft>
                <a:spcPts val="0"/>
              </a:spcAft>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Multi-platform support like Android, </a:t>
            </a:r>
            <a:r>
              <a:rPr lang="en-US" sz="1800" dirty="0" err="1">
                <a:latin typeface="Calibri" panose="020F0502020204030204" pitchFamily="34" charset="0"/>
                <a:ea typeface="Calibri" panose="020F0502020204030204" pitchFamily="34" charset="0"/>
                <a:cs typeface="Arial" panose="020B0604020202020204" pitchFamily="34" charset="0"/>
              </a:rPr>
              <a:t>iOS</a:t>
            </a:r>
            <a:r>
              <a:rPr lang="en-US" sz="1800" dirty="0">
                <a:latin typeface="Calibri" panose="020F0502020204030204" pitchFamily="34" charset="0"/>
                <a:ea typeface="Calibri" panose="020F0502020204030204" pitchFamily="34" charset="0"/>
                <a:cs typeface="Arial" panose="020B0604020202020204" pitchFamily="34" charset="0"/>
              </a:rPr>
              <a:t>, Mac, PC, Widows, and others </a:t>
            </a:r>
          </a:p>
          <a:p>
            <a:pPr marL="342900" marR="0" lvl="0" indent="-342900" algn="just">
              <a:lnSpc>
                <a:spcPct val="100000"/>
              </a:lnSpc>
              <a:spcBef>
                <a:spcPts val="0"/>
              </a:spcBef>
              <a:spcAft>
                <a:spcPts val="0"/>
              </a:spcAft>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Smooth password access on all types of devices </a:t>
            </a:r>
          </a:p>
          <a:p>
            <a:pPr marL="342900" marR="0" lvl="0" indent="-342900" algn="just">
              <a:lnSpc>
                <a:spcPct val="100000"/>
              </a:lnSpc>
              <a:spcBef>
                <a:spcPts val="0"/>
              </a:spcBef>
              <a:spcAft>
                <a:spcPts val="0"/>
              </a:spcAft>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Offers auto-fill and saving options </a:t>
            </a:r>
          </a:p>
          <a:p>
            <a:pPr marL="342900" marR="0" lvl="0" indent="-342900" algn="just">
              <a:lnSpc>
                <a:spcPct val="100000"/>
              </a:lnSpc>
              <a:spcBef>
                <a:spcPts val="0"/>
              </a:spcBef>
              <a:spcAft>
                <a:spcPts val="0"/>
              </a:spcAft>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Offers strong password generation capabilities </a:t>
            </a:r>
          </a:p>
          <a:p>
            <a:pPr marL="342900" marR="0" lvl="0" indent="-342900" algn="just">
              <a:lnSpc>
                <a:spcPct val="100000"/>
              </a:lnSpc>
              <a:spcBef>
                <a:spcPts val="0"/>
              </a:spcBef>
              <a:spcAft>
                <a:spcPts val="0"/>
              </a:spcAft>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Additional feature of authenticator </a:t>
            </a:r>
            <a:endParaRPr lang="ar-YE" sz="1800" dirty="0" smtClean="0">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0000"/>
              </a:lnSpc>
              <a:spcBef>
                <a:spcPts val="0"/>
              </a:spcBef>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Support multifactor authentication </a:t>
            </a:r>
          </a:p>
          <a:p>
            <a:pPr marL="342900" marR="0" lvl="0" indent="-342900" algn="just">
              <a:lnSpc>
                <a:spcPct val="100000"/>
              </a:lnSpc>
              <a:spcBef>
                <a:spcPts val="0"/>
              </a:spcBef>
              <a:spcAft>
                <a:spcPts val="0"/>
              </a:spcAft>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Allows to create secure notes </a:t>
            </a:r>
          </a:p>
          <a:p>
            <a:pPr marL="342900" marR="0" lvl="0" indent="-342900" algn="just">
              <a:lnSpc>
                <a:spcPct val="100000"/>
              </a:lnSpc>
              <a:spcBef>
                <a:spcPts val="0"/>
              </a:spcBef>
              <a:spcAft>
                <a:spcPts val="0"/>
              </a:spcAft>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Supports secure sharing </a:t>
            </a:r>
          </a:p>
          <a:p>
            <a:pPr marL="342900" marR="0" lvl="0" indent="-342900" algn="just">
              <a:lnSpc>
                <a:spcPct val="100000"/>
              </a:lnSpc>
              <a:spcBef>
                <a:spcPts val="0"/>
              </a:spcBef>
              <a:spcAft>
                <a:spcPts val="0"/>
              </a:spcAft>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Data file storage up to 1GB</a:t>
            </a:r>
          </a:p>
          <a:p>
            <a:pPr marL="342900" marR="0" lvl="0" indent="-342900" algn="just">
              <a:lnSpc>
                <a:spcPct val="100000"/>
              </a:lnSpc>
              <a:spcBef>
                <a:spcPts val="0"/>
              </a:spcBef>
              <a:spcAft>
                <a:spcPts val="0"/>
              </a:spcAft>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Supports emergency access function </a:t>
            </a:r>
          </a:p>
        </p:txBody>
      </p:sp>
    </p:spTree>
    <p:extLst>
      <p:ext uri="{BB962C8B-B14F-4D97-AF65-F5344CB8AC3E}">
        <p14:creationId xmlns:p14="http://schemas.microsoft.com/office/powerpoint/2010/main" val="403444519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prstClr val="white"/>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Password Manager Tools</a:t>
            </a:r>
          </a:p>
        </p:txBody>
      </p:sp>
      <p:sp>
        <p:nvSpPr>
          <p:cNvPr id="12" name="Rectangle 11">
            <a:extLst>
              <a:ext uri="{FF2B5EF4-FFF2-40B4-BE49-F238E27FC236}">
                <a16:creationId xmlns:a16="http://schemas.microsoft.com/office/drawing/2014/main" xmlns=""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48</a:t>
            </a:fld>
            <a:endParaRPr lang="en-US" dirty="0">
              <a:solidFill>
                <a:prstClr val="black"/>
              </a:solidFill>
            </a:endParaRPr>
          </a:p>
        </p:txBody>
      </p:sp>
      <p:pic>
        <p:nvPicPr>
          <p:cNvPr id="18" name="Picture 17">
            <a:extLst>
              <a:ext uri="{FF2B5EF4-FFF2-40B4-BE49-F238E27FC236}">
                <a16:creationId xmlns:a16="http://schemas.microsoft.com/office/drawing/2014/main" xmlns="" id="{EFAF2B6A-B140-47CC-9238-1FD51F8FB7E2}"/>
              </a:ext>
            </a:extLst>
          </p:cNvPr>
          <p:cNvPicPr/>
          <p:nvPr/>
        </p:nvPicPr>
        <p:blipFill>
          <a:blip r:embed="rId5" cstate="print"/>
          <a:srcRect/>
          <a:stretch>
            <a:fillRect/>
          </a:stretch>
        </p:blipFill>
        <p:spPr bwMode="auto">
          <a:xfrm>
            <a:off x="320646" y="2164614"/>
            <a:ext cx="2564482" cy="2313258"/>
          </a:xfrm>
          <a:prstGeom prst="rect">
            <a:avLst/>
          </a:prstGeom>
          <a:noFill/>
          <a:ln w="9525">
            <a:solidFill>
              <a:schemeClr val="accent1"/>
            </a:solidFill>
            <a:miter lim="800000"/>
            <a:headEnd/>
            <a:tailEnd/>
          </a:ln>
          <a:effectLst>
            <a:softEdge rad="139700"/>
          </a:effectLst>
        </p:spPr>
      </p:pic>
      <p:sp>
        <p:nvSpPr>
          <p:cNvPr id="16" name="Content Placeholder 3">
            <a:extLst>
              <a:ext uri="{FF2B5EF4-FFF2-40B4-BE49-F238E27FC236}">
                <a16:creationId xmlns:a16="http://schemas.microsoft.com/office/drawing/2014/main" xmlns="" id="{4C7DC0EF-6672-4EA1-9A4C-9918B39BFEB5}"/>
              </a:ext>
            </a:extLst>
          </p:cNvPr>
          <p:cNvSpPr txBox="1">
            <a:spLocks/>
          </p:cNvSpPr>
          <p:nvPr/>
        </p:nvSpPr>
        <p:spPr>
          <a:xfrm>
            <a:off x="2885129" y="1510420"/>
            <a:ext cx="8709464" cy="46564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36575" indent="-354013" algn="just">
              <a:lnSpc>
                <a:spcPct val="100000"/>
              </a:lnSpc>
              <a:spcBef>
                <a:spcPts val="0"/>
              </a:spcBef>
              <a:spcAft>
                <a:spcPts val="1000"/>
              </a:spcAft>
              <a:buFont typeface="Wingdings" panose="05000000000000000000" pitchFamily="2" charset="2"/>
              <a:buChar char="v"/>
            </a:pPr>
            <a:r>
              <a:rPr lang="en-US" sz="2400" b="1" dirty="0" err="1" smtClean="0">
                <a:solidFill>
                  <a:srgbClr val="25A9E7"/>
                </a:solidFill>
                <a:latin typeface="Cambria" panose="02040503050406030204" pitchFamily="18" charset="0"/>
                <a:cs typeface="Times New Roman" panose="02020603050405020304" pitchFamily="18" charset="0"/>
              </a:rPr>
              <a:t>LastPass</a:t>
            </a:r>
            <a:r>
              <a:rPr lang="en-US" sz="2400" b="1" dirty="0" smtClean="0">
                <a:solidFill>
                  <a:srgbClr val="25A9E7"/>
                </a:solidFill>
                <a:latin typeface="Cambria" panose="02040503050406030204" pitchFamily="18" charset="0"/>
                <a:cs typeface="Times New Roman" panose="02020603050405020304" pitchFamily="18" charset="0"/>
              </a:rPr>
              <a:t> ... </a:t>
            </a:r>
          </a:p>
          <a:p>
            <a:pPr marL="0" marR="0" indent="0" algn="just">
              <a:lnSpc>
                <a:spcPct val="100000"/>
              </a:lnSpc>
              <a:spcBef>
                <a:spcPts val="0"/>
              </a:spcBef>
              <a:spcAft>
                <a:spcPts val="1000"/>
              </a:spcAft>
              <a:buNone/>
              <a:tabLst>
                <a:tab pos="580390" algn="l"/>
              </a:tabLst>
            </a:pP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A few very important features of </a:t>
            </a:r>
            <a:r>
              <a:rPr lang="en-US" sz="1800" b="1" dirty="0" err="1">
                <a:solidFill>
                  <a:srgbClr val="FF0000"/>
                </a:solidFill>
                <a:latin typeface="Calibri" panose="020F0502020204030204" pitchFamily="34" charset="0"/>
                <a:ea typeface="Calibri" panose="020F0502020204030204" pitchFamily="34" charset="0"/>
                <a:cs typeface="Arial" panose="020B0604020202020204" pitchFamily="34" charset="0"/>
              </a:rPr>
              <a:t>LastPass</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 are listed below:</a:t>
            </a:r>
          </a:p>
          <a:p>
            <a:pPr marL="577850" marR="0" lvl="0" indent="-342900" algn="just">
              <a:lnSpc>
                <a:spcPct val="100000"/>
              </a:lnSpc>
              <a:spcBef>
                <a:spcPts val="0"/>
              </a:spcBef>
              <a:spcAft>
                <a:spcPts val="0"/>
              </a:spcAft>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Fully cloud based service easy to register </a:t>
            </a:r>
          </a:p>
          <a:p>
            <a:pPr marL="577850" marR="0" lvl="0" indent="-342900" algn="just">
              <a:lnSpc>
                <a:spcPct val="100000"/>
              </a:lnSpc>
              <a:spcBef>
                <a:spcPts val="0"/>
              </a:spcBef>
              <a:spcAft>
                <a:spcPts val="0"/>
              </a:spcAft>
              <a:buFont typeface="Times New Roman" panose="02020603050405020304" pitchFamily="18" charset="0"/>
              <a:buChar char="─"/>
              <a:tabLst>
                <a:tab pos="580390" algn="l"/>
              </a:tabLst>
            </a:pPr>
            <a:r>
              <a:rPr lang="en-US" sz="1800" dirty="0" err="1">
                <a:latin typeface="Calibri" panose="020F0502020204030204" pitchFamily="34" charset="0"/>
                <a:ea typeface="Calibri" panose="020F0502020204030204" pitchFamily="34" charset="0"/>
                <a:cs typeface="Arial" panose="020B0604020202020204" pitchFamily="34" charset="0"/>
              </a:rPr>
              <a:t>TRUSTe</a:t>
            </a:r>
            <a:r>
              <a:rPr lang="en-US" sz="1800" dirty="0">
                <a:latin typeface="Calibri" panose="020F0502020204030204" pitchFamily="34" charset="0"/>
                <a:ea typeface="Calibri" panose="020F0502020204030204" pitchFamily="34" charset="0"/>
                <a:cs typeface="Arial" panose="020B0604020202020204" pitchFamily="34" charset="0"/>
              </a:rPr>
              <a:t> certified for privacy </a:t>
            </a:r>
          </a:p>
          <a:p>
            <a:pPr marL="577850" marR="0" lvl="0" indent="-342900" algn="just">
              <a:lnSpc>
                <a:spcPct val="100000"/>
              </a:lnSpc>
              <a:spcBef>
                <a:spcPts val="0"/>
              </a:spcBef>
              <a:spcAft>
                <a:spcPts val="0"/>
              </a:spcAft>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Supports many popular web browsers </a:t>
            </a:r>
          </a:p>
          <a:p>
            <a:pPr marL="577850" marR="0" lvl="0" indent="-342900" algn="just">
              <a:lnSpc>
                <a:spcPct val="100000"/>
              </a:lnSpc>
              <a:spcBef>
                <a:spcPts val="0"/>
              </a:spcBef>
              <a:spcAft>
                <a:spcPts val="0"/>
              </a:spcAft>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Supports Chrome OS and Linux </a:t>
            </a:r>
            <a:endParaRPr lang="ar-YE" sz="1800" dirty="0" smtClean="0">
              <a:latin typeface="Calibri" panose="020F0502020204030204" pitchFamily="34" charset="0"/>
              <a:ea typeface="Calibri" panose="020F0502020204030204" pitchFamily="34" charset="0"/>
              <a:cs typeface="Arial" panose="020B0604020202020204" pitchFamily="34" charset="0"/>
            </a:endParaRPr>
          </a:p>
          <a:p>
            <a:pPr marL="577850" lvl="0" indent="-342900" algn="just">
              <a:lnSpc>
                <a:spcPct val="100000"/>
              </a:lnSpc>
              <a:spcBef>
                <a:spcPts val="0"/>
              </a:spcBef>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Offers a few options for master password reset</a:t>
            </a:r>
          </a:p>
          <a:p>
            <a:pPr marL="577850" marR="0" lvl="0" indent="-342900" algn="just">
              <a:lnSpc>
                <a:spcPct val="100000"/>
              </a:lnSpc>
              <a:spcBef>
                <a:spcPts val="0"/>
              </a:spcBef>
              <a:spcAft>
                <a:spcPts val="0"/>
              </a:spcAft>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Easy and intuitive interface to manage and access your passwords</a:t>
            </a:r>
          </a:p>
          <a:p>
            <a:pPr marL="577850" marR="0" lvl="0" indent="-342900" algn="just">
              <a:lnSpc>
                <a:spcPct val="100000"/>
              </a:lnSpc>
              <a:spcBef>
                <a:spcPts val="0"/>
              </a:spcBef>
              <a:spcAft>
                <a:spcPts val="0"/>
              </a:spcAft>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Password strength alerts along with the strength scores </a:t>
            </a:r>
          </a:p>
          <a:p>
            <a:pPr marL="577850" marR="0" lvl="0" indent="-342900" algn="just">
              <a:lnSpc>
                <a:spcPct val="100000"/>
              </a:lnSpc>
              <a:spcBef>
                <a:spcPts val="0"/>
              </a:spcBef>
              <a:spcAft>
                <a:spcPts val="0"/>
              </a:spcAft>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Offers two-factor authentication </a:t>
            </a:r>
          </a:p>
          <a:p>
            <a:pPr marL="577850" marR="0" lvl="0" indent="-342900" algn="just">
              <a:lnSpc>
                <a:spcPct val="100000"/>
              </a:lnSpc>
              <a:spcBef>
                <a:spcPts val="0"/>
              </a:spcBef>
              <a:spcAft>
                <a:spcPts val="0"/>
              </a:spcAft>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Supports automatic password change </a:t>
            </a:r>
          </a:p>
          <a:p>
            <a:pPr marL="577850" marR="0" lvl="0" indent="-342900" algn="just">
              <a:lnSpc>
                <a:spcPct val="100000"/>
              </a:lnSpc>
              <a:spcBef>
                <a:spcPts val="0"/>
              </a:spcBef>
              <a:spcAft>
                <a:spcPts val="0"/>
              </a:spcAft>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Multiple plans available in both personal and enterprise categories </a:t>
            </a:r>
          </a:p>
          <a:p>
            <a:pPr marL="577850" marR="0" lvl="0" indent="-342900" algn="just">
              <a:lnSpc>
                <a:spcPct val="100000"/>
              </a:lnSpc>
              <a:spcBef>
                <a:spcPts val="0"/>
              </a:spcBef>
              <a:spcAft>
                <a:spcPts val="0"/>
              </a:spcAft>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Support auto-fill feature </a:t>
            </a:r>
          </a:p>
          <a:p>
            <a:pPr marL="577850" marR="0" lvl="0" indent="-342900" algn="just">
              <a:lnSpc>
                <a:spcPct val="100000"/>
              </a:lnSpc>
              <a:spcBef>
                <a:spcPts val="0"/>
              </a:spcBef>
              <a:spcAft>
                <a:spcPts val="0"/>
              </a:spcAft>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Offers capability of generating strong passwords </a:t>
            </a:r>
          </a:p>
          <a:p>
            <a:pPr marL="577850" marR="0" lvl="0" indent="-342900" algn="just">
              <a:lnSpc>
                <a:spcPct val="100000"/>
              </a:lnSpc>
              <a:spcBef>
                <a:spcPts val="0"/>
              </a:spcBef>
              <a:spcAft>
                <a:spcPts val="1000"/>
              </a:spcAft>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Support username generating features too </a:t>
            </a:r>
          </a:p>
        </p:txBody>
      </p:sp>
    </p:spTree>
    <p:extLst>
      <p:ext uri="{BB962C8B-B14F-4D97-AF65-F5344CB8AC3E}">
        <p14:creationId xmlns:p14="http://schemas.microsoft.com/office/powerpoint/2010/main" val="14451712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prstClr val="white"/>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Password Manager Tools</a:t>
            </a:r>
          </a:p>
        </p:txBody>
      </p:sp>
      <p:sp>
        <p:nvSpPr>
          <p:cNvPr id="12" name="Rectangle 11">
            <a:extLst>
              <a:ext uri="{FF2B5EF4-FFF2-40B4-BE49-F238E27FC236}">
                <a16:creationId xmlns:a16="http://schemas.microsoft.com/office/drawing/2014/main" xmlns=""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49</a:t>
            </a:fld>
            <a:endParaRPr lang="en-US" dirty="0">
              <a:solidFill>
                <a:prstClr val="black"/>
              </a:solidFill>
            </a:endParaRPr>
          </a:p>
        </p:txBody>
      </p:sp>
      <p:pic>
        <p:nvPicPr>
          <p:cNvPr id="18" name="Picture 17">
            <a:extLst>
              <a:ext uri="{FF2B5EF4-FFF2-40B4-BE49-F238E27FC236}">
                <a16:creationId xmlns:a16="http://schemas.microsoft.com/office/drawing/2014/main" xmlns="" id="{EFAF2B6A-B140-47CC-9238-1FD51F8FB7E2}"/>
              </a:ext>
            </a:extLst>
          </p:cNvPr>
          <p:cNvPicPr/>
          <p:nvPr/>
        </p:nvPicPr>
        <p:blipFill>
          <a:blip r:embed="rId5" cstate="print"/>
          <a:srcRect/>
          <a:stretch>
            <a:fillRect/>
          </a:stretch>
        </p:blipFill>
        <p:spPr bwMode="auto">
          <a:xfrm>
            <a:off x="320646" y="2164614"/>
            <a:ext cx="2564482" cy="2313258"/>
          </a:xfrm>
          <a:prstGeom prst="rect">
            <a:avLst/>
          </a:prstGeom>
          <a:noFill/>
          <a:ln w="9525">
            <a:solidFill>
              <a:schemeClr val="accent1"/>
            </a:solidFill>
            <a:miter lim="800000"/>
            <a:headEnd/>
            <a:tailEnd/>
          </a:ln>
          <a:effectLst>
            <a:softEdge rad="139700"/>
          </a:effectLst>
        </p:spPr>
      </p:pic>
      <p:sp>
        <p:nvSpPr>
          <p:cNvPr id="16" name="Content Placeholder 3">
            <a:extLst>
              <a:ext uri="{FF2B5EF4-FFF2-40B4-BE49-F238E27FC236}">
                <a16:creationId xmlns:a16="http://schemas.microsoft.com/office/drawing/2014/main" xmlns="" id="{4C7DC0EF-6672-4EA1-9A4C-9918B39BFEB5}"/>
              </a:ext>
            </a:extLst>
          </p:cNvPr>
          <p:cNvSpPr txBox="1">
            <a:spLocks/>
          </p:cNvSpPr>
          <p:nvPr/>
        </p:nvSpPr>
        <p:spPr>
          <a:xfrm>
            <a:off x="2994759" y="1510420"/>
            <a:ext cx="8599833" cy="46564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36575" indent="-354013" algn="just">
              <a:lnSpc>
                <a:spcPct val="100000"/>
              </a:lnSpc>
              <a:spcBef>
                <a:spcPts val="0"/>
              </a:spcBef>
              <a:spcAft>
                <a:spcPts val="1000"/>
              </a:spcAft>
              <a:buFont typeface="Wingdings" panose="05000000000000000000" pitchFamily="2" charset="2"/>
              <a:buChar char="v"/>
            </a:pPr>
            <a:r>
              <a:rPr lang="en-US" sz="2400" b="1" dirty="0" err="1" smtClean="0">
                <a:solidFill>
                  <a:srgbClr val="25A9E7"/>
                </a:solidFill>
                <a:latin typeface="Cambria" panose="02040503050406030204" pitchFamily="18" charset="0"/>
                <a:cs typeface="Times New Roman" panose="02020603050405020304" pitchFamily="18" charset="0"/>
              </a:rPr>
              <a:t>LastPass</a:t>
            </a:r>
            <a:r>
              <a:rPr lang="en-US" sz="2400" b="1" dirty="0" smtClean="0">
                <a:solidFill>
                  <a:srgbClr val="25A9E7"/>
                </a:solidFill>
                <a:latin typeface="Cambria" panose="02040503050406030204" pitchFamily="18" charset="0"/>
                <a:cs typeface="Times New Roman" panose="02020603050405020304" pitchFamily="18" charset="0"/>
              </a:rPr>
              <a:t> ... </a:t>
            </a:r>
          </a:p>
          <a:p>
            <a:pPr marL="0" marR="0" indent="0" algn="just">
              <a:lnSpc>
                <a:spcPct val="100000"/>
              </a:lnSpc>
              <a:spcBef>
                <a:spcPts val="0"/>
              </a:spcBef>
              <a:spcAft>
                <a:spcPts val="1000"/>
              </a:spcAft>
              <a:buNone/>
              <a:tabLst>
                <a:tab pos="580390" algn="l"/>
              </a:tabLst>
            </a:pP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A few very important features of </a:t>
            </a:r>
            <a:r>
              <a:rPr lang="en-US" sz="1800" b="1" dirty="0" err="1">
                <a:solidFill>
                  <a:srgbClr val="FF0000"/>
                </a:solidFill>
                <a:latin typeface="Calibri" panose="020F0502020204030204" pitchFamily="34" charset="0"/>
                <a:ea typeface="Calibri" panose="020F0502020204030204" pitchFamily="34" charset="0"/>
                <a:cs typeface="Arial" panose="020B0604020202020204" pitchFamily="34" charset="0"/>
              </a:rPr>
              <a:t>LastPass</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 are listed below:</a:t>
            </a:r>
          </a:p>
          <a:p>
            <a:pPr marL="342900" lvl="0" indent="-342900" algn="just">
              <a:lnSpc>
                <a:spcPct val="150000"/>
              </a:lnSpc>
              <a:spcBef>
                <a:spcPts val="0"/>
              </a:spcBef>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Supports zero-knowledge standard, which means company does not know about your information and passwords </a:t>
            </a:r>
          </a:p>
          <a:p>
            <a:pPr marL="342900" marR="0" lvl="0" indent="-342900" algn="just">
              <a:lnSpc>
                <a:spcPct val="150000"/>
              </a:lnSpc>
              <a:spcBef>
                <a:spcPts val="0"/>
              </a:spcBef>
              <a:spcAft>
                <a:spcPts val="0"/>
              </a:spcAft>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Auto-fill shopping form makes your shopping experience great</a:t>
            </a:r>
          </a:p>
          <a:p>
            <a:pPr marL="342900" marR="0" lvl="0" indent="-342900" algn="just">
              <a:lnSpc>
                <a:spcPct val="150000"/>
              </a:lnSpc>
              <a:spcBef>
                <a:spcPts val="0"/>
              </a:spcBef>
              <a:spcAft>
                <a:spcPts val="0"/>
              </a:spcAft>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Supports storing credit card information, personal information, payment wallets and Wi-Fi information </a:t>
            </a:r>
          </a:p>
          <a:p>
            <a:pPr marL="342900" marR="0" lvl="0" indent="-342900" algn="just">
              <a:lnSpc>
                <a:spcPct val="150000"/>
              </a:lnSpc>
              <a:spcBef>
                <a:spcPts val="0"/>
              </a:spcBef>
              <a:spcAft>
                <a:spcPts val="1000"/>
              </a:spcAft>
              <a:buFont typeface="Times New Roman" panose="02020603050405020304" pitchFamily="18" charset="0"/>
              <a:buChar char="─"/>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Offers great customer support </a:t>
            </a:r>
          </a:p>
          <a:p>
            <a:pPr marL="0" marR="0" indent="0" algn="just">
              <a:lnSpc>
                <a:spcPct val="150000"/>
              </a:lnSpc>
              <a:spcBef>
                <a:spcPts val="0"/>
              </a:spcBef>
              <a:spcAft>
                <a:spcPts val="1000"/>
              </a:spcAft>
              <a:buNone/>
              <a:tabLst>
                <a:tab pos="580390" algn="l"/>
              </a:tabLst>
            </a:pPr>
            <a:r>
              <a:rPr lang="en-US" sz="1800" dirty="0">
                <a:latin typeface="Calibri" panose="020F0502020204030204" pitchFamily="34" charset="0"/>
                <a:ea typeface="Calibri" panose="020F0502020204030204" pitchFamily="34" charset="0"/>
                <a:cs typeface="Arial" panose="020B0604020202020204" pitchFamily="34" charset="0"/>
              </a:rPr>
              <a:t>You can get multiple options and plans of using the </a:t>
            </a:r>
            <a:r>
              <a:rPr lang="en-US" sz="1800" dirty="0" err="1">
                <a:latin typeface="Calibri" panose="020F0502020204030204" pitchFamily="34" charset="0"/>
                <a:ea typeface="Calibri" panose="020F0502020204030204" pitchFamily="34" charset="0"/>
                <a:cs typeface="Arial" panose="020B0604020202020204" pitchFamily="34" charset="0"/>
              </a:rPr>
              <a:t>LastPass</a:t>
            </a:r>
            <a:r>
              <a:rPr lang="en-US" sz="1800" dirty="0">
                <a:latin typeface="Calibri" panose="020F0502020204030204" pitchFamily="34" charset="0"/>
                <a:ea typeface="Calibri" panose="020F0502020204030204" pitchFamily="34" charset="0"/>
                <a:cs typeface="Arial" panose="020B0604020202020204" pitchFamily="34" charset="0"/>
              </a:rPr>
              <a:t> password manger services that are 100% fit for your requirements. </a:t>
            </a:r>
          </a:p>
        </p:txBody>
      </p:sp>
    </p:spTree>
    <p:extLst>
      <p:ext uri="{BB962C8B-B14F-4D97-AF65-F5344CB8AC3E}">
        <p14:creationId xmlns:p14="http://schemas.microsoft.com/office/powerpoint/2010/main" val="25588765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prstClr val="white"/>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Password Manager Tools</a:t>
            </a:r>
          </a:p>
        </p:txBody>
      </p:sp>
      <p:sp>
        <p:nvSpPr>
          <p:cNvPr id="12" name="Rectangle 11">
            <a:extLst>
              <a:ext uri="{FF2B5EF4-FFF2-40B4-BE49-F238E27FC236}">
                <a16:creationId xmlns:a16="http://schemas.microsoft.com/office/drawing/2014/main" xmlns=""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50</a:t>
            </a:fld>
            <a:endParaRPr lang="en-US" dirty="0">
              <a:solidFill>
                <a:prstClr val="black"/>
              </a:solidFill>
            </a:endParaRPr>
          </a:p>
        </p:txBody>
      </p:sp>
      <p:pic>
        <p:nvPicPr>
          <p:cNvPr id="16" name="Picture 15">
            <a:extLst>
              <a:ext uri="{FF2B5EF4-FFF2-40B4-BE49-F238E27FC236}">
                <a16:creationId xmlns:a16="http://schemas.microsoft.com/office/drawing/2014/main" xmlns="" id="{5CB5C380-1008-4989-A579-86A609A5EEF2}"/>
              </a:ext>
            </a:extLst>
          </p:cNvPr>
          <p:cNvPicPr/>
          <p:nvPr/>
        </p:nvPicPr>
        <p:blipFill>
          <a:blip r:embed="rId5" cstate="print"/>
          <a:srcRect/>
          <a:stretch>
            <a:fillRect/>
          </a:stretch>
        </p:blipFill>
        <p:spPr bwMode="auto">
          <a:xfrm>
            <a:off x="248143" y="2277781"/>
            <a:ext cx="2279904" cy="2119408"/>
          </a:xfrm>
          <a:prstGeom prst="rect">
            <a:avLst/>
          </a:prstGeom>
          <a:noFill/>
          <a:ln w="9525">
            <a:solidFill>
              <a:schemeClr val="accent1"/>
            </a:solidFill>
            <a:miter lim="800000"/>
            <a:headEnd/>
            <a:tailEnd/>
          </a:ln>
          <a:effectLst>
            <a:softEdge rad="444500"/>
          </a:effectLst>
        </p:spPr>
      </p:pic>
      <p:sp>
        <p:nvSpPr>
          <p:cNvPr id="17" name="Content Placeholder 3">
            <a:extLst>
              <a:ext uri="{FF2B5EF4-FFF2-40B4-BE49-F238E27FC236}">
                <a16:creationId xmlns:a16="http://schemas.microsoft.com/office/drawing/2014/main" xmlns="" id="{4C7DC0EF-6672-4EA1-9A4C-9918B39BFEB5}"/>
              </a:ext>
            </a:extLst>
          </p:cNvPr>
          <p:cNvSpPr txBox="1">
            <a:spLocks/>
          </p:cNvSpPr>
          <p:nvPr/>
        </p:nvSpPr>
        <p:spPr>
          <a:xfrm>
            <a:off x="2614955" y="1439186"/>
            <a:ext cx="8912043" cy="482521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719138" indent="-411163" algn="just">
              <a:lnSpc>
                <a:spcPct val="150000"/>
              </a:lnSpc>
              <a:spcBef>
                <a:spcPts val="0"/>
              </a:spcBef>
              <a:spcAft>
                <a:spcPts val="1000"/>
              </a:spcAft>
              <a:buFont typeface="Wingdings" panose="05000000000000000000" pitchFamily="2" charset="2"/>
              <a:buChar char="Ø"/>
            </a:pPr>
            <a:r>
              <a:rPr lang="en-US" sz="2400" b="1" dirty="0" smtClean="0">
                <a:solidFill>
                  <a:srgbClr val="25A9E7"/>
                </a:solidFill>
                <a:latin typeface="Cambria" panose="02040503050406030204" pitchFamily="18" charset="0"/>
                <a:cs typeface="Times New Roman" panose="02020603050405020304" pitchFamily="18" charset="0"/>
              </a:rPr>
              <a:t>ZOHO Vault ... </a:t>
            </a:r>
          </a:p>
          <a:p>
            <a:pPr algn="just">
              <a:lnSpc>
                <a:spcPct val="150000"/>
              </a:lnSpc>
              <a:spcBef>
                <a:spcPts val="0"/>
              </a:spcBef>
              <a:buFont typeface="Wingdings" panose="05000000000000000000" pitchFamily="2" charset="2"/>
              <a:buChar char="§"/>
              <a:tabLst>
                <a:tab pos="580390" algn="l"/>
              </a:tabLst>
            </a:pPr>
            <a:r>
              <a:rPr lang="en-US" sz="1800" dirty="0" smtClean="0">
                <a:latin typeface="Calibri" panose="020F0502020204030204" pitchFamily="34" charset="0"/>
                <a:ea typeface="Calibri" panose="020F0502020204030204" pitchFamily="34" charset="0"/>
                <a:cs typeface="Arial" panose="020B0604020202020204" pitchFamily="34" charset="0"/>
              </a:rPr>
              <a:t>ZOHO is one of the major providers of wide range of software-based cloud services that include customer resource management, sales, marketing, communication and collaboration, finance and many others. ZOHO vault is one of those services for personal as well as for the enterprise users. It was initially started as a free service for all. At this time, ZOHO vault is offered not only as a free service, but also in different paid plans, which are very affordable for all types of users.</a:t>
            </a:r>
          </a:p>
          <a:p>
            <a:pPr algn="just">
              <a:lnSpc>
                <a:spcPct val="150000"/>
              </a:lnSpc>
              <a:spcBef>
                <a:spcPts val="0"/>
              </a:spcBef>
              <a:buFont typeface="Wingdings" panose="05000000000000000000" pitchFamily="2" charset="2"/>
              <a:buChar char="§"/>
              <a:tabLst>
                <a:tab pos="580390" algn="l"/>
              </a:tabLst>
            </a:pPr>
            <a:r>
              <a:rPr lang="en-US" sz="1800" dirty="0" smtClean="0">
                <a:latin typeface="Calibri" panose="020F0502020204030204" pitchFamily="34" charset="0"/>
                <a:ea typeface="Calibri" panose="020F0502020204030204" pitchFamily="34" charset="0"/>
                <a:cs typeface="Arial" panose="020B0604020202020204" pitchFamily="34" charset="0"/>
              </a:rPr>
              <a:t>ZOHO vault offers enterprise grade password management services through its password manager known as ZOHO vault. It offers great features and capabilities that make it one of the popular password managers in the marketplace.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6841192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prstClr val="white"/>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Password Manager Tools</a:t>
            </a:r>
          </a:p>
        </p:txBody>
      </p:sp>
      <p:sp>
        <p:nvSpPr>
          <p:cNvPr id="12" name="Rectangle 11">
            <a:extLst>
              <a:ext uri="{FF2B5EF4-FFF2-40B4-BE49-F238E27FC236}">
                <a16:creationId xmlns:a16="http://schemas.microsoft.com/office/drawing/2014/main" xmlns=""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51</a:t>
            </a:fld>
            <a:endParaRPr lang="en-US" dirty="0">
              <a:solidFill>
                <a:prstClr val="black"/>
              </a:solidFill>
            </a:endParaRPr>
          </a:p>
        </p:txBody>
      </p:sp>
      <p:pic>
        <p:nvPicPr>
          <p:cNvPr id="16" name="Picture 15">
            <a:extLst>
              <a:ext uri="{FF2B5EF4-FFF2-40B4-BE49-F238E27FC236}">
                <a16:creationId xmlns:a16="http://schemas.microsoft.com/office/drawing/2014/main" xmlns="" id="{5CB5C380-1008-4989-A579-86A609A5EEF2}"/>
              </a:ext>
            </a:extLst>
          </p:cNvPr>
          <p:cNvPicPr/>
          <p:nvPr/>
        </p:nvPicPr>
        <p:blipFill>
          <a:blip r:embed="rId5" cstate="print"/>
          <a:srcRect/>
          <a:stretch>
            <a:fillRect/>
          </a:stretch>
        </p:blipFill>
        <p:spPr bwMode="auto">
          <a:xfrm>
            <a:off x="248143" y="2277781"/>
            <a:ext cx="2279904" cy="2119408"/>
          </a:xfrm>
          <a:prstGeom prst="rect">
            <a:avLst/>
          </a:prstGeom>
          <a:noFill/>
          <a:ln w="9525">
            <a:solidFill>
              <a:schemeClr val="accent1"/>
            </a:solidFill>
            <a:miter lim="800000"/>
            <a:headEnd/>
            <a:tailEnd/>
          </a:ln>
          <a:effectLst>
            <a:softEdge rad="444500"/>
          </a:effectLst>
        </p:spPr>
      </p:pic>
      <p:sp>
        <p:nvSpPr>
          <p:cNvPr id="17" name="Content Placeholder 3">
            <a:extLst>
              <a:ext uri="{FF2B5EF4-FFF2-40B4-BE49-F238E27FC236}">
                <a16:creationId xmlns:a16="http://schemas.microsoft.com/office/drawing/2014/main" xmlns="" id="{4C7DC0EF-6672-4EA1-9A4C-9918B39BFEB5}"/>
              </a:ext>
            </a:extLst>
          </p:cNvPr>
          <p:cNvSpPr txBox="1">
            <a:spLocks/>
          </p:cNvSpPr>
          <p:nvPr/>
        </p:nvSpPr>
        <p:spPr>
          <a:xfrm>
            <a:off x="2816660" y="1281945"/>
            <a:ext cx="8912043" cy="482521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719138" indent="-411163" algn="just">
              <a:lnSpc>
                <a:spcPct val="150000"/>
              </a:lnSpc>
              <a:spcBef>
                <a:spcPts val="0"/>
              </a:spcBef>
              <a:spcAft>
                <a:spcPts val="1000"/>
              </a:spcAft>
              <a:buFont typeface="Wingdings" panose="05000000000000000000" pitchFamily="2" charset="2"/>
              <a:buChar char="Ø"/>
            </a:pPr>
            <a:r>
              <a:rPr lang="en-US" sz="2400" b="1" dirty="0" smtClean="0">
                <a:solidFill>
                  <a:srgbClr val="25A9E7"/>
                </a:solidFill>
                <a:latin typeface="Cambria" panose="02040503050406030204" pitchFamily="18" charset="0"/>
                <a:cs typeface="Times New Roman" panose="02020603050405020304" pitchFamily="18" charset="0"/>
              </a:rPr>
              <a:t>ZOHO Vault ... </a:t>
            </a:r>
          </a:p>
          <a:p>
            <a:pPr marL="0" marR="0" indent="0" algn="just">
              <a:lnSpc>
                <a:spcPct val="100000"/>
              </a:lnSpc>
              <a:spcBef>
                <a:spcPts val="0"/>
              </a:spcBef>
              <a:spcAft>
                <a:spcPts val="1000"/>
              </a:spcAft>
              <a:buNone/>
            </a:pP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The main features of ZOHO Vault password manager are listed below:</a:t>
            </a:r>
          </a:p>
          <a:p>
            <a:pPr marL="80645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Easy to access and manage your passwords </a:t>
            </a:r>
          </a:p>
          <a:p>
            <a:pPr marL="80645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Powered by the strongest AES-256 encryption standard </a:t>
            </a:r>
          </a:p>
          <a:p>
            <a:pPr marL="80645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Supports zero-knowledge architecture </a:t>
            </a:r>
          </a:p>
          <a:p>
            <a:pPr marL="80645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Easy sharing within the group of users </a:t>
            </a:r>
          </a:p>
          <a:p>
            <a:pPr marL="80645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Supports auto-login feature for the saved websites </a:t>
            </a:r>
          </a:p>
          <a:p>
            <a:pPr marL="80645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Supports different roles and levels for your password </a:t>
            </a:r>
          </a:p>
          <a:p>
            <a:pPr marL="80645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Single logout feature for a centralized control </a:t>
            </a:r>
          </a:p>
          <a:p>
            <a:pPr marL="80645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Options to easily import and export the passwords </a:t>
            </a:r>
            <a:endParaRPr lang="ar-YE" sz="1800" dirty="0" smtClean="0">
              <a:latin typeface="Calibri" panose="020F0502020204030204" pitchFamily="34" charset="0"/>
              <a:ea typeface="Calibri" panose="020F0502020204030204" pitchFamily="34" charset="0"/>
              <a:cs typeface="Arial" panose="020B0604020202020204" pitchFamily="34" charset="0"/>
            </a:endParaRPr>
          </a:p>
          <a:p>
            <a:pPr marL="806450" lvl="0" indent="-342900" algn="just">
              <a:lnSpc>
                <a:spcPct val="100000"/>
              </a:lnSpc>
              <a:spcBef>
                <a:spcPts val="0"/>
              </a:spcBef>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Centralized password management for enterprises </a:t>
            </a:r>
          </a:p>
          <a:p>
            <a:pPr marL="80645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You can access your passwords from anywhere and anytime </a:t>
            </a:r>
          </a:p>
          <a:p>
            <a:pPr marL="80645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Supports mobiles and PCs equally</a:t>
            </a:r>
          </a:p>
          <a:p>
            <a:pPr marL="80645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Support multiple web browsers commonly used in the </a:t>
            </a:r>
            <a:r>
              <a:rPr lang="en-US" sz="1800" dirty="0" smtClean="0">
                <a:latin typeface="Calibri" panose="020F0502020204030204" pitchFamily="34" charset="0"/>
                <a:ea typeface="Calibri" panose="020F0502020204030204" pitchFamily="34" charset="0"/>
                <a:cs typeface="Arial" panose="020B0604020202020204" pitchFamily="34" charset="0"/>
              </a:rPr>
              <a:t>marketplace</a:t>
            </a:r>
            <a:endParaRPr lang="ar-YE" sz="1800" dirty="0" smtClean="0">
              <a:latin typeface="Calibri" panose="020F0502020204030204" pitchFamily="34" charset="0"/>
              <a:ea typeface="Calibri" panose="020F0502020204030204" pitchFamily="34" charset="0"/>
              <a:cs typeface="Arial" panose="020B0604020202020204" pitchFamily="34" charset="0"/>
            </a:endParaRPr>
          </a:p>
          <a:p>
            <a:pPr marL="806450" indent="-342900" algn="just">
              <a:lnSpc>
                <a:spcPct val="100000"/>
              </a:lnSpc>
              <a:spcBef>
                <a:spcPts val="0"/>
              </a:spcBef>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Supports multiple operating systems including Windows, Linux, Android, Mac, </a:t>
            </a:r>
            <a:r>
              <a:rPr lang="en-US" sz="1800" dirty="0" err="1">
                <a:latin typeface="Calibri" panose="020F0502020204030204" pitchFamily="34" charset="0"/>
                <a:ea typeface="Calibri" panose="020F0502020204030204" pitchFamily="34" charset="0"/>
                <a:cs typeface="Arial" panose="020B0604020202020204" pitchFamily="34" charset="0"/>
              </a:rPr>
              <a:t>iOS</a:t>
            </a:r>
            <a:r>
              <a:rPr lang="en-US" sz="1800" dirty="0">
                <a:latin typeface="Calibri" panose="020F0502020204030204" pitchFamily="34" charset="0"/>
                <a:ea typeface="Calibri" panose="020F0502020204030204" pitchFamily="34" charset="0"/>
                <a:cs typeface="Arial" panose="020B0604020202020204" pitchFamily="34" charset="0"/>
              </a:rPr>
              <a:t>, Chrome OS and others </a:t>
            </a:r>
          </a:p>
          <a:p>
            <a:pPr marL="0" marR="0" lvl="0" indent="0" algn="just">
              <a:lnSpc>
                <a:spcPct val="100000"/>
              </a:lnSpc>
              <a:spcBef>
                <a:spcPts val="0"/>
              </a:spcBef>
              <a:spcAft>
                <a:spcPts val="0"/>
              </a:spcAft>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0367034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prstClr val="white"/>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Password Manager Tools</a:t>
            </a:r>
          </a:p>
        </p:txBody>
      </p:sp>
      <p:sp>
        <p:nvSpPr>
          <p:cNvPr id="12" name="Rectangle 11">
            <a:extLst>
              <a:ext uri="{FF2B5EF4-FFF2-40B4-BE49-F238E27FC236}">
                <a16:creationId xmlns:a16="http://schemas.microsoft.com/office/drawing/2014/main" xmlns=""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52</a:t>
            </a:fld>
            <a:endParaRPr lang="en-US" dirty="0">
              <a:solidFill>
                <a:prstClr val="black"/>
              </a:solidFill>
            </a:endParaRPr>
          </a:p>
        </p:txBody>
      </p:sp>
      <p:pic>
        <p:nvPicPr>
          <p:cNvPr id="16" name="Picture 15">
            <a:extLst>
              <a:ext uri="{FF2B5EF4-FFF2-40B4-BE49-F238E27FC236}">
                <a16:creationId xmlns:a16="http://schemas.microsoft.com/office/drawing/2014/main" xmlns="" id="{5CB5C380-1008-4989-A579-86A609A5EEF2}"/>
              </a:ext>
            </a:extLst>
          </p:cNvPr>
          <p:cNvPicPr/>
          <p:nvPr/>
        </p:nvPicPr>
        <p:blipFill>
          <a:blip r:embed="rId5" cstate="print"/>
          <a:srcRect/>
          <a:stretch>
            <a:fillRect/>
          </a:stretch>
        </p:blipFill>
        <p:spPr bwMode="auto">
          <a:xfrm>
            <a:off x="248143" y="2277781"/>
            <a:ext cx="2279904" cy="2119408"/>
          </a:xfrm>
          <a:prstGeom prst="rect">
            <a:avLst/>
          </a:prstGeom>
          <a:noFill/>
          <a:ln w="9525">
            <a:solidFill>
              <a:schemeClr val="accent1"/>
            </a:solidFill>
            <a:miter lim="800000"/>
            <a:headEnd/>
            <a:tailEnd/>
          </a:ln>
          <a:effectLst>
            <a:softEdge rad="444500"/>
          </a:effectLst>
        </p:spPr>
      </p:pic>
      <p:sp>
        <p:nvSpPr>
          <p:cNvPr id="17" name="Content Placeholder 3">
            <a:extLst>
              <a:ext uri="{FF2B5EF4-FFF2-40B4-BE49-F238E27FC236}">
                <a16:creationId xmlns:a16="http://schemas.microsoft.com/office/drawing/2014/main" xmlns="" id="{4C7DC0EF-6672-4EA1-9A4C-9918B39BFEB5}"/>
              </a:ext>
            </a:extLst>
          </p:cNvPr>
          <p:cNvSpPr txBox="1">
            <a:spLocks/>
          </p:cNvSpPr>
          <p:nvPr/>
        </p:nvSpPr>
        <p:spPr>
          <a:xfrm>
            <a:off x="2178980" y="1196601"/>
            <a:ext cx="9549724" cy="482521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719138" indent="-411163" algn="just">
              <a:lnSpc>
                <a:spcPct val="100000"/>
              </a:lnSpc>
              <a:spcBef>
                <a:spcPts val="0"/>
              </a:spcBef>
              <a:spcAft>
                <a:spcPts val="1000"/>
              </a:spcAft>
              <a:buFont typeface="Wingdings" panose="05000000000000000000" pitchFamily="2" charset="2"/>
              <a:buChar char="Ø"/>
            </a:pPr>
            <a:r>
              <a:rPr lang="en-US" sz="2400" b="1" dirty="0" smtClean="0">
                <a:solidFill>
                  <a:srgbClr val="25A9E7"/>
                </a:solidFill>
                <a:latin typeface="Cambria" panose="02040503050406030204" pitchFamily="18" charset="0"/>
                <a:cs typeface="Times New Roman" panose="02020603050405020304" pitchFamily="18" charset="0"/>
              </a:rPr>
              <a:t>ZOHO Vault ... </a:t>
            </a:r>
          </a:p>
          <a:p>
            <a:pPr marL="0" marR="0" indent="0" algn="just">
              <a:lnSpc>
                <a:spcPct val="100000"/>
              </a:lnSpc>
              <a:spcBef>
                <a:spcPts val="0"/>
              </a:spcBef>
              <a:spcAft>
                <a:spcPts val="1000"/>
              </a:spcAft>
              <a:buNone/>
            </a:pP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The main features of ZOHO Vault password manager are listed below:</a:t>
            </a:r>
          </a:p>
          <a:p>
            <a:pPr marL="631825" marR="0" lvl="0" indent="-342900" algn="just">
              <a:lnSpc>
                <a:spcPct val="100000"/>
              </a:lnSpc>
              <a:spcBef>
                <a:spcPts val="0"/>
              </a:spcBef>
              <a:spcAft>
                <a:spcPts val="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Available </a:t>
            </a:r>
            <a:r>
              <a:rPr lang="en-US" sz="1800" dirty="0">
                <a:latin typeface="Calibri" panose="020F0502020204030204" pitchFamily="34" charset="0"/>
                <a:ea typeface="Calibri" panose="020F0502020204030204" pitchFamily="34" charset="0"/>
                <a:cs typeface="Arial" panose="020B0604020202020204" pitchFamily="34" charset="0"/>
              </a:rPr>
              <a:t>in multiple plans that fit for all types of users </a:t>
            </a:r>
          </a:p>
          <a:p>
            <a:pPr marL="631825"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A life time free plan is available </a:t>
            </a:r>
          </a:p>
          <a:p>
            <a:pPr marL="631825"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Easy to setup and use tool </a:t>
            </a:r>
          </a:p>
          <a:p>
            <a:pPr marL="631825" marR="0" lvl="0" indent="-342900" algn="just">
              <a:lnSpc>
                <a:spcPct val="100000"/>
              </a:lnSpc>
              <a:spcBef>
                <a:spcPts val="0"/>
              </a:spcBef>
              <a:spcAft>
                <a:spcPts val="10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Supports two-factor authentication </a:t>
            </a:r>
            <a:endParaRPr lang="ar-YE" sz="1800" dirty="0" smtClean="0">
              <a:latin typeface="Calibri" panose="020F0502020204030204" pitchFamily="34" charset="0"/>
              <a:ea typeface="Calibri" panose="020F0502020204030204" pitchFamily="34" charset="0"/>
              <a:cs typeface="Arial" panose="020B0604020202020204" pitchFamily="34" charset="0"/>
            </a:endParaRPr>
          </a:p>
          <a:p>
            <a:pPr marL="631825" lvl="0" indent="-342900" algn="just">
              <a:lnSpc>
                <a:spcPct val="100000"/>
              </a:lnSpc>
              <a:spcBef>
                <a:spcPts val="0"/>
              </a:spcBef>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It is lightweight service through both cloud and browser-based plugin</a:t>
            </a:r>
          </a:p>
          <a:p>
            <a:pPr marL="631825"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Offers the features to save your personal information, social security, passport, credit card and other information </a:t>
            </a:r>
          </a:p>
          <a:p>
            <a:pPr marL="631825"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Support auto form filling capability </a:t>
            </a:r>
          </a:p>
          <a:p>
            <a:pPr marL="631825"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Offers the features of creating different chambers to categorize different level of security of your information and passwords </a:t>
            </a:r>
          </a:p>
          <a:p>
            <a:pPr marL="631825"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Supports sharing of password to external users through a link and secret </a:t>
            </a:r>
            <a:r>
              <a:rPr lang="en-US" sz="1800" dirty="0" smtClean="0">
                <a:latin typeface="Calibri" panose="020F0502020204030204" pitchFamily="34" charset="0"/>
                <a:ea typeface="Calibri" panose="020F0502020204030204" pitchFamily="34" charset="0"/>
                <a:cs typeface="Arial" panose="020B0604020202020204" pitchFamily="34" charset="0"/>
              </a:rPr>
              <a:t>key</a:t>
            </a:r>
            <a:endParaRPr lang="ar-YE" sz="1800" dirty="0" smtClean="0">
              <a:latin typeface="Calibri" panose="020F0502020204030204" pitchFamily="34" charset="0"/>
              <a:ea typeface="Calibri" panose="020F0502020204030204" pitchFamily="34" charset="0"/>
              <a:cs typeface="Arial" panose="020B0604020202020204" pitchFamily="34" charset="0"/>
            </a:endParaRPr>
          </a:p>
          <a:p>
            <a:pPr marL="631825" lvl="0" indent="-342900" algn="just">
              <a:lnSpc>
                <a:spcPct val="100000"/>
              </a:lnSpc>
              <a:spcBef>
                <a:spcPts val="0"/>
              </a:spcBef>
              <a:spcAft>
                <a:spcPts val="10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Support the transmission of data in SSL connection </a:t>
            </a:r>
          </a:p>
          <a:p>
            <a:pPr marL="0" marR="0" indent="0" algn="just">
              <a:lnSpc>
                <a:spcPct val="100000"/>
              </a:lnSpc>
              <a:spcBef>
                <a:spcPts val="0"/>
              </a:spcBef>
              <a:spcAft>
                <a:spcPts val="1000"/>
              </a:spcAft>
              <a:buNone/>
            </a:pPr>
            <a:r>
              <a:rPr lang="en-US" sz="1800" dirty="0">
                <a:latin typeface="Calibri" panose="020F0502020204030204" pitchFamily="34" charset="0"/>
                <a:ea typeface="Calibri" panose="020F0502020204030204" pitchFamily="34" charset="0"/>
                <a:cs typeface="Arial" panose="020B0604020202020204" pitchFamily="34" charset="0"/>
              </a:rPr>
              <a:t>The integration of ZOHO vault with many other services offered makes is a better choice for the users of the ZOHO services. The low pricing plans are very attractive for normal users. </a:t>
            </a:r>
          </a:p>
        </p:txBody>
      </p:sp>
    </p:spTree>
    <p:extLst>
      <p:ext uri="{BB962C8B-B14F-4D97-AF65-F5344CB8AC3E}">
        <p14:creationId xmlns:p14="http://schemas.microsoft.com/office/powerpoint/2010/main" val="13839117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prstClr val="white"/>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07</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Self-Assignment</a:t>
            </a:r>
          </a:p>
        </p:txBody>
      </p:sp>
      <p:sp>
        <p:nvSpPr>
          <p:cNvPr id="12" name="Rectangle 11">
            <a:extLst>
              <a:ext uri="{FF2B5EF4-FFF2-40B4-BE49-F238E27FC236}">
                <a16:creationId xmlns:a16="http://schemas.microsoft.com/office/drawing/2014/main" xmlns=""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53</a:t>
            </a:fld>
            <a:endParaRPr lang="en-US" dirty="0">
              <a:solidFill>
                <a:prstClr val="black"/>
              </a:solidFill>
            </a:endParaRPr>
          </a:p>
        </p:txBody>
      </p:sp>
      <p:sp>
        <p:nvSpPr>
          <p:cNvPr id="17" name="Rectangle 16"/>
          <p:cNvSpPr/>
          <p:nvPr/>
        </p:nvSpPr>
        <p:spPr>
          <a:xfrm>
            <a:off x="2055196" y="1983801"/>
            <a:ext cx="3374835" cy="2769989"/>
          </a:xfrm>
          <a:prstGeom prst="rect">
            <a:avLst/>
          </a:prstGeom>
        </p:spPr>
        <p:txBody>
          <a:bodyPr wrap="none">
            <a:spAutoFit/>
          </a:bodyPr>
          <a:lstStyle/>
          <a:p>
            <a:pPr>
              <a:lnSpc>
                <a:spcPct val="200000"/>
              </a:lnSpc>
            </a:pPr>
            <a:r>
              <a:rPr lang="en-US" sz="2400" b="1" i="1" dirty="0">
                <a:solidFill>
                  <a:srgbClr val="FF0000"/>
                </a:solidFill>
              </a:rPr>
              <a:t>Password Manager </a:t>
            </a:r>
            <a:r>
              <a:rPr lang="en-US" sz="2400" b="1" i="1" dirty="0" smtClean="0">
                <a:solidFill>
                  <a:srgbClr val="FF0000"/>
                </a:solidFill>
              </a:rPr>
              <a:t>Tools</a:t>
            </a:r>
          </a:p>
          <a:p>
            <a:pPr>
              <a:lnSpc>
                <a:spcPct val="200000"/>
              </a:lnSpc>
            </a:pPr>
            <a:endParaRPr lang="en-US" dirty="0">
              <a:solidFill>
                <a:srgbClr val="FF0000"/>
              </a:solidFill>
            </a:endParaRPr>
          </a:p>
          <a:p>
            <a:pPr marL="536575" indent="-285750">
              <a:lnSpc>
                <a:spcPct val="200000"/>
              </a:lnSpc>
              <a:buFont typeface="Wingdings" panose="05000000000000000000" pitchFamily="2" charset="2"/>
              <a:buChar char="§"/>
            </a:pPr>
            <a:r>
              <a:rPr lang="en-US" b="1" dirty="0" err="1">
                <a:solidFill>
                  <a:srgbClr val="4F81BD"/>
                </a:solidFill>
                <a:latin typeface="Cambria" panose="02040503050406030204" pitchFamily="18" charset="0"/>
                <a:cs typeface="Times New Roman" panose="02020603050405020304" pitchFamily="18" charset="0"/>
              </a:rPr>
              <a:t>KeyPass</a:t>
            </a:r>
            <a:endParaRPr lang="en-US" b="1" dirty="0">
              <a:solidFill>
                <a:srgbClr val="4F81BD"/>
              </a:solidFill>
              <a:latin typeface="Cambria" panose="02040503050406030204" pitchFamily="18" charset="0"/>
              <a:cs typeface="Times New Roman" panose="02020603050405020304" pitchFamily="18" charset="0"/>
            </a:endParaRPr>
          </a:p>
          <a:p>
            <a:pPr marL="536575" indent="-285750">
              <a:lnSpc>
                <a:spcPct val="200000"/>
              </a:lnSpc>
              <a:buFont typeface="Wingdings" panose="05000000000000000000" pitchFamily="2" charset="2"/>
              <a:buChar char="§"/>
            </a:pPr>
            <a:r>
              <a:rPr lang="en-US" b="1" dirty="0" smtClean="0">
                <a:solidFill>
                  <a:srgbClr val="4F81BD"/>
                </a:solidFill>
                <a:latin typeface="Cambria" panose="02040503050406030204" pitchFamily="18" charset="0"/>
                <a:cs typeface="Times New Roman" panose="02020603050405020304" pitchFamily="18" charset="0"/>
              </a:rPr>
              <a:t>RoboForm</a:t>
            </a:r>
            <a:endParaRPr lang="en-US" b="1" dirty="0">
              <a:solidFill>
                <a:srgbClr val="4F81BD"/>
              </a:solidFill>
              <a:latin typeface="Cambria" panose="020405030504060302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34104106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prstClr val="white"/>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38753395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10881</TotalTime>
  <Words>6784</Words>
  <Application>Microsoft Office PowerPoint</Application>
  <PresentationFormat>Widescreen</PresentationFormat>
  <Paragraphs>782</Paragraphs>
  <Slides>54</Slides>
  <Notes>53</Notes>
  <HiddenSlides>0</HiddenSlides>
  <MMClips>0</MMClips>
  <ScaleCrop>false</ScaleCrop>
  <HeadingPairs>
    <vt:vector size="6" baseType="variant">
      <vt:variant>
        <vt:lpstr>Fonts Used</vt:lpstr>
      </vt:variant>
      <vt:variant>
        <vt:i4>12</vt:i4>
      </vt:variant>
      <vt:variant>
        <vt:lpstr>Theme</vt:lpstr>
      </vt:variant>
      <vt:variant>
        <vt:i4>3</vt:i4>
      </vt:variant>
      <vt:variant>
        <vt:lpstr>Slide Titles</vt:lpstr>
      </vt:variant>
      <vt:variant>
        <vt:i4>54</vt:i4>
      </vt:variant>
    </vt:vector>
  </HeadingPairs>
  <TitlesOfParts>
    <vt:vector size="69" baseType="lpstr">
      <vt:lpstr>Agency FB</vt:lpstr>
      <vt:lpstr>Andalus</vt:lpstr>
      <vt:lpstr>Arial</vt:lpstr>
      <vt:lpstr>Calibri</vt:lpstr>
      <vt:lpstr>Calibri Light</vt:lpstr>
      <vt:lpstr>Cambria</vt:lpstr>
      <vt:lpstr>Garamond</vt:lpstr>
      <vt:lpstr>Majalla UI</vt:lpstr>
      <vt:lpstr>Roboto Light</vt:lpstr>
      <vt:lpstr>Tajawal Medium</vt:lpstr>
      <vt:lpstr>Times New Roman</vt:lpstr>
      <vt:lpstr>Wingdings</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Redhwan</dc:creator>
  <cp:lastModifiedBy>Dr. Redhwan</cp:lastModifiedBy>
  <cp:revision>187</cp:revision>
  <dcterms:created xsi:type="dcterms:W3CDTF">2022-03-12T19:01:36Z</dcterms:created>
  <dcterms:modified xsi:type="dcterms:W3CDTF">2023-11-10T18:25:10Z</dcterms:modified>
</cp:coreProperties>
</file>