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8"/>
  </p:notesMasterIdLst>
  <p:sldIdLst>
    <p:sldId id="480" r:id="rId5"/>
    <p:sldId id="313" r:id="rId6"/>
    <p:sldId id="613" r:id="rId7"/>
    <p:sldId id="614" r:id="rId8"/>
    <p:sldId id="604" r:id="rId9"/>
    <p:sldId id="256" r:id="rId10"/>
    <p:sldId id="612" r:id="rId11"/>
    <p:sldId id="501" r:id="rId12"/>
    <p:sldId id="622" r:id="rId13"/>
    <p:sldId id="504" r:id="rId14"/>
    <p:sldId id="500" r:id="rId15"/>
    <p:sldId id="496" r:id="rId16"/>
    <p:sldId id="497" r:id="rId17"/>
    <p:sldId id="498" r:id="rId18"/>
    <p:sldId id="503" r:id="rId19"/>
    <p:sldId id="616" r:id="rId20"/>
    <p:sldId id="615" r:id="rId21"/>
    <p:sldId id="618" r:id="rId22"/>
    <p:sldId id="620" r:id="rId23"/>
    <p:sldId id="621" r:id="rId24"/>
    <p:sldId id="619" r:id="rId25"/>
    <p:sldId id="502" r:id="rId26"/>
    <p:sldId id="508" r:id="rId27"/>
    <p:sldId id="509" r:id="rId28"/>
    <p:sldId id="510" r:id="rId29"/>
    <p:sldId id="511" r:id="rId30"/>
    <p:sldId id="512" r:id="rId31"/>
    <p:sldId id="513" r:id="rId32"/>
    <p:sldId id="514" r:id="rId33"/>
    <p:sldId id="515" r:id="rId34"/>
    <p:sldId id="516" r:id="rId35"/>
    <p:sldId id="549" r:id="rId36"/>
    <p:sldId id="61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613"/>
            <p14:sldId id="614"/>
            <p14:sldId id="604"/>
            <p14:sldId id="256"/>
            <p14:sldId id="612"/>
            <p14:sldId id="501"/>
            <p14:sldId id="622"/>
            <p14:sldId id="504"/>
            <p14:sldId id="500"/>
            <p14:sldId id="496"/>
            <p14:sldId id="497"/>
            <p14:sldId id="498"/>
            <p14:sldId id="503"/>
            <p14:sldId id="616"/>
            <p14:sldId id="615"/>
            <p14:sldId id="618"/>
            <p14:sldId id="620"/>
            <p14:sldId id="621"/>
            <p14:sldId id="619"/>
            <p14:sldId id="502"/>
            <p14:sldId id="508"/>
            <p14:sldId id="509"/>
            <p14:sldId id="510"/>
            <p14:sldId id="511"/>
            <p14:sldId id="512"/>
            <p14:sldId id="513"/>
            <p14:sldId id="514"/>
            <p14:sldId id="515"/>
            <p14:sldId id="516"/>
            <p14:sldId id="549"/>
          </p14:sldIdLst>
        </p14:section>
        <p14:section name="Untitled Section" id="{2F6AD2C2-46A9-4BC4-94FF-3A698A8E8EFB}">
          <p14:sldIdLst>
            <p14:sldId id="61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185B"/>
    <a:srgbClr val="00AEEF"/>
    <a:srgbClr val="000000"/>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86339" autoAdjust="0"/>
  </p:normalViewPr>
  <p:slideViewPr>
    <p:cSldViewPr snapToGrid="0">
      <p:cViewPr varScale="1">
        <p:scale>
          <a:sx n="70" d="100"/>
          <a:sy n="70" d="100"/>
        </p:scale>
        <p:origin x="564" y="60"/>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33845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87280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0688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jpeg"/><Relationship Id="rId1" Type="http://schemas.openxmlformats.org/officeDocument/2006/relationships/slideLayout" Target="../slideLayouts/slideLayout15.xml"/><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0374" y="765314"/>
            <a:ext cx="6352594" cy="577962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90932" y="3940575"/>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
        <p:nvSpPr>
          <p:cNvPr id="31" name="TextBox 30"/>
          <p:cNvSpPr txBox="1"/>
          <p:nvPr/>
        </p:nvSpPr>
        <p:spPr>
          <a:xfrm>
            <a:off x="488321" y="2501565"/>
            <a:ext cx="5655715"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التسويق الاجتماعي والسياسي</a:t>
            </a:r>
            <a:endParaRPr lang="ar-SA" sz="4400" b="1" dirty="0">
              <a:solidFill>
                <a:srgbClr val="00B0F0"/>
              </a:solidFill>
              <a:latin typeface="Alexandria" charset="0"/>
              <a:cs typeface="Alexandria" charset="0"/>
            </a:endParaRPr>
          </a:p>
        </p:txBody>
      </p:sp>
      <p:sp>
        <p:nvSpPr>
          <p:cNvPr id="34" name="Rectangle: Rounded Corners 33"/>
          <p:cNvSpPr/>
          <p:nvPr/>
        </p:nvSpPr>
        <p:spPr>
          <a:xfrm>
            <a:off x="1218038" y="57413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التمهيدية</a:t>
            </a:r>
          </a:p>
        </p:txBody>
      </p:sp>
      <p:sp>
        <p:nvSpPr>
          <p:cNvPr id="46" name="TextBox 45"/>
          <p:cNvSpPr txBox="1"/>
          <p:nvPr/>
        </p:nvSpPr>
        <p:spPr>
          <a:xfrm>
            <a:off x="2363835" y="4848619"/>
            <a:ext cx="1225015" cy="461665"/>
          </a:xfrm>
          <a:prstGeom prst="rect">
            <a:avLst/>
          </a:prstGeom>
          <a:noFill/>
        </p:spPr>
        <p:txBody>
          <a:bodyPr wrap="none" rtlCol="0">
            <a:spAutoFit/>
          </a:bodyPr>
          <a:lstStyle/>
          <a:p>
            <a:r>
              <a:rPr lang="en-MY" sz="2400" dirty="0">
                <a:latin typeface="Alexandria" charset="0"/>
                <a:cs typeface="Alexandria" charset="0"/>
              </a:rPr>
              <a:t>MKT311</a:t>
            </a:r>
            <a:endParaRPr lang="en-US" sz="24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6BAF178C-EFD9-AA1D-7266-475C1BA53288}"/>
              </a:ext>
            </a:extLst>
          </p:cNvPr>
          <p:cNvSpPr/>
          <p:nvPr/>
        </p:nvSpPr>
        <p:spPr>
          <a:xfrm>
            <a:off x="6791415" y="1156588"/>
            <a:ext cx="5892405" cy="617849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50572" y="2015198"/>
            <a:ext cx="8533563" cy="3108543"/>
          </a:xfrm>
          <a:prstGeom prst="rect">
            <a:avLst/>
          </a:prstGeom>
          <a:noFill/>
        </p:spPr>
        <p:txBody>
          <a:bodyPr wrap="square" rtlCol="0">
            <a:spAutoFit/>
          </a:bodyPr>
          <a:lstStyle/>
          <a:p>
            <a:pPr marL="285750" indent="-285750" algn="r" rtl="1">
              <a:buFont typeface="Arial" panose="020B0604020202020204" pitchFamily="34" charset="0"/>
              <a:buChar char="•"/>
            </a:pPr>
            <a:r>
              <a:rPr lang="ar-SA" sz="2400" b="1" dirty="0">
                <a:latin typeface="Alexandria" charset="0"/>
              </a:rPr>
              <a:t> </a:t>
            </a:r>
            <a:r>
              <a:rPr lang="ar-EG" sz="2400" b="1" dirty="0">
                <a:latin typeface="Alexandria" charset="0"/>
              </a:rPr>
              <a:t>التعريف بأستاذ المقرر</a:t>
            </a:r>
            <a:r>
              <a:rPr lang="ar-SA" sz="2400" b="1" dirty="0">
                <a:latin typeface="Alexandria" charset="0"/>
              </a:rPr>
              <a:t>.</a:t>
            </a:r>
            <a:endParaRPr lang="ar-EG" sz="2400" b="1" dirty="0">
              <a:latin typeface="Alexandria" charset="0"/>
            </a:endParaRPr>
          </a:p>
          <a:p>
            <a:pPr marL="457200" indent="-457200" algn="r" rtl="1">
              <a:buFont typeface="Arial" panose="020B0604020202020204" pitchFamily="34" charset="0"/>
              <a:buChar char="•"/>
            </a:pPr>
            <a:r>
              <a:rPr lang="ar-EG" sz="2400" b="1" dirty="0">
                <a:latin typeface="Alexandria" charset="0"/>
              </a:rPr>
              <a:t>التعريف بمفهوم التسويق الاجتماعي والسياسي</a:t>
            </a:r>
          </a:p>
          <a:p>
            <a:pPr marL="457200" indent="-457200" algn="r" rtl="1">
              <a:buFont typeface="Arial" panose="020B0604020202020204" pitchFamily="34" charset="0"/>
              <a:buChar char="•"/>
            </a:pPr>
            <a:r>
              <a:rPr lang="ar-EG" sz="2400" b="1" dirty="0"/>
              <a:t>لماذا مقرر التسويق الاجتماعي والسياسي مهم</a:t>
            </a:r>
            <a:r>
              <a:rPr lang="ar-EG" sz="2400" b="1" dirty="0">
                <a:latin typeface="Alexandria" charset="0"/>
              </a:rPr>
              <a:t>.</a:t>
            </a:r>
          </a:p>
          <a:p>
            <a:pPr marL="457200" indent="-457200" algn="r" rtl="1">
              <a:buFont typeface="Arial" panose="020B0604020202020204" pitchFamily="34" charset="0"/>
              <a:buChar char="•"/>
            </a:pPr>
            <a:r>
              <a:rPr lang="ar-EG" sz="2400" b="1" dirty="0">
                <a:latin typeface="Alexandria" charset="0"/>
              </a:rPr>
              <a:t>توضيح الفرق بين التسويق التجاري والاجتماعي والسياسي.</a:t>
            </a:r>
          </a:p>
          <a:p>
            <a:pPr marL="457200" indent="-457200" algn="r" rtl="1">
              <a:buFont typeface="Arial" panose="020B0604020202020204" pitchFamily="34" charset="0"/>
              <a:buChar char="•"/>
            </a:pPr>
            <a:r>
              <a:rPr lang="ar-EG" sz="2400" b="1" dirty="0">
                <a:latin typeface="Alexandria" charset="0"/>
              </a:rPr>
              <a:t>التعرف على أهمية هذا النوع من التسويق في المجتمع والسياسة.</a:t>
            </a:r>
          </a:p>
          <a:p>
            <a:pPr marL="457200" indent="-457200" algn="r" rtl="1">
              <a:buFont typeface="Arial" panose="020B0604020202020204" pitchFamily="34" charset="0"/>
              <a:buChar char="•"/>
            </a:pPr>
            <a:r>
              <a:rPr lang="ar-EG" sz="2400" b="1" dirty="0">
                <a:latin typeface="Alexandria" charset="0"/>
              </a:rPr>
              <a:t>عرض أمثلة تطبيقية محلية وعالمية.</a:t>
            </a:r>
          </a:p>
          <a:p>
            <a:pPr marL="457200" indent="-457200" algn="r" rtl="1">
              <a:buFont typeface="Arial" panose="020B0604020202020204" pitchFamily="34" charset="0"/>
              <a:buChar char="•"/>
            </a:pPr>
            <a:r>
              <a:rPr lang="ar-EG" sz="2400" b="1" dirty="0">
                <a:latin typeface="Alexandria" charset="0"/>
              </a:rPr>
              <a:t>تقديم خطة المقرر ومخرجات التعلم.</a:t>
            </a:r>
            <a:endParaRPr lang="ar-SA" sz="2400" b="1" dirty="0">
              <a:latin typeface="Alexandria" charset="0"/>
            </a:endParaRPr>
          </a:p>
          <a:p>
            <a:pPr marL="285750" indent="-285750" algn="r" rtl="1">
              <a:buFont typeface="Arial" panose="020B0604020202020204" pitchFamily="34" charset="0"/>
              <a:buChar char="•"/>
            </a:pPr>
            <a:r>
              <a:rPr lang="ar-SA" sz="2400"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id="{346E7584-33EB-3389-1E35-FF15146AC632}"/>
              </a:ext>
            </a:extLst>
          </p:cNvPr>
          <p:cNvPicPr>
            <a:picLocks noChangeAspect="1"/>
          </p:cNvPicPr>
          <p:nvPr/>
        </p:nvPicPr>
        <p:blipFill>
          <a:blip r:embed="rId4"/>
          <a:stretch>
            <a:fillRect/>
          </a:stretch>
        </p:blipFill>
        <p:spPr>
          <a:xfrm>
            <a:off x="1134528" y="2392588"/>
            <a:ext cx="2629068" cy="243564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631198"/>
          </a:xfrm>
          <a:prstGeom prst="rect">
            <a:avLst/>
          </a:prstGeom>
          <a:noFill/>
        </p:spPr>
        <p:txBody>
          <a:bodyPr wrap="square">
            <a:spAutoFit/>
          </a:bodyPr>
          <a:lstStyle/>
          <a:p>
            <a:pPr algn="ctr">
              <a:lnSpc>
                <a:spcPct val="120000"/>
              </a:lnSpc>
            </a:pPr>
            <a:r>
              <a:rPr lang="ar-EG" sz="3200" b="1" dirty="0"/>
              <a:t>1. التعريف بأستاذ المقرر</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5434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57925" y="1613152"/>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911870" y="1726819"/>
            <a:ext cx="5435072" cy="3077766"/>
          </a:xfrm>
          <a:prstGeom prst="rect">
            <a:avLst/>
          </a:prstGeom>
          <a:noFill/>
        </p:spPr>
        <p:txBody>
          <a:bodyPr wrap="square" rtlCol="0">
            <a:spAutoFit/>
          </a:bodyPr>
          <a:lstStyle/>
          <a:p>
            <a:pPr algn="ctr"/>
            <a:r>
              <a:rPr kumimoji="0" lang="en-MY" sz="3200" b="0" i="0" u="none" strike="noStrike" kern="1200" cap="none" spc="0" normalizeH="0" baseline="0" noProof="0" dirty="0">
                <a:ln>
                  <a:noFill/>
                </a:ln>
                <a:effectLst/>
                <a:uLnTx/>
                <a:uFillTx/>
                <a:latin typeface="Calibri" panose="020F0502020204030204" pitchFamily="34" charset="0"/>
                <a:cs typeface="Calibri" panose="020F0502020204030204" pitchFamily="34" charset="0"/>
              </a:rPr>
              <a:t> </a:t>
            </a:r>
            <a:r>
              <a:rPr lang="ar-EG" sz="2800" b="1" dirty="0"/>
              <a:t>التعريف بأستاذ المقرر</a:t>
            </a:r>
            <a:r>
              <a:rPr lang="en-US" sz="2800" b="1" dirty="0"/>
              <a:t>.1</a:t>
            </a:r>
            <a:r>
              <a:rPr lang="ar-EG" sz="2800" b="1" dirty="0"/>
              <a:t> </a:t>
            </a:r>
            <a:r>
              <a:rPr lang="en-US" sz="2800" b="1" dirty="0"/>
              <a:t> </a:t>
            </a:r>
            <a:endParaRPr lang="ar-EG" sz="2800" b="1" dirty="0"/>
          </a:p>
          <a:p>
            <a:pPr algn="r"/>
            <a:endParaRPr lang="ar-EG" sz="1400" dirty="0"/>
          </a:p>
          <a:p>
            <a:pPr algn="r"/>
            <a:r>
              <a:rPr lang="ar-EG" sz="2000" b="1" dirty="0">
                <a:solidFill>
                  <a:srgbClr val="C00000"/>
                </a:solidFill>
              </a:rPr>
              <a:t>الاسم:</a:t>
            </a:r>
            <a:r>
              <a:rPr lang="ar-EG" sz="2000" dirty="0"/>
              <a:t> د. محسن مرشد</a:t>
            </a:r>
          </a:p>
          <a:p>
            <a:pPr algn="r"/>
            <a:r>
              <a:rPr lang="ar-EG" sz="2000" b="1" dirty="0">
                <a:solidFill>
                  <a:srgbClr val="C00000"/>
                </a:solidFill>
              </a:rPr>
              <a:t>الدرجة العلمية:</a:t>
            </a:r>
            <a:r>
              <a:rPr lang="ar-EG" sz="2000" dirty="0">
                <a:solidFill>
                  <a:srgbClr val="C00000"/>
                </a:solidFill>
              </a:rPr>
              <a:t> </a:t>
            </a:r>
            <a:r>
              <a:rPr lang="ar-EG" sz="2000" dirty="0"/>
              <a:t>دكتوراه في التسويق</a:t>
            </a:r>
          </a:p>
          <a:p>
            <a:pPr algn="r"/>
            <a:r>
              <a:rPr lang="ar-EG" sz="2000" b="1" dirty="0">
                <a:solidFill>
                  <a:srgbClr val="C00000"/>
                </a:solidFill>
              </a:rPr>
              <a:t>المنصب الأكاديمي:</a:t>
            </a:r>
            <a:r>
              <a:rPr lang="ar-EG" sz="2000" dirty="0"/>
              <a:t>أستاذ التسويق الرقمي - جامعة ميداوشن</a:t>
            </a:r>
          </a:p>
          <a:p>
            <a:pPr algn="r"/>
            <a:r>
              <a:rPr lang="ar-EG" sz="2000" b="1" dirty="0">
                <a:solidFill>
                  <a:srgbClr val="C00000"/>
                </a:solidFill>
              </a:rPr>
              <a:t>عدد الأبحاث المنشورة:</a:t>
            </a:r>
            <a:r>
              <a:rPr lang="ar-EG" sz="2000" dirty="0">
                <a:solidFill>
                  <a:srgbClr val="C00000"/>
                </a:solidFill>
              </a:rPr>
              <a:t> </a:t>
            </a:r>
            <a:r>
              <a:rPr lang="ar-EG" sz="2000" dirty="0"/>
              <a:t>أكثر من 30 ورقة علمية منشورة في مجلات محكمة.</a:t>
            </a:r>
          </a:p>
          <a:p>
            <a:pPr algn="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marR="0" lvl="0" algn="r" defTabSz="457200" rtl="1"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801504" y="1737751"/>
            <a:ext cx="2853633" cy="3754874"/>
          </a:xfrm>
          <a:prstGeom prst="rect">
            <a:avLst/>
          </a:prstGeom>
          <a:noFill/>
        </p:spPr>
        <p:txBody>
          <a:bodyPr wrap="square" rtlCol="0">
            <a:spAutoFit/>
          </a:bodyPr>
          <a:lstStyle/>
          <a:p>
            <a:pPr algn="r"/>
            <a:r>
              <a:rPr kumimoji="0" lang="en-MY" sz="2400" b="0" i="0" u="none" strike="noStrike" kern="1200" cap="none" spc="0" normalizeH="0" baseline="0" noProof="0" dirty="0">
                <a:ln>
                  <a:noFill/>
                </a:ln>
                <a:solidFill>
                  <a:srgbClr val="C00000"/>
                </a:solidFill>
                <a:effectLst/>
                <a:uLnTx/>
                <a:uFillTx/>
                <a:latin typeface="Calibri" panose="020F0502020204030204" pitchFamily="34" charset="0"/>
                <a:cs typeface="Calibri" panose="020F0502020204030204" pitchFamily="34" charset="0"/>
              </a:rPr>
              <a:t> </a:t>
            </a:r>
            <a:r>
              <a:rPr lang="ar-EG" b="1" dirty="0">
                <a:solidFill>
                  <a:srgbClr val="C00000"/>
                </a:solidFill>
              </a:rPr>
              <a:t>المقررات التي يُدَرِّسها:</a:t>
            </a:r>
            <a:endParaRPr lang="ar-EG" dirty="0">
              <a:solidFill>
                <a:srgbClr val="C00000"/>
              </a:solidFill>
            </a:endParaRPr>
          </a:p>
          <a:p>
            <a:pPr marL="342900" indent="-342900" algn="r" rtl="1">
              <a:buFont typeface="Arial" panose="020B0604020202020204" pitchFamily="34" charset="0"/>
              <a:buChar char="•"/>
            </a:pPr>
            <a:r>
              <a:rPr lang="ar-EG" dirty="0"/>
              <a:t>تحليل البيانات التسويقية</a:t>
            </a:r>
          </a:p>
          <a:p>
            <a:pPr marL="342900" indent="-342900" algn="r" rtl="1">
              <a:buFont typeface="Arial" panose="020B0604020202020204" pitchFamily="34" charset="0"/>
              <a:buChar char="•"/>
            </a:pPr>
            <a:r>
              <a:rPr lang="ar-EG" dirty="0"/>
              <a:t>اقتصاديات التسويق الرقمي</a:t>
            </a:r>
          </a:p>
          <a:p>
            <a:pPr marL="342900" indent="-342900" algn="r" rtl="1">
              <a:buFont typeface="Arial" panose="020B0604020202020204" pitchFamily="34" charset="0"/>
              <a:buChar char="•"/>
            </a:pPr>
            <a:r>
              <a:rPr lang="ar-EG" dirty="0"/>
              <a:t>التسويق الاجتماعي والسياسي</a:t>
            </a:r>
          </a:p>
          <a:p>
            <a:pPr marL="342900" indent="-342900" algn="r" rtl="1">
              <a:buFont typeface="Arial" panose="020B0604020202020204" pitchFamily="34" charset="0"/>
              <a:buChar char="•"/>
            </a:pPr>
            <a:endParaRPr lang="ar-EG" sz="1600" dirty="0"/>
          </a:p>
          <a:p>
            <a:pPr algn="r"/>
            <a:r>
              <a:rPr lang="ar-EG" b="1" dirty="0">
                <a:solidFill>
                  <a:srgbClr val="C00000"/>
                </a:solidFill>
              </a:rPr>
              <a:t>مجالات الاهتمام:</a:t>
            </a:r>
            <a:endParaRPr lang="ar-EG" dirty="0">
              <a:solidFill>
                <a:srgbClr val="C00000"/>
              </a:solidFill>
            </a:endParaRPr>
          </a:p>
          <a:p>
            <a:pPr marL="342900" indent="-342900" algn="r" rtl="1">
              <a:buFont typeface="Arial" panose="020B0604020202020204" pitchFamily="34" charset="0"/>
              <a:buChar char="•"/>
            </a:pPr>
            <a:r>
              <a:rPr lang="ar-EG" dirty="0"/>
              <a:t>التسويق الرقمي</a:t>
            </a:r>
          </a:p>
          <a:p>
            <a:pPr marL="342900" indent="-342900" algn="r" rtl="1">
              <a:buFont typeface="Arial" panose="020B0604020202020204" pitchFamily="34" charset="0"/>
              <a:buChar char="•"/>
            </a:pPr>
            <a:r>
              <a:rPr lang="ar-EG" dirty="0"/>
              <a:t>تحليل البيانات التسويقة</a:t>
            </a:r>
          </a:p>
          <a:p>
            <a:pPr marL="342900" indent="-342900" algn="r" rtl="1">
              <a:buFont typeface="Arial" panose="020B0604020202020204" pitchFamily="34" charset="0"/>
              <a:buChar char="•"/>
            </a:pPr>
            <a:r>
              <a:rPr lang="ar-EG" dirty="0"/>
              <a:t>استخدام البرامج الإحصائية</a:t>
            </a:r>
          </a:p>
          <a:p>
            <a:pPr marL="342900" indent="-342900" algn="r" rtl="1">
              <a:buFont typeface="Arial" panose="020B0604020202020204" pitchFamily="34" charset="0"/>
              <a:buChar char="•"/>
            </a:pPr>
            <a:r>
              <a:rPr lang="ar-EG" dirty="0"/>
              <a:t>تقنيات وتطبيقات تحليل البيانات التسويقية</a:t>
            </a:r>
          </a:p>
          <a:p>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marR="0" lvl="0" algn="just" defTabSz="457200" rtl="1" eaLnBrk="1" fontAlgn="auto" latinLnBrk="0" hangingPunct="1">
              <a:lnSpc>
                <a:spcPct val="100000"/>
              </a:lnSpc>
              <a:spcBef>
                <a:spcPts val="0"/>
              </a:spcBef>
              <a:spcAft>
                <a:spcPts val="0"/>
              </a:spcAft>
              <a:buClrTx/>
              <a:buSzTx/>
              <a:tabLst/>
              <a:defRPr/>
            </a:pPr>
            <a:endParaRPr kumimoji="0" lang="en-US" sz="1600" b="0" i="0" u="none" strike="noStrike" kern="1200" cap="none" spc="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6702619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222129"/>
          </a:xfrm>
          <a:prstGeom prst="rect">
            <a:avLst/>
          </a:prstGeom>
          <a:noFill/>
        </p:spPr>
        <p:txBody>
          <a:bodyPr wrap="square">
            <a:spAutoFit/>
          </a:bodyPr>
          <a:lstStyle/>
          <a:p>
            <a:pPr algn="ctr">
              <a:lnSpc>
                <a:spcPct val="120000"/>
              </a:lnSpc>
            </a:pPr>
            <a:r>
              <a:rPr lang="ar-EG" sz="3200" b="1" dirty="0">
                <a:latin typeface="Alexandria" charset="0"/>
              </a:rPr>
              <a:t>2. التعريف بمفهوم التسويق الاجتماعي والسياسي</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065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Arial" panose="020B0604020202020204" pitchFamily="34" charset="0"/>
              <a:buChar char="•"/>
            </a:pPr>
            <a:r>
              <a:rPr lang="ar-EG" b="1" dirty="0"/>
              <a:t>التسويق السياسي: </a:t>
            </a:r>
            <a:r>
              <a:rPr lang="ar-EG" dirty="0"/>
              <a:t>استخدام أساليب التسويق في الحملات السياسية لنشر وتسويق اتجاهات وأفكار المرشحين السياسيين للتأثير على الرأي العام وكسب التأييد (مثل: حملات الانتخابات، الترويج لبرامج الأحزاب)..</a:t>
            </a:r>
          </a:p>
        </p:txBody>
      </p:sp>
      <p:sp>
        <p:nvSpPr>
          <p:cNvPr id="24" name="TextBox 23"/>
          <p:cNvSpPr txBox="1"/>
          <p:nvPr/>
        </p:nvSpPr>
        <p:spPr>
          <a:xfrm>
            <a:off x="2485572" y="1864408"/>
            <a:ext cx="7911267" cy="830997"/>
          </a:xfrm>
          <a:prstGeom prst="rect">
            <a:avLst/>
          </a:prstGeom>
          <a:noFill/>
          <a:ln>
            <a:noFill/>
          </a:ln>
        </p:spPr>
        <p:txBody>
          <a:bodyPr wrap="square" rtlCol="0">
            <a:spAutoFit/>
          </a:bodyPr>
          <a:lstStyle/>
          <a:p>
            <a:pPr algn="ctr"/>
            <a:r>
              <a:rPr lang="ar-EG" sz="2800" b="1" dirty="0"/>
              <a:t>2. </a:t>
            </a:r>
            <a:r>
              <a:rPr lang="ar-EG" sz="2800" b="1" dirty="0">
                <a:latin typeface="Alexandria" charset="0"/>
              </a:rPr>
              <a:t>التعريف بمفهوم التسويق الاجتماعي والسياسي</a:t>
            </a:r>
            <a:r>
              <a:rPr lang="ar-EG" sz="2400" dirty="0"/>
              <a:t>  </a:t>
            </a:r>
            <a:endParaRPr lang="en-US" sz="2400" dirty="0"/>
          </a:p>
          <a:p>
            <a:pPr marR="0" lvl="0" algn="just" defTabSz="457200" rtl="1"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6603011" y="2575798"/>
            <a:ext cx="2488715" cy="2031325"/>
          </a:xfrm>
          <a:prstGeom prst="rect">
            <a:avLst/>
          </a:prstGeom>
        </p:spPr>
        <p:txBody>
          <a:bodyPr wrap="square">
            <a:spAutoFit/>
          </a:bodyPr>
          <a:lstStyle/>
          <a:p>
            <a:pPr algn="r" rtl="1"/>
            <a:r>
              <a:rPr lang="ar-EG" b="1" dirty="0">
                <a:solidFill>
                  <a:srgbClr val="C00000"/>
                </a:solidFill>
              </a:rPr>
              <a:t>التسويق الاجتماعي: </a:t>
            </a:r>
            <a:r>
              <a:rPr lang="ar-EG" dirty="0"/>
              <a:t>استخدام أدوات واستراتيجيات التسويق لتغيير السلوكيات المجتمعية </a:t>
            </a:r>
            <a:r>
              <a:rPr lang="ar-EG" dirty="0">
                <a:solidFill>
                  <a:srgbClr val="FF0000"/>
                </a:solidFill>
              </a:rPr>
              <a:t>بجانب الأهداف التجارية </a:t>
            </a:r>
            <a:r>
              <a:rPr lang="ar-EG" dirty="0"/>
              <a:t>(مثل: الإقلاع عن التدخين، ترشيد المياه، السلامة على الطرق). </a:t>
            </a:r>
          </a:p>
          <a:p>
            <a:pPr algn="r" rtl="1"/>
            <a:endParaRPr lang="ar-EG" dirty="0"/>
          </a:p>
        </p:txBody>
      </p:sp>
      <p:sp>
        <p:nvSpPr>
          <p:cNvPr id="6" name="Rectangle 5"/>
          <p:cNvSpPr/>
          <p:nvPr/>
        </p:nvSpPr>
        <p:spPr>
          <a:xfrm>
            <a:off x="3317990" y="2499874"/>
            <a:ext cx="2488715" cy="2031325"/>
          </a:xfrm>
          <a:prstGeom prst="rect">
            <a:avLst/>
          </a:prstGeom>
        </p:spPr>
        <p:txBody>
          <a:bodyPr wrap="square">
            <a:spAutoFit/>
          </a:bodyPr>
          <a:lstStyle/>
          <a:p>
            <a:pPr algn="r" rtl="1"/>
            <a:r>
              <a:rPr lang="ar-EG" b="1" dirty="0">
                <a:solidFill>
                  <a:srgbClr val="C00000"/>
                </a:solidFill>
              </a:rPr>
              <a:t>التسويق السياسي: </a:t>
            </a:r>
            <a:r>
              <a:rPr lang="ar-EG" dirty="0"/>
              <a:t>استخدام أساليب التسويق في الحملات السياسية لنشر وتسويق اتجاهات وأفكار المرشحين السياسيين للتأثير على الرأي العام وكسب التأييد (مثل: حملات الانتخابات، الترويج لبرامج الأحزاب)..</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3899" y="2575798"/>
            <a:ext cx="370503" cy="370503"/>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8887" y="2530674"/>
            <a:ext cx="391850" cy="391850"/>
          </a:xfrm>
          <a:prstGeom prst="rect">
            <a:avLst/>
          </a:prstGeom>
        </p:spPr>
      </p:pic>
      <p:pic>
        <p:nvPicPr>
          <p:cNvPr id="9" name="Picture 8"/>
          <p:cNvPicPr>
            <a:picLocks noChangeAspect="1"/>
          </p:cNvPicPr>
          <p:nvPr/>
        </p:nvPicPr>
        <p:blipFill>
          <a:blip r:embed="rId5"/>
          <a:stretch>
            <a:fillRect/>
          </a:stretch>
        </p:blipFill>
        <p:spPr>
          <a:xfrm>
            <a:off x="74721" y="2202764"/>
            <a:ext cx="2916128" cy="285851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070746" y="1732870"/>
            <a:ext cx="6974006" cy="4339650"/>
          </a:xfrm>
          <a:prstGeom prst="rect">
            <a:avLst/>
          </a:prstGeom>
          <a:noFill/>
        </p:spPr>
        <p:txBody>
          <a:bodyPr wrap="square" rtlCol="0">
            <a:spAutoFit/>
          </a:bodyPr>
          <a:lstStyle/>
          <a:p>
            <a:pPr algn="ctr"/>
            <a:r>
              <a:rPr lang="ar-EG" sz="2800" b="1" dirty="0">
                <a:latin typeface="Alexandria" charset="0"/>
              </a:rPr>
              <a:t> 1. 2. التعريف بمفهوم التسويق الاجتماعي والسياسي </a:t>
            </a:r>
            <a:r>
              <a:rPr lang="ar-EG" sz="2000" dirty="0"/>
              <a:t> </a:t>
            </a:r>
          </a:p>
          <a:p>
            <a:pPr algn="r"/>
            <a:r>
              <a:rPr lang="ar-EG" sz="2000" b="1" dirty="0"/>
              <a:t> </a:t>
            </a:r>
            <a:endParaRPr lang="ar-EG" sz="2000" dirty="0"/>
          </a:p>
          <a:p>
            <a:pPr algn="r"/>
            <a:r>
              <a:rPr lang="ar-EG" sz="2000" b="1" dirty="0">
                <a:solidFill>
                  <a:srgbClr val="C00000"/>
                </a:solidFill>
              </a:rPr>
              <a:t>التسويق الاجتماعي </a:t>
            </a:r>
            <a:r>
              <a:rPr lang="ar-EG" sz="2000" dirty="0"/>
              <a:t>هو استخدام مبادئ واستراتيجيات التسويق التجاري بهدف تغيير سلوكيات ومواقف الأفراد أو المجتمعات بطريقة تساهم في تحقيق مصلحة عامة، مثل تعزيز الصحة، حماية البيئة، أو رفع الوعي المجتمعي. يركّز على إقناع الجمهور بتبني سلوك إيجابي أو التخلي عن سلوك ضار، وغالبًا ما يكون غير ربحي وتدعمه جهات حكومية أو منظمات المجتمع المدني.</a:t>
            </a:r>
          </a:p>
          <a:p>
            <a:pPr algn="r"/>
            <a:endParaRPr lang="ar-EG" sz="2000" dirty="0"/>
          </a:p>
          <a:p>
            <a:pPr algn="r"/>
            <a:r>
              <a:rPr lang="ar-EG" b="1" dirty="0">
                <a:solidFill>
                  <a:srgbClr val="C00000"/>
                </a:solidFill>
              </a:rPr>
              <a:t>مثال:</a:t>
            </a:r>
            <a:r>
              <a:rPr lang="ar-EG" dirty="0"/>
              <a:t> حملة لمكافحة التدخين   أو    تشجيع التبرع بالدم</a:t>
            </a:r>
            <a:r>
              <a:rPr lang="ar-EG" sz="1400" dirty="0"/>
              <a:t>.</a:t>
            </a:r>
          </a:p>
          <a:p>
            <a:pPr algn="r"/>
            <a:endParaRPr lang="ar-EG" dirty="0"/>
          </a:p>
          <a:p>
            <a:pPr marL="342900" lvl="3" indent="-342900" algn="r" rtl="1">
              <a:buFont typeface="Wingdings" panose="05000000000000000000" pitchFamily="2" charset="2"/>
              <a:buChar char="§"/>
            </a:pPr>
            <a:endParaRPr lang="ar-EG" sz="2400" dirty="0"/>
          </a:p>
          <a:p>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marR="0" lvl="0" algn="just" defTabSz="457200" rtl="1"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8950" y="4667880"/>
            <a:ext cx="459460" cy="45946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21462" y="4641207"/>
            <a:ext cx="459460" cy="459460"/>
          </a:xfrm>
          <a:prstGeom prst="rect">
            <a:avLst/>
          </a:prstGeom>
        </p:spPr>
      </p:pic>
      <p:pic>
        <p:nvPicPr>
          <p:cNvPr id="6" name="Picture 5"/>
          <p:cNvPicPr>
            <a:picLocks noChangeAspect="1"/>
          </p:cNvPicPr>
          <p:nvPr/>
        </p:nvPicPr>
        <p:blipFill>
          <a:blip r:embed="rId5"/>
          <a:stretch>
            <a:fillRect/>
          </a:stretch>
        </p:blipFill>
        <p:spPr>
          <a:xfrm>
            <a:off x="-15241" y="2202387"/>
            <a:ext cx="2920237" cy="2859272"/>
          </a:xfrm>
          <a:prstGeom prst="rect">
            <a:avLst/>
          </a:prstGeom>
        </p:spPr>
      </p:pic>
    </p:spTree>
    <p:extLst>
      <p:ext uri="{BB962C8B-B14F-4D97-AF65-F5344CB8AC3E}">
        <p14:creationId xmlns:p14="http://schemas.microsoft.com/office/powerpoint/2010/main" val="3094461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397212" y="1785040"/>
            <a:ext cx="6702131" cy="3793346"/>
          </a:xfrm>
          <a:prstGeom prst="rect">
            <a:avLst/>
          </a:prstGeom>
          <a:noFill/>
        </p:spPr>
        <p:txBody>
          <a:bodyPr wrap="square" rtlCol="0">
            <a:spAutoFit/>
          </a:bodyPr>
          <a:lstStyle/>
          <a:p>
            <a:pPr algn="r" rtl="1"/>
            <a:r>
              <a:rPr lang="ar-EG" sz="2800" b="1" dirty="0">
                <a:latin typeface="Alexandria" charset="0"/>
              </a:rPr>
              <a:t> 2. 2. التعريف بمفهوم التسويق الاجتماعي والسياسي</a:t>
            </a:r>
          </a:p>
          <a:p>
            <a:pPr algn="r" rtl="1"/>
            <a:endParaRPr lang="ar-EG" sz="1400" b="1" dirty="0">
              <a:latin typeface="Alexandria" charset="0"/>
            </a:endParaRPr>
          </a:p>
          <a:p>
            <a:pPr marL="342900" indent="-342900" algn="r" rtl="1">
              <a:buFont typeface="Arial" panose="020B0604020202020204" pitchFamily="34" charset="0"/>
              <a:buChar char="•"/>
            </a:pPr>
            <a:r>
              <a:rPr lang="ar-EG" sz="2000" dirty="0"/>
              <a:t> التسويق السياسي هو تطبيق تقنيات واستراتيجيات التسويق من أجل التأثير على الرأي العام، وبناء صورة إيجابية لمرشح أو حزب سياسي، بهدف كسب التأييد، جذب الأصوات، أو تحقيق الفوز في الانتخابات.</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 يشمل هذا النوع من التسويق تحليل الجمهور، تصميم الرسائل السياسية، واستخدام وسائل الإعلام والإعلانات لترويج البرامج والسياسات.</a:t>
            </a:r>
          </a:p>
          <a:p>
            <a:pPr marL="342900" indent="-342900" algn="r" rtl="1">
              <a:buFont typeface="Arial" panose="020B0604020202020204" pitchFamily="34" charset="0"/>
              <a:buChar char="•"/>
            </a:pPr>
            <a:endParaRPr lang="ar-EG" sz="1050" dirty="0"/>
          </a:p>
          <a:p>
            <a:pPr marL="342900" indent="-342900" algn="r" rtl="1">
              <a:buFont typeface="Arial" panose="020B0604020202020204" pitchFamily="34" charset="0"/>
              <a:buChar char="•"/>
            </a:pPr>
            <a:r>
              <a:rPr lang="ar-EG" sz="2000" b="1" dirty="0">
                <a:solidFill>
                  <a:srgbClr val="C00000"/>
                </a:solidFill>
              </a:rPr>
              <a:t>مثال: </a:t>
            </a:r>
            <a:r>
              <a:rPr lang="ar-EG" sz="2000" dirty="0"/>
              <a:t>حملة انتخابية لرئيس أو حزب تتضمن شعارات، مناظرات، وإعلانات موجهة للناخبين.</a:t>
            </a:r>
          </a:p>
          <a:p>
            <a:pPr algn="just" rtl="1"/>
            <a:endParaRPr lang="ar-JO" sz="28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p:cNvPicPr>
            <a:picLocks noChangeAspect="1"/>
          </p:cNvPicPr>
          <p:nvPr/>
        </p:nvPicPr>
        <p:blipFill rotWithShape="1">
          <a:blip r:embed="rId3"/>
          <a:srcRect l="32092"/>
          <a:stretch/>
        </p:blipFill>
        <p:spPr>
          <a:xfrm>
            <a:off x="368490" y="2456566"/>
            <a:ext cx="3028722" cy="2422999"/>
          </a:xfrm>
          <a:prstGeom prst="rect">
            <a:avLst/>
          </a:prstGeom>
        </p:spPr>
      </p:pic>
    </p:spTree>
    <p:extLst>
      <p:ext uri="{BB962C8B-B14F-4D97-AF65-F5344CB8AC3E}">
        <p14:creationId xmlns:p14="http://schemas.microsoft.com/office/powerpoint/2010/main" val="38552432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222129"/>
          </a:xfrm>
          <a:prstGeom prst="rect">
            <a:avLst/>
          </a:prstGeom>
          <a:noFill/>
        </p:spPr>
        <p:txBody>
          <a:bodyPr wrap="square">
            <a:spAutoFit/>
          </a:bodyPr>
          <a:lstStyle/>
          <a:p>
            <a:pPr algn="ctr">
              <a:lnSpc>
                <a:spcPct val="120000"/>
              </a:lnSpc>
            </a:pPr>
            <a:r>
              <a:rPr lang="ar-EG" sz="3200" b="1" dirty="0">
                <a:latin typeface="Alexandria" charset="0"/>
              </a:rPr>
              <a:t>3. </a:t>
            </a:r>
            <a:r>
              <a:rPr lang="ar-EG" sz="3200" b="1" dirty="0"/>
              <a:t>لماذا مقرر التسويق الاجتماعي والسياسي مهم</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443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19E329C-7DA7-4CFD-2E8E-83A06EE76E10}"/>
              </a:ext>
            </a:extLst>
          </p:cNvPr>
          <p:cNvSpPr txBox="1"/>
          <p:nvPr/>
        </p:nvSpPr>
        <p:spPr>
          <a:xfrm>
            <a:off x="709684" y="1765119"/>
            <a:ext cx="9554877" cy="3693319"/>
          </a:xfrm>
          <a:prstGeom prst="rect">
            <a:avLst/>
          </a:prstGeom>
          <a:noFill/>
        </p:spPr>
        <p:txBody>
          <a:bodyPr wrap="square" rtlCol="0">
            <a:spAutoFit/>
          </a:bodyPr>
          <a:lstStyle/>
          <a:p>
            <a:pPr algn="r" rtl="1"/>
            <a:r>
              <a:rPr lang="ar-EG" sz="2800" b="1" dirty="0"/>
              <a:t>3</a:t>
            </a:r>
            <a:r>
              <a:rPr lang="ar-EG" sz="2800" b="1" dirty="0">
                <a:latin typeface="Alexandria" charset="0"/>
              </a:rPr>
              <a:t>. </a:t>
            </a:r>
            <a:r>
              <a:rPr lang="ar-EG" sz="2800" b="1" dirty="0"/>
              <a:t>لماذا مقرر التسويق الاجتماعي والسياسي مهم</a:t>
            </a:r>
            <a:r>
              <a:rPr lang="ar-EG" sz="2800" b="1" dirty="0">
                <a:latin typeface="Alexandria" charset="0"/>
              </a:rPr>
              <a:t>؟</a:t>
            </a:r>
            <a:endParaRPr lang="ar-EG" sz="2400" b="1" dirty="0"/>
          </a:p>
          <a:p>
            <a:pPr algn="r" rtl="1"/>
            <a:r>
              <a:rPr lang="en-MY" sz="2400" dirty="0"/>
              <a:t>✅</a:t>
            </a:r>
            <a:r>
              <a:rPr lang="en-MY" dirty="0"/>
              <a:t> </a:t>
            </a:r>
            <a:r>
              <a:rPr lang="ar-EG" b="1" dirty="0"/>
              <a:t>يربط بين التسويق وخدمة المجتمع</a:t>
            </a:r>
            <a:br>
              <a:rPr lang="ar-EG" dirty="0"/>
            </a:br>
            <a:r>
              <a:rPr lang="ar-EG" dirty="0"/>
              <a:t>– يساعدك على استخدام أدوات التسويق لإحداث تغيير إيجابي في القضايا الاجتماعية (الصحة، البيئة، التعليم...).</a:t>
            </a:r>
          </a:p>
          <a:p>
            <a:pPr algn="r" rtl="1"/>
            <a:r>
              <a:rPr lang="en-MY" dirty="0"/>
              <a:t>✅ </a:t>
            </a:r>
            <a:r>
              <a:rPr lang="ar-EG" b="1" dirty="0"/>
              <a:t>يعزز فهمك للتأثير السياسي</a:t>
            </a:r>
            <a:br>
              <a:rPr lang="ar-EG" dirty="0"/>
            </a:br>
            <a:r>
              <a:rPr lang="ar-EG" dirty="0"/>
              <a:t>– يوضح كيف يستخدم السياسيون الاستراتيجيات التسويقية للتأثير في الناخبين وبناء الثقة.</a:t>
            </a:r>
          </a:p>
          <a:p>
            <a:pPr algn="r" rtl="1"/>
            <a:r>
              <a:rPr lang="en-MY" dirty="0"/>
              <a:t>✅ </a:t>
            </a:r>
            <a:r>
              <a:rPr lang="ar-EG" b="1" dirty="0"/>
              <a:t>يُنمّي مهارات التفكير النقدي والإقناع</a:t>
            </a:r>
            <a:br>
              <a:rPr lang="ar-EG" dirty="0"/>
            </a:br>
            <a:r>
              <a:rPr lang="ar-EG" dirty="0"/>
              <a:t>– من خلال تحليل الحملات وتخطيطها، ستتدرب على توجيه السلوكيات بذكاء وفعالية.</a:t>
            </a:r>
          </a:p>
          <a:p>
            <a:pPr algn="r" rtl="1"/>
            <a:r>
              <a:rPr lang="en-MY" dirty="0"/>
              <a:t>✅ </a:t>
            </a:r>
            <a:r>
              <a:rPr lang="ar-EG" b="1" dirty="0"/>
              <a:t>يؤهّلك للعمل في مجالات متعددة</a:t>
            </a:r>
            <a:br>
              <a:rPr lang="ar-EG" dirty="0"/>
            </a:br>
            <a:r>
              <a:rPr lang="ar-EG" dirty="0"/>
              <a:t>– مثل المؤسسات الحكومية، المنظمات غير الربحية، والإعلام السياسي.</a:t>
            </a:r>
          </a:p>
          <a:p>
            <a:pPr algn="r" rtl="1"/>
            <a:r>
              <a:rPr lang="en-MY" dirty="0"/>
              <a:t>✅ </a:t>
            </a:r>
            <a:r>
              <a:rPr lang="ar-EG" b="1" dirty="0"/>
              <a:t>يساعدك في أن تكون مواطنًا فاعلًا</a:t>
            </a:r>
            <a:br>
              <a:rPr lang="ar-EG" dirty="0"/>
            </a:br>
            <a:r>
              <a:rPr lang="ar-EG" dirty="0"/>
              <a:t>– من خلال فهم ديناميكيات التأثير المجتمعي والسياسي في بيئتك.</a:t>
            </a:r>
          </a:p>
          <a:p>
            <a:pPr algn="r" rtl="1"/>
            <a:endParaRPr lang="ar-EG" sz="2000" dirty="0"/>
          </a:p>
        </p:txBody>
      </p:sp>
      <p:pic>
        <p:nvPicPr>
          <p:cNvPr id="4" name="Picture 3"/>
          <p:cNvPicPr>
            <a:picLocks noChangeAspect="1"/>
          </p:cNvPicPr>
          <p:nvPr/>
        </p:nvPicPr>
        <p:blipFill>
          <a:blip r:embed="rId3"/>
          <a:stretch>
            <a:fillRect/>
          </a:stretch>
        </p:blipFill>
        <p:spPr>
          <a:xfrm>
            <a:off x="1414009" y="3384645"/>
            <a:ext cx="2143125" cy="1835540"/>
          </a:xfrm>
          <a:prstGeom prst="rect">
            <a:avLst/>
          </a:prstGeom>
        </p:spPr>
      </p:pic>
    </p:spTree>
    <p:extLst>
      <p:ext uri="{BB962C8B-B14F-4D97-AF65-F5344CB8AC3E}">
        <p14:creationId xmlns:p14="http://schemas.microsoft.com/office/powerpoint/2010/main" val="999086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569660"/>
          </a:xfrm>
          <a:prstGeom prst="rect">
            <a:avLst/>
          </a:prstGeom>
          <a:noFill/>
        </p:spPr>
        <p:txBody>
          <a:bodyPr wrap="square">
            <a:spAutoFit/>
          </a:bodyPr>
          <a:lstStyle/>
          <a:p>
            <a:pPr lvl="1" algn="ctr" rtl="1"/>
            <a:r>
              <a:rPr lang="ar-EG" sz="3200" b="1" dirty="0"/>
              <a:t>4.الفرق بين التسويق السياسي</a:t>
            </a:r>
          </a:p>
          <a:p>
            <a:pPr lvl="1" algn="ctr" rtl="1"/>
            <a:r>
              <a:rPr lang="ar-EG" sz="3200" b="1" dirty="0"/>
              <a:t>والاجتماعي</a:t>
            </a:r>
            <a:endParaRPr lang="en-US" sz="1600" dirty="0">
              <a:solidFill>
                <a:schemeClr val="bg1"/>
              </a:solidFill>
              <a:latin typeface="Times New Roman" panose="02020603050405020304" pitchFamily="18" charset="0"/>
              <a:cs typeface="Times New Roman" panose="02020603050405020304" pitchFamily="18" charset="0"/>
            </a:endParaRPr>
          </a:p>
          <a:p>
            <a:pPr lvl="1" algn="ctr" rtl="1"/>
            <a:r>
              <a:rPr lang="ar-EG" sz="3200" b="1" dirty="0"/>
              <a:t>و التجاري</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8490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45934" y="95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4901" y="1798829"/>
            <a:ext cx="9022544" cy="1631216"/>
          </a:xfrm>
          <a:prstGeom prst="rect">
            <a:avLst/>
          </a:prstGeom>
          <a:noFill/>
        </p:spPr>
        <p:txBody>
          <a:bodyPr wrap="square" rtlCol="0">
            <a:spAutoFit/>
          </a:bodyPr>
          <a:lstStyle/>
          <a:p>
            <a:pPr lvl="1" algn="r" rtl="1"/>
            <a:r>
              <a:rPr lang="ar-EG" sz="2800" b="1" dirty="0">
                <a:latin typeface="Alexandria" charset="0"/>
              </a:rPr>
              <a:t>4.1. الفرق بين التسويق السياسي والاجتماعي و التجاري (الهدف)</a:t>
            </a:r>
          </a:p>
          <a:p>
            <a:pPr lvl="1" algn="r" rtl="1"/>
            <a:endParaRPr lang="ar-EG" sz="2400" b="1" dirty="0"/>
          </a:p>
          <a:p>
            <a:pPr algn="r"/>
            <a:br>
              <a:rPr lang="ar-EG" sz="2800" dirty="0"/>
            </a:br>
            <a:endParaRPr lang="en-US" sz="20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831381923"/>
              </p:ext>
            </p:extLst>
          </p:nvPr>
        </p:nvGraphicFramePr>
        <p:xfrm>
          <a:off x="1665027" y="2826320"/>
          <a:ext cx="8407021" cy="1759327"/>
        </p:xfrm>
        <a:graphic>
          <a:graphicData uri="http://schemas.openxmlformats.org/drawingml/2006/table">
            <a:tbl>
              <a:tblPr firstRow="1" firstCol="1" bandRow="1"/>
              <a:tblGrid>
                <a:gridCol w="2331358">
                  <a:extLst>
                    <a:ext uri="{9D8B030D-6E8A-4147-A177-3AD203B41FA5}">
                      <a16:colId xmlns:a16="http://schemas.microsoft.com/office/drawing/2014/main" val="20000"/>
                    </a:ext>
                  </a:extLst>
                </a:gridCol>
                <a:gridCol w="2117812">
                  <a:extLst>
                    <a:ext uri="{9D8B030D-6E8A-4147-A177-3AD203B41FA5}">
                      <a16:colId xmlns:a16="http://schemas.microsoft.com/office/drawing/2014/main" val="20001"/>
                    </a:ext>
                  </a:extLst>
                </a:gridCol>
                <a:gridCol w="2460129">
                  <a:extLst>
                    <a:ext uri="{9D8B030D-6E8A-4147-A177-3AD203B41FA5}">
                      <a16:colId xmlns:a16="http://schemas.microsoft.com/office/drawing/2014/main" val="20002"/>
                    </a:ext>
                  </a:extLst>
                </a:gridCol>
                <a:gridCol w="1497722">
                  <a:extLst>
                    <a:ext uri="{9D8B030D-6E8A-4147-A177-3AD203B41FA5}">
                      <a16:colId xmlns:a16="http://schemas.microsoft.com/office/drawing/2014/main" val="20003"/>
                    </a:ext>
                  </a:extLst>
                </a:gridCol>
              </a:tblGrid>
              <a:tr h="428680">
                <a:tc>
                  <a:txBody>
                    <a:bodyPr/>
                    <a:lstStyle/>
                    <a:p>
                      <a:pPr algn="ctr" rtl="1">
                        <a:lnSpc>
                          <a:spcPct val="107000"/>
                        </a:lnSpc>
                        <a:spcAft>
                          <a:spcPts val="0"/>
                        </a:spcAft>
                      </a:pPr>
                      <a:r>
                        <a:rPr lang="ar-SA" sz="2000" b="1" dirty="0">
                          <a:effectLst/>
                          <a:latin typeface="Calibri" panose="020F0502020204030204" pitchFamily="34" charset="0"/>
                          <a:ea typeface="Times New Roman" panose="02020603050405020304" pitchFamily="18" charset="0"/>
                          <a:cs typeface="Times New Roman" panose="02020603050405020304" pitchFamily="18" charset="0"/>
                        </a:rPr>
                        <a:t>التسويق التجاري</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SA" sz="2000" b="1" dirty="0">
                          <a:effectLst/>
                          <a:latin typeface="Calibri" panose="020F0502020204030204" pitchFamily="34" charset="0"/>
                          <a:ea typeface="Times New Roman" panose="02020603050405020304" pitchFamily="18" charset="0"/>
                          <a:cs typeface="Times New Roman" panose="02020603050405020304" pitchFamily="18" charset="0"/>
                        </a:rPr>
                        <a:t>التسويق الاجتماعي</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SA" sz="2000" b="1" dirty="0">
                          <a:effectLst/>
                          <a:latin typeface="Calibri" panose="020F0502020204030204" pitchFamily="34" charset="0"/>
                          <a:ea typeface="Times New Roman" panose="02020603050405020304" pitchFamily="18" charset="0"/>
                          <a:cs typeface="Times New Roman" panose="02020603050405020304" pitchFamily="18" charset="0"/>
                        </a:rPr>
                        <a:t>التسويق السياسي</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العنصر</a:t>
                      </a:r>
                      <a:endParaRPr lang="en-MY" sz="20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330647">
                <a:tc>
                  <a:txBody>
                    <a:bodyPr/>
                    <a:lstStyle/>
                    <a:p>
                      <a:pPr algn="r" rtl="1">
                        <a:lnSpc>
                          <a:spcPct val="107000"/>
                        </a:lnSpc>
                        <a:spcAft>
                          <a:spcPts val="0"/>
                        </a:spcAft>
                      </a:pPr>
                      <a:r>
                        <a:rPr lang="ar-SA" sz="2000">
                          <a:effectLst/>
                          <a:latin typeface="Calibri" panose="020F0502020204030204" pitchFamily="34" charset="0"/>
                          <a:ea typeface="Times New Roman" panose="02020603050405020304" pitchFamily="18" charset="0"/>
                          <a:cs typeface="Times New Roman" panose="02020603050405020304" pitchFamily="18" charset="0"/>
                        </a:rPr>
                        <a:t>زيادة المبيعات وتحقيق الربح من خلال بيع منتجات أو خدمات للعملاء</a:t>
                      </a:r>
                      <a:r>
                        <a:rPr lang="en-MY" sz="200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إحداث تغيير إيجابي في سلوكيات ومواقف الجمهور لخدمة المجتمع</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التأثير في الرأي العام وكسب التأييد السياسي أو الأصوات للفوز في الانتخابات</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الهدف</a:t>
                      </a:r>
                      <a:endParaRPr lang="en-MY" sz="20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26179" y="4683321"/>
            <a:ext cx="406944" cy="406944"/>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35066" y="4683251"/>
            <a:ext cx="407053" cy="407053"/>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80226" y="4683252"/>
            <a:ext cx="407053" cy="407053"/>
          </a:xfrm>
          <a:prstGeom prst="rect">
            <a:avLst/>
          </a:prstGeom>
        </p:spPr>
      </p:pic>
    </p:spTree>
    <p:extLst>
      <p:ext uri="{BB962C8B-B14F-4D97-AF65-F5344CB8AC3E}">
        <p14:creationId xmlns:p14="http://schemas.microsoft.com/office/powerpoint/2010/main" val="31308206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4544" y="1243352"/>
            <a:ext cx="291797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76662" y="1768477"/>
            <a:ext cx="9345750" cy="4284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831721" y="1852602"/>
            <a:ext cx="8994655" cy="1631216"/>
          </a:xfrm>
          <a:prstGeom prst="rect">
            <a:avLst/>
          </a:prstGeom>
          <a:noFill/>
        </p:spPr>
        <p:txBody>
          <a:bodyPr wrap="square" rtlCol="0">
            <a:spAutoFit/>
          </a:bodyPr>
          <a:lstStyle/>
          <a:p>
            <a:pPr marL="0" lvl="1" algn="r"/>
            <a:r>
              <a:rPr lang="ar-EG" sz="2000" b="1" dirty="0">
                <a:solidFill>
                  <a:srgbClr val="C00000"/>
                </a:solidFill>
                <a:latin typeface="Calibri" panose="020F0502020204030204" pitchFamily="34" charset="0"/>
              </a:rPr>
              <a:t> </a:t>
            </a:r>
            <a:r>
              <a:rPr lang="ar-EG" sz="2800" b="1" dirty="0">
                <a:latin typeface="Alexandria" charset="0"/>
              </a:rPr>
              <a:t>4.2. الفرق بين التسويق السياسي والاجتماعي و التجاري (الجهة المستهدفة والتمويل)</a:t>
            </a:r>
          </a:p>
          <a:p>
            <a:pPr algn="r"/>
            <a:endParaRPr lang="en-US" sz="2400" dirty="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403400632"/>
              </p:ext>
            </p:extLst>
          </p:nvPr>
        </p:nvGraphicFramePr>
        <p:xfrm>
          <a:off x="2382598" y="2825769"/>
          <a:ext cx="7284972" cy="2988860"/>
        </p:xfrm>
        <a:graphic>
          <a:graphicData uri="http://schemas.openxmlformats.org/drawingml/2006/table">
            <a:tbl>
              <a:tblPr firstRow="1" firstCol="1" bandRow="1"/>
              <a:tblGrid>
                <a:gridCol w="1821243">
                  <a:extLst>
                    <a:ext uri="{9D8B030D-6E8A-4147-A177-3AD203B41FA5}">
                      <a16:colId xmlns:a16="http://schemas.microsoft.com/office/drawing/2014/main" val="20000"/>
                    </a:ext>
                  </a:extLst>
                </a:gridCol>
                <a:gridCol w="1821243">
                  <a:extLst>
                    <a:ext uri="{9D8B030D-6E8A-4147-A177-3AD203B41FA5}">
                      <a16:colId xmlns:a16="http://schemas.microsoft.com/office/drawing/2014/main" val="20001"/>
                    </a:ext>
                  </a:extLst>
                </a:gridCol>
                <a:gridCol w="1821243">
                  <a:extLst>
                    <a:ext uri="{9D8B030D-6E8A-4147-A177-3AD203B41FA5}">
                      <a16:colId xmlns:a16="http://schemas.microsoft.com/office/drawing/2014/main" val="20002"/>
                    </a:ext>
                  </a:extLst>
                </a:gridCol>
                <a:gridCol w="1821243">
                  <a:extLst>
                    <a:ext uri="{9D8B030D-6E8A-4147-A177-3AD203B41FA5}">
                      <a16:colId xmlns:a16="http://schemas.microsoft.com/office/drawing/2014/main" val="20003"/>
                    </a:ext>
                  </a:extLst>
                </a:gridCol>
              </a:tblGrid>
              <a:tr h="317416">
                <a:tc>
                  <a:txBody>
                    <a:bodyPr/>
                    <a:lstStyle/>
                    <a:p>
                      <a:pPr algn="ctr" rtl="1">
                        <a:lnSpc>
                          <a:spcPct val="107000"/>
                        </a:lnSpc>
                        <a:spcAft>
                          <a:spcPts val="0"/>
                        </a:spcAft>
                      </a:pPr>
                      <a:r>
                        <a:rPr lang="ar-SA" sz="2000" b="1" dirty="0">
                          <a:effectLst/>
                          <a:latin typeface="Calibri" panose="020F0502020204030204" pitchFamily="34" charset="0"/>
                          <a:ea typeface="Times New Roman" panose="02020603050405020304" pitchFamily="18" charset="0"/>
                          <a:cs typeface="Times New Roman" panose="02020603050405020304" pitchFamily="18" charset="0"/>
                        </a:rPr>
                        <a:t>التسويق التجاري</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SA" sz="2000" b="1" dirty="0">
                          <a:effectLst/>
                          <a:latin typeface="Calibri" panose="020F0502020204030204" pitchFamily="34" charset="0"/>
                          <a:ea typeface="Times New Roman" panose="02020603050405020304" pitchFamily="18" charset="0"/>
                          <a:cs typeface="Times New Roman" panose="02020603050405020304" pitchFamily="18" charset="0"/>
                        </a:rPr>
                        <a:t>التسويق الاجتماعي</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SA" sz="2000" b="1" dirty="0">
                          <a:effectLst/>
                          <a:latin typeface="Calibri" panose="020F0502020204030204" pitchFamily="34" charset="0"/>
                          <a:ea typeface="Times New Roman" panose="02020603050405020304" pitchFamily="18" charset="0"/>
                          <a:cs typeface="Times New Roman" panose="02020603050405020304" pitchFamily="18" charset="0"/>
                        </a:rPr>
                        <a:t>التسويق السياسي</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b="1">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العنصر</a:t>
                      </a:r>
                      <a:endParaRPr lang="en-MY" sz="200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335722">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المستهلكون/العملاء (شرائح ديموغرافية أو سلوكية محددة)</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فئات المجتمع التي يُراد تغيير سلوكها أو رفع وعيها</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الناخبون والجمهور السياسي، المؤيدون أو المحتملون للتصويت</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الجهة المستهدفة</a:t>
                      </a:r>
                      <a:endParaRPr lang="en-MY" sz="20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335722">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تمويل خاص من أرباح الشركات أو موازناتها التسويقية</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a:effectLst/>
                          <a:latin typeface="Calibri" panose="020F0502020204030204" pitchFamily="34" charset="0"/>
                          <a:ea typeface="Times New Roman" panose="02020603050405020304" pitchFamily="18" charset="0"/>
                          <a:cs typeface="Times New Roman" panose="02020603050405020304" pitchFamily="18" charset="0"/>
                        </a:rPr>
                        <a:t>تمويل عام أو غير ربحي من الحكومة أو منظمات المجتمع المدني أو المتبرعين</a:t>
                      </a:r>
                      <a:r>
                        <a:rPr lang="en-MY" sz="200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dirty="0">
                          <a:effectLst/>
                          <a:latin typeface="Calibri" panose="020F0502020204030204" pitchFamily="34" charset="0"/>
                          <a:ea typeface="Times New Roman" panose="02020603050405020304" pitchFamily="18" charset="0"/>
                          <a:cs typeface="Times New Roman" panose="02020603050405020304" pitchFamily="18" charset="0"/>
                        </a:rPr>
                        <a:t>تمويل من الأحزاب، صناديق الحملات الانتخابية، والتبرعات الفردية</a:t>
                      </a:r>
                      <a:r>
                        <a:rPr lang="en-MY"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20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التمويل</a:t>
                      </a:r>
                      <a:endParaRPr lang="en-MY" sz="20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444892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4284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76A306F-CA73-106D-012D-2A1AC6142F05}"/>
              </a:ext>
            </a:extLst>
          </p:cNvPr>
          <p:cNvSpPr txBox="1"/>
          <p:nvPr/>
        </p:nvSpPr>
        <p:spPr>
          <a:xfrm>
            <a:off x="1887750" y="1687056"/>
            <a:ext cx="8786173" cy="954107"/>
          </a:xfrm>
          <a:prstGeom prst="rect">
            <a:avLst/>
          </a:prstGeom>
          <a:noFill/>
        </p:spPr>
        <p:txBody>
          <a:bodyPr wrap="square" rtlCol="0">
            <a:spAutoFit/>
          </a:bodyPr>
          <a:lstStyle/>
          <a:p>
            <a:pPr lvl="1" algn="r" rtl="1"/>
            <a:r>
              <a:rPr lang="ar-EG" sz="2800" dirty="0"/>
              <a:t> </a:t>
            </a:r>
            <a:r>
              <a:rPr lang="ar-EG" sz="2800" b="1" dirty="0">
                <a:latin typeface="Alexandria" charset="0"/>
              </a:rPr>
              <a:t>4.3. الفرق بين التسويق السياسي والاجتماعي و التجاري (طبيعة العلاقة، نوع المقابل، أمثلة، مؤشرات النجاح)</a:t>
            </a:r>
          </a:p>
        </p:txBody>
      </p:sp>
      <p:graphicFrame>
        <p:nvGraphicFramePr>
          <p:cNvPr id="7" name="Table 6"/>
          <p:cNvGraphicFramePr>
            <a:graphicFrameLocks noGrp="1"/>
          </p:cNvGraphicFramePr>
          <p:nvPr>
            <p:extLst>
              <p:ext uri="{D42A27DB-BD31-4B8C-83A1-F6EECF244321}">
                <p14:modId xmlns:p14="http://schemas.microsoft.com/office/powerpoint/2010/main" val="3016353151"/>
              </p:ext>
            </p:extLst>
          </p:nvPr>
        </p:nvGraphicFramePr>
        <p:xfrm>
          <a:off x="1473957" y="2656597"/>
          <a:ext cx="8652684" cy="3020871"/>
        </p:xfrm>
        <a:graphic>
          <a:graphicData uri="http://schemas.openxmlformats.org/drawingml/2006/table">
            <a:tbl>
              <a:tblPr firstRow="1" firstCol="1" bandRow="1">
                <a:tableStyleId>{5940675A-B579-460E-94D1-54222C63F5DA}</a:tableStyleId>
              </a:tblPr>
              <a:tblGrid>
                <a:gridCol w="2163171">
                  <a:extLst>
                    <a:ext uri="{9D8B030D-6E8A-4147-A177-3AD203B41FA5}">
                      <a16:colId xmlns:a16="http://schemas.microsoft.com/office/drawing/2014/main" val="20000"/>
                    </a:ext>
                  </a:extLst>
                </a:gridCol>
                <a:gridCol w="2163171">
                  <a:extLst>
                    <a:ext uri="{9D8B030D-6E8A-4147-A177-3AD203B41FA5}">
                      <a16:colId xmlns:a16="http://schemas.microsoft.com/office/drawing/2014/main" val="20001"/>
                    </a:ext>
                  </a:extLst>
                </a:gridCol>
                <a:gridCol w="2163171">
                  <a:extLst>
                    <a:ext uri="{9D8B030D-6E8A-4147-A177-3AD203B41FA5}">
                      <a16:colId xmlns:a16="http://schemas.microsoft.com/office/drawing/2014/main" val="20002"/>
                    </a:ext>
                  </a:extLst>
                </a:gridCol>
                <a:gridCol w="2163171">
                  <a:extLst>
                    <a:ext uri="{9D8B030D-6E8A-4147-A177-3AD203B41FA5}">
                      <a16:colId xmlns:a16="http://schemas.microsoft.com/office/drawing/2014/main" val="20003"/>
                    </a:ext>
                  </a:extLst>
                </a:gridCol>
              </a:tblGrid>
              <a:tr h="312727">
                <a:tc>
                  <a:txBody>
                    <a:bodyPr/>
                    <a:lstStyle/>
                    <a:p>
                      <a:pPr algn="ctr" rtl="1">
                        <a:lnSpc>
                          <a:spcPct val="107000"/>
                        </a:lnSpc>
                        <a:spcAft>
                          <a:spcPts val="0"/>
                        </a:spcAft>
                      </a:pPr>
                      <a:r>
                        <a:rPr lang="ar-SA" sz="1600" dirty="0">
                          <a:effectLst/>
                        </a:rPr>
                        <a:t>التسويق التجاري</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ctr" rtl="1">
                        <a:lnSpc>
                          <a:spcPct val="107000"/>
                        </a:lnSpc>
                        <a:spcAft>
                          <a:spcPts val="0"/>
                        </a:spcAft>
                      </a:pPr>
                      <a:r>
                        <a:rPr lang="ar-SA" sz="1600">
                          <a:effectLst/>
                        </a:rPr>
                        <a:t>التسويق الاجتماعي</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ctr" rtl="1">
                        <a:lnSpc>
                          <a:spcPct val="107000"/>
                        </a:lnSpc>
                        <a:spcAft>
                          <a:spcPts val="0"/>
                        </a:spcAft>
                      </a:pPr>
                      <a:r>
                        <a:rPr lang="ar-SA" sz="1600">
                          <a:effectLst/>
                        </a:rPr>
                        <a:t>التسويق السياسي</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b="1" dirty="0">
                          <a:solidFill>
                            <a:srgbClr val="C00000"/>
                          </a:solidFill>
                          <a:effectLst/>
                        </a:rPr>
                        <a:t>العنصر</a:t>
                      </a:r>
                      <a:endParaRPr lang="en-MY" sz="16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0"/>
                  </a:ext>
                </a:extLst>
              </a:tr>
              <a:tr h="604174">
                <a:tc>
                  <a:txBody>
                    <a:bodyPr/>
                    <a:lstStyle/>
                    <a:p>
                      <a:pPr algn="r" rtl="1">
                        <a:lnSpc>
                          <a:spcPct val="107000"/>
                        </a:lnSpc>
                        <a:spcAft>
                          <a:spcPts val="0"/>
                        </a:spcAft>
                      </a:pPr>
                      <a:r>
                        <a:rPr lang="ar-SA" sz="1600">
                          <a:effectLst/>
                        </a:rPr>
                        <a:t>علاقة تبادلية قصيرة الأجل: بيع منتج مقابل مال</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dirty="0">
                          <a:effectLst/>
                        </a:rPr>
                        <a:t>علاقة تثقيفية تفاعلية: بناء الثقة وتحفيز التغيير السلوكي</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dirty="0">
                          <a:effectLst/>
                        </a:rPr>
                        <a:t>علاقة أيديولوجية: بناء الثقة والتأثير في الرأي العام</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b="1" dirty="0">
                          <a:solidFill>
                            <a:srgbClr val="C00000"/>
                          </a:solidFill>
                          <a:effectLst/>
                        </a:rPr>
                        <a:t>طبيعة العلاقة مع الجمهور</a:t>
                      </a:r>
                      <a:endParaRPr lang="en-MY" sz="16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1"/>
                  </a:ext>
                </a:extLst>
              </a:tr>
              <a:tr h="895622">
                <a:tc>
                  <a:txBody>
                    <a:bodyPr/>
                    <a:lstStyle/>
                    <a:p>
                      <a:pPr algn="r" rtl="1">
                        <a:lnSpc>
                          <a:spcPct val="107000"/>
                        </a:lnSpc>
                        <a:spcAft>
                          <a:spcPts val="0"/>
                        </a:spcAft>
                      </a:pPr>
                      <a:r>
                        <a:rPr lang="ar-SA" sz="1600">
                          <a:effectLst/>
                        </a:rPr>
                        <a:t>مقابل مادي مباشر (منتج أو خدمة)</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a:effectLst/>
                        </a:rPr>
                        <a:t>مقابل غير مادي غالبًا (تحسين صحي أو اجتماعي)، أحيانًا حوافز رمزية</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dirty="0">
                          <a:effectLst/>
                        </a:rPr>
                        <a:t>غير مادي في الغالب (سياسات، خدمات عامة)، مع إمكانية وعود بمكاسب مادية انتخابية</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b="1" dirty="0">
                          <a:solidFill>
                            <a:srgbClr val="C00000"/>
                          </a:solidFill>
                          <a:effectLst/>
                        </a:rPr>
                        <a:t>نوع المقابل</a:t>
                      </a:r>
                      <a:endParaRPr lang="en-MY" sz="16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2"/>
                  </a:ext>
                </a:extLst>
              </a:tr>
              <a:tr h="604174">
                <a:tc>
                  <a:txBody>
                    <a:bodyPr/>
                    <a:lstStyle/>
                    <a:p>
                      <a:pPr algn="r" rtl="1">
                        <a:lnSpc>
                          <a:spcPct val="107000"/>
                        </a:lnSpc>
                        <a:spcAft>
                          <a:spcPts val="0"/>
                        </a:spcAft>
                      </a:pPr>
                      <a:r>
                        <a:rPr lang="ar-SA" sz="1600">
                          <a:effectLst/>
                        </a:rPr>
                        <a:t>إعلانات لمنتجات، خصومات، عروض تجارية</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dirty="0">
                          <a:effectLst/>
                        </a:rPr>
                        <a:t>حملات توعية صحية أو بيئية</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a:effectLst/>
                        </a:rPr>
                        <a:t>حملات انتخابية، مناظرات، إعلانات المرشحين</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b="1" dirty="0">
                          <a:solidFill>
                            <a:srgbClr val="C00000"/>
                          </a:solidFill>
                          <a:effectLst/>
                        </a:rPr>
                        <a:t>أمثلة تطبيقية واقعية</a:t>
                      </a:r>
                      <a:endParaRPr lang="en-MY" sz="16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3"/>
                  </a:ext>
                </a:extLst>
              </a:tr>
              <a:tr h="604174">
                <a:tc>
                  <a:txBody>
                    <a:bodyPr/>
                    <a:lstStyle/>
                    <a:p>
                      <a:pPr algn="r" rtl="1">
                        <a:lnSpc>
                          <a:spcPct val="107000"/>
                        </a:lnSpc>
                        <a:spcAft>
                          <a:spcPts val="0"/>
                        </a:spcAft>
                      </a:pPr>
                      <a:r>
                        <a:rPr lang="ar-SA" sz="1600">
                          <a:effectLst/>
                        </a:rPr>
                        <a:t>ارتفاع المبيعات، زيادة الأرباح، ولاء العملاء</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a:effectLst/>
                        </a:rPr>
                        <a:t>تغير السلوك، تحسن المؤشرات الصحية أو البيئية، ارتفاع الوعي</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dirty="0">
                          <a:effectLst/>
                        </a:rPr>
                        <a:t>عدد الأصوات أو المقاعد، نسب التأييد، التأثير على السياسات</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600" b="1" dirty="0">
                          <a:solidFill>
                            <a:srgbClr val="C00000"/>
                          </a:solidFill>
                          <a:effectLst/>
                        </a:rPr>
                        <a:t>مؤشرات النجاح</a:t>
                      </a:r>
                      <a:endParaRPr lang="en-MY" sz="16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7699256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222129"/>
          </a:xfrm>
          <a:prstGeom prst="rect">
            <a:avLst/>
          </a:prstGeom>
          <a:noFill/>
        </p:spPr>
        <p:txBody>
          <a:bodyPr wrap="square">
            <a:spAutoFit/>
          </a:bodyPr>
          <a:lstStyle/>
          <a:p>
            <a:pPr algn="ctr">
              <a:lnSpc>
                <a:spcPct val="120000"/>
              </a:lnSpc>
            </a:pPr>
            <a:r>
              <a:rPr lang="ar-EG" sz="3200" b="1" dirty="0"/>
              <a:t> </a:t>
            </a:r>
            <a:r>
              <a:rPr lang="en-MY" sz="3200" b="1" dirty="0"/>
              <a:t> </a:t>
            </a:r>
            <a:r>
              <a:rPr lang="ar-EG" sz="3200" b="1" dirty="0"/>
              <a:t>5. أهمية التسويق الاجتماعي والسياسي </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973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26177" y="1874727"/>
            <a:ext cx="7473165" cy="3016210"/>
          </a:xfrm>
          <a:prstGeom prst="rect">
            <a:avLst/>
          </a:prstGeom>
          <a:noFill/>
        </p:spPr>
        <p:txBody>
          <a:bodyPr wrap="square" rtlCol="0">
            <a:spAutoFit/>
          </a:bodyPr>
          <a:lstStyle/>
          <a:p>
            <a:pPr algn="r" rtl="1"/>
            <a:r>
              <a:rPr lang="ar-EG" sz="2800" b="1" dirty="0">
                <a:latin typeface="Alexandria" charset="0"/>
              </a:rPr>
              <a:t> </a:t>
            </a:r>
            <a:r>
              <a:rPr lang="en-US" sz="2800" b="1" dirty="0">
                <a:latin typeface="Alexandria" charset="0"/>
              </a:rPr>
              <a:t>1</a:t>
            </a:r>
            <a:r>
              <a:rPr lang="ar-EG" sz="2800" b="1" dirty="0">
                <a:latin typeface="Alexandria" charset="0"/>
              </a:rPr>
              <a:t>. 5. التسويق الاجتماعي </a:t>
            </a:r>
            <a:endParaRPr lang="en-US" sz="2800" b="1" dirty="0">
              <a:latin typeface="Alexandria" charset="0"/>
            </a:endParaRPr>
          </a:p>
          <a:p>
            <a:pPr algn="r" rtl="1"/>
            <a:endParaRPr lang="en-US" sz="1400" b="1" dirty="0">
              <a:latin typeface="Alexandria" charset="0"/>
            </a:endParaRPr>
          </a:p>
          <a:p>
            <a:pPr marL="342900" indent="-342900" algn="r" rtl="1">
              <a:buFont typeface="Arial" panose="020B0604020202020204" pitchFamily="34" charset="0"/>
              <a:buChar char="•"/>
            </a:pPr>
            <a:r>
              <a:rPr lang="ar-EG" sz="2000" b="1" dirty="0">
                <a:solidFill>
                  <a:srgbClr val="C00000"/>
                </a:solidFill>
              </a:rPr>
              <a:t>تحسين جودة الحياة: </a:t>
            </a:r>
            <a:r>
              <a:rPr lang="ar-EG" sz="2000" dirty="0"/>
              <a:t>من خلال حملات تغيير السلوك (مثل التوعية الصحية، الحد من العنف، الحفاظ على البيئة).</a:t>
            </a:r>
          </a:p>
          <a:p>
            <a:pPr marL="342900" indent="-342900" algn="r" rtl="1">
              <a:buFont typeface="Arial" panose="020B0604020202020204" pitchFamily="34" charset="0"/>
              <a:buChar char="•"/>
            </a:pPr>
            <a:r>
              <a:rPr lang="ar-EG" sz="2000" b="1" dirty="0">
                <a:solidFill>
                  <a:srgbClr val="C00000"/>
                </a:solidFill>
              </a:rPr>
              <a:t>نشر الوعي المجتمعي: </a:t>
            </a:r>
            <a:r>
              <a:rPr lang="ar-EG" sz="2000" dirty="0"/>
              <a:t>يُستخدم لنقل رسائل تثقيفية بأساليب جذابة ومؤثرة. </a:t>
            </a:r>
            <a:endParaRPr lang="en-US" sz="2000" dirty="0"/>
          </a:p>
          <a:p>
            <a:pPr marL="342900" indent="-342900" algn="r" rtl="1">
              <a:buFont typeface="Arial" panose="020B0604020202020204" pitchFamily="34" charset="0"/>
              <a:buChar char="•"/>
            </a:pPr>
            <a:r>
              <a:rPr lang="ar-EG" sz="2000" b="1" dirty="0">
                <a:solidFill>
                  <a:srgbClr val="C00000"/>
                </a:solidFill>
              </a:rPr>
              <a:t>خفض التكاليف الحكومية: </a:t>
            </a:r>
            <a:r>
              <a:rPr lang="ar-EG" sz="2000" dirty="0"/>
              <a:t>عبر الوقاية (مثل تقليل الأمراض من خلال التوعية الصحية). </a:t>
            </a:r>
          </a:p>
          <a:p>
            <a:pPr marL="342900" indent="-342900" algn="r" rtl="1">
              <a:buFont typeface="Arial" panose="020B0604020202020204" pitchFamily="34" charset="0"/>
              <a:buChar char="•"/>
            </a:pPr>
            <a:r>
              <a:rPr lang="ar-EG" sz="2000" b="1" dirty="0">
                <a:solidFill>
                  <a:srgbClr val="C00000"/>
                </a:solidFill>
              </a:rPr>
              <a:t> تعزيز المشاركة المجتمعية: </a:t>
            </a:r>
            <a:r>
              <a:rPr lang="ar-EG" sz="2000" dirty="0"/>
              <a:t>يشجع الأفراد على التفاعل والتغيير الذاتي.</a:t>
            </a:r>
          </a:p>
          <a:p>
            <a:pPr algn="just" rtl="1"/>
            <a:endParaRPr lang="ar-JO" sz="28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077" y="2715968"/>
            <a:ext cx="2621719" cy="2174969"/>
          </a:xfrm>
          <a:prstGeom prst="rect">
            <a:avLst/>
          </a:prstGeom>
        </p:spPr>
      </p:pic>
    </p:spTree>
    <p:extLst>
      <p:ext uri="{BB962C8B-B14F-4D97-AF65-F5344CB8AC3E}">
        <p14:creationId xmlns:p14="http://schemas.microsoft.com/office/powerpoint/2010/main" val="24158540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412836" y="1765119"/>
            <a:ext cx="5716659" cy="3323987"/>
          </a:xfrm>
          <a:prstGeom prst="rect">
            <a:avLst/>
          </a:prstGeom>
          <a:noFill/>
        </p:spPr>
        <p:txBody>
          <a:bodyPr wrap="square" rtlCol="0">
            <a:spAutoFit/>
          </a:bodyPr>
          <a:lstStyle/>
          <a:p>
            <a:pPr algn="r" rtl="1"/>
            <a:r>
              <a:rPr lang="ar-EG" sz="2800" b="1" dirty="0">
                <a:latin typeface="Alexandria" charset="0"/>
              </a:rPr>
              <a:t> </a:t>
            </a:r>
            <a:r>
              <a:rPr lang="en-US" sz="2800" b="1" dirty="0">
                <a:latin typeface="Alexandria" charset="0"/>
              </a:rPr>
              <a:t>1</a:t>
            </a:r>
            <a:r>
              <a:rPr lang="ar-EG" sz="2800" b="1" dirty="0">
                <a:latin typeface="Alexandria" charset="0"/>
              </a:rPr>
              <a:t>. 5. التسويق السياسي</a:t>
            </a:r>
            <a:endParaRPr lang="en-US" sz="2800" b="1" dirty="0">
              <a:latin typeface="Alexandria" charset="0"/>
            </a:endParaRPr>
          </a:p>
          <a:p>
            <a:pPr algn="r" rtl="1"/>
            <a:endParaRPr lang="ar-EG" sz="1400" b="1" dirty="0">
              <a:latin typeface="Alexandria" charset="0"/>
            </a:endParaRPr>
          </a:p>
          <a:p>
            <a:pPr marL="342900" indent="-342900" algn="r" rtl="1">
              <a:buFont typeface="Arial" panose="020B0604020202020204" pitchFamily="34" charset="0"/>
              <a:buChar char="•"/>
            </a:pPr>
            <a:r>
              <a:rPr lang="ar-EG" sz="2000" b="1" dirty="0">
                <a:solidFill>
                  <a:srgbClr val="C00000"/>
                </a:solidFill>
              </a:rPr>
              <a:t>بناء الوعي السياسي</a:t>
            </a:r>
            <a:r>
              <a:rPr lang="ar-EG" sz="2000" dirty="0">
                <a:solidFill>
                  <a:srgbClr val="C00000"/>
                </a:solidFill>
              </a:rPr>
              <a:t>: </a:t>
            </a:r>
            <a:r>
              <a:rPr lang="ar-EG" sz="2000" dirty="0"/>
              <a:t>يساعد الناخبين على فهم البرامج والمرشحين واتخاذ قرارات مستنيرة. </a:t>
            </a:r>
          </a:p>
          <a:p>
            <a:pPr marL="342900" indent="-342900" algn="r" rtl="1">
              <a:buFont typeface="Arial" panose="020B0604020202020204" pitchFamily="34" charset="0"/>
              <a:buChar char="•"/>
            </a:pPr>
            <a:r>
              <a:rPr lang="ar-EG" sz="2000" b="1" dirty="0">
                <a:solidFill>
                  <a:srgbClr val="C00000"/>
                </a:solidFill>
              </a:rPr>
              <a:t>تعزيز الديمقراطية: </a:t>
            </a:r>
            <a:r>
              <a:rPr lang="ar-EG" sz="2000" dirty="0"/>
              <a:t>من خلال خلق تواصل فعال بين السياسيين والجمهور.</a:t>
            </a:r>
          </a:p>
          <a:p>
            <a:pPr marL="342900" indent="-342900" algn="r" rtl="1">
              <a:buFont typeface="Arial" panose="020B0604020202020204" pitchFamily="34" charset="0"/>
              <a:buChar char="•"/>
            </a:pPr>
            <a:r>
              <a:rPr lang="ar-EG" sz="2000" b="1" dirty="0">
                <a:solidFill>
                  <a:srgbClr val="C00000"/>
                </a:solidFill>
              </a:rPr>
              <a:t>تحسين الصورة العامة للمرشحين: </a:t>
            </a:r>
            <a:r>
              <a:rPr lang="ar-EG" sz="2000" dirty="0"/>
              <a:t>عبر تقديمهم بطريقة مهنية ومقنعة.</a:t>
            </a:r>
          </a:p>
          <a:p>
            <a:pPr marL="342900" indent="-342900" algn="r" rtl="1">
              <a:buFont typeface="Arial" panose="020B0604020202020204" pitchFamily="34" charset="0"/>
              <a:buChar char="•"/>
            </a:pPr>
            <a:r>
              <a:rPr lang="ar-EG" sz="2000" b="1" dirty="0">
                <a:solidFill>
                  <a:srgbClr val="C00000"/>
                </a:solidFill>
              </a:rPr>
              <a:t>توجيه الرأي العام</a:t>
            </a:r>
            <a:r>
              <a:rPr lang="ar-EG" sz="2000" dirty="0">
                <a:solidFill>
                  <a:srgbClr val="C00000"/>
                </a:solidFill>
              </a:rPr>
              <a:t>: </a:t>
            </a:r>
            <a:r>
              <a:rPr lang="ar-EG" sz="2000" dirty="0"/>
              <a:t>بما يخدم أهداف سياسية أو إصلاحية.</a:t>
            </a:r>
          </a:p>
          <a:p>
            <a:pPr algn="just" rtl="1"/>
            <a:endParaRPr lang="ar-JO" sz="28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3001" y="2605352"/>
            <a:ext cx="3079835" cy="2053223"/>
          </a:xfrm>
          <a:prstGeom prst="rect">
            <a:avLst/>
          </a:prstGeom>
        </p:spPr>
      </p:pic>
    </p:spTree>
    <p:extLst>
      <p:ext uri="{BB962C8B-B14F-4D97-AF65-F5344CB8AC3E}">
        <p14:creationId xmlns:p14="http://schemas.microsoft.com/office/powerpoint/2010/main" val="3291969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222129"/>
          </a:xfrm>
          <a:prstGeom prst="rect">
            <a:avLst/>
          </a:prstGeom>
          <a:noFill/>
        </p:spPr>
        <p:txBody>
          <a:bodyPr wrap="square">
            <a:spAutoFit/>
          </a:bodyPr>
          <a:lstStyle/>
          <a:p>
            <a:pPr algn="ctr">
              <a:lnSpc>
                <a:spcPct val="120000"/>
              </a:lnSpc>
            </a:pPr>
            <a:r>
              <a:rPr lang="ar-EG" sz="3200" dirty="0"/>
              <a:t> 6.</a:t>
            </a:r>
            <a:r>
              <a:rPr lang="ar-EG" sz="3200" b="1" dirty="0">
                <a:latin typeface="Alexandria" charset="0"/>
              </a:rPr>
              <a:t>عرض أمثلة تطبيقية محلية وعالمية</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5217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965278" y="1765119"/>
            <a:ext cx="8164217" cy="954107"/>
          </a:xfrm>
          <a:prstGeom prst="rect">
            <a:avLst/>
          </a:prstGeom>
          <a:noFill/>
        </p:spPr>
        <p:txBody>
          <a:bodyPr wrap="square" rtlCol="0">
            <a:spAutoFit/>
          </a:bodyPr>
          <a:lstStyle/>
          <a:p>
            <a:pPr algn="r" rtl="1"/>
            <a:r>
              <a:rPr lang="ar-EG" sz="2400" b="1" dirty="0">
                <a:solidFill>
                  <a:srgbClr val="C00000"/>
                </a:solidFill>
                <a:latin typeface="Calibri" panose="020F0502020204030204" pitchFamily="34" charset="0"/>
                <a:cs typeface="Calibri" panose="020F0502020204030204" pitchFamily="34" charset="0"/>
              </a:rPr>
              <a:t> </a:t>
            </a:r>
            <a:r>
              <a:rPr lang="ar-EG" sz="2800" b="1" dirty="0"/>
              <a:t>1</a:t>
            </a:r>
            <a:r>
              <a:rPr lang="ar-EG" sz="2800" dirty="0"/>
              <a:t>. </a:t>
            </a:r>
            <a:r>
              <a:rPr lang="ar-EG" sz="2800" b="1" dirty="0"/>
              <a:t>6. أمثلة تطبيقية – التسويق الاجتماعي:</a:t>
            </a:r>
            <a:endParaRPr lang="ar-EG" sz="2400" dirty="0"/>
          </a:p>
          <a:p>
            <a:pPr marL="342900" indent="-342900" algn="r" rtl="1">
              <a:buFont typeface="Arial" panose="020B0604020202020204" pitchFamily="34" charset="0"/>
              <a:buChar char="•"/>
            </a:pPr>
            <a:endParaRPr lang="ar-JO" sz="28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448152055"/>
              </p:ext>
            </p:extLst>
          </p:nvPr>
        </p:nvGraphicFramePr>
        <p:xfrm>
          <a:off x="1624084" y="2379270"/>
          <a:ext cx="8505411" cy="2602162"/>
        </p:xfrm>
        <a:graphic>
          <a:graphicData uri="http://schemas.openxmlformats.org/drawingml/2006/table">
            <a:tbl>
              <a:tblPr firstRow="1" firstCol="1" bandRow="1">
                <a:tableStyleId>{5940675A-B579-460E-94D1-54222C63F5DA}</a:tableStyleId>
              </a:tblPr>
              <a:tblGrid>
                <a:gridCol w="3288196">
                  <a:extLst>
                    <a:ext uri="{9D8B030D-6E8A-4147-A177-3AD203B41FA5}">
                      <a16:colId xmlns:a16="http://schemas.microsoft.com/office/drawing/2014/main" val="20000"/>
                    </a:ext>
                  </a:extLst>
                </a:gridCol>
                <a:gridCol w="3355261">
                  <a:extLst>
                    <a:ext uri="{9D8B030D-6E8A-4147-A177-3AD203B41FA5}">
                      <a16:colId xmlns:a16="http://schemas.microsoft.com/office/drawing/2014/main" val="20001"/>
                    </a:ext>
                  </a:extLst>
                </a:gridCol>
                <a:gridCol w="1861954">
                  <a:extLst>
                    <a:ext uri="{9D8B030D-6E8A-4147-A177-3AD203B41FA5}">
                      <a16:colId xmlns:a16="http://schemas.microsoft.com/office/drawing/2014/main" val="20002"/>
                    </a:ext>
                  </a:extLst>
                </a:gridCol>
              </a:tblGrid>
              <a:tr h="332879">
                <a:tc>
                  <a:txBody>
                    <a:bodyPr/>
                    <a:lstStyle/>
                    <a:p>
                      <a:pPr algn="r" rtl="1">
                        <a:lnSpc>
                          <a:spcPct val="107000"/>
                        </a:lnSpc>
                        <a:spcAft>
                          <a:spcPts val="0"/>
                        </a:spcAft>
                      </a:pPr>
                      <a:r>
                        <a:rPr lang="ar-SA" sz="1800" b="1" dirty="0">
                          <a:effectLst/>
                        </a:rPr>
                        <a:t>الهدف/السلوك المستهدف</a:t>
                      </a:r>
                      <a:endParaRPr lang="en-MY" sz="18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800" b="1" dirty="0">
                          <a:effectLst/>
                        </a:rPr>
                        <a:t>الحملة</a:t>
                      </a:r>
                      <a:endParaRPr lang="en-MY" sz="18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800" b="1" dirty="0">
                          <a:solidFill>
                            <a:srgbClr val="C00000"/>
                          </a:solidFill>
                          <a:effectLst/>
                        </a:rPr>
                        <a:t>الجهة/الدولة</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0"/>
                  </a:ext>
                </a:extLst>
              </a:tr>
              <a:tr h="645468">
                <a:tc>
                  <a:txBody>
                    <a:bodyPr/>
                    <a:lstStyle/>
                    <a:p>
                      <a:pPr algn="r" rtl="1">
                        <a:lnSpc>
                          <a:spcPct val="107000"/>
                        </a:lnSpc>
                        <a:spcAft>
                          <a:spcPts val="0"/>
                        </a:spcAft>
                      </a:pPr>
                      <a:r>
                        <a:rPr lang="ar-SA" sz="1800" dirty="0">
                          <a:effectLst/>
                        </a:rPr>
                        <a:t>تعزيز الالتزام بالإجراءات الاحترازية خلال جائحة كورونا</a:t>
                      </a:r>
                      <a:r>
                        <a:rPr lang="en-MY" sz="1800" dirty="0">
                          <a:effectLst/>
                        </a:rPr>
                        <a:t>.</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800" dirty="0">
                          <a:effectLst/>
                        </a:rPr>
                        <a:t>حملة </a:t>
                      </a:r>
                      <a:r>
                        <a:rPr lang="ar-SA" sz="1800" dirty="0">
                          <a:solidFill>
                            <a:schemeClr val="accent6">
                              <a:lumMod val="50000"/>
                            </a:schemeClr>
                          </a:solidFill>
                          <a:effectLst/>
                        </a:rPr>
                        <a:t>"</a:t>
                      </a:r>
                      <a:r>
                        <a:rPr lang="ar-SA" sz="1800" b="1" dirty="0">
                          <a:solidFill>
                            <a:schemeClr val="accent6">
                              <a:lumMod val="50000"/>
                            </a:schemeClr>
                          </a:solidFill>
                          <a:effectLst/>
                        </a:rPr>
                        <a:t>أنا ملتزم</a:t>
                      </a:r>
                      <a:r>
                        <a:rPr lang="ar-SA" sz="1800" dirty="0">
                          <a:solidFill>
                            <a:schemeClr val="accent6">
                              <a:lumMod val="50000"/>
                            </a:schemeClr>
                          </a:solidFill>
                          <a:effectLst/>
                        </a:rPr>
                        <a:t>" </a:t>
                      </a:r>
                      <a:r>
                        <a:rPr lang="ar-SA" sz="1800" dirty="0">
                          <a:effectLst/>
                        </a:rPr>
                        <a:t>من وزارة الصحة</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en-MY" sz="1800" b="1" dirty="0">
                          <a:solidFill>
                            <a:srgbClr val="C00000"/>
                          </a:solidFill>
                          <a:effectLst/>
                        </a:rPr>
                        <a:t>🇸🇦 </a:t>
                      </a:r>
                      <a:r>
                        <a:rPr lang="ar-SA" sz="1800" b="1" dirty="0">
                          <a:solidFill>
                            <a:srgbClr val="C00000"/>
                          </a:solidFill>
                          <a:effectLst/>
                        </a:rPr>
                        <a:t>السعودية</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1"/>
                  </a:ext>
                </a:extLst>
              </a:tr>
              <a:tr h="645468">
                <a:tc>
                  <a:txBody>
                    <a:bodyPr/>
                    <a:lstStyle/>
                    <a:p>
                      <a:pPr algn="r" rtl="1">
                        <a:lnSpc>
                          <a:spcPct val="107000"/>
                        </a:lnSpc>
                        <a:spcAft>
                          <a:spcPts val="0"/>
                        </a:spcAft>
                      </a:pPr>
                      <a:r>
                        <a:rPr lang="ar-SA" sz="1800">
                          <a:effectLst/>
                        </a:rPr>
                        <a:t>التوعية والكشف المبكر عن الأمراض المزمنة وفيروس</a:t>
                      </a:r>
                      <a:r>
                        <a:rPr lang="en-MY" sz="1800">
                          <a:effectLst/>
                        </a:rPr>
                        <a:t> C.</a:t>
                      </a:r>
                      <a:endParaRPr lang="en-MY" sz="18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800" dirty="0">
                          <a:effectLst/>
                        </a:rPr>
                        <a:t>حملة</a:t>
                      </a:r>
                      <a:r>
                        <a:rPr lang="ar-SA" sz="1800" b="1" kern="1200" dirty="0">
                          <a:solidFill>
                            <a:schemeClr val="accent6">
                              <a:lumMod val="50000"/>
                            </a:schemeClr>
                          </a:solidFill>
                          <a:effectLst/>
                          <a:latin typeface="+mn-lt"/>
                          <a:ea typeface="+mn-ea"/>
                          <a:cs typeface="+mn-cs"/>
                        </a:rPr>
                        <a:t> "100 مليون صحة</a:t>
                      </a:r>
                      <a:r>
                        <a:rPr lang="en-MY" sz="1800" b="1" kern="1200" dirty="0">
                          <a:solidFill>
                            <a:schemeClr val="accent6">
                              <a:lumMod val="50000"/>
                            </a:schemeClr>
                          </a:solidFill>
                          <a:effectLst/>
                          <a:latin typeface="+mn-lt"/>
                          <a:ea typeface="+mn-ea"/>
                          <a:cs typeface="+mn-cs"/>
                        </a:rPr>
                        <a:t>"</a:t>
                      </a:r>
                    </a:p>
                  </a:txBody>
                  <a:tcPr marL="9525" marR="9525" marT="9525" marB="9525" anchor="ctr"/>
                </a:tc>
                <a:tc>
                  <a:txBody>
                    <a:bodyPr/>
                    <a:lstStyle/>
                    <a:p>
                      <a:pPr algn="r" rtl="1">
                        <a:lnSpc>
                          <a:spcPct val="107000"/>
                        </a:lnSpc>
                        <a:spcAft>
                          <a:spcPts val="0"/>
                        </a:spcAft>
                      </a:pPr>
                      <a:r>
                        <a:rPr lang="en-MY" sz="1800" b="1" dirty="0">
                          <a:solidFill>
                            <a:srgbClr val="C00000"/>
                          </a:solidFill>
                          <a:effectLst/>
                        </a:rPr>
                        <a:t>🇪🇬 </a:t>
                      </a:r>
                      <a:r>
                        <a:rPr lang="ar-SA" sz="1800" b="1" dirty="0">
                          <a:solidFill>
                            <a:srgbClr val="C00000"/>
                          </a:solidFill>
                          <a:effectLst/>
                        </a:rPr>
                        <a:t>مصر</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2"/>
                  </a:ext>
                </a:extLst>
              </a:tr>
              <a:tr h="332879">
                <a:tc>
                  <a:txBody>
                    <a:bodyPr/>
                    <a:lstStyle/>
                    <a:p>
                      <a:pPr algn="r" rtl="1">
                        <a:lnSpc>
                          <a:spcPct val="107000"/>
                        </a:lnSpc>
                        <a:spcAft>
                          <a:spcPts val="0"/>
                        </a:spcAft>
                      </a:pPr>
                      <a:r>
                        <a:rPr lang="ar-SA" sz="1800">
                          <a:effectLst/>
                        </a:rPr>
                        <a:t>خفض معدلات التدخين في فئة الشباب</a:t>
                      </a:r>
                      <a:r>
                        <a:rPr lang="en-MY" sz="1800">
                          <a:effectLst/>
                        </a:rPr>
                        <a:t>.</a:t>
                      </a:r>
                      <a:endParaRPr lang="en-MY" sz="18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800" dirty="0">
                          <a:effectLst/>
                        </a:rPr>
                        <a:t>حملة</a:t>
                      </a:r>
                      <a:r>
                        <a:rPr lang="en-MY" sz="1800" dirty="0">
                          <a:effectLst/>
                        </a:rPr>
                        <a:t> </a:t>
                      </a:r>
                      <a:r>
                        <a:rPr lang="en-MY" sz="1800" b="1" kern="1200" dirty="0">
                          <a:solidFill>
                            <a:schemeClr val="accent6">
                              <a:lumMod val="50000"/>
                            </a:schemeClr>
                          </a:solidFill>
                          <a:effectLst/>
                          <a:latin typeface="+mn-lt"/>
                          <a:ea typeface="+mn-ea"/>
                          <a:cs typeface="+mn-cs"/>
                        </a:rPr>
                        <a:t>"Truth" </a:t>
                      </a:r>
                      <a:r>
                        <a:rPr lang="ar-SA" sz="1800" dirty="0">
                          <a:effectLst/>
                        </a:rPr>
                        <a:t>ضد التدخين بين المراهقين</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en-MY" sz="1800" b="1" dirty="0">
                          <a:solidFill>
                            <a:srgbClr val="C00000"/>
                          </a:solidFill>
                          <a:effectLst/>
                        </a:rPr>
                        <a:t>🇺🇸 </a:t>
                      </a:r>
                      <a:r>
                        <a:rPr lang="ar-SA" sz="1800" b="1" dirty="0">
                          <a:solidFill>
                            <a:srgbClr val="C00000"/>
                          </a:solidFill>
                          <a:effectLst/>
                        </a:rPr>
                        <a:t>الولايات المتحدة</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3"/>
                  </a:ext>
                </a:extLst>
              </a:tr>
              <a:tr h="645468">
                <a:tc>
                  <a:txBody>
                    <a:bodyPr/>
                    <a:lstStyle/>
                    <a:p>
                      <a:pPr algn="r" rtl="1">
                        <a:lnSpc>
                          <a:spcPct val="107000"/>
                        </a:lnSpc>
                        <a:spcAft>
                          <a:spcPts val="0"/>
                        </a:spcAft>
                      </a:pPr>
                      <a:r>
                        <a:rPr lang="ar-SA" sz="1800">
                          <a:effectLst/>
                        </a:rPr>
                        <a:t>تعزيز التغذية الصحية والنشاط البدني للأطفال والعائلات</a:t>
                      </a:r>
                      <a:r>
                        <a:rPr lang="en-MY" sz="1800">
                          <a:effectLst/>
                        </a:rPr>
                        <a:t>.</a:t>
                      </a:r>
                      <a:endParaRPr lang="en-MY" sz="18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0"/>
                        </a:spcAft>
                      </a:pPr>
                      <a:r>
                        <a:rPr lang="ar-SA" sz="1800" dirty="0">
                          <a:effectLst/>
                        </a:rPr>
                        <a:t>حملة</a:t>
                      </a:r>
                      <a:r>
                        <a:rPr lang="en-MY" sz="1800" dirty="0">
                          <a:effectLst/>
                        </a:rPr>
                        <a:t> </a:t>
                      </a:r>
                      <a:r>
                        <a:rPr lang="en-MY" sz="1800" b="1" kern="1200" dirty="0">
                          <a:solidFill>
                            <a:schemeClr val="accent6">
                              <a:lumMod val="50000"/>
                            </a:schemeClr>
                          </a:solidFill>
                          <a:effectLst/>
                          <a:latin typeface="+mn-lt"/>
                          <a:ea typeface="+mn-ea"/>
                          <a:cs typeface="+mn-cs"/>
                        </a:rPr>
                        <a:t>"</a:t>
                      </a:r>
                      <a:r>
                        <a:rPr lang="en-MY" sz="1800" b="1" kern="1200" dirty="0" err="1">
                          <a:solidFill>
                            <a:schemeClr val="accent6">
                              <a:lumMod val="50000"/>
                            </a:schemeClr>
                          </a:solidFill>
                          <a:effectLst/>
                          <a:latin typeface="+mn-lt"/>
                          <a:ea typeface="+mn-ea"/>
                          <a:cs typeface="+mn-cs"/>
                        </a:rPr>
                        <a:t>Change4Life</a:t>
                      </a:r>
                      <a:r>
                        <a:rPr lang="en-MY" sz="1800" b="1" kern="1200" dirty="0">
                          <a:solidFill>
                            <a:schemeClr val="accent6">
                              <a:lumMod val="50000"/>
                            </a:schemeClr>
                          </a:solidFill>
                          <a:effectLst/>
                          <a:latin typeface="+mn-lt"/>
                          <a:ea typeface="+mn-ea"/>
                          <a:cs typeface="+mn-cs"/>
                        </a:rPr>
                        <a:t>"</a:t>
                      </a:r>
                    </a:p>
                  </a:txBody>
                  <a:tcPr marL="9525" marR="9525" marT="9525" marB="9525" anchor="ctr"/>
                </a:tc>
                <a:tc>
                  <a:txBody>
                    <a:bodyPr/>
                    <a:lstStyle/>
                    <a:p>
                      <a:pPr algn="r" rtl="1">
                        <a:lnSpc>
                          <a:spcPct val="107000"/>
                        </a:lnSpc>
                        <a:spcAft>
                          <a:spcPts val="0"/>
                        </a:spcAft>
                      </a:pPr>
                      <a:r>
                        <a:rPr lang="en-MY" sz="1800" b="1" dirty="0">
                          <a:solidFill>
                            <a:srgbClr val="C00000"/>
                          </a:solidFill>
                          <a:effectLst/>
                        </a:rPr>
                        <a:t>🇬🇧 </a:t>
                      </a:r>
                      <a:r>
                        <a:rPr lang="ar-SA" sz="1800" b="1" dirty="0">
                          <a:solidFill>
                            <a:srgbClr val="C00000"/>
                          </a:solidFill>
                          <a:effectLst/>
                        </a:rPr>
                        <a:t>بريطانيا</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93956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965278" y="1765119"/>
            <a:ext cx="8164217" cy="954107"/>
          </a:xfrm>
          <a:prstGeom prst="rect">
            <a:avLst/>
          </a:prstGeom>
          <a:noFill/>
        </p:spPr>
        <p:txBody>
          <a:bodyPr wrap="square" rtlCol="0">
            <a:spAutoFit/>
          </a:bodyPr>
          <a:lstStyle/>
          <a:p>
            <a:pPr algn="r" rtl="1"/>
            <a:r>
              <a:rPr lang="ar-EG" sz="2400" b="1" dirty="0">
                <a:solidFill>
                  <a:srgbClr val="C00000"/>
                </a:solidFill>
                <a:latin typeface="Calibri" panose="020F0502020204030204" pitchFamily="34" charset="0"/>
                <a:cs typeface="Calibri" panose="020F0502020204030204" pitchFamily="34" charset="0"/>
              </a:rPr>
              <a:t> </a:t>
            </a:r>
            <a:r>
              <a:rPr lang="en-MY" sz="2800" b="1" dirty="0"/>
              <a:t>2</a:t>
            </a:r>
            <a:r>
              <a:rPr lang="ar-EG" sz="2800" dirty="0"/>
              <a:t>. </a:t>
            </a:r>
            <a:r>
              <a:rPr lang="ar-EG" sz="2800" b="1" dirty="0"/>
              <a:t>6. أمثلة تطبيقية – التسويق السياسي:</a:t>
            </a:r>
            <a:endParaRPr lang="ar-EG" sz="2400" dirty="0"/>
          </a:p>
          <a:p>
            <a:pPr marL="342900" indent="-342900" algn="r" rtl="1">
              <a:buFont typeface="Arial" panose="020B0604020202020204" pitchFamily="34" charset="0"/>
              <a:buChar char="•"/>
            </a:pPr>
            <a:endParaRPr lang="ar-JO" sz="28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2804207210"/>
              </p:ext>
            </p:extLst>
          </p:nvPr>
        </p:nvGraphicFramePr>
        <p:xfrm>
          <a:off x="1528550" y="2374710"/>
          <a:ext cx="8710127" cy="1996567"/>
        </p:xfrm>
        <a:graphic>
          <a:graphicData uri="http://schemas.openxmlformats.org/drawingml/2006/table">
            <a:tbl>
              <a:tblPr firstRow="1" firstCol="1" bandRow="1"/>
              <a:tblGrid>
                <a:gridCol w="2903375">
                  <a:extLst>
                    <a:ext uri="{9D8B030D-6E8A-4147-A177-3AD203B41FA5}">
                      <a16:colId xmlns:a16="http://schemas.microsoft.com/office/drawing/2014/main" val="20000"/>
                    </a:ext>
                  </a:extLst>
                </a:gridCol>
                <a:gridCol w="3743409">
                  <a:extLst>
                    <a:ext uri="{9D8B030D-6E8A-4147-A177-3AD203B41FA5}">
                      <a16:colId xmlns:a16="http://schemas.microsoft.com/office/drawing/2014/main" val="20001"/>
                    </a:ext>
                  </a:extLst>
                </a:gridCol>
                <a:gridCol w="2063343">
                  <a:extLst>
                    <a:ext uri="{9D8B030D-6E8A-4147-A177-3AD203B41FA5}">
                      <a16:colId xmlns:a16="http://schemas.microsoft.com/office/drawing/2014/main" val="20002"/>
                    </a:ext>
                  </a:extLst>
                </a:gridCol>
              </a:tblGrid>
              <a:tr h="208716">
                <a:tc>
                  <a:txBody>
                    <a:bodyPr/>
                    <a:lstStyle/>
                    <a:p>
                      <a:pPr algn="ctr" rtl="1">
                        <a:lnSpc>
                          <a:spcPct val="107000"/>
                        </a:lnSpc>
                        <a:spcAft>
                          <a:spcPts val="0"/>
                        </a:spcAft>
                      </a:pPr>
                      <a:r>
                        <a:rPr lang="ar-SA" sz="1800" b="1" dirty="0">
                          <a:effectLst/>
                          <a:latin typeface="Calibri" panose="020F0502020204030204" pitchFamily="34" charset="0"/>
                          <a:ea typeface="Times New Roman" panose="02020603050405020304" pitchFamily="18" charset="0"/>
                          <a:cs typeface="Times New Roman" panose="02020603050405020304" pitchFamily="18" charset="0"/>
                        </a:rPr>
                        <a:t>الهدف السياسي</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SA" sz="1800" b="1">
                          <a:effectLst/>
                          <a:latin typeface="Calibri" panose="020F0502020204030204" pitchFamily="34" charset="0"/>
                          <a:ea typeface="Times New Roman" panose="02020603050405020304" pitchFamily="18" charset="0"/>
                          <a:cs typeface="Times New Roman" panose="02020603050405020304" pitchFamily="18" charset="0"/>
                        </a:rPr>
                        <a:t>الحملة</a:t>
                      </a:r>
                      <a:endParaRPr lang="en-MY"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800" b="1"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الجهة/الدولة</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r" rtl="1">
                        <a:lnSpc>
                          <a:spcPct val="107000"/>
                        </a:lnSpc>
                        <a:spcAft>
                          <a:spcPts val="0"/>
                        </a:spcAft>
                      </a:pPr>
                      <a:r>
                        <a:rPr lang="ar-SA" sz="1800">
                          <a:effectLst/>
                          <a:latin typeface="Calibri" panose="020F0502020204030204" pitchFamily="34" charset="0"/>
                          <a:ea typeface="Times New Roman" panose="02020603050405020304" pitchFamily="18" charset="0"/>
                          <a:cs typeface="Times New Roman" panose="02020603050405020304" pitchFamily="18" charset="0"/>
                        </a:rPr>
                        <a:t>الترويج للأمل والتغيير وكسب ثقة الناخبين الشباب</a:t>
                      </a:r>
                      <a:r>
                        <a:rPr lang="en-MY" sz="1800">
                          <a:effectLst/>
                          <a:latin typeface="Times New Roman" panose="02020603050405020304" pitchFamily="18" charset="0"/>
                          <a:ea typeface="Times New Roman" panose="02020603050405020304" pitchFamily="18" charset="0"/>
                          <a:cs typeface="Arial" panose="020B0604020202020204" pitchFamily="34" charset="0"/>
                        </a:rPr>
                        <a:t>.</a:t>
                      </a:r>
                      <a:endParaRPr lang="en-MY"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800" dirty="0">
                          <a:effectLst/>
                          <a:latin typeface="Calibri" panose="020F0502020204030204" pitchFamily="34" charset="0"/>
                          <a:ea typeface="Times New Roman" panose="02020603050405020304" pitchFamily="18" charset="0"/>
                          <a:cs typeface="Times New Roman" panose="02020603050405020304" pitchFamily="18" charset="0"/>
                        </a:rPr>
                        <a:t>حملة</a:t>
                      </a:r>
                      <a:r>
                        <a:rPr lang="en-MY" sz="1800" dirty="0">
                          <a:effectLst/>
                          <a:latin typeface="Times New Roman" panose="02020603050405020304" pitchFamily="18" charset="0"/>
                          <a:ea typeface="Times New Roman" panose="02020603050405020304" pitchFamily="18" charset="0"/>
                          <a:cs typeface="Arial" panose="020B0604020202020204" pitchFamily="34" charset="0"/>
                        </a:rPr>
                        <a:t> </a:t>
                      </a:r>
                      <a:r>
                        <a:rPr lang="en-MY" sz="1800" b="1" dirty="0">
                          <a:solidFill>
                            <a:schemeClr val="accent6">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"Yes We Can"</a:t>
                      </a:r>
                      <a:r>
                        <a:rPr lang="en-MY" sz="1800" dirty="0">
                          <a:effectLst/>
                          <a:latin typeface="Times New Roman" panose="02020603050405020304" pitchFamily="18" charset="0"/>
                          <a:ea typeface="Times New Roman" panose="02020603050405020304" pitchFamily="18" charset="0"/>
                          <a:cs typeface="Arial" panose="020B0604020202020204" pitchFamily="34" charset="0"/>
                        </a:rPr>
                        <a:t> – </a:t>
                      </a:r>
                      <a:r>
                        <a:rPr lang="ar-SA" sz="1800" dirty="0">
                          <a:effectLst/>
                          <a:latin typeface="Times New Roman" panose="02020603050405020304" pitchFamily="18" charset="0"/>
                          <a:ea typeface="Times New Roman" panose="02020603050405020304" pitchFamily="18" charset="0"/>
                          <a:cs typeface="Arial" panose="020B0604020202020204" pitchFamily="34" charset="0"/>
                        </a:rPr>
                        <a:t>باراك أوباما</a:t>
                      </a:r>
                      <a:endParaRPr lang="en-MY" sz="1800" dirty="0">
                        <a:effectLst/>
                        <a:latin typeface="Times New Roman" panose="02020603050405020304" pitchFamily="18" charset="0"/>
                        <a:ea typeface="Times New Roman" panose="02020603050405020304" pitchFamily="18" charset="0"/>
                        <a:cs typeface="Arial" panose="020B0604020202020204" pitchFamily="34" charset="0"/>
                      </a:endParaRPr>
                    </a:p>
                    <a:p>
                      <a:pPr algn="r" rtl="1">
                        <a:lnSpc>
                          <a:spcPct val="107000"/>
                        </a:lnSpc>
                        <a:spcAft>
                          <a:spcPts val="0"/>
                        </a:spcAft>
                      </a:pPr>
                      <a:r>
                        <a:rPr lang="en-MY" sz="1800" dirty="0">
                          <a:effectLst/>
                          <a:latin typeface="Times New Roman" panose="02020603050405020304" pitchFamily="18" charset="0"/>
                          <a:ea typeface="Times New Roman" panose="02020603050405020304" pitchFamily="18" charset="0"/>
                          <a:cs typeface="Arial" panose="020B0604020202020204" pitchFamily="34" charset="0"/>
                        </a:rPr>
                        <a:t> ) </a:t>
                      </a:r>
                      <a:r>
                        <a:rPr lang="ar-SA" sz="1800" dirty="0">
                          <a:effectLst/>
                          <a:latin typeface="Times New Roman" panose="02020603050405020304" pitchFamily="18" charset="0"/>
                          <a:ea typeface="Times New Roman" panose="02020603050405020304" pitchFamily="18" charset="0"/>
                          <a:cs typeface="Arial" panose="020B0604020202020204" pitchFamily="34" charset="0"/>
                        </a:rPr>
                        <a:t>2008</a:t>
                      </a:r>
                      <a:r>
                        <a:rPr lang="en-MY" sz="18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en-MY" sz="1800" b="1" dirty="0">
                          <a:solidFill>
                            <a:srgbClr val="C00000"/>
                          </a:solidFill>
                          <a:effectLst/>
                          <a:latin typeface="Segoe UI Symbol" panose="020B0502040204020203" pitchFamily="34" charset="0"/>
                          <a:ea typeface="Times New Roman" panose="02020603050405020304" pitchFamily="18" charset="0"/>
                          <a:cs typeface="Segoe UI Symbol" panose="020B0502040204020203" pitchFamily="34" charset="0"/>
                        </a:rPr>
                        <a:t>🇺🇸</a:t>
                      </a:r>
                      <a:r>
                        <a:rPr lang="en-MY" sz="18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18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أمريكا</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algn="r" rtl="1">
                        <a:lnSpc>
                          <a:spcPct val="107000"/>
                        </a:lnSpc>
                        <a:spcAft>
                          <a:spcPts val="0"/>
                        </a:spcAft>
                      </a:pPr>
                      <a:r>
                        <a:rPr lang="ar-SA" sz="1800" dirty="0">
                          <a:effectLst/>
                          <a:latin typeface="Calibri" panose="020F0502020204030204" pitchFamily="34" charset="0"/>
                          <a:ea typeface="Times New Roman" panose="02020603050405020304" pitchFamily="18" charset="0"/>
                          <a:cs typeface="Times New Roman" panose="02020603050405020304" pitchFamily="18" charset="0"/>
                        </a:rPr>
                        <a:t>تقديم مرشح مستقل بعيد عن الأحزاب التقليدية</a:t>
                      </a:r>
                      <a:r>
                        <a:rPr lang="en-MY" sz="18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800" dirty="0">
                          <a:effectLst/>
                          <a:latin typeface="Calibri" panose="020F0502020204030204" pitchFamily="34" charset="0"/>
                          <a:ea typeface="Times New Roman" panose="02020603050405020304" pitchFamily="18" charset="0"/>
                          <a:cs typeface="Times New Roman" panose="02020603050405020304" pitchFamily="18" charset="0"/>
                        </a:rPr>
                        <a:t>حملة </a:t>
                      </a:r>
                      <a:r>
                        <a:rPr lang="ar-SA" sz="1800" b="1" dirty="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"إيمانويل ماكرون</a:t>
                      </a:r>
                      <a:r>
                        <a:rPr lang="en-MY" sz="1800" b="1" dirty="0">
                          <a:solidFill>
                            <a:schemeClr val="accent6">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 – En Marche!</a:t>
                      </a:r>
                      <a:endParaRPr lang="en-MY" sz="1800" b="1" dirty="0">
                        <a:solidFill>
                          <a:schemeClr val="accent6">
                            <a:lumMod val="50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en-MY" sz="1800" b="1" dirty="0">
                          <a:solidFill>
                            <a:srgbClr val="C00000"/>
                          </a:solidFill>
                          <a:effectLst/>
                          <a:latin typeface="Segoe UI Symbol" panose="020B0502040204020203" pitchFamily="34" charset="0"/>
                          <a:ea typeface="Times New Roman" panose="02020603050405020304" pitchFamily="18" charset="0"/>
                          <a:cs typeface="Segoe UI Symbol" panose="020B0502040204020203" pitchFamily="34" charset="0"/>
                        </a:rPr>
                        <a:t>🇫🇷</a:t>
                      </a:r>
                      <a:r>
                        <a:rPr lang="en-MY" sz="18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18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فرنسا</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algn="r" rtl="1">
                        <a:lnSpc>
                          <a:spcPct val="107000"/>
                        </a:lnSpc>
                        <a:spcAft>
                          <a:spcPts val="0"/>
                        </a:spcAft>
                      </a:pPr>
                      <a:r>
                        <a:rPr lang="ar-SA" sz="1800" dirty="0">
                          <a:effectLst/>
                          <a:latin typeface="Calibri" panose="020F0502020204030204" pitchFamily="34" charset="0"/>
                          <a:ea typeface="Times New Roman" panose="02020603050405020304" pitchFamily="18" charset="0"/>
                          <a:cs typeface="Times New Roman" panose="02020603050405020304" pitchFamily="18" charset="0"/>
                        </a:rPr>
                        <a:t>دعم إشراك المرأة في الحياة السياسية كناخبة ومرشحة</a:t>
                      </a:r>
                      <a:r>
                        <a:rPr lang="en-MY" sz="18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ar-SA" sz="1800" dirty="0">
                          <a:effectLst/>
                          <a:latin typeface="Calibri" panose="020F0502020204030204" pitchFamily="34" charset="0"/>
                          <a:ea typeface="Times New Roman" panose="02020603050405020304" pitchFamily="18" charset="0"/>
                          <a:cs typeface="Times New Roman" panose="02020603050405020304" pitchFamily="18" charset="0"/>
                        </a:rPr>
                        <a:t>الانتخابات البلدية (2015) – مشاركة المرأة لأول مرة</a:t>
                      </a:r>
                      <a:endParaRPr lang="en-MY"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07000"/>
                        </a:lnSpc>
                        <a:spcAft>
                          <a:spcPts val="0"/>
                        </a:spcAft>
                      </a:pPr>
                      <a:r>
                        <a:rPr lang="en-MY" sz="1800" b="1" dirty="0">
                          <a:solidFill>
                            <a:srgbClr val="C00000"/>
                          </a:solidFill>
                          <a:effectLst/>
                          <a:latin typeface="Segoe UI Symbol" panose="020B0502040204020203" pitchFamily="34" charset="0"/>
                          <a:ea typeface="Times New Roman" panose="02020603050405020304" pitchFamily="18" charset="0"/>
                          <a:cs typeface="Segoe UI Symbol" panose="020B0502040204020203" pitchFamily="34" charset="0"/>
                        </a:rPr>
                        <a:t>🇸🇦</a:t>
                      </a:r>
                      <a:r>
                        <a:rPr lang="en-MY" sz="18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1800" b="1"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السعودية</a:t>
                      </a:r>
                      <a:endParaRPr lang="en-MY"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46394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884389"/>
            <a:ext cx="4747323" cy="1222129"/>
          </a:xfrm>
          <a:prstGeom prst="rect">
            <a:avLst/>
          </a:prstGeom>
          <a:noFill/>
        </p:spPr>
        <p:txBody>
          <a:bodyPr wrap="square">
            <a:spAutoFit/>
          </a:bodyPr>
          <a:lstStyle/>
          <a:p>
            <a:pPr algn="ctr">
              <a:lnSpc>
                <a:spcPct val="120000"/>
              </a:lnSpc>
            </a:pPr>
            <a:r>
              <a:rPr lang="ar-EG" sz="3200" dirty="0"/>
              <a:t> 7.</a:t>
            </a:r>
            <a:r>
              <a:rPr lang="ar-EG" sz="3200" b="1" dirty="0">
                <a:latin typeface="Alexandria" charset="0"/>
              </a:rPr>
              <a:t>تقديم خطة المقرر ومخرجات التعلم</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9823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19754" y="2691060"/>
            <a:ext cx="7226335" cy="2492990"/>
          </a:xfrm>
          <a:prstGeom prst="rect">
            <a:avLst/>
          </a:prstGeom>
          <a:noFill/>
        </p:spPr>
        <p:txBody>
          <a:bodyPr wrap="square" rtlCol="0">
            <a:spAutoFit/>
          </a:bodyPr>
          <a:lstStyle/>
          <a:p>
            <a:pPr marL="800100" lvl="1" indent="-342900" algn="r" rtl="1">
              <a:buFont typeface="Arial" panose="020B0604020202020204" pitchFamily="34" charset="0"/>
              <a:buChar char="•"/>
            </a:pPr>
            <a:r>
              <a:rPr lang="ar-SA" sz="2000" dirty="0"/>
              <a:t>مدخل إلى التسويق الاجتماعي</a:t>
            </a:r>
            <a:endParaRPr lang="ar-EG" sz="2000" dirty="0"/>
          </a:p>
          <a:p>
            <a:pPr marL="800100" lvl="1" indent="-342900" algn="r" rtl="1">
              <a:buFont typeface="Arial" panose="020B0604020202020204" pitchFamily="34" charset="0"/>
              <a:buChar char="•"/>
            </a:pPr>
            <a:r>
              <a:rPr lang="ar-EG" sz="2000" dirty="0"/>
              <a:t>فوائد التسويق الاجتماعي</a:t>
            </a:r>
          </a:p>
          <a:p>
            <a:pPr marL="800100" lvl="1" indent="-342900" algn="r" rtl="1">
              <a:buFont typeface="Arial" panose="020B0604020202020204" pitchFamily="34" charset="0"/>
              <a:buChar char="•"/>
            </a:pPr>
            <a:r>
              <a:rPr lang="ar-EG" sz="2000" dirty="0"/>
              <a:t>مراحل التسويق الاجتماعي</a:t>
            </a:r>
          </a:p>
          <a:p>
            <a:pPr marL="800100" lvl="1" indent="-342900" algn="r" rtl="1">
              <a:buFont typeface="Arial" panose="020B0604020202020204" pitchFamily="34" charset="0"/>
              <a:buChar char="•"/>
            </a:pPr>
            <a:r>
              <a:rPr lang="ar-EG" sz="2000" dirty="0"/>
              <a:t>مبادئ التسويق الاجتماعي </a:t>
            </a:r>
            <a:endParaRPr kumimoji="0" lang="ar-EG" sz="2000" i="0"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endParaRPr>
          </a:p>
          <a:p>
            <a:pPr marL="800100" lvl="1" indent="-342900" algn="r" rtl="1">
              <a:buFont typeface="Arial" panose="020B0604020202020204" pitchFamily="34" charset="0"/>
              <a:buChar char="•"/>
            </a:pPr>
            <a:r>
              <a:rPr lang="ar-SA" sz="2000" dirty="0"/>
              <a:t>عناصر المزيج التسويقي الاجتماعي</a:t>
            </a:r>
            <a:endParaRPr lang="ar-EG" sz="2000" dirty="0"/>
          </a:p>
          <a:p>
            <a:pPr marL="914400" lvl="1" indent="-457200" algn="r" rtl="1">
              <a:buFont typeface="Arial" panose="020B0604020202020204" pitchFamily="34" charset="0"/>
              <a:buChar char="•"/>
            </a:pPr>
            <a:endParaRPr lang="ar-EG" sz="2800" dirty="0"/>
          </a:p>
          <a:p>
            <a:pPr marL="914400" lvl="1" indent="-457200" algn="r" rtl="1">
              <a:buFont typeface="Arial" panose="020B0604020202020204" pitchFamily="34" charset="0"/>
              <a:buChar char="•"/>
            </a:pPr>
            <a:endParaRPr kumimoji="0" lang="en-US" sz="2800" b="0" i="0" u="none" strike="noStrike" kern="1200" cap="none" spc="0" normalizeH="0" baseline="0" noProof="0" dirty="0">
              <a:ln>
                <a:noFill/>
              </a:ln>
              <a:solidFill>
                <a:prstClr val="black"/>
              </a:solidFill>
              <a:effectLst/>
              <a:uLnTx/>
              <a:uFillTx/>
              <a:latin typeface="Microsoft Uighur" panose="02000000000000000000" pitchFamily="2" charset="-78"/>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851578" y="1780726"/>
            <a:ext cx="6915231" cy="954107"/>
          </a:xfrm>
          <a:prstGeom prst="rect">
            <a:avLst/>
          </a:prstGeom>
          <a:noFill/>
        </p:spPr>
        <p:txBody>
          <a:bodyPr wrap="square" rtlCol="0">
            <a:spAutoFit/>
          </a:bodyPr>
          <a:lstStyle/>
          <a:p>
            <a:pPr algn="ctr" rtl="1"/>
            <a:r>
              <a:rPr lang="ar-EG" sz="2800" b="1" dirty="0"/>
              <a:t>المحاضرة 1. </a:t>
            </a:r>
            <a:r>
              <a:rPr lang="ar-SA" sz="2800" b="1" dirty="0"/>
              <a:t>مقدمة في التسويق الاجتماعي </a:t>
            </a:r>
            <a:r>
              <a:rPr lang="ar-EG" sz="2800" b="1" dirty="0"/>
              <a:t>: </a:t>
            </a:r>
            <a:endParaRPr lang="en-US" sz="2800" b="1" dirty="0"/>
          </a:p>
          <a:p>
            <a:pPr algn="r" rtl="1"/>
            <a:endParaRPr lang="en-US" sz="2800" dirty="0">
              <a:latin typeface="Microsoft Uighur" panose="02000000000000000000" pitchFamily="2" charset="-78"/>
            </a:endParaRPr>
          </a:p>
        </p:txBody>
      </p:sp>
      <p:pic>
        <p:nvPicPr>
          <p:cNvPr id="4" name="Picture 3"/>
          <p:cNvPicPr>
            <a:picLocks noChangeAspect="1"/>
          </p:cNvPicPr>
          <p:nvPr/>
        </p:nvPicPr>
        <p:blipFill>
          <a:blip r:embed="rId3"/>
          <a:stretch>
            <a:fillRect/>
          </a:stretch>
        </p:blipFill>
        <p:spPr>
          <a:xfrm>
            <a:off x="473192" y="2473425"/>
            <a:ext cx="3603350" cy="2449217"/>
          </a:xfrm>
          <a:prstGeom prst="rect">
            <a:avLst/>
          </a:prstGeom>
        </p:spPr>
      </p:pic>
    </p:spTree>
    <p:extLst>
      <p:ext uri="{BB962C8B-B14F-4D97-AF65-F5344CB8AC3E}">
        <p14:creationId xmlns:p14="http://schemas.microsoft.com/office/powerpoint/2010/main" val="10142909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485572" y="1844553"/>
            <a:ext cx="8466655" cy="954107"/>
          </a:xfrm>
          <a:prstGeom prst="rect">
            <a:avLst/>
          </a:prstGeom>
          <a:noFill/>
        </p:spPr>
        <p:txBody>
          <a:bodyPr wrap="square" rtlCol="0">
            <a:spAutoFit/>
          </a:bodyPr>
          <a:lstStyle/>
          <a:p>
            <a:pPr lvl="0" algn="ctr" rtl="1"/>
            <a:r>
              <a:rPr lang="ar-EG" sz="2800" b="1" dirty="0"/>
              <a:t>المحاضرة 2. </a:t>
            </a:r>
            <a:r>
              <a:rPr lang="ar-SA" sz="2800" b="1" dirty="0"/>
              <a:t>الاستراتيجيات والتخطيط في التسويق الاجتماعي</a:t>
            </a:r>
            <a:r>
              <a:rPr lang="ar-EG" sz="2800" b="1" dirty="0"/>
              <a:t> </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F6258399-A6FB-160C-A5DD-837B69CDFE8C}"/>
              </a:ext>
            </a:extLst>
          </p:cNvPr>
          <p:cNvSpPr txBox="1"/>
          <p:nvPr/>
        </p:nvSpPr>
        <p:spPr>
          <a:xfrm>
            <a:off x="1333001" y="2592032"/>
            <a:ext cx="8710571" cy="2062103"/>
          </a:xfrm>
          <a:prstGeom prst="rect">
            <a:avLst/>
          </a:prstGeom>
          <a:noFill/>
        </p:spPr>
        <p:txBody>
          <a:bodyPr wrap="square" rtlCol="0">
            <a:spAutoFit/>
          </a:bodyPr>
          <a:lstStyle/>
          <a:p>
            <a:pPr marL="342900" indent="-342900" algn="r" rtl="1">
              <a:buFont typeface="Arial" panose="020B0604020202020204" pitchFamily="34" charset="0"/>
              <a:buChar char="•"/>
            </a:pPr>
            <a:r>
              <a:rPr lang="ar-SA" sz="2000" dirty="0"/>
              <a:t>عملية التسويق الاجتماعي</a:t>
            </a:r>
            <a:endParaRPr lang="ar-EG" sz="2000" dirty="0"/>
          </a:p>
          <a:p>
            <a:pPr marL="342900" indent="-342900" algn="r" rtl="1">
              <a:buFont typeface="Arial" panose="020B0604020202020204" pitchFamily="34" charset="0"/>
              <a:buChar char="•"/>
            </a:pPr>
            <a:r>
              <a:rPr lang="ar-EG" sz="2000" dirty="0"/>
              <a:t>التعرف على خطوات عملية التسويق الاجتماعي</a:t>
            </a:r>
          </a:p>
          <a:p>
            <a:pPr marL="342900" indent="-342900" algn="r" rtl="1">
              <a:buFont typeface="Arial" panose="020B0604020202020204" pitchFamily="34" charset="0"/>
              <a:buChar char="•"/>
            </a:pPr>
            <a:r>
              <a:rPr lang="ar-SA" sz="2000" dirty="0"/>
              <a:t>استراتيجيات التسويق الاجتماعي</a:t>
            </a:r>
            <a:endParaRPr lang="ar-EG" sz="2000" dirty="0"/>
          </a:p>
          <a:p>
            <a:pPr marL="342900" indent="-342900" algn="r" rtl="1">
              <a:buFont typeface="Arial" panose="020B0604020202020204" pitchFamily="34" charset="0"/>
              <a:buChar char="•"/>
            </a:pPr>
            <a:r>
              <a:rPr lang="ar-SA" sz="2000" dirty="0"/>
              <a:t>تخطيط الحملات التسويقية</a:t>
            </a:r>
            <a:r>
              <a:rPr lang="ar-EG" sz="2000" dirty="0"/>
              <a:t>.</a:t>
            </a:r>
          </a:p>
          <a:p>
            <a:pPr marL="342900" indent="-342900" algn="r" rtl="1">
              <a:buFont typeface="Arial" panose="020B0604020202020204" pitchFamily="34" charset="0"/>
              <a:buChar char="•"/>
            </a:pPr>
            <a:r>
              <a:rPr lang="ar-EG" sz="2000" dirty="0"/>
              <a:t>دراسات حالة.</a:t>
            </a:r>
            <a:endParaRPr lang="en-MY" sz="2000" dirty="0"/>
          </a:p>
          <a:p>
            <a:pPr marL="457200" lvl="0" indent="-457200" algn="r" rtl="1">
              <a:buFont typeface="Arial" panose="020B0604020202020204" pitchFamily="34" charset="0"/>
              <a:buChar char="•"/>
            </a:pPr>
            <a:endParaRPr lang="en-US" sz="2800" dirty="0">
              <a:latin typeface="Microsoft Uighur" panose="02000000000000000000" pitchFamily="2" charset="-78"/>
            </a:endParaRPr>
          </a:p>
        </p:txBody>
      </p:sp>
      <p:pic>
        <p:nvPicPr>
          <p:cNvPr id="3" name="Picture 2"/>
          <p:cNvPicPr>
            <a:picLocks noChangeAspect="1"/>
          </p:cNvPicPr>
          <p:nvPr/>
        </p:nvPicPr>
        <p:blipFill>
          <a:blip r:embed="rId3"/>
          <a:stretch>
            <a:fillRect/>
          </a:stretch>
        </p:blipFill>
        <p:spPr>
          <a:xfrm>
            <a:off x="630167" y="2690536"/>
            <a:ext cx="3358164" cy="1996434"/>
          </a:xfrm>
          <a:prstGeom prst="rect">
            <a:avLst/>
          </a:prstGeom>
        </p:spPr>
      </p:pic>
    </p:spTree>
    <p:extLst>
      <p:ext uri="{BB962C8B-B14F-4D97-AF65-F5344CB8AC3E}">
        <p14:creationId xmlns:p14="http://schemas.microsoft.com/office/powerpoint/2010/main" val="12916433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813504" y="1818206"/>
            <a:ext cx="8466655" cy="954107"/>
          </a:xfrm>
          <a:prstGeom prst="rect">
            <a:avLst/>
          </a:prstGeom>
          <a:noFill/>
        </p:spPr>
        <p:txBody>
          <a:bodyPr wrap="square" rtlCol="0">
            <a:spAutoFit/>
          </a:bodyPr>
          <a:lstStyle/>
          <a:p>
            <a:pPr lvl="0" algn="ctr" rtl="1"/>
            <a:r>
              <a:rPr lang="ar-EG" sz="2800" b="1" dirty="0"/>
              <a:t>المحاضرة 3. </a:t>
            </a:r>
            <a:r>
              <a:rPr lang="ar-SA" sz="2800" b="1" dirty="0"/>
              <a:t>تنفيذ الحملات وتشغيل الأنشطة</a:t>
            </a:r>
            <a:r>
              <a:rPr lang="ar-EG" sz="2800" b="1" dirty="0"/>
              <a:t> التسويقية  </a:t>
            </a:r>
            <a:endParaRPr lang="en-US"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53DC0200-5589-241B-D9D7-0451E62E0D8E}"/>
              </a:ext>
            </a:extLst>
          </p:cNvPr>
          <p:cNvSpPr txBox="1"/>
          <p:nvPr/>
        </p:nvSpPr>
        <p:spPr>
          <a:xfrm>
            <a:off x="4329280" y="2513447"/>
            <a:ext cx="5795808" cy="2616101"/>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تشغيل الحملات التسويقية (</a:t>
            </a:r>
            <a:r>
              <a:rPr lang="ar-EG" sz="2000" b="1" dirty="0">
                <a:solidFill>
                  <a:srgbClr val="C00000"/>
                </a:solidFill>
              </a:rPr>
              <a:t>إعداد الحملة، توزيعها، مراقبة أدائها، وتعديل الاستراتيجيات</a:t>
            </a:r>
            <a:r>
              <a:rPr lang="ar-EG" sz="2000" dirty="0"/>
              <a:t>).</a:t>
            </a:r>
          </a:p>
          <a:p>
            <a:pPr marL="342900" indent="-342900" algn="r" rtl="1">
              <a:buFont typeface="Arial" panose="020B0604020202020204" pitchFamily="34" charset="0"/>
              <a:buChar char="•"/>
            </a:pPr>
            <a:r>
              <a:rPr lang="ar-EG" sz="2000" dirty="0"/>
              <a:t>الموارد والعوائق.</a:t>
            </a:r>
          </a:p>
          <a:p>
            <a:pPr marL="342900" indent="-342900" algn="r" rtl="1">
              <a:buFont typeface="Arial" panose="020B0604020202020204" pitchFamily="34" charset="0"/>
              <a:buChar char="•"/>
            </a:pPr>
            <a:r>
              <a:rPr lang="ar-EG" sz="2000" dirty="0"/>
              <a:t>التفاعل مع الجمهور المستهدف.</a:t>
            </a:r>
          </a:p>
          <a:p>
            <a:pPr marL="342900" indent="-342900" algn="r" rtl="1">
              <a:buFont typeface="Arial" panose="020B0604020202020204" pitchFamily="34" charset="0"/>
              <a:buChar char="•"/>
            </a:pPr>
            <a:r>
              <a:rPr lang="ar-EG" sz="2000" dirty="0"/>
              <a:t>النشاط:</a:t>
            </a:r>
            <a:br>
              <a:rPr lang="ar-EG" sz="2000" dirty="0"/>
            </a:br>
            <a:r>
              <a:rPr lang="en-MY" sz="2000" dirty="0"/>
              <a:t>	</a:t>
            </a:r>
            <a:r>
              <a:rPr lang="ar-EG" sz="2000" dirty="0"/>
              <a:t>تحليل حملة توعوية واقعية (</a:t>
            </a:r>
            <a:r>
              <a:rPr lang="ar-EG" sz="2000" b="1" dirty="0">
                <a:solidFill>
                  <a:srgbClr val="C00000"/>
                </a:solidFill>
              </a:rPr>
              <a:t>مثل حملة تطعيم أو مكافحة </a:t>
            </a:r>
            <a:r>
              <a:rPr lang="en-MY" sz="2000" b="1" dirty="0">
                <a:solidFill>
                  <a:srgbClr val="C00000"/>
                </a:solidFill>
              </a:rPr>
              <a:t>	</a:t>
            </a:r>
            <a:r>
              <a:rPr lang="ar-EG" sz="2000" b="1" dirty="0">
                <a:solidFill>
                  <a:srgbClr val="C00000"/>
                </a:solidFill>
              </a:rPr>
              <a:t>التدخين</a:t>
            </a:r>
            <a:r>
              <a:rPr lang="ar-EG" sz="2000" dirty="0"/>
              <a:t>)</a:t>
            </a:r>
          </a:p>
          <a:p>
            <a:pPr marL="342900" lvl="0" indent="-342900" algn="r" rtl="1">
              <a:buFont typeface="Arial" panose="020B0604020202020204" pitchFamily="34" charset="0"/>
              <a:buChar char="•"/>
            </a:pPr>
            <a:endParaRPr lang="en-US" sz="2400" dirty="0">
              <a:latin typeface="Microsoft Uighur" panose="02000000000000000000" pitchFamily="2" charset="-78"/>
            </a:endParaRPr>
          </a:p>
        </p:txBody>
      </p:sp>
      <p:pic>
        <p:nvPicPr>
          <p:cNvPr id="4" name="Picture 3"/>
          <p:cNvPicPr>
            <a:picLocks noChangeAspect="1"/>
          </p:cNvPicPr>
          <p:nvPr/>
        </p:nvPicPr>
        <p:blipFill>
          <a:blip r:embed="rId3"/>
          <a:stretch>
            <a:fillRect/>
          </a:stretch>
        </p:blipFill>
        <p:spPr>
          <a:xfrm>
            <a:off x="448979" y="2604227"/>
            <a:ext cx="3467945" cy="2172489"/>
          </a:xfrm>
          <a:prstGeom prst="rect">
            <a:avLst/>
          </a:prstGeom>
        </p:spPr>
      </p:pic>
    </p:spTree>
    <p:extLst>
      <p:ext uri="{BB962C8B-B14F-4D97-AF65-F5344CB8AC3E}">
        <p14:creationId xmlns:p14="http://schemas.microsoft.com/office/powerpoint/2010/main" val="37070970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384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86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111003" y="1737503"/>
            <a:ext cx="8466655" cy="954107"/>
          </a:xfrm>
          <a:prstGeom prst="rect">
            <a:avLst/>
          </a:prstGeom>
          <a:noFill/>
        </p:spPr>
        <p:txBody>
          <a:bodyPr wrap="square" rtlCol="0">
            <a:spAutoFit/>
          </a:bodyPr>
          <a:lstStyle/>
          <a:p>
            <a:pPr lvl="0" algn="ctr" rtl="1"/>
            <a:r>
              <a:rPr lang="ar-EG" sz="2800" b="1" dirty="0"/>
              <a:t>المحاضرة </a:t>
            </a:r>
            <a:r>
              <a:rPr lang="en-US" sz="2800" b="1" dirty="0"/>
              <a:t>4</a:t>
            </a:r>
            <a:r>
              <a:rPr lang="ar-EG" sz="2800" b="1" dirty="0"/>
              <a:t>. </a:t>
            </a:r>
            <a:r>
              <a:rPr lang="ar-SA" sz="2800" b="1" dirty="0"/>
              <a:t>تغيير السلوك والتحديات الاجتماعية</a:t>
            </a:r>
            <a:r>
              <a:rPr lang="ar-EG" sz="2800" b="1" dirty="0"/>
              <a:t> </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A8AA5908-BFDB-067E-4CC7-E2FDB73B7539}"/>
              </a:ext>
            </a:extLst>
          </p:cNvPr>
          <p:cNvSpPr txBox="1"/>
          <p:nvPr/>
        </p:nvSpPr>
        <p:spPr>
          <a:xfrm>
            <a:off x="777923" y="2257482"/>
            <a:ext cx="9437964" cy="3231654"/>
          </a:xfrm>
          <a:prstGeom prst="rect">
            <a:avLst/>
          </a:prstGeom>
          <a:noFill/>
        </p:spPr>
        <p:txBody>
          <a:bodyPr wrap="square" rtlCol="0">
            <a:spAutoFit/>
          </a:bodyPr>
          <a:lstStyle/>
          <a:p>
            <a:pPr marL="342900" indent="-342900" algn="r" rtl="1">
              <a:buFont typeface="Arial" panose="020B0604020202020204" pitchFamily="34" charset="0"/>
              <a:buChar char="•"/>
            </a:pPr>
            <a:r>
              <a:rPr lang="ar-SA" sz="2000" dirty="0"/>
              <a:t>نظريات تغيير السلوك</a:t>
            </a:r>
            <a:endParaRPr lang="ar-EG" sz="2000" dirty="0"/>
          </a:p>
          <a:p>
            <a:pPr marL="800100" lvl="1" indent="-342900" algn="r" rtl="1">
              <a:buFont typeface="Arial" panose="020B0604020202020204" pitchFamily="34" charset="0"/>
              <a:buChar char="•"/>
            </a:pPr>
            <a:r>
              <a:rPr lang="ar-EG" sz="2000" dirty="0"/>
              <a:t>نظرية المراحل المتعددة (</a:t>
            </a:r>
            <a:r>
              <a:rPr lang="en-MY" sz="2000" dirty="0"/>
              <a:t>Stages of Change) </a:t>
            </a:r>
            <a:endParaRPr lang="ar-EG" sz="2000" dirty="0"/>
          </a:p>
          <a:p>
            <a:pPr marL="800100" lvl="1" indent="-342900" algn="r" rtl="1">
              <a:buFont typeface="Arial" panose="020B0604020202020204" pitchFamily="34" charset="0"/>
              <a:buChar char="•"/>
            </a:pPr>
            <a:r>
              <a:rPr lang="ar-EG" sz="2000" dirty="0"/>
              <a:t>نظرية التعلّم الاجتماعي</a:t>
            </a:r>
          </a:p>
          <a:p>
            <a:pPr marL="800100" lvl="1" indent="-342900" algn="r" rtl="1">
              <a:buFont typeface="Arial" panose="020B0604020202020204" pitchFamily="34" charset="0"/>
              <a:buChar char="•"/>
            </a:pPr>
            <a:r>
              <a:rPr lang="ar-EG" sz="2000" dirty="0"/>
              <a:t>النموذج الصحي الوقائي (</a:t>
            </a:r>
            <a:r>
              <a:rPr lang="en-MY" sz="2000" dirty="0"/>
              <a:t>Health Belief Model</a:t>
            </a:r>
            <a:endParaRPr lang="ar-EG" sz="2000" dirty="0"/>
          </a:p>
          <a:p>
            <a:pPr marL="800100" lvl="1" indent="-342900" algn="r" rtl="1">
              <a:buFont typeface="Arial" panose="020B0604020202020204" pitchFamily="34" charset="0"/>
              <a:buChar char="•"/>
            </a:pPr>
            <a:r>
              <a:rPr lang="ar-EG" sz="2000" dirty="0"/>
              <a:t>نظرية السلوك المخطط (</a:t>
            </a:r>
            <a:r>
              <a:rPr lang="en-MY" sz="2000" dirty="0" err="1"/>
              <a:t>TPB</a:t>
            </a:r>
            <a:endParaRPr lang="ar-EG" sz="2000" dirty="0"/>
          </a:p>
          <a:p>
            <a:pPr marL="342900" indent="-342900" algn="r" rtl="1">
              <a:buFont typeface="Arial" panose="020B0604020202020204" pitchFamily="34" charset="0"/>
              <a:buChar char="•"/>
            </a:pPr>
            <a:r>
              <a:rPr lang="ar-SA" sz="2000" dirty="0"/>
              <a:t>معوقات التغيير</a:t>
            </a:r>
            <a:endParaRPr lang="ar-EG" sz="2000" dirty="0"/>
          </a:p>
          <a:p>
            <a:pPr marL="342900" indent="-342900" algn="r" rtl="1">
              <a:buFont typeface="Arial" panose="020B0604020202020204" pitchFamily="34" charset="0"/>
              <a:buChar char="•"/>
            </a:pPr>
            <a:r>
              <a:rPr lang="ar-SA" sz="2000" dirty="0"/>
              <a:t>تحليل الجمهور المستهدف</a:t>
            </a:r>
            <a:r>
              <a:rPr lang="ar-EG" sz="2000" dirty="0"/>
              <a:t>  </a:t>
            </a:r>
          </a:p>
          <a:p>
            <a:pPr marL="342900" indent="-342900" algn="r" rtl="1">
              <a:buFont typeface="Arial" panose="020B0604020202020204" pitchFamily="34" charset="0"/>
              <a:buChar char="•"/>
            </a:pPr>
            <a:r>
              <a:rPr lang="ar-EG" sz="2000" b="1" dirty="0">
                <a:solidFill>
                  <a:srgbClr val="C00000"/>
                </a:solidFill>
              </a:rPr>
              <a:t>النشاط:</a:t>
            </a:r>
          </a:p>
          <a:p>
            <a:pPr lvl="2" algn="r" rtl="1"/>
            <a:r>
              <a:rPr lang="ar-EG" sz="2000" dirty="0"/>
              <a:t>تصميم حملة تغيير سلوك اجتماعي</a:t>
            </a:r>
          </a:p>
          <a:p>
            <a:pPr marL="457200" indent="-457200" algn="r" rtl="1">
              <a:buFont typeface="Wingdings" panose="05000000000000000000" pitchFamily="2" charset="2"/>
              <a:buChar char="q"/>
            </a:pPr>
            <a:endParaRPr lang="en-MY" sz="2400" dirty="0"/>
          </a:p>
        </p:txBody>
      </p:sp>
      <p:pic>
        <p:nvPicPr>
          <p:cNvPr id="8" name="Picture 7"/>
          <p:cNvPicPr>
            <a:picLocks noChangeAspect="1"/>
          </p:cNvPicPr>
          <p:nvPr/>
        </p:nvPicPr>
        <p:blipFill>
          <a:blip r:embed="rId3"/>
          <a:stretch>
            <a:fillRect/>
          </a:stretch>
        </p:blipFill>
        <p:spPr>
          <a:xfrm>
            <a:off x="637097" y="2784408"/>
            <a:ext cx="2907477" cy="2177801"/>
          </a:xfrm>
          <a:prstGeom prst="rect">
            <a:avLst/>
          </a:prstGeom>
        </p:spPr>
      </p:pic>
    </p:spTree>
    <p:extLst>
      <p:ext uri="{BB962C8B-B14F-4D97-AF65-F5344CB8AC3E}">
        <p14:creationId xmlns:p14="http://schemas.microsoft.com/office/powerpoint/2010/main" val="9200274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76574" y="95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776328" y="1680701"/>
            <a:ext cx="8466655" cy="954107"/>
          </a:xfrm>
          <a:prstGeom prst="rect">
            <a:avLst/>
          </a:prstGeom>
          <a:noFill/>
        </p:spPr>
        <p:txBody>
          <a:bodyPr wrap="square" rtlCol="0">
            <a:spAutoFit/>
          </a:bodyPr>
          <a:lstStyle/>
          <a:p>
            <a:pPr algn="ctr" rtl="1"/>
            <a:r>
              <a:rPr lang="ar-EG" sz="2800" b="1" dirty="0"/>
              <a:t>المحاضرة</a:t>
            </a:r>
            <a:r>
              <a:rPr lang="en-US" sz="2800" b="1" dirty="0"/>
              <a:t>5 </a:t>
            </a:r>
            <a:r>
              <a:rPr lang="ar-EG" sz="2800" dirty="0"/>
              <a:t> </a:t>
            </a:r>
            <a:r>
              <a:rPr lang="ar-EG" sz="2800" b="1" dirty="0">
                <a:latin typeface="Calibri" panose="020F0502020204030204" pitchFamily="34" charset="0"/>
                <a:cs typeface="Calibri" panose="020F0502020204030204" pitchFamily="34" charset="0"/>
              </a:rPr>
              <a:t>. ا</a:t>
            </a:r>
            <a:r>
              <a:rPr lang="ar-SA" sz="2800" b="1" dirty="0"/>
              <a:t>لاتصال والتقييم في التسويق الاجتماعي</a:t>
            </a:r>
            <a:endParaRPr lang="ar-EG" sz="2800" b="1" dirty="0"/>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9AC7965A-0763-D4E5-3D9B-6FAE7CE7C5AE}"/>
              </a:ext>
            </a:extLst>
          </p:cNvPr>
          <p:cNvSpPr txBox="1"/>
          <p:nvPr/>
        </p:nvSpPr>
        <p:spPr>
          <a:xfrm>
            <a:off x="3243067" y="2258259"/>
            <a:ext cx="6706038" cy="2862322"/>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الاتصالات التسويقية المتكاملة  </a:t>
            </a:r>
          </a:p>
          <a:p>
            <a:pPr marL="342900" indent="-342900" algn="r" rtl="1">
              <a:buFont typeface="Arial" panose="020B0604020202020204" pitchFamily="34" charset="0"/>
              <a:buChar char="•"/>
            </a:pPr>
            <a:r>
              <a:rPr lang="ar-EG" sz="2000" dirty="0"/>
              <a:t> أدوات التقييم والمتابعة  </a:t>
            </a:r>
          </a:p>
          <a:p>
            <a:pPr marL="342900" indent="-342900" algn="r" rtl="1">
              <a:buFont typeface="Arial" panose="020B0604020202020204" pitchFamily="34" charset="0"/>
              <a:buChar char="•"/>
            </a:pPr>
            <a:r>
              <a:rPr lang="ar-EG" sz="2000" dirty="0"/>
              <a:t>قياس فعالية الحملات الاجتماعية.</a:t>
            </a:r>
          </a:p>
          <a:p>
            <a:pPr marL="342900" indent="-342900" algn="r" rtl="1">
              <a:buFont typeface="Arial" panose="020B0604020202020204" pitchFamily="34" charset="0"/>
              <a:buChar char="•"/>
            </a:pPr>
            <a:r>
              <a:rPr lang="ar-EG" sz="2000" dirty="0"/>
              <a:t>الاستبيانات. </a:t>
            </a:r>
          </a:p>
          <a:p>
            <a:pPr marL="342900" indent="-342900" algn="r" rtl="1">
              <a:buFont typeface="Arial" panose="020B0604020202020204" pitchFamily="34" charset="0"/>
              <a:buChar char="•"/>
            </a:pPr>
            <a:r>
              <a:rPr lang="ar-EG" sz="2000" dirty="0"/>
              <a:t>مقابلات قبل وبعد الحملة. </a:t>
            </a:r>
          </a:p>
          <a:p>
            <a:pPr marL="342900" indent="-342900" algn="r" rtl="1">
              <a:buFont typeface="Arial" panose="020B0604020202020204" pitchFamily="34" charset="0"/>
              <a:buChar char="•"/>
            </a:pPr>
            <a:r>
              <a:rPr lang="ar-EG" sz="2000" dirty="0"/>
              <a:t>مؤشرات الأداء (</a:t>
            </a:r>
            <a:r>
              <a:rPr lang="en-MY" sz="2000" dirty="0" err="1"/>
              <a:t>KPIs</a:t>
            </a:r>
            <a:r>
              <a:rPr lang="en-MY" sz="2000" dirty="0"/>
              <a:t>). </a:t>
            </a:r>
            <a:r>
              <a:rPr lang="ar-EG" sz="2000" dirty="0"/>
              <a:t>التحليل الإحصائي للنتائج.</a:t>
            </a:r>
          </a:p>
          <a:p>
            <a:pPr marL="342900" indent="-342900" algn="r" rtl="1">
              <a:buFont typeface="Arial" panose="020B0604020202020204" pitchFamily="34" charset="0"/>
              <a:buChar char="•"/>
            </a:pPr>
            <a:r>
              <a:rPr lang="ar-EG" sz="2000" dirty="0"/>
              <a:t>فعالية الحملات والتطبيق العملي</a:t>
            </a:r>
          </a:p>
          <a:p>
            <a:pPr marL="342900" indent="-342900" algn="r" rtl="1">
              <a:buFont typeface="Arial" panose="020B0604020202020204" pitchFamily="34" charset="0"/>
              <a:buChar char="•"/>
            </a:pPr>
            <a:r>
              <a:rPr lang="ar-EG" sz="2000" b="1" dirty="0">
                <a:solidFill>
                  <a:srgbClr val="C00000"/>
                </a:solidFill>
              </a:rPr>
              <a:t>نشاط</a:t>
            </a:r>
            <a:r>
              <a:rPr lang="ar-EG" sz="2000" dirty="0"/>
              <a:t> : </a:t>
            </a:r>
            <a:endParaRPr lang="en-MY" sz="2000" dirty="0"/>
          </a:p>
          <a:p>
            <a:pPr algn="r" rtl="1"/>
            <a:r>
              <a:rPr lang="en-MY" sz="2000" dirty="0"/>
              <a:t>	</a:t>
            </a:r>
            <a:r>
              <a:rPr lang="ar-EG" sz="2000" dirty="0"/>
              <a:t>إنشاء خطة تقييم لحملة افتراضية</a:t>
            </a:r>
            <a:endParaRPr lang="en-MY" sz="2000" dirty="0"/>
          </a:p>
        </p:txBody>
      </p:sp>
      <p:pic>
        <p:nvPicPr>
          <p:cNvPr id="6" name="Picture 5"/>
          <p:cNvPicPr>
            <a:picLocks noChangeAspect="1"/>
          </p:cNvPicPr>
          <p:nvPr/>
        </p:nvPicPr>
        <p:blipFill>
          <a:blip r:embed="rId3"/>
          <a:stretch>
            <a:fillRect/>
          </a:stretch>
        </p:blipFill>
        <p:spPr>
          <a:xfrm>
            <a:off x="851250" y="2285495"/>
            <a:ext cx="2606853" cy="2606853"/>
          </a:xfrm>
          <a:prstGeom prst="rect">
            <a:avLst/>
          </a:prstGeom>
        </p:spPr>
      </p:pic>
    </p:spTree>
    <p:extLst>
      <p:ext uri="{BB962C8B-B14F-4D97-AF65-F5344CB8AC3E}">
        <p14:creationId xmlns:p14="http://schemas.microsoft.com/office/powerpoint/2010/main" val="18110401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91910" y="114916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290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037120" y="1756467"/>
            <a:ext cx="8466655" cy="954107"/>
          </a:xfrm>
          <a:prstGeom prst="rect">
            <a:avLst/>
          </a:prstGeom>
          <a:noFill/>
        </p:spPr>
        <p:txBody>
          <a:bodyPr wrap="square" rtlCol="0">
            <a:spAutoFit/>
          </a:bodyPr>
          <a:lstStyle/>
          <a:p>
            <a:pPr lvl="0" algn="ctr" rtl="1"/>
            <a:r>
              <a:rPr lang="ar-EG" sz="2800" b="1" dirty="0"/>
              <a:t>المحاضرة 6. </a:t>
            </a:r>
            <a:r>
              <a:rPr lang="ar-SA" sz="2800" b="1" dirty="0"/>
              <a:t>مدخل إلى التسويق السياسي</a:t>
            </a:r>
            <a:r>
              <a:rPr lang="ar-EG" sz="2800" b="1" dirty="0"/>
              <a:t> </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DDFC78BC-C59C-4240-22EC-00E4F5E3423A}"/>
              </a:ext>
            </a:extLst>
          </p:cNvPr>
          <p:cNvSpPr txBox="1"/>
          <p:nvPr/>
        </p:nvSpPr>
        <p:spPr>
          <a:xfrm>
            <a:off x="2485571" y="2467032"/>
            <a:ext cx="7458478" cy="1631216"/>
          </a:xfrm>
          <a:prstGeom prst="rect">
            <a:avLst/>
          </a:prstGeom>
          <a:noFill/>
        </p:spPr>
        <p:txBody>
          <a:bodyPr wrap="square" rtlCol="0">
            <a:spAutoFit/>
          </a:bodyPr>
          <a:lstStyle/>
          <a:p>
            <a:pPr marL="342900" indent="-342900" algn="r" rtl="1">
              <a:buFont typeface="Arial" panose="020B0604020202020204" pitchFamily="34" charset="0"/>
              <a:buChar char="•"/>
            </a:pPr>
            <a:r>
              <a:rPr lang="ar-SA" sz="2000" dirty="0"/>
              <a:t>تعريف التسويق السياسي</a:t>
            </a:r>
            <a:endParaRPr lang="en-MY" sz="2000" dirty="0"/>
          </a:p>
          <a:p>
            <a:pPr marL="342900" indent="-342900" algn="r" rtl="1">
              <a:buFont typeface="Arial" panose="020B0604020202020204" pitchFamily="34" charset="0"/>
              <a:buChar char="•"/>
            </a:pPr>
            <a:r>
              <a:rPr lang="ar-SA" sz="2000" dirty="0"/>
              <a:t>الفرق بين التسويق السياسي والدعاية</a:t>
            </a:r>
            <a:endParaRPr lang="ar-EG" sz="2000" dirty="0"/>
          </a:p>
          <a:p>
            <a:pPr marL="342900" indent="-342900" algn="r" rtl="1">
              <a:buFont typeface="Arial" panose="020B0604020202020204" pitchFamily="34" charset="0"/>
              <a:buChar char="•"/>
            </a:pPr>
            <a:r>
              <a:rPr lang="ar-SA" sz="2000" dirty="0"/>
              <a:t>تطور التسويق السياسي عالميًا وعربيًا</a:t>
            </a:r>
            <a:r>
              <a:rPr lang="ar-EG" sz="2000" dirty="0"/>
              <a:t>.</a:t>
            </a:r>
          </a:p>
          <a:p>
            <a:pPr marL="342900" indent="-342900" algn="r" rtl="1">
              <a:buFont typeface="Arial" panose="020B0604020202020204" pitchFamily="34" charset="0"/>
              <a:buChar char="•"/>
            </a:pPr>
            <a:r>
              <a:rPr lang="ar-EG" sz="2000" b="1" dirty="0">
                <a:solidFill>
                  <a:srgbClr val="C00000"/>
                </a:solidFill>
              </a:rPr>
              <a:t>النشاط:</a:t>
            </a:r>
            <a:br>
              <a:rPr lang="ar-EG" sz="2000" dirty="0"/>
            </a:br>
            <a:r>
              <a:rPr lang="en-MY" sz="2000" dirty="0"/>
              <a:t>	</a:t>
            </a:r>
            <a:r>
              <a:rPr lang="ar-EG" sz="2000" dirty="0"/>
              <a:t>تحليل مقارنة بين حملة سياسية وحملة دعائية</a:t>
            </a:r>
          </a:p>
        </p:txBody>
      </p:sp>
      <p:pic>
        <p:nvPicPr>
          <p:cNvPr id="3" name="Picture 2"/>
          <p:cNvPicPr>
            <a:picLocks noChangeAspect="1"/>
          </p:cNvPicPr>
          <p:nvPr/>
        </p:nvPicPr>
        <p:blipFill>
          <a:blip r:embed="rId3"/>
          <a:stretch>
            <a:fillRect/>
          </a:stretch>
        </p:blipFill>
        <p:spPr>
          <a:xfrm>
            <a:off x="869014" y="2262000"/>
            <a:ext cx="3393532" cy="2199122"/>
          </a:xfrm>
          <a:prstGeom prst="rect">
            <a:avLst/>
          </a:prstGeom>
        </p:spPr>
      </p:pic>
    </p:spTree>
    <p:extLst>
      <p:ext uri="{BB962C8B-B14F-4D97-AF65-F5344CB8AC3E}">
        <p14:creationId xmlns:p14="http://schemas.microsoft.com/office/powerpoint/2010/main" val="36979269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251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663347" y="1758697"/>
            <a:ext cx="8466655" cy="954107"/>
          </a:xfrm>
          <a:prstGeom prst="rect">
            <a:avLst/>
          </a:prstGeom>
          <a:noFill/>
        </p:spPr>
        <p:txBody>
          <a:bodyPr wrap="square" rtlCol="0">
            <a:spAutoFit/>
          </a:bodyPr>
          <a:lstStyle/>
          <a:p>
            <a:pPr lvl="0" algn="ctr" rtl="1"/>
            <a:r>
              <a:rPr lang="ar-EG" sz="2800" b="1" dirty="0"/>
              <a:t>المحاضرة 7. </a:t>
            </a:r>
            <a:r>
              <a:rPr lang="ar-SA" sz="2800" b="1" dirty="0"/>
              <a:t>العناصر الأساسية في التسويق السياسي</a:t>
            </a:r>
            <a:r>
              <a:rPr lang="ar-EG" sz="2800" b="1" dirty="0"/>
              <a:t> </a:t>
            </a:r>
            <a:endParaRPr lang="en-US"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F481EBCA-FB82-B39E-5678-72BBFACC8EDB}"/>
              </a:ext>
            </a:extLst>
          </p:cNvPr>
          <p:cNvSpPr txBox="1"/>
          <p:nvPr/>
        </p:nvSpPr>
        <p:spPr>
          <a:xfrm>
            <a:off x="3098042" y="2601443"/>
            <a:ext cx="6986206" cy="1631216"/>
          </a:xfrm>
          <a:prstGeom prst="rect">
            <a:avLst/>
          </a:prstGeom>
          <a:noFill/>
        </p:spPr>
        <p:txBody>
          <a:bodyPr wrap="square" rtlCol="0">
            <a:spAutoFit/>
          </a:bodyPr>
          <a:lstStyle/>
          <a:p>
            <a:pPr marL="342900" lvl="0" indent="-342900" algn="r" rtl="1">
              <a:buFont typeface="Arial" panose="020B0604020202020204" pitchFamily="34" charset="0"/>
              <a:buChar char="•"/>
            </a:pPr>
            <a:r>
              <a:rPr lang="ar-SA" sz="2000" dirty="0"/>
              <a:t>المرشح كمنتج سياسي</a:t>
            </a:r>
            <a:endParaRPr lang="ar-EG" sz="2000" dirty="0"/>
          </a:p>
          <a:p>
            <a:pPr marL="342900" lvl="0" indent="-342900" algn="r" rtl="1">
              <a:buFont typeface="Arial" panose="020B0604020202020204" pitchFamily="34" charset="0"/>
              <a:buChar char="•"/>
            </a:pPr>
            <a:r>
              <a:rPr lang="ar-SA" sz="2000" dirty="0"/>
              <a:t>الجمهور المستهدف (</a:t>
            </a:r>
            <a:r>
              <a:rPr lang="ar-SA" sz="2000" b="1" dirty="0">
                <a:solidFill>
                  <a:srgbClr val="C00000"/>
                </a:solidFill>
              </a:rPr>
              <a:t>الناخبون</a:t>
            </a:r>
            <a:r>
              <a:rPr lang="ar-SA" sz="2000" dirty="0"/>
              <a:t>)</a:t>
            </a:r>
            <a:endParaRPr lang="ar-EG" sz="2000" dirty="0"/>
          </a:p>
          <a:p>
            <a:pPr marL="342900" lvl="0" indent="-342900" algn="r" rtl="1">
              <a:buFont typeface="Arial" panose="020B0604020202020204" pitchFamily="34" charset="0"/>
              <a:buChar char="•"/>
            </a:pPr>
            <a:r>
              <a:rPr lang="en-MY" sz="2000" dirty="0"/>
              <a:t> </a:t>
            </a:r>
            <a:r>
              <a:rPr lang="ar-SA" sz="2000" dirty="0"/>
              <a:t>الرسالة السياسية</a:t>
            </a:r>
            <a:endParaRPr lang="ar-EG" sz="2000" dirty="0"/>
          </a:p>
          <a:p>
            <a:pPr marL="342900" lvl="0" indent="-342900" algn="r" rtl="1">
              <a:buFont typeface="Arial" panose="020B0604020202020204" pitchFamily="34" charset="0"/>
              <a:buChar char="•"/>
            </a:pPr>
            <a:r>
              <a:rPr lang="ar-SA" sz="2000" dirty="0"/>
              <a:t>المزيج التسويقي السياسي </a:t>
            </a:r>
            <a:endParaRPr lang="en-MY" sz="2000" dirty="0"/>
          </a:p>
          <a:p>
            <a:pPr lvl="0" algn="r" rtl="1"/>
            <a:r>
              <a:rPr lang="en-MY" sz="2000" dirty="0"/>
              <a:t>	</a:t>
            </a:r>
            <a:r>
              <a:rPr lang="ar-SA" sz="2000" dirty="0"/>
              <a:t>(</a:t>
            </a:r>
            <a:r>
              <a:rPr lang="ar-SA" sz="2000" b="1" dirty="0">
                <a:solidFill>
                  <a:srgbClr val="C00000"/>
                </a:solidFill>
              </a:rPr>
              <a:t>المنتج، السعر، التوزيع، الترويج</a:t>
            </a:r>
            <a:r>
              <a:rPr lang="ar-SA" sz="2000" dirty="0"/>
              <a:t>)</a:t>
            </a:r>
            <a:r>
              <a:rPr lang="ar-EG" sz="2000" dirty="0"/>
              <a:t>.</a:t>
            </a:r>
            <a:endParaRPr lang="en-MY" sz="2000" dirty="0"/>
          </a:p>
        </p:txBody>
      </p:sp>
      <p:pic>
        <p:nvPicPr>
          <p:cNvPr id="4" name="Picture 3"/>
          <p:cNvPicPr>
            <a:picLocks noChangeAspect="1"/>
          </p:cNvPicPr>
          <p:nvPr/>
        </p:nvPicPr>
        <p:blipFill>
          <a:blip r:embed="rId3"/>
          <a:stretch>
            <a:fillRect/>
          </a:stretch>
        </p:blipFill>
        <p:spPr>
          <a:xfrm>
            <a:off x="826850" y="2367947"/>
            <a:ext cx="2702009" cy="2264308"/>
          </a:xfrm>
          <a:prstGeom prst="rect">
            <a:avLst/>
          </a:prstGeom>
        </p:spPr>
      </p:pic>
    </p:spTree>
    <p:extLst>
      <p:ext uri="{BB962C8B-B14F-4D97-AF65-F5344CB8AC3E}">
        <p14:creationId xmlns:p14="http://schemas.microsoft.com/office/powerpoint/2010/main" val="21603049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257362" y="94685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880000" y="1703357"/>
            <a:ext cx="8466655" cy="954107"/>
          </a:xfrm>
          <a:prstGeom prst="rect">
            <a:avLst/>
          </a:prstGeom>
          <a:noFill/>
        </p:spPr>
        <p:txBody>
          <a:bodyPr wrap="square" rtlCol="0">
            <a:spAutoFit/>
          </a:bodyPr>
          <a:lstStyle/>
          <a:p>
            <a:pPr lvl="0" algn="ctr" rtl="1"/>
            <a:r>
              <a:rPr lang="ar-EG" sz="2800" b="1" dirty="0"/>
              <a:t>المحاضرة 8. </a:t>
            </a:r>
            <a:r>
              <a:rPr lang="ar-SA" sz="2800" b="1" dirty="0"/>
              <a:t>استراتيجيات الحملات السياسية</a:t>
            </a:r>
            <a:r>
              <a:rPr lang="ar-EG" sz="2800" b="1" dirty="0"/>
              <a:t>:</a:t>
            </a:r>
            <a:endParaRPr lang="en-US" sz="2800" b="1" dirty="0"/>
          </a:p>
          <a:p>
            <a:pPr algn="r" rtl="1"/>
            <a:endParaRPr lang="en-US" sz="2800" dirty="0">
              <a:latin typeface="Microsoft Uighur" panose="02000000000000000000" pitchFamily="2" charset="-78"/>
            </a:endParaRPr>
          </a:p>
        </p:txBody>
      </p:sp>
      <p:sp>
        <p:nvSpPr>
          <p:cNvPr id="6" name="TextBox 5">
            <a:extLst>
              <a:ext uri="{FF2B5EF4-FFF2-40B4-BE49-F238E27FC236}">
                <a16:creationId xmlns:a16="http://schemas.microsoft.com/office/drawing/2014/main" id="{E2376ACE-6A52-9674-1216-6CADDFF19D25}"/>
              </a:ext>
            </a:extLst>
          </p:cNvPr>
          <p:cNvSpPr txBox="1"/>
          <p:nvPr/>
        </p:nvSpPr>
        <p:spPr>
          <a:xfrm>
            <a:off x="840871" y="2453514"/>
            <a:ext cx="9084014" cy="1938992"/>
          </a:xfrm>
          <a:prstGeom prst="rect">
            <a:avLst/>
          </a:prstGeom>
          <a:noFill/>
        </p:spPr>
        <p:txBody>
          <a:bodyPr wrap="square" rtlCol="0">
            <a:spAutoFit/>
          </a:bodyPr>
          <a:lstStyle/>
          <a:p>
            <a:pPr marL="342900" indent="-342900" algn="r" rtl="1">
              <a:buFont typeface="Arial" panose="020B0604020202020204" pitchFamily="34" charset="0"/>
              <a:buChar char="•"/>
            </a:pPr>
            <a:r>
              <a:rPr lang="ar-SA" sz="2000" dirty="0"/>
              <a:t>مراحل بناء الحملة السياسية</a:t>
            </a:r>
            <a:endParaRPr lang="ar-EG" sz="2000" dirty="0"/>
          </a:p>
          <a:p>
            <a:pPr marL="342900" indent="-342900" algn="r" rtl="1">
              <a:buFont typeface="Arial" panose="020B0604020202020204" pitchFamily="34" charset="0"/>
              <a:buChar char="•"/>
            </a:pPr>
            <a:r>
              <a:rPr lang="ar-SA" sz="2000" dirty="0"/>
              <a:t>استخدام الإعلام التقليدي   </a:t>
            </a:r>
            <a:endParaRPr lang="ar-EG" sz="2000" dirty="0"/>
          </a:p>
          <a:p>
            <a:pPr marL="342900" indent="-342900" algn="r" rtl="1">
              <a:buFont typeface="Arial" panose="020B0604020202020204" pitchFamily="34" charset="0"/>
              <a:buChar char="•"/>
            </a:pPr>
            <a:r>
              <a:rPr lang="en-MY" sz="2000" dirty="0"/>
              <a:t> </a:t>
            </a:r>
            <a:r>
              <a:rPr lang="ar-SA" sz="2000" dirty="0"/>
              <a:t>التخطيط والإقناع والتوقيت</a:t>
            </a:r>
            <a:r>
              <a:rPr lang="ar-EG" sz="2000" dirty="0"/>
              <a:t>.</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b="1" dirty="0">
                <a:solidFill>
                  <a:srgbClr val="C00000"/>
                </a:solidFill>
              </a:rPr>
              <a:t>النشاط:</a:t>
            </a:r>
            <a:br>
              <a:rPr lang="ar-EG" sz="2000" dirty="0"/>
            </a:br>
            <a:r>
              <a:rPr lang="en-MY" sz="2000" dirty="0"/>
              <a:t>	</a:t>
            </a:r>
            <a:r>
              <a:rPr lang="ar-EG" sz="2000" dirty="0"/>
              <a:t>تصميم حملة انتخابية افتراضية</a:t>
            </a:r>
            <a:endParaRPr lang="en-MY" sz="2000" dirty="0"/>
          </a:p>
        </p:txBody>
      </p:sp>
      <p:pic>
        <p:nvPicPr>
          <p:cNvPr id="3" name="Picture 2"/>
          <p:cNvPicPr>
            <a:picLocks noChangeAspect="1"/>
          </p:cNvPicPr>
          <p:nvPr/>
        </p:nvPicPr>
        <p:blipFill>
          <a:blip r:embed="rId3"/>
          <a:stretch>
            <a:fillRect/>
          </a:stretch>
        </p:blipFill>
        <p:spPr>
          <a:xfrm>
            <a:off x="840871" y="2347643"/>
            <a:ext cx="2957921" cy="2354684"/>
          </a:xfrm>
          <a:prstGeom prst="rect">
            <a:avLst/>
          </a:prstGeom>
        </p:spPr>
      </p:pic>
    </p:spTree>
    <p:extLst>
      <p:ext uri="{BB962C8B-B14F-4D97-AF65-F5344CB8AC3E}">
        <p14:creationId xmlns:p14="http://schemas.microsoft.com/office/powerpoint/2010/main" val="42572444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5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637398" y="1712718"/>
            <a:ext cx="13038142" cy="523220"/>
          </a:xfrm>
          <a:prstGeom prst="rect">
            <a:avLst/>
          </a:prstGeom>
          <a:noFill/>
        </p:spPr>
        <p:txBody>
          <a:bodyPr wrap="square" rtlCol="0">
            <a:spAutoFit/>
          </a:bodyPr>
          <a:lstStyle/>
          <a:p>
            <a:pPr algn="r" rtl="1"/>
            <a:r>
              <a:rPr lang="ar-EG" sz="2800" b="1" dirty="0"/>
              <a:t>المحاضرة 9. </a:t>
            </a:r>
            <a:r>
              <a:rPr lang="ar-SA" sz="2800" b="1" dirty="0"/>
              <a:t>وسائل الإعلام والتسويق السياسي الرقمي</a:t>
            </a:r>
            <a:endParaRPr lang="en-US" sz="2800" b="1" dirty="0"/>
          </a:p>
        </p:txBody>
      </p:sp>
      <p:sp>
        <p:nvSpPr>
          <p:cNvPr id="6" name="TextBox 5">
            <a:extLst>
              <a:ext uri="{FF2B5EF4-FFF2-40B4-BE49-F238E27FC236}">
                <a16:creationId xmlns:a16="http://schemas.microsoft.com/office/drawing/2014/main" id="{EC60ECAB-9A69-E3BA-D13C-95650A1E7F10}"/>
              </a:ext>
            </a:extLst>
          </p:cNvPr>
          <p:cNvSpPr txBox="1"/>
          <p:nvPr/>
        </p:nvSpPr>
        <p:spPr>
          <a:xfrm>
            <a:off x="430253" y="2707059"/>
            <a:ext cx="9688645" cy="1877437"/>
          </a:xfrm>
          <a:prstGeom prst="rect">
            <a:avLst/>
          </a:prstGeom>
          <a:noFill/>
        </p:spPr>
        <p:txBody>
          <a:bodyPr wrap="square" rtlCol="0">
            <a:spAutoFit/>
          </a:bodyPr>
          <a:lstStyle/>
          <a:p>
            <a:pPr marL="342900" indent="-342900" algn="r" rtl="1">
              <a:buFont typeface="Arial" panose="020B0604020202020204" pitchFamily="34" charset="0"/>
              <a:buChar char="•"/>
            </a:pPr>
            <a:r>
              <a:rPr lang="ar-SA" sz="2000" dirty="0"/>
              <a:t>دور الإعلام في تشكيل الرأي العام</a:t>
            </a:r>
            <a:endParaRPr lang="ar-EG" sz="2000" dirty="0"/>
          </a:p>
          <a:p>
            <a:pPr marL="342900" indent="-342900" algn="r" rtl="1">
              <a:buFont typeface="Arial" panose="020B0604020202020204" pitchFamily="34" charset="0"/>
              <a:buChar char="•"/>
            </a:pPr>
            <a:r>
              <a:rPr lang="ar-SA" sz="2000" dirty="0"/>
              <a:t>الإعلام الاجتماعي والمنصات الرقمية</a:t>
            </a:r>
            <a:endParaRPr lang="ar-EG" sz="2000" dirty="0"/>
          </a:p>
          <a:p>
            <a:pPr marL="342900" indent="-342900" algn="r" rtl="1">
              <a:buFont typeface="Arial" panose="020B0604020202020204" pitchFamily="34" charset="0"/>
              <a:buChar char="•"/>
            </a:pPr>
            <a:r>
              <a:rPr lang="en-MY" sz="2000" dirty="0"/>
              <a:t> </a:t>
            </a:r>
            <a:r>
              <a:rPr lang="ar-SA" sz="2000" dirty="0"/>
              <a:t>استخدام البيانات الضخمة في الحملات</a:t>
            </a:r>
            <a:endParaRPr lang="ar-EG" sz="2000" dirty="0"/>
          </a:p>
          <a:p>
            <a:pPr marL="457200" lvl="0" indent="-457200" algn="r" rtl="1">
              <a:buFont typeface="Arial" panose="020B0604020202020204" pitchFamily="34" charset="0"/>
              <a:buChar char="•"/>
            </a:pPr>
            <a:endParaRPr lang="en-MY" sz="2800" dirty="0"/>
          </a:p>
          <a:p>
            <a:pPr marL="457200" indent="-457200" algn="r">
              <a:buFont typeface="Arial" panose="020B0604020202020204" pitchFamily="34" charset="0"/>
              <a:buChar char="•"/>
            </a:pPr>
            <a:endParaRPr lang="en-MY" sz="2800" dirty="0">
              <a:solidFill>
                <a:srgbClr val="C00000"/>
              </a:solidFill>
            </a:endParaRPr>
          </a:p>
        </p:txBody>
      </p:sp>
      <p:pic>
        <p:nvPicPr>
          <p:cNvPr id="3" name="Picture 2"/>
          <p:cNvPicPr>
            <a:picLocks noChangeAspect="1"/>
          </p:cNvPicPr>
          <p:nvPr/>
        </p:nvPicPr>
        <p:blipFill>
          <a:blip r:embed="rId3"/>
          <a:stretch>
            <a:fillRect/>
          </a:stretch>
        </p:blipFill>
        <p:spPr>
          <a:xfrm>
            <a:off x="681143" y="2481346"/>
            <a:ext cx="3062288" cy="2328862"/>
          </a:xfrm>
          <a:prstGeom prst="rect">
            <a:avLst/>
          </a:prstGeom>
        </p:spPr>
      </p:pic>
    </p:spTree>
    <p:extLst>
      <p:ext uri="{BB962C8B-B14F-4D97-AF65-F5344CB8AC3E}">
        <p14:creationId xmlns:p14="http://schemas.microsoft.com/office/powerpoint/2010/main" val="20407967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912380" y="1622962"/>
            <a:ext cx="8466655" cy="1015663"/>
          </a:xfrm>
          <a:prstGeom prst="rect">
            <a:avLst/>
          </a:prstGeom>
          <a:noFill/>
        </p:spPr>
        <p:txBody>
          <a:bodyPr wrap="square" rtlCol="0">
            <a:spAutoFit/>
          </a:bodyPr>
          <a:lstStyle/>
          <a:p>
            <a:pPr lvl="0" algn="ctr" rtl="1"/>
            <a:r>
              <a:rPr lang="ar-EG" sz="2800" b="1" dirty="0"/>
              <a:t>المحاضرة 10</a:t>
            </a:r>
            <a:r>
              <a:rPr lang="ar-EG" sz="2800" b="1" dirty="0">
                <a:latin typeface="+mj-lt"/>
                <a:cs typeface="Calibri" panose="020F0502020204030204" pitchFamily="34" charset="0"/>
              </a:rPr>
              <a:t>. </a:t>
            </a:r>
            <a:r>
              <a:rPr lang="ar-SA" sz="2800" b="1" dirty="0"/>
              <a:t>أخلاقيات ومخاطر التسويق السياسي</a:t>
            </a:r>
            <a:r>
              <a:rPr lang="ar-EG" sz="3200" b="1" dirty="0"/>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2E1E529C-C09D-516D-4B02-086AF58348BE}"/>
              </a:ext>
            </a:extLst>
          </p:cNvPr>
          <p:cNvSpPr txBox="1"/>
          <p:nvPr/>
        </p:nvSpPr>
        <p:spPr>
          <a:xfrm>
            <a:off x="3937147" y="2367170"/>
            <a:ext cx="6060362" cy="2246769"/>
          </a:xfrm>
          <a:prstGeom prst="rect">
            <a:avLst/>
          </a:prstGeom>
          <a:noFill/>
        </p:spPr>
        <p:txBody>
          <a:bodyPr wrap="square" rtlCol="0">
            <a:spAutoFit/>
          </a:bodyPr>
          <a:lstStyle/>
          <a:p>
            <a:pPr marL="342900" indent="-342900" algn="r" rtl="1">
              <a:buFont typeface="Arial" panose="020B0604020202020204" pitchFamily="34" charset="0"/>
              <a:buChar char="•"/>
            </a:pPr>
            <a:r>
              <a:rPr lang="ar-SA" sz="2000" dirty="0"/>
              <a:t>التضليل الإعلامي</a:t>
            </a:r>
            <a:endParaRPr lang="ar-EG" sz="2000" dirty="0"/>
          </a:p>
          <a:p>
            <a:pPr marL="342900" indent="-342900" algn="r" rtl="1">
              <a:buFont typeface="Arial" panose="020B0604020202020204" pitchFamily="34" charset="0"/>
              <a:buChar char="•"/>
            </a:pPr>
            <a:r>
              <a:rPr lang="ar-SA" sz="2000" dirty="0"/>
              <a:t>التسويق السلبي</a:t>
            </a:r>
            <a:endParaRPr lang="ar-EG" sz="2000" dirty="0"/>
          </a:p>
          <a:p>
            <a:pPr marL="342900" indent="-342900" algn="r" rtl="1">
              <a:buFont typeface="Arial" panose="020B0604020202020204" pitchFamily="34" charset="0"/>
              <a:buChar char="•"/>
            </a:pPr>
            <a:r>
              <a:rPr lang="ar-SA" sz="2000" dirty="0"/>
              <a:t>أخلاقيات التعامل مع الجمهور</a:t>
            </a:r>
            <a:endParaRPr lang="ar-EG" sz="2000" dirty="0"/>
          </a:p>
          <a:p>
            <a:pPr marL="342900" indent="-342900" algn="r" rtl="1">
              <a:buFont typeface="Arial" panose="020B0604020202020204" pitchFamily="34" charset="0"/>
              <a:buChar char="•"/>
            </a:pPr>
            <a:r>
              <a:rPr lang="ar-SA" sz="2000" dirty="0"/>
              <a:t>دراسات حالة لنجاحات وإخفاقات سياسية</a:t>
            </a:r>
            <a:endParaRPr lang="ar-EG" sz="2000" dirty="0"/>
          </a:p>
          <a:p>
            <a:pPr marL="342900" indent="-342900" algn="r" rtl="1">
              <a:buFont typeface="Arial" panose="020B0604020202020204" pitchFamily="34" charset="0"/>
              <a:buChar char="•"/>
            </a:pPr>
            <a:r>
              <a:rPr lang="ar-EG" sz="2000" b="1" dirty="0">
                <a:solidFill>
                  <a:srgbClr val="C00000"/>
                </a:solidFill>
              </a:rPr>
              <a:t>النشاط</a:t>
            </a:r>
            <a:r>
              <a:rPr lang="ar-EG" sz="2000" dirty="0"/>
              <a:t>:</a:t>
            </a:r>
            <a:br>
              <a:rPr lang="ar-EG" sz="2000" dirty="0"/>
            </a:br>
            <a:r>
              <a:rPr lang="en-MY" sz="2000" dirty="0"/>
              <a:t>	</a:t>
            </a:r>
            <a:r>
              <a:rPr lang="ar-EG" sz="2000" dirty="0"/>
              <a:t>نقاش حالة واقعية مثيرة للجدل</a:t>
            </a:r>
            <a:endParaRPr lang="en-MY" sz="2000" dirty="0"/>
          </a:p>
          <a:p>
            <a:pPr marL="342900" indent="-342900" algn="r" rtl="1">
              <a:buFont typeface="Arial" panose="020B0604020202020204" pitchFamily="34" charset="0"/>
              <a:buChar char="•"/>
            </a:pPr>
            <a:endParaRPr lang="en-MY" sz="2000" dirty="0">
              <a:solidFill>
                <a:srgbClr val="C00000"/>
              </a:solidFill>
            </a:endParaRPr>
          </a:p>
        </p:txBody>
      </p:sp>
      <p:pic>
        <p:nvPicPr>
          <p:cNvPr id="3" name="Picture 2"/>
          <p:cNvPicPr>
            <a:picLocks noChangeAspect="1"/>
          </p:cNvPicPr>
          <p:nvPr/>
        </p:nvPicPr>
        <p:blipFill>
          <a:blip r:embed="rId3"/>
          <a:stretch>
            <a:fillRect/>
          </a:stretch>
        </p:blipFill>
        <p:spPr>
          <a:xfrm>
            <a:off x="496266" y="2452687"/>
            <a:ext cx="3321742" cy="2470245"/>
          </a:xfrm>
          <a:prstGeom prst="rect">
            <a:avLst/>
          </a:prstGeom>
        </p:spPr>
      </p:pic>
    </p:spTree>
    <p:extLst>
      <p:ext uri="{BB962C8B-B14F-4D97-AF65-F5344CB8AC3E}">
        <p14:creationId xmlns:p14="http://schemas.microsoft.com/office/powerpoint/2010/main" val="33850982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68151" y="92444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53369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4644759" y="1691877"/>
            <a:ext cx="8466655" cy="954107"/>
          </a:xfrm>
          <a:prstGeom prst="rect">
            <a:avLst/>
          </a:prstGeom>
          <a:noFill/>
        </p:spPr>
        <p:txBody>
          <a:bodyPr wrap="square" rtlCol="0">
            <a:spAutoFit/>
          </a:bodyPr>
          <a:lstStyle/>
          <a:p>
            <a:pPr lvl="0" algn="ctr" rtl="1"/>
            <a:r>
              <a:rPr lang="ar-EG" sz="2800" b="1" dirty="0"/>
              <a:t>7.1  مخرجات التعلم</a:t>
            </a:r>
            <a:endParaRPr lang="en-US" sz="2800" b="1" dirty="0"/>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2626178" y="2168931"/>
            <a:ext cx="7749876" cy="3631763"/>
          </a:xfrm>
          <a:prstGeom prst="rect">
            <a:avLst/>
          </a:prstGeom>
          <a:noFill/>
        </p:spPr>
        <p:txBody>
          <a:bodyPr wrap="square" rtlCol="0">
            <a:spAutoFit/>
          </a:bodyPr>
          <a:lstStyle/>
          <a:p>
            <a:pPr marL="342900" indent="-342900" algn="just" rtl="1">
              <a:buClr>
                <a:srgbClr val="C00000"/>
              </a:buClr>
              <a:buFont typeface="Wingdings" panose="05000000000000000000" pitchFamily="2" charset="2"/>
              <a:buChar char="v"/>
            </a:pPr>
            <a:r>
              <a:rPr lang="ar-EG" dirty="0">
                <a:latin typeface="+mj-lt"/>
              </a:rPr>
              <a:t>تعريف المفاهيم الأساسية للتسويق التجاري، الاجتماعي، والسياسي، والتمييز بينها. </a:t>
            </a:r>
          </a:p>
          <a:p>
            <a:pPr marL="342900" indent="-342900" algn="just" rtl="1">
              <a:buClr>
                <a:srgbClr val="C00000"/>
              </a:buClr>
              <a:buFont typeface="Wingdings" panose="05000000000000000000" pitchFamily="2" charset="2"/>
              <a:buChar char="v"/>
            </a:pPr>
            <a:r>
              <a:rPr lang="ar-EG" dirty="0">
                <a:latin typeface="+mj-lt"/>
              </a:rPr>
              <a:t>تحليل عناصر </a:t>
            </a:r>
            <a:r>
              <a:rPr lang="ar-EG" b="1" dirty="0">
                <a:latin typeface="+mj-lt"/>
              </a:rPr>
              <a:t>بناء الحملات التسويقية</a:t>
            </a:r>
            <a:r>
              <a:rPr lang="ar-EG" dirty="0">
                <a:latin typeface="+mj-lt"/>
              </a:rPr>
              <a:t>، بما في ذلك التخطيط، الجمهور المستهدف، الرسائل والوسائط. </a:t>
            </a:r>
          </a:p>
          <a:p>
            <a:pPr marL="342900" indent="-342900" algn="just" rtl="1">
              <a:buClr>
                <a:srgbClr val="C00000"/>
              </a:buClr>
              <a:buFont typeface="Wingdings" panose="05000000000000000000" pitchFamily="2" charset="2"/>
              <a:buChar char="v"/>
            </a:pPr>
            <a:r>
              <a:rPr lang="ar-EG" dirty="0">
                <a:latin typeface="+mj-lt"/>
              </a:rPr>
              <a:t>فهم نظريات تغيير السلوك وتطبيقها في تصميم حملات فعّالة.</a:t>
            </a:r>
          </a:p>
          <a:p>
            <a:pPr marL="342900" indent="-342900" algn="just" rtl="1">
              <a:buClr>
                <a:srgbClr val="C00000"/>
              </a:buClr>
              <a:buFont typeface="Wingdings" panose="05000000000000000000" pitchFamily="2" charset="2"/>
              <a:buChar char="v"/>
            </a:pPr>
            <a:r>
              <a:rPr lang="ar-EG" dirty="0">
                <a:latin typeface="+mj-lt"/>
              </a:rPr>
              <a:t> تمييز استراتيجيات الاتصال في </a:t>
            </a:r>
            <a:r>
              <a:rPr lang="ar-EG" b="1" dirty="0">
                <a:latin typeface="+mj-lt"/>
              </a:rPr>
              <a:t>التسويق الاجتماعي والسياسي</a:t>
            </a:r>
            <a:r>
              <a:rPr lang="ar-EG" dirty="0">
                <a:latin typeface="+mj-lt"/>
              </a:rPr>
              <a:t>، واختيار الوسائل المناسبة لكل فئة مستهدفة. </a:t>
            </a:r>
          </a:p>
          <a:p>
            <a:pPr marL="342900" indent="-342900" algn="just" rtl="1">
              <a:buClr>
                <a:srgbClr val="C00000"/>
              </a:buClr>
              <a:buFont typeface="Wingdings" panose="05000000000000000000" pitchFamily="2" charset="2"/>
              <a:buChar char="v"/>
            </a:pPr>
            <a:r>
              <a:rPr lang="ar-EG" dirty="0">
                <a:latin typeface="+mj-lt"/>
              </a:rPr>
              <a:t>تطبيق أدوات التقييم والمتابعة لقياس فعالية الحملات وتأثيرها على السلوك المجتمعي أو الرأي العام.</a:t>
            </a:r>
          </a:p>
          <a:p>
            <a:pPr marL="342900" indent="-342900" algn="just" rtl="1">
              <a:buClr>
                <a:srgbClr val="C00000"/>
              </a:buClr>
              <a:buFont typeface="Wingdings" panose="05000000000000000000" pitchFamily="2" charset="2"/>
              <a:buChar char="v"/>
            </a:pPr>
            <a:r>
              <a:rPr lang="ar-EG" dirty="0">
                <a:latin typeface="+mj-lt"/>
              </a:rPr>
              <a:t> تحليل دراسات حالة حقيقية لتحديد عوامل نجاح أو فشل الحملات التسويقية. </a:t>
            </a:r>
          </a:p>
          <a:p>
            <a:pPr marL="342900" indent="-342900" algn="just" rtl="1">
              <a:buClr>
                <a:srgbClr val="C00000"/>
              </a:buClr>
              <a:buFont typeface="Wingdings" panose="05000000000000000000" pitchFamily="2" charset="2"/>
              <a:buChar char="v"/>
            </a:pPr>
            <a:r>
              <a:rPr lang="ar-EG" dirty="0">
                <a:latin typeface="+mj-lt"/>
              </a:rPr>
              <a:t>التعامل النقدي مع أخلاقيات التسويق السياسي، ومعالجة مخاطر مثل التضليل أو الاستغلال. </a:t>
            </a:r>
          </a:p>
          <a:p>
            <a:pPr marL="342900" indent="-342900" algn="just" rtl="1">
              <a:buClr>
                <a:srgbClr val="C00000"/>
              </a:buClr>
              <a:buFont typeface="Wingdings" panose="05000000000000000000" pitchFamily="2" charset="2"/>
              <a:buChar char="v"/>
            </a:pPr>
            <a:r>
              <a:rPr lang="ar-EG" dirty="0">
                <a:latin typeface="+mj-lt"/>
              </a:rPr>
              <a:t>تصميم وتنفيذ أنشطة وحملات تطبيقية في مجموعات، تعزز الفهم العملي وتُنمّي مهارات التفكير الاستراتيجي.</a:t>
            </a:r>
            <a:r>
              <a:rPr lang="ar-EG" dirty="0"/>
              <a:t>.</a:t>
            </a:r>
            <a:endParaRPr lang="en-MY" dirty="0"/>
          </a:p>
          <a:p>
            <a:pPr marL="514350" lvl="0" indent="-514350" algn="r" rtl="1">
              <a:buClr>
                <a:srgbClr val="C00000"/>
              </a:buClr>
              <a:buFont typeface="+mj-lt"/>
              <a:buAutoNum type="arabicPeriod"/>
            </a:pPr>
            <a:endParaRPr lang="en-MY" sz="3200"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15" y="4771248"/>
            <a:ext cx="3028950" cy="1852613"/>
          </a:xfrm>
          <a:prstGeom prst="rect">
            <a:avLst/>
          </a:prstGeom>
        </p:spPr>
      </p:pic>
    </p:spTree>
    <p:extLst>
      <p:ext uri="{BB962C8B-B14F-4D97-AF65-F5344CB8AC3E}">
        <p14:creationId xmlns:p14="http://schemas.microsoft.com/office/powerpoint/2010/main" val="16270470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6258235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purl.org/dc/elements/1.1/"/>
    <ds:schemaRef ds:uri="http://schemas.microsoft.com/office/2006/documentManagement/types"/>
    <ds:schemaRef ds:uri="http://purl.org/dc/dcmitype/"/>
    <ds:schemaRef ds:uri="aca13214-df29-4e3c-a050-857c0bf7bd8e"/>
    <ds:schemaRef ds:uri="http://schemas.microsoft.com/office/infopath/2007/PartnerControls"/>
    <ds:schemaRef ds:uri="http://schemas.openxmlformats.org/package/2006/metadata/core-properties"/>
    <ds:schemaRef ds:uri="688354b5-287c-4cda-825e-1d7935aea40e"/>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CFC56ACC-807B-4831-9FA8-8ACC5F2AD1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3608</TotalTime>
  <Words>1460</Words>
  <Application>Microsoft Office PowerPoint</Application>
  <PresentationFormat>Widescreen</PresentationFormat>
  <Paragraphs>231</Paragraphs>
  <Slides>33</Slides>
  <Notes>2</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222</cp:revision>
  <dcterms:created xsi:type="dcterms:W3CDTF">2023-04-29T09:08:00Z</dcterms:created>
  <dcterms:modified xsi:type="dcterms:W3CDTF">2026-09-25T13:29:22Z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