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2"/>
  </p:notesMasterIdLst>
  <p:sldIdLst>
    <p:sldId id="515" r:id="rId2"/>
    <p:sldId id="653" r:id="rId3"/>
    <p:sldId id="507" r:id="rId4"/>
    <p:sldId id="516" r:id="rId5"/>
    <p:sldId id="693" r:id="rId6"/>
    <p:sldId id="760" r:id="rId7"/>
    <p:sldId id="759" r:id="rId8"/>
    <p:sldId id="758" r:id="rId9"/>
    <p:sldId id="761" r:id="rId10"/>
    <p:sldId id="762" r:id="rId11"/>
    <p:sldId id="763" r:id="rId12"/>
    <p:sldId id="767" r:id="rId13"/>
    <p:sldId id="773" r:id="rId14"/>
    <p:sldId id="768" r:id="rId15"/>
    <p:sldId id="781" r:id="rId16"/>
    <p:sldId id="779" r:id="rId17"/>
    <p:sldId id="757" r:id="rId18"/>
    <p:sldId id="756" r:id="rId19"/>
    <p:sldId id="755" r:id="rId20"/>
    <p:sldId id="771" r:id="rId21"/>
    <p:sldId id="772" r:id="rId22"/>
    <p:sldId id="697" r:id="rId23"/>
    <p:sldId id="774" r:id="rId24"/>
    <p:sldId id="775" r:id="rId25"/>
    <p:sldId id="776" r:id="rId26"/>
    <p:sldId id="784" r:id="rId27"/>
    <p:sldId id="783" r:id="rId28"/>
    <p:sldId id="764" r:id="rId29"/>
    <p:sldId id="655" r:id="rId30"/>
    <p:sldId id="654" r:id="rId31"/>
  </p:sldIdLst>
  <p:sldSz cx="12192000" cy="6858000"/>
  <p:notesSz cx="6858000" cy="9144000"/>
  <p:defaultTextStyle>
    <a:defPPr>
      <a:defRPr lang="ar-J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554" autoAdjust="0"/>
    <p:restoredTop sz="94660"/>
  </p:normalViewPr>
  <p:slideViewPr>
    <p:cSldViewPr snapToGrid="0">
      <p:cViewPr varScale="1">
        <p:scale>
          <a:sx n="82" d="100"/>
          <a:sy n="82" d="100"/>
        </p:scale>
        <p:origin x="922" y="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180BF83-8B21-4B86-AE1D-A9A91E9F63E9}" type="doc">
      <dgm:prSet loTypeId="urn:microsoft.com/office/officeart/2005/8/layout/process1" loCatId="process" qsTypeId="urn:microsoft.com/office/officeart/2005/8/quickstyle/simple2" qsCatId="simple" csTypeId="urn:microsoft.com/office/officeart/2005/8/colors/accent1_1" csCatId="accent1" phldr="1"/>
      <dgm:spPr/>
      <dgm:t>
        <a:bodyPr/>
        <a:lstStyle/>
        <a:p>
          <a:endParaRPr lang="en-US"/>
        </a:p>
      </dgm:t>
    </dgm:pt>
    <dgm:pt modelId="{49B39920-B300-4DE2-97AE-4B6AB49BDBCE}">
      <dgm:prSet phldrT="[Text]"/>
      <dgm:spPr/>
      <dgm:t>
        <a:bodyPr/>
        <a:lstStyle/>
        <a:p>
          <a:r>
            <a:rPr lang="ar-JO" b="1" dirty="0"/>
            <a:t>معوقات مالية</a:t>
          </a:r>
          <a:endParaRPr lang="en-US" b="1" dirty="0"/>
        </a:p>
      </dgm:t>
    </dgm:pt>
    <dgm:pt modelId="{813F9561-9816-4867-BF7D-00CE870570D0}" type="parTrans" cxnId="{21605478-9F0A-40AA-8C0A-EBEF639C7EA8}">
      <dgm:prSet/>
      <dgm:spPr/>
      <dgm:t>
        <a:bodyPr/>
        <a:lstStyle/>
        <a:p>
          <a:endParaRPr lang="en-US"/>
        </a:p>
      </dgm:t>
    </dgm:pt>
    <dgm:pt modelId="{1622A517-2BDE-4A97-B7D2-79F7AE2A476E}" type="sibTrans" cxnId="{21605478-9F0A-40AA-8C0A-EBEF639C7EA8}">
      <dgm:prSet/>
      <dgm:spPr/>
      <dgm:t>
        <a:bodyPr/>
        <a:lstStyle/>
        <a:p>
          <a:endParaRPr lang="en-US"/>
        </a:p>
      </dgm:t>
    </dgm:pt>
    <dgm:pt modelId="{8641F3A2-7C2A-4530-8CC7-1914BD9CE855}">
      <dgm:prSet phldrT="[Text]"/>
      <dgm:spPr/>
      <dgm:t>
        <a:bodyPr/>
        <a:lstStyle/>
        <a:p>
          <a:r>
            <a:rPr lang="ar-JO" b="1" dirty="0"/>
            <a:t>معوقات شخصية</a:t>
          </a:r>
          <a:endParaRPr lang="en-US" b="1" dirty="0"/>
        </a:p>
      </dgm:t>
    </dgm:pt>
    <dgm:pt modelId="{4FD28F37-EFAE-4AFE-819B-3646C41C5144}" type="parTrans" cxnId="{9640A15F-E4DA-4F98-A4D5-E9A352E477C5}">
      <dgm:prSet/>
      <dgm:spPr/>
      <dgm:t>
        <a:bodyPr/>
        <a:lstStyle/>
        <a:p>
          <a:endParaRPr lang="en-US"/>
        </a:p>
      </dgm:t>
    </dgm:pt>
    <dgm:pt modelId="{D79E306A-E6CF-434A-BA6C-957E464A1631}" type="sibTrans" cxnId="{9640A15F-E4DA-4F98-A4D5-E9A352E477C5}">
      <dgm:prSet/>
      <dgm:spPr/>
      <dgm:t>
        <a:bodyPr/>
        <a:lstStyle/>
        <a:p>
          <a:endParaRPr lang="en-US"/>
        </a:p>
      </dgm:t>
    </dgm:pt>
    <dgm:pt modelId="{C8C4BC7A-27CC-406E-8CCE-FA9B547216D3}">
      <dgm:prSet phldrT="[Text]"/>
      <dgm:spPr/>
      <dgm:t>
        <a:bodyPr/>
        <a:lstStyle/>
        <a:p>
          <a:r>
            <a:rPr lang="ar-JO" b="1" dirty="0"/>
            <a:t>معوقات تنظيمية</a:t>
          </a:r>
        </a:p>
      </dgm:t>
    </dgm:pt>
    <dgm:pt modelId="{7C34364C-B271-4F1A-90CC-B6CAB0B9C135}" type="parTrans" cxnId="{2BAB7D1F-6CC5-4CD7-8AA8-32428FFBB31E}">
      <dgm:prSet/>
      <dgm:spPr/>
      <dgm:t>
        <a:bodyPr/>
        <a:lstStyle/>
        <a:p>
          <a:endParaRPr lang="en-US"/>
        </a:p>
      </dgm:t>
    </dgm:pt>
    <dgm:pt modelId="{6FB6EC45-4CFF-4790-8618-F8E4FE358427}" type="sibTrans" cxnId="{2BAB7D1F-6CC5-4CD7-8AA8-32428FFBB31E}">
      <dgm:prSet/>
      <dgm:spPr/>
      <dgm:t>
        <a:bodyPr/>
        <a:lstStyle/>
        <a:p>
          <a:endParaRPr lang="en-US"/>
        </a:p>
      </dgm:t>
    </dgm:pt>
    <dgm:pt modelId="{AB2A118C-EE02-4DFA-945A-DD0402D09E4B}">
      <dgm:prSet phldrT="[Text]"/>
      <dgm:spPr/>
      <dgm:t>
        <a:bodyPr/>
        <a:lstStyle/>
        <a:p>
          <a:r>
            <a:rPr lang="ar-JO" b="1" dirty="0"/>
            <a:t>معوقات اجتماعية</a:t>
          </a:r>
          <a:endParaRPr lang="en-US" b="1" dirty="0"/>
        </a:p>
      </dgm:t>
    </dgm:pt>
    <dgm:pt modelId="{D9FEF995-2728-4308-931A-B088D6F7A6DE}" type="parTrans" cxnId="{CF5860DA-789E-4D8A-A51D-92ED9047C347}">
      <dgm:prSet/>
      <dgm:spPr/>
      <dgm:t>
        <a:bodyPr/>
        <a:lstStyle/>
        <a:p>
          <a:pPr rtl="1"/>
          <a:endParaRPr lang="ar-JO"/>
        </a:p>
      </dgm:t>
    </dgm:pt>
    <dgm:pt modelId="{B578C8A8-78E0-4475-9D09-8C2F5F688C79}" type="sibTrans" cxnId="{CF5860DA-789E-4D8A-A51D-92ED9047C347}">
      <dgm:prSet/>
      <dgm:spPr/>
      <dgm:t>
        <a:bodyPr/>
        <a:lstStyle/>
        <a:p>
          <a:pPr rtl="1"/>
          <a:endParaRPr lang="ar-JO"/>
        </a:p>
      </dgm:t>
    </dgm:pt>
    <dgm:pt modelId="{82C15588-32F1-4801-94C6-508B6C7899E9}">
      <dgm:prSet phldrT="[Text]"/>
      <dgm:spPr/>
      <dgm:t>
        <a:bodyPr/>
        <a:lstStyle/>
        <a:p>
          <a:r>
            <a:rPr lang="ar-JO" b="1" dirty="0"/>
            <a:t>معوقات بيئية</a:t>
          </a:r>
          <a:endParaRPr lang="en-US" b="1" dirty="0"/>
        </a:p>
      </dgm:t>
    </dgm:pt>
    <dgm:pt modelId="{3E70A76F-F91A-45A5-B8EE-C2B112F86C3B}" type="parTrans" cxnId="{04F0B8BE-D171-4E85-94FE-9716C88FB551}">
      <dgm:prSet/>
      <dgm:spPr/>
      <dgm:t>
        <a:bodyPr/>
        <a:lstStyle/>
        <a:p>
          <a:pPr rtl="1"/>
          <a:endParaRPr lang="ar-JO"/>
        </a:p>
      </dgm:t>
    </dgm:pt>
    <dgm:pt modelId="{99413E48-E979-4C5B-8A56-57DC6B0879F8}" type="sibTrans" cxnId="{04F0B8BE-D171-4E85-94FE-9716C88FB551}">
      <dgm:prSet/>
      <dgm:spPr/>
      <dgm:t>
        <a:bodyPr/>
        <a:lstStyle/>
        <a:p>
          <a:pPr rtl="1"/>
          <a:endParaRPr lang="ar-JO"/>
        </a:p>
      </dgm:t>
    </dgm:pt>
    <dgm:pt modelId="{DC5861D0-CF2E-4064-BB8C-415F837E2146}" type="pres">
      <dgm:prSet presAssocID="{2180BF83-8B21-4B86-AE1D-A9A91E9F63E9}" presName="Name0" presStyleCnt="0">
        <dgm:presLayoutVars>
          <dgm:dir/>
          <dgm:resizeHandles val="exact"/>
        </dgm:presLayoutVars>
      </dgm:prSet>
      <dgm:spPr/>
    </dgm:pt>
    <dgm:pt modelId="{A669716C-7443-4C0F-A059-6183A6C2C6C1}" type="pres">
      <dgm:prSet presAssocID="{49B39920-B300-4DE2-97AE-4B6AB49BDBCE}" presName="node" presStyleLbl="node1" presStyleIdx="0" presStyleCnt="5">
        <dgm:presLayoutVars>
          <dgm:bulletEnabled val="1"/>
        </dgm:presLayoutVars>
      </dgm:prSet>
      <dgm:spPr/>
    </dgm:pt>
    <dgm:pt modelId="{FA9160EC-9B72-49DD-BED7-0307A95CA74E}" type="pres">
      <dgm:prSet presAssocID="{1622A517-2BDE-4A97-B7D2-79F7AE2A476E}" presName="sibTrans" presStyleLbl="sibTrans2D1" presStyleIdx="0" presStyleCnt="4"/>
      <dgm:spPr/>
    </dgm:pt>
    <dgm:pt modelId="{5EB1F222-BCFF-475F-A57E-7E05A6A3EFC2}" type="pres">
      <dgm:prSet presAssocID="{1622A517-2BDE-4A97-B7D2-79F7AE2A476E}" presName="connectorText" presStyleLbl="sibTrans2D1" presStyleIdx="0" presStyleCnt="4"/>
      <dgm:spPr/>
    </dgm:pt>
    <dgm:pt modelId="{92D0A261-FDFF-4A87-A132-9FC7AB7F16AF}" type="pres">
      <dgm:prSet presAssocID="{8641F3A2-7C2A-4530-8CC7-1914BD9CE855}" presName="node" presStyleLbl="node1" presStyleIdx="1" presStyleCnt="5">
        <dgm:presLayoutVars>
          <dgm:bulletEnabled val="1"/>
        </dgm:presLayoutVars>
      </dgm:prSet>
      <dgm:spPr/>
    </dgm:pt>
    <dgm:pt modelId="{BB0CD79B-717D-44D9-A865-F3B482CB82C9}" type="pres">
      <dgm:prSet presAssocID="{D79E306A-E6CF-434A-BA6C-957E464A1631}" presName="sibTrans" presStyleLbl="sibTrans2D1" presStyleIdx="1" presStyleCnt="4"/>
      <dgm:spPr/>
    </dgm:pt>
    <dgm:pt modelId="{A235E359-F17E-404C-A668-8412857011DA}" type="pres">
      <dgm:prSet presAssocID="{D79E306A-E6CF-434A-BA6C-957E464A1631}" presName="connectorText" presStyleLbl="sibTrans2D1" presStyleIdx="1" presStyleCnt="4"/>
      <dgm:spPr/>
    </dgm:pt>
    <dgm:pt modelId="{D7D338E9-AB98-4F3A-8D15-C2C44B84B33D}" type="pres">
      <dgm:prSet presAssocID="{C8C4BC7A-27CC-406E-8CCE-FA9B547216D3}" presName="node" presStyleLbl="node1" presStyleIdx="2" presStyleCnt="5">
        <dgm:presLayoutVars>
          <dgm:bulletEnabled val="1"/>
        </dgm:presLayoutVars>
      </dgm:prSet>
      <dgm:spPr/>
    </dgm:pt>
    <dgm:pt modelId="{EBC5A219-877A-4BAE-8593-3B9A3DE857B4}" type="pres">
      <dgm:prSet presAssocID="{6FB6EC45-4CFF-4790-8618-F8E4FE358427}" presName="sibTrans" presStyleLbl="sibTrans2D1" presStyleIdx="2" presStyleCnt="4"/>
      <dgm:spPr/>
    </dgm:pt>
    <dgm:pt modelId="{65B1C1A5-5C9E-489A-98CF-F4E7569B305D}" type="pres">
      <dgm:prSet presAssocID="{6FB6EC45-4CFF-4790-8618-F8E4FE358427}" presName="connectorText" presStyleLbl="sibTrans2D1" presStyleIdx="2" presStyleCnt="4"/>
      <dgm:spPr/>
    </dgm:pt>
    <dgm:pt modelId="{A43CBA6A-BBA1-436C-87B6-1D701FE2A505}" type="pres">
      <dgm:prSet presAssocID="{AB2A118C-EE02-4DFA-945A-DD0402D09E4B}" presName="node" presStyleLbl="node1" presStyleIdx="3" presStyleCnt="5">
        <dgm:presLayoutVars>
          <dgm:bulletEnabled val="1"/>
        </dgm:presLayoutVars>
      </dgm:prSet>
      <dgm:spPr/>
    </dgm:pt>
    <dgm:pt modelId="{BDBCAE9B-DC5B-4E6E-83CD-15D5ABC35824}" type="pres">
      <dgm:prSet presAssocID="{B578C8A8-78E0-4475-9D09-8C2F5F688C79}" presName="sibTrans" presStyleLbl="sibTrans2D1" presStyleIdx="3" presStyleCnt="4"/>
      <dgm:spPr/>
    </dgm:pt>
    <dgm:pt modelId="{A8D9E493-13FA-45FC-AD38-0C50F06D5671}" type="pres">
      <dgm:prSet presAssocID="{B578C8A8-78E0-4475-9D09-8C2F5F688C79}" presName="connectorText" presStyleLbl="sibTrans2D1" presStyleIdx="3" presStyleCnt="4"/>
      <dgm:spPr/>
    </dgm:pt>
    <dgm:pt modelId="{6757CD08-9763-4DD5-87CC-770227D3C180}" type="pres">
      <dgm:prSet presAssocID="{82C15588-32F1-4801-94C6-508B6C7899E9}" presName="node" presStyleLbl="node1" presStyleIdx="4" presStyleCnt="5">
        <dgm:presLayoutVars>
          <dgm:bulletEnabled val="1"/>
        </dgm:presLayoutVars>
      </dgm:prSet>
      <dgm:spPr/>
    </dgm:pt>
  </dgm:ptLst>
  <dgm:cxnLst>
    <dgm:cxn modelId="{7ED47C19-C123-4732-BAB2-17CB937AAEFC}" type="presOf" srcId="{6FB6EC45-4CFF-4790-8618-F8E4FE358427}" destId="{65B1C1A5-5C9E-489A-98CF-F4E7569B305D}" srcOrd="1" destOrd="0" presId="urn:microsoft.com/office/officeart/2005/8/layout/process1"/>
    <dgm:cxn modelId="{2BAB7D1F-6CC5-4CD7-8AA8-32428FFBB31E}" srcId="{2180BF83-8B21-4B86-AE1D-A9A91E9F63E9}" destId="{C8C4BC7A-27CC-406E-8CCE-FA9B547216D3}" srcOrd="2" destOrd="0" parTransId="{7C34364C-B271-4F1A-90CC-B6CAB0B9C135}" sibTransId="{6FB6EC45-4CFF-4790-8618-F8E4FE358427}"/>
    <dgm:cxn modelId="{C747C328-DC1F-4377-BEEF-94063EC41273}" type="presOf" srcId="{8641F3A2-7C2A-4530-8CC7-1914BD9CE855}" destId="{92D0A261-FDFF-4A87-A132-9FC7AB7F16AF}" srcOrd="0" destOrd="0" presId="urn:microsoft.com/office/officeart/2005/8/layout/process1"/>
    <dgm:cxn modelId="{F7CD5D34-0039-45CD-8A35-A061ADCACAC9}" type="presOf" srcId="{6FB6EC45-4CFF-4790-8618-F8E4FE358427}" destId="{EBC5A219-877A-4BAE-8593-3B9A3DE857B4}" srcOrd="0" destOrd="0" presId="urn:microsoft.com/office/officeart/2005/8/layout/process1"/>
    <dgm:cxn modelId="{55A0B53E-F71B-4E6B-BE86-2E6C260CA277}" type="presOf" srcId="{D79E306A-E6CF-434A-BA6C-957E464A1631}" destId="{BB0CD79B-717D-44D9-A865-F3B482CB82C9}" srcOrd="0" destOrd="0" presId="urn:microsoft.com/office/officeart/2005/8/layout/process1"/>
    <dgm:cxn modelId="{12D0475E-5754-494C-AD75-26369496217F}" type="presOf" srcId="{1622A517-2BDE-4A97-B7D2-79F7AE2A476E}" destId="{5EB1F222-BCFF-475F-A57E-7E05A6A3EFC2}" srcOrd="1" destOrd="0" presId="urn:microsoft.com/office/officeart/2005/8/layout/process1"/>
    <dgm:cxn modelId="{9640A15F-E4DA-4F98-A4D5-E9A352E477C5}" srcId="{2180BF83-8B21-4B86-AE1D-A9A91E9F63E9}" destId="{8641F3A2-7C2A-4530-8CC7-1914BD9CE855}" srcOrd="1" destOrd="0" parTransId="{4FD28F37-EFAE-4AFE-819B-3646C41C5144}" sibTransId="{D79E306A-E6CF-434A-BA6C-957E464A1631}"/>
    <dgm:cxn modelId="{123E0D48-82CE-45CA-8A43-37416771CCC3}" type="presOf" srcId="{82C15588-32F1-4801-94C6-508B6C7899E9}" destId="{6757CD08-9763-4DD5-87CC-770227D3C180}" srcOrd="0" destOrd="0" presId="urn:microsoft.com/office/officeart/2005/8/layout/process1"/>
    <dgm:cxn modelId="{21605478-9F0A-40AA-8C0A-EBEF639C7EA8}" srcId="{2180BF83-8B21-4B86-AE1D-A9A91E9F63E9}" destId="{49B39920-B300-4DE2-97AE-4B6AB49BDBCE}" srcOrd="0" destOrd="0" parTransId="{813F9561-9816-4867-BF7D-00CE870570D0}" sibTransId="{1622A517-2BDE-4A97-B7D2-79F7AE2A476E}"/>
    <dgm:cxn modelId="{7FDE0385-6C4A-4D6B-8130-C43B1B2035C5}" type="presOf" srcId="{D79E306A-E6CF-434A-BA6C-957E464A1631}" destId="{A235E359-F17E-404C-A668-8412857011DA}" srcOrd="1" destOrd="0" presId="urn:microsoft.com/office/officeart/2005/8/layout/process1"/>
    <dgm:cxn modelId="{0A10B9A7-7DED-4D6F-8B11-C95BCB23038B}" type="presOf" srcId="{49B39920-B300-4DE2-97AE-4B6AB49BDBCE}" destId="{A669716C-7443-4C0F-A059-6183A6C2C6C1}" srcOrd="0" destOrd="0" presId="urn:microsoft.com/office/officeart/2005/8/layout/process1"/>
    <dgm:cxn modelId="{CAE8DAB1-3E7D-4122-96AE-66D588054758}" type="presOf" srcId="{B578C8A8-78E0-4475-9D09-8C2F5F688C79}" destId="{BDBCAE9B-DC5B-4E6E-83CD-15D5ABC35824}" srcOrd="0" destOrd="0" presId="urn:microsoft.com/office/officeart/2005/8/layout/process1"/>
    <dgm:cxn modelId="{04F0B8BE-D171-4E85-94FE-9716C88FB551}" srcId="{2180BF83-8B21-4B86-AE1D-A9A91E9F63E9}" destId="{82C15588-32F1-4801-94C6-508B6C7899E9}" srcOrd="4" destOrd="0" parTransId="{3E70A76F-F91A-45A5-B8EE-C2B112F86C3B}" sibTransId="{99413E48-E979-4C5B-8A56-57DC6B0879F8}"/>
    <dgm:cxn modelId="{293FE6C4-03AE-4565-94F6-6000ECAEEEC7}" type="presOf" srcId="{1622A517-2BDE-4A97-B7D2-79F7AE2A476E}" destId="{FA9160EC-9B72-49DD-BED7-0307A95CA74E}" srcOrd="0" destOrd="0" presId="urn:microsoft.com/office/officeart/2005/8/layout/process1"/>
    <dgm:cxn modelId="{425BFDC9-C1F4-4099-B0A5-C8390D69B0BF}" type="presOf" srcId="{2180BF83-8B21-4B86-AE1D-A9A91E9F63E9}" destId="{DC5861D0-CF2E-4064-BB8C-415F837E2146}" srcOrd="0" destOrd="0" presId="urn:microsoft.com/office/officeart/2005/8/layout/process1"/>
    <dgm:cxn modelId="{CF5860DA-789E-4D8A-A51D-92ED9047C347}" srcId="{2180BF83-8B21-4B86-AE1D-A9A91E9F63E9}" destId="{AB2A118C-EE02-4DFA-945A-DD0402D09E4B}" srcOrd="3" destOrd="0" parTransId="{D9FEF995-2728-4308-931A-B088D6F7A6DE}" sibTransId="{B578C8A8-78E0-4475-9D09-8C2F5F688C79}"/>
    <dgm:cxn modelId="{A00CDAE0-6E6F-47BF-8E56-D4E99F1F1B4F}" type="presOf" srcId="{C8C4BC7A-27CC-406E-8CCE-FA9B547216D3}" destId="{D7D338E9-AB98-4F3A-8D15-C2C44B84B33D}" srcOrd="0" destOrd="0" presId="urn:microsoft.com/office/officeart/2005/8/layout/process1"/>
    <dgm:cxn modelId="{F567F2F0-0071-4244-BE42-48C73350E552}" type="presOf" srcId="{AB2A118C-EE02-4DFA-945A-DD0402D09E4B}" destId="{A43CBA6A-BBA1-436C-87B6-1D701FE2A505}" srcOrd="0" destOrd="0" presId="urn:microsoft.com/office/officeart/2005/8/layout/process1"/>
    <dgm:cxn modelId="{8488BCFC-E8D5-42D5-97C7-F924CD388999}" type="presOf" srcId="{B578C8A8-78E0-4475-9D09-8C2F5F688C79}" destId="{A8D9E493-13FA-45FC-AD38-0C50F06D5671}" srcOrd="1" destOrd="0" presId="urn:microsoft.com/office/officeart/2005/8/layout/process1"/>
    <dgm:cxn modelId="{036677DB-67D7-4835-A676-7B99CF248A5B}" type="presParOf" srcId="{DC5861D0-CF2E-4064-BB8C-415F837E2146}" destId="{A669716C-7443-4C0F-A059-6183A6C2C6C1}" srcOrd="0" destOrd="0" presId="urn:microsoft.com/office/officeart/2005/8/layout/process1"/>
    <dgm:cxn modelId="{F8F0125F-69E9-49C0-9243-BD3C784C924C}" type="presParOf" srcId="{DC5861D0-CF2E-4064-BB8C-415F837E2146}" destId="{FA9160EC-9B72-49DD-BED7-0307A95CA74E}" srcOrd="1" destOrd="0" presId="urn:microsoft.com/office/officeart/2005/8/layout/process1"/>
    <dgm:cxn modelId="{99EF2697-18D6-414F-83C1-779EAE49D686}" type="presParOf" srcId="{FA9160EC-9B72-49DD-BED7-0307A95CA74E}" destId="{5EB1F222-BCFF-475F-A57E-7E05A6A3EFC2}" srcOrd="0" destOrd="0" presId="urn:microsoft.com/office/officeart/2005/8/layout/process1"/>
    <dgm:cxn modelId="{BEF70EE8-24CF-44C1-8ACD-BE41F3C85CF4}" type="presParOf" srcId="{DC5861D0-CF2E-4064-BB8C-415F837E2146}" destId="{92D0A261-FDFF-4A87-A132-9FC7AB7F16AF}" srcOrd="2" destOrd="0" presId="urn:microsoft.com/office/officeart/2005/8/layout/process1"/>
    <dgm:cxn modelId="{DFF051BB-2FEF-40DF-BBE4-D7B1513CBD13}" type="presParOf" srcId="{DC5861D0-CF2E-4064-BB8C-415F837E2146}" destId="{BB0CD79B-717D-44D9-A865-F3B482CB82C9}" srcOrd="3" destOrd="0" presId="urn:microsoft.com/office/officeart/2005/8/layout/process1"/>
    <dgm:cxn modelId="{1525F5FF-B004-4C86-81F8-F63C004C75B9}" type="presParOf" srcId="{BB0CD79B-717D-44D9-A865-F3B482CB82C9}" destId="{A235E359-F17E-404C-A668-8412857011DA}" srcOrd="0" destOrd="0" presId="urn:microsoft.com/office/officeart/2005/8/layout/process1"/>
    <dgm:cxn modelId="{CAF3CEA1-110C-411B-AE01-68B5379522E2}" type="presParOf" srcId="{DC5861D0-CF2E-4064-BB8C-415F837E2146}" destId="{D7D338E9-AB98-4F3A-8D15-C2C44B84B33D}" srcOrd="4" destOrd="0" presId="urn:microsoft.com/office/officeart/2005/8/layout/process1"/>
    <dgm:cxn modelId="{B04DFE9D-B813-438A-BCAD-793BF42D77A0}" type="presParOf" srcId="{DC5861D0-CF2E-4064-BB8C-415F837E2146}" destId="{EBC5A219-877A-4BAE-8593-3B9A3DE857B4}" srcOrd="5" destOrd="0" presId="urn:microsoft.com/office/officeart/2005/8/layout/process1"/>
    <dgm:cxn modelId="{D74C5581-2DD0-43F9-B7C2-F64E63C1FE99}" type="presParOf" srcId="{EBC5A219-877A-4BAE-8593-3B9A3DE857B4}" destId="{65B1C1A5-5C9E-489A-98CF-F4E7569B305D}" srcOrd="0" destOrd="0" presId="urn:microsoft.com/office/officeart/2005/8/layout/process1"/>
    <dgm:cxn modelId="{ADC8F51B-A6F9-40CC-B5FB-295C1A957CD3}" type="presParOf" srcId="{DC5861D0-CF2E-4064-BB8C-415F837E2146}" destId="{A43CBA6A-BBA1-436C-87B6-1D701FE2A505}" srcOrd="6" destOrd="0" presId="urn:microsoft.com/office/officeart/2005/8/layout/process1"/>
    <dgm:cxn modelId="{89059015-EF6D-4E4F-806A-C9ED7783703D}" type="presParOf" srcId="{DC5861D0-CF2E-4064-BB8C-415F837E2146}" destId="{BDBCAE9B-DC5B-4E6E-83CD-15D5ABC35824}" srcOrd="7" destOrd="0" presId="urn:microsoft.com/office/officeart/2005/8/layout/process1"/>
    <dgm:cxn modelId="{F7665C86-34BC-4AB1-9F1E-1AC0DD0830AA}" type="presParOf" srcId="{BDBCAE9B-DC5B-4E6E-83CD-15D5ABC35824}" destId="{A8D9E493-13FA-45FC-AD38-0C50F06D5671}" srcOrd="0" destOrd="0" presId="urn:microsoft.com/office/officeart/2005/8/layout/process1"/>
    <dgm:cxn modelId="{575513E7-FB5D-4E12-AA52-9799AC59FCAE}" type="presParOf" srcId="{DC5861D0-CF2E-4064-BB8C-415F837E2146}" destId="{6757CD08-9763-4DD5-87CC-770227D3C180}" srcOrd="8"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69716C-7443-4C0F-A059-6183A6C2C6C1}">
      <dsp:nvSpPr>
        <dsp:cNvPr id="0" name=""/>
        <dsp:cNvSpPr/>
      </dsp:nvSpPr>
      <dsp:spPr>
        <a:xfrm>
          <a:off x="4241" y="397569"/>
          <a:ext cx="1314938" cy="788962"/>
        </a:xfrm>
        <a:prstGeom prst="roundRect">
          <a:avLst>
            <a:gd name="adj" fmla="val 10000"/>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ar-JO" sz="2100" b="1" kern="1200" dirty="0"/>
            <a:t>معوقات مالية</a:t>
          </a:r>
          <a:endParaRPr lang="en-US" sz="2100" b="1" kern="1200" dirty="0"/>
        </a:p>
      </dsp:txBody>
      <dsp:txXfrm>
        <a:off x="27349" y="420677"/>
        <a:ext cx="1268722" cy="742746"/>
      </dsp:txXfrm>
    </dsp:sp>
    <dsp:sp modelId="{FA9160EC-9B72-49DD-BED7-0307A95CA74E}">
      <dsp:nvSpPr>
        <dsp:cNvPr id="0" name=""/>
        <dsp:cNvSpPr/>
      </dsp:nvSpPr>
      <dsp:spPr>
        <a:xfrm>
          <a:off x="1450673" y="628998"/>
          <a:ext cx="278766" cy="32610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1450673" y="694219"/>
        <a:ext cx="195136" cy="195662"/>
      </dsp:txXfrm>
    </dsp:sp>
    <dsp:sp modelId="{92D0A261-FDFF-4A87-A132-9FC7AB7F16AF}">
      <dsp:nvSpPr>
        <dsp:cNvPr id="0" name=""/>
        <dsp:cNvSpPr/>
      </dsp:nvSpPr>
      <dsp:spPr>
        <a:xfrm>
          <a:off x="1845155" y="397569"/>
          <a:ext cx="1314938" cy="788962"/>
        </a:xfrm>
        <a:prstGeom prst="roundRect">
          <a:avLst>
            <a:gd name="adj" fmla="val 10000"/>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ar-JO" sz="2100" b="1" kern="1200" dirty="0"/>
            <a:t>معوقات شخصية</a:t>
          </a:r>
          <a:endParaRPr lang="en-US" sz="2100" b="1" kern="1200" dirty="0"/>
        </a:p>
      </dsp:txBody>
      <dsp:txXfrm>
        <a:off x="1868263" y="420677"/>
        <a:ext cx="1268722" cy="742746"/>
      </dsp:txXfrm>
    </dsp:sp>
    <dsp:sp modelId="{BB0CD79B-717D-44D9-A865-F3B482CB82C9}">
      <dsp:nvSpPr>
        <dsp:cNvPr id="0" name=""/>
        <dsp:cNvSpPr/>
      </dsp:nvSpPr>
      <dsp:spPr>
        <a:xfrm>
          <a:off x="3291587" y="628998"/>
          <a:ext cx="278766" cy="32610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3291587" y="694219"/>
        <a:ext cx="195136" cy="195662"/>
      </dsp:txXfrm>
    </dsp:sp>
    <dsp:sp modelId="{D7D338E9-AB98-4F3A-8D15-C2C44B84B33D}">
      <dsp:nvSpPr>
        <dsp:cNvPr id="0" name=""/>
        <dsp:cNvSpPr/>
      </dsp:nvSpPr>
      <dsp:spPr>
        <a:xfrm>
          <a:off x="3686068" y="397569"/>
          <a:ext cx="1314938" cy="788962"/>
        </a:xfrm>
        <a:prstGeom prst="roundRect">
          <a:avLst>
            <a:gd name="adj" fmla="val 10000"/>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ar-JO" sz="2100" b="1" kern="1200" dirty="0"/>
            <a:t>معوقات تنظيمية</a:t>
          </a:r>
        </a:p>
      </dsp:txBody>
      <dsp:txXfrm>
        <a:off x="3709176" y="420677"/>
        <a:ext cx="1268722" cy="742746"/>
      </dsp:txXfrm>
    </dsp:sp>
    <dsp:sp modelId="{EBC5A219-877A-4BAE-8593-3B9A3DE857B4}">
      <dsp:nvSpPr>
        <dsp:cNvPr id="0" name=""/>
        <dsp:cNvSpPr/>
      </dsp:nvSpPr>
      <dsp:spPr>
        <a:xfrm>
          <a:off x="5132500" y="628998"/>
          <a:ext cx="278766" cy="32610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5132500" y="694219"/>
        <a:ext cx="195136" cy="195662"/>
      </dsp:txXfrm>
    </dsp:sp>
    <dsp:sp modelId="{A43CBA6A-BBA1-436C-87B6-1D701FE2A505}">
      <dsp:nvSpPr>
        <dsp:cNvPr id="0" name=""/>
        <dsp:cNvSpPr/>
      </dsp:nvSpPr>
      <dsp:spPr>
        <a:xfrm>
          <a:off x="5526981" y="397569"/>
          <a:ext cx="1314938" cy="788962"/>
        </a:xfrm>
        <a:prstGeom prst="roundRect">
          <a:avLst>
            <a:gd name="adj" fmla="val 10000"/>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ar-JO" sz="2100" b="1" kern="1200" dirty="0"/>
            <a:t>معوقات اجتماعية</a:t>
          </a:r>
          <a:endParaRPr lang="en-US" sz="2100" b="1" kern="1200" dirty="0"/>
        </a:p>
      </dsp:txBody>
      <dsp:txXfrm>
        <a:off x="5550089" y="420677"/>
        <a:ext cx="1268722" cy="742746"/>
      </dsp:txXfrm>
    </dsp:sp>
    <dsp:sp modelId="{BDBCAE9B-DC5B-4E6E-83CD-15D5ABC35824}">
      <dsp:nvSpPr>
        <dsp:cNvPr id="0" name=""/>
        <dsp:cNvSpPr/>
      </dsp:nvSpPr>
      <dsp:spPr>
        <a:xfrm>
          <a:off x="6973413" y="628998"/>
          <a:ext cx="278766" cy="32610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rtl="1">
            <a:lnSpc>
              <a:spcPct val="90000"/>
            </a:lnSpc>
            <a:spcBef>
              <a:spcPct val="0"/>
            </a:spcBef>
            <a:spcAft>
              <a:spcPct val="35000"/>
            </a:spcAft>
            <a:buNone/>
          </a:pPr>
          <a:endParaRPr lang="ar-JO" sz="1400" kern="1200"/>
        </a:p>
      </dsp:txBody>
      <dsp:txXfrm>
        <a:off x="6973413" y="694219"/>
        <a:ext cx="195136" cy="195662"/>
      </dsp:txXfrm>
    </dsp:sp>
    <dsp:sp modelId="{6757CD08-9763-4DD5-87CC-770227D3C180}">
      <dsp:nvSpPr>
        <dsp:cNvPr id="0" name=""/>
        <dsp:cNvSpPr/>
      </dsp:nvSpPr>
      <dsp:spPr>
        <a:xfrm>
          <a:off x="7367895" y="397569"/>
          <a:ext cx="1314938" cy="788962"/>
        </a:xfrm>
        <a:prstGeom prst="roundRect">
          <a:avLst>
            <a:gd name="adj" fmla="val 10000"/>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ar-JO" sz="2100" b="1" kern="1200" dirty="0"/>
            <a:t>معوقات بيئية</a:t>
          </a:r>
          <a:endParaRPr lang="en-US" sz="2100" b="1" kern="1200" dirty="0"/>
        </a:p>
      </dsp:txBody>
      <dsp:txXfrm>
        <a:off x="7391003" y="420677"/>
        <a:ext cx="1268722" cy="742746"/>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JO"/>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DB41956F-534F-416B-B3A3-9E403A7EFB88}" type="datetimeFigureOut">
              <a:rPr lang="ar-JO" smtClean="0"/>
              <a:t>23/05/1445</a:t>
            </a:fld>
            <a:endParaRPr lang="ar-JO"/>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JO"/>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JO"/>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JO"/>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AAC6B128-DFCE-4E7F-BCF3-0EDFC748CC61}" type="slidenum">
              <a:rPr lang="ar-JO" smtClean="0"/>
              <a:t>‹#›</a:t>
            </a:fld>
            <a:endParaRPr lang="ar-JO"/>
          </a:p>
        </p:txBody>
      </p:sp>
    </p:spTree>
    <p:extLst>
      <p:ext uri="{BB962C8B-B14F-4D97-AF65-F5344CB8AC3E}">
        <p14:creationId xmlns:p14="http://schemas.microsoft.com/office/powerpoint/2010/main" val="33498338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887473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66703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C794226-DCFC-4059-B351-D1AEFFD67F2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05730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449619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23319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210129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212421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059619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970899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852989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93264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112465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003592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696953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7385371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0140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48905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338369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Images and Conten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ectangle 2"/>
          <p:cNvSpPr/>
          <p:nvPr userDrawn="1"/>
        </p:nvSpPr>
        <p:spPr>
          <a:xfrm>
            <a:off x="1" y="4060923"/>
            <a:ext cx="12204700" cy="2797076"/>
          </a:xfrm>
          <a:custGeom>
            <a:avLst/>
            <a:gdLst>
              <a:gd name="connsiteX0" fmla="*/ 0 w 9144000"/>
              <a:gd name="connsiteY0" fmla="*/ 0 h 1059582"/>
              <a:gd name="connsiteX1" fmla="*/ 9144000 w 9144000"/>
              <a:gd name="connsiteY1" fmla="*/ 0 h 1059582"/>
              <a:gd name="connsiteX2" fmla="*/ 9144000 w 9144000"/>
              <a:gd name="connsiteY2" fmla="*/ 1059582 h 1059582"/>
              <a:gd name="connsiteX3" fmla="*/ 0 w 9144000"/>
              <a:gd name="connsiteY3" fmla="*/ 1059582 h 1059582"/>
              <a:gd name="connsiteX4" fmla="*/ 0 w 9144000"/>
              <a:gd name="connsiteY4" fmla="*/ 0 h 1059582"/>
              <a:gd name="connsiteX0" fmla="*/ 0 w 9153525"/>
              <a:gd name="connsiteY0" fmla="*/ 1038225 h 2097807"/>
              <a:gd name="connsiteX1" fmla="*/ 9153525 w 9153525"/>
              <a:gd name="connsiteY1" fmla="*/ 0 h 2097807"/>
              <a:gd name="connsiteX2" fmla="*/ 9144000 w 9153525"/>
              <a:gd name="connsiteY2" fmla="*/ 2097807 h 2097807"/>
              <a:gd name="connsiteX3" fmla="*/ 0 w 9153525"/>
              <a:gd name="connsiteY3" fmla="*/ 2097807 h 2097807"/>
              <a:gd name="connsiteX4" fmla="*/ 0 w 9153525"/>
              <a:gd name="connsiteY4" fmla="*/ 1038225 h 2097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3525" h="2097807">
                <a:moveTo>
                  <a:pt x="0" y="1038225"/>
                </a:moveTo>
                <a:lnTo>
                  <a:pt x="9153525" y="0"/>
                </a:lnTo>
                <a:lnTo>
                  <a:pt x="9144000" y="2097807"/>
                </a:lnTo>
                <a:lnTo>
                  <a:pt x="0" y="2097807"/>
                </a:lnTo>
                <a:lnTo>
                  <a:pt x="0" y="103822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dirty="0"/>
          </a:p>
        </p:txBody>
      </p:sp>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bg1"/>
                </a:solidFill>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bg1"/>
                </a:solidFill>
                <a:latin typeface="+mn-lt"/>
                <a:cs typeface="Arial" pitchFamily="34" charset="0"/>
              </a:defRPr>
            </a:lvl1pPr>
          </a:lstStyle>
          <a:p>
            <a:pPr lvl="0"/>
            <a:r>
              <a:rPr lang="en-US" altLang="ko-KR" dirty="0"/>
              <a:t>Insert the title of your subtitle Here</a:t>
            </a:r>
          </a:p>
        </p:txBody>
      </p:sp>
      <p:pic>
        <p:nvPicPr>
          <p:cNvPr id="5" name="Picture 2" descr="D:\KBM-정애\014-Fullppt\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15414" y="1619125"/>
            <a:ext cx="5088565" cy="4882216"/>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2" hasCustomPrompt="1"/>
          </p:nvPr>
        </p:nvSpPr>
        <p:spPr>
          <a:xfrm>
            <a:off x="1028214" y="1833032"/>
            <a:ext cx="4607380" cy="3098392"/>
          </a:xfrm>
          <a:prstGeom prst="rect">
            <a:avLst/>
          </a:prstGeom>
          <a:solidFill>
            <a:schemeClr val="bg1">
              <a:lumMod val="95000"/>
            </a:schemeClr>
          </a:solidFill>
        </p:spPr>
        <p:txBody>
          <a:bodyPr anchor="ctr"/>
          <a:lstStyle>
            <a:lvl1pPr marL="0" indent="0" algn="ctr">
              <a:buNone/>
              <a:defRPr sz="1600" strike="noStrike"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31822584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9076311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jp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5.xml"/><Relationship Id="rId1" Type="http://schemas.openxmlformats.org/officeDocument/2006/relationships/tags" Target="../tags/tag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10.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9.png"/><Relationship Id="rId5" Type="http://schemas.microsoft.com/office/2007/relationships/hdphoto" Target="../media/hdphoto1.wdp"/><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0.sv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9.png"/><Relationship Id="rId5" Type="http://schemas.openxmlformats.org/officeDocument/2006/relationships/image" Target="../media/image4.png"/><Relationship Id="rId4" Type="http://schemas.microsoft.com/office/2007/relationships/hdphoto" Target="../media/hdphoto2.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5554197" y="-172354"/>
            <a:ext cx="6736926" cy="68580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7" y="3794396"/>
            <a:ext cx="275855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ريادة الأعمال والابتكار </a:t>
            </a:r>
          </a:p>
        </p:txBody>
      </p:sp>
      <p:sp>
        <p:nvSpPr>
          <p:cNvPr id="31" name="TextBox 30">
            <a:extLst>
              <a:ext uri="{FF2B5EF4-FFF2-40B4-BE49-F238E27FC236}">
                <a16:creationId xmlns:a16="http://schemas.microsoft.com/office/drawing/2014/main" id="{16E4CC76-2D0D-6204-3FBC-B0856D8E8836}"/>
              </a:ext>
            </a:extLst>
          </p:cNvPr>
          <p:cNvSpPr txBox="1"/>
          <p:nvPr/>
        </p:nvSpPr>
        <p:spPr>
          <a:xfrm>
            <a:off x="479376" y="2253649"/>
            <a:ext cx="4099840" cy="132343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Entrepreneurship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and Innovation</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5582945" y="-76920"/>
            <a:ext cx="6609055" cy="6593215"/>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EEA687B6-2620-40CA-B72B-287E249DA520}"/>
              </a:ext>
            </a:extLst>
          </p:cNvPr>
          <p:cNvSpPr/>
          <p:nvPr/>
        </p:nvSpPr>
        <p:spPr>
          <a:xfrm>
            <a:off x="88603" y="4473369"/>
            <a:ext cx="5474576" cy="46166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0" cap="none" spc="0" normalizeH="0" baseline="0" noProof="0" dirty="0">
                <a:ln>
                  <a:noFill/>
                </a:ln>
                <a:solidFill>
                  <a:prstClr val="white"/>
                </a:solidFill>
                <a:effectLst/>
                <a:uLnTx/>
                <a:uFillTx/>
                <a:latin typeface="Tajawal Medium"/>
                <a:ea typeface="Tajawal Medium"/>
                <a:cs typeface="Tajawal Medium"/>
                <a:sym typeface="Tajawal Medium"/>
              </a:rPr>
              <a:t>Prepared by </a:t>
            </a:r>
            <a:r>
              <a:rPr kumimoji="0" lang="en-GB" sz="2400" b="1" i="0" u="none" strike="noStrike" kern="0" cap="none" spc="0" normalizeH="0" baseline="0" noProof="0" dirty="0">
                <a:ln>
                  <a:noFill/>
                </a:ln>
                <a:solidFill>
                  <a:prstClr val="white"/>
                </a:solidFill>
                <a:effectLst/>
                <a:uLnTx/>
                <a:uFillTx/>
                <a:latin typeface="Tajawal Medium"/>
                <a:ea typeface="Tajawal Medium"/>
                <a:cs typeface="Tajawal Medium"/>
                <a:sym typeface="Tajawal Medium"/>
              </a:rPr>
              <a:t>Dr.Warda Mahmoud Kloub </a:t>
            </a:r>
            <a:endParaRPr kumimoji="0" lang="en-GB" sz="1800" b="1"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12" name="Google Shape;110;p1">
            <a:extLst>
              <a:ext uri="{FF2B5EF4-FFF2-40B4-BE49-F238E27FC236}">
                <a16:creationId xmlns:a16="http://schemas.microsoft.com/office/drawing/2014/main" id="{47857509-E50B-4B09-80FB-055DBAF7DE4F}"/>
              </a:ext>
            </a:extLst>
          </p:cNvPr>
          <p:cNvSpPr/>
          <p:nvPr/>
        </p:nvSpPr>
        <p:spPr>
          <a:xfrm>
            <a:off x="587987" y="6000379"/>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srgbClr val="2D3956"/>
                </a:solidFill>
                <a:effectLst/>
                <a:uLnTx/>
                <a:uFillTx/>
                <a:latin typeface="Tajawal Medium"/>
                <a:ea typeface="Tajawal Medium"/>
                <a:cs typeface="Tajawal Medium"/>
                <a:sym typeface="Tajawal Medium"/>
              </a:rPr>
              <a:t>LDR 725</a:t>
            </a:r>
            <a:endParaRPr kumimoji="0" lang="en-US" sz="2400" b="1" i="0" u="none" strike="noStrike" kern="1200" cap="none" spc="0" normalizeH="0" baseline="0" noProof="0" dirty="0">
              <a:ln>
                <a:noFill/>
              </a:ln>
              <a:solidFill>
                <a:srgbClr val="2D3956"/>
              </a:solidFill>
              <a:effectLst/>
              <a:uLnTx/>
              <a:uFillTx/>
              <a:latin typeface="Tajawal Medium"/>
              <a:ea typeface="Tajawal Medium"/>
              <a:cs typeface="Tajawal Medium"/>
              <a:sym typeface="Tajawal Medium"/>
            </a:endParaRPr>
          </a:p>
        </p:txBody>
      </p:sp>
      <p:sp>
        <p:nvSpPr>
          <p:cNvPr id="13" name="Google Shape;110;p1">
            <a:extLst>
              <a:ext uri="{FF2B5EF4-FFF2-40B4-BE49-F238E27FC236}">
                <a16:creationId xmlns:a16="http://schemas.microsoft.com/office/drawing/2014/main" id="{1485C054-4263-4338-A210-8A1804994357}"/>
              </a:ext>
            </a:extLst>
          </p:cNvPr>
          <p:cNvSpPr/>
          <p:nvPr/>
        </p:nvSpPr>
        <p:spPr>
          <a:xfrm>
            <a:off x="562376" y="5187208"/>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Medium"/>
                <a:ea typeface="Tajawal Medium"/>
                <a:cs typeface="Tajawal Medium"/>
                <a:sym typeface="Tajawal Medium"/>
              </a:rPr>
              <a:t>Lecture 10</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TextBox 16">
            <a:extLst>
              <a:ext uri="{FF2B5EF4-FFF2-40B4-BE49-F238E27FC236}">
                <a16:creationId xmlns:a16="http://schemas.microsoft.com/office/drawing/2014/main" id="{E766F6C3-FA2D-4877-8DEB-3619E4B6295F}"/>
              </a:ext>
            </a:extLst>
          </p:cNvPr>
          <p:cNvSpPr txBox="1"/>
          <p:nvPr/>
        </p:nvSpPr>
        <p:spPr>
          <a:xfrm>
            <a:off x="7614560" y="606490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925839799"/>
      </p:ext>
    </p:extLst>
  </p:cSld>
  <p:clrMapOvr>
    <a:masterClrMapping/>
  </p:clrMapOvr>
  <mc:AlternateContent xmlns:mc="http://schemas.openxmlformats.org/markup-compatibility/2006" xmlns:p14="http://schemas.microsoft.com/office/powerpoint/2010/main">
    <mc:Choice Requires="p14">
      <p:transition spd="slow" p14:dur="800" advTm="26189">
        <p:circle/>
      </p:transition>
    </mc:Choice>
    <mc:Fallback xmlns="">
      <p:transition spd="slow" advTm="26189">
        <p:circl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A1FA4F7-5093-B43F-7160-E407386F60AB}"/>
              </a:ext>
            </a:extLst>
          </p:cNvPr>
          <p:cNvSpPr>
            <a:spLocks noGrp="1"/>
          </p:cNvSpPr>
          <p:nvPr>
            <p:ph type="pic" sz="quarter" idx="10"/>
          </p:nvPr>
        </p:nvSpPr>
        <p:spPr>
          <a:xfrm>
            <a:off x="205274" y="93306"/>
            <a:ext cx="6826250" cy="6858000"/>
          </a:xfrm>
          <a:prstGeom prst="ellipse">
            <a:avLst/>
          </a:prstGeom>
          <a:ln/>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endParaRPr>
          </a:p>
        </p:txBody>
      </p:sp>
      <p:sp>
        <p:nvSpPr>
          <p:cNvPr id="6" name="Hexagon 5">
            <a:extLst>
              <a:ext uri="{FF2B5EF4-FFF2-40B4-BE49-F238E27FC236}">
                <a16:creationId xmlns:a16="http://schemas.microsoft.com/office/drawing/2014/main" id="{B2D40193-BC8F-8BE6-85B0-CA54D619CC8C}"/>
              </a:ext>
            </a:extLst>
          </p:cNvPr>
          <p:cNvSpPr/>
          <p:nvPr/>
        </p:nvSpPr>
        <p:spPr>
          <a:xfrm>
            <a:off x="8085589" y="3228391"/>
            <a:ext cx="3307381" cy="587829"/>
          </a:xfrm>
          <a:prstGeom prst="hexagon">
            <a:avLst/>
          </a:prstGeom>
          <a:solidFill>
            <a:srgbClr val="00B0F0"/>
          </a:solidFill>
          <a:ln w="635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ko-KR" sz="2400" b="1" i="0" u="none" strike="noStrike" kern="1200" cap="none" spc="0" normalizeH="0" baseline="0" noProof="0" dirty="0">
                <a:ln>
                  <a:noFill/>
                </a:ln>
                <a:solidFill>
                  <a:srgbClr val="333333"/>
                </a:solidFill>
                <a:effectLst/>
                <a:uLnTx/>
                <a:uFillTx/>
                <a:latin typeface="Arial" panose="020B0604020202020204" pitchFamily="34" charset="0"/>
                <a:ea typeface="맑은 고딕" panose="020B0503020000020004" pitchFamily="34" charset="-127"/>
                <a:cs typeface="Simplified Arabic" panose="02020603050405020304" pitchFamily="18" charset="-78"/>
              </a:rPr>
              <a:t>مراجعة للمحاضرة السابقة</a:t>
            </a:r>
            <a:endParaRPr kumimoji="0" lang="ko-KR" altLang="en-US" sz="2400" b="1"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endParaRPr>
          </a:p>
        </p:txBody>
      </p:sp>
      <p:sp>
        <p:nvSpPr>
          <p:cNvPr id="7" name="Oval 6">
            <a:extLst>
              <a:ext uri="{FF2B5EF4-FFF2-40B4-BE49-F238E27FC236}">
                <a16:creationId xmlns:a16="http://schemas.microsoft.com/office/drawing/2014/main" id="{EB5DEFF4-F4A2-84CA-5F58-D68984CCAE65}"/>
              </a:ext>
            </a:extLst>
          </p:cNvPr>
          <p:cNvSpPr/>
          <p:nvPr/>
        </p:nvSpPr>
        <p:spPr>
          <a:xfrm>
            <a:off x="929840" y="451397"/>
            <a:ext cx="6609055" cy="6593215"/>
          </a:xfrm>
          <a:prstGeom prst="ellipse">
            <a:avLst/>
          </a:prstGeom>
          <a:blipFill>
            <a:blip r:embed="rId2"/>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pic>
        <p:nvPicPr>
          <p:cNvPr id="8" name="Picture 7">
            <a:extLst>
              <a:ext uri="{FF2B5EF4-FFF2-40B4-BE49-F238E27FC236}">
                <a16:creationId xmlns:a16="http://schemas.microsoft.com/office/drawing/2014/main" id="{4F5EED91-A24F-8F64-DACE-BEEE388E89B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09430" y="-79757"/>
            <a:ext cx="2773532" cy="1106124"/>
          </a:xfrm>
          <a:prstGeom prst="rect">
            <a:avLst/>
          </a:prstGeom>
        </p:spPr>
      </p:pic>
    </p:spTree>
    <p:extLst>
      <p:ext uri="{BB962C8B-B14F-4D97-AF65-F5344CB8AC3E}">
        <p14:creationId xmlns:p14="http://schemas.microsoft.com/office/powerpoint/2010/main" val="863071844"/>
      </p:ext>
    </p:extLst>
  </p:cSld>
  <p:clrMapOvr>
    <a:masterClrMapping/>
  </p:clrMapOvr>
  <mc:AlternateContent xmlns:mc="http://schemas.openxmlformats.org/markup-compatibility/2006" xmlns:p14="http://schemas.microsoft.com/office/powerpoint/2010/main">
    <mc:Choice Requires="p14">
      <p:transition spd="slow" p14:dur="2000" advTm="473384"/>
    </mc:Choice>
    <mc:Fallback xmlns="">
      <p:transition spd="slow" advTm="47338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951328" cy="47678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245663" cy="9094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47728" y="1072381"/>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10</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4" name="Rectangle 3">
            <a:extLst>
              <a:ext uri="{FF2B5EF4-FFF2-40B4-BE49-F238E27FC236}">
                <a16:creationId xmlns:a16="http://schemas.microsoft.com/office/drawing/2014/main" id="{DD23E63E-44BA-49AC-B6DB-24E02487F651}"/>
              </a:ext>
            </a:extLst>
          </p:cNvPr>
          <p:cNvSpPr/>
          <p:nvPr/>
        </p:nvSpPr>
        <p:spPr>
          <a:xfrm>
            <a:off x="3666489" y="278873"/>
            <a:ext cx="4859022" cy="52322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2800" b="1" i="0" u="none" strike="noStrike" kern="0" cap="none" spc="0" normalizeH="0" baseline="0" noProof="0" dirty="0">
                <a:ln>
                  <a:noFill/>
                </a:ln>
                <a:solidFill>
                  <a:prstClr val="white"/>
                </a:solidFill>
                <a:effectLst/>
                <a:uLnTx/>
                <a:uFillTx/>
                <a:latin typeface="Bahnschrift SemiBold SemiConden" pitchFamily="34" charset="0"/>
                <a:ea typeface="Calibri"/>
                <a:cs typeface="Calibri"/>
                <a:sym typeface="Calibri"/>
              </a:rPr>
              <a:t>Master of Educational Leadership</a:t>
            </a:r>
            <a:endParaRPr kumimoji="0" lang="ar-JO" sz="2800" b="1" i="0" u="none" strike="noStrike" kern="0" cap="none" spc="0" normalizeH="0" baseline="0" noProof="0" dirty="0">
              <a:ln>
                <a:noFill/>
              </a:ln>
              <a:solidFill>
                <a:prstClr val="white"/>
              </a:solidFill>
              <a:effectLst/>
              <a:uLnTx/>
              <a:uFillTx/>
              <a:latin typeface="Bahnschrift SemiBold SemiConden" pitchFamily="34" charset="0"/>
              <a:ea typeface="Calibri"/>
              <a:cs typeface="Calibri"/>
              <a:sym typeface="Calibri"/>
            </a:endParaRPr>
          </a:p>
        </p:txBody>
      </p:sp>
      <p:graphicFrame>
        <p:nvGraphicFramePr>
          <p:cNvPr id="13" name="Table 12">
            <a:extLst>
              <a:ext uri="{FF2B5EF4-FFF2-40B4-BE49-F238E27FC236}">
                <a16:creationId xmlns:a16="http://schemas.microsoft.com/office/drawing/2014/main" id="{CED2F609-DB51-4F21-B496-75769D481379}"/>
              </a:ext>
            </a:extLst>
          </p:cNvPr>
          <p:cNvGraphicFramePr>
            <a:graphicFrameLocks noGrp="1"/>
          </p:cNvGraphicFramePr>
          <p:nvPr>
            <p:extLst>
              <p:ext uri="{D42A27DB-BD31-4B8C-83A1-F6EECF244321}">
                <p14:modId xmlns:p14="http://schemas.microsoft.com/office/powerpoint/2010/main" val="4258909557"/>
              </p:ext>
            </p:extLst>
          </p:nvPr>
        </p:nvGraphicFramePr>
        <p:xfrm>
          <a:off x="2044243" y="1718712"/>
          <a:ext cx="8175957" cy="4429932"/>
        </p:xfrm>
        <a:graphic>
          <a:graphicData uri="http://schemas.openxmlformats.org/drawingml/2006/table">
            <a:tbl>
              <a:tblPr rtl="1" firstRow="1" firstCol="1" bandRow="1">
                <a:tableStyleId>{7DF18680-E054-41AD-8BC1-D1AEF772440D}</a:tableStyleId>
              </a:tblPr>
              <a:tblGrid>
                <a:gridCol w="1657225">
                  <a:extLst>
                    <a:ext uri="{9D8B030D-6E8A-4147-A177-3AD203B41FA5}">
                      <a16:colId xmlns:a16="http://schemas.microsoft.com/office/drawing/2014/main" val="4142590085"/>
                    </a:ext>
                  </a:extLst>
                </a:gridCol>
                <a:gridCol w="6518732">
                  <a:extLst>
                    <a:ext uri="{9D8B030D-6E8A-4147-A177-3AD203B41FA5}">
                      <a16:colId xmlns:a16="http://schemas.microsoft.com/office/drawing/2014/main" val="1720857320"/>
                    </a:ext>
                  </a:extLst>
                </a:gridCol>
              </a:tblGrid>
              <a:tr h="368319">
                <a:tc>
                  <a:txBody>
                    <a:bodyPr/>
                    <a:lstStyle/>
                    <a:p>
                      <a:pPr algn="ctr" rtl="1">
                        <a:lnSpc>
                          <a:spcPct val="115000"/>
                        </a:lnSpc>
                        <a:spcAft>
                          <a:spcPts val="0"/>
                        </a:spcAft>
                      </a:pPr>
                      <a:r>
                        <a:rPr lang="ar-SA" sz="2000" b="1" dirty="0">
                          <a:solidFill>
                            <a:schemeClr val="tx1"/>
                          </a:solidFill>
                          <a:effectLst/>
                        </a:rPr>
                        <a:t>المحاضرة</a:t>
                      </a:r>
                      <a:endParaRPr lang="en-US" sz="2000" b="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rgbClr val="00B0F0"/>
                    </a:solidFill>
                  </a:tcPr>
                </a:tc>
                <a:tc>
                  <a:txBody>
                    <a:bodyPr/>
                    <a:lstStyle/>
                    <a:p>
                      <a:pPr algn="ctr" rtl="1">
                        <a:lnSpc>
                          <a:spcPct val="115000"/>
                        </a:lnSpc>
                        <a:spcAft>
                          <a:spcPts val="0"/>
                        </a:spcAft>
                      </a:pPr>
                      <a:r>
                        <a:rPr lang="ar-SA" sz="2000" b="1" dirty="0">
                          <a:solidFill>
                            <a:schemeClr val="tx1"/>
                          </a:solidFill>
                          <a:effectLst/>
                        </a:rPr>
                        <a:t>الموضوع</a:t>
                      </a:r>
                      <a:endParaRPr lang="en-US" sz="2000" b="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rgbClr val="00B0F0"/>
                    </a:solidFill>
                  </a:tcPr>
                </a:tc>
                <a:extLst>
                  <a:ext uri="{0D108BD9-81ED-4DB2-BD59-A6C34878D82A}">
                    <a16:rowId xmlns:a16="http://schemas.microsoft.com/office/drawing/2014/main" val="500588114"/>
                  </a:ext>
                </a:extLst>
              </a:tr>
              <a:tr h="376706">
                <a:tc>
                  <a:txBody>
                    <a:bodyPr/>
                    <a:lstStyle/>
                    <a:p>
                      <a:pPr marL="0" lvl="0" indent="0" algn="ctr" rtl="1">
                        <a:lnSpc>
                          <a:spcPct val="115000"/>
                        </a:lnSpc>
                        <a:spcAft>
                          <a:spcPts val="0"/>
                        </a:spcAft>
                        <a:buFont typeface="Arial" panose="020B0604020202020204" pitchFamily="34" charset="0"/>
                        <a:buNone/>
                      </a:pPr>
                      <a:r>
                        <a:rPr lang="en-US" sz="2000" b="1" dirty="0">
                          <a:solidFill>
                            <a:schemeClr val="tx1"/>
                          </a:solidFill>
                          <a:effectLst/>
                        </a:rPr>
                        <a:t>1</a:t>
                      </a:r>
                      <a:r>
                        <a:rPr lang="ar-JO" sz="2000" b="1" dirty="0">
                          <a:solidFill>
                            <a:schemeClr val="tx1"/>
                          </a:solidFill>
                          <a:effectLst/>
                        </a:rPr>
                        <a:t> </a:t>
                      </a:r>
                      <a:endParaRPr lang="en-US"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marL="457200" algn="ctr" rtl="1">
                        <a:lnSpc>
                          <a:spcPct val="115000"/>
                        </a:lnSpc>
                        <a:spcAft>
                          <a:spcPts val="0"/>
                        </a:spcAft>
                      </a:pPr>
                      <a:r>
                        <a:rPr lang="ar-JO" sz="2000" b="1" dirty="0">
                          <a:effectLst/>
                        </a:rPr>
                        <a:t>مفهوم الإبداع والابتكار</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extLst>
                  <a:ext uri="{0D108BD9-81ED-4DB2-BD59-A6C34878D82A}">
                    <a16:rowId xmlns:a16="http://schemas.microsoft.com/office/drawing/2014/main" val="4193065782"/>
                  </a:ext>
                </a:extLst>
              </a:tr>
              <a:tr h="376706">
                <a:tc>
                  <a:txBody>
                    <a:bodyPr/>
                    <a:lstStyle/>
                    <a:p>
                      <a:pPr marL="0" lvl="0" indent="0" algn="ctr" rtl="1">
                        <a:lnSpc>
                          <a:spcPct val="115000"/>
                        </a:lnSpc>
                        <a:spcAft>
                          <a:spcPts val="800"/>
                        </a:spcAft>
                        <a:buFont typeface="Arial" panose="020B0604020202020204" pitchFamily="34" charset="0"/>
                        <a:buNone/>
                      </a:pPr>
                      <a:r>
                        <a:rPr lang="en-US" sz="2000" b="1" dirty="0">
                          <a:solidFill>
                            <a:schemeClr val="tx1"/>
                          </a:solidFill>
                          <a:effectLst/>
                        </a:rPr>
                        <a:t>2</a:t>
                      </a:r>
                      <a:r>
                        <a:rPr lang="ar-JO" sz="2000" b="1" dirty="0">
                          <a:solidFill>
                            <a:schemeClr val="tx1"/>
                          </a:solidFill>
                          <a:effectLst/>
                        </a:rPr>
                        <a:t> </a:t>
                      </a:r>
                      <a:endParaRPr lang="en-US"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pPr>
                      <a:r>
                        <a:rPr lang="ar-JO" sz="2000" b="1" dirty="0">
                          <a:solidFill>
                            <a:schemeClr val="tx1"/>
                          </a:solidFill>
                          <a:effectLst/>
                        </a:rPr>
                        <a:t>نظريات الإبداع والابتكار </a:t>
                      </a:r>
                      <a:endParaRPr lang="en-US" sz="2000" b="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rgbClr val="00B0F0"/>
                    </a:solidFill>
                  </a:tcPr>
                </a:tc>
                <a:extLst>
                  <a:ext uri="{0D108BD9-81ED-4DB2-BD59-A6C34878D82A}">
                    <a16:rowId xmlns:a16="http://schemas.microsoft.com/office/drawing/2014/main" val="2680995862"/>
                  </a:ext>
                </a:extLst>
              </a:tr>
              <a:tr h="376706">
                <a:tc>
                  <a:txBody>
                    <a:bodyPr/>
                    <a:lstStyle/>
                    <a:p>
                      <a:pPr marL="0" lvl="0" indent="0" algn="ctr" rtl="1">
                        <a:lnSpc>
                          <a:spcPct val="115000"/>
                        </a:lnSpc>
                        <a:spcAft>
                          <a:spcPts val="800"/>
                        </a:spcAft>
                        <a:buFont typeface="Arial" panose="020B0604020202020204" pitchFamily="34" charset="0"/>
                        <a:buNone/>
                      </a:pPr>
                      <a:r>
                        <a:rPr lang="en-US" sz="2000" b="1" dirty="0">
                          <a:solidFill>
                            <a:schemeClr val="tx1"/>
                          </a:solidFill>
                          <a:effectLst/>
                        </a:rPr>
                        <a:t>3</a:t>
                      </a:r>
                      <a:r>
                        <a:rPr lang="ar-JO" sz="2000" b="1" dirty="0">
                          <a:solidFill>
                            <a:schemeClr val="tx1"/>
                          </a:solidFill>
                          <a:effectLst/>
                        </a:rPr>
                        <a:t> </a:t>
                      </a:r>
                      <a:endParaRPr lang="en-US"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pPr>
                      <a:r>
                        <a:rPr lang="ar-JO" sz="2000" b="1" dirty="0">
                          <a:solidFill>
                            <a:schemeClr val="tx1"/>
                          </a:solidFill>
                          <a:effectLst/>
                        </a:rPr>
                        <a:t>مهارات القائد المبدع والمبتكر</a:t>
                      </a:r>
                      <a:endParaRPr lang="en-US" sz="2000" b="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3128572437"/>
                  </a:ext>
                </a:extLst>
              </a:tr>
              <a:tr h="376706">
                <a:tc>
                  <a:txBody>
                    <a:bodyPr/>
                    <a:lstStyle/>
                    <a:p>
                      <a:pPr marL="0" lvl="0" indent="0" algn="ctr" rtl="1">
                        <a:lnSpc>
                          <a:spcPct val="115000"/>
                        </a:lnSpc>
                        <a:spcAft>
                          <a:spcPts val="800"/>
                        </a:spcAft>
                        <a:buFont typeface="Arial" panose="020B0604020202020204" pitchFamily="34" charset="0"/>
                        <a:buNone/>
                      </a:pPr>
                      <a:r>
                        <a:rPr lang="en-US" sz="2000" b="1" dirty="0">
                          <a:solidFill>
                            <a:schemeClr val="tx1"/>
                          </a:solidFill>
                          <a:effectLst/>
                        </a:rPr>
                        <a:t>4</a:t>
                      </a:r>
                      <a:r>
                        <a:rPr lang="ar-JO" sz="2000" b="1" dirty="0">
                          <a:solidFill>
                            <a:schemeClr val="tx1"/>
                          </a:solidFill>
                          <a:effectLst/>
                        </a:rPr>
                        <a:t> </a:t>
                      </a:r>
                      <a:endParaRPr lang="en-US"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pPr>
                      <a:r>
                        <a:rPr lang="ar-JO" sz="2000" b="1" dirty="0">
                          <a:solidFill>
                            <a:schemeClr val="tx1"/>
                          </a:solidFill>
                          <a:effectLst/>
                        </a:rPr>
                        <a:t>الإدراك والتفكير الإبداعي</a:t>
                      </a:r>
                      <a:endParaRPr lang="en-US" sz="2000" b="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1233782406"/>
                  </a:ext>
                </a:extLst>
              </a:tr>
              <a:tr h="376706">
                <a:tc>
                  <a:txBody>
                    <a:bodyPr/>
                    <a:lstStyle/>
                    <a:p>
                      <a:pPr marL="0" lvl="0" indent="0" algn="ctr" rtl="1">
                        <a:lnSpc>
                          <a:spcPct val="115000"/>
                        </a:lnSpc>
                        <a:spcAft>
                          <a:spcPts val="800"/>
                        </a:spcAft>
                        <a:buFont typeface="Arial" panose="020B0604020202020204" pitchFamily="34" charset="0"/>
                        <a:buNone/>
                      </a:pPr>
                      <a:r>
                        <a:rPr lang="en-US"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5</a:t>
                      </a:r>
                    </a:p>
                  </a:txBody>
                  <a:tcPr marL="68580" marR="68580" marT="0" marB="0">
                    <a:solidFill>
                      <a:srgbClr val="00B0F0"/>
                    </a:solidFill>
                  </a:tcPr>
                </a:tc>
                <a:tc>
                  <a:txBody>
                    <a:bodyPr/>
                    <a:lstStyle/>
                    <a:p>
                      <a:pPr algn="ctr" rtl="1">
                        <a:lnSpc>
                          <a:spcPct val="115000"/>
                        </a:lnSpc>
                        <a:spcAft>
                          <a:spcPts val="0"/>
                        </a:spcAft>
                      </a:pPr>
                      <a:r>
                        <a:rPr lang="ar-JO" sz="2000" b="1" dirty="0">
                          <a:solidFill>
                            <a:schemeClr val="tx1"/>
                          </a:solidFill>
                          <a:effectLst/>
                        </a:rPr>
                        <a:t>(الريادة- ريادة الأعمال- الريادي-البيئة الريادية أو النظام البيئي الريادي) </a:t>
                      </a:r>
                    </a:p>
                    <a:p>
                      <a:pPr algn="ctr" rtl="1">
                        <a:lnSpc>
                          <a:spcPct val="115000"/>
                        </a:lnSpc>
                        <a:spcAft>
                          <a:spcPts val="0"/>
                        </a:spcAft>
                      </a:pPr>
                      <a:r>
                        <a:rPr lang="ar-JO" sz="2000" b="1" dirty="0">
                          <a:solidFill>
                            <a:schemeClr val="tx1"/>
                          </a:solidFill>
                          <a:effectLst/>
                        </a:rPr>
                        <a:t>وحاضنات الأعمال</a:t>
                      </a:r>
                      <a:endParaRPr lang="en-US" sz="2000" b="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2773087247"/>
                  </a:ext>
                </a:extLst>
              </a:tr>
              <a:tr h="376706">
                <a:tc>
                  <a:txBody>
                    <a:bodyPr/>
                    <a:lstStyle/>
                    <a:p>
                      <a:pPr marL="0" lvl="0" indent="0" algn="ctr" rtl="1">
                        <a:lnSpc>
                          <a:spcPct val="115000"/>
                        </a:lnSpc>
                        <a:spcAft>
                          <a:spcPts val="800"/>
                        </a:spcAft>
                        <a:buFont typeface="Arial" panose="020B0604020202020204" pitchFamily="34" charset="0"/>
                        <a:buNone/>
                        <a:tabLst>
                          <a:tab pos="38735" algn="l"/>
                        </a:tabLst>
                      </a:pPr>
                      <a:r>
                        <a:rPr lang="en-US" sz="2000" b="1" dirty="0">
                          <a:solidFill>
                            <a:schemeClr val="tx1"/>
                          </a:solidFill>
                          <a:effectLst/>
                        </a:rPr>
                        <a:t>6</a:t>
                      </a:r>
                      <a:r>
                        <a:rPr lang="ar-JO" sz="2000" b="1" dirty="0">
                          <a:solidFill>
                            <a:schemeClr val="tx1"/>
                          </a:solidFill>
                          <a:effectLst/>
                        </a:rPr>
                        <a:t> </a:t>
                      </a:r>
                      <a:endParaRPr lang="en-US"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tabLst>
                          <a:tab pos="38735" algn="l"/>
                        </a:tabLst>
                      </a:pPr>
                      <a:r>
                        <a:rPr lang="ar-JO" sz="2000" b="1" dirty="0">
                          <a:solidFill>
                            <a:schemeClr val="tx1"/>
                          </a:solidFill>
                          <a:effectLst/>
                        </a:rPr>
                        <a:t>الإنتاجية الإبداعية وتحقيق الميزة التنافسية</a:t>
                      </a:r>
                      <a:endParaRPr lang="en-US" sz="2000" b="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1320083870"/>
                  </a:ext>
                </a:extLst>
              </a:tr>
              <a:tr h="376706">
                <a:tc>
                  <a:txBody>
                    <a:bodyPr/>
                    <a:lstStyle/>
                    <a:p>
                      <a:pPr marL="0" lvl="0" indent="0" algn="ctr" rtl="1">
                        <a:lnSpc>
                          <a:spcPct val="115000"/>
                        </a:lnSpc>
                        <a:spcAft>
                          <a:spcPts val="0"/>
                        </a:spcAft>
                        <a:buFont typeface="Arial" panose="020B0604020202020204" pitchFamily="34" charset="0"/>
                        <a:buNone/>
                        <a:tabLst>
                          <a:tab pos="38735" algn="l"/>
                        </a:tabLst>
                      </a:pPr>
                      <a:r>
                        <a:rPr lang="ar-JO" sz="2000" b="1" dirty="0">
                          <a:solidFill>
                            <a:schemeClr val="tx1"/>
                          </a:solidFill>
                          <a:effectLst/>
                        </a:rPr>
                        <a:t> </a:t>
                      </a:r>
                      <a:r>
                        <a:rPr lang="en-US" sz="2000" b="1" dirty="0">
                          <a:solidFill>
                            <a:schemeClr val="tx1"/>
                          </a:solidFill>
                          <a:effectLst/>
                        </a:rPr>
                        <a:t>7</a:t>
                      </a:r>
                      <a:endParaRPr lang="en-US"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marL="457200" algn="ctr" rtl="1">
                        <a:lnSpc>
                          <a:spcPct val="115000"/>
                        </a:lnSpc>
                        <a:spcAft>
                          <a:spcPts val="0"/>
                        </a:spcAft>
                        <a:tabLst>
                          <a:tab pos="38735" algn="l"/>
                        </a:tabLst>
                      </a:pPr>
                      <a:r>
                        <a:rPr lang="ar-JO" sz="2000" b="1" dirty="0">
                          <a:effectLst/>
                        </a:rPr>
                        <a:t>التفكير الناقد ومهاراته</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solidFill>
                      <a:srgbClr val="00B0F0"/>
                    </a:solidFill>
                  </a:tcPr>
                </a:tc>
                <a:extLst>
                  <a:ext uri="{0D108BD9-81ED-4DB2-BD59-A6C34878D82A}">
                    <a16:rowId xmlns:a16="http://schemas.microsoft.com/office/drawing/2014/main" val="701815540"/>
                  </a:ext>
                </a:extLst>
              </a:tr>
              <a:tr h="376706">
                <a:tc>
                  <a:txBody>
                    <a:bodyPr/>
                    <a:lstStyle/>
                    <a:p>
                      <a:pPr marL="0" lvl="0" indent="0" algn="ctr" rtl="1">
                        <a:lnSpc>
                          <a:spcPct val="115000"/>
                        </a:lnSpc>
                        <a:spcAft>
                          <a:spcPts val="800"/>
                        </a:spcAft>
                        <a:buFont typeface="Arial" panose="020B0604020202020204" pitchFamily="34" charset="0"/>
                        <a:buNone/>
                      </a:pPr>
                      <a:r>
                        <a:rPr lang="ar-JO" sz="2000" b="1" dirty="0">
                          <a:solidFill>
                            <a:schemeClr val="tx1"/>
                          </a:solidFill>
                          <a:effectLst/>
                        </a:rPr>
                        <a:t> </a:t>
                      </a:r>
                      <a:r>
                        <a:rPr lang="en-US" sz="2000" b="1" dirty="0">
                          <a:solidFill>
                            <a:schemeClr val="tx1"/>
                          </a:solidFill>
                          <a:effectLst/>
                        </a:rPr>
                        <a:t>8</a:t>
                      </a:r>
                      <a:endParaRPr lang="en-US"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pPr>
                      <a:r>
                        <a:rPr lang="ar-JO" sz="2000" b="1">
                          <a:effectLst/>
                        </a:rPr>
                        <a:t>التفكير المنطقي وخطواته</a:t>
                      </a:r>
                      <a:endParaRPr lang="en-US" sz="2000" b="1">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2614882977"/>
                  </a:ext>
                </a:extLst>
              </a:tr>
              <a:tr h="376706">
                <a:tc>
                  <a:txBody>
                    <a:bodyPr/>
                    <a:lstStyle/>
                    <a:p>
                      <a:pPr marL="0" lvl="0" indent="0" algn="ctr" rtl="1">
                        <a:lnSpc>
                          <a:spcPct val="115000"/>
                        </a:lnSpc>
                        <a:spcAft>
                          <a:spcPts val="800"/>
                        </a:spcAft>
                        <a:buFont typeface="Arial" panose="020B0604020202020204" pitchFamily="34" charset="0"/>
                        <a:buNone/>
                      </a:pPr>
                      <a:r>
                        <a:rPr lang="ar-SA" sz="2000" b="1" dirty="0">
                          <a:solidFill>
                            <a:schemeClr val="tx1"/>
                          </a:solidFill>
                          <a:effectLst/>
                        </a:rPr>
                        <a:t> </a:t>
                      </a:r>
                      <a:r>
                        <a:rPr lang="en-US" sz="2000" b="1" dirty="0">
                          <a:solidFill>
                            <a:schemeClr val="tx1"/>
                          </a:solidFill>
                          <a:effectLst/>
                        </a:rPr>
                        <a:t>9</a:t>
                      </a:r>
                      <a:endParaRPr lang="en-US"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pPr>
                      <a:r>
                        <a:rPr lang="ar-SA" sz="2000" b="1">
                          <a:effectLst/>
                        </a:rPr>
                        <a:t>أدوار القادة في تعزيز الإبداع والابتكار</a:t>
                      </a:r>
                      <a:endParaRPr lang="en-US" sz="2000" b="1">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706987609"/>
                  </a:ext>
                </a:extLst>
              </a:tr>
              <a:tr h="376706">
                <a:tc>
                  <a:txBody>
                    <a:bodyPr/>
                    <a:lstStyle/>
                    <a:p>
                      <a:pPr marL="0" lvl="0" indent="0" algn="ctr" rtl="1">
                        <a:lnSpc>
                          <a:spcPct val="115000"/>
                        </a:lnSpc>
                        <a:spcAft>
                          <a:spcPts val="800"/>
                        </a:spcAft>
                        <a:buFont typeface="Arial" panose="020B0604020202020204" pitchFamily="34" charset="0"/>
                        <a:buNone/>
                      </a:pPr>
                      <a:r>
                        <a:rPr lang="ar-JO" sz="2000" b="1" dirty="0">
                          <a:solidFill>
                            <a:schemeClr val="tx1"/>
                          </a:solidFill>
                          <a:effectLst/>
                        </a:rPr>
                        <a:t> </a:t>
                      </a:r>
                      <a:r>
                        <a:rPr lang="en-US" sz="2000" b="1" dirty="0">
                          <a:solidFill>
                            <a:schemeClr val="bg1"/>
                          </a:solidFill>
                          <a:effectLst/>
                        </a:rPr>
                        <a:t>10</a:t>
                      </a:r>
                      <a:endParaRPr lang="en-US" sz="20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pPr>
                      <a:r>
                        <a:rPr lang="ar-JO" sz="2000" b="1" dirty="0">
                          <a:solidFill>
                            <a:schemeClr val="bg1"/>
                          </a:solidFill>
                          <a:effectLst/>
                        </a:rPr>
                        <a:t>تنظيم وتنسيق الإبداع التكنولوجي</a:t>
                      </a:r>
                      <a:endParaRPr lang="en-US" sz="20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1013956008"/>
                  </a:ext>
                </a:extLst>
              </a:tr>
            </a:tbl>
          </a:graphicData>
        </a:graphic>
      </p:graphicFrame>
      <p:sp>
        <p:nvSpPr>
          <p:cNvPr id="7" name="Rectangle 6">
            <a:extLst>
              <a:ext uri="{FF2B5EF4-FFF2-40B4-BE49-F238E27FC236}">
                <a16:creationId xmlns:a16="http://schemas.microsoft.com/office/drawing/2014/main" id="{E30080BF-4148-4C65-88AB-1E3FAFEF81EF}"/>
              </a:ext>
            </a:extLst>
          </p:cNvPr>
          <p:cNvSpPr/>
          <p:nvPr/>
        </p:nvSpPr>
        <p:spPr>
          <a:xfrm>
            <a:off x="2927648" y="1107120"/>
            <a:ext cx="7292552"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prstClr val="white"/>
                </a:solidFill>
                <a:effectLst/>
                <a:uLnTx/>
                <a:uFillTx/>
                <a:latin typeface="Simplified Arabic" pitchFamily="18" charset="-78"/>
                <a:ea typeface="Tajawal Medium"/>
                <a:cs typeface="Simplified Arabic" pitchFamily="18" charset="-78"/>
                <a:sym typeface="Tajawal Medium"/>
              </a:rPr>
              <a:t>الموضوعات التي سيتم دراستها في مساق ريادة الأعمال والابتكار </a:t>
            </a:r>
          </a:p>
        </p:txBody>
      </p:sp>
    </p:spTree>
    <p:extLst>
      <p:ext uri="{BB962C8B-B14F-4D97-AF65-F5344CB8AC3E}">
        <p14:creationId xmlns:p14="http://schemas.microsoft.com/office/powerpoint/2010/main" val="3146025355"/>
      </p:ext>
    </p:extLst>
  </p:cSld>
  <p:clrMapOvr>
    <a:masterClrMapping/>
  </p:clrMapOvr>
  <mc:AlternateContent xmlns:mc="http://schemas.openxmlformats.org/markup-compatibility/2006" xmlns:p14="http://schemas.microsoft.com/office/powerpoint/2010/main">
    <mc:Choice Requires="p14">
      <p:transition spd="slow" p14:dur="800" advTm="50679">
        <p:circle/>
      </p:transition>
    </mc:Choice>
    <mc:Fallback xmlns="">
      <p:transition spd="slow" advTm="50679">
        <p:circl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78998" y="780250"/>
            <a:ext cx="11059499" cy="5524500"/>
          </a:xfrm>
          <a:prstGeom prst="rect">
            <a:avLst/>
          </a:prstGeom>
          <a:solidFill>
            <a:schemeClr val="lt1"/>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03286" y="553250"/>
            <a:ext cx="3509515" cy="1619953"/>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899" y="626429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a:extLst>
              <a:ext uri="{FF2B5EF4-FFF2-40B4-BE49-F238E27FC236}">
                <a16:creationId xmlns:a16="http://schemas.microsoft.com/office/drawing/2014/main" id="{FE389A4F-3AC8-4145-B10A-BF0D29A269E1}"/>
              </a:ext>
            </a:extLst>
          </p:cNvPr>
          <p:cNvSpPr/>
          <p:nvPr/>
        </p:nvSpPr>
        <p:spPr>
          <a:xfrm>
            <a:off x="1873188" y="1305341"/>
            <a:ext cx="8714983" cy="4247317"/>
          </a:xfrm>
          <a:prstGeom prst="rect">
            <a:avLst/>
          </a:prstGeom>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1800" b="1" i="0" u="sng" strike="noStrike" kern="1200" cap="none" spc="0" normalizeH="0" baseline="0" noProof="0" dirty="0">
                <a:ln>
                  <a:noFill/>
                </a:ln>
                <a:solidFill>
                  <a:prstClr val="black"/>
                </a:solidFill>
                <a:effectLst/>
                <a:uLnTx/>
                <a:uFillTx/>
                <a:latin typeface="Simplified Arabic" pitchFamily="18" charset="-78"/>
                <a:ea typeface="+mn-ea"/>
                <a:cs typeface="Simplified Arabic" pitchFamily="18" charset="-78"/>
              </a:rPr>
              <a:t>في هذه المحاضرة سنتحدث عن:</a:t>
            </a:r>
            <a:endParaRPr kumimoji="0" lang="en-GB" sz="1800" b="1" i="0" u="sng" strike="noStrike" kern="1200" cap="none" spc="0" normalizeH="0" baseline="0" noProof="0" dirty="0">
              <a:ln>
                <a:noFill/>
              </a:ln>
              <a:solidFill>
                <a:prstClr val="black"/>
              </a:solidFill>
              <a:effectLst/>
              <a:uLnTx/>
              <a:uFillTx/>
              <a:latin typeface="Simplified Arabic" pitchFamily="18" charset="-78"/>
              <a:ea typeface="+mn-ea"/>
              <a:cs typeface="Simplified Arabic" pitchFamily="18" charset="-78"/>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JO" sz="1800" b="0" i="0" u="sng" strike="noStrike" kern="1200" cap="none" spc="0" normalizeH="0" baseline="0" noProof="0" dirty="0">
              <a:ln>
                <a:noFill/>
              </a:ln>
              <a:solidFill>
                <a:prstClr val="black"/>
              </a:solidFill>
              <a:effectLst/>
              <a:uLnTx/>
              <a:uFillTx/>
              <a:latin typeface="Simplified Arabic" pitchFamily="18" charset="-78"/>
              <a:ea typeface="+mn-ea"/>
              <a:cs typeface="Simplified Arabic" pitchFamily="18" charset="-78"/>
            </a:endParaRPr>
          </a:p>
          <a:p>
            <a:pPr marL="285750" lvl="0" indent="-285750" algn="just" rtl="1">
              <a:buFont typeface="Arial" panose="020B0604020202020204" pitchFamily="34" charset="0"/>
              <a:buChar char="•"/>
              <a:defRPr/>
            </a:pPr>
            <a:r>
              <a:rPr lang="ar-JO" b="1" dirty="0">
                <a:solidFill>
                  <a:prstClr val="black"/>
                </a:solidFill>
              </a:rPr>
              <a:t>تعريف الإبداع التكنولوجي</a:t>
            </a:r>
          </a:p>
          <a:p>
            <a:pPr marL="285750" lvl="0" indent="-285750" algn="just" rtl="1">
              <a:buFont typeface="Arial" panose="020B0604020202020204" pitchFamily="34" charset="0"/>
              <a:buChar char="•"/>
              <a:defRPr/>
            </a:pPr>
            <a:r>
              <a:rPr lang="ar-JO" b="1" dirty="0">
                <a:solidFill>
                  <a:prstClr val="black"/>
                </a:solidFill>
              </a:rPr>
              <a:t>المميزات والخصائص الأساسية المتعلقة بالإبداع التكنولوجي</a:t>
            </a:r>
          </a:p>
          <a:p>
            <a:pPr marL="285750" lvl="0" indent="-285750" algn="just" rtl="1">
              <a:buFont typeface="Arial" panose="020B0604020202020204" pitchFamily="34" charset="0"/>
              <a:buChar char="•"/>
              <a:defRPr/>
            </a:pPr>
            <a:r>
              <a:rPr lang="ar-JO" b="1" dirty="0">
                <a:solidFill>
                  <a:srgbClr val="2C2F34"/>
                </a:solidFill>
                <a:latin typeface="Almarai"/>
              </a:rPr>
              <a:t>معايير تصنيف الإبداع التكنولوجي(حسب طبيعة الإبداع التكنولوجي- حسب درجة الإبداع التكنولوجي- حسب الأهداف المراد تحقيقها من طرف المؤسسة المبدعة) </a:t>
            </a:r>
          </a:p>
          <a:p>
            <a:pPr marL="285750" lvl="0" indent="-285750" algn="just" rtl="1">
              <a:buFont typeface="Arial" panose="020B0604020202020204" pitchFamily="34" charset="0"/>
              <a:buChar char="•"/>
              <a:defRPr/>
            </a:pPr>
            <a:endParaRPr lang="ar-JO" b="1" dirty="0">
              <a:solidFill>
                <a:srgbClr val="2C2F34"/>
              </a:solidFill>
              <a:latin typeface="Almarai"/>
            </a:endParaRPr>
          </a:p>
          <a:p>
            <a:pPr marL="285750" lvl="0" indent="-285750" algn="just" rtl="1">
              <a:buFont typeface="Arial" panose="020B0604020202020204" pitchFamily="34" charset="0"/>
              <a:buChar char="•"/>
              <a:defRPr/>
            </a:pPr>
            <a:r>
              <a:rPr lang="ar-JO" b="1" dirty="0">
                <a:solidFill>
                  <a:srgbClr val="2C2F34"/>
                </a:solidFill>
                <a:latin typeface="Almarai"/>
              </a:rPr>
              <a:t>أنواع الإبداع التكنولوجي: إبداع العملية وإبداع المنتج </a:t>
            </a:r>
          </a:p>
          <a:p>
            <a:pPr marL="285750" lvl="0" indent="-285750" algn="just" rtl="1">
              <a:buFont typeface="Arial" panose="020B0604020202020204" pitchFamily="34" charset="0"/>
              <a:buChar char="•"/>
              <a:defRPr/>
            </a:pPr>
            <a:r>
              <a:rPr lang="ar-JO" b="1" dirty="0">
                <a:solidFill>
                  <a:prstClr val="black"/>
                </a:solidFill>
              </a:rPr>
              <a:t>نماذج الإبداع التكنولوجي(حسب نموذج تسيير الإبداع التكنولوجي- حسب نموذج استراتيجية المؤسسة) </a:t>
            </a:r>
          </a:p>
          <a:p>
            <a:pPr marL="285750" lvl="0" indent="-285750" algn="just" rtl="1">
              <a:buFont typeface="Arial" panose="020B0604020202020204" pitchFamily="34" charset="0"/>
              <a:buChar char="•"/>
              <a:defRPr/>
            </a:pPr>
            <a:r>
              <a:rPr lang="ar-JO" b="1" dirty="0">
                <a:solidFill>
                  <a:prstClr val="black"/>
                </a:solidFill>
                <a:latin typeface="Simplified Arabic" pitchFamily="18" charset="-78"/>
                <a:cs typeface="Simplified Arabic" pitchFamily="18" charset="-78"/>
              </a:rPr>
              <a:t>الاستراتيجيات والأساليب التي يمكن استخدامها لدعم القدرات الإبداعية للعاملين </a:t>
            </a:r>
          </a:p>
          <a:p>
            <a:pPr marL="285750" lvl="0" indent="-285750" algn="just" rtl="1">
              <a:buFont typeface="Arial" panose="020B0604020202020204" pitchFamily="34" charset="0"/>
              <a:buChar char="•"/>
              <a:defRPr/>
            </a:pPr>
            <a:r>
              <a:rPr lang="ar-JO" b="1" dirty="0">
                <a:solidFill>
                  <a:prstClr val="black"/>
                </a:solidFill>
                <a:latin typeface="Simplified Arabic" pitchFamily="18" charset="-78"/>
                <a:cs typeface="Simplified Arabic" pitchFamily="18" charset="-78"/>
              </a:rPr>
              <a:t>سياسات التحكم في الإبداع التكنولوجي لضمان الميزة التنافسية</a:t>
            </a:r>
          </a:p>
          <a:p>
            <a:pPr marL="285750" lvl="0" indent="-285750" algn="just" rtl="1">
              <a:buFont typeface="Arial" panose="020B0604020202020204" pitchFamily="34" charset="0"/>
              <a:buChar char="•"/>
              <a:defRPr/>
            </a:pPr>
            <a:r>
              <a:rPr lang="ar-JO" b="1" dirty="0">
                <a:solidFill>
                  <a:prstClr val="black"/>
                </a:solidFill>
                <a:latin typeface="Simplified Arabic" pitchFamily="18" charset="-78"/>
                <a:cs typeface="Simplified Arabic" pitchFamily="18" charset="-78"/>
              </a:rPr>
              <a:t>محددات الإبداع التكنولوجي( المحددات الداخلية - المحددات الخارجية)</a:t>
            </a:r>
          </a:p>
          <a:p>
            <a:pPr marL="285750" lvl="0" indent="-285750" algn="just" rtl="1">
              <a:buFont typeface="Arial" panose="020B0604020202020204" pitchFamily="34" charset="0"/>
              <a:buChar char="•"/>
              <a:defRPr/>
            </a:pPr>
            <a:r>
              <a:rPr lang="ar-JO" b="1" dirty="0">
                <a:solidFill>
                  <a:prstClr val="black"/>
                </a:solidFill>
                <a:latin typeface="Simplified Arabic" pitchFamily="18" charset="-78"/>
                <a:cs typeface="Simplified Arabic" pitchFamily="18" charset="-78"/>
              </a:rPr>
              <a:t>أهمية الإبداع التكنولوجي </a:t>
            </a:r>
          </a:p>
          <a:p>
            <a:pPr marL="285750" lvl="0" indent="-285750" algn="just" rtl="1">
              <a:buFont typeface="Arial" panose="020B0604020202020204" pitchFamily="34" charset="0"/>
              <a:buChar char="•"/>
              <a:defRPr/>
            </a:pPr>
            <a:r>
              <a:rPr lang="ar-JO" b="1" dirty="0">
                <a:solidFill>
                  <a:prstClr val="black"/>
                </a:solidFill>
                <a:latin typeface="Simplified Arabic" pitchFamily="18" charset="-78"/>
                <a:cs typeface="Simplified Arabic" pitchFamily="18" charset="-78"/>
              </a:rPr>
              <a:t>الإبداع التكنولوجي وتمييز المنتجات</a:t>
            </a:r>
          </a:p>
          <a:p>
            <a:pPr marL="285750" lvl="0" indent="-285750" algn="just" rtl="1">
              <a:buFont typeface="Arial" panose="020B0604020202020204" pitchFamily="34" charset="0"/>
              <a:buChar char="•"/>
              <a:defRPr/>
            </a:pPr>
            <a:r>
              <a:rPr lang="ar-JO" b="1" dirty="0">
                <a:solidFill>
                  <a:prstClr val="black"/>
                </a:solidFill>
                <a:latin typeface="Simplified Arabic" pitchFamily="18" charset="-78"/>
                <a:cs typeface="Simplified Arabic" pitchFamily="18" charset="-78"/>
              </a:rPr>
              <a:t>معيقات الإبداع التكنولوجي </a:t>
            </a:r>
          </a:p>
        </p:txBody>
      </p:sp>
      <p:sp>
        <p:nvSpPr>
          <p:cNvPr id="9" name="Google Shape;106;p1">
            <a:extLst>
              <a:ext uri="{FF2B5EF4-FFF2-40B4-BE49-F238E27FC236}">
                <a16:creationId xmlns:a16="http://schemas.microsoft.com/office/drawing/2014/main" id="{03BA4395-D5B3-4A68-A305-5FE123F509F6}"/>
              </a:ext>
            </a:extLst>
          </p:cNvPr>
          <p:cNvSpPr/>
          <p:nvPr/>
        </p:nvSpPr>
        <p:spPr>
          <a:xfrm rot="10800000" flipH="1">
            <a:off x="10417121" y="749682"/>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chemeClr val="tx2">
              <a:lumMod val="50000"/>
            </a:schemeClr>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12" name="Google Shape;113;p1">
            <a:extLst>
              <a:ext uri="{FF2B5EF4-FFF2-40B4-BE49-F238E27FC236}">
                <a16:creationId xmlns:a16="http://schemas.microsoft.com/office/drawing/2014/main" id="{38865B71-686D-4101-AC59-728850A169E5}"/>
              </a:ext>
            </a:extLst>
          </p:cNvPr>
          <p:cNvSpPr/>
          <p:nvPr/>
        </p:nvSpPr>
        <p:spPr>
          <a:xfrm>
            <a:off x="775381" y="2429612"/>
            <a:ext cx="2024361" cy="3875138"/>
          </a:xfrm>
          <a:prstGeom prst="rtTriangle">
            <a:avLst/>
          </a:prstGeom>
          <a:solidFill>
            <a:schemeClr val="tx2">
              <a:lumMod val="50000"/>
            </a:schemeClr>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4" name="TextBox 3">
            <a:extLst>
              <a:ext uri="{FF2B5EF4-FFF2-40B4-BE49-F238E27FC236}">
                <a16:creationId xmlns:a16="http://schemas.microsoft.com/office/drawing/2014/main" id="{E9C9A226-7A24-AD33-56F0-7232489F855F}"/>
              </a:ext>
            </a:extLst>
          </p:cNvPr>
          <p:cNvSpPr txBox="1"/>
          <p:nvPr/>
        </p:nvSpPr>
        <p:spPr>
          <a:xfrm>
            <a:off x="4219187" y="1471557"/>
            <a:ext cx="3753623" cy="383823"/>
          </a:xfrm>
          <a:prstGeom prst="rect">
            <a:avLst/>
          </a:prstGeom>
          <a:noFill/>
        </p:spPr>
        <p:txBody>
          <a:bodyPr wrap="square">
            <a:spAutoFit/>
          </a:bodyPr>
          <a:lstStyle/>
          <a:p>
            <a:pPr algn="ctr" rtl="1">
              <a:lnSpc>
                <a:spcPct val="115000"/>
              </a:lnSpc>
              <a:spcAft>
                <a:spcPts val="0"/>
              </a:spcAft>
              <a:tabLst>
                <a:tab pos="38735" algn="l"/>
              </a:tabLst>
            </a:pPr>
            <a:r>
              <a:rPr lang="ar-JO" sz="1800" b="1" dirty="0">
                <a:solidFill>
                  <a:srgbClr val="00B0F0"/>
                </a:solidFill>
                <a:effectLst/>
              </a:rPr>
              <a:t>تنظيم وتنسيق الإبداع التكنولوجي</a:t>
            </a:r>
          </a:p>
        </p:txBody>
      </p:sp>
    </p:spTree>
    <p:custDataLst>
      <p:tags r:id="rId1"/>
    </p:custDataLst>
    <p:extLst>
      <p:ext uri="{BB962C8B-B14F-4D97-AF65-F5344CB8AC3E}">
        <p14:creationId xmlns:p14="http://schemas.microsoft.com/office/powerpoint/2010/main" val="2256357441"/>
      </p:ext>
    </p:extLst>
  </p:cSld>
  <p:clrMapOvr>
    <a:masterClrMapping/>
  </p:clrMapOvr>
  <mc:AlternateContent xmlns:mc="http://schemas.openxmlformats.org/markup-compatibility/2006" xmlns:p14="http://schemas.microsoft.com/office/powerpoint/2010/main">
    <mc:Choice Requires="p14">
      <p:transition spd="slow" p14:dur="3400" advTm="71019">
        <p14:reveal/>
      </p:transition>
    </mc:Choice>
    <mc:Fallback xmlns="">
      <p:transition spd="slow" advTm="71019">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506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04918" y="654568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0" name="TextBox 9">
            <a:extLst>
              <a:ext uri="{FF2B5EF4-FFF2-40B4-BE49-F238E27FC236}">
                <a16:creationId xmlns:a16="http://schemas.microsoft.com/office/drawing/2014/main" id="{77C0A5F9-F0AE-7290-B0DF-F6D6D5A1059D}"/>
              </a:ext>
            </a:extLst>
          </p:cNvPr>
          <p:cNvSpPr txBox="1"/>
          <p:nvPr/>
        </p:nvSpPr>
        <p:spPr>
          <a:xfrm>
            <a:off x="343891" y="1430548"/>
            <a:ext cx="11504217" cy="4401205"/>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مقدمة:</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000" dirty="0"/>
              <a:t>        يعتبر الإبداع التكنولوجي الرّكيزة الأساسية التي تعتمد عليها المؤسسات ا لمواجهة تحديات العصر، فجميع المؤسسات في الوقت الحالي معنية كثيرا بالإبداع التكنولوجي، خاصة مع التطورات المذهلة للاكتشافات العملية وانتشار المعرّفة، وكذلك اشتداد المنافسة التي تتميز بها المجتمعات، حيث أصبح من الضروري إنتاج سلع حديثة ومتطورة واستحداث طرق جديدة للتصنيع تلبّي حاجات ورغبات المستهلكين وتزيد من إنتاجية المؤسسة، من خلال الاهتمام بعمليات البحث والتطوير بشكل كبير، وهذا من أجل اكتساب ميزة تنافسية تضمن لها البقاء والاستمرار في مثل هذا المحيط الصعب.</a:t>
            </a:r>
            <a:endParaRPr lang="en-US" sz="2000" dirty="0"/>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sz="2000" dirty="0"/>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000" dirty="0"/>
              <a:t>        يشهد محيط المؤسسات بمختلف أحجامها سواء الصغيرة منها أو المتوسطة أو الكبيرة، تغيرات حادة وسريعة في مختلف المجالات الاقتصادية والاجتماعية والسياسية، وخاصة في المجال التكنولوجي. ومن أجل البقاء والتّفوق في السوق، ومواكبة التغيرات المتسارعة في المحيط الذي تنشط فيه، يتوجب على المؤسسة الصناعية، الحصول على ميزة أو مزايا تنافسية، وذلك من خلال حصولها على مصادر، واتباع استراتيجيات تساهم في تحقيق تفوقها المطلوب من أجل تقديم منتجات تلبي حاجات المستهلكين الحالية والمستقبلية بالشكل المناسب، فإشباع حاجات المستهلكين أصبح من الأهداف الأساسية التي تسعى المؤسسات إلى تحقيقها للتوسّع في الحصة السوقية وتقوية المركز التنافسي لها في السوق. هذا وإن الأمر لا ينتهي بمجرد حصول المؤسسات الصغيرة والمتوسطة على ميزة تنافسية، وإنما يتوجب عليها أيضًا السعي دائمًا وبشكل مستمر إلى تنميتها والحفاظ عليها.  </a:t>
            </a:r>
            <a:endPar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4" name="TextBox 3">
            <a:extLst>
              <a:ext uri="{FF2B5EF4-FFF2-40B4-BE49-F238E27FC236}">
                <a16:creationId xmlns:a16="http://schemas.microsoft.com/office/drawing/2014/main" id="{1B2D995E-3A66-3C9A-A7DE-4D516A97A3D9}"/>
              </a:ext>
            </a:extLst>
          </p:cNvPr>
          <p:cNvSpPr txBox="1"/>
          <p:nvPr/>
        </p:nvSpPr>
        <p:spPr>
          <a:xfrm>
            <a:off x="4142133" y="328033"/>
            <a:ext cx="3976155"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تنظيم وتنسيق الإبداع التكنولوجي</a:t>
            </a:r>
          </a:p>
        </p:txBody>
      </p:sp>
    </p:spTree>
    <p:extLst>
      <p:ext uri="{BB962C8B-B14F-4D97-AF65-F5344CB8AC3E}">
        <p14:creationId xmlns:p14="http://schemas.microsoft.com/office/powerpoint/2010/main" val="2796023082"/>
      </p:ext>
    </p:extLst>
  </p:cSld>
  <p:clrMapOvr>
    <a:masterClrMapping/>
  </p:clrMapOvr>
  <mc:AlternateContent xmlns:mc="http://schemas.openxmlformats.org/markup-compatibility/2006" xmlns:p14="http://schemas.microsoft.com/office/powerpoint/2010/main">
    <mc:Choice Requires="p14">
      <p:transition spd="med" p14:dur="700" advTm="176560">
        <p:fade/>
      </p:transition>
    </mc:Choice>
    <mc:Fallback xmlns="">
      <p:transition spd="med" advTm="17656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506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04918" y="654568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0" name="TextBox 9">
            <a:extLst>
              <a:ext uri="{FF2B5EF4-FFF2-40B4-BE49-F238E27FC236}">
                <a16:creationId xmlns:a16="http://schemas.microsoft.com/office/drawing/2014/main" id="{77C0A5F9-F0AE-7290-B0DF-F6D6D5A1059D}"/>
              </a:ext>
            </a:extLst>
          </p:cNvPr>
          <p:cNvSpPr txBox="1"/>
          <p:nvPr/>
        </p:nvSpPr>
        <p:spPr>
          <a:xfrm>
            <a:off x="346229" y="1536174"/>
            <a:ext cx="11459474" cy="4939814"/>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JO" sz="2100" b="1" dirty="0"/>
              <a:t>تعريف الإبداع التكنولوجي: </a:t>
            </a:r>
            <a:r>
              <a:rPr lang="ar-JO" sz="2100" dirty="0"/>
              <a:t>عرّف الإبداع التكنولوجي على أنه كل جديد على الإطلاق، أو كل تحسين صغيرًا كان أم كبيرًا في المنتجات وأساليب الإنتاج، والذي يحصل نتيجة القيام بمجهودات فردية أو جماعية، بحيث يثبت نجاحه من الجانب الفني والتكنولوجي (تحسين الأداء)، وكذلك يثبت نجاحه من الجانب الاقتصادي (تحسين الإنتاجية وتقليل التكاليف).</a:t>
            </a:r>
            <a:endParaRPr lang="en-US" sz="2100" dirty="0"/>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sz="2100" dirty="0"/>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100" dirty="0"/>
              <a:t>وعرّف الإبداع التكنولوجي كذلك بأنه : "تلك العملية التي تتعلق بالمستجدات الإيجابية والتي تخص المنتجات بمختلف أنواعها (سلع، وتجهيزات، وآلات، ومواد أولية، وأساليب الإنتاج". </a:t>
            </a:r>
            <a:endParaRPr lang="en-US" sz="2100" dirty="0"/>
          </a:p>
          <a:p>
            <a:pPr marL="0" marR="0" lvl="0" indent="0" algn="just" defTabSz="914400" rtl="1" eaLnBrk="1" fontAlgn="auto" latinLnBrk="0" hangingPunct="1">
              <a:lnSpc>
                <a:spcPct val="100000"/>
              </a:lnSpc>
              <a:spcBef>
                <a:spcPts val="0"/>
              </a:spcBef>
              <a:spcAft>
                <a:spcPts val="0"/>
              </a:spcAft>
              <a:buClrTx/>
              <a:buSzTx/>
              <a:buFontTx/>
              <a:buNone/>
              <a:tabLst/>
              <a:defRPr/>
            </a:pPr>
            <a:endParaRPr lang="en-GB" sz="2100" dirty="0"/>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100" dirty="0"/>
              <a:t>كما عرّف الإبداع التكنولوجي بأنه: "مجموعة من الخطوات العملية والتقنية والتنظيمية والمالية والتجارية بما فيها الاستثمارات في المعرّفة الجديدة والتي تكون معدة لتقود إلى تنفيذ العمليات والمنتجات الجديدة والمحسنة من الناحية التقنية“</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sz="2100" dirty="0"/>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100" dirty="0"/>
              <a:t>وأيضا عرّف على أنه: "إيجاد تطوير جديد أو تطوير على مادة أو عملية إنتاجية أو خدمية للحصول على عائد اقتصادي، أي هو كل ما تم استحداثه من منتجات أو طرق أو أساليب انتاجية، تكون ذات منفعة لما أنتجت من أجله، مما يحقق الإبداع".</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sz="2100" dirty="0"/>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100" dirty="0"/>
              <a:t>مما سبق يمكن تعريف الإبداع التكنولوجي بأنه "الخطوات العملية والتقنية والتي تدفع إلى تبني إدخال أو تحسين لمنتجات المؤسسة بما يضمن لها  السبق في طرح المنتج الجديد في الصناعة." </a:t>
            </a:r>
          </a:p>
        </p:txBody>
      </p:sp>
      <p:sp>
        <p:nvSpPr>
          <p:cNvPr id="4" name="TextBox 3">
            <a:extLst>
              <a:ext uri="{FF2B5EF4-FFF2-40B4-BE49-F238E27FC236}">
                <a16:creationId xmlns:a16="http://schemas.microsoft.com/office/drawing/2014/main" id="{1B2D995E-3A66-3C9A-A7DE-4D516A97A3D9}"/>
              </a:ext>
            </a:extLst>
          </p:cNvPr>
          <p:cNvSpPr txBox="1"/>
          <p:nvPr/>
        </p:nvSpPr>
        <p:spPr>
          <a:xfrm>
            <a:off x="4142133" y="328033"/>
            <a:ext cx="3976155"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تعريف الإبداع التكنولوجي</a:t>
            </a:r>
          </a:p>
        </p:txBody>
      </p:sp>
    </p:spTree>
    <p:extLst>
      <p:ext uri="{BB962C8B-B14F-4D97-AF65-F5344CB8AC3E}">
        <p14:creationId xmlns:p14="http://schemas.microsoft.com/office/powerpoint/2010/main" val="247242406"/>
      </p:ext>
    </p:extLst>
  </p:cSld>
  <p:clrMapOvr>
    <a:masterClrMapping/>
  </p:clrMapOvr>
  <mc:AlternateContent xmlns:mc="http://schemas.openxmlformats.org/markup-compatibility/2006" xmlns:p14="http://schemas.microsoft.com/office/powerpoint/2010/main">
    <mc:Choice Requires="p14">
      <p:transition spd="med" p14:dur="700" advTm="110848">
        <p:fade/>
      </p:transition>
    </mc:Choice>
    <mc:Fallback xmlns="">
      <p:transition spd="med" advTm="110848">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506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04918" y="654568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0" name="TextBox 9">
            <a:extLst>
              <a:ext uri="{FF2B5EF4-FFF2-40B4-BE49-F238E27FC236}">
                <a16:creationId xmlns:a16="http://schemas.microsoft.com/office/drawing/2014/main" id="{77C0A5F9-F0AE-7290-B0DF-F6D6D5A1059D}"/>
              </a:ext>
            </a:extLst>
          </p:cNvPr>
          <p:cNvSpPr txBox="1"/>
          <p:nvPr/>
        </p:nvSpPr>
        <p:spPr>
          <a:xfrm>
            <a:off x="470471" y="1311818"/>
            <a:ext cx="11335231" cy="5632311"/>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JO" b="1" dirty="0"/>
              <a:t>يمكن من خلال هذه التعاريف الخروج بمجموعة من المميزات والخصائص الأساسية المتعلقة بالإبداع التكنولوجي: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dirty="0"/>
              <a:t>- الإبداع التكنولوجي هو إحداث تجديد وتغيير إلى الأحسن وإلى الأفضل، ومستوى أو درجة هذا التغيير قد يكون طفيفا وقد يكون جذريا.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dirty="0"/>
          </a:p>
          <a:p>
            <a:pPr marL="0" marR="0" lvl="0" indent="0" algn="just" defTabSz="914400" rtl="1" eaLnBrk="1" fontAlgn="auto" latinLnBrk="0" hangingPunct="1">
              <a:lnSpc>
                <a:spcPct val="100000"/>
              </a:lnSpc>
              <a:spcBef>
                <a:spcPts val="0"/>
              </a:spcBef>
              <a:spcAft>
                <a:spcPts val="0"/>
              </a:spcAft>
              <a:buClrTx/>
              <a:buSzTx/>
              <a:buFontTx/>
              <a:buNone/>
              <a:tabLst/>
              <a:defRPr/>
            </a:pPr>
            <a:r>
              <a:rPr lang="ar-JO" dirty="0"/>
              <a:t>- إن الإبداع التكنولوجي مرتبط بالإنتاج وكذلك بالأساليب والطرق التي تتم فيها عملية الإنتاج، حيث أن كل إبداع لا يؤدي إلى تطوير منتجات جديدة أو تحسين منتجات موجودة، أو عملية الإنتاج أو طرق استخدام عناصر الإنتاج لا يعد إبداعا تكنولوجيا بالمعنى الصحيح.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dirty="0"/>
          </a:p>
          <a:p>
            <a:pPr marL="0" marR="0" lvl="0" indent="0" algn="just" defTabSz="914400" rtl="1" eaLnBrk="1" fontAlgn="auto" latinLnBrk="0" hangingPunct="1">
              <a:lnSpc>
                <a:spcPct val="100000"/>
              </a:lnSpc>
              <a:spcBef>
                <a:spcPts val="0"/>
              </a:spcBef>
              <a:spcAft>
                <a:spcPts val="0"/>
              </a:spcAft>
              <a:buClrTx/>
              <a:buSzTx/>
              <a:buFontTx/>
              <a:buNone/>
              <a:tabLst/>
              <a:defRPr/>
            </a:pPr>
            <a:r>
              <a:rPr lang="ar-JO" dirty="0"/>
              <a:t>- إن الإبداع التكنولوجي يمكن أن يتحقق سواء بمجهود فردي وذلك من خلال المبادرات الشخصية الفعالة، كما يمكن أن يحصل نتيجة جهد وعمل جماعي، وذلك من خلال عمل منظم يشارك فيه كل الأفراد المتخصصين في مجال البحث والتطوير وفي المجال الإنتاجي والتقني كما الإداري. </a:t>
            </a:r>
            <a:endParaRPr lang="en-US" dirty="0"/>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dirty="0"/>
          </a:p>
          <a:p>
            <a:pPr marL="0" marR="0" lvl="0" indent="0" algn="just" defTabSz="914400" rtl="1" eaLnBrk="1" fontAlgn="auto" latinLnBrk="0" hangingPunct="1">
              <a:lnSpc>
                <a:spcPct val="100000"/>
              </a:lnSpc>
              <a:spcBef>
                <a:spcPts val="0"/>
              </a:spcBef>
              <a:spcAft>
                <a:spcPts val="0"/>
              </a:spcAft>
              <a:buClrTx/>
              <a:buSzTx/>
              <a:buFontTx/>
              <a:buNone/>
              <a:tabLst/>
              <a:defRPr/>
            </a:pPr>
            <a:r>
              <a:rPr lang="ar-JO" dirty="0"/>
              <a:t>- إن الإبداع التكنولوجي موجّه إلى الاقتصاد في عوامل الإنتاج، ويهدف إلى التحكم والتقليل من تكاليف الإنتاج، ويعمل على رفع وتحسين الأداء للأساليب الإنتاجية وذلك من الناحيتين التقنية والاقتصادية، مما يترتب عليه التحسين في المردودية وكمية المخرجات وتخفيض تكلفة إنتاج الوحدة الواحدة المنتجة. فالإبداع التكنولوجي أساسا تكمن فيه ميزة المنافسة بالأسعار، وهذا ما يضمن تعزيز القدرة التنافسية للمؤسسة.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dirty="0"/>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dirty="0"/>
          </a:p>
          <a:p>
            <a:pPr marL="0" marR="0" lvl="0" indent="0" algn="just" defTabSz="914400" rtl="1" eaLnBrk="1" fontAlgn="auto" latinLnBrk="0" hangingPunct="1">
              <a:lnSpc>
                <a:spcPct val="100000"/>
              </a:lnSpc>
              <a:spcBef>
                <a:spcPts val="0"/>
              </a:spcBef>
              <a:spcAft>
                <a:spcPts val="0"/>
              </a:spcAft>
              <a:buClrTx/>
              <a:buSzTx/>
              <a:buFontTx/>
              <a:buNone/>
              <a:tabLst/>
              <a:defRPr/>
            </a:pPr>
            <a:r>
              <a:rPr lang="ar-JO" dirty="0"/>
              <a:t>- إن الإبداع التكنولوجي بدون انتشاره في الأسواق يكون محدود الفعالية والكفاءة وهو عامل أساسي في تحقيق الميزة التنافسية.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dirty="0"/>
          </a:p>
          <a:p>
            <a:pPr marL="0" marR="0" lvl="0" indent="0" algn="just" defTabSz="914400" rtl="1" eaLnBrk="1" fontAlgn="auto" latinLnBrk="0" hangingPunct="1">
              <a:lnSpc>
                <a:spcPct val="100000"/>
              </a:lnSpc>
              <a:spcBef>
                <a:spcPts val="0"/>
              </a:spcBef>
              <a:spcAft>
                <a:spcPts val="0"/>
              </a:spcAft>
              <a:buClrTx/>
              <a:buSzTx/>
              <a:buFontTx/>
              <a:buNone/>
              <a:tabLst/>
              <a:defRPr/>
            </a:pPr>
            <a:r>
              <a:rPr lang="ar-JO" dirty="0"/>
              <a:t>- إن الإبداع التكنولوجي هو حصيلة تطبيق معارف تقنية أو تكنولوجية مؤكدة، ومعنى هذا أن كل جديد يقوم على معلومات غير دقيقة ويؤدي إلى نتائج غير فعالة ولا يمكن اعتبارها إبداعا تكنولوجيا.</a:t>
            </a:r>
            <a:r>
              <a:rPr kumimoji="0" lang="ar-JO" b="0" i="0" u="none" strike="noStrike" kern="1200" cap="none" spc="0" normalizeH="0" baseline="0" noProof="0" dirty="0">
                <a:ln>
                  <a:noFill/>
                </a:ln>
                <a:solidFill>
                  <a:prstClr val="black"/>
                </a:solidFill>
                <a:effectLst/>
                <a:uLnTx/>
                <a:uFillTx/>
                <a:latin typeface="Roboto" panose="02000000000000000000" pitchFamily="2" charset="0"/>
                <a:ea typeface="+mn-ea"/>
                <a:cs typeface="Arial"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b="0" i="0" u="none" strike="noStrike" kern="1200" cap="none" spc="0" normalizeH="0" baseline="0" noProof="0" dirty="0">
              <a:ln>
                <a:noFill/>
              </a:ln>
              <a:solidFill>
                <a:prstClr val="black"/>
              </a:solidFill>
              <a:effectLst/>
              <a:uLnTx/>
              <a:uFillTx/>
              <a:latin typeface="Roboto" panose="02000000000000000000" pitchFamily="2" charset="0"/>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4" name="TextBox 3">
            <a:extLst>
              <a:ext uri="{FF2B5EF4-FFF2-40B4-BE49-F238E27FC236}">
                <a16:creationId xmlns:a16="http://schemas.microsoft.com/office/drawing/2014/main" id="{1B2D995E-3A66-3C9A-A7DE-4D516A97A3D9}"/>
              </a:ext>
            </a:extLst>
          </p:cNvPr>
          <p:cNvSpPr txBox="1"/>
          <p:nvPr/>
        </p:nvSpPr>
        <p:spPr>
          <a:xfrm>
            <a:off x="4142133" y="328033"/>
            <a:ext cx="3976155" cy="83099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المميزات والخصائص الأساسية المتعلقة بالإبداع التكنولوجي</a:t>
            </a:r>
          </a:p>
        </p:txBody>
      </p:sp>
      <p:sp>
        <p:nvSpPr>
          <p:cNvPr id="7" name="TextBox 6">
            <a:extLst>
              <a:ext uri="{FF2B5EF4-FFF2-40B4-BE49-F238E27FC236}">
                <a16:creationId xmlns:a16="http://schemas.microsoft.com/office/drawing/2014/main" id="{01A54FBB-84AC-1891-75CE-4D498748FE5D}"/>
              </a:ext>
            </a:extLst>
          </p:cNvPr>
          <p:cNvSpPr txBox="1"/>
          <p:nvPr/>
        </p:nvSpPr>
        <p:spPr>
          <a:xfrm>
            <a:off x="739066" y="6252467"/>
            <a:ext cx="4587536" cy="307777"/>
          </a:xfrm>
          <a:prstGeom prst="rect">
            <a:avLst/>
          </a:prstGeom>
          <a:noFill/>
        </p:spPr>
        <p:txBody>
          <a:bodyPr wrap="square">
            <a:spAutoFit/>
          </a:bodyPr>
          <a:lstStyle/>
          <a:p>
            <a:r>
              <a:rPr lang="en-GB" sz="1400" dirty="0"/>
              <a:t>https://www.asjp.cerist.dz/en/downArticle/495/1/1/69364</a:t>
            </a:r>
            <a:endParaRPr lang="ar-JO" sz="1400" dirty="0"/>
          </a:p>
        </p:txBody>
      </p:sp>
      <p:sp>
        <p:nvSpPr>
          <p:cNvPr id="9" name="TextBox 8">
            <a:extLst>
              <a:ext uri="{FF2B5EF4-FFF2-40B4-BE49-F238E27FC236}">
                <a16:creationId xmlns:a16="http://schemas.microsoft.com/office/drawing/2014/main" id="{8632DA3D-A361-28BE-72B8-CE735F889196}"/>
              </a:ext>
            </a:extLst>
          </p:cNvPr>
          <p:cNvSpPr txBox="1"/>
          <p:nvPr/>
        </p:nvSpPr>
        <p:spPr>
          <a:xfrm>
            <a:off x="543757" y="6542365"/>
            <a:ext cx="6094520" cy="338554"/>
          </a:xfrm>
          <a:prstGeom prst="rect">
            <a:avLst/>
          </a:prstGeom>
          <a:noFill/>
        </p:spPr>
        <p:txBody>
          <a:bodyPr wrap="square">
            <a:spAutoFit/>
          </a:bodyPr>
          <a:lstStyle/>
          <a:p>
            <a:r>
              <a:rPr lang="pt-BR" sz="1600" dirty="0">
                <a:solidFill>
                  <a:srgbClr val="00B0F0"/>
                </a:solidFill>
              </a:rPr>
              <a:t>file:///D:/Downloads/</a:t>
            </a:r>
            <a:endParaRPr lang="ar-JO" sz="1600" dirty="0">
              <a:solidFill>
                <a:srgbClr val="00B0F0"/>
              </a:solidFill>
            </a:endParaRPr>
          </a:p>
        </p:txBody>
      </p:sp>
    </p:spTree>
    <p:extLst>
      <p:ext uri="{BB962C8B-B14F-4D97-AF65-F5344CB8AC3E}">
        <p14:creationId xmlns:p14="http://schemas.microsoft.com/office/powerpoint/2010/main" val="4264266600"/>
      </p:ext>
    </p:extLst>
  </p:cSld>
  <p:clrMapOvr>
    <a:masterClrMapping/>
  </p:clrMapOvr>
  <mc:AlternateContent xmlns:mc="http://schemas.openxmlformats.org/markup-compatibility/2006" xmlns:p14="http://schemas.microsoft.com/office/powerpoint/2010/main">
    <mc:Choice Requires="p14">
      <p:transition spd="med" p14:dur="700" advTm="153771">
        <p:fade/>
      </p:transition>
    </mc:Choice>
    <mc:Fallback xmlns="">
      <p:transition spd="med" advTm="153771">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506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04918" y="654568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0" name="TextBox 9">
            <a:extLst>
              <a:ext uri="{FF2B5EF4-FFF2-40B4-BE49-F238E27FC236}">
                <a16:creationId xmlns:a16="http://schemas.microsoft.com/office/drawing/2014/main" id="{77C0A5F9-F0AE-7290-B0DF-F6D6D5A1059D}"/>
              </a:ext>
            </a:extLst>
          </p:cNvPr>
          <p:cNvSpPr txBox="1"/>
          <p:nvPr/>
        </p:nvSpPr>
        <p:spPr>
          <a:xfrm>
            <a:off x="420507" y="1183554"/>
            <a:ext cx="11350986" cy="4938596"/>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JO" sz="22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22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هناك عدة معايير يصنف من خلالها الإبداع التكنولوجي وفي كل معيار يأخذ عدة أنواع</a:t>
            </a:r>
            <a:r>
              <a:rPr lang="ar-JO" sz="2200" dirty="0">
                <a:solidFill>
                  <a:prstClr val="black"/>
                </a:solidFill>
                <a:latin typeface="Calibri" panose="020F0502020204030204"/>
                <a:cs typeface="Arial" panose="020B0604020202020204" pitchFamily="34" charset="0"/>
              </a:rPr>
              <a:t> فحسب</a:t>
            </a:r>
            <a:r>
              <a:rPr kumimoji="0" lang="ar-JO" sz="2200" b="1" i="0" u="none" strike="noStrike" kern="1200" cap="none" spc="0" normalizeH="0" baseline="0" noProof="0" dirty="0">
                <a:ln>
                  <a:noFill/>
                </a:ln>
                <a:solidFill>
                  <a:srgbClr val="00B0F0"/>
                </a:solidFill>
                <a:effectLst/>
                <a:uLnTx/>
                <a:uFillTx/>
                <a:latin typeface="Calibri" panose="020F0502020204030204"/>
                <a:ea typeface="+mn-ea"/>
                <a:cs typeface="Arial" panose="020B0604020202020204" pitchFamily="34" charset="0"/>
              </a:rPr>
              <a:t> طبيعة الإبداع التكنولوجي: </a:t>
            </a:r>
            <a:r>
              <a:rPr kumimoji="0" lang="ar-JO" sz="22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يوجد نوعين من الإبداع هما:</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JO" sz="22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r" defTabSz="914400" rtl="0" eaLnBrk="1" fontAlgn="auto" latinLnBrk="0" hangingPunct="1">
              <a:lnSpc>
                <a:spcPct val="150000"/>
              </a:lnSpc>
              <a:spcBef>
                <a:spcPts val="0"/>
              </a:spcBef>
              <a:spcAft>
                <a:spcPts val="0"/>
              </a:spcAft>
              <a:buClrTx/>
              <a:buSzTx/>
              <a:buFontTx/>
              <a:buNone/>
              <a:tabLst/>
              <a:defRPr/>
            </a:pPr>
            <a:r>
              <a:rPr kumimoji="0" lang="ar-JO" sz="22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أ) الإبداع التكنولوجي للمنتج نفسه: </a:t>
            </a:r>
            <a:r>
              <a:rPr kumimoji="0" lang="ar-JO" sz="22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ويقصد به "إحداث تغيير في مواصفات المنتج أو خصائصه بحيث تلبي بعض الرغبات وتشبع بعض الحاجيات بطريقة أحسن".</a:t>
            </a:r>
            <a:endParaRPr kumimoji="0" lang="en-US" sz="22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r" defTabSz="914400" rtl="0" eaLnBrk="1" fontAlgn="auto" latinLnBrk="0" hangingPunct="1">
              <a:lnSpc>
                <a:spcPct val="150000"/>
              </a:lnSpc>
              <a:spcBef>
                <a:spcPts val="0"/>
              </a:spcBef>
              <a:spcAft>
                <a:spcPts val="0"/>
              </a:spcAft>
              <a:buClrTx/>
              <a:buSzTx/>
              <a:buFontTx/>
              <a:buNone/>
              <a:tabLst/>
              <a:defRPr/>
            </a:pPr>
            <a:endParaRPr kumimoji="0" lang="ar-JO" sz="22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r" defTabSz="914400" rtl="0" eaLnBrk="1" fontAlgn="auto" latinLnBrk="0" hangingPunct="1">
              <a:lnSpc>
                <a:spcPct val="150000"/>
              </a:lnSpc>
              <a:spcBef>
                <a:spcPts val="0"/>
              </a:spcBef>
              <a:spcAft>
                <a:spcPts val="0"/>
              </a:spcAft>
              <a:buClrTx/>
              <a:buSzTx/>
              <a:buFontTx/>
              <a:buNone/>
              <a:tabLst/>
              <a:defRPr/>
            </a:pPr>
            <a:r>
              <a:rPr kumimoji="0" lang="ar-JO" sz="22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ب) الإبداع في طرق أو أساليب الإنتاج: </a:t>
            </a:r>
            <a:r>
              <a:rPr kumimoji="0" lang="ar-JO" sz="22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وهو إجراء تغيير جديد في طرق الإنتاج بحيث يؤدي هذا التغيير إلى تحسين وتبسيط عملية الإنتاج كما يؤدي إلى تخفيض في تكاليف الإنتاج، إذن فهو يؤدي إلى "تحسين أداء الأسلوب الفني للإنتاج من ناحيتين التقنية والاقتصادية في آن واحد مما ينجم عنه نتائج إيجابية في المردودية وكمية وسرعة وجودة المخرجات، وكذلك انخفاض التكلفة بالنسبة للمنتجات". </a:t>
            </a:r>
            <a:r>
              <a:rPr kumimoji="0" lang="ar-JO" sz="2200" i="0" u="none" strike="noStrike" kern="1200" cap="none" spc="0" normalizeH="0" baseline="0" noProof="0" dirty="0">
                <a:ln>
                  <a:noFill/>
                </a:ln>
                <a:solidFill>
                  <a:prstClr val="black"/>
                </a:solidFill>
                <a:effectLst/>
                <a:uLnTx/>
                <a:uFillTx/>
                <a:latin typeface="Roboto" panose="02000000000000000000" pitchFamily="2" charset="0"/>
                <a:ea typeface="+mn-ea"/>
                <a:cs typeface="Arial" panose="020B0604020202020204" pitchFamily="34" charset="0"/>
              </a:rPr>
              <a:t>         </a:t>
            </a:r>
            <a:endParaRPr kumimoji="0" lang="ar-JO" sz="22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4" name="TextBox 3">
            <a:extLst>
              <a:ext uri="{FF2B5EF4-FFF2-40B4-BE49-F238E27FC236}">
                <a16:creationId xmlns:a16="http://schemas.microsoft.com/office/drawing/2014/main" id="{1B2D995E-3A66-3C9A-A7DE-4D516A97A3D9}"/>
              </a:ext>
            </a:extLst>
          </p:cNvPr>
          <p:cNvSpPr txBox="1"/>
          <p:nvPr/>
        </p:nvSpPr>
        <p:spPr>
          <a:xfrm>
            <a:off x="4142133" y="328033"/>
            <a:ext cx="3976155"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معايير تصنيف الإبداع التكنولوجي</a:t>
            </a:r>
          </a:p>
        </p:txBody>
      </p:sp>
      <p:sp>
        <p:nvSpPr>
          <p:cNvPr id="3" name="TextBox 2">
            <a:extLst>
              <a:ext uri="{FF2B5EF4-FFF2-40B4-BE49-F238E27FC236}">
                <a16:creationId xmlns:a16="http://schemas.microsoft.com/office/drawing/2014/main" id="{DD6C9865-B9B8-6D30-1BDC-E653D3E1810F}"/>
              </a:ext>
            </a:extLst>
          </p:cNvPr>
          <p:cNvSpPr txBox="1"/>
          <p:nvPr/>
        </p:nvSpPr>
        <p:spPr>
          <a:xfrm>
            <a:off x="739066" y="6252467"/>
            <a:ext cx="4587536" cy="307777"/>
          </a:xfrm>
          <a:prstGeom prst="rect">
            <a:avLst/>
          </a:prstGeom>
          <a:noFill/>
        </p:spPr>
        <p:txBody>
          <a:bodyPr wrap="square">
            <a:spAutoFit/>
          </a:bodyPr>
          <a:lstStyle/>
          <a:p>
            <a:r>
              <a:rPr lang="en-GB" sz="1400" dirty="0"/>
              <a:t>https://www.asjp.cerist.dz/en/downArticle/495/1/1/69364</a:t>
            </a:r>
            <a:endParaRPr lang="ar-JO" sz="1400" dirty="0"/>
          </a:p>
        </p:txBody>
      </p:sp>
    </p:spTree>
    <p:extLst>
      <p:ext uri="{BB962C8B-B14F-4D97-AF65-F5344CB8AC3E}">
        <p14:creationId xmlns:p14="http://schemas.microsoft.com/office/powerpoint/2010/main" val="3529956211"/>
      </p:ext>
    </p:extLst>
  </p:cSld>
  <p:clrMapOvr>
    <a:masterClrMapping/>
  </p:clrMapOvr>
  <mc:AlternateContent xmlns:mc="http://schemas.openxmlformats.org/markup-compatibility/2006" xmlns:p14="http://schemas.microsoft.com/office/powerpoint/2010/main">
    <mc:Choice Requires="p14">
      <p:transition spd="med" p14:dur="700" advTm="65718">
        <p:fade/>
      </p:transition>
    </mc:Choice>
    <mc:Fallback xmlns="">
      <p:transition spd="med" advTm="65718">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506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04918" y="654568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0" name="TextBox 9">
            <a:extLst>
              <a:ext uri="{FF2B5EF4-FFF2-40B4-BE49-F238E27FC236}">
                <a16:creationId xmlns:a16="http://schemas.microsoft.com/office/drawing/2014/main" id="{77C0A5F9-F0AE-7290-B0DF-F6D6D5A1059D}"/>
              </a:ext>
            </a:extLst>
          </p:cNvPr>
          <p:cNvSpPr txBox="1"/>
          <p:nvPr/>
        </p:nvSpPr>
        <p:spPr>
          <a:xfrm>
            <a:off x="470472" y="1366565"/>
            <a:ext cx="11350986" cy="449353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JO" sz="22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lang="ar-JO" sz="2400" b="1" dirty="0">
                <a:solidFill>
                  <a:srgbClr val="00B0F0"/>
                </a:solidFill>
              </a:rPr>
              <a:t>حسب درجة الإبداع التكنولوجي</a:t>
            </a:r>
            <a:r>
              <a:rPr lang="ar-JO" sz="2400" b="1" dirty="0"/>
              <a:t>: </a:t>
            </a:r>
            <a:r>
              <a:rPr lang="ar-JO" sz="2400" dirty="0"/>
              <a:t>فحسب هذا المعيار هناك نوعان من الإبداع التكنولوجي: </a:t>
            </a:r>
            <a:endParaRPr lang="en-US" sz="2400" dirty="0"/>
          </a:p>
          <a:p>
            <a:pPr marL="0" marR="0" lvl="0" indent="0" algn="r" defTabSz="914400" rtl="0" eaLnBrk="1" fontAlgn="auto" latinLnBrk="0" hangingPunct="1">
              <a:lnSpc>
                <a:spcPct val="100000"/>
              </a:lnSpc>
              <a:spcBef>
                <a:spcPts val="0"/>
              </a:spcBef>
              <a:spcAft>
                <a:spcPts val="0"/>
              </a:spcAft>
              <a:buClrTx/>
              <a:buSzTx/>
              <a:buFontTx/>
              <a:buNone/>
              <a:tabLst/>
              <a:defRPr/>
            </a:pPr>
            <a:endParaRPr lang="ar-JO" sz="2400" b="1" dirty="0"/>
          </a:p>
          <a:p>
            <a:pPr marL="0" marR="0" lvl="0" indent="0" algn="r" defTabSz="914400" rtl="0" eaLnBrk="1" fontAlgn="auto" latinLnBrk="0" hangingPunct="1">
              <a:lnSpc>
                <a:spcPct val="100000"/>
              </a:lnSpc>
              <a:spcBef>
                <a:spcPts val="0"/>
              </a:spcBef>
              <a:spcAft>
                <a:spcPts val="0"/>
              </a:spcAft>
              <a:buClrTx/>
              <a:buSzTx/>
              <a:buFontTx/>
              <a:buNone/>
              <a:tabLst/>
              <a:defRPr/>
            </a:pPr>
            <a:r>
              <a:rPr lang="ar-JO" sz="2400" b="1" dirty="0"/>
              <a:t>الإبداع التكنولوجي الطفيف (الصغير): </a:t>
            </a:r>
            <a:r>
              <a:rPr lang="ar-JO" sz="2400" dirty="0"/>
              <a:t>وهو إحداث تغييرات أو تحديثات طفيفة على المنتجات أو أساليب الإنتاج، مثل: تغيير شكل المنتجات، أو تغيير بعض المواد التي تدخل في تركيبته أو صناعته وذلك </a:t>
            </a:r>
            <a:r>
              <a:rPr lang="ar-JO" sz="2400" b="1" dirty="0"/>
              <a:t>بشكل جزئي</a:t>
            </a:r>
            <a:r>
              <a:rPr lang="ar-JO" sz="2400" dirty="0"/>
              <a:t>. ويعتبر هذا النوع من الإبداع الأكثر انتشارا كون أنه مهم وذو فائدة كبيرة على المؤسسة، وهذا راجع إلى أنه مصدر لربحيتها بالإضافة إلى أنه يعتمد على متطلبات ومجهودات بسيطة وغير مكلفة .</a:t>
            </a:r>
            <a:endParaRPr lang="en-GB" sz="2400" dirty="0"/>
          </a:p>
          <a:p>
            <a:pPr marL="0" marR="0" lvl="0" indent="0" algn="r" defTabSz="914400" rtl="0" eaLnBrk="1" fontAlgn="auto" latinLnBrk="0" hangingPunct="1">
              <a:lnSpc>
                <a:spcPct val="100000"/>
              </a:lnSpc>
              <a:spcBef>
                <a:spcPts val="0"/>
              </a:spcBef>
              <a:spcAft>
                <a:spcPts val="0"/>
              </a:spcAft>
              <a:buClrTx/>
              <a:buSzTx/>
              <a:buFontTx/>
              <a:buNone/>
              <a:tabLst/>
              <a:defRPr/>
            </a:pPr>
            <a:endParaRPr lang="ar-JO" sz="2400" dirty="0"/>
          </a:p>
          <a:p>
            <a:pPr marL="0" marR="0" lvl="0" indent="0" algn="r" defTabSz="914400" rtl="0" eaLnBrk="1" fontAlgn="auto" latinLnBrk="0" hangingPunct="1">
              <a:lnSpc>
                <a:spcPct val="100000"/>
              </a:lnSpc>
              <a:spcBef>
                <a:spcPts val="0"/>
              </a:spcBef>
              <a:spcAft>
                <a:spcPts val="0"/>
              </a:spcAft>
              <a:buClrTx/>
              <a:buSzTx/>
              <a:buFontTx/>
              <a:buNone/>
              <a:tabLst/>
              <a:defRPr/>
            </a:pPr>
            <a:r>
              <a:rPr lang="ar-JO" sz="2400" b="1" dirty="0"/>
              <a:t>الإبداع التكنولوجي الجذري (الجوهري): </a:t>
            </a:r>
            <a:r>
              <a:rPr lang="ar-JO" sz="2400" dirty="0"/>
              <a:t>وهذه الإبداعات تكون جديدة على المؤسسة والسوق والعملاء، وتطرح لأول مرة في السوق، وتكون نتيجة اختراعات أو اكتشافات عملية ضخمة تؤدي إلى تطوير </a:t>
            </a:r>
            <a:r>
              <a:rPr lang="ar-JO" sz="2400" b="1" dirty="0"/>
              <a:t>وتغيير جوهري </a:t>
            </a:r>
            <a:r>
              <a:rPr lang="ar-JO" sz="2400" dirty="0"/>
              <a:t>في التكنولوجيا (سواء في المنتجات أو أساليب الإنتاج). كما قد يُحدث هذا النوع من التكنولوجيا انقلابا في الأسواق أو تغييرا جذريا في شروط المنافسة بين المؤسسات، ويتميز هذا النوع من الإبداعات بالندرة. </a:t>
            </a:r>
            <a:endParaRPr kumimoji="0" lang="ar-JO" sz="22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4" name="TextBox 3">
            <a:extLst>
              <a:ext uri="{FF2B5EF4-FFF2-40B4-BE49-F238E27FC236}">
                <a16:creationId xmlns:a16="http://schemas.microsoft.com/office/drawing/2014/main" id="{1B2D995E-3A66-3C9A-A7DE-4D516A97A3D9}"/>
              </a:ext>
            </a:extLst>
          </p:cNvPr>
          <p:cNvSpPr txBox="1"/>
          <p:nvPr/>
        </p:nvSpPr>
        <p:spPr>
          <a:xfrm>
            <a:off x="4142133" y="328033"/>
            <a:ext cx="3976155"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معايير تصنيف الإبداع التكنولوجي</a:t>
            </a:r>
          </a:p>
        </p:txBody>
      </p:sp>
      <p:sp>
        <p:nvSpPr>
          <p:cNvPr id="3" name="TextBox 2">
            <a:extLst>
              <a:ext uri="{FF2B5EF4-FFF2-40B4-BE49-F238E27FC236}">
                <a16:creationId xmlns:a16="http://schemas.microsoft.com/office/drawing/2014/main" id="{E5948112-84B7-3C07-0B30-61E9482F686F}"/>
              </a:ext>
            </a:extLst>
          </p:cNvPr>
          <p:cNvSpPr txBox="1"/>
          <p:nvPr/>
        </p:nvSpPr>
        <p:spPr>
          <a:xfrm>
            <a:off x="739066" y="6252467"/>
            <a:ext cx="4587536" cy="307777"/>
          </a:xfrm>
          <a:prstGeom prst="rect">
            <a:avLst/>
          </a:prstGeom>
          <a:noFill/>
        </p:spPr>
        <p:txBody>
          <a:bodyPr wrap="square">
            <a:spAutoFit/>
          </a:bodyPr>
          <a:lstStyle/>
          <a:p>
            <a:r>
              <a:rPr lang="en-GB" sz="1400" dirty="0"/>
              <a:t>https://www.asjp.cerist.dz/en/downArticle/495/1/1/69364</a:t>
            </a:r>
            <a:endParaRPr lang="ar-JO" sz="1400" dirty="0"/>
          </a:p>
        </p:txBody>
      </p:sp>
    </p:spTree>
    <p:extLst>
      <p:ext uri="{BB962C8B-B14F-4D97-AF65-F5344CB8AC3E}">
        <p14:creationId xmlns:p14="http://schemas.microsoft.com/office/powerpoint/2010/main" val="2515268170"/>
      </p:ext>
    </p:extLst>
  </p:cSld>
  <p:clrMapOvr>
    <a:masterClrMapping/>
  </p:clrMapOvr>
  <mc:AlternateContent xmlns:mc="http://schemas.openxmlformats.org/markup-compatibility/2006" xmlns:p14="http://schemas.microsoft.com/office/powerpoint/2010/main">
    <mc:Choice Requires="p14">
      <p:transition spd="med" p14:dur="700" advTm="95626">
        <p:fade/>
      </p:transition>
    </mc:Choice>
    <mc:Fallback xmlns="">
      <p:transition spd="med" advTm="95626">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506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04918" y="654568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0" name="TextBox 9">
            <a:extLst>
              <a:ext uri="{FF2B5EF4-FFF2-40B4-BE49-F238E27FC236}">
                <a16:creationId xmlns:a16="http://schemas.microsoft.com/office/drawing/2014/main" id="{77C0A5F9-F0AE-7290-B0DF-F6D6D5A1059D}"/>
              </a:ext>
            </a:extLst>
          </p:cNvPr>
          <p:cNvSpPr txBox="1"/>
          <p:nvPr/>
        </p:nvSpPr>
        <p:spPr>
          <a:xfrm>
            <a:off x="470472" y="1366565"/>
            <a:ext cx="11350986" cy="4938596"/>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JO" sz="2200" b="1" dirty="0">
                <a:solidFill>
                  <a:srgbClr val="00B0F0"/>
                </a:solidFill>
              </a:rPr>
              <a:t>حسب الأهداف المراد تحقيقها من طرف المؤسسة المبدعة: </a:t>
            </a:r>
          </a:p>
          <a:p>
            <a:pPr marL="0" marR="0" lvl="0" indent="0" algn="just" defTabSz="914400" rtl="1" eaLnBrk="1" fontAlgn="auto" latinLnBrk="0" hangingPunct="1">
              <a:lnSpc>
                <a:spcPct val="150000"/>
              </a:lnSpc>
              <a:spcBef>
                <a:spcPts val="0"/>
              </a:spcBef>
              <a:spcAft>
                <a:spcPts val="0"/>
              </a:spcAft>
              <a:buClrTx/>
              <a:buSzTx/>
              <a:buFontTx/>
              <a:buNone/>
              <a:tabLst/>
              <a:defRPr/>
            </a:pPr>
            <a:r>
              <a:rPr lang="ar-JO" sz="2200" dirty="0"/>
              <a:t>أ) الإبداع التكنولوجي الذي يهدف إلى تحسين كفاءة المنتجات الحالية، بغرض تجديد دورة حياتها. وهذه الإبداعات هي نتاج جهود التطويرالمستمرة في المؤسسة، وهي الأكثر شيوعا. </a:t>
            </a:r>
          </a:p>
          <a:p>
            <a:pPr marL="0" marR="0" lvl="0" indent="0" algn="just" defTabSz="914400" rtl="1" eaLnBrk="1" fontAlgn="auto" latinLnBrk="0" hangingPunct="1">
              <a:lnSpc>
                <a:spcPct val="150000"/>
              </a:lnSpc>
              <a:spcBef>
                <a:spcPts val="0"/>
              </a:spcBef>
              <a:spcAft>
                <a:spcPts val="0"/>
              </a:spcAft>
              <a:buClrTx/>
              <a:buSzTx/>
              <a:buFontTx/>
              <a:buNone/>
              <a:tabLst/>
              <a:defRPr/>
            </a:pPr>
            <a:r>
              <a:rPr lang="ar-JO" sz="2200" dirty="0"/>
              <a:t>ب) الإبداع التكنولوجي الذي يهدف إلى ترقية أفكار جديدة من خلال منتجات جديدة خاصة بالمؤسسة، حيث يكون المنتوج منتشر سابقا في قطاع المؤسسة، ولهذا تسعى المؤسسة جاهدة للوصول إليه عن طريــق التراخيص أو حيازة المؤسسات أو في إطار التعاون مع المؤسسات الأخرى.</a:t>
            </a:r>
          </a:p>
          <a:p>
            <a:pPr marL="0" marR="0" lvl="0" indent="0" algn="just" defTabSz="914400" rtl="1" eaLnBrk="1" fontAlgn="auto" latinLnBrk="0" hangingPunct="1">
              <a:lnSpc>
                <a:spcPct val="150000"/>
              </a:lnSpc>
              <a:spcBef>
                <a:spcPts val="0"/>
              </a:spcBef>
              <a:spcAft>
                <a:spcPts val="0"/>
              </a:spcAft>
              <a:buClrTx/>
              <a:buSzTx/>
              <a:buFontTx/>
              <a:buNone/>
              <a:tabLst/>
              <a:defRPr/>
            </a:pPr>
            <a:r>
              <a:rPr lang="ar-JO" sz="2200" dirty="0"/>
              <a:t> ج) الإبداع التكنولوجي الذي يهدف إلى إدخال أفكار جديدة لمنتجات جديدة بالنسبة للمؤسسة وللسوق، ويأتي هذا النوع من الإبداع التكنولوجي في إطار جهود البحث المتواصل لتحقيق الرّيادة لهذه المؤسسة عن طريق في الإبداعات والاختراعات التي تحققها.</a:t>
            </a:r>
          </a:p>
          <a:p>
            <a:pPr marL="0" marR="0" lvl="0" indent="0" algn="just" defTabSz="914400" rtl="1" eaLnBrk="1" fontAlgn="auto" latinLnBrk="0" hangingPunct="1">
              <a:lnSpc>
                <a:spcPct val="150000"/>
              </a:lnSpc>
              <a:spcBef>
                <a:spcPts val="0"/>
              </a:spcBef>
              <a:spcAft>
                <a:spcPts val="0"/>
              </a:spcAft>
              <a:buClrTx/>
              <a:buSzTx/>
              <a:buFontTx/>
              <a:buNone/>
              <a:tabLst/>
              <a:defRPr/>
            </a:pPr>
            <a:r>
              <a:rPr lang="ar-JO" sz="2200" dirty="0"/>
              <a:t> د) الإبداع التكنولوجي الموجّه لعوامل الإنتاج أوحل المشاكل الصناعية أو تحسين ظروف العمل.</a:t>
            </a:r>
            <a:endParaRPr kumimoji="0" lang="ar-JO" sz="22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4" name="TextBox 3">
            <a:extLst>
              <a:ext uri="{FF2B5EF4-FFF2-40B4-BE49-F238E27FC236}">
                <a16:creationId xmlns:a16="http://schemas.microsoft.com/office/drawing/2014/main" id="{1B2D995E-3A66-3C9A-A7DE-4D516A97A3D9}"/>
              </a:ext>
            </a:extLst>
          </p:cNvPr>
          <p:cNvSpPr txBox="1"/>
          <p:nvPr/>
        </p:nvSpPr>
        <p:spPr>
          <a:xfrm>
            <a:off x="4142133" y="328033"/>
            <a:ext cx="3976155"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أصناف الإبداع التكنولوجي</a:t>
            </a:r>
          </a:p>
        </p:txBody>
      </p:sp>
      <p:sp>
        <p:nvSpPr>
          <p:cNvPr id="3" name="TextBox 2">
            <a:extLst>
              <a:ext uri="{FF2B5EF4-FFF2-40B4-BE49-F238E27FC236}">
                <a16:creationId xmlns:a16="http://schemas.microsoft.com/office/drawing/2014/main" id="{60E622AE-A931-182E-6FAD-161AFC323E06}"/>
              </a:ext>
            </a:extLst>
          </p:cNvPr>
          <p:cNvSpPr txBox="1"/>
          <p:nvPr/>
        </p:nvSpPr>
        <p:spPr>
          <a:xfrm>
            <a:off x="739066" y="6252467"/>
            <a:ext cx="4587536" cy="307777"/>
          </a:xfrm>
          <a:prstGeom prst="rect">
            <a:avLst/>
          </a:prstGeom>
          <a:noFill/>
        </p:spPr>
        <p:txBody>
          <a:bodyPr wrap="square">
            <a:spAutoFit/>
          </a:bodyPr>
          <a:lstStyle/>
          <a:p>
            <a:r>
              <a:rPr lang="en-GB" sz="1400" dirty="0"/>
              <a:t>https://www.asjp.cerist.dz/en/downArticle/495/1/1/69364</a:t>
            </a:r>
            <a:endParaRPr lang="ar-JO" sz="1400" dirty="0"/>
          </a:p>
        </p:txBody>
      </p:sp>
    </p:spTree>
    <p:extLst>
      <p:ext uri="{BB962C8B-B14F-4D97-AF65-F5344CB8AC3E}">
        <p14:creationId xmlns:p14="http://schemas.microsoft.com/office/powerpoint/2010/main" val="1830121809"/>
      </p:ext>
    </p:extLst>
  </p:cSld>
  <p:clrMapOvr>
    <a:masterClrMapping/>
  </p:clrMapOvr>
  <mc:AlternateContent xmlns:mc="http://schemas.openxmlformats.org/markup-compatibility/2006" xmlns:p14="http://schemas.microsoft.com/office/powerpoint/2010/main">
    <mc:Choice Requires="p14">
      <p:transition spd="med" p14:dur="700" advTm="72269">
        <p:fade/>
      </p:transition>
    </mc:Choice>
    <mc:Fallback xmlns="">
      <p:transition spd="med" advTm="72269">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506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04918" y="654568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0" name="TextBox 9">
            <a:extLst>
              <a:ext uri="{FF2B5EF4-FFF2-40B4-BE49-F238E27FC236}">
                <a16:creationId xmlns:a16="http://schemas.microsoft.com/office/drawing/2014/main" id="{77C0A5F9-F0AE-7290-B0DF-F6D6D5A1059D}"/>
              </a:ext>
            </a:extLst>
          </p:cNvPr>
          <p:cNvSpPr txBox="1"/>
          <p:nvPr/>
        </p:nvSpPr>
        <p:spPr>
          <a:xfrm>
            <a:off x="470472" y="1366565"/>
            <a:ext cx="11350986" cy="4939814"/>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1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كما أن هناك عدة نماذج يصنف من خلالها الإبداع التكنولوجي منها:</a:t>
            </a:r>
            <a:endParaRPr kumimoji="0" lang="en-US" sz="21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1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100" b="1" dirty="0">
                <a:solidFill>
                  <a:srgbClr val="00B0F0"/>
                </a:solidFill>
              </a:rPr>
              <a:t>حسب نموذج تسيير الإبداع التكنولوجي</a:t>
            </a:r>
            <a:r>
              <a:rPr lang="ar-JO" sz="2100" dirty="0"/>
              <a:t>: يوجد حسب هذا المعيار ما يلي: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100" dirty="0"/>
              <a:t>أ) </a:t>
            </a:r>
            <a:r>
              <a:rPr lang="ar-JO" sz="2100" b="1" dirty="0"/>
              <a:t>إبداعات مبرمجة: </a:t>
            </a:r>
            <a:r>
              <a:rPr lang="ar-JO" sz="2100" dirty="0"/>
              <a:t>ولكي تتم هذه الإبداعات يجب على المؤسسة أو الجهة المبدعة أن تخطط وتبرمج وتحدد الميزانية الخاصة به، واتخاذ القرار فيما إذا كان الإبداع سيتم تطويره داخليا أو خارجيا، وتكون هذه الإبداعات منظمة مما يجعل المؤسسة في اتصال دائم مع مراكز البحث والجامعات وهذا من أجل إحداث تغييرات وتطويرات متتالية.</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100" dirty="0"/>
              <a:t> ب) </a:t>
            </a:r>
            <a:r>
              <a:rPr lang="ar-JO" sz="2100" b="1" dirty="0"/>
              <a:t>إبداعات غير مبرمجة: </a:t>
            </a:r>
            <a:r>
              <a:rPr lang="ar-JO" sz="2100" dirty="0"/>
              <a:t>وتحدث هذه الإبداعات بدون برمجة أو تخطيط مسبق لها أي تكون عفوية وتلقائية، وذلك جراء المبادرة التي تأتي من الأفراد العاملين، لكن بالاعتماد على إمكانيات المؤسسة.</a:t>
            </a:r>
            <a:endParaRPr lang="en-US" sz="2100" dirty="0"/>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sz="2100" dirty="0"/>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100" dirty="0"/>
              <a:t> </a:t>
            </a:r>
            <a:r>
              <a:rPr lang="ar-JO" sz="2100" b="1" dirty="0">
                <a:solidFill>
                  <a:srgbClr val="00B0F0"/>
                </a:solidFill>
              </a:rPr>
              <a:t>حسب نموذج استراتيجية المؤسسة: </a:t>
            </a:r>
            <a:r>
              <a:rPr lang="ar-JO" sz="2100" dirty="0"/>
              <a:t>ويوجد نوعين: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100" dirty="0"/>
              <a:t>أ) </a:t>
            </a:r>
            <a:r>
              <a:rPr lang="ar-JO" sz="2100" b="1" dirty="0"/>
              <a:t>إبداعات دفاعية</a:t>
            </a:r>
            <a:r>
              <a:rPr lang="ar-JO" sz="2100" dirty="0"/>
              <a:t>: ويكون هذا الإبداع بسبب وجود تهديدات المنافسة وتقلبات المحيط الخارجي(البيئة) ، حيث تعمل المؤسسة على تطبيق هذا النوع من الابداعات الدفاعية من أجل مجاراة هذه المخاطر والتقلبات، وبذلك تكون قادرة على التكيف مع المتغيرات المختلفة.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100" dirty="0"/>
              <a:t>ب) </a:t>
            </a:r>
            <a:r>
              <a:rPr lang="ar-JO" sz="2100" b="1" dirty="0"/>
              <a:t>إبداعات هجومية: </a:t>
            </a:r>
            <a:r>
              <a:rPr lang="ar-JO" sz="2100" dirty="0"/>
              <a:t>والتي تهدف من خلالها المؤسسة إلى أن تكون السباقة في مجال المنافسة واكتساب مكانة مرموقة وتحقيق الريادة في السوق، لكن هذا النوع من الإبداع تكون فيه درجة المخاطرة عالية جدا، مما يتطلب يقظة تكنولوجية عالية.</a:t>
            </a:r>
            <a:endParaRPr kumimoji="0" lang="ar-JO" sz="21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4" name="TextBox 3">
            <a:extLst>
              <a:ext uri="{FF2B5EF4-FFF2-40B4-BE49-F238E27FC236}">
                <a16:creationId xmlns:a16="http://schemas.microsoft.com/office/drawing/2014/main" id="{1B2D995E-3A66-3C9A-A7DE-4D516A97A3D9}"/>
              </a:ext>
            </a:extLst>
          </p:cNvPr>
          <p:cNvSpPr txBox="1"/>
          <p:nvPr/>
        </p:nvSpPr>
        <p:spPr>
          <a:xfrm>
            <a:off x="4142133" y="328033"/>
            <a:ext cx="3976155"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نماذج الإبداع التكنولوجي</a:t>
            </a:r>
          </a:p>
        </p:txBody>
      </p:sp>
      <p:sp>
        <p:nvSpPr>
          <p:cNvPr id="3" name="TextBox 2">
            <a:extLst>
              <a:ext uri="{FF2B5EF4-FFF2-40B4-BE49-F238E27FC236}">
                <a16:creationId xmlns:a16="http://schemas.microsoft.com/office/drawing/2014/main" id="{4BAB01FF-6F9F-15BC-9F15-A65C012360D8}"/>
              </a:ext>
            </a:extLst>
          </p:cNvPr>
          <p:cNvSpPr txBox="1"/>
          <p:nvPr/>
        </p:nvSpPr>
        <p:spPr>
          <a:xfrm>
            <a:off x="739066" y="6252467"/>
            <a:ext cx="4587536" cy="307777"/>
          </a:xfrm>
          <a:prstGeom prst="rect">
            <a:avLst/>
          </a:prstGeom>
          <a:noFill/>
        </p:spPr>
        <p:txBody>
          <a:bodyPr wrap="square">
            <a:spAutoFit/>
          </a:bodyPr>
          <a:lstStyle/>
          <a:p>
            <a:r>
              <a:rPr lang="en-GB" sz="1400" dirty="0"/>
              <a:t>https://www.asjp.cerist.dz/en/downArticle/495/1/1/69364</a:t>
            </a:r>
            <a:endParaRPr lang="ar-JO" sz="1400" dirty="0"/>
          </a:p>
        </p:txBody>
      </p:sp>
    </p:spTree>
    <p:extLst>
      <p:ext uri="{BB962C8B-B14F-4D97-AF65-F5344CB8AC3E}">
        <p14:creationId xmlns:p14="http://schemas.microsoft.com/office/powerpoint/2010/main" val="2785707163"/>
      </p:ext>
    </p:extLst>
  </p:cSld>
  <p:clrMapOvr>
    <a:masterClrMapping/>
  </p:clrMapOvr>
  <mc:AlternateContent xmlns:mc="http://schemas.openxmlformats.org/markup-compatibility/2006" xmlns:p14="http://schemas.microsoft.com/office/powerpoint/2010/main">
    <mc:Choice Requires="p14">
      <p:transition spd="med" p14:dur="700" advTm="135641">
        <p:fade/>
      </p:transition>
    </mc:Choice>
    <mc:Fallback xmlns="">
      <p:transition spd="med" advTm="135641">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971098"/>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EFABFA03-292C-060E-DE0F-86E507C44480}"/>
              </a:ext>
            </a:extLst>
          </p:cNvPr>
          <p:cNvSpPr txBox="1"/>
          <p:nvPr/>
        </p:nvSpPr>
        <p:spPr>
          <a:xfrm>
            <a:off x="324856" y="1278474"/>
            <a:ext cx="11570154" cy="707886"/>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0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p>
        </p:txBody>
      </p:sp>
      <p:sp>
        <p:nvSpPr>
          <p:cNvPr id="9" name="TextBox 8">
            <a:extLst>
              <a:ext uri="{FF2B5EF4-FFF2-40B4-BE49-F238E27FC236}">
                <a16:creationId xmlns:a16="http://schemas.microsoft.com/office/drawing/2014/main" id="{38CF26D0-A3F2-3C48-6FC0-E938BCE0ADAA}"/>
              </a:ext>
            </a:extLst>
          </p:cNvPr>
          <p:cNvSpPr txBox="1"/>
          <p:nvPr/>
        </p:nvSpPr>
        <p:spPr>
          <a:xfrm>
            <a:off x="3031315" y="57121"/>
            <a:ext cx="6112276" cy="83099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أنواع الإبداع التكنولوجي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إبداع العملية </a:t>
            </a:r>
          </a:p>
        </p:txBody>
      </p:sp>
      <p:sp>
        <p:nvSpPr>
          <p:cNvPr id="4" name="TextBox 3">
            <a:extLst>
              <a:ext uri="{FF2B5EF4-FFF2-40B4-BE49-F238E27FC236}">
                <a16:creationId xmlns:a16="http://schemas.microsoft.com/office/drawing/2014/main" id="{947522C3-CBCC-2DC9-C2BA-EDC98336112A}"/>
              </a:ext>
            </a:extLst>
          </p:cNvPr>
          <p:cNvSpPr txBox="1"/>
          <p:nvPr/>
        </p:nvSpPr>
        <p:spPr>
          <a:xfrm>
            <a:off x="127198" y="1182231"/>
            <a:ext cx="11598020" cy="4708981"/>
          </a:xfrm>
          <a:prstGeom prst="rect">
            <a:avLst/>
          </a:prstGeom>
          <a:noFill/>
        </p:spPr>
        <p:txBody>
          <a:bodyPr wrap="square">
            <a:spAutoFit/>
          </a:bodyPr>
          <a:lstStyle/>
          <a:p>
            <a:pPr algn="just" rtl="1"/>
            <a:r>
              <a:rPr lang="ar-JO" sz="2000" dirty="0"/>
              <a:t>أنواع الإبداع التكنولوجي في المؤسسة :</a:t>
            </a:r>
          </a:p>
          <a:p>
            <a:pPr algn="just" rtl="1"/>
            <a:r>
              <a:rPr lang="ar-JO" sz="2000" dirty="0"/>
              <a:t>يصنف الإبداع التكنولوجي بشكل عام إلى </a:t>
            </a:r>
            <a:r>
              <a:rPr lang="ar-JO" sz="2000" u="sng" dirty="0"/>
              <a:t>: إبداع العملية وإبداع المنتج </a:t>
            </a:r>
            <a:r>
              <a:rPr lang="ar-JO" sz="2000" dirty="0"/>
              <a:t>.</a:t>
            </a:r>
          </a:p>
          <a:p>
            <a:pPr algn="just" rtl="1"/>
            <a:endParaRPr lang="ar-JO" sz="2000" dirty="0"/>
          </a:p>
          <a:p>
            <a:pPr algn="just" rtl="1"/>
            <a:r>
              <a:rPr lang="ar-JO" sz="2000" b="1" dirty="0">
                <a:solidFill>
                  <a:srgbClr val="00B0F0"/>
                </a:solidFill>
              </a:rPr>
              <a:t>أولا: إبداع العملية </a:t>
            </a:r>
            <a:r>
              <a:rPr lang="ar-JO" sz="2000" dirty="0"/>
              <a:t>يعتبر إبداع العملية أحدث أشكال الإبداع التكنولوجي على مستوى المؤسسة كونه ينطلق من تطوير عمليات جديدة أو تحسين العلميات الحالية وذلك لتلبية حاجات المستهلكين. </a:t>
            </a:r>
            <a:endParaRPr lang="en-GB" sz="2000" dirty="0"/>
          </a:p>
          <a:p>
            <a:pPr algn="just" rtl="1"/>
            <a:endParaRPr lang="ar-JO" sz="2000" dirty="0"/>
          </a:p>
          <a:p>
            <a:pPr algn="just" rtl="1"/>
            <a:r>
              <a:rPr lang="ar-JO" sz="2000" dirty="0"/>
              <a:t> </a:t>
            </a:r>
            <a:r>
              <a:rPr lang="ar-JO" sz="2000" b="1" dirty="0"/>
              <a:t>مفهوم إبداع العملية : </a:t>
            </a:r>
          </a:p>
          <a:p>
            <a:pPr algn="just" rtl="1"/>
            <a:r>
              <a:rPr lang="ar-JO" sz="2000" dirty="0"/>
              <a:t>إبداع العملية: من خلال إدخال المؤسسة لآليات تكنولوجية جديدة تستخدم في عملية الإنتاج، وأهم ما يميز هذا النوع من الإبداعات التكنولوجية هو أنها لا تكون ملموسة أو ملاحظة مثل النوع الآخر من الإبداع التكنولوجي (إبداع المنتج) ، كما أن إبداع العملية ليس بالضرورة أن يتبعه إبداع في المنتج مثل القيام بإجراء تحسينات في العملية الإنتاجية الحالية فقط بدون تغيير المنتج نفسه. </a:t>
            </a:r>
          </a:p>
          <a:p>
            <a:pPr algn="just" rtl="1"/>
            <a:r>
              <a:rPr lang="ar-JO" sz="2000" dirty="0"/>
              <a:t>- </a:t>
            </a:r>
            <a:r>
              <a:rPr lang="ar-JO" sz="2000" b="1" dirty="0"/>
              <a:t>أهمية إبداع العملية</a:t>
            </a:r>
            <a:r>
              <a:rPr lang="ar-JO" sz="2000" dirty="0"/>
              <a:t>: تظهر أهميته فيما يلي :</a:t>
            </a:r>
          </a:p>
          <a:p>
            <a:pPr algn="just" rtl="1"/>
            <a:r>
              <a:rPr lang="ar-JO" sz="2000" dirty="0"/>
              <a:t> </a:t>
            </a:r>
            <a:r>
              <a:rPr lang="ar-JO" sz="2000" u="sng" dirty="0"/>
              <a:t>الحفاظ على مكانة المؤسسة </a:t>
            </a:r>
            <a:r>
              <a:rPr lang="ar-JO" sz="2000" dirty="0"/>
              <a:t>:فشدة المنافسة في السوق خاصة في ظل البيئة الديناميكية التي تنشط فيها المؤسسة وبالتالي تجد المؤسسة نفسها مجبرة على اللجوء إلى الإبداع وتحمل المخاطر المحتملة من أجل الحفاظ على المكانة السوقية لها. </a:t>
            </a:r>
          </a:p>
          <a:p>
            <a:pPr algn="just" rtl="1"/>
            <a:r>
              <a:rPr lang="ar-JO" sz="2000" u="sng" dirty="0"/>
              <a:t>استخدام أوسع لتكنولوجيا المعلومات: </a:t>
            </a:r>
            <a:r>
              <a:rPr lang="ar-JO" sz="2000" dirty="0"/>
              <a:t>فبما أن وسائل تكنولوجيا المعلومات تعرّف تطورا هائلا في مختلف المجالات هذا يساهم في تقديم إضافات سواء للسلع أو الخدمات أو التصميمات الخاصة بالمنتجات عن طريق استخدام تكنولوجيا المعلومات وما تتيحه شبكة الانترنت.</a:t>
            </a:r>
          </a:p>
        </p:txBody>
      </p:sp>
    </p:spTree>
    <p:extLst>
      <p:ext uri="{BB962C8B-B14F-4D97-AF65-F5344CB8AC3E}">
        <p14:creationId xmlns:p14="http://schemas.microsoft.com/office/powerpoint/2010/main" val="2218738644"/>
      </p:ext>
    </p:extLst>
  </p:cSld>
  <p:clrMapOvr>
    <a:masterClrMapping/>
  </p:clrMapOvr>
  <mc:AlternateContent xmlns:mc="http://schemas.openxmlformats.org/markup-compatibility/2006" xmlns:p14="http://schemas.microsoft.com/office/powerpoint/2010/main">
    <mc:Choice Requires="p14">
      <p:transition spd="med" p14:dur="700" advTm="112074">
        <p:fade/>
      </p:transition>
    </mc:Choice>
    <mc:Fallback xmlns="">
      <p:transition spd="med" advTm="112074">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971098"/>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EFABFA03-292C-060E-DE0F-86E507C44480}"/>
              </a:ext>
            </a:extLst>
          </p:cNvPr>
          <p:cNvSpPr txBox="1"/>
          <p:nvPr/>
        </p:nvSpPr>
        <p:spPr>
          <a:xfrm>
            <a:off x="263303" y="953907"/>
            <a:ext cx="11570154" cy="707886"/>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p>
        </p:txBody>
      </p:sp>
      <p:sp>
        <p:nvSpPr>
          <p:cNvPr id="9" name="TextBox 8">
            <a:extLst>
              <a:ext uri="{FF2B5EF4-FFF2-40B4-BE49-F238E27FC236}">
                <a16:creationId xmlns:a16="http://schemas.microsoft.com/office/drawing/2014/main" id="{38CF26D0-A3F2-3C48-6FC0-E938BCE0ADAA}"/>
              </a:ext>
            </a:extLst>
          </p:cNvPr>
          <p:cNvSpPr txBox="1"/>
          <p:nvPr/>
        </p:nvSpPr>
        <p:spPr>
          <a:xfrm>
            <a:off x="3031315" y="57121"/>
            <a:ext cx="6112276" cy="1200329"/>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أنواع الإبداع التكنولوجي</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إبداع العملية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6D4F8474-B14D-769F-C053-326AEE6BC2E0}"/>
              </a:ext>
            </a:extLst>
          </p:cNvPr>
          <p:cNvSpPr txBox="1"/>
          <p:nvPr/>
        </p:nvSpPr>
        <p:spPr>
          <a:xfrm>
            <a:off x="358543" y="1347161"/>
            <a:ext cx="11474914" cy="440120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srgbClr val="00B0F0"/>
                </a:solidFill>
                <a:effectLst/>
                <a:uLnTx/>
                <a:uFillTx/>
                <a:latin typeface="Calibri" panose="020F0502020204030204"/>
                <a:ea typeface="+mn-ea"/>
                <a:cs typeface="Arial" panose="020B0604020202020204" pitchFamily="34" charset="0"/>
              </a:rPr>
              <a:t>تصنيفات إبداع العملية: يصنف إبداع العملية إلى نوعين رئيسين هما:</a:t>
            </a:r>
            <a:endParaRPr kumimoji="0" lang="en-GB" sz="2000" b="1" i="0" u="none" strike="noStrike" kern="1200" cap="none" spc="0" normalizeH="0" baseline="0" noProof="0" dirty="0">
              <a:ln>
                <a:noFill/>
              </a:ln>
              <a:solidFill>
                <a:srgbClr val="00B0F0"/>
              </a:solidFill>
              <a:effectLst/>
              <a:uLnTx/>
              <a:uFillTx/>
              <a:latin typeface="Calibri" panose="020F0502020204030204"/>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000" b="1" i="0" u="none" strike="noStrike" kern="1200" cap="none" spc="0" normalizeH="0" baseline="0" noProof="0" dirty="0">
              <a:ln>
                <a:noFill/>
              </a:ln>
              <a:solidFill>
                <a:srgbClr val="00B0F0"/>
              </a:solidFill>
              <a:effectLst/>
              <a:uLnTx/>
              <a:uFillTx/>
              <a:latin typeface="Calibri" panose="020F0502020204030204"/>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1- تصميم عملية إنتاجية جديدة: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هي مهمة تحديد وتنظيم المعدات للحصول على المخرجات والمنتجات الجديدة المطلوبة.هي اختبار وترتيب المعدات المطلوبة لعملية التحويل وتكاملها مع المصادر الأخرى بالمؤسسة. إذ أن أساس تصميم العملية الإنتاجية الجديدة يتمثل بالأساس في تحديد وتنظيم المعدات التي تدخل في عملية تحويل المدخلات إلى المخرجات.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وحسب هذا التعريف فإن هناك مستويين للعمليات: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إذا كان على </a:t>
            </a:r>
            <a:r>
              <a:rPr kumimoji="0" lang="ar-JO" sz="2000" b="0" i="0" u="sng"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المستوى الاستراتيجي</a:t>
            </a: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تصميم عملية إنتاجية جديدة عند مستوى الاستراتيجية نعني به تصميم شبكة العمليات التي يحصل المستهلك من خلالها على المنتجات والخدمات،  </a:t>
            </a:r>
            <a:r>
              <a:rPr lang="ar-JO" sz="2000" dirty="0">
                <a:solidFill>
                  <a:prstClr val="black"/>
                </a:solidFill>
                <a:latin typeface="Calibri" panose="020F0502020204030204"/>
                <a:cs typeface="Arial" panose="020B0604020202020204" pitchFamily="34" charset="0"/>
              </a:rPr>
              <a:t>أي </a:t>
            </a: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إنها تركز على تصميم الشبكة التي من خلالها يستلم المستهلك المنتجات؛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إذا كان على </a:t>
            </a:r>
            <a:r>
              <a:rPr kumimoji="0" lang="ar-JO" sz="2000" b="0" i="0" u="sng"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المستوى العملي</a:t>
            </a: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تصميم عملية إنتاجية جديدة عمليا يعني تنظيم التسهيلات المادية في المؤسسة بحيث  ترتبط بالتسهيلات التكنولوجية للأفراد والعمليات. </a:t>
            </a:r>
            <a:endPar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2</a:t>
            </a:r>
            <a:r>
              <a:rPr kumimoji="0" lang="ar-JO"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تحسين عملية إنتاجية قائمة: </a:t>
            </a: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ويطلق عليها كذلك بالإبداع الجزئي في العملية الإنتاجية وتشمل : تحسين الإجراءات والنشاطات والأساليب والطرق وأداء العمليات الإنتاجية من خلال الدراسة النظامية لها .</a:t>
            </a:r>
          </a:p>
        </p:txBody>
      </p:sp>
    </p:spTree>
    <p:extLst>
      <p:ext uri="{BB962C8B-B14F-4D97-AF65-F5344CB8AC3E}">
        <p14:creationId xmlns:p14="http://schemas.microsoft.com/office/powerpoint/2010/main" val="3719112015"/>
      </p:ext>
    </p:extLst>
  </p:cSld>
  <p:clrMapOvr>
    <a:masterClrMapping/>
  </p:clrMapOvr>
  <mc:AlternateContent xmlns:mc="http://schemas.openxmlformats.org/markup-compatibility/2006" xmlns:p14="http://schemas.microsoft.com/office/powerpoint/2010/main">
    <mc:Choice Requires="p14">
      <p:transition spd="med" p14:dur="700" advTm="99983">
        <p:fade/>
      </p:transition>
    </mc:Choice>
    <mc:Fallback xmlns="">
      <p:transition spd="med" advTm="99983">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971098"/>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EFABFA03-292C-060E-DE0F-86E507C44480}"/>
              </a:ext>
            </a:extLst>
          </p:cNvPr>
          <p:cNvSpPr txBox="1"/>
          <p:nvPr/>
        </p:nvSpPr>
        <p:spPr>
          <a:xfrm>
            <a:off x="324856" y="1278474"/>
            <a:ext cx="11570154" cy="707886"/>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0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p>
        </p:txBody>
      </p:sp>
      <p:sp>
        <p:nvSpPr>
          <p:cNvPr id="9" name="TextBox 8">
            <a:extLst>
              <a:ext uri="{FF2B5EF4-FFF2-40B4-BE49-F238E27FC236}">
                <a16:creationId xmlns:a16="http://schemas.microsoft.com/office/drawing/2014/main" id="{38CF26D0-A3F2-3C48-6FC0-E938BCE0ADAA}"/>
              </a:ext>
            </a:extLst>
          </p:cNvPr>
          <p:cNvSpPr txBox="1"/>
          <p:nvPr/>
        </p:nvSpPr>
        <p:spPr>
          <a:xfrm>
            <a:off x="3031315" y="57121"/>
            <a:ext cx="6112276" cy="83099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أنواع الإبداع التكنولوجي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إبداع العملية </a:t>
            </a:r>
          </a:p>
        </p:txBody>
      </p:sp>
      <p:sp>
        <p:nvSpPr>
          <p:cNvPr id="4" name="TextBox 3">
            <a:extLst>
              <a:ext uri="{FF2B5EF4-FFF2-40B4-BE49-F238E27FC236}">
                <a16:creationId xmlns:a16="http://schemas.microsoft.com/office/drawing/2014/main" id="{947522C3-CBCC-2DC9-C2BA-EDC98336112A}"/>
              </a:ext>
            </a:extLst>
          </p:cNvPr>
          <p:cNvSpPr txBox="1"/>
          <p:nvPr/>
        </p:nvSpPr>
        <p:spPr>
          <a:xfrm>
            <a:off x="127198" y="1278474"/>
            <a:ext cx="11598020" cy="5113644"/>
          </a:xfrm>
          <a:prstGeom prst="rect">
            <a:avLst/>
          </a:prstGeom>
          <a:noFill/>
        </p:spPr>
        <p:txBody>
          <a:bodyPr wrap="square">
            <a:spAutoFit/>
          </a:bodyPr>
          <a:lstStyle/>
          <a:p>
            <a:pPr algn="r">
              <a:lnSpc>
                <a:spcPct val="150000"/>
              </a:lnSpc>
            </a:pPr>
            <a:r>
              <a:rPr lang="ar-JO" sz="2000" b="1" dirty="0"/>
              <a:t>مداخل إبداع العملية </a:t>
            </a:r>
          </a:p>
          <a:p>
            <a:pPr algn="r">
              <a:lnSpc>
                <a:spcPct val="150000"/>
              </a:lnSpc>
            </a:pPr>
            <a:r>
              <a:rPr lang="ar-JO" sz="2000" dirty="0"/>
              <a:t>إن إبداع العملية له عدة مداخل وعوامل تؤثر فيه ومن أهمها ما يلي:</a:t>
            </a:r>
          </a:p>
          <a:p>
            <a:pPr algn="r">
              <a:lnSpc>
                <a:spcPct val="150000"/>
              </a:lnSpc>
            </a:pPr>
            <a:r>
              <a:rPr lang="ar-JO" sz="2000" dirty="0"/>
              <a:t> - </a:t>
            </a:r>
            <a:r>
              <a:rPr lang="ar-JO" sz="2000" b="1" dirty="0"/>
              <a:t>مدخل التوجه نحو التصميم</a:t>
            </a:r>
            <a:r>
              <a:rPr lang="ar-JO" sz="2000" dirty="0"/>
              <a:t>: في هذا الإطار ينظر إلى إبداع العملية أنه يهدف إلى تصميم منتجات وعمليات جديدة، وذلك لتلبية الاستجابة السريعة لتغيرات حاجات ورغبات المستهلكين في السوق. </a:t>
            </a:r>
          </a:p>
          <a:p>
            <a:pPr algn="r">
              <a:lnSpc>
                <a:spcPct val="150000"/>
              </a:lnSpc>
            </a:pPr>
            <a:r>
              <a:rPr lang="ar-JO" sz="2000" b="1" dirty="0"/>
              <a:t> - المدخل الاستراتيجي: </a:t>
            </a:r>
            <a:r>
              <a:rPr lang="ar-JO" sz="2000" dirty="0"/>
              <a:t>أي أن إبداع العملية يأخذ بعدا استراتيجيا، والذي يتم تحديده في ظل الفرص والتهديدات في البيئة الخارجية ويتوافق مع إمكانيات المؤسسة بالشكل الذي يضمن لها البقاء والنمو.</a:t>
            </a:r>
          </a:p>
          <a:p>
            <a:pPr algn="r">
              <a:lnSpc>
                <a:spcPct val="150000"/>
              </a:lnSpc>
            </a:pPr>
            <a:r>
              <a:rPr lang="ar-JO" sz="2000" dirty="0"/>
              <a:t> </a:t>
            </a:r>
            <a:r>
              <a:rPr lang="ar-JO" sz="2000" b="1" dirty="0"/>
              <a:t>- المدخل التكنولوجي: </a:t>
            </a:r>
            <a:r>
              <a:rPr lang="ar-JO" sz="2000" dirty="0"/>
              <a:t>في هذا الإطار فإن إبداع العملية مرتبط بالتكنولوجيا تعتبر من مرتكزات العملية الإبداعية، وذلك انطلاقا من تطبيق الأفكار وتطوير المنتجات الجديدة. </a:t>
            </a:r>
          </a:p>
          <a:p>
            <a:pPr algn="r">
              <a:lnSpc>
                <a:spcPct val="150000"/>
              </a:lnSpc>
            </a:pPr>
            <a:r>
              <a:rPr lang="ar-JO" sz="2000" b="1" dirty="0"/>
              <a:t>- المدخل المعلوماتي: </a:t>
            </a:r>
            <a:r>
              <a:rPr lang="ar-JO" sz="2000" dirty="0"/>
              <a:t>حسب هذا المدخل فإن إبداع العملية هو نتيجة التطور الحاصل في تكنولوجيا المعلومات والاتصالات التي تنتج عنها العديد من الإبداعات والتطويرات في تقديم المنتجات.</a:t>
            </a:r>
            <a:endParaRPr lang="en-GB" sz="2000" dirty="0"/>
          </a:p>
          <a:p>
            <a:pPr algn="r">
              <a:lnSpc>
                <a:spcPct val="150000"/>
              </a:lnSpc>
            </a:pPr>
            <a:endParaRPr lang="ar-JO" sz="2000" dirty="0"/>
          </a:p>
        </p:txBody>
      </p:sp>
    </p:spTree>
    <p:extLst>
      <p:ext uri="{BB962C8B-B14F-4D97-AF65-F5344CB8AC3E}">
        <p14:creationId xmlns:p14="http://schemas.microsoft.com/office/powerpoint/2010/main" val="331501207"/>
      </p:ext>
    </p:extLst>
  </p:cSld>
  <p:clrMapOvr>
    <a:masterClrMapping/>
  </p:clrMapOvr>
  <mc:AlternateContent xmlns:mc="http://schemas.openxmlformats.org/markup-compatibility/2006" xmlns:p14="http://schemas.microsoft.com/office/powerpoint/2010/main">
    <mc:Choice Requires="p14">
      <p:transition spd="med" p14:dur="700" advTm="75692">
        <p:fade/>
      </p:transition>
    </mc:Choice>
    <mc:Fallback xmlns="">
      <p:transition spd="med" advTm="75692">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971098"/>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EFABFA03-292C-060E-DE0F-86E507C44480}"/>
              </a:ext>
            </a:extLst>
          </p:cNvPr>
          <p:cNvSpPr txBox="1"/>
          <p:nvPr/>
        </p:nvSpPr>
        <p:spPr>
          <a:xfrm>
            <a:off x="299223" y="995548"/>
            <a:ext cx="11570154" cy="5632311"/>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JO" sz="2000" b="1" dirty="0">
                <a:solidFill>
                  <a:srgbClr val="00B0F0"/>
                </a:solidFill>
              </a:rPr>
              <a:t>ثانيا: إبداع المنتج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000" b="1" dirty="0"/>
              <a:t>مفهوم إبداع المنتج </a:t>
            </a:r>
            <a:r>
              <a:rPr lang="ar-JO" sz="2000" dirty="0"/>
              <a:t>: هو إدخال أو ابداع منتج جديد ، بحيث أن هذه الإبداعات تكون ملموسة وظاهرة من طرف المستهلكين. نلاحظ من هذا - كما يقصد </a:t>
            </a:r>
            <a:r>
              <a:rPr lang="ar-JO" sz="2000" b="1" dirty="0"/>
              <a:t>بإبداع المنتج  </a:t>
            </a:r>
            <a:r>
              <a:rPr lang="ar-JO" sz="2000" dirty="0"/>
              <a:t>: تقديم (سلعة أو خدمة) جديدة أو إجراء تحسينات على شكل الخصائص أو استخداماته، وغالبا ما ينظر إليه على أنه تغيير المحتوى التكنولوجي للسلع أو تحسين لطرق الاستخدام، أي أن إبداع المنتج يأخذ شكلين إما منتج جديد تماما أو منتج مطور ويرتكز بالأساس على المحتوى التكنولوجي.</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000" dirty="0"/>
              <a:t> من خلال ما سبق يمكن القول بأن </a:t>
            </a:r>
            <a:r>
              <a:rPr lang="ar-JO" sz="2000" b="1" dirty="0"/>
              <a:t>إبداع المنتج هو ذلك المنتج الجديد أو المطور في المنتجات والذي يكون ظاهرا للزبائن</a:t>
            </a:r>
            <a:r>
              <a:rPr lang="ar-JO" sz="2000" dirty="0"/>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sz="2000" dirty="0"/>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000" dirty="0"/>
              <a:t>تسعى المؤسسات إلى تعزيز المركز التنافسي لها من خلال إتباعها استراتيجية التمييز، وذلك بتخصيص المنتجات التي تقدمها (سلع أو خدمات) بمميزات تجعلها تختلف بطريقة أو بأخرى عن تلك التي يقوم بتقديمها المنافسون، بحيث يتم إدراكها داخل القطاع ومن خلال المستهلكين بأنها فريدة من نوعها أو متميزة، كما أنها تلبي حاجات ورغبات المستهلكين بدرجة أعلى وأفضل من باقي المنتجات المنافسة. ويقوم الإبداع التكنولوجي بتمييز المنتجات في حالتين( </a:t>
            </a:r>
            <a:r>
              <a:rPr lang="ar-JO" sz="2000" b="1" dirty="0"/>
              <a:t>يصنف إبداع المنتج إلى نوعين هما</a:t>
            </a:r>
            <a:r>
              <a:rPr lang="ar-JO" sz="2000" dirty="0"/>
              <a:t>):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000" b="1" dirty="0">
                <a:solidFill>
                  <a:srgbClr val="00B0F0"/>
                </a:solidFill>
              </a:rPr>
              <a:t>أ) تقديم منتج جديد:</a:t>
            </a:r>
            <a:r>
              <a:rPr lang="ar-JO" sz="2000" dirty="0">
                <a:solidFill>
                  <a:srgbClr val="00B0F0"/>
                </a:solidFill>
              </a:rPr>
              <a:t> </a:t>
            </a:r>
            <a:r>
              <a:rPr lang="ar-JO" sz="2000" dirty="0"/>
              <a:t>حسب </a:t>
            </a:r>
            <a:r>
              <a:rPr lang="en-GB" sz="2000" dirty="0"/>
              <a:t>Parsons &amp; Dartmple </a:t>
            </a:r>
            <a:r>
              <a:rPr lang="ar-JO" sz="2000" dirty="0"/>
              <a:t> هو عملية إيجاد أفكار عن سلع وخدمات جديدة وتحويلها إلى إضافات في خطوط الإنتاج المقدمة بحيث تكون ناجحة من الناحية التجارية أو التسويقية. إن إبداع منتجات جديدة تطرح لأول مرة في السوق ، وتشكل خبرة جديدة على المؤسسة والمستهلكين على حد سواء، وهي ناتجة عن طريق الاكتشافات العملية والابتكارات الضخمة، وتمتـاز هذه المنتجات عن غيرها بتصاميم جديدة، كما أنها وعلاوة على ذلك فإنها تتميز بالأسبقية، أي أن المؤسسة هي السباقة إلى ابتكار وطرح هذا المنتج في السوق قبل منافسيها، وبالتالي إشباع حاجات وتلبية رغبات كانت كامنة لدى مختلف العملاء ومحاولة إرضائهم بقدر المستطاع.</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sz="2000" dirty="0"/>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sz="2000" dirty="0"/>
          </a:p>
        </p:txBody>
      </p:sp>
      <p:sp>
        <p:nvSpPr>
          <p:cNvPr id="9" name="TextBox 8">
            <a:extLst>
              <a:ext uri="{FF2B5EF4-FFF2-40B4-BE49-F238E27FC236}">
                <a16:creationId xmlns:a16="http://schemas.microsoft.com/office/drawing/2014/main" id="{38CF26D0-A3F2-3C48-6FC0-E938BCE0ADAA}"/>
              </a:ext>
            </a:extLst>
          </p:cNvPr>
          <p:cNvSpPr txBox="1"/>
          <p:nvPr/>
        </p:nvSpPr>
        <p:spPr>
          <a:xfrm>
            <a:off x="3031315" y="57121"/>
            <a:ext cx="6112276" cy="83099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أنواع الإبداع التكنولوجي</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إبداع المنتج </a:t>
            </a:r>
          </a:p>
        </p:txBody>
      </p:sp>
    </p:spTree>
    <p:extLst>
      <p:ext uri="{BB962C8B-B14F-4D97-AF65-F5344CB8AC3E}">
        <p14:creationId xmlns:p14="http://schemas.microsoft.com/office/powerpoint/2010/main" val="4289787467"/>
      </p:ext>
    </p:extLst>
  </p:cSld>
  <p:clrMapOvr>
    <a:masterClrMapping/>
  </p:clrMapOvr>
  <mc:AlternateContent xmlns:mc="http://schemas.openxmlformats.org/markup-compatibility/2006" xmlns:p14="http://schemas.microsoft.com/office/powerpoint/2010/main">
    <mc:Choice Requires="p14">
      <p:transition spd="med" p14:dur="700" advTm="166787">
        <p:fade/>
      </p:transition>
    </mc:Choice>
    <mc:Fallback xmlns="">
      <p:transition spd="med" advTm="166787">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971098"/>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EFABFA03-292C-060E-DE0F-86E507C44480}"/>
              </a:ext>
            </a:extLst>
          </p:cNvPr>
          <p:cNvSpPr txBox="1"/>
          <p:nvPr/>
        </p:nvSpPr>
        <p:spPr>
          <a:xfrm>
            <a:off x="310923" y="995548"/>
            <a:ext cx="11570154" cy="5632311"/>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lang="ar-JO" sz="2000" dirty="0"/>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000" dirty="0"/>
              <a:t> </a:t>
            </a:r>
            <a:r>
              <a:rPr lang="ar-JO" sz="2000" b="1" dirty="0">
                <a:solidFill>
                  <a:srgbClr val="00B0F0"/>
                </a:solidFill>
              </a:rPr>
              <a:t>ب) تطوير وتحسين منتجات حالية (موجودة): </a:t>
            </a:r>
            <a:r>
              <a:rPr lang="ar-JO" sz="2000" dirty="0"/>
              <a:t>إن تحسين المنتج الحالي (القديم) كما  يعرّفه  </a:t>
            </a:r>
            <a:r>
              <a:rPr lang="en-GB" sz="2000" dirty="0"/>
              <a:t>Armostrong &amp;Kotler </a:t>
            </a:r>
            <a:r>
              <a:rPr lang="ar-JO" sz="2000" dirty="0"/>
              <a:t> بأنه: "تطوير المنتجات الأصيلة، وإجراء التحسينات والتعديلات " التي تطورها المؤسسة من خلال جهودها في الأبحاث والتطوير، حيث يتم ذلك من خلال إدخال </a:t>
            </a:r>
            <a:r>
              <a:rPr lang="ar-JO" sz="2000" b="1" dirty="0"/>
              <a:t>تغيرات جزئية </a:t>
            </a:r>
            <a:r>
              <a:rPr lang="ar-JO" sz="2000" dirty="0"/>
              <a:t>إلى أحد العناصر المكونة له، وبالتالي فإنه ليس هناك منتج يمكن أن يستمر في السوق لمدة طويلة دون إجراء تغييرات عليه. وبالتالي فإن كل مؤسسة لا تعمل على تطوير أو تحسين منتجاتها فإنها ستواجه خطر التقادم والاندثار مقارنة بالمؤسسات الأخرى المنافسة.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sz="2000" dirty="0"/>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000" b="1" dirty="0"/>
              <a:t>تقوم المؤسسات المبدعة دائما بتطوير وتحسين منتجاتها بغية إرضاء زبائنها بشكل مستمر، وتكون هذه التحسينات بإجراء تعديلات على مستوى: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000" b="1" dirty="0"/>
              <a:t>- الجودة: </a:t>
            </a:r>
            <a:r>
              <a:rPr lang="ar-JO" sz="2000" dirty="0"/>
              <a:t>إذ تمثل الجودة معيارًا لدقة تصميم المنتج والتوفيق في إنجازه طبقا لمتطلبات احتياجات المستهلك، فهي بذلك تثير إغراءات المستهلك واهتمامه بالمنتوج ومن ثم شراؤه، وعلى الرغم من ذلك فإن الجودة لا تولد قيمة للمستهلك إلا بإشباعه لرغباته عند المستوى اللائق.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000" b="1" dirty="0"/>
              <a:t>- السهولة والسلامة عند الاستعمال: </a:t>
            </a:r>
            <a:r>
              <a:rPr lang="ar-JO" sz="2000" dirty="0"/>
              <a:t>فالتجديد والتحسين في المنتجات يفترض أن يضمنان سهولة طرقة استخدام المنتج والسلامة عند استهلاكه أو استعماله، حيث يجب إنتاج مواد وسلع وفق مواصفات بحيث لا تعرّض المستهلكين عند اقتناءه والعمال عند استخدامه إلى الأخطار مهما كانت درجتها.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000" b="1" dirty="0"/>
              <a:t>- التغيير في خدمات ما بعد البيع: </a:t>
            </a:r>
            <a:r>
              <a:rPr lang="ar-JO" sz="2000" dirty="0"/>
              <a:t>وذلك لضمان تمييز المنتج المقدم من هذه المؤسسة بهذه الخدمات(بعد البيع).  فمن خلال إتباع المؤسسات إستراتيجية تمييز منتجاتها عن طريق الإبداع التكنولوجي سواء بالسبق في تقديم منتجات جديدة أو تحسين منتجات موجودة بشكل مستمر ودائم يؤدي انها إلى كسب ثقة وولاء زبائنها نتيجة زيادة مستوى رضاهم بمنتجاتها المتميزة، وقد يؤدي أيضا إلى تحسين انطباع ونظرة عملاء المنافسين لها، وبالتالي تحسين سمعة وشهرة المؤسسة وتدعيم حصتها السوقية، وهذا ما يضمن لها الصمود أمام منافسيها والتفوق عليهم.</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000" dirty="0"/>
              <a:t> </a:t>
            </a:r>
            <a:endParaRPr lang="ar-JO" sz="2000" b="1" dirty="0">
              <a:solidFill>
                <a:srgbClr val="00B0F0"/>
              </a:solidFill>
            </a:endParaRPr>
          </a:p>
        </p:txBody>
      </p:sp>
      <p:sp>
        <p:nvSpPr>
          <p:cNvPr id="9" name="TextBox 8">
            <a:extLst>
              <a:ext uri="{FF2B5EF4-FFF2-40B4-BE49-F238E27FC236}">
                <a16:creationId xmlns:a16="http://schemas.microsoft.com/office/drawing/2014/main" id="{38CF26D0-A3F2-3C48-6FC0-E938BCE0ADAA}"/>
              </a:ext>
            </a:extLst>
          </p:cNvPr>
          <p:cNvSpPr txBox="1"/>
          <p:nvPr/>
        </p:nvSpPr>
        <p:spPr>
          <a:xfrm>
            <a:off x="3031315" y="57121"/>
            <a:ext cx="6112276" cy="83099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أنواع الإبداع التكنولوجي</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إبداع المنتج </a:t>
            </a:r>
          </a:p>
        </p:txBody>
      </p:sp>
    </p:spTree>
    <p:extLst>
      <p:ext uri="{BB962C8B-B14F-4D97-AF65-F5344CB8AC3E}">
        <p14:creationId xmlns:p14="http://schemas.microsoft.com/office/powerpoint/2010/main" val="563446607"/>
      </p:ext>
    </p:extLst>
  </p:cSld>
  <p:clrMapOvr>
    <a:masterClrMapping/>
  </p:clrMapOvr>
  <mc:AlternateContent xmlns:mc="http://schemas.openxmlformats.org/markup-compatibility/2006" xmlns:p14="http://schemas.microsoft.com/office/powerpoint/2010/main">
    <mc:Choice Requires="p14">
      <p:transition spd="med" p14:dur="700" advTm="171929">
        <p:fade/>
      </p:transition>
    </mc:Choice>
    <mc:Fallback xmlns="">
      <p:transition spd="med" advTm="171929">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506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04918" y="654568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0" name="TextBox 9">
            <a:extLst>
              <a:ext uri="{FF2B5EF4-FFF2-40B4-BE49-F238E27FC236}">
                <a16:creationId xmlns:a16="http://schemas.microsoft.com/office/drawing/2014/main" id="{77C0A5F9-F0AE-7290-B0DF-F6D6D5A1059D}"/>
              </a:ext>
            </a:extLst>
          </p:cNvPr>
          <p:cNvSpPr txBox="1"/>
          <p:nvPr/>
        </p:nvSpPr>
        <p:spPr>
          <a:xfrm>
            <a:off x="470472" y="1396149"/>
            <a:ext cx="11350986" cy="440120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JO" sz="2000" dirty="0"/>
              <a:t>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000" dirty="0"/>
              <a:t>       يحتاج الإبداع التكنولوجي إلى أدوات ووسائل خاصة تحيطها وتدعمها من أجل القيام بها على أكمل وجه يمكن تحقيقه، ليرتبط الإنتاج الفعال للإبداعات التكنولوجية بتوفر شروط وأجواء معينة قد تختلف من مؤسسة إلى أخرى أو من بلد إلى آخر منها:</a:t>
            </a:r>
            <a:endParaRPr lang="en-US" sz="2000" dirty="0"/>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sz="2000" dirty="0"/>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000" b="1" dirty="0">
                <a:solidFill>
                  <a:srgbClr val="00B0F0"/>
                </a:solidFill>
              </a:rPr>
              <a:t>- التحكم في المعلومات</a:t>
            </a:r>
            <a:r>
              <a:rPr lang="ar-JO" sz="2000" dirty="0">
                <a:solidFill>
                  <a:srgbClr val="00B0F0"/>
                </a:solidFill>
              </a:rPr>
              <a:t>: </a:t>
            </a:r>
            <a:r>
              <a:rPr lang="ar-JO" sz="2000" dirty="0"/>
              <a:t>للمعلومات  أثر مباشر في وجود المؤسسة وأمنها واستقرارها واستمراريتها، هذا لأنه لا يمكن لأي قائد أو مسؤول - في عالمنا المعاصر الذي يعج بالمتغيرات وبالأحداث المتشابكة والسريعة وغير المتوقعة - أن يتخذ قرارا سليما أو ناجحا ما لم يكن مثل هذا القرار معتمدا على معرّفة شاملة لمحيط المؤسسة. لذا يتطلب الوصول إلى هذه المعرّفة وجود همزة وصل بين متخذ القرار ومحيطه والتي تتمثل في المعلومات، ولتتحكم المؤسسة في المعلومات لا بد أن تعمل على: </a:t>
            </a:r>
            <a:endParaRPr lang="en-US" sz="2000" dirty="0"/>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sz="2000" dirty="0"/>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JO" sz="2000" b="1" dirty="0"/>
              <a:t>تطبيق استراتيجية اليقظة: </a:t>
            </a:r>
            <a:r>
              <a:rPr lang="ar-JO" sz="2000" dirty="0"/>
              <a:t>والتي تعتبر من بين الوسائل التي تستخدمها المؤسسة للإطلاع على بيئتها من خلال جلب المعلومات اللازمة لاتخاذ القرارات، وتسمى باليقظة التكنولوجية. </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JO" sz="2000" b="1" dirty="0"/>
              <a:t>استخدام تكنولوجيا المعلومات والاتصال</a:t>
            </a:r>
            <a:r>
              <a:rPr lang="ar-JO" sz="2000" dirty="0"/>
              <a:t>: والتي تعتمد عليها المؤسسات وخاصة في إدارة أعمالها، وذلك في الحصول على المعلومة، ونقلها وحفظها مما يؤدي إلى توفير الوقت والجهد والمال. </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JO" sz="2000" b="1" dirty="0"/>
              <a:t>تصميم وتطبيق نظام للمعلومات</a:t>
            </a:r>
            <a:r>
              <a:rPr lang="ar-JO" sz="2000" dirty="0"/>
              <a:t>:  بحيث يكون قادرا على توفير المعلومات اللازمة لدعم الإبداع التكنولوجي. </a:t>
            </a:r>
            <a:r>
              <a:rPr kumimoji="0" lang="ar-JO" sz="2000" b="0" i="0" u="none" strike="noStrike" kern="1200" cap="none" spc="0" normalizeH="0" baseline="0" noProof="0" dirty="0">
                <a:ln>
                  <a:noFill/>
                </a:ln>
                <a:solidFill>
                  <a:prstClr val="black"/>
                </a:solidFill>
                <a:effectLst/>
                <a:uLnTx/>
                <a:uFillTx/>
                <a:latin typeface="Roboto" panose="02000000000000000000" pitchFamily="2" charset="0"/>
                <a:ea typeface="+mn-ea"/>
                <a:cs typeface="Arial" panose="020B0604020202020204" pitchFamily="34" charset="0"/>
              </a:rPr>
              <a:t>         </a:t>
            </a:r>
            <a:endPar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4" name="TextBox 3">
            <a:extLst>
              <a:ext uri="{FF2B5EF4-FFF2-40B4-BE49-F238E27FC236}">
                <a16:creationId xmlns:a16="http://schemas.microsoft.com/office/drawing/2014/main" id="{1B2D995E-3A66-3C9A-A7DE-4D516A97A3D9}"/>
              </a:ext>
            </a:extLst>
          </p:cNvPr>
          <p:cNvSpPr txBox="1"/>
          <p:nvPr/>
        </p:nvSpPr>
        <p:spPr>
          <a:xfrm>
            <a:off x="4142133" y="328033"/>
            <a:ext cx="3976155" cy="83099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سياسات التحكم في الإبداع التكنولوجي لضمان الميزة التنافسية</a:t>
            </a:r>
          </a:p>
        </p:txBody>
      </p:sp>
      <p:sp>
        <p:nvSpPr>
          <p:cNvPr id="3" name="TextBox 2">
            <a:extLst>
              <a:ext uri="{FF2B5EF4-FFF2-40B4-BE49-F238E27FC236}">
                <a16:creationId xmlns:a16="http://schemas.microsoft.com/office/drawing/2014/main" id="{4747DEA5-7B52-2FA1-70BF-1AA95586C757}"/>
              </a:ext>
            </a:extLst>
          </p:cNvPr>
          <p:cNvSpPr txBox="1"/>
          <p:nvPr/>
        </p:nvSpPr>
        <p:spPr>
          <a:xfrm>
            <a:off x="739066" y="6252467"/>
            <a:ext cx="4587536" cy="307777"/>
          </a:xfrm>
          <a:prstGeom prst="rect">
            <a:avLst/>
          </a:prstGeom>
          <a:noFill/>
        </p:spPr>
        <p:txBody>
          <a:bodyPr wrap="square">
            <a:spAutoFit/>
          </a:bodyPr>
          <a:lstStyle/>
          <a:p>
            <a:r>
              <a:rPr lang="en-GB" sz="1400" dirty="0"/>
              <a:t>https://www.asjp.cerist.dz/en/downArticle/495/1/1/69364</a:t>
            </a:r>
            <a:endParaRPr lang="ar-JO" sz="1400" dirty="0"/>
          </a:p>
        </p:txBody>
      </p:sp>
    </p:spTree>
    <p:extLst>
      <p:ext uri="{BB962C8B-B14F-4D97-AF65-F5344CB8AC3E}">
        <p14:creationId xmlns:p14="http://schemas.microsoft.com/office/powerpoint/2010/main" val="2649101342"/>
      </p:ext>
    </p:extLst>
  </p:cSld>
  <p:clrMapOvr>
    <a:masterClrMapping/>
  </p:clrMapOvr>
  <mc:AlternateContent xmlns:mc="http://schemas.openxmlformats.org/markup-compatibility/2006" xmlns:p14="http://schemas.microsoft.com/office/powerpoint/2010/main">
    <mc:Choice Requires="p14">
      <p:transition spd="med" p14:dur="700" advTm="129998">
        <p:fade/>
      </p:transition>
    </mc:Choice>
    <mc:Fallback xmlns="">
      <p:transition spd="med" advTm="129998">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506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04918" y="654568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0" name="TextBox 9">
            <a:extLst>
              <a:ext uri="{FF2B5EF4-FFF2-40B4-BE49-F238E27FC236}">
                <a16:creationId xmlns:a16="http://schemas.microsoft.com/office/drawing/2014/main" id="{77C0A5F9-F0AE-7290-B0DF-F6D6D5A1059D}"/>
              </a:ext>
            </a:extLst>
          </p:cNvPr>
          <p:cNvSpPr txBox="1"/>
          <p:nvPr/>
        </p:nvSpPr>
        <p:spPr>
          <a:xfrm>
            <a:off x="889000" y="1506028"/>
            <a:ext cx="10726464" cy="440120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JO" sz="2000" b="1" dirty="0">
                <a:solidFill>
                  <a:srgbClr val="00B0F0"/>
                </a:solidFill>
              </a:rPr>
              <a:t>- إدارة وإنتاج المعرّفة في المؤسسة: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000" dirty="0"/>
              <a:t>إن الإبداع في المؤسسة وعمليات حدوثه وتطوير منتجات جديدة، يحتاج إلى وجود قاعدة معرّفة في المؤسسة تشمل كافة وظائفها وأنشطتها والخبرات المتراكمة لدى أفرادها عبر السنوات، وتبرز أهمية إدارة المعرّفة في المؤسسة من حيث قدرتها على توظيف المعرّفة والمهارات والخبرات الموجودة في وظائفها مثل التسويق والبحوث والتطوير والهندسة والتصميم والإنتاج وصقل هذه العناصر بشكل يساعد على حدوث الإبداع، وبالتالي قدرتها على تطوير وطرح منتجات جديدة بشكل ناجح، لذلك فإن إدارة قاعدة المعرّفة في المؤسسة تلعب دورا استراتيجيا هاما في تحسين قدرتها على تطوير منتجات جديدة وخاصة فيما يتعلق بمراحل عملية التطوير نفسها.</a:t>
            </a:r>
            <a:endParaRPr lang="en-US" sz="2000" dirty="0"/>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sz="2000" dirty="0"/>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000" b="1" dirty="0">
                <a:solidFill>
                  <a:srgbClr val="00B0F0"/>
                </a:solidFill>
              </a:rPr>
              <a:t>- الحماية القانونية للإبداعات التكنولوجية: </a:t>
            </a:r>
            <a:r>
              <a:rPr lang="ar-JO" sz="2000" dirty="0"/>
              <a:t>لتدعم</a:t>
            </a:r>
            <a:r>
              <a:rPr lang="ar-JO" sz="2000" b="1" dirty="0">
                <a:solidFill>
                  <a:srgbClr val="00B0F0"/>
                </a:solidFill>
              </a:rPr>
              <a:t> </a:t>
            </a:r>
            <a:r>
              <a:rPr lang="ar-JO" sz="2000" dirty="0"/>
              <a:t>المؤسسة تحكمها في إبداعاتها التكنولوجية وإنتاجها المعرّفي، بات من الضروري عليها التحكم فيها وحمايتها من الناحية القانونية، ذلك أن بذل الجهود الكبيرة بتجنيد طاقات وموارد بشرية واستغلال أموال معتبرة للقيام بنشاطات البحث والتطوير للحصول على منتجات وأساليب إنتاج جديدة أو محسنة، كل هذا ويأتي المقلدون بسهولة ويستغلون هذا الابتكار لصالحهم، فاستنساخ وتقليد الإبداع لا يتطلب ذات التكاليف التي يستوجبها إنتاجه لأول مرة. فكان لا بد من وجود آلية قانونية تحمي الإبداع التكنولوجي وتحافظ على سرية المعلومات كبراءة الاختراع، العلامات التجارية والصناعية، حماية المعلومات السرية، الرسوم والنماذج الصناعية. </a:t>
            </a:r>
            <a:endPar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4" name="TextBox 3">
            <a:extLst>
              <a:ext uri="{FF2B5EF4-FFF2-40B4-BE49-F238E27FC236}">
                <a16:creationId xmlns:a16="http://schemas.microsoft.com/office/drawing/2014/main" id="{1B2D995E-3A66-3C9A-A7DE-4D516A97A3D9}"/>
              </a:ext>
            </a:extLst>
          </p:cNvPr>
          <p:cNvSpPr txBox="1"/>
          <p:nvPr/>
        </p:nvSpPr>
        <p:spPr>
          <a:xfrm>
            <a:off x="4142133" y="328033"/>
            <a:ext cx="3976155" cy="83099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سياسات التحكم في الإبداع التكنولوجي لضمان الميزة التنافسية</a:t>
            </a:r>
          </a:p>
        </p:txBody>
      </p:sp>
      <p:sp>
        <p:nvSpPr>
          <p:cNvPr id="3" name="TextBox 2">
            <a:extLst>
              <a:ext uri="{FF2B5EF4-FFF2-40B4-BE49-F238E27FC236}">
                <a16:creationId xmlns:a16="http://schemas.microsoft.com/office/drawing/2014/main" id="{6B1B0F30-1D4C-6A87-D4DC-FA5E8CBF592D}"/>
              </a:ext>
            </a:extLst>
          </p:cNvPr>
          <p:cNvSpPr txBox="1"/>
          <p:nvPr/>
        </p:nvSpPr>
        <p:spPr>
          <a:xfrm>
            <a:off x="739066" y="6252467"/>
            <a:ext cx="4587536" cy="307777"/>
          </a:xfrm>
          <a:prstGeom prst="rect">
            <a:avLst/>
          </a:prstGeom>
          <a:noFill/>
        </p:spPr>
        <p:txBody>
          <a:bodyPr wrap="square">
            <a:spAutoFit/>
          </a:bodyPr>
          <a:lstStyle/>
          <a:p>
            <a:r>
              <a:rPr lang="en-GB" sz="1400" dirty="0"/>
              <a:t>https://www.asjp.cerist.dz/en/downArticle/495/1/1/69364</a:t>
            </a:r>
            <a:endParaRPr lang="ar-JO" sz="1400" dirty="0"/>
          </a:p>
        </p:txBody>
      </p:sp>
    </p:spTree>
    <p:extLst>
      <p:ext uri="{BB962C8B-B14F-4D97-AF65-F5344CB8AC3E}">
        <p14:creationId xmlns:p14="http://schemas.microsoft.com/office/powerpoint/2010/main" val="3775387399"/>
      </p:ext>
    </p:extLst>
  </p:cSld>
  <p:clrMapOvr>
    <a:masterClrMapping/>
  </p:clrMapOvr>
  <mc:AlternateContent xmlns:mc="http://schemas.openxmlformats.org/markup-compatibility/2006" xmlns:p14="http://schemas.microsoft.com/office/powerpoint/2010/main">
    <mc:Choice Requires="p14">
      <p:transition spd="med" p14:dur="700" advTm="154193">
        <p:fade/>
      </p:transition>
    </mc:Choice>
    <mc:Fallback xmlns="">
      <p:transition spd="med" advTm="154193">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506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04918" y="654568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0" name="TextBox 9">
            <a:extLst>
              <a:ext uri="{FF2B5EF4-FFF2-40B4-BE49-F238E27FC236}">
                <a16:creationId xmlns:a16="http://schemas.microsoft.com/office/drawing/2014/main" id="{77C0A5F9-F0AE-7290-B0DF-F6D6D5A1059D}"/>
              </a:ext>
            </a:extLst>
          </p:cNvPr>
          <p:cNvSpPr txBox="1"/>
          <p:nvPr/>
        </p:nvSpPr>
        <p:spPr>
          <a:xfrm>
            <a:off x="251926" y="1382734"/>
            <a:ext cx="11519567" cy="4498091"/>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JO" sz="2000" dirty="0"/>
              <a:t>     إن طبيعة ومعطيات العصر الحالي تفرض ضرورة الاهتمام بالإبداع التكنولوجي لما له من أهمية ومنافع تعود على تنافسية المؤسسات الصناعية،، ويتوافر للمؤسسات مدى واسع من الاستراتيجيات والأساليب التي يمكن استخدامها لدعم القدرات الإبداعية للعاملين فيها، ولا يمكن أن نقرر بشكل حاسم أن أحد المناهج أفضل من غيره، وفيما يلي </a:t>
            </a:r>
            <a:r>
              <a:rPr lang="ar-JO" sz="2000" b="1" dirty="0"/>
              <a:t>أهم خمسة استراتيجيات </a:t>
            </a:r>
            <a:r>
              <a:rPr lang="ar-JO" sz="2000" dirty="0"/>
              <a:t>والتي تتمثل في: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sz="2000" dirty="0"/>
          </a:p>
          <a:p>
            <a:pPr marL="0" marR="0" lvl="0" indent="0" algn="just" defTabSz="914400" rtl="1" eaLnBrk="1" fontAlgn="auto" latinLnBrk="0" hangingPunct="1">
              <a:lnSpc>
                <a:spcPct val="150000"/>
              </a:lnSpc>
              <a:spcBef>
                <a:spcPts val="0"/>
              </a:spcBef>
              <a:spcAft>
                <a:spcPts val="0"/>
              </a:spcAft>
              <a:buClrTx/>
              <a:buSzTx/>
              <a:buFontTx/>
              <a:buNone/>
              <a:tabLst/>
              <a:defRPr/>
            </a:pPr>
            <a:r>
              <a:rPr lang="ar-JO" sz="2000" dirty="0"/>
              <a:t>الاستراتيجية الأولى: أن تقوم باستخدام عمليات اختيار وتقييم عند توظيف الأفراد المبدعين، وأن تقوم بتوزيع هؤلاء الأفراد على الوظائف الملائمة لمستوى الإبداع الذي يتمتعون به. </a:t>
            </a:r>
          </a:p>
          <a:p>
            <a:pPr marL="0" marR="0" lvl="0" indent="0" algn="just" defTabSz="914400" rtl="1" eaLnBrk="1" fontAlgn="auto" latinLnBrk="0" hangingPunct="1">
              <a:lnSpc>
                <a:spcPct val="150000"/>
              </a:lnSpc>
              <a:spcBef>
                <a:spcPts val="0"/>
              </a:spcBef>
              <a:spcAft>
                <a:spcPts val="0"/>
              </a:spcAft>
              <a:buClrTx/>
              <a:buSzTx/>
              <a:buFontTx/>
              <a:buNone/>
              <a:tabLst/>
              <a:defRPr/>
            </a:pPr>
            <a:r>
              <a:rPr lang="ar-JO" sz="2000" dirty="0"/>
              <a:t>- الاستراتيجية الثانية: أن تقدم إجراءات وأساليب تشجع على توليد الأفكار الجديدة، مثل الأسلوب المعروف باسم العصف الذهني، بالإضافة إلى التدريب على العملية الابداعية من خلال الانشطة المختلفة. </a:t>
            </a:r>
          </a:p>
          <a:p>
            <a:pPr marL="0" marR="0" lvl="0" indent="0" algn="just" defTabSz="914400" rtl="1" eaLnBrk="1" fontAlgn="auto" latinLnBrk="0" hangingPunct="1">
              <a:lnSpc>
                <a:spcPct val="150000"/>
              </a:lnSpc>
              <a:spcBef>
                <a:spcPts val="0"/>
              </a:spcBef>
              <a:spcAft>
                <a:spcPts val="0"/>
              </a:spcAft>
              <a:buClrTx/>
              <a:buSzTx/>
              <a:buFontTx/>
              <a:buNone/>
              <a:tabLst/>
              <a:defRPr/>
            </a:pPr>
            <a:r>
              <a:rPr lang="ar-JO" sz="2000" dirty="0"/>
              <a:t>- الاستراتيجية الثالثة: أن تقوم المؤسسة بتغيير خصائصها مثل الهيكل، ومناخ العمل، والثقافة المهيمنة بطرق تؤدي إلى تيسير عمليات الإبداع. </a:t>
            </a:r>
          </a:p>
          <a:p>
            <a:pPr marL="0" marR="0" lvl="0" indent="0" algn="just" defTabSz="914400" rtl="1" eaLnBrk="1" fontAlgn="auto" latinLnBrk="0" hangingPunct="1">
              <a:lnSpc>
                <a:spcPct val="150000"/>
              </a:lnSpc>
              <a:spcBef>
                <a:spcPts val="0"/>
              </a:spcBef>
              <a:spcAft>
                <a:spcPts val="0"/>
              </a:spcAft>
              <a:buClrTx/>
              <a:buSzTx/>
              <a:buFontTx/>
              <a:buNone/>
              <a:tabLst/>
              <a:defRPr/>
            </a:pPr>
            <a:r>
              <a:rPr lang="ar-JO" sz="2000" dirty="0"/>
              <a:t>- الاستراتيجية الرابعة: أن تقوم المؤسسة بعقد ارتباطات وتبادلات وتكامل مع مؤسسات أخرى لدعم وتنمية الإبداع التكنولوجي. </a:t>
            </a:r>
          </a:p>
          <a:p>
            <a:pPr marL="0" marR="0" lvl="0" indent="0" algn="just" defTabSz="914400" rtl="1" eaLnBrk="1" fontAlgn="auto" latinLnBrk="0" hangingPunct="1">
              <a:lnSpc>
                <a:spcPct val="150000"/>
              </a:lnSpc>
              <a:spcBef>
                <a:spcPts val="0"/>
              </a:spcBef>
              <a:spcAft>
                <a:spcPts val="0"/>
              </a:spcAft>
              <a:buClrTx/>
              <a:buSzTx/>
              <a:buFontTx/>
              <a:buNone/>
              <a:tabLst/>
              <a:defRPr/>
            </a:pPr>
            <a:r>
              <a:rPr lang="ar-JO" sz="2000" dirty="0"/>
              <a:t>- الاستراتيجية الخامسة: توفير وتقديم الحوافز المادية والمعنوية للأفراد بجميع أنواعها لضمان مواصلة عملية الإبداع.</a:t>
            </a:r>
            <a:r>
              <a:rPr kumimoji="0" lang="ar-JO" sz="2000" b="0" i="0" u="none" strike="noStrike" kern="1200" cap="none" spc="0" normalizeH="0" baseline="0" noProof="0" dirty="0">
                <a:ln>
                  <a:noFill/>
                </a:ln>
                <a:solidFill>
                  <a:prstClr val="black"/>
                </a:solidFill>
                <a:effectLst/>
                <a:uLnTx/>
                <a:uFillTx/>
                <a:latin typeface="Roboto" panose="02000000000000000000" pitchFamily="2" charset="0"/>
                <a:ea typeface="+mn-ea"/>
                <a:cs typeface="Arial" panose="020B0604020202020204" pitchFamily="34" charset="0"/>
              </a:rPr>
              <a:t>         </a:t>
            </a:r>
            <a:endPar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4" name="TextBox 3">
            <a:extLst>
              <a:ext uri="{FF2B5EF4-FFF2-40B4-BE49-F238E27FC236}">
                <a16:creationId xmlns:a16="http://schemas.microsoft.com/office/drawing/2014/main" id="{1B2D995E-3A66-3C9A-A7DE-4D516A97A3D9}"/>
              </a:ext>
            </a:extLst>
          </p:cNvPr>
          <p:cNvSpPr txBox="1"/>
          <p:nvPr/>
        </p:nvSpPr>
        <p:spPr>
          <a:xfrm>
            <a:off x="4142133" y="328033"/>
            <a:ext cx="3976155" cy="83099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الاستراتيجيات التي يمكن استخدامها لدعم القدرات الإبداعية للعاملين </a:t>
            </a:r>
          </a:p>
        </p:txBody>
      </p:sp>
      <p:sp>
        <p:nvSpPr>
          <p:cNvPr id="3" name="TextBox 2">
            <a:extLst>
              <a:ext uri="{FF2B5EF4-FFF2-40B4-BE49-F238E27FC236}">
                <a16:creationId xmlns:a16="http://schemas.microsoft.com/office/drawing/2014/main" id="{433984F4-8934-F1C6-60C9-081427A7F623}"/>
              </a:ext>
            </a:extLst>
          </p:cNvPr>
          <p:cNvSpPr txBox="1"/>
          <p:nvPr/>
        </p:nvSpPr>
        <p:spPr>
          <a:xfrm>
            <a:off x="739066" y="6252467"/>
            <a:ext cx="4587536" cy="307777"/>
          </a:xfrm>
          <a:prstGeom prst="rect">
            <a:avLst/>
          </a:prstGeom>
          <a:noFill/>
        </p:spPr>
        <p:txBody>
          <a:bodyPr wrap="square">
            <a:spAutoFit/>
          </a:bodyPr>
          <a:lstStyle/>
          <a:p>
            <a:r>
              <a:rPr lang="en-GB" sz="1400" dirty="0"/>
              <a:t>https://www.asjp.cerist.dz/en/downArticle/495/1/1/69364</a:t>
            </a:r>
            <a:endParaRPr lang="ar-JO" sz="1400" dirty="0"/>
          </a:p>
        </p:txBody>
      </p:sp>
    </p:spTree>
    <p:extLst>
      <p:ext uri="{BB962C8B-B14F-4D97-AF65-F5344CB8AC3E}">
        <p14:creationId xmlns:p14="http://schemas.microsoft.com/office/powerpoint/2010/main" val="1387879942"/>
      </p:ext>
    </p:extLst>
  </p:cSld>
  <p:clrMapOvr>
    <a:masterClrMapping/>
  </p:clrMapOvr>
  <mc:AlternateContent xmlns:mc="http://schemas.openxmlformats.org/markup-compatibility/2006" xmlns:p14="http://schemas.microsoft.com/office/powerpoint/2010/main">
    <mc:Choice Requires="p14">
      <p:transition spd="med" p14:dur="700" advTm="137870">
        <p:fade/>
      </p:transition>
    </mc:Choice>
    <mc:Fallback xmlns="">
      <p:transition spd="med" advTm="13787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971098"/>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EFABFA03-292C-060E-DE0F-86E507C44480}"/>
              </a:ext>
            </a:extLst>
          </p:cNvPr>
          <p:cNvSpPr txBox="1"/>
          <p:nvPr/>
        </p:nvSpPr>
        <p:spPr>
          <a:xfrm>
            <a:off x="324856" y="1278474"/>
            <a:ext cx="11570154" cy="707886"/>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0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p>
        </p:txBody>
      </p:sp>
      <p:sp>
        <p:nvSpPr>
          <p:cNvPr id="9" name="TextBox 8">
            <a:extLst>
              <a:ext uri="{FF2B5EF4-FFF2-40B4-BE49-F238E27FC236}">
                <a16:creationId xmlns:a16="http://schemas.microsoft.com/office/drawing/2014/main" id="{38CF26D0-A3F2-3C48-6FC0-E938BCE0ADAA}"/>
              </a:ext>
            </a:extLst>
          </p:cNvPr>
          <p:cNvSpPr txBox="1"/>
          <p:nvPr/>
        </p:nvSpPr>
        <p:spPr>
          <a:xfrm>
            <a:off x="3031315" y="57121"/>
            <a:ext cx="6112276"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محددات الإبداع التكنولوجي</a:t>
            </a:r>
          </a:p>
        </p:txBody>
      </p:sp>
      <p:sp>
        <p:nvSpPr>
          <p:cNvPr id="3" name="TextBox 2">
            <a:extLst>
              <a:ext uri="{FF2B5EF4-FFF2-40B4-BE49-F238E27FC236}">
                <a16:creationId xmlns:a16="http://schemas.microsoft.com/office/drawing/2014/main" id="{3EBDBD6B-10A0-F7F1-CC33-9D52A2215817}"/>
              </a:ext>
            </a:extLst>
          </p:cNvPr>
          <p:cNvSpPr txBox="1"/>
          <p:nvPr/>
        </p:nvSpPr>
        <p:spPr>
          <a:xfrm>
            <a:off x="245004" y="1158389"/>
            <a:ext cx="11701992" cy="4770537"/>
          </a:xfrm>
          <a:prstGeom prst="rect">
            <a:avLst/>
          </a:prstGeom>
          <a:noFill/>
        </p:spPr>
        <p:txBody>
          <a:bodyPr wrap="square">
            <a:spAutoFit/>
          </a:bodyPr>
          <a:lstStyle/>
          <a:p>
            <a:pPr algn="just" rtl="1"/>
            <a:r>
              <a:rPr lang="ar-JO" sz="2400" b="1" dirty="0">
                <a:solidFill>
                  <a:srgbClr val="00B0F0"/>
                </a:solidFill>
              </a:rPr>
              <a:t>المحددات الداخلية : </a:t>
            </a:r>
          </a:p>
          <a:p>
            <a:pPr algn="just" rtl="1"/>
            <a:endParaRPr lang="ar-JO" sz="2000" dirty="0"/>
          </a:p>
          <a:p>
            <a:pPr algn="just" rtl="1"/>
            <a:r>
              <a:rPr lang="ar-JO" sz="2000" dirty="0"/>
              <a:t>- </a:t>
            </a:r>
            <a:r>
              <a:rPr lang="ar-JO" sz="2000" b="1" dirty="0"/>
              <a:t>استراتيجية المؤسسة: </a:t>
            </a:r>
            <a:r>
              <a:rPr lang="ar-JO" sz="2000" dirty="0"/>
              <a:t>يمكن اعتبار الإبداع أحد أبعاد الأداء الاستراتيجي للمؤسسة، وبالتالي تجعله مصدرا للميزة في السوق، كما يمكن أن تكون استراتيجية المؤسسة موجهة نحو التركيز على الحالة الفاعلة، أي التكنولوجيا والمنتجات (السلع أو خدمات) الحالية. </a:t>
            </a:r>
          </a:p>
          <a:p>
            <a:pPr algn="just" rtl="1"/>
            <a:r>
              <a:rPr lang="ar-JO" sz="2000" dirty="0"/>
              <a:t>- </a:t>
            </a:r>
            <a:r>
              <a:rPr lang="ar-JO" sz="2000" b="1" dirty="0"/>
              <a:t>القيادة: </a:t>
            </a:r>
            <a:r>
              <a:rPr lang="ar-JO" sz="2000" dirty="0"/>
              <a:t>يمكن أن تكون محددا هاما للإبداع التكنولوجي من خلال مدى فعالية تحفيزه أو إعاقته، فالقيادات في المؤسسة قد توفر أجواء الابتكار والحوافز المناسبة من أجل التغير في مجال الهياكل والمنتجات. من جانب آخر نجد أصحاب القيادة المركزية التي ترى بأن التغيير يهدد نظام المؤسسة تثبط الإبداع. </a:t>
            </a:r>
          </a:p>
          <a:p>
            <a:pPr algn="just" rtl="1"/>
            <a:r>
              <a:rPr lang="ar-JO" sz="2000" dirty="0"/>
              <a:t>- </a:t>
            </a:r>
            <a:r>
              <a:rPr lang="ar-JO" sz="2000" b="1" dirty="0"/>
              <a:t>ثقافة المؤسسة</a:t>
            </a:r>
            <a:r>
              <a:rPr lang="ar-JO" sz="2000" dirty="0"/>
              <a:t>: بشكل عام فإن المؤسسات التي تقدم إبداعات تكنولوجية فإنها تتميز بثقافة إبداعية بحيث تدخل تغيرات مهمة على الهيكل التنظيمي لديها ، في حين أن المؤسسات التي تتميز بثقافة تميل إلى المحافظة  والثبات على الخصائص الحالية؛ نجدها غير متوافقة مع الإبداع. </a:t>
            </a:r>
          </a:p>
          <a:p>
            <a:pPr algn="just" rtl="1"/>
            <a:r>
              <a:rPr lang="ar-JO" sz="2000" b="1" dirty="0"/>
              <a:t>-إدارة المعرفة</a:t>
            </a:r>
            <a:r>
              <a:rPr lang="ar-JO" sz="2000" dirty="0"/>
              <a:t>: يرى البعض بأن الإبداع يعود قبل كل شيء إلى آليات تعلم معقدة وإنتاج المعرّفة فبدون الإبداع والتعلم وتوظيف المعارف الجديدة لا يمكن رؤية عمليات الإبداع. وفي هذا المجال فإن هناك ثلاث أنشطة هي:  مرحلة الحصول على المعرّفة؛ و مرحلة تحويل المعرّفة إلى إبداعات (منتج جديد أو عملية جديدة). ومرحلة استغلال الإبداع من أجل توليد قيمة عالية. </a:t>
            </a:r>
          </a:p>
          <a:p>
            <a:pPr algn="just" rtl="1"/>
            <a:r>
              <a:rPr lang="ar-JO" sz="2000" b="1" dirty="0"/>
              <a:t>- أنشطة البحث والتطوير:</a:t>
            </a:r>
            <a:r>
              <a:rPr lang="ar-JO" sz="2000" dirty="0"/>
              <a:t>بهدف إنشاء وتوليد الإبداعات من جهة، و تطوير قدرة المؤسسة على الاستفادة من المعرّفة التي أنشأتها أو التي قامت بتوليدها من جهة أخرى. ولا شك بأن أنشطة البحث والتطوير تعتبر من أهم محددات الإبداع التكنولوجي في المؤسسة؛ وذلك كونها المدخل الأساسي في العملية الإبداعية .</a:t>
            </a:r>
          </a:p>
        </p:txBody>
      </p:sp>
    </p:spTree>
    <p:extLst>
      <p:ext uri="{BB962C8B-B14F-4D97-AF65-F5344CB8AC3E}">
        <p14:creationId xmlns:p14="http://schemas.microsoft.com/office/powerpoint/2010/main" val="2076580984"/>
      </p:ext>
    </p:extLst>
  </p:cSld>
  <p:clrMapOvr>
    <a:masterClrMapping/>
  </p:clrMapOvr>
  <mc:AlternateContent xmlns:mc="http://schemas.openxmlformats.org/markup-compatibility/2006" xmlns:p14="http://schemas.microsoft.com/office/powerpoint/2010/main">
    <mc:Choice Requires="p14">
      <p:transition spd="med" p14:dur="700" advTm="216098">
        <p:fade/>
      </p:transition>
    </mc:Choice>
    <mc:Fallback xmlns="">
      <p:transition spd="med" advTm="216098">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971098"/>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EFABFA03-292C-060E-DE0F-86E507C44480}"/>
              </a:ext>
            </a:extLst>
          </p:cNvPr>
          <p:cNvSpPr txBox="1"/>
          <p:nvPr/>
        </p:nvSpPr>
        <p:spPr>
          <a:xfrm>
            <a:off x="324856" y="1278474"/>
            <a:ext cx="11570154" cy="707886"/>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0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p>
        </p:txBody>
      </p:sp>
      <p:sp>
        <p:nvSpPr>
          <p:cNvPr id="9" name="TextBox 8">
            <a:extLst>
              <a:ext uri="{FF2B5EF4-FFF2-40B4-BE49-F238E27FC236}">
                <a16:creationId xmlns:a16="http://schemas.microsoft.com/office/drawing/2014/main" id="{38CF26D0-A3F2-3C48-6FC0-E938BCE0ADAA}"/>
              </a:ext>
            </a:extLst>
          </p:cNvPr>
          <p:cNvSpPr txBox="1"/>
          <p:nvPr/>
        </p:nvSpPr>
        <p:spPr>
          <a:xfrm>
            <a:off x="3031315" y="57121"/>
            <a:ext cx="6112276"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محددات الإبداع التكنولوجي</a:t>
            </a:r>
          </a:p>
        </p:txBody>
      </p:sp>
      <p:sp>
        <p:nvSpPr>
          <p:cNvPr id="3" name="TextBox 2">
            <a:extLst>
              <a:ext uri="{FF2B5EF4-FFF2-40B4-BE49-F238E27FC236}">
                <a16:creationId xmlns:a16="http://schemas.microsoft.com/office/drawing/2014/main" id="{ADF80711-D774-24DE-7A51-FBD62222DBA1}"/>
              </a:ext>
            </a:extLst>
          </p:cNvPr>
          <p:cNvSpPr txBox="1"/>
          <p:nvPr/>
        </p:nvSpPr>
        <p:spPr>
          <a:xfrm>
            <a:off x="296990" y="1375477"/>
            <a:ext cx="11696849" cy="4093428"/>
          </a:xfrm>
          <a:prstGeom prst="rect">
            <a:avLst/>
          </a:prstGeom>
          <a:noFill/>
        </p:spPr>
        <p:txBody>
          <a:bodyPr wrap="square">
            <a:spAutoFit/>
          </a:bodyPr>
          <a:lstStyle/>
          <a:p>
            <a:pPr algn="just" rtl="1"/>
            <a:r>
              <a:rPr lang="ar-JO" sz="2000" b="1" dirty="0">
                <a:solidFill>
                  <a:srgbClr val="00B0F0"/>
                </a:solidFill>
              </a:rPr>
              <a:t>المحددات الخارجية </a:t>
            </a:r>
            <a:r>
              <a:rPr lang="ar-JO" sz="2000" dirty="0"/>
              <a:t>قدمت معظم الدراسات ثلاث عوامل أساسية على هذا المستوى:</a:t>
            </a:r>
            <a:endParaRPr lang="en-GB" sz="2000" dirty="0"/>
          </a:p>
          <a:p>
            <a:pPr algn="just" rtl="1"/>
            <a:endParaRPr lang="ar-JO" sz="2000" dirty="0"/>
          </a:p>
          <a:p>
            <a:pPr algn="just" rtl="1"/>
            <a:r>
              <a:rPr lang="ar-JO" sz="2000" dirty="0"/>
              <a:t> -</a:t>
            </a:r>
            <a:r>
              <a:rPr lang="ar-JO" sz="2000" b="1" dirty="0"/>
              <a:t>المحيط الاقتصادي والمؤسساتي: </a:t>
            </a:r>
            <a:r>
              <a:rPr lang="ar-JO" sz="2000" dirty="0"/>
              <a:t>ويرى البعض بأن الدولة يمكن أن تكون محدد للإبداع من خلال التدخلات المختلفة للدولة التي تشكل قوة تأثير على الدوافع الخاصة بالإبداع خاصة من خلال القرارات المتعلقة بأنشطة البحث التطوير في المؤسسات لكن الهدف الأول يكون مرتبطا بـاستقرار الاقتصاد الكلي والتدخل من خلال معدلات الفائدة المرتبطة بشروط تمويل أنشطة الإبداع، والسياسية المرتبطة بتعديل المنافسة بين مختلف القطاعات الاقتصادية. </a:t>
            </a:r>
            <a:endParaRPr lang="en-GB" sz="2000" dirty="0"/>
          </a:p>
          <a:p>
            <a:pPr algn="just" rtl="1"/>
            <a:endParaRPr lang="ar-JO" sz="2000" dirty="0"/>
          </a:p>
          <a:p>
            <a:pPr algn="just" rtl="1"/>
            <a:r>
              <a:rPr lang="ar-JO" sz="2000" dirty="0"/>
              <a:t>-</a:t>
            </a:r>
            <a:r>
              <a:rPr lang="ar-JO" sz="2000" b="1" dirty="0"/>
              <a:t> الانفتاح على الخارج</a:t>
            </a:r>
            <a:r>
              <a:rPr lang="ar-JO" sz="2000" dirty="0"/>
              <a:t>: من شأن انفتاح السوق المحلية على المنافسة الخارجية أن يولد ضغطا على المؤسسات المحلية الناشطة من أجل ضرورة الإبداع. كما أن توجيه المؤسسات نحو الالتزام بالمعايير الدولية (نظام الإدارة البيئية الأمن والسلامة المهنية...الخ) كلها تشكل ضغطا آخر نحو توجه المؤسسات المحلية للإبداع. </a:t>
            </a:r>
            <a:endParaRPr lang="en-GB" sz="2000" dirty="0"/>
          </a:p>
          <a:p>
            <a:pPr algn="just" rtl="1"/>
            <a:endParaRPr lang="ar-JO" sz="2000" dirty="0"/>
          </a:p>
          <a:p>
            <a:pPr algn="just" rtl="1"/>
            <a:r>
              <a:rPr lang="ar-JO" sz="2000" dirty="0"/>
              <a:t>- </a:t>
            </a:r>
            <a:r>
              <a:rPr lang="ar-JO" sz="2000" b="1" dirty="0"/>
              <a:t>الطلب</a:t>
            </a:r>
            <a:r>
              <a:rPr lang="ar-JO" sz="2000" dirty="0"/>
              <a:t>: بصورة عامة إن الإبداع التكنولوجي يرتبط بالسوق الذي تكون فيه المؤسسة قادرة فنيا على التأقلم . فالمستهلك يعتبر من خلال طلبه مصدرا للإبداع. وبالتالي فإن تأقلم المنتج مع الطلب مهم في تحفيز المؤسسة على الإبداع. </a:t>
            </a:r>
          </a:p>
        </p:txBody>
      </p:sp>
    </p:spTree>
    <p:extLst>
      <p:ext uri="{BB962C8B-B14F-4D97-AF65-F5344CB8AC3E}">
        <p14:creationId xmlns:p14="http://schemas.microsoft.com/office/powerpoint/2010/main" val="1060724937"/>
      </p:ext>
    </p:extLst>
  </p:cSld>
  <p:clrMapOvr>
    <a:masterClrMapping/>
  </p:clrMapOvr>
  <mc:AlternateContent xmlns:mc="http://schemas.openxmlformats.org/markup-compatibility/2006" xmlns:p14="http://schemas.microsoft.com/office/powerpoint/2010/main">
    <mc:Choice Requires="p14">
      <p:transition spd="med" p14:dur="700" advTm="131660">
        <p:fade/>
      </p:transition>
    </mc:Choice>
    <mc:Fallback xmlns="">
      <p:transition spd="med" advTm="13166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971098"/>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EFABFA03-292C-060E-DE0F-86E507C44480}"/>
              </a:ext>
            </a:extLst>
          </p:cNvPr>
          <p:cNvSpPr txBox="1"/>
          <p:nvPr/>
        </p:nvSpPr>
        <p:spPr>
          <a:xfrm>
            <a:off x="324856" y="1278474"/>
            <a:ext cx="11570154" cy="707886"/>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0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p>
        </p:txBody>
      </p:sp>
      <p:sp>
        <p:nvSpPr>
          <p:cNvPr id="9" name="TextBox 8">
            <a:extLst>
              <a:ext uri="{FF2B5EF4-FFF2-40B4-BE49-F238E27FC236}">
                <a16:creationId xmlns:a16="http://schemas.microsoft.com/office/drawing/2014/main" id="{38CF26D0-A3F2-3C48-6FC0-E938BCE0ADAA}"/>
              </a:ext>
            </a:extLst>
          </p:cNvPr>
          <p:cNvSpPr txBox="1"/>
          <p:nvPr/>
        </p:nvSpPr>
        <p:spPr>
          <a:xfrm>
            <a:off x="3031315" y="57121"/>
            <a:ext cx="6112276"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أهمية الإبداع التكنولوجي </a:t>
            </a:r>
          </a:p>
        </p:txBody>
      </p:sp>
      <p:sp>
        <p:nvSpPr>
          <p:cNvPr id="4" name="TextBox 3">
            <a:extLst>
              <a:ext uri="{FF2B5EF4-FFF2-40B4-BE49-F238E27FC236}">
                <a16:creationId xmlns:a16="http://schemas.microsoft.com/office/drawing/2014/main" id="{947522C3-CBCC-2DC9-C2BA-EDC98336112A}"/>
              </a:ext>
            </a:extLst>
          </p:cNvPr>
          <p:cNvSpPr txBox="1"/>
          <p:nvPr/>
        </p:nvSpPr>
        <p:spPr>
          <a:xfrm>
            <a:off x="99332" y="1204430"/>
            <a:ext cx="11795678" cy="5016758"/>
          </a:xfrm>
          <a:prstGeom prst="rect">
            <a:avLst/>
          </a:prstGeom>
          <a:noFill/>
        </p:spPr>
        <p:txBody>
          <a:bodyPr wrap="square">
            <a:spAutoFit/>
          </a:bodyPr>
          <a:lstStyle/>
          <a:p>
            <a:pPr algn="r"/>
            <a:r>
              <a:rPr lang="ar-JO" sz="2000" b="1" dirty="0">
                <a:solidFill>
                  <a:srgbClr val="00B0F0"/>
                </a:solidFill>
              </a:rPr>
              <a:t>يمكن إبراز أهمية الإبداع التكنولوجي فيما يلي:</a:t>
            </a:r>
          </a:p>
          <a:p>
            <a:pPr algn="r"/>
            <a:r>
              <a:rPr lang="ar-JO" sz="2000" dirty="0"/>
              <a:t>- تحسين خدمة المستهلكين: وذلك من خلال المرونة والتكييف لحاجاتهم لمواكبتها باستمرار. </a:t>
            </a:r>
          </a:p>
          <a:p>
            <a:pPr algn="r"/>
            <a:r>
              <a:rPr lang="ar-JO" sz="2000" dirty="0"/>
              <a:t>- زيادة قدرة المنظمة على المنافسة: عن طريق سرعة تقديمها للمنتجات الجديدة وتغير العملية الإنتاجية. </a:t>
            </a:r>
          </a:p>
          <a:p>
            <a:pPr algn="r"/>
            <a:r>
              <a:rPr lang="ar-JO" sz="2000" dirty="0"/>
              <a:t>- تحسين إنتاجية المؤسسة: وذلك بتحقيق الكفاءة والفاعلية في الأداء وإنجاز الأهداف:  من خلال الاقتصاد في الموارد والطاقة؛ مما يساهم في زيادة المبيعات والأرباح.</a:t>
            </a:r>
            <a:endParaRPr lang="en-GB" sz="2000" dirty="0"/>
          </a:p>
          <a:p>
            <a:pPr algn="r"/>
            <a:r>
              <a:rPr lang="ar-JO" sz="2000" dirty="0"/>
              <a:t>- تعزيز المركز التنافسي للمؤسسات: من خلال إتباعها إستراتيجية التمييز، وذلك بتخصيص المنتجات التي تقدمها (سلع أو خدمات) بمميزات تجعلها تختلف بطريقة أو بأخرى عن تلك التي يقوم بتقديمها المنافسين، بحيث يتم إدراكها داخل القطاع ومن خلال المستهلكين بأنها فريدة من نوعها أو متميزة، كما أنها تلبي حاجات ورغبات المستهلكين بدرجة أعلى وأفضل من باقي المنتجات المنافسة. </a:t>
            </a:r>
          </a:p>
          <a:p>
            <a:pPr algn="r"/>
            <a:r>
              <a:rPr lang="ar-JO" sz="2000" dirty="0"/>
              <a:t>- إبداع منتجات جديدة تطرح لأول مرة في السوق: وبالتالي إشباع حاجات وتلبية رغبات كانت كامنة لدى مختلف العملاء ومحاولة إرضائهم بقدر المستطاع.</a:t>
            </a:r>
          </a:p>
          <a:p>
            <a:pPr algn="r"/>
            <a:r>
              <a:rPr lang="ar-JO" sz="2000" dirty="0"/>
              <a:t>- تطوير منتجات حالية (موجودة): تقوم المؤسسات المبدعة دائما بتطوير وتحسين وتجويد منتجاتها طبقا لمتطلبات احتياجات المستهلك بغية إرضاء زبائنها بشكل مستمر.</a:t>
            </a:r>
          </a:p>
          <a:p>
            <a:pPr algn="r"/>
            <a:r>
              <a:rPr lang="ar-JO" sz="2000" dirty="0"/>
              <a:t>- إيجاد المناخ الملائم: الذي يمكن المؤسسة من القدرة على تقديم وتطوير منتجات وعمليات جديدة لإشباع حاجات ورغبات المستهلكين في السوق. </a:t>
            </a:r>
          </a:p>
          <a:p>
            <a:pPr algn="r"/>
            <a:r>
              <a:rPr lang="ar-JO" sz="2000" dirty="0"/>
              <a:t>- تحقيق أهداف المؤسسة في التميز والبقاء والنمو، وتعزيز وتنشيط أداء المؤسسة بشكل عام</a:t>
            </a:r>
            <a:endParaRPr lang="en-US" sz="2000" dirty="0"/>
          </a:p>
          <a:p>
            <a:pPr algn="r"/>
            <a:r>
              <a:rPr lang="ar-JO" sz="2000" dirty="0"/>
              <a:t>- تخفيض تكاليف الإنتاج: يلعب الإبداع التكنولوجي الناجح دورا هاما في تغيير هيكل المنافسة في السوق إذ يسمح بدخول المؤسسات الجديدة في السوق ومواجهة مؤسسات أخرى كبيرة وذلك بمساهمة الإبداع التكنولوجي في تخفيض تكاليف الإنتاج. </a:t>
            </a:r>
          </a:p>
        </p:txBody>
      </p:sp>
      <p:sp>
        <p:nvSpPr>
          <p:cNvPr id="2" name="TextBox 1">
            <a:extLst>
              <a:ext uri="{FF2B5EF4-FFF2-40B4-BE49-F238E27FC236}">
                <a16:creationId xmlns:a16="http://schemas.microsoft.com/office/drawing/2014/main" id="{CF8065B8-B005-AA13-5E3A-DC17F676AEED}"/>
              </a:ext>
            </a:extLst>
          </p:cNvPr>
          <p:cNvSpPr txBox="1"/>
          <p:nvPr/>
        </p:nvSpPr>
        <p:spPr>
          <a:xfrm>
            <a:off x="552635" y="6390725"/>
            <a:ext cx="4587536" cy="307777"/>
          </a:xfrm>
          <a:prstGeom prst="rect">
            <a:avLst/>
          </a:prstGeom>
          <a:noFill/>
        </p:spPr>
        <p:txBody>
          <a:bodyPr wrap="square">
            <a:spAutoFit/>
          </a:bodyPr>
          <a:lstStyle/>
          <a:p>
            <a:r>
              <a:rPr lang="en-GB" sz="1400" dirty="0"/>
              <a:t>https://www.asjp.cerist.dz/en/downArticle/495/1/1/69364</a:t>
            </a:r>
            <a:endParaRPr lang="ar-JO" sz="1400" dirty="0"/>
          </a:p>
        </p:txBody>
      </p:sp>
    </p:spTree>
    <p:extLst>
      <p:ext uri="{BB962C8B-B14F-4D97-AF65-F5344CB8AC3E}">
        <p14:creationId xmlns:p14="http://schemas.microsoft.com/office/powerpoint/2010/main" val="3712571936"/>
      </p:ext>
    </p:extLst>
  </p:cSld>
  <p:clrMapOvr>
    <a:masterClrMapping/>
  </p:clrMapOvr>
  <mc:AlternateContent xmlns:mc="http://schemas.openxmlformats.org/markup-compatibility/2006" xmlns:p14="http://schemas.microsoft.com/office/powerpoint/2010/main">
    <mc:Choice Requires="p14">
      <p:transition spd="med" p14:dur="700" advTm="148411">
        <p:fade/>
      </p:transition>
    </mc:Choice>
    <mc:Fallback xmlns="">
      <p:transition spd="med" advTm="148411">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971098"/>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EFABFA03-292C-060E-DE0F-86E507C44480}"/>
              </a:ext>
            </a:extLst>
          </p:cNvPr>
          <p:cNvSpPr txBox="1"/>
          <p:nvPr/>
        </p:nvSpPr>
        <p:spPr>
          <a:xfrm>
            <a:off x="324856" y="1278474"/>
            <a:ext cx="11570154" cy="707886"/>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0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p>
        </p:txBody>
      </p:sp>
      <p:sp>
        <p:nvSpPr>
          <p:cNvPr id="9" name="TextBox 8">
            <a:extLst>
              <a:ext uri="{FF2B5EF4-FFF2-40B4-BE49-F238E27FC236}">
                <a16:creationId xmlns:a16="http://schemas.microsoft.com/office/drawing/2014/main" id="{38CF26D0-A3F2-3C48-6FC0-E938BCE0ADAA}"/>
              </a:ext>
            </a:extLst>
          </p:cNvPr>
          <p:cNvSpPr txBox="1"/>
          <p:nvPr/>
        </p:nvSpPr>
        <p:spPr>
          <a:xfrm>
            <a:off x="3031315" y="57121"/>
            <a:ext cx="6112276"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معيقات الإبداع التكنولوجي</a:t>
            </a:r>
          </a:p>
        </p:txBody>
      </p:sp>
      <p:sp>
        <p:nvSpPr>
          <p:cNvPr id="3" name="TextBox 2">
            <a:extLst>
              <a:ext uri="{FF2B5EF4-FFF2-40B4-BE49-F238E27FC236}">
                <a16:creationId xmlns:a16="http://schemas.microsoft.com/office/drawing/2014/main" id="{3EBDBD6B-10A0-F7F1-CC33-9D52A2215817}"/>
              </a:ext>
            </a:extLst>
          </p:cNvPr>
          <p:cNvSpPr txBox="1"/>
          <p:nvPr/>
        </p:nvSpPr>
        <p:spPr>
          <a:xfrm>
            <a:off x="236457" y="1485697"/>
            <a:ext cx="11701992" cy="4401205"/>
          </a:xfrm>
          <a:prstGeom prst="rect">
            <a:avLst/>
          </a:prstGeom>
          <a:noFill/>
        </p:spPr>
        <p:txBody>
          <a:bodyPr wrap="square">
            <a:spAutoFit/>
          </a:bodyPr>
          <a:lstStyle/>
          <a:p>
            <a:pPr algn="just" rtl="1"/>
            <a:r>
              <a:rPr lang="ar-JO" sz="2000" b="1" dirty="0">
                <a:solidFill>
                  <a:srgbClr val="00B0F0"/>
                </a:solidFill>
              </a:rPr>
              <a:t>معيقات الإبداع التكنولوجي</a:t>
            </a:r>
          </a:p>
          <a:p>
            <a:pPr algn="just" rtl="1"/>
            <a:r>
              <a:rPr lang="ar-JO" sz="2000" dirty="0"/>
              <a:t>- </a:t>
            </a:r>
            <a:r>
              <a:rPr lang="ar-JO" sz="2000" b="1" dirty="0"/>
              <a:t>التمسك بالمألوف والخوف من المجهول</a:t>
            </a:r>
            <a:r>
              <a:rPr lang="ar-JO" sz="2000" dirty="0"/>
              <a:t>: حيث يميل الإنسان للمحافظة على المألوف والمعروف لأنه يرى أن ذلك أكثر أمنًا وسلامةً من المواقف الجديدة والغامضة. </a:t>
            </a:r>
          </a:p>
          <a:p>
            <a:pPr algn="just" rtl="1"/>
            <a:r>
              <a:rPr lang="ar-JO" sz="2000" b="1" dirty="0"/>
              <a:t>- العادات</a:t>
            </a:r>
            <a:r>
              <a:rPr lang="ar-JO" sz="2000" dirty="0"/>
              <a:t>: حيث يشعر الفرد بالارتياح لأنماط السلوك والعادات والتقاليد التي اعتادها، فكثيرًا ما تكون عاداته في التفكير من اكبر العوائق أمام ذهنه والتي تحول دون انبثاق أفكار جديدة ، فنحن لا نستطيع تجديد أنفسنا و بيئتنا قبل أن نغير عاداتنا في التفكير. </a:t>
            </a:r>
          </a:p>
          <a:p>
            <a:pPr algn="just" rtl="1"/>
            <a:r>
              <a:rPr lang="ar-JO" sz="2000" b="1" dirty="0"/>
              <a:t>- اختلاف الإدراك: </a:t>
            </a:r>
            <a:r>
              <a:rPr lang="ar-JO" sz="2000" dirty="0"/>
              <a:t>وهو تصورنا للناس و الأشياء من حولنا، وهو تحصيل للمعلومات المتوفرة في البيئة الخارجية المحيطة بنا حيث تتفاعل هذه المعلومات مع الذاكرة ومن ثم تتكون أفكارنا . </a:t>
            </a:r>
            <a:r>
              <a:rPr lang="ar-JO" sz="2000" u="sng" dirty="0"/>
              <a:t>ولذلك يختلف الأشخاص في إدراكهم للأمور باختلاف خبراتهم وتوقعاتهم ودوافعهم</a:t>
            </a:r>
            <a:r>
              <a:rPr lang="ar-JO" sz="2000" dirty="0"/>
              <a:t>، فمنهم من يفسر التغيير تفسيرًا إيجابيًا، بينما يفسره البعض تفسيرًا سلبيًا .</a:t>
            </a:r>
          </a:p>
          <a:p>
            <a:pPr algn="just" rtl="1"/>
            <a:r>
              <a:rPr lang="ar-JO" sz="2000" b="1" dirty="0"/>
              <a:t>-عدم الاهتمام بالعمل الجماعي: إ</a:t>
            </a:r>
            <a:r>
              <a:rPr lang="ar-JO" sz="2000" dirty="0"/>
              <a:t>ن السمة المميزة لعصرنا الحاضر هي البحث العلمي ضمن الفرق أو المجموعات فالأسلوب الجماعي لحل المشكلات مطلبا رئيسيا لضمان نجاح المنظمات و استمراريتها في أداء الدور المطلوب منها.</a:t>
            </a:r>
          </a:p>
          <a:p>
            <a:pPr algn="just" rtl="1"/>
            <a:r>
              <a:rPr lang="ar-JO" sz="2000" b="1" dirty="0"/>
              <a:t>-عدم التحقق من المعلومات: </a:t>
            </a:r>
            <a:r>
              <a:rPr lang="ar-JO" sz="2000" dirty="0"/>
              <a:t>تعتبر المعلومات احد العناصر الأساسية للنشاط البشري، وتشترك مع العناصر الأخرى كالطاقة والمواد لتوفير الحاجات المادية، كما أنها تمثل جوهر النشاط الفكري للإنسان، فهي أساسية لعملية التعلم واكتساب المهارات الذهنية في حياته، فالإنسان كفرد بحاجة إلى معلومات تمكنه من اتخاذ القرارات السليمة في حياته وتحقيق أهدافه الشخصية، وفي إطار المنظمات تبرز أهمية المعلومات باعتبارها موردًا جوهريًا يحتاج إليه جميع الموظفين لأداء مهامهم ومسؤولياتهم واتخاذ القرارات السليمة.</a:t>
            </a:r>
          </a:p>
        </p:txBody>
      </p:sp>
    </p:spTree>
    <p:extLst>
      <p:ext uri="{BB962C8B-B14F-4D97-AF65-F5344CB8AC3E}">
        <p14:creationId xmlns:p14="http://schemas.microsoft.com/office/powerpoint/2010/main" val="876456848"/>
      </p:ext>
    </p:extLst>
  </p:cSld>
  <p:clrMapOvr>
    <a:masterClrMapping/>
  </p:clrMapOvr>
  <mc:AlternateContent xmlns:mc="http://schemas.openxmlformats.org/markup-compatibility/2006" xmlns:p14="http://schemas.microsoft.com/office/powerpoint/2010/main">
    <mc:Choice Requires="p14">
      <p:transition spd="med" p14:dur="700" advTm="234420">
        <p:fade/>
      </p:transition>
    </mc:Choice>
    <mc:Fallback xmlns="">
      <p:transition spd="med" advTm="23442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971098"/>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EFABFA03-292C-060E-DE0F-86E507C44480}"/>
              </a:ext>
            </a:extLst>
          </p:cNvPr>
          <p:cNvSpPr txBox="1"/>
          <p:nvPr/>
        </p:nvSpPr>
        <p:spPr>
          <a:xfrm>
            <a:off x="324856" y="1278474"/>
            <a:ext cx="11570154" cy="707886"/>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0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p>
        </p:txBody>
      </p:sp>
      <p:sp>
        <p:nvSpPr>
          <p:cNvPr id="9" name="TextBox 8">
            <a:extLst>
              <a:ext uri="{FF2B5EF4-FFF2-40B4-BE49-F238E27FC236}">
                <a16:creationId xmlns:a16="http://schemas.microsoft.com/office/drawing/2014/main" id="{38CF26D0-A3F2-3C48-6FC0-E938BCE0ADAA}"/>
              </a:ext>
            </a:extLst>
          </p:cNvPr>
          <p:cNvSpPr txBox="1"/>
          <p:nvPr/>
        </p:nvSpPr>
        <p:spPr>
          <a:xfrm>
            <a:off x="3031315" y="57121"/>
            <a:ext cx="6112276"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معيقات الإبداع التكنولوجي</a:t>
            </a:r>
          </a:p>
        </p:txBody>
      </p:sp>
      <p:sp>
        <p:nvSpPr>
          <p:cNvPr id="3" name="TextBox 2">
            <a:extLst>
              <a:ext uri="{FF2B5EF4-FFF2-40B4-BE49-F238E27FC236}">
                <a16:creationId xmlns:a16="http://schemas.microsoft.com/office/drawing/2014/main" id="{3EBDBD6B-10A0-F7F1-CC33-9D52A2215817}"/>
              </a:ext>
            </a:extLst>
          </p:cNvPr>
          <p:cNvSpPr txBox="1"/>
          <p:nvPr/>
        </p:nvSpPr>
        <p:spPr>
          <a:xfrm>
            <a:off x="193018" y="1364880"/>
            <a:ext cx="11701992" cy="4293483"/>
          </a:xfrm>
          <a:prstGeom prst="rect">
            <a:avLst/>
          </a:prstGeom>
          <a:noFill/>
        </p:spPr>
        <p:txBody>
          <a:bodyPr wrap="square">
            <a:spAutoFit/>
          </a:bodyPr>
          <a:lstStyle/>
          <a:p>
            <a:pPr algn="just" rtl="1"/>
            <a:r>
              <a:rPr lang="ar-JO" sz="2100" b="1" dirty="0"/>
              <a:t>-عدم تحديد الأهداف</a:t>
            </a:r>
            <a:r>
              <a:rPr lang="ar-JO" sz="2100" dirty="0"/>
              <a:t>: تعرّف الأهداف بأنها النتائج أو الأغراض التي تسعى الإدارة إلى تحقيقها فالمنظمات تستلزم وجود غرض يكون مقبولا بصفة عمومية من أعضاء المنظمة، و لهذا فإن من الأمور الأساسية للعمل الإداري وجود حقيقي لغرض مشترك يسعى جميع العاملين إلى تحقيقه. فكما يقول جاك دنكان أن المديرين ذوي البصيرة يقرون بأن أغلب العاملين بحاجة إلى ثلاثة أمور: </a:t>
            </a:r>
          </a:p>
          <a:p>
            <a:pPr algn="just" rtl="1"/>
            <a:r>
              <a:rPr lang="ar-JO" sz="2100" dirty="0"/>
              <a:t>- يحتاج العاملون لمعرّفة ما هو منتظر منهم. </a:t>
            </a:r>
          </a:p>
          <a:p>
            <a:pPr algn="just" rtl="1"/>
            <a:r>
              <a:rPr lang="ar-JO" sz="2100" dirty="0"/>
              <a:t>- يحتاج العاملون إلى أن يشعروا بأن لهم دورا في وضع معاير للأداء. </a:t>
            </a:r>
          </a:p>
          <a:p>
            <a:pPr algn="just" rtl="1"/>
            <a:r>
              <a:rPr lang="ar-JO" sz="2100" dirty="0"/>
              <a:t>- يحتاج العاملون لإرجاع أثر منتظم بشان ما هم قائمون بفعله، وهذا يعادل في أهميته معرّفة ما هو منتظر منهم. </a:t>
            </a:r>
          </a:p>
          <a:p>
            <a:pPr algn="just" rtl="1"/>
            <a:r>
              <a:rPr lang="ar-JO" sz="2100" dirty="0"/>
              <a:t>فمن الصعب أن نتوقع الإبداع من الأفراد آو الجماعات أو حتى المنظمات في الوقت الذي لا يعرّفون فيه شيئا أكثر عن مدى تقدمهم و أدائهم في المهام الموكلة إليهم أو الحلول التي يتقدمون بها، وهذا في حد ذاته مبرر مهم لاهتمام إدارات المنظمات بتحديد الأهداف مسبقا كاستراتيجية  مهمة لمواجهة بعض معوقات الإبداع.</a:t>
            </a:r>
          </a:p>
          <a:p>
            <a:pPr algn="just" rtl="1"/>
            <a:r>
              <a:rPr lang="ar-JO" sz="2100" dirty="0"/>
              <a:t> </a:t>
            </a:r>
          </a:p>
          <a:p>
            <a:pPr algn="just" rtl="1"/>
            <a:r>
              <a:rPr lang="ar-JO" sz="2100" b="1" dirty="0"/>
              <a:t>- الخوف من الفشل: </a:t>
            </a:r>
            <a:r>
              <a:rPr lang="ar-JO" sz="2100" dirty="0"/>
              <a:t>يعد من أكبر العوائق التي تحد من قدرة الفرد على التفكير في الحلول الإبداعية للمشكلات التي تواجهه، بحيث يجعل الشخص يميل إلى طرح الأفكار والآراء التي لا تبدو شاذة ، ذلك من اجل المحافظة على صورته الذاتية وحمايتها حتى لا يكون محط سخرية من الآخرين، مما يحول بينه وبين طرح الأفكار الإبداعية لمواجهة المشكلات التي قد يتعرض إليها. </a:t>
            </a:r>
          </a:p>
        </p:txBody>
      </p:sp>
    </p:spTree>
    <p:extLst>
      <p:ext uri="{BB962C8B-B14F-4D97-AF65-F5344CB8AC3E}">
        <p14:creationId xmlns:p14="http://schemas.microsoft.com/office/powerpoint/2010/main" val="2527511747"/>
      </p:ext>
    </p:extLst>
  </p:cSld>
  <p:clrMapOvr>
    <a:masterClrMapping/>
  </p:clrMapOvr>
  <mc:AlternateContent xmlns:mc="http://schemas.openxmlformats.org/markup-compatibility/2006" xmlns:p14="http://schemas.microsoft.com/office/powerpoint/2010/main">
    <mc:Choice Requires="p14">
      <p:transition spd="med" p14:dur="700" advTm="151577">
        <p:fade/>
      </p:transition>
    </mc:Choice>
    <mc:Fallback xmlns="">
      <p:transition spd="med" advTm="151577">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0785" y="912568"/>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EFABFA03-292C-060E-DE0F-86E507C44480}"/>
              </a:ext>
            </a:extLst>
          </p:cNvPr>
          <p:cNvSpPr txBox="1"/>
          <p:nvPr/>
        </p:nvSpPr>
        <p:spPr>
          <a:xfrm>
            <a:off x="324856" y="1278474"/>
            <a:ext cx="11570154" cy="707886"/>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0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p>
        </p:txBody>
      </p:sp>
      <p:sp>
        <p:nvSpPr>
          <p:cNvPr id="9" name="TextBox 8">
            <a:extLst>
              <a:ext uri="{FF2B5EF4-FFF2-40B4-BE49-F238E27FC236}">
                <a16:creationId xmlns:a16="http://schemas.microsoft.com/office/drawing/2014/main" id="{38CF26D0-A3F2-3C48-6FC0-E938BCE0ADAA}"/>
              </a:ext>
            </a:extLst>
          </p:cNvPr>
          <p:cNvSpPr txBox="1"/>
          <p:nvPr/>
        </p:nvSpPr>
        <p:spPr>
          <a:xfrm>
            <a:off x="3031315" y="57121"/>
            <a:ext cx="6112276"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معيقات الإبداع التكنولوجي</a:t>
            </a:r>
          </a:p>
        </p:txBody>
      </p:sp>
      <p:sp>
        <p:nvSpPr>
          <p:cNvPr id="3" name="TextBox 2">
            <a:extLst>
              <a:ext uri="{FF2B5EF4-FFF2-40B4-BE49-F238E27FC236}">
                <a16:creationId xmlns:a16="http://schemas.microsoft.com/office/drawing/2014/main" id="{3EBDBD6B-10A0-F7F1-CC33-9D52A2215817}"/>
              </a:ext>
            </a:extLst>
          </p:cNvPr>
          <p:cNvSpPr txBox="1"/>
          <p:nvPr/>
        </p:nvSpPr>
        <p:spPr>
          <a:xfrm>
            <a:off x="296990" y="1158389"/>
            <a:ext cx="11650006" cy="3477875"/>
          </a:xfrm>
          <a:prstGeom prst="rect">
            <a:avLst/>
          </a:prstGeom>
          <a:noFill/>
        </p:spPr>
        <p:txBody>
          <a:bodyPr wrap="square">
            <a:spAutoFit/>
          </a:bodyPr>
          <a:lstStyle/>
          <a:p>
            <a:pPr algn="just" rtl="1"/>
            <a:r>
              <a:rPr lang="ar-JO" sz="2000" dirty="0"/>
              <a:t>كما تم تصنيف معوقات الإبداع إلى:</a:t>
            </a:r>
          </a:p>
          <a:p>
            <a:pPr algn="just" rtl="1"/>
            <a:r>
              <a:rPr lang="ar-JO" sz="2000" b="1" dirty="0"/>
              <a:t>- معوقات بيئية: </a:t>
            </a:r>
            <a:r>
              <a:rPr lang="ar-JO" sz="2000" dirty="0"/>
              <a:t>تتعلق بالبيئة المحيطة بالمؤسسة من أنظمة وسياسات تنموية والنشاط الاقتصادي والنظام السياسي في الدولة وكذلك الأنظمة والقوانين المتعلقة بالبحث والتطوير الوطني وحماية البيئة ومكافحة البطالة والفقر والتخلف.</a:t>
            </a:r>
          </a:p>
          <a:p>
            <a:pPr algn="just" rtl="1"/>
            <a:r>
              <a:rPr lang="ar-JO" sz="2000" b="1" dirty="0"/>
              <a:t>- معوقات اجتماعية</a:t>
            </a:r>
            <a:r>
              <a:rPr lang="ar-JO" sz="2000" dirty="0"/>
              <a:t>: وتتضمن العادات والتقاليد، والقيم، وأعراف المجتمع والنظام الثقافي. </a:t>
            </a:r>
          </a:p>
          <a:p>
            <a:pPr algn="just" rtl="1"/>
            <a:r>
              <a:rPr lang="ar-JO" sz="2000" b="1" dirty="0"/>
              <a:t>- معوقات تنظيمية: </a:t>
            </a:r>
            <a:r>
              <a:rPr lang="ar-JO" sz="2000" dirty="0"/>
              <a:t>وهي الأنظمة والقوانين الداخلية التي تعمل بموجبها المؤسسة والتي قد تقف عائقا أمام عملية الإبداع فالسياسات والأهداف  والإجراءات وفلسفة الإدارة قد تكون معيقا لعملية الإبداع خاصة بوجود وجود القيادات الإدارية المتسلطة.</a:t>
            </a:r>
          </a:p>
          <a:p>
            <a:pPr algn="just" rtl="1"/>
            <a:r>
              <a:rPr lang="ar-JO" sz="2000" b="1" dirty="0"/>
              <a:t>- معوقات شخصية: </a:t>
            </a:r>
            <a:r>
              <a:rPr lang="ar-JO" sz="2000" dirty="0"/>
              <a:t>وهي خاصة بالفرد وتكوينه الجسمي والفسيولوجي والجانب السلوكي والنفسي الذي يمكن أن يكون مع أو ضد الإبداع فالتربية الأسرية والمجتمعية التي تكبت إبداع الفرد سوف تحدّ من إمكانيات الفرد وإبداعاته في المؤسسة وكذلك ضعف الانتماء، أو الولاء التنظيمي أو الميل إلى عدم التعاون مع الآخرين أو الزملاء.</a:t>
            </a:r>
          </a:p>
          <a:p>
            <a:pPr algn="just" rtl="1"/>
            <a:r>
              <a:rPr lang="ar-JO" sz="2000" b="1" dirty="0"/>
              <a:t>- معوقات مالية: </a:t>
            </a:r>
            <a:r>
              <a:rPr lang="ar-JO" sz="2000" dirty="0"/>
              <a:t>حيث أن عملية الإبداع تحتاج إلى أموال كبيرة تستثمر في خدمة المبدعين وهو الذي قد لا يتوفر لدى كثير من منظمات الأعمال، لان كثيرا من المنظمات المعاصرة تعاني من شح في الموارد المالية.</a:t>
            </a:r>
          </a:p>
        </p:txBody>
      </p:sp>
      <p:graphicFrame>
        <p:nvGraphicFramePr>
          <p:cNvPr id="2" name="Diagram 1">
            <a:extLst>
              <a:ext uri="{FF2B5EF4-FFF2-40B4-BE49-F238E27FC236}">
                <a16:creationId xmlns:a16="http://schemas.microsoft.com/office/drawing/2014/main" id="{8D0DC388-11FC-66D1-F60D-56DD73EB5137}"/>
              </a:ext>
            </a:extLst>
          </p:cNvPr>
          <p:cNvGraphicFramePr/>
          <p:nvPr>
            <p:extLst>
              <p:ext uri="{D42A27DB-BD31-4B8C-83A1-F6EECF244321}">
                <p14:modId xmlns:p14="http://schemas.microsoft.com/office/powerpoint/2010/main" val="850681148"/>
              </p:ext>
            </p:extLst>
          </p:nvPr>
        </p:nvGraphicFramePr>
        <p:xfrm>
          <a:off x="1743915" y="4906331"/>
          <a:ext cx="8687075" cy="15841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43352543"/>
      </p:ext>
    </p:extLst>
  </p:cSld>
  <p:clrMapOvr>
    <a:masterClrMapping/>
  </p:clrMapOvr>
  <mc:AlternateContent xmlns:mc="http://schemas.openxmlformats.org/markup-compatibility/2006" xmlns:p14="http://schemas.microsoft.com/office/powerpoint/2010/main">
    <mc:Choice Requires="p14">
      <p:transition spd="med" p14:dur="700" advTm="121867">
        <p:fade/>
      </p:transition>
    </mc:Choice>
    <mc:Fallback xmlns="">
      <p:transition spd="med" advTm="121867">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9277" y="1331649"/>
            <a:ext cx="11793445" cy="52378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7" name="TextBox 6">
            <a:extLst>
              <a:ext uri="{FF2B5EF4-FFF2-40B4-BE49-F238E27FC236}">
                <a16:creationId xmlns:a16="http://schemas.microsoft.com/office/drawing/2014/main" id="{BBA7E091-97A2-7C26-B676-C3FF81A3950A}"/>
              </a:ext>
            </a:extLst>
          </p:cNvPr>
          <p:cNvSpPr txBox="1"/>
          <p:nvPr/>
        </p:nvSpPr>
        <p:spPr>
          <a:xfrm>
            <a:off x="677771" y="1768178"/>
            <a:ext cx="10824838" cy="4401205"/>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ثالثا: أساليب تطوير القدرات الإبداعية في العمل والإنتاجية</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هناك عدة أساليب لتطوير القدرات الإبداعية في العمل والإنتاجية، ومن أهم هذه الأساليب:</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1- </a:t>
            </a:r>
            <a:r>
              <a:rPr kumimoji="0" lang="ar-JO"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التدريب المستمر</a:t>
            </a: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من خلال اتباع برامج تدريبية مستمرة لتنمية مهاراتهم وزيادة معرفتهم بالمعلومات الجديدة.</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2- </a:t>
            </a:r>
            <a:r>
              <a:rPr kumimoji="0" lang="ar-JO"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الاستماع لآراء الآخرين</a:t>
            </a: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يجب على جميع العاملين أن يستمعوا لآراء زملائهم ورؤسائهم لتطوير أفكارهم وتوجيهها بشكل صحيح.</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3- </a:t>
            </a:r>
            <a:r>
              <a:rPr kumimoji="0" lang="ar-JO"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تشجيع التعاون: </a:t>
            </a: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يجب على جميع العاملين أن يعملوا معًا ويتبادلوا الأفكار والرؤى لتحقيق الأهداف بشكل أسرع وأفضل.</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4- </a:t>
            </a:r>
            <a:r>
              <a:rPr kumimoji="0" lang="ar-JO"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الإقدام على التجارب</a:t>
            </a: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يجب على جميع العاملين  والإداريين الإقدام على إجراء التجارب الجديدة واستخدام التقنيات الحديثة  لتطوير وتحسين منتجاتها.</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5- </a:t>
            </a:r>
            <a:r>
              <a:rPr kumimoji="0" lang="ar-JO"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الدعم الإداري</a:t>
            </a: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يجب على الإدارة توفير الموارد الضرورية والترويج للقدرات الإبداعية للموظفين لتشجيعهم على تطوير أفكارهم والعمل على تنفيذها بشكل صحيح.</a:t>
            </a:r>
          </a:p>
        </p:txBody>
      </p:sp>
      <p:sp>
        <p:nvSpPr>
          <p:cNvPr id="3" name="TextBox 2">
            <a:extLst>
              <a:ext uri="{FF2B5EF4-FFF2-40B4-BE49-F238E27FC236}">
                <a16:creationId xmlns:a16="http://schemas.microsoft.com/office/drawing/2014/main" id="{169ABAA9-2F6C-E86A-04D8-46C5242F69B7}"/>
              </a:ext>
            </a:extLst>
          </p:cNvPr>
          <p:cNvSpPr txBox="1"/>
          <p:nvPr/>
        </p:nvSpPr>
        <p:spPr>
          <a:xfrm>
            <a:off x="3148685" y="500633"/>
            <a:ext cx="609452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أساليب تطوير القدرات الإبداعية في العمل والإنتاجية</a:t>
            </a:r>
          </a:p>
        </p:txBody>
      </p:sp>
    </p:spTree>
    <p:extLst>
      <p:ext uri="{BB962C8B-B14F-4D97-AF65-F5344CB8AC3E}">
        <p14:creationId xmlns:p14="http://schemas.microsoft.com/office/powerpoint/2010/main" val="361127170"/>
      </p:ext>
    </p:extLst>
  </p:cSld>
  <p:clrMapOvr>
    <a:masterClrMapping/>
  </p:clrMapOvr>
  <mc:AlternateContent xmlns:mc="http://schemas.openxmlformats.org/markup-compatibility/2006" xmlns:p14="http://schemas.microsoft.com/office/powerpoint/2010/main">
    <mc:Choice Requires="p14">
      <p:transition spd="slow" p14:dur="3400" advTm="69859">
        <p14:reveal/>
      </p:transition>
    </mc:Choice>
    <mc:Fallback xmlns="">
      <p:transition spd="slow" advTm="69859">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971098"/>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EFABFA03-292C-060E-DE0F-86E507C44480}"/>
              </a:ext>
            </a:extLst>
          </p:cNvPr>
          <p:cNvSpPr txBox="1"/>
          <p:nvPr/>
        </p:nvSpPr>
        <p:spPr>
          <a:xfrm>
            <a:off x="324856" y="1278474"/>
            <a:ext cx="11570154" cy="532453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يمكن تحقيق الانتاجية من خلال تعزيز الإبداع وتشجيعه في المؤسسة، حيث سيؤدي ذلك إلى:</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1) </a:t>
            </a:r>
            <a:r>
              <a:rPr kumimoji="0" lang="ar-JO"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إثارة حماسة وشغف الموظفين</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إن القائد يستطيع تحقيق الأهداف المرجوة وخطة عمل المؤسسة من خلال إثارة حماسة وشغف الموظفين لتقديم افكار إبداعية في بيئة العمل. حيث يمكن للموظفين الذين يشاركون في العملية الإبداعية.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2) </a:t>
            </a:r>
            <a:r>
              <a:rPr kumimoji="0" lang="ar-JO"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تمكين الموظفين وتحسين ولاءهم</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من خلال السماح لهم بإحداث تأثير ملموس ومرئي على بيئة عملهم وهذا يعد حافزًا قويًا، لأن مفاتيح رعاية مكان العمل الإبداعي هو تمكين جميع الموظفين من حرية التعبير عن أفكارهم.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3) </a:t>
            </a:r>
            <a:r>
              <a:rPr kumimoji="0" lang="ar-JO"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إزالة الخوف من الفشل</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الخوف من الفشل يعيق تدفق الأفكار والإنتاجية، ويزيل كل احتمالات التحسين. لذا إن منح العاملين الحرية وتعزيز ثقتهم  بعدم الخوف من الفشل يعتبر أحد المكونات الرئيسية لتعزيز البيئة الإبداعية، والتفكير الإبداعي، وتحقيق زيادة مستمرة في الانتاجية.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4) </a:t>
            </a:r>
            <a:r>
              <a:rPr kumimoji="0" lang="ar-JO"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معالجة المشاكل المعقدة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إن تشجيع التفكير الإبداعي يساعد الموظفين في رؤية الصورة الأكبر والتعامل مع المشاكل المعقدة، فتصبح إنتاجيتهم ذات جودة أكبر.</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5) </a:t>
            </a:r>
            <a:r>
              <a:rPr kumimoji="0" lang="ar-JO"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استمرار العمل الابتكاري</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من خلال تشجيع الأفكار الجديدة يتحول العمل إلى ابتكارات مستمرة، حيث يمنح القائد للعاملين بالحرية في طرح الأسئلة دائمًا، ومناقشة جميع المسائل والأفكار المتعلقة بالعمل وتطويره.</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p>
        </p:txBody>
      </p:sp>
      <p:sp>
        <p:nvSpPr>
          <p:cNvPr id="10" name="TextBox 9">
            <a:extLst>
              <a:ext uri="{FF2B5EF4-FFF2-40B4-BE49-F238E27FC236}">
                <a16:creationId xmlns:a16="http://schemas.microsoft.com/office/drawing/2014/main" id="{92165D66-24C6-E8B0-6AEC-71DE5BC4FADB}"/>
              </a:ext>
            </a:extLst>
          </p:cNvPr>
          <p:cNvSpPr txBox="1"/>
          <p:nvPr/>
        </p:nvSpPr>
        <p:spPr>
          <a:xfrm>
            <a:off x="-34253" y="6298021"/>
            <a:ext cx="6094520"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white"/>
                </a:solidFill>
                <a:effectLst/>
                <a:uLnTx/>
                <a:uFillTx/>
                <a:latin typeface="Calibri" panose="020F0502020204030204"/>
                <a:ea typeface="+mn-ea"/>
                <a:cs typeface="+mn-cs"/>
              </a:rPr>
              <a:t>https://skills4us.com/%D8%A7%D9%84%D8%A5%D8%A8%D8%AF%D8%A7%D8%B9-%D9%88%D8%A7%D9%84%D8%A5%D9%86%D8%AA%D8%A7%D8%AC%D9%8A%D8%A9</a:t>
            </a:r>
            <a:endParaRPr kumimoji="0" lang="ar-JO" sz="1100" b="0"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endParaRPr>
          </a:p>
        </p:txBody>
      </p:sp>
      <p:sp>
        <p:nvSpPr>
          <p:cNvPr id="9" name="TextBox 8">
            <a:extLst>
              <a:ext uri="{FF2B5EF4-FFF2-40B4-BE49-F238E27FC236}">
                <a16:creationId xmlns:a16="http://schemas.microsoft.com/office/drawing/2014/main" id="{38CF26D0-A3F2-3C48-6FC0-E938BCE0ADAA}"/>
              </a:ext>
            </a:extLst>
          </p:cNvPr>
          <p:cNvSpPr txBox="1"/>
          <p:nvPr/>
        </p:nvSpPr>
        <p:spPr>
          <a:xfrm>
            <a:off x="3053795" y="306685"/>
            <a:ext cx="6112276"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تحقيق الانتاجية من خلال تعزيز الإبداع</a:t>
            </a:r>
          </a:p>
        </p:txBody>
      </p:sp>
    </p:spTree>
    <p:extLst>
      <p:ext uri="{BB962C8B-B14F-4D97-AF65-F5344CB8AC3E}">
        <p14:creationId xmlns:p14="http://schemas.microsoft.com/office/powerpoint/2010/main" val="4165234171"/>
      </p:ext>
    </p:extLst>
  </p:cSld>
  <p:clrMapOvr>
    <a:masterClrMapping/>
  </p:clrMapOvr>
  <mc:AlternateContent xmlns:mc="http://schemas.openxmlformats.org/markup-compatibility/2006" xmlns:p14="http://schemas.microsoft.com/office/powerpoint/2010/main">
    <mc:Choice Requires="p14">
      <p:transition spd="slow" p14:dur="3400" advTm="121520">
        <p14:reveal/>
      </p:transition>
    </mc:Choice>
    <mc:Fallback xmlns="">
      <p:transition spd="slow" advTm="12152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9899" y="1164477"/>
            <a:ext cx="43592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3937" y="1291870"/>
            <a:ext cx="11141812" cy="4855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728530"/>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D454EFAD-DF36-1A8A-127D-13E7B667EC09}"/>
              </a:ext>
            </a:extLst>
          </p:cNvPr>
          <p:cNvSpPr txBox="1"/>
          <p:nvPr/>
        </p:nvSpPr>
        <p:spPr>
          <a:xfrm>
            <a:off x="477835" y="790538"/>
            <a:ext cx="6524542" cy="430887"/>
          </a:xfrm>
          <a:prstGeom prst="rect">
            <a:avLst/>
          </a:prstGeom>
          <a:noFill/>
        </p:spPr>
        <p:txBody>
          <a:bodyPr wrap="square" rtlCol="0">
            <a:spAutoFit/>
          </a:bodyPr>
          <a:lstStyle/>
          <a:p>
            <a:pPr marL="0" marR="0" lvl="0" indent="503555" algn="just" defTabSz="914400" rtl="1" eaLnBrk="1" fontAlgn="auto" latinLnBrk="0" hangingPunct="1">
              <a:lnSpc>
                <a:spcPts val="2400"/>
              </a:lnSpc>
              <a:spcBef>
                <a:spcPts val="600"/>
              </a:spcBef>
              <a:spcAft>
                <a:spcPts val="0"/>
              </a:spcAft>
              <a:buClrTx/>
              <a:buSzTx/>
              <a:buFontTx/>
              <a:buNone/>
              <a:tabLst/>
              <a:defRPr/>
            </a:pPr>
            <a:r>
              <a:rPr kumimoji="0" lang="ar-SA" sz="2800" b="1" i="0" u="none" strike="noStrike" kern="1200" cap="none" spc="0" normalizeH="0" baseline="0" noProof="0" dirty="0">
                <a:ln>
                  <a:noFill/>
                </a:ln>
                <a:solidFill>
                  <a:schemeClr val="bg1"/>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خاتمــــــة</a:t>
            </a:r>
            <a:r>
              <a:rPr kumimoji="0" lang="ar-SA" sz="2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endParaRPr>
          </a:p>
        </p:txBody>
      </p:sp>
      <p:sp>
        <p:nvSpPr>
          <p:cNvPr id="6" name="TextBox 5">
            <a:extLst>
              <a:ext uri="{FF2B5EF4-FFF2-40B4-BE49-F238E27FC236}">
                <a16:creationId xmlns:a16="http://schemas.microsoft.com/office/drawing/2014/main" id="{C424500D-137B-7D36-5264-9C3D03ACFCC8}"/>
              </a:ext>
            </a:extLst>
          </p:cNvPr>
          <p:cNvSpPr txBox="1"/>
          <p:nvPr/>
        </p:nvSpPr>
        <p:spPr>
          <a:xfrm>
            <a:off x="653681" y="1464807"/>
            <a:ext cx="10884638" cy="4190314"/>
          </a:xfrm>
          <a:prstGeom prst="rect">
            <a:avLst/>
          </a:prstGeom>
          <a:noFill/>
        </p:spPr>
        <p:txBody>
          <a:bodyPr wrap="square">
            <a:spAutoFit/>
          </a:bodyPr>
          <a:lstStyle/>
          <a:p>
            <a:pPr algn="just" rtl="1">
              <a:lnSpc>
                <a:spcPct val="150000"/>
              </a:lnSpc>
            </a:pPr>
            <a:r>
              <a:rPr lang="ar-JO" sz="2000" dirty="0"/>
              <a:t>     من خلال ما تطرقنا نخلص إلى أن الإبداع التكنولوجي يلعب الدور الحاسم في مقدرة المؤسسات على تجاوز التحديات والتغيرات والتحولات الطارئة وعولمة الاقتصاد واشتداد المنافسة بين المؤسسات، وفي مثل هذه البيئة الجديدة تكون القدرة التنافسية لأي مؤسسة مرهونة بقدرتها المستمرة على تحسين وتطوير منتجاتها وأساليب إدارتها وعملها. وعلى الرغم من الخصائص التي تتميز بها المؤسسات والدور الذي تلعبه في التنمية الاقتصادية والاجتماعية إلا أنها بحاجة إلى ممارسة الانشطة الإبداعية لمواكبة التطورات من جهة والتأقلم مع ظروف السوق المتغير على الدوام من جهة أخرى. فالإبداع التكنولوجي يُكسب هذه المؤسسات قيمة تنافسية عالية، فالأفكار المبدعة حديثا والتي استثمرت في مشاريع ناجحة، يرجع سبب نجاحها إلى الميزة التنافسية التي اكتسبتها من خلال الإبداع. وبالتالي، لكي تمتلك المؤسسات القدرة على المنافسة في ظل هذه الظروف الإقليمية والدولية الجديدة على حد سواء، فلا بد لها أن تحسّن منتجاتها وخدماتها، وتعزز أدائها بمختلف الوسائل، وإيجاد السبل والأدوات التي تساعدها على التعامل مع هذه التغيرات المتلاحقة، من خلال مواكبة التكنولوجيا الحديثة ومختلف تطبيقاتها.</a:t>
            </a:r>
          </a:p>
        </p:txBody>
      </p:sp>
    </p:spTree>
    <p:extLst>
      <p:ext uri="{BB962C8B-B14F-4D97-AF65-F5344CB8AC3E}">
        <p14:creationId xmlns:p14="http://schemas.microsoft.com/office/powerpoint/2010/main" val="854036779"/>
      </p:ext>
    </p:extLst>
  </p:cSld>
  <p:clrMapOvr>
    <a:masterClrMapping/>
  </p:clrMapOvr>
  <mc:AlternateContent xmlns:mc="http://schemas.openxmlformats.org/markup-compatibility/2006" xmlns:p14="http://schemas.microsoft.com/office/powerpoint/2010/main">
    <mc:Choice Requires="p14">
      <p:transition spd="slow" p14:dur="2000" advTm="108022"/>
    </mc:Choice>
    <mc:Fallback xmlns="">
      <p:transition spd="slow" advTm="10802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BEBA8EAE-BF5A-486C-A8C5-ECC9F3942E4B}">
                <a14:imgProps xmlns:a14="http://schemas.microsoft.com/office/drawing/2010/main">
                  <a14:imgLayer r:embed="rId5">
                    <a14:imgEffect>
                      <a14:artisticPhotocopy/>
                    </a14:imgEffect>
                  </a14:imgLayer>
                </a14:imgProps>
              </a:ext>
              <a:ext uri="{28A0092B-C50C-407E-A947-70E740481C1C}">
                <a14:useLocalDpi xmlns:a14="http://schemas.microsoft.com/office/drawing/2010/main" val="0"/>
              </a:ext>
            </a:extLst>
          </a:blip>
          <a:srcRect/>
          <a:stretch/>
        </p:blipFill>
        <p:spPr>
          <a:xfrm>
            <a:off x="9578322" y="165259"/>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4187800" y="63307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Rectangle 3">
            <a:extLst>
              <a:ext uri="{FF2B5EF4-FFF2-40B4-BE49-F238E27FC236}">
                <a16:creationId xmlns:a16="http://schemas.microsoft.com/office/drawing/2014/main" id="{70F1FE5C-AE6F-A664-4CF6-FD420F844C37}"/>
              </a:ext>
            </a:extLst>
          </p:cNvPr>
          <p:cNvSpPr/>
          <p:nvPr/>
        </p:nvSpPr>
        <p:spPr>
          <a:xfrm>
            <a:off x="8822767" y="2020504"/>
            <a:ext cx="4747323" cy="765915"/>
          </a:xfrm>
          <a:prstGeom prst="rect">
            <a:avLst/>
          </a:prstGeom>
          <a:noFill/>
        </p:spPr>
        <p:txBody>
          <a:bodyPr wrap="square">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ar-JO" sz="4000" b="1" i="0" u="none" strike="noStrike" kern="1200" cap="none" spc="0" normalizeH="0" baseline="0" noProof="0" dirty="0">
                <a:ln>
                  <a:noFill/>
                </a:ln>
                <a:solidFill>
                  <a:prstClr val="white">
                    <a:lumMod val="85000"/>
                  </a:prstClr>
                </a:solidFill>
                <a:effectLst/>
                <a:uLnTx/>
                <a:uFillTx/>
                <a:latin typeface="Calibri" panose="020F0502020204030204"/>
                <a:ea typeface="+mn-ea"/>
                <a:cs typeface="Arial" panose="020B0604020202020204" pitchFamily="34" charset="0"/>
              </a:rPr>
              <a:t>ملخص المحاضرة</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6" name="Graphic 5">
            <a:extLst>
              <a:ext uri="{FF2B5EF4-FFF2-40B4-BE49-F238E27FC236}">
                <a16:creationId xmlns:a16="http://schemas.microsoft.com/office/drawing/2014/main" id="{AFD2EA54-D1A6-05C2-1F4D-050E00BB155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738105" y="6389660"/>
            <a:ext cx="2279266" cy="384052"/>
          </a:xfrm>
          <a:prstGeom prst="rect">
            <a:avLst/>
          </a:prstGeom>
        </p:spPr>
      </p:pic>
    </p:spTree>
    <p:extLst>
      <p:ext uri="{BB962C8B-B14F-4D97-AF65-F5344CB8AC3E}">
        <p14:creationId xmlns:p14="http://schemas.microsoft.com/office/powerpoint/2010/main" val="2619272476"/>
      </p:ext>
    </p:extLst>
  </p:cSld>
  <p:clrMapOvr>
    <a:masterClrMapping/>
  </p:clrMapOvr>
  <mc:AlternateContent xmlns:mc="http://schemas.openxmlformats.org/markup-compatibility/2006" xmlns:p14="http://schemas.microsoft.com/office/powerpoint/2010/main">
    <mc:Choice Requires="p14">
      <p:transition spd="slow" p14:dur="2000" advTm="403876"/>
    </mc:Choice>
    <mc:Fallback xmlns="">
      <p:transition spd="slow" advTm="40387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a16="http://schemas.microsoft.com/office/drawing/2014/main" id="{950B61AA-85B7-6C29-4D96-FDAF527B12FC}"/>
              </a:ext>
            </a:extLst>
          </p:cNvPr>
          <p:cNvPicPr>
            <a:picLocks noGrp="1" noChangeAspect="1"/>
          </p:cNvPicPr>
          <p:nvPr>
            <p:ph type="pic" idx="12"/>
          </p:nvPr>
        </p:nvPicPr>
        <p:blipFill>
          <a:blip r:embed="rId3">
            <a:extLst>
              <a:ext uri="{BEBA8EAE-BF5A-486C-A8C5-ECC9F3942E4B}">
                <a14:imgProps xmlns:a14="http://schemas.microsoft.com/office/drawing/2010/main">
                  <a14:imgLayer r:embed="rId4">
                    <a14:imgEffect>
                      <a14:brightnessContrast bright="-40000" contrast="-40000"/>
                    </a14:imgEffect>
                  </a14:imgLayer>
                </a14:imgProps>
              </a:ext>
            </a:extLst>
          </a:blip>
          <a:srcRect t="4878" b="4878"/>
          <a:stretch>
            <a:fillRect/>
          </a:stretch>
        </p:blipFill>
        <p:spPr>
          <a:prstGeom prst="rect">
            <a:avLst/>
          </a:prstGeom>
        </p:spPr>
      </p:pic>
      <p:pic>
        <p:nvPicPr>
          <p:cNvPr id="10" name="Picture 9">
            <a:extLst>
              <a:ext uri="{FF2B5EF4-FFF2-40B4-BE49-F238E27FC236}">
                <a16:creationId xmlns:a16="http://schemas.microsoft.com/office/drawing/2014/main" id="{EEF796EE-AC5B-4C0B-2AD7-EED7EAF1D7D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12" name="TextBox 11">
            <a:extLst>
              <a:ext uri="{FF2B5EF4-FFF2-40B4-BE49-F238E27FC236}">
                <a16:creationId xmlns:a16="http://schemas.microsoft.com/office/drawing/2014/main" id="{14A1231D-EEB2-6C21-896F-0ECF4C79651F}"/>
              </a:ext>
            </a:extLst>
          </p:cNvPr>
          <p:cNvSpPr txBox="1"/>
          <p:nvPr/>
        </p:nvSpPr>
        <p:spPr>
          <a:xfrm>
            <a:off x="9596596" y="5829379"/>
            <a:ext cx="2184719" cy="646331"/>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 typeface="Arial"/>
              <a:buNone/>
              <a:tabLst/>
              <a:defRPr/>
            </a:pPr>
            <a:r>
              <a:rPr kumimoji="0" lang="ar-JO"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دمتم بحفظ الله ورعايته </a:t>
            </a:r>
          </a:p>
          <a:p>
            <a:pPr marL="0" marR="0" lvl="0" indent="0" algn="r" defTabSz="914400" rtl="0" eaLnBrk="1" fontAlgn="auto" latinLnBrk="0" hangingPunct="1">
              <a:lnSpc>
                <a:spcPct val="100000"/>
              </a:lnSpc>
              <a:spcBef>
                <a:spcPts val="0"/>
              </a:spcBef>
              <a:spcAft>
                <a:spcPts val="0"/>
              </a:spcAft>
              <a:buClrTx/>
              <a:buSzTx/>
              <a:buFont typeface="Arial"/>
              <a:buNone/>
              <a:tabLst/>
              <a:defRPr/>
            </a:pPr>
            <a:r>
              <a:rPr kumimoji="0" lang="ar-JO"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د. وردة أبو كلوب</a:t>
            </a: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13" name="TextBox 12">
            <a:extLst>
              <a:ext uri="{FF2B5EF4-FFF2-40B4-BE49-F238E27FC236}">
                <a16:creationId xmlns:a16="http://schemas.microsoft.com/office/drawing/2014/main" id="{D78BC72E-5EDF-5570-6462-9FBB6D97DAF1}"/>
              </a:ext>
            </a:extLst>
          </p:cNvPr>
          <p:cNvSpPr txBox="1"/>
          <p:nvPr/>
        </p:nvSpPr>
        <p:spPr>
          <a:xfrm>
            <a:off x="839755" y="621707"/>
            <a:ext cx="6663223"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الموعد القادم : مراجعة لجميع المحاور</a:t>
            </a:r>
          </a:p>
          <a:p>
            <a:pPr marL="0" marR="0" lvl="0" indent="0" algn="l" defTabSz="914400" rtl="0" eaLnBrk="1" fontAlgn="auto" latinLnBrk="0" hangingPunct="1">
              <a:lnSpc>
                <a:spcPct val="100000"/>
              </a:lnSpc>
              <a:spcBef>
                <a:spcPts val="0"/>
              </a:spcBef>
              <a:spcAft>
                <a:spcPts val="0"/>
              </a:spcAft>
              <a:buClrTx/>
              <a:buSzTx/>
              <a:buFont typeface="Arial"/>
              <a:buNone/>
              <a:tabLst/>
              <a:defRPr/>
            </a:pP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14" name="Graphic 13">
            <a:extLst>
              <a:ext uri="{FF2B5EF4-FFF2-40B4-BE49-F238E27FC236}">
                <a16:creationId xmlns:a16="http://schemas.microsoft.com/office/drawing/2014/main" id="{A1611DA8-56C6-7708-949C-3EE7B7DB579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776080" y="3518715"/>
            <a:ext cx="2279266" cy="384052"/>
          </a:xfrm>
          <a:prstGeom prst="rect">
            <a:avLst/>
          </a:prstGeom>
        </p:spPr>
      </p:pic>
    </p:spTree>
    <p:extLst>
      <p:ext uri="{BB962C8B-B14F-4D97-AF65-F5344CB8AC3E}">
        <p14:creationId xmlns:p14="http://schemas.microsoft.com/office/powerpoint/2010/main" val="4078580324"/>
      </p:ext>
    </p:extLst>
  </p:cSld>
  <p:clrMapOvr>
    <a:masterClrMapping/>
  </p:clrMapOvr>
  <mc:AlternateContent xmlns:mc="http://schemas.openxmlformats.org/markup-compatibility/2006" xmlns:p14="http://schemas.microsoft.com/office/powerpoint/2010/main">
    <mc:Choice Requires="p14">
      <p:transition spd="slow" p14:dur="2000" advTm="43904"/>
    </mc:Choice>
    <mc:Fallback xmlns="">
      <p:transition spd="slow" advTm="43904"/>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0.7"/>
</p:tagLst>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8566</TotalTime>
  <Words>5576</Words>
  <Application>Microsoft Office PowerPoint</Application>
  <PresentationFormat>Widescreen</PresentationFormat>
  <Paragraphs>348</Paragraphs>
  <Slides>30</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30</vt:i4>
      </vt:variant>
    </vt:vector>
  </HeadingPairs>
  <TitlesOfParts>
    <vt:vector size="40" baseType="lpstr">
      <vt:lpstr>Almarai</vt:lpstr>
      <vt:lpstr>Arial</vt:lpstr>
      <vt:lpstr>Bahnschrift SemiBold SemiConden</vt:lpstr>
      <vt:lpstr>Calibri</vt:lpstr>
      <vt:lpstr>Calibri Light</vt:lpstr>
      <vt:lpstr>Roboto</vt:lpstr>
      <vt:lpstr>Simplified Arabic</vt:lpstr>
      <vt:lpstr>Tajawal Medium</vt:lpstr>
      <vt:lpstr>Times New Roman</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ward kloub</dc:creator>
  <cp:lastModifiedBy>ward kloub</cp:lastModifiedBy>
  <cp:revision>181</cp:revision>
  <dcterms:created xsi:type="dcterms:W3CDTF">2023-11-01T16:58:48Z</dcterms:created>
  <dcterms:modified xsi:type="dcterms:W3CDTF">2023-12-05T19:37:07Z</dcterms:modified>
</cp:coreProperties>
</file>