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03" r:id="rId2"/>
    <p:sldId id="332" r:id="rId3"/>
    <p:sldId id="331" r:id="rId4"/>
    <p:sldId id="335" r:id="rId5"/>
    <p:sldId id="352" r:id="rId6"/>
    <p:sldId id="336" r:id="rId7"/>
    <p:sldId id="337" r:id="rId8"/>
    <p:sldId id="339" r:id="rId9"/>
    <p:sldId id="353" r:id="rId10"/>
    <p:sldId id="340" r:id="rId11"/>
    <p:sldId id="338" r:id="rId12"/>
    <p:sldId id="354" r:id="rId13"/>
    <p:sldId id="342" r:id="rId14"/>
    <p:sldId id="341" r:id="rId15"/>
    <p:sldId id="355" r:id="rId16"/>
    <p:sldId id="343" r:id="rId17"/>
    <p:sldId id="356" r:id="rId18"/>
    <p:sldId id="344" r:id="rId19"/>
    <p:sldId id="357" r:id="rId20"/>
    <p:sldId id="346" r:id="rId21"/>
    <p:sldId id="359" r:id="rId22"/>
    <p:sldId id="358" r:id="rId23"/>
    <p:sldId id="306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32"/>
            <p14:sldId id="331"/>
            <p14:sldId id="335"/>
            <p14:sldId id="352"/>
            <p14:sldId id="336"/>
            <p14:sldId id="337"/>
            <p14:sldId id="339"/>
            <p14:sldId id="353"/>
            <p14:sldId id="340"/>
            <p14:sldId id="338"/>
            <p14:sldId id="354"/>
            <p14:sldId id="342"/>
            <p14:sldId id="341"/>
            <p14:sldId id="355"/>
            <p14:sldId id="343"/>
            <p14:sldId id="356"/>
            <p14:sldId id="344"/>
            <p14:sldId id="357"/>
            <p14:sldId id="346"/>
            <p14:sldId id="359"/>
            <p14:sldId id="358"/>
            <p14:sldId id="306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9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CFC9E6-1BD3-4104-8E6F-A32C8FA952C1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608DBC51-F23F-4F4F-8F77-01ED318D12BE}">
      <dgm:prSet custT="1"/>
      <dgm:spPr/>
      <dgm:t>
        <a:bodyPr/>
        <a:lstStyle/>
        <a:p>
          <a:pPr algn="just"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يجب أن يكون هناك معايير للسلوك المهني  أي وجود بعض المبادئ الأساسية الأخلاقية  المتعلقة بالمهنة والمقبولة لسلوك أعضاء هيئة التدريس بصفة عامة </a:t>
          </a:r>
          <a:r>
            <a:rPr lang="ar-EG" sz="3300" dirty="0">
              <a:solidFill>
                <a:schemeClr val="bg1"/>
              </a:solidFill>
            </a:rPr>
            <a:t>. </a:t>
          </a:r>
        </a:p>
      </dgm:t>
    </dgm:pt>
    <dgm:pt modelId="{760DCE6A-2BF7-4AA8-B83C-4472A53B4CC8}" type="parTrans" cxnId="{1704228A-7F0B-4996-98B3-2C385D722A38}">
      <dgm:prSet/>
      <dgm:spPr/>
      <dgm:t>
        <a:bodyPr/>
        <a:lstStyle/>
        <a:p>
          <a:pPr rtl="1"/>
          <a:endParaRPr lang="ar-EG"/>
        </a:p>
      </dgm:t>
    </dgm:pt>
    <dgm:pt modelId="{9B4E6FE1-BE07-4632-8072-BE7C0B9119A4}" type="sibTrans" cxnId="{1704228A-7F0B-4996-98B3-2C385D722A38}">
      <dgm:prSet/>
      <dgm:spPr/>
      <dgm:t>
        <a:bodyPr/>
        <a:lstStyle/>
        <a:p>
          <a:pPr rtl="1"/>
          <a:endParaRPr lang="ar-EG"/>
        </a:p>
      </dgm:t>
    </dgm:pt>
    <dgm:pt modelId="{3876400B-CC22-4AF5-87A8-226AC95CFBF8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يعد أي سلوك غير مقبول أو يحيد عن هذه المبادئ  من قبل أعضاء هيئة التدريس هو سلوك غير مقبول  لأنه لا يتوافق مع مهمة المؤسسة التعليمية التابع لها . </a:t>
          </a:r>
        </a:p>
      </dgm:t>
    </dgm:pt>
    <dgm:pt modelId="{78E9CD3E-0C1B-45A0-A393-277F5866778A}" type="parTrans" cxnId="{45C030DC-0057-4B11-A81C-85E64459911F}">
      <dgm:prSet/>
      <dgm:spPr/>
      <dgm:t>
        <a:bodyPr/>
        <a:lstStyle/>
        <a:p>
          <a:pPr rtl="1"/>
          <a:endParaRPr lang="ar-EG"/>
        </a:p>
      </dgm:t>
    </dgm:pt>
    <dgm:pt modelId="{9AA0BBEF-2256-4EE8-8A3D-02936D46BD32}" type="sibTrans" cxnId="{45C030DC-0057-4B11-A81C-85E64459911F}">
      <dgm:prSet/>
      <dgm:spPr/>
      <dgm:t>
        <a:bodyPr/>
        <a:lstStyle/>
        <a:p>
          <a:pPr rtl="1"/>
          <a:endParaRPr lang="ar-EG"/>
        </a:p>
      </dgm:t>
    </dgm:pt>
    <dgm:pt modelId="{54A3FB92-CE81-4863-B059-EBC85B044CE2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أي انحراف عن تلك الأخلاقيات أو تلك المعايير يؤدي إلى إجراءات تأديبية . </a:t>
          </a:r>
        </a:p>
      </dgm:t>
    </dgm:pt>
    <dgm:pt modelId="{62DDED8F-D653-4FCE-8B23-B9E3BE3EAF81}" type="parTrans" cxnId="{5AA3FF37-C9B2-4730-973C-972E1B7819E2}">
      <dgm:prSet/>
      <dgm:spPr/>
      <dgm:t>
        <a:bodyPr/>
        <a:lstStyle/>
        <a:p>
          <a:pPr rtl="1"/>
          <a:endParaRPr lang="ar-EG"/>
        </a:p>
      </dgm:t>
    </dgm:pt>
    <dgm:pt modelId="{D8934867-5C2B-4F16-B841-502E902919F0}" type="sibTrans" cxnId="{5AA3FF37-C9B2-4730-973C-972E1B7819E2}">
      <dgm:prSet/>
      <dgm:spPr/>
      <dgm:t>
        <a:bodyPr/>
        <a:lstStyle/>
        <a:p>
          <a:pPr rtl="1"/>
          <a:endParaRPr lang="ar-EG"/>
        </a:p>
      </dgm:t>
    </dgm:pt>
    <dgm:pt modelId="{90192F33-1AA4-4B12-8AC1-34BF669E5A45}" type="pres">
      <dgm:prSet presAssocID="{DFCFC9E6-1BD3-4104-8E6F-A32C8FA952C1}" presName="vert0" presStyleCnt="0">
        <dgm:presLayoutVars>
          <dgm:dir/>
          <dgm:animOne val="branch"/>
          <dgm:animLvl val="lvl"/>
        </dgm:presLayoutVars>
      </dgm:prSet>
      <dgm:spPr/>
    </dgm:pt>
    <dgm:pt modelId="{0780E3FD-B3BB-4828-BDFF-DB3A43E8ADF2}" type="pres">
      <dgm:prSet presAssocID="{608DBC51-F23F-4F4F-8F77-01ED318D12BE}" presName="thickLine" presStyleLbl="alignNode1" presStyleIdx="0" presStyleCnt="3"/>
      <dgm:spPr/>
    </dgm:pt>
    <dgm:pt modelId="{AB51C1B5-7A56-4868-9C7D-5988D32B1E43}" type="pres">
      <dgm:prSet presAssocID="{608DBC51-F23F-4F4F-8F77-01ED318D12BE}" presName="horz1" presStyleCnt="0"/>
      <dgm:spPr/>
    </dgm:pt>
    <dgm:pt modelId="{E61C931E-7D96-4FFF-AD79-ECBB88D72BE4}" type="pres">
      <dgm:prSet presAssocID="{608DBC51-F23F-4F4F-8F77-01ED318D12BE}" presName="tx1" presStyleLbl="revTx" presStyleIdx="0" presStyleCnt="3"/>
      <dgm:spPr/>
    </dgm:pt>
    <dgm:pt modelId="{87B3AE25-D566-4104-8D60-5EAC1D509C44}" type="pres">
      <dgm:prSet presAssocID="{608DBC51-F23F-4F4F-8F77-01ED318D12BE}" presName="vert1" presStyleCnt="0"/>
      <dgm:spPr/>
    </dgm:pt>
    <dgm:pt modelId="{257577CA-B7D2-4581-A702-B011BB4BE7B4}" type="pres">
      <dgm:prSet presAssocID="{3876400B-CC22-4AF5-87A8-226AC95CFBF8}" presName="thickLine" presStyleLbl="alignNode1" presStyleIdx="1" presStyleCnt="3"/>
      <dgm:spPr/>
    </dgm:pt>
    <dgm:pt modelId="{EE10485B-A854-44E9-A61F-1B331120B3DA}" type="pres">
      <dgm:prSet presAssocID="{3876400B-CC22-4AF5-87A8-226AC95CFBF8}" presName="horz1" presStyleCnt="0"/>
      <dgm:spPr/>
    </dgm:pt>
    <dgm:pt modelId="{8999C354-0071-4D35-8B1A-8EE8AC7399FC}" type="pres">
      <dgm:prSet presAssocID="{3876400B-CC22-4AF5-87A8-226AC95CFBF8}" presName="tx1" presStyleLbl="revTx" presStyleIdx="1" presStyleCnt="3"/>
      <dgm:spPr/>
    </dgm:pt>
    <dgm:pt modelId="{148838EA-B201-4B57-A5EE-CAADCE799CB8}" type="pres">
      <dgm:prSet presAssocID="{3876400B-CC22-4AF5-87A8-226AC95CFBF8}" presName="vert1" presStyleCnt="0"/>
      <dgm:spPr/>
    </dgm:pt>
    <dgm:pt modelId="{2E99F8BD-FEE9-4DB5-A98A-6067674E76AF}" type="pres">
      <dgm:prSet presAssocID="{54A3FB92-CE81-4863-B059-EBC85B044CE2}" presName="thickLine" presStyleLbl="alignNode1" presStyleIdx="2" presStyleCnt="3"/>
      <dgm:spPr/>
    </dgm:pt>
    <dgm:pt modelId="{A045A70A-7CFB-48A1-8509-A087DFAECE14}" type="pres">
      <dgm:prSet presAssocID="{54A3FB92-CE81-4863-B059-EBC85B044CE2}" presName="horz1" presStyleCnt="0"/>
      <dgm:spPr/>
    </dgm:pt>
    <dgm:pt modelId="{1C7C10B1-C7C7-44DE-819A-1BE60657AA10}" type="pres">
      <dgm:prSet presAssocID="{54A3FB92-CE81-4863-B059-EBC85B044CE2}" presName="tx1" presStyleLbl="revTx" presStyleIdx="2" presStyleCnt="3"/>
      <dgm:spPr/>
    </dgm:pt>
    <dgm:pt modelId="{BB7B0F41-EFC8-43CE-8DC3-53222AE58B6E}" type="pres">
      <dgm:prSet presAssocID="{54A3FB92-CE81-4863-B059-EBC85B044CE2}" presName="vert1" presStyleCnt="0"/>
      <dgm:spPr/>
    </dgm:pt>
  </dgm:ptLst>
  <dgm:cxnLst>
    <dgm:cxn modelId="{DE951400-D69F-44B1-92BD-BFC99256557B}" type="presOf" srcId="{54A3FB92-CE81-4863-B059-EBC85B044CE2}" destId="{1C7C10B1-C7C7-44DE-819A-1BE60657AA10}" srcOrd="0" destOrd="0" presId="urn:microsoft.com/office/officeart/2008/layout/LinedList"/>
    <dgm:cxn modelId="{5AA3FF37-C9B2-4730-973C-972E1B7819E2}" srcId="{DFCFC9E6-1BD3-4104-8E6F-A32C8FA952C1}" destId="{54A3FB92-CE81-4863-B059-EBC85B044CE2}" srcOrd="2" destOrd="0" parTransId="{62DDED8F-D653-4FCE-8B23-B9E3BE3EAF81}" sibTransId="{D8934867-5C2B-4F16-B841-502E902919F0}"/>
    <dgm:cxn modelId="{D1427E4F-CF63-43BD-914F-43C487ABEE77}" type="presOf" srcId="{608DBC51-F23F-4F4F-8F77-01ED318D12BE}" destId="{E61C931E-7D96-4FFF-AD79-ECBB88D72BE4}" srcOrd="0" destOrd="0" presId="urn:microsoft.com/office/officeart/2008/layout/LinedList"/>
    <dgm:cxn modelId="{1704228A-7F0B-4996-98B3-2C385D722A38}" srcId="{DFCFC9E6-1BD3-4104-8E6F-A32C8FA952C1}" destId="{608DBC51-F23F-4F4F-8F77-01ED318D12BE}" srcOrd="0" destOrd="0" parTransId="{760DCE6A-2BF7-4AA8-B83C-4472A53B4CC8}" sibTransId="{9B4E6FE1-BE07-4632-8072-BE7C0B9119A4}"/>
    <dgm:cxn modelId="{9F3E5DAB-906D-47AA-BB40-78E1BA507933}" type="presOf" srcId="{DFCFC9E6-1BD3-4104-8E6F-A32C8FA952C1}" destId="{90192F33-1AA4-4B12-8AC1-34BF669E5A45}" srcOrd="0" destOrd="0" presId="urn:microsoft.com/office/officeart/2008/layout/LinedList"/>
    <dgm:cxn modelId="{45C030DC-0057-4B11-A81C-85E64459911F}" srcId="{DFCFC9E6-1BD3-4104-8E6F-A32C8FA952C1}" destId="{3876400B-CC22-4AF5-87A8-226AC95CFBF8}" srcOrd="1" destOrd="0" parTransId="{78E9CD3E-0C1B-45A0-A393-277F5866778A}" sibTransId="{9AA0BBEF-2256-4EE8-8A3D-02936D46BD32}"/>
    <dgm:cxn modelId="{7F6524E2-8297-40B3-BDCB-561F67C1E95F}" type="presOf" srcId="{3876400B-CC22-4AF5-87A8-226AC95CFBF8}" destId="{8999C354-0071-4D35-8B1A-8EE8AC7399FC}" srcOrd="0" destOrd="0" presId="urn:microsoft.com/office/officeart/2008/layout/LinedList"/>
    <dgm:cxn modelId="{173489FE-1E9E-4868-B87C-178EE5215F62}" type="presParOf" srcId="{90192F33-1AA4-4B12-8AC1-34BF669E5A45}" destId="{0780E3FD-B3BB-4828-BDFF-DB3A43E8ADF2}" srcOrd="0" destOrd="0" presId="urn:microsoft.com/office/officeart/2008/layout/LinedList"/>
    <dgm:cxn modelId="{E148544A-C36A-40FB-9013-E893A50852EB}" type="presParOf" srcId="{90192F33-1AA4-4B12-8AC1-34BF669E5A45}" destId="{AB51C1B5-7A56-4868-9C7D-5988D32B1E43}" srcOrd="1" destOrd="0" presId="urn:microsoft.com/office/officeart/2008/layout/LinedList"/>
    <dgm:cxn modelId="{80C334E2-D7FD-472A-8BC1-E42BEE1275D5}" type="presParOf" srcId="{AB51C1B5-7A56-4868-9C7D-5988D32B1E43}" destId="{E61C931E-7D96-4FFF-AD79-ECBB88D72BE4}" srcOrd="0" destOrd="0" presId="urn:microsoft.com/office/officeart/2008/layout/LinedList"/>
    <dgm:cxn modelId="{E3E5BAA2-2D72-4FF3-B782-3F8F6FAC22E9}" type="presParOf" srcId="{AB51C1B5-7A56-4868-9C7D-5988D32B1E43}" destId="{87B3AE25-D566-4104-8D60-5EAC1D509C44}" srcOrd="1" destOrd="0" presId="urn:microsoft.com/office/officeart/2008/layout/LinedList"/>
    <dgm:cxn modelId="{B532200E-D08B-41AB-BC8B-1AC4719D2684}" type="presParOf" srcId="{90192F33-1AA4-4B12-8AC1-34BF669E5A45}" destId="{257577CA-B7D2-4581-A702-B011BB4BE7B4}" srcOrd="2" destOrd="0" presId="urn:microsoft.com/office/officeart/2008/layout/LinedList"/>
    <dgm:cxn modelId="{39DA9C7D-B9B0-457E-949B-D9BFACE6BAB8}" type="presParOf" srcId="{90192F33-1AA4-4B12-8AC1-34BF669E5A45}" destId="{EE10485B-A854-44E9-A61F-1B331120B3DA}" srcOrd="3" destOrd="0" presId="urn:microsoft.com/office/officeart/2008/layout/LinedList"/>
    <dgm:cxn modelId="{D1C259D8-7B61-4AB1-A551-E3583F0AB766}" type="presParOf" srcId="{EE10485B-A854-44E9-A61F-1B331120B3DA}" destId="{8999C354-0071-4D35-8B1A-8EE8AC7399FC}" srcOrd="0" destOrd="0" presId="urn:microsoft.com/office/officeart/2008/layout/LinedList"/>
    <dgm:cxn modelId="{0CD68CA5-6F8D-48FE-BCC4-41FE325B46A0}" type="presParOf" srcId="{EE10485B-A854-44E9-A61F-1B331120B3DA}" destId="{148838EA-B201-4B57-A5EE-CAADCE799CB8}" srcOrd="1" destOrd="0" presId="urn:microsoft.com/office/officeart/2008/layout/LinedList"/>
    <dgm:cxn modelId="{843C0565-8F9D-4694-9603-42CB5B9D10C0}" type="presParOf" srcId="{90192F33-1AA4-4B12-8AC1-34BF669E5A45}" destId="{2E99F8BD-FEE9-4DB5-A98A-6067674E76AF}" srcOrd="4" destOrd="0" presId="urn:microsoft.com/office/officeart/2008/layout/LinedList"/>
    <dgm:cxn modelId="{DDE0A727-E354-4050-B129-57A271A03D24}" type="presParOf" srcId="{90192F33-1AA4-4B12-8AC1-34BF669E5A45}" destId="{A045A70A-7CFB-48A1-8509-A087DFAECE14}" srcOrd="5" destOrd="0" presId="urn:microsoft.com/office/officeart/2008/layout/LinedList"/>
    <dgm:cxn modelId="{5CEDC917-1C99-40D5-9DF4-86E41020895A}" type="presParOf" srcId="{A045A70A-7CFB-48A1-8509-A087DFAECE14}" destId="{1C7C10B1-C7C7-44DE-819A-1BE60657AA10}" srcOrd="0" destOrd="0" presId="urn:microsoft.com/office/officeart/2008/layout/LinedList"/>
    <dgm:cxn modelId="{CC11CB3B-14C4-4A46-83E0-E442A92E0BC1}" type="presParOf" srcId="{A045A70A-7CFB-48A1-8509-A087DFAECE14}" destId="{BB7B0F41-EFC8-43CE-8DC3-53222AE58B6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05F2F2-1AB3-4C7E-B0ED-36A5891C83FE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2964CA68-4A98-445F-91CD-22A990286A10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تتمركز مسؤوليات أعضاء هيئة التدريس والمبادئ الأخلاقية والمعايير المحددة للسلوك حول علاقة هيئة التدريس بالتدريس والطلاب وبزملائهم وتخصصاتهم  وبالكلية وبالمجتمع بأكمله. </a:t>
          </a:r>
        </a:p>
      </dgm:t>
    </dgm:pt>
    <dgm:pt modelId="{DEC7D350-6246-4AE5-B830-6FFED5667EC3}" type="parTrans" cxnId="{FE699DAB-AAED-4F12-9DFD-E437284A4EBB}">
      <dgm:prSet/>
      <dgm:spPr/>
      <dgm:t>
        <a:bodyPr/>
        <a:lstStyle/>
        <a:p>
          <a:pPr rtl="1"/>
          <a:endParaRPr lang="ar-EG"/>
        </a:p>
      </dgm:t>
    </dgm:pt>
    <dgm:pt modelId="{1E420565-3AC3-45E0-B83E-AC866FCCA987}" type="sibTrans" cxnId="{FE699DAB-AAED-4F12-9DFD-E437284A4EBB}">
      <dgm:prSet/>
      <dgm:spPr/>
      <dgm:t>
        <a:bodyPr/>
        <a:lstStyle/>
        <a:p>
          <a:pPr rtl="1"/>
          <a:endParaRPr lang="ar-EG"/>
        </a:p>
      </dgm:t>
    </dgm:pt>
    <dgm:pt modelId="{42E4E862-D10B-4DDD-A6E0-774477558C6D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التمييز يكون واضحا بين : المبادئ الأخلاقية ومعايير السلوك. </a:t>
          </a:r>
        </a:p>
      </dgm:t>
    </dgm:pt>
    <dgm:pt modelId="{C63E2731-2E8E-4DC3-BBCC-3761BC29A37D}" type="parTrans" cxnId="{BB226192-C1A1-427C-BC9B-615DA7E17237}">
      <dgm:prSet/>
      <dgm:spPr/>
      <dgm:t>
        <a:bodyPr/>
        <a:lstStyle/>
        <a:p>
          <a:pPr rtl="1"/>
          <a:endParaRPr lang="ar-EG"/>
        </a:p>
      </dgm:t>
    </dgm:pt>
    <dgm:pt modelId="{5835B614-A942-48BA-AB5C-190E34EA37FF}" type="sibTrans" cxnId="{BB226192-C1A1-427C-BC9B-615DA7E17237}">
      <dgm:prSet/>
      <dgm:spPr/>
      <dgm:t>
        <a:bodyPr/>
        <a:lstStyle/>
        <a:p>
          <a:pPr rtl="1"/>
          <a:endParaRPr lang="ar-EG"/>
        </a:p>
      </dgm:t>
    </dgm:pt>
    <dgm:pt modelId="{2B591C9A-E321-4701-A77A-67ABDC49EB6C}">
      <dgm:prSet/>
      <dgm:spPr/>
      <dgm:t>
        <a:bodyPr/>
        <a:lstStyle/>
        <a:p>
          <a:pPr algn="just" rtl="1"/>
          <a:r>
            <a:rPr lang="ar-EG" u="sng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المبادئ الأخلاقية :  </a:t>
          </a:r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المبادئ التي تؤكد المثل العليا المهنية، فهي تكون طموحة في طابعها ، وتمثل الموضوعات أو الأهداف  التي يسعى أعضاء هيئة التدريس لتحقيقها. </a:t>
          </a:r>
        </a:p>
      </dgm:t>
    </dgm:pt>
    <dgm:pt modelId="{0DF83BB3-0CC8-40A3-AD9A-D1ED8E71D817}" type="parTrans" cxnId="{F45F9759-239D-4133-A7BC-C5D2CF695BB2}">
      <dgm:prSet/>
      <dgm:spPr/>
      <dgm:t>
        <a:bodyPr/>
        <a:lstStyle/>
        <a:p>
          <a:pPr rtl="1"/>
          <a:endParaRPr lang="ar-EG"/>
        </a:p>
      </dgm:t>
    </dgm:pt>
    <dgm:pt modelId="{AD5CA015-37D4-44EB-86BA-FC97BDBB3F81}" type="sibTrans" cxnId="{F45F9759-239D-4133-A7BC-C5D2CF695BB2}">
      <dgm:prSet/>
      <dgm:spPr/>
      <dgm:t>
        <a:bodyPr/>
        <a:lstStyle/>
        <a:p>
          <a:pPr rtl="1"/>
          <a:endParaRPr lang="ar-EG"/>
        </a:p>
      </dgm:t>
    </dgm:pt>
    <dgm:pt modelId="{3A91DDC2-38E1-423B-9155-B5BEA0FE7EB2}">
      <dgm:prSet custT="1"/>
      <dgm:spPr/>
      <dgm:t>
        <a:bodyPr/>
        <a:lstStyle/>
        <a:p>
          <a:pPr rtl="1"/>
          <a:r>
            <a:rPr lang="ar-EG" sz="3200" u="sng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معايير السلوك : </a:t>
          </a:r>
          <a:r>
            <a: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تحدد المستويات الدنيا من السلوك ( ذات طابع إلزامي) والتي دونها يخرق أو يعتدي عضو هيئة التدريس أخلاقيات البحث العلمي . </a:t>
          </a:r>
        </a:p>
      </dgm:t>
    </dgm:pt>
    <dgm:pt modelId="{A2C1786A-907C-4043-97F8-0C194C71C8FF}" type="parTrans" cxnId="{3B6C822C-D7A1-46C0-971A-C41CBFC9DF4E}">
      <dgm:prSet/>
      <dgm:spPr/>
      <dgm:t>
        <a:bodyPr/>
        <a:lstStyle/>
        <a:p>
          <a:pPr rtl="1"/>
          <a:endParaRPr lang="ar-EG"/>
        </a:p>
      </dgm:t>
    </dgm:pt>
    <dgm:pt modelId="{687E1F91-DA9A-4562-A2E3-79104F286649}" type="sibTrans" cxnId="{3B6C822C-D7A1-46C0-971A-C41CBFC9DF4E}">
      <dgm:prSet/>
      <dgm:spPr/>
      <dgm:t>
        <a:bodyPr/>
        <a:lstStyle/>
        <a:p>
          <a:pPr rtl="1"/>
          <a:endParaRPr lang="ar-EG"/>
        </a:p>
      </dgm:t>
    </dgm:pt>
    <dgm:pt modelId="{854F06E2-C9BC-4695-AD25-AB13074AC1A5}" type="pres">
      <dgm:prSet presAssocID="{B905F2F2-1AB3-4C7E-B0ED-36A5891C83FE}" presName="vert0" presStyleCnt="0">
        <dgm:presLayoutVars>
          <dgm:dir/>
          <dgm:animOne val="branch"/>
          <dgm:animLvl val="lvl"/>
        </dgm:presLayoutVars>
      </dgm:prSet>
      <dgm:spPr/>
    </dgm:pt>
    <dgm:pt modelId="{4B17F3F5-2B27-404E-A26E-626DE6316DD2}" type="pres">
      <dgm:prSet presAssocID="{2964CA68-4A98-445F-91CD-22A990286A10}" presName="thickLine" presStyleLbl="alignNode1" presStyleIdx="0" presStyleCnt="4"/>
      <dgm:spPr/>
    </dgm:pt>
    <dgm:pt modelId="{1A251341-F0A8-47F5-87AF-3C111D2CADF3}" type="pres">
      <dgm:prSet presAssocID="{2964CA68-4A98-445F-91CD-22A990286A10}" presName="horz1" presStyleCnt="0"/>
      <dgm:spPr/>
    </dgm:pt>
    <dgm:pt modelId="{237EDBB1-E57C-4EC6-9031-F3F74B6E9C33}" type="pres">
      <dgm:prSet presAssocID="{2964CA68-4A98-445F-91CD-22A990286A10}" presName="tx1" presStyleLbl="revTx" presStyleIdx="0" presStyleCnt="4"/>
      <dgm:spPr/>
    </dgm:pt>
    <dgm:pt modelId="{8B7207F6-2092-4071-BF61-18E22BED178A}" type="pres">
      <dgm:prSet presAssocID="{2964CA68-4A98-445F-91CD-22A990286A10}" presName="vert1" presStyleCnt="0"/>
      <dgm:spPr/>
    </dgm:pt>
    <dgm:pt modelId="{57A6D4DD-D2E9-4068-93A1-EE2BB8DF85C4}" type="pres">
      <dgm:prSet presAssocID="{42E4E862-D10B-4DDD-A6E0-774477558C6D}" presName="thickLine" presStyleLbl="alignNode1" presStyleIdx="1" presStyleCnt="4"/>
      <dgm:spPr/>
    </dgm:pt>
    <dgm:pt modelId="{3FD22D80-38DB-493C-A3B3-B379E190891D}" type="pres">
      <dgm:prSet presAssocID="{42E4E862-D10B-4DDD-A6E0-774477558C6D}" presName="horz1" presStyleCnt="0"/>
      <dgm:spPr/>
    </dgm:pt>
    <dgm:pt modelId="{221E544E-1D40-41A5-9FD9-CDA2E5652453}" type="pres">
      <dgm:prSet presAssocID="{42E4E862-D10B-4DDD-A6E0-774477558C6D}" presName="tx1" presStyleLbl="revTx" presStyleIdx="1" presStyleCnt="4"/>
      <dgm:spPr/>
    </dgm:pt>
    <dgm:pt modelId="{5030FA44-DCFA-4F97-9C24-BABE85FF7CD6}" type="pres">
      <dgm:prSet presAssocID="{42E4E862-D10B-4DDD-A6E0-774477558C6D}" presName="vert1" presStyleCnt="0"/>
      <dgm:spPr/>
    </dgm:pt>
    <dgm:pt modelId="{C3EE3149-5A8E-4BB4-BCC5-999D30270E0E}" type="pres">
      <dgm:prSet presAssocID="{2B591C9A-E321-4701-A77A-67ABDC49EB6C}" presName="thickLine" presStyleLbl="alignNode1" presStyleIdx="2" presStyleCnt="4"/>
      <dgm:spPr/>
    </dgm:pt>
    <dgm:pt modelId="{F8B56AEA-3A41-4D57-BDF9-CF8F85008255}" type="pres">
      <dgm:prSet presAssocID="{2B591C9A-E321-4701-A77A-67ABDC49EB6C}" presName="horz1" presStyleCnt="0"/>
      <dgm:spPr/>
    </dgm:pt>
    <dgm:pt modelId="{3633B912-FC68-48E8-B6DC-86E7C8C7C54D}" type="pres">
      <dgm:prSet presAssocID="{2B591C9A-E321-4701-A77A-67ABDC49EB6C}" presName="tx1" presStyleLbl="revTx" presStyleIdx="2" presStyleCnt="4"/>
      <dgm:spPr/>
    </dgm:pt>
    <dgm:pt modelId="{C2FEFAEF-CE8B-46E3-BFE6-C11BE8EC6BC3}" type="pres">
      <dgm:prSet presAssocID="{2B591C9A-E321-4701-A77A-67ABDC49EB6C}" presName="vert1" presStyleCnt="0"/>
      <dgm:spPr/>
    </dgm:pt>
    <dgm:pt modelId="{5581E2BE-076D-4646-BD71-20E027533987}" type="pres">
      <dgm:prSet presAssocID="{3A91DDC2-38E1-423B-9155-B5BEA0FE7EB2}" presName="thickLine" presStyleLbl="alignNode1" presStyleIdx="3" presStyleCnt="4"/>
      <dgm:spPr/>
    </dgm:pt>
    <dgm:pt modelId="{A1AC2C5C-D438-4ED1-AC2E-C4AD1C4CB0CA}" type="pres">
      <dgm:prSet presAssocID="{3A91DDC2-38E1-423B-9155-B5BEA0FE7EB2}" presName="horz1" presStyleCnt="0"/>
      <dgm:spPr/>
    </dgm:pt>
    <dgm:pt modelId="{E0AD63CF-AC97-42A6-913A-33E7A5E17F97}" type="pres">
      <dgm:prSet presAssocID="{3A91DDC2-38E1-423B-9155-B5BEA0FE7EB2}" presName="tx1" presStyleLbl="revTx" presStyleIdx="3" presStyleCnt="4"/>
      <dgm:spPr/>
    </dgm:pt>
    <dgm:pt modelId="{BB1E2DA1-81F2-4EA5-A472-4995AE46B1E2}" type="pres">
      <dgm:prSet presAssocID="{3A91DDC2-38E1-423B-9155-B5BEA0FE7EB2}" presName="vert1" presStyleCnt="0"/>
      <dgm:spPr/>
    </dgm:pt>
  </dgm:ptLst>
  <dgm:cxnLst>
    <dgm:cxn modelId="{3B6C822C-D7A1-46C0-971A-C41CBFC9DF4E}" srcId="{B905F2F2-1AB3-4C7E-B0ED-36A5891C83FE}" destId="{3A91DDC2-38E1-423B-9155-B5BEA0FE7EB2}" srcOrd="3" destOrd="0" parTransId="{A2C1786A-907C-4043-97F8-0C194C71C8FF}" sibTransId="{687E1F91-DA9A-4562-A2E3-79104F286649}"/>
    <dgm:cxn modelId="{1C0BCB34-F056-469B-8607-BA282A0A23F6}" type="presOf" srcId="{42E4E862-D10B-4DDD-A6E0-774477558C6D}" destId="{221E544E-1D40-41A5-9FD9-CDA2E5652453}" srcOrd="0" destOrd="0" presId="urn:microsoft.com/office/officeart/2008/layout/LinedList"/>
    <dgm:cxn modelId="{E41B3C3E-074C-4E23-9E56-6BA6461FE484}" type="presOf" srcId="{3A91DDC2-38E1-423B-9155-B5BEA0FE7EB2}" destId="{E0AD63CF-AC97-42A6-913A-33E7A5E17F97}" srcOrd="0" destOrd="0" presId="urn:microsoft.com/office/officeart/2008/layout/LinedList"/>
    <dgm:cxn modelId="{3A00AE57-E52C-4A76-9B65-F72E041F2CE7}" type="presOf" srcId="{B905F2F2-1AB3-4C7E-B0ED-36A5891C83FE}" destId="{854F06E2-C9BC-4695-AD25-AB13074AC1A5}" srcOrd="0" destOrd="0" presId="urn:microsoft.com/office/officeart/2008/layout/LinedList"/>
    <dgm:cxn modelId="{F45F9759-239D-4133-A7BC-C5D2CF695BB2}" srcId="{B905F2F2-1AB3-4C7E-B0ED-36A5891C83FE}" destId="{2B591C9A-E321-4701-A77A-67ABDC49EB6C}" srcOrd="2" destOrd="0" parTransId="{0DF83BB3-0CC8-40A3-AD9A-D1ED8E71D817}" sibTransId="{AD5CA015-37D4-44EB-86BA-FC97BDBB3F81}"/>
    <dgm:cxn modelId="{BC3F678F-E9B0-486E-8195-791EFDDEE941}" type="presOf" srcId="{2964CA68-4A98-445F-91CD-22A990286A10}" destId="{237EDBB1-E57C-4EC6-9031-F3F74B6E9C33}" srcOrd="0" destOrd="0" presId="urn:microsoft.com/office/officeart/2008/layout/LinedList"/>
    <dgm:cxn modelId="{BB226192-C1A1-427C-BC9B-615DA7E17237}" srcId="{B905F2F2-1AB3-4C7E-B0ED-36A5891C83FE}" destId="{42E4E862-D10B-4DDD-A6E0-774477558C6D}" srcOrd="1" destOrd="0" parTransId="{C63E2731-2E8E-4DC3-BBCC-3761BC29A37D}" sibTransId="{5835B614-A942-48BA-AB5C-190E34EA37FF}"/>
    <dgm:cxn modelId="{FE699DAB-AAED-4F12-9DFD-E437284A4EBB}" srcId="{B905F2F2-1AB3-4C7E-B0ED-36A5891C83FE}" destId="{2964CA68-4A98-445F-91CD-22A990286A10}" srcOrd="0" destOrd="0" parTransId="{DEC7D350-6246-4AE5-B830-6FFED5667EC3}" sibTransId="{1E420565-3AC3-45E0-B83E-AC866FCCA987}"/>
    <dgm:cxn modelId="{E7D8D0F0-389C-4C0C-BB85-80BD3D7512AE}" type="presOf" srcId="{2B591C9A-E321-4701-A77A-67ABDC49EB6C}" destId="{3633B912-FC68-48E8-B6DC-86E7C8C7C54D}" srcOrd="0" destOrd="0" presId="urn:microsoft.com/office/officeart/2008/layout/LinedList"/>
    <dgm:cxn modelId="{72AE8DF2-F911-4E1C-9D10-5FB93F1E420F}" type="presParOf" srcId="{854F06E2-C9BC-4695-AD25-AB13074AC1A5}" destId="{4B17F3F5-2B27-404E-A26E-626DE6316DD2}" srcOrd="0" destOrd="0" presId="urn:microsoft.com/office/officeart/2008/layout/LinedList"/>
    <dgm:cxn modelId="{62862A6A-92ED-40B7-AA3F-10C078464643}" type="presParOf" srcId="{854F06E2-C9BC-4695-AD25-AB13074AC1A5}" destId="{1A251341-F0A8-47F5-87AF-3C111D2CADF3}" srcOrd="1" destOrd="0" presId="urn:microsoft.com/office/officeart/2008/layout/LinedList"/>
    <dgm:cxn modelId="{A64185BA-D633-4175-ADB3-7C055AE8FD3A}" type="presParOf" srcId="{1A251341-F0A8-47F5-87AF-3C111D2CADF3}" destId="{237EDBB1-E57C-4EC6-9031-F3F74B6E9C33}" srcOrd="0" destOrd="0" presId="urn:microsoft.com/office/officeart/2008/layout/LinedList"/>
    <dgm:cxn modelId="{E7EE00FF-0484-4A25-9A16-BF2660658411}" type="presParOf" srcId="{1A251341-F0A8-47F5-87AF-3C111D2CADF3}" destId="{8B7207F6-2092-4071-BF61-18E22BED178A}" srcOrd="1" destOrd="0" presId="urn:microsoft.com/office/officeart/2008/layout/LinedList"/>
    <dgm:cxn modelId="{0D8A3D50-3C21-44B2-B017-F7B3DE31D1F8}" type="presParOf" srcId="{854F06E2-C9BC-4695-AD25-AB13074AC1A5}" destId="{57A6D4DD-D2E9-4068-93A1-EE2BB8DF85C4}" srcOrd="2" destOrd="0" presId="urn:microsoft.com/office/officeart/2008/layout/LinedList"/>
    <dgm:cxn modelId="{0979075A-E602-49E6-BBB9-8814060DBCC4}" type="presParOf" srcId="{854F06E2-C9BC-4695-AD25-AB13074AC1A5}" destId="{3FD22D80-38DB-493C-A3B3-B379E190891D}" srcOrd="3" destOrd="0" presId="urn:microsoft.com/office/officeart/2008/layout/LinedList"/>
    <dgm:cxn modelId="{297B69AC-BBAB-41D7-AE0C-DE19D5AF30F0}" type="presParOf" srcId="{3FD22D80-38DB-493C-A3B3-B379E190891D}" destId="{221E544E-1D40-41A5-9FD9-CDA2E5652453}" srcOrd="0" destOrd="0" presId="urn:microsoft.com/office/officeart/2008/layout/LinedList"/>
    <dgm:cxn modelId="{455E97A0-8310-4EC4-B3B9-BFADB0EA272E}" type="presParOf" srcId="{3FD22D80-38DB-493C-A3B3-B379E190891D}" destId="{5030FA44-DCFA-4F97-9C24-BABE85FF7CD6}" srcOrd="1" destOrd="0" presId="urn:microsoft.com/office/officeart/2008/layout/LinedList"/>
    <dgm:cxn modelId="{50F29324-BFC7-4B4B-B783-828A0DBD5895}" type="presParOf" srcId="{854F06E2-C9BC-4695-AD25-AB13074AC1A5}" destId="{C3EE3149-5A8E-4BB4-BCC5-999D30270E0E}" srcOrd="4" destOrd="0" presId="urn:microsoft.com/office/officeart/2008/layout/LinedList"/>
    <dgm:cxn modelId="{53DF3071-68FB-40CE-877F-72EBB2C7DA27}" type="presParOf" srcId="{854F06E2-C9BC-4695-AD25-AB13074AC1A5}" destId="{F8B56AEA-3A41-4D57-BDF9-CF8F85008255}" srcOrd="5" destOrd="0" presId="urn:microsoft.com/office/officeart/2008/layout/LinedList"/>
    <dgm:cxn modelId="{D170CEFB-A64E-4834-AE5B-CB0F61848934}" type="presParOf" srcId="{F8B56AEA-3A41-4D57-BDF9-CF8F85008255}" destId="{3633B912-FC68-48E8-B6DC-86E7C8C7C54D}" srcOrd="0" destOrd="0" presId="urn:microsoft.com/office/officeart/2008/layout/LinedList"/>
    <dgm:cxn modelId="{893EC7B9-B351-462C-AD29-E0B96DAFD6B2}" type="presParOf" srcId="{F8B56AEA-3A41-4D57-BDF9-CF8F85008255}" destId="{C2FEFAEF-CE8B-46E3-BFE6-C11BE8EC6BC3}" srcOrd="1" destOrd="0" presId="urn:microsoft.com/office/officeart/2008/layout/LinedList"/>
    <dgm:cxn modelId="{14CEA73B-EE13-4AC5-8BA5-783D419D472B}" type="presParOf" srcId="{854F06E2-C9BC-4695-AD25-AB13074AC1A5}" destId="{5581E2BE-076D-4646-BD71-20E027533987}" srcOrd="6" destOrd="0" presId="urn:microsoft.com/office/officeart/2008/layout/LinedList"/>
    <dgm:cxn modelId="{C5CE6A54-9CF6-4B66-9575-668EB7738F45}" type="presParOf" srcId="{854F06E2-C9BC-4695-AD25-AB13074AC1A5}" destId="{A1AC2C5C-D438-4ED1-AC2E-C4AD1C4CB0CA}" srcOrd="7" destOrd="0" presId="urn:microsoft.com/office/officeart/2008/layout/LinedList"/>
    <dgm:cxn modelId="{4165F2DE-C6E4-45C8-A9E5-BD2C56CB8383}" type="presParOf" srcId="{A1AC2C5C-D438-4ED1-AC2E-C4AD1C4CB0CA}" destId="{E0AD63CF-AC97-42A6-913A-33E7A5E17F97}" srcOrd="0" destOrd="0" presId="urn:microsoft.com/office/officeart/2008/layout/LinedList"/>
    <dgm:cxn modelId="{F828520C-140E-4D1A-B228-B1F5A4AC81F1}" type="presParOf" srcId="{A1AC2C5C-D438-4ED1-AC2E-C4AD1C4CB0CA}" destId="{BB1E2DA1-81F2-4EA5-A472-4995AE46B1E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0E3FD-B3BB-4828-BDFF-DB3A43E8ADF2}">
      <dsp:nvSpPr>
        <dsp:cNvPr id="0" name=""/>
        <dsp:cNvSpPr/>
      </dsp:nvSpPr>
      <dsp:spPr>
        <a:xfrm>
          <a:off x="0" y="214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1C931E-7D96-4FFF-AD79-ECBB88D72BE4}">
      <dsp:nvSpPr>
        <dsp:cNvPr id="0" name=""/>
        <dsp:cNvSpPr/>
      </dsp:nvSpPr>
      <dsp:spPr>
        <a:xfrm>
          <a:off x="0" y="2144"/>
          <a:ext cx="10515600" cy="14626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just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يجب أن يكون هناك معايير للسلوك المهني  أي وجود بعض المبادئ الأساسية الأخلاقية  المتعلقة بالمهنة والمقبولة لسلوك أعضاء هيئة التدريس بصفة عامة </a:t>
          </a:r>
          <a:r>
            <a:rPr lang="ar-EG" sz="3300" kern="1200" dirty="0">
              <a:solidFill>
                <a:schemeClr val="bg1"/>
              </a:solidFill>
            </a:rPr>
            <a:t>. </a:t>
          </a:r>
        </a:p>
      </dsp:txBody>
      <dsp:txXfrm>
        <a:off x="0" y="2144"/>
        <a:ext cx="10515600" cy="1462609"/>
      </dsp:txXfrm>
    </dsp:sp>
    <dsp:sp modelId="{257577CA-B7D2-4581-A702-B011BB4BE7B4}">
      <dsp:nvSpPr>
        <dsp:cNvPr id="0" name=""/>
        <dsp:cNvSpPr/>
      </dsp:nvSpPr>
      <dsp:spPr>
        <a:xfrm>
          <a:off x="0" y="146475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99C354-0071-4D35-8B1A-8EE8AC7399FC}">
      <dsp:nvSpPr>
        <dsp:cNvPr id="0" name=""/>
        <dsp:cNvSpPr/>
      </dsp:nvSpPr>
      <dsp:spPr>
        <a:xfrm>
          <a:off x="0" y="1464754"/>
          <a:ext cx="10515600" cy="14626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just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يعد أي سلوك غير مقبول أو يحيد عن هذه المبادئ  من قبل أعضاء هيئة التدريس هو سلوك غير مقبول  لأنه لا يتوافق مع مهمة المؤسسة التعليمية التابع لها . </a:t>
          </a:r>
        </a:p>
      </dsp:txBody>
      <dsp:txXfrm>
        <a:off x="0" y="1464754"/>
        <a:ext cx="10515600" cy="1462609"/>
      </dsp:txXfrm>
    </dsp:sp>
    <dsp:sp modelId="{2E99F8BD-FEE9-4DB5-A98A-6067674E76AF}">
      <dsp:nvSpPr>
        <dsp:cNvPr id="0" name=""/>
        <dsp:cNvSpPr/>
      </dsp:nvSpPr>
      <dsp:spPr>
        <a:xfrm>
          <a:off x="0" y="2927363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7C10B1-C7C7-44DE-819A-1BE60657AA10}">
      <dsp:nvSpPr>
        <dsp:cNvPr id="0" name=""/>
        <dsp:cNvSpPr/>
      </dsp:nvSpPr>
      <dsp:spPr>
        <a:xfrm>
          <a:off x="0" y="2927363"/>
          <a:ext cx="10515600" cy="14626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just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أي انحراف عن تلك الأخلاقيات أو تلك المعايير يؤدي إلى إجراءات تأديبية . </a:t>
          </a:r>
        </a:p>
      </dsp:txBody>
      <dsp:txXfrm>
        <a:off x="0" y="2927363"/>
        <a:ext cx="10515600" cy="14626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17F3F5-2B27-404E-A26E-626DE6316DD2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7EDBB1-E57C-4EC6-9031-F3F74B6E9C33}">
      <dsp:nvSpPr>
        <dsp:cNvPr id="0" name=""/>
        <dsp:cNvSpPr/>
      </dsp:nvSpPr>
      <dsp:spPr>
        <a:xfrm>
          <a:off x="0" y="0"/>
          <a:ext cx="10515600" cy="13191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just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تتمركز مسؤوليات أعضاء هيئة التدريس والمبادئ الأخلاقية والمعايير المحددة للسلوك حول علاقة هيئة التدريس بالتدريس والطلاب وبزملائهم وتخصصاتهم  وبالكلية وبالمجتمع بأكمله. </a:t>
          </a:r>
        </a:p>
      </dsp:txBody>
      <dsp:txXfrm>
        <a:off x="0" y="0"/>
        <a:ext cx="10515600" cy="1319134"/>
      </dsp:txXfrm>
    </dsp:sp>
    <dsp:sp modelId="{57A6D4DD-D2E9-4068-93A1-EE2BB8DF85C4}">
      <dsp:nvSpPr>
        <dsp:cNvPr id="0" name=""/>
        <dsp:cNvSpPr/>
      </dsp:nvSpPr>
      <dsp:spPr>
        <a:xfrm>
          <a:off x="0" y="131913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1E544E-1D40-41A5-9FD9-CDA2E5652453}">
      <dsp:nvSpPr>
        <dsp:cNvPr id="0" name=""/>
        <dsp:cNvSpPr/>
      </dsp:nvSpPr>
      <dsp:spPr>
        <a:xfrm>
          <a:off x="0" y="1319134"/>
          <a:ext cx="10515600" cy="13191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التمييز يكون واضحا بين : المبادئ الأخلاقية ومعايير السلوك. </a:t>
          </a:r>
        </a:p>
      </dsp:txBody>
      <dsp:txXfrm>
        <a:off x="0" y="1319134"/>
        <a:ext cx="10515600" cy="1319134"/>
      </dsp:txXfrm>
    </dsp:sp>
    <dsp:sp modelId="{C3EE3149-5A8E-4BB4-BCC5-999D30270E0E}">
      <dsp:nvSpPr>
        <dsp:cNvPr id="0" name=""/>
        <dsp:cNvSpPr/>
      </dsp:nvSpPr>
      <dsp:spPr>
        <a:xfrm>
          <a:off x="0" y="263826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33B912-FC68-48E8-B6DC-86E7C8C7C54D}">
      <dsp:nvSpPr>
        <dsp:cNvPr id="0" name=""/>
        <dsp:cNvSpPr/>
      </dsp:nvSpPr>
      <dsp:spPr>
        <a:xfrm>
          <a:off x="0" y="2638268"/>
          <a:ext cx="10515600" cy="13191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just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u="sng" kern="1200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المبادئ الأخلاقية :  </a:t>
          </a: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المبادئ التي تؤكد المثل العليا المهنية، فهي تكون طموحة في طابعها ، وتمثل الموضوعات أو الأهداف  التي يسعى أعضاء هيئة التدريس لتحقيقها. </a:t>
          </a:r>
        </a:p>
      </dsp:txBody>
      <dsp:txXfrm>
        <a:off x="0" y="2638268"/>
        <a:ext cx="10515600" cy="1319134"/>
      </dsp:txXfrm>
    </dsp:sp>
    <dsp:sp modelId="{5581E2BE-076D-4646-BD71-20E027533987}">
      <dsp:nvSpPr>
        <dsp:cNvPr id="0" name=""/>
        <dsp:cNvSpPr/>
      </dsp:nvSpPr>
      <dsp:spPr>
        <a:xfrm>
          <a:off x="0" y="3957402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AD63CF-AC97-42A6-913A-33E7A5E17F97}">
      <dsp:nvSpPr>
        <dsp:cNvPr id="0" name=""/>
        <dsp:cNvSpPr/>
      </dsp:nvSpPr>
      <dsp:spPr>
        <a:xfrm>
          <a:off x="0" y="3957402"/>
          <a:ext cx="10515600" cy="13191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u="sng" kern="1200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معايير السلوك : </a:t>
          </a: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تحدد المستويات الدنيا من السلوك ( ذات طابع إلزامي) والتي دونها يخرق أو يعتدي عضو هيئة التدريس أخلاقيات البحث العلمي . </a:t>
          </a:r>
        </a:p>
      </dsp:txBody>
      <dsp:txXfrm>
        <a:off x="0" y="3957402"/>
        <a:ext cx="10515600" cy="13191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64277" y="2687633"/>
            <a:ext cx="423551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أخلاقيات البحث العلمي</a:t>
            </a:r>
          </a:p>
          <a:p>
            <a:pPr algn="ctr" rtl="1"/>
            <a:r>
              <a:rPr lang="ar-EG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الحلقة النقاشية الثالثة</a:t>
            </a:r>
          </a:p>
          <a:p>
            <a:pPr algn="r" rtl="1"/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383294" y="4046039"/>
            <a:ext cx="21964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د/ أميرة جادو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6463" y="248508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FA36ED3-9D9C-1AE8-7FB3-0AA3FDA2A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E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عناصر الحلقة النقاشية الثالثة 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FA91E79-368C-807D-E9B6-7881E13AB2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4085"/>
            <a:ext cx="10515600" cy="4782878"/>
          </a:xfrm>
        </p:spPr>
        <p:txBody>
          <a:bodyPr>
            <a:noAutofit/>
          </a:bodyPr>
          <a:lstStyle/>
          <a:p>
            <a:pPr algn="r" rtl="1"/>
            <a:r>
              <a:rPr lang="ar-EG" sz="25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أخلاقيات البحث العلمي والمعايير المهنية لأعضاء هيئة التدريس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المبادئ الأخلاقية 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معايير السلوك </a:t>
            </a:r>
          </a:p>
          <a:p>
            <a:pPr algn="r" rtl="1"/>
            <a:r>
              <a:rPr lang="ar-EG" sz="25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المسئوليات المهنية والمبادئ الأخلاقية ومعايير السلوك المهني لأعضاء هيئة التدريس 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الطلاب 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البحث العلمي 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الزملاء 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التخصصات 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الكلية </a:t>
            </a:r>
          </a:p>
          <a:p>
            <a:pPr lvl="3" algn="r" rtl="1">
              <a:buFont typeface="Wingdings" panose="05000000000000000000" pitchFamily="2" charset="2"/>
              <a:buChar char="Ø"/>
            </a:pPr>
            <a:r>
              <a:rPr lang="ar-EG" sz="2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المجتمع المحيط </a:t>
            </a:r>
          </a:p>
          <a:p>
            <a:pPr algn="r" rtl="1"/>
            <a:r>
              <a:rPr lang="ar-EG" sz="25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آليات مراقبة أخلاقيات البحث العلمي</a:t>
            </a:r>
          </a:p>
          <a:p>
            <a:pPr algn="r" rtl="1"/>
            <a:endPara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lvl="3" algn="r" rtl="1">
              <a:buFont typeface="Wingdings" panose="05000000000000000000" pitchFamily="2" charset="2"/>
              <a:buChar char="Ø"/>
            </a:pPr>
            <a:endParaRPr lang="ar-EG" sz="2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endPara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0123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3BE0F8D-C97E-BDEC-FB67-0F72AA22E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أخلاقيات البحث العلمي والمعايير المهنية</a:t>
            </a:r>
            <a:br>
              <a:rPr lang="ar-E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r>
              <a:rPr lang="ar-E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لأعضاء هيئة التدريس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EBAB4A1B-987E-6B4D-BF64-03346268749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0071631"/>
              </p:ext>
            </p:extLst>
          </p:nvPr>
        </p:nvGraphicFramePr>
        <p:xfrm>
          <a:off x="718279" y="1798820"/>
          <a:ext cx="10515600" cy="43921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179545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F1E29521-5558-5E22-9181-04C28C4927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0927380"/>
              </p:ext>
            </p:extLst>
          </p:nvPr>
        </p:nvGraphicFramePr>
        <p:xfrm>
          <a:off x="838200" y="1019331"/>
          <a:ext cx="10515600" cy="52765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0515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>
            <a:extLst>
              <a:ext uri="{FF2B5EF4-FFF2-40B4-BE49-F238E27FC236}">
                <a16:creationId xmlns:a16="http://schemas.microsoft.com/office/drawing/2014/main" id="{17A1BB4D-CA3B-00D5-7E40-770E95AD5019}"/>
              </a:ext>
            </a:extLst>
          </p:cNvPr>
          <p:cNvSpPr txBox="1"/>
          <p:nvPr/>
        </p:nvSpPr>
        <p:spPr>
          <a:xfrm>
            <a:off x="2128603" y="2311196"/>
            <a:ext cx="810967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4000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المسئوليات المهنية والمبادئ الأخلاقية لأعضاء هيئة التدريس ومعايير السلوك المهني</a:t>
            </a:r>
            <a:endParaRPr lang="ar-EG" sz="4000" b="1" dirty="0"/>
          </a:p>
        </p:txBody>
      </p:sp>
    </p:spTree>
    <p:extLst>
      <p:ext uri="{BB962C8B-B14F-4D97-AF65-F5344CB8AC3E}">
        <p14:creationId xmlns:p14="http://schemas.microsoft.com/office/powerpoint/2010/main" val="477821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0E3CC5E-F539-6016-BAB6-20718B5F8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518" y="989351"/>
            <a:ext cx="10619282" cy="5187612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أولا: بالنسبة للطلاب</a:t>
            </a:r>
          </a:p>
          <a:p>
            <a:pPr marL="0" indent="0" algn="ctr" rtl="1">
              <a:buNone/>
            </a:pPr>
            <a:r>
              <a:rPr lang="ar-EG" sz="32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أ- المبادئ الأخلاقية : 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يجب تشجيع الطلاب على متابعة وحرية التعليم. 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إظهار الاحترام للطلاب كأفراد.  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بذل كل جهد ممكن لضمان أن يكون تقييمهم لطلابهم يعكس الجدارة الحقيقية لكل طالب . 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احترام الطابع السري للعلاقة بين الأستاذ والطالب وتفادي استغلالهم أو مضايقتهم. 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تجنب المعاملة التمييزية بين الطلاب وأن يقدروا ويشكروا الطلاب على جهودهم الأكاديمية ومساعدتهم. 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يجب على الأساتذة حماية الحرية الأكاديمية والبحثية للطلاب </a:t>
            </a:r>
            <a:r>
              <a:rPr lang="ar-EG" sz="3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.  </a:t>
            </a:r>
          </a:p>
          <a:p>
            <a:pPr algn="just" rtl="1"/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670071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585683E-DE8E-3FA5-2120-54847AE83C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14401"/>
            <a:ext cx="10515600" cy="5578474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ar-EG" sz="4000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 -معايير السلوك 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يعامل عضو هيئة التدريس جميع طلابه بعدالة واحترام.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يشجع عضو هيئة التدريس على التبادل الحر للأفكار بينه وبين الطلاب 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يتسم عضو هيئة التدريس بالضمير في العدالة والتوازن في تقييم عمل الطلاب.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ألا يستغل عضو هيئة التدريس الطلاب في الحصول على فوائد أو عوائد شخصية. </a:t>
            </a:r>
          </a:p>
        </p:txBody>
      </p:sp>
    </p:spTree>
    <p:extLst>
      <p:ext uri="{BB962C8B-B14F-4D97-AF65-F5344CB8AC3E}">
        <p14:creationId xmlns:p14="http://schemas.microsoft.com/office/powerpoint/2010/main" val="2090659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A1BE83E-3996-610A-B2FE-E2D0F97C58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34321"/>
            <a:ext cx="10515600" cy="5142642"/>
          </a:xfrm>
        </p:spPr>
        <p:txBody>
          <a:bodyPr>
            <a:normAutofit/>
          </a:bodyPr>
          <a:lstStyle/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يكون  عادل وموضوعي عند تقديم أو توفير المراجع للطلاب.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ألا يفشي أي معلومات عن الطلاب كان قد حصل عليها أثناء خدمته المهنية  مالم يكن الكشف يخدم غرض مهني أو مطلوبا بالقانون.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لا ينبغي أن يدخل في علاقة تحرش من أي نوع مع الطلاب أثناء انشغاله بالعلاقة المهنية معهم.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يستوفي محاضراته كما هي مجدولة للحفاظ على الساعات المكتبية للإرشاد الأكاديمي والبحثي ولتقديم كل الدعم اللازم للطالب. </a:t>
            </a:r>
          </a:p>
        </p:txBody>
      </p:sp>
    </p:spTree>
    <p:extLst>
      <p:ext uri="{BB962C8B-B14F-4D97-AF65-F5344CB8AC3E}">
        <p14:creationId xmlns:p14="http://schemas.microsoft.com/office/powerpoint/2010/main" val="40634177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0E3CC5E-F539-6016-BAB6-20718B5F8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518" y="989351"/>
            <a:ext cx="10619282" cy="5187612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ثانيا: بالنسبة للبحث العلمي</a:t>
            </a:r>
          </a:p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أ- المبادئ الأخلاقية 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توجيه البحوث لما يحقق مصلحة الوطن ، والخطة البحثية للجامعة  والكلية والقسم التابع له ، والخطة البحثية للمؤسسات التابع لها الطالب الباحث، أو ما يتفق ورغبة الطالب الباحث 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تطبيق العدالة بين الطلاب تحت الإشراف بلا أي تمييز. </a:t>
            </a:r>
          </a:p>
          <a:p>
            <a:pPr marL="0" indent="0" algn="just" rtl="1">
              <a:buNone/>
            </a:pPr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784812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8D780E98-4DB5-9360-3D96-B3ADD02B10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04143"/>
            <a:ext cx="10515600" cy="4872819"/>
          </a:xfrm>
        </p:spPr>
        <p:txBody>
          <a:bodyPr>
            <a:normAutofit/>
          </a:bodyPr>
          <a:lstStyle/>
          <a:p>
            <a:pPr algn="just" rtl="1">
              <a:buFont typeface="Wingdings" panose="05000000000000000000" pitchFamily="2" charset="2"/>
              <a:buChar char="ü"/>
            </a:pPr>
            <a:endParaRPr lang="ar-EG" sz="40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توضيح الأدوار الفعلية لكل عضو من أعضاء الفرق البحثية المشتركين في البحوث المشتركة بدقة ، وتجنب وضع الأسماء التي لم تشارك فعلا في البحوث للمجاملة أو للمعاونة.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الأمانة العلمية في تنفيذ بحوثه وما حصل عليه من نتائج  وملاحظات بلا تزوير أ أو التحيز لما سجل من نتائج .  ونفس الحالة بالنسبة لمؤلفاته  فلا ينسب لنفسه إلا فكره وعمله فقط  ( أي الحفاظ على حقوق الملكية الفكرية والنشر للآخرين).</a:t>
            </a:r>
          </a:p>
        </p:txBody>
      </p:sp>
    </p:spTree>
    <p:extLst>
      <p:ext uri="{BB962C8B-B14F-4D97-AF65-F5344CB8AC3E}">
        <p14:creationId xmlns:p14="http://schemas.microsoft.com/office/powerpoint/2010/main" val="25257427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BE54972E-C2E5-F6C3-D4EA-4F9C48E654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4223"/>
            <a:ext cx="10515600" cy="4992740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ar-EG" sz="40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 – معايير السلوك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الالتزام بخطة البحث العلمي للمؤسسة ، والمنظمة التعليمية ، ومعاهد ومراكز البحوث ، وحرية الطالب في اختيار خطة البحث والمشرف.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إكساب الطلاب أخلاقيات البحث العلمي ، وأهمية تطبيقها كمبدأ لا يتجزأ من شخصيته. </a:t>
            </a:r>
          </a:p>
        </p:txBody>
      </p:sp>
    </p:spTree>
    <p:extLst>
      <p:ext uri="{BB962C8B-B14F-4D97-AF65-F5344CB8AC3E}">
        <p14:creationId xmlns:p14="http://schemas.microsoft.com/office/powerpoint/2010/main" val="14906519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0E3CC5E-F539-6016-BAB6-20718B5F8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518" y="989351"/>
            <a:ext cx="10619282" cy="5187612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ثالثا: بالنسبة للزملاء </a:t>
            </a:r>
          </a:p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أ- المبادئ الأخلاقية 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لا يجب أن تنطوي أعمال أعضاء هيئة التدريس وخاصة الأساتذة على التمييز بين الزملاء أو مضايقتهم.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يحترم الأساتذة آراء زملائهم الآخرين عند تبادل النقد  والأفكار 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أن يشارك الأساتذة في تحمل المسئوليات مع زملائهم من أجل حوكمة مؤسساتهم. </a:t>
            </a:r>
          </a:p>
          <a:p>
            <a:pPr algn="just" rtl="1">
              <a:buFont typeface="Wingdings" panose="05000000000000000000" pitchFamily="2" charset="2"/>
              <a:buChar char="ü"/>
            </a:pPr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877280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6DC30A7-F36B-245C-AB23-227A14CC47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9095"/>
            <a:ext cx="10515600" cy="4797868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ب- معايير السلوك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يتعامل أعضاء هيئة التدريس في السلك الأكاديمي أو الإداري مع بعضهم البعض باحترام وعدالة 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ان يتصرف أعضاء هيئة التدريس بكرامة وضبط نفس في كل التعاملات مع بعضهم البعض.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ان يدافعوا عن حقوق الزملاء في الحرية  الأكاديمية والبحثية. </a:t>
            </a:r>
          </a:p>
        </p:txBody>
      </p:sp>
    </p:spTree>
    <p:extLst>
      <p:ext uri="{BB962C8B-B14F-4D97-AF65-F5344CB8AC3E}">
        <p14:creationId xmlns:p14="http://schemas.microsoft.com/office/powerpoint/2010/main" val="27876875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BB2A912-4C22-957F-E0A2-38DBA830EC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>
            <a:normAutofit/>
          </a:bodyPr>
          <a:lstStyle/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يكونوا ذوي عدل وموضوعية عند إصدار حكم مهني على أعمال زملائهم وخاصة فيما يتعلق بالتقييم النقدي.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ألا يدلوا ببيانات كاذبة او خبيثة عن زميل ما لهم.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يتجنب إصدار التهديدات، أو إساءة السلوك ،أو اللغة، أو التحرش اللفظي ،أو التخويف، أو الترهيب  من عضو آخر من أعضاء هيئة التدريس تحت أي ظرف من الظروف داخل الحرم الجامعي.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 يجوز أن يشوه آراء أو مراكز الزملاء بغرض تحقير تلك الآراء أو المراكز. </a:t>
            </a:r>
          </a:p>
        </p:txBody>
      </p:sp>
    </p:spTree>
    <p:extLst>
      <p:ext uri="{BB962C8B-B14F-4D97-AF65-F5344CB8AC3E}">
        <p14:creationId xmlns:p14="http://schemas.microsoft.com/office/powerpoint/2010/main" val="30629025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0E3CC5E-F539-6016-BAB6-20718B5F8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518" y="989351"/>
            <a:ext cx="10619282" cy="5187612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رابعا: بالنسبة للتخصصات </a:t>
            </a:r>
          </a:p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أ- المبادئ الأخلاقية 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ان يكرسوا طاقاتهم لتطوير وتحسين كفاءتهم العلمية.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يقبل الأساتذة الالتزام بممارسة النقد الذاتي ، ونقل المعرفة.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قد يتتبع الأساتذة المصالح التي تعود عليهم بالنفع ، ولكن يجب ألا تعيق مصالحهم النفعية من حريتهم الأكاديمية التي لا تخالف لا الدين ولا مصالح الوطن. </a:t>
            </a:r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7062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B6012D06-49E5-A95B-DF8C-965A97ADA6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49311"/>
            <a:ext cx="10515600" cy="5006715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ب- معايير السلوك: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يحافظوا على ما هو حديث في مجالاتهم الأكاديمية.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أن يوضح أعضاء هيئة التدريس النزاهة أو الأمانة الفكرية والكرامة في جميع المساعي الجامعية.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يعملوا نحو تحسين جودة العملية التعليمية.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لا ينبغي لعضو هيئة التدريس أن يقلل من شأن التخصصات  الأخرى أو تقويض ثقة الطلاب في البرامج الدراسية والأقسام العلمية الأخرى بالكلية. </a:t>
            </a:r>
          </a:p>
        </p:txBody>
      </p:sp>
    </p:spTree>
    <p:extLst>
      <p:ext uri="{BB962C8B-B14F-4D97-AF65-F5344CB8AC3E}">
        <p14:creationId xmlns:p14="http://schemas.microsoft.com/office/powerpoint/2010/main" val="12294039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0E3CC5E-F539-6016-BAB6-20718B5F8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518" y="989351"/>
            <a:ext cx="10619282" cy="5187612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ar-EG" sz="35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خامسا: بالنسبة للكلية ( المؤسسة التعليمية) </a:t>
            </a:r>
          </a:p>
          <a:p>
            <a:pPr marL="0" indent="0" algn="ctr" rtl="1">
              <a:buNone/>
            </a:pPr>
            <a:r>
              <a:rPr lang="ar-EG" sz="35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أ- المبادئ الأخلاقية 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أن يكونوا فاعلين تعليميا وبحثيا قبل الطلاب 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</a:t>
            </a:r>
            <a:r>
              <a:rPr lang="en-US" sz="3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EG" sz="3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أن يحافظوا على حقوقهم في النقد والسعي إلى تعديل وتنقيح المادة الدراسية والأبحاث.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يبذلوا قصارى جهدهم  للقيام بمسؤولياتهم داخل مؤسساتهم ( كلياتهم)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تحديد حجم وطبيعة العمل الذي يتم خارج مؤسساتهم ( خدمة المجتمع) أيضا.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أن يدركوا قراراتهم على برامج مؤسساتهم التعليمية والبحثية وفي خدمة المجتمع  المحيط. </a:t>
            </a:r>
          </a:p>
        </p:txBody>
      </p:sp>
    </p:spTree>
    <p:extLst>
      <p:ext uri="{BB962C8B-B14F-4D97-AF65-F5344CB8AC3E}">
        <p14:creationId xmlns:p14="http://schemas.microsoft.com/office/powerpoint/2010/main" val="17009597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3744C1CA-2576-E346-63CA-E3E225AB37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4223"/>
            <a:ext cx="10515600" cy="4992740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ar-EG" sz="35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ب- معايير السلوك: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يتحملوا التزامات المساهمة في مجتمع الكلية كالاشتراك في حوكمة وإدارة الكلية من خلال العضوية في اللجان على مختلف المستويات. 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يتحملوا مسؤولية أخطاء أنفسهم بضرورة الالتزام بالسياسات المطبقة لتنفيذ وتحقيق رؤية ورسالة الكلية.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يتجنبوا التضارب المحتمل في المصالح بالانخراط في نشاط مهني خارج المؤسسة التعليمية بحيث يتعارض مع مسؤولياتهم وواجباتهم بالمؤسسة التي ينتمون إليها.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5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أن يتعاملوا مع الهيئة المعاونة بعدالة واحترام ، ولا يجب أن يستغلوا الهيئة المعاونة لأغراض شخصية أو إهانتهم سواء شفاهه أو ماديا. </a:t>
            </a:r>
          </a:p>
        </p:txBody>
      </p:sp>
    </p:spTree>
    <p:extLst>
      <p:ext uri="{BB962C8B-B14F-4D97-AF65-F5344CB8AC3E}">
        <p14:creationId xmlns:p14="http://schemas.microsoft.com/office/powerpoint/2010/main" val="27526877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0E3CC5E-F539-6016-BAB6-20718B5F8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518" y="989351"/>
            <a:ext cx="10619282" cy="5187612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ar-EG" sz="35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سادسا: بالنسبة للمجتمع المحيط </a:t>
            </a:r>
          </a:p>
          <a:p>
            <a:pPr marL="514350" indent="-514350" algn="ctr" rtl="1">
              <a:buAutoNum type="arabic1Minus"/>
            </a:pPr>
            <a:r>
              <a:rPr lang="ar-EG" sz="35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المبادئ الأخلاقية :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للأساتذة الحق والالتزام قبل المواطنون في المجتمع باعتبارهم أعضاء في مجتمعهم الكبير.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تجنب إعطاء انطباع  عند التحدث بأنهم يعملون بالنيابة عن كليتهم أو جامعتهم.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يجب أن يتجنبوا الإضرار بالمجتمع ، كما يجب عليهم تحقيق منافع اجتماعية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ar-EG" sz="3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أن يكون العلماء مسؤولين عن عواقب أبحاثهم وأن يبلغوا الجمهور بهذه العواقب متى وقعت. </a:t>
            </a:r>
          </a:p>
        </p:txBody>
      </p:sp>
    </p:spTree>
    <p:extLst>
      <p:ext uri="{BB962C8B-B14F-4D97-AF65-F5344CB8AC3E}">
        <p14:creationId xmlns:p14="http://schemas.microsoft.com/office/powerpoint/2010/main" val="34921092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B5210E4-CCDB-296C-1879-ADF3A9E677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5861"/>
            <a:ext cx="10515600" cy="4695096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ar-EG" sz="40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 – معايير السلوك: </a:t>
            </a:r>
          </a:p>
          <a:p>
            <a:pPr marL="0" indent="0" algn="just" rtl="1">
              <a:buNone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بدورهم ممثلين للكلية ، يجب أن يتجنب أعضاء هيئة التدريس السخرية من وجهات النظر الشخصية لإدارة الكلية أو أيا من ادارتها أو من أعضاء المجتمع المحيط. </a:t>
            </a:r>
          </a:p>
        </p:txBody>
      </p:sp>
    </p:spTree>
    <p:extLst>
      <p:ext uri="{BB962C8B-B14F-4D97-AF65-F5344CB8AC3E}">
        <p14:creationId xmlns:p14="http://schemas.microsoft.com/office/powerpoint/2010/main" val="12828194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ECDC7B7-7AC4-DA5D-FCE2-66055DDBBD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8122" y="2676317"/>
            <a:ext cx="10515600" cy="752683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ar-EG" sz="4000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آليات مراقبة أخلاقيات البحث العلمي</a:t>
            </a:r>
            <a:endParaRPr lang="ar-EG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8226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0E11733-FE07-E90E-0D8C-AF8C7A4651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86" y="1079292"/>
            <a:ext cx="9122614" cy="5097671"/>
          </a:xfrm>
        </p:spPr>
        <p:txBody>
          <a:bodyPr>
            <a:normAutofit fontScale="92500" lnSpcReduction="10000"/>
          </a:bodyPr>
          <a:lstStyle/>
          <a:p>
            <a:pPr algn="just" rtl="1">
              <a:buFont typeface="Wingdings" panose="05000000000000000000" pitchFamily="2" charset="2"/>
              <a:buChar char="Ø"/>
            </a:pPr>
            <a:r>
              <a:rPr lang="ar-EG" sz="3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إنشاء لجان خاصة بكل مؤسسة أو منظمة أكاديمية يطلق عليها لجنة أخلاقيات البحث العلمي ، ويكون لها لائحة يطلق عليها لائحة أخلاقيات البحث العلمي " تتضمن أهداف ومهام واختصاصات وآلية التعامل مع الشكاوى المتعلقة  بأخلاقيات البحث العلمي  لفحصها والتعامل معها ، وكذلك فحص المقترحات البحثية والمشروعات البحثية الممولة ، ومدى مطابقتها لأخلاقيات البحث العلمي واعتماد اللجنة لتلك المقترحات قبل العرض على مجالس الدراسات العليا والكليات للاعتماد النهائي. </a:t>
            </a:r>
          </a:p>
          <a:p>
            <a:pPr algn="just" rtl="1">
              <a:buFont typeface="Wingdings" panose="05000000000000000000" pitchFamily="2" charset="2"/>
              <a:buChar char="Ø"/>
            </a:pPr>
            <a:r>
              <a:rPr lang="ar-EG" sz="3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تشديد العقوبات على أصحاب الانحرافات العلمية المختلفة، مع وضع ضوابط صارمة عند تقدمهم للترقي للوظائف الأكاديمية المختلفة. </a:t>
            </a:r>
          </a:p>
          <a:p>
            <a:pPr algn="just" rtl="1">
              <a:buFont typeface="Wingdings" panose="05000000000000000000" pitchFamily="2" charset="2"/>
              <a:buChar char="Ø"/>
            </a:pPr>
            <a:r>
              <a:rPr lang="ar-EG" sz="3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أن يكون تدريس مقرر أخلاقيات البحث العلمي إجباريا منذ التقدم لأي برنامج من الدراسات العليا . </a:t>
            </a:r>
          </a:p>
          <a:p>
            <a:pPr algn="just" rtl="1">
              <a:buFont typeface="Wingdings" panose="05000000000000000000" pitchFamily="2" charset="2"/>
              <a:buChar char="Ø"/>
            </a:pP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937782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B761509-3B9A-49A6-A84B-C3D8681169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91DE43FD-EB47-414A-B0AB-169B0FFFA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272922" cy="6858000"/>
          </a:xfrm>
          <a:custGeom>
            <a:avLst/>
            <a:gdLst>
              <a:gd name="connsiteX0" fmla="*/ 0 w 9272922"/>
              <a:gd name="connsiteY0" fmla="*/ 0 h 6858000"/>
              <a:gd name="connsiteX1" fmla="*/ 1733417 w 9272922"/>
              <a:gd name="connsiteY1" fmla="*/ 0 h 6858000"/>
              <a:gd name="connsiteX2" fmla="*/ 3307976 w 9272922"/>
              <a:gd name="connsiteY2" fmla="*/ 0 h 6858000"/>
              <a:gd name="connsiteX3" fmla="*/ 8126249 w 9272922"/>
              <a:gd name="connsiteY3" fmla="*/ 0 h 6858000"/>
              <a:gd name="connsiteX4" fmla="*/ 8138896 w 9272922"/>
              <a:gd name="connsiteY4" fmla="*/ 31774 h 6858000"/>
              <a:gd name="connsiteX5" fmla="*/ 9193904 w 9272922"/>
              <a:gd name="connsiteY5" fmla="*/ 2682457 h 6858000"/>
              <a:gd name="connsiteX6" fmla="*/ 9193904 w 9272922"/>
              <a:gd name="connsiteY6" fmla="*/ 3752208 h 6858000"/>
              <a:gd name="connsiteX7" fmla="*/ 8036400 w 9272922"/>
              <a:gd name="connsiteY7" fmla="*/ 6660411 h 6858000"/>
              <a:gd name="connsiteX8" fmla="*/ 7957938 w 9272922"/>
              <a:gd name="connsiteY8" fmla="*/ 6857542 h 6858000"/>
              <a:gd name="connsiteX9" fmla="*/ 3307976 w 9272922"/>
              <a:gd name="connsiteY9" fmla="*/ 6857542 h 6858000"/>
              <a:gd name="connsiteX10" fmla="*/ 3307976 w 9272922"/>
              <a:gd name="connsiteY10" fmla="*/ 6858000 h 6858000"/>
              <a:gd name="connsiteX11" fmla="*/ 0 w 9272922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صورة 3" descr="صورة تحتوي على نص, رسم, تصميم الجرافيك, الرسومات&#10;&#10;تم إنشاء الوصف تلقائياً">
            <a:extLst>
              <a:ext uri="{FF2B5EF4-FFF2-40B4-BE49-F238E27FC236}">
                <a16:creationId xmlns:a16="http://schemas.microsoft.com/office/drawing/2014/main" id="{11EB13D7-E40B-D4DF-1BEF-2B23C86549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1190042"/>
            <a:ext cx="7047923" cy="4473681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58495BCC-CE77-4CC2-952E-846F41119F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75188"/>
            <a:chExt cx="1562267" cy="1172973"/>
          </a:xfrm>
        </p:grpSpPr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1B42538B-E30F-4967-A6C1-8EBA775F4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423846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9A6BD9AC-4DE7-4B20-8547-4E3B375C21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75188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892345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3100</TotalTime>
  <Words>1272</Words>
  <Application>Microsoft Office PowerPoint</Application>
  <PresentationFormat>شاشة عريضة</PresentationFormat>
  <Paragraphs>101</Paragraphs>
  <Slides>23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Sakkal Majalla</vt:lpstr>
      <vt:lpstr>Times New Roman</vt:lpstr>
      <vt:lpstr>Wingdings</vt:lpstr>
      <vt:lpstr>Office Theme</vt:lpstr>
      <vt:lpstr>عرض تقديمي في PowerPoint</vt:lpstr>
      <vt:lpstr>عناصر الحلقة النقاشية الثالثة </vt:lpstr>
      <vt:lpstr>أخلاقيات البحث العلمي والمعايير المهنية لأعضاء هيئة التدريس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Amira Mohamed Shawky</cp:lastModifiedBy>
  <cp:revision>195</cp:revision>
  <dcterms:created xsi:type="dcterms:W3CDTF">2023-04-29T09:08:23Z</dcterms:created>
  <dcterms:modified xsi:type="dcterms:W3CDTF">2023-10-12T16:37:53Z</dcterms:modified>
</cp:coreProperties>
</file>