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 id="2147483671" r:id="rId3"/>
  </p:sldMasterIdLst>
  <p:notesMasterIdLst>
    <p:notesMasterId r:id="rId67"/>
  </p:notesMasterIdLst>
  <p:sldIdLst>
    <p:sldId id="480" r:id="rId4"/>
    <p:sldId id="313" r:id="rId5"/>
    <p:sldId id="484" r:id="rId6"/>
    <p:sldId id="531" r:id="rId7"/>
    <p:sldId id="515" r:id="rId8"/>
    <p:sldId id="281" r:id="rId9"/>
    <p:sldId id="481" r:id="rId10"/>
    <p:sldId id="486" r:id="rId11"/>
    <p:sldId id="487" r:id="rId12"/>
    <p:sldId id="530" r:id="rId13"/>
    <p:sldId id="485" r:id="rId14"/>
    <p:sldId id="489" r:id="rId15"/>
    <p:sldId id="491" r:id="rId16"/>
    <p:sldId id="527" r:id="rId17"/>
    <p:sldId id="529" r:id="rId18"/>
    <p:sldId id="528" r:id="rId19"/>
    <p:sldId id="493" r:id="rId20"/>
    <p:sldId id="534" r:id="rId21"/>
    <p:sldId id="533" r:id="rId22"/>
    <p:sldId id="535" r:id="rId23"/>
    <p:sldId id="494" r:id="rId24"/>
    <p:sldId id="495" r:id="rId25"/>
    <p:sldId id="536" r:id="rId26"/>
    <p:sldId id="537" r:id="rId27"/>
    <p:sldId id="538" r:id="rId28"/>
    <p:sldId id="496" r:id="rId29"/>
    <p:sldId id="497" r:id="rId30"/>
    <p:sldId id="498" r:id="rId31"/>
    <p:sldId id="499" r:id="rId32"/>
    <p:sldId id="500" r:id="rId33"/>
    <p:sldId id="539" r:id="rId34"/>
    <p:sldId id="540" r:id="rId35"/>
    <p:sldId id="541" r:id="rId36"/>
    <p:sldId id="501" r:id="rId37"/>
    <p:sldId id="502" r:id="rId38"/>
    <p:sldId id="504" r:id="rId39"/>
    <p:sldId id="542" r:id="rId40"/>
    <p:sldId id="543" r:id="rId41"/>
    <p:sldId id="545" r:id="rId42"/>
    <p:sldId id="505" r:id="rId43"/>
    <p:sldId id="546" r:id="rId44"/>
    <p:sldId id="547" r:id="rId45"/>
    <p:sldId id="548" r:id="rId46"/>
    <p:sldId id="549" r:id="rId47"/>
    <p:sldId id="550" r:id="rId48"/>
    <p:sldId id="551" r:id="rId49"/>
    <p:sldId id="506" r:id="rId50"/>
    <p:sldId id="507" r:id="rId51"/>
    <p:sldId id="508" r:id="rId52"/>
    <p:sldId id="509" r:id="rId53"/>
    <p:sldId id="510" r:id="rId54"/>
    <p:sldId id="503" r:id="rId55"/>
    <p:sldId id="552" r:id="rId56"/>
    <p:sldId id="532" r:id="rId57"/>
    <p:sldId id="554" r:id="rId58"/>
    <p:sldId id="555" r:id="rId59"/>
    <p:sldId id="556" r:id="rId60"/>
    <p:sldId id="557" r:id="rId61"/>
    <p:sldId id="558" r:id="rId62"/>
    <p:sldId id="256" r:id="rId63"/>
    <p:sldId id="553" r:id="rId64"/>
    <p:sldId id="520"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4"/>
            <p14:sldId id="531"/>
            <p14:sldId id="515"/>
            <p14:sldId id="281"/>
            <p14:sldId id="481"/>
            <p14:sldId id="486"/>
            <p14:sldId id="487"/>
            <p14:sldId id="530"/>
            <p14:sldId id="485"/>
            <p14:sldId id="489"/>
            <p14:sldId id="491"/>
            <p14:sldId id="527"/>
            <p14:sldId id="529"/>
            <p14:sldId id="528"/>
            <p14:sldId id="493"/>
            <p14:sldId id="534"/>
            <p14:sldId id="533"/>
            <p14:sldId id="535"/>
            <p14:sldId id="494"/>
            <p14:sldId id="495"/>
            <p14:sldId id="536"/>
            <p14:sldId id="537"/>
            <p14:sldId id="538"/>
            <p14:sldId id="496"/>
            <p14:sldId id="497"/>
            <p14:sldId id="498"/>
            <p14:sldId id="499"/>
            <p14:sldId id="500"/>
            <p14:sldId id="539"/>
            <p14:sldId id="540"/>
            <p14:sldId id="541"/>
            <p14:sldId id="501"/>
            <p14:sldId id="502"/>
            <p14:sldId id="504"/>
            <p14:sldId id="542"/>
            <p14:sldId id="543"/>
            <p14:sldId id="545"/>
            <p14:sldId id="505"/>
            <p14:sldId id="546"/>
            <p14:sldId id="547"/>
            <p14:sldId id="548"/>
            <p14:sldId id="549"/>
            <p14:sldId id="550"/>
            <p14:sldId id="551"/>
            <p14:sldId id="506"/>
            <p14:sldId id="507"/>
            <p14:sldId id="508"/>
            <p14:sldId id="509"/>
            <p14:sldId id="510"/>
            <p14:sldId id="503"/>
            <p14:sldId id="552"/>
            <p14:sldId id="532"/>
            <p14:sldId id="554"/>
            <p14:sldId id="555"/>
            <p14:sldId id="556"/>
            <p14:sldId id="557"/>
            <p14:sldId id="558"/>
            <p14:sldId id="256"/>
            <p14:sldId id="553"/>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2D3956"/>
    <a:srgbClr val="8E5A6D"/>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3" d="100"/>
          <a:sy n="103" d="100"/>
        </p:scale>
        <p:origin x="3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81817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8528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24417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42118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87461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505588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n Canvas">
    <p:spTree>
      <p:nvGrpSpPr>
        <p:cNvPr id="1" name=""/>
        <p:cNvGrpSpPr/>
        <p:nvPr/>
      </p:nvGrpSpPr>
      <p:grpSpPr>
        <a:xfrm>
          <a:off x="0" y="0"/>
          <a:ext cx="0" cy="0"/>
          <a:chOff x="0" y="0"/>
          <a:chExt cx="0" cy="0"/>
        </a:xfrm>
      </p:grpSpPr>
      <p:sp>
        <p:nvSpPr>
          <p:cNvPr id="9" name="Text Placeholder 8"/>
          <p:cNvSpPr>
            <a:spLocks noGrp="1"/>
          </p:cNvSpPr>
          <p:nvPr>
            <p:ph type="body" sz="quarter" idx="10"/>
          </p:nvPr>
        </p:nvSpPr>
        <p:spPr>
          <a:xfrm>
            <a:off x="380830"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0" name="Text Placeholder 8"/>
          <p:cNvSpPr>
            <a:spLocks noGrp="1"/>
          </p:cNvSpPr>
          <p:nvPr>
            <p:ph type="body" sz="quarter" idx="11"/>
          </p:nvPr>
        </p:nvSpPr>
        <p:spPr>
          <a:xfrm>
            <a:off x="2689643"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1" name="Text Placeholder 8"/>
          <p:cNvSpPr>
            <a:spLocks noGrp="1"/>
          </p:cNvSpPr>
          <p:nvPr>
            <p:ph type="body" sz="quarter" idx="12"/>
          </p:nvPr>
        </p:nvSpPr>
        <p:spPr>
          <a:xfrm>
            <a:off x="5006387"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2" name="Text Placeholder 8"/>
          <p:cNvSpPr>
            <a:spLocks noGrp="1"/>
          </p:cNvSpPr>
          <p:nvPr>
            <p:ph type="body" sz="quarter" idx="13"/>
          </p:nvPr>
        </p:nvSpPr>
        <p:spPr>
          <a:xfrm>
            <a:off x="7321263"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3" name="Text Placeholder 8"/>
          <p:cNvSpPr>
            <a:spLocks noGrp="1"/>
          </p:cNvSpPr>
          <p:nvPr>
            <p:ph type="body" sz="quarter" idx="14"/>
          </p:nvPr>
        </p:nvSpPr>
        <p:spPr>
          <a:xfrm>
            <a:off x="9644069"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4" name="Text Placeholder 8"/>
          <p:cNvSpPr>
            <a:spLocks noGrp="1"/>
          </p:cNvSpPr>
          <p:nvPr>
            <p:ph type="body" sz="quarter" idx="15"/>
          </p:nvPr>
        </p:nvSpPr>
        <p:spPr>
          <a:xfrm>
            <a:off x="380830"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5" name="Text Placeholder 8"/>
          <p:cNvSpPr>
            <a:spLocks noGrp="1"/>
          </p:cNvSpPr>
          <p:nvPr>
            <p:ph type="body" sz="quarter" idx="16"/>
          </p:nvPr>
        </p:nvSpPr>
        <p:spPr>
          <a:xfrm>
            <a:off x="2703636" y="2965800"/>
            <a:ext cx="2159170" cy="1530000"/>
          </a:xfrm>
          <a:prstGeom prst="rect">
            <a:avLst/>
          </a:prstGeom>
          <a:solidFill>
            <a:srgbClr val="FFFFFF"/>
          </a:solidFill>
        </p:spPr>
        <p:txBody>
          <a:bodyPr vert="horz"/>
          <a:lstStyle>
            <a:lvl1pPr marL="0" indent="0">
              <a:buNone/>
              <a:defRPr sz="900" baseline="0"/>
            </a:lvl1pPr>
          </a:lstStyle>
          <a:p>
            <a:pPr lvl="0"/>
            <a:r>
              <a:rPr lang="en-GB"/>
              <a:t>Click to edit Master text styles</a:t>
            </a:r>
          </a:p>
        </p:txBody>
      </p:sp>
      <p:sp>
        <p:nvSpPr>
          <p:cNvPr id="16" name="Text Placeholder 8"/>
          <p:cNvSpPr>
            <a:spLocks noGrp="1"/>
          </p:cNvSpPr>
          <p:nvPr>
            <p:ph type="body" sz="quarter" idx="17"/>
          </p:nvPr>
        </p:nvSpPr>
        <p:spPr>
          <a:xfrm>
            <a:off x="5012449"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7" name="Text Placeholder 8"/>
          <p:cNvSpPr>
            <a:spLocks noGrp="1"/>
          </p:cNvSpPr>
          <p:nvPr>
            <p:ph type="body" sz="quarter" idx="18"/>
          </p:nvPr>
        </p:nvSpPr>
        <p:spPr>
          <a:xfrm>
            <a:off x="7325635" y="2965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8" name="Text Placeholder 8"/>
          <p:cNvSpPr>
            <a:spLocks noGrp="1"/>
          </p:cNvSpPr>
          <p:nvPr>
            <p:ph type="body" sz="quarter" idx="19"/>
          </p:nvPr>
        </p:nvSpPr>
        <p:spPr>
          <a:xfrm>
            <a:off x="9644069" y="2965563"/>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9" name="Text Placeholder 8"/>
          <p:cNvSpPr>
            <a:spLocks noGrp="1"/>
          </p:cNvSpPr>
          <p:nvPr>
            <p:ph type="body" sz="quarter" idx="20"/>
          </p:nvPr>
        </p:nvSpPr>
        <p:spPr>
          <a:xfrm>
            <a:off x="380830" y="4876800"/>
            <a:ext cx="5613570" cy="1447800"/>
          </a:xfrm>
          <a:prstGeom prst="rect">
            <a:avLst/>
          </a:prstGeom>
          <a:solidFill>
            <a:srgbClr val="FFFFFF"/>
          </a:solidFill>
        </p:spPr>
        <p:txBody>
          <a:bodyPr vert="horz"/>
          <a:lstStyle>
            <a:lvl1pPr marL="0" indent="0">
              <a:buNone/>
              <a:defRPr sz="900" baseline="0"/>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0" name="Text Placeholder 8"/>
          <p:cNvSpPr>
            <a:spLocks noGrp="1"/>
          </p:cNvSpPr>
          <p:nvPr>
            <p:ph type="body" sz="quarter" idx="21"/>
          </p:nvPr>
        </p:nvSpPr>
        <p:spPr>
          <a:xfrm>
            <a:off x="6223200" y="4876800"/>
            <a:ext cx="5580041" cy="1447800"/>
          </a:xfrm>
          <a:prstGeom prst="rect">
            <a:avLst/>
          </a:prstGeom>
          <a:solidFill>
            <a:srgbClr val="FFFFFF"/>
          </a:solidFill>
        </p:spPr>
        <p:txBody>
          <a:bodyPr vert="horz"/>
          <a:lstStyle>
            <a:lvl1pPr marL="0" indent="0">
              <a:buNone/>
              <a:defRPr sz="900"/>
            </a:lvl1pPr>
          </a:lstStyle>
          <a:p>
            <a:pPr lvl="0"/>
            <a:r>
              <a:rPr lang="en-GB"/>
              <a:t>Click to edit Master text styles</a:t>
            </a:r>
          </a:p>
          <a:p>
            <a:pPr lvl="1"/>
            <a:r>
              <a:rPr lang="en-GB"/>
              <a:t>Second level</a:t>
            </a:r>
          </a:p>
          <a:p>
            <a:pPr lvl="2"/>
            <a:r>
              <a:rPr lang="en-GB"/>
              <a:t>Third level</a:t>
            </a:r>
          </a:p>
          <a:p>
            <a:pPr lvl="3"/>
            <a:r>
              <a:rPr lang="en-GB"/>
              <a:t>Fourth level</a:t>
            </a:r>
          </a:p>
        </p:txBody>
      </p:sp>
      <p:sp>
        <p:nvSpPr>
          <p:cNvPr id="22" name="Text Placeholder 8"/>
          <p:cNvSpPr>
            <a:spLocks noGrp="1"/>
          </p:cNvSpPr>
          <p:nvPr>
            <p:ph type="body" sz="quarter" idx="22"/>
          </p:nvPr>
        </p:nvSpPr>
        <p:spPr>
          <a:xfrm>
            <a:off x="4876800" y="381000"/>
            <a:ext cx="1727200" cy="228600"/>
          </a:xfrm>
          <a:prstGeom prst="rect">
            <a:avLst/>
          </a:prstGeom>
          <a:solidFill>
            <a:srgbClr val="FFFFFF"/>
          </a:solidFill>
          <a:ln>
            <a:noFill/>
          </a:ln>
        </p:spPr>
        <p:txBody>
          <a:bodyPr vert="horz"/>
          <a:lstStyle>
            <a:lvl1pPr marL="0" indent="0">
              <a:buNone/>
              <a:defRPr sz="900" baseline="0"/>
            </a:lvl1pPr>
          </a:lstStyle>
          <a:p>
            <a:pPr lvl="0"/>
            <a:r>
              <a:rPr lang="en-GB"/>
              <a:t>Click to edit Master text styles</a:t>
            </a:r>
          </a:p>
        </p:txBody>
      </p:sp>
      <p:sp>
        <p:nvSpPr>
          <p:cNvPr id="23" name="Text Placeholder 8"/>
          <p:cNvSpPr>
            <a:spLocks noGrp="1"/>
          </p:cNvSpPr>
          <p:nvPr>
            <p:ph type="body" sz="quarter" idx="23"/>
          </p:nvPr>
        </p:nvSpPr>
        <p:spPr>
          <a:xfrm>
            <a:off x="6997170" y="381000"/>
            <a:ext cx="17272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4" name="Text Placeholder 8"/>
          <p:cNvSpPr>
            <a:spLocks noGrp="1"/>
          </p:cNvSpPr>
          <p:nvPr>
            <p:ph type="body" sz="quarter" idx="24"/>
          </p:nvPr>
        </p:nvSpPr>
        <p:spPr>
          <a:xfrm>
            <a:off x="9550400" y="381000"/>
            <a:ext cx="14224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5" name="Text Placeholder 8"/>
          <p:cNvSpPr>
            <a:spLocks noGrp="1"/>
          </p:cNvSpPr>
          <p:nvPr>
            <p:ph type="body" sz="quarter" idx="25"/>
          </p:nvPr>
        </p:nvSpPr>
        <p:spPr>
          <a:xfrm>
            <a:off x="11379200" y="381000"/>
            <a:ext cx="5080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Tree>
    <p:extLst>
      <p:ext uri="{BB962C8B-B14F-4D97-AF65-F5344CB8AC3E}">
        <p14:creationId xmlns:p14="http://schemas.microsoft.com/office/powerpoint/2010/main" val="30505454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ean Canvas">
    <p:spTree>
      <p:nvGrpSpPr>
        <p:cNvPr id="1" name=""/>
        <p:cNvGrpSpPr/>
        <p:nvPr/>
      </p:nvGrpSpPr>
      <p:grpSpPr>
        <a:xfrm>
          <a:off x="0" y="0"/>
          <a:ext cx="0" cy="0"/>
          <a:chOff x="0" y="0"/>
          <a:chExt cx="0" cy="0"/>
        </a:xfrm>
      </p:grpSpPr>
      <p:sp>
        <p:nvSpPr>
          <p:cNvPr id="9" name="Text Placeholder 8"/>
          <p:cNvSpPr>
            <a:spLocks noGrp="1"/>
          </p:cNvSpPr>
          <p:nvPr>
            <p:ph type="body" sz="quarter" idx="10"/>
          </p:nvPr>
        </p:nvSpPr>
        <p:spPr>
          <a:xfrm>
            <a:off x="380830"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0" name="Text Placeholder 8"/>
          <p:cNvSpPr>
            <a:spLocks noGrp="1"/>
          </p:cNvSpPr>
          <p:nvPr>
            <p:ph type="body" sz="quarter" idx="11"/>
          </p:nvPr>
        </p:nvSpPr>
        <p:spPr>
          <a:xfrm>
            <a:off x="2689643"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1" name="Text Placeholder 8"/>
          <p:cNvSpPr>
            <a:spLocks noGrp="1"/>
          </p:cNvSpPr>
          <p:nvPr>
            <p:ph type="body" sz="quarter" idx="12"/>
          </p:nvPr>
        </p:nvSpPr>
        <p:spPr>
          <a:xfrm>
            <a:off x="5006387" y="1066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2" name="Text Placeholder 8"/>
          <p:cNvSpPr>
            <a:spLocks noGrp="1"/>
          </p:cNvSpPr>
          <p:nvPr>
            <p:ph type="body" sz="quarter" idx="13"/>
          </p:nvPr>
        </p:nvSpPr>
        <p:spPr>
          <a:xfrm>
            <a:off x="7321263"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3" name="Text Placeholder 8"/>
          <p:cNvSpPr>
            <a:spLocks noGrp="1"/>
          </p:cNvSpPr>
          <p:nvPr>
            <p:ph type="body" sz="quarter" idx="14"/>
          </p:nvPr>
        </p:nvSpPr>
        <p:spPr>
          <a:xfrm>
            <a:off x="9644069" y="1056067"/>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4" name="Text Placeholder 8"/>
          <p:cNvSpPr>
            <a:spLocks noGrp="1"/>
          </p:cNvSpPr>
          <p:nvPr>
            <p:ph type="body" sz="quarter" idx="15"/>
          </p:nvPr>
        </p:nvSpPr>
        <p:spPr>
          <a:xfrm>
            <a:off x="380830"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5" name="Text Placeholder 8"/>
          <p:cNvSpPr>
            <a:spLocks noGrp="1"/>
          </p:cNvSpPr>
          <p:nvPr>
            <p:ph type="body" sz="quarter" idx="16"/>
          </p:nvPr>
        </p:nvSpPr>
        <p:spPr>
          <a:xfrm>
            <a:off x="2703636" y="2965800"/>
            <a:ext cx="2159170" cy="1530000"/>
          </a:xfrm>
          <a:prstGeom prst="rect">
            <a:avLst/>
          </a:prstGeom>
          <a:solidFill>
            <a:srgbClr val="FFFFFF"/>
          </a:solidFill>
        </p:spPr>
        <p:txBody>
          <a:bodyPr vert="horz"/>
          <a:lstStyle>
            <a:lvl1pPr marL="0" indent="0">
              <a:buNone/>
              <a:defRPr sz="900" baseline="0"/>
            </a:lvl1pPr>
          </a:lstStyle>
          <a:p>
            <a:pPr lvl="0"/>
            <a:r>
              <a:rPr lang="en-GB"/>
              <a:t>Click to edit Master text styles</a:t>
            </a:r>
          </a:p>
        </p:txBody>
      </p:sp>
      <p:sp>
        <p:nvSpPr>
          <p:cNvPr id="16" name="Text Placeholder 8"/>
          <p:cNvSpPr>
            <a:spLocks noGrp="1"/>
          </p:cNvSpPr>
          <p:nvPr>
            <p:ph type="body" sz="quarter" idx="17"/>
          </p:nvPr>
        </p:nvSpPr>
        <p:spPr>
          <a:xfrm>
            <a:off x="5012449" y="2965800"/>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7" name="Text Placeholder 8"/>
          <p:cNvSpPr>
            <a:spLocks noGrp="1"/>
          </p:cNvSpPr>
          <p:nvPr>
            <p:ph type="body" sz="quarter" idx="18"/>
          </p:nvPr>
        </p:nvSpPr>
        <p:spPr>
          <a:xfrm>
            <a:off x="7325635" y="2965800"/>
            <a:ext cx="2159170" cy="1530000"/>
          </a:xfrm>
          <a:prstGeom prst="rect">
            <a:avLst/>
          </a:prstGeom>
          <a:solidFill>
            <a:srgbClr val="FFFFFF"/>
          </a:solidFill>
        </p:spPr>
        <p:txBody>
          <a:bodyPr vert="horz"/>
          <a:lstStyle>
            <a:lvl1pPr marL="0" indent="0">
              <a:buNone/>
              <a:defRPr sz="900"/>
            </a:lvl1pPr>
          </a:lstStyle>
          <a:p>
            <a:pPr lvl="0"/>
            <a:r>
              <a:rPr lang="en-GB"/>
              <a:t>Click to edit Master text styles</a:t>
            </a:r>
          </a:p>
        </p:txBody>
      </p:sp>
      <p:sp>
        <p:nvSpPr>
          <p:cNvPr id="18" name="Text Placeholder 8"/>
          <p:cNvSpPr>
            <a:spLocks noGrp="1"/>
          </p:cNvSpPr>
          <p:nvPr>
            <p:ph type="body" sz="quarter" idx="19"/>
          </p:nvPr>
        </p:nvSpPr>
        <p:spPr>
          <a:xfrm>
            <a:off x="9644069" y="2965563"/>
            <a:ext cx="2159170" cy="1530000"/>
          </a:xfrm>
          <a:prstGeom prst="rect">
            <a:avLst/>
          </a:prstGeom>
          <a:solidFill>
            <a:srgbClr val="FFFFFF"/>
          </a:solidFill>
        </p:spPr>
        <p:txBody>
          <a:bodyPr vert="horz"/>
          <a:lstStyle>
            <a:lvl1pPr marL="0" indent="0">
              <a:buNone/>
              <a:defRPr sz="900"/>
            </a:lvl1pPr>
          </a:lstStyle>
          <a:p>
            <a:pPr lvl="0"/>
            <a:endParaRPr lang="en-GB" dirty="0"/>
          </a:p>
        </p:txBody>
      </p:sp>
      <p:sp>
        <p:nvSpPr>
          <p:cNvPr id="19" name="Text Placeholder 8"/>
          <p:cNvSpPr>
            <a:spLocks noGrp="1"/>
          </p:cNvSpPr>
          <p:nvPr>
            <p:ph type="body" sz="quarter" idx="20"/>
          </p:nvPr>
        </p:nvSpPr>
        <p:spPr>
          <a:xfrm>
            <a:off x="380830" y="4876800"/>
            <a:ext cx="5613570" cy="1447800"/>
          </a:xfrm>
          <a:prstGeom prst="rect">
            <a:avLst/>
          </a:prstGeom>
          <a:solidFill>
            <a:srgbClr val="FFFFFF"/>
          </a:solidFill>
        </p:spPr>
        <p:txBody>
          <a:bodyPr vert="horz"/>
          <a:lstStyle>
            <a:lvl1pPr marL="0" indent="0">
              <a:buNone/>
              <a:defRPr sz="900" baseline="0"/>
            </a:lvl1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20" name="Text Placeholder 8"/>
          <p:cNvSpPr>
            <a:spLocks noGrp="1"/>
          </p:cNvSpPr>
          <p:nvPr>
            <p:ph type="body" sz="quarter" idx="21"/>
          </p:nvPr>
        </p:nvSpPr>
        <p:spPr>
          <a:xfrm>
            <a:off x="6223200" y="4876800"/>
            <a:ext cx="5580041" cy="1447800"/>
          </a:xfrm>
          <a:prstGeom prst="rect">
            <a:avLst/>
          </a:prstGeom>
          <a:solidFill>
            <a:srgbClr val="FFFFFF"/>
          </a:solidFill>
        </p:spPr>
        <p:txBody>
          <a:bodyPr vert="horz"/>
          <a:lstStyle>
            <a:lvl1pPr marL="0" indent="0">
              <a:buNone/>
              <a:defRPr sz="900"/>
            </a:lvl1pPr>
          </a:lstStyle>
          <a:p>
            <a:pPr lvl="0"/>
            <a:r>
              <a:rPr lang="en-GB"/>
              <a:t>Click to edit Master text styles</a:t>
            </a:r>
          </a:p>
          <a:p>
            <a:pPr lvl="1"/>
            <a:r>
              <a:rPr lang="en-GB"/>
              <a:t>Second level</a:t>
            </a:r>
          </a:p>
          <a:p>
            <a:pPr lvl="2"/>
            <a:r>
              <a:rPr lang="en-GB"/>
              <a:t>Third level</a:t>
            </a:r>
          </a:p>
          <a:p>
            <a:pPr lvl="3"/>
            <a:r>
              <a:rPr lang="en-GB"/>
              <a:t>Fourth level</a:t>
            </a:r>
          </a:p>
        </p:txBody>
      </p:sp>
      <p:sp>
        <p:nvSpPr>
          <p:cNvPr id="22" name="Text Placeholder 8"/>
          <p:cNvSpPr>
            <a:spLocks noGrp="1"/>
          </p:cNvSpPr>
          <p:nvPr>
            <p:ph type="body" sz="quarter" idx="22"/>
          </p:nvPr>
        </p:nvSpPr>
        <p:spPr>
          <a:xfrm>
            <a:off x="4876800" y="381000"/>
            <a:ext cx="1727200" cy="228600"/>
          </a:xfrm>
          <a:prstGeom prst="rect">
            <a:avLst/>
          </a:prstGeom>
          <a:solidFill>
            <a:srgbClr val="FFFFFF"/>
          </a:solidFill>
          <a:ln>
            <a:noFill/>
          </a:ln>
        </p:spPr>
        <p:txBody>
          <a:bodyPr vert="horz"/>
          <a:lstStyle>
            <a:lvl1pPr marL="0" indent="0">
              <a:buNone/>
              <a:defRPr sz="900" baseline="0"/>
            </a:lvl1pPr>
          </a:lstStyle>
          <a:p>
            <a:pPr lvl="0"/>
            <a:r>
              <a:rPr lang="en-GB"/>
              <a:t>Click to edit Master text styles</a:t>
            </a:r>
          </a:p>
        </p:txBody>
      </p:sp>
      <p:sp>
        <p:nvSpPr>
          <p:cNvPr id="23" name="Text Placeholder 8"/>
          <p:cNvSpPr>
            <a:spLocks noGrp="1"/>
          </p:cNvSpPr>
          <p:nvPr>
            <p:ph type="body" sz="quarter" idx="23"/>
          </p:nvPr>
        </p:nvSpPr>
        <p:spPr>
          <a:xfrm>
            <a:off x="6997170" y="381000"/>
            <a:ext cx="17272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4" name="Text Placeholder 8"/>
          <p:cNvSpPr>
            <a:spLocks noGrp="1"/>
          </p:cNvSpPr>
          <p:nvPr>
            <p:ph type="body" sz="quarter" idx="24"/>
          </p:nvPr>
        </p:nvSpPr>
        <p:spPr>
          <a:xfrm>
            <a:off x="9550400" y="381000"/>
            <a:ext cx="14224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
        <p:nvSpPr>
          <p:cNvPr id="25" name="Text Placeholder 8"/>
          <p:cNvSpPr>
            <a:spLocks noGrp="1"/>
          </p:cNvSpPr>
          <p:nvPr>
            <p:ph type="body" sz="quarter" idx="25"/>
          </p:nvPr>
        </p:nvSpPr>
        <p:spPr>
          <a:xfrm>
            <a:off x="11379200" y="381000"/>
            <a:ext cx="508000" cy="228600"/>
          </a:xfrm>
          <a:prstGeom prst="rect">
            <a:avLst/>
          </a:prstGeom>
          <a:solidFill>
            <a:srgbClr val="FFFFFF"/>
          </a:solidFill>
          <a:ln>
            <a:noFill/>
          </a:ln>
        </p:spPr>
        <p:txBody>
          <a:bodyPr vert="horz"/>
          <a:lstStyle>
            <a:lvl1pPr marL="0" indent="0">
              <a:buNone/>
              <a:defRPr sz="900"/>
            </a:lvl1pPr>
          </a:lstStyle>
          <a:p>
            <a:pPr lvl="0"/>
            <a:r>
              <a:rPr lang="en-GB"/>
              <a:t>Click to edit Master text styles</a:t>
            </a:r>
          </a:p>
        </p:txBody>
      </p:sp>
    </p:spTree>
    <p:extLst>
      <p:ext uri="{BB962C8B-B14F-4D97-AF65-F5344CB8AC3E}">
        <p14:creationId xmlns:p14="http://schemas.microsoft.com/office/powerpoint/2010/main" val="4215698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theme" Target="../theme/theme3.xml"/><Relationship Id="rId1" Type="http://schemas.openxmlformats.org/officeDocument/2006/relationships/slideLayout" Target="../slideLayouts/slideLayout16.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728A5C15-B9B5-F18D-6A9D-FCD79040FBE7}"/>
              </a:ext>
            </a:extLst>
          </p:cNvPr>
          <p:cNvSpPr/>
          <p:nvPr userDrawn="1"/>
        </p:nvSpPr>
        <p:spPr>
          <a:xfrm>
            <a:off x="300893" y="762000"/>
            <a:ext cx="11578492" cy="5638800"/>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1027" name="TextBox 6">
            <a:extLst>
              <a:ext uri="{FF2B5EF4-FFF2-40B4-BE49-F238E27FC236}">
                <a16:creationId xmlns:a16="http://schemas.microsoft.com/office/drawing/2014/main" id="{9DAE33B5-D3D6-4047-B2C3-9B3AF90BDB02}"/>
              </a:ext>
            </a:extLst>
          </p:cNvPr>
          <p:cNvSpPr txBox="1">
            <a:spLocks noChangeArrowheads="1"/>
          </p:cNvSpPr>
          <p:nvPr userDrawn="1"/>
        </p:nvSpPr>
        <p:spPr bwMode="auto">
          <a:xfrm>
            <a:off x="304800" y="304800"/>
            <a:ext cx="2540000"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600" b="1">
                <a:latin typeface="Arial" charset="0"/>
                <a:cs typeface="Arial" charset="0"/>
              </a:rPr>
              <a:t>The Lean Canvas</a:t>
            </a:r>
          </a:p>
        </p:txBody>
      </p:sp>
      <p:sp>
        <p:nvSpPr>
          <p:cNvPr id="1028" name="TextBox 7">
            <a:extLst>
              <a:ext uri="{FF2B5EF4-FFF2-40B4-BE49-F238E27FC236}">
                <a16:creationId xmlns:a16="http://schemas.microsoft.com/office/drawing/2014/main" id="{DA8213D8-61DE-5D10-0AD0-3FEF13B1A15A}"/>
              </a:ext>
            </a:extLst>
          </p:cNvPr>
          <p:cNvSpPr txBox="1">
            <a:spLocks noChangeArrowheads="1"/>
          </p:cNvSpPr>
          <p:nvPr userDrawn="1"/>
        </p:nvSpPr>
        <p:spPr bwMode="auto">
          <a:xfrm>
            <a:off x="4751754" y="184151"/>
            <a:ext cx="1727200" cy="20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Designed for:</a:t>
            </a:r>
          </a:p>
        </p:txBody>
      </p:sp>
      <p:sp>
        <p:nvSpPr>
          <p:cNvPr id="1029" name="TextBox 8">
            <a:extLst>
              <a:ext uri="{FF2B5EF4-FFF2-40B4-BE49-F238E27FC236}">
                <a16:creationId xmlns:a16="http://schemas.microsoft.com/office/drawing/2014/main" id="{8D32B8EF-755C-287E-AE4C-7A26FA61D623}"/>
              </a:ext>
            </a:extLst>
          </p:cNvPr>
          <p:cNvSpPr txBox="1">
            <a:spLocks noChangeArrowheads="1"/>
          </p:cNvSpPr>
          <p:nvPr userDrawn="1"/>
        </p:nvSpPr>
        <p:spPr bwMode="auto">
          <a:xfrm>
            <a:off x="6875585" y="180976"/>
            <a:ext cx="1727200" cy="20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Designed by:</a:t>
            </a:r>
          </a:p>
        </p:txBody>
      </p:sp>
      <p:sp>
        <p:nvSpPr>
          <p:cNvPr id="1030" name="TextBox 9">
            <a:extLst>
              <a:ext uri="{FF2B5EF4-FFF2-40B4-BE49-F238E27FC236}">
                <a16:creationId xmlns:a16="http://schemas.microsoft.com/office/drawing/2014/main" id="{E70231A2-F59F-C6FA-0B23-2602409EA400}"/>
              </a:ext>
            </a:extLst>
          </p:cNvPr>
          <p:cNvSpPr txBox="1">
            <a:spLocks noChangeArrowheads="1"/>
          </p:cNvSpPr>
          <p:nvPr userDrawn="1"/>
        </p:nvSpPr>
        <p:spPr bwMode="auto">
          <a:xfrm>
            <a:off x="9433169" y="180975"/>
            <a:ext cx="1494693" cy="203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Date:</a:t>
            </a:r>
          </a:p>
        </p:txBody>
      </p:sp>
      <p:sp>
        <p:nvSpPr>
          <p:cNvPr id="1031" name="TextBox 10">
            <a:extLst>
              <a:ext uri="{FF2B5EF4-FFF2-40B4-BE49-F238E27FC236}">
                <a16:creationId xmlns:a16="http://schemas.microsoft.com/office/drawing/2014/main" id="{BCB11153-C3F4-8656-FAC7-24C53F452988}"/>
              </a:ext>
            </a:extLst>
          </p:cNvPr>
          <p:cNvSpPr txBox="1">
            <a:spLocks noChangeArrowheads="1"/>
          </p:cNvSpPr>
          <p:nvPr userDrawn="1"/>
        </p:nvSpPr>
        <p:spPr bwMode="auto">
          <a:xfrm>
            <a:off x="11252201" y="180976"/>
            <a:ext cx="763953" cy="200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700" i="1">
                <a:latin typeface="Arial" charset="0"/>
                <a:cs typeface="Arial" charset="0"/>
              </a:rPr>
              <a:t>Version:</a:t>
            </a:r>
          </a:p>
        </p:txBody>
      </p:sp>
      <p:sp>
        <p:nvSpPr>
          <p:cNvPr id="1032" name="TextBox 11">
            <a:extLst>
              <a:ext uri="{FF2B5EF4-FFF2-40B4-BE49-F238E27FC236}">
                <a16:creationId xmlns:a16="http://schemas.microsoft.com/office/drawing/2014/main" id="{4D66E3EA-615B-5C9C-58CE-FD56CBAACC3D}"/>
              </a:ext>
            </a:extLst>
          </p:cNvPr>
          <p:cNvSpPr txBox="1">
            <a:spLocks noChangeArrowheads="1"/>
          </p:cNvSpPr>
          <p:nvPr userDrawn="1"/>
        </p:nvSpPr>
        <p:spPr bwMode="auto">
          <a:xfrm>
            <a:off x="300893" y="788988"/>
            <a:ext cx="215313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Problem</a:t>
            </a:r>
          </a:p>
        </p:txBody>
      </p:sp>
      <p:sp>
        <p:nvSpPr>
          <p:cNvPr id="1033" name="TextBox 12">
            <a:extLst>
              <a:ext uri="{FF2B5EF4-FFF2-40B4-BE49-F238E27FC236}">
                <a16:creationId xmlns:a16="http://schemas.microsoft.com/office/drawing/2014/main" id="{3504FB7E-222A-2762-AC98-329B2632CAA6}"/>
              </a:ext>
            </a:extLst>
          </p:cNvPr>
          <p:cNvSpPr txBox="1">
            <a:spLocks noChangeArrowheads="1"/>
          </p:cNvSpPr>
          <p:nvPr userDrawn="1"/>
        </p:nvSpPr>
        <p:spPr bwMode="auto">
          <a:xfrm>
            <a:off x="300893" y="2649538"/>
            <a:ext cx="215313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Existing Alternatives</a:t>
            </a:r>
          </a:p>
        </p:txBody>
      </p:sp>
      <p:sp>
        <p:nvSpPr>
          <p:cNvPr id="1034" name="TextBox 13">
            <a:extLst>
              <a:ext uri="{FF2B5EF4-FFF2-40B4-BE49-F238E27FC236}">
                <a16:creationId xmlns:a16="http://schemas.microsoft.com/office/drawing/2014/main" id="{5C6CDAAE-C1F4-82A1-BB06-D75403B10B7D}"/>
              </a:ext>
            </a:extLst>
          </p:cNvPr>
          <p:cNvSpPr txBox="1">
            <a:spLocks noChangeArrowheads="1"/>
          </p:cNvSpPr>
          <p:nvPr userDrawn="1"/>
        </p:nvSpPr>
        <p:spPr bwMode="auto">
          <a:xfrm>
            <a:off x="300893" y="4572001"/>
            <a:ext cx="2153138" cy="246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Cost Structure</a:t>
            </a:r>
          </a:p>
        </p:txBody>
      </p:sp>
      <p:sp>
        <p:nvSpPr>
          <p:cNvPr id="1035" name="TextBox 14">
            <a:extLst>
              <a:ext uri="{FF2B5EF4-FFF2-40B4-BE49-F238E27FC236}">
                <a16:creationId xmlns:a16="http://schemas.microsoft.com/office/drawing/2014/main" id="{AD70C538-789B-C256-A999-99B75AB0156F}"/>
              </a:ext>
            </a:extLst>
          </p:cNvPr>
          <p:cNvSpPr txBox="1">
            <a:spLocks noChangeArrowheads="1"/>
          </p:cNvSpPr>
          <p:nvPr userDrawn="1"/>
        </p:nvSpPr>
        <p:spPr bwMode="auto">
          <a:xfrm>
            <a:off x="2614247" y="788988"/>
            <a:ext cx="2155093"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Solution</a:t>
            </a:r>
          </a:p>
        </p:txBody>
      </p:sp>
      <p:sp>
        <p:nvSpPr>
          <p:cNvPr id="1036" name="TextBox 15">
            <a:extLst>
              <a:ext uri="{FF2B5EF4-FFF2-40B4-BE49-F238E27FC236}">
                <a16:creationId xmlns:a16="http://schemas.microsoft.com/office/drawing/2014/main" id="{BEEA14AE-8F42-BA4D-14BE-44DC3F9A2823}"/>
              </a:ext>
            </a:extLst>
          </p:cNvPr>
          <p:cNvSpPr txBox="1">
            <a:spLocks noChangeArrowheads="1"/>
          </p:cNvSpPr>
          <p:nvPr userDrawn="1"/>
        </p:nvSpPr>
        <p:spPr bwMode="auto">
          <a:xfrm>
            <a:off x="2614247" y="2649538"/>
            <a:ext cx="2155093"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Key Metrics</a:t>
            </a:r>
          </a:p>
        </p:txBody>
      </p:sp>
      <p:sp>
        <p:nvSpPr>
          <p:cNvPr id="1037" name="TextBox 16">
            <a:extLst>
              <a:ext uri="{FF2B5EF4-FFF2-40B4-BE49-F238E27FC236}">
                <a16:creationId xmlns:a16="http://schemas.microsoft.com/office/drawing/2014/main" id="{623DDE21-CD3A-1A78-2D1D-51F31DC8EB9A}"/>
              </a:ext>
            </a:extLst>
          </p:cNvPr>
          <p:cNvSpPr txBox="1">
            <a:spLocks noChangeArrowheads="1"/>
          </p:cNvSpPr>
          <p:nvPr userDrawn="1"/>
        </p:nvSpPr>
        <p:spPr bwMode="auto">
          <a:xfrm>
            <a:off x="4954955" y="788988"/>
            <a:ext cx="215313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Unique Value Prop.</a:t>
            </a:r>
          </a:p>
        </p:txBody>
      </p:sp>
      <p:sp>
        <p:nvSpPr>
          <p:cNvPr id="1038" name="TextBox 17">
            <a:extLst>
              <a:ext uri="{FF2B5EF4-FFF2-40B4-BE49-F238E27FC236}">
                <a16:creationId xmlns:a16="http://schemas.microsoft.com/office/drawing/2014/main" id="{4A3CC06D-4A21-E5C0-D9D0-17766753F571}"/>
              </a:ext>
            </a:extLst>
          </p:cNvPr>
          <p:cNvSpPr txBox="1">
            <a:spLocks noChangeArrowheads="1"/>
          </p:cNvSpPr>
          <p:nvPr userDrawn="1"/>
        </p:nvSpPr>
        <p:spPr bwMode="auto">
          <a:xfrm>
            <a:off x="4954955" y="2649538"/>
            <a:ext cx="215313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High-Level Concept</a:t>
            </a:r>
          </a:p>
        </p:txBody>
      </p:sp>
      <p:sp>
        <p:nvSpPr>
          <p:cNvPr id="1039" name="TextBox 18">
            <a:extLst>
              <a:ext uri="{FF2B5EF4-FFF2-40B4-BE49-F238E27FC236}">
                <a16:creationId xmlns:a16="http://schemas.microsoft.com/office/drawing/2014/main" id="{316232C8-028A-9D2D-C3FF-A47376E6AAAC}"/>
              </a:ext>
            </a:extLst>
          </p:cNvPr>
          <p:cNvSpPr txBox="1">
            <a:spLocks noChangeArrowheads="1"/>
          </p:cNvSpPr>
          <p:nvPr userDrawn="1"/>
        </p:nvSpPr>
        <p:spPr bwMode="auto">
          <a:xfrm>
            <a:off x="7285894" y="782638"/>
            <a:ext cx="215313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Unfair Advantage</a:t>
            </a:r>
          </a:p>
        </p:txBody>
      </p:sp>
      <p:sp>
        <p:nvSpPr>
          <p:cNvPr id="1040" name="TextBox 19">
            <a:extLst>
              <a:ext uri="{FF2B5EF4-FFF2-40B4-BE49-F238E27FC236}">
                <a16:creationId xmlns:a16="http://schemas.microsoft.com/office/drawing/2014/main" id="{2BC30A8A-896D-6ECA-9B49-86B23D4266E7}"/>
              </a:ext>
            </a:extLst>
          </p:cNvPr>
          <p:cNvSpPr txBox="1">
            <a:spLocks noChangeArrowheads="1"/>
          </p:cNvSpPr>
          <p:nvPr userDrawn="1"/>
        </p:nvSpPr>
        <p:spPr bwMode="auto">
          <a:xfrm>
            <a:off x="7285894" y="2643188"/>
            <a:ext cx="2153138" cy="247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Channels</a:t>
            </a:r>
          </a:p>
        </p:txBody>
      </p:sp>
      <p:sp>
        <p:nvSpPr>
          <p:cNvPr id="1041" name="TextBox 20">
            <a:extLst>
              <a:ext uri="{FF2B5EF4-FFF2-40B4-BE49-F238E27FC236}">
                <a16:creationId xmlns:a16="http://schemas.microsoft.com/office/drawing/2014/main" id="{D3144690-EA9D-1629-162E-9E527685EF96}"/>
              </a:ext>
            </a:extLst>
          </p:cNvPr>
          <p:cNvSpPr txBox="1">
            <a:spLocks noChangeArrowheads="1"/>
          </p:cNvSpPr>
          <p:nvPr userDrawn="1"/>
        </p:nvSpPr>
        <p:spPr bwMode="auto">
          <a:xfrm>
            <a:off x="9622694" y="788988"/>
            <a:ext cx="215313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Customer Segments</a:t>
            </a:r>
          </a:p>
        </p:txBody>
      </p:sp>
      <p:sp>
        <p:nvSpPr>
          <p:cNvPr id="1042" name="TextBox 21">
            <a:extLst>
              <a:ext uri="{FF2B5EF4-FFF2-40B4-BE49-F238E27FC236}">
                <a16:creationId xmlns:a16="http://schemas.microsoft.com/office/drawing/2014/main" id="{33F7E689-621B-C1A8-2CE6-8DBD3E3FEF7F}"/>
              </a:ext>
            </a:extLst>
          </p:cNvPr>
          <p:cNvSpPr txBox="1">
            <a:spLocks noChangeArrowheads="1"/>
          </p:cNvSpPr>
          <p:nvPr userDrawn="1"/>
        </p:nvSpPr>
        <p:spPr bwMode="auto">
          <a:xfrm>
            <a:off x="9622694" y="2649538"/>
            <a:ext cx="2153138"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Early Adopters</a:t>
            </a:r>
          </a:p>
        </p:txBody>
      </p:sp>
      <p:sp>
        <p:nvSpPr>
          <p:cNvPr id="1043" name="TextBox 22">
            <a:extLst>
              <a:ext uri="{FF2B5EF4-FFF2-40B4-BE49-F238E27FC236}">
                <a16:creationId xmlns:a16="http://schemas.microsoft.com/office/drawing/2014/main" id="{FD0D99D3-3F72-4821-ABD3-AD085FBE3D01}"/>
              </a:ext>
            </a:extLst>
          </p:cNvPr>
          <p:cNvSpPr txBox="1">
            <a:spLocks noChangeArrowheads="1"/>
          </p:cNvSpPr>
          <p:nvPr userDrawn="1"/>
        </p:nvSpPr>
        <p:spPr bwMode="auto">
          <a:xfrm>
            <a:off x="6121401" y="4572001"/>
            <a:ext cx="2153138" cy="246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defRPr/>
            </a:pPr>
            <a:r>
              <a:rPr lang="en-GB" sz="1000" b="1">
                <a:latin typeface="Arial" charset="0"/>
                <a:cs typeface="Arial" charset="0"/>
              </a:rPr>
              <a:t>Revenue Streams</a:t>
            </a:r>
          </a:p>
        </p:txBody>
      </p:sp>
      <p:sp>
        <p:nvSpPr>
          <p:cNvPr id="25" name="Rectangle 24">
            <a:extLst>
              <a:ext uri="{FF2B5EF4-FFF2-40B4-BE49-F238E27FC236}">
                <a16:creationId xmlns:a16="http://schemas.microsoft.com/office/drawing/2014/main" id="{EEF36CB7-12E6-4B70-0BD3-36585E09D3FC}"/>
              </a:ext>
            </a:extLst>
          </p:cNvPr>
          <p:cNvSpPr/>
          <p:nvPr userDrawn="1"/>
        </p:nvSpPr>
        <p:spPr>
          <a:xfrm>
            <a:off x="300892"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6" name="Rectangle 25">
            <a:extLst>
              <a:ext uri="{FF2B5EF4-FFF2-40B4-BE49-F238E27FC236}">
                <a16:creationId xmlns:a16="http://schemas.microsoft.com/office/drawing/2014/main" id="{EC4AC46B-C447-0E91-923F-669E6A5C6D9C}"/>
              </a:ext>
            </a:extLst>
          </p:cNvPr>
          <p:cNvSpPr/>
          <p:nvPr userDrawn="1"/>
        </p:nvSpPr>
        <p:spPr>
          <a:xfrm>
            <a:off x="2614246" y="760414"/>
            <a:ext cx="2315308"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7" name="Rectangle 26">
            <a:extLst>
              <a:ext uri="{FF2B5EF4-FFF2-40B4-BE49-F238E27FC236}">
                <a16:creationId xmlns:a16="http://schemas.microsoft.com/office/drawing/2014/main" id="{B261CBD7-FF9F-B149-44F8-09A51BB0D99F}"/>
              </a:ext>
            </a:extLst>
          </p:cNvPr>
          <p:cNvSpPr/>
          <p:nvPr userDrawn="1"/>
        </p:nvSpPr>
        <p:spPr>
          <a:xfrm>
            <a:off x="2614246" y="2643188"/>
            <a:ext cx="2315308"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8" name="Rectangle 27">
            <a:extLst>
              <a:ext uri="{FF2B5EF4-FFF2-40B4-BE49-F238E27FC236}">
                <a16:creationId xmlns:a16="http://schemas.microsoft.com/office/drawing/2014/main" id="{D80454C9-2348-63EB-E5BD-E7E214B0B1F0}"/>
              </a:ext>
            </a:extLst>
          </p:cNvPr>
          <p:cNvSpPr/>
          <p:nvPr userDrawn="1"/>
        </p:nvSpPr>
        <p:spPr>
          <a:xfrm>
            <a:off x="4929554"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29" name="Rectangle 28">
            <a:extLst>
              <a:ext uri="{FF2B5EF4-FFF2-40B4-BE49-F238E27FC236}">
                <a16:creationId xmlns:a16="http://schemas.microsoft.com/office/drawing/2014/main" id="{245D5FD1-EB7D-333B-6D2F-430A87330748}"/>
              </a:ext>
            </a:extLst>
          </p:cNvPr>
          <p:cNvSpPr/>
          <p:nvPr userDrawn="1"/>
        </p:nvSpPr>
        <p:spPr>
          <a:xfrm>
            <a:off x="7242908" y="762001"/>
            <a:ext cx="2313354"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0" name="Rectangle 29">
            <a:extLst>
              <a:ext uri="{FF2B5EF4-FFF2-40B4-BE49-F238E27FC236}">
                <a16:creationId xmlns:a16="http://schemas.microsoft.com/office/drawing/2014/main" id="{13A7270E-2944-46F5-124A-DF0286565BB0}"/>
              </a:ext>
            </a:extLst>
          </p:cNvPr>
          <p:cNvSpPr/>
          <p:nvPr userDrawn="1"/>
        </p:nvSpPr>
        <p:spPr>
          <a:xfrm>
            <a:off x="7242908" y="2643188"/>
            <a:ext cx="2313354"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1" name="Rectangle 30">
            <a:extLst>
              <a:ext uri="{FF2B5EF4-FFF2-40B4-BE49-F238E27FC236}">
                <a16:creationId xmlns:a16="http://schemas.microsoft.com/office/drawing/2014/main" id="{026A7C34-9CBB-A41D-6813-CE1EF9132F67}"/>
              </a:ext>
            </a:extLst>
          </p:cNvPr>
          <p:cNvSpPr/>
          <p:nvPr userDrawn="1"/>
        </p:nvSpPr>
        <p:spPr>
          <a:xfrm>
            <a:off x="9564078" y="762000"/>
            <a:ext cx="2315307"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2" name="Rectangle 31">
            <a:extLst>
              <a:ext uri="{FF2B5EF4-FFF2-40B4-BE49-F238E27FC236}">
                <a16:creationId xmlns:a16="http://schemas.microsoft.com/office/drawing/2014/main" id="{B1FA9FB7-3CC7-5340-9C8A-C09D972E72F6}"/>
              </a:ext>
            </a:extLst>
          </p:cNvPr>
          <p:cNvSpPr/>
          <p:nvPr userDrawn="1"/>
        </p:nvSpPr>
        <p:spPr>
          <a:xfrm>
            <a:off x="300892" y="4579938"/>
            <a:ext cx="5800970"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sp>
        <p:nvSpPr>
          <p:cNvPr id="33" name="Rectangle 32">
            <a:extLst>
              <a:ext uri="{FF2B5EF4-FFF2-40B4-BE49-F238E27FC236}">
                <a16:creationId xmlns:a16="http://schemas.microsoft.com/office/drawing/2014/main" id="{04B98998-E03F-6447-6487-FE196E36C0FD}"/>
              </a:ext>
            </a:extLst>
          </p:cNvPr>
          <p:cNvSpPr/>
          <p:nvPr userDrawn="1"/>
        </p:nvSpPr>
        <p:spPr>
          <a:xfrm>
            <a:off x="6101862" y="4579938"/>
            <a:ext cx="5775569"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GB" sz="1800" dirty="0"/>
          </a:p>
        </p:txBody>
      </p:sp>
      <p:pic>
        <p:nvPicPr>
          <p:cNvPr id="1053" name="Picture 37" descr="channels.png">
            <a:extLst>
              <a:ext uri="{FF2B5EF4-FFF2-40B4-BE49-F238E27FC236}">
                <a16:creationId xmlns:a16="http://schemas.microsoft.com/office/drawing/2014/main" id="{D5E0016B-B08D-004C-921F-F7561392341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0170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 name="Picture 38" descr="cost-structure.png">
            <a:extLst>
              <a:ext uri="{FF2B5EF4-FFF2-40B4-BE49-F238E27FC236}">
                <a16:creationId xmlns:a16="http://schemas.microsoft.com/office/drawing/2014/main" id="{802B90AF-2573-5EEB-6116-D74BC6FAE7B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668109"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5" name="Picture 39" descr="customer-segments.png">
            <a:extLst>
              <a:ext uri="{FF2B5EF4-FFF2-40B4-BE49-F238E27FC236}">
                <a16:creationId xmlns:a16="http://schemas.microsoft.com/office/drawing/2014/main" id="{DA2B8921-C652-2C7D-A077-62F35D8FFF6B}"/>
              </a:ext>
            </a:extLst>
          </p:cNvPr>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390924"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6" name="Picture 40" descr="early-adopters.png">
            <a:extLst>
              <a:ext uri="{FF2B5EF4-FFF2-40B4-BE49-F238E27FC236}">
                <a16:creationId xmlns:a16="http://schemas.microsoft.com/office/drawing/2014/main" id="{8E0C0AB4-2B32-C2D8-A0ED-8D47DB5C93FF}"/>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1390924" y="2606675"/>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7" name="Picture 41" descr="existing-alternatives.png">
            <a:extLst>
              <a:ext uri="{FF2B5EF4-FFF2-40B4-BE49-F238E27FC236}">
                <a16:creationId xmlns:a16="http://schemas.microsoft.com/office/drawing/2014/main" id="{0BC115C7-6E31-E5A8-351E-C1186AE8F11C}"/>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157046" y="2625726"/>
            <a:ext cx="35364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8" name="Picture 42" descr="high-level-concept.png">
            <a:extLst>
              <a:ext uri="{FF2B5EF4-FFF2-40B4-BE49-F238E27FC236}">
                <a16:creationId xmlns:a16="http://schemas.microsoft.com/office/drawing/2014/main" id="{F0770FDA-0112-6C64-5971-6F2DC07D9654}"/>
              </a:ext>
            </a:extLst>
          </p:cNvPr>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6809155"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9" name="Picture 44" descr="key-metrics.png">
            <a:extLst>
              <a:ext uri="{FF2B5EF4-FFF2-40B4-BE49-F238E27FC236}">
                <a16:creationId xmlns:a16="http://schemas.microsoft.com/office/drawing/2014/main" id="{32F3026C-799E-4296-8759-30D0A5A15800}"/>
              </a:ext>
            </a:extLst>
          </p:cNvPr>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44958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0" name="Picture 45" descr="problem.png">
            <a:extLst>
              <a:ext uri="{FF2B5EF4-FFF2-40B4-BE49-F238E27FC236}">
                <a16:creationId xmlns:a16="http://schemas.microsoft.com/office/drawing/2014/main" id="{76B97706-F446-E86C-F5B5-8B599292841A}"/>
              </a:ext>
            </a:extLst>
          </p:cNvPr>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2157046" y="762000"/>
            <a:ext cx="353647"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 name="Picture 46" descr="revenue-streams.png">
            <a:extLst>
              <a:ext uri="{FF2B5EF4-FFF2-40B4-BE49-F238E27FC236}">
                <a16:creationId xmlns:a16="http://schemas.microsoft.com/office/drawing/2014/main" id="{EF30A3A3-D3F7-74CD-3E1B-981FC5A8839C}"/>
              </a:ext>
            </a:extLst>
          </p:cNvPr>
          <p:cNvPicPr>
            <a:picLocks noChangeAspect="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11390924"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 name="Picture 47" descr="solution.png">
            <a:extLst>
              <a:ext uri="{FF2B5EF4-FFF2-40B4-BE49-F238E27FC236}">
                <a16:creationId xmlns:a16="http://schemas.microsoft.com/office/drawing/2014/main" id="{C666014D-216D-286B-A6E2-9D32146EB740}"/>
              </a:ext>
            </a:extLst>
          </p:cNvPr>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4495801" y="76835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3" name="Picture 48" descr="unfair-advantage.png">
            <a:extLst>
              <a:ext uri="{FF2B5EF4-FFF2-40B4-BE49-F238E27FC236}">
                <a16:creationId xmlns:a16="http://schemas.microsoft.com/office/drawing/2014/main" id="{1401D831-55B1-B4C7-5692-7EF968AE9486}"/>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017001"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4" name="Picture 49" descr="unique-value-proposition.png">
            <a:extLst>
              <a:ext uri="{FF2B5EF4-FFF2-40B4-BE49-F238E27FC236}">
                <a16:creationId xmlns:a16="http://schemas.microsoft.com/office/drawing/2014/main" id="{B7446820-9682-6309-052D-A48278228C7D}"/>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809155"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0433787"/>
      </p:ext>
    </p:extLst>
  </p:cSld>
  <p:clrMap bg1="lt1" tx1="dk1" bg2="lt2" tx2="dk2" accent1="accent1" accent2="accent2" accent3="accent3" accent4="accent4" accent5="accent5" accent6="accent6" hlink="hlink" folHlink="folHlink"/>
  <p:sldLayoutIdLst>
    <p:sldLayoutId id="2147483670" r:id="rId1"/>
  </p:sldLayoutIdLst>
  <p:txStyles>
    <p:titleStyle>
      <a:lvl1pPr algn="ctr" defTabSz="457200" rtl="0" eaLnBrk="0" fontAlgn="base" hangingPunct="0">
        <a:spcBef>
          <a:spcPct val="0"/>
        </a:spcBef>
        <a:spcAft>
          <a:spcPct val="0"/>
        </a:spcAft>
        <a:defRPr sz="4400" kern="1200">
          <a:solidFill>
            <a:schemeClr val="tx1"/>
          </a:solidFill>
          <a:latin typeface="Arial"/>
          <a:ea typeface="MS PGothic" panose="020B0600070205080204" pitchFamily="34" charset="-128"/>
          <a:cs typeface="Arial"/>
        </a:defRPr>
      </a:lvl1pPr>
      <a:lvl2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2pPr>
      <a:lvl3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3pPr>
      <a:lvl4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4pPr>
      <a:lvl5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defRPr>
      </a:lvl5pPr>
      <a:lvl6pPr marL="457200" algn="ctr" defTabSz="457200" rtl="0" fontAlgn="base">
        <a:spcBef>
          <a:spcPct val="0"/>
        </a:spcBef>
        <a:spcAft>
          <a:spcPct val="0"/>
        </a:spcAft>
        <a:defRPr sz="4400">
          <a:solidFill>
            <a:schemeClr val="tx1"/>
          </a:solidFill>
          <a:latin typeface="Arial" charset="0"/>
          <a:ea typeface="ＭＳ Ｐゴシック" charset="0"/>
        </a:defRPr>
      </a:lvl6pPr>
      <a:lvl7pPr marL="914400" algn="ctr" defTabSz="457200" rtl="0" fontAlgn="base">
        <a:spcBef>
          <a:spcPct val="0"/>
        </a:spcBef>
        <a:spcAft>
          <a:spcPct val="0"/>
        </a:spcAft>
        <a:defRPr sz="4400">
          <a:solidFill>
            <a:schemeClr val="tx1"/>
          </a:solidFill>
          <a:latin typeface="Arial" charset="0"/>
          <a:ea typeface="ＭＳ Ｐゴシック" charset="0"/>
        </a:defRPr>
      </a:lvl7pPr>
      <a:lvl8pPr marL="1371600" algn="ctr" defTabSz="457200" rtl="0" fontAlgn="base">
        <a:spcBef>
          <a:spcPct val="0"/>
        </a:spcBef>
        <a:spcAft>
          <a:spcPct val="0"/>
        </a:spcAft>
        <a:defRPr sz="4400">
          <a:solidFill>
            <a:schemeClr val="tx1"/>
          </a:solidFill>
          <a:latin typeface="Arial" charset="0"/>
          <a:ea typeface="ＭＳ Ｐゴシック" charset="0"/>
        </a:defRPr>
      </a:lvl8pPr>
      <a:lvl9pPr marL="1828800" algn="ctr" defTabSz="457200" rtl="0" fontAlgn="base">
        <a:spcBef>
          <a:spcPct val="0"/>
        </a:spcBef>
        <a:spcAft>
          <a:spcPct val="0"/>
        </a:spcAft>
        <a:defRPr sz="4400">
          <a:solidFill>
            <a:schemeClr val="tx1"/>
          </a:solidFill>
          <a:latin typeface="Arial" charset="0"/>
          <a:ea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Arial"/>
          <a:ea typeface="MS PGothic" panose="020B0600070205080204" pitchFamily="34" charset="-128"/>
          <a:cs typeface="Arial"/>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Arial"/>
          <a:ea typeface="MS PGothic" panose="020B0600070205080204" pitchFamily="34" charset="-128"/>
          <a:cs typeface="Arial"/>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Arial"/>
          <a:ea typeface="MS PGothic" panose="020B0600070205080204" pitchFamily="34" charset="-128"/>
          <a:cs typeface="Arial"/>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908226C-C696-218F-FBE2-5046FAEBE3E9}"/>
              </a:ext>
            </a:extLst>
          </p:cNvPr>
          <p:cNvSpPr/>
          <p:nvPr userDrawn="1"/>
        </p:nvSpPr>
        <p:spPr>
          <a:xfrm>
            <a:off x="300893" y="762000"/>
            <a:ext cx="11578492" cy="5638800"/>
          </a:xfrm>
          <a:prstGeom prst="rect">
            <a:avLst/>
          </a:prstGeom>
          <a:solidFill>
            <a:srgbClr val="FFFFFF"/>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1027" name="TextBox 6">
            <a:extLst>
              <a:ext uri="{FF2B5EF4-FFF2-40B4-BE49-F238E27FC236}">
                <a16:creationId xmlns:a16="http://schemas.microsoft.com/office/drawing/2014/main" id="{1BFB5A89-D16F-A6C7-79C6-9F5254D3C444}"/>
              </a:ext>
            </a:extLst>
          </p:cNvPr>
          <p:cNvSpPr txBox="1">
            <a:spLocks noChangeArrowheads="1"/>
          </p:cNvSpPr>
          <p:nvPr userDrawn="1"/>
        </p:nvSpPr>
        <p:spPr bwMode="auto">
          <a:xfrm>
            <a:off x="304800" y="304800"/>
            <a:ext cx="2540000" cy="338138"/>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600" b="1">
                <a:latin typeface="Arial" charset="0"/>
                <a:cs typeface="Arial" charset="0"/>
              </a:rPr>
              <a:t>The Lean Canvas</a:t>
            </a:r>
          </a:p>
        </p:txBody>
      </p:sp>
      <p:sp>
        <p:nvSpPr>
          <p:cNvPr id="1028" name="TextBox 7">
            <a:extLst>
              <a:ext uri="{FF2B5EF4-FFF2-40B4-BE49-F238E27FC236}">
                <a16:creationId xmlns:a16="http://schemas.microsoft.com/office/drawing/2014/main" id="{D05A3949-204F-58F9-48E4-D5984157A49F}"/>
              </a:ext>
            </a:extLst>
          </p:cNvPr>
          <p:cNvSpPr txBox="1">
            <a:spLocks noChangeArrowheads="1"/>
          </p:cNvSpPr>
          <p:nvPr userDrawn="1"/>
        </p:nvSpPr>
        <p:spPr bwMode="auto">
          <a:xfrm>
            <a:off x="4751754" y="184151"/>
            <a:ext cx="1727200" cy="200025"/>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Designed for:</a:t>
            </a:r>
          </a:p>
        </p:txBody>
      </p:sp>
      <p:sp>
        <p:nvSpPr>
          <p:cNvPr id="1029" name="TextBox 8">
            <a:extLst>
              <a:ext uri="{FF2B5EF4-FFF2-40B4-BE49-F238E27FC236}">
                <a16:creationId xmlns:a16="http://schemas.microsoft.com/office/drawing/2014/main" id="{E2EDEDA3-E53F-2276-99F3-2FB2AF3C5CFF}"/>
              </a:ext>
            </a:extLst>
          </p:cNvPr>
          <p:cNvSpPr txBox="1">
            <a:spLocks noChangeArrowheads="1"/>
          </p:cNvSpPr>
          <p:nvPr userDrawn="1"/>
        </p:nvSpPr>
        <p:spPr bwMode="auto">
          <a:xfrm>
            <a:off x="6875585" y="180976"/>
            <a:ext cx="1727200" cy="200025"/>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Designed by:</a:t>
            </a:r>
          </a:p>
        </p:txBody>
      </p:sp>
      <p:sp>
        <p:nvSpPr>
          <p:cNvPr id="1030" name="TextBox 9">
            <a:extLst>
              <a:ext uri="{FF2B5EF4-FFF2-40B4-BE49-F238E27FC236}">
                <a16:creationId xmlns:a16="http://schemas.microsoft.com/office/drawing/2014/main" id="{E094ED1C-A12E-5197-18B6-5D9EEBC45ADF}"/>
              </a:ext>
            </a:extLst>
          </p:cNvPr>
          <p:cNvSpPr txBox="1">
            <a:spLocks noChangeArrowheads="1"/>
          </p:cNvSpPr>
          <p:nvPr userDrawn="1"/>
        </p:nvSpPr>
        <p:spPr bwMode="auto">
          <a:xfrm>
            <a:off x="9433169" y="180975"/>
            <a:ext cx="1494693" cy="203200"/>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Date:</a:t>
            </a:r>
          </a:p>
        </p:txBody>
      </p:sp>
      <p:sp>
        <p:nvSpPr>
          <p:cNvPr id="1031" name="TextBox 10">
            <a:extLst>
              <a:ext uri="{FF2B5EF4-FFF2-40B4-BE49-F238E27FC236}">
                <a16:creationId xmlns:a16="http://schemas.microsoft.com/office/drawing/2014/main" id="{640C4E4B-9E68-C610-FC4D-40BBC9CEDC52}"/>
              </a:ext>
            </a:extLst>
          </p:cNvPr>
          <p:cNvSpPr txBox="1">
            <a:spLocks noChangeArrowheads="1"/>
          </p:cNvSpPr>
          <p:nvPr userDrawn="1"/>
        </p:nvSpPr>
        <p:spPr bwMode="auto">
          <a:xfrm>
            <a:off x="11252201" y="180976"/>
            <a:ext cx="763953" cy="200025"/>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700" i="1">
                <a:latin typeface="Arial" charset="0"/>
                <a:cs typeface="Arial" charset="0"/>
              </a:rPr>
              <a:t>Version:</a:t>
            </a:r>
          </a:p>
        </p:txBody>
      </p:sp>
      <p:sp>
        <p:nvSpPr>
          <p:cNvPr id="1032" name="TextBox 11">
            <a:extLst>
              <a:ext uri="{FF2B5EF4-FFF2-40B4-BE49-F238E27FC236}">
                <a16:creationId xmlns:a16="http://schemas.microsoft.com/office/drawing/2014/main" id="{25D1E722-18DC-1829-69EA-8DE2FE025F33}"/>
              </a:ext>
            </a:extLst>
          </p:cNvPr>
          <p:cNvSpPr txBox="1">
            <a:spLocks noChangeArrowheads="1"/>
          </p:cNvSpPr>
          <p:nvPr userDrawn="1"/>
        </p:nvSpPr>
        <p:spPr bwMode="auto">
          <a:xfrm>
            <a:off x="300893" y="78898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Problem</a:t>
            </a:r>
          </a:p>
        </p:txBody>
      </p:sp>
      <p:sp>
        <p:nvSpPr>
          <p:cNvPr id="1033" name="TextBox 12">
            <a:extLst>
              <a:ext uri="{FF2B5EF4-FFF2-40B4-BE49-F238E27FC236}">
                <a16:creationId xmlns:a16="http://schemas.microsoft.com/office/drawing/2014/main" id="{FF11279B-346A-83B8-BDD0-5E44E761C022}"/>
              </a:ext>
            </a:extLst>
          </p:cNvPr>
          <p:cNvSpPr txBox="1">
            <a:spLocks noChangeArrowheads="1"/>
          </p:cNvSpPr>
          <p:nvPr userDrawn="1"/>
        </p:nvSpPr>
        <p:spPr bwMode="auto">
          <a:xfrm>
            <a:off x="300893" y="26495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Existing Alternatives</a:t>
            </a:r>
          </a:p>
        </p:txBody>
      </p:sp>
      <p:sp>
        <p:nvSpPr>
          <p:cNvPr id="1034" name="TextBox 13">
            <a:extLst>
              <a:ext uri="{FF2B5EF4-FFF2-40B4-BE49-F238E27FC236}">
                <a16:creationId xmlns:a16="http://schemas.microsoft.com/office/drawing/2014/main" id="{AF5DB274-0A1B-7555-41B4-D942BDF2DC5C}"/>
              </a:ext>
            </a:extLst>
          </p:cNvPr>
          <p:cNvSpPr txBox="1">
            <a:spLocks noChangeArrowheads="1"/>
          </p:cNvSpPr>
          <p:nvPr userDrawn="1"/>
        </p:nvSpPr>
        <p:spPr bwMode="auto">
          <a:xfrm>
            <a:off x="300893" y="4572001"/>
            <a:ext cx="2153138" cy="246063"/>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Cost Structure</a:t>
            </a:r>
          </a:p>
        </p:txBody>
      </p:sp>
      <p:sp>
        <p:nvSpPr>
          <p:cNvPr id="1035" name="TextBox 14">
            <a:extLst>
              <a:ext uri="{FF2B5EF4-FFF2-40B4-BE49-F238E27FC236}">
                <a16:creationId xmlns:a16="http://schemas.microsoft.com/office/drawing/2014/main" id="{F01069F1-86B2-B719-EE24-A89EA900DF1C}"/>
              </a:ext>
            </a:extLst>
          </p:cNvPr>
          <p:cNvSpPr txBox="1">
            <a:spLocks noChangeArrowheads="1"/>
          </p:cNvSpPr>
          <p:nvPr userDrawn="1"/>
        </p:nvSpPr>
        <p:spPr bwMode="auto">
          <a:xfrm>
            <a:off x="2614247" y="788988"/>
            <a:ext cx="2155093"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Solution</a:t>
            </a:r>
          </a:p>
        </p:txBody>
      </p:sp>
      <p:sp>
        <p:nvSpPr>
          <p:cNvPr id="1036" name="TextBox 15">
            <a:extLst>
              <a:ext uri="{FF2B5EF4-FFF2-40B4-BE49-F238E27FC236}">
                <a16:creationId xmlns:a16="http://schemas.microsoft.com/office/drawing/2014/main" id="{C1D18D8A-D6E7-7981-63C0-FCC5B68F7285}"/>
              </a:ext>
            </a:extLst>
          </p:cNvPr>
          <p:cNvSpPr txBox="1">
            <a:spLocks noChangeArrowheads="1"/>
          </p:cNvSpPr>
          <p:nvPr userDrawn="1"/>
        </p:nvSpPr>
        <p:spPr bwMode="auto">
          <a:xfrm>
            <a:off x="2614247" y="2649538"/>
            <a:ext cx="2155093"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Key Metrics</a:t>
            </a:r>
          </a:p>
        </p:txBody>
      </p:sp>
      <p:sp>
        <p:nvSpPr>
          <p:cNvPr id="1037" name="TextBox 16">
            <a:extLst>
              <a:ext uri="{FF2B5EF4-FFF2-40B4-BE49-F238E27FC236}">
                <a16:creationId xmlns:a16="http://schemas.microsoft.com/office/drawing/2014/main" id="{B241F102-0C47-797F-15AE-A362B93EE8E2}"/>
              </a:ext>
            </a:extLst>
          </p:cNvPr>
          <p:cNvSpPr txBox="1">
            <a:spLocks noChangeArrowheads="1"/>
          </p:cNvSpPr>
          <p:nvPr userDrawn="1"/>
        </p:nvSpPr>
        <p:spPr bwMode="auto">
          <a:xfrm>
            <a:off x="4954955" y="78898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Unique Value Prop.</a:t>
            </a:r>
          </a:p>
        </p:txBody>
      </p:sp>
      <p:sp>
        <p:nvSpPr>
          <p:cNvPr id="1038" name="TextBox 17">
            <a:extLst>
              <a:ext uri="{FF2B5EF4-FFF2-40B4-BE49-F238E27FC236}">
                <a16:creationId xmlns:a16="http://schemas.microsoft.com/office/drawing/2014/main" id="{BB29AF2D-C69D-F7E8-46D4-76BC53B42036}"/>
              </a:ext>
            </a:extLst>
          </p:cNvPr>
          <p:cNvSpPr txBox="1">
            <a:spLocks noChangeArrowheads="1"/>
          </p:cNvSpPr>
          <p:nvPr userDrawn="1"/>
        </p:nvSpPr>
        <p:spPr bwMode="auto">
          <a:xfrm>
            <a:off x="4954955" y="26495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High-Level Concept</a:t>
            </a:r>
          </a:p>
        </p:txBody>
      </p:sp>
      <p:sp>
        <p:nvSpPr>
          <p:cNvPr id="1039" name="TextBox 18">
            <a:extLst>
              <a:ext uri="{FF2B5EF4-FFF2-40B4-BE49-F238E27FC236}">
                <a16:creationId xmlns:a16="http://schemas.microsoft.com/office/drawing/2014/main" id="{54D1C394-B495-6CAC-B38F-F1042A45BC0C}"/>
              </a:ext>
            </a:extLst>
          </p:cNvPr>
          <p:cNvSpPr txBox="1">
            <a:spLocks noChangeArrowheads="1"/>
          </p:cNvSpPr>
          <p:nvPr userDrawn="1"/>
        </p:nvSpPr>
        <p:spPr bwMode="auto">
          <a:xfrm>
            <a:off x="7285894" y="7826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Unfair Advantage</a:t>
            </a:r>
          </a:p>
        </p:txBody>
      </p:sp>
      <p:sp>
        <p:nvSpPr>
          <p:cNvPr id="1040" name="TextBox 19">
            <a:extLst>
              <a:ext uri="{FF2B5EF4-FFF2-40B4-BE49-F238E27FC236}">
                <a16:creationId xmlns:a16="http://schemas.microsoft.com/office/drawing/2014/main" id="{5C7896A5-CA41-4FA6-D423-CE817DDEE300}"/>
              </a:ext>
            </a:extLst>
          </p:cNvPr>
          <p:cNvSpPr txBox="1">
            <a:spLocks noChangeArrowheads="1"/>
          </p:cNvSpPr>
          <p:nvPr userDrawn="1"/>
        </p:nvSpPr>
        <p:spPr bwMode="auto">
          <a:xfrm>
            <a:off x="7285894" y="2643188"/>
            <a:ext cx="2153138" cy="247650"/>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Channels</a:t>
            </a:r>
          </a:p>
        </p:txBody>
      </p:sp>
      <p:sp>
        <p:nvSpPr>
          <p:cNvPr id="1041" name="TextBox 20">
            <a:extLst>
              <a:ext uri="{FF2B5EF4-FFF2-40B4-BE49-F238E27FC236}">
                <a16:creationId xmlns:a16="http://schemas.microsoft.com/office/drawing/2014/main" id="{8721AD41-865D-E9F0-C360-04E9CB37A66D}"/>
              </a:ext>
            </a:extLst>
          </p:cNvPr>
          <p:cNvSpPr txBox="1">
            <a:spLocks noChangeArrowheads="1"/>
          </p:cNvSpPr>
          <p:nvPr userDrawn="1"/>
        </p:nvSpPr>
        <p:spPr bwMode="auto">
          <a:xfrm>
            <a:off x="9622694" y="78898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Customer Segments</a:t>
            </a:r>
          </a:p>
        </p:txBody>
      </p:sp>
      <p:sp>
        <p:nvSpPr>
          <p:cNvPr id="1042" name="TextBox 21">
            <a:extLst>
              <a:ext uri="{FF2B5EF4-FFF2-40B4-BE49-F238E27FC236}">
                <a16:creationId xmlns:a16="http://schemas.microsoft.com/office/drawing/2014/main" id="{A97A46C4-E613-6510-DE59-57C8945404D5}"/>
              </a:ext>
            </a:extLst>
          </p:cNvPr>
          <p:cNvSpPr txBox="1">
            <a:spLocks noChangeArrowheads="1"/>
          </p:cNvSpPr>
          <p:nvPr userDrawn="1"/>
        </p:nvSpPr>
        <p:spPr bwMode="auto">
          <a:xfrm>
            <a:off x="9622694" y="2649538"/>
            <a:ext cx="2153138" cy="246062"/>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Early Adopters</a:t>
            </a:r>
          </a:p>
        </p:txBody>
      </p:sp>
      <p:sp>
        <p:nvSpPr>
          <p:cNvPr id="1043" name="TextBox 22">
            <a:extLst>
              <a:ext uri="{FF2B5EF4-FFF2-40B4-BE49-F238E27FC236}">
                <a16:creationId xmlns:a16="http://schemas.microsoft.com/office/drawing/2014/main" id="{5E5A4E78-90EF-6816-3D69-2AEA3B97BB45}"/>
              </a:ext>
            </a:extLst>
          </p:cNvPr>
          <p:cNvSpPr txBox="1">
            <a:spLocks noChangeArrowheads="1"/>
          </p:cNvSpPr>
          <p:nvPr userDrawn="1"/>
        </p:nvSpPr>
        <p:spPr bwMode="auto">
          <a:xfrm>
            <a:off x="6121401" y="4572001"/>
            <a:ext cx="2153138" cy="246063"/>
          </a:xfrm>
          <a:prstGeom prst="rect">
            <a:avLst/>
          </a:prstGeom>
          <a:noFill/>
          <a:ln>
            <a:noFill/>
          </a:ln>
        </p:spPr>
        <p:txBody>
          <a:bodyPr>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eaLnBrk="1" hangingPunct="1">
              <a:defRPr/>
            </a:pPr>
            <a:r>
              <a:rPr lang="en-GB" sz="1000" b="1">
                <a:latin typeface="Arial" charset="0"/>
                <a:cs typeface="Arial" charset="0"/>
              </a:rPr>
              <a:t>Revenue Streams</a:t>
            </a:r>
          </a:p>
        </p:txBody>
      </p:sp>
      <p:sp>
        <p:nvSpPr>
          <p:cNvPr id="25" name="Rectangle 24">
            <a:extLst>
              <a:ext uri="{FF2B5EF4-FFF2-40B4-BE49-F238E27FC236}">
                <a16:creationId xmlns:a16="http://schemas.microsoft.com/office/drawing/2014/main" id="{58BBD469-BEB6-42AE-FC54-E0EDE07D3D4A}"/>
              </a:ext>
            </a:extLst>
          </p:cNvPr>
          <p:cNvSpPr/>
          <p:nvPr userDrawn="1"/>
        </p:nvSpPr>
        <p:spPr>
          <a:xfrm>
            <a:off x="300892"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6" name="Rectangle 25">
            <a:extLst>
              <a:ext uri="{FF2B5EF4-FFF2-40B4-BE49-F238E27FC236}">
                <a16:creationId xmlns:a16="http://schemas.microsoft.com/office/drawing/2014/main" id="{28DA55AD-A1B7-CF05-EEE0-333755A9CFA4}"/>
              </a:ext>
            </a:extLst>
          </p:cNvPr>
          <p:cNvSpPr/>
          <p:nvPr userDrawn="1"/>
        </p:nvSpPr>
        <p:spPr>
          <a:xfrm>
            <a:off x="2614246" y="760414"/>
            <a:ext cx="2315308"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7" name="Rectangle 26">
            <a:extLst>
              <a:ext uri="{FF2B5EF4-FFF2-40B4-BE49-F238E27FC236}">
                <a16:creationId xmlns:a16="http://schemas.microsoft.com/office/drawing/2014/main" id="{B33D7815-0BA6-5DFC-AA0A-2C4BE6AD114A}"/>
              </a:ext>
            </a:extLst>
          </p:cNvPr>
          <p:cNvSpPr/>
          <p:nvPr userDrawn="1"/>
        </p:nvSpPr>
        <p:spPr>
          <a:xfrm>
            <a:off x="2614246" y="2643188"/>
            <a:ext cx="2315308"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8" name="Rectangle 27">
            <a:extLst>
              <a:ext uri="{FF2B5EF4-FFF2-40B4-BE49-F238E27FC236}">
                <a16:creationId xmlns:a16="http://schemas.microsoft.com/office/drawing/2014/main" id="{1A79D7A4-94E5-29AB-ED1A-E092CB7A219F}"/>
              </a:ext>
            </a:extLst>
          </p:cNvPr>
          <p:cNvSpPr/>
          <p:nvPr userDrawn="1"/>
        </p:nvSpPr>
        <p:spPr>
          <a:xfrm>
            <a:off x="4929554" y="762000"/>
            <a:ext cx="2313354"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29" name="Rectangle 28">
            <a:extLst>
              <a:ext uri="{FF2B5EF4-FFF2-40B4-BE49-F238E27FC236}">
                <a16:creationId xmlns:a16="http://schemas.microsoft.com/office/drawing/2014/main" id="{04DECE12-B9E2-28F1-9639-327E222C93C6}"/>
              </a:ext>
            </a:extLst>
          </p:cNvPr>
          <p:cNvSpPr/>
          <p:nvPr userDrawn="1"/>
        </p:nvSpPr>
        <p:spPr>
          <a:xfrm>
            <a:off x="7242908" y="762001"/>
            <a:ext cx="2313354" cy="1882775"/>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0" name="Rectangle 29">
            <a:extLst>
              <a:ext uri="{FF2B5EF4-FFF2-40B4-BE49-F238E27FC236}">
                <a16:creationId xmlns:a16="http://schemas.microsoft.com/office/drawing/2014/main" id="{BA869E1A-34FA-7C4D-1478-7FE0EE40E264}"/>
              </a:ext>
            </a:extLst>
          </p:cNvPr>
          <p:cNvSpPr/>
          <p:nvPr userDrawn="1"/>
        </p:nvSpPr>
        <p:spPr>
          <a:xfrm>
            <a:off x="7242908" y="2643188"/>
            <a:ext cx="2313354" cy="192881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1" name="Rectangle 30">
            <a:extLst>
              <a:ext uri="{FF2B5EF4-FFF2-40B4-BE49-F238E27FC236}">
                <a16:creationId xmlns:a16="http://schemas.microsoft.com/office/drawing/2014/main" id="{6F7FDB9A-CC12-9D38-886C-3B49187B542A}"/>
              </a:ext>
            </a:extLst>
          </p:cNvPr>
          <p:cNvSpPr/>
          <p:nvPr userDrawn="1"/>
        </p:nvSpPr>
        <p:spPr>
          <a:xfrm>
            <a:off x="9564078" y="762000"/>
            <a:ext cx="2315307" cy="381000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2" name="Rectangle 31">
            <a:extLst>
              <a:ext uri="{FF2B5EF4-FFF2-40B4-BE49-F238E27FC236}">
                <a16:creationId xmlns:a16="http://schemas.microsoft.com/office/drawing/2014/main" id="{4F2B5709-0B73-A412-CB45-701954013867}"/>
              </a:ext>
            </a:extLst>
          </p:cNvPr>
          <p:cNvSpPr/>
          <p:nvPr userDrawn="1"/>
        </p:nvSpPr>
        <p:spPr>
          <a:xfrm>
            <a:off x="300892" y="4579938"/>
            <a:ext cx="5800970"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sp>
        <p:nvSpPr>
          <p:cNvPr id="33" name="Rectangle 32">
            <a:extLst>
              <a:ext uri="{FF2B5EF4-FFF2-40B4-BE49-F238E27FC236}">
                <a16:creationId xmlns:a16="http://schemas.microsoft.com/office/drawing/2014/main" id="{C719494A-4B64-881B-9B14-688F312AAB02}"/>
              </a:ext>
            </a:extLst>
          </p:cNvPr>
          <p:cNvSpPr/>
          <p:nvPr userDrawn="1"/>
        </p:nvSpPr>
        <p:spPr>
          <a:xfrm>
            <a:off x="6101862" y="4579938"/>
            <a:ext cx="5775569" cy="1820862"/>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GB" sz="1800" dirty="0"/>
          </a:p>
        </p:txBody>
      </p:sp>
      <p:pic>
        <p:nvPicPr>
          <p:cNvPr id="1053" name="Picture 37" descr="channels.png">
            <a:extLst>
              <a:ext uri="{FF2B5EF4-FFF2-40B4-BE49-F238E27FC236}">
                <a16:creationId xmlns:a16="http://schemas.microsoft.com/office/drawing/2014/main" id="{65C22BC5-D75F-230F-A921-F651680586A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0170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 name="Picture 38" descr="cost-structure.png">
            <a:extLst>
              <a:ext uri="{FF2B5EF4-FFF2-40B4-BE49-F238E27FC236}">
                <a16:creationId xmlns:a16="http://schemas.microsoft.com/office/drawing/2014/main" id="{C881E328-BA5D-DEC6-70B6-E1012727BA9A}"/>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668109"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5" name="Picture 39" descr="customer-segments.png">
            <a:extLst>
              <a:ext uri="{FF2B5EF4-FFF2-40B4-BE49-F238E27FC236}">
                <a16:creationId xmlns:a16="http://schemas.microsoft.com/office/drawing/2014/main" id="{A3EF67D8-075B-81F0-3ED5-56CE79734E2B}"/>
              </a:ext>
            </a:extLst>
          </p:cNvPr>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390924"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6" name="Picture 40" descr="early-adopters.png">
            <a:extLst>
              <a:ext uri="{FF2B5EF4-FFF2-40B4-BE49-F238E27FC236}">
                <a16:creationId xmlns:a16="http://schemas.microsoft.com/office/drawing/2014/main" id="{1A8677BB-E4BD-1311-FEE7-A70B299305BD}"/>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1390924" y="2606675"/>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7" name="Picture 41" descr="existing-alternatives.png">
            <a:extLst>
              <a:ext uri="{FF2B5EF4-FFF2-40B4-BE49-F238E27FC236}">
                <a16:creationId xmlns:a16="http://schemas.microsoft.com/office/drawing/2014/main" id="{7D2E605C-16FA-AFB3-B120-C3E2473144B7}"/>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157046" y="2625726"/>
            <a:ext cx="353647"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8" name="Picture 42" descr="high-level-concept.png">
            <a:extLst>
              <a:ext uri="{FF2B5EF4-FFF2-40B4-BE49-F238E27FC236}">
                <a16:creationId xmlns:a16="http://schemas.microsoft.com/office/drawing/2014/main" id="{BF796622-D123-13CC-8CE9-5BA4529460C0}"/>
              </a:ext>
            </a:extLst>
          </p:cNvPr>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6809155"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9" name="Picture 44" descr="key-metrics.png">
            <a:extLst>
              <a:ext uri="{FF2B5EF4-FFF2-40B4-BE49-F238E27FC236}">
                <a16:creationId xmlns:a16="http://schemas.microsoft.com/office/drawing/2014/main" id="{98D6B1A8-2EB1-5D8C-089A-BA4F9C185BD6}"/>
              </a:ext>
            </a:extLst>
          </p:cNvPr>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4495801" y="2625726"/>
            <a:ext cx="3556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0" name="Picture 45" descr="problem.png">
            <a:extLst>
              <a:ext uri="{FF2B5EF4-FFF2-40B4-BE49-F238E27FC236}">
                <a16:creationId xmlns:a16="http://schemas.microsoft.com/office/drawing/2014/main" id="{02AE93EF-2898-2B72-EBAF-42E321146A44}"/>
              </a:ext>
            </a:extLst>
          </p:cNvPr>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2157046" y="762000"/>
            <a:ext cx="353647"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1" name="Picture 46" descr="revenue-streams.png">
            <a:extLst>
              <a:ext uri="{FF2B5EF4-FFF2-40B4-BE49-F238E27FC236}">
                <a16:creationId xmlns:a16="http://schemas.microsoft.com/office/drawing/2014/main" id="{8F208819-5B26-64C1-3ACB-EB2BBC1554CD}"/>
              </a:ext>
            </a:extLst>
          </p:cNvPr>
          <p:cNvPicPr>
            <a:picLocks noChangeAspect="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11390924" y="457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2" name="Picture 47" descr="solution.png">
            <a:extLst>
              <a:ext uri="{FF2B5EF4-FFF2-40B4-BE49-F238E27FC236}">
                <a16:creationId xmlns:a16="http://schemas.microsoft.com/office/drawing/2014/main" id="{259637C6-2128-1034-E2DA-787AA3B7E24F}"/>
              </a:ext>
            </a:extLst>
          </p:cNvPr>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4495801" y="76835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3" name="Picture 48" descr="unfair-advantage.png">
            <a:extLst>
              <a:ext uri="{FF2B5EF4-FFF2-40B4-BE49-F238E27FC236}">
                <a16:creationId xmlns:a16="http://schemas.microsoft.com/office/drawing/2014/main" id="{04C9C713-648F-6C4F-6B4C-0AED7C611979}"/>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017001"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4" name="Picture 49" descr="unique-value-proposition.png">
            <a:extLst>
              <a:ext uri="{FF2B5EF4-FFF2-40B4-BE49-F238E27FC236}">
                <a16:creationId xmlns:a16="http://schemas.microsoft.com/office/drawing/2014/main" id="{9AEF4043-493C-0B90-78C9-053031652E0C}"/>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809155" y="762000"/>
            <a:ext cx="3556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7178735"/>
      </p:ext>
    </p:extLst>
  </p:cSld>
  <p:clrMap bg1="lt1" tx1="dk1" bg2="lt2" tx2="dk2" accent1="accent1" accent2="accent2" accent3="accent3" accent4="accent4" accent5="accent5" accent6="accent6" hlink="hlink" folHlink="folHlink"/>
  <p:sldLayoutIdLst>
    <p:sldLayoutId id="2147483672" r:id="rId1"/>
  </p:sldLayoutIdLst>
  <p:txStyles>
    <p:titleStyle>
      <a:lvl1pPr algn="ctr" defTabSz="457200" rtl="0" eaLnBrk="0" fontAlgn="base" hangingPunct="0">
        <a:spcBef>
          <a:spcPct val="0"/>
        </a:spcBef>
        <a:spcAft>
          <a:spcPct val="0"/>
        </a:spcAft>
        <a:defRPr sz="4400" kern="1200">
          <a:solidFill>
            <a:schemeClr val="tx1"/>
          </a:solidFill>
          <a:latin typeface="Arial"/>
          <a:ea typeface="MS PGothic" panose="020B0600070205080204" pitchFamily="34" charset="-128"/>
          <a:cs typeface="Arial"/>
        </a:defRPr>
      </a:lvl1pPr>
      <a:lvl2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2pPr>
      <a:lvl3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3pPr>
      <a:lvl4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4pPr>
      <a:lvl5pPr algn="ctr" defTabSz="457200" rtl="0" eaLnBrk="0" fontAlgn="base" hangingPunct="0">
        <a:spcBef>
          <a:spcPct val="0"/>
        </a:spcBef>
        <a:spcAft>
          <a:spcPct val="0"/>
        </a:spcAft>
        <a:defRPr sz="4400">
          <a:solidFill>
            <a:schemeClr val="tx1"/>
          </a:solidFill>
          <a:latin typeface="Arial" charset="0"/>
          <a:ea typeface="MS PGothic" panose="020B0600070205080204" pitchFamily="34" charset="-128"/>
          <a:cs typeface="Arial" panose="020B0604020202020204" pitchFamily="34" charset="0"/>
        </a:defRPr>
      </a:lvl5pPr>
      <a:lvl6pPr marL="457200" algn="ctr" defTabSz="457200" rtl="0" fontAlgn="base">
        <a:spcBef>
          <a:spcPct val="0"/>
        </a:spcBef>
        <a:spcAft>
          <a:spcPct val="0"/>
        </a:spcAft>
        <a:defRPr sz="4400">
          <a:solidFill>
            <a:schemeClr val="tx1"/>
          </a:solidFill>
          <a:latin typeface="Arial" charset="0"/>
          <a:ea typeface="ＭＳ Ｐゴシック" charset="0"/>
        </a:defRPr>
      </a:lvl6pPr>
      <a:lvl7pPr marL="914400" algn="ctr" defTabSz="457200" rtl="0" fontAlgn="base">
        <a:spcBef>
          <a:spcPct val="0"/>
        </a:spcBef>
        <a:spcAft>
          <a:spcPct val="0"/>
        </a:spcAft>
        <a:defRPr sz="4400">
          <a:solidFill>
            <a:schemeClr val="tx1"/>
          </a:solidFill>
          <a:latin typeface="Arial" charset="0"/>
          <a:ea typeface="ＭＳ Ｐゴシック" charset="0"/>
        </a:defRPr>
      </a:lvl7pPr>
      <a:lvl8pPr marL="1371600" algn="ctr" defTabSz="457200" rtl="0" fontAlgn="base">
        <a:spcBef>
          <a:spcPct val="0"/>
        </a:spcBef>
        <a:spcAft>
          <a:spcPct val="0"/>
        </a:spcAft>
        <a:defRPr sz="4400">
          <a:solidFill>
            <a:schemeClr val="tx1"/>
          </a:solidFill>
          <a:latin typeface="Arial" charset="0"/>
          <a:ea typeface="ＭＳ Ｐゴシック" charset="0"/>
        </a:defRPr>
      </a:lvl8pPr>
      <a:lvl9pPr marL="1828800" algn="ctr" defTabSz="457200" rtl="0" fontAlgn="base">
        <a:spcBef>
          <a:spcPct val="0"/>
        </a:spcBef>
        <a:spcAft>
          <a:spcPct val="0"/>
        </a:spcAft>
        <a:defRPr sz="4400">
          <a:solidFill>
            <a:schemeClr val="tx1"/>
          </a:solidFill>
          <a:latin typeface="Arial" charset="0"/>
          <a:ea typeface="ＭＳ Ｐゴシック"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Arial"/>
          <a:ea typeface="MS PGothic" panose="020B0600070205080204" pitchFamily="34" charset="-128"/>
          <a:cs typeface="Arial"/>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Arial"/>
          <a:ea typeface="MS PGothic" panose="020B0600070205080204" pitchFamily="34" charset="-128"/>
          <a:cs typeface="Arial"/>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Arial"/>
          <a:ea typeface="MS PGothic" panose="020B0600070205080204" pitchFamily="34" charset="-128"/>
          <a:cs typeface="Arial"/>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Arial"/>
          <a:ea typeface="MS PGothic" panose="020B0600070205080204"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8.jpe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hyperlink" Target="https://blog.leanstack.com/why-lean-canvas-vs-business-model-canvas-af62c0f250f0" TargetMode="External"/><Relationship Id="rId7" Type="http://schemas.openxmlformats.org/officeDocument/2006/relationships/image" Target="../media/image22.sv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 Id="rId9" Type="http://schemas.openxmlformats.org/officeDocument/2006/relationships/image" Target="../media/image24.jpeg"/></Relationships>
</file>

<file path=ppt/slides/_rels/slide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7.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2.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2.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2.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2.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8.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0.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2.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1.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2.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3.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4.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5.xml.rels><?xml version="1.0" encoding="UTF-8" standalone="yes"?>
<Relationships xmlns="http://schemas.openxmlformats.org/package/2006/relationships"><Relationship Id="rId3" Type="http://schemas.openxmlformats.org/officeDocument/2006/relationships/hyperlink" Target="https://neoschronos.com/" TargetMode="External"/><Relationship Id="rId2" Type="http://schemas.openxmlformats.org/officeDocument/2006/relationships/hyperlink" Target="http://www.businessmodelgeneration.com/canvas" TargetMode="External"/><Relationship Id="rId1" Type="http://schemas.openxmlformats.org/officeDocument/2006/relationships/slideLayout" Target="../slideLayouts/slideLayout16.xml"/><Relationship Id="rId4" Type="http://schemas.openxmlformats.org/officeDocument/2006/relationships/hyperlink" Target="https://creativecommons.org/licenses/by-sa/3.0/"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neoschronos.com/" TargetMode="External"/><Relationship Id="rId2" Type="http://schemas.openxmlformats.org/officeDocument/2006/relationships/hyperlink" Target="http://www.businessmodelgeneration.com/canvas" TargetMode="External"/><Relationship Id="rId1" Type="http://schemas.openxmlformats.org/officeDocument/2006/relationships/slideLayout" Target="../slideLayouts/slideLayout16.xml"/><Relationship Id="rId4" Type="http://schemas.openxmlformats.org/officeDocument/2006/relationships/hyperlink" Target="https://creativecommons.org/licenses/by-sa/3.0/"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neoschronos.com/" TargetMode="External"/><Relationship Id="rId2" Type="http://schemas.openxmlformats.org/officeDocument/2006/relationships/hyperlink" Target="http://www.businessmodelgeneration.com/canvas" TargetMode="External"/><Relationship Id="rId1" Type="http://schemas.openxmlformats.org/officeDocument/2006/relationships/slideLayout" Target="../slideLayouts/slideLayout16.xml"/><Relationship Id="rId4" Type="http://schemas.openxmlformats.org/officeDocument/2006/relationships/hyperlink" Target="https://creativecommons.org/licenses/by-sa/3.0/" TargetMode="External"/></Relationships>
</file>

<file path=ppt/slides/_rels/slide58.xml.rels><?xml version="1.0" encoding="UTF-8" standalone="yes"?>
<Relationships xmlns="http://schemas.openxmlformats.org/package/2006/relationships"><Relationship Id="rId3" Type="http://schemas.openxmlformats.org/officeDocument/2006/relationships/hyperlink" Target="https://neoschronos.com/" TargetMode="External"/><Relationship Id="rId2" Type="http://schemas.openxmlformats.org/officeDocument/2006/relationships/hyperlink" Target="http://www.businessmodelgeneration.com/canvas" TargetMode="External"/><Relationship Id="rId1" Type="http://schemas.openxmlformats.org/officeDocument/2006/relationships/slideLayout" Target="../slideLayouts/slideLayout16.xml"/><Relationship Id="rId4" Type="http://schemas.openxmlformats.org/officeDocument/2006/relationships/hyperlink" Target="https://creativecommons.org/licenses/by-sa/3.0/" TargetMode="External"/></Relationships>
</file>

<file path=ppt/slides/_rels/slide59.xml.rels><?xml version="1.0" encoding="UTF-8" standalone="yes"?>
<Relationships xmlns="http://schemas.openxmlformats.org/package/2006/relationships"><Relationship Id="rId3" Type="http://schemas.openxmlformats.org/officeDocument/2006/relationships/hyperlink" Target="https://neoschronos.com/" TargetMode="External"/><Relationship Id="rId2" Type="http://schemas.openxmlformats.org/officeDocument/2006/relationships/hyperlink" Target="http://www.businessmodelgeneration.com/canvas" TargetMode="External"/><Relationship Id="rId1" Type="http://schemas.openxmlformats.org/officeDocument/2006/relationships/slideLayout" Target="../slideLayouts/slideLayout16.xml"/><Relationship Id="rId4" Type="http://schemas.openxmlformats.org/officeDocument/2006/relationships/hyperlink" Target="https://creativecommons.org/licenses/by-sa/3.0/" TargetMode="Externa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6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8.jpe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5.png"/></Relationships>
</file>

<file path=ppt/slides/_rels/slide6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36.png"/><Relationship Id="rId7" Type="http://schemas.openxmlformats.org/officeDocument/2006/relationships/image" Target="../media/image16.png"/><Relationship Id="rId2" Type="http://schemas.openxmlformats.org/officeDocument/2006/relationships/image" Target="../media/image35.jpeg"/><Relationship Id="rId1" Type="http://schemas.openxmlformats.org/officeDocument/2006/relationships/slideLayout" Target="../slideLayouts/slideLayout14.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5773" y="2431797"/>
            <a:ext cx="5644494"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Lean Canvas model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2308324"/>
          </a:xfrm>
          <a:prstGeom prst="rect">
            <a:avLst/>
          </a:prstGeom>
          <a:noFill/>
        </p:spPr>
        <p:txBody>
          <a:bodyPr wrap="square" rtlCol="0">
            <a:spAutoFit/>
          </a:bodyPr>
          <a:lstStyle/>
          <a:p>
            <a:pPr algn="just">
              <a:defRPr/>
            </a:pPr>
            <a:r>
              <a:rPr kumimoji="0" lang="en-US" sz="1800" b="1" i="0" u="none" strike="noStrike" kern="1200" cap="none" spc="0" normalizeH="0" baseline="0" noProof="0" dirty="0">
                <a:ln>
                  <a:noFill/>
                </a:ln>
                <a:solidFill>
                  <a:srgbClr val="44546A"/>
                </a:solidFill>
                <a:effectLst/>
                <a:uLnTx/>
                <a:uFillTx/>
                <a:latin typeface="Tajawal ExtraBold" panose="00000800000000000000" pitchFamily="2" charset="-78"/>
                <a:ea typeface="+mn-ea"/>
                <a:cs typeface="Tajawal ExtraBold" panose="00000800000000000000" pitchFamily="2" charset="-78"/>
              </a:rPr>
              <a:t>1</a:t>
            </a:r>
            <a:r>
              <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rPr>
              <a:t>. Discuss the Lean Canvas: Its Origins, difference from Business plan, difference from Business Canvas Model, </a:t>
            </a:r>
            <a:r>
              <a:rPr lang="en-US" sz="2400" b="1" dirty="0">
                <a:solidFill>
                  <a:srgbClr val="44546A"/>
                </a:solidFill>
                <a:cs typeface="Tajawal ExtraBold" panose="00000800000000000000" pitchFamily="2" charset="-78"/>
              </a:rPr>
              <a:t>and Its Blocks.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endParaRPr>
          </a:p>
          <a:p>
            <a:r>
              <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rPr>
              <a:t>2. How to conduct </a:t>
            </a:r>
            <a:r>
              <a:rPr lang="en-US" sz="2400" b="1" dirty="0">
                <a:solidFill>
                  <a:srgbClr val="44546A"/>
                </a:solidFill>
                <a:cs typeface="Tajawal ExtraBold" panose="00000800000000000000" pitchFamily="2" charset="-78"/>
              </a:rPr>
              <a:t>a Lean Canvas Model.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endParaRPr>
          </a:p>
          <a:p>
            <a:pPr algn="just">
              <a:defRPr/>
            </a:pPr>
            <a:r>
              <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rPr>
              <a:t>3. </a:t>
            </a:r>
            <a:r>
              <a:rPr lang="en-US" sz="2400" b="1" dirty="0">
                <a:solidFill>
                  <a:srgbClr val="44546A"/>
                </a:solidFill>
                <a:cs typeface="Tajawal ExtraBold" panose="00000800000000000000" pitchFamily="2" charset="-78"/>
              </a:rPr>
              <a:t>Explore some case studies to deepen the concepts.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09106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955626"/>
            <a:ext cx="10694108" cy="48728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5296" y="1013690"/>
            <a:ext cx="10475296" cy="4893647"/>
          </a:xfrm>
          <a:prstGeom prst="rect">
            <a:avLst/>
          </a:prstGeom>
          <a:noFill/>
        </p:spPr>
        <p:txBody>
          <a:bodyPr wrap="square" rtlCol="0">
            <a:spAutoFit/>
          </a:bodyPr>
          <a:lstStyle/>
          <a:p>
            <a:pPr algn="ctr"/>
            <a:r>
              <a:rPr lang="en-US" sz="2400" b="1" i="0" dirty="0">
                <a:solidFill>
                  <a:srgbClr val="000000"/>
                </a:solidFill>
                <a:effectLst/>
                <a:latin typeface="?"/>
              </a:rPr>
              <a:t>Lean Canvas</a:t>
            </a:r>
          </a:p>
          <a:p>
            <a:pPr algn="just"/>
            <a:r>
              <a:rPr lang="en-US" sz="1800" b="0" i="0" dirty="0">
                <a:solidFill>
                  <a:srgbClr val="1A1A1A"/>
                </a:solidFill>
                <a:effectLst/>
                <a:latin typeface="?"/>
              </a:rPr>
              <a:t>This method was created in 2009 primarily to work with SaaS startups. Nowadays many universities and educational institutions all over the world teach this approach as a part of the program of well-known startup accelerators. Lean Canvas is also practiced in many large companies. The author of this approach, </a:t>
            </a:r>
            <a:r>
              <a:rPr lang="en-US" sz="1800" b="0" i="0" dirty="0">
                <a:solidFill>
                  <a:srgbClr val="0387CE"/>
                </a:solidFill>
                <a:effectLst/>
                <a:latin typeface="?"/>
              </a:rPr>
              <a:t>Ash Maurya </a:t>
            </a:r>
            <a:r>
              <a:rPr lang="en-US" sz="1800" b="0" i="0" dirty="0">
                <a:solidFill>
                  <a:srgbClr val="1A1A1A"/>
                </a:solidFill>
                <a:effectLst/>
                <a:latin typeface="?"/>
              </a:rPr>
              <a:t>has admitted that he did not expect such popularity. </a:t>
            </a:r>
          </a:p>
          <a:p>
            <a:pPr algn="just"/>
            <a:endParaRPr lang="en-US" sz="1800" b="1" i="0" dirty="0">
              <a:solidFill>
                <a:srgbClr val="000000"/>
              </a:solidFill>
              <a:effectLst/>
              <a:latin typeface="?"/>
            </a:endParaRPr>
          </a:p>
          <a:p>
            <a:pPr marL="285750" indent="-285750" algn="just">
              <a:buFont typeface="Arial" panose="020B0604020202020204" pitchFamily="34" charset="0"/>
              <a:buChar char="•"/>
            </a:pPr>
            <a:r>
              <a:rPr lang="en-US" sz="1800" b="1" i="0" dirty="0">
                <a:solidFill>
                  <a:srgbClr val="000000"/>
                </a:solidFill>
                <a:effectLst/>
                <a:latin typeface="?"/>
              </a:rPr>
              <a:t>Lean Canvas </a:t>
            </a:r>
            <a:r>
              <a:rPr lang="en-US" sz="1800" b="0" i="0" dirty="0">
                <a:solidFill>
                  <a:srgbClr val="FF0000"/>
                </a:solidFill>
                <a:effectLst/>
                <a:latin typeface="?"/>
              </a:rPr>
              <a:t>is an efficient approach to developing </a:t>
            </a:r>
            <a:r>
              <a:rPr lang="en-US" sz="1800" b="0" i="0" u="sng" dirty="0">
                <a:solidFill>
                  <a:srgbClr val="FF0000"/>
                </a:solidFill>
                <a:effectLst/>
                <a:latin typeface="?"/>
              </a:rPr>
              <a:t>a one-page business plan </a:t>
            </a:r>
            <a:r>
              <a:rPr lang="en-US" sz="1800" b="0" i="0" dirty="0">
                <a:solidFill>
                  <a:srgbClr val="FF0000"/>
                </a:solidFill>
                <a:effectLst/>
                <a:latin typeface="?"/>
              </a:rPr>
              <a:t>for deconstructing your business idea into key assumptions for better analysis</a:t>
            </a:r>
            <a:r>
              <a:rPr lang="en-US" sz="1800" b="0" i="0" dirty="0">
                <a:solidFill>
                  <a:srgbClr val="000000"/>
                </a:solidFill>
                <a:effectLst/>
                <a:latin typeface="?"/>
              </a:rPr>
              <a:t>.</a:t>
            </a:r>
          </a:p>
          <a:p>
            <a:pPr marL="285750" indent="-285750" algn="just">
              <a:buFont typeface="Arial" panose="020B0604020202020204" pitchFamily="34" charset="0"/>
              <a:buChar char="•"/>
            </a:pPr>
            <a:r>
              <a:rPr lang="en-US" sz="1800" b="0" i="0" dirty="0">
                <a:solidFill>
                  <a:srgbClr val="000000"/>
                </a:solidFill>
                <a:effectLst/>
                <a:latin typeface="?"/>
              </a:rPr>
              <a:t>It is </a:t>
            </a:r>
            <a:r>
              <a:rPr lang="en-US" sz="1800" b="0" i="0" dirty="0">
                <a:solidFill>
                  <a:srgbClr val="FF0000"/>
                </a:solidFill>
                <a:effectLst/>
                <a:latin typeface="?"/>
              </a:rPr>
              <a:t>a strategic document that helps managers to assemble hypotheses of a particular business model for launching any start up</a:t>
            </a:r>
            <a:r>
              <a:rPr lang="en-US" sz="1800" b="0" i="0" dirty="0">
                <a:solidFill>
                  <a:srgbClr val="000000"/>
                </a:solidFill>
                <a:effectLst/>
                <a:latin typeface="?"/>
              </a:rPr>
              <a:t>. </a:t>
            </a:r>
          </a:p>
          <a:p>
            <a:pPr marL="285750" indent="-285750" algn="just">
              <a:buFont typeface="Arial" panose="020B0604020202020204" pitchFamily="34" charset="0"/>
              <a:buChar char="•"/>
            </a:pPr>
            <a:r>
              <a:rPr lang="en-US" sz="1800" b="1" i="0" dirty="0">
                <a:solidFill>
                  <a:srgbClr val="FF0000"/>
                </a:solidFill>
                <a:effectLst/>
                <a:latin typeface="?"/>
              </a:rPr>
              <a:t>It will provide you with an actionable and entrepreneur-focused business plan. </a:t>
            </a:r>
          </a:p>
          <a:p>
            <a:pPr marL="285750" indent="-285750" algn="just">
              <a:buFont typeface="Arial" panose="020B0604020202020204" pitchFamily="34" charset="0"/>
              <a:buChar char="•"/>
            </a:pPr>
            <a:r>
              <a:rPr lang="en-US" sz="1800" b="0" i="0" dirty="0">
                <a:solidFill>
                  <a:srgbClr val="1A1A1A"/>
                </a:solidFill>
                <a:effectLst/>
                <a:latin typeface="?"/>
              </a:rPr>
              <a:t>The document is designed to be focused on problems and solutions, key metrics, competitive advantages and other important issues that will be described below in this article.</a:t>
            </a:r>
          </a:p>
          <a:p>
            <a:pPr marL="285750" indent="-285750" algn="just">
              <a:buFont typeface="Arial" panose="020B0604020202020204" pitchFamily="34" charset="0"/>
              <a:buChar char="•"/>
            </a:pPr>
            <a:r>
              <a:rPr lang="en-US" sz="1800" b="0" i="0" dirty="0">
                <a:solidFill>
                  <a:srgbClr val="1A1A1A"/>
                </a:solidFill>
                <a:effectLst/>
                <a:latin typeface="?"/>
              </a:rPr>
              <a:t>Lean Canvas is quite similar to the Business Model Canvas structure, but it has some essential differences. </a:t>
            </a:r>
          </a:p>
          <a:p>
            <a:pPr marL="285750" indent="-285750" algn="just">
              <a:buFont typeface="Arial" panose="020B0604020202020204" pitchFamily="34" charset="0"/>
              <a:buChar char="•"/>
            </a:pPr>
            <a:r>
              <a:rPr lang="en-US" sz="1800" i="0" u="sng" dirty="0">
                <a:solidFill>
                  <a:srgbClr val="1A1A1A"/>
                </a:solidFill>
                <a:effectLst/>
                <a:latin typeface="?"/>
              </a:rPr>
              <a:t>The key advantages of Lean Canvas in comparison with a business plan are:</a:t>
            </a:r>
          </a:p>
          <a:p>
            <a:pPr algn="just"/>
            <a:r>
              <a:rPr lang="en-US" sz="1800" b="0" i="0" dirty="0">
                <a:solidFill>
                  <a:srgbClr val="1A1A1A"/>
                </a:solidFill>
                <a:effectLst/>
                <a:latin typeface="?"/>
              </a:rPr>
              <a:t>    - </a:t>
            </a:r>
            <a:r>
              <a:rPr lang="en-US" sz="1800" b="1" i="0" dirty="0">
                <a:solidFill>
                  <a:srgbClr val="FF0000"/>
                </a:solidFill>
                <a:effectLst/>
                <a:latin typeface="?"/>
              </a:rPr>
              <a:t>Business plan </a:t>
            </a:r>
            <a:r>
              <a:rPr lang="en-US" sz="1800" b="0" i="0" dirty="0">
                <a:solidFill>
                  <a:srgbClr val="FF0000"/>
                </a:solidFill>
                <a:effectLst/>
                <a:latin typeface="?"/>
              </a:rPr>
              <a:t>takes too long to write </a:t>
            </a:r>
            <a:r>
              <a:rPr lang="en-US" sz="1800" b="0" i="0" dirty="0">
                <a:solidFill>
                  <a:srgbClr val="1A1A1A"/>
                </a:solidFill>
                <a:effectLst/>
                <a:latin typeface="?"/>
              </a:rPr>
              <a:t>(and actually not everyone will read it)</a:t>
            </a:r>
          </a:p>
          <a:p>
            <a:pPr algn="just"/>
            <a:r>
              <a:rPr lang="en-US" sz="1800" b="0" i="0" dirty="0">
                <a:solidFill>
                  <a:srgbClr val="1A1A1A"/>
                </a:solidFill>
                <a:effectLst/>
                <a:latin typeface="?"/>
              </a:rPr>
              <a:t>    - </a:t>
            </a:r>
            <a:r>
              <a:rPr lang="en-US" sz="1800" b="1" i="0" dirty="0">
                <a:solidFill>
                  <a:srgbClr val="FF0000"/>
                </a:solidFill>
                <a:effectLst/>
                <a:latin typeface="?"/>
              </a:rPr>
              <a:t>Lean Canvas </a:t>
            </a:r>
            <a:r>
              <a:rPr lang="en-US" sz="1800" b="0" i="0" dirty="0">
                <a:solidFill>
                  <a:srgbClr val="1A1A1A"/>
                </a:solidFill>
                <a:effectLst/>
                <a:latin typeface="?"/>
              </a:rPr>
              <a:t>is designed to </a:t>
            </a:r>
            <a:r>
              <a:rPr lang="en-US" sz="1800" b="0" i="0" u="sng" dirty="0">
                <a:solidFill>
                  <a:srgbClr val="FF0000"/>
                </a:solidFill>
                <a:effectLst/>
                <a:latin typeface="?"/>
              </a:rPr>
              <a:t>help creating a quick visualization </a:t>
            </a:r>
            <a:r>
              <a:rPr lang="en-US" sz="1800" b="0" i="0" dirty="0">
                <a:solidFill>
                  <a:srgbClr val="1A1A1A"/>
                </a:solidFill>
                <a:effectLst/>
                <a:latin typeface="?"/>
              </a:rPr>
              <a:t>of any idea, to share it and get a feedback.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539978"/>
          </a:xfrm>
          <a:prstGeom prst="rect">
            <a:avLst/>
          </a:prstGeom>
          <a:noFill/>
        </p:spPr>
        <p:txBody>
          <a:bodyPr wrap="square" rtlCol="0">
            <a:spAutoFit/>
          </a:bodyPr>
          <a:lstStyle/>
          <a:p>
            <a:pPr algn="ctr"/>
            <a:r>
              <a:rPr lang="en-US" sz="2400" b="1" dirty="0"/>
              <a:t>Lean </a:t>
            </a:r>
            <a:r>
              <a:rPr lang="tr-TR" sz="2400" b="1" dirty="0"/>
              <a:t>Canvas </a:t>
            </a:r>
            <a:r>
              <a:rPr lang="en-US" sz="2400" b="1" i="1" dirty="0">
                <a:solidFill>
                  <a:srgbClr val="FF0000"/>
                </a:solidFill>
              </a:rPr>
              <a:t>vs</a:t>
            </a:r>
            <a:r>
              <a:rPr lang="tr-TR" sz="2400" b="1" dirty="0"/>
              <a:t> Business Plan</a:t>
            </a:r>
            <a:endParaRPr lang="en-US" sz="2400" b="1" dirty="0"/>
          </a:p>
          <a:p>
            <a:pPr algn="ctr"/>
            <a:endParaRPr lang="en-US" dirty="0">
              <a:solidFill>
                <a:srgbClr val="2D3956"/>
              </a:solidFill>
              <a:latin typeface="Tajawal ExtraBold" panose="00000800000000000000" pitchFamily="2" charset="-78"/>
              <a:cs typeface="Tajawal ExtraBold" panose="00000800000000000000" pitchFamily="2" charset="-78"/>
            </a:endParaRPr>
          </a:p>
          <a:p>
            <a:r>
              <a:rPr lang="tr-TR" sz="1800" b="1" i="1" dirty="0"/>
              <a:t>Canvas Model Approach : </a:t>
            </a:r>
            <a:r>
              <a:rPr lang="tr-TR" sz="1800" i="1" dirty="0"/>
              <a:t>Visual, Dynamic, Action oriented and Focus on Key Activities. Based on an idea, innovation, entrepreneur facility etc.</a:t>
            </a:r>
            <a:endParaRPr lang="en-US" sz="1800" i="1" dirty="0"/>
          </a:p>
          <a:p>
            <a:endParaRPr lang="en-US" sz="1800" i="1" dirty="0"/>
          </a:p>
          <a:p>
            <a:endParaRPr lang="en-US" i="1" dirty="0"/>
          </a:p>
          <a:p>
            <a:pPr algn="just"/>
            <a:r>
              <a:rPr lang="en-US" sz="1800" dirty="0"/>
              <a:t>A </a:t>
            </a:r>
            <a:r>
              <a:rPr lang="tr-TR" sz="2400" b="1" dirty="0"/>
              <a:t>B</a:t>
            </a:r>
            <a:r>
              <a:rPr lang="en-US" sz="2400" b="1" dirty="0" err="1"/>
              <a:t>usiness</a:t>
            </a:r>
            <a:r>
              <a:rPr lang="en-US" sz="2400" b="1" dirty="0"/>
              <a:t> </a:t>
            </a:r>
            <a:r>
              <a:rPr lang="tr-TR" sz="2400" b="1" dirty="0"/>
              <a:t>P</a:t>
            </a:r>
            <a:r>
              <a:rPr lang="en-US" sz="2400" b="1" dirty="0" err="1"/>
              <a:t>lan</a:t>
            </a:r>
            <a:r>
              <a:rPr lang="en-US" sz="2400" dirty="0"/>
              <a:t> </a:t>
            </a:r>
            <a:r>
              <a:rPr lang="en-US" sz="1800" dirty="0">
                <a:solidFill>
                  <a:srgbClr val="FF0000"/>
                </a:solidFill>
              </a:rPr>
              <a:t>conveys the </a:t>
            </a:r>
            <a:r>
              <a:rPr lang="en-US" sz="1800" b="1" dirty="0">
                <a:solidFill>
                  <a:srgbClr val="FF0000"/>
                </a:solidFill>
              </a:rPr>
              <a:t>organizational structure</a:t>
            </a:r>
            <a:r>
              <a:rPr lang="en-US" sz="1800" dirty="0">
                <a:solidFill>
                  <a:srgbClr val="FF0000"/>
                </a:solidFill>
              </a:rPr>
              <a:t> of your </a:t>
            </a:r>
            <a:r>
              <a:rPr lang="en-US" sz="1800" b="1" dirty="0">
                <a:solidFill>
                  <a:srgbClr val="FF0000"/>
                </a:solidFill>
              </a:rPr>
              <a:t>business</a:t>
            </a:r>
            <a:r>
              <a:rPr lang="en-US" sz="1800" dirty="0">
                <a:solidFill>
                  <a:srgbClr val="FF0000"/>
                </a:solidFill>
              </a:rPr>
              <a:t>, including titles of directors or officers and their individual duties</a:t>
            </a:r>
            <a:r>
              <a:rPr lang="en-US" sz="1800" dirty="0"/>
              <a:t>. It also </a:t>
            </a:r>
            <a:r>
              <a:rPr lang="en-US" sz="1800" dirty="0">
                <a:solidFill>
                  <a:srgbClr val="FF0000"/>
                </a:solidFill>
              </a:rPr>
              <a:t>acts as a management tool that can be referred to regularly to ensure the </a:t>
            </a:r>
            <a:r>
              <a:rPr lang="en-US" sz="1800" b="1" dirty="0">
                <a:solidFill>
                  <a:srgbClr val="FF0000"/>
                </a:solidFill>
              </a:rPr>
              <a:t>business</a:t>
            </a:r>
            <a:r>
              <a:rPr lang="en-US" sz="1800" dirty="0">
                <a:solidFill>
                  <a:srgbClr val="FF0000"/>
                </a:solidFill>
              </a:rPr>
              <a:t> is on course with meeting goals,</a:t>
            </a:r>
            <a:r>
              <a:rPr lang="en-US" sz="1800" dirty="0"/>
              <a:t> sales targets or operational milestones.</a:t>
            </a:r>
            <a:endParaRPr lang="tr-TR" sz="2000" dirty="0"/>
          </a:p>
          <a:p>
            <a:pPr algn="just"/>
            <a:endParaRPr lang="tr-TR" sz="2000" b="1" i="1" dirty="0"/>
          </a:p>
          <a:p>
            <a:pPr algn="just"/>
            <a:r>
              <a:rPr lang="tr-TR" sz="2000" b="1" i="1" dirty="0"/>
              <a:t>«D</a:t>
            </a:r>
            <a:r>
              <a:rPr lang="en-US" sz="2000" b="1" i="1" dirty="0" err="1"/>
              <a:t>aily</a:t>
            </a:r>
            <a:r>
              <a:rPr lang="tr-TR" sz="2000" b="1" i="1" dirty="0"/>
              <a:t> </a:t>
            </a:r>
            <a:r>
              <a:rPr lang="en-US" sz="2000" b="1" i="1" dirty="0"/>
              <a:t>business operations and decisions should be aligned to long term </a:t>
            </a:r>
            <a:r>
              <a:rPr lang="en-US" sz="2000" b="1" i="1" u="sng" dirty="0">
                <a:solidFill>
                  <a:srgbClr val="FF0000"/>
                </a:solidFill>
              </a:rPr>
              <a:t>company objectives and strategies</a:t>
            </a:r>
            <a:r>
              <a:rPr lang="en-US" sz="2000" b="1" i="1" dirty="0"/>
              <a:t>, which are detailed in the </a:t>
            </a:r>
            <a:r>
              <a:rPr lang="en-US" sz="2000" b="1" i="1" dirty="0">
                <a:solidFill>
                  <a:srgbClr val="FF0000"/>
                </a:solidFill>
              </a:rPr>
              <a:t>business plan</a:t>
            </a:r>
            <a:r>
              <a:rPr lang="tr-TR" sz="2000" b="1" i="1" dirty="0"/>
              <a:t>»</a:t>
            </a:r>
          </a:p>
          <a:p>
            <a:pPr algn="just"/>
            <a:endParaRPr lang="tr-TR" sz="2000" b="1" i="1" dirty="0"/>
          </a:p>
          <a:p>
            <a:pPr algn="ctr"/>
            <a:r>
              <a:rPr lang="tr-TR" sz="2000" b="1" i="1" dirty="0">
                <a:solidFill>
                  <a:srgbClr val="C00000"/>
                </a:solidFill>
              </a:rPr>
              <a:t>N</a:t>
            </a:r>
            <a:r>
              <a:rPr lang="en-US" sz="2000" b="1" i="1" dirty="0" err="1">
                <a:solidFill>
                  <a:srgbClr val="C00000"/>
                </a:solidFill>
              </a:rPr>
              <a:t>ot</a:t>
            </a:r>
            <a:r>
              <a:rPr lang="en-US" sz="2000" b="1" i="1" dirty="0">
                <a:solidFill>
                  <a:srgbClr val="C00000"/>
                </a:solidFill>
              </a:rPr>
              <a:t> only for use by third-parties, but </a:t>
            </a:r>
            <a:r>
              <a:rPr lang="en-US" sz="2800" b="1" i="1" u="sng" dirty="0">
                <a:solidFill>
                  <a:srgbClr val="C00000"/>
                </a:solidFill>
              </a:rPr>
              <a:t>for internal use</a:t>
            </a:r>
            <a:r>
              <a:rPr lang="tr-TR" sz="2000" i="1" dirty="0">
                <a:solidFill>
                  <a:srgbClr val="C00000"/>
                </a:solidFill>
              </a:rPr>
              <a:t>!</a:t>
            </a:r>
          </a:p>
          <a:p>
            <a:endParaRPr lang="en-US" sz="1800" i="1" dirty="0"/>
          </a:p>
          <a:p>
            <a:endParaRPr lang="en-US" i="1" dirty="0"/>
          </a:p>
          <a:p>
            <a:endParaRPr lang="tr-TR" sz="1800" i="1" dirty="0"/>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43250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821" y="1128077"/>
            <a:ext cx="11218671" cy="47319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9508" y="1231904"/>
            <a:ext cx="9771017" cy="4524315"/>
          </a:xfrm>
          <a:prstGeom prst="rect">
            <a:avLst/>
          </a:prstGeom>
          <a:noFill/>
        </p:spPr>
        <p:txBody>
          <a:bodyPr wrap="square" rtlCol="0">
            <a:spAutoFit/>
          </a:bodyPr>
          <a:lstStyle/>
          <a:p>
            <a:pPr algn="ctr"/>
            <a:r>
              <a:rPr lang="en-US" sz="2400" b="1" dirty="0"/>
              <a:t> Business Model Canvas </a:t>
            </a:r>
            <a:r>
              <a:rPr lang="en-US" sz="2400" b="1" i="1" dirty="0">
                <a:solidFill>
                  <a:srgbClr val="FF0000"/>
                </a:solidFill>
              </a:rPr>
              <a:t>vs </a:t>
            </a:r>
            <a:r>
              <a:rPr lang="en-US" sz="2400" b="1" dirty="0"/>
              <a:t>Lean Business Model</a:t>
            </a:r>
          </a:p>
          <a:p>
            <a:r>
              <a:rPr lang="en-US" sz="2400" b="1" dirty="0"/>
              <a:t>Business Model Canvas</a:t>
            </a:r>
            <a:r>
              <a:rPr lang="tr-TR" sz="2400" b="1" dirty="0"/>
              <a:t> :</a:t>
            </a:r>
            <a:r>
              <a:rPr lang="en-US" sz="2000" b="1" dirty="0"/>
              <a:t> </a:t>
            </a:r>
            <a:r>
              <a:rPr lang="en-US" sz="2000" b="1" i="1" dirty="0">
                <a:solidFill>
                  <a:srgbClr val="FF0000"/>
                </a:solidFill>
              </a:rPr>
              <a:t>by OSTERWALDER</a:t>
            </a:r>
            <a:endParaRPr lang="tr-TR" sz="2000" b="1" i="1" dirty="0">
              <a:solidFill>
                <a:srgbClr val="FF0000"/>
              </a:solidFill>
            </a:endParaRPr>
          </a:p>
          <a:p>
            <a:r>
              <a:rPr lang="tr-TR" sz="1800" dirty="0"/>
              <a:t>  - </a:t>
            </a:r>
            <a:r>
              <a:rPr lang="tr-TR" sz="1800" dirty="0">
                <a:solidFill>
                  <a:srgbClr val="C00000"/>
                </a:solidFill>
              </a:rPr>
              <a:t>O</a:t>
            </a:r>
            <a:r>
              <a:rPr lang="en-US" sz="1800" dirty="0" err="1">
                <a:solidFill>
                  <a:srgbClr val="C00000"/>
                </a:solidFill>
              </a:rPr>
              <a:t>utlines</a:t>
            </a:r>
            <a:r>
              <a:rPr lang="en-US" sz="1800" dirty="0">
                <a:solidFill>
                  <a:srgbClr val="C00000"/>
                </a:solidFill>
              </a:rPr>
              <a:t> several prescriptions which form the </a:t>
            </a:r>
            <a:r>
              <a:rPr lang="en-US" sz="1800" i="1" dirty="0">
                <a:solidFill>
                  <a:srgbClr val="C00000"/>
                </a:solidFill>
              </a:rPr>
              <a:t>building blocks for the activities</a:t>
            </a:r>
            <a:endParaRPr lang="tr-TR" sz="1800" i="1" dirty="0">
              <a:solidFill>
                <a:srgbClr val="C00000"/>
              </a:solidFill>
            </a:endParaRPr>
          </a:p>
          <a:p>
            <a:r>
              <a:rPr lang="tr-TR" sz="1800" dirty="0"/>
              <a:t>  - A</a:t>
            </a:r>
            <a:r>
              <a:rPr lang="en-US" sz="1800" dirty="0"/>
              <a:t> </a:t>
            </a:r>
            <a:r>
              <a:rPr lang="en-US" sz="1800" b="1" dirty="0"/>
              <a:t>strategic management and lean startup template </a:t>
            </a:r>
            <a:r>
              <a:rPr lang="en-US" sz="1800" dirty="0"/>
              <a:t>for </a:t>
            </a:r>
            <a:r>
              <a:rPr lang="en-US" sz="1800" i="1" dirty="0"/>
              <a:t>developing new</a:t>
            </a:r>
            <a:r>
              <a:rPr lang="en-US" sz="1800" dirty="0"/>
              <a:t> or </a:t>
            </a:r>
            <a:r>
              <a:rPr lang="en-US" sz="1800" i="1" dirty="0"/>
              <a:t>documenting</a:t>
            </a:r>
            <a:r>
              <a:rPr lang="tr-TR" sz="1800" i="1" dirty="0"/>
              <a:t> </a:t>
            </a:r>
            <a:r>
              <a:rPr lang="en-US" sz="1800" i="1" dirty="0"/>
              <a:t>existing</a:t>
            </a:r>
            <a:r>
              <a:rPr lang="en-US" sz="1800" dirty="0"/>
              <a:t> business models. </a:t>
            </a:r>
            <a:br>
              <a:rPr lang="tr-TR" sz="1800" dirty="0"/>
            </a:br>
            <a:r>
              <a:rPr lang="tr-TR" sz="1800" dirty="0"/>
              <a:t>  - A</a:t>
            </a:r>
            <a:r>
              <a:rPr lang="en-US" sz="1800" dirty="0"/>
              <a:t> </a:t>
            </a:r>
            <a:r>
              <a:rPr lang="en-US" sz="1800" b="1" dirty="0"/>
              <a:t>visual chart</a:t>
            </a:r>
            <a:r>
              <a:rPr lang="en-US" sz="1800" dirty="0"/>
              <a:t> with elements describing a </a:t>
            </a:r>
            <a:r>
              <a:rPr lang="en-US" sz="1800" b="1" dirty="0"/>
              <a:t>firm's or product's value proposition, infrastructure, customers, and finances</a:t>
            </a:r>
            <a:r>
              <a:rPr lang="en-US" sz="1800" dirty="0"/>
              <a:t>.</a:t>
            </a:r>
          </a:p>
          <a:p>
            <a:endParaRPr lang="en-US" dirty="0"/>
          </a:p>
          <a:p>
            <a:r>
              <a:rPr lang="en-US" sz="2400" b="1" dirty="0"/>
              <a:t>Lean Canvas</a:t>
            </a:r>
            <a:r>
              <a:rPr lang="tr-TR" sz="2400" b="1" dirty="0"/>
              <a:t> :</a:t>
            </a:r>
            <a:r>
              <a:rPr lang="en-US" sz="2400" b="1" dirty="0"/>
              <a:t> </a:t>
            </a:r>
            <a:r>
              <a:rPr lang="tr-TR" b="1" dirty="0"/>
              <a:t>(why </a:t>
            </a:r>
            <a:r>
              <a:rPr lang="tr-TR" b="1" dirty="0">
                <a:sym typeface="Wingdings" panose="05000000000000000000" pitchFamily="2" charset="2"/>
              </a:rPr>
              <a:t> </a:t>
            </a:r>
            <a:r>
              <a:rPr lang="tr-TR" b="1" dirty="0">
                <a:solidFill>
                  <a:srgbClr val="FF0000"/>
                </a:solidFill>
                <a:effectLst>
                  <a:outerShdw blurRad="38100" dist="38100" dir="2700000" algn="tl">
                    <a:srgbClr val="000000">
                      <a:alpha val="43137"/>
                    </a:srgbClr>
                  </a:outerShdw>
                </a:effectLst>
                <a:sym typeface="Wingdings" panose="05000000000000000000" pitchFamily="2" charset="2"/>
                <a:hlinkClick r:id="rId3"/>
              </a:rPr>
              <a:t>Answer is here...</a:t>
            </a:r>
            <a:r>
              <a:rPr lang="tr-TR" b="1" dirty="0">
                <a:sym typeface="Wingdings" panose="05000000000000000000" pitchFamily="2" charset="2"/>
              </a:rPr>
              <a:t>)</a:t>
            </a:r>
            <a:br>
              <a:rPr lang="tr-TR" dirty="0"/>
            </a:br>
            <a:r>
              <a:rPr lang="tr-TR" dirty="0"/>
              <a:t>  </a:t>
            </a:r>
            <a:r>
              <a:rPr lang="tr-TR" sz="1800" dirty="0"/>
              <a:t>- </a:t>
            </a:r>
            <a:r>
              <a:rPr lang="tr-TR" sz="1800" dirty="0">
                <a:solidFill>
                  <a:srgbClr val="FF0000"/>
                </a:solidFill>
              </a:rPr>
              <a:t>O</a:t>
            </a:r>
            <a:r>
              <a:rPr lang="en-US" sz="1800" dirty="0" err="1">
                <a:solidFill>
                  <a:srgbClr val="FF0000"/>
                </a:solidFill>
              </a:rPr>
              <a:t>utlines</a:t>
            </a:r>
            <a:r>
              <a:rPr lang="en-US" sz="1800" dirty="0">
                <a:solidFill>
                  <a:srgbClr val="FF0000"/>
                </a:solidFill>
              </a:rPr>
              <a:t> a more </a:t>
            </a:r>
            <a:r>
              <a:rPr lang="en-US" sz="1800" b="1" i="1" dirty="0">
                <a:solidFill>
                  <a:srgbClr val="FF0000"/>
                </a:solidFill>
              </a:rPr>
              <a:t>problem focused approach </a:t>
            </a:r>
            <a:r>
              <a:rPr lang="en-US" sz="1800" dirty="0">
                <a:solidFill>
                  <a:srgbClr val="FF0000"/>
                </a:solidFill>
              </a:rPr>
              <a:t>and it majorly targets </a:t>
            </a:r>
            <a:r>
              <a:rPr lang="en-US" sz="1800" b="1" i="1" dirty="0">
                <a:solidFill>
                  <a:srgbClr val="FF0000"/>
                </a:solidFill>
              </a:rPr>
              <a:t>entrepreneurs and startup businesses</a:t>
            </a:r>
            <a:endParaRPr lang="tr-TR" sz="1800" b="1" i="1" dirty="0">
              <a:solidFill>
                <a:srgbClr val="FF0000"/>
              </a:solidFill>
            </a:endParaRPr>
          </a:p>
          <a:p>
            <a:r>
              <a:rPr lang="tr-TR" sz="1800" dirty="0"/>
              <a:t>  - A</a:t>
            </a:r>
            <a:r>
              <a:rPr lang="en-US" sz="1800" dirty="0" err="1"/>
              <a:t>daptation</a:t>
            </a:r>
            <a:r>
              <a:rPr lang="en-US" sz="1800" dirty="0"/>
              <a:t> of Business Model Canvas</a:t>
            </a:r>
            <a:r>
              <a:rPr lang="tr-TR" sz="1800" dirty="0"/>
              <a:t> </a:t>
            </a:r>
            <a:r>
              <a:rPr lang="en-US" sz="1800" dirty="0"/>
              <a:t>which </a:t>
            </a:r>
            <a:r>
              <a:rPr lang="en-US" sz="2000" b="1" dirty="0">
                <a:solidFill>
                  <a:srgbClr val="C00000"/>
                </a:solidFill>
              </a:rPr>
              <a:t>Ash Maurya </a:t>
            </a:r>
            <a:r>
              <a:rPr lang="en-US" sz="1800" dirty="0"/>
              <a:t>created in the</a:t>
            </a:r>
            <a:r>
              <a:rPr lang="tr-TR" sz="1800" dirty="0"/>
              <a:t> </a:t>
            </a:r>
            <a:r>
              <a:rPr lang="en-US" sz="1800" dirty="0"/>
              <a:t>Lean Startup spirit </a:t>
            </a:r>
            <a:r>
              <a:rPr lang="tr-TR" sz="1800" dirty="0"/>
              <a:t> </a:t>
            </a:r>
            <a:r>
              <a:rPr lang="en-US" sz="1800" dirty="0"/>
              <a:t>(</a:t>
            </a:r>
            <a:r>
              <a:rPr lang="en-US" sz="1800" i="1" dirty="0"/>
              <a:t>Fast, Concise and Effective startup</a:t>
            </a:r>
            <a:r>
              <a:rPr lang="en-US" sz="1800" dirty="0"/>
              <a:t>).</a:t>
            </a:r>
            <a:r>
              <a:rPr lang="tr-TR" sz="1800" dirty="0"/>
              <a:t> </a:t>
            </a:r>
            <a:br>
              <a:rPr lang="tr-TR" sz="1800" dirty="0"/>
            </a:br>
            <a:r>
              <a:rPr lang="tr-TR" sz="1800" dirty="0"/>
              <a:t>  - </a:t>
            </a:r>
            <a:r>
              <a:rPr lang="en-US" sz="1800" dirty="0"/>
              <a:t>Lean Canvas </a:t>
            </a:r>
            <a:r>
              <a:rPr lang="en-US" sz="1800" u="sng" dirty="0">
                <a:solidFill>
                  <a:srgbClr val="FF0000"/>
                </a:solidFill>
              </a:rPr>
              <a:t>promises an </a:t>
            </a:r>
            <a:r>
              <a:rPr lang="en-US" sz="1800" i="1" u="sng" dirty="0">
                <a:solidFill>
                  <a:srgbClr val="FF0000"/>
                </a:solidFill>
              </a:rPr>
              <a:t>actionable</a:t>
            </a:r>
            <a:r>
              <a:rPr lang="en-US" sz="1800" u="sng" dirty="0">
                <a:solidFill>
                  <a:srgbClr val="FF0000"/>
                </a:solidFill>
              </a:rPr>
              <a:t> and </a:t>
            </a:r>
            <a:r>
              <a:rPr lang="en-US" sz="1800" i="1" u="sng" dirty="0">
                <a:solidFill>
                  <a:srgbClr val="FF0000"/>
                </a:solidFill>
              </a:rPr>
              <a:t>entrepreneur-focused</a:t>
            </a:r>
            <a:r>
              <a:rPr lang="en-US" sz="1800" u="sng" dirty="0">
                <a:solidFill>
                  <a:srgbClr val="FF0000"/>
                </a:solidFill>
              </a:rPr>
              <a:t> business plan</a:t>
            </a:r>
            <a:r>
              <a:rPr lang="en-US" sz="1800" dirty="0"/>
              <a:t>. </a:t>
            </a:r>
            <a:br>
              <a:rPr lang="tr-TR" sz="1800" dirty="0"/>
            </a:br>
            <a:r>
              <a:rPr lang="tr-TR" sz="1800" dirty="0"/>
              <a:t>  - F</a:t>
            </a:r>
            <a:r>
              <a:rPr lang="en-US" sz="1800" dirty="0" err="1"/>
              <a:t>ocuses</a:t>
            </a:r>
            <a:r>
              <a:rPr lang="en-US" sz="1800" dirty="0"/>
              <a:t> on </a:t>
            </a:r>
            <a:r>
              <a:rPr lang="en-US" sz="1800" b="1" dirty="0"/>
              <a:t>problems, solutions, key metrics and competitive advantages</a:t>
            </a:r>
            <a:r>
              <a:rPr lang="en-US" sz="1800" dirty="0"/>
              <a:t>.</a:t>
            </a:r>
            <a:endParaRPr lang="tr-TR" sz="1800"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A07DE10B-EDEB-3395-EA8E-7EFBB6B9E75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19979" y="1393738"/>
            <a:ext cx="1541633" cy="1880986"/>
          </a:xfrm>
          <a:prstGeom prst="rect">
            <a:avLst/>
          </a:prstGeom>
          <a:ln>
            <a:noFill/>
          </a:ln>
          <a:effectLst>
            <a:softEdge rad="112500"/>
          </a:effectLst>
        </p:spPr>
      </p:pic>
      <p:pic>
        <p:nvPicPr>
          <p:cNvPr id="3" name="Picture 2">
            <a:extLst>
              <a:ext uri="{FF2B5EF4-FFF2-40B4-BE49-F238E27FC236}">
                <a16:creationId xmlns:a16="http://schemas.microsoft.com/office/drawing/2014/main" id="{FDD24F9C-942E-4957-398D-FA85ECD366E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202625" y="3680950"/>
            <a:ext cx="1541633" cy="1872208"/>
          </a:xfrm>
          <a:prstGeom prst="rect">
            <a:avLst/>
          </a:prstGeom>
          <a:ln>
            <a:noFill/>
          </a:ln>
          <a:effectLst>
            <a:softEdge rad="112500"/>
          </a:effectLst>
        </p:spPr>
      </p:pic>
    </p:spTree>
    <p:extLst>
      <p:ext uri="{BB962C8B-B14F-4D97-AF65-F5344CB8AC3E}">
        <p14:creationId xmlns:p14="http://schemas.microsoft.com/office/powerpoint/2010/main" val="1830887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C225DCB-99B5-4A1B-ADFD-0BB905DC9F51}" type="slidenum">
              <a:rPr lang="tr-TR" smtClean="0"/>
              <a:pPr/>
              <a:t>6</a:t>
            </a:fld>
            <a:endParaRPr lang="tr-TR"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6827" y="3501338"/>
            <a:ext cx="8828561" cy="2942481"/>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6827" y="260649"/>
            <a:ext cx="8703669" cy="3133725"/>
          </a:xfrm>
          <a:prstGeom prst="rect">
            <a:avLst/>
          </a:prstGeom>
        </p:spPr>
      </p:pic>
      <p:sp>
        <p:nvSpPr>
          <p:cNvPr id="9" name="TextBox 8"/>
          <p:cNvSpPr txBox="1"/>
          <p:nvPr/>
        </p:nvSpPr>
        <p:spPr>
          <a:xfrm rot="16200000">
            <a:off x="-76861" y="1637845"/>
            <a:ext cx="3645027" cy="369332"/>
          </a:xfrm>
          <a:prstGeom prst="rect">
            <a:avLst/>
          </a:prstGeom>
          <a:noFill/>
        </p:spPr>
        <p:txBody>
          <a:bodyPr wrap="square" rtlCol="0">
            <a:spAutoFit/>
          </a:bodyPr>
          <a:lstStyle/>
          <a:p>
            <a:r>
              <a:rPr lang="tr-TR" sz="1700" dirty="0"/>
              <a:t>OSTERWALDER</a:t>
            </a:r>
            <a:r>
              <a:rPr lang="tr-TR" dirty="0"/>
              <a:t> </a:t>
            </a:r>
            <a:r>
              <a:rPr lang="tr-TR" sz="1400" i="1" dirty="0"/>
              <a:t>(</a:t>
            </a:r>
            <a:r>
              <a:rPr lang="tr-TR" sz="1400" b="1" i="1" dirty="0">
                <a:highlight>
                  <a:srgbClr val="FFFF00"/>
                </a:highlight>
              </a:rPr>
              <a:t>Business Model Canvas</a:t>
            </a:r>
            <a:r>
              <a:rPr lang="tr-TR" sz="1400" i="1" dirty="0"/>
              <a:t>)</a:t>
            </a:r>
            <a:endParaRPr lang="tr-TR" i="1" dirty="0"/>
          </a:p>
        </p:txBody>
      </p:sp>
      <p:sp>
        <p:nvSpPr>
          <p:cNvPr id="11" name="TextBox 10"/>
          <p:cNvSpPr txBox="1"/>
          <p:nvPr/>
        </p:nvSpPr>
        <p:spPr>
          <a:xfrm rot="16200000">
            <a:off x="330992" y="4746972"/>
            <a:ext cx="2942481" cy="369332"/>
          </a:xfrm>
          <a:prstGeom prst="rect">
            <a:avLst/>
          </a:prstGeom>
          <a:noFill/>
        </p:spPr>
        <p:txBody>
          <a:bodyPr wrap="square" rtlCol="0">
            <a:spAutoFit/>
          </a:bodyPr>
          <a:lstStyle/>
          <a:p>
            <a:r>
              <a:rPr lang="tr-TR" sz="1700" dirty="0"/>
              <a:t>MAURYA</a:t>
            </a:r>
            <a:r>
              <a:rPr lang="tr-TR" dirty="0"/>
              <a:t> </a:t>
            </a:r>
            <a:r>
              <a:rPr lang="tr-TR" sz="1400" i="1" dirty="0"/>
              <a:t>(</a:t>
            </a:r>
            <a:r>
              <a:rPr lang="tr-TR" sz="1400" b="1" i="1" dirty="0">
                <a:highlight>
                  <a:srgbClr val="00FF00"/>
                </a:highlight>
              </a:rPr>
              <a:t>Lean Business Model</a:t>
            </a:r>
            <a:r>
              <a:rPr lang="tr-TR" sz="1400" i="1" dirty="0"/>
              <a:t>)</a:t>
            </a:r>
            <a:endParaRPr lang="tr-TR" i="1" dirty="0"/>
          </a:p>
        </p:txBody>
      </p:sp>
      <p:sp>
        <p:nvSpPr>
          <p:cNvPr id="12" name="TextBox 11"/>
          <p:cNvSpPr txBox="1"/>
          <p:nvPr/>
        </p:nvSpPr>
        <p:spPr>
          <a:xfrm>
            <a:off x="5015880" y="5181046"/>
            <a:ext cx="497252" cy="830997"/>
          </a:xfrm>
          <a:prstGeom prst="rect">
            <a:avLst/>
          </a:prstGeom>
          <a:noFill/>
        </p:spPr>
        <p:txBody>
          <a:bodyPr wrap="none" rtlCol="0">
            <a:spAutoFit/>
          </a:bodyPr>
          <a:lstStyle/>
          <a:p>
            <a:r>
              <a:rPr lang="tr-TR" sz="4800" dirty="0">
                <a:solidFill>
                  <a:srgbClr val="FF0000"/>
                </a:solidFill>
              </a:rPr>
              <a:t>7</a:t>
            </a:r>
            <a:endParaRPr lang="tr-TR" dirty="0">
              <a:solidFill>
                <a:srgbClr val="FF0000"/>
              </a:solidFill>
            </a:endParaRPr>
          </a:p>
        </p:txBody>
      </p:sp>
      <p:sp>
        <p:nvSpPr>
          <p:cNvPr id="13" name="TextBox 12"/>
          <p:cNvSpPr txBox="1"/>
          <p:nvPr/>
        </p:nvSpPr>
        <p:spPr>
          <a:xfrm>
            <a:off x="4007768" y="3645025"/>
            <a:ext cx="497252" cy="830997"/>
          </a:xfrm>
          <a:prstGeom prst="rect">
            <a:avLst/>
          </a:prstGeom>
          <a:noFill/>
        </p:spPr>
        <p:txBody>
          <a:bodyPr wrap="none" rtlCol="0">
            <a:spAutoFit/>
          </a:bodyPr>
          <a:lstStyle/>
          <a:p>
            <a:r>
              <a:rPr lang="tr-TR" sz="4800" dirty="0">
                <a:solidFill>
                  <a:srgbClr val="FF0000"/>
                </a:solidFill>
              </a:rPr>
              <a:t>2</a:t>
            </a:r>
            <a:endParaRPr lang="tr-TR" dirty="0">
              <a:solidFill>
                <a:srgbClr val="FF0000"/>
              </a:solidFill>
            </a:endParaRPr>
          </a:p>
        </p:txBody>
      </p:sp>
      <p:sp>
        <p:nvSpPr>
          <p:cNvPr id="14" name="TextBox 13"/>
          <p:cNvSpPr txBox="1"/>
          <p:nvPr/>
        </p:nvSpPr>
        <p:spPr>
          <a:xfrm>
            <a:off x="6312024" y="4368173"/>
            <a:ext cx="497252" cy="830997"/>
          </a:xfrm>
          <a:prstGeom prst="rect">
            <a:avLst/>
          </a:prstGeom>
          <a:noFill/>
        </p:spPr>
        <p:txBody>
          <a:bodyPr wrap="none" rtlCol="0">
            <a:spAutoFit/>
          </a:bodyPr>
          <a:lstStyle/>
          <a:p>
            <a:r>
              <a:rPr lang="tr-TR" sz="4800" dirty="0">
                <a:solidFill>
                  <a:srgbClr val="FF0000"/>
                </a:solidFill>
              </a:rPr>
              <a:t>3</a:t>
            </a:r>
            <a:endParaRPr lang="tr-TR" dirty="0">
              <a:solidFill>
                <a:srgbClr val="FF0000"/>
              </a:solidFill>
            </a:endParaRPr>
          </a:p>
        </p:txBody>
      </p:sp>
      <p:sp>
        <p:nvSpPr>
          <p:cNvPr id="15" name="TextBox 14"/>
          <p:cNvSpPr txBox="1"/>
          <p:nvPr/>
        </p:nvSpPr>
        <p:spPr>
          <a:xfrm>
            <a:off x="9299424" y="4162487"/>
            <a:ext cx="513282" cy="830997"/>
          </a:xfrm>
          <a:prstGeom prst="rect">
            <a:avLst/>
          </a:prstGeom>
          <a:noFill/>
        </p:spPr>
        <p:txBody>
          <a:bodyPr wrap="none" rtlCol="0">
            <a:spAutoFit/>
          </a:bodyPr>
          <a:lstStyle/>
          <a:p>
            <a:r>
              <a:rPr lang="tr-TR" sz="4800" dirty="0">
                <a:solidFill>
                  <a:srgbClr val="FF0000"/>
                </a:solidFill>
              </a:rPr>
              <a:t>4</a:t>
            </a:r>
            <a:endParaRPr lang="tr-TR" dirty="0">
              <a:solidFill>
                <a:srgbClr val="FF0000"/>
              </a:solidFill>
            </a:endParaRPr>
          </a:p>
        </p:txBody>
      </p:sp>
      <p:sp>
        <p:nvSpPr>
          <p:cNvPr id="16" name="TextBox 15"/>
          <p:cNvSpPr txBox="1"/>
          <p:nvPr/>
        </p:nvSpPr>
        <p:spPr>
          <a:xfrm>
            <a:off x="7824192" y="4437113"/>
            <a:ext cx="497252" cy="830997"/>
          </a:xfrm>
          <a:prstGeom prst="rect">
            <a:avLst/>
          </a:prstGeom>
          <a:noFill/>
        </p:spPr>
        <p:txBody>
          <a:bodyPr wrap="none" rtlCol="0">
            <a:spAutoFit/>
          </a:bodyPr>
          <a:lstStyle/>
          <a:p>
            <a:r>
              <a:rPr lang="tr-TR" sz="4800" dirty="0">
                <a:solidFill>
                  <a:srgbClr val="FF0000"/>
                </a:solidFill>
              </a:rPr>
              <a:t>5</a:t>
            </a:r>
            <a:endParaRPr lang="tr-TR" dirty="0">
              <a:solidFill>
                <a:srgbClr val="FF0000"/>
              </a:solidFill>
            </a:endParaRPr>
          </a:p>
        </p:txBody>
      </p:sp>
      <p:sp>
        <p:nvSpPr>
          <p:cNvPr id="17" name="TextBox 16"/>
          <p:cNvSpPr txBox="1"/>
          <p:nvPr/>
        </p:nvSpPr>
        <p:spPr>
          <a:xfrm>
            <a:off x="9288022" y="5199170"/>
            <a:ext cx="497252" cy="830997"/>
          </a:xfrm>
          <a:prstGeom prst="rect">
            <a:avLst/>
          </a:prstGeom>
          <a:noFill/>
        </p:spPr>
        <p:txBody>
          <a:bodyPr wrap="none" rtlCol="0">
            <a:spAutoFit/>
          </a:bodyPr>
          <a:lstStyle/>
          <a:p>
            <a:r>
              <a:rPr lang="tr-TR" sz="4800" dirty="0">
                <a:solidFill>
                  <a:srgbClr val="FF0000"/>
                </a:solidFill>
              </a:rPr>
              <a:t>6</a:t>
            </a:r>
            <a:endParaRPr lang="tr-TR" dirty="0">
              <a:solidFill>
                <a:srgbClr val="FF0000"/>
              </a:solidFill>
            </a:endParaRPr>
          </a:p>
        </p:txBody>
      </p:sp>
      <p:sp>
        <p:nvSpPr>
          <p:cNvPr id="18" name="TextBox 17"/>
          <p:cNvSpPr txBox="1"/>
          <p:nvPr/>
        </p:nvSpPr>
        <p:spPr>
          <a:xfrm>
            <a:off x="2240148" y="3861049"/>
            <a:ext cx="497252" cy="830997"/>
          </a:xfrm>
          <a:prstGeom prst="rect">
            <a:avLst/>
          </a:prstGeom>
          <a:noFill/>
        </p:spPr>
        <p:txBody>
          <a:bodyPr wrap="none" rtlCol="0">
            <a:spAutoFit/>
          </a:bodyPr>
          <a:lstStyle/>
          <a:p>
            <a:r>
              <a:rPr lang="tr-TR" sz="4800" dirty="0">
                <a:solidFill>
                  <a:srgbClr val="FF0000"/>
                </a:solidFill>
              </a:rPr>
              <a:t>1</a:t>
            </a:r>
            <a:endParaRPr lang="tr-TR" dirty="0">
              <a:solidFill>
                <a:srgbClr val="FF0000"/>
              </a:solidFill>
            </a:endParaRPr>
          </a:p>
        </p:txBody>
      </p:sp>
      <p:sp>
        <p:nvSpPr>
          <p:cNvPr id="19" name="TextBox 18"/>
          <p:cNvSpPr txBox="1"/>
          <p:nvPr/>
        </p:nvSpPr>
        <p:spPr>
          <a:xfrm>
            <a:off x="4593058" y="4577986"/>
            <a:ext cx="497252" cy="830997"/>
          </a:xfrm>
          <a:prstGeom prst="rect">
            <a:avLst/>
          </a:prstGeom>
          <a:noFill/>
        </p:spPr>
        <p:txBody>
          <a:bodyPr wrap="none" rtlCol="0">
            <a:spAutoFit/>
          </a:bodyPr>
          <a:lstStyle/>
          <a:p>
            <a:r>
              <a:rPr lang="tr-TR" sz="4800" dirty="0">
                <a:solidFill>
                  <a:srgbClr val="FF0000"/>
                </a:solidFill>
              </a:rPr>
              <a:t>8</a:t>
            </a:r>
            <a:endParaRPr lang="tr-TR" dirty="0">
              <a:solidFill>
                <a:srgbClr val="FF0000"/>
              </a:solidFill>
            </a:endParaRPr>
          </a:p>
        </p:txBody>
      </p:sp>
      <p:sp>
        <p:nvSpPr>
          <p:cNvPr id="20" name="TextBox 19"/>
          <p:cNvSpPr txBox="1"/>
          <p:nvPr/>
        </p:nvSpPr>
        <p:spPr>
          <a:xfrm>
            <a:off x="8295364" y="3606115"/>
            <a:ext cx="497252" cy="830997"/>
          </a:xfrm>
          <a:prstGeom prst="rect">
            <a:avLst/>
          </a:prstGeom>
          <a:noFill/>
        </p:spPr>
        <p:txBody>
          <a:bodyPr wrap="none" rtlCol="0">
            <a:spAutoFit/>
          </a:bodyPr>
          <a:lstStyle/>
          <a:p>
            <a:r>
              <a:rPr lang="tr-TR" sz="4800" dirty="0">
                <a:solidFill>
                  <a:srgbClr val="FF0000"/>
                </a:solidFill>
              </a:rPr>
              <a:t>9</a:t>
            </a:r>
            <a:endParaRPr lang="tr-TR" dirty="0">
              <a:solidFill>
                <a:srgbClr val="FF0000"/>
              </a:solidFill>
            </a:endParaRPr>
          </a:p>
        </p:txBody>
      </p:sp>
    </p:spTree>
    <p:extLst>
      <p:ext uri="{BB962C8B-B14F-4D97-AF65-F5344CB8AC3E}">
        <p14:creationId xmlns:p14="http://schemas.microsoft.com/office/powerpoint/2010/main" val="326480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06551"/>
            <a:ext cx="10817052" cy="4952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Table 1">
            <a:extLst>
              <a:ext uri="{FF2B5EF4-FFF2-40B4-BE49-F238E27FC236}">
                <a16:creationId xmlns:a16="http://schemas.microsoft.com/office/drawing/2014/main" id="{8E50F937-5504-547E-C481-CF6CAE66C9C5}"/>
              </a:ext>
            </a:extLst>
          </p:cNvPr>
          <p:cNvGraphicFramePr>
            <a:graphicFrameLocks noGrp="1"/>
          </p:cNvGraphicFramePr>
          <p:nvPr>
            <p:extLst>
              <p:ext uri="{D42A27DB-BD31-4B8C-83A1-F6EECF244321}">
                <p14:modId xmlns:p14="http://schemas.microsoft.com/office/powerpoint/2010/main" val="3708237552"/>
              </p:ext>
            </p:extLst>
          </p:nvPr>
        </p:nvGraphicFramePr>
        <p:xfrm>
          <a:off x="593054" y="1088275"/>
          <a:ext cx="10579531" cy="4690118"/>
        </p:xfrm>
        <a:graphic>
          <a:graphicData uri="http://schemas.openxmlformats.org/drawingml/2006/table">
            <a:tbl>
              <a:tblPr firstRow="1" firstCol="1" bandRow="1">
                <a:tableStyleId>{5C22544A-7EE6-4342-B048-85BDC9FD1C3A}</a:tableStyleId>
              </a:tblPr>
              <a:tblGrid>
                <a:gridCol w="1821067">
                  <a:extLst>
                    <a:ext uri="{9D8B030D-6E8A-4147-A177-3AD203B41FA5}">
                      <a16:colId xmlns:a16="http://schemas.microsoft.com/office/drawing/2014/main" val="20000"/>
                    </a:ext>
                  </a:extLst>
                </a:gridCol>
                <a:gridCol w="3781482">
                  <a:extLst>
                    <a:ext uri="{9D8B030D-6E8A-4147-A177-3AD203B41FA5}">
                      <a16:colId xmlns:a16="http://schemas.microsoft.com/office/drawing/2014/main" val="20001"/>
                    </a:ext>
                  </a:extLst>
                </a:gridCol>
                <a:gridCol w="4976982">
                  <a:extLst>
                    <a:ext uri="{9D8B030D-6E8A-4147-A177-3AD203B41FA5}">
                      <a16:colId xmlns:a16="http://schemas.microsoft.com/office/drawing/2014/main" val="20002"/>
                    </a:ext>
                  </a:extLst>
                </a:gridCol>
              </a:tblGrid>
              <a:tr h="322937">
                <a:tc>
                  <a:txBody>
                    <a:bodyPr/>
                    <a:lstStyle/>
                    <a:p>
                      <a:pPr marL="0" marR="0">
                        <a:lnSpc>
                          <a:spcPts val="1500"/>
                        </a:lnSpc>
                        <a:spcBef>
                          <a:spcPts val="0"/>
                        </a:spcBef>
                        <a:spcAft>
                          <a:spcPts val="1000"/>
                        </a:spcAft>
                      </a:pPr>
                      <a:r>
                        <a:rPr lang="tr-TR" sz="1800" dirty="0">
                          <a:effectLst>
                            <a:outerShdw blurRad="38100" dist="38100" dir="2700000" algn="tl">
                              <a:srgbClr val="000000">
                                <a:alpha val="43137"/>
                              </a:srgbClr>
                            </a:outerShdw>
                          </a:effectLst>
                        </a:rPr>
                        <a:t>Element</a:t>
                      </a:r>
                      <a:endParaRPr lang="tr-TR" sz="1800" dirty="0">
                        <a:effectLst>
                          <a:outerShdw blurRad="38100" dist="38100" dir="2700000" algn="tl">
                            <a:srgbClr val="000000">
                              <a:alpha val="43137"/>
                            </a:srgbClr>
                          </a:outerShdw>
                        </a:effectLst>
                        <a:latin typeface="Calibri"/>
                        <a:ea typeface="Calibri"/>
                        <a:cs typeface="Times New Roman"/>
                      </a:endParaRPr>
                    </a:p>
                  </a:txBody>
                  <a:tcPr marL="113031" marR="113031" marT="52748" marB="52748"/>
                </a:tc>
                <a:tc>
                  <a:txBody>
                    <a:bodyPr/>
                    <a:lstStyle/>
                    <a:p>
                      <a:pPr marL="0" marR="0">
                        <a:lnSpc>
                          <a:spcPts val="1500"/>
                        </a:lnSpc>
                        <a:spcBef>
                          <a:spcPts val="0"/>
                        </a:spcBef>
                        <a:spcAft>
                          <a:spcPts val="1000"/>
                        </a:spcAft>
                      </a:pPr>
                      <a:r>
                        <a:rPr lang="tr-TR" sz="1800" dirty="0">
                          <a:effectLst>
                            <a:outerShdw blurRad="38100" dist="38100" dir="2700000" algn="tl">
                              <a:srgbClr val="000000">
                                <a:alpha val="43137"/>
                              </a:srgbClr>
                            </a:outerShdw>
                          </a:effectLst>
                        </a:rPr>
                        <a:t>Business Model Canvas</a:t>
                      </a:r>
                      <a:endParaRPr lang="tr-TR" sz="1800" dirty="0">
                        <a:effectLst>
                          <a:outerShdw blurRad="38100" dist="38100" dir="2700000" algn="tl">
                            <a:srgbClr val="000000">
                              <a:alpha val="43137"/>
                            </a:srgbClr>
                          </a:outerShdw>
                        </a:effectLst>
                        <a:latin typeface="Calibri"/>
                        <a:ea typeface="Calibri"/>
                        <a:cs typeface="Times New Roman"/>
                      </a:endParaRPr>
                    </a:p>
                  </a:txBody>
                  <a:tcPr marL="113031" marR="113031" marT="52748" marB="52748"/>
                </a:tc>
                <a:tc>
                  <a:txBody>
                    <a:bodyPr/>
                    <a:lstStyle/>
                    <a:p>
                      <a:pPr marL="0" marR="0">
                        <a:lnSpc>
                          <a:spcPts val="1500"/>
                        </a:lnSpc>
                        <a:spcBef>
                          <a:spcPts val="0"/>
                        </a:spcBef>
                        <a:spcAft>
                          <a:spcPts val="1000"/>
                        </a:spcAft>
                      </a:pPr>
                      <a:r>
                        <a:rPr lang="tr-TR" sz="1800" dirty="0">
                          <a:effectLst>
                            <a:outerShdw blurRad="38100" dist="38100" dir="2700000" algn="tl">
                              <a:srgbClr val="000000">
                                <a:alpha val="43137"/>
                              </a:srgbClr>
                            </a:outerShdw>
                          </a:effectLst>
                        </a:rPr>
                        <a:t>Lean Canvas</a:t>
                      </a:r>
                      <a:endParaRPr lang="tr-TR" sz="1800" dirty="0">
                        <a:effectLst>
                          <a:outerShdw blurRad="38100" dist="38100" dir="2700000" algn="tl">
                            <a:srgbClr val="000000">
                              <a:alpha val="43137"/>
                            </a:srgbClr>
                          </a:outerShdw>
                        </a:effectLst>
                        <a:latin typeface="Calibri"/>
                        <a:ea typeface="Calibri"/>
                        <a:cs typeface="Times New Roman"/>
                      </a:endParaRPr>
                    </a:p>
                  </a:txBody>
                  <a:tcPr marL="113031" marR="113031" marT="52748" marB="52748"/>
                </a:tc>
                <a:extLst>
                  <a:ext uri="{0D108BD9-81ED-4DB2-BD59-A6C34878D82A}">
                    <a16:rowId xmlns:a16="http://schemas.microsoft.com/office/drawing/2014/main" val="10000"/>
                  </a:ext>
                </a:extLst>
              </a:tr>
              <a:tr h="322937">
                <a:tc>
                  <a:txBody>
                    <a:bodyPr/>
                    <a:lstStyle/>
                    <a:p>
                      <a:pPr marL="0" marR="0">
                        <a:lnSpc>
                          <a:spcPts val="1500"/>
                        </a:lnSpc>
                        <a:spcBef>
                          <a:spcPts val="0"/>
                        </a:spcBef>
                        <a:spcAft>
                          <a:spcPts val="1000"/>
                        </a:spcAft>
                      </a:pPr>
                      <a:r>
                        <a:rPr lang="tr-TR" sz="1800">
                          <a:effectLst/>
                        </a:rPr>
                        <a:t>Target</a:t>
                      </a:r>
                      <a:endParaRPr lang="tr-TR" sz="180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b="1" i="1">
                          <a:effectLst/>
                        </a:rPr>
                        <a:t>New and existing businesses</a:t>
                      </a:r>
                      <a:endParaRPr lang="tr-TR" sz="1400" b="1" i="1">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800" b="1" dirty="0">
                          <a:solidFill>
                            <a:srgbClr val="FF0000"/>
                          </a:solidFill>
                          <a:effectLst/>
                        </a:rPr>
                        <a:t>Startup businesses </a:t>
                      </a:r>
                      <a:r>
                        <a:rPr lang="tr-TR" sz="1400" dirty="0">
                          <a:effectLst/>
                        </a:rPr>
                        <a:t>purely</a:t>
                      </a:r>
                      <a:endParaRPr lang="tr-TR" sz="1400" dirty="0">
                        <a:effectLst/>
                        <a:latin typeface="Calibri"/>
                        <a:ea typeface="Calibri"/>
                        <a:cs typeface="Times New Roman"/>
                      </a:endParaRPr>
                    </a:p>
                  </a:txBody>
                  <a:tcPr marL="113031" marR="113031" marT="52748" marB="52748"/>
                </a:tc>
                <a:extLst>
                  <a:ext uri="{0D108BD9-81ED-4DB2-BD59-A6C34878D82A}">
                    <a16:rowId xmlns:a16="http://schemas.microsoft.com/office/drawing/2014/main" val="10001"/>
                  </a:ext>
                </a:extLst>
              </a:tr>
              <a:tr h="764675">
                <a:tc>
                  <a:txBody>
                    <a:bodyPr/>
                    <a:lstStyle/>
                    <a:p>
                      <a:pPr marL="0" marR="0">
                        <a:lnSpc>
                          <a:spcPts val="1500"/>
                        </a:lnSpc>
                        <a:spcBef>
                          <a:spcPts val="0"/>
                        </a:spcBef>
                        <a:spcAft>
                          <a:spcPts val="1000"/>
                        </a:spcAft>
                      </a:pPr>
                      <a:r>
                        <a:rPr lang="tr-TR" sz="1800">
                          <a:effectLst/>
                        </a:rPr>
                        <a:t>Focus</a:t>
                      </a:r>
                      <a:endParaRPr lang="tr-TR" sz="180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b="1" i="1" dirty="0">
                          <a:effectLst/>
                        </a:rPr>
                        <a:t>Customers, Investors, Entrepreneurs, Consultants, Advisors</a:t>
                      </a:r>
                      <a:endParaRPr lang="tr-TR" sz="1400" b="1" i="1"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br>
                        <a:rPr lang="tr-TR" sz="1800" b="1" dirty="0">
                          <a:solidFill>
                            <a:srgbClr val="FF0000"/>
                          </a:solidFill>
                          <a:effectLst/>
                        </a:rPr>
                      </a:br>
                      <a:r>
                        <a:rPr lang="tr-TR" sz="1800" b="1" dirty="0">
                          <a:solidFill>
                            <a:srgbClr val="FF0000"/>
                          </a:solidFill>
                          <a:effectLst/>
                        </a:rPr>
                        <a:t>Entrepreneurs </a:t>
                      </a:r>
                      <a:r>
                        <a:rPr lang="tr-TR" sz="1400" dirty="0">
                          <a:effectLst/>
                        </a:rPr>
                        <a:t>purely</a:t>
                      </a:r>
                      <a:endParaRPr lang="tr-TR" sz="12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2"/>
                  </a:ext>
                </a:extLst>
              </a:tr>
              <a:tr h="764675">
                <a:tc>
                  <a:txBody>
                    <a:bodyPr/>
                    <a:lstStyle/>
                    <a:p>
                      <a:pPr marL="0" marR="0">
                        <a:lnSpc>
                          <a:spcPts val="1500"/>
                        </a:lnSpc>
                        <a:spcBef>
                          <a:spcPts val="0"/>
                        </a:spcBef>
                        <a:spcAft>
                          <a:spcPts val="1000"/>
                        </a:spcAft>
                      </a:pPr>
                      <a:r>
                        <a:rPr lang="tr-TR" sz="1800">
                          <a:effectLst/>
                        </a:rPr>
                        <a:t>Customers</a:t>
                      </a:r>
                      <a:endParaRPr lang="tr-TR" sz="180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Lays emphasis on </a:t>
                      </a:r>
                      <a:r>
                        <a:rPr lang="tr-TR" sz="1400" b="1" i="1" dirty="0">
                          <a:effectLst/>
                        </a:rPr>
                        <a:t>customer segments, channels and customer relationships for all businesses</a:t>
                      </a:r>
                      <a:endParaRPr lang="tr-TR" sz="1400" b="1" i="1"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Does not lay much emphasis on customer segments </a:t>
                      </a:r>
                      <a:r>
                        <a:rPr lang="tr-TR" sz="1800" b="1" dirty="0">
                          <a:solidFill>
                            <a:srgbClr val="FF0000"/>
                          </a:solidFill>
                          <a:effectLst/>
                        </a:rPr>
                        <a:t>because startups have no</a:t>
                      </a:r>
                      <a:r>
                        <a:rPr lang="en-US" sz="1800" b="1" dirty="0">
                          <a:solidFill>
                            <a:srgbClr val="FF0000"/>
                          </a:solidFill>
                          <a:effectLst/>
                        </a:rPr>
                        <a:t> </a:t>
                      </a:r>
                      <a:r>
                        <a:rPr lang="tr-TR" sz="1800" b="1" dirty="0">
                          <a:solidFill>
                            <a:srgbClr val="FF0000"/>
                          </a:solidFill>
                          <a:effectLst/>
                        </a:rPr>
                        <a:t>known or tested products to sell</a:t>
                      </a:r>
                      <a:endParaRPr lang="tr-TR" sz="18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3"/>
                  </a:ext>
                </a:extLst>
              </a:tr>
              <a:tr h="985544">
                <a:tc>
                  <a:txBody>
                    <a:bodyPr/>
                    <a:lstStyle/>
                    <a:p>
                      <a:pPr marL="0" marR="0">
                        <a:lnSpc>
                          <a:spcPts val="1500"/>
                        </a:lnSpc>
                        <a:spcBef>
                          <a:spcPts val="0"/>
                        </a:spcBef>
                        <a:spcAft>
                          <a:spcPts val="1000"/>
                        </a:spcAft>
                      </a:pPr>
                      <a:r>
                        <a:rPr lang="tr-TR" sz="1800" dirty="0">
                          <a:effectLst/>
                        </a:rPr>
                        <a:t>Approach</a:t>
                      </a:r>
                      <a:endParaRPr lang="tr-TR" sz="18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a:t>
                      </a:r>
                      <a:r>
                        <a:rPr lang="tr-TR" sz="1400" b="1" dirty="0">
                          <a:effectLst/>
                        </a:rPr>
                        <a:t>lays down the infrastructure</a:t>
                      </a:r>
                      <a:r>
                        <a:rPr lang="tr-TR" sz="1400" dirty="0">
                          <a:effectLst/>
                        </a:rPr>
                        <a:t>, lists the nature and sources of financing and the anticipated revenue streams of the business</a:t>
                      </a:r>
                      <a:endParaRPr lang="tr-TR" sz="14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begins with the </a:t>
                      </a:r>
                      <a:r>
                        <a:rPr lang="tr-TR" sz="1800" b="1" dirty="0">
                          <a:solidFill>
                            <a:srgbClr val="FF0000"/>
                          </a:solidFill>
                          <a:effectLst/>
                        </a:rPr>
                        <a:t>problem, a proposed solution, the channels to achieving the</a:t>
                      </a:r>
                      <a:r>
                        <a:rPr lang="en-US" sz="1800" b="1" dirty="0">
                          <a:solidFill>
                            <a:srgbClr val="FF0000"/>
                          </a:solidFill>
                          <a:effectLst/>
                        </a:rPr>
                        <a:t> </a:t>
                      </a:r>
                      <a:r>
                        <a:rPr lang="tr-TR" sz="1800" b="1" dirty="0">
                          <a:solidFill>
                            <a:srgbClr val="FF0000"/>
                          </a:solidFill>
                          <a:effectLst/>
                        </a:rPr>
                        <a:t>solution, costs involved and the anticipated revenue streams</a:t>
                      </a:r>
                      <a:endParaRPr lang="tr-TR" sz="18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4"/>
                  </a:ext>
                </a:extLst>
              </a:tr>
              <a:tr h="764675">
                <a:tc>
                  <a:txBody>
                    <a:bodyPr/>
                    <a:lstStyle/>
                    <a:p>
                      <a:pPr marL="0" marR="0">
                        <a:lnSpc>
                          <a:spcPts val="1500"/>
                        </a:lnSpc>
                        <a:spcBef>
                          <a:spcPts val="0"/>
                        </a:spcBef>
                        <a:spcAft>
                          <a:spcPts val="1000"/>
                        </a:spcAft>
                      </a:pPr>
                      <a:r>
                        <a:rPr lang="tr-TR" sz="1800">
                          <a:effectLst/>
                        </a:rPr>
                        <a:t>Competition</a:t>
                      </a:r>
                      <a:endParaRPr lang="tr-TR" sz="180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a:t>
                      </a:r>
                      <a:r>
                        <a:rPr lang="tr-TR" sz="1400" b="1" i="1" dirty="0">
                          <a:effectLst/>
                        </a:rPr>
                        <a:t>focuses on value proposition </a:t>
                      </a:r>
                      <a:r>
                        <a:rPr lang="tr-TR" sz="1400" dirty="0">
                          <a:effectLst/>
                        </a:rPr>
                        <a:t>in quantitative and qualitative terms as way to stay smart in the market</a:t>
                      </a:r>
                      <a:endParaRPr lang="tr-TR" sz="14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assesses </a:t>
                      </a:r>
                      <a:r>
                        <a:rPr lang="tr-TR" sz="1800" b="1" dirty="0">
                          <a:solidFill>
                            <a:srgbClr val="FF0000"/>
                          </a:solidFill>
                          <a:effectLst/>
                        </a:rPr>
                        <a:t>whether the business has an unfair advantage over the rest and how to capitalize on it for better grounding</a:t>
                      </a:r>
                      <a:endParaRPr lang="tr-TR" sz="18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5"/>
                  </a:ext>
                </a:extLst>
              </a:tr>
              <a:tr h="764675">
                <a:tc>
                  <a:txBody>
                    <a:bodyPr/>
                    <a:lstStyle/>
                    <a:p>
                      <a:pPr marL="0" marR="0">
                        <a:lnSpc>
                          <a:spcPts val="1500"/>
                        </a:lnSpc>
                        <a:spcBef>
                          <a:spcPts val="0"/>
                        </a:spcBef>
                        <a:spcAft>
                          <a:spcPts val="1000"/>
                        </a:spcAft>
                      </a:pPr>
                      <a:r>
                        <a:rPr lang="tr-TR" sz="1800" dirty="0">
                          <a:effectLst/>
                        </a:rPr>
                        <a:t>Application</a:t>
                      </a:r>
                      <a:endParaRPr lang="tr-TR" sz="1800"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fosters </a:t>
                      </a:r>
                      <a:r>
                        <a:rPr lang="tr-TR" sz="1400" b="1" i="1" dirty="0">
                          <a:effectLst/>
                        </a:rPr>
                        <a:t>creativity, discussion and constructive analysis</a:t>
                      </a:r>
                      <a:endParaRPr lang="tr-TR" sz="1400" b="1" i="1" dirty="0">
                        <a:effectLst/>
                        <a:latin typeface="Calibri"/>
                        <a:ea typeface="Calibri"/>
                        <a:cs typeface="Times New Roman"/>
                      </a:endParaRPr>
                    </a:p>
                  </a:txBody>
                  <a:tcPr marL="113031" marR="113031" marT="52748" marB="52748"/>
                </a:tc>
                <a:tc>
                  <a:txBody>
                    <a:bodyPr/>
                    <a:lstStyle/>
                    <a:p>
                      <a:pPr marL="0" marR="0" algn="just">
                        <a:lnSpc>
                          <a:spcPts val="1500"/>
                        </a:lnSpc>
                        <a:spcBef>
                          <a:spcPts val="0"/>
                        </a:spcBef>
                        <a:spcAft>
                          <a:spcPts val="1000"/>
                        </a:spcAft>
                      </a:pPr>
                      <a:r>
                        <a:rPr lang="tr-TR" sz="1400" dirty="0">
                          <a:effectLst/>
                        </a:rPr>
                        <a:t>It is a </a:t>
                      </a:r>
                      <a:r>
                        <a:rPr lang="tr-TR" sz="1800" b="1" dirty="0">
                          <a:solidFill>
                            <a:srgbClr val="FF0000"/>
                          </a:solidFill>
                          <a:effectLst/>
                        </a:rPr>
                        <a:t>simple problem-solution oriented approach which enables the entrepreneur to develop step-by-step</a:t>
                      </a:r>
                      <a:endParaRPr lang="tr-TR" sz="1400" b="1" dirty="0">
                        <a:solidFill>
                          <a:srgbClr val="FF0000"/>
                        </a:solidFill>
                        <a:effectLst/>
                        <a:latin typeface="Calibri"/>
                        <a:ea typeface="Calibri"/>
                        <a:cs typeface="Times New Roman"/>
                      </a:endParaRPr>
                    </a:p>
                  </a:txBody>
                  <a:tcPr marL="113031" marR="113031" marT="52748" marB="52748"/>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202534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335333"/>
            <a:ext cx="9893651" cy="4862870"/>
          </a:xfrm>
          <a:prstGeom prst="rect">
            <a:avLst/>
          </a:prstGeom>
          <a:noFill/>
        </p:spPr>
        <p:txBody>
          <a:bodyPr wrap="square" rtlCol="0">
            <a:spAutoFit/>
          </a:bodyPr>
          <a:lstStyle/>
          <a:p>
            <a:pPr algn="just"/>
            <a:r>
              <a:rPr lang="en-US" sz="1800" b="1" i="0" dirty="0">
                <a:solidFill>
                  <a:srgbClr val="1A1A1A"/>
                </a:solidFill>
                <a:effectLst/>
                <a:latin typeface="?"/>
              </a:rPr>
              <a:t>Lean Canvas template </a:t>
            </a:r>
            <a:r>
              <a:rPr lang="en-US" sz="1800" b="0" i="0" dirty="0">
                <a:solidFill>
                  <a:srgbClr val="1A1A1A"/>
                </a:solidFill>
                <a:effectLst/>
                <a:latin typeface="?"/>
              </a:rPr>
              <a:t>is a simple one-page business plan that helps deconstruct their ideas into the key assumptions using </a:t>
            </a:r>
            <a:r>
              <a:rPr lang="en-US" sz="1800" b="1" i="0" dirty="0">
                <a:solidFill>
                  <a:srgbClr val="1A1A1A"/>
                </a:solidFill>
                <a:effectLst/>
                <a:latin typeface="?"/>
              </a:rPr>
              <a:t>9</a:t>
            </a:r>
            <a:r>
              <a:rPr lang="en-US" sz="1800" b="0" i="0" dirty="0">
                <a:solidFill>
                  <a:srgbClr val="1A1A1A"/>
                </a:solidFill>
                <a:effectLst/>
                <a:latin typeface="?"/>
              </a:rPr>
              <a:t> special blocks/ cells.</a:t>
            </a:r>
          </a:p>
          <a:p>
            <a:pPr algn="just"/>
            <a:r>
              <a:rPr lang="en-US" sz="1800" b="0" i="0" u="sng" dirty="0">
                <a:solidFill>
                  <a:srgbClr val="1A1A1A"/>
                </a:solidFill>
                <a:effectLst/>
                <a:latin typeface="?"/>
              </a:rPr>
              <a:t>Here is a short explanation of each Lean Canvas block:</a:t>
            </a:r>
          </a:p>
          <a:p>
            <a:pPr algn="just"/>
            <a:r>
              <a:rPr lang="en-US" sz="2000" b="1" i="0" dirty="0">
                <a:solidFill>
                  <a:srgbClr val="FF0000"/>
                </a:solidFill>
                <a:effectLst/>
                <a:latin typeface="?"/>
              </a:rPr>
              <a:t>1</a:t>
            </a:r>
            <a:r>
              <a:rPr lang="en-US" sz="2000" b="1" dirty="0">
                <a:solidFill>
                  <a:srgbClr val="FF0000"/>
                </a:solidFill>
                <a:latin typeface="?"/>
              </a:rPr>
              <a:t>) </a:t>
            </a:r>
            <a:r>
              <a:rPr lang="en-US" sz="2000" b="1" i="0" dirty="0">
                <a:solidFill>
                  <a:srgbClr val="FF0000"/>
                </a:solidFill>
                <a:effectLst/>
                <a:latin typeface="?"/>
              </a:rPr>
              <a:t>Problem</a:t>
            </a:r>
          </a:p>
          <a:p>
            <a:pPr marL="285750" indent="-285750" algn="just">
              <a:buFont typeface="Arial" panose="020B0604020202020204" pitchFamily="34" charset="0"/>
              <a:buChar char="•"/>
            </a:pPr>
            <a:r>
              <a:rPr lang="en-US" sz="1800" b="0" i="0" dirty="0">
                <a:solidFill>
                  <a:srgbClr val="FF0000"/>
                </a:solidFill>
                <a:effectLst/>
                <a:latin typeface="?"/>
              </a:rPr>
              <a:t>All customer segments have separate sets of problems that they need to solve</a:t>
            </a:r>
            <a:r>
              <a:rPr lang="en-US" sz="1800" b="0" i="0" dirty="0">
                <a:solidFill>
                  <a:srgbClr val="1A1A1A"/>
                </a:solidFill>
                <a:effectLst/>
                <a:latin typeface="?"/>
              </a:rPr>
              <a:t>. This block is designed right for these problems. Here one, two, three or more problems can be placed. </a:t>
            </a:r>
            <a:r>
              <a:rPr lang="en-US" sz="1800" b="0" i="0" u="sng" dirty="0">
                <a:solidFill>
                  <a:srgbClr val="FF0000"/>
                </a:solidFill>
                <a:effectLst/>
                <a:latin typeface="?"/>
              </a:rPr>
              <a:t>It's better to list up to 3 problems with higher priority.</a:t>
            </a:r>
          </a:p>
          <a:p>
            <a:pPr marL="285750" indent="-285750" algn="just">
              <a:buFont typeface="Arial" panose="020B0604020202020204" pitchFamily="34" charset="0"/>
              <a:buChar char="•"/>
            </a:pPr>
            <a:r>
              <a:rPr lang="en-US" sz="1800" b="0" i="0" dirty="0">
                <a:solidFill>
                  <a:srgbClr val="1A1A1A"/>
                </a:solidFill>
                <a:effectLst/>
                <a:latin typeface="?"/>
              </a:rPr>
              <a:t>Identify your real pain. Try to understand the key customers needs and challenges. You may try user interviews, tests, surveys or questionnaires to understand your problems better.</a:t>
            </a:r>
          </a:p>
          <a:p>
            <a:pPr algn="just"/>
            <a:r>
              <a:rPr lang="en-US" sz="2000" b="1" i="0" dirty="0">
                <a:solidFill>
                  <a:srgbClr val="FF0000"/>
                </a:solidFill>
                <a:effectLst/>
                <a:latin typeface="?"/>
              </a:rPr>
              <a:t>2) Solution</a:t>
            </a:r>
          </a:p>
          <a:p>
            <a:pPr marL="285750" indent="-285750" algn="just">
              <a:buFont typeface="Arial" panose="020B0604020202020204" pitchFamily="34" charset="0"/>
              <a:buChar char="•"/>
            </a:pPr>
            <a:r>
              <a:rPr lang="en-US" sz="1800" b="0" i="0" dirty="0">
                <a:solidFill>
                  <a:srgbClr val="1A1A1A"/>
                </a:solidFill>
                <a:effectLst/>
                <a:latin typeface="?"/>
              </a:rPr>
              <a:t>When you recognized the problem, the next thing is to find a solution for it.</a:t>
            </a:r>
          </a:p>
          <a:p>
            <a:pPr marL="285750" indent="-285750" algn="just">
              <a:buFont typeface="Arial" panose="020B0604020202020204" pitchFamily="34" charset="0"/>
              <a:buChar char="•"/>
            </a:pPr>
            <a:r>
              <a:rPr lang="en-US" sz="1800" b="0" i="0" dirty="0">
                <a:solidFill>
                  <a:srgbClr val="FF0000"/>
                </a:solidFill>
                <a:effectLst/>
                <a:latin typeface="?"/>
              </a:rPr>
              <a:t>Interview your customers, ask them questions and get feedback. Any Lean Startup is validated learning through a continual cycle Build — Measure — Learn</a:t>
            </a:r>
            <a:r>
              <a:rPr lang="en-US" sz="1800" b="0" i="0" dirty="0">
                <a:solidFill>
                  <a:srgbClr val="1A1A1A"/>
                </a:solidFill>
                <a:effectLst/>
                <a:latin typeface="?"/>
              </a:rPr>
              <a:t>.</a:t>
            </a:r>
            <a:r>
              <a:rPr lang="en-US" dirty="0"/>
              <a:t> </a:t>
            </a:r>
          </a:p>
          <a:p>
            <a:pPr marL="285750" indent="-285750" algn="just">
              <a:buFont typeface="Arial" panose="020B0604020202020204" pitchFamily="34" charset="0"/>
              <a:buChar char="•"/>
            </a:pPr>
            <a:r>
              <a:rPr lang="en-US" dirty="0"/>
              <a:t>How can your product solve the problems? Define the main features your product or service offers to solve customers’ problems. Think about the strengths and flaws of each feature.</a:t>
            </a:r>
          </a:p>
          <a:p>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65568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2912" y="1291710"/>
            <a:ext cx="10505345" cy="4893647"/>
          </a:xfrm>
          <a:prstGeom prst="rect">
            <a:avLst/>
          </a:prstGeom>
          <a:noFill/>
        </p:spPr>
        <p:txBody>
          <a:bodyPr wrap="square" rtlCol="0">
            <a:spAutoFit/>
          </a:bodyPr>
          <a:lstStyle/>
          <a:p>
            <a:pPr algn="just"/>
            <a:r>
              <a:rPr lang="en-US" sz="2000" b="1" i="0" dirty="0">
                <a:solidFill>
                  <a:srgbClr val="FF0000"/>
                </a:solidFill>
                <a:effectLst/>
              </a:rPr>
              <a:t>3) Key Metrics</a:t>
            </a:r>
          </a:p>
          <a:p>
            <a:pPr marL="285750" indent="-285750" algn="just">
              <a:buFont typeface="Arial" panose="020B0604020202020204" pitchFamily="34" charset="0"/>
              <a:buChar char="•"/>
            </a:pPr>
            <a:r>
              <a:rPr lang="en-US" b="0" i="0" dirty="0">
                <a:solidFill>
                  <a:srgbClr val="1A1A1A"/>
                </a:solidFill>
                <a:effectLst/>
              </a:rPr>
              <a:t>Key Metrics </a:t>
            </a:r>
            <a:r>
              <a:rPr lang="en-US" b="0" i="0" u="sng" dirty="0">
                <a:solidFill>
                  <a:srgbClr val="FF0000"/>
                </a:solidFill>
                <a:effectLst/>
              </a:rPr>
              <a:t>allow evaluating the success of business processes</a:t>
            </a:r>
            <a:r>
              <a:rPr lang="en-US" b="0" i="0" dirty="0">
                <a:solidFill>
                  <a:srgbClr val="1A1A1A"/>
                </a:solidFill>
                <a:effectLst/>
              </a:rPr>
              <a:t>. Any business needs specific metrics </a:t>
            </a:r>
            <a:r>
              <a:rPr lang="en-US" b="0" i="0" u="sng" dirty="0">
                <a:solidFill>
                  <a:srgbClr val="FF0000"/>
                </a:solidFill>
                <a:effectLst/>
              </a:rPr>
              <a:t>for monitoring performance</a:t>
            </a:r>
            <a:r>
              <a:rPr lang="en-US" b="0" i="0" dirty="0">
                <a:solidFill>
                  <a:srgbClr val="1A1A1A"/>
                </a:solidFill>
                <a:effectLst/>
              </a:rPr>
              <a:t>. </a:t>
            </a:r>
          </a:p>
          <a:p>
            <a:pPr marL="285750" indent="-285750" algn="just">
              <a:buFont typeface="Arial" panose="020B0604020202020204" pitchFamily="34" charset="0"/>
              <a:buChar char="•"/>
            </a:pPr>
            <a:r>
              <a:rPr lang="en-US" b="0" i="0" dirty="0">
                <a:solidFill>
                  <a:srgbClr val="1A1A1A"/>
                </a:solidFill>
                <a:effectLst/>
              </a:rPr>
              <a:t>Fill in this Lean Canvas section with the most appropriate metrics for you. </a:t>
            </a:r>
          </a:p>
          <a:p>
            <a:pPr marL="285750" indent="-285750" algn="just">
              <a:buFont typeface="Arial" panose="020B0604020202020204" pitchFamily="34" charset="0"/>
              <a:buChar char="•"/>
            </a:pPr>
            <a:r>
              <a:rPr lang="en-US" b="0" i="0" dirty="0">
                <a:solidFill>
                  <a:srgbClr val="1A1A1A"/>
                </a:solidFill>
                <a:effectLst/>
              </a:rPr>
              <a:t>A good idea is to visualize a funnel top down. One of the best model to help with this is </a:t>
            </a:r>
            <a:r>
              <a:rPr lang="en-US" b="0" i="0" dirty="0">
                <a:solidFill>
                  <a:srgbClr val="0387CE"/>
                </a:solidFill>
                <a:effectLst/>
              </a:rPr>
              <a:t>AARRR (Pirate Metrics)</a:t>
            </a:r>
            <a:r>
              <a:rPr lang="en-US" b="0" i="0" dirty="0">
                <a:solidFill>
                  <a:srgbClr val="1A1A1A"/>
                </a:solidFill>
                <a:effectLst/>
              </a:rPr>
              <a:t>.</a:t>
            </a:r>
          </a:p>
          <a:p>
            <a:pPr algn="just"/>
            <a:r>
              <a:rPr lang="en-US" sz="2000" b="1" dirty="0">
                <a:solidFill>
                  <a:srgbClr val="FF0000"/>
                </a:solidFill>
              </a:rPr>
              <a:t>4) Customer Segments (CS)</a:t>
            </a:r>
          </a:p>
          <a:p>
            <a:pPr marL="285750" indent="-285750" algn="just">
              <a:buFont typeface="Arial" panose="020B0604020202020204" pitchFamily="34" charset="0"/>
              <a:buChar char="•"/>
            </a:pPr>
            <a:r>
              <a:rPr lang="en-US" b="0" i="0" dirty="0">
                <a:solidFill>
                  <a:srgbClr val="1A1A1A"/>
                </a:solidFill>
                <a:effectLst/>
              </a:rPr>
              <a:t>Customer segments </a:t>
            </a:r>
            <a:r>
              <a:rPr lang="en-US" b="0" i="0" u="sng" dirty="0">
                <a:solidFill>
                  <a:srgbClr val="FF0000"/>
                </a:solidFill>
                <a:effectLst/>
              </a:rPr>
              <a:t>are one of the most important blocks</a:t>
            </a:r>
            <a:r>
              <a:rPr lang="en-US" b="0" i="0" dirty="0">
                <a:solidFill>
                  <a:srgbClr val="1A1A1A"/>
                </a:solidFill>
                <a:effectLst/>
              </a:rPr>
              <a:t>. </a:t>
            </a:r>
            <a:r>
              <a:rPr lang="en-US" b="0" i="0" dirty="0">
                <a:solidFill>
                  <a:srgbClr val="FF0000"/>
                </a:solidFill>
                <a:effectLst/>
              </a:rPr>
              <a:t>It describes the community of customers or businesses that you are aiming to sell your product.</a:t>
            </a:r>
          </a:p>
          <a:p>
            <a:pPr marL="285750" indent="-285750" algn="just">
              <a:buFont typeface="Arial" panose="020B0604020202020204" pitchFamily="34" charset="0"/>
              <a:buChar char="•"/>
            </a:pPr>
            <a:r>
              <a:rPr lang="en-US" b="0" i="0" dirty="0">
                <a:solidFill>
                  <a:srgbClr val="FF0000"/>
                </a:solidFill>
                <a:effectLst/>
              </a:rPr>
              <a:t>Customers can be segmented into the groups based on their needs, behaviors and other traits.</a:t>
            </a:r>
            <a:r>
              <a:rPr lang="en-US" b="0" i="0" dirty="0">
                <a:solidFill>
                  <a:srgbClr val="1A1A1A"/>
                </a:solidFill>
                <a:effectLst/>
              </a:rPr>
              <a:t> </a:t>
            </a:r>
          </a:p>
          <a:p>
            <a:pPr marL="285750" indent="-285750" algn="just">
              <a:buFont typeface="Arial" panose="020B0604020202020204" pitchFamily="34" charset="0"/>
              <a:buChar char="•"/>
            </a:pPr>
            <a:r>
              <a:rPr lang="en-US" b="0" i="0" dirty="0">
                <a:solidFill>
                  <a:srgbClr val="1A1A1A"/>
                </a:solidFill>
                <a:effectLst/>
              </a:rPr>
              <a:t>They can be defined by </a:t>
            </a:r>
            <a:r>
              <a:rPr lang="en-US" b="1" i="0" dirty="0">
                <a:solidFill>
                  <a:srgbClr val="1A1A1A"/>
                </a:solidFill>
                <a:effectLst/>
              </a:rPr>
              <a:t>demographics</a:t>
            </a:r>
            <a:r>
              <a:rPr lang="en-US" b="0" i="0" dirty="0">
                <a:solidFill>
                  <a:srgbClr val="1A1A1A"/>
                </a:solidFill>
                <a:effectLst/>
              </a:rPr>
              <a:t> </a:t>
            </a:r>
            <a:r>
              <a:rPr lang="en-US" b="0" i="1" dirty="0">
                <a:solidFill>
                  <a:srgbClr val="1A1A1A"/>
                </a:solidFill>
                <a:effectLst/>
              </a:rPr>
              <a:t>(age, gender, ethnicity, profession, </a:t>
            </a:r>
            <a:r>
              <a:rPr lang="en-US" b="0" i="1" dirty="0" err="1">
                <a:solidFill>
                  <a:srgbClr val="1A1A1A"/>
                </a:solidFill>
                <a:effectLst/>
              </a:rPr>
              <a:t>etc</a:t>
            </a:r>
            <a:r>
              <a:rPr lang="en-US" b="0" i="1" dirty="0">
                <a:solidFill>
                  <a:srgbClr val="1A1A1A"/>
                </a:solidFill>
                <a:effectLst/>
              </a:rPr>
              <a:t>) </a:t>
            </a:r>
            <a:r>
              <a:rPr lang="en-US" b="0" i="0" dirty="0">
                <a:solidFill>
                  <a:srgbClr val="1A1A1A"/>
                </a:solidFill>
                <a:effectLst/>
              </a:rPr>
              <a:t>or </a:t>
            </a:r>
            <a:r>
              <a:rPr lang="en-US" b="1" i="0" dirty="0">
                <a:solidFill>
                  <a:srgbClr val="1A1A1A"/>
                </a:solidFill>
                <a:effectLst/>
              </a:rPr>
              <a:t>psychographic factors </a:t>
            </a:r>
            <a:r>
              <a:rPr lang="en-US" b="0" i="1" dirty="0">
                <a:solidFill>
                  <a:srgbClr val="1A1A1A"/>
                </a:solidFill>
                <a:effectLst/>
              </a:rPr>
              <a:t>(behavior, interests, and motivations)</a:t>
            </a:r>
            <a:r>
              <a:rPr lang="en-US" b="0" i="0" dirty="0">
                <a:solidFill>
                  <a:srgbClr val="1A1A1A"/>
                </a:solidFill>
                <a:effectLst/>
              </a:rPr>
              <a:t>.</a:t>
            </a:r>
          </a:p>
          <a:p>
            <a:pPr algn="just"/>
            <a:r>
              <a:rPr lang="en-US" sz="2000" b="1" dirty="0">
                <a:solidFill>
                  <a:srgbClr val="FF0000"/>
                </a:solidFill>
              </a:rPr>
              <a:t>5) Unique Value Proposition (</a:t>
            </a:r>
            <a:r>
              <a:rPr lang="en-US" sz="2000" b="0" i="0" dirty="0">
                <a:solidFill>
                  <a:srgbClr val="FF0000"/>
                </a:solidFill>
                <a:effectLst/>
              </a:rPr>
              <a:t>UVP)</a:t>
            </a:r>
            <a:endParaRPr lang="en-US" sz="2000" b="1" dirty="0">
              <a:solidFill>
                <a:srgbClr val="FF0000"/>
              </a:solidFill>
            </a:endParaRPr>
          </a:p>
          <a:p>
            <a:pPr marL="285750" indent="-285750" algn="just">
              <a:buFont typeface="Arial" panose="020B0604020202020204" pitchFamily="34" charset="0"/>
              <a:buChar char="•"/>
            </a:pPr>
            <a:r>
              <a:rPr lang="en-US" b="1" i="0" dirty="0">
                <a:effectLst/>
              </a:rPr>
              <a:t>UVP</a:t>
            </a:r>
            <a:r>
              <a:rPr lang="en-US" b="1" i="0" dirty="0">
                <a:solidFill>
                  <a:srgbClr val="FF0000"/>
                </a:solidFill>
                <a:effectLst/>
              </a:rPr>
              <a:t> is </a:t>
            </a:r>
            <a:r>
              <a:rPr lang="en-US" b="1" i="0" u="sng" dirty="0">
                <a:solidFill>
                  <a:srgbClr val="FF0000"/>
                </a:solidFill>
                <a:effectLst/>
              </a:rPr>
              <a:t>a promise of value that should be delivered</a:t>
            </a:r>
            <a:r>
              <a:rPr lang="en-US" b="0" i="0" dirty="0">
                <a:solidFill>
                  <a:srgbClr val="1A1A1A"/>
                </a:solidFill>
                <a:effectLst/>
              </a:rPr>
              <a:t>. </a:t>
            </a:r>
            <a:r>
              <a:rPr lang="en-US" b="1" i="0" dirty="0">
                <a:solidFill>
                  <a:srgbClr val="FF0000"/>
                </a:solidFill>
                <a:effectLst/>
              </a:rPr>
              <a:t>It's about why you are different and why your CS should buy or invest time in you. </a:t>
            </a:r>
          </a:p>
          <a:p>
            <a:pPr algn="just"/>
            <a:br>
              <a:rPr lang="en-US" dirty="0"/>
            </a:b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35009"/>
            <a:ext cx="10655688" cy="49244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957869"/>
            <a:ext cx="10505345" cy="4924425"/>
          </a:xfrm>
          <a:prstGeom prst="rect">
            <a:avLst/>
          </a:prstGeom>
          <a:noFill/>
        </p:spPr>
        <p:txBody>
          <a:bodyPr wrap="square" rtlCol="0">
            <a:spAutoFit/>
          </a:bodyPr>
          <a:lstStyle/>
          <a:p>
            <a:pPr algn="just"/>
            <a:r>
              <a:rPr lang="en-US" sz="2000" b="1" dirty="0">
                <a:solidFill>
                  <a:srgbClr val="FF0000"/>
                </a:solidFill>
              </a:rPr>
              <a:t>6) Channels</a:t>
            </a:r>
          </a:p>
          <a:p>
            <a:pPr marL="285750" indent="-285750" algn="just">
              <a:buFont typeface="Arial" panose="020B0604020202020204" pitchFamily="34" charset="0"/>
              <a:buChar char="•"/>
            </a:pPr>
            <a:r>
              <a:rPr lang="en-US" b="0" i="0" dirty="0">
                <a:solidFill>
                  <a:srgbClr val="1A1A1A"/>
                </a:solidFill>
                <a:effectLst/>
              </a:rPr>
              <a:t>Channels are </a:t>
            </a:r>
            <a:r>
              <a:rPr lang="en-US" b="0" i="0" u="sng" dirty="0">
                <a:solidFill>
                  <a:srgbClr val="FF0000"/>
                </a:solidFill>
                <a:effectLst/>
              </a:rPr>
              <a:t>the ways to reach your customers' segments</a:t>
            </a:r>
            <a:r>
              <a:rPr lang="en-US" b="0" i="0" dirty="0">
                <a:solidFill>
                  <a:srgbClr val="1A1A1A"/>
                </a:solidFill>
                <a:effectLst/>
              </a:rPr>
              <a:t>.</a:t>
            </a:r>
          </a:p>
          <a:p>
            <a:pPr marL="285750" indent="-285750" algn="just">
              <a:buFont typeface="Arial" panose="020B0604020202020204" pitchFamily="34" charset="0"/>
              <a:buChar char="•"/>
            </a:pPr>
            <a:r>
              <a:rPr lang="en-US" b="0" i="0" dirty="0">
                <a:solidFill>
                  <a:srgbClr val="1A1A1A"/>
                </a:solidFill>
                <a:effectLst/>
              </a:rPr>
              <a:t>Think about the channels that will give you enough access to your CS and enough learning: </a:t>
            </a:r>
            <a:r>
              <a:rPr lang="en-US" b="0" i="0" dirty="0">
                <a:solidFill>
                  <a:srgbClr val="FF0000"/>
                </a:solidFill>
                <a:effectLst/>
              </a:rPr>
              <a:t>social media, emailing, ads, blogs, TV and radio, trade shows, webinars etc</a:t>
            </a:r>
            <a:r>
              <a:rPr lang="en-US" b="0" i="0" dirty="0">
                <a:solidFill>
                  <a:srgbClr val="1A1A1A"/>
                </a:solidFill>
                <a:effectLst/>
              </a:rPr>
              <a:t>. </a:t>
            </a:r>
          </a:p>
          <a:p>
            <a:pPr marL="285750" indent="-285750" algn="just">
              <a:buFont typeface="Arial" panose="020B0604020202020204" pitchFamily="34" charset="0"/>
              <a:buChar char="•"/>
            </a:pPr>
            <a:r>
              <a:rPr lang="en-US" b="0" i="0" dirty="0">
                <a:solidFill>
                  <a:srgbClr val="1A1A1A"/>
                </a:solidFill>
                <a:effectLst/>
              </a:rPr>
              <a:t>Do not use all of them, just where your CS is.</a:t>
            </a:r>
          </a:p>
          <a:p>
            <a:pPr algn="just"/>
            <a:r>
              <a:rPr lang="en-US" sz="2000" b="1" dirty="0">
                <a:solidFill>
                  <a:srgbClr val="FF0000"/>
                </a:solidFill>
              </a:rPr>
              <a:t>7) Revenue Streams</a:t>
            </a:r>
          </a:p>
          <a:p>
            <a:pPr marL="285750" indent="-285750" algn="just">
              <a:buFont typeface="Arial" panose="020B0604020202020204" pitchFamily="34" charset="0"/>
              <a:buChar char="•"/>
            </a:pPr>
            <a:r>
              <a:rPr lang="en-US" b="0" i="0" u="sng" dirty="0">
                <a:solidFill>
                  <a:srgbClr val="FF0000"/>
                </a:solidFill>
                <a:effectLst/>
              </a:rPr>
              <a:t>People often pay not enough attention to the cost structure and revenue</a:t>
            </a:r>
            <a:r>
              <a:rPr lang="en-US" b="0" i="0" dirty="0">
                <a:solidFill>
                  <a:srgbClr val="1A1A1A"/>
                </a:solidFill>
                <a:effectLst/>
              </a:rPr>
              <a:t>. However, these are also the key points that are worth doing. </a:t>
            </a:r>
          </a:p>
          <a:p>
            <a:pPr marL="285750" indent="-285750" algn="just">
              <a:buFont typeface="Arial" panose="020B0604020202020204" pitchFamily="34" charset="0"/>
              <a:buChar char="•"/>
            </a:pPr>
            <a:r>
              <a:rPr lang="en-US" b="0" i="0" dirty="0">
                <a:solidFill>
                  <a:srgbClr val="1A1A1A"/>
                </a:solidFill>
                <a:effectLst/>
              </a:rPr>
              <a:t>How you price your business will depend on the type of a model.</a:t>
            </a:r>
          </a:p>
          <a:p>
            <a:pPr algn="just"/>
            <a:r>
              <a:rPr lang="en-US" sz="2000" b="1" dirty="0">
                <a:solidFill>
                  <a:srgbClr val="FF0000"/>
                </a:solidFill>
              </a:rPr>
              <a:t>8) Cost Structure</a:t>
            </a:r>
          </a:p>
          <a:p>
            <a:pPr marL="285750" indent="-285750" algn="just">
              <a:buFont typeface="Arial" panose="020B0604020202020204" pitchFamily="34" charset="0"/>
              <a:buChar char="•"/>
            </a:pPr>
            <a:r>
              <a:rPr lang="en-US" b="0" i="0" dirty="0">
                <a:solidFill>
                  <a:srgbClr val="1A1A1A"/>
                </a:solidFill>
                <a:effectLst/>
              </a:rPr>
              <a:t>In this box, </a:t>
            </a:r>
            <a:r>
              <a:rPr lang="en-US" b="0" i="0" u="sng" dirty="0">
                <a:solidFill>
                  <a:srgbClr val="FF0000"/>
                </a:solidFill>
                <a:effectLst/>
              </a:rPr>
              <a:t>all the operational costs for taking the product/ service to market should be listed</a:t>
            </a:r>
            <a:r>
              <a:rPr lang="en-US" b="0" i="0" dirty="0">
                <a:solidFill>
                  <a:srgbClr val="1A1A1A"/>
                </a:solidFill>
                <a:effectLst/>
              </a:rPr>
              <a:t>.</a:t>
            </a:r>
          </a:p>
          <a:p>
            <a:pPr marL="285750" indent="-285750" algn="just">
              <a:buFont typeface="Arial" panose="020B0604020202020204" pitchFamily="34" charset="0"/>
              <a:buChar char="•"/>
            </a:pPr>
            <a:r>
              <a:rPr lang="en-US" b="0" i="0" dirty="0">
                <a:solidFill>
                  <a:srgbClr val="1A1A1A"/>
                </a:solidFill>
                <a:effectLst/>
              </a:rPr>
              <a:t>Consider all your costs of doing business and </a:t>
            </a:r>
            <a:r>
              <a:rPr lang="en-US" b="0" i="0" u="sng" dirty="0">
                <a:solidFill>
                  <a:srgbClr val="FF0000"/>
                </a:solidFill>
                <a:effectLst/>
              </a:rPr>
              <a:t>make sure your customer lifetime value exceeds your acquisition cost</a:t>
            </a:r>
            <a:r>
              <a:rPr lang="en-US" b="0" i="0" dirty="0">
                <a:solidFill>
                  <a:srgbClr val="1A1A1A"/>
                </a:solidFill>
                <a:effectLst/>
              </a:rPr>
              <a:t>.</a:t>
            </a:r>
          </a:p>
          <a:p>
            <a:pPr algn="just"/>
            <a:r>
              <a:rPr lang="en-US" sz="2000" b="1" i="0" dirty="0">
                <a:solidFill>
                  <a:srgbClr val="FF0000"/>
                </a:solidFill>
                <a:effectLst/>
              </a:rPr>
              <a:t>9) Unfair Advantage</a:t>
            </a:r>
          </a:p>
          <a:p>
            <a:pPr marL="285750" indent="-285750" algn="just">
              <a:buFont typeface="Arial" panose="020B0604020202020204" pitchFamily="34" charset="0"/>
              <a:buChar char="•"/>
            </a:pPr>
            <a:r>
              <a:rPr lang="en-US" b="0" i="0" dirty="0">
                <a:solidFill>
                  <a:srgbClr val="1A1A1A"/>
                </a:solidFill>
                <a:effectLst/>
              </a:rPr>
              <a:t>Think about </a:t>
            </a:r>
            <a:r>
              <a:rPr lang="en-US" b="0" i="0" dirty="0">
                <a:solidFill>
                  <a:srgbClr val="FF0000"/>
                </a:solidFill>
                <a:effectLst/>
              </a:rPr>
              <a:t>what makes you stand out and what puts you ahead of your competitors</a:t>
            </a:r>
            <a:r>
              <a:rPr lang="en-US" b="0" i="0" dirty="0">
                <a:solidFill>
                  <a:srgbClr val="1A1A1A"/>
                </a:solidFill>
                <a:effectLst/>
              </a:rPr>
              <a:t>.</a:t>
            </a:r>
          </a:p>
          <a:p>
            <a:pPr marL="285750" indent="-285750" algn="just">
              <a:buFont typeface="Arial" panose="020B0604020202020204" pitchFamily="34" charset="0"/>
              <a:buChar char="•"/>
            </a:pPr>
            <a:r>
              <a:rPr lang="en-US" dirty="0">
                <a:solidFill>
                  <a:srgbClr val="1A1A1A"/>
                </a:solidFill>
              </a:rPr>
              <a:t>F</a:t>
            </a:r>
            <a:r>
              <a:rPr lang="en-US" b="0" i="0" dirty="0">
                <a:solidFill>
                  <a:srgbClr val="1A1A1A"/>
                </a:solidFill>
                <a:effectLst/>
              </a:rPr>
              <a:t>or example, </a:t>
            </a:r>
            <a:r>
              <a:rPr lang="en-US" b="0" i="0" u="sng" dirty="0">
                <a:solidFill>
                  <a:srgbClr val="1A1A1A"/>
                </a:solidFill>
                <a:effectLst/>
              </a:rPr>
              <a:t>a great team</a:t>
            </a:r>
            <a:r>
              <a:rPr lang="en-US" b="0" i="0" dirty="0">
                <a:solidFill>
                  <a:srgbClr val="1A1A1A"/>
                </a:solidFill>
                <a:effectLst/>
              </a:rPr>
              <a:t>, </a:t>
            </a:r>
            <a:r>
              <a:rPr lang="en-US" b="0" i="0" u="sng" dirty="0">
                <a:solidFill>
                  <a:srgbClr val="1A1A1A"/>
                </a:solidFill>
                <a:effectLst/>
              </a:rPr>
              <a:t>insider data</a:t>
            </a:r>
            <a:r>
              <a:rPr lang="en-US" b="0" i="0" dirty="0">
                <a:solidFill>
                  <a:srgbClr val="1A1A1A"/>
                </a:solidFill>
                <a:effectLst/>
              </a:rPr>
              <a:t>, </a:t>
            </a:r>
            <a:r>
              <a:rPr lang="en-US" b="0" i="0" u="sng" dirty="0">
                <a:solidFill>
                  <a:srgbClr val="1A1A1A"/>
                </a:solidFill>
                <a:effectLst/>
              </a:rPr>
              <a:t>personal authority</a:t>
            </a:r>
            <a:r>
              <a:rPr lang="en-US" b="0" i="0" dirty="0">
                <a:solidFill>
                  <a:srgbClr val="1A1A1A"/>
                </a:solidFill>
                <a:effectLst/>
              </a:rPr>
              <a:t>, </a:t>
            </a:r>
            <a:r>
              <a:rPr lang="en-US" b="0" i="0" u="sng" dirty="0">
                <a:solidFill>
                  <a:srgbClr val="1A1A1A"/>
                </a:solidFill>
                <a:effectLst/>
              </a:rPr>
              <a:t>getting expert endorsements</a:t>
            </a:r>
            <a:r>
              <a:rPr lang="en-US" b="0" i="0" dirty="0">
                <a:solidFill>
                  <a:srgbClr val="1A1A1A"/>
                </a:solidFill>
                <a:effectLst/>
              </a:rPr>
              <a:t>, </a:t>
            </a:r>
            <a:r>
              <a:rPr lang="en-US" b="0" i="0" u="sng" dirty="0">
                <a:solidFill>
                  <a:srgbClr val="1A1A1A"/>
                </a:solidFill>
                <a:effectLst/>
              </a:rPr>
              <a:t>reputation,</a:t>
            </a:r>
            <a:r>
              <a:rPr lang="en-US" b="0" i="0" dirty="0">
                <a:solidFill>
                  <a:srgbClr val="1A1A1A"/>
                </a:solidFill>
                <a:effectLst/>
              </a:rPr>
              <a:t> etc.</a:t>
            </a:r>
          </a:p>
          <a:p>
            <a:pPr marL="285750" indent="-285750" algn="just">
              <a:buFont typeface="Arial" panose="020B0604020202020204" pitchFamily="34" charset="0"/>
              <a:buChar char="•"/>
            </a:pPr>
            <a:r>
              <a:rPr lang="en-US" b="0" i="0" dirty="0">
                <a:solidFill>
                  <a:srgbClr val="1A1A1A"/>
                </a:solidFill>
                <a:effectLst/>
              </a:rPr>
              <a:t>Just think about something you have that no one can buy.</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97167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r>
              <a:rPr lang="en-US" sz="1800" b="1" i="0">
                <a:solidFill>
                  <a:srgbClr val="1A1A1A"/>
                </a:solidFill>
                <a:effectLst/>
                <a:latin typeface="?"/>
              </a:rPr>
              <a:t>What is Lean Canvas Template?</a:t>
            </a:r>
            <a:r>
              <a:rPr lang="en-US"/>
              <a:t> </a:t>
            </a:r>
            <a:br>
              <a:rPr lang="en-US"/>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0504D727-EF2C-D8C3-91FD-EC1D58896F64}"/>
              </a:ext>
            </a:extLst>
          </p:cNvPr>
          <p:cNvPicPr>
            <a:picLocks noChangeAspect="1"/>
          </p:cNvPicPr>
          <p:nvPr/>
        </p:nvPicPr>
        <p:blipFill>
          <a:blip r:embed="rId7"/>
          <a:stretch>
            <a:fillRect/>
          </a:stretch>
        </p:blipFill>
        <p:spPr>
          <a:xfrm>
            <a:off x="631125" y="1841245"/>
            <a:ext cx="9627783" cy="3830758"/>
          </a:xfrm>
          <a:prstGeom prst="rect">
            <a:avLst/>
          </a:prstGeom>
        </p:spPr>
      </p:pic>
    </p:spTree>
    <p:extLst>
      <p:ext uri="{BB962C8B-B14F-4D97-AF65-F5344CB8AC3E}">
        <p14:creationId xmlns:p14="http://schemas.microsoft.com/office/powerpoint/2010/main" val="1947702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r>
              <a:rPr lang="en-US" sz="1800" b="1" i="0" dirty="0">
                <a:solidFill>
                  <a:srgbClr val="000000"/>
                </a:solidFill>
                <a:effectLst/>
                <a:latin typeface="HelveticaNeue-Bold"/>
              </a:rPr>
              <a:t>HOW TO CREATE YOUR LEAN CANVAS</a:t>
            </a:r>
          </a:p>
          <a:p>
            <a:pPr marL="285750" indent="-285750">
              <a:buFont typeface="Arial" panose="020B0604020202020204" pitchFamily="34" charset="0"/>
              <a:buChar char="•"/>
            </a:pPr>
            <a:r>
              <a:rPr lang="en-US" sz="1800" b="0" i="0" dirty="0">
                <a:solidFill>
                  <a:srgbClr val="000000"/>
                </a:solidFill>
                <a:effectLst/>
              </a:rPr>
              <a:t>Capture your business model in a portable 1-page diagram. </a:t>
            </a:r>
          </a:p>
          <a:p>
            <a:pPr marL="285750" indent="-285750">
              <a:buFont typeface="Arial" panose="020B0604020202020204" pitchFamily="34" charset="0"/>
              <a:buChar char="•"/>
            </a:pPr>
            <a:r>
              <a:rPr lang="en-US" sz="1800" b="0" i="0" dirty="0">
                <a:solidFill>
                  <a:srgbClr val="000000"/>
                </a:solidFill>
                <a:effectLst/>
              </a:rPr>
              <a:t>The Lean Canvas is the perfect format for brainstorming possible business models, prioritizing where to start, and tracking ongoing learning.</a:t>
            </a:r>
          </a:p>
          <a:p>
            <a:pPr marL="285750" indent="-285750">
              <a:buFont typeface="Arial" panose="020B0604020202020204" pitchFamily="34" charset="0"/>
              <a:buChar char="•"/>
            </a:pPr>
            <a:endParaRPr lang="en-US" sz="2000" dirty="0">
              <a:solidFill>
                <a:srgbClr val="000000"/>
              </a:solidFill>
            </a:endParaRPr>
          </a:p>
          <a:p>
            <a:pPr marL="342900" indent="-342900">
              <a:buFont typeface="+mj-lt"/>
              <a:buAutoNum type="arabicPeriod"/>
            </a:pPr>
            <a:r>
              <a:rPr lang="en-US" sz="2000" b="1" i="1" dirty="0">
                <a:solidFill>
                  <a:srgbClr val="000000"/>
                </a:solidFill>
                <a:effectLst/>
                <a:latin typeface="GillSans-Italic"/>
              </a:rPr>
              <a:t>Brainstorm Possible </a:t>
            </a:r>
          </a:p>
          <a:p>
            <a:pPr marL="342900" indent="-342900">
              <a:buFont typeface="+mj-lt"/>
              <a:buAutoNum type="arabicPeriod"/>
            </a:pPr>
            <a:endParaRPr lang="en-US" sz="2000" b="1" i="1" dirty="0">
              <a:solidFill>
                <a:srgbClr val="000000"/>
              </a:solidFill>
              <a:latin typeface="GillSans-Italic"/>
            </a:endParaRPr>
          </a:p>
          <a:p>
            <a:pPr marL="342900" indent="-342900">
              <a:buFont typeface="+mj-lt"/>
              <a:buAutoNum type="arabicPeriod"/>
            </a:pPr>
            <a:r>
              <a:rPr lang="en-US" sz="2000" b="1" i="1" dirty="0">
                <a:solidFill>
                  <a:srgbClr val="000000"/>
                </a:solidFill>
                <a:effectLst/>
                <a:latin typeface="GillSans-Italic"/>
              </a:rPr>
              <a:t>Customers Sketch Multiple Lean Canvases </a:t>
            </a:r>
          </a:p>
          <a:p>
            <a:pPr marL="342900" indent="-342900">
              <a:buFont typeface="+mj-lt"/>
              <a:buAutoNum type="arabicPeriod"/>
            </a:pPr>
            <a:endParaRPr lang="en-US" sz="2000" b="1" i="1" dirty="0">
              <a:solidFill>
                <a:srgbClr val="000000"/>
              </a:solidFill>
              <a:latin typeface="GillSans-Italic"/>
            </a:endParaRPr>
          </a:p>
          <a:p>
            <a:pPr marL="342900" indent="-342900">
              <a:buFont typeface="+mj-lt"/>
              <a:buAutoNum type="arabicPeriod"/>
            </a:pPr>
            <a:r>
              <a:rPr lang="en-US" sz="2000" b="1" i="1" dirty="0">
                <a:solidFill>
                  <a:srgbClr val="000000"/>
                </a:solidFill>
                <a:effectLst/>
                <a:latin typeface="GillSans-Italic"/>
              </a:rPr>
              <a:t>Prioritize Where to Start</a:t>
            </a:r>
          </a:p>
          <a:p>
            <a:pPr marL="342900" indent="-342900">
              <a:buFont typeface="+mj-lt"/>
              <a:buAutoNum type="arabicPeriod"/>
            </a:pPr>
            <a:endParaRPr lang="en-US" b="1" i="1" dirty="0">
              <a:solidFill>
                <a:srgbClr val="000000"/>
              </a:solidFill>
              <a:latin typeface="GillSans-Italic"/>
            </a:endParaRPr>
          </a:p>
          <a:p>
            <a:pPr marL="285750" indent="-285750">
              <a:buFont typeface="Arial" panose="020B0604020202020204" pitchFamily="34" charset="0"/>
              <a:buChar char="•"/>
            </a:pPr>
            <a:r>
              <a:rPr lang="en-US" sz="1800" b="0" i="0" dirty="0">
                <a:solidFill>
                  <a:srgbClr val="000000"/>
                </a:solidFill>
                <a:effectLst/>
              </a:rPr>
              <a:t>The best way to illustrate the use of the canvas is through an example. </a:t>
            </a:r>
          </a:p>
          <a:p>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0544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16" y="952845"/>
            <a:ext cx="1077094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732" y="952845"/>
            <a:ext cx="10669432" cy="4216539"/>
          </a:xfrm>
          <a:prstGeom prst="rect">
            <a:avLst/>
          </a:prstGeom>
          <a:noFill/>
        </p:spPr>
        <p:txBody>
          <a:bodyPr wrap="square" rtlCol="0">
            <a:spAutoFit/>
          </a:bodyPr>
          <a:lstStyle/>
          <a:p>
            <a:pPr algn="just"/>
            <a:r>
              <a:rPr lang="en-US" sz="2800" b="1" i="1" dirty="0">
                <a:solidFill>
                  <a:srgbClr val="000000"/>
                </a:solidFill>
                <a:effectLst/>
              </a:rPr>
              <a:t>1. Brainstorm Possible Customers</a:t>
            </a:r>
          </a:p>
          <a:p>
            <a:pPr algn="just"/>
            <a:r>
              <a:rPr lang="en-US" b="0" i="0" dirty="0">
                <a:solidFill>
                  <a:srgbClr val="000000"/>
                </a:solidFill>
                <a:effectLst/>
              </a:rPr>
              <a:t>You most likely already have an inkling of the problem, solution, and customer in mind. Start by brainstorming the list of possible customers you envision using your product.</a:t>
            </a:r>
          </a:p>
          <a:p>
            <a:pPr algn="just"/>
            <a:r>
              <a:rPr lang="en-US" sz="2000" b="1" i="0" dirty="0">
                <a:solidFill>
                  <a:srgbClr val="000000"/>
                </a:solidFill>
                <a:effectLst/>
              </a:rPr>
              <a:t>           1. Distinguish between customers and users</a:t>
            </a:r>
          </a:p>
          <a:p>
            <a:pPr algn="just"/>
            <a:r>
              <a:rPr lang="en-US" b="0" i="0" dirty="0">
                <a:solidFill>
                  <a:srgbClr val="000000"/>
                </a:solidFill>
                <a:effectLst/>
              </a:rPr>
              <a:t>If you have multiple user roles in your product, identify customers.</a:t>
            </a:r>
          </a:p>
          <a:p>
            <a:pPr algn="just"/>
            <a:r>
              <a:rPr lang="en-US" b="0" i="1" dirty="0">
                <a:solidFill>
                  <a:srgbClr val="606060"/>
                </a:solidFill>
                <a:effectLst/>
              </a:rPr>
              <a:t>A </a:t>
            </a:r>
            <a:r>
              <a:rPr lang="en-US" b="0" i="1" dirty="0">
                <a:solidFill>
                  <a:srgbClr val="FF0000"/>
                </a:solidFill>
                <a:effectLst/>
              </a:rPr>
              <a:t>customer</a:t>
            </a:r>
            <a:r>
              <a:rPr lang="en-US" b="0" i="1" dirty="0">
                <a:solidFill>
                  <a:srgbClr val="606060"/>
                </a:solidFill>
                <a:effectLst/>
              </a:rPr>
              <a:t> </a:t>
            </a:r>
            <a:r>
              <a:rPr lang="en-US" b="0" i="1" u="sng" dirty="0">
                <a:solidFill>
                  <a:srgbClr val="606060"/>
                </a:solidFill>
                <a:effectLst/>
              </a:rPr>
              <a:t>is a someone that pays for your product</a:t>
            </a:r>
            <a:r>
              <a:rPr lang="en-US" b="0" i="1" dirty="0">
                <a:solidFill>
                  <a:srgbClr val="606060"/>
                </a:solidFill>
                <a:effectLst/>
              </a:rPr>
              <a:t>.</a:t>
            </a:r>
          </a:p>
          <a:p>
            <a:pPr algn="just"/>
            <a:r>
              <a:rPr lang="en-US" sz="2000" b="1" i="0" dirty="0">
                <a:solidFill>
                  <a:srgbClr val="000000"/>
                </a:solidFill>
                <a:effectLst/>
              </a:rPr>
              <a:t>           2. Split broad customer segments into smaller ones</a:t>
            </a:r>
          </a:p>
          <a:p>
            <a:pPr algn="just"/>
            <a:r>
              <a:rPr lang="en-US" b="0" i="1" dirty="0">
                <a:solidFill>
                  <a:srgbClr val="606060"/>
                </a:solidFill>
                <a:effectLst/>
              </a:rPr>
              <a:t>You can’t effectively build, design, and position a product for everyone.</a:t>
            </a:r>
          </a:p>
          <a:p>
            <a:pPr algn="just"/>
            <a:r>
              <a:rPr lang="en-US" b="0" i="0" dirty="0">
                <a:solidFill>
                  <a:srgbClr val="000000"/>
                </a:solidFill>
                <a:effectLst/>
              </a:rPr>
              <a:t>While you might be aiming to build a mainstream product, </a:t>
            </a:r>
            <a:r>
              <a:rPr lang="en-US" b="0" i="0" u="sng" dirty="0">
                <a:solidFill>
                  <a:srgbClr val="000000"/>
                </a:solidFill>
                <a:effectLst/>
              </a:rPr>
              <a:t>you need to start with a specific customer in mind</a:t>
            </a:r>
            <a:r>
              <a:rPr lang="en-US" b="0" i="0" dirty="0">
                <a:solidFill>
                  <a:srgbClr val="000000"/>
                </a:solidFill>
                <a:effectLst/>
              </a:rPr>
              <a:t>. Even Facebook, with it’s now 500 million+ users started with a specific user in mind - Harvard college students.</a:t>
            </a:r>
          </a:p>
          <a:p>
            <a:pPr algn="just"/>
            <a:r>
              <a:rPr lang="en-US" sz="2000" b="1" i="0" dirty="0">
                <a:solidFill>
                  <a:srgbClr val="000000"/>
                </a:solidFill>
                <a:effectLst/>
              </a:rPr>
              <a:t>           3. Sketch a Lean Canvas for each customer segment</a:t>
            </a:r>
          </a:p>
          <a:p>
            <a:pPr algn="just"/>
            <a:r>
              <a:rPr lang="en-US" b="0" i="0" dirty="0">
                <a:solidFill>
                  <a:srgbClr val="000000"/>
                </a:solidFill>
                <a:effectLst/>
              </a:rPr>
              <a:t>As you’ll find shortly, the elements of your business model can and will vary greatly by customer segment. </a:t>
            </a:r>
          </a:p>
          <a:p>
            <a:pPr algn="just"/>
            <a:r>
              <a:rPr lang="en-US" b="0" i="0" dirty="0">
                <a:solidFill>
                  <a:srgbClr val="000000"/>
                </a:solidFill>
                <a:effectLst/>
              </a:rPr>
              <a:t>I recommend starting with the top 2-3 customer segments you feel you understand the best or find most promising.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0146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24153"/>
            <a:ext cx="10904916" cy="4616648"/>
          </a:xfrm>
          <a:prstGeom prst="rect">
            <a:avLst/>
          </a:prstGeom>
          <a:noFill/>
        </p:spPr>
        <p:txBody>
          <a:bodyPr wrap="square" rtlCol="0">
            <a:spAutoFit/>
          </a:bodyPr>
          <a:lstStyle/>
          <a:p>
            <a:pPr algn="ctr"/>
            <a:r>
              <a:rPr lang="en-US" sz="2400" b="1" i="0" dirty="0">
                <a:solidFill>
                  <a:srgbClr val="000000"/>
                </a:solidFill>
                <a:effectLst/>
              </a:rPr>
              <a:t>2. HOW TO CREATE YOUR LEAN CANVAS</a:t>
            </a:r>
            <a:endParaRPr lang="en-US" sz="2400" b="1" dirty="0"/>
          </a:p>
          <a:p>
            <a:pPr algn="just"/>
            <a:r>
              <a:rPr lang="en-US" b="1" i="1" dirty="0">
                <a:solidFill>
                  <a:srgbClr val="000000"/>
                </a:solidFill>
                <a:effectLst/>
              </a:rPr>
              <a:t>Case-study: Lean Canvas</a:t>
            </a:r>
          </a:p>
          <a:p>
            <a:pPr algn="just"/>
            <a:endParaRPr lang="en-US" b="1" i="1" dirty="0">
              <a:solidFill>
                <a:srgbClr val="000000"/>
              </a:solidFill>
              <a:effectLst/>
            </a:endParaRPr>
          </a:p>
          <a:p>
            <a:pPr algn="just"/>
            <a:r>
              <a:rPr lang="en-US" b="1" i="0" dirty="0">
                <a:solidFill>
                  <a:srgbClr val="444444"/>
                </a:solidFill>
                <a:effectLst/>
              </a:rPr>
              <a:t>Background</a:t>
            </a:r>
          </a:p>
          <a:p>
            <a:pPr algn="just"/>
            <a:r>
              <a:rPr lang="en-US" b="0" i="0" dirty="0">
                <a:solidFill>
                  <a:srgbClr val="444444"/>
                </a:solidFill>
                <a:effectLst/>
              </a:rPr>
              <a:t>In the course of applying Customer Development and Lean Startup principles to my products, I inevitably needed to document my business model hypotheses. I started with the worksheets at the end of Steve Blank’s book: “The Four Steps to the Epiphany”.</a:t>
            </a:r>
          </a:p>
          <a:p>
            <a:pPr algn="just"/>
            <a:r>
              <a:rPr lang="en-US" b="0" i="0" dirty="0">
                <a:solidFill>
                  <a:srgbClr val="444444"/>
                </a:solidFill>
                <a:effectLst/>
              </a:rPr>
              <a:t>While this was a great exercise, the output was a collection of documents and spreadsheets that become hard to manage and share with other team members over time. I then ran into Alex Osterwalder’s work on Business Model Canvas. While I really liked the portability and clarity of a 1-page business model, I found some of his canvas elements too general and started toying with an adaptation that eventually became the Lean Canvas. The scope of the problems I was addressing also grew from just documenting hypotheses, to measuring and communicating progress over time.</a:t>
            </a:r>
          </a:p>
          <a:p>
            <a:pPr algn="just"/>
            <a:r>
              <a:rPr lang="en-US" b="0" i="0" dirty="0">
                <a:solidFill>
                  <a:srgbClr val="444444"/>
                </a:solidFill>
                <a:effectLst/>
              </a:rPr>
              <a:t>When I started, I envisioned the Lean Canvas being a replacement for worksheets and business plans which led to the following “possible customers” brainstorm list:</a:t>
            </a:r>
          </a:p>
          <a:p>
            <a:pPr algn="just"/>
            <a:r>
              <a:rPr lang="en-US" b="1" i="0" dirty="0">
                <a:solidFill>
                  <a:srgbClr val="444444"/>
                </a:solidFill>
                <a:effectLst/>
              </a:rPr>
              <a:t>Really broad category: </a:t>
            </a:r>
            <a:r>
              <a:rPr lang="en-US" b="0" i="0" dirty="0">
                <a:solidFill>
                  <a:srgbClr val="444444"/>
                </a:solidFill>
                <a:effectLst/>
              </a:rPr>
              <a:t>Anyone that uses a business plan today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33358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0146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4294" y="1343541"/>
            <a:ext cx="10808362" cy="4524315"/>
          </a:xfrm>
          <a:prstGeom prst="rect">
            <a:avLst/>
          </a:prstGeom>
          <a:noFill/>
        </p:spPr>
        <p:txBody>
          <a:bodyPr wrap="square" rtlCol="0">
            <a:spAutoFit/>
          </a:bodyPr>
          <a:lstStyle/>
          <a:p>
            <a:pPr algn="just"/>
            <a:r>
              <a:rPr lang="en-US" b="1" i="0" dirty="0">
                <a:solidFill>
                  <a:srgbClr val="444444"/>
                </a:solidFill>
                <a:effectLst/>
              </a:rPr>
              <a:t>More Specific Possible Customers:</a:t>
            </a:r>
          </a:p>
          <a:p>
            <a:pPr algn="just"/>
            <a:r>
              <a:rPr lang="en-US" b="0" i="0" dirty="0">
                <a:solidFill>
                  <a:srgbClr val="444444"/>
                </a:solidFill>
                <a:effectLst/>
              </a:rPr>
              <a:t>1. Startup founders (bootstrapped, funded)</a:t>
            </a:r>
          </a:p>
          <a:p>
            <a:pPr algn="just"/>
            <a:r>
              <a:rPr lang="en-US" b="0" i="0" dirty="0">
                <a:solidFill>
                  <a:srgbClr val="444444"/>
                </a:solidFill>
                <a:effectLst/>
              </a:rPr>
              <a:t>2. Startup accelerators</a:t>
            </a:r>
          </a:p>
          <a:p>
            <a:pPr algn="just"/>
            <a:r>
              <a:rPr lang="en-US" b="0" i="0" dirty="0">
                <a:solidFill>
                  <a:srgbClr val="444444"/>
                </a:solidFill>
                <a:effectLst/>
              </a:rPr>
              <a:t>3. Investors (Angels, VC)</a:t>
            </a:r>
          </a:p>
          <a:p>
            <a:pPr algn="just"/>
            <a:r>
              <a:rPr lang="en-US" b="0" i="0" dirty="0">
                <a:solidFill>
                  <a:srgbClr val="444444"/>
                </a:solidFill>
                <a:effectLst/>
              </a:rPr>
              <a:t>4. Large companies</a:t>
            </a:r>
          </a:p>
          <a:p>
            <a:pPr algn="just"/>
            <a:r>
              <a:rPr lang="en-US" b="0" i="0" dirty="0">
                <a:solidFill>
                  <a:srgbClr val="444444"/>
                </a:solidFill>
                <a:effectLst/>
              </a:rPr>
              <a:t>Since this was a “scratch my own itch” kind of problem, I decided to build my first Lean Canvas for </a:t>
            </a:r>
            <a:r>
              <a:rPr lang="en-US" b="1" i="0" dirty="0">
                <a:solidFill>
                  <a:srgbClr val="444444"/>
                </a:solidFill>
                <a:effectLst/>
              </a:rPr>
              <a:t>startup founders</a:t>
            </a:r>
            <a:r>
              <a:rPr lang="en-US" b="0" i="0" dirty="0">
                <a:solidFill>
                  <a:srgbClr val="444444"/>
                </a:solidFill>
                <a:effectLst/>
              </a:rPr>
              <a:t>.</a:t>
            </a:r>
          </a:p>
          <a:p>
            <a:pPr algn="just"/>
            <a:endParaRPr lang="en-US" b="0" i="0" dirty="0">
              <a:solidFill>
                <a:srgbClr val="444444"/>
              </a:solidFill>
              <a:effectLst/>
            </a:endParaRPr>
          </a:p>
          <a:p>
            <a:pPr algn="just"/>
            <a:r>
              <a:rPr lang="en-US" b="1" i="1" dirty="0">
                <a:solidFill>
                  <a:srgbClr val="000000"/>
                </a:solidFill>
                <a:effectLst/>
              </a:rPr>
              <a:t>Sketch Multiple Lean Canvases</a:t>
            </a:r>
          </a:p>
          <a:p>
            <a:pPr algn="just"/>
            <a:r>
              <a:rPr lang="en-US" b="0" i="0" dirty="0">
                <a:solidFill>
                  <a:srgbClr val="000000"/>
                </a:solidFill>
                <a:effectLst/>
              </a:rPr>
              <a:t>In this section, I’ll outline the process for sketching a Lean Canvas.</a:t>
            </a:r>
          </a:p>
          <a:p>
            <a:pPr algn="just"/>
            <a:r>
              <a:rPr lang="en-US" b="1" i="0" dirty="0">
                <a:solidFill>
                  <a:srgbClr val="000000"/>
                </a:solidFill>
                <a:effectLst/>
              </a:rPr>
              <a:t>1. Sketch a canvas in one sitting</a:t>
            </a:r>
          </a:p>
          <a:p>
            <a:pPr algn="just"/>
            <a:r>
              <a:rPr lang="en-US" b="0" i="0" dirty="0">
                <a:solidFill>
                  <a:srgbClr val="000000"/>
                </a:solidFill>
                <a:effectLst/>
              </a:rPr>
              <a:t>While a business plan can take weeks or months to write, your initial canvas should be sketched quickly.</a:t>
            </a:r>
          </a:p>
          <a:p>
            <a:pPr algn="just"/>
            <a:r>
              <a:rPr lang="en-US" b="1" i="0" dirty="0">
                <a:solidFill>
                  <a:srgbClr val="000000"/>
                </a:solidFill>
                <a:effectLst/>
              </a:rPr>
              <a:t>2. It’s okay to leave sections blank</a:t>
            </a:r>
          </a:p>
          <a:p>
            <a:pPr algn="just"/>
            <a:r>
              <a:rPr lang="en-US" b="0" i="0" dirty="0">
                <a:solidFill>
                  <a:srgbClr val="000000"/>
                </a:solidFill>
                <a:effectLst/>
              </a:rPr>
              <a:t>Rather than trying to research or debate the “right” answers, put something down quickly or leave it blank and come back to it later. Some elements like “Unfair Advantage” take time to figure out. The canvas is meant to be an organic document that evolves over time and it’s okay to say “I don’t know”.</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915540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0146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0848" y="1516523"/>
            <a:ext cx="10808362" cy="3139321"/>
          </a:xfrm>
          <a:prstGeom prst="rect">
            <a:avLst/>
          </a:prstGeom>
          <a:noFill/>
        </p:spPr>
        <p:txBody>
          <a:bodyPr wrap="square" rtlCol="0">
            <a:spAutoFit/>
          </a:bodyPr>
          <a:lstStyle/>
          <a:p>
            <a:pPr algn="just"/>
            <a:r>
              <a:rPr lang="en-US" b="1" i="0" dirty="0">
                <a:solidFill>
                  <a:srgbClr val="000000"/>
                </a:solidFill>
                <a:effectLst/>
              </a:rPr>
              <a:t>3. Think in the present</a:t>
            </a:r>
          </a:p>
          <a:p>
            <a:pPr algn="just"/>
            <a:r>
              <a:rPr lang="en-US" b="0" i="0" dirty="0">
                <a:solidFill>
                  <a:srgbClr val="000000"/>
                </a:solidFill>
                <a:effectLst/>
              </a:rPr>
              <a:t>Business plans try too hard to predict the future which is impossible. Instead, write your canvas with a “getting things done” attitude. Based on your current stage and what you know right now, what are the next set of hypotheses you need to test to move your product forward?</a:t>
            </a:r>
          </a:p>
          <a:p>
            <a:pPr algn="just"/>
            <a:endParaRPr lang="en-US" b="0" i="0" dirty="0">
              <a:solidFill>
                <a:srgbClr val="000000"/>
              </a:solidFill>
              <a:effectLst/>
            </a:endParaRPr>
          </a:p>
          <a:p>
            <a:pPr algn="just"/>
            <a:r>
              <a:rPr lang="en-US" b="1" i="0" dirty="0">
                <a:solidFill>
                  <a:srgbClr val="000000"/>
                </a:solidFill>
                <a:effectLst/>
              </a:rPr>
              <a:t>4. Use a customer-centric approach</a:t>
            </a:r>
          </a:p>
          <a:p>
            <a:pPr algn="just"/>
            <a:r>
              <a:rPr lang="en-US" b="0" i="0" dirty="0">
                <a:solidFill>
                  <a:srgbClr val="000000"/>
                </a:solidFill>
                <a:effectLst/>
              </a:rPr>
              <a:t>While Alex Osterwalder discusses several alternative approaches to sketching an initial canvas in his book, I prefer using a customer-centric approach. I start with the Customer Segment and follow a prescribed order to filling out a canvas:</a:t>
            </a:r>
          </a:p>
          <a:p>
            <a:pPr algn="just"/>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76627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582339"/>
            <a:ext cx="9893651" cy="4247317"/>
          </a:xfrm>
          <a:prstGeom prst="rect">
            <a:avLst/>
          </a:prstGeom>
          <a:noFill/>
        </p:spPr>
        <p:txBody>
          <a:bodyPr wrap="square" rtlCol="0">
            <a:spAutoFit/>
          </a:bodyPr>
          <a:lstStyle/>
          <a:p>
            <a:pPr algn="just"/>
            <a:r>
              <a:rPr lang="en-US" sz="1800" b="1" i="1" dirty="0">
                <a:solidFill>
                  <a:srgbClr val="000000"/>
                </a:solidFill>
                <a:effectLst/>
              </a:rPr>
              <a:t>Problem and Customer Segments</a:t>
            </a:r>
          </a:p>
          <a:p>
            <a:pPr algn="just"/>
            <a:r>
              <a:rPr lang="en-US" sz="1800" b="0" i="0" dirty="0">
                <a:solidFill>
                  <a:srgbClr val="000000"/>
                </a:solidFill>
                <a:effectLst/>
              </a:rPr>
              <a:t>I find that the “Problem-Customer” pair usually drives the rest of the canvas which is why I tackle them together:</a:t>
            </a:r>
          </a:p>
          <a:p>
            <a:pPr algn="just"/>
            <a:endParaRPr lang="en-US" sz="1800" b="0" i="0" dirty="0">
              <a:solidFill>
                <a:srgbClr val="000000"/>
              </a:solidFill>
              <a:effectLst/>
            </a:endParaRPr>
          </a:p>
          <a:p>
            <a:pPr algn="just"/>
            <a:r>
              <a:rPr lang="en-US" sz="1800" b="1" i="0" dirty="0">
                <a:solidFill>
                  <a:srgbClr val="000000"/>
                </a:solidFill>
                <a:effectLst/>
              </a:rPr>
              <a:t>1. List top 3 problems</a:t>
            </a:r>
          </a:p>
          <a:p>
            <a:pPr algn="just"/>
            <a:r>
              <a:rPr lang="en-US" sz="1800" b="0" i="0" dirty="0">
                <a:solidFill>
                  <a:srgbClr val="000000"/>
                </a:solidFill>
                <a:effectLst/>
              </a:rPr>
              <a:t>For the customer segment you are working with, describe the top 1-3 problems they need solved.</a:t>
            </a:r>
          </a:p>
          <a:p>
            <a:pPr algn="just"/>
            <a:endParaRPr lang="en-US" sz="1800" b="0" i="0" dirty="0">
              <a:solidFill>
                <a:srgbClr val="000000"/>
              </a:solidFill>
              <a:effectLst/>
            </a:endParaRPr>
          </a:p>
          <a:p>
            <a:pPr algn="just"/>
            <a:r>
              <a:rPr lang="en-US" sz="1800" b="1" i="0" dirty="0">
                <a:solidFill>
                  <a:srgbClr val="000000"/>
                </a:solidFill>
                <a:effectLst/>
              </a:rPr>
              <a:t>2. List existing alternatives</a:t>
            </a:r>
          </a:p>
          <a:p>
            <a:pPr algn="just"/>
            <a:r>
              <a:rPr lang="en-US" sz="1800" b="0" i="0" dirty="0">
                <a:solidFill>
                  <a:srgbClr val="000000"/>
                </a:solidFill>
                <a:effectLst/>
              </a:rPr>
              <a:t>Then document how you think your early adopters address these problems today. Unless you are solving a brand new problem (unlikely), most problems have existing solutions. Many times these may not be a readily obvious competitor.</a:t>
            </a:r>
          </a:p>
          <a:p>
            <a:pPr algn="just"/>
            <a:r>
              <a:rPr lang="en-US" sz="1800" b="0" i="0" dirty="0">
                <a:solidFill>
                  <a:srgbClr val="000000"/>
                </a:solidFill>
                <a:effectLst/>
              </a:rPr>
              <a:t>As an example, the biggest alternative to most online collaboration tools is not another collaboration tool, but email. Doing nothing could also be a viable alternative for a customer if the pain is not acute enough.</a:t>
            </a:r>
          </a:p>
          <a:p>
            <a:pPr algn="just"/>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3205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sz="1800" b="1" i="0" dirty="0">
                <a:solidFill>
                  <a:srgbClr val="000000"/>
                </a:solidFill>
                <a:effectLst/>
              </a:rPr>
              <a:t>3. Identify other user roles</a:t>
            </a:r>
          </a:p>
          <a:p>
            <a:pPr algn="just"/>
            <a:r>
              <a:rPr lang="en-US" sz="1800" b="0" i="0" dirty="0">
                <a:solidFill>
                  <a:srgbClr val="000000"/>
                </a:solidFill>
                <a:effectLst/>
              </a:rPr>
              <a:t>Next identify any other user roles that will interact with this customer.</a:t>
            </a:r>
          </a:p>
          <a:p>
            <a:pPr algn="just"/>
            <a:r>
              <a:rPr lang="en-US" sz="1800" b="0" i="0" dirty="0">
                <a:solidFill>
                  <a:srgbClr val="000000"/>
                </a:solidFill>
                <a:effectLst/>
              </a:rPr>
              <a:t>Examples:</a:t>
            </a:r>
          </a:p>
          <a:p>
            <a:pPr algn="just"/>
            <a:r>
              <a:rPr lang="en-US" sz="1800" b="0" i="0" dirty="0">
                <a:solidFill>
                  <a:srgbClr val="000000"/>
                </a:solidFill>
                <a:effectLst/>
              </a:rPr>
              <a:t>1. In a </a:t>
            </a:r>
            <a:r>
              <a:rPr lang="en-US" sz="1800" b="1" i="0" dirty="0">
                <a:solidFill>
                  <a:srgbClr val="000000"/>
                </a:solidFill>
                <a:effectLst/>
              </a:rPr>
              <a:t>blogging platform</a:t>
            </a:r>
            <a:r>
              <a:rPr lang="en-US" sz="1800" b="0" i="0" dirty="0">
                <a:solidFill>
                  <a:srgbClr val="000000"/>
                </a:solidFill>
                <a:effectLst/>
              </a:rPr>
              <a:t>, the </a:t>
            </a:r>
            <a:r>
              <a:rPr lang="en-US" sz="1800" b="0" i="0" u="sng" dirty="0">
                <a:solidFill>
                  <a:srgbClr val="000000"/>
                </a:solidFill>
                <a:effectLst/>
              </a:rPr>
              <a:t>customer is the blog author </a:t>
            </a:r>
            <a:r>
              <a:rPr lang="en-US" sz="1800" b="0" i="0" dirty="0">
                <a:solidFill>
                  <a:srgbClr val="000000"/>
                </a:solidFill>
                <a:effectLst/>
              </a:rPr>
              <a:t>while </a:t>
            </a:r>
            <a:r>
              <a:rPr lang="en-US" sz="1800" b="0" i="0" u="sng" dirty="0">
                <a:solidFill>
                  <a:srgbClr val="000000"/>
                </a:solidFill>
                <a:effectLst/>
              </a:rPr>
              <a:t>the user is a reader</a:t>
            </a:r>
            <a:r>
              <a:rPr lang="en-US" sz="1800" b="0" i="0" dirty="0">
                <a:solidFill>
                  <a:srgbClr val="000000"/>
                </a:solidFill>
                <a:effectLst/>
              </a:rPr>
              <a:t>.</a:t>
            </a:r>
          </a:p>
          <a:p>
            <a:pPr algn="just"/>
            <a:r>
              <a:rPr lang="en-US" sz="1800" b="0" i="0" dirty="0">
                <a:solidFill>
                  <a:srgbClr val="000000"/>
                </a:solidFill>
                <a:effectLst/>
              </a:rPr>
              <a:t>2. In a </a:t>
            </a:r>
            <a:r>
              <a:rPr lang="en-US" sz="1800" b="1" i="0" dirty="0">
                <a:solidFill>
                  <a:srgbClr val="000000"/>
                </a:solidFill>
                <a:effectLst/>
              </a:rPr>
              <a:t>photo sharing service</a:t>
            </a:r>
            <a:r>
              <a:rPr lang="en-US" sz="1800" b="0" i="0" dirty="0">
                <a:solidFill>
                  <a:srgbClr val="000000"/>
                </a:solidFill>
                <a:effectLst/>
              </a:rPr>
              <a:t>, the </a:t>
            </a:r>
            <a:r>
              <a:rPr lang="en-US" sz="1800" b="0" i="0" u="sng" dirty="0">
                <a:solidFill>
                  <a:srgbClr val="000000"/>
                </a:solidFill>
                <a:effectLst/>
              </a:rPr>
              <a:t>customer is the sharer</a:t>
            </a:r>
            <a:r>
              <a:rPr lang="en-US" sz="1800" b="0" i="0" dirty="0">
                <a:solidFill>
                  <a:srgbClr val="000000"/>
                </a:solidFill>
                <a:effectLst/>
              </a:rPr>
              <a:t>, </a:t>
            </a:r>
            <a:r>
              <a:rPr lang="en-US" sz="1800" b="0" i="0" u="sng" dirty="0">
                <a:solidFill>
                  <a:srgbClr val="000000"/>
                </a:solidFill>
                <a:effectLst/>
              </a:rPr>
              <a:t>while users are viewers </a:t>
            </a:r>
            <a:r>
              <a:rPr lang="en-US" sz="1800" b="0" i="0" dirty="0">
                <a:solidFill>
                  <a:srgbClr val="000000"/>
                </a:solidFill>
                <a:effectLst/>
              </a:rPr>
              <a:t>(family and friends).</a:t>
            </a:r>
          </a:p>
          <a:p>
            <a:pPr algn="just"/>
            <a:endParaRPr lang="en-US" sz="1800" b="0" i="0" dirty="0">
              <a:solidFill>
                <a:srgbClr val="000000"/>
              </a:solidFill>
              <a:effectLst/>
            </a:endParaRPr>
          </a:p>
          <a:p>
            <a:pPr algn="just"/>
            <a:r>
              <a:rPr lang="en-US" sz="1800" b="1" i="0" dirty="0">
                <a:solidFill>
                  <a:srgbClr val="000000"/>
                </a:solidFill>
                <a:effectLst/>
              </a:rPr>
              <a:t>4. Hone in on possible early adopters</a:t>
            </a:r>
          </a:p>
          <a:p>
            <a:pPr algn="just"/>
            <a:r>
              <a:rPr lang="en-US" sz="1800" b="0" i="0" dirty="0">
                <a:solidFill>
                  <a:srgbClr val="000000"/>
                </a:solidFill>
                <a:effectLst/>
              </a:rPr>
              <a:t>With these problems in mind, get more specific on the customer segment. </a:t>
            </a:r>
          </a:p>
          <a:p>
            <a:pPr algn="just"/>
            <a:r>
              <a:rPr lang="en-US" sz="1800" b="0" i="0" dirty="0">
                <a:solidFill>
                  <a:srgbClr val="000000"/>
                </a:solidFill>
                <a:effectLst/>
              </a:rPr>
              <a:t>Narrow down the distinguishing characteristics of your prototypical customer.</a:t>
            </a:r>
          </a:p>
          <a:p>
            <a:pPr algn="just"/>
            <a:r>
              <a:rPr lang="en-US" sz="1800" b="0" i="1" u="sng" dirty="0">
                <a:solidFill>
                  <a:srgbClr val="606060"/>
                </a:solidFill>
                <a:effectLst/>
              </a:rPr>
              <a:t>Your objective is to define an early adopter - not a mainstream customer.</a:t>
            </a:r>
          </a:p>
          <a:p>
            <a:pPr algn="just"/>
            <a:r>
              <a:rPr lang="en-US" sz="1800" b="0" i="0" dirty="0">
                <a:solidFill>
                  <a:srgbClr val="000000"/>
                </a:solidFill>
                <a:effectLst/>
              </a:rPr>
              <a:t>As an example, my last product, </a:t>
            </a:r>
            <a:r>
              <a:rPr lang="en-US" sz="1800" b="0" i="0" dirty="0" err="1">
                <a:solidFill>
                  <a:srgbClr val="000000"/>
                </a:solidFill>
                <a:effectLst/>
              </a:rPr>
              <a:t>CloudFire</a:t>
            </a:r>
            <a:r>
              <a:rPr lang="en-US" sz="1800" b="0" i="0" dirty="0">
                <a:solidFill>
                  <a:srgbClr val="000000"/>
                </a:solidFill>
                <a:effectLst/>
              </a:rPr>
              <a:t>, was a photo and video sharing service targeted at parents. Further refinement got me to define my early adopters as “first-time moms with kids under the age of three”.</a:t>
            </a:r>
          </a:p>
          <a:p>
            <a:pPr algn="just"/>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35535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0307" y="952845"/>
            <a:ext cx="10680806"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2515" y="1209947"/>
            <a:ext cx="10496390" cy="4278094"/>
          </a:xfrm>
          <a:prstGeom prst="rect">
            <a:avLst/>
          </a:prstGeom>
          <a:noFill/>
        </p:spPr>
        <p:txBody>
          <a:bodyPr wrap="square" rtlCol="0">
            <a:spAutoFit/>
          </a:bodyPr>
          <a:lstStyle/>
          <a:p>
            <a:pPr algn="just"/>
            <a:r>
              <a:rPr lang="en-US" sz="2000" b="1" i="0" dirty="0">
                <a:solidFill>
                  <a:srgbClr val="000000"/>
                </a:solidFill>
                <a:effectLst/>
              </a:rPr>
              <a:t>Case Study: Lean Canvas - Problem and Customer Segments</a:t>
            </a:r>
          </a:p>
          <a:p>
            <a:pPr algn="just"/>
            <a:r>
              <a:rPr lang="en-US" sz="1800" b="1" i="0" dirty="0">
                <a:solidFill>
                  <a:srgbClr val="444444"/>
                </a:solidFill>
                <a:effectLst/>
              </a:rPr>
              <a:t>Customer Segment: Startup Founder </a:t>
            </a:r>
          </a:p>
          <a:p>
            <a:pPr algn="just"/>
            <a:endParaRPr lang="en-US" sz="1800" b="1" i="0" dirty="0">
              <a:solidFill>
                <a:srgbClr val="444444"/>
              </a:solidFill>
              <a:effectLst/>
            </a:endParaRPr>
          </a:p>
          <a:p>
            <a:pPr algn="just"/>
            <a:r>
              <a:rPr lang="en-US" sz="1800" b="1" i="0" dirty="0">
                <a:solidFill>
                  <a:schemeClr val="accent1"/>
                </a:solidFill>
                <a:effectLst/>
              </a:rPr>
              <a:t>1. Top 3 problems</a:t>
            </a:r>
          </a:p>
          <a:p>
            <a:pPr algn="just"/>
            <a:r>
              <a:rPr lang="en-US" sz="1800" b="1" i="0" dirty="0">
                <a:solidFill>
                  <a:srgbClr val="444444"/>
                </a:solidFill>
                <a:effectLst/>
              </a:rPr>
              <a:t>Problem 1: Business Models need to be more portable</a:t>
            </a:r>
          </a:p>
          <a:p>
            <a:pPr algn="just"/>
            <a:r>
              <a:rPr lang="en-US" sz="1800" b="0" i="0" dirty="0">
                <a:solidFill>
                  <a:srgbClr val="444444"/>
                </a:solidFill>
                <a:effectLst/>
              </a:rPr>
              <a:t>Business Plans are too static and don’t get read or updated enough. A lot of entrepreneurs skip this step altogether which is NOT the solution.</a:t>
            </a:r>
          </a:p>
          <a:p>
            <a:pPr algn="just"/>
            <a:endParaRPr lang="en-US" sz="1800" b="0" i="0" dirty="0">
              <a:solidFill>
                <a:srgbClr val="444444"/>
              </a:solidFill>
              <a:effectLst/>
            </a:endParaRPr>
          </a:p>
          <a:p>
            <a:pPr algn="just"/>
            <a:r>
              <a:rPr lang="en-US" sz="1800" b="1" i="0" dirty="0">
                <a:solidFill>
                  <a:srgbClr val="444444"/>
                </a:solidFill>
                <a:effectLst/>
              </a:rPr>
              <a:t>Problem 2: Measuring progress is hard work</a:t>
            </a:r>
          </a:p>
          <a:p>
            <a:pPr algn="just"/>
            <a:r>
              <a:rPr lang="en-US" sz="1800" b="0" i="0" dirty="0">
                <a:solidFill>
                  <a:srgbClr val="444444"/>
                </a:solidFill>
                <a:effectLst/>
              </a:rPr>
              <a:t>Customer Discovery is a qualitative process and requires a lot of work (documenting interviews, aggregating results, etc.) to yield actionable insights.</a:t>
            </a:r>
          </a:p>
          <a:p>
            <a:pPr algn="just"/>
            <a:endParaRPr lang="en-US" sz="1800" b="0" i="0" dirty="0">
              <a:solidFill>
                <a:srgbClr val="444444"/>
              </a:solidFill>
              <a:effectLst/>
            </a:endParaRPr>
          </a:p>
          <a:p>
            <a:pPr algn="just"/>
            <a:r>
              <a:rPr lang="en-US" sz="1800" b="1" i="0" dirty="0">
                <a:solidFill>
                  <a:srgbClr val="444444"/>
                </a:solidFill>
                <a:effectLst/>
              </a:rPr>
              <a:t>Problem 3: Communicating learning is critical</a:t>
            </a:r>
          </a:p>
          <a:p>
            <a:pPr algn="just"/>
            <a:r>
              <a:rPr lang="en-US" sz="1800" b="0" i="0" dirty="0">
                <a:solidFill>
                  <a:srgbClr val="444444"/>
                </a:solidFill>
                <a:effectLst/>
              </a:rPr>
              <a:t>The biggest mind shift when practicing a Lean Startup methodology is being objective and instilling a culture of continuous learning and improvement by holding ourselves accountable to internal and external stakeholders.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0774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7255" y="952845"/>
            <a:ext cx="10165976"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6410" y="1232999"/>
            <a:ext cx="9920087" cy="3970318"/>
          </a:xfrm>
          <a:prstGeom prst="rect">
            <a:avLst/>
          </a:prstGeom>
          <a:noFill/>
        </p:spPr>
        <p:txBody>
          <a:bodyPr wrap="square" rtlCol="0">
            <a:spAutoFit/>
          </a:bodyPr>
          <a:lstStyle/>
          <a:p>
            <a:pPr algn="just"/>
            <a:r>
              <a:rPr lang="en-US" sz="1800" b="1" i="0" dirty="0">
                <a:solidFill>
                  <a:schemeClr val="accent1"/>
                </a:solidFill>
                <a:effectLst/>
              </a:rPr>
              <a:t>2. Existing Alternatives</a:t>
            </a:r>
          </a:p>
          <a:p>
            <a:pPr algn="just"/>
            <a:r>
              <a:rPr lang="en-US" sz="1800" b="0" i="0" dirty="0">
                <a:solidFill>
                  <a:srgbClr val="444444"/>
                </a:solidFill>
                <a:effectLst/>
              </a:rPr>
              <a:t>Intuition, business plans, worksheets/spreadsheets.</a:t>
            </a:r>
          </a:p>
          <a:p>
            <a:pPr algn="just"/>
            <a:endParaRPr lang="en-US" sz="1800" b="0" i="0" dirty="0">
              <a:solidFill>
                <a:srgbClr val="444444"/>
              </a:solidFill>
              <a:effectLst/>
            </a:endParaRPr>
          </a:p>
          <a:p>
            <a:pPr algn="just"/>
            <a:r>
              <a:rPr lang="en-US" sz="1800" b="1" i="0" dirty="0">
                <a:solidFill>
                  <a:schemeClr val="accent1"/>
                </a:solidFill>
                <a:effectLst/>
              </a:rPr>
              <a:t>3. User Roles:</a:t>
            </a:r>
          </a:p>
          <a:p>
            <a:pPr algn="just"/>
            <a:r>
              <a:rPr lang="en-US" sz="1800" b="1" i="1" dirty="0">
                <a:solidFill>
                  <a:srgbClr val="444444"/>
                </a:solidFill>
                <a:effectLst/>
              </a:rPr>
              <a:t>Creators (Startup Founders):</a:t>
            </a:r>
          </a:p>
          <a:p>
            <a:pPr algn="just"/>
            <a:r>
              <a:rPr lang="en-US" sz="1800" b="0" i="0" dirty="0">
                <a:solidFill>
                  <a:srgbClr val="FF0000"/>
                </a:solidFill>
                <a:effectLst/>
              </a:rPr>
              <a:t>Responsible for documenting hypotheses and communicating progress.</a:t>
            </a:r>
          </a:p>
          <a:p>
            <a:pPr algn="just"/>
            <a:endParaRPr lang="en-US" sz="1800" b="0" i="0" dirty="0">
              <a:solidFill>
                <a:srgbClr val="444444"/>
              </a:solidFill>
              <a:effectLst/>
            </a:endParaRPr>
          </a:p>
          <a:p>
            <a:pPr algn="just"/>
            <a:r>
              <a:rPr lang="en-US" sz="1800" b="1" i="1" dirty="0">
                <a:solidFill>
                  <a:srgbClr val="444444"/>
                </a:solidFill>
                <a:effectLst/>
              </a:rPr>
              <a:t>Collaborators (Advisors/Investors) </a:t>
            </a:r>
            <a:r>
              <a:rPr lang="en-US" sz="1800" b="0" i="0" dirty="0">
                <a:solidFill>
                  <a:srgbClr val="444444"/>
                </a:solidFill>
                <a:effectLst/>
              </a:rPr>
              <a:t>:</a:t>
            </a:r>
          </a:p>
          <a:p>
            <a:pPr algn="just"/>
            <a:r>
              <a:rPr lang="en-US" sz="1800" b="0" i="0" dirty="0">
                <a:solidFill>
                  <a:srgbClr val="FF0000"/>
                </a:solidFill>
                <a:effectLst/>
              </a:rPr>
              <a:t>Help the founders by providing advice and holding them accountable.</a:t>
            </a:r>
          </a:p>
          <a:p>
            <a:pPr algn="just"/>
            <a:endParaRPr lang="en-US" sz="1800" b="0" i="0" dirty="0">
              <a:solidFill>
                <a:srgbClr val="444444"/>
              </a:solidFill>
              <a:effectLst/>
            </a:endParaRPr>
          </a:p>
          <a:p>
            <a:pPr algn="just"/>
            <a:r>
              <a:rPr lang="en-US" sz="1800" b="1" i="0" dirty="0">
                <a:solidFill>
                  <a:schemeClr val="accent1"/>
                </a:solidFill>
                <a:effectLst/>
              </a:rPr>
              <a:t>4. Early Adopter</a:t>
            </a:r>
          </a:p>
          <a:p>
            <a:pPr algn="just"/>
            <a:r>
              <a:rPr lang="en-US" sz="1800" b="0" i="0" dirty="0">
                <a:solidFill>
                  <a:srgbClr val="444444"/>
                </a:solidFill>
                <a:effectLst/>
              </a:rPr>
              <a:t>Since the Lean Canvas was a product of synthesizing Customer Development, Lean Startups, and the Business Model Canvas, I believe an early adopter would be someone who has had some familiarity with at least one and ideally all of the above.</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2902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78102EA-3921-94D9-9904-4D2857421534}"/>
              </a:ext>
            </a:extLst>
          </p:cNvPr>
          <p:cNvPicPr>
            <a:picLocks noChangeAspect="1"/>
          </p:cNvPicPr>
          <p:nvPr/>
        </p:nvPicPr>
        <p:blipFill>
          <a:blip r:embed="rId7"/>
          <a:stretch>
            <a:fillRect/>
          </a:stretch>
        </p:blipFill>
        <p:spPr>
          <a:xfrm>
            <a:off x="1337022" y="1612545"/>
            <a:ext cx="8767482" cy="3850042"/>
          </a:xfrm>
          <a:prstGeom prst="rect">
            <a:avLst/>
          </a:prstGeom>
        </p:spPr>
      </p:pic>
    </p:spTree>
    <p:extLst>
      <p:ext uri="{BB962C8B-B14F-4D97-AF65-F5344CB8AC3E}">
        <p14:creationId xmlns:p14="http://schemas.microsoft.com/office/powerpoint/2010/main" val="1515460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8159" y="1330911"/>
            <a:ext cx="9893651" cy="4524315"/>
          </a:xfrm>
          <a:prstGeom prst="rect">
            <a:avLst/>
          </a:prstGeom>
          <a:noFill/>
        </p:spPr>
        <p:txBody>
          <a:bodyPr wrap="square" rtlCol="0">
            <a:spAutoFit/>
          </a:bodyPr>
          <a:lstStyle/>
          <a:p>
            <a:r>
              <a:rPr lang="en-US" sz="1800" b="1" i="1" dirty="0">
                <a:solidFill>
                  <a:srgbClr val="000000"/>
                </a:solidFill>
                <a:effectLst/>
              </a:rPr>
              <a:t>Unique Value Proposition</a:t>
            </a:r>
          </a:p>
          <a:p>
            <a:r>
              <a:rPr lang="en-US" sz="1800" b="0" i="0" dirty="0">
                <a:solidFill>
                  <a:srgbClr val="000000"/>
                </a:solidFill>
                <a:effectLst/>
              </a:rPr>
              <a:t>Dead-center in the Lean Canvas is a box for your Unique Value Proposition (UVP). This is one of the most important boxes on the canvas and also the hardest to get right.</a:t>
            </a:r>
          </a:p>
          <a:p>
            <a:r>
              <a:rPr lang="en-US" sz="1800" b="0" i="1" dirty="0">
                <a:solidFill>
                  <a:srgbClr val="606060"/>
                </a:solidFill>
                <a:effectLst/>
              </a:rPr>
              <a:t>“</a:t>
            </a:r>
            <a:r>
              <a:rPr lang="en-US" sz="1800" b="0" i="1" dirty="0">
                <a:solidFill>
                  <a:srgbClr val="FF0000"/>
                </a:solidFill>
                <a:effectLst/>
              </a:rPr>
              <a:t>Unique Value Proposition</a:t>
            </a:r>
            <a:r>
              <a:rPr lang="en-US" sz="1800" b="0" i="1" dirty="0">
                <a:solidFill>
                  <a:srgbClr val="606060"/>
                </a:solidFill>
                <a:effectLst/>
              </a:rPr>
              <a:t>: A single, clear compelling message that states why you are different and worth buying.”</a:t>
            </a:r>
          </a:p>
          <a:p>
            <a:r>
              <a:rPr lang="en-US" sz="1800" b="0" i="0" dirty="0">
                <a:solidFill>
                  <a:srgbClr val="606060"/>
                </a:solidFill>
                <a:effectLst/>
              </a:rPr>
              <a:t>- Steve Blank</a:t>
            </a:r>
          </a:p>
          <a:p>
            <a:r>
              <a:rPr lang="en-US" sz="1800" b="0" i="0" dirty="0">
                <a:solidFill>
                  <a:srgbClr val="606060"/>
                </a:solidFill>
                <a:effectLst/>
              </a:rPr>
              <a:t>The Four Steps to the Epiphany</a:t>
            </a:r>
          </a:p>
          <a:p>
            <a:r>
              <a:rPr lang="en-US" sz="1800" b="0" i="0" dirty="0">
                <a:solidFill>
                  <a:srgbClr val="000000"/>
                </a:solidFill>
                <a:effectLst/>
              </a:rPr>
              <a:t>The </a:t>
            </a:r>
            <a:r>
              <a:rPr lang="en-US" sz="1800" b="0" i="0" u="sng" dirty="0">
                <a:solidFill>
                  <a:srgbClr val="FF0000"/>
                </a:solidFill>
                <a:effectLst/>
              </a:rPr>
              <a:t>UVP is hard to get right because you have to distill the essence of your product in a few words that can fit in the headline of your landing page</a:t>
            </a:r>
            <a:r>
              <a:rPr lang="en-US" sz="1800" b="0" i="0" dirty="0">
                <a:solidFill>
                  <a:srgbClr val="000000"/>
                </a:solidFill>
                <a:effectLst/>
              </a:rPr>
              <a:t>. Additionally, your UVP also needs to be different and that difference needs to matter.</a:t>
            </a:r>
          </a:p>
          <a:p>
            <a:r>
              <a:rPr lang="en-US" sz="1800" b="0" i="0" dirty="0">
                <a:solidFill>
                  <a:srgbClr val="000000"/>
                </a:solidFill>
                <a:effectLst/>
              </a:rPr>
              <a:t>First-time visitors spend 8 seconds on average on a landing page. Your UVP is their first interaction with your product - craft a good UVP and they might stay and view the rest of your site. Otherwise, they’ll simply leave.</a:t>
            </a:r>
          </a:p>
          <a:p>
            <a:r>
              <a:rPr lang="en-US" sz="1800" b="0" i="0" u="sng" dirty="0">
                <a:solidFill>
                  <a:srgbClr val="000000"/>
                </a:solidFill>
                <a:effectLst/>
              </a:rPr>
              <a:t>The good news is you don’t have to get this perfect right away. Like everything on the canvas, you start with a best guess and then iterate from there.</a:t>
            </a:r>
          </a:p>
          <a:p>
            <a:endParaRPr lang="en-US" sz="1800" b="0" i="0" dirty="0">
              <a:solidFill>
                <a:srgbClr val="000000"/>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335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095" y="852929"/>
            <a:ext cx="11707045" cy="53902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1521" y="904465"/>
            <a:ext cx="11631384" cy="5355312"/>
          </a:xfrm>
          <a:prstGeom prst="rect">
            <a:avLst/>
          </a:prstGeom>
          <a:noFill/>
        </p:spPr>
        <p:txBody>
          <a:bodyPr wrap="square" rtlCol="0">
            <a:spAutoFit/>
          </a:bodyPr>
          <a:lstStyle/>
          <a:p>
            <a:r>
              <a:rPr lang="en-US" sz="1800" b="1" i="0" dirty="0">
                <a:solidFill>
                  <a:srgbClr val="000000"/>
                </a:solidFill>
                <a:effectLst/>
              </a:rPr>
              <a:t>How to Craft a Unique Value Proposition</a:t>
            </a:r>
          </a:p>
          <a:p>
            <a:r>
              <a:rPr lang="en-US" sz="1800" b="0" i="0" dirty="0">
                <a:solidFill>
                  <a:srgbClr val="000000"/>
                </a:solidFill>
                <a:effectLst/>
              </a:rPr>
              <a:t>I highly recommend getting a copy of the classic book on marketing by Al </a:t>
            </a:r>
            <a:r>
              <a:rPr lang="en-US" sz="1800" b="0" i="0" dirty="0" err="1">
                <a:solidFill>
                  <a:srgbClr val="000000"/>
                </a:solidFill>
                <a:effectLst/>
              </a:rPr>
              <a:t>Ries</a:t>
            </a:r>
            <a:r>
              <a:rPr lang="en-US" sz="1800" b="0" i="0" dirty="0">
                <a:solidFill>
                  <a:srgbClr val="000000"/>
                </a:solidFill>
                <a:effectLst/>
              </a:rPr>
              <a:t> and Jack Trout: “Positioning: The Battle For Your Mind”. </a:t>
            </a:r>
            <a:r>
              <a:rPr lang="en-US" sz="1800" b="0" i="0" dirty="0" err="1">
                <a:solidFill>
                  <a:srgbClr val="000000"/>
                </a:solidFill>
                <a:effectLst/>
              </a:rPr>
              <a:t>Ries</a:t>
            </a:r>
            <a:r>
              <a:rPr lang="en-US" sz="1800" b="0" i="0" dirty="0">
                <a:solidFill>
                  <a:srgbClr val="000000"/>
                </a:solidFill>
                <a:effectLst/>
              </a:rPr>
              <a:t> and Trout are considered the fathers of modern advertising. This is an “</a:t>
            </a:r>
            <a:r>
              <a:rPr lang="en-US" sz="1800" b="0" i="0" dirty="0" err="1">
                <a:solidFill>
                  <a:srgbClr val="000000"/>
                </a:solidFill>
                <a:effectLst/>
              </a:rPr>
              <a:t>easyread</a:t>
            </a:r>
            <a:r>
              <a:rPr lang="en-US" sz="1800" b="0" i="0" dirty="0">
                <a:solidFill>
                  <a:srgbClr val="000000"/>
                </a:solidFill>
                <a:effectLst/>
              </a:rPr>
              <a:t>” and the best crash course on marketing I’ve ever come across.</a:t>
            </a:r>
          </a:p>
          <a:p>
            <a:pPr marL="285750" indent="-285750">
              <a:buFont typeface="Arial" panose="020B0604020202020204" pitchFamily="34" charset="0"/>
              <a:buChar char="•"/>
            </a:pPr>
            <a:r>
              <a:rPr lang="en-US" sz="1800" b="1" i="0" dirty="0">
                <a:solidFill>
                  <a:srgbClr val="000000"/>
                </a:solidFill>
                <a:effectLst/>
              </a:rPr>
              <a:t>Be different, but make sure your difference matters</a:t>
            </a:r>
          </a:p>
          <a:p>
            <a:r>
              <a:rPr lang="en-US" sz="1800" b="0" i="0" dirty="0">
                <a:solidFill>
                  <a:srgbClr val="000000"/>
                </a:solidFill>
                <a:effectLst/>
              </a:rPr>
              <a:t>The key to unlocking what’s different about your product is deriving your UVP directly from the #1 problem you are solving. If that problem is indeed worth solving, you’re more than halfway there already.</a:t>
            </a:r>
          </a:p>
          <a:p>
            <a:pPr marL="285750" indent="-285750">
              <a:buFont typeface="Arial" panose="020B0604020202020204" pitchFamily="34" charset="0"/>
              <a:buChar char="•"/>
            </a:pPr>
            <a:r>
              <a:rPr lang="en-US" sz="1800" b="1" i="0" dirty="0">
                <a:solidFill>
                  <a:srgbClr val="000000"/>
                </a:solidFill>
                <a:effectLst/>
              </a:rPr>
              <a:t>Target early adopters</a:t>
            </a:r>
          </a:p>
          <a:p>
            <a:r>
              <a:rPr lang="en-US" sz="1800" b="0" i="0" dirty="0">
                <a:solidFill>
                  <a:srgbClr val="000000"/>
                </a:solidFill>
                <a:effectLst/>
              </a:rPr>
              <a:t>Too many marketers try to target the “middle” in the hopes of reaching mainstream customers and in the process water down their message. Your product is </a:t>
            </a:r>
            <a:r>
              <a:rPr lang="en-US" sz="1800" b="1" i="0" dirty="0">
                <a:solidFill>
                  <a:srgbClr val="000000"/>
                </a:solidFill>
                <a:effectLst/>
              </a:rPr>
              <a:t>not </a:t>
            </a:r>
            <a:r>
              <a:rPr lang="en-US" sz="1800" b="0" i="0" dirty="0">
                <a:solidFill>
                  <a:srgbClr val="000000"/>
                </a:solidFill>
                <a:effectLst/>
              </a:rPr>
              <a:t>ready for mainstream customers yet. Your sole job should be finding and targeting early adopters which requires bold, clear, and specific messaging.</a:t>
            </a:r>
          </a:p>
          <a:p>
            <a:pPr marL="285750" indent="-285750">
              <a:buFont typeface="Arial" panose="020B0604020202020204" pitchFamily="34" charset="0"/>
              <a:buChar char="•"/>
            </a:pPr>
            <a:r>
              <a:rPr lang="en-US" sz="1800" b="1" i="0" dirty="0">
                <a:solidFill>
                  <a:srgbClr val="000000"/>
                </a:solidFill>
                <a:effectLst/>
              </a:rPr>
              <a:t>Focus on finished story benefits</a:t>
            </a:r>
          </a:p>
          <a:p>
            <a:r>
              <a:rPr lang="en-US" sz="1800" b="0" i="0" dirty="0">
                <a:solidFill>
                  <a:srgbClr val="000000"/>
                </a:solidFill>
                <a:effectLst/>
              </a:rPr>
              <a:t>You’ve probably heard about the importance of highlighting benefits over features. But benefits still require your customers to translate them to their worldview. A good UVP gets inside the head of your customers and focusses on the benefits your customers derive </a:t>
            </a:r>
            <a:r>
              <a:rPr lang="en-US" sz="1800" b="1" i="0" dirty="0">
                <a:solidFill>
                  <a:srgbClr val="000000"/>
                </a:solidFill>
                <a:effectLst/>
              </a:rPr>
              <a:t>after </a:t>
            </a:r>
            <a:r>
              <a:rPr lang="en-US" sz="1800" b="0" i="0" dirty="0">
                <a:solidFill>
                  <a:srgbClr val="000000"/>
                </a:solidFill>
                <a:effectLst/>
              </a:rPr>
              <a:t>using your product.</a:t>
            </a:r>
          </a:p>
          <a:p>
            <a:r>
              <a:rPr lang="en-US" sz="1800" b="0" i="0" dirty="0">
                <a:solidFill>
                  <a:srgbClr val="000000"/>
                </a:solidFill>
                <a:effectLst/>
              </a:rPr>
              <a:t>So for instance if you are building a résumé-building service:</a:t>
            </a:r>
          </a:p>
          <a:p>
            <a:r>
              <a:rPr lang="en-US" sz="1800" b="0" i="0" dirty="0">
                <a:solidFill>
                  <a:srgbClr val="000000"/>
                </a:solidFill>
                <a:effectLst/>
              </a:rPr>
              <a:t>- a feature might be “</a:t>
            </a:r>
            <a:r>
              <a:rPr lang="en-US" sz="1800" b="0" i="1" dirty="0">
                <a:solidFill>
                  <a:srgbClr val="000000"/>
                </a:solidFill>
                <a:effectLst/>
              </a:rPr>
              <a:t>professionally designed templates</a:t>
            </a:r>
            <a:r>
              <a:rPr lang="en-US" sz="1800" b="0" i="0" dirty="0">
                <a:solidFill>
                  <a:srgbClr val="000000"/>
                </a:solidFill>
                <a:effectLst/>
              </a:rPr>
              <a:t>”</a:t>
            </a:r>
          </a:p>
          <a:p>
            <a:r>
              <a:rPr lang="en-US" sz="1800" b="0" i="0" dirty="0">
                <a:solidFill>
                  <a:srgbClr val="000000"/>
                </a:solidFill>
                <a:effectLst/>
              </a:rPr>
              <a:t>- the benefit would be an “</a:t>
            </a:r>
            <a:r>
              <a:rPr lang="en-US" sz="1800" b="0" i="1" dirty="0">
                <a:solidFill>
                  <a:srgbClr val="000000"/>
                </a:solidFill>
                <a:effectLst/>
              </a:rPr>
              <a:t>eye-catching </a:t>
            </a:r>
            <a:r>
              <a:rPr lang="en-US" sz="1800" b="0" i="0" dirty="0">
                <a:solidFill>
                  <a:srgbClr val="000000"/>
                </a:solidFill>
                <a:effectLst/>
              </a:rPr>
              <a:t>résumé </a:t>
            </a:r>
            <a:r>
              <a:rPr lang="en-US" sz="1800" b="0" i="1" dirty="0">
                <a:solidFill>
                  <a:srgbClr val="000000"/>
                </a:solidFill>
                <a:effectLst/>
              </a:rPr>
              <a:t>that stands out</a:t>
            </a:r>
            <a:r>
              <a:rPr lang="en-US" sz="1800" b="0" i="0" dirty="0">
                <a:solidFill>
                  <a:srgbClr val="000000"/>
                </a:solidFill>
                <a:effectLst/>
              </a:rPr>
              <a:t>”</a:t>
            </a:r>
          </a:p>
          <a:p>
            <a:r>
              <a:rPr lang="en-US" sz="1800" b="0" i="0" dirty="0">
                <a:solidFill>
                  <a:srgbClr val="000000"/>
                </a:solidFill>
                <a:effectLst/>
              </a:rPr>
              <a:t>- but the finished story benefit would be “</a:t>
            </a:r>
            <a:r>
              <a:rPr lang="en-US" sz="1800" b="0" i="1" dirty="0">
                <a:solidFill>
                  <a:srgbClr val="000000"/>
                </a:solidFill>
                <a:effectLst/>
              </a:rPr>
              <a:t>landing your dream job</a:t>
            </a:r>
            <a:r>
              <a:rPr lang="en-US" sz="1800" b="0" i="0" dirty="0">
                <a:solidFill>
                  <a:srgbClr val="000000"/>
                </a:solidFill>
                <a:effectLst/>
              </a:rPr>
              <a:t>”.</a:t>
            </a:r>
            <a:endParaRPr lang="en-US" b="1" dirty="0">
              <a:solidFill>
                <a:srgbClr val="00000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27443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457376"/>
            <a:ext cx="1879649" cy="309233"/>
          </a:xfrm>
          <a:prstGeom prst="rect">
            <a:avLst/>
          </a:prstGeom>
        </p:spPr>
      </p:pic>
    </p:spTree>
    <p:extLst>
      <p:ext uri="{BB962C8B-B14F-4D97-AF65-F5344CB8AC3E}">
        <p14:creationId xmlns:p14="http://schemas.microsoft.com/office/powerpoint/2010/main" val="15263096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1330911"/>
            <a:ext cx="11035232"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8158" y="1330911"/>
            <a:ext cx="10865683" cy="4524315"/>
          </a:xfrm>
          <a:prstGeom prst="rect">
            <a:avLst/>
          </a:prstGeom>
          <a:noFill/>
        </p:spPr>
        <p:txBody>
          <a:bodyPr wrap="square" rtlCol="0">
            <a:spAutoFit/>
          </a:bodyPr>
          <a:lstStyle/>
          <a:p>
            <a:pPr marL="285750" indent="-285750">
              <a:buFont typeface="Arial" panose="020B0604020202020204" pitchFamily="34" charset="0"/>
              <a:buChar char="•"/>
            </a:pPr>
            <a:r>
              <a:rPr lang="en-US" sz="1800" b="1" i="0" dirty="0">
                <a:solidFill>
                  <a:srgbClr val="000000"/>
                </a:solidFill>
                <a:effectLst/>
              </a:rPr>
              <a:t>Pick your words carefully and own them</a:t>
            </a:r>
          </a:p>
          <a:p>
            <a:r>
              <a:rPr lang="en-US" sz="1800" b="0" i="0" dirty="0">
                <a:solidFill>
                  <a:srgbClr val="000000"/>
                </a:solidFill>
                <a:effectLst/>
              </a:rPr>
              <a:t>Words are key to any great marketing and branding campaign. Look at how the top luxury car brands have used a single word to define themselves:</a:t>
            </a:r>
          </a:p>
          <a:p>
            <a:r>
              <a:rPr lang="en-US" sz="1800" b="0" i="1" dirty="0">
                <a:solidFill>
                  <a:srgbClr val="000000"/>
                </a:solidFill>
                <a:effectLst/>
              </a:rPr>
              <a:t>Performance</a:t>
            </a:r>
            <a:r>
              <a:rPr lang="en-US" sz="1800" b="0" i="0" dirty="0">
                <a:solidFill>
                  <a:srgbClr val="000000"/>
                </a:solidFill>
                <a:effectLst/>
              </a:rPr>
              <a:t>: BMW </a:t>
            </a:r>
            <a:r>
              <a:rPr lang="en-US" sz="1800" b="0" i="1" dirty="0">
                <a:solidFill>
                  <a:srgbClr val="000000"/>
                </a:solidFill>
                <a:effectLst/>
              </a:rPr>
              <a:t>Design</a:t>
            </a:r>
            <a:r>
              <a:rPr lang="en-US" sz="1800" b="0" i="0" dirty="0">
                <a:solidFill>
                  <a:srgbClr val="000000"/>
                </a:solidFill>
                <a:effectLst/>
              </a:rPr>
              <a:t>: Audi </a:t>
            </a:r>
            <a:r>
              <a:rPr lang="en-US" sz="1800" b="0" i="1" dirty="0">
                <a:solidFill>
                  <a:srgbClr val="000000"/>
                </a:solidFill>
                <a:effectLst/>
              </a:rPr>
              <a:t>Prestige</a:t>
            </a:r>
            <a:r>
              <a:rPr lang="en-US" sz="1800" b="0" i="0" dirty="0">
                <a:solidFill>
                  <a:srgbClr val="000000"/>
                </a:solidFill>
                <a:effectLst/>
              </a:rPr>
              <a:t>: Mercedes</a:t>
            </a:r>
          </a:p>
          <a:p>
            <a:r>
              <a:rPr lang="en-US" sz="1800" b="0" i="0" dirty="0">
                <a:solidFill>
                  <a:srgbClr val="000000"/>
                </a:solidFill>
                <a:effectLst/>
              </a:rPr>
              <a:t>Picking a few “key” words that you consistently use also drives your SEO ranking.</a:t>
            </a:r>
          </a:p>
          <a:p>
            <a:pPr marL="285750" indent="-285750">
              <a:buFont typeface="Arial" panose="020B0604020202020204" pitchFamily="34" charset="0"/>
              <a:buChar char="•"/>
            </a:pPr>
            <a:r>
              <a:rPr lang="en-US" sz="1800" b="1" i="0" dirty="0">
                <a:solidFill>
                  <a:srgbClr val="000000"/>
                </a:solidFill>
                <a:effectLst/>
              </a:rPr>
              <a:t>Answer: What, Who, and Why</a:t>
            </a:r>
          </a:p>
          <a:p>
            <a:r>
              <a:rPr lang="en-US" sz="1800" b="0" i="0" dirty="0">
                <a:solidFill>
                  <a:srgbClr val="000000"/>
                </a:solidFill>
                <a:effectLst/>
              </a:rPr>
              <a:t>A good UVP needs to clearly answer the first 2 questions - what is your product and who is the customer. The “Why” is sometimes hard to fit in the same statement and I’ll frequently use a sub-heading for that.</a:t>
            </a:r>
          </a:p>
          <a:p>
            <a:r>
              <a:rPr lang="en-US" sz="1800" b="0" i="0" dirty="0">
                <a:solidFill>
                  <a:srgbClr val="000000"/>
                </a:solidFill>
                <a:effectLst/>
              </a:rPr>
              <a:t>Here are example UVPs I have used in products:</a:t>
            </a:r>
          </a:p>
          <a:p>
            <a:r>
              <a:rPr lang="en-US" sz="1800" b="1" i="0" dirty="0" err="1">
                <a:solidFill>
                  <a:srgbClr val="000000"/>
                </a:solidFill>
                <a:effectLst/>
              </a:rPr>
              <a:t>CloudFire</a:t>
            </a:r>
            <a:r>
              <a:rPr lang="en-US" sz="1800" b="1" i="0" dirty="0">
                <a:solidFill>
                  <a:srgbClr val="000000"/>
                </a:solidFill>
                <a:effectLst/>
              </a:rPr>
              <a:t> - Photo and Video Sharing for Busy Parents.</a:t>
            </a:r>
          </a:p>
          <a:p>
            <a:r>
              <a:rPr lang="en-US" sz="1800" b="0" i="0" dirty="0">
                <a:solidFill>
                  <a:srgbClr val="000000"/>
                </a:solidFill>
                <a:effectLst/>
              </a:rPr>
              <a:t>Get back to the more important things in your life.</a:t>
            </a:r>
          </a:p>
          <a:p>
            <a:r>
              <a:rPr lang="en-US" sz="1800" b="1" i="0" dirty="0" err="1">
                <a:solidFill>
                  <a:srgbClr val="000000"/>
                </a:solidFill>
                <a:effectLst/>
              </a:rPr>
              <a:t>USERcycle</a:t>
            </a:r>
            <a:r>
              <a:rPr lang="en-US" sz="1800" b="1" i="0" dirty="0">
                <a:solidFill>
                  <a:srgbClr val="000000"/>
                </a:solidFill>
                <a:effectLst/>
              </a:rPr>
              <a:t> - Lifecycle Marketing Software.</a:t>
            </a:r>
          </a:p>
          <a:p>
            <a:r>
              <a:rPr lang="en-US" sz="1800" b="0" i="0" dirty="0">
                <a:solidFill>
                  <a:srgbClr val="000000"/>
                </a:solidFill>
                <a:effectLst/>
              </a:rPr>
              <a:t>Turn your users into passionate customers.</a:t>
            </a:r>
          </a:p>
          <a:p>
            <a:pPr marL="285750" indent="-285750">
              <a:buFont typeface="Arial" panose="020B0604020202020204" pitchFamily="34" charset="0"/>
              <a:buChar char="•"/>
            </a:pPr>
            <a:r>
              <a:rPr lang="en-US" sz="1800" b="1" i="0" dirty="0">
                <a:solidFill>
                  <a:srgbClr val="000000"/>
                </a:solidFill>
                <a:effectLst/>
              </a:rPr>
              <a:t>Study other good UVPs</a:t>
            </a:r>
          </a:p>
          <a:p>
            <a:r>
              <a:rPr lang="en-US" sz="1800" b="0" i="0" dirty="0">
                <a:solidFill>
                  <a:srgbClr val="000000"/>
                </a:solidFill>
                <a:effectLst/>
              </a:rPr>
              <a:t>The best way to craft a good UVP is to study the UVPs of the brands you admire. Visit their landing pages and deconstruct how and why their messaging works.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03290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1330911"/>
            <a:ext cx="11035232"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8158" y="1330911"/>
            <a:ext cx="10865683" cy="3416320"/>
          </a:xfrm>
          <a:prstGeom prst="rect">
            <a:avLst/>
          </a:prstGeom>
          <a:noFill/>
        </p:spPr>
        <p:txBody>
          <a:bodyPr wrap="square" rtlCol="0">
            <a:spAutoFit/>
          </a:bodyPr>
          <a:lstStyle/>
          <a:p>
            <a:pPr marL="285750" indent="-285750">
              <a:buFont typeface="Arial" panose="020B0604020202020204" pitchFamily="34" charset="0"/>
              <a:buChar char="•"/>
            </a:pPr>
            <a:r>
              <a:rPr lang="en-US" sz="1800" b="1" i="0" dirty="0">
                <a:solidFill>
                  <a:srgbClr val="000000"/>
                </a:solidFill>
                <a:effectLst/>
              </a:rPr>
              <a:t>Create a high-concept pitch</a:t>
            </a:r>
          </a:p>
          <a:p>
            <a:r>
              <a:rPr lang="en-US" sz="1800" b="0" i="0" dirty="0">
                <a:solidFill>
                  <a:srgbClr val="000000"/>
                </a:solidFill>
                <a:effectLst/>
              </a:rPr>
              <a:t>Another useful exercise is to create a high-concept pitch popularized by Venture Hacks in their e-book “Pitching Hacks”. </a:t>
            </a:r>
          </a:p>
          <a:p>
            <a:pPr algn="just"/>
            <a:r>
              <a:rPr lang="en-US" sz="1800" b="0" i="0" dirty="0">
                <a:solidFill>
                  <a:srgbClr val="000000"/>
                </a:solidFill>
                <a:effectLst/>
              </a:rPr>
              <a:t>A </a:t>
            </a:r>
            <a:r>
              <a:rPr lang="en-US" sz="1800" b="1" i="0" dirty="0">
                <a:solidFill>
                  <a:srgbClr val="000000"/>
                </a:solidFill>
                <a:effectLst/>
              </a:rPr>
              <a:t>high-concept pitch </a:t>
            </a:r>
            <a:r>
              <a:rPr lang="en-US" sz="1800" b="0" i="0" dirty="0">
                <a:solidFill>
                  <a:srgbClr val="000000"/>
                </a:solidFill>
                <a:effectLst/>
              </a:rPr>
              <a:t>usually </a:t>
            </a:r>
            <a:r>
              <a:rPr lang="en-US" sz="1800" b="0" i="0" dirty="0">
                <a:solidFill>
                  <a:srgbClr val="FF0000"/>
                </a:solidFill>
                <a:effectLst/>
              </a:rPr>
              <a:t>builds on other familiar concepts to quickly get an idea across and make it easily spreadable</a:t>
            </a:r>
            <a:r>
              <a:rPr lang="en-US" sz="1800" b="0" i="0" dirty="0">
                <a:solidFill>
                  <a:srgbClr val="000000"/>
                </a:solidFill>
                <a:effectLst/>
              </a:rPr>
              <a:t>. </a:t>
            </a:r>
          </a:p>
          <a:p>
            <a:pPr algn="just"/>
            <a:r>
              <a:rPr lang="en-US" sz="1800" b="0" i="0" dirty="0">
                <a:solidFill>
                  <a:srgbClr val="FF0000"/>
                </a:solidFill>
                <a:effectLst/>
              </a:rPr>
              <a:t>Unlike a UVP, a </a:t>
            </a:r>
            <a:r>
              <a:rPr lang="en-US" sz="1800" b="1" i="0" dirty="0">
                <a:solidFill>
                  <a:srgbClr val="FF0000"/>
                </a:solidFill>
                <a:effectLst/>
              </a:rPr>
              <a:t>high-concept pitch is best used in conjunction with something else that sets the right context such as an elevator pitch.</a:t>
            </a:r>
          </a:p>
          <a:p>
            <a:endParaRPr lang="en-US" sz="1800" b="0" i="0" dirty="0">
              <a:solidFill>
                <a:srgbClr val="000000"/>
              </a:solidFill>
              <a:effectLst/>
            </a:endParaRPr>
          </a:p>
          <a:p>
            <a:r>
              <a:rPr lang="en-US" sz="1800" b="0" i="0" dirty="0">
                <a:solidFill>
                  <a:srgbClr val="000000"/>
                </a:solidFill>
                <a:effectLst/>
              </a:rPr>
              <a:t>Examples:</a:t>
            </a:r>
          </a:p>
          <a:p>
            <a:r>
              <a:rPr lang="en-US" sz="1800" b="0" i="0" dirty="0">
                <a:solidFill>
                  <a:srgbClr val="000000"/>
                </a:solidFill>
                <a:effectLst/>
              </a:rPr>
              <a:t>- YouTube: “Flickr for video”</a:t>
            </a:r>
          </a:p>
          <a:p>
            <a:r>
              <a:rPr lang="en-US" sz="1800" b="0" i="0" dirty="0">
                <a:solidFill>
                  <a:srgbClr val="000000"/>
                </a:solidFill>
                <a:effectLst/>
              </a:rPr>
              <a:t>- Aliens (movie): “Jaws in space”</a:t>
            </a:r>
          </a:p>
          <a:p>
            <a:r>
              <a:rPr lang="en-US" sz="1800" b="0" i="0" dirty="0">
                <a:solidFill>
                  <a:srgbClr val="000000"/>
                </a:solidFill>
                <a:effectLst/>
              </a:rPr>
              <a:t>- </a:t>
            </a:r>
            <a:r>
              <a:rPr lang="en-US" sz="1800" b="0" i="0" dirty="0" err="1">
                <a:solidFill>
                  <a:srgbClr val="000000"/>
                </a:solidFill>
                <a:effectLst/>
              </a:rPr>
              <a:t>Dogster</a:t>
            </a:r>
            <a:r>
              <a:rPr lang="en-US" sz="1800" b="0" i="0" dirty="0">
                <a:solidFill>
                  <a:srgbClr val="000000"/>
                </a:solidFill>
                <a:effectLst/>
              </a:rPr>
              <a:t>: “Friendster for dogs”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207228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0"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16320"/>
          </a:xfrm>
          <a:prstGeom prst="rect">
            <a:avLst/>
          </a:prstGeom>
          <a:noFill/>
        </p:spPr>
        <p:txBody>
          <a:bodyPr wrap="square" rtlCol="0">
            <a:spAutoFit/>
          </a:bodyPr>
          <a:lstStyle/>
          <a:p>
            <a:pPr algn="just"/>
            <a:r>
              <a:rPr lang="en-US" sz="1800" b="1" i="0" dirty="0">
                <a:solidFill>
                  <a:srgbClr val="000000"/>
                </a:solidFill>
                <a:effectLst/>
              </a:rPr>
              <a:t>Case Study: Lean Canvas - Unique Value Proposition</a:t>
            </a:r>
          </a:p>
          <a:p>
            <a:pPr algn="just"/>
            <a:r>
              <a:rPr lang="en-US" sz="1800" b="0" i="0" dirty="0">
                <a:solidFill>
                  <a:srgbClr val="444444"/>
                </a:solidFill>
                <a:effectLst/>
              </a:rPr>
              <a:t>In the case of startups and business models, while Lean Canvas might provide an immediate benefit of offering a better process for testing business models, the finished story benefit is finding a business model that works and eventually building a successful product.</a:t>
            </a:r>
          </a:p>
          <a:p>
            <a:pPr algn="just"/>
            <a:endParaRPr lang="en-US" sz="1800" b="0" i="0" dirty="0">
              <a:solidFill>
                <a:srgbClr val="444444"/>
              </a:solidFill>
              <a:effectLst/>
            </a:endParaRPr>
          </a:p>
          <a:p>
            <a:pPr algn="just"/>
            <a:r>
              <a:rPr lang="en-US" sz="1800" b="0" i="0" dirty="0">
                <a:solidFill>
                  <a:srgbClr val="444444"/>
                </a:solidFill>
                <a:effectLst/>
              </a:rPr>
              <a:t>Unique Value Proposition:</a:t>
            </a:r>
          </a:p>
          <a:p>
            <a:pPr algn="just"/>
            <a:r>
              <a:rPr lang="en-US" sz="1800" b="1" i="0" dirty="0">
                <a:solidFill>
                  <a:srgbClr val="444444"/>
                </a:solidFill>
                <a:effectLst/>
              </a:rPr>
              <a:t>Lean Canvas - Business Model Validation Software</a:t>
            </a:r>
          </a:p>
          <a:p>
            <a:pPr algn="just"/>
            <a:r>
              <a:rPr lang="en-US" sz="1800" b="0" i="0" dirty="0">
                <a:solidFill>
                  <a:srgbClr val="444444"/>
                </a:solidFill>
                <a:effectLst/>
              </a:rPr>
              <a:t>Help startups raise their odds for building successful products</a:t>
            </a:r>
          </a:p>
          <a:p>
            <a:pPr algn="just"/>
            <a:r>
              <a:rPr lang="en-US" sz="1800" b="0" i="0" dirty="0">
                <a:solidFill>
                  <a:srgbClr val="444444"/>
                </a:solidFill>
                <a:effectLst/>
              </a:rPr>
              <a:t>I also jot down a few high-level concepts:</a:t>
            </a:r>
          </a:p>
          <a:p>
            <a:pPr algn="just"/>
            <a:r>
              <a:rPr lang="en-US" sz="1800" b="1" i="0" dirty="0">
                <a:solidFill>
                  <a:srgbClr val="444444"/>
                </a:solidFill>
                <a:effectLst/>
              </a:rPr>
              <a:t>- </a:t>
            </a:r>
            <a:r>
              <a:rPr lang="en-US" sz="1800" b="1" i="0" dirty="0" err="1">
                <a:solidFill>
                  <a:srgbClr val="444444"/>
                </a:solidFill>
                <a:effectLst/>
              </a:rPr>
              <a:t>Github</a:t>
            </a:r>
            <a:r>
              <a:rPr lang="en-US" sz="1800" b="1" i="0" dirty="0">
                <a:solidFill>
                  <a:srgbClr val="444444"/>
                </a:solidFill>
                <a:effectLst/>
              </a:rPr>
              <a:t> Meets Weight-watchers for Business Models</a:t>
            </a:r>
          </a:p>
          <a:p>
            <a:pPr algn="just"/>
            <a:r>
              <a:rPr lang="en-US" sz="1800" b="1" i="0" dirty="0">
                <a:solidFill>
                  <a:srgbClr val="444444"/>
                </a:solidFill>
                <a:effectLst/>
              </a:rPr>
              <a:t>- The Startup Report Card</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757633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CABA7B75-2346-1D21-BDA2-145363097511}"/>
              </a:ext>
            </a:extLst>
          </p:cNvPr>
          <p:cNvPicPr>
            <a:picLocks noChangeAspect="1"/>
          </p:cNvPicPr>
          <p:nvPr/>
        </p:nvPicPr>
        <p:blipFill>
          <a:blip r:embed="rId7"/>
          <a:stretch>
            <a:fillRect/>
          </a:stretch>
        </p:blipFill>
        <p:spPr>
          <a:xfrm>
            <a:off x="1700028" y="1390649"/>
            <a:ext cx="7905014" cy="4410796"/>
          </a:xfrm>
          <a:prstGeom prst="rect">
            <a:avLst/>
          </a:prstGeom>
        </p:spPr>
      </p:pic>
    </p:spTree>
    <p:extLst>
      <p:ext uri="{BB962C8B-B14F-4D97-AF65-F5344CB8AC3E}">
        <p14:creationId xmlns:p14="http://schemas.microsoft.com/office/powerpoint/2010/main" val="2562534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60397"/>
            <a:ext cx="10263802" cy="47990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104593"/>
            <a:ext cx="10162903" cy="4801314"/>
          </a:xfrm>
          <a:prstGeom prst="rect">
            <a:avLst/>
          </a:prstGeom>
          <a:noFill/>
        </p:spPr>
        <p:txBody>
          <a:bodyPr wrap="square" rtlCol="0">
            <a:spAutoFit/>
          </a:bodyPr>
          <a:lstStyle/>
          <a:p>
            <a:r>
              <a:rPr lang="en-US" sz="1800" b="1" i="1" dirty="0">
                <a:solidFill>
                  <a:srgbClr val="000000"/>
                </a:solidFill>
                <a:effectLst/>
                <a:latin typeface="TimesNewRomanPS-BoldItalicMT"/>
              </a:rPr>
              <a:t>Solution</a:t>
            </a:r>
          </a:p>
          <a:p>
            <a:r>
              <a:rPr lang="en-US" sz="1800" b="0" i="0" dirty="0">
                <a:solidFill>
                  <a:srgbClr val="000000"/>
                </a:solidFill>
                <a:effectLst/>
                <a:latin typeface="Georgia" panose="02040502050405020303" pitchFamily="18" charset="0"/>
              </a:rPr>
              <a:t>You are now ready to tackle solution possibilities.</a:t>
            </a:r>
          </a:p>
          <a:p>
            <a:r>
              <a:rPr lang="en-US" sz="1800" b="0" i="0" dirty="0">
                <a:solidFill>
                  <a:srgbClr val="000000"/>
                </a:solidFill>
                <a:effectLst/>
                <a:latin typeface="Georgia" panose="02040502050405020303" pitchFamily="18" charset="0"/>
              </a:rPr>
              <a:t>As all you have are untested hypotheses, I don’t recommend getting carried away with fully defining a solution just yet. Rather simply sketch out the top features or capabilities next to each problem.</a:t>
            </a:r>
          </a:p>
          <a:p>
            <a:r>
              <a:rPr lang="en-US" sz="1800" b="0" i="1" dirty="0">
                <a:solidFill>
                  <a:srgbClr val="606060"/>
                </a:solidFill>
                <a:effectLst/>
                <a:latin typeface="Georgia-Italic"/>
              </a:rPr>
              <a:t>Bind a solution to your problem as late as possible.</a:t>
            </a:r>
          </a:p>
          <a:p>
            <a:endParaRPr lang="en-US" sz="1800" b="0" i="1" dirty="0">
              <a:solidFill>
                <a:srgbClr val="606060"/>
              </a:solidFill>
              <a:effectLst/>
              <a:latin typeface="Georgia-Italic"/>
            </a:endParaRPr>
          </a:p>
          <a:p>
            <a:r>
              <a:rPr lang="en-US" sz="1800" b="1" i="0" dirty="0">
                <a:solidFill>
                  <a:srgbClr val="000000"/>
                </a:solidFill>
                <a:effectLst/>
                <a:latin typeface="TimesNewRomanPS-BoldMT"/>
              </a:rPr>
              <a:t>Case Study: Lean Canvas - Solution</a:t>
            </a:r>
          </a:p>
          <a:p>
            <a:r>
              <a:rPr lang="en-US" sz="1800" b="0" i="0" dirty="0">
                <a:solidFill>
                  <a:srgbClr val="444444"/>
                </a:solidFill>
                <a:effectLst/>
                <a:latin typeface="TimesNewRomanPSMT"/>
              </a:rPr>
              <a:t>For each of the problems outlined earlier, here is a feature or capability that solves the problem:</a:t>
            </a:r>
          </a:p>
          <a:p>
            <a:r>
              <a:rPr lang="en-US" sz="1800" b="1" i="0" dirty="0">
                <a:solidFill>
                  <a:srgbClr val="444444"/>
                </a:solidFill>
                <a:effectLst/>
                <a:latin typeface="TimesNewRomanPS-BoldMT"/>
              </a:rPr>
              <a:t>Problem: </a:t>
            </a:r>
            <a:r>
              <a:rPr lang="en-US" sz="1800" b="0" i="0" dirty="0">
                <a:solidFill>
                  <a:srgbClr val="444444"/>
                </a:solidFill>
                <a:effectLst/>
                <a:latin typeface="TimesNewRomanPSMT"/>
              </a:rPr>
              <a:t>Business Models need to be more portable</a:t>
            </a:r>
          </a:p>
          <a:p>
            <a:r>
              <a:rPr lang="en-US" sz="1800" b="1" i="0" dirty="0">
                <a:solidFill>
                  <a:srgbClr val="444444"/>
                </a:solidFill>
                <a:effectLst/>
                <a:latin typeface="TimesNewRomanPS-BoldMT"/>
              </a:rPr>
              <a:t>Solution: </a:t>
            </a:r>
            <a:r>
              <a:rPr lang="en-US" sz="1800" b="0" i="0" dirty="0">
                <a:solidFill>
                  <a:srgbClr val="444444"/>
                </a:solidFill>
                <a:effectLst/>
                <a:latin typeface="TimesNewRomanPSMT"/>
              </a:rPr>
              <a:t>Use the Lean Canvas format for capturing hypotheses on 1 page </a:t>
            </a:r>
          </a:p>
          <a:p>
            <a:endParaRPr lang="en-US" dirty="0">
              <a:solidFill>
                <a:srgbClr val="444444"/>
              </a:solidFill>
              <a:latin typeface="TimesNewRomanPSMT"/>
            </a:endParaRPr>
          </a:p>
          <a:p>
            <a:r>
              <a:rPr lang="en-US" sz="1800" b="1" i="0" dirty="0">
                <a:solidFill>
                  <a:srgbClr val="444444"/>
                </a:solidFill>
                <a:effectLst/>
                <a:latin typeface="TimesNewRomanPS-BoldMT"/>
              </a:rPr>
              <a:t>Problem: </a:t>
            </a:r>
            <a:r>
              <a:rPr lang="en-US" sz="1800" b="0" i="0" dirty="0">
                <a:solidFill>
                  <a:srgbClr val="444444"/>
                </a:solidFill>
                <a:effectLst/>
                <a:latin typeface="TimesNewRomanPSMT"/>
              </a:rPr>
              <a:t>Measuring progress is hard work</a:t>
            </a:r>
          </a:p>
          <a:p>
            <a:r>
              <a:rPr lang="en-US" sz="1800" b="1" i="0" dirty="0">
                <a:solidFill>
                  <a:srgbClr val="444444"/>
                </a:solidFill>
                <a:effectLst/>
                <a:latin typeface="TimesNewRomanPS-BoldMT"/>
              </a:rPr>
              <a:t>Solution: </a:t>
            </a:r>
            <a:r>
              <a:rPr lang="en-US" sz="1800" b="0" i="0" dirty="0">
                <a:solidFill>
                  <a:srgbClr val="444444"/>
                </a:solidFill>
                <a:effectLst/>
                <a:latin typeface="TimesNewRomanPSMT"/>
              </a:rPr>
              <a:t>Provide a simple way to “dashboard” experiments</a:t>
            </a:r>
          </a:p>
          <a:p>
            <a:endParaRPr lang="en-US" sz="1800" b="1" i="0" dirty="0">
              <a:solidFill>
                <a:srgbClr val="444444"/>
              </a:solidFill>
              <a:effectLst/>
              <a:latin typeface="TimesNewRomanPS-BoldMT"/>
            </a:endParaRPr>
          </a:p>
          <a:p>
            <a:r>
              <a:rPr lang="en-US" sz="1800" b="1" i="0" dirty="0">
                <a:solidFill>
                  <a:srgbClr val="444444"/>
                </a:solidFill>
                <a:effectLst/>
                <a:latin typeface="TimesNewRomanPS-BoldMT"/>
              </a:rPr>
              <a:t>Problem: </a:t>
            </a:r>
            <a:r>
              <a:rPr lang="en-US" sz="1800" b="0" i="0" dirty="0">
                <a:solidFill>
                  <a:srgbClr val="444444"/>
                </a:solidFill>
                <a:effectLst/>
                <a:latin typeface="TimesNewRomanPSMT"/>
              </a:rPr>
              <a:t>Communicating learning is critical</a:t>
            </a:r>
          </a:p>
          <a:p>
            <a:r>
              <a:rPr lang="en-US" sz="1800" b="1" i="0" dirty="0">
                <a:solidFill>
                  <a:srgbClr val="444444"/>
                </a:solidFill>
                <a:effectLst/>
                <a:latin typeface="TimesNewRomanPS-BoldMT"/>
              </a:rPr>
              <a:t>Solution: </a:t>
            </a:r>
            <a:r>
              <a:rPr lang="en-US" sz="1800" b="0" i="0" dirty="0">
                <a:solidFill>
                  <a:srgbClr val="444444"/>
                </a:solidFill>
                <a:effectLst/>
                <a:latin typeface="TimesNewRomanPSMT"/>
              </a:rPr>
              <a:t>Need a sharing feature to facilitate sharing lessons learned</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72068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451"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A79A4236-45E3-0BAC-30DD-090B44C2B862}"/>
              </a:ext>
            </a:extLst>
          </p:cNvPr>
          <p:cNvPicPr>
            <a:picLocks noChangeAspect="1"/>
          </p:cNvPicPr>
          <p:nvPr/>
        </p:nvPicPr>
        <p:blipFill>
          <a:blip r:embed="rId7"/>
          <a:stretch>
            <a:fillRect/>
          </a:stretch>
        </p:blipFill>
        <p:spPr>
          <a:xfrm>
            <a:off x="1413862" y="1409700"/>
            <a:ext cx="7634888" cy="4038600"/>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9561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982622"/>
            <a:ext cx="11094720" cy="4893647"/>
          </a:xfrm>
          <a:prstGeom prst="rect">
            <a:avLst/>
          </a:prstGeom>
          <a:noFill/>
        </p:spPr>
        <p:txBody>
          <a:bodyPr wrap="square" rtlCol="0">
            <a:spAutoFit/>
          </a:bodyPr>
          <a:lstStyle/>
          <a:p>
            <a:pPr algn="just"/>
            <a:r>
              <a:rPr lang="en-US" sz="2400" b="1" i="1" dirty="0">
                <a:solidFill>
                  <a:srgbClr val="000000"/>
                </a:solidFill>
                <a:effectLst/>
              </a:rPr>
              <a:t>Channels</a:t>
            </a:r>
          </a:p>
          <a:p>
            <a:pPr algn="just"/>
            <a:r>
              <a:rPr lang="en-US" sz="1800" b="0" i="0" dirty="0">
                <a:solidFill>
                  <a:srgbClr val="000000"/>
                </a:solidFill>
                <a:effectLst/>
              </a:rPr>
              <a:t>The good news is that following a “Customer Discovery/Interview” process forces you to build a path to customers early. Unfortunately, unless you are in a direct sales business, that path may not scale beyond Problem/Solution Fit.</a:t>
            </a:r>
          </a:p>
          <a:p>
            <a:pPr algn="just"/>
            <a:r>
              <a:rPr lang="en-US" sz="1800" b="0" i="0" dirty="0">
                <a:solidFill>
                  <a:srgbClr val="000000"/>
                </a:solidFill>
                <a:effectLst/>
              </a:rPr>
              <a:t>In addition to defining the right product to build, it’s just as critical to start finding, building and testing a significant path to your customers from day one.</a:t>
            </a:r>
          </a:p>
          <a:p>
            <a:pPr algn="just"/>
            <a:r>
              <a:rPr lang="en-US" sz="1800" b="0" i="0" dirty="0">
                <a:solidFill>
                  <a:srgbClr val="000000"/>
                </a:solidFill>
                <a:effectLst/>
              </a:rPr>
              <a:t>While there are a plethora of channel options available, some channels may be outright inapplicable to your startup, while others may be more viable during later stages of your startup.</a:t>
            </a:r>
          </a:p>
          <a:p>
            <a:pPr algn="just"/>
            <a:r>
              <a:rPr lang="en-US" sz="1800" b="0" i="0" u="sng" dirty="0">
                <a:solidFill>
                  <a:srgbClr val="000000"/>
                </a:solidFill>
                <a:effectLst/>
              </a:rPr>
              <a:t>I typically look for the following characteristics in my early channels:</a:t>
            </a:r>
          </a:p>
          <a:p>
            <a:pPr algn="just"/>
            <a:r>
              <a:rPr lang="en-US" sz="1800" b="1" i="0" dirty="0" err="1">
                <a:solidFill>
                  <a:srgbClr val="000000"/>
                </a:solidFill>
                <a:effectLst/>
              </a:rPr>
              <a:t>FREE’er</a:t>
            </a:r>
            <a:r>
              <a:rPr lang="en-US" sz="1800" b="1" i="0" dirty="0">
                <a:solidFill>
                  <a:srgbClr val="000000"/>
                </a:solidFill>
                <a:effectLst/>
              </a:rPr>
              <a:t> versus PAID</a:t>
            </a:r>
          </a:p>
          <a:p>
            <a:pPr algn="just"/>
            <a:r>
              <a:rPr lang="en-US" sz="1800" b="0" i="0" dirty="0">
                <a:solidFill>
                  <a:srgbClr val="000000"/>
                </a:solidFill>
                <a:effectLst/>
              </a:rPr>
              <a:t>First of all there is no such thing as a free channel. </a:t>
            </a:r>
            <a:r>
              <a:rPr lang="en-US" sz="1800" b="1" i="0" dirty="0">
                <a:solidFill>
                  <a:srgbClr val="FF0000"/>
                </a:solidFill>
                <a:effectLst/>
              </a:rPr>
              <a:t>Channels we normally associate as being free like SEO, social media, and blogging, have a nonzero human capital cost associated with them</a:t>
            </a:r>
            <a:r>
              <a:rPr lang="en-US" sz="1800" b="0" i="0" dirty="0">
                <a:solidFill>
                  <a:srgbClr val="000000"/>
                </a:solidFill>
                <a:effectLst/>
              </a:rPr>
              <a:t>. Calculating their ROI is complicated because unlike a paid channel which is used up after you pay for it, these channels keep working for you over time.</a:t>
            </a:r>
          </a:p>
          <a:p>
            <a:pPr algn="just"/>
            <a:r>
              <a:rPr lang="en-US" sz="1800" b="0" i="0" dirty="0">
                <a:solidFill>
                  <a:srgbClr val="000000"/>
                </a:solidFill>
                <a:effectLst/>
              </a:rPr>
              <a:t>A commonly cited paid channel is search engine marketing. Eric </a:t>
            </a:r>
            <a:r>
              <a:rPr lang="en-US" sz="1800" b="0" i="0" dirty="0" err="1">
                <a:solidFill>
                  <a:srgbClr val="000000"/>
                </a:solidFill>
                <a:effectLst/>
              </a:rPr>
              <a:t>Ries</a:t>
            </a:r>
            <a:r>
              <a:rPr lang="en-US" sz="1800" b="0" i="0" dirty="0">
                <a:solidFill>
                  <a:srgbClr val="000000"/>
                </a:solidFill>
                <a:effectLst/>
              </a:rPr>
              <a:t> has written about how he tested his early product on $5 a day using Google </a:t>
            </a:r>
            <a:r>
              <a:rPr lang="en-US" sz="1800" b="0" i="0" dirty="0" err="1">
                <a:solidFill>
                  <a:srgbClr val="000000"/>
                </a:solidFill>
                <a:effectLst/>
              </a:rPr>
              <a:t>Adwords</a:t>
            </a:r>
            <a:r>
              <a:rPr lang="en-US" sz="1800" b="0" i="0" dirty="0">
                <a:solidFill>
                  <a:srgbClr val="000000"/>
                </a:solidFill>
                <a:effectLst/>
              </a:rPr>
              <a:t> - driving 100 clicks at a CPC of 5 cents. If you can pull this off</a:t>
            </a:r>
          </a:p>
          <a:p>
            <a:pPr algn="just"/>
            <a:r>
              <a:rPr lang="en-US" sz="1800" b="0" i="0" dirty="0">
                <a:solidFill>
                  <a:srgbClr val="000000"/>
                </a:solidFill>
                <a:effectLst/>
              </a:rPr>
              <a:t>today, by all means use it, but unfortunately those days are long gone for most products. Keyword competition is so fierce now that you need to either out-spend or out-wit your competition. Both of these activities are better suited after product/market fit when your focus shifts to optimization versus learning.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80274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58653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99394"/>
            <a:ext cx="10485632" cy="4524315"/>
          </a:xfrm>
          <a:prstGeom prst="rect">
            <a:avLst/>
          </a:prstGeom>
          <a:noFill/>
        </p:spPr>
        <p:txBody>
          <a:bodyPr wrap="square" rtlCol="0">
            <a:spAutoFit/>
          </a:bodyPr>
          <a:lstStyle/>
          <a:p>
            <a:pPr algn="just"/>
            <a:r>
              <a:rPr lang="en-US" sz="1800" b="1" i="0" dirty="0">
                <a:solidFill>
                  <a:srgbClr val="000000"/>
                </a:solidFill>
                <a:effectLst/>
              </a:rPr>
              <a:t>Inbound versus Outbound</a:t>
            </a:r>
          </a:p>
          <a:p>
            <a:pPr algn="just"/>
            <a:r>
              <a:rPr lang="en-US" sz="1800" b="1" i="0" dirty="0">
                <a:solidFill>
                  <a:srgbClr val="FF0000"/>
                </a:solidFill>
                <a:effectLst/>
              </a:rPr>
              <a:t>Inbound channels </a:t>
            </a:r>
            <a:r>
              <a:rPr lang="en-US" sz="1800" b="0" i="0" u="sng" dirty="0">
                <a:solidFill>
                  <a:srgbClr val="FF0000"/>
                </a:solidFill>
                <a:effectLst/>
              </a:rPr>
              <a:t>use “pull messaging” to let customers find you organically</a:t>
            </a:r>
            <a:r>
              <a:rPr lang="en-US" sz="1800" b="0" i="0" dirty="0">
                <a:solidFill>
                  <a:srgbClr val="000000"/>
                </a:solidFill>
                <a:effectLst/>
              </a:rPr>
              <a:t> while </a:t>
            </a:r>
            <a:r>
              <a:rPr lang="en-US" sz="1800" b="1" i="0" dirty="0">
                <a:solidFill>
                  <a:srgbClr val="FF0000"/>
                </a:solidFill>
                <a:effectLst/>
              </a:rPr>
              <a:t>outbound channels </a:t>
            </a:r>
            <a:r>
              <a:rPr lang="en-US" sz="1800" b="0" i="0" u="sng" dirty="0">
                <a:solidFill>
                  <a:srgbClr val="FF0000"/>
                </a:solidFill>
                <a:effectLst/>
              </a:rPr>
              <a:t>rely on “push messaging” for reaching customers.</a:t>
            </a:r>
          </a:p>
          <a:p>
            <a:pPr algn="just"/>
            <a:r>
              <a:rPr lang="en-US" sz="1800" b="0" i="0" dirty="0">
                <a:solidFill>
                  <a:srgbClr val="000000"/>
                </a:solidFill>
                <a:effectLst/>
              </a:rPr>
              <a:t>- </a:t>
            </a:r>
            <a:r>
              <a:rPr lang="en-US" sz="1800" b="1" i="0" dirty="0">
                <a:solidFill>
                  <a:srgbClr val="000000"/>
                </a:solidFill>
                <a:effectLst/>
              </a:rPr>
              <a:t>Example inbound channels</a:t>
            </a:r>
            <a:r>
              <a:rPr lang="en-US" sz="1800" b="0" i="0" dirty="0">
                <a:solidFill>
                  <a:srgbClr val="000000"/>
                </a:solidFill>
                <a:effectLst/>
              </a:rPr>
              <a:t>: </a:t>
            </a:r>
            <a:r>
              <a:rPr lang="en-US" sz="1800" b="1" i="0" dirty="0">
                <a:solidFill>
                  <a:srgbClr val="FF0000"/>
                </a:solidFill>
                <a:effectLst/>
              </a:rPr>
              <a:t>Blogs, SEO</a:t>
            </a:r>
            <a:r>
              <a:rPr lang="en-US" sz="1800" b="0" i="0" dirty="0">
                <a:solidFill>
                  <a:srgbClr val="000000"/>
                </a:solidFill>
                <a:effectLst/>
              </a:rPr>
              <a:t>, E-books, white papers, webinars. </a:t>
            </a:r>
          </a:p>
          <a:p>
            <a:pPr algn="just"/>
            <a:r>
              <a:rPr lang="en-US" dirty="0">
                <a:solidFill>
                  <a:srgbClr val="000000"/>
                </a:solidFill>
              </a:rPr>
              <a:t>- </a:t>
            </a:r>
            <a:r>
              <a:rPr lang="en-US" sz="1800" b="1" i="0" dirty="0">
                <a:solidFill>
                  <a:srgbClr val="000000"/>
                </a:solidFill>
                <a:effectLst/>
              </a:rPr>
              <a:t>Example outbound channels</a:t>
            </a:r>
            <a:r>
              <a:rPr lang="en-US" sz="1800" b="0" i="0" dirty="0">
                <a:solidFill>
                  <a:srgbClr val="000000"/>
                </a:solidFill>
                <a:effectLst/>
              </a:rPr>
              <a:t>: SEM, </a:t>
            </a:r>
            <a:r>
              <a:rPr lang="en-US" sz="1800" b="1" i="0" dirty="0">
                <a:solidFill>
                  <a:srgbClr val="FF0000"/>
                </a:solidFill>
                <a:effectLst/>
              </a:rPr>
              <a:t>print/TV ads</a:t>
            </a:r>
            <a:r>
              <a:rPr lang="en-US" sz="1800" b="0" i="0" dirty="0">
                <a:solidFill>
                  <a:srgbClr val="000000"/>
                </a:solidFill>
                <a:effectLst/>
              </a:rPr>
              <a:t>, trade shows, cold calling.</a:t>
            </a:r>
          </a:p>
          <a:p>
            <a:pPr algn="just"/>
            <a:r>
              <a:rPr lang="en-US" sz="1800" b="0" i="0" dirty="0">
                <a:solidFill>
                  <a:srgbClr val="000000"/>
                </a:solidFill>
                <a:effectLst/>
              </a:rPr>
              <a:t>When you don’t yet have a tested value proposition, it’s hard to justify spending marketing dollars or effort on outbound messaging. Getting “</a:t>
            </a:r>
            <a:r>
              <a:rPr lang="en-US" sz="1800" b="0" i="0" dirty="0" err="1">
                <a:solidFill>
                  <a:srgbClr val="000000"/>
                </a:solidFill>
                <a:effectLst/>
              </a:rPr>
              <a:t>techcrunched</a:t>
            </a:r>
            <a:r>
              <a:rPr lang="en-US" sz="1800" b="0" i="0" dirty="0">
                <a:solidFill>
                  <a:srgbClr val="000000"/>
                </a:solidFill>
                <a:effectLst/>
              </a:rPr>
              <a:t>” or seeking other forms of PR before then is a form of waste. Now might be the time to start building inroads to influencers but you are not ready to “get covered”.</a:t>
            </a:r>
          </a:p>
          <a:p>
            <a:pPr algn="just"/>
            <a:r>
              <a:rPr lang="en-US" sz="1800" b="1" i="0" dirty="0">
                <a:solidFill>
                  <a:srgbClr val="000000"/>
                </a:solidFill>
                <a:effectLst/>
              </a:rPr>
              <a:t>Direct versus Automated</a:t>
            </a:r>
          </a:p>
          <a:p>
            <a:pPr algn="just"/>
            <a:r>
              <a:rPr lang="en-US" sz="1800" b="0" i="0" dirty="0">
                <a:solidFill>
                  <a:srgbClr val="000000"/>
                </a:solidFill>
                <a:effectLst/>
              </a:rPr>
              <a:t>As a scalable channel, direct sales only make sense in businesses where the aggregate lifetime value of the customers exceeds the total compensation of your direct salespeople - such as in certain B2B and Enterprise products.</a:t>
            </a:r>
          </a:p>
          <a:p>
            <a:pPr algn="just"/>
            <a:r>
              <a:rPr lang="en-US" sz="1800" b="0" i="0" dirty="0">
                <a:solidFill>
                  <a:srgbClr val="000000"/>
                </a:solidFill>
                <a:effectLst/>
              </a:rPr>
              <a:t>But as a learning channel, direct sales is one of the most effective since you interact face-to-face with the customer. The Customer Discovery process we’ll cover in a little bit is direct selling repurposed for accelerating learning from customers.</a:t>
            </a:r>
          </a:p>
          <a:p>
            <a:pPr algn="just"/>
            <a:r>
              <a:rPr lang="en-US" sz="1800" b="0" i="1" dirty="0">
                <a:solidFill>
                  <a:srgbClr val="606060"/>
                </a:solidFill>
                <a:effectLst/>
              </a:rPr>
              <a:t>First sell manually, then automate.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380901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58653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99394"/>
            <a:ext cx="10485632" cy="4524315"/>
          </a:xfrm>
          <a:prstGeom prst="rect">
            <a:avLst/>
          </a:prstGeom>
          <a:noFill/>
        </p:spPr>
        <p:txBody>
          <a:bodyPr wrap="square" rtlCol="0">
            <a:spAutoFit/>
          </a:bodyPr>
          <a:lstStyle/>
          <a:p>
            <a:pPr algn="just"/>
            <a:r>
              <a:rPr lang="en-US" sz="1800" b="1" i="0" dirty="0">
                <a:solidFill>
                  <a:srgbClr val="000000"/>
                </a:solidFill>
                <a:effectLst/>
              </a:rPr>
              <a:t>Direct versus Indirect</a:t>
            </a:r>
          </a:p>
          <a:p>
            <a:pPr algn="just"/>
            <a:r>
              <a:rPr lang="en-US" sz="1800" b="0" i="0" dirty="0">
                <a:solidFill>
                  <a:srgbClr val="000000"/>
                </a:solidFill>
                <a:effectLst/>
              </a:rPr>
              <a:t>Another area where startups waste energy is prematurely trying to establish strategic partnerships. The idea is to partner with a larger company to leverage their channels and credibility. The problem is that until you have a proven product, you won’t get the right level of attention from the bigger company’s sales reps to make this work. Given the choice of selling what you know or an unproven product to make your quota, which would you choose?</a:t>
            </a:r>
          </a:p>
          <a:p>
            <a:pPr algn="just"/>
            <a:r>
              <a:rPr lang="en-US" sz="1800" b="0" i="1" dirty="0">
                <a:solidFill>
                  <a:srgbClr val="606060"/>
                </a:solidFill>
                <a:effectLst/>
              </a:rPr>
              <a:t>First sell yourself, then let others do it.</a:t>
            </a:r>
          </a:p>
          <a:p>
            <a:pPr algn="just"/>
            <a:r>
              <a:rPr lang="en-US" sz="1800" b="0" i="0" dirty="0">
                <a:solidFill>
                  <a:srgbClr val="000000"/>
                </a:solidFill>
                <a:effectLst/>
              </a:rPr>
              <a:t>The same principle allow applies to hiring external salespeople. While a salesperson can probably outsell you on the execution of a sales plan, they can’t create that plan.</a:t>
            </a:r>
          </a:p>
          <a:p>
            <a:pPr algn="just"/>
            <a:r>
              <a:rPr lang="en-US" sz="1800" b="1" i="0" dirty="0">
                <a:solidFill>
                  <a:srgbClr val="000000"/>
                </a:solidFill>
                <a:effectLst/>
              </a:rPr>
              <a:t>Retention before Referral</a:t>
            </a:r>
          </a:p>
          <a:p>
            <a:pPr algn="just"/>
            <a:r>
              <a:rPr lang="en-US" sz="1800" b="0" i="0" dirty="0">
                <a:solidFill>
                  <a:srgbClr val="000000"/>
                </a:solidFill>
                <a:effectLst/>
              </a:rPr>
              <a:t>Many startups are obsessed with building virality and referral/affiliate programs into their product from day 1. While referral programs can be very effective in spreading the word about your product, </a:t>
            </a:r>
            <a:r>
              <a:rPr lang="en-US" sz="1800" b="1" i="0" dirty="0">
                <a:solidFill>
                  <a:srgbClr val="000000"/>
                </a:solidFill>
                <a:effectLst/>
              </a:rPr>
              <a:t>you need to have a product worth spreading first.</a:t>
            </a:r>
          </a:p>
          <a:p>
            <a:pPr algn="just"/>
            <a:r>
              <a:rPr lang="en-US" sz="1800" b="0" i="1" dirty="0">
                <a:solidFill>
                  <a:srgbClr val="606060"/>
                </a:solidFill>
                <a:effectLst/>
              </a:rPr>
              <a:t>“Build a remark-able product.”</a:t>
            </a:r>
          </a:p>
          <a:p>
            <a:pPr algn="just"/>
            <a:r>
              <a:rPr lang="en-US" sz="1800" b="0" i="0" dirty="0">
                <a:solidFill>
                  <a:srgbClr val="606060"/>
                </a:solidFill>
                <a:effectLst/>
              </a:rPr>
              <a:t>- Seth Godin</a:t>
            </a:r>
          </a:p>
          <a:p>
            <a:pPr algn="just"/>
            <a:r>
              <a:rPr lang="en-US" sz="1800" b="0" i="0" dirty="0">
                <a:solidFill>
                  <a:srgbClr val="606060"/>
                </a:solidFill>
                <a:effectLst/>
              </a:rPr>
              <a:t>Purple Cow</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567967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58653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85191"/>
            <a:ext cx="10485632" cy="3970318"/>
          </a:xfrm>
          <a:prstGeom prst="rect">
            <a:avLst/>
          </a:prstGeom>
          <a:noFill/>
        </p:spPr>
        <p:txBody>
          <a:bodyPr wrap="square" rtlCol="0">
            <a:spAutoFit/>
          </a:bodyPr>
          <a:lstStyle/>
          <a:p>
            <a:pPr algn="just"/>
            <a:r>
              <a:rPr lang="en-US" sz="1800" b="1" i="0" dirty="0">
                <a:solidFill>
                  <a:srgbClr val="000000"/>
                </a:solidFill>
                <a:effectLst/>
              </a:rPr>
              <a:t>Building the ideal early channel</a:t>
            </a:r>
          </a:p>
          <a:p>
            <a:pPr marL="285750" indent="-285750" algn="just">
              <a:buFont typeface="Arial" panose="020B0604020202020204" pitchFamily="34" charset="0"/>
              <a:buChar char="•"/>
            </a:pPr>
            <a:r>
              <a:rPr lang="en-US" sz="1800" b="0" i="0" dirty="0">
                <a:solidFill>
                  <a:srgbClr val="FF0000"/>
                </a:solidFill>
                <a:effectLst/>
              </a:rPr>
              <a:t>An early channel I recommend building that delivers on all the points above is </a:t>
            </a:r>
            <a:r>
              <a:rPr lang="en-US" sz="1800" b="1" i="0" dirty="0">
                <a:solidFill>
                  <a:srgbClr val="FF0000"/>
                </a:solidFill>
                <a:effectLst/>
              </a:rPr>
              <a:t>Content Marketing</a:t>
            </a:r>
            <a:r>
              <a:rPr lang="en-US" sz="1800" b="0" i="0" dirty="0">
                <a:solidFill>
                  <a:srgbClr val="FF0000"/>
                </a:solidFill>
                <a:effectLst/>
              </a:rPr>
              <a:t>.</a:t>
            </a:r>
          </a:p>
          <a:p>
            <a:pPr marL="285750" indent="-285750" algn="just">
              <a:buFont typeface="Arial" panose="020B0604020202020204" pitchFamily="34" charset="0"/>
              <a:buChar char="•"/>
            </a:pPr>
            <a:r>
              <a:rPr lang="en-US" sz="1800" b="0" i="0" dirty="0">
                <a:solidFill>
                  <a:srgbClr val="000000"/>
                </a:solidFill>
                <a:effectLst/>
              </a:rPr>
              <a:t>Content Marketing </a:t>
            </a:r>
            <a:r>
              <a:rPr lang="en-US" sz="1800" b="0" i="0" u="sng" dirty="0">
                <a:solidFill>
                  <a:srgbClr val="FF0000"/>
                </a:solidFill>
                <a:effectLst/>
              </a:rPr>
              <a:t>uses a combination of Content, </a:t>
            </a:r>
            <a:r>
              <a:rPr lang="en-US" sz="1800" b="1" i="0" u="sng" dirty="0">
                <a:solidFill>
                  <a:srgbClr val="FF0000"/>
                </a:solidFill>
                <a:effectLst/>
              </a:rPr>
              <a:t>Search Engine Optimization (SEO</a:t>
            </a:r>
            <a:r>
              <a:rPr lang="en-US" sz="1800" b="0" i="0" u="sng" dirty="0">
                <a:solidFill>
                  <a:srgbClr val="FF0000"/>
                </a:solidFill>
                <a:effectLst/>
              </a:rPr>
              <a:t>), and Social Media to work</a:t>
            </a:r>
            <a:r>
              <a:rPr lang="en-US" sz="1800" b="0" i="0" dirty="0">
                <a:solidFill>
                  <a:srgbClr val="000000"/>
                </a:solidFill>
                <a:effectLst/>
              </a:rPr>
              <a:t>. </a:t>
            </a:r>
          </a:p>
          <a:p>
            <a:pPr marL="285750" indent="-285750" algn="just">
              <a:buFont typeface="Arial" panose="020B0604020202020204" pitchFamily="34" charset="0"/>
              <a:buChar char="•"/>
            </a:pPr>
            <a:r>
              <a:rPr lang="en-US" sz="1800" b="0" i="0" dirty="0">
                <a:solidFill>
                  <a:srgbClr val="000000"/>
                </a:solidFill>
                <a:effectLst/>
              </a:rPr>
              <a:t>Rather than crafting the “perfect outbound message”, you instead incrementally test various aspects of your Problem/Solution using inbound channels like blogs, white papers, and webinars. </a:t>
            </a:r>
          </a:p>
          <a:p>
            <a:pPr algn="just"/>
            <a:endParaRPr lang="en-US" sz="1800" b="0" i="0" dirty="0">
              <a:solidFill>
                <a:srgbClr val="000000"/>
              </a:solidFill>
              <a:effectLst/>
            </a:endParaRPr>
          </a:p>
          <a:p>
            <a:pPr marL="285750" indent="-285750" algn="just">
              <a:buFont typeface="Arial" panose="020B0604020202020204" pitchFamily="34" charset="0"/>
              <a:buChar char="•"/>
            </a:pPr>
            <a:r>
              <a:rPr lang="en-US" sz="1800" b="1" i="0" dirty="0">
                <a:solidFill>
                  <a:srgbClr val="FF0000"/>
                </a:solidFill>
                <a:effectLst/>
              </a:rPr>
              <a:t>SEO and Social Media serve to further enhance the reach of your content.</a:t>
            </a:r>
          </a:p>
          <a:p>
            <a:pPr algn="just"/>
            <a:endParaRPr lang="en-US" sz="1800" b="1" i="0" dirty="0">
              <a:solidFill>
                <a:srgbClr val="FF0000"/>
              </a:solidFill>
              <a:effectLst/>
            </a:endParaRPr>
          </a:p>
          <a:p>
            <a:pPr marL="285750" indent="-285750" algn="just">
              <a:buFont typeface="Arial" panose="020B0604020202020204" pitchFamily="34" charset="0"/>
              <a:buChar char="•"/>
            </a:pPr>
            <a:r>
              <a:rPr lang="en-US" sz="1800" i="1" u="sng" dirty="0">
                <a:solidFill>
                  <a:srgbClr val="FF0000"/>
                </a:solidFill>
                <a:effectLst/>
              </a:rPr>
              <a:t>Content Marketing isn’t free, takes time to build, and does cost time.</a:t>
            </a:r>
          </a:p>
          <a:p>
            <a:pPr algn="just"/>
            <a:endParaRPr lang="en-US" sz="1800" i="1" u="sng" dirty="0">
              <a:solidFill>
                <a:srgbClr val="FF0000"/>
              </a:solidFill>
              <a:effectLst/>
            </a:endParaRPr>
          </a:p>
          <a:p>
            <a:pPr marL="285750" indent="-285750" algn="just">
              <a:buFont typeface="Arial" panose="020B0604020202020204" pitchFamily="34" charset="0"/>
              <a:buChar char="•"/>
            </a:pPr>
            <a:r>
              <a:rPr lang="en-US" sz="1800" b="0" i="0" dirty="0">
                <a:solidFill>
                  <a:srgbClr val="FF0000"/>
                </a:solidFill>
                <a:effectLst/>
              </a:rPr>
              <a:t>But when it starts to work, “Content Marketing” </a:t>
            </a:r>
            <a:r>
              <a:rPr lang="en-US" sz="1800" b="1" i="0" u="sng" dirty="0">
                <a:solidFill>
                  <a:srgbClr val="000000"/>
                </a:solidFill>
                <a:effectLst/>
              </a:rPr>
              <a:t>turns from an expense into an asset</a:t>
            </a:r>
            <a:r>
              <a:rPr lang="en-US" sz="1800" b="0" i="0" dirty="0">
                <a:solidFill>
                  <a:srgbClr val="000000"/>
                </a:solidFill>
                <a:effectLst/>
              </a:rPr>
              <a:t>. </a:t>
            </a:r>
            <a:r>
              <a:rPr lang="en-US" sz="1800" b="0" i="0" dirty="0">
                <a:solidFill>
                  <a:srgbClr val="FF0000"/>
                </a:solidFill>
                <a:effectLst/>
              </a:rPr>
              <a:t>It could even become your “Unfair Advantage”.</a:t>
            </a:r>
          </a:p>
          <a:p>
            <a:pPr algn="just"/>
            <a:endParaRPr lang="en-US" sz="1800" b="0" i="0" dirty="0">
              <a:solidFill>
                <a:srgbClr val="FF0000"/>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71038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139321"/>
          </a:xfrm>
          <a:prstGeom prst="rect">
            <a:avLst/>
          </a:prstGeom>
          <a:noFill/>
        </p:spPr>
        <p:txBody>
          <a:bodyPr wrap="square" rtlCol="0">
            <a:spAutoFit/>
          </a:bodyPr>
          <a:lstStyle/>
          <a:p>
            <a:r>
              <a:rPr lang="en-US" sz="1800" b="1" i="0" dirty="0">
                <a:solidFill>
                  <a:srgbClr val="000000"/>
                </a:solidFill>
                <a:effectLst/>
                <a:latin typeface="TimesNewRomanPS-BoldMT"/>
              </a:rPr>
              <a:t>Case Study: Lean Canvas - Channels</a:t>
            </a:r>
          </a:p>
          <a:p>
            <a:pPr algn="just"/>
            <a:r>
              <a:rPr lang="en-US" sz="1800" b="0" i="0" dirty="0">
                <a:solidFill>
                  <a:srgbClr val="444444"/>
                </a:solidFill>
                <a:effectLst/>
                <a:latin typeface="TimesNewRomanPSMT"/>
              </a:rPr>
              <a:t>While the problems I outlined above were based on my own experiences, I witnessed other startup founders recount similar stories in the workshops I was teaching. That prompted me to write about Lean Canvas on my blog and also test it in a presentation I gave at Capital Factory’s Demo Day in Austin to a mostly investor audience. Both were well received which pushed me towards incorporating Lean Canvas in my workshops. Lean Canvas was tested and refined in these presentations and workshops before it ever became an online tool.</a:t>
            </a:r>
          </a:p>
          <a:p>
            <a:pPr algn="just"/>
            <a:r>
              <a:rPr lang="en-US" sz="1800" b="0" i="0" dirty="0">
                <a:solidFill>
                  <a:srgbClr val="444444"/>
                </a:solidFill>
                <a:effectLst/>
                <a:latin typeface="TimesNewRomanPSMT"/>
              </a:rPr>
              <a:t>My </a:t>
            </a:r>
            <a:r>
              <a:rPr lang="en-US" sz="1800" b="1" i="0" u="sng" dirty="0">
                <a:solidFill>
                  <a:srgbClr val="444444"/>
                </a:solidFill>
                <a:effectLst/>
                <a:latin typeface="TimesNewRomanPSMT"/>
              </a:rPr>
              <a:t>blog, workshops, and book </a:t>
            </a:r>
            <a:r>
              <a:rPr lang="en-US" sz="1800" b="0" i="0" dirty="0">
                <a:solidFill>
                  <a:srgbClr val="444444"/>
                </a:solidFill>
                <a:effectLst/>
                <a:latin typeface="TimesNewRomanPSMT"/>
              </a:rPr>
              <a:t>are natural early channels to reach other startup founders interested in Lean Startup/Customer Development.</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755457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2F80100A-9E2A-F519-B722-B1F6EC99015F}"/>
              </a:ext>
            </a:extLst>
          </p:cNvPr>
          <p:cNvPicPr>
            <a:picLocks noChangeAspect="1"/>
          </p:cNvPicPr>
          <p:nvPr/>
        </p:nvPicPr>
        <p:blipFill>
          <a:blip r:embed="rId7"/>
          <a:stretch>
            <a:fillRect/>
          </a:stretch>
        </p:blipFill>
        <p:spPr>
          <a:xfrm>
            <a:off x="1137237" y="1395412"/>
            <a:ext cx="9028739" cy="4067175"/>
          </a:xfrm>
          <a:prstGeom prst="rect">
            <a:avLst/>
          </a:prstGeom>
        </p:spPr>
      </p:pic>
    </p:spTree>
    <p:extLst>
      <p:ext uri="{BB962C8B-B14F-4D97-AF65-F5344CB8AC3E}">
        <p14:creationId xmlns:p14="http://schemas.microsoft.com/office/powerpoint/2010/main" val="42401880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14762"/>
            <a:ext cx="9893651" cy="4339650"/>
          </a:xfrm>
          <a:prstGeom prst="rect">
            <a:avLst/>
          </a:prstGeom>
          <a:noFill/>
        </p:spPr>
        <p:txBody>
          <a:bodyPr wrap="square" rtlCol="0">
            <a:spAutoFit/>
          </a:bodyPr>
          <a:lstStyle/>
          <a:p>
            <a:pPr algn="just"/>
            <a:r>
              <a:rPr lang="en-US" sz="2400" b="1" i="1" dirty="0">
                <a:solidFill>
                  <a:srgbClr val="000000"/>
                </a:solidFill>
                <a:effectLst/>
              </a:rPr>
              <a:t>Revenue Streams and Cost Structure</a:t>
            </a:r>
          </a:p>
          <a:p>
            <a:pPr algn="just"/>
            <a:r>
              <a:rPr lang="en-US" sz="1800" b="0" i="0" dirty="0">
                <a:solidFill>
                  <a:srgbClr val="000000"/>
                </a:solidFill>
                <a:effectLst/>
              </a:rPr>
              <a:t>A lot of startups choose to defer the “pricing question” because they don’t think their product is ready. Something I hear a lot is that a minimum viable product is by definition embarrassingly minimal. How can you possibly charge for it?</a:t>
            </a:r>
          </a:p>
          <a:p>
            <a:pPr algn="just"/>
            <a:r>
              <a:rPr lang="en-US" sz="1800" b="0" i="0" dirty="0">
                <a:solidFill>
                  <a:srgbClr val="000000"/>
                </a:solidFill>
                <a:effectLst/>
              </a:rPr>
              <a:t>First, a minimum viable product is not synonymous with a half-baked or buggy product. Your MVP should address the top problems customers have identified as important to them. By that definition, it should deliver enough value to justify charging.</a:t>
            </a:r>
          </a:p>
          <a:p>
            <a:pPr algn="just"/>
            <a:r>
              <a:rPr lang="en-US" sz="1800" b="0" i="0" dirty="0">
                <a:solidFill>
                  <a:srgbClr val="000000"/>
                </a:solidFill>
                <a:effectLst/>
              </a:rPr>
              <a:t>But, there is another line of reasoning frequently cited for deferring pricing - to accelerate initial learning. The argument goes that pricing creates unnecessary friction that should be avoided early on.</a:t>
            </a:r>
          </a:p>
          <a:p>
            <a:pPr algn="just"/>
            <a:r>
              <a:rPr lang="en-US" sz="1800" b="0" i="0" dirty="0">
                <a:solidFill>
                  <a:srgbClr val="000000"/>
                </a:solidFill>
                <a:effectLst/>
              </a:rPr>
              <a:t>While this strategy may work (especially if you are already funded), I find that it delays testing one of the riskier and critical parts of your business model. Furthermore, I have found that you don’t need a lot of users to support learning. You need just a few good customers.</a:t>
            </a:r>
          </a:p>
          <a:p>
            <a:pPr algn="just"/>
            <a:r>
              <a:rPr lang="en-US" sz="1800" b="0" i="0" dirty="0">
                <a:solidFill>
                  <a:srgbClr val="000000"/>
                </a:solidFill>
                <a:effectLst/>
              </a:rPr>
              <a:t>I believe that if you intend to charge for your product, it’s better to be upfront about it. It sets the right expectations, raises customer commitment, starts generating cash flow, and lets you start tackling one of the riskier parts of your business model early.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444072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14762"/>
            <a:ext cx="9893651" cy="4524315"/>
          </a:xfrm>
          <a:prstGeom prst="rect">
            <a:avLst/>
          </a:prstGeom>
          <a:noFill/>
        </p:spPr>
        <p:txBody>
          <a:bodyPr wrap="square" rtlCol="0">
            <a:spAutoFit/>
          </a:bodyPr>
          <a:lstStyle/>
          <a:p>
            <a:pPr algn="just"/>
            <a:r>
              <a:rPr lang="en-US" sz="1800" b="0" i="0" dirty="0">
                <a:solidFill>
                  <a:srgbClr val="000000"/>
                </a:solidFill>
                <a:effectLst/>
              </a:rPr>
              <a:t>What you charge for your product is simultaneously one of the most complicated and most important things to get right. Not only does your pricing model keep you in business, it also signals your branding and positioning. It determines your customers.</a:t>
            </a:r>
          </a:p>
          <a:p>
            <a:pPr algn="just"/>
            <a:r>
              <a:rPr lang="en-US" sz="1800" b="0" i="1" dirty="0">
                <a:solidFill>
                  <a:srgbClr val="606060"/>
                </a:solidFill>
                <a:effectLst/>
              </a:rPr>
              <a:t>Your price is part of your product.</a:t>
            </a:r>
          </a:p>
          <a:p>
            <a:pPr algn="just"/>
            <a:r>
              <a:rPr lang="en-US" sz="1800" b="0" i="0" dirty="0">
                <a:solidFill>
                  <a:srgbClr val="000000"/>
                </a:solidFill>
                <a:effectLst/>
              </a:rPr>
              <a:t>Although there is a lot of science around pricing, pricing is more art than science. For a great primer, I highly recommend getting a copy of Neil Davidson’s free e-book on software pricing: “Don’t Just Roll the Dice”.</a:t>
            </a:r>
          </a:p>
          <a:p>
            <a:pPr algn="just"/>
            <a:r>
              <a:rPr lang="en-US" sz="1800" b="0" i="0" dirty="0">
                <a:solidFill>
                  <a:srgbClr val="000000"/>
                </a:solidFill>
                <a:effectLst/>
              </a:rPr>
              <a:t>Pricing is not unlike any other business model hypothesis and should be tested using the same criteria we covered earlier when building validated learning loops - create a testable hypothesis, time-box the experiment, and validate qualitatively, then verify quantitatively.</a:t>
            </a:r>
          </a:p>
          <a:p>
            <a:pPr algn="just"/>
            <a:r>
              <a:rPr lang="en-US" sz="1800" b="0" i="0" dirty="0">
                <a:solidFill>
                  <a:srgbClr val="000000"/>
                </a:solidFill>
                <a:effectLst/>
              </a:rPr>
              <a:t>The strategy I’ve found that meets all these criteria is </a:t>
            </a:r>
            <a:r>
              <a:rPr lang="en-US" sz="1800" b="1" i="0" dirty="0">
                <a:solidFill>
                  <a:srgbClr val="000000"/>
                </a:solidFill>
                <a:effectLst/>
              </a:rPr>
              <a:t>starting with a single “Free Trial” pricing plan</a:t>
            </a:r>
            <a:r>
              <a:rPr lang="en-US" sz="1800" b="0" i="0" dirty="0">
                <a:solidFill>
                  <a:srgbClr val="000000"/>
                </a:solidFill>
                <a:effectLst/>
              </a:rPr>
              <a:t>.</a:t>
            </a:r>
          </a:p>
          <a:p>
            <a:pPr algn="just"/>
            <a:r>
              <a:rPr lang="en-US" sz="1800" b="0" i="0" dirty="0">
                <a:solidFill>
                  <a:srgbClr val="000000"/>
                </a:solidFill>
                <a:effectLst/>
              </a:rPr>
              <a:t>Let’s see why.</a:t>
            </a:r>
          </a:p>
          <a:p>
            <a:pPr algn="just"/>
            <a:endParaRPr lang="en-US" dirty="0">
              <a:solidFill>
                <a:srgbClr val="000000"/>
              </a:solidFill>
            </a:endParaRPr>
          </a:p>
          <a:p>
            <a:pPr algn="just"/>
            <a:endParaRPr lang="en-US" sz="1800" b="0" i="0" dirty="0">
              <a:solidFill>
                <a:srgbClr val="000000"/>
              </a:solidFill>
              <a:effectLst/>
            </a:endParaRPr>
          </a:p>
          <a:p>
            <a:pPr algn="just"/>
            <a:endParaRPr lang="en-US" sz="1800" b="0" i="0" dirty="0">
              <a:solidFill>
                <a:srgbClr val="000000"/>
              </a:solidFill>
              <a:effectLst/>
            </a:endParaRPr>
          </a:p>
          <a:p>
            <a:pPr algn="just"/>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121604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14762"/>
            <a:ext cx="9893651" cy="4801314"/>
          </a:xfrm>
          <a:prstGeom prst="rect">
            <a:avLst/>
          </a:prstGeom>
          <a:noFill/>
        </p:spPr>
        <p:txBody>
          <a:bodyPr wrap="square" rtlCol="0">
            <a:spAutoFit/>
          </a:bodyPr>
          <a:lstStyle/>
          <a:p>
            <a:pPr algn="just"/>
            <a:r>
              <a:rPr lang="en-US" sz="1800" b="1" i="0" dirty="0">
                <a:solidFill>
                  <a:srgbClr val="000000"/>
                </a:solidFill>
                <a:effectLst/>
              </a:rPr>
              <a:t>Start with a single pricing plan</a:t>
            </a:r>
          </a:p>
          <a:p>
            <a:pPr algn="just"/>
            <a:r>
              <a:rPr lang="en-US" sz="1800" b="0" i="0" dirty="0">
                <a:solidFill>
                  <a:srgbClr val="000000"/>
                </a:solidFill>
                <a:effectLst/>
              </a:rPr>
              <a:t>Starting with multiple plans that cover everyone under the sun is a form of waste. I’ve seen startups launch with plan options targeting 1 person startups to 1000+ person enterprises.</a:t>
            </a:r>
          </a:p>
          <a:p>
            <a:pPr algn="just"/>
            <a:r>
              <a:rPr lang="en-US" sz="1800" b="0" i="0" dirty="0">
                <a:solidFill>
                  <a:srgbClr val="000000"/>
                </a:solidFill>
                <a:effectLst/>
              </a:rPr>
              <a:t>Not only does supporting multiple plans require you to write more code to support plan/feature segmentation, but the return on learning is diluted when you attempt to target multiple customer segments all at once. In the example above, the business models and tactics vary greatly when selling to startups than to enterprises.</a:t>
            </a:r>
          </a:p>
          <a:p>
            <a:pPr algn="just"/>
            <a:r>
              <a:rPr lang="en-US" sz="1800" b="0" i="0" dirty="0">
                <a:solidFill>
                  <a:srgbClr val="000000"/>
                </a:solidFill>
                <a:effectLst/>
              </a:rPr>
              <a:t>The bigger point here though is that when you’re starting out, you don’t yet have enough information to know how to correctly price or segment the feature set into multiple plans.</a:t>
            </a:r>
          </a:p>
          <a:p>
            <a:pPr algn="just"/>
            <a:endParaRPr lang="en-US" sz="1800" b="0" i="0" dirty="0">
              <a:solidFill>
                <a:srgbClr val="000000"/>
              </a:solidFill>
              <a:effectLst/>
            </a:endParaRPr>
          </a:p>
          <a:p>
            <a:pPr algn="just"/>
            <a:r>
              <a:rPr lang="en-US" sz="1800" b="1" i="0" dirty="0">
                <a:solidFill>
                  <a:srgbClr val="000000"/>
                </a:solidFill>
                <a:effectLst/>
              </a:rPr>
              <a:t>Use a “Free Trial” plan</a:t>
            </a:r>
          </a:p>
          <a:p>
            <a:pPr algn="just"/>
            <a:r>
              <a:rPr lang="en-US" sz="1800" b="0" i="0" dirty="0">
                <a:solidFill>
                  <a:srgbClr val="000000"/>
                </a:solidFill>
                <a:effectLst/>
              </a:rPr>
              <a:t>Time-based trials help time-box your pricing experiments so you can force a conversion decision which allows you to learn and iterate faster.</a:t>
            </a:r>
          </a:p>
          <a:p>
            <a:pPr algn="just"/>
            <a:endParaRPr lang="en-US" dirty="0">
              <a:solidFill>
                <a:srgbClr val="000000"/>
              </a:solidFill>
            </a:endParaRPr>
          </a:p>
          <a:p>
            <a:pPr algn="just"/>
            <a:endParaRPr lang="en-US" sz="1800" b="0" i="0" dirty="0">
              <a:solidFill>
                <a:srgbClr val="000000"/>
              </a:solidFill>
              <a:effectLst/>
            </a:endParaRPr>
          </a:p>
          <a:p>
            <a:pPr algn="just"/>
            <a:endParaRPr lang="en-US" dirty="0">
              <a:solidFill>
                <a:srgbClr val="000000"/>
              </a:solidFill>
            </a:endParaRPr>
          </a:p>
          <a:p>
            <a:pPr algn="just"/>
            <a:endParaRPr lang="en-US" sz="1800" b="0" i="0" dirty="0">
              <a:solidFill>
                <a:srgbClr val="000000"/>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311826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939997"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14762"/>
            <a:ext cx="10785310" cy="4524315"/>
          </a:xfrm>
          <a:prstGeom prst="rect">
            <a:avLst/>
          </a:prstGeom>
          <a:noFill/>
        </p:spPr>
        <p:txBody>
          <a:bodyPr wrap="square" rtlCol="0">
            <a:spAutoFit/>
          </a:bodyPr>
          <a:lstStyle/>
          <a:p>
            <a:pPr algn="just"/>
            <a:r>
              <a:rPr lang="en-US" sz="1800" b="1" i="0" dirty="0">
                <a:solidFill>
                  <a:srgbClr val="000000"/>
                </a:solidFill>
                <a:effectLst/>
              </a:rPr>
              <a:t>Pick a price to test</a:t>
            </a:r>
          </a:p>
          <a:p>
            <a:pPr algn="just"/>
            <a:r>
              <a:rPr lang="en-US" sz="1800" b="0" i="0" dirty="0">
                <a:solidFill>
                  <a:srgbClr val="000000"/>
                </a:solidFill>
                <a:effectLst/>
              </a:rPr>
              <a:t>Existing alternatives create “reference points” in the minds of customers that they will use to rank your solution so it’s important to understand and position your price against them.</a:t>
            </a:r>
          </a:p>
          <a:p>
            <a:pPr algn="just"/>
            <a:r>
              <a:rPr lang="en-US" sz="1800" b="0" i="0" dirty="0">
                <a:solidFill>
                  <a:srgbClr val="000000"/>
                </a:solidFill>
                <a:effectLst/>
              </a:rPr>
              <a:t>In the rare case you are actually solving a brand new problem or don’t have clear reference points (more common in Enterprise based products), you might have to pick a starting price out of thin air and refine from there.</a:t>
            </a:r>
          </a:p>
          <a:p>
            <a:pPr algn="just"/>
            <a:r>
              <a:rPr lang="en-US" sz="1800" b="0" i="1" dirty="0">
                <a:solidFill>
                  <a:srgbClr val="606060"/>
                </a:solidFill>
                <a:effectLst/>
              </a:rPr>
              <a:t>“Pricing is all about setting the right perception.”</a:t>
            </a:r>
          </a:p>
          <a:p>
            <a:pPr algn="just"/>
            <a:r>
              <a:rPr lang="en-US" sz="1800" b="0" i="0" dirty="0">
                <a:solidFill>
                  <a:srgbClr val="606060"/>
                </a:solidFill>
                <a:effectLst/>
              </a:rPr>
              <a:t>- Neil Davidson</a:t>
            </a:r>
          </a:p>
          <a:p>
            <a:pPr algn="just"/>
            <a:r>
              <a:rPr lang="en-US" sz="1800" b="0" i="0" dirty="0">
                <a:solidFill>
                  <a:srgbClr val="606060"/>
                </a:solidFill>
                <a:effectLst/>
              </a:rPr>
              <a:t>Don’t Just Roll the Dice</a:t>
            </a:r>
          </a:p>
          <a:p>
            <a:pPr algn="just"/>
            <a:endParaRPr lang="en-US" sz="1800" b="1" i="0" dirty="0">
              <a:solidFill>
                <a:srgbClr val="000000"/>
              </a:solidFill>
              <a:effectLst/>
            </a:endParaRPr>
          </a:p>
          <a:p>
            <a:pPr algn="just"/>
            <a:r>
              <a:rPr lang="en-US" sz="1800" b="1" i="0" dirty="0">
                <a:solidFill>
                  <a:srgbClr val="000000"/>
                </a:solidFill>
                <a:effectLst/>
              </a:rPr>
              <a:t>Take your costs into account</a:t>
            </a:r>
          </a:p>
          <a:p>
            <a:pPr algn="just"/>
            <a:r>
              <a:rPr lang="en-US" sz="1800" b="0" i="0" dirty="0">
                <a:solidFill>
                  <a:srgbClr val="000000"/>
                </a:solidFill>
                <a:effectLst/>
              </a:rPr>
              <a:t>The ultimate goal is finding a scalable business model so it should go without saying that you also need to keep an eye on what it would cost you to deliver your solution and ensure you have a healthy margin built in.</a:t>
            </a:r>
          </a:p>
          <a:p>
            <a:pPr algn="just"/>
            <a:r>
              <a:rPr lang="en-US" sz="1800" b="0" i="0" dirty="0">
                <a:solidFill>
                  <a:srgbClr val="000000"/>
                </a:solidFill>
                <a:effectLst/>
              </a:rPr>
              <a:t>One rule of thumb for building a successful business is ensuring the lifetime value of your customers exceeds the cost of customer acquisition by at least a factor of three.</a:t>
            </a:r>
          </a:p>
          <a:p>
            <a:pPr algn="just"/>
            <a:r>
              <a:rPr lang="en-US" sz="1800" b="0" i="0" dirty="0">
                <a:solidFill>
                  <a:srgbClr val="000000"/>
                </a:solidFill>
                <a:effectLst/>
              </a:rPr>
              <a:t>It’s hard to accurately calculate these at this stage so instead do a back-</a:t>
            </a:r>
            <a:r>
              <a:rPr lang="en-US" sz="1800" b="0" i="0" dirty="0" err="1">
                <a:solidFill>
                  <a:srgbClr val="000000"/>
                </a:solidFill>
                <a:effectLst/>
              </a:rPr>
              <a:t>ofthe</a:t>
            </a:r>
            <a:r>
              <a:rPr lang="en-US" sz="1800" b="0" i="0" dirty="0">
                <a:solidFill>
                  <a:srgbClr val="000000"/>
                </a:solidFill>
                <a:effectLst/>
              </a:rPr>
              <a:t>-envelope calculation based on your people/hardware costs and subscription revenue to find your break-even point.</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932666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4524315"/>
          </a:xfrm>
          <a:prstGeom prst="rect">
            <a:avLst/>
          </a:prstGeom>
          <a:noFill/>
        </p:spPr>
        <p:txBody>
          <a:bodyPr wrap="square" rtlCol="0">
            <a:spAutoFit/>
          </a:bodyPr>
          <a:lstStyle/>
          <a:p>
            <a:pPr algn="just"/>
            <a:r>
              <a:rPr lang="en-US" sz="1800" b="1" i="0" dirty="0">
                <a:solidFill>
                  <a:srgbClr val="000000"/>
                </a:solidFill>
                <a:effectLst/>
              </a:rPr>
              <a:t>What about Freemium?</a:t>
            </a:r>
          </a:p>
          <a:p>
            <a:pPr algn="just"/>
            <a:r>
              <a:rPr lang="en-US" sz="1800" b="1" i="0" dirty="0">
                <a:solidFill>
                  <a:srgbClr val="000000"/>
                </a:solidFill>
                <a:effectLst/>
              </a:rPr>
              <a:t>Freemium</a:t>
            </a:r>
            <a:r>
              <a:rPr lang="en-US" sz="1800" b="0" i="0" dirty="0">
                <a:solidFill>
                  <a:srgbClr val="000000"/>
                </a:solidFill>
                <a:effectLst/>
              </a:rPr>
              <a:t> is </a:t>
            </a:r>
            <a:r>
              <a:rPr lang="en-US" sz="1800" b="0" i="0" dirty="0">
                <a:solidFill>
                  <a:srgbClr val="FF0000"/>
                </a:solidFill>
                <a:effectLst/>
              </a:rPr>
              <a:t>a popular model used by numerous web applications</a:t>
            </a:r>
            <a:r>
              <a:rPr lang="en-US" sz="1800" b="0" i="0" dirty="0">
                <a:solidFill>
                  <a:srgbClr val="000000"/>
                </a:solidFill>
                <a:effectLst/>
              </a:rPr>
              <a:t>. It was first popularized by Fred Wilson on his blog where he described it as:</a:t>
            </a:r>
          </a:p>
          <a:p>
            <a:pPr algn="just"/>
            <a:r>
              <a:rPr lang="en-US" sz="1800" b="0" i="1" dirty="0">
                <a:solidFill>
                  <a:srgbClr val="606060"/>
                </a:solidFill>
                <a:effectLst/>
              </a:rPr>
              <a:t>"</a:t>
            </a:r>
            <a:r>
              <a:rPr lang="en-US" sz="1800" b="0" i="1" dirty="0">
                <a:solidFill>
                  <a:srgbClr val="FF0000"/>
                </a:solidFill>
                <a:effectLst/>
              </a:rPr>
              <a:t>Give your service away for free, possibly ad supported </a:t>
            </a:r>
            <a:r>
              <a:rPr lang="en-US" sz="1800" b="0" i="1" dirty="0">
                <a:solidFill>
                  <a:srgbClr val="606060"/>
                </a:solidFill>
                <a:effectLst/>
              </a:rPr>
              <a:t>but maybe not, </a:t>
            </a:r>
            <a:r>
              <a:rPr lang="en-US" sz="1800" b="0" i="1" dirty="0">
                <a:solidFill>
                  <a:srgbClr val="FF0000"/>
                </a:solidFill>
                <a:effectLst/>
              </a:rPr>
              <a:t>acquire a lot of customers very efficiently through word of mouth</a:t>
            </a:r>
            <a:r>
              <a:rPr lang="en-US" sz="1800" b="0" i="1" dirty="0">
                <a:solidFill>
                  <a:srgbClr val="606060"/>
                </a:solidFill>
                <a:effectLst/>
              </a:rPr>
              <a:t>, referral networks, organic search marketing, etc., </a:t>
            </a:r>
            <a:r>
              <a:rPr lang="en-US" sz="1800" b="0" i="1" dirty="0">
                <a:solidFill>
                  <a:srgbClr val="FF0000"/>
                </a:solidFill>
                <a:effectLst/>
              </a:rPr>
              <a:t>then offer premium priced value added services or an enhanced version of your service </a:t>
            </a:r>
            <a:r>
              <a:rPr lang="en-US" sz="1800" b="0" i="1" dirty="0">
                <a:solidFill>
                  <a:srgbClr val="606060"/>
                </a:solidFill>
                <a:effectLst/>
              </a:rPr>
              <a:t>to your customer base."</a:t>
            </a:r>
          </a:p>
          <a:p>
            <a:pPr algn="just"/>
            <a:r>
              <a:rPr lang="en-US" sz="1800" b="0" i="0" dirty="0">
                <a:solidFill>
                  <a:srgbClr val="606060"/>
                </a:solidFill>
                <a:effectLst/>
              </a:rPr>
              <a:t>- Fred Wilson</a:t>
            </a:r>
          </a:p>
          <a:p>
            <a:pPr algn="just"/>
            <a:r>
              <a:rPr lang="en-US" sz="1800" b="0" i="0" dirty="0">
                <a:solidFill>
                  <a:srgbClr val="606060"/>
                </a:solidFill>
                <a:effectLst/>
              </a:rPr>
              <a:t>AVC Blog</a:t>
            </a:r>
          </a:p>
          <a:p>
            <a:pPr algn="just"/>
            <a:r>
              <a:rPr lang="en-US" sz="1800" b="0" i="0" dirty="0">
                <a:solidFill>
                  <a:srgbClr val="000000"/>
                </a:solidFill>
                <a:effectLst/>
              </a:rPr>
              <a:t>On the surface, Freemium seems like the best of both worlds: Get users to try your service without having to worry about price, then up-sell them into the right premium plan later. But the reality is quite different.</a:t>
            </a:r>
          </a:p>
          <a:p>
            <a:pPr algn="just"/>
            <a:r>
              <a:rPr lang="en-US" sz="1800" b="0" i="0" dirty="0">
                <a:solidFill>
                  <a:srgbClr val="000000"/>
                </a:solidFill>
                <a:effectLst/>
              </a:rPr>
              <a:t>First, I believe that unless you are deriving monetary value from free users, the Freemium model is less of a business model and more of a marketing tactic to fill your pipeline with potential prospects.</a:t>
            </a:r>
          </a:p>
          <a:p>
            <a:pPr algn="just"/>
            <a:r>
              <a:rPr lang="en-US" sz="1800" b="0" i="0" dirty="0">
                <a:solidFill>
                  <a:srgbClr val="000000"/>
                </a:solidFill>
                <a:effectLst/>
              </a:rPr>
              <a:t>Second, I believe pricing is one of the riskiest (and most critical) parts of the business model and should be tested early. Freemium delays this learning.</a:t>
            </a:r>
          </a:p>
          <a:p>
            <a:pPr algn="just"/>
            <a:r>
              <a:rPr lang="en-US" sz="1800" b="0" i="0" dirty="0">
                <a:solidFill>
                  <a:srgbClr val="000000"/>
                </a:solidFill>
                <a:effectLst/>
              </a:rPr>
              <a:t>While I agree Freemium can be a highly effective model, I don’t advocate starting with it.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83506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45" y="952845"/>
            <a:ext cx="11349317"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0736" y="1005085"/>
            <a:ext cx="11292997" cy="4801314"/>
          </a:xfrm>
          <a:prstGeom prst="rect">
            <a:avLst/>
          </a:prstGeom>
          <a:noFill/>
        </p:spPr>
        <p:txBody>
          <a:bodyPr wrap="square" rtlCol="0">
            <a:spAutoFit/>
          </a:bodyPr>
          <a:lstStyle/>
          <a:p>
            <a:pPr algn="just"/>
            <a:r>
              <a:rPr lang="en-US" sz="1800" b="1" i="0" dirty="0">
                <a:solidFill>
                  <a:srgbClr val="000000"/>
                </a:solidFill>
                <a:effectLst/>
              </a:rPr>
              <a:t>The Problem with Freemium</a:t>
            </a:r>
          </a:p>
          <a:p>
            <a:pPr algn="just"/>
            <a:r>
              <a:rPr lang="en-US" sz="1800" b="1" i="0" dirty="0">
                <a:solidFill>
                  <a:srgbClr val="000000"/>
                </a:solidFill>
                <a:effectLst/>
              </a:rPr>
              <a:t>Low or no conversions</a:t>
            </a:r>
          </a:p>
          <a:p>
            <a:pPr algn="just"/>
            <a:r>
              <a:rPr lang="en-US" sz="1800" b="0" i="0" dirty="0">
                <a:solidFill>
                  <a:srgbClr val="000000"/>
                </a:solidFill>
                <a:effectLst/>
              </a:rPr>
              <a:t>Many services make the mistake of giving away too much under their free plans, which leads to very low or no conversions. One reason for this is that creatives (artists, musicians, developers) are especially known to undervalue their own work and are really bad at setting price.</a:t>
            </a:r>
          </a:p>
          <a:p>
            <a:pPr algn="just"/>
            <a:r>
              <a:rPr lang="en-US" sz="1800" b="0" i="1" dirty="0">
                <a:solidFill>
                  <a:srgbClr val="606060"/>
                </a:solidFill>
                <a:effectLst/>
              </a:rPr>
              <a:t>Pricing should be set with the buyer in mind, not the seller.</a:t>
            </a:r>
          </a:p>
          <a:p>
            <a:pPr algn="just"/>
            <a:r>
              <a:rPr lang="en-US" sz="1800" b="0" i="0" dirty="0">
                <a:solidFill>
                  <a:srgbClr val="000000"/>
                </a:solidFill>
                <a:effectLst/>
              </a:rPr>
              <a:t>But the main reason is something we covered in the last section. You don’t yet have enough usage data to correctly define the FREE plan so that users naturally outgrow it at some predictable time in the future.</a:t>
            </a:r>
          </a:p>
          <a:p>
            <a:pPr algn="just"/>
            <a:r>
              <a:rPr lang="en-US" sz="1800" b="1" i="0" dirty="0">
                <a:solidFill>
                  <a:srgbClr val="000000"/>
                </a:solidFill>
                <a:effectLst/>
              </a:rPr>
              <a:t>Long validation cycle</a:t>
            </a:r>
          </a:p>
          <a:p>
            <a:pPr algn="just"/>
            <a:r>
              <a:rPr lang="en-US" sz="1800" b="0" i="0" dirty="0">
                <a:solidFill>
                  <a:srgbClr val="000000"/>
                </a:solidFill>
                <a:effectLst/>
              </a:rPr>
              <a:t>Even the best Freemium services report conversion rates in the 0.5-5.0% range which leads to long validation cycles. Time is the most valuable resource for a startup and you can’t afford such long learning cycles on something as critical as price.</a:t>
            </a:r>
          </a:p>
          <a:p>
            <a:pPr algn="just"/>
            <a:r>
              <a:rPr lang="en-US" sz="1800" b="1" i="0" dirty="0">
                <a:solidFill>
                  <a:srgbClr val="000000"/>
                </a:solidFill>
                <a:effectLst/>
              </a:rPr>
              <a:t>Focus shifts to the wrong metric</a:t>
            </a:r>
          </a:p>
          <a:p>
            <a:pPr algn="just"/>
            <a:r>
              <a:rPr lang="en-US" sz="1800" b="0" i="0" dirty="0">
                <a:solidFill>
                  <a:srgbClr val="000000"/>
                </a:solidFill>
                <a:effectLst/>
              </a:rPr>
              <a:t>Because “FREE” can be irrationally appealing, Freemium has a tendency to cause a premature shift in focus from user retention to user acquisition (sign-ups). Unless you have built the right product, getting more sign-ups is waste. You don’t need a lot of traffic to build the right product - just the right initial customers.</a:t>
            </a:r>
          </a:p>
          <a:p>
            <a:pPr algn="just"/>
            <a:r>
              <a:rPr lang="en-US" sz="1800" b="0" i="1" dirty="0">
                <a:solidFill>
                  <a:srgbClr val="606060"/>
                </a:solidFill>
                <a:effectLst/>
              </a:rPr>
              <a:t>Your free users are not your customers (yet).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289814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45" y="952845"/>
            <a:ext cx="11349317"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0736" y="1005085"/>
            <a:ext cx="11292997" cy="3693319"/>
          </a:xfrm>
          <a:prstGeom prst="rect">
            <a:avLst/>
          </a:prstGeom>
          <a:noFill/>
        </p:spPr>
        <p:txBody>
          <a:bodyPr wrap="square" rtlCol="0">
            <a:spAutoFit/>
          </a:bodyPr>
          <a:lstStyle/>
          <a:p>
            <a:pPr algn="just"/>
            <a:r>
              <a:rPr lang="en-US" sz="1800" b="1" i="0" dirty="0">
                <a:solidFill>
                  <a:srgbClr val="000000"/>
                </a:solidFill>
                <a:effectLst/>
              </a:rPr>
              <a:t>Low signal-to-noise ratio</a:t>
            </a:r>
          </a:p>
          <a:p>
            <a:pPr algn="just"/>
            <a:r>
              <a:rPr lang="en-US" sz="1800" b="0" i="0" dirty="0">
                <a:solidFill>
                  <a:srgbClr val="000000"/>
                </a:solidFill>
                <a:effectLst/>
              </a:rPr>
              <a:t>When you have a lot of free users, it’s hard to focus your attention on the right feedback.</a:t>
            </a:r>
          </a:p>
          <a:p>
            <a:pPr algn="just"/>
            <a:r>
              <a:rPr lang="en-US" sz="1800" b="0" i="1" dirty="0">
                <a:solidFill>
                  <a:srgbClr val="606060"/>
                </a:solidFill>
                <a:effectLst/>
              </a:rPr>
              <a:t>Given the opportunity, everyone can be a critic.</a:t>
            </a:r>
          </a:p>
          <a:p>
            <a:pPr algn="just"/>
            <a:endParaRPr lang="en-US" sz="1800" b="0" i="1" dirty="0">
              <a:solidFill>
                <a:srgbClr val="606060"/>
              </a:solidFill>
              <a:effectLst/>
            </a:endParaRPr>
          </a:p>
          <a:p>
            <a:pPr algn="just"/>
            <a:r>
              <a:rPr lang="en-US" sz="1800" b="1" i="0" dirty="0">
                <a:solidFill>
                  <a:srgbClr val="000000"/>
                </a:solidFill>
                <a:effectLst/>
              </a:rPr>
              <a:t>Free Users aren’t “free”</a:t>
            </a:r>
          </a:p>
          <a:p>
            <a:pPr algn="just"/>
            <a:r>
              <a:rPr lang="en-US" sz="1800" b="0" i="0" dirty="0">
                <a:solidFill>
                  <a:srgbClr val="000000"/>
                </a:solidFill>
                <a:effectLst/>
              </a:rPr>
              <a:t>Even though the operational costs of carrying a free user may seem low, they aren’t zero. Other than server bandwidth/hosting costs, there are support, feature, and learning costs (like the ones described above) that need to be taken into account.</a:t>
            </a:r>
          </a:p>
          <a:p>
            <a:pPr algn="just"/>
            <a:r>
              <a:rPr lang="en-US" sz="1800" b="0" i="0" dirty="0">
                <a:solidFill>
                  <a:srgbClr val="000000"/>
                </a:solidFill>
                <a:effectLst/>
              </a:rPr>
              <a:t>Lincoln Murphy described a quid pro quo test in his paper: “The Reality of Freemium in SaaS” for valuing free users. Unless free users are adding participatory value (as found in services with high network effects like Linked In, Facebook, and twitter), they are an expense.</a:t>
            </a:r>
          </a:p>
          <a:p>
            <a:pPr algn="just"/>
            <a:r>
              <a:rPr lang="en-US" sz="1800" b="0" i="0" dirty="0">
                <a:solidFill>
                  <a:srgbClr val="000000"/>
                </a:solidFill>
                <a:effectLst/>
              </a:rPr>
              <a:t>Jason Cohen, who writes the popular “A Smart Bear” blog, even advocates accounting for free users as a “marketing expense” on your balance sheet much like you would an ad-buy, or trade show expense.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957975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45" y="952845"/>
            <a:ext cx="11349317"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0736" y="1005085"/>
            <a:ext cx="11292997" cy="3970318"/>
          </a:xfrm>
          <a:prstGeom prst="rect">
            <a:avLst/>
          </a:prstGeom>
          <a:noFill/>
        </p:spPr>
        <p:txBody>
          <a:bodyPr wrap="square" rtlCol="0">
            <a:spAutoFit/>
          </a:bodyPr>
          <a:lstStyle/>
          <a:p>
            <a:pPr algn="just"/>
            <a:r>
              <a:rPr lang="en-US" sz="1800" b="1" i="0" dirty="0">
                <a:solidFill>
                  <a:srgbClr val="000000"/>
                </a:solidFill>
                <a:effectLst/>
              </a:rPr>
              <a:t>How to Approach Freemium</a:t>
            </a:r>
          </a:p>
          <a:p>
            <a:pPr algn="just"/>
            <a:r>
              <a:rPr lang="en-US" sz="1800" b="1" i="0" dirty="0">
                <a:solidFill>
                  <a:srgbClr val="000000"/>
                </a:solidFill>
                <a:effectLst/>
              </a:rPr>
              <a:t>Start with the premium part of Freemium first</a:t>
            </a:r>
          </a:p>
          <a:p>
            <a:pPr algn="just"/>
            <a:r>
              <a:rPr lang="en-US" sz="1800" b="0" i="0" dirty="0">
                <a:solidFill>
                  <a:srgbClr val="000000"/>
                </a:solidFill>
                <a:effectLst/>
              </a:rPr>
              <a:t>Once you recognize Freemium as a marketing tactic and make a conscious decision to shorten the validation cycle, it makes sense to start with the premium part of Freemium first and use a single pricing plan your customers will bear.</a:t>
            </a:r>
          </a:p>
          <a:p>
            <a:pPr algn="just"/>
            <a:r>
              <a:rPr lang="en-US" sz="1800" b="0" i="0" dirty="0">
                <a:solidFill>
                  <a:srgbClr val="000000"/>
                </a:solidFill>
                <a:effectLst/>
              </a:rPr>
              <a:t>Since your eventual goal is to charge for your product anyway, why not start there? Pick features and a plan based on what customers will pay for today and sign them on as your first customers. Not only is this simpler to build but it’s also simpler to measure.</a:t>
            </a:r>
          </a:p>
          <a:p>
            <a:pPr algn="just"/>
            <a:r>
              <a:rPr lang="en-US" sz="1800" b="0" i="0" dirty="0">
                <a:solidFill>
                  <a:srgbClr val="000000"/>
                </a:solidFill>
                <a:effectLst/>
              </a:rPr>
              <a:t>Then, once you have learned how your customers are using your product, you can always offer a Free plan if you want to. You would have collected valuable usage data along the way which puts you in the best position to design multiple upstream and downstream plans.</a:t>
            </a:r>
          </a:p>
          <a:p>
            <a:pPr algn="just"/>
            <a:r>
              <a:rPr lang="en-US" sz="1800" b="1" i="1" dirty="0">
                <a:solidFill>
                  <a:srgbClr val="606060"/>
                </a:solidFill>
                <a:effectLst/>
              </a:rPr>
              <a:t>Case Study: Mailchimp</a:t>
            </a:r>
          </a:p>
          <a:p>
            <a:pPr algn="just"/>
            <a:r>
              <a:rPr lang="en-US" sz="1800" b="0" i="0" dirty="0">
                <a:solidFill>
                  <a:srgbClr val="444444"/>
                </a:solidFill>
                <a:effectLst/>
              </a:rPr>
              <a:t>Mailchimp is frequently cited as one of the Freemium model success stories, but too often people fail to recognize that Mailchimp didn’t start with a free plan. In fact they spent years building a powerful, affordable (but not free), profitable product first, with years of pricing experimentation, before backing into a free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342930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45" y="952845"/>
            <a:ext cx="11349317"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0736" y="1005085"/>
            <a:ext cx="11292997" cy="4247317"/>
          </a:xfrm>
          <a:prstGeom prst="rect">
            <a:avLst/>
          </a:prstGeom>
          <a:noFill/>
        </p:spPr>
        <p:txBody>
          <a:bodyPr wrap="square" rtlCol="0">
            <a:spAutoFit/>
          </a:bodyPr>
          <a:lstStyle/>
          <a:p>
            <a:pPr algn="just"/>
            <a:r>
              <a:rPr lang="en-US" sz="1800" b="1" i="0" dirty="0">
                <a:solidFill>
                  <a:srgbClr val="000000"/>
                </a:solidFill>
                <a:effectLst/>
              </a:rPr>
              <a:t>What is a good Free plan?</a:t>
            </a:r>
          </a:p>
          <a:p>
            <a:pPr algn="just"/>
            <a:r>
              <a:rPr lang="en-US" sz="1800" b="0" i="0" dirty="0">
                <a:solidFill>
                  <a:srgbClr val="000000"/>
                </a:solidFill>
                <a:effectLst/>
              </a:rPr>
              <a:t>A good Free plan </a:t>
            </a:r>
            <a:r>
              <a:rPr lang="en-US" sz="1800" b="0" i="0" u="sng" dirty="0">
                <a:solidFill>
                  <a:srgbClr val="FF0000"/>
                </a:solidFill>
                <a:effectLst/>
              </a:rPr>
              <a:t>should ideally behave similarly to a Free Trial</a:t>
            </a:r>
            <a:r>
              <a:rPr lang="en-US" sz="1800" b="0" i="0" dirty="0">
                <a:solidFill>
                  <a:srgbClr val="000000"/>
                </a:solidFill>
                <a:effectLst/>
              </a:rPr>
              <a:t>. </a:t>
            </a:r>
            <a:r>
              <a:rPr lang="en-US" sz="1800" b="1" i="0" dirty="0">
                <a:solidFill>
                  <a:srgbClr val="000000"/>
                </a:solidFill>
                <a:effectLst/>
              </a:rPr>
              <a:t>The difference </a:t>
            </a:r>
            <a:r>
              <a:rPr lang="en-US" sz="1800" b="0" i="0" dirty="0">
                <a:solidFill>
                  <a:srgbClr val="000000"/>
                </a:solidFill>
                <a:effectLst/>
              </a:rPr>
              <a:t>is that while a </a:t>
            </a:r>
            <a:r>
              <a:rPr lang="en-US" sz="1800" b="1" i="0" u="sng" dirty="0">
                <a:solidFill>
                  <a:srgbClr val="FF0000"/>
                </a:solidFill>
                <a:effectLst/>
              </a:rPr>
              <a:t>Free Trial is time-based</a:t>
            </a:r>
            <a:r>
              <a:rPr lang="en-US" sz="1800" b="0" i="0" dirty="0">
                <a:solidFill>
                  <a:srgbClr val="000000"/>
                </a:solidFill>
                <a:effectLst/>
              </a:rPr>
              <a:t>, </a:t>
            </a:r>
            <a:r>
              <a:rPr lang="en-US" sz="1800" b="1" i="0" u="sng" dirty="0">
                <a:solidFill>
                  <a:srgbClr val="FF0000"/>
                </a:solidFill>
                <a:effectLst/>
              </a:rPr>
              <a:t>Freemium is usage-based</a:t>
            </a:r>
            <a:r>
              <a:rPr lang="en-US" sz="1800" b="0" i="0" dirty="0">
                <a:solidFill>
                  <a:srgbClr val="000000"/>
                </a:solidFill>
                <a:effectLst/>
              </a:rPr>
              <a:t>. </a:t>
            </a:r>
          </a:p>
          <a:p>
            <a:pPr algn="just"/>
            <a:r>
              <a:rPr lang="en-US" sz="1800" b="0" i="0" dirty="0">
                <a:solidFill>
                  <a:srgbClr val="000000"/>
                </a:solidFill>
                <a:effectLst/>
              </a:rPr>
              <a:t>If you understand the usage pattern of your product, you should be able to design the Free plan so that a user naturally outgrows it at some point X in the future that you can reasonably predict.</a:t>
            </a:r>
          </a:p>
          <a:p>
            <a:pPr algn="just"/>
            <a:r>
              <a:rPr lang="en-US" sz="1800" b="0" i="0" dirty="0">
                <a:solidFill>
                  <a:srgbClr val="000000"/>
                </a:solidFill>
                <a:effectLst/>
              </a:rPr>
              <a:t>At that point the difference between Freemium and Free Trial is the perception of offering something FREE which is a big enough difference to warrant the use of Freemium for certain types of products.</a:t>
            </a:r>
          </a:p>
          <a:p>
            <a:pPr algn="just"/>
            <a:endParaRPr lang="en-US" sz="1800" b="0" i="0" dirty="0">
              <a:solidFill>
                <a:srgbClr val="000000"/>
              </a:solidFill>
              <a:effectLst/>
            </a:endParaRPr>
          </a:p>
          <a:p>
            <a:pPr algn="just"/>
            <a:r>
              <a:rPr lang="en-US" sz="1800" b="1" i="0" dirty="0">
                <a:solidFill>
                  <a:srgbClr val="000000"/>
                </a:solidFill>
                <a:effectLst/>
              </a:rPr>
              <a:t>When to use Freemium versus Free Trials?</a:t>
            </a:r>
          </a:p>
          <a:p>
            <a:pPr algn="just"/>
            <a:r>
              <a:rPr lang="en-US" sz="1800" b="0" i="0" dirty="0">
                <a:solidFill>
                  <a:srgbClr val="000000"/>
                </a:solidFill>
                <a:effectLst/>
              </a:rPr>
              <a:t>Once you’ve built the right product, </a:t>
            </a:r>
            <a:r>
              <a:rPr lang="en-US" sz="1800" b="0" i="0" u="sng" dirty="0">
                <a:solidFill>
                  <a:srgbClr val="FF0000"/>
                </a:solidFill>
                <a:effectLst/>
              </a:rPr>
              <a:t>Freemium can be a powerful user acquisition strategy </a:t>
            </a:r>
            <a:r>
              <a:rPr lang="en-US" sz="1800" b="0" i="0" dirty="0">
                <a:solidFill>
                  <a:srgbClr val="000000"/>
                </a:solidFill>
                <a:effectLst/>
              </a:rPr>
              <a:t>for consumer facing products that naturally tend to be more “FREE” driven.</a:t>
            </a:r>
          </a:p>
          <a:p>
            <a:pPr algn="just"/>
            <a:r>
              <a:rPr lang="en-US" sz="1800" b="0" i="0" dirty="0">
                <a:solidFill>
                  <a:srgbClr val="000000"/>
                </a:solidFill>
                <a:effectLst/>
              </a:rPr>
              <a:t>Businesses, on the other hand have come to expect time-based trials and the added complexity of tracking and carrying free users may not be warranted here.</a:t>
            </a:r>
          </a:p>
          <a:p>
            <a:pPr algn="just"/>
            <a:endParaRPr lang="en-US" sz="1800" b="0" i="0" dirty="0">
              <a:solidFill>
                <a:srgbClr val="000000"/>
              </a:solidFill>
              <a:effectLst/>
            </a:endParaRPr>
          </a:p>
          <a:p>
            <a:pPr algn="just"/>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922489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472" y="352783"/>
            <a:ext cx="11349317" cy="56911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341" y="485489"/>
            <a:ext cx="11160926" cy="4801314"/>
          </a:xfrm>
          <a:prstGeom prst="rect">
            <a:avLst/>
          </a:prstGeom>
          <a:noFill/>
        </p:spPr>
        <p:txBody>
          <a:bodyPr wrap="square" rtlCol="0">
            <a:spAutoFit/>
          </a:bodyPr>
          <a:lstStyle/>
          <a:p>
            <a:pPr algn="just"/>
            <a:r>
              <a:rPr lang="en-US" sz="1800" b="1" i="0" dirty="0">
                <a:solidFill>
                  <a:srgbClr val="000000"/>
                </a:solidFill>
                <a:effectLst/>
              </a:rPr>
              <a:t>Case Study: Lean Canvas - Revenue Streams and Cost Structure</a:t>
            </a:r>
          </a:p>
          <a:p>
            <a:pPr algn="just"/>
            <a:r>
              <a:rPr lang="en-US" sz="1800" b="1" i="1" dirty="0">
                <a:solidFill>
                  <a:srgbClr val="606060"/>
                </a:solidFill>
                <a:effectLst/>
              </a:rPr>
              <a:t>Revenue Streams</a:t>
            </a:r>
          </a:p>
          <a:p>
            <a:pPr algn="just"/>
            <a:r>
              <a:rPr lang="en-US" sz="1800" b="0" i="0" dirty="0">
                <a:solidFill>
                  <a:srgbClr val="444444"/>
                </a:solidFill>
                <a:effectLst/>
              </a:rPr>
              <a:t>Lean Canvas pricing will be largely determined by who will ultimately be the customer - bootstrapped founders, funded founders, larger companies, investors, etc.</a:t>
            </a:r>
          </a:p>
          <a:p>
            <a:pPr algn="just"/>
            <a:r>
              <a:rPr lang="en-US" sz="1800" b="0" i="0" dirty="0">
                <a:solidFill>
                  <a:srgbClr val="444444"/>
                </a:solidFill>
                <a:effectLst/>
              </a:rPr>
              <a:t>For the case of startup founders, they tend to be quite price sensitive and given the fact that their existing alternatives are all free, I decide to start with the following:</a:t>
            </a:r>
          </a:p>
          <a:p>
            <a:pPr algn="just"/>
            <a:r>
              <a:rPr lang="en-US" sz="1800" b="0" i="0" dirty="0">
                <a:solidFill>
                  <a:srgbClr val="444444"/>
                </a:solidFill>
                <a:effectLst/>
              </a:rPr>
              <a:t>“A 30-day Free Trial plan priced at $14/</a:t>
            </a:r>
            <a:r>
              <a:rPr lang="en-US" sz="1800" b="0" i="0" dirty="0" err="1">
                <a:solidFill>
                  <a:srgbClr val="444444"/>
                </a:solidFill>
                <a:effectLst/>
              </a:rPr>
              <a:t>mo</a:t>
            </a:r>
            <a:r>
              <a:rPr lang="en-US" sz="1800" b="0" i="0" dirty="0">
                <a:solidFill>
                  <a:srgbClr val="444444"/>
                </a:solidFill>
                <a:effectLst/>
              </a:rPr>
              <a:t> that lets them create 1 canvas and invite up to 3 collaborators.”</a:t>
            </a:r>
          </a:p>
          <a:p>
            <a:pPr algn="just"/>
            <a:endParaRPr lang="en-US" sz="1800" b="0" i="0" dirty="0">
              <a:solidFill>
                <a:srgbClr val="444444"/>
              </a:solidFill>
              <a:effectLst/>
            </a:endParaRPr>
          </a:p>
          <a:p>
            <a:pPr algn="just"/>
            <a:r>
              <a:rPr lang="en-US" sz="1800" b="1" i="1" dirty="0">
                <a:solidFill>
                  <a:srgbClr val="606060"/>
                </a:solidFill>
                <a:effectLst/>
              </a:rPr>
              <a:t>Cost Structure</a:t>
            </a:r>
          </a:p>
          <a:p>
            <a:pPr algn="just"/>
            <a:r>
              <a:rPr lang="en-US" sz="1800" b="0" i="0" dirty="0">
                <a:solidFill>
                  <a:srgbClr val="444444"/>
                </a:solidFill>
                <a:effectLst/>
              </a:rPr>
              <a:t>In my blog post on Lean Canvas, I made a public call for help building out this tool and got a dozen responses from developers around the world. I selected 3 people from this list and am currently building Lean Canvas with them - Lukas </a:t>
            </a:r>
            <a:r>
              <a:rPr lang="en-US" sz="1800" b="0" i="0" dirty="0" err="1">
                <a:solidFill>
                  <a:srgbClr val="444444"/>
                </a:solidFill>
                <a:effectLst/>
              </a:rPr>
              <a:t>Fittl</a:t>
            </a:r>
            <a:r>
              <a:rPr lang="en-US" sz="1800" b="0" i="0" dirty="0">
                <a:solidFill>
                  <a:srgbClr val="444444"/>
                </a:solidFill>
                <a:effectLst/>
              </a:rPr>
              <a:t> (Austria), Ross Hale (Santa Barbara), and Andrew Elliott (Santa Barbara). They are all seasoned entrepreneurs in their own right and have a passion for Lean Startups.</a:t>
            </a:r>
          </a:p>
          <a:p>
            <a:pPr algn="just"/>
            <a:r>
              <a:rPr lang="en-US" sz="1800" b="0" i="0" dirty="0">
                <a:solidFill>
                  <a:srgbClr val="444444"/>
                </a:solidFill>
                <a:effectLst/>
              </a:rPr>
              <a:t>We came to an agreement to spend just enough effort to get the Minimum Viable Product built over 2 weeks and evaluate how we move forward after that. We agreed not to pay ourselves till the service had positive cash flow.</a:t>
            </a:r>
          </a:p>
          <a:p>
            <a:pPr algn="just"/>
            <a:r>
              <a:rPr lang="en-US" sz="1800" b="0" i="0" dirty="0">
                <a:solidFill>
                  <a:srgbClr val="444444"/>
                </a:solidFill>
                <a:effectLst/>
              </a:rPr>
              <a:t>That said, I still used the following analysis to figure out the opportunity cost for building and testing the MVP and more importantly determine my break-even point.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616773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45" y="952845"/>
            <a:ext cx="11349317"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946" y="952845"/>
            <a:ext cx="11249424" cy="3970318"/>
          </a:xfrm>
          <a:prstGeom prst="rect">
            <a:avLst/>
          </a:prstGeom>
          <a:noFill/>
        </p:spPr>
        <p:txBody>
          <a:bodyPr wrap="square" rtlCol="0">
            <a:spAutoFit/>
          </a:bodyPr>
          <a:lstStyle/>
          <a:p>
            <a:pPr algn="just"/>
            <a:r>
              <a:rPr lang="en-US" sz="1800" b="1" i="0" dirty="0">
                <a:solidFill>
                  <a:srgbClr val="444444"/>
                </a:solidFill>
                <a:effectLst/>
              </a:rPr>
              <a:t>Costs</a:t>
            </a:r>
          </a:p>
          <a:p>
            <a:pPr algn="just"/>
            <a:r>
              <a:rPr lang="en-US" sz="1800" b="0" i="0" dirty="0">
                <a:solidFill>
                  <a:srgbClr val="444444"/>
                </a:solidFill>
                <a:effectLst/>
              </a:rPr>
              <a:t>Problem/Solution Fit:</a:t>
            </a:r>
          </a:p>
          <a:p>
            <a:pPr algn="just"/>
            <a:r>
              <a:rPr lang="en-US" sz="1800" b="0" i="0" dirty="0">
                <a:solidFill>
                  <a:srgbClr val="444444"/>
                </a:solidFill>
                <a:effectLst/>
              </a:rPr>
              <a:t>2 interviewers * (50 interviews * 30 min per interview) = 50 hours</a:t>
            </a:r>
          </a:p>
          <a:p>
            <a:pPr algn="just"/>
            <a:r>
              <a:rPr lang="en-US" sz="1800" b="0" i="0" dirty="0">
                <a:solidFill>
                  <a:srgbClr val="444444"/>
                </a:solidFill>
                <a:effectLst/>
              </a:rPr>
              <a:t>Effort to get ready for interviews (mockups, scripts, etc.) = 40 hours</a:t>
            </a:r>
          </a:p>
          <a:p>
            <a:pPr algn="just"/>
            <a:r>
              <a:rPr lang="en-US" sz="1800" b="0" i="0" dirty="0">
                <a:solidFill>
                  <a:srgbClr val="444444"/>
                </a:solidFill>
                <a:effectLst/>
              </a:rPr>
              <a:t>Build MVP:</a:t>
            </a:r>
          </a:p>
          <a:p>
            <a:pPr algn="just"/>
            <a:r>
              <a:rPr lang="en-US" sz="1800" b="0" i="0" dirty="0">
                <a:solidFill>
                  <a:srgbClr val="444444"/>
                </a:solidFill>
                <a:effectLst/>
              </a:rPr>
              <a:t>2 developers * 2 weeks * 20 hours per week = 80 hours</a:t>
            </a:r>
          </a:p>
          <a:p>
            <a:pPr algn="just"/>
            <a:r>
              <a:rPr lang="en-US" sz="1800" b="0" i="0" dirty="0">
                <a:solidFill>
                  <a:srgbClr val="444444"/>
                </a:solidFill>
                <a:effectLst/>
              </a:rPr>
              <a:t>Cost to launch = 170 hours * $65/</a:t>
            </a:r>
            <a:r>
              <a:rPr lang="en-US" sz="1800" b="0" i="0" dirty="0" err="1">
                <a:solidFill>
                  <a:srgbClr val="444444"/>
                </a:solidFill>
                <a:effectLst/>
              </a:rPr>
              <a:t>hr</a:t>
            </a:r>
            <a:r>
              <a:rPr lang="en-US" sz="1800" b="0" i="0" dirty="0">
                <a:solidFill>
                  <a:srgbClr val="444444"/>
                </a:solidFill>
                <a:effectLst/>
              </a:rPr>
              <a:t> = $11K</a:t>
            </a:r>
          </a:p>
          <a:p>
            <a:pPr algn="just"/>
            <a:r>
              <a:rPr lang="en-US" sz="1800" b="0" i="0" dirty="0">
                <a:solidFill>
                  <a:srgbClr val="444444"/>
                </a:solidFill>
                <a:effectLst/>
              </a:rPr>
              <a:t>Ongoing People costs = 4 ppl * 10 hours per week * $65/</a:t>
            </a:r>
            <a:r>
              <a:rPr lang="en-US" sz="1800" b="0" i="0" dirty="0" err="1">
                <a:solidFill>
                  <a:srgbClr val="444444"/>
                </a:solidFill>
                <a:effectLst/>
              </a:rPr>
              <a:t>hr</a:t>
            </a:r>
            <a:r>
              <a:rPr lang="en-US" sz="1800" b="0" i="0" dirty="0">
                <a:solidFill>
                  <a:srgbClr val="444444"/>
                </a:solidFill>
                <a:effectLst/>
              </a:rPr>
              <a:t> = $10,400/</a:t>
            </a:r>
            <a:r>
              <a:rPr lang="en-US" sz="1800" b="0" i="0" dirty="0" err="1">
                <a:solidFill>
                  <a:srgbClr val="444444"/>
                </a:solidFill>
                <a:effectLst/>
              </a:rPr>
              <a:t>mo</a:t>
            </a:r>
            <a:r>
              <a:rPr lang="en-US" sz="1800" b="0" i="0" dirty="0">
                <a:solidFill>
                  <a:srgbClr val="444444"/>
                </a:solidFill>
                <a:effectLst/>
              </a:rPr>
              <a:t> </a:t>
            </a:r>
          </a:p>
          <a:p>
            <a:pPr algn="just"/>
            <a:r>
              <a:rPr lang="en-US" sz="1800" b="0" i="0" dirty="0">
                <a:solidFill>
                  <a:srgbClr val="444444"/>
                </a:solidFill>
                <a:effectLst/>
              </a:rPr>
              <a:t>Hosting costs currently $0 (thank you </a:t>
            </a:r>
            <a:r>
              <a:rPr lang="en-US" sz="1800" b="0" i="0" dirty="0" err="1">
                <a:solidFill>
                  <a:srgbClr val="444444"/>
                </a:solidFill>
                <a:effectLst/>
              </a:rPr>
              <a:t>heroku</a:t>
            </a:r>
            <a:r>
              <a:rPr lang="en-US" sz="1800" b="0" i="0" dirty="0">
                <a:solidFill>
                  <a:srgbClr val="444444"/>
                </a:solidFill>
                <a:effectLst/>
              </a:rPr>
              <a:t>)</a:t>
            </a:r>
          </a:p>
          <a:p>
            <a:pPr algn="just"/>
            <a:endParaRPr lang="en-US" dirty="0">
              <a:solidFill>
                <a:srgbClr val="444444"/>
              </a:solidFill>
            </a:endParaRPr>
          </a:p>
          <a:p>
            <a:pPr algn="just"/>
            <a:endParaRPr lang="en-US" sz="1800" b="0" i="0" dirty="0">
              <a:solidFill>
                <a:srgbClr val="444444"/>
              </a:solidFill>
              <a:effectLst/>
            </a:endParaRPr>
          </a:p>
          <a:p>
            <a:pPr algn="just"/>
            <a:r>
              <a:rPr lang="en-US" sz="1800" b="1" i="0" dirty="0">
                <a:solidFill>
                  <a:srgbClr val="444444"/>
                </a:solidFill>
                <a:effectLst/>
              </a:rPr>
              <a:t>Revenue</a:t>
            </a:r>
          </a:p>
          <a:p>
            <a:pPr algn="just"/>
            <a:r>
              <a:rPr lang="en-US" sz="1800" b="0" i="0" dirty="0">
                <a:solidFill>
                  <a:srgbClr val="444444"/>
                </a:solidFill>
                <a:effectLst/>
              </a:rPr>
              <a:t>Break-even point @$14/mo = $10,400K / $14/</a:t>
            </a:r>
            <a:r>
              <a:rPr lang="en-US" sz="1800" b="0" i="0" dirty="0" err="1">
                <a:solidFill>
                  <a:srgbClr val="444444"/>
                </a:solidFill>
                <a:effectLst/>
              </a:rPr>
              <a:t>mo</a:t>
            </a:r>
            <a:r>
              <a:rPr lang="en-US" sz="1800" b="0" i="0" dirty="0">
                <a:solidFill>
                  <a:srgbClr val="444444"/>
                </a:solidFill>
                <a:effectLst/>
              </a:rPr>
              <a:t> = 743 paying customers</a:t>
            </a:r>
          </a:p>
          <a:p>
            <a:pPr algn="just"/>
            <a:r>
              <a:rPr lang="en-US" sz="1800" b="0" i="0" dirty="0">
                <a:solidFill>
                  <a:srgbClr val="444444"/>
                </a:solidFill>
                <a:effectLst/>
              </a:rPr>
              <a:t>Break-even point @$24/mo = $10,400K / $24/month = 434 paying customers</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783819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6978"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4ED1471-1B59-03F3-C6E4-5CB719C30550}"/>
              </a:ext>
            </a:extLst>
          </p:cNvPr>
          <p:cNvPicPr>
            <a:picLocks noChangeAspect="1"/>
          </p:cNvPicPr>
          <p:nvPr/>
        </p:nvPicPr>
        <p:blipFill>
          <a:blip r:embed="rId7"/>
          <a:stretch>
            <a:fillRect/>
          </a:stretch>
        </p:blipFill>
        <p:spPr>
          <a:xfrm>
            <a:off x="1175658" y="1419225"/>
            <a:ext cx="8990318" cy="4213172"/>
          </a:xfrm>
          <a:prstGeom prst="rect">
            <a:avLst/>
          </a:prstGeom>
        </p:spPr>
      </p:pic>
    </p:spTree>
    <p:extLst>
      <p:ext uri="{BB962C8B-B14F-4D97-AF65-F5344CB8AC3E}">
        <p14:creationId xmlns:p14="http://schemas.microsoft.com/office/powerpoint/2010/main" val="24493223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r>
              <a:rPr lang="en-US" sz="1800" b="1" i="1" dirty="0">
                <a:solidFill>
                  <a:srgbClr val="000000"/>
                </a:solidFill>
                <a:effectLst/>
                <a:latin typeface="TimesNewRomanPS-BoldItalicMT"/>
              </a:rPr>
              <a:t>Key Metrics</a:t>
            </a:r>
          </a:p>
          <a:p>
            <a:r>
              <a:rPr lang="en-US" sz="1800" b="0" i="1" dirty="0">
                <a:solidFill>
                  <a:srgbClr val="606060"/>
                </a:solidFill>
                <a:effectLst/>
                <a:latin typeface="Georgia-Italic"/>
              </a:rPr>
              <a:t>“Find the key number that tells you how your business is doing in real time, before you get the sales report.”</a:t>
            </a:r>
          </a:p>
          <a:p>
            <a:r>
              <a:rPr lang="en-US" sz="1800" b="0" i="1" dirty="0">
                <a:solidFill>
                  <a:srgbClr val="606060"/>
                </a:solidFill>
                <a:effectLst/>
                <a:latin typeface="Georgia-Italic"/>
              </a:rPr>
              <a:t>- Norm Brodsky and Bo </a:t>
            </a:r>
            <a:r>
              <a:rPr lang="en-US" sz="1800" b="0" i="1" dirty="0" err="1">
                <a:solidFill>
                  <a:srgbClr val="606060"/>
                </a:solidFill>
                <a:effectLst/>
                <a:latin typeface="Georgia-Italic"/>
              </a:rPr>
              <a:t>Burlingham</a:t>
            </a:r>
            <a:endParaRPr lang="en-US" sz="1800" b="0" i="1" dirty="0">
              <a:solidFill>
                <a:srgbClr val="606060"/>
              </a:solidFill>
              <a:effectLst/>
              <a:latin typeface="Georgia-Italic"/>
            </a:endParaRPr>
          </a:p>
          <a:p>
            <a:r>
              <a:rPr lang="en-US" sz="1800" b="0" i="1" dirty="0">
                <a:solidFill>
                  <a:srgbClr val="606060"/>
                </a:solidFill>
                <a:effectLst/>
                <a:latin typeface="Georgia-Italic"/>
              </a:rPr>
              <a:t>The Knack</a:t>
            </a:r>
          </a:p>
          <a:p>
            <a:r>
              <a:rPr lang="en-US" sz="1800" b="0" i="0" dirty="0">
                <a:solidFill>
                  <a:srgbClr val="000000"/>
                </a:solidFill>
                <a:effectLst/>
                <a:latin typeface="Georgia" panose="02040502050405020303" pitchFamily="18" charset="0"/>
              </a:rPr>
              <a:t>Startups are inherently chaotic, but fortunately, there are only a handful of key metrics that drive a web startup. We’ll cover five key startup metrics (Dave McClure’s Pirate Metrics) a little later but for right now document the one or two key activities you think will drive usage of your product.</a:t>
            </a:r>
          </a:p>
          <a:p>
            <a:r>
              <a:rPr lang="en-US" sz="1800" b="0" i="0" dirty="0">
                <a:solidFill>
                  <a:srgbClr val="000000"/>
                </a:solidFill>
                <a:effectLst/>
                <a:latin typeface="Georgia" panose="02040502050405020303" pitchFamily="18" charset="0"/>
              </a:rPr>
              <a:t>So for example, if you are a blogging platform writing a blog post would be the key activity.</a:t>
            </a:r>
          </a:p>
          <a:p>
            <a:endParaRPr lang="en-US" sz="1800" b="0" i="0" dirty="0">
              <a:solidFill>
                <a:srgbClr val="000000"/>
              </a:solidFill>
              <a:effectLst/>
              <a:latin typeface="Georgia" panose="02040502050405020303" pitchFamily="18" charset="0"/>
            </a:endParaRPr>
          </a:p>
          <a:p>
            <a:r>
              <a:rPr lang="en-US" sz="1800" b="1" i="0" dirty="0">
                <a:solidFill>
                  <a:srgbClr val="000000"/>
                </a:solidFill>
                <a:effectLst/>
                <a:latin typeface="TimesNewRomanPS-BoldMT"/>
              </a:rPr>
              <a:t>Case Study: Lean Canvas</a:t>
            </a:r>
          </a:p>
          <a:p>
            <a:r>
              <a:rPr lang="en-US" sz="1800" b="1" i="0" dirty="0">
                <a:solidFill>
                  <a:srgbClr val="444444"/>
                </a:solidFill>
                <a:effectLst/>
                <a:latin typeface="TimesNewRomanPS-BoldMT"/>
              </a:rPr>
              <a:t>Creating a lean canvas </a:t>
            </a:r>
            <a:r>
              <a:rPr lang="en-US" sz="1800" b="0" i="0" dirty="0">
                <a:solidFill>
                  <a:srgbClr val="444444"/>
                </a:solidFill>
                <a:effectLst/>
                <a:latin typeface="TimesNewRomanPSMT"/>
              </a:rPr>
              <a:t>is the first key activity users would complete but using the tool to </a:t>
            </a:r>
            <a:r>
              <a:rPr lang="en-US" sz="1800" b="1" i="0" dirty="0">
                <a:solidFill>
                  <a:srgbClr val="444444"/>
                </a:solidFill>
                <a:effectLst/>
                <a:latin typeface="TimesNewRomanPS-BoldMT"/>
              </a:rPr>
              <a:t>track running experiments </a:t>
            </a:r>
            <a:r>
              <a:rPr lang="en-US" sz="1800" b="0" i="0" dirty="0">
                <a:solidFill>
                  <a:srgbClr val="444444"/>
                </a:solidFill>
                <a:effectLst/>
                <a:latin typeface="TimesNewRomanPSMT"/>
              </a:rPr>
              <a:t>is the ongoing key activity that will drive use of the tool.</a:t>
            </a:r>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903058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7A5253EE-1F56-8596-6D91-B07E3679ADFF}"/>
              </a:ext>
            </a:extLst>
          </p:cNvPr>
          <p:cNvPicPr>
            <a:picLocks noChangeAspect="1"/>
          </p:cNvPicPr>
          <p:nvPr/>
        </p:nvPicPr>
        <p:blipFill>
          <a:blip r:embed="rId7"/>
          <a:stretch>
            <a:fillRect/>
          </a:stretch>
        </p:blipFill>
        <p:spPr>
          <a:xfrm>
            <a:off x="1274323" y="1395412"/>
            <a:ext cx="8929992" cy="4392545"/>
          </a:xfrm>
          <a:prstGeom prst="rect">
            <a:avLst/>
          </a:prstGeom>
        </p:spPr>
      </p:pic>
    </p:spTree>
    <p:extLst>
      <p:ext uri="{BB962C8B-B14F-4D97-AF65-F5344CB8AC3E}">
        <p14:creationId xmlns:p14="http://schemas.microsoft.com/office/powerpoint/2010/main" val="35104029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37345"/>
            <a:ext cx="11024521" cy="48220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040568"/>
            <a:ext cx="10792994" cy="4801314"/>
          </a:xfrm>
          <a:prstGeom prst="rect">
            <a:avLst/>
          </a:prstGeom>
          <a:noFill/>
        </p:spPr>
        <p:txBody>
          <a:bodyPr wrap="square" rtlCol="0">
            <a:spAutoFit/>
          </a:bodyPr>
          <a:lstStyle/>
          <a:p>
            <a:pPr algn="just"/>
            <a:r>
              <a:rPr lang="en-US" sz="1800" b="1" i="1" dirty="0">
                <a:solidFill>
                  <a:srgbClr val="000000"/>
                </a:solidFill>
                <a:effectLst/>
              </a:rPr>
              <a:t>Unfair Advantage</a:t>
            </a:r>
          </a:p>
          <a:p>
            <a:pPr algn="just"/>
            <a:r>
              <a:rPr lang="en-US" sz="1800" b="0" i="0" dirty="0">
                <a:solidFill>
                  <a:srgbClr val="000000"/>
                </a:solidFill>
                <a:effectLst/>
              </a:rPr>
              <a:t>This is usually the hardest section to fill which is why I leave it for last.</a:t>
            </a:r>
          </a:p>
          <a:p>
            <a:pPr algn="just"/>
            <a:r>
              <a:rPr lang="en-US" sz="1800" b="0" i="0" dirty="0">
                <a:solidFill>
                  <a:srgbClr val="111111"/>
                </a:solidFill>
                <a:effectLst/>
              </a:rPr>
              <a:t>Most founders list things as competitive advantages that really aren’t. An interesting perspective, via Jason Cohen, to keep in mind is that anything worth copying will be copied. So imagine your co-founder steals your source code, sets up shop in Costa Rica, and slashes prices. Do you still have a business?</a:t>
            </a:r>
          </a:p>
          <a:p>
            <a:pPr algn="just"/>
            <a:r>
              <a:rPr lang="en-US" sz="1800" b="0" i="0" dirty="0">
                <a:solidFill>
                  <a:srgbClr val="111111"/>
                </a:solidFill>
                <a:effectLst/>
              </a:rPr>
              <a:t>You have to be able to build a successful business in spite of that which leads to the following definition:</a:t>
            </a:r>
          </a:p>
          <a:p>
            <a:pPr algn="just"/>
            <a:r>
              <a:rPr lang="en-US" sz="1800" b="0" i="1" dirty="0">
                <a:solidFill>
                  <a:srgbClr val="111111"/>
                </a:solidFill>
                <a:effectLst/>
              </a:rPr>
              <a:t>“</a:t>
            </a:r>
            <a:r>
              <a:rPr lang="en-US" sz="1800" b="0" i="1" dirty="0">
                <a:solidFill>
                  <a:srgbClr val="606060"/>
                </a:solidFill>
                <a:effectLst/>
              </a:rPr>
              <a:t>A real unfair advantage is something that cannot be easily copied or bought.” </a:t>
            </a:r>
            <a:r>
              <a:rPr lang="en-US" sz="1800" b="0" i="0" dirty="0">
                <a:solidFill>
                  <a:srgbClr val="606060"/>
                </a:solidFill>
                <a:effectLst/>
              </a:rPr>
              <a:t>-</a:t>
            </a:r>
          </a:p>
          <a:p>
            <a:pPr algn="just"/>
            <a:r>
              <a:rPr lang="en-US" sz="1800" b="0" i="0" dirty="0">
                <a:solidFill>
                  <a:srgbClr val="606060"/>
                </a:solidFill>
                <a:effectLst/>
              </a:rPr>
              <a:t>Jason Cohen</a:t>
            </a:r>
          </a:p>
          <a:p>
            <a:pPr algn="just"/>
            <a:r>
              <a:rPr lang="en-US" sz="1800" b="0" i="0" dirty="0">
                <a:solidFill>
                  <a:srgbClr val="606060"/>
                </a:solidFill>
                <a:effectLst/>
              </a:rPr>
              <a:t>A Smart Bear</a:t>
            </a:r>
          </a:p>
          <a:p>
            <a:pPr algn="just"/>
            <a:r>
              <a:rPr lang="en-US" sz="1800" b="0" i="0" dirty="0">
                <a:solidFill>
                  <a:srgbClr val="000000"/>
                </a:solidFill>
                <a:effectLst/>
              </a:rPr>
              <a:t>You may initially have to leave this box blank but it’s here to have you really think about how you can make yourself different and make your difference matter. Some examples of unfair advantages - insider information, the right “expert” endorsements, personal authority.</a:t>
            </a:r>
          </a:p>
          <a:p>
            <a:pPr algn="just"/>
            <a:endParaRPr lang="en-US" sz="1800" b="0" i="0" dirty="0">
              <a:solidFill>
                <a:srgbClr val="000000"/>
              </a:solidFill>
              <a:effectLst/>
            </a:endParaRPr>
          </a:p>
          <a:p>
            <a:pPr algn="just"/>
            <a:r>
              <a:rPr lang="en-US" sz="1800" b="1" i="0" dirty="0">
                <a:solidFill>
                  <a:srgbClr val="000000"/>
                </a:solidFill>
                <a:effectLst/>
              </a:rPr>
              <a:t>Case Study: Lean Canvas</a:t>
            </a:r>
          </a:p>
          <a:p>
            <a:pPr algn="just"/>
            <a:r>
              <a:rPr lang="en-US" sz="1800" b="0" i="0" dirty="0">
                <a:solidFill>
                  <a:srgbClr val="444444"/>
                </a:solidFill>
                <a:effectLst/>
              </a:rPr>
              <a:t>In the course of writing my blog and book, I have been able to attract a growing and active audience of readers and “experts” interested in Lean Startups which has taken me over a year to build. Only time will tell if this “reputation” and channel proves to be an unfair advantage.</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295268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4D3CF6F-658B-3D67-8FFD-4689540E6D21}"/>
              </a:ext>
            </a:extLst>
          </p:cNvPr>
          <p:cNvPicPr>
            <a:picLocks noChangeAspect="1"/>
          </p:cNvPicPr>
          <p:nvPr/>
        </p:nvPicPr>
        <p:blipFill>
          <a:blip r:embed="rId7"/>
          <a:stretch>
            <a:fillRect/>
          </a:stretch>
        </p:blipFill>
        <p:spPr>
          <a:xfrm>
            <a:off x="972767" y="1400175"/>
            <a:ext cx="9046722" cy="4290506"/>
          </a:xfrm>
          <a:prstGeom prst="rect">
            <a:avLst/>
          </a:prstGeom>
        </p:spPr>
      </p:pic>
    </p:spTree>
    <p:extLst>
      <p:ext uri="{BB962C8B-B14F-4D97-AF65-F5344CB8AC3E}">
        <p14:creationId xmlns:p14="http://schemas.microsoft.com/office/powerpoint/2010/main" val="7353876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062941"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6545" y="1074955"/>
            <a:ext cx="10765332" cy="4616648"/>
          </a:xfrm>
          <a:prstGeom prst="rect">
            <a:avLst/>
          </a:prstGeom>
          <a:noFill/>
        </p:spPr>
        <p:txBody>
          <a:bodyPr wrap="square" rtlCol="0">
            <a:spAutoFit/>
          </a:bodyPr>
          <a:lstStyle/>
          <a:p>
            <a:pPr algn="just"/>
            <a:r>
              <a:rPr lang="en-US" sz="2400" b="1" i="1" dirty="0">
                <a:solidFill>
                  <a:srgbClr val="000000"/>
                </a:solidFill>
                <a:effectLst/>
              </a:rPr>
              <a:t>3. Prioritize Where to Start</a:t>
            </a:r>
          </a:p>
          <a:p>
            <a:pPr algn="just"/>
            <a:r>
              <a:rPr lang="en-US" sz="1800" b="0" i="0" dirty="0">
                <a:solidFill>
                  <a:srgbClr val="000000"/>
                </a:solidFill>
                <a:effectLst/>
              </a:rPr>
              <a:t>Once you have your Lean Canvases sketched for each customer segment, lay them side by side and select the best business model to start with.</a:t>
            </a:r>
          </a:p>
          <a:p>
            <a:pPr algn="just"/>
            <a:r>
              <a:rPr lang="en-US" sz="1800" b="0" i="0" dirty="0">
                <a:solidFill>
                  <a:srgbClr val="000000"/>
                </a:solidFill>
                <a:effectLst/>
              </a:rPr>
              <a:t>Your objective is </a:t>
            </a:r>
            <a:r>
              <a:rPr lang="en-US" sz="1800" b="0" i="0" dirty="0">
                <a:solidFill>
                  <a:srgbClr val="FF0000"/>
                </a:solidFill>
                <a:effectLst/>
              </a:rPr>
              <a:t>to find a </a:t>
            </a:r>
            <a:r>
              <a:rPr lang="en-US" sz="1800" b="1" i="0" dirty="0">
                <a:solidFill>
                  <a:srgbClr val="FF0000"/>
                </a:solidFill>
                <a:effectLst/>
              </a:rPr>
              <a:t>big enough market </a:t>
            </a:r>
            <a:r>
              <a:rPr lang="en-US" sz="1800" b="0" i="0" dirty="0">
                <a:solidFill>
                  <a:srgbClr val="FF0000"/>
                </a:solidFill>
                <a:effectLst/>
              </a:rPr>
              <a:t>you can </a:t>
            </a:r>
            <a:r>
              <a:rPr lang="en-US" sz="1800" b="1" i="0" dirty="0">
                <a:solidFill>
                  <a:srgbClr val="FF0000"/>
                </a:solidFill>
                <a:effectLst/>
              </a:rPr>
              <a:t>reach </a:t>
            </a:r>
            <a:r>
              <a:rPr lang="en-US" sz="1800" b="0" i="0" dirty="0">
                <a:solidFill>
                  <a:srgbClr val="FF0000"/>
                </a:solidFill>
                <a:effectLst/>
              </a:rPr>
              <a:t>with customers who </a:t>
            </a:r>
            <a:r>
              <a:rPr lang="en-US" sz="1800" b="1" i="0" dirty="0">
                <a:solidFill>
                  <a:srgbClr val="FF0000"/>
                </a:solidFill>
                <a:effectLst/>
              </a:rPr>
              <a:t>need your product </a:t>
            </a:r>
            <a:r>
              <a:rPr lang="en-US" sz="1800" b="0" i="0" dirty="0">
                <a:solidFill>
                  <a:srgbClr val="FF0000"/>
                </a:solidFill>
                <a:effectLst/>
              </a:rPr>
              <a:t>that </a:t>
            </a:r>
            <a:r>
              <a:rPr lang="en-US" sz="1800" b="1" i="0" dirty="0">
                <a:solidFill>
                  <a:srgbClr val="FF0000"/>
                </a:solidFill>
                <a:effectLst/>
              </a:rPr>
              <a:t>will pay a price </a:t>
            </a:r>
            <a:r>
              <a:rPr lang="en-US" sz="1800" b="0" i="0" dirty="0">
                <a:solidFill>
                  <a:srgbClr val="FF0000"/>
                </a:solidFill>
                <a:effectLst/>
              </a:rPr>
              <a:t>you can build a business around.</a:t>
            </a:r>
          </a:p>
          <a:p>
            <a:pPr algn="just"/>
            <a:endParaRPr lang="en-US" sz="1800" b="0" i="0" dirty="0">
              <a:solidFill>
                <a:srgbClr val="000000"/>
              </a:solidFill>
              <a:effectLst/>
            </a:endParaRPr>
          </a:p>
          <a:p>
            <a:pPr algn="just"/>
            <a:r>
              <a:rPr lang="en-US" sz="1800" b="0" i="0" u="sng" dirty="0">
                <a:solidFill>
                  <a:srgbClr val="000000"/>
                </a:solidFill>
                <a:effectLst/>
              </a:rPr>
              <a:t>Here is the weighting order I use (ranked from highest to lowest):</a:t>
            </a:r>
          </a:p>
          <a:p>
            <a:pPr algn="just"/>
            <a:r>
              <a:rPr lang="en-US" sz="1800" b="1" i="0" dirty="0">
                <a:solidFill>
                  <a:srgbClr val="000000"/>
                </a:solidFill>
                <a:effectLst/>
              </a:rPr>
              <a:t>1. Customer pain level</a:t>
            </a:r>
          </a:p>
          <a:p>
            <a:pPr algn="just"/>
            <a:r>
              <a:rPr lang="en-US" sz="1800" b="0" i="0" dirty="0">
                <a:solidFill>
                  <a:srgbClr val="000000"/>
                </a:solidFill>
                <a:effectLst/>
              </a:rPr>
              <a:t>Pick customer segments that need your product the most. The goal is to have one or more of your top three problems as must-haves for them.</a:t>
            </a:r>
          </a:p>
          <a:p>
            <a:pPr algn="just"/>
            <a:endParaRPr lang="en-US" sz="1800" b="0" i="0" dirty="0">
              <a:solidFill>
                <a:srgbClr val="000000"/>
              </a:solidFill>
              <a:effectLst/>
            </a:endParaRPr>
          </a:p>
          <a:p>
            <a:pPr algn="just"/>
            <a:r>
              <a:rPr lang="en-US" sz="1800" b="1" i="0" dirty="0">
                <a:solidFill>
                  <a:srgbClr val="000000"/>
                </a:solidFill>
                <a:effectLst/>
              </a:rPr>
              <a:t>2. Ease of reach</a:t>
            </a:r>
          </a:p>
          <a:p>
            <a:pPr algn="just"/>
            <a:r>
              <a:rPr lang="en-US" sz="1800" b="0" i="0" dirty="0">
                <a:solidFill>
                  <a:srgbClr val="000000"/>
                </a:solidFill>
                <a:effectLst/>
              </a:rPr>
              <a:t>Building a path to customers is one of the harder aspects of building a successful product. If you have an easier path to one segment of customers over others, take that into consideration. It doesn’t guarantee you’ll find a problem worth solving or a viable business model, but it will get you out of building faster and speed up your learning.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073226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062941"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07038" y="1182585"/>
            <a:ext cx="10765331" cy="3970318"/>
          </a:xfrm>
          <a:prstGeom prst="rect">
            <a:avLst/>
          </a:prstGeom>
          <a:noFill/>
        </p:spPr>
        <p:txBody>
          <a:bodyPr wrap="square" rtlCol="0">
            <a:spAutoFit/>
          </a:bodyPr>
          <a:lstStyle/>
          <a:p>
            <a:pPr algn="just"/>
            <a:r>
              <a:rPr lang="en-US" sz="1800" b="1" i="0" dirty="0">
                <a:solidFill>
                  <a:srgbClr val="000000"/>
                </a:solidFill>
                <a:effectLst/>
              </a:rPr>
              <a:t>3. Price</a:t>
            </a:r>
          </a:p>
          <a:p>
            <a:pPr algn="just"/>
            <a:r>
              <a:rPr lang="en-US" sz="1800" b="0" i="0" dirty="0">
                <a:solidFill>
                  <a:srgbClr val="000000"/>
                </a:solidFill>
                <a:effectLst/>
              </a:rPr>
              <a:t>What you can charge for your product is largely driven by the customer segment.</a:t>
            </a:r>
          </a:p>
          <a:p>
            <a:pPr algn="just"/>
            <a:r>
              <a:rPr lang="en-US" sz="1800" b="0" i="0" dirty="0">
                <a:solidFill>
                  <a:srgbClr val="000000"/>
                </a:solidFill>
                <a:effectLst/>
              </a:rPr>
              <a:t> </a:t>
            </a:r>
            <a:r>
              <a:rPr lang="en-US" sz="1800" b="0" i="0" dirty="0">
                <a:solidFill>
                  <a:srgbClr val="FF0000"/>
                </a:solidFill>
                <a:effectLst/>
              </a:rPr>
              <a:t>Pick a customer segment that allows you to maximize on price. </a:t>
            </a:r>
          </a:p>
          <a:p>
            <a:pPr algn="just"/>
            <a:r>
              <a:rPr lang="en-US" sz="1800" b="1" i="0" dirty="0">
                <a:solidFill>
                  <a:srgbClr val="FF0000"/>
                </a:solidFill>
                <a:effectLst/>
              </a:rPr>
              <a:t>The more you can charge, the fewer customers you need to reach breakeven </a:t>
            </a:r>
            <a:r>
              <a:rPr lang="en-US" sz="1800" b="0" i="0" dirty="0">
                <a:solidFill>
                  <a:srgbClr val="000000"/>
                </a:solidFill>
                <a:effectLst/>
              </a:rPr>
              <a:t>(assuming your gross margins don’t change).</a:t>
            </a:r>
          </a:p>
          <a:p>
            <a:pPr algn="just"/>
            <a:endParaRPr lang="en-US" sz="1800" b="0" i="0" dirty="0">
              <a:solidFill>
                <a:srgbClr val="000000"/>
              </a:solidFill>
              <a:effectLst/>
            </a:endParaRPr>
          </a:p>
          <a:p>
            <a:pPr algn="just"/>
            <a:r>
              <a:rPr lang="en-US" sz="1800" b="1" i="0" dirty="0">
                <a:solidFill>
                  <a:srgbClr val="000000"/>
                </a:solidFill>
                <a:effectLst/>
              </a:rPr>
              <a:t>4. Market Size</a:t>
            </a:r>
          </a:p>
          <a:p>
            <a:pPr algn="just"/>
            <a:r>
              <a:rPr lang="en-US" sz="1800" b="0" i="0" dirty="0">
                <a:solidFill>
                  <a:srgbClr val="000000"/>
                </a:solidFill>
                <a:effectLst/>
              </a:rPr>
              <a:t>Lastly, you need to pick customers that represent a big enough market, or are a stepping stone to a big enough market, that you can build a business around.</a:t>
            </a:r>
          </a:p>
          <a:p>
            <a:pPr algn="just"/>
            <a:endParaRPr lang="en-US" sz="1800" b="0" i="0" dirty="0">
              <a:solidFill>
                <a:srgbClr val="000000"/>
              </a:solidFill>
              <a:effectLst/>
            </a:endParaRPr>
          </a:p>
          <a:p>
            <a:pPr algn="just"/>
            <a:r>
              <a:rPr lang="en-US" sz="1800" b="1" i="0" dirty="0">
                <a:solidFill>
                  <a:srgbClr val="000000"/>
                </a:solidFill>
                <a:effectLst/>
              </a:rPr>
              <a:t>Case Study: Lean Canvas</a:t>
            </a:r>
          </a:p>
          <a:p>
            <a:pPr algn="just"/>
            <a:r>
              <a:rPr lang="en-US" sz="1800" b="0" i="0" dirty="0">
                <a:solidFill>
                  <a:srgbClr val="444444"/>
                </a:solidFill>
                <a:effectLst/>
              </a:rPr>
              <a:t>I created other canvases for my different segments (not shown here) and while I could potentially derive higher pricing with other customer segments, I decided to start testing the “Startup Founder” segment because it was the one I best understood and easily reach.</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934885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05207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7EBD2342-74A3-5B6F-033A-AE0E283A95CF}"/>
              </a:ext>
            </a:extLst>
          </p:cNvPr>
          <p:cNvSpPr txBox="1"/>
          <p:nvPr/>
        </p:nvSpPr>
        <p:spPr>
          <a:xfrm>
            <a:off x="2606575" y="2541508"/>
            <a:ext cx="5509843" cy="1323439"/>
          </a:xfrm>
          <a:prstGeom prst="rect">
            <a:avLst/>
          </a:prstGeom>
          <a:noFill/>
        </p:spPr>
        <p:txBody>
          <a:bodyPr wrap="none" rtlCol="0">
            <a:spAutoFit/>
          </a:bodyPr>
          <a:lstStyle/>
          <a:p>
            <a:pPr algn="ctr"/>
            <a:r>
              <a:rPr lang="en-US" sz="8000" b="1" dirty="0"/>
              <a:t>Case Studies</a:t>
            </a:r>
          </a:p>
        </p:txBody>
      </p:sp>
    </p:spTree>
    <p:extLst>
      <p:ext uri="{BB962C8B-B14F-4D97-AF65-F5344CB8AC3E}">
        <p14:creationId xmlns:p14="http://schemas.microsoft.com/office/powerpoint/2010/main" val="196389879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F64C069C-2EF7-B361-4359-27F5375CF96C}"/>
              </a:ext>
            </a:extLst>
          </p:cNvPr>
          <p:cNvSpPr>
            <a:spLocks noGrp="1"/>
          </p:cNvSpPr>
          <p:nvPr>
            <p:ph type="body" sz="quarter" idx="10"/>
          </p:nvPr>
        </p:nvSpPr>
        <p:spPr bwMode="auto">
          <a:xfrm>
            <a:off x="418636" y="1057835"/>
            <a:ext cx="1964641"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r>
              <a:rPr lang="th-TH" altLang="en-US" dirty="0">
                <a:latin typeface="Arial" panose="020B0604020202020204" pitchFamily="34" charset="0"/>
                <a:cs typeface="Arial" panose="020B0604020202020204" pitchFamily="34" charset="0"/>
              </a:rPr>
              <a:t>• </a:t>
            </a:r>
            <a:r>
              <a:rPr lang="en-GB" altLang="en-US" sz="1000" dirty="0">
                <a:latin typeface="Arial" panose="020B0604020202020204" pitchFamily="34" charset="0"/>
                <a:cs typeface="Arial" panose="020B0604020202020204" pitchFamily="34" charset="0"/>
              </a:rPr>
              <a:t>Harvard University’s online network is very limited in functionality and not fun</a:t>
            </a:r>
            <a:endParaRPr lang="en-US" altLang="en-US" sz="1000" dirty="0">
              <a:latin typeface="Arial" panose="020B0604020202020204" pitchFamily="34" charset="0"/>
              <a:cs typeface="Arial" panose="020B0604020202020204" pitchFamily="34" charset="0"/>
            </a:endParaRPr>
          </a:p>
          <a:p>
            <a:pPr algn="just"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sz="1000" dirty="0">
                <a:latin typeface="Arial" panose="020B0604020202020204" pitchFamily="34" charset="0"/>
                <a:cs typeface="Arial" panose="020B0604020202020204" pitchFamily="34" charset="0"/>
              </a:rPr>
              <a:t>Students want a solution to communicate online</a:t>
            </a:r>
          </a:p>
        </p:txBody>
      </p:sp>
      <p:sp>
        <p:nvSpPr>
          <p:cNvPr id="2051" name="Text Placeholder 53">
            <a:extLst>
              <a:ext uri="{FF2B5EF4-FFF2-40B4-BE49-F238E27FC236}">
                <a16:creationId xmlns:a16="http://schemas.microsoft.com/office/drawing/2014/main" id="{B8E86BFC-B39A-FF35-6F48-162CDD5DBBE3}"/>
              </a:ext>
            </a:extLst>
          </p:cNvPr>
          <p:cNvSpPr>
            <a:spLocks noGrp="1"/>
          </p:cNvSpPr>
          <p:nvPr>
            <p:ph type="body" sz="quarter" idx="11"/>
          </p:nvPr>
        </p:nvSpPr>
        <p:spPr bwMode="auto">
          <a:xfrm>
            <a:off x="2691214" y="1055688"/>
            <a:ext cx="2075339"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r>
              <a:rPr lang="en-GB" altLang="en-US" sz="1000" dirty="0">
                <a:latin typeface="Arial" panose="020B0604020202020204" pitchFamily="34" charset="0"/>
                <a:cs typeface="Arial" panose="020B0604020202020204" pitchFamily="34" charset="0"/>
              </a:rPr>
              <a:t>Online communication for Harvard students with the possibility to connect with Friends (</a:t>
            </a:r>
            <a:r>
              <a:rPr lang="en-GB" altLang="en-US" sz="1000" dirty="0" err="1">
                <a:latin typeface="Arial" panose="020B0604020202020204" pitchFamily="34" charset="0"/>
                <a:cs typeface="Arial" panose="020B0604020202020204" pitchFamily="34" charset="0"/>
              </a:rPr>
              <a:t>share,photos,interests</a:t>
            </a:r>
            <a:r>
              <a:rPr lang="en-GB" altLang="en-US" sz="1000" dirty="0">
                <a:latin typeface="Arial" panose="020B0604020202020204" pitchFamily="34" charset="0"/>
                <a:cs typeface="Arial" panose="020B0604020202020204" pitchFamily="34" charset="0"/>
              </a:rPr>
              <a:t>), chat and other stuff.</a:t>
            </a:r>
          </a:p>
        </p:txBody>
      </p:sp>
      <p:sp>
        <p:nvSpPr>
          <p:cNvPr id="2053" name="Text Placeholder 55">
            <a:extLst>
              <a:ext uri="{FF2B5EF4-FFF2-40B4-BE49-F238E27FC236}">
                <a16:creationId xmlns:a16="http://schemas.microsoft.com/office/drawing/2014/main" id="{D0B9A6EE-1F4E-BEAA-7846-92445321B6EF}"/>
              </a:ext>
            </a:extLst>
          </p:cNvPr>
          <p:cNvSpPr>
            <a:spLocks noGrp="1"/>
          </p:cNvSpPr>
          <p:nvPr>
            <p:ph type="body" sz="quarter" idx="13"/>
          </p:nvPr>
        </p:nvSpPr>
        <p:spPr bwMode="auto">
          <a:xfrm>
            <a:off x="7339581" y="105568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just"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Person to person interaction</a:t>
            </a:r>
            <a:endParaRPr lang="th-TH" altLang="en-US" dirty="0">
              <a:latin typeface="Arial" panose="020B0604020202020204" pitchFamily="34" charset="0"/>
              <a:cs typeface="Arial" panose="020B0604020202020204" pitchFamily="34" charset="0"/>
            </a:endParaRPr>
          </a:p>
          <a:p>
            <a:pPr algn="just"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Friends’ activities push other friends to use the network</a:t>
            </a:r>
            <a:endParaRPr lang="th-TH" altLang="en-US" dirty="0">
              <a:latin typeface="Arial" panose="020B0604020202020204" pitchFamily="34" charset="0"/>
              <a:cs typeface="Arial" panose="020B0604020202020204" pitchFamily="34" charset="0"/>
            </a:endParaRPr>
          </a:p>
          <a:p>
            <a:pPr algn="just"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Invention of a new website type – social network with social features</a:t>
            </a:r>
          </a:p>
        </p:txBody>
      </p:sp>
      <p:sp>
        <p:nvSpPr>
          <p:cNvPr id="2054" name="Text Placeholder 56">
            <a:extLst>
              <a:ext uri="{FF2B5EF4-FFF2-40B4-BE49-F238E27FC236}">
                <a16:creationId xmlns:a16="http://schemas.microsoft.com/office/drawing/2014/main" id="{BBF513B9-ADA4-E6BF-F25A-0736455DA881}"/>
              </a:ext>
            </a:extLst>
          </p:cNvPr>
          <p:cNvSpPr>
            <a:spLocks noGrp="1"/>
          </p:cNvSpPr>
          <p:nvPr>
            <p:ph type="body" sz="quarter" idx="14"/>
          </p:nvPr>
        </p:nvSpPr>
        <p:spPr bwMode="auto">
          <a:xfrm>
            <a:off x="9652246" y="1004888"/>
            <a:ext cx="1754187" cy="1530349"/>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College students</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Students of other colleges and universities</a:t>
            </a:r>
          </a:p>
        </p:txBody>
      </p:sp>
      <p:sp>
        <p:nvSpPr>
          <p:cNvPr id="2055" name="Text Placeholder 57">
            <a:extLst>
              <a:ext uri="{FF2B5EF4-FFF2-40B4-BE49-F238E27FC236}">
                <a16:creationId xmlns:a16="http://schemas.microsoft.com/office/drawing/2014/main" id="{430A402F-1F80-54A6-8712-59993A60C145}"/>
              </a:ext>
            </a:extLst>
          </p:cNvPr>
          <p:cNvSpPr>
            <a:spLocks noGrp="1"/>
          </p:cNvSpPr>
          <p:nvPr>
            <p:ph type="body" sz="quarter" idx="15"/>
          </p:nvPr>
        </p:nvSpPr>
        <p:spPr bwMode="auto">
          <a:xfrm>
            <a:off x="418635" y="295116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MySpace</a:t>
            </a:r>
            <a:endParaRPr lang="th-TH"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His</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Friendster</a:t>
            </a:r>
          </a:p>
        </p:txBody>
      </p:sp>
      <p:sp>
        <p:nvSpPr>
          <p:cNvPr id="2056" name="Text Placeholder 58">
            <a:extLst>
              <a:ext uri="{FF2B5EF4-FFF2-40B4-BE49-F238E27FC236}">
                <a16:creationId xmlns:a16="http://schemas.microsoft.com/office/drawing/2014/main" id="{F0DE1838-D2BF-6DC7-C146-6595DCCD4916}"/>
              </a:ext>
            </a:extLst>
          </p:cNvPr>
          <p:cNvSpPr>
            <a:spLocks noGrp="1"/>
          </p:cNvSpPr>
          <p:nvPr>
            <p:ph type="body" sz="quarter" idx="16"/>
          </p:nvPr>
        </p:nvSpPr>
        <p:spPr bwMode="auto">
          <a:xfrm>
            <a:off x="2794000" y="2934597"/>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DAU/MAU</a:t>
            </a:r>
          </a:p>
          <a:p>
            <a:pPr eaLnBrk="1" hangingPunct="1"/>
            <a:endParaRPr lang="th-TH"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North star </a:t>
            </a:r>
            <a:r>
              <a:rPr lang="en-GB" altLang="en-US" dirty="0" err="1">
                <a:latin typeface="Arial" panose="020B0604020202020204" pitchFamily="34" charset="0"/>
                <a:cs typeface="Arial" panose="020B0604020202020204" pitchFamily="34" charset="0"/>
              </a:rPr>
              <a:t>netric</a:t>
            </a:r>
            <a:endParaRPr lang="en-GB" altLang="en-US" dirty="0">
              <a:latin typeface="Arial" panose="020B0604020202020204" pitchFamily="34" charset="0"/>
              <a:cs typeface="Arial" panose="020B0604020202020204" pitchFamily="34" charset="0"/>
            </a:endParaRPr>
          </a:p>
        </p:txBody>
      </p:sp>
      <p:sp>
        <p:nvSpPr>
          <p:cNvPr id="2057" name="Text Placeholder 59">
            <a:extLst>
              <a:ext uri="{FF2B5EF4-FFF2-40B4-BE49-F238E27FC236}">
                <a16:creationId xmlns:a16="http://schemas.microsoft.com/office/drawing/2014/main" id="{DC97C323-DB21-706F-2F53-AAF86A5EDC04}"/>
              </a:ext>
            </a:extLst>
          </p:cNvPr>
          <p:cNvSpPr>
            <a:spLocks noGrp="1"/>
          </p:cNvSpPr>
          <p:nvPr>
            <p:ph type="body" sz="quarter" idx="17"/>
          </p:nvPr>
        </p:nvSpPr>
        <p:spPr bwMode="auto">
          <a:xfrm>
            <a:off x="5095127" y="2946176"/>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Frienster for college students</a:t>
            </a:r>
          </a:p>
        </p:txBody>
      </p:sp>
      <p:sp>
        <p:nvSpPr>
          <p:cNvPr id="2058" name="Text Placeholder 60">
            <a:extLst>
              <a:ext uri="{FF2B5EF4-FFF2-40B4-BE49-F238E27FC236}">
                <a16:creationId xmlns:a16="http://schemas.microsoft.com/office/drawing/2014/main" id="{A459B249-2210-4550-1D2A-EC72CCBD7885}"/>
              </a:ext>
            </a:extLst>
          </p:cNvPr>
          <p:cNvSpPr>
            <a:spLocks noGrp="1"/>
          </p:cNvSpPr>
          <p:nvPr>
            <p:ph type="body" sz="quarter" idx="18"/>
          </p:nvPr>
        </p:nvSpPr>
        <p:spPr bwMode="auto">
          <a:xfrm>
            <a:off x="7523417" y="290036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Referral among </a:t>
            </a:r>
            <a:r>
              <a:rPr lang="en-GB" altLang="en-US" dirty="0" err="1">
                <a:latin typeface="Arial" panose="020B0604020202020204" pitchFamily="34" charset="0"/>
                <a:cs typeface="Arial" panose="020B0604020202020204" pitchFamily="34" charset="0"/>
              </a:rPr>
              <a:t>Havard</a:t>
            </a:r>
            <a:r>
              <a:rPr lang="en-GB" altLang="en-US" dirty="0">
                <a:latin typeface="Arial" panose="020B0604020202020204" pitchFamily="34" charset="0"/>
                <a:cs typeface="Arial" panose="020B0604020202020204" pitchFamily="34" charset="0"/>
              </a:rPr>
              <a:t> students society</a:t>
            </a:r>
            <a:endParaRPr lang="th-TH" altLang="en-US" dirty="0">
              <a:latin typeface="Arial" panose="020B0604020202020204" pitchFamily="34" charset="0"/>
              <a:cs typeface="Arial" panose="020B0604020202020204" pitchFamily="34" charset="0"/>
            </a:endParaRPr>
          </a:p>
          <a:p>
            <a:pPr eaLnBrk="1" hangingPunct="1"/>
            <a:r>
              <a:rPr lang="en-GB" altLang="en-US" dirty="0">
                <a:latin typeface="Arial" panose="020B0604020202020204" pitchFamily="34" charset="0"/>
                <a:cs typeface="Arial" panose="020B0604020202020204" pitchFamily="34" charset="0"/>
              </a:rPr>
              <a:t>•</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Cross-Friends students in other colleges</a:t>
            </a:r>
          </a:p>
        </p:txBody>
      </p:sp>
      <p:sp>
        <p:nvSpPr>
          <p:cNvPr id="2059" name="Text Placeholder 61">
            <a:extLst>
              <a:ext uri="{FF2B5EF4-FFF2-40B4-BE49-F238E27FC236}">
                <a16:creationId xmlns:a16="http://schemas.microsoft.com/office/drawing/2014/main" id="{D8C34C68-CA08-BF78-ABD0-01999856A487}"/>
              </a:ext>
            </a:extLst>
          </p:cNvPr>
          <p:cNvSpPr>
            <a:spLocks noGrp="1"/>
          </p:cNvSpPr>
          <p:nvPr>
            <p:ph type="body" sz="quarter" idx="19"/>
          </p:nvPr>
        </p:nvSpPr>
        <p:spPr bwMode="auto">
          <a:xfrm>
            <a:off x="9625012" y="295116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Harvard university students</a:t>
            </a:r>
          </a:p>
        </p:txBody>
      </p:sp>
      <p:sp>
        <p:nvSpPr>
          <p:cNvPr id="2060" name="Text Placeholder 62">
            <a:extLst>
              <a:ext uri="{FF2B5EF4-FFF2-40B4-BE49-F238E27FC236}">
                <a16:creationId xmlns:a16="http://schemas.microsoft.com/office/drawing/2014/main" id="{820D6CFB-D334-EB97-853B-38EA9BB5EC82}"/>
              </a:ext>
            </a:extLst>
          </p:cNvPr>
          <p:cNvSpPr>
            <a:spLocks noGrp="1"/>
          </p:cNvSpPr>
          <p:nvPr>
            <p:ph type="body" sz="quarter" idx="20"/>
          </p:nvPr>
        </p:nvSpPr>
        <p:spPr bwMode="auto">
          <a:xfrm>
            <a:off x="1390651" y="4835524"/>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Hosting</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Development</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Payroll</a:t>
            </a:r>
          </a:p>
        </p:txBody>
      </p:sp>
      <p:sp>
        <p:nvSpPr>
          <p:cNvPr id="2061" name="Text Placeholder 63">
            <a:extLst>
              <a:ext uri="{FF2B5EF4-FFF2-40B4-BE49-F238E27FC236}">
                <a16:creationId xmlns:a16="http://schemas.microsoft.com/office/drawing/2014/main" id="{8443FBDE-7E1C-280D-DEFA-2F420DF87B53}"/>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Investment</a:t>
            </a:r>
            <a:endParaRPr lang="th-TH" altLang="en-US" dirty="0">
              <a:latin typeface="Arial" panose="020B0604020202020204" pitchFamily="34" charset="0"/>
              <a:cs typeface="Arial" panose="020B0604020202020204" pitchFamily="34" charset="0"/>
            </a:endParaRPr>
          </a:p>
          <a:p>
            <a:pPr eaLnBrk="1" hangingPunct="1"/>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Advertising revenue</a:t>
            </a:r>
          </a:p>
        </p:txBody>
      </p:sp>
      <p:sp>
        <p:nvSpPr>
          <p:cNvPr id="2062" name="Text Placeholder 64">
            <a:extLst>
              <a:ext uri="{FF2B5EF4-FFF2-40B4-BE49-F238E27FC236}">
                <a16:creationId xmlns:a16="http://schemas.microsoft.com/office/drawing/2014/main" id="{47148FD0-A58A-5EF9-4DF7-E208B1126142}"/>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CCDCD340-388D-14F2-290E-B16DB3CEBE1B}"/>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2399F659-2E55-E5D9-40B0-AC8918062D97}"/>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B1AA1F3C-B21D-6846-45E7-A6793D67BB20}"/>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dirty="0">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C8DF161A-9288-6679-3F72-605D8D82C867}"/>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defTabSz="457200" fontAlgn="base">
              <a:spcBef>
                <a:spcPct val="0"/>
              </a:spcBef>
              <a:spcAft>
                <a:spcPct val="0"/>
              </a:spcAft>
            </a:pPr>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2"/>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solidFill>
                  <a:srgbClr val="444444"/>
                </a:solidFill>
                <a:latin typeface="Arial" panose="020B0604020202020204" pitchFamily="34" charset="0"/>
                <a:cs typeface="Arial" panose="020B0604020202020204" pitchFamily="34" charset="0"/>
              </a:rPr>
              <a:t>(</a:t>
            </a:r>
            <a:r>
              <a:rPr lang="en-GB" altLang="en-US" sz="700">
                <a:solidFill>
                  <a:srgbClr val="444444"/>
                </a:solidFill>
                <a:latin typeface="Arial" panose="020B0604020202020204" pitchFamily="34" charset="0"/>
                <a:cs typeface="Arial" panose="020B0604020202020204" pitchFamily="34" charset="0"/>
                <a:hlinkClick r:id="rId3"/>
              </a:rPr>
              <a:t>https://neoschronos.com</a:t>
            </a:r>
            <a:r>
              <a:rPr lang="en-GB" altLang="en-US" sz="700">
                <a:solidFill>
                  <a:srgbClr val="444444"/>
                </a:solidFill>
                <a:latin typeface="Arial" panose="020B0604020202020204" pitchFamily="34" charset="0"/>
                <a:cs typeface="Arial" panose="020B0604020202020204" pitchFamily="34" charset="0"/>
              </a:rPr>
              <a:t>). License: </a:t>
            </a:r>
            <a:r>
              <a:rPr lang="mr-IN" altLang="en-US" sz="700">
                <a:solidFill>
                  <a:srgbClr val="444444"/>
                </a:solidFill>
                <a:latin typeface="Arial" panose="020B0604020202020204" pitchFamily="34" charset="0"/>
                <a:cs typeface="Arial" panose="020B0604020202020204" pitchFamily="34" charset="0"/>
                <a:hlinkClick r:id="rId4"/>
              </a:rPr>
              <a:t>CC BY-SA 3.0</a:t>
            </a:r>
            <a:endParaRPr lang="mr-IN" altLang="en-US" sz="700">
              <a:solidFill>
                <a:srgbClr val="444444"/>
              </a:solidFill>
              <a:latin typeface="Arial" panose="020B0604020202020204" pitchFamily="34" charset="0"/>
              <a:cs typeface="Arial" panose="020B0604020202020204" pitchFamily="34" charset="0"/>
            </a:endParaRPr>
          </a:p>
          <a:p>
            <a:pPr defTabSz="457200" fontAlgn="base">
              <a:spcBef>
                <a:spcPct val="0"/>
              </a:spcBef>
              <a:spcAft>
                <a:spcPct val="0"/>
              </a:spcAft>
            </a:pPr>
            <a:endParaRPr lang="en-GB" altLang="en-US" sz="700">
              <a:solidFill>
                <a:srgbClr val="444444"/>
              </a:solidFill>
              <a:latin typeface="Arial" panose="020B0604020202020204" pitchFamily="34" charset="0"/>
              <a:cs typeface="Arial" panose="020B0604020202020204" pitchFamily="34" charset="0"/>
            </a:endParaRPr>
          </a:p>
        </p:txBody>
      </p:sp>
      <p:sp>
        <p:nvSpPr>
          <p:cNvPr id="3" name="ตัวแทนข้อความ 2">
            <a:extLst>
              <a:ext uri="{FF2B5EF4-FFF2-40B4-BE49-F238E27FC236}">
                <a16:creationId xmlns:a16="http://schemas.microsoft.com/office/drawing/2014/main" id="{0C535888-375A-F59D-E501-C1EBE3D342D2}"/>
              </a:ext>
            </a:extLst>
          </p:cNvPr>
          <p:cNvSpPr>
            <a:spLocks noGrp="1"/>
          </p:cNvSpPr>
          <p:nvPr>
            <p:ph type="body" sz="quarter" idx="12"/>
          </p:nvPr>
        </p:nvSpPr>
        <p:spPr>
          <a:xfrm>
            <a:off x="5118606" y="1101581"/>
            <a:ext cx="1754326" cy="1530000"/>
          </a:xfrm>
        </p:spPr>
        <p:txBody>
          <a:bodyPr/>
          <a:lstStyle/>
          <a:p>
            <a:r>
              <a:rPr lang="en-US" dirty="0"/>
              <a:t>Harvard</a:t>
            </a:r>
            <a:endParaRPr lang="th-TH" dirty="0"/>
          </a:p>
          <a:p>
            <a:r>
              <a:rPr lang="en-US" dirty="0"/>
              <a:t>Student-oriented communication platform</a:t>
            </a:r>
            <a:endParaRPr lang="th-TH" dirty="0"/>
          </a:p>
        </p:txBody>
      </p:sp>
      <p:sp>
        <p:nvSpPr>
          <p:cNvPr id="2" name="TextBox 1">
            <a:extLst>
              <a:ext uri="{FF2B5EF4-FFF2-40B4-BE49-F238E27FC236}">
                <a16:creationId xmlns:a16="http://schemas.microsoft.com/office/drawing/2014/main" id="{60BE6C8D-79F4-EF1F-9BEC-FC2678D4E1C2}"/>
              </a:ext>
            </a:extLst>
          </p:cNvPr>
          <p:cNvSpPr txBox="1"/>
          <p:nvPr/>
        </p:nvSpPr>
        <p:spPr>
          <a:xfrm>
            <a:off x="2475113" y="293874"/>
            <a:ext cx="1422400" cy="369332"/>
          </a:xfrm>
          <a:prstGeom prst="rect">
            <a:avLst/>
          </a:prstGeom>
          <a:noFill/>
        </p:spPr>
        <p:txBody>
          <a:bodyPr wrap="square" rtlCol="0">
            <a:spAutoFit/>
          </a:bodyPr>
          <a:lstStyle/>
          <a:p>
            <a:r>
              <a:rPr lang="en-US" b="1" dirty="0">
                <a:solidFill>
                  <a:srgbClr val="4472C4"/>
                </a:solidFill>
              </a:rPr>
              <a:t>Facebook</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10161550-44EA-83E1-80B3-0272FDBBAF6E}"/>
              </a:ext>
            </a:extLst>
          </p:cNvPr>
          <p:cNvSpPr>
            <a:spLocks noGrp="1"/>
          </p:cNvSpPr>
          <p:nvPr>
            <p:ph type="body" sz="quarter" idx="10"/>
          </p:nvPr>
        </p:nvSpPr>
        <p:spPr bwMode="auto">
          <a:xfrm>
            <a:off x="437358" y="1045135"/>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Hard to find cheap//affordable accommodation options when travelling</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Staying in hotels travellers cannot get authentic experiences of a location</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It’s  not easy for a homeowner to monetize vacant areas on a day-by-day basic</a:t>
            </a:r>
          </a:p>
        </p:txBody>
      </p:sp>
      <p:sp>
        <p:nvSpPr>
          <p:cNvPr id="2051" name="Text Placeholder 53">
            <a:extLst>
              <a:ext uri="{FF2B5EF4-FFF2-40B4-BE49-F238E27FC236}">
                <a16:creationId xmlns:a16="http://schemas.microsoft.com/office/drawing/2014/main" id="{5BD12918-31DA-CC41-4E79-2A2DD54FFC11}"/>
              </a:ext>
            </a:extLst>
          </p:cNvPr>
          <p:cNvSpPr>
            <a:spLocks noGrp="1"/>
          </p:cNvSpPr>
          <p:nvPr>
            <p:ph type="body" sz="quarter" idx="11"/>
          </p:nvPr>
        </p:nvSpPr>
        <p:spPr bwMode="auto">
          <a:xfrm>
            <a:off x="2670383" y="103610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An online service where </a:t>
            </a:r>
            <a:r>
              <a:rPr lang="en-GB" altLang="en-US" dirty="0" err="1">
                <a:latin typeface="Arial" panose="020B0604020202020204" pitchFamily="34" charset="0"/>
                <a:cs typeface="Arial" panose="020B0604020202020204" pitchFamily="34" charset="0"/>
              </a:rPr>
              <a:t>travelers</a:t>
            </a:r>
            <a:r>
              <a:rPr lang="en-GB" altLang="en-US" dirty="0">
                <a:latin typeface="Arial" panose="020B0604020202020204" pitchFamily="34" charset="0"/>
                <a:cs typeface="Arial" panose="020B0604020202020204" pitchFamily="34" charset="0"/>
              </a:rPr>
              <a:t> can rent an affordable local apartment, and homeowners can earn extra money by renting out vacant areas on a day-by-day basic</a:t>
            </a:r>
          </a:p>
        </p:txBody>
      </p:sp>
      <p:sp>
        <p:nvSpPr>
          <p:cNvPr id="2052" name="Text Placeholder 54">
            <a:extLst>
              <a:ext uri="{FF2B5EF4-FFF2-40B4-BE49-F238E27FC236}">
                <a16:creationId xmlns:a16="http://schemas.microsoft.com/office/drawing/2014/main" id="{BF8520C1-89F5-56E0-0FA0-E62D822B9363}"/>
              </a:ext>
            </a:extLst>
          </p:cNvPr>
          <p:cNvSpPr>
            <a:spLocks noGrp="1"/>
          </p:cNvSpPr>
          <p:nvPr>
            <p:ph type="body" sz="quarter" idx="12"/>
          </p:nvPr>
        </p:nvSpPr>
        <p:spPr bwMode="auto">
          <a:xfrm>
            <a:off x="5103586" y="99060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Travelers can get authentic experience of local area</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Extra monetization of vacant areas for homeowners</a:t>
            </a:r>
          </a:p>
        </p:txBody>
      </p:sp>
      <p:sp>
        <p:nvSpPr>
          <p:cNvPr id="2053" name="Text Placeholder 55">
            <a:extLst>
              <a:ext uri="{FF2B5EF4-FFF2-40B4-BE49-F238E27FC236}">
                <a16:creationId xmlns:a16="http://schemas.microsoft.com/office/drawing/2014/main" id="{9F2F4A2B-C903-DE3D-04AE-3E6C112FF431}"/>
              </a:ext>
            </a:extLst>
          </p:cNvPr>
          <p:cNvSpPr>
            <a:spLocks noGrp="1"/>
          </p:cNvSpPr>
          <p:nvPr>
            <p:ph type="body" sz="quarter" idx="13"/>
          </p:nvPr>
        </p:nvSpPr>
        <p:spPr bwMode="auto">
          <a:xfrm>
            <a:off x="7501339" y="1066427"/>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Travelers can get authentic experience of local area</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Trust building: bi-directional rating system of hosts and visitors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Insurance by default for hosts</a:t>
            </a:r>
          </a:p>
        </p:txBody>
      </p:sp>
      <p:sp>
        <p:nvSpPr>
          <p:cNvPr id="2054" name="Text Placeholder 56">
            <a:extLst>
              <a:ext uri="{FF2B5EF4-FFF2-40B4-BE49-F238E27FC236}">
                <a16:creationId xmlns:a16="http://schemas.microsoft.com/office/drawing/2014/main" id="{7CACD3F9-CE02-2453-5319-36B4FB580233}"/>
              </a:ext>
            </a:extLst>
          </p:cNvPr>
          <p:cNvSpPr>
            <a:spLocks noGrp="1"/>
          </p:cNvSpPr>
          <p:nvPr>
            <p:ph type="body" sz="quarter" idx="14"/>
          </p:nvPr>
        </p:nvSpPr>
        <p:spPr bwMode="auto">
          <a:xfrm>
            <a:off x="9625012" y="100794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Travellers Looking for an adequate accommodation experience for a low price</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People having some accommodation options to become a host</a:t>
            </a:r>
          </a:p>
        </p:txBody>
      </p:sp>
      <p:sp>
        <p:nvSpPr>
          <p:cNvPr id="2055" name="Text Placeholder 57">
            <a:extLst>
              <a:ext uri="{FF2B5EF4-FFF2-40B4-BE49-F238E27FC236}">
                <a16:creationId xmlns:a16="http://schemas.microsoft.com/office/drawing/2014/main" id="{6C92363C-D698-5A93-DD72-1A9F9E7C39F2}"/>
              </a:ext>
            </a:extLst>
          </p:cNvPr>
          <p:cNvSpPr>
            <a:spLocks noGrp="1"/>
          </p:cNvSpPr>
          <p:nvPr>
            <p:ph type="body" sz="quarter" idx="15"/>
          </p:nvPr>
        </p:nvSpPr>
        <p:spPr bwMode="auto">
          <a:xfrm>
            <a:off x="437357" y="294053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Booking.com</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Hotels.com</a:t>
            </a:r>
          </a:p>
        </p:txBody>
      </p:sp>
      <p:sp>
        <p:nvSpPr>
          <p:cNvPr id="2056" name="Text Placeholder 58">
            <a:extLst>
              <a:ext uri="{FF2B5EF4-FFF2-40B4-BE49-F238E27FC236}">
                <a16:creationId xmlns:a16="http://schemas.microsoft.com/office/drawing/2014/main" id="{E64FDBB6-AEDD-A210-0AC1-57BBAD3D7E0C}"/>
              </a:ext>
            </a:extLst>
          </p:cNvPr>
          <p:cNvSpPr>
            <a:spLocks noGrp="1"/>
          </p:cNvSpPr>
          <p:nvPr>
            <p:ph type="body" sz="quarter" idx="16"/>
          </p:nvPr>
        </p:nvSpPr>
        <p:spPr bwMode="auto">
          <a:xfrm>
            <a:off x="2684318" y="294053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view-to-bookings per host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hosts applied</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NPS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DAU/MAU</a:t>
            </a:r>
          </a:p>
        </p:txBody>
      </p:sp>
      <p:sp>
        <p:nvSpPr>
          <p:cNvPr id="2057" name="Text Placeholder 59">
            <a:extLst>
              <a:ext uri="{FF2B5EF4-FFF2-40B4-BE49-F238E27FC236}">
                <a16:creationId xmlns:a16="http://schemas.microsoft.com/office/drawing/2014/main" id="{A555A6C4-CD98-6BB7-702A-78171AC44E8B}"/>
              </a:ext>
            </a:extLst>
          </p:cNvPr>
          <p:cNvSpPr>
            <a:spLocks noGrp="1"/>
          </p:cNvSpPr>
          <p:nvPr>
            <p:ph type="body" sz="quarter" idx="17"/>
          </p:nvPr>
        </p:nvSpPr>
        <p:spPr bwMode="auto">
          <a:xfrm>
            <a:off x="5097462" y="2965450"/>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Everyone can become a host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Sharing economy</a:t>
            </a:r>
          </a:p>
        </p:txBody>
      </p:sp>
      <p:sp>
        <p:nvSpPr>
          <p:cNvPr id="2058" name="Text Placeholder 60">
            <a:extLst>
              <a:ext uri="{FF2B5EF4-FFF2-40B4-BE49-F238E27FC236}">
                <a16:creationId xmlns:a16="http://schemas.microsoft.com/office/drawing/2014/main" id="{6638398B-2F23-07A2-6549-42F7B12B5631}"/>
              </a:ext>
            </a:extLst>
          </p:cNvPr>
          <p:cNvSpPr>
            <a:spLocks noGrp="1"/>
          </p:cNvSpPr>
          <p:nvPr>
            <p:ph type="body" sz="quarter" idx="18"/>
          </p:nvPr>
        </p:nvSpPr>
        <p:spPr bwMode="auto">
          <a:xfrm>
            <a:off x="7378050" y="2970679"/>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Referrals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Recommendations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Advertising</a:t>
            </a:r>
            <a:r>
              <a:rPr lang="th-TH" altLang="en-US" dirty="0">
                <a:latin typeface="Arial" panose="020B0604020202020204" pitchFamily="34" charset="0"/>
                <a:cs typeface="Arial" panose="020B0604020202020204" pitchFamily="34" charset="0"/>
              </a:rPr>
              <a:t>(</a:t>
            </a:r>
            <a:r>
              <a:rPr lang="en-US" altLang="en-US" dirty="0">
                <a:latin typeface="Arial" panose="020B0604020202020204" pitchFamily="34" charset="0"/>
                <a:cs typeface="Arial" panose="020B0604020202020204" pitchFamily="34" charset="0"/>
              </a:rPr>
              <a:t>both online an offline</a:t>
            </a:r>
            <a:r>
              <a:rPr lang="th-TH" altLang="en-US" dirty="0">
                <a:latin typeface="Arial" panose="020B0604020202020204" pitchFamily="34" charset="0"/>
                <a:cs typeface="Arial" panose="020B0604020202020204" pitchFamily="34" charset="0"/>
              </a:rPr>
              <a:t>)</a:t>
            </a:r>
            <a:endParaRPr lang="en-GB" altLang="en-US" dirty="0">
              <a:latin typeface="Arial" panose="020B0604020202020204" pitchFamily="34" charset="0"/>
              <a:cs typeface="Arial" panose="020B0604020202020204" pitchFamily="34" charset="0"/>
            </a:endParaRPr>
          </a:p>
        </p:txBody>
      </p:sp>
      <p:sp>
        <p:nvSpPr>
          <p:cNvPr id="2059" name="Text Placeholder 61">
            <a:extLst>
              <a:ext uri="{FF2B5EF4-FFF2-40B4-BE49-F238E27FC236}">
                <a16:creationId xmlns:a16="http://schemas.microsoft.com/office/drawing/2014/main" id="{858E22A6-3E1F-3A9C-E936-D4F9AE46AAF1}"/>
              </a:ext>
            </a:extLst>
          </p:cNvPr>
          <p:cNvSpPr>
            <a:spLocks noGrp="1"/>
          </p:cNvSpPr>
          <p:nvPr>
            <p:ph type="body" sz="quarter" idx="19"/>
          </p:nvPr>
        </p:nvSpPr>
        <p:spPr bwMode="auto">
          <a:xfrm>
            <a:off x="9625012" y="295531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People ready to share their residence and earn money as hosts</a:t>
            </a:r>
          </a:p>
        </p:txBody>
      </p:sp>
      <p:sp>
        <p:nvSpPr>
          <p:cNvPr id="2060" name="Text Placeholder 62">
            <a:extLst>
              <a:ext uri="{FF2B5EF4-FFF2-40B4-BE49-F238E27FC236}">
                <a16:creationId xmlns:a16="http://schemas.microsoft.com/office/drawing/2014/main" id="{65816F52-0D9E-5720-98B3-BF0DCD9F6F67}"/>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Development</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Marketing</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Insurance</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Hosting</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Payroll</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Photography</a:t>
            </a:r>
          </a:p>
        </p:txBody>
      </p:sp>
      <p:sp>
        <p:nvSpPr>
          <p:cNvPr id="2061" name="Text Placeholder 63">
            <a:extLst>
              <a:ext uri="{FF2B5EF4-FFF2-40B4-BE49-F238E27FC236}">
                <a16:creationId xmlns:a16="http://schemas.microsoft.com/office/drawing/2014/main" id="{57546F41-340A-23CE-176F-286D5A27E279}"/>
              </a:ext>
            </a:extLst>
          </p:cNvPr>
          <p:cNvSpPr>
            <a:spLocks noGrp="1"/>
          </p:cNvSpPr>
          <p:nvPr>
            <p:ph type="body" sz="quarter" idx="21"/>
          </p:nvPr>
        </p:nvSpPr>
        <p:spPr bwMode="auto">
          <a:xfrm>
            <a:off x="6205536" y="4869702"/>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Fees for travellers</a:t>
            </a:r>
          </a:p>
        </p:txBody>
      </p:sp>
      <p:sp>
        <p:nvSpPr>
          <p:cNvPr id="2062" name="Text Placeholder 64">
            <a:extLst>
              <a:ext uri="{FF2B5EF4-FFF2-40B4-BE49-F238E27FC236}">
                <a16:creationId xmlns:a16="http://schemas.microsoft.com/office/drawing/2014/main" id="{33380172-7780-66A8-2D73-1E3F5DE313A9}"/>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BC7E07C8-797F-2F8A-5CD9-B62D38B51E7C}"/>
              </a:ext>
            </a:extLst>
          </p:cNvPr>
          <p:cNvSpPr>
            <a:spLocks noGrp="1"/>
          </p:cNvSpPr>
          <p:nvPr>
            <p:ph type="body" sz="quarter" idx="23"/>
          </p:nvPr>
        </p:nvSpPr>
        <p:spPr bwMode="auto">
          <a:xfrm>
            <a:off x="7048500"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689E2FB2-ADB4-7AAB-C1B8-82C11E5740C5}"/>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003CE62D-5023-7A0B-029B-47949333CED4}"/>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258BF0AC-CF38-41DA-0265-798B80CA55EF}"/>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2"/>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3"/>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4"/>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EA1949C-7C54-36BB-40BB-CF924C0DE7EF}"/>
              </a:ext>
            </a:extLst>
          </p:cNvPr>
          <p:cNvSpPr txBox="1"/>
          <p:nvPr/>
        </p:nvSpPr>
        <p:spPr>
          <a:xfrm>
            <a:off x="2191545" y="310634"/>
            <a:ext cx="957676" cy="369332"/>
          </a:xfrm>
          <a:prstGeom prst="rect">
            <a:avLst/>
          </a:prstGeom>
          <a:noFill/>
        </p:spPr>
        <p:txBody>
          <a:bodyPr wrap="square" rtlCol="0">
            <a:spAutoFit/>
          </a:bodyPr>
          <a:lstStyle/>
          <a:p>
            <a:r>
              <a:rPr lang="en-US" b="1" dirty="0">
                <a:solidFill>
                  <a:schemeClr val="accent6"/>
                </a:solidFill>
              </a:rPr>
              <a:t>Airbnb</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B082F18F-912B-4D66-9F41-4D72048A2F80}"/>
              </a:ext>
            </a:extLst>
          </p:cNvPr>
          <p:cNvSpPr>
            <a:spLocks noGrp="1"/>
          </p:cNvSpPr>
          <p:nvPr>
            <p:ph type="body" sz="quarter" idx="10"/>
          </p:nvPr>
        </p:nvSpPr>
        <p:spPr bwMode="auto">
          <a:xfrm>
            <a:off x="437358" y="1054100"/>
            <a:ext cx="199455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defRPr/>
            </a:pPr>
            <a:r>
              <a:rPr lang="en-GB" altLang="en-US" sz="1100" dirty="0">
                <a:latin typeface="Arial" panose="020B0604020202020204" pitchFamily="34" charset="0"/>
                <a:cs typeface="Arial" panose="020B0604020202020204" pitchFamily="34" charset="0"/>
              </a:rPr>
              <a:t>Lack of online bookstores</a:t>
            </a:r>
          </a:p>
          <a:p>
            <a:pPr marL="171450" indent="-171450" eaLnBrk="1" hangingPunct="1">
              <a:buFont typeface="Arial" panose="020B0604020202020204" pitchFamily="34" charset="0"/>
              <a:buChar char="•"/>
              <a:defRPr/>
            </a:pPr>
            <a:r>
              <a:rPr lang="en-GB" altLang="en-US" sz="1100" dirty="0">
                <a:latin typeface="Arial" panose="020B0604020202020204" pitchFamily="34" charset="0"/>
                <a:cs typeface="Arial" panose="020B0604020202020204" pitchFamily="34" charset="0"/>
              </a:rPr>
              <a:t>Hard to select book in offline stores (no resting recommendations, hard to find a book, etc.)</a:t>
            </a:r>
          </a:p>
          <a:p>
            <a:pPr eaLnBrk="1" hangingPunct="1">
              <a:defRPr/>
            </a:pPr>
            <a:endParaRPr lang="en-GB" altLang="en-US" sz="1100" dirty="0">
              <a:latin typeface="Arial" panose="020B0604020202020204" pitchFamily="34" charset="0"/>
              <a:cs typeface="Arial" panose="020B0604020202020204" pitchFamily="34" charset="0"/>
            </a:endParaRPr>
          </a:p>
        </p:txBody>
      </p:sp>
      <p:sp>
        <p:nvSpPr>
          <p:cNvPr id="2051" name="Text Placeholder 53">
            <a:extLst>
              <a:ext uri="{FF2B5EF4-FFF2-40B4-BE49-F238E27FC236}">
                <a16:creationId xmlns:a16="http://schemas.microsoft.com/office/drawing/2014/main" id="{86B6424F-6EEB-3A81-D72E-981D1BBE2B39}"/>
              </a:ext>
            </a:extLst>
          </p:cNvPr>
          <p:cNvSpPr>
            <a:spLocks noGrp="1"/>
          </p:cNvSpPr>
          <p:nvPr>
            <p:ph type="body" sz="quarter" idx="11"/>
          </p:nvPr>
        </p:nvSpPr>
        <p:spPr bwMode="auto">
          <a:xfrm>
            <a:off x="2698898" y="1051645"/>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Build an online bookstore with millions of titles </a:t>
            </a:r>
          </a:p>
        </p:txBody>
      </p:sp>
      <p:sp>
        <p:nvSpPr>
          <p:cNvPr id="2052" name="Text Placeholder 54">
            <a:extLst>
              <a:ext uri="{FF2B5EF4-FFF2-40B4-BE49-F238E27FC236}">
                <a16:creationId xmlns:a16="http://schemas.microsoft.com/office/drawing/2014/main" id="{73EE21AC-DFB6-31AC-F385-9F52E476DAC7}"/>
              </a:ext>
            </a:extLst>
          </p:cNvPr>
          <p:cNvSpPr>
            <a:spLocks noGrp="1"/>
          </p:cNvSpPr>
          <p:nvPr>
            <p:ph type="body" sz="quarter" idx="12"/>
          </p:nvPr>
        </p:nvSpPr>
        <p:spPr bwMode="auto">
          <a:xfrm>
            <a:off x="5023842" y="106637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Buy books using a PC from home/office (without vising several local stores to find a particular book)</a:t>
            </a:r>
          </a:p>
        </p:txBody>
      </p:sp>
      <p:sp>
        <p:nvSpPr>
          <p:cNvPr id="2053" name="Text Placeholder 55">
            <a:extLst>
              <a:ext uri="{FF2B5EF4-FFF2-40B4-BE49-F238E27FC236}">
                <a16:creationId xmlns:a16="http://schemas.microsoft.com/office/drawing/2014/main" id="{F869953E-64CD-1747-70E5-6EAD576D8857}"/>
              </a:ext>
            </a:extLst>
          </p:cNvPr>
          <p:cNvSpPr>
            <a:spLocks noGrp="1"/>
          </p:cNvSpPr>
          <p:nvPr>
            <p:ph type="body" sz="quarter" idx="13"/>
          </p:nvPr>
        </p:nvSpPr>
        <p:spPr bwMode="auto">
          <a:xfrm>
            <a:off x="7285382" y="1050577"/>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Lower price (less employment and other costs)</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No competition for online booksellers</a:t>
            </a:r>
          </a:p>
        </p:txBody>
      </p:sp>
      <p:sp>
        <p:nvSpPr>
          <p:cNvPr id="2054" name="Text Placeholder 56">
            <a:extLst>
              <a:ext uri="{FF2B5EF4-FFF2-40B4-BE49-F238E27FC236}">
                <a16:creationId xmlns:a16="http://schemas.microsoft.com/office/drawing/2014/main" id="{F9793127-E1D7-BBBF-66D4-9D0658408E05}"/>
              </a:ext>
            </a:extLst>
          </p:cNvPr>
          <p:cNvSpPr>
            <a:spLocks noGrp="1"/>
          </p:cNvSpPr>
          <p:nvPr>
            <p:ph type="body" sz="quarter" idx="14"/>
          </p:nvPr>
        </p:nvSpPr>
        <p:spPr bwMode="auto">
          <a:xfrm>
            <a:off x="9625012" y="104140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US" altLang="en-US" sz="1100">
                <a:latin typeface="Arial" panose="020B0604020202020204" pitchFamily="34" charset="0"/>
                <a:cs typeface="Arial" panose="020B0604020202020204" pitchFamily="34" charset="0"/>
              </a:rPr>
              <a:t>Book readers</a:t>
            </a:r>
            <a:endParaRPr lang="en-GB" altLang="en-US" sz="1100">
              <a:latin typeface="Arial" panose="020B0604020202020204" pitchFamily="34" charset="0"/>
              <a:cs typeface="Arial" panose="020B0604020202020204" pitchFamily="34" charset="0"/>
            </a:endParaRPr>
          </a:p>
        </p:txBody>
      </p:sp>
      <p:sp>
        <p:nvSpPr>
          <p:cNvPr id="2055" name="Text Placeholder 57">
            <a:extLst>
              <a:ext uri="{FF2B5EF4-FFF2-40B4-BE49-F238E27FC236}">
                <a16:creationId xmlns:a16="http://schemas.microsoft.com/office/drawing/2014/main" id="{13152600-808C-771E-4184-9C4DE3C88A37}"/>
              </a:ext>
            </a:extLst>
          </p:cNvPr>
          <p:cNvSpPr>
            <a:spLocks noGrp="1"/>
          </p:cNvSpPr>
          <p:nvPr>
            <p:ph type="body" sz="quarter" idx="15"/>
          </p:nvPr>
        </p:nvSpPr>
        <p:spPr bwMode="auto">
          <a:xfrm>
            <a:off x="437357" y="287324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err="1">
                <a:latin typeface="Arial" panose="020B0604020202020204" pitchFamily="34" charset="0"/>
                <a:cs typeface="Arial" panose="020B0604020202020204" pitchFamily="34" charset="0"/>
              </a:rPr>
              <a:t>Interloc</a:t>
            </a:r>
            <a:r>
              <a:rPr lang="en-GB" altLang="en-US" sz="1100" dirty="0">
                <a:latin typeface="Arial" panose="020B0604020202020204" pitchFamily="34" charset="0"/>
                <a:cs typeface="Arial" panose="020B0604020202020204" pitchFamily="34" charset="0"/>
              </a:rPr>
              <a:t> (future Alibris)</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Local booksellers</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Barnes and Noble</a:t>
            </a:r>
          </a:p>
        </p:txBody>
      </p:sp>
      <p:sp>
        <p:nvSpPr>
          <p:cNvPr id="2056" name="Text Placeholder 58">
            <a:extLst>
              <a:ext uri="{FF2B5EF4-FFF2-40B4-BE49-F238E27FC236}">
                <a16:creationId xmlns:a16="http://schemas.microsoft.com/office/drawing/2014/main" id="{30E5C5C2-5339-F3A3-45AA-DED9AA9E28F8}"/>
              </a:ext>
            </a:extLst>
          </p:cNvPr>
          <p:cNvSpPr>
            <a:spLocks noGrp="1"/>
          </p:cNvSpPr>
          <p:nvPr>
            <p:ph type="body" sz="quarter" idx="16"/>
          </p:nvPr>
        </p:nvSpPr>
        <p:spPr bwMode="auto">
          <a:xfrm>
            <a:off x="2826147" y="2964863"/>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Website traffic</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CAC</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ROI (sales conversion rate, revenue per visitor, percentage of shopping </a:t>
            </a:r>
            <a:r>
              <a:rPr lang="en-GB" altLang="en-US" dirty="0">
                <a:latin typeface="Arial" panose="020B0604020202020204" pitchFamily="34" charset="0"/>
                <a:cs typeface="Arial" panose="020B0604020202020204" pitchFamily="34" charset="0"/>
              </a:rPr>
              <a:t>cart abandoned rate, etc.)</a:t>
            </a:r>
          </a:p>
        </p:txBody>
      </p:sp>
      <p:sp>
        <p:nvSpPr>
          <p:cNvPr id="2057" name="Text Placeholder 59">
            <a:extLst>
              <a:ext uri="{FF2B5EF4-FFF2-40B4-BE49-F238E27FC236}">
                <a16:creationId xmlns:a16="http://schemas.microsoft.com/office/drawing/2014/main" id="{A2A7EC01-8170-A333-3BD1-356C22078208}"/>
              </a:ext>
            </a:extLst>
          </p:cNvPr>
          <p:cNvSpPr>
            <a:spLocks noGrp="1"/>
          </p:cNvSpPr>
          <p:nvPr>
            <p:ph type="body" sz="quarter" idx="17"/>
          </p:nvPr>
        </p:nvSpPr>
        <p:spPr bwMode="auto">
          <a:xfrm>
            <a:off x="5023842" y="2900362"/>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Earth’s biggest bookstore (company’s original tagline</a:t>
            </a:r>
            <a:r>
              <a:rPr lang="en-GB" altLang="en-US" dirty="0">
                <a:latin typeface="Arial" panose="020B0604020202020204" pitchFamily="34" charset="0"/>
                <a:cs typeface="Arial" panose="020B0604020202020204" pitchFamily="34" charset="0"/>
              </a:rPr>
              <a:t>)</a:t>
            </a:r>
          </a:p>
        </p:txBody>
      </p:sp>
      <p:sp>
        <p:nvSpPr>
          <p:cNvPr id="2058" name="Text Placeholder 60">
            <a:extLst>
              <a:ext uri="{FF2B5EF4-FFF2-40B4-BE49-F238E27FC236}">
                <a16:creationId xmlns:a16="http://schemas.microsoft.com/office/drawing/2014/main" id="{CC47C02B-4436-D57C-3831-5332350151CD}"/>
              </a:ext>
            </a:extLst>
          </p:cNvPr>
          <p:cNvSpPr>
            <a:spLocks noGrp="1"/>
          </p:cNvSpPr>
          <p:nvPr>
            <p:ph type="body" sz="quarter" idx="18"/>
          </p:nvPr>
        </p:nvSpPr>
        <p:spPr bwMode="auto">
          <a:xfrm>
            <a:off x="7398853" y="294928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a:latin typeface="Arial" panose="020B0604020202020204" pitchFamily="34" charset="0"/>
                <a:cs typeface="Arial" panose="020B0604020202020204" pitchFamily="34" charset="0"/>
              </a:rPr>
              <a:t>Affiliates</a:t>
            </a:r>
          </a:p>
          <a:p>
            <a:pPr marL="171450" indent="-171450" eaLnBrk="1" hangingPunct="1">
              <a:buFont typeface="Arial" panose="020B0604020202020204" pitchFamily="34" charset="0"/>
              <a:buChar char="•"/>
            </a:pPr>
            <a:r>
              <a:rPr lang="en-GB" altLang="en-US" sz="1100">
                <a:latin typeface="Arial" panose="020B0604020202020204" pitchFamily="34" charset="0"/>
                <a:cs typeface="Arial" panose="020B0604020202020204" pitchFamily="34" charset="0"/>
              </a:rPr>
              <a:t>Resellers</a:t>
            </a:r>
          </a:p>
        </p:txBody>
      </p:sp>
      <p:sp>
        <p:nvSpPr>
          <p:cNvPr id="2059" name="Text Placeholder 61">
            <a:extLst>
              <a:ext uri="{FF2B5EF4-FFF2-40B4-BE49-F238E27FC236}">
                <a16:creationId xmlns:a16="http://schemas.microsoft.com/office/drawing/2014/main" id="{2359D1CE-5A96-29B0-23C8-606ADE378D6D}"/>
              </a:ext>
            </a:extLst>
          </p:cNvPr>
          <p:cNvSpPr>
            <a:spLocks noGrp="1"/>
          </p:cNvSpPr>
          <p:nvPr>
            <p:ph type="body" sz="quarter" idx="19"/>
          </p:nvPr>
        </p:nvSpPr>
        <p:spPr bwMode="auto">
          <a:xfrm>
            <a:off x="9674531" y="2949282"/>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Customers Searching for rare </a:t>
            </a:r>
            <a:r>
              <a:rPr lang="en-GB" altLang="en-US" dirty="0">
                <a:latin typeface="Arial" panose="020B0604020202020204" pitchFamily="34" charset="0"/>
                <a:cs typeface="Arial" panose="020B0604020202020204" pitchFamily="34" charset="0"/>
              </a:rPr>
              <a:t>and specialized books</a:t>
            </a:r>
          </a:p>
        </p:txBody>
      </p:sp>
      <p:sp>
        <p:nvSpPr>
          <p:cNvPr id="2060" name="Text Placeholder 62">
            <a:extLst>
              <a:ext uri="{FF2B5EF4-FFF2-40B4-BE49-F238E27FC236}">
                <a16:creationId xmlns:a16="http://schemas.microsoft.com/office/drawing/2014/main" id="{2AF152F8-2B73-ECEA-A82A-DC815573BA9D}"/>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Hosting</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Website Development</a:t>
            </a:r>
          </a:p>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Operational costs  (rent cost, storage, Facilities, Delivery)</a:t>
            </a:r>
          </a:p>
          <a:p>
            <a:pPr marL="171450" indent="-171450" eaLnBrk="1" hangingPunct="1">
              <a:buFont typeface="Arial" panose="020B0604020202020204" pitchFamily="34" charset="0"/>
              <a:buChar char="•"/>
            </a:pPr>
            <a:endParaRPr lang="en-GB" altLang="en-US" sz="1100" dirty="0">
              <a:latin typeface="Arial" panose="020B0604020202020204" pitchFamily="34" charset="0"/>
              <a:cs typeface="Arial" panose="020B0604020202020204" pitchFamily="34" charset="0"/>
            </a:endParaRPr>
          </a:p>
        </p:txBody>
      </p:sp>
      <p:sp>
        <p:nvSpPr>
          <p:cNvPr id="2061" name="Text Placeholder 63">
            <a:extLst>
              <a:ext uri="{FF2B5EF4-FFF2-40B4-BE49-F238E27FC236}">
                <a16:creationId xmlns:a16="http://schemas.microsoft.com/office/drawing/2014/main" id="{A27A226A-DB17-1101-E8AA-19F166EFD0A7}"/>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Direct sales</a:t>
            </a:r>
          </a:p>
        </p:txBody>
      </p:sp>
      <p:sp>
        <p:nvSpPr>
          <p:cNvPr id="2062" name="Text Placeholder 64">
            <a:extLst>
              <a:ext uri="{FF2B5EF4-FFF2-40B4-BE49-F238E27FC236}">
                <a16:creationId xmlns:a16="http://schemas.microsoft.com/office/drawing/2014/main" id="{76D0BD91-4AE4-59EE-E865-39021FDE7C16}"/>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E375DDBD-6599-FB0C-D666-B0B5AEE08F9D}"/>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C4713C12-D230-8BBC-2BE7-325EFE2E9040}"/>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B88710F7-7A98-C65C-31D0-B069689E7F1D}"/>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6DB760CA-12AD-CEBD-394B-532E6DBF9217}"/>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pitchFamily="34" charset="0"/>
                <a:ea typeface="MS PGothic" panose="020B0600070205080204" pitchFamily="34" charset="-128"/>
              </a:defRPr>
            </a:lvl1pPr>
            <a:lvl2pPr marL="742950" indent="-285750">
              <a:defRPr sz="2800">
                <a:solidFill>
                  <a:schemeClr val="tx1"/>
                </a:solidFill>
                <a:latin typeface="Calibri" panose="020F0502020204030204" pitchFamily="34" charset="0"/>
                <a:ea typeface="MS PGothic" panose="020B0600070205080204" pitchFamily="34" charset="-128"/>
              </a:defRPr>
            </a:lvl2pPr>
            <a:lvl3pPr marL="1143000" indent="-228600">
              <a:defRPr sz="2800">
                <a:solidFill>
                  <a:schemeClr val="tx1"/>
                </a:solidFill>
                <a:latin typeface="Calibri" panose="020F0502020204030204" pitchFamily="34" charset="0"/>
                <a:ea typeface="MS PGothic" panose="020B0600070205080204" pitchFamily="34" charset="-128"/>
              </a:defRPr>
            </a:lvl3pPr>
            <a:lvl4pPr marL="1600200" indent="-228600">
              <a:defRPr sz="2800">
                <a:solidFill>
                  <a:schemeClr val="tx1"/>
                </a:solidFill>
                <a:latin typeface="Calibri" panose="020F0502020204030204" pitchFamily="34" charset="0"/>
                <a:ea typeface="MS PGothic" panose="020B0600070205080204" pitchFamily="34" charset="-128"/>
              </a:defRPr>
            </a:lvl4pPr>
            <a:lvl5pPr marL="2057400" indent="-228600">
              <a:defRPr sz="28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2"/>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3"/>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4"/>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39CFDC90-8880-B686-FB1C-AB3731DE8695}"/>
              </a:ext>
            </a:extLst>
          </p:cNvPr>
          <p:cNvSpPr txBox="1"/>
          <p:nvPr/>
        </p:nvSpPr>
        <p:spPr>
          <a:xfrm>
            <a:off x="2177028" y="305832"/>
            <a:ext cx="1042581" cy="369332"/>
          </a:xfrm>
          <a:prstGeom prst="rect">
            <a:avLst/>
          </a:prstGeom>
          <a:noFill/>
        </p:spPr>
        <p:txBody>
          <a:bodyPr wrap="square" rtlCol="0">
            <a:spAutoFit/>
          </a:bodyPr>
          <a:lstStyle/>
          <a:p>
            <a:r>
              <a:rPr lang="en-US" b="1" dirty="0">
                <a:solidFill>
                  <a:schemeClr val="accent1"/>
                </a:solidFill>
              </a:rPr>
              <a:t>Amazon</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0D08FE04-F4A9-4591-A052-52FA3E555173}"/>
              </a:ext>
            </a:extLst>
          </p:cNvPr>
          <p:cNvSpPr>
            <a:spLocks noGrp="1"/>
          </p:cNvSpPr>
          <p:nvPr>
            <p:ph type="body" sz="quarter" idx="10"/>
          </p:nvPr>
        </p:nvSpPr>
        <p:spPr bwMode="auto">
          <a:xfrm>
            <a:off x="369116" y="1035032"/>
            <a:ext cx="1754187" cy="1530350"/>
          </a:xfrm>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Hard to find what you are searching for.</a:t>
            </a:r>
          </a:p>
          <a:p>
            <a:pPr marL="171450" indent="-171450" eaLnBrk="1" hangingPunct="1">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Irrelevant search results of existing search engines</a:t>
            </a:r>
          </a:p>
          <a:p>
            <a:pPr eaLnBrk="1" hangingPunct="1">
              <a:defRPr/>
            </a:pPr>
            <a:endParaRPr lang="en-GB" altLang="en-US" dirty="0">
              <a:latin typeface="Arial" panose="020B0604020202020204" pitchFamily="34" charset="0"/>
              <a:cs typeface="Arial" panose="020B0604020202020204" pitchFamily="34" charset="0"/>
            </a:endParaRPr>
          </a:p>
        </p:txBody>
      </p:sp>
      <p:sp>
        <p:nvSpPr>
          <p:cNvPr id="2051" name="Text Placeholder 53">
            <a:extLst>
              <a:ext uri="{FF2B5EF4-FFF2-40B4-BE49-F238E27FC236}">
                <a16:creationId xmlns:a16="http://schemas.microsoft.com/office/drawing/2014/main" id="{9767B847-D26C-1545-C7FE-49DCA17CA433}"/>
              </a:ext>
            </a:extLst>
          </p:cNvPr>
          <p:cNvSpPr>
            <a:spLocks noGrp="1"/>
          </p:cNvSpPr>
          <p:nvPr>
            <p:ph type="body" sz="quarter" idx="11"/>
          </p:nvPr>
        </p:nvSpPr>
        <p:spPr bwMode="auto">
          <a:xfrm>
            <a:off x="2690687" y="103503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Develop a tech that would allow users to search a find relevant content.</a:t>
            </a:r>
          </a:p>
        </p:txBody>
      </p:sp>
      <p:sp>
        <p:nvSpPr>
          <p:cNvPr id="2052" name="Text Placeholder 54">
            <a:extLst>
              <a:ext uri="{FF2B5EF4-FFF2-40B4-BE49-F238E27FC236}">
                <a16:creationId xmlns:a16="http://schemas.microsoft.com/office/drawing/2014/main" id="{BCC05DB5-EC05-A7AD-FAAF-527C28904118}"/>
              </a:ext>
            </a:extLst>
          </p:cNvPr>
          <p:cNvSpPr>
            <a:spLocks noGrp="1"/>
          </p:cNvSpPr>
          <p:nvPr>
            <p:ph type="body" sz="quarter" idx="12"/>
          </p:nvPr>
        </p:nvSpPr>
        <p:spPr bwMode="auto">
          <a:xfrm>
            <a:off x="4971064" y="1042075"/>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Single, clear and compelling message that states why you are different and worth buying</a:t>
            </a:r>
          </a:p>
        </p:txBody>
      </p:sp>
      <p:sp>
        <p:nvSpPr>
          <p:cNvPr id="2053" name="Text Placeholder 55">
            <a:extLst>
              <a:ext uri="{FF2B5EF4-FFF2-40B4-BE49-F238E27FC236}">
                <a16:creationId xmlns:a16="http://schemas.microsoft.com/office/drawing/2014/main" id="{58084FE7-9C34-BA33-128D-86D7C0618B2F}"/>
              </a:ext>
            </a:extLst>
          </p:cNvPr>
          <p:cNvSpPr>
            <a:spLocks noGrp="1"/>
          </p:cNvSpPr>
          <p:nvPr>
            <p:ph type="body" sz="quarter" idx="13"/>
          </p:nvPr>
        </p:nvSpPr>
        <p:spPr bwMode="auto">
          <a:xfrm>
            <a:off x="7224713" y="105568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Innovation. Google PageRank tech </a:t>
            </a:r>
            <a:r>
              <a:rPr lang="th-TH" altLang="en-US"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combined citation – ranking system</a:t>
            </a:r>
            <a:r>
              <a:rPr lang="th-TH" altLang="en-US" dirty="0">
                <a:latin typeface="Arial" panose="020B0604020202020204" pitchFamily="34" charset="0"/>
                <a:cs typeface="Arial" panose="020B0604020202020204" pitchFamily="34" charset="0"/>
              </a:rPr>
              <a:t> )</a:t>
            </a:r>
            <a:endParaRPr lang="en-GB" altLang="en-US" dirty="0">
              <a:latin typeface="Arial" panose="020B0604020202020204" pitchFamily="34" charset="0"/>
              <a:cs typeface="Arial" panose="020B0604020202020204" pitchFamily="34" charset="0"/>
            </a:endParaRPr>
          </a:p>
        </p:txBody>
      </p:sp>
      <p:sp>
        <p:nvSpPr>
          <p:cNvPr id="2054" name="Text Placeholder 56">
            <a:extLst>
              <a:ext uri="{FF2B5EF4-FFF2-40B4-BE49-F238E27FC236}">
                <a16:creationId xmlns:a16="http://schemas.microsoft.com/office/drawing/2014/main" id="{22DB4058-1EA6-978B-DF8F-6869B49BFE5E}"/>
              </a:ext>
            </a:extLst>
          </p:cNvPr>
          <p:cNvSpPr>
            <a:spLocks noGrp="1"/>
          </p:cNvSpPr>
          <p:nvPr>
            <p:ph type="body" sz="quarter" idx="14"/>
          </p:nvPr>
        </p:nvSpPr>
        <p:spPr bwMode="auto">
          <a:xfrm>
            <a:off x="9739620" y="1013045"/>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All web users</a:t>
            </a:r>
          </a:p>
        </p:txBody>
      </p:sp>
      <p:sp>
        <p:nvSpPr>
          <p:cNvPr id="2055" name="Text Placeholder 57">
            <a:extLst>
              <a:ext uri="{FF2B5EF4-FFF2-40B4-BE49-F238E27FC236}">
                <a16:creationId xmlns:a16="http://schemas.microsoft.com/office/drawing/2014/main" id="{90E4BB14-B548-DD73-FD7A-CCBF79181CB1}"/>
              </a:ext>
            </a:extLst>
          </p:cNvPr>
          <p:cNvSpPr>
            <a:spLocks noGrp="1"/>
          </p:cNvSpPr>
          <p:nvPr>
            <p:ph type="body" sz="quarter" idx="15"/>
          </p:nvPr>
        </p:nvSpPr>
        <p:spPr bwMode="auto">
          <a:xfrm>
            <a:off x="438272" y="287324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Excite</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Yahoo</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AltaVista</a:t>
            </a:r>
          </a:p>
          <a:p>
            <a:pPr marL="171450" indent="-171450" eaLnBrk="1" hangingPunct="1">
              <a:buFont typeface="Arial" panose="020B0604020202020204" pitchFamily="34" charset="0"/>
              <a:buChar char="•"/>
            </a:pPr>
            <a:endParaRPr lang="en-GB" altLang="en-US">
              <a:latin typeface="Arial" panose="020B0604020202020204" pitchFamily="34" charset="0"/>
              <a:cs typeface="Arial" panose="020B0604020202020204" pitchFamily="34" charset="0"/>
            </a:endParaRPr>
          </a:p>
        </p:txBody>
      </p:sp>
      <p:sp>
        <p:nvSpPr>
          <p:cNvPr id="2056" name="Text Placeholder 58">
            <a:extLst>
              <a:ext uri="{FF2B5EF4-FFF2-40B4-BE49-F238E27FC236}">
                <a16:creationId xmlns:a16="http://schemas.microsoft.com/office/drawing/2014/main" id="{80346281-E44E-66A8-6B74-29CA001D8C0D}"/>
              </a:ext>
            </a:extLst>
          </p:cNvPr>
          <p:cNvSpPr>
            <a:spLocks noGrp="1"/>
          </p:cNvSpPr>
          <p:nvPr>
            <p:ph type="body" sz="quarter" idx="16"/>
          </p:nvPr>
        </p:nvSpPr>
        <p:spPr bwMode="auto">
          <a:xfrm>
            <a:off x="2690687" y="2976527"/>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search </a:t>
            </a:r>
            <a:r>
              <a:rPr lang="en-GB" altLang="en-US" dirty="0" err="1">
                <a:latin typeface="Arial" panose="020B0604020202020204" pitchFamily="34" charset="0"/>
                <a:cs typeface="Arial" panose="020B0604020202020204" pitchFamily="34" charset="0"/>
              </a:rPr>
              <a:t>req</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uests</a:t>
            </a:r>
            <a:endParaRPr lang="en-GB" altLang="en-US" dirty="0">
              <a:latin typeface="Arial" panose="020B0604020202020204" pitchFamily="34" charset="0"/>
              <a:cs typeface="Arial" panose="020B0604020202020204" pitchFamily="34" charset="0"/>
            </a:endParaRP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Percentage of users who end their search on the first page.</a:t>
            </a:r>
          </a:p>
        </p:txBody>
      </p:sp>
      <p:sp>
        <p:nvSpPr>
          <p:cNvPr id="2057" name="Text Placeholder 59">
            <a:extLst>
              <a:ext uri="{FF2B5EF4-FFF2-40B4-BE49-F238E27FC236}">
                <a16:creationId xmlns:a16="http://schemas.microsoft.com/office/drawing/2014/main" id="{E583DE15-D53A-0742-950B-A1B04F7790CA}"/>
              </a:ext>
            </a:extLst>
          </p:cNvPr>
          <p:cNvSpPr>
            <a:spLocks noGrp="1"/>
          </p:cNvSpPr>
          <p:nvPr>
            <p:ph type="body" sz="quarter" idx="17"/>
          </p:nvPr>
        </p:nvSpPr>
        <p:spPr bwMode="auto">
          <a:xfrm>
            <a:off x="5015154" y="2940051"/>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dirty="0">
                <a:latin typeface="Arial" panose="020B0604020202020204" pitchFamily="34" charset="0"/>
                <a:cs typeface="Arial" panose="020B0604020202020204" pitchFamily="34" charset="0"/>
              </a:rPr>
              <a:t>Fast web search based on the relevancy of web pages</a:t>
            </a:r>
            <a:endParaRPr lang="en-GB" altLang="en-US" dirty="0">
              <a:latin typeface="Arial" panose="020B0604020202020204" pitchFamily="34" charset="0"/>
              <a:cs typeface="Arial" panose="020B0604020202020204" pitchFamily="34" charset="0"/>
            </a:endParaRPr>
          </a:p>
        </p:txBody>
      </p:sp>
      <p:sp>
        <p:nvSpPr>
          <p:cNvPr id="2058" name="Text Placeholder 60">
            <a:extLst>
              <a:ext uri="{FF2B5EF4-FFF2-40B4-BE49-F238E27FC236}">
                <a16:creationId xmlns:a16="http://schemas.microsoft.com/office/drawing/2014/main" id="{D5BE2218-3CA3-77DD-FFEA-4641DAFFF43E}"/>
              </a:ext>
            </a:extLst>
          </p:cNvPr>
          <p:cNvSpPr>
            <a:spLocks noGrp="1"/>
          </p:cNvSpPr>
          <p:nvPr>
            <p:ph type="body" sz="quarter" idx="18"/>
          </p:nvPr>
        </p:nvSpPr>
        <p:spPr bwMode="auto">
          <a:xfrm>
            <a:off x="7354094" y="2903168"/>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User references</a:t>
            </a:r>
          </a:p>
        </p:txBody>
      </p:sp>
      <p:sp>
        <p:nvSpPr>
          <p:cNvPr id="2059" name="Text Placeholder 61">
            <a:extLst>
              <a:ext uri="{FF2B5EF4-FFF2-40B4-BE49-F238E27FC236}">
                <a16:creationId xmlns:a16="http://schemas.microsoft.com/office/drawing/2014/main" id="{9B335119-BADF-5ED4-7C36-8870DA1B99A5}"/>
              </a:ext>
            </a:extLst>
          </p:cNvPr>
          <p:cNvSpPr>
            <a:spLocks noGrp="1"/>
          </p:cNvSpPr>
          <p:nvPr>
            <p:ph type="body" sz="quarter" idx="19"/>
          </p:nvPr>
        </p:nvSpPr>
        <p:spPr bwMode="auto">
          <a:xfrm>
            <a:off x="9670274" y="2935173"/>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Stanford students</a:t>
            </a:r>
          </a:p>
        </p:txBody>
      </p:sp>
      <p:sp>
        <p:nvSpPr>
          <p:cNvPr id="2060" name="Text Placeholder 62">
            <a:extLst>
              <a:ext uri="{FF2B5EF4-FFF2-40B4-BE49-F238E27FC236}">
                <a16:creationId xmlns:a16="http://schemas.microsoft.com/office/drawing/2014/main" id="{79001777-3804-4AF7-1303-A83FC88BD590}"/>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Hosting</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Development</a:t>
            </a:r>
          </a:p>
        </p:txBody>
      </p:sp>
      <p:sp>
        <p:nvSpPr>
          <p:cNvPr id="2061" name="Text Placeholder 63">
            <a:extLst>
              <a:ext uri="{FF2B5EF4-FFF2-40B4-BE49-F238E27FC236}">
                <a16:creationId xmlns:a16="http://schemas.microsoft.com/office/drawing/2014/main" id="{223147F5-CCA6-13AE-9215-3D6808C02632}"/>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Advertising revenue</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Investment</a:t>
            </a:r>
          </a:p>
        </p:txBody>
      </p:sp>
      <p:sp>
        <p:nvSpPr>
          <p:cNvPr id="2062" name="Text Placeholder 64">
            <a:extLst>
              <a:ext uri="{FF2B5EF4-FFF2-40B4-BE49-F238E27FC236}">
                <a16:creationId xmlns:a16="http://schemas.microsoft.com/office/drawing/2014/main" id="{E42DFBC4-E210-673A-C5F1-BE8A49450EEC}"/>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88994714-A1CE-E259-D454-EE89B1759E7D}"/>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3A0882B6-9BDF-1807-986C-6D8710DECEFC}"/>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883B6F54-AB21-ED33-0834-99E57805D0F6}"/>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47916E4B-3327-B4F3-8806-EE649D5275C2}"/>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pitchFamily="34" charset="0"/>
                <a:ea typeface="MS PGothic" panose="020B0600070205080204" pitchFamily="34" charset="-128"/>
              </a:defRPr>
            </a:lvl1pPr>
            <a:lvl2pPr marL="742950" indent="-285750">
              <a:defRPr sz="2800">
                <a:solidFill>
                  <a:schemeClr val="tx1"/>
                </a:solidFill>
                <a:latin typeface="Calibri" panose="020F0502020204030204" pitchFamily="34" charset="0"/>
                <a:ea typeface="MS PGothic" panose="020B0600070205080204" pitchFamily="34" charset="-128"/>
              </a:defRPr>
            </a:lvl2pPr>
            <a:lvl3pPr marL="1143000" indent="-228600">
              <a:defRPr sz="2800">
                <a:solidFill>
                  <a:schemeClr val="tx1"/>
                </a:solidFill>
                <a:latin typeface="Calibri" panose="020F0502020204030204" pitchFamily="34" charset="0"/>
                <a:ea typeface="MS PGothic" panose="020B0600070205080204" pitchFamily="34" charset="-128"/>
              </a:defRPr>
            </a:lvl3pPr>
            <a:lvl4pPr marL="1600200" indent="-228600">
              <a:defRPr sz="2800">
                <a:solidFill>
                  <a:schemeClr val="tx1"/>
                </a:solidFill>
                <a:latin typeface="Calibri" panose="020F0502020204030204" pitchFamily="34" charset="0"/>
                <a:ea typeface="MS PGothic" panose="020B0600070205080204" pitchFamily="34" charset="-128"/>
              </a:defRPr>
            </a:lvl4pPr>
            <a:lvl5pPr marL="2057400" indent="-228600">
              <a:defRPr sz="28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800">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2"/>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3"/>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4"/>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87E9A43-607F-FF89-8446-FA3AD59657BE}"/>
              </a:ext>
            </a:extLst>
          </p:cNvPr>
          <p:cNvSpPr txBox="1"/>
          <p:nvPr/>
        </p:nvSpPr>
        <p:spPr>
          <a:xfrm>
            <a:off x="2276864" y="265632"/>
            <a:ext cx="1290917" cy="369332"/>
          </a:xfrm>
          <a:prstGeom prst="rect">
            <a:avLst/>
          </a:prstGeom>
          <a:noFill/>
        </p:spPr>
        <p:txBody>
          <a:bodyPr wrap="square" rtlCol="0">
            <a:spAutoFit/>
          </a:bodyPr>
          <a:lstStyle/>
          <a:p>
            <a:r>
              <a:rPr lang="en-US" b="1" dirty="0">
                <a:solidFill>
                  <a:schemeClr val="accent3"/>
                </a:solidFill>
              </a:rPr>
              <a:t>Google</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Placeholder 52">
            <a:extLst>
              <a:ext uri="{FF2B5EF4-FFF2-40B4-BE49-F238E27FC236}">
                <a16:creationId xmlns:a16="http://schemas.microsoft.com/office/drawing/2014/main" id="{34F88311-5498-4B04-38A7-6BC62505F9F6}"/>
              </a:ext>
            </a:extLst>
          </p:cNvPr>
          <p:cNvSpPr>
            <a:spLocks noGrp="1"/>
          </p:cNvSpPr>
          <p:nvPr>
            <p:ph type="body" sz="quarter" idx="10"/>
          </p:nvPr>
        </p:nvSpPr>
        <p:spPr bwMode="auto">
          <a:xfrm>
            <a:off x="384484" y="104919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Expensive Taxi Service</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Availability of cards</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Lack of Driver Profile</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Know who you drive</a:t>
            </a:r>
          </a:p>
          <a:p>
            <a:pPr marL="171450" indent="-171450" eaLnBrk="1" hangingPunct="1">
              <a:buFont typeface="Arial" panose="020B0604020202020204" pitchFamily="34" charset="0"/>
              <a:buChar char="•"/>
            </a:pPr>
            <a:r>
              <a:rPr lang="en-US" altLang="en-US" dirty="0">
                <a:latin typeface="Arial" panose="020B0604020202020204" pitchFamily="34" charset="0"/>
                <a:cs typeface="Arial" panose="020B0604020202020204" pitchFamily="34" charset="0"/>
              </a:rPr>
              <a:t>Part – time job opportunity</a:t>
            </a:r>
            <a:endParaRPr lang="en-GB" altLang="en-US" dirty="0">
              <a:latin typeface="Arial" panose="020B0604020202020204" pitchFamily="34" charset="0"/>
              <a:cs typeface="Arial" panose="020B0604020202020204" pitchFamily="34" charset="0"/>
            </a:endParaRPr>
          </a:p>
        </p:txBody>
      </p:sp>
      <p:sp>
        <p:nvSpPr>
          <p:cNvPr id="2051" name="Text Placeholder 53">
            <a:extLst>
              <a:ext uri="{FF2B5EF4-FFF2-40B4-BE49-F238E27FC236}">
                <a16:creationId xmlns:a16="http://schemas.microsoft.com/office/drawing/2014/main" id="{98893818-62DF-1502-525D-E04776A43161}"/>
              </a:ext>
            </a:extLst>
          </p:cNvPr>
          <p:cNvSpPr>
            <a:spLocks noGrp="1"/>
          </p:cNvSpPr>
          <p:nvPr>
            <p:ph type="body" sz="quarter" idx="11"/>
          </p:nvPr>
        </p:nvSpPr>
        <p:spPr bwMode="auto">
          <a:xfrm>
            <a:off x="2797329" y="104259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Cheaper Ride</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Wide Car Network</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Driver / Passengers Ratings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Flexible Work Schedule</a:t>
            </a:r>
          </a:p>
        </p:txBody>
      </p:sp>
      <p:sp>
        <p:nvSpPr>
          <p:cNvPr id="2052" name="Text Placeholder 54">
            <a:extLst>
              <a:ext uri="{FF2B5EF4-FFF2-40B4-BE49-F238E27FC236}">
                <a16:creationId xmlns:a16="http://schemas.microsoft.com/office/drawing/2014/main" id="{7B2EB050-B2D2-2697-F904-316529E73E8F}"/>
              </a:ext>
            </a:extLst>
          </p:cNvPr>
          <p:cNvSpPr>
            <a:spLocks noGrp="1"/>
          </p:cNvSpPr>
          <p:nvPr>
            <p:ph type="body" sz="quarter" idx="12"/>
          </p:nvPr>
        </p:nvSpPr>
        <p:spPr bwMode="auto">
          <a:xfrm>
            <a:off x="5210175" y="106680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All Services in One App , which Allows you to find a Safe Ride 24/7/365</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Work on your Own Schedule and Revenue, Navigate the Route Through the App. </a:t>
            </a:r>
          </a:p>
        </p:txBody>
      </p:sp>
      <p:sp>
        <p:nvSpPr>
          <p:cNvPr id="2053" name="Text Placeholder 55">
            <a:extLst>
              <a:ext uri="{FF2B5EF4-FFF2-40B4-BE49-F238E27FC236}">
                <a16:creationId xmlns:a16="http://schemas.microsoft.com/office/drawing/2014/main" id="{8AED7D22-5C74-EEAA-5EC5-4C8A96549EA1}"/>
              </a:ext>
            </a:extLst>
          </p:cNvPr>
          <p:cNvSpPr>
            <a:spLocks noGrp="1"/>
          </p:cNvSpPr>
          <p:nvPr>
            <p:ph type="body" sz="quarter" idx="13"/>
          </p:nvPr>
        </p:nvSpPr>
        <p:spPr bwMode="auto">
          <a:xfrm>
            <a:off x="7355681" y="1073203"/>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Low Prices Rides at the Push of a Button</a:t>
            </a:r>
          </a:p>
        </p:txBody>
      </p:sp>
      <p:sp>
        <p:nvSpPr>
          <p:cNvPr id="2054" name="Text Placeholder 56">
            <a:extLst>
              <a:ext uri="{FF2B5EF4-FFF2-40B4-BE49-F238E27FC236}">
                <a16:creationId xmlns:a16="http://schemas.microsoft.com/office/drawing/2014/main" id="{A448E90C-AD21-021A-7A07-B842E844CC9F}"/>
              </a:ext>
            </a:extLst>
          </p:cNvPr>
          <p:cNvSpPr>
            <a:spLocks noGrp="1"/>
          </p:cNvSpPr>
          <p:nvPr>
            <p:ph type="body" sz="quarter" idx="14"/>
          </p:nvPr>
        </p:nvSpPr>
        <p:spPr bwMode="auto">
          <a:xfrm>
            <a:off x="9625012" y="1069775"/>
            <a:ext cx="1754188" cy="1335328"/>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Passengers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Drivers</a:t>
            </a:r>
          </a:p>
        </p:txBody>
      </p:sp>
      <p:sp>
        <p:nvSpPr>
          <p:cNvPr id="2055" name="Text Placeholder 57">
            <a:extLst>
              <a:ext uri="{FF2B5EF4-FFF2-40B4-BE49-F238E27FC236}">
                <a16:creationId xmlns:a16="http://schemas.microsoft.com/office/drawing/2014/main" id="{64C269A9-B65D-5E42-1B54-A4E95D795143}"/>
              </a:ext>
            </a:extLst>
          </p:cNvPr>
          <p:cNvSpPr>
            <a:spLocks noGrp="1"/>
          </p:cNvSpPr>
          <p:nvPr>
            <p:ph type="body" sz="quarter" idx="15"/>
          </p:nvPr>
        </p:nvSpPr>
        <p:spPr bwMode="auto">
          <a:xfrm>
            <a:off x="436393" y="2880926"/>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Public Transport</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Classic Taxi Service</a:t>
            </a:r>
          </a:p>
        </p:txBody>
      </p:sp>
      <p:sp>
        <p:nvSpPr>
          <p:cNvPr id="2056" name="Text Placeholder 58">
            <a:extLst>
              <a:ext uri="{FF2B5EF4-FFF2-40B4-BE49-F238E27FC236}">
                <a16:creationId xmlns:a16="http://schemas.microsoft.com/office/drawing/2014/main" id="{573DEB09-E33F-A7BC-175C-700B603661D5}"/>
              </a:ext>
            </a:extLst>
          </p:cNvPr>
          <p:cNvSpPr>
            <a:spLocks noGrp="1"/>
          </p:cNvSpPr>
          <p:nvPr>
            <p:ph type="body" sz="quarter" idx="16"/>
          </p:nvPr>
        </p:nvSpPr>
        <p:spPr bwMode="auto">
          <a:xfrm>
            <a:off x="2855913" y="295131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Users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Number of Rides</a:t>
            </a:r>
          </a:p>
          <a:p>
            <a:pPr marL="171450" indent="-171450"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Income</a:t>
            </a:r>
          </a:p>
        </p:txBody>
      </p:sp>
      <p:sp>
        <p:nvSpPr>
          <p:cNvPr id="2057" name="Text Placeholder 59">
            <a:extLst>
              <a:ext uri="{FF2B5EF4-FFF2-40B4-BE49-F238E27FC236}">
                <a16:creationId xmlns:a16="http://schemas.microsoft.com/office/drawing/2014/main" id="{EAC53DC6-A0BA-206E-69D6-F7E8FA80D183}"/>
              </a:ext>
            </a:extLst>
          </p:cNvPr>
          <p:cNvSpPr>
            <a:spLocks noGrp="1"/>
          </p:cNvSpPr>
          <p:nvPr>
            <p:ph type="body" sz="quarter" idx="17"/>
          </p:nvPr>
        </p:nvSpPr>
        <p:spPr bwMode="auto">
          <a:xfrm>
            <a:off x="5241932" y="2954832"/>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cs typeface="Arial" panose="020B0604020202020204" pitchFamily="34" charset="0"/>
              </a:rPr>
              <a:t>Uber is like a Taxi but Cheaper, safer and More Flexible</a:t>
            </a:r>
          </a:p>
        </p:txBody>
      </p:sp>
      <p:sp>
        <p:nvSpPr>
          <p:cNvPr id="2058" name="Text Placeholder 60">
            <a:extLst>
              <a:ext uri="{FF2B5EF4-FFF2-40B4-BE49-F238E27FC236}">
                <a16:creationId xmlns:a16="http://schemas.microsoft.com/office/drawing/2014/main" id="{AE0C4F0D-03FB-394C-D9DC-942230E02FF0}"/>
              </a:ext>
            </a:extLst>
          </p:cNvPr>
          <p:cNvSpPr>
            <a:spLocks noGrp="1"/>
          </p:cNvSpPr>
          <p:nvPr>
            <p:ph type="body" sz="quarter" idx="18"/>
          </p:nvPr>
        </p:nvSpPr>
        <p:spPr bwMode="auto">
          <a:xfrm>
            <a:off x="7354094" y="2997201"/>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Word of Mouth</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PR</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User Referrals</a:t>
            </a:r>
          </a:p>
        </p:txBody>
      </p:sp>
      <p:sp>
        <p:nvSpPr>
          <p:cNvPr id="2059" name="Text Placeholder 61">
            <a:extLst>
              <a:ext uri="{FF2B5EF4-FFF2-40B4-BE49-F238E27FC236}">
                <a16:creationId xmlns:a16="http://schemas.microsoft.com/office/drawing/2014/main" id="{469763CE-D542-FA16-CD3E-4FF42635BAE1}"/>
              </a:ext>
            </a:extLst>
          </p:cNvPr>
          <p:cNvSpPr>
            <a:spLocks noGrp="1"/>
          </p:cNvSpPr>
          <p:nvPr>
            <p:ph type="body" sz="quarter" idx="19"/>
          </p:nvPr>
        </p:nvSpPr>
        <p:spPr bwMode="auto">
          <a:xfrm>
            <a:off x="9716567" y="2940051"/>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Public Transport</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Classic Taxi Service</a:t>
            </a:r>
          </a:p>
        </p:txBody>
      </p:sp>
      <p:sp>
        <p:nvSpPr>
          <p:cNvPr id="2060" name="Text Placeholder 62">
            <a:extLst>
              <a:ext uri="{FF2B5EF4-FFF2-40B4-BE49-F238E27FC236}">
                <a16:creationId xmlns:a16="http://schemas.microsoft.com/office/drawing/2014/main" id="{A62DF36C-0035-5A14-A48C-0C099B678E1B}"/>
              </a:ext>
            </a:extLst>
          </p:cNvPr>
          <p:cNvSpPr>
            <a:spLocks noGrp="1"/>
          </p:cNvSpPr>
          <p:nvPr>
            <p:ph type="body" sz="quarter" idx="20"/>
          </p:nvPr>
        </p:nvSpPr>
        <p:spPr bwMode="auto">
          <a:xfrm>
            <a:off x="1452564" y="4876800"/>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Product development</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Marketing Expenses</a:t>
            </a:r>
          </a:p>
          <a:p>
            <a:pPr marL="171450" indent="-171450"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Salaries</a:t>
            </a:r>
          </a:p>
        </p:txBody>
      </p:sp>
      <p:sp>
        <p:nvSpPr>
          <p:cNvPr id="2061" name="Text Placeholder 63">
            <a:extLst>
              <a:ext uri="{FF2B5EF4-FFF2-40B4-BE49-F238E27FC236}">
                <a16:creationId xmlns:a16="http://schemas.microsoft.com/office/drawing/2014/main" id="{607BD5C0-5B73-E5C7-D171-6D11463BD014}"/>
              </a:ext>
            </a:extLst>
          </p:cNvPr>
          <p:cNvSpPr>
            <a:spLocks noGrp="1"/>
          </p:cNvSpPr>
          <p:nvPr>
            <p:ph type="body" sz="quarter" idx="21"/>
          </p:nvPr>
        </p:nvSpPr>
        <p:spPr bwMode="auto">
          <a:xfrm>
            <a:off x="6199188" y="4876800"/>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cs typeface="Arial" panose="020B0604020202020204" pitchFamily="34" charset="0"/>
              </a:rPr>
              <a:t>25% of the Pay for Each Ride</a:t>
            </a:r>
          </a:p>
        </p:txBody>
      </p:sp>
      <p:sp>
        <p:nvSpPr>
          <p:cNvPr id="2062" name="Text Placeholder 64">
            <a:extLst>
              <a:ext uri="{FF2B5EF4-FFF2-40B4-BE49-F238E27FC236}">
                <a16:creationId xmlns:a16="http://schemas.microsoft.com/office/drawing/2014/main" id="{4F612572-B660-0D4F-09F0-C81484FC1AF4}"/>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3" name="Text Placeholder 65">
            <a:extLst>
              <a:ext uri="{FF2B5EF4-FFF2-40B4-BE49-F238E27FC236}">
                <a16:creationId xmlns:a16="http://schemas.microsoft.com/office/drawing/2014/main" id="{60048A68-D8C3-5655-0476-0F7B71386C42}"/>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4" name="Text Placeholder 66">
            <a:extLst>
              <a:ext uri="{FF2B5EF4-FFF2-40B4-BE49-F238E27FC236}">
                <a16:creationId xmlns:a16="http://schemas.microsoft.com/office/drawing/2014/main" id="{66EC98DB-2595-6D0B-A23D-F50227C849F7}"/>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5" name="Text Placeholder 67">
            <a:extLst>
              <a:ext uri="{FF2B5EF4-FFF2-40B4-BE49-F238E27FC236}">
                <a16:creationId xmlns:a16="http://schemas.microsoft.com/office/drawing/2014/main" id="{A20CB9AE-FBE4-C5FE-4888-EDE9FA44FA87}"/>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endParaRPr lang="en-GB" altLang="en-US">
              <a:latin typeface="Arial" panose="020B0604020202020204" pitchFamily="34" charset="0"/>
              <a:cs typeface="Arial" panose="020B0604020202020204" pitchFamily="34" charset="0"/>
            </a:endParaRPr>
          </a:p>
        </p:txBody>
      </p:sp>
      <p:sp>
        <p:nvSpPr>
          <p:cNvPr id="2066" name="Rectangle 51">
            <a:extLst>
              <a:ext uri="{FF2B5EF4-FFF2-40B4-BE49-F238E27FC236}">
                <a16:creationId xmlns:a16="http://schemas.microsoft.com/office/drawing/2014/main" id="{2B3DC444-81C3-9AD9-6DED-43209EF7FBD6}"/>
              </a:ext>
            </a:extLst>
          </p:cNvPr>
          <p:cNvSpPr>
            <a:spLocks noChangeArrowheads="1"/>
          </p:cNvSpPr>
          <p:nvPr/>
        </p:nvSpPr>
        <p:spPr bwMode="auto">
          <a:xfrm>
            <a:off x="1390650" y="6457951"/>
            <a:ext cx="9410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700">
                <a:solidFill>
                  <a:srgbClr val="808080"/>
                </a:solidFill>
                <a:latin typeface="Arial" panose="020B0604020202020204" pitchFamily="34" charset="0"/>
                <a:cs typeface="Arial" panose="020B0604020202020204" pitchFamily="34" charset="0"/>
              </a:rPr>
              <a:t>Lean Canvas is adapted from The Business Model Canvas (</a:t>
            </a:r>
            <a:r>
              <a:rPr lang="en-GB" altLang="en-US" sz="700">
                <a:solidFill>
                  <a:srgbClr val="808080"/>
                </a:solidFill>
                <a:latin typeface="Arial" panose="020B0604020202020204" pitchFamily="34" charset="0"/>
                <a:cs typeface="Arial" panose="020B0604020202020204" pitchFamily="34" charset="0"/>
                <a:hlinkClick r:id="rId2"/>
              </a:rPr>
              <a:t>www.businessmodelgeneration.com/canvas</a:t>
            </a:r>
            <a:r>
              <a:rPr lang="en-GB" altLang="en-US" sz="700">
                <a:solidFill>
                  <a:srgbClr val="808080"/>
                </a:solidFill>
                <a:latin typeface="Arial" panose="020B0604020202020204" pitchFamily="34" charset="0"/>
                <a:cs typeface="Arial" panose="020B0604020202020204" pitchFamily="34" charset="0"/>
              </a:rPr>
              <a:t>). PowerPoint implementation by: Neos Chronos Limited </a:t>
            </a:r>
            <a:r>
              <a:rPr lang="en-GB" altLang="en-US" sz="700">
                <a:latin typeface="Arial" panose="020B0604020202020204" pitchFamily="34" charset="0"/>
                <a:cs typeface="Arial" panose="020B0604020202020204" pitchFamily="34" charset="0"/>
              </a:rPr>
              <a:t>(</a:t>
            </a:r>
            <a:r>
              <a:rPr lang="en-GB" altLang="en-US" sz="700">
                <a:latin typeface="Arial" panose="020B0604020202020204" pitchFamily="34" charset="0"/>
                <a:cs typeface="Arial" panose="020B0604020202020204" pitchFamily="34" charset="0"/>
                <a:hlinkClick r:id="rId3"/>
              </a:rPr>
              <a:t>https://neoschronos.com</a:t>
            </a:r>
            <a:r>
              <a:rPr lang="en-GB" altLang="en-US" sz="700">
                <a:latin typeface="Arial" panose="020B0604020202020204" pitchFamily="34" charset="0"/>
                <a:cs typeface="Arial" panose="020B0604020202020204" pitchFamily="34" charset="0"/>
              </a:rPr>
              <a:t>). License: </a:t>
            </a:r>
            <a:r>
              <a:rPr lang="mr-IN" altLang="en-US" sz="700">
                <a:latin typeface="Arial" panose="020B0604020202020204" pitchFamily="34" charset="0"/>
                <a:cs typeface="Arial" panose="020B0604020202020204" pitchFamily="34" charset="0"/>
                <a:hlinkClick r:id="rId4"/>
              </a:rPr>
              <a:t>CC BY-SA 3.0</a:t>
            </a:r>
            <a:endParaRPr lang="mr-IN" altLang="en-US" sz="700">
              <a:latin typeface="Arial" panose="020B0604020202020204" pitchFamily="34" charset="0"/>
              <a:cs typeface="Arial" panose="020B0604020202020204" pitchFamily="34" charset="0"/>
            </a:endParaRPr>
          </a:p>
          <a:p>
            <a:pPr eaLnBrk="1" hangingPunct="1"/>
            <a:endParaRPr lang="en-GB" altLang="en-US" sz="70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EBD125DD-F8AD-3765-EB92-BB27A915D59C}"/>
              </a:ext>
            </a:extLst>
          </p:cNvPr>
          <p:cNvSpPr txBox="1"/>
          <p:nvPr/>
        </p:nvSpPr>
        <p:spPr>
          <a:xfrm>
            <a:off x="2445325" y="284202"/>
            <a:ext cx="883664" cy="369332"/>
          </a:xfrm>
          <a:prstGeom prst="rect">
            <a:avLst/>
          </a:prstGeom>
          <a:noFill/>
        </p:spPr>
        <p:txBody>
          <a:bodyPr wrap="square" rtlCol="0">
            <a:spAutoFit/>
          </a:bodyPr>
          <a:lstStyle/>
          <a:p>
            <a:r>
              <a:rPr lang="en-US" b="1" dirty="0">
                <a:solidFill>
                  <a:schemeClr val="accent2">
                    <a:lumMod val="75000"/>
                  </a:schemeClr>
                </a:solidFill>
              </a:rPr>
              <a:t>Uber</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Text Placeholder 52">
            <a:extLst>
              <a:ext uri="{FF2B5EF4-FFF2-40B4-BE49-F238E27FC236}">
                <a16:creationId xmlns:a16="http://schemas.microsoft.com/office/drawing/2014/main" id="{7036B111-31A9-0F89-F8D4-4EA108EEC802}"/>
              </a:ext>
            </a:extLst>
          </p:cNvPr>
          <p:cNvSpPr>
            <a:spLocks noGrp="1"/>
          </p:cNvSpPr>
          <p:nvPr>
            <p:ph type="body" sz="quarter" idx="10"/>
          </p:nvPr>
        </p:nvSpPr>
        <p:spPr bwMode="auto">
          <a:xfrm>
            <a:off x="399852" y="106680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Top 3 problems</a:t>
            </a:r>
          </a:p>
        </p:txBody>
      </p:sp>
      <p:sp>
        <p:nvSpPr>
          <p:cNvPr id="2050" name="Text Placeholder 53">
            <a:extLst>
              <a:ext uri="{FF2B5EF4-FFF2-40B4-BE49-F238E27FC236}">
                <a16:creationId xmlns:a16="http://schemas.microsoft.com/office/drawing/2014/main" id="{179488B7-1269-FBCA-48BE-BFDB93891EC4}"/>
              </a:ext>
            </a:extLst>
          </p:cNvPr>
          <p:cNvSpPr>
            <a:spLocks noGrp="1"/>
          </p:cNvSpPr>
          <p:nvPr>
            <p:ph type="body" sz="quarter" idx="11"/>
          </p:nvPr>
        </p:nvSpPr>
        <p:spPr bwMode="auto">
          <a:xfrm>
            <a:off x="2737318" y="1054407"/>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Top 3 features</a:t>
            </a:r>
          </a:p>
        </p:txBody>
      </p:sp>
      <p:sp>
        <p:nvSpPr>
          <p:cNvPr id="2051" name="Text Placeholder 54">
            <a:extLst>
              <a:ext uri="{FF2B5EF4-FFF2-40B4-BE49-F238E27FC236}">
                <a16:creationId xmlns:a16="http://schemas.microsoft.com/office/drawing/2014/main" id="{FED8FFF8-90DF-848C-D118-9F62107F9A52}"/>
              </a:ext>
            </a:extLst>
          </p:cNvPr>
          <p:cNvSpPr>
            <a:spLocks noGrp="1"/>
          </p:cNvSpPr>
          <p:nvPr>
            <p:ph type="body" sz="quarter" idx="12"/>
          </p:nvPr>
        </p:nvSpPr>
        <p:spPr bwMode="auto">
          <a:xfrm>
            <a:off x="4981014" y="1053126"/>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Single, clear and compelling message that states why you are different and worth buying</a:t>
            </a:r>
          </a:p>
        </p:txBody>
      </p:sp>
      <p:sp>
        <p:nvSpPr>
          <p:cNvPr id="2052" name="Text Placeholder 55">
            <a:extLst>
              <a:ext uri="{FF2B5EF4-FFF2-40B4-BE49-F238E27FC236}">
                <a16:creationId xmlns:a16="http://schemas.microsoft.com/office/drawing/2014/main" id="{1E97237F-12D1-3ED2-C8F0-E70BD46DB009}"/>
              </a:ext>
            </a:extLst>
          </p:cNvPr>
          <p:cNvSpPr>
            <a:spLocks noGrp="1"/>
          </p:cNvSpPr>
          <p:nvPr>
            <p:ph type="body" sz="quarter" idx="13"/>
          </p:nvPr>
        </p:nvSpPr>
        <p:spPr bwMode="auto">
          <a:xfrm>
            <a:off x="7354094" y="1051845"/>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Can</a:t>
            </a:r>
            <a:r>
              <a:rPr lang="en-GB" altLang="en-GB" dirty="0">
                <a:latin typeface="Arial" panose="020B0604020202020204" pitchFamily="34" charset="0"/>
              </a:rPr>
              <a:t>’</a:t>
            </a:r>
            <a:r>
              <a:rPr lang="en-GB" altLang="en-US" dirty="0">
                <a:latin typeface="Arial" panose="020B0604020202020204" pitchFamily="34" charset="0"/>
              </a:rPr>
              <a:t>t be easily copied or bought</a:t>
            </a:r>
          </a:p>
        </p:txBody>
      </p:sp>
      <p:sp>
        <p:nvSpPr>
          <p:cNvPr id="2053" name="Text Placeholder 56">
            <a:extLst>
              <a:ext uri="{FF2B5EF4-FFF2-40B4-BE49-F238E27FC236}">
                <a16:creationId xmlns:a16="http://schemas.microsoft.com/office/drawing/2014/main" id="{8702DF8B-70D8-7916-FF13-7BFB93ECD9C6}"/>
              </a:ext>
            </a:extLst>
          </p:cNvPr>
          <p:cNvSpPr>
            <a:spLocks noGrp="1"/>
          </p:cNvSpPr>
          <p:nvPr>
            <p:ph type="body" sz="quarter" idx="14"/>
          </p:nvPr>
        </p:nvSpPr>
        <p:spPr bwMode="auto">
          <a:xfrm>
            <a:off x="9743281" y="102235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Target Customers</a:t>
            </a:r>
          </a:p>
        </p:txBody>
      </p:sp>
      <p:sp>
        <p:nvSpPr>
          <p:cNvPr id="2054" name="Text Placeholder 57">
            <a:extLst>
              <a:ext uri="{FF2B5EF4-FFF2-40B4-BE49-F238E27FC236}">
                <a16:creationId xmlns:a16="http://schemas.microsoft.com/office/drawing/2014/main" id="{818BA834-0581-41B3-FE23-B980FDBA901F}"/>
              </a:ext>
            </a:extLst>
          </p:cNvPr>
          <p:cNvSpPr>
            <a:spLocks noGrp="1"/>
          </p:cNvSpPr>
          <p:nvPr>
            <p:ph type="body" sz="quarter" idx="15"/>
          </p:nvPr>
        </p:nvSpPr>
        <p:spPr bwMode="auto">
          <a:xfrm>
            <a:off x="399852" y="2911662"/>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how these problems are solved today.</a:t>
            </a:r>
          </a:p>
        </p:txBody>
      </p:sp>
      <p:sp>
        <p:nvSpPr>
          <p:cNvPr id="2055" name="Text Placeholder 58">
            <a:extLst>
              <a:ext uri="{FF2B5EF4-FFF2-40B4-BE49-F238E27FC236}">
                <a16:creationId xmlns:a16="http://schemas.microsoft.com/office/drawing/2014/main" id="{37214F87-EB14-C7CF-CC02-8BDF1B0F45F9}"/>
              </a:ext>
            </a:extLst>
          </p:cNvPr>
          <p:cNvSpPr>
            <a:spLocks noGrp="1"/>
          </p:cNvSpPr>
          <p:nvPr>
            <p:ph type="body" sz="quarter" idx="16"/>
          </p:nvPr>
        </p:nvSpPr>
        <p:spPr bwMode="auto">
          <a:xfrm>
            <a:off x="2807395" y="2953177"/>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Key activities you measure</a:t>
            </a:r>
          </a:p>
        </p:txBody>
      </p:sp>
      <p:sp>
        <p:nvSpPr>
          <p:cNvPr id="2056" name="Text Placeholder 59">
            <a:extLst>
              <a:ext uri="{FF2B5EF4-FFF2-40B4-BE49-F238E27FC236}">
                <a16:creationId xmlns:a16="http://schemas.microsoft.com/office/drawing/2014/main" id="{A2044288-6982-0E2A-200F-097DB94B8056}"/>
              </a:ext>
            </a:extLst>
          </p:cNvPr>
          <p:cNvSpPr>
            <a:spLocks noGrp="1"/>
          </p:cNvSpPr>
          <p:nvPr>
            <p:ph type="body" sz="quarter" idx="17"/>
          </p:nvPr>
        </p:nvSpPr>
        <p:spPr bwMode="auto">
          <a:xfrm>
            <a:off x="5208588" y="2965450"/>
            <a:ext cx="1755775"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your X for Y analogy</a:t>
            </a:r>
          </a:p>
          <a:p>
            <a:pPr eaLnBrk="1" hangingPunct="1"/>
            <a:r>
              <a:rPr lang="en-GB" altLang="en-US" dirty="0">
                <a:latin typeface="Arial" panose="020B0604020202020204" pitchFamily="34" charset="0"/>
              </a:rPr>
              <a:t>(e.g. YouTube = Flickr for videos)</a:t>
            </a:r>
          </a:p>
        </p:txBody>
      </p:sp>
      <p:sp>
        <p:nvSpPr>
          <p:cNvPr id="2057" name="Text Placeholder 60">
            <a:extLst>
              <a:ext uri="{FF2B5EF4-FFF2-40B4-BE49-F238E27FC236}">
                <a16:creationId xmlns:a16="http://schemas.microsoft.com/office/drawing/2014/main" id="{D3BE40E4-EEA9-B846-2C21-790E3B532EFF}"/>
              </a:ext>
            </a:extLst>
          </p:cNvPr>
          <p:cNvSpPr>
            <a:spLocks noGrp="1"/>
          </p:cNvSpPr>
          <p:nvPr>
            <p:ph type="body" sz="quarter" idx="18"/>
          </p:nvPr>
        </p:nvSpPr>
        <p:spPr bwMode="auto">
          <a:xfrm>
            <a:off x="7529513" y="2965450"/>
            <a:ext cx="1754187"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Path to customers</a:t>
            </a:r>
          </a:p>
        </p:txBody>
      </p:sp>
      <p:sp>
        <p:nvSpPr>
          <p:cNvPr id="2058" name="Text Placeholder 61">
            <a:extLst>
              <a:ext uri="{FF2B5EF4-FFF2-40B4-BE49-F238E27FC236}">
                <a16:creationId xmlns:a16="http://schemas.microsoft.com/office/drawing/2014/main" id="{D4345D46-FC2F-EC04-FCCE-B59DB9BE7F1E}"/>
              </a:ext>
            </a:extLst>
          </p:cNvPr>
          <p:cNvSpPr>
            <a:spLocks noGrp="1"/>
          </p:cNvSpPr>
          <p:nvPr>
            <p:ph type="body" sz="quarter" idx="19"/>
          </p:nvPr>
        </p:nvSpPr>
        <p:spPr bwMode="auto">
          <a:xfrm>
            <a:off x="9625012" y="2965450"/>
            <a:ext cx="1754188" cy="153035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the characteristics of your ideal customers.</a:t>
            </a:r>
          </a:p>
        </p:txBody>
      </p:sp>
      <p:sp>
        <p:nvSpPr>
          <p:cNvPr id="2059" name="Text Placeholder 62">
            <a:extLst>
              <a:ext uri="{FF2B5EF4-FFF2-40B4-BE49-F238E27FC236}">
                <a16:creationId xmlns:a16="http://schemas.microsoft.com/office/drawing/2014/main" id="{E85B4FB0-7694-2B82-BF45-8B46F2EEE83E}"/>
              </a:ext>
            </a:extLst>
          </p:cNvPr>
          <p:cNvSpPr>
            <a:spLocks noGrp="1"/>
          </p:cNvSpPr>
          <p:nvPr>
            <p:ph type="body" sz="quarter" idx="20"/>
          </p:nvPr>
        </p:nvSpPr>
        <p:spPr bwMode="auto">
          <a:xfrm>
            <a:off x="926307" y="4798039"/>
            <a:ext cx="4560887"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your fixed and variable costs.</a:t>
            </a:r>
          </a:p>
          <a:p>
            <a:pPr eaLnBrk="1" hangingPunct="1"/>
            <a:r>
              <a:rPr lang="en-GB" altLang="en-US" dirty="0">
                <a:latin typeface="Arial" panose="020B0604020202020204" pitchFamily="34" charset="0"/>
              </a:rPr>
              <a:t>Customer acquisition costs</a:t>
            </a:r>
          </a:p>
          <a:p>
            <a:pPr eaLnBrk="1" hangingPunct="1"/>
            <a:r>
              <a:rPr lang="en-GB" altLang="en-US" dirty="0">
                <a:latin typeface="Arial" panose="020B0604020202020204" pitchFamily="34" charset="0"/>
              </a:rPr>
              <a:t>Distribution costs</a:t>
            </a:r>
          </a:p>
          <a:p>
            <a:pPr eaLnBrk="1" hangingPunct="1"/>
            <a:r>
              <a:rPr lang="en-GB" altLang="en-US" dirty="0">
                <a:latin typeface="Arial" panose="020B0604020202020204" pitchFamily="34" charset="0"/>
              </a:rPr>
              <a:t>Hosting</a:t>
            </a:r>
          </a:p>
          <a:p>
            <a:pPr eaLnBrk="1" hangingPunct="1"/>
            <a:r>
              <a:rPr lang="en-GB" altLang="en-US" dirty="0">
                <a:latin typeface="Arial" panose="020B0604020202020204" pitchFamily="34" charset="0"/>
              </a:rPr>
              <a:t>People</a:t>
            </a:r>
          </a:p>
          <a:p>
            <a:pPr eaLnBrk="1" hangingPunct="1"/>
            <a:r>
              <a:rPr lang="en-GB" altLang="en-US" dirty="0">
                <a:latin typeface="Arial" panose="020B0604020202020204" pitchFamily="34" charset="0"/>
              </a:rPr>
              <a:t>Etc.</a:t>
            </a:r>
          </a:p>
        </p:txBody>
      </p:sp>
      <p:sp>
        <p:nvSpPr>
          <p:cNvPr id="2060" name="Text Placeholder 63">
            <a:extLst>
              <a:ext uri="{FF2B5EF4-FFF2-40B4-BE49-F238E27FC236}">
                <a16:creationId xmlns:a16="http://schemas.microsoft.com/office/drawing/2014/main" id="{3876F563-AE99-21E4-484E-B36EB5208938}"/>
              </a:ext>
            </a:extLst>
          </p:cNvPr>
          <p:cNvSpPr>
            <a:spLocks noGrp="1"/>
          </p:cNvSpPr>
          <p:nvPr>
            <p:ph type="body" sz="quarter" idx="21"/>
          </p:nvPr>
        </p:nvSpPr>
        <p:spPr bwMode="auto">
          <a:xfrm>
            <a:off x="6086475" y="4798039"/>
            <a:ext cx="4533900" cy="14478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dirty="0">
                <a:latin typeface="Arial" panose="020B0604020202020204" pitchFamily="34" charset="0"/>
              </a:rPr>
              <a:t>List your sources of revenue.</a:t>
            </a:r>
          </a:p>
          <a:p>
            <a:pPr eaLnBrk="1" hangingPunct="1"/>
            <a:r>
              <a:rPr lang="en-GB" altLang="en-US" dirty="0">
                <a:latin typeface="Arial" panose="020B0604020202020204" pitchFamily="34" charset="0"/>
              </a:rPr>
              <a:t>Revenue Model</a:t>
            </a:r>
          </a:p>
          <a:p>
            <a:pPr eaLnBrk="1" hangingPunct="1"/>
            <a:r>
              <a:rPr lang="en-GB" altLang="en-US" dirty="0">
                <a:latin typeface="Arial" panose="020B0604020202020204" pitchFamily="34" charset="0"/>
              </a:rPr>
              <a:t>Life Time Value</a:t>
            </a:r>
          </a:p>
          <a:p>
            <a:pPr eaLnBrk="1" hangingPunct="1"/>
            <a:r>
              <a:rPr lang="en-GB" altLang="en-US" dirty="0">
                <a:latin typeface="Arial" panose="020B0604020202020204" pitchFamily="34" charset="0"/>
              </a:rPr>
              <a:t>Revenue</a:t>
            </a:r>
          </a:p>
          <a:p>
            <a:pPr eaLnBrk="1" hangingPunct="1"/>
            <a:r>
              <a:rPr lang="en-GB" altLang="en-US" dirty="0">
                <a:latin typeface="Arial" panose="020B0604020202020204" pitchFamily="34" charset="0"/>
              </a:rPr>
              <a:t>Gross Margin</a:t>
            </a:r>
          </a:p>
        </p:txBody>
      </p:sp>
      <p:sp>
        <p:nvSpPr>
          <p:cNvPr id="2061" name="Text Placeholder 64">
            <a:extLst>
              <a:ext uri="{FF2B5EF4-FFF2-40B4-BE49-F238E27FC236}">
                <a16:creationId xmlns:a16="http://schemas.microsoft.com/office/drawing/2014/main" id="{0C300EF6-1F5B-6B08-9C44-17FD2F2E2402}"/>
              </a:ext>
            </a:extLst>
          </p:cNvPr>
          <p:cNvSpPr>
            <a:spLocks noGrp="1"/>
          </p:cNvSpPr>
          <p:nvPr>
            <p:ph type="body" sz="quarter" idx="22"/>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Startup Name</a:t>
            </a:r>
          </a:p>
        </p:txBody>
      </p:sp>
      <p:sp>
        <p:nvSpPr>
          <p:cNvPr id="2062" name="Text Placeholder 65">
            <a:extLst>
              <a:ext uri="{FF2B5EF4-FFF2-40B4-BE49-F238E27FC236}">
                <a16:creationId xmlns:a16="http://schemas.microsoft.com/office/drawing/2014/main" id="{1A37EBD7-19AD-64D6-8BC9-8CA3C1781827}"/>
              </a:ext>
            </a:extLst>
          </p:cNvPr>
          <p:cNvSpPr>
            <a:spLocks noGrp="1"/>
          </p:cNvSpPr>
          <p:nvPr>
            <p:ph type="body" sz="quarter" idx="23"/>
          </p:nvPr>
        </p:nvSpPr>
        <p:spPr bwMode="auto">
          <a:xfrm>
            <a:off x="6827838" y="381000"/>
            <a:ext cx="1403350" cy="228600"/>
          </a:xfr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Name1, Name2, </a:t>
            </a:r>
            <a:r>
              <a:rPr lang="mr-IN" altLang="en-US">
                <a:latin typeface="Arial" panose="020B0604020202020204" pitchFamily="34" charset="0"/>
              </a:rPr>
              <a:t>…</a:t>
            </a:r>
            <a:endParaRPr lang="en-GB" altLang="en-US">
              <a:latin typeface="Arial" panose="020B0604020202020204" pitchFamily="34" charset="0"/>
            </a:endParaRPr>
          </a:p>
        </p:txBody>
      </p:sp>
      <p:sp>
        <p:nvSpPr>
          <p:cNvPr id="2063" name="Text Placeholder 66">
            <a:extLst>
              <a:ext uri="{FF2B5EF4-FFF2-40B4-BE49-F238E27FC236}">
                <a16:creationId xmlns:a16="http://schemas.microsoft.com/office/drawing/2014/main" id="{21E47970-8212-22D9-2A33-4F3CE69E50EE}"/>
              </a:ext>
            </a:extLst>
          </p:cNvPr>
          <p:cNvSpPr>
            <a:spLocks noGrp="1"/>
          </p:cNvSpPr>
          <p:nvPr>
            <p:ph type="body" sz="quarter" idx="24"/>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DD/MM/YYYY</a:t>
            </a:r>
          </a:p>
        </p:txBody>
      </p:sp>
      <p:sp>
        <p:nvSpPr>
          <p:cNvPr id="2064" name="Text Placeholder 67">
            <a:extLst>
              <a:ext uri="{FF2B5EF4-FFF2-40B4-BE49-F238E27FC236}">
                <a16:creationId xmlns:a16="http://schemas.microsoft.com/office/drawing/2014/main" id="{C8AE549C-2307-C941-2321-5C94E4D29541}"/>
              </a:ext>
            </a:extLst>
          </p:cNvPr>
          <p:cNvSpPr>
            <a:spLocks noGrp="1"/>
          </p:cNvSpPr>
          <p:nvPr>
            <p:ph type="body" sz="quarter" idx="25"/>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GB" altLang="en-US">
                <a:latin typeface="Arial" panose="020B0604020202020204" pitchFamily="34" charset="0"/>
              </a:rPr>
              <a:t>X.Y</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253175"/>
            <a:ext cx="9162592" cy="43516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1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Lean Canvas </a:t>
            </a:r>
            <a:r>
              <a:rPr lang="en-US" b="1" dirty="0">
                <a:solidFill>
                  <a:schemeClr val="accent1">
                    <a:lumMod val="75000"/>
                  </a:schemeClr>
                </a:solidFill>
                <a:cs typeface="Tajawal ExtraBold" panose="00000800000000000000" pitchFamily="2" charset="-78"/>
              </a:rPr>
              <a:t>and Its 9 Blocks</a:t>
            </a: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Difference between Lean Canvas and Business plan</a:t>
            </a: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Difference Lean Canvas and Business Canvas Model</a:t>
            </a: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How to conduct a Lean Canvas Model.</a:t>
            </a: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Case studies</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220138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1477328"/>
          </a:xfrm>
          <a:prstGeom prst="rect">
            <a:avLst/>
          </a:prstGeom>
          <a:noFill/>
        </p:spPr>
        <p:txBody>
          <a:bodyPr wrap="square" rtlCol="0">
            <a:spAutoFit/>
          </a:bodyPr>
          <a:lstStyle/>
          <a:p>
            <a:pPr marL="342900" indent="-342900" algn="just">
              <a:buAutoNum type="arabicPeriod"/>
            </a:pPr>
            <a:r>
              <a:rPr lang="en-US" sz="1800" b="0" i="0" dirty="0">
                <a:solidFill>
                  <a:srgbClr val="1A1A1A"/>
                </a:solidFill>
                <a:effectLst/>
                <a:latin typeface="?"/>
              </a:rPr>
              <a:t>Lean Canvas can be repurposed and revised to suit your specific needs. It helps to drive organizational focus down to the right solution, metrics, marketing, design and development efforts.</a:t>
            </a:r>
          </a:p>
          <a:p>
            <a:pPr marL="342900" indent="-342900" algn="just">
              <a:buAutoNum type="arabicPeriod"/>
            </a:pPr>
            <a:r>
              <a:rPr lang="en-US" dirty="0"/>
              <a:t> </a:t>
            </a: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62570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Neos Chronos">
      <a:dk1>
        <a:srgbClr val="444444"/>
      </a:dk1>
      <a:lt1>
        <a:sysClr val="window" lastClr="FFFFFF"/>
      </a:lt1>
      <a:dk2>
        <a:srgbClr val="222222"/>
      </a:dk2>
      <a:lt2>
        <a:srgbClr val="F3F3F3"/>
      </a:lt2>
      <a:accent1>
        <a:srgbClr val="669933"/>
      </a:accent1>
      <a:accent2>
        <a:srgbClr val="38BEEA"/>
      </a:accent2>
      <a:accent3>
        <a:srgbClr val="EA38C0"/>
      </a:accent3>
      <a:accent4>
        <a:srgbClr val="EABB38"/>
      </a:accent4>
      <a:accent5>
        <a:srgbClr val="788C92"/>
      </a:accent5>
      <a:accent6>
        <a:srgbClr val="EA6238"/>
      </a:accent6>
      <a:hlink>
        <a:srgbClr val="787828"/>
      </a:hlink>
      <a:folHlink>
        <a:srgbClr val="9AA2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2_Office Theme">
  <a:themeElements>
    <a:clrScheme name="Neos Chronos">
      <a:dk1>
        <a:srgbClr val="444444"/>
      </a:dk1>
      <a:lt1>
        <a:sysClr val="window" lastClr="FFFFFF"/>
      </a:lt1>
      <a:dk2>
        <a:srgbClr val="222222"/>
      </a:dk2>
      <a:lt2>
        <a:srgbClr val="F3F3F3"/>
      </a:lt2>
      <a:accent1>
        <a:srgbClr val="669933"/>
      </a:accent1>
      <a:accent2>
        <a:srgbClr val="38BEEA"/>
      </a:accent2>
      <a:accent3>
        <a:srgbClr val="EA38C0"/>
      </a:accent3>
      <a:accent4>
        <a:srgbClr val="EABB38"/>
      </a:accent4>
      <a:accent5>
        <a:srgbClr val="788C92"/>
      </a:accent5>
      <a:accent6>
        <a:srgbClr val="EA6238"/>
      </a:accent6>
      <a:hlink>
        <a:srgbClr val="787828"/>
      </a:hlink>
      <a:folHlink>
        <a:srgbClr val="9AA2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942</TotalTime>
  <Words>8503</Words>
  <Application>Microsoft Office PowerPoint</Application>
  <PresentationFormat>Widescreen</PresentationFormat>
  <Paragraphs>630</Paragraphs>
  <Slides>63</Slides>
  <Notes>8</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63</vt:i4>
      </vt:variant>
    </vt:vector>
  </HeadingPairs>
  <TitlesOfParts>
    <vt:vector size="79" baseType="lpstr">
      <vt:lpstr>?</vt:lpstr>
      <vt:lpstr>Arial</vt:lpstr>
      <vt:lpstr>Calibri</vt:lpstr>
      <vt:lpstr>Calibri Light</vt:lpstr>
      <vt:lpstr>Georgia</vt:lpstr>
      <vt:lpstr>Georgia-Italic</vt:lpstr>
      <vt:lpstr>GillSans-Italic</vt:lpstr>
      <vt:lpstr>HelveticaNeue-Bold</vt:lpstr>
      <vt:lpstr>Tajawal ExtraBold</vt:lpstr>
      <vt:lpstr>Tajawal Medium</vt:lpstr>
      <vt:lpstr>TimesNewRomanPS-BoldItalicMT</vt:lpstr>
      <vt:lpstr>TimesNewRomanPS-BoldMT</vt:lpstr>
      <vt:lpstr>TimesNewRomanPSMT</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184</cp:revision>
  <dcterms:created xsi:type="dcterms:W3CDTF">2023-04-29T09:08:23Z</dcterms:created>
  <dcterms:modified xsi:type="dcterms:W3CDTF">2023-08-11T16:37:46Z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