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6"/>
  </p:notesMasterIdLst>
  <p:sldIdLst>
    <p:sldId id="949" r:id="rId2"/>
    <p:sldId id="948" r:id="rId3"/>
    <p:sldId id="956" r:id="rId4"/>
    <p:sldId id="957" r:id="rId5"/>
    <p:sldId id="958" r:id="rId6"/>
    <p:sldId id="535" r:id="rId7"/>
    <p:sldId id="952" r:id="rId8"/>
    <p:sldId id="953" r:id="rId9"/>
    <p:sldId id="901" r:id="rId10"/>
    <p:sldId id="951" r:id="rId11"/>
    <p:sldId id="902" r:id="rId12"/>
    <p:sldId id="903" r:id="rId13"/>
    <p:sldId id="904" r:id="rId14"/>
    <p:sldId id="905" r:id="rId15"/>
    <p:sldId id="906" r:id="rId16"/>
    <p:sldId id="955" r:id="rId17"/>
    <p:sldId id="907" r:id="rId18"/>
    <p:sldId id="959" r:id="rId19"/>
    <p:sldId id="908" r:id="rId20"/>
    <p:sldId id="960" r:id="rId21"/>
    <p:sldId id="909" r:id="rId22"/>
    <p:sldId id="961" r:id="rId23"/>
    <p:sldId id="910" r:id="rId24"/>
    <p:sldId id="962" r:id="rId25"/>
    <p:sldId id="911" r:id="rId26"/>
    <p:sldId id="912" r:id="rId27"/>
    <p:sldId id="963" r:id="rId28"/>
    <p:sldId id="964" r:id="rId29"/>
    <p:sldId id="913" r:id="rId30"/>
    <p:sldId id="311" r:id="rId31"/>
    <p:sldId id="312" r:id="rId32"/>
    <p:sldId id="965" r:id="rId33"/>
    <p:sldId id="914" r:id="rId34"/>
    <p:sldId id="966" r:id="rId35"/>
    <p:sldId id="967" r:id="rId36"/>
    <p:sldId id="915" r:id="rId37"/>
    <p:sldId id="896" r:id="rId38"/>
    <p:sldId id="916" r:id="rId39"/>
    <p:sldId id="968" r:id="rId40"/>
    <p:sldId id="917" r:id="rId41"/>
    <p:sldId id="918" r:id="rId42"/>
    <p:sldId id="919" r:id="rId43"/>
    <p:sldId id="920" r:id="rId44"/>
    <p:sldId id="921" r:id="rId45"/>
    <p:sldId id="922" r:id="rId46"/>
    <p:sldId id="923" r:id="rId47"/>
    <p:sldId id="969" r:id="rId48"/>
    <p:sldId id="924" r:id="rId49"/>
    <p:sldId id="925" r:id="rId50"/>
    <p:sldId id="319" r:id="rId51"/>
    <p:sldId id="297" r:id="rId52"/>
    <p:sldId id="300" r:id="rId53"/>
    <p:sldId id="970" r:id="rId54"/>
    <p:sldId id="301" r:id="rId55"/>
    <p:sldId id="971" r:id="rId56"/>
    <p:sldId id="973" r:id="rId57"/>
    <p:sldId id="972" r:id="rId58"/>
    <p:sldId id="303" r:id="rId59"/>
    <p:sldId id="298" r:id="rId60"/>
    <p:sldId id="258" r:id="rId61"/>
    <p:sldId id="299" r:id="rId62"/>
    <p:sldId id="304" r:id="rId63"/>
    <p:sldId id="974" r:id="rId64"/>
    <p:sldId id="954" r:id="rId65"/>
  </p:sldIdLst>
  <p:sldSz cx="9144000" cy="6858000" type="screen4x3"/>
  <p:notesSz cx="6858000" cy="9144000"/>
  <p:defaultTex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DDDDDD"/>
    <a:srgbClr val="FFCCCC"/>
    <a:srgbClr val="660066"/>
    <a:srgbClr val="00CC00"/>
    <a:srgbClr val="996633"/>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82" autoAdjust="0"/>
    <p:restoredTop sz="94680" autoAdjust="0"/>
  </p:normalViewPr>
  <p:slideViewPr>
    <p:cSldViewPr>
      <p:cViewPr varScale="1">
        <p:scale>
          <a:sx n="78" d="100"/>
          <a:sy n="78" d="100"/>
        </p:scale>
        <p:origin x="1430" y="77"/>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Lst>
  </p:outlineViewPr>
  <p:notesTextViewPr>
    <p:cViewPr>
      <p:scale>
        <a:sx n="3" d="2"/>
        <a:sy n="3" d="2"/>
      </p:scale>
      <p:origin x="0" y="0"/>
    </p:cViewPr>
  </p:notesTextViewPr>
  <p:sorterViewPr>
    <p:cViewPr>
      <p:scale>
        <a:sx n="100" d="100"/>
        <a:sy n="100" d="100"/>
      </p:scale>
      <p:origin x="0" y="8237"/>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_rels/viewProps.xml.rels><?xml version="1.0" encoding="UTF-8" standalone="yes"?>
<Relationships xmlns="http://schemas.openxmlformats.org/package/2006/relationships"><Relationship Id="rId8" Type="http://schemas.openxmlformats.org/officeDocument/2006/relationships/slide" Target="slides/slide57.xml"/><Relationship Id="rId13" Type="http://schemas.openxmlformats.org/officeDocument/2006/relationships/slide" Target="slides/slide62.xml"/><Relationship Id="rId3" Type="http://schemas.openxmlformats.org/officeDocument/2006/relationships/slide" Target="slides/slide51.xml"/><Relationship Id="rId7" Type="http://schemas.openxmlformats.org/officeDocument/2006/relationships/slide" Target="slides/slide55.xml"/><Relationship Id="rId12" Type="http://schemas.openxmlformats.org/officeDocument/2006/relationships/slide" Target="slides/slide61.xml"/><Relationship Id="rId2" Type="http://schemas.openxmlformats.org/officeDocument/2006/relationships/slide" Target="slides/slide31.xml"/><Relationship Id="rId1" Type="http://schemas.openxmlformats.org/officeDocument/2006/relationships/slide" Target="slides/slide30.xml"/><Relationship Id="rId6" Type="http://schemas.openxmlformats.org/officeDocument/2006/relationships/slide" Target="slides/slide54.xml"/><Relationship Id="rId11" Type="http://schemas.openxmlformats.org/officeDocument/2006/relationships/slide" Target="slides/slide60.xml"/><Relationship Id="rId5" Type="http://schemas.openxmlformats.org/officeDocument/2006/relationships/slide" Target="slides/slide53.xml"/><Relationship Id="rId10" Type="http://schemas.openxmlformats.org/officeDocument/2006/relationships/slide" Target="slides/slide59.xml"/><Relationship Id="rId4" Type="http://schemas.openxmlformats.org/officeDocument/2006/relationships/slide" Target="slides/slide52.xml"/><Relationship Id="rId9" Type="http://schemas.openxmlformats.org/officeDocument/2006/relationships/slide" Target="slides/slide58.xml"/><Relationship Id="rId14" Type="http://schemas.openxmlformats.org/officeDocument/2006/relationships/slide" Target="slides/slide6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9794" name="Rectangle 2">
            <a:extLst>
              <a:ext uri="{FF2B5EF4-FFF2-40B4-BE49-F238E27FC236}">
                <a16:creationId xmlns:a16="http://schemas.microsoft.com/office/drawing/2014/main" id="{DDDBB4C8-CFA5-0692-72EC-C123D878B121}"/>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b="0" baseline="0"/>
            </a:lvl1pPr>
          </a:lstStyle>
          <a:p>
            <a:pPr>
              <a:defRPr/>
            </a:pPr>
            <a:endParaRPr lang="en-US" altLang="en-US"/>
          </a:p>
        </p:txBody>
      </p:sp>
      <p:sp>
        <p:nvSpPr>
          <p:cNvPr id="929795" name="Rectangle 3">
            <a:extLst>
              <a:ext uri="{FF2B5EF4-FFF2-40B4-BE49-F238E27FC236}">
                <a16:creationId xmlns:a16="http://schemas.microsoft.com/office/drawing/2014/main" id="{6F2AC202-90D6-AC88-7C4A-F809A59506D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0" baseline="0"/>
            </a:lvl1pPr>
          </a:lstStyle>
          <a:p>
            <a:pPr>
              <a:defRPr/>
            </a:pPr>
            <a:endParaRPr lang="en-US" altLang="en-US"/>
          </a:p>
        </p:txBody>
      </p:sp>
      <p:sp>
        <p:nvSpPr>
          <p:cNvPr id="3076" name="Rectangle 4">
            <a:extLst>
              <a:ext uri="{FF2B5EF4-FFF2-40B4-BE49-F238E27FC236}">
                <a16:creationId xmlns:a16="http://schemas.microsoft.com/office/drawing/2014/main" id="{AFCA36B5-E392-0FC1-558A-D3BC4CB69D2C}"/>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9797" name="Rectangle 5">
            <a:extLst>
              <a:ext uri="{FF2B5EF4-FFF2-40B4-BE49-F238E27FC236}">
                <a16:creationId xmlns:a16="http://schemas.microsoft.com/office/drawing/2014/main" id="{19163EC4-B89F-730D-4B6B-4322858B812E}"/>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929798" name="Rectangle 6">
            <a:extLst>
              <a:ext uri="{FF2B5EF4-FFF2-40B4-BE49-F238E27FC236}">
                <a16:creationId xmlns:a16="http://schemas.microsoft.com/office/drawing/2014/main" id="{ED00CF72-1FE4-480E-7975-05AFC1A9822C}"/>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0" baseline="0"/>
            </a:lvl1pPr>
          </a:lstStyle>
          <a:p>
            <a:pPr>
              <a:defRPr/>
            </a:pPr>
            <a:endParaRPr lang="en-US" altLang="en-US"/>
          </a:p>
        </p:txBody>
      </p:sp>
      <p:sp>
        <p:nvSpPr>
          <p:cNvPr id="929799" name="Rectangle 7">
            <a:extLst>
              <a:ext uri="{FF2B5EF4-FFF2-40B4-BE49-F238E27FC236}">
                <a16:creationId xmlns:a16="http://schemas.microsoft.com/office/drawing/2014/main" id="{5D4CE8F1-566D-8265-6257-CE81AE7033DD}"/>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b="0" baseline="0"/>
            </a:lvl1pPr>
          </a:lstStyle>
          <a:p>
            <a:fld id="{CB53C1CC-8935-4F9E-9DC0-A24A44E0F3CE}"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CE350261-24D1-9869-66FC-78D4A4E3BCBD}"/>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19040AB2-9F07-4A19-A357-1312E8228F26}" type="slidenum">
              <a:rPr lang="en-US" altLang="en-US" sz="1200" b="0" baseline="0"/>
              <a:pPr/>
              <a:t>2</a:t>
            </a:fld>
            <a:endParaRPr lang="en-US" altLang="en-US" sz="1200" b="0" baseline="0"/>
          </a:p>
        </p:txBody>
      </p:sp>
      <p:sp>
        <p:nvSpPr>
          <p:cNvPr id="7171" name="Rectangle 2">
            <a:extLst>
              <a:ext uri="{FF2B5EF4-FFF2-40B4-BE49-F238E27FC236}">
                <a16:creationId xmlns:a16="http://schemas.microsoft.com/office/drawing/2014/main" id="{505FA34C-A34F-ECB3-27C7-94FD17C755F8}"/>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CA552BD3-50F1-737F-D589-31926B1D0CD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195CA489-253F-5F5F-C0A2-F81C0FA90CC9}"/>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E3E7CC77-C711-4F08-9577-741B3AA0D421}" type="slidenum">
              <a:rPr lang="en-US" altLang="en-US" sz="1200" b="0" baseline="0"/>
              <a:pPr/>
              <a:t>6</a:t>
            </a:fld>
            <a:endParaRPr lang="en-US" altLang="en-US" sz="1200" b="0" baseline="0"/>
          </a:p>
        </p:txBody>
      </p:sp>
      <p:sp>
        <p:nvSpPr>
          <p:cNvPr id="9219" name="Rectangle 2">
            <a:extLst>
              <a:ext uri="{FF2B5EF4-FFF2-40B4-BE49-F238E27FC236}">
                <a16:creationId xmlns:a16="http://schemas.microsoft.com/office/drawing/2014/main" id="{EF0FF521-2928-4C82-71EE-5F6A32CE5E59}"/>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085367A7-5B69-DC15-A99E-722A1FBBBD5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226CD19B-7AC4-1296-7CFB-4657D2752E52}"/>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9C8D2EF6-D79D-43E3-A99D-DD82AEDC982C}" type="slidenum">
              <a:rPr lang="en-US" altLang="en-US" sz="1200" b="0" baseline="0"/>
              <a:pPr/>
              <a:t>9</a:t>
            </a:fld>
            <a:endParaRPr lang="en-US" altLang="en-US" sz="1200" b="0" baseline="0"/>
          </a:p>
        </p:txBody>
      </p:sp>
      <p:sp>
        <p:nvSpPr>
          <p:cNvPr id="11267" name="Rectangle 2">
            <a:extLst>
              <a:ext uri="{FF2B5EF4-FFF2-40B4-BE49-F238E27FC236}">
                <a16:creationId xmlns:a16="http://schemas.microsoft.com/office/drawing/2014/main" id="{7CC9F37E-F7F6-4E33-7BF4-E8D0F45AF075}"/>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D9562DFF-D08A-2F7A-F572-6030002DA83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140DC6B4-25B4-74E2-0C8E-DD69BA9857D1}"/>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BF51E008-BCC2-4357-B69C-3245863F74B4}" type="slidenum">
              <a:rPr lang="en-US" altLang="en-US" sz="1200" b="0" baseline="0"/>
              <a:pPr/>
              <a:t>11</a:t>
            </a:fld>
            <a:endParaRPr lang="en-US" altLang="en-US" sz="1200" b="0" baseline="0"/>
          </a:p>
        </p:txBody>
      </p:sp>
      <p:sp>
        <p:nvSpPr>
          <p:cNvPr id="13315" name="Rectangle 2">
            <a:extLst>
              <a:ext uri="{FF2B5EF4-FFF2-40B4-BE49-F238E27FC236}">
                <a16:creationId xmlns:a16="http://schemas.microsoft.com/office/drawing/2014/main" id="{49C3A7C8-5455-C42A-3AEC-79F811F35C3B}"/>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407A6081-5172-3973-CF47-BDEF6E679A2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DE810884-019A-298A-8CD4-6A6977EB72D6}"/>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2D44CB9D-E0B0-4EC7-8B82-C3A95D4F2852}" type="slidenum">
              <a:rPr lang="en-US" altLang="en-US" sz="1200" b="0" baseline="0"/>
              <a:pPr/>
              <a:t>12</a:t>
            </a:fld>
            <a:endParaRPr lang="en-US" altLang="en-US" sz="1200" b="0" baseline="0"/>
          </a:p>
        </p:txBody>
      </p:sp>
      <p:sp>
        <p:nvSpPr>
          <p:cNvPr id="15363" name="Rectangle 2">
            <a:extLst>
              <a:ext uri="{FF2B5EF4-FFF2-40B4-BE49-F238E27FC236}">
                <a16:creationId xmlns:a16="http://schemas.microsoft.com/office/drawing/2014/main" id="{585F2BC8-C9A5-B9E1-EF8F-20C8F726240B}"/>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30910D2-60BC-5124-6966-6032B84C433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DF7AE52F-347B-B1D3-9992-D7CB7A9D2D0E}"/>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02426DF7-C91E-4D0C-94C2-C886EF185B3E}" type="slidenum">
              <a:rPr lang="en-US" altLang="en-US" sz="1200" b="0" baseline="0"/>
              <a:pPr/>
              <a:t>13</a:t>
            </a:fld>
            <a:endParaRPr lang="en-US" altLang="en-US" sz="1200" b="0" baseline="0"/>
          </a:p>
        </p:txBody>
      </p:sp>
      <p:sp>
        <p:nvSpPr>
          <p:cNvPr id="17411" name="Rectangle 2">
            <a:extLst>
              <a:ext uri="{FF2B5EF4-FFF2-40B4-BE49-F238E27FC236}">
                <a16:creationId xmlns:a16="http://schemas.microsoft.com/office/drawing/2014/main" id="{FDE6E079-8E82-5D7B-467D-755EBC51554A}"/>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D29C9022-C2A1-109B-02BB-28186EB0B199}"/>
              </a:ext>
            </a:extLst>
          </p:cNvPr>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C9191B39-7FEE-B40E-6BB5-CAC787783429}"/>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E90BBC22-C2C7-49B8-9186-443DD1E745DB}" type="slidenum">
              <a:rPr lang="en-US" altLang="en-US" sz="1200" b="0" baseline="0"/>
              <a:pPr/>
              <a:t>14</a:t>
            </a:fld>
            <a:endParaRPr lang="en-US" altLang="en-US" sz="1200" b="0" baseline="0"/>
          </a:p>
        </p:txBody>
      </p:sp>
      <p:sp>
        <p:nvSpPr>
          <p:cNvPr id="19459" name="Rectangle 2">
            <a:extLst>
              <a:ext uri="{FF2B5EF4-FFF2-40B4-BE49-F238E27FC236}">
                <a16:creationId xmlns:a16="http://schemas.microsoft.com/office/drawing/2014/main" id="{75128726-93AD-3299-2F4A-F4BF07D13D9E}"/>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FB764A17-B3C8-B656-0380-6AC65AAD288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3260485A-5835-4E05-2DE3-FBE012EB5092}"/>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9BC41B0E-1D44-43DF-8F70-2938804B4F89}" type="slidenum">
              <a:rPr lang="en-US" altLang="en-US" sz="1200" b="0" baseline="0"/>
              <a:pPr/>
              <a:t>15</a:t>
            </a:fld>
            <a:endParaRPr lang="en-US" altLang="en-US" sz="1200" b="0" baseline="0"/>
          </a:p>
        </p:txBody>
      </p:sp>
      <p:sp>
        <p:nvSpPr>
          <p:cNvPr id="21507" name="Rectangle 2">
            <a:extLst>
              <a:ext uri="{FF2B5EF4-FFF2-40B4-BE49-F238E27FC236}">
                <a16:creationId xmlns:a16="http://schemas.microsoft.com/office/drawing/2014/main" id="{5A7FB2A4-D515-F31A-24F5-84ACFA26DC05}"/>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35155929-8F3F-41EE-62A5-2B09E2689B7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0FBDD502-DDA7-B664-21F2-A79FEE925B9A}"/>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37DAB6FE-818E-4FC8-999B-F5896212275C}" type="slidenum">
              <a:rPr lang="en-US" altLang="en-US" sz="1200" b="0" baseline="0"/>
              <a:pPr/>
              <a:t>17</a:t>
            </a:fld>
            <a:endParaRPr lang="en-US" altLang="en-US" sz="1200" b="0" baseline="0"/>
          </a:p>
        </p:txBody>
      </p:sp>
      <p:sp>
        <p:nvSpPr>
          <p:cNvPr id="23555" name="Rectangle 2">
            <a:extLst>
              <a:ext uri="{FF2B5EF4-FFF2-40B4-BE49-F238E27FC236}">
                <a16:creationId xmlns:a16="http://schemas.microsoft.com/office/drawing/2014/main" id="{47543BC3-1B2B-C9F1-3A91-025365099F2A}"/>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4F5E6DD4-EA04-9882-E55D-0855B93C5DA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2FE42B5E-0A9E-4923-AA79-1B76147EA569}"/>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9DD0320D-7E75-4B1A-8385-DAED7043A48F}" type="slidenum">
              <a:rPr lang="en-US" altLang="en-US" sz="1200" b="0" baseline="0"/>
              <a:pPr/>
              <a:t>19</a:t>
            </a:fld>
            <a:endParaRPr lang="en-US" altLang="en-US" sz="1200" b="0" baseline="0"/>
          </a:p>
        </p:txBody>
      </p:sp>
      <p:sp>
        <p:nvSpPr>
          <p:cNvPr id="25603" name="Rectangle 2">
            <a:extLst>
              <a:ext uri="{FF2B5EF4-FFF2-40B4-BE49-F238E27FC236}">
                <a16:creationId xmlns:a16="http://schemas.microsoft.com/office/drawing/2014/main" id="{46368572-DE6B-9166-7916-A2251D3D7AAA}"/>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2CE3BD4-E302-3D12-64F3-D4370D71FF9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E97106C2-B97A-070D-5A59-D6581FA566B9}"/>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965384F3-4C04-4AAD-A810-77BABC5F5956}" type="slidenum">
              <a:rPr lang="en-US" altLang="en-US" sz="1200" b="0" baseline="0"/>
              <a:pPr/>
              <a:t>21</a:t>
            </a:fld>
            <a:endParaRPr lang="en-US" altLang="en-US" sz="1200" b="0" baseline="0"/>
          </a:p>
        </p:txBody>
      </p:sp>
      <p:sp>
        <p:nvSpPr>
          <p:cNvPr id="27651" name="Rectangle 2">
            <a:extLst>
              <a:ext uri="{FF2B5EF4-FFF2-40B4-BE49-F238E27FC236}">
                <a16:creationId xmlns:a16="http://schemas.microsoft.com/office/drawing/2014/main" id="{A293F9D0-134D-F516-AA8C-2E86147EB65E}"/>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E397790A-1369-42F1-9432-60B63243D5A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5EC15064-C257-F339-1FF8-59BA10EA9553}"/>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D4A36EFB-8803-411E-82C5-673F124A8705}" type="slidenum">
              <a:rPr lang="en-US" altLang="en-US" sz="1200" b="0" baseline="0"/>
              <a:pPr/>
              <a:t>23</a:t>
            </a:fld>
            <a:endParaRPr lang="en-US" altLang="en-US" sz="1200" b="0" baseline="0"/>
          </a:p>
        </p:txBody>
      </p:sp>
      <p:sp>
        <p:nvSpPr>
          <p:cNvPr id="29699" name="Rectangle 2">
            <a:extLst>
              <a:ext uri="{FF2B5EF4-FFF2-40B4-BE49-F238E27FC236}">
                <a16:creationId xmlns:a16="http://schemas.microsoft.com/office/drawing/2014/main" id="{F5B6E345-EF42-7188-E0C5-06A1EB43A5B5}"/>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D845D8E5-5C33-EBC0-C514-70E43000B8A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4A258ACA-BDE9-4B25-D748-F619F340CF6B}"/>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2243440C-F983-41A1-8365-6CCD60DFFC24}" type="slidenum">
              <a:rPr lang="en-US" altLang="en-US" sz="1200" b="0" baseline="0"/>
              <a:pPr/>
              <a:t>25</a:t>
            </a:fld>
            <a:endParaRPr lang="en-US" altLang="en-US" sz="1200" b="0" baseline="0"/>
          </a:p>
        </p:txBody>
      </p:sp>
      <p:sp>
        <p:nvSpPr>
          <p:cNvPr id="31747" name="Rectangle 2">
            <a:extLst>
              <a:ext uri="{FF2B5EF4-FFF2-40B4-BE49-F238E27FC236}">
                <a16:creationId xmlns:a16="http://schemas.microsoft.com/office/drawing/2014/main" id="{12DE92E2-CF4A-59AF-769E-20279D9BBE27}"/>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F4DFA965-DF40-5467-ED08-7D2DD9F5702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741955A1-2286-F6A4-E57A-4BD80C856668}"/>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A8B3D0E8-305C-4FC4-8D24-72D1477915DA}" type="slidenum">
              <a:rPr lang="en-US" altLang="en-US" sz="1200" b="0" baseline="0"/>
              <a:pPr/>
              <a:t>26</a:t>
            </a:fld>
            <a:endParaRPr lang="en-US" altLang="en-US" sz="1200" b="0" baseline="0"/>
          </a:p>
        </p:txBody>
      </p:sp>
      <p:sp>
        <p:nvSpPr>
          <p:cNvPr id="33795" name="Rectangle 2">
            <a:extLst>
              <a:ext uri="{FF2B5EF4-FFF2-40B4-BE49-F238E27FC236}">
                <a16:creationId xmlns:a16="http://schemas.microsoft.com/office/drawing/2014/main" id="{CC5F8AF2-469C-C370-4E0E-3ABC52426E60}"/>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F599673F-0BDC-0FFC-92F0-8848ED5D410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303465B3-F8EA-94C0-5A1F-2B5D8372B0B1}"/>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AC278116-13C6-4997-A087-B9CE9AEE28B8}" type="slidenum">
              <a:rPr lang="en-US" altLang="en-US" sz="1200" b="0" baseline="0"/>
              <a:pPr/>
              <a:t>29</a:t>
            </a:fld>
            <a:endParaRPr lang="en-US" altLang="en-US" sz="1200" b="0" baseline="0"/>
          </a:p>
        </p:txBody>
      </p:sp>
      <p:sp>
        <p:nvSpPr>
          <p:cNvPr id="35843" name="Rectangle 2">
            <a:extLst>
              <a:ext uri="{FF2B5EF4-FFF2-40B4-BE49-F238E27FC236}">
                <a16:creationId xmlns:a16="http://schemas.microsoft.com/office/drawing/2014/main" id="{3C31CB06-369A-4B66-8F4B-9DDFA8CA0418}"/>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46F7E24E-D375-3103-73BE-DE1B6A972C1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2350B897-8CE2-0124-1FD5-FFE6FCAA2FC9}"/>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C97DF225-D1A3-4C3E-BA59-9E51BF314E98}" type="slidenum">
              <a:rPr lang="en-US" altLang="en-US" sz="1200" b="0" baseline="0"/>
              <a:pPr/>
              <a:t>33</a:t>
            </a:fld>
            <a:endParaRPr lang="en-US" altLang="en-US" sz="1200" b="0" baseline="0"/>
          </a:p>
        </p:txBody>
      </p:sp>
      <p:sp>
        <p:nvSpPr>
          <p:cNvPr id="37891" name="Rectangle 2">
            <a:extLst>
              <a:ext uri="{FF2B5EF4-FFF2-40B4-BE49-F238E27FC236}">
                <a16:creationId xmlns:a16="http://schemas.microsoft.com/office/drawing/2014/main" id="{79706013-A369-B94F-88B6-A1391694E11A}"/>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B72202D6-CF32-81F1-8924-DB945A83E26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B2EB759A-CD4F-9821-58E7-A8364F46F628}"/>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0591ECEA-358F-4355-97DF-87DD6C08DFD0}" type="slidenum">
              <a:rPr lang="en-US" altLang="en-US" sz="1200" b="0" baseline="0"/>
              <a:pPr/>
              <a:t>36</a:t>
            </a:fld>
            <a:endParaRPr lang="en-US" altLang="en-US" sz="1200" b="0" baseline="0"/>
          </a:p>
        </p:txBody>
      </p:sp>
      <p:sp>
        <p:nvSpPr>
          <p:cNvPr id="39939" name="Rectangle 2">
            <a:extLst>
              <a:ext uri="{FF2B5EF4-FFF2-40B4-BE49-F238E27FC236}">
                <a16:creationId xmlns:a16="http://schemas.microsoft.com/office/drawing/2014/main" id="{45388634-9242-9210-3FEF-B9ECE8814CEC}"/>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A74281AA-DA40-0D7C-8EFB-DAA394E6E42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B749F80B-465D-90E4-9094-06980B84C36F}"/>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8441A695-2308-413D-B3C7-FCBB1ECBD8E9}" type="slidenum">
              <a:rPr lang="en-US" altLang="en-US" sz="1200" b="0" baseline="0"/>
              <a:pPr/>
              <a:t>37</a:t>
            </a:fld>
            <a:endParaRPr lang="en-US" altLang="en-US" sz="1200" b="0" baseline="0"/>
          </a:p>
        </p:txBody>
      </p:sp>
      <p:sp>
        <p:nvSpPr>
          <p:cNvPr id="41987" name="Rectangle 2">
            <a:extLst>
              <a:ext uri="{FF2B5EF4-FFF2-40B4-BE49-F238E27FC236}">
                <a16:creationId xmlns:a16="http://schemas.microsoft.com/office/drawing/2014/main" id="{44AD048E-007F-0A24-500C-EAFFE7228833}"/>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74690DC8-8D54-0C82-4E70-5C67D562104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05DDE81F-EC84-3A0F-C31C-C33E60C8E986}"/>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56C1196F-03EF-4B15-AE7C-B3141169DA11}" type="slidenum">
              <a:rPr lang="en-US" altLang="en-US" sz="1200" b="0" baseline="0"/>
              <a:pPr/>
              <a:t>38</a:t>
            </a:fld>
            <a:endParaRPr lang="en-US" altLang="en-US" sz="1200" b="0" baseline="0"/>
          </a:p>
        </p:txBody>
      </p:sp>
      <p:sp>
        <p:nvSpPr>
          <p:cNvPr id="44035" name="Rectangle 2">
            <a:extLst>
              <a:ext uri="{FF2B5EF4-FFF2-40B4-BE49-F238E27FC236}">
                <a16:creationId xmlns:a16="http://schemas.microsoft.com/office/drawing/2014/main" id="{06B35F59-94A3-9D93-F8CC-F4B38F087EF8}"/>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877AA957-D636-E46D-F443-64CA416ACFE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B2C1A15E-1D6D-C7E7-E3C1-1359CF205891}"/>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AEC27235-7CCD-4684-907B-E45F84D8EDF0}" type="slidenum">
              <a:rPr lang="en-US" altLang="en-US" sz="1200" b="0" baseline="0"/>
              <a:pPr/>
              <a:t>40</a:t>
            </a:fld>
            <a:endParaRPr lang="en-US" altLang="en-US" sz="1200" b="0" baseline="0"/>
          </a:p>
        </p:txBody>
      </p:sp>
      <p:sp>
        <p:nvSpPr>
          <p:cNvPr id="46083" name="Rectangle 2">
            <a:extLst>
              <a:ext uri="{FF2B5EF4-FFF2-40B4-BE49-F238E27FC236}">
                <a16:creationId xmlns:a16="http://schemas.microsoft.com/office/drawing/2014/main" id="{4AC8A37E-D472-04C2-221A-1AA295D77333}"/>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4720B150-F1BF-6E65-7585-64C39D78596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514F065-BDA6-6C98-3DC9-42C34D01285C}"/>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49994707-016E-4DE9-8A05-BDA995FE8466}" type="slidenum">
              <a:rPr lang="en-US" altLang="en-US" sz="1200" b="0" baseline="0"/>
              <a:pPr/>
              <a:t>41</a:t>
            </a:fld>
            <a:endParaRPr lang="en-US" altLang="en-US" sz="1200" b="0" baseline="0"/>
          </a:p>
        </p:txBody>
      </p:sp>
      <p:sp>
        <p:nvSpPr>
          <p:cNvPr id="48131" name="Rectangle 2">
            <a:extLst>
              <a:ext uri="{FF2B5EF4-FFF2-40B4-BE49-F238E27FC236}">
                <a16:creationId xmlns:a16="http://schemas.microsoft.com/office/drawing/2014/main" id="{0446EE9C-D15A-0DF0-2494-862F7B18498D}"/>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EE7E51C6-5798-00EF-6698-F7EF23D6ECF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A1469287-F46F-AD39-DF3D-ED7E1922AA47}"/>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C6586895-8177-4244-8F6D-6671131328C8}" type="slidenum">
              <a:rPr lang="en-US" altLang="en-US" sz="1200" b="0" baseline="0"/>
              <a:pPr/>
              <a:t>42</a:t>
            </a:fld>
            <a:endParaRPr lang="en-US" altLang="en-US" sz="1200" b="0" baseline="0"/>
          </a:p>
        </p:txBody>
      </p:sp>
      <p:sp>
        <p:nvSpPr>
          <p:cNvPr id="50179" name="Rectangle 2">
            <a:extLst>
              <a:ext uri="{FF2B5EF4-FFF2-40B4-BE49-F238E27FC236}">
                <a16:creationId xmlns:a16="http://schemas.microsoft.com/office/drawing/2014/main" id="{0BAAB1E2-9C07-109E-F366-C966ED4244C2}"/>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9B7DBFB4-3F96-A417-B71E-97FD243AD56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F0D5F3A3-F378-38B7-895A-E8980ECA0CC1}"/>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3C60B20C-5DC8-4018-8D25-B49719990377}" type="slidenum">
              <a:rPr lang="en-US" altLang="en-US" sz="1200" b="0" baseline="0"/>
              <a:pPr/>
              <a:t>43</a:t>
            </a:fld>
            <a:endParaRPr lang="en-US" altLang="en-US" sz="1200" b="0" baseline="0"/>
          </a:p>
        </p:txBody>
      </p:sp>
      <p:sp>
        <p:nvSpPr>
          <p:cNvPr id="52227" name="Rectangle 2">
            <a:extLst>
              <a:ext uri="{FF2B5EF4-FFF2-40B4-BE49-F238E27FC236}">
                <a16:creationId xmlns:a16="http://schemas.microsoft.com/office/drawing/2014/main" id="{BD23AE92-E253-4CB6-6619-4A244BE2F943}"/>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09C445E9-4161-A8DE-C6A8-CF17A552EAC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0786AD58-2C1C-88F5-4077-17A79E820A42}"/>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06C2741D-DA07-450E-90E6-1FF866637C74}" type="slidenum">
              <a:rPr lang="en-US" altLang="en-US" sz="1200" b="0" baseline="0"/>
              <a:pPr/>
              <a:t>44</a:t>
            </a:fld>
            <a:endParaRPr lang="en-US" altLang="en-US" sz="1200" b="0" baseline="0"/>
          </a:p>
        </p:txBody>
      </p:sp>
      <p:sp>
        <p:nvSpPr>
          <p:cNvPr id="54275" name="Rectangle 2">
            <a:extLst>
              <a:ext uri="{FF2B5EF4-FFF2-40B4-BE49-F238E27FC236}">
                <a16:creationId xmlns:a16="http://schemas.microsoft.com/office/drawing/2014/main" id="{4AFBF53A-8A01-049E-F297-06ED267DE438}"/>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23C2E65E-C9DE-2BA7-A26E-231894F5E66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13B504B4-8C2C-D162-B168-025E7FD791D8}"/>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F3957D15-C381-4062-869E-1AA2160E7FA0}" type="slidenum">
              <a:rPr lang="en-US" altLang="en-US" sz="1200" b="0" baseline="0"/>
              <a:pPr/>
              <a:t>45</a:t>
            </a:fld>
            <a:endParaRPr lang="en-US" altLang="en-US" sz="1200" b="0" baseline="0"/>
          </a:p>
        </p:txBody>
      </p:sp>
      <p:sp>
        <p:nvSpPr>
          <p:cNvPr id="56323" name="Rectangle 2">
            <a:extLst>
              <a:ext uri="{FF2B5EF4-FFF2-40B4-BE49-F238E27FC236}">
                <a16:creationId xmlns:a16="http://schemas.microsoft.com/office/drawing/2014/main" id="{BA1C7B14-DE18-7314-E44D-5BEEB9978550}"/>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B7709CBB-4E1A-D032-5FD7-CCC37F58839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F631AE53-B210-0E52-B778-C8179745EB83}"/>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2DF7EB4C-ABC1-4DDB-8600-00D548E8EEA6}" type="slidenum">
              <a:rPr lang="en-US" altLang="en-US" sz="1200" b="0" baseline="0"/>
              <a:pPr/>
              <a:t>46</a:t>
            </a:fld>
            <a:endParaRPr lang="en-US" altLang="en-US" sz="1200" b="0" baseline="0"/>
          </a:p>
        </p:txBody>
      </p:sp>
      <p:sp>
        <p:nvSpPr>
          <p:cNvPr id="58371" name="Rectangle 2">
            <a:extLst>
              <a:ext uri="{FF2B5EF4-FFF2-40B4-BE49-F238E27FC236}">
                <a16:creationId xmlns:a16="http://schemas.microsoft.com/office/drawing/2014/main" id="{3624B746-0CAE-98B2-0A3E-77051D0BA1EB}"/>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04B282F8-6E95-D99D-8DFD-D7F28945C01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66C54A59-E9F9-431B-388F-2BDCD9F260FF}"/>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FCEB92FF-C955-4491-83F3-84D5A9B35155}" type="slidenum">
              <a:rPr lang="en-US" altLang="en-US" sz="1200" b="0" baseline="0"/>
              <a:pPr/>
              <a:t>48</a:t>
            </a:fld>
            <a:endParaRPr lang="en-US" altLang="en-US" sz="1200" b="0" baseline="0"/>
          </a:p>
        </p:txBody>
      </p:sp>
      <p:sp>
        <p:nvSpPr>
          <p:cNvPr id="60419" name="Rectangle 2">
            <a:extLst>
              <a:ext uri="{FF2B5EF4-FFF2-40B4-BE49-F238E27FC236}">
                <a16:creationId xmlns:a16="http://schemas.microsoft.com/office/drawing/2014/main" id="{1722B0E1-9734-FED1-3ACF-58B5CC42FBAF}"/>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3AA105C7-ACCF-9016-FDC3-44DB689CE32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E387B789-8F91-8BB4-31F9-79809D9F094F}"/>
              </a:ext>
            </a:extLst>
          </p:cNvPr>
          <p:cNvSpPr>
            <a:spLocks noGrp="1" noChangeArrowheads="1"/>
          </p:cNvSpPr>
          <p:nvPr>
            <p:ph type="sldNum" sz="quarter" idx="5"/>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fld id="{9F160844-6E5D-4BB6-B86C-506DAFDF386E}" type="slidenum">
              <a:rPr lang="en-US" altLang="en-US" sz="1200" b="0" baseline="0"/>
              <a:pPr/>
              <a:t>49</a:t>
            </a:fld>
            <a:endParaRPr lang="en-US" altLang="en-US" sz="1200" b="0" baseline="0"/>
          </a:p>
        </p:txBody>
      </p:sp>
      <p:sp>
        <p:nvSpPr>
          <p:cNvPr id="62467" name="Rectangle 2">
            <a:extLst>
              <a:ext uri="{FF2B5EF4-FFF2-40B4-BE49-F238E27FC236}">
                <a16:creationId xmlns:a16="http://schemas.microsoft.com/office/drawing/2014/main" id="{6ABB1128-26DF-1F87-A6A1-8C0D64C0F4AF}"/>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F5BFCD28-8DF5-DDC5-9A85-4FDC231745D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D2940025-10B2-2C9B-C4A3-E51C353B29D3}"/>
              </a:ext>
            </a:extLst>
          </p:cNvPr>
          <p:cNvGrpSpPr/>
          <p:nvPr userDrawn="1"/>
        </p:nvGrpSpPr>
        <p:grpSpPr>
          <a:xfrm>
            <a:off x="-53759" y="-58369"/>
            <a:ext cx="9189648" cy="6980322"/>
            <a:chOff x="0" y="-8467"/>
            <a:chExt cx="12192000" cy="6866467"/>
          </a:xfrm>
        </p:grpSpPr>
        <p:cxnSp>
          <p:nvCxnSpPr>
            <p:cNvPr id="22" name="Straight Connector 21">
              <a:extLst>
                <a:ext uri="{FF2B5EF4-FFF2-40B4-BE49-F238E27FC236}">
                  <a16:creationId xmlns:a16="http://schemas.microsoft.com/office/drawing/2014/main" id="{42906E23-36F7-C173-B91E-18A2D5324117}"/>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23" name="Straight Connector 22">
              <a:extLst>
                <a:ext uri="{FF2B5EF4-FFF2-40B4-BE49-F238E27FC236}">
                  <a16:creationId xmlns:a16="http://schemas.microsoft.com/office/drawing/2014/main" id="{DF9477D8-FE18-86E0-3C7D-4CA088CE8711}"/>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24" name="Rectangle 23">
              <a:extLst>
                <a:ext uri="{FF2B5EF4-FFF2-40B4-BE49-F238E27FC236}">
                  <a16:creationId xmlns:a16="http://schemas.microsoft.com/office/drawing/2014/main" id="{A6C15B21-2CDF-8D9C-9EB9-5171BA40D64B}"/>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25" name="Rectangle 25">
              <a:extLst>
                <a:ext uri="{FF2B5EF4-FFF2-40B4-BE49-F238E27FC236}">
                  <a16:creationId xmlns:a16="http://schemas.microsoft.com/office/drawing/2014/main" id="{18708DEB-58F8-9653-921F-A8719032C3CC}"/>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26" name="Isosceles Triangle 25">
              <a:extLst>
                <a:ext uri="{FF2B5EF4-FFF2-40B4-BE49-F238E27FC236}">
                  <a16:creationId xmlns:a16="http://schemas.microsoft.com/office/drawing/2014/main" id="{B19AD845-963C-34C0-BA83-5535577914CB}"/>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27" name="Rectangle 27">
              <a:extLst>
                <a:ext uri="{FF2B5EF4-FFF2-40B4-BE49-F238E27FC236}">
                  <a16:creationId xmlns:a16="http://schemas.microsoft.com/office/drawing/2014/main" id="{22083734-B728-62A5-4DE9-A28DEF1E7175}"/>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28" name="Rectangle 28">
              <a:extLst>
                <a:ext uri="{FF2B5EF4-FFF2-40B4-BE49-F238E27FC236}">
                  <a16:creationId xmlns:a16="http://schemas.microsoft.com/office/drawing/2014/main" id="{39569ED0-C753-E021-8C3A-194A93D8DBEA}"/>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29" name="Rectangle 29">
              <a:extLst>
                <a:ext uri="{FF2B5EF4-FFF2-40B4-BE49-F238E27FC236}">
                  <a16:creationId xmlns:a16="http://schemas.microsoft.com/office/drawing/2014/main" id="{BE1A9BD4-80B0-EF76-82F9-485DFC86D8BF}"/>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30" name="Isosceles Triangle 29">
              <a:extLst>
                <a:ext uri="{FF2B5EF4-FFF2-40B4-BE49-F238E27FC236}">
                  <a16:creationId xmlns:a16="http://schemas.microsoft.com/office/drawing/2014/main" id="{A9881E67-BCFA-9530-E259-5F9887D7B246}"/>
                </a:ext>
              </a:extLst>
            </p:cNvPr>
            <p:cNvSpPr/>
            <p:nvPr/>
          </p:nvSpPr>
          <p:spPr>
            <a:xfrm>
              <a:off x="10371666" y="3589867"/>
              <a:ext cx="1817160"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31" name="Isosceles Triangle 30">
              <a:extLst>
                <a:ext uri="{FF2B5EF4-FFF2-40B4-BE49-F238E27FC236}">
                  <a16:creationId xmlns:a16="http://schemas.microsoft.com/office/drawing/2014/main" id="{00EBC2DE-C3F7-F2D2-6FFF-EEA6F6457BD0}"/>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12" name="TextBox 11">
            <a:extLst>
              <a:ext uri="{FF2B5EF4-FFF2-40B4-BE49-F238E27FC236}">
                <a16:creationId xmlns:a16="http://schemas.microsoft.com/office/drawing/2014/main" id="{6AD36DF1-7BE9-535F-9099-BBCA04ECD741}"/>
              </a:ext>
            </a:extLst>
          </p:cNvPr>
          <p:cNvSpPr txBox="1"/>
          <p:nvPr userDrawn="1"/>
        </p:nvSpPr>
        <p:spPr>
          <a:xfrm>
            <a:off x="1973653" y="618837"/>
            <a:ext cx="57806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sp>
        <p:nvSpPr>
          <p:cNvPr id="13" name="Slide Number Placeholder 5">
            <a:extLst>
              <a:ext uri="{FF2B5EF4-FFF2-40B4-BE49-F238E27FC236}">
                <a16:creationId xmlns:a16="http://schemas.microsoft.com/office/drawing/2014/main" id="{DC90371C-D11A-B174-88C9-109B0F563D6D}"/>
              </a:ext>
            </a:extLst>
          </p:cNvPr>
          <p:cNvSpPr>
            <a:spLocks noGrp="1"/>
          </p:cNvSpPr>
          <p:nvPr>
            <p:ph type="sldNum" sz="quarter" idx="12"/>
          </p:nvPr>
        </p:nvSpPr>
        <p:spPr>
          <a:xfrm>
            <a:off x="8107753" y="5912056"/>
            <a:ext cx="753954"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14" name="Picture 13">
            <a:extLst>
              <a:ext uri="{FF2B5EF4-FFF2-40B4-BE49-F238E27FC236}">
                <a16:creationId xmlns:a16="http://schemas.microsoft.com/office/drawing/2014/main" id="{1579D212-A0A4-551B-3189-435B263D0CA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33578" y="5546516"/>
            <a:ext cx="1348746" cy="1096206"/>
          </a:xfrm>
          <a:prstGeom prst="rect">
            <a:avLst/>
          </a:prstGeom>
        </p:spPr>
      </p:pic>
      <p:pic>
        <p:nvPicPr>
          <p:cNvPr id="15" name="Picture 14">
            <a:extLst>
              <a:ext uri="{FF2B5EF4-FFF2-40B4-BE49-F238E27FC236}">
                <a16:creationId xmlns:a16="http://schemas.microsoft.com/office/drawing/2014/main" id="{9D30C0E6-9D06-F010-000C-5ECCF1CAEC1E}"/>
              </a:ext>
            </a:extLst>
          </p:cNvPr>
          <p:cNvPicPr>
            <a:picLocks noChangeAspect="1"/>
          </p:cNvPicPr>
          <p:nvPr userDrawn="1"/>
        </p:nvPicPr>
        <p:blipFill>
          <a:blip r:embed="rId3"/>
          <a:stretch>
            <a:fillRect/>
          </a:stretch>
        </p:blipFill>
        <p:spPr>
          <a:xfrm>
            <a:off x="2787" y="-16836"/>
            <a:ext cx="8684013" cy="1610200"/>
          </a:xfrm>
          <a:prstGeom prst="rect">
            <a:avLst/>
          </a:prstGeom>
        </p:spPr>
      </p:pic>
      <p:pic>
        <p:nvPicPr>
          <p:cNvPr id="16" name="Picture 15">
            <a:extLst>
              <a:ext uri="{FF2B5EF4-FFF2-40B4-BE49-F238E27FC236}">
                <a16:creationId xmlns:a16="http://schemas.microsoft.com/office/drawing/2014/main" id="{F7CE6AAD-31B5-751D-B8F5-7B1E45BE9A85}"/>
              </a:ext>
            </a:extLst>
          </p:cNvPr>
          <p:cNvPicPr>
            <a:picLocks noChangeAspect="1"/>
          </p:cNvPicPr>
          <p:nvPr userDrawn="1"/>
        </p:nvPicPr>
        <p:blipFill>
          <a:blip r:embed="rId4"/>
          <a:stretch>
            <a:fillRect/>
          </a:stretch>
        </p:blipFill>
        <p:spPr>
          <a:xfrm>
            <a:off x="1614652" y="6253330"/>
            <a:ext cx="7603156" cy="142548"/>
          </a:xfrm>
          <a:prstGeom prst="rect">
            <a:avLst/>
          </a:prstGeom>
        </p:spPr>
      </p:pic>
      <p:pic>
        <p:nvPicPr>
          <p:cNvPr id="17" name="Picture 16">
            <a:extLst>
              <a:ext uri="{FF2B5EF4-FFF2-40B4-BE49-F238E27FC236}">
                <a16:creationId xmlns:a16="http://schemas.microsoft.com/office/drawing/2014/main" id="{1731A1B8-A697-4CE3-F2DB-90FF1D58EF37}"/>
              </a:ext>
            </a:extLst>
          </p:cNvPr>
          <p:cNvPicPr>
            <a:picLocks noChangeAspect="1"/>
          </p:cNvPicPr>
          <p:nvPr userDrawn="1"/>
        </p:nvPicPr>
        <p:blipFill>
          <a:blip r:embed="rId5"/>
          <a:stretch>
            <a:fillRect/>
          </a:stretch>
        </p:blipFill>
        <p:spPr>
          <a:xfrm>
            <a:off x="0" y="2223591"/>
            <a:ext cx="263311" cy="2709534"/>
          </a:xfrm>
          <a:prstGeom prst="rect">
            <a:avLst/>
          </a:prstGeom>
        </p:spPr>
      </p:pic>
      <p:sp>
        <p:nvSpPr>
          <p:cNvPr id="18" name="TextBox 17">
            <a:extLst>
              <a:ext uri="{FF2B5EF4-FFF2-40B4-BE49-F238E27FC236}">
                <a16:creationId xmlns:a16="http://schemas.microsoft.com/office/drawing/2014/main" id="{7F57BAB7-2D1A-BB3C-0E53-D80502B6E7C2}"/>
              </a:ext>
            </a:extLst>
          </p:cNvPr>
          <p:cNvSpPr txBox="1"/>
          <p:nvPr userDrawn="1"/>
        </p:nvSpPr>
        <p:spPr>
          <a:xfrm>
            <a:off x="2664478" y="662857"/>
            <a:ext cx="647372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id="{C69085CF-1DB1-630D-291D-67874E9F7DD9}"/>
              </a:ext>
            </a:extLst>
          </p:cNvPr>
          <p:cNvPicPr>
            <a:picLocks noChangeAspect="1"/>
          </p:cNvPicPr>
          <p:nvPr userDrawn="1"/>
        </p:nvPicPr>
        <p:blipFill>
          <a:blip r:embed="rId6"/>
          <a:stretch>
            <a:fillRect/>
          </a:stretch>
        </p:blipFill>
        <p:spPr>
          <a:xfrm>
            <a:off x="-6392" y="-72866"/>
            <a:ext cx="1662928" cy="1063466"/>
          </a:xfrm>
          <a:prstGeom prst="rect">
            <a:avLst/>
          </a:prstGeom>
        </p:spPr>
      </p:pic>
      <p:sp>
        <p:nvSpPr>
          <p:cNvPr id="20" name="Footer Placeholder 2">
            <a:extLst>
              <a:ext uri="{FF2B5EF4-FFF2-40B4-BE49-F238E27FC236}">
                <a16:creationId xmlns:a16="http://schemas.microsoft.com/office/drawing/2014/main" id="{BD596286-CB36-6979-2F4B-0FB67E02D6E1}"/>
              </a:ext>
            </a:extLst>
          </p:cNvPr>
          <p:cNvSpPr txBox="1">
            <a:spLocks/>
          </p:cNvSpPr>
          <p:nvPr userDrawn="1"/>
        </p:nvSpPr>
        <p:spPr>
          <a:xfrm>
            <a:off x="627648" y="6539892"/>
            <a:ext cx="7933174"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32" name="Picture 31">
            <a:extLst>
              <a:ext uri="{FF2B5EF4-FFF2-40B4-BE49-F238E27FC236}">
                <a16:creationId xmlns:a16="http://schemas.microsoft.com/office/drawing/2014/main" id="{C09A5545-113E-9C86-B213-C5C340EB9EAF}"/>
              </a:ext>
            </a:extLst>
          </p:cNvPr>
          <p:cNvPicPr>
            <a:picLocks noChangeAspect="1"/>
          </p:cNvPicPr>
          <p:nvPr userDrawn="1"/>
        </p:nvPicPr>
        <p:blipFill>
          <a:blip r:embed="rId5"/>
          <a:stretch>
            <a:fillRect/>
          </a:stretch>
        </p:blipFill>
        <p:spPr>
          <a:xfrm>
            <a:off x="8970660" y="2326550"/>
            <a:ext cx="263311" cy="2709534"/>
          </a:xfrm>
          <a:prstGeom prst="rect">
            <a:avLst/>
          </a:prstGeom>
        </p:spPr>
      </p:pic>
    </p:spTree>
    <p:extLst>
      <p:ext uri="{BB962C8B-B14F-4D97-AF65-F5344CB8AC3E}">
        <p14:creationId xmlns:p14="http://schemas.microsoft.com/office/powerpoint/2010/main" val="694811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2636C3A5-7D2F-22C2-8D53-E61FE2A0F824}"/>
              </a:ext>
            </a:extLst>
          </p:cNvPr>
          <p:cNvSpPr>
            <a:spLocks noGrp="1" noChangeArrowheads="1"/>
          </p:cNvSpPr>
          <p:nvPr>
            <p:ph type="sldNum" sz="quarter" idx="10"/>
          </p:nvPr>
        </p:nvSpPr>
        <p:spPr>
          <a:ln/>
        </p:spPr>
        <p:txBody>
          <a:bodyPr/>
          <a:lstStyle>
            <a:lvl1pPr>
              <a:defRPr/>
            </a:lvl1pPr>
          </a:lstStyle>
          <a:p>
            <a:r>
              <a:rPr lang="en-US" altLang="en-US"/>
              <a:t>4.</a:t>
            </a:r>
            <a:fld id="{BA6DB556-23FF-4EEA-8E91-0D0A8C16258F}" type="slidenum">
              <a:rPr lang="en-US" altLang="en-US"/>
              <a:pPr/>
              <a:t>‹#›</a:t>
            </a:fld>
            <a:endParaRPr lang="en-US" altLang="en-US"/>
          </a:p>
        </p:txBody>
      </p:sp>
    </p:spTree>
    <p:extLst>
      <p:ext uri="{BB962C8B-B14F-4D97-AF65-F5344CB8AC3E}">
        <p14:creationId xmlns:p14="http://schemas.microsoft.com/office/powerpoint/2010/main" val="2681677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16">
            <a:extLst>
              <a:ext uri="{FF2B5EF4-FFF2-40B4-BE49-F238E27FC236}">
                <a16:creationId xmlns:a16="http://schemas.microsoft.com/office/drawing/2014/main" id="{9D62B813-C23B-5BE1-AFD6-D139377B19F9}"/>
              </a:ext>
            </a:extLst>
          </p:cNvPr>
          <p:cNvSpPr>
            <a:spLocks noGrp="1" noChangeArrowheads="1"/>
          </p:cNvSpPr>
          <p:nvPr>
            <p:ph type="sldNum" sz="quarter" idx="10"/>
          </p:nvPr>
        </p:nvSpPr>
        <p:spPr>
          <a:ln/>
        </p:spPr>
        <p:txBody>
          <a:bodyPr/>
          <a:lstStyle>
            <a:lvl1pPr>
              <a:defRPr/>
            </a:lvl1pPr>
          </a:lstStyle>
          <a:p>
            <a:r>
              <a:rPr lang="en-US" altLang="en-US"/>
              <a:t>4.</a:t>
            </a:r>
            <a:fld id="{4ACF2F04-B717-4F10-8CD5-407C52C24148}" type="slidenum">
              <a:rPr lang="en-US" altLang="en-US"/>
              <a:pPr/>
              <a:t>‹#›</a:t>
            </a:fld>
            <a:endParaRPr lang="en-US" altLang="en-US"/>
          </a:p>
        </p:txBody>
      </p:sp>
    </p:spTree>
    <p:extLst>
      <p:ext uri="{BB962C8B-B14F-4D97-AF65-F5344CB8AC3E}">
        <p14:creationId xmlns:p14="http://schemas.microsoft.com/office/powerpoint/2010/main" val="2021129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6">
            <a:extLst>
              <a:ext uri="{FF2B5EF4-FFF2-40B4-BE49-F238E27FC236}">
                <a16:creationId xmlns:a16="http://schemas.microsoft.com/office/drawing/2014/main" id="{0CE4295B-251B-0B03-080B-D2F8C067CA76}"/>
              </a:ext>
            </a:extLst>
          </p:cNvPr>
          <p:cNvSpPr>
            <a:spLocks noGrp="1" noChangeArrowheads="1"/>
          </p:cNvSpPr>
          <p:nvPr>
            <p:ph type="sldNum" sz="quarter" idx="10"/>
          </p:nvPr>
        </p:nvSpPr>
        <p:spPr>
          <a:ln/>
        </p:spPr>
        <p:txBody>
          <a:bodyPr/>
          <a:lstStyle>
            <a:lvl1pPr>
              <a:defRPr/>
            </a:lvl1pPr>
          </a:lstStyle>
          <a:p>
            <a:r>
              <a:rPr lang="en-US" altLang="en-US"/>
              <a:t>4.</a:t>
            </a:r>
            <a:fld id="{47F86DD3-0C56-4DD3-BB0C-0C646D24FD1B}" type="slidenum">
              <a:rPr lang="en-US" altLang="en-US"/>
              <a:pPr/>
              <a:t>‹#›</a:t>
            </a:fld>
            <a:endParaRPr lang="en-US" altLang="en-US"/>
          </a:p>
        </p:txBody>
      </p:sp>
    </p:spTree>
    <p:extLst>
      <p:ext uri="{BB962C8B-B14F-4D97-AF65-F5344CB8AC3E}">
        <p14:creationId xmlns:p14="http://schemas.microsoft.com/office/powerpoint/2010/main" val="814509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6">
            <a:extLst>
              <a:ext uri="{FF2B5EF4-FFF2-40B4-BE49-F238E27FC236}">
                <a16:creationId xmlns:a16="http://schemas.microsoft.com/office/drawing/2014/main" id="{E3565028-F1FA-7B57-F5DB-9DC227B9406F}"/>
              </a:ext>
            </a:extLst>
          </p:cNvPr>
          <p:cNvSpPr>
            <a:spLocks noGrp="1" noChangeArrowheads="1"/>
          </p:cNvSpPr>
          <p:nvPr>
            <p:ph type="sldNum" sz="quarter" idx="10"/>
          </p:nvPr>
        </p:nvSpPr>
        <p:spPr>
          <a:ln/>
        </p:spPr>
        <p:txBody>
          <a:bodyPr/>
          <a:lstStyle>
            <a:lvl1pPr>
              <a:defRPr/>
            </a:lvl1pPr>
          </a:lstStyle>
          <a:p>
            <a:r>
              <a:rPr lang="en-US" altLang="en-US"/>
              <a:t>4.</a:t>
            </a:r>
            <a:fld id="{2A0F9F0A-C7EA-4476-92F1-F4E03351FC79}" type="slidenum">
              <a:rPr lang="en-US" altLang="en-US"/>
              <a:pPr/>
              <a:t>‹#›</a:t>
            </a:fld>
            <a:endParaRPr lang="en-US" altLang="en-US"/>
          </a:p>
        </p:txBody>
      </p:sp>
    </p:spTree>
    <p:extLst>
      <p:ext uri="{BB962C8B-B14F-4D97-AF65-F5344CB8AC3E}">
        <p14:creationId xmlns:p14="http://schemas.microsoft.com/office/powerpoint/2010/main" val="4210150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Rectangle 16">
            <a:extLst>
              <a:ext uri="{FF2B5EF4-FFF2-40B4-BE49-F238E27FC236}">
                <a16:creationId xmlns:a16="http://schemas.microsoft.com/office/drawing/2014/main" id="{EEBAEBA3-740D-3984-7EF7-CC40E6390BBF}"/>
              </a:ext>
            </a:extLst>
          </p:cNvPr>
          <p:cNvSpPr>
            <a:spLocks noGrp="1" noChangeArrowheads="1"/>
          </p:cNvSpPr>
          <p:nvPr>
            <p:ph type="sldNum" sz="quarter" idx="10"/>
          </p:nvPr>
        </p:nvSpPr>
        <p:spPr>
          <a:ln/>
        </p:spPr>
        <p:txBody>
          <a:bodyPr/>
          <a:lstStyle>
            <a:lvl1pPr>
              <a:defRPr/>
            </a:lvl1pPr>
          </a:lstStyle>
          <a:p>
            <a:r>
              <a:rPr lang="en-US" altLang="en-US"/>
              <a:t>4.</a:t>
            </a:r>
            <a:fld id="{C8EA51B4-C811-4081-8DFF-2755D5915248}" type="slidenum">
              <a:rPr lang="en-US" altLang="en-US"/>
              <a:pPr/>
              <a:t>‹#›</a:t>
            </a:fld>
            <a:endParaRPr lang="en-US" altLang="en-US"/>
          </a:p>
        </p:txBody>
      </p:sp>
    </p:spTree>
    <p:extLst>
      <p:ext uri="{BB962C8B-B14F-4D97-AF65-F5344CB8AC3E}">
        <p14:creationId xmlns:p14="http://schemas.microsoft.com/office/powerpoint/2010/main" val="1967938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D07C98D6-E43E-C854-5488-0895F55C5208}"/>
              </a:ext>
            </a:extLst>
          </p:cNvPr>
          <p:cNvSpPr>
            <a:spLocks noGrp="1" noChangeArrowheads="1"/>
          </p:cNvSpPr>
          <p:nvPr>
            <p:ph type="sldNum" sz="quarter" idx="10"/>
          </p:nvPr>
        </p:nvSpPr>
        <p:spPr>
          <a:ln/>
        </p:spPr>
        <p:txBody>
          <a:bodyPr/>
          <a:lstStyle>
            <a:lvl1pPr>
              <a:defRPr/>
            </a:lvl1pPr>
          </a:lstStyle>
          <a:p>
            <a:r>
              <a:rPr lang="en-US" altLang="en-US"/>
              <a:t>4.</a:t>
            </a:r>
            <a:fld id="{4F793983-040F-4BAF-B644-6C8878B1A0CD}" type="slidenum">
              <a:rPr lang="en-US" altLang="en-US"/>
              <a:pPr/>
              <a:t>‹#›</a:t>
            </a:fld>
            <a:endParaRPr lang="en-US" altLang="en-US"/>
          </a:p>
        </p:txBody>
      </p:sp>
    </p:spTree>
    <p:extLst>
      <p:ext uri="{BB962C8B-B14F-4D97-AF65-F5344CB8AC3E}">
        <p14:creationId xmlns:p14="http://schemas.microsoft.com/office/powerpoint/2010/main" val="174266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28468FA9-57A7-BD58-05E8-F7279A8B5F4E}"/>
              </a:ext>
            </a:extLst>
          </p:cNvPr>
          <p:cNvSpPr>
            <a:spLocks noGrp="1" noChangeArrowheads="1"/>
          </p:cNvSpPr>
          <p:nvPr>
            <p:ph type="sldNum" sz="quarter" idx="10"/>
          </p:nvPr>
        </p:nvSpPr>
        <p:spPr>
          <a:ln/>
        </p:spPr>
        <p:txBody>
          <a:bodyPr/>
          <a:lstStyle>
            <a:lvl1pPr>
              <a:defRPr/>
            </a:lvl1pPr>
          </a:lstStyle>
          <a:p>
            <a:r>
              <a:rPr lang="en-US" altLang="en-US"/>
              <a:t>4.</a:t>
            </a:r>
            <a:fld id="{9FC4A096-AC32-40A9-BBEF-559BB295F5D2}" type="slidenum">
              <a:rPr lang="en-US" altLang="en-US"/>
              <a:pPr/>
              <a:t>‹#›</a:t>
            </a:fld>
            <a:endParaRPr lang="en-US" altLang="en-US"/>
          </a:p>
        </p:txBody>
      </p:sp>
    </p:spTree>
    <p:extLst>
      <p:ext uri="{BB962C8B-B14F-4D97-AF65-F5344CB8AC3E}">
        <p14:creationId xmlns:p14="http://schemas.microsoft.com/office/powerpoint/2010/main" val="245638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5B0189F0-EDC2-AC3A-7595-CB1DA63E0FBA}"/>
              </a:ext>
            </a:extLst>
          </p:cNvPr>
          <p:cNvSpPr>
            <a:spLocks noGrp="1" noChangeArrowheads="1"/>
          </p:cNvSpPr>
          <p:nvPr>
            <p:ph type="sldNum" sz="quarter" idx="10"/>
          </p:nvPr>
        </p:nvSpPr>
        <p:spPr>
          <a:ln/>
        </p:spPr>
        <p:txBody>
          <a:bodyPr/>
          <a:lstStyle>
            <a:lvl1pPr>
              <a:defRPr/>
            </a:lvl1pPr>
          </a:lstStyle>
          <a:p>
            <a:r>
              <a:rPr lang="en-US" altLang="en-US"/>
              <a:t>4.</a:t>
            </a:r>
            <a:fld id="{4F811F1F-B693-48AF-95E2-A52C65802AA5}" type="slidenum">
              <a:rPr lang="en-US" altLang="en-US"/>
              <a:pPr/>
              <a:t>‹#›</a:t>
            </a:fld>
            <a:endParaRPr lang="en-US" altLang="en-US"/>
          </a:p>
        </p:txBody>
      </p:sp>
    </p:spTree>
    <p:extLst>
      <p:ext uri="{BB962C8B-B14F-4D97-AF65-F5344CB8AC3E}">
        <p14:creationId xmlns:p14="http://schemas.microsoft.com/office/powerpoint/2010/main" val="4229785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4A7FFB7D-DB2E-FD9D-840E-A843D911FCF8}"/>
              </a:ext>
            </a:extLst>
          </p:cNvPr>
          <p:cNvSpPr>
            <a:spLocks noGrp="1" noChangeArrowheads="1"/>
          </p:cNvSpPr>
          <p:nvPr>
            <p:ph type="sldNum" sz="quarter" idx="10"/>
          </p:nvPr>
        </p:nvSpPr>
        <p:spPr>
          <a:ln/>
        </p:spPr>
        <p:txBody>
          <a:bodyPr/>
          <a:lstStyle>
            <a:lvl1pPr>
              <a:defRPr/>
            </a:lvl1pPr>
          </a:lstStyle>
          <a:p>
            <a:r>
              <a:rPr lang="en-US" altLang="en-US"/>
              <a:t>4.</a:t>
            </a:r>
            <a:fld id="{6CD8AAA1-6DF2-4038-8AC7-2D4DAB410E2F}" type="slidenum">
              <a:rPr lang="en-US" altLang="en-US"/>
              <a:pPr/>
              <a:t>‹#›</a:t>
            </a:fld>
            <a:endParaRPr lang="en-US" altLang="en-US"/>
          </a:p>
        </p:txBody>
      </p:sp>
    </p:spTree>
    <p:extLst>
      <p:ext uri="{BB962C8B-B14F-4D97-AF65-F5344CB8AC3E}">
        <p14:creationId xmlns:p14="http://schemas.microsoft.com/office/powerpoint/2010/main" val="515953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42404E13-7705-9BE6-06B9-0B30005F143E}"/>
              </a:ext>
            </a:extLst>
          </p:cNvPr>
          <p:cNvSpPr>
            <a:spLocks noGrp="1" noChangeArrowheads="1"/>
          </p:cNvSpPr>
          <p:nvPr>
            <p:ph type="sldNum" sz="quarter" idx="10"/>
          </p:nvPr>
        </p:nvSpPr>
        <p:spPr>
          <a:ln/>
        </p:spPr>
        <p:txBody>
          <a:bodyPr/>
          <a:lstStyle>
            <a:lvl1pPr>
              <a:defRPr/>
            </a:lvl1pPr>
          </a:lstStyle>
          <a:p>
            <a:r>
              <a:rPr lang="en-US" altLang="en-US"/>
              <a:t>4.</a:t>
            </a:r>
            <a:fld id="{FB7BDA5A-2265-497F-B1EA-DAF99A6066C0}" type="slidenum">
              <a:rPr lang="en-US" altLang="en-US"/>
              <a:pPr/>
              <a:t>‹#›</a:t>
            </a:fld>
            <a:endParaRPr lang="en-US" altLang="en-US"/>
          </a:p>
        </p:txBody>
      </p:sp>
    </p:spTree>
    <p:extLst>
      <p:ext uri="{BB962C8B-B14F-4D97-AF65-F5344CB8AC3E}">
        <p14:creationId xmlns:p14="http://schemas.microsoft.com/office/powerpoint/2010/main" val="1083225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36" name="Rectangle 16">
            <a:extLst>
              <a:ext uri="{FF2B5EF4-FFF2-40B4-BE49-F238E27FC236}">
                <a16:creationId xmlns:a16="http://schemas.microsoft.com/office/drawing/2014/main" id="{AE287069-F70F-D37F-AB79-E4167E7E092B}"/>
              </a:ext>
            </a:extLst>
          </p:cNvPr>
          <p:cNvSpPr>
            <a:spLocks noGrp="1" noChangeArrowheads="1"/>
          </p:cNvSpPr>
          <p:nvPr>
            <p:ph type="sldNum" sz="quarter" idx="4"/>
          </p:nvPr>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aseline="0">
                <a:solidFill>
                  <a:schemeClr val="bg2"/>
                </a:solidFill>
                <a:latin typeface="Arial" panose="020B0604020202020204" pitchFamily="34" charset="0"/>
              </a:defRPr>
            </a:lvl1pPr>
          </a:lstStyle>
          <a:p>
            <a:r>
              <a:rPr lang="en-US" altLang="en-US"/>
              <a:t>4.</a:t>
            </a:r>
            <a:fld id="{B794141B-373F-4CAA-964A-49D2DDE8F486}"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Arial Unicode MS" pitchFamily="34" charset="-128"/>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Arial Unicode MS" pitchFamily="34" charset="-128"/>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Arial Unicode MS" pitchFamily="34" charset="-128"/>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Arial Unicode MS" pitchFamily="34" charset="-128"/>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Arial Unicode MS" pitchFamily="34" charset="-128"/>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Logical_disjunction" TargetMode="External"/><Relationship Id="rId3" Type="http://schemas.openxmlformats.org/officeDocument/2006/relationships/hyperlink" Target="https://en.wikipedia.org/wiki/Elementary_algebra" TargetMode="External"/><Relationship Id="rId7" Type="http://schemas.openxmlformats.org/officeDocument/2006/relationships/hyperlink" Target="https://en.wikipedia.org/wiki/Logical_conjunction" TargetMode="External"/><Relationship Id="rId2" Type="http://schemas.openxmlformats.org/officeDocument/2006/relationships/hyperlink" Target="https://en.wikipedia.org/wiki/Algebra" TargetMode="External"/><Relationship Id="rId1" Type="http://schemas.openxmlformats.org/officeDocument/2006/relationships/slideLayout" Target="../slideLayouts/slideLayout1.xml"/><Relationship Id="rId6" Type="http://schemas.openxmlformats.org/officeDocument/2006/relationships/hyperlink" Target="https://en.wikipedia.org/wiki/Logical_connective" TargetMode="External"/><Relationship Id="rId5" Type="http://schemas.openxmlformats.org/officeDocument/2006/relationships/hyperlink" Target="https://en.wikipedia.org/wiki/Truth_value" TargetMode="External"/><Relationship Id="rId10" Type="http://schemas.openxmlformats.org/officeDocument/2006/relationships/hyperlink" Target="https://en.wikipedia.org/wiki/Logical_operation" TargetMode="External"/><Relationship Id="rId4" Type="http://schemas.openxmlformats.org/officeDocument/2006/relationships/hyperlink" Target="https://en.wikipedia.org/wiki/Variable_(mathematics)" TargetMode="External"/><Relationship Id="rId9" Type="http://schemas.openxmlformats.org/officeDocument/2006/relationships/hyperlink" Target="https://en.wikipedia.org/wiki/Negatio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F100322-99CF-C82D-316C-39FBCFD70E39}"/>
              </a:ext>
            </a:extLst>
          </p:cNvPr>
          <p:cNvSpPr>
            <a:spLocks noGrp="1"/>
          </p:cNvSpPr>
          <p:nvPr>
            <p:ph type="sldNum" sz="quarter" idx="10"/>
          </p:nvPr>
        </p:nvSpPr>
        <p:spPr/>
        <p:txBody>
          <a:bodyPr/>
          <a:lstStyle/>
          <a:p>
            <a:r>
              <a:rPr lang="en-US" altLang="en-US"/>
              <a:t>4.</a:t>
            </a:r>
            <a:fld id="{4F793983-040F-4BAF-B644-6C8878B1A0CD}" type="slidenum">
              <a:rPr lang="en-US" altLang="en-US" smtClean="0"/>
              <a:pPr/>
              <a:t>1</a:t>
            </a:fld>
            <a:endParaRPr lang="en-US" altLang="en-US"/>
          </a:p>
        </p:txBody>
      </p:sp>
      <p:sp>
        <p:nvSpPr>
          <p:cNvPr id="3" name="Slide Number Placeholder 5">
            <a:extLst>
              <a:ext uri="{FF2B5EF4-FFF2-40B4-BE49-F238E27FC236}">
                <a16:creationId xmlns:a16="http://schemas.microsoft.com/office/drawing/2014/main" id="{BD11C9C7-3F4A-07B4-259B-CB7D26D4657C}"/>
              </a:ext>
            </a:extLst>
          </p:cNvPr>
          <p:cNvSpPr txBox="1">
            <a:spLocks/>
          </p:cNvSpPr>
          <p:nvPr/>
        </p:nvSpPr>
        <p:spPr>
          <a:xfrm>
            <a:off x="8077201" y="5902822"/>
            <a:ext cx="573951" cy="365125"/>
          </a:xfrm>
          <a:prstGeom prst="rect">
            <a:avLst/>
          </a:prstGeom>
        </p:spPr>
        <p:txBody>
          <a:bodyPr/>
          <a:ls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a:lstStyle>
          <a:p>
            <a:pPr>
              <a:defRPr/>
            </a:pPr>
            <a:fld id="{B1E69E91-E87B-45DD-B099-93F3FF06128A}" type="slidenum">
              <a:rPr lang="en-US" smtClean="0">
                <a:solidFill>
                  <a:srgbClr val="A5300F"/>
                </a:solidFill>
              </a:rPr>
              <a:pPr>
                <a:defRPr/>
              </a:pPr>
              <a:t>1</a:t>
            </a:fld>
            <a:endParaRPr lang="en-US">
              <a:solidFill>
                <a:srgbClr val="A5300F"/>
              </a:solidFill>
            </a:endParaRPr>
          </a:p>
        </p:txBody>
      </p:sp>
      <p:pic>
        <p:nvPicPr>
          <p:cNvPr id="4" name="Picture 3">
            <a:extLst>
              <a:ext uri="{FF2B5EF4-FFF2-40B4-BE49-F238E27FC236}">
                <a16:creationId xmlns:a16="http://schemas.microsoft.com/office/drawing/2014/main" id="{83F51885-3409-FA90-7381-2D59B0758F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377" y="5719844"/>
            <a:ext cx="1026740" cy="1096206"/>
          </a:xfrm>
          <a:prstGeom prst="rect">
            <a:avLst/>
          </a:prstGeom>
        </p:spPr>
      </p:pic>
      <p:pic>
        <p:nvPicPr>
          <p:cNvPr id="5" name="Picture 4">
            <a:extLst>
              <a:ext uri="{FF2B5EF4-FFF2-40B4-BE49-F238E27FC236}">
                <a16:creationId xmlns:a16="http://schemas.microsoft.com/office/drawing/2014/main" id="{94482569-99AB-7114-7596-DA7539ED475C}"/>
              </a:ext>
            </a:extLst>
          </p:cNvPr>
          <p:cNvPicPr>
            <a:picLocks noChangeAspect="1"/>
          </p:cNvPicPr>
          <p:nvPr/>
        </p:nvPicPr>
        <p:blipFill>
          <a:blip r:embed="rId3"/>
          <a:stretch>
            <a:fillRect/>
          </a:stretch>
        </p:blipFill>
        <p:spPr>
          <a:xfrm>
            <a:off x="1496989" y="6179528"/>
            <a:ext cx="7647011" cy="188335"/>
          </a:xfrm>
          <a:prstGeom prst="rect">
            <a:avLst/>
          </a:prstGeom>
        </p:spPr>
      </p:pic>
      <p:pic>
        <p:nvPicPr>
          <p:cNvPr id="6" name="Picture 5">
            <a:extLst>
              <a:ext uri="{FF2B5EF4-FFF2-40B4-BE49-F238E27FC236}">
                <a16:creationId xmlns:a16="http://schemas.microsoft.com/office/drawing/2014/main" id="{4E4E1A31-72F6-9A16-A47A-B2B7692AC726}"/>
              </a:ext>
            </a:extLst>
          </p:cNvPr>
          <p:cNvPicPr>
            <a:picLocks noChangeAspect="1"/>
          </p:cNvPicPr>
          <p:nvPr/>
        </p:nvPicPr>
        <p:blipFill>
          <a:blip r:embed="rId4"/>
          <a:stretch>
            <a:fillRect/>
          </a:stretch>
        </p:blipFill>
        <p:spPr>
          <a:xfrm>
            <a:off x="-66226" y="1710679"/>
            <a:ext cx="200447" cy="2709534"/>
          </a:xfrm>
          <a:prstGeom prst="rect">
            <a:avLst/>
          </a:prstGeom>
        </p:spPr>
      </p:pic>
      <p:sp>
        <p:nvSpPr>
          <p:cNvPr id="7" name="Footer Placeholder 2">
            <a:extLst>
              <a:ext uri="{FF2B5EF4-FFF2-40B4-BE49-F238E27FC236}">
                <a16:creationId xmlns:a16="http://schemas.microsoft.com/office/drawing/2014/main" id="{72CD6358-4FBA-F540-8669-3EDC38F821E0}"/>
              </a:ext>
            </a:extLst>
          </p:cNvPr>
          <p:cNvSpPr txBox="1">
            <a:spLocks/>
          </p:cNvSpPr>
          <p:nvPr/>
        </p:nvSpPr>
        <p:spPr>
          <a:xfrm>
            <a:off x="2818514" y="6633486"/>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BDC1EB8D-11C2-7CA5-EE69-0C633563DACF}"/>
              </a:ext>
            </a:extLst>
          </p:cNvPr>
          <p:cNvGrpSpPr/>
          <p:nvPr/>
        </p:nvGrpSpPr>
        <p:grpSpPr>
          <a:xfrm>
            <a:off x="0" y="6597"/>
            <a:ext cx="9144000" cy="6866467"/>
            <a:chOff x="0" y="-8467"/>
            <a:chExt cx="12192000" cy="6866467"/>
          </a:xfrm>
        </p:grpSpPr>
        <p:cxnSp>
          <p:nvCxnSpPr>
            <p:cNvPr id="9" name="Straight Connector 8">
              <a:extLst>
                <a:ext uri="{FF2B5EF4-FFF2-40B4-BE49-F238E27FC236}">
                  <a16:creationId xmlns:a16="http://schemas.microsoft.com/office/drawing/2014/main" id="{CD245C4E-BB4F-6E4A-3213-0D5199CE6AD0}"/>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0" name="Straight Connector 9">
              <a:extLst>
                <a:ext uri="{FF2B5EF4-FFF2-40B4-BE49-F238E27FC236}">
                  <a16:creationId xmlns:a16="http://schemas.microsoft.com/office/drawing/2014/main" id="{3CE72699-7344-251B-ECB5-34B41325B15D}"/>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1" name="Rectangle 23">
              <a:extLst>
                <a:ext uri="{FF2B5EF4-FFF2-40B4-BE49-F238E27FC236}">
                  <a16:creationId xmlns:a16="http://schemas.microsoft.com/office/drawing/2014/main" id="{38EF85C2-D07B-1BD3-E16D-4C9C755C63A9}"/>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2" name="Rectangle 25">
              <a:extLst>
                <a:ext uri="{FF2B5EF4-FFF2-40B4-BE49-F238E27FC236}">
                  <a16:creationId xmlns:a16="http://schemas.microsoft.com/office/drawing/2014/main" id="{B37DEB21-0DEA-149A-D52B-512213AFBA6A}"/>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3" name="Isosceles Triangle 12">
              <a:extLst>
                <a:ext uri="{FF2B5EF4-FFF2-40B4-BE49-F238E27FC236}">
                  <a16:creationId xmlns:a16="http://schemas.microsoft.com/office/drawing/2014/main" id="{5BCE042A-4259-EDD7-344D-073CA5F3CC5D}"/>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4" name="Rectangle 27">
              <a:extLst>
                <a:ext uri="{FF2B5EF4-FFF2-40B4-BE49-F238E27FC236}">
                  <a16:creationId xmlns:a16="http://schemas.microsoft.com/office/drawing/2014/main" id="{9D3A9E66-2F69-3CAB-C621-1C27CAF08394}"/>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5" name="Rectangle 28">
              <a:extLst>
                <a:ext uri="{FF2B5EF4-FFF2-40B4-BE49-F238E27FC236}">
                  <a16:creationId xmlns:a16="http://schemas.microsoft.com/office/drawing/2014/main" id="{5B7755C1-597F-89ED-ED6D-F69AB0268A38}"/>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6" name="Rectangle 29">
              <a:extLst>
                <a:ext uri="{FF2B5EF4-FFF2-40B4-BE49-F238E27FC236}">
                  <a16:creationId xmlns:a16="http://schemas.microsoft.com/office/drawing/2014/main" id="{1F643952-FE69-70AD-D2E2-CED2AC8618F0}"/>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7" name="Isosceles Triangle 16">
              <a:extLst>
                <a:ext uri="{FF2B5EF4-FFF2-40B4-BE49-F238E27FC236}">
                  <a16:creationId xmlns:a16="http://schemas.microsoft.com/office/drawing/2014/main" id="{7FA90A44-0EE5-27FE-13ED-0E9178DCC809}"/>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8" name="Isosceles Triangle 17">
              <a:extLst>
                <a:ext uri="{FF2B5EF4-FFF2-40B4-BE49-F238E27FC236}">
                  <a16:creationId xmlns:a16="http://schemas.microsoft.com/office/drawing/2014/main" id="{9E6595A8-F611-221C-F9F1-CA03E28FC46D}"/>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19" name="Picture 18">
            <a:extLst>
              <a:ext uri="{FF2B5EF4-FFF2-40B4-BE49-F238E27FC236}">
                <a16:creationId xmlns:a16="http://schemas.microsoft.com/office/drawing/2014/main" id="{0E9459DC-7959-3005-CBC4-D9E4DE306242}"/>
              </a:ext>
            </a:extLst>
          </p:cNvPr>
          <p:cNvPicPr>
            <a:picLocks noChangeAspect="1"/>
          </p:cNvPicPr>
          <p:nvPr/>
        </p:nvPicPr>
        <p:blipFill>
          <a:blip r:embed="rId4"/>
          <a:stretch>
            <a:fillRect/>
          </a:stretch>
        </p:blipFill>
        <p:spPr>
          <a:xfrm>
            <a:off x="12036181" y="2250164"/>
            <a:ext cx="200447" cy="2709534"/>
          </a:xfrm>
          <a:prstGeom prst="rect">
            <a:avLst/>
          </a:prstGeom>
        </p:spPr>
      </p:pic>
      <p:sp>
        <p:nvSpPr>
          <p:cNvPr id="20" name="Subtitle 2">
            <a:extLst>
              <a:ext uri="{FF2B5EF4-FFF2-40B4-BE49-F238E27FC236}">
                <a16:creationId xmlns:a16="http://schemas.microsoft.com/office/drawing/2014/main" id="{2ACA1AF7-E4F4-AB9A-E4C6-907342081622}"/>
              </a:ext>
            </a:extLst>
          </p:cNvPr>
          <p:cNvSpPr txBox="1">
            <a:spLocks/>
          </p:cNvSpPr>
          <p:nvPr/>
        </p:nvSpPr>
        <p:spPr>
          <a:xfrm>
            <a:off x="1518674" y="4248333"/>
            <a:ext cx="5891213"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None/>
            </a:pPr>
            <a:r>
              <a:rPr lang="en-US" sz="3600" b="1" i="0" dirty="0">
                <a:latin typeface="Times New Roman" panose="02020603050405020304" pitchFamily="18" charset="0"/>
                <a:cs typeface="Times New Roman" panose="02020603050405020304" pitchFamily="18" charset="0"/>
              </a:rPr>
              <a:t>Prof. Lamiaa Fattouh Ibrahim</a:t>
            </a:r>
          </a:p>
          <a:p>
            <a:pPr marL="0" indent="0" algn="ctr" eaLnBrk="1" hangingPunct="1">
              <a:buNone/>
            </a:pPr>
            <a:r>
              <a:rPr lang="en-US" sz="3600" b="1" i="0" dirty="0">
                <a:latin typeface="Times New Roman" panose="02020603050405020304" pitchFamily="18" charset="0"/>
                <a:ea typeface="Majalla UI"/>
                <a:cs typeface="Times New Roman" panose="02020603050405020304" pitchFamily="18" charset="0"/>
              </a:rPr>
              <a:t>Everyone Smart University  </a:t>
            </a:r>
          </a:p>
          <a:p>
            <a:pPr marL="0" indent="0" algn="ctr" eaLnBrk="1" hangingPunct="1">
              <a:buNone/>
            </a:pPr>
            <a:r>
              <a:rPr lang="en-US" sz="3600" b="1" i="0" dirty="0">
                <a:latin typeface="Times New Roman" panose="02020603050405020304" pitchFamily="18" charset="0"/>
                <a:ea typeface="Majalla UI"/>
                <a:cs typeface="Times New Roman" panose="02020603050405020304" pitchFamily="18" charset="0"/>
              </a:rPr>
              <a:t>Faculty of </a:t>
            </a:r>
            <a:r>
              <a:rPr lang="en-US" sz="4000" b="1" i="0" dirty="0">
                <a:latin typeface="Times New Roman" panose="02020603050405020304" pitchFamily="18" charset="0"/>
                <a:ea typeface="Majalla UI"/>
                <a:cs typeface="Times New Roman" panose="02020603050405020304" pitchFamily="18" charset="0"/>
              </a:rPr>
              <a:t>Informatics</a:t>
            </a:r>
            <a:endParaRPr lang="en-US" sz="4000" b="1" i="0" dirty="0">
              <a:latin typeface="Times New Roman" panose="02020603050405020304" pitchFamily="18" charset="0"/>
              <a:cs typeface="Times New Roman" panose="02020603050405020304" pitchFamily="18" charset="0"/>
            </a:endParaRPr>
          </a:p>
          <a:p>
            <a:pPr marL="0" indent="0" algn="ctr" eaLnBrk="1" hangingPunct="1">
              <a:buNone/>
            </a:pPr>
            <a:r>
              <a:rPr lang="en-US" sz="3600" b="1" i="0" dirty="0">
                <a:latin typeface="Times New Roman" panose="02020603050405020304" pitchFamily="18" charset="0"/>
                <a:cs typeface="Times New Roman" panose="02020603050405020304" pitchFamily="18" charset="0"/>
              </a:rPr>
              <a:t>Spring 2023</a:t>
            </a:r>
          </a:p>
        </p:txBody>
      </p:sp>
      <p:sp>
        <p:nvSpPr>
          <p:cNvPr id="21" name="Slide Number Placeholder 2">
            <a:extLst>
              <a:ext uri="{FF2B5EF4-FFF2-40B4-BE49-F238E27FC236}">
                <a16:creationId xmlns:a16="http://schemas.microsoft.com/office/drawing/2014/main" id="{85D8C8F8-539D-4914-877A-4F1730D65F44}"/>
              </a:ext>
            </a:extLst>
          </p:cNvPr>
          <p:cNvSpPr txBox="1">
            <a:spLocks/>
          </p:cNvSpPr>
          <p:nvPr/>
        </p:nvSpPr>
        <p:spPr bwMode="auto">
          <a:xfrm>
            <a:off x="5829301" y="5825962"/>
            <a:ext cx="512504"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9pPr>
          </a:lstStyle>
          <a:p>
            <a:fld id="{7729AD7A-7DE9-4247-A582-BC235EEC0C3A}" type="slidenum">
              <a:rPr lang="en-US" sz="2100" smtClean="0">
                <a:solidFill>
                  <a:srgbClr val="D1EAEE"/>
                </a:solidFill>
                <a:latin typeface="Constantia" panose="02030602050306030303" pitchFamily="18" charset="0"/>
              </a:rPr>
              <a:pPr/>
              <a:t>1</a:t>
            </a:fld>
            <a:endParaRPr lang="en-US" sz="2100">
              <a:solidFill>
                <a:srgbClr val="D1EAEE"/>
              </a:solidFill>
              <a:latin typeface="Constantia" panose="02030602050306030303" pitchFamily="18" charset="0"/>
            </a:endParaRPr>
          </a:p>
        </p:txBody>
      </p:sp>
      <p:pic>
        <p:nvPicPr>
          <p:cNvPr id="22" name="Picture 21">
            <a:extLst>
              <a:ext uri="{FF2B5EF4-FFF2-40B4-BE49-F238E27FC236}">
                <a16:creationId xmlns:a16="http://schemas.microsoft.com/office/drawing/2014/main" id="{8A06F8EC-12DB-C0C6-BA63-7E720A053B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425708" y="0"/>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5DEA2AF4-DAA8-4DAD-ADD6-542434D6B613}"/>
              </a:ext>
            </a:extLst>
          </p:cNvPr>
          <p:cNvSpPr txBox="1"/>
          <p:nvPr/>
        </p:nvSpPr>
        <p:spPr>
          <a:xfrm>
            <a:off x="751656" y="1902624"/>
            <a:ext cx="7640687" cy="1200329"/>
          </a:xfrm>
          <a:prstGeom prst="rect">
            <a:avLst/>
          </a:prstGeom>
          <a:noFill/>
        </p:spPr>
        <p:txBody>
          <a:bodyPr wrap="square" rtlCol="0">
            <a:spAutoFit/>
          </a:bodyPr>
          <a:lstStyle/>
          <a:p>
            <a:pPr algn="ctr"/>
            <a:r>
              <a:rPr lang="en-US" sz="3600" b="1" i="0" dirty="0">
                <a:latin typeface="Times New Roman" panose="02020603050405020304" pitchFamily="18" charset="0"/>
                <a:cs typeface="Times New Roman" panose="02020603050405020304" pitchFamily="18" charset="0"/>
              </a:rPr>
              <a:t>IT111 - Introduction to Information Technology</a:t>
            </a:r>
          </a:p>
          <a:p>
            <a:pPr algn="ctr"/>
            <a:r>
              <a:rPr lang="en-US" sz="3600" b="1" i="0" dirty="0">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600" b="1" i="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600" i="0" dirty="0"/>
          </a:p>
        </p:txBody>
      </p:sp>
      <p:pic>
        <p:nvPicPr>
          <p:cNvPr id="24" name="Picture 23">
            <a:extLst>
              <a:ext uri="{FF2B5EF4-FFF2-40B4-BE49-F238E27FC236}">
                <a16:creationId xmlns:a16="http://schemas.microsoft.com/office/drawing/2014/main" id="{22C3DAC3-4EA1-F32F-B235-EB3520F6804E}"/>
              </a:ext>
            </a:extLst>
          </p:cNvPr>
          <p:cNvPicPr>
            <a:picLocks noChangeAspect="1"/>
          </p:cNvPicPr>
          <p:nvPr/>
        </p:nvPicPr>
        <p:blipFill>
          <a:blip r:embed="rId6"/>
          <a:stretch>
            <a:fillRect/>
          </a:stretch>
        </p:blipFill>
        <p:spPr>
          <a:xfrm>
            <a:off x="64110" y="177154"/>
            <a:ext cx="1443038" cy="1533525"/>
          </a:xfrm>
          <a:prstGeom prst="rect">
            <a:avLst/>
          </a:prstGeom>
        </p:spPr>
      </p:pic>
      <p:sp>
        <p:nvSpPr>
          <p:cNvPr id="25" name="Rectangle 24">
            <a:extLst>
              <a:ext uri="{FF2B5EF4-FFF2-40B4-BE49-F238E27FC236}">
                <a16:creationId xmlns:a16="http://schemas.microsoft.com/office/drawing/2014/main" id="{90D021CF-826C-9B10-7CF3-D2F741BA7475}"/>
              </a:ext>
            </a:extLst>
          </p:cNvPr>
          <p:cNvSpPr/>
          <p:nvPr/>
        </p:nvSpPr>
        <p:spPr>
          <a:xfrm>
            <a:off x="1377949" y="3112097"/>
            <a:ext cx="6400801" cy="479618"/>
          </a:xfrm>
          <a:prstGeom prst="rect">
            <a:avLst/>
          </a:prstGeom>
          <a:noFill/>
        </p:spPr>
        <p:txBody>
          <a:bodyPr wrap="square" lIns="68580" tIns="34290" rIns="68580" bIns="34290">
            <a:spAutoFit/>
          </a:bodyPr>
          <a:lstStyle/>
          <a:p>
            <a:pPr algn="ctr"/>
            <a:r>
              <a:rPr lang="en-US" sz="4000" b="1" i="0" cap="none" spc="0" dirty="0">
                <a:ln w="22225">
                  <a:solidFill>
                    <a:schemeClr val="accent2"/>
                  </a:solidFill>
                  <a:prstDash val="solid"/>
                </a:ln>
                <a:solidFill>
                  <a:srgbClr val="FF9900"/>
                </a:solidFill>
                <a:effectLst/>
                <a:latin typeface="Algerian" panose="04020705040A02060702" pitchFamily="82" charset="0"/>
              </a:rPr>
              <a:t>Lecture </a:t>
            </a:r>
            <a:r>
              <a:rPr lang="en-US" sz="4000" i="0" cap="none" spc="0" dirty="0">
                <a:ln w="22225">
                  <a:solidFill>
                    <a:schemeClr val="accent2"/>
                  </a:solidFill>
                  <a:prstDash val="solid"/>
                </a:ln>
                <a:solidFill>
                  <a:srgbClr val="FF9900"/>
                </a:solidFill>
                <a:effectLst/>
                <a:latin typeface="Algerian" panose="04020705040A02060702" pitchFamily="82" charset="0"/>
              </a:rPr>
              <a:t>5 </a:t>
            </a:r>
            <a:r>
              <a:rPr lang="en-US" altLang="en-US" sz="4000" dirty="0">
                <a:ln w="22225">
                  <a:solidFill>
                    <a:schemeClr val="accent2"/>
                  </a:solidFill>
                  <a:prstDash val="solid"/>
                </a:ln>
                <a:solidFill>
                  <a:srgbClr val="FF9900"/>
                </a:solidFill>
                <a:latin typeface="Algerian" panose="04020705040A02060702" pitchFamily="82" charset="0"/>
              </a:rPr>
              <a:t>Operation on Data</a:t>
            </a:r>
            <a:r>
              <a:rPr lang="en-US" sz="4000" dirty="0">
                <a:ln w="22225">
                  <a:solidFill>
                    <a:schemeClr val="accent2"/>
                  </a:solidFill>
                  <a:prstDash val="solid"/>
                </a:ln>
                <a:solidFill>
                  <a:srgbClr val="FF9900"/>
                </a:solidFill>
                <a:latin typeface="Algerian" panose="04020705040A02060702" pitchFamily="82" charset="0"/>
              </a:rPr>
              <a:t> </a:t>
            </a:r>
          </a:p>
        </p:txBody>
      </p:sp>
    </p:spTree>
    <p:extLst>
      <p:ext uri="{BB962C8B-B14F-4D97-AF65-F5344CB8AC3E}">
        <p14:creationId xmlns:p14="http://schemas.microsoft.com/office/powerpoint/2010/main" val="901027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12CF3C61-C07A-882A-7EF9-1D4019F1AD1D}"/>
              </a:ext>
            </a:extLst>
          </p:cNvPr>
          <p:cNvSpPr>
            <a:spLocks noChangeArrowheads="1"/>
          </p:cNvSpPr>
          <p:nvPr/>
        </p:nvSpPr>
        <p:spPr bwMode="auto">
          <a:xfrm>
            <a:off x="152400" y="1524000"/>
            <a:ext cx="8915400" cy="4619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baseline="0"/>
              <a:t> List the three categories of operations performed on data.</a:t>
            </a:r>
          </a:p>
        </p:txBody>
      </p:sp>
      <p:sp>
        <p:nvSpPr>
          <p:cNvPr id="1185795" name="Rectangle 3">
            <a:extLst>
              <a:ext uri="{FF2B5EF4-FFF2-40B4-BE49-F238E27FC236}">
                <a16:creationId xmlns:a16="http://schemas.microsoft.com/office/drawing/2014/main" id="{3ADBBB38-BDAC-C816-388B-4DD5587E6341}"/>
              </a:ext>
            </a:extLst>
          </p:cNvPr>
          <p:cNvSpPr>
            <a:spLocks noChangeArrowheads="1"/>
          </p:cNvSpPr>
          <p:nvPr/>
        </p:nvSpPr>
        <p:spPr bwMode="auto">
          <a:xfrm>
            <a:off x="2950906" y="-21867"/>
            <a:ext cx="22098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en-US" sz="3200" baseline="0" dirty="0">
                <a:solidFill>
                  <a:schemeClr val="hlink"/>
                </a:solidFill>
                <a:effectLst>
                  <a:outerShdw blurRad="38100" dist="38100" dir="2700000" algn="tl">
                    <a:srgbClr val="C0C0C0"/>
                  </a:outerShdw>
                </a:effectLst>
              </a:rPr>
              <a:t>Objectives</a:t>
            </a:r>
          </a:p>
        </p:txBody>
      </p:sp>
      <p:sp>
        <p:nvSpPr>
          <p:cNvPr id="1185796" name="Rectangle 4">
            <a:extLst>
              <a:ext uri="{FF2B5EF4-FFF2-40B4-BE49-F238E27FC236}">
                <a16:creationId xmlns:a16="http://schemas.microsoft.com/office/drawing/2014/main" id="{3259A94E-B199-3BF0-0FBA-9E0DC845A588}"/>
              </a:ext>
            </a:extLst>
          </p:cNvPr>
          <p:cNvSpPr>
            <a:spLocks noChangeArrowheads="1"/>
          </p:cNvSpPr>
          <p:nvPr/>
        </p:nvSpPr>
        <p:spPr bwMode="auto">
          <a:xfrm>
            <a:off x="1524000" y="536872"/>
            <a:ext cx="8763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defRPr/>
            </a:pPr>
            <a:r>
              <a:rPr lang="en-US" altLang="en-US" baseline="0" dirty="0">
                <a:solidFill>
                  <a:schemeClr val="bg1"/>
                </a:solidFill>
                <a:effectLst>
                  <a:outerShdw blurRad="38100" dist="38100" dir="2700000" algn="tl">
                    <a:srgbClr val="C0C0C0"/>
                  </a:outerShdw>
                </a:effectLst>
              </a:rPr>
              <a:t>After studying this chapter, the student should be able to:</a:t>
            </a:r>
          </a:p>
        </p:txBody>
      </p:sp>
      <p:sp>
        <p:nvSpPr>
          <p:cNvPr id="6149" name="Rectangle 2">
            <a:extLst>
              <a:ext uri="{FF2B5EF4-FFF2-40B4-BE49-F238E27FC236}">
                <a16:creationId xmlns:a16="http://schemas.microsoft.com/office/drawing/2014/main" id="{E765F3CB-BA15-B99D-3E7A-067F5CBDACBD}"/>
              </a:ext>
            </a:extLst>
          </p:cNvPr>
          <p:cNvSpPr>
            <a:spLocks noChangeArrowheads="1"/>
          </p:cNvSpPr>
          <p:nvPr/>
        </p:nvSpPr>
        <p:spPr bwMode="auto">
          <a:xfrm>
            <a:off x="152400" y="2076450"/>
            <a:ext cx="8915400" cy="4619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baseline="0"/>
              <a:t> Perform unary and binary logic operations on bit patterns.</a:t>
            </a:r>
          </a:p>
        </p:txBody>
      </p:sp>
      <p:sp>
        <p:nvSpPr>
          <p:cNvPr id="6150" name="Rectangle 2">
            <a:extLst>
              <a:ext uri="{FF2B5EF4-FFF2-40B4-BE49-F238E27FC236}">
                <a16:creationId xmlns:a16="http://schemas.microsoft.com/office/drawing/2014/main" id="{359FD6D9-F910-EEF6-7656-030B34A79051}"/>
              </a:ext>
            </a:extLst>
          </p:cNvPr>
          <p:cNvSpPr>
            <a:spLocks noChangeArrowheads="1"/>
          </p:cNvSpPr>
          <p:nvPr/>
        </p:nvSpPr>
        <p:spPr bwMode="auto">
          <a:xfrm>
            <a:off x="152400" y="2630488"/>
            <a:ext cx="8915400" cy="830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baseline="0" dirty="0"/>
              <a:t> Distinguish between logic shift operations and arithmetic</a:t>
            </a:r>
            <a:br>
              <a:rPr lang="en-US" altLang="en-US" baseline="0" dirty="0"/>
            </a:br>
            <a:r>
              <a:rPr lang="en-US" altLang="en-US" baseline="0" dirty="0"/>
              <a:t>     shift operations.</a:t>
            </a:r>
          </a:p>
        </p:txBody>
      </p:sp>
      <p:sp>
        <p:nvSpPr>
          <p:cNvPr id="6151" name="Rectangle 2">
            <a:extLst>
              <a:ext uri="{FF2B5EF4-FFF2-40B4-BE49-F238E27FC236}">
                <a16:creationId xmlns:a16="http://schemas.microsoft.com/office/drawing/2014/main" id="{25461766-463A-649E-762D-87C1CE3B2149}"/>
              </a:ext>
            </a:extLst>
          </p:cNvPr>
          <p:cNvSpPr>
            <a:spLocks noChangeArrowheads="1"/>
          </p:cNvSpPr>
          <p:nvPr/>
        </p:nvSpPr>
        <p:spPr bwMode="auto">
          <a:xfrm>
            <a:off x="152400" y="3552825"/>
            <a:ext cx="8915400" cy="4619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baseline="0"/>
              <a:t> Perform logic shift operations on bit patterns.</a:t>
            </a:r>
          </a:p>
        </p:txBody>
      </p:sp>
      <p:sp>
        <p:nvSpPr>
          <p:cNvPr id="6152" name="Rectangle 2">
            <a:extLst>
              <a:ext uri="{FF2B5EF4-FFF2-40B4-BE49-F238E27FC236}">
                <a16:creationId xmlns:a16="http://schemas.microsoft.com/office/drawing/2014/main" id="{4F28EAEA-106F-8F79-8ABF-FE157021AC75}"/>
              </a:ext>
            </a:extLst>
          </p:cNvPr>
          <p:cNvSpPr>
            <a:spLocks noChangeArrowheads="1"/>
          </p:cNvSpPr>
          <p:nvPr/>
        </p:nvSpPr>
        <p:spPr bwMode="auto">
          <a:xfrm>
            <a:off x="152400" y="5027613"/>
            <a:ext cx="8915400" cy="8318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baseline="0" dirty="0"/>
              <a:t> Perform arithmetic shift operation on integers whey they are</a:t>
            </a:r>
            <a:br>
              <a:rPr lang="en-US" altLang="en-US" baseline="0" dirty="0"/>
            </a:br>
            <a:r>
              <a:rPr lang="en-US" altLang="en-US" baseline="0" dirty="0"/>
              <a:t>     stored in two’  complement format.</a:t>
            </a:r>
          </a:p>
        </p:txBody>
      </p:sp>
      <p:sp>
        <p:nvSpPr>
          <p:cNvPr id="6154" name="Rectangle 2">
            <a:extLst>
              <a:ext uri="{FF2B5EF4-FFF2-40B4-BE49-F238E27FC236}">
                <a16:creationId xmlns:a16="http://schemas.microsoft.com/office/drawing/2014/main" id="{FB6CF7A1-76EF-FD7D-3CB4-B8FA474D3C9B}"/>
              </a:ext>
            </a:extLst>
          </p:cNvPr>
          <p:cNvSpPr>
            <a:spLocks noChangeArrowheads="1"/>
          </p:cNvSpPr>
          <p:nvPr/>
        </p:nvSpPr>
        <p:spPr bwMode="auto">
          <a:xfrm>
            <a:off x="152400" y="4105275"/>
            <a:ext cx="8915400" cy="8318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50000"/>
              </a:spcAft>
              <a:buFont typeface="Wingdings" panose="05000000000000000000" pitchFamily="2" charset="2"/>
              <a:buChar char="q"/>
            </a:pPr>
            <a:r>
              <a:rPr lang="en-US" altLang="en-US" baseline="0"/>
              <a:t> Understand some applications of logic and shift operations such</a:t>
            </a:r>
            <a:br>
              <a:rPr lang="en-US" altLang="en-US" baseline="0"/>
            </a:br>
            <a:r>
              <a:rPr lang="en-US" altLang="en-US" baseline="0"/>
              <a:t>     as setting, unsetting, and flipping bits.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EE0C6D6-9C01-F5A7-863A-7D47DB1273DF}"/>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a:t>
            </a:fld>
            <a:endParaRPr lang="en-US">
              <a:solidFill>
                <a:srgbClr val="A5300F"/>
              </a:solidFill>
            </a:endParaRPr>
          </a:p>
        </p:txBody>
      </p:sp>
      <p:sp>
        <p:nvSpPr>
          <p:cNvPr id="4" name="Text Box 5">
            <a:extLst>
              <a:ext uri="{FF2B5EF4-FFF2-40B4-BE49-F238E27FC236}">
                <a16:creationId xmlns:a16="http://schemas.microsoft.com/office/drawing/2014/main" id="{444952FD-3B81-C102-E944-02111EC506FD}"/>
              </a:ext>
            </a:extLst>
          </p:cNvPr>
          <p:cNvSpPr txBox="1">
            <a:spLocks noChangeArrowheads="1"/>
          </p:cNvSpPr>
          <p:nvPr/>
        </p:nvSpPr>
        <p:spPr bwMode="auto">
          <a:xfrm>
            <a:off x="3124200" y="609600"/>
            <a:ext cx="26132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600" b="1" dirty="0">
                <a:solidFill>
                  <a:schemeClr val="bg1"/>
                </a:solidFill>
              </a:rPr>
              <a:t>Operations on bits</a:t>
            </a:r>
          </a:p>
        </p:txBody>
      </p:sp>
      <p:pic>
        <p:nvPicPr>
          <p:cNvPr id="5" name="Picture 8">
            <a:extLst>
              <a:ext uri="{FF2B5EF4-FFF2-40B4-BE49-F238E27FC236}">
                <a16:creationId xmlns:a16="http://schemas.microsoft.com/office/drawing/2014/main" id="{6A022E34-49CF-D7FC-C4B4-6811196B76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583" y="2092325"/>
            <a:ext cx="817245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5386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8C7797F-67C7-B98F-CA16-86EB3D2F3456}"/>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a:t>
            </a:fld>
            <a:endParaRPr lang="en-US">
              <a:solidFill>
                <a:srgbClr val="A5300F"/>
              </a:solidFill>
            </a:endParaRPr>
          </a:p>
        </p:txBody>
      </p:sp>
      <p:sp>
        <p:nvSpPr>
          <p:cNvPr id="4" name="Text Box 8">
            <a:extLst>
              <a:ext uri="{FF2B5EF4-FFF2-40B4-BE49-F238E27FC236}">
                <a16:creationId xmlns:a16="http://schemas.microsoft.com/office/drawing/2014/main" id="{9949C6C2-DB62-9214-C471-8FBB612FD29C}"/>
              </a:ext>
            </a:extLst>
          </p:cNvPr>
          <p:cNvSpPr txBox="1">
            <a:spLocks noChangeArrowheads="1"/>
          </p:cNvSpPr>
          <p:nvPr/>
        </p:nvSpPr>
        <p:spPr bwMode="auto">
          <a:xfrm>
            <a:off x="2419703" y="533400"/>
            <a:ext cx="3579826"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a:solidFill>
                  <a:schemeClr val="bg1"/>
                </a:solidFill>
              </a:rPr>
              <a:t>Unary and binary operations</a:t>
            </a:r>
          </a:p>
        </p:txBody>
      </p:sp>
      <p:pic>
        <p:nvPicPr>
          <p:cNvPr id="5" name="Picture 12">
            <a:extLst>
              <a:ext uri="{FF2B5EF4-FFF2-40B4-BE49-F238E27FC236}">
                <a16:creationId xmlns:a16="http://schemas.microsoft.com/office/drawing/2014/main" id="{EAA13C1B-956B-C0AC-EFC3-76232865EE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524000"/>
            <a:ext cx="5400675"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3">
            <a:extLst>
              <a:ext uri="{FF2B5EF4-FFF2-40B4-BE49-F238E27FC236}">
                <a16:creationId xmlns:a16="http://schemas.microsoft.com/office/drawing/2014/main" id="{C09802CF-3C64-45BF-8201-41EC36A9F6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5975" y="3973718"/>
            <a:ext cx="537210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44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EDB682F-8C4E-57A2-F3D0-34600FF1BD5F}"/>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5</a:t>
            </a:fld>
            <a:endParaRPr lang="en-US">
              <a:solidFill>
                <a:srgbClr val="A5300F"/>
              </a:solidFill>
            </a:endParaRPr>
          </a:p>
        </p:txBody>
      </p:sp>
      <p:sp>
        <p:nvSpPr>
          <p:cNvPr id="4" name="Text Box 9">
            <a:extLst>
              <a:ext uri="{FF2B5EF4-FFF2-40B4-BE49-F238E27FC236}">
                <a16:creationId xmlns:a16="http://schemas.microsoft.com/office/drawing/2014/main" id="{30E2FA8C-DD2B-06B1-95FC-B30404CFF623}"/>
              </a:ext>
            </a:extLst>
          </p:cNvPr>
          <p:cNvSpPr txBox="1">
            <a:spLocks noChangeArrowheads="1"/>
          </p:cNvSpPr>
          <p:nvPr/>
        </p:nvSpPr>
        <p:spPr bwMode="auto">
          <a:xfrm>
            <a:off x="2932805" y="580819"/>
            <a:ext cx="2347117"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a:solidFill>
                  <a:schemeClr val="bg1"/>
                </a:solidFill>
              </a:rPr>
              <a:t>Logical operations</a:t>
            </a:r>
          </a:p>
        </p:txBody>
      </p:sp>
      <p:pic>
        <p:nvPicPr>
          <p:cNvPr id="5" name="Picture 12">
            <a:extLst>
              <a:ext uri="{FF2B5EF4-FFF2-40B4-BE49-F238E27FC236}">
                <a16:creationId xmlns:a16="http://schemas.microsoft.com/office/drawing/2014/main" id="{E369F0DD-722A-1EDB-E22C-01ABD3B1E8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942" y="2077832"/>
            <a:ext cx="8372475" cy="322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8774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5251" name="Text Box 3">
            <a:extLst>
              <a:ext uri="{FF2B5EF4-FFF2-40B4-BE49-F238E27FC236}">
                <a16:creationId xmlns:a16="http://schemas.microsoft.com/office/drawing/2014/main" id="{F2FC0DEF-79A8-BC95-8380-9BE8485BE06E}"/>
              </a:ext>
            </a:extLst>
          </p:cNvPr>
          <p:cNvSpPr txBox="1">
            <a:spLocks noChangeArrowheads="1"/>
          </p:cNvSpPr>
          <p:nvPr/>
        </p:nvSpPr>
        <p:spPr bwMode="auto">
          <a:xfrm>
            <a:off x="2209800" y="457200"/>
            <a:ext cx="53546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baseline="0" dirty="0">
                <a:solidFill>
                  <a:schemeClr val="bg1"/>
                </a:solidFill>
                <a:effectLst>
                  <a:outerShdw blurRad="38100" dist="38100" dir="2700000" algn="tl">
                    <a:srgbClr val="C0C0C0"/>
                  </a:outerShdw>
                </a:effectLst>
                <a:latin typeface="Calibri" panose="020F0502020204030204" pitchFamily="34" charset="0"/>
              </a:rPr>
              <a:t>4-1   LOGIC OPERATIONS</a:t>
            </a:r>
          </a:p>
        </p:txBody>
      </p:sp>
      <p:sp>
        <p:nvSpPr>
          <p:cNvPr id="8195" name="Text Box 4">
            <a:extLst>
              <a:ext uri="{FF2B5EF4-FFF2-40B4-BE49-F238E27FC236}">
                <a16:creationId xmlns:a16="http://schemas.microsoft.com/office/drawing/2014/main" id="{442461CD-F14A-92D8-CD80-B23BEA5AF247}"/>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endParaRPr lang="en-US" altLang="en-US" sz="1800" baseline="0"/>
          </a:p>
        </p:txBody>
      </p:sp>
      <p:sp>
        <p:nvSpPr>
          <p:cNvPr id="565253" name="Rectangle 5">
            <a:extLst>
              <a:ext uri="{FF2B5EF4-FFF2-40B4-BE49-F238E27FC236}">
                <a16:creationId xmlns:a16="http://schemas.microsoft.com/office/drawing/2014/main" id="{95BEF28B-F374-96CF-15D5-5142EF597E44}"/>
              </a:ext>
            </a:extLst>
          </p:cNvPr>
          <p:cNvSpPr>
            <a:spLocks noChangeArrowheads="1"/>
          </p:cNvSpPr>
          <p:nvPr/>
        </p:nvSpPr>
        <p:spPr bwMode="auto">
          <a:xfrm>
            <a:off x="381000" y="1874391"/>
            <a:ext cx="82296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baseline="0" dirty="0">
                <a:effectLst>
                  <a:outerShdw blurRad="38100" dist="38100" dir="2700000" algn="tl">
                    <a:srgbClr val="C0C0C0"/>
                  </a:outerShdw>
                </a:effectLst>
              </a:rPr>
              <a:t>In Chapter 3 we discussed the fact that data inside a computer is stored as patterns of bits.</a:t>
            </a:r>
          </a:p>
          <a:p>
            <a:pPr algn="just" eaLnBrk="1" hangingPunct="1">
              <a:defRPr/>
            </a:pPr>
            <a:r>
              <a:rPr lang="en-US" altLang="en-US" sz="2800" b="0" baseline="0" dirty="0">
                <a:effectLst>
                  <a:outerShdw blurRad="38100" dist="38100" dir="2700000" algn="tl">
                    <a:srgbClr val="C0C0C0"/>
                  </a:outerShdw>
                </a:effectLst>
              </a:rPr>
              <a:t> </a:t>
            </a:r>
            <a:r>
              <a:rPr lang="en-US" altLang="en-US" sz="2800" baseline="0" dirty="0">
                <a:solidFill>
                  <a:schemeClr val="folHlink"/>
                </a:solidFill>
                <a:effectLst>
                  <a:outerShdw blurRad="38100" dist="38100" dir="2700000" algn="tl">
                    <a:srgbClr val="C0C0C0"/>
                  </a:outerShdw>
                </a:effectLst>
              </a:rPr>
              <a:t>Logic operations</a:t>
            </a:r>
            <a:r>
              <a:rPr lang="en-US" altLang="en-US" sz="2800" b="0" baseline="0" dirty="0">
                <a:effectLst>
                  <a:outerShdw blurRad="38100" dist="38100" dir="2700000" algn="tl">
                    <a:srgbClr val="C0C0C0"/>
                  </a:outerShdw>
                </a:effectLst>
              </a:rPr>
              <a:t> refer to those operations that apply the same basic operation on individual bits of a pattern, or on two corresponding bits in two patterns. </a:t>
            </a:r>
          </a:p>
          <a:p>
            <a:pPr algn="just" eaLnBrk="1" hangingPunct="1">
              <a:defRPr/>
            </a:pPr>
            <a:r>
              <a:rPr lang="en-US" altLang="en-US" sz="2800" b="0" baseline="0" dirty="0">
                <a:effectLst>
                  <a:outerShdw blurRad="38100" dist="38100" dir="2700000" algn="tl">
                    <a:srgbClr val="C0C0C0"/>
                  </a:outerShdw>
                </a:effectLst>
              </a:rPr>
              <a:t>This means that we can define logic operations:</a:t>
            </a:r>
          </a:p>
          <a:p>
            <a:pPr marL="457200" indent="-457200" algn="just" eaLnBrk="1" hangingPunct="1">
              <a:buFont typeface="Arial" panose="020B0604020202020204" pitchFamily="34" charset="0"/>
              <a:buChar char="•"/>
              <a:defRPr/>
            </a:pPr>
            <a:r>
              <a:rPr lang="en-US" altLang="en-US" sz="2800" b="0" baseline="0" dirty="0">
                <a:effectLst>
                  <a:outerShdw blurRad="38100" dist="38100" dir="2700000" algn="tl">
                    <a:srgbClr val="C0C0C0"/>
                  </a:outerShdw>
                </a:effectLst>
              </a:rPr>
              <a:t> at the </a:t>
            </a:r>
            <a:r>
              <a:rPr lang="en-US" altLang="en-US" sz="2800" baseline="0" dirty="0">
                <a:solidFill>
                  <a:schemeClr val="folHlink"/>
                </a:solidFill>
                <a:effectLst>
                  <a:outerShdw blurRad="38100" dist="38100" dir="2700000" algn="tl">
                    <a:srgbClr val="C0C0C0"/>
                  </a:outerShdw>
                </a:effectLst>
              </a:rPr>
              <a:t>bit level</a:t>
            </a:r>
            <a:r>
              <a:rPr lang="en-US" altLang="en-US" sz="2800" b="0" baseline="0" dirty="0">
                <a:effectLst>
                  <a:outerShdw blurRad="38100" dist="38100" dir="2700000" algn="tl">
                    <a:srgbClr val="C0C0C0"/>
                  </a:outerShdw>
                </a:effectLst>
              </a:rPr>
              <a:t> </a:t>
            </a:r>
          </a:p>
          <a:p>
            <a:pPr marL="457200" indent="-457200" eaLnBrk="1" hangingPunct="1">
              <a:buFont typeface="Arial" panose="020B0604020202020204" pitchFamily="34" charset="0"/>
              <a:buChar char="•"/>
              <a:defRPr/>
            </a:pPr>
            <a:r>
              <a:rPr lang="en-US" altLang="en-US" sz="2800" b="0" baseline="0" dirty="0">
                <a:effectLst>
                  <a:outerShdw blurRad="38100" dist="38100" dir="2700000" algn="tl">
                    <a:srgbClr val="C0C0C0"/>
                  </a:outerShdw>
                </a:effectLst>
              </a:rPr>
              <a:t>at the </a:t>
            </a:r>
            <a:r>
              <a:rPr lang="en-US" altLang="en-US" sz="2800" baseline="0" dirty="0">
                <a:solidFill>
                  <a:schemeClr val="folHlink"/>
                </a:solidFill>
                <a:effectLst>
                  <a:outerShdw blurRad="38100" dist="38100" dir="2700000" algn="tl">
                    <a:srgbClr val="C0C0C0"/>
                  </a:outerShdw>
                </a:effectLst>
              </a:rPr>
              <a:t>pattern level</a:t>
            </a:r>
            <a:r>
              <a:rPr lang="en-US" altLang="en-US" sz="2800" b="0" baseline="0" dirty="0">
                <a:solidFill>
                  <a:schemeClr val="folHlink"/>
                </a:solidFill>
                <a:effectLst>
                  <a:outerShdw blurRad="38100" dist="38100" dir="2700000" algn="tl">
                    <a:srgbClr val="C0C0C0"/>
                  </a:outerShdw>
                </a:effectLst>
              </a:rPr>
              <a:t> </a:t>
            </a:r>
            <a:endParaRPr lang="en-US" altLang="en-US" sz="2800" b="0" baseline="0" dirty="0">
              <a:effectLst>
                <a:outerShdw blurRad="38100" dist="38100" dir="2700000" algn="tl">
                  <a:srgbClr val="C0C0C0"/>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CEC45B5-6DE9-0677-5584-ECEF8C374837}"/>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7</a:t>
            </a:fld>
            <a:endParaRPr lang="en-US">
              <a:solidFill>
                <a:srgbClr val="A5300F"/>
              </a:solidFill>
            </a:endParaRPr>
          </a:p>
        </p:txBody>
      </p:sp>
      <p:sp>
        <p:nvSpPr>
          <p:cNvPr id="4" name="TextBox 3">
            <a:extLst>
              <a:ext uri="{FF2B5EF4-FFF2-40B4-BE49-F238E27FC236}">
                <a16:creationId xmlns:a16="http://schemas.microsoft.com/office/drawing/2014/main" id="{0C3FB3FD-1094-0ABC-8F44-50B71C604603}"/>
              </a:ext>
            </a:extLst>
          </p:cNvPr>
          <p:cNvSpPr txBox="1"/>
          <p:nvPr/>
        </p:nvSpPr>
        <p:spPr>
          <a:xfrm>
            <a:off x="2590800" y="457200"/>
            <a:ext cx="5181600" cy="584775"/>
          </a:xfrm>
          <a:prstGeom prst="rect">
            <a:avLst/>
          </a:prstGeom>
          <a:noFill/>
        </p:spPr>
        <p:txBody>
          <a:bodyPr wrap="square">
            <a:spAutoFit/>
          </a:bodyPr>
          <a:lstStyle/>
          <a:p>
            <a:r>
              <a:rPr lang="en-US" altLang="en-US" sz="3200" baseline="0" dirty="0">
                <a:solidFill>
                  <a:schemeClr val="bg1"/>
                </a:solidFill>
                <a:latin typeface="Calibri" panose="020F0502020204030204" pitchFamily="34" charset="0"/>
              </a:rPr>
              <a:t>Logic operations at bit level</a:t>
            </a:r>
            <a:endParaRPr lang="en-US" sz="3200" dirty="0"/>
          </a:p>
        </p:txBody>
      </p:sp>
      <p:sp>
        <p:nvSpPr>
          <p:cNvPr id="14" name="TextBox 13">
            <a:extLst>
              <a:ext uri="{FF2B5EF4-FFF2-40B4-BE49-F238E27FC236}">
                <a16:creationId xmlns:a16="http://schemas.microsoft.com/office/drawing/2014/main" id="{1C3549CF-C2FA-6D0F-B603-4C70D029889A}"/>
              </a:ext>
            </a:extLst>
          </p:cNvPr>
          <p:cNvSpPr txBox="1"/>
          <p:nvPr/>
        </p:nvSpPr>
        <p:spPr>
          <a:xfrm>
            <a:off x="2362200" y="1371600"/>
            <a:ext cx="533400" cy="338554"/>
          </a:xfrm>
          <a:prstGeom prst="rect">
            <a:avLst/>
          </a:prstGeom>
          <a:solidFill>
            <a:schemeClr val="bg1"/>
          </a:solidFill>
        </p:spPr>
        <p:txBody>
          <a:bodyPr wrap="square" rtlCol="0">
            <a:spAutoFit/>
          </a:bodyPr>
          <a:lstStyle/>
          <a:p>
            <a:endParaRPr lang="en-US" dirty="0"/>
          </a:p>
        </p:txBody>
      </p:sp>
      <p:sp>
        <p:nvSpPr>
          <p:cNvPr id="15" name="TextBox 14">
            <a:extLst>
              <a:ext uri="{FF2B5EF4-FFF2-40B4-BE49-F238E27FC236}">
                <a16:creationId xmlns:a16="http://schemas.microsoft.com/office/drawing/2014/main" id="{1838586E-4994-DDBB-9FB0-5FF42B3C3800}"/>
              </a:ext>
            </a:extLst>
          </p:cNvPr>
          <p:cNvSpPr txBox="1"/>
          <p:nvPr/>
        </p:nvSpPr>
        <p:spPr>
          <a:xfrm>
            <a:off x="2566219" y="3003247"/>
            <a:ext cx="533400" cy="338554"/>
          </a:xfrm>
          <a:prstGeom prst="rect">
            <a:avLst/>
          </a:prstGeom>
          <a:solidFill>
            <a:schemeClr val="bg1"/>
          </a:solidFill>
        </p:spPr>
        <p:txBody>
          <a:bodyPr wrap="square" rtlCol="0">
            <a:spAutoFit/>
          </a:bodyPr>
          <a:lstStyle/>
          <a:p>
            <a:endParaRPr lang="en-US" dirty="0"/>
          </a:p>
        </p:txBody>
      </p:sp>
      <p:sp>
        <p:nvSpPr>
          <p:cNvPr id="16" name="TextBox 15">
            <a:extLst>
              <a:ext uri="{FF2B5EF4-FFF2-40B4-BE49-F238E27FC236}">
                <a16:creationId xmlns:a16="http://schemas.microsoft.com/office/drawing/2014/main" id="{0D2AF26C-A62E-0384-4E47-F3B521F35C2E}"/>
              </a:ext>
            </a:extLst>
          </p:cNvPr>
          <p:cNvSpPr txBox="1"/>
          <p:nvPr/>
        </p:nvSpPr>
        <p:spPr>
          <a:xfrm>
            <a:off x="2256503" y="4533847"/>
            <a:ext cx="533400" cy="338554"/>
          </a:xfrm>
          <a:prstGeom prst="rect">
            <a:avLst/>
          </a:prstGeom>
          <a:solidFill>
            <a:schemeClr val="bg1"/>
          </a:solidFill>
        </p:spPr>
        <p:txBody>
          <a:bodyPr wrap="square" rtlCol="0">
            <a:spAutoFit/>
          </a:bodyPr>
          <a:lstStyle/>
          <a:p>
            <a:endParaRPr lang="en-US" dirty="0"/>
          </a:p>
        </p:txBody>
      </p:sp>
      <p:pic>
        <p:nvPicPr>
          <p:cNvPr id="18" name="Picture 17">
            <a:extLst>
              <a:ext uri="{FF2B5EF4-FFF2-40B4-BE49-F238E27FC236}">
                <a16:creationId xmlns:a16="http://schemas.microsoft.com/office/drawing/2014/main" id="{2D2998D3-601F-564E-D448-5E3E01ADCD52}"/>
              </a:ext>
            </a:extLst>
          </p:cNvPr>
          <p:cNvPicPr>
            <a:picLocks noChangeAspect="1"/>
          </p:cNvPicPr>
          <p:nvPr/>
        </p:nvPicPr>
        <p:blipFill>
          <a:blip r:embed="rId2"/>
          <a:stretch>
            <a:fillRect/>
          </a:stretch>
        </p:blipFill>
        <p:spPr>
          <a:xfrm>
            <a:off x="2366962" y="1276350"/>
            <a:ext cx="4410075" cy="4305300"/>
          </a:xfrm>
          <a:prstGeom prst="rect">
            <a:avLst/>
          </a:prstGeom>
        </p:spPr>
      </p:pic>
    </p:spTree>
    <p:extLst>
      <p:ext uri="{BB962C8B-B14F-4D97-AF65-F5344CB8AC3E}">
        <p14:creationId xmlns:p14="http://schemas.microsoft.com/office/powerpoint/2010/main" val="2772967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65F89A2-84B1-304A-71A2-4E8E747FBA3B}"/>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8</a:t>
            </a:fld>
            <a:endParaRPr lang="en-US">
              <a:solidFill>
                <a:srgbClr val="A5300F"/>
              </a:solidFill>
            </a:endParaRPr>
          </a:p>
        </p:txBody>
      </p:sp>
      <p:sp>
        <p:nvSpPr>
          <p:cNvPr id="3" name="Text Box 2">
            <a:extLst>
              <a:ext uri="{FF2B5EF4-FFF2-40B4-BE49-F238E27FC236}">
                <a16:creationId xmlns:a16="http://schemas.microsoft.com/office/drawing/2014/main" id="{CDA6ABA9-83A3-D0FF-5890-072C328ACDAD}"/>
              </a:ext>
            </a:extLst>
          </p:cNvPr>
          <p:cNvSpPr txBox="1">
            <a:spLocks noChangeArrowheads="1"/>
          </p:cNvSpPr>
          <p:nvPr/>
        </p:nvSpPr>
        <p:spPr bwMode="auto">
          <a:xfrm>
            <a:off x="1944687" y="514350"/>
            <a:ext cx="66881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3200" baseline="0" dirty="0">
                <a:solidFill>
                  <a:schemeClr val="bg1"/>
                </a:solidFill>
                <a:latin typeface="Calibri" panose="020F0502020204030204" pitchFamily="34" charset="0"/>
              </a:rPr>
              <a:t>4.1.2  Logic operations at pattern level</a:t>
            </a:r>
          </a:p>
        </p:txBody>
      </p:sp>
      <p:pic>
        <p:nvPicPr>
          <p:cNvPr id="5" name="Picture 4">
            <a:extLst>
              <a:ext uri="{FF2B5EF4-FFF2-40B4-BE49-F238E27FC236}">
                <a16:creationId xmlns:a16="http://schemas.microsoft.com/office/drawing/2014/main" id="{69C8F86C-AFB9-1955-5A6F-6CBEF09BC375}"/>
              </a:ext>
            </a:extLst>
          </p:cNvPr>
          <p:cNvPicPr>
            <a:picLocks noChangeAspect="1"/>
          </p:cNvPicPr>
          <p:nvPr/>
        </p:nvPicPr>
        <p:blipFill>
          <a:blip r:embed="rId2"/>
          <a:stretch>
            <a:fillRect/>
          </a:stretch>
        </p:blipFill>
        <p:spPr>
          <a:xfrm rot="5400000">
            <a:off x="3143250" y="3119437"/>
            <a:ext cx="2857500" cy="619125"/>
          </a:xfrm>
          <a:prstGeom prst="rect">
            <a:avLst/>
          </a:prstGeom>
        </p:spPr>
      </p:pic>
      <p:pic>
        <p:nvPicPr>
          <p:cNvPr id="6" name="Picture 5">
            <a:extLst>
              <a:ext uri="{FF2B5EF4-FFF2-40B4-BE49-F238E27FC236}">
                <a16:creationId xmlns:a16="http://schemas.microsoft.com/office/drawing/2014/main" id="{955DA20B-09DA-F9B0-6A43-4234DCF6AC7C}"/>
              </a:ext>
            </a:extLst>
          </p:cNvPr>
          <p:cNvPicPr>
            <a:picLocks noChangeAspect="1"/>
          </p:cNvPicPr>
          <p:nvPr/>
        </p:nvPicPr>
        <p:blipFill>
          <a:blip r:embed="rId2"/>
          <a:stretch>
            <a:fillRect/>
          </a:stretch>
        </p:blipFill>
        <p:spPr>
          <a:xfrm rot="5400000">
            <a:off x="2386012" y="3119437"/>
            <a:ext cx="2857500" cy="619125"/>
          </a:xfrm>
          <a:prstGeom prst="rect">
            <a:avLst/>
          </a:prstGeom>
        </p:spPr>
      </p:pic>
      <p:pic>
        <p:nvPicPr>
          <p:cNvPr id="7" name="Picture 6">
            <a:extLst>
              <a:ext uri="{FF2B5EF4-FFF2-40B4-BE49-F238E27FC236}">
                <a16:creationId xmlns:a16="http://schemas.microsoft.com/office/drawing/2014/main" id="{DD31616E-B83D-4E66-71F4-6E0DBFE04886}"/>
              </a:ext>
            </a:extLst>
          </p:cNvPr>
          <p:cNvPicPr>
            <a:picLocks noChangeAspect="1"/>
          </p:cNvPicPr>
          <p:nvPr/>
        </p:nvPicPr>
        <p:blipFill>
          <a:blip r:embed="rId2"/>
          <a:stretch>
            <a:fillRect/>
          </a:stretch>
        </p:blipFill>
        <p:spPr>
          <a:xfrm rot="5400000">
            <a:off x="3762375" y="3148525"/>
            <a:ext cx="2857500" cy="619125"/>
          </a:xfrm>
          <a:prstGeom prst="rect">
            <a:avLst/>
          </a:prstGeom>
        </p:spPr>
      </p:pic>
      <p:pic>
        <p:nvPicPr>
          <p:cNvPr id="8" name="Picture 7">
            <a:extLst>
              <a:ext uri="{FF2B5EF4-FFF2-40B4-BE49-F238E27FC236}">
                <a16:creationId xmlns:a16="http://schemas.microsoft.com/office/drawing/2014/main" id="{4A190097-44B7-286B-3AA2-79909F9B3956}"/>
              </a:ext>
            </a:extLst>
          </p:cNvPr>
          <p:cNvPicPr>
            <a:picLocks noChangeAspect="1"/>
          </p:cNvPicPr>
          <p:nvPr/>
        </p:nvPicPr>
        <p:blipFill>
          <a:blip r:embed="rId2"/>
          <a:stretch>
            <a:fillRect/>
          </a:stretch>
        </p:blipFill>
        <p:spPr>
          <a:xfrm rot="5400000">
            <a:off x="1564709" y="3148526"/>
            <a:ext cx="2857500" cy="619125"/>
          </a:xfrm>
          <a:prstGeom prst="rect">
            <a:avLst/>
          </a:prstGeom>
        </p:spPr>
      </p:pic>
      <p:sp>
        <p:nvSpPr>
          <p:cNvPr id="9" name="TextBox 8">
            <a:extLst>
              <a:ext uri="{FF2B5EF4-FFF2-40B4-BE49-F238E27FC236}">
                <a16:creationId xmlns:a16="http://schemas.microsoft.com/office/drawing/2014/main" id="{B30C2FED-555C-3F28-91AD-9D96A2D6AD22}"/>
              </a:ext>
            </a:extLst>
          </p:cNvPr>
          <p:cNvSpPr txBox="1"/>
          <p:nvPr/>
        </p:nvSpPr>
        <p:spPr>
          <a:xfrm>
            <a:off x="2278626" y="1739481"/>
            <a:ext cx="3352800" cy="584775"/>
          </a:xfrm>
          <a:prstGeom prst="rect">
            <a:avLst/>
          </a:prstGeom>
          <a:solidFill>
            <a:schemeClr val="bg1"/>
          </a:solidFill>
          <a:ln w="12700">
            <a:solidFill>
              <a:schemeClr val="tx1"/>
            </a:solidFill>
          </a:ln>
        </p:spPr>
        <p:txBody>
          <a:bodyPr wrap="square" rtlCol="0">
            <a:spAutoFit/>
          </a:bodyPr>
          <a:lstStyle/>
          <a:p>
            <a:r>
              <a:rPr lang="en-US" dirty="0"/>
              <a:t>            0              1             1          0</a:t>
            </a:r>
          </a:p>
          <a:p>
            <a:endParaRPr lang="en-US" dirty="0"/>
          </a:p>
        </p:txBody>
      </p:sp>
      <p:sp>
        <p:nvSpPr>
          <p:cNvPr id="10" name="TextBox 9">
            <a:extLst>
              <a:ext uri="{FF2B5EF4-FFF2-40B4-BE49-F238E27FC236}">
                <a16:creationId xmlns:a16="http://schemas.microsoft.com/office/drawing/2014/main" id="{EC47198E-6270-ADD4-BC97-F86ED6B38056}"/>
              </a:ext>
            </a:extLst>
          </p:cNvPr>
          <p:cNvSpPr txBox="1"/>
          <p:nvPr/>
        </p:nvSpPr>
        <p:spPr>
          <a:xfrm>
            <a:off x="2310581" y="4038600"/>
            <a:ext cx="3352800" cy="830997"/>
          </a:xfrm>
          <a:prstGeom prst="rect">
            <a:avLst/>
          </a:prstGeom>
          <a:solidFill>
            <a:schemeClr val="bg1"/>
          </a:solidFill>
          <a:ln w="12700">
            <a:solidFill>
              <a:schemeClr val="tx1"/>
            </a:solidFill>
          </a:ln>
        </p:spPr>
        <p:txBody>
          <a:bodyPr wrap="square" rtlCol="0">
            <a:spAutoFit/>
          </a:bodyPr>
          <a:lstStyle/>
          <a:p>
            <a:r>
              <a:rPr lang="en-US" dirty="0"/>
              <a:t>            1             0             0          1</a:t>
            </a:r>
          </a:p>
          <a:p>
            <a:endParaRPr lang="en-US" dirty="0"/>
          </a:p>
          <a:p>
            <a:endParaRPr lang="en-US" dirty="0"/>
          </a:p>
        </p:txBody>
      </p:sp>
      <p:sp>
        <p:nvSpPr>
          <p:cNvPr id="11" name="TextBox 10">
            <a:extLst>
              <a:ext uri="{FF2B5EF4-FFF2-40B4-BE49-F238E27FC236}">
                <a16:creationId xmlns:a16="http://schemas.microsoft.com/office/drawing/2014/main" id="{21674E9E-AB8A-592C-4592-ADB0E839C814}"/>
              </a:ext>
            </a:extLst>
          </p:cNvPr>
          <p:cNvSpPr txBox="1"/>
          <p:nvPr/>
        </p:nvSpPr>
        <p:spPr>
          <a:xfrm>
            <a:off x="1419615" y="4918384"/>
            <a:ext cx="6688138" cy="1200329"/>
          </a:xfrm>
          <a:prstGeom prst="rect">
            <a:avLst/>
          </a:prstGeom>
          <a:noFill/>
        </p:spPr>
        <p:txBody>
          <a:bodyPr wrap="square" rtlCol="0">
            <a:spAutoFit/>
          </a:bodyPr>
          <a:lstStyle/>
          <a:p>
            <a:r>
              <a:rPr lang="en-US" altLang="en-US" sz="2400" b="0" baseline="0" dirty="0">
                <a:effectLst>
                  <a:outerShdw blurRad="38100" dist="38100" dir="2700000" algn="tl">
                    <a:srgbClr val="C0C0C0"/>
                  </a:outerShdw>
                </a:effectLst>
              </a:rPr>
              <a:t>a logic operation at the pattern level is </a:t>
            </a:r>
            <a:r>
              <a:rPr lang="en-US" altLang="en-US" sz="2400" b="0" i="1" baseline="0" dirty="0">
                <a:effectLst>
                  <a:outerShdw blurRad="38100" dist="38100" dir="2700000" algn="tl">
                    <a:srgbClr val="C0C0C0"/>
                  </a:outerShdw>
                </a:effectLst>
              </a:rPr>
              <a:t>n </a:t>
            </a:r>
            <a:r>
              <a:rPr lang="en-US" altLang="en-US" sz="2400" b="0" baseline="0" dirty="0">
                <a:effectLst>
                  <a:outerShdw blurRad="38100" dist="38100" dir="2700000" algn="tl">
                    <a:srgbClr val="C0C0C0"/>
                  </a:outerShdw>
                </a:effectLst>
              </a:rPr>
              <a:t>logic operations, of the same type, at the bit level where </a:t>
            </a:r>
            <a:r>
              <a:rPr lang="en-US" altLang="en-US" sz="2400" b="0" i="1" baseline="0" dirty="0">
                <a:effectLst>
                  <a:outerShdw blurRad="38100" dist="38100" dir="2700000" algn="tl">
                    <a:srgbClr val="C0C0C0"/>
                  </a:outerShdw>
                </a:effectLst>
              </a:rPr>
              <a:t>n</a:t>
            </a:r>
            <a:r>
              <a:rPr lang="en-US" altLang="en-US" sz="2400" b="0" baseline="0" dirty="0">
                <a:effectLst>
                  <a:outerShdw blurRad="38100" dist="38100" dir="2700000" algn="tl">
                    <a:srgbClr val="C0C0C0"/>
                  </a:outerShdw>
                </a:effectLst>
              </a:rPr>
              <a:t> is the number of bits in the pattern.</a:t>
            </a:r>
            <a:endParaRPr lang="en-US" dirty="0"/>
          </a:p>
        </p:txBody>
      </p:sp>
      <p:cxnSp>
        <p:nvCxnSpPr>
          <p:cNvPr id="12" name="Straight Arrow Connector 11">
            <a:extLst>
              <a:ext uri="{FF2B5EF4-FFF2-40B4-BE49-F238E27FC236}">
                <a16:creationId xmlns:a16="http://schemas.microsoft.com/office/drawing/2014/main" id="{F163152B-CE9B-259C-7A7E-863D9FB24634}"/>
              </a:ext>
            </a:extLst>
          </p:cNvPr>
          <p:cNvCxnSpPr/>
          <p:nvPr/>
        </p:nvCxnSpPr>
        <p:spPr bwMode="auto">
          <a:xfrm flipH="1">
            <a:off x="5500688" y="3124200"/>
            <a:ext cx="1204912" cy="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TextBox 12">
            <a:extLst>
              <a:ext uri="{FF2B5EF4-FFF2-40B4-BE49-F238E27FC236}">
                <a16:creationId xmlns:a16="http://schemas.microsoft.com/office/drawing/2014/main" id="{A11F09A1-479D-A316-6411-0CC452153167}"/>
              </a:ext>
            </a:extLst>
          </p:cNvPr>
          <p:cNvSpPr txBox="1"/>
          <p:nvPr/>
        </p:nvSpPr>
        <p:spPr>
          <a:xfrm>
            <a:off x="6781800" y="2743200"/>
            <a:ext cx="1447800" cy="584775"/>
          </a:xfrm>
          <a:prstGeom prst="rect">
            <a:avLst/>
          </a:prstGeom>
          <a:noFill/>
        </p:spPr>
        <p:txBody>
          <a:bodyPr wrap="square" rtlCol="0">
            <a:spAutoFit/>
          </a:bodyPr>
          <a:lstStyle/>
          <a:p>
            <a:r>
              <a:rPr lang="en-US" dirty="0"/>
              <a:t>4 Logical operation</a:t>
            </a:r>
          </a:p>
        </p:txBody>
      </p:sp>
      <p:sp>
        <p:nvSpPr>
          <p:cNvPr id="14" name="Rectangle: Rounded Corners 13">
            <a:extLst>
              <a:ext uri="{FF2B5EF4-FFF2-40B4-BE49-F238E27FC236}">
                <a16:creationId xmlns:a16="http://schemas.microsoft.com/office/drawing/2014/main" id="{EC0787C7-D594-EB1A-F50B-8F0280BD4BCF}"/>
              </a:ext>
            </a:extLst>
          </p:cNvPr>
          <p:cNvSpPr/>
          <p:nvPr/>
        </p:nvSpPr>
        <p:spPr bwMode="auto">
          <a:xfrm>
            <a:off x="2514600" y="2667000"/>
            <a:ext cx="2986088" cy="914398"/>
          </a:xfrm>
          <a:prstGeom prst="round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20000">
              <a:ln>
                <a:noFill/>
              </a:ln>
              <a:solidFill>
                <a:schemeClr val="tx1"/>
              </a:solidFill>
              <a:effectLst/>
              <a:latin typeface="Times New Roman" panose="02020603050405020304" pitchFamily="18" charset="0"/>
            </a:endParaRPr>
          </a:p>
        </p:txBody>
      </p:sp>
    </p:spTree>
    <p:extLst>
      <p:ext uri="{BB962C8B-B14F-4D97-AF65-F5344CB8AC3E}">
        <p14:creationId xmlns:p14="http://schemas.microsoft.com/office/powerpoint/2010/main" val="4154942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3">
            <a:extLst>
              <a:ext uri="{FF2B5EF4-FFF2-40B4-BE49-F238E27FC236}">
                <a16:creationId xmlns:a16="http://schemas.microsoft.com/office/drawing/2014/main" id="{0432D6BC-340A-A5D9-F6E7-B508B8A7445A}"/>
              </a:ext>
            </a:extLst>
          </p:cNvPr>
          <p:cNvSpPr txBox="1">
            <a:spLocks noChangeArrowheads="1"/>
          </p:cNvSpPr>
          <p:nvPr/>
        </p:nvSpPr>
        <p:spPr bwMode="auto">
          <a:xfrm>
            <a:off x="2286000" y="533400"/>
            <a:ext cx="485588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3200" baseline="0" dirty="0">
                <a:solidFill>
                  <a:schemeClr val="bg1"/>
                </a:solidFill>
                <a:latin typeface="Calibri" panose="020F0502020204030204" pitchFamily="34" charset="0"/>
              </a:rPr>
              <a:t>Logic operations at bit level</a:t>
            </a:r>
          </a:p>
        </p:txBody>
      </p:sp>
      <p:sp>
        <p:nvSpPr>
          <p:cNvPr id="10243" name="Rectangle 4">
            <a:extLst>
              <a:ext uri="{FF2B5EF4-FFF2-40B4-BE49-F238E27FC236}">
                <a16:creationId xmlns:a16="http://schemas.microsoft.com/office/drawing/2014/main" id="{2C68EFE0-12C0-6C10-8DF4-2B5462214E81}"/>
              </a:ext>
            </a:extLst>
          </p:cNvPr>
          <p:cNvSpPr>
            <a:spLocks noChangeArrowheads="1"/>
          </p:cNvSpPr>
          <p:nvPr/>
        </p:nvSpPr>
        <p:spPr bwMode="auto">
          <a:xfrm>
            <a:off x="228600" y="1290637"/>
            <a:ext cx="8763000" cy="378565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marL="457200" indent="-457200" algn="just">
              <a:buFont typeface="Arial" panose="020B0604020202020204" pitchFamily="34" charset="0"/>
              <a:buChar char="•"/>
            </a:pPr>
            <a:r>
              <a:rPr lang="en-US" altLang="en-US" b="0" baseline="0" dirty="0"/>
              <a:t>A bit can take one of the two values: 0 or 1. </a:t>
            </a:r>
          </a:p>
          <a:p>
            <a:pPr marL="457200" indent="-457200" algn="just">
              <a:buFont typeface="Arial" panose="020B0604020202020204" pitchFamily="34" charset="0"/>
              <a:buChar char="•"/>
            </a:pPr>
            <a:r>
              <a:rPr lang="en-US" altLang="en-US" b="0" baseline="0" dirty="0"/>
              <a:t>If we interpret 0 as the value </a:t>
            </a:r>
            <a:r>
              <a:rPr lang="en-US" altLang="en-US" b="0" i="1" baseline="0" dirty="0"/>
              <a:t>false</a:t>
            </a:r>
            <a:r>
              <a:rPr lang="en-US" altLang="en-US" b="0" baseline="0" dirty="0"/>
              <a:t> and 1 as the value </a:t>
            </a:r>
            <a:r>
              <a:rPr lang="en-US" altLang="en-US" b="0" i="1" baseline="0" dirty="0"/>
              <a:t>true</a:t>
            </a:r>
            <a:r>
              <a:rPr lang="en-US" altLang="en-US" b="0" baseline="0" dirty="0"/>
              <a:t>, we can apply the operations defined in Boolean algebra to manipulate bits. </a:t>
            </a:r>
          </a:p>
          <a:p>
            <a:pPr marL="457200" indent="-457200" algn="just">
              <a:buFont typeface="Arial" panose="020B0604020202020204" pitchFamily="34" charset="0"/>
              <a:buChar char="•"/>
            </a:pPr>
            <a:r>
              <a:rPr lang="en-US" altLang="en-US" baseline="0" dirty="0"/>
              <a:t>Boolean algebra</a:t>
            </a:r>
            <a:r>
              <a:rPr lang="en-US" altLang="en-US" b="0" baseline="0" dirty="0"/>
              <a:t>, named in honor of George Boole, belongs to a special field of mathematics called logic.</a:t>
            </a:r>
          </a:p>
          <a:p>
            <a:pPr marL="457200" indent="-457200" algn="just">
              <a:buFont typeface="Arial" panose="020B0604020202020204" pitchFamily="34" charset="0"/>
              <a:buChar char="•"/>
            </a:pPr>
            <a:r>
              <a:rPr lang="en-GB" baseline="0" dirty="0"/>
              <a:t>A Boolean expression </a:t>
            </a:r>
            <a:r>
              <a:rPr lang="en-GB" b="0" baseline="0" dirty="0"/>
              <a:t>is a logical statement that is either TRUE or FALSE. </a:t>
            </a:r>
            <a:endParaRPr lang="ar-EG" b="0" baseline="0"/>
          </a:p>
          <a:p>
            <a:pPr marL="457200" indent="-457200" algn="just">
              <a:buFont typeface="Arial" panose="020B0604020202020204" pitchFamily="34" charset="0"/>
              <a:buChar char="•"/>
            </a:pPr>
            <a:r>
              <a:rPr lang="en-US" altLang="en-US" b="0" baseline="0"/>
              <a:t>Boolean </a:t>
            </a:r>
            <a:r>
              <a:rPr lang="en-US" altLang="en-US" b="0" baseline="0" dirty="0"/>
              <a:t>algebra and its application to building logic circuits in computers are briefly discussed in Appendix 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8DC767D-AF4F-025F-825C-BD3462E7A80B}"/>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10</a:t>
            </a:fld>
            <a:endParaRPr lang="en-US">
              <a:solidFill>
                <a:srgbClr val="A5300F"/>
              </a:solidFill>
            </a:endParaRPr>
          </a:p>
        </p:txBody>
      </p:sp>
      <p:sp>
        <p:nvSpPr>
          <p:cNvPr id="3" name="TextBox 2">
            <a:extLst>
              <a:ext uri="{FF2B5EF4-FFF2-40B4-BE49-F238E27FC236}">
                <a16:creationId xmlns:a16="http://schemas.microsoft.com/office/drawing/2014/main" id="{1BE454A6-C69F-38C7-FF99-5F3669366247}"/>
              </a:ext>
            </a:extLst>
          </p:cNvPr>
          <p:cNvSpPr txBox="1"/>
          <p:nvPr/>
        </p:nvSpPr>
        <p:spPr>
          <a:xfrm>
            <a:off x="457200" y="1225689"/>
            <a:ext cx="8686800" cy="4955203"/>
          </a:xfrm>
          <a:prstGeom prst="rect">
            <a:avLst/>
          </a:prstGeom>
          <a:noFill/>
        </p:spPr>
        <p:txBody>
          <a:bodyPr wrap="square" rtlCol="0">
            <a:spAutoFit/>
          </a:bodyPr>
          <a:lstStyle/>
          <a:p>
            <a:r>
              <a:rPr lang="en-GB" b="1" i="0" baseline="0" dirty="0">
                <a:solidFill>
                  <a:srgbClr val="202122"/>
                </a:solidFill>
                <a:effectLst/>
                <a:cs typeface="Times New Roman" panose="02020603050405020304" pitchFamily="18" charset="0"/>
              </a:rPr>
              <a:t>Boolean algebra</a:t>
            </a:r>
            <a:r>
              <a:rPr lang="en-GB" b="0" i="0" baseline="0" dirty="0">
                <a:solidFill>
                  <a:srgbClr val="202122"/>
                </a:solidFill>
                <a:effectLst/>
                <a:cs typeface="Times New Roman" panose="02020603050405020304" pitchFamily="18" charset="0"/>
              </a:rPr>
              <a:t> is a branch of </a:t>
            </a:r>
            <a:r>
              <a:rPr lang="en-GB" b="0" i="0" u="none" strike="noStrike" baseline="0" dirty="0">
                <a:solidFill>
                  <a:srgbClr val="3366CC"/>
                </a:solidFill>
                <a:effectLst/>
                <a:cs typeface="Times New Roman" panose="02020603050405020304" pitchFamily="18" charset="0"/>
                <a:hlinkClick r:id="rId2" tooltip="Algebra"/>
              </a:rPr>
              <a:t>algebra</a:t>
            </a:r>
            <a:r>
              <a:rPr lang="en-GB" b="0" i="0" baseline="0" dirty="0">
                <a:solidFill>
                  <a:srgbClr val="202122"/>
                </a:solidFill>
                <a:effectLst/>
                <a:cs typeface="Times New Roman" panose="02020603050405020304" pitchFamily="18" charset="0"/>
              </a:rPr>
              <a:t>. It differs from </a:t>
            </a:r>
            <a:r>
              <a:rPr lang="en-GB" b="0" i="0" u="none" strike="noStrike" baseline="0" dirty="0">
                <a:solidFill>
                  <a:srgbClr val="3366CC"/>
                </a:solidFill>
                <a:effectLst/>
                <a:cs typeface="Times New Roman" panose="02020603050405020304" pitchFamily="18" charset="0"/>
                <a:hlinkClick r:id="rId3" tooltip="Elementary algebra"/>
              </a:rPr>
              <a:t>elementary algebra</a:t>
            </a:r>
            <a:r>
              <a:rPr lang="en-GB" b="0" i="0" baseline="0" dirty="0">
                <a:solidFill>
                  <a:srgbClr val="202122"/>
                </a:solidFill>
                <a:effectLst/>
                <a:cs typeface="Times New Roman" panose="02020603050405020304" pitchFamily="18" charset="0"/>
              </a:rPr>
              <a:t> in two ways.</a:t>
            </a:r>
          </a:p>
          <a:p>
            <a:pPr marL="342900" indent="-342900" algn="just">
              <a:buFont typeface="Wingdings" panose="05000000000000000000" pitchFamily="2" charset="2"/>
              <a:buChar char="Ø"/>
            </a:pPr>
            <a:r>
              <a:rPr lang="en-GB" b="0" i="0" baseline="0" dirty="0">
                <a:solidFill>
                  <a:srgbClr val="202122"/>
                </a:solidFill>
                <a:effectLst/>
                <a:cs typeface="Times New Roman" panose="02020603050405020304" pitchFamily="18" charset="0"/>
              </a:rPr>
              <a:t> First, the values of the </a:t>
            </a:r>
            <a:r>
              <a:rPr lang="en-GB" b="0" i="0" u="none" strike="noStrike" baseline="0" dirty="0">
                <a:solidFill>
                  <a:srgbClr val="3366CC"/>
                </a:solidFill>
                <a:effectLst/>
                <a:cs typeface="Times New Roman" panose="02020603050405020304" pitchFamily="18" charset="0"/>
                <a:hlinkClick r:id="rId4" tooltip="Variable (mathematics)"/>
              </a:rPr>
              <a:t>variables</a:t>
            </a:r>
            <a:r>
              <a:rPr lang="en-GB" b="0" i="0" baseline="0" dirty="0">
                <a:solidFill>
                  <a:srgbClr val="202122"/>
                </a:solidFill>
                <a:effectLst/>
                <a:cs typeface="Times New Roman" panose="02020603050405020304" pitchFamily="18" charset="0"/>
              </a:rPr>
              <a:t> are the </a:t>
            </a:r>
            <a:r>
              <a:rPr lang="en-GB" b="0" i="0" u="none" strike="noStrike" baseline="0" dirty="0">
                <a:solidFill>
                  <a:srgbClr val="3366CC"/>
                </a:solidFill>
                <a:effectLst/>
                <a:cs typeface="Times New Roman" panose="02020603050405020304" pitchFamily="18" charset="0"/>
                <a:hlinkClick r:id="rId5" tooltip="Truth value"/>
              </a:rPr>
              <a:t>truth values</a:t>
            </a:r>
            <a:r>
              <a:rPr lang="en-GB" b="0" i="0" baseline="0" dirty="0">
                <a:solidFill>
                  <a:srgbClr val="202122"/>
                </a:solidFill>
                <a:effectLst/>
                <a:cs typeface="Times New Roman" panose="02020603050405020304" pitchFamily="18" charset="0"/>
              </a:rPr>
              <a:t> </a:t>
            </a:r>
            <a:r>
              <a:rPr lang="en-GB" b="0" i="1" baseline="0" dirty="0">
                <a:solidFill>
                  <a:srgbClr val="202122"/>
                </a:solidFill>
                <a:effectLst/>
                <a:cs typeface="Times New Roman" panose="02020603050405020304" pitchFamily="18" charset="0"/>
              </a:rPr>
              <a:t>true</a:t>
            </a:r>
            <a:r>
              <a:rPr lang="en-GB" b="0" i="0" baseline="0" dirty="0">
                <a:solidFill>
                  <a:srgbClr val="202122"/>
                </a:solidFill>
                <a:effectLst/>
                <a:cs typeface="Times New Roman" panose="02020603050405020304" pitchFamily="18" charset="0"/>
              </a:rPr>
              <a:t> and </a:t>
            </a:r>
            <a:r>
              <a:rPr lang="en-GB" b="0" i="1" baseline="0" dirty="0">
                <a:solidFill>
                  <a:srgbClr val="202122"/>
                </a:solidFill>
                <a:effectLst/>
                <a:cs typeface="Times New Roman" panose="02020603050405020304" pitchFamily="18" charset="0"/>
              </a:rPr>
              <a:t>false</a:t>
            </a:r>
            <a:r>
              <a:rPr lang="en-GB" b="0" i="0" baseline="0" dirty="0">
                <a:solidFill>
                  <a:srgbClr val="202122"/>
                </a:solidFill>
                <a:effectLst/>
                <a:cs typeface="Times New Roman" panose="02020603050405020304" pitchFamily="18" charset="0"/>
              </a:rPr>
              <a:t>, usually denoted 1 and 0, whereas in elementary algebra the values of the variables are numbers. </a:t>
            </a:r>
          </a:p>
          <a:p>
            <a:pPr marL="342900" indent="-342900" algn="just">
              <a:buFont typeface="Wingdings" panose="05000000000000000000" pitchFamily="2" charset="2"/>
              <a:buChar char="Ø"/>
            </a:pPr>
            <a:r>
              <a:rPr lang="en-GB" b="0" i="0" baseline="0" dirty="0">
                <a:solidFill>
                  <a:srgbClr val="202122"/>
                </a:solidFill>
                <a:effectLst/>
                <a:cs typeface="Times New Roman" panose="02020603050405020304" pitchFamily="18" charset="0"/>
              </a:rPr>
              <a:t>Second, Boolean algebra uses </a:t>
            </a:r>
            <a:r>
              <a:rPr lang="en-GB" b="0" i="0" u="none" strike="noStrike" baseline="0" dirty="0">
                <a:solidFill>
                  <a:srgbClr val="3366CC"/>
                </a:solidFill>
                <a:effectLst/>
                <a:cs typeface="Times New Roman" panose="02020603050405020304" pitchFamily="18" charset="0"/>
                <a:hlinkClick r:id="rId6" tooltip="Logical connective"/>
              </a:rPr>
              <a:t>logical operators</a:t>
            </a:r>
            <a:r>
              <a:rPr lang="en-GB" b="0" i="0" baseline="0" dirty="0">
                <a:solidFill>
                  <a:srgbClr val="202122"/>
                </a:solidFill>
                <a:effectLst/>
                <a:cs typeface="Times New Roman" panose="02020603050405020304" pitchFamily="18" charset="0"/>
              </a:rPr>
              <a:t> such as </a:t>
            </a:r>
          </a:p>
          <a:p>
            <a:pPr marL="342900" indent="168275">
              <a:buFont typeface="Wingdings" panose="05000000000000000000" pitchFamily="2" charset="2"/>
              <a:buChar char="§"/>
            </a:pPr>
            <a:r>
              <a:rPr lang="en-GB" b="0" i="0" u="none" strike="noStrike" baseline="0" dirty="0">
                <a:solidFill>
                  <a:srgbClr val="3366CC"/>
                </a:solidFill>
                <a:effectLst/>
                <a:cs typeface="Times New Roman" panose="02020603050405020304" pitchFamily="18" charset="0"/>
                <a:hlinkClick r:id="rId7" tooltip="Logical conjunction"/>
              </a:rPr>
              <a:t>conjunction</a:t>
            </a:r>
            <a:r>
              <a:rPr lang="en-GB" b="0" i="0" baseline="0" dirty="0">
                <a:solidFill>
                  <a:srgbClr val="202122"/>
                </a:solidFill>
                <a:effectLst/>
                <a:cs typeface="Times New Roman" panose="02020603050405020304" pitchFamily="18" charset="0"/>
              </a:rPr>
              <a:t> (</a:t>
            </a:r>
            <a:r>
              <a:rPr lang="en-GB" b="0" i="1" baseline="0" dirty="0">
                <a:solidFill>
                  <a:srgbClr val="202122"/>
                </a:solidFill>
                <a:effectLst/>
                <a:cs typeface="Times New Roman" panose="02020603050405020304" pitchFamily="18" charset="0"/>
              </a:rPr>
              <a:t>and</a:t>
            </a:r>
            <a:r>
              <a:rPr lang="en-GB" b="0" i="0" baseline="0" dirty="0">
                <a:solidFill>
                  <a:srgbClr val="202122"/>
                </a:solidFill>
                <a:effectLst/>
                <a:cs typeface="Times New Roman" panose="02020603050405020304" pitchFamily="18" charset="0"/>
              </a:rPr>
              <a:t>) denoted as ∧, </a:t>
            </a:r>
          </a:p>
          <a:p>
            <a:pPr marL="342900" indent="168275">
              <a:buFont typeface="Wingdings" panose="05000000000000000000" pitchFamily="2" charset="2"/>
              <a:buChar char="§"/>
            </a:pPr>
            <a:r>
              <a:rPr lang="en-GB" b="0" i="0" u="none" strike="noStrike" baseline="0" dirty="0">
                <a:solidFill>
                  <a:srgbClr val="3366CC"/>
                </a:solidFill>
                <a:effectLst/>
                <a:cs typeface="Times New Roman" panose="02020603050405020304" pitchFamily="18" charset="0"/>
                <a:hlinkClick r:id="rId8" tooltip="Logical disjunction"/>
              </a:rPr>
              <a:t>disjunction</a:t>
            </a:r>
            <a:r>
              <a:rPr lang="en-GB" b="0" i="0" baseline="0" dirty="0">
                <a:solidFill>
                  <a:srgbClr val="202122"/>
                </a:solidFill>
                <a:effectLst/>
                <a:cs typeface="Times New Roman" panose="02020603050405020304" pitchFamily="18" charset="0"/>
              </a:rPr>
              <a:t> (</a:t>
            </a:r>
            <a:r>
              <a:rPr lang="en-GB" b="0" i="1" baseline="0" dirty="0">
                <a:solidFill>
                  <a:srgbClr val="202122"/>
                </a:solidFill>
                <a:effectLst/>
                <a:cs typeface="Times New Roman" panose="02020603050405020304" pitchFamily="18" charset="0"/>
              </a:rPr>
              <a:t>or</a:t>
            </a:r>
            <a:r>
              <a:rPr lang="en-GB" b="0" i="0" baseline="0" dirty="0">
                <a:solidFill>
                  <a:srgbClr val="202122"/>
                </a:solidFill>
                <a:effectLst/>
                <a:cs typeface="Times New Roman" panose="02020603050405020304" pitchFamily="18" charset="0"/>
              </a:rPr>
              <a:t>) denoted as ∨, </a:t>
            </a:r>
            <a:endParaRPr lang="en-GB" b="0" baseline="0" dirty="0">
              <a:solidFill>
                <a:srgbClr val="202122"/>
              </a:solidFill>
              <a:cs typeface="Times New Roman" panose="02020603050405020304" pitchFamily="18" charset="0"/>
            </a:endParaRPr>
          </a:p>
          <a:p>
            <a:pPr marL="342900" indent="168275">
              <a:buFont typeface="Wingdings" panose="05000000000000000000" pitchFamily="2" charset="2"/>
              <a:buChar char="§"/>
            </a:pPr>
            <a:r>
              <a:rPr lang="en-GB" b="0" i="0" u="none" strike="noStrike" baseline="0" dirty="0">
                <a:solidFill>
                  <a:srgbClr val="3366CC"/>
                </a:solidFill>
                <a:effectLst/>
                <a:cs typeface="Times New Roman" panose="02020603050405020304" pitchFamily="18" charset="0"/>
                <a:hlinkClick r:id="rId9" tooltip="Negation"/>
              </a:rPr>
              <a:t>negation</a:t>
            </a:r>
            <a:r>
              <a:rPr lang="en-GB" b="0" i="0" baseline="0" dirty="0">
                <a:solidFill>
                  <a:srgbClr val="202122"/>
                </a:solidFill>
                <a:effectLst/>
                <a:cs typeface="Times New Roman" panose="02020603050405020304" pitchFamily="18" charset="0"/>
              </a:rPr>
              <a:t> (</a:t>
            </a:r>
            <a:r>
              <a:rPr lang="en-GB" b="0" i="1" baseline="0" dirty="0">
                <a:solidFill>
                  <a:srgbClr val="202122"/>
                </a:solidFill>
                <a:effectLst/>
                <a:cs typeface="Times New Roman" panose="02020603050405020304" pitchFamily="18" charset="0"/>
              </a:rPr>
              <a:t>not</a:t>
            </a:r>
            <a:r>
              <a:rPr lang="en-GB" b="0" i="0" baseline="0" dirty="0">
                <a:solidFill>
                  <a:srgbClr val="202122"/>
                </a:solidFill>
                <a:effectLst/>
                <a:cs typeface="Times New Roman" panose="02020603050405020304" pitchFamily="18" charset="0"/>
              </a:rPr>
              <a:t>) denoted as ¬. </a:t>
            </a:r>
          </a:p>
          <a:p>
            <a:pPr marL="1317625" indent="-177800">
              <a:buFont typeface="Wingdings" panose="05000000000000000000" pitchFamily="2" charset="2"/>
              <a:buChar char="§"/>
            </a:pPr>
            <a:r>
              <a:rPr lang="en-GB" sz="2000" b="0" i="0" baseline="0" dirty="0">
                <a:solidFill>
                  <a:srgbClr val="202122"/>
                </a:solidFill>
                <a:effectLst/>
                <a:cs typeface="Times New Roman" panose="02020603050405020304" pitchFamily="18" charset="0"/>
              </a:rPr>
              <a:t>Elementary algebra, on the other hand, uses arithmetic operators such as addition, multiplication, subtraction and division. </a:t>
            </a:r>
          </a:p>
          <a:p>
            <a:pPr marL="1317625" indent="-177800">
              <a:buFont typeface="Wingdings" panose="05000000000000000000" pitchFamily="2" charset="2"/>
              <a:buChar char="§"/>
            </a:pPr>
            <a:r>
              <a:rPr lang="en-GB" sz="2000" b="0" i="0" baseline="0" dirty="0">
                <a:solidFill>
                  <a:srgbClr val="202122"/>
                </a:solidFill>
                <a:effectLst/>
                <a:cs typeface="Times New Roman" panose="02020603050405020304" pitchFamily="18" charset="0"/>
              </a:rPr>
              <a:t>Boolean algebra is therefore a formal way of describing </a:t>
            </a:r>
            <a:r>
              <a:rPr lang="en-GB" sz="2000" b="0" i="0" u="none" strike="noStrike" baseline="0" dirty="0">
                <a:solidFill>
                  <a:srgbClr val="3366CC"/>
                </a:solidFill>
                <a:effectLst/>
                <a:cs typeface="Times New Roman" panose="02020603050405020304" pitchFamily="18" charset="0"/>
                <a:hlinkClick r:id="rId10" tooltip="Logical operation"/>
              </a:rPr>
              <a:t>logical operations</a:t>
            </a:r>
            <a:r>
              <a:rPr lang="en-GB" sz="2000" b="0" i="0" baseline="0" dirty="0">
                <a:solidFill>
                  <a:srgbClr val="202122"/>
                </a:solidFill>
                <a:effectLst/>
                <a:cs typeface="Times New Roman" panose="02020603050405020304" pitchFamily="18" charset="0"/>
              </a:rPr>
              <a:t>, in the same way that elementary algebra describes numerical operations.</a:t>
            </a:r>
            <a:endParaRPr lang="en-US" sz="2000" baseline="0" dirty="0">
              <a:cs typeface="Times New Roman" panose="02020603050405020304" pitchFamily="18" charset="0"/>
            </a:endParaRPr>
          </a:p>
        </p:txBody>
      </p:sp>
      <p:sp>
        <p:nvSpPr>
          <p:cNvPr id="4" name="TextBox 3">
            <a:extLst>
              <a:ext uri="{FF2B5EF4-FFF2-40B4-BE49-F238E27FC236}">
                <a16:creationId xmlns:a16="http://schemas.microsoft.com/office/drawing/2014/main" id="{AB1490D5-B418-D018-7CAA-85130C0FDB3A}"/>
              </a:ext>
            </a:extLst>
          </p:cNvPr>
          <p:cNvSpPr txBox="1"/>
          <p:nvPr/>
        </p:nvSpPr>
        <p:spPr>
          <a:xfrm>
            <a:off x="2819400" y="533400"/>
            <a:ext cx="3505200" cy="523220"/>
          </a:xfrm>
          <a:prstGeom prst="rect">
            <a:avLst/>
          </a:prstGeom>
          <a:noFill/>
        </p:spPr>
        <p:txBody>
          <a:bodyPr wrap="square" rtlCol="0">
            <a:spAutoFit/>
          </a:bodyPr>
          <a:lstStyle/>
          <a:p>
            <a:r>
              <a:rPr lang="en-GB" sz="2800" b="1" i="0" baseline="0" dirty="0">
                <a:solidFill>
                  <a:schemeClr val="bg1"/>
                </a:solidFill>
                <a:effectLst/>
                <a:cs typeface="Times New Roman" panose="02020603050405020304" pitchFamily="18" charset="0"/>
              </a:rPr>
              <a:t>Boolean algebra</a:t>
            </a:r>
            <a:r>
              <a:rPr lang="en-GB" sz="2800" b="0" i="0" baseline="0" dirty="0">
                <a:solidFill>
                  <a:schemeClr val="bg1"/>
                </a:solidFill>
                <a:effectLst/>
                <a:cs typeface="Times New Roman" panose="02020603050405020304" pitchFamily="18" charset="0"/>
              </a:rPr>
              <a:t> </a:t>
            </a:r>
            <a:endParaRPr lang="en-US" sz="2800" dirty="0">
              <a:solidFill>
                <a:schemeClr val="bg1"/>
              </a:solidFill>
            </a:endParaRPr>
          </a:p>
        </p:txBody>
      </p:sp>
    </p:spTree>
    <p:extLst>
      <p:ext uri="{BB962C8B-B14F-4D97-AF65-F5344CB8AC3E}">
        <p14:creationId xmlns:p14="http://schemas.microsoft.com/office/powerpoint/2010/main" val="848232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8">
            <a:extLst>
              <a:ext uri="{FF2B5EF4-FFF2-40B4-BE49-F238E27FC236}">
                <a16:creationId xmlns:a16="http://schemas.microsoft.com/office/drawing/2014/main" id="{50A6DA14-2496-FF63-EE28-1848048D712C}"/>
              </a:ext>
            </a:extLst>
          </p:cNvPr>
          <p:cNvSpPr txBox="1">
            <a:spLocks noChangeArrowheads="1"/>
          </p:cNvSpPr>
          <p:nvPr/>
        </p:nvSpPr>
        <p:spPr bwMode="auto">
          <a:xfrm>
            <a:off x="2514600" y="592395"/>
            <a:ext cx="5057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baseline="0" dirty="0">
                <a:solidFill>
                  <a:schemeClr val="bg1"/>
                </a:solidFill>
              </a:rPr>
              <a:t>Figure 4.1  </a:t>
            </a:r>
            <a:r>
              <a:rPr lang="en-US" altLang="en-US" sz="2000" baseline="0" dirty="0">
                <a:solidFill>
                  <a:schemeClr val="bg1"/>
                </a:solidFill>
              </a:rPr>
              <a:t>Logic operations at the bit level</a:t>
            </a:r>
          </a:p>
        </p:txBody>
      </p:sp>
      <p:pic>
        <p:nvPicPr>
          <p:cNvPr id="12291" name="Picture 9">
            <a:extLst>
              <a:ext uri="{FF2B5EF4-FFF2-40B4-BE49-F238E27FC236}">
                <a16:creationId xmlns:a16="http://schemas.microsoft.com/office/drawing/2014/main" id="{B8E8ACFB-0721-AFA8-17EB-515AFF4A07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360334"/>
            <a:ext cx="7112000" cy="473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293" name="Straight Connector 5">
            <a:extLst>
              <a:ext uri="{FF2B5EF4-FFF2-40B4-BE49-F238E27FC236}">
                <a16:creationId xmlns:a16="http://schemas.microsoft.com/office/drawing/2014/main" id="{A5E065C2-71F9-10F0-990D-B567E4C38DAE}"/>
              </a:ext>
            </a:extLst>
          </p:cNvPr>
          <p:cNvCxnSpPr>
            <a:cxnSpLocks noChangeShapeType="1"/>
          </p:cNvCxnSpPr>
          <p:nvPr/>
        </p:nvCxnSpPr>
        <p:spPr bwMode="auto">
          <a:xfrm>
            <a:off x="4876800" y="815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95" name="Straight Connector 7">
            <a:extLst>
              <a:ext uri="{FF2B5EF4-FFF2-40B4-BE49-F238E27FC236}">
                <a16:creationId xmlns:a16="http://schemas.microsoft.com/office/drawing/2014/main" id="{4D1D69B6-2B38-E8AF-17FF-ED858ABD49A2}"/>
              </a:ext>
            </a:extLst>
          </p:cNvPr>
          <p:cNvCxnSpPr>
            <a:cxnSpLocks noChangeShapeType="1"/>
          </p:cNvCxnSpPr>
          <p:nvPr/>
        </p:nvCxnSpPr>
        <p:spPr bwMode="auto">
          <a:xfrm>
            <a:off x="609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5E8CFB0-62FE-7C87-09C0-9237E3658CFD}"/>
              </a:ext>
            </a:extLst>
          </p:cNvPr>
          <p:cNvSpPr>
            <a:spLocks noChangeArrowheads="1"/>
          </p:cNvSpPr>
          <p:nvPr/>
        </p:nvSpPr>
        <p:spPr bwMode="auto">
          <a:xfrm>
            <a:off x="143797" y="1162648"/>
            <a:ext cx="1752600"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aseline="0" dirty="0">
                <a:solidFill>
                  <a:srgbClr val="FF0000"/>
                </a:solidFill>
              </a:rPr>
              <a:t>NOT</a:t>
            </a:r>
          </a:p>
        </p:txBody>
      </p:sp>
      <p:sp>
        <p:nvSpPr>
          <p:cNvPr id="14339" name="Rectangle 6">
            <a:extLst>
              <a:ext uri="{FF2B5EF4-FFF2-40B4-BE49-F238E27FC236}">
                <a16:creationId xmlns:a16="http://schemas.microsoft.com/office/drawing/2014/main" id="{4E7779BB-5D1E-81E9-27BD-8B8BA88F6BAB}"/>
              </a:ext>
            </a:extLst>
          </p:cNvPr>
          <p:cNvSpPr>
            <a:spLocks noChangeArrowheads="1"/>
          </p:cNvSpPr>
          <p:nvPr/>
        </p:nvSpPr>
        <p:spPr bwMode="auto">
          <a:xfrm>
            <a:off x="114300" y="1559126"/>
            <a:ext cx="89154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The NOT operator is a unary operator: it takes only one input. The output bit is the complement of the input.</a:t>
            </a:r>
          </a:p>
        </p:txBody>
      </p:sp>
      <p:sp>
        <p:nvSpPr>
          <p:cNvPr id="14340" name="Rectangle 8">
            <a:extLst>
              <a:ext uri="{FF2B5EF4-FFF2-40B4-BE49-F238E27FC236}">
                <a16:creationId xmlns:a16="http://schemas.microsoft.com/office/drawing/2014/main" id="{4379A968-816B-6AD6-DB44-E76F924E7C6C}"/>
              </a:ext>
            </a:extLst>
          </p:cNvPr>
          <p:cNvSpPr>
            <a:spLocks noChangeArrowheads="1"/>
          </p:cNvSpPr>
          <p:nvPr/>
        </p:nvSpPr>
        <p:spPr bwMode="auto">
          <a:xfrm>
            <a:off x="114300" y="3229769"/>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The AND operator is a binary operator: it takes two inputs. The output bit is 1 if both inputs are 1s and the output is 0 in the other three cases.</a:t>
            </a:r>
          </a:p>
        </p:txBody>
      </p:sp>
      <p:sp>
        <p:nvSpPr>
          <p:cNvPr id="14341" name="Rectangle 10">
            <a:extLst>
              <a:ext uri="{FF2B5EF4-FFF2-40B4-BE49-F238E27FC236}">
                <a16:creationId xmlns:a16="http://schemas.microsoft.com/office/drawing/2014/main" id="{9A8D3A38-30D5-9217-44CD-C42A9236485A}"/>
              </a:ext>
            </a:extLst>
          </p:cNvPr>
          <p:cNvSpPr>
            <a:spLocks noChangeArrowheads="1"/>
          </p:cNvSpPr>
          <p:nvPr/>
        </p:nvSpPr>
        <p:spPr bwMode="auto">
          <a:xfrm>
            <a:off x="304800" y="2573736"/>
            <a:ext cx="1752600" cy="51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aseline="0" dirty="0">
                <a:solidFill>
                  <a:srgbClr val="FF0000"/>
                </a:solidFill>
              </a:rPr>
              <a:t>AND</a:t>
            </a:r>
          </a:p>
        </p:txBody>
      </p:sp>
      <p:sp>
        <p:nvSpPr>
          <p:cNvPr id="14343" name="Rectangle 15">
            <a:extLst>
              <a:ext uri="{FF2B5EF4-FFF2-40B4-BE49-F238E27FC236}">
                <a16:creationId xmlns:a16="http://schemas.microsoft.com/office/drawing/2014/main" id="{A6ECC9FA-D30B-6616-F5F1-1513E99D98A9}"/>
              </a:ext>
            </a:extLst>
          </p:cNvPr>
          <p:cNvSpPr>
            <a:spLocks noChangeArrowheads="1"/>
          </p:cNvSpPr>
          <p:nvPr/>
        </p:nvSpPr>
        <p:spPr bwMode="auto">
          <a:xfrm>
            <a:off x="381000" y="4876800"/>
            <a:ext cx="8382000" cy="595313"/>
          </a:xfrm>
          <a:prstGeom prst="rect">
            <a:avLst/>
          </a:prstGeom>
          <a:solidFill>
            <a:schemeClr val="bg1">
              <a:lumMod val="85000"/>
            </a:schemeClr>
          </a:solidFill>
          <a:ln w="76200" algn="ctr">
            <a:solidFill>
              <a:schemeClr val="bg1"/>
            </a:solidFill>
            <a:miter lim="800000"/>
            <a:headEnd/>
            <a:tailEnd/>
          </a:ln>
          <a:effec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ctr">
              <a:defRPr/>
            </a:pPr>
            <a:r>
              <a:rPr lang="en-US" altLang="en-US" sz="2800" baseline="0" dirty="0"/>
              <a:t>For </a:t>
            </a:r>
            <a:r>
              <a:rPr lang="en-US" altLang="en-US" sz="2800" i="1" baseline="0" dirty="0"/>
              <a:t>x</a:t>
            </a:r>
            <a:r>
              <a:rPr lang="en-US" altLang="en-US" sz="2800" baseline="0" dirty="0"/>
              <a:t> = 0 or 1    </a:t>
            </a:r>
            <a:r>
              <a:rPr lang="en-US" altLang="en-US" sz="2800" i="1" baseline="0" dirty="0"/>
              <a:t>x</a:t>
            </a:r>
            <a:r>
              <a:rPr lang="en-US" altLang="en-US" sz="2800" baseline="0" dirty="0"/>
              <a:t> AND 0 → 0            0 AND </a:t>
            </a:r>
            <a:r>
              <a:rPr lang="en-US" altLang="en-US" sz="2800" i="1" baseline="0" dirty="0"/>
              <a:t>x</a:t>
            </a:r>
            <a:r>
              <a:rPr lang="en-US" altLang="en-US" sz="2800" baseline="0" dirty="0"/>
              <a:t> → 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2345E0B-6CC0-A4C1-056B-6D3EB60552A0}"/>
              </a:ext>
            </a:extLst>
          </p:cNvPr>
          <p:cNvSpPr>
            <a:spLocks noChangeArrowheads="1"/>
          </p:cNvSpPr>
          <p:nvPr/>
        </p:nvSpPr>
        <p:spPr bwMode="auto">
          <a:xfrm>
            <a:off x="221226" y="1124872"/>
            <a:ext cx="1752600"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aseline="0">
                <a:solidFill>
                  <a:srgbClr val="FF0000"/>
                </a:solidFill>
              </a:rPr>
              <a:t>OR</a:t>
            </a:r>
          </a:p>
        </p:txBody>
      </p:sp>
      <p:sp>
        <p:nvSpPr>
          <p:cNvPr id="16387" name="Rectangle 3">
            <a:extLst>
              <a:ext uri="{FF2B5EF4-FFF2-40B4-BE49-F238E27FC236}">
                <a16:creationId xmlns:a16="http://schemas.microsoft.com/office/drawing/2014/main" id="{58AE0FC1-E565-00A6-028F-9F81CEBB7C3E}"/>
              </a:ext>
            </a:extLst>
          </p:cNvPr>
          <p:cNvSpPr>
            <a:spLocks noChangeArrowheads="1"/>
          </p:cNvSpPr>
          <p:nvPr/>
        </p:nvSpPr>
        <p:spPr bwMode="auto">
          <a:xfrm>
            <a:off x="76200" y="1643985"/>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The OR operator is a binary operator: it takes two inputs. The output bit is 0 if both inputs are 0s and the output is 1 in other three cases.</a:t>
            </a:r>
          </a:p>
        </p:txBody>
      </p:sp>
      <p:sp>
        <p:nvSpPr>
          <p:cNvPr id="16388" name="Rectangle 4">
            <a:extLst>
              <a:ext uri="{FF2B5EF4-FFF2-40B4-BE49-F238E27FC236}">
                <a16:creationId xmlns:a16="http://schemas.microsoft.com/office/drawing/2014/main" id="{3C465DBE-27C8-8AC2-48D8-B089D50887FD}"/>
              </a:ext>
            </a:extLst>
          </p:cNvPr>
          <p:cNvSpPr>
            <a:spLocks noChangeArrowheads="1"/>
          </p:cNvSpPr>
          <p:nvPr/>
        </p:nvSpPr>
        <p:spPr bwMode="auto">
          <a:xfrm>
            <a:off x="38100" y="4327525"/>
            <a:ext cx="8915400" cy="83099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b="0" baseline="0" dirty="0"/>
              <a:t>The XOR operator is a binary operator like the OR operator, with only one difference: the output is 0 if both inputs are 1 or 0. </a:t>
            </a:r>
          </a:p>
        </p:txBody>
      </p:sp>
      <p:sp>
        <p:nvSpPr>
          <p:cNvPr id="16389" name="Rectangle 5">
            <a:extLst>
              <a:ext uri="{FF2B5EF4-FFF2-40B4-BE49-F238E27FC236}">
                <a16:creationId xmlns:a16="http://schemas.microsoft.com/office/drawing/2014/main" id="{66E830D1-D863-63A8-04F9-3F1EFDB4597B}"/>
              </a:ext>
            </a:extLst>
          </p:cNvPr>
          <p:cNvSpPr>
            <a:spLocks noChangeArrowheads="1"/>
          </p:cNvSpPr>
          <p:nvPr/>
        </p:nvSpPr>
        <p:spPr bwMode="auto">
          <a:xfrm>
            <a:off x="76200" y="3768212"/>
            <a:ext cx="1752600"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aseline="0">
                <a:solidFill>
                  <a:srgbClr val="FF0000"/>
                </a:solidFill>
              </a:rPr>
              <a:t>XOR</a:t>
            </a:r>
          </a:p>
        </p:txBody>
      </p:sp>
      <p:sp>
        <p:nvSpPr>
          <p:cNvPr id="16391" name="Rectangle 6">
            <a:extLst>
              <a:ext uri="{FF2B5EF4-FFF2-40B4-BE49-F238E27FC236}">
                <a16:creationId xmlns:a16="http://schemas.microsoft.com/office/drawing/2014/main" id="{B261F69D-1C7A-1C6E-8520-EA4E4F1D57BC}"/>
              </a:ext>
            </a:extLst>
          </p:cNvPr>
          <p:cNvSpPr>
            <a:spLocks noChangeArrowheads="1"/>
          </p:cNvSpPr>
          <p:nvPr/>
        </p:nvSpPr>
        <p:spPr bwMode="auto">
          <a:xfrm>
            <a:off x="304800" y="3073144"/>
            <a:ext cx="8382000" cy="595313"/>
          </a:xfrm>
          <a:prstGeom prst="rect">
            <a:avLst/>
          </a:prstGeom>
          <a:solidFill>
            <a:schemeClr val="bg1">
              <a:lumMod val="85000"/>
            </a:schemeClr>
          </a:solidFill>
          <a:ln w="76200" algn="ctr">
            <a:solidFill>
              <a:schemeClr val="bg1"/>
            </a:solidFill>
            <a:miter lim="800000"/>
            <a:headEnd/>
            <a:tailEnd/>
          </a:ln>
          <a:effec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ctr">
              <a:defRPr/>
            </a:pPr>
            <a:r>
              <a:rPr lang="en-US" altLang="en-US" sz="2800" baseline="0" dirty="0"/>
              <a:t>For </a:t>
            </a:r>
            <a:r>
              <a:rPr lang="en-US" altLang="en-US" sz="2800" i="1" baseline="0" dirty="0"/>
              <a:t>x</a:t>
            </a:r>
            <a:r>
              <a:rPr lang="en-US" altLang="en-US" sz="2800" baseline="0" dirty="0"/>
              <a:t> = 0 or 1        </a:t>
            </a:r>
            <a:r>
              <a:rPr lang="en-US" altLang="en-US" sz="2800" i="1" baseline="0" dirty="0"/>
              <a:t>x</a:t>
            </a:r>
            <a:r>
              <a:rPr lang="en-US" altLang="en-US" sz="2800" baseline="0" dirty="0"/>
              <a:t> OR 1 → 1              1 OR </a:t>
            </a:r>
            <a:r>
              <a:rPr lang="en-US" altLang="en-US" sz="2800" i="1" baseline="0" dirty="0"/>
              <a:t>x</a:t>
            </a:r>
            <a:r>
              <a:rPr lang="en-US" altLang="en-US" sz="2800" baseline="0" dirty="0"/>
              <a:t> → 1</a:t>
            </a:r>
          </a:p>
        </p:txBody>
      </p:sp>
      <p:sp>
        <p:nvSpPr>
          <p:cNvPr id="15" name="Rectangle 6">
            <a:extLst>
              <a:ext uri="{FF2B5EF4-FFF2-40B4-BE49-F238E27FC236}">
                <a16:creationId xmlns:a16="http://schemas.microsoft.com/office/drawing/2014/main" id="{664498F8-7456-4CC2-04AA-CA9AC36A9E04}"/>
              </a:ext>
            </a:extLst>
          </p:cNvPr>
          <p:cNvSpPr>
            <a:spLocks noChangeArrowheads="1"/>
          </p:cNvSpPr>
          <p:nvPr/>
        </p:nvSpPr>
        <p:spPr bwMode="auto">
          <a:xfrm>
            <a:off x="-27040" y="5341036"/>
            <a:ext cx="9247239" cy="523220"/>
          </a:xfrm>
          <a:prstGeom prst="rect">
            <a:avLst/>
          </a:prstGeom>
          <a:solidFill>
            <a:schemeClr val="bg1">
              <a:lumMod val="85000"/>
            </a:schemeClr>
          </a:solidFill>
          <a:ln w="76200" algn="ctr">
            <a:solidFill>
              <a:schemeClr val="bg1"/>
            </a:solidFill>
            <a:miter lim="800000"/>
            <a:headEnd/>
            <a:tailEnd/>
          </a:ln>
          <a:effectLst/>
        </p:spPr>
        <p:txBody>
          <a:bodyPr wrap="squar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ctr">
              <a:defRPr/>
            </a:pPr>
            <a:r>
              <a:rPr lang="en-US" altLang="en-US" sz="2800" baseline="0" dirty="0"/>
              <a:t>For x = 0 or 1       1 XOR x → NOT x      1 XOR x→ NOT x</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2">
            <a:extLst>
              <a:ext uri="{FF2B5EF4-FFF2-40B4-BE49-F238E27FC236}">
                <a16:creationId xmlns:a16="http://schemas.microsoft.com/office/drawing/2014/main" id="{7C45E821-E5BF-3242-557A-59DB9CA9DB96}"/>
              </a:ext>
            </a:extLst>
          </p:cNvPr>
          <p:cNvSpPr txBox="1">
            <a:spLocks noChangeArrowheads="1"/>
          </p:cNvSpPr>
          <p:nvPr/>
        </p:nvSpPr>
        <p:spPr bwMode="auto">
          <a:xfrm>
            <a:off x="3352800" y="609600"/>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a:t>
            </a:r>
            <a:endParaRPr lang="en-US" altLang="en-US" sz="2000" i="1" baseline="0" dirty="0">
              <a:solidFill>
                <a:srgbClr val="FF0000"/>
              </a:solidFill>
            </a:endParaRPr>
          </a:p>
        </p:txBody>
      </p:sp>
      <p:sp>
        <p:nvSpPr>
          <p:cNvPr id="1206275" name="Rectangle 3">
            <a:extLst>
              <a:ext uri="{FF2B5EF4-FFF2-40B4-BE49-F238E27FC236}">
                <a16:creationId xmlns:a16="http://schemas.microsoft.com/office/drawing/2014/main" id="{50C3B0C9-91F6-89F7-9D4E-957118A275A8}"/>
              </a:ext>
            </a:extLst>
          </p:cNvPr>
          <p:cNvSpPr>
            <a:spLocks noChangeArrowheads="1"/>
          </p:cNvSpPr>
          <p:nvPr/>
        </p:nvSpPr>
        <p:spPr bwMode="auto">
          <a:xfrm>
            <a:off x="228600" y="1755238"/>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In English we use the conjunction “or” sometimes to means an inclusive-or, and sometimes to means an exclusive-or.</a:t>
            </a:r>
          </a:p>
        </p:txBody>
      </p:sp>
      <p:sp>
        <p:nvSpPr>
          <p:cNvPr id="1206276" name="Rectangle 4">
            <a:extLst>
              <a:ext uri="{FF2B5EF4-FFF2-40B4-BE49-F238E27FC236}">
                <a16:creationId xmlns:a16="http://schemas.microsoft.com/office/drawing/2014/main" id="{16884507-E297-600D-F4CA-C3EB3655153A}"/>
              </a:ext>
            </a:extLst>
          </p:cNvPr>
          <p:cNvSpPr>
            <a:spLocks noChangeArrowheads="1"/>
          </p:cNvSpPr>
          <p:nvPr/>
        </p:nvSpPr>
        <p:spPr bwMode="auto">
          <a:xfrm>
            <a:off x="228600" y="3124200"/>
            <a:ext cx="8229600"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spcAft>
                <a:spcPct val="100000"/>
              </a:spcAft>
              <a:buFontTx/>
              <a:buAutoNum type="alphaLcPeriod"/>
              <a:defRPr/>
            </a:pPr>
            <a:r>
              <a:rPr lang="en-US" altLang="en-US" b="0" baseline="0" dirty="0">
                <a:effectLst>
                  <a:outerShdw blurRad="38100" dist="38100" dir="2700000" algn="tl">
                    <a:srgbClr val="C0C0C0"/>
                  </a:outerShdw>
                </a:effectLst>
              </a:rPr>
              <a:t>The sentence “I wish to have a car or a house” uses “or” in the inclusive sense—I wish a car, a house, or both.</a:t>
            </a:r>
          </a:p>
        </p:txBody>
      </p:sp>
      <p:sp>
        <p:nvSpPr>
          <p:cNvPr id="6" name="Rectangle 4">
            <a:extLst>
              <a:ext uri="{FF2B5EF4-FFF2-40B4-BE49-F238E27FC236}">
                <a16:creationId xmlns:a16="http://schemas.microsoft.com/office/drawing/2014/main" id="{AC7A7AE0-C22A-DE57-4150-70C01E67FC5E}"/>
              </a:ext>
            </a:extLst>
          </p:cNvPr>
          <p:cNvSpPr>
            <a:spLocks noChangeArrowheads="1"/>
          </p:cNvSpPr>
          <p:nvPr/>
        </p:nvSpPr>
        <p:spPr bwMode="auto">
          <a:xfrm>
            <a:off x="228600" y="4191000"/>
            <a:ext cx="82296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spcAft>
                <a:spcPct val="100000"/>
              </a:spcAft>
              <a:buFont typeface="+mj-lt"/>
              <a:buAutoNum type="alphaLcPeriod" startAt="2"/>
              <a:defRPr/>
            </a:pPr>
            <a:r>
              <a:rPr lang="en-US" altLang="en-US" b="0" baseline="0" dirty="0">
                <a:effectLst>
                  <a:outerShdw blurRad="38100" dist="38100" dir="2700000" algn="tl">
                    <a:srgbClr val="C0C0C0"/>
                  </a:outerShdw>
                </a:effectLst>
              </a:rPr>
              <a:t>The sentence “Today is either Monday or Tuesday” uses “or” in the exclusive sense—today is either Monday or Tuesday, but it cannot be both.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1">
            <a:extLst>
              <a:ext uri="{FF2B5EF4-FFF2-40B4-BE49-F238E27FC236}">
                <a16:creationId xmlns:a16="http://schemas.microsoft.com/office/drawing/2014/main" id="{CD2753C3-BB74-D47B-EDED-ACAF9C61ABBD}"/>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00963C05-4F98-4547-81E8-582A4932F345}" type="slidenum">
              <a:rPr lang="en-US" altLang="en-US" sz="1200" baseline="0">
                <a:solidFill>
                  <a:schemeClr val="bg2"/>
                </a:solidFill>
                <a:latin typeface="Arial" panose="020B0604020202020204" pitchFamily="34" charset="0"/>
              </a:rPr>
              <a:pPr/>
              <a:t>15</a:t>
            </a:fld>
            <a:endParaRPr lang="en-US" altLang="en-US" sz="1200" baseline="0">
              <a:solidFill>
                <a:schemeClr val="bg2"/>
              </a:solidFill>
              <a:latin typeface="Arial" panose="020B0604020202020204" pitchFamily="34" charset="0"/>
            </a:endParaRPr>
          </a:p>
        </p:txBody>
      </p:sp>
      <p:sp>
        <p:nvSpPr>
          <p:cNvPr id="20483" name="Text Box 2">
            <a:extLst>
              <a:ext uri="{FF2B5EF4-FFF2-40B4-BE49-F238E27FC236}">
                <a16:creationId xmlns:a16="http://schemas.microsoft.com/office/drawing/2014/main" id="{C5079C5D-8367-F5C4-7294-A0BDEFA76C36}"/>
              </a:ext>
            </a:extLst>
          </p:cNvPr>
          <p:cNvSpPr txBox="1">
            <a:spLocks noChangeArrowheads="1"/>
          </p:cNvSpPr>
          <p:nvPr/>
        </p:nvSpPr>
        <p:spPr bwMode="auto">
          <a:xfrm>
            <a:off x="3962400" y="609600"/>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4.2</a:t>
            </a:r>
            <a:endParaRPr lang="en-US" altLang="en-US" sz="2000" i="1" baseline="0" dirty="0">
              <a:solidFill>
                <a:srgbClr val="FF0000"/>
              </a:solidFill>
            </a:endParaRPr>
          </a:p>
        </p:txBody>
      </p:sp>
      <p:sp>
        <p:nvSpPr>
          <p:cNvPr id="1208323" name="Rectangle 3">
            <a:extLst>
              <a:ext uri="{FF2B5EF4-FFF2-40B4-BE49-F238E27FC236}">
                <a16:creationId xmlns:a16="http://schemas.microsoft.com/office/drawing/2014/main" id="{00AE1AB2-739C-9C2D-EC63-EDAF48D5C885}"/>
              </a:ext>
            </a:extLst>
          </p:cNvPr>
          <p:cNvSpPr>
            <a:spLocks noChangeArrowheads="1"/>
          </p:cNvSpPr>
          <p:nvPr/>
        </p:nvSpPr>
        <p:spPr bwMode="auto">
          <a:xfrm>
            <a:off x="255130" y="2030001"/>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The XOR operator is not actually a new operator. We can always simulate it using the other three operators. The following two expressions are equivalent</a:t>
            </a:r>
          </a:p>
        </p:txBody>
      </p:sp>
      <p:sp>
        <p:nvSpPr>
          <p:cNvPr id="20487" name="Rectangle 6">
            <a:extLst>
              <a:ext uri="{FF2B5EF4-FFF2-40B4-BE49-F238E27FC236}">
                <a16:creationId xmlns:a16="http://schemas.microsoft.com/office/drawing/2014/main" id="{37520574-0610-8787-EDD3-E15F2AA838CE}"/>
              </a:ext>
            </a:extLst>
          </p:cNvPr>
          <p:cNvSpPr>
            <a:spLocks noChangeArrowheads="1"/>
          </p:cNvSpPr>
          <p:nvPr/>
        </p:nvSpPr>
        <p:spPr bwMode="auto">
          <a:xfrm>
            <a:off x="342106" y="3567701"/>
            <a:ext cx="8266113" cy="547687"/>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2800" i="1" baseline="0" dirty="0">
                <a:solidFill>
                  <a:schemeClr val="folHlink"/>
                </a:solidFill>
              </a:rPr>
              <a:t>x</a:t>
            </a:r>
            <a:r>
              <a:rPr lang="en-US" altLang="en-US" sz="2800" baseline="0" dirty="0">
                <a:solidFill>
                  <a:schemeClr val="folHlink"/>
                </a:solidFill>
              </a:rPr>
              <a:t> XOR </a:t>
            </a:r>
            <a:r>
              <a:rPr lang="en-US" altLang="en-US" sz="2800" i="1" baseline="0" dirty="0">
                <a:solidFill>
                  <a:schemeClr val="folHlink"/>
                </a:solidFill>
              </a:rPr>
              <a:t>y</a:t>
            </a:r>
            <a:r>
              <a:rPr lang="en-US" altLang="en-US" sz="2800" baseline="0" dirty="0"/>
              <a:t> ↔ [</a:t>
            </a:r>
            <a:r>
              <a:rPr lang="en-US" altLang="en-US" sz="2800" i="1" baseline="0" dirty="0"/>
              <a:t>x</a:t>
            </a:r>
            <a:r>
              <a:rPr lang="en-US" altLang="en-US" sz="2800" baseline="0" dirty="0"/>
              <a:t> AND (NOT </a:t>
            </a:r>
            <a:r>
              <a:rPr lang="en-US" altLang="en-US" sz="2800" i="1" baseline="0" dirty="0"/>
              <a:t>y</a:t>
            </a:r>
            <a:r>
              <a:rPr lang="en-US" altLang="en-US" sz="2800" baseline="0" dirty="0"/>
              <a:t>)]   OR  [(NOT </a:t>
            </a:r>
            <a:r>
              <a:rPr lang="en-US" altLang="en-US" sz="2800" i="1" baseline="0" dirty="0"/>
              <a:t>x</a:t>
            </a:r>
            <a:r>
              <a:rPr lang="en-US" altLang="en-US" sz="2800" baseline="0" dirty="0"/>
              <a:t>) AND </a:t>
            </a:r>
            <a:r>
              <a:rPr lang="en-US" altLang="en-US" sz="2800" i="1" baseline="0" dirty="0"/>
              <a:t>y</a:t>
            </a:r>
            <a:r>
              <a:rPr lang="en-US" altLang="en-US" sz="2800" baseline="0" dirty="0"/>
              <a:t>]</a:t>
            </a:r>
          </a:p>
        </p:txBody>
      </p:sp>
      <p:sp>
        <p:nvSpPr>
          <p:cNvPr id="1208327" name="Rectangle 7">
            <a:extLst>
              <a:ext uri="{FF2B5EF4-FFF2-40B4-BE49-F238E27FC236}">
                <a16:creationId xmlns:a16="http://schemas.microsoft.com/office/drawing/2014/main" id="{3EA64039-17D3-53B3-1993-CA62CB97551E}"/>
              </a:ext>
            </a:extLst>
          </p:cNvPr>
          <p:cNvSpPr>
            <a:spLocks noChangeArrowheads="1"/>
          </p:cNvSpPr>
          <p:nvPr/>
        </p:nvSpPr>
        <p:spPr bwMode="auto">
          <a:xfrm>
            <a:off x="360363" y="4465638"/>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The equivalence can be proved if we make the truth table for both.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0880B08-04A0-496E-AC86-AA8FEA2EF4C8}"/>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16</a:t>
            </a:fld>
            <a:endParaRPr lang="en-US">
              <a:solidFill>
                <a:srgbClr val="A5300F"/>
              </a:solidFill>
            </a:endParaRPr>
          </a:p>
        </p:txBody>
      </p:sp>
      <p:sp>
        <p:nvSpPr>
          <p:cNvPr id="4" name="TextBox 3">
            <a:extLst>
              <a:ext uri="{FF2B5EF4-FFF2-40B4-BE49-F238E27FC236}">
                <a16:creationId xmlns:a16="http://schemas.microsoft.com/office/drawing/2014/main" id="{6566606D-C542-BC21-35F9-9C9D00850409}"/>
              </a:ext>
            </a:extLst>
          </p:cNvPr>
          <p:cNvSpPr txBox="1"/>
          <p:nvPr/>
        </p:nvSpPr>
        <p:spPr>
          <a:xfrm>
            <a:off x="1219200" y="1524000"/>
            <a:ext cx="7543800" cy="461665"/>
          </a:xfrm>
          <a:prstGeom prst="rect">
            <a:avLst/>
          </a:prstGeom>
          <a:noFill/>
        </p:spPr>
        <p:txBody>
          <a:bodyPr wrap="square">
            <a:spAutoFit/>
          </a:bodyPr>
          <a:lstStyle/>
          <a:p>
            <a:r>
              <a:rPr lang="en-US" altLang="en-US" sz="2400" i="1" baseline="0" dirty="0">
                <a:solidFill>
                  <a:schemeClr val="folHlink"/>
                </a:solidFill>
              </a:rPr>
              <a:t>x</a:t>
            </a:r>
            <a:r>
              <a:rPr lang="en-US" altLang="en-US" sz="2400" baseline="0" dirty="0">
                <a:solidFill>
                  <a:schemeClr val="folHlink"/>
                </a:solidFill>
              </a:rPr>
              <a:t> XOR </a:t>
            </a:r>
            <a:r>
              <a:rPr lang="en-US" altLang="en-US" sz="2400" i="1" baseline="0" dirty="0">
                <a:solidFill>
                  <a:schemeClr val="folHlink"/>
                </a:solidFill>
              </a:rPr>
              <a:t>y</a:t>
            </a:r>
            <a:r>
              <a:rPr lang="en-US" altLang="en-US" sz="2400" baseline="0" dirty="0"/>
              <a:t> ↔ [</a:t>
            </a:r>
            <a:r>
              <a:rPr lang="en-US" altLang="en-US" sz="2400" i="1" baseline="0" dirty="0"/>
              <a:t>x</a:t>
            </a:r>
            <a:r>
              <a:rPr lang="en-US" altLang="en-US" sz="2400" baseline="0" dirty="0"/>
              <a:t> AND (NOT </a:t>
            </a:r>
            <a:r>
              <a:rPr lang="en-US" altLang="en-US" sz="2400" i="1" baseline="0" dirty="0"/>
              <a:t>y</a:t>
            </a:r>
            <a:r>
              <a:rPr lang="en-US" altLang="en-US" sz="2400" baseline="0" dirty="0"/>
              <a:t>)]   OR  [(NOT </a:t>
            </a:r>
            <a:r>
              <a:rPr lang="en-US" altLang="en-US" sz="2400" i="1" baseline="0" dirty="0"/>
              <a:t>x</a:t>
            </a:r>
            <a:r>
              <a:rPr lang="en-US" altLang="en-US" sz="2400" baseline="0" dirty="0"/>
              <a:t>) AND </a:t>
            </a:r>
            <a:r>
              <a:rPr lang="en-US" altLang="en-US" sz="2400" i="1" baseline="0" dirty="0"/>
              <a:t>y</a:t>
            </a:r>
            <a:r>
              <a:rPr lang="en-US" altLang="en-US" sz="2400" baseline="0" dirty="0"/>
              <a:t>]</a:t>
            </a:r>
          </a:p>
        </p:txBody>
      </p:sp>
      <p:graphicFrame>
        <p:nvGraphicFramePr>
          <p:cNvPr id="5" name="Table 5">
            <a:extLst>
              <a:ext uri="{FF2B5EF4-FFF2-40B4-BE49-F238E27FC236}">
                <a16:creationId xmlns:a16="http://schemas.microsoft.com/office/drawing/2014/main" id="{E41C1349-E390-F3AE-8426-2DCD3C4EB5B2}"/>
              </a:ext>
            </a:extLst>
          </p:cNvPr>
          <p:cNvGraphicFramePr>
            <a:graphicFrameLocks noGrp="1"/>
          </p:cNvGraphicFramePr>
          <p:nvPr>
            <p:extLst>
              <p:ext uri="{D42A27DB-BD31-4B8C-83A1-F6EECF244321}">
                <p14:modId xmlns:p14="http://schemas.microsoft.com/office/powerpoint/2010/main" val="731379521"/>
              </p:ext>
            </p:extLst>
          </p:nvPr>
        </p:nvGraphicFramePr>
        <p:xfrm>
          <a:off x="2133600" y="2590800"/>
          <a:ext cx="7010401" cy="2694100"/>
        </p:xfrm>
        <a:graphic>
          <a:graphicData uri="http://schemas.openxmlformats.org/drawingml/2006/table">
            <a:tbl>
              <a:tblPr firstRow="1" bandRow="1">
                <a:tableStyleId>{5C22544A-7EE6-4342-B048-85BDC9FD1C3A}</a:tableStyleId>
              </a:tblPr>
              <a:tblGrid>
                <a:gridCol w="1438031">
                  <a:extLst>
                    <a:ext uri="{9D8B030D-6E8A-4147-A177-3AD203B41FA5}">
                      <a16:colId xmlns:a16="http://schemas.microsoft.com/office/drawing/2014/main" val="3493947100"/>
                    </a:ext>
                  </a:extLst>
                </a:gridCol>
                <a:gridCol w="1438031">
                  <a:extLst>
                    <a:ext uri="{9D8B030D-6E8A-4147-A177-3AD203B41FA5}">
                      <a16:colId xmlns:a16="http://schemas.microsoft.com/office/drawing/2014/main" val="3252317898"/>
                    </a:ext>
                  </a:extLst>
                </a:gridCol>
                <a:gridCol w="1086338">
                  <a:extLst>
                    <a:ext uri="{9D8B030D-6E8A-4147-A177-3AD203B41FA5}">
                      <a16:colId xmlns:a16="http://schemas.microsoft.com/office/drawing/2014/main" val="1599641210"/>
                    </a:ext>
                  </a:extLst>
                </a:gridCol>
                <a:gridCol w="3048001">
                  <a:extLst>
                    <a:ext uri="{9D8B030D-6E8A-4147-A177-3AD203B41FA5}">
                      <a16:colId xmlns:a16="http://schemas.microsoft.com/office/drawing/2014/main" val="3781081717"/>
                    </a:ext>
                  </a:extLst>
                </a:gridCol>
              </a:tblGrid>
              <a:tr h="1198516">
                <a:tc>
                  <a:txBody>
                    <a:bodyPr/>
                    <a:lstStyle/>
                    <a:p>
                      <a:pPr algn="ctr"/>
                      <a:r>
                        <a:rPr lang="en-US" dirty="0"/>
                        <a:t>x</a:t>
                      </a:r>
                    </a:p>
                  </a:txBody>
                  <a:tcPr/>
                </a:tc>
                <a:tc>
                  <a:txBody>
                    <a:bodyPr/>
                    <a:lstStyle/>
                    <a:p>
                      <a:pPr algn="ctr"/>
                      <a:r>
                        <a:rPr lang="en-US" dirty="0"/>
                        <a:t>y</a:t>
                      </a:r>
                    </a:p>
                  </a:txBody>
                  <a:tcPr/>
                </a:tc>
                <a:tc>
                  <a:txBody>
                    <a:bodyPr/>
                    <a:lstStyle/>
                    <a:p>
                      <a:pPr algn="ctr"/>
                      <a:r>
                        <a:rPr lang="en-US" altLang="en-US" sz="1800" i="1" baseline="0" dirty="0">
                          <a:solidFill>
                            <a:schemeClr val="folHlink"/>
                          </a:solidFill>
                        </a:rPr>
                        <a:t>x</a:t>
                      </a:r>
                      <a:r>
                        <a:rPr lang="en-US" altLang="en-US" sz="1800" baseline="0" dirty="0">
                          <a:solidFill>
                            <a:schemeClr val="folHlink"/>
                          </a:solidFill>
                        </a:rPr>
                        <a:t> XOR </a:t>
                      </a:r>
                      <a:r>
                        <a:rPr lang="en-US" altLang="en-US" sz="1800" i="1" baseline="0" dirty="0">
                          <a:solidFill>
                            <a:schemeClr val="folHlink"/>
                          </a:solidFill>
                        </a:rPr>
                        <a:t>y</a:t>
                      </a:r>
                      <a:r>
                        <a:rPr lang="en-US" altLang="en-US" sz="1800" baseline="0" dirty="0"/>
                        <a:t> </a:t>
                      </a:r>
                      <a:endParaRPr lang="en-US" dirty="0"/>
                    </a:p>
                  </a:txBody>
                  <a:tcPr/>
                </a:tc>
                <a:tc>
                  <a:txBody>
                    <a:bodyPr/>
                    <a:lstStyle/>
                    <a:p>
                      <a:pPr algn="ctr"/>
                      <a:r>
                        <a:rPr lang="en-US" altLang="en-US" sz="1800" i="1" baseline="0" dirty="0"/>
                        <a:t>[x</a:t>
                      </a:r>
                      <a:r>
                        <a:rPr lang="en-US" altLang="en-US" sz="1800" baseline="0" dirty="0"/>
                        <a:t> AND (NOT </a:t>
                      </a:r>
                      <a:r>
                        <a:rPr lang="en-US" altLang="en-US" sz="1800" i="1" baseline="0" dirty="0"/>
                        <a:t>y</a:t>
                      </a:r>
                      <a:r>
                        <a:rPr lang="en-US" altLang="en-US" sz="1800" baseline="0" dirty="0"/>
                        <a:t>)] OR</a:t>
                      </a:r>
                    </a:p>
                    <a:p>
                      <a:pPr algn="ctr"/>
                      <a:r>
                        <a:rPr lang="en-US" altLang="en-US" sz="1800" baseline="0" dirty="0"/>
                        <a:t>[(NOT </a:t>
                      </a:r>
                      <a:r>
                        <a:rPr lang="en-US" altLang="en-US" sz="1800" i="1" baseline="0" dirty="0"/>
                        <a:t>x</a:t>
                      </a:r>
                      <a:r>
                        <a:rPr lang="en-US" altLang="en-US" sz="1800" baseline="0" dirty="0"/>
                        <a:t>) AND </a:t>
                      </a:r>
                      <a:r>
                        <a:rPr lang="en-US" altLang="en-US" sz="1800" i="1" baseline="0" dirty="0"/>
                        <a:t>y]</a:t>
                      </a:r>
                      <a:endParaRPr lang="en-US" dirty="0"/>
                    </a:p>
                  </a:txBody>
                  <a:tcPr/>
                </a:tc>
                <a:extLst>
                  <a:ext uri="{0D108BD9-81ED-4DB2-BD59-A6C34878D82A}">
                    <a16:rowId xmlns:a16="http://schemas.microsoft.com/office/drawing/2014/main" val="2582562387"/>
                  </a:ext>
                </a:extLst>
              </a:tr>
              <a:tr h="373896">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 AND 1)OR(1AND 0))= 0</a:t>
                      </a:r>
                    </a:p>
                  </a:txBody>
                  <a:tcPr/>
                </a:tc>
                <a:extLst>
                  <a:ext uri="{0D108BD9-81ED-4DB2-BD59-A6C34878D82A}">
                    <a16:rowId xmlns:a16="http://schemas.microsoft.com/office/drawing/2014/main" val="1606055404"/>
                  </a:ext>
                </a:extLst>
              </a:tr>
              <a:tr h="373896">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125738687"/>
                  </a:ext>
                </a:extLst>
              </a:tr>
              <a:tr h="373896">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556368421"/>
                  </a:ext>
                </a:extLst>
              </a:tr>
              <a:tr h="373896">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1989203604"/>
                  </a:ext>
                </a:extLst>
              </a:tr>
            </a:tbl>
          </a:graphicData>
        </a:graphic>
      </p:graphicFrame>
    </p:spTree>
    <p:extLst>
      <p:ext uri="{BB962C8B-B14F-4D97-AF65-F5344CB8AC3E}">
        <p14:creationId xmlns:p14="http://schemas.microsoft.com/office/powerpoint/2010/main" val="3067793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a:extLst>
              <a:ext uri="{FF2B5EF4-FFF2-40B4-BE49-F238E27FC236}">
                <a16:creationId xmlns:a16="http://schemas.microsoft.com/office/drawing/2014/main" id="{4A71D567-5E72-484B-86C1-4CBA40CE6188}"/>
              </a:ext>
            </a:extLst>
          </p:cNvPr>
          <p:cNvSpPr txBox="1">
            <a:spLocks noChangeArrowheads="1"/>
          </p:cNvSpPr>
          <p:nvPr/>
        </p:nvSpPr>
        <p:spPr bwMode="auto">
          <a:xfrm>
            <a:off x="1944687" y="514350"/>
            <a:ext cx="565821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3200" baseline="0" dirty="0">
                <a:solidFill>
                  <a:schemeClr val="bg1"/>
                </a:solidFill>
                <a:latin typeface="Calibri" panose="020F0502020204030204" pitchFamily="34" charset="0"/>
              </a:rPr>
              <a:t>Logic operations at pattern level</a:t>
            </a:r>
          </a:p>
        </p:txBody>
      </p:sp>
      <p:sp>
        <p:nvSpPr>
          <p:cNvPr id="22531" name="Rectangle 3">
            <a:extLst>
              <a:ext uri="{FF2B5EF4-FFF2-40B4-BE49-F238E27FC236}">
                <a16:creationId xmlns:a16="http://schemas.microsoft.com/office/drawing/2014/main" id="{3EDDB00E-FFF2-4C51-E844-FC08EC5D608B}"/>
              </a:ext>
            </a:extLst>
          </p:cNvPr>
          <p:cNvSpPr>
            <a:spLocks noChangeArrowheads="1"/>
          </p:cNvSpPr>
          <p:nvPr/>
        </p:nvSpPr>
        <p:spPr bwMode="auto">
          <a:xfrm>
            <a:off x="163512" y="1295400"/>
            <a:ext cx="89154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The same four operators (NOT, AND, OR, and XOR) can be applied to an n-bit pattern. The effect is the same as applying each operator to each individual bit for NOT and to each corresponding pair of bits for other three operators. Figure 4.2 shows these four operators with input and output patterns.</a:t>
            </a:r>
          </a:p>
        </p:txBody>
      </p:sp>
      <p:pic>
        <p:nvPicPr>
          <p:cNvPr id="22532" name="Picture 8">
            <a:extLst>
              <a:ext uri="{FF2B5EF4-FFF2-40B4-BE49-F238E27FC236}">
                <a16:creationId xmlns:a16="http://schemas.microsoft.com/office/drawing/2014/main" id="{63D3DCE2-7B0E-85EA-968C-8355EAD948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4660900"/>
            <a:ext cx="7843838"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Text Box 9">
            <a:extLst>
              <a:ext uri="{FF2B5EF4-FFF2-40B4-BE49-F238E27FC236}">
                <a16:creationId xmlns:a16="http://schemas.microsoft.com/office/drawing/2014/main" id="{72C2FF71-7DFC-1FEB-9220-378204DDC199}"/>
              </a:ext>
            </a:extLst>
          </p:cNvPr>
          <p:cNvSpPr txBox="1">
            <a:spLocks noChangeArrowheads="1"/>
          </p:cNvSpPr>
          <p:nvPr/>
        </p:nvSpPr>
        <p:spPr bwMode="auto">
          <a:xfrm>
            <a:off x="533400" y="3810000"/>
            <a:ext cx="5834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baseline="0">
                <a:solidFill>
                  <a:schemeClr val="folHlink"/>
                </a:solidFill>
              </a:rPr>
              <a:t>Figure 4.2  </a:t>
            </a:r>
            <a:r>
              <a:rPr lang="en-US" altLang="en-US" sz="2000" baseline="0"/>
              <a:t>Logic operators applied to bit patterns</a:t>
            </a:r>
          </a:p>
        </p:txBody>
      </p:sp>
      <p:cxnSp>
        <p:nvCxnSpPr>
          <p:cNvPr id="22536" name="Straight Connector 8">
            <a:extLst>
              <a:ext uri="{FF2B5EF4-FFF2-40B4-BE49-F238E27FC236}">
                <a16:creationId xmlns:a16="http://schemas.microsoft.com/office/drawing/2014/main" id="{7837B26B-F655-F6AA-2F1B-BAA92DB7BB15}"/>
              </a:ext>
            </a:extLst>
          </p:cNvPr>
          <p:cNvCxnSpPr>
            <a:cxnSpLocks noChangeShapeType="1"/>
          </p:cNvCxnSpPr>
          <p:nvPr/>
        </p:nvCxnSpPr>
        <p:spPr bwMode="auto">
          <a:xfrm>
            <a:off x="609600" y="6553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DFC8E5-2018-58A7-4F79-BD48038E346C}"/>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18</a:t>
            </a:fld>
            <a:endParaRPr lang="en-US">
              <a:solidFill>
                <a:srgbClr val="A5300F"/>
              </a:solidFill>
            </a:endParaRPr>
          </a:p>
        </p:txBody>
      </p:sp>
      <p:pic>
        <p:nvPicPr>
          <p:cNvPr id="3" name="Picture 13">
            <a:extLst>
              <a:ext uri="{FF2B5EF4-FFF2-40B4-BE49-F238E27FC236}">
                <a16:creationId xmlns:a16="http://schemas.microsoft.com/office/drawing/2014/main" id="{7A54C9B1-7208-EABA-A770-83B67B9866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138" y="1565275"/>
            <a:ext cx="6710362" cy="430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8341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1">
            <a:extLst>
              <a:ext uri="{FF2B5EF4-FFF2-40B4-BE49-F238E27FC236}">
                <a16:creationId xmlns:a16="http://schemas.microsoft.com/office/drawing/2014/main" id="{AC1067E0-6A45-10A6-D9BB-28FC5B7C2CDC}"/>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3D71DD6A-8826-4BF5-9399-2B5F1398AF3A}" type="slidenum">
              <a:rPr lang="en-US" altLang="en-US" sz="1200" baseline="0">
                <a:solidFill>
                  <a:schemeClr val="bg2"/>
                </a:solidFill>
                <a:latin typeface="Arial" panose="020B0604020202020204" pitchFamily="34" charset="0"/>
              </a:rPr>
              <a:pPr/>
              <a:t>19</a:t>
            </a:fld>
            <a:endParaRPr lang="en-US" altLang="en-US" sz="1200" baseline="0">
              <a:solidFill>
                <a:schemeClr val="bg2"/>
              </a:solidFill>
              <a:latin typeface="Arial" panose="020B0604020202020204" pitchFamily="34" charset="0"/>
            </a:endParaRPr>
          </a:p>
        </p:txBody>
      </p:sp>
      <p:sp>
        <p:nvSpPr>
          <p:cNvPr id="24579" name="Text Box 2">
            <a:extLst>
              <a:ext uri="{FF2B5EF4-FFF2-40B4-BE49-F238E27FC236}">
                <a16:creationId xmlns:a16="http://schemas.microsoft.com/office/drawing/2014/main" id="{C37FF72E-90A0-22BC-B212-8283C035297F}"/>
              </a:ext>
            </a:extLst>
          </p:cNvPr>
          <p:cNvSpPr txBox="1">
            <a:spLocks noChangeArrowheads="1"/>
          </p:cNvSpPr>
          <p:nvPr/>
        </p:nvSpPr>
        <p:spPr bwMode="auto">
          <a:xfrm>
            <a:off x="3886200" y="609394"/>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4.3</a:t>
            </a:r>
            <a:endParaRPr lang="en-US" altLang="en-US" sz="2000" i="1" baseline="0" dirty="0">
              <a:solidFill>
                <a:srgbClr val="FF0000"/>
              </a:solidFill>
            </a:endParaRPr>
          </a:p>
        </p:txBody>
      </p:sp>
      <p:sp>
        <p:nvSpPr>
          <p:cNvPr id="1212419" name="Rectangle 3">
            <a:extLst>
              <a:ext uri="{FF2B5EF4-FFF2-40B4-BE49-F238E27FC236}">
                <a16:creationId xmlns:a16="http://schemas.microsoft.com/office/drawing/2014/main" id="{2CB898C0-84FE-E8EA-1633-C2B69C011BF6}"/>
              </a:ext>
            </a:extLst>
          </p:cNvPr>
          <p:cNvSpPr>
            <a:spLocks noChangeArrowheads="1"/>
          </p:cNvSpPr>
          <p:nvPr/>
        </p:nvSpPr>
        <p:spPr bwMode="auto">
          <a:xfrm>
            <a:off x="252672" y="1897215"/>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the NOT operator on the bit pattern 10011000.</a:t>
            </a:r>
          </a:p>
        </p:txBody>
      </p:sp>
      <p:sp>
        <p:nvSpPr>
          <p:cNvPr id="1212421" name="Rectangle 5">
            <a:extLst>
              <a:ext uri="{FF2B5EF4-FFF2-40B4-BE49-F238E27FC236}">
                <a16:creationId xmlns:a16="http://schemas.microsoft.com/office/drawing/2014/main" id="{EA53BD00-0FE9-0FB0-74BD-5F3D66F93A54}"/>
              </a:ext>
            </a:extLst>
          </p:cNvPr>
          <p:cNvSpPr>
            <a:spLocks noChangeArrowheads="1"/>
          </p:cNvSpPr>
          <p:nvPr/>
        </p:nvSpPr>
        <p:spPr bwMode="auto">
          <a:xfrm>
            <a:off x="381000" y="2667000"/>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Note that the NOT operator changes every 0 to 1 and every 1 to 0.</a:t>
            </a:r>
          </a:p>
        </p:txBody>
      </p:sp>
      <p:pic>
        <p:nvPicPr>
          <p:cNvPr id="24584" name="Picture 6">
            <a:extLst>
              <a:ext uri="{FF2B5EF4-FFF2-40B4-BE49-F238E27FC236}">
                <a16:creationId xmlns:a16="http://schemas.microsoft.com/office/drawing/2014/main" id="{DA31FFCC-1434-AF3A-8237-F6EFD92934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461" y="4245333"/>
            <a:ext cx="7226300" cy="1125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9">
            <a:extLst>
              <a:ext uri="{FF2B5EF4-FFF2-40B4-BE49-F238E27FC236}">
                <a16:creationId xmlns:a16="http://schemas.microsoft.com/office/drawing/2014/main" id="{B041AD54-062A-A392-3ED9-6E02326EFE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8388" y="914400"/>
            <a:ext cx="6261100" cy="546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8235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1">
            <a:extLst>
              <a:ext uri="{FF2B5EF4-FFF2-40B4-BE49-F238E27FC236}">
                <a16:creationId xmlns:a16="http://schemas.microsoft.com/office/drawing/2014/main" id="{16107501-DF11-534B-2CB5-208669E5D760}"/>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0C576989-A5FA-4003-B377-327EC3A036AA}" type="slidenum">
              <a:rPr lang="en-US" altLang="en-US" sz="1200" baseline="0">
                <a:solidFill>
                  <a:schemeClr val="bg2"/>
                </a:solidFill>
                <a:latin typeface="Arial" panose="020B0604020202020204" pitchFamily="34" charset="0"/>
              </a:rPr>
              <a:pPr/>
              <a:t>21</a:t>
            </a:fld>
            <a:endParaRPr lang="en-US" altLang="en-US" sz="1200" baseline="0">
              <a:solidFill>
                <a:schemeClr val="bg2"/>
              </a:solidFill>
              <a:latin typeface="Arial" panose="020B0604020202020204" pitchFamily="34" charset="0"/>
            </a:endParaRPr>
          </a:p>
        </p:txBody>
      </p:sp>
      <p:sp>
        <p:nvSpPr>
          <p:cNvPr id="26627" name="Text Box 2">
            <a:extLst>
              <a:ext uri="{FF2B5EF4-FFF2-40B4-BE49-F238E27FC236}">
                <a16:creationId xmlns:a16="http://schemas.microsoft.com/office/drawing/2014/main" id="{6E6562B4-68EF-03C3-59D5-3CD3AF425BF2}"/>
              </a:ext>
            </a:extLst>
          </p:cNvPr>
          <p:cNvSpPr txBox="1">
            <a:spLocks noChangeArrowheads="1"/>
          </p:cNvSpPr>
          <p:nvPr/>
        </p:nvSpPr>
        <p:spPr bwMode="auto">
          <a:xfrm>
            <a:off x="3473786" y="647906"/>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4.4</a:t>
            </a:r>
            <a:endParaRPr lang="en-US" altLang="en-US" sz="2000" i="1" baseline="0" dirty="0">
              <a:solidFill>
                <a:srgbClr val="FF0000"/>
              </a:solidFill>
            </a:endParaRPr>
          </a:p>
        </p:txBody>
      </p:sp>
      <p:sp>
        <p:nvSpPr>
          <p:cNvPr id="1216515" name="Rectangle 3">
            <a:extLst>
              <a:ext uri="{FF2B5EF4-FFF2-40B4-BE49-F238E27FC236}">
                <a16:creationId xmlns:a16="http://schemas.microsoft.com/office/drawing/2014/main" id="{088A3002-4E39-5D37-DD34-D2CB51D3FE8B}"/>
              </a:ext>
            </a:extLst>
          </p:cNvPr>
          <p:cNvSpPr>
            <a:spLocks noChangeArrowheads="1"/>
          </p:cNvSpPr>
          <p:nvPr/>
        </p:nvSpPr>
        <p:spPr bwMode="auto">
          <a:xfrm>
            <a:off x="255130" y="1644650"/>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the AND operator on the bit patterns 10011000 and 00101010.</a:t>
            </a:r>
          </a:p>
        </p:txBody>
      </p:sp>
      <p:sp>
        <p:nvSpPr>
          <p:cNvPr id="1216516" name="Rectangle 4">
            <a:extLst>
              <a:ext uri="{FF2B5EF4-FFF2-40B4-BE49-F238E27FC236}">
                <a16:creationId xmlns:a16="http://schemas.microsoft.com/office/drawing/2014/main" id="{8DA72EAF-CA35-B274-1DB2-86CAA564BB85}"/>
              </a:ext>
            </a:extLst>
          </p:cNvPr>
          <p:cNvSpPr>
            <a:spLocks noChangeArrowheads="1"/>
          </p:cNvSpPr>
          <p:nvPr/>
        </p:nvSpPr>
        <p:spPr bwMode="auto">
          <a:xfrm>
            <a:off x="255130" y="2492581"/>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Note that only one bit in the output is 1, where both corresponding inputs are 1s.</a:t>
            </a:r>
          </a:p>
        </p:txBody>
      </p:sp>
      <p:pic>
        <p:nvPicPr>
          <p:cNvPr id="26632" name="Picture 6">
            <a:extLst>
              <a:ext uri="{FF2B5EF4-FFF2-40B4-BE49-F238E27FC236}">
                <a16:creationId xmlns:a16="http://schemas.microsoft.com/office/drawing/2014/main" id="{4A927D3F-BA70-2C3F-F55A-7B5174639B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532" y="3680031"/>
            <a:ext cx="7623175" cy="184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AFCD9F-F45E-8DA6-24CC-1C92A2F70DAD}"/>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22</a:t>
            </a:fld>
            <a:endParaRPr lang="en-US">
              <a:solidFill>
                <a:srgbClr val="A5300F"/>
              </a:solidFill>
            </a:endParaRPr>
          </a:p>
        </p:txBody>
      </p:sp>
      <p:pic>
        <p:nvPicPr>
          <p:cNvPr id="3" name="Picture 11">
            <a:extLst>
              <a:ext uri="{FF2B5EF4-FFF2-40B4-BE49-F238E27FC236}">
                <a16:creationId xmlns:a16="http://schemas.microsoft.com/office/drawing/2014/main" id="{09FBB97F-D501-7176-F627-53A7E59766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2228" y="990600"/>
            <a:ext cx="6105525" cy="551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0012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a:extLst>
              <a:ext uri="{FF2B5EF4-FFF2-40B4-BE49-F238E27FC236}">
                <a16:creationId xmlns:a16="http://schemas.microsoft.com/office/drawing/2014/main" id="{76768264-273E-7649-22A6-55435C13F001}"/>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29068CCB-AD09-4435-869A-684EC52B3D60}" type="slidenum">
              <a:rPr lang="en-US" altLang="en-US" sz="1200" baseline="0">
                <a:solidFill>
                  <a:schemeClr val="bg2"/>
                </a:solidFill>
                <a:latin typeface="Arial" panose="020B0604020202020204" pitchFamily="34" charset="0"/>
              </a:rPr>
              <a:pPr/>
              <a:t>23</a:t>
            </a:fld>
            <a:endParaRPr lang="en-US" altLang="en-US" sz="1200" baseline="0">
              <a:solidFill>
                <a:schemeClr val="bg2"/>
              </a:solidFill>
              <a:latin typeface="Arial" panose="020B0604020202020204" pitchFamily="34" charset="0"/>
            </a:endParaRPr>
          </a:p>
        </p:txBody>
      </p:sp>
      <p:sp>
        <p:nvSpPr>
          <p:cNvPr id="1218563" name="Rectangle 3">
            <a:extLst>
              <a:ext uri="{FF2B5EF4-FFF2-40B4-BE49-F238E27FC236}">
                <a16:creationId xmlns:a16="http://schemas.microsoft.com/office/drawing/2014/main" id="{68DD30D6-758E-F01C-FD5C-9CA6474772BC}"/>
              </a:ext>
            </a:extLst>
          </p:cNvPr>
          <p:cNvSpPr>
            <a:spLocks noChangeArrowheads="1"/>
          </p:cNvSpPr>
          <p:nvPr/>
        </p:nvSpPr>
        <p:spPr bwMode="auto">
          <a:xfrm>
            <a:off x="255130" y="1803476"/>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the OR operator on the bit patterns 10011001 and 00101110.</a:t>
            </a:r>
          </a:p>
        </p:txBody>
      </p:sp>
      <p:sp>
        <p:nvSpPr>
          <p:cNvPr id="1218564" name="Rectangle 4">
            <a:extLst>
              <a:ext uri="{FF2B5EF4-FFF2-40B4-BE49-F238E27FC236}">
                <a16:creationId xmlns:a16="http://schemas.microsoft.com/office/drawing/2014/main" id="{919953F5-6972-4F2A-5D70-B44B71C7C772}"/>
              </a:ext>
            </a:extLst>
          </p:cNvPr>
          <p:cNvSpPr>
            <a:spLocks noChangeArrowheads="1"/>
          </p:cNvSpPr>
          <p:nvPr/>
        </p:nvSpPr>
        <p:spPr bwMode="auto">
          <a:xfrm>
            <a:off x="255130" y="2679085"/>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Note that only one bit in the output is 0, where both corresponding inputs are 0s.</a:t>
            </a:r>
          </a:p>
        </p:txBody>
      </p:sp>
      <p:pic>
        <p:nvPicPr>
          <p:cNvPr id="28677" name="Picture 6">
            <a:extLst>
              <a:ext uri="{FF2B5EF4-FFF2-40B4-BE49-F238E27FC236}">
                <a16:creationId xmlns:a16="http://schemas.microsoft.com/office/drawing/2014/main" id="{324A34C1-D6BD-2FA9-2755-9695EB64A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886200"/>
            <a:ext cx="7334250" cy="164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2">
            <a:extLst>
              <a:ext uri="{FF2B5EF4-FFF2-40B4-BE49-F238E27FC236}">
                <a16:creationId xmlns:a16="http://schemas.microsoft.com/office/drawing/2014/main" id="{732DE965-A89E-3165-9CEB-13B83AEAAD72}"/>
              </a:ext>
            </a:extLst>
          </p:cNvPr>
          <p:cNvSpPr txBox="1">
            <a:spLocks noChangeArrowheads="1"/>
          </p:cNvSpPr>
          <p:nvPr/>
        </p:nvSpPr>
        <p:spPr bwMode="auto">
          <a:xfrm>
            <a:off x="3276600" y="533400"/>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4.5</a:t>
            </a:r>
            <a:endParaRPr lang="en-US" altLang="en-US" sz="2000" i="1" baseline="0" dirty="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CB7000-EF90-0DFE-DB48-4892F2EE3F25}"/>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24</a:t>
            </a:fld>
            <a:endParaRPr lang="en-US">
              <a:solidFill>
                <a:srgbClr val="A5300F"/>
              </a:solidFill>
            </a:endParaRPr>
          </a:p>
        </p:txBody>
      </p:sp>
      <p:pic>
        <p:nvPicPr>
          <p:cNvPr id="3" name="Picture 9">
            <a:extLst>
              <a:ext uri="{FF2B5EF4-FFF2-40B4-BE49-F238E27FC236}">
                <a16:creationId xmlns:a16="http://schemas.microsoft.com/office/drawing/2014/main" id="{F71E3D1A-3DFA-C466-6191-2C76620A7E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921" y="838200"/>
            <a:ext cx="6554787" cy="548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927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1">
            <a:extLst>
              <a:ext uri="{FF2B5EF4-FFF2-40B4-BE49-F238E27FC236}">
                <a16:creationId xmlns:a16="http://schemas.microsoft.com/office/drawing/2014/main" id="{D4BA9107-232B-79DE-D15C-E2D6421E9DA5}"/>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9F49AC15-01F3-4DC3-A911-F21024C3002B}" type="slidenum">
              <a:rPr lang="en-US" altLang="en-US" sz="1200" baseline="0">
                <a:solidFill>
                  <a:schemeClr val="bg2"/>
                </a:solidFill>
                <a:latin typeface="Arial" panose="020B0604020202020204" pitchFamily="34" charset="0"/>
              </a:rPr>
              <a:pPr/>
              <a:t>25</a:t>
            </a:fld>
            <a:endParaRPr lang="en-US" altLang="en-US" sz="1200" baseline="0">
              <a:solidFill>
                <a:schemeClr val="bg2"/>
              </a:solidFill>
              <a:latin typeface="Arial" panose="020B0604020202020204" pitchFamily="34" charset="0"/>
            </a:endParaRPr>
          </a:p>
        </p:txBody>
      </p:sp>
      <p:sp>
        <p:nvSpPr>
          <p:cNvPr id="1220611" name="Rectangle 3">
            <a:extLst>
              <a:ext uri="{FF2B5EF4-FFF2-40B4-BE49-F238E27FC236}">
                <a16:creationId xmlns:a16="http://schemas.microsoft.com/office/drawing/2014/main" id="{647880D2-720B-56BC-91F8-DA0BBDC365AD}"/>
              </a:ext>
            </a:extLst>
          </p:cNvPr>
          <p:cNvSpPr>
            <a:spLocks noChangeArrowheads="1"/>
          </p:cNvSpPr>
          <p:nvPr/>
        </p:nvSpPr>
        <p:spPr bwMode="auto">
          <a:xfrm>
            <a:off x="255130" y="1375950"/>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the XOR operator on the bit patterns 10011001 and 00101110.</a:t>
            </a:r>
          </a:p>
        </p:txBody>
      </p:sp>
      <p:sp>
        <p:nvSpPr>
          <p:cNvPr id="1220612" name="Rectangle 4">
            <a:extLst>
              <a:ext uri="{FF2B5EF4-FFF2-40B4-BE49-F238E27FC236}">
                <a16:creationId xmlns:a16="http://schemas.microsoft.com/office/drawing/2014/main" id="{0978A0D6-7411-1286-A0FC-48537CE422BB}"/>
              </a:ext>
            </a:extLst>
          </p:cNvPr>
          <p:cNvSpPr>
            <a:spLocks noChangeArrowheads="1"/>
          </p:cNvSpPr>
          <p:nvPr/>
        </p:nvSpPr>
        <p:spPr bwMode="auto">
          <a:xfrm>
            <a:off x="371270" y="2098469"/>
            <a:ext cx="82296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Compare the output in this example with the one in Example 4.5. The only difference is that when the two inputs are 1s, the result is 0 (the effect of exclusion).</a:t>
            </a:r>
          </a:p>
        </p:txBody>
      </p:sp>
      <p:pic>
        <p:nvPicPr>
          <p:cNvPr id="30725" name="Picture 6">
            <a:extLst>
              <a:ext uri="{FF2B5EF4-FFF2-40B4-BE49-F238E27FC236}">
                <a16:creationId xmlns:a16="http://schemas.microsoft.com/office/drawing/2014/main" id="{94A31CA4-AD3F-A0CD-840E-004F729F73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962400"/>
            <a:ext cx="7947025" cy="163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2">
            <a:extLst>
              <a:ext uri="{FF2B5EF4-FFF2-40B4-BE49-F238E27FC236}">
                <a16:creationId xmlns:a16="http://schemas.microsoft.com/office/drawing/2014/main" id="{E5F5F3FC-B4C5-1942-22F1-978E8F2C6866}"/>
              </a:ext>
            </a:extLst>
          </p:cNvPr>
          <p:cNvSpPr txBox="1">
            <a:spLocks noChangeArrowheads="1"/>
          </p:cNvSpPr>
          <p:nvPr/>
        </p:nvSpPr>
        <p:spPr bwMode="auto">
          <a:xfrm>
            <a:off x="3276600" y="534472"/>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4.6</a:t>
            </a:r>
            <a:endParaRPr lang="en-US" altLang="en-US" sz="2000" i="1" baseline="0" dirty="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1">
            <a:extLst>
              <a:ext uri="{FF2B5EF4-FFF2-40B4-BE49-F238E27FC236}">
                <a16:creationId xmlns:a16="http://schemas.microsoft.com/office/drawing/2014/main" id="{F1AC1D33-1ADA-B0E4-EBA0-C5E7F773C527}"/>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3F9E037A-71FB-49FF-A1A3-C44289D23A7F}" type="slidenum">
              <a:rPr lang="en-US" altLang="en-US" sz="1200" baseline="0">
                <a:solidFill>
                  <a:schemeClr val="bg2"/>
                </a:solidFill>
                <a:latin typeface="Arial" panose="020B0604020202020204" pitchFamily="34" charset="0"/>
              </a:rPr>
              <a:pPr/>
              <a:t>26</a:t>
            </a:fld>
            <a:endParaRPr lang="en-US" altLang="en-US" sz="1200" baseline="0">
              <a:solidFill>
                <a:schemeClr val="bg2"/>
              </a:solidFill>
              <a:latin typeface="Arial" panose="020B0604020202020204" pitchFamily="34" charset="0"/>
            </a:endParaRPr>
          </a:p>
        </p:txBody>
      </p:sp>
      <p:sp>
        <p:nvSpPr>
          <p:cNvPr id="32771" name="Rectangle 2">
            <a:extLst>
              <a:ext uri="{FF2B5EF4-FFF2-40B4-BE49-F238E27FC236}">
                <a16:creationId xmlns:a16="http://schemas.microsoft.com/office/drawing/2014/main" id="{F4D51F2E-F688-0F9C-C81C-6AC6AFFFD20B}"/>
              </a:ext>
            </a:extLst>
          </p:cNvPr>
          <p:cNvSpPr>
            <a:spLocks noChangeArrowheads="1"/>
          </p:cNvSpPr>
          <p:nvPr/>
        </p:nvSpPr>
        <p:spPr bwMode="auto">
          <a:xfrm>
            <a:off x="2895600" y="533400"/>
            <a:ext cx="3048000" cy="5794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3200" baseline="0" dirty="0">
                <a:solidFill>
                  <a:srgbClr val="FF0000"/>
                </a:solidFill>
              </a:rPr>
              <a:t>Applications</a:t>
            </a:r>
          </a:p>
        </p:txBody>
      </p:sp>
      <p:sp>
        <p:nvSpPr>
          <p:cNvPr id="32772" name="Rectangle 3">
            <a:extLst>
              <a:ext uri="{FF2B5EF4-FFF2-40B4-BE49-F238E27FC236}">
                <a16:creationId xmlns:a16="http://schemas.microsoft.com/office/drawing/2014/main" id="{DBB120C9-036B-93BE-5628-A49792026318}"/>
              </a:ext>
            </a:extLst>
          </p:cNvPr>
          <p:cNvSpPr>
            <a:spLocks noChangeArrowheads="1"/>
          </p:cNvSpPr>
          <p:nvPr/>
        </p:nvSpPr>
        <p:spPr bwMode="auto">
          <a:xfrm>
            <a:off x="93406" y="1680190"/>
            <a:ext cx="8915400"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The four logic operations can be used to modify a bit pattern.</a:t>
            </a:r>
          </a:p>
        </p:txBody>
      </p:sp>
      <p:sp>
        <p:nvSpPr>
          <p:cNvPr id="32773" name="Rectangle 4">
            <a:extLst>
              <a:ext uri="{FF2B5EF4-FFF2-40B4-BE49-F238E27FC236}">
                <a16:creationId xmlns:a16="http://schemas.microsoft.com/office/drawing/2014/main" id="{129A4677-D372-606E-A7D4-1942B40C85C3}"/>
              </a:ext>
            </a:extLst>
          </p:cNvPr>
          <p:cNvSpPr>
            <a:spLocks noChangeArrowheads="1"/>
          </p:cNvSpPr>
          <p:nvPr/>
        </p:nvSpPr>
        <p:spPr bwMode="auto">
          <a:xfrm>
            <a:off x="76200" y="2514600"/>
            <a:ext cx="8915400" cy="30813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100000"/>
              </a:spcAft>
              <a:buFont typeface="Wingdings" panose="05000000000000000000" pitchFamily="2" charset="2"/>
              <a:buChar char="q"/>
            </a:pPr>
            <a:r>
              <a:rPr lang="en-US" altLang="en-US" sz="2800" b="0" baseline="0" dirty="0"/>
              <a:t> </a:t>
            </a:r>
            <a:r>
              <a:rPr lang="en-US" altLang="en-US" sz="2800" baseline="0" dirty="0">
                <a:solidFill>
                  <a:schemeClr val="folHlink"/>
                </a:solidFill>
              </a:rPr>
              <a:t>Complementing (NOT)</a:t>
            </a:r>
          </a:p>
          <a:p>
            <a:pPr algn="just">
              <a:spcAft>
                <a:spcPct val="100000"/>
              </a:spcAft>
              <a:buFont typeface="Wingdings" panose="05000000000000000000" pitchFamily="2" charset="2"/>
              <a:buChar char="q"/>
            </a:pPr>
            <a:r>
              <a:rPr lang="en-US" altLang="en-US" sz="2800" b="0" baseline="0" dirty="0"/>
              <a:t> </a:t>
            </a:r>
            <a:r>
              <a:rPr lang="en-US" altLang="en-US" sz="2800" baseline="0" dirty="0">
                <a:solidFill>
                  <a:schemeClr val="folHlink"/>
                </a:solidFill>
              </a:rPr>
              <a:t>Unsetting (AND)</a:t>
            </a:r>
          </a:p>
          <a:p>
            <a:pPr algn="just">
              <a:spcAft>
                <a:spcPct val="100000"/>
              </a:spcAft>
              <a:buFont typeface="Wingdings" panose="05000000000000000000" pitchFamily="2" charset="2"/>
              <a:buChar char="q"/>
            </a:pPr>
            <a:r>
              <a:rPr lang="en-US" altLang="en-US" sz="2800" b="0" baseline="0" dirty="0"/>
              <a:t> </a:t>
            </a:r>
            <a:r>
              <a:rPr lang="en-US" altLang="en-US" sz="2800" baseline="0" dirty="0">
                <a:solidFill>
                  <a:schemeClr val="folHlink"/>
                </a:solidFill>
              </a:rPr>
              <a:t>Setting (OR)</a:t>
            </a:r>
          </a:p>
          <a:p>
            <a:pPr algn="just">
              <a:spcAft>
                <a:spcPct val="100000"/>
              </a:spcAft>
              <a:buFont typeface="Wingdings" panose="05000000000000000000" pitchFamily="2" charset="2"/>
              <a:buChar char="q"/>
            </a:pPr>
            <a:r>
              <a:rPr lang="en-US" altLang="en-US" sz="2800" b="0" baseline="0" dirty="0"/>
              <a:t> </a:t>
            </a:r>
            <a:r>
              <a:rPr lang="en-US" altLang="en-US" sz="2800" baseline="0" dirty="0">
                <a:solidFill>
                  <a:schemeClr val="folHlink"/>
                </a:solidFill>
              </a:rPr>
              <a:t>Flipping (XOR)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A9F8ED-E51F-B3D7-66C9-6285DCB58EBC}"/>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27</a:t>
            </a:fld>
            <a:endParaRPr lang="en-US">
              <a:solidFill>
                <a:srgbClr val="A5300F"/>
              </a:solidFill>
            </a:endParaRPr>
          </a:p>
        </p:txBody>
      </p:sp>
      <p:sp>
        <p:nvSpPr>
          <p:cNvPr id="4" name="Text Box 3">
            <a:extLst>
              <a:ext uri="{FF2B5EF4-FFF2-40B4-BE49-F238E27FC236}">
                <a16:creationId xmlns:a16="http://schemas.microsoft.com/office/drawing/2014/main" id="{BB3C816B-D2FC-25F0-7020-F25DD50D87ED}"/>
              </a:ext>
            </a:extLst>
          </p:cNvPr>
          <p:cNvSpPr txBox="1">
            <a:spLocks noChangeArrowheads="1"/>
          </p:cNvSpPr>
          <p:nvPr/>
        </p:nvSpPr>
        <p:spPr bwMode="auto">
          <a:xfrm>
            <a:off x="4122891" y="685800"/>
            <a:ext cx="837089"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dirty="0">
                <a:solidFill>
                  <a:schemeClr val="bg1"/>
                </a:solidFill>
              </a:rPr>
              <a:t>Mask</a:t>
            </a:r>
          </a:p>
        </p:txBody>
      </p:sp>
      <p:pic>
        <p:nvPicPr>
          <p:cNvPr id="5" name="Picture 5">
            <a:extLst>
              <a:ext uri="{FF2B5EF4-FFF2-40B4-BE49-F238E27FC236}">
                <a16:creationId xmlns:a16="http://schemas.microsoft.com/office/drawing/2014/main" id="{2B1C246B-E8B5-B032-2BD6-2CBCF3377E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2904" y="3175000"/>
            <a:ext cx="5665787" cy="157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6725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470FB8F-C037-5B5F-FDAE-F4F54AFCD497}"/>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28</a:t>
            </a:fld>
            <a:endParaRPr lang="en-US">
              <a:solidFill>
                <a:srgbClr val="A5300F"/>
              </a:solidFill>
            </a:endParaRPr>
          </a:p>
        </p:txBody>
      </p:sp>
      <p:sp>
        <p:nvSpPr>
          <p:cNvPr id="4" name="Text Box 3">
            <a:extLst>
              <a:ext uri="{FF2B5EF4-FFF2-40B4-BE49-F238E27FC236}">
                <a16:creationId xmlns:a16="http://schemas.microsoft.com/office/drawing/2014/main" id="{122D8E1E-E67F-88C6-9EC8-5BD3D510238B}"/>
              </a:ext>
            </a:extLst>
          </p:cNvPr>
          <p:cNvSpPr txBox="1">
            <a:spLocks noChangeArrowheads="1"/>
          </p:cNvSpPr>
          <p:nvPr/>
        </p:nvSpPr>
        <p:spPr bwMode="auto">
          <a:xfrm>
            <a:off x="2209800" y="595567"/>
            <a:ext cx="4089581"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dirty="0">
                <a:solidFill>
                  <a:schemeClr val="bg1"/>
                </a:solidFill>
              </a:rPr>
              <a:t>Example of unsetting specific bits</a:t>
            </a:r>
          </a:p>
        </p:txBody>
      </p:sp>
      <p:pic>
        <p:nvPicPr>
          <p:cNvPr id="5" name="Picture 5">
            <a:extLst>
              <a:ext uri="{FF2B5EF4-FFF2-40B4-BE49-F238E27FC236}">
                <a16:creationId xmlns:a16="http://schemas.microsoft.com/office/drawing/2014/main" id="{D52539B1-156A-FD63-2D22-9129F3B0D5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438" y="1657350"/>
            <a:ext cx="8666162"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26572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a:extLst>
              <a:ext uri="{FF2B5EF4-FFF2-40B4-BE49-F238E27FC236}">
                <a16:creationId xmlns:a16="http://schemas.microsoft.com/office/drawing/2014/main" id="{A6523630-B786-AC2C-3938-59630AA05A6D}"/>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A63C407D-C40C-41B3-8E3F-40EC2A0EA19B}" type="slidenum">
              <a:rPr lang="en-US" altLang="en-US" sz="1200" baseline="0">
                <a:solidFill>
                  <a:schemeClr val="bg2"/>
                </a:solidFill>
                <a:latin typeface="Arial" panose="020B0604020202020204" pitchFamily="34" charset="0"/>
              </a:rPr>
              <a:pPr/>
              <a:t>29</a:t>
            </a:fld>
            <a:endParaRPr lang="en-US" altLang="en-US" sz="1200" baseline="0">
              <a:solidFill>
                <a:schemeClr val="bg2"/>
              </a:solidFill>
              <a:latin typeface="Arial" panose="020B0604020202020204" pitchFamily="34" charset="0"/>
            </a:endParaRPr>
          </a:p>
        </p:txBody>
      </p:sp>
      <p:sp>
        <p:nvSpPr>
          <p:cNvPr id="1224707" name="Rectangle 3">
            <a:extLst>
              <a:ext uri="{FF2B5EF4-FFF2-40B4-BE49-F238E27FC236}">
                <a16:creationId xmlns:a16="http://schemas.microsoft.com/office/drawing/2014/main" id="{35CA8813-C9E7-85F2-60D2-B9DE368CDE56}"/>
              </a:ext>
            </a:extLst>
          </p:cNvPr>
          <p:cNvSpPr>
            <a:spLocks noChangeArrowheads="1"/>
          </p:cNvSpPr>
          <p:nvPr/>
        </p:nvSpPr>
        <p:spPr bwMode="auto">
          <a:xfrm>
            <a:off x="255130" y="1790262"/>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 mask to unset (clear) the five leftmost bits of a pattern. Test the mask with the pattern 10100110.</a:t>
            </a:r>
          </a:p>
        </p:txBody>
      </p:sp>
      <p:sp>
        <p:nvSpPr>
          <p:cNvPr id="1224708" name="Rectangle 4">
            <a:extLst>
              <a:ext uri="{FF2B5EF4-FFF2-40B4-BE49-F238E27FC236}">
                <a16:creationId xmlns:a16="http://schemas.microsoft.com/office/drawing/2014/main" id="{DD340400-20C5-8AF5-0996-E757FE2F6383}"/>
              </a:ext>
            </a:extLst>
          </p:cNvPr>
          <p:cNvSpPr>
            <a:spLocks noChangeArrowheads="1"/>
          </p:cNvSpPr>
          <p:nvPr/>
        </p:nvSpPr>
        <p:spPr bwMode="auto">
          <a:xfrm>
            <a:off x="289543" y="2809683"/>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mask is 00000111. The result of applying the mask is:</a:t>
            </a:r>
          </a:p>
        </p:txBody>
      </p:sp>
      <p:pic>
        <p:nvPicPr>
          <p:cNvPr id="34821" name="Picture 6">
            <a:extLst>
              <a:ext uri="{FF2B5EF4-FFF2-40B4-BE49-F238E27FC236}">
                <a16:creationId xmlns:a16="http://schemas.microsoft.com/office/drawing/2014/main" id="{2B512081-1DFC-28BE-6D29-17830E8594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62" y="3822112"/>
            <a:ext cx="7407275" cy="170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2">
            <a:extLst>
              <a:ext uri="{FF2B5EF4-FFF2-40B4-BE49-F238E27FC236}">
                <a16:creationId xmlns:a16="http://schemas.microsoft.com/office/drawing/2014/main" id="{FEA55FF7-752E-8A37-B58D-D5FF4CFAB678}"/>
              </a:ext>
            </a:extLst>
          </p:cNvPr>
          <p:cNvSpPr txBox="1">
            <a:spLocks noChangeArrowheads="1"/>
          </p:cNvSpPr>
          <p:nvPr/>
        </p:nvSpPr>
        <p:spPr bwMode="auto">
          <a:xfrm>
            <a:off x="3465676" y="609600"/>
            <a:ext cx="1808508"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4.7</a:t>
            </a:r>
            <a:endParaRPr lang="en-US" altLang="en-US" sz="2000" i="1" baseline="0" dirty="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a:extLst>
              <a:ext uri="{FF2B5EF4-FFF2-40B4-BE49-F238E27FC236}">
                <a16:creationId xmlns:a16="http://schemas.microsoft.com/office/drawing/2014/main" id="{3405FBD8-7125-9391-BFEA-2637DFE1BBC9}"/>
              </a:ext>
            </a:extLst>
          </p:cNvPr>
          <p:cNvSpPr txBox="1">
            <a:spLocks noChangeArrowheads="1"/>
          </p:cNvSpPr>
          <p:nvPr/>
        </p:nvSpPr>
        <p:spPr bwMode="auto">
          <a:xfrm>
            <a:off x="3276600" y="607218"/>
            <a:ext cx="1904689" cy="502702"/>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4000" i="1" dirty="0">
                <a:effectLst>
                  <a:outerShdw blurRad="38100" dist="38100" dir="2700000" algn="tl">
                    <a:srgbClr val="000000"/>
                  </a:outerShdw>
                </a:effectLst>
              </a:rPr>
              <a:t>Application </a:t>
            </a:r>
            <a:endParaRPr lang="en-US" sz="4000" b="1" i="1" dirty="0">
              <a:effectLst>
                <a:outerShdw blurRad="38100" dist="38100" dir="2700000" algn="tl">
                  <a:srgbClr val="000000"/>
                </a:outerShdw>
              </a:effectLst>
            </a:endParaRPr>
          </a:p>
        </p:txBody>
      </p:sp>
      <p:sp>
        <p:nvSpPr>
          <p:cNvPr id="35843" name="Rectangle 3">
            <a:extLst>
              <a:ext uri="{FF2B5EF4-FFF2-40B4-BE49-F238E27FC236}">
                <a16:creationId xmlns:a16="http://schemas.microsoft.com/office/drawing/2014/main" id="{7FBF7771-F72E-C7D3-A966-76D457F998DF}"/>
              </a:ext>
            </a:extLst>
          </p:cNvPr>
          <p:cNvSpPr>
            <a:spLocks noChangeArrowheads="1"/>
          </p:cNvSpPr>
          <p:nvPr/>
        </p:nvSpPr>
        <p:spPr bwMode="auto">
          <a:xfrm>
            <a:off x="342900" y="2438400"/>
            <a:ext cx="8458200"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200" dirty="0">
                <a:latin typeface="Times" panose="02020603050405020304" pitchFamily="18" charset="0"/>
              </a:rPr>
              <a:t>Imagine a power plant that pumps water to a city using eight pumps. The state of the pumps (on or off) can be represented by an 8-bit pattern. For example, the pattern 11000111 shows that pumps 1 to 3 (from the right), 7 and 8 are on while pumps 4, 5, and 6 are off. Now assume pump 7 shuts down. How can a mask show this situation?</a:t>
            </a:r>
          </a:p>
        </p:txBody>
      </p:sp>
      <p:sp>
        <p:nvSpPr>
          <p:cNvPr id="75783" name="Text Box 7">
            <a:extLst>
              <a:ext uri="{FF2B5EF4-FFF2-40B4-BE49-F238E27FC236}">
                <a16:creationId xmlns:a16="http://schemas.microsoft.com/office/drawing/2014/main" id="{291009CA-6F80-2B2D-2FB2-80012A95AC4B}"/>
              </a:ext>
            </a:extLst>
          </p:cNvPr>
          <p:cNvSpPr txBox="1">
            <a:spLocks noChangeArrowheads="1"/>
          </p:cNvSpPr>
          <p:nvPr/>
        </p:nvSpPr>
        <p:spPr bwMode="auto">
          <a:xfrm>
            <a:off x="1371600" y="5149850"/>
            <a:ext cx="5099050" cy="641350"/>
          </a:xfrm>
          <a:prstGeom prst="rect">
            <a:avLst/>
          </a:prstGeom>
          <a:noFill/>
          <a:ln w="9525">
            <a:noFill/>
            <a:miter lim="800000"/>
            <a:headEnd/>
            <a:tailEnd/>
          </a:ln>
          <a:effectLst/>
        </p:spPr>
        <p:txBody>
          <a:bodyPr wrap="none">
            <a:spAutoFit/>
          </a:bodyPr>
          <a:lstStyle/>
          <a:p>
            <a:pPr>
              <a:defRPr/>
            </a:pPr>
            <a:r>
              <a:rPr lang="en-US" sz="3600" b="1" i="1">
                <a:solidFill>
                  <a:schemeClr val="hlink"/>
                </a:solidFill>
                <a:effectLst>
                  <a:outerShdw blurRad="38100" dist="38100" dir="2700000" algn="tl">
                    <a:srgbClr val="000000"/>
                  </a:outerShdw>
                </a:effectLst>
              </a:rPr>
              <a:t>Solution on the next slide.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Rectangle 4">
            <a:extLst>
              <a:ext uri="{FF2B5EF4-FFF2-40B4-BE49-F238E27FC236}">
                <a16:creationId xmlns:a16="http://schemas.microsoft.com/office/drawing/2014/main" id="{FF2FFD8C-117B-9B80-D53F-6DE7E45398D3}"/>
              </a:ext>
            </a:extLst>
          </p:cNvPr>
          <p:cNvSpPr>
            <a:spLocks noChangeArrowheads="1"/>
          </p:cNvSpPr>
          <p:nvPr/>
        </p:nvSpPr>
        <p:spPr bwMode="auto">
          <a:xfrm>
            <a:off x="381000" y="2514600"/>
            <a:ext cx="8382000" cy="2226250"/>
          </a:xfrm>
          <a:prstGeom prst="rect">
            <a:avLst/>
          </a:prstGeom>
          <a:noFill/>
          <a:ln w="9525">
            <a:noFill/>
            <a:miter lim="800000"/>
            <a:headEnd/>
            <a:tailEnd/>
          </a:ln>
          <a:effectLst/>
        </p:spPr>
        <p:txBody>
          <a:bodyPr>
            <a:spAutoFit/>
          </a:bodyPr>
          <a:lstStyle/>
          <a:p>
            <a:pPr>
              <a:spcBef>
                <a:spcPct val="50000"/>
              </a:spcBef>
              <a:defRPr/>
            </a:pPr>
            <a:r>
              <a:rPr lang="en-US" sz="3200" b="1" i="1" dirty="0">
                <a:effectLst>
                  <a:outerShdw blurRad="38100" dist="38100" dir="2700000" algn="tl">
                    <a:srgbClr val="000000"/>
                  </a:outerShdw>
                </a:effectLst>
                <a:latin typeface="Times" charset="0"/>
              </a:rPr>
              <a:t>Use the mask 1</a:t>
            </a:r>
            <a:r>
              <a:rPr lang="en-US" sz="3200" b="1" i="1" dirty="0">
                <a:solidFill>
                  <a:schemeClr val="hlink"/>
                </a:solidFill>
                <a:effectLst>
                  <a:outerShdw blurRad="38100" dist="38100" dir="2700000" algn="tl">
                    <a:srgbClr val="000000"/>
                  </a:outerShdw>
                </a:effectLst>
                <a:latin typeface="Times" charset="0"/>
              </a:rPr>
              <a:t>0</a:t>
            </a:r>
            <a:r>
              <a:rPr lang="en-US" sz="3200" b="1" i="1" dirty="0">
                <a:effectLst>
                  <a:outerShdw blurRad="38100" dist="38100" dir="2700000" algn="tl">
                    <a:srgbClr val="000000"/>
                  </a:outerShdw>
                </a:effectLst>
                <a:latin typeface="Times" charset="0"/>
              </a:rPr>
              <a:t>111111 to AND with the target pattern. The only 0 bit (bit 7) in the mask turns off the seventh bit in the target.</a:t>
            </a:r>
          </a:p>
          <a:p>
            <a:pPr>
              <a:spcBef>
                <a:spcPct val="50000"/>
              </a:spcBef>
              <a:defRPr/>
            </a:pPr>
            <a:r>
              <a:rPr lang="en-US" sz="3200" b="1" i="1" dirty="0">
                <a:effectLst>
                  <a:outerShdw blurRad="38100" dist="38100" dir="2700000" algn="tl">
                    <a:srgbClr val="000000"/>
                  </a:outerShdw>
                </a:effectLst>
                <a:latin typeface="Times" charset="0"/>
              </a:rPr>
              <a:t>Target  	           </a:t>
            </a:r>
            <a:r>
              <a:rPr lang="en-US" sz="3200" b="1" dirty="0">
                <a:effectLst>
                  <a:outerShdw blurRad="38100" dist="38100" dir="2700000" algn="tl">
                    <a:srgbClr val="000000"/>
                  </a:outerShdw>
                </a:effectLst>
                <a:latin typeface="Times" charset="0"/>
              </a:rPr>
              <a:t>1 1 0 0 0 1 1 1</a:t>
            </a:r>
            <a:r>
              <a:rPr lang="en-US" sz="3200" b="1" i="1" dirty="0">
                <a:effectLst>
                  <a:outerShdw blurRad="38100" dist="38100" dir="2700000" algn="tl">
                    <a:srgbClr val="000000"/>
                  </a:outerShdw>
                </a:effectLst>
                <a:latin typeface="Times" charset="0"/>
              </a:rPr>
              <a:t>       </a:t>
            </a:r>
            <a:r>
              <a:rPr lang="en-US" sz="3200" b="1" i="1" dirty="0">
                <a:solidFill>
                  <a:schemeClr val="hlink"/>
                </a:solidFill>
                <a:effectLst>
                  <a:outerShdw blurRad="38100" dist="38100" dir="2700000" algn="tl">
                    <a:srgbClr val="000000"/>
                  </a:outerShdw>
                </a:effectLst>
                <a:latin typeface="Times" charset="0"/>
              </a:rPr>
              <a:t> </a:t>
            </a:r>
            <a:r>
              <a:rPr lang="en-US" sz="3200" b="1" i="1" dirty="0">
                <a:solidFill>
                  <a:schemeClr val="bg2"/>
                </a:solidFill>
                <a:effectLst>
                  <a:outerShdw blurRad="38100" dist="38100" dir="2700000" algn="tl">
                    <a:srgbClr val="FFFFFF"/>
                  </a:outerShdw>
                </a:effectLst>
                <a:latin typeface="Times" charset="0"/>
              </a:rPr>
              <a:t>AND</a:t>
            </a:r>
            <a:br>
              <a:rPr lang="en-US" sz="3200" b="1" i="1" dirty="0">
                <a:solidFill>
                  <a:schemeClr val="bg2"/>
                </a:solidFill>
                <a:effectLst>
                  <a:outerShdw blurRad="38100" dist="38100" dir="2700000" algn="tl">
                    <a:srgbClr val="FFFFFF"/>
                  </a:outerShdw>
                </a:effectLst>
                <a:latin typeface="Times" charset="0"/>
              </a:rPr>
            </a:br>
            <a:r>
              <a:rPr lang="en-US" sz="3200" b="1" i="1" dirty="0">
                <a:solidFill>
                  <a:schemeClr val="hlink"/>
                </a:solidFill>
                <a:effectLst>
                  <a:outerShdw blurRad="38100" dist="38100" dir="2700000" algn="tl">
                    <a:srgbClr val="000000"/>
                  </a:outerShdw>
                </a:effectLst>
                <a:latin typeface="Times" charset="0"/>
              </a:rPr>
              <a:t>Mask</a:t>
            </a:r>
            <a:r>
              <a:rPr lang="en-US" sz="3200" b="1" i="1" dirty="0">
                <a:solidFill>
                  <a:schemeClr val="bg2"/>
                </a:solidFill>
                <a:effectLst>
                  <a:outerShdw blurRad="38100" dist="38100" dir="2700000" algn="tl">
                    <a:srgbClr val="FFFFFF"/>
                  </a:outerShdw>
                </a:effectLst>
                <a:latin typeface="Times" charset="0"/>
              </a:rPr>
              <a:t>               </a:t>
            </a:r>
            <a:r>
              <a:rPr lang="en-US" sz="3200" b="1" dirty="0">
                <a:solidFill>
                  <a:srgbClr val="000000"/>
                </a:solidFill>
                <a:effectLst>
                  <a:outerShdw blurRad="38100" dist="38100" dir="2700000" algn="tl">
                    <a:srgbClr val="FFFFFF"/>
                  </a:outerShdw>
                </a:effectLst>
                <a:latin typeface="Times" charset="0"/>
              </a:rPr>
              <a:t>1 </a:t>
            </a:r>
            <a:r>
              <a:rPr lang="en-US" sz="3200" b="1" dirty="0">
                <a:solidFill>
                  <a:schemeClr val="hlink"/>
                </a:solidFill>
                <a:effectLst>
                  <a:outerShdw blurRad="38100" dist="38100" dir="2700000" algn="tl">
                    <a:srgbClr val="000000"/>
                  </a:outerShdw>
                </a:effectLst>
                <a:latin typeface="Times" charset="0"/>
              </a:rPr>
              <a:t>0</a:t>
            </a:r>
            <a:r>
              <a:rPr lang="en-US" sz="3200" b="1" dirty="0">
                <a:solidFill>
                  <a:srgbClr val="000000"/>
                </a:solidFill>
                <a:effectLst>
                  <a:outerShdw blurRad="38100" dist="38100" dir="2700000" algn="tl">
                    <a:srgbClr val="FFFFFF"/>
                  </a:outerShdw>
                </a:effectLst>
                <a:latin typeface="Times" charset="0"/>
              </a:rPr>
              <a:t> 1 1 1 1 1 1</a:t>
            </a:r>
            <a:br>
              <a:rPr lang="en-US" sz="3200" b="1" dirty="0">
                <a:effectLst>
                  <a:outerShdw blurRad="38100" dist="38100" dir="2700000" algn="tl">
                    <a:srgbClr val="000000"/>
                  </a:outerShdw>
                </a:effectLst>
                <a:latin typeface="Times" charset="0"/>
              </a:rPr>
            </a:br>
            <a:r>
              <a:rPr lang="en-US" sz="3200" b="1" i="1" dirty="0">
                <a:solidFill>
                  <a:schemeClr val="hlink"/>
                </a:solidFill>
                <a:effectLst>
                  <a:outerShdw blurRad="38100" dist="38100" dir="2700000" algn="tl">
                    <a:srgbClr val="000000"/>
                  </a:outerShdw>
                </a:effectLst>
                <a:latin typeface="Times" charset="0"/>
              </a:rPr>
              <a:t>                          </a:t>
            </a:r>
            <a:r>
              <a:rPr lang="en-US" sz="3200" b="1" i="1" dirty="0">
                <a:effectLst>
                  <a:outerShdw blurRad="38100" dist="38100" dir="2700000" algn="tl">
                    <a:srgbClr val="000000"/>
                  </a:outerShdw>
                </a:effectLst>
                <a:latin typeface="Times" charset="0"/>
              </a:rPr>
              <a:t>------------------</a:t>
            </a:r>
            <a:br>
              <a:rPr lang="en-US" sz="3200" b="1" i="1" dirty="0">
                <a:effectLst>
                  <a:outerShdw blurRad="38100" dist="38100" dir="2700000" algn="tl">
                    <a:srgbClr val="000000"/>
                  </a:outerShdw>
                </a:effectLst>
                <a:latin typeface="Times" charset="0"/>
              </a:rPr>
            </a:br>
            <a:r>
              <a:rPr lang="en-US" sz="3200" b="1" i="1" dirty="0">
                <a:effectLst>
                  <a:outerShdw blurRad="38100" dist="38100" dir="2700000" algn="tl">
                    <a:srgbClr val="000000"/>
                  </a:outerShdw>
                </a:effectLst>
                <a:latin typeface="Times" charset="0"/>
              </a:rPr>
              <a:t>Result             </a:t>
            </a:r>
            <a:r>
              <a:rPr lang="en-US" sz="3200" b="1" dirty="0">
                <a:effectLst>
                  <a:outerShdw blurRad="38100" dist="38100" dir="2700000" algn="tl">
                    <a:srgbClr val="000000"/>
                  </a:outerShdw>
                </a:effectLst>
                <a:latin typeface="Times" charset="0"/>
              </a:rPr>
              <a:t>1 </a:t>
            </a:r>
            <a:r>
              <a:rPr lang="en-US" sz="3200" b="1" dirty="0">
                <a:solidFill>
                  <a:schemeClr val="hlink"/>
                </a:solidFill>
                <a:effectLst>
                  <a:outerShdw blurRad="38100" dist="38100" dir="2700000" algn="tl">
                    <a:srgbClr val="000000"/>
                  </a:outerShdw>
                </a:effectLst>
                <a:latin typeface="Times" charset="0"/>
              </a:rPr>
              <a:t>0</a:t>
            </a:r>
            <a:r>
              <a:rPr lang="en-US" sz="3200" b="1" dirty="0">
                <a:effectLst>
                  <a:outerShdw blurRad="38100" dist="38100" dir="2700000" algn="tl">
                    <a:srgbClr val="000000"/>
                  </a:outerShdw>
                </a:effectLst>
                <a:latin typeface="Times" charset="0"/>
              </a:rPr>
              <a:t> 0 0 0 1 1 1</a:t>
            </a:r>
          </a:p>
        </p:txBody>
      </p:sp>
      <p:sp>
        <p:nvSpPr>
          <p:cNvPr id="76805" name="Text Box 5">
            <a:extLst>
              <a:ext uri="{FF2B5EF4-FFF2-40B4-BE49-F238E27FC236}">
                <a16:creationId xmlns:a16="http://schemas.microsoft.com/office/drawing/2014/main" id="{93BC5242-3E09-C393-6915-F4510E917D9B}"/>
              </a:ext>
            </a:extLst>
          </p:cNvPr>
          <p:cNvSpPr txBox="1">
            <a:spLocks noChangeArrowheads="1"/>
          </p:cNvSpPr>
          <p:nvPr/>
        </p:nvSpPr>
        <p:spPr bwMode="auto">
          <a:xfrm>
            <a:off x="3581400" y="538083"/>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C8CFAE-E0ED-D7AD-4CB4-6E45BBD40EE7}"/>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32</a:t>
            </a:fld>
            <a:endParaRPr lang="en-US">
              <a:solidFill>
                <a:srgbClr val="A5300F"/>
              </a:solidFill>
            </a:endParaRPr>
          </a:p>
        </p:txBody>
      </p:sp>
      <p:sp>
        <p:nvSpPr>
          <p:cNvPr id="4" name="Text Box 3">
            <a:extLst>
              <a:ext uri="{FF2B5EF4-FFF2-40B4-BE49-F238E27FC236}">
                <a16:creationId xmlns:a16="http://schemas.microsoft.com/office/drawing/2014/main" id="{22777BE2-08CB-A800-68C4-C0C188CE06D7}"/>
              </a:ext>
            </a:extLst>
          </p:cNvPr>
          <p:cNvSpPr txBox="1">
            <a:spLocks noChangeArrowheads="1"/>
          </p:cNvSpPr>
          <p:nvPr/>
        </p:nvSpPr>
        <p:spPr bwMode="auto">
          <a:xfrm>
            <a:off x="2362200" y="535808"/>
            <a:ext cx="3785011"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dirty="0">
                <a:solidFill>
                  <a:schemeClr val="bg1"/>
                </a:solidFill>
              </a:rPr>
              <a:t>Example of setting specific bits</a:t>
            </a:r>
          </a:p>
        </p:txBody>
      </p:sp>
      <p:pic>
        <p:nvPicPr>
          <p:cNvPr id="5" name="Picture 4">
            <a:extLst>
              <a:ext uri="{FF2B5EF4-FFF2-40B4-BE49-F238E27FC236}">
                <a16:creationId xmlns:a16="http://schemas.microsoft.com/office/drawing/2014/main" id="{20005B5F-E53A-4EE9-7D1C-DBD6F4BFE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315" y="2360560"/>
            <a:ext cx="8564562"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0188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1">
            <a:extLst>
              <a:ext uri="{FF2B5EF4-FFF2-40B4-BE49-F238E27FC236}">
                <a16:creationId xmlns:a16="http://schemas.microsoft.com/office/drawing/2014/main" id="{B8C75182-C2B5-5D28-6441-FA5FF8593ABA}"/>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11F8E3C8-F3D6-454E-97B4-50A9EE774A58}" type="slidenum">
              <a:rPr lang="en-US" altLang="en-US" sz="1200" baseline="0">
                <a:solidFill>
                  <a:schemeClr val="bg2"/>
                </a:solidFill>
                <a:latin typeface="Arial" panose="020B0604020202020204" pitchFamily="34" charset="0"/>
              </a:rPr>
              <a:pPr/>
              <a:t>33</a:t>
            </a:fld>
            <a:endParaRPr lang="en-US" altLang="en-US" sz="1200" baseline="0">
              <a:solidFill>
                <a:schemeClr val="bg2"/>
              </a:solidFill>
              <a:latin typeface="Arial" panose="020B0604020202020204" pitchFamily="34" charset="0"/>
            </a:endParaRPr>
          </a:p>
        </p:txBody>
      </p:sp>
      <p:sp>
        <p:nvSpPr>
          <p:cNvPr id="1226755" name="Rectangle 3">
            <a:extLst>
              <a:ext uri="{FF2B5EF4-FFF2-40B4-BE49-F238E27FC236}">
                <a16:creationId xmlns:a16="http://schemas.microsoft.com/office/drawing/2014/main" id="{892DCE12-A2CB-7960-6DBA-25572598ED08}"/>
              </a:ext>
            </a:extLst>
          </p:cNvPr>
          <p:cNvSpPr>
            <a:spLocks noChangeArrowheads="1"/>
          </p:cNvSpPr>
          <p:nvPr/>
        </p:nvSpPr>
        <p:spPr bwMode="auto">
          <a:xfrm>
            <a:off x="255130" y="1649567"/>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 mask to set the five leftmost bits of a pattern. Test the mask with the pattern 10100110.</a:t>
            </a:r>
          </a:p>
        </p:txBody>
      </p:sp>
      <p:sp>
        <p:nvSpPr>
          <p:cNvPr id="1226756" name="Rectangle 4">
            <a:extLst>
              <a:ext uri="{FF2B5EF4-FFF2-40B4-BE49-F238E27FC236}">
                <a16:creationId xmlns:a16="http://schemas.microsoft.com/office/drawing/2014/main" id="{2784726D-3FFA-865E-F0C7-B7CCF7F4F5F3}"/>
              </a:ext>
            </a:extLst>
          </p:cNvPr>
          <p:cNvSpPr>
            <a:spLocks noChangeArrowheads="1"/>
          </p:cNvSpPr>
          <p:nvPr/>
        </p:nvSpPr>
        <p:spPr bwMode="auto">
          <a:xfrm>
            <a:off x="457200" y="2606675"/>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a:solidFill>
                  <a:schemeClr val="folHlink"/>
                </a:solidFill>
                <a:effectLst>
                  <a:outerShdw blurRad="38100" dist="38100" dir="2700000" algn="tl">
                    <a:srgbClr val="C0C0C0"/>
                  </a:outerShdw>
                </a:effectLst>
              </a:rPr>
              <a:t>Solution</a:t>
            </a:r>
          </a:p>
          <a:p>
            <a:pPr algn="just" eaLnBrk="1" hangingPunct="1">
              <a:defRPr/>
            </a:pPr>
            <a:r>
              <a:rPr lang="en-US" altLang="en-US" b="0" baseline="0">
                <a:effectLst>
                  <a:outerShdw blurRad="38100" dist="38100" dir="2700000" algn="tl">
                    <a:srgbClr val="C0C0C0"/>
                  </a:outerShdw>
                </a:effectLst>
              </a:rPr>
              <a:t>The mask is 11111000. The result of applying the mask is:</a:t>
            </a:r>
          </a:p>
        </p:txBody>
      </p:sp>
      <p:pic>
        <p:nvPicPr>
          <p:cNvPr id="36869" name="Picture 6">
            <a:extLst>
              <a:ext uri="{FF2B5EF4-FFF2-40B4-BE49-F238E27FC236}">
                <a16:creationId xmlns:a16="http://schemas.microsoft.com/office/drawing/2014/main" id="{F7337539-3D43-635E-DF6A-9AF686A25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181" y="3713420"/>
            <a:ext cx="7442200" cy="177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2">
            <a:extLst>
              <a:ext uri="{FF2B5EF4-FFF2-40B4-BE49-F238E27FC236}">
                <a16:creationId xmlns:a16="http://schemas.microsoft.com/office/drawing/2014/main" id="{A5A12530-0445-9178-10BE-3479E864334B}"/>
              </a:ext>
            </a:extLst>
          </p:cNvPr>
          <p:cNvSpPr txBox="1">
            <a:spLocks noChangeArrowheads="1"/>
          </p:cNvSpPr>
          <p:nvPr/>
        </p:nvSpPr>
        <p:spPr bwMode="auto">
          <a:xfrm>
            <a:off x="3473786" y="609600"/>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4.8</a:t>
            </a:r>
            <a:endParaRPr lang="en-US" altLang="en-US" sz="2000" i="1" baseline="0" dirty="0">
              <a:solidFill>
                <a:srgbClr val="FF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9EB393-AE4C-B466-15AB-F7BD30E2161A}"/>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34</a:t>
            </a:fld>
            <a:endParaRPr lang="en-US">
              <a:solidFill>
                <a:srgbClr val="A5300F"/>
              </a:solidFill>
            </a:endParaRPr>
          </a:p>
        </p:txBody>
      </p:sp>
      <p:sp>
        <p:nvSpPr>
          <p:cNvPr id="3" name="Text Box 2">
            <a:extLst>
              <a:ext uri="{FF2B5EF4-FFF2-40B4-BE49-F238E27FC236}">
                <a16:creationId xmlns:a16="http://schemas.microsoft.com/office/drawing/2014/main" id="{A38E6F02-096B-DBFD-5205-0743912EADFD}"/>
              </a:ext>
            </a:extLst>
          </p:cNvPr>
          <p:cNvSpPr txBox="1">
            <a:spLocks noChangeArrowheads="1"/>
          </p:cNvSpPr>
          <p:nvPr/>
        </p:nvSpPr>
        <p:spPr bwMode="auto">
          <a:xfrm>
            <a:off x="3276600" y="536575"/>
            <a:ext cx="1487908"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i="1" dirty="0">
                <a:effectLst>
                  <a:outerShdw blurRad="38100" dist="38100" dir="2700000" algn="tl">
                    <a:srgbClr val="000000"/>
                  </a:outerShdw>
                </a:effectLst>
              </a:rPr>
              <a:t>Application</a:t>
            </a:r>
            <a:endParaRPr lang="en-US" sz="3200" b="1" i="1" dirty="0">
              <a:effectLst>
                <a:outerShdw blurRad="38100" dist="38100" dir="2700000" algn="tl">
                  <a:srgbClr val="000000"/>
                </a:outerShdw>
              </a:effectLst>
            </a:endParaRPr>
          </a:p>
        </p:txBody>
      </p:sp>
      <p:sp>
        <p:nvSpPr>
          <p:cNvPr id="4" name="Rectangle 3">
            <a:extLst>
              <a:ext uri="{FF2B5EF4-FFF2-40B4-BE49-F238E27FC236}">
                <a16:creationId xmlns:a16="http://schemas.microsoft.com/office/drawing/2014/main" id="{B7CFBE05-A4A7-CD37-0E89-11411DBFDF6D}"/>
              </a:ext>
            </a:extLst>
          </p:cNvPr>
          <p:cNvSpPr>
            <a:spLocks noChangeArrowheads="1"/>
          </p:cNvSpPr>
          <p:nvPr/>
        </p:nvSpPr>
        <p:spPr bwMode="auto">
          <a:xfrm>
            <a:off x="304800" y="1630362"/>
            <a:ext cx="8458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200" dirty="0">
                <a:latin typeface="Times" panose="02020603050405020304" pitchFamily="18" charset="0"/>
              </a:rPr>
              <a:t>Using the power plant example, how can you use a mask to show that pump 6 is now turned on? </a:t>
            </a:r>
          </a:p>
        </p:txBody>
      </p:sp>
      <p:sp>
        <p:nvSpPr>
          <p:cNvPr id="5" name="Text Box 4">
            <a:extLst>
              <a:ext uri="{FF2B5EF4-FFF2-40B4-BE49-F238E27FC236}">
                <a16:creationId xmlns:a16="http://schemas.microsoft.com/office/drawing/2014/main" id="{FAA015B3-1AC6-5674-0CC8-EDEF35965918}"/>
              </a:ext>
            </a:extLst>
          </p:cNvPr>
          <p:cNvSpPr txBox="1">
            <a:spLocks noChangeArrowheads="1"/>
          </p:cNvSpPr>
          <p:nvPr/>
        </p:nvSpPr>
        <p:spPr bwMode="auto">
          <a:xfrm>
            <a:off x="609600" y="2514600"/>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6" name="Rectangle 6">
            <a:extLst>
              <a:ext uri="{FF2B5EF4-FFF2-40B4-BE49-F238E27FC236}">
                <a16:creationId xmlns:a16="http://schemas.microsoft.com/office/drawing/2014/main" id="{CCF404BF-BA85-2599-77F2-49B8A069427F}"/>
              </a:ext>
            </a:extLst>
          </p:cNvPr>
          <p:cNvSpPr>
            <a:spLocks noChangeArrowheads="1"/>
          </p:cNvSpPr>
          <p:nvPr/>
        </p:nvSpPr>
        <p:spPr bwMode="auto">
          <a:xfrm>
            <a:off x="304800" y="3200400"/>
            <a:ext cx="8382000" cy="1897955"/>
          </a:xfrm>
          <a:prstGeom prst="rect">
            <a:avLst/>
          </a:prstGeom>
          <a:noFill/>
          <a:ln w="9525">
            <a:noFill/>
            <a:miter lim="800000"/>
            <a:headEnd/>
            <a:tailEnd/>
          </a:ln>
          <a:effectLst/>
        </p:spPr>
        <p:txBody>
          <a:bodyPr>
            <a:spAutoFit/>
          </a:bodyPr>
          <a:lstStyle/>
          <a:p>
            <a:pPr>
              <a:spcBef>
                <a:spcPct val="50000"/>
              </a:spcBef>
              <a:defRPr/>
            </a:pPr>
            <a:r>
              <a:rPr lang="en-US" sz="3200" b="1" i="1" dirty="0">
                <a:effectLst>
                  <a:outerShdw blurRad="38100" dist="38100" dir="2700000" algn="tl">
                    <a:srgbClr val="000000"/>
                  </a:outerShdw>
                </a:effectLst>
                <a:latin typeface="Times" charset="0"/>
              </a:rPr>
              <a:t>Use the mask </a:t>
            </a:r>
            <a:r>
              <a:rPr lang="en-US" sz="3200" b="1" i="1" dirty="0">
                <a:solidFill>
                  <a:srgbClr val="000066"/>
                </a:solidFill>
                <a:effectLst>
                  <a:outerShdw blurRad="38100" dist="38100" dir="2700000" algn="tl">
                    <a:srgbClr val="000000"/>
                  </a:outerShdw>
                </a:effectLst>
                <a:latin typeface="Times" charset="0"/>
              </a:rPr>
              <a:t>00</a:t>
            </a:r>
            <a:r>
              <a:rPr lang="en-US" sz="3200" b="1" i="1" dirty="0">
                <a:solidFill>
                  <a:schemeClr val="hlink"/>
                </a:solidFill>
                <a:effectLst>
                  <a:outerShdw blurRad="38100" dist="38100" dir="2700000" algn="tl">
                    <a:srgbClr val="000000"/>
                  </a:outerShdw>
                </a:effectLst>
                <a:latin typeface="Times" charset="0"/>
              </a:rPr>
              <a:t>1</a:t>
            </a:r>
            <a:r>
              <a:rPr lang="en-US" sz="3200" b="1" i="1" dirty="0">
                <a:solidFill>
                  <a:srgbClr val="000066"/>
                </a:solidFill>
                <a:effectLst>
                  <a:outerShdw blurRad="38100" dist="38100" dir="2700000" algn="tl">
                    <a:srgbClr val="000000"/>
                  </a:outerShdw>
                </a:effectLst>
                <a:latin typeface="Times" charset="0"/>
              </a:rPr>
              <a:t>00000</a:t>
            </a:r>
            <a:r>
              <a:rPr lang="en-US" sz="3200" b="1" i="1" dirty="0">
                <a:effectLst>
                  <a:outerShdw blurRad="38100" dist="38100" dir="2700000" algn="tl">
                    <a:srgbClr val="000000"/>
                  </a:outerShdw>
                </a:effectLst>
                <a:latin typeface="Times" charset="0"/>
              </a:rPr>
              <a:t>.</a:t>
            </a:r>
          </a:p>
          <a:p>
            <a:pPr>
              <a:spcBef>
                <a:spcPct val="50000"/>
              </a:spcBef>
              <a:defRPr/>
            </a:pPr>
            <a:r>
              <a:rPr lang="en-US" sz="3200" b="1" i="1" dirty="0">
                <a:effectLst>
                  <a:outerShdw blurRad="38100" dist="38100" dir="2700000" algn="tl">
                    <a:srgbClr val="000000"/>
                  </a:outerShdw>
                </a:effectLst>
                <a:latin typeface="Times" charset="0"/>
              </a:rPr>
              <a:t>Target  	          </a:t>
            </a:r>
            <a:r>
              <a:rPr lang="en-US" sz="3200" b="1" dirty="0">
                <a:effectLst>
                  <a:outerShdw blurRad="38100" dist="38100" dir="2700000" algn="tl">
                    <a:srgbClr val="000000"/>
                  </a:outerShdw>
                </a:effectLst>
                <a:latin typeface="Times" charset="0"/>
              </a:rPr>
              <a:t>1 0 0 0 0 1 1 1 </a:t>
            </a:r>
            <a:r>
              <a:rPr lang="en-US" sz="3200" b="1" i="1" dirty="0">
                <a:effectLst>
                  <a:outerShdw blurRad="38100" dist="38100" dir="2700000" algn="tl">
                    <a:srgbClr val="000000"/>
                  </a:outerShdw>
                </a:effectLst>
                <a:latin typeface="Times" charset="0"/>
              </a:rPr>
              <a:t>       </a:t>
            </a:r>
            <a:r>
              <a:rPr lang="en-US" sz="3200" b="1" i="1" dirty="0">
                <a:solidFill>
                  <a:schemeClr val="hlink"/>
                </a:solidFill>
                <a:effectLst>
                  <a:outerShdw blurRad="38100" dist="38100" dir="2700000" algn="tl">
                    <a:srgbClr val="000000"/>
                  </a:outerShdw>
                </a:effectLst>
                <a:latin typeface="Times" charset="0"/>
              </a:rPr>
              <a:t> </a:t>
            </a:r>
            <a:r>
              <a:rPr lang="en-US" sz="3200" b="1" i="1" dirty="0">
                <a:solidFill>
                  <a:schemeClr val="bg2"/>
                </a:solidFill>
                <a:effectLst>
                  <a:outerShdw blurRad="38100" dist="38100" dir="2700000" algn="tl">
                    <a:srgbClr val="FFFFFF"/>
                  </a:outerShdw>
                </a:effectLst>
                <a:latin typeface="Times" charset="0"/>
              </a:rPr>
              <a:t>OR</a:t>
            </a:r>
            <a:br>
              <a:rPr lang="en-US" sz="3200" b="1" i="1" dirty="0">
                <a:solidFill>
                  <a:schemeClr val="bg2"/>
                </a:solidFill>
                <a:effectLst>
                  <a:outerShdw blurRad="38100" dist="38100" dir="2700000" algn="tl">
                    <a:srgbClr val="FFFFFF"/>
                  </a:outerShdw>
                </a:effectLst>
                <a:latin typeface="Times" charset="0"/>
              </a:rPr>
            </a:br>
            <a:r>
              <a:rPr lang="en-US" sz="3200" b="1" i="1" dirty="0">
                <a:solidFill>
                  <a:schemeClr val="hlink"/>
                </a:solidFill>
                <a:effectLst>
                  <a:outerShdw blurRad="38100" dist="38100" dir="2700000" algn="tl">
                    <a:srgbClr val="000000"/>
                  </a:outerShdw>
                </a:effectLst>
                <a:latin typeface="Times" charset="0"/>
              </a:rPr>
              <a:t>Mask</a:t>
            </a:r>
            <a:r>
              <a:rPr lang="en-US" sz="3200" b="1" i="1" dirty="0">
                <a:solidFill>
                  <a:schemeClr val="bg2"/>
                </a:solidFill>
                <a:effectLst>
                  <a:outerShdw blurRad="38100" dist="38100" dir="2700000" algn="tl">
                    <a:srgbClr val="FFFFFF"/>
                  </a:outerShdw>
                </a:effectLst>
                <a:latin typeface="Times" charset="0"/>
              </a:rPr>
              <a:t>               </a:t>
            </a:r>
            <a:r>
              <a:rPr lang="en-US" sz="3200" b="1" dirty="0">
                <a:solidFill>
                  <a:srgbClr val="000066"/>
                </a:solidFill>
                <a:effectLst>
                  <a:outerShdw blurRad="38100" dist="38100" dir="2700000" algn="tl">
                    <a:srgbClr val="000000"/>
                  </a:outerShdw>
                </a:effectLst>
                <a:latin typeface="Times" charset="0"/>
              </a:rPr>
              <a:t>0 0</a:t>
            </a:r>
            <a:r>
              <a:rPr lang="en-US" sz="3200" b="1" dirty="0">
                <a:solidFill>
                  <a:schemeClr val="bg1"/>
                </a:solidFill>
                <a:effectLst>
                  <a:outerShdw blurRad="38100" dist="38100" dir="2700000" algn="tl">
                    <a:srgbClr val="000000"/>
                  </a:outerShdw>
                </a:effectLst>
                <a:latin typeface="Times" charset="0"/>
              </a:rPr>
              <a:t> </a:t>
            </a:r>
            <a:r>
              <a:rPr lang="en-US" sz="3200" b="1" dirty="0">
                <a:solidFill>
                  <a:schemeClr val="hlink"/>
                </a:solidFill>
                <a:effectLst>
                  <a:outerShdw blurRad="38100" dist="38100" dir="2700000" algn="tl">
                    <a:srgbClr val="000000"/>
                  </a:outerShdw>
                </a:effectLst>
                <a:latin typeface="Times" charset="0"/>
              </a:rPr>
              <a:t>1</a:t>
            </a:r>
            <a:r>
              <a:rPr lang="en-US" sz="3200" b="1" dirty="0">
                <a:solidFill>
                  <a:srgbClr val="000066"/>
                </a:solidFill>
                <a:effectLst>
                  <a:outerShdw blurRad="38100" dist="38100" dir="2700000" algn="tl">
                    <a:srgbClr val="000000"/>
                  </a:outerShdw>
                </a:effectLst>
                <a:latin typeface="Times" charset="0"/>
              </a:rPr>
              <a:t> 0 0 0 0 0</a:t>
            </a:r>
            <a:br>
              <a:rPr lang="en-US" sz="3200" b="1" dirty="0">
                <a:solidFill>
                  <a:srgbClr val="000066"/>
                </a:solidFill>
                <a:effectLst>
                  <a:outerShdw blurRad="38100" dist="38100" dir="2700000" algn="tl">
                    <a:srgbClr val="000000"/>
                  </a:outerShdw>
                </a:effectLst>
                <a:latin typeface="Times" charset="0"/>
              </a:rPr>
            </a:br>
            <a:r>
              <a:rPr lang="en-US" sz="3200" b="1" i="1" dirty="0">
                <a:solidFill>
                  <a:schemeClr val="hlink"/>
                </a:solidFill>
                <a:effectLst>
                  <a:outerShdw blurRad="38100" dist="38100" dir="2700000" algn="tl">
                    <a:srgbClr val="000000"/>
                  </a:outerShdw>
                </a:effectLst>
                <a:latin typeface="Times" charset="0"/>
              </a:rPr>
              <a:t>                          </a:t>
            </a:r>
            <a:r>
              <a:rPr lang="en-US" sz="3200" b="1" i="1" dirty="0">
                <a:effectLst>
                  <a:outerShdw blurRad="38100" dist="38100" dir="2700000" algn="tl">
                    <a:srgbClr val="000000"/>
                  </a:outerShdw>
                </a:effectLst>
                <a:latin typeface="Times" charset="0"/>
              </a:rPr>
              <a:t>------------------</a:t>
            </a:r>
            <a:br>
              <a:rPr lang="en-US" sz="3200" b="1" i="1" dirty="0">
                <a:effectLst>
                  <a:outerShdw blurRad="38100" dist="38100" dir="2700000" algn="tl">
                    <a:srgbClr val="000000"/>
                  </a:outerShdw>
                </a:effectLst>
                <a:latin typeface="Times" charset="0"/>
              </a:rPr>
            </a:br>
            <a:r>
              <a:rPr lang="en-US" sz="3200" b="1" i="1" dirty="0">
                <a:solidFill>
                  <a:schemeClr val="bg2"/>
                </a:solidFill>
                <a:effectLst>
                  <a:outerShdw blurRad="38100" dist="38100" dir="2700000" algn="tl">
                    <a:srgbClr val="FFFFFF"/>
                  </a:outerShdw>
                </a:effectLst>
                <a:latin typeface="Times" charset="0"/>
              </a:rPr>
              <a:t>Result  </a:t>
            </a:r>
            <a:r>
              <a:rPr lang="en-US" sz="3200" b="1" i="1" dirty="0">
                <a:solidFill>
                  <a:schemeClr val="hlink"/>
                </a:solidFill>
                <a:effectLst>
                  <a:outerShdw blurRad="38100" dist="38100" dir="2700000" algn="tl">
                    <a:srgbClr val="000000"/>
                  </a:outerShdw>
                </a:effectLst>
                <a:latin typeface="Times" charset="0"/>
              </a:rPr>
              <a:t>           </a:t>
            </a:r>
            <a:r>
              <a:rPr lang="en-US" sz="3200" b="1" dirty="0">
                <a:solidFill>
                  <a:schemeClr val="bg2"/>
                </a:solidFill>
                <a:effectLst>
                  <a:outerShdw blurRad="38100" dist="38100" dir="2700000" algn="tl">
                    <a:srgbClr val="FFFFFF"/>
                  </a:outerShdw>
                </a:effectLst>
                <a:latin typeface="Times" charset="0"/>
              </a:rPr>
              <a:t>1 0 </a:t>
            </a:r>
            <a:r>
              <a:rPr lang="en-US" sz="3200" b="1" dirty="0">
                <a:solidFill>
                  <a:schemeClr val="hlink"/>
                </a:solidFill>
                <a:effectLst>
                  <a:outerShdw blurRad="38100" dist="38100" dir="2700000" algn="tl">
                    <a:srgbClr val="000000"/>
                  </a:outerShdw>
                </a:effectLst>
                <a:latin typeface="Times" charset="0"/>
              </a:rPr>
              <a:t>1</a:t>
            </a:r>
            <a:r>
              <a:rPr lang="en-US" sz="3200" b="1" dirty="0">
                <a:solidFill>
                  <a:schemeClr val="bg2"/>
                </a:solidFill>
                <a:effectLst>
                  <a:outerShdw blurRad="38100" dist="38100" dir="2700000" algn="tl">
                    <a:srgbClr val="FFFFFF"/>
                  </a:outerShdw>
                </a:effectLst>
                <a:latin typeface="Times" charset="0"/>
              </a:rPr>
              <a:t> 0 0 1 1 1</a:t>
            </a:r>
          </a:p>
        </p:txBody>
      </p:sp>
    </p:spTree>
    <p:extLst>
      <p:ext uri="{BB962C8B-B14F-4D97-AF65-F5344CB8AC3E}">
        <p14:creationId xmlns:p14="http://schemas.microsoft.com/office/powerpoint/2010/main" val="1380619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12965EE-A814-8452-8E30-39D30C647DDC}"/>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35</a:t>
            </a:fld>
            <a:endParaRPr lang="en-US">
              <a:solidFill>
                <a:srgbClr val="A5300F"/>
              </a:solidFill>
            </a:endParaRPr>
          </a:p>
        </p:txBody>
      </p:sp>
      <p:sp>
        <p:nvSpPr>
          <p:cNvPr id="4" name="Text Box 3">
            <a:extLst>
              <a:ext uri="{FF2B5EF4-FFF2-40B4-BE49-F238E27FC236}">
                <a16:creationId xmlns:a16="http://schemas.microsoft.com/office/drawing/2014/main" id="{55BA18F7-54E4-FD71-7EBE-10DC80040D28}"/>
              </a:ext>
            </a:extLst>
          </p:cNvPr>
          <p:cNvSpPr txBox="1">
            <a:spLocks noChangeArrowheads="1"/>
          </p:cNvSpPr>
          <p:nvPr/>
        </p:nvSpPr>
        <p:spPr bwMode="auto">
          <a:xfrm>
            <a:off x="2514600" y="566071"/>
            <a:ext cx="3921266"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dirty="0">
                <a:solidFill>
                  <a:schemeClr val="bg1"/>
                </a:solidFill>
              </a:rPr>
              <a:t>Example of flipping specific bits</a:t>
            </a:r>
          </a:p>
        </p:txBody>
      </p:sp>
      <p:pic>
        <p:nvPicPr>
          <p:cNvPr id="5" name="Picture 4">
            <a:extLst>
              <a:ext uri="{FF2B5EF4-FFF2-40B4-BE49-F238E27FC236}">
                <a16:creationId xmlns:a16="http://schemas.microsoft.com/office/drawing/2014/main" id="{3DED8B7C-5399-EA2C-8990-E918E19AB6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393" y="2357385"/>
            <a:ext cx="8564562"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15334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1">
            <a:extLst>
              <a:ext uri="{FF2B5EF4-FFF2-40B4-BE49-F238E27FC236}">
                <a16:creationId xmlns:a16="http://schemas.microsoft.com/office/drawing/2014/main" id="{0114114C-A6BC-C70F-B9C5-6EE0A5074220}"/>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477E946E-1BF8-4FD0-87BD-0B1F8E1F82A6}" type="slidenum">
              <a:rPr lang="en-US" altLang="en-US" sz="1200" baseline="0">
                <a:solidFill>
                  <a:schemeClr val="bg2"/>
                </a:solidFill>
                <a:latin typeface="Arial" panose="020B0604020202020204" pitchFamily="34" charset="0"/>
              </a:rPr>
              <a:pPr/>
              <a:t>36</a:t>
            </a:fld>
            <a:endParaRPr lang="en-US" altLang="en-US" sz="1200" baseline="0">
              <a:solidFill>
                <a:schemeClr val="bg2"/>
              </a:solidFill>
              <a:latin typeface="Arial" panose="020B0604020202020204" pitchFamily="34" charset="0"/>
            </a:endParaRPr>
          </a:p>
        </p:txBody>
      </p:sp>
      <p:sp>
        <p:nvSpPr>
          <p:cNvPr id="1228803" name="Rectangle 3">
            <a:extLst>
              <a:ext uri="{FF2B5EF4-FFF2-40B4-BE49-F238E27FC236}">
                <a16:creationId xmlns:a16="http://schemas.microsoft.com/office/drawing/2014/main" id="{98C3EDD5-333E-8F6F-D05A-3E355F3E0D37}"/>
              </a:ext>
            </a:extLst>
          </p:cNvPr>
          <p:cNvSpPr>
            <a:spLocks noChangeArrowheads="1"/>
          </p:cNvSpPr>
          <p:nvPr/>
        </p:nvSpPr>
        <p:spPr bwMode="auto">
          <a:xfrm>
            <a:off x="255130" y="1609931"/>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 mask to flip the five leftmost bits of a pattern. Test the mask with the pattern 10100110.</a:t>
            </a:r>
          </a:p>
        </p:txBody>
      </p:sp>
      <p:sp>
        <p:nvSpPr>
          <p:cNvPr id="1228804" name="Rectangle 4">
            <a:extLst>
              <a:ext uri="{FF2B5EF4-FFF2-40B4-BE49-F238E27FC236}">
                <a16:creationId xmlns:a16="http://schemas.microsoft.com/office/drawing/2014/main" id="{81917AAF-C17F-606C-04E4-8B66C291201F}"/>
              </a:ext>
            </a:extLst>
          </p:cNvPr>
          <p:cNvSpPr>
            <a:spLocks noChangeArrowheads="1"/>
          </p:cNvSpPr>
          <p:nvPr/>
        </p:nvSpPr>
        <p:spPr bwMode="auto">
          <a:xfrm>
            <a:off x="189706" y="2794206"/>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mask is 11111000. The result of applying the mask is:</a:t>
            </a:r>
          </a:p>
        </p:txBody>
      </p:sp>
      <p:pic>
        <p:nvPicPr>
          <p:cNvPr id="38917" name="Picture 6">
            <a:extLst>
              <a:ext uri="{FF2B5EF4-FFF2-40B4-BE49-F238E27FC236}">
                <a16:creationId xmlns:a16="http://schemas.microsoft.com/office/drawing/2014/main" id="{D0904B2D-AACD-1BD0-ECD5-8D77D3F5A1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693" y="3803856"/>
            <a:ext cx="7694613" cy="174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2">
            <a:extLst>
              <a:ext uri="{FF2B5EF4-FFF2-40B4-BE49-F238E27FC236}">
                <a16:creationId xmlns:a16="http://schemas.microsoft.com/office/drawing/2014/main" id="{914D1A78-361E-466C-CC0B-B55F7C98EB41}"/>
              </a:ext>
            </a:extLst>
          </p:cNvPr>
          <p:cNvSpPr txBox="1">
            <a:spLocks noChangeArrowheads="1"/>
          </p:cNvSpPr>
          <p:nvPr/>
        </p:nvSpPr>
        <p:spPr bwMode="auto">
          <a:xfrm>
            <a:off x="3408362" y="609600"/>
            <a:ext cx="1792288" cy="457200"/>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4.9</a:t>
            </a:r>
            <a:endParaRPr lang="en-US" altLang="en-US" sz="2000" i="1" baseline="0" dirty="0">
              <a:solidFill>
                <a:srgbClr val="FF00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Slide Number Placeholder 1">
            <a:extLst>
              <a:ext uri="{FF2B5EF4-FFF2-40B4-BE49-F238E27FC236}">
                <a16:creationId xmlns:a16="http://schemas.microsoft.com/office/drawing/2014/main" id="{AC02F330-9FA0-D368-1E66-358A7D01404E}"/>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59EFA33F-1A04-4CE1-BAB5-E129A2410258}" type="slidenum">
              <a:rPr lang="en-US" altLang="en-US" sz="1200" baseline="0">
                <a:solidFill>
                  <a:schemeClr val="bg2"/>
                </a:solidFill>
                <a:latin typeface="Arial" panose="020B0604020202020204" pitchFamily="34" charset="0"/>
              </a:rPr>
              <a:pPr/>
              <a:t>37</a:t>
            </a:fld>
            <a:endParaRPr lang="en-US" altLang="en-US" sz="1200" baseline="0">
              <a:solidFill>
                <a:schemeClr val="bg2"/>
              </a:solidFill>
              <a:latin typeface="Arial" panose="020B0604020202020204" pitchFamily="34" charset="0"/>
            </a:endParaRPr>
          </a:p>
        </p:txBody>
      </p:sp>
      <p:sp>
        <p:nvSpPr>
          <p:cNvPr id="1187843" name="Text Box 3">
            <a:extLst>
              <a:ext uri="{FF2B5EF4-FFF2-40B4-BE49-F238E27FC236}">
                <a16:creationId xmlns:a16="http://schemas.microsoft.com/office/drawing/2014/main" id="{05F5FD5C-9AA0-B3B9-C39C-FE35991EC887}"/>
              </a:ext>
            </a:extLst>
          </p:cNvPr>
          <p:cNvSpPr txBox="1">
            <a:spLocks noChangeArrowheads="1"/>
          </p:cNvSpPr>
          <p:nvPr/>
        </p:nvSpPr>
        <p:spPr bwMode="auto">
          <a:xfrm>
            <a:off x="2286000" y="457200"/>
            <a:ext cx="525780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baseline="0" dirty="0">
                <a:solidFill>
                  <a:srgbClr val="FF0000"/>
                </a:solidFill>
                <a:effectLst>
                  <a:outerShdw blurRad="38100" dist="38100" dir="2700000" algn="tl">
                    <a:srgbClr val="C0C0C0"/>
                  </a:outerShdw>
                </a:effectLst>
                <a:latin typeface="Calibri" panose="020F0502020204030204" pitchFamily="34" charset="0"/>
              </a:rPr>
              <a:t>4-2   SHIFT OPERATIONS</a:t>
            </a:r>
          </a:p>
        </p:txBody>
      </p:sp>
      <p:sp>
        <p:nvSpPr>
          <p:cNvPr id="40964" name="Text Box 4">
            <a:extLst>
              <a:ext uri="{FF2B5EF4-FFF2-40B4-BE49-F238E27FC236}">
                <a16:creationId xmlns:a16="http://schemas.microsoft.com/office/drawing/2014/main" id="{A84115D5-D609-FD00-C535-AC653135A32E}"/>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endParaRPr lang="en-US" altLang="en-US" sz="1800" baseline="0"/>
          </a:p>
        </p:txBody>
      </p:sp>
      <p:sp>
        <p:nvSpPr>
          <p:cNvPr id="1187845" name="Rectangle 5">
            <a:extLst>
              <a:ext uri="{FF2B5EF4-FFF2-40B4-BE49-F238E27FC236}">
                <a16:creationId xmlns:a16="http://schemas.microsoft.com/office/drawing/2014/main" id="{83086E53-9192-FF7F-9503-F6D4DC623FFB}"/>
              </a:ext>
            </a:extLst>
          </p:cNvPr>
          <p:cNvSpPr>
            <a:spLocks noChangeArrowheads="1"/>
          </p:cNvSpPr>
          <p:nvPr/>
        </p:nvSpPr>
        <p:spPr bwMode="auto">
          <a:xfrm>
            <a:off x="457200" y="2895600"/>
            <a:ext cx="82296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aseline="0" dirty="0">
                <a:solidFill>
                  <a:schemeClr val="folHlink"/>
                </a:solidFill>
                <a:effectLst>
                  <a:outerShdw blurRad="38100" dist="38100" dir="2700000" algn="tl">
                    <a:srgbClr val="C0C0C0"/>
                  </a:outerShdw>
                </a:effectLst>
              </a:rPr>
              <a:t>Shift operations</a:t>
            </a:r>
            <a:r>
              <a:rPr lang="en-US" altLang="en-US" sz="2800" b="0" baseline="0" dirty="0">
                <a:effectLst>
                  <a:outerShdw blurRad="38100" dist="38100" dir="2700000" algn="tl">
                    <a:srgbClr val="C0C0C0"/>
                  </a:outerShdw>
                </a:effectLst>
              </a:rPr>
              <a:t> move the bits in a pattern, changing the positions of the bits. They can move bits to the left or to the right. We can divide shift operations into two categories: </a:t>
            </a:r>
            <a:r>
              <a:rPr lang="en-US" altLang="en-US" sz="2800" baseline="0" dirty="0">
                <a:solidFill>
                  <a:schemeClr val="folHlink"/>
                </a:solidFill>
                <a:effectLst>
                  <a:outerShdw blurRad="38100" dist="38100" dir="2700000" algn="tl">
                    <a:srgbClr val="C0C0C0"/>
                  </a:outerShdw>
                </a:effectLst>
              </a:rPr>
              <a:t>logical shift operations</a:t>
            </a:r>
            <a:r>
              <a:rPr lang="en-US" altLang="en-US" sz="2800" b="0" baseline="0" dirty="0">
                <a:effectLst>
                  <a:outerShdw blurRad="38100" dist="38100" dir="2700000" algn="tl">
                    <a:srgbClr val="C0C0C0"/>
                  </a:outerShdw>
                </a:effectLst>
              </a:rPr>
              <a:t> and </a:t>
            </a:r>
            <a:r>
              <a:rPr lang="en-US" altLang="en-US" sz="2800" baseline="0" dirty="0">
                <a:solidFill>
                  <a:schemeClr val="folHlink"/>
                </a:solidFill>
                <a:effectLst>
                  <a:outerShdw blurRad="38100" dist="38100" dir="2700000" algn="tl">
                    <a:srgbClr val="C0C0C0"/>
                  </a:outerShdw>
                </a:effectLst>
              </a:rPr>
              <a:t>arithmetic shift operations.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1">
            <a:extLst>
              <a:ext uri="{FF2B5EF4-FFF2-40B4-BE49-F238E27FC236}">
                <a16:creationId xmlns:a16="http://schemas.microsoft.com/office/drawing/2014/main" id="{CFD44795-F223-420E-9F5D-FF5CE94DB5B1}"/>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0DF7B0F1-C1F4-4728-BC6E-010C778674B2}" type="slidenum">
              <a:rPr lang="en-US" altLang="en-US" sz="1200" baseline="0">
                <a:solidFill>
                  <a:schemeClr val="bg2"/>
                </a:solidFill>
                <a:latin typeface="Arial" panose="020B0604020202020204" pitchFamily="34" charset="0"/>
              </a:rPr>
              <a:pPr/>
              <a:t>38</a:t>
            </a:fld>
            <a:endParaRPr lang="en-US" altLang="en-US" sz="1200" baseline="0">
              <a:solidFill>
                <a:schemeClr val="bg2"/>
              </a:solidFill>
              <a:latin typeface="Arial" panose="020B0604020202020204" pitchFamily="34" charset="0"/>
            </a:endParaRPr>
          </a:p>
        </p:txBody>
      </p:sp>
      <p:sp>
        <p:nvSpPr>
          <p:cNvPr id="43011" name="Text Box 3">
            <a:extLst>
              <a:ext uri="{FF2B5EF4-FFF2-40B4-BE49-F238E27FC236}">
                <a16:creationId xmlns:a16="http://schemas.microsoft.com/office/drawing/2014/main" id="{94D96DC9-1E5C-9307-5854-2811C2F104D7}"/>
              </a:ext>
            </a:extLst>
          </p:cNvPr>
          <p:cNvSpPr txBox="1">
            <a:spLocks noChangeArrowheads="1"/>
          </p:cNvSpPr>
          <p:nvPr/>
        </p:nvSpPr>
        <p:spPr bwMode="auto">
          <a:xfrm>
            <a:off x="2438400" y="533400"/>
            <a:ext cx="5181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3200" baseline="0" dirty="0">
                <a:solidFill>
                  <a:schemeClr val="bg1"/>
                </a:solidFill>
                <a:latin typeface="Calibri" panose="020F0502020204030204" pitchFamily="34" charset="0"/>
              </a:rPr>
              <a:t>4.2.1  Logical shift operations</a:t>
            </a:r>
          </a:p>
        </p:txBody>
      </p:sp>
      <p:sp>
        <p:nvSpPr>
          <p:cNvPr id="43012" name="Rectangle 4">
            <a:extLst>
              <a:ext uri="{FF2B5EF4-FFF2-40B4-BE49-F238E27FC236}">
                <a16:creationId xmlns:a16="http://schemas.microsoft.com/office/drawing/2014/main" id="{CDF3D43D-2D66-F9BA-59CB-629BAEAE7A6A}"/>
              </a:ext>
            </a:extLst>
          </p:cNvPr>
          <p:cNvSpPr>
            <a:spLocks noChangeArrowheads="1"/>
          </p:cNvSpPr>
          <p:nvPr/>
        </p:nvSpPr>
        <p:spPr bwMode="auto">
          <a:xfrm>
            <a:off x="105697" y="1658937"/>
            <a:ext cx="8915400" cy="2227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A logical shift operation is applied to a pattern that does not represent a signed number. The reason is that these shift operation may change the sign of the number that is defined by the leftmost bit in the pattern. We distinguishes two types of logical shift operations, as described below:</a:t>
            </a:r>
          </a:p>
        </p:txBody>
      </p:sp>
      <p:sp>
        <p:nvSpPr>
          <p:cNvPr id="43013" name="Rectangle 6">
            <a:extLst>
              <a:ext uri="{FF2B5EF4-FFF2-40B4-BE49-F238E27FC236}">
                <a16:creationId xmlns:a16="http://schemas.microsoft.com/office/drawing/2014/main" id="{9B70C570-EFEE-5E7F-E93D-CA59FB08E19D}"/>
              </a:ext>
            </a:extLst>
          </p:cNvPr>
          <p:cNvSpPr>
            <a:spLocks noChangeArrowheads="1"/>
          </p:cNvSpPr>
          <p:nvPr/>
        </p:nvSpPr>
        <p:spPr bwMode="auto">
          <a:xfrm>
            <a:off x="105697" y="3886200"/>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spcAft>
                <a:spcPct val="100000"/>
              </a:spcAft>
              <a:buFont typeface="Wingdings" panose="05000000000000000000" pitchFamily="2" charset="2"/>
              <a:buChar char="q"/>
            </a:pPr>
            <a:r>
              <a:rPr lang="en-US" altLang="en-US" sz="2800" b="0" baseline="0" dirty="0"/>
              <a:t> </a:t>
            </a:r>
            <a:r>
              <a:rPr lang="en-US" altLang="en-US" sz="2800" baseline="0" dirty="0">
                <a:solidFill>
                  <a:schemeClr val="folHlink"/>
                </a:solidFill>
              </a:rPr>
              <a:t>Logical shift</a:t>
            </a:r>
          </a:p>
          <a:p>
            <a:pPr algn="just">
              <a:spcAft>
                <a:spcPct val="100000"/>
              </a:spcAft>
              <a:buFont typeface="Wingdings" panose="05000000000000000000" pitchFamily="2" charset="2"/>
              <a:buChar char="q"/>
            </a:pPr>
            <a:r>
              <a:rPr lang="en-US" altLang="en-US" sz="2800" b="0" baseline="0" dirty="0"/>
              <a:t> </a:t>
            </a:r>
            <a:r>
              <a:rPr lang="en-US" altLang="en-US" sz="2800" baseline="0" dirty="0">
                <a:solidFill>
                  <a:schemeClr val="folHlink"/>
                </a:solidFill>
              </a:rPr>
              <a:t>Logical circular shift (Rotate)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A568CA-AF1F-DB73-3191-FDAD5DC3F8E5}"/>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39</a:t>
            </a:fld>
            <a:endParaRPr lang="en-US">
              <a:solidFill>
                <a:srgbClr val="A5300F"/>
              </a:solidFill>
            </a:endParaRPr>
          </a:p>
        </p:txBody>
      </p:sp>
      <p:sp>
        <p:nvSpPr>
          <p:cNvPr id="4" name="Text Box 3">
            <a:extLst>
              <a:ext uri="{FF2B5EF4-FFF2-40B4-BE49-F238E27FC236}">
                <a16:creationId xmlns:a16="http://schemas.microsoft.com/office/drawing/2014/main" id="{86F0AD7F-67D2-C54F-A18A-5C653A31A869}"/>
              </a:ext>
            </a:extLst>
          </p:cNvPr>
          <p:cNvSpPr txBox="1">
            <a:spLocks noChangeArrowheads="1"/>
          </p:cNvSpPr>
          <p:nvPr/>
        </p:nvSpPr>
        <p:spPr bwMode="auto">
          <a:xfrm>
            <a:off x="3098006" y="580819"/>
            <a:ext cx="2045753" cy="42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a:solidFill>
                  <a:schemeClr val="bg1"/>
                </a:solidFill>
              </a:rPr>
              <a:t>Shift operations</a:t>
            </a:r>
          </a:p>
        </p:txBody>
      </p:sp>
      <p:pic>
        <p:nvPicPr>
          <p:cNvPr id="5" name="Picture 4">
            <a:extLst>
              <a:ext uri="{FF2B5EF4-FFF2-40B4-BE49-F238E27FC236}">
                <a16:creationId xmlns:a16="http://schemas.microsoft.com/office/drawing/2014/main" id="{B1B00B9F-D2CC-E87F-EEE5-33091C536D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306" y="2333419"/>
            <a:ext cx="3340100" cy="238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0A968F14-C235-230A-52D0-6D866EC48E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9506" y="2333419"/>
            <a:ext cx="3392487" cy="238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9920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1">
            <a:extLst>
              <a:ext uri="{FF2B5EF4-FFF2-40B4-BE49-F238E27FC236}">
                <a16:creationId xmlns:a16="http://schemas.microsoft.com/office/drawing/2014/main" id="{1DE9E800-B0A5-DC76-5D2A-543B8A20864C}"/>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E07E8ED7-B585-4442-980E-3AB4DD548A25}" type="slidenum">
              <a:rPr lang="en-US" altLang="en-US" sz="1200" baseline="0">
                <a:solidFill>
                  <a:schemeClr val="bg2"/>
                </a:solidFill>
                <a:latin typeface="Arial" panose="020B0604020202020204" pitchFamily="34" charset="0"/>
              </a:rPr>
              <a:pPr/>
              <a:t>40</a:t>
            </a:fld>
            <a:endParaRPr lang="en-US" altLang="en-US" sz="1200" baseline="0">
              <a:solidFill>
                <a:schemeClr val="bg2"/>
              </a:solidFill>
              <a:latin typeface="Arial" panose="020B0604020202020204" pitchFamily="34" charset="0"/>
            </a:endParaRPr>
          </a:p>
        </p:txBody>
      </p:sp>
      <p:sp>
        <p:nvSpPr>
          <p:cNvPr id="45059" name="Text Box 4">
            <a:extLst>
              <a:ext uri="{FF2B5EF4-FFF2-40B4-BE49-F238E27FC236}">
                <a16:creationId xmlns:a16="http://schemas.microsoft.com/office/drawing/2014/main" id="{F8952FEF-FBB7-E9D5-0CE2-86347339909D}"/>
              </a:ext>
            </a:extLst>
          </p:cNvPr>
          <p:cNvSpPr txBox="1">
            <a:spLocks noChangeArrowheads="1"/>
          </p:cNvSpPr>
          <p:nvPr/>
        </p:nvSpPr>
        <p:spPr bwMode="auto">
          <a:xfrm>
            <a:off x="2469355" y="609600"/>
            <a:ext cx="4205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baseline="0" dirty="0">
                <a:solidFill>
                  <a:schemeClr val="bg1"/>
                </a:solidFill>
              </a:rPr>
              <a:t>Figure 4.3  </a:t>
            </a:r>
            <a:r>
              <a:rPr lang="en-US" altLang="en-US" sz="2000" baseline="0" dirty="0">
                <a:solidFill>
                  <a:schemeClr val="bg1"/>
                </a:solidFill>
              </a:rPr>
              <a:t>Logical shift operations</a:t>
            </a:r>
          </a:p>
        </p:txBody>
      </p:sp>
      <p:pic>
        <p:nvPicPr>
          <p:cNvPr id="45060" name="Picture 6">
            <a:extLst>
              <a:ext uri="{FF2B5EF4-FFF2-40B4-BE49-F238E27FC236}">
                <a16:creationId xmlns:a16="http://schemas.microsoft.com/office/drawing/2014/main" id="{855C8F94-B364-4CF0-3D6B-48BB088734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481" y="3364373"/>
            <a:ext cx="8047037" cy="114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1">
            <a:extLst>
              <a:ext uri="{FF2B5EF4-FFF2-40B4-BE49-F238E27FC236}">
                <a16:creationId xmlns:a16="http://schemas.microsoft.com/office/drawing/2014/main" id="{225EC7A8-53C8-D810-56A3-00F4C00F3082}"/>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2905031D-F25D-43B2-AFBF-40F34345DD8F}" type="slidenum">
              <a:rPr lang="en-US" altLang="en-US" sz="1200" baseline="0">
                <a:solidFill>
                  <a:schemeClr val="bg2"/>
                </a:solidFill>
                <a:latin typeface="Arial" panose="020B0604020202020204" pitchFamily="34" charset="0"/>
              </a:rPr>
              <a:pPr/>
              <a:t>41</a:t>
            </a:fld>
            <a:endParaRPr lang="en-US" altLang="en-US" sz="1200" baseline="0">
              <a:solidFill>
                <a:schemeClr val="bg2"/>
              </a:solidFill>
              <a:latin typeface="Arial" panose="020B0604020202020204" pitchFamily="34" charset="0"/>
            </a:endParaRPr>
          </a:p>
        </p:txBody>
      </p:sp>
      <p:sp>
        <p:nvSpPr>
          <p:cNvPr id="1234947" name="Rectangle 3">
            <a:extLst>
              <a:ext uri="{FF2B5EF4-FFF2-40B4-BE49-F238E27FC236}">
                <a16:creationId xmlns:a16="http://schemas.microsoft.com/office/drawing/2014/main" id="{28878C14-2C6B-E931-FC73-156628DB2E2E}"/>
              </a:ext>
            </a:extLst>
          </p:cNvPr>
          <p:cNvSpPr>
            <a:spLocks noChangeArrowheads="1"/>
          </p:cNvSpPr>
          <p:nvPr/>
        </p:nvSpPr>
        <p:spPr bwMode="auto">
          <a:xfrm>
            <a:off x="194187" y="1608138"/>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 logical left shift operation on the bit pattern 10011000.</a:t>
            </a:r>
          </a:p>
        </p:txBody>
      </p:sp>
      <p:sp>
        <p:nvSpPr>
          <p:cNvPr id="1234948" name="Rectangle 4">
            <a:extLst>
              <a:ext uri="{FF2B5EF4-FFF2-40B4-BE49-F238E27FC236}">
                <a16:creationId xmlns:a16="http://schemas.microsoft.com/office/drawing/2014/main" id="{97CC219D-5BC5-9EB1-7B33-F0B97AE7AF5A}"/>
              </a:ext>
            </a:extLst>
          </p:cNvPr>
          <p:cNvSpPr>
            <a:spLocks noChangeArrowheads="1"/>
          </p:cNvSpPr>
          <p:nvPr/>
        </p:nvSpPr>
        <p:spPr bwMode="auto">
          <a:xfrm>
            <a:off x="255130" y="2217738"/>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The leftmost bit is lost and a 0 is inserted as the rightmost bit.</a:t>
            </a:r>
          </a:p>
        </p:txBody>
      </p:sp>
      <p:sp>
        <p:nvSpPr>
          <p:cNvPr id="47109" name="Rectangle 23">
            <a:extLst>
              <a:ext uri="{FF2B5EF4-FFF2-40B4-BE49-F238E27FC236}">
                <a16:creationId xmlns:a16="http://schemas.microsoft.com/office/drawing/2014/main" id="{C701B0CE-FA92-4BB5-E95C-3F4431494D1E}"/>
              </a:ext>
            </a:extLst>
          </p:cNvPr>
          <p:cNvSpPr>
            <a:spLocks noChangeArrowheads="1"/>
          </p:cNvSpPr>
          <p:nvPr/>
        </p:nvSpPr>
        <p:spPr bwMode="auto">
          <a:xfrm>
            <a:off x="457200" y="3581400"/>
            <a:ext cx="838200" cy="5334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ctr"/>
            <a:r>
              <a:rPr lang="en-US" altLang="en-US" sz="2000" baseline="0"/>
              <a:t>Discarded</a:t>
            </a:r>
          </a:p>
        </p:txBody>
      </p:sp>
      <p:sp>
        <p:nvSpPr>
          <p:cNvPr id="47110" name="Rectangle 25">
            <a:extLst>
              <a:ext uri="{FF2B5EF4-FFF2-40B4-BE49-F238E27FC236}">
                <a16:creationId xmlns:a16="http://schemas.microsoft.com/office/drawing/2014/main" id="{E56A016E-D6A9-8FC5-617B-B725D1556C3D}"/>
              </a:ext>
            </a:extLst>
          </p:cNvPr>
          <p:cNvSpPr>
            <a:spLocks noChangeArrowheads="1"/>
          </p:cNvSpPr>
          <p:nvPr/>
        </p:nvSpPr>
        <p:spPr bwMode="auto">
          <a:xfrm>
            <a:off x="5715000" y="4876800"/>
            <a:ext cx="838200" cy="5334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ctr"/>
            <a:r>
              <a:rPr lang="en-US" altLang="en-US" sz="1800" baseline="0"/>
              <a:t>Added</a:t>
            </a:r>
          </a:p>
        </p:txBody>
      </p:sp>
      <p:pic>
        <p:nvPicPr>
          <p:cNvPr id="47111" name="Picture 28">
            <a:extLst>
              <a:ext uri="{FF2B5EF4-FFF2-40B4-BE49-F238E27FC236}">
                <a16:creationId xmlns:a16="http://schemas.microsoft.com/office/drawing/2014/main" id="{70673E53-0316-5396-A232-AC0AE90F9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838" y="3616325"/>
            <a:ext cx="6507162" cy="141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12" name="Line 29">
            <a:extLst>
              <a:ext uri="{FF2B5EF4-FFF2-40B4-BE49-F238E27FC236}">
                <a16:creationId xmlns:a16="http://schemas.microsoft.com/office/drawing/2014/main" id="{460201ED-5FF2-35DB-BB04-2A3E9C7DBA31}"/>
              </a:ext>
            </a:extLst>
          </p:cNvPr>
          <p:cNvSpPr>
            <a:spLocks noChangeShapeType="1"/>
          </p:cNvSpPr>
          <p:nvPr/>
        </p:nvSpPr>
        <p:spPr bwMode="auto">
          <a:xfrm flipH="1">
            <a:off x="1524000" y="3886200"/>
            <a:ext cx="4572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47113" name="Group 26">
            <a:extLst>
              <a:ext uri="{FF2B5EF4-FFF2-40B4-BE49-F238E27FC236}">
                <a16:creationId xmlns:a16="http://schemas.microsoft.com/office/drawing/2014/main" id="{FA97739E-EE6C-AB0F-B66A-DDFFDB2292FE}"/>
              </a:ext>
            </a:extLst>
          </p:cNvPr>
          <p:cNvGrpSpPr>
            <a:grpSpLocks/>
          </p:cNvGrpSpPr>
          <p:nvPr/>
        </p:nvGrpSpPr>
        <p:grpSpPr bwMode="auto">
          <a:xfrm>
            <a:off x="2362200" y="4038600"/>
            <a:ext cx="3581400" cy="176213"/>
            <a:chOff x="1440" y="2688"/>
            <a:chExt cx="2256" cy="111"/>
          </a:xfrm>
        </p:grpSpPr>
        <p:sp>
          <p:nvSpPr>
            <p:cNvPr id="47118" name="Line 9">
              <a:extLst>
                <a:ext uri="{FF2B5EF4-FFF2-40B4-BE49-F238E27FC236}">
                  <a16:creationId xmlns:a16="http://schemas.microsoft.com/office/drawing/2014/main" id="{F97E85D6-3D2C-75AB-BCFE-7C47612D2981}"/>
                </a:ext>
              </a:extLst>
            </p:cNvPr>
            <p:cNvSpPr>
              <a:spLocks noChangeShapeType="1"/>
            </p:cNvSpPr>
            <p:nvPr/>
          </p:nvSpPr>
          <p:spPr bwMode="auto">
            <a:xfrm flipH="1">
              <a:off x="1440"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19" name="Line 17">
              <a:extLst>
                <a:ext uri="{FF2B5EF4-FFF2-40B4-BE49-F238E27FC236}">
                  <a16:creationId xmlns:a16="http://schemas.microsoft.com/office/drawing/2014/main" id="{F30B1960-D427-5383-B085-E81CF7E8FDA0}"/>
                </a:ext>
              </a:extLst>
            </p:cNvPr>
            <p:cNvSpPr>
              <a:spLocks noChangeShapeType="1"/>
            </p:cNvSpPr>
            <p:nvPr/>
          </p:nvSpPr>
          <p:spPr bwMode="auto">
            <a:xfrm flipH="1">
              <a:off x="1776"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0" name="Line 18">
              <a:extLst>
                <a:ext uri="{FF2B5EF4-FFF2-40B4-BE49-F238E27FC236}">
                  <a16:creationId xmlns:a16="http://schemas.microsoft.com/office/drawing/2014/main" id="{853F7A45-3886-872E-D8E8-D9A946C8143F}"/>
                </a:ext>
              </a:extLst>
            </p:cNvPr>
            <p:cNvSpPr>
              <a:spLocks noChangeShapeType="1"/>
            </p:cNvSpPr>
            <p:nvPr/>
          </p:nvSpPr>
          <p:spPr bwMode="auto">
            <a:xfrm flipH="1">
              <a:off x="2160"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1" name="Line 19">
              <a:extLst>
                <a:ext uri="{FF2B5EF4-FFF2-40B4-BE49-F238E27FC236}">
                  <a16:creationId xmlns:a16="http://schemas.microsoft.com/office/drawing/2014/main" id="{83A758DE-215D-C12D-1440-CBE2664EE83E}"/>
                </a:ext>
              </a:extLst>
            </p:cNvPr>
            <p:cNvSpPr>
              <a:spLocks noChangeShapeType="1"/>
            </p:cNvSpPr>
            <p:nvPr/>
          </p:nvSpPr>
          <p:spPr bwMode="auto">
            <a:xfrm flipH="1">
              <a:off x="2496"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2" name="Line 20">
              <a:extLst>
                <a:ext uri="{FF2B5EF4-FFF2-40B4-BE49-F238E27FC236}">
                  <a16:creationId xmlns:a16="http://schemas.microsoft.com/office/drawing/2014/main" id="{4AAA339D-41E6-F52B-3EE6-1E2E444FED1A}"/>
                </a:ext>
              </a:extLst>
            </p:cNvPr>
            <p:cNvSpPr>
              <a:spLocks noChangeShapeType="1"/>
            </p:cNvSpPr>
            <p:nvPr/>
          </p:nvSpPr>
          <p:spPr bwMode="auto">
            <a:xfrm flipH="1">
              <a:off x="2784"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3" name="Line 21">
              <a:extLst>
                <a:ext uri="{FF2B5EF4-FFF2-40B4-BE49-F238E27FC236}">
                  <a16:creationId xmlns:a16="http://schemas.microsoft.com/office/drawing/2014/main" id="{51A7D7E9-098C-7DFE-208E-051ED6D18883}"/>
                </a:ext>
              </a:extLst>
            </p:cNvPr>
            <p:cNvSpPr>
              <a:spLocks noChangeShapeType="1"/>
            </p:cNvSpPr>
            <p:nvPr/>
          </p:nvSpPr>
          <p:spPr bwMode="auto">
            <a:xfrm flipH="1">
              <a:off x="3168"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4" name="Line 22">
              <a:extLst>
                <a:ext uri="{FF2B5EF4-FFF2-40B4-BE49-F238E27FC236}">
                  <a16:creationId xmlns:a16="http://schemas.microsoft.com/office/drawing/2014/main" id="{6CD32900-C667-BF08-14DE-EAE8DA1C6D95}"/>
                </a:ext>
              </a:extLst>
            </p:cNvPr>
            <p:cNvSpPr>
              <a:spLocks noChangeShapeType="1"/>
            </p:cNvSpPr>
            <p:nvPr/>
          </p:nvSpPr>
          <p:spPr bwMode="auto">
            <a:xfrm flipH="1">
              <a:off x="3504" y="2688"/>
              <a:ext cx="192" cy="111"/>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47114" name="Line 31">
            <a:extLst>
              <a:ext uri="{FF2B5EF4-FFF2-40B4-BE49-F238E27FC236}">
                <a16:creationId xmlns:a16="http://schemas.microsoft.com/office/drawing/2014/main" id="{ED256A70-360E-D207-415A-BEA121989252}"/>
              </a:ext>
            </a:extLst>
          </p:cNvPr>
          <p:cNvSpPr>
            <a:spLocks noChangeShapeType="1"/>
          </p:cNvSpPr>
          <p:nvPr/>
        </p:nvSpPr>
        <p:spPr bwMode="auto">
          <a:xfrm flipV="1">
            <a:off x="6096000" y="47244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Text Box 2">
            <a:extLst>
              <a:ext uri="{FF2B5EF4-FFF2-40B4-BE49-F238E27FC236}">
                <a16:creationId xmlns:a16="http://schemas.microsoft.com/office/drawing/2014/main" id="{CA4CD65A-C35B-0B5D-5052-CAE7D471F472}"/>
              </a:ext>
            </a:extLst>
          </p:cNvPr>
          <p:cNvSpPr txBox="1">
            <a:spLocks noChangeArrowheads="1"/>
          </p:cNvSpPr>
          <p:nvPr/>
        </p:nvSpPr>
        <p:spPr bwMode="auto">
          <a:xfrm>
            <a:off x="3361771" y="694671"/>
            <a:ext cx="1962397"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4.10</a:t>
            </a:r>
            <a:endParaRPr lang="en-US" altLang="en-US" sz="2000" i="1" baseline="0" dirty="0">
              <a:solidFill>
                <a:srgbClr val="FF00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1">
            <a:extLst>
              <a:ext uri="{FF2B5EF4-FFF2-40B4-BE49-F238E27FC236}">
                <a16:creationId xmlns:a16="http://schemas.microsoft.com/office/drawing/2014/main" id="{8A121E36-51E6-231D-F582-C94400E6579A}"/>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E17C59D2-CBC2-47C5-ABEB-26CA544DA284}" type="slidenum">
              <a:rPr lang="en-US" altLang="en-US" sz="1200" baseline="0">
                <a:solidFill>
                  <a:schemeClr val="bg2"/>
                </a:solidFill>
                <a:latin typeface="Arial" panose="020B0604020202020204" pitchFamily="34" charset="0"/>
              </a:rPr>
              <a:pPr/>
              <a:t>42</a:t>
            </a:fld>
            <a:endParaRPr lang="en-US" altLang="en-US" sz="1200" baseline="0">
              <a:solidFill>
                <a:schemeClr val="bg2"/>
              </a:solidFill>
              <a:latin typeface="Arial" panose="020B0604020202020204" pitchFamily="34" charset="0"/>
            </a:endParaRPr>
          </a:p>
        </p:txBody>
      </p:sp>
      <p:sp>
        <p:nvSpPr>
          <p:cNvPr id="49155" name="Text Box 2">
            <a:extLst>
              <a:ext uri="{FF2B5EF4-FFF2-40B4-BE49-F238E27FC236}">
                <a16:creationId xmlns:a16="http://schemas.microsoft.com/office/drawing/2014/main" id="{B64E71A3-1BFD-6167-63E7-2F3C9F62B6EE}"/>
              </a:ext>
            </a:extLst>
          </p:cNvPr>
          <p:cNvSpPr txBox="1">
            <a:spLocks noChangeArrowheads="1"/>
          </p:cNvSpPr>
          <p:nvPr/>
        </p:nvSpPr>
        <p:spPr bwMode="auto">
          <a:xfrm>
            <a:off x="2286000" y="550606"/>
            <a:ext cx="4332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baseline="0" dirty="0">
                <a:solidFill>
                  <a:schemeClr val="bg1"/>
                </a:solidFill>
              </a:rPr>
              <a:t>Figure 4.4  </a:t>
            </a:r>
            <a:r>
              <a:rPr lang="en-US" altLang="en-US" sz="2000" baseline="0" dirty="0">
                <a:solidFill>
                  <a:schemeClr val="bg1"/>
                </a:solidFill>
              </a:rPr>
              <a:t>Circular shift operations</a:t>
            </a:r>
          </a:p>
        </p:txBody>
      </p:sp>
      <p:pic>
        <p:nvPicPr>
          <p:cNvPr id="49156" name="Picture 4">
            <a:extLst>
              <a:ext uri="{FF2B5EF4-FFF2-40B4-BE49-F238E27FC236}">
                <a16:creationId xmlns:a16="http://schemas.microsoft.com/office/drawing/2014/main" id="{C2B53104-65E4-5C9E-1E7D-EF0F12A0F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881312"/>
            <a:ext cx="7954962" cy="109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1091" name="Rectangle 3">
            <a:extLst>
              <a:ext uri="{FF2B5EF4-FFF2-40B4-BE49-F238E27FC236}">
                <a16:creationId xmlns:a16="http://schemas.microsoft.com/office/drawing/2014/main" id="{0D6EAEA4-6486-327A-A30B-F503DDDEE51B}"/>
              </a:ext>
            </a:extLst>
          </p:cNvPr>
          <p:cNvSpPr>
            <a:spLocks noChangeArrowheads="1"/>
          </p:cNvSpPr>
          <p:nvPr/>
        </p:nvSpPr>
        <p:spPr bwMode="auto">
          <a:xfrm>
            <a:off x="457200" y="1774079"/>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 circular left shift operation on the bit pattern 10011000.</a:t>
            </a:r>
          </a:p>
        </p:txBody>
      </p:sp>
      <p:sp>
        <p:nvSpPr>
          <p:cNvPr id="1241092" name="Rectangle 4">
            <a:extLst>
              <a:ext uri="{FF2B5EF4-FFF2-40B4-BE49-F238E27FC236}">
                <a16:creationId xmlns:a16="http://schemas.microsoft.com/office/drawing/2014/main" id="{BE27D1A1-7798-A45E-4220-2B270376F1D9}"/>
              </a:ext>
            </a:extLst>
          </p:cNvPr>
          <p:cNvSpPr>
            <a:spLocks noChangeArrowheads="1"/>
          </p:cNvSpPr>
          <p:nvPr/>
        </p:nvSpPr>
        <p:spPr bwMode="auto">
          <a:xfrm>
            <a:off x="296070" y="2499197"/>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The leftmost bit is circulated and becomes the rightmost bit.</a:t>
            </a:r>
          </a:p>
        </p:txBody>
      </p:sp>
      <p:grpSp>
        <p:nvGrpSpPr>
          <p:cNvPr id="51204" name="Group 6">
            <a:extLst>
              <a:ext uri="{FF2B5EF4-FFF2-40B4-BE49-F238E27FC236}">
                <a16:creationId xmlns:a16="http://schemas.microsoft.com/office/drawing/2014/main" id="{B73344E4-4F2F-A500-354D-92011FA65FF6}"/>
              </a:ext>
            </a:extLst>
          </p:cNvPr>
          <p:cNvGrpSpPr>
            <a:grpSpLocks/>
          </p:cNvGrpSpPr>
          <p:nvPr/>
        </p:nvGrpSpPr>
        <p:grpSpPr bwMode="auto">
          <a:xfrm>
            <a:off x="762000" y="3686647"/>
            <a:ext cx="6873875" cy="1646238"/>
            <a:chOff x="576" y="2323"/>
            <a:chExt cx="4330" cy="1037"/>
          </a:xfrm>
        </p:grpSpPr>
        <p:pic>
          <p:nvPicPr>
            <p:cNvPr id="51208" name="Picture 7">
              <a:extLst>
                <a:ext uri="{FF2B5EF4-FFF2-40B4-BE49-F238E27FC236}">
                  <a16:creationId xmlns:a16="http://schemas.microsoft.com/office/drawing/2014/main" id="{BDD229B2-B822-5689-3449-D87C87430A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 y="2323"/>
              <a:ext cx="4053" cy="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09" name="Line 8">
              <a:extLst>
                <a:ext uri="{FF2B5EF4-FFF2-40B4-BE49-F238E27FC236}">
                  <a16:creationId xmlns:a16="http://schemas.microsoft.com/office/drawing/2014/main" id="{BCA2210A-CFF7-D374-9BB1-BC3AB133F823}"/>
                </a:ext>
              </a:extLst>
            </p:cNvPr>
            <p:cNvSpPr>
              <a:spLocks noChangeShapeType="1"/>
            </p:cNvSpPr>
            <p:nvPr/>
          </p:nvSpPr>
          <p:spPr bwMode="auto">
            <a:xfrm>
              <a:off x="720" y="2592"/>
              <a:ext cx="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0" name="Line 9">
              <a:extLst>
                <a:ext uri="{FF2B5EF4-FFF2-40B4-BE49-F238E27FC236}">
                  <a16:creationId xmlns:a16="http://schemas.microsoft.com/office/drawing/2014/main" id="{13FFC846-C15C-9EA9-F48A-22D28E06B1D2}"/>
                </a:ext>
              </a:extLst>
            </p:cNvPr>
            <p:cNvSpPr>
              <a:spLocks noChangeShapeType="1"/>
            </p:cNvSpPr>
            <p:nvPr/>
          </p:nvSpPr>
          <p:spPr bwMode="auto">
            <a:xfrm flipH="1">
              <a:off x="1516"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1" name="Line 10">
              <a:extLst>
                <a:ext uri="{FF2B5EF4-FFF2-40B4-BE49-F238E27FC236}">
                  <a16:creationId xmlns:a16="http://schemas.microsoft.com/office/drawing/2014/main" id="{BDB6D00B-543A-29EA-5AFF-F3D15FF4081F}"/>
                </a:ext>
              </a:extLst>
            </p:cNvPr>
            <p:cNvSpPr>
              <a:spLocks noChangeShapeType="1"/>
            </p:cNvSpPr>
            <p:nvPr/>
          </p:nvSpPr>
          <p:spPr bwMode="auto">
            <a:xfrm flipH="1">
              <a:off x="2256"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2" name="Line 11">
              <a:extLst>
                <a:ext uri="{FF2B5EF4-FFF2-40B4-BE49-F238E27FC236}">
                  <a16:creationId xmlns:a16="http://schemas.microsoft.com/office/drawing/2014/main" id="{FA25D9FC-A4E3-894A-E5C0-AC5F6AE69632}"/>
                </a:ext>
              </a:extLst>
            </p:cNvPr>
            <p:cNvSpPr>
              <a:spLocks noChangeShapeType="1"/>
            </p:cNvSpPr>
            <p:nvPr/>
          </p:nvSpPr>
          <p:spPr bwMode="auto">
            <a:xfrm flipH="1">
              <a:off x="1200"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3" name="Line 12">
              <a:extLst>
                <a:ext uri="{FF2B5EF4-FFF2-40B4-BE49-F238E27FC236}">
                  <a16:creationId xmlns:a16="http://schemas.microsoft.com/office/drawing/2014/main" id="{F08C9F0A-A7B3-0A5A-3127-6C23E677C13C}"/>
                </a:ext>
              </a:extLst>
            </p:cNvPr>
            <p:cNvSpPr>
              <a:spLocks noChangeShapeType="1"/>
            </p:cNvSpPr>
            <p:nvPr/>
          </p:nvSpPr>
          <p:spPr bwMode="auto">
            <a:xfrm flipH="1">
              <a:off x="2544"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4" name="Line 13">
              <a:extLst>
                <a:ext uri="{FF2B5EF4-FFF2-40B4-BE49-F238E27FC236}">
                  <a16:creationId xmlns:a16="http://schemas.microsoft.com/office/drawing/2014/main" id="{E5D0E95A-BD98-9EB5-9620-49EF9DE53B0C}"/>
                </a:ext>
              </a:extLst>
            </p:cNvPr>
            <p:cNvSpPr>
              <a:spLocks noChangeShapeType="1"/>
            </p:cNvSpPr>
            <p:nvPr/>
          </p:nvSpPr>
          <p:spPr bwMode="auto">
            <a:xfrm flipH="1">
              <a:off x="2880"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5" name="Line 14">
              <a:extLst>
                <a:ext uri="{FF2B5EF4-FFF2-40B4-BE49-F238E27FC236}">
                  <a16:creationId xmlns:a16="http://schemas.microsoft.com/office/drawing/2014/main" id="{61BEE036-2B5C-CC1A-9EDE-A57321797CF7}"/>
                </a:ext>
              </a:extLst>
            </p:cNvPr>
            <p:cNvSpPr>
              <a:spLocks noChangeShapeType="1"/>
            </p:cNvSpPr>
            <p:nvPr/>
          </p:nvSpPr>
          <p:spPr bwMode="auto">
            <a:xfrm flipH="1">
              <a:off x="3216"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6" name="Line 15">
              <a:extLst>
                <a:ext uri="{FF2B5EF4-FFF2-40B4-BE49-F238E27FC236}">
                  <a16:creationId xmlns:a16="http://schemas.microsoft.com/office/drawing/2014/main" id="{D6E7CCB1-9ED3-B159-AA78-E3C99F491A5B}"/>
                </a:ext>
              </a:extLst>
            </p:cNvPr>
            <p:cNvSpPr>
              <a:spLocks noChangeShapeType="1"/>
            </p:cNvSpPr>
            <p:nvPr/>
          </p:nvSpPr>
          <p:spPr bwMode="auto">
            <a:xfrm flipH="1">
              <a:off x="1872" y="2673"/>
              <a:ext cx="192" cy="144"/>
            </a:xfrm>
            <a:prstGeom prst="line">
              <a:avLst/>
            </a:prstGeom>
            <a:noFill/>
            <a:ln w="952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7" name="Line 16">
              <a:extLst>
                <a:ext uri="{FF2B5EF4-FFF2-40B4-BE49-F238E27FC236}">
                  <a16:creationId xmlns:a16="http://schemas.microsoft.com/office/drawing/2014/main" id="{3151D527-E420-B596-3873-F5FAEE8A42EB}"/>
                </a:ext>
              </a:extLst>
            </p:cNvPr>
            <p:cNvSpPr>
              <a:spLocks noChangeShapeType="1"/>
            </p:cNvSpPr>
            <p:nvPr/>
          </p:nvSpPr>
          <p:spPr bwMode="auto">
            <a:xfrm flipH="1">
              <a:off x="576" y="2592"/>
              <a:ext cx="336" cy="0"/>
            </a:xfrm>
            <a:prstGeom prst="line">
              <a:avLst/>
            </a:prstGeom>
            <a:noFill/>
            <a:ln w="2857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8" name="Line 17">
              <a:extLst>
                <a:ext uri="{FF2B5EF4-FFF2-40B4-BE49-F238E27FC236}">
                  <a16:creationId xmlns:a16="http://schemas.microsoft.com/office/drawing/2014/main" id="{9E23A6F5-63A5-AD64-5BBC-E29A1BE826B9}"/>
                </a:ext>
              </a:extLst>
            </p:cNvPr>
            <p:cNvSpPr>
              <a:spLocks noChangeShapeType="1"/>
            </p:cNvSpPr>
            <p:nvPr/>
          </p:nvSpPr>
          <p:spPr bwMode="auto">
            <a:xfrm>
              <a:off x="576" y="2592"/>
              <a:ext cx="0" cy="768"/>
            </a:xfrm>
            <a:prstGeom prst="line">
              <a:avLst/>
            </a:prstGeom>
            <a:noFill/>
            <a:ln w="2857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19" name="Line 18">
              <a:extLst>
                <a:ext uri="{FF2B5EF4-FFF2-40B4-BE49-F238E27FC236}">
                  <a16:creationId xmlns:a16="http://schemas.microsoft.com/office/drawing/2014/main" id="{ABC1CFB3-9970-3F9E-B5F9-ED8CD758E112}"/>
                </a:ext>
              </a:extLst>
            </p:cNvPr>
            <p:cNvSpPr>
              <a:spLocks noChangeShapeType="1"/>
            </p:cNvSpPr>
            <p:nvPr/>
          </p:nvSpPr>
          <p:spPr bwMode="auto">
            <a:xfrm>
              <a:off x="576" y="3360"/>
              <a:ext cx="2928" cy="0"/>
            </a:xfrm>
            <a:prstGeom prst="line">
              <a:avLst/>
            </a:prstGeom>
            <a:noFill/>
            <a:ln w="2857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20" name="Line 19">
              <a:extLst>
                <a:ext uri="{FF2B5EF4-FFF2-40B4-BE49-F238E27FC236}">
                  <a16:creationId xmlns:a16="http://schemas.microsoft.com/office/drawing/2014/main" id="{E0400862-BD66-7AFB-1154-0974455D4350}"/>
                </a:ext>
              </a:extLst>
            </p:cNvPr>
            <p:cNvSpPr>
              <a:spLocks noChangeShapeType="1"/>
            </p:cNvSpPr>
            <p:nvPr/>
          </p:nvSpPr>
          <p:spPr bwMode="auto">
            <a:xfrm flipV="1">
              <a:off x="3504" y="3120"/>
              <a:ext cx="0" cy="240"/>
            </a:xfrm>
            <a:prstGeom prst="line">
              <a:avLst/>
            </a:prstGeom>
            <a:noFill/>
            <a:ln w="2857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9" name="Text Box 2">
            <a:extLst>
              <a:ext uri="{FF2B5EF4-FFF2-40B4-BE49-F238E27FC236}">
                <a16:creationId xmlns:a16="http://schemas.microsoft.com/office/drawing/2014/main" id="{ED6B99E8-A2A5-64C9-2C57-BC206513A2B5}"/>
              </a:ext>
            </a:extLst>
          </p:cNvPr>
          <p:cNvSpPr txBox="1">
            <a:spLocks noChangeArrowheads="1"/>
          </p:cNvSpPr>
          <p:nvPr/>
        </p:nvSpPr>
        <p:spPr bwMode="auto">
          <a:xfrm>
            <a:off x="3716338" y="718689"/>
            <a:ext cx="1945404"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4.11</a:t>
            </a:r>
            <a:endParaRPr lang="en-US" altLang="en-US" sz="2000" i="1" baseline="0" dirty="0">
              <a:solidFill>
                <a:srgbClr val="FF0000"/>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1">
            <a:extLst>
              <a:ext uri="{FF2B5EF4-FFF2-40B4-BE49-F238E27FC236}">
                <a16:creationId xmlns:a16="http://schemas.microsoft.com/office/drawing/2014/main" id="{CF6F853B-A90B-4058-BD48-173ED8D169B5}"/>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F9C92B5A-6172-4162-9332-42A5A283E844}" type="slidenum">
              <a:rPr lang="en-US" altLang="en-US" sz="1200" baseline="0">
                <a:solidFill>
                  <a:schemeClr val="bg2"/>
                </a:solidFill>
                <a:latin typeface="Arial" panose="020B0604020202020204" pitchFamily="34" charset="0"/>
              </a:rPr>
              <a:pPr/>
              <a:t>44</a:t>
            </a:fld>
            <a:endParaRPr lang="en-US" altLang="en-US" sz="1200" baseline="0">
              <a:solidFill>
                <a:schemeClr val="bg2"/>
              </a:solidFill>
              <a:latin typeface="Arial" panose="020B0604020202020204" pitchFamily="34" charset="0"/>
            </a:endParaRPr>
          </a:p>
        </p:txBody>
      </p:sp>
      <p:sp>
        <p:nvSpPr>
          <p:cNvPr id="53251" name="Text Box 3">
            <a:extLst>
              <a:ext uri="{FF2B5EF4-FFF2-40B4-BE49-F238E27FC236}">
                <a16:creationId xmlns:a16="http://schemas.microsoft.com/office/drawing/2014/main" id="{BC31D0D0-298C-E7D0-A848-EE5F4F485B6B}"/>
              </a:ext>
            </a:extLst>
          </p:cNvPr>
          <p:cNvSpPr txBox="1">
            <a:spLocks noChangeArrowheads="1"/>
          </p:cNvSpPr>
          <p:nvPr/>
        </p:nvSpPr>
        <p:spPr bwMode="auto">
          <a:xfrm>
            <a:off x="2079907" y="524668"/>
            <a:ext cx="6781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3200" baseline="0" dirty="0">
                <a:solidFill>
                  <a:schemeClr val="bg1"/>
                </a:solidFill>
                <a:latin typeface="Calibri" panose="020F0502020204030204" pitchFamily="34" charset="0"/>
              </a:rPr>
              <a:t>4.2.2  Arithmetic shift operations</a:t>
            </a:r>
          </a:p>
        </p:txBody>
      </p:sp>
      <p:sp>
        <p:nvSpPr>
          <p:cNvPr id="53252" name="Rectangle 4">
            <a:extLst>
              <a:ext uri="{FF2B5EF4-FFF2-40B4-BE49-F238E27FC236}">
                <a16:creationId xmlns:a16="http://schemas.microsoft.com/office/drawing/2014/main" id="{E030DA16-F233-C826-04B0-72FB886FF8B8}"/>
              </a:ext>
            </a:extLst>
          </p:cNvPr>
          <p:cNvSpPr>
            <a:spLocks noChangeArrowheads="1"/>
          </p:cNvSpPr>
          <p:nvPr/>
        </p:nvSpPr>
        <p:spPr bwMode="auto">
          <a:xfrm>
            <a:off x="114300" y="1485106"/>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lgn="just"/>
            <a:r>
              <a:rPr lang="en-US" altLang="en-US" sz="2800" b="0" baseline="0" dirty="0"/>
              <a:t>Arithmetic shift operations assume that the bit pattern is a signed integer in two’s complement format. Arithmetic right shift is used to divide an integer by two, while arithmetic left shift is used to multiply an integer by two.</a:t>
            </a:r>
          </a:p>
        </p:txBody>
      </p:sp>
      <p:sp>
        <p:nvSpPr>
          <p:cNvPr id="53253" name="Text Box 6">
            <a:extLst>
              <a:ext uri="{FF2B5EF4-FFF2-40B4-BE49-F238E27FC236}">
                <a16:creationId xmlns:a16="http://schemas.microsoft.com/office/drawing/2014/main" id="{A86B2D71-5CD6-ED1B-A29C-6D84351A6FE8}"/>
              </a:ext>
            </a:extLst>
          </p:cNvPr>
          <p:cNvSpPr txBox="1">
            <a:spLocks noChangeArrowheads="1"/>
          </p:cNvSpPr>
          <p:nvPr/>
        </p:nvSpPr>
        <p:spPr bwMode="auto">
          <a:xfrm>
            <a:off x="762000" y="3352800"/>
            <a:ext cx="458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baseline="0" dirty="0">
                <a:solidFill>
                  <a:schemeClr val="folHlink"/>
                </a:solidFill>
              </a:rPr>
              <a:t>Figure 4.5  </a:t>
            </a:r>
            <a:r>
              <a:rPr lang="en-US" altLang="en-US" sz="2000" baseline="0" dirty="0"/>
              <a:t>Arithmetic shift operations</a:t>
            </a:r>
          </a:p>
        </p:txBody>
      </p:sp>
      <p:pic>
        <p:nvPicPr>
          <p:cNvPr id="53254" name="Picture 7">
            <a:extLst>
              <a:ext uri="{FF2B5EF4-FFF2-40B4-BE49-F238E27FC236}">
                <a16:creationId xmlns:a16="http://schemas.microsoft.com/office/drawing/2014/main" id="{28DCA8CF-46AE-4656-36EA-A1C86D2B80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731" y="4191000"/>
            <a:ext cx="7954962" cy="1173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1">
            <a:extLst>
              <a:ext uri="{FF2B5EF4-FFF2-40B4-BE49-F238E27FC236}">
                <a16:creationId xmlns:a16="http://schemas.microsoft.com/office/drawing/2014/main" id="{DBEE4855-4028-AC7A-45C9-FD8E9569F58C}"/>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B17F43B1-433B-4922-B31E-05FE240C3897}" type="slidenum">
              <a:rPr lang="en-US" altLang="en-US" sz="1200" baseline="0">
                <a:solidFill>
                  <a:schemeClr val="bg2"/>
                </a:solidFill>
                <a:latin typeface="Arial" panose="020B0604020202020204" pitchFamily="34" charset="0"/>
              </a:rPr>
              <a:pPr/>
              <a:t>45</a:t>
            </a:fld>
            <a:endParaRPr lang="en-US" altLang="en-US" sz="1200" baseline="0">
              <a:solidFill>
                <a:schemeClr val="bg2"/>
              </a:solidFill>
              <a:latin typeface="Arial" panose="020B0604020202020204" pitchFamily="34" charset="0"/>
            </a:endParaRPr>
          </a:p>
        </p:txBody>
      </p:sp>
      <p:sp>
        <p:nvSpPr>
          <p:cNvPr id="1245187" name="Rectangle 3">
            <a:extLst>
              <a:ext uri="{FF2B5EF4-FFF2-40B4-BE49-F238E27FC236}">
                <a16:creationId xmlns:a16="http://schemas.microsoft.com/office/drawing/2014/main" id="{356124FD-F966-F137-4EBA-65572AAE0266}"/>
              </a:ext>
            </a:extLst>
          </p:cNvPr>
          <p:cNvSpPr>
            <a:spLocks noChangeArrowheads="1"/>
          </p:cNvSpPr>
          <p:nvPr/>
        </p:nvSpPr>
        <p:spPr bwMode="auto">
          <a:xfrm>
            <a:off x="190712" y="1309685"/>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an arithmetic right shift operation on the bit pattern 10011001. The pattern is an integer in two’s complement format.</a:t>
            </a:r>
          </a:p>
        </p:txBody>
      </p:sp>
      <p:sp>
        <p:nvSpPr>
          <p:cNvPr id="1245188" name="Rectangle 4">
            <a:extLst>
              <a:ext uri="{FF2B5EF4-FFF2-40B4-BE49-F238E27FC236}">
                <a16:creationId xmlns:a16="http://schemas.microsoft.com/office/drawing/2014/main" id="{AC79A182-B0D5-989E-1617-7C3A3AAB61FA}"/>
              </a:ext>
            </a:extLst>
          </p:cNvPr>
          <p:cNvSpPr>
            <a:spLocks noChangeArrowheads="1"/>
          </p:cNvSpPr>
          <p:nvPr/>
        </p:nvSpPr>
        <p:spPr bwMode="auto">
          <a:xfrm>
            <a:off x="255130" y="2057399"/>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The leftmost bit is retained and also copied to its right neighbor bit. </a:t>
            </a:r>
          </a:p>
        </p:txBody>
      </p:sp>
      <p:sp>
        <p:nvSpPr>
          <p:cNvPr id="55301" name="Line 5">
            <a:extLst>
              <a:ext uri="{FF2B5EF4-FFF2-40B4-BE49-F238E27FC236}">
                <a16:creationId xmlns:a16="http://schemas.microsoft.com/office/drawing/2014/main" id="{DE0251BD-22FA-15E8-6707-06A591860742}"/>
              </a:ext>
            </a:extLst>
          </p:cNvPr>
          <p:cNvSpPr>
            <a:spLocks noChangeShapeType="1"/>
          </p:cNvSpPr>
          <p:nvPr/>
        </p:nvSpPr>
        <p:spPr bwMode="auto">
          <a:xfrm>
            <a:off x="1524000" y="5943600"/>
            <a:ext cx="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55302" name="Picture 20">
            <a:extLst>
              <a:ext uri="{FF2B5EF4-FFF2-40B4-BE49-F238E27FC236}">
                <a16:creationId xmlns:a16="http://schemas.microsoft.com/office/drawing/2014/main" id="{C2F0C5A9-4F20-CE71-9D99-9505E0491B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3244850"/>
            <a:ext cx="6686550" cy="125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45205" name="Rectangle 21">
            <a:extLst>
              <a:ext uri="{FF2B5EF4-FFF2-40B4-BE49-F238E27FC236}">
                <a16:creationId xmlns:a16="http://schemas.microsoft.com/office/drawing/2014/main" id="{0E4CEC48-89D8-DC1C-3075-EA1B98CC34E3}"/>
              </a:ext>
            </a:extLst>
          </p:cNvPr>
          <p:cNvSpPr>
            <a:spLocks noChangeArrowheads="1"/>
          </p:cNvSpPr>
          <p:nvPr/>
        </p:nvSpPr>
        <p:spPr bwMode="auto">
          <a:xfrm>
            <a:off x="76200" y="4922838"/>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The original number was −103 and the new number is −52, which is the result of dividing −103 by 2 truncated to the smaller integer.</a:t>
            </a:r>
          </a:p>
        </p:txBody>
      </p:sp>
      <p:grpSp>
        <p:nvGrpSpPr>
          <p:cNvPr id="55304" name="Group 32">
            <a:extLst>
              <a:ext uri="{FF2B5EF4-FFF2-40B4-BE49-F238E27FC236}">
                <a16:creationId xmlns:a16="http://schemas.microsoft.com/office/drawing/2014/main" id="{A2DE612A-EC5F-426F-BF68-A34DA27CB2B8}"/>
              </a:ext>
            </a:extLst>
          </p:cNvPr>
          <p:cNvGrpSpPr>
            <a:grpSpLocks/>
          </p:cNvGrpSpPr>
          <p:nvPr/>
        </p:nvGrpSpPr>
        <p:grpSpPr bwMode="auto">
          <a:xfrm>
            <a:off x="990600" y="3581400"/>
            <a:ext cx="4495800" cy="457200"/>
            <a:chOff x="624" y="2256"/>
            <a:chExt cx="2832" cy="288"/>
          </a:xfrm>
        </p:grpSpPr>
        <p:sp>
          <p:nvSpPr>
            <p:cNvPr id="55308" name="Line 22">
              <a:extLst>
                <a:ext uri="{FF2B5EF4-FFF2-40B4-BE49-F238E27FC236}">
                  <a16:creationId xmlns:a16="http://schemas.microsoft.com/office/drawing/2014/main" id="{0A3D35A0-02E8-E7A5-3EFE-4CE830F8D12D}"/>
                </a:ext>
              </a:extLst>
            </p:cNvPr>
            <p:cNvSpPr>
              <a:spLocks noChangeShapeType="1"/>
            </p:cNvSpPr>
            <p:nvPr/>
          </p:nvSpPr>
          <p:spPr bwMode="auto">
            <a:xfrm>
              <a:off x="3216"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09" name="Line 23">
              <a:extLst>
                <a:ext uri="{FF2B5EF4-FFF2-40B4-BE49-F238E27FC236}">
                  <a16:creationId xmlns:a16="http://schemas.microsoft.com/office/drawing/2014/main" id="{EF48C512-4885-617F-4322-6E732ABB9BF1}"/>
                </a:ext>
              </a:extLst>
            </p:cNvPr>
            <p:cNvSpPr>
              <a:spLocks noChangeShapeType="1"/>
            </p:cNvSpPr>
            <p:nvPr/>
          </p:nvSpPr>
          <p:spPr bwMode="auto">
            <a:xfrm>
              <a:off x="2880"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0" name="Line 24">
              <a:extLst>
                <a:ext uri="{FF2B5EF4-FFF2-40B4-BE49-F238E27FC236}">
                  <a16:creationId xmlns:a16="http://schemas.microsoft.com/office/drawing/2014/main" id="{CF636060-94FC-2BB8-89C0-4B5E6B9B2D56}"/>
                </a:ext>
              </a:extLst>
            </p:cNvPr>
            <p:cNvSpPr>
              <a:spLocks noChangeShapeType="1"/>
            </p:cNvSpPr>
            <p:nvPr/>
          </p:nvSpPr>
          <p:spPr bwMode="auto">
            <a:xfrm>
              <a:off x="2496"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1" name="Line 25">
              <a:extLst>
                <a:ext uri="{FF2B5EF4-FFF2-40B4-BE49-F238E27FC236}">
                  <a16:creationId xmlns:a16="http://schemas.microsoft.com/office/drawing/2014/main" id="{2ACC0C54-686E-0728-5B75-25DCB6C57CF6}"/>
                </a:ext>
              </a:extLst>
            </p:cNvPr>
            <p:cNvSpPr>
              <a:spLocks noChangeShapeType="1"/>
            </p:cNvSpPr>
            <p:nvPr/>
          </p:nvSpPr>
          <p:spPr bwMode="auto">
            <a:xfrm>
              <a:off x="2208"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2" name="Line 26">
              <a:extLst>
                <a:ext uri="{FF2B5EF4-FFF2-40B4-BE49-F238E27FC236}">
                  <a16:creationId xmlns:a16="http://schemas.microsoft.com/office/drawing/2014/main" id="{895A9FE1-9FAB-EE30-E0CF-FF0B31873F48}"/>
                </a:ext>
              </a:extLst>
            </p:cNvPr>
            <p:cNvSpPr>
              <a:spLocks noChangeShapeType="1"/>
            </p:cNvSpPr>
            <p:nvPr/>
          </p:nvSpPr>
          <p:spPr bwMode="auto">
            <a:xfrm>
              <a:off x="1824"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3" name="Line 27">
              <a:extLst>
                <a:ext uri="{FF2B5EF4-FFF2-40B4-BE49-F238E27FC236}">
                  <a16:creationId xmlns:a16="http://schemas.microsoft.com/office/drawing/2014/main" id="{ED551301-0076-8881-F6D7-DD2A577F0F9A}"/>
                </a:ext>
              </a:extLst>
            </p:cNvPr>
            <p:cNvSpPr>
              <a:spLocks noChangeShapeType="1"/>
            </p:cNvSpPr>
            <p:nvPr/>
          </p:nvSpPr>
          <p:spPr bwMode="auto">
            <a:xfrm>
              <a:off x="1488"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4" name="Line 28">
              <a:extLst>
                <a:ext uri="{FF2B5EF4-FFF2-40B4-BE49-F238E27FC236}">
                  <a16:creationId xmlns:a16="http://schemas.microsoft.com/office/drawing/2014/main" id="{8BC956EF-607A-9E0B-15AD-1F24E65EB888}"/>
                </a:ext>
              </a:extLst>
            </p:cNvPr>
            <p:cNvSpPr>
              <a:spLocks noChangeShapeType="1"/>
            </p:cNvSpPr>
            <p:nvPr/>
          </p:nvSpPr>
          <p:spPr bwMode="auto">
            <a:xfrm>
              <a:off x="1200"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5" name="Line 29">
              <a:extLst>
                <a:ext uri="{FF2B5EF4-FFF2-40B4-BE49-F238E27FC236}">
                  <a16:creationId xmlns:a16="http://schemas.microsoft.com/office/drawing/2014/main" id="{B34D201F-3581-9702-B673-B8992BAD7D1A}"/>
                </a:ext>
              </a:extLst>
            </p:cNvPr>
            <p:cNvSpPr>
              <a:spLocks noChangeShapeType="1"/>
            </p:cNvSpPr>
            <p:nvPr/>
          </p:nvSpPr>
          <p:spPr bwMode="auto">
            <a:xfrm flipH="1">
              <a:off x="624" y="2256"/>
              <a:ext cx="288" cy="0"/>
            </a:xfrm>
            <a:prstGeom prst="line">
              <a:avLst/>
            </a:prstGeom>
            <a:noFill/>
            <a:ln w="1905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6" name="Line 30">
              <a:extLst>
                <a:ext uri="{FF2B5EF4-FFF2-40B4-BE49-F238E27FC236}">
                  <a16:creationId xmlns:a16="http://schemas.microsoft.com/office/drawing/2014/main" id="{23130755-3901-B6FD-E9B9-6AD8571B7DA3}"/>
                </a:ext>
              </a:extLst>
            </p:cNvPr>
            <p:cNvSpPr>
              <a:spLocks noChangeShapeType="1"/>
            </p:cNvSpPr>
            <p:nvPr/>
          </p:nvSpPr>
          <p:spPr bwMode="auto">
            <a:xfrm>
              <a:off x="624" y="2256"/>
              <a:ext cx="0" cy="288"/>
            </a:xfrm>
            <a:prstGeom prst="line">
              <a:avLst/>
            </a:prstGeom>
            <a:noFill/>
            <a:ln w="2857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17" name="Line 31">
              <a:extLst>
                <a:ext uri="{FF2B5EF4-FFF2-40B4-BE49-F238E27FC236}">
                  <a16:creationId xmlns:a16="http://schemas.microsoft.com/office/drawing/2014/main" id="{B1266FD1-55ED-3C76-F68F-65ED8F364AB3}"/>
                </a:ext>
              </a:extLst>
            </p:cNvPr>
            <p:cNvSpPr>
              <a:spLocks noChangeShapeType="1"/>
            </p:cNvSpPr>
            <p:nvPr/>
          </p:nvSpPr>
          <p:spPr bwMode="auto">
            <a:xfrm>
              <a:off x="624" y="2544"/>
              <a:ext cx="240" cy="0"/>
            </a:xfrm>
            <a:prstGeom prst="line">
              <a:avLst/>
            </a:prstGeom>
            <a:noFill/>
            <a:ln w="28575">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0" name="Text Box 2">
            <a:extLst>
              <a:ext uri="{FF2B5EF4-FFF2-40B4-BE49-F238E27FC236}">
                <a16:creationId xmlns:a16="http://schemas.microsoft.com/office/drawing/2014/main" id="{AC468FF4-65E1-BA8E-585C-FEC184525A12}"/>
              </a:ext>
            </a:extLst>
          </p:cNvPr>
          <p:cNvSpPr txBox="1">
            <a:spLocks noChangeArrowheads="1"/>
          </p:cNvSpPr>
          <p:nvPr/>
        </p:nvSpPr>
        <p:spPr bwMode="auto">
          <a:xfrm>
            <a:off x="3388731" y="545452"/>
            <a:ext cx="1962397"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4.12</a:t>
            </a:r>
            <a:endParaRPr lang="en-US" altLang="en-US" sz="2000" i="1" baseline="0" dirty="0">
              <a:solidFill>
                <a:srgbClr val="FF0000"/>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1">
            <a:extLst>
              <a:ext uri="{FF2B5EF4-FFF2-40B4-BE49-F238E27FC236}">
                <a16:creationId xmlns:a16="http://schemas.microsoft.com/office/drawing/2014/main" id="{93124554-EC5C-32FE-C341-B90EF8CC800D}"/>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E97B43C0-AA59-4B50-924B-E92813D58BAE}" type="slidenum">
              <a:rPr lang="en-US" altLang="en-US" sz="1200" baseline="0">
                <a:solidFill>
                  <a:schemeClr val="bg2"/>
                </a:solidFill>
                <a:latin typeface="Arial" panose="020B0604020202020204" pitchFamily="34" charset="0"/>
              </a:rPr>
              <a:pPr/>
              <a:t>46</a:t>
            </a:fld>
            <a:endParaRPr lang="en-US" altLang="en-US" sz="1200" baseline="0">
              <a:solidFill>
                <a:schemeClr val="bg2"/>
              </a:solidFill>
              <a:latin typeface="Arial" panose="020B0604020202020204" pitchFamily="34" charset="0"/>
            </a:endParaRPr>
          </a:p>
        </p:txBody>
      </p:sp>
      <p:sp>
        <p:nvSpPr>
          <p:cNvPr id="1247235" name="Rectangle 3">
            <a:extLst>
              <a:ext uri="{FF2B5EF4-FFF2-40B4-BE49-F238E27FC236}">
                <a16:creationId xmlns:a16="http://schemas.microsoft.com/office/drawing/2014/main" id="{D8CB9DCC-8CCF-4EBF-0F3F-9AB085A1B83A}"/>
              </a:ext>
            </a:extLst>
          </p:cNvPr>
          <p:cNvSpPr>
            <a:spLocks noChangeArrowheads="1"/>
          </p:cNvSpPr>
          <p:nvPr/>
        </p:nvSpPr>
        <p:spPr bwMode="auto">
          <a:xfrm>
            <a:off x="76200" y="1220682"/>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an arithmetic left shift operation on the bit pattern 11011001. The pattern is an integer in two’s complement format.</a:t>
            </a:r>
          </a:p>
        </p:txBody>
      </p:sp>
      <p:sp>
        <p:nvSpPr>
          <p:cNvPr id="1247236" name="Rectangle 4">
            <a:extLst>
              <a:ext uri="{FF2B5EF4-FFF2-40B4-BE49-F238E27FC236}">
                <a16:creationId xmlns:a16="http://schemas.microsoft.com/office/drawing/2014/main" id="{16DA9282-032B-40B0-9242-8D7A5EE5045D}"/>
              </a:ext>
            </a:extLst>
          </p:cNvPr>
          <p:cNvSpPr>
            <a:spLocks noChangeArrowheads="1"/>
          </p:cNvSpPr>
          <p:nvPr/>
        </p:nvSpPr>
        <p:spPr bwMode="auto">
          <a:xfrm>
            <a:off x="190500" y="2035969"/>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The leftmost bit is lost and a 0 is inserted as the rightmost bit.</a:t>
            </a:r>
          </a:p>
        </p:txBody>
      </p:sp>
      <p:sp>
        <p:nvSpPr>
          <p:cNvPr id="57349" name="Line 5">
            <a:extLst>
              <a:ext uri="{FF2B5EF4-FFF2-40B4-BE49-F238E27FC236}">
                <a16:creationId xmlns:a16="http://schemas.microsoft.com/office/drawing/2014/main" id="{9DA3A18A-60B3-777A-EDAE-1CBC4132A12D}"/>
              </a:ext>
            </a:extLst>
          </p:cNvPr>
          <p:cNvSpPr>
            <a:spLocks noChangeShapeType="1"/>
          </p:cNvSpPr>
          <p:nvPr/>
        </p:nvSpPr>
        <p:spPr bwMode="auto">
          <a:xfrm>
            <a:off x="1524000" y="5943600"/>
            <a:ext cx="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47239" name="Rectangle 7">
            <a:extLst>
              <a:ext uri="{FF2B5EF4-FFF2-40B4-BE49-F238E27FC236}">
                <a16:creationId xmlns:a16="http://schemas.microsoft.com/office/drawing/2014/main" id="{8757CB6F-3FED-166B-050F-482FC9251C79}"/>
              </a:ext>
            </a:extLst>
          </p:cNvPr>
          <p:cNvSpPr>
            <a:spLocks noChangeArrowheads="1"/>
          </p:cNvSpPr>
          <p:nvPr/>
        </p:nvSpPr>
        <p:spPr bwMode="auto">
          <a:xfrm>
            <a:off x="1447800" y="4825761"/>
            <a:ext cx="7239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b="0" baseline="0" dirty="0">
                <a:effectLst>
                  <a:outerShdw blurRad="38100" dist="38100" dir="2700000" algn="tl">
                    <a:srgbClr val="C0C0C0"/>
                  </a:outerShdw>
                </a:effectLst>
              </a:rPr>
              <a:t>The original number was −39 and the new number is −78. The original number is multiplied by two. The operation is valid because no underflow occurred.</a:t>
            </a:r>
          </a:p>
        </p:txBody>
      </p:sp>
      <p:pic>
        <p:nvPicPr>
          <p:cNvPr id="57351" name="Picture 19">
            <a:extLst>
              <a:ext uri="{FF2B5EF4-FFF2-40B4-BE49-F238E27FC236}">
                <a16:creationId xmlns:a16="http://schemas.microsoft.com/office/drawing/2014/main" id="{88AA9AB9-7947-99F4-2FDC-A2B0A4BF27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5" y="3186113"/>
            <a:ext cx="6686550" cy="138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52" name="Line 20">
            <a:extLst>
              <a:ext uri="{FF2B5EF4-FFF2-40B4-BE49-F238E27FC236}">
                <a16:creationId xmlns:a16="http://schemas.microsoft.com/office/drawing/2014/main" id="{FC296EBD-8C19-EE5F-8482-4F5E71B1601B}"/>
              </a:ext>
            </a:extLst>
          </p:cNvPr>
          <p:cNvSpPr>
            <a:spLocks noChangeShapeType="1"/>
          </p:cNvSpPr>
          <p:nvPr/>
        </p:nvSpPr>
        <p:spPr bwMode="auto">
          <a:xfrm flipH="1">
            <a:off x="19050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3" name="Line 21">
            <a:extLst>
              <a:ext uri="{FF2B5EF4-FFF2-40B4-BE49-F238E27FC236}">
                <a16:creationId xmlns:a16="http://schemas.microsoft.com/office/drawing/2014/main" id="{BD5E6F39-189E-A825-40FF-26DC3B221CF6}"/>
              </a:ext>
            </a:extLst>
          </p:cNvPr>
          <p:cNvSpPr>
            <a:spLocks noChangeShapeType="1"/>
          </p:cNvSpPr>
          <p:nvPr/>
        </p:nvSpPr>
        <p:spPr bwMode="auto">
          <a:xfrm flipH="1">
            <a:off x="25146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4" name="Line 22">
            <a:extLst>
              <a:ext uri="{FF2B5EF4-FFF2-40B4-BE49-F238E27FC236}">
                <a16:creationId xmlns:a16="http://schemas.microsoft.com/office/drawing/2014/main" id="{DDF11A46-E63D-E4A4-282B-5B549A91237B}"/>
              </a:ext>
            </a:extLst>
          </p:cNvPr>
          <p:cNvSpPr>
            <a:spLocks noChangeShapeType="1"/>
          </p:cNvSpPr>
          <p:nvPr/>
        </p:nvSpPr>
        <p:spPr bwMode="auto">
          <a:xfrm flipH="1">
            <a:off x="30480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5" name="Line 23">
            <a:extLst>
              <a:ext uri="{FF2B5EF4-FFF2-40B4-BE49-F238E27FC236}">
                <a16:creationId xmlns:a16="http://schemas.microsoft.com/office/drawing/2014/main" id="{C59D5700-E549-1BF5-2F4B-EBB93C0A5003}"/>
              </a:ext>
            </a:extLst>
          </p:cNvPr>
          <p:cNvSpPr>
            <a:spLocks noChangeShapeType="1"/>
          </p:cNvSpPr>
          <p:nvPr/>
        </p:nvSpPr>
        <p:spPr bwMode="auto">
          <a:xfrm flipH="1">
            <a:off x="35814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6" name="Line 24">
            <a:extLst>
              <a:ext uri="{FF2B5EF4-FFF2-40B4-BE49-F238E27FC236}">
                <a16:creationId xmlns:a16="http://schemas.microsoft.com/office/drawing/2014/main" id="{78B1A414-8F25-8EDD-4382-10D7E050FCED}"/>
              </a:ext>
            </a:extLst>
          </p:cNvPr>
          <p:cNvSpPr>
            <a:spLocks noChangeShapeType="1"/>
          </p:cNvSpPr>
          <p:nvPr/>
        </p:nvSpPr>
        <p:spPr bwMode="auto">
          <a:xfrm flipH="1">
            <a:off x="41148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7" name="Line 25">
            <a:extLst>
              <a:ext uri="{FF2B5EF4-FFF2-40B4-BE49-F238E27FC236}">
                <a16:creationId xmlns:a16="http://schemas.microsoft.com/office/drawing/2014/main" id="{8FCCCEEB-0389-8C84-0571-97241B0F8EE0}"/>
              </a:ext>
            </a:extLst>
          </p:cNvPr>
          <p:cNvSpPr>
            <a:spLocks noChangeShapeType="1"/>
          </p:cNvSpPr>
          <p:nvPr/>
        </p:nvSpPr>
        <p:spPr bwMode="auto">
          <a:xfrm flipH="1">
            <a:off x="45720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8" name="Line 26">
            <a:extLst>
              <a:ext uri="{FF2B5EF4-FFF2-40B4-BE49-F238E27FC236}">
                <a16:creationId xmlns:a16="http://schemas.microsoft.com/office/drawing/2014/main" id="{863F649C-C55E-27A5-8CAE-0D0D54B24A3C}"/>
              </a:ext>
            </a:extLst>
          </p:cNvPr>
          <p:cNvSpPr>
            <a:spLocks noChangeShapeType="1"/>
          </p:cNvSpPr>
          <p:nvPr/>
        </p:nvSpPr>
        <p:spPr bwMode="auto">
          <a:xfrm flipH="1">
            <a:off x="5181600" y="3733800"/>
            <a:ext cx="381000" cy="228600"/>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Text Box 2">
            <a:extLst>
              <a:ext uri="{FF2B5EF4-FFF2-40B4-BE49-F238E27FC236}">
                <a16:creationId xmlns:a16="http://schemas.microsoft.com/office/drawing/2014/main" id="{5BA72569-A130-3F9D-ED96-9B37B5AFDC09}"/>
              </a:ext>
            </a:extLst>
          </p:cNvPr>
          <p:cNvSpPr txBox="1">
            <a:spLocks noChangeArrowheads="1"/>
          </p:cNvSpPr>
          <p:nvPr/>
        </p:nvSpPr>
        <p:spPr bwMode="auto">
          <a:xfrm>
            <a:off x="3209801" y="542923"/>
            <a:ext cx="1962397"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4.13</a:t>
            </a:r>
            <a:endParaRPr lang="en-US" altLang="en-US" sz="2000" i="1" baseline="0" dirty="0">
              <a:solidFill>
                <a:srgbClr val="FF000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6D84010-F495-DD51-327D-46DC8F9982C4}"/>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47</a:t>
            </a:fld>
            <a:endParaRPr lang="en-US">
              <a:solidFill>
                <a:srgbClr val="A5300F"/>
              </a:solidFill>
            </a:endParaRPr>
          </a:p>
        </p:txBody>
      </p:sp>
      <p:sp>
        <p:nvSpPr>
          <p:cNvPr id="3" name="Text Box 4">
            <a:extLst>
              <a:ext uri="{FF2B5EF4-FFF2-40B4-BE49-F238E27FC236}">
                <a16:creationId xmlns:a16="http://schemas.microsoft.com/office/drawing/2014/main" id="{D648521E-9925-20DD-8AD6-1888B8AD142F}"/>
              </a:ext>
            </a:extLst>
          </p:cNvPr>
          <p:cNvSpPr txBox="1">
            <a:spLocks noChangeArrowheads="1"/>
          </p:cNvSpPr>
          <p:nvPr/>
        </p:nvSpPr>
        <p:spPr bwMode="auto">
          <a:xfrm>
            <a:off x="609600" y="3069858"/>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4" name="Rectangle 5">
            <a:extLst>
              <a:ext uri="{FF2B5EF4-FFF2-40B4-BE49-F238E27FC236}">
                <a16:creationId xmlns:a16="http://schemas.microsoft.com/office/drawing/2014/main" id="{83CA7645-D784-A7EE-5704-CC17DDFE08FE}"/>
              </a:ext>
            </a:extLst>
          </p:cNvPr>
          <p:cNvSpPr>
            <a:spLocks noChangeArrowheads="1"/>
          </p:cNvSpPr>
          <p:nvPr/>
        </p:nvSpPr>
        <p:spPr bwMode="auto">
          <a:xfrm>
            <a:off x="312174" y="3733800"/>
            <a:ext cx="8382000" cy="3503612"/>
          </a:xfrm>
          <a:prstGeom prst="rect">
            <a:avLst/>
          </a:prstGeom>
          <a:noFill/>
          <a:ln w="9525">
            <a:noFill/>
            <a:miter lim="800000"/>
            <a:headEnd/>
            <a:tailEnd/>
          </a:ln>
          <a:effectLst/>
        </p:spPr>
        <p:txBody>
          <a:bodyPr>
            <a:spAutoFit/>
          </a:bodyPr>
          <a:lstStyle/>
          <a:p>
            <a:pPr>
              <a:spcBef>
                <a:spcPct val="50000"/>
              </a:spcBef>
              <a:defRPr/>
            </a:pPr>
            <a:r>
              <a:rPr lang="en-US" sz="3200" b="1">
                <a:solidFill>
                  <a:srgbClr val="000000"/>
                </a:solidFill>
                <a:effectLst>
                  <a:outerShdw blurRad="38100" dist="38100" dir="2700000" algn="tl">
                    <a:srgbClr val="FFFFFF"/>
                  </a:outerShdw>
                </a:effectLst>
                <a:latin typeface="Times" charset="0"/>
              </a:rPr>
              <a:t>If a bit pattern represents an unsigned number, a right-shift operation divides the number by two. The pattern 00111011 represents 59. When you shift the number to the right, you get 00011101, which is 29. If you shift the original number to the left, you get 01110110, which is 118.</a:t>
            </a:r>
          </a:p>
        </p:txBody>
      </p:sp>
      <p:sp>
        <p:nvSpPr>
          <p:cNvPr id="5" name="Text Box 6">
            <a:extLst>
              <a:ext uri="{FF2B5EF4-FFF2-40B4-BE49-F238E27FC236}">
                <a16:creationId xmlns:a16="http://schemas.microsoft.com/office/drawing/2014/main" id="{DDB38E7C-8331-6373-7DFD-7A5FFA7EC188}"/>
              </a:ext>
            </a:extLst>
          </p:cNvPr>
          <p:cNvSpPr txBox="1">
            <a:spLocks noChangeArrowheads="1"/>
          </p:cNvSpPr>
          <p:nvPr/>
        </p:nvSpPr>
        <p:spPr bwMode="auto">
          <a:xfrm>
            <a:off x="3352800" y="483188"/>
            <a:ext cx="2667000" cy="420628"/>
          </a:xfrm>
          <a:prstGeom prst="rect">
            <a:avLst/>
          </a:prstGeom>
          <a:solidFill>
            <a:schemeClr val="accent1"/>
          </a:solidFill>
          <a:ln w="38100">
            <a:solidFill>
              <a:srgbClr val="FF3300"/>
            </a:solidFill>
            <a:miter lim="800000"/>
            <a:headEnd/>
            <a:tailEnd/>
          </a:ln>
          <a:effectLst/>
        </p:spPr>
        <p:txBody>
          <a:bodyPr wrap="square">
            <a:spAutoFit/>
          </a:bodyPr>
          <a:lstStyle/>
          <a:p>
            <a:pPr algn="ctr">
              <a:defRPr/>
            </a:pPr>
            <a:r>
              <a:rPr lang="en-US" sz="3200" b="1" i="1" dirty="0">
                <a:effectLst>
                  <a:outerShdw blurRad="38100" dist="38100" dir="2700000" algn="tl">
                    <a:srgbClr val="000000"/>
                  </a:outerShdw>
                </a:effectLst>
              </a:rPr>
              <a:t>Example</a:t>
            </a:r>
          </a:p>
        </p:txBody>
      </p:sp>
      <p:sp>
        <p:nvSpPr>
          <p:cNvPr id="6" name="Rectangle 7">
            <a:extLst>
              <a:ext uri="{FF2B5EF4-FFF2-40B4-BE49-F238E27FC236}">
                <a16:creationId xmlns:a16="http://schemas.microsoft.com/office/drawing/2014/main" id="{3C369D26-BFC5-FB60-FA00-83E86DF3ED3F}"/>
              </a:ext>
            </a:extLst>
          </p:cNvPr>
          <p:cNvSpPr>
            <a:spLocks noChangeArrowheads="1"/>
          </p:cNvSpPr>
          <p:nvPr/>
        </p:nvSpPr>
        <p:spPr bwMode="auto">
          <a:xfrm>
            <a:off x="240890" y="1748631"/>
            <a:ext cx="84582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200" dirty="0">
                <a:latin typeface="Times" panose="02020603050405020304" pitchFamily="18" charset="0"/>
              </a:rPr>
              <a:t>Show how you can divide or multiply a number by 2 using shift operations.</a:t>
            </a:r>
          </a:p>
        </p:txBody>
      </p:sp>
    </p:spTree>
    <p:extLst>
      <p:ext uri="{BB962C8B-B14F-4D97-AF65-F5344CB8AC3E}">
        <p14:creationId xmlns:p14="http://schemas.microsoft.com/office/powerpoint/2010/main" val="31521299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1">
            <a:extLst>
              <a:ext uri="{FF2B5EF4-FFF2-40B4-BE49-F238E27FC236}">
                <a16:creationId xmlns:a16="http://schemas.microsoft.com/office/drawing/2014/main" id="{55A387A2-0BEC-7B66-7A05-489B1C3C5379}"/>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719548B4-CC5D-4720-9AB4-6A296B502C99}" type="slidenum">
              <a:rPr lang="en-US" altLang="en-US" sz="1200" baseline="0">
                <a:solidFill>
                  <a:schemeClr val="bg2"/>
                </a:solidFill>
                <a:latin typeface="Arial" panose="020B0604020202020204" pitchFamily="34" charset="0"/>
              </a:rPr>
              <a:pPr/>
              <a:t>48</a:t>
            </a:fld>
            <a:endParaRPr lang="en-US" altLang="en-US" sz="1200" baseline="0">
              <a:solidFill>
                <a:schemeClr val="bg2"/>
              </a:solidFill>
              <a:latin typeface="Arial" panose="020B0604020202020204" pitchFamily="34" charset="0"/>
            </a:endParaRPr>
          </a:p>
        </p:txBody>
      </p:sp>
      <p:sp>
        <p:nvSpPr>
          <p:cNvPr id="1249283" name="Rectangle 3">
            <a:extLst>
              <a:ext uri="{FF2B5EF4-FFF2-40B4-BE49-F238E27FC236}">
                <a16:creationId xmlns:a16="http://schemas.microsoft.com/office/drawing/2014/main" id="{F9F79DE9-0517-439C-9822-03656C3B1F6A}"/>
              </a:ext>
            </a:extLst>
          </p:cNvPr>
          <p:cNvSpPr>
            <a:spLocks noChangeArrowheads="1"/>
          </p:cNvSpPr>
          <p:nvPr/>
        </p:nvSpPr>
        <p:spPr bwMode="auto">
          <a:xfrm>
            <a:off x="255130" y="1257075"/>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Use an arithmetic left shift operation on the bit pattern 01111111. The pattern is an integer in two’s complement format.</a:t>
            </a:r>
          </a:p>
        </p:txBody>
      </p:sp>
      <p:sp>
        <p:nvSpPr>
          <p:cNvPr id="1249284" name="Rectangle 4">
            <a:extLst>
              <a:ext uri="{FF2B5EF4-FFF2-40B4-BE49-F238E27FC236}">
                <a16:creationId xmlns:a16="http://schemas.microsoft.com/office/drawing/2014/main" id="{338E3544-7870-D1D9-9B40-0C253FF3EF18}"/>
              </a:ext>
            </a:extLst>
          </p:cNvPr>
          <p:cNvSpPr>
            <a:spLocks noChangeArrowheads="1"/>
          </p:cNvSpPr>
          <p:nvPr/>
        </p:nvSpPr>
        <p:spPr bwMode="auto">
          <a:xfrm>
            <a:off x="296917" y="1997281"/>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aseline="0" dirty="0">
                <a:solidFill>
                  <a:schemeClr val="folHlink"/>
                </a:solidFill>
                <a:effectLst>
                  <a:outerShdw blurRad="38100" dist="38100" dir="2700000" algn="tl">
                    <a:srgbClr val="C0C0C0"/>
                  </a:outerShdw>
                </a:effectLst>
              </a:rPr>
              <a:t>Solution</a:t>
            </a:r>
          </a:p>
          <a:p>
            <a:pPr algn="just" eaLnBrk="1" hangingPunct="1">
              <a:defRPr/>
            </a:pPr>
            <a:r>
              <a:rPr lang="en-US" altLang="en-US" b="0" baseline="0" dirty="0">
                <a:effectLst>
                  <a:outerShdw blurRad="38100" dist="38100" dir="2700000" algn="tl">
                    <a:srgbClr val="C0C0C0"/>
                  </a:outerShdw>
                </a:effectLst>
              </a:rPr>
              <a:t>The solution is shown below. The leftmost bit is lost and a 0 is inserted as the rightmost bit.</a:t>
            </a:r>
          </a:p>
        </p:txBody>
      </p:sp>
      <p:sp>
        <p:nvSpPr>
          <p:cNvPr id="59397" name="Line 5">
            <a:extLst>
              <a:ext uri="{FF2B5EF4-FFF2-40B4-BE49-F238E27FC236}">
                <a16:creationId xmlns:a16="http://schemas.microsoft.com/office/drawing/2014/main" id="{024C3B5C-939B-FDEE-9248-BB4C35DD7717}"/>
              </a:ext>
            </a:extLst>
          </p:cNvPr>
          <p:cNvSpPr>
            <a:spLocks noChangeShapeType="1"/>
          </p:cNvSpPr>
          <p:nvPr/>
        </p:nvSpPr>
        <p:spPr bwMode="auto">
          <a:xfrm>
            <a:off x="1524000" y="5943600"/>
            <a:ext cx="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49286" name="Rectangle 6">
            <a:extLst>
              <a:ext uri="{FF2B5EF4-FFF2-40B4-BE49-F238E27FC236}">
                <a16:creationId xmlns:a16="http://schemas.microsoft.com/office/drawing/2014/main" id="{BD470434-44DC-C1FC-88A2-4E87BB511FA6}"/>
              </a:ext>
            </a:extLst>
          </p:cNvPr>
          <p:cNvSpPr>
            <a:spLocks noChangeArrowheads="1"/>
          </p:cNvSpPr>
          <p:nvPr/>
        </p:nvSpPr>
        <p:spPr bwMode="auto">
          <a:xfrm>
            <a:off x="1371599" y="4524958"/>
            <a:ext cx="749899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b="0" baseline="0" dirty="0">
                <a:effectLst>
                  <a:outerShdw blurRad="38100" dist="38100" dir="2700000" algn="tl">
                    <a:srgbClr val="C0C0C0"/>
                  </a:outerShdw>
                </a:effectLst>
              </a:rPr>
              <a:t>The original number was 127 and the new number is −2. Here the result is not valid because an overflow has occurred. The expected answer 127 × 2 = 254 cannot be represented by an 8-bit pattern.</a:t>
            </a:r>
          </a:p>
        </p:txBody>
      </p:sp>
      <p:pic>
        <p:nvPicPr>
          <p:cNvPr id="59399" name="Picture 15">
            <a:extLst>
              <a:ext uri="{FF2B5EF4-FFF2-40B4-BE49-F238E27FC236}">
                <a16:creationId xmlns:a16="http://schemas.microsoft.com/office/drawing/2014/main" id="{27D5746C-B007-F5A3-F58C-8709D0462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3200400"/>
            <a:ext cx="6542088" cy="1125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9400" name="Group 17">
            <a:extLst>
              <a:ext uri="{FF2B5EF4-FFF2-40B4-BE49-F238E27FC236}">
                <a16:creationId xmlns:a16="http://schemas.microsoft.com/office/drawing/2014/main" id="{9C5BF08C-156A-01A6-1F59-979F5A66D2C4}"/>
              </a:ext>
            </a:extLst>
          </p:cNvPr>
          <p:cNvGrpSpPr>
            <a:grpSpLocks/>
          </p:cNvGrpSpPr>
          <p:nvPr/>
        </p:nvGrpSpPr>
        <p:grpSpPr bwMode="auto">
          <a:xfrm>
            <a:off x="1828800" y="3581400"/>
            <a:ext cx="3657600" cy="228600"/>
            <a:chOff x="1200" y="2352"/>
            <a:chExt cx="2304" cy="144"/>
          </a:xfrm>
        </p:grpSpPr>
        <p:sp>
          <p:nvSpPr>
            <p:cNvPr id="59404" name="Line 18">
              <a:extLst>
                <a:ext uri="{FF2B5EF4-FFF2-40B4-BE49-F238E27FC236}">
                  <a16:creationId xmlns:a16="http://schemas.microsoft.com/office/drawing/2014/main" id="{C891EF2F-1923-9C75-99C9-AAE00A3B408F}"/>
                </a:ext>
              </a:extLst>
            </p:cNvPr>
            <p:cNvSpPr>
              <a:spLocks noChangeShapeType="1"/>
            </p:cNvSpPr>
            <p:nvPr/>
          </p:nvSpPr>
          <p:spPr bwMode="auto">
            <a:xfrm flipH="1">
              <a:off x="1200"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405" name="Line 19">
              <a:extLst>
                <a:ext uri="{FF2B5EF4-FFF2-40B4-BE49-F238E27FC236}">
                  <a16:creationId xmlns:a16="http://schemas.microsoft.com/office/drawing/2014/main" id="{4B7AD852-BB40-9F18-93CA-E6A59705A058}"/>
                </a:ext>
              </a:extLst>
            </p:cNvPr>
            <p:cNvSpPr>
              <a:spLocks noChangeShapeType="1"/>
            </p:cNvSpPr>
            <p:nvPr/>
          </p:nvSpPr>
          <p:spPr bwMode="auto">
            <a:xfrm flipH="1">
              <a:off x="1584"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406" name="Line 20">
              <a:extLst>
                <a:ext uri="{FF2B5EF4-FFF2-40B4-BE49-F238E27FC236}">
                  <a16:creationId xmlns:a16="http://schemas.microsoft.com/office/drawing/2014/main" id="{76B3CCCC-43FE-3CA9-D519-4E6827C26E38}"/>
                </a:ext>
              </a:extLst>
            </p:cNvPr>
            <p:cNvSpPr>
              <a:spLocks noChangeShapeType="1"/>
            </p:cNvSpPr>
            <p:nvPr/>
          </p:nvSpPr>
          <p:spPr bwMode="auto">
            <a:xfrm flipH="1">
              <a:off x="1920"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407" name="Line 21">
              <a:extLst>
                <a:ext uri="{FF2B5EF4-FFF2-40B4-BE49-F238E27FC236}">
                  <a16:creationId xmlns:a16="http://schemas.microsoft.com/office/drawing/2014/main" id="{F960E1FD-B6E2-D159-D9AF-360A953D6033}"/>
                </a:ext>
              </a:extLst>
            </p:cNvPr>
            <p:cNvSpPr>
              <a:spLocks noChangeShapeType="1"/>
            </p:cNvSpPr>
            <p:nvPr/>
          </p:nvSpPr>
          <p:spPr bwMode="auto">
            <a:xfrm flipH="1">
              <a:off x="2256"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408" name="Line 22">
              <a:extLst>
                <a:ext uri="{FF2B5EF4-FFF2-40B4-BE49-F238E27FC236}">
                  <a16:creationId xmlns:a16="http://schemas.microsoft.com/office/drawing/2014/main" id="{BF1C1D88-4A89-7BE9-0E99-F4E8FF649537}"/>
                </a:ext>
              </a:extLst>
            </p:cNvPr>
            <p:cNvSpPr>
              <a:spLocks noChangeShapeType="1"/>
            </p:cNvSpPr>
            <p:nvPr/>
          </p:nvSpPr>
          <p:spPr bwMode="auto">
            <a:xfrm flipH="1">
              <a:off x="2592"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409" name="Line 23">
              <a:extLst>
                <a:ext uri="{FF2B5EF4-FFF2-40B4-BE49-F238E27FC236}">
                  <a16:creationId xmlns:a16="http://schemas.microsoft.com/office/drawing/2014/main" id="{F1119353-C774-11DB-B1F4-EEB07F8FCBB1}"/>
                </a:ext>
              </a:extLst>
            </p:cNvPr>
            <p:cNvSpPr>
              <a:spLocks noChangeShapeType="1"/>
            </p:cNvSpPr>
            <p:nvPr/>
          </p:nvSpPr>
          <p:spPr bwMode="auto">
            <a:xfrm flipH="1">
              <a:off x="2880"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410" name="Line 24">
              <a:extLst>
                <a:ext uri="{FF2B5EF4-FFF2-40B4-BE49-F238E27FC236}">
                  <a16:creationId xmlns:a16="http://schemas.microsoft.com/office/drawing/2014/main" id="{20D07775-6D68-1D87-2A51-69AAFAB0F24B}"/>
                </a:ext>
              </a:extLst>
            </p:cNvPr>
            <p:cNvSpPr>
              <a:spLocks noChangeShapeType="1"/>
            </p:cNvSpPr>
            <p:nvPr/>
          </p:nvSpPr>
          <p:spPr bwMode="auto">
            <a:xfrm flipH="1">
              <a:off x="3264" y="2352"/>
              <a:ext cx="240" cy="144"/>
            </a:xfrm>
            <a:prstGeom prst="line">
              <a:avLst/>
            </a:prstGeom>
            <a:noFill/>
            <a:ln w="9525">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7" name="Text Box 2">
            <a:extLst>
              <a:ext uri="{FF2B5EF4-FFF2-40B4-BE49-F238E27FC236}">
                <a16:creationId xmlns:a16="http://schemas.microsoft.com/office/drawing/2014/main" id="{CB83AEE0-4B9F-3094-E90C-0DDD6E0D6073}"/>
              </a:ext>
            </a:extLst>
          </p:cNvPr>
          <p:cNvSpPr txBox="1">
            <a:spLocks noChangeArrowheads="1"/>
          </p:cNvSpPr>
          <p:nvPr/>
        </p:nvSpPr>
        <p:spPr bwMode="auto">
          <a:xfrm>
            <a:off x="3430518" y="565150"/>
            <a:ext cx="1962397"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4.14</a:t>
            </a:r>
            <a:endParaRPr lang="en-US" altLang="en-US" sz="2000" i="1" baseline="0" dirty="0">
              <a:solidFill>
                <a:srgbClr val="FF0000"/>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1">
            <a:extLst>
              <a:ext uri="{FF2B5EF4-FFF2-40B4-BE49-F238E27FC236}">
                <a16:creationId xmlns:a16="http://schemas.microsoft.com/office/drawing/2014/main" id="{407C6999-6966-4A65-72FE-A5AA87739D92}"/>
              </a:ext>
            </a:extLst>
          </p:cNvPr>
          <p:cNvSpPr>
            <a:spLocks noGrp="1"/>
          </p:cNvSpPr>
          <p:nvPr>
            <p:ph type="sldNum" sz="quarter" idx="12"/>
          </p:nvPr>
        </p:nvSpPr>
        <p:spPr>
          <a:noFill/>
        </p:spPr>
        <p:txBody>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r>
              <a:rPr lang="en-US" altLang="en-US" sz="1200" baseline="0">
                <a:solidFill>
                  <a:schemeClr val="bg2"/>
                </a:solidFill>
                <a:latin typeface="Arial" panose="020B0604020202020204" pitchFamily="34" charset="0"/>
              </a:rPr>
              <a:t>4.</a:t>
            </a:r>
            <a:fld id="{89FED686-36CF-465C-9777-48F915562BB8}" type="slidenum">
              <a:rPr lang="en-US" altLang="en-US" sz="1200" baseline="0">
                <a:solidFill>
                  <a:schemeClr val="bg2"/>
                </a:solidFill>
                <a:latin typeface="Arial" panose="020B0604020202020204" pitchFamily="34" charset="0"/>
              </a:rPr>
              <a:pPr/>
              <a:t>49</a:t>
            </a:fld>
            <a:endParaRPr lang="en-US" altLang="en-US" sz="1200" baseline="0">
              <a:solidFill>
                <a:schemeClr val="bg2"/>
              </a:solidFill>
              <a:latin typeface="Arial" panose="020B0604020202020204" pitchFamily="34" charset="0"/>
            </a:endParaRPr>
          </a:p>
        </p:txBody>
      </p:sp>
      <p:sp>
        <p:nvSpPr>
          <p:cNvPr id="1251331" name="Rectangle 3">
            <a:extLst>
              <a:ext uri="{FF2B5EF4-FFF2-40B4-BE49-F238E27FC236}">
                <a16:creationId xmlns:a16="http://schemas.microsoft.com/office/drawing/2014/main" id="{3D95CAF6-2B2E-C3FD-C86B-C1791982F88B}"/>
              </a:ext>
            </a:extLst>
          </p:cNvPr>
          <p:cNvSpPr>
            <a:spLocks noChangeArrowheads="1"/>
          </p:cNvSpPr>
          <p:nvPr/>
        </p:nvSpPr>
        <p:spPr bwMode="auto">
          <a:xfrm>
            <a:off x="76200" y="1205907"/>
            <a:ext cx="82296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baseline="0" dirty="0">
                <a:effectLst>
                  <a:outerShdw blurRad="38100" dist="38100" dir="2700000" algn="tl">
                    <a:srgbClr val="C0C0C0"/>
                  </a:outerShdw>
                </a:effectLst>
              </a:rPr>
              <a:t>Combining logic operations and logical shift operations give us some tools for manipulating bit patterns. Assume that we have a pattern and we need to use the third bit (from the right) of this pattern in a decision-making process. We want to know if this particular bit is 0 or 1. The following shows how we can find out.</a:t>
            </a:r>
          </a:p>
        </p:txBody>
      </p:sp>
      <p:sp>
        <p:nvSpPr>
          <p:cNvPr id="61444" name="Line 5">
            <a:extLst>
              <a:ext uri="{FF2B5EF4-FFF2-40B4-BE49-F238E27FC236}">
                <a16:creationId xmlns:a16="http://schemas.microsoft.com/office/drawing/2014/main" id="{286F8D5B-74E1-4AAE-77CD-1CD5534C80BD}"/>
              </a:ext>
            </a:extLst>
          </p:cNvPr>
          <p:cNvSpPr>
            <a:spLocks noChangeShapeType="1"/>
          </p:cNvSpPr>
          <p:nvPr/>
        </p:nvSpPr>
        <p:spPr bwMode="auto">
          <a:xfrm>
            <a:off x="1524000" y="5943600"/>
            <a:ext cx="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51334" name="Rectangle 6">
            <a:extLst>
              <a:ext uri="{FF2B5EF4-FFF2-40B4-BE49-F238E27FC236}">
                <a16:creationId xmlns:a16="http://schemas.microsoft.com/office/drawing/2014/main" id="{BA7658D8-782D-DBC0-7155-19E1B914A180}"/>
              </a:ext>
            </a:extLst>
          </p:cNvPr>
          <p:cNvSpPr>
            <a:spLocks noChangeArrowheads="1"/>
          </p:cNvSpPr>
          <p:nvPr/>
        </p:nvSpPr>
        <p:spPr bwMode="auto">
          <a:xfrm>
            <a:off x="1600200" y="5405349"/>
            <a:ext cx="6705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b="0" baseline="0" dirty="0">
                <a:effectLst>
                  <a:outerShdw blurRad="38100" dist="38100" dir="2700000" algn="tl">
                    <a:srgbClr val="C0C0C0"/>
                  </a:outerShdw>
                </a:effectLst>
              </a:rPr>
              <a:t>We can then test the result: if it is an unsigned integer 1, the target bit was 1, whereas if the result is an unsigned integer 0, the target bit was 0.</a:t>
            </a:r>
          </a:p>
        </p:txBody>
      </p:sp>
      <p:pic>
        <p:nvPicPr>
          <p:cNvPr id="61446" name="Picture 15">
            <a:extLst>
              <a:ext uri="{FF2B5EF4-FFF2-40B4-BE49-F238E27FC236}">
                <a16:creationId xmlns:a16="http://schemas.microsoft.com/office/drawing/2014/main" id="{DB0B3184-847F-471B-FB9D-919E08F53E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031" y="3154467"/>
            <a:ext cx="7596188" cy="218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2">
            <a:extLst>
              <a:ext uri="{FF2B5EF4-FFF2-40B4-BE49-F238E27FC236}">
                <a16:creationId xmlns:a16="http://schemas.microsoft.com/office/drawing/2014/main" id="{346BE351-37C5-34EC-5B40-B9B623656822}"/>
              </a:ext>
            </a:extLst>
          </p:cNvPr>
          <p:cNvSpPr txBox="1">
            <a:spLocks noChangeArrowheads="1"/>
          </p:cNvSpPr>
          <p:nvPr/>
        </p:nvSpPr>
        <p:spPr bwMode="auto">
          <a:xfrm>
            <a:off x="3501926" y="609600"/>
            <a:ext cx="1962397" cy="461665"/>
          </a:xfrm>
          <a:prstGeom prst="rect">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spAutoFit/>
          </a:bodyPr>
          <a:lstStyle>
            <a:lvl1pPr>
              <a:defRPr sz="2400" b="1" baseline="-20000">
                <a:solidFill>
                  <a:schemeClr val="tx1"/>
                </a:solidFill>
                <a:latin typeface="Times New Roman" panose="02020603050405020304" pitchFamily="18" charset="0"/>
              </a:defRPr>
            </a:lvl1pPr>
            <a:lvl2pPr marL="742950" indent="-285750">
              <a:defRPr sz="2400" b="1" baseline="-20000">
                <a:solidFill>
                  <a:schemeClr val="tx1"/>
                </a:solidFill>
                <a:latin typeface="Times New Roman" panose="02020603050405020304" pitchFamily="18" charset="0"/>
              </a:defRPr>
            </a:lvl2pPr>
            <a:lvl3pPr marL="1143000" indent="-228600">
              <a:defRPr sz="2400" b="1" baseline="-20000">
                <a:solidFill>
                  <a:schemeClr val="tx1"/>
                </a:solidFill>
                <a:latin typeface="Times New Roman" panose="02020603050405020304" pitchFamily="18" charset="0"/>
              </a:defRPr>
            </a:lvl3pPr>
            <a:lvl4pPr marL="1600200" indent="-228600">
              <a:defRPr sz="2400" b="1" baseline="-20000">
                <a:solidFill>
                  <a:schemeClr val="tx1"/>
                </a:solidFill>
                <a:latin typeface="Times New Roman" panose="02020603050405020304" pitchFamily="18" charset="0"/>
              </a:defRPr>
            </a:lvl4pPr>
            <a:lvl5pPr marL="2057400" indent="-228600">
              <a:defRPr sz="2400" b="1" baseline="-2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baseline="-2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baseline="-2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baseline="-2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baseline="-20000">
                <a:solidFill>
                  <a:schemeClr val="tx1"/>
                </a:solidFill>
                <a:latin typeface="Times New Roman" panose="02020603050405020304" pitchFamily="18" charset="0"/>
              </a:defRPr>
            </a:lvl9pPr>
          </a:lstStyle>
          <a:p>
            <a:pPr>
              <a:defRPr/>
            </a:pPr>
            <a:r>
              <a:rPr lang="en-US" altLang="en-US" baseline="0" dirty="0">
                <a:solidFill>
                  <a:srgbClr val="FF0000"/>
                </a:solidFill>
              </a:rPr>
              <a:t>Example 4.15</a:t>
            </a:r>
            <a:endParaRPr lang="en-US" altLang="en-US" sz="2000" i="1" baseline="0" dirty="0">
              <a:solidFill>
                <a:srgbClr val="FF0000"/>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a:extLst>
              <a:ext uri="{FF2B5EF4-FFF2-40B4-BE49-F238E27FC236}">
                <a16:creationId xmlns:a16="http://schemas.microsoft.com/office/drawing/2014/main" id="{1EDAE5DF-A198-AE96-11D1-86ECA9B813F4}"/>
              </a:ext>
            </a:extLst>
          </p:cNvPr>
          <p:cNvSpPr txBox="1">
            <a:spLocks noChangeArrowheads="1"/>
          </p:cNvSpPr>
          <p:nvPr/>
        </p:nvSpPr>
        <p:spPr bwMode="auto">
          <a:xfrm>
            <a:off x="3505200" y="533400"/>
            <a:ext cx="1308371" cy="379591"/>
          </a:xfrm>
          <a:prstGeom prst="rect">
            <a:avLst/>
          </a:prstGeom>
          <a:noFill/>
          <a:ln w="9525">
            <a:noFill/>
            <a:miter lim="800000"/>
            <a:headEnd/>
            <a:tailEnd/>
          </a:ln>
          <a:effectLst/>
        </p:spPr>
        <p:txBody>
          <a:bodyPr wrap="none">
            <a:spAutoFit/>
          </a:bodyPr>
          <a:lstStyle/>
          <a:p>
            <a:pPr>
              <a:defRPr/>
            </a:pPr>
            <a:r>
              <a:rPr lang="en-US" sz="2800" b="1" i="1" dirty="0">
                <a:solidFill>
                  <a:srgbClr val="FF0066"/>
                </a:solidFill>
                <a:effectLst>
                  <a:outerShdw blurRad="38100" dist="38100" dir="2700000" algn="tl">
                    <a:srgbClr val="C0C0C0"/>
                  </a:outerShdw>
                </a:effectLst>
              </a:rPr>
              <a:t>Adding bits</a:t>
            </a:r>
          </a:p>
        </p:txBody>
      </p:sp>
      <p:sp>
        <p:nvSpPr>
          <p:cNvPr id="86019" name="Text Box 3">
            <a:extLst>
              <a:ext uri="{FF2B5EF4-FFF2-40B4-BE49-F238E27FC236}">
                <a16:creationId xmlns:a16="http://schemas.microsoft.com/office/drawing/2014/main" id="{3C946F04-2EB6-A0A8-0E4B-07F7F0D47E9A}"/>
              </a:ext>
            </a:extLst>
          </p:cNvPr>
          <p:cNvSpPr txBox="1">
            <a:spLocks noChangeArrowheads="1"/>
          </p:cNvSpPr>
          <p:nvPr/>
        </p:nvSpPr>
        <p:spPr bwMode="auto">
          <a:xfrm>
            <a:off x="1371600" y="2286000"/>
            <a:ext cx="2362200" cy="2090738"/>
          </a:xfrm>
          <a:prstGeom prst="rect">
            <a:avLst/>
          </a:prstGeom>
          <a:solidFill>
            <a:schemeClr val="tx1"/>
          </a:solidFill>
          <a:ln w="38100">
            <a:noFill/>
            <a:miter lim="800000"/>
            <a:headEnd/>
            <a:tailEnd/>
          </a:ln>
          <a:effectLst/>
        </p:spPr>
        <p:txBody>
          <a:bodyPr>
            <a:spAutoFit/>
          </a:bodyPr>
          <a:lstStyle/>
          <a:p>
            <a:pPr algn="ctr">
              <a:lnSpc>
                <a:spcPct val="80000"/>
              </a:lnSpc>
              <a:defRPr/>
            </a:pPr>
            <a:r>
              <a:rPr lang="en-US" b="1" i="1">
                <a:solidFill>
                  <a:schemeClr val="bg1"/>
                </a:solidFill>
                <a:effectLst>
                  <a:outerShdw blurRad="38100" dist="38100" dir="2700000" algn="tl">
                    <a:srgbClr val="808080"/>
                  </a:outerShdw>
                </a:effectLst>
              </a:rPr>
              <a:t>Number of 1s</a:t>
            </a:r>
            <a:br>
              <a:rPr lang="en-US" sz="2800">
                <a:solidFill>
                  <a:schemeClr val="bg1"/>
                </a:solidFill>
              </a:rPr>
            </a:br>
            <a:r>
              <a:rPr lang="en-US" sz="2800">
                <a:solidFill>
                  <a:schemeClr val="bg1"/>
                </a:solidFill>
              </a:rPr>
              <a:t>------------</a:t>
            </a:r>
          </a:p>
          <a:p>
            <a:pPr algn="ctr">
              <a:lnSpc>
                <a:spcPct val="80000"/>
              </a:lnSpc>
              <a:defRPr/>
            </a:pPr>
            <a:r>
              <a:rPr lang="en-US" sz="2800">
                <a:solidFill>
                  <a:schemeClr val="bg1"/>
                </a:solidFill>
              </a:rPr>
              <a:t>None</a:t>
            </a:r>
          </a:p>
          <a:p>
            <a:pPr algn="ctr">
              <a:lnSpc>
                <a:spcPct val="80000"/>
              </a:lnSpc>
              <a:defRPr/>
            </a:pPr>
            <a:r>
              <a:rPr lang="en-US" sz="2800">
                <a:solidFill>
                  <a:schemeClr val="bg1"/>
                </a:solidFill>
              </a:rPr>
              <a:t>One</a:t>
            </a:r>
          </a:p>
          <a:p>
            <a:pPr algn="ctr">
              <a:lnSpc>
                <a:spcPct val="80000"/>
              </a:lnSpc>
              <a:defRPr/>
            </a:pPr>
            <a:r>
              <a:rPr lang="en-US" sz="2800">
                <a:solidFill>
                  <a:schemeClr val="bg1"/>
                </a:solidFill>
              </a:rPr>
              <a:t>Two</a:t>
            </a:r>
          </a:p>
          <a:p>
            <a:pPr algn="ctr">
              <a:lnSpc>
                <a:spcPct val="80000"/>
              </a:lnSpc>
              <a:defRPr/>
            </a:pPr>
            <a:r>
              <a:rPr lang="en-US" sz="2800">
                <a:solidFill>
                  <a:schemeClr val="bg1"/>
                </a:solidFill>
              </a:rPr>
              <a:t>Three</a:t>
            </a:r>
          </a:p>
        </p:txBody>
      </p:sp>
      <p:sp>
        <p:nvSpPr>
          <p:cNvPr id="86021" name="Text Box 5">
            <a:extLst>
              <a:ext uri="{FF2B5EF4-FFF2-40B4-BE49-F238E27FC236}">
                <a16:creationId xmlns:a16="http://schemas.microsoft.com/office/drawing/2014/main" id="{ED615788-C5F6-0BCF-B0BF-B4E5676B1DC6}"/>
              </a:ext>
            </a:extLst>
          </p:cNvPr>
          <p:cNvSpPr txBox="1">
            <a:spLocks noChangeArrowheads="1"/>
          </p:cNvSpPr>
          <p:nvPr/>
        </p:nvSpPr>
        <p:spPr bwMode="auto">
          <a:xfrm>
            <a:off x="3810000" y="2286000"/>
            <a:ext cx="1676400" cy="2090738"/>
          </a:xfrm>
          <a:prstGeom prst="rect">
            <a:avLst/>
          </a:prstGeom>
          <a:solidFill>
            <a:schemeClr val="tx1"/>
          </a:solidFill>
          <a:ln w="38100">
            <a:noFill/>
            <a:miter lim="800000"/>
            <a:headEnd/>
            <a:tailEnd/>
          </a:ln>
          <a:effectLst/>
        </p:spPr>
        <p:txBody>
          <a:bodyPr>
            <a:spAutoFit/>
          </a:bodyPr>
          <a:lstStyle/>
          <a:p>
            <a:pPr algn="ctr">
              <a:lnSpc>
                <a:spcPct val="80000"/>
              </a:lnSpc>
              <a:defRPr/>
            </a:pPr>
            <a:r>
              <a:rPr lang="en-US" b="1" i="1">
                <a:solidFill>
                  <a:schemeClr val="bg1"/>
                </a:solidFill>
                <a:effectLst>
                  <a:outerShdw blurRad="38100" dist="38100" dir="2700000" algn="tl">
                    <a:srgbClr val="808080"/>
                  </a:outerShdw>
                </a:effectLst>
              </a:rPr>
              <a:t>Result</a:t>
            </a:r>
            <a:br>
              <a:rPr lang="en-US" sz="2800">
                <a:solidFill>
                  <a:schemeClr val="bg1"/>
                </a:solidFill>
              </a:rPr>
            </a:br>
            <a:r>
              <a:rPr lang="en-US" sz="2800">
                <a:solidFill>
                  <a:schemeClr val="bg1"/>
                </a:solidFill>
              </a:rPr>
              <a:t>------------</a:t>
            </a:r>
          </a:p>
          <a:p>
            <a:pPr algn="ctr">
              <a:lnSpc>
                <a:spcPct val="80000"/>
              </a:lnSpc>
              <a:defRPr/>
            </a:pPr>
            <a:r>
              <a:rPr lang="en-US" sz="2800">
                <a:solidFill>
                  <a:schemeClr val="bg1"/>
                </a:solidFill>
              </a:rPr>
              <a:t>0</a:t>
            </a:r>
          </a:p>
          <a:p>
            <a:pPr algn="ctr">
              <a:lnSpc>
                <a:spcPct val="80000"/>
              </a:lnSpc>
              <a:defRPr/>
            </a:pPr>
            <a:r>
              <a:rPr lang="en-US" sz="2800">
                <a:solidFill>
                  <a:schemeClr val="bg1"/>
                </a:solidFill>
              </a:rPr>
              <a:t>1</a:t>
            </a:r>
          </a:p>
          <a:p>
            <a:pPr algn="ctr">
              <a:lnSpc>
                <a:spcPct val="80000"/>
              </a:lnSpc>
              <a:defRPr/>
            </a:pPr>
            <a:r>
              <a:rPr lang="en-US" sz="2800">
                <a:solidFill>
                  <a:schemeClr val="bg1"/>
                </a:solidFill>
              </a:rPr>
              <a:t>0</a:t>
            </a:r>
          </a:p>
          <a:p>
            <a:pPr algn="ctr">
              <a:lnSpc>
                <a:spcPct val="80000"/>
              </a:lnSpc>
              <a:defRPr/>
            </a:pPr>
            <a:r>
              <a:rPr lang="en-US" sz="2800">
                <a:solidFill>
                  <a:schemeClr val="bg1"/>
                </a:solidFill>
              </a:rPr>
              <a:t>1</a:t>
            </a:r>
          </a:p>
        </p:txBody>
      </p:sp>
      <p:sp>
        <p:nvSpPr>
          <p:cNvPr id="86022" name="Text Box 6">
            <a:extLst>
              <a:ext uri="{FF2B5EF4-FFF2-40B4-BE49-F238E27FC236}">
                <a16:creationId xmlns:a16="http://schemas.microsoft.com/office/drawing/2014/main" id="{48C470F6-D6EA-27B7-18DE-B5223D128F15}"/>
              </a:ext>
            </a:extLst>
          </p:cNvPr>
          <p:cNvSpPr txBox="1">
            <a:spLocks noChangeArrowheads="1"/>
          </p:cNvSpPr>
          <p:nvPr/>
        </p:nvSpPr>
        <p:spPr bwMode="auto">
          <a:xfrm>
            <a:off x="5562600" y="2286000"/>
            <a:ext cx="1676400" cy="2128838"/>
          </a:xfrm>
          <a:prstGeom prst="rect">
            <a:avLst/>
          </a:prstGeom>
          <a:solidFill>
            <a:srgbClr val="FFFF00"/>
          </a:solidFill>
          <a:ln w="38100">
            <a:solidFill>
              <a:schemeClr val="bg1"/>
            </a:solidFill>
            <a:miter lim="800000"/>
            <a:headEnd/>
            <a:tailEnd/>
          </a:ln>
          <a:effectLst/>
        </p:spPr>
        <p:txBody>
          <a:bodyPr>
            <a:spAutoFit/>
          </a:bodyPr>
          <a:lstStyle/>
          <a:p>
            <a:pPr algn="ctr">
              <a:lnSpc>
                <a:spcPct val="80000"/>
              </a:lnSpc>
              <a:defRPr/>
            </a:pPr>
            <a:r>
              <a:rPr lang="en-US" b="1" i="1">
                <a:effectLst>
                  <a:outerShdw blurRad="38100" dist="38100" dir="2700000" algn="tl">
                    <a:srgbClr val="FFFFFF"/>
                  </a:outerShdw>
                </a:effectLst>
              </a:rPr>
              <a:t>Carry</a:t>
            </a:r>
            <a:br>
              <a:rPr lang="en-US" sz="2800"/>
            </a:br>
            <a:r>
              <a:rPr lang="en-US" sz="2800"/>
              <a:t>------------</a:t>
            </a:r>
          </a:p>
          <a:p>
            <a:pPr algn="ctr">
              <a:lnSpc>
                <a:spcPct val="80000"/>
              </a:lnSpc>
              <a:defRPr/>
            </a:pPr>
            <a:endParaRPr lang="en-US" sz="2800"/>
          </a:p>
          <a:p>
            <a:pPr algn="ctr">
              <a:lnSpc>
                <a:spcPct val="80000"/>
              </a:lnSpc>
              <a:defRPr/>
            </a:pPr>
            <a:endParaRPr lang="en-US" sz="2800"/>
          </a:p>
          <a:p>
            <a:pPr algn="ctr">
              <a:lnSpc>
                <a:spcPct val="80000"/>
              </a:lnSpc>
              <a:defRPr/>
            </a:pPr>
            <a:r>
              <a:rPr lang="en-US" sz="2800"/>
              <a:t>1</a:t>
            </a:r>
          </a:p>
          <a:p>
            <a:pPr algn="ctr">
              <a:lnSpc>
                <a:spcPct val="80000"/>
              </a:lnSpc>
              <a:defRPr/>
            </a:pPr>
            <a:r>
              <a:rPr lang="en-US" sz="2800"/>
              <a:t>1</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026">
            <a:extLst>
              <a:ext uri="{FF2B5EF4-FFF2-40B4-BE49-F238E27FC236}">
                <a16:creationId xmlns:a16="http://schemas.microsoft.com/office/drawing/2014/main" id="{90AE2F3F-8654-D60A-EE85-8DFCEF5B3C81}"/>
              </a:ext>
            </a:extLst>
          </p:cNvPr>
          <p:cNvSpPr>
            <a:spLocks noChangeArrowheads="1"/>
          </p:cNvSpPr>
          <p:nvPr/>
        </p:nvSpPr>
        <p:spPr bwMode="auto">
          <a:xfrm>
            <a:off x="495300" y="2213181"/>
            <a:ext cx="8153400" cy="3976687"/>
          </a:xfrm>
          <a:prstGeom prst="rect">
            <a:avLst/>
          </a:prstGeom>
          <a:gradFill rotWithShape="0">
            <a:gsLst>
              <a:gs pos="0">
                <a:srgbClr val="5E9EFF"/>
              </a:gs>
              <a:gs pos="39999">
                <a:srgbClr val="85C2FF"/>
              </a:gs>
              <a:gs pos="70000">
                <a:srgbClr val="C4D6EB"/>
              </a:gs>
              <a:gs pos="100000">
                <a:srgbClr val="FFEBFA"/>
              </a:gs>
            </a:gsLst>
            <a:lin ang="5400000" scaled="1"/>
          </a:gradFill>
          <a:ln w="57150">
            <a:solidFill>
              <a:srgbClr val="FF3300"/>
            </a:solidFill>
            <a:miter lim="800000"/>
            <a:headEnd/>
            <a:tailEnd/>
          </a:ln>
          <a:effectLst/>
        </p:spPr>
        <p:txBody>
          <a:bodyPr>
            <a:spAutoFit/>
          </a:bodyPr>
          <a:lstStyle/>
          <a:p>
            <a:pPr algn="ctr">
              <a:spcBef>
                <a:spcPts val="700"/>
              </a:spcBef>
              <a:spcAft>
                <a:spcPts val="650"/>
              </a:spcAft>
              <a:defRPr/>
            </a:pPr>
            <a:r>
              <a:rPr lang="en-US" sz="4400" b="1" i="1" dirty="0">
                <a:solidFill>
                  <a:schemeClr val="bg1"/>
                </a:solidFill>
                <a:effectLst>
                  <a:outerShdw blurRad="38100" dist="38100" dir="2700000" algn="tl">
                    <a:srgbClr val="000000"/>
                  </a:outerShdw>
                </a:effectLst>
                <a:latin typeface="Helvetica Neue"/>
              </a:rPr>
              <a:t>Rule of Adding Integers in </a:t>
            </a:r>
            <a:br>
              <a:rPr lang="en-US" sz="4400" b="1" i="1" dirty="0">
                <a:solidFill>
                  <a:schemeClr val="bg1"/>
                </a:solidFill>
                <a:effectLst>
                  <a:outerShdw blurRad="38100" dist="38100" dir="2700000" algn="tl">
                    <a:srgbClr val="000000"/>
                  </a:outerShdw>
                </a:effectLst>
                <a:latin typeface="Helvetica Neue"/>
              </a:rPr>
            </a:br>
            <a:r>
              <a:rPr lang="en-US" sz="4400" b="1" i="1" dirty="0">
                <a:solidFill>
                  <a:schemeClr val="bg1"/>
                </a:solidFill>
                <a:effectLst>
                  <a:outerShdw blurRad="38100" dist="38100" dir="2700000" algn="tl">
                    <a:srgbClr val="000000"/>
                  </a:outerShdw>
                </a:effectLst>
                <a:latin typeface="Helvetica Neue"/>
              </a:rPr>
              <a:t>Two’s Complement</a:t>
            </a:r>
          </a:p>
          <a:p>
            <a:pPr algn="ctr">
              <a:spcBef>
                <a:spcPts val="700"/>
              </a:spcBef>
              <a:spcAft>
                <a:spcPts val="650"/>
              </a:spcAft>
              <a:defRPr/>
            </a:pPr>
            <a:r>
              <a:rPr lang="en-US" sz="3600" b="1" i="1" dirty="0">
                <a:effectLst>
                  <a:outerShdw blurRad="38100" dist="38100" dir="2700000" algn="tl">
                    <a:srgbClr val="FFFFFF"/>
                  </a:outerShdw>
                </a:effectLst>
                <a:latin typeface="Helvetica Neue"/>
              </a:rPr>
              <a:t>Add 2 bits and propagate the carry to the next column. If there is a final carry after the leftmost column addition, discard it. </a:t>
            </a:r>
          </a:p>
        </p:txBody>
      </p:sp>
      <p:sp>
        <p:nvSpPr>
          <p:cNvPr id="58371" name="PubRRectCallout">
            <a:extLst>
              <a:ext uri="{FF2B5EF4-FFF2-40B4-BE49-F238E27FC236}">
                <a16:creationId xmlns:a16="http://schemas.microsoft.com/office/drawing/2014/main" id="{8F31297F-8872-2545-8F98-E1814B66D761}"/>
              </a:ext>
            </a:extLst>
          </p:cNvPr>
          <p:cNvSpPr>
            <a:spLocks noEditPoints="1" noChangeArrowheads="1"/>
          </p:cNvSpPr>
          <p:nvPr/>
        </p:nvSpPr>
        <p:spPr bwMode="auto">
          <a:xfrm>
            <a:off x="1600200" y="1114271"/>
            <a:ext cx="2743200" cy="1143000"/>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rgbClr val="FFFF00"/>
          </a:solidFill>
          <a:ln w="9525">
            <a:solidFill>
              <a:srgbClr val="000000"/>
            </a:solidFill>
            <a:miter lim="800000"/>
            <a:headEnd/>
            <a:tailEnd/>
          </a:ln>
          <a:effectLst>
            <a:outerShdw dist="107763" dir="2700000" algn="ctr" rotWithShape="0">
              <a:srgbClr val="808080"/>
            </a:outerShdw>
          </a:effectLst>
        </p:spPr>
        <p:txBody>
          <a:bodyPr/>
          <a:lstStyle/>
          <a:p>
            <a:pPr>
              <a:defRPr/>
            </a:pPr>
            <a:endParaRPr lang="en-US"/>
          </a:p>
        </p:txBody>
      </p:sp>
      <p:sp>
        <p:nvSpPr>
          <p:cNvPr id="58372" name="Text Box 1028">
            <a:extLst>
              <a:ext uri="{FF2B5EF4-FFF2-40B4-BE49-F238E27FC236}">
                <a16:creationId xmlns:a16="http://schemas.microsoft.com/office/drawing/2014/main" id="{A7DB0275-F552-0BEE-B9D7-A3125D72FDEC}"/>
              </a:ext>
            </a:extLst>
          </p:cNvPr>
          <p:cNvSpPr txBox="1">
            <a:spLocks noChangeArrowheads="1"/>
          </p:cNvSpPr>
          <p:nvPr/>
        </p:nvSpPr>
        <p:spPr bwMode="auto">
          <a:xfrm>
            <a:off x="2479317" y="1104900"/>
            <a:ext cx="1200150" cy="641350"/>
          </a:xfrm>
          <a:prstGeom prst="rect">
            <a:avLst/>
          </a:prstGeom>
          <a:noFill/>
          <a:ln w="9525">
            <a:noFill/>
            <a:miter lim="800000"/>
            <a:headEnd/>
            <a:tailEnd/>
          </a:ln>
          <a:effectLst/>
        </p:spPr>
        <p:txBody>
          <a:bodyPr wrap="none">
            <a:spAutoFit/>
          </a:bodyPr>
          <a:lstStyle/>
          <a:p>
            <a:pPr>
              <a:defRPr/>
            </a:pPr>
            <a:r>
              <a:rPr lang="en-US" sz="3600">
                <a:effectLst>
                  <a:outerShdw blurRad="38100" dist="38100" dir="2700000" algn="tl">
                    <a:srgbClr val="C0C0C0"/>
                  </a:outerShdw>
                </a:effectLst>
              </a:rPr>
              <a:t>Note:</a:t>
            </a:r>
          </a:p>
        </p:txBody>
      </p:sp>
      <p:pic>
        <p:nvPicPr>
          <p:cNvPr id="7173" name="Picture 1029">
            <a:extLst>
              <a:ext uri="{FF2B5EF4-FFF2-40B4-BE49-F238E27FC236}">
                <a16:creationId xmlns:a16="http://schemas.microsoft.com/office/drawing/2014/main" id="{55946087-3263-F2E3-DCB8-9FD4FFFEDE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574" y="1045369"/>
            <a:ext cx="322262"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10856609-D776-1E9A-222C-FF6F3D7CB725}"/>
              </a:ext>
            </a:extLst>
          </p:cNvPr>
          <p:cNvSpPr>
            <a:spLocks noChangeArrowheads="1"/>
          </p:cNvSpPr>
          <p:nvPr/>
        </p:nvSpPr>
        <p:spPr bwMode="auto">
          <a:xfrm>
            <a:off x="2057400" y="533400"/>
            <a:ext cx="8458200" cy="140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solidFill>
                  <a:schemeClr val="bg1"/>
                </a:solidFill>
                <a:latin typeface="Times" panose="02020603050405020304" pitchFamily="18" charset="0"/>
              </a:rPr>
              <a:t>Add two numbers in two’s complement representation: </a:t>
            </a:r>
          </a:p>
          <a:p>
            <a:pPr algn="just" eaLnBrk="1" hangingPunct="1">
              <a:spcBef>
                <a:spcPct val="50000"/>
              </a:spcBef>
            </a:pPr>
            <a:endParaRPr lang="en-US" altLang="en-US" sz="3200" dirty="0">
              <a:solidFill>
                <a:schemeClr val="bg1"/>
              </a:solidFill>
              <a:latin typeface="Times" panose="02020603050405020304" pitchFamily="18" charset="0"/>
            </a:endParaRPr>
          </a:p>
          <a:p>
            <a:pPr algn="just" eaLnBrk="1" hangingPunct="1">
              <a:spcBef>
                <a:spcPct val="50000"/>
              </a:spcBef>
            </a:pPr>
            <a:r>
              <a:rPr lang="en-US" altLang="en-US" sz="3200" dirty="0">
                <a:latin typeface="Times" panose="02020603050405020304" pitchFamily="18" charset="0"/>
              </a:rPr>
              <a:t> (+17) + (+22)  </a:t>
            </a:r>
            <a:r>
              <a:rPr lang="en-US" altLang="en-US" sz="3200" dirty="0">
                <a:latin typeface="Times" panose="02020603050405020304" pitchFamily="18" charset="0"/>
                <a:sym typeface="Wingdings" panose="05000000000000000000" pitchFamily="2" charset="2"/>
              </a:rPr>
              <a:t>  (+39)</a:t>
            </a:r>
            <a:endParaRPr lang="en-US" altLang="en-US" sz="3200" dirty="0">
              <a:latin typeface="Times" panose="02020603050405020304" pitchFamily="18" charset="0"/>
            </a:endParaRPr>
          </a:p>
        </p:txBody>
      </p:sp>
      <p:sp>
        <p:nvSpPr>
          <p:cNvPr id="61444" name="Text Box 4">
            <a:extLst>
              <a:ext uri="{FF2B5EF4-FFF2-40B4-BE49-F238E27FC236}">
                <a16:creationId xmlns:a16="http://schemas.microsoft.com/office/drawing/2014/main" id="{E20FD947-D81B-83FC-82C0-25AFEB5C68D2}"/>
              </a:ext>
            </a:extLst>
          </p:cNvPr>
          <p:cNvSpPr txBox="1">
            <a:spLocks noChangeArrowheads="1"/>
          </p:cNvSpPr>
          <p:nvPr/>
        </p:nvSpPr>
        <p:spPr bwMode="auto">
          <a:xfrm>
            <a:off x="462116" y="2474972"/>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5" name="TextBox 4">
            <a:extLst>
              <a:ext uri="{FF2B5EF4-FFF2-40B4-BE49-F238E27FC236}">
                <a16:creationId xmlns:a16="http://schemas.microsoft.com/office/drawing/2014/main" id="{26BA8D2F-8177-5949-092A-BAD6CA9DC584}"/>
              </a:ext>
            </a:extLst>
          </p:cNvPr>
          <p:cNvSpPr txBox="1"/>
          <p:nvPr/>
        </p:nvSpPr>
        <p:spPr>
          <a:xfrm>
            <a:off x="1219200" y="3200400"/>
            <a:ext cx="4419600" cy="1405513"/>
          </a:xfrm>
          <a:prstGeom prst="rect">
            <a:avLst/>
          </a:prstGeom>
          <a:noFill/>
        </p:spPr>
        <p:txBody>
          <a:bodyPr wrap="square" rtlCol="0">
            <a:spAutoFit/>
          </a:bodyPr>
          <a:lstStyle/>
          <a:p>
            <a:r>
              <a:rPr lang="en-US" altLang="en-US" sz="2400" dirty="0">
                <a:latin typeface="Times" panose="02020603050405020304" pitchFamily="18" charset="0"/>
              </a:rPr>
              <a:t>                 </a:t>
            </a:r>
            <a:r>
              <a:rPr lang="en-US" altLang="en-US" sz="3200" dirty="0">
                <a:latin typeface="Times" panose="02020603050405020304" pitchFamily="18" charset="0"/>
              </a:rPr>
              <a:t>0  64  32   16   8  4   2   1</a:t>
            </a:r>
          </a:p>
          <a:p>
            <a:endParaRPr lang="en-US" altLang="en-US" sz="3200" dirty="0">
              <a:latin typeface="Times" panose="02020603050405020304" pitchFamily="18" charset="0"/>
            </a:endParaRPr>
          </a:p>
          <a:p>
            <a:r>
              <a:rPr lang="en-US" altLang="en-US" sz="3200" dirty="0">
                <a:latin typeface="Times" panose="02020603050405020304" pitchFamily="18" charset="0"/>
              </a:rPr>
              <a:t>(+17)=  0  0   0     1     0  0   0   1</a:t>
            </a:r>
          </a:p>
          <a:p>
            <a:r>
              <a:rPr lang="en-US" altLang="en-US" sz="3200" dirty="0">
                <a:latin typeface="Times" panose="02020603050405020304" pitchFamily="18" charset="0"/>
              </a:rPr>
              <a:t> (+22)= 0  0   0     1     0  1   1   0           </a:t>
            </a:r>
            <a:endParaRPr lang="en-US" sz="32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10856609-D776-1E9A-222C-FF6F3D7CB725}"/>
              </a:ext>
            </a:extLst>
          </p:cNvPr>
          <p:cNvSpPr>
            <a:spLocks noChangeArrowheads="1"/>
          </p:cNvSpPr>
          <p:nvPr/>
        </p:nvSpPr>
        <p:spPr bwMode="auto">
          <a:xfrm>
            <a:off x="2057400" y="533400"/>
            <a:ext cx="8458200" cy="140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solidFill>
                  <a:schemeClr val="bg1"/>
                </a:solidFill>
                <a:latin typeface="Times" panose="02020603050405020304" pitchFamily="18" charset="0"/>
              </a:rPr>
              <a:t>Add two numbers in two’s complement representation: </a:t>
            </a:r>
          </a:p>
          <a:p>
            <a:pPr algn="just" eaLnBrk="1" hangingPunct="1">
              <a:spcBef>
                <a:spcPct val="50000"/>
              </a:spcBef>
            </a:pPr>
            <a:endParaRPr lang="en-US" altLang="en-US" sz="3200" dirty="0">
              <a:solidFill>
                <a:schemeClr val="bg1"/>
              </a:solidFill>
              <a:latin typeface="Times" panose="02020603050405020304" pitchFamily="18" charset="0"/>
            </a:endParaRPr>
          </a:p>
          <a:p>
            <a:pPr algn="just" eaLnBrk="1" hangingPunct="1">
              <a:spcBef>
                <a:spcPct val="50000"/>
              </a:spcBef>
            </a:pPr>
            <a:r>
              <a:rPr lang="en-US" altLang="en-US" sz="3200" dirty="0">
                <a:latin typeface="Times" panose="02020603050405020304" pitchFamily="18" charset="0"/>
              </a:rPr>
              <a:t> (+17) + (+22)  </a:t>
            </a:r>
            <a:r>
              <a:rPr lang="en-US" altLang="en-US" sz="3200" dirty="0">
                <a:latin typeface="Times" panose="02020603050405020304" pitchFamily="18" charset="0"/>
                <a:sym typeface="Wingdings" panose="05000000000000000000" pitchFamily="2" charset="2"/>
              </a:rPr>
              <a:t>  (+39)</a:t>
            </a:r>
            <a:endParaRPr lang="en-US" altLang="en-US" sz="3200" dirty="0">
              <a:latin typeface="Times" panose="02020603050405020304" pitchFamily="18" charset="0"/>
            </a:endParaRPr>
          </a:p>
        </p:txBody>
      </p:sp>
      <p:sp>
        <p:nvSpPr>
          <p:cNvPr id="61444" name="Text Box 4">
            <a:extLst>
              <a:ext uri="{FF2B5EF4-FFF2-40B4-BE49-F238E27FC236}">
                <a16:creationId xmlns:a16="http://schemas.microsoft.com/office/drawing/2014/main" id="{E20FD947-D81B-83FC-82C0-25AFEB5C68D2}"/>
              </a:ext>
            </a:extLst>
          </p:cNvPr>
          <p:cNvSpPr txBox="1">
            <a:spLocks noChangeArrowheads="1"/>
          </p:cNvSpPr>
          <p:nvPr/>
        </p:nvSpPr>
        <p:spPr bwMode="auto">
          <a:xfrm>
            <a:off x="462116" y="2474972"/>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61445" name="Rectangle 5">
            <a:extLst>
              <a:ext uri="{FF2B5EF4-FFF2-40B4-BE49-F238E27FC236}">
                <a16:creationId xmlns:a16="http://schemas.microsoft.com/office/drawing/2014/main" id="{FE0F17D7-116D-F338-E4C8-21B62743BC29}"/>
              </a:ext>
            </a:extLst>
          </p:cNvPr>
          <p:cNvSpPr>
            <a:spLocks noChangeArrowheads="1"/>
          </p:cNvSpPr>
          <p:nvPr/>
        </p:nvSpPr>
        <p:spPr bwMode="auto">
          <a:xfrm>
            <a:off x="304800" y="2895600"/>
            <a:ext cx="8382000" cy="2655888"/>
          </a:xfrm>
          <a:prstGeom prst="rect">
            <a:avLst/>
          </a:prstGeom>
          <a:noFill/>
          <a:ln w="9525">
            <a:noFill/>
            <a:miter lim="800000"/>
            <a:headEnd/>
            <a:tailEnd/>
          </a:ln>
          <a:effectLst/>
        </p:spPr>
        <p:txBody>
          <a:bodyPr>
            <a:spAutoFit/>
          </a:bodyPr>
          <a:lstStyle/>
          <a:p>
            <a:pPr algn="just">
              <a:spcBef>
                <a:spcPct val="50000"/>
              </a:spcBef>
              <a:defRPr/>
            </a:pPr>
            <a:r>
              <a:rPr lang="en-US" sz="2800" dirty="0">
                <a:solidFill>
                  <a:schemeClr val="bg2"/>
                </a:solidFill>
              </a:rPr>
              <a:t>Carry	         		</a:t>
            </a:r>
            <a:r>
              <a:rPr lang="en-US" sz="2800" dirty="0"/>
              <a:t>1</a:t>
            </a:r>
          </a:p>
          <a:p>
            <a:pPr>
              <a:spcBef>
                <a:spcPct val="50000"/>
              </a:spcBef>
              <a:defRPr/>
            </a:pPr>
            <a:r>
              <a:rPr lang="en-US" sz="2800" dirty="0">
                <a:solidFill>
                  <a:schemeClr val="bg2"/>
                </a:solidFill>
              </a:rPr>
              <a:t>		0   0   0    1    0    0     0     1    </a:t>
            </a:r>
            <a:r>
              <a:rPr lang="en-US" sz="2800" b="1" dirty="0">
                <a:solidFill>
                  <a:schemeClr val="hlink"/>
                </a:solidFill>
              </a:rPr>
              <a:t> </a:t>
            </a:r>
            <a:r>
              <a:rPr lang="en-US" sz="2800" dirty="0">
                <a:effectLst>
                  <a:outerShdw blurRad="38100" dist="38100" dir="2700000" algn="tl">
                    <a:srgbClr val="000000"/>
                  </a:outerShdw>
                </a:effectLst>
              </a:rPr>
              <a:t>+</a:t>
            </a:r>
            <a:br>
              <a:rPr lang="en-US" sz="2800" dirty="0">
                <a:effectLst>
                  <a:outerShdw blurRad="38100" dist="38100" dir="2700000" algn="tl">
                    <a:srgbClr val="000000"/>
                  </a:outerShdw>
                </a:effectLst>
              </a:rPr>
            </a:br>
            <a:r>
              <a:rPr lang="en-US" sz="2800" dirty="0">
                <a:solidFill>
                  <a:schemeClr val="bg2"/>
                </a:solidFill>
              </a:rPr>
              <a:t>		0   0   0    1    0    1     1     0</a:t>
            </a:r>
          </a:p>
          <a:p>
            <a:pPr>
              <a:spcBef>
                <a:spcPct val="50000"/>
              </a:spcBef>
              <a:defRPr/>
            </a:pPr>
            <a:r>
              <a:rPr lang="en-US" sz="2800" dirty="0">
                <a:solidFill>
                  <a:schemeClr val="bg2"/>
                </a:solidFill>
              </a:rPr>
              <a:t>		----------------------------------</a:t>
            </a:r>
            <a:br>
              <a:rPr lang="en-US" sz="2800" dirty="0">
                <a:solidFill>
                  <a:schemeClr val="bg2"/>
                </a:solidFill>
              </a:rPr>
            </a:br>
            <a:r>
              <a:rPr lang="en-US" sz="2800" dirty="0">
                <a:solidFill>
                  <a:schemeClr val="bg2"/>
                </a:solidFill>
              </a:rPr>
              <a:t>Result		0   0   1    0    0    1     1     1       </a:t>
            </a:r>
            <a:r>
              <a:rPr lang="en-US" sz="2800" dirty="0">
                <a:solidFill>
                  <a:schemeClr val="bg2"/>
                </a:solidFill>
                <a:sym typeface="Wingdings" pitchFamily="2" charset="2"/>
              </a:rPr>
              <a:t>   39</a:t>
            </a:r>
            <a:endParaRPr lang="en-US" sz="2800" b="1" i="1" dirty="0">
              <a:solidFill>
                <a:schemeClr val="bg2"/>
              </a:solidFill>
              <a:effectLst>
                <a:outerShdw blurRad="38100" dist="38100" dir="2700000" algn="tl">
                  <a:srgbClr val="FFFFFF"/>
                </a:outerShdw>
              </a:effectLst>
              <a:latin typeface="Times" charset="0"/>
            </a:endParaRPr>
          </a:p>
        </p:txBody>
      </p:sp>
    </p:spTree>
    <p:extLst>
      <p:ext uri="{BB962C8B-B14F-4D97-AF65-F5344CB8AC3E}">
        <p14:creationId xmlns:p14="http://schemas.microsoft.com/office/powerpoint/2010/main" val="2839995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a:extLst>
              <a:ext uri="{FF2B5EF4-FFF2-40B4-BE49-F238E27FC236}">
                <a16:creationId xmlns:a16="http://schemas.microsoft.com/office/drawing/2014/main" id="{BF080C9B-5487-30BC-0B10-579999A844FF}"/>
              </a:ext>
            </a:extLst>
          </p:cNvPr>
          <p:cNvSpPr txBox="1">
            <a:spLocks noChangeArrowheads="1"/>
          </p:cNvSpPr>
          <p:nvPr/>
        </p:nvSpPr>
        <p:spPr bwMode="auto">
          <a:xfrm>
            <a:off x="3124200" y="616744"/>
            <a:ext cx="1186543"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dirty="0">
                <a:effectLst>
                  <a:outerShdw blurRad="38100" dist="38100" dir="2700000" algn="tl">
                    <a:srgbClr val="000000"/>
                  </a:outerShdw>
                </a:effectLst>
              </a:rPr>
              <a:t>Example</a:t>
            </a:r>
          </a:p>
        </p:txBody>
      </p:sp>
      <p:sp>
        <p:nvSpPr>
          <p:cNvPr id="9219" name="Rectangle 3">
            <a:extLst>
              <a:ext uri="{FF2B5EF4-FFF2-40B4-BE49-F238E27FC236}">
                <a16:creationId xmlns:a16="http://schemas.microsoft.com/office/drawing/2014/main" id="{848DFD02-910D-2302-AE24-879F64676DFB}"/>
              </a:ext>
            </a:extLst>
          </p:cNvPr>
          <p:cNvSpPr>
            <a:spLocks noChangeArrowheads="1"/>
          </p:cNvSpPr>
          <p:nvPr/>
        </p:nvSpPr>
        <p:spPr bwMode="auto">
          <a:xfrm>
            <a:off x="342900" y="1306512"/>
            <a:ext cx="8458200" cy="91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Add two numbers in two’s complement representation: </a:t>
            </a:r>
          </a:p>
          <a:p>
            <a:pPr algn="just" eaLnBrk="1" hangingPunct="1">
              <a:spcBef>
                <a:spcPct val="50000"/>
              </a:spcBef>
            </a:pPr>
            <a:r>
              <a:rPr lang="en-US" altLang="en-US" sz="3200" dirty="0">
                <a:latin typeface="Times" panose="02020603050405020304" pitchFamily="18" charset="0"/>
              </a:rPr>
              <a:t> (+24) + (-17)  </a:t>
            </a:r>
            <a:r>
              <a:rPr lang="en-US" altLang="en-US" sz="3200" dirty="0">
                <a:latin typeface="Times" panose="02020603050405020304" pitchFamily="18" charset="0"/>
                <a:sym typeface="Wingdings" panose="05000000000000000000" pitchFamily="2" charset="2"/>
              </a:rPr>
              <a:t>  (+7)</a:t>
            </a:r>
            <a:endParaRPr lang="en-US" altLang="en-US" sz="3200" dirty="0">
              <a:latin typeface="Times" panose="02020603050405020304" pitchFamily="18" charset="0"/>
            </a:endParaRPr>
          </a:p>
        </p:txBody>
      </p:sp>
      <p:sp>
        <p:nvSpPr>
          <p:cNvPr id="62468" name="Text Box 4">
            <a:extLst>
              <a:ext uri="{FF2B5EF4-FFF2-40B4-BE49-F238E27FC236}">
                <a16:creationId xmlns:a16="http://schemas.microsoft.com/office/drawing/2014/main" id="{98237AF6-AE82-F119-1390-9F05C9EC6491}"/>
              </a:ext>
            </a:extLst>
          </p:cNvPr>
          <p:cNvSpPr txBox="1">
            <a:spLocks noChangeArrowheads="1"/>
          </p:cNvSpPr>
          <p:nvPr/>
        </p:nvSpPr>
        <p:spPr bwMode="auto">
          <a:xfrm>
            <a:off x="304800" y="2474972"/>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dirty="0">
                <a:solidFill>
                  <a:schemeClr val="bg1"/>
                </a:solidFill>
                <a:effectLst>
                  <a:outerShdw blurRad="38100" dist="38100" dir="2700000" algn="tl">
                    <a:srgbClr val="000000"/>
                  </a:outerShdw>
                </a:effectLst>
              </a:rPr>
              <a:t>Solution</a:t>
            </a:r>
          </a:p>
        </p:txBody>
      </p:sp>
      <p:sp>
        <p:nvSpPr>
          <p:cNvPr id="5" name="TextBox 4">
            <a:extLst>
              <a:ext uri="{FF2B5EF4-FFF2-40B4-BE49-F238E27FC236}">
                <a16:creationId xmlns:a16="http://schemas.microsoft.com/office/drawing/2014/main" id="{32B2D828-2B24-B72F-E92A-8D5BAEBCA552}"/>
              </a:ext>
            </a:extLst>
          </p:cNvPr>
          <p:cNvSpPr txBox="1"/>
          <p:nvPr/>
        </p:nvSpPr>
        <p:spPr>
          <a:xfrm>
            <a:off x="1143000" y="3004161"/>
            <a:ext cx="4419600" cy="1733808"/>
          </a:xfrm>
          <a:prstGeom prst="rect">
            <a:avLst/>
          </a:prstGeom>
          <a:noFill/>
        </p:spPr>
        <p:txBody>
          <a:bodyPr wrap="square" rtlCol="0">
            <a:spAutoFit/>
          </a:bodyPr>
          <a:lstStyle/>
          <a:p>
            <a:r>
              <a:rPr lang="en-US" altLang="en-US" sz="2400" dirty="0">
                <a:latin typeface="Times" panose="02020603050405020304" pitchFamily="18" charset="0"/>
              </a:rPr>
              <a:t>                </a:t>
            </a:r>
            <a:r>
              <a:rPr lang="en-US" altLang="en-US" sz="3200" dirty="0">
                <a:latin typeface="Times" panose="02020603050405020304" pitchFamily="18" charset="0"/>
              </a:rPr>
              <a:t>0  64  32   16    8  4   2   1</a:t>
            </a:r>
          </a:p>
          <a:p>
            <a:endParaRPr lang="en-US" altLang="en-US" sz="3200" dirty="0">
              <a:latin typeface="Times" panose="02020603050405020304" pitchFamily="18" charset="0"/>
            </a:endParaRPr>
          </a:p>
          <a:p>
            <a:r>
              <a:rPr lang="en-US" altLang="en-US" sz="3200" dirty="0">
                <a:latin typeface="Times" panose="02020603050405020304" pitchFamily="18" charset="0"/>
              </a:rPr>
              <a:t>(+24)=  0  0   0      1     1  0   0   0           </a:t>
            </a:r>
          </a:p>
          <a:p>
            <a:r>
              <a:rPr lang="en-US" altLang="en-US" sz="3200" dirty="0">
                <a:latin typeface="Times" panose="02020603050405020304" pitchFamily="18" charset="0"/>
              </a:rPr>
              <a:t>(+17)=  0  0   0      1     0  0   0   1</a:t>
            </a:r>
          </a:p>
          <a:p>
            <a:r>
              <a:rPr lang="en-US" altLang="en-US" sz="3200" dirty="0">
                <a:latin typeface="Times" panose="02020603050405020304" pitchFamily="18" charset="0"/>
              </a:rPr>
              <a:t>(-17)=   1   1   1    0     1  1    1    1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a:extLst>
              <a:ext uri="{FF2B5EF4-FFF2-40B4-BE49-F238E27FC236}">
                <a16:creationId xmlns:a16="http://schemas.microsoft.com/office/drawing/2014/main" id="{BF080C9B-5487-30BC-0B10-579999A844FF}"/>
              </a:ext>
            </a:extLst>
          </p:cNvPr>
          <p:cNvSpPr txBox="1">
            <a:spLocks noChangeArrowheads="1"/>
          </p:cNvSpPr>
          <p:nvPr/>
        </p:nvSpPr>
        <p:spPr bwMode="auto">
          <a:xfrm>
            <a:off x="3124200" y="616744"/>
            <a:ext cx="1186543"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dirty="0">
                <a:effectLst>
                  <a:outerShdw blurRad="38100" dist="38100" dir="2700000" algn="tl">
                    <a:srgbClr val="000000"/>
                  </a:outerShdw>
                </a:effectLst>
              </a:rPr>
              <a:t>Example</a:t>
            </a:r>
          </a:p>
        </p:txBody>
      </p:sp>
      <p:sp>
        <p:nvSpPr>
          <p:cNvPr id="9219" name="Rectangle 3">
            <a:extLst>
              <a:ext uri="{FF2B5EF4-FFF2-40B4-BE49-F238E27FC236}">
                <a16:creationId xmlns:a16="http://schemas.microsoft.com/office/drawing/2014/main" id="{848DFD02-910D-2302-AE24-879F64676DFB}"/>
              </a:ext>
            </a:extLst>
          </p:cNvPr>
          <p:cNvSpPr>
            <a:spLocks noChangeArrowheads="1"/>
          </p:cNvSpPr>
          <p:nvPr/>
        </p:nvSpPr>
        <p:spPr bwMode="auto">
          <a:xfrm>
            <a:off x="342900" y="1306512"/>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Add two numbers in two’s complement representation:  (+24) + (-17)  </a:t>
            </a:r>
            <a:r>
              <a:rPr lang="en-US" altLang="en-US" sz="3200" dirty="0">
                <a:latin typeface="Times" panose="02020603050405020304" pitchFamily="18" charset="0"/>
                <a:sym typeface="Wingdings" panose="05000000000000000000" pitchFamily="2" charset="2"/>
              </a:rPr>
              <a:t>  (+7)</a:t>
            </a:r>
            <a:endParaRPr lang="en-US" altLang="en-US" sz="3200" dirty="0">
              <a:latin typeface="Times" panose="02020603050405020304" pitchFamily="18" charset="0"/>
            </a:endParaRPr>
          </a:p>
        </p:txBody>
      </p:sp>
      <p:sp>
        <p:nvSpPr>
          <p:cNvPr id="62468" name="Text Box 4">
            <a:extLst>
              <a:ext uri="{FF2B5EF4-FFF2-40B4-BE49-F238E27FC236}">
                <a16:creationId xmlns:a16="http://schemas.microsoft.com/office/drawing/2014/main" id="{98237AF6-AE82-F119-1390-9F05C9EC6491}"/>
              </a:ext>
            </a:extLst>
          </p:cNvPr>
          <p:cNvSpPr txBox="1">
            <a:spLocks noChangeArrowheads="1"/>
          </p:cNvSpPr>
          <p:nvPr/>
        </p:nvSpPr>
        <p:spPr bwMode="auto">
          <a:xfrm>
            <a:off x="228600" y="2133600"/>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62469" name="Rectangle 5">
            <a:extLst>
              <a:ext uri="{FF2B5EF4-FFF2-40B4-BE49-F238E27FC236}">
                <a16:creationId xmlns:a16="http://schemas.microsoft.com/office/drawing/2014/main" id="{4FE784BC-BF63-A675-7A4A-00C8F7015C2E}"/>
              </a:ext>
            </a:extLst>
          </p:cNvPr>
          <p:cNvSpPr>
            <a:spLocks noChangeArrowheads="1"/>
          </p:cNvSpPr>
          <p:nvPr/>
        </p:nvSpPr>
        <p:spPr bwMode="auto">
          <a:xfrm>
            <a:off x="304800" y="2895600"/>
            <a:ext cx="8382000" cy="1815882"/>
          </a:xfrm>
          <a:prstGeom prst="rect">
            <a:avLst/>
          </a:prstGeom>
          <a:noFill/>
          <a:ln w="9525">
            <a:noFill/>
            <a:miter lim="800000"/>
            <a:headEnd/>
            <a:tailEnd/>
          </a:ln>
          <a:effectLst/>
        </p:spPr>
        <p:txBody>
          <a:bodyPr>
            <a:spAutoFit/>
          </a:bodyPr>
          <a:lstStyle/>
          <a:p>
            <a:pPr algn="just">
              <a:spcBef>
                <a:spcPct val="50000"/>
              </a:spcBef>
              <a:defRPr/>
            </a:pPr>
            <a:r>
              <a:rPr lang="en-US" sz="2800" dirty="0">
                <a:solidFill>
                  <a:schemeClr val="bg2"/>
                </a:solidFill>
              </a:rPr>
              <a:t>Carry	           </a:t>
            </a:r>
            <a:r>
              <a:rPr lang="en-US" sz="2800" dirty="0"/>
              <a:t>1   1   1   1    1</a:t>
            </a:r>
          </a:p>
          <a:p>
            <a:pPr>
              <a:spcBef>
                <a:spcPct val="50000"/>
              </a:spcBef>
              <a:defRPr/>
            </a:pPr>
            <a:r>
              <a:rPr lang="en-US" sz="2800" dirty="0">
                <a:solidFill>
                  <a:schemeClr val="bg2"/>
                </a:solidFill>
              </a:rPr>
              <a:t>		0   0   0    1    1    0     0     0    </a:t>
            </a:r>
            <a:r>
              <a:rPr lang="en-US" sz="2800" b="1" dirty="0">
                <a:solidFill>
                  <a:schemeClr val="hlink"/>
                </a:solidFill>
              </a:rPr>
              <a:t> </a:t>
            </a:r>
            <a:r>
              <a:rPr lang="en-US" sz="2800" dirty="0">
                <a:effectLst>
                  <a:outerShdw blurRad="38100" dist="38100" dir="2700000" algn="tl">
                    <a:srgbClr val="000000"/>
                  </a:outerShdw>
                </a:effectLst>
              </a:rPr>
              <a:t>+</a:t>
            </a:r>
            <a:br>
              <a:rPr lang="en-US" sz="2800" dirty="0">
                <a:effectLst>
                  <a:outerShdw blurRad="38100" dist="38100" dir="2700000" algn="tl">
                    <a:srgbClr val="000000"/>
                  </a:outerShdw>
                </a:effectLst>
              </a:rPr>
            </a:br>
            <a:r>
              <a:rPr lang="en-US" sz="2800" dirty="0">
                <a:solidFill>
                  <a:schemeClr val="bg2"/>
                </a:solidFill>
              </a:rPr>
              <a:t>		1   1   1    0    1    1     1     1</a:t>
            </a:r>
          </a:p>
          <a:p>
            <a:pPr>
              <a:spcBef>
                <a:spcPct val="50000"/>
              </a:spcBef>
              <a:defRPr/>
            </a:pPr>
            <a:r>
              <a:rPr lang="en-US" sz="2800" dirty="0">
                <a:solidFill>
                  <a:schemeClr val="bg2"/>
                </a:solidFill>
              </a:rPr>
              <a:t>		----------------------------------</a:t>
            </a:r>
            <a:br>
              <a:rPr lang="en-US" sz="2800" dirty="0">
                <a:solidFill>
                  <a:schemeClr val="bg2"/>
                </a:solidFill>
              </a:rPr>
            </a:br>
            <a:r>
              <a:rPr lang="en-US" sz="2800" dirty="0">
                <a:solidFill>
                  <a:schemeClr val="bg2"/>
                </a:solidFill>
              </a:rPr>
              <a:t>Result		0   0   0    0    0    1     1     1       </a:t>
            </a:r>
            <a:r>
              <a:rPr lang="en-US" sz="2800" dirty="0">
                <a:solidFill>
                  <a:schemeClr val="bg2"/>
                </a:solidFill>
                <a:sym typeface="Wingdings" pitchFamily="2" charset="2"/>
              </a:rPr>
              <a:t>   +7</a:t>
            </a:r>
            <a:endParaRPr lang="en-US" sz="2800" b="1" i="1" dirty="0">
              <a:solidFill>
                <a:schemeClr val="bg2"/>
              </a:solidFill>
              <a:effectLst>
                <a:outerShdw blurRad="38100" dist="38100" dir="2700000" algn="tl">
                  <a:srgbClr val="FFFFFF"/>
                </a:outerShdw>
              </a:effectLst>
              <a:latin typeface="Times" charset="0"/>
            </a:endParaRPr>
          </a:p>
        </p:txBody>
      </p:sp>
    </p:spTree>
    <p:extLst>
      <p:ext uri="{BB962C8B-B14F-4D97-AF65-F5344CB8AC3E}">
        <p14:creationId xmlns:p14="http://schemas.microsoft.com/office/powerpoint/2010/main" val="13750567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EECDD2A-38C7-B68C-4E12-4115120C9A56}"/>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56</a:t>
            </a:fld>
            <a:endParaRPr lang="en-US">
              <a:solidFill>
                <a:srgbClr val="A5300F"/>
              </a:solidFill>
            </a:endParaRPr>
          </a:p>
        </p:txBody>
      </p:sp>
      <p:sp>
        <p:nvSpPr>
          <p:cNvPr id="3" name="Text Box 2">
            <a:extLst>
              <a:ext uri="{FF2B5EF4-FFF2-40B4-BE49-F238E27FC236}">
                <a16:creationId xmlns:a16="http://schemas.microsoft.com/office/drawing/2014/main" id="{261BAD38-E256-AD20-69BA-65B5D88CB5E5}"/>
              </a:ext>
            </a:extLst>
          </p:cNvPr>
          <p:cNvSpPr txBox="1">
            <a:spLocks noChangeArrowheads="1"/>
          </p:cNvSpPr>
          <p:nvPr/>
        </p:nvSpPr>
        <p:spPr bwMode="auto">
          <a:xfrm>
            <a:off x="3810000" y="609600"/>
            <a:ext cx="1255472"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dirty="0">
                <a:effectLst>
                  <a:outerShdw blurRad="38100" dist="38100" dir="2700000" algn="tl">
                    <a:srgbClr val="000000"/>
                  </a:outerShdw>
                </a:effectLst>
              </a:rPr>
              <a:t>Example </a:t>
            </a:r>
          </a:p>
        </p:txBody>
      </p:sp>
      <p:sp>
        <p:nvSpPr>
          <p:cNvPr id="4" name="Rectangle 3">
            <a:extLst>
              <a:ext uri="{FF2B5EF4-FFF2-40B4-BE49-F238E27FC236}">
                <a16:creationId xmlns:a16="http://schemas.microsoft.com/office/drawing/2014/main" id="{DFB2A3BD-33C0-DACC-C9FB-A2E59278F78E}"/>
              </a:ext>
            </a:extLst>
          </p:cNvPr>
          <p:cNvSpPr>
            <a:spLocks noChangeArrowheads="1"/>
          </p:cNvSpPr>
          <p:nvPr/>
        </p:nvSpPr>
        <p:spPr bwMode="auto">
          <a:xfrm>
            <a:off x="550606" y="1752600"/>
            <a:ext cx="8458200" cy="91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Add two numbers in two’s complement representation: </a:t>
            </a:r>
          </a:p>
          <a:p>
            <a:pPr algn="just" eaLnBrk="1" hangingPunct="1">
              <a:spcBef>
                <a:spcPct val="50000"/>
              </a:spcBef>
            </a:pPr>
            <a:r>
              <a:rPr lang="en-US" altLang="en-US" sz="3200" dirty="0">
                <a:latin typeface="Times" panose="02020603050405020304" pitchFamily="18" charset="0"/>
              </a:rPr>
              <a:t> (-35) + (+20)  </a:t>
            </a:r>
            <a:r>
              <a:rPr lang="en-US" altLang="en-US" sz="3200" dirty="0">
                <a:latin typeface="Times" panose="02020603050405020304" pitchFamily="18" charset="0"/>
                <a:sym typeface="Wingdings" panose="05000000000000000000" pitchFamily="2" charset="2"/>
              </a:rPr>
              <a:t>  (-15)</a:t>
            </a:r>
            <a:endParaRPr lang="en-US" altLang="en-US" sz="3200" dirty="0">
              <a:latin typeface="Times" panose="02020603050405020304" pitchFamily="18" charset="0"/>
            </a:endParaRPr>
          </a:p>
        </p:txBody>
      </p:sp>
      <p:sp>
        <p:nvSpPr>
          <p:cNvPr id="5" name="Text Box 4">
            <a:extLst>
              <a:ext uri="{FF2B5EF4-FFF2-40B4-BE49-F238E27FC236}">
                <a16:creationId xmlns:a16="http://schemas.microsoft.com/office/drawing/2014/main" id="{CBE5082B-0B50-8A7A-6026-AF44954C14AF}"/>
              </a:ext>
            </a:extLst>
          </p:cNvPr>
          <p:cNvSpPr txBox="1">
            <a:spLocks noChangeArrowheads="1"/>
          </p:cNvSpPr>
          <p:nvPr/>
        </p:nvSpPr>
        <p:spPr bwMode="auto">
          <a:xfrm>
            <a:off x="533400" y="2819400"/>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7" name="TextBox 6">
            <a:extLst>
              <a:ext uri="{FF2B5EF4-FFF2-40B4-BE49-F238E27FC236}">
                <a16:creationId xmlns:a16="http://schemas.microsoft.com/office/drawing/2014/main" id="{C2BE6C8F-94EC-488B-A88C-1C2424050385}"/>
              </a:ext>
            </a:extLst>
          </p:cNvPr>
          <p:cNvSpPr txBox="1"/>
          <p:nvPr/>
        </p:nvSpPr>
        <p:spPr>
          <a:xfrm>
            <a:off x="2133600" y="2933291"/>
            <a:ext cx="4419600" cy="1733808"/>
          </a:xfrm>
          <a:prstGeom prst="rect">
            <a:avLst/>
          </a:prstGeom>
          <a:noFill/>
        </p:spPr>
        <p:txBody>
          <a:bodyPr wrap="square" rtlCol="0">
            <a:spAutoFit/>
          </a:bodyPr>
          <a:lstStyle/>
          <a:p>
            <a:r>
              <a:rPr lang="en-US" altLang="en-US" sz="2400" dirty="0">
                <a:latin typeface="Times" panose="02020603050405020304" pitchFamily="18" charset="0"/>
              </a:rPr>
              <a:t>                </a:t>
            </a:r>
            <a:r>
              <a:rPr lang="en-US" altLang="en-US" sz="3200" dirty="0">
                <a:latin typeface="Times" panose="02020603050405020304" pitchFamily="18" charset="0"/>
              </a:rPr>
              <a:t>0  64  32   16    8  4   2   1</a:t>
            </a:r>
          </a:p>
          <a:p>
            <a:endParaRPr lang="en-US" altLang="en-US" sz="3200" dirty="0">
              <a:latin typeface="Times" panose="02020603050405020304" pitchFamily="18" charset="0"/>
            </a:endParaRPr>
          </a:p>
          <a:p>
            <a:r>
              <a:rPr lang="en-US" altLang="en-US" sz="3200" dirty="0">
                <a:latin typeface="Times" panose="02020603050405020304" pitchFamily="18" charset="0"/>
              </a:rPr>
              <a:t>(+35)=  0  0   1      0     0  0    1   1           </a:t>
            </a:r>
          </a:p>
          <a:p>
            <a:r>
              <a:rPr lang="en-US" altLang="en-US" sz="3200" dirty="0">
                <a:latin typeface="Times" panose="02020603050405020304" pitchFamily="18" charset="0"/>
              </a:rPr>
              <a:t>(-35)=  1   1   0      1     1   1   0   1</a:t>
            </a:r>
          </a:p>
          <a:p>
            <a:r>
              <a:rPr lang="en-US" altLang="en-US" sz="3200" dirty="0">
                <a:latin typeface="Times" panose="02020603050405020304" pitchFamily="18" charset="0"/>
              </a:rPr>
              <a:t>(+20)= 0  0    0      1     0   1   0   0 </a:t>
            </a:r>
          </a:p>
        </p:txBody>
      </p:sp>
    </p:spTree>
    <p:extLst>
      <p:ext uri="{BB962C8B-B14F-4D97-AF65-F5344CB8AC3E}">
        <p14:creationId xmlns:p14="http://schemas.microsoft.com/office/powerpoint/2010/main" val="36915058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a:extLst>
              <a:ext uri="{FF2B5EF4-FFF2-40B4-BE49-F238E27FC236}">
                <a16:creationId xmlns:a16="http://schemas.microsoft.com/office/drawing/2014/main" id="{03284E7A-A221-A339-C3ED-83A2A9F637D6}"/>
              </a:ext>
            </a:extLst>
          </p:cNvPr>
          <p:cNvSpPr txBox="1">
            <a:spLocks noChangeArrowheads="1"/>
          </p:cNvSpPr>
          <p:nvPr/>
        </p:nvSpPr>
        <p:spPr bwMode="auto">
          <a:xfrm>
            <a:off x="3048000" y="554149"/>
            <a:ext cx="1255472"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dirty="0">
                <a:effectLst>
                  <a:outerShdw blurRad="38100" dist="38100" dir="2700000" algn="tl">
                    <a:srgbClr val="000000"/>
                  </a:outerShdw>
                </a:effectLst>
              </a:rPr>
              <a:t>Example </a:t>
            </a:r>
          </a:p>
        </p:txBody>
      </p:sp>
      <p:sp>
        <p:nvSpPr>
          <p:cNvPr id="10243" name="Rectangle 3">
            <a:extLst>
              <a:ext uri="{FF2B5EF4-FFF2-40B4-BE49-F238E27FC236}">
                <a16:creationId xmlns:a16="http://schemas.microsoft.com/office/drawing/2014/main" id="{1F8F3C9A-93BB-73AE-083B-FC2FDD026893}"/>
              </a:ext>
            </a:extLst>
          </p:cNvPr>
          <p:cNvSpPr>
            <a:spLocks noChangeArrowheads="1"/>
          </p:cNvSpPr>
          <p:nvPr/>
        </p:nvSpPr>
        <p:spPr bwMode="auto">
          <a:xfrm>
            <a:off x="194187" y="1411287"/>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Add two numbers in two’s complement representation:  (-35) + (+20)  </a:t>
            </a:r>
            <a:r>
              <a:rPr lang="en-US" altLang="en-US" sz="3200" dirty="0">
                <a:latin typeface="Times" panose="02020603050405020304" pitchFamily="18" charset="0"/>
                <a:sym typeface="Wingdings" panose="05000000000000000000" pitchFamily="2" charset="2"/>
              </a:rPr>
              <a:t>  (-15)</a:t>
            </a:r>
            <a:endParaRPr lang="en-US" altLang="en-US" sz="3200" dirty="0">
              <a:latin typeface="Times" panose="02020603050405020304" pitchFamily="18" charset="0"/>
            </a:endParaRPr>
          </a:p>
        </p:txBody>
      </p:sp>
      <p:sp>
        <p:nvSpPr>
          <p:cNvPr id="63492" name="Text Box 4">
            <a:extLst>
              <a:ext uri="{FF2B5EF4-FFF2-40B4-BE49-F238E27FC236}">
                <a16:creationId xmlns:a16="http://schemas.microsoft.com/office/drawing/2014/main" id="{E74E14D4-A886-53FC-00DB-589B6B2D7168}"/>
              </a:ext>
            </a:extLst>
          </p:cNvPr>
          <p:cNvSpPr txBox="1">
            <a:spLocks noChangeArrowheads="1"/>
          </p:cNvSpPr>
          <p:nvPr/>
        </p:nvSpPr>
        <p:spPr bwMode="auto">
          <a:xfrm>
            <a:off x="377466" y="2278062"/>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63493" name="Rectangle 5">
            <a:extLst>
              <a:ext uri="{FF2B5EF4-FFF2-40B4-BE49-F238E27FC236}">
                <a16:creationId xmlns:a16="http://schemas.microsoft.com/office/drawing/2014/main" id="{CBD8456E-AE70-3286-BDF0-93CF25FB8CCE}"/>
              </a:ext>
            </a:extLst>
          </p:cNvPr>
          <p:cNvSpPr>
            <a:spLocks noChangeArrowheads="1"/>
          </p:cNvSpPr>
          <p:nvPr/>
        </p:nvSpPr>
        <p:spPr bwMode="auto">
          <a:xfrm>
            <a:off x="304800" y="2895600"/>
            <a:ext cx="8382000" cy="1815882"/>
          </a:xfrm>
          <a:prstGeom prst="rect">
            <a:avLst/>
          </a:prstGeom>
          <a:noFill/>
          <a:ln w="9525">
            <a:noFill/>
            <a:miter lim="800000"/>
            <a:headEnd/>
            <a:tailEnd/>
          </a:ln>
          <a:effectLst/>
        </p:spPr>
        <p:txBody>
          <a:bodyPr>
            <a:spAutoFit/>
          </a:bodyPr>
          <a:lstStyle/>
          <a:p>
            <a:pPr algn="just">
              <a:spcBef>
                <a:spcPct val="50000"/>
              </a:spcBef>
              <a:defRPr/>
            </a:pPr>
            <a:r>
              <a:rPr lang="en-US" sz="2800" dirty="0">
                <a:solidFill>
                  <a:schemeClr val="bg2"/>
                </a:solidFill>
              </a:rPr>
              <a:t>Carry	         	          </a:t>
            </a:r>
            <a:r>
              <a:rPr lang="en-US" sz="2800" dirty="0"/>
              <a:t>1    1    1</a:t>
            </a:r>
          </a:p>
          <a:p>
            <a:pPr>
              <a:spcBef>
                <a:spcPct val="50000"/>
              </a:spcBef>
              <a:defRPr/>
            </a:pPr>
            <a:r>
              <a:rPr lang="en-US" sz="2800" dirty="0">
                <a:solidFill>
                  <a:schemeClr val="bg2"/>
                </a:solidFill>
              </a:rPr>
              <a:t>		1   1   0    1    1    1     0     1    </a:t>
            </a:r>
            <a:r>
              <a:rPr lang="en-US" sz="2800" b="1" dirty="0">
                <a:solidFill>
                  <a:schemeClr val="hlink"/>
                </a:solidFill>
              </a:rPr>
              <a:t> </a:t>
            </a:r>
            <a:r>
              <a:rPr lang="en-US" sz="2800" dirty="0">
                <a:effectLst>
                  <a:outerShdw blurRad="38100" dist="38100" dir="2700000" algn="tl">
                    <a:srgbClr val="000000"/>
                  </a:outerShdw>
                </a:effectLst>
              </a:rPr>
              <a:t>+</a:t>
            </a:r>
            <a:br>
              <a:rPr lang="en-US" sz="2800" dirty="0">
                <a:effectLst>
                  <a:outerShdw blurRad="38100" dist="38100" dir="2700000" algn="tl">
                    <a:srgbClr val="000000"/>
                  </a:outerShdw>
                </a:effectLst>
              </a:rPr>
            </a:br>
            <a:r>
              <a:rPr lang="en-US" sz="2800" dirty="0">
                <a:solidFill>
                  <a:schemeClr val="bg2"/>
                </a:solidFill>
              </a:rPr>
              <a:t>		0   0   0    1    0    1     0     0</a:t>
            </a:r>
          </a:p>
          <a:p>
            <a:pPr>
              <a:spcBef>
                <a:spcPct val="50000"/>
              </a:spcBef>
              <a:defRPr/>
            </a:pPr>
            <a:r>
              <a:rPr lang="en-US" sz="2800" dirty="0">
                <a:solidFill>
                  <a:schemeClr val="bg2"/>
                </a:solidFill>
              </a:rPr>
              <a:t>		----------------------------------</a:t>
            </a:r>
            <a:br>
              <a:rPr lang="en-US" sz="2800" dirty="0">
                <a:solidFill>
                  <a:schemeClr val="bg2"/>
                </a:solidFill>
              </a:rPr>
            </a:br>
            <a:r>
              <a:rPr lang="en-US" sz="2800" dirty="0">
                <a:solidFill>
                  <a:schemeClr val="bg2"/>
                </a:solidFill>
              </a:rPr>
              <a:t>Result		1   1   1    1    0    0     0     1       </a:t>
            </a:r>
            <a:r>
              <a:rPr lang="en-US" sz="2800" dirty="0">
                <a:solidFill>
                  <a:schemeClr val="bg2"/>
                </a:solidFill>
                <a:sym typeface="Wingdings" pitchFamily="2" charset="2"/>
              </a:rPr>
              <a:t>   -15</a:t>
            </a:r>
            <a:endParaRPr lang="en-US" sz="2800" b="1" i="1" dirty="0">
              <a:solidFill>
                <a:schemeClr val="bg2"/>
              </a:solidFill>
              <a:effectLst>
                <a:outerShdw blurRad="38100" dist="38100" dir="2700000" algn="tl">
                  <a:srgbClr val="FFFFFF"/>
                </a:outerShdw>
              </a:effectLst>
              <a:latin typeface="Times" charset="0"/>
            </a:endParaRPr>
          </a:p>
        </p:txBody>
      </p:sp>
    </p:spTree>
    <p:extLst>
      <p:ext uri="{BB962C8B-B14F-4D97-AF65-F5344CB8AC3E}">
        <p14:creationId xmlns:p14="http://schemas.microsoft.com/office/powerpoint/2010/main" val="19091730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a:extLst>
              <a:ext uri="{FF2B5EF4-FFF2-40B4-BE49-F238E27FC236}">
                <a16:creationId xmlns:a16="http://schemas.microsoft.com/office/drawing/2014/main" id="{E74B5325-A1FE-7BB6-0A34-D1EAB2B415C1}"/>
              </a:ext>
            </a:extLst>
          </p:cNvPr>
          <p:cNvSpPr txBox="1">
            <a:spLocks noChangeArrowheads="1"/>
          </p:cNvSpPr>
          <p:nvPr/>
        </p:nvSpPr>
        <p:spPr bwMode="auto">
          <a:xfrm>
            <a:off x="39688" y="30163"/>
            <a:ext cx="2017712" cy="617537"/>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a:effectLst>
                  <a:outerShdw blurRad="38100" dist="38100" dir="2700000" algn="tl">
                    <a:srgbClr val="000000"/>
                  </a:outerShdw>
                </a:effectLst>
              </a:rPr>
              <a:t>Example 4</a:t>
            </a:r>
          </a:p>
        </p:txBody>
      </p:sp>
      <p:sp>
        <p:nvSpPr>
          <p:cNvPr id="11267" name="Rectangle 3">
            <a:extLst>
              <a:ext uri="{FF2B5EF4-FFF2-40B4-BE49-F238E27FC236}">
                <a16:creationId xmlns:a16="http://schemas.microsoft.com/office/drawing/2014/main" id="{FA4C56C1-9A5A-A643-8127-E3EED210FC4D}"/>
              </a:ext>
            </a:extLst>
          </p:cNvPr>
          <p:cNvSpPr>
            <a:spLocks noChangeArrowheads="1"/>
          </p:cNvSpPr>
          <p:nvPr/>
        </p:nvSpPr>
        <p:spPr bwMode="auto">
          <a:xfrm>
            <a:off x="228600" y="1277114"/>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Add two numbers in two’s complement representation:  (+127) + (+3)  </a:t>
            </a:r>
            <a:r>
              <a:rPr lang="en-US" altLang="en-US" sz="3200" dirty="0">
                <a:latin typeface="Times" panose="02020603050405020304" pitchFamily="18" charset="0"/>
                <a:sym typeface="Wingdings" panose="05000000000000000000" pitchFamily="2" charset="2"/>
              </a:rPr>
              <a:t>  (+130)</a:t>
            </a:r>
            <a:endParaRPr lang="en-US" altLang="en-US" sz="3200" dirty="0">
              <a:latin typeface="Times" panose="02020603050405020304" pitchFamily="18" charset="0"/>
            </a:endParaRPr>
          </a:p>
        </p:txBody>
      </p:sp>
      <p:sp>
        <p:nvSpPr>
          <p:cNvPr id="64516" name="Text Box 4">
            <a:extLst>
              <a:ext uri="{FF2B5EF4-FFF2-40B4-BE49-F238E27FC236}">
                <a16:creationId xmlns:a16="http://schemas.microsoft.com/office/drawing/2014/main" id="{413D43AB-C7A8-4026-543A-B11C7497E10B}"/>
              </a:ext>
            </a:extLst>
          </p:cNvPr>
          <p:cNvSpPr txBox="1">
            <a:spLocks noChangeArrowheads="1"/>
          </p:cNvSpPr>
          <p:nvPr/>
        </p:nvSpPr>
        <p:spPr bwMode="auto">
          <a:xfrm>
            <a:off x="228600" y="2133600"/>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64517" name="Rectangle 5">
            <a:extLst>
              <a:ext uri="{FF2B5EF4-FFF2-40B4-BE49-F238E27FC236}">
                <a16:creationId xmlns:a16="http://schemas.microsoft.com/office/drawing/2014/main" id="{F1BF55D6-CC47-D0D7-9C35-F8945A06D793}"/>
              </a:ext>
            </a:extLst>
          </p:cNvPr>
          <p:cNvSpPr>
            <a:spLocks noChangeArrowheads="1"/>
          </p:cNvSpPr>
          <p:nvPr/>
        </p:nvSpPr>
        <p:spPr bwMode="auto">
          <a:xfrm>
            <a:off x="304800" y="2895600"/>
            <a:ext cx="8382000" cy="3082925"/>
          </a:xfrm>
          <a:prstGeom prst="rect">
            <a:avLst/>
          </a:prstGeom>
          <a:noFill/>
          <a:ln w="9525">
            <a:noFill/>
            <a:miter lim="800000"/>
            <a:headEnd/>
            <a:tailEnd/>
          </a:ln>
          <a:effectLst/>
        </p:spPr>
        <p:txBody>
          <a:bodyPr>
            <a:spAutoFit/>
          </a:bodyPr>
          <a:lstStyle/>
          <a:p>
            <a:pPr algn="just">
              <a:spcBef>
                <a:spcPct val="50000"/>
              </a:spcBef>
              <a:defRPr/>
            </a:pPr>
            <a:r>
              <a:rPr lang="en-US" sz="2800" dirty="0">
                <a:solidFill>
                  <a:schemeClr val="bg2"/>
                </a:solidFill>
              </a:rPr>
              <a:t>Carry	      </a:t>
            </a:r>
            <a:r>
              <a:rPr lang="en-US" sz="2800" dirty="0"/>
              <a:t>1   1   1    1    1    1     1</a:t>
            </a:r>
          </a:p>
          <a:p>
            <a:pPr>
              <a:spcBef>
                <a:spcPct val="50000"/>
              </a:spcBef>
              <a:defRPr/>
            </a:pPr>
            <a:r>
              <a:rPr lang="en-US" sz="2800" dirty="0">
                <a:solidFill>
                  <a:schemeClr val="bg2"/>
                </a:solidFill>
              </a:rPr>
              <a:t>	      0   1   1    1    1    1     1     1    </a:t>
            </a:r>
            <a:r>
              <a:rPr lang="en-US" sz="2800" b="1" dirty="0">
                <a:solidFill>
                  <a:schemeClr val="hlink"/>
                </a:solidFill>
              </a:rPr>
              <a:t> </a:t>
            </a:r>
            <a:r>
              <a:rPr lang="en-US" sz="2800" dirty="0">
                <a:effectLst>
                  <a:outerShdw blurRad="38100" dist="38100" dir="2700000" algn="tl">
                    <a:srgbClr val="000000"/>
                  </a:outerShdw>
                </a:effectLst>
              </a:rPr>
              <a:t>+</a:t>
            </a:r>
            <a:br>
              <a:rPr lang="en-US" sz="2800" dirty="0">
                <a:effectLst>
                  <a:outerShdw blurRad="38100" dist="38100" dir="2700000" algn="tl">
                    <a:srgbClr val="000000"/>
                  </a:outerShdw>
                </a:effectLst>
              </a:rPr>
            </a:br>
            <a:r>
              <a:rPr lang="en-US" sz="2800" dirty="0">
                <a:solidFill>
                  <a:schemeClr val="bg2"/>
                </a:solidFill>
              </a:rPr>
              <a:t>	      0   0   0    0    0    0     1     1</a:t>
            </a:r>
          </a:p>
          <a:p>
            <a:pPr>
              <a:spcBef>
                <a:spcPct val="50000"/>
              </a:spcBef>
              <a:defRPr/>
            </a:pPr>
            <a:r>
              <a:rPr lang="en-US" sz="2800" dirty="0">
                <a:solidFill>
                  <a:schemeClr val="bg2"/>
                </a:solidFill>
              </a:rPr>
              <a:t>	      ----------------------------------</a:t>
            </a:r>
            <a:br>
              <a:rPr lang="en-US" sz="2800" dirty="0">
                <a:solidFill>
                  <a:schemeClr val="bg2"/>
                </a:solidFill>
              </a:rPr>
            </a:br>
            <a:r>
              <a:rPr lang="en-US" sz="2800" dirty="0">
                <a:solidFill>
                  <a:schemeClr val="bg2"/>
                </a:solidFill>
              </a:rPr>
              <a:t>Result	      1   0   0    0    0     0     1     0    </a:t>
            </a:r>
            <a:r>
              <a:rPr lang="en-US" sz="2800" dirty="0">
                <a:solidFill>
                  <a:schemeClr val="bg2"/>
                </a:solidFill>
                <a:sym typeface="Wingdings" pitchFamily="2" charset="2"/>
              </a:rPr>
              <a:t> </a:t>
            </a:r>
            <a:r>
              <a:rPr lang="en-US" sz="2800" b="1" i="1" dirty="0">
                <a:solidFill>
                  <a:schemeClr val="hlink"/>
                </a:solidFill>
                <a:effectLst>
                  <a:outerShdw blurRad="38100" dist="38100" dir="2700000" algn="tl">
                    <a:srgbClr val="000000"/>
                  </a:outerShdw>
                </a:effectLst>
                <a:sym typeface="Wingdings" pitchFamily="2" charset="2"/>
              </a:rPr>
              <a:t>-126 (Error)</a:t>
            </a:r>
            <a:br>
              <a:rPr lang="en-US" sz="2800" b="1" i="1" dirty="0">
                <a:solidFill>
                  <a:schemeClr val="hlink"/>
                </a:solidFill>
                <a:effectLst>
                  <a:outerShdw blurRad="38100" dist="38100" dir="2700000" algn="tl">
                    <a:srgbClr val="000000"/>
                  </a:outerShdw>
                </a:effectLst>
                <a:sym typeface="Wingdings" pitchFamily="2" charset="2"/>
              </a:rPr>
            </a:br>
            <a:r>
              <a:rPr lang="en-US" sz="2800" b="1" i="1" dirty="0">
                <a:solidFill>
                  <a:schemeClr val="hlink"/>
                </a:solidFill>
                <a:effectLst>
                  <a:outerShdw blurRad="38100" dist="38100" dir="2700000" algn="tl">
                    <a:srgbClr val="000000"/>
                  </a:outerShdw>
                </a:effectLst>
                <a:sym typeface="Wingdings" pitchFamily="2" charset="2"/>
              </a:rPr>
              <a:t>                 An overflow has occurred. </a:t>
            </a:r>
            <a:endParaRPr lang="en-US" sz="2800" b="1" i="1" dirty="0">
              <a:solidFill>
                <a:schemeClr val="hlink"/>
              </a:solidFill>
              <a:effectLst>
                <a:outerShdw blurRad="38100" dist="38100" dir="2700000" algn="tl">
                  <a:srgbClr val="000000"/>
                </a:outerShdw>
              </a:effectLst>
              <a:latin typeface="Times"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026">
            <a:extLst>
              <a:ext uri="{FF2B5EF4-FFF2-40B4-BE49-F238E27FC236}">
                <a16:creationId xmlns:a16="http://schemas.microsoft.com/office/drawing/2014/main" id="{79EFB54C-01F1-237B-E2D2-A66766C88CB2}"/>
              </a:ext>
            </a:extLst>
          </p:cNvPr>
          <p:cNvSpPr>
            <a:spLocks noChangeArrowheads="1"/>
          </p:cNvSpPr>
          <p:nvPr/>
        </p:nvSpPr>
        <p:spPr bwMode="auto">
          <a:xfrm>
            <a:off x="381000" y="2527300"/>
            <a:ext cx="8153400" cy="2487613"/>
          </a:xfrm>
          <a:prstGeom prst="rect">
            <a:avLst/>
          </a:prstGeom>
          <a:gradFill rotWithShape="0">
            <a:gsLst>
              <a:gs pos="0">
                <a:srgbClr val="5E9EFF"/>
              </a:gs>
              <a:gs pos="39999">
                <a:srgbClr val="85C2FF"/>
              </a:gs>
              <a:gs pos="70000">
                <a:srgbClr val="C4D6EB"/>
              </a:gs>
              <a:gs pos="100000">
                <a:srgbClr val="FFEBFA"/>
              </a:gs>
            </a:gsLst>
            <a:lin ang="5400000" scaled="1"/>
          </a:gradFill>
          <a:ln w="57150">
            <a:solidFill>
              <a:srgbClr val="FF3300"/>
            </a:solidFill>
            <a:miter lim="800000"/>
            <a:headEnd/>
            <a:tailEnd/>
          </a:ln>
          <a:effectLst/>
        </p:spPr>
        <p:txBody>
          <a:bodyPr>
            <a:spAutoFit/>
          </a:bodyPr>
          <a:lstStyle/>
          <a:p>
            <a:pPr algn="ctr">
              <a:spcBef>
                <a:spcPts val="700"/>
              </a:spcBef>
              <a:spcAft>
                <a:spcPts val="650"/>
              </a:spcAft>
              <a:defRPr/>
            </a:pPr>
            <a:r>
              <a:rPr lang="en-US" sz="3600" b="1" i="1" dirty="0">
                <a:effectLst>
                  <a:outerShdw blurRad="38100" dist="38100" dir="2700000" algn="tl">
                    <a:srgbClr val="FFFFFF"/>
                  </a:outerShdw>
                </a:effectLst>
                <a:latin typeface="Helvetica Neue"/>
              </a:rPr>
              <a:t>Range of numbers in two’s complement</a:t>
            </a:r>
            <a:br>
              <a:rPr lang="en-US" sz="3600" b="1" i="1" dirty="0">
                <a:effectLst>
                  <a:outerShdw blurRad="38100" dist="38100" dir="2700000" algn="tl">
                    <a:srgbClr val="FFFFFF"/>
                  </a:outerShdw>
                </a:effectLst>
                <a:latin typeface="Helvetica Neue"/>
              </a:rPr>
            </a:br>
            <a:r>
              <a:rPr lang="en-US" sz="3600" b="1" i="1" dirty="0">
                <a:effectLst>
                  <a:outerShdw blurRad="38100" dist="38100" dir="2700000" algn="tl">
                    <a:srgbClr val="FFFFFF"/>
                  </a:outerShdw>
                </a:effectLst>
                <a:latin typeface="Helvetica Neue"/>
              </a:rPr>
              <a:t>representation</a:t>
            </a:r>
          </a:p>
          <a:p>
            <a:pPr algn="ctr">
              <a:spcBef>
                <a:spcPts val="700"/>
              </a:spcBef>
              <a:spcAft>
                <a:spcPts val="650"/>
              </a:spcAft>
              <a:defRPr/>
            </a:pPr>
            <a:r>
              <a:rPr lang="en-US" sz="3600" b="1" i="1" dirty="0">
                <a:effectLst>
                  <a:outerShdw blurRad="38100" dist="38100" dir="2700000" algn="tl">
                    <a:srgbClr val="FFFFFF"/>
                  </a:outerShdw>
                </a:effectLst>
                <a:latin typeface="Helvetica Neue"/>
              </a:rPr>
              <a:t>- (2</a:t>
            </a:r>
            <a:r>
              <a:rPr lang="en-US" sz="3600" b="1" i="1" baseline="30000" dirty="0">
                <a:effectLst>
                  <a:outerShdw blurRad="38100" dist="38100" dir="2700000" algn="tl">
                    <a:srgbClr val="FFFFFF"/>
                  </a:outerShdw>
                </a:effectLst>
                <a:latin typeface="Helvetica Neue"/>
              </a:rPr>
              <a:t>N-1</a:t>
            </a:r>
            <a:r>
              <a:rPr lang="en-US" sz="3600" b="1" i="1" dirty="0">
                <a:effectLst>
                  <a:outerShdw blurRad="38100" dist="38100" dir="2700000" algn="tl">
                    <a:srgbClr val="FFFFFF"/>
                  </a:outerShdw>
                </a:effectLst>
                <a:latin typeface="Helvetica Neue"/>
              </a:rPr>
              <a:t>)   ---------- 0 -----------  +(2</a:t>
            </a:r>
            <a:r>
              <a:rPr lang="en-US" sz="3600" b="1" i="1" baseline="30000" dirty="0">
                <a:effectLst>
                  <a:outerShdw blurRad="38100" dist="38100" dir="2700000" algn="tl">
                    <a:srgbClr val="FFFFFF"/>
                  </a:outerShdw>
                </a:effectLst>
                <a:latin typeface="Helvetica Neue"/>
              </a:rPr>
              <a:t>N-1</a:t>
            </a:r>
            <a:r>
              <a:rPr lang="en-US" sz="3600" b="1" i="1" dirty="0">
                <a:effectLst>
                  <a:outerShdw blurRad="38100" dist="38100" dir="2700000" algn="tl">
                    <a:srgbClr val="FFFFFF"/>
                  </a:outerShdw>
                </a:effectLst>
                <a:latin typeface="Helvetica Neue"/>
              </a:rPr>
              <a:t> –1)</a:t>
            </a:r>
          </a:p>
        </p:txBody>
      </p:sp>
      <p:sp>
        <p:nvSpPr>
          <p:cNvPr id="59395" name="PubRRectCallout">
            <a:extLst>
              <a:ext uri="{FF2B5EF4-FFF2-40B4-BE49-F238E27FC236}">
                <a16:creationId xmlns:a16="http://schemas.microsoft.com/office/drawing/2014/main" id="{873C23BD-F8C0-EB69-B3A6-FE3A9667F47F}"/>
              </a:ext>
            </a:extLst>
          </p:cNvPr>
          <p:cNvSpPr>
            <a:spLocks noEditPoints="1" noChangeArrowheads="1"/>
          </p:cNvSpPr>
          <p:nvPr/>
        </p:nvSpPr>
        <p:spPr bwMode="auto">
          <a:xfrm>
            <a:off x="990600" y="1322388"/>
            <a:ext cx="2743200" cy="1143000"/>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rgbClr val="FFFF00"/>
          </a:solidFill>
          <a:ln w="9525">
            <a:solidFill>
              <a:srgbClr val="000000"/>
            </a:solidFill>
            <a:miter lim="800000"/>
            <a:headEnd/>
            <a:tailEnd/>
          </a:ln>
          <a:effectLst>
            <a:outerShdw dist="107763" dir="2700000" algn="ctr" rotWithShape="0">
              <a:srgbClr val="808080"/>
            </a:outerShdw>
          </a:effectLst>
        </p:spPr>
        <p:txBody>
          <a:bodyPr/>
          <a:lstStyle/>
          <a:p>
            <a:pPr>
              <a:defRPr/>
            </a:pPr>
            <a:endParaRPr lang="en-US"/>
          </a:p>
        </p:txBody>
      </p:sp>
      <p:sp>
        <p:nvSpPr>
          <p:cNvPr id="59396" name="Text Box 1028">
            <a:extLst>
              <a:ext uri="{FF2B5EF4-FFF2-40B4-BE49-F238E27FC236}">
                <a16:creationId xmlns:a16="http://schemas.microsoft.com/office/drawing/2014/main" id="{571D034E-3607-2CB6-8DEE-F243CB68AEF3}"/>
              </a:ext>
            </a:extLst>
          </p:cNvPr>
          <p:cNvSpPr txBox="1">
            <a:spLocks noChangeArrowheads="1"/>
          </p:cNvSpPr>
          <p:nvPr/>
        </p:nvSpPr>
        <p:spPr bwMode="auto">
          <a:xfrm>
            <a:off x="2286000" y="1474788"/>
            <a:ext cx="1200150" cy="641350"/>
          </a:xfrm>
          <a:prstGeom prst="rect">
            <a:avLst/>
          </a:prstGeom>
          <a:noFill/>
          <a:ln w="9525">
            <a:noFill/>
            <a:miter lim="800000"/>
            <a:headEnd/>
            <a:tailEnd/>
          </a:ln>
          <a:effectLst/>
        </p:spPr>
        <p:txBody>
          <a:bodyPr wrap="none">
            <a:spAutoFit/>
          </a:bodyPr>
          <a:lstStyle/>
          <a:p>
            <a:pPr>
              <a:defRPr/>
            </a:pPr>
            <a:r>
              <a:rPr lang="en-US" sz="3600">
                <a:effectLst>
                  <a:outerShdw blurRad="38100" dist="38100" dir="2700000" algn="tl">
                    <a:srgbClr val="C0C0C0"/>
                  </a:outerShdw>
                </a:effectLst>
              </a:rPr>
              <a:t>Note:</a:t>
            </a:r>
          </a:p>
        </p:txBody>
      </p:sp>
      <p:pic>
        <p:nvPicPr>
          <p:cNvPr id="12293" name="Picture 1029">
            <a:extLst>
              <a:ext uri="{FF2B5EF4-FFF2-40B4-BE49-F238E27FC236}">
                <a16:creationId xmlns:a16="http://schemas.microsoft.com/office/drawing/2014/main" id="{5B78AE37-09C2-699C-EBDE-7C0B00F845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5538" y="1400175"/>
            <a:ext cx="322262"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a:extLst>
              <a:ext uri="{FF2B5EF4-FFF2-40B4-BE49-F238E27FC236}">
                <a16:creationId xmlns:a16="http://schemas.microsoft.com/office/drawing/2014/main" id="{9B953198-CC52-040B-A37F-00333F05405A}"/>
              </a:ext>
            </a:extLst>
          </p:cNvPr>
          <p:cNvSpPr txBox="1">
            <a:spLocks noChangeArrowheads="1"/>
          </p:cNvSpPr>
          <p:nvPr/>
        </p:nvSpPr>
        <p:spPr bwMode="auto">
          <a:xfrm>
            <a:off x="60325" y="0"/>
            <a:ext cx="10826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600" b="1"/>
              <a:t>Figure 4-2</a:t>
            </a:r>
          </a:p>
        </p:txBody>
      </p:sp>
      <p:sp>
        <p:nvSpPr>
          <p:cNvPr id="13315" name="Text Box 6">
            <a:extLst>
              <a:ext uri="{FF2B5EF4-FFF2-40B4-BE49-F238E27FC236}">
                <a16:creationId xmlns:a16="http://schemas.microsoft.com/office/drawing/2014/main" id="{74AD575D-D28A-D2CA-765F-F9FEAD6A22FF}"/>
              </a:ext>
            </a:extLst>
          </p:cNvPr>
          <p:cNvSpPr txBox="1">
            <a:spLocks noChangeArrowheads="1"/>
          </p:cNvSpPr>
          <p:nvPr/>
        </p:nvSpPr>
        <p:spPr bwMode="auto">
          <a:xfrm>
            <a:off x="1219200" y="334963"/>
            <a:ext cx="73961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b="1">
                <a:solidFill>
                  <a:srgbClr val="000066"/>
                </a:solidFill>
              </a:rPr>
              <a:t>Two’s complement numbers visualization</a:t>
            </a:r>
          </a:p>
        </p:txBody>
      </p:sp>
      <p:pic>
        <p:nvPicPr>
          <p:cNvPr id="13316" name="Picture 9">
            <a:extLst>
              <a:ext uri="{FF2B5EF4-FFF2-40B4-BE49-F238E27FC236}">
                <a16:creationId xmlns:a16="http://schemas.microsoft.com/office/drawing/2014/main" id="{4CBE1AB8-3F01-6215-11EE-2EFE7D2AF9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775" y="1187450"/>
            <a:ext cx="5530850" cy="52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026">
            <a:extLst>
              <a:ext uri="{FF2B5EF4-FFF2-40B4-BE49-F238E27FC236}">
                <a16:creationId xmlns:a16="http://schemas.microsoft.com/office/drawing/2014/main" id="{D0895BB2-2834-2BFF-65C8-32E2CE4438BE}"/>
              </a:ext>
            </a:extLst>
          </p:cNvPr>
          <p:cNvSpPr>
            <a:spLocks noChangeArrowheads="1"/>
          </p:cNvSpPr>
          <p:nvPr/>
        </p:nvSpPr>
        <p:spPr bwMode="auto">
          <a:xfrm>
            <a:off x="228600" y="1828800"/>
            <a:ext cx="8686800" cy="2862263"/>
          </a:xfrm>
          <a:prstGeom prst="rect">
            <a:avLst/>
          </a:prstGeom>
          <a:gradFill rotWithShape="0">
            <a:gsLst>
              <a:gs pos="0">
                <a:srgbClr val="5E9EFF"/>
              </a:gs>
              <a:gs pos="39999">
                <a:srgbClr val="85C2FF"/>
              </a:gs>
              <a:gs pos="70000">
                <a:srgbClr val="C4D6EB"/>
              </a:gs>
              <a:gs pos="100000">
                <a:srgbClr val="FFEBFA"/>
              </a:gs>
            </a:gsLst>
            <a:lin ang="5400000" scaled="1"/>
          </a:gradFill>
          <a:ln w="57150">
            <a:solidFill>
              <a:srgbClr val="FF3300"/>
            </a:solidFill>
            <a:miter lim="800000"/>
            <a:headEnd/>
            <a:tailEnd/>
          </a:ln>
          <a:effectLst/>
        </p:spPr>
        <p:txBody>
          <a:bodyPr>
            <a:spAutoFit/>
          </a:bodyPr>
          <a:lstStyle/>
          <a:p>
            <a:pPr>
              <a:spcBef>
                <a:spcPts val="700"/>
              </a:spcBef>
              <a:spcAft>
                <a:spcPts val="650"/>
              </a:spcAft>
              <a:defRPr/>
            </a:pPr>
            <a:r>
              <a:rPr lang="en-US" sz="3600" b="1" i="1" dirty="0">
                <a:effectLst>
                  <a:outerShdw blurRad="38100" dist="38100" dir="2700000" algn="tl">
                    <a:srgbClr val="FFFFFF"/>
                  </a:outerShdw>
                </a:effectLst>
                <a:latin typeface="Times" charset="0"/>
              </a:rPr>
              <a:t>When you do arithmetic operations on numbers in a computer, remember that each number and the result should be in the range defined by the bit allocation. </a:t>
            </a:r>
          </a:p>
        </p:txBody>
      </p:sp>
      <p:sp>
        <p:nvSpPr>
          <p:cNvPr id="60419" name="PubRRectCallout">
            <a:extLst>
              <a:ext uri="{FF2B5EF4-FFF2-40B4-BE49-F238E27FC236}">
                <a16:creationId xmlns:a16="http://schemas.microsoft.com/office/drawing/2014/main" id="{B2478EAB-EC72-59D9-A9A5-FA5C95590C56}"/>
              </a:ext>
            </a:extLst>
          </p:cNvPr>
          <p:cNvSpPr>
            <a:spLocks noEditPoints="1" noChangeArrowheads="1"/>
          </p:cNvSpPr>
          <p:nvPr/>
        </p:nvSpPr>
        <p:spPr bwMode="auto">
          <a:xfrm>
            <a:off x="1066800" y="533400"/>
            <a:ext cx="2743200" cy="1143000"/>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rgbClr val="FFFF00"/>
          </a:solidFill>
          <a:ln w="9525">
            <a:solidFill>
              <a:srgbClr val="000000"/>
            </a:solidFill>
            <a:miter lim="800000"/>
            <a:headEnd/>
            <a:tailEnd/>
          </a:ln>
          <a:effectLst>
            <a:outerShdw dist="107763" dir="2700000" algn="ctr" rotWithShape="0">
              <a:srgbClr val="808080"/>
            </a:outerShdw>
          </a:effectLst>
        </p:spPr>
        <p:txBody>
          <a:bodyPr/>
          <a:lstStyle/>
          <a:p>
            <a:pPr>
              <a:defRPr/>
            </a:pPr>
            <a:endParaRPr lang="en-US"/>
          </a:p>
        </p:txBody>
      </p:sp>
      <p:sp>
        <p:nvSpPr>
          <p:cNvPr id="60420" name="Text Box 1028">
            <a:extLst>
              <a:ext uri="{FF2B5EF4-FFF2-40B4-BE49-F238E27FC236}">
                <a16:creationId xmlns:a16="http://schemas.microsoft.com/office/drawing/2014/main" id="{4CB96632-64DA-9FCA-6963-58DAB8A3C893}"/>
              </a:ext>
            </a:extLst>
          </p:cNvPr>
          <p:cNvSpPr txBox="1">
            <a:spLocks noChangeArrowheads="1"/>
          </p:cNvSpPr>
          <p:nvPr/>
        </p:nvSpPr>
        <p:spPr bwMode="auto">
          <a:xfrm>
            <a:off x="2209800" y="685800"/>
            <a:ext cx="1200150" cy="641350"/>
          </a:xfrm>
          <a:prstGeom prst="rect">
            <a:avLst/>
          </a:prstGeom>
          <a:noFill/>
          <a:ln w="9525">
            <a:noFill/>
            <a:miter lim="800000"/>
            <a:headEnd/>
            <a:tailEnd/>
          </a:ln>
          <a:effectLst/>
        </p:spPr>
        <p:txBody>
          <a:bodyPr wrap="none">
            <a:spAutoFit/>
          </a:bodyPr>
          <a:lstStyle/>
          <a:p>
            <a:pPr>
              <a:defRPr/>
            </a:pPr>
            <a:r>
              <a:rPr lang="en-US" sz="3600" dirty="0">
                <a:effectLst>
                  <a:outerShdw blurRad="38100" dist="38100" dir="2700000" algn="tl">
                    <a:srgbClr val="C0C0C0"/>
                  </a:outerShdw>
                </a:effectLst>
              </a:rPr>
              <a:t>Note:</a:t>
            </a:r>
          </a:p>
        </p:txBody>
      </p:sp>
      <p:pic>
        <p:nvPicPr>
          <p:cNvPr id="14341" name="Picture 1029">
            <a:extLst>
              <a:ext uri="{FF2B5EF4-FFF2-40B4-BE49-F238E27FC236}">
                <a16:creationId xmlns:a16="http://schemas.microsoft.com/office/drawing/2014/main" id="{13D1A492-8CD5-10D9-8B80-CB98CC0941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609600"/>
            <a:ext cx="322263"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a:extLst>
              <a:ext uri="{FF2B5EF4-FFF2-40B4-BE49-F238E27FC236}">
                <a16:creationId xmlns:a16="http://schemas.microsoft.com/office/drawing/2014/main" id="{A6A8AA25-9124-B1C3-6179-5330A7D575CA}"/>
              </a:ext>
            </a:extLst>
          </p:cNvPr>
          <p:cNvSpPr txBox="1">
            <a:spLocks noChangeArrowheads="1"/>
          </p:cNvSpPr>
          <p:nvPr/>
        </p:nvSpPr>
        <p:spPr bwMode="auto">
          <a:xfrm>
            <a:off x="3429000" y="566486"/>
            <a:ext cx="1186543"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dirty="0">
                <a:effectLst>
                  <a:outerShdw blurRad="38100" dist="38100" dir="2700000" algn="tl">
                    <a:srgbClr val="000000"/>
                  </a:outerShdw>
                </a:effectLst>
              </a:rPr>
              <a:t>Example</a:t>
            </a:r>
          </a:p>
        </p:txBody>
      </p:sp>
      <p:sp>
        <p:nvSpPr>
          <p:cNvPr id="15363" name="Rectangle 3">
            <a:extLst>
              <a:ext uri="{FF2B5EF4-FFF2-40B4-BE49-F238E27FC236}">
                <a16:creationId xmlns:a16="http://schemas.microsoft.com/office/drawing/2014/main" id="{200F98A7-92FA-82FF-8B0F-2A9DFAEA02F3}"/>
              </a:ext>
            </a:extLst>
          </p:cNvPr>
          <p:cNvSpPr>
            <a:spLocks noChangeArrowheads="1"/>
          </p:cNvSpPr>
          <p:nvPr/>
        </p:nvSpPr>
        <p:spPr bwMode="auto">
          <a:xfrm>
            <a:off x="266700" y="1278509"/>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Subtract 62 from 101 in two’s complement:  </a:t>
            </a:r>
            <a:br>
              <a:rPr lang="en-US" altLang="en-US" sz="3200" dirty="0">
                <a:latin typeface="Times" panose="02020603050405020304" pitchFamily="18" charset="0"/>
              </a:rPr>
            </a:br>
            <a:r>
              <a:rPr lang="en-US" altLang="en-US" sz="3200" dirty="0">
                <a:latin typeface="Times" panose="02020603050405020304" pitchFamily="18" charset="0"/>
              </a:rPr>
              <a:t>       (+101) - (+62)  </a:t>
            </a:r>
            <a:r>
              <a:rPr lang="en-US" altLang="en-US" sz="3200" dirty="0">
                <a:latin typeface="Times" panose="02020603050405020304" pitchFamily="18" charset="0"/>
                <a:sym typeface="Wingdings" panose="05000000000000000000" pitchFamily="2" charset="2"/>
              </a:rPr>
              <a:t>  (+101) + (-62)</a:t>
            </a:r>
            <a:endParaRPr lang="en-US" altLang="en-US" sz="3200" dirty="0">
              <a:latin typeface="Times" panose="02020603050405020304" pitchFamily="18" charset="0"/>
            </a:endParaRPr>
          </a:p>
        </p:txBody>
      </p:sp>
      <p:sp>
        <p:nvSpPr>
          <p:cNvPr id="65540" name="Text Box 4">
            <a:extLst>
              <a:ext uri="{FF2B5EF4-FFF2-40B4-BE49-F238E27FC236}">
                <a16:creationId xmlns:a16="http://schemas.microsoft.com/office/drawing/2014/main" id="{2D5ACB43-277B-660B-7B72-D84DB9AB6666}"/>
              </a:ext>
            </a:extLst>
          </p:cNvPr>
          <p:cNvSpPr txBox="1">
            <a:spLocks noChangeArrowheads="1"/>
          </p:cNvSpPr>
          <p:nvPr/>
        </p:nvSpPr>
        <p:spPr bwMode="auto">
          <a:xfrm>
            <a:off x="381000" y="2286000"/>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8" name="TextBox 7">
            <a:extLst>
              <a:ext uri="{FF2B5EF4-FFF2-40B4-BE49-F238E27FC236}">
                <a16:creationId xmlns:a16="http://schemas.microsoft.com/office/drawing/2014/main" id="{CEA3FCA7-A5E4-7E9D-2CC0-09ADAB8FF392}"/>
              </a:ext>
            </a:extLst>
          </p:cNvPr>
          <p:cNvSpPr txBox="1"/>
          <p:nvPr/>
        </p:nvSpPr>
        <p:spPr>
          <a:xfrm>
            <a:off x="1981200" y="3124200"/>
            <a:ext cx="4419600" cy="1733808"/>
          </a:xfrm>
          <a:prstGeom prst="rect">
            <a:avLst/>
          </a:prstGeom>
          <a:noFill/>
        </p:spPr>
        <p:txBody>
          <a:bodyPr wrap="square" rtlCol="0">
            <a:spAutoFit/>
          </a:bodyPr>
          <a:lstStyle/>
          <a:p>
            <a:r>
              <a:rPr lang="en-US" altLang="en-US" sz="2400" dirty="0">
                <a:latin typeface="Times" panose="02020603050405020304" pitchFamily="18" charset="0"/>
              </a:rPr>
              <a:t>                   </a:t>
            </a:r>
            <a:r>
              <a:rPr lang="en-US" altLang="en-US" sz="3200" dirty="0">
                <a:latin typeface="Times" panose="02020603050405020304" pitchFamily="18" charset="0"/>
              </a:rPr>
              <a:t>0  64  32   16    8  4   2   1</a:t>
            </a:r>
          </a:p>
          <a:p>
            <a:endParaRPr lang="en-US" altLang="en-US" sz="3200" dirty="0">
              <a:latin typeface="Times" panose="02020603050405020304" pitchFamily="18" charset="0"/>
            </a:endParaRPr>
          </a:p>
          <a:p>
            <a:r>
              <a:rPr lang="en-US" altLang="en-US" sz="3200" dirty="0">
                <a:latin typeface="Times" panose="02020603050405020304" pitchFamily="18" charset="0"/>
              </a:rPr>
              <a:t>(+101)=  0  1   1      0     0  1   0   1           </a:t>
            </a:r>
          </a:p>
          <a:p>
            <a:r>
              <a:rPr lang="en-US" altLang="en-US" sz="3200" dirty="0">
                <a:latin typeface="Times" panose="02020603050405020304" pitchFamily="18" charset="0"/>
              </a:rPr>
              <a:t>(+62)=    0  0   1      1     1  1   1   0</a:t>
            </a:r>
          </a:p>
          <a:p>
            <a:r>
              <a:rPr lang="en-US" altLang="en-US" sz="3200" dirty="0">
                <a:latin typeface="Times" panose="02020603050405020304" pitchFamily="18" charset="0"/>
              </a:rPr>
              <a:t>(-62)=     1   1   0      0    0  0   1   0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a:extLst>
              <a:ext uri="{FF2B5EF4-FFF2-40B4-BE49-F238E27FC236}">
                <a16:creationId xmlns:a16="http://schemas.microsoft.com/office/drawing/2014/main" id="{A6A8AA25-9124-B1C3-6179-5330A7D575CA}"/>
              </a:ext>
            </a:extLst>
          </p:cNvPr>
          <p:cNvSpPr txBox="1">
            <a:spLocks noChangeArrowheads="1"/>
          </p:cNvSpPr>
          <p:nvPr/>
        </p:nvSpPr>
        <p:spPr bwMode="auto">
          <a:xfrm>
            <a:off x="3429000" y="566486"/>
            <a:ext cx="1186543" cy="420628"/>
          </a:xfrm>
          <a:prstGeom prst="rect">
            <a:avLst/>
          </a:prstGeom>
          <a:solidFill>
            <a:schemeClr val="accent1"/>
          </a:solidFill>
          <a:ln w="38100">
            <a:solidFill>
              <a:srgbClr val="FF3300"/>
            </a:solidFill>
            <a:miter lim="800000"/>
            <a:headEnd/>
            <a:tailEnd/>
          </a:ln>
          <a:effectLst/>
        </p:spPr>
        <p:txBody>
          <a:bodyPr wrap="none">
            <a:spAutoFit/>
          </a:bodyPr>
          <a:lstStyle/>
          <a:p>
            <a:pPr>
              <a:defRPr/>
            </a:pPr>
            <a:r>
              <a:rPr lang="en-US" sz="3200" b="1" i="1" dirty="0">
                <a:effectLst>
                  <a:outerShdw blurRad="38100" dist="38100" dir="2700000" algn="tl">
                    <a:srgbClr val="000000"/>
                  </a:outerShdw>
                </a:effectLst>
              </a:rPr>
              <a:t>Example</a:t>
            </a:r>
          </a:p>
        </p:txBody>
      </p:sp>
      <p:sp>
        <p:nvSpPr>
          <p:cNvPr id="15363" name="Rectangle 3">
            <a:extLst>
              <a:ext uri="{FF2B5EF4-FFF2-40B4-BE49-F238E27FC236}">
                <a16:creationId xmlns:a16="http://schemas.microsoft.com/office/drawing/2014/main" id="{200F98A7-92FA-82FF-8B0F-2A9DFAEA02F3}"/>
              </a:ext>
            </a:extLst>
          </p:cNvPr>
          <p:cNvSpPr>
            <a:spLocks noChangeArrowheads="1"/>
          </p:cNvSpPr>
          <p:nvPr/>
        </p:nvSpPr>
        <p:spPr bwMode="auto">
          <a:xfrm>
            <a:off x="266700" y="1278509"/>
            <a:ext cx="8458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spcBef>
                <a:spcPct val="50000"/>
              </a:spcBef>
            </a:pPr>
            <a:r>
              <a:rPr lang="en-US" altLang="en-US" sz="3200" dirty="0">
                <a:latin typeface="Times" panose="02020603050405020304" pitchFamily="18" charset="0"/>
              </a:rPr>
              <a:t>Subtract 62 from 101 in two’s complement:  </a:t>
            </a:r>
            <a:br>
              <a:rPr lang="en-US" altLang="en-US" sz="3200" dirty="0">
                <a:latin typeface="Times" panose="02020603050405020304" pitchFamily="18" charset="0"/>
              </a:rPr>
            </a:br>
            <a:r>
              <a:rPr lang="en-US" altLang="en-US" sz="3200" dirty="0">
                <a:latin typeface="Times" panose="02020603050405020304" pitchFamily="18" charset="0"/>
              </a:rPr>
              <a:t>       (+101) - (+62)  </a:t>
            </a:r>
            <a:r>
              <a:rPr lang="en-US" altLang="en-US" sz="3200" dirty="0">
                <a:latin typeface="Times" panose="02020603050405020304" pitchFamily="18" charset="0"/>
                <a:sym typeface="Wingdings" panose="05000000000000000000" pitchFamily="2" charset="2"/>
              </a:rPr>
              <a:t>  (+101) + (-62)</a:t>
            </a:r>
            <a:endParaRPr lang="en-US" altLang="en-US" sz="3200" dirty="0">
              <a:latin typeface="Times" panose="02020603050405020304" pitchFamily="18" charset="0"/>
            </a:endParaRPr>
          </a:p>
        </p:txBody>
      </p:sp>
      <p:sp>
        <p:nvSpPr>
          <p:cNvPr id="65540" name="Text Box 4">
            <a:extLst>
              <a:ext uri="{FF2B5EF4-FFF2-40B4-BE49-F238E27FC236}">
                <a16:creationId xmlns:a16="http://schemas.microsoft.com/office/drawing/2014/main" id="{2D5ACB43-277B-660B-7B72-D84DB9AB6666}"/>
              </a:ext>
            </a:extLst>
          </p:cNvPr>
          <p:cNvSpPr txBox="1">
            <a:spLocks noChangeArrowheads="1"/>
          </p:cNvSpPr>
          <p:nvPr/>
        </p:nvSpPr>
        <p:spPr bwMode="auto">
          <a:xfrm>
            <a:off x="381000" y="2286000"/>
            <a:ext cx="1140056" cy="420628"/>
          </a:xfrm>
          <a:prstGeom prst="rect">
            <a:avLst/>
          </a:prstGeom>
          <a:solidFill>
            <a:schemeClr val="bg2"/>
          </a:solidFill>
          <a:ln w="38100">
            <a:solidFill>
              <a:srgbClr val="FF3300"/>
            </a:solidFill>
            <a:miter lim="800000"/>
            <a:headEnd/>
            <a:tailEnd/>
          </a:ln>
          <a:effectLst/>
        </p:spPr>
        <p:txBody>
          <a:bodyPr wrap="none">
            <a:spAutoFit/>
          </a:bodyPr>
          <a:lstStyle/>
          <a:p>
            <a:pPr>
              <a:defRPr/>
            </a:pPr>
            <a:r>
              <a:rPr lang="en-US" sz="3200" b="1" i="1">
                <a:solidFill>
                  <a:schemeClr val="bg1"/>
                </a:solidFill>
                <a:effectLst>
                  <a:outerShdw blurRad="38100" dist="38100" dir="2700000" algn="tl">
                    <a:srgbClr val="000000"/>
                  </a:outerShdw>
                </a:effectLst>
              </a:rPr>
              <a:t>Solution</a:t>
            </a:r>
          </a:p>
        </p:txBody>
      </p:sp>
      <p:sp>
        <p:nvSpPr>
          <p:cNvPr id="2" name="Rectangle 5">
            <a:extLst>
              <a:ext uri="{FF2B5EF4-FFF2-40B4-BE49-F238E27FC236}">
                <a16:creationId xmlns:a16="http://schemas.microsoft.com/office/drawing/2014/main" id="{0D690351-B0CC-69B4-0960-CA07C93A2BB1}"/>
              </a:ext>
            </a:extLst>
          </p:cNvPr>
          <p:cNvSpPr>
            <a:spLocks noChangeArrowheads="1"/>
          </p:cNvSpPr>
          <p:nvPr/>
        </p:nvSpPr>
        <p:spPr bwMode="auto">
          <a:xfrm>
            <a:off x="304800" y="2895600"/>
            <a:ext cx="8382000" cy="2103140"/>
          </a:xfrm>
          <a:prstGeom prst="rect">
            <a:avLst/>
          </a:prstGeom>
          <a:noFill/>
          <a:ln w="9525">
            <a:noFill/>
            <a:miter lim="800000"/>
            <a:headEnd/>
            <a:tailEnd/>
          </a:ln>
          <a:effectLst/>
        </p:spPr>
        <p:txBody>
          <a:bodyPr>
            <a:spAutoFit/>
          </a:bodyPr>
          <a:lstStyle/>
          <a:p>
            <a:pPr algn="just">
              <a:spcBef>
                <a:spcPct val="50000"/>
              </a:spcBef>
              <a:defRPr/>
            </a:pPr>
            <a:r>
              <a:rPr lang="en-US" sz="2800" dirty="0">
                <a:solidFill>
                  <a:schemeClr val="bg2"/>
                </a:solidFill>
              </a:rPr>
              <a:t>Carry	          </a:t>
            </a:r>
            <a:r>
              <a:rPr lang="en-US" sz="2800" dirty="0"/>
              <a:t>1   1</a:t>
            </a:r>
          </a:p>
          <a:p>
            <a:pPr>
              <a:spcBef>
                <a:spcPct val="50000"/>
              </a:spcBef>
              <a:defRPr/>
            </a:pPr>
            <a:r>
              <a:rPr lang="en-US" sz="2800" dirty="0">
                <a:solidFill>
                  <a:schemeClr val="bg2"/>
                </a:solidFill>
              </a:rPr>
              <a:t>		0   1   1    0    0    1     0     1    </a:t>
            </a:r>
            <a:r>
              <a:rPr lang="en-US" sz="2800" b="1" dirty="0">
                <a:solidFill>
                  <a:schemeClr val="hlink"/>
                </a:solidFill>
              </a:rPr>
              <a:t> </a:t>
            </a:r>
            <a:r>
              <a:rPr lang="en-US" sz="2800" dirty="0">
                <a:effectLst>
                  <a:outerShdw blurRad="38100" dist="38100" dir="2700000" algn="tl">
                    <a:srgbClr val="000000"/>
                  </a:outerShdw>
                </a:effectLst>
              </a:rPr>
              <a:t>+</a:t>
            </a:r>
            <a:br>
              <a:rPr lang="en-US" sz="2800" dirty="0">
                <a:effectLst>
                  <a:outerShdw blurRad="38100" dist="38100" dir="2700000" algn="tl">
                    <a:srgbClr val="000000"/>
                  </a:outerShdw>
                </a:effectLst>
              </a:rPr>
            </a:br>
            <a:r>
              <a:rPr lang="en-US" sz="2800" dirty="0">
                <a:solidFill>
                  <a:schemeClr val="bg2"/>
                </a:solidFill>
              </a:rPr>
              <a:t>		1   1   0    0    0    0     1     0</a:t>
            </a:r>
          </a:p>
          <a:p>
            <a:pPr>
              <a:spcBef>
                <a:spcPct val="50000"/>
              </a:spcBef>
              <a:defRPr/>
            </a:pPr>
            <a:r>
              <a:rPr lang="en-US" sz="2800" dirty="0">
                <a:solidFill>
                  <a:schemeClr val="bg2"/>
                </a:solidFill>
              </a:rPr>
              <a:t>		----------------------------------</a:t>
            </a:r>
            <a:br>
              <a:rPr lang="en-US" sz="2800" dirty="0">
                <a:solidFill>
                  <a:schemeClr val="bg2"/>
                </a:solidFill>
              </a:rPr>
            </a:br>
            <a:r>
              <a:rPr lang="en-US" sz="2800" dirty="0">
                <a:solidFill>
                  <a:schemeClr val="bg2"/>
                </a:solidFill>
              </a:rPr>
              <a:t>Result		0   0   1    0    0    1     1     1       </a:t>
            </a:r>
            <a:r>
              <a:rPr lang="en-US" sz="2800" dirty="0">
                <a:solidFill>
                  <a:schemeClr val="bg2"/>
                </a:solidFill>
                <a:sym typeface="Wingdings" pitchFamily="2" charset="2"/>
              </a:rPr>
              <a:t>   39</a:t>
            </a:r>
            <a:br>
              <a:rPr lang="en-US" sz="2800" dirty="0">
                <a:solidFill>
                  <a:schemeClr val="bg2"/>
                </a:solidFill>
                <a:sym typeface="Wingdings" pitchFamily="2" charset="2"/>
              </a:rPr>
            </a:br>
            <a:r>
              <a:rPr lang="en-US" sz="2800" dirty="0">
                <a:solidFill>
                  <a:schemeClr val="hlink"/>
                </a:solidFill>
                <a:sym typeface="Wingdings" pitchFamily="2" charset="2"/>
              </a:rPr>
              <a:t>The leftmost carry is discarded.</a:t>
            </a:r>
            <a:endParaRPr lang="en-US" sz="2800" b="1" i="1" dirty="0">
              <a:solidFill>
                <a:schemeClr val="hlink"/>
              </a:solidFill>
              <a:effectLst>
                <a:outerShdw blurRad="38100" dist="38100" dir="2700000" algn="tl">
                  <a:srgbClr val="000000"/>
                </a:outerShdw>
              </a:effectLst>
              <a:latin typeface="Times" charset="0"/>
            </a:endParaRPr>
          </a:p>
        </p:txBody>
      </p:sp>
    </p:spTree>
    <p:extLst>
      <p:ext uri="{BB962C8B-B14F-4D97-AF65-F5344CB8AC3E}">
        <p14:creationId xmlns:p14="http://schemas.microsoft.com/office/powerpoint/2010/main" val="20047073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8784A5-3C36-6F44-887D-9105991A95CB}"/>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64</a:t>
            </a:fld>
            <a:endParaRPr lang="en-US">
              <a:solidFill>
                <a:srgbClr val="A5300F"/>
              </a:solidFill>
            </a:endParaRPr>
          </a:p>
        </p:txBody>
      </p:sp>
      <p:sp>
        <p:nvSpPr>
          <p:cNvPr id="4" name="Rectangle 3">
            <a:extLst>
              <a:ext uri="{FF2B5EF4-FFF2-40B4-BE49-F238E27FC236}">
                <a16:creationId xmlns:a16="http://schemas.microsoft.com/office/drawing/2014/main" id="{631A370E-21F8-8153-DCA3-4ACC11F1A95A}"/>
              </a:ext>
            </a:extLst>
          </p:cNvPr>
          <p:cNvSpPr/>
          <p:nvPr/>
        </p:nvSpPr>
        <p:spPr>
          <a:xfrm>
            <a:off x="2543049" y="3105834"/>
            <a:ext cx="4057907" cy="1077218"/>
          </a:xfrm>
          <a:prstGeom prst="rect">
            <a:avLst/>
          </a:prstGeom>
          <a:noFill/>
        </p:spPr>
        <p:txBody>
          <a:bodyPr wrap="none" lIns="91440" tIns="45720" rIns="91440" bIns="45720">
            <a:spAutoFit/>
          </a:bodyPr>
          <a:lstStyle/>
          <a:p>
            <a:pPr algn="ctr"/>
            <a:r>
              <a:rPr lang="en-US" sz="9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Thank You</a:t>
            </a:r>
          </a:p>
        </p:txBody>
      </p:sp>
    </p:spTree>
    <p:extLst>
      <p:ext uri="{BB962C8B-B14F-4D97-AF65-F5344CB8AC3E}">
        <p14:creationId xmlns:p14="http://schemas.microsoft.com/office/powerpoint/2010/main" val="1966494369"/>
      </p:ext>
    </p:extLst>
  </p:cSld>
  <p:clrMapOvr>
    <a:masterClrMapping/>
  </p:clrMapOvr>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400" b="1" i="0" u="none" strike="noStrike" cap="none" normalizeH="0" baseline="-2000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400" b="1" i="0" u="none" strike="noStrike" cap="none" normalizeH="0" baseline="-20000" smtClean="0">
            <a:ln>
              <a:noFill/>
            </a:ln>
            <a:solidFill>
              <a:schemeClr val="tx1"/>
            </a:solidFill>
            <a:effectLst/>
            <a:latin typeface="Times New Roman" panose="02020603050405020304" pitchFamily="18"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9099</TotalTime>
  <Words>2998</Words>
  <Application>Microsoft Office PowerPoint</Application>
  <PresentationFormat>On-screen Show (4:3)</PresentationFormat>
  <Paragraphs>345</Paragraphs>
  <Slides>64</Slides>
  <Notes>28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64</vt:i4>
      </vt:variant>
    </vt:vector>
  </HeadingPairs>
  <TitlesOfParts>
    <vt:vector size="75" baseType="lpstr">
      <vt:lpstr>Algerian</vt:lpstr>
      <vt:lpstr>Arial</vt:lpstr>
      <vt:lpstr>Arial Unicode MS</vt:lpstr>
      <vt:lpstr>Calibri</vt:lpstr>
      <vt:lpstr>Constantia</vt:lpstr>
      <vt:lpstr>Helvetica Neue</vt:lpstr>
      <vt:lpstr>Tahoma</vt:lpstr>
      <vt:lpstr>Times</vt:lpstr>
      <vt:lpstr>Times New Roman</vt:lpstr>
      <vt:lpstr>Wingdings</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Lamyaa fattouh ibrahim</cp:lastModifiedBy>
  <cp:revision>269</cp:revision>
  <dcterms:created xsi:type="dcterms:W3CDTF">2000-01-15T04:50:39Z</dcterms:created>
  <dcterms:modified xsi:type="dcterms:W3CDTF">2023-03-02T13:01:08Z</dcterms:modified>
</cp:coreProperties>
</file>