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54"/>
  </p:notesMasterIdLst>
  <p:handoutMasterIdLst>
    <p:handoutMasterId r:id="rId55"/>
  </p:handoutMasterIdLst>
  <p:sldIdLst>
    <p:sldId id="385" r:id="rId2"/>
    <p:sldId id="386" r:id="rId3"/>
    <p:sldId id="258" r:id="rId4"/>
    <p:sldId id="259" r:id="rId5"/>
    <p:sldId id="361" r:id="rId6"/>
    <p:sldId id="264" r:id="rId7"/>
    <p:sldId id="280" r:id="rId8"/>
    <p:sldId id="267" r:id="rId9"/>
    <p:sldId id="268" r:id="rId10"/>
    <p:sldId id="269" r:id="rId11"/>
    <p:sldId id="270" r:id="rId12"/>
    <p:sldId id="271" r:id="rId13"/>
    <p:sldId id="273" r:id="rId14"/>
    <p:sldId id="275" r:id="rId15"/>
    <p:sldId id="382" r:id="rId16"/>
    <p:sldId id="276" r:id="rId17"/>
    <p:sldId id="277" r:id="rId18"/>
    <p:sldId id="278" r:id="rId19"/>
    <p:sldId id="281" r:id="rId20"/>
    <p:sldId id="282" r:id="rId21"/>
    <p:sldId id="283" r:id="rId22"/>
    <p:sldId id="284" r:id="rId23"/>
    <p:sldId id="285" r:id="rId24"/>
    <p:sldId id="286" r:id="rId25"/>
    <p:sldId id="363" r:id="rId26"/>
    <p:sldId id="383" r:id="rId27"/>
    <p:sldId id="364" r:id="rId28"/>
    <p:sldId id="365" r:id="rId29"/>
    <p:sldId id="287" r:id="rId30"/>
    <p:sldId id="366" r:id="rId31"/>
    <p:sldId id="384" r:id="rId32"/>
    <p:sldId id="367" r:id="rId33"/>
    <p:sldId id="368" r:id="rId34"/>
    <p:sldId id="369" r:id="rId35"/>
    <p:sldId id="370" r:id="rId36"/>
    <p:sldId id="371" r:id="rId37"/>
    <p:sldId id="372" r:id="rId38"/>
    <p:sldId id="373" r:id="rId39"/>
    <p:sldId id="289" r:id="rId40"/>
    <p:sldId id="359" r:id="rId41"/>
    <p:sldId id="298" r:id="rId42"/>
    <p:sldId id="304" r:id="rId43"/>
    <p:sldId id="362" r:id="rId44"/>
    <p:sldId id="340" r:id="rId45"/>
    <p:sldId id="342" r:id="rId46"/>
    <p:sldId id="375" r:id="rId47"/>
    <p:sldId id="376" r:id="rId48"/>
    <p:sldId id="377" r:id="rId49"/>
    <p:sldId id="378" r:id="rId50"/>
    <p:sldId id="379" r:id="rId51"/>
    <p:sldId id="380" r:id="rId52"/>
    <p:sldId id="387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461" autoAdjust="0"/>
  </p:normalViewPr>
  <p:slideViewPr>
    <p:cSldViewPr snapToGrid="0">
      <p:cViewPr varScale="1">
        <p:scale>
          <a:sx n="84" d="100"/>
          <a:sy n="84" d="100"/>
        </p:scale>
        <p:origin x="300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6" d="100"/>
          <a:sy n="56" d="100"/>
        </p:scale>
        <p:origin x="2856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906951-D560-4592-A54A-3E3F3E34AFBA}" type="datetimeFigureOut">
              <a:rPr lang="en-US" smtClean="0"/>
              <a:t>1/21/2024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9CCFF2-9E87-47BA-BB54-AA4786D9755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771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8C9439-AF84-4A8B-8340-13DCC62DE04C}" type="datetimeFigureOut">
              <a:rPr lang="en-US" smtClean="0"/>
              <a:t>1/21/2024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6C0AD9-F3EC-49D5-B219-D36EA4F2CDD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46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16260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C0AD9-F3EC-49D5-B219-D36EA4F2CDD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9091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0A9950-6F3C-42FD-976C-5C822BF69BC5}" type="slidenum">
              <a:rPr lang="en-US" altLang="en-US"/>
              <a:pPr/>
              <a:t>43</a:t>
            </a:fld>
            <a:endParaRPr lang="en-US" altLang="en-US" dirty="0"/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961488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B7FCA4-0356-4C87-9B04-2E21405C0260}" type="slidenum">
              <a:rPr lang="en-US" altLang="en-US"/>
              <a:pPr/>
              <a:t>44</a:t>
            </a:fld>
            <a:endParaRPr lang="en-US" altLang="en-US" dirty="0"/>
          </a:p>
        </p:txBody>
      </p:sp>
      <p:sp>
        <p:nvSpPr>
          <p:cNvPr id="140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248536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FAB4F8F-D71B-4DAC-B13B-7686E6D5865E}" type="slidenum">
              <a:rPr lang="en-US" altLang="en-US"/>
              <a:pPr/>
              <a:t>45</a:t>
            </a:fld>
            <a:endParaRPr lang="en-US" altLang="en-US" dirty="0"/>
          </a:p>
        </p:txBody>
      </p:sp>
      <p:sp>
        <p:nvSpPr>
          <p:cNvPr id="142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2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89058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4351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647" y="469859"/>
            <a:ext cx="9224681" cy="655264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algn="just">
              <a:lnSpc>
                <a:spcPct val="150000"/>
              </a:lnSpc>
              <a:defRPr/>
            </a:lvl1pPr>
            <a:lvl2pPr algn="just">
              <a:lnSpc>
                <a:spcPct val="150000"/>
              </a:lnSpc>
              <a:defRPr/>
            </a:lvl2pPr>
            <a:lvl3pPr algn="just">
              <a:lnSpc>
                <a:spcPct val="150000"/>
              </a:lnSpc>
              <a:defRPr/>
            </a:lvl3pPr>
            <a:lvl4pPr algn="just">
              <a:lnSpc>
                <a:spcPct val="150000"/>
              </a:lnSpc>
              <a:defRPr/>
            </a:lvl4pPr>
            <a:lvl5pPr algn="just">
              <a:lnSpc>
                <a:spcPct val="150000"/>
              </a:lnSpc>
              <a:defRPr/>
            </a:lvl5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lvl1pPr>
          </a:lstStyle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27" name="Footer Placeholder 2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28" name="Slide Number Placeholder 2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21021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595381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34241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566131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188685" y="63563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37069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95129" y="6356350"/>
            <a:ext cx="39081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MGM331 - Principles of management information systems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9630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78862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518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09415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66927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80168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88685" y="6443434"/>
            <a:ext cx="41365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49371" y="6436177"/>
            <a:ext cx="17299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200571" y="6443434"/>
            <a:ext cx="38771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MGM331 - Principles of Management Information Systems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94703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647" y="469859"/>
            <a:ext cx="9224681" cy="655264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algn="just">
              <a:lnSpc>
                <a:spcPct val="150000"/>
              </a:lnSpc>
              <a:defRPr/>
            </a:lvl1pPr>
            <a:lvl2pPr algn="just">
              <a:lnSpc>
                <a:spcPct val="150000"/>
              </a:lnSpc>
              <a:defRPr/>
            </a:lvl2pPr>
            <a:lvl3pPr algn="just">
              <a:lnSpc>
                <a:spcPct val="150000"/>
              </a:lnSpc>
              <a:defRPr/>
            </a:lvl3pPr>
            <a:lvl4pPr algn="just">
              <a:lnSpc>
                <a:spcPct val="150000"/>
              </a:lnSpc>
              <a:defRPr/>
            </a:lvl4pPr>
            <a:lvl5pPr algn="just">
              <a:lnSpc>
                <a:spcPct val="150000"/>
              </a:lnSpc>
              <a:defRPr/>
            </a:lvl5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</a:p>
        </p:txBody>
      </p:sp>
      <p:sp>
        <p:nvSpPr>
          <p:cNvPr id="27" name="Footer Placeholder 2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28" name="Slide Number Placeholder 2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3490623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88685" y="6443434"/>
            <a:ext cx="41365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49371" y="6436177"/>
            <a:ext cx="17299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200571" y="6443434"/>
            <a:ext cx="38771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MGM331 - Principles of Management Information Systems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54090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647" y="469859"/>
            <a:ext cx="9224681" cy="655264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algn="just">
              <a:lnSpc>
                <a:spcPct val="150000"/>
              </a:lnSpc>
              <a:defRPr/>
            </a:lvl1pPr>
            <a:lvl2pPr algn="just">
              <a:lnSpc>
                <a:spcPct val="150000"/>
              </a:lnSpc>
              <a:defRPr/>
            </a:lvl2pPr>
            <a:lvl3pPr algn="just">
              <a:lnSpc>
                <a:spcPct val="150000"/>
              </a:lnSpc>
              <a:defRPr/>
            </a:lvl3pPr>
            <a:lvl4pPr algn="just">
              <a:lnSpc>
                <a:spcPct val="150000"/>
              </a:lnSpc>
              <a:defRPr/>
            </a:lvl4pPr>
            <a:lvl5pPr algn="just">
              <a:lnSpc>
                <a:spcPct val="150000"/>
              </a:lnSpc>
              <a:defRPr/>
            </a:lvl5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</a:p>
        </p:txBody>
      </p:sp>
      <p:sp>
        <p:nvSpPr>
          <p:cNvPr id="27" name="Footer Placeholder 2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28" name="Slide Number Placeholder 2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583751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88685" y="6443434"/>
            <a:ext cx="41365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49371" y="6436177"/>
            <a:ext cx="17299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200571" y="6443434"/>
            <a:ext cx="38771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MGM331 - Principles of Management Information Systems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24737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 userDrawn="1"/>
        </p:nvSpPr>
        <p:spPr>
          <a:xfrm>
            <a:off x="188686" y="1304511"/>
            <a:ext cx="11814627" cy="505184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-1" y="469859"/>
            <a:ext cx="9695329" cy="6552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8685" y="1422213"/>
            <a:ext cx="11814627" cy="49341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MGM331 - Principles of Management Information Systems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08263" y="0"/>
            <a:ext cx="2383737" cy="1125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44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686" r:id="rId13"/>
    <p:sldLayoutId id="2147483696" r:id="rId14"/>
    <p:sldLayoutId id="2147483712" r:id="rId15"/>
    <p:sldLayoutId id="2147483722" r:id="rId16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image" Target="NUL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1"/>
            <a:ext cx="6668803" cy="4082142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4454271" y="2264257"/>
            <a:ext cx="77377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Internet and Information Technology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ITC202</a:t>
            </a:r>
            <a:endParaRPr kumimoji="0" lang="en-US" sz="3200" b="1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274509" y="5448880"/>
            <a:ext cx="7397951" cy="921558"/>
          </a:xfrm>
          <a:prstGeom prst="roundRect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2 </a:t>
            </a:r>
          </a:p>
          <a:p>
            <a:pPr lvl="0"/>
            <a:r>
              <a:rPr lang="en-US" sz="2800" b="1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information technology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3152129" y="3769849"/>
            <a:ext cx="18473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8129493" y="5353912"/>
            <a:ext cx="39101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Prepared by</a:t>
            </a:r>
            <a:endParaRPr kumimoji="0" lang="en-US" sz="2800" b="1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Dr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Eng. Youssef Ntefeh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=""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ACE76E66-5FF1-83D6-4EAC-3853027A6FD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64625" y="248508"/>
            <a:ext cx="2470340" cy="11660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3723678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base"/>
            <a:r>
              <a:rPr lang="en-US" b="1" dirty="0" smtClean="0"/>
              <a:t>Course Overview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This course contains an introduction to information technology and computing systems.</a:t>
            </a:r>
          </a:p>
          <a:p>
            <a:r>
              <a:rPr lang="en-US" dirty="0"/>
              <a:t>The history and theory of information </a:t>
            </a:r>
            <a:r>
              <a:rPr lang="en-US" dirty="0" smtClean="0"/>
              <a:t>systems.</a:t>
            </a:r>
            <a:endParaRPr lang="en-US" dirty="0"/>
          </a:p>
          <a:p>
            <a:r>
              <a:rPr lang="en-US" dirty="0"/>
              <a:t>P</a:t>
            </a:r>
            <a:r>
              <a:rPr lang="en-US" dirty="0" smtClean="0"/>
              <a:t>ractical </a:t>
            </a:r>
            <a:r>
              <a:rPr lang="en-US" dirty="0"/>
              <a:t>application of technologies. </a:t>
            </a:r>
          </a:p>
          <a:p>
            <a:r>
              <a:rPr lang="en-US" dirty="0"/>
              <a:t>The student will be introduced to computer software, hardware, and networking technologies.</a:t>
            </a:r>
          </a:p>
          <a:p>
            <a:r>
              <a:rPr lang="en-US" dirty="0"/>
              <a:t>An introduction to the latest version of Microsoft Office.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3452683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  <p:extLst mod="1">
    <p:ext uri="{E180D4A7-C9FB-4DFB-919C-405C955672EB}">
      <p14:showEvtLst xmlns:p14="http://schemas.microsoft.com/office/powerpoint/2010/main">
        <p14:playEvt time="70" objId="4"/>
        <p14:pauseEvt time="11100" objId="4"/>
        <p14:seekEvt time="11100" objId="4" seek="10935"/>
        <p14:resumeEvt time="11300" objId="4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Course Topics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US" dirty="0"/>
              <a:t>History of computing.</a:t>
            </a:r>
          </a:p>
          <a:p>
            <a:pPr lvl="0"/>
            <a:r>
              <a:rPr lang="en-US" dirty="0">
                <a:solidFill>
                  <a:srgbClr val="FF0000"/>
                </a:solidFill>
              </a:rPr>
              <a:t>Introduction to information technology.</a:t>
            </a:r>
          </a:p>
          <a:p>
            <a:pPr lvl="0"/>
            <a:r>
              <a:rPr lang="en-US" dirty="0"/>
              <a:t>System and application software</a:t>
            </a:r>
          </a:p>
          <a:p>
            <a:pPr lvl="0"/>
            <a:r>
              <a:rPr lang="en-US" dirty="0"/>
              <a:t>MS Word.</a:t>
            </a:r>
          </a:p>
          <a:p>
            <a:pPr lvl="0"/>
            <a:r>
              <a:rPr lang="en-US" dirty="0"/>
              <a:t>MS Excel.</a:t>
            </a:r>
          </a:p>
          <a:p>
            <a:pPr lvl="0"/>
            <a:r>
              <a:rPr lang="en-US" dirty="0"/>
              <a:t>MS PowerPoint.</a:t>
            </a:r>
          </a:p>
          <a:p>
            <a:r>
              <a:rPr lang="en-US" dirty="0"/>
              <a:t>Common web services and tools.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756512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Learning </a:t>
            </a:r>
            <a:r>
              <a:rPr lang="en-US" b="1" dirty="0" smtClean="0"/>
              <a:t>Outcomes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>
                <a:solidFill>
                  <a:srgbClr val="FF0000"/>
                </a:solidFill>
              </a:rPr>
              <a:t>Using Technology Effectively.</a:t>
            </a:r>
          </a:p>
          <a:p>
            <a:pPr lvl="0"/>
            <a:r>
              <a:rPr lang="en-US" dirty="0" smtClean="0"/>
              <a:t>Understanding </a:t>
            </a:r>
            <a:r>
              <a:rPr lang="en-US" dirty="0"/>
              <a:t>the Computers Parts.</a:t>
            </a:r>
          </a:p>
          <a:p>
            <a:pPr lvl="0"/>
            <a:r>
              <a:rPr lang="en-US" dirty="0" smtClean="0"/>
              <a:t>Application </a:t>
            </a:r>
            <a:r>
              <a:rPr lang="en-US" dirty="0"/>
              <a:t>Software: Programs That Let You Work.</a:t>
            </a:r>
          </a:p>
          <a:p>
            <a:pPr lvl="0"/>
            <a:r>
              <a:rPr lang="en-US" dirty="0" smtClean="0"/>
              <a:t>Introduction </a:t>
            </a:r>
            <a:r>
              <a:rPr lang="en-US" dirty="0"/>
              <a:t>to Word, Excel, and PowerPoint</a:t>
            </a:r>
            <a:r>
              <a:rPr lang="en-US" dirty="0" smtClean="0"/>
              <a:t>.</a:t>
            </a:r>
          </a:p>
          <a:p>
            <a:r>
              <a:rPr lang="en-US" dirty="0"/>
              <a:t>Using the Internet and Web’s Resources</a:t>
            </a:r>
            <a:r>
              <a:rPr lang="en-US" dirty="0" smtClean="0"/>
              <a:t>.</a:t>
            </a:r>
          </a:p>
          <a:p>
            <a:r>
              <a:rPr lang="en-US" dirty="0"/>
              <a:t>Protecting Your Digital Data and Devices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4104264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IT</a:t>
            </a:r>
            <a:endParaRPr lang="en-US" dirty="0"/>
          </a:p>
        </p:txBody>
      </p:sp>
      <p:pic>
        <p:nvPicPr>
          <p:cNvPr id="6" name="Information Technology. Have you heard about it_ (1)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end="15846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10529" y="1326152"/>
            <a:ext cx="8770937" cy="4933950"/>
          </a:xfrm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1019468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4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54545" mute="1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DEFINITIONS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278130" y="1472247"/>
            <a:ext cx="11725182" cy="479139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defRPr/>
            </a:pPr>
            <a:r>
              <a:rPr lang="en-US" b="1" i="1" dirty="0" smtClean="0"/>
              <a:t>Information </a:t>
            </a:r>
            <a:r>
              <a:rPr lang="en-US" b="1" i="1" dirty="0"/>
              <a:t>Technology (IT)</a:t>
            </a:r>
            <a:r>
              <a:rPr lang="en-US" i="1" dirty="0"/>
              <a:t> </a:t>
            </a:r>
            <a:r>
              <a:rPr lang="en-US" dirty="0"/>
              <a:t>describes any technology that helps to produce, manipulate, store, </a:t>
            </a:r>
            <a:r>
              <a:rPr lang="en-US" dirty="0" smtClean="0"/>
              <a:t>communicate information.</a:t>
            </a:r>
          </a:p>
          <a:p>
            <a:pPr algn="just">
              <a:lnSpc>
                <a:spcPct val="150000"/>
              </a:lnSpc>
              <a:defRPr/>
            </a:pPr>
            <a:r>
              <a:rPr lang="en-US" b="1" i="1" dirty="0" smtClean="0"/>
              <a:t>Computer technology</a:t>
            </a:r>
            <a:r>
              <a:rPr lang="en-US" dirty="0" smtClean="0"/>
              <a:t>: </a:t>
            </a:r>
            <a:r>
              <a:rPr lang="en-US" dirty="0"/>
              <a:t>A computer is a </a:t>
            </a:r>
            <a:r>
              <a:rPr lang="en-US" dirty="0" smtClean="0"/>
              <a:t>programmable, multiuse </a:t>
            </a:r>
            <a:r>
              <a:rPr lang="en-US" dirty="0"/>
              <a:t>machine that  accepts </a:t>
            </a:r>
            <a:r>
              <a:rPr lang="en-US" dirty="0" smtClean="0"/>
              <a:t>data and processes </a:t>
            </a:r>
            <a:r>
              <a:rPr lang="en-US" dirty="0"/>
              <a:t>it into information we can use, such as summaries, totals, or reports</a:t>
            </a:r>
            <a:r>
              <a:rPr lang="en-US" dirty="0" smtClean="0"/>
              <a:t>.</a:t>
            </a:r>
          </a:p>
          <a:p>
            <a:pPr algn="just">
              <a:lnSpc>
                <a:spcPct val="150000"/>
              </a:lnSpc>
              <a:defRPr/>
            </a:pPr>
            <a:r>
              <a:rPr lang="en-US" dirty="0" smtClean="0"/>
              <a:t> </a:t>
            </a:r>
            <a:r>
              <a:rPr lang="en-US" dirty="0"/>
              <a:t>Its purpose is to speed up problem solving and increase productivity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1371295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DEFINITIONS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312419" y="1451610"/>
            <a:ext cx="11690893" cy="478917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b="1" i="1" dirty="0" smtClean="0"/>
              <a:t>Communications technology</a:t>
            </a:r>
            <a:r>
              <a:rPr lang="en-US" altLang="en-US" b="1" dirty="0" smtClean="0"/>
              <a:t>: </a:t>
            </a:r>
            <a:r>
              <a:rPr lang="en-US" altLang="en-US" dirty="0" smtClean="0"/>
              <a:t>also </a:t>
            </a:r>
            <a:r>
              <a:rPr lang="en-US" altLang="en-US" dirty="0"/>
              <a:t>called telecommunications </a:t>
            </a:r>
            <a:r>
              <a:rPr lang="en-US" altLang="en-US" dirty="0" smtClean="0"/>
              <a:t>technology, </a:t>
            </a:r>
            <a:r>
              <a:rPr lang="en-US" altLang="en-US" dirty="0"/>
              <a:t>consists of electromagnetic devices and systems for communicating over long distances</a:t>
            </a:r>
            <a:r>
              <a:rPr lang="en-US" altLang="en-US" dirty="0" smtClean="0"/>
              <a:t>.</a:t>
            </a:r>
            <a:endParaRPr lang="en-US" altLang="en-US" b="1" dirty="0"/>
          </a:p>
          <a:p>
            <a:pPr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b="1" dirty="0"/>
              <a:t>E</a:t>
            </a:r>
            <a:r>
              <a:rPr lang="en-US" altLang="en-US" b="1" dirty="0" smtClean="0"/>
              <a:t>xamples </a:t>
            </a:r>
            <a:r>
              <a:rPr lang="en-US" altLang="en-US" dirty="0"/>
              <a:t>are telephone, radio, broadcast television. 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dirty="0"/>
              <a:t>In more recent times, there has been the addition of communication among </a:t>
            </a:r>
            <a:r>
              <a:rPr lang="en-US" altLang="en-US" dirty="0" smtClean="0"/>
              <a:t>computers which </a:t>
            </a:r>
            <a:r>
              <a:rPr lang="en-US" altLang="en-US" dirty="0"/>
              <a:t>is what happens when people “go online” on the internet.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77152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DEFINITIONS</a:t>
            </a:r>
          </a:p>
        </p:txBody>
      </p:sp>
      <p:sp>
        <p:nvSpPr>
          <p:cNvPr id="10243" name="TextBox 2"/>
          <p:cNvSpPr txBox="1">
            <a:spLocks noChangeArrowheads="1"/>
          </p:cNvSpPr>
          <p:nvPr/>
        </p:nvSpPr>
        <p:spPr bwMode="auto">
          <a:xfrm>
            <a:off x="838199" y="1973264"/>
            <a:ext cx="11206655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lr>
                <a:srgbClr val="31859C"/>
              </a:buClr>
              <a:buSzPct val="120000"/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31859C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31859C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31859C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31859C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1859C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1859C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1859C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1859C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Online</a:t>
            </a: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means using a computer or some other information device, connected through a network, to access information and services from another computer or information device. 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r>
              <a:rPr lang="en-US" altLang="en-US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Network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communications system connecting</a:t>
            </a:r>
          </a:p>
          <a:p>
            <a:pPr algn="just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	two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 more computers; the internet is the </a:t>
            </a: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largest network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2050" name="Picture 2" descr="Free Online Classes Glyph Icon - Available in SVG, PNG, EPS, AI &amp;amp; Icon font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1348" y="3033020"/>
            <a:ext cx="2497135" cy="249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OSI Network Model Described – Technology News and Information by SeniorDB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656" y="4281588"/>
            <a:ext cx="2412620" cy="1809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9391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 smtClean="0"/>
              <a:t>How Is IT Being Used in Education?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456" y="1817689"/>
            <a:ext cx="10730344" cy="4308475"/>
          </a:xfrm>
        </p:spPr>
        <p:txBody>
          <a:bodyPr>
            <a:normAutofit/>
          </a:bodyPr>
          <a:lstStyle/>
          <a:p>
            <a:pPr marL="274320" indent="-274320" algn="just" defTabSz="1031875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Information technology is essential on college campuses.</a:t>
            </a:r>
          </a:p>
          <a:p>
            <a:pPr marL="274320" indent="-274320" algn="just" defTabSz="1031875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IT is used in teaching, labs, and in course management.</a:t>
            </a:r>
          </a:p>
          <a:p>
            <a:pPr marL="274320" indent="-274320" algn="just" defTabSz="1031875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Many college classes are either taught online or have a class </a:t>
            </a:r>
            <a:r>
              <a:rPr dirty="0" smtClean="0"/>
              <a:t>website</a:t>
            </a:r>
            <a:r>
              <a:rPr lang="en-US" dirty="0"/>
              <a:t>.</a:t>
            </a:r>
            <a:endParaRPr dirty="0"/>
          </a:p>
        </p:txBody>
      </p:sp>
      <p:pic>
        <p:nvPicPr>
          <p:cNvPr id="11269" name="Picture 6" descr="C:\Users\user\AppData\Local\Microsoft\Windows\Temporary Internet Files\Content.IE5\NJ54PAKZ\MC9004392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5807" y="3971926"/>
            <a:ext cx="2286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99236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 smtClean="0"/>
              <a:t>Rules for Computers in Classrooms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727" y="1429068"/>
            <a:ext cx="9372601" cy="4483100"/>
          </a:xfrm>
        </p:spPr>
        <p:txBody>
          <a:bodyPr>
            <a:normAutofit/>
          </a:bodyPr>
          <a:lstStyle/>
          <a:p>
            <a:pPr marL="274320" indent="-274320" algn="just" defTabSz="1031875"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Problem: Computers in the classroom can be used or misused.</a:t>
            </a:r>
          </a:p>
          <a:p>
            <a:pPr marL="274320" indent="-274320" algn="just" defTabSz="1031875">
              <a:lnSpc>
                <a:spcPct val="85000"/>
              </a:lnSpc>
              <a:spcBef>
                <a:spcPts val="1200"/>
              </a:spcBef>
              <a:spcAft>
                <a:spcPts val="600"/>
              </a:spcAft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What should they be used for?</a:t>
            </a:r>
          </a:p>
          <a:p>
            <a:pPr marL="730250" lvl="1" indent="-342900" algn="just" defTabSz="1031875">
              <a:lnSpc>
                <a:spcPct val="85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Following the </a:t>
            </a:r>
            <a:r>
              <a:rPr dirty="0" smtClean="0"/>
              <a:t>lecture</a:t>
            </a:r>
            <a:r>
              <a:rPr lang="en-US" dirty="0" smtClean="0"/>
              <a:t>.</a:t>
            </a:r>
            <a:endParaRPr dirty="0"/>
          </a:p>
          <a:p>
            <a:pPr marL="730250" lvl="1" indent="-342900" algn="just" defTabSz="1031875">
              <a:lnSpc>
                <a:spcPct val="85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Working along with the </a:t>
            </a:r>
            <a:r>
              <a:rPr dirty="0" smtClean="0"/>
              <a:t>instructor</a:t>
            </a:r>
            <a:r>
              <a:rPr lang="en-US" dirty="0" smtClean="0"/>
              <a:t>.</a:t>
            </a:r>
            <a:endParaRPr dirty="0"/>
          </a:p>
          <a:p>
            <a:pPr marL="730250" lvl="1" indent="-342900" algn="just" defTabSz="1031875">
              <a:lnSpc>
                <a:spcPct val="85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Performing instructor-assigned Internet </a:t>
            </a:r>
            <a:r>
              <a:rPr dirty="0" smtClean="0"/>
              <a:t>searches</a:t>
            </a:r>
            <a:r>
              <a:rPr lang="en-US" dirty="0" smtClean="0"/>
              <a:t>.</a:t>
            </a:r>
            <a:endParaRPr dirty="0"/>
          </a:p>
          <a:p>
            <a:pPr marL="730250" lvl="1" indent="-342900" algn="just" defTabSz="1031875">
              <a:lnSpc>
                <a:spcPct val="85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Completing assignments for this </a:t>
            </a:r>
            <a:r>
              <a:rPr dirty="0" smtClean="0"/>
              <a:t>class</a:t>
            </a:r>
            <a:r>
              <a:rPr lang="en-US" dirty="0" smtClean="0"/>
              <a:t>.</a:t>
            </a:r>
            <a:endParaRPr dirty="0"/>
          </a:p>
          <a:p>
            <a:pPr marL="274320" indent="-274320" algn="just" defTabSz="1031875">
              <a:lnSpc>
                <a:spcPct val="85000"/>
              </a:lnSpc>
              <a:spcBef>
                <a:spcPts val="1200"/>
              </a:spcBef>
              <a:spcAft>
                <a:spcPts val="600"/>
              </a:spcAft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What is misuse?</a:t>
            </a:r>
          </a:p>
          <a:p>
            <a:pPr marL="730250" lvl="1" indent="-342900" algn="just" defTabSz="1031875">
              <a:lnSpc>
                <a:spcPct val="85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Text messaging or emailing </a:t>
            </a:r>
            <a:r>
              <a:rPr dirty="0" smtClean="0"/>
              <a:t>friends</a:t>
            </a:r>
            <a:r>
              <a:rPr lang="en-US" dirty="0" smtClean="0"/>
              <a:t>.</a:t>
            </a:r>
            <a:endParaRPr dirty="0"/>
          </a:p>
          <a:p>
            <a:pPr marL="730250" lvl="1" indent="-342900" algn="just" defTabSz="1031875">
              <a:lnSpc>
                <a:spcPct val="85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Surfing the Internet for </a:t>
            </a:r>
            <a:r>
              <a:rPr dirty="0" smtClean="0"/>
              <a:t>entertainment</a:t>
            </a:r>
            <a:r>
              <a:rPr lang="en-US" dirty="0" smtClean="0"/>
              <a:t>.</a:t>
            </a:r>
            <a:endParaRPr dirty="0"/>
          </a:p>
          <a:p>
            <a:pPr marL="730250" lvl="1" indent="-342900" algn="just" defTabSz="1031875">
              <a:lnSpc>
                <a:spcPct val="85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Doing assignments for other </a:t>
            </a:r>
            <a:r>
              <a:rPr dirty="0" smtClean="0"/>
              <a:t>classes</a:t>
            </a:r>
            <a:r>
              <a:rPr lang="en-US" dirty="0" smtClean="0"/>
              <a:t>.</a:t>
            </a:r>
            <a:endParaRPr dirty="0"/>
          </a:p>
          <a:p>
            <a:pPr marL="274320" indent="-274320" algn="just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endParaRPr dirty="0"/>
          </a:p>
        </p:txBody>
      </p:sp>
      <p:pic>
        <p:nvPicPr>
          <p:cNvPr id="3074" name="Picture 2" descr="PC Classrooms Reservati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2811" y="2512142"/>
            <a:ext cx="4135227" cy="309419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194813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 smtClean="0"/>
              <a:t>Money: Cashless Society?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840" y="1384516"/>
            <a:ext cx="10981876" cy="4308475"/>
          </a:xfrm>
        </p:spPr>
        <p:txBody>
          <a:bodyPr>
            <a:normAutofit/>
          </a:bodyPr>
          <a:lstStyle/>
          <a:p>
            <a:pPr marL="274320" indent="-274320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DEFINITION: </a:t>
            </a:r>
            <a:r>
              <a:rPr b="1" i="1" dirty="0"/>
              <a:t>Virtual</a:t>
            </a:r>
            <a:r>
              <a:rPr i="1" dirty="0"/>
              <a:t> </a:t>
            </a:r>
            <a:r>
              <a:rPr dirty="0"/>
              <a:t>means something that is created, simulated, or carried on by means of a computer or a computer network.</a:t>
            </a:r>
          </a:p>
          <a:p>
            <a:pPr marL="274320" indent="-274320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Virtual money </a:t>
            </a:r>
          </a:p>
          <a:p>
            <a:pPr lvl="1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 smtClean="0"/>
              <a:t>Electronic wallets </a:t>
            </a:r>
            <a:r>
              <a:rPr dirty="0"/>
              <a:t>(e.g., PayPal</a:t>
            </a:r>
            <a:r>
              <a:rPr dirty="0" smtClean="0"/>
              <a:t>)</a:t>
            </a:r>
            <a:r>
              <a:rPr lang="en-US" dirty="0" smtClean="0"/>
              <a:t>.</a:t>
            </a:r>
            <a:endParaRPr dirty="0"/>
          </a:p>
          <a:p>
            <a:pPr lvl="1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Online bill </a:t>
            </a:r>
            <a:r>
              <a:rPr dirty="0" smtClean="0"/>
              <a:t>paying</a:t>
            </a:r>
            <a:r>
              <a:rPr lang="en-US" dirty="0" smtClean="0"/>
              <a:t>.</a:t>
            </a:r>
            <a:endParaRPr dirty="0"/>
          </a:p>
          <a:p>
            <a:pPr lvl="1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lang="en-GB" dirty="0" smtClean="0"/>
              <a:t>E-Commerce</a:t>
            </a:r>
            <a:r>
              <a:rPr lang="en-GB" dirty="0"/>
              <a:t>.</a:t>
            </a:r>
            <a:endParaRPr dirty="0"/>
          </a:p>
          <a:p>
            <a:pPr marL="274320" indent="-274320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endParaRPr dirty="0"/>
          </a:p>
        </p:txBody>
      </p:sp>
      <p:pic>
        <p:nvPicPr>
          <p:cNvPr id="4100" name="Picture 4" descr="18 Examples of Electronic Wallet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8518" y="3538754"/>
            <a:ext cx="3108276" cy="180845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5741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 smtClean="0"/>
              <a:t>E-commerce</a:t>
            </a:r>
            <a:endParaRPr dirty="0"/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0" y="1393508"/>
            <a:ext cx="12192000" cy="436374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buFont typeface="Arial" charset="0"/>
              <a:buChar char="•"/>
              <a:defRPr/>
            </a:pPr>
            <a:r>
              <a:rPr sz="2400" b="1" i="1" dirty="0" smtClean="0"/>
              <a:t>Online </a:t>
            </a:r>
            <a:r>
              <a:rPr sz="2400" b="1" i="1" dirty="0"/>
              <a:t>bill </a:t>
            </a:r>
            <a:r>
              <a:rPr sz="2400" b="1" i="1" dirty="0" smtClean="0"/>
              <a:t>paying</a:t>
            </a:r>
            <a:r>
              <a:rPr sz="2400" b="1" dirty="0" smtClean="0"/>
              <a:t>: </a:t>
            </a:r>
            <a:r>
              <a:rPr sz="2400" dirty="0"/>
              <a:t>it has been possible to pay bills online, </a:t>
            </a:r>
            <a:r>
              <a:rPr sz="2400" dirty="0" smtClean="0"/>
              <a:t>such</a:t>
            </a:r>
            <a:r>
              <a:rPr lang="en-US" sz="2400" dirty="0" smtClean="0"/>
              <a:t> </a:t>
            </a:r>
            <a:r>
              <a:rPr sz="2400" dirty="0" smtClean="0"/>
              <a:t>as </a:t>
            </a:r>
            <a:r>
              <a:rPr sz="2400" dirty="0"/>
              <a:t>those from phone and utility companies, with special software and online connections to your bank</a:t>
            </a:r>
            <a:r>
              <a:rPr sz="2400" dirty="0" smtClean="0"/>
              <a:t>.</a:t>
            </a:r>
            <a:endParaRPr sz="2400" dirty="0"/>
          </a:p>
          <a:p>
            <a:pPr algn="just">
              <a:lnSpc>
                <a:spcPct val="150000"/>
              </a:lnSpc>
              <a:buFont typeface="Arial" charset="0"/>
              <a:buChar char="•"/>
              <a:defRPr/>
            </a:pPr>
            <a:r>
              <a:rPr sz="2400" dirty="0"/>
              <a:t>A </a:t>
            </a:r>
            <a:r>
              <a:rPr sz="2400" b="1" i="1" dirty="0"/>
              <a:t>digital </a:t>
            </a:r>
            <a:r>
              <a:rPr sz="2400" b="1" i="1" dirty="0" smtClean="0"/>
              <a:t>walle</a:t>
            </a:r>
            <a:r>
              <a:rPr lang="en-US" sz="2400" b="1" i="1" dirty="0" smtClean="0"/>
              <a:t>t </a:t>
            </a:r>
            <a:r>
              <a:rPr sz="2400" dirty="0" smtClean="0"/>
              <a:t>allows </a:t>
            </a:r>
            <a:r>
              <a:rPr sz="2400" dirty="0"/>
              <a:t>an individual to make electronic commerce transactions. This can include purchasing items on-line with a computer or using a smartphone to purchase something at a store</a:t>
            </a:r>
            <a:r>
              <a:rPr sz="2400" dirty="0" smtClean="0"/>
              <a:t>.</a:t>
            </a:r>
            <a:endParaRPr sz="2400" dirty="0"/>
          </a:p>
          <a:p>
            <a:pPr algn="just">
              <a:lnSpc>
                <a:spcPct val="150000"/>
              </a:lnSpc>
              <a:buFont typeface="Arial" charset="0"/>
              <a:buChar char="•"/>
              <a:defRPr/>
            </a:pPr>
            <a:r>
              <a:rPr sz="2400" b="1" i="1" dirty="0"/>
              <a:t>E-commerce</a:t>
            </a:r>
            <a:r>
              <a:rPr sz="2400" b="1" dirty="0"/>
              <a:t> </a:t>
            </a:r>
            <a:r>
              <a:rPr sz="2400" dirty="0"/>
              <a:t>The buying and selling of products and services by businesses and consumers through an electronic medium, without using any paper documents. 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4252139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/>
              <a:t>Jobs &amp; Careers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686" y="1462327"/>
            <a:ext cx="11606625" cy="4881323"/>
          </a:xfrm>
        </p:spPr>
        <p:txBody>
          <a:bodyPr>
            <a:normAutofit fontScale="62500" lnSpcReduction="20000"/>
          </a:bodyPr>
          <a:lstStyle/>
          <a:p>
            <a:pPr marL="274320" indent="-274320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3000" dirty="0"/>
              <a:t>Hotels: use computer reservations systems.</a:t>
            </a:r>
          </a:p>
          <a:p>
            <a:pPr marL="274320" indent="-274320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3000" dirty="0"/>
              <a:t>Law Enforcement: Officers use </a:t>
            </a:r>
            <a:r>
              <a:rPr sz="3000" dirty="0" smtClean="0"/>
              <a:t>compute</a:t>
            </a:r>
            <a:r>
              <a:rPr dirty="0" smtClean="0"/>
              <a:t>rs</a:t>
            </a:r>
            <a:r>
              <a:rPr lang="en-US" dirty="0"/>
              <a:t>:</a:t>
            </a:r>
            <a:endParaRPr dirty="0"/>
          </a:p>
          <a:p>
            <a:pPr lvl="1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600" dirty="0"/>
              <a:t>On </a:t>
            </a:r>
            <a:r>
              <a:rPr sz="2600" dirty="0" smtClean="0"/>
              <a:t>patrol</a:t>
            </a:r>
            <a:r>
              <a:rPr lang="en-US" sz="2600" dirty="0" smtClean="0"/>
              <a:t>.</a:t>
            </a:r>
            <a:endParaRPr sz="2600" dirty="0"/>
          </a:p>
          <a:p>
            <a:pPr lvl="1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600" dirty="0"/>
              <a:t>To check stolen </a:t>
            </a:r>
            <a:r>
              <a:rPr sz="2600" dirty="0" smtClean="0"/>
              <a:t>cars</a:t>
            </a:r>
            <a:r>
              <a:rPr lang="en-US" sz="2600" dirty="0" smtClean="0"/>
              <a:t>.</a:t>
            </a:r>
            <a:endParaRPr sz="2600" dirty="0"/>
          </a:p>
          <a:p>
            <a:pPr lvl="1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600" dirty="0"/>
              <a:t>To check criminal </a:t>
            </a:r>
            <a:r>
              <a:rPr sz="2600" dirty="0" smtClean="0"/>
              <a:t>records</a:t>
            </a:r>
            <a:r>
              <a:rPr lang="en-US" sz="2600" dirty="0" smtClean="0"/>
              <a:t>.</a:t>
            </a:r>
          </a:p>
          <a:p>
            <a:pPr marL="274320" indent="-274320" defTabSz="1031875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lang="en-US" b="1" dirty="0"/>
              <a:t>Office careers</a:t>
            </a:r>
            <a:r>
              <a:rPr lang="en-US" dirty="0"/>
              <a:t>: Budget, payroll, letter-writing, </a:t>
            </a:r>
            <a:r>
              <a:rPr lang="en-US" dirty="0" smtClean="0"/>
              <a:t>email.</a:t>
            </a:r>
            <a:endParaRPr lang="en-US" dirty="0"/>
          </a:p>
          <a:p>
            <a:pPr marL="274320" indent="-274320" defTabSz="1031875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lang="en-US" b="1" dirty="0"/>
              <a:t>Fashion</a:t>
            </a:r>
            <a:r>
              <a:rPr lang="en-US" dirty="0"/>
              <a:t>: Sales/inventory control systems, ordering, </a:t>
            </a:r>
            <a:r>
              <a:rPr lang="en-US" dirty="0" smtClean="0"/>
              <a:t>personnel.</a:t>
            </a:r>
            <a:endParaRPr lang="en-US" dirty="0"/>
          </a:p>
          <a:p>
            <a:pPr marL="274320" indent="-274320" defTabSz="1031875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lang="en-US" b="1" dirty="0"/>
              <a:t>Job-hunting</a:t>
            </a:r>
            <a:r>
              <a:rPr lang="en-US" dirty="0"/>
              <a:t>: </a:t>
            </a:r>
          </a:p>
          <a:p>
            <a:pPr marL="730250" lvl="1" indent="-342900" defTabSz="1031875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lang="en-US" dirty="0"/>
              <a:t>Use word processor to create </a:t>
            </a:r>
            <a:r>
              <a:rPr lang="en-US" dirty="0" smtClean="0"/>
              <a:t>CV.</a:t>
            </a:r>
            <a:endParaRPr lang="en-US" dirty="0"/>
          </a:p>
          <a:p>
            <a:pPr marL="730250" lvl="1" indent="-342900" defTabSz="1031875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lang="en-US" dirty="0"/>
              <a:t>Post </a:t>
            </a:r>
            <a:r>
              <a:rPr lang="en-US" dirty="0" smtClean="0"/>
              <a:t>CV online.</a:t>
            </a:r>
            <a:endParaRPr lang="en-US" dirty="0"/>
          </a:p>
          <a:p>
            <a:pPr marL="730250" lvl="1" indent="-342900" defTabSz="1031875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lang="en-US" dirty="0"/>
              <a:t>Online job </a:t>
            </a:r>
            <a:r>
              <a:rPr lang="en-US" dirty="0" smtClean="0"/>
              <a:t>searches.</a:t>
            </a:r>
            <a:endParaRPr lang="en-US" dirty="0"/>
          </a:p>
          <a:p>
            <a:pPr lvl="1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endParaRPr sz="2600" dirty="0"/>
          </a:p>
          <a:p>
            <a:pPr marL="274320" indent="-274320"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endParaRPr dirty="0"/>
          </a:p>
        </p:txBody>
      </p:sp>
      <p:pic>
        <p:nvPicPr>
          <p:cNvPr id="5" name="Picture 6" descr="C:\Users\user\AppData\Local\Microsoft\Windows\Temporary Internet Files\Content.IE5\14NT4GSZ\MC900388734[1].wmf"/>
          <p:cNvPicPr>
            <a:picLocks noChangeAspect="1" noChangeArrowheads="1"/>
          </p:cNvPicPr>
          <p:nvPr/>
        </p:nvPicPr>
        <p:blipFill rotWithShape="1">
          <a:blip r:embed="rId2"/>
          <a:srcRect l="12369" t="1734" r="-1" b="17901"/>
          <a:stretch/>
        </p:blipFill>
        <p:spPr bwMode="auto">
          <a:xfrm rot="420000">
            <a:off x="7635889" y="2171557"/>
            <a:ext cx="2274887" cy="1311275"/>
          </a:xfrm>
          <a:prstGeom prst="rect">
            <a:avLst/>
          </a:prstGeom>
          <a:ln>
            <a:headEnd/>
            <a:tailEnd/>
          </a:ln>
          <a:ex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</p:pic>
      <p:pic>
        <p:nvPicPr>
          <p:cNvPr id="5122" name="Picture 2" descr="Why online job hunting is more beneficial! | Spurs E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3332" y="4877100"/>
            <a:ext cx="1822890" cy="1094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4080208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 smtClean="0"/>
              <a:t>IT Is </a:t>
            </a:r>
            <a:r>
              <a:rPr lang="en-US" dirty="0"/>
              <a:t>E</a:t>
            </a:r>
            <a:r>
              <a:rPr lang="en-US" dirty="0" smtClean="0"/>
              <a:t>verywhere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728" y="1480933"/>
            <a:ext cx="9372600" cy="4624387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Clr>
                <a:schemeClr val="accent5">
                  <a:lumMod val="75000"/>
                </a:schemeClr>
              </a:buClr>
              <a:buNone/>
              <a:tabLst>
                <a:tab pos="274320" algn="l"/>
              </a:tabLst>
              <a:defRPr/>
            </a:pPr>
            <a:r>
              <a:rPr sz="3300" b="1" dirty="0"/>
              <a:t>The Telephone Grows Up</a:t>
            </a:r>
          </a:p>
          <a:p>
            <a:pPr marL="274320" indent="-274320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3300" b="1" dirty="0"/>
              <a:t>1973</a:t>
            </a:r>
            <a:r>
              <a:rPr sz="3300" dirty="0"/>
              <a:t>: First cellphone </a:t>
            </a:r>
            <a:r>
              <a:rPr sz="3300" dirty="0" smtClean="0"/>
              <a:t>call</a:t>
            </a:r>
            <a:r>
              <a:rPr lang="en-US" sz="3300" dirty="0" smtClean="0"/>
              <a:t>.</a:t>
            </a:r>
            <a:endParaRPr lang="en-US" sz="3300" dirty="0"/>
          </a:p>
          <a:p>
            <a:pPr marL="274320" indent="-274320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3300" dirty="0" smtClean="0"/>
              <a:t>Today’s </a:t>
            </a:r>
            <a:r>
              <a:rPr sz="3300" dirty="0"/>
              <a:t>cellphones:</a:t>
            </a:r>
          </a:p>
          <a:p>
            <a:pPr lvl="1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800" dirty="0"/>
              <a:t>Can connect to Internet &amp; web for all sorts of </a:t>
            </a:r>
            <a:r>
              <a:rPr sz="2800" dirty="0" smtClean="0"/>
              <a:t>activities</a:t>
            </a:r>
            <a:r>
              <a:rPr lang="en-US" sz="2800" dirty="0" smtClean="0"/>
              <a:t>.</a:t>
            </a:r>
            <a:endParaRPr sz="2800" dirty="0"/>
          </a:p>
          <a:p>
            <a:pPr lvl="1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800" dirty="0"/>
              <a:t>Can send and receive text </a:t>
            </a:r>
            <a:r>
              <a:rPr sz="2800" dirty="0" smtClean="0"/>
              <a:t>messages</a:t>
            </a:r>
            <a:r>
              <a:rPr lang="en-US" sz="2800" dirty="0" smtClean="0"/>
              <a:t>.</a:t>
            </a:r>
            <a:endParaRPr sz="2800" dirty="0"/>
          </a:p>
          <a:p>
            <a:pPr lvl="1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800" dirty="0"/>
              <a:t>Can take and send pictures, download music &amp; </a:t>
            </a:r>
            <a:r>
              <a:rPr sz="2800" dirty="0" smtClean="0"/>
              <a:t>video</a:t>
            </a:r>
            <a:r>
              <a:rPr lang="en-US" sz="2800" dirty="0" smtClean="0"/>
              <a:t>.</a:t>
            </a:r>
            <a:endParaRPr sz="2800" dirty="0"/>
          </a:p>
          <a:p>
            <a:pPr lvl="1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800" dirty="0"/>
              <a:t>Can obtain news and TV </a:t>
            </a:r>
            <a:r>
              <a:rPr sz="2800" dirty="0" smtClean="0"/>
              <a:t>programs</a:t>
            </a:r>
            <a:r>
              <a:rPr lang="en-US" sz="2800" dirty="0" smtClean="0"/>
              <a:t>.</a:t>
            </a:r>
            <a:endParaRPr sz="2800" dirty="0"/>
          </a:p>
          <a:p>
            <a:pPr marL="274320" indent="-274320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endParaRPr dirty="0"/>
          </a:p>
        </p:txBody>
      </p:sp>
      <p:pic>
        <p:nvPicPr>
          <p:cNvPr id="5" name="Picture 8" descr="C:\Users\user\AppData\Local\Microsoft\Windows\Temporary Internet Files\Content.IE5\XGDJ0PHB\MP90040657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961341" y="1950925"/>
            <a:ext cx="2007729" cy="2867818"/>
          </a:xfrm>
          <a:prstGeom prst="rect">
            <a:avLst/>
          </a:prstGeom>
          <a:noFill/>
          <a:ln>
            <a:noFill/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extLst/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637770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/>
              <a:t>Email’s Mass Impact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322727" y="1417639"/>
            <a:ext cx="9372601" cy="4308475"/>
          </a:xfrm>
        </p:spPr>
        <p:txBody>
          <a:bodyPr>
            <a:normAutofit fontScale="92500"/>
          </a:bodyPr>
          <a:lstStyle/>
          <a:p>
            <a:pPr algn="just" fontAlgn="base">
              <a:lnSpc>
                <a:spcPct val="150000"/>
              </a:lnSpc>
            </a:pPr>
            <a:r>
              <a:rPr lang="en-US" b="1" dirty="0"/>
              <a:t>1971</a:t>
            </a:r>
            <a:r>
              <a:rPr lang="en-US" dirty="0"/>
              <a:t>: The Invention of </a:t>
            </a:r>
            <a:r>
              <a:rPr lang="en-US" dirty="0" smtClean="0"/>
              <a:t>Email.</a:t>
            </a:r>
            <a:endParaRPr lang="en-US" dirty="0"/>
          </a:p>
          <a:p>
            <a:pPr algn="just">
              <a:lnSpc>
                <a:spcPct val="150000"/>
              </a:lnSpc>
            </a:pPr>
            <a:r>
              <a:rPr lang="en-US" b="1" dirty="0"/>
              <a:t>1976</a:t>
            </a:r>
            <a:r>
              <a:rPr lang="en-US" dirty="0"/>
              <a:t>: </a:t>
            </a:r>
            <a:r>
              <a:rPr lang="en-US" dirty="0" smtClean="0"/>
              <a:t>Queen </a:t>
            </a:r>
            <a:r>
              <a:rPr lang="en-US" dirty="0"/>
              <a:t>Elizabeth II was the first head-of-state to use </a:t>
            </a:r>
            <a:r>
              <a:rPr lang="en-US" dirty="0" smtClean="0"/>
              <a:t>email.</a:t>
            </a:r>
          </a:p>
          <a:p>
            <a:pPr algn="just">
              <a:lnSpc>
                <a:spcPct val="150000"/>
              </a:lnSpc>
            </a:pPr>
            <a:r>
              <a:rPr lang="en-US" b="1" dirty="0"/>
              <a:t>1978</a:t>
            </a:r>
            <a:r>
              <a:rPr lang="en-US" dirty="0"/>
              <a:t>: The First Spam </a:t>
            </a:r>
            <a:r>
              <a:rPr lang="en-US" dirty="0" smtClean="0"/>
              <a:t>Email.</a:t>
            </a:r>
            <a:endParaRPr lang="en-US" dirty="0"/>
          </a:p>
          <a:p>
            <a:pPr algn="just" fontAlgn="base">
              <a:lnSpc>
                <a:spcPct val="150000"/>
              </a:lnSpc>
            </a:pPr>
            <a:r>
              <a:rPr lang="en-US" b="1" dirty="0"/>
              <a:t>1982</a:t>
            </a:r>
            <a:r>
              <a:rPr lang="en-US" dirty="0"/>
              <a:t>: Making Email </a:t>
            </a:r>
            <a:r>
              <a:rPr lang="en-US" dirty="0" smtClean="0"/>
              <a:t>Simpler.</a:t>
            </a:r>
          </a:p>
          <a:p>
            <a:pPr algn="just" fontAlgn="base">
              <a:lnSpc>
                <a:spcPct val="150000"/>
              </a:lnSpc>
            </a:pPr>
            <a:r>
              <a:rPr lang="en-US" b="1" dirty="0"/>
              <a:t>1988</a:t>
            </a:r>
            <a:r>
              <a:rPr lang="en-US" dirty="0"/>
              <a:t>: Outlook’s </a:t>
            </a:r>
            <a:r>
              <a:rPr lang="en-US" dirty="0" smtClean="0"/>
              <a:t>Ancestor:MSMail.</a:t>
            </a:r>
            <a:endParaRPr lang="en-US" dirty="0"/>
          </a:p>
          <a:p>
            <a:pPr algn="just" fontAlgn="base">
              <a:lnSpc>
                <a:spcPct val="150000"/>
              </a:lnSpc>
            </a:pPr>
            <a:r>
              <a:rPr lang="en-US" b="1" dirty="0"/>
              <a:t>1993</a:t>
            </a:r>
            <a:r>
              <a:rPr lang="en-US" dirty="0"/>
              <a:t>: The Birth of </a:t>
            </a:r>
            <a:r>
              <a:rPr lang="en-US" dirty="0" smtClean="0"/>
              <a:t>Webmail.</a:t>
            </a:r>
          </a:p>
        </p:txBody>
      </p:sp>
      <p:pic>
        <p:nvPicPr>
          <p:cNvPr id="4098" name="Picture 2" descr="How the Queen of England Beat Everyone to the Internet | WIR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500" y="3459846"/>
            <a:ext cx="3630386" cy="239275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584465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/>
              <a:t>Email’s Mass Impact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159656" y="1404939"/>
            <a:ext cx="12192000" cy="5167312"/>
          </a:xfrm>
        </p:spPr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2400" b="1" dirty="0" smtClean="0"/>
              <a:t>1996</a:t>
            </a:r>
            <a:r>
              <a:rPr lang="en-US" sz="2400" dirty="0"/>
              <a:t>: The Rise of </a:t>
            </a:r>
            <a:r>
              <a:rPr lang="en-US" sz="2400" dirty="0" smtClean="0"/>
              <a:t>Hotmail and Yahoo </a:t>
            </a:r>
            <a:r>
              <a:rPr lang="en-US" sz="2400" dirty="0"/>
              <a:t>first free webmail services.</a:t>
            </a:r>
          </a:p>
          <a:p>
            <a:pPr algn="just" eaLnBrk="1" hangingPunct="1">
              <a:lnSpc>
                <a:spcPct val="150000"/>
              </a:lnSpc>
            </a:pPr>
            <a:r>
              <a:rPr altLang="en-US" sz="2400" b="1" dirty="0" smtClean="0"/>
              <a:t>1998</a:t>
            </a:r>
            <a:r>
              <a:rPr altLang="en-US" sz="2400" dirty="0" smtClean="0"/>
              <a:t> surpassed hand-delivered mail</a:t>
            </a:r>
            <a:r>
              <a:rPr lang="en-US" altLang="en-US" sz="2400" dirty="0" smtClean="0"/>
              <a:t>.</a:t>
            </a:r>
          </a:p>
          <a:p>
            <a:pPr algn="just" fontAlgn="base">
              <a:lnSpc>
                <a:spcPct val="150000"/>
              </a:lnSpc>
            </a:pPr>
            <a:r>
              <a:rPr lang="en-US" sz="2400" b="1" dirty="0"/>
              <a:t>2004</a:t>
            </a:r>
            <a:r>
              <a:rPr lang="en-US" sz="2400" dirty="0"/>
              <a:t>: Gmail Changes the </a:t>
            </a:r>
            <a:r>
              <a:rPr lang="en-US" sz="2400" dirty="0" smtClean="0"/>
              <a:t>Game:</a:t>
            </a:r>
            <a:r>
              <a:rPr lang="en-US" sz="2400" dirty="0"/>
              <a:t> offered one </a:t>
            </a:r>
            <a:r>
              <a:rPr lang="en-US" sz="2400" dirty="0" smtClean="0"/>
              <a:t>whole </a:t>
            </a:r>
            <a:r>
              <a:rPr lang="en-US" sz="2400" dirty="0"/>
              <a:t>gigabyte of storage </a:t>
            </a:r>
            <a:r>
              <a:rPr lang="en-US" sz="2400" dirty="0" smtClean="0"/>
              <a:t>space.</a:t>
            </a:r>
            <a:endParaRPr lang="en-US" sz="2400" dirty="0"/>
          </a:p>
          <a:p>
            <a:pPr algn="just" fontAlgn="base">
              <a:lnSpc>
                <a:spcPct val="150000"/>
              </a:lnSpc>
            </a:pPr>
            <a:r>
              <a:rPr lang="en-US" sz="2400" b="1" dirty="0"/>
              <a:t>2020</a:t>
            </a:r>
            <a:r>
              <a:rPr lang="en-US" sz="2400" dirty="0"/>
              <a:t>: A Year that Changed </a:t>
            </a:r>
            <a:r>
              <a:rPr lang="en-US" sz="2400" dirty="0" smtClean="0"/>
              <a:t>Everything:</a:t>
            </a:r>
            <a:endParaRPr lang="en-US" sz="24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400" dirty="0"/>
              <a:t>Email was extremely important for crisis communication during the COVID-19 pandemic. Plus, there were changes like the shift to remote work and online learning, the increasing adoption of </a:t>
            </a:r>
            <a:r>
              <a:rPr lang="en-US" sz="2400" dirty="0" smtClean="0"/>
              <a:t>ecommerce, </a:t>
            </a:r>
            <a:r>
              <a:rPr lang="en-US" sz="2400" dirty="0"/>
              <a:t>and the impact of economic ups-and-downs.</a:t>
            </a:r>
            <a:endParaRPr altLang="en-US" sz="240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448638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dirty="0"/>
              <a:t>Internet, World Wide </a:t>
            </a:r>
            <a:r>
              <a:rPr dirty="0" smtClean="0"/>
              <a:t>Web</a:t>
            </a:r>
            <a:r>
              <a:rPr lang="en-US" dirty="0"/>
              <a:t> </a:t>
            </a:r>
            <a:r>
              <a:rPr dirty="0" smtClean="0"/>
              <a:t>&amp; </a:t>
            </a:r>
            <a:r>
              <a:rPr dirty="0"/>
              <a:t>Cyberspace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9515" y="1485935"/>
            <a:ext cx="10903528" cy="4308475"/>
          </a:xfrm>
        </p:spPr>
        <p:txBody>
          <a:bodyPr>
            <a:noAutofit/>
          </a:bodyPr>
          <a:lstStyle/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400" b="1" dirty="0" smtClean="0"/>
              <a:t>Cyberspace</a:t>
            </a:r>
            <a:r>
              <a:rPr lang="en-US" sz="2400" b="1" dirty="0" smtClean="0"/>
              <a:t>:</a:t>
            </a:r>
          </a:p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400" dirty="0" smtClean="0"/>
              <a:t>The </a:t>
            </a:r>
            <a:r>
              <a:rPr sz="2400" dirty="0"/>
              <a:t>Internet &amp; the World Wide Web in </a:t>
            </a:r>
            <a:r>
              <a:rPr sz="2400" dirty="0" smtClean="0"/>
              <a:t>particula</a:t>
            </a:r>
            <a:r>
              <a:rPr lang="en-US" sz="2400" dirty="0" smtClean="0"/>
              <a:t>r.</a:t>
            </a:r>
          </a:p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400" dirty="0" smtClean="0"/>
              <a:t>The </a:t>
            </a:r>
            <a:r>
              <a:rPr sz="2400" dirty="0"/>
              <a:t>wired and wireless communications world in general </a:t>
            </a:r>
            <a:r>
              <a:rPr lang="en-US" sz="2400" dirty="0" smtClean="0"/>
              <a:t>.</a:t>
            </a:r>
          </a:p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400" dirty="0" smtClean="0"/>
              <a:t>Thus</a:t>
            </a:r>
            <a:r>
              <a:rPr sz="2400" dirty="0"/>
              <a:t>, cyberspace includes chat rooms, blogs, ATMs, conference calls, texting, </a:t>
            </a:r>
            <a:r>
              <a:rPr sz="2400" dirty="0" smtClean="0"/>
              <a:t>etc.</a:t>
            </a:r>
            <a:endParaRPr lang="en-US" sz="2400" dirty="0" smtClean="0"/>
          </a:p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lang="en-US" sz="2400" dirty="0" smtClean="0"/>
              <a:t>T</a:t>
            </a:r>
            <a:r>
              <a:rPr sz="2400" dirty="0" smtClean="0"/>
              <a:t>wo </a:t>
            </a:r>
            <a:r>
              <a:rPr sz="2400" dirty="0"/>
              <a:t>most important aspects: </a:t>
            </a:r>
            <a:r>
              <a:rPr sz="2400" dirty="0" smtClean="0"/>
              <a:t>Internet</a:t>
            </a:r>
            <a:r>
              <a:rPr lang="en-US" sz="2400" dirty="0" smtClean="0"/>
              <a:t> </a:t>
            </a:r>
            <a:r>
              <a:rPr sz="2400" dirty="0" smtClean="0"/>
              <a:t>and web</a:t>
            </a:r>
            <a:r>
              <a:rPr lang="en-US" sz="2400" dirty="0" smtClean="0"/>
              <a:t>.</a:t>
            </a:r>
            <a:endParaRPr sz="2400" dirty="0"/>
          </a:p>
        </p:txBody>
      </p:sp>
      <p:pic>
        <p:nvPicPr>
          <p:cNvPr id="5" name="Picture 6" descr="C:\Users\user\AppData\Local\Microsoft\Windows\Temporary Internet Files\Content.IE5\14NT4GSZ\MP900424388[1].jp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8892301" y="4422810"/>
            <a:ext cx="2088357" cy="1371600"/>
          </a:xfrm>
          <a:prstGeom prst="rect">
            <a:avLst/>
          </a:prstGeom>
          <a:noFill/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  <a:softEdge rad="317500"/>
          </a:effectLst>
          <a:extLst/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494621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Internet and </a:t>
            </a:r>
            <a:r>
              <a:rPr lang="en-US" b="1" dirty="0" smtClean="0"/>
              <a:t>World Wide Web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" y="1546815"/>
            <a:ext cx="11887202" cy="4819695"/>
          </a:xfrm>
        </p:spPr>
        <p:txBody>
          <a:bodyPr>
            <a:normAutofit fontScale="92500" lnSpcReduction="20000"/>
          </a:bodyPr>
          <a:lstStyle/>
          <a:p>
            <a:pPr marL="457200" lvl="1" indent="0" algn="just">
              <a:lnSpc>
                <a:spcPct val="160000"/>
              </a:lnSpc>
              <a:buNone/>
              <a:defRPr/>
            </a:pPr>
            <a:r>
              <a:rPr lang="en-US" b="1" i="1" dirty="0" smtClean="0"/>
              <a:t>Internet</a:t>
            </a:r>
            <a:r>
              <a:rPr lang="en-US" b="1" dirty="0" smtClean="0"/>
              <a:t> : </a:t>
            </a:r>
            <a:r>
              <a:rPr lang="en-US" dirty="0" smtClean="0"/>
              <a:t>A global </a:t>
            </a:r>
            <a:r>
              <a:rPr lang="en-US" dirty="0"/>
              <a:t>computer network providing a variety of information and communication facilities, consisting of interconnected networks using standardized communication </a:t>
            </a:r>
            <a:r>
              <a:rPr lang="en-US" dirty="0" smtClean="0"/>
              <a:t>protocols.</a:t>
            </a:r>
          </a:p>
          <a:p>
            <a:pPr marL="457200" lvl="1" indent="0" algn="just">
              <a:lnSpc>
                <a:spcPct val="160000"/>
              </a:lnSpc>
              <a:buNone/>
              <a:defRPr/>
            </a:pPr>
            <a:r>
              <a:rPr lang="en-US" b="1" i="1" dirty="0" smtClean="0"/>
              <a:t>World </a:t>
            </a:r>
            <a:r>
              <a:rPr lang="en-US" b="1" i="1" dirty="0"/>
              <a:t>Wide </a:t>
            </a:r>
            <a:r>
              <a:rPr lang="en-US" b="1" i="1" dirty="0" smtClean="0"/>
              <a:t>Web vs. internet: </a:t>
            </a:r>
          </a:p>
          <a:p>
            <a:pPr marL="457200" lvl="1" indent="0" algn="just">
              <a:lnSpc>
                <a:spcPct val="160000"/>
              </a:lnSpc>
              <a:buNone/>
              <a:defRPr/>
            </a:pPr>
            <a:r>
              <a:rPr lang="en-US" dirty="0" smtClean="0"/>
              <a:t>The </a:t>
            </a:r>
            <a:r>
              <a:rPr lang="en-US" dirty="0"/>
              <a:t>world wide web, or web for short, are the pages you see when you're at a device and </a:t>
            </a:r>
            <a:r>
              <a:rPr lang="en-US" dirty="0" smtClean="0"/>
              <a:t>you're online.</a:t>
            </a:r>
          </a:p>
          <a:p>
            <a:pPr marL="457200" lvl="1" indent="0" algn="just">
              <a:lnSpc>
                <a:spcPct val="160000"/>
              </a:lnSpc>
              <a:buNone/>
              <a:defRPr/>
            </a:pPr>
            <a:r>
              <a:rPr lang="en-US" dirty="0" smtClean="0"/>
              <a:t>But </a:t>
            </a:r>
            <a:r>
              <a:rPr lang="en-US" dirty="0"/>
              <a:t>the internet is the network of connected computers that the web works on, as well as what emails and files travel </a:t>
            </a:r>
            <a:r>
              <a:rPr lang="en-US" dirty="0" smtClean="0"/>
              <a:t>across.</a:t>
            </a:r>
          </a:p>
          <a:p>
            <a:pPr marL="457200" lvl="1" indent="0" algn="just">
              <a:lnSpc>
                <a:spcPct val="160000"/>
              </a:lnSpc>
              <a:buNone/>
              <a:defRPr/>
            </a:pPr>
            <a:r>
              <a:rPr lang="en-US" dirty="0" smtClean="0"/>
              <a:t>Think </a:t>
            </a:r>
            <a:r>
              <a:rPr lang="en-US" dirty="0"/>
              <a:t>of the internet as the roads that connect towns and cities together. The world wide web contains the things you see on the roads like houses and shops.</a:t>
            </a:r>
          </a:p>
          <a:p>
            <a:pPr marL="0" indent="0" algn="just">
              <a:lnSpc>
                <a:spcPct val="160000"/>
              </a:lnSpc>
              <a:buNone/>
            </a:pPr>
            <a:endParaRPr lang="en-US" dirty="0"/>
          </a:p>
          <a:p>
            <a:pPr marL="457200" lvl="1" indent="0" algn="just">
              <a:lnSpc>
                <a:spcPct val="160000"/>
              </a:lnSpc>
              <a:buNone/>
              <a:defRPr/>
            </a:pPr>
            <a:endParaRPr lang="en-US" i="1" dirty="0" smtClean="0"/>
          </a:p>
          <a:p>
            <a:pPr marL="457200" lvl="1" indent="0" algn="just">
              <a:lnSpc>
                <a:spcPct val="160000"/>
              </a:lnSpc>
              <a:buNone/>
              <a:defRPr/>
            </a:pPr>
            <a:endParaRPr lang="en-US" dirty="0"/>
          </a:p>
        </p:txBody>
      </p:sp>
      <p:sp>
        <p:nvSpPr>
          <p:cNvPr id="5" name="Text Placeholder 3"/>
          <p:cNvSpPr txBox="1">
            <a:spLocks/>
          </p:cNvSpPr>
          <p:nvPr/>
        </p:nvSpPr>
        <p:spPr>
          <a:xfrm>
            <a:off x="2782889" y="1828800"/>
            <a:ext cx="7623175" cy="4387850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5">
                  <a:lumMod val="75000"/>
                </a:schemeClr>
              </a:buClr>
              <a:buSzPct val="120000"/>
              <a:buFont typeface="Arial" pitchFamily="34" charset="0"/>
              <a:buChar char="•"/>
              <a:tabLst>
                <a:tab pos="274320" algn="l"/>
              </a:tabLst>
              <a:defRPr lang="en-US" sz="2800" b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5">
                  <a:lumMod val="75000"/>
                </a:schemeClr>
              </a:buClr>
              <a:buFont typeface="Arial" pitchFamily="34" charset="0"/>
              <a:buChar char="•"/>
              <a:tabLst>
                <a:tab pos="274320" algn="l"/>
              </a:tabLst>
              <a:def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5">
                  <a:lumMod val="75000"/>
                </a:schemeClr>
              </a:buClr>
              <a:buFont typeface="Arial" pitchFamily="34" charset="0"/>
              <a:buChar char="•"/>
              <a:tabLst>
                <a:tab pos="274320" algn="l"/>
              </a:tabLst>
              <a:defRPr lang="en-US" sz="20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5">
                  <a:lumMod val="75000"/>
                </a:schemeClr>
              </a:buClr>
              <a:buFont typeface="Arial" pitchFamily="34" charset="0"/>
              <a:buChar char="•"/>
              <a:tabLst>
                <a:tab pos="274320" algn="l"/>
              </a:tabLst>
              <a:defRPr lang="en-US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5">
                  <a:lumMod val="75000"/>
                </a:schemeClr>
              </a:buClr>
              <a:buFont typeface="Arial" pitchFamily="34" charset="0"/>
              <a:buChar char="•"/>
              <a:tabLst>
                <a:tab pos="274320" algn="l"/>
              </a:tabLst>
              <a:defRPr lang="en-US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1749848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Types of computers: </a:t>
            </a:r>
            <a:r>
              <a:rPr dirty="0" smtClean="0"/>
              <a:t>Supercomputers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647" y="1428750"/>
            <a:ext cx="12081641" cy="4348163"/>
          </a:xfrm>
        </p:spPr>
        <p:txBody>
          <a:bodyPr>
            <a:normAutofit fontScale="92500"/>
          </a:bodyPr>
          <a:lstStyle/>
          <a:p>
            <a:pPr>
              <a:lnSpc>
                <a:spcPct val="17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 smtClean="0"/>
              <a:t>Priced </a:t>
            </a:r>
            <a:r>
              <a:rPr dirty="0"/>
              <a:t>from $1 million to over </a:t>
            </a:r>
            <a:r>
              <a:rPr dirty="0" smtClean="0"/>
              <a:t>$</a:t>
            </a:r>
            <a:r>
              <a:rPr dirty="0"/>
              <a:t>1 </a:t>
            </a:r>
            <a:r>
              <a:rPr dirty="0" smtClean="0"/>
              <a:t>billion</a:t>
            </a:r>
            <a:r>
              <a:rPr lang="en-US" dirty="0" smtClean="0"/>
              <a:t>.</a:t>
            </a:r>
            <a:endParaRPr dirty="0"/>
          </a:p>
          <a:p>
            <a:pPr marL="274320" indent="-274320">
              <a:lnSpc>
                <a:spcPct val="17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High-capacity machines with thousands </a:t>
            </a:r>
            <a:r>
              <a:rPr dirty="0" smtClean="0"/>
              <a:t>of processors</a:t>
            </a:r>
            <a:r>
              <a:rPr lang="en-US" dirty="0" smtClean="0"/>
              <a:t>.</a:t>
            </a:r>
            <a:endParaRPr dirty="0"/>
          </a:p>
          <a:p>
            <a:pPr marL="274320" indent="-274320">
              <a:lnSpc>
                <a:spcPct val="17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Multi-user </a:t>
            </a:r>
            <a:r>
              <a:rPr dirty="0" smtClean="0"/>
              <a:t>systems</a:t>
            </a:r>
            <a:r>
              <a:rPr lang="en-US" dirty="0" smtClean="0"/>
              <a:t>.</a:t>
            </a:r>
            <a:endParaRPr dirty="0"/>
          </a:p>
          <a:p>
            <a:pPr marL="274320" indent="-274320">
              <a:lnSpc>
                <a:spcPct val="17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Used for U.S. Census, weather forecasting, designing aircraft, scientific projects, etc.</a:t>
            </a:r>
          </a:p>
          <a:p>
            <a:pPr marL="274320" indent="-274320">
              <a:lnSpc>
                <a:spcPct val="17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Japan’s K Computer is the largest </a:t>
            </a:r>
            <a:r>
              <a:rPr dirty="0" smtClean="0"/>
              <a:t>supercomputer</a:t>
            </a:r>
            <a:r>
              <a:rPr lang="en-US" dirty="0" smtClean="0"/>
              <a:t>.</a:t>
            </a:r>
            <a:endParaRPr sz="20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699"/>
          <a:stretch/>
        </p:blipFill>
        <p:spPr bwMode="auto">
          <a:xfrm>
            <a:off x="8226595" y="1634490"/>
            <a:ext cx="3313895" cy="209246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348462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Types of computers: </a:t>
            </a:r>
            <a:r>
              <a:rPr dirty="0" smtClean="0"/>
              <a:t>Mainframes</a:t>
            </a:r>
            <a:endParaRPr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-102870" y="1477328"/>
            <a:ext cx="11130455" cy="2468562"/>
          </a:xfrm>
        </p:spPr>
        <p:txBody>
          <a:bodyPr>
            <a:normAutofit fontScale="92500"/>
          </a:bodyPr>
          <a:lstStyle/>
          <a:p>
            <a:pPr lvl="1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800" dirty="0"/>
              <a:t>Priced from $5,000 to $5 </a:t>
            </a:r>
            <a:r>
              <a:rPr sz="2800" dirty="0" smtClean="0"/>
              <a:t>million</a:t>
            </a:r>
            <a:r>
              <a:rPr lang="en-US" sz="2800" dirty="0" smtClean="0"/>
              <a:t>.</a:t>
            </a:r>
            <a:endParaRPr sz="2800" dirty="0"/>
          </a:p>
          <a:p>
            <a:pPr lvl="1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800" dirty="0"/>
              <a:t>Water-cooled or </a:t>
            </a:r>
            <a:r>
              <a:rPr sz="2800" dirty="0" smtClean="0"/>
              <a:t>air-cooled</a:t>
            </a:r>
            <a:r>
              <a:rPr lang="en-US" sz="2800" dirty="0" smtClean="0"/>
              <a:t>.</a:t>
            </a:r>
            <a:endParaRPr sz="2800" dirty="0"/>
          </a:p>
          <a:p>
            <a:pPr lvl="1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800" dirty="0"/>
              <a:t>Used by banks, airlines, colleges, and the like for millions </a:t>
            </a:r>
            <a:r>
              <a:rPr sz="2800" dirty="0" smtClean="0"/>
              <a:t>of</a:t>
            </a:r>
            <a:r>
              <a:rPr lang="en-US" sz="2800" dirty="0" smtClean="0"/>
              <a:t> </a:t>
            </a:r>
            <a:r>
              <a:rPr sz="2800" dirty="0" smtClean="0"/>
              <a:t>transactions</a:t>
            </a:r>
            <a:r>
              <a:rPr lang="en-US" sz="2800" dirty="0" smtClean="0"/>
              <a:t>.</a:t>
            </a:r>
            <a:endParaRPr sz="2800" b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buNone/>
              <a:tabLst>
                <a:tab pos="274320" algn="l"/>
              </a:tabLst>
              <a:defRPr/>
            </a:pPr>
            <a:endParaRPr sz="2000" dirty="0"/>
          </a:p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endParaRPr dirty="0"/>
          </a:p>
        </p:txBody>
      </p:sp>
      <p:pic>
        <p:nvPicPr>
          <p:cNvPr id="6146" name="Picture 2" descr="C:\Users\user\AppData\Local\Microsoft\Windows\Temporary Internet Files\Content.IE5\14NT4GSZ\MC900044849[1].wmf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5378078" y="3754307"/>
            <a:ext cx="2200029" cy="2200029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  <a:extLst/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680958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Types of computers: </a:t>
            </a:r>
            <a:r>
              <a:rPr dirty="0" smtClean="0"/>
              <a:t>Workstations</a:t>
            </a:r>
            <a:endParaRPr dirty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-228601" y="1385923"/>
            <a:ext cx="12231913" cy="4877717"/>
          </a:xfrm>
        </p:spPr>
        <p:txBody>
          <a:bodyPr/>
          <a:lstStyle/>
          <a:p>
            <a:pPr lvl="1" algn="just">
              <a:lnSpc>
                <a:spcPct val="150000"/>
              </a:lnSpc>
              <a:spcBef>
                <a:spcPts val="400"/>
              </a:spcBef>
            </a:pPr>
            <a:r>
              <a:rPr altLang="en-US" sz="2800" dirty="0"/>
              <a:t>Introduced in early </a:t>
            </a:r>
            <a:r>
              <a:rPr altLang="en-US" sz="2800" dirty="0" smtClean="0"/>
              <a:t>1980s</a:t>
            </a:r>
            <a:r>
              <a:rPr lang="en-US" altLang="en-US" sz="2800" dirty="0" smtClean="0"/>
              <a:t>.</a:t>
            </a:r>
            <a:endParaRPr altLang="en-US" sz="2800" dirty="0"/>
          </a:p>
          <a:p>
            <a:pPr lvl="1" algn="just">
              <a:lnSpc>
                <a:spcPct val="150000"/>
              </a:lnSpc>
            </a:pPr>
            <a:r>
              <a:rPr altLang="en-US" sz="2800" dirty="0"/>
              <a:t>Expensive, powerful personal </a:t>
            </a:r>
            <a:r>
              <a:rPr altLang="en-US" sz="2800" dirty="0" smtClean="0"/>
              <a:t>computers</a:t>
            </a:r>
            <a:r>
              <a:rPr lang="en-US" altLang="en-US" sz="2800" dirty="0" smtClean="0"/>
              <a:t>.</a:t>
            </a:r>
            <a:endParaRPr altLang="en-US" sz="2800" dirty="0"/>
          </a:p>
          <a:p>
            <a:pPr lvl="1" algn="just">
              <a:lnSpc>
                <a:spcPct val="150000"/>
              </a:lnSpc>
            </a:pPr>
            <a:r>
              <a:rPr altLang="en-US" sz="2800" dirty="0"/>
              <a:t>Required for scientific, mathematical, engineering, computer-aided design (CAD), computer-aided manufacturing (CAM</a:t>
            </a:r>
            <a:r>
              <a:rPr altLang="en-US" sz="2800" dirty="0" smtClean="0"/>
              <a:t>)</a:t>
            </a:r>
            <a:r>
              <a:rPr lang="en-US" altLang="en-US" sz="2800" dirty="0" smtClean="0"/>
              <a:t>.</a:t>
            </a:r>
            <a:endParaRPr altLang="en-US" sz="2800" dirty="0"/>
          </a:p>
          <a:p>
            <a:pPr lvl="1" algn="just">
              <a:lnSpc>
                <a:spcPct val="150000"/>
              </a:lnSpc>
            </a:pPr>
            <a:r>
              <a:rPr altLang="en-US" sz="2800" dirty="0"/>
              <a:t>Used for designing cars, drugs, movie special </a:t>
            </a:r>
            <a:r>
              <a:rPr altLang="en-US" sz="2800" dirty="0" smtClean="0"/>
              <a:t>effects</a:t>
            </a:r>
            <a:r>
              <a:rPr lang="en-US" altLang="en-US" dirty="0"/>
              <a:t>.</a:t>
            </a:r>
            <a:endParaRPr altLang="en-US" sz="2800" dirty="0"/>
          </a:p>
        </p:txBody>
      </p:sp>
      <p:pic>
        <p:nvPicPr>
          <p:cNvPr id="5122" name="Picture 2" descr="Dell Workstation Computer, Maitri Technologies | ID: 1412628799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0997" y="3702976"/>
            <a:ext cx="2381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456572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dirty="0" smtClean="0"/>
              <a:t>Microcomputers</a:t>
            </a:r>
            <a:endParaRPr dirty="0"/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0" y="1441306"/>
            <a:ext cx="11804073" cy="4308475"/>
          </a:xfrm>
        </p:spPr>
        <p:txBody>
          <a:bodyPr>
            <a:normAutofit/>
          </a:bodyPr>
          <a:lstStyle/>
          <a:p>
            <a:pPr lvl="1" algn="just" eaLnBrk="1" hangingPunct="1">
              <a:lnSpc>
                <a:spcPct val="150000"/>
              </a:lnSpc>
            </a:pPr>
            <a:r>
              <a:rPr altLang="en-US" sz="2800" dirty="0"/>
              <a:t>Personal computers that cost $500 to $</a:t>
            </a:r>
            <a:r>
              <a:rPr altLang="en-US" sz="2800" dirty="0" smtClean="0"/>
              <a:t>5,000</a:t>
            </a:r>
            <a:r>
              <a:rPr lang="en-US" altLang="en-US" sz="2800" dirty="0" smtClean="0"/>
              <a:t>.</a:t>
            </a:r>
            <a:endParaRPr altLang="en-US" sz="2800" dirty="0"/>
          </a:p>
          <a:p>
            <a:pPr lvl="1" algn="just" eaLnBrk="1" hangingPunct="1">
              <a:lnSpc>
                <a:spcPct val="150000"/>
              </a:lnSpc>
            </a:pPr>
            <a:r>
              <a:rPr altLang="en-US" sz="2800" dirty="0"/>
              <a:t>Used either stand-alone or in a </a:t>
            </a:r>
            <a:r>
              <a:rPr altLang="en-US" sz="2800" dirty="0" smtClean="0"/>
              <a:t>network</a:t>
            </a:r>
            <a:r>
              <a:rPr lang="en-US" altLang="en-US" sz="2800" dirty="0" smtClean="0"/>
              <a:t>.</a:t>
            </a:r>
            <a:endParaRPr altLang="en-US" sz="2800" dirty="0"/>
          </a:p>
          <a:p>
            <a:pPr lvl="1" algn="just" eaLnBrk="1" hangingPunct="1">
              <a:lnSpc>
                <a:spcPct val="150000"/>
              </a:lnSpc>
            </a:pPr>
            <a:r>
              <a:rPr altLang="en-US" sz="2800" dirty="0"/>
              <a:t>Types include: desktop, tower, notebooks (laptops), netbooks, tablets, mobile internet devices (MIDs), personal digital assistants (PDAs), </a:t>
            </a:r>
            <a:r>
              <a:rPr altLang="en-US" sz="2800" dirty="0" smtClean="0"/>
              <a:t>e-readers</a:t>
            </a:r>
            <a:r>
              <a:rPr lang="en-US" altLang="en-US" sz="2800" dirty="0" smtClean="0"/>
              <a:t>.</a:t>
            </a:r>
            <a:endParaRPr altLang="en-US" sz="2800" dirty="0"/>
          </a:p>
        </p:txBody>
      </p:sp>
      <p:pic>
        <p:nvPicPr>
          <p:cNvPr id="8197" name="Picture 6" descr="C:\Users\user\AppData\Local\Microsoft\Windows\Temporary Internet Files\Content.IE5\NJ54PAKZ\MC90043264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5328" y="4355956"/>
            <a:ext cx="2008476" cy="2008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03583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Types of computers: </a:t>
            </a:r>
            <a:r>
              <a:rPr dirty="0" smtClean="0"/>
              <a:t>Microcontrollers</a:t>
            </a:r>
            <a:endParaRPr dirty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0" y="1466888"/>
            <a:ext cx="11814627" cy="4934138"/>
          </a:xfrm>
        </p:spPr>
        <p:txBody>
          <a:bodyPr/>
          <a:lstStyle/>
          <a:p>
            <a:pPr marL="644525" lvl="1" indent="-257175" algn="just" defTabSz="1031875">
              <a:lnSpc>
                <a:spcPct val="150000"/>
              </a:lnSpc>
            </a:pPr>
            <a:r>
              <a:rPr altLang="en-US" sz="2800" dirty="0"/>
              <a:t>Also called </a:t>
            </a:r>
            <a:r>
              <a:rPr altLang="en-US" sz="2800" b="1" i="1" dirty="0"/>
              <a:t>embedded </a:t>
            </a:r>
            <a:r>
              <a:rPr altLang="en-US" sz="2800" b="1" i="1" dirty="0" smtClean="0"/>
              <a:t>computers</a:t>
            </a:r>
            <a:r>
              <a:rPr lang="en-US" altLang="en-US" sz="2800" i="1" dirty="0" smtClean="0"/>
              <a:t>.</a:t>
            </a:r>
            <a:endParaRPr altLang="en-US" sz="2800" i="1" dirty="0"/>
          </a:p>
          <a:p>
            <a:pPr marL="644525" lvl="1" indent="-257175" algn="just" defTabSz="1031875">
              <a:lnSpc>
                <a:spcPct val="150000"/>
              </a:lnSpc>
            </a:pPr>
            <a:r>
              <a:rPr altLang="en-US" sz="2800" dirty="0"/>
              <a:t>Tiny, specialized microprocessors inside appliances &amp; </a:t>
            </a:r>
            <a:r>
              <a:rPr altLang="en-US" sz="2800" dirty="0" smtClean="0"/>
              <a:t>automobiles</a:t>
            </a:r>
            <a:r>
              <a:rPr lang="en-US" altLang="en-US" sz="2800" dirty="0" smtClean="0"/>
              <a:t>.</a:t>
            </a:r>
            <a:endParaRPr altLang="en-US" sz="2800" dirty="0"/>
          </a:p>
          <a:p>
            <a:pPr marL="644525" lvl="1" indent="-257175" algn="just" defTabSz="1031875">
              <a:lnSpc>
                <a:spcPct val="150000"/>
              </a:lnSpc>
            </a:pPr>
            <a:r>
              <a:rPr altLang="en-US" sz="2800" dirty="0"/>
              <a:t>They are in microwaves, programmable ovens, blood-pressure monitors, air bag sensors, vibration sensors, MP3 players, digital cameras, keyboards, car systems, etc.</a:t>
            </a:r>
          </a:p>
        </p:txBody>
      </p:sp>
      <p:pic>
        <p:nvPicPr>
          <p:cNvPr id="2050" name="Picture 2" descr="C:\Users\user\AppData\Local\Microsoft\Windows\Temporary Internet Files\Content.IE5\XGDJ0PHB\MP900400972[1].jpg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9929172" y="4291965"/>
            <a:ext cx="1316421" cy="16459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3267847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Types of computers: </a:t>
            </a:r>
            <a:r>
              <a:rPr dirty="0" smtClean="0"/>
              <a:t>Servers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9656" y="1417639"/>
            <a:ext cx="11806742" cy="4868861"/>
          </a:xfrm>
        </p:spPr>
        <p:txBody>
          <a:bodyPr>
            <a:normAutofit fontScale="92500" lnSpcReduction="10000"/>
          </a:bodyPr>
          <a:lstStyle/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The word </a:t>
            </a:r>
            <a:r>
              <a:rPr b="1" i="1" dirty="0"/>
              <a:t>server</a:t>
            </a:r>
            <a:r>
              <a:rPr dirty="0"/>
              <a:t> describes the way a computer—whether mainframe, workstation, or PC—is used. </a:t>
            </a:r>
          </a:p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A central computer connected (wired or wirelessly) to other computers on a client/server </a:t>
            </a:r>
            <a:r>
              <a:rPr dirty="0" smtClean="0"/>
              <a:t>network</a:t>
            </a:r>
            <a:r>
              <a:rPr lang="en-US" dirty="0" smtClean="0"/>
              <a:t>.</a:t>
            </a:r>
            <a:endParaRPr dirty="0"/>
          </a:p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dirty="0"/>
              <a:t>Purpose: Hold data and programs for clients to access and to supply services for </a:t>
            </a:r>
            <a:r>
              <a:rPr dirty="0" smtClean="0"/>
              <a:t>clients</a:t>
            </a:r>
            <a:r>
              <a:rPr lang="en-US" dirty="0"/>
              <a:t>.</a:t>
            </a:r>
            <a:endParaRPr dirty="0"/>
          </a:p>
          <a:p>
            <a:pPr lvl="1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r>
              <a:rPr sz="2800" dirty="0"/>
              <a:t>Clients are other computers, such as PCs or workstations, on which users run applications</a:t>
            </a:r>
          </a:p>
          <a:p>
            <a:pPr marL="274320" indent="-274320" algn="just">
              <a:lnSpc>
                <a:spcPct val="150000"/>
              </a:lnSpc>
              <a:buClr>
                <a:schemeClr val="accent5">
                  <a:lumMod val="75000"/>
                </a:schemeClr>
              </a:buClr>
              <a:tabLst>
                <a:tab pos="274320" algn="l"/>
              </a:tabLst>
              <a:defRPr/>
            </a:pPr>
            <a:endParaRPr dirty="0"/>
          </a:p>
        </p:txBody>
      </p:sp>
      <p:pic>
        <p:nvPicPr>
          <p:cNvPr id="5" name="Picture 10" descr="C:\Users\user\AppData\Local\Microsoft\Windows\Temporary Internet Files\Content.IE5\C79X6YT8\MC900199340[1].wmf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auto">
          <a:xfrm>
            <a:off x="7142524" y="5663063"/>
            <a:ext cx="1293813" cy="1189037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/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418543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Computer Networks and the Internet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60000"/>
              </a:lnSpc>
              <a:spcAft>
                <a:spcPct val="20000"/>
              </a:spcAft>
            </a:pPr>
            <a:r>
              <a:rPr lang="en-US" altLang="en-US" b="1" dirty="0"/>
              <a:t>Computer network</a:t>
            </a:r>
            <a:r>
              <a:rPr lang="en-US" altLang="en-US" dirty="0"/>
              <a:t>: A collection of hardware and other devices that are connected together.</a:t>
            </a:r>
          </a:p>
          <a:p>
            <a:pPr lvl="1" algn="just">
              <a:lnSpc>
                <a:spcPct val="160000"/>
              </a:lnSpc>
              <a:spcAft>
                <a:spcPct val="20000"/>
              </a:spcAft>
            </a:pPr>
            <a:r>
              <a:rPr lang="en-US" altLang="en-US" sz="2200" dirty="0"/>
              <a:t>Users can share hardware, software, and </a:t>
            </a:r>
            <a:r>
              <a:rPr lang="en-US" altLang="en-US" sz="2200" dirty="0" smtClean="0"/>
              <a:t>data.</a:t>
            </a:r>
            <a:endParaRPr lang="en-US" altLang="en-US" sz="2200" dirty="0"/>
          </a:p>
          <a:p>
            <a:pPr lvl="1" algn="just">
              <a:lnSpc>
                <a:spcPct val="160000"/>
              </a:lnSpc>
              <a:spcAft>
                <a:spcPct val="20000"/>
              </a:spcAft>
            </a:pPr>
            <a:r>
              <a:rPr lang="en-US" altLang="en-US" sz="2200" dirty="0"/>
              <a:t>Users  can communicate with each </a:t>
            </a:r>
            <a:r>
              <a:rPr lang="en-US" altLang="en-US" sz="2200" dirty="0" smtClean="0"/>
              <a:t>other.</a:t>
            </a:r>
            <a:endParaRPr lang="en-US" altLang="en-US" sz="2200" dirty="0"/>
          </a:p>
          <a:p>
            <a:pPr algn="just">
              <a:lnSpc>
                <a:spcPct val="160000"/>
              </a:lnSpc>
              <a:spcAft>
                <a:spcPct val="20000"/>
              </a:spcAft>
            </a:pPr>
            <a:r>
              <a:rPr lang="en-US" altLang="en-US" dirty="0"/>
              <a:t>Network servers: Manage resources on a </a:t>
            </a:r>
            <a:r>
              <a:rPr lang="en-US" altLang="en-US" dirty="0" smtClean="0"/>
              <a:t>network.</a:t>
            </a:r>
            <a:endParaRPr lang="en-US" altLang="en-US" dirty="0"/>
          </a:p>
          <a:p>
            <a:pPr algn="just">
              <a:lnSpc>
                <a:spcPct val="160000"/>
              </a:lnSpc>
              <a:spcAft>
                <a:spcPct val="20000"/>
              </a:spcAft>
            </a:pPr>
            <a:r>
              <a:rPr lang="en-US" altLang="en-US" dirty="0"/>
              <a:t>Clients: Access resources through the network </a:t>
            </a:r>
            <a:r>
              <a:rPr lang="en-US" altLang="en-US" dirty="0" smtClean="0"/>
              <a:t>server.</a:t>
            </a:r>
            <a:endParaRPr lang="en-US" altLang="en-US" dirty="0"/>
          </a:p>
          <a:p>
            <a:pPr algn="just">
              <a:lnSpc>
                <a:spcPct val="160000"/>
              </a:lnSpc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3609460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Computer Networks and the Internet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Aft>
                <a:spcPct val="20000"/>
              </a:spcAft>
              <a:buNone/>
            </a:pPr>
            <a:r>
              <a:rPr lang="en-US" altLang="en-US" sz="3200" dirty="0" smtClean="0"/>
              <a:t>Computer </a:t>
            </a:r>
            <a:r>
              <a:rPr lang="en-US" altLang="en-US" sz="3200" dirty="0"/>
              <a:t>networks exist in many sizes and types</a:t>
            </a:r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Home </a:t>
            </a:r>
            <a:r>
              <a:rPr lang="en-US" altLang="en-US" dirty="0" smtClean="0"/>
              <a:t>networks.</a:t>
            </a:r>
            <a:endParaRPr lang="en-US" altLang="en-US" dirty="0"/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School and small business </a:t>
            </a:r>
            <a:r>
              <a:rPr lang="en-US" altLang="en-US" dirty="0" smtClean="0"/>
              <a:t>networks.</a:t>
            </a:r>
            <a:endParaRPr lang="en-US" altLang="en-US" dirty="0"/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Large </a:t>
            </a:r>
            <a:r>
              <a:rPr lang="en-US" altLang="en-US" dirty="0" smtClean="0"/>
              <a:t>corporate.</a:t>
            </a:r>
            <a:endParaRPr lang="en-US" altLang="en-US" dirty="0"/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Public wireless </a:t>
            </a:r>
            <a:r>
              <a:rPr lang="en-US" altLang="en-US" dirty="0" smtClean="0"/>
              <a:t>networks.</a:t>
            </a:r>
            <a:endParaRPr lang="en-US" altLang="en-US" dirty="0"/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The </a:t>
            </a:r>
            <a:r>
              <a:rPr lang="en-US" altLang="en-US" dirty="0" smtClean="0"/>
              <a:t>Internet.</a:t>
            </a:r>
            <a:endParaRPr lang="en-US" altLang="en-US" dirty="0"/>
          </a:p>
          <a:p>
            <a:pPr algn="just">
              <a:lnSpc>
                <a:spcPct val="150000"/>
              </a:lnSpc>
            </a:pPr>
            <a:endParaRPr lang="en-US" sz="32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121012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Computer Networks and the Internet</a:t>
            </a:r>
            <a:endParaRPr lang="en-US" dirty="0"/>
          </a:p>
        </p:txBody>
      </p:sp>
      <p:pic>
        <p:nvPicPr>
          <p:cNvPr id="7" name="a (25)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584575"/>
            <a:ext cx="609600" cy="609600"/>
          </a:xfrm>
        </p:spPr>
      </p:pic>
      <p:grpSp>
        <p:nvGrpSpPr>
          <p:cNvPr id="6" name="Group 5"/>
          <p:cNvGrpSpPr/>
          <p:nvPr/>
        </p:nvGrpSpPr>
        <p:grpSpPr>
          <a:xfrm>
            <a:off x="2609382" y="1374595"/>
            <a:ext cx="6706067" cy="4969055"/>
            <a:chOff x="3343853" y="1959552"/>
            <a:chExt cx="4947208" cy="4086657"/>
          </a:xfrm>
        </p:grpSpPr>
        <p:pic>
          <p:nvPicPr>
            <p:cNvPr id="4" name="Picture 4" descr="Fig1_20.jpg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28" t="1666" b="3334"/>
            <a:stretch>
              <a:fillRect/>
            </a:stretch>
          </p:blipFill>
          <p:spPr bwMode="auto">
            <a:xfrm>
              <a:off x="3343853" y="1959552"/>
              <a:ext cx="4947208" cy="4086657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3352800" y="5541818"/>
              <a:ext cx="1080655" cy="48490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3537001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35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What Are the Internet and the </a:t>
            </a:r>
            <a:br>
              <a:rPr lang="en-US" altLang="en-US" dirty="0"/>
            </a:br>
            <a:r>
              <a:rPr lang="en-US" altLang="en-US" dirty="0"/>
              <a:t>World Wide Web?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" y="1565910"/>
            <a:ext cx="10515600" cy="4659086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7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altLang="en-US" b="1" dirty="0"/>
              <a:t>Internet</a:t>
            </a:r>
            <a:r>
              <a:rPr lang="en-US" altLang="en-US" dirty="0"/>
              <a:t>: The largest and most well-known computer network in the </a:t>
            </a:r>
            <a:r>
              <a:rPr lang="en-US" altLang="en-US" dirty="0" smtClean="0"/>
              <a:t>world.</a:t>
            </a:r>
            <a:endParaRPr lang="en-US" altLang="en-US" dirty="0"/>
          </a:p>
          <a:p>
            <a:pPr algn="just">
              <a:lnSpc>
                <a:spcPct val="17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altLang="en-US" dirty="0"/>
              <a:t>Individuals connect to the Internet using an Internet service provider (ISP</a:t>
            </a:r>
            <a:r>
              <a:rPr lang="en-US" altLang="en-US" dirty="0" smtClean="0"/>
              <a:t>).</a:t>
            </a:r>
            <a:endParaRPr lang="en-US" altLang="en-US" dirty="0"/>
          </a:p>
          <a:p>
            <a:pPr algn="just">
              <a:lnSpc>
                <a:spcPct val="17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altLang="en-US" b="1" dirty="0"/>
              <a:t>World Wide Web</a:t>
            </a:r>
            <a:r>
              <a:rPr lang="en-US" altLang="en-US" dirty="0"/>
              <a:t>: One resource (a vast collection of Web pages) available through the </a:t>
            </a:r>
            <a:r>
              <a:rPr lang="en-US" altLang="en-US" dirty="0" smtClean="0"/>
              <a:t>Internet.</a:t>
            </a:r>
            <a:endParaRPr lang="en-US" altLang="en-US" dirty="0"/>
          </a:p>
          <a:p>
            <a:pPr lvl="1" algn="just">
              <a:lnSpc>
                <a:spcPct val="17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altLang="en-US" dirty="0"/>
              <a:t>Web sites contain Web pages stored on Web </a:t>
            </a:r>
            <a:r>
              <a:rPr lang="en-US" altLang="en-US" dirty="0" smtClean="0"/>
              <a:t>servers.</a:t>
            </a:r>
            <a:endParaRPr lang="en-US" altLang="en-US" dirty="0"/>
          </a:p>
          <a:p>
            <a:pPr lvl="1" algn="just">
              <a:lnSpc>
                <a:spcPct val="17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altLang="en-US" dirty="0"/>
              <a:t>Web pages viewed using a Web browser (Internet Explorer, Chrome, Safari, Firefox, Opera, etc</a:t>
            </a:r>
            <a:r>
              <a:rPr lang="en-US" altLang="en-US" dirty="0" smtClean="0"/>
              <a:t>.)</a:t>
            </a:r>
            <a:endParaRPr lang="en-US" altLang="en-US" dirty="0"/>
          </a:p>
          <a:p>
            <a:pPr algn="just">
              <a:lnSpc>
                <a:spcPct val="17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altLang="en-US" dirty="0"/>
              <a:t>A wide variety of information is available through the </a:t>
            </a:r>
            <a:r>
              <a:rPr lang="en-US" altLang="en-US" dirty="0" smtClean="0"/>
              <a:t>Web.</a:t>
            </a:r>
            <a:endParaRPr lang="en-US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1531464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Why It’s </a:t>
            </a:r>
            <a:r>
              <a:rPr lang="en-US" altLang="en-US" dirty="0" smtClean="0"/>
              <a:t>Important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3385" y="1474470"/>
            <a:ext cx="10972799" cy="4348163"/>
          </a:xfrm>
        </p:spPr>
        <p:txBody>
          <a:bodyPr>
            <a:noAutofit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US" altLang="en-US" sz="2400" dirty="0"/>
              <a:t>Knowing how technology has influenced business sheds light on new and future industries. 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US" altLang="en-US" sz="2400" dirty="0" smtClean="0"/>
              <a:t>Technology’s </a:t>
            </a:r>
            <a:r>
              <a:rPr lang="en-US" altLang="en-US" sz="2400" dirty="0"/>
              <a:t>Influence </a:t>
            </a:r>
            <a:r>
              <a:rPr lang="en-US" altLang="en-US" sz="2400" dirty="0" smtClean="0"/>
              <a:t>on Business:</a:t>
            </a:r>
          </a:p>
          <a:p>
            <a:pPr algn="just">
              <a:lnSpc>
                <a:spcPct val="170000"/>
              </a:lnSpc>
            </a:pPr>
            <a:r>
              <a:rPr lang="en-US" altLang="en-US" sz="2400" dirty="0" smtClean="0"/>
              <a:t>Technology </a:t>
            </a:r>
            <a:r>
              <a:rPr lang="en-US" altLang="en-US" sz="2400" dirty="0"/>
              <a:t>refers to the tools and machines people have invented to make life easier.  </a:t>
            </a:r>
            <a:endParaRPr lang="en-US" altLang="en-US" sz="2400" dirty="0" smtClean="0"/>
          </a:p>
          <a:p>
            <a:pPr algn="just">
              <a:lnSpc>
                <a:spcPct val="170000"/>
              </a:lnSpc>
            </a:pPr>
            <a:r>
              <a:rPr lang="en-US" altLang="en-US" sz="2400" dirty="0" smtClean="0"/>
              <a:t>Perhaps </a:t>
            </a:r>
            <a:r>
              <a:rPr lang="en-US" altLang="en-US" sz="2400" dirty="0"/>
              <a:t>the most common technology staple used in businesses today is the computer. </a:t>
            </a:r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58238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Accessing a Network or the Internet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647" y="1485900"/>
            <a:ext cx="11034486" cy="434816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ct val="5000"/>
              </a:spcBef>
              <a:spcAft>
                <a:spcPct val="5000"/>
              </a:spcAft>
            </a:pPr>
            <a:r>
              <a:rPr lang="en-US" altLang="en-US" sz="3200" dirty="0"/>
              <a:t>Need a modem or network </a:t>
            </a:r>
            <a:r>
              <a:rPr lang="en-US" altLang="en-US" sz="3200" dirty="0" smtClean="0"/>
              <a:t>adapter.</a:t>
            </a:r>
            <a:endParaRPr lang="en-US" altLang="en-US" sz="3200" dirty="0"/>
          </a:p>
          <a:p>
            <a:pPr algn="just">
              <a:lnSpc>
                <a:spcPct val="150000"/>
              </a:lnSpc>
              <a:spcBef>
                <a:spcPct val="5000"/>
              </a:spcBef>
              <a:spcAft>
                <a:spcPct val="5000"/>
              </a:spcAft>
            </a:pPr>
            <a:r>
              <a:rPr lang="en-US" altLang="en-US" sz="3200" dirty="0"/>
              <a:t>Some networks require a username and </a:t>
            </a:r>
            <a:r>
              <a:rPr lang="en-US" altLang="en-US" sz="3200" dirty="0" smtClean="0"/>
              <a:t>password.</a:t>
            </a:r>
            <a:endParaRPr lang="en-US" altLang="en-US" sz="3200" dirty="0"/>
          </a:p>
          <a:p>
            <a:pPr algn="just">
              <a:lnSpc>
                <a:spcPct val="150000"/>
              </a:lnSpc>
              <a:spcBef>
                <a:spcPct val="5000"/>
              </a:spcBef>
              <a:spcAft>
                <a:spcPct val="5000"/>
              </a:spcAft>
            </a:pPr>
            <a:r>
              <a:rPr lang="en-US" altLang="en-US" sz="3200" dirty="0"/>
              <a:t>Internet connections can be:</a:t>
            </a:r>
          </a:p>
          <a:p>
            <a:pPr lvl="1" algn="just">
              <a:lnSpc>
                <a:spcPct val="150000"/>
              </a:lnSpc>
              <a:spcBef>
                <a:spcPct val="5000"/>
              </a:spcBef>
              <a:spcAft>
                <a:spcPct val="5000"/>
              </a:spcAft>
            </a:pPr>
            <a:r>
              <a:rPr lang="en-US" altLang="en-US" dirty="0"/>
              <a:t>Direct (always-on) </a:t>
            </a:r>
            <a:r>
              <a:rPr lang="en-US" altLang="en-US" dirty="0" smtClean="0"/>
              <a:t>connections.</a:t>
            </a:r>
            <a:endParaRPr lang="en-US" altLang="en-US" dirty="0"/>
          </a:p>
          <a:p>
            <a:pPr lvl="1" algn="just">
              <a:lnSpc>
                <a:spcPct val="150000"/>
              </a:lnSpc>
              <a:spcBef>
                <a:spcPct val="5000"/>
              </a:spcBef>
              <a:spcAft>
                <a:spcPct val="5000"/>
              </a:spcAft>
            </a:pPr>
            <a:r>
              <a:rPr lang="en-US" altLang="en-US" dirty="0"/>
              <a:t>Dial-up </a:t>
            </a:r>
            <a:r>
              <a:rPr lang="en-US" altLang="en-US" dirty="0" smtClean="0"/>
              <a:t>connections.</a:t>
            </a:r>
            <a:endParaRPr lang="en-US" altLang="en-US" dirty="0"/>
          </a:p>
          <a:p>
            <a:pPr algn="just">
              <a:lnSpc>
                <a:spcPct val="150000"/>
              </a:lnSpc>
            </a:pPr>
            <a:endParaRPr lang="en-US" sz="32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350986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Accessing a Network or the Internet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" y="1417320"/>
            <a:ext cx="11034486" cy="434816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ct val="5000"/>
              </a:spcBef>
              <a:spcAft>
                <a:spcPct val="5000"/>
              </a:spcAft>
            </a:pPr>
            <a:r>
              <a:rPr lang="en-US" altLang="en-US" dirty="0" smtClean="0"/>
              <a:t>Internet </a:t>
            </a:r>
            <a:r>
              <a:rPr lang="en-US" altLang="en-US" dirty="0"/>
              <a:t>addresses</a:t>
            </a:r>
            <a:r>
              <a:rPr lang="en-US" altLang="en-US" i="1" dirty="0"/>
              <a:t> </a:t>
            </a:r>
            <a:r>
              <a:rPr lang="en-US" altLang="en-US" dirty="0"/>
              <a:t>are used to access resources on the Internet</a:t>
            </a:r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sz="2200" b="1" dirty="0"/>
              <a:t>IP address</a:t>
            </a:r>
            <a:r>
              <a:rPr lang="en-US" altLang="en-US" sz="2200" dirty="0"/>
              <a:t>: Numeric address that identifies computers </a:t>
            </a:r>
            <a:r>
              <a:rPr lang="en-US" altLang="en-US" sz="2000" dirty="0"/>
              <a:t>(207.46.197.32</a:t>
            </a:r>
            <a:r>
              <a:rPr lang="en-US" altLang="en-US" sz="2000" dirty="0" smtClean="0"/>
              <a:t>).</a:t>
            </a:r>
            <a:endParaRPr lang="en-US" altLang="en-US" sz="2000" dirty="0"/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sz="2200" b="1" dirty="0"/>
              <a:t>Domain name</a:t>
            </a:r>
            <a:r>
              <a:rPr lang="en-US" altLang="en-US" sz="2200" dirty="0"/>
              <a:t>: Text-based address that identifies computers </a:t>
            </a:r>
            <a:r>
              <a:rPr lang="en-US" altLang="en-US" sz="2000" dirty="0"/>
              <a:t>(microsoft.com</a:t>
            </a:r>
            <a:r>
              <a:rPr lang="en-US" altLang="en-US" sz="2000" dirty="0" smtClean="0"/>
              <a:t>).</a:t>
            </a:r>
            <a:endParaRPr lang="en-US" altLang="en-US" sz="2000" dirty="0"/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sz="2200" b="1" dirty="0"/>
              <a:t>Uniform resource locator </a:t>
            </a:r>
            <a:r>
              <a:rPr lang="en-US" altLang="en-US" sz="2200" dirty="0"/>
              <a:t>(URL): Identifies Web pages </a:t>
            </a:r>
            <a:r>
              <a:rPr lang="en-US" altLang="en-US" sz="2000" dirty="0"/>
              <a:t>(http://twitter.com/jobs/index.html</a:t>
            </a:r>
            <a:r>
              <a:rPr lang="en-US" altLang="en-US" sz="2000" dirty="0" smtClean="0"/>
              <a:t>).</a:t>
            </a:r>
            <a:endParaRPr lang="en-US" altLang="en-US" sz="2000" dirty="0"/>
          </a:p>
          <a:p>
            <a:pPr lvl="1" algn="just">
              <a:lnSpc>
                <a:spcPct val="150000"/>
              </a:lnSpc>
              <a:spcAft>
                <a:spcPct val="20000"/>
              </a:spcAft>
            </a:pPr>
            <a:r>
              <a:rPr lang="en-US" altLang="en-US" sz="2200" b="1" dirty="0"/>
              <a:t>E-mail address</a:t>
            </a:r>
            <a:r>
              <a:rPr lang="en-US" altLang="en-US" sz="2200" dirty="0"/>
              <a:t>: Identifies people for e-mail exchange </a:t>
            </a:r>
            <a:r>
              <a:rPr lang="en-US" altLang="en-US" sz="2000" dirty="0"/>
              <a:t>(</a:t>
            </a:r>
            <a:r>
              <a:rPr lang="en-US" altLang="en-US" sz="2000" dirty="0" smtClean="0"/>
              <a:t>jsmith@cengage.com).</a:t>
            </a:r>
            <a:endParaRPr lang="en-US" alt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1786924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IP Addresses and Domain Names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5280" y="1497330"/>
            <a:ext cx="6767946" cy="43481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b="1" dirty="0"/>
              <a:t>IP addresses </a:t>
            </a:r>
            <a:r>
              <a:rPr lang="en-US" altLang="en-US" dirty="0"/>
              <a:t>are numeric and unique</a:t>
            </a:r>
          </a:p>
          <a:p>
            <a:pPr>
              <a:lnSpc>
                <a:spcPct val="150000"/>
              </a:lnSpc>
            </a:pPr>
            <a:r>
              <a:rPr lang="en-US" altLang="en-US" b="1" dirty="0"/>
              <a:t>Domain names</a:t>
            </a:r>
            <a:r>
              <a:rPr lang="en-US" altLang="en-US" dirty="0"/>
              <a:t>: Correspond to IP addresses</a:t>
            </a:r>
          </a:p>
          <a:p>
            <a:pPr lvl="1">
              <a:lnSpc>
                <a:spcPct val="150000"/>
              </a:lnSpc>
            </a:pPr>
            <a:r>
              <a:rPr lang="en-US" altLang="en-US" dirty="0"/>
              <a:t>Top-level domains (</a:t>
            </a:r>
            <a:r>
              <a:rPr lang="en-US" altLang="en-US" dirty="0" smtClean="0"/>
              <a:t>TLDs) identifies </a:t>
            </a:r>
            <a:r>
              <a:rPr lang="en-US" altLang="en-US" dirty="0"/>
              <a:t>type of organization </a:t>
            </a:r>
            <a:r>
              <a:rPr lang="en-US" altLang="en-US" dirty="0" smtClean="0"/>
              <a:t>or </a:t>
            </a:r>
            <a:r>
              <a:rPr lang="en-US" altLang="en-US" dirty="0"/>
              <a:t>its </a:t>
            </a:r>
            <a:r>
              <a:rPr lang="en-US" altLang="en-US" dirty="0" smtClean="0"/>
              <a:t>location</a:t>
            </a:r>
            <a:endParaRPr lang="en-US" altLang="en-U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236"/>
          <a:stretch/>
        </p:blipFill>
        <p:spPr bwMode="auto">
          <a:xfrm>
            <a:off x="7606146" y="1828800"/>
            <a:ext cx="3415144" cy="449604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83290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Uniform Resource Locators (URLs)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altLang="en-US" b="1" dirty="0"/>
              <a:t>URL</a:t>
            </a:r>
            <a:r>
              <a:rPr lang="en-US" altLang="en-US" dirty="0"/>
              <a:t>: Uniquely identifies a Web page</a:t>
            </a:r>
          </a:p>
          <a:p>
            <a:pPr lvl="1"/>
            <a:r>
              <a:rPr lang="en-US" altLang="en-US" dirty="0"/>
              <a:t>Consists of:</a:t>
            </a:r>
          </a:p>
          <a:p>
            <a:pPr lvl="2"/>
            <a:r>
              <a:rPr lang="en-US" altLang="en-US" sz="2200" dirty="0"/>
              <a:t>Protocol or standard being </a:t>
            </a:r>
            <a:r>
              <a:rPr lang="en-US" altLang="en-US" sz="2200" dirty="0" smtClean="0"/>
              <a:t>used.</a:t>
            </a:r>
            <a:endParaRPr lang="en-US" altLang="en-US" sz="2200" dirty="0"/>
          </a:p>
          <a:p>
            <a:pPr lvl="2"/>
            <a:r>
              <a:rPr lang="en-US" altLang="en-US" sz="2200" dirty="0"/>
              <a:t>Identification of the Web </a:t>
            </a:r>
            <a:r>
              <a:rPr lang="en-US" altLang="en-US" sz="2200" dirty="0" smtClean="0"/>
              <a:t>server.</a:t>
            </a:r>
            <a:endParaRPr lang="en-US" altLang="en-US" sz="2200" dirty="0"/>
          </a:p>
          <a:p>
            <a:pPr lvl="2"/>
            <a:r>
              <a:rPr lang="en-US" altLang="en-US" sz="2200" dirty="0"/>
              <a:t>Names of folders in which the Web page file is </a:t>
            </a:r>
            <a:r>
              <a:rPr lang="en-US" altLang="en-US" sz="2200" dirty="0" smtClean="0"/>
              <a:t>stored.</a:t>
            </a:r>
            <a:endParaRPr lang="en-US" altLang="en-US" sz="2200" dirty="0"/>
          </a:p>
          <a:p>
            <a:pPr lvl="2"/>
            <a:r>
              <a:rPr lang="en-US" altLang="en-US" sz="2200" dirty="0"/>
              <a:t>Web page’s </a:t>
            </a:r>
            <a:r>
              <a:rPr lang="en-US" altLang="en-US" sz="2200" dirty="0" smtClean="0"/>
              <a:t>filename.</a:t>
            </a:r>
            <a:endParaRPr lang="en-US" altLang="en-US" sz="2200" dirty="0"/>
          </a:p>
          <a:p>
            <a:r>
              <a:rPr lang="en-US" altLang="en-US" b="1" dirty="0"/>
              <a:t>Protocols</a:t>
            </a:r>
            <a:r>
              <a:rPr lang="en-US" altLang="en-US" dirty="0"/>
              <a:t>:</a:t>
            </a:r>
          </a:p>
          <a:p>
            <a:pPr lvl="1">
              <a:spcAft>
                <a:spcPct val="20000"/>
              </a:spcAft>
            </a:pPr>
            <a:r>
              <a:rPr lang="en-US" altLang="en-US" dirty="0"/>
              <a:t>Hypertext Transfer Protocol (http://) is typically used to display Web pages (https:// is used for secure Web pages</a:t>
            </a:r>
            <a:r>
              <a:rPr lang="en-US" altLang="en-US" dirty="0" smtClean="0"/>
              <a:t>).</a:t>
            </a:r>
            <a:endParaRPr lang="en-US" altLang="en-US" dirty="0"/>
          </a:p>
          <a:p>
            <a:pPr lvl="1">
              <a:spcAft>
                <a:spcPct val="20000"/>
              </a:spcAft>
            </a:pPr>
            <a:r>
              <a:rPr lang="en-US" altLang="en-US" dirty="0"/>
              <a:t>File Transfer Protocol (ftp://) is often used for file </a:t>
            </a:r>
            <a:r>
              <a:rPr lang="en-US" altLang="en-US" dirty="0" smtClean="0"/>
              <a:t>exchange.</a:t>
            </a:r>
            <a:endParaRPr lang="en-US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332105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Uniform Resource Locators (URLs)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2798716" y="1828800"/>
            <a:ext cx="6497684" cy="4371239"/>
            <a:chOff x="2798716" y="1828800"/>
            <a:chExt cx="6497684" cy="4371239"/>
          </a:xfrm>
        </p:grpSpPr>
        <p:pic>
          <p:nvPicPr>
            <p:cNvPr id="4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8716" y="1828800"/>
              <a:ext cx="6497684" cy="4371239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567055" y="5484214"/>
              <a:ext cx="2466109" cy="69274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43432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E-Mail Addresses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343" y="1828800"/>
            <a:ext cx="11843657" cy="4348163"/>
          </a:xfrm>
        </p:spPr>
        <p:txBody>
          <a:bodyPr/>
          <a:lstStyle/>
          <a:p>
            <a:pPr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E-mail addresses consist of:</a:t>
            </a:r>
          </a:p>
          <a:p>
            <a:pPr lvl="1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Username: A person’s identifying name for a particular </a:t>
            </a:r>
            <a:r>
              <a:rPr lang="en-US" altLang="en-US" dirty="0" smtClean="0"/>
              <a:t>domain.</a:t>
            </a:r>
            <a:endParaRPr lang="en-US" altLang="en-US" dirty="0"/>
          </a:p>
          <a:p>
            <a:pPr lvl="1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The @ </a:t>
            </a:r>
            <a:r>
              <a:rPr lang="en-US" altLang="en-US" dirty="0" smtClean="0"/>
              <a:t>symbol.</a:t>
            </a:r>
            <a:endParaRPr lang="en-US" altLang="en-US" dirty="0"/>
          </a:p>
          <a:p>
            <a:pPr lvl="1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Domain name for the computer that will be handling the person’s e-mail (mail server</a:t>
            </a:r>
            <a:r>
              <a:rPr lang="en-US" altLang="en-US" dirty="0" smtClean="0"/>
              <a:t>).</a:t>
            </a:r>
            <a:endParaRPr lang="en-US" altLang="en-US" dirty="0"/>
          </a:p>
          <a:p>
            <a:pPr>
              <a:lnSpc>
                <a:spcPct val="150000"/>
              </a:lnSpc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1076629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Surfing the Web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Aft>
                <a:spcPct val="20000"/>
              </a:spcAft>
            </a:pPr>
            <a:r>
              <a:rPr lang="en-US" altLang="en-US" b="1" dirty="0"/>
              <a:t>Web browser</a:t>
            </a:r>
            <a:r>
              <a:rPr lang="en-US" altLang="en-US" dirty="0"/>
              <a:t>: Used to display Web </a:t>
            </a:r>
            <a:r>
              <a:rPr lang="en-US" altLang="en-US" dirty="0" smtClean="0"/>
              <a:t>pages.</a:t>
            </a:r>
            <a:endParaRPr lang="en-US" altLang="en-US" dirty="0"/>
          </a:p>
          <a:p>
            <a:pPr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Browser starting or home page: The first page displayed when the browser is </a:t>
            </a:r>
            <a:r>
              <a:rPr lang="en-US" altLang="en-US" dirty="0" smtClean="0"/>
              <a:t>opened.</a:t>
            </a:r>
            <a:endParaRPr lang="en-US" altLang="en-US" dirty="0"/>
          </a:p>
          <a:p>
            <a:pPr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To navigate to a Web page, you can:</a:t>
            </a:r>
          </a:p>
          <a:p>
            <a:pPr lvl="1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Type a URL in the Address </a:t>
            </a:r>
            <a:r>
              <a:rPr lang="en-US" altLang="en-US" dirty="0" smtClean="0"/>
              <a:t>bar.</a:t>
            </a:r>
            <a:endParaRPr lang="en-US" altLang="en-US" dirty="0"/>
          </a:p>
          <a:p>
            <a:pPr lvl="1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Click a hyperlink on a displayed Web </a:t>
            </a:r>
            <a:r>
              <a:rPr lang="en-US" altLang="en-US" dirty="0" smtClean="0"/>
              <a:t>page.</a:t>
            </a:r>
            <a:endParaRPr lang="en-US" altLang="en-US" dirty="0"/>
          </a:p>
          <a:p>
            <a:pPr lvl="1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Select a Favorite/Bookmark or page from the History </a:t>
            </a:r>
            <a:r>
              <a:rPr lang="en-US" altLang="en-US" dirty="0" smtClean="0"/>
              <a:t>list.</a:t>
            </a:r>
            <a:endParaRPr lang="en-US" altLang="en-US" dirty="0"/>
          </a:p>
          <a:p>
            <a:pPr>
              <a:lnSpc>
                <a:spcPct val="150000"/>
              </a:lnSpc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1632861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Surfing the Web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835"/>
          <a:stretch/>
        </p:blipFill>
        <p:spPr bwMode="auto">
          <a:xfrm>
            <a:off x="1796508" y="1947575"/>
            <a:ext cx="8196083" cy="42293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571659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Searching the Web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8130" y="1406853"/>
            <a:ext cx="6419850" cy="43481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Search site: Web page that helps you find Web pages containing the information you are </a:t>
            </a:r>
            <a:r>
              <a:rPr lang="en-US" altLang="en-US" dirty="0" smtClean="0"/>
              <a:t>seeking.</a:t>
            </a:r>
            <a:endParaRPr lang="en-US" altLang="en-US" dirty="0"/>
          </a:p>
          <a:p>
            <a:pPr lvl="1">
              <a:lnSpc>
                <a:spcPct val="150000"/>
              </a:lnSpc>
              <a:spcAft>
                <a:spcPct val="20000"/>
              </a:spcAft>
            </a:pPr>
            <a:r>
              <a:rPr lang="en-US" altLang="en-US" dirty="0"/>
              <a:t>Typically search using </a:t>
            </a:r>
            <a:r>
              <a:rPr lang="en-US" altLang="en-US" dirty="0" smtClean="0"/>
              <a:t>keywords.</a:t>
            </a:r>
            <a:endParaRPr lang="en-US" altLang="en-US" dirty="0"/>
          </a:p>
        </p:txBody>
      </p:sp>
      <p:pic>
        <p:nvPicPr>
          <p:cNvPr id="4" name="Picture 5" descr="Fig1_26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026"/>
          <a:stretch/>
        </p:blipFill>
        <p:spPr bwMode="auto">
          <a:xfrm>
            <a:off x="6917786" y="1965758"/>
            <a:ext cx="4958302" cy="323035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1692779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Technology in the Past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en-US" altLang="en-US" dirty="0"/>
              <a:t>Even the simplest invention, like the plow, had a huge impact on business. </a:t>
            </a:r>
            <a:endParaRPr lang="en-US" altLang="en-US" dirty="0" smtClean="0"/>
          </a:p>
          <a:p>
            <a:pPr>
              <a:lnSpc>
                <a:spcPct val="170000"/>
              </a:lnSpc>
            </a:pPr>
            <a:r>
              <a:rPr lang="en-US" altLang="en-US" dirty="0"/>
              <a:t>Before the plow was invented, people had to dig in the earth with their hands. </a:t>
            </a:r>
            <a:endParaRPr lang="en-US" altLang="en-US" dirty="0" smtClean="0"/>
          </a:p>
          <a:p>
            <a:pPr>
              <a:lnSpc>
                <a:spcPct val="170000"/>
              </a:lnSpc>
            </a:pPr>
            <a:r>
              <a:rPr lang="en-US" altLang="en-US" dirty="0"/>
              <a:t>Because of the plow, more corn could be planted which meant more corn could be produced. </a:t>
            </a:r>
            <a:endParaRPr lang="en-US" altLang="en-US" dirty="0" smtClean="0"/>
          </a:p>
          <a:p>
            <a:pPr>
              <a:lnSpc>
                <a:spcPct val="170000"/>
              </a:lnSpc>
            </a:pPr>
            <a:r>
              <a:rPr lang="en-US" altLang="en-US" dirty="0"/>
              <a:t>Increased corn production meant hiring more people to harvest the corn, selling more corn in the market, and building a corn-selling business. </a:t>
            </a:r>
          </a:p>
          <a:p>
            <a:pPr>
              <a:lnSpc>
                <a:spcPct val="170000"/>
              </a:lnSpc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807101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Modern Technology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" y="1405890"/>
            <a:ext cx="11586210" cy="4937760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US" altLang="en-US" dirty="0" smtClean="0"/>
              <a:t>In the past 50 years, electronics revolutionized business and society. </a:t>
            </a:r>
          </a:p>
          <a:p>
            <a:pPr algn="just">
              <a:lnSpc>
                <a:spcPct val="170000"/>
              </a:lnSpc>
            </a:pPr>
            <a:r>
              <a:rPr lang="en-US" altLang="en-US" dirty="0" smtClean="0">
                <a:cs typeface="Arial" panose="020B0604020202020204" pitchFamily="34" charset="0"/>
              </a:rPr>
              <a:t>There is a never-ending demand to make electronic goods smaller, faster, cheaper, and more powerful.</a:t>
            </a:r>
          </a:p>
          <a:p>
            <a:pPr algn="just">
              <a:lnSpc>
                <a:spcPct val="170000"/>
              </a:lnSpc>
            </a:pPr>
            <a:r>
              <a:rPr lang="en-US" altLang="en-US" dirty="0" smtClean="0"/>
              <a:t>Computers can store thousands of files electronically, saving time and office space. </a:t>
            </a:r>
          </a:p>
          <a:p>
            <a:pPr algn="just">
              <a:lnSpc>
                <a:spcPct val="170000"/>
              </a:lnSpc>
            </a:pPr>
            <a:r>
              <a:rPr lang="en-US" altLang="en-US" dirty="0" smtClean="0"/>
              <a:t>The computer created a boom in nearly all business industries. </a:t>
            </a:r>
          </a:p>
          <a:p>
            <a:pPr algn="just">
              <a:lnSpc>
                <a:spcPct val="170000"/>
              </a:lnSpc>
            </a:pPr>
            <a:r>
              <a:rPr lang="en-US" altLang="en-US" b="1" dirty="0">
                <a:solidFill>
                  <a:srgbClr val="AD253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New </a:t>
            </a:r>
            <a:r>
              <a:rPr lang="en-US" altLang="en-US" b="1" dirty="0" smtClean="0">
                <a:solidFill>
                  <a:srgbClr val="AD253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Jobs: </a:t>
            </a:r>
            <a:r>
              <a:rPr lang="en-US" altLang="en-US" dirty="0" smtClean="0"/>
              <a:t>The </a:t>
            </a:r>
            <a:r>
              <a:rPr lang="en-US" altLang="en-US" dirty="0"/>
              <a:t>Internet has created a demand for new jobs such as software writers, online writers, and Web page designers. </a:t>
            </a:r>
            <a:endParaRPr lang="en-US" altLang="en-US" b="1" dirty="0">
              <a:solidFill>
                <a:srgbClr val="AD253C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578972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Virtual Business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9545" y="1405890"/>
            <a:ext cx="11054255" cy="4880610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US" altLang="en-US" dirty="0"/>
              <a:t>The ease of doing business online has created a boom in new businesses, or </a:t>
            </a:r>
            <a:r>
              <a:rPr lang="en-US" altLang="en-US" b="1" dirty="0"/>
              <a:t>start-ups</a:t>
            </a:r>
            <a:r>
              <a:rPr lang="en-US" altLang="en-US" dirty="0"/>
              <a:t>. </a:t>
            </a:r>
            <a:endParaRPr lang="en-US" altLang="en-US" dirty="0" smtClean="0"/>
          </a:p>
          <a:p>
            <a:pPr algn="just">
              <a:lnSpc>
                <a:spcPct val="170000"/>
              </a:lnSpc>
            </a:pPr>
            <a:r>
              <a:rPr lang="en-US" altLang="en-US" dirty="0"/>
              <a:t>This type of business is called a </a:t>
            </a:r>
            <a:r>
              <a:rPr lang="en-US" altLang="en-US" b="1" i="1" dirty="0"/>
              <a:t>virtual business</a:t>
            </a:r>
            <a:r>
              <a:rPr lang="en-US" altLang="en-US" dirty="0" smtClean="0"/>
              <a:t>.</a:t>
            </a:r>
          </a:p>
          <a:p>
            <a:pPr algn="just">
              <a:lnSpc>
                <a:spcPct val="170000"/>
              </a:lnSpc>
            </a:pPr>
            <a:r>
              <a:rPr lang="en-US" altLang="en-US" dirty="0"/>
              <a:t>Vocational schools, universities, colleges, and community centers offer technical training or degrees for people interested in expanding their technology skills.</a:t>
            </a:r>
          </a:p>
          <a:p>
            <a:pPr algn="just">
              <a:lnSpc>
                <a:spcPct val="170000"/>
              </a:lnSpc>
            </a:pPr>
            <a:r>
              <a:rPr lang="en-US" altLang="en-US" dirty="0" smtClean="0"/>
              <a:t>Technology </a:t>
            </a:r>
            <a:r>
              <a:rPr lang="en-US" altLang="en-US" dirty="0"/>
              <a:t>skills will make you very attractive to an employer</a:t>
            </a:r>
            <a:r>
              <a:rPr lang="en-US" altLang="en-US" dirty="0" smtClean="0"/>
              <a:t>.</a:t>
            </a:r>
            <a:endParaRPr lang="en-US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3647810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E-commerce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altLang="en-US" dirty="0"/>
              <a:t>Electronic commerce, or </a:t>
            </a:r>
            <a:r>
              <a:rPr lang="en-US" altLang="en-US" b="1" dirty="0" smtClean="0"/>
              <a:t>E-commerce</a:t>
            </a:r>
            <a:r>
              <a:rPr lang="en-US" altLang="en-US" dirty="0"/>
              <a:t>, has made it possible for businesses to directly reach customers anywhere in the world. </a:t>
            </a:r>
          </a:p>
          <a:p>
            <a:pPr>
              <a:lnSpc>
                <a:spcPct val="150000"/>
              </a:lnSpc>
            </a:pPr>
            <a:r>
              <a:rPr lang="en-US" altLang="en-US" b="1" dirty="0"/>
              <a:t>E-commerce </a:t>
            </a:r>
            <a:r>
              <a:rPr lang="en-US" altLang="en-US" dirty="0" smtClean="0"/>
              <a:t>is </a:t>
            </a:r>
            <a:r>
              <a:rPr lang="en-US" altLang="en-US" dirty="0"/>
              <a:t>a disadvantage to the consumer in four major ways:</a:t>
            </a:r>
          </a:p>
          <a:p>
            <a:pPr>
              <a:lnSpc>
                <a:spcPct val="150000"/>
              </a:lnSpc>
              <a:buClr>
                <a:srgbClr val="AD253C"/>
              </a:buClr>
              <a:buFontTx/>
              <a:buChar char="•"/>
            </a:pPr>
            <a:r>
              <a:rPr lang="en-US" altLang="en-US" dirty="0"/>
              <a:t>Buying power (overspending</a:t>
            </a:r>
            <a:r>
              <a:rPr lang="en-US" altLang="en-US" dirty="0" smtClean="0"/>
              <a:t>).</a:t>
            </a:r>
            <a:endParaRPr lang="en-US" altLang="en-US" dirty="0"/>
          </a:p>
          <a:p>
            <a:pPr>
              <a:lnSpc>
                <a:spcPct val="150000"/>
              </a:lnSpc>
              <a:buClr>
                <a:srgbClr val="AD253C"/>
              </a:buClr>
              <a:buFontTx/>
              <a:buChar char="•"/>
            </a:pPr>
            <a:r>
              <a:rPr lang="en-US" altLang="en-US" dirty="0"/>
              <a:t>Other charges (shipping</a:t>
            </a:r>
            <a:r>
              <a:rPr lang="en-US" altLang="en-US" dirty="0" smtClean="0"/>
              <a:t>).</a:t>
            </a:r>
            <a:endParaRPr lang="en-US" altLang="en-US" dirty="0"/>
          </a:p>
          <a:p>
            <a:pPr>
              <a:lnSpc>
                <a:spcPct val="150000"/>
              </a:lnSpc>
              <a:buClr>
                <a:srgbClr val="AD253C"/>
              </a:buClr>
              <a:buFontTx/>
              <a:buChar char="•"/>
            </a:pPr>
            <a:r>
              <a:rPr lang="en-US" altLang="en-US" dirty="0"/>
              <a:t>Immediacy (waiting for product</a:t>
            </a:r>
            <a:r>
              <a:rPr lang="en-US" altLang="en-US" dirty="0" smtClean="0"/>
              <a:t>).</a:t>
            </a:r>
            <a:endParaRPr lang="en-US" altLang="en-US" dirty="0"/>
          </a:p>
          <a:p>
            <a:pPr>
              <a:lnSpc>
                <a:spcPct val="150000"/>
              </a:lnSpc>
              <a:buClr>
                <a:srgbClr val="AD253C"/>
              </a:buClr>
              <a:buFontTx/>
              <a:buChar char="•"/>
            </a:pPr>
            <a:r>
              <a:rPr lang="en-US" altLang="en-US" dirty="0"/>
              <a:t>Relying on observation (not being able to see products directly</a:t>
            </a:r>
            <a:r>
              <a:rPr lang="en-US" altLang="en-US" dirty="0" smtClean="0"/>
              <a:t>).</a:t>
            </a:r>
            <a:endParaRPr lang="en-US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106682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dirty="0"/>
              <a:t>Fundamental Information system </a:t>
            </a:r>
            <a:r>
              <a:rPr lang="en-US" altLang="en-US" sz="4000" dirty="0" smtClean="0"/>
              <a:t>concepts</a:t>
            </a:r>
            <a:endParaRPr lang="en-US" altLang="en-US" sz="4000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0" y="1291590"/>
            <a:ext cx="12191999" cy="499837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altLang="en-US" b="1" dirty="0"/>
              <a:t>What is a system?</a:t>
            </a:r>
          </a:p>
          <a:p>
            <a:pPr lvl="1" algn="just">
              <a:lnSpc>
                <a:spcPct val="150000"/>
              </a:lnSpc>
              <a:buClr>
                <a:schemeClr val="tx1"/>
              </a:buClr>
            </a:pPr>
            <a:r>
              <a:rPr lang="en-US" altLang="en-US" b="1" i="1" dirty="0"/>
              <a:t>A system </a:t>
            </a:r>
            <a:r>
              <a:rPr lang="en-US" altLang="en-US" dirty="0"/>
              <a:t>is a group of interrelated components working together toward a common goal by accepting inputs and producing outputs in an organized transformation process. </a:t>
            </a:r>
          </a:p>
          <a:p>
            <a:pPr lvl="1" algn="just">
              <a:lnSpc>
                <a:spcPct val="150000"/>
              </a:lnSpc>
              <a:buClr>
                <a:schemeClr val="tx1"/>
              </a:buClr>
            </a:pPr>
            <a:r>
              <a:rPr lang="en-US" altLang="en-US" dirty="0"/>
              <a:t>Such a system has three basic interacting components or functions: </a:t>
            </a:r>
            <a:r>
              <a:rPr lang="en-US" altLang="en-US" b="1" dirty="0"/>
              <a:t>input, processing, output</a:t>
            </a:r>
            <a:r>
              <a:rPr lang="en-US" altLang="en-US" dirty="0"/>
              <a:t>.  </a:t>
            </a:r>
            <a:endParaRPr lang="en-US" altLang="en-US" dirty="0" smtClean="0"/>
          </a:p>
          <a:p>
            <a:pPr lvl="1" algn="just">
              <a:lnSpc>
                <a:spcPct val="150000"/>
              </a:lnSpc>
              <a:buClr>
                <a:schemeClr val="tx1"/>
              </a:buClr>
            </a:pPr>
            <a:r>
              <a:rPr lang="en-US" altLang="en-US" dirty="0"/>
              <a:t>The systems concept can be made even more useful by including two additional components:  </a:t>
            </a:r>
            <a:r>
              <a:rPr lang="en-US" altLang="en-US" b="1" dirty="0"/>
              <a:t>feedback</a:t>
            </a:r>
            <a:r>
              <a:rPr lang="en-US" altLang="en-US" dirty="0"/>
              <a:t> and </a:t>
            </a:r>
            <a:r>
              <a:rPr lang="en-US" altLang="en-US" b="1" dirty="0"/>
              <a:t>control</a:t>
            </a:r>
            <a:r>
              <a:rPr lang="en-US" altLang="en-US" dirty="0"/>
              <a:t>. </a:t>
            </a:r>
            <a:endParaRPr lang="en-US" altLang="en-US" dirty="0" smtClean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425922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609600" indent="-609600"/>
            <a:r>
              <a:rPr lang="en-US" altLang="en-US" b="1" dirty="0"/>
              <a:t>A business as a system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altLang="en-US" dirty="0" smtClean="0"/>
              <a:t>A </a:t>
            </a:r>
            <a:r>
              <a:rPr lang="en-US" altLang="en-US" dirty="0"/>
              <a:t>business consists of the following interrelated system components</a:t>
            </a:r>
            <a:r>
              <a:rPr lang="en-US" altLang="en-US" dirty="0" smtClean="0"/>
              <a:t>:</a:t>
            </a:r>
          </a:p>
          <a:p>
            <a:pPr algn="just">
              <a:lnSpc>
                <a:spcPct val="150000"/>
              </a:lnSpc>
            </a:pPr>
            <a:r>
              <a:rPr lang="en-US" altLang="en-US" sz="2100" b="1" dirty="0" smtClean="0"/>
              <a:t>Input:</a:t>
            </a:r>
            <a:r>
              <a:rPr lang="en-US" altLang="en-US" sz="2100" dirty="0"/>
              <a:t> </a:t>
            </a:r>
            <a:r>
              <a:rPr lang="en-US" altLang="en-US" sz="2100" dirty="0" smtClean="0"/>
              <a:t>Economic </a:t>
            </a:r>
            <a:r>
              <a:rPr lang="en-US" altLang="en-US" sz="2100" dirty="0"/>
              <a:t>resources such as people, money, material, machines, land, facilities, energy, and information are acquired by a business from its environment and used in its system activities.</a:t>
            </a:r>
            <a:endParaRPr lang="en-US" altLang="en-US" sz="2100" b="1" dirty="0"/>
          </a:p>
          <a:p>
            <a:pPr algn="just">
              <a:lnSpc>
                <a:spcPct val="150000"/>
              </a:lnSpc>
            </a:pPr>
            <a:r>
              <a:rPr lang="en-US" altLang="en-US" sz="2100" b="1" dirty="0"/>
              <a:t>Processing: </a:t>
            </a:r>
            <a:r>
              <a:rPr lang="en-US" altLang="en-US" sz="2100" dirty="0" smtClean="0"/>
              <a:t>Organizational </a:t>
            </a:r>
            <a:r>
              <a:rPr lang="en-US" altLang="en-US" sz="2100" dirty="0"/>
              <a:t>Processes such as marketing, manufacturing, and finance transform input into output.</a:t>
            </a:r>
            <a:endParaRPr lang="en-US" altLang="en-US" sz="2100" b="1" dirty="0"/>
          </a:p>
          <a:p>
            <a:pPr algn="just">
              <a:lnSpc>
                <a:spcPct val="150000"/>
              </a:lnSpc>
            </a:pPr>
            <a:r>
              <a:rPr lang="en-US" altLang="en-US" sz="2100" b="1" dirty="0"/>
              <a:t>Output: </a:t>
            </a:r>
            <a:r>
              <a:rPr lang="en-US" altLang="en-US" sz="2100" dirty="0" smtClean="0"/>
              <a:t>goods </a:t>
            </a:r>
            <a:r>
              <a:rPr lang="en-US" altLang="en-US" sz="2100" dirty="0"/>
              <a:t>and services, payments to employees and suppliers, dividends, taxes, and information are all outputs produced by a business and exchanged with or transferred to its </a:t>
            </a:r>
            <a:r>
              <a:rPr lang="en-US" altLang="en-US" sz="2100" dirty="0" smtClean="0"/>
              <a:t>environment.</a:t>
            </a:r>
            <a:endParaRPr lang="en-US" altLang="en-US" sz="2100" b="1" dirty="0"/>
          </a:p>
          <a:p>
            <a:pPr marL="990600" lvl="1" indent="-519113" algn="just">
              <a:lnSpc>
                <a:spcPct val="150000"/>
              </a:lnSpc>
            </a:pPr>
            <a:endParaRPr lang="en-US" alt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1917244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A business as a </a:t>
            </a:r>
            <a:r>
              <a:rPr lang="en-US" altLang="en-US" b="1" dirty="0" smtClean="0"/>
              <a:t>system</a:t>
            </a:r>
            <a:endParaRPr lang="en-US" altLang="en-US" b="1" dirty="0"/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236483" y="1383030"/>
            <a:ext cx="11955517" cy="4960620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US" altLang="en-US" sz="2400" b="1" dirty="0"/>
              <a:t>Feedback: </a:t>
            </a:r>
            <a:r>
              <a:rPr lang="en-US" altLang="en-US" sz="2400" dirty="0"/>
              <a:t>A primary role of information systems is serving as the feedback component of an organizational system.  They provide information to management concerning the performance of the organization.</a:t>
            </a:r>
            <a:endParaRPr lang="en-US" altLang="en-US" sz="2400" b="1" dirty="0"/>
          </a:p>
          <a:p>
            <a:pPr algn="just">
              <a:lnSpc>
                <a:spcPct val="170000"/>
              </a:lnSpc>
            </a:pPr>
            <a:r>
              <a:rPr lang="en-US" altLang="en-US" sz="2400" b="1" dirty="0"/>
              <a:t>Control: </a:t>
            </a:r>
            <a:r>
              <a:rPr lang="en-US" altLang="en-US" sz="2400" dirty="0"/>
              <a:t>management is the control component of an organizational system.</a:t>
            </a:r>
          </a:p>
          <a:p>
            <a:pPr lvl="1" algn="just">
              <a:lnSpc>
                <a:spcPct val="170000"/>
              </a:lnSpc>
            </a:pPr>
            <a:r>
              <a:rPr lang="en-US" altLang="en-US" dirty="0"/>
              <a:t>Managers control the operations of a business so that its performance meets organizational goals such as profitability, market share, and social responsibility.</a:t>
            </a:r>
          </a:p>
          <a:p>
            <a:pPr lvl="1" algn="just">
              <a:lnSpc>
                <a:spcPct val="170000"/>
              </a:lnSpc>
            </a:pPr>
            <a:r>
              <a:rPr lang="en-US" altLang="en-US" dirty="0"/>
              <a:t>Feedback about organizational performance is compared to standards of performance established by management.  Management then makes decisions to adjust performance to meet organizational goals.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926795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Information </a:t>
            </a:r>
            <a:r>
              <a:rPr lang="en-US" dirty="0" smtClean="0"/>
              <a:t>Technology definitions</a:t>
            </a:r>
          </a:p>
          <a:p>
            <a:r>
              <a:rPr lang="en-US" dirty="0"/>
              <a:t>E-commerce</a:t>
            </a:r>
          </a:p>
          <a:p>
            <a:r>
              <a:rPr lang="en-US" dirty="0"/>
              <a:t>Types of </a:t>
            </a:r>
            <a:r>
              <a:rPr lang="en-US" dirty="0" smtClean="0"/>
              <a:t>computers</a:t>
            </a:r>
          </a:p>
          <a:p>
            <a:r>
              <a:rPr lang="en-US" altLang="en-US" dirty="0"/>
              <a:t>Computer Networks and the </a:t>
            </a:r>
            <a:r>
              <a:rPr lang="en-US" altLang="en-US" dirty="0" smtClean="0"/>
              <a:t>Internet</a:t>
            </a:r>
            <a:endParaRPr lang="en-US" dirty="0" smtClean="0"/>
          </a:p>
          <a:p>
            <a:r>
              <a:rPr lang="en-US" altLang="en-US" dirty="0"/>
              <a:t>Management Information System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4117285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Review: DEFINITIONS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b="1" i="1" dirty="0"/>
              <a:t>Information Technology (IT)</a:t>
            </a:r>
            <a:r>
              <a:rPr lang="en-US" i="1" dirty="0"/>
              <a:t> </a:t>
            </a:r>
            <a:r>
              <a:rPr lang="en-US" dirty="0"/>
              <a:t>describes any technology that helps to produce, manipulate, store, communicate, and/or disseminate </a:t>
            </a:r>
            <a:r>
              <a:rPr lang="en-US" dirty="0" smtClean="0"/>
              <a:t>information.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en-US" b="1" i="1" dirty="0" smtClean="0"/>
              <a:t>Online</a:t>
            </a:r>
            <a:r>
              <a:rPr lang="en-US" altLang="en-US" b="1" dirty="0"/>
              <a:t>: </a:t>
            </a:r>
            <a:r>
              <a:rPr lang="en-US" altLang="en-US" dirty="0"/>
              <a:t>means using a computer or some other information device, connected through a network, to access information and services from another computer or information device</a:t>
            </a:r>
            <a:r>
              <a:rPr lang="en-US" altLang="en-US" dirty="0" smtClean="0"/>
              <a:t>.</a:t>
            </a:r>
            <a:endParaRPr lang="en-US" altLang="en-US" b="1" dirty="0"/>
          </a:p>
          <a:p>
            <a:pPr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b="1" dirty="0" smtClean="0"/>
              <a:t>A </a:t>
            </a:r>
            <a:r>
              <a:rPr lang="en-US" altLang="en-US" b="1" i="1" dirty="0"/>
              <a:t>network </a:t>
            </a:r>
            <a:r>
              <a:rPr lang="en-US" altLang="en-US" dirty="0"/>
              <a:t>is a communications system connecting</a:t>
            </a:r>
          </a:p>
          <a:p>
            <a:pPr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dirty="0"/>
              <a:t>two or more computers; the internet is the largest such network.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680135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Review: IT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b="1" i="1" dirty="0"/>
              <a:t>Cashless Society</a:t>
            </a:r>
            <a:r>
              <a:rPr lang="en-US" dirty="0"/>
              <a:t>: </a:t>
            </a:r>
            <a:r>
              <a:rPr lang="en-US" dirty="0" smtClean="0"/>
              <a:t>Electronic </a:t>
            </a:r>
            <a:r>
              <a:rPr lang="en-US" dirty="0"/>
              <a:t>wallets - Online bill paying - </a:t>
            </a:r>
            <a:r>
              <a:rPr lang="en-US" dirty="0" smtClean="0"/>
              <a:t>E-Commerce</a:t>
            </a:r>
            <a:r>
              <a:rPr lang="en-US" dirty="0"/>
              <a:t>.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b="1" i="1" dirty="0" smtClean="0"/>
              <a:t>Jobs </a:t>
            </a:r>
            <a:r>
              <a:rPr lang="en-US" b="1" i="1" dirty="0"/>
              <a:t>&amp; </a:t>
            </a:r>
            <a:r>
              <a:rPr lang="en-US" b="1" i="1" dirty="0" smtClean="0"/>
              <a:t>Careers</a:t>
            </a:r>
            <a:r>
              <a:rPr lang="en-US" dirty="0" smtClean="0"/>
              <a:t>: Hotels - </a:t>
            </a:r>
            <a:r>
              <a:rPr lang="en-US" dirty="0"/>
              <a:t>Law Enforcement - Office - Fashion - </a:t>
            </a:r>
            <a:r>
              <a:rPr lang="en-US" dirty="0" smtClean="0"/>
              <a:t>Job-hunting.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Email</a:t>
            </a:r>
            <a:r>
              <a:rPr lang="en-US" dirty="0" smtClean="0"/>
              <a:t>: </a:t>
            </a:r>
            <a:r>
              <a:rPr lang="en-US" dirty="0"/>
              <a:t>Invention of </a:t>
            </a:r>
            <a:r>
              <a:rPr lang="en-US" dirty="0" smtClean="0"/>
              <a:t>Email 71 – Webmail 93 – Hotmail,Yahoo 96 – Gmail 2004.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Cyberspace</a:t>
            </a:r>
            <a:r>
              <a:rPr lang="en-US" b="1" dirty="0" smtClean="0"/>
              <a:t>: </a:t>
            </a:r>
            <a:r>
              <a:rPr lang="en-US" dirty="0"/>
              <a:t>chat rooms, blogs, ATMs, conference calls, </a:t>
            </a:r>
            <a:r>
              <a:rPr lang="en-US" dirty="0" smtClean="0"/>
              <a:t>texting.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Internet: </a:t>
            </a:r>
            <a:r>
              <a:rPr lang="en-US" dirty="0"/>
              <a:t>the roads that connect </a:t>
            </a:r>
            <a:r>
              <a:rPr lang="en-US" dirty="0" smtClean="0"/>
              <a:t>towns.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web</a:t>
            </a:r>
            <a:r>
              <a:rPr lang="en-US" dirty="0" smtClean="0"/>
              <a:t>: </a:t>
            </a:r>
            <a:r>
              <a:rPr lang="en-US" dirty="0"/>
              <a:t>contains the things you see on the </a:t>
            </a:r>
            <a:r>
              <a:rPr lang="en-US" dirty="0" smtClean="0"/>
              <a:t>roads.</a:t>
            </a:r>
            <a:endParaRPr lang="en-US" dirty="0"/>
          </a:p>
          <a:p>
            <a:pPr>
              <a:lnSpc>
                <a:spcPct val="150000"/>
              </a:lnSpc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030048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Review: Types of computers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b="1" i="1" dirty="0" smtClean="0"/>
              <a:t>Supercomputers</a:t>
            </a:r>
            <a:r>
              <a:rPr lang="en-US" dirty="0" smtClean="0"/>
              <a:t>: (weather </a:t>
            </a:r>
            <a:r>
              <a:rPr lang="en-US" dirty="0"/>
              <a:t>forecasting, designing </a:t>
            </a:r>
            <a:r>
              <a:rPr lang="en-US" dirty="0" smtClean="0"/>
              <a:t>aircraft).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Mainframes:</a:t>
            </a:r>
            <a:r>
              <a:rPr lang="en-US" dirty="0" smtClean="0"/>
              <a:t> (banks, airlines, colleges).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Workstations</a:t>
            </a:r>
            <a:r>
              <a:rPr lang="en-US" dirty="0" smtClean="0"/>
              <a:t>: </a:t>
            </a:r>
            <a:r>
              <a:rPr lang="en-US" altLang="en-US" dirty="0"/>
              <a:t>powerful personal </a:t>
            </a:r>
            <a:r>
              <a:rPr lang="en-US" altLang="en-US" dirty="0" smtClean="0"/>
              <a:t>computers(designing </a:t>
            </a:r>
            <a:r>
              <a:rPr lang="en-US" altLang="en-US" dirty="0"/>
              <a:t>cars, drugs, movie special </a:t>
            </a:r>
            <a:r>
              <a:rPr lang="en-US" altLang="en-US" dirty="0" smtClean="0"/>
              <a:t>effects).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Microcomputers</a:t>
            </a:r>
            <a:r>
              <a:rPr lang="en-US" dirty="0" smtClean="0"/>
              <a:t>: (</a:t>
            </a:r>
            <a:r>
              <a:rPr lang="en-US" altLang="en-US" dirty="0" smtClean="0"/>
              <a:t>desktop, laptops, </a:t>
            </a:r>
            <a:r>
              <a:rPr lang="en-US" altLang="en-US" dirty="0"/>
              <a:t>tablets, </a:t>
            </a:r>
            <a:r>
              <a:rPr lang="en-US" altLang="en-US" dirty="0" smtClean="0"/>
              <a:t>mobile).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Microcontrollers</a:t>
            </a:r>
            <a:r>
              <a:rPr lang="en-US" dirty="0" smtClean="0"/>
              <a:t>: </a:t>
            </a:r>
            <a:r>
              <a:rPr lang="en-US" altLang="en-US" i="1" dirty="0"/>
              <a:t>embedded </a:t>
            </a:r>
            <a:r>
              <a:rPr lang="en-US" altLang="en-US" i="1" dirty="0" smtClean="0"/>
              <a:t>computers(</a:t>
            </a:r>
            <a:r>
              <a:rPr lang="en-US" altLang="en-US" dirty="0" smtClean="0"/>
              <a:t>microwaves, </a:t>
            </a:r>
            <a:r>
              <a:rPr lang="en-US" altLang="en-US" dirty="0"/>
              <a:t>air bag </a:t>
            </a:r>
            <a:r>
              <a:rPr lang="en-US" altLang="en-US" dirty="0" smtClean="0"/>
              <a:t>sensors, </a:t>
            </a:r>
            <a:r>
              <a:rPr lang="en-US" altLang="en-US" dirty="0"/>
              <a:t>MP3 players, digital cameras, keyboards, car </a:t>
            </a:r>
            <a:r>
              <a:rPr lang="en-US" altLang="en-US" dirty="0" smtClean="0"/>
              <a:t>systems).</a:t>
            </a:r>
          </a:p>
          <a:p>
            <a:pPr>
              <a:lnSpc>
                <a:spcPct val="150000"/>
              </a:lnSpc>
            </a:pPr>
            <a:r>
              <a:rPr lang="en-US" b="1" i="1" dirty="0" smtClean="0"/>
              <a:t>Servers</a:t>
            </a:r>
            <a:r>
              <a:rPr lang="en-US" dirty="0" smtClean="0"/>
              <a:t>: </a:t>
            </a:r>
            <a:r>
              <a:rPr lang="en-US" dirty="0"/>
              <a:t>central computer Hold data and programs for </a:t>
            </a:r>
            <a:r>
              <a:rPr lang="en-US" dirty="0" smtClean="0"/>
              <a:t>clients.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6463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Review: </a:t>
            </a:r>
            <a:r>
              <a:rPr lang="en-US" altLang="en-US" b="1" dirty="0"/>
              <a:t>E-commerce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altLang="en-US" b="1" i="1" dirty="0"/>
              <a:t>Virtual </a:t>
            </a:r>
            <a:r>
              <a:rPr lang="en-US" altLang="en-US" b="1" i="1" dirty="0" smtClean="0"/>
              <a:t>Business</a:t>
            </a:r>
            <a:r>
              <a:rPr lang="en-US" altLang="en-US" dirty="0" smtClean="0"/>
              <a:t>: </a:t>
            </a:r>
            <a:r>
              <a:rPr lang="en-US" altLang="en-US" dirty="0"/>
              <a:t>doing business </a:t>
            </a:r>
            <a:r>
              <a:rPr lang="en-US" altLang="en-US" dirty="0" smtClean="0"/>
              <a:t>online.</a:t>
            </a:r>
          </a:p>
          <a:p>
            <a:pPr algn="just">
              <a:lnSpc>
                <a:spcPct val="150000"/>
              </a:lnSpc>
            </a:pPr>
            <a:r>
              <a:rPr lang="en-US" altLang="en-US" b="1" i="1" dirty="0" smtClean="0"/>
              <a:t>E-commerce</a:t>
            </a:r>
            <a:r>
              <a:rPr lang="en-US" altLang="en-US" dirty="0" smtClean="0"/>
              <a:t> disadvantage: overspending – shipping – Immediacy- observation.</a:t>
            </a:r>
          </a:p>
          <a:p>
            <a:pPr algn="just">
              <a:lnSpc>
                <a:spcPct val="150000"/>
              </a:lnSpc>
            </a:pPr>
            <a:r>
              <a:rPr lang="af-ZA" altLang="en-US" b="1" i="1" dirty="0" smtClean="0"/>
              <a:t>Data </a:t>
            </a:r>
            <a:r>
              <a:rPr lang="af-ZA" altLang="en-US" dirty="0" smtClean="0"/>
              <a:t>is</a:t>
            </a:r>
            <a:r>
              <a:rPr lang="af-ZA" altLang="en-US" dirty="0"/>
              <a:t> raw facts </a:t>
            </a:r>
            <a:r>
              <a:rPr lang="af-ZA" altLang="en-US" b="1" i="1" dirty="0" smtClean="0"/>
              <a:t>Information</a:t>
            </a:r>
            <a:r>
              <a:rPr lang="af-ZA" altLang="en-US" dirty="0"/>
              <a:t> is </a:t>
            </a:r>
            <a:r>
              <a:rPr lang="af-ZA" altLang="en-US" dirty="0" smtClean="0"/>
              <a:t>menaningful data.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977612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Review: </a:t>
            </a:r>
            <a:r>
              <a:rPr lang="en-US" altLang="en-US" b="1" i="1" dirty="0" smtClean="0"/>
              <a:t>System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>
              <a:lnSpc>
                <a:spcPct val="160000"/>
              </a:lnSpc>
            </a:pPr>
            <a:r>
              <a:rPr lang="en-US" altLang="en-US" sz="2000" b="1" i="1" dirty="0" smtClean="0"/>
              <a:t>Input</a:t>
            </a:r>
            <a:r>
              <a:rPr lang="en-US" altLang="en-US" sz="2000" b="1" dirty="0" smtClean="0"/>
              <a:t>: </a:t>
            </a:r>
            <a:r>
              <a:rPr lang="en-US" altLang="en-US" sz="2000" dirty="0"/>
              <a:t>Economic resources such as people, money, material, machines, land, facilities, energy, and </a:t>
            </a:r>
            <a:r>
              <a:rPr lang="en-US" altLang="en-US" sz="2000" dirty="0" smtClean="0"/>
              <a:t>information</a:t>
            </a:r>
          </a:p>
          <a:p>
            <a:pPr algn="just">
              <a:lnSpc>
                <a:spcPct val="160000"/>
              </a:lnSpc>
            </a:pPr>
            <a:r>
              <a:rPr lang="en-US" altLang="en-US" sz="2000" b="1" i="1" dirty="0" smtClean="0"/>
              <a:t>Processing</a:t>
            </a:r>
            <a:r>
              <a:rPr lang="en-US" altLang="en-US" sz="2000" b="1" dirty="0" smtClean="0"/>
              <a:t>: </a:t>
            </a:r>
            <a:r>
              <a:rPr lang="en-US" altLang="en-US" sz="2000" dirty="0"/>
              <a:t>marketing, manufacturing, and finance transform input into output.</a:t>
            </a:r>
            <a:endParaRPr lang="en-US" altLang="en-US" sz="2000" b="1" dirty="0"/>
          </a:p>
          <a:p>
            <a:pPr algn="just">
              <a:lnSpc>
                <a:spcPct val="160000"/>
              </a:lnSpc>
            </a:pPr>
            <a:r>
              <a:rPr lang="en-US" altLang="en-US" sz="2000" b="1" i="1" dirty="0" smtClean="0"/>
              <a:t>Output</a:t>
            </a:r>
            <a:r>
              <a:rPr lang="en-US" altLang="en-US" sz="2000" b="1" dirty="0" smtClean="0"/>
              <a:t>: </a:t>
            </a:r>
            <a:r>
              <a:rPr lang="en-US" altLang="en-US" sz="2000" dirty="0"/>
              <a:t>goods and services, payments to employees and </a:t>
            </a:r>
            <a:r>
              <a:rPr lang="en-US" altLang="en-US" sz="2000" dirty="0" smtClean="0"/>
              <a:t>suppliers, </a:t>
            </a:r>
            <a:r>
              <a:rPr lang="en-US" altLang="en-US" sz="2000" dirty="0"/>
              <a:t>taxes, and </a:t>
            </a:r>
            <a:r>
              <a:rPr lang="en-US" altLang="en-US" sz="2000" dirty="0" smtClean="0"/>
              <a:t>information.</a:t>
            </a:r>
          </a:p>
          <a:p>
            <a:pPr algn="just">
              <a:lnSpc>
                <a:spcPct val="160000"/>
              </a:lnSpc>
            </a:pPr>
            <a:r>
              <a:rPr lang="en-US" altLang="en-US" sz="2000" b="1" i="1" dirty="0" smtClean="0"/>
              <a:t>Feedback</a:t>
            </a:r>
            <a:r>
              <a:rPr lang="en-US" altLang="en-US" sz="2000" b="1" dirty="0" smtClean="0"/>
              <a:t>: </a:t>
            </a:r>
            <a:r>
              <a:rPr lang="en-US" altLang="en-US" sz="2000" dirty="0" smtClean="0"/>
              <a:t>provide </a:t>
            </a:r>
            <a:r>
              <a:rPr lang="en-US" altLang="en-US" sz="2000" dirty="0"/>
              <a:t>information to management concerning the performance of the organization</a:t>
            </a:r>
            <a:r>
              <a:rPr lang="en-US" altLang="en-US" sz="2000" dirty="0" smtClean="0"/>
              <a:t>.</a:t>
            </a:r>
          </a:p>
          <a:p>
            <a:pPr algn="just">
              <a:lnSpc>
                <a:spcPct val="160000"/>
              </a:lnSpc>
            </a:pPr>
            <a:r>
              <a:rPr lang="en-US" altLang="en-US" sz="2000" b="1" i="1" dirty="0" smtClean="0"/>
              <a:t>Control</a:t>
            </a:r>
            <a:r>
              <a:rPr lang="en-US" altLang="en-US" sz="2000" b="1" dirty="0" smtClean="0"/>
              <a:t>: </a:t>
            </a:r>
            <a:r>
              <a:rPr lang="en-US" altLang="en-US" sz="2000" dirty="0"/>
              <a:t>control the operations of a business so that its performance meets organizational </a:t>
            </a:r>
            <a:r>
              <a:rPr lang="en-US" altLang="en-US" sz="2000" dirty="0" smtClean="0"/>
              <a:t>goals.</a:t>
            </a:r>
            <a:endParaRPr lang="en-US" altLang="en-US" sz="2000" b="1" i="1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white"/>
                </a:solidFill>
              </a:rPr>
              <a:t>Lecture 2 - Introduction to information technology </a:t>
            </a:r>
            <a:endParaRPr lang="en-US" dirty="0" smtClean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91846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</a:t>
            </a:r>
            <a:endParaRPr lang="en-US" dirty="0"/>
          </a:p>
        </p:txBody>
      </p:sp>
      <p:pic>
        <p:nvPicPr>
          <p:cNvPr id="10" name="Picture 2" descr="https://images-na.ssl-images-amazon.com/images/I/517QlOwQ1lL._SX386_BO1,204,203,200_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545" y="1332016"/>
            <a:ext cx="3380936" cy="4348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2 - Introduction to information technology 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893806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na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2120</TotalTime>
  <Words>3385</Words>
  <Application>Microsoft Office PowerPoint</Application>
  <PresentationFormat>Widescreen</PresentationFormat>
  <Paragraphs>442</Paragraphs>
  <Slides>52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6" baseType="lpstr">
      <vt:lpstr>Arial</vt:lpstr>
      <vt:lpstr>Calibri</vt:lpstr>
      <vt:lpstr>Times New Roman</vt:lpstr>
      <vt:lpstr>2_Office Theme</vt:lpstr>
      <vt:lpstr>PowerPoint Presentation</vt:lpstr>
      <vt:lpstr>Course Overview</vt:lpstr>
      <vt:lpstr>Course Topics </vt:lpstr>
      <vt:lpstr>Learning Outcomes</vt:lpstr>
      <vt:lpstr>IT</vt:lpstr>
      <vt:lpstr>DEFINITIONS</vt:lpstr>
      <vt:lpstr>DEFINITIONS</vt:lpstr>
      <vt:lpstr>DEFINITIONS</vt:lpstr>
      <vt:lpstr>How Is IT Being Used in Education?</vt:lpstr>
      <vt:lpstr>Rules for Computers in Classrooms</vt:lpstr>
      <vt:lpstr>Money: Cashless Society?</vt:lpstr>
      <vt:lpstr>E-commerce</vt:lpstr>
      <vt:lpstr>Jobs &amp; Careers</vt:lpstr>
      <vt:lpstr>IT Is Everywhere</vt:lpstr>
      <vt:lpstr>Email’s Mass Impact</vt:lpstr>
      <vt:lpstr>Email’s Mass Impact</vt:lpstr>
      <vt:lpstr>Internet, World Wide Web &amp; Cyberspace</vt:lpstr>
      <vt:lpstr>Internet and World Wide Web</vt:lpstr>
      <vt:lpstr>Types of computers: Supercomputers</vt:lpstr>
      <vt:lpstr>Types of computers: Mainframes</vt:lpstr>
      <vt:lpstr>Types of computers: Workstations</vt:lpstr>
      <vt:lpstr>Microcomputers</vt:lpstr>
      <vt:lpstr>Types of computers: Microcontrollers</vt:lpstr>
      <vt:lpstr>Types of computers: Servers</vt:lpstr>
      <vt:lpstr>Computer Networks and the Internet</vt:lpstr>
      <vt:lpstr>Computer Networks and the Internet</vt:lpstr>
      <vt:lpstr>Computer Networks and the Internet</vt:lpstr>
      <vt:lpstr>What Are the Internet and the  World Wide Web?</vt:lpstr>
      <vt:lpstr>Why It’s Important</vt:lpstr>
      <vt:lpstr>Accessing a Network or the Internet</vt:lpstr>
      <vt:lpstr>Accessing a Network or the Internet</vt:lpstr>
      <vt:lpstr>IP Addresses and Domain Names</vt:lpstr>
      <vt:lpstr>Uniform Resource Locators (URLs)</vt:lpstr>
      <vt:lpstr>Uniform Resource Locators (URLs)</vt:lpstr>
      <vt:lpstr>E-Mail Addresses</vt:lpstr>
      <vt:lpstr>Surfing the Web</vt:lpstr>
      <vt:lpstr>Surfing the Web</vt:lpstr>
      <vt:lpstr>Searching the Web</vt:lpstr>
      <vt:lpstr>Technology in the Past </vt:lpstr>
      <vt:lpstr>Modern Technology </vt:lpstr>
      <vt:lpstr>Virtual Business </vt:lpstr>
      <vt:lpstr>E-commerce</vt:lpstr>
      <vt:lpstr>Fundamental Information system concepts</vt:lpstr>
      <vt:lpstr>A business as a system</vt:lpstr>
      <vt:lpstr>A business as a system</vt:lpstr>
      <vt:lpstr>Summary</vt:lpstr>
      <vt:lpstr>Review: DEFINITIONS </vt:lpstr>
      <vt:lpstr>Review: IT </vt:lpstr>
      <vt:lpstr>Review: Types of computers </vt:lpstr>
      <vt:lpstr>Review: E-commerce </vt:lpstr>
      <vt:lpstr>Review: System 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Dr. Eng. Youssef Ntefeh</dc:creator>
  <cp:lastModifiedBy>zwa</cp:lastModifiedBy>
  <cp:revision>99</cp:revision>
  <dcterms:created xsi:type="dcterms:W3CDTF">2021-06-09T17:43:05Z</dcterms:created>
  <dcterms:modified xsi:type="dcterms:W3CDTF">2024-01-21T15:57:25Z</dcterms:modified>
</cp:coreProperties>
</file>