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slideMasters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notesMasters/notesMaster1.xml" ContentType="application/vnd.openxmlformats-officedocument.presentationml.notesMaster+xml"/>
  <Override PartName="/ppt/notesMasters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2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3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4.xml" ContentType="application/vnd.openxmlformats-officedocument.presentationml.slide+xml"/>
  <Override PartName="/ppt/notesSlides/notesSlide14.xml" ContentType="application/vnd.openxmlformats-officedocument.presentationml.notesSlide+xml"/>
  <Override PartName="/ppt/slides/slide15.xml" ContentType="application/vnd.openxmlformats-officedocument.presentationml.slide+xml"/>
  <Override PartName="/ppt/notesSlides/notesSlide15.xml" ContentType="application/vnd.openxmlformats-officedocument.presentationml.notesSlide+xml"/>
  <Override PartName="/ppt/slides/slide16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17.xml" ContentType="application/vnd.openxmlformats-officedocument.presentationml.slide+xml"/>
  <Override PartName="/ppt/notesSlides/notesSlide17.xml" ContentType="application/vnd.openxmlformats-officedocument.presentationml.notesSlide+xml"/>
  <Override PartName="/ppt/slides/slide18.xml" ContentType="application/vnd.openxmlformats-officedocument.presentationml.slide+xml"/>
  <Override PartName="/ppt/notesSlides/notesSlide18.xml" ContentType="application/vnd.openxmlformats-officedocument.presentationml.notesSlide+xml"/>
  <Override PartName="/ppt/slides/slide19.xml" ContentType="application/vnd.openxmlformats-officedocument.presentationml.slide+xml"/>
  <Override PartName="/ppt/notesSlides/notesSlide19.xml" ContentType="application/vnd.openxmlformats-officedocument.presentationml.notesSlide+xml"/>
  <Override PartName="/ppt/slides/slide20.xml" ContentType="application/vnd.openxmlformats-officedocument.presentationml.slide+xml"/>
  <Override PartName="/ppt/notesSlides/notesSlide20.xml" ContentType="application/vnd.openxmlformats-officedocument.presentationml.notesSlide+xml"/>
  <Override PartName="/ppt/slides/slide21.xml" ContentType="application/vnd.openxmlformats-officedocument.presentationml.slide+xml"/>
  <Override PartName="/ppt/notesSlides/notesSlide21.xml" ContentType="application/vnd.openxmlformats-officedocument.presentationml.notesSlide+xml"/>
  <Override PartName="/ppt/slides/slide22.xml" ContentType="application/vnd.openxmlformats-officedocument.presentationml.slide+xml"/>
  <Override PartName="/ppt/notesSlides/notesSlide22.xml" ContentType="application/vnd.openxmlformats-officedocument.presentationml.notesSlide+xml"/>
  <Override PartName="/ppt/slides/slide23.xml" ContentType="application/vnd.openxmlformats-officedocument.presentationml.slide+xml"/>
  <Override PartName="/ppt/notesSlides/notesSlide23.xml" ContentType="application/vnd.openxmlformats-officedocument.presentationml.notesSlide+xml"/>
  <Override PartName="/ppt/slides/slide24.xml" ContentType="application/vnd.openxmlformats-officedocument.presentationml.slide+xml"/>
  <Override PartName="/ppt/notesSlides/notesSlide24.xml" ContentType="application/vnd.openxmlformats-officedocument.presentationml.notesSlide+xml"/>
  <Override PartName="/ppt/slides/slide25.xml" ContentType="application/vnd.openxmlformats-officedocument.presentationml.slide+xml"/>
  <Override PartName="/ppt/notesSlides/notesSlide25.xml" ContentType="application/vnd.openxmlformats-officedocument.presentationml.notesSlide+xml"/>
  <Override PartName="/ppt/slides/slide26.xml" ContentType="application/vnd.openxmlformats-officedocument.presentationml.slide+xml"/>
  <Override PartName="/ppt/notesSlides/notesSlide26.xml" ContentType="application/vnd.openxmlformats-officedocument.presentationml.notesSlide+xml"/>
  <Override PartName="/ppt/slides/slide27.xml" ContentType="application/vnd.openxmlformats-officedocument.presentationml.slide+xml"/>
  <Override PartName="/ppt/notesSlides/notesSlide27.xml" ContentType="application/vnd.openxmlformats-officedocument.presentationml.notesSlide+xml"/>
  <Override PartName="/ppt/slides/slide28.xml" ContentType="application/vnd.openxmlformats-officedocument.presentationml.slide+xml"/>
  <Override PartName="/ppt/notesSlides/notesSlide28.xml" ContentType="application/vnd.openxmlformats-officedocument.presentationml.notesSlide+xml"/>
  <Override PartName="/ppt/slides/slide29.xml" ContentType="application/vnd.openxmlformats-officedocument.presentationml.slide+xml"/>
  <Override PartName="/ppt/notesSlides/notesSlide29.xml" ContentType="application/vnd.openxmlformats-officedocument.presentationml.notesSlide+xml"/>
  <Override PartName="/ppt/slides/slide30.xml" ContentType="application/vnd.openxmlformats-officedocument.presentationml.slide+xml"/>
  <Override PartName="/ppt/notesSlides/notesSlide30.xml" ContentType="application/vnd.openxmlformats-officedocument.presentationml.notesSlide+xml"/>
  <Override PartName="/ppt/slides/slide31.xml" ContentType="application/vnd.openxmlformats-officedocument.presentationml.slide+xml"/>
  <Override PartName="/ppt/notesSlides/notesSlide31.xml" ContentType="application/vnd.openxmlformats-officedocument.presentationml.notesSlide+xml"/>
  <Override PartName="/ppt/slides/slide32.xml" ContentType="application/vnd.openxmlformats-officedocument.presentationml.slide+xml"/>
  <Override PartName="/ppt/notesSlides/notesSlide32.xml" ContentType="application/vnd.openxmlformats-officedocument.presentationml.notesSlide+xml"/>
  <Override PartName="/ppt/slides/slide33.xml" ContentType="application/vnd.openxmlformats-officedocument.presentationml.slide+xml"/>
  <Override PartName="/ppt/notesSlides/notesSlide33.xml" ContentType="application/vnd.openxmlformats-officedocument.presentationml.notesSlide+xml"/>
  <Override PartName="/ppt/slides/slide34.xml" ContentType="application/vnd.openxmlformats-officedocument.presentationml.slide+xml"/>
  <Override PartName="/ppt/notesSlides/notesSlide34.xml" ContentType="application/vnd.openxmlformats-officedocument.presentationml.notesSlide+xml"/>
  <Override PartName="/ppt/slides/slide35.xml" ContentType="application/vnd.openxmlformats-officedocument.presentationml.slide+xml"/>
  <Override PartName="/ppt/notesSlides/notesSlide35.xml" ContentType="application/vnd.openxmlformats-officedocument.presentationml.notesSlide+xml"/>
  <Override PartName="/ppt/slides/slide36.xml" ContentType="application/vnd.openxmlformats-officedocument.presentationml.slide+xml"/>
  <Override PartName="/ppt/notesSlides/notesSlide36.xml" ContentType="application/vnd.openxmlformats-officedocument.presentationml.notesSlide+xml"/>
  <Override PartName="/ppt/slides/slide37.xml" ContentType="application/vnd.openxmlformats-officedocument.presentationml.slide+xml"/>
  <Override PartName="/ppt/notesSlides/notesSlide37.xml" ContentType="application/vnd.openxmlformats-officedocument.presentationml.notesSlide+xml"/>
  <Override PartName="/ppt/slides/slide38.xml" ContentType="application/vnd.openxmlformats-officedocument.presentationml.slide+xml"/>
  <Override PartName="/ppt/notesSlides/notesSlide38.xml" ContentType="application/vnd.openxmlformats-officedocument.presentationml.notesSlide+xml"/>
  <Override PartName="/ppt/slides/slide39.xml" ContentType="application/vnd.openxmlformats-officedocument.presentationml.slide+xml"/>
  <Override PartName="/ppt/notesSlides/notesSlide39.xml" ContentType="application/vnd.openxmlformats-officedocument.presentationml.notesSlide+xml"/>
  <Override PartName="/ppt/slides/slide40.xml" ContentType="application/vnd.openxmlformats-officedocument.presentationml.slide+xml"/>
  <Override PartName="/ppt/notesSlides/notesSlide40.xml" ContentType="application/vnd.openxmlformats-officedocument.presentationml.notesSlide+xml"/>
  <Override PartName="/ppt/slides/slide41.xml" ContentType="application/vnd.openxmlformats-officedocument.presentationml.slide+xml"/>
  <Override PartName="/ppt/notesSlides/notesSlide41.xml" ContentType="application/vnd.openxmlformats-officedocument.presentationml.notesSlide+xml"/>
  <Override PartName="/ppt/slides/slide42.xml" ContentType="application/vnd.openxmlformats-officedocument.presentationml.slide+xml"/>
  <Override PartName="/ppt/notesSlides/notesSlide42.xml" ContentType="application/vnd.openxmlformats-officedocument.presentationml.notesSlide+xml"/>
  <Override PartName="/ppt/slides/slide43.xml" ContentType="application/vnd.openxmlformats-officedocument.presentationml.slide+xml"/>
  <Override PartName="/ppt/notesSlides/notesSlide43.xml" ContentType="application/vnd.openxmlformats-officedocument.presentationml.notesSlide+xml"/>
  <Override PartName="/ppt/slides/slide44.xml" ContentType="application/vnd.openxmlformats-officedocument.presentationml.slide+xml"/>
  <Override PartName="/ppt/notesSlides/notesSlide44.xml" ContentType="application/vnd.openxmlformats-officedocument.presentationml.notesSlide+xml"/>
  <Override PartName="/ppt/slides/slide45.xml" ContentType="application/vnd.openxmlformats-officedocument.presentationml.slide+xml"/>
  <Override PartName="/ppt/notesSlides/notesSlide45.xml" ContentType="application/vnd.openxmlformats-officedocument.presentationml.notesSlide+xml"/>
  <Override PartName="/ppt/slides/slide46.xml" ContentType="application/vnd.openxmlformats-officedocument.presentationml.slide+xml"/>
  <Override PartName="/ppt/notesSlides/notesSlide46.xml" ContentType="application/vnd.openxmlformats-officedocument.presentationml.notesSlide+xml"/>
  <Override PartName="/ppt/slides/slide47.xml" ContentType="application/vnd.openxmlformats-officedocument.presentationml.slide+xml"/>
  <Override PartName="/ppt/notesSlides/notesSlide47.xml" ContentType="application/vnd.openxmlformats-officedocument.presentationml.notesSlide+xml"/>
  <Override PartName="/ppt/slides/slide48.xml" ContentType="application/vnd.openxmlformats-officedocument.presentationml.slide+xml"/>
  <Override PartName="/ppt/notesSlides/notesSlide48.xml" ContentType="application/vnd.openxmlformats-officedocument.presentationml.notesSlide+xml"/>
  <Override PartName="/ppt/slides/slide49.xml" ContentType="application/vnd.openxmlformats-officedocument.presentationml.slide+xml"/>
  <Override PartName="/ppt/notesSlides/notesSlide49.xml" ContentType="application/vnd.openxmlformats-officedocument.presentationml.notesSlide+xml"/>
  <Override PartName="/ppt/slides/slide50.xml" ContentType="application/vnd.openxmlformats-officedocument.presentationml.slide+xml"/>
  <Override PartName="/ppt/notesSlides/notesSlide50.xml" ContentType="application/vnd.openxmlformats-officedocument.presentationml.notesSlide+xml"/>
  <Override PartName="/ppt/slides/slide51.xml" ContentType="application/vnd.openxmlformats-officedocument.presentationml.slide+xml"/>
  <Override PartName="/ppt/notesSlides/notesSlide51.xml" ContentType="application/vnd.openxmlformats-officedocument.presentationml.notesSlide+xml"/>
  <Override PartName="/ppt/slides/slide52.xml" ContentType="application/vnd.openxmlformats-officedocument.presentationml.slide+xml"/>
  <Override PartName="/ppt/notesSlides/notesSlide52.xml" ContentType="application/vnd.openxmlformats-officedocument.presentationml.notesSlide+xml"/>
  <Override PartName="/ppt/slides/slide53.xml" ContentType="application/vnd.openxmlformats-officedocument.presentationml.slide+xml"/>
  <Override PartName="/ppt/notesSlides/notesSlide53.xml" ContentType="application/vnd.openxmlformats-officedocument.presentationml.notesSlide+xml"/>
  <Override PartName="/ppt/slides/slide54.xml" ContentType="application/vnd.openxmlformats-officedocument.presentationml.slide+xml"/>
  <Override PartName="/ppt/notesSlides/notesSlide54.xml" ContentType="application/vnd.openxmlformats-officedocument.presentationml.notesSlide+xml"/>
  <Override PartName="/ppt/slides/slide55.xml" ContentType="application/vnd.openxmlformats-officedocument.presentationml.slide+xml"/>
  <Override PartName="/ppt/notesSlides/notesSlide55.xml" ContentType="application/vnd.openxmlformats-officedocument.presentationml.notesSlide+xml"/>
  <Override PartName="/ppt/slides/slide56.xml" ContentType="application/vnd.openxmlformats-officedocument.presentationml.slide+xml"/>
  <Override PartName="/ppt/notesSlides/notesSlide56.xml" ContentType="application/vnd.openxmlformats-officedocument.presentationml.notesSlide+xml"/>
  <Override PartName="/ppt/slides/slide57.xml" ContentType="application/vnd.openxmlformats-officedocument.presentationml.slide+xml"/>
  <Override PartName="/ppt/notesSlides/notesSlide57.xml" ContentType="application/vnd.openxmlformats-officedocument.presentationml.notesSlide+xml"/>
  <Override PartName="/customXml/item1.xml" ContentType="application/xml"/>
  <Override PartName="/customXml/itemProps1.xml" ContentType="application/vnd.openxmlformats-officedocument.customXmlProperties+xml"/>
  <Override PartName="/customXml/item2.xml" ContentType="application/xml"/>
  <Override PartName="/customXml/itemProps2.xml" ContentType="application/vnd.openxmlformats-officedocument.customXmlProperties+xml"/>
  <Override PartName="/customXml/item3.xml" ContentType="application/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0b16928147cf4487" Type="http://schemas.openxmlformats.org/package/2006/relationships/metadata/core-properties" Target="/docProps/core.xml"/><Relationship Id="R329336cd876145e4" Type="http://schemas.openxmlformats.org/officeDocument/2006/relationships/officeDocument" Target="/ppt/presentation.xml"/><Relationship Id="rId1" Type="http://schemas.openxmlformats.org/officeDocument/2006/relationships/custom-properties" Target="docProps/custom.xml"/><Relationship Id="R3bd6115f55364c90" Type="http://schemas.openxmlformats.org/officeDocument/2006/relationships/extended-properties" Target="/docProps/app.xml"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974f76cec040bc"/>
  </p:sldMasterIdLst>
  <p:notesMasterIdLst>
    <p:notesMasterId xmlns:r="http://schemas.openxmlformats.org/officeDocument/2006/relationships" r:id="R77b6a5ebaf954233"/>
  </p:notesMasterIdLst>
  <p:sldIdLst>
    <p:sldId xmlns:r="http://schemas.openxmlformats.org/officeDocument/2006/relationships" id="256" r:id="Ra9ca8e30167d4b4a"/>
    <p:sldId xmlns:r="http://schemas.openxmlformats.org/officeDocument/2006/relationships" id="257" r:id="R2b971885f6e74ba5"/>
    <p:sldId xmlns:r="http://schemas.openxmlformats.org/officeDocument/2006/relationships" id="258" r:id="R2e262fc65adc42de"/>
    <p:sldId xmlns:r="http://schemas.openxmlformats.org/officeDocument/2006/relationships" id="259" r:id="Rd4ab9c23d6744921"/>
    <p:sldId xmlns:r="http://schemas.openxmlformats.org/officeDocument/2006/relationships" id="260" r:id="R424ed5c7703f477b"/>
    <p:sldId xmlns:r="http://schemas.openxmlformats.org/officeDocument/2006/relationships" id="261" r:id="R9a9813d0584a4e38"/>
    <p:sldId xmlns:r="http://schemas.openxmlformats.org/officeDocument/2006/relationships" id="262" r:id="R105797cdc86a4d4f"/>
    <p:sldId xmlns:r="http://schemas.openxmlformats.org/officeDocument/2006/relationships" id="263" r:id="R1c3e8493634448ea"/>
    <p:sldId xmlns:r="http://schemas.openxmlformats.org/officeDocument/2006/relationships" id="264" r:id="R5c29855ec2584614"/>
    <p:sldId xmlns:r="http://schemas.openxmlformats.org/officeDocument/2006/relationships" id="265" r:id="R5a7155192dc446b6"/>
    <p:sldId xmlns:r="http://schemas.openxmlformats.org/officeDocument/2006/relationships" id="266" r:id="R0d48460ef45d4aed"/>
    <p:sldId xmlns:r="http://schemas.openxmlformats.org/officeDocument/2006/relationships" id="267" r:id="R61931cc9a6534ec5"/>
    <p:sldId xmlns:r="http://schemas.openxmlformats.org/officeDocument/2006/relationships" id="268" r:id="Rbe06be5aab924313"/>
    <p:sldId xmlns:r="http://schemas.openxmlformats.org/officeDocument/2006/relationships" id="269" r:id="R70205d7268ce4982"/>
    <p:sldId xmlns:r="http://schemas.openxmlformats.org/officeDocument/2006/relationships" id="270" r:id="R3b490076ce834393"/>
    <p:sldId xmlns:r="http://schemas.openxmlformats.org/officeDocument/2006/relationships" id="271" r:id="R805515b8bade4076"/>
    <p:sldId xmlns:r="http://schemas.openxmlformats.org/officeDocument/2006/relationships" id="272" r:id="Re4854b36821941a7"/>
    <p:sldId xmlns:r="http://schemas.openxmlformats.org/officeDocument/2006/relationships" id="273" r:id="Rbe5db08290784a98"/>
    <p:sldId xmlns:r="http://schemas.openxmlformats.org/officeDocument/2006/relationships" id="274" r:id="Ra19ca4d4dd834c07"/>
    <p:sldId xmlns:r="http://schemas.openxmlformats.org/officeDocument/2006/relationships" id="275" r:id="R3a0174df10ee493d"/>
    <p:sldId xmlns:r="http://schemas.openxmlformats.org/officeDocument/2006/relationships" id="276" r:id="Rf1feab294b604604"/>
    <p:sldId xmlns:r="http://schemas.openxmlformats.org/officeDocument/2006/relationships" id="277" r:id="R65f45209b60d4048"/>
    <p:sldId xmlns:r="http://schemas.openxmlformats.org/officeDocument/2006/relationships" id="278" r:id="R3d0fe71504cd45fd"/>
    <p:sldId xmlns:r="http://schemas.openxmlformats.org/officeDocument/2006/relationships" id="279" r:id="Rb4cdb57380184c52"/>
    <p:sldId xmlns:r="http://schemas.openxmlformats.org/officeDocument/2006/relationships" id="280" r:id="R20b98607b8a845d0"/>
    <p:sldId xmlns:r="http://schemas.openxmlformats.org/officeDocument/2006/relationships" id="281" r:id="R3e71125aca7643c2"/>
    <p:sldId xmlns:r="http://schemas.openxmlformats.org/officeDocument/2006/relationships" id="282" r:id="Rb5be757834144193"/>
    <p:sldId xmlns:r="http://schemas.openxmlformats.org/officeDocument/2006/relationships" id="283" r:id="R750b790576c04051"/>
    <p:sldId xmlns:r="http://schemas.openxmlformats.org/officeDocument/2006/relationships" id="284" r:id="Rbe9ea37e1cea458d"/>
    <p:sldId xmlns:r="http://schemas.openxmlformats.org/officeDocument/2006/relationships" id="285" r:id="Rc18d19ce60ec4c62"/>
    <p:sldId xmlns:r="http://schemas.openxmlformats.org/officeDocument/2006/relationships" id="286" r:id="Rcc000825a012441a"/>
    <p:sldId xmlns:r="http://schemas.openxmlformats.org/officeDocument/2006/relationships" id="287" r:id="R7ae9852246d44769"/>
    <p:sldId xmlns:r="http://schemas.openxmlformats.org/officeDocument/2006/relationships" id="288" r:id="Rac207f384fdf4728"/>
    <p:sldId xmlns:r="http://schemas.openxmlformats.org/officeDocument/2006/relationships" id="289" r:id="R64ef3040714c4ef5"/>
    <p:sldId xmlns:r="http://schemas.openxmlformats.org/officeDocument/2006/relationships" id="290" r:id="Rd278ce0ab5d840c8"/>
    <p:sldId xmlns:r="http://schemas.openxmlformats.org/officeDocument/2006/relationships" id="291" r:id="R4590f75a3daf48db"/>
    <p:sldId xmlns:r="http://schemas.openxmlformats.org/officeDocument/2006/relationships" id="292" r:id="R20e0c2cd6d0b4ffb"/>
    <p:sldId xmlns:r="http://schemas.openxmlformats.org/officeDocument/2006/relationships" id="293" r:id="R240af20ea8f1458d"/>
    <p:sldId xmlns:r="http://schemas.openxmlformats.org/officeDocument/2006/relationships" id="294" r:id="Rf828c41b626e41b4"/>
    <p:sldId xmlns:r="http://schemas.openxmlformats.org/officeDocument/2006/relationships" id="295" r:id="Ra9f4c377490444cf"/>
    <p:sldId xmlns:r="http://schemas.openxmlformats.org/officeDocument/2006/relationships" id="296" r:id="Rbd782b1ca4864eab"/>
    <p:sldId xmlns:r="http://schemas.openxmlformats.org/officeDocument/2006/relationships" id="297" r:id="R82998171b05b492e"/>
    <p:sldId xmlns:r="http://schemas.openxmlformats.org/officeDocument/2006/relationships" id="298" r:id="Re82402814d30488b"/>
    <p:sldId xmlns:r="http://schemas.openxmlformats.org/officeDocument/2006/relationships" id="299" r:id="R1efc59fbb57a411e"/>
    <p:sldId xmlns:r="http://schemas.openxmlformats.org/officeDocument/2006/relationships" id="300" r:id="R196e51f35a634293"/>
    <p:sldId xmlns:r="http://schemas.openxmlformats.org/officeDocument/2006/relationships" id="301" r:id="R6b34b60edbd84590"/>
    <p:sldId xmlns:r="http://schemas.openxmlformats.org/officeDocument/2006/relationships" id="302" r:id="Re28179083f18423b"/>
    <p:sldId xmlns:r="http://schemas.openxmlformats.org/officeDocument/2006/relationships" id="303" r:id="R84cbb2c124964605"/>
    <p:sldId xmlns:r="http://schemas.openxmlformats.org/officeDocument/2006/relationships" id="304" r:id="Ra85c1113b78a4e06"/>
    <p:sldId xmlns:r="http://schemas.openxmlformats.org/officeDocument/2006/relationships" id="305" r:id="Rd4e7a95263304740"/>
    <p:sldId xmlns:r="http://schemas.openxmlformats.org/officeDocument/2006/relationships" id="306" r:id="R19c49932e05e4680"/>
    <p:sldId xmlns:r="http://schemas.openxmlformats.org/officeDocument/2006/relationships" id="307" r:id="Rb951e6595f9c4e55"/>
    <p:sldId xmlns:r="http://schemas.openxmlformats.org/officeDocument/2006/relationships" id="308" r:id="R221216d985d74951"/>
    <p:sldId xmlns:r="http://schemas.openxmlformats.org/officeDocument/2006/relationships" id="309" r:id="Rab1cbe825c3a4e2c"/>
    <p:sldId xmlns:r="http://schemas.openxmlformats.org/officeDocument/2006/relationships" id="310" r:id="Ra41c0e5776e54f5a"/>
    <p:sldId xmlns:r="http://schemas.openxmlformats.org/officeDocument/2006/relationships" id="311" r:id="R1fb4e0945bd1438c"/>
    <p:sldId xmlns:r="http://schemas.openxmlformats.org/officeDocument/2006/relationships" id="312" r:id="Rd1c49622bfcd4a2f"/>
  </p:sldIdLst>
  <p:sldSz cx="12192000" cy="6858000"/>
  <p:notesSz cx="6858000" cy="9144000"/>
  <p:defaultTextStyle>
    <a:defPPr xmlns:a="http://schemas.openxmlformats.org/drawingml/2006/main">
      <a:defRPr lang="en-US"/>
    </a:defPPr>
    <a:lvl1pPr xmlns:a="http://schemas.openxmlformats.org/drawingml/2006/main" marL="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1pPr>
    <a:lvl2pPr xmlns:a="http://schemas.openxmlformats.org/drawingml/2006/main" marL="4572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2pPr>
    <a:lvl3pPr xmlns:a="http://schemas.openxmlformats.org/drawingml/2006/main" marL="9144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3pPr>
    <a:lvl4pPr xmlns:a="http://schemas.openxmlformats.org/drawingml/2006/main" marL="13716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4pPr>
    <a:lvl5pPr xmlns:a="http://schemas.openxmlformats.org/drawingml/2006/main" marL="18288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5pPr>
    <a:lvl6pPr xmlns:a="http://schemas.openxmlformats.org/drawingml/2006/main" marL="22860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6pPr>
    <a:lvl7pPr xmlns:a="http://schemas.openxmlformats.org/drawingml/2006/main" marL="27432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7pPr>
    <a:lvl8pPr xmlns:a="http://schemas.openxmlformats.org/drawingml/2006/main" marL="32004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8pPr>
    <a:lvl9pPr xmlns:a="http://schemas.openxmlformats.org/drawingml/2006/main" marL="36576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>
  <p:extLst>
    <p:ext xmlns:p14="http://schemas.microsoft.com/office/powerpoint/2010/main" uri="{E76CE94A-603C-4142-B9EB-6D1370010A27}">
      <p14:discardImageEditData val="0"/>
    </p:ext>
    <p:ext xmlns:p14="http://schemas.microsoft.com/office/powerpoint/2010/main" uri="{D31A062A-798A-4329-ABDD-BBA856620510}">
      <p14:defaultImageDpi val="32767"/>
    </p:ext>
    <p:ext xmlns:p15="http://schemas.microsoft.com/office/powerpoint/2012/main" uri="{FD5EFAAD-0ECE-453E-9831-46B23BE46B34}">
      <p15:chartTrackingRefBased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>
  <p:slideViewPr>
    <p:cSldViewPr snapToGrid="0">
      <p:cViewPr>
        <p:scale>
          <a:sx xmlns:a="http://schemas.openxmlformats.org/drawingml/2006/main" n="1" d="1"/>
          <a:sy xmlns:a="http://schemas.openxmlformats.org/drawingml/2006/main" n="1" d="1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a19ca4d4dd834c07" Type="http://schemas.openxmlformats.org/officeDocument/2006/relationships/slide" Target="/ppt/slides/slide19.xml"/><Relationship Id="R5f7f98e480e54aad" Type="http://schemas.openxmlformats.org/officeDocument/2006/relationships/tableStyles" Target="/ppt/tableStyles.xml"/><Relationship Id="Ra9ca8e30167d4b4a" Type="http://schemas.openxmlformats.org/officeDocument/2006/relationships/slide" Target="/ppt/slides/slide1.xml"/><Relationship Id="R3a0174df10ee493d" Type="http://schemas.openxmlformats.org/officeDocument/2006/relationships/slide" Target="/ppt/slides/slide20.xml"/><Relationship Id="R240af20ea8f1458d" Type="http://schemas.openxmlformats.org/officeDocument/2006/relationships/slide" Target="/ppt/slides/slide38.xml"/><Relationship Id="R9a9813d0584a4e38" Type="http://schemas.openxmlformats.org/officeDocument/2006/relationships/slide" Target="/ppt/slides/slide6.xml"/><Relationship Id="Rd278ce0ab5d840c8" Type="http://schemas.openxmlformats.org/officeDocument/2006/relationships/slide" Target="/ppt/slides/slide35.xml"/><Relationship Id="R4590f75a3daf48db" Type="http://schemas.openxmlformats.org/officeDocument/2006/relationships/slide" Target="/ppt/slides/slide36.xml"/><Relationship Id="Ra9f4c377490444cf" Type="http://schemas.openxmlformats.org/officeDocument/2006/relationships/slide" Target="/ppt/slides/slide40.xml"/><Relationship Id="R82998171b05b492e" Type="http://schemas.openxmlformats.org/officeDocument/2006/relationships/slide" Target="/ppt/slides/slide42.xml"/><Relationship Id="R221216d985d74951" Type="http://schemas.openxmlformats.org/officeDocument/2006/relationships/slide" Target="/ppt/slides/slide53.xml"/><Relationship Id="R602e27c06b4e4a13" Type="http://schemas.openxmlformats.org/officeDocument/2006/relationships/presProps" Target="/ppt/presProps.xml"/><Relationship Id="R61931cc9a6534ec5" Type="http://schemas.openxmlformats.org/officeDocument/2006/relationships/slide" Target="/ppt/slides/slide12.xml"/><Relationship Id="Rbe5db08290784a98" Type="http://schemas.openxmlformats.org/officeDocument/2006/relationships/slide" Target="/ppt/slides/slide18.xml"/><Relationship Id="Rcc000825a012441a" Type="http://schemas.openxmlformats.org/officeDocument/2006/relationships/slide" Target="/ppt/slides/slide31.xml"/><Relationship Id="Rac207f384fdf4728" Type="http://schemas.openxmlformats.org/officeDocument/2006/relationships/slide" Target="/ppt/slides/slide33.xml"/><Relationship Id="rId2" Type="http://schemas.openxmlformats.org/officeDocument/2006/relationships/customXml" Target="../customXml/item2.xml"/><Relationship Id="R5c974f76cec040bc" Type="http://schemas.openxmlformats.org/officeDocument/2006/relationships/slideMaster" Target="/ppt/slideMasters/slideMaster1.xml"/><Relationship Id="R2e262fc65adc42de" Type="http://schemas.openxmlformats.org/officeDocument/2006/relationships/slide" Target="/ppt/slides/slide3.xml"/><Relationship Id="R1c3e8493634448ea" Type="http://schemas.openxmlformats.org/officeDocument/2006/relationships/slide" Target="/ppt/slides/slide8.xml"/><Relationship Id="Rb5be757834144193" Type="http://schemas.openxmlformats.org/officeDocument/2006/relationships/slide" Target="/ppt/slides/slide27.xml"/><Relationship Id="Re28179083f18423b" Type="http://schemas.openxmlformats.org/officeDocument/2006/relationships/slide" Target="/ppt/slides/slide47.xml"/><Relationship Id="Ra85c1113b78a4e06" Type="http://schemas.openxmlformats.org/officeDocument/2006/relationships/slide" Target="/ppt/slides/slide49.xml"/><Relationship Id="R424ed5c7703f477b" Type="http://schemas.openxmlformats.org/officeDocument/2006/relationships/slide" Target="/ppt/slides/slide5.xml"/><Relationship Id="R805515b8bade4076" Type="http://schemas.openxmlformats.org/officeDocument/2006/relationships/slide" Target="/ppt/slides/slide16.xml"/><Relationship Id="Rb4cdb57380184c52" Type="http://schemas.openxmlformats.org/officeDocument/2006/relationships/slide" Target="/ppt/slides/slide24.xml"/><Relationship Id="R20e0c2cd6d0b4ffb" Type="http://schemas.openxmlformats.org/officeDocument/2006/relationships/slide" Target="/ppt/slides/slide37.xml"/><Relationship Id="R196e51f35a634293" Type="http://schemas.openxmlformats.org/officeDocument/2006/relationships/slide" Target="/ppt/slides/slide45.xml"/><Relationship Id="R6b34b60edbd84590" Type="http://schemas.openxmlformats.org/officeDocument/2006/relationships/slide" Target="/ppt/slides/slide46.xml"/><Relationship Id="R105797cdc86a4d4f" Type="http://schemas.openxmlformats.org/officeDocument/2006/relationships/slide" Target="/ppt/slides/slide7.xml"/><Relationship Id="Rbe06be5aab924313" Type="http://schemas.openxmlformats.org/officeDocument/2006/relationships/slide" Target="/ppt/slides/slide13.xml"/><Relationship Id="R70205d7268ce4982" Type="http://schemas.openxmlformats.org/officeDocument/2006/relationships/slide" Target="/ppt/slides/slide14.xml"/><Relationship Id="R3d0fe71504cd45fd" Type="http://schemas.openxmlformats.org/officeDocument/2006/relationships/slide" Target="/ppt/slides/slide23.xml"/><Relationship Id="Rbe9ea37e1cea458d" Type="http://schemas.openxmlformats.org/officeDocument/2006/relationships/slide" Target="/ppt/slides/slide29.xml"/><Relationship Id="R1efc59fbb57a411e" Type="http://schemas.openxmlformats.org/officeDocument/2006/relationships/slide" Target="/ppt/slides/slide44.xml"/><Relationship Id="R19c49932e05e4680" Type="http://schemas.openxmlformats.org/officeDocument/2006/relationships/slide" Target="/ppt/slides/slide51.xml"/><Relationship Id="R5a7155192dc446b6" Type="http://schemas.openxmlformats.org/officeDocument/2006/relationships/slide" Target="/ppt/slides/slide10.xml"/><Relationship Id="Re4854b36821941a7" Type="http://schemas.openxmlformats.org/officeDocument/2006/relationships/slide" Target="/ppt/slides/slide17.xml"/><Relationship Id="R7ae9852246d44769" Type="http://schemas.openxmlformats.org/officeDocument/2006/relationships/slide" Target="/ppt/slides/slide32.xml"/><Relationship Id="Rd4e7a95263304740" Type="http://schemas.openxmlformats.org/officeDocument/2006/relationships/slide" Target="/ppt/slides/slide50.xml"/><Relationship Id="rId3" Type="http://schemas.openxmlformats.org/officeDocument/2006/relationships/customXml" Target="../customXml/item3.xml"/><Relationship Id="R3e71125aca7643c2" Type="http://schemas.openxmlformats.org/officeDocument/2006/relationships/slide" Target="/ppt/slides/slide26.xml"/><Relationship Id="Rc18d19ce60ec4c62" Type="http://schemas.openxmlformats.org/officeDocument/2006/relationships/slide" Target="/ppt/slides/slide30.xml"/><Relationship Id="Rf828c41b626e41b4" Type="http://schemas.openxmlformats.org/officeDocument/2006/relationships/slide" Target="/ppt/slides/slide39.xml"/><Relationship Id="Rbd782b1ca4864eab" Type="http://schemas.openxmlformats.org/officeDocument/2006/relationships/slide" Target="/ppt/slides/slide41.xml"/><Relationship Id="Ra41c0e5776e54f5a" Type="http://schemas.openxmlformats.org/officeDocument/2006/relationships/slide" Target="/ppt/slides/slide55.xml"/><Relationship Id="Rd1c49622bfcd4a2f" Type="http://schemas.openxmlformats.org/officeDocument/2006/relationships/slide" Target="/ppt/slides/slide57.xml"/><Relationship Id="Rfb0437f8f7be4918" Type="http://schemas.openxmlformats.org/officeDocument/2006/relationships/viewProps" Target="/ppt/viewProps.xml"/><Relationship Id="Rd4ab9c23d6744921" Type="http://schemas.openxmlformats.org/officeDocument/2006/relationships/slide" Target="/ppt/slides/slide4.xml"/><Relationship Id="R3b490076ce834393" Type="http://schemas.openxmlformats.org/officeDocument/2006/relationships/slide" Target="/ppt/slides/slide15.xml"/><Relationship Id="R750b790576c04051" Type="http://schemas.openxmlformats.org/officeDocument/2006/relationships/slide" Target="/ppt/slides/slide28.xml"/><Relationship Id="Re82402814d30488b" Type="http://schemas.openxmlformats.org/officeDocument/2006/relationships/slide" Target="/ppt/slides/slide43.xml"/><Relationship Id="R64ef3040714c4ef5" Type="http://schemas.openxmlformats.org/officeDocument/2006/relationships/slide" Target="/ppt/slides/slide34.xml"/><Relationship Id="rId1" Type="http://schemas.openxmlformats.org/officeDocument/2006/relationships/customXml" Target="../customXml/item1.xml"/><Relationship Id="R77b6a5ebaf954233" Type="http://schemas.openxmlformats.org/officeDocument/2006/relationships/notesMaster" Target="/ppt/notesMasters/notesMaster1.xml"/><Relationship Id="R5c29855ec2584614" Type="http://schemas.openxmlformats.org/officeDocument/2006/relationships/slide" Target="/ppt/slides/slide9.xml"/><Relationship Id="Rf1feab294b604604" Type="http://schemas.openxmlformats.org/officeDocument/2006/relationships/slide" Target="/ppt/slides/slide21.xml"/><Relationship Id="R20b98607b8a845d0" Type="http://schemas.openxmlformats.org/officeDocument/2006/relationships/slide" Target="/ppt/slides/slide25.xml"/><Relationship Id="R2b971885f6e74ba5" Type="http://schemas.openxmlformats.org/officeDocument/2006/relationships/slide" Target="/ppt/slides/slide2.xml"/><Relationship Id="Red213b5f99c54926" Type="http://schemas.openxmlformats.org/officeDocument/2006/relationships/theme" Target="/ppt/theme/theme1.xml"/><Relationship Id="R0d48460ef45d4aed" Type="http://schemas.openxmlformats.org/officeDocument/2006/relationships/slide" Target="/ppt/slides/slide11.xml"/><Relationship Id="R65f45209b60d4048" Type="http://schemas.openxmlformats.org/officeDocument/2006/relationships/slide" Target="/ppt/slides/slide22.xml"/><Relationship Id="R84cbb2c124964605" Type="http://schemas.openxmlformats.org/officeDocument/2006/relationships/slide" Target="/ppt/slides/slide48.xml"/><Relationship Id="Rb951e6595f9c4e55" Type="http://schemas.openxmlformats.org/officeDocument/2006/relationships/slide" Target="/ppt/slides/slide52.xml"/><Relationship Id="Rab1cbe825c3a4e2c" Type="http://schemas.openxmlformats.org/officeDocument/2006/relationships/slide" Target="/ppt/slides/slide54.xml"/><Relationship Id="R1fb4e0945bd1438c" Type="http://schemas.openxmlformats.org/officeDocument/2006/relationships/slide" Target="/ppt/slides/slide56.xml"/></Relationships>
</file>

<file path=ppt/notesMasters/_rels/notesMaster1.xml.rels>&#65279;<?xml version="1.0" encoding="utf-8"?><Relationships xmlns="http://schemas.openxmlformats.org/package/2006/relationships"><Relationship Type="http://schemas.openxmlformats.org/officeDocument/2006/relationships/theme" Target="/ppt/notesMasters/theme/theme3.xml" Id="Rb57f01e0bfad488f" /></Relationships>
</file>

<file path=ppt/notesMasters/notesMaster1.xml><?xml version="1.0" encoding="utf-8"?>
<p:notesMaster xmlns:p="http://schemas.openxmlformats.org/presentationml/2006/main">
  <p:cSld>
    <p:bg>
      <p:bgRef idx="1001">
        <a:schemeClr xmlns:a="http://schemas.openxmlformats.org/drawingml/2006/main" val="bg1"/>
      </p:bgRef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Header Placeholder"/>
          <p:cNvSpPr/>
          <p:nvPr>
            <p:ph type="hdr" sz="quarter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3" name="Date Placeholder"/>
          <p:cNvSpPr/>
          <p:nvPr>
            <p:ph type="dt" sz="quarter" idx="1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Image Placeholder"/>
          <p:cNvSpPr/>
          <p:nvPr>
            <p:ph type="sldImg" idx="2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5" name="Notes Placeholder"/>
          <p:cNvSpPr/>
          <p:nvPr>
            <p:ph type="body" sz="quarter" idx="3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6" name="Footer Placeholder"/>
          <p:cNvSpPr/>
          <p:nvPr>
            <p:ph type="ftr" sz="quarter" idx="4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7" name="Slide Number Placeholder"/>
          <p:cNvSpPr/>
          <p:nvPr>
            <p:ph type="sldNum" sz="quarter" idx="5"/>
          </p:nvPr>
        </p:nvSpPr>
        <p:spPr>
          <a:prstGeom xmlns:a="http://schemas.openxmlformats.org/drawingml/2006/main" prst="rect">
            <a:avLst/>
          </a:prstGeom>
        </p:spPr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xmlns:a="http://schemas.openxmlformats.org/drawingml/2006/main" marL="0" algn="l" defTabSz="914400" rtl="0" eaLnBrk="1" latinLnBrk="0" hangingPunct="1">
      <a:defRPr sz="1200" kern="1200"/>
    </a:lvl1pPr>
  </p:notesStyle>
</p:notesMaster>
</file>

<file path=ppt/notesMasters/theme/theme3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</a:schemeClr>
            </a:gs>
            <a:gs pos="50000">
              <a:schemeClr val="phClr">
                <a:tint val="73000"/>
                <a:lumMod val="105000"/>
              </a:schemeClr>
            </a:gs>
            <a:gs pos="100000">
              <a:schemeClr val="phClr">
                <a:tint val="81000"/>
                <a:lumMod val="105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tint val="94000"/>
                <a:lumMod val="102000"/>
              </a:schemeClr>
            </a:gs>
            <a:gs pos="50000">
              <a:schemeClr val="phClr">
                <a:shade val="100000"/>
                <a:lumMod val="100000"/>
              </a:schemeClr>
            </a:gs>
            <a:gs pos="100000">
              <a:schemeClr val="phClr">
                <a:shade val="78000"/>
                <a:lumMod val="99000"/>
              </a:schemeClr>
            </a:gs>
          </a:gsLst>
          <a:lin ang="5400000" scaled="0"/>
          <a:tileRect/>
        </a:gradFill>
      </a:fillStyleLst>
      <a:lnStyleLst>
        <a:ln w="6350">
          <a:prstDash val="solid"/>
        </a:ln>
        <a:ln w="12700">
          <a:prstDash val="solid"/>
        </a:ln>
        <a:ln w="19050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</a:theme>
</file>

<file path=ppt/notesSlides/_rels/notesSlide1.xml.rels>&#65279;<?xml version="1.0" encoding="utf-8"?><Relationships xmlns="http://schemas.openxmlformats.org/package/2006/relationships"><Relationship Type="http://schemas.openxmlformats.org/officeDocument/2006/relationships/slide" Target="/ppt/slides/slide1.xml" Id="R7fa3fa24c4054f78" /><Relationship Type="http://schemas.openxmlformats.org/officeDocument/2006/relationships/notesMaster" Target="/ppt/notesMasters/notesMaster1.xml" Id="R89121424ba2a47ba" /></Relationships>
</file>

<file path=ppt/notesSlides/_rels/notesSlide2.xml.rels>&#65279;<?xml version="1.0" encoding="utf-8"?><Relationships xmlns="http://schemas.openxmlformats.org/package/2006/relationships"><Relationship Type="http://schemas.openxmlformats.org/officeDocument/2006/relationships/slide" Target="/ppt/slides/slide2.xml" Id="Rb95a543ea5164d22" /><Relationship Type="http://schemas.openxmlformats.org/officeDocument/2006/relationships/notesMaster" Target="/ppt/notesMasters/notesMaster1.xml" Id="Rb6dd162a9ce34758" /></Relationships>
</file>

<file path=ppt/notesSlides/_rels/notesSlide3.xml.rels>&#65279;<?xml version="1.0" encoding="utf-8"?><Relationships xmlns="http://schemas.openxmlformats.org/package/2006/relationships"><Relationship Type="http://schemas.openxmlformats.org/officeDocument/2006/relationships/slide" Target="/ppt/slides/slide3.xml" Id="Ree8f09fd5e0848d4" /><Relationship Type="http://schemas.openxmlformats.org/officeDocument/2006/relationships/notesMaster" Target="/ppt/notesMasters/notesMaster1.xml" Id="R275c6bc0210d4e67" /></Relationships>
</file>

<file path=ppt/notesSlides/_rels/notesSlide4.xml.rels>&#65279;<?xml version="1.0" encoding="utf-8"?><Relationships xmlns="http://schemas.openxmlformats.org/package/2006/relationships"><Relationship Type="http://schemas.openxmlformats.org/officeDocument/2006/relationships/slide" Target="/ppt/slides/slide4.xml" Id="R03d56a112912408b" /><Relationship Type="http://schemas.openxmlformats.org/officeDocument/2006/relationships/notesMaster" Target="/ppt/notesMasters/notesMaster1.xml" Id="R63c83d67f7414f37" /></Relationships>
</file>

<file path=ppt/notesSlides/_rels/notesSlide5.xml.rels>&#65279;<?xml version="1.0" encoding="utf-8"?><Relationships xmlns="http://schemas.openxmlformats.org/package/2006/relationships"><Relationship Type="http://schemas.openxmlformats.org/officeDocument/2006/relationships/slide" Target="/ppt/slides/slide5.xml" Id="Rc942c56b7c9c45e4" /><Relationship Type="http://schemas.openxmlformats.org/officeDocument/2006/relationships/notesMaster" Target="/ppt/notesMasters/notesMaster1.xml" Id="R44fa06a9b746460d" /></Relationships>
</file>

<file path=ppt/notesSlides/_rels/notesSlide6.xml.rels>&#65279;<?xml version="1.0" encoding="utf-8"?><Relationships xmlns="http://schemas.openxmlformats.org/package/2006/relationships"><Relationship Type="http://schemas.openxmlformats.org/officeDocument/2006/relationships/slide" Target="/ppt/slides/slide6.xml" Id="R5aed4cb891b240be" /><Relationship Type="http://schemas.openxmlformats.org/officeDocument/2006/relationships/notesMaster" Target="/ppt/notesMasters/notesMaster1.xml" Id="R64d728ca03de43f3" /></Relationships>
</file>

<file path=ppt/notesSlides/_rels/notesSlide7.xml.rels>&#65279;<?xml version="1.0" encoding="utf-8"?><Relationships xmlns="http://schemas.openxmlformats.org/package/2006/relationships"><Relationship Type="http://schemas.openxmlformats.org/officeDocument/2006/relationships/slide" Target="/ppt/slides/slide7.xml" Id="R3804a61111114e3b" /><Relationship Type="http://schemas.openxmlformats.org/officeDocument/2006/relationships/notesMaster" Target="/ppt/notesMasters/notesMaster1.xml" Id="R4ef85905200049ea" /></Relationships>
</file>

<file path=ppt/notesSlides/_rels/notesSlide8.xml.rels>&#65279;<?xml version="1.0" encoding="utf-8"?><Relationships xmlns="http://schemas.openxmlformats.org/package/2006/relationships"><Relationship Type="http://schemas.openxmlformats.org/officeDocument/2006/relationships/slide" Target="/ppt/slides/slide8.xml" Id="R9c6bd32a2d804f9d" /><Relationship Type="http://schemas.openxmlformats.org/officeDocument/2006/relationships/notesMaster" Target="/ppt/notesMasters/notesMaster1.xml" Id="R53de86930be34e47" /></Relationships>
</file>

<file path=ppt/notesSlides/_rels/notesSlide9.xml.rels>&#65279;<?xml version="1.0" encoding="utf-8"?><Relationships xmlns="http://schemas.openxmlformats.org/package/2006/relationships"><Relationship Type="http://schemas.openxmlformats.org/officeDocument/2006/relationships/slide" Target="/ppt/slides/slide9.xml" Id="Rb07142cbef794046" /><Relationship Type="http://schemas.openxmlformats.org/officeDocument/2006/relationships/notesMaster" Target="/ppt/notesMasters/notesMaster1.xml" Id="Rb6b039e1550d488e" /></Relationships>
</file>

<file path=ppt/notesSlides/_rels/notesSlide10.xml.rels>&#65279;<?xml version="1.0" encoding="utf-8"?><Relationships xmlns="http://schemas.openxmlformats.org/package/2006/relationships"><Relationship Type="http://schemas.openxmlformats.org/officeDocument/2006/relationships/slide" Target="/ppt/slides/slide10.xml" Id="R122e4cccf18949e8" /><Relationship Type="http://schemas.openxmlformats.org/officeDocument/2006/relationships/notesMaster" Target="/ppt/notesMasters/notesMaster1.xml" Id="Ree3b1ac4d80246f9" /></Relationships>
</file>

<file path=ppt/notesSlides/_rels/notesSlide11.xml.rels>&#65279;<?xml version="1.0" encoding="utf-8"?><Relationships xmlns="http://schemas.openxmlformats.org/package/2006/relationships"><Relationship Type="http://schemas.openxmlformats.org/officeDocument/2006/relationships/slide" Target="/ppt/slides/slide11.xml" Id="Rb1d4a06bae564d28" /><Relationship Type="http://schemas.openxmlformats.org/officeDocument/2006/relationships/notesMaster" Target="/ppt/notesMasters/notesMaster1.xml" Id="R06bf65feb81042eb" /></Relationships>
</file>

<file path=ppt/notesSlides/_rels/notesSlide12.xml.rels>&#65279;<?xml version="1.0" encoding="utf-8"?><Relationships xmlns="http://schemas.openxmlformats.org/package/2006/relationships"><Relationship Type="http://schemas.openxmlformats.org/officeDocument/2006/relationships/slide" Target="/ppt/slides/slide12.xml" Id="Rfe8595aaf9f54b8e" /><Relationship Type="http://schemas.openxmlformats.org/officeDocument/2006/relationships/notesMaster" Target="/ppt/notesMasters/notesMaster1.xml" Id="R3be34371d5964a8e" /></Relationships>
</file>

<file path=ppt/notesSlides/_rels/notesSlide13.xml.rels>&#65279;<?xml version="1.0" encoding="utf-8"?><Relationships xmlns="http://schemas.openxmlformats.org/package/2006/relationships"><Relationship Type="http://schemas.openxmlformats.org/officeDocument/2006/relationships/slide" Target="/ppt/slides/slide13.xml" Id="R5c42a0b12ef9415b" /><Relationship Type="http://schemas.openxmlformats.org/officeDocument/2006/relationships/notesMaster" Target="/ppt/notesMasters/notesMaster1.xml" Id="R4c0b9736ec824137" /></Relationships>
</file>

<file path=ppt/notesSlides/_rels/notesSlide14.xml.rels>&#65279;<?xml version="1.0" encoding="utf-8"?><Relationships xmlns="http://schemas.openxmlformats.org/package/2006/relationships"><Relationship Type="http://schemas.openxmlformats.org/officeDocument/2006/relationships/slide" Target="/ppt/slides/slide14.xml" Id="R1d7f308989364d0a" /><Relationship Type="http://schemas.openxmlformats.org/officeDocument/2006/relationships/notesMaster" Target="/ppt/notesMasters/notesMaster1.xml" Id="Re5252b7aff734878" /></Relationships>
</file>

<file path=ppt/notesSlides/_rels/notesSlide15.xml.rels>&#65279;<?xml version="1.0" encoding="utf-8"?><Relationships xmlns="http://schemas.openxmlformats.org/package/2006/relationships"><Relationship Type="http://schemas.openxmlformats.org/officeDocument/2006/relationships/slide" Target="/ppt/slides/slide15.xml" Id="Rf50b4ee825a64afa" /><Relationship Type="http://schemas.openxmlformats.org/officeDocument/2006/relationships/notesMaster" Target="/ppt/notesMasters/notesMaster1.xml" Id="R6aafaf16185b4646" /></Relationships>
</file>

<file path=ppt/notesSlides/_rels/notesSlide16.xml.rels>&#65279;<?xml version="1.0" encoding="utf-8"?><Relationships xmlns="http://schemas.openxmlformats.org/package/2006/relationships"><Relationship Type="http://schemas.openxmlformats.org/officeDocument/2006/relationships/slide" Target="/ppt/slides/slide16.xml" Id="Rec80d823071c4e95" /><Relationship Type="http://schemas.openxmlformats.org/officeDocument/2006/relationships/notesMaster" Target="/ppt/notesMasters/notesMaster1.xml" Id="R917036e34e294caf" /></Relationships>
</file>

<file path=ppt/notesSlides/_rels/notesSlide17.xml.rels>&#65279;<?xml version="1.0" encoding="utf-8"?><Relationships xmlns="http://schemas.openxmlformats.org/package/2006/relationships"><Relationship Type="http://schemas.openxmlformats.org/officeDocument/2006/relationships/slide" Target="/ppt/slides/slide17.xml" Id="Rb4a9b667a483414e" /><Relationship Type="http://schemas.openxmlformats.org/officeDocument/2006/relationships/notesMaster" Target="/ppt/notesMasters/notesMaster1.xml" Id="R79b2017ed45042fa" /></Relationships>
</file>

<file path=ppt/notesSlides/_rels/notesSlide18.xml.rels>&#65279;<?xml version="1.0" encoding="utf-8"?><Relationships xmlns="http://schemas.openxmlformats.org/package/2006/relationships"><Relationship Type="http://schemas.openxmlformats.org/officeDocument/2006/relationships/slide" Target="/ppt/slides/slide18.xml" Id="Rc0982ee0d93f40e4" /><Relationship Type="http://schemas.openxmlformats.org/officeDocument/2006/relationships/notesMaster" Target="/ppt/notesMasters/notesMaster1.xml" Id="R937c616336694109" /></Relationships>
</file>

<file path=ppt/notesSlides/_rels/notesSlide19.xml.rels>&#65279;<?xml version="1.0" encoding="utf-8"?><Relationships xmlns="http://schemas.openxmlformats.org/package/2006/relationships"><Relationship Type="http://schemas.openxmlformats.org/officeDocument/2006/relationships/slide" Target="/ppt/slides/slide19.xml" Id="R7abd24619ddf45cb" /><Relationship Type="http://schemas.openxmlformats.org/officeDocument/2006/relationships/notesMaster" Target="/ppt/notesMasters/notesMaster1.xml" Id="Rb59af9ab16a94812" /></Relationships>
</file>

<file path=ppt/notesSlides/_rels/notesSlide20.xml.rels>&#65279;<?xml version="1.0" encoding="utf-8"?><Relationships xmlns="http://schemas.openxmlformats.org/package/2006/relationships"><Relationship Type="http://schemas.openxmlformats.org/officeDocument/2006/relationships/slide" Target="/ppt/slides/slide20.xml" Id="R75c28e24cde545d0" /><Relationship Type="http://schemas.openxmlformats.org/officeDocument/2006/relationships/notesMaster" Target="/ppt/notesMasters/notesMaster1.xml" Id="Rac68cf90fc7a4f30" /></Relationships>
</file>

<file path=ppt/notesSlides/_rels/notesSlide21.xml.rels>&#65279;<?xml version="1.0" encoding="utf-8"?><Relationships xmlns="http://schemas.openxmlformats.org/package/2006/relationships"><Relationship Type="http://schemas.openxmlformats.org/officeDocument/2006/relationships/slide" Target="/ppt/slides/slide21.xml" Id="R3181d3d643c14c16" /><Relationship Type="http://schemas.openxmlformats.org/officeDocument/2006/relationships/notesMaster" Target="/ppt/notesMasters/notesMaster1.xml" Id="Re9525ccabb334d69" /></Relationships>
</file>

<file path=ppt/notesSlides/_rels/notesSlide22.xml.rels>&#65279;<?xml version="1.0" encoding="utf-8"?><Relationships xmlns="http://schemas.openxmlformats.org/package/2006/relationships"><Relationship Type="http://schemas.openxmlformats.org/officeDocument/2006/relationships/slide" Target="/ppt/slides/slide22.xml" Id="R750e2ee9869b4a7e" /><Relationship Type="http://schemas.openxmlformats.org/officeDocument/2006/relationships/notesMaster" Target="/ppt/notesMasters/notesMaster1.xml" Id="R9a631349330146f0" /></Relationships>
</file>

<file path=ppt/notesSlides/_rels/notesSlide23.xml.rels>&#65279;<?xml version="1.0" encoding="utf-8"?><Relationships xmlns="http://schemas.openxmlformats.org/package/2006/relationships"><Relationship Type="http://schemas.openxmlformats.org/officeDocument/2006/relationships/slide" Target="/ppt/slides/slide23.xml" Id="Rbb8d4f7e89be4430" /><Relationship Type="http://schemas.openxmlformats.org/officeDocument/2006/relationships/notesMaster" Target="/ppt/notesMasters/notesMaster1.xml" Id="R17a97178af17479d" /></Relationships>
</file>

<file path=ppt/notesSlides/_rels/notesSlide24.xml.rels>&#65279;<?xml version="1.0" encoding="utf-8"?><Relationships xmlns="http://schemas.openxmlformats.org/package/2006/relationships"><Relationship Type="http://schemas.openxmlformats.org/officeDocument/2006/relationships/slide" Target="/ppt/slides/slide24.xml" Id="R03267c8fc65b42e7" /><Relationship Type="http://schemas.openxmlformats.org/officeDocument/2006/relationships/notesMaster" Target="/ppt/notesMasters/notesMaster1.xml" Id="R378152a24eeb4bbc" /></Relationships>
</file>

<file path=ppt/notesSlides/_rels/notesSlide25.xml.rels>&#65279;<?xml version="1.0" encoding="utf-8"?><Relationships xmlns="http://schemas.openxmlformats.org/package/2006/relationships"><Relationship Type="http://schemas.openxmlformats.org/officeDocument/2006/relationships/slide" Target="/ppt/slides/slide25.xml" Id="Rc9beaade24034fea" /><Relationship Type="http://schemas.openxmlformats.org/officeDocument/2006/relationships/notesMaster" Target="/ppt/notesMasters/notesMaster1.xml" Id="Rca132375ad2147c9" /></Relationships>
</file>

<file path=ppt/notesSlides/_rels/notesSlide26.xml.rels>&#65279;<?xml version="1.0" encoding="utf-8"?><Relationships xmlns="http://schemas.openxmlformats.org/package/2006/relationships"><Relationship Type="http://schemas.openxmlformats.org/officeDocument/2006/relationships/slide" Target="/ppt/slides/slide26.xml" Id="Rf74ed813d8b744fc" /><Relationship Type="http://schemas.openxmlformats.org/officeDocument/2006/relationships/notesMaster" Target="/ppt/notesMasters/notesMaster1.xml" Id="R83f606662df54325" /></Relationships>
</file>

<file path=ppt/notesSlides/_rels/notesSlide27.xml.rels>&#65279;<?xml version="1.0" encoding="utf-8"?><Relationships xmlns="http://schemas.openxmlformats.org/package/2006/relationships"><Relationship Type="http://schemas.openxmlformats.org/officeDocument/2006/relationships/slide" Target="/ppt/slides/slide27.xml" Id="R6b9155a5fb0244c3" /><Relationship Type="http://schemas.openxmlformats.org/officeDocument/2006/relationships/notesMaster" Target="/ppt/notesMasters/notesMaster1.xml" Id="R37e052cb0d85457a" /></Relationships>
</file>

<file path=ppt/notesSlides/_rels/notesSlide28.xml.rels>&#65279;<?xml version="1.0" encoding="utf-8"?><Relationships xmlns="http://schemas.openxmlformats.org/package/2006/relationships"><Relationship Type="http://schemas.openxmlformats.org/officeDocument/2006/relationships/slide" Target="/ppt/slides/slide28.xml" Id="R1e8ab44e1e714a18" /><Relationship Type="http://schemas.openxmlformats.org/officeDocument/2006/relationships/notesMaster" Target="/ppt/notesMasters/notesMaster1.xml" Id="R8e1f2be1f7c344d7" /></Relationships>
</file>

<file path=ppt/notesSlides/_rels/notesSlide29.xml.rels>&#65279;<?xml version="1.0" encoding="utf-8"?><Relationships xmlns="http://schemas.openxmlformats.org/package/2006/relationships"><Relationship Type="http://schemas.openxmlformats.org/officeDocument/2006/relationships/slide" Target="/ppt/slides/slide29.xml" Id="R1fa7e3d7bfd2470b" /><Relationship Type="http://schemas.openxmlformats.org/officeDocument/2006/relationships/notesMaster" Target="/ppt/notesMasters/notesMaster1.xml" Id="R819352ed0ac84b89" /></Relationships>
</file>

<file path=ppt/notesSlides/_rels/notesSlide30.xml.rels>&#65279;<?xml version="1.0" encoding="utf-8"?><Relationships xmlns="http://schemas.openxmlformats.org/package/2006/relationships"><Relationship Type="http://schemas.openxmlformats.org/officeDocument/2006/relationships/slide" Target="/ppt/slides/slide30.xml" Id="R51890ba7901845f8" /><Relationship Type="http://schemas.openxmlformats.org/officeDocument/2006/relationships/notesMaster" Target="/ppt/notesMasters/notesMaster1.xml" Id="Rcbda9b9afd53497e" /></Relationships>
</file>

<file path=ppt/notesSlides/_rels/notesSlide31.xml.rels>&#65279;<?xml version="1.0" encoding="utf-8"?><Relationships xmlns="http://schemas.openxmlformats.org/package/2006/relationships"><Relationship Type="http://schemas.openxmlformats.org/officeDocument/2006/relationships/slide" Target="/ppt/slides/slide31.xml" Id="R8c97cb7b62e44014" /><Relationship Type="http://schemas.openxmlformats.org/officeDocument/2006/relationships/notesMaster" Target="/ppt/notesMasters/notesMaster1.xml" Id="R5d9d77ca8638476f" /></Relationships>
</file>

<file path=ppt/notesSlides/_rels/notesSlide32.xml.rels>&#65279;<?xml version="1.0" encoding="utf-8"?><Relationships xmlns="http://schemas.openxmlformats.org/package/2006/relationships"><Relationship Type="http://schemas.openxmlformats.org/officeDocument/2006/relationships/slide" Target="/ppt/slides/slide32.xml" Id="R4cce7fc1db1f469d" /><Relationship Type="http://schemas.openxmlformats.org/officeDocument/2006/relationships/notesMaster" Target="/ppt/notesMasters/notesMaster1.xml" Id="Rb950f8c21c0e4184" /></Relationships>
</file>

<file path=ppt/notesSlides/_rels/notesSlide33.xml.rels>&#65279;<?xml version="1.0" encoding="utf-8"?><Relationships xmlns="http://schemas.openxmlformats.org/package/2006/relationships"><Relationship Type="http://schemas.openxmlformats.org/officeDocument/2006/relationships/slide" Target="/ppt/slides/slide33.xml" Id="R363b82bf06d64b98" /><Relationship Type="http://schemas.openxmlformats.org/officeDocument/2006/relationships/notesMaster" Target="/ppt/notesMasters/notesMaster1.xml" Id="Rb89bf6f053434ba6" /></Relationships>
</file>

<file path=ppt/notesSlides/_rels/notesSlide34.xml.rels>&#65279;<?xml version="1.0" encoding="utf-8"?><Relationships xmlns="http://schemas.openxmlformats.org/package/2006/relationships"><Relationship Type="http://schemas.openxmlformats.org/officeDocument/2006/relationships/slide" Target="/ppt/slides/slide34.xml" Id="R2285429543624e70" /><Relationship Type="http://schemas.openxmlformats.org/officeDocument/2006/relationships/notesMaster" Target="/ppt/notesMasters/notesMaster1.xml" Id="Rd44febce9bc5484e" /></Relationships>
</file>

<file path=ppt/notesSlides/_rels/notesSlide35.xml.rels>&#65279;<?xml version="1.0" encoding="utf-8"?><Relationships xmlns="http://schemas.openxmlformats.org/package/2006/relationships"><Relationship Type="http://schemas.openxmlformats.org/officeDocument/2006/relationships/slide" Target="/ppt/slides/slide35.xml" Id="R003e0920f79c41a1" /><Relationship Type="http://schemas.openxmlformats.org/officeDocument/2006/relationships/notesMaster" Target="/ppt/notesMasters/notesMaster1.xml" Id="R6039110bdc2e4625" /></Relationships>
</file>

<file path=ppt/notesSlides/_rels/notesSlide36.xml.rels>&#65279;<?xml version="1.0" encoding="utf-8"?><Relationships xmlns="http://schemas.openxmlformats.org/package/2006/relationships"><Relationship Type="http://schemas.openxmlformats.org/officeDocument/2006/relationships/slide" Target="/ppt/slides/slide36.xml" Id="R077969c97cd94e73" /><Relationship Type="http://schemas.openxmlformats.org/officeDocument/2006/relationships/notesMaster" Target="/ppt/notesMasters/notesMaster1.xml" Id="R5656b0390a9e44e4" /></Relationships>
</file>

<file path=ppt/notesSlides/_rels/notesSlide37.xml.rels>&#65279;<?xml version="1.0" encoding="utf-8"?><Relationships xmlns="http://schemas.openxmlformats.org/package/2006/relationships"><Relationship Type="http://schemas.openxmlformats.org/officeDocument/2006/relationships/slide" Target="/ppt/slides/slide37.xml" Id="Rf43fc2ca13864e47" /><Relationship Type="http://schemas.openxmlformats.org/officeDocument/2006/relationships/notesMaster" Target="/ppt/notesMasters/notesMaster1.xml" Id="R15dc9c99b1794f54" /></Relationships>
</file>

<file path=ppt/notesSlides/_rels/notesSlide38.xml.rels>&#65279;<?xml version="1.0" encoding="utf-8"?><Relationships xmlns="http://schemas.openxmlformats.org/package/2006/relationships"><Relationship Type="http://schemas.openxmlformats.org/officeDocument/2006/relationships/slide" Target="/ppt/slides/slide38.xml" Id="R7ea19a74c9d9487c" /><Relationship Type="http://schemas.openxmlformats.org/officeDocument/2006/relationships/notesMaster" Target="/ppt/notesMasters/notesMaster1.xml" Id="Rf05d23c939744234" /></Relationships>
</file>

<file path=ppt/notesSlides/_rels/notesSlide39.xml.rels>&#65279;<?xml version="1.0" encoding="utf-8"?><Relationships xmlns="http://schemas.openxmlformats.org/package/2006/relationships"><Relationship Type="http://schemas.openxmlformats.org/officeDocument/2006/relationships/slide" Target="/ppt/slides/slide39.xml" Id="R807b989cd17d4f45" /><Relationship Type="http://schemas.openxmlformats.org/officeDocument/2006/relationships/notesMaster" Target="/ppt/notesMasters/notesMaster1.xml" Id="Rb48698abd989458b" /></Relationships>
</file>

<file path=ppt/notesSlides/_rels/notesSlide40.xml.rels>&#65279;<?xml version="1.0" encoding="utf-8"?><Relationships xmlns="http://schemas.openxmlformats.org/package/2006/relationships"><Relationship Type="http://schemas.openxmlformats.org/officeDocument/2006/relationships/slide" Target="/ppt/slides/slide40.xml" Id="R3f72d6c7a906443c" /><Relationship Type="http://schemas.openxmlformats.org/officeDocument/2006/relationships/notesMaster" Target="/ppt/notesMasters/notesMaster1.xml" Id="R494216977bba46e7" /></Relationships>
</file>

<file path=ppt/notesSlides/_rels/notesSlide41.xml.rels>&#65279;<?xml version="1.0" encoding="utf-8"?><Relationships xmlns="http://schemas.openxmlformats.org/package/2006/relationships"><Relationship Type="http://schemas.openxmlformats.org/officeDocument/2006/relationships/slide" Target="/ppt/slides/slide41.xml" Id="Re253f15d8b164e15" /><Relationship Type="http://schemas.openxmlformats.org/officeDocument/2006/relationships/notesMaster" Target="/ppt/notesMasters/notesMaster1.xml" Id="R09fb597a8f42463b" /></Relationships>
</file>

<file path=ppt/notesSlides/_rels/notesSlide42.xml.rels>&#65279;<?xml version="1.0" encoding="utf-8"?><Relationships xmlns="http://schemas.openxmlformats.org/package/2006/relationships"><Relationship Type="http://schemas.openxmlformats.org/officeDocument/2006/relationships/slide" Target="/ppt/slides/slide42.xml" Id="Rb74db953a4664083" /><Relationship Type="http://schemas.openxmlformats.org/officeDocument/2006/relationships/notesMaster" Target="/ppt/notesMasters/notesMaster1.xml" Id="Red3d8bc11d57420a" /></Relationships>
</file>

<file path=ppt/notesSlides/_rels/notesSlide43.xml.rels>&#65279;<?xml version="1.0" encoding="utf-8"?><Relationships xmlns="http://schemas.openxmlformats.org/package/2006/relationships"><Relationship Type="http://schemas.openxmlformats.org/officeDocument/2006/relationships/slide" Target="/ppt/slides/slide43.xml" Id="Re13bdf1a11f34b5d" /><Relationship Type="http://schemas.openxmlformats.org/officeDocument/2006/relationships/notesMaster" Target="/ppt/notesMasters/notesMaster1.xml" Id="R27668e955abb465e" /></Relationships>
</file>

<file path=ppt/notesSlides/_rels/notesSlide44.xml.rels>&#65279;<?xml version="1.0" encoding="utf-8"?><Relationships xmlns="http://schemas.openxmlformats.org/package/2006/relationships"><Relationship Type="http://schemas.openxmlformats.org/officeDocument/2006/relationships/slide" Target="/ppt/slides/slide44.xml" Id="R475761c3ee64459e" /><Relationship Type="http://schemas.openxmlformats.org/officeDocument/2006/relationships/notesMaster" Target="/ppt/notesMasters/notesMaster1.xml" Id="R7ae0492804b94444" /></Relationships>
</file>

<file path=ppt/notesSlides/_rels/notesSlide45.xml.rels>&#65279;<?xml version="1.0" encoding="utf-8"?><Relationships xmlns="http://schemas.openxmlformats.org/package/2006/relationships"><Relationship Type="http://schemas.openxmlformats.org/officeDocument/2006/relationships/slide" Target="/ppt/slides/slide45.xml" Id="R61fb4f659a784577" /><Relationship Type="http://schemas.openxmlformats.org/officeDocument/2006/relationships/notesMaster" Target="/ppt/notesMasters/notesMaster1.xml" Id="Rfef230123a8c4c35" /></Relationships>
</file>

<file path=ppt/notesSlides/_rels/notesSlide46.xml.rels>&#65279;<?xml version="1.0" encoding="utf-8"?><Relationships xmlns="http://schemas.openxmlformats.org/package/2006/relationships"><Relationship Type="http://schemas.openxmlformats.org/officeDocument/2006/relationships/slide" Target="/ppt/slides/slide46.xml" Id="R39b18fa633a54c23" /><Relationship Type="http://schemas.openxmlformats.org/officeDocument/2006/relationships/notesMaster" Target="/ppt/notesMasters/notesMaster1.xml" Id="R8d1fd467188040eb" /></Relationships>
</file>

<file path=ppt/notesSlides/_rels/notesSlide47.xml.rels>&#65279;<?xml version="1.0" encoding="utf-8"?><Relationships xmlns="http://schemas.openxmlformats.org/package/2006/relationships"><Relationship Type="http://schemas.openxmlformats.org/officeDocument/2006/relationships/slide" Target="/ppt/slides/slide47.xml" Id="R962b26f37ae843fa" /><Relationship Type="http://schemas.openxmlformats.org/officeDocument/2006/relationships/notesMaster" Target="/ppt/notesMasters/notesMaster1.xml" Id="Rcaba2ec4f40b4b47" /></Relationships>
</file>

<file path=ppt/notesSlides/_rels/notesSlide48.xml.rels>&#65279;<?xml version="1.0" encoding="utf-8"?><Relationships xmlns="http://schemas.openxmlformats.org/package/2006/relationships"><Relationship Type="http://schemas.openxmlformats.org/officeDocument/2006/relationships/slide" Target="/ppt/slides/slide48.xml" Id="R173034c636984ce7" /><Relationship Type="http://schemas.openxmlformats.org/officeDocument/2006/relationships/notesMaster" Target="/ppt/notesMasters/notesMaster1.xml" Id="Rc56f767885774a37" /></Relationships>
</file>

<file path=ppt/notesSlides/_rels/notesSlide49.xml.rels>&#65279;<?xml version="1.0" encoding="utf-8"?><Relationships xmlns="http://schemas.openxmlformats.org/package/2006/relationships"><Relationship Type="http://schemas.openxmlformats.org/officeDocument/2006/relationships/slide" Target="/ppt/slides/slide49.xml" Id="R10a9fec82b144c57" /><Relationship Type="http://schemas.openxmlformats.org/officeDocument/2006/relationships/notesMaster" Target="/ppt/notesMasters/notesMaster1.xml" Id="Redbdb62aee0e4b3f" /></Relationships>
</file>

<file path=ppt/notesSlides/_rels/notesSlide50.xml.rels>&#65279;<?xml version="1.0" encoding="utf-8"?><Relationships xmlns="http://schemas.openxmlformats.org/package/2006/relationships"><Relationship Type="http://schemas.openxmlformats.org/officeDocument/2006/relationships/slide" Target="/ppt/slides/slide50.xml" Id="R5dffefdb3c66470b" /><Relationship Type="http://schemas.openxmlformats.org/officeDocument/2006/relationships/notesMaster" Target="/ppt/notesMasters/notesMaster1.xml" Id="Rc11acafd3cf4458d" /></Relationships>
</file>

<file path=ppt/notesSlides/_rels/notesSlide51.xml.rels>&#65279;<?xml version="1.0" encoding="utf-8"?><Relationships xmlns="http://schemas.openxmlformats.org/package/2006/relationships"><Relationship Type="http://schemas.openxmlformats.org/officeDocument/2006/relationships/slide" Target="/ppt/slides/slide51.xml" Id="R95e6e9a4981441fb" /><Relationship Type="http://schemas.openxmlformats.org/officeDocument/2006/relationships/notesMaster" Target="/ppt/notesMasters/notesMaster1.xml" Id="R26256d40e4aa4df4" /></Relationships>
</file>

<file path=ppt/notesSlides/_rels/notesSlide52.xml.rels>&#65279;<?xml version="1.0" encoding="utf-8"?><Relationships xmlns="http://schemas.openxmlformats.org/package/2006/relationships"><Relationship Type="http://schemas.openxmlformats.org/officeDocument/2006/relationships/slide" Target="/ppt/slides/slide52.xml" Id="R2aa8f5c7f4914f66" /><Relationship Type="http://schemas.openxmlformats.org/officeDocument/2006/relationships/notesMaster" Target="/ppt/notesMasters/notesMaster1.xml" Id="Rf74fedc5843c43fb" /></Relationships>
</file>

<file path=ppt/notesSlides/_rels/notesSlide53.xml.rels>&#65279;<?xml version="1.0" encoding="utf-8"?><Relationships xmlns="http://schemas.openxmlformats.org/package/2006/relationships"><Relationship Type="http://schemas.openxmlformats.org/officeDocument/2006/relationships/slide" Target="/ppt/slides/slide53.xml" Id="R800ed5cb0a674714" /><Relationship Type="http://schemas.openxmlformats.org/officeDocument/2006/relationships/notesMaster" Target="/ppt/notesMasters/notesMaster1.xml" Id="R2d99360ce0164928" /></Relationships>
</file>

<file path=ppt/notesSlides/_rels/notesSlide54.xml.rels>&#65279;<?xml version="1.0" encoding="utf-8"?><Relationships xmlns="http://schemas.openxmlformats.org/package/2006/relationships"><Relationship Type="http://schemas.openxmlformats.org/officeDocument/2006/relationships/slide" Target="/ppt/slides/slide54.xml" Id="R8f2b88a2a76343b0" /><Relationship Type="http://schemas.openxmlformats.org/officeDocument/2006/relationships/notesMaster" Target="/ppt/notesMasters/notesMaster1.xml" Id="R55fd6c9a42854b87" /></Relationships>
</file>

<file path=ppt/notesSlides/_rels/notesSlide55.xml.rels>&#65279;<?xml version="1.0" encoding="utf-8"?><Relationships xmlns="http://schemas.openxmlformats.org/package/2006/relationships"><Relationship Type="http://schemas.openxmlformats.org/officeDocument/2006/relationships/slide" Target="/ppt/slides/slide55.xml" Id="R95dc2b86f7ae40a2" /><Relationship Type="http://schemas.openxmlformats.org/officeDocument/2006/relationships/notesMaster" Target="/ppt/notesMasters/notesMaster1.xml" Id="Rb0e72450475c4221" /></Relationships>
</file>

<file path=ppt/notesSlides/_rels/notesSlide56.xml.rels>&#65279;<?xml version="1.0" encoding="utf-8"?><Relationships xmlns="http://schemas.openxmlformats.org/package/2006/relationships"><Relationship Type="http://schemas.openxmlformats.org/officeDocument/2006/relationships/slide" Target="/ppt/slides/slide56.xml" Id="R6cddcd766ad34eec" /><Relationship Type="http://schemas.openxmlformats.org/officeDocument/2006/relationships/notesMaster" Target="/ppt/notesMasters/notesMaster1.xml" Id="R68f886c7c0d34cd4" /></Relationships>
</file>

<file path=ppt/notesSlides/_rels/notesSlide57.xml.rels>&#65279;<?xml version="1.0" encoding="utf-8"?><Relationships xmlns="http://schemas.openxmlformats.org/package/2006/relationships"><Relationship Type="http://schemas.openxmlformats.org/officeDocument/2006/relationships/slide" Target="/ppt/slides/slide57.xml" Id="R8c7a64f076764cc1" /><Relationship Type="http://schemas.openxmlformats.org/officeDocument/2006/relationships/notesMaster" Target="/ppt/notesMasters/notesMaster1.xml" Id="Ra7b40b1db9d74086" /></Relationships>
</file>

<file path=ppt/notesSlides/notesSlide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6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7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8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9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0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2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3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4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5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6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7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8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19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0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2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3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4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5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6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7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8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29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0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2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3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4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5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6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7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8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39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0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2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3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4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5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6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indent="0">
              <a:buNone/>
            </a:pPr>
          </a:p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7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8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49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0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1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2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3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4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5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6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notesSlides/notesSlide57.xml><?xml version="1.0" encoding="utf-8"?>
<p:notes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Slide Image Placeholder 1"/>
          <p:cNvSpPr>
            <a:spLocks xmlns:a="http://schemas.openxmlformats.org/drawingml/2006/main" noGrp="1"/>
          </p:cNvSpPr>
          <p:nvPr>
            <p:ph type="sldImg" idx="0"/>
          </p:nvPr>
        </p:nvSpPr>
        <p:spPr/>
      </p:sp>
      <p:sp>
        <p:nvSpPr>
          <p:cNvPr id="3" name="Notes Placeholder 2"/>
          <p:cNvSpPr>
            <a:spLocks xmlns:a="http://schemas.openxmlformats.org/drawingml/2006/main" noGrp="1"/>
          </p:cNvSpPr>
          <p:nvPr>
            <p:ph type="body"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4" name="Slide Number Placeholder 3"/>
          <p:cNvSpPr>
            <a:spLocks xmlns:a="http://schemas.openxmlformats.org/drawingml/2006/main" noGrp="1"/>
          </p:cNvSpPr>
          <p:nvPr>
            <p:ph type="sldNum" idx="5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Ovr>
    <a:masterClrMapping xmlns:a="http://schemas.openxmlformats.org/drawingml/2006/main"/>
  </p:clrMapOvr>
</p:note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4aadd281e54693" /><Relationship Type="http://schemas.openxmlformats.org/officeDocument/2006/relationships/image" Target="/ppt/media/image.png" Id="R91e50516be5e4762" /></Relationships>
</file>

<file path=ppt/slideLayouts/_rels/slideLayout2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8265d47886425e" /></Relationships>
</file>

<file path=ppt/slideLayouts/_rels/slideLayout3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90f523fda24e39" /></Relationships>
</file>

<file path=ppt/slideLayouts/_rels/slideLayout4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25fbf8c9964384" /></Relationships>
</file>

<file path=ppt/slideLayouts/slideLayout1.xml><?xml version="1.0" encoding="utf-8"?>
<p:sldLayout xmlns:p="http://schemas.openxmlformats.org/presentationml/2006/main" type="blank" preserve="1">
  <p:cSld name="DEFAULT"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Rectangle: Rounded Corners 24">
            <a:extLst xmlns:a="http://schemas.openxmlformats.org/drawingml/2006/main">
              <a:ext uri="{FF2B5EF4-FFF2-40B4-BE49-F238E27FC236}">
                <a16:creationId xmlns:a16="http://schemas.microsoft.com/office/drawing/2014/main" id="{240B2F9A-B9F8-E9FC-BCD9-03486529FD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8916" y="1519758"/>
            <a:ext cx="11550315" cy="4701748"/>
          </a:xfrm>
          <a:prstGeom xmlns:a="http://schemas.openxmlformats.org/drawingml/2006/main" prst="roundRect">
            <a:avLst>
              <a:gd name="adj" fmla="val 6140"/>
            </a:avLst>
          </a:prstGeom>
          <a:solidFill xmlns:a="http://schemas.openxmlformats.org/drawingml/2006/main">
            <a:schemeClr val="bg1"/>
          </a:solidFill>
          <a:ln xmlns:a="http://schemas.openxmlformats.org/drawingml/2006/main" w="38100">
            <a:solidFill>
              <a:srgbClr val="00B0F0"/>
            </a:solidFill>
          </a:ln>
          <a:effectLst xmlns:a="http://schemas.openxmlformats.org/drawingml/2006/main"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xmlns:a="http://schemas.openxmlformats.org/drawingml/2006/main" idx="2">
            <a:schemeClr val="accent1">
              <a:shade val="50000"/>
            </a:schemeClr>
          </a:lnRef>
          <a:fillRef xmlns:a="http://schemas.openxmlformats.org/drawingml/2006/main" idx="1">
            <a:schemeClr val="accent1"/>
          </a:fillRef>
          <a:effectRef xmlns:a="http://schemas.openxmlformats.org/drawingml/2006/main" idx="0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pic>
        <p:nvPicPr>
          <p:cNvPr id="3" name="Graphic 21"/>
          <p:cNvPicPr>
            <a:picLocks xmlns:a="http://schemas.openxmlformats.org/drawingml/2006/main" noChangeAspect="1"/>
          </p:cNvPicPr>
          <p:nvPr/>
        </p:nvPicPr>
        <p:blipFill rotWithShape="1">
          <a:blip xmlns:r="http://schemas.openxmlformats.org/officeDocument/2006/relationships" xmlns:a="http://schemas.openxmlformats.org/drawingml/2006/main" r:embed="R91e50516be5e476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xmlns:a="http://schemas.openxmlformats.org/drawingml/2006/main" l="0" t="27877" r="0" b="25429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>
            <a:off x="9678850" y="268963"/>
            <a:ext cx="2305141" cy="1076343"/>
          </a:xfrm>
          <a:prstGeom xmlns:a="http://schemas.openxmlformats.org/drawingml/2006/main" prst="rect">
            <a:avLst/>
          </a:prstGeom>
        </p:spPr>
      </p:pic>
      <p:sp>
        <p:nvSpPr>
          <p:cNvPr id="4" name="Rectangle 3">
            <a:extLst xmlns:a="http://schemas.openxmlformats.org/drawingml/2006/main">
              <a:ext uri="{FF2B5EF4-FFF2-40B4-BE49-F238E27FC236}">
                <a16:creationId xmlns:a16="http://schemas.microsoft.com/office/drawing/2014/main" id="{BA13E44B-3043-ED68-5828-DB04DFF515B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02268" y="305812"/>
            <a:ext cx="1404457" cy="1166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B0F0"/>
          </a:solidFill>
          <a:ln xmlns:a="http://schemas.openxmlformats.org/drawingml/2006/main" w="38100">
            <a:solidFill>
              <a:schemeClr val="bg1"/>
            </a:solidFill>
          </a:ln>
        </p:spPr>
        <p:style>
          <a:lnRef xmlns:a="http://schemas.openxmlformats.org/drawingml/2006/main" idx="2">
            <a:schemeClr val="accent1">
              <a:shade val="50000"/>
            </a:schemeClr>
          </a:lnRef>
          <a:fillRef xmlns:a="http://schemas.openxmlformats.org/drawingml/2006/main" idx="1">
            <a:schemeClr val="accent1"/>
          </a:fillRef>
          <a:effectRef xmlns:a="http://schemas.openxmlformats.org/drawingml/2006/main" idx="0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" name="TextBox 4">
            <a:extLst xmlns:a="http://schemas.openxmlformats.org/drawingml/2006/main">
              <a:ext uri="{FF2B5EF4-FFF2-40B4-BE49-F238E27FC236}">
                <a16:creationId xmlns:a16="http://schemas.microsoft.com/office/drawing/2014/main" id="{228D532F-E70E-0082-BAD6-408F40BDEA2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71544" y="346390"/>
            <a:ext cx="1193616" cy="369332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spAutoFit/>
          </a:bodyPr>
          <a:lstStyle xmlns:a="http://schemas.openxmlformats.org/drawingml/2006/main"/>
          <a:p xmlns:a="http://schemas.openxmlformats.org/drawingml/2006/main">
            <a:pPr algn="ctr">
              <a:buNone/>
            </a:pPr>
            <a:r>
              <a:rPr>
                <a:solidFill>
                  <a:schemeClr val="bg1"/>
                </a:solidFill>
                <a:latin typeface="Alexandria"/>
                <a:ea typeface="Alexandria"/>
                <a:cs typeface="Alexandria"/>
              </a:rPr>
              <a:t>Chapter</a:t>
            </a:r>
          </a:p>
        </p:txBody>
      </p:sp>
      <p:sp>
        <p:nvSpPr>
          <p:cNvPr id="6" name="TextBox 5">
            <a:extLst xmlns:a="http://schemas.openxmlformats.org/drawingml/2006/main">
              <a:ext uri="{FF2B5EF4-FFF2-40B4-BE49-F238E27FC236}">
                <a16:creationId xmlns:a16="http://schemas.microsoft.com/office/drawing/2014/main" id="{B2E07166-8BB7-A4D9-9466-6D460E560C0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274139" y="602205"/>
            <a:ext cx="966228" cy="76835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spAutoFit/>
          </a:bodyPr>
          <a:lstStyle xmlns:a="http://schemas.openxmlformats.org/drawingml/2006/main"/>
          <a:p xmlns:a="http://schemas.openxmlformats.org/drawingml/2006/main">
            <a:pPr algn="ctr">
              <a:buNone/>
            </a:pPr>
            <a:r>
              <a:rPr sz="4400" b="1">
                <a:solidFill>
                  <a:schemeClr val="bg1"/>
                </a:solidFill>
                <a:latin typeface="Alexandria"/>
                <a:ea typeface="Alexandria"/>
                <a:cs typeface="Alexandria"/>
              </a:rPr>
              <a:t>09</a:t>
            </a:r>
          </a:p>
        </p:txBody>
      </p:sp>
    </p:spTree>
  </p:cSld>
</p:sldLayout>
</file>

<file path=ppt/slideLayouts/slideLayout2.xml><?xml version="1.0" encoding="utf-8"?>
<p:sldLayout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1" name="Picture Placeholder 10">
            <a:extLst xmlns:a="http://schemas.openxmlformats.org/drawingml/2006/main">
              <a:ext uri="{FF2B5EF4-FFF2-40B4-BE49-F238E27FC236}">
                <a16:creationId xmlns:a16="http://schemas.microsoft.com/office/drawing/2014/main" id="{FD6173AB-1697-4EFA-9E3A-07EBC5C05057}"/>
              </a:ext>
            </a:extLst>
          </p:cNvPr>
          <p:cNvSpPr>
            <a:spLocks xmlns:a="http://schemas.openxmlformats.org/drawingml/2006/main" noGrp="1"/>
          </p:cNvSpPr>
          <p:nvPr>
            <p:ph type="pic" idx="10"/>
          </p:nvPr>
        </p:nvSpPr>
        <p:spPr>
          <a:xfrm xmlns:a="http://schemas.openxmlformats.org/drawingml/2006/main">
            <a:off x="0" y="0"/>
            <a:ext cx="12192000" cy="6858000"/>
          </a:xfrm>
          <a:custGeom xmlns:a="http://schemas.openxmlformats.org/drawingml/2006/main"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xmlns:a="http://schemas.openxmlformats.org/drawingml/2006/main" wrap="square">
            <a:noAutofit/>
          </a:bodyPr>
          <a:lstStyle xmlns:a="http://schemas.openxmlformats.org/drawingml/2006/main"/>
          <a:p xmlns:a="http://schemas.openxmlformats.org/drawingml/2006/main"/>
        </p:txBody>
      </p:sp>
    </p:spTree>
  </p:cSld>
</p:sldLayout>
</file>

<file path=ppt/slideLayouts/slideLayout3.xml><?xml version="1.0" encoding="utf-8"?>
<p:sldLayout xmlns:p="http://schemas.openxmlformats.org/presentationml/2006/main">
  <p:cSld name="33_Title Slide"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" name="Picture Placeholder 3">
            <a:extLst xmlns:a="http://schemas.openxmlformats.org/drawingml/2006/main">
              <a:ext uri="{FF2B5EF4-FFF2-40B4-BE49-F238E27FC236}">
                <a16:creationId xmlns:a16="http://schemas.microsoft.com/office/drawing/2014/main" id="{73F778B6-3B18-49C5-AF34-F8EF1AA8D397}"/>
              </a:ext>
            </a:extLst>
          </p:cNvPr>
          <p:cNvSpPr>
            <a:spLocks xmlns:a="http://schemas.openxmlformats.org/drawingml/2006/main" noGrp="1"/>
          </p:cNvSpPr>
          <p:nvPr>
            <p:ph type="pic" idx="10"/>
          </p:nvPr>
        </p:nvSpPr>
        <p:spPr>
          <a:xfrm xmlns:a="http://schemas.openxmlformats.org/drawingml/2006/main">
            <a:off x="0" y="1"/>
            <a:ext cx="6826172" cy="6857998"/>
          </a:xfrm>
          <a:custGeom xmlns:a="http://schemas.openxmlformats.org/drawingml/2006/main"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 xmlns:a="http://schemas.openxmlformats.org/drawingml/2006/main">
            <a:schemeClr val="bg1">
              <a:lumMod val="85000"/>
              <a:alpha val="50000"/>
            </a:schemeClr>
          </a:solidFill>
        </p:spPr>
        <p:txBody>
          <a:bodyPr xmlns:a="http://schemas.openxmlformats.org/drawingml/2006/main" wrap="square">
            <a:noAutofit/>
          </a:bodyPr>
          <a:lstStyle xmlns:a="http://schemas.openxmlformats.org/drawingml/2006/main"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 xmlns:a="http://schemas.openxmlformats.org/drawingml/2006/main">
            <a:r>
              <a:t>Click icon to add picture</a:t>
            </a:r>
          </a:p>
        </p:txBody>
      </p:sp>
    </p:spTree>
  </p:cSld>
</p:sldLayout>
</file>

<file path=ppt/slideLayouts/slideLayout4.xml><?xml version="1.0" encoding="utf-8"?>
<p:sldLayout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1">
            <a:extLst xmlns:a="http://schemas.openxmlformats.org/drawingml/2006/main">
              <a:ext uri="{FF2B5EF4-FFF2-40B4-BE49-F238E27FC236}">
                <a16:creationId xmlns:a16="http://schemas.microsoft.com/office/drawing/2014/main" id="{F18D9C22-677E-433C-BFFF-68501703BC6E}"/>
              </a:ext>
            </a:extLst>
          </p:cNvPr>
          <p:cNvSpPr>
            <a:spLocks xmlns:a="http://schemas.openxmlformats.org/drawingml/2006/main" noGrp="1"/>
          </p:cNvSpPr>
          <p:nvPr>
            <p:ph type="title" idx="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t>Click to edit Master title style</a:t>
            </a:r>
          </a:p>
        </p:txBody>
      </p:sp>
      <p:sp>
        <p:nvSpPr>
          <p:cNvPr id="3" name="Date Placeholder 2">
            <a:extLst xmlns:a="http://schemas.openxmlformats.org/drawingml/2006/main">
              <a:ext uri="{FF2B5EF4-FFF2-40B4-BE49-F238E27FC236}">
                <a16:creationId xmlns:a16="http://schemas.microsoft.com/office/drawing/2014/main" id="{477F6CD8-B8B1-4F71-A573-C5F68EF0D8DF}"/>
              </a:ext>
            </a:extLst>
          </p:cNvPr>
          <p:cNvSpPr>
            <a:spLocks xmlns:a="http://schemas.openxmlformats.org/drawingml/2006/main" noGrp="1"/>
          </p:cNvSpPr>
          <p:nvPr>
            <p:ph type="dt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1D8BD707-D9CF-40AE-B4C6-C98DA3205C09}" type="datetimeFigureOut">
              <a:t>7/27/26</a:t>
            </a:fld>
          </a:p>
        </p:txBody>
      </p:sp>
      <p:sp>
        <p:nvSpPr>
          <p:cNvPr id="4" name="Footer Placeholder 3">
            <a:extLst xmlns:a="http://schemas.openxmlformats.org/drawingml/2006/main">
              <a:ext uri="{FF2B5EF4-FFF2-40B4-BE49-F238E27FC236}">
                <a16:creationId xmlns:a16="http://schemas.microsoft.com/office/drawing/2014/main" id="{CD296AE2-6318-4F77-A7E7-0E952C53EE9A}"/>
              </a:ext>
            </a:extLst>
          </p:cNvPr>
          <p:cNvSpPr>
            <a:spLocks xmlns:a="http://schemas.openxmlformats.org/drawingml/2006/main" noGrp="1"/>
          </p:cNvSpPr>
          <p:nvPr>
            <p:ph type="ft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  <p:sp>
        <p:nvSpPr>
          <p:cNvPr id="5" name="Slide Number Placeholder 4">
            <a:extLst xmlns:a="http://schemas.openxmlformats.org/drawingml/2006/main">
              <a:ext uri="{FF2B5EF4-FFF2-40B4-BE49-F238E27FC236}">
                <a16:creationId xmlns:a16="http://schemas.microsoft.com/office/drawing/2014/main" id="{539EB059-DB73-4893-9620-F921C718F5B9}"/>
              </a:ext>
            </a:extLst>
          </p:cNvPr>
          <p:cNvSpPr>
            <a:spLocks xmlns:a="http://schemas.openxmlformats.org/drawingml/2006/main" noGrp="1"/>
          </p:cNvSpPr>
          <p:nvPr>
            <p:ph type="sldNum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B6F15528-21DE-4FAA-801E-634DDDAF4B2B}" type="slidenum">
              <a:t>‹#›</a:t>
            </a:fld>
          </a:p>
        </p:txBody>
      </p:sp>
    </p:spTree>
  </p:cSld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theme" Target="/ppt/slideMasters/theme/theme2.xml" Id="R0eef9f290caa41b1" /><Relationship Type="http://schemas.openxmlformats.org/officeDocument/2006/relationships/slideLayout" Target="/ppt/slideLayouts/slideLayout1.xml" Id="Rffa7f33921c44973" /><Relationship Type="http://schemas.openxmlformats.org/officeDocument/2006/relationships/slideLayout" Target="/ppt/slideLayouts/slideLayout2.xml" Id="Rb4380478f3794ddf" /><Relationship Type="http://schemas.openxmlformats.org/officeDocument/2006/relationships/slideLayout" Target="/ppt/slideLayouts/slideLayout3.xml" Id="R78dbc6a21b2a4c35" /><Relationship Type="http://schemas.openxmlformats.org/officeDocument/2006/relationships/slideLayout" Target="/ppt/slideLayouts/slideLayout4.xml" Id="R3aa3337a2b4043fa" /></Relationships>
</file>

<file path=ppt/slideMasters/slideMaster1.xml><?xml version="1.0" encoding="utf-8"?>
<p:sldMaster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PlaceHolder 1">
            <a:extLst xmlns:a="http://schemas.openxmlformats.org/drawingml/2006/main">
              <a:ext uri="{FF2B5EF4-FFF2-40B4-BE49-F238E27FC236}">
                <a16:creationId xmlns:a16="http://schemas.microsoft.com/office/drawing/2014/main" id="{F1FBED19-EF02-4587-8A9C-3D8B72C0DB93}"/>
              </a:ext>
            </a:extLst>
          </p:cNvPr>
          <p:cNvSpPr>
            <a:spLocks xmlns:a="http://schemas.openxmlformats.org/drawingml/2006/main" noGrp="1"/>
          </p:cNvSpPr>
          <p:nvPr>
            <p:ph type="title" idx="0"/>
          </p:nvPr>
        </p:nvSpPr>
        <p:spPr>
          <a:xfrm xmlns:a="http://schemas.openxmlformats.org/drawingml/2006/main">
            <a:off x="609480" y="273600"/>
            <a:ext cx="10972440" cy="1144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indent="0">
              <a:buNone/>
            </a:pPr>
            <a:r>
              <a:rPr sz="1800" b="0" u="none">
                <a:solidFill>
                  <a:schemeClr val="dk1"/>
                </a:solidFill>
                <a:latin typeface="Aptos"/>
                <a:ea typeface="Aptos"/>
                <a:cs typeface="Aptos"/>
              </a:rPr>
              <a:t>Click to edit the title text format</a:t>
            </a:r>
          </a:p>
        </p:txBody>
      </p:sp>
      <p:sp>
        <p:nvSpPr>
          <p:cNvPr id="3" name="PlaceHolder 2">
            <a:extLst xmlns:a="http://schemas.openxmlformats.org/drawingml/2006/main">
              <a:ext uri="{FF2B5EF4-FFF2-40B4-BE49-F238E27FC236}">
                <a16:creationId xmlns:a16="http://schemas.microsoft.com/office/drawing/2014/main" id="{47BEBF37-C452-4027-B76B-2066A64628F5}"/>
              </a:ext>
            </a:extLst>
          </p:cNvPr>
          <p:cNvSpPr>
            <a:spLocks xmlns:a="http://schemas.openxmlformats.org/drawingml/2006/main" noGrp="1"/>
          </p:cNvSpPr>
          <p:nvPr>
            <p:ph type="body" idx="0"/>
          </p:nvPr>
        </p:nvSpPr>
        <p:spPr>
          <a:xfrm xmlns:a="http://schemas.openxmlformats.org/drawingml/2006/main">
            <a:off x="609480" y="1604520"/>
            <a:ext cx="10972440" cy="39772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txBody>
          <a:bodyPr xmlns:a="http://schemas.openxmlformats.org/drawingml/2006/main" lIns="0" tIns="0" rIns="0" bIns="0" anchor="t">
            <a:normAutofit/>
          </a:bodyPr>
          <a:lstStyle xmlns:a="http://schemas.openxmlformats.org/drawingml/2006/main"/>
          <a:p xmlns:a="http://schemas.openxmlformats.org/drawingml/2006/main">
            <a:pPr marL="432000" indent="-324000">
              <a:spcBef>
                <a:spcPts val="1417"/>
              </a:spcBef>
              <a:buChar char=""/>
            </a:pPr>
            <a:r>
              <a:rPr sz="3200" b="0" u="none">
                <a:solidFill>
                  <a:schemeClr val="dk1"/>
                </a:solidFill>
                <a:latin typeface="Aptos"/>
                <a:ea typeface="Aptos"/>
                <a:cs typeface="Aptos"/>
              </a:rPr>
              <a:t>Click to edit the outline text format</a:t>
            </a:r>
          </a:p>
          <a:p xmlns:a="http://schemas.openxmlformats.org/drawingml/2006/main">
            <a:pPr marL="864000" indent="-324000">
              <a:spcBef>
                <a:spcPts val="1134"/>
              </a:spcBef>
              <a:buChar char=""/>
            </a:pPr>
            <a:r>
              <a:rPr sz="2400" b="0" u="none">
                <a:solidFill>
                  <a:schemeClr val="dk1"/>
                </a:solidFill>
                <a:latin typeface="Aptos"/>
                <a:ea typeface="Aptos"/>
                <a:cs typeface="Aptos"/>
              </a:rPr>
              <a:t>Second Outline Level</a:t>
            </a:r>
          </a:p>
          <a:p xmlns:a="http://schemas.openxmlformats.org/drawingml/2006/main">
            <a:pPr marL="1296000" indent="-288000">
              <a:spcBef>
                <a:spcPts val="850"/>
              </a:spcBef>
              <a:buChar char=""/>
            </a:pPr>
            <a:r>
              <a:rPr sz="2000" b="0" u="none">
                <a:solidFill>
                  <a:schemeClr val="dk1"/>
                </a:solidFill>
                <a:latin typeface="Aptos"/>
                <a:ea typeface="Aptos"/>
                <a:cs typeface="Aptos"/>
              </a:rPr>
              <a:t>Third Outline Level</a:t>
            </a:r>
          </a:p>
          <a:p xmlns:a="http://schemas.openxmlformats.org/drawingml/2006/main">
            <a:pPr marL="1728000" indent="-216000">
              <a:spcBef>
                <a:spcPts val="567"/>
              </a:spcBef>
              <a:buChar char=""/>
            </a:pPr>
            <a:r>
              <a:rPr sz="2000" b="0" u="none">
                <a:solidFill>
                  <a:schemeClr val="dk1"/>
                </a:solidFill>
                <a:latin typeface="Aptos"/>
                <a:ea typeface="Aptos"/>
                <a:cs typeface="Aptos"/>
              </a:rPr>
              <a:t>Fourth Outline Level</a:t>
            </a:r>
          </a:p>
          <a:p xmlns:a="http://schemas.openxmlformats.org/drawingml/2006/main">
            <a:pPr marL="2160000" indent="-216000">
              <a:spcBef>
                <a:spcPts val="283"/>
              </a:spcBef>
              <a:buChar char=""/>
            </a:pPr>
            <a:r>
              <a:rPr sz="2000" b="0" u="none">
                <a:solidFill>
                  <a:schemeClr val="dk1"/>
                </a:solidFill>
                <a:latin typeface="Aptos"/>
                <a:ea typeface="Aptos"/>
                <a:cs typeface="Aptos"/>
              </a:rPr>
              <a:t>Fifth Outline Level</a:t>
            </a:r>
          </a:p>
          <a:p xmlns:a="http://schemas.openxmlformats.org/drawingml/2006/main">
            <a:pPr marL="2592000" indent="-216000">
              <a:spcBef>
                <a:spcPts val="283"/>
              </a:spcBef>
              <a:buChar char=""/>
            </a:pPr>
            <a:r>
              <a:rPr sz="2000" b="0" u="none">
                <a:solidFill>
                  <a:schemeClr val="dk1"/>
                </a:solidFill>
                <a:latin typeface="Aptos"/>
                <a:ea typeface="Aptos"/>
                <a:cs typeface="Aptos"/>
              </a:rPr>
              <a:t>Sixth Outline Level</a:t>
            </a:r>
          </a:p>
          <a:p xmlns:a="http://schemas.openxmlformats.org/drawingml/2006/main">
            <a:pPr marL="3024000" indent="-216000">
              <a:spcBef>
                <a:spcPts val="283"/>
              </a:spcBef>
              <a:buChar char=""/>
            </a:pPr>
            <a:r>
              <a:rPr sz="2000" b="0" u="none">
                <a:solidFill>
                  <a:schemeClr val="dk1"/>
                </a:solidFill>
                <a:latin typeface="Aptos"/>
                <a:ea typeface="Aptos"/>
                <a:cs typeface="Aptos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a7f33921c44973"/>
    <p:sldLayoutId xmlns:r="http://schemas.openxmlformats.org/officeDocument/2006/relationships" id="2147483650" r:id="Rb4380478f3794ddf"/>
    <p:sldLayoutId xmlns:r="http://schemas.openxmlformats.org/officeDocument/2006/relationships" id="2147483651" r:id="R78dbc6a21b2a4c35"/>
    <p:sldLayoutId xmlns:r="http://schemas.openxmlformats.org/officeDocument/2006/relationships" id="2147483652" r:id="R3aa3337a2b4043fa"/>
  </p:sldLayoutIdLst>
  <p:txStyles>
    <p:titleStyle>
      <a:lvl1pPr xmlns:a="http://schemas.openxmlformats.org/drawingml/2006/main" algn="l">
        <a:lnSpc>
          <a:spcPct val="90000"/>
        </a:lnSpc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xmlns:a="http://schemas.openxmlformats.org/drawingml/2006/main"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xmlns:a="http://schemas.openxmlformats.org/drawingml/2006/main"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xmlns:a="http://schemas.openxmlformats.org/drawingml/2006/main"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xmlns:a="http://schemas.openxmlformats.org/drawingml/2006/main"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xmlns:a="http://schemas.openxmlformats.org/drawingml/2006/main"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xmlns:a="http://schemas.openxmlformats.org/drawingml/2006/main"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xmlns:a="http://schemas.openxmlformats.org/drawingml/2006/main"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xmlns:a="http://schemas.openxmlformats.org/drawingml/2006/main"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xmlns:a="http://schemas.openxmlformats.org/drawingml/2006/main"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xmlns:a="http://schemas.openxmlformats.org/drawingml/2006/main"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xmlns:a="http://schemas.openxmlformats.org/drawingml/2006/main"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xmlns:a="http://schemas.openxmlformats.org/drawingml/2006/main"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xmlns:a="http://schemas.openxmlformats.org/drawingml/2006/main"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xmlns:a="http://schemas.openxmlformats.org/drawingml/2006/main"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xmlns:a="http://schemas.openxmlformats.org/drawingml/2006/main"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xmlns:a="http://schemas.openxmlformats.org/drawingml/2006/main"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xmlns:a="http://schemas.openxmlformats.org/drawingml/2006/main"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xmlns:a="http://schemas.openxmlformats.org/drawingml/2006/main"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Masters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</a:schemeClr>
            </a:gs>
            <a:gs pos="50000">
              <a:schemeClr val="phClr">
                <a:tint val="73000"/>
                <a:lumMod val="105000"/>
              </a:schemeClr>
            </a:gs>
            <a:gs pos="100000">
              <a:schemeClr val="phClr">
                <a:tint val="81000"/>
                <a:lumMod val="105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tint val="94000"/>
                <a:lumMod val="102000"/>
              </a:schemeClr>
            </a:gs>
            <a:gs pos="50000">
              <a:schemeClr val="phClr">
                <a:shade val="100000"/>
                <a:lumMod val="100000"/>
              </a:schemeClr>
            </a:gs>
            <a:gs pos="100000">
              <a:schemeClr val="phClr">
                <a:shade val="78000"/>
                <a:lumMod val="99000"/>
              </a:schemeClr>
            </a:gs>
          </a:gsLst>
          <a:lin ang="5400000" scaled="0"/>
          <a:tileRect/>
        </a:gradFill>
      </a:fillStyleLst>
      <a:lnStyleLst>
        <a:ln w="6350">
          <a:prstDash val="solid"/>
        </a:ln>
        <a:ln w="12700">
          <a:prstDash val="solid"/>
        </a:ln>
        <a:ln w="19050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2.xml" Id="Rb8077e0df9094cc0" /><Relationship Type="http://schemas.openxmlformats.org/officeDocument/2006/relationships/image" Target="/ppt/media/image.jpeg" Id="R4bdfe5b86edf499d" /><Relationship Type="http://schemas.openxmlformats.org/officeDocument/2006/relationships/image" Target="/ppt/media/image2.png" Id="R87a8350e285945b8" /><Relationship Type="http://schemas.openxmlformats.org/officeDocument/2006/relationships/notesSlide" Target="/ppt/notesSlides/notesSlide1.xml" Id="R2089ac0d202341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3.xml" Id="Rd2bbdd2423c44f72" /><Relationship Type="http://schemas.openxmlformats.org/officeDocument/2006/relationships/image" Target="/ppt/media/image2.jpeg" Id="R1bf9324dbe6b4661" /><Relationship Type="http://schemas.openxmlformats.org/officeDocument/2006/relationships/image" Target="/ppt/media/image.png" Id="R829a0feb7f41429f" /><Relationship Type="http://schemas.openxmlformats.org/officeDocument/2006/relationships/notesSlide" Target="/ppt/notesSlides/notesSlide2.xml" Id="R616a836a829f4b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fbdfbd61bc4f91" /><Relationship Type="http://schemas.openxmlformats.org/officeDocument/2006/relationships/image" Target="/ppt/media/image3.jpeg" Id="Rb48d8988056c4dc3" /><Relationship Type="http://schemas.openxmlformats.org/officeDocument/2006/relationships/notesSlide" Target="/ppt/notesSlides/notesSlide3.xml" Id="Rd812a94c30814a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b712655fe64417" /><Relationship Type="http://schemas.openxmlformats.org/officeDocument/2006/relationships/image" Target="/ppt/media/image4.jpeg" Id="Rf50f00ea024e4807" /><Relationship Type="http://schemas.openxmlformats.org/officeDocument/2006/relationships/notesSlide" Target="/ppt/notesSlides/notesSlide4.xml" Id="Rf4fd7d1b8df648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3c171385784c7e" /><Relationship Type="http://schemas.openxmlformats.org/officeDocument/2006/relationships/image" Target="/ppt/media/image5.jpeg" Id="Rb959521b6c9444a2" /><Relationship Type="http://schemas.openxmlformats.org/officeDocument/2006/relationships/notesSlide" Target="/ppt/notesSlides/notesSlide5.xml" Id="R3a485e9fbc644d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bd6f710a62434c" /><Relationship Type="http://schemas.openxmlformats.org/officeDocument/2006/relationships/image" Target="/ppt/media/image6.jpeg" Id="R2089cba77f6a442e" /><Relationship Type="http://schemas.openxmlformats.org/officeDocument/2006/relationships/notesSlide" Target="/ppt/notesSlides/notesSlide6.xml" Id="R0a40e5dfbcd245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f0a0f0b7324ce1" /><Relationship Type="http://schemas.openxmlformats.org/officeDocument/2006/relationships/image" Target="/ppt/media/image4.jpeg" Id="Ra6e84dccd8af4ae0" /><Relationship Type="http://schemas.openxmlformats.org/officeDocument/2006/relationships/notesSlide" Target="/ppt/notesSlides/notesSlide7.xml" Id="R7dce20c182de44aa" /></Relationships>
</file>

<file path=ppt/slides/_rels/slide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018cfe9a8c4df0" /><Relationship Type="http://schemas.openxmlformats.org/officeDocument/2006/relationships/image" Target="/ppt/media/image3.jpeg" Id="R6d2ce808a31d4697" /><Relationship Type="http://schemas.openxmlformats.org/officeDocument/2006/relationships/notesSlide" Target="/ppt/notesSlides/notesSlide8.xml" Id="R02fae1f07b4d4d17" /></Relationships>
</file>

<file path=ppt/slides/_rels/slide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9d1f05eb44323" /><Relationship Type="http://schemas.openxmlformats.org/officeDocument/2006/relationships/image" Target="/ppt/media/image7.jpeg" Id="Ra19c4b802c67447e" /><Relationship Type="http://schemas.openxmlformats.org/officeDocument/2006/relationships/notesSlide" Target="/ppt/notesSlides/notesSlide9.xml" Id="R7463458c55d94937" /></Relationships>
</file>

<file path=ppt/slides/_rels/slide1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8b37086d7541f1" /><Relationship Type="http://schemas.openxmlformats.org/officeDocument/2006/relationships/image" Target="/ppt/media/image8.jpeg" Id="R6d61819d1d0e488b" /><Relationship Type="http://schemas.openxmlformats.org/officeDocument/2006/relationships/notesSlide" Target="/ppt/notesSlides/notesSlide10.xml" Id="Rf646cc1b41c74621" /></Relationships>
</file>

<file path=ppt/slides/_rels/slide1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3a8080508a4af6" /><Relationship Type="http://schemas.openxmlformats.org/officeDocument/2006/relationships/image" Target="/ppt/media/image8.jpeg" Id="R316e713f3dae44c9" /><Relationship Type="http://schemas.openxmlformats.org/officeDocument/2006/relationships/notesSlide" Target="/ppt/notesSlides/notesSlide11.xml" Id="Rf0a123fb3c9047fd" /></Relationships>
</file>

<file path=ppt/slides/_rels/slide1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2985fce34c4a3b" /><Relationship Type="http://schemas.openxmlformats.org/officeDocument/2006/relationships/image" Target="/ppt/media/image3.jpeg" Id="R763d76cbd3e842e1" /><Relationship Type="http://schemas.openxmlformats.org/officeDocument/2006/relationships/notesSlide" Target="/ppt/notesSlides/notesSlide12.xml" Id="Rc1dd1778269340be" /></Relationships>
</file>

<file path=ppt/slides/_rels/slide1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5d91093d54d1e" /><Relationship Type="http://schemas.openxmlformats.org/officeDocument/2006/relationships/image" Target="/ppt/media/image8.jpeg" Id="R9f7107ecbc0f4424" /><Relationship Type="http://schemas.openxmlformats.org/officeDocument/2006/relationships/notesSlide" Target="/ppt/notesSlides/notesSlide13.xml" Id="Re6ef1820b2484d80" /></Relationships>
</file>

<file path=ppt/slides/_rels/slide1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0b9ea7d605432c" /><Relationship Type="http://schemas.openxmlformats.org/officeDocument/2006/relationships/image" Target="/ppt/media/image4.jpeg" Id="Rf06547d5668a4d1b" /><Relationship Type="http://schemas.openxmlformats.org/officeDocument/2006/relationships/notesSlide" Target="/ppt/notesSlides/notesSlide14.xml" Id="Re6055b18ce5d4ed6" /></Relationships>
</file>

<file path=ppt/slides/_rels/slide1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0de45392424727" /><Relationship Type="http://schemas.openxmlformats.org/officeDocument/2006/relationships/image" Target="/ppt/media/image5.jpeg" Id="R90fc1b5fb2844e2b" /><Relationship Type="http://schemas.openxmlformats.org/officeDocument/2006/relationships/notesSlide" Target="/ppt/notesSlides/notesSlide15.xml" Id="R90cb3e5ea59042bb" /></Relationships>
</file>

<file path=ppt/slides/_rels/slide1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331c18feee487c" /><Relationship Type="http://schemas.openxmlformats.org/officeDocument/2006/relationships/image" Target="/ppt/media/image3.jpeg" Id="Rdb3e9b7e4d6f4e15" /><Relationship Type="http://schemas.openxmlformats.org/officeDocument/2006/relationships/notesSlide" Target="/ppt/notesSlides/notesSlide16.xml" Id="R908aae103af844e4" /></Relationships>
</file>

<file path=ppt/slides/_rels/slide1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bd730f30f443a" /><Relationship Type="http://schemas.openxmlformats.org/officeDocument/2006/relationships/image" Target="/ppt/media/image3.jpeg" Id="R78592eb82aca4ac8" /><Relationship Type="http://schemas.openxmlformats.org/officeDocument/2006/relationships/notesSlide" Target="/ppt/notesSlides/notesSlide17.xml" Id="Re13937fe4f27443e" /></Relationships>
</file>

<file path=ppt/slides/_rels/slide1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b9906c41d84c2b" /><Relationship Type="http://schemas.openxmlformats.org/officeDocument/2006/relationships/image" Target="/ppt/media/image9.jpeg" Id="R085579e014464986" /><Relationship Type="http://schemas.openxmlformats.org/officeDocument/2006/relationships/notesSlide" Target="/ppt/notesSlides/notesSlide18.xml" Id="Rb9e58ba13ea34d84" /></Relationships>
</file>

<file path=ppt/slides/_rels/slide1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580ed5b96b4292" /><Relationship Type="http://schemas.openxmlformats.org/officeDocument/2006/relationships/image" Target="/ppt/media/image3.jpeg" Id="Rc9c086262a0f4068" /><Relationship Type="http://schemas.openxmlformats.org/officeDocument/2006/relationships/notesSlide" Target="/ppt/notesSlides/notesSlide19.xml" Id="R897b460339f8455e" /></Relationships>
</file>

<file path=ppt/slides/_rels/slide2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0df1647034073" /><Relationship Type="http://schemas.openxmlformats.org/officeDocument/2006/relationships/image" Target="/ppt/media/image3.jpeg" Id="Rf6d95ba14f2c40b2" /><Relationship Type="http://schemas.openxmlformats.org/officeDocument/2006/relationships/notesSlide" Target="/ppt/notesSlides/notesSlide20.xml" Id="R871bece9155b4c52" /></Relationships>
</file>

<file path=ppt/slides/_rels/slide2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8b3b0e305349dc" /><Relationship Type="http://schemas.openxmlformats.org/officeDocument/2006/relationships/image" Target="/ppt/media/image4.jpeg" Id="R03bf469c11164c34" /><Relationship Type="http://schemas.openxmlformats.org/officeDocument/2006/relationships/notesSlide" Target="/ppt/notesSlides/notesSlide21.xml" Id="Ra1ea761c24e84e2d" /></Relationships>
</file>

<file path=ppt/slides/_rels/slide2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2bc428a7ca4c2d" /><Relationship Type="http://schemas.openxmlformats.org/officeDocument/2006/relationships/image" Target="/ppt/media/image5.jpeg" Id="Rcd905a3ee37a45cd" /><Relationship Type="http://schemas.openxmlformats.org/officeDocument/2006/relationships/notesSlide" Target="/ppt/notesSlides/notesSlide22.xml" Id="Ra1c42665ac254a7c" /></Relationships>
</file>

<file path=ppt/slides/_rels/slide2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821885d38b48d2" /><Relationship Type="http://schemas.openxmlformats.org/officeDocument/2006/relationships/image" Target="/ppt/media/image4.jpeg" Id="Rd2c708307d634278" /><Relationship Type="http://schemas.openxmlformats.org/officeDocument/2006/relationships/notesSlide" Target="/ppt/notesSlides/notesSlide23.xml" Id="R4a7fa5dea2a14955" /></Relationships>
</file>

<file path=ppt/slides/_rels/slide2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f507f74394c99" /><Relationship Type="http://schemas.openxmlformats.org/officeDocument/2006/relationships/image" Target="/ppt/media/image8.jpeg" Id="R10c642cf2f6a4bdf" /><Relationship Type="http://schemas.openxmlformats.org/officeDocument/2006/relationships/notesSlide" Target="/ppt/notesSlides/notesSlide24.xml" Id="R0604970e01584921" /></Relationships>
</file>

<file path=ppt/slides/_rels/slide2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57d92fcd314251" /><Relationship Type="http://schemas.openxmlformats.org/officeDocument/2006/relationships/image" Target="/ppt/media/image5.jpeg" Id="Rea4c6e366966438b" /><Relationship Type="http://schemas.openxmlformats.org/officeDocument/2006/relationships/notesSlide" Target="/ppt/notesSlides/notesSlide25.xml" Id="Rb330326b4cea43ca" /></Relationships>
</file>

<file path=ppt/slides/_rels/slide2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8ae013fffa4de9" /><Relationship Type="http://schemas.openxmlformats.org/officeDocument/2006/relationships/image" Target="/ppt/media/image3.jpeg" Id="Rd059540ab8254785" /><Relationship Type="http://schemas.openxmlformats.org/officeDocument/2006/relationships/notesSlide" Target="/ppt/notesSlides/notesSlide26.xml" Id="R92a2cf8968b14dd1" /></Relationships>
</file>

<file path=ppt/slides/_rels/slide2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055e1561a44fa2" /><Relationship Type="http://schemas.openxmlformats.org/officeDocument/2006/relationships/image" Target="/ppt/media/image3.jpeg" Id="Rf26921ffc5474c09" /><Relationship Type="http://schemas.openxmlformats.org/officeDocument/2006/relationships/notesSlide" Target="/ppt/notesSlides/notesSlide27.xml" Id="R102c71b672b749bc" /></Relationships>
</file>

<file path=ppt/slides/_rels/slide2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783b1a6384ce8" /><Relationship Type="http://schemas.openxmlformats.org/officeDocument/2006/relationships/image" Target="/ppt/media/image5.jpeg" Id="Rf4736a3716a247a0" /><Relationship Type="http://schemas.openxmlformats.org/officeDocument/2006/relationships/notesSlide" Target="/ppt/notesSlides/notesSlide28.xml" Id="Rbc50627b1c044f90" /></Relationships>
</file>

<file path=ppt/slides/_rels/slide2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869d90e2dd4c4d" /><Relationship Type="http://schemas.openxmlformats.org/officeDocument/2006/relationships/image" Target="/ppt/media/image3.jpeg" Id="R6dd8ee8efd384f92" /><Relationship Type="http://schemas.openxmlformats.org/officeDocument/2006/relationships/notesSlide" Target="/ppt/notesSlides/notesSlide29.xml" Id="Rc69a54e3f6f64d4f" /></Relationships>
</file>

<file path=ppt/slides/_rels/slide3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6250a87bf7468f" /><Relationship Type="http://schemas.openxmlformats.org/officeDocument/2006/relationships/image" Target="/ppt/media/image7.jpeg" Id="R7bff1cf9a22b4bbc" /><Relationship Type="http://schemas.openxmlformats.org/officeDocument/2006/relationships/notesSlide" Target="/ppt/notesSlides/notesSlide30.xml" Id="Re83a0e8766784db3" /></Relationships>
</file>

<file path=ppt/slides/_rels/slide3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6c558db8cc4bb9" /><Relationship Type="http://schemas.openxmlformats.org/officeDocument/2006/relationships/image" Target="/ppt/media/image7.jpeg" Id="Ra567eb28bc0248aa" /><Relationship Type="http://schemas.openxmlformats.org/officeDocument/2006/relationships/notesSlide" Target="/ppt/notesSlides/notesSlide31.xml" Id="Rdc5847463a9a4453" /></Relationships>
</file>

<file path=ppt/slides/_rels/slide3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34700ac9c94a2f" /><Relationship Type="http://schemas.openxmlformats.org/officeDocument/2006/relationships/image" Target="/ppt/media/image4.jpeg" Id="Rd2dc4ed9e0744902" /><Relationship Type="http://schemas.openxmlformats.org/officeDocument/2006/relationships/notesSlide" Target="/ppt/notesSlides/notesSlide32.xml" Id="Ra304d71eb2b94850" /></Relationships>
</file>

<file path=ppt/slides/_rels/slide3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a439c307064cc9" /><Relationship Type="http://schemas.openxmlformats.org/officeDocument/2006/relationships/image" Target="/ppt/media/image8.jpeg" Id="Rc9a96ff274a24c15" /><Relationship Type="http://schemas.openxmlformats.org/officeDocument/2006/relationships/notesSlide" Target="/ppt/notesSlides/notesSlide33.xml" Id="R9df2b1753fef44da" /></Relationships>
</file>

<file path=ppt/slides/_rels/slide3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2c59ef268c46fd" /><Relationship Type="http://schemas.openxmlformats.org/officeDocument/2006/relationships/image" Target="/ppt/media/image5.jpeg" Id="Rf75be11a6bdb4e09" /><Relationship Type="http://schemas.openxmlformats.org/officeDocument/2006/relationships/notesSlide" Target="/ppt/notesSlides/notesSlide34.xml" Id="Rd054395daf5b4c46" /></Relationships>
</file>

<file path=ppt/slides/_rels/slide3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665e6d1e55440a" /><Relationship Type="http://schemas.openxmlformats.org/officeDocument/2006/relationships/image" Target="/ppt/media/image3.jpeg" Id="R38ca619486a64b18" /><Relationship Type="http://schemas.openxmlformats.org/officeDocument/2006/relationships/notesSlide" Target="/ppt/notesSlides/notesSlide35.xml" Id="Rc3806ab704434c54" /></Relationships>
</file>

<file path=ppt/slides/_rels/slide3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c5f95cfbc643ae" /><Relationship Type="http://schemas.openxmlformats.org/officeDocument/2006/relationships/image" Target="/ppt/media/image8.jpeg" Id="R22a8cb1be9fb460b" /><Relationship Type="http://schemas.openxmlformats.org/officeDocument/2006/relationships/notesSlide" Target="/ppt/notesSlides/notesSlide36.xml" Id="R43a9903d15b447c9" /></Relationships>
</file>

<file path=ppt/slides/_rels/slide3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daf5c1194468c" /><Relationship Type="http://schemas.openxmlformats.org/officeDocument/2006/relationships/image" Target="/ppt/media/image7.jpeg" Id="R19c7d87cdfda48e1" /><Relationship Type="http://schemas.openxmlformats.org/officeDocument/2006/relationships/notesSlide" Target="/ppt/notesSlides/notesSlide37.xml" Id="R9e84bfb5ef5c442c" /></Relationships>
</file>

<file path=ppt/slides/_rels/slide3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6c38d510e04f84" /><Relationship Type="http://schemas.openxmlformats.org/officeDocument/2006/relationships/image" Target="/ppt/media/image5.jpeg" Id="Rf7236a17fd7e4fff" /><Relationship Type="http://schemas.openxmlformats.org/officeDocument/2006/relationships/notesSlide" Target="/ppt/notesSlides/notesSlide38.xml" Id="R3663a732da304335" /></Relationships>
</file>

<file path=ppt/slides/_rels/slide3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043bd8729b4043" /><Relationship Type="http://schemas.openxmlformats.org/officeDocument/2006/relationships/image" Target="/ppt/media/image3.jpeg" Id="Rc94c5832c27a4abd" /><Relationship Type="http://schemas.openxmlformats.org/officeDocument/2006/relationships/notesSlide" Target="/ppt/notesSlides/notesSlide39.xml" Id="Rac79a5a2a073438b" /></Relationships>
</file>

<file path=ppt/slides/_rels/slide4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177d92f1c4411" /><Relationship Type="http://schemas.openxmlformats.org/officeDocument/2006/relationships/image" Target="/ppt/media/image4.jpeg" Id="Rdca3725842954331" /><Relationship Type="http://schemas.openxmlformats.org/officeDocument/2006/relationships/notesSlide" Target="/ppt/notesSlides/notesSlide40.xml" Id="Re281ef08d14c49ae" /></Relationships>
</file>

<file path=ppt/slides/_rels/slide4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decde7d36147e9" /><Relationship Type="http://schemas.openxmlformats.org/officeDocument/2006/relationships/image" Target="/ppt/media/image5.jpeg" Id="R3d4a2911ca7c4cfe" /><Relationship Type="http://schemas.openxmlformats.org/officeDocument/2006/relationships/notesSlide" Target="/ppt/notesSlides/notesSlide41.xml" Id="Re7fab3706f0a4452" /></Relationships>
</file>

<file path=ppt/slides/_rels/slide4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6b61c35fe437d" /><Relationship Type="http://schemas.openxmlformats.org/officeDocument/2006/relationships/image" Target="/ppt/media/image4.jpeg" Id="R569d9101fb1b4898" /><Relationship Type="http://schemas.openxmlformats.org/officeDocument/2006/relationships/notesSlide" Target="/ppt/notesSlides/notesSlide42.xml" Id="R5f6472e96d0a4fec" /></Relationships>
</file>

<file path=ppt/slides/_rels/slide4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614d93d48f4e08" /><Relationship Type="http://schemas.openxmlformats.org/officeDocument/2006/relationships/image" Target="/ppt/media/image5.jpeg" Id="Rcfb7e5b90b7a440c" /><Relationship Type="http://schemas.openxmlformats.org/officeDocument/2006/relationships/notesSlide" Target="/ppt/notesSlides/notesSlide43.xml" Id="Rb9ca566351bc4c4c" /></Relationships>
</file>

<file path=ppt/slides/_rels/slide4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84bed00c80423b" /><Relationship Type="http://schemas.openxmlformats.org/officeDocument/2006/relationships/image" Target="/ppt/media/image7.jpeg" Id="Re08da518a351468d" /><Relationship Type="http://schemas.openxmlformats.org/officeDocument/2006/relationships/notesSlide" Target="/ppt/notesSlides/notesSlide44.xml" Id="R272c9a105ff342c1" /></Relationships>
</file>

<file path=ppt/slides/_rels/slide4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059dc29c7542ae" /><Relationship Type="http://schemas.openxmlformats.org/officeDocument/2006/relationships/image" Target="/ppt/media/image6.jpeg" Id="R6856d8609ed144fd" /><Relationship Type="http://schemas.openxmlformats.org/officeDocument/2006/relationships/notesSlide" Target="/ppt/notesSlides/notesSlide45.xml" Id="R209def8731b044a9" /></Relationships>
</file>

<file path=ppt/slides/_rels/slide4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67d04009eb45d4" /><Relationship Type="http://schemas.openxmlformats.org/officeDocument/2006/relationships/image" Target="/ppt/media/image3.jpeg" Id="Rc31de1f579a84a58" /><Relationship Type="http://schemas.openxmlformats.org/officeDocument/2006/relationships/notesSlide" Target="/ppt/notesSlides/notesSlide46.xml" Id="R1089ebed8e054457" /></Relationships>
</file>

<file path=ppt/slides/_rels/slide4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d74eded5054e2f" /><Relationship Type="http://schemas.openxmlformats.org/officeDocument/2006/relationships/notesSlide" Target="/ppt/notesSlides/notesSlide47.xml" Id="R1008039ea04843b4" /></Relationships>
</file>

<file path=ppt/slides/_rels/slide4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561e83f5cf40ff" /><Relationship Type="http://schemas.openxmlformats.org/officeDocument/2006/relationships/notesSlide" Target="/ppt/notesSlides/notesSlide48.xml" Id="Rd212fce79cc443b0" /></Relationships>
</file>

<file path=ppt/slides/_rels/slide4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ec61b18831477b" /><Relationship Type="http://schemas.openxmlformats.org/officeDocument/2006/relationships/notesSlide" Target="/ppt/notesSlides/notesSlide49.xml" Id="R4385699bae014911" /></Relationships>
</file>

<file path=ppt/slides/_rels/slide5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d2ba874334a5a" /><Relationship Type="http://schemas.openxmlformats.org/officeDocument/2006/relationships/notesSlide" Target="/ppt/notesSlides/notesSlide50.xml" Id="R0466e61c08f54b77" /></Relationships>
</file>

<file path=ppt/slides/_rels/slide5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00da3c1e9c4a8c" /><Relationship Type="http://schemas.openxmlformats.org/officeDocument/2006/relationships/notesSlide" Target="/ppt/notesSlides/notesSlide51.xml" Id="R022ded497d8d4d63" /></Relationships>
</file>

<file path=ppt/slides/_rels/slide5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217a6adcc4fb1" /><Relationship Type="http://schemas.openxmlformats.org/officeDocument/2006/relationships/notesSlide" Target="/ppt/notesSlides/notesSlide52.xml" Id="Rcd413dfd1d8c477d" /></Relationships>
</file>

<file path=ppt/slides/_rels/slide5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27830cfa974bd7" /><Relationship Type="http://schemas.openxmlformats.org/officeDocument/2006/relationships/notesSlide" Target="/ppt/notesSlides/notesSlide53.xml" Id="R7d8780b4c4974269" /></Relationships>
</file>

<file path=ppt/slides/_rels/slide5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75265f0464f30" /><Relationship Type="http://schemas.openxmlformats.org/officeDocument/2006/relationships/notesSlide" Target="/ppt/notesSlides/notesSlide54.xml" Id="Rc102097d835a4ed4" /></Relationships>
</file>

<file path=ppt/slides/_rels/slide5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17d59b36e7442b" /><Relationship Type="http://schemas.openxmlformats.org/officeDocument/2006/relationships/notesSlide" Target="/ppt/notesSlides/notesSlide55.xml" Id="R18af8fb278554923" /></Relationships>
</file>

<file path=ppt/slides/_rels/slide5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501bba78764adf" /><Relationship Type="http://schemas.openxmlformats.org/officeDocument/2006/relationships/notesSlide" Target="/ppt/notesSlides/notesSlide56.xml" Id="Rd9ebd0b3c18d49a0" /></Relationships>
</file>

<file path=ppt/slides/_rels/slide57.xml.rels>&#65279;<?xml version="1.0" encoding="utf-8"?><Relationships xmlns="http://schemas.openxmlformats.org/package/2006/relationships"><Relationship Type="http://schemas.openxmlformats.org/officeDocument/2006/relationships/slideLayout" Target="/ppt/slideLayouts/slideLayout4.xml" Id="Ra68bc363f8094ce2" /><Relationship Type="http://schemas.openxmlformats.org/officeDocument/2006/relationships/image" Target="/ppt/media/image10.jpeg" Id="Rad2236090315418e" /><Relationship Type="http://schemas.openxmlformats.org/officeDocument/2006/relationships/image" Target="/ppt/media/image3.png" Id="Rbfa1dbe7f5a441af" /><Relationship Type="http://schemas.openxmlformats.org/officeDocument/2006/relationships/image" Target="/ppt/media/image4.png" Id="R37db72f8eeca43e3" /><Relationship Type="http://schemas.openxmlformats.org/officeDocument/2006/relationships/image" Target="/ppt/media/image5.png" Id="Rc18035e2fe524e4d" /><Relationship Type="http://schemas.openxmlformats.org/officeDocument/2006/relationships/image" Target="/ppt/media/image6.png" Id="R07fb3fb67e4048bc" /><Relationship Type="http://schemas.openxmlformats.org/officeDocument/2006/relationships/image" Target="/ppt/media/image7.png" Id="R8f7bafbbab324761" /><Relationship Type="http://schemas.openxmlformats.org/officeDocument/2006/relationships/image" Target="/ppt/media/image8.png" Id="Rea3a304956204ec4" /><Relationship Type="http://schemas.openxmlformats.org/officeDocument/2006/relationships/notesSlide" Target="/ppt/notesSlides/notesSlide57.xml" Id="R251451fa17a34f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8" name="Oval 17">
            <a:extLst xmlns:a="http://schemas.openxmlformats.org/drawingml/2006/main">
              <a:ext uri="{FF2B5EF4-FFF2-40B4-BE49-F238E27FC236}">
                <a16:creationId xmlns:a16="http://schemas.microsoft.com/office/drawing/2014/main" id="{5DC0DAC9-B85C-419D-8F13-ECF834344FE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54429" y="-720725"/>
            <a:ext cx="7782357" cy="7578725"/>
          </a:xfrm>
          <a:prstGeom xmlns:a="http://schemas.openxmlformats.org/drawingml/2006/main" prst="ellipse">
            <a:avLst/>
          </a:prstGeom>
          <a:solidFill xmlns:a="http://schemas.openxmlformats.org/drawingml/2006/main">
            <a:srgbClr val="00B0F0"/>
          </a:solidFill>
          <a:ln xmlns:a="http://schemas.openxmlformats.org/drawingml/2006/main">
            <a:noFill/>
          </a:ln>
        </p:spPr>
        <p:style>
          <a:lnRef xmlns:a="http://schemas.openxmlformats.org/drawingml/2006/main" idx="2">
            <a:schemeClr val="accent1">
              <a:shade val="15000"/>
            </a:schemeClr>
          </a:lnRef>
          <a:fillRef xmlns:a="http://schemas.openxmlformats.org/drawingml/2006/main" idx="1">
            <a:schemeClr val="accent1"/>
          </a:fillRef>
          <a:effectRef xmlns:a="http://schemas.openxmlformats.org/drawingml/2006/main" idx="0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0" name="TextBox 29">
            <a:extLst xmlns:a="http://schemas.openxmlformats.org/drawingml/2006/main">
              <a:ext uri="{FF2B5EF4-FFF2-40B4-BE49-F238E27FC236}">
                <a16:creationId xmlns:a16="http://schemas.microsoft.com/office/drawing/2014/main" id="{012F5451-0284-408C-B770-A214A6A6B1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07123" y="3317233"/>
            <a:ext cx="5216525" cy="954107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spAutoFit/>
          </a:bodyPr>
          <a:lstStyle xmlns:a="http://schemas.openxmlformats.org/drawingml/2006/main"/>
          <a:p xmlns:a="http://schemas.openxmlformats.org/drawingml/2006/main">
            <a:r>
              <a:rPr sz="2000" b="1">
                <a:solidFill>
                  <a:srgbClr val="002060"/>
                </a:solidFill>
                <a:latin typeface="Aptos"/>
                <a:ea typeface="Aptos"/>
                <a:cs typeface="Aptos"/>
              </a:rPr>
              <a:t>Prepared by </a:t>
            </a:r>
          </a:p>
          <a:p xmlns:a="http://schemas.openxmlformats.org/drawingml/2006/main">
            <a:r>
              <a:rPr sz="2000" b="1">
                <a:solidFill>
                  <a:srgbClr val="002060"/>
                </a:solidFill>
                <a:latin typeface="Aptos"/>
                <a:ea typeface="Aptos"/>
                <a:cs typeface="Aptos"/>
              </a:rPr>
              <a:t>Dr. Mohamed Hussein</a:t>
            </a:r>
          </a:p>
          <a:p xmlns:a="http://schemas.openxmlformats.org/drawingml/2006/main">
            <a:r>
              <a:rPr sz="1600" b="1">
                <a:solidFill>
                  <a:srgbClr val="002060"/>
                </a:solidFill>
                <a:latin typeface="Aptos"/>
                <a:ea typeface="Aptos"/>
                <a:cs typeface="Aptos"/>
              </a:rPr>
              <a:t>Assistant Professor of Accounting </a:t>
            </a:r>
          </a:p>
        </p:txBody>
      </p:sp>
      <p:sp>
        <p:nvSpPr>
          <p:cNvPr id="31" name="TextBox 30">
            <a:extLst xmlns:a="http://schemas.openxmlformats.org/drawingml/2006/main">
              <a:ext uri="{FF2B5EF4-FFF2-40B4-BE49-F238E27FC236}">
                <a16:creationId xmlns:a16="http://schemas.microsoft.com/office/drawing/2014/main" id="{F0291BE5-6CAA-4938-80E5-CE40701C655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07123" y="1681509"/>
            <a:ext cx="4164923" cy="144655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none">
            <a:spAutoFit/>
          </a:bodyPr>
          <a:lstStyle xmlns:a="http://schemas.openxmlformats.org/drawingml/2006/main"/>
          <a:p xmlns:a="http://schemas.openxmlformats.org/drawingml/2006/main">
            <a:r>
              <a:rPr sz="4400" b="1">
                <a:solidFill>
                  <a:srgbClr val="00AEEF"/>
                </a:solidFill>
                <a:latin typeface="Aptos Display"/>
                <a:ea typeface="Aptos Display"/>
                <a:cs typeface="Aptos Display"/>
              </a:rPr>
              <a:t>Introduction to</a:t>
            </a:r>
          </a:p>
          <a:p xmlns:a="http://schemas.openxmlformats.org/drawingml/2006/main">
            <a:r>
              <a:rPr sz="4400" b="1">
                <a:solidFill>
                  <a:srgbClr val="00AEEF"/>
                </a:solidFill>
                <a:latin typeface="Aptos Display"/>
                <a:ea typeface="Aptos Display"/>
                <a:cs typeface="Aptos Display"/>
              </a:rPr>
              <a:t>Finance</a:t>
            </a:r>
          </a:p>
        </p:txBody>
      </p:sp>
      <p:sp>
        <p:nvSpPr>
          <p:cNvPr id="34" name="Rectangle: Rounded Corners 33">
            <a:extLst xmlns:a="http://schemas.openxmlformats.org/drawingml/2006/main">
              <a:ext uri="{FF2B5EF4-FFF2-40B4-BE49-F238E27FC236}">
                <a16:creationId xmlns:a16="http://schemas.microsoft.com/office/drawing/2014/main" id="{89BFBD62-0465-42D2-8605-D48356F3CA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-540265" y="5843657"/>
            <a:ext cx="3516608" cy="529167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00B0F0"/>
          </a:solidFill>
          <a:ln xmlns:a="http://schemas.openxmlformats.org/drawingml/2006/main">
            <a:noFill/>
          </a:ln>
        </p:spPr>
        <p:style>
          <a:lnRef xmlns:a="http://schemas.openxmlformats.org/drawingml/2006/main" idx="2">
            <a:schemeClr val="accent1">
              <a:shade val="50000"/>
            </a:schemeClr>
          </a:lnRef>
          <a:fillRef xmlns:a="http://schemas.openxmlformats.org/drawingml/2006/main" idx="1">
            <a:schemeClr val="accent1"/>
          </a:fillRef>
          <a:effectRef xmlns:a="http://schemas.openxmlformats.org/drawingml/2006/main" idx="0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  <a:r>
              <a:rPr sz="2800" b="1">
                <a:solidFill>
                  <a:schemeClr val="bg1"/>
                </a:solidFill>
                <a:latin typeface="Aptos"/>
                <a:ea typeface="Aptos"/>
                <a:cs typeface="Aptos"/>
              </a:rPr>
              <a:t>Lecture 9</a:t>
            </a:r>
          </a:p>
        </p:txBody>
      </p:sp>
      <p:sp>
        <p:nvSpPr>
          <p:cNvPr id="46" name="TextBox 45">
            <a:extLst xmlns:a="http://schemas.openxmlformats.org/drawingml/2006/main">
              <a:ext uri="{FF2B5EF4-FFF2-40B4-BE49-F238E27FC236}">
                <a16:creationId xmlns:a16="http://schemas.microsoft.com/office/drawing/2014/main" id="{E9975C46-C5D5-4FD4-A587-F78CCA156B7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07123" y="4601849"/>
            <a:ext cx="4192180" cy="40011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spAutoFit/>
          </a:bodyPr>
          <a:lstStyle xmlns:a="http://schemas.openxmlformats.org/drawingml/2006/main"/>
          <a:p xmlns:a="http://schemas.openxmlformats.org/drawingml/2006/main">
            <a:r>
              <a:rPr sz="2000" b="1">
                <a:solidFill>
                  <a:srgbClr val="002060"/>
                </a:solidFill>
                <a:latin typeface="Aptos"/>
                <a:ea typeface="Aptos"/>
                <a:cs typeface="Aptos"/>
              </a:rPr>
              <a:t>MGM 237</a:t>
            </a:r>
          </a:p>
        </p:txBody>
      </p:sp>
      <p:sp>
        <p:nvSpPr>
          <p:cNvPr id="14" name="Oval 13">
            <a:extLst xmlns:a="http://schemas.openxmlformats.org/drawingml/2006/main">
              <a:ext uri="{FF2B5EF4-FFF2-40B4-BE49-F238E27FC236}">
                <a16:creationId xmlns:a16="http://schemas.microsoft.com/office/drawing/2014/main" id="{CD2256A9-8E57-4972-9D09-014C316589F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200343" y="-320675"/>
            <a:ext cx="7410450" cy="7410450"/>
          </a:xfrm>
          <a:prstGeom xmlns:a="http://schemas.openxmlformats.org/drawingml/2006/main" prst="ellipse">
            <a:avLst/>
          </a:prstGeom>
          <a:blipFill xmlns:a="http://schemas.openxmlformats.org/drawingml/2006/main">
            <a:blip xmlns:r="http://schemas.openxmlformats.org/officeDocument/2006/relationships" r:embed="R4bdfe5b86edf499d"/>
            <a:stretch>
              <a:fillRect l="0" t="-1000" r="0" b="0"/>
            </a:stretch>
          </a:blipFill>
        </p:spPr>
        <p:style>
          <a:lnRef xmlns:a="http://schemas.openxmlformats.org/drawingml/2006/main" idx="2">
            <a:schemeClr val="accent1">
              <a:shade val="15000"/>
            </a:schemeClr>
          </a:lnRef>
          <a:fillRef xmlns:a="http://schemas.openxmlformats.org/drawingml/2006/main" idx="1">
            <a:schemeClr val="accent1"/>
          </a:fillRef>
          <a:effectRef xmlns:a="http://schemas.openxmlformats.org/drawingml/2006/main" idx="0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" name="TextBox 4">
            <a:extLst xmlns:a="http://schemas.openxmlformats.org/drawingml/2006/main">
              <a:ext uri="{FF2B5EF4-FFF2-40B4-BE49-F238E27FC236}">
                <a16:creationId xmlns:a16="http://schemas.microsoft.com/office/drawing/2014/main" id="{EAB2935D-5824-2899-8987-CD882D04D3E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07122" y="5026551"/>
            <a:ext cx="5780763" cy="707886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spAutoFit/>
          </a:bodyPr>
          <a:lstStyle xmlns:a="http://schemas.openxmlformats.org/drawingml/2006/main"/>
          <a:p xmlns:a="http://schemas.openxmlformats.org/drawingml/2006/main">
            <a:pPr>
              <a:buNone/>
            </a:pPr>
            <a:r>
              <a:rPr sz="2000" b="1" u="none">
                <a:solidFill>
                  <a:srgbClr val="002060"/>
                </a:solidFill>
                <a:latin typeface="Aptos"/>
                <a:ea typeface="Aptos"/>
                <a:cs typeface="Aptos"/>
              </a:rPr>
              <a:t>Cost of Capital, Capital Structure,</a:t>
            </a:r>
          </a:p>
          <a:p xmlns:a="http://schemas.openxmlformats.org/drawingml/2006/main">
            <a:pPr>
              <a:buNone/>
            </a:pPr>
            <a:r>
              <a:rPr sz="2000" b="1" u="none">
                <a:solidFill>
                  <a:srgbClr val="002060"/>
                </a:solidFill>
                <a:latin typeface="Aptos"/>
                <a:ea typeface="Aptos"/>
                <a:cs typeface="Aptos"/>
              </a:rPr>
              <a:t>and Dividend Policy</a:t>
            </a:r>
          </a:p>
        </p:txBody>
      </p:sp>
      <p:pic>
        <p:nvPicPr>
          <p:cNvPr id="55" name="Graphic 21"/>
          <p:cNvPicPr>
            <a:picLocks xmlns:a="http://schemas.openxmlformats.org/drawingml/2006/main" noChangeAspect="1"/>
          </p:cNvPicPr>
          <p:nvPr/>
        </p:nvPicPr>
        <p:blipFill rotWithShape="1">
          <a:blip xmlns:r="http://schemas.openxmlformats.org/officeDocument/2006/relationships" xmlns:a="http://schemas.openxmlformats.org/drawingml/2006/main" r:embed="R87a8350e285945b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xmlns:a="http://schemas.openxmlformats.org/drawingml/2006/main" l="0" t="27877" r="0" b="25429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>
            <a:off x="194617" y="269653"/>
            <a:ext cx="2954655" cy="1379622"/>
          </a:xfrm>
          <a:prstGeom xmlns:a="http://schemas.openxmlformats.org/drawingml/2006/main"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97904"/>
      </p:ext>
    </p:extLst>
  </p:cSld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pic>
        <p:nvPicPr>
          <p:cNvPr id="34" name="Picture Placeholder 4"/>
          <p:cNvPicPr>
            <a:picLocks xmlns:a="http://schemas.openxmlformats.org/drawingml/2006/main" noChangeAspect="1"/>
          </p:cNvPicPr>
          <p:nvPr>
            <p:ph type="pic" idx="10"/>
          </p:nvPr>
        </p:nvPicPr>
        <p:blipFill>
          <a:blip xmlns:r="http://schemas.openxmlformats.org/officeDocument/2006/relationships" xmlns:a="http://schemas.openxmlformats.org/drawingml/2006/main" r:embed="R1bf9324dbe6b4661"/>
          <a:srcRect xmlns:a="http://schemas.openxmlformats.org/drawingml/2006/main" l="13924" t="0" r="13924" b="0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>
            <a:off x="2808" y="0"/>
            <a:ext cx="5547685" cy="5573488"/>
          </a:xfrm>
        </p:spPr>
      </p:pic>
      <p:sp>
        <p:nvSpPr>
          <p:cNvPr id="2" name="Right Triangle 1">
            <a:extLst xmlns:a="http://schemas.openxmlformats.org/drawingml/2006/main">
              <a:ext uri="{FF2B5EF4-FFF2-40B4-BE49-F238E27FC236}">
                <a16:creationId xmlns:a16="http://schemas.microsoft.com/office/drawing/2014/main" id="{0003F137-0E93-4E50-87BF-2C8B28FFFE2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 rot="5400000">
            <a:off x="-4175" y="4176"/>
            <a:ext cx="1799302" cy="1790952"/>
          </a:xfrm>
          <a:prstGeom xmlns:a="http://schemas.openxmlformats.org/drawingml/2006/main" prst="rtTriangle">
            <a:avLst/>
          </a:prstGeom>
          <a:solidFill xmlns:a="http://schemas.openxmlformats.org/drawingml/2006/main">
            <a:schemeClr val="bg1"/>
          </a:solidFill>
          <a:ln xmlns:a="http://schemas.openxmlformats.org/drawingml/2006/main">
            <a:noFill/>
          </a:ln>
        </p:spPr>
        <p:style>
          <a:lnRef xmlns:a="http://schemas.openxmlformats.org/drawingml/2006/main" idx="2">
            <a:schemeClr val="accent1">
              <a:shade val="50000"/>
            </a:schemeClr>
          </a:lnRef>
          <a:fillRef xmlns:a="http://schemas.openxmlformats.org/drawingml/2006/main" idx="1">
            <a:schemeClr val="accent1"/>
          </a:fillRef>
          <a:effectRef xmlns:a="http://schemas.openxmlformats.org/drawingml/2006/main" idx="0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8" name="Parallelogram 7">
            <a:extLst xmlns:a="http://schemas.openxmlformats.org/drawingml/2006/main">
              <a:ext uri="{FF2B5EF4-FFF2-40B4-BE49-F238E27FC236}">
                <a16:creationId xmlns:a16="http://schemas.microsoft.com/office/drawing/2014/main" id="{0FEDA02E-302C-487C-A966-366E4ADA94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 rot="16200000" flipV="1">
            <a:off x="-639822" y="4099490"/>
            <a:ext cx="5573486" cy="2477106"/>
          </a:xfrm>
          <a:prstGeom xmlns:a="http://schemas.openxmlformats.org/drawingml/2006/main" prst="parallelogram">
            <a:avLst>
              <a:gd name="adj" fmla="val 100467"/>
            </a:avLst>
          </a:prstGeom>
          <a:solidFill xmlns:a="http://schemas.openxmlformats.org/drawingml/2006/main">
            <a:srgbClr val="669BBC">
              <a:alpha val="27059"/>
            </a:srgbClr>
          </a:solidFill>
          <a:ln xmlns:a="http://schemas.openxmlformats.org/drawingml/2006/main">
            <a:noFill/>
          </a:ln>
        </p:spPr>
        <p:style>
          <a:lnRef xmlns:a="http://schemas.openxmlformats.org/drawingml/2006/main" idx="2">
            <a:schemeClr val="accent1">
              <a:shade val="50000"/>
            </a:schemeClr>
          </a:lnRef>
          <a:fillRef xmlns:a="http://schemas.openxmlformats.org/drawingml/2006/main" idx="1">
            <a:schemeClr val="accent1"/>
          </a:fillRef>
          <a:effectRef xmlns:a="http://schemas.openxmlformats.org/drawingml/2006/main" idx="0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5" name="TextBox 24">
            <a:extLst xmlns:a="http://schemas.openxmlformats.org/drawingml/2006/main">
              <a:ext uri="{FF2B5EF4-FFF2-40B4-BE49-F238E27FC236}">
                <a16:creationId xmlns:a16="http://schemas.microsoft.com/office/drawing/2014/main" id="{D20A8BD1-3778-4DB3-98DA-CBF9754387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975758" y="1401004"/>
            <a:ext cx="6150251" cy="88392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normAutofit fontScale="100000"/>
          </a:bodyPr>
          <a:lstStyle xmlns:a="http://schemas.openxmlformats.org/drawingml/2006/main"/>
          <a:p xmlns:a="http://schemas.openxmlformats.org/drawingml/2006/main">
            <a:pPr marL="719455">
              <a:buNone/>
              <a:defRPr sz="2600" b="1">
                <a:latin typeface="Aptos Display"/>
                <a:ea typeface="Aptos Display"/>
                <a:cs typeface="Aptos Display"/>
              </a:defRPr>
            </a:pPr>
            <a:r>
              <a:rPr sz="2600" b="1">
                <a:solidFill>
                  <a:srgbClr val="00B0F0"/>
                </a:solidFill>
                <a:latin typeface="Aptos Display"/>
                <a:ea typeface="Aptos Display"/>
                <a:cs typeface="Aptos Display"/>
              </a:rPr>
              <a:t>Cost of Capital, Capital Structure, and Dividend Policy</a:t>
            </a:r>
          </a:p>
        </p:txBody>
      </p:sp>
      <p:sp>
        <p:nvSpPr>
          <p:cNvPr id="31" name="TextBox 30">
            <a:extLst xmlns:a="http://schemas.openxmlformats.org/drawingml/2006/main">
              <a:ext uri="{FF2B5EF4-FFF2-40B4-BE49-F238E27FC236}">
                <a16:creationId xmlns:a16="http://schemas.microsoft.com/office/drawing/2014/main" id="{75087C12-5395-4DE8-AAB3-D06BE260F0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7433" y="2212064"/>
            <a:ext cx="8136722" cy="348409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200000"/>
              </a:lnSpc>
              <a:buNone/>
              <a:defRPr sz="1400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002060"/>
                </a:solidFill>
                <a:latin typeface="Aptos"/>
                <a:ea typeface="Aptos"/>
                <a:cs typeface="Aptos"/>
              </a:rPr>
              <a:t>Learning Outcomes</a:t>
            </a:r>
          </a:p>
          <a:p xmlns:a="http://schemas.openxmlformats.org/drawingml/2006/main">
            <a:pPr>
              <a:lnSpc>
                <a:spcPct val="200000"/>
              </a:lnSpc>
              <a:buNone/>
              <a:defRPr sz="1400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C000"/>
                </a:solidFill>
                <a:latin typeface="Aptos"/>
                <a:ea typeface="Aptos"/>
                <a:cs typeface="Aptos"/>
              </a:rPr>
              <a:t>Students will be able to:</a:t>
            </a:r>
          </a:p>
          <a:p xmlns:a="http://schemas.openxmlformats.org/drawingml/2006/main">
            <a:pPr marL="342900" indent="-342900">
              <a:lnSpc>
                <a:spcPct val="150000"/>
              </a:lnSpc>
              <a:buChar char="•"/>
              <a:defRPr sz="1400">
                <a:latin typeface="Aptos"/>
                <a:ea typeface="Aptos"/>
                <a:cs typeface="Aptos"/>
              </a:defRPr>
            </a:pPr>
            <a:r>
              <a:rPr sz="1400" b="1">
                <a:latin typeface="Aptos"/>
                <a:ea typeface="Aptos"/>
                <a:cs typeface="Aptos"/>
              </a:rPr>
              <a:t>Explain financing choices and capital structure.</a:t>
            </a:r>
          </a:p>
          <a:p xmlns:a="http://schemas.openxmlformats.org/drawingml/2006/main">
            <a:pPr marL="342900" indent="-342900">
              <a:lnSpc>
                <a:spcPct val="150000"/>
              </a:lnSpc>
              <a:buChar char="•"/>
              <a:defRPr sz="1400">
                <a:latin typeface="Aptos"/>
                <a:ea typeface="Aptos"/>
                <a:cs typeface="Aptos"/>
              </a:defRPr>
            </a:pPr>
            <a:r>
              <a:rPr sz="1400" b="1">
                <a:latin typeface="Aptos"/>
                <a:ea typeface="Aptos"/>
                <a:cs typeface="Aptos"/>
              </a:rPr>
              <a:t>Estimate cost of debt, preferred stock, and common equity.</a:t>
            </a:r>
          </a:p>
          <a:p xmlns:a="http://schemas.openxmlformats.org/drawingml/2006/main">
            <a:pPr marL="342900" indent="-342900">
              <a:lnSpc>
                <a:spcPct val="150000"/>
              </a:lnSpc>
              <a:buChar char="•"/>
              <a:defRPr sz="1400">
                <a:latin typeface="Aptos"/>
                <a:ea typeface="Aptos"/>
                <a:cs typeface="Aptos"/>
              </a:defRPr>
            </a:pPr>
            <a:r>
              <a:rPr sz="1400" b="1">
                <a:latin typeface="Aptos"/>
                <a:ea typeface="Aptos"/>
                <a:cs typeface="Aptos"/>
              </a:rPr>
              <a:t>Calculate WACC and connect it to investment decisions.</a:t>
            </a:r>
          </a:p>
          <a:p xmlns:a="http://schemas.openxmlformats.org/drawingml/2006/main">
            <a:pPr marL="342900" indent="-342900">
              <a:lnSpc>
                <a:spcPct val="150000"/>
              </a:lnSpc>
              <a:buChar char="•"/>
              <a:defRPr sz="1400">
                <a:latin typeface="Aptos"/>
                <a:ea typeface="Aptos"/>
                <a:cs typeface="Aptos"/>
              </a:defRPr>
            </a:pPr>
            <a:r>
              <a:rPr sz="1400" b="1">
                <a:latin typeface="Aptos"/>
                <a:ea typeface="Aptos"/>
                <a:cs typeface="Aptos"/>
              </a:rPr>
              <a:t>Analyze growth, leverage, and dividend policy.</a:t>
            </a:r>
          </a:p>
          <a:p xmlns:a="http://schemas.openxmlformats.org/drawingml/2006/main">
            <a:pPr marL="342900" indent="-342900">
              <a:lnSpc>
                <a:spcPct val="150000"/>
              </a:lnSpc>
              <a:buChar char="•"/>
            </a:pPr>
          </a:p>
        </p:txBody>
      </p:sp>
      <p:sp>
        <p:nvSpPr>
          <p:cNvPr id="3" name="Text 4">
            <a:extLst xmlns:a="http://schemas.openxmlformats.org/drawingml/2006/main">
              <a:ext uri="{FF2B5EF4-FFF2-40B4-BE49-F238E27FC236}">
                <a16:creationId xmlns:a16="http://schemas.microsoft.com/office/drawing/2014/main" id="{81E286E3-3D90-444D-6EA8-49E19E31B84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1384280" y="6473952"/>
            <a:ext cx="320040" cy="201168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0" tIns="0" rIns="0" bIns="0" anchor="ctr"/>
          <a:lstStyle xmlns:a="http://schemas.openxmlformats.org/drawingml/2006/main"/>
          <a:p xmlns:a="http://schemas.openxmlformats.org/drawingml/2006/main">
            <a:pPr marL="0" indent="0" algn="r">
              <a:buNone/>
            </a:pPr>
            <a:r>
              <a:rPr sz="1400" b="1">
                <a:solidFill>
                  <a:srgbClr val="17324D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pic>
        <p:nvPicPr>
          <p:cNvPr id="40" name="Graphic 21"/>
          <p:cNvPicPr>
            <a:picLocks xmlns:a="http://schemas.openxmlformats.org/drawingml/2006/main" noChangeAspect="1"/>
          </p:cNvPicPr>
          <p:nvPr/>
        </p:nvPicPr>
        <p:blipFill rotWithShape="1">
          <a:blip xmlns:r="http://schemas.openxmlformats.org/officeDocument/2006/relationships" xmlns:a="http://schemas.openxmlformats.org/drawingml/2006/main" r:embed="R829a0feb7f41429f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xmlns:a="http://schemas.openxmlformats.org/drawingml/2006/main" l="0" t="27877" r="0" b="25429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>
            <a:off x="9782999" y="59789"/>
            <a:ext cx="2305141" cy="1076343"/>
          </a:xfrm>
          <a:prstGeom xmlns:a="http://schemas.openxmlformats.org/drawingml/2006/main" prst="rect">
            <a:avLst/>
          </a:prstGeom>
        </p:spPr>
      </p:pic>
      <p:sp>
        <p:nvSpPr>
          <p:cNvPr id="6" name="Rectangle 5">
            <a:extLst xmlns:a="http://schemas.openxmlformats.org/drawingml/2006/main">
              <a:ext uri="{FF2B5EF4-FFF2-40B4-BE49-F238E27FC236}">
                <a16:creationId xmlns:a16="http://schemas.microsoft.com/office/drawing/2014/main" id="{C0ADF636-7AAF-93DA-CC7E-6C968B7AE80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86537" y="1335074"/>
            <a:ext cx="1190600" cy="988453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B0F0"/>
          </a:solidFill>
          <a:ln xmlns:a="http://schemas.openxmlformats.org/drawingml/2006/main">
            <a:noFill/>
          </a:ln>
        </p:spPr>
        <p:style>
          <a:lnRef xmlns:a="http://schemas.openxmlformats.org/drawingml/2006/main" idx="2">
            <a:schemeClr val="accent1">
              <a:shade val="50000"/>
            </a:schemeClr>
          </a:lnRef>
          <a:fillRef xmlns:a="http://schemas.openxmlformats.org/drawingml/2006/main" idx="1">
            <a:schemeClr val="accent1"/>
          </a:fillRef>
          <a:effectRef xmlns:a="http://schemas.openxmlformats.org/drawingml/2006/main" idx="0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7" name="TextBox 6">
            <a:extLst xmlns:a="http://schemas.openxmlformats.org/drawingml/2006/main">
              <a:ext uri="{FF2B5EF4-FFF2-40B4-BE49-F238E27FC236}">
                <a16:creationId xmlns:a16="http://schemas.microsoft.com/office/drawing/2014/main" id="{9F4CE1E8-1347-4227-9953-9677DBC895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7433" y="1329617"/>
            <a:ext cx="1091009" cy="33718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spAutoFit/>
          </a:bodyPr>
          <a:lstStyle xmlns:a="http://schemas.openxmlformats.org/drawingml/2006/main"/>
          <a:p xmlns:a="http://schemas.openxmlformats.org/drawingml/2006/main">
            <a:pPr algn="ctr">
              <a:buNone/>
            </a:pPr>
            <a:r>
              <a:rPr sz="1600" b="1">
                <a:solidFill>
                  <a:schemeClr val="bg1"/>
                </a:solidFill>
                <a:latin typeface="Aptos"/>
                <a:ea typeface="Aptos"/>
                <a:cs typeface="Aptos"/>
              </a:rPr>
              <a:t>Chapter</a:t>
            </a:r>
          </a:p>
        </p:txBody>
      </p:sp>
      <p:sp>
        <p:nvSpPr>
          <p:cNvPr id="9" name="TextBox 8">
            <a:extLst xmlns:a="http://schemas.openxmlformats.org/drawingml/2006/main">
              <a:ext uri="{FF2B5EF4-FFF2-40B4-BE49-F238E27FC236}">
                <a16:creationId xmlns:a16="http://schemas.microsoft.com/office/drawing/2014/main" id="{61CAE343-07CB-A2B8-D614-A08358F2AA1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73752" y="1599946"/>
            <a:ext cx="916928" cy="70675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spAutoFit/>
          </a:bodyPr>
          <a:lstStyle xmlns:a="http://schemas.openxmlformats.org/drawingml/2006/main"/>
          <a:p xmlns:a="http://schemas.openxmlformats.org/drawingml/2006/main">
            <a:pPr algn="ctr">
              <a:buNone/>
            </a:pPr>
            <a:r>
              <a:rPr sz="4000" b="1">
                <a:solidFill>
                  <a:schemeClr val="bg1"/>
                </a:solidFill>
                <a:latin typeface="Aptos"/>
                <a:ea typeface="Aptos"/>
                <a:cs typeface="Aptos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357438441"/>
      </p:ext>
    </p:extLst>
  </p:cSld>
</p:sld>
</file>

<file path=ppt/slides/slide3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4" name="Text 0">
            <a:extLst xmlns:a="http://schemas.openxmlformats.org/drawingml/2006/main">
              <a:ext uri="{FF2B5EF4-FFF2-40B4-BE49-F238E27FC236}">
                <a16:creationId xmlns:a16="http://schemas.microsoft.com/office/drawing/2014/main" id="{83739BB7-6E31-4B5A-9014-2FFFCC97C2B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INTEGRATION</a:t>
            </a:r>
          </a:p>
        </p:txBody>
      </p:sp>
      <p:sp>
        <p:nvSpPr>
          <p:cNvPr id="15" name="Text 1">
            <a:extLst xmlns:a="http://schemas.openxmlformats.org/drawingml/2006/main">
              <a:ext uri="{FF2B5EF4-FFF2-40B4-BE49-F238E27FC236}">
                <a16:creationId xmlns:a16="http://schemas.microsoft.com/office/drawing/2014/main" id="{58D07A0F-2AA8-4718-8E16-55E8447D4BC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Course Roadmap Integration</a:t>
            </a:r>
          </a:p>
        </p:txBody>
      </p:sp>
      <p:sp>
        <p:nvSpPr>
          <p:cNvPr id="16" name="Text 2">
            <a:extLst xmlns:a="http://schemas.openxmlformats.org/drawingml/2006/main">
              <a:ext uri="{FF2B5EF4-FFF2-40B4-BE49-F238E27FC236}">
                <a16:creationId xmlns:a16="http://schemas.microsoft.com/office/drawing/2014/main" id="{2C086DCF-89A7-4CA9-B501-BF4F352E8C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17" name="Shape 3">
            <a:extLst xmlns:a="http://schemas.openxmlformats.org/drawingml/2006/main">
              <a:ext uri="{FF2B5EF4-FFF2-40B4-BE49-F238E27FC236}">
                <a16:creationId xmlns:a16="http://schemas.microsoft.com/office/drawing/2014/main" id="{07855C47-3EDF-405E-AF54-BC553FDBF9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8" name="Text 4">
            <a:extLst xmlns:a="http://schemas.openxmlformats.org/drawingml/2006/main">
              <a:ext uri="{FF2B5EF4-FFF2-40B4-BE49-F238E27FC236}">
                <a16:creationId xmlns:a16="http://schemas.microsoft.com/office/drawing/2014/main" id="{D7A0A6E5-BE89-4847-A96A-A87841D6D8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4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b48d8988056c4dc3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21" name="Text 6">
            <a:extLst xmlns:a="http://schemas.openxmlformats.org/drawingml/2006/main">
              <a:ext uri="{FF2B5EF4-FFF2-40B4-BE49-F238E27FC236}">
                <a16:creationId xmlns:a16="http://schemas.microsoft.com/office/drawing/2014/main" id="{7347EA32-6190-41E9-9926-2DBA9A1043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Invest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Capital budgeting</a:t>
            </a:r>
          </a:p>
        </p:txBody>
      </p:sp>
      <p:sp>
        <p:nvSpPr>
          <p:cNvPr id="22" name="Shape 7">
            <a:extLst xmlns:a="http://schemas.openxmlformats.org/drawingml/2006/main">
              <a:ext uri="{FF2B5EF4-FFF2-40B4-BE49-F238E27FC236}">
                <a16:creationId xmlns:a16="http://schemas.microsoft.com/office/drawing/2014/main" id="{DD4BBE0D-C425-44FA-9B22-01CAA3332E3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3" name="Text 8">
            <a:extLst xmlns:a="http://schemas.openxmlformats.org/drawingml/2006/main">
              <a:ext uri="{FF2B5EF4-FFF2-40B4-BE49-F238E27FC236}">
                <a16:creationId xmlns:a16="http://schemas.microsoft.com/office/drawing/2014/main" id="{BD05B686-E691-4661-921A-1D1FC4DBAE5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Finance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Capital structure</a:t>
            </a:r>
          </a:p>
        </p:txBody>
      </p:sp>
      <p:sp>
        <p:nvSpPr>
          <p:cNvPr id="24" name="Shape 9">
            <a:extLst xmlns:a="http://schemas.openxmlformats.org/drawingml/2006/main">
              <a:ext uri="{FF2B5EF4-FFF2-40B4-BE49-F238E27FC236}">
                <a16:creationId xmlns:a16="http://schemas.microsoft.com/office/drawing/2014/main" id="{7FCE9524-C84E-40EF-A100-0481B25FB55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5" name="Text 10">
            <a:extLst xmlns:a="http://schemas.openxmlformats.org/drawingml/2006/main">
              <a:ext uri="{FF2B5EF4-FFF2-40B4-BE49-F238E27FC236}">
                <a16:creationId xmlns:a16="http://schemas.microsoft.com/office/drawing/2014/main" id="{A28D6A3D-246B-4077-BBC3-45173AD399D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Distribute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Dividend policy</a:t>
            </a:r>
          </a:p>
        </p:txBody>
      </p:sp>
      <p:sp>
        <p:nvSpPr>
          <p:cNvPr id="26" name="Text 11">
            <a:extLst xmlns:a="http://schemas.openxmlformats.org/drawingml/2006/main">
              <a:ext uri="{FF2B5EF4-FFF2-40B4-BE49-F238E27FC236}">
                <a16:creationId xmlns:a16="http://schemas.microsoft.com/office/drawing/2014/main" id="{0B2851DC-4566-44F3-A673-A4612ADCB82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Lecture 9 shows how earlier finance topics work together before Lecture 10 on AI in finance.</a:t>
            </a:r>
          </a:p>
        </p:txBody>
      </p:sp>
      <p:sp>
        <p:nvSpPr>
          <p:cNvPr id="27" name="Text 12">
            <a:extLst xmlns:a="http://schemas.openxmlformats.org/drawingml/2006/main">
              <a:ext uri="{FF2B5EF4-FFF2-40B4-BE49-F238E27FC236}">
                <a16:creationId xmlns:a16="http://schemas.microsoft.com/office/drawing/2014/main" id="{4C7B33C1-635B-4B91-B873-A9D5A30CE7E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firm accepts a positive-NPV project only if its expected return exceeds the appropriate cost of capital.</a:t>
            </a:r>
          </a:p>
        </p:txBody>
      </p:sp>
      <p:sp>
        <p:nvSpPr>
          <p:cNvPr id="28" name="Text 13">
            <a:extLst xmlns:a="http://schemas.openxmlformats.org/drawingml/2006/main">
              <a:ext uri="{FF2B5EF4-FFF2-40B4-BE49-F238E27FC236}">
                <a16:creationId xmlns:a16="http://schemas.microsoft.com/office/drawing/2014/main" id="{FC643EC2-088A-4ABC-9E2A-1CFB3134A8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29" name="Text 14">
            <a:extLst xmlns:a="http://schemas.openxmlformats.org/drawingml/2006/main">
              <a:ext uri="{FF2B5EF4-FFF2-40B4-BE49-F238E27FC236}">
                <a16:creationId xmlns:a16="http://schemas.microsoft.com/office/drawing/2014/main" id="{5FA2B626-55CE-4DD7-9B2B-6F900FDE6D4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0" name="Rounded Rectangle 29">
            <a:extLst xmlns:a="http://schemas.openxmlformats.org/drawingml/2006/main">
              <a:ext uri="{FF2B5EF4-FFF2-40B4-BE49-F238E27FC236}">
                <a16:creationId xmlns:a16="http://schemas.microsoft.com/office/drawing/2014/main" id="{23C630AF-7A28-4F8D-9347-17A7FD5760B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1" name="Rounded Rectangle 30">
            <a:extLst xmlns:a="http://schemas.openxmlformats.org/drawingml/2006/main">
              <a:ext uri="{FF2B5EF4-FFF2-40B4-BE49-F238E27FC236}">
                <a16:creationId xmlns:a16="http://schemas.microsoft.com/office/drawing/2014/main" id="{4EA48B66-09C8-464F-943A-2A7BCC9B79C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32" name="TextBox 31">
            <a:extLst xmlns:a="http://schemas.openxmlformats.org/drawingml/2006/main">
              <a:ext uri="{FF2B5EF4-FFF2-40B4-BE49-F238E27FC236}">
                <a16:creationId xmlns:a16="http://schemas.microsoft.com/office/drawing/2014/main" id="{E98575E3-F40A-41AE-9743-3C1689AB01D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This lecture connects valuation, risk, return, and capital budgeting.</a:t>
            </a:r>
          </a:p>
        </p:txBody>
      </p:sp>
      <p:sp>
        <p:nvSpPr>
          <p:cNvPr id="33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8385CED5-593E-4378-B62D-8C45A79282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4" name="Rounded Rectangle 33">
            <a:extLst xmlns:a="http://schemas.openxmlformats.org/drawingml/2006/main">
              <a:ext uri="{FF2B5EF4-FFF2-40B4-BE49-F238E27FC236}">
                <a16:creationId xmlns:a16="http://schemas.microsoft.com/office/drawing/2014/main" id="{47741A30-DE3B-411F-92C3-2DF2454910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5" name="TextBox 34">
            <a:extLst xmlns:a="http://schemas.openxmlformats.org/drawingml/2006/main">
              <a:ext uri="{FF2B5EF4-FFF2-40B4-BE49-F238E27FC236}">
                <a16:creationId xmlns:a16="http://schemas.microsoft.com/office/drawing/2014/main" id="{601EAAC8-1B2B-41F7-B9F7-331B923D13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firm must finance projects at a cost that reflects investor required returns.</a:t>
            </a:r>
          </a:p>
        </p:txBody>
      </p:sp>
      <p:sp>
        <p:nvSpPr>
          <p:cNvPr id="36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7440DDEC-40E7-4DE5-8239-4CFC28F6FA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7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AEF84484-C5A6-4BDC-BDC9-61B5BF7FAA6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38" name="TextBox 37">
            <a:extLst xmlns:a="http://schemas.openxmlformats.org/drawingml/2006/main">
              <a:ext uri="{FF2B5EF4-FFF2-40B4-BE49-F238E27FC236}">
                <a16:creationId xmlns:a16="http://schemas.microsoft.com/office/drawing/2014/main" id="{D6A9481C-7E4D-43C5-88F9-A2928D5A4B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Good financing supports positive-NPV projects and firm value maximization.</a:t>
            </a:r>
          </a:p>
        </p:txBody>
      </p:sp>
      <p:sp>
        <p:nvSpPr>
          <p:cNvPr id="39" name="Rounded Rectangle 38">
            <a:extLst xmlns:a="http://schemas.openxmlformats.org/drawingml/2006/main">
              <a:ext uri="{FF2B5EF4-FFF2-40B4-BE49-F238E27FC236}">
                <a16:creationId xmlns:a16="http://schemas.microsoft.com/office/drawing/2014/main" id="{158FD6F6-9371-4161-B6F9-43ABC63AEC2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0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1257AA86-8C03-48A8-BD3A-075E5E0BE34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41" name="TextBox 40">
            <a:extLst xmlns:a="http://schemas.openxmlformats.org/drawingml/2006/main">
              <a:ext uri="{FF2B5EF4-FFF2-40B4-BE49-F238E27FC236}">
                <a16:creationId xmlns:a16="http://schemas.microsoft.com/office/drawing/2014/main" id="{5DE60CC3-9571-480C-A56E-D591D204EEA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Dividend policy determines how much profit is paid out versus retained for growth.</a:t>
            </a:r>
          </a:p>
        </p:txBody>
      </p:sp>
    </p:spTree>
    <p:extLst>
      <p:ext uri="{BB962C8B-B14F-4D97-AF65-F5344CB8AC3E}">
        <p14:creationId xmlns:p14="http://schemas.microsoft.com/office/powerpoint/2010/main" val="255896913"/>
      </p:ext>
    </p:extLst>
  </p:cSld>
</p:sld>
</file>

<file path=ppt/slides/slide4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30" name="Text 0">
            <a:extLst xmlns:a="http://schemas.openxmlformats.org/drawingml/2006/main">
              <a:ext uri="{FF2B5EF4-FFF2-40B4-BE49-F238E27FC236}">
                <a16:creationId xmlns:a16="http://schemas.microsoft.com/office/drawing/2014/main" id="{73BBEC3E-F28C-4CC0-8FDD-3F5812E686D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DECISION</a:t>
            </a:r>
          </a:p>
        </p:txBody>
      </p:sp>
      <p:sp>
        <p:nvSpPr>
          <p:cNvPr id="31" name="Text 1">
            <a:extLst xmlns:a="http://schemas.openxmlformats.org/drawingml/2006/main">
              <a:ext uri="{FF2B5EF4-FFF2-40B4-BE49-F238E27FC236}">
                <a16:creationId xmlns:a16="http://schemas.microsoft.com/office/drawing/2014/main" id="{3EEAA04D-1B7D-421A-B179-886ED7763AB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Financing Decisions and Firm Value</a:t>
            </a:r>
          </a:p>
        </p:txBody>
      </p:sp>
      <p:sp>
        <p:nvSpPr>
          <p:cNvPr id="32" name="Text 2">
            <a:extLst xmlns:a="http://schemas.openxmlformats.org/drawingml/2006/main">
              <a:ext uri="{FF2B5EF4-FFF2-40B4-BE49-F238E27FC236}">
                <a16:creationId xmlns:a16="http://schemas.microsoft.com/office/drawing/2014/main" id="{59E5EFAF-6270-48E5-9C62-915433DCC1B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33" name="Shape 3">
            <a:extLst xmlns:a="http://schemas.openxmlformats.org/drawingml/2006/main">
              <a:ext uri="{FF2B5EF4-FFF2-40B4-BE49-F238E27FC236}">
                <a16:creationId xmlns:a16="http://schemas.microsoft.com/office/drawing/2014/main" id="{FC2DF55E-EF25-4D55-A72E-29B907FE45B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4" name="Text 4">
            <a:extLst xmlns:a="http://schemas.openxmlformats.org/drawingml/2006/main">
              <a:ext uri="{FF2B5EF4-FFF2-40B4-BE49-F238E27FC236}">
                <a16:creationId xmlns:a16="http://schemas.microsoft.com/office/drawing/2014/main" id="{D52626DF-72A4-43D8-9D07-3F4FDA8A0D9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64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f50f00ea024e4807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37" name="Text 6">
            <a:extLst xmlns:a="http://schemas.openxmlformats.org/drawingml/2006/main">
              <a:ext uri="{FF2B5EF4-FFF2-40B4-BE49-F238E27FC236}">
                <a16:creationId xmlns:a16="http://schemas.microsoft.com/office/drawing/2014/main" id="{90103092-7969-46F7-BF28-6EC393F92F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Funding mix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Debt + equity</a:t>
            </a:r>
          </a:p>
        </p:txBody>
      </p:sp>
      <p:sp>
        <p:nvSpPr>
          <p:cNvPr id="38" name="Shape 7">
            <a:extLst xmlns:a="http://schemas.openxmlformats.org/drawingml/2006/main">
              <a:ext uri="{FF2B5EF4-FFF2-40B4-BE49-F238E27FC236}">
                <a16:creationId xmlns:a16="http://schemas.microsoft.com/office/drawing/2014/main" id="{90777146-ABE1-4D78-9EA2-92A132F966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9" name="Text 8">
            <a:extLst xmlns:a="http://schemas.openxmlformats.org/drawingml/2006/main">
              <a:ext uri="{FF2B5EF4-FFF2-40B4-BE49-F238E27FC236}">
                <a16:creationId xmlns:a16="http://schemas.microsoft.com/office/drawing/2014/main" id="{411A3256-1BD3-4250-A41B-407142DD45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Risk and cost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Required returns</a:t>
            </a:r>
          </a:p>
        </p:txBody>
      </p:sp>
      <p:sp>
        <p:nvSpPr>
          <p:cNvPr id="40" name="Shape 9">
            <a:extLst xmlns:a="http://schemas.openxmlformats.org/drawingml/2006/main">
              <a:ext uri="{FF2B5EF4-FFF2-40B4-BE49-F238E27FC236}">
                <a16:creationId xmlns:a16="http://schemas.microsoft.com/office/drawing/2014/main" id="{6468CAEA-00A0-4876-AFD8-2C38542744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1" name="Text 10">
            <a:extLst xmlns:a="http://schemas.openxmlformats.org/drawingml/2006/main">
              <a:ext uri="{FF2B5EF4-FFF2-40B4-BE49-F238E27FC236}">
                <a16:creationId xmlns:a16="http://schemas.microsoft.com/office/drawing/2014/main" id="{5AA1CC16-7028-4006-B37E-59B14CBC005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Firm value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Higher PV</a:t>
            </a:r>
          </a:p>
        </p:txBody>
      </p:sp>
      <p:sp>
        <p:nvSpPr>
          <p:cNvPr id="42" name="Text 11">
            <a:extLst xmlns:a="http://schemas.openxmlformats.org/drawingml/2006/main">
              <a:ext uri="{FF2B5EF4-FFF2-40B4-BE49-F238E27FC236}">
                <a16:creationId xmlns:a16="http://schemas.microsoft.com/office/drawing/2014/main" id="{328D61A4-EDAF-4C02-AF43-39D65B639C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financing decision is good only if it supports value-creating investments.</a:t>
            </a:r>
          </a:p>
        </p:txBody>
      </p:sp>
      <p:sp>
        <p:nvSpPr>
          <p:cNvPr id="43" name="Text 12">
            <a:extLst xmlns:a="http://schemas.openxmlformats.org/drawingml/2006/main">
              <a:ext uri="{FF2B5EF4-FFF2-40B4-BE49-F238E27FC236}">
                <a16:creationId xmlns:a16="http://schemas.microsoft.com/office/drawing/2014/main" id="{65B7ED77-037D-47BB-83CB-C04709A4FAC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cheaper financing reduces WACC from 11% to 9%, more projects may have positive NPV.</a:t>
            </a:r>
          </a:p>
        </p:txBody>
      </p:sp>
      <p:sp>
        <p:nvSpPr>
          <p:cNvPr id="44" name="Text 13">
            <a:extLst xmlns:a="http://schemas.openxmlformats.org/drawingml/2006/main">
              <a:ext uri="{FF2B5EF4-FFF2-40B4-BE49-F238E27FC236}">
                <a16:creationId xmlns:a16="http://schemas.microsoft.com/office/drawing/2014/main" id="{6AC6C9FE-ADE8-448E-B24B-C4519E701D2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45" name="Text 14">
            <a:extLst xmlns:a="http://schemas.openxmlformats.org/drawingml/2006/main">
              <a:ext uri="{FF2B5EF4-FFF2-40B4-BE49-F238E27FC236}">
                <a16:creationId xmlns:a16="http://schemas.microsoft.com/office/drawing/2014/main" id="{3A7017D7-2153-4C42-815B-C51B11CAAD0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46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C4B6ED92-3FE2-4726-81A8-B20360C3787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7" name="Rounded Rectangle 46">
            <a:extLst xmlns:a="http://schemas.openxmlformats.org/drawingml/2006/main">
              <a:ext uri="{FF2B5EF4-FFF2-40B4-BE49-F238E27FC236}">
                <a16:creationId xmlns:a16="http://schemas.microsoft.com/office/drawing/2014/main" id="{63A7B691-2C35-4471-8C6A-3210CFF2F0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48" name="TextBox 47">
            <a:extLst xmlns:a="http://schemas.openxmlformats.org/drawingml/2006/main">
              <a:ext uri="{FF2B5EF4-FFF2-40B4-BE49-F238E27FC236}">
                <a16:creationId xmlns:a16="http://schemas.microsoft.com/office/drawing/2014/main" id="{745B3BC2-0DAE-489D-B2EE-29817434D6F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Financing decisions determine how assets are funded.</a:t>
            </a:r>
          </a:p>
        </p:txBody>
      </p:sp>
      <p:sp>
        <p:nvSpPr>
          <p:cNvPr id="49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1B459CBF-3ABA-493C-B0FA-AF91F2BBA14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0" name="Rounded Rectangle 49">
            <a:extLst xmlns:a="http://schemas.openxmlformats.org/drawingml/2006/main">
              <a:ext uri="{FF2B5EF4-FFF2-40B4-BE49-F238E27FC236}">
                <a16:creationId xmlns:a16="http://schemas.microsoft.com/office/drawing/2014/main" id="{15F06FB1-221D-4E3C-B370-3C5FADC264F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51" name="TextBox 50">
            <a:extLst xmlns:a="http://schemas.openxmlformats.org/drawingml/2006/main">
              <a:ext uri="{FF2B5EF4-FFF2-40B4-BE49-F238E27FC236}">
                <a16:creationId xmlns:a16="http://schemas.microsoft.com/office/drawing/2014/main" id="{E584CC8C-C0D8-4FA1-9196-2D121576D91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5092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Sources of financing include debt, preferred stock, common equity, and retained earnings.</a:t>
            </a:r>
          </a:p>
        </p:txBody>
      </p:sp>
      <p:sp>
        <p:nvSpPr>
          <p:cNvPr id="52" name="Rounded Rectangle 51">
            <a:extLst xmlns:a="http://schemas.openxmlformats.org/drawingml/2006/main">
              <a:ext uri="{FF2B5EF4-FFF2-40B4-BE49-F238E27FC236}">
                <a16:creationId xmlns:a16="http://schemas.microsoft.com/office/drawing/2014/main" id="{247CC3C6-C6F0-4961-A952-18D23F8394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3" name="Rounded Rectangle 52">
            <a:extLst xmlns:a="http://schemas.openxmlformats.org/drawingml/2006/main">
              <a:ext uri="{FF2B5EF4-FFF2-40B4-BE49-F238E27FC236}">
                <a16:creationId xmlns:a16="http://schemas.microsoft.com/office/drawing/2014/main" id="{95FFE490-F0B8-4E2A-9470-F6CEAB6C5AE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54" name="TextBox 53">
            <a:extLst xmlns:a="http://schemas.openxmlformats.org/drawingml/2006/main">
              <a:ext uri="{FF2B5EF4-FFF2-40B4-BE49-F238E27FC236}">
                <a16:creationId xmlns:a16="http://schemas.microsoft.com/office/drawing/2014/main" id="{0099F6D8-D3C9-4598-A386-B24D1E2CC32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financing mix affects risk, required returns, and WACC.</a:t>
            </a:r>
          </a:p>
        </p:txBody>
      </p:sp>
      <p:sp>
        <p:nvSpPr>
          <p:cNvPr id="55" name="Rounded Rectangle 54">
            <a:extLst xmlns:a="http://schemas.openxmlformats.org/drawingml/2006/main">
              <a:ext uri="{FF2B5EF4-FFF2-40B4-BE49-F238E27FC236}">
                <a16:creationId xmlns:a16="http://schemas.microsoft.com/office/drawing/2014/main" id="{AD468753-B7D8-4637-811B-60BFDBBE8C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6" name="Rounded Rectangle 55">
            <a:extLst xmlns:a="http://schemas.openxmlformats.org/drawingml/2006/main">
              <a:ext uri="{FF2B5EF4-FFF2-40B4-BE49-F238E27FC236}">
                <a16:creationId xmlns:a16="http://schemas.microsoft.com/office/drawing/2014/main" id="{69638879-5C42-474D-B42C-4C4555A99B4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57" name="TextBox 56">
            <a:extLst xmlns:a="http://schemas.openxmlformats.org/drawingml/2006/main">
              <a:ext uri="{FF2B5EF4-FFF2-40B4-BE49-F238E27FC236}">
                <a16:creationId xmlns:a16="http://schemas.microsoft.com/office/drawing/2014/main" id="{3CC4B514-E987-4A4A-831D-F918542785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Lower WACC can increase firm value when investment risk is controlled.</a:t>
            </a:r>
          </a:p>
        </p:txBody>
      </p:sp>
    </p:spTree>
    <p:extLst>
      <p:ext uri="{BB962C8B-B14F-4D97-AF65-F5344CB8AC3E}">
        <p14:creationId xmlns:p14="http://schemas.microsoft.com/office/powerpoint/2010/main" val="54397067"/>
      </p:ext>
    </p:extLst>
  </p:cSld>
</p:sld>
</file>

<file path=ppt/slides/slide5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6" name="Text 0">
            <a:extLst xmlns:a="http://schemas.openxmlformats.org/drawingml/2006/main">
              <a:ext uri="{FF2B5EF4-FFF2-40B4-BE49-F238E27FC236}">
                <a16:creationId xmlns:a16="http://schemas.microsoft.com/office/drawing/2014/main" id="{7DE9C08C-C905-4585-B5F1-A4EA73CD3F3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STRUCTURE</a:t>
            </a:r>
          </a:p>
        </p:txBody>
      </p:sp>
      <p:sp>
        <p:nvSpPr>
          <p:cNvPr id="47" name="Text 1">
            <a:extLst xmlns:a="http://schemas.openxmlformats.org/drawingml/2006/main">
              <a:ext uri="{FF2B5EF4-FFF2-40B4-BE49-F238E27FC236}">
                <a16:creationId xmlns:a16="http://schemas.microsoft.com/office/drawing/2014/main" id="{B289647E-EF73-4E71-8DB8-993F0F3FEF7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What Is Capital Structure?</a:t>
            </a:r>
          </a:p>
        </p:txBody>
      </p:sp>
      <p:sp>
        <p:nvSpPr>
          <p:cNvPr id="48" name="Text 2">
            <a:extLst xmlns:a="http://schemas.openxmlformats.org/drawingml/2006/main">
              <a:ext uri="{FF2B5EF4-FFF2-40B4-BE49-F238E27FC236}">
                <a16:creationId xmlns:a16="http://schemas.microsoft.com/office/drawing/2014/main" id="{30E2D84B-B04E-45BB-A876-C8839E5B547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49" name="Shape 3">
            <a:extLst xmlns:a="http://schemas.openxmlformats.org/drawingml/2006/main">
              <a:ext uri="{FF2B5EF4-FFF2-40B4-BE49-F238E27FC236}">
                <a16:creationId xmlns:a16="http://schemas.microsoft.com/office/drawing/2014/main" id="{B0CC83AD-EAFC-4B4A-BD6E-C8C909D960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0" name="Text 4">
            <a:extLst xmlns:a="http://schemas.openxmlformats.org/drawingml/2006/main">
              <a:ext uri="{FF2B5EF4-FFF2-40B4-BE49-F238E27FC236}">
                <a16:creationId xmlns:a16="http://schemas.microsoft.com/office/drawing/2014/main" id="{721288A4-BBE8-483C-A0A2-84FACB16EED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76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b959521b6c9444a2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53" name="Text 6">
            <a:extLst xmlns:a="http://schemas.openxmlformats.org/drawingml/2006/main">
              <a:ext uri="{FF2B5EF4-FFF2-40B4-BE49-F238E27FC236}">
                <a16:creationId xmlns:a16="http://schemas.microsoft.com/office/drawing/2014/main" id="{BB6E2C36-F4AC-4E52-9F17-96FF3B3F42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Capital Structure = Long-term Debt + Preferred Stock + Common Equity</a:t>
            </a:r>
          </a:p>
        </p:txBody>
      </p:sp>
      <p:sp>
        <p:nvSpPr>
          <p:cNvPr id="54" name="Text 7">
            <a:extLst xmlns:a="http://schemas.openxmlformats.org/drawingml/2006/main">
              <a:ext uri="{FF2B5EF4-FFF2-40B4-BE49-F238E27FC236}">
                <a16:creationId xmlns:a16="http://schemas.microsoft.com/office/drawing/2014/main" id="{645C73B1-7FBC-4BF8-B89C-4A0AA48ADAB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Capital structure is a policy choice, not an accounting accident.</a:t>
            </a:r>
          </a:p>
        </p:txBody>
      </p:sp>
      <p:sp>
        <p:nvSpPr>
          <p:cNvPr id="55" name="Text 8">
            <a:extLst xmlns:a="http://schemas.openxmlformats.org/drawingml/2006/main">
              <a:ext uri="{FF2B5EF4-FFF2-40B4-BE49-F238E27FC236}">
                <a16:creationId xmlns:a16="http://schemas.microsoft.com/office/drawing/2014/main" id="{48A44313-5E18-432D-992B-269663199AC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utility may use more debt than a young technology firm because its cash flows are usually more stable.</a:t>
            </a:r>
          </a:p>
        </p:txBody>
      </p:sp>
      <p:sp>
        <p:nvSpPr>
          <p:cNvPr id="56" name="Text 9">
            <a:extLst xmlns:a="http://schemas.openxmlformats.org/drawingml/2006/main">
              <a:ext uri="{FF2B5EF4-FFF2-40B4-BE49-F238E27FC236}">
                <a16:creationId xmlns:a16="http://schemas.microsoft.com/office/drawing/2014/main" id="{BE4416D1-DFD2-45B7-984F-755FCDB1F3E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57" name="Text 10">
            <a:extLst xmlns:a="http://schemas.openxmlformats.org/drawingml/2006/main">
              <a:ext uri="{FF2B5EF4-FFF2-40B4-BE49-F238E27FC236}">
                <a16:creationId xmlns:a16="http://schemas.microsoft.com/office/drawing/2014/main" id="{48C4663E-CAE8-4D61-BAD0-BB2FD353E1D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58" name="Rounded Rectangle 57">
            <a:extLst xmlns:a="http://schemas.openxmlformats.org/drawingml/2006/main">
              <a:ext uri="{FF2B5EF4-FFF2-40B4-BE49-F238E27FC236}">
                <a16:creationId xmlns:a16="http://schemas.microsoft.com/office/drawing/2014/main" id="{59E190D3-0AD9-47F7-935C-4C945FABB3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9" name="Rounded Rectangle 58">
            <a:extLst xmlns:a="http://schemas.openxmlformats.org/drawingml/2006/main">
              <a:ext uri="{FF2B5EF4-FFF2-40B4-BE49-F238E27FC236}">
                <a16:creationId xmlns:a16="http://schemas.microsoft.com/office/drawing/2014/main" id="{9CF63680-E5BC-48B7-AF21-603E2429FB5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60" name="TextBox 59">
            <a:extLst xmlns:a="http://schemas.openxmlformats.org/drawingml/2006/main">
              <a:ext uri="{FF2B5EF4-FFF2-40B4-BE49-F238E27FC236}">
                <a16:creationId xmlns:a16="http://schemas.microsoft.com/office/drawing/2014/main" id="{BC29CAC8-433B-4CEE-8042-E0DE3EF456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6889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Capital structure is the long-term financing mix used to finance the firm’s assets: debt, preferred stock, and common equity.</a:t>
            </a:r>
          </a:p>
        </p:txBody>
      </p:sp>
      <p:sp>
        <p:nvSpPr>
          <p:cNvPr id="61" name="Rounded Rectangle 60">
            <a:extLst xmlns:a="http://schemas.openxmlformats.org/drawingml/2006/main">
              <a:ext uri="{FF2B5EF4-FFF2-40B4-BE49-F238E27FC236}">
                <a16:creationId xmlns:a16="http://schemas.microsoft.com/office/drawing/2014/main" id="{3BDD58F4-F80B-40A9-B025-16C43D0BB5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2" name="Rounded Rectangle 61">
            <a:extLst xmlns:a="http://schemas.openxmlformats.org/drawingml/2006/main">
              <a:ext uri="{FF2B5EF4-FFF2-40B4-BE49-F238E27FC236}">
                <a16:creationId xmlns:a16="http://schemas.microsoft.com/office/drawing/2014/main" id="{391FB318-EFDF-4832-A4D5-A64BD78A5FD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63" name="TextBox 62">
            <a:extLst xmlns:a="http://schemas.openxmlformats.org/drawingml/2006/main">
              <a:ext uri="{FF2B5EF4-FFF2-40B4-BE49-F238E27FC236}">
                <a16:creationId xmlns:a16="http://schemas.microsoft.com/office/drawing/2014/main" id="{84E7D140-A005-440D-8489-ED3E880CD8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shows how the firm chooses to finance long-term assets.</a:t>
            </a:r>
          </a:p>
        </p:txBody>
      </p:sp>
      <p:sp>
        <p:nvSpPr>
          <p:cNvPr id="64" name="Rounded Rectangle 63">
            <a:extLst xmlns:a="http://schemas.openxmlformats.org/drawingml/2006/main">
              <a:ext uri="{FF2B5EF4-FFF2-40B4-BE49-F238E27FC236}">
                <a16:creationId xmlns:a16="http://schemas.microsoft.com/office/drawing/2014/main" id="{CE633920-3C77-4DC9-9445-2797109303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5" name="Rounded Rectangle 64">
            <a:extLst xmlns:a="http://schemas.openxmlformats.org/drawingml/2006/main">
              <a:ext uri="{FF2B5EF4-FFF2-40B4-BE49-F238E27FC236}">
                <a16:creationId xmlns:a16="http://schemas.microsoft.com/office/drawing/2014/main" id="{D0FBD89C-2889-45AA-8ABC-36E10AF5568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66" name="TextBox 65">
            <a:extLst xmlns:a="http://schemas.openxmlformats.org/drawingml/2006/main">
              <a:ext uri="{FF2B5EF4-FFF2-40B4-BE49-F238E27FC236}">
                <a16:creationId xmlns:a16="http://schemas.microsoft.com/office/drawing/2014/main" id="{87F9E0AD-2BFF-47AA-81B4-FDF143A383D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274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Different firms use different mixes depending on risk, assets, growth, and market conditions.</a:t>
            </a:r>
          </a:p>
        </p:txBody>
      </p:sp>
      <p:sp>
        <p:nvSpPr>
          <p:cNvPr id="67" name="Rounded Rectangle 66">
            <a:extLst xmlns:a="http://schemas.openxmlformats.org/drawingml/2006/main">
              <a:ext uri="{FF2B5EF4-FFF2-40B4-BE49-F238E27FC236}">
                <a16:creationId xmlns:a16="http://schemas.microsoft.com/office/drawing/2014/main" id="{CE5EC922-0179-411E-9FE9-9E72933B33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8" name="Rounded Rectangle 67">
            <a:extLst xmlns:a="http://schemas.openxmlformats.org/drawingml/2006/main">
              <a:ext uri="{FF2B5EF4-FFF2-40B4-BE49-F238E27FC236}">
                <a16:creationId xmlns:a16="http://schemas.microsoft.com/office/drawing/2014/main" id="{3C8F4092-0A0C-4764-88E6-EB2A499C105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69" name="TextBox 68">
            <a:extLst xmlns:a="http://schemas.openxmlformats.org/drawingml/2006/main">
              <a:ext uri="{FF2B5EF4-FFF2-40B4-BE49-F238E27FC236}">
                <a16:creationId xmlns:a16="http://schemas.microsoft.com/office/drawing/2014/main" id="{D8473435-794D-49C0-A150-469F33B4C5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There is no single perfect capital structure for all companies.</a:t>
            </a:r>
          </a:p>
        </p:txBody>
      </p:sp>
    </p:spTree>
    <p:extLst>
      <p:ext uri="{BB962C8B-B14F-4D97-AF65-F5344CB8AC3E}">
        <p14:creationId xmlns:p14="http://schemas.microsoft.com/office/powerpoint/2010/main" val="97219603"/>
      </p:ext>
    </p:extLst>
  </p:cSld>
</p:sld>
</file>

<file path=ppt/slides/slide6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58" name="Text 0">
            <a:extLst xmlns:a="http://schemas.openxmlformats.org/drawingml/2006/main">
              <a:ext uri="{FF2B5EF4-FFF2-40B4-BE49-F238E27FC236}">
                <a16:creationId xmlns:a16="http://schemas.microsoft.com/office/drawing/2014/main" id="{24A9D88C-D2B6-4ADA-B615-A038E125BA2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FINANCING</a:t>
            </a:r>
          </a:p>
        </p:txBody>
      </p:sp>
      <p:sp>
        <p:nvSpPr>
          <p:cNvPr id="59" name="Text 1">
            <a:extLst xmlns:a="http://schemas.openxmlformats.org/drawingml/2006/main">
              <a:ext uri="{FF2B5EF4-FFF2-40B4-BE49-F238E27FC236}">
                <a16:creationId xmlns:a16="http://schemas.microsoft.com/office/drawing/2014/main" id="{A7C5E49C-564B-4CBA-B4BD-54F2D79D74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Debt Financing</a:t>
            </a:r>
          </a:p>
        </p:txBody>
      </p:sp>
      <p:sp>
        <p:nvSpPr>
          <p:cNvPr id="60" name="Text 2">
            <a:extLst xmlns:a="http://schemas.openxmlformats.org/drawingml/2006/main">
              <a:ext uri="{FF2B5EF4-FFF2-40B4-BE49-F238E27FC236}">
                <a16:creationId xmlns:a16="http://schemas.microsoft.com/office/drawing/2014/main" id="{B9BA38AA-7C0C-438E-B9EB-4325C66787B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61" name="Shape 3">
            <a:extLst xmlns:a="http://schemas.openxmlformats.org/drawingml/2006/main">
              <a:ext uri="{FF2B5EF4-FFF2-40B4-BE49-F238E27FC236}">
                <a16:creationId xmlns:a16="http://schemas.microsoft.com/office/drawing/2014/main" id="{8E0AFA56-1C37-4DCC-9F3A-2779D2B276F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62" name="Text 4">
            <a:extLst xmlns:a="http://schemas.openxmlformats.org/drawingml/2006/main">
              <a:ext uri="{FF2B5EF4-FFF2-40B4-BE49-F238E27FC236}">
                <a16:creationId xmlns:a16="http://schemas.microsoft.com/office/drawing/2014/main" id="{E35A9C33-7B01-413C-88E1-FC0DBA568FB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92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2089cba77f6a442e"/>
          <a:srcRect xmlns:a="http://schemas.openxmlformats.org/drawingml/2006/main" l="0" t="14424" r="0" b="14424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65" name="Text 6">
            <a:extLst xmlns:a="http://schemas.openxmlformats.org/drawingml/2006/main">
              <a:ext uri="{FF2B5EF4-FFF2-40B4-BE49-F238E27FC236}">
                <a16:creationId xmlns:a16="http://schemas.microsoft.com/office/drawing/2014/main" id="{749B0018-EA85-46F0-B119-FE63DADD5C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Borrow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Receive funds</a:t>
            </a:r>
          </a:p>
        </p:txBody>
      </p:sp>
      <p:sp>
        <p:nvSpPr>
          <p:cNvPr id="66" name="Shape 7">
            <a:extLst xmlns:a="http://schemas.openxmlformats.org/drawingml/2006/main">
              <a:ext uri="{FF2B5EF4-FFF2-40B4-BE49-F238E27FC236}">
                <a16:creationId xmlns:a16="http://schemas.microsoft.com/office/drawing/2014/main" id="{A1E45554-9ABA-41D1-998D-7D2DF02912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67" name="Text 8">
            <a:extLst xmlns:a="http://schemas.openxmlformats.org/drawingml/2006/main">
              <a:ext uri="{FF2B5EF4-FFF2-40B4-BE49-F238E27FC236}">
                <a16:creationId xmlns:a16="http://schemas.microsoft.com/office/drawing/2014/main" id="{24CE82C4-AC6F-4DB0-B251-1780BF73643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Pay interest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Fixed cost</a:t>
            </a:r>
          </a:p>
        </p:txBody>
      </p:sp>
      <p:sp>
        <p:nvSpPr>
          <p:cNvPr id="68" name="Shape 9">
            <a:extLst xmlns:a="http://schemas.openxmlformats.org/drawingml/2006/main">
              <a:ext uri="{FF2B5EF4-FFF2-40B4-BE49-F238E27FC236}">
                <a16:creationId xmlns:a16="http://schemas.microsoft.com/office/drawing/2014/main" id="{739D3419-7C76-4AEB-B29F-B0719D53BEB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69" name="Text 10">
            <a:extLst xmlns:a="http://schemas.openxmlformats.org/drawingml/2006/main">
              <a:ext uri="{FF2B5EF4-FFF2-40B4-BE49-F238E27FC236}">
                <a16:creationId xmlns:a16="http://schemas.microsoft.com/office/drawing/2014/main" id="{B566B12B-D832-4E61-9E53-74DFA496038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Repay principal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Maturity</a:t>
            </a:r>
          </a:p>
        </p:txBody>
      </p:sp>
      <p:sp>
        <p:nvSpPr>
          <p:cNvPr id="70" name="Text 11">
            <a:extLst xmlns:a="http://schemas.openxmlformats.org/drawingml/2006/main">
              <a:ext uri="{FF2B5EF4-FFF2-40B4-BE49-F238E27FC236}">
                <a16:creationId xmlns:a16="http://schemas.microsoft.com/office/drawing/2014/main" id="{73AA67CF-A6FD-43BF-82DE-A2382F8990C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Debt can improve returns, but it also increases the risk of financial distress.</a:t>
            </a:r>
          </a:p>
        </p:txBody>
      </p:sp>
      <p:sp>
        <p:nvSpPr>
          <p:cNvPr id="71" name="Text 12">
            <a:extLst xmlns:a="http://schemas.openxmlformats.org/drawingml/2006/main">
              <a:ext uri="{FF2B5EF4-FFF2-40B4-BE49-F238E27FC236}">
                <a16:creationId xmlns:a16="http://schemas.microsoft.com/office/drawing/2014/main" id="{514BAE42-20B3-4AC9-8DE4-90A9AEB2028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firm borrows $5 million at 8%; it must pay interest even if profit declines.</a:t>
            </a:r>
          </a:p>
        </p:txBody>
      </p:sp>
      <p:sp>
        <p:nvSpPr>
          <p:cNvPr id="72" name="Text 13">
            <a:extLst xmlns:a="http://schemas.openxmlformats.org/drawingml/2006/main">
              <a:ext uri="{FF2B5EF4-FFF2-40B4-BE49-F238E27FC236}">
                <a16:creationId xmlns:a16="http://schemas.microsoft.com/office/drawing/2014/main" id="{63E68321-1E35-4AB2-8788-FDE27A834F4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73" name="Text 14">
            <a:extLst xmlns:a="http://schemas.openxmlformats.org/drawingml/2006/main">
              <a:ext uri="{FF2B5EF4-FFF2-40B4-BE49-F238E27FC236}">
                <a16:creationId xmlns:a16="http://schemas.microsoft.com/office/drawing/2014/main" id="{734A340F-03E1-435A-B704-1F5131ADC8E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05</a:t>
            </a:r>
          </a:p>
        </p:txBody>
      </p:sp>
      <p:sp>
        <p:nvSpPr>
          <p:cNvPr id="74" name="Rounded Rectangle 73">
            <a:extLst xmlns:a="http://schemas.openxmlformats.org/drawingml/2006/main">
              <a:ext uri="{FF2B5EF4-FFF2-40B4-BE49-F238E27FC236}">
                <a16:creationId xmlns:a16="http://schemas.microsoft.com/office/drawing/2014/main" id="{B4041D23-3C5D-4127-AD89-F53B5CFB43F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75" name="Rounded Rectangle 74">
            <a:extLst xmlns:a="http://schemas.openxmlformats.org/drawingml/2006/main">
              <a:ext uri="{FF2B5EF4-FFF2-40B4-BE49-F238E27FC236}">
                <a16:creationId xmlns:a16="http://schemas.microsoft.com/office/drawing/2014/main" id="{283D26DB-000F-4D65-B88C-95170971C2B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76" name="TextBox 75">
            <a:extLst xmlns:a="http://schemas.openxmlformats.org/drawingml/2006/main">
              <a:ext uri="{FF2B5EF4-FFF2-40B4-BE49-F238E27FC236}">
                <a16:creationId xmlns:a16="http://schemas.microsoft.com/office/drawing/2014/main" id="{8EB3335E-BF56-4638-BAE7-57A62019FB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Debt means borrowing money with a legal promise to pay interest and principal.</a:t>
            </a:r>
          </a:p>
        </p:txBody>
      </p:sp>
      <p:sp>
        <p:nvSpPr>
          <p:cNvPr id="77" name="Rounded Rectangle 76">
            <a:extLst xmlns:a="http://schemas.openxmlformats.org/drawingml/2006/main">
              <a:ext uri="{FF2B5EF4-FFF2-40B4-BE49-F238E27FC236}">
                <a16:creationId xmlns:a16="http://schemas.microsoft.com/office/drawing/2014/main" id="{201271E7-8B7B-4DB6-BB2B-643A157E887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78" name="Rounded Rectangle 77">
            <a:extLst xmlns:a="http://schemas.openxmlformats.org/drawingml/2006/main">
              <a:ext uri="{FF2B5EF4-FFF2-40B4-BE49-F238E27FC236}">
                <a16:creationId xmlns:a16="http://schemas.microsoft.com/office/drawing/2014/main" id="{E22F5819-ACC4-4110-94A6-99C67FD458B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79" name="TextBox 78">
            <a:extLst xmlns:a="http://schemas.openxmlformats.org/drawingml/2006/main">
              <a:ext uri="{FF2B5EF4-FFF2-40B4-BE49-F238E27FC236}">
                <a16:creationId xmlns:a16="http://schemas.microsoft.com/office/drawing/2014/main" id="{AD826DDB-0003-4D98-B810-04FCE7BECBC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Interest payments are fixed contractual obligations.</a:t>
            </a:r>
          </a:p>
        </p:txBody>
      </p:sp>
      <p:sp>
        <p:nvSpPr>
          <p:cNvPr id="80" name="Rounded Rectangle 79">
            <a:extLst xmlns:a="http://schemas.openxmlformats.org/drawingml/2006/main">
              <a:ext uri="{FF2B5EF4-FFF2-40B4-BE49-F238E27FC236}">
                <a16:creationId xmlns:a16="http://schemas.microsoft.com/office/drawing/2014/main" id="{ABE21EF9-C984-4B95-A6C2-931E951AD4D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81" name="Rounded Rectangle 80">
            <a:extLst xmlns:a="http://schemas.openxmlformats.org/drawingml/2006/main">
              <a:ext uri="{FF2B5EF4-FFF2-40B4-BE49-F238E27FC236}">
                <a16:creationId xmlns:a16="http://schemas.microsoft.com/office/drawing/2014/main" id="{ACEC0FF3-F64A-40A4-9619-37B4D79D14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82" name="TextBox 81">
            <a:extLst xmlns:a="http://schemas.openxmlformats.org/drawingml/2006/main">
              <a:ext uri="{FF2B5EF4-FFF2-40B4-BE49-F238E27FC236}">
                <a16:creationId xmlns:a16="http://schemas.microsoft.com/office/drawing/2014/main" id="{F3334CA3-7D7A-43D6-B2E4-38036E4DFC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Debt can be cheaper than equity because lenders take less risk than owners.</a:t>
            </a:r>
          </a:p>
        </p:txBody>
      </p:sp>
      <p:sp>
        <p:nvSpPr>
          <p:cNvPr id="83" name="Rounded Rectangle 82">
            <a:extLst xmlns:a="http://schemas.openxmlformats.org/drawingml/2006/main">
              <a:ext uri="{FF2B5EF4-FFF2-40B4-BE49-F238E27FC236}">
                <a16:creationId xmlns:a16="http://schemas.microsoft.com/office/drawing/2014/main" id="{6961CD0A-6A8C-4501-A21D-C7328CC311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84" name="Rounded Rectangle 83">
            <a:extLst xmlns:a="http://schemas.openxmlformats.org/drawingml/2006/main">
              <a:ext uri="{FF2B5EF4-FFF2-40B4-BE49-F238E27FC236}">
                <a16:creationId xmlns:a16="http://schemas.microsoft.com/office/drawing/2014/main" id="{AFF6A788-9774-447F-B2B4-B7B39C6264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85" name="TextBox 84">
            <a:extLst xmlns:a="http://schemas.openxmlformats.org/drawingml/2006/main">
              <a:ext uri="{FF2B5EF4-FFF2-40B4-BE49-F238E27FC236}">
                <a16:creationId xmlns:a16="http://schemas.microsoft.com/office/drawing/2014/main" id="{123A64B5-733C-4C4C-9EA8-69A9DA2027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Too much debt increases financial risk and pressure on cash flows.</a:t>
            </a:r>
          </a:p>
        </p:txBody>
      </p:sp>
    </p:spTree>
    <p:extLst>
      <p:ext uri="{BB962C8B-B14F-4D97-AF65-F5344CB8AC3E}">
        <p14:creationId xmlns:p14="http://schemas.microsoft.com/office/powerpoint/2010/main" val="1997724386"/>
      </p:ext>
    </p:extLst>
  </p:cSld>
</p:sld>
</file>

<file path=ppt/slides/slide7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4" name="Text 0">
            <a:extLst xmlns:a="http://schemas.openxmlformats.org/drawingml/2006/main">
              <a:ext uri="{FF2B5EF4-FFF2-40B4-BE49-F238E27FC236}">
                <a16:creationId xmlns:a16="http://schemas.microsoft.com/office/drawing/2014/main" id="{F35556FF-F972-4E0E-A862-8F945EBB281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FINANCING</a:t>
            </a:r>
          </a:p>
        </p:txBody>
      </p:sp>
      <p:sp>
        <p:nvSpPr>
          <p:cNvPr id="75" name="Text 1">
            <a:extLst xmlns:a="http://schemas.openxmlformats.org/drawingml/2006/main">
              <a:ext uri="{FF2B5EF4-FFF2-40B4-BE49-F238E27FC236}">
                <a16:creationId xmlns:a16="http://schemas.microsoft.com/office/drawing/2014/main" id="{BAEB51D3-D50D-4C90-AB4B-DF8C735B80A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Equity Financing</a:t>
            </a:r>
          </a:p>
        </p:txBody>
      </p:sp>
      <p:sp>
        <p:nvSpPr>
          <p:cNvPr id="76" name="Text 2">
            <a:extLst xmlns:a="http://schemas.openxmlformats.org/drawingml/2006/main">
              <a:ext uri="{FF2B5EF4-FFF2-40B4-BE49-F238E27FC236}">
                <a16:creationId xmlns:a16="http://schemas.microsoft.com/office/drawing/2014/main" id="{81CAFC25-31A4-4B72-93A6-5B3CD6CB821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77" name="Shape 3">
            <a:extLst xmlns:a="http://schemas.openxmlformats.org/drawingml/2006/main">
              <a:ext uri="{FF2B5EF4-FFF2-40B4-BE49-F238E27FC236}">
                <a16:creationId xmlns:a16="http://schemas.microsoft.com/office/drawing/2014/main" id="{68D97E70-2FBB-429E-956F-5FA1FEB711D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78" name="Text 4">
            <a:extLst xmlns:a="http://schemas.openxmlformats.org/drawingml/2006/main">
              <a:ext uri="{FF2B5EF4-FFF2-40B4-BE49-F238E27FC236}">
                <a16:creationId xmlns:a16="http://schemas.microsoft.com/office/drawing/2014/main" id="{EBDDC3A1-5730-463D-8438-3B9A7B86254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10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a6e84dccd8af4ae0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81" name="Text 6">
            <a:extLst xmlns:a="http://schemas.openxmlformats.org/drawingml/2006/main">
              <a:ext uri="{FF2B5EF4-FFF2-40B4-BE49-F238E27FC236}">
                <a16:creationId xmlns:a16="http://schemas.microsoft.com/office/drawing/2014/main" id="{BDF295D6-E7AA-4534-AB19-30CE9285FA4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Issue shares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Raise funds</a:t>
            </a:r>
          </a:p>
        </p:txBody>
      </p:sp>
      <p:sp>
        <p:nvSpPr>
          <p:cNvPr id="82" name="Shape 7">
            <a:extLst xmlns:a="http://schemas.openxmlformats.org/drawingml/2006/main">
              <a:ext uri="{FF2B5EF4-FFF2-40B4-BE49-F238E27FC236}">
                <a16:creationId xmlns:a16="http://schemas.microsoft.com/office/drawing/2014/main" id="{AE76BFB2-D81B-42BF-B1E3-973A22A720F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83" name="Text 8">
            <a:extLst xmlns:a="http://schemas.openxmlformats.org/drawingml/2006/main">
              <a:ext uri="{FF2B5EF4-FFF2-40B4-BE49-F238E27FC236}">
                <a16:creationId xmlns:a16="http://schemas.microsoft.com/office/drawing/2014/main" id="{65768A4D-1FB6-4DE2-8D97-1FA725778C5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Share ownership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Residual claim</a:t>
            </a:r>
          </a:p>
        </p:txBody>
      </p:sp>
      <p:sp>
        <p:nvSpPr>
          <p:cNvPr id="84" name="Shape 9">
            <a:extLst xmlns:a="http://schemas.openxmlformats.org/drawingml/2006/main">
              <a:ext uri="{FF2B5EF4-FFF2-40B4-BE49-F238E27FC236}">
                <a16:creationId xmlns:a16="http://schemas.microsoft.com/office/drawing/2014/main" id="{52E09A20-56D0-48A0-AF9C-E81D338BE3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85" name="Text 10">
            <a:extLst xmlns:a="http://schemas.openxmlformats.org/drawingml/2006/main">
              <a:ext uri="{FF2B5EF4-FFF2-40B4-BE49-F238E27FC236}">
                <a16:creationId xmlns:a16="http://schemas.microsoft.com/office/drawing/2014/main" id="{3D5D0465-9DD0-4E04-8C39-B7F244A8321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No fixed payment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Flexible</a:t>
            </a:r>
          </a:p>
        </p:txBody>
      </p:sp>
      <p:sp>
        <p:nvSpPr>
          <p:cNvPr id="86" name="Text 11">
            <a:extLst xmlns:a="http://schemas.openxmlformats.org/drawingml/2006/main">
              <a:ext uri="{FF2B5EF4-FFF2-40B4-BE49-F238E27FC236}">
                <a16:creationId xmlns:a16="http://schemas.microsoft.com/office/drawing/2014/main" id="{BC92874B-2108-4979-969F-123D3E47DA6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Equity is safer for cash flow but usually more expensive for the firm.</a:t>
            </a:r>
          </a:p>
        </p:txBody>
      </p:sp>
      <p:sp>
        <p:nvSpPr>
          <p:cNvPr id="87" name="Text 12">
            <a:extLst xmlns:a="http://schemas.openxmlformats.org/drawingml/2006/main">
              <a:ext uri="{FF2B5EF4-FFF2-40B4-BE49-F238E27FC236}">
                <a16:creationId xmlns:a16="http://schemas.microsoft.com/office/drawing/2014/main" id="{B09CFFF0-6EC5-40C7-8E15-BD0B885DE36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firm issues new shares to fund expansion; it avoids debt payments but existing owners now own a smaller percentage.</a:t>
            </a:r>
          </a:p>
        </p:txBody>
      </p:sp>
      <p:sp>
        <p:nvSpPr>
          <p:cNvPr id="88" name="Text 13">
            <a:extLst xmlns:a="http://schemas.openxmlformats.org/drawingml/2006/main">
              <a:ext uri="{FF2B5EF4-FFF2-40B4-BE49-F238E27FC236}">
                <a16:creationId xmlns:a16="http://schemas.microsoft.com/office/drawing/2014/main" id="{4BF5A4AE-F509-4459-B1CC-B416803492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89" name="Text 14">
            <a:extLst xmlns:a="http://schemas.openxmlformats.org/drawingml/2006/main">
              <a:ext uri="{FF2B5EF4-FFF2-40B4-BE49-F238E27FC236}">
                <a16:creationId xmlns:a16="http://schemas.microsoft.com/office/drawing/2014/main" id="{AE24279D-5E28-4B1C-99A4-6EC2F01501F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06</a:t>
            </a:r>
          </a:p>
        </p:txBody>
      </p:sp>
      <p:sp>
        <p:nvSpPr>
          <p:cNvPr id="90" name="Rounded Rectangle 89">
            <a:extLst xmlns:a="http://schemas.openxmlformats.org/drawingml/2006/main">
              <a:ext uri="{FF2B5EF4-FFF2-40B4-BE49-F238E27FC236}">
                <a16:creationId xmlns:a16="http://schemas.microsoft.com/office/drawing/2014/main" id="{4ECBA092-D32E-4D35-94A8-06D7CE4921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91" name="Rounded Rectangle 90">
            <a:extLst xmlns:a="http://schemas.openxmlformats.org/drawingml/2006/main">
              <a:ext uri="{FF2B5EF4-FFF2-40B4-BE49-F238E27FC236}">
                <a16:creationId xmlns:a16="http://schemas.microsoft.com/office/drawing/2014/main" id="{B495C2E8-5F5C-4B8D-8D82-1ED417DE8A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92" name="TextBox 91">
            <a:extLst xmlns:a="http://schemas.openxmlformats.org/drawingml/2006/main">
              <a:ext uri="{FF2B5EF4-FFF2-40B4-BE49-F238E27FC236}">
                <a16:creationId xmlns:a16="http://schemas.microsoft.com/office/drawing/2014/main" id="{EB800A7D-2E24-4692-9F31-9E403D092C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Equity financing raises funds from owners or shareholders.</a:t>
            </a:r>
          </a:p>
        </p:txBody>
      </p:sp>
      <p:sp>
        <p:nvSpPr>
          <p:cNvPr id="93" name="Rounded Rectangle 92">
            <a:extLst xmlns:a="http://schemas.openxmlformats.org/drawingml/2006/main">
              <a:ext uri="{FF2B5EF4-FFF2-40B4-BE49-F238E27FC236}">
                <a16:creationId xmlns:a16="http://schemas.microsoft.com/office/drawing/2014/main" id="{E99789EB-AA9E-48BD-BFA4-43D4E27EB9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94" name="Rounded Rectangle 93">
            <a:extLst xmlns:a="http://schemas.openxmlformats.org/drawingml/2006/main">
              <a:ext uri="{FF2B5EF4-FFF2-40B4-BE49-F238E27FC236}">
                <a16:creationId xmlns:a16="http://schemas.microsoft.com/office/drawing/2014/main" id="{B0E519FD-CF46-4D7B-92BE-835BED86ADB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95" name="TextBox 94">
            <a:extLst xmlns:a="http://schemas.openxmlformats.org/drawingml/2006/main">
              <a:ext uri="{FF2B5EF4-FFF2-40B4-BE49-F238E27FC236}">
                <a16:creationId xmlns:a16="http://schemas.microsoft.com/office/drawing/2014/main" id="{F1A5069F-704C-455B-B403-9083A55D5E3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Common shareholders have residual claims after creditors are paid.</a:t>
            </a:r>
          </a:p>
        </p:txBody>
      </p:sp>
      <p:sp>
        <p:nvSpPr>
          <p:cNvPr id="96" name="Rounded Rectangle 95">
            <a:extLst xmlns:a="http://schemas.openxmlformats.org/drawingml/2006/main">
              <a:ext uri="{FF2B5EF4-FFF2-40B4-BE49-F238E27FC236}">
                <a16:creationId xmlns:a16="http://schemas.microsoft.com/office/drawing/2014/main" id="{10CE9A2F-B274-40F9-A925-B27F514341D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97" name="Rounded Rectangle 96">
            <a:extLst xmlns:a="http://schemas.openxmlformats.org/drawingml/2006/main">
              <a:ext uri="{FF2B5EF4-FFF2-40B4-BE49-F238E27FC236}">
                <a16:creationId xmlns:a16="http://schemas.microsoft.com/office/drawing/2014/main" id="{1D013CE4-8AD7-4085-9268-E39D7788E1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98" name="TextBox 97">
            <a:extLst xmlns:a="http://schemas.openxmlformats.org/drawingml/2006/main">
              <a:ext uri="{FF2B5EF4-FFF2-40B4-BE49-F238E27FC236}">
                <a16:creationId xmlns:a16="http://schemas.microsoft.com/office/drawing/2014/main" id="{D419AB68-69EE-4270-8400-405212E5249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Equity does not require fixed interest payments.</a:t>
            </a:r>
          </a:p>
        </p:txBody>
      </p:sp>
      <p:sp>
        <p:nvSpPr>
          <p:cNvPr id="99" name="Rounded Rectangle 98">
            <a:extLst xmlns:a="http://schemas.openxmlformats.org/drawingml/2006/main">
              <a:ext uri="{FF2B5EF4-FFF2-40B4-BE49-F238E27FC236}">
                <a16:creationId xmlns:a16="http://schemas.microsoft.com/office/drawing/2014/main" id="{3EF24E54-C0EC-4F36-BD6A-B08BE4A08C2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00" name="Rounded Rectangle 99">
            <a:extLst xmlns:a="http://schemas.openxmlformats.org/drawingml/2006/main">
              <a:ext uri="{FF2B5EF4-FFF2-40B4-BE49-F238E27FC236}">
                <a16:creationId xmlns:a16="http://schemas.microsoft.com/office/drawing/2014/main" id="{13120E86-62F7-4DD6-9EA4-3CFCF45975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101" name="TextBox 100">
            <a:extLst xmlns:a="http://schemas.openxmlformats.org/drawingml/2006/main">
              <a:ext uri="{FF2B5EF4-FFF2-40B4-BE49-F238E27FC236}">
                <a16:creationId xmlns:a16="http://schemas.microsoft.com/office/drawing/2014/main" id="{4814410F-A5B1-4FC3-BE6B-69339B5027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Issuing new equity can dilute ownership and earnings per share.</a:t>
            </a:r>
          </a:p>
        </p:txBody>
      </p:sp>
    </p:spTree>
    <p:extLst>
      <p:ext uri="{BB962C8B-B14F-4D97-AF65-F5344CB8AC3E}">
        <p14:creationId xmlns:p14="http://schemas.microsoft.com/office/powerpoint/2010/main" val="1400970818"/>
      </p:ext>
    </p:extLst>
  </p:cSld>
</p:sld>
</file>

<file path=ppt/slides/slide8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90" name="Text 0">
            <a:extLst xmlns:a="http://schemas.openxmlformats.org/drawingml/2006/main">
              <a:ext uri="{FF2B5EF4-FFF2-40B4-BE49-F238E27FC236}">
                <a16:creationId xmlns:a16="http://schemas.microsoft.com/office/drawing/2014/main" id="{E3BA7CDB-1626-4BA9-A095-B309E635B5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FINANCING</a:t>
            </a:r>
          </a:p>
        </p:txBody>
      </p:sp>
      <p:sp>
        <p:nvSpPr>
          <p:cNvPr id="91" name="Text 1">
            <a:extLst xmlns:a="http://schemas.openxmlformats.org/drawingml/2006/main">
              <a:ext uri="{FF2B5EF4-FFF2-40B4-BE49-F238E27FC236}">
                <a16:creationId xmlns:a16="http://schemas.microsoft.com/office/drawing/2014/main" id="{FDE42CF5-09ED-4BF8-A15B-8228DE90CA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Preferred Stock Financing</a:t>
            </a:r>
          </a:p>
        </p:txBody>
      </p:sp>
      <p:sp>
        <p:nvSpPr>
          <p:cNvPr id="92" name="Text 2">
            <a:extLst xmlns:a="http://schemas.openxmlformats.org/drawingml/2006/main">
              <a:ext uri="{FF2B5EF4-FFF2-40B4-BE49-F238E27FC236}">
                <a16:creationId xmlns:a16="http://schemas.microsoft.com/office/drawing/2014/main" id="{EB75F5CC-4670-450C-80AC-18B0C1C6C13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93" name="Shape 3">
            <a:extLst xmlns:a="http://schemas.openxmlformats.org/drawingml/2006/main">
              <a:ext uri="{FF2B5EF4-FFF2-40B4-BE49-F238E27FC236}">
                <a16:creationId xmlns:a16="http://schemas.microsoft.com/office/drawing/2014/main" id="{89CEF4E5-B7D4-43D4-9F15-A46049B66DD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94" name="Text 4">
            <a:extLst xmlns:a="http://schemas.openxmlformats.org/drawingml/2006/main">
              <a:ext uri="{FF2B5EF4-FFF2-40B4-BE49-F238E27FC236}">
                <a16:creationId xmlns:a16="http://schemas.microsoft.com/office/drawing/2014/main" id="{4699E96F-EEB2-48E6-8CC5-4ECBC7C4D9A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120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6d2ce808a31d4697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97" name="Text 6">
            <a:extLst xmlns:a="http://schemas.openxmlformats.org/drawingml/2006/main">
              <a:ext uri="{FF2B5EF4-FFF2-40B4-BE49-F238E27FC236}">
                <a16:creationId xmlns:a16="http://schemas.microsoft.com/office/drawing/2014/main" id="{84130166-CFBF-45A3-B7F8-C13474E004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95179" lnSpcReduction="1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Cost of Preferred Stock = Preferred Dividend / Net Proceeds
= Dp / (Pp − Fp)</a:t>
            </a:r>
          </a:p>
        </p:txBody>
      </p:sp>
      <p:sp>
        <p:nvSpPr>
          <p:cNvPr id="98" name="Text 7">
            <a:extLst xmlns:a="http://schemas.openxmlformats.org/drawingml/2006/main">
              <a:ext uri="{FF2B5EF4-FFF2-40B4-BE49-F238E27FC236}">
                <a16:creationId xmlns:a16="http://schemas.microsoft.com/office/drawing/2014/main" id="{C0D186F9-6003-4D19-BDC7-9F1B2650683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Preferred stock can provide stable financing, but it still has a cost to investors.</a:t>
            </a:r>
          </a:p>
        </p:txBody>
      </p:sp>
      <p:sp>
        <p:nvSpPr>
          <p:cNvPr id="99" name="Text 8">
            <a:extLst xmlns:a="http://schemas.openxmlformats.org/drawingml/2006/main">
              <a:ext uri="{FF2B5EF4-FFF2-40B4-BE49-F238E27FC236}">
                <a16:creationId xmlns:a16="http://schemas.microsoft.com/office/drawing/2014/main" id="{9362B54C-5F06-4492-8D1B-D52376FB505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preferred share pays $6 yearly and sells for $60 with no flotation cost; cost = 6/60 = 10%.</a:t>
            </a:r>
          </a:p>
        </p:txBody>
      </p:sp>
      <p:sp>
        <p:nvSpPr>
          <p:cNvPr id="100" name="Text 9">
            <a:extLst xmlns:a="http://schemas.openxmlformats.org/drawingml/2006/main">
              <a:ext uri="{FF2B5EF4-FFF2-40B4-BE49-F238E27FC236}">
                <a16:creationId xmlns:a16="http://schemas.microsoft.com/office/drawing/2014/main" id="{BCC21208-99EF-427F-9367-4F7D562D23A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101" name="Text 10">
            <a:extLst xmlns:a="http://schemas.openxmlformats.org/drawingml/2006/main">
              <a:ext uri="{FF2B5EF4-FFF2-40B4-BE49-F238E27FC236}">
                <a16:creationId xmlns:a16="http://schemas.microsoft.com/office/drawing/2014/main" id="{7CA5D20F-D794-4F4E-988B-D104A5DB57F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07</a:t>
            </a:r>
          </a:p>
        </p:txBody>
      </p:sp>
      <p:sp>
        <p:nvSpPr>
          <p:cNvPr id="102" name="Rounded Rectangle 101">
            <a:extLst xmlns:a="http://schemas.openxmlformats.org/drawingml/2006/main">
              <a:ext uri="{FF2B5EF4-FFF2-40B4-BE49-F238E27FC236}">
                <a16:creationId xmlns:a16="http://schemas.microsoft.com/office/drawing/2014/main" id="{FFAE4008-865A-4636-9D18-5209B2152EB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03" name="Rounded Rectangle 102">
            <a:extLst xmlns:a="http://schemas.openxmlformats.org/drawingml/2006/main">
              <a:ext uri="{FF2B5EF4-FFF2-40B4-BE49-F238E27FC236}">
                <a16:creationId xmlns:a16="http://schemas.microsoft.com/office/drawing/2014/main" id="{6CE38B19-C922-4EDC-AD98-702720CAAA9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104" name="TextBox 103">
            <a:extLst xmlns:a="http://schemas.openxmlformats.org/drawingml/2006/main">
              <a:ext uri="{FF2B5EF4-FFF2-40B4-BE49-F238E27FC236}">
                <a16:creationId xmlns:a16="http://schemas.microsoft.com/office/drawing/2014/main" id="{F5D354D8-3622-4B03-8F1F-2715033E9B6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Preferred stock is a hybrid security between debt and common equity.</a:t>
            </a:r>
          </a:p>
        </p:txBody>
      </p:sp>
      <p:sp>
        <p:nvSpPr>
          <p:cNvPr id="105" name="Rounded Rectangle 104">
            <a:extLst xmlns:a="http://schemas.openxmlformats.org/drawingml/2006/main">
              <a:ext uri="{FF2B5EF4-FFF2-40B4-BE49-F238E27FC236}">
                <a16:creationId xmlns:a16="http://schemas.microsoft.com/office/drawing/2014/main" id="{8D1BE5D1-F402-4974-A168-C479FB0558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06" name="Rounded Rectangle 105">
            <a:extLst xmlns:a="http://schemas.openxmlformats.org/drawingml/2006/main">
              <a:ext uri="{FF2B5EF4-FFF2-40B4-BE49-F238E27FC236}">
                <a16:creationId xmlns:a16="http://schemas.microsoft.com/office/drawing/2014/main" id="{1EAD2783-16A8-4A08-82C9-FD5E952E269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107" name="TextBox 106">
            <a:extLst xmlns:a="http://schemas.openxmlformats.org/drawingml/2006/main">
              <a:ext uri="{FF2B5EF4-FFF2-40B4-BE49-F238E27FC236}">
                <a16:creationId xmlns:a16="http://schemas.microsoft.com/office/drawing/2014/main" id="{CFF66DE3-D382-4B29-A11A-4A08809C088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Preferred shareholders usually receive fixed dividends.</a:t>
            </a:r>
          </a:p>
        </p:txBody>
      </p:sp>
      <p:sp>
        <p:nvSpPr>
          <p:cNvPr id="108" name="Rounded Rectangle 107">
            <a:extLst xmlns:a="http://schemas.openxmlformats.org/drawingml/2006/main">
              <a:ext uri="{FF2B5EF4-FFF2-40B4-BE49-F238E27FC236}">
                <a16:creationId xmlns:a16="http://schemas.microsoft.com/office/drawing/2014/main" id="{3D465390-6DDD-46AC-AA83-A49EC582512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09" name="Rounded Rectangle 108">
            <a:extLst xmlns:a="http://schemas.openxmlformats.org/drawingml/2006/main">
              <a:ext uri="{FF2B5EF4-FFF2-40B4-BE49-F238E27FC236}">
                <a16:creationId xmlns:a16="http://schemas.microsoft.com/office/drawing/2014/main" id="{31BA37B8-92E3-408F-9192-9BF7B5E7AD9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110" name="TextBox 109">
            <a:extLst xmlns:a="http://schemas.openxmlformats.org/drawingml/2006/main">
              <a:ext uri="{FF2B5EF4-FFF2-40B4-BE49-F238E27FC236}">
                <a16:creationId xmlns:a16="http://schemas.microsoft.com/office/drawing/2014/main" id="{5DB18EF9-B269-4801-81BC-ABDED109603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Preferred dividends are normally paid before common dividends.</a:t>
            </a:r>
          </a:p>
        </p:txBody>
      </p:sp>
      <p:sp>
        <p:nvSpPr>
          <p:cNvPr id="111" name="Rounded Rectangle 110">
            <a:extLst xmlns:a="http://schemas.openxmlformats.org/drawingml/2006/main">
              <a:ext uri="{FF2B5EF4-FFF2-40B4-BE49-F238E27FC236}">
                <a16:creationId xmlns:a16="http://schemas.microsoft.com/office/drawing/2014/main" id="{8FB49241-12B4-42B7-A9D8-53081BCEE6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12" name="Rounded Rectangle 111">
            <a:extLst xmlns:a="http://schemas.openxmlformats.org/drawingml/2006/main">
              <a:ext uri="{FF2B5EF4-FFF2-40B4-BE49-F238E27FC236}">
                <a16:creationId xmlns:a16="http://schemas.microsoft.com/office/drawing/2014/main" id="{3B873B09-0B5B-4CF2-8C80-8654F87E54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113" name="TextBox 112">
            <a:extLst xmlns:a="http://schemas.openxmlformats.org/drawingml/2006/main">
              <a:ext uri="{FF2B5EF4-FFF2-40B4-BE49-F238E27FC236}">
                <a16:creationId xmlns:a16="http://schemas.microsoft.com/office/drawing/2014/main" id="{A1FB378D-693D-4CDD-AF5A-F8A2493FFDC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Preferred stock may be useful when a firm wants financing without issuing more debt.</a:t>
            </a:r>
          </a:p>
        </p:txBody>
      </p:sp>
    </p:spTree>
    <p:extLst>
      <p:ext uri="{BB962C8B-B14F-4D97-AF65-F5344CB8AC3E}">
        <p14:creationId xmlns:p14="http://schemas.microsoft.com/office/powerpoint/2010/main" val="1375274730"/>
      </p:ext>
    </p:extLst>
  </p:cSld>
</p:sld>
</file>

<file path=ppt/slides/slide9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02" name="Text 0">
            <a:extLst xmlns:a="http://schemas.openxmlformats.org/drawingml/2006/main">
              <a:ext uri="{FF2B5EF4-FFF2-40B4-BE49-F238E27FC236}">
                <a16:creationId xmlns:a16="http://schemas.microsoft.com/office/drawing/2014/main" id="{3AA1A946-4AC4-4B4F-93B9-094A28ACCE6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INTERNAL FINANCE</a:t>
            </a:r>
          </a:p>
        </p:txBody>
      </p:sp>
      <p:sp>
        <p:nvSpPr>
          <p:cNvPr id="103" name="Text 1">
            <a:extLst xmlns:a="http://schemas.openxmlformats.org/drawingml/2006/main">
              <a:ext uri="{FF2B5EF4-FFF2-40B4-BE49-F238E27FC236}">
                <a16:creationId xmlns:a16="http://schemas.microsoft.com/office/drawing/2014/main" id="{2184E660-D06B-475C-8C31-493FDDC080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200" b="1">
                <a:latin typeface="Aptos Display"/>
                <a:ea typeface="Aptos Display"/>
                <a:cs typeface="Aptos Display"/>
              </a:defRPr>
            </a:pPr>
            <a:r>
              <a:rPr sz="22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Internal Financing through Retained Earnings</a:t>
            </a:r>
          </a:p>
        </p:txBody>
      </p:sp>
      <p:sp>
        <p:nvSpPr>
          <p:cNvPr id="104" name="Text 2">
            <a:extLst xmlns:a="http://schemas.openxmlformats.org/drawingml/2006/main">
              <a:ext uri="{FF2B5EF4-FFF2-40B4-BE49-F238E27FC236}">
                <a16:creationId xmlns:a16="http://schemas.microsoft.com/office/drawing/2014/main" id="{B7C0ADC4-4180-455B-9F48-DEE6D77FD4B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105" name="Shape 3">
            <a:extLst xmlns:a="http://schemas.openxmlformats.org/drawingml/2006/main">
              <a:ext uri="{FF2B5EF4-FFF2-40B4-BE49-F238E27FC236}">
                <a16:creationId xmlns:a16="http://schemas.microsoft.com/office/drawing/2014/main" id="{15EE20F7-6A55-4026-97E7-DC2DF37DB0B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06" name="Text 4">
            <a:extLst xmlns:a="http://schemas.openxmlformats.org/drawingml/2006/main">
              <a:ext uri="{FF2B5EF4-FFF2-40B4-BE49-F238E27FC236}">
                <a16:creationId xmlns:a16="http://schemas.microsoft.com/office/drawing/2014/main" id="{4DC8C108-69EB-4E13-8767-E88627F766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132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a19c4b802c67447e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109" name="Text 6">
            <a:extLst xmlns:a="http://schemas.openxmlformats.org/drawingml/2006/main">
              <a:ext uri="{FF2B5EF4-FFF2-40B4-BE49-F238E27FC236}">
                <a16:creationId xmlns:a16="http://schemas.microsoft.com/office/drawing/2014/main" id="{32429062-C8F9-46BD-A408-0ECFF87DFD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Retention Rate = 1 − Dividend Payout Ratio</a:t>
            </a:r>
          </a:p>
        </p:txBody>
      </p:sp>
      <p:sp>
        <p:nvSpPr>
          <p:cNvPr id="110" name="Text 7">
            <a:extLst xmlns:a="http://schemas.openxmlformats.org/drawingml/2006/main">
              <a:ext uri="{FF2B5EF4-FFF2-40B4-BE49-F238E27FC236}">
                <a16:creationId xmlns:a16="http://schemas.microsoft.com/office/drawing/2014/main" id="{BC003F7A-5FB3-444E-8B82-0F75CA79CB5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Retained earnings are not free; they belong economically to shareholders.</a:t>
            </a:r>
          </a:p>
        </p:txBody>
      </p:sp>
      <p:sp>
        <p:nvSpPr>
          <p:cNvPr id="111" name="Text 8">
            <a:extLst xmlns:a="http://schemas.openxmlformats.org/drawingml/2006/main">
              <a:ext uri="{FF2B5EF4-FFF2-40B4-BE49-F238E27FC236}">
                <a16:creationId xmlns:a16="http://schemas.microsoft.com/office/drawing/2014/main" id="{1660F2D9-2D09-4ED8-BCF6-8FFE4F66EE9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the payout ratio is 35%, the retention rate is 65%; the firm keeps 65% of earnings for reinvestment.</a:t>
            </a:r>
          </a:p>
        </p:txBody>
      </p:sp>
      <p:sp>
        <p:nvSpPr>
          <p:cNvPr id="112" name="Text 9">
            <a:extLst xmlns:a="http://schemas.openxmlformats.org/drawingml/2006/main">
              <a:ext uri="{FF2B5EF4-FFF2-40B4-BE49-F238E27FC236}">
                <a16:creationId xmlns:a16="http://schemas.microsoft.com/office/drawing/2014/main" id="{D5C7CAAF-64AD-4F14-812A-E6CDC9CDA64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113" name="Text 10">
            <a:extLst xmlns:a="http://schemas.openxmlformats.org/drawingml/2006/main">
              <a:ext uri="{FF2B5EF4-FFF2-40B4-BE49-F238E27FC236}">
                <a16:creationId xmlns:a16="http://schemas.microsoft.com/office/drawing/2014/main" id="{3FC6A122-A1FB-4855-8DEA-4DB0185749D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08</a:t>
            </a:r>
          </a:p>
        </p:txBody>
      </p:sp>
      <p:sp>
        <p:nvSpPr>
          <p:cNvPr id="114" name="Rounded Rectangle 113">
            <a:extLst xmlns:a="http://schemas.openxmlformats.org/drawingml/2006/main">
              <a:ext uri="{FF2B5EF4-FFF2-40B4-BE49-F238E27FC236}">
                <a16:creationId xmlns:a16="http://schemas.microsoft.com/office/drawing/2014/main" id="{683EF8E2-AF52-48B0-A85D-AAF54AECB94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15" name="Rounded Rectangle 114">
            <a:extLst xmlns:a="http://schemas.openxmlformats.org/drawingml/2006/main">
              <a:ext uri="{FF2B5EF4-FFF2-40B4-BE49-F238E27FC236}">
                <a16:creationId xmlns:a16="http://schemas.microsoft.com/office/drawing/2014/main" id="{4027B220-AC5E-4259-BFC7-AA8CB46DCD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116" name="TextBox 115">
            <a:extLst xmlns:a="http://schemas.openxmlformats.org/drawingml/2006/main">
              <a:ext uri="{FF2B5EF4-FFF2-40B4-BE49-F238E27FC236}">
                <a16:creationId xmlns:a16="http://schemas.microsoft.com/office/drawing/2014/main" id="{D4C5C008-BD2F-4B49-B613-DA02B214751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Retained earnings are profits kept inside the firm instead of paid as dividends.</a:t>
            </a:r>
          </a:p>
        </p:txBody>
      </p:sp>
      <p:sp>
        <p:nvSpPr>
          <p:cNvPr id="117" name="Rounded Rectangle 116">
            <a:extLst xmlns:a="http://schemas.openxmlformats.org/drawingml/2006/main">
              <a:ext uri="{FF2B5EF4-FFF2-40B4-BE49-F238E27FC236}">
                <a16:creationId xmlns:a16="http://schemas.microsoft.com/office/drawing/2014/main" id="{5C168DAC-C861-4B4B-BA21-34314F1EC4F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18" name="Rounded Rectangle 117">
            <a:extLst xmlns:a="http://schemas.openxmlformats.org/drawingml/2006/main">
              <a:ext uri="{FF2B5EF4-FFF2-40B4-BE49-F238E27FC236}">
                <a16:creationId xmlns:a16="http://schemas.microsoft.com/office/drawing/2014/main" id="{557A0426-D92D-45D4-9689-C6D18AFDDE7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119" name="TextBox 118">
            <a:extLst xmlns:a="http://schemas.openxmlformats.org/drawingml/2006/main">
              <a:ext uri="{FF2B5EF4-FFF2-40B4-BE49-F238E27FC236}">
                <a16:creationId xmlns:a16="http://schemas.microsoft.com/office/drawing/2014/main" id="{593AE1E5-9244-4AD2-897D-4C73325707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They are a major internal source of equity financing.</a:t>
            </a:r>
          </a:p>
        </p:txBody>
      </p:sp>
      <p:sp>
        <p:nvSpPr>
          <p:cNvPr id="120" name="Rounded Rectangle 119">
            <a:extLst xmlns:a="http://schemas.openxmlformats.org/drawingml/2006/main">
              <a:ext uri="{FF2B5EF4-FFF2-40B4-BE49-F238E27FC236}">
                <a16:creationId xmlns:a16="http://schemas.microsoft.com/office/drawing/2014/main" id="{CC7776A3-628F-44F5-A83B-DCB815310DE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21" name="Rounded Rectangle 120">
            <a:extLst xmlns:a="http://schemas.openxmlformats.org/drawingml/2006/main">
              <a:ext uri="{FF2B5EF4-FFF2-40B4-BE49-F238E27FC236}">
                <a16:creationId xmlns:a16="http://schemas.microsoft.com/office/drawing/2014/main" id="{8AED8881-4FB7-4D40-B222-262E19C350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122" name="TextBox 121">
            <a:extLst xmlns:a="http://schemas.openxmlformats.org/drawingml/2006/main">
              <a:ext uri="{FF2B5EF4-FFF2-40B4-BE49-F238E27FC236}">
                <a16:creationId xmlns:a16="http://schemas.microsoft.com/office/drawing/2014/main" id="{7BDF85AA-EF9F-4286-8B3C-33D87C4DC67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76085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Retained earnings still have a cost because shareholders could have received and invested them elsewhere.</a:t>
            </a:r>
          </a:p>
        </p:txBody>
      </p:sp>
      <p:sp>
        <p:nvSpPr>
          <p:cNvPr id="123" name="Rounded Rectangle 122">
            <a:extLst xmlns:a="http://schemas.openxmlformats.org/drawingml/2006/main">
              <a:ext uri="{FF2B5EF4-FFF2-40B4-BE49-F238E27FC236}">
                <a16:creationId xmlns:a16="http://schemas.microsoft.com/office/drawing/2014/main" id="{7E5FD7F4-9F13-484E-9F66-F6B64EBE95C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24" name="Rounded Rectangle 123">
            <a:extLst xmlns:a="http://schemas.openxmlformats.org/drawingml/2006/main">
              <a:ext uri="{FF2B5EF4-FFF2-40B4-BE49-F238E27FC236}">
                <a16:creationId xmlns:a16="http://schemas.microsoft.com/office/drawing/2014/main" id="{36BB732F-E64E-4527-AB6A-AB39CB3214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125" name="TextBox 124">
            <a:extLst xmlns:a="http://schemas.openxmlformats.org/drawingml/2006/main">
              <a:ext uri="{FF2B5EF4-FFF2-40B4-BE49-F238E27FC236}">
                <a16:creationId xmlns:a16="http://schemas.microsoft.com/office/drawing/2014/main" id="{EAB5E10E-0FC3-46A8-9D38-6E3D07D9814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High-growth firms often retain more earnings to fund future projects.</a:t>
            </a:r>
          </a:p>
        </p:txBody>
      </p:sp>
    </p:spTree>
    <p:extLst>
      <p:ext uri="{BB962C8B-B14F-4D97-AF65-F5344CB8AC3E}">
        <p14:creationId xmlns:p14="http://schemas.microsoft.com/office/powerpoint/2010/main" val="1153769612"/>
      </p:ext>
    </p:extLst>
  </p:cSld>
</p:sld>
</file>

<file path=ppt/slides/slide10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14" name="Text 0">
            <a:extLst xmlns:a="http://schemas.openxmlformats.org/drawingml/2006/main">
              <a:ext uri="{FF2B5EF4-FFF2-40B4-BE49-F238E27FC236}">
                <a16:creationId xmlns:a16="http://schemas.microsoft.com/office/drawing/2014/main" id="{BBB127EB-9C92-41A0-B6B2-009871C66F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LEVERAGE</a:t>
            </a:r>
          </a:p>
        </p:txBody>
      </p:sp>
      <p:sp>
        <p:nvSpPr>
          <p:cNvPr id="115" name="Text 1">
            <a:extLst xmlns:a="http://schemas.openxmlformats.org/drawingml/2006/main">
              <a:ext uri="{FF2B5EF4-FFF2-40B4-BE49-F238E27FC236}">
                <a16:creationId xmlns:a16="http://schemas.microsoft.com/office/drawing/2014/main" id="{41469B1B-195A-4858-BCC9-94242AAFB36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Financial Leverage</a:t>
            </a:r>
          </a:p>
        </p:txBody>
      </p:sp>
      <p:sp>
        <p:nvSpPr>
          <p:cNvPr id="116" name="Text 2">
            <a:extLst xmlns:a="http://schemas.openxmlformats.org/drawingml/2006/main">
              <a:ext uri="{FF2B5EF4-FFF2-40B4-BE49-F238E27FC236}">
                <a16:creationId xmlns:a16="http://schemas.microsoft.com/office/drawing/2014/main" id="{F84E8F29-A2B8-44CF-9365-09743CB44F9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117" name="Shape 3">
            <a:extLst xmlns:a="http://schemas.openxmlformats.org/drawingml/2006/main">
              <a:ext uri="{FF2B5EF4-FFF2-40B4-BE49-F238E27FC236}">
                <a16:creationId xmlns:a16="http://schemas.microsoft.com/office/drawing/2014/main" id="{5D5C163A-B5BE-4FA7-96B9-F005D43277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18" name="Text 4">
            <a:extLst xmlns:a="http://schemas.openxmlformats.org/drawingml/2006/main">
              <a:ext uri="{FF2B5EF4-FFF2-40B4-BE49-F238E27FC236}">
                <a16:creationId xmlns:a16="http://schemas.microsoft.com/office/drawing/2014/main" id="{CA39D5CD-118B-41DF-82B3-1B4A3FCBCAF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14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6d61819d1d0e488b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121" name="Text 6">
            <a:extLst xmlns:a="http://schemas.openxmlformats.org/drawingml/2006/main">
              <a:ext uri="{FF2B5EF4-FFF2-40B4-BE49-F238E27FC236}">
                <a16:creationId xmlns:a16="http://schemas.microsoft.com/office/drawing/2014/main" id="{DCE77A82-A66E-40F4-A04E-B1777E0E21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Debt use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Fixed interest</a:t>
            </a:r>
          </a:p>
        </p:txBody>
      </p:sp>
      <p:sp>
        <p:nvSpPr>
          <p:cNvPr id="122" name="Shape 7">
            <a:extLst xmlns:a="http://schemas.openxmlformats.org/drawingml/2006/main">
              <a:ext uri="{FF2B5EF4-FFF2-40B4-BE49-F238E27FC236}">
                <a16:creationId xmlns:a16="http://schemas.microsoft.com/office/drawing/2014/main" id="{5057DF1E-B80F-4E70-9FCC-FAF70EBF9B4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23" name="Text 8">
            <a:extLst xmlns:a="http://schemas.openxmlformats.org/drawingml/2006/main">
              <a:ext uri="{FF2B5EF4-FFF2-40B4-BE49-F238E27FC236}">
                <a16:creationId xmlns:a16="http://schemas.microsoft.com/office/drawing/2014/main" id="{B8112F32-8ED9-4155-97DE-E18827AE294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EBIT changes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Higher sensitivity</a:t>
            </a:r>
          </a:p>
        </p:txBody>
      </p:sp>
      <p:sp>
        <p:nvSpPr>
          <p:cNvPr id="124" name="Shape 9">
            <a:extLst xmlns:a="http://schemas.openxmlformats.org/drawingml/2006/main">
              <a:ext uri="{FF2B5EF4-FFF2-40B4-BE49-F238E27FC236}">
                <a16:creationId xmlns:a16="http://schemas.microsoft.com/office/drawing/2014/main" id="{EAA273D4-4ADE-4F81-AE76-DD45EA8BA3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25" name="Text 10">
            <a:extLst xmlns:a="http://schemas.openxmlformats.org/drawingml/2006/main">
              <a:ext uri="{FF2B5EF4-FFF2-40B4-BE49-F238E27FC236}">
                <a16:creationId xmlns:a16="http://schemas.microsoft.com/office/drawing/2014/main" id="{565C7A16-971C-4138-9D3C-A43984C89D6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EPS impact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Magnified</a:t>
            </a:r>
          </a:p>
        </p:txBody>
      </p:sp>
      <p:sp>
        <p:nvSpPr>
          <p:cNvPr id="126" name="Text 11">
            <a:extLst xmlns:a="http://schemas.openxmlformats.org/drawingml/2006/main">
              <a:ext uri="{FF2B5EF4-FFF2-40B4-BE49-F238E27FC236}">
                <a16:creationId xmlns:a16="http://schemas.microsoft.com/office/drawing/2014/main" id="{25714877-BA26-444D-9F5C-30F671E2B1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Leverage is powerful because it changes both expected return and financial risk.</a:t>
            </a:r>
          </a:p>
        </p:txBody>
      </p:sp>
      <p:sp>
        <p:nvSpPr>
          <p:cNvPr id="127" name="Text 12">
            <a:extLst xmlns:a="http://schemas.openxmlformats.org/drawingml/2006/main">
              <a:ext uri="{FF2B5EF4-FFF2-40B4-BE49-F238E27FC236}">
                <a16:creationId xmlns:a16="http://schemas.microsoft.com/office/drawing/2014/main" id="{ED6A9AAB-2586-4042-A286-4FDF0BE5F20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EBIT rises, fixed interest leaves more income for shareholders; if EBIT falls, interest still must be paid.</a:t>
            </a:r>
          </a:p>
        </p:txBody>
      </p:sp>
      <p:sp>
        <p:nvSpPr>
          <p:cNvPr id="128" name="Text 13">
            <a:extLst xmlns:a="http://schemas.openxmlformats.org/drawingml/2006/main">
              <a:ext uri="{FF2B5EF4-FFF2-40B4-BE49-F238E27FC236}">
                <a16:creationId xmlns:a16="http://schemas.microsoft.com/office/drawing/2014/main" id="{0B58D9E3-B4B6-4EE5-84CC-442F7D629F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129" name="Text 14">
            <a:extLst xmlns:a="http://schemas.openxmlformats.org/drawingml/2006/main">
              <a:ext uri="{FF2B5EF4-FFF2-40B4-BE49-F238E27FC236}">
                <a16:creationId xmlns:a16="http://schemas.microsoft.com/office/drawing/2014/main" id="{BDB927D1-4DC3-4BB8-B1BC-575D5C753E9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09</a:t>
            </a:r>
          </a:p>
        </p:txBody>
      </p:sp>
      <p:sp>
        <p:nvSpPr>
          <p:cNvPr id="130" name="Rounded Rectangle 129">
            <a:extLst xmlns:a="http://schemas.openxmlformats.org/drawingml/2006/main">
              <a:ext uri="{FF2B5EF4-FFF2-40B4-BE49-F238E27FC236}">
                <a16:creationId xmlns:a16="http://schemas.microsoft.com/office/drawing/2014/main" id="{1B5922FA-FD0E-4038-AC9C-A7EF42D5FAA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31" name="Rounded Rectangle 130">
            <a:extLst xmlns:a="http://schemas.openxmlformats.org/drawingml/2006/main">
              <a:ext uri="{FF2B5EF4-FFF2-40B4-BE49-F238E27FC236}">
                <a16:creationId xmlns:a16="http://schemas.microsoft.com/office/drawing/2014/main" id="{6878ABEB-8C06-435F-8E52-660A11A70C5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132" name="TextBox 131">
            <a:extLst xmlns:a="http://schemas.openxmlformats.org/drawingml/2006/main">
              <a:ext uri="{FF2B5EF4-FFF2-40B4-BE49-F238E27FC236}">
                <a16:creationId xmlns:a16="http://schemas.microsoft.com/office/drawing/2014/main" id="{5FC61BF9-4A07-4BC8-AB81-A381249BA8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Financial leverage means using fixed-cost financing, especially debt.</a:t>
            </a:r>
          </a:p>
        </p:txBody>
      </p:sp>
      <p:sp>
        <p:nvSpPr>
          <p:cNvPr id="133" name="Rounded Rectangle 132">
            <a:extLst xmlns:a="http://schemas.openxmlformats.org/drawingml/2006/main">
              <a:ext uri="{FF2B5EF4-FFF2-40B4-BE49-F238E27FC236}">
                <a16:creationId xmlns:a16="http://schemas.microsoft.com/office/drawing/2014/main" id="{DD00454F-3B55-402B-8FD2-FB3065043A1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34" name="Rounded Rectangle 133">
            <a:extLst xmlns:a="http://schemas.openxmlformats.org/drawingml/2006/main">
              <a:ext uri="{FF2B5EF4-FFF2-40B4-BE49-F238E27FC236}">
                <a16:creationId xmlns:a16="http://schemas.microsoft.com/office/drawing/2014/main" id="{D178B5B5-844F-4CF6-824A-DCA3B281893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135" name="TextBox 134">
            <a:extLst xmlns:a="http://schemas.openxmlformats.org/drawingml/2006/main">
              <a:ext uri="{FF2B5EF4-FFF2-40B4-BE49-F238E27FC236}">
                <a16:creationId xmlns:a16="http://schemas.microsoft.com/office/drawing/2014/main" id="{E0119203-A0FB-4CDD-9EF4-78E343E8BF3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Leverage can magnify shareholder returns when operating income is strong.</a:t>
            </a:r>
          </a:p>
        </p:txBody>
      </p:sp>
      <p:sp>
        <p:nvSpPr>
          <p:cNvPr id="136" name="Rounded Rectangle 135">
            <a:extLst xmlns:a="http://schemas.openxmlformats.org/drawingml/2006/main">
              <a:ext uri="{FF2B5EF4-FFF2-40B4-BE49-F238E27FC236}">
                <a16:creationId xmlns:a16="http://schemas.microsoft.com/office/drawing/2014/main" id="{C04BCAA2-693D-422F-B350-74B395F8DC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37" name="Rounded Rectangle 136">
            <a:extLst xmlns:a="http://schemas.openxmlformats.org/drawingml/2006/main">
              <a:ext uri="{FF2B5EF4-FFF2-40B4-BE49-F238E27FC236}">
                <a16:creationId xmlns:a16="http://schemas.microsoft.com/office/drawing/2014/main" id="{3A87823B-5399-4331-B2F4-E8094A61B4F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138" name="TextBox 137">
            <a:extLst xmlns:a="http://schemas.openxmlformats.org/drawingml/2006/main">
              <a:ext uri="{FF2B5EF4-FFF2-40B4-BE49-F238E27FC236}">
                <a16:creationId xmlns:a16="http://schemas.microsoft.com/office/drawing/2014/main" id="{58536310-BFEF-4871-9C5D-44E467CADB8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Leverage also magnifies losses when operating income declines.</a:t>
            </a:r>
          </a:p>
        </p:txBody>
      </p:sp>
      <p:sp>
        <p:nvSpPr>
          <p:cNvPr id="139" name="Rounded Rectangle 138">
            <a:extLst xmlns:a="http://schemas.openxmlformats.org/drawingml/2006/main">
              <a:ext uri="{FF2B5EF4-FFF2-40B4-BE49-F238E27FC236}">
                <a16:creationId xmlns:a16="http://schemas.microsoft.com/office/drawing/2014/main" id="{3932C835-DBC8-47AC-B2AE-A104CBF183A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40" name="Rounded Rectangle 139">
            <a:extLst xmlns:a="http://schemas.openxmlformats.org/drawingml/2006/main">
              <a:ext uri="{FF2B5EF4-FFF2-40B4-BE49-F238E27FC236}">
                <a16:creationId xmlns:a16="http://schemas.microsoft.com/office/drawing/2014/main" id="{7F767198-205A-4D3F-A5F8-8BBA4D15CF2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141" name="TextBox 140">
            <a:extLst xmlns:a="http://schemas.openxmlformats.org/drawingml/2006/main">
              <a:ext uri="{FF2B5EF4-FFF2-40B4-BE49-F238E27FC236}">
                <a16:creationId xmlns:a16="http://schemas.microsoft.com/office/drawing/2014/main" id="{CBD819EB-2389-4654-9042-C2EBB57C420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more debt a firm uses, the more sensitive EPS becomes to EBIT changes.</a:t>
            </a:r>
          </a:p>
        </p:txBody>
      </p:sp>
    </p:spTree>
    <p:extLst>
      <p:ext uri="{BB962C8B-B14F-4D97-AF65-F5344CB8AC3E}">
        <p14:creationId xmlns:p14="http://schemas.microsoft.com/office/powerpoint/2010/main" val="1968470975"/>
      </p:ext>
    </p:extLst>
  </p:cSld>
</p:sld>
</file>

<file path=ppt/slides/slide11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30" name="Text 0">
            <a:extLst xmlns:a="http://schemas.openxmlformats.org/drawingml/2006/main">
              <a:ext uri="{FF2B5EF4-FFF2-40B4-BE49-F238E27FC236}">
                <a16:creationId xmlns:a16="http://schemas.microsoft.com/office/drawing/2014/main" id="{178DB881-0746-437A-9474-D21CECE23A3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RISK</a:t>
            </a:r>
          </a:p>
        </p:txBody>
      </p:sp>
      <p:sp>
        <p:nvSpPr>
          <p:cNvPr id="131" name="Text 1">
            <a:extLst xmlns:a="http://schemas.openxmlformats.org/drawingml/2006/main">
              <a:ext uri="{FF2B5EF4-FFF2-40B4-BE49-F238E27FC236}">
                <a16:creationId xmlns:a16="http://schemas.microsoft.com/office/drawing/2014/main" id="{4CFE2A16-0B49-4319-B119-F7D0B80F6A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Business Risk versus Financial Risk</a:t>
            </a:r>
          </a:p>
        </p:txBody>
      </p:sp>
      <p:sp>
        <p:nvSpPr>
          <p:cNvPr id="132" name="Text 2">
            <a:extLst xmlns:a="http://schemas.openxmlformats.org/drawingml/2006/main">
              <a:ext uri="{FF2B5EF4-FFF2-40B4-BE49-F238E27FC236}">
                <a16:creationId xmlns:a16="http://schemas.microsoft.com/office/drawing/2014/main" id="{C905FF6B-6FCC-4281-9788-CED3DDBC8D3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133" name="Shape 3">
            <a:extLst xmlns:a="http://schemas.openxmlformats.org/drawingml/2006/main">
              <a:ext uri="{FF2B5EF4-FFF2-40B4-BE49-F238E27FC236}">
                <a16:creationId xmlns:a16="http://schemas.microsoft.com/office/drawing/2014/main" id="{9845A4B2-EAFA-4815-8D03-E4CA363E13D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34" name="Text 4">
            <a:extLst xmlns:a="http://schemas.openxmlformats.org/drawingml/2006/main">
              <a:ext uri="{FF2B5EF4-FFF2-40B4-BE49-F238E27FC236}">
                <a16:creationId xmlns:a16="http://schemas.microsoft.com/office/drawing/2014/main" id="{624615D3-62D1-4BA3-AAB1-744DCE5987E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16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316e713f3dae44c9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137" name="Text 6">
            <a:extLst xmlns:a="http://schemas.openxmlformats.org/drawingml/2006/main">
              <a:ext uri="{FF2B5EF4-FFF2-40B4-BE49-F238E27FC236}">
                <a16:creationId xmlns:a16="http://schemas.microsoft.com/office/drawing/2014/main" id="{2B30924A-FD9C-483B-8C6B-352789B3ACF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08513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Risk Type</a:t>
            </a:r>
          </a:p>
        </p:txBody>
      </p:sp>
      <p:sp>
        <p:nvSpPr>
          <p:cNvPr id="138" name="Text 7">
            <a:extLst xmlns:a="http://schemas.openxmlformats.org/drawingml/2006/main">
              <a:ext uri="{FF2B5EF4-FFF2-40B4-BE49-F238E27FC236}">
                <a16:creationId xmlns:a16="http://schemas.microsoft.com/office/drawing/2014/main" id="{127D19DA-81A5-4068-9AF6-D0B86B4FA1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108513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Source</a:t>
            </a:r>
          </a:p>
        </p:txBody>
      </p:sp>
      <p:sp>
        <p:nvSpPr>
          <p:cNvPr id="139" name="Text 8">
            <a:extLst xmlns:a="http://schemas.openxmlformats.org/drawingml/2006/main">
              <a:ext uri="{FF2B5EF4-FFF2-40B4-BE49-F238E27FC236}">
                <a16:creationId xmlns:a16="http://schemas.microsoft.com/office/drawing/2014/main" id="{B87A9D42-263D-4F07-B4E5-5A78FF5BF05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108513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Managerial Meaning</a:t>
            </a:r>
          </a:p>
        </p:txBody>
      </p:sp>
      <p:sp>
        <p:nvSpPr>
          <p:cNvPr id="140" name="Text 9">
            <a:extLst xmlns:a="http://schemas.openxmlformats.org/drawingml/2006/main">
              <a:ext uri="{FF2B5EF4-FFF2-40B4-BE49-F238E27FC236}">
                <a16:creationId xmlns:a16="http://schemas.microsoft.com/office/drawing/2014/main" id="{67BC4A6E-FAD2-41ED-8DD5-28125B9172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42855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Business risk</a:t>
            </a:r>
          </a:p>
        </p:txBody>
      </p:sp>
      <p:sp>
        <p:nvSpPr>
          <p:cNvPr id="141" name="Text 10">
            <a:extLst xmlns:a="http://schemas.openxmlformats.org/drawingml/2006/main">
              <a:ext uri="{FF2B5EF4-FFF2-40B4-BE49-F238E27FC236}">
                <a16:creationId xmlns:a16="http://schemas.microsoft.com/office/drawing/2014/main" id="{F23AFD2B-1524-4252-B899-49BC98677B5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42855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Sales/cost uncertainty</a:t>
            </a:r>
          </a:p>
        </p:txBody>
      </p:sp>
      <p:sp>
        <p:nvSpPr>
          <p:cNvPr id="142" name="Text 11">
            <a:extLst xmlns:a="http://schemas.openxmlformats.org/drawingml/2006/main">
              <a:ext uri="{FF2B5EF4-FFF2-40B4-BE49-F238E27FC236}">
                <a16:creationId xmlns:a16="http://schemas.microsoft.com/office/drawing/2014/main" id="{EE35B571-D8A3-46A8-99E2-FD79634738E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42855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99491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Operating stability matters</a:t>
            </a:r>
          </a:p>
        </p:txBody>
      </p:sp>
      <p:sp>
        <p:nvSpPr>
          <p:cNvPr id="143" name="Text 12">
            <a:extLst xmlns:a="http://schemas.openxmlformats.org/drawingml/2006/main">
              <a:ext uri="{FF2B5EF4-FFF2-40B4-BE49-F238E27FC236}">
                <a16:creationId xmlns:a16="http://schemas.microsoft.com/office/drawing/2014/main" id="{0982FB6E-191C-49B9-AE6C-099CBE5B966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74859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Financial risk</a:t>
            </a:r>
          </a:p>
        </p:txBody>
      </p:sp>
      <p:sp>
        <p:nvSpPr>
          <p:cNvPr id="144" name="Text 13">
            <a:extLst xmlns:a="http://schemas.openxmlformats.org/drawingml/2006/main">
              <a:ext uri="{FF2B5EF4-FFF2-40B4-BE49-F238E27FC236}">
                <a16:creationId xmlns:a16="http://schemas.microsoft.com/office/drawing/2014/main" id="{7B691E18-6F67-445E-9803-F5A4A50EE6A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74859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Debt and fixed payments</a:t>
            </a:r>
          </a:p>
        </p:txBody>
      </p:sp>
      <p:sp>
        <p:nvSpPr>
          <p:cNvPr id="145" name="Text 14">
            <a:extLst xmlns:a="http://schemas.openxmlformats.org/drawingml/2006/main">
              <a:ext uri="{FF2B5EF4-FFF2-40B4-BE49-F238E27FC236}">
                <a16:creationId xmlns:a16="http://schemas.microsoft.com/office/drawing/2014/main" id="{9C9E326D-6BE7-41E4-A8F0-B526BB69266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74859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Capital structure matters</a:t>
            </a:r>
          </a:p>
        </p:txBody>
      </p:sp>
      <p:sp>
        <p:nvSpPr>
          <p:cNvPr id="146" name="Text 15">
            <a:extLst xmlns:a="http://schemas.openxmlformats.org/drawingml/2006/main">
              <a:ext uri="{FF2B5EF4-FFF2-40B4-BE49-F238E27FC236}">
                <a16:creationId xmlns:a16="http://schemas.microsoft.com/office/drawing/2014/main" id="{B2C67399-8FA8-42F7-9D5C-CB2F4A7A081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firm should not ignore business risk when deciding how much debt to use.</a:t>
            </a:r>
          </a:p>
        </p:txBody>
      </p:sp>
      <p:sp>
        <p:nvSpPr>
          <p:cNvPr id="147" name="Text 16">
            <a:extLst xmlns:a="http://schemas.openxmlformats.org/drawingml/2006/main">
              <a:ext uri="{FF2B5EF4-FFF2-40B4-BE49-F238E27FC236}">
                <a16:creationId xmlns:a16="http://schemas.microsoft.com/office/drawing/2014/main" id="{EAA0590E-1C05-47AA-B5E1-ED2BA91358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seasonal company with unstable sales may avoid heavy debt because interest must be paid even in weak months.</a:t>
            </a:r>
          </a:p>
        </p:txBody>
      </p:sp>
      <p:sp>
        <p:nvSpPr>
          <p:cNvPr id="148" name="Text 17">
            <a:extLst xmlns:a="http://schemas.openxmlformats.org/drawingml/2006/main">
              <a:ext uri="{FF2B5EF4-FFF2-40B4-BE49-F238E27FC236}">
                <a16:creationId xmlns:a16="http://schemas.microsoft.com/office/drawing/2014/main" id="{98A1D0E9-395D-4A74-BA91-520E24B1C00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149" name="Text 18">
            <a:extLst xmlns:a="http://schemas.openxmlformats.org/drawingml/2006/main">
              <a:ext uri="{FF2B5EF4-FFF2-40B4-BE49-F238E27FC236}">
                <a16:creationId xmlns:a16="http://schemas.microsoft.com/office/drawing/2014/main" id="{6490EBED-0690-4D6B-9A99-6FBDC4D9BE9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10</a:t>
            </a:r>
          </a:p>
        </p:txBody>
      </p:sp>
      <p:sp>
        <p:nvSpPr>
          <p:cNvPr id="150" name="Rounded Rectangle 149">
            <a:extLst xmlns:a="http://schemas.openxmlformats.org/drawingml/2006/main">
              <a:ext uri="{FF2B5EF4-FFF2-40B4-BE49-F238E27FC236}">
                <a16:creationId xmlns:a16="http://schemas.microsoft.com/office/drawing/2014/main" id="{CDE0C68E-6585-456C-ADF8-B4581EC0E15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51" name="Rounded Rectangle 150">
            <a:extLst xmlns:a="http://schemas.openxmlformats.org/drawingml/2006/main">
              <a:ext uri="{FF2B5EF4-FFF2-40B4-BE49-F238E27FC236}">
                <a16:creationId xmlns:a16="http://schemas.microsoft.com/office/drawing/2014/main" id="{E0D0B79C-782F-4F5B-86C7-B4C52EFED66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152" name="TextBox 151">
            <a:extLst xmlns:a="http://schemas.openxmlformats.org/drawingml/2006/main">
              <a:ext uri="{FF2B5EF4-FFF2-40B4-BE49-F238E27FC236}">
                <a16:creationId xmlns:a16="http://schemas.microsoft.com/office/drawing/2014/main" id="{BA5F5D4F-3BBB-4C56-8059-5471582B907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Business risk comes from operations before financing decisions.</a:t>
            </a:r>
          </a:p>
        </p:txBody>
      </p:sp>
      <p:sp>
        <p:nvSpPr>
          <p:cNvPr id="153" name="Rounded Rectangle 152">
            <a:extLst xmlns:a="http://schemas.openxmlformats.org/drawingml/2006/main">
              <a:ext uri="{FF2B5EF4-FFF2-40B4-BE49-F238E27FC236}">
                <a16:creationId xmlns:a16="http://schemas.microsoft.com/office/drawing/2014/main" id="{C863B393-913D-43E6-A791-E9F734B8200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54" name="Rounded Rectangle 153">
            <a:extLst xmlns:a="http://schemas.openxmlformats.org/drawingml/2006/main">
              <a:ext uri="{FF2B5EF4-FFF2-40B4-BE49-F238E27FC236}">
                <a16:creationId xmlns:a16="http://schemas.microsoft.com/office/drawing/2014/main" id="{5272BC2F-4C7D-418A-9EDE-A9F6F8AA86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155" name="TextBox 154">
            <a:extLst xmlns:a="http://schemas.openxmlformats.org/drawingml/2006/main">
              <a:ext uri="{FF2B5EF4-FFF2-40B4-BE49-F238E27FC236}">
                <a16:creationId xmlns:a16="http://schemas.microsoft.com/office/drawing/2014/main" id="{C4E47705-7A5C-4ACA-880B-144D01CA20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Financial risk comes from using debt or other fixed-cost financing.</a:t>
            </a:r>
          </a:p>
        </p:txBody>
      </p:sp>
      <p:sp>
        <p:nvSpPr>
          <p:cNvPr id="156" name="Rounded Rectangle 155">
            <a:extLst xmlns:a="http://schemas.openxmlformats.org/drawingml/2006/main">
              <a:ext uri="{FF2B5EF4-FFF2-40B4-BE49-F238E27FC236}">
                <a16:creationId xmlns:a16="http://schemas.microsoft.com/office/drawing/2014/main" id="{9150DEC4-B824-4702-A7C1-2539AD3FFB1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57" name="Rounded Rectangle 156">
            <a:extLst xmlns:a="http://schemas.openxmlformats.org/drawingml/2006/main">
              <a:ext uri="{FF2B5EF4-FFF2-40B4-BE49-F238E27FC236}">
                <a16:creationId xmlns:a16="http://schemas.microsoft.com/office/drawing/2014/main" id="{6D1B0157-C922-45D1-AEE8-C371F6CAF05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158" name="TextBox 157">
            <a:extLst xmlns:a="http://schemas.openxmlformats.org/drawingml/2006/main">
              <a:ext uri="{FF2B5EF4-FFF2-40B4-BE49-F238E27FC236}">
                <a16:creationId xmlns:a16="http://schemas.microsoft.com/office/drawing/2014/main" id="{9A8D0DBD-38A4-42F6-8381-AD1DD17CFE7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risky business usually should be careful about adding too much financial risk.</a:t>
            </a:r>
          </a:p>
        </p:txBody>
      </p:sp>
      <p:sp>
        <p:nvSpPr>
          <p:cNvPr id="159" name="Rounded Rectangle 158">
            <a:extLst xmlns:a="http://schemas.openxmlformats.org/drawingml/2006/main">
              <a:ext uri="{FF2B5EF4-FFF2-40B4-BE49-F238E27FC236}">
                <a16:creationId xmlns:a16="http://schemas.microsoft.com/office/drawing/2014/main" id="{A43712DB-DEBA-4866-B3CE-FCBF131F58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60" name="Rounded Rectangle 159">
            <a:extLst xmlns:a="http://schemas.openxmlformats.org/drawingml/2006/main">
              <a:ext uri="{FF2B5EF4-FFF2-40B4-BE49-F238E27FC236}">
                <a16:creationId xmlns:a16="http://schemas.microsoft.com/office/drawing/2014/main" id="{36D736FB-C222-4074-A97F-5D3A0662B4B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161" name="TextBox 160">
            <a:extLst xmlns:a="http://schemas.openxmlformats.org/drawingml/2006/main">
              <a:ext uri="{FF2B5EF4-FFF2-40B4-BE49-F238E27FC236}">
                <a16:creationId xmlns:a16="http://schemas.microsoft.com/office/drawing/2014/main" id="{38D89FAD-07D6-4270-944C-84B63CE4D12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Total risk affects required returns and firm value.</a:t>
            </a:r>
          </a:p>
        </p:txBody>
      </p:sp>
    </p:spTree>
    <p:extLst>
      <p:ext uri="{BB962C8B-B14F-4D97-AF65-F5344CB8AC3E}">
        <p14:creationId xmlns:p14="http://schemas.microsoft.com/office/powerpoint/2010/main" val="1491633362"/>
      </p:ext>
    </p:extLst>
  </p:cSld>
</p:sld>
</file>

<file path=ppt/slides/slide12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50" name="Text 0">
            <a:extLst xmlns:a="http://schemas.openxmlformats.org/drawingml/2006/main">
              <a:ext uri="{FF2B5EF4-FFF2-40B4-BE49-F238E27FC236}">
                <a16:creationId xmlns:a16="http://schemas.microsoft.com/office/drawing/2014/main" id="{40B41DF7-610D-4767-AD3F-B197647F426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DEBT</a:t>
            </a:r>
          </a:p>
        </p:txBody>
      </p:sp>
      <p:sp>
        <p:nvSpPr>
          <p:cNvPr id="151" name="Text 1">
            <a:extLst xmlns:a="http://schemas.openxmlformats.org/drawingml/2006/main">
              <a:ext uri="{FF2B5EF4-FFF2-40B4-BE49-F238E27FC236}">
                <a16:creationId xmlns:a16="http://schemas.microsoft.com/office/drawing/2014/main" id="{38F15855-7351-4E9A-81E9-D094FDB1333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Advantages of Debt</a:t>
            </a:r>
          </a:p>
        </p:txBody>
      </p:sp>
      <p:sp>
        <p:nvSpPr>
          <p:cNvPr id="152" name="Text 2">
            <a:extLst xmlns:a="http://schemas.openxmlformats.org/drawingml/2006/main">
              <a:ext uri="{FF2B5EF4-FFF2-40B4-BE49-F238E27FC236}">
                <a16:creationId xmlns:a16="http://schemas.microsoft.com/office/drawing/2014/main" id="{36F6CCB9-EECE-4AE8-8AD9-30B0CB1B9EE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153" name="Shape 3">
            <a:extLst xmlns:a="http://schemas.openxmlformats.org/drawingml/2006/main">
              <a:ext uri="{FF2B5EF4-FFF2-40B4-BE49-F238E27FC236}">
                <a16:creationId xmlns:a16="http://schemas.microsoft.com/office/drawing/2014/main" id="{5B0F126F-72B8-4689-B184-AE98D52A70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54" name="Text 4">
            <a:extLst xmlns:a="http://schemas.openxmlformats.org/drawingml/2006/main">
              <a:ext uri="{FF2B5EF4-FFF2-40B4-BE49-F238E27FC236}">
                <a16:creationId xmlns:a16="http://schemas.microsoft.com/office/drawing/2014/main" id="{B98FA9D6-067A-4B32-AD0F-10857221C5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180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763d76cbd3e842e1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157" name="Text 6">
            <a:extLst xmlns:a="http://schemas.openxmlformats.org/drawingml/2006/main">
              <a:ext uri="{FF2B5EF4-FFF2-40B4-BE49-F238E27FC236}">
                <a16:creationId xmlns:a16="http://schemas.microsoft.com/office/drawing/2014/main" id="{CDD619D2-2693-4603-990C-C3F2212103A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Tax Shield Benefit = Interest Expense × Tax Rate</a:t>
            </a:r>
          </a:p>
        </p:txBody>
      </p:sp>
      <p:sp>
        <p:nvSpPr>
          <p:cNvPr id="158" name="Text 7">
            <a:extLst xmlns:a="http://schemas.openxmlformats.org/drawingml/2006/main">
              <a:ext uri="{FF2B5EF4-FFF2-40B4-BE49-F238E27FC236}">
                <a16:creationId xmlns:a16="http://schemas.microsoft.com/office/drawing/2014/main" id="{5E89FB41-FC7D-44D4-B9F5-14EC2E5F41A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The tax benefit of debt is one reason debt can reduce WACC.</a:t>
            </a:r>
          </a:p>
        </p:txBody>
      </p:sp>
      <p:sp>
        <p:nvSpPr>
          <p:cNvPr id="159" name="Text 8">
            <a:extLst xmlns:a="http://schemas.openxmlformats.org/drawingml/2006/main">
              <a:ext uri="{FF2B5EF4-FFF2-40B4-BE49-F238E27FC236}">
                <a16:creationId xmlns:a16="http://schemas.microsoft.com/office/drawing/2014/main" id="{93A4672F-4A2D-487D-9BBF-89ED6F70D8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Interest of $100,000 with a 30% tax rate creates a tax shield of $30,000.</a:t>
            </a:r>
          </a:p>
        </p:txBody>
      </p:sp>
      <p:sp>
        <p:nvSpPr>
          <p:cNvPr id="160" name="Text 9">
            <a:extLst xmlns:a="http://schemas.openxmlformats.org/drawingml/2006/main">
              <a:ext uri="{FF2B5EF4-FFF2-40B4-BE49-F238E27FC236}">
                <a16:creationId xmlns:a16="http://schemas.microsoft.com/office/drawing/2014/main" id="{9039F8C1-AA97-4757-A2ED-03EAC36669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161" name="Text 10">
            <a:extLst xmlns:a="http://schemas.openxmlformats.org/drawingml/2006/main">
              <a:ext uri="{FF2B5EF4-FFF2-40B4-BE49-F238E27FC236}">
                <a16:creationId xmlns:a16="http://schemas.microsoft.com/office/drawing/2014/main" id="{656D2822-2905-463B-9E79-B7763976C5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11</a:t>
            </a:r>
          </a:p>
        </p:txBody>
      </p:sp>
      <p:sp>
        <p:nvSpPr>
          <p:cNvPr id="162" name="Rounded Rectangle 161">
            <a:extLst xmlns:a="http://schemas.openxmlformats.org/drawingml/2006/main">
              <a:ext uri="{FF2B5EF4-FFF2-40B4-BE49-F238E27FC236}">
                <a16:creationId xmlns:a16="http://schemas.microsoft.com/office/drawing/2014/main" id="{D6A4E42C-A2A6-4F97-9B16-4AFF17AE4BC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63" name="Rounded Rectangle 162">
            <a:extLst xmlns:a="http://schemas.openxmlformats.org/drawingml/2006/main">
              <a:ext uri="{FF2B5EF4-FFF2-40B4-BE49-F238E27FC236}">
                <a16:creationId xmlns:a16="http://schemas.microsoft.com/office/drawing/2014/main" id="{B5A360C1-883C-443F-8D28-37478C0245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164" name="TextBox 163">
            <a:extLst xmlns:a="http://schemas.openxmlformats.org/drawingml/2006/main">
              <a:ext uri="{FF2B5EF4-FFF2-40B4-BE49-F238E27FC236}">
                <a16:creationId xmlns:a16="http://schemas.microsoft.com/office/drawing/2014/main" id="{E9203054-C311-4E65-9FAE-AD65D7E6C01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Debt may have a lower required return than equity.</a:t>
            </a:r>
          </a:p>
        </p:txBody>
      </p:sp>
      <p:sp>
        <p:nvSpPr>
          <p:cNvPr id="165" name="Rounded Rectangle 164">
            <a:extLst xmlns:a="http://schemas.openxmlformats.org/drawingml/2006/main">
              <a:ext uri="{FF2B5EF4-FFF2-40B4-BE49-F238E27FC236}">
                <a16:creationId xmlns:a16="http://schemas.microsoft.com/office/drawing/2014/main" id="{D6919C6B-551C-4885-9A05-71E97EC4A00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66" name="Rounded Rectangle 165">
            <a:extLst xmlns:a="http://schemas.openxmlformats.org/drawingml/2006/main">
              <a:ext uri="{FF2B5EF4-FFF2-40B4-BE49-F238E27FC236}">
                <a16:creationId xmlns:a16="http://schemas.microsoft.com/office/drawing/2014/main" id="{A4B7DF2B-8B47-4199-BD09-78B9F9BF08F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167" name="TextBox 166">
            <a:extLst xmlns:a="http://schemas.openxmlformats.org/drawingml/2006/main">
              <a:ext uri="{FF2B5EF4-FFF2-40B4-BE49-F238E27FC236}">
                <a16:creationId xmlns:a16="http://schemas.microsoft.com/office/drawing/2014/main" id="{23B5A2B5-7D58-4AB1-B51A-2A31552B71F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Interest expense is usually tax-deductible.</a:t>
            </a:r>
          </a:p>
        </p:txBody>
      </p:sp>
      <p:sp>
        <p:nvSpPr>
          <p:cNvPr id="168" name="Rounded Rectangle 167">
            <a:extLst xmlns:a="http://schemas.openxmlformats.org/drawingml/2006/main">
              <a:ext uri="{FF2B5EF4-FFF2-40B4-BE49-F238E27FC236}">
                <a16:creationId xmlns:a16="http://schemas.microsoft.com/office/drawing/2014/main" id="{04D709A7-BA63-4E7D-A11A-F24475457EC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69" name="Rounded Rectangle 168">
            <a:extLst xmlns:a="http://schemas.openxmlformats.org/drawingml/2006/main">
              <a:ext uri="{FF2B5EF4-FFF2-40B4-BE49-F238E27FC236}">
                <a16:creationId xmlns:a16="http://schemas.microsoft.com/office/drawing/2014/main" id="{D5B71D28-85D5-4ED5-BE8E-B90C63DA791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170" name="TextBox 169">
            <a:extLst xmlns:a="http://schemas.openxmlformats.org/drawingml/2006/main">
              <a:ext uri="{FF2B5EF4-FFF2-40B4-BE49-F238E27FC236}">
                <a16:creationId xmlns:a16="http://schemas.microsoft.com/office/drawing/2014/main" id="{3D02257D-EF6F-4BFB-9C5D-2570B4824DD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Debt does not dilute current shareholders’ ownership.</a:t>
            </a:r>
          </a:p>
        </p:txBody>
      </p:sp>
      <p:sp>
        <p:nvSpPr>
          <p:cNvPr id="171" name="Rounded Rectangle 170">
            <a:extLst xmlns:a="http://schemas.openxmlformats.org/drawingml/2006/main">
              <a:ext uri="{FF2B5EF4-FFF2-40B4-BE49-F238E27FC236}">
                <a16:creationId xmlns:a16="http://schemas.microsoft.com/office/drawing/2014/main" id="{6BB70452-0E92-4E18-9F2A-53D579813C7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72" name="Rounded Rectangle 171">
            <a:extLst xmlns:a="http://schemas.openxmlformats.org/drawingml/2006/main">
              <a:ext uri="{FF2B5EF4-FFF2-40B4-BE49-F238E27FC236}">
                <a16:creationId xmlns:a16="http://schemas.microsoft.com/office/drawing/2014/main" id="{2A948B5B-9E47-4854-803C-E2B976EC036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173" name="TextBox 172">
            <a:extLst xmlns:a="http://schemas.openxmlformats.org/drawingml/2006/main">
              <a:ext uri="{FF2B5EF4-FFF2-40B4-BE49-F238E27FC236}">
                <a16:creationId xmlns:a16="http://schemas.microsoft.com/office/drawing/2014/main" id="{20438964-8C2A-486B-8175-AB8008025AB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Moderate debt can discipline managers by requiring regular cash payments.</a:t>
            </a:r>
          </a:p>
        </p:txBody>
      </p:sp>
    </p:spTree>
    <p:extLst>
      <p:ext uri="{BB962C8B-B14F-4D97-AF65-F5344CB8AC3E}">
        <p14:creationId xmlns:p14="http://schemas.microsoft.com/office/powerpoint/2010/main" val="1902272440"/>
      </p:ext>
    </p:extLst>
  </p:cSld>
</p:sld>
</file>

<file path=ppt/slides/slide13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62" name="Text 0">
            <a:extLst xmlns:a="http://schemas.openxmlformats.org/drawingml/2006/main">
              <a:ext uri="{FF2B5EF4-FFF2-40B4-BE49-F238E27FC236}">
                <a16:creationId xmlns:a16="http://schemas.microsoft.com/office/drawing/2014/main" id="{1A0AB336-DCB9-4E63-BB2C-7D2124BF1C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DEBT</a:t>
            </a:r>
          </a:p>
        </p:txBody>
      </p:sp>
      <p:sp>
        <p:nvSpPr>
          <p:cNvPr id="163" name="Text 1">
            <a:extLst xmlns:a="http://schemas.openxmlformats.org/drawingml/2006/main">
              <a:ext uri="{FF2B5EF4-FFF2-40B4-BE49-F238E27FC236}">
                <a16:creationId xmlns:a16="http://schemas.microsoft.com/office/drawing/2014/main" id="{4B166AB2-9FE5-48B1-A91B-F79E34257E5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Disadvantages of Debt</a:t>
            </a:r>
          </a:p>
        </p:txBody>
      </p:sp>
      <p:sp>
        <p:nvSpPr>
          <p:cNvPr id="164" name="Text 2">
            <a:extLst xmlns:a="http://schemas.openxmlformats.org/drawingml/2006/main">
              <a:ext uri="{FF2B5EF4-FFF2-40B4-BE49-F238E27FC236}">
                <a16:creationId xmlns:a16="http://schemas.microsoft.com/office/drawing/2014/main" id="{8B282E51-CF86-4357-BC5A-97B242A4468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165" name="Shape 3">
            <a:extLst xmlns:a="http://schemas.openxmlformats.org/drawingml/2006/main">
              <a:ext uri="{FF2B5EF4-FFF2-40B4-BE49-F238E27FC236}">
                <a16:creationId xmlns:a16="http://schemas.microsoft.com/office/drawing/2014/main" id="{98B8EF9B-09A8-4275-B8E2-D25635596EB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66" name="Text 4">
            <a:extLst xmlns:a="http://schemas.openxmlformats.org/drawingml/2006/main">
              <a:ext uri="{FF2B5EF4-FFF2-40B4-BE49-F238E27FC236}">
                <a16:creationId xmlns:a16="http://schemas.microsoft.com/office/drawing/2014/main" id="{4EE65B35-0E77-459C-A1E3-64DCC2739F1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196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9f7107ecbc0f4424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169" name="Text 6">
            <a:extLst xmlns:a="http://schemas.openxmlformats.org/drawingml/2006/main">
              <a:ext uri="{FF2B5EF4-FFF2-40B4-BE49-F238E27FC236}">
                <a16:creationId xmlns:a16="http://schemas.microsoft.com/office/drawing/2014/main" id="{F105100A-33E7-48A4-8C51-CBADFD2B172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More debt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Fixed payments</a:t>
            </a:r>
          </a:p>
        </p:txBody>
      </p:sp>
      <p:sp>
        <p:nvSpPr>
          <p:cNvPr id="170" name="Shape 7">
            <a:extLst xmlns:a="http://schemas.openxmlformats.org/drawingml/2006/main">
              <a:ext uri="{FF2B5EF4-FFF2-40B4-BE49-F238E27FC236}">
                <a16:creationId xmlns:a16="http://schemas.microsoft.com/office/drawing/2014/main" id="{AE5BE4EA-719C-4992-983A-C751F8E216D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71" name="Text 8">
            <a:extLst xmlns:a="http://schemas.openxmlformats.org/drawingml/2006/main">
              <a:ext uri="{FF2B5EF4-FFF2-40B4-BE49-F238E27FC236}">
                <a16:creationId xmlns:a16="http://schemas.microsoft.com/office/drawing/2014/main" id="{3ADB8E77-5E4D-4643-BDD3-0215E50A3FC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More risk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Distress probability</a:t>
            </a:r>
          </a:p>
        </p:txBody>
      </p:sp>
      <p:sp>
        <p:nvSpPr>
          <p:cNvPr id="172" name="Shape 9">
            <a:extLst xmlns:a="http://schemas.openxmlformats.org/drawingml/2006/main">
              <a:ext uri="{FF2B5EF4-FFF2-40B4-BE49-F238E27FC236}">
                <a16:creationId xmlns:a16="http://schemas.microsoft.com/office/drawing/2014/main" id="{5BC803EA-E08D-4CE8-8A57-AD615630F2C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73" name="Text 10">
            <a:extLst xmlns:a="http://schemas.openxmlformats.org/drawingml/2006/main">
              <a:ext uri="{FF2B5EF4-FFF2-40B4-BE49-F238E27FC236}">
                <a16:creationId xmlns:a16="http://schemas.microsoft.com/office/drawing/2014/main" id="{0BD230B4-BA47-46FC-8686-5FF7A88A5E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Higher costs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Required returns</a:t>
            </a:r>
          </a:p>
        </p:txBody>
      </p:sp>
      <p:sp>
        <p:nvSpPr>
          <p:cNvPr id="174" name="Text 11">
            <a:extLst xmlns:a="http://schemas.openxmlformats.org/drawingml/2006/main">
              <a:ext uri="{FF2B5EF4-FFF2-40B4-BE49-F238E27FC236}">
                <a16:creationId xmlns:a16="http://schemas.microsoft.com/office/drawing/2014/main" id="{55921429-D6A2-495A-AF49-06848CF70C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Debt becomes dangerous when cash flows are not strong enough to support fixed obligations.</a:t>
            </a:r>
          </a:p>
        </p:txBody>
      </p:sp>
      <p:sp>
        <p:nvSpPr>
          <p:cNvPr id="175" name="Text 12">
            <a:extLst xmlns:a="http://schemas.openxmlformats.org/drawingml/2006/main">
              <a:ext uri="{FF2B5EF4-FFF2-40B4-BE49-F238E27FC236}">
                <a16:creationId xmlns:a16="http://schemas.microsoft.com/office/drawing/2014/main" id="{038B850F-25DC-495B-9141-C68A4D0DDC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firm with high debt may have to reject a good project because lenders limit additional borrowing.</a:t>
            </a:r>
          </a:p>
        </p:txBody>
      </p:sp>
      <p:sp>
        <p:nvSpPr>
          <p:cNvPr id="176" name="Text 13">
            <a:extLst xmlns:a="http://schemas.openxmlformats.org/drawingml/2006/main">
              <a:ext uri="{FF2B5EF4-FFF2-40B4-BE49-F238E27FC236}">
                <a16:creationId xmlns:a16="http://schemas.microsoft.com/office/drawing/2014/main" id="{E3111210-C780-40AF-9571-CB947412D75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177" name="Text 14">
            <a:extLst xmlns:a="http://schemas.openxmlformats.org/drawingml/2006/main">
              <a:ext uri="{FF2B5EF4-FFF2-40B4-BE49-F238E27FC236}">
                <a16:creationId xmlns:a16="http://schemas.microsoft.com/office/drawing/2014/main" id="{8F0DF3EE-810B-472E-B3A5-CA27D7673C0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12</a:t>
            </a:r>
          </a:p>
        </p:txBody>
      </p:sp>
      <p:sp>
        <p:nvSpPr>
          <p:cNvPr id="178" name="Rounded Rectangle 177">
            <a:extLst xmlns:a="http://schemas.openxmlformats.org/drawingml/2006/main">
              <a:ext uri="{FF2B5EF4-FFF2-40B4-BE49-F238E27FC236}">
                <a16:creationId xmlns:a16="http://schemas.microsoft.com/office/drawing/2014/main" id="{5CAB07F9-722F-499D-A17A-BE34F33BC24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79" name="Rounded Rectangle 178">
            <a:extLst xmlns:a="http://schemas.openxmlformats.org/drawingml/2006/main">
              <a:ext uri="{FF2B5EF4-FFF2-40B4-BE49-F238E27FC236}">
                <a16:creationId xmlns:a16="http://schemas.microsoft.com/office/drawing/2014/main" id="{96CA5725-5749-4A5E-AFAB-F222497CD96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180" name="TextBox 179">
            <a:extLst xmlns:a="http://schemas.openxmlformats.org/drawingml/2006/main">
              <a:ext uri="{FF2B5EF4-FFF2-40B4-BE49-F238E27FC236}">
                <a16:creationId xmlns:a16="http://schemas.microsoft.com/office/drawing/2014/main" id="{D90C08E6-DB63-40EF-ACDE-354753059A4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Debt creates fixed interest and principal obligations.</a:t>
            </a:r>
          </a:p>
        </p:txBody>
      </p:sp>
      <p:sp>
        <p:nvSpPr>
          <p:cNvPr id="181" name="Rounded Rectangle 180">
            <a:extLst xmlns:a="http://schemas.openxmlformats.org/drawingml/2006/main">
              <a:ext uri="{FF2B5EF4-FFF2-40B4-BE49-F238E27FC236}">
                <a16:creationId xmlns:a16="http://schemas.microsoft.com/office/drawing/2014/main" id="{789FEC95-CC1B-4A4F-9BEB-A292E4B656A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82" name="Rounded Rectangle 181">
            <a:extLst xmlns:a="http://schemas.openxmlformats.org/drawingml/2006/main">
              <a:ext uri="{FF2B5EF4-FFF2-40B4-BE49-F238E27FC236}">
                <a16:creationId xmlns:a16="http://schemas.microsoft.com/office/drawing/2014/main" id="{0BA2C36E-D033-4200-ACE6-06F1F190707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183" name="TextBox 182">
            <a:extLst xmlns:a="http://schemas.openxmlformats.org/drawingml/2006/main">
              <a:ext uri="{FF2B5EF4-FFF2-40B4-BE49-F238E27FC236}">
                <a16:creationId xmlns:a16="http://schemas.microsoft.com/office/drawing/2014/main" id="{81A7F52A-21D6-4129-BCEE-BF5BFE6B9ED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Too much debt increases the probability of financial distress.</a:t>
            </a:r>
          </a:p>
        </p:txBody>
      </p:sp>
      <p:sp>
        <p:nvSpPr>
          <p:cNvPr id="184" name="Rounded Rectangle 183">
            <a:extLst xmlns:a="http://schemas.openxmlformats.org/drawingml/2006/main">
              <a:ext uri="{FF2B5EF4-FFF2-40B4-BE49-F238E27FC236}">
                <a16:creationId xmlns:a16="http://schemas.microsoft.com/office/drawing/2014/main" id="{5901F7DD-55FB-438D-8795-2D7390A7DD8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85" name="Rounded Rectangle 184">
            <a:extLst xmlns:a="http://schemas.openxmlformats.org/drawingml/2006/main">
              <a:ext uri="{FF2B5EF4-FFF2-40B4-BE49-F238E27FC236}">
                <a16:creationId xmlns:a16="http://schemas.microsoft.com/office/drawing/2014/main" id="{505B5E4D-34E5-46A1-B185-E0C5B199A2E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186" name="TextBox 185">
            <a:extLst xmlns:a="http://schemas.openxmlformats.org/drawingml/2006/main">
              <a:ext uri="{FF2B5EF4-FFF2-40B4-BE49-F238E27FC236}">
                <a16:creationId xmlns:a16="http://schemas.microsoft.com/office/drawing/2014/main" id="{536A1238-2626-4B2B-9031-EA03AAC2DB8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Lenders may impose covenants that restrict managerial flexibility.</a:t>
            </a:r>
          </a:p>
        </p:txBody>
      </p:sp>
      <p:sp>
        <p:nvSpPr>
          <p:cNvPr id="187" name="Rounded Rectangle 186">
            <a:extLst xmlns:a="http://schemas.openxmlformats.org/drawingml/2006/main">
              <a:ext uri="{FF2B5EF4-FFF2-40B4-BE49-F238E27FC236}">
                <a16:creationId xmlns:a16="http://schemas.microsoft.com/office/drawing/2014/main" id="{0C397B04-730A-4885-8FF8-7E7AD358A62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88" name="Rounded Rectangle 187">
            <a:extLst xmlns:a="http://schemas.openxmlformats.org/drawingml/2006/main">
              <a:ext uri="{FF2B5EF4-FFF2-40B4-BE49-F238E27FC236}">
                <a16:creationId xmlns:a16="http://schemas.microsoft.com/office/drawing/2014/main" id="{19E28BC6-8787-4C6C-A2F8-60CD9652F59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189" name="TextBox 188">
            <a:extLst xmlns:a="http://schemas.openxmlformats.org/drawingml/2006/main">
              <a:ext uri="{FF2B5EF4-FFF2-40B4-BE49-F238E27FC236}">
                <a16:creationId xmlns:a16="http://schemas.microsoft.com/office/drawing/2014/main" id="{00D95C70-0426-4171-9D59-1174DF47BF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Higher leverage can increase the cost of both debt and equity.</a:t>
            </a:r>
          </a:p>
        </p:txBody>
      </p:sp>
    </p:spTree>
    <p:extLst>
      <p:ext uri="{BB962C8B-B14F-4D97-AF65-F5344CB8AC3E}">
        <p14:creationId xmlns:p14="http://schemas.microsoft.com/office/powerpoint/2010/main" val="1369627119"/>
      </p:ext>
    </p:extLst>
  </p:cSld>
</p:sld>
</file>

<file path=ppt/slides/slide14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78" name="Text 0">
            <a:extLst xmlns:a="http://schemas.openxmlformats.org/drawingml/2006/main">
              <a:ext uri="{FF2B5EF4-FFF2-40B4-BE49-F238E27FC236}">
                <a16:creationId xmlns:a16="http://schemas.microsoft.com/office/drawing/2014/main" id="{B86EE45C-6B8C-4923-89D3-6FFDCE2C39C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EQUITY</a:t>
            </a:r>
          </a:p>
        </p:txBody>
      </p:sp>
      <p:sp>
        <p:nvSpPr>
          <p:cNvPr id="179" name="Text 1">
            <a:extLst xmlns:a="http://schemas.openxmlformats.org/drawingml/2006/main">
              <a:ext uri="{FF2B5EF4-FFF2-40B4-BE49-F238E27FC236}">
                <a16:creationId xmlns:a16="http://schemas.microsoft.com/office/drawing/2014/main" id="{70B458F1-0675-4417-959A-981210F504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Advantages of Equity</a:t>
            </a:r>
          </a:p>
        </p:txBody>
      </p:sp>
      <p:sp>
        <p:nvSpPr>
          <p:cNvPr id="180" name="Text 2">
            <a:extLst xmlns:a="http://schemas.openxmlformats.org/drawingml/2006/main">
              <a:ext uri="{FF2B5EF4-FFF2-40B4-BE49-F238E27FC236}">
                <a16:creationId xmlns:a16="http://schemas.microsoft.com/office/drawing/2014/main" id="{B923E398-99C4-4607-89A7-AB199D104FF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181" name="Shape 3">
            <a:extLst xmlns:a="http://schemas.openxmlformats.org/drawingml/2006/main">
              <a:ext uri="{FF2B5EF4-FFF2-40B4-BE49-F238E27FC236}">
                <a16:creationId xmlns:a16="http://schemas.microsoft.com/office/drawing/2014/main" id="{92210A49-24C6-4CD1-8BF3-F57FBFC314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82" name="Text 4">
            <a:extLst xmlns:a="http://schemas.openxmlformats.org/drawingml/2006/main">
              <a:ext uri="{FF2B5EF4-FFF2-40B4-BE49-F238E27FC236}">
                <a16:creationId xmlns:a16="http://schemas.microsoft.com/office/drawing/2014/main" id="{C24C2B45-512A-4C06-B7EC-553F597CD3F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212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f06547d5668a4d1b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185" name="Text 6">
            <a:extLst xmlns:a="http://schemas.openxmlformats.org/drawingml/2006/main">
              <a:ext uri="{FF2B5EF4-FFF2-40B4-BE49-F238E27FC236}">
                <a16:creationId xmlns:a16="http://schemas.microsoft.com/office/drawing/2014/main" id="{D902B5D1-97FA-455D-A169-B8C7F92A04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Raise equity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No fixed interest</a:t>
            </a:r>
          </a:p>
        </p:txBody>
      </p:sp>
      <p:sp>
        <p:nvSpPr>
          <p:cNvPr id="186" name="Shape 7">
            <a:extLst xmlns:a="http://schemas.openxmlformats.org/drawingml/2006/main">
              <a:ext uri="{FF2B5EF4-FFF2-40B4-BE49-F238E27FC236}">
                <a16:creationId xmlns:a16="http://schemas.microsoft.com/office/drawing/2014/main" id="{2BFC1FE1-CC34-46FB-BAE3-5164F141C30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87" name="Text 8">
            <a:extLst xmlns:a="http://schemas.openxmlformats.org/drawingml/2006/main">
              <a:ext uri="{FF2B5EF4-FFF2-40B4-BE49-F238E27FC236}">
                <a16:creationId xmlns:a16="http://schemas.microsoft.com/office/drawing/2014/main" id="{64AF6875-DC2B-40AB-A4E8-DF3B855E8A1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Lower distress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More flexibility</a:t>
            </a:r>
          </a:p>
        </p:txBody>
      </p:sp>
      <p:sp>
        <p:nvSpPr>
          <p:cNvPr id="188" name="Shape 9">
            <a:extLst xmlns:a="http://schemas.openxmlformats.org/drawingml/2006/main">
              <a:ext uri="{FF2B5EF4-FFF2-40B4-BE49-F238E27FC236}">
                <a16:creationId xmlns:a16="http://schemas.microsoft.com/office/drawing/2014/main" id="{24FE2591-C394-484A-BF7D-6F8301BA4F2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89" name="Text 10">
            <a:extLst xmlns:a="http://schemas.openxmlformats.org/drawingml/2006/main">
              <a:ext uri="{FF2B5EF4-FFF2-40B4-BE49-F238E27FC236}">
                <a16:creationId xmlns:a16="http://schemas.microsoft.com/office/drawing/2014/main" id="{92900513-5FBE-4203-BAB7-E99F00879EF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Support growth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Risk capacity</a:t>
            </a:r>
          </a:p>
        </p:txBody>
      </p:sp>
      <p:sp>
        <p:nvSpPr>
          <p:cNvPr id="190" name="Text 11">
            <a:extLst xmlns:a="http://schemas.openxmlformats.org/drawingml/2006/main">
              <a:ext uri="{FF2B5EF4-FFF2-40B4-BE49-F238E27FC236}">
                <a16:creationId xmlns:a16="http://schemas.microsoft.com/office/drawing/2014/main" id="{7EFC7120-E26A-43EA-9D01-813D7FD02D9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Equity financing can be the safer source when projects are risky or cash flows are uncertain.</a:t>
            </a:r>
          </a:p>
        </p:txBody>
      </p:sp>
      <p:sp>
        <p:nvSpPr>
          <p:cNvPr id="191" name="Text 12">
            <a:extLst xmlns:a="http://schemas.openxmlformats.org/drawingml/2006/main">
              <a:ext uri="{FF2B5EF4-FFF2-40B4-BE49-F238E27FC236}">
                <a16:creationId xmlns:a16="http://schemas.microsoft.com/office/drawing/2014/main" id="{256B9E63-4251-4FC5-B4DB-748D6F5407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start-up often uses equity because it may not have stable cash flows to service debt.</a:t>
            </a:r>
          </a:p>
        </p:txBody>
      </p:sp>
      <p:sp>
        <p:nvSpPr>
          <p:cNvPr id="192" name="Text 13">
            <a:extLst xmlns:a="http://schemas.openxmlformats.org/drawingml/2006/main">
              <a:ext uri="{FF2B5EF4-FFF2-40B4-BE49-F238E27FC236}">
                <a16:creationId xmlns:a16="http://schemas.microsoft.com/office/drawing/2014/main" id="{4F26F182-A354-4451-B361-CF1A14B916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193" name="Text 14">
            <a:extLst xmlns:a="http://schemas.openxmlformats.org/drawingml/2006/main">
              <a:ext uri="{FF2B5EF4-FFF2-40B4-BE49-F238E27FC236}">
                <a16:creationId xmlns:a16="http://schemas.microsoft.com/office/drawing/2014/main" id="{CD47D4C6-7C6A-44CF-8B51-B02DB83FA80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13</a:t>
            </a:r>
          </a:p>
        </p:txBody>
      </p:sp>
      <p:sp>
        <p:nvSpPr>
          <p:cNvPr id="194" name="Rounded Rectangle 193">
            <a:extLst xmlns:a="http://schemas.openxmlformats.org/drawingml/2006/main">
              <a:ext uri="{FF2B5EF4-FFF2-40B4-BE49-F238E27FC236}">
                <a16:creationId xmlns:a16="http://schemas.microsoft.com/office/drawing/2014/main" id="{7A1BFA74-A6EA-4689-8CA0-4463EA8D1E6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95" name="Rounded Rectangle 194">
            <a:extLst xmlns:a="http://schemas.openxmlformats.org/drawingml/2006/main">
              <a:ext uri="{FF2B5EF4-FFF2-40B4-BE49-F238E27FC236}">
                <a16:creationId xmlns:a16="http://schemas.microsoft.com/office/drawing/2014/main" id="{773BACBD-4A97-4834-8C19-A87DC3F6A38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196" name="TextBox 195">
            <a:extLst xmlns:a="http://schemas.openxmlformats.org/drawingml/2006/main">
              <a:ext uri="{FF2B5EF4-FFF2-40B4-BE49-F238E27FC236}">
                <a16:creationId xmlns:a16="http://schemas.microsoft.com/office/drawing/2014/main" id="{EF5D2DFC-6446-4FBB-ADE8-6AA028DB01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Equity does not require fixed interest payments.</a:t>
            </a:r>
          </a:p>
        </p:txBody>
      </p:sp>
      <p:sp>
        <p:nvSpPr>
          <p:cNvPr id="197" name="Rounded Rectangle 196">
            <a:extLst xmlns:a="http://schemas.openxmlformats.org/drawingml/2006/main">
              <a:ext uri="{FF2B5EF4-FFF2-40B4-BE49-F238E27FC236}">
                <a16:creationId xmlns:a16="http://schemas.microsoft.com/office/drawing/2014/main" id="{1611568E-2A04-4B47-BF96-AC294A4D1C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198" name="Rounded Rectangle 197">
            <a:extLst xmlns:a="http://schemas.openxmlformats.org/drawingml/2006/main">
              <a:ext uri="{FF2B5EF4-FFF2-40B4-BE49-F238E27FC236}">
                <a16:creationId xmlns:a16="http://schemas.microsoft.com/office/drawing/2014/main" id="{FC13347A-055A-46D6-B104-7631C21C78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199" name="TextBox 198">
            <a:extLst xmlns:a="http://schemas.openxmlformats.org/drawingml/2006/main">
              <a:ext uri="{FF2B5EF4-FFF2-40B4-BE49-F238E27FC236}">
                <a16:creationId xmlns:a16="http://schemas.microsoft.com/office/drawing/2014/main" id="{EC0EB1B1-02EA-4680-8A1F-05616C2CF9F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improves financial flexibility during difficult periods.</a:t>
            </a:r>
          </a:p>
        </p:txBody>
      </p:sp>
      <p:sp>
        <p:nvSpPr>
          <p:cNvPr id="200" name="Rounded Rectangle 199">
            <a:extLst xmlns:a="http://schemas.openxmlformats.org/drawingml/2006/main">
              <a:ext uri="{FF2B5EF4-FFF2-40B4-BE49-F238E27FC236}">
                <a16:creationId xmlns:a16="http://schemas.microsoft.com/office/drawing/2014/main" id="{6271505A-4784-4F3F-B0F5-925C412FD55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01" name="Rounded Rectangle 200">
            <a:extLst xmlns:a="http://schemas.openxmlformats.org/drawingml/2006/main">
              <a:ext uri="{FF2B5EF4-FFF2-40B4-BE49-F238E27FC236}">
                <a16:creationId xmlns:a16="http://schemas.microsoft.com/office/drawing/2014/main" id="{6F69A9ED-C24D-43A4-8B87-83A3069F361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202" name="TextBox 201">
            <a:extLst xmlns:a="http://schemas.openxmlformats.org/drawingml/2006/main">
              <a:ext uri="{FF2B5EF4-FFF2-40B4-BE49-F238E27FC236}">
                <a16:creationId xmlns:a16="http://schemas.microsoft.com/office/drawing/2014/main" id="{B586C10B-F022-47AC-86F4-043261B095A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More equity can reduce the risk of bankruptcy.</a:t>
            </a:r>
          </a:p>
        </p:txBody>
      </p:sp>
      <p:sp>
        <p:nvSpPr>
          <p:cNvPr id="203" name="Rounded Rectangle 202">
            <a:extLst xmlns:a="http://schemas.openxmlformats.org/drawingml/2006/main">
              <a:ext uri="{FF2B5EF4-FFF2-40B4-BE49-F238E27FC236}">
                <a16:creationId xmlns:a16="http://schemas.microsoft.com/office/drawing/2014/main" id="{3A2E40E9-9EB9-4BC5-826B-6BC759779FE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04" name="Rounded Rectangle 203">
            <a:extLst xmlns:a="http://schemas.openxmlformats.org/drawingml/2006/main">
              <a:ext uri="{FF2B5EF4-FFF2-40B4-BE49-F238E27FC236}">
                <a16:creationId xmlns:a16="http://schemas.microsoft.com/office/drawing/2014/main" id="{598EFA18-337D-4EAC-866C-B463594ACEB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205" name="TextBox 204">
            <a:extLst xmlns:a="http://schemas.openxmlformats.org/drawingml/2006/main">
              <a:ext uri="{FF2B5EF4-FFF2-40B4-BE49-F238E27FC236}">
                <a16:creationId xmlns:a16="http://schemas.microsoft.com/office/drawing/2014/main" id="{CAFE6E7B-06AB-49F8-9376-6EB2C055F65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Equity financing can support growth when cash flows are uncertain.</a:t>
            </a:r>
          </a:p>
        </p:txBody>
      </p:sp>
    </p:spTree>
    <p:extLst>
      <p:ext uri="{BB962C8B-B14F-4D97-AF65-F5344CB8AC3E}">
        <p14:creationId xmlns:p14="http://schemas.microsoft.com/office/powerpoint/2010/main" val="134701649"/>
      </p:ext>
    </p:extLst>
  </p:cSld>
</p:sld>
</file>

<file path=ppt/slides/slide15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94" name="Text 0">
            <a:extLst xmlns:a="http://schemas.openxmlformats.org/drawingml/2006/main">
              <a:ext uri="{FF2B5EF4-FFF2-40B4-BE49-F238E27FC236}">
                <a16:creationId xmlns:a16="http://schemas.microsoft.com/office/drawing/2014/main" id="{6B984FEA-B5B1-4788-8104-C6B1567E42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EQUITY</a:t>
            </a:r>
          </a:p>
        </p:txBody>
      </p:sp>
      <p:sp>
        <p:nvSpPr>
          <p:cNvPr id="195" name="Text 1">
            <a:extLst xmlns:a="http://schemas.openxmlformats.org/drawingml/2006/main">
              <a:ext uri="{FF2B5EF4-FFF2-40B4-BE49-F238E27FC236}">
                <a16:creationId xmlns:a16="http://schemas.microsoft.com/office/drawing/2014/main" id="{405F2335-8683-4341-8833-A491BCCF05A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Disadvantages of Equity</a:t>
            </a:r>
          </a:p>
        </p:txBody>
      </p:sp>
      <p:sp>
        <p:nvSpPr>
          <p:cNvPr id="196" name="Text 2">
            <a:extLst xmlns:a="http://schemas.openxmlformats.org/drawingml/2006/main">
              <a:ext uri="{FF2B5EF4-FFF2-40B4-BE49-F238E27FC236}">
                <a16:creationId xmlns:a16="http://schemas.microsoft.com/office/drawing/2014/main" id="{3D7664CA-FE99-4C7A-9255-9B96FDA44C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197" name="Shape 3">
            <a:extLst xmlns:a="http://schemas.openxmlformats.org/drawingml/2006/main">
              <a:ext uri="{FF2B5EF4-FFF2-40B4-BE49-F238E27FC236}">
                <a16:creationId xmlns:a16="http://schemas.microsoft.com/office/drawing/2014/main" id="{B9974EB1-999D-4474-A6AF-D4FAE877F6F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198" name="Text 4">
            <a:extLst xmlns:a="http://schemas.openxmlformats.org/drawingml/2006/main">
              <a:ext uri="{FF2B5EF4-FFF2-40B4-BE49-F238E27FC236}">
                <a16:creationId xmlns:a16="http://schemas.microsoft.com/office/drawing/2014/main" id="{F95BBBDD-961F-40DA-98A3-01F11B621DA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22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90fc1b5fb2844e2b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201" name="Text 6">
            <a:extLst xmlns:a="http://schemas.openxmlformats.org/drawingml/2006/main">
              <a:ext uri="{FF2B5EF4-FFF2-40B4-BE49-F238E27FC236}">
                <a16:creationId xmlns:a16="http://schemas.microsoft.com/office/drawing/2014/main" id="{42998383-8085-463D-86E9-6AFE534438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Issue shares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Raise capital</a:t>
            </a:r>
          </a:p>
        </p:txBody>
      </p:sp>
      <p:sp>
        <p:nvSpPr>
          <p:cNvPr id="202" name="Shape 7">
            <a:extLst xmlns:a="http://schemas.openxmlformats.org/drawingml/2006/main">
              <a:ext uri="{FF2B5EF4-FFF2-40B4-BE49-F238E27FC236}">
                <a16:creationId xmlns:a16="http://schemas.microsoft.com/office/drawing/2014/main" id="{38F3A25A-6C43-4BB1-9D49-3A49EE3968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03" name="Text 8">
            <a:extLst xmlns:a="http://schemas.openxmlformats.org/drawingml/2006/main">
              <a:ext uri="{FF2B5EF4-FFF2-40B4-BE49-F238E27FC236}">
                <a16:creationId xmlns:a16="http://schemas.microsoft.com/office/drawing/2014/main" id="{A37B98D1-6702-4CEF-A230-0438798781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Dilution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Ownership falls</a:t>
            </a:r>
          </a:p>
        </p:txBody>
      </p:sp>
      <p:sp>
        <p:nvSpPr>
          <p:cNvPr id="204" name="Shape 9">
            <a:extLst xmlns:a="http://schemas.openxmlformats.org/drawingml/2006/main">
              <a:ext uri="{FF2B5EF4-FFF2-40B4-BE49-F238E27FC236}">
                <a16:creationId xmlns:a16="http://schemas.microsoft.com/office/drawing/2014/main" id="{DA0CA0D8-D099-43D3-850F-DEB2FC4B90F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05" name="Text 10">
            <a:extLst xmlns:a="http://schemas.openxmlformats.org/drawingml/2006/main">
              <a:ext uri="{FF2B5EF4-FFF2-40B4-BE49-F238E27FC236}">
                <a16:creationId xmlns:a16="http://schemas.microsoft.com/office/drawing/2014/main" id="{28E511E7-B731-4B4D-ADEA-21EEE29C89F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Higher cost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Residual risk</a:t>
            </a:r>
          </a:p>
        </p:txBody>
      </p:sp>
      <p:sp>
        <p:nvSpPr>
          <p:cNvPr id="206" name="Text 11">
            <a:extLst xmlns:a="http://schemas.openxmlformats.org/drawingml/2006/main">
              <a:ext uri="{FF2B5EF4-FFF2-40B4-BE49-F238E27FC236}">
                <a16:creationId xmlns:a16="http://schemas.microsoft.com/office/drawing/2014/main" id="{B00BFA6C-D902-4582-9749-B90C2DFB01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Equity reduces fixed-payment pressure but may increase the cost of capital.</a:t>
            </a:r>
          </a:p>
        </p:txBody>
      </p:sp>
      <p:sp>
        <p:nvSpPr>
          <p:cNvPr id="207" name="Text 12">
            <a:extLst xmlns:a="http://schemas.openxmlformats.org/drawingml/2006/main">
              <a:ext uri="{FF2B5EF4-FFF2-40B4-BE49-F238E27FC236}">
                <a16:creationId xmlns:a16="http://schemas.microsoft.com/office/drawing/2014/main" id="{B5C1E12D-108C-46E8-8C8F-5C128B8EEB6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new shares are issued, EPS may decline unless the new project increases earnings enough.</a:t>
            </a:r>
          </a:p>
        </p:txBody>
      </p:sp>
      <p:sp>
        <p:nvSpPr>
          <p:cNvPr id="208" name="Text 13">
            <a:extLst xmlns:a="http://schemas.openxmlformats.org/drawingml/2006/main">
              <a:ext uri="{FF2B5EF4-FFF2-40B4-BE49-F238E27FC236}">
                <a16:creationId xmlns:a16="http://schemas.microsoft.com/office/drawing/2014/main" id="{E937F8E3-A8DB-43B4-BAEB-1E767788362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209" name="Text 14">
            <a:extLst xmlns:a="http://schemas.openxmlformats.org/drawingml/2006/main">
              <a:ext uri="{FF2B5EF4-FFF2-40B4-BE49-F238E27FC236}">
                <a16:creationId xmlns:a16="http://schemas.microsoft.com/office/drawing/2014/main" id="{1B0932DC-C1A7-4C16-943D-7C0721A3A5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14</a:t>
            </a:r>
          </a:p>
        </p:txBody>
      </p:sp>
      <p:sp>
        <p:nvSpPr>
          <p:cNvPr id="210" name="Rounded Rectangle 209">
            <a:extLst xmlns:a="http://schemas.openxmlformats.org/drawingml/2006/main">
              <a:ext uri="{FF2B5EF4-FFF2-40B4-BE49-F238E27FC236}">
                <a16:creationId xmlns:a16="http://schemas.microsoft.com/office/drawing/2014/main" id="{DCCBB8D8-2C78-4BD4-8A11-8B3E99100CB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11" name="Rounded Rectangle 210">
            <a:extLst xmlns:a="http://schemas.openxmlformats.org/drawingml/2006/main">
              <a:ext uri="{FF2B5EF4-FFF2-40B4-BE49-F238E27FC236}">
                <a16:creationId xmlns:a16="http://schemas.microsoft.com/office/drawing/2014/main" id="{4A4C0658-5A6A-4C4B-BEC5-25B03D91C25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212" name="TextBox 211">
            <a:extLst xmlns:a="http://schemas.openxmlformats.org/drawingml/2006/main">
              <a:ext uri="{FF2B5EF4-FFF2-40B4-BE49-F238E27FC236}">
                <a16:creationId xmlns:a16="http://schemas.microsoft.com/office/drawing/2014/main" id="{085B30F5-FD40-4200-BFEC-6DD3100F5AA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Common equity is often more expensive than debt.</a:t>
            </a:r>
          </a:p>
        </p:txBody>
      </p:sp>
      <p:sp>
        <p:nvSpPr>
          <p:cNvPr id="213" name="Rounded Rectangle 212">
            <a:extLst xmlns:a="http://schemas.openxmlformats.org/drawingml/2006/main">
              <a:ext uri="{FF2B5EF4-FFF2-40B4-BE49-F238E27FC236}">
                <a16:creationId xmlns:a16="http://schemas.microsoft.com/office/drawing/2014/main" id="{BE5BFA26-D8DD-4579-9507-91BE51FE8D7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14" name="Rounded Rectangle 213">
            <a:extLst xmlns:a="http://schemas.openxmlformats.org/drawingml/2006/main">
              <a:ext uri="{FF2B5EF4-FFF2-40B4-BE49-F238E27FC236}">
                <a16:creationId xmlns:a16="http://schemas.microsoft.com/office/drawing/2014/main" id="{14CFC8AB-696A-4338-83A5-ADB2AC1810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215" name="TextBox 214">
            <a:extLst xmlns:a="http://schemas.openxmlformats.org/drawingml/2006/main">
              <a:ext uri="{FF2B5EF4-FFF2-40B4-BE49-F238E27FC236}">
                <a16:creationId xmlns:a16="http://schemas.microsoft.com/office/drawing/2014/main" id="{A8ACC9F7-5D43-49C6-973F-28426D5E71D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Issuing new shares can dilute ownership and control.</a:t>
            </a:r>
          </a:p>
        </p:txBody>
      </p:sp>
      <p:sp>
        <p:nvSpPr>
          <p:cNvPr id="216" name="Rounded Rectangle 215">
            <a:extLst xmlns:a="http://schemas.openxmlformats.org/drawingml/2006/main">
              <a:ext uri="{FF2B5EF4-FFF2-40B4-BE49-F238E27FC236}">
                <a16:creationId xmlns:a16="http://schemas.microsoft.com/office/drawing/2014/main" id="{32B19965-3480-461E-9E32-AF5A5BB9167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17" name="Rounded Rectangle 216">
            <a:extLst xmlns:a="http://schemas.openxmlformats.org/drawingml/2006/main">
              <a:ext uri="{FF2B5EF4-FFF2-40B4-BE49-F238E27FC236}">
                <a16:creationId xmlns:a16="http://schemas.microsoft.com/office/drawing/2014/main" id="{6C89E454-7C55-4DD2-8B5D-8B12F49B87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218" name="TextBox 217">
            <a:extLst xmlns:a="http://schemas.openxmlformats.org/drawingml/2006/main">
              <a:ext uri="{FF2B5EF4-FFF2-40B4-BE49-F238E27FC236}">
                <a16:creationId xmlns:a16="http://schemas.microsoft.com/office/drawing/2014/main" id="{8B08E41F-2C19-4181-A506-BA663518A69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Equity investors may demand high returns because they bear residual risk.</a:t>
            </a:r>
          </a:p>
        </p:txBody>
      </p:sp>
      <p:sp>
        <p:nvSpPr>
          <p:cNvPr id="219" name="Rounded Rectangle 218">
            <a:extLst xmlns:a="http://schemas.openxmlformats.org/drawingml/2006/main">
              <a:ext uri="{FF2B5EF4-FFF2-40B4-BE49-F238E27FC236}">
                <a16:creationId xmlns:a16="http://schemas.microsoft.com/office/drawing/2014/main" id="{B41D8102-8BCA-4F49-897B-40674C99654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20" name="Rounded Rectangle 219">
            <a:extLst xmlns:a="http://schemas.openxmlformats.org/drawingml/2006/main">
              <a:ext uri="{FF2B5EF4-FFF2-40B4-BE49-F238E27FC236}">
                <a16:creationId xmlns:a16="http://schemas.microsoft.com/office/drawing/2014/main" id="{32738CD3-D3A4-4D42-A138-BF3A4438E9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221" name="TextBox 220">
            <a:extLst xmlns:a="http://schemas.openxmlformats.org/drawingml/2006/main">
              <a:ext uri="{FF2B5EF4-FFF2-40B4-BE49-F238E27FC236}">
                <a16:creationId xmlns:a16="http://schemas.microsoft.com/office/drawing/2014/main" id="{DF5DFB80-5F2F-4506-BAA2-1486C2E3E04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26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New equity issues can signal that management believes shares are overvalued.</a:t>
            </a:r>
          </a:p>
        </p:txBody>
      </p:sp>
    </p:spTree>
    <p:extLst>
      <p:ext uri="{BB962C8B-B14F-4D97-AF65-F5344CB8AC3E}">
        <p14:creationId xmlns:p14="http://schemas.microsoft.com/office/powerpoint/2010/main" val="1907582287"/>
      </p:ext>
    </p:extLst>
  </p:cSld>
</p:sld>
</file>

<file path=ppt/slides/slide16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10" name="Text 0">
            <a:extLst xmlns:a="http://schemas.openxmlformats.org/drawingml/2006/main">
              <a:ext uri="{FF2B5EF4-FFF2-40B4-BE49-F238E27FC236}">
                <a16:creationId xmlns:a16="http://schemas.microsoft.com/office/drawing/2014/main" id="{6F0D5710-C1F1-41D4-8C77-A01EBA664B2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OPTIMAL MIX</a:t>
            </a:r>
          </a:p>
        </p:txBody>
      </p:sp>
      <p:sp>
        <p:nvSpPr>
          <p:cNvPr id="211" name="Text 1">
            <a:extLst xmlns:a="http://schemas.openxmlformats.org/drawingml/2006/main">
              <a:ext uri="{FF2B5EF4-FFF2-40B4-BE49-F238E27FC236}">
                <a16:creationId xmlns:a16="http://schemas.microsoft.com/office/drawing/2014/main" id="{C226EE8D-3D0C-437B-9A4D-DF6CFAEFF9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Optimal Capital Structure Concept</a:t>
            </a:r>
          </a:p>
        </p:txBody>
      </p:sp>
      <p:sp>
        <p:nvSpPr>
          <p:cNvPr id="212" name="Text 2">
            <a:extLst xmlns:a="http://schemas.openxmlformats.org/drawingml/2006/main">
              <a:ext uri="{FF2B5EF4-FFF2-40B4-BE49-F238E27FC236}">
                <a16:creationId xmlns:a16="http://schemas.microsoft.com/office/drawing/2014/main" id="{306E5037-0985-47BD-8A42-A41BCED5A9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213" name="Shape 3">
            <a:extLst xmlns:a="http://schemas.openxmlformats.org/drawingml/2006/main">
              <a:ext uri="{FF2B5EF4-FFF2-40B4-BE49-F238E27FC236}">
                <a16:creationId xmlns:a16="http://schemas.microsoft.com/office/drawing/2014/main" id="{6E469178-80A2-4F61-AA42-EEBF48A0C70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14" name="Text 4">
            <a:extLst xmlns:a="http://schemas.openxmlformats.org/drawingml/2006/main">
              <a:ext uri="{FF2B5EF4-FFF2-40B4-BE49-F238E27FC236}">
                <a16:creationId xmlns:a16="http://schemas.microsoft.com/office/drawing/2014/main" id="{A950A6D3-30C0-4AB0-AD0A-58063387E6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240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db3e9b7e4d6f4e15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217" name="Text 6">
            <a:extLst xmlns:a="http://schemas.openxmlformats.org/drawingml/2006/main">
              <a:ext uri="{FF2B5EF4-FFF2-40B4-BE49-F238E27FC236}">
                <a16:creationId xmlns:a16="http://schemas.microsoft.com/office/drawing/2014/main" id="{9CDD8BDE-97CA-4439-B28C-F570F35489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Optimal mix: Benefits of debt ≈ Costs of financial distress</a:t>
            </a:r>
          </a:p>
        </p:txBody>
      </p:sp>
      <p:sp>
        <p:nvSpPr>
          <p:cNvPr id="218" name="Text 7">
            <a:extLst xmlns:a="http://schemas.openxmlformats.org/drawingml/2006/main">
              <a:ext uri="{FF2B5EF4-FFF2-40B4-BE49-F238E27FC236}">
                <a16:creationId xmlns:a16="http://schemas.microsoft.com/office/drawing/2014/main" id="{A7001616-FBD9-4820-B4F5-19AE478539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The optimal structure changes as the firm’s strategy and market conditions change.</a:t>
            </a:r>
          </a:p>
        </p:txBody>
      </p:sp>
      <p:sp>
        <p:nvSpPr>
          <p:cNvPr id="219" name="Text 8">
            <a:extLst xmlns:a="http://schemas.openxmlformats.org/drawingml/2006/main">
              <a:ext uri="{FF2B5EF4-FFF2-40B4-BE49-F238E27FC236}">
                <a16:creationId xmlns:a16="http://schemas.microsoft.com/office/drawing/2014/main" id="{6DD2EC82-CDDD-4EDB-9D50-15BDB0127BB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stable mature firm may target more debt; a high-growth volatile firm may target more equity.</a:t>
            </a:r>
          </a:p>
        </p:txBody>
      </p:sp>
      <p:sp>
        <p:nvSpPr>
          <p:cNvPr id="220" name="Text 9">
            <a:extLst xmlns:a="http://schemas.openxmlformats.org/drawingml/2006/main">
              <a:ext uri="{FF2B5EF4-FFF2-40B4-BE49-F238E27FC236}">
                <a16:creationId xmlns:a16="http://schemas.microsoft.com/office/drawing/2014/main" id="{433E4377-4BDE-4A2A-B215-9CA51451D3B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221" name="Text 10">
            <a:extLst xmlns:a="http://schemas.openxmlformats.org/drawingml/2006/main">
              <a:ext uri="{FF2B5EF4-FFF2-40B4-BE49-F238E27FC236}">
                <a16:creationId xmlns:a16="http://schemas.microsoft.com/office/drawing/2014/main" id="{7F43C042-798D-4B26-91E8-7E9EE692668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15</a:t>
            </a:r>
          </a:p>
        </p:txBody>
      </p:sp>
      <p:sp>
        <p:nvSpPr>
          <p:cNvPr id="222" name="Rounded Rectangle 221">
            <a:extLst xmlns:a="http://schemas.openxmlformats.org/drawingml/2006/main">
              <a:ext uri="{FF2B5EF4-FFF2-40B4-BE49-F238E27FC236}">
                <a16:creationId xmlns:a16="http://schemas.microsoft.com/office/drawing/2014/main" id="{B4AAD6BD-D6DD-4070-B0DF-D30D014CDDB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23" name="Rounded Rectangle 222">
            <a:extLst xmlns:a="http://schemas.openxmlformats.org/drawingml/2006/main">
              <a:ext uri="{FF2B5EF4-FFF2-40B4-BE49-F238E27FC236}">
                <a16:creationId xmlns:a16="http://schemas.microsoft.com/office/drawing/2014/main" id="{9B355F1F-C05F-487D-B204-E03862EEAC4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224" name="TextBox 223">
            <a:extLst xmlns:a="http://schemas.openxmlformats.org/drawingml/2006/main">
              <a:ext uri="{FF2B5EF4-FFF2-40B4-BE49-F238E27FC236}">
                <a16:creationId xmlns:a16="http://schemas.microsoft.com/office/drawing/2014/main" id="{6657FC56-367E-4A24-A5A3-CD0551F267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An optimal capital structure is the financing mix that maximizes firm value.</a:t>
            </a:r>
          </a:p>
        </p:txBody>
      </p:sp>
      <p:sp>
        <p:nvSpPr>
          <p:cNvPr id="225" name="Rounded Rectangle 224">
            <a:extLst xmlns:a="http://schemas.openxmlformats.org/drawingml/2006/main">
              <a:ext uri="{FF2B5EF4-FFF2-40B4-BE49-F238E27FC236}">
                <a16:creationId xmlns:a16="http://schemas.microsoft.com/office/drawing/2014/main" id="{3F20F088-70C8-4B9F-8E5C-21E4D8A64E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26" name="Rounded Rectangle 225">
            <a:extLst xmlns:a="http://schemas.openxmlformats.org/drawingml/2006/main">
              <a:ext uri="{FF2B5EF4-FFF2-40B4-BE49-F238E27FC236}">
                <a16:creationId xmlns:a16="http://schemas.microsoft.com/office/drawing/2014/main" id="{9CF8746F-1676-4C2A-B2C4-70FADBD3D04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227" name="TextBox 226">
            <a:extLst xmlns:a="http://schemas.openxmlformats.org/drawingml/2006/main">
              <a:ext uri="{FF2B5EF4-FFF2-40B4-BE49-F238E27FC236}">
                <a16:creationId xmlns:a16="http://schemas.microsoft.com/office/drawing/2014/main" id="{BEA71DC8-0C6A-4666-A41B-FD834A33405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balances the benefits of debt with the costs of financial distress.</a:t>
            </a:r>
          </a:p>
        </p:txBody>
      </p:sp>
      <p:sp>
        <p:nvSpPr>
          <p:cNvPr id="228" name="Rounded Rectangle 227">
            <a:extLst xmlns:a="http://schemas.openxmlformats.org/drawingml/2006/main">
              <a:ext uri="{FF2B5EF4-FFF2-40B4-BE49-F238E27FC236}">
                <a16:creationId xmlns:a16="http://schemas.microsoft.com/office/drawing/2014/main" id="{05D1873A-A192-4491-B45D-BB944BC9268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29" name="Rounded Rectangle 228">
            <a:extLst xmlns:a="http://schemas.openxmlformats.org/drawingml/2006/main">
              <a:ext uri="{FF2B5EF4-FFF2-40B4-BE49-F238E27FC236}">
                <a16:creationId xmlns:a16="http://schemas.microsoft.com/office/drawing/2014/main" id="{B5ABFEB8-2E0B-4D30-B030-071C14A9D6F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230" name="TextBox 229">
            <a:extLst xmlns:a="http://schemas.openxmlformats.org/drawingml/2006/main">
              <a:ext uri="{FF2B5EF4-FFF2-40B4-BE49-F238E27FC236}">
                <a16:creationId xmlns:a16="http://schemas.microsoft.com/office/drawing/2014/main" id="{7AEB71C3-6932-4D94-932C-2A7EF76C0B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practical goal is often a target range, not a single exact percentage.</a:t>
            </a:r>
          </a:p>
        </p:txBody>
      </p:sp>
      <p:sp>
        <p:nvSpPr>
          <p:cNvPr id="231" name="Rounded Rectangle 230">
            <a:extLst xmlns:a="http://schemas.openxmlformats.org/drawingml/2006/main">
              <a:ext uri="{FF2B5EF4-FFF2-40B4-BE49-F238E27FC236}">
                <a16:creationId xmlns:a16="http://schemas.microsoft.com/office/drawing/2014/main" id="{C92F53EF-638A-4789-A0D2-75FF6B3EA0D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32" name="Rounded Rectangle 231">
            <a:extLst xmlns:a="http://schemas.openxmlformats.org/drawingml/2006/main">
              <a:ext uri="{FF2B5EF4-FFF2-40B4-BE49-F238E27FC236}">
                <a16:creationId xmlns:a16="http://schemas.microsoft.com/office/drawing/2014/main" id="{C450FD8D-936E-4C3A-8991-7D2FE8BADD4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233" name="TextBox 232">
            <a:extLst xmlns:a="http://schemas.openxmlformats.org/drawingml/2006/main">
              <a:ext uri="{FF2B5EF4-FFF2-40B4-BE49-F238E27FC236}">
                <a16:creationId xmlns:a16="http://schemas.microsoft.com/office/drawing/2014/main" id="{CC60558F-1350-4479-A4F7-9C66BE8C8F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Managers consider risk, taxes, flexibility, growth, and industry norms.</a:t>
            </a:r>
          </a:p>
        </p:txBody>
      </p:sp>
    </p:spTree>
    <p:extLst>
      <p:ext uri="{BB962C8B-B14F-4D97-AF65-F5344CB8AC3E}">
        <p14:creationId xmlns:p14="http://schemas.microsoft.com/office/powerpoint/2010/main" val="327483604"/>
      </p:ext>
    </p:extLst>
  </p:cSld>
</p:sld>
</file>

<file path=ppt/slides/slide17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22" name="Text 0">
            <a:extLst xmlns:a="http://schemas.openxmlformats.org/drawingml/2006/main">
              <a:ext uri="{FF2B5EF4-FFF2-40B4-BE49-F238E27FC236}">
                <a16:creationId xmlns:a16="http://schemas.microsoft.com/office/drawing/2014/main" id="{D0DBF26D-6FCB-487F-9204-6114BB304D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COST</a:t>
            </a:r>
          </a:p>
        </p:txBody>
      </p:sp>
      <p:sp>
        <p:nvSpPr>
          <p:cNvPr id="223" name="Text 1">
            <a:extLst xmlns:a="http://schemas.openxmlformats.org/drawingml/2006/main">
              <a:ext uri="{FF2B5EF4-FFF2-40B4-BE49-F238E27FC236}">
                <a16:creationId xmlns:a16="http://schemas.microsoft.com/office/drawing/2014/main" id="{93A527E6-3C5F-4FAA-A79D-0C37253FC1F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Cost of Capital Definition</a:t>
            </a:r>
          </a:p>
        </p:txBody>
      </p:sp>
      <p:sp>
        <p:nvSpPr>
          <p:cNvPr id="224" name="Text 2">
            <a:extLst xmlns:a="http://schemas.openxmlformats.org/drawingml/2006/main">
              <a:ext uri="{FF2B5EF4-FFF2-40B4-BE49-F238E27FC236}">
                <a16:creationId xmlns:a16="http://schemas.microsoft.com/office/drawing/2014/main" id="{16E19E44-9868-4698-9D2F-B68FCC6B5E4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225" name="Shape 3">
            <a:extLst xmlns:a="http://schemas.openxmlformats.org/drawingml/2006/main">
              <a:ext uri="{FF2B5EF4-FFF2-40B4-BE49-F238E27FC236}">
                <a16:creationId xmlns:a16="http://schemas.microsoft.com/office/drawing/2014/main" id="{74060001-1780-46D6-8A26-F801B7DF92D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26" name="Text 4">
            <a:extLst xmlns:a="http://schemas.openxmlformats.org/drawingml/2006/main">
              <a:ext uri="{FF2B5EF4-FFF2-40B4-BE49-F238E27FC236}">
                <a16:creationId xmlns:a16="http://schemas.microsoft.com/office/drawing/2014/main" id="{CDCCA98E-A5CC-4646-BEF7-2E76805115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252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78592eb82aca4ac8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229" name="Text 6">
            <a:extLst xmlns:a="http://schemas.openxmlformats.org/drawingml/2006/main">
              <a:ext uri="{FF2B5EF4-FFF2-40B4-BE49-F238E27FC236}">
                <a16:creationId xmlns:a16="http://schemas.microsoft.com/office/drawing/2014/main" id="{484AB823-70CF-4A54-B1A8-8A83ED08926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Cost of Capital = Required Return = Discount Rate</a:t>
            </a:r>
          </a:p>
        </p:txBody>
      </p:sp>
      <p:sp>
        <p:nvSpPr>
          <p:cNvPr id="230" name="Text 7">
            <a:extLst xmlns:a="http://schemas.openxmlformats.org/drawingml/2006/main">
              <a:ext uri="{FF2B5EF4-FFF2-40B4-BE49-F238E27FC236}">
                <a16:creationId xmlns:a16="http://schemas.microsoft.com/office/drawing/2014/main" id="{B3A3852C-8DCB-4BC6-87B5-4B90DABED83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project creates value only when its expected return exceeds its appropriate cost of capital.</a:t>
            </a:r>
          </a:p>
        </p:txBody>
      </p:sp>
      <p:sp>
        <p:nvSpPr>
          <p:cNvPr id="231" name="Text 8">
            <a:extLst xmlns:a="http://schemas.openxmlformats.org/drawingml/2006/main">
              <a:ext uri="{FF2B5EF4-FFF2-40B4-BE49-F238E27FC236}">
                <a16:creationId xmlns:a16="http://schemas.microsoft.com/office/drawing/2014/main" id="{1013E77A-6FF0-4DD0-9A50-1034119192A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a project earns 13% and the cost of capital is 10%, it may add value before other risks are considered.</a:t>
            </a:r>
          </a:p>
        </p:txBody>
      </p:sp>
      <p:sp>
        <p:nvSpPr>
          <p:cNvPr id="232" name="Text 9">
            <a:extLst xmlns:a="http://schemas.openxmlformats.org/drawingml/2006/main">
              <a:ext uri="{FF2B5EF4-FFF2-40B4-BE49-F238E27FC236}">
                <a16:creationId xmlns:a16="http://schemas.microsoft.com/office/drawing/2014/main" id="{D3990235-3EB9-40A8-AC72-2ED594DED16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233" name="Text 10">
            <a:extLst xmlns:a="http://schemas.openxmlformats.org/drawingml/2006/main">
              <a:ext uri="{FF2B5EF4-FFF2-40B4-BE49-F238E27FC236}">
                <a16:creationId xmlns:a16="http://schemas.microsoft.com/office/drawing/2014/main" id="{ACC6CBC5-417C-4AC2-B3EE-5A3E89D3250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16</a:t>
            </a:r>
          </a:p>
        </p:txBody>
      </p:sp>
      <p:sp>
        <p:nvSpPr>
          <p:cNvPr id="234" name="Rounded Rectangle 233">
            <a:extLst xmlns:a="http://schemas.openxmlformats.org/drawingml/2006/main">
              <a:ext uri="{FF2B5EF4-FFF2-40B4-BE49-F238E27FC236}">
                <a16:creationId xmlns:a16="http://schemas.microsoft.com/office/drawing/2014/main" id="{D4EF8140-E04C-4098-B98D-1817D2A1B0A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35" name="Rounded Rectangle 234">
            <a:extLst xmlns:a="http://schemas.openxmlformats.org/drawingml/2006/main">
              <a:ext uri="{FF2B5EF4-FFF2-40B4-BE49-F238E27FC236}">
                <a16:creationId xmlns:a16="http://schemas.microsoft.com/office/drawing/2014/main" id="{39FD8959-3177-49FC-90C4-8621808812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236" name="TextBox 235">
            <a:extLst xmlns:a="http://schemas.openxmlformats.org/drawingml/2006/main">
              <a:ext uri="{FF2B5EF4-FFF2-40B4-BE49-F238E27FC236}">
                <a16:creationId xmlns:a16="http://schemas.microsoft.com/office/drawing/2014/main" id="{C0B4FEF0-9363-406E-92DE-CC723A04D9B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Cost of capital is the return investors require for providing funds to the firm.</a:t>
            </a:r>
          </a:p>
        </p:txBody>
      </p:sp>
      <p:sp>
        <p:nvSpPr>
          <p:cNvPr id="237" name="Rounded Rectangle 236">
            <a:extLst xmlns:a="http://schemas.openxmlformats.org/drawingml/2006/main">
              <a:ext uri="{FF2B5EF4-FFF2-40B4-BE49-F238E27FC236}">
                <a16:creationId xmlns:a16="http://schemas.microsoft.com/office/drawing/2014/main" id="{79E46913-1957-462D-AB86-D85AF0DEAE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38" name="Rounded Rectangle 237">
            <a:extLst xmlns:a="http://schemas.openxmlformats.org/drawingml/2006/main">
              <a:ext uri="{FF2B5EF4-FFF2-40B4-BE49-F238E27FC236}">
                <a16:creationId xmlns:a16="http://schemas.microsoft.com/office/drawing/2014/main" id="{ED789AE3-0748-46F8-A0A1-5BADB469B91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239" name="TextBox 238">
            <a:extLst xmlns:a="http://schemas.openxmlformats.org/drawingml/2006/main">
              <a:ext uri="{FF2B5EF4-FFF2-40B4-BE49-F238E27FC236}">
                <a16:creationId xmlns:a16="http://schemas.microsoft.com/office/drawing/2014/main" id="{01727F06-2B3F-40D7-AB9C-B747B364412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is also the firm’s opportunity cost of using capital.</a:t>
            </a:r>
          </a:p>
        </p:txBody>
      </p:sp>
      <p:sp>
        <p:nvSpPr>
          <p:cNvPr id="240" name="Rounded Rectangle 239">
            <a:extLst xmlns:a="http://schemas.openxmlformats.org/drawingml/2006/main">
              <a:ext uri="{FF2B5EF4-FFF2-40B4-BE49-F238E27FC236}">
                <a16:creationId xmlns:a16="http://schemas.microsoft.com/office/drawing/2014/main" id="{4D586ADB-2903-487C-9EA2-7FF6C357F60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41" name="Rounded Rectangle 240">
            <a:extLst xmlns:a="http://schemas.openxmlformats.org/drawingml/2006/main">
              <a:ext uri="{FF2B5EF4-FFF2-40B4-BE49-F238E27FC236}">
                <a16:creationId xmlns:a16="http://schemas.microsoft.com/office/drawing/2014/main" id="{4831BCC3-8F39-428E-9461-5063E0CBC00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242" name="TextBox 241">
            <a:extLst xmlns:a="http://schemas.openxmlformats.org/drawingml/2006/main">
              <a:ext uri="{FF2B5EF4-FFF2-40B4-BE49-F238E27FC236}">
                <a16:creationId xmlns:a16="http://schemas.microsoft.com/office/drawing/2014/main" id="{32FE50A0-FBCD-4CE8-9865-C3830E8C826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For capital budgeting, it becomes the discount rate for average-risk projects.</a:t>
            </a:r>
          </a:p>
        </p:txBody>
      </p:sp>
      <p:sp>
        <p:nvSpPr>
          <p:cNvPr id="243" name="Rounded Rectangle 242">
            <a:extLst xmlns:a="http://schemas.openxmlformats.org/drawingml/2006/main">
              <a:ext uri="{FF2B5EF4-FFF2-40B4-BE49-F238E27FC236}">
                <a16:creationId xmlns:a16="http://schemas.microsoft.com/office/drawing/2014/main" id="{969D6D37-E944-48F7-84AD-6BCAB345ED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44" name="Rounded Rectangle 243">
            <a:extLst xmlns:a="http://schemas.openxmlformats.org/drawingml/2006/main">
              <a:ext uri="{FF2B5EF4-FFF2-40B4-BE49-F238E27FC236}">
                <a16:creationId xmlns:a16="http://schemas.microsoft.com/office/drawing/2014/main" id="{E317DD77-21A5-4528-9DC8-86E20E9FC5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245" name="TextBox 244">
            <a:extLst xmlns:a="http://schemas.openxmlformats.org/drawingml/2006/main">
              <a:ext uri="{FF2B5EF4-FFF2-40B4-BE49-F238E27FC236}">
                <a16:creationId xmlns:a16="http://schemas.microsoft.com/office/drawing/2014/main" id="{CA02CDC4-54B1-4E9D-863F-C7F795838CB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connects financing decisions with investment decisions.</a:t>
            </a:r>
          </a:p>
        </p:txBody>
      </p:sp>
    </p:spTree>
    <p:extLst>
      <p:ext uri="{BB962C8B-B14F-4D97-AF65-F5344CB8AC3E}">
        <p14:creationId xmlns:p14="http://schemas.microsoft.com/office/powerpoint/2010/main" val="1264933714"/>
      </p:ext>
    </p:extLst>
  </p:cSld>
</p:sld>
</file>

<file path=ppt/slides/slide18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34" name="Text 0">
            <a:extLst xmlns:a="http://schemas.openxmlformats.org/drawingml/2006/main">
              <a:ext uri="{FF2B5EF4-FFF2-40B4-BE49-F238E27FC236}">
                <a16:creationId xmlns:a16="http://schemas.microsoft.com/office/drawing/2014/main" id="{802C79F1-A693-4C95-8FCD-8FD3B9CA997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OPPORTUNITY COST</a:t>
            </a:r>
          </a:p>
        </p:txBody>
      </p:sp>
      <p:sp>
        <p:nvSpPr>
          <p:cNvPr id="235" name="Text 1">
            <a:extLst xmlns:a="http://schemas.openxmlformats.org/drawingml/2006/main">
              <a:ext uri="{FF2B5EF4-FFF2-40B4-BE49-F238E27FC236}">
                <a16:creationId xmlns:a16="http://schemas.microsoft.com/office/drawing/2014/main" id="{11763BF2-7A20-4AF6-92E6-255011DA0DC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Required Return and Opportunity Cost</a:t>
            </a:r>
          </a:p>
        </p:txBody>
      </p:sp>
      <p:sp>
        <p:nvSpPr>
          <p:cNvPr id="236" name="Text 2">
            <a:extLst xmlns:a="http://schemas.openxmlformats.org/drawingml/2006/main">
              <a:ext uri="{FF2B5EF4-FFF2-40B4-BE49-F238E27FC236}">
                <a16:creationId xmlns:a16="http://schemas.microsoft.com/office/drawing/2014/main" id="{A09B29BC-AC17-48BA-B93B-ED77953ACC0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237" name="Shape 3">
            <a:extLst xmlns:a="http://schemas.openxmlformats.org/drawingml/2006/main">
              <a:ext uri="{FF2B5EF4-FFF2-40B4-BE49-F238E27FC236}">
                <a16:creationId xmlns:a16="http://schemas.microsoft.com/office/drawing/2014/main" id="{E1EBD929-8F9A-478D-8450-CA82D664FEC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38" name="Text 4">
            <a:extLst xmlns:a="http://schemas.openxmlformats.org/drawingml/2006/main">
              <a:ext uri="{FF2B5EF4-FFF2-40B4-BE49-F238E27FC236}">
                <a16:creationId xmlns:a16="http://schemas.microsoft.com/office/drawing/2014/main" id="{30729982-1244-4407-B004-92228134A3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26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085579e014464986"/>
          <a:srcRect xmlns:a="http://schemas.openxmlformats.org/drawingml/2006/main" l="0" t="14424" r="0" b="14424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241" name="Text 6">
            <a:extLst xmlns:a="http://schemas.openxmlformats.org/drawingml/2006/main">
              <a:ext uri="{FF2B5EF4-FFF2-40B4-BE49-F238E27FC236}">
                <a16:creationId xmlns:a16="http://schemas.microsoft.com/office/drawing/2014/main" id="{66A3553E-055E-4666-8A48-9070A4379C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Investor options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Similar risk</a:t>
            </a:r>
          </a:p>
        </p:txBody>
      </p:sp>
      <p:sp>
        <p:nvSpPr>
          <p:cNvPr id="242" name="Shape 7">
            <a:extLst xmlns:a="http://schemas.openxmlformats.org/drawingml/2006/main">
              <a:ext uri="{FF2B5EF4-FFF2-40B4-BE49-F238E27FC236}">
                <a16:creationId xmlns:a16="http://schemas.microsoft.com/office/drawing/2014/main" id="{40A4E4AD-4E6F-4FBE-AA17-A030C9CDEDA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43" name="Text 8">
            <a:extLst xmlns:a="http://schemas.openxmlformats.org/drawingml/2006/main">
              <a:ext uri="{FF2B5EF4-FFF2-40B4-BE49-F238E27FC236}">
                <a16:creationId xmlns:a16="http://schemas.microsoft.com/office/drawing/2014/main" id="{5CA3888D-2C87-4252-8877-8D7FFCCC136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Required return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Minimum acceptable</a:t>
            </a:r>
          </a:p>
        </p:txBody>
      </p:sp>
      <p:sp>
        <p:nvSpPr>
          <p:cNvPr id="244" name="Shape 9">
            <a:extLst xmlns:a="http://schemas.openxmlformats.org/drawingml/2006/main">
              <a:ext uri="{FF2B5EF4-FFF2-40B4-BE49-F238E27FC236}">
                <a16:creationId xmlns:a16="http://schemas.microsoft.com/office/drawing/2014/main" id="{DCE2DC1B-2B8F-4975-9C33-0609817D1AC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45" name="Text 10">
            <a:extLst xmlns:a="http://schemas.openxmlformats.org/drawingml/2006/main">
              <a:ext uri="{FF2B5EF4-FFF2-40B4-BE49-F238E27FC236}">
                <a16:creationId xmlns:a16="http://schemas.microsoft.com/office/drawing/2014/main" id="{8E8F78F2-A93F-464B-8446-DB9C0BD14E2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Capital cost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Firm discount rate</a:t>
            </a:r>
          </a:p>
        </p:txBody>
      </p:sp>
      <p:sp>
        <p:nvSpPr>
          <p:cNvPr id="246" name="Text 11">
            <a:extLst xmlns:a="http://schemas.openxmlformats.org/drawingml/2006/main">
              <a:ext uri="{FF2B5EF4-FFF2-40B4-BE49-F238E27FC236}">
                <a16:creationId xmlns:a16="http://schemas.microsoft.com/office/drawing/2014/main" id="{0DF6C7CE-632F-47B5-A360-8B498F38F20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Cost of capital is determined by investor expectations, not by management preference.</a:t>
            </a:r>
          </a:p>
        </p:txBody>
      </p:sp>
      <p:sp>
        <p:nvSpPr>
          <p:cNvPr id="247" name="Text 12">
            <a:extLst xmlns:a="http://schemas.openxmlformats.org/drawingml/2006/main">
              <a:ext uri="{FF2B5EF4-FFF2-40B4-BE49-F238E27FC236}">
                <a16:creationId xmlns:a16="http://schemas.microsoft.com/office/drawing/2014/main" id="{E94BCF05-8013-4F7C-9B38-48CF9E05E5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investors can earn 12% on similar-risk investments, they will not accept 8% from this firm.</a:t>
            </a:r>
          </a:p>
        </p:txBody>
      </p:sp>
      <p:sp>
        <p:nvSpPr>
          <p:cNvPr id="248" name="Text 13">
            <a:extLst xmlns:a="http://schemas.openxmlformats.org/drawingml/2006/main">
              <a:ext uri="{FF2B5EF4-FFF2-40B4-BE49-F238E27FC236}">
                <a16:creationId xmlns:a16="http://schemas.microsoft.com/office/drawing/2014/main" id="{10853788-709D-44B4-AB13-DD466B3136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249" name="Text 14">
            <a:extLst xmlns:a="http://schemas.openxmlformats.org/drawingml/2006/main">
              <a:ext uri="{FF2B5EF4-FFF2-40B4-BE49-F238E27FC236}">
                <a16:creationId xmlns:a16="http://schemas.microsoft.com/office/drawing/2014/main" id="{EDF38294-4119-4BC3-B8F7-B2718BAE1F5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17</a:t>
            </a:r>
          </a:p>
        </p:txBody>
      </p:sp>
      <p:sp>
        <p:nvSpPr>
          <p:cNvPr id="250" name="Rounded Rectangle 249">
            <a:extLst xmlns:a="http://schemas.openxmlformats.org/drawingml/2006/main">
              <a:ext uri="{FF2B5EF4-FFF2-40B4-BE49-F238E27FC236}">
                <a16:creationId xmlns:a16="http://schemas.microsoft.com/office/drawing/2014/main" id="{32D9DD4C-B509-4762-B7D4-9DD6F19F0BB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51" name="Rounded Rectangle 250">
            <a:extLst xmlns:a="http://schemas.openxmlformats.org/drawingml/2006/main">
              <a:ext uri="{FF2B5EF4-FFF2-40B4-BE49-F238E27FC236}">
                <a16:creationId xmlns:a16="http://schemas.microsoft.com/office/drawing/2014/main" id="{2EE541E4-5C53-42BA-AE59-042ADB30D32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252" name="TextBox 251">
            <a:extLst xmlns:a="http://schemas.openxmlformats.org/drawingml/2006/main">
              <a:ext uri="{FF2B5EF4-FFF2-40B4-BE49-F238E27FC236}">
                <a16:creationId xmlns:a16="http://schemas.microsoft.com/office/drawing/2014/main" id="{93EE2393-EA39-4F94-8B78-3AEAC219FF2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Investors compare the firm’s securities with other investments of similar risk.</a:t>
            </a:r>
          </a:p>
        </p:txBody>
      </p:sp>
      <p:sp>
        <p:nvSpPr>
          <p:cNvPr id="253" name="Rounded Rectangle 252">
            <a:extLst xmlns:a="http://schemas.openxmlformats.org/drawingml/2006/main">
              <a:ext uri="{FF2B5EF4-FFF2-40B4-BE49-F238E27FC236}">
                <a16:creationId xmlns:a16="http://schemas.microsoft.com/office/drawing/2014/main" id="{0E8A67ED-8265-41A7-9E88-A4552D75A54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54" name="Rounded Rectangle 253">
            <a:extLst xmlns:a="http://schemas.openxmlformats.org/drawingml/2006/main">
              <a:ext uri="{FF2B5EF4-FFF2-40B4-BE49-F238E27FC236}">
                <a16:creationId xmlns:a16="http://schemas.microsoft.com/office/drawing/2014/main" id="{794C7FAD-F220-4C87-A720-E12AEAD96E2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255" name="TextBox 254">
            <a:extLst xmlns:a="http://schemas.openxmlformats.org/drawingml/2006/main">
              <a:ext uri="{FF2B5EF4-FFF2-40B4-BE49-F238E27FC236}">
                <a16:creationId xmlns:a16="http://schemas.microsoft.com/office/drawing/2014/main" id="{7F90DE5F-FC38-4A41-BFAF-34176FFB679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required return compensates investors for time and risk.</a:t>
            </a:r>
          </a:p>
        </p:txBody>
      </p:sp>
      <p:sp>
        <p:nvSpPr>
          <p:cNvPr id="256" name="Rounded Rectangle 255">
            <a:extLst xmlns:a="http://schemas.openxmlformats.org/drawingml/2006/main">
              <a:ext uri="{FF2B5EF4-FFF2-40B4-BE49-F238E27FC236}">
                <a16:creationId xmlns:a16="http://schemas.microsoft.com/office/drawing/2014/main" id="{585A6B75-F9F1-4D0B-B19F-4D725816B1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57" name="Rounded Rectangle 256">
            <a:extLst xmlns:a="http://schemas.openxmlformats.org/drawingml/2006/main">
              <a:ext uri="{FF2B5EF4-FFF2-40B4-BE49-F238E27FC236}">
                <a16:creationId xmlns:a16="http://schemas.microsoft.com/office/drawing/2014/main" id="{A2073BD1-617C-449C-9AA9-F2EA4D6C16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258" name="TextBox 257">
            <a:extLst xmlns:a="http://schemas.openxmlformats.org/drawingml/2006/main">
              <a:ext uri="{FF2B5EF4-FFF2-40B4-BE49-F238E27FC236}">
                <a16:creationId xmlns:a16="http://schemas.microsoft.com/office/drawing/2014/main" id="{6A53339F-1514-4D51-958B-8CA651BD3A3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If the firm cannot offer an adequate expected return, investors will invest elsewhere.</a:t>
            </a:r>
          </a:p>
        </p:txBody>
      </p:sp>
      <p:sp>
        <p:nvSpPr>
          <p:cNvPr id="259" name="Rounded Rectangle 258">
            <a:extLst xmlns:a="http://schemas.openxmlformats.org/drawingml/2006/main">
              <a:ext uri="{FF2B5EF4-FFF2-40B4-BE49-F238E27FC236}">
                <a16:creationId xmlns:a16="http://schemas.microsoft.com/office/drawing/2014/main" id="{E1E5228E-F924-4952-A1C3-44190033CA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60" name="Rounded Rectangle 259">
            <a:extLst xmlns:a="http://schemas.openxmlformats.org/drawingml/2006/main">
              <a:ext uri="{FF2B5EF4-FFF2-40B4-BE49-F238E27FC236}">
                <a16:creationId xmlns:a16="http://schemas.microsoft.com/office/drawing/2014/main" id="{D9197A3C-775D-4BB9-A0AE-6F0FE5C9D24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261" name="TextBox 260">
            <a:extLst xmlns:a="http://schemas.openxmlformats.org/drawingml/2006/main">
              <a:ext uri="{FF2B5EF4-FFF2-40B4-BE49-F238E27FC236}">
                <a16:creationId xmlns:a16="http://schemas.microsoft.com/office/drawing/2014/main" id="{EBFCA9DD-1715-4C7D-90E0-8F481166EF8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Opportunity cost is the return lost by choosing one investment over another.</a:t>
            </a:r>
          </a:p>
        </p:txBody>
      </p:sp>
    </p:spTree>
    <p:extLst>
      <p:ext uri="{BB962C8B-B14F-4D97-AF65-F5344CB8AC3E}">
        <p14:creationId xmlns:p14="http://schemas.microsoft.com/office/powerpoint/2010/main" val="993452703"/>
      </p:ext>
    </p:extLst>
  </p:cSld>
</p:sld>
</file>

<file path=ppt/slides/slide19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50" name="Text 0">
            <a:extLst xmlns:a="http://schemas.openxmlformats.org/drawingml/2006/main">
              <a:ext uri="{FF2B5EF4-FFF2-40B4-BE49-F238E27FC236}">
                <a16:creationId xmlns:a16="http://schemas.microsoft.com/office/drawing/2014/main" id="{27169DE9-A245-4EB8-AA64-DB86F603799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DEBT COST</a:t>
            </a:r>
          </a:p>
        </p:txBody>
      </p:sp>
      <p:sp>
        <p:nvSpPr>
          <p:cNvPr id="251" name="Text 1">
            <a:extLst xmlns:a="http://schemas.openxmlformats.org/drawingml/2006/main">
              <a:ext uri="{FF2B5EF4-FFF2-40B4-BE49-F238E27FC236}">
                <a16:creationId xmlns:a16="http://schemas.microsoft.com/office/drawing/2014/main" id="{AD701736-9441-4A93-9A24-8973CC94EE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Cost of Debt</a:t>
            </a:r>
          </a:p>
        </p:txBody>
      </p:sp>
      <p:sp>
        <p:nvSpPr>
          <p:cNvPr id="252" name="Text 2">
            <a:extLst xmlns:a="http://schemas.openxmlformats.org/drawingml/2006/main">
              <a:ext uri="{FF2B5EF4-FFF2-40B4-BE49-F238E27FC236}">
                <a16:creationId xmlns:a16="http://schemas.microsoft.com/office/drawing/2014/main" id="{078166C4-3E71-4D03-BCAB-188AC5755EE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253" name="Shape 3">
            <a:extLst xmlns:a="http://schemas.openxmlformats.org/drawingml/2006/main">
              <a:ext uri="{FF2B5EF4-FFF2-40B4-BE49-F238E27FC236}">
                <a16:creationId xmlns:a16="http://schemas.microsoft.com/office/drawing/2014/main" id="{0224F2F3-29AE-43FC-9D18-A94730F0E9D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54" name="Text 4">
            <a:extLst xmlns:a="http://schemas.openxmlformats.org/drawingml/2006/main">
              <a:ext uri="{FF2B5EF4-FFF2-40B4-BE49-F238E27FC236}">
                <a16:creationId xmlns:a16="http://schemas.microsoft.com/office/drawing/2014/main" id="{554AC086-3273-4792-AE36-0A9C8C2D74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280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c9c086262a0f4068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257" name="Text 6">
            <a:extLst xmlns:a="http://schemas.openxmlformats.org/drawingml/2006/main">
              <a:ext uri="{FF2B5EF4-FFF2-40B4-BE49-F238E27FC236}">
                <a16:creationId xmlns:a16="http://schemas.microsoft.com/office/drawing/2014/main" id="{03417140-38E2-4B6D-90A5-C8343B9037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Before-tax Cost of Debt = Market Yield on Debt</a:t>
            </a:r>
          </a:p>
        </p:txBody>
      </p:sp>
      <p:sp>
        <p:nvSpPr>
          <p:cNvPr id="258" name="Text 7">
            <a:extLst xmlns:a="http://schemas.openxmlformats.org/drawingml/2006/main">
              <a:ext uri="{FF2B5EF4-FFF2-40B4-BE49-F238E27FC236}">
                <a16:creationId xmlns:a16="http://schemas.microsoft.com/office/drawing/2014/main" id="{007C1450-5AB9-478A-81D2-6154A28B3B1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The relevant cost is the current market cost, not only the coupon rate on old debt.</a:t>
            </a:r>
          </a:p>
        </p:txBody>
      </p:sp>
      <p:sp>
        <p:nvSpPr>
          <p:cNvPr id="259" name="Text 8">
            <a:extLst xmlns:a="http://schemas.openxmlformats.org/drawingml/2006/main">
              <a:ext uri="{FF2B5EF4-FFF2-40B4-BE49-F238E27FC236}">
                <a16:creationId xmlns:a16="http://schemas.microsoft.com/office/drawing/2014/main" id="{C86152A9-197B-4D1D-B240-475E065CDD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a company can issue new bonds at 9%, the before-tax cost of debt is about 9%.</a:t>
            </a:r>
          </a:p>
        </p:txBody>
      </p:sp>
      <p:sp>
        <p:nvSpPr>
          <p:cNvPr id="260" name="Text 9">
            <a:extLst xmlns:a="http://schemas.openxmlformats.org/drawingml/2006/main">
              <a:ext uri="{FF2B5EF4-FFF2-40B4-BE49-F238E27FC236}">
                <a16:creationId xmlns:a16="http://schemas.microsoft.com/office/drawing/2014/main" id="{F1757CC3-6ABE-4E09-90C9-FF347F8F1F6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261" name="Text 10">
            <a:extLst xmlns:a="http://schemas.openxmlformats.org/drawingml/2006/main">
              <a:ext uri="{FF2B5EF4-FFF2-40B4-BE49-F238E27FC236}">
                <a16:creationId xmlns:a16="http://schemas.microsoft.com/office/drawing/2014/main" id="{05FF48F3-3A52-4014-A822-0BBB30A0575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18</a:t>
            </a:r>
          </a:p>
        </p:txBody>
      </p:sp>
      <p:sp>
        <p:nvSpPr>
          <p:cNvPr id="262" name="Rounded Rectangle 261">
            <a:extLst xmlns:a="http://schemas.openxmlformats.org/drawingml/2006/main">
              <a:ext uri="{FF2B5EF4-FFF2-40B4-BE49-F238E27FC236}">
                <a16:creationId xmlns:a16="http://schemas.microsoft.com/office/drawing/2014/main" id="{F51E8CEB-21C2-4BBF-8D71-F6D082C52FB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63" name="Rounded Rectangle 262">
            <a:extLst xmlns:a="http://schemas.openxmlformats.org/drawingml/2006/main">
              <a:ext uri="{FF2B5EF4-FFF2-40B4-BE49-F238E27FC236}">
                <a16:creationId xmlns:a16="http://schemas.microsoft.com/office/drawing/2014/main" id="{29A285A9-32F0-4980-B60E-0BA23184786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264" name="TextBox 263">
            <a:extLst xmlns:a="http://schemas.openxmlformats.org/drawingml/2006/main">
              <a:ext uri="{FF2B5EF4-FFF2-40B4-BE49-F238E27FC236}">
                <a16:creationId xmlns:a16="http://schemas.microsoft.com/office/drawing/2014/main" id="{9DDF97B6-48EF-4362-8D7C-7562A813450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Cost of debt is the return lenders require on the firm’s borrowing.</a:t>
            </a:r>
          </a:p>
        </p:txBody>
      </p:sp>
      <p:sp>
        <p:nvSpPr>
          <p:cNvPr id="265" name="Rounded Rectangle 264">
            <a:extLst xmlns:a="http://schemas.openxmlformats.org/drawingml/2006/main">
              <a:ext uri="{FF2B5EF4-FFF2-40B4-BE49-F238E27FC236}">
                <a16:creationId xmlns:a16="http://schemas.microsoft.com/office/drawing/2014/main" id="{6C52A1AA-24CB-4AC0-878E-50FE8093DF8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66" name="Rounded Rectangle 265">
            <a:extLst xmlns:a="http://schemas.openxmlformats.org/drawingml/2006/main">
              <a:ext uri="{FF2B5EF4-FFF2-40B4-BE49-F238E27FC236}">
                <a16:creationId xmlns:a16="http://schemas.microsoft.com/office/drawing/2014/main" id="{498DD52C-BB34-464B-934F-11E2D42795C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267" name="TextBox 266">
            <a:extLst xmlns:a="http://schemas.openxmlformats.org/drawingml/2006/main">
              <a:ext uri="{FF2B5EF4-FFF2-40B4-BE49-F238E27FC236}">
                <a16:creationId xmlns:a16="http://schemas.microsoft.com/office/drawing/2014/main" id="{E51E6AC1-963F-4276-8AD8-A75952EC84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74831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should be estimated from the current market yield on new or comparable debt, not from historical coupon rates.</a:t>
            </a:r>
          </a:p>
        </p:txBody>
      </p:sp>
      <p:sp>
        <p:nvSpPr>
          <p:cNvPr id="268" name="Rounded Rectangle 267">
            <a:extLst xmlns:a="http://schemas.openxmlformats.org/drawingml/2006/main">
              <a:ext uri="{FF2B5EF4-FFF2-40B4-BE49-F238E27FC236}">
                <a16:creationId xmlns:a16="http://schemas.microsoft.com/office/drawing/2014/main" id="{6E461E70-2C7D-45FE-90DA-1E7D5EB632B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69" name="Rounded Rectangle 268">
            <a:extLst xmlns:a="http://schemas.openxmlformats.org/drawingml/2006/main">
              <a:ext uri="{FF2B5EF4-FFF2-40B4-BE49-F238E27FC236}">
                <a16:creationId xmlns:a16="http://schemas.microsoft.com/office/drawing/2014/main" id="{36F24035-93AA-422A-8FFB-30B3D036C80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270" name="TextBox 269">
            <a:extLst xmlns:a="http://schemas.openxmlformats.org/drawingml/2006/main">
              <a:ext uri="{FF2B5EF4-FFF2-40B4-BE49-F238E27FC236}">
                <a16:creationId xmlns:a16="http://schemas.microsoft.com/office/drawing/2014/main" id="{D0F5B907-B2C2-4E99-87A6-9F5910D071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Riskier firms pay higher borrowing costs.</a:t>
            </a:r>
          </a:p>
        </p:txBody>
      </p:sp>
      <p:sp>
        <p:nvSpPr>
          <p:cNvPr id="271" name="Rounded Rectangle 270">
            <a:extLst xmlns:a="http://schemas.openxmlformats.org/drawingml/2006/main">
              <a:ext uri="{FF2B5EF4-FFF2-40B4-BE49-F238E27FC236}">
                <a16:creationId xmlns:a16="http://schemas.microsoft.com/office/drawing/2014/main" id="{3A56BD59-4CF9-4F7A-ADB0-B747F59D84A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72" name="Rounded Rectangle 271">
            <a:extLst xmlns:a="http://schemas.openxmlformats.org/drawingml/2006/main">
              <a:ext uri="{FF2B5EF4-FFF2-40B4-BE49-F238E27FC236}">
                <a16:creationId xmlns:a16="http://schemas.microsoft.com/office/drawing/2014/main" id="{4038376E-FD4B-4962-A0CC-864635867DD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273" name="TextBox 272">
            <a:extLst xmlns:a="http://schemas.openxmlformats.org/drawingml/2006/main">
              <a:ext uri="{FF2B5EF4-FFF2-40B4-BE49-F238E27FC236}">
                <a16:creationId xmlns:a16="http://schemas.microsoft.com/office/drawing/2014/main" id="{C458697A-5732-4066-A03B-1DD4B9F7041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For WACC, debt cost is usually used after tax.</a:t>
            </a:r>
          </a:p>
        </p:txBody>
      </p:sp>
    </p:spTree>
    <p:extLst>
      <p:ext uri="{BB962C8B-B14F-4D97-AF65-F5344CB8AC3E}">
        <p14:creationId xmlns:p14="http://schemas.microsoft.com/office/powerpoint/2010/main" val="1665282747"/>
      </p:ext>
    </p:extLst>
  </p:cSld>
</p:sld>
</file>

<file path=ppt/slides/slide20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62" name="Text 0">
            <a:extLst xmlns:a="http://schemas.openxmlformats.org/drawingml/2006/main">
              <a:ext uri="{FF2B5EF4-FFF2-40B4-BE49-F238E27FC236}">
                <a16:creationId xmlns:a16="http://schemas.microsoft.com/office/drawing/2014/main" id="{0D60BC1B-2AB6-4253-BAEE-EEDAF766AD4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DEBT COST</a:t>
            </a:r>
          </a:p>
        </p:txBody>
      </p:sp>
      <p:sp>
        <p:nvSpPr>
          <p:cNvPr id="263" name="Text 1">
            <a:extLst xmlns:a="http://schemas.openxmlformats.org/drawingml/2006/main">
              <a:ext uri="{FF2B5EF4-FFF2-40B4-BE49-F238E27FC236}">
                <a16:creationId xmlns:a16="http://schemas.microsoft.com/office/drawing/2014/main" id="{2BF171E7-C172-497D-A91F-FBDFE43FF70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After-Tax Cost of Debt</a:t>
            </a:r>
          </a:p>
        </p:txBody>
      </p:sp>
      <p:sp>
        <p:nvSpPr>
          <p:cNvPr id="264" name="Text 2">
            <a:extLst xmlns:a="http://schemas.openxmlformats.org/drawingml/2006/main">
              <a:ext uri="{FF2B5EF4-FFF2-40B4-BE49-F238E27FC236}">
                <a16:creationId xmlns:a16="http://schemas.microsoft.com/office/drawing/2014/main" id="{9C8F0ED8-7B24-467B-9169-DF40DF290ED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265" name="Shape 3">
            <a:extLst xmlns:a="http://schemas.openxmlformats.org/drawingml/2006/main">
              <a:ext uri="{FF2B5EF4-FFF2-40B4-BE49-F238E27FC236}">
                <a16:creationId xmlns:a16="http://schemas.microsoft.com/office/drawing/2014/main" id="{6B2105BC-3FB1-4346-881B-500FC176C56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66" name="Text 4">
            <a:extLst xmlns:a="http://schemas.openxmlformats.org/drawingml/2006/main">
              <a:ext uri="{FF2B5EF4-FFF2-40B4-BE49-F238E27FC236}">
                <a16:creationId xmlns:a16="http://schemas.microsoft.com/office/drawing/2014/main" id="{9830BF02-E429-4AC4-A54D-6853B25E69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292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f6d95ba14f2c40b2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269" name="Text 6">
            <a:extLst xmlns:a="http://schemas.openxmlformats.org/drawingml/2006/main">
              <a:ext uri="{FF2B5EF4-FFF2-40B4-BE49-F238E27FC236}">
                <a16:creationId xmlns:a16="http://schemas.microsoft.com/office/drawing/2014/main" id="{96464581-7AB9-4D82-B0B0-0164135011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After-tax Cost of Debt = rd × (1 − Tax Rate)</a:t>
            </a:r>
          </a:p>
        </p:txBody>
      </p:sp>
      <p:sp>
        <p:nvSpPr>
          <p:cNvPr id="270" name="Text 7">
            <a:extLst xmlns:a="http://schemas.openxmlformats.org/drawingml/2006/main">
              <a:ext uri="{FF2B5EF4-FFF2-40B4-BE49-F238E27FC236}">
                <a16:creationId xmlns:a16="http://schemas.microsoft.com/office/drawing/2014/main" id="{E0BE5EE8-4AF3-4D5B-95F5-32FC76B8485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Debt is partly attractive because taxes reduce its effective cost.</a:t>
            </a:r>
          </a:p>
        </p:txBody>
      </p:sp>
      <p:sp>
        <p:nvSpPr>
          <p:cNvPr id="271" name="Text 8">
            <a:extLst xmlns:a="http://schemas.openxmlformats.org/drawingml/2006/main">
              <a:ext uri="{FF2B5EF4-FFF2-40B4-BE49-F238E27FC236}">
                <a16:creationId xmlns:a16="http://schemas.microsoft.com/office/drawing/2014/main" id="{A2FAF7D0-5533-4C40-A8C3-D5F6F0DDF4D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rd = 9% and tax rate = 30%, after-tax debt cost = 9% × 0.70 = 6.3%.</a:t>
            </a:r>
          </a:p>
        </p:txBody>
      </p:sp>
      <p:sp>
        <p:nvSpPr>
          <p:cNvPr id="272" name="Text 9">
            <a:extLst xmlns:a="http://schemas.openxmlformats.org/drawingml/2006/main">
              <a:ext uri="{FF2B5EF4-FFF2-40B4-BE49-F238E27FC236}">
                <a16:creationId xmlns:a16="http://schemas.microsoft.com/office/drawing/2014/main" id="{B3712255-6778-494C-9551-C0FDC9B1696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273" name="Text 10">
            <a:extLst xmlns:a="http://schemas.openxmlformats.org/drawingml/2006/main">
              <a:ext uri="{FF2B5EF4-FFF2-40B4-BE49-F238E27FC236}">
                <a16:creationId xmlns:a16="http://schemas.microsoft.com/office/drawing/2014/main" id="{0B3BE67F-8C1C-4799-8020-3971A5864AC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19</a:t>
            </a:r>
          </a:p>
        </p:txBody>
      </p:sp>
      <p:sp>
        <p:nvSpPr>
          <p:cNvPr id="274" name="Rounded Rectangle 273">
            <a:extLst xmlns:a="http://schemas.openxmlformats.org/drawingml/2006/main">
              <a:ext uri="{FF2B5EF4-FFF2-40B4-BE49-F238E27FC236}">
                <a16:creationId xmlns:a16="http://schemas.microsoft.com/office/drawing/2014/main" id="{FD39F931-6EC4-4184-BCE6-2DA4C6CC835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75" name="Rounded Rectangle 274">
            <a:extLst xmlns:a="http://schemas.openxmlformats.org/drawingml/2006/main">
              <a:ext uri="{FF2B5EF4-FFF2-40B4-BE49-F238E27FC236}">
                <a16:creationId xmlns:a16="http://schemas.microsoft.com/office/drawing/2014/main" id="{8B2CE541-DB65-4D28-9736-DDF0BB20E9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276" name="TextBox 275">
            <a:extLst xmlns:a="http://schemas.openxmlformats.org/drawingml/2006/main">
              <a:ext uri="{FF2B5EF4-FFF2-40B4-BE49-F238E27FC236}">
                <a16:creationId xmlns:a16="http://schemas.microsoft.com/office/drawing/2014/main" id="{A381E13E-92E9-4640-B269-50A0B37F5F0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Interest expense is usually tax-deductible.</a:t>
            </a:r>
          </a:p>
        </p:txBody>
      </p:sp>
      <p:sp>
        <p:nvSpPr>
          <p:cNvPr id="277" name="Rounded Rectangle 276">
            <a:extLst xmlns:a="http://schemas.openxmlformats.org/drawingml/2006/main">
              <a:ext uri="{FF2B5EF4-FFF2-40B4-BE49-F238E27FC236}">
                <a16:creationId xmlns:a16="http://schemas.microsoft.com/office/drawing/2014/main" id="{414EBC85-0202-49E0-9F34-BB04B868711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78" name="Rounded Rectangle 277">
            <a:extLst xmlns:a="http://schemas.openxmlformats.org/drawingml/2006/main">
              <a:ext uri="{FF2B5EF4-FFF2-40B4-BE49-F238E27FC236}">
                <a16:creationId xmlns:a16="http://schemas.microsoft.com/office/drawing/2014/main" id="{40C17B05-D3DB-405D-AC26-F5F64DA6DE5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279" name="TextBox 278">
            <a:extLst xmlns:a="http://schemas.openxmlformats.org/drawingml/2006/main">
              <a:ext uri="{FF2B5EF4-FFF2-40B4-BE49-F238E27FC236}">
                <a16:creationId xmlns:a16="http://schemas.microsoft.com/office/drawing/2014/main" id="{5A3AB30E-EAB3-4266-AC1B-3EC648F2D29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tax deduction reduces the effective cost of debt to the firm.</a:t>
            </a:r>
          </a:p>
        </p:txBody>
      </p:sp>
      <p:sp>
        <p:nvSpPr>
          <p:cNvPr id="280" name="Rounded Rectangle 279">
            <a:extLst xmlns:a="http://schemas.openxmlformats.org/drawingml/2006/main">
              <a:ext uri="{FF2B5EF4-FFF2-40B4-BE49-F238E27FC236}">
                <a16:creationId xmlns:a16="http://schemas.microsoft.com/office/drawing/2014/main" id="{28FEA353-7E3C-4F8A-821A-17B8DB6EE0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81" name="Rounded Rectangle 280">
            <a:extLst xmlns:a="http://schemas.openxmlformats.org/drawingml/2006/main">
              <a:ext uri="{FF2B5EF4-FFF2-40B4-BE49-F238E27FC236}">
                <a16:creationId xmlns:a16="http://schemas.microsoft.com/office/drawing/2014/main" id="{749592C5-F36B-49BF-83D9-91C7AA01924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282" name="TextBox 281">
            <a:extLst xmlns:a="http://schemas.openxmlformats.org/drawingml/2006/main">
              <a:ext uri="{FF2B5EF4-FFF2-40B4-BE49-F238E27FC236}">
                <a16:creationId xmlns:a16="http://schemas.microsoft.com/office/drawing/2014/main" id="{1B1B4D63-57AF-450D-9D08-A4B6B09D1C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WACC uses after-tax debt cost for consistency with after-tax cash flows.</a:t>
            </a:r>
          </a:p>
        </p:txBody>
      </p:sp>
      <p:sp>
        <p:nvSpPr>
          <p:cNvPr id="283" name="Rounded Rectangle 282">
            <a:extLst xmlns:a="http://schemas.openxmlformats.org/drawingml/2006/main">
              <a:ext uri="{FF2B5EF4-FFF2-40B4-BE49-F238E27FC236}">
                <a16:creationId xmlns:a16="http://schemas.microsoft.com/office/drawing/2014/main" id="{91F1C368-5D6E-45E1-9EE3-B494072615E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84" name="Rounded Rectangle 283">
            <a:extLst xmlns:a="http://schemas.openxmlformats.org/drawingml/2006/main">
              <a:ext uri="{FF2B5EF4-FFF2-40B4-BE49-F238E27FC236}">
                <a16:creationId xmlns:a16="http://schemas.microsoft.com/office/drawing/2014/main" id="{CD82849E-D434-4443-A92C-559A10749B1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285" name="TextBox 284">
            <a:extLst xmlns:a="http://schemas.openxmlformats.org/drawingml/2006/main">
              <a:ext uri="{FF2B5EF4-FFF2-40B4-BE49-F238E27FC236}">
                <a16:creationId xmlns:a16="http://schemas.microsoft.com/office/drawing/2014/main" id="{37C1EF6A-711F-4181-979E-CA4B0FAF84A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higher tax rate increases the value of the interest tax shield.</a:t>
            </a:r>
          </a:p>
        </p:txBody>
      </p:sp>
    </p:spTree>
    <p:extLst>
      <p:ext uri="{BB962C8B-B14F-4D97-AF65-F5344CB8AC3E}">
        <p14:creationId xmlns:p14="http://schemas.microsoft.com/office/powerpoint/2010/main" val="1470451486"/>
      </p:ext>
    </p:extLst>
  </p:cSld>
</p:sld>
</file>

<file path=ppt/slides/slide21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74" name="Text 0">
            <a:extLst xmlns:a="http://schemas.openxmlformats.org/drawingml/2006/main">
              <a:ext uri="{FF2B5EF4-FFF2-40B4-BE49-F238E27FC236}">
                <a16:creationId xmlns:a16="http://schemas.microsoft.com/office/drawing/2014/main" id="{201EE0A8-DF0B-4F88-BAF8-34974A1310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PREFERRED COST</a:t>
            </a:r>
          </a:p>
        </p:txBody>
      </p:sp>
      <p:sp>
        <p:nvSpPr>
          <p:cNvPr id="275" name="Text 1">
            <a:extLst xmlns:a="http://schemas.openxmlformats.org/drawingml/2006/main">
              <a:ext uri="{FF2B5EF4-FFF2-40B4-BE49-F238E27FC236}">
                <a16:creationId xmlns:a16="http://schemas.microsoft.com/office/drawing/2014/main" id="{5F9A752B-8690-47C7-90D0-49C55D5020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Cost of Preferred Stock</a:t>
            </a:r>
          </a:p>
        </p:txBody>
      </p:sp>
      <p:sp>
        <p:nvSpPr>
          <p:cNvPr id="276" name="Text 2">
            <a:extLst xmlns:a="http://schemas.openxmlformats.org/drawingml/2006/main">
              <a:ext uri="{FF2B5EF4-FFF2-40B4-BE49-F238E27FC236}">
                <a16:creationId xmlns:a16="http://schemas.microsoft.com/office/drawing/2014/main" id="{B3432E30-75D5-436A-850A-715F57C9C42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277" name="Shape 3">
            <a:extLst xmlns:a="http://schemas.openxmlformats.org/drawingml/2006/main">
              <a:ext uri="{FF2B5EF4-FFF2-40B4-BE49-F238E27FC236}">
                <a16:creationId xmlns:a16="http://schemas.microsoft.com/office/drawing/2014/main" id="{32FA5E55-8A00-43AA-B78D-6151956D227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78" name="Text 4">
            <a:extLst xmlns:a="http://schemas.openxmlformats.org/drawingml/2006/main">
              <a:ext uri="{FF2B5EF4-FFF2-40B4-BE49-F238E27FC236}">
                <a16:creationId xmlns:a16="http://schemas.microsoft.com/office/drawing/2014/main" id="{19B2BBA5-DBB4-48FD-8C2C-275BB08C6BE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304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03bf469c11164c34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281" name="Text 6">
            <a:extLst xmlns:a="http://schemas.openxmlformats.org/drawingml/2006/main">
              <a:ext uri="{FF2B5EF4-FFF2-40B4-BE49-F238E27FC236}">
                <a16:creationId xmlns:a16="http://schemas.microsoft.com/office/drawing/2014/main" id="{46636613-B19E-4291-88F0-1010A455A12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rp = Dp / (Pp − Fp)
If no flotation cost: rp = Dp / Pp</a:t>
            </a:r>
          </a:p>
        </p:txBody>
      </p:sp>
      <p:sp>
        <p:nvSpPr>
          <p:cNvPr id="282" name="Text 7">
            <a:extLst xmlns:a="http://schemas.openxmlformats.org/drawingml/2006/main">
              <a:ext uri="{FF2B5EF4-FFF2-40B4-BE49-F238E27FC236}">
                <a16:creationId xmlns:a16="http://schemas.microsoft.com/office/drawing/2014/main" id="{B7EFDA47-1DD6-4A60-8E28-0BB9EB8BE7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Preferred stock cost is simple because the payment is usually fixed.</a:t>
            </a:r>
          </a:p>
        </p:txBody>
      </p:sp>
      <p:sp>
        <p:nvSpPr>
          <p:cNvPr id="283" name="Text 8">
            <a:extLst xmlns:a="http://schemas.openxmlformats.org/drawingml/2006/main">
              <a:ext uri="{FF2B5EF4-FFF2-40B4-BE49-F238E27FC236}">
                <a16:creationId xmlns:a16="http://schemas.microsoft.com/office/drawing/2014/main" id="{41252E4D-58DC-42E9-A9FD-0D7FC88F692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no flotation cost, dividend = $5 and price = $50; cost of preferred stock = 10%.</a:t>
            </a:r>
          </a:p>
        </p:txBody>
      </p:sp>
      <p:sp>
        <p:nvSpPr>
          <p:cNvPr id="284" name="Text 9">
            <a:extLst xmlns:a="http://schemas.openxmlformats.org/drawingml/2006/main">
              <a:ext uri="{FF2B5EF4-FFF2-40B4-BE49-F238E27FC236}">
                <a16:creationId xmlns:a16="http://schemas.microsoft.com/office/drawing/2014/main" id="{6D3441CA-DB0F-45A3-9885-99D86FFE744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285" name="Text 10">
            <a:extLst xmlns:a="http://schemas.openxmlformats.org/drawingml/2006/main">
              <a:ext uri="{FF2B5EF4-FFF2-40B4-BE49-F238E27FC236}">
                <a16:creationId xmlns:a16="http://schemas.microsoft.com/office/drawing/2014/main" id="{95E82441-3D3D-4BE9-9D81-6813513C477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20</a:t>
            </a:r>
          </a:p>
        </p:txBody>
      </p:sp>
      <p:sp>
        <p:nvSpPr>
          <p:cNvPr id="286" name="Rounded Rectangle 285">
            <a:extLst xmlns:a="http://schemas.openxmlformats.org/drawingml/2006/main">
              <a:ext uri="{FF2B5EF4-FFF2-40B4-BE49-F238E27FC236}">
                <a16:creationId xmlns:a16="http://schemas.microsoft.com/office/drawing/2014/main" id="{775BCA34-0894-470C-8B9B-5FEDFB1911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87" name="Rounded Rectangle 286">
            <a:extLst xmlns:a="http://schemas.openxmlformats.org/drawingml/2006/main">
              <a:ext uri="{FF2B5EF4-FFF2-40B4-BE49-F238E27FC236}">
                <a16:creationId xmlns:a16="http://schemas.microsoft.com/office/drawing/2014/main" id="{CFEB5635-7784-4F0D-B603-55123A9EE1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288" name="TextBox 287">
            <a:extLst xmlns:a="http://schemas.openxmlformats.org/drawingml/2006/main">
              <a:ext uri="{FF2B5EF4-FFF2-40B4-BE49-F238E27FC236}">
                <a16:creationId xmlns:a16="http://schemas.microsoft.com/office/drawing/2014/main" id="{BAC9FF5D-CEAC-42B0-9A29-08EE893E0F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Preferred stock usually pays a fixed dividend.</a:t>
            </a:r>
          </a:p>
        </p:txBody>
      </p:sp>
      <p:sp>
        <p:nvSpPr>
          <p:cNvPr id="289" name="Rounded Rectangle 288">
            <a:extLst xmlns:a="http://schemas.openxmlformats.org/drawingml/2006/main">
              <a:ext uri="{FF2B5EF4-FFF2-40B4-BE49-F238E27FC236}">
                <a16:creationId xmlns:a16="http://schemas.microsoft.com/office/drawing/2014/main" id="{BDA4C71A-F3EA-4755-A72A-5A08400C305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90" name="Rounded Rectangle 289">
            <a:extLst xmlns:a="http://schemas.openxmlformats.org/drawingml/2006/main">
              <a:ext uri="{FF2B5EF4-FFF2-40B4-BE49-F238E27FC236}">
                <a16:creationId xmlns:a16="http://schemas.microsoft.com/office/drawing/2014/main" id="{E0CF87C6-49BA-4207-A60B-679E727387B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291" name="TextBox 290">
            <a:extLst xmlns:a="http://schemas.openxmlformats.org/drawingml/2006/main">
              <a:ext uri="{FF2B5EF4-FFF2-40B4-BE49-F238E27FC236}">
                <a16:creationId xmlns:a16="http://schemas.microsoft.com/office/drawing/2014/main" id="{0A0C742F-6A6D-4994-B0C1-6E2E4827F7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Because preferred stock often has no maturity, it is valued like a perpetuity.</a:t>
            </a:r>
          </a:p>
        </p:txBody>
      </p:sp>
      <p:sp>
        <p:nvSpPr>
          <p:cNvPr id="292" name="Rounded Rectangle 291">
            <a:extLst xmlns:a="http://schemas.openxmlformats.org/drawingml/2006/main">
              <a:ext uri="{FF2B5EF4-FFF2-40B4-BE49-F238E27FC236}">
                <a16:creationId xmlns:a16="http://schemas.microsoft.com/office/drawing/2014/main" id="{4B7159E0-E38D-4324-9FCD-374462D2D01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93" name="Rounded Rectangle 292">
            <a:extLst xmlns:a="http://schemas.openxmlformats.org/drawingml/2006/main">
              <a:ext uri="{FF2B5EF4-FFF2-40B4-BE49-F238E27FC236}">
                <a16:creationId xmlns:a16="http://schemas.microsoft.com/office/drawing/2014/main" id="{15E6183D-B3DA-493C-9E61-27BF2DD3BA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294" name="TextBox 293">
            <a:extLst xmlns:a="http://schemas.openxmlformats.org/drawingml/2006/main">
              <a:ext uri="{FF2B5EF4-FFF2-40B4-BE49-F238E27FC236}">
                <a16:creationId xmlns:a16="http://schemas.microsoft.com/office/drawing/2014/main" id="{47BBCDA4-95B7-4086-A507-CCD34C213AD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4085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Cost equals annual preferred dividend divided by net proceeds when flotation costs exist.</a:t>
            </a:r>
          </a:p>
        </p:txBody>
      </p:sp>
      <p:sp>
        <p:nvSpPr>
          <p:cNvPr id="295" name="Rounded Rectangle 294">
            <a:extLst xmlns:a="http://schemas.openxmlformats.org/drawingml/2006/main">
              <a:ext uri="{FF2B5EF4-FFF2-40B4-BE49-F238E27FC236}">
                <a16:creationId xmlns:a16="http://schemas.microsoft.com/office/drawing/2014/main" id="{4E69F7E8-B4F7-477B-B16C-6460607615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96" name="Rounded Rectangle 295">
            <a:extLst xmlns:a="http://schemas.openxmlformats.org/drawingml/2006/main">
              <a:ext uri="{FF2B5EF4-FFF2-40B4-BE49-F238E27FC236}">
                <a16:creationId xmlns:a16="http://schemas.microsoft.com/office/drawing/2014/main" id="{C448C14C-2305-4FB5-97CA-3687880858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297" name="TextBox 296">
            <a:extLst xmlns:a="http://schemas.openxmlformats.org/drawingml/2006/main">
              <a:ext uri="{FF2B5EF4-FFF2-40B4-BE49-F238E27FC236}">
                <a16:creationId xmlns:a16="http://schemas.microsoft.com/office/drawing/2014/main" id="{E884E005-BC6E-4610-8B16-93F6BF2452B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Flotation costs can be considered when issuing new preferred stock.</a:t>
            </a:r>
          </a:p>
        </p:txBody>
      </p:sp>
    </p:spTree>
    <p:extLst>
      <p:ext uri="{BB962C8B-B14F-4D97-AF65-F5344CB8AC3E}">
        <p14:creationId xmlns:p14="http://schemas.microsoft.com/office/powerpoint/2010/main" val="1249509628"/>
      </p:ext>
    </p:extLst>
  </p:cSld>
</p:sld>
</file>

<file path=ppt/slides/slide22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86" name="Text 0">
            <a:extLst xmlns:a="http://schemas.openxmlformats.org/drawingml/2006/main">
              <a:ext uri="{FF2B5EF4-FFF2-40B4-BE49-F238E27FC236}">
                <a16:creationId xmlns:a16="http://schemas.microsoft.com/office/drawing/2014/main" id="{B5385E84-11CA-4EAF-9E12-3E023EC214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EQUITY COST</a:t>
            </a:r>
          </a:p>
        </p:txBody>
      </p:sp>
      <p:sp>
        <p:nvSpPr>
          <p:cNvPr id="287" name="Text 1">
            <a:extLst xmlns:a="http://schemas.openxmlformats.org/drawingml/2006/main">
              <a:ext uri="{FF2B5EF4-FFF2-40B4-BE49-F238E27FC236}">
                <a16:creationId xmlns:a16="http://schemas.microsoft.com/office/drawing/2014/main" id="{9BBB1594-0C84-46B6-9794-19EA76776FA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Cost of Retained Earnings</a:t>
            </a:r>
          </a:p>
        </p:txBody>
      </p:sp>
      <p:sp>
        <p:nvSpPr>
          <p:cNvPr id="288" name="Text 2">
            <a:extLst xmlns:a="http://schemas.openxmlformats.org/drawingml/2006/main">
              <a:ext uri="{FF2B5EF4-FFF2-40B4-BE49-F238E27FC236}">
                <a16:creationId xmlns:a16="http://schemas.microsoft.com/office/drawing/2014/main" id="{4490C298-E2FD-4DDA-A5BD-08BA42F9D49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289" name="Shape 3">
            <a:extLst xmlns:a="http://schemas.openxmlformats.org/drawingml/2006/main">
              <a:ext uri="{FF2B5EF4-FFF2-40B4-BE49-F238E27FC236}">
                <a16:creationId xmlns:a16="http://schemas.microsoft.com/office/drawing/2014/main" id="{FDAA03DF-D31F-4431-94AA-BDF0FFC7AE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290" name="Text 4">
            <a:extLst xmlns:a="http://schemas.openxmlformats.org/drawingml/2006/main">
              <a:ext uri="{FF2B5EF4-FFF2-40B4-BE49-F238E27FC236}">
                <a16:creationId xmlns:a16="http://schemas.microsoft.com/office/drawing/2014/main" id="{DAFCCE9D-8044-426F-94D8-86411E06409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316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cd905a3ee37a45cd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293" name="Text 6">
            <a:extLst xmlns:a="http://schemas.openxmlformats.org/drawingml/2006/main">
              <a:ext uri="{FF2B5EF4-FFF2-40B4-BE49-F238E27FC236}">
                <a16:creationId xmlns:a16="http://schemas.microsoft.com/office/drawing/2014/main" id="{BA8BF33A-0CFD-4FC1-97A1-08630E79A5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rs = Cost of Retained Earnings = Required Return on Common Equity</a:t>
            </a:r>
          </a:p>
        </p:txBody>
      </p:sp>
      <p:sp>
        <p:nvSpPr>
          <p:cNvPr id="294" name="Text 7">
            <a:extLst xmlns:a="http://schemas.openxmlformats.org/drawingml/2006/main">
              <a:ext uri="{FF2B5EF4-FFF2-40B4-BE49-F238E27FC236}">
                <a16:creationId xmlns:a16="http://schemas.microsoft.com/office/drawing/2014/main" id="{A29002AA-5152-4D86-A528-BA7E91D08B8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Internal equity is easier to use, but it is not costless.</a:t>
            </a:r>
          </a:p>
        </p:txBody>
      </p:sp>
      <p:sp>
        <p:nvSpPr>
          <p:cNvPr id="295" name="Text 8">
            <a:extLst xmlns:a="http://schemas.openxmlformats.org/drawingml/2006/main">
              <a:ext uri="{FF2B5EF4-FFF2-40B4-BE49-F238E27FC236}">
                <a16:creationId xmlns:a16="http://schemas.microsoft.com/office/drawing/2014/main" id="{CDFF5A23-E093-4D94-93CE-CF5998A4DB6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shareholders require 11%, retained earnings should be charged at about 11% in capital budgeting.</a:t>
            </a:r>
          </a:p>
        </p:txBody>
      </p:sp>
      <p:sp>
        <p:nvSpPr>
          <p:cNvPr id="296" name="Text 9">
            <a:extLst xmlns:a="http://schemas.openxmlformats.org/drawingml/2006/main">
              <a:ext uri="{FF2B5EF4-FFF2-40B4-BE49-F238E27FC236}">
                <a16:creationId xmlns:a16="http://schemas.microsoft.com/office/drawing/2014/main" id="{9163C11C-3643-4D6B-9D8D-4C4B4B697C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297" name="Text 10">
            <a:extLst xmlns:a="http://schemas.openxmlformats.org/drawingml/2006/main">
              <a:ext uri="{FF2B5EF4-FFF2-40B4-BE49-F238E27FC236}">
                <a16:creationId xmlns:a16="http://schemas.microsoft.com/office/drawing/2014/main" id="{6FBE0346-576B-4FC3-AEDF-2121FC7BE5E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21</a:t>
            </a:r>
          </a:p>
        </p:txBody>
      </p:sp>
      <p:sp>
        <p:nvSpPr>
          <p:cNvPr id="298" name="Rounded Rectangle 297">
            <a:extLst xmlns:a="http://schemas.openxmlformats.org/drawingml/2006/main">
              <a:ext uri="{FF2B5EF4-FFF2-40B4-BE49-F238E27FC236}">
                <a16:creationId xmlns:a16="http://schemas.microsoft.com/office/drawing/2014/main" id="{BE6F5835-C24C-4B15-A274-BEA1895855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299" name="Rounded Rectangle 298">
            <a:extLst xmlns:a="http://schemas.openxmlformats.org/drawingml/2006/main">
              <a:ext uri="{FF2B5EF4-FFF2-40B4-BE49-F238E27FC236}">
                <a16:creationId xmlns:a16="http://schemas.microsoft.com/office/drawing/2014/main" id="{D8816A6C-7E3E-4F49-A90D-71D5413AF3D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300" name="TextBox 299">
            <a:extLst xmlns:a="http://schemas.openxmlformats.org/drawingml/2006/main">
              <a:ext uri="{FF2B5EF4-FFF2-40B4-BE49-F238E27FC236}">
                <a16:creationId xmlns:a16="http://schemas.microsoft.com/office/drawing/2014/main" id="{B4F43291-FF56-4D83-ABA8-1618955D8C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Retained earnings are internal common equity.</a:t>
            </a:r>
          </a:p>
        </p:txBody>
      </p:sp>
      <p:sp>
        <p:nvSpPr>
          <p:cNvPr id="301" name="Rounded Rectangle 300">
            <a:extLst xmlns:a="http://schemas.openxmlformats.org/drawingml/2006/main">
              <a:ext uri="{FF2B5EF4-FFF2-40B4-BE49-F238E27FC236}">
                <a16:creationId xmlns:a16="http://schemas.microsoft.com/office/drawing/2014/main" id="{5264980B-1383-447E-B9A4-F77BF6481F3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02" name="Rounded Rectangle 301">
            <a:extLst xmlns:a="http://schemas.openxmlformats.org/drawingml/2006/main">
              <a:ext uri="{FF2B5EF4-FFF2-40B4-BE49-F238E27FC236}">
                <a16:creationId xmlns:a16="http://schemas.microsoft.com/office/drawing/2014/main" id="{68D7A85B-DEA0-4E87-8A74-62465C6F4B2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03" name="TextBox 302">
            <a:extLst xmlns:a="http://schemas.openxmlformats.org/drawingml/2006/main">
              <a:ext uri="{FF2B5EF4-FFF2-40B4-BE49-F238E27FC236}">
                <a16:creationId xmlns:a16="http://schemas.microsoft.com/office/drawing/2014/main" id="{242053DF-CF0D-412E-9F72-A414583D763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They still have an opportunity cost because shareholders could have received dividends.</a:t>
            </a:r>
          </a:p>
        </p:txBody>
      </p:sp>
      <p:sp>
        <p:nvSpPr>
          <p:cNvPr id="304" name="Rounded Rectangle 303">
            <a:extLst xmlns:a="http://schemas.openxmlformats.org/drawingml/2006/main">
              <a:ext uri="{FF2B5EF4-FFF2-40B4-BE49-F238E27FC236}">
                <a16:creationId xmlns:a16="http://schemas.microsoft.com/office/drawing/2014/main" id="{63980A4A-92A7-4A76-8165-3BC456DD807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05" name="Rounded Rectangle 304">
            <a:extLst xmlns:a="http://schemas.openxmlformats.org/drawingml/2006/main">
              <a:ext uri="{FF2B5EF4-FFF2-40B4-BE49-F238E27FC236}">
                <a16:creationId xmlns:a16="http://schemas.microsoft.com/office/drawing/2014/main" id="{4B499D56-CB20-4AAF-91B3-B74859CC93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306" name="TextBox 305">
            <a:extLst xmlns:a="http://schemas.openxmlformats.org/drawingml/2006/main">
              <a:ext uri="{FF2B5EF4-FFF2-40B4-BE49-F238E27FC236}">
                <a16:creationId xmlns:a16="http://schemas.microsoft.com/office/drawing/2014/main" id="{67918D5C-EB0C-4B57-A17C-54E5D44ADF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cost of retained earnings is the required return on common equity.</a:t>
            </a:r>
          </a:p>
        </p:txBody>
      </p:sp>
      <p:sp>
        <p:nvSpPr>
          <p:cNvPr id="307" name="Rounded Rectangle 306">
            <a:extLst xmlns:a="http://schemas.openxmlformats.org/drawingml/2006/main">
              <a:ext uri="{FF2B5EF4-FFF2-40B4-BE49-F238E27FC236}">
                <a16:creationId xmlns:a16="http://schemas.microsoft.com/office/drawing/2014/main" id="{685CA8BD-D59E-49BF-BDAA-286C8AB0DE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08" name="Rounded Rectangle 307">
            <a:extLst xmlns:a="http://schemas.openxmlformats.org/drawingml/2006/main">
              <a:ext uri="{FF2B5EF4-FFF2-40B4-BE49-F238E27FC236}">
                <a16:creationId xmlns:a16="http://schemas.microsoft.com/office/drawing/2014/main" id="{0B0E26E7-3BC2-4861-81E9-74BFAB5A9AC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309" name="TextBox 308">
            <a:extLst xmlns:a="http://schemas.openxmlformats.org/drawingml/2006/main">
              <a:ext uri="{FF2B5EF4-FFF2-40B4-BE49-F238E27FC236}">
                <a16:creationId xmlns:a16="http://schemas.microsoft.com/office/drawing/2014/main" id="{CADFDA82-F03A-4265-A8CC-3DE19E76580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can be estimated using CAPM or the dividend growth approach.</a:t>
            </a:r>
          </a:p>
        </p:txBody>
      </p:sp>
    </p:spTree>
    <p:extLst>
      <p:ext uri="{BB962C8B-B14F-4D97-AF65-F5344CB8AC3E}">
        <p14:creationId xmlns:p14="http://schemas.microsoft.com/office/powerpoint/2010/main" val="1710666479"/>
      </p:ext>
    </p:extLst>
  </p:cSld>
</p:sld>
</file>

<file path=ppt/slides/slide23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98" name="Text 0">
            <a:extLst xmlns:a="http://schemas.openxmlformats.org/drawingml/2006/main">
              <a:ext uri="{FF2B5EF4-FFF2-40B4-BE49-F238E27FC236}">
                <a16:creationId xmlns:a16="http://schemas.microsoft.com/office/drawing/2014/main" id="{02E8D2AE-307A-4A2F-B1CD-34E7F324EAF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EQUITY COST</a:t>
            </a:r>
          </a:p>
        </p:txBody>
      </p:sp>
      <p:sp>
        <p:nvSpPr>
          <p:cNvPr id="299" name="Text 1">
            <a:extLst xmlns:a="http://schemas.openxmlformats.org/drawingml/2006/main">
              <a:ext uri="{FF2B5EF4-FFF2-40B4-BE49-F238E27FC236}">
                <a16:creationId xmlns:a16="http://schemas.microsoft.com/office/drawing/2014/main" id="{4A1EEB90-DD4C-421C-9FE7-A36890FA2BE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Cost of New Common Stock</a:t>
            </a:r>
          </a:p>
        </p:txBody>
      </p:sp>
      <p:sp>
        <p:nvSpPr>
          <p:cNvPr id="300" name="Text 2">
            <a:extLst xmlns:a="http://schemas.openxmlformats.org/drawingml/2006/main">
              <a:ext uri="{FF2B5EF4-FFF2-40B4-BE49-F238E27FC236}">
                <a16:creationId xmlns:a16="http://schemas.microsoft.com/office/drawing/2014/main" id="{E48F005F-F51E-453E-8CD2-A740460C5D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301" name="Shape 3">
            <a:extLst xmlns:a="http://schemas.openxmlformats.org/drawingml/2006/main">
              <a:ext uri="{FF2B5EF4-FFF2-40B4-BE49-F238E27FC236}">
                <a16:creationId xmlns:a16="http://schemas.microsoft.com/office/drawing/2014/main" id="{3715B7D9-0F08-4FCD-AD53-742AC99C79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02" name="Text 4">
            <a:extLst xmlns:a="http://schemas.openxmlformats.org/drawingml/2006/main">
              <a:ext uri="{FF2B5EF4-FFF2-40B4-BE49-F238E27FC236}">
                <a16:creationId xmlns:a16="http://schemas.microsoft.com/office/drawing/2014/main" id="{16A431A0-1063-4650-9088-589A4A49501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32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d2c708307d634278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305" name="Text 6">
            <a:extLst xmlns:a="http://schemas.openxmlformats.org/drawingml/2006/main">
              <a:ext uri="{FF2B5EF4-FFF2-40B4-BE49-F238E27FC236}">
                <a16:creationId xmlns:a16="http://schemas.microsoft.com/office/drawing/2014/main" id="{5088BFF3-268A-43B0-9F95-875B72029BB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re(new) = D1 / (P0 − Flotation Cost) + g</a:t>
            </a:r>
          </a:p>
        </p:txBody>
      </p:sp>
      <p:sp>
        <p:nvSpPr>
          <p:cNvPr id="306" name="Text 7">
            <a:extLst xmlns:a="http://schemas.openxmlformats.org/drawingml/2006/main">
              <a:ext uri="{FF2B5EF4-FFF2-40B4-BE49-F238E27FC236}">
                <a16:creationId xmlns:a16="http://schemas.microsoft.com/office/drawing/2014/main" id="{365688CD-4D86-499B-BD5E-E83A07091B0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New equity should be used carefully because it is often the most expensive source of capital.</a:t>
            </a:r>
          </a:p>
        </p:txBody>
      </p:sp>
      <p:sp>
        <p:nvSpPr>
          <p:cNvPr id="307" name="Text 8">
            <a:extLst xmlns:a="http://schemas.openxmlformats.org/drawingml/2006/main">
              <a:ext uri="{FF2B5EF4-FFF2-40B4-BE49-F238E27FC236}">
                <a16:creationId xmlns:a16="http://schemas.microsoft.com/office/drawing/2014/main" id="{32537BDB-1B5D-4EB3-BEC3-0C19644DCC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D1=$2, price=$40, flotation cost=$2, and g=4%, cost = 2/38 + 4% = 9.26%.</a:t>
            </a:r>
          </a:p>
        </p:txBody>
      </p:sp>
      <p:sp>
        <p:nvSpPr>
          <p:cNvPr id="308" name="Text 9">
            <a:extLst xmlns:a="http://schemas.openxmlformats.org/drawingml/2006/main">
              <a:ext uri="{FF2B5EF4-FFF2-40B4-BE49-F238E27FC236}">
                <a16:creationId xmlns:a16="http://schemas.microsoft.com/office/drawing/2014/main" id="{4E323F43-221F-4F71-BB79-0E705E6569E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309" name="Text 10">
            <a:extLst xmlns:a="http://schemas.openxmlformats.org/drawingml/2006/main">
              <a:ext uri="{FF2B5EF4-FFF2-40B4-BE49-F238E27FC236}">
                <a16:creationId xmlns:a16="http://schemas.microsoft.com/office/drawing/2014/main" id="{A479341A-4535-40BF-BEDD-1F90635AE23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22</a:t>
            </a:r>
          </a:p>
        </p:txBody>
      </p:sp>
      <p:sp>
        <p:nvSpPr>
          <p:cNvPr id="310" name="Rounded Rectangle 309">
            <a:extLst xmlns:a="http://schemas.openxmlformats.org/drawingml/2006/main">
              <a:ext uri="{FF2B5EF4-FFF2-40B4-BE49-F238E27FC236}">
                <a16:creationId xmlns:a16="http://schemas.microsoft.com/office/drawing/2014/main" id="{8E65BEA1-5BEF-4BB7-9898-9860F1DC29A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11" name="Rounded Rectangle 310">
            <a:extLst xmlns:a="http://schemas.openxmlformats.org/drawingml/2006/main">
              <a:ext uri="{FF2B5EF4-FFF2-40B4-BE49-F238E27FC236}">
                <a16:creationId xmlns:a16="http://schemas.microsoft.com/office/drawing/2014/main" id="{F8C7BE5E-DF9C-4F00-B663-51F1C3EBC93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312" name="TextBox 311">
            <a:extLst xmlns:a="http://schemas.openxmlformats.org/drawingml/2006/main">
              <a:ext uri="{FF2B5EF4-FFF2-40B4-BE49-F238E27FC236}">
                <a16:creationId xmlns:a16="http://schemas.microsoft.com/office/drawing/2014/main" id="{272D602C-17BF-4D45-BA80-114548B58D0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New common stock is external equity financing.</a:t>
            </a:r>
          </a:p>
        </p:txBody>
      </p:sp>
      <p:sp>
        <p:nvSpPr>
          <p:cNvPr id="313" name="Rounded Rectangle 312">
            <a:extLst xmlns:a="http://schemas.openxmlformats.org/drawingml/2006/main">
              <a:ext uri="{FF2B5EF4-FFF2-40B4-BE49-F238E27FC236}">
                <a16:creationId xmlns:a16="http://schemas.microsoft.com/office/drawing/2014/main" id="{B48E05FD-FD69-40A9-9B4F-47C1239C59C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14" name="Rounded Rectangle 313">
            <a:extLst xmlns:a="http://schemas.openxmlformats.org/drawingml/2006/main">
              <a:ext uri="{FF2B5EF4-FFF2-40B4-BE49-F238E27FC236}">
                <a16:creationId xmlns:a16="http://schemas.microsoft.com/office/drawing/2014/main" id="{D051D4E0-401C-46EE-A7A3-D1475C8367C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15" name="TextBox 314">
            <a:extLst xmlns:a="http://schemas.openxmlformats.org/drawingml/2006/main">
              <a:ext uri="{FF2B5EF4-FFF2-40B4-BE49-F238E27FC236}">
                <a16:creationId xmlns:a16="http://schemas.microsoft.com/office/drawing/2014/main" id="{B5EAABBE-94DD-47E5-8004-0A77B96A10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may be more expensive than retained earnings because of flotation costs.</a:t>
            </a:r>
          </a:p>
        </p:txBody>
      </p:sp>
      <p:sp>
        <p:nvSpPr>
          <p:cNvPr id="316" name="Rounded Rectangle 315">
            <a:extLst xmlns:a="http://schemas.openxmlformats.org/drawingml/2006/main">
              <a:ext uri="{FF2B5EF4-FFF2-40B4-BE49-F238E27FC236}">
                <a16:creationId xmlns:a16="http://schemas.microsoft.com/office/drawing/2014/main" id="{977E0E6B-458D-4EF5-B52D-0D6B98A3BE0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17" name="Rounded Rectangle 316">
            <a:extLst xmlns:a="http://schemas.openxmlformats.org/drawingml/2006/main">
              <a:ext uri="{FF2B5EF4-FFF2-40B4-BE49-F238E27FC236}">
                <a16:creationId xmlns:a16="http://schemas.microsoft.com/office/drawing/2014/main" id="{E8F76CB2-7BCE-4CDB-96C0-7431AF9B15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318" name="TextBox 317">
            <a:extLst xmlns:a="http://schemas.openxmlformats.org/drawingml/2006/main">
              <a:ext uri="{FF2B5EF4-FFF2-40B4-BE49-F238E27FC236}">
                <a16:creationId xmlns:a16="http://schemas.microsoft.com/office/drawing/2014/main" id="{753CDAB8-4D8E-455D-A9BA-FA3B69D9730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Issuing new stock may also create market signals and ownership dilution.</a:t>
            </a:r>
          </a:p>
        </p:txBody>
      </p:sp>
      <p:sp>
        <p:nvSpPr>
          <p:cNvPr id="319" name="Rounded Rectangle 318">
            <a:extLst xmlns:a="http://schemas.openxmlformats.org/drawingml/2006/main">
              <a:ext uri="{FF2B5EF4-FFF2-40B4-BE49-F238E27FC236}">
                <a16:creationId xmlns:a16="http://schemas.microsoft.com/office/drawing/2014/main" id="{755BFF13-D46A-42CA-8514-1D985962C2C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20" name="Rounded Rectangle 319">
            <a:extLst xmlns:a="http://schemas.openxmlformats.org/drawingml/2006/main">
              <a:ext uri="{FF2B5EF4-FFF2-40B4-BE49-F238E27FC236}">
                <a16:creationId xmlns:a16="http://schemas.microsoft.com/office/drawing/2014/main" id="{A8364B40-E405-4E95-8DC5-6F264D7BED0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321" name="TextBox 320">
            <a:extLst xmlns:a="http://schemas.openxmlformats.org/drawingml/2006/main">
              <a:ext uri="{FF2B5EF4-FFF2-40B4-BE49-F238E27FC236}">
                <a16:creationId xmlns:a16="http://schemas.microsoft.com/office/drawing/2014/main" id="{158BF817-20A5-4358-92B2-E1AE515D790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Use the net proceeds received by the firm when estimating cost.</a:t>
            </a:r>
          </a:p>
        </p:txBody>
      </p:sp>
    </p:spTree>
    <p:extLst>
      <p:ext uri="{BB962C8B-B14F-4D97-AF65-F5344CB8AC3E}">
        <p14:creationId xmlns:p14="http://schemas.microsoft.com/office/powerpoint/2010/main" val="1253438409"/>
      </p:ext>
    </p:extLst>
  </p:cSld>
</p:sld>
</file>

<file path=ppt/slides/slide24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310" name="Text 0">
            <a:extLst xmlns:a="http://schemas.openxmlformats.org/drawingml/2006/main">
              <a:ext uri="{FF2B5EF4-FFF2-40B4-BE49-F238E27FC236}">
                <a16:creationId xmlns:a16="http://schemas.microsoft.com/office/drawing/2014/main" id="{382C3FDC-0464-490E-9F4C-C6F361657E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CAPM</a:t>
            </a:r>
          </a:p>
        </p:txBody>
      </p:sp>
      <p:sp>
        <p:nvSpPr>
          <p:cNvPr id="311" name="Text 1">
            <a:extLst xmlns:a="http://schemas.openxmlformats.org/drawingml/2006/main">
              <a:ext uri="{FF2B5EF4-FFF2-40B4-BE49-F238E27FC236}">
                <a16:creationId xmlns:a16="http://schemas.microsoft.com/office/drawing/2014/main" id="{CBE5DB1B-AD80-4012-B3DC-BA4F4AE6882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CAPM Approach to Cost of Equity</a:t>
            </a:r>
          </a:p>
        </p:txBody>
      </p:sp>
      <p:sp>
        <p:nvSpPr>
          <p:cNvPr id="312" name="Text 2">
            <a:extLst xmlns:a="http://schemas.openxmlformats.org/drawingml/2006/main">
              <a:ext uri="{FF2B5EF4-FFF2-40B4-BE49-F238E27FC236}">
                <a16:creationId xmlns:a16="http://schemas.microsoft.com/office/drawing/2014/main" id="{B6D5AAA1-E2D6-4EA5-9609-A4BE250CBAB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313" name="Shape 3">
            <a:extLst xmlns:a="http://schemas.openxmlformats.org/drawingml/2006/main">
              <a:ext uri="{FF2B5EF4-FFF2-40B4-BE49-F238E27FC236}">
                <a16:creationId xmlns:a16="http://schemas.microsoft.com/office/drawing/2014/main" id="{2B24FD24-8C31-49AC-8C3D-9F7A8264B9E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14" name="Text 4">
            <a:extLst xmlns:a="http://schemas.openxmlformats.org/drawingml/2006/main">
              <a:ext uri="{FF2B5EF4-FFF2-40B4-BE49-F238E27FC236}">
                <a16:creationId xmlns:a16="http://schemas.microsoft.com/office/drawing/2014/main" id="{97351D3D-23AD-4404-B596-D9E58E00B30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340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10c642cf2f6a4bdf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317" name="Text 6">
            <a:extLst xmlns:a="http://schemas.openxmlformats.org/drawingml/2006/main">
              <a:ext uri="{FF2B5EF4-FFF2-40B4-BE49-F238E27FC236}">
                <a16:creationId xmlns:a16="http://schemas.microsoft.com/office/drawing/2014/main" id="{1B913B8F-AF2D-4FC9-BAEA-F8D1ECAF3F2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 = rf + β × (rm − rf)</a:t>
            </a:r>
          </a:p>
        </p:txBody>
      </p:sp>
      <p:sp>
        <p:nvSpPr>
          <p:cNvPr id="318" name="Text 7">
            <a:extLst xmlns:a="http://schemas.openxmlformats.org/drawingml/2006/main">
              <a:ext uri="{FF2B5EF4-FFF2-40B4-BE49-F238E27FC236}">
                <a16:creationId xmlns:a16="http://schemas.microsoft.com/office/drawing/2014/main" id="{F029BB4F-5326-4CE9-BAFB-C2E9CE5264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CAPM connects Lecture 7 risk concepts directly to the cost of equity.</a:t>
            </a:r>
          </a:p>
        </p:txBody>
      </p:sp>
      <p:sp>
        <p:nvSpPr>
          <p:cNvPr id="319" name="Text 8">
            <a:extLst xmlns:a="http://schemas.openxmlformats.org/drawingml/2006/main">
              <a:ext uri="{FF2B5EF4-FFF2-40B4-BE49-F238E27FC236}">
                <a16:creationId xmlns:a16="http://schemas.microsoft.com/office/drawing/2014/main" id="{6921995D-A00E-4422-8B29-366D9A8DC24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rf=4%, beta=1.2, and market premium=6%, re = 4% + 1.2×6% = 11.2%.</a:t>
            </a:r>
          </a:p>
        </p:txBody>
      </p:sp>
      <p:sp>
        <p:nvSpPr>
          <p:cNvPr id="320" name="Text 9">
            <a:extLst xmlns:a="http://schemas.openxmlformats.org/drawingml/2006/main">
              <a:ext uri="{FF2B5EF4-FFF2-40B4-BE49-F238E27FC236}">
                <a16:creationId xmlns:a16="http://schemas.microsoft.com/office/drawing/2014/main" id="{D82DCEB3-1435-4543-A526-30C62FD4008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321" name="Text 10">
            <a:extLst xmlns:a="http://schemas.openxmlformats.org/drawingml/2006/main">
              <a:ext uri="{FF2B5EF4-FFF2-40B4-BE49-F238E27FC236}">
                <a16:creationId xmlns:a16="http://schemas.microsoft.com/office/drawing/2014/main" id="{51F86EA5-1EC9-48A2-A977-8CFD7553722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23</a:t>
            </a:r>
          </a:p>
        </p:txBody>
      </p:sp>
      <p:sp>
        <p:nvSpPr>
          <p:cNvPr id="322" name="Rounded Rectangle 321">
            <a:extLst xmlns:a="http://schemas.openxmlformats.org/drawingml/2006/main">
              <a:ext uri="{FF2B5EF4-FFF2-40B4-BE49-F238E27FC236}">
                <a16:creationId xmlns:a16="http://schemas.microsoft.com/office/drawing/2014/main" id="{0C1CDA20-6A17-4F1D-AAFF-87979EA5CD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23" name="Rounded Rectangle 322">
            <a:extLst xmlns:a="http://schemas.openxmlformats.org/drawingml/2006/main">
              <a:ext uri="{FF2B5EF4-FFF2-40B4-BE49-F238E27FC236}">
                <a16:creationId xmlns:a16="http://schemas.microsoft.com/office/drawing/2014/main" id="{FDF5E606-0682-4029-8A84-89923D0F4F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324" name="TextBox 323">
            <a:extLst xmlns:a="http://schemas.openxmlformats.org/drawingml/2006/main">
              <a:ext uri="{FF2B5EF4-FFF2-40B4-BE49-F238E27FC236}">
                <a16:creationId xmlns:a16="http://schemas.microsoft.com/office/drawing/2014/main" id="{86554272-58FF-49CD-B00A-81C6E3EBE70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CAPM estimates the required return on equity using systematic risk.</a:t>
            </a:r>
          </a:p>
        </p:txBody>
      </p:sp>
      <p:sp>
        <p:nvSpPr>
          <p:cNvPr id="325" name="Rounded Rectangle 324">
            <a:extLst xmlns:a="http://schemas.openxmlformats.org/drawingml/2006/main">
              <a:ext uri="{FF2B5EF4-FFF2-40B4-BE49-F238E27FC236}">
                <a16:creationId xmlns:a16="http://schemas.microsoft.com/office/drawing/2014/main" id="{C4F90CA7-36FD-4BBF-BA3F-CC22BEEF19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26" name="Rounded Rectangle 325">
            <a:extLst xmlns:a="http://schemas.openxmlformats.org/drawingml/2006/main">
              <a:ext uri="{FF2B5EF4-FFF2-40B4-BE49-F238E27FC236}">
                <a16:creationId xmlns:a16="http://schemas.microsoft.com/office/drawing/2014/main" id="{50250D7C-7632-4E7E-819D-FE063300C78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27" name="TextBox 326">
            <a:extLst xmlns:a="http://schemas.openxmlformats.org/drawingml/2006/main">
              <a:ext uri="{FF2B5EF4-FFF2-40B4-BE49-F238E27FC236}">
                <a16:creationId xmlns:a16="http://schemas.microsoft.com/office/drawing/2014/main" id="{147EB6F0-CAF6-41E9-9A5F-0F04E64A6A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Beta measures how sensitive the stock is to market movements.</a:t>
            </a:r>
          </a:p>
        </p:txBody>
      </p:sp>
      <p:sp>
        <p:nvSpPr>
          <p:cNvPr id="328" name="Rounded Rectangle 327">
            <a:extLst xmlns:a="http://schemas.openxmlformats.org/drawingml/2006/main">
              <a:ext uri="{FF2B5EF4-FFF2-40B4-BE49-F238E27FC236}">
                <a16:creationId xmlns:a16="http://schemas.microsoft.com/office/drawing/2014/main" id="{30AC83C1-5D2F-4A44-AFE2-089C1F06AE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29" name="Rounded Rectangle 328">
            <a:extLst xmlns:a="http://schemas.openxmlformats.org/drawingml/2006/main">
              <a:ext uri="{FF2B5EF4-FFF2-40B4-BE49-F238E27FC236}">
                <a16:creationId xmlns:a16="http://schemas.microsoft.com/office/drawing/2014/main" id="{0C8C7B31-7C75-480C-9B0E-7E1AA211C8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330" name="TextBox 329">
            <a:extLst xmlns:a="http://schemas.openxmlformats.org/drawingml/2006/main">
              <a:ext uri="{FF2B5EF4-FFF2-40B4-BE49-F238E27FC236}">
                <a16:creationId xmlns:a16="http://schemas.microsoft.com/office/drawing/2014/main" id="{F58FD66B-402A-4650-AFA5-71F9BF896E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market risk premium is the extra return investors require over the risk-free rate.</a:t>
            </a:r>
          </a:p>
        </p:txBody>
      </p:sp>
      <p:sp>
        <p:nvSpPr>
          <p:cNvPr id="331" name="Rounded Rectangle 330">
            <a:extLst xmlns:a="http://schemas.openxmlformats.org/drawingml/2006/main">
              <a:ext uri="{FF2B5EF4-FFF2-40B4-BE49-F238E27FC236}">
                <a16:creationId xmlns:a16="http://schemas.microsoft.com/office/drawing/2014/main" id="{40F05B49-73C1-4D12-9E9B-9F8B8B0D1E4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32" name="Rounded Rectangle 331">
            <a:extLst xmlns:a="http://schemas.openxmlformats.org/drawingml/2006/main">
              <a:ext uri="{FF2B5EF4-FFF2-40B4-BE49-F238E27FC236}">
                <a16:creationId xmlns:a16="http://schemas.microsoft.com/office/drawing/2014/main" id="{5B48191A-89B4-439E-8CC3-AC9FB06D29C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333" name="TextBox 332">
            <a:extLst xmlns:a="http://schemas.openxmlformats.org/drawingml/2006/main">
              <a:ext uri="{FF2B5EF4-FFF2-40B4-BE49-F238E27FC236}">
                <a16:creationId xmlns:a16="http://schemas.microsoft.com/office/drawing/2014/main" id="{76AB2EC6-9C8A-4E91-8A3D-42CF0A5707C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Higher beta leads to higher required return.</a:t>
            </a:r>
          </a:p>
        </p:txBody>
      </p:sp>
    </p:spTree>
    <p:extLst>
      <p:ext uri="{BB962C8B-B14F-4D97-AF65-F5344CB8AC3E}">
        <p14:creationId xmlns:p14="http://schemas.microsoft.com/office/powerpoint/2010/main" val="142208846"/>
      </p:ext>
    </p:extLst>
  </p:cSld>
</p:sld>
</file>

<file path=ppt/slides/slide25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322" name="Text 0">
            <a:extLst xmlns:a="http://schemas.openxmlformats.org/drawingml/2006/main">
              <a:ext uri="{FF2B5EF4-FFF2-40B4-BE49-F238E27FC236}">
                <a16:creationId xmlns:a16="http://schemas.microsoft.com/office/drawing/2014/main" id="{4CD352C6-5F00-44B9-9CDF-743EAF9BD71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DIVIDEND GROWTH</a:t>
            </a:r>
          </a:p>
        </p:txBody>
      </p:sp>
      <p:sp>
        <p:nvSpPr>
          <p:cNvPr id="323" name="Text 1">
            <a:extLst xmlns:a="http://schemas.openxmlformats.org/drawingml/2006/main">
              <a:ext uri="{FF2B5EF4-FFF2-40B4-BE49-F238E27FC236}">
                <a16:creationId xmlns:a16="http://schemas.microsoft.com/office/drawing/2014/main" id="{506AC989-D562-4465-864B-30E9E64785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39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Dividend Growth Approach to Cost of Equity</a:t>
            </a:r>
          </a:p>
        </p:txBody>
      </p:sp>
      <p:sp>
        <p:nvSpPr>
          <p:cNvPr id="324" name="Text 2">
            <a:extLst xmlns:a="http://schemas.openxmlformats.org/drawingml/2006/main">
              <a:ext uri="{FF2B5EF4-FFF2-40B4-BE49-F238E27FC236}">
                <a16:creationId xmlns:a16="http://schemas.microsoft.com/office/drawing/2014/main" id="{2C64A3BB-430E-4225-9885-9C8984DCEE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325" name="Shape 3">
            <a:extLst xmlns:a="http://schemas.openxmlformats.org/drawingml/2006/main">
              <a:ext uri="{FF2B5EF4-FFF2-40B4-BE49-F238E27FC236}">
                <a16:creationId xmlns:a16="http://schemas.microsoft.com/office/drawing/2014/main" id="{8009C538-9495-47C7-945F-F49A91CE8A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26" name="Text 4">
            <a:extLst xmlns:a="http://schemas.openxmlformats.org/drawingml/2006/main">
              <a:ext uri="{FF2B5EF4-FFF2-40B4-BE49-F238E27FC236}">
                <a16:creationId xmlns:a16="http://schemas.microsoft.com/office/drawing/2014/main" id="{23C897A6-5F59-4345-8FC6-47BD460EB03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352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ea4c6e366966438b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329" name="Text 6">
            <a:extLst xmlns:a="http://schemas.openxmlformats.org/drawingml/2006/main">
              <a:ext uri="{FF2B5EF4-FFF2-40B4-BE49-F238E27FC236}">
                <a16:creationId xmlns:a16="http://schemas.microsoft.com/office/drawing/2014/main" id="{10C4C9B4-D929-469B-AE7B-A34C866BCBE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 = D1 / P0 + g</a:t>
            </a:r>
          </a:p>
        </p:txBody>
      </p:sp>
      <p:sp>
        <p:nvSpPr>
          <p:cNvPr id="330" name="Text 7">
            <a:extLst xmlns:a="http://schemas.openxmlformats.org/drawingml/2006/main">
              <a:ext uri="{FF2B5EF4-FFF2-40B4-BE49-F238E27FC236}">
                <a16:creationId xmlns:a16="http://schemas.microsoft.com/office/drawing/2014/main" id="{5BC67E51-C72E-4555-8C37-EBDDB14AA61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The model is simple, but very sensitive to the growth assumption.</a:t>
            </a:r>
          </a:p>
        </p:txBody>
      </p:sp>
      <p:sp>
        <p:nvSpPr>
          <p:cNvPr id="331" name="Text 8">
            <a:extLst xmlns:a="http://schemas.openxmlformats.org/drawingml/2006/main">
              <a:ext uri="{FF2B5EF4-FFF2-40B4-BE49-F238E27FC236}">
                <a16:creationId xmlns:a16="http://schemas.microsoft.com/office/drawing/2014/main" id="{8055D7E7-13C4-466A-A582-D6FBCEB1B7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D1=$2.50, P0=$40, and g=4%, re = 2.50/40 + 4% = 10.25%.</a:t>
            </a:r>
          </a:p>
        </p:txBody>
      </p:sp>
      <p:sp>
        <p:nvSpPr>
          <p:cNvPr id="332" name="Text 9">
            <a:extLst xmlns:a="http://schemas.openxmlformats.org/drawingml/2006/main">
              <a:ext uri="{FF2B5EF4-FFF2-40B4-BE49-F238E27FC236}">
                <a16:creationId xmlns:a16="http://schemas.microsoft.com/office/drawing/2014/main" id="{D1AFC8EF-9B01-4635-9B78-E77147DF34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333" name="Text 10">
            <a:extLst xmlns:a="http://schemas.openxmlformats.org/drawingml/2006/main">
              <a:ext uri="{FF2B5EF4-FFF2-40B4-BE49-F238E27FC236}">
                <a16:creationId xmlns:a16="http://schemas.microsoft.com/office/drawing/2014/main" id="{951AC096-FB75-4AF8-8426-ABEB1FA8CB2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24</a:t>
            </a:r>
          </a:p>
        </p:txBody>
      </p:sp>
      <p:sp>
        <p:nvSpPr>
          <p:cNvPr id="334" name="Rounded Rectangle 333">
            <a:extLst xmlns:a="http://schemas.openxmlformats.org/drawingml/2006/main">
              <a:ext uri="{FF2B5EF4-FFF2-40B4-BE49-F238E27FC236}">
                <a16:creationId xmlns:a16="http://schemas.microsoft.com/office/drawing/2014/main" id="{FA61C160-B66D-4702-BAB8-979B3466B6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35" name="Rounded Rectangle 334">
            <a:extLst xmlns:a="http://schemas.openxmlformats.org/drawingml/2006/main">
              <a:ext uri="{FF2B5EF4-FFF2-40B4-BE49-F238E27FC236}">
                <a16:creationId xmlns:a16="http://schemas.microsoft.com/office/drawing/2014/main" id="{FD274A8A-9549-4943-8510-3F38341935A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336" name="TextBox 335">
            <a:extLst xmlns:a="http://schemas.openxmlformats.org/drawingml/2006/main">
              <a:ext uri="{FF2B5EF4-FFF2-40B4-BE49-F238E27FC236}">
                <a16:creationId xmlns:a16="http://schemas.microsoft.com/office/drawing/2014/main" id="{B659C875-1775-4A9D-B6F5-6AD124B5E50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This approach uses expected dividends, current stock price, and growth.</a:t>
            </a:r>
          </a:p>
        </p:txBody>
      </p:sp>
      <p:sp>
        <p:nvSpPr>
          <p:cNvPr id="337" name="Rounded Rectangle 336">
            <a:extLst xmlns:a="http://schemas.openxmlformats.org/drawingml/2006/main">
              <a:ext uri="{FF2B5EF4-FFF2-40B4-BE49-F238E27FC236}">
                <a16:creationId xmlns:a16="http://schemas.microsoft.com/office/drawing/2014/main" id="{21A1DB43-945D-4CFA-A353-D51BCC4B6C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38" name="Rounded Rectangle 337">
            <a:extLst xmlns:a="http://schemas.openxmlformats.org/drawingml/2006/main">
              <a:ext uri="{FF2B5EF4-FFF2-40B4-BE49-F238E27FC236}">
                <a16:creationId xmlns:a16="http://schemas.microsoft.com/office/drawing/2014/main" id="{CD492099-79A0-4DED-B650-0AAEBA38FAE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39" name="TextBox 338">
            <a:extLst xmlns:a="http://schemas.openxmlformats.org/drawingml/2006/main">
              <a:ext uri="{FF2B5EF4-FFF2-40B4-BE49-F238E27FC236}">
                <a16:creationId xmlns:a16="http://schemas.microsoft.com/office/drawing/2014/main" id="{7B42548E-039F-4059-B97F-F83EE7A768A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works best for stable dividend-paying firms.</a:t>
            </a:r>
          </a:p>
        </p:txBody>
      </p:sp>
      <p:sp>
        <p:nvSpPr>
          <p:cNvPr id="340" name="Rounded Rectangle 339">
            <a:extLst xmlns:a="http://schemas.openxmlformats.org/drawingml/2006/main">
              <a:ext uri="{FF2B5EF4-FFF2-40B4-BE49-F238E27FC236}">
                <a16:creationId xmlns:a16="http://schemas.microsoft.com/office/drawing/2014/main" id="{0784DF87-05D0-437B-800B-1ED6611DDF9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41" name="Rounded Rectangle 340">
            <a:extLst xmlns:a="http://schemas.openxmlformats.org/drawingml/2006/main">
              <a:ext uri="{FF2B5EF4-FFF2-40B4-BE49-F238E27FC236}">
                <a16:creationId xmlns:a16="http://schemas.microsoft.com/office/drawing/2014/main" id="{D8F16670-E3FF-414D-BBC9-62C206A8A15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342" name="TextBox 341">
            <a:extLst xmlns:a="http://schemas.openxmlformats.org/drawingml/2006/main">
              <a:ext uri="{FF2B5EF4-FFF2-40B4-BE49-F238E27FC236}">
                <a16:creationId xmlns:a16="http://schemas.microsoft.com/office/drawing/2014/main" id="{674F2739-9B24-4959-91AB-93080A32DA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D1 is the dividend expected next year.</a:t>
            </a:r>
          </a:p>
        </p:txBody>
      </p:sp>
      <p:sp>
        <p:nvSpPr>
          <p:cNvPr id="343" name="Rounded Rectangle 342">
            <a:extLst xmlns:a="http://schemas.openxmlformats.org/drawingml/2006/main">
              <a:ext uri="{FF2B5EF4-FFF2-40B4-BE49-F238E27FC236}">
                <a16:creationId xmlns:a16="http://schemas.microsoft.com/office/drawing/2014/main" id="{F6993344-0770-4358-9819-F0886C4AB8B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44" name="Rounded Rectangle 343">
            <a:extLst xmlns:a="http://schemas.openxmlformats.org/drawingml/2006/main">
              <a:ext uri="{FF2B5EF4-FFF2-40B4-BE49-F238E27FC236}">
                <a16:creationId xmlns:a16="http://schemas.microsoft.com/office/drawing/2014/main" id="{6E62993B-C2DD-425A-A491-7570C7A85D3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345" name="TextBox 344">
            <a:extLst xmlns:a="http://schemas.openxmlformats.org/drawingml/2006/main">
              <a:ext uri="{FF2B5EF4-FFF2-40B4-BE49-F238E27FC236}">
                <a16:creationId xmlns:a16="http://schemas.microsoft.com/office/drawing/2014/main" id="{3C4A2270-48F0-4574-817E-D1BA2DFDA66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g is the expected constant dividend growth rate.</a:t>
            </a:r>
          </a:p>
        </p:txBody>
      </p:sp>
    </p:spTree>
    <p:extLst>
      <p:ext uri="{BB962C8B-B14F-4D97-AF65-F5344CB8AC3E}">
        <p14:creationId xmlns:p14="http://schemas.microsoft.com/office/powerpoint/2010/main" val="695285719"/>
      </p:ext>
    </p:extLst>
  </p:cSld>
</p:sld>
</file>

<file path=ppt/slides/slide26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334" name="Text 0">
            <a:extLst xmlns:a="http://schemas.openxmlformats.org/drawingml/2006/main">
              <a:ext uri="{FF2B5EF4-FFF2-40B4-BE49-F238E27FC236}">
                <a16:creationId xmlns:a16="http://schemas.microsoft.com/office/drawing/2014/main" id="{3BC07B43-04D2-4D1A-AEF1-77030197A88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WACC</a:t>
            </a:r>
          </a:p>
        </p:txBody>
      </p:sp>
      <p:sp>
        <p:nvSpPr>
          <p:cNvPr id="335" name="Text 1">
            <a:extLst xmlns:a="http://schemas.openxmlformats.org/drawingml/2006/main">
              <a:ext uri="{FF2B5EF4-FFF2-40B4-BE49-F238E27FC236}">
                <a16:creationId xmlns:a16="http://schemas.microsoft.com/office/drawing/2014/main" id="{36C35126-27A9-4D18-950B-BC06A9FD644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Weighted Average Cost of Capital</a:t>
            </a:r>
          </a:p>
        </p:txBody>
      </p:sp>
      <p:sp>
        <p:nvSpPr>
          <p:cNvPr id="336" name="Text 2">
            <a:extLst xmlns:a="http://schemas.openxmlformats.org/drawingml/2006/main">
              <a:ext uri="{FF2B5EF4-FFF2-40B4-BE49-F238E27FC236}">
                <a16:creationId xmlns:a16="http://schemas.microsoft.com/office/drawing/2014/main" id="{B1ECCB34-D10F-43B6-B7C7-084FCDDDCA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337" name="Shape 3">
            <a:extLst xmlns:a="http://schemas.openxmlformats.org/drawingml/2006/main">
              <a:ext uri="{FF2B5EF4-FFF2-40B4-BE49-F238E27FC236}">
                <a16:creationId xmlns:a16="http://schemas.microsoft.com/office/drawing/2014/main" id="{CD5938AE-51F5-4FB7-A38F-B4F02C75E7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38" name="Text 4">
            <a:extLst xmlns:a="http://schemas.openxmlformats.org/drawingml/2006/main">
              <a:ext uri="{FF2B5EF4-FFF2-40B4-BE49-F238E27FC236}">
                <a16:creationId xmlns:a16="http://schemas.microsoft.com/office/drawing/2014/main" id="{1D9894B9-3D44-4042-8CAB-A5D60928FB7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364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d059540ab8254785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341" name="Text 6">
            <a:extLst xmlns:a="http://schemas.openxmlformats.org/drawingml/2006/main">
              <a:ext uri="{FF2B5EF4-FFF2-40B4-BE49-F238E27FC236}">
                <a16:creationId xmlns:a16="http://schemas.microsoft.com/office/drawing/2014/main" id="{1E74B7AE-AC83-4B6C-86A2-2AD4EC7E83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WACC = wd kd + wp rp + we re
where kd = rd(1−T)</a:t>
            </a:r>
          </a:p>
        </p:txBody>
      </p:sp>
      <p:sp>
        <p:nvSpPr>
          <p:cNvPr id="342" name="Text 7">
            <a:extLst xmlns:a="http://schemas.openxmlformats.org/drawingml/2006/main">
              <a:ext uri="{FF2B5EF4-FFF2-40B4-BE49-F238E27FC236}">
                <a16:creationId xmlns:a16="http://schemas.microsoft.com/office/drawing/2014/main" id="{77A1630F-A756-4768-ABAA-D27BA158F4E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WACC is the bridge between financing policy and project evaluation.</a:t>
            </a:r>
          </a:p>
        </p:txBody>
      </p:sp>
      <p:sp>
        <p:nvSpPr>
          <p:cNvPr id="343" name="Text 8">
            <a:extLst xmlns:a="http://schemas.openxmlformats.org/drawingml/2006/main">
              <a:ext uri="{FF2B5EF4-FFF2-40B4-BE49-F238E27FC236}">
                <a16:creationId xmlns:a16="http://schemas.microsoft.com/office/drawing/2014/main" id="{8592F6F0-34C9-40D3-B481-C10C7AABFA5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wd=40%, kd=6%, wp=10%, rp=9%, we=50%, re=12%, WACC = 9.3%.</a:t>
            </a:r>
          </a:p>
        </p:txBody>
      </p:sp>
      <p:sp>
        <p:nvSpPr>
          <p:cNvPr id="344" name="Text 9">
            <a:extLst xmlns:a="http://schemas.openxmlformats.org/drawingml/2006/main">
              <a:ext uri="{FF2B5EF4-FFF2-40B4-BE49-F238E27FC236}">
                <a16:creationId xmlns:a16="http://schemas.microsoft.com/office/drawing/2014/main" id="{61FC6A16-88C1-4EF0-800D-B0381ABDA8F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345" name="Text 10">
            <a:extLst xmlns:a="http://schemas.openxmlformats.org/drawingml/2006/main">
              <a:ext uri="{FF2B5EF4-FFF2-40B4-BE49-F238E27FC236}">
                <a16:creationId xmlns:a16="http://schemas.microsoft.com/office/drawing/2014/main" id="{1EA4CE8E-01D8-4508-A5A5-22C4067F683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25</a:t>
            </a:r>
          </a:p>
        </p:txBody>
      </p:sp>
      <p:sp>
        <p:nvSpPr>
          <p:cNvPr id="346" name="Rounded Rectangle 345">
            <a:extLst xmlns:a="http://schemas.openxmlformats.org/drawingml/2006/main">
              <a:ext uri="{FF2B5EF4-FFF2-40B4-BE49-F238E27FC236}">
                <a16:creationId xmlns:a16="http://schemas.microsoft.com/office/drawing/2014/main" id="{95D38F89-83B5-4709-A785-7FBE3DD5EAA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47" name="Rounded Rectangle 346">
            <a:extLst xmlns:a="http://schemas.openxmlformats.org/drawingml/2006/main">
              <a:ext uri="{FF2B5EF4-FFF2-40B4-BE49-F238E27FC236}">
                <a16:creationId xmlns:a16="http://schemas.microsoft.com/office/drawing/2014/main" id="{67DE3E92-1AE6-4A82-8035-5A730CA1BF9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348" name="TextBox 347">
            <a:extLst xmlns:a="http://schemas.openxmlformats.org/drawingml/2006/main">
              <a:ext uri="{FF2B5EF4-FFF2-40B4-BE49-F238E27FC236}">
                <a16:creationId xmlns:a16="http://schemas.microsoft.com/office/drawing/2014/main" id="{6761259B-5241-4E7B-9C28-BF21A99B3B0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WACC combines the cost of each financing source.</a:t>
            </a:r>
          </a:p>
        </p:txBody>
      </p:sp>
      <p:sp>
        <p:nvSpPr>
          <p:cNvPr id="349" name="Rounded Rectangle 348">
            <a:extLst xmlns:a="http://schemas.openxmlformats.org/drawingml/2006/main">
              <a:ext uri="{FF2B5EF4-FFF2-40B4-BE49-F238E27FC236}">
                <a16:creationId xmlns:a16="http://schemas.microsoft.com/office/drawing/2014/main" id="{1A899BE6-01E6-49C6-A2F7-9D0C06597AD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50" name="Rounded Rectangle 349">
            <a:extLst xmlns:a="http://schemas.openxmlformats.org/drawingml/2006/main">
              <a:ext uri="{FF2B5EF4-FFF2-40B4-BE49-F238E27FC236}">
                <a16:creationId xmlns:a16="http://schemas.microsoft.com/office/drawing/2014/main" id="{F2CFD6FD-A0EC-44FB-8D2E-2C197FF4669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51" name="TextBox 350">
            <a:extLst xmlns:a="http://schemas.openxmlformats.org/drawingml/2006/main">
              <a:ext uri="{FF2B5EF4-FFF2-40B4-BE49-F238E27FC236}">
                <a16:creationId xmlns:a16="http://schemas.microsoft.com/office/drawing/2014/main" id="{AE44B0DF-C635-410D-9E1A-938E1DC6AD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80188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Each cost is weighted by its target capital-structure proportion, preferably based on market-value weights.</a:t>
            </a:r>
          </a:p>
        </p:txBody>
      </p:sp>
      <p:sp>
        <p:nvSpPr>
          <p:cNvPr id="352" name="Rounded Rectangle 351">
            <a:extLst xmlns:a="http://schemas.openxmlformats.org/drawingml/2006/main">
              <a:ext uri="{FF2B5EF4-FFF2-40B4-BE49-F238E27FC236}">
                <a16:creationId xmlns:a16="http://schemas.microsoft.com/office/drawing/2014/main" id="{23A77539-E406-426A-89C6-06E81B4F6E3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53" name="Rounded Rectangle 352">
            <a:extLst xmlns:a="http://schemas.openxmlformats.org/drawingml/2006/main">
              <a:ext uri="{FF2B5EF4-FFF2-40B4-BE49-F238E27FC236}">
                <a16:creationId xmlns:a16="http://schemas.microsoft.com/office/drawing/2014/main" id="{D597288E-FC5B-4F5D-8C82-5DCCE006DBA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354" name="TextBox 353">
            <a:extLst xmlns:a="http://schemas.openxmlformats.org/drawingml/2006/main">
              <a:ext uri="{FF2B5EF4-FFF2-40B4-BE49-F238E27FC236}">
                <a16:creationId xmlns:a16="http://schemas.microsoft.com/office/drawing/2014/main" id="{70C213FB-E90E-444A-ABFC-A8C48C9E1A0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WACC is used as the discount rate for average-risk projects.</a:t>
            </a:r>
          </a:p>
        </p:txBody>
      </p:sp>
      <p:sp>
        <p:nvSpPr>
          <p:cNvPr id="355" name="Rounded Rectangle 354">
            <a:extLst xmlns:a="http://schemas.openxmlformats.org/drawingml/2006/main">
              <a:ext uri="{FF2B5EF4-FFF2-40B4-BE49-F238E27FC236}">
                <a16:creationId xmlns:a16="http://schemas.microsoft.com/office/drawing/2014/main" id="{CBB005EA-32C5-4388-BC27-326A015C981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56" name="Rounded Rectangle 355">
            <a:extLst xmlns:a="http://schemas.openxmlformats.org/drawingml/2006/main">
              <a:ext uri="{FF2B5EF4-FFF2-40B4-BE49-F238E27FC236}">
                <a16:creationId xmlns:a16="http://schemas.microsoft.com/office/drawing/2014/main" id="{4484C444-A972-4A2C-AA38-903ECCD500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357" name="TextBox 356">
            <a:extLst xmlns:a="http://schemas.openxmlformats.org/drawingml/2006/main">
              <a:ext uri="{FF2B5EF4-FFF2-40B4-BE49-F238E27FC236}">
                <a16:creationId xmlns:a16="http://schemas.microsoft.com/office/drawing/2014/main" id="{081BCFEA-3190-4A09-8EB4-1A162F26C2E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lower WACC increases the present value of expected cash flows.</a:t>
            </a:r>
          </a:p>
        </p:txBody>
      </p:sp>
    </p:spTree>
    <p:extLst>
      <p:ext uri="{BB962C8B-B14F-4D97-AF65-F5344CB8AC3E}">
        <p14:creationId xmlns:p14="http://schemas.microsoft.com/office/powerpoint/2010/main" val="1226275023"/>
      </p:ext>
    </p:extLst>
  </p:cSld>
</p:sld>
</file>

<file path=ppt/slides/slide27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346" name="Text 0">
            <a:extLst xmlns:a="http://schemas.openxmlformats.org/drawingml/2006/main">
              <a:ext uri="{FF2B5EF4-FFF2-40B4-BE49-F238E27FC236}">
                <a16:creationId xmlns:a16="http://schemas.microsoft.com/office/drawing/2014/main" id="{740E75EE-B181-47B8-9BEF-69CD694E825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WEIGHTS</a:t>
            </a:r>
          </a:p>
        </p:txBody>
      </p:sp>
      <p:sp>
        <p:nvSpPr>
          <p:cNvPr id="347" name="Text 1">
            <a:extLst xmlns:a="http://schemas.openxmlformats.org/drawingml/2006/main">
              <a:ext uri="{FF2B5EF4-FFF2-40B4-BE49-F238E27FC236}">
                <a16:creationId xmlns:a16="http://schemas.microsoft.com/office/drawing/2014/main" id="{72A5395C-3110-4343-B57B-9092C52665D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Capital Structure Weights</a:t>
            </a:r>
          </a:p>
        </p:txBody>
      </p:sp>
      <p:sp>
        <p:nvSpPr>
          <p:cNvPr id="348" name="Text 2">
            <a:extLst xmlns:a="http://schemas.openxmlformats.org/drawingml/2006/main">
              <a:ext uri="{FF2B5EF4-FFF2-40B4-BE49-F238E27FC236}">
                <a16:creationId xmlns:a16="http://schemas.microsoft.com/office/drawing/2014/main" id="{F91E97EC-D634-463D-9EBA-41F9576CA63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349" name="Shape 3">
            <a:extLst xmlns:a="http://schemas.openxmlformats.org/drawingml/2006/main">
              <a:ext uri="{FF2B5EF4-FFF2-40B4-BE49-F238E27FC236}">
                <a16:creationId xmlns:a16="http://schemas.microsoft.com/office/drawing/2014/main" id="{CF45512F-1AEB-4F46-BE0D-F84819951C0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50" name="Text 4">
            <a:extLst xmlns:a="http://schemas.openxmlformats.org/drawingml/2006/main">
              <a:ext uri="{FF2B5EF4-FFF2-40B4-BE49-F238E27FC236}">
                <a16:creationId xmlns:a16="http://schemas.microsoft.com/office/drawing/2014/main" id="{49EF0ADF-9C90-4017-9F39-4D45639F3C6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376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f26921ffc5474c09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353" name="Text 6">
            <a:extLst xmlns:a="http://schemas.openxmlformats.org/drawingml/2006/main">
              <a:ext uri="{FF2B5EF4-FFF2-40B4-BE49-F238E27FC236}">
                <a16:creationId xmlns:a16="http://schemas.microsoft.com/office/drawing/2014/main" id="{95E36247-BDCE-465D-8843-51F71E9F34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wd + wp + we = 100%</a:t>
            </a:r>
          </a:p>
        </p:txBody>
      </p:sp>
      <p:sp>
        <p:nvSpPr>
          <p:cNvPr id="354" name="Text 7">
            <a:extLst xmlns:a="http://schemas.openxmlformats.org/drawingml/2006/main">
              <a:ext uri="{FF2B5EF4-FFF2-40B4-BE49-F238E27FC236}">
                <a16:creationId xmlns:a16="http://schemas.microsoft.com/office/drawing/2014/main" id="{3FB9BF2A-9018-43A2-B387-AE600171489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Wrong weights can produce a misleading WACC even if the component costs are correct.</a:t>
            </a:r>
          </a:p>
        </p:txBody>
      </p:sp>
      <p:sp>
        <p:nvSpPr>
          <p:cNvPr id="355" name="Text 8">
            <a:extLst xmlns:a="http://schemas.openxmlformats.org/drawingml/2006/main">
              <a:ext uri="{FF2B5EF4-FFF2-40B4-BE49-F238E27FC236}">
                <a16:creationId xmlns:a16="http://schemas.microsoft.com/office/drawing/2014/main" id="{A1E399D1-A18A-4297-A26D-1BC7D7B087A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Debt 40%, preferred 10%, equity 50%; total = 100%, so weights are complete.</a:t>
            </a:r>
          </a:p>
        </p:txBody>
      </p:sp>
      <p:sp>
        <p:nvSpPr>
          <p:cNvPr id="356" name="Text 9">
            <a:extLst xmlns:a="http://schemas.openxmlformats.org/drawingml/2006/main">
              <a:ext uri="{FF2B5EF4-FFF2-40B4-BE49-F238E27FC236}">
                <a16:creationId xmlns:a16="http://schemas.microsoft.com/office/drawing/2014/main" id="{8B89E130-D591-4C94-9B74-A74C6597444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357" name="Text 10">
            <a:extLst xmlns:a="http://schemas.openxmlformats.org/drawingml/2006/main">
              <a:ext uri="{FF2B5EF4-FFF2-40B4-BE49-F238E27FC236}">
                <a16:creationId xmlns:a16="http://schemas.microsoft.com/office/drawing/2014/main" id="{7F07C10E-0B87-454B-8CBC-5739C22A559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26</a:t>
            </a:r>
          </a:p>
        </p:txBody>
      </p:sp>
      <p:sp>
        <p:nvSpPr>
          <p:cNvPr id="358" name="Rounded Rectangle 357">
            <a:extLst xmlns:a="http://schemas.openxmlformats.org/drawingml/2006/main">
              <a:ext uri="{FF2B5EF4-FFF2-40B4-BE49-F238E27FC236}">
                <a16:creationId xmlns:a16="http://schemas.microsoft.com/office/drawing/2014/main" id="{2F49CE65-C893-4F09-9607-C366A36AFE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59" name="Rounded Rectangle 358">
            <a:extLst xmlns:a="http://schemas.openxmlformats.org/drawingml/2006/main">
              <a:ext uri="{FF2B5EF4-FFF2-40B4-BE49-F238E27FC236}">
                <a16:creationId xmlns:a16="http://schemas.microsoft.com/office/drawing/2014/main" id="{2CA988A2-1425-4DA5-AA5A-7043F82A7AC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360" name="TextBox 359">
            <a:extLst xmlns:a="http://schemas.openxmlformats.org/drawingml/2006/main">
              <a:ext uri="{FF2B5EF4-FFF2-40B4-BE49-F238E27FC236}">
                <a16:creationId xmlns:a16="http://schemas.microsoft.com/office/drawing/2014/main" id="{4D53412B-1518-4D97-A5E7-1850D3460F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Weights represent the percentage of financing from each capital source.</a:t>
            </a:r>
          </a:p>
        </p:txBody>
      </p:sp>
      <p:sp>
        <p:nvSpPr>
          <p:cNvPr id="361" name="Rounded Rectangle 360">
            <a:extLst xmlns:a="http://schemas.openxmlformats.org/drawingml/2006/main">
              <a:ext uri="{FF2B5EF4-FFF2-40B4-BE49-F238E27FC236}">
                <a16:creationId xmlns:a16="http://schemas.microsoft.com/office/drawing/2014/main" id="{B6A4AA91-0DA7-4A14-8BCD-524B0ADA995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62" name="Rounded Rectangle 361">
            <a:extLst xmlns:a="http://schemas.openxmlformats.org/drawingml/2006/main">
              <a:ext uri="{FF2B5EF4-FFF2-40B4-BE49-F238E27FC236}">
                <a16:creationId xmlns:a16="http://schemas.microsoft.com/office/drawing/2014/main" id="{3CB5FD97-FB56-47C8-9447-8908BECC7B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63" name="TextBox 362">
            <a:extLst xmlns:a="http://schemas.openxmlformats.org/drawingml/2006/main">
              <a:ext uri="{FF2B5EF4-FFF2-40B4-BE49-F238E27FC236}">
                <a16:creationId xmlns:a16="http://schemas.microsoft.com/office/drawing/2014/main" id="{BD66AE4E-3C0F-4A95-B0B2-55ACD035BC1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Weights should sum to 100%.</a:t>
            </a:r>
          </a:p>
        </p:txBody>
      </p:sp>
      <p:sp>
        <p:nvSpPr>
          <p:cNvPr id="364" name="Rounded Rectangle 363">
            <a:extLst xmlns:a="http://schemas.openxmlformats.org/drawingml/2006/main">
              <a:ext uri="{FF2B5EF4-FFF2-40B4-BE49-F238E27FC236}">
                <a16:creationId xmlns:a16="http://schemas.microsoft.com/office/drawing/2014/main" id="{27CB4F7F-C506-4F71-9C64-945AD86805A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65" name="Rounded Rectangle 364">
            <a:extLst xmlns:a="http://schemas.openxmlformats.org/drawingml/2006/main">
              <a:ext uri="{FF2B5EF4-FFF2-40B4-BE49-F238E27FC236}">
                <a16:creationId xmlns:a16="http://schemas.microsoft.com/office/drawing/2014/main" id="{1608E4D9-B036-4CA6-A13A-B77CE6903E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366" name="TextBox 365">
            <a:extLst xmlns:a="http://schemas.openxmlformats.org/drawingml/2006/main">
              <a:ext uri="{FF2B5EF4-FFF2-40B4-BE49-F238E27FC236}">
                <a16:creationId xmlns:a16="http://schemas.microsoft.com/office/drawing/2014/main" id="{0B8774AF-488C-491A-AE21-46C9248024C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For WACC, target weights are usually preferred over accidental current weights.</a:t>
            </a:r>
          </a:p>
        </p:txBody>
      </p:sp>
      <p:sp>
        <p:nvSpPr>
          <p:cNvPr id="367" name="Rounded Rectangle 366">
            <a:extLst xmlns:a="http://schemas.openxmlformats.org/drawingml/2006/main">
              <a:ext uri="{FF2B5EF4-FFF2-40B4-BE49-F238E27FC236}">
                <a16:creationId xmlns:a16="http://schemas.microsoft.com/office/drawing/2014/main" id="{ACE7B4DF-6517-4600-A5CA-B32B3F7E58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68" name="Rounded Rectangle 367">
            <a:extLst xmlns:a="http://schemas.openxmlformats.org/drawingml/2006/main">
              <a:ext uri="{FF2B5EF4-FFF2-40B4-BE49-F238E27FC236}">
                <a16:creationId xmlns:a16="http://schemas.microsoft.com/office/drawing/2014/main" id="{42C0AD0E-495E-4F9A-811C-A3536456580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369" name="TextBox 368">
            <a:extLst xmlns:a="http://schemas.openxmlformats.org/drawingml/2006/main">
              <a:ext uri="{FF2B5EF4-FFF2-40B4-BE49-F238E27FC236}">
                <a16:creationId xmlns:a16="http://schemas.microsoft.com/office/drawing/2014/main" id="{47E13632-65CE-4C40-B471-CD228E5E62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Weights must match the same sources included in WACC.</a:t>
            </a:r>
          </a:p>
        </p:txBody>
      </p:sp>
    </p:spTree>
    <p:extLst>
      <p:ext uri="{BB962C8B-B14F-4D97-AF65-F5344CB8AC3E}">
        <p14:creationId xmlns:p14="http://schemas.microsoft.com/office/powerpoint/2010/main" val="1101497155"/>
      </p:ext>
    </p:extLst>
  </p:cSld>
</p:sld>
</file>

<file path=ppt/slides/slide28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358" name="Text 0">
            <a:extLst xmlns:a="http://schemas.openxmlformats.org/drawingml/2006/main">
              <a:ext uri="{FF2B5EF4-FFF2-40B4-BE49-F238E27FC236}">
                <a16:creationId xmlns:a16="http://schemas.microsoft.com/office/drawing/2014/main" id="{6E75AC7F-EA82-4BD5-A7DD-3EE7C0ADB83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WEIGHTS</a:t>
            </a:r>
          </a:p>
        </p:txBody>
      </p:sp>
      <p:sp>
        <p:nvSpPr>
          <p:cNvPr id="359" name="Text 1">
            <a:extLst xmlns:a="http://schemas.openxmlformats.org/drawingml/2006/main">
              <a:ext uri="{FF2B5EF4-FFF2-40B4-BE49-F238E27FC236}">
                <a16:creationId xmlns:a16="http://schemas.microsoft.com/office/drawing/2014/main" id="{677BD496-8DDC-4987-820F-F2308CE8F7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774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200" b="1">
                <a:latin typeface="Aptos Display"/>
                <a:ea typeface="Aptos Display"/>
                <a:cs typeface="Aptos Display"/>
              </a:defRPr>
            </a:pPr>
            <a:r>
              <a:rPr sz="22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Book Value Weights versus Market Value Weights</a:t>
            </a:r>
          </a:p>
        </p:txBody>
      </p:sp>
      <p:sp>
        <p:nvSpPr>
          <p:cNvPr id="360" name="Text 2">
            <a:extLst xmlns:a="http://schemas.openxmlformats.org/drawingml/2006/main">
              <a:ext uri="{FF2B5EF4-FFF2-40B4-BE49-F238E27FC236}">
                <a16:creationId xmlns:a16="http://schemas.microsoft.com/office/drawing/2014/main" id="{81A23244-BDBA-477E-8C96-C0A014CEF66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361" name="Shape 3">
            <a:extLst xmlns:a="http://schemas.openxmlformats.org/drawingml/2006/main">
              <a:ext uri="{FF2B5EF4-FFF2-40B4-BE49-F238E27FC236}">
                <a16:creationId xmlns:a16="http://schemas.microsoft.com/office/drawing/2014/main" id="{20D1A3EE-48B1-4FEF-A736-41D7AC95BBD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62" name="Text 4">
            <a:extLst xmlns:a="http://schemas.openxmlformats.org/drawingml/2006/main">
              <a:ext uri="{FF2B5EF4-FFF2-40B4-BE49-F238E27FC236}">
                <a16:creationId xmlns:a16="http://schemas.microsoft.com/office/drawing/2014/main" id="{C3E3A228-0941-4241-A313-D37A92A8AC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396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f4736a3716a247a0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365" name="Text 6">
            <a:extLst xmlns:a="http://schemas.openxmlformats.org/drawingml/2006/main">
              <a:ext uri="{FF2B5EF4-FFF2-40B4-BE49-F238E27FC236}">
                <a16:creationId xmlns:a16="http://schemas.microsoft.com/office/drawing/2014/main" id="{6F56E9C4-2037-4669-B247-C20C838801B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08513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Weight Type</a:t>
            </a:r>
          </a:p>
        </p:txBody>
      </p:sp>
      <p:sp>
        <p:nvSpPr>
          <p:cNvPr id="366" name="Text 7">
            <a:extLst xmlns:a="http://schemas.openxmlformats.org/drawingml/2006/main">
              <a:ext uri="{FF2B5EF4-FFF2-40B4-BE49-F238E27FC236}">
                <a16:creationId xmlns:a16="http://schemas.microsoft.com/office/drawing/2014/main" id="{3FCAF00C-49A3-4CD7-A7FD-244EB9DDF22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108513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Source</a:t>
            </a:r>
          </a:p>
        </p:txBody>
      </p:sp>
      <p:sp>
        <p:nvSpPr>
          <p:cNvPr id="367" name="Text 8">
            <a:extLst xmlns:a="http://schemas.openxmlformats.org/drawingml/2006/main">
              <a:ext uri="{FF2B5EF4-FFF2-40B4-BE49-F238E27FC236}">
                <a16:creationId xmlns:a16="http://schemas.microsoft.com/office/drawing/2014/main" id="{06018F88-CEDA-44A8-9BB3-C44B147898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108513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Use</a:t>
            </a:r>
          </a:p>
        </p:txBody>
      </p:sp>
      <p:sp>
        <p:nvSpPr>
          <p:cNvPr id="368" name="Text 9">
            <a:extLst xmlns:a="http://schemas.openxmlformats.org/drawingml/2006/main">
              <a:ext uri="{FF2B5EF4-FFF2-40B4-BE49-F238E27FC236}">
                <a16:creationId xmlns:a16="http://schemas.microsoft.com/office/drawing/2014/main" id="{A2D54F3F-B461-4F68-8E29-CC63291BE5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42855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Book value</a:t>
            </a:r>
          </a:p>
        </p:txBody>
      </p:sp>
      <p:sp>
        <p:nvSpPr>
          <p:cNvPr id="369" name="Text 10">
            <a:extLst xmlns:a="http://schemas.openxmlformats.org/drawingml/2006/main">
              <a:ext uri="{FF2B5EF4-FFF2-40B4-BE49-F238E27FC236}">
                <a16:creationId xmlns:a16="http://schemas.microsoft.com/office/drawing/2014/main" id="{A490BDCA-F2AD-4DD9-B6F6-FF4BE2CD3DC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42855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Balance sheet</a:t>
            </a:r>
          </a:p>
        </p:txBody>
      </p:sp>
      <p:sp>
        <p:nvSpPr>
          <p:cNvPr id="370" name="Text 11">
            <a:extLst xmlns:a="http://schemas.openxmlformats.org/drawingml/2006/main">
              <a:ext uri="{FF2B5EF4-FFF2-40B4-BE49-F238E27FC236}">
                <a16:creationId xmlns:a16="http://schemas.microsoft.com/office/drawing/2014/main" id="{DC1D0759-6FFD-44B3-BB49-3C6093FE790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42855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Accounting view</a:t>
            </a:r>
          </a:p>
        </p:txBody>
      </p:sp>
      <p:sp>
        <p:nvSpPr>
          <p:cNvPr id="371" name="Text 12">
            <a:extLst xmlns:a="http://schemas.openxmlformats.org/drawingml/2006/main">
              <a:ext uri="{FF2B5EF4-FFF2-40B4-BE49-F238E27FC236}">
                <a16:creationId xmlns:a16="http://schemas.microsoft.com/office/drawing/2014/main" id="{A4918F0D-5E34-4979-A7A1-DE59A96ABA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74859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Market value</a:t>
            </a:r>
          </a:p>
        </p:txBody>
      </p:sp>
      <p:sp>
        <p:nvSpPr>
          <p:cNvPr id="372" name="Text 13">
            <a:extLst xmlns:a="http://schemas.openxmlformats.org/drawingml/2006/main">
              <a:ext uri="{FF2B5EF4-FFF2-40B4-BE49-F238E27FC236}">
                <a16:creationId xmlns:a16="http://schemas.microsoft.com/office/drawing/2014/main" id="{4D1D254A-4D00-48DE-B47C-293C61734ED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74859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Current prices</a:t>
            </a:r>
          </a:p>
        </p:txBody>
      </p:sp>
      <p:sp>
        <p:nvSpPr>
          <p:cNvPr id="373" name="Text 14">
            <a:extLst xmlns:a="http://schemas.openxmlformats.org/drawingml/2006/main">
              <a:ext uri="{FF2B5EF4-FFF2-40B4-BE49-F238E27FC236}">
                <a16:creationId xmlns:a16="http://schemas.microsoft.com/office/drawing/2014/main" id="{952AB4CB-E427-4D8E-A51E-037F33A9717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748594"/>
            <a:ext cx="1523524" cy="31965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Investor view</a:t>
            </a:r>
          </a:p>
        </p:txBody>
      </p:sp>
      <p:sp>
        <p:nvSpPr>
          <p:cNvPr id="374" name="Text 15">
            <a:extLst xmlns:a="http://schemas.openxmlformats.org/drawingml/2006/main">
              <a:ext uri="{FF2B5EF4-FFF2-40B4-BE49-F238E27FC236}">
                <a16:creationId xmlns:a16="http://schemas.microsoft.com/office/drawing/2014/main" id="{3686364D-75BE-40BE-A844-1E90398B26A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Capital markets price securities today, so market weights usually better reflect current financing costs.</a:t>
            </a:r>
          </a:p>
        </p:txBody>
      </p:sp>
      <p:sp>
        <p:nvSpPr>
          <p:cNvPr id="375" name="Text 16">
            <a:extLst xmlns:a="http://schemas.openxmlformats.org/drawingml/2006/main">
              <a:ext uri="{FF2B5EF4-FFF2-40B4-BE49-F238E27FC236}">
                <a16:creationId xmlns:a16="http://schemas.microsoft.com/office/drawing/2014/main" id="{F2F4EB75-E316-45D7-AF6E-F0B2840B1D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bond may have book value of $1,000 but market value of $920; WACC should consider current market value.</a:t>
            </a:r>
          </a:p>
        </p:txBody>
      </p:sp>
      <p:sp>
        <p:nvSpPr>
          <p:cNvPr id="376" name="Text 17">
            <a:extLst xmlns:a="http://schemas.openxmlformats.org/drawingml/2006/main">
              <a:ext uri="{FF2B5EF4-FFF2-40B4-BE49-F238E27FC236}">
                <a16:creationId xmlns:a16="http://schemas.microsoft.com/office/drawing/2014/main" id="{AB72798B-B3EF-4591-BE3D-3F5247354B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377" name="Text 18">
            <a:extLst xmlns:a="http://schemas.openxmlformats.org/drawingml/2006/main">
              <a:ext uri="{FF2B5EF4-FFF2-40B4-BE49-F238E27FC236}">
                <a16:creationId xmlns:a16="http://schemas.microsoft.com/office/drawing/2014/main" id="{610B7304-6A99-44B8-B939-E3F668E49B4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27</a:t>
            </a:r>
          </a:p>
        </p:txBody>
      </p:sp>
      <p:sp>
        <p:nvSpPr>
          <p:cNvPr id="378" name="Rounded Rectangle 377">
            <a:extLst xmlns:a="http://schemas.openxmlformats.org/drawingml/2006/main">
              <a:ext uri="{FF2B5EF4-FFF2-40B4-BE49-F238E27FC236}">
                <a16:creationId xmlns:a16="http://schemas.microsoft.com/office/drawing/2014/main" id="{5F48AC60-7EA9-4C48-82CC-09D0C44BE8A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79" name="Rounded Rectangle 378">
            <a:extLst xmlns:a="http://schemas.openxmlformats.org/drawingml/2006/main">
              <a:ext uri="{FF2B5EF4-FFF2-40B4-BE49-F238E27FC236}">
                <a16:creationId xmlns:a16="http://schemas.microsoft.com/office/drawing/2014/main" id="{0A148844-81D5-49DA-A2CC-8DC304EA0B9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380" name="TextBox 379">
            <a:extLst xmlns:a="http://schemas.openxmlformats.org/drawingml/2006/main">
              <a:ext uri="{FF2B5EF4-FFF2-40B4-BE49-F238E27FC236}">
                <a16:creationId xmlns:a16="http://schemas.microsoft.com/office/drawing/2014/main" id="{BD54C31D-F47D-4C78-872A-DB6F70F5DCB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Book value weights come from accounting records.</a:t>
            </a:r>
          </a:p>
        </p:txBody>
      </p:sp>
      <p:sp>
        <p:nvSpPr>
          <p:cNvPr id="381" name="Rounded Rectangle 380">
            <a:extLst xmlns:a="http://schemas.openxmlformats.org/drawingml/2006/main">
              <a:ext uri="{FF2B5EF4-FFF2-40B4-BE49-F238E27FC236}">
                <a16:creationId xmlns:a16="http://schemas.microsoft.com/office/drawing/2014/main" id="{98A61895-15BC-48DF-8D2E-8170A0A36FC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82" name="Rounded Rectangle 381">
            <a:extLst xmlns:a="http://schemas.openxmlformats.org/drawingml/2006/main">
              <a:ext uri="{FF2B5EF4-FFF2-40B4-BE49-F238E27FC236}">
                <a16:creationId xmlns:a16="http://schemas.microsoft.com/office/drawing/2014/main" id="{455D9458-0C18-4070-9D5D-3051B808BC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83" name="TextBox 382">
            <a:extLst xmlns:a="http://schemas.openxmlformats.org/drawingml/2006/main">
              <a:ext uri="{FF2B5EF4-FFF2-40B4-BE49-F238E27FC236}">
                <a16:creationId xmlns:a16="http://schemas.microsoft.com/office/drawing/2014/main" id="{209FC3FB-8A14-4D51-A424-833C5A4F7CA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Market value weights reflect current investor valuation.</a:t>
            </a:r>
          </a:p>
        </p:txBody>
      </p:sp>
      <p:sp>
        <p:nvSpPr>
          <p:cNvPr id="384" name="Rounded Rectangle 383">
            <a:extLst xmlns:a="http://schemas.openxmlformats.org/drawingml/2006/main">
              <a:ext uri="{FF2B5EF4-FFF2-40B4-BE49-F238E27FC236}">
                <a16:creationId xmlns:a16="http://schemas.microsoft.com/office/drawing/2014/main" id="{6D299646-6F9B-4640-A6FC-C0E218C1CF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85" name="Rounded Rectangle 384">
            <a:extLst xmlns:a="http://schemas.openxmlformats.org/drawingml/2006/main">
              <a:ext uri="{FF2B5EF4-FFF2-40B4-BE49-F238E27FC236}">
                <a16:creationId xmlns:a16="http://schemas.microsoft.com/office/drawing/2014/main" id="{C81548CE-F6AA-40E4-9D14-CC0D6BF257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386" name="TextBox 385">
            <a:extLst xmlns:a="http://schemas.openxmlformats.org/drawingml/2006/main">
              <a:ext uri="{FF2B5EF4-FFF2-40B4-BE49-F238E27FC236}">
                <a16:creationId xmlns:a16="http://schemas.microsoft.com/office/drawing/2014/main" id="{6DE2BAFB-8B3B-40D7-8574-DBC9E4A009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73829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Market-value weights are generally more relevant; target weights are preferred for estimating WACC when available.</a:t>
            </a:r>
          </a:p>
        </p:txBody>
      </p:sp>
      <p:sp>
        <p:nvSpPr>
          <p:cNvPr id="387" name="Rounded Rectangle 386">
            <a:extLst xmlns:a="http://schemas.openxmlformats.org/drawingml/2006/main">
              <a:ext uri="{FF2B5EF4-FFF2-40B4-BE49-F238E27FC236}">
                <a16:creationId xmlns:a16="http://schemas.microsoft.com/office/drawing/2014/main" id="{66322640-4AC1-45E5-8360-8DC1110F24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88" name="Rounded Rectangle 387">
            <a:extLst xmlns:a="http://schemas.openxmlformats.org/drawingml/2006/main">
              <a:ext uri="{FF2B5EF4-FFF2-40B4-BE49-F238E27FC236}">
                <a16:creationId xmlns:a16="http://schemas.microsoft.com/office/drawing/2014/main" id="{89D4E873-3378-47EE-924C-323B56A302E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389" name="TextBox 388">
            <a:extLst xmlns:a="http://schemas.openxmlformats.org/drawingml/2006/main">
              <a:ext uri="{FF2B5EF4-FFF2-40B4-BE49-F238E27FC236}">
                <a16:creationId xmlns:a16="http://schemas.microsoft.com/office/drawing/2014/main" id="{8F5929BA-416F-4330-9FC5-141A60C280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Book values may be outdated when market prices change significantly.</a:t>
            </a:r>
          </a:p>
        </p:txBody>
      </p:sp>
    </p:spTree>
    <p:extLst>
      <p:ext uri="{BB962C8B-B14F-4D97-AF65-F5344CB8AC3E}">
        <p14:creationId xmlns:p14="http://schemas.microsoft.com/office/powerpoint/2010/main" val="1968526842"/>
      </p:ext>
    </p:extLst>
  </p:cSld>
</p:sld>
</file>

<file path=ppt/slides/slide29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378" name="Text 0">
            <a:extLst xmlns:a="http://schemas.openxmlformats.org/drawingml/2006/main">
              <a:ext uri="{FF2B5EF4-FFF2-40B4-BE49-F238E27FC236}">
                <a16:creationId xmlns:a16="http://schemas.microsoft.com/office/drawing/2014/main" id="{D1F82CD7-6856-4141-9E96-667A56D717F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TARGET</a:t>
            </a:r>
          </a:p>
        </p:txBody>
      </p:sp>
      <p:sp>
        <p:nvSpPr>
          <p:cNvPr id="379" name="Text 1">
            <a:extLst xmlns:a="http://schemas.openxmlformats.org/drawingml/2006/main">
              <a:ext uri="{FF2B5EF4-FFF2-40B4-BE49-F238E27FC236}">
                <a16:creationId xmlns:a16="http://schemas.microsoft.com/office/drawing/2014/main" id="{95CED959-FF80-4F35-9A30-D20FE8E339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Target Capital Structure</a:t>
            </a:r>
          </a:p>
        </p:txBody>
      </p:sp>
      <p:sp>
        <p:nvSpPr>
          <p:cNvPr id="380" name="Text 2">
            <a:extLst xmlns:a="http://schemas.openxmlformats.org/drawingml/2006/main">
              <a:ext uri="{FF2B5EF4-FFF2-40B4-BE49-F238E27FC236}">
                <a16:creationId xmlns:a16="http://schemas.microsoft.com/office/drawing/2014/main" id="{9DECC92C-8F9C-4649-8DC3-BA0D7323024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381" name="Shape 3">
            <a:extLst xmlns:a="http://schemas.openxmlformats.org/drawingml/2006/main">
              <a:ext uri="{FF2B5EF4-FFF2-40B4-BE49-F238E27FC236}">
                <a16:creationId xmlns:a16="http://schemas.microsoft.com/office/drawing/2014/main" id="{E3DB490E-7B8E-4D18-9F8E-E83F98EE80A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82" name="Text 4">
            <a:extLst xmlns:a="http://schemas.openxmlformats.org/drawingml/2006/main">
              <a:ext uri="{FF2B5EF4-FFF2-40B4-BE49-F238E27FC236}">
                <a16:creationId xmlns:a16="http://schemas.microsoft.com/office/drawing/2014/main" id="{E2694A98-5AB1-410C-992A-9BFF0F0DCF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40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6dd8ee8efd384f92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385" name="Text 6">
            <a:extLst xmlns:a="http://schemas.openxmlformats.org/drawingml/2006/main">
              <a:ext uri="{FF2B5EF4-FFF2-40B4-BE49-F238E27FC236}">
                <a16:creationId xmlns:a16="http://schemas.microsoft.com/office/drawing/2014/main" id="{0A8696D8-EF69-44ED-AF20-6A9AFDCAA2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Target Structure = Planned Long-term Financing Mix</a:t>
            </a:r>
          </a:p>
        </p:txBody>
      </p:sp>
      <p:sp>
        <p:nvSpPr>
          <p:cNvPr id="386" name="Text 7">
            <a:extLst xmlns:a="http://schemas.openxmlformats.org/drawingml/2006/main">
              <a:ext uri="{FF2B5EF4-FFF2-40B4-BE49-F238E27FC236}">
                <a16:creationId xmlns:a16="http://schemas.microsoft.com/office/drawing/2014/main" id="{0AC76FB4-8C4B-4BF2-861B-3A22087840E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Target weights convert capital structure from a historical outcome into a managerial policy.</a:t>
            </a:r>
          </a:p>
        </p:txBody>
      </p:sp>
      <p:sp>
        <p:nvSpPr>
          <p:cNvPr id="387" name="Text 8">
            <a:extLst xmlns:a="http://schemas.openxmlformats.org/drawingml/2006/main">
              <a:ext uri="{FF2B5EF4-FFF2-40B4-BE49-F238E27FC236}">
                <a16:creationId xmlns:a16="http://schemas.microsoft.com/office/drawing/2014/main" id="{8085F3A5-7F8D-4D42-89F5-4D23B63EE0D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Management may target 45% debt and 55% equity even if current market values temporarily differ.</a:t>
            </a:r>
          </a:p>
        </p:txBody>
      </p:sp>
      <p:sp>
        <p:nvSpPr>
          <p:cNvPr id="388" name="Text 9">
            <a:extLst xmlns:a="http://schemas.openxmlformats.org/drawingml/2006/main">
              <a:ext uri="{FF2B5EF4-FFF2-40B4-BE49-F238E27FC236}">
                <a16:creationId xmlns:a16="http://schemas.microsoft.com/office/drawing/2014/main" id="{752A4F27-20E9-46E8-8DDA-FFC394BBBDA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389" name="Text 10">
            <a:extLst xmlns:a="http://schemas.openxmlformats.org/drawingml/2006/main">
              <a:ext uri="{FF2B5EF4-FFF2-40B4-BE49-F238E27FC236}">
                <a16:creationId xmlns:a16="http://schemas.microsoft.com/office/drawing/2014/main" id="{A3DF76CF-D7A5-4ECB-8405-E4D4C515158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28</a:t>
            </a:r>
          </a:p>
        </p:txBody>
      </p:sp>
      <p:sp>
        <p:nvSpPr>
          <p:cNvPr id="390" name="Rounded Rectangle 389">
            <a:extLst xmlns:a="http://schemas.openxmlformats.org/drawingml/2006/main">
              <a:ext uri="{FF2B5EF4-FFF2-40B4-BE49-F238E27FC236}">
                <a16:creationId xmlns:a16="http://schemas.microsoft.com/office/drawing/2014/main" id="{62432F4F-C515-48E7-B598-B3CEC5D74E6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91" name="Rounded Rectangle 390">
            <a:extLst xmlns:a="http://schemas.openxmlformats.org/drawingml/2006/main">
              <a:ext uri="{FF2B5EF4-FFF2-40B4-BE49-F238E27FC236}">
                <a16:creationId xmlns:a16="http://schemas.microsoft.com/office/drawing/2014/main" id="{542A696F-8495-404C-A90C-A784CE19AA1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392" name="TextBox 391">
            <a:extLst xmlns:a="http://schemas.openxmlformats.org/drawingml/2006/main">
              <a:ext uri="{FF2B5EF4-FFF2-40B4-BE49-F238E27FC236}">
                <a16:creationId xmlns:a16="http://schemas.microsoft.com/office/drawing/2014/main" id="{D8E2228B-0480-4C1F-9043-833E3F322A0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Target capital structure is the financing mix management aims to maintain over time.</a:t>
            </a:r>
          </a:p>
        </p:txBody>
      </p:sp>
      <p:sp>
        <p:nvSpPr>
          <p:cNvPr id="393" name="Rounded Rectangle 392">
            <a:extLst xmlns:a="http://schemas.openxmlformats.org/drawingml/2006/main">
              <a:ext uri="{FF2B5EF4-FFF2-40B4-BE49-F238E27FC236}">
                <a16:creationId xmlns:a16="http://schemas.microsoft.com/office/drawing/2014/main" id="{D750CE65-2646-4E9F-96FB-4445523F708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94" name="Rounded Rectangle 393">
            <a:extLst xmlns:a="http://schemas.openxmlformats.org/drawingml/2006/main">
              <a:ext uri="{FF2B5EF4-FFF2-40B4-BE49-F238E27FC236}">
                <a16:creationId xmlns:a16="http://schemas.microsoft.com/office/drawing/2014/main" id="{3A3BF562-E60D-4F08-A76A-46386FC0368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395" name="TextBox 394">
            <a:extLst xmlns:a="http://schemas.openxmlformats.org/drawingml/2006/main">
              <a:ext uri="{FF2B5EF4-FFF2-40B4-BE49-F238E27FC236}">
                <a16:creationId xmlns:a16="http://schemas.microsoft.com/office/drawing/2014/main" id="{EDEBD2EA-781B-42D1-AAB3-1A6309041B6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reflects strategy, risk tolerance, and access to capital markets.</a:t>
            </a:r>
          </a:p>
        </p:txBody>
      </p:sp>
      <p:sp>
        <p:nvSpPr>
          <p:cNvPr id="396" name="Rounded Rectangle 395">
            <a:extLst xmlns:a="http://schemas.openxmlformats.org/drawingml/2006/main">
              <a:ext uri="{FF2B5EF4-FFF2-40B4-BE49-F238E27FC236}">
                <a16:creationId xmlns:a16="http://schemas.microsoft.com/office/drawing/2014/main" id="{795D7DBC-B3FE-473B-A104-1F5642E1C3A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397" name="Rounded Rectangle 396">
            <a:extLst xmlns:a="http://schemas.openxmlformats.org/drawingml/2006/main">
              <a:ext uri="{FF2B5EF4-FFF2-40B4-BE49-F238E27FC236}">
                <a16:creationId xmlns:a16="http://schemas.microsoft.com/office/drawing/2014/main" id="{23F7AA07-FC25-45DD-A7F8-BEDAD1DA738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398" name="TextBox 397">
            <a:extLst xmlns:a="http://schemas.openxmlformats.org/drawingml/2006/main">
              <a:ext uri="{FF2B5EF4-FFF2-40B4-BE49-F238E27FC236}">
                <a16:creationId xmlns:a16="http://schemas.microsoft.com/office/drawing/2014/main" id="{C8F4BFED-E6A9-46D2-8B16-7914886276B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Firms may temporarily deviate from target weights.</a:t>
            </a:r>
          </a:p>
        </p:txBody>
      </p:sp>
      <p:sp>
        <p:nvSpPr>
          <p:cNvPr id="399" name="Rounded Rectangle 398">
            <a:extLst xmlns:a="http://schemas.openxmlformats.org/drawingml/2006/main">
              <a:ext uri="{FF2B5EF4-FFF2-40B4-BE49-F238E27FC236}">
                <a16:creationId xmlns:a16="http://schemas.microsoft.com/office/drawing/2014/main" id="{E5A91A52-4167-49ED-8D73-0BC79C7F70C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00" name="Rounded Rectangle 399">
            <a:extLst xmlns:a="http://schemas.openxmlformats.org/drawingml/2006/main">
              <a:ext uri="{FF2B5EF4-FFF2-40B4-BE49-F238E27FC236}">
                <a16:creationId xmlns:a16="http://schemas.microsoft.com/office/drawing/2014/main" id="{4CBD305D-B54B-44F5-92B1-79FCC170CDB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401" name="TextBox 400">
            <a:extLst xmlns:a="http://schemas.openxmlformats.org/drawingml/2006/main">
              <a:ext uri="{FF2B5EF4-FFF2-40B4-BE49-F238E27FC236}">
                <a16:creationId xmlns:a16="http://schemas.microsoft.com/office/drawing/2014/main" id="{EE1121AF-A37A-4E28-B640-EF55E7BE125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target structure helps estimate WACC consistently.</a:t>
            </a:r>
          </a:p>
        </p:txBody>
      </p:sp>
    </p:spTree>
    <p:extLst>
      <p:ext uri="{BB962C8B-B14F-4D97-AF65-F5344CB8AC3E}">
        <p14:creationId xmlns:p14="http://schemas.microsoft.com/office/powerpoint/2010/main" val="686802743"/>
      </p:ext>
    </p:extLst>
  </p:cSld>
</p:sld>
</file>

<file path=ppt/slides/slide30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390" name="Text 0">
            <a:extLst xmlns:a="http://schemas.openxmlformats.org/drawingml/2006/main">
              <a:ext uri="{FF2B5EF4-FFF2-40B4-BE49-F238E27FC236}">
                <a16:creationId xmlns:a16="http://schemas.microsoft.com/office/drawing/2014/main" id="{AB593433-C6D5-4423-A5CE-A5D93DEFE3A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DECISION USE</a:t>
            </a:r>
          </a:p>
        </p:txBody>
      </p:sp>
      <p:sp>
        <p:nvSpPr>
          <p:cNvPr id="391" name="Text 1">
            <a:extLst xmlns:a="http://schemas.openxmlformats.org/drawingml/2006/main">
              <a:ext uri="{FF2B5EF4-FFF2-40B4-BE49-F238E27FC236}">
                <a16:creationId xmlns:a16="http://schemas.microsoft.com/office/drawing/2014/main" id="{8E180036-9EB3-422E-82EF-E7EEB38D4B8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WACC Decision Use</a:t>
            </a:r>
          </a:p>
        </p:txBody>
      </p:sp>
      <p:sp>
        <p:nvSpPr>
          <p:cNvPr id="392" name="Text 2">
            <a:extLst xmlns:a="http://schemas.openxmlformats.org/drawingml/2006/main">
              <a:ext uri="{FF2B5EF4-FFF2-40B4-BE49-F238E27FC236}">
                <a16:creationId xmlns:a16="http://schemas.microsoft.com/office/drawing/2014/main" id="{C02CF49C-33B5-4AC4-A243-B0DBA9FA95A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393" name="Shape 3">
            <a:extLst xmlns:a="http://schemas.openxmlformats.org/drawingml/2006/main">
              <a:ext uri="{FF2B5EF4-FFF2-40B4-BE49-F238E27FC236}">
                <a16:creationId xmlns:a16="http://schemas.microsoft.com/office/drawing/2014/main" id="{1ACC98AF-D47E-4181-A7E6-499B22A2C9F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394" name="Text 4">
            <a:extLst xmlns:a="http://schemas.openxmlformats.org/drawingml/2006/main">
              <a:ext uri="{FF2B5EF4-FFF2-40B4-BE49-F238E27FC236}">
                <a16:creationId xmlns:a16="http://schemas.microsoft.com/office/drawing/2014/main" id="{56FDF0C1-D59E-4EC6-A3CB-59FA12AD8E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420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7bff1cf9a22b4bbc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397" name="Text 6">
            <a:extLst xmlns:a="http://schemas.openxmlformats.org/drawingml/2006/main">
              <a:ext uri="{FF2B5EF4-FFF2-40B4-BE49-F238E27FC236}">
                <a16:creationId xmlns:a16="http://schemas.microsoft.com/office/drawing/2014/main" id="{D84EDD7E-0F3A-4752-9905-FEE8FD2DE84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Accept if Project Return &gt; Risk-Adjusted Cost of Capital</a:t>
            </a:r>
          </a:p>
        </p:txBody>
      </p:sp>
      <p:sp>
        <p:nvSpPr>
          <p:cNvPr id="398" name="Text 7">
            <a:extLst xmlns:a="http://schemas.openxmlformats.org/drawingml/2006/main">
              <a:ext uri="{FF2B5EF4-FFF2-40B4-BE49-F238E27FC236}">
                <a16:creationId xmlns:a16="http://schemas.microsoft.com/office/drawing/2014/main" id="{BC31AAB3-3E5A-4DD1-8D23-12119D1D388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WACC is not a universal rate for every project; risk matters.</a:t>
            </a:r>
          </a:p>
        </p:txBody>
      </p:sp>
      <p:sp>
        <p:nvSpPr>
          <p:cNvPr id="399" name="Text 8">
            <a:extLst xmlns:a="http://schemas.openxmlformats.org/drawingml/2006/main">
              <a:ext uri="{FF2B5EF4-FFF2-40B4-BE49-F238E27FC236}">
                <a16:creationId xmlns:a16="http://schemas.microsoft.com/office/drawing/2014/main" id="{C930D20C-7114-482B-9F71-0E5F1ED0724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safe replacement project may use a lower rate than a risky expansion into a new market.</a:t>
            </a:r>
          </a:p>
        </p:txBody>
      </p:sp>
      <p:sp>
        <p:nvSpPr>
          <p:cNvPr id="400" name="Text 9">
            <a:extLst xmlns:a="http://schemas.openxmlformats.org/drawingml/2006/main">
              <a:ext uri="{FF2B5EF4-FFF2-40B4-BE49-F238E27FC236}">
                <a16:creationId xmlns:a16="http://schemas.microsoft.com/office/drawing/2014/main" id="{A188712B-30FF-49E1-B86F-7C122CCA64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401" name="Text 10">
            <a:extLst xmlns:a="http://schemas.openxmlformats.org/drawingml/2006/main">
              <a:ext uri="{FF2B5EF4-FFF2-40B4-BE49-F238E27FC236}">
                <a16:creationId xmlns:a16="http://schemas.microsoft.com/office/drawing/2014/main" id="{01CE1366-0D8B-4D8A-A563-1E87811BAA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29</a:t>
            </a:r>
          </a:p>
        </p:txBody>
      </p:sp>
      <p:sp>
        <p:nvSpPr>
          <p:cNvPr id="402" name="Rounded Rectangle 401">
            <a:extLst xmlns:a="http://schemas.openxmlformats.org/drawingml/2006/main">
              <a:ext uri="{FF2B5EF4-FFF2-40B4-BE49-F238E27FC236}">
                <a16:creationId xmlns:a16="http://schemas.microsoft.com/office/drawing/2014/main" id="{D867A0DC-5F5A-47FD-94D9-C07CB52264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03" name="Rounded Rectangle 402">
            <a:extLst xmlns:a="http://schemas.openxmlformats.org/drawingml/2006/main">
              <a:ext uri="{FF2B5EF4-FFF2-40B4-BE49-F238E27FC236}">
                <a16:creationId xmlns:a16="http://schemas.microsoft.com/office/drawing/2014/main" id="{26B9EBF6-8DE3-4F4B-BD2C-23A2BE60AD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404" name="TextBox 403">
            <a:extLst xmlns:a="http://schemas.openxmlformats.org/drawingml/2006/main">
              <a:ext uri="{FF2B5EF4-FFF2-40B4-BE49-F238E27FC236}">
                <a16:creationId xmlns:a16="http://schemas.microsoft.com/office/drawing/2014/main" id="{11670F4E-35B8-41BD-9B3F-60F0D878145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WACC is used to evaluate average-risk projects.</a:t>
            </a:r>
          </a:p>
        </p:txBody>
      </p:sp>
      <p:sp>
        <p:nvSpPr>
          <p:cNvPr id="405" name="Rounded Rectangle 404">
            <a:extLst xmlns:a="http://schemas.openxmlformats.org/drawingml/2006/main">
              <a:ext uri="{FF2B5EF4-FFF2-40B4-BE49-F238E27FC236}">
                <a16:creationId xmlns:a16="http://schemas.microsoft.com/office/drawing/2014/main" id="{6D35CA13-6522-4119-A781-49E56F3DFD5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06" name="Rounded Rectangle 405">
            <a:extLst xmlns:a="http://schemas.openxmlformats.org/drawingml/2006/main">
              <a:ext uri="{FF2B5EF4-FFF2-40B4-BE49-F238E27FC236}">
                <a16:creationId xmlns:a16="http://schemas.microsoft.com/office/drawing/2014/main" id="{DD192F8F-DE70-4B71-BE23-6281CE4506B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407" name="TextBox 406">
            <a:extLst xmlns:a="http://schemas.openxmlformats.org/drawingml/2006/main">
              <a:ext uri="{FF2B5EF4-FFF2-40B4-BE49-F238E27FC236}">
                <a16:creationId xmlns:a16="http://schemas.microsoft.com/office/drawing/2014/main" id="{64B84648-43EF-4CEC-ACF6-23A01717D5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Accept projects with returns greater than the appropriate cost of capital.</a:t>
            </a:r>
          </a:p>
        </p:txBody>
      </p:sp>
      <p:sp>
        <p:nvSpPr>
          <p:cNvPr id="408" name="Rounded Rectangle 407">
            <a:extLst xmlns:a="http://schemas.openxmlformats.org/drawingml/2006/main">
              <a:ext uri="{FF2B5EF4-FFF2-40B4-BE49-F238E27FC236}">
                <a16:creationId xmlns:a16="http://schemas.microsoft.com/office/drawing/2014/main" id="{64213980-0616-487E-820C-545A415EB85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09" name="Rounded Rectangle 408">
            <a:extLst xmlns:a="http://schemas.openxmlformats.org/drawingml/2006/main">
              <a:ext uri="{FF2B5EF4-FFF2-40B4-BE49-F238E27FC236}">
                <a16:creationId xmlns:a16="http://schemas.microsoft.com/office/drawing/2014/main" id="{0D991093-048D-464F-81F2-8DAA01A680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410" name="TextBox 409">
            <a:extLst xmlns:a="http://schemas.openxmlformats.org/drawingml/2006/main">
              <a:ext uri="{FF2B5EF4-FFF2-40B4-BE49-F238E27FC236}">
                <a16:creationId xmlns:a16="http://schemas.microsoft.com/office/drawing/2014/main" id="{FDA5ABF2-D278-4F8B-89DC-1863E2C947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Reject projects that earn less than the required return.</a:t>
            </a:r>
          </a:p>
        </p:txBody>
      </p:sp>
      <p:sp>
        <p:nvSpPr>
          <p:cNvPr id="411" name="Rounded Rectangle 410">
            <a:extLst xmlns:a="http://schemas.openxmlformats.org/drawingml/2006/main">
              <a:ext uri="{FF2B5EF4-FFF2-40B4-BE49-F238E27FC236}">
                <a16:creationId xmlns:a16="http://schemas.microsoft.com/office/drawing/2014/main" id="{7333B848-03EE-4C86-88F2-731181BD922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12" name="Rounded Rectangle 411">
            <a:extLst xmlns:a="http://schemas.openxmlformats.org/drawingml/2006/main">
              <a:ext uri="{FF2B5EF4-FFF2-40B4-BE49-F238E27FC236}">
                <a16:creationId xmlns:a16="http://schemas.microsoft.com/office/drawing/2014/main" id="{CB868145-619B-4DC2-A753-A1C8BB7DEBD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413" name="TextBox 412">
            <a:extLst xmlns:a="http://schemas.openxmlformats.org/drawingml/2006/main">
              <a:ext uri="{FF2B5EF4-FFF2-40B4-BE49-F238E27FC236}">
                <a16:creationId xmlns:a16="http://schemas.microsoft.com/office/drawing/2014/main" id="{47392D04-D826-4807-BAB9-A84FA537952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Adjust the discount rate when project risk differs from firm average risk.</a:t>
            </a:r>
          </a:p>
        </p:txBody>
      </p:sp>
    </p:spTree>
    <p:extLst>
      <p:ext uri="{BB962C8B-B14F-4D97-AF65-F5344CB8AC3E}">
        <p14:creationId xmlns:p14="http://schemas.microsoft.com/office/powerpoint/2010/main" val="1425301521"/>
      </p:ext>
    </p:extLst>
  </p:cSld>
</p:sld>
</file>

<file path=ppt/slides/slide31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02" name="Text 0">
            <a:extLst xmlns:a="http://schemas.openxmlformats.org/drawingml/2006/main">
              <a:ext uri="{FF2B5EF4-FFF2-40B4-BE49-F238E27FC236}">
                <a16:creationId xmlns:a16="http://schemas.microsoft.com/office/drawing/2014/main" id="{127F3B61-2B15-46ED-B93E-B57E1BF67A0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BUDGETING</a:t>
            </a:r>
          </a:p>
        </p:txBody>
      </p:sp>
      <p:sp>
        <p:nvSpPr>
          <p:cNvPr id="403" name="Text 1">
            <a:extLst xmlns:a="http://schemas.openxmlformats.org/drawingml/2006/main">
              <a:ext uri="{FF2B5EF4-FFF2-40B4-BE49-F238E27FC236}">
                <a16:creationId xmlns:a16="http://schemas.microsoft.com/office/drawing/2014/main" id="{21D41302-9BCF-4C7B-AE10-C3D91AF391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WACC and Capital Budgeting</a:t>
            </a:r>
          </a:p>
        </p:txBody>
      </p:sp>
      <p:sp>
        <p:nvSpPr>
          <p:cNvPr id="404" name="Text 2">
            <a:extLst xmlns:a="http://schemas.openxmlformats.org/drawingml/2006/main">
              <a:ext uri="{FF2B5EF4-FFF2-40B4-BE49-F238E27FC236}">
                <a16:creationId xmlns:a16="http://schemas.microsoft.com/office/drawing/2014/main" id="{42354BDD-04F6-4772-A729-603AFEA2B0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405" name="Shape 3">
            <a:extLst xmlns:a="http://schemas.openxmlformats.org/drawingml/2006/main">
              <a:ext uri="{FF2B5EF4-FFF2-40B4-BE49-F238E27FC236}">
                <a16:creationId xmlns:a16="http://schemas.microsoft.com/office/drawing/2014/main" id="{2DF4A30F-2945-4BB6-85C5-B0CE7AF8A2D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06" name="Text 4">
            <a:extLst xmlns:a="http://schemas.openxmlformats.org/drawingml/2006/main">
              <a:ext uri="{FF2B5EF4-FFF2-40B4-BE49-F238E27FC236}">
                <a16:creationId xmlns:a16="http://schemas.microsoft.com/office/drawing/2014/main" id="{5D480430-0940-4353-A08C-3E86C1F67F8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432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a567eb28bc0248aa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409" name="Text 6">
            <a:extLst xmlns:a="http://schemas.openxmlformats.org/drawingml/2006/main">
              <a:ext uri="{FF2B5EF4-FFF2-40B4-BE49-F238E27FC236}">
                <a16:creationId xmlns:a16="http://schemas.microsoft.com/office/drawing/2014/main" id="{09A4B8A1-D6C6-48C6-92BA-FC0D95C1CF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NPV = PV of Future Cash Flows − Initial Investment</a:t>
            </a:r>
          </a:p>
        </p:txBody>
      </p:sp>
      <p:sp>
        <p:nvSpPr>
          <p:cNvPr id="410" name="Text 7">
            <a:extLst xmlns:a="http://schemas.openxmlformats.org/drawingml/2006/main">
              <a:ext uri="{FF2B5EF4-FFF2-40B4-BE49-F238E27FC236}">
                <a16:creationId xmlns:a16="http://schemas.microsoft.com/office/drawing/2014/main" id="{19F82C9F-C839-4696-B366-8629E99D467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The quality of NPV depends on both cash-flow estimates and the correct discount rate.</a:t>
            </a:r>
          </a:p>
        </p:txBody>
      </p:sp>
      <p:sp>
        <p:nvSpPr>
          <p:cNvPr id="411" name="Text 8">
            <a:extLst xmlns:a="http://schemas.openxmlformats.org/drawingml/2006/main">
              <a:ext uri="{FF2B5EF4-FFF2-40B4-BE49-F238E27FC236}">
                <a16:creationId xmlns:a16="http://schemas.microsoft.com/office/drawing/2014/main" id="{FF4830D4-31C3-4AE3-AECA-C4F8A14943F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a project’s NPV is positive at 10% WACC but negative at 14%, discount-rate choice matters.</a:t>
            </a:r>
          </a:p>
        </p:txBody>
      </p:sp>
      <p:sp>
        <p:nvSpPr>
          <p:cNvPr id="412" name="Text 9">
            <a:extLst xmlns:a="http://schemas.openxmlformats.org/drawingml/2006/main">
              <a:ext uri="{FF2B5EF4-FFF2-40B4-BE49-F238E27FC236}">
                <a16:creationId xmlns:a16="http://schemas.microsoft.com/office/drawing/2014/main" id="{E77452D8-B2BF-4B4B-BF5A-978584554D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413" name="Text 10">
            <a:extLst xmlns:a="http://schemas.openxmlformats.org/drawingml/2006/main">
              <a:ext uri="{FF2B5EF4-FFF2-40B4-BE49-F238E27FC236}">
                <a16:creationId xmlns:a16="http://schemas.microsoft.com/office/drawing/2014/main" id="{62BC9169-9C17-4803-9F19-E1E1B148DB7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30</a:t>
            </a:r>
          </a:p>
        </p:txBody>
      </p:sp>
      <p:sp>
        <p:nvSpPr>
          <p:cNvPr id="414" name="Rounded Rectangle 413">
            <a:extLst xmlns:a="http://schemas.openxmlformats.org/drawingml/2006/main">
              <a:ext uri="{FF2B5EF4-FFF2-40B4-BE49-F238E27FC236}">
                <a16:creationId xmlns:a16="http://schemas.microsoft.com/office/drawing/2014/main" id="{519D8402-6292-4DF7-B551-3BDC2E14916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15" name="Rounded Rectangle 414">
            <a:extLst xmlns:a="http://schemas.openxmlformats.org/drawingml/2006/main">
              <a:ext uri="{FF2B5EF4-FFF2-40B4-BE49-F238E27FC236}">
                <a16:creationId xmlns:a16="http://schemas.microsoft.com/office/drawing/2014/main" id="{3CC8DC44-7DBB-4ADD-A5F3-76BD808F107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416" name="TextBox 415">
            <a:extLst xmlns:a="http://schemas.openxmlformats.org/drawingml/2006/main">
              <a:ext uri="{FF2B5EF4-FFF2-40B4-BE49-F238E27FC236}">
                <a16:creationId xmlns:a16="http://schemas.microsoft.com/office/drawing/2014/main" id="{2710D810-19EB-4E4E-8C65-39289B796D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Capital budgeting estimates project cash flows.</a:t>
            </a:r>
          </a:p>
        </p:txBody>
      </p:sp>
      <p:sp>
        <p:nvSpPr>
          <p:cNvPr id="417" name="Rounded Rectangle 416">
            <a:extLst xmlns:a="http://schemas.openxmlformats.org/drawingml/2006/main">
              <a:ext uri="{FF2B5EF4-FFF2-40B4-BE49-F238E27FC236}">
                <a16:creationId xmlns:a16="http://schemas.microsoft.com/office/drawing/2014/main" id="{C278652F-136F-43B2-A196-0E8CCC2A51A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18" name="Rounded Rectangle 417">
            <a:extLst xmlns:a="http://schemas.openxmlformats.org/drawingml/2006/main">
              <a:ext uri="{FF2B5EF4-FFF2-40B4-BE49-F238E27FC236}">
                <a16:creationId xmlns:a16="http://schemas.microsoft.com/office/drawing/2014/main" id="{953BC532-6460-4613-AD37-CC432C1E52C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419" name="TextBox 418">
            <a:extLst xmlns:a="http://schemas.openxmlformats.org/drawingml/2006/main">
              <a:ext uri="{FF2B5EF4-FFF2-40B4-BE49-F238E27FC236}">
                <a16:creationId xmlns:a16="http://schemas.microsoft.com/office/drawing/2014/main" id="{FCDC10B1-06FF-479E-A511-D987A1D45D3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WACC provides the discount rate for average-risk investment projects.</a:t>
            </a:r>
          </a:p>
        </p:txBody>
      </p:sp>
      <p:sp>
        <p:nvSpPr>
          <p:cNvPr id="420" name="Rounded Rectangle 419">
            <a:extLst xmlns:a="http://schemas.openxmlformats.org/drawingml/2006/main">
              <a:ext uri="{FF2B5EF4-FFF2-40B4-BE49-F238E27FC236}">
                <a16:creationId xmlns:a16="http://schemas.microsoft.com/office/drawing/2014/main" id="{3741049D-A20F-4937-A055-FCDF0D70AEB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21" name="Rounded Rectangle 420">
            <a:extLst xmlns:a="http://schemas.openxmlformats.org/drawingml/2006/main">
              <a:ext uri="{FF2B5EF4-FFF2-40B4-BE49-F238E27FC236}">
                <a16:creationId xmlns:a16="http://schemas.microsoft.com/office/drawing/2014/main" id="{6738EBBC-FF5F-405E-9868-A7D8E59ECC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422" name="TextBox 421">
            <a:extLst xmlns:a="http://schemas.openxmlformats.org/drawingml/2006/main">
              <a:ext uri="{FF2B5EF4-FFF2-40B4-BE49-F238E27FC236}">
                <a16:creationId xmlns:a16="http://schemas.microsoft.com/office/drawing/2014/main" id="{7071B75B-750E-465C-A146-16447F082BE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Using too low a WACC may lead to accepting bad projects.</a:t>
            </a:r>
          </a:p>
        </p:txBody>
      </p:sp>
      <p:sp>
        <p:nvSpPr>
          <p:cNvPr id="423" name="Rounded Rectangle 422">
            <a:extLst xmlns:a="http://schemas.openxmlformats.org/drawingml/2006/main">
              <a:ext uri="{FF2B5EF4-FFF2-40B4-BE49-F238E27FC236}">
                <a16:creationId xmlns:a16="http://schemas.microsoft.com/office/drawing/2014/main" id="{18450F92-F8BB-4FE3-9081-01B2F5FA4D0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24" name="Rounded Rectangle 423">
            <a:extLst xmlns:a="http://schemas.openxmlformats.org/drawingml/2006/main">
              <a:ext uri="{FF2B5EF4-FFF2-40B4-BE49-F238E27FC236}">
                <a16:creationId xmlns:a16="http://schemas.microsoft.com/office/drawing/2014/main" id="{D51E8932-2672-45BF-BD7D-04EEFC79770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425" name="TextBox 424">
            <a:extLst xmlns:a="http://schemas.openxmlformats.org/drawingml/2006/main">
              <a:ext uri="{FF2B5EF4-FFF2-40B4-BE49-F238E27FC236}">
                <a16:creationId xmlns:a16="http://schemas.microsoft.com/office/drawing/2014/main" id="{38A0C23D-B4B6-40A2-B3B4-7BCEAC7ED37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Using too high a WACC may lead to rejecting good projects.</a:t>
            </a:r>
          </a:p>
        </p:txBody>
      </p:sp>
    </p:spTree>
    <p:extLst>
      <p:ext uri="{BB962C8B-B14F-4D97-AF65-F5344CB8AC3E}">
        <p14:creationId xmlns:p14="http://schemas.microsoft.com/office/powerpoint/2010/main" val="1610141255"/>
      </p:ext>
    </p:extLst>
  </p:cSld>
</p:sld>
</file>

<file path=ppt/slides/slide32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14" name="Text 0">
            <a:extLst xmlns:a="http://schemas.openxmlformats.org/drawingml/2006/main">
              <a:ext uri="{FF2B5EF4-FFF2-40B4-BE49-F238E27FC236}">
                <a16:creationId xmlns:a16="http://schemas.microsoft.com/office/drawing/2014/main" id="{3339BB27-490C-4D56-9DCD-A8CBF92A79E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VALUATION</a:t>
            </a:r>
          </a:p>
        </p:txBody>
      </p:sp>
      <p:sp>
        <p:nvSpPr>
          <p:cNvPr id="415" name="Text 1">
            <a:extLst xmlns:a="http://schemas.openxmlformats.org/drawingml/2006/main">
              <a:ext uri="{FF2B5EF4-FFF2-40B4-BE49-F238E27FC236}">
                <a16:creationId xmlns:a16="http://schemas.microsoft.com/office/drawing/2014/main" id="{A37B62CC-6957-4016-8BCD-AC8E68F6CB9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WACC and Firm Valuation</a:t>
            </a:r>
          </a:p>
        </p:txBody>
      </p:sp>
      <p:sp>
        <p:nvSpPr>
          <p:cNvPr id="416" name="Text 2">
            <a:extLst xmlns:a="http://schemas.openxmlformats.org/drawingml/2006/main">
              <a:ext uri="{FF2B5EF4-FFF2-40B4-BE49-F238E27FC236}">
                <a16:creationId xmlns:a16="http://schemas.microsoft.com/office/drawing/2014/main" id="{AD79CB87-9A9F-48DB-BD75-09303DBC3E7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417" name="Shape 3">
            <a:extLst xmlns:a="http://schemas.openxmlformats.org/drawingml/2006/main">
              <a:ext uri="{FF2B5EF4-FFF2-40B4-BE49-F238E27FC236}">
                <a16:creationId xmlns:a16="http://schemas.microsoft.com/office/drawing/2014/main" id="{16DB0588-0B4E-43F8-B864-48DBC7E91C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18" name="Text 4">
            <a:extLst xmlns:a="http://schemas.openxmlformats.org/drawingml/2006/main">
              <a:ext uri="{FF2B5EF4-FFF2-40B4-BE49-F238E27FC236}">
                <a16:creationId xmlns:a16="http://schemas.microsoft.com/office/drawing/2014/main" id="{1F29BB3D-5958-490E-842A-358CCA5C8D7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444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d2dc4ed9e0744902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421" name="Text 6">
            <a:extLst xmlns:a="http://schemas.openxmlformats.org/drawingml/2006/main">
              <a:ext uri="{FF2B5EF4-FFF2-40B4-BE49-F238E27FC236}">
                <a16:creationId xmlns:a16="http://schemas.microsoft.com/office/drawing/2014/main" id="{A2AC11C7-F098-4010-8F12-08E50186788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Firm Value = PV of Expected Free Cash Flows discounted at WACC</a:t>
            </a:r>
          </a:p>
        </p:txBody>
      </p:sp>
      <p:sp>
        <p:nvSpPr>
          <p:cNvPr id="422" name="Text 7">
            <a:extLst xmlns:a="http://schemas.openxmlformats.org/drawingml/2006/main">
              <a:ext uri="{FF2B5EF4-FFF2-40B4-BE49-F238E27FC236}">
                <a16:creationId xmlns:a16="http://schemas.microsoft.com/office/drawing/2014/main" id="{E503AA52-F115-48FA-85CF-5BE045F790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financing policy creates value when it supports cash flows and lowers risk-adjusted capital cost.</a:t>
            </a:r>
          </a:p>
        </p:txBody>
      </p:sp>
      <p:sp>
        <p:nvSpPr>
          <p:cNvPr id="423" name="Text 8">
            <a:extLst xmlns:a="http://schemas.openxmlformats.org/drawingml/2006/main">
              <a:ext uri="{FF2B5EF4-FFF2-40B4-BE49-F238E27FC236}">
                <a16:creationId xmlns:a16="http://schemas.microsoft.com/office/drawing/2014/main" id="{4EA1313C-4D60-47DE-8403-F6D212AD06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expected FCF is stable, reducing WACC from 11% to 9% increases the present value of those cash flows.</a:t>
            </a:r>
          </a:p>
        </p:txBody>
      </p:sp>
      <p:sp>
        <p:nvSpPr>
          <p:cNvPr id="424" name="Text 9">
            <a:extLst xmlns:a="http://schemas.openxmlformats.org/drawingml/2006/main">
              <a:ext uri="{FF2B5EF4-FFF2-40B4-BE49-F238E27FC236}">
                <a16:creationId xmlns:a16="http://schemas.microsoft.com/office/drawing/2014/main" id="{82985734-AA5E-495C-B8E2-D1449347DD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425" name="Text 10">
            <a:extLst xmlns:a="http://schemas.openxmlformats.org/drawingml/2006/main">
              <a:ext uri="{FF2B5EF4-FFF2-40B4-BE49-F238E27FC236}">
                <a16:creationId xmlns:a16="http://schemas.microsoft.com/office/drawing/2014/main" id="{2694AA01-3944-44BD-9093-8ACC5574C53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31</a:t>
            </a:r>
          </a:p>
        </p:txBody>
      </p:sp>
      <p:sp>
        <p:nvSpPr>
          <p:cNvPr id="426" name="Rounded Rectangle 425">
            <a:extLst xmlns:a="http://schemas.openxmlformats.org/drawingml/2006/main">
              <a:ext uri="{FF2B5EF4-FFF2-40B4-BE49-F238E27FC236}">
                <a16:creationId xmlns:a16="http://schemas.microsoft.com/office/drawing/2014/main" id="{2F31CB23-16DC-45B9-A3A5-25B9CCB4D82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27" name="Rounded Rectangle 426">
            <a:extLst xmlns:a="http://schemas.openxmlformats.org/drawingml/2006/main">
              <a:ext uri="{FF2B5EF4-FFF2-40B4-BE49-F238E27FC236}">
                <a16:creationId xmlns:a16="http://schemas.microsoft.com/office/drawing/2014/main" id="{8AE3828F-7D6F-40FC-B4F9-319417EC90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428" name="TextBox 427">
            <a:extLst xmlns:a="http://schemas.openxmlformats.org/drawingml/2006/main">
              <a:ext uri="{FF2B5EF4-FFF2-40B4-BE49-F238E27FC236}">
                <a16:creationId xmlns:a16="http://schemas.microsoft.com/office/drawing/2014/main" id="{369B63DC-01EF-4136-AF18-A6849CF6CFC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Firm value can be estimated by discounting expected free cash flows.</a:t>
            </a:r>
          </a:p>
        </p:txBody>
      </p:sp>
      <p:sp>
        <p:nvSpPr>
          <p:cNvPr id="429" name="Rounded Rectangle 428">
            <a:extLst xmlns:a="http://schemas.openxmlformats.org/drawingml/2006/main">
              <a:ext uri="{FF2B5EF4-FFF2-40B4-BE49-F238E27FC236}">
                <a16:creationId xmlns:a16="http://schemas.microsoft.com/office/drawing/2014/main" id="{39D8518F-4187-4C6B-B194-9ED0EB16E88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30" name="Rounded Rectangle 429">
            <a:extLst xmlns:a="http://schemas.openxmlformats.org/drawingml/2006/main">
              <a:ext uri="{FF2B5EF4-FFF2-40B4-BE49-F238E27FC236}">
                <a16:creationId xmlns:a16="http://schemas.microsoft.com/office/drawing/2014/main" id="{26C04730-0A89-465E-AA50-B6D0F18031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431" name="TextBox 430">
            <a:extLst xmlns:a="http://schemas.openxmlformats.org/drawingml/2006/main">
              <a:ext uri="{FF2B5EF4-FFF2-40B4-BE49-F238E27FC236}">
                <a16:creationId xmlns:a16="http://schemas.microsoft.com/office/drawing/2014/main" id="{DD5044A6-63E1-4E27-9FA4-131FD15B6C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WACC is often used as the discount rate for free cash flow to the firm.</a:t>
            </a:r>
          </a:p>
        </p:txBody>
      </p:sp>
      <p:sp>
        <p:nvSpPr>
          <p:cNvPr id="432" name="Rounded Rectangle 431">
            <a:extLst xmlns:a="http://schemas.openxmlformats.org/drawingml/2006/main">
              <a:ext uri="{FF2B5EF4-FFF2-40B4-BE49-F238E27FC236}">
                <a16:creationId xmlns:a16="http://schemas.microsoft.com/office/drawing/2014/main" id="{6494CBB8-A9A9-4695-AA44-EB349FCB96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33" name="Rounded Rectangle 432">
            <a:extLst xmlns:a="http://schemas.openxmlformats.org/drawingml/2006/main">
              <a:ext uri="{FF2B5EF4-FFF2-40B4-BE49-F238E27FC236}">
                <a16:creationId xmlns:a16="http://schemas.microsoft.com/office/drawing/2014/main" id="{F743BE9B-D535-4D6F-8F76-B9565F28509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434" name="TextBox 433">
            <a:extLst xmlns:a="http://schemas.openxmlformats.org/drawingml/2006/main">
              <a:ext uri="{FF2B5EF4-FFF2-40B4-BE49-F238E27FC236}">
                <a16:creationId xmlns:a16="http://schemas.microsoft.com/office/drawing/2014/main" id="{EEB90C37-3EAE-4109-A8D8-AFF336FDC8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Lower WACC increases firm value when cash flows are unchanged.</a:t>
            </a:r>
          </a:p>
        </p:txBody>
      </p:sp>
      <p:sp>
        <p:nvSpPr>
          <p:cNvPr id="435" name="Rounded Rectangle 434">
            <a:extLst xmlns:a="http://schemas.openxmlformats.org/drawingml/2006/main">
              <a:ext uri="{FF2B5EF4-FFF2-40B4-BE49-F238E27FC236}">
                <a16:creationId xmlns:a16="http://schemas.microsoft.com/office/drawing/2014/main" id="{1BC1F279-6333-49E2-B49A-180E45B2AD6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36" name="Rounded Rectangle 435">
            <a:extLst xmlns:a="http://schemas.openxmlformats.org/drawingml/2006/main">
              <a:ext uri="{FF2B5EF4-FFF2-40B4-BE49-F238E27FC236}">
                <a16:creationId xmlns:a16="http://schemas.microsoft.com/office/drawing/2014/main" id="{6572A302-059C-483B-88D0-808C0554D3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437" name="TextBox 436">
            <a:extLst xmlns:a="http://schemas.openxmlformats.org/drawingml/2006/main">
              <a:ext uri="{FF2B5EF4-FFF2-40B4-BE49-F238E27FC236}">
                <a16:creationId xmlns:a16="http://schemas.microsoft.com/office/drawing/2014/main" id="{03F6848F-35EA-492F-A5B8-A6564EC30D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Risk, growth, and capital structure influence WACC and valuation.</a:t>
            </a:r>
          </a:p>
        </p:txBody>
      </p:sp>
    </p:spTree>
    <p:extLst>
      <p:ext uri="{BB962C8B-B14F-4D97-AF65-F5344CB8AC3E}">
        <p14:creationId xmlns:p14="http://schemas.microsoft.com/office/powerpoint/2010/main" val="719095875"/>
      </p:ext>
    </p:extLst>
  </p:cSld>
</p:sld>
</file>

<file path=ppt/slides/slide33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26" name="Text 0">
            <a:extLst xmlns:a="http://schemas.openxmlformats.org/drawingml/2006/main">
              <a:ext uri="{FF2B5EF4-FFF2-40B4-BE49-F238E27FC236}">
                <a16:creationId xmlns:a16="http://schemas.microsoft.com/office/drawing/2014/main" id="{4599A962-CB1E-43DE-B99D-69E547354F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CAUTION</a:t>
            </a:r>
          </a:p>
        </p:txBody>
      </p:sp>
      <p:sp>
        <p:nvSpPr>
          <p:cNvPr id="427" name="Text 1">
            <a:extLst xmlns:a="http://schemas.openxmlformats.org/drawingml/2006/main">
              <a:ext uri="{FF2B5EF4-FFF2-40B4-BE49-F238E27FC236}">
                <a16:creationId xmlns:a16="http://schemas.microsoft.com/office/drawing/2014/main" id="{5C94BA35-3333-42E7-AD20-426DDD44D8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Limits of WACC</a:t>
            </a:r>
          </a:p>
        </p:txBody>
      </p:sp>
      <p:sp>
        <p:nvSpPr>
          <p:cNvPr id="428" name="Text 2">
            <a:extLst xmlns:a="http://schemas.openxmlformats.org/drawingml/2006/main">
              <a:ext uri="{FF2B5EF4-FFF2-40B4-BE49-F238E27FC236}">
                <a16:creationId xmlns:a16="http://schemas.microsoft.com/office/drawing/2014/main" id="{675DE2D2-8719-4261-A502-8CE15B28B5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429" name="Shape 3">
            <a:extLst xmlns:a="http://schemas.openxmlformats.org/drawingml/2006/main">
              <a:ext uri="{FF2B5EF4-FFF2-40B4-BE49-F238E27FC236}">
                <a16:creationId xmlns:a16="http://schemas.microsoft.com/office/drawing/2014/main" id="{8CFD30FC-355E-40F3-86B6-DB226A51813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30" name="Text 4">
            <a:extLst xmlns:a="http://schemas.openxmlformats.org/drawingml/2006/main">
              <a:ext uri="{FF2B5EF4-FFF2-40B4-BE49-F238E27FC236}">
                <a16:creationId xmlns:a16="http://schemas.microsoft.com/office/drawing/2014/main" id="{82B7F47E-2A33-45F5-9711-03588EE9658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460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c9a96ff274a24c15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433" name="Text 6">
            <a:extLst xmlns:a="http://schemas.openxmlformats.org/drawingml/2006/main">
              <a:ext uri="{FF2B5EF4-FFF2-40B4-BE49-F238E27FC236}">
                <a16:creationId xmlns:a16="http://schemas.microsoft.com/office/drawing/2014/main" id="{96E542DF-CA9B-4E6E-875E-D6BA339B453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Average risk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Use WACC</a:t>
            </a:r>
          </a:p>
        </p:txBody>
      </p:sp>
      <p:sp>
        <p:nvSpPr>
          <p:cNvPr id="434" name="Shape 7">
            <a:extLst xmlns:a="http://schemas.openxmlformats.org/drawingml/2006/main">
              <a:ext uri="{FF2B5EF4-FFF2-40B4-BE49-F238E27FC236}">
                <a16:creationId xmlns:a16="http://schemas.microsoft.com/office/drawing/2014/main" id="{AEA5BAFD-61C4-4CA4-8EC6-9503D773268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35" name="Text 8">
            <a:extLst xmlns:a="http://schemas.openxmlformats.org/drawingml/2006/main">
              <a:ext uri="{FF2B5EF4-FFF2-40B4-BE49-F238E27FC236}">
                <a16:creationId xmlns:a16="http://schemas.microsoft.com/office/drawing/2014/main" id="{BCABD47E-792F-4B2E-BCBB-2ED8790406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Higher risk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Raise rate</a:t>
            </a:r>
          </a:p>
        </p:txBody>
      </p:sp>
      <p:sp>
        <p:nvSpPr>
          <p:cNvPr id="436" name="Shape 9">
            <a:extLst xmlns:a="http://schemas.openxmlformats.org/drawingml/2006/main">
              <a:ext uri="{FF2B5EF4-FFF2-40B4-BE49-F238E27FC236}">
                <a16:creationId xmlns:a16="http://schemas.microsoft.com/office/drawing/2014/main" id="{C5C836D1-CE6A-449C-9490-5932A903489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37" name="Text 10">
            <a:extLst xmlns:a="http://schemas.openxmlformats.org/drawingml/2006/main">
              <a:ext uri="{FF2B5EF4-FFF2-40B4-BE49-F238E27FC236}">
                <a16:creationId xmlns:a16="http://schemas.microsoft.com/office/drawing/2014/main" id="{6EDA6685-C225-447A-88A5-AA6AC0DD5CE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Lower risk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Lower rate</a:t>
            </a:r>
          </a:p>
        </p:txBody>
      </p:sp>
      <p:sp>
        <p:nvSpPr>
          <p:cNvPr id="438" name="Text 11">
            <a:extLst xmlns:a="http://schemas.openxmlformats.org/drawingml/2006/main">
              <a:ext uri="{FF2B5EF4-FFF2-40B4-BE49-F238E27FC236}">
                <a16:creationId xmlns:a16="http://schemas.microsoft.com/office/drawing/2014/main" id="{8DFAB21C-1CA7-4B9E-80F9-CCFC0F67C05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single company-wide WACC can be misleading for very different projects.</a:t>
            </a:r>
          </a:p>
        </p:txBody>
      </p:sp>
      <p:sp>
        <p:nvSpPr>
          <p:cNvPr id="439" name="Text 12">
            <a:extLst xmlns:a="http://schemas.openxmlformats.org/drawingml/2006/main">
              <a:ext uri="{FF2B5EF4-FFF2-40B4-BE49-F238E27FC236}">
                <a16:creationId xmlns:a16="http://schemas.microsoft.com/office/drawing/2014/main" id="{7107E4BC-C011-43A3-A916-1B350D3EBEE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restaurant chain should not evaluate a risky technology investment using the same rate as a store renovation.</a:t>
            </a:r>
          </a:p>
        </p:txBody>
      </p:sp>
      <p:sp>
        <p:nvSpPr>
          <p:cNvPr id="440" name="Text 13">
            <a:extLst xmlns:a="http://schemas.openxmlformats.org/drawingml/2006/main">
              <a:ext uri="{FF2B5EF4-FFF2-40B4-BE49-F238E27FC236}">
                <a16:creationId xmlns:a16="http://schemas.microsoft.com/office/drawing/2014/main" id="{62FB0D56-0F05-408F-8C02-972F53CD26B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441" name="Text 14">
            <a:extLst xmlns:a="http://schemas.openxmlformats.org/drawingml/2006/main">
              <a:ext uri="{FF2B5EF4-FFF2-40B4-BE49-F238E27FC236}">
                <a16:creationId xmlns:a16="http://schemas.microsoft.com/office/drawing/2014/main" id="{FD681BF6-859C-49B4-9876-A30F1C06A5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32</a:t>
            </a:r>
          </a:p>
        </p:txBody>
      </p:sp>
      <p:sp>
        <p:nvSpPr>
          <p:cNvPr id="442" name="Rounded Rectangle 441">
            <a:extLst xmlns:a="http://schemas.openxmlformats.org/drawingml/2006/main">
              <a:ext uri="{FF2B5EF4-FFF2-40B4-BE49-F238E27FC236}">
                <a16:creationId xmlns:a16="http://schemas.microsoft.com/office/drawing/2014/main" id="{295F0D9E-CC1A-45B6-A88D-D14B8755F30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43" name="Rounded Rectangle 442">
            <a:extLst xmlns:a="http://schemas.openxmlformats.org/drawingml/2006/main">
              <a:ext uri="{FF2B5EF4-FFF2-40B4-BE49-F238E27FC236}">
                <a16:creationId xmlns:a16="http://schemas.microsoft.com/office/drawing/2014/main" id="{E621D6CD-FBF0-4753-AC94-93CC7BE4EA9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444" name="TextBox 443">
            <a:extLst xmlns:a="http://schemas.openxmlformats.org/drawingml/2006/main">
              <a:ext uri="{FF2B5EF4-FFF2-40B4-BE49-F238E27FC236}">
                <a16:creationId xmlns:a16="http://schemas.microsoft.com/office/drawing/2014/main" id="{0D144F96-8BCC-41BD-B90F-B56D4190552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WACC is an estimate, not a perfectly exact number.</a:t>
            </a:r>
          </a:p>
        </p:txBody>
      </p:sp>
      <p:sp>
        <p:nvSpPr>
          <p:cNvPr id="445" name="Rounded Rectangle 444">
            <a:extLst xmlns:a="http://schemas.openxmlformats.org/drawingml/2006/main">
              <a:ext uri="{FF2B5EF4-FFF2-40B4-BE49-F238E27FC236}">
                <a16:creationId xmlns:a16="http://schemas.microsoft.com/office/drawing/2014/main" id="{B5F4A7FA-8847-4889-9823-B0BCC8DD6AE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46" name="Rounded Rectangle 445">
            <a:extLst xmlns:a="http://schemas.openxmlformats.org/drawingml/2006/main">
              <a:ext uri="{FF2B5EF4-FFF2-40B4-BE49-F238E27FC236}">
                <a16:creationId xmlns:a16="http://schemas.microsoft.com/office/drawing/2014/main" id="{39B14532-E00D-4C09-BFD0-DD50027B514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447" name="TextBox 446">
            <a:extLst xmlns:a="http://schemas.openxmlformats.org/drawingml/2006/main">
              <a:ext uri="{FF2B5EF4-FFF2-40B4-BE49-F238E27FC236}">
                <a16:creationId xmlns:a16="http://schemas.microsoft.com/office/drawing/2014/main" id="{85122B27-5DE1-427A-84D8-FF975EDFAEE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changes as market rates, risk, and capital structure change.</a:t>
            </a:r>
          </a:p>
        </p:txBody>
      </p:sp>
      <p:sp>
        <p:nvSpPr>
          <p:cNvPr id="448" name="Rounded Rectangle 447">
            <a:extLst xmlns:a="http://schemas.openxmlformats.org/drawingml/2006/main">
              <a:ext uri="{FF2B5EF4-FFF2-40B4-BE49-F238E27FC236}">
                <a16:creationId xmlns:a16="http://schemas.microsoft.com/office/drawing/2014/main" id="{CF82AEBB-5FBB-4FFA-B5B3-53DB1CEE1F1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49" name="Rounded Rectangle 448">
            <a:extLst xmlns:a="http://schemas.openxmlformats.org/drawingml/2006/main">
              <a:ext uri="{FF2B5EF4-FFF2-40B4-BE49-F238E27FC236}">
                <a16:creationId xmlns:a16="http://schemas.microsoft.com/office/drawing/2014/main" id="{7EAC71E6-3A62-4C7F-BACD-55AEF1F9FAF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450" name="TextBox 449">
            <a:extLst xmlns:a="http://schemas.openxmlformats.org/drawingml/2006/main">
              <a:ext uri="{FF2B5EF4-FFF2-40B4-BE49-F238E27FC236}">
                <a16:creationId xmlns:a16="http://schemas.microsoft.com/office/drawing/2014/main" id="{B3E9F99E-99A9-41D8-B8A2-01F430F816A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is best for projects with risk similar to the firm’s existing operations.</a:t>
            </a:r>
          </a:p>
        </p:txBody>
      </p:sp>
      <p:sp>
        <p:nvSpPr>
          <p:cNvPr id="451" name="Rounded Rectangle 450">
            <a:extLst xmlns:a="http://schemas.openxmlformats.org/drawingml/2006/main">
              <a:ext uri="{FF2B5EF4-FFF2-40B4-BE49-F238E27FC236}">
                <a16:creationId xmlns:a16="http://schemas.microsoft.com/office/drawing/2014/main" id="{A6EEDAA9-9AF2-464D-9915-3DDC3CC66C4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52" name="Rounded Rectangle 451">
            <a:extLst xmlns:a="http://schemas.openxmlformats.org/drawingml/2006/main">
              <a:ext uri="{FF2B5EF4-FFF2-40B4-BE49-F238E27FC236}">
                <a16:creationId xmlns:a16="http://schemas.microsoft.com/office/drawing/2014/main" id="{43A3433A-07F2-4E13-8995-82EA06373F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453" name="TextBox 452">
            <a:extLst xmlns:a="http://schemas.openxmlformats.org/drawingml/2006/main">
              <a:ext uri="{FF2B5EF4-FFF2-40B4-BE49-F238E27FC236}">
                <a16:creationId xmlns:a16="http://schemas.microsoft.com/office/drawing/2014/main" id="{C6D8F49D-C1F1-47BC-965C-ADEF65B927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Different divisions or projects may require different discount rates.</a:t>
            </a:r>
          </a:p>
        </p:txBody>
      </p:sp>
    </p:spTree>
    <p:extLst>
      <p:ext uri="{BB962C8B-B14F-4D97-AF65-F5344CB8AC3E}">
        <p14:creationId xmlns:p14="http://schemas.microsoft.com/office/powerpoint/2010/main" val="1543052893"/>
      </p:ext>
    </p:extLst>
  </p:cSld>
</p:sld>
</file>

<file path=ppt/slides/slide34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42" name="Text 0">
            <a:extLst xmlns:a="http://schemas.openxmlformats.org/drawingml/2006/main">
              <a:ext uri="{FF2B5EF4-FFF2-40B4-BE49-F238E27FC236}">
                <a16:creationId xmlns:a16="http://schemas.microsoft.com/office/drawing/2014/main" id="{82FFB5F1-ADF9-4023-A45C-DC3ED5A693C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EBIT/EPS</a:t>
            </a:r>
          </a:p>
        </p:txBody>
      </p:sp>
      <p:sp>
        <p:nvSpPr>
          <p:cNvPr id="443" name="Text 1">
            <a:extLst xmlns:a="http://schemas.openxmlformats.org/drawingml/2006/main">
              <a:ext uri="{FF2B5EF4-FFF2-40B4-BE49-F238E27FC236}">
                <a16:creationId xmlns:a16="http://schemas.microsoft.com/office/drawing/2014/main" id="{3CDE9275-8D76-414F-87FA-905913F2A23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EBIT/EPS Analysis</a:t>
            </a:r>
          </a:p>
        </p:txBody>
      </p:sp>
      <p:sp>
        <p:nvSpPr>
          <p:cNvPr id="444" name="Text 2">
            <a:extLst xmlns:a="http://schemas.openxmlformats.org/drawingml/2006/main">
              <a:ext uri="{FF2B5EF4-FFF2-40B4-BE49-F238E27FC236}">
                <a16:creationId xmlns:a16="http://schemas.microsoft.com/office/drawing/2014/main" id="{F2101CDD-12BE-4851-9EBC-188CF3184F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445" name="Shape 3">
            <a:extLst xmlns:a="http://schemas.openxmlformats.org/drawingml/2006/main">
              <a:ext uri="{FF2B5EF4-FFF2-40B4-BE49-F238E27FC236}">
                <a16:creationId xmlns:a16="http://schemas.microsoft.com/office/drawing/2014/main" id="{EDE0EC40-4BBA-46DA-99C6-F7B1D5D62BC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46" name="Text 4">
            <a:extLst xmlns:a="http://schemas.openxmlformats.org/drawingml/2006/main">
              <a:ext uri="{FF2B5EF4-FFF2-40B4-BE49-F238E27FC236}">
                <a16:creationId xmlns:a16="http://schemas.microsoft.com/office/drawing/2014/main" id="{852076E5-2B9A-4527-AB3E-B11FC6701E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472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f75be11a6bdb4e09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449" name="Text 6">
            <a:extLst xmlns:a="http://schemas.openxmlformats.org/drawingml/2006/main">
              <a:ext uri="{FF2B5EF4-FFF2-40B4-BE49-F238E27FC236}">
                <a16:creationId xmlns:a16="http://schemas.microsoft.com/office/drawing/2014/main" id="{C97FA69D-A5F1-447E-B112-73F1DFE9AB2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EPS = [(EBIT − Interest) × (1 − T)] / Shares Outstanding</a:t>
            </a:r>
          </a:p>
        </p:txBody>
      </p:sp>
      <p:sp>
        <p:nvSpPr>
          <p:cNvPr id="450" name="Text 7">
            <a:extLst xmlns:a="http://schemas.openxmlformats.org/drawingml/2006/main">
              <a:ext uri="{FF2B5EF4-FFF2-40B4-BE49-F238E27FC236}">
                <a16:creationId xmlns:a16="http://schemas.microsoft.com/office/drawing/2014/main" id="{8ADD393B-C982-464F-AE2D-96013ACAAE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EBIT/EPS analysis shows potential return and financial risk together.</a:t>
            </a:r>
          </a:p>
        </p:txBody>
      </p:sp>
      <p:sp>
        <p:nvSpPr>
          <p:cNvPr id="451" name="Text 8">
            <a:extLst xmlns:a="http://schemas.openxmlformats.org/drawingml/2006/main">
              <a:ext uri="{FF2B5EF4-FFF2-40B4-BE49-F238E27FC236}">
                <a16:creationId xmlns:a16="http://schemas.microsoft.com/office/drawing/2014/main" id="{69C60E64-7B54-4EE3-8BFD-B24C10D5B3B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debt plan may produce higher EPS when EBIT is high, but lower EPS when EBIT is weak.</a:t>
            </a:r>
          </a:p>
        </p:txBody>
      </p:sp>
      <p:sp>
        <p:nvSpPr>
          <p:cNvPr id="452" name="Text 9">
            <a:extLst xmlns:a="http://schemas.openxmlformats.org/drawingml/2006/main">
              <a:ext uri="{FF2B5EF4-FFF2-40B4-BE49-F238E27FC236}">
                <a16:creationId xmlns:a16="http://schemas.microsoft.com/office/drawing/2014/main" id="{A60D3F72-AF64-4ABA-99AA-B1ACCDAEF7C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453" name="Text 10">
            <a:extLst xmlns:a="http://schemas.openxmlformats.org/drawingml/2006/main">
              <a:ext uri="{FF2B5EF4-FFF2-40B4-BE49-F238E27FC236}">
                <a16:creationId xmlns:a16="http://schemas.microsoft.com/office/drawing/2014/main" id="{999CDA67-32D3-4C5C-85DF-724FA93D904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33</a:t>
            </a:r>
          </a:p>
        </p:txBody>
      </p:sp>
      <p:sp>
        <p:nvSpPr>
          <p:cNvPr id="454" name="Rounded Rectangle 453">
            <a:extLst xmlns:a="http://schemas.openxmlformats.org/drawingml/2006/main">
              <a:ext uri="{FF2B5EF4-FFF2-40B4-BE49-F238E27FC236}">
                <a16:creationId xmlns:a16="http://schemas.microsoft.com/office/drawing/2014/main" id="{689A5355-7CCC-41A9-834A-83D6FDAED70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55" name="Rounded Rectangle 454">
            <a:extLst xmlns:a="http://schemas.openxmlformats.org/drawingml/2006/main">
              <a:ext uri="{FF2B5EF4-FFF2-40B4-BE49-F238E27FC236}">
                <a16:creationId xmlns:a16="http://schemas.microsoft.com/office/drawing/2014/main" id="{346ABE2E-C034-4042-A8FD-8407C8EB87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456" name="TextBox 455">
            <a:extLst xmlns:a="http://schemas.openxmlformats.org/drawingml/2006/main">
              <a:ext uri="{FF2B5EF4-FFF2-40B4-BE49-F238E27FC236}">
                <a16:creationId xmlns:a16="http://schemas.microsoft.com/office/drawing/2014/main" id="{89DB828D-10DC-42F4-A635-A6A99A0E02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EBIT/EPS analysis compares financing plans using earnings before interest and taxes.</a:t>
            </a:r>
          </a:p>
        </p:txBody>
      </p:sp>
      <p:sp>
        <p:nvSpPr>
          <p:cNvPr id="457" name="Rounded Rectangle 456">
            <a:extLst xmlns:a="http://schemas.openxmlformats.org/drawingml/2006/main">
              <a:ext uri="{FF2B5EF4-FFF2-40B4-BE49-F238E27FC236}">
                <a16:creationId xmlns:a16="http://schemas.microsoft.com/office/drawing/2014/main" id="{2DAD15AF-FB39-4632-8FC0-EDE5F4FD406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58" name="Rounded Rectangle 457">
            <a:extLst xmlns:a="http://schemas.openxmlformats.org/drawingml/2006/main">
              <a:ext uri="{FF2B5EF4-FFF2-40B4-BE49-F238E27FC236}">
                <a16:creationId xmlns:a16="http://schemas.microsoft.com/office/drawing/2014/main" id="{44BE66C7-D90D-4EDD-A6CF-5F683F3D77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459" name="TextBox 458">
            <a:extLst xmlns:a="http://schemas.openxmlformats.org/drawingml/2006/main">
              <a:ext uri="{FF2B5EF4-FFF2-40B4-BE49-F238E27FC236}">
                <a16:creationId xmlns:a16="http://schemas.microsoft.com/office/drawing/2014/main" id="{20964BF9-1C91-4158-9130-A3695198FC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shows how EPS changes under different capital structures.</a:t>
            </a:r>
          </a:p>
        </p:txBody>
      </p:sp>
      <p:sp>
        <p:nvSpPr>
          <p:cNvPr id="460" name="Rounded Rectangle 459">
            <a:extLst xmlns:a="http://schemas.openxmlformats.org/drawingml/2006/main">
              <a:ext uri="{FF2B5EF4-FFF2-40B4-BE49-F238E27FC236}">
                <a16:creationId xmlns:a16="http://schemas.microsoft.com/office/drawing/2014/main" id="{9FEA2B51-03D8-4DAF-81CA-C964AC13D8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61" name="Rounded Rectangle 460">
            <a:extLst xmlns:a="http://schemas.openxmlformats.org/drawingml/2006/main">
              <a:ext uri="{FF2B5EF4-FFF2-40B4-BE49-F238E27FC236}">
                <a16:creationId xmlns:a16="http://schemas.microsoft.com/office/drawing/2014/main" id="{0A13CC07-9509-415A-8E6F-6FF27410F0D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462" name="TextBox 461">
            <a:extLst xmlns:a="http://schemas.openxmlformats.org/drawingml/2006/main">
              <a:ext uri="{FF2B5EF4-FFF2-40B4-BE49-F238E27FC236}">
                <a16:creationId xmlns:a16="http://schemas.microsoft.com/office/drawing/2014/main" id="{7C2DA6EF-CE42-4019-9105-4FC60F0DE76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7851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More debt increases EPS sensitivity to EBIT.</a:t>
            </a:r>
          </a:p>
        </p:txBody>
      </p:sp>
      <p:sp>
        <p:nvSpPr>
          <p:cNvPr id="463" name="Rounded Rectangle 462">
            <a:extLst xmlns:a="http://schemas.openxmlformats.org/drawingml/2006/main">
              <a:ext uri="{FF2B5EF4-FFF2-40B4-BE49-F238E27FC236}">
                <a16:creationId xmlns:a16="http://schemas.microsoft.com/office/drawing/2014/main" id="{049225B6-46D7-4AC5-ACE7-9CF87AE2818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64" name="Rounded Rectangle 463">
            <a:extLst xmlns:a="http://schemas.openxmlformats.org/drawingml/2006/main">
              <a:ext uri="{FF2B5EF4-FFF2-40B4-BE49-F238E27FC236}">
                <a16:creationId xmlns:a16="http://schemas.microsoft.com/office/drawing/2014/main" id="{7B93F008-E0A3-4F90-B868-EDE8CAA2C5C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465" name="TextBox 464">
            <a:extLst xmlns:a="http://schemas.openxmlformats.org/drawingml/2006/main">
              <a:ext uri="{FF2B5EF4-FFF2-40B4-BE49-F238E27FC236}">
                <a16:creationId xmlns:a16="http://schemas.microsoft.com/office/drawing/2014/main" id="{3A6D13AC-3538-405F-BA41-0A22E6550ED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This tool helps managers evaluate leverage choices.</a:t>
            </a:r>
          </a:p>
        </p:txBody>
      </p:sp>
    </p:spTree>
    <p:extLst>
      <p:ext uri="{BB962C8B-B14F-4D97-AF65-F5344CB8AC3E}">
        <p14:creationId xmlns:p14="http://schemas.microsoft.com/office/powerpoint/2010/main" val="1016343194"/>
      </p:ext>
    </p:extLst>
  </p:cSld>
</p:sld>
</file>

<file path=ppt/slides/slide35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54" name="Text 0">
            <a:extLst xmlns:a="http://schemas.openxmlformats.org/drawingml/2006/main">
              <a:ext uri="{FF2B5EF4-FFF2-40B4-BE49-F238E27FC236}">
                <a16:creationId xmlns:a16="http://schemas.microsoft.com/office/drawing/2014/main" id="{89948072-8922-41A7-BEB1-11E0A3579AB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INDIFFERENCE</a:t>
            </a:r>
          </a:p>
        </p:txBody>
      </p:sp>
      <p:sp>
        <p:nvSpPr>
          <p:cNvPr id="455" name="Text 1">
            <a:extLst xmlns:a="http://schemas.openxmlformats.org/drawingml/2006/main">
              <a:ext uri="{FF2B5EF4-FFF2-40B4-BE49-F238E27FC236}">
                <a16:creationId xmlns:a16="http://schemas.microsoft.com/office/drawing/2014/main" id="{467F1A5D-C51D-4D34-BCE5-3F395517D1D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Indifference Point</a:t>
            </a:r>
          </a:p>
        </p:txBody>
      </p:sp>
      <p:sp>
        <p:nvSpPr>
          <p:cNvPr id="456" name="Text 2">
            <a:extLst xmlns:a="http://schemas.openxmlformats.org/drawingml/2006/main">
              <a:ext uri="{FF2B5EF4-FFF2-40B4-BE49-F238E27FC236}">
                <a16:creationId xmlns:a16="http://schemas.microsoft.com/office/drawing/2014/main" id="{36DC2492-E392-47D0-BCDE-4F250C283E4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457" name="Shape 3">
            <a:extLst xmlns:a="http://schemas.openxmlformats.org/drawingml/2006/main">
              <a:ext uri="{FF2B5EF4-FFF2-40B4-BE49-F238E27FC236}">
                <a16:creationId xmlns:a16="http://schemas.microsoft.com/office/drawing/2014/main" id="{707348E1-AD96-44E3-97CB-6045B1ABE2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58" name="Text 4">
            <a:extLst xmlns:a="http://schemas.openxmlformats.org/drawingml/2006/main">
              <a:ext uri="{FF2B5EF4-FFF2-40B4-BE49-F238E27FC236}">
                <a16:creationId xmlns:a16="http://schemas.microsoft.com/office/drawing/2014/main" id="{44A89694-8668-4038-9C10-1A9D9A3FC4C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484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38ca619486a64b18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461" name="Text 6">
            <a:extLst xmlns:a="http://schemas.openxmlformats.org/drawingml/2006/main">
              <a:ext uri="{FF2B5EF4-FFF2-40B4-BE49-F238E27FC236}">
                <a16:creationId xmlns:a16="http://schemas.microsoft.com/office/drawing/2014/main" id="{75EE7F19-75DD-47CA-B7C1-959F01356F5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EPS Plan A = EPS Plan B
[(EBIT − I)(1−T)]/Shares = same under both plans</a:t>
            </a:r>
          </a:p>
        </p:txBody>
      </p:sp>
      <p:sp>
        <p:nvSpPr>
          <p:cNvPr id="462" name="Text 7">
            <a:extLst xmlns:a="http://schemas.openxmlformats.org/drawingml/2006/main">
              <a:ext uri="{FF2B5EF4-FFF2-40B4-BE49-F238E27FC236}">
                <a16:creationId xmlns:a16="http://schemas.microsoft.com/office/drawing/2014/main" id="{B9A7226A-F633-49D4-9FF8-6712F8491A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The indifference point is a decision reference, not a guarantee of safety.</a:t>
            </a:r>
          </a:p>
        </p:txBody>
      </p:sp>
      <p:sp>
        <p:nvSpPr>
          <p:cNvPr id="463" name="Text 8">
            <a:extLst xmlns:a="http://schemas.openxmlformats.org/drawingml/2006/main">
              <a:ext uri="{FF2B5EF4-FFF2-40B4-BE49-F238E27FC236}">
                <a16:creationId xmlns:a16="http://schemas.microsoft.com/office/drawing/2014/main" id="{FB64A63B-E059-4D1E-94DC-2D3542E91CF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expected EBIT is well above the indifference point, debt financing may improve EPS; if uncertain, equity may be safer.</a:t>
            </a:r>
          </a:p>
        </p:txBody>
      </p:sp>
      <p:sp>
        <p:nvSpPr>
          <p:cNvPr id="464" name="Text 9">
            <a:extLst xmlns:a="http://schemas.openxmlformats.org/drawingml/2006/main">
              <a:ext uri="{FF2B5EF4-FFF2-40B4-BE49-F238E27FC236}">
                <a16:creationId xmlns:a16="http://schemas.microsoft.com/office/drawing/2014/main" id="{E7B29270-5799-45B6-BF61-33D62D07FB6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465" name="Text 10">
            <a:extLst xmlns:a="http://schemas.openxmlformats.org/drawingml/2006/main">
              <a:ext uri="{FF2B5EF4-FFF2-40B4-BE49-F238E27FC236}">
                <a16:creationId xmlns:a16="http://schemas.microsoft.com/office/drawing/2014/main" id="{F9FA9172-CFEB-43BA-A21D-3771D669C40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34</a:t>
            </a:r>
          </a:p>
        </p:txBody>
      </p:sp>
      <p:sp>
        <p:nvSpPr>
          <p:cNvPr id="466" name="Rounded Rectangle 465">
            <a:extLst xmlns:a="http://schemas.openxmlformats.org/drawingml/2006/main">
              <a:ext uri="{FF2B5EF4-FFF2-40B4-BE49-F238E27FC236}">
                <a16:creationId xmlns:a16="http://schemas.microsoft.com/office/drawing/2014/main" id="{B3F0573F-07C2-4872-9940-BB47421271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67" name="Rounded Rectangle 466">
            <a:extLst xmlns:a="http://schemas.openxmlformats.org/drawingml/2006/main">
              <a:ext uri="{FF2B5EF4-FFF2-40B4-BE49-F238E27FC236}">
                <a16:creationId xmlns:a16="http://schemas.microsoft.com/office/drawing/2014/main" id="{0D8B46D4-DB54-4AC7-8FE0-5C25C23FDA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468" name="TextBox 467">
            <a:extLst xmlns:a="http://schemas.openxmlformats.org/drawingml/2006/main">
              <a:ext uri="{FF2B5EF4-FFF2-40B4-BE49-F238E27FC236}">
                <a16:creationId xmlns:a16="http://schemas.microsoft.com/office/drawing/2014/main" id="{ADA7B116-4A34-4ACF-A36A-71A16778DC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094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indifference point is the EBIT level where two financing plans give the same EPS.</a:t>
            </a:r>
          </a:p>
        </p:txBody>
      </p:sp>
      <p:sp>
        <p:nvSpPr>
          <p:cNvPr id="469" name="Rounded Rectangle 468">
            <a:extLst xmlns:a="http://schemas.openxmlformats.org/drawingml/2006/main">
              <a:ext uri="{FF2B5EF4-FFF2-40B4-BE49-F238E27FC236}">
                <a16:creationId xmlns:a16="http://schemas.microsoft.com/office/drawing/2014/main" id="{80B61D0D-4B8D-450C-AE31-F0146010660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70" name="Rounded Rectangle 469">
            <a:extLst xmlns:a="http://schemas.openxmlformats.org/drawingml/2006/main">
              <a:ext uri="{FF2B5EF4-FFF2-40B4-BE49-F238E27FC236}">
                <a16:creationId xmlns:a16="http://schemas.microsoft.com/office/drawing/2014/main" id="{D9E39D86-4B49-4E9D-BD1C-47DC8EE118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471" name="TextBox 470">
            <a:extLst xmlns:a="http://schemas.openxmlformats.org/drawingml/2006/main">
              <a:ext uri="{FF2B5EF4-FFF2-40B4-BE49-F238E27FC236}">
                <a16:creationId xmlns:a16="http://schemas.microsoft.com/office/drawing/2014/main" id="{20DF0BFD-A6AE-481C-9B11-A4391BD0F8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Below that EBIT level, one plan may be better.</a:t>
            </a:r>
          </a:p>
        </p:txBody>
      </p:sp>
      <p:sp>
        <p:nvSpPr>
          <p:cNvPr id="472" name="Rounded Rectangle 471">
            <a:extLst xmlns:a="http://schemas.openxmlformats.org/drawingml/2006/main">
              <a:ext uri="{FF2B5EF4-FFF2-40B4-BE49-F238E27FC236}">
                <a16:creationId xmlns:a16="http://schemas.microsoft.com/office/drawing/2014/main" id="{B513C757-BA67-4875-8662-60B3A150AE4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73" name="Rounded Rectangle 472">
            <a:extLst xmlns:a="http://schemas.openxmlformats.org/drawingml/2006/main">
              <a:ext uri="{FF2B5EF4-FFF2-40B4-BE49-F238E27FC236}">
                <a16:creationId xmlns:a16="http://schemas.microsoft.com/office/drawing/2014/main" id="{7CD133D4-247C-4648-A63C-1CEDC5AA4D1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474" name="TextBox 473">
            <a:extLst xmlns:a="http://schemas.openxmlformats.org/drawingml/2006/main">
              <a:ext uri="{FF2B5EF4-FFF2-40B4-BE49-F238E27FC236}">
                <a16:creationId xmlns:a16="http://schemas.microsoft.com/office/drawing/2014/main" id="{A0E2B9E0-8A60-4792-B32C-2025FD87D2F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Above that EBIT level, the more leveraged plan may produce higher EPS.</a:t>
            </a:r>
          </a:p>
        </p:txBody>
      </p:sp>
      <p:sp>
        <p:nvSpPr>
          <p:cNvPr id="475" name="Rounded Rectangle 474">
            <a:extLst xmlns:a="http://schemas.openxmlformats.org/drawingml/2006/main">
              <a:ext uri="{FF2B5EF4-FFF2-40B4-BE49-F238E27FC236}">
                <a16:creationId xmlns:a16="http://schemas.microsoft.com/office/drawing/2014/main" id="{7E180C15-0251-4842-A71A-433D373158E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76" name="Rounded Rectangle 475">
            <a:extLst xmlns:a="http://schemas.openxmlformats.org/drawingml/2006/main">
              <a:ext uri="{FF2B5EF4-FFF2-40B4-BE49-F238E27FC236}">
                <a16:creationId xmlns:a16="http://schemas.microsoft.com/office/drawing/2014/main" id="{C65C41EB-02EC-4B28-91F9-973540B46D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477" name="TextBox 476">
            <a:extLst xmlns:a="http://schemas.openxmlformats.org/drawingml/2006/main">
              <a:ext uri="{FF2B5EF4-FFF2-40B4-BE49-F238E27FC236}">
                <a16:creationId xmlns:a16="http://schemas.microsoft.com/office/drawing/2014/main" id="{75437F01-3DF5-44B3-BFFC-C3B8E9A650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result depends on interest cost, tax rate, and number of shares.</a:t>
            </a:r>
          </a:p>
        </p:txBody>
      </p:sp>
    </p:spTree>
    <p:extLst>
      <p:ext uri="{BB962C8B-B14F-4D97-AF65-F5344CB8AC3E}">
        <p14:creationId xmlns:p14="http://schemas.microsoft.com/office/powerpoint/2010/main" val="2122939186"/>
      </p:ext>
    </p:extLst>
  </p:cSld>
</p:sld>
</file>

<file path=ppt/slides/slide36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66" name="Text 0">
            <a:extLst xmlns:a="http://schemas.openxmlformats.org/drawingml/2006/main">
              <a:ext uri="{FF2B5EF4-FFF2-40B4-BE49-F238E27FC236}">
                <a16:creationId xmlns:a16="http://schemas.microsoft.com/office/drawing/2014/main" id="{2D512520-8896-4560-BB39-560B89E7E48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LEVERAGE</a:t>
            </a:r>
          </a:p>
        </p:txBody>
      </p:sp>
      <p:sp>
        <p:nvSpPr>
          <p:cNvPr id="467" name="Text 1">
            <a:extLst xmlns:a="http://schemas.openxmlformats.org/drawingml/2006/main">
              <a:ext uri="{FF2B5EF4-FFF2-40B4-BE49-F238E27FC236}">
                <a16:creationId xmlns:a16="http://schemas.microsoft.com/office/drawing/2014/main" id="{DE19FEB5-5E39-422D-B0B2-A3ED37D374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Leverage and Shareholder Returns</a:t>
            </a:r>
          </a:p>
        </p:txBody>
      </p:sp>
      <p:sp>
        <p:nvSpPr>
          <p:cNvPr id="468" name="Text 2">
            <a:extLst xmlns:a="http://schemas.openxmlformats.org/drawingml/2006/main">
              <a:ext uri="{FF2B5EF4-FFF2-40B4-BE49-F238E27FC236}">
                <a16:creationId xmlns:a16="http://schemas.microsoft.com/office/drawing/2014/main" id="{45F10ECC-EBBF-43E4-B63B-DF254006CDB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469" name="Shape 3">
            <a:extLst xmlns:a="http://schemas.openxmlformats.org/drawingml/2006/main">
              <a:ext uri="{FF2B5EF4-FFF2-40B4-BE49-F238E27FC236}">
                <a16:creationId xmlns:a16="http://schemas.microsoft.com/office/drawing/2014/main" id="{3523F9BC-261D-4EA1-92BB-723FF54331A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70" name="Text 4">
            <a:extLst xmlns:a="http://schemas.openxmlformats.org/drawingml/2006/main">
              <a:ext uri="{FF2B5EF4-FFF2-40B4-BE49-F238E27FC236}">
                <a16:creationId xmlns:a16="http://schemas.microsoft.com/office/drawing/2014/main" id="{B7DADEFC-D141-45F4-85CD-935BD563741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500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22a8cb1be9fb460b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473" name="Text 6">
            <a:extLst xmlns:a="http://schemas.openxmlformats.org/drawingml/2006/main">
              <a:ext uri="{FF2B5EF4-FFF2-40B4-BE49-F238E27FC236}">
                <a16:creationId xmlns:a16="http://schemas.microsoft.com/office/drawing/2014/main" id="{23F32CD0-FEEC-4601-92C4-85A4E70C14D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Strong EBIT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Debt helps EPS</a:t>
            </a:r>
          </a:p>
        </p:txBody>
      </p:sp>
      <p:sp>
        <p:nvSpPr>
          <p:cNvPr id="474" name="Shape 7">
            <a:extLst xmlns:a="http://schemas.openxmlformats.org/drawingml/2006/main">
              <a:ext uri="{FF2B5EF4-FFF2-40B4-BE49-F238E27FC236}">
                <a16:creationId xmlns:a16="http://schemas.microsoft.com/office/drawing/2014/main" id="{1A480B1E-492A-45C3-A592-E586BDB2EA0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75" name="Text 8">
            <a:extLst xmlns:a="http://schemas.openxmlformats.org/drawingml/2006/main">
              <a:ext uri="{FF2B5EF4-FFF2-40B4-BE49-F238E27FC236}">
                <a16:creationId xmlns:a16="http://schemas.microsoft.com/office/drawing/2014/main" id="{113BE4FC-861B-4181-84FC-A482539A182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Weak EBIT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Debt hurts EPS</a:t>
            </a:r>
          </a:p>
        </p:txBody>
      </p:sp>
      <p:sp>
        <p:nvSpPr>
          <p:cNvPr id="476" name="Shape 9">
            <a:extLst xmlns:a="http://schemas.openxmlformats.org/drawingml/2006/main">
              <a:ext uri="{FF2B5EF4-FFF2-40B4-BE49-F238E27FC236}">
                <a16:creationId xmlns:a16="http://schemas.microsoft.com/office/drawing/2014/main" id="{374DE582-77B7-42ED-8730-CE8FAA19D4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77" name="Text 10">
            <a:extLst xmlns:a="http://schemas.openxmlformats.org/drawingml/2006/main">
              <a:ext uri="{FF2B5EF4-FFF2-40B4-BE49-F238E27FC236}">
                <a16:creationId xmlns:a16="http://schemas.microsoft.com/office/drawing/2014/main" id="{03441FDF-AD13-498D-AF0A-3B773E5AB12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Higher risk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Return required</a:t>
            </a:r>
          </a:p>
        </p:txBody>
      </p:sp>
      <p:sp>
        <p:nvSpPr>
          <p:cNvPr id="478" name="Text 11">
            <a:extLst xmlns:a="http://schemas.openxmlformats.org/drawingml/2006/main">
              <a:ext uri="{FF2B5EF4-FFF2-40B4-BE49-F238E27FC236}">
                <a16:creationId xmlns:a16="http://schemas.microsoft.com/office/drawing/2014/main" id="{9DDED6FE-1AB6-43FE-9583-9896E7B4C77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Higher expected EPS is not enough; the risk of EPS must also be considered.</a:t>
            </a:r>
          </a:p>
        </p:txBody>
      </p:sp>
      <p:sp>
        <p:nvSpPr>
          <p:cNvPr id="479" name="Text 12">
            <a:extLst xmlns:a="http://schemas.openxmlformats.org/drawingml/2006/main">
              <a:ext uri="{FF2B5EF4-FFF2-40B4-BE49-F238E27FC236}">
                <a16:creationId xmlns:a16="http://schemas.microsoft.com/office/drawing/2014/main" id="{A93837F0-8551-4771-97C7-97213A7E8B5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leveraged plan may look attractive in a best-case scenario but dangerous in a recession.</a:t>
            </a:r>
          </a:p>
        </p:txBody>
      </p:sp>
      <p:sp>
        <p:nvSpPr>
          <p:cNvPr id="480" name="Text 13">
            <a:extLst xmlns:a="http://schemas.openxmlformats.org/drawingml/2006/main">
              <a:ext uri="{FF2B5EF4-FFF2-40B4-BE49-F238E27FC236}">
                <a16:creationId xmlns:a16="http://schemas.microsoft.com/office/drawing/2014/main" id="{D1EF5630-61C1-4DF3-88D2-038B1D813A3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481" name="Text 14">
            <a:extLst xmlns:a="http://schemas.openxmlformats.org/drawingml/2006/main">
              <a:ext uri="{FF2B5EF4-FFF2-40B4-BE49-F238E27FC236}">
                <a16:creationId xmlns:a16="http://schemas.microsoft.com/office/drawing/2014/main" id="{B02FCC24-F3BF-4336-B34E-006598C1DF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35</a:t>
            </a:r>
          </a:p>
        </p:txBody>
      </p:sp>
      <p:sp>
        <p:nvSpPr>
          <p:cNvPr id="482" name="Rounded Rectangle 481">
            <a:extLst xmlns:a="http://schemas.openxmlformats.org/drawingml/2006/main">
              <a:ext uri="{FF2B5EF4-FFF2-40B4-BE49-F238E27FC236}">
                <a16:creationId xmlns:a16="http://schemas.microsoft.com/office/drawing/2014/main" id="{5CCABD34-38C7-4601-AAE1-2919BA09802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83" name="Rounded Rectangle 482">
            <a:extLst xmlns:a="http://schemas.openxmlformats.org/drawingml/2006/main">
              <a:ext uri="{FF2B5EF4-FFF2-40B4-BE49-F238E27FC236}">
                <a16:creationId xmlns:a16="http://schemas.microsoft.com/office/drawing/2014/main" id="{23DDEDD2-6954-4A02-A021-AF10199E59F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484" name="TextBox 483">
            <a:extLst xmlns:a="http://schemas.openxmlformats.org/drawingml/2006/main">
              <a:ext uri="{FF2B5EF4-FFF2-40B4-BE49-F238E27FC236}">
                <a16:creationId xmlns:a16="http://schemas.microsoft.com/office/drawing/2014/main" id="{5F1DDF16-01C3-411D-957B-FDAD04CB8EF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597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Leverage can increase return on equity when the firm earns more than the cost of debt.</a:t>
            </a:r>
          </a:p>
        </p:txBody>
      </p:sp>
      <p:sp>
        <p:nvSpPr>
          <p:cNvPr id="485" name="Rounded Rectangle 484">
            <a:extLst xmlns:a="http://schemas.openxmlformats.org/drawingml/2006/main">
              <a:ext uri="{FF2B5EF4-FFF2-40B4-BE49-F238E27FC236}">
                <a16:creationId xmlns:a16="http://schemas.microsoft.com/office/drawing/2014/main" id="{3A490BE6-62DA-41AC-8735-6F4B4DA6FA0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86" name="Rounded Rectangle 485">
            <a:extLst xmlns:a="http://schemas.openxmlformats.org/drawingml/2006/main">
              <a:ext uri="{FF2B5EF4-FFF2-40B4-BE49-F238E27FC236}">
                <a16:creationId xmlns:a16="http://schemas.microsoft.com/office/drawing/2014/main" id="{0A82C36A-EF0A-4EAB-97D9-91E77824812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487" name="TextBox 486">
            <a:extLst xmlns:a="http://schemas.openxmlformats.org/drawingml/2006/main">
              <a:ext uri="{FF2B5EF4-FFF2-40B4-BE49-F238E27FC236}">
                <a16:creationId xmlns:a16="http://schemas.microsoft.com/office/drawing/2014/main" id="{63286B1D-D607-450E-83BF-AE09D78D2B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can reduce shareholder returns when operating income is weak.</a:t>
            </a:r>
          </a:p>
        </p:txBody>
      </p:sp>
      <p:sp>
        <p:nvSpPr>
          <p:cNvPr id="488" name="Rounded Rectangle 487">
            <a:extLst xmlns:a="http://schemas.openxmlformats.org/drawingml/2006/main">
              <a:ext uri="{FF2B5EF4-FFF2-40B4-BE49-F238E27FC236}">
                <a16:creationId xmlns:a16="http://schemas.microsoft.com/office/drawing/2014/main" id="{1251648E-71DF-4F18-BBCC-84D3DFB9E62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89" name="Rounded Rectangle 488">
            <a:extLst xmlns:a="http://schemas.openxmlformats.org/drawingml/2006/main">
              <a:ext uri="{FF2B5EF4-FFF2-40B4-BE49-F238E27FC236}">
                <a16:creationId xmlns:a16="http://schemas.microsoft.com/office/drawing/2014/main" id="{78974076-03B2-4276-AF83-AA2B0432EEE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490" name="TextBox 489">
            <a:extLst xmlns:a="http://schemas.openxmlformats.org/drawingml/2006/main">
              <a:ext uri="{FF2B5EF4-FFF2-40B4-BE49-F238E27FC236}">
                <a16:creationId xmlns:a16="http://schemas.microsoft.com/office/drawing/2014/main" id="{61051939-9D6A-46D9-8E13-5ED3D9B03AA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Shareholders require higher returns when leverage increases risk.</a:t>
            </a:r>
          </a:p>
        </p:txBody>
      </p:sp>
      <p:sp>
        <p:nvSpPr>
          <p:cNvPr id="491" name="Rounded Rectangle 490">
            <a:extLst xmlns:a="http://schemas.openxmlformats.org/drawingml/2006/main">
              <a:ext uri="{FF2B5EF4-FFF2-40B4-BE49-F238E27FC236}">
                <a16:creationId xmlns:a16="http://schemas.microsoft.com/office/drawing/2014/main" id="{974CD170-2498-4FB9-9832-DE2C34F18F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92" name="Rounded Rectangle 491">
            <a:extLst xmlns:a="http://schemas.openxmlformats.org/drawingml/2006/main">
              <a:ext uri="{FF2B5EF4-FFF2-40B4-BE49-F238E27FC236}">
                <a16:creationId xmlns:a16="http://schemas.microsoft.com/office/drawing/2014/main" id="{412BD76C-FC49-4129-9381-283E7DC103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493" name="TextBox 492">
            <a:extLst xmlns:a="http://schemas.openxmlformats.org/drawingml/2006/main">
              <a:ext uri="{FF2B5EF4-FFF2-40B4-BE49-F238E27FC236}">
                <a16:creationId xmlns:a16="http://schemas.microsoft.com/office/drawing/2014/main" id="{945BD814-3C6C-4D9C-9D18-14657E867D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Managers must balance EPS growth with financial stability.</a:t>
            </a:r>
          </a:p>
        </p:txBody>
      </p:sp>
    </p:spTree>
    <p:extLst>
      <p:ext uri="{BB962C8B-B14F-4D97-AF65-F5344CB8AC3E}">
        <p14:creationId xmlns:p14="http://schemas.microsoft.com/office/powerpoint/2010/main" val="1026869757"/>
      </p:ext>
    </p:extLst>
  </p:cSld>
</p:sld>
</file>

<file path=ppt/slides/slide37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82" name="Text 0">
            <a:extLst xmlns:a="http://schemas.openxmlformats.org/drawingml/2006/main">
              <a:ext uri="{FF2B5EF4-FFF2-40B4-BE49-F238E27FC236}">
                <a16:creationId xmlns:a16="http://schemas.microsoft.com/office/drawing/2014/main" id="{98E400FA-0A9C-4243-8D64-9E49402A5C5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GROWTH</a:t>
            </a:r>
          </a:p>
        </p:txBody>
      </p:sp>
      <p:sp>
        <p:nvSpPr>
          <p:cNvPr id="483" name="Text 1">
            <a:extLst xmlns:a="http://schemas.openxmlformats.org/drawingml/2006/main">
              <a:ext uri="{FF2B5EF4-FFF2-40B4-BE49-F238E27FC236}">
                <a16:creationId xmlns:a16="http://schemas.microsoft.com/office/drawing/2014/main" id="{5B187EBB-5A6F-4B1D-9534-9A798FA2C6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Growth Planning</a:t>
            </a:r>
          </a:p>
        </p:txBody>
      </p:sp>
      <p:sp>
        <p:nvSpPr>
          <p:cNvPr id="484" name="Text 2">
            <a:extLst xmlns:a="http://schemas.openxmlformats.org/drawingml/2006/main">
              <a:ext uri="{FF2B5EF4-FFF2-40B4-BE49-F238E27FC236}">
                <a16:creationId xmlns:a16="http://schemas.microsoft.com/office/drawing/2014/main" id="{C98944AD-95C0-4D65-8926-6D427BEA6D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485" name="Shape 3">
            <a:extLst xmlns:a="http://schemas.openxmlformats.org/drawingml/2006/main">
              <a:ext uri="{FF2B5EF4-FFF2-40B4-BE49-F238E27FC236}">
                <a16:creationId xmlns:a16="http://schemas.microsoft.com/office/drawing/2014/main" id="{1B3891C6-7C91-4932-9015-6A485EC1EC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86" name="Text 4">
            <a:extLst xmlns:a="http://schemas.openxmlformats.org/drawingml/2006/main">
              <a:ext uri="{FF2B5EF4-FFF2-40B4-BE49-F238E27FC236}">
                <a16:creationId xmlns:a16="http://schemas.microsoft.com/office/drawing/2014/main" id="{6197FE1F-F6BE-486F-8493-535C9171A8A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516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19c7d87cdfda48e1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489" name="Text 6">
            <a:extLst xmlns:a="http://schemas.openxmlformats.org/drawingml/2006/main">
              <a:ext uri="{FF2B5EF4-FFF2-40B4-BE49-F238E27FC236}">
                <a16:creationId xmlns:a16="http://schemas.microsoft.com/office/drawing/2014/main" id="{EF2907E6-A006-4C99-9377-02D05223D6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Growth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More assets</a:t>
            </a:r>
          </a:p>
        </p:txBody>
      </p:sp>
      <p:sp>
        <p:nvSpPr>
          <p:cNvPr id="490" name="Shape 7">
            <a:extLst xmlns:a="http://schemas.openxmlformats.org/drawingml/2006/main">
              <a:ext uri="{FF2B5EF4-FFF2-40B4-BE49-F238E27FC236}">
                <a16:creationId xmlns:a16="http://schemas.microsoft.com/office/drawing/2014/main" id="{BE9A03E8-009C-4B22-B65E-92B5B34F981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91" name="Text 8">
            <a:extLst xmlns:a="http://schemas.openxmlformats.org/drawingml/2006/main">
              <a:ext uri="{FF2B5EF4-FFF2-40B4-BE49-F238E27FC236}">
                <a16:creationId xmlns:a16="http://schemas.microsoft.com/office/drawing/2014/main" id="{05858C06-DCE0-4DD4-BD8C-BB6E660E8F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Funding need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More capital</a:t>
            </a:r>
          </a:p>
        </p:txBody>
      </p:sp>
      <p:sp>
        <p:nvSpPr>
          <p:cNvPr id="492" name="Shape 9">
            <a:extLst xmlns:a="http://schemas.openxmlformats.org/drawingml/2006/main">
              <a:ext uri="{FF2B5EF4-FFF2-40B4-BE49-F238E27FC236}">
                <a16:creationId xmlns:a16="http://schemas.microsoft.com/office/drawing/2014/main" id="{B0C2C7B2-1F06-431D-A85D-42940F386AE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493" name="Text 10">
            <a:extLst xmlns:a="http://schemas.openxmlformats.org/drawingml/2006/main">
              <a:ext uri="{FF2B5EF4-FFF2-40B4-BE49-F238E27FC236}">
                <a16:creationId xmlns:a16="http://schemas.microsoft.com/office/drawing/2014/main" id="{A465F027-8773-4876-8CE1-509CCBEB990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 lnSpcReduction="9999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Policy choice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Debt, equity, retained earnings</a:t>
            </a:r>
          </a:p>
        </p:txBody>
      </p:sp>
      <p:sp>
        <p:nvSpPr>
          <p:cNvPr id="494" name="Text 11">
            <a:extLst xmlns:a="http://schemas.openxmlformats.org/drawingml/2006/main">
              <a:ext uri="{FF2B5EF4-FFF2-40B4-BE49-F238E27FC236}">
                <a16:creationId xmlns:a16="http://schemas.microsoft.com/office/drawing/2014/main" id="{380FC2C9-EA34-4464-BC45-F2579A8F0CB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Growth is valuable only when it can be financed without destroying value.</a:t>
            </a:r>
          </a:p>
        </p:txBody>
      </p:sp>
      <p:sp>
        <p:nvSpPr>
          <p:cNvPr id="495" name="Text 12">
            <a:extLst xmlns:a="http://schemas.openxmlformats.org/drawingml/2006/main">
              <a:ext uri="{FF2B5EF4-FFF2-40B4-BE49-F238E27FC236}">
                <a16:creationId xmlns:a16="http://schemas.microsoft.com/office/drawing/2014/main" id="{3D9221B4-8C33-4DA4-B851-9D491220FA8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fast-growing firm may reduce dividends to retain more earnings for expansion.</a:t>
            </a:r>
          </a:p>
        </p:txBody>
      </p:sp>
      <p:sp>
        <p:nvSpPr>
          <p:cNvPr id="496" name="Text 13">
            <a:extLst xmlns:a="http://schemas.openxmlformats.org/drawingml/2006/main">
              <a:ext uri="{FF2B5EF4-FFF2-40B4-BE49-F238E27FC236}">
                <a16:creationId xmlns:a16="http://schemas.microsoft.com/office/drawing/2014/main" id="{2084D170-D039-4CD2-85DD-6932F9F8434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497" name="Text 14">
            <a:extLst xmlns:a="http://schemas.openxmlformats.org/drawingml/2006/main">
              <a:ext uri="{FF2B5EF4-FFF2-40B4-BE49-F238E27FC236}">
                <a16:creationId xmlns:a16="http://schemas.microsoft.com/office/drawing/2014/main" id="{2F040E12-1135-4818-AD9F-855FAE46E8C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36</a:t>
            </a:r>
          </a:p>
        </p:txBody>
      </p:sp>
      <p:sp>
        <p:nvSpPr>
          <p:cNvPr id="498" name="Rounded Rectangle 497">
            <a:extLst xmlns:a="http://schemas.openxmlformats.org/drawingml/2006/main">
              <a:ext uri="{FF2B5EF4-FFF2-40B4-BE49-F238E27FC236}">
                <a16:creationId xmlns:a16="http://schemas.microsoft.com/office/drawing/2014/main" id="{F4409D6D-EA5D-408D-AC11-31F1BC3C796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499" name="Rounded Rectangle 498">
            <a:extLst xmlns:a="http://schemas.openxmlformats.org/drawingml/2006/main">
              <a:ext uri="{FF2B5EF4-FFF2-40B4-BE49-F238E27FC236}">
                <a16:creationId xmlns:a16="http://schemas.microsoft.com/office/drawing/2014/main" id="{04B0EB14-0509-4C84-AA67-5A84A468494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500" name="TextBox 499">
            <a:extLst xmlns:a="http://schemas.openxmlformats.org/drawingml/2006/main">
              <a:ext uri="{FF2B5EF4-FFF2-40B4-BE49-F238E27FC236}">
                <a16:creationId xmlns:a16="http://schemas.microsoft.com/office/drawing/2014/main" id="{954AEF61-8026-45E8-BC1E-FA7A0A4F90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Growth usually requires more assets and more financing.</a:t>
            </a:r>
          </a:p>
        </p:txBody>
      </p:sp>
      <p:sp>
        <p:nvSpPr>
          <p:cNvPr id="501" name="Rounded Rectangle 500">
            <a:extLst xmlns:a="http://schemas.openxmlformats.org/drawingml/2006/main">
              <a:ext uri="{FF2B5EF4-FFF2-40B4-BE49-F238E27FC236}">
                <a16:creationId xmlns:a16="http://schemas.microsoft.com/office/drawing/2014/main" id="{F5CE14AB-E4CC-42C3-A604-078ECD5858A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02" name="Rounded Rectangle 501">
            <a:extLst xmlns:a="http://schemas.openxmlformats.org/drawingml/2006/main">
              <a:ext uri="{FF2B5EF4-FFF2-40B4-BE49-F238E27FC236}">
                <a16:creationId xmlns:a16="http://schemas.microsoft.com/office/drawing/2014/main" id="{1EFB4200-189C-461F-B63C-8EEFC291AD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503" name="TextBox 502">
            <a:extLst xmlns:a="http://schemas.openxmlformats.org/drawingml/2006/main">
              <a:ext uri="{FF2B5EF4-FFF2-40B4-BE49-F238E27FC236}">
                <a16:creationId xmlns:a16="http://schemas.microsoft.com/office/drawing/2014/main" id="{C2DB70B7-A0C7-4695-985F-B1C5009EB9A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Retained earnings can finance part of growth internally.</a:t>
            </a:r>
          </a:p>
        </p:txBody>
      </p:sp>
      <p:sp>
        <p:nvSpPr>
          <p:cNvPr id="504" name="Rounded Rectangle 503">
            <a:extLst xmlns:a="http://schemas.openxmlformats.org/drawingml/2006/main">
              <a:ext uri="{FF2B5EF4-FFF2-40B4-BE49-F238E27FC236}">
                <a16:creationId xmlns:a16="http://schemas.microsoft.com/office/drawing/2014/main" id="{56126CEC-9758-48D8-A599-CF0C5DAF2E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05" name="Rounded Rectangle 504">
            <a:extLst xmlns:a="http://schemas.openxmlformats.org/drawingml/2006/main">
              <a:ext uri="{FF2B5EF4-FFF2-40B4-BE49-F238E27FC236}">
                <a16:creationId xmlns:a16="http://schemas.microsoft.com/office/drawing/2014/main" id="{2AA79D56-7228-4388-B607-A7E581C130B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506" name="TextBox 505">
            <a:extLst xmlns:a="http://schemas.openxmlformats.org/drawingml/2006/main">
              <a:ext uri="{FF2B5EF4-FFF2-40B4-BE49-F238E27FC236}">
                <a16:creationId xmlns:a16="http://schemas.microsoft.com/office/drawing/2014/main" id="{DFDCE70D-E3D2-4E61-85BA-D5F6308174B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If growth is faster than internal funds allow, the firm needs external financing.</a:t>
            </a:r>
          </a:p>
        </p:txBody>
      </p:sp>
      <p:sp>
        <p:nvSpPr>
          <p:cNvPr id="507" name="Rounded Rectangle 506">
            <a:extLst xmlns:a="http://schemas.openxmlformats.org/drawingml/2006/main">
              <a:ext uri="{FF2B5EF4-FFF2-40B4-BE49-F238E27FC236}">
                <a16:creationId xmlns:a16="http://schemas.microsoft.com/office/drawing/2014/main" id="{BC1AB397-2B42-4991-9929-42BEC4CF180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08" name="Rounded Rectangle 507">
            <a:extLst xmlns:a="http://schemas.openxmlformats.org/drawingml/2006/main">
              <a:ext uri="{FF2B5EF4-FFF2-40B4-BE49-F238E27FC236}">
                <a16:creationId xmlns:a16="http://schemas.microsoft.com/office/drawing/2014/main" id="{D85FBA48-D9C0-4CAD-89D2-CF3EE3FAC0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509" name="TextBox 508">
            <a:extLst xmlns:a="http://schemas.openxmlformats.org/drawingml/2006/main">
              <a:ext uri="{FF2B5EF4-FFF2-40B4-BE49-F238E27FC236}">
                <a16:creationId xmlns:a16="http://schemas.microsoft.com/office/drawing/2014/main" id="{12E73B36-FCBA-4A7C-A72C-E39BC26138E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Dividend policy, profitability, and capital structure all affect growth capacity.</a:t>
            </a:r>
          </a:p>
        </p:txBody>
      </p:sp>
    </p:spTree>
    <p:extLst>
      <p:ext uri="{BB962C8B-B14F-4D97-AF65-F5344CB8AC3E}">
        <p14:creationId xmlns:p14="http://schemas.microsoft.com/office/powerpoint/2010/main" val="1411082286"/>
      </p:ext>
    </p:extLst>
  </p:cSld>
</p:sld>
</file>

<file path=ppt/slides/slide38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498" name="Text 0">
            <a:extLst xmlns:a="http://schemas.openxmlformats.org/drawingml/2006/main">
              <a:ext uri="{FF2B5EF4-FFF2-40B4-BE49-F238E27FC236}">
                <a16:creationId xmlns:a16="http://schemas.microsoft.com/office/drawing/2014/main" id="{CAC4A52A-8C3F-4F6E-BD5D-623C76AED05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GROWTH</a:t>
            </a:r>
          </a:p>
        </p:txBody>
      </p:sp>
      <p:sp>
        <p:nvSpPr>
          <p:cNvPr id="499" name="Text 1">
            <a:extLst xmlns:a="http://schemas.openxmlformats.org/drawingml/2006/main">
              <a:ext uri="{FF2B5EF4-FFF2-40B4-BE49-F238E27FC236}">
                <a16:creationId xmlns:a16="http://schemas.microsoft.com/office/drawing/2014/main" id="{A2FFF13F-C292-4ED0-8686-896E2AAC19E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Internal Growth Rate</a:t>
            </a:r>
          </a:p>
        </p:txBody>
      </p:sp>
      <p:sp>
        <p:nvSpPr>
          <p:cNvPr id="500" name="Text 2">
            <a:extLst xmlns:a="http://schemas.openxmlformats.org/drawingml/2006/main">
              <a:ext uri="{FF2B5EF4-FFF2-40B4-BE49-F238E27FC236}">
                <a16:creationId xmlns:a16="http://schemas.microsoft.com/office/drawing/2014/main" id="{911C7FAA-E315-44D0-A39D-119D55F9208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501" name="Shape 3">
            <a:extLst xmlns:a="http://schemas.openxmlformats.org/drawingml/2006/main">
              <a:ext uri="{FF2B5EF4-FFF2-40B4-BE49-F238E27FC236}">
                <a16:creationId xmlns:a16="http://schemas.microsoft.com/office/drawing/2014/main" id="{23EC1B62-A52B-440C-936F-F60BE22980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02" name="Text 4">
            <a:extLst xmlns:a="http://schemas.openxmlformats.org/drawingml/2006/main">
              <a:ext uri="{FF2B5EF4-FFF2-40B4-BE49-F238E27FC236}">
                <a16:creationId xmlns:a16="http://schemas.microsoft.com/office/drawing/2014/main" id="{847EF82E-1A89-449B-B075-F383706DDC3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52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f7236a17fd7e4fff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505" name="Text 6">
            <a:extLst xmlns:a="http://schemas.openxmlformats.org/drawingml/2006/main">
              <a:ext uri="{FF2B5EF4-FFF2-40B4-BE49-F238E27FC236}">
                <a16:creationId xmlns:a16="http://schemas.microsoft.com/office/drawing/2014/main" id="{DF7BAC8D-88AF-47E0-9EAF-DF9C2CF0C5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Internal Growth Rate = (RR × ROA) / [1 − (RR × ROA)]</a:t>
            </a:r>
          </a:p>
        </p:txBody>
      </p:sp>
      <p:sp>
        <p:nvSpPr>
          <p:cNvPr id="506" name="Text 7">
            <a:extLst xmlns:a="http://schemas.openxmlformats.org/drawingml/2006/main">
              <a:ext uri="{FF2B5EF4-FFF2-40B4-BE49-F238E27FC236}">
                <a16:creationId xmlns:a16="http://schemas.microsoft.com/office/drawing/2014/main" id="{530064E4-4A8E-44BE-9358-D80F8D89A9F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Internal growth shows how much the firm can grow without going to capital markets.</a:t>
            </a:r>
          </a:p>
        </p:txBody>
      </p:sp>
      <p:sp>
        <p:nvSpPr>
          <p:cNvPr id="507" name="Text 8">
            <a:extLst xmlns:a="http://schemas.openxmlformats.org/drawingml/2006/main">
              <a:ext uri="{FF2B5EF4-FFF2-40B4-BE49-F238E27FC236}">
                <a16:creationId xmlns:a16="http://schemas.microsoft.com/office/drawing/2014/main" id="{188DD1F0-425A-440A-8C00-870F4BF51CB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RR=60% and ROA=12%, internal growth = 0.072 / 0.928 = 7.76%.</a:t>
            </a:r>
          </a:p>
        </p:txBody>
      </p:sp>
      <p:sp>
        <p:nvSpPr>
          <p:cNvPr id="508" name="Text 9">
            <a:extLst xmlns:a="http://schemas.openxmlformats.org/drawingml/2006/main">
              <a:ext uri="{FF2B5EF4-FFF2-40B4-BE49-F238E27FC236}">
                <a16:creationId xmlns:a16="http://schemas.microsoft.com/office/drawing/2014/main" id="{ED7197FD-C22B-4859-9CD3-5CD4829A5E3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509" name="Text 10">
            <a:extLst xmlns:a="http://schemas.openxmlformats.org/drawingml/2006/main">
              <a:ext uri="{FF2B5EF4-FFF2-40B4-BE49-F238E27FC236}">
                <a16:creationId xmlns:a16="http://schemas.microsoft.com/office/drawing/2014/main" id="{2721A38B-8BFF-4487-9907-5494DD030A0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37</a:t>
            </a:r>
          </a:p>
        </p:txBody>
      </p:sp>
      <p:sp>
        <p:nvSpPr>
          <p:cNvPr id="510" name="Rounded Rectangle 509">
            <a:extLst xmlns:a="http://schemas.openxmlformats.org/drawingml/2006/main">
              <a:ext uri="{FF2B5EF4-FFF2-40B4-BE49-F238E27FC236}">
                <a16:creationId xmlns:a16="http://schemas.microsoft.com/office/drawing/2014/main" id="{4C493AFD-289F-450A-93DA-7ACB6BEE33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11" name="Rounded Rectangle 510">
            <a:extLst xmlns:a="http://schemas.openxmlformats.org/drawingml/2006/main">
              <a:ext uri="{FF2B5EF4-FFF2-40B4-BE49-F238E27FC236}">
                <a16:creationId xmlns:a16="http://schemas.microsoft.com/office/drawing/2014/main" id="{FD0E1CF8-6F5C-41BA-9B16-47865ABEDA1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512" name="TextBox 511">
            <a:extLst xmlns:a="http://schemas.openxmlformats.org/drawingml/2006/main">
              <a:ext uri="{FF2B5EF4-FFF2-40B4-BE49-F238E27FC236}">
                <a16:creationId xmlns:a16="http://schemas.microsoft.com/office/drawing/2014/main" id="{799F74E1-68CA-4E6D-863F-99A4CDFE79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Internal growth rate estimates growth supported only by retained earnings.</a:t>
            </a:r>
          </a:p>
        </p:txBody>
      </p:sp>
      <p:sp>
        <p:nvSpPr>
          <p:cNvPr id="513" name="Rounded Rectangle 512">
            <a:extLst xmlns:a="http://schemas.openxmlformats.org/drawingml/2006/main">
              <a:ext uri="{FF2B5EF4-FFF2-40B4-BE49-F238E27FC236}">
                <a16:creationId xmlns:a16="http://schemas.microsoft.com/office/drawing/2014/main" id="{BB7886AE-85F9-4A30-97EF-EEB4E5C8362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14" name="Rounded Rectangle 513">
            <a:extLst xmlns:a="http://schemas.openxmlformats.org/drawingml/2006/main">
              <a:ext uri="{FF2B5EF4-FFF2-40B4-BE49-F238E27FC236}">
                <a16:creationId xmlns:a16="http://schemas.microsoft.com/office/drawing/2014/main" id="{3C34A52C-B115-4B57-8B4A-7A5CAA15F2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515" name="TextBox 514">
            <a:extLst xmlns:a="http://schemas.openxmlformats.org/drawingml/2006/main">
              <a:ext uri="{FF2B5EF4-FFF2-40B4-BE49-F238E27FC236}">
                <a16:creationId xmlns:a16="http://schemas.microsoft.com/office/drawing/2014/main" id="{396801FD-63C7-41D2-9A8E-4610E01A6AE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assumes the firm does not raise new external financing.</a:t>
            </a:r>
          </a:p>
        </p:txBody>
      </p:sp>
      <p:sp>
        <p:nvSpPr>
          <p:cNvPr id="516" name="Rounded Rectangle 515">
            <a:extLst xmlns:a="http://schemas.openxmlformats.org/drawingml/2006/main">
              <a:ext uri="{FF2B5EF4-FFF2-40B4-BE49-F238E27FC236}">
                <a16:creationId xmlns:a16="http://schemas.microsoft.com/office/drawing/2014/main" id="{2FFF6A63-A737-432A-A842-829821F42ED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17" name="Rounded Rectangle 516">
            <a:extLst xmlns:a="http://schemas.openxmlformats.org/drawingml/2006/main">
              <a:ext uri="{FF2B5EF4-FFF2-40B4-BE49-F238E27FC236}">
                <a16:creationId xmlns:a16="http://schemas.microsoft.com/office/drawing/2014/main" id="{97236B08-5ABC-40B4-BC06-9229DD622E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518" name="TextBox 517">
            <a:extLst xmlns:a="http://schemas.openxmlformats.org/drawingml/2006/main">
              <a:ext uri="{FF2B5EF4-FFF2-40B4-BE49-F238E27FC236}">
                <a16:creationId xmlns:a16="http://schemas.microsoft.com/office/drawing/2014/main" id="{A251D5DA-B04C-4FED-8C95-3CACE1E86AC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retention rate measures the share of earnings kept in the business.</a:t>
            </a:r>
          </a:p>
        </p:txBody>
      </p:sp>
      <p:sp>
        <p:nvSpPr>
          <p:cNvPr id="519" name="Rounded Rectangle 518">
            <a:extLst xmlns:a="http://schemas.openxmlformats.org/drawingml/2006/main">
              <a:ext uri="{FF2B5EF4-FFF2-40B4-BE49-F238E27FC236}">
                <a16:creationId xmlns:a16="http://schemas.microsoft.com/office/drawing/2014/main" id="{3405F856-2BA9-4B29-BDF1-E3D7E0B9F85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20" name="Rounded Rectangle 519">
            <a:extLst xmlns:a="http://schemas.openxmlformats.org/drawingml/2006/main">
              <a:ext uri="{FF2B5EF4-FFF2-40B4-BE49-F238E27FC236}">
                <a16:creationId xmlns:a16="http://schemas.microsoft.com/office/drawing/2014/main" id="{E782A72D-BB03-4D7A-A49F-49688F0EEF4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521" name="TextBox 520">
            <a:extLst xmlns:a="http://schemas.openxmlformats.org/drawingml/2006/main">
              <a:ext uri="{FF2B5EF4-FFF2-40B4-BE49-F238E27FC236}">
                <a16:creationId xmlns:a16="http://schemas.microsoft.com/office/drawing/2014/main" id="{73AE3240-8D6F-4B9E-8EF7-0FBFA084332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Higher ROA and higher retention increase internal growth capacity.</a:t>
            </a:r>
          </a:p>
        </p:txBody>
      </p:sp>
    </p:spTree>
    <p:extLst>
      <p:ext uri="{BB962C8B-B14F-4D97-AF65-F5344CB8AC3E}">
        <p14:creationId xmlns:p14="http://schemas.microsoft.com/office/powerpoint/2010/main" val="37023446"/>
      </p:ext>
    </p:extLst>
  </p:cSld>
</p:sld>
</file>

<file path=ppt/slides/slide39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510" name="Text 0">
            <a:extLst xmlns:a="http://schemas.openxmlformats.org/drawingml/2006/main">
              <a:ext uri="{FF2B5EF4-FFF2-40B4-BE49-F238E27FC236}">
                <a16:creationId xmlns:a16="http://schemas.microsoft.com/office/drawing/2014/main" id="{DB854382-26D2-4205-83B7-092533BF5BC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GROWTH</a:t>
            </a:r>
          </a:p>
        </p:txBody>
      </p:sp>
      <p:sp>
        <p:nvSpPr>
          <p:cNvPr id="511" name="Text 1">
            <a:extLst xmlns:a="http://schemas.openxmlformats.org/drawingml/2006/main">
              <a:ext uri="{FF2B5EF4-FFF2-40B4-BE49-F238E27FC236}">
                <a16:creationId xmlns:a16="http://schemas.microsoft.com/office/drawing/2014/main" id="{0C168ECE-CDFC-482C-AA04-79895CEF43B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Sustainable Growth Rate</a:t>
            </a:r>
          </a:p>
        </p:txBody>
      </p:sp>
      <p:sp>
        <p:nvSpPr>
          <p:cNvPr id="512" name="Text 2">
            <a:extLst xmlns:a="http://schemas.openxmlformats.org/drawingml/2006/main">
              <a:ext uri="{FF2B5EF4-FFF2-40B4-BE49-F238E27FC236}">
                <a16:creationId xmlns:a16="http://schemas.microsoft.com/office/drawing/2014/main" id="{807F9AD9-854D-4DB5-A23B-63D95E6393A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513" name="Shape 3">
            <a:extLst xmlns:a="http://schemas.openxmlformats.org/drawingml/2006/main">
              <a:ext uri="{FF2B5EF4-FFF2-40B4-BE49-F238E27FC236}">
                <a16:creationId xmlns:a16="http://schemas.microsoft.com/office/drawing/2014/main" id="{1BADEB9B-0B3F-44E3-A4B4-DA2E9BE1B44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14" name="Text 4">
            <a:extLst xmlns:a="http://schemas.openxmlformats.org/drawingml/2006/main">
              <a:ext uri="{FF2B5EF4-FFF2-40B4-BE49-F238E27FC236}">
                <a16:creationId xmlns:a16="http://schemas.microsoft.com/office/drawing/2014/main" id="{ADBCF1AB-C987-401D-8A64-2657BEAA7E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540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c94c5832c27a4abd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517" name="Text 6">
            <a:extLst xmlns:a="http://schemas.openxmlformats.org/drawingml/2006/main">
              <a:ext uri="{FF2B5EF4-FFF2-40B4-BE49-F238E27FC236}">
                <a16:creationId xmlns:a16="http://schemas.microsoft.com/office/drawing/2014/main" id="{7C60A979-68E5-47DB-94FD-DDD681F60D4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Sustainable Growth Rate = (RR × ROE) / [1 − (RR × ROE)]</a:t>
            </a:r>
          </a:p>
        </p:txBody>
      </p:sp>
      <p:sp>
        <p:nvSpPr>
          <p:cNvPr id="518" name="Text 7">
            <a:extLst xmlns:a="http://schemas.openxmlformats.org/drawingml/2006/main">
              <a:ext uri="{FF2B5EF4-FFF2-40B4-BE49-F238E27FC236}">
                <a16:creationId xmlns:a16="http://schemas.microsoft.com/office/drawing/2014/main" id="{D02B58B7-A4A9-4B1F-A84E-1096B92C90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Sustainable growth links profitability, retention, and capital structure.</a:t>
            </a:r>
          </a:p>
        </p:txBody>
      </p:sp>
      <p:sp>
        <p:nvSpPr>
          <p:cNvPr id="519" name="Text 8">
            <a:extLst xmlns:a="http://schemas.openxmlformats.org/drawingml/2006/main">
              <a:ext uri="{FF2B5EF4-FFF2-40B4-BE49-F238E27FC236}">
                <a16:creationId xmlns:a16="http://schemas.microsoft.com/office/drawing/2014/main" id="{7F2A9806-327C-4F69-9357-40043AA264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RR=60% and ROE=18%, sustainable growth = 0.108 / 0.892 = 12.11%.</a:t>
            </a:r>
          </a:p>
        </p:txBody>
      </p:sp>
      <p:sp>
        <p:nvSpPr>
          <p:cNvPr id="520" name="Text 9">
            <a:extLst xmlns:a="http://schemas.openxmlformats.org/drawingml/2006/main">
              <a:ext uri="{FF2B5EF4-FFF2-40B4-BE49-F238E27FC236}">
                <a16:creationId xmlns:a16="http://schemas.microsoft.com/office/drawing/2014/main" id="{B1734532-98F8-484C-A658-1DB1FB6270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521" name="Text 10">
            <a:extLst xmlns:a="http://schemas.openxmlformats.org/drawingml/2006/main">
              <a:ext uri="{FF2B5EF4-FFF2-40B4-BE49-F238E27FC236}">
                <a16:creationId xmlns:a16="http://schemas.microsoft.com/office/drawing/2014/main" id="{E4FC6DF7-693E-4CA2-A78E-FBDD8119867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38</a:t>
            </a:r>
          </a:p>
        </p:txBody>
      </p:sp>
      <p:sp>
        <p:nvSpPr>
          <p:cNvPr id="522" name="Rounded Rectangle 521">
            <a:extLst xmlns:a="http://schemas.openxmlformats.org/drawingml/2006/main">
              <a:ext uri="{FF2B5EF4-FFF2-40B4-BE49-F238E27FC236}">
                <a16:creationId xmlns:a16="http://schemas.microsoft.com/office/drawing/2014/main" id="{9E31350F-65B6-43FD-BDF3-174298166C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23" name="Rounded Rectangle 522">
            <a:extLst xmlns:a="http://schemas.openxmlformats.org/drawingml/2006/main">
              <a:ext uri="{FF2B5EF4-FFF2-40B4-BE49-F238E27FC236}">
                <a16:creationId xmlns:a16="http://schemas.microsoft.com/office/drawing/2014/main" id="{C94A2EBA-F46A-452D-A702-128EF1C7BDE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524" name="TextBox 523">
            <a:extLst xmlns:a="http://schemas.openxmlformats.org/drawingml/2006/main">
              <a:ext uri="{FF2B5EF4-FFF2-40B4-BE49-F238E27FC236}">
                <a16:creationId xmlns:a16="http://schemas.microsoft.com/office/drawing/2014/main" id="{A723ECF6-2F85-46D7-8979-D4FF473807F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Sustainable growth rate allows the firm to use retained earnings and debt.</a:t>
            </a:r>
          </a:p>
        </p:txBody>
      </p:sp>
      <p:sp>
        <p:nvSpPr>
          <p:cNvPr id="525" name="Rounded Rectangle 524">
            <a:extLst xmlns:a="http://schemas.openxmlformats.org/drawingml/2006/main">
              <a:ext uri="{FF2B5EF4-FFF2-40B4-BE49-F238E27FC236}">
                <a16:creationId xmlns:a16="http://schemas.microsoft.com/office/drawing/2014/main" id="{D22DA48D-B4EB-4536-9A04-D764F684400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26" name="Rounded Rectangle 525">
            <a:extLst xmlns:a="http://schemas.openxmlformats.org/drawingml/2006/main">
              <a:ext uri="{FF2B5EF4-FFF2-40B4-BE49-F238E27FC236}">
                <a16:creationId xmlns:a16="http://schemas.microsoft.com/office/drawing/2014/main" id="{553BFC06-C415-4E59-BB0B-A64B0152B1F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527" name="TextBox 526">
            <a:extLst xmlns:a="http://schemas.openxmlformats.org/drawingml/2006/main">
              <a:ext uri="{FF2B5EF4-FFF2-40B4-BE49-F238E27FC236}">
                <a16:creationId xmlns:a16="http://schemas.microsoft.com/office/drawing/2014/main" id="{98EE40CD-A1FA-4411-A6A5-C78C2199EF3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assumes the firm maintains its target capital structure over time.</a:t>
            </a:r>
          </a:p>
        </p:txBody>
      </p:sp>
      <p:sp>
        <p:nvSpPr>
          <p:cNvPr id="528" name="Rounded Rectangle 527">
            <a:extLst xmlns:a="http://schemas.openxmlformats.org/drawingml/2006/main">
              <a:ext uri="{FF2B5EF4-FFF2-40B4-BE49-F238E27FC236}">
                <a16:creationId xmlns:a16="http://schemas.microsoft.com/office/drawing/2014/main" id="{18F147C8-B402-41AF-891D-6485BB73B7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29" name="Rounded Rectangle 528">
            <a:extLst xmlns:a="http://schemas.openxmlformats.org/drawingml/2006/main">
              <a:ext uri="{FF2B5EF4-FFF2-40B4-BE49-F238E27FC236}">
                <a16:creationId xmlns:a16="http://schemas.microsoft.com/office/drawing/2014/main" id="{F47D0FA5-0FE8-4847-A4F9-63F7717093C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530" name="TextBox 529">
            <a:extLst xmlns:a="http://schemas.openxmlformats.org/drawingml/2006/main">
              <a:ext uri="{FF2B5EF4-FFF2-40B4-BE49-F238E27FC236}">
                <a16:creationId xmlns:a16="http://schemas.microsoft.com/office/drawing/2014/main" id="{3E90499C-9C97-46B1-AE4F-1B46D1CEEC6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Higher ROE and higher retention increase sustainable growth.</a:t>
            </a:r>
          </a:p>
        </p:txBody>
      </p:sp>
      <p:sp>
        <p:nvSpPr>
          <p:cNvPr id="531" name="Rounded Rectangle 530">
            <a:extLst xmlns:a="http://schemas.openxmlformats.org/drawingml/2006/main">
              <a:ext uri="{FF2B5EF4-FFF2-40B4-BE49-F238E27FC236}">
                <a16:creationId xmlns:a16="http://schemas.microsoft.com/office/drawing/2014/main" id="{09C48139-E443-4AA4-A880-7740C8DE838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32" name="Rounded Rectangle 531">
            <a:extLst xmlns:a="http://schemas.openxmlformats.org/drawingml/2006/main">
              <a:ext uri="{FF2B5EF4-FFF2-40B4-BE49-F238E27FC236}">
                <a16:creationId xmlns:a16="http://schemas.microsoft.com/office/drawing/2014/main" id="{E4C0079F-2B89-4871-9AA5-921B9F4C2AB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533" name="TextBox 532">
            <a:extLst xmlns:a="http://schemas.openxmlformats.org/drawingml/2006/main">
              <a:ext uri="{FF2B5EF4-FFF2-40B4-BE49-F238E27FC236}">
                <a16:creationId xmlns:a16="http://schemas.microsoft.com/office/drawing/2014/main" id="{FBF328B7-35EA-4B59-AB40-37ECAF46DA6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Growth above this rate usually requires changing financing or dividend policy.</a:t>
            </a:r>
          </a:p>
        </p:txBody>
      </p:sp>
    </p:spTree>
    <p:extLst>
      <p:ext uri="{BB962C8B-B14F-4D97-AF65-F5344CB8AC3E}">
        <p14:creationId xmlns:p14="http://schemas.microsoft.com/office/powerpoint/2010/main" val="1394502409"/>
      </p:ext>
    </p:extLst>
  </p:cSld>
</p:sld>
</file>

<file path=ppt/slides/slide40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522" name="Text 0">
            <a:extLst xmlns:a="http://schemas.openxmlformats.org/drawingml/2006/main">
              <a:ext uri="{FF2B5EF4-FFF2-40B4-BE49-F238E27FC236}">
                <a16:creationId xmlns:a16="http://schemas.microsoft.com/office/drawing/2014/main" id="{463B311A-FA5E-48BF-856D-81137B28A28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DIVIDENDS</a:t>
            </a:r>
          </a:p>
        </p:txBody>
      </p:sp>
      <p:sp>
        <p:nvSpPr>
          <p:cNvPr id="523" name="Text 1">
            <a:extLst xmlns:a="http://schemas.openxmlformats.org/drawingml/2006/main">
              <a:ext uri="{FF2B5EF4-FFF2-40B4-BE49-F238E27FC236}">
                <a16:creationId xmlns:a16="http://schemas.microsoft.com/office/drawing/2014/main" id="{72096425-3B13-47F8-8CA7-63CD2FF8E3D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Dividend Policy Overview</a:t>
            </a:r>
          </a:p>
        </p:txBody>
      </p:sp>
      <p:sp>
        <p:nvSpPr>
          <p:cNvPr id="524" name="Text 2">
            <a:extLst xmlns:a="http://schemas.openxmlformats.org/drawingml/2006/main">
              <a:ext uri="{FF2B5EF4-FFF2-40B4-BE49-F238E27FC236}">
                <a16:creationId xmlns:a16="http://schemas.microsoft.com/office/drawing/2014/main" id="{2C285ECA-D01D-42AA-B4CC-813E2C8DE8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525" name="Shape 3">
            <a:extLst xmlns:a="http://schemas.openxmlformats.org/drawingml/2006/main">
              <a:ext uri="{FF2B5EF4-FFF2-40B4-BE49-F238E27FC236}">
                <a16:creationId xmlns:a16="http://schemas.microsoft.com/office/drawing/2014/main" id="{861CAD57-76A1-49C9-BD60-FE5607D9B7C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26" name="Text 4">
            <a:extLst xmlns:a="http://schemas.openxmlformats.org/drawingml/2006/main">
              <a:ext uri="{FF2B5EF4-FFF2-40B4-BE49-F238E27FC236}">
                <a16:creationId xmlns:a16="http://schemas.microsoft.com/office/drawing/2014/main" id="{80F9C546-9499-4728-A8F3-0C024AC5B9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552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dca3725842954331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529" name="Text 6">
            <a:extLst xmlns:a="http://schemas.openxmlformats.org/drawingml/2006/main">
              <a:ext uri="{FF2B5EF4-FFF2-40B4-BE49-F238E27FC236}">
                <a16:creationId xmlns:a16="http://schemas.microsoft.com/office/drawing/2014/main" id="{F0C183A3-ACCE-462F-9810-5A9DB99AD8A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Net Income = Dividends + Addition to Retained Earnings</a:t>
            </a:r>
          </a:p>
        </p:txBody>
      </p:sp>
      <p:sp>
        <p:nvSpPr>
          <p:cNvPr id="530" name="Text 7">
            <a:extLst xmlns:a="http://schemas.openxmlformats.org/drawingml/2006/main">
              <a:ext uri="{FF2B5EF4-FFF2-40B4-BE49-F238E27FC236}">
                <a16:creationId xmlns:a16="http://schemas.microsoft.com/office/drawing/2014/main" id="{A87E117E-8295-4548-AC78-148399376E4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Dividend policy is both an investor-relations decision and a financing decision.</a:t>
            </a:r>
          </a:p>
        </p:txBody>
      </p:sp>
      <p:sp>
        <p:nvSpPr>
          <p:cNvPr id="531" name="Text 8">
            <a:extLst xmlns:a="http://schemas.openxmlformats.org/drawingml/2006/main">
              <a:ext uri="{FF2B5EF4-FFF2-40B4-BE49-F238E27FC236}">
                <a16:creationId xmlns:a16="http://schemas.microsoft.com/office/drawing/2014/main" id="{068511DD-6DF7-456B-BEB1-838E7EFEDB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mature firm may pay higher dividends; a fast-growing firm may retain more earnings.</a:t>
            </a:r>
          </a:p>
        </p:txBody>
      </p:sp>
      <p:sp>
        <p:nvSpPr>
          <p:cNvPr id="532" name="Text 9">
            <a:extLst xmlns:a="http://schemas.openxmlformats.org/drawingml/2006/main">
              <a:ext uri="{FF2B5EF4-FFF2-40B4-BE49-F238E27FC236}">
                <a16:creationId xmlns:a16="http://schemas.microsoft.com/office/drawing/2014/main" id="{342645C7-7BC3-47BA-8C54-E68B31BDB74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533" name="Text 10">
            <a:extLst xmlns:a="http://schemas.openxmlformats.org/drawingml/2006/main">
              <a:ext uri="{FF2B5EF4-FFF2-40B4-BE49-F238E27FC236}">
                <a16:creationId xmlns:a16="http://schemas.microsoft.com/office/drawing/2014/main" id="{394CEFEA-E6E9-4AF6-90CD-02398C07736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39</a:t>
            </a:r>
          </a:p>
        </p:txBody>
      </p:sp>
      <p:sp>
        <p:nvSpPr>
          <p:cNvPr id="534" name="Rounded Rectangle 533">
            <a:extLst xmlns:a="http://schemas.openxmlformats.org/drawingml/2006/main">
              <a:ext uri="{FF2B5EF4-FFF2-40B4-BE49-F238E27FC236}">
                <a16:creationId xmlns:a16="http://schemas.microsoft.com/office/drawing/2014/main" id="{E3FBBD27-57D6-4353-8DEE-5279DB5975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35" name="Rounded Rectangle 534">
            <a:extLst xmlns:a="http://schemas.openxmlformats.org/drawingml/2006/main">
              <a:ext uri="{FF2B5EF4-FFF2-40B4-BE49-F238E27FC236}">
                <a16:creationId xmlns:a16="http://schemas.microsoft.com/office/drawing/2014/main" id="{0DD041D5-CE83-4D9E-BAD8-58853F74BC4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536" name="TextBox 535">
            <a:extLst xmlns:a="http://schemas.openxmlformats.org/drawingml/2006/main">
              <a:ext uri="{FF2B5EF4-FFF2-40B4-BE49-F238E27FC236}">
                <a16:creationId xmlns:a16="http://schemas.microsoft.com/office/drawing/2014/main" id="{27912493-B33D-493A-A7C2-B2097FAF03A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Dividend policy determines how much profit is paid to shareholders versus retained.</a:t>
            </a:r>
          </a:p>
        </p:txBody>
      </p:sp>
      <p:sp>
        <p:nvSpPr>
          <p:cNvPr id="537" name="Rounded Rectangle 536">
            <a:extLst xmlns:a="http://schemas.openxmlformats.org/drawingml/2006/main">
              <a:ext uri="{FF2B5EF4-FFF2-40B4-BE49-F238E27FC236}">
                <a16:creationId xmlns:a16="http://schemas.microsoft.com/office/drawing/2014/main" id="{3CDA2B5C-32D8-4219-96EC-F907B788FE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38" name="Rounded Rectangle 537">
            <a:extLst xmlns:a="http://schemas.openxmlformats.org/drawingml/2006/main">
              <a:ext uri="{FF2B5EF4-FFF2-40B4-BE49-F238E27FC236}">
                <a16:creationId xmlns:a16="http://schemas.microsoft.com/office/drawing/2014/main" id="{AD12770F-0241-4B96-9BA6-AB0398AED8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539" name="TextBox 538">
            <a:extLst xmlns:a="http://schemas.openxmlformats.org/drawingml/2006/main">
              <a:ext uri="{FF2B5EF4-FFF2-40B4-BE49-F238E27FC236}">
                <a16:creationId xmlns:a16="http://schemas.microsoft.com/office/drawing/2014/main" id="{C7A812A9-3852-4272-84F2-79082017672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It affects investor cash income and internal financing.</a:t>
            </a:r>
          </a:p>
        </p:txBody>
      </p:sp>
      <p:sp>
        <p:nvSpPr>
          <p:cNvPr id="540" name="Rounded Rectangle 539">
            <a:extLst xmlns:a="http://schemas.openxmlformats.org/drawingml/2006/main">
              <a:ext uri="{FF2B5EF4-FFF2-40B4-BE49-F238E27FC236}">
                <a16:creationId xmlns:a16="http://schemas.microsoft.com/office/drawing/2014/main" id="{D0FE3B1C-D9EA-47A1-B517-11C3F0D697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41" name="Rounded Rectangle 540">
            <a:extLst xmlns:a="http://schemas.openxmlformats.org/drawingml/2006/main">
              <a:ext uri="{FF2B5EF4-FFF2-40B4-BE49-F238E27FC236}">
                <a16:creationId xmlns:a16="http://schemas.microsoft.com/office/drawing/2014/main" id="{D57B6F68-0EC9-4458-A1AC-40AA1BEB2DA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542" name="TextBox 541">
            <a:extLst xmlns:a="http://schemas.openxmlformats.org/drawingml/2006/main">
              <a:ext uri="{FF2B5EF4-FFF2-40B4-BE49-F238E27FC236}">
                <a16:creationId xmlns:a16="http://schemas.microsoft.com/office/drawing/2014/main" id="{522B6FAF-F8C4-490E-9DE0-07074885554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High payout means less retained earnings for growth.</a:t>
            </a:r>
          </a:p>
        </p:txBody>
      </p:sp>
      <p:sp>
        <p:nvSpPr>
          <p:cNvPr id="543" name="Rounded Rectangle 542">
            <a:extLst xmlns:a="http://schemas.openxmlformats.org/drawingml/2006/main">
              <a:ext uri="{FF2B5EF4-FFF2-40B4-BE49-F238E27FC236}">
                <a16:creationId xmlns:a16="http://schemas.microsoft.com/office/drawing/2014/main" id="{3FFC5D1B-7CFB-44DE-BD98-AABC6C8C6E2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44" name="Rounded Rectangle 543">
            <a:extLst xmlns:a="http://schemas.openxmlformats.org/drawingml/2006/main">
              <a:ext uri="{FF2B5EF4-FFF2-40B4-BE49-F238E27FC236}">
                <a16:creationId xmlns:a16="http://schemas.microsoft.com/office/drawing/2014/main" id="{A1E4D860-1473-4FC0-B44A-927152AC39A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545" name="TextBox 544">
            <a:extLst xmlns:a="http://schemas.openxmlformats.org/drawingml/2006/main">
              <a:ext uri="{FF2B5EF4-FFF2-40B4-BE49-F238E27FC236}">
                <a16:creationId xmlns:a16="http://schemas.microsoft.com/office/drawing/2014/main" id="{62BCA9C3-C471-4140-A1C0-894AF876FE8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Low payout may support expansion but reduce current shareholder cash income.</a:t>
            </a:r>
          </a:p>
        </p:txBody>
      </p:sp>
    </p:spTree>
    <p:extLst>
      <p:ext uri="{BB962C8B-B14F-4D97-AF65-F5344CB8AC3E}">
        <p14:creationId xmlns:p14="http://schemas.microsoft.com/office/powerpoint/2010/main" val="1194641963"/>
      </p:ext>
    </p:extLst>
  </p:cSld>
</p:sld>
</file>

<file path=ppt/slides/slide41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534" name="Text 0">
            <a:extLst xmlns:a="http://schemas.openxmlformats.org/drawingml/2006/main">
              <a:ext uri="{FF2B5EF4-FFF2-40B4-BE49-F238E27FC236}">
                <a16:creationId xmlns:a16="http://schemas.microsoft.com/office/drawing/2014/main" id="{CFF827A7-424D-4399-A34D-B79B7214D86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DIVIDENDS</a:t>
            </a:r>
          </a:p>
        </p:txBody>
      </p:sp>
      <p:sp>
        <p:nvSpPr>
          <p:cNvPr id="535" name="Text 1">
            <a:extLst xmlns:a="http://schemas.openxmlformats.org/drawingml/2006/main">
              <a:ext uri="{FF2B5EF4-FFF2-40B4-BE49-F238E27FC236}">
                <a16:creationId xmlns:a16="http://schemas.microsoft.com/office/drawing/2014/main" id="{2FF354F4-F826-4050-B737-67B78244B9E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Cash Dividends</a:t>
            </a:r>
          </a:p>
        </p:txBody>
      </p:sp>
      <p:sp>
        <p:nvSpPr>
          <p:cNvPr id="536" name="Text 2">
            <a:extLst xmlns:a="http://schemas.openxmlformats.org/drawingml/2006/main">
              <a:ext uri="{FF2B5EF4-FFF2-40B4-BE49-F238E27FC236}">
                <a16:creationId xmlns:a16="http://schemas.microsoft.com/office/drawing/2014/main" id="{1D24F695-CF57-4238-8E6E-8D3844834A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537" name="Shape 3">
            <a:extLst xmlns:a="http://schemas.openxmlformats.org/drawingml/2006/main">
              <a:ext uri="{FF2B5EF4-FFF2-40B4-BE49-F238E27FC236}">
                <a16:creationId xmlns:a16="http://schemas.microsoft.com/office/drawing/2014/main" id="{C63173BF-6C48-4190-973D-B789221712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38" name="Text 4">
            <a:extLst xmlns:a="http://schemas.openxmlformats.org/drawingml/2006/main">
              <a:ext uri="{FF2B5EF4-FFF2-40B4-BE49-F238E27FC236}">
                <a16:creationId xmlns:a16="http://schemas.microsoft.com/office/drawing/2014/main" id="{3BF98886-955D-4424-A855-3AB228EF965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56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3d4a2911ca7c4cfe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541" name="Text 6">
            <a:extLst xmlns:a="http://schemas.openxmlformats.org/drawingml/2006/main">
              <a:ext uri="{FF2B5EF4-FFF2-40B4-BE49-F238E27FC236}">
                <a16:creationId xmlns:a16="http://schemas.microsoft.com/office/drawing/2014/main" id="{64013323-3395-44FC-BEC7-4116C505831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Profit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Earnings generated</a:t>
            </a:r>
          </a:p>
        </p:txBody>
      </p:sp>
      <p:sp>
        <p:nvSpPr>
          <p:cNvPr id="542" name="Shape 7">
            <a:extLst xmlns:a="http://schemas.openxmlformats.org/drawingml/2006/main">
              <a:ext uri="{FF2B5EF4-FFF2-40B4-BE49-F238E27FC236}">
                <a16:creationId xmlns:a16="http://schemas.microsoft.com/office/drawing/2014/main" id="{DF56E12F-D3A0-4C46-84C2-DBFF4F5AF52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43" name="Text 8">
            <a:extLst xmlns:a="http://schemas.openxmlformats.org/drawingml/2006/main">
              <a:ext uri="{FF2B5EF4-FFF2-40B4-BE49-F238E27FC236}">
                <a16:creationId xmlns:a16="http://schemas.microsoft.com/office/drawing/2014/main" id="{A94689F5-2192-4115-B872-160F0E3383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Dividend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Cash paid out</a:t>
            </a:r>
          </a:p>
        </p:txBody>
      </p:sp>
      <p:sp>
        <p:nvSpPr>
          <p:cNvPr id="544" name="Shape 9">
            <a:extLst xmlns:a="http://schemas.openxmlformats.org/drawingml/2006/main">
              <a:ext uri="{FF2B5EF4-FFF2-40B4-BE49-F238E27FC236}">
                <a16:creationId xmlns:a16="http://schemas.microsoft.com/office/drawing/2014/main" id="{238744D8-E34F-4367-A201-3C5F1FFA7D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45" name="Text 10">
            <a:extLst xmlns:a="http://schemas.openxmlformats.org/drawingml/2006/main">
              <a:ext uri="{FF2B5EF4-FFF2-40B4-BE49-F238E27FC236}">
                <a16:creationId xmlns:a16="http://schemas.microsoft.com/office/drawing/2014/main" id="{6321B3F5-30BF-4708-A49F-447C8C8A30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Retained earnings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Funds kept</a:t>
            </a:r>
          </a:p>
        </p:txBody>
      </p:sp>
      <p:sp>
        <p:nvSpPr>
          <p:cNvPr id="546" name="Text 11">
            <a:extLst xmlns:a="http://schemas.openxmlformats.org/drawingml/2006/main">
              <a:ext uri="{FF2B5EF4-FFF2-40B4-BE49-F238E27FC236}">
                <a16:creationId xmlns:a16="http://schemas.microsoft.com/office/drawing/2014/main" id="{C4F2463A-81E0-4EDF-99BD-ECFF4B2F361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dividend is attractive only if the firm can afford it without harming good investments.</a:t>
            </a:r>
          </a:p>
        </p:txBody>
      </p:sp>
      <p:sp>
        <p:nvSpPr>
          <p:cNvPr id="547" name="Text 12">
            <a:extLst xmlns:a="http://schemas.openxmlformats.org/drawingml/2006/main">
              <a:ext uri="{FF2B5EF4-FFF2-40B4-BE49-F238E27FC236}">
                <a16:creationId xmlns:a16="http://schemas.microsoft.com/office/drawing/2014/main" id="{EAC27105-95A9-4353-AD9D-444500CFD26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a firm pays $1 million in dividends, that cash is no longer available for internal project financing.</a:t>
            </a:r>
          </a:p>
        </p:txBody>
      </p:sp>
      <p:sp>
        <p:nvSpPr>
          <p:cNvPr id="548" name="Text 13">
            <a:extLst xmlns:a="http://schemas.openxmlformats.org/drawingml/2006/main">
              <a:ext uri="{FF2B5EF4-FFF2-40B4-BE49-F238E27FC236}">
                <a16:creationId xmlns:a16="http://schemas.microsoft.com/office/drawing/2014/main" id="{A30CEAA1-D13B-4169-A014-3B28150FAD3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549" name="Text 14">
            <a:extLst xmlns:a="http://schemas.openxmlformats.org/drawingml/2006/main">
              <a:ext uri="{FF2B5EF4-FFF2-40B4-BE49-F238E27FC236}">
                <a16:creationId xmlns:a16="http://schemas.microsoft.com/office/drawing/2014/main" id="{5329AA7E-A2F2-4205-827D-93FE01926D0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40</a:t>
            </a:r>
          </a:p>
        </p:txBody>
      </p:sp>
      <p:sp>
        <p:nvSpPr>
          <p:cNvPr id="550" name="Rounded Rectangle 549">
            <a:extLst xmlns:a="http://schemas.openxmlformats.org/drawingml/2006/main">
              <a:ext uri="{FF2B5EF4-FFF2-40B4-BE49-F238E27FC236}">
                <a16:creationId xmlns:a16="http://schemas.microsoft.com/office/drawing/2014/main" id="{5A8350C8-3E02-4EC4-AF3C-8DD520B6B30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51" name="Rounded Rectangle 550">
            <a:extLst xmlns:a="http://schemas.openxmlformats.org/drawingml/2006/main">
              <a:ext uri="{FF2B5EF4-FFF2-40B4-BE49-F238E27FC236}">
                <a16:creationId xmlns:a16="http://schemas.microsoft.com/office/drawing/2014/main" id="{348C70F3-3CE6-4D02-824E-FA321FEBD93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552" name="TextBox 551">
            <a:extLst xmlns:a="http://schemas.openxmlformats.org/drawingml/2006/main">
              <a:ext uri="{FF2B5EF4-FFF2-40B4-BE49-F238E27FC236}">
                <a16:creationId xmlns:a16="http://schemas.microsoft.com/office/drawing/2014/main" id="{6E6DFAAD-BFE5-4094-9310-BBC555DB1DD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Cash dividends are direct cash payments to shareholders.</a:t>
            </a:r>
          </a:p>
        </p:txBody>
      </p:sp>
      <p:sp>
        <p:nvSpPr>
          <p:cNvPr id="553" name="Rounded Rectangle 552">
            <a:extLst xmlns:a="http://schemas.openxmlformats.org/drawingml/2006/main">
              <a:ext uri="{FF2B5EF4-FFF2-40B4-BE49-F238E27FC236}">
                <a16:creationId xmlns:a16="http://schemas.microsoft.com/office/drawing/2014/main" id="{B287AA0A-E94F-406E-8D4F-59A619A3D1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54" name="Rounded Rectangle 553">
            <a:extLst xmlns:a="http://schemas.openxmlformats.org/drawingml/2006/main">
              <a:ext uri="{FF2B5EF4-FFF2-40B4-BE49-F238E27FC236}">
                <a16:creationId xmlns:a16="http://schemas.microsoft.com/office/drawing/2014/main" id="{D479E0CA-07DE-4E4A-AF42-4E69EDD478C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555" name="TextBox 554">
            <a:extLst xmlns:a="http://schemas.openxmlformats.org/drawingml/2006/main">
              <a:ext uri="{FF2B5EF4-FFF2-40B4-BE49-F238E27FC236}">
                <a16:creationId xmlns:a16="http://schemas.microsoft.com/office/drawing/2014/main" id="{60506913-5A85-4059-B0F0-447C63B637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They reduce cash available inside the firm.</a:t>
            </a:r>
          </a:p>
        </p:txBody>
      </p:sp>
      <p:sp>
        <p:nvSpPr>
          <p:cNvPr id="556" name="Rounded Rectangle 555">
            <a:extLst xmlns:a="http://schemas.openxmlformats.org/drawingml/2006/main">
              <a:ext uri="{FF2B5EF4-FFF2-40B4-BE49-F238E27FC236}">
                <a16:creationId xmlns:a16="http://schemas.microsoft.com/office/drawing/2014/main" id="{F58DFEC0-5374-491F-8AF6-BBACE80A8D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57" name="Rounded Rectangle 556">
            <a:extLst xmlns:a="http://schemas.openxmlformats.org/drawingml/2006/main">
              <a:ext uri="{FF2B5EF4-FFF2-40B4-BE49-F238E27FC236}">
                <a16:creationId xmlns:a16="http://schemas.microsoft.com/office/drawing/2014/main" id="{5847CC3A-6A28-436C-9FC0-B182427458B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558" name="TextBox 557">
            <a:extLst xmlns:a="http://schemas.openxmlformats.org/drawingml/2006/main">
              <a:ext uri="{FF2B5EF4-FFF2-40B4-BE49-F238E27FC236}">
                <a16:creationId xmlns:a16="http://schemas.microsoft.com/office/drawing/2014/main" id="{1FDDCDDE-9B14-4F1D-A745-85357BAAA5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They can signal confidence when sustainable.</a:t>
            </a:r>
          </a:p>
        </p:txBody>
      </p:sp>
      <p:sp>
        <p:nvSpPr>
          <p:cNvPr id="559" name="Rounded Rectangle 558">
            <a:extLst xmlns:a="http://schemas.openxmlformats.org/drawingml/2006/main">
              <a:ext uri="{FF2B5EF4-FFF2-40B4-BE49-F238E27FC236}">
                <a16:creationId xmlns:a16="http://schemas.microsoft.com/office/drawing/2014/main" id="{44B4A3A4-B4BB-4D76-852E-E8EA2D8DE15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60" name="Rounded Rectangle 559">
            <a:extLst xmlns:a="http://schemas.openxmlformats.org/drawingml/2006/main">
              <a:ext uri="{FF2B5EF4-FFF2-40B4-BE49-F238E27FC236}">
                <a16:creationId xmlns:a16="http://schemas.microsoft.com/office/drawing/2014/main" id="{1F9684AF-8938-4CA5-A387-8D6E50243CB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561" name="TextBox 560">
            <a:extLst xmlns:a="http://schemas.openxmlformats.org/drawingml/2006/main">
              <a:ext uri="{FF2B5EF4-FFF2-40B4-BE49-F238E27FC236}">
                <a16:creationId xmlns:a16="http://schemas.microsoft.com/office/drawing/2014/main" id="{A127F1DC-2443-46DE-B581-C8092452AA7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Unsustainable dividends can weaken financial flexibility.</a:t>
            </a:r>
          </a:p>
        </p:txBody>
      </p:sp>
    </p:spTree>
    <p:extLst>
      <p:ext uri="{BB962C8B-B14F-4D97-AF65-F5344CB8AC3E}">
        <p14:creationId xmlns:p14="http://schemas.microsoft.com/office/powerpoint/2010/main" val="900430658"/>
      </p:ext>
    </p:extLst>
  </p:cSld>
</p:sld>
</file>

<file path=ppt/slides/slide42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550" name="Text 0">
            <a:extLst xmlns:a="http://schemas.openxmlformats.org/drawingml/2006/main">
              <a:ext uri="{FF2B5EF4-FFF2-40B4-BE49-F238E27FC236}">
                <a16:creationId xmlns:a16="http://schemas.microsoft.com/office/drawing/2014/main" id="{7D7C3EBC-6F89-44CF-9C3A-1637DB7CD84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DIVIDENDS</a:t>
            </a:r>
          </a:p>
        </p:txBody>
      </p:sp>
      <p:sp>
        <p:nvSpPr>
          <p:cNvPr id="551" name="Text 1">
            <a:extLst xmlns:a="http://schemas.openxmlformats.org/drawingml/2006/main">
              <a:ext uri="{FF2B5EF4-FFF2-40B4-BE49-F238E27FC236}">
                <a16:creationId xmlns:a16="http://schemas.microsoft.com/office/drawing/2014/main" id="{8A6E3A47-2F13-466F-9CB6-FCB0E740EB0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Stock Dividends and Stock Splits</a:t>
            </a:r>
          </a:p>
        </p:txBody>
      </p:sp>
      <p:sp>
        <p:nvSpPr>
          <p:cNvPr id="552" name="Text 2">
            <a:extLst xmlns:a="http://schemas.openxmlformats.org/drawingml/2006/main">
              <a:ext uri="{FF2B5EF4-FFF2-40B4-BE49-F238E27FC236}">
                <a16:creationId xmlns:a16="http://schemas.microsoft.com/office/drawing/2014/main" id="{DE1685FF-D56F-4570-8479-410188183BA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553" name="Shape 3">
            <a:extLst xmlns:a="http://schemas.openxmlformats.org/drawingml/2006/main">
              <a:ext uri="{FF2B5EF4-FFF2-40B4-BE49-F238E27FC236}">
                <a16:creationId xmlns:a16="http://schemas.microsoft.com/office/drawing/2014/main" id="{5001B201-3E72-44D0-823D-13F128C3058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54" name="Text 4">
            <a:extLst xmlns:a="http://schemas.openxmlformats.org/drawingml/2006/main">
              <a:ext uri="{FF2B5EF4-FFF2-40B4-BE49-F238E27FC236}">
                <a16:creationId xmlns:a16="http://schemas.microsoft.com/office/drawing/2014/main" id="{15530EB3-BDA2-4C59-BBC1-15DFFCAA703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591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569d9101fb1b4898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557" name="Text 6">
            <a:extLst xmlns:a="http://schemas.openxmlformats.org/drawingml/2006/main">
              <a:ext uri="{FF2B5EF4-FFF2-40B4-BE49-F238E27FC236}">
                <a16:creationId xmlns:a16="http://schemas.microsoft.com/office/drawing/2014/main" id="{2435366B-CD4D-4533-BDCC-8063FDE4E97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08513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Action</a:t>
            </a:r>
          </a:p>
        </p:txBody>
      </p:sp>
      <p:sp>
        <p:nvSpPr>
          <p:cNvPr id="558" name="Text 7">
            <a:extLst xmlns:a="http://schemas.openxmlformats.org/drawingml/2006/main">
              <a:ext uri="{FF2B5EF4-FFF2-40B4-BE49-F238E27FC236}">
                <a16:creationId xmlns:a16="http://schemas.microsoft.com/office/drawing/2014/main" id="{A02479AD-127F-470A-B6A9-E653527A62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108513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Cash paid?</a:t>
            </a:r>
          </a:p>
        </p:txBody>
      </p:sp>
      <p:sp>
        <p:nvSpPr>
          <p:cNvPr id="559" name="Text 8">
            <a:extLst xmlns:a="http://schemas.openxmlformats.org/drawingml/2006/main">
              <a:ext uri="{FF2B5EF4-FFF2-40B4-BE49-F238E27FC236}">
                <a16:creationId xmlns:a16="http://schemas.microsoft.com/office/drawing/2014/main" id="{42857C93-1C24-45DB-BC8E-C6B7074AB5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108513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Main effect</a:t>
            </a:r>
          </a:p>
        </p:txBody>
      </p:sp>
      <p:sp>
        <p:nvSpPr>
          <p:cNvPr id="560" name="Text 9">
            <a:extLst xmlns:a="http://schemas.openxmlformats.org/drawingml/2006/main">
              <a:ext uri="{FF2B5EF4-FFF2-40B4-BE49-F238E27FC236}">
                <a16:creationId xmlns:a16="http://schemas.microsoft.com/office/drawing/2014/main" id="{54A2027B-3C77-4F46-8FDA-FECC29CC270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348639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Cash dividend</a:t>
            </a:r>
          </a:p>
        </p:txBody>
      </p:sp>
      <p:sp>
        <p:nvSpPr>
          <p:cNvPr id="561" name="Text 10">
            <a:extLst xmlns:a="http://schemas.openxmlformats.org/drawingml/2006/main">
              <a:ext uri="{FF2B5EF4-FFF2-40B4-BE49-F238E27FC236}">
                <a16:creationId xmlns:a16="http://schemas.microsoft.com/office/drawing/2014/main" id="{92C9A105-0344-41F8-8733-D1B94C2F7D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348639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Yes</a:t>
            </a:r>
          </a:p>
        </p:txBody>
      </p:sp>
      <p:sp>
        <p:nvSpPr>
          <p:cNvPr id="562" name="Text 11">
            <a:extLst xmlns:a="http://schemas.openxmlformats.org/drawingml/2006/main">
              <a:ext uri="{FF2B5EF4-FFF2-40B4-BE49-F238E27FC236}">
                <a16:creationId xmlns:a16="http://schemas.microsoft.com/office/drawing/2014/main" id="{0D1ADD8F-6CED-44E9-AF63-F527CA6405C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348639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Cash leaves firm</a:t>
            </a:r>
          </a:p>
        </p:txBody>
      </p:sp>
      <p:sp>
        <p:nvSpPr>
          <p:cNvPr id="563" name="Text 12">
            <a:extLst xmlns:a="http://schemas.openxmlformats.org/drawingml/2006/main">
              <a:ext uri="{FF2B5EF4-FFF2-40B4-BE49-F238E27FC236}">
                <a16:creationId xmlns:a16="http://schemas.microsoft.com/office/drawing/2014/main" id="{59B6349E-1E24-448E-AD03-8587EF293C0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588764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Stock dividend</a:t>
            </a:r>
          </a:p>
        </p:txBody>
      </p:sp>
      <p:sp>
        <p:nvSpPr>
          <p:cNvPr id="564" name="Text 13">
            <a:extLst xmlns:a="http://schemas.openxmlformats.org/drawingml/2006/main">
              <a:ext uri="{FF2B5EF4-FFF2-40B4-BE49-F238E27FC236}">
                <a16:creationId xmlns:a16="http://schemas.microsoft.com/office/drawing/2014/main" id="{F9E0C00B-0BF2-41AA-878E-F2532B0840E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588764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No</a:t>
            </a:r>
          </a:p>
        </p:txBody>
      </p:sp>
      <p:sp>
        <p:nvSpPr>
          <p:cNvPr id="565" name="Text 14">
            <a:extLst xmlns:a="http://schemas.openxmlformats.org/drawingml/2006/main">
              <a:ext uri="{FF2B5EF4-FFF2-40B4-BE49-F238E27FC236}">
                <a16:creationId xmlns:a16="http://schemas.microsoft.com/office/drawing/2014/main" id="{0CD6B93D-5F6E-43FB-B08E-ECC4D1FB783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588764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More shares</a:t>
            </a:r>
          </a:p>
        </p:txBody>
      </p:sp>
      <p:sp>
        <p:nvSpPr>
          <p:cNvPr id="566" name="Text 15">
            <a:extLst xmlns:a="http://schemas.openxmlformats.org/drawingml/2006/main">
              <a:ext uri="{FF2B5EF4-FFF2-40B4-BE49-F238E27FC236}">
                <a16:creationId xmlns:a16="http://schemas.microsoft.com/office/drawing/2014/main" id="{2EAF4E9C-C62E-4EC5-B7FC-834840D1B7E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828889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Stock split</a:t>
            </a:r>
          </a:p>
        </p:txBody>
      </p:sp>
      <p:sp>
        <p:nvSpPr>
          <p:cNvPr id="567" name="Text 16">
            <a:extLst xmlns:a="http://schemas.openxmlformats.org/drawingml/2006/main">
              <a:ext uri="{FF2B5EF4-FFF2-40B4-BE49-F238E27FC236}">
                <a16:creationId xmlns:a16="http://schemas.microsoft.com/office/drawing/2014/main" id="{0978F77E-EED3-4689-B734-83F1190889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55425" y="4828889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No</a:t>
            </a:r>
          </a:p>
        </p:txBody>
      </p:sp>
      <p:sp>
        <p:nvSpPr>
          <p:cNvPr id="568" name="Text 17">
            <a:extLst xmlns:a="http://schemas.openxmlformats.org/drawingml/2006/main">
              <a:ext uri="{FF2B5EF4-FFF2-40B4-BE49-F238E27FC236}">
                <a16:creationId xmlns:a16="http://schemas.microsoft.com/office/drawing/2014/main" id="{02C63528-E7FC-4C60-B834-0C8E8B5BDDC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779615" y="4828889"/>
            <a:ext cx="1523524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Lower price per share</a:t>
            </a:r>
          </a:p>
        </p:txBody>
      </p:sp>
      <p:sp>
        <p:nvSpPr>
          <p:cNvPr id="569" name="Text 18">
            <a:extLst xmlns:a="http://schemas.openxmlformats.org/drawingml/2006/main">
              <a:ext uri="{FF2B5EF4-FFF2-40B4-BE49-F238E27FC236}">
                <a16:creationId xmlns:a16="http://schemas.microsoft.com/office/drawing/2014/main" id="{9607C0F5-2D97-4979-A4A8-0D42D5A75BA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Stock dividends and splits change share counts, not the basic value of firm cash flows.</a:t>
            </a:r>
          </a:p>
        </p:txBody>
      </p:sp>
      <p:sp>
        <p:nvSpPr>
          <p:cNvPr id="570" name="Text 19">
            <a:extLst xmlns:a="http://schemas.openxmlformats.org/drawingml/2006/main">
              <a:ext uri="{FF2B5EF4-FFF2-40B4-BE49-F238E27FC236}">
                <a16:creationId xmlns:a16="http://schemas.microsoft.com/office/drawing/2014/main" id="{0C124605-0980-4393-AEBA-709412BAFF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In a 2-for-1 split, one $80 share becomes two $40 shares before market reactions.</a:t>
            </a:r>
          </a:p>
        </p:txBody>
      </p:sp>
      <p:sp>
        <p:nvSpPr>
          <p:cNvPr id="571" name="Text 20">
            <a:extLst xmlns:a="http://schemas.openxmlformats.org/drawingml/2006/main">
              <a:ext uri="{FF2B5EF4-FFF2-40B4-BE49-F238E27FC236}">
                <a16:creationId xmlns:a16="http://schemas.microsoft.com/office/drawing/2014/main" id="{6D10E61D-60BE-4EF7-AE08-D2E7D230A5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572" name="Text 21">
            <a:extLst xmlns:a="http://schemas.openxmlformats.org/drawingml/2006/main">
              <a:ext uri="{FF2B5EF4-FFF2-40B4-BE49-F238E27FC236}">
                <a16:creationId xmlns:a16="http://schemas.microsoft.com/office/drawing/2014/main" id="{A13B63C6-D383-4722-B9B8-6B5303259B7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41</a:t>
            </a:r>
          </a:p>
        </p:txBody>
      </p:sp>
      <p:sp>
        <p:nvSpPr>
          <p:cNvPr id="573" name="Rounded Rectangle 572">
            <a:extLst xmlns:a="http://schemas.openxmlformats.org/drawingml/2006/main">
              <a:ext uri="{FF2B5EF4-FFF2-40B4-BE49-F238E27FC236}">
                <a16:creationId xmlns:a16="http://schemas.microsoft.com/office/drawing/2014/main" id="{08345A91-EFAE-4F95-A76D-5D93F59B049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74" name="Rounded Rectangle 573">
            <a:extLst xmlns:a="http://schemas.openxmlformats.org/drawingml/2006/main">
              <a:ext uri="{FF2B5EF4-FFF2-40B4-BE49-F238E27FC236}">
                <a16:creationId xmlns:a16="http://schemas.microsoft.com/office/drawing/2014/main" id="{427B8F13-B1CC-4BF4-86DE-D8F684608A1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575" name="TextBox 574">
            <a:extLst xmlns:a="http://schemas.openxmlformats.org/drawingml/2006/main">
              <a:ext uri="{FF2B5EF4-FFF2-40B4-BE49-F238E27FC236}">
                <a16:creationId xmlns:a16="http://schemas.microsoft.com/office/drawing/2014/main" id="{2DEA2BC7-D88A-45C1-A5C5-A29310DEA00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stock dividend gives shareholders additional shares instead of cash.</a:t>
            </a:r>
          </a:p>
        </p:txBody>
      </p:sp>
      <p:sp>
        <p:nvSpPr>
          <p:cNvPr id="576" name="Rounded Rectangle 575">
            <a:extLst xmlns:a="http://schemas.openxmlformats.org/drawingml/2006/main">
              <a:ext uri="{FF2B5EF4-FFF2-40B4-BE49-F238E27FC236}">
                <a16:creationId xmlns:a16="http://schemas.microsoft.com/office/drawing/2014/main" id="{569E6691-B57F-4571-A32B-B8F94A562C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77" name="Rounded Rectangle 576">
            <a:extLst xmlns:a="http://schemas.openxmlformats.org/drawingml/2006/main">
              <a:ext uri="{FF2B5EF4-FFF2-40B4-BE49-F238E27FC236}">
                <a16:creationId xmlns:a16="http://schemas.microsoft.com/office/drawing/2014/main" id="{3029724F-5D93-4F57-B9F6-907F87BCF3A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578" name="TextBox 577">
            <a:extLst xmlns:a="http://schemas.openxmlformats.org/drawingml/2006/main">
              <a:ext uri="{FF2B5EF4-FFF2-40B4-BE49-F238E27FC236}">
                <a16:creationId xmlns:a16="http://schemas.microsoft.com/office/drawing/2014/main" id="{A0AEC569-EA76-4C8B-8C21-1D5FE148ACC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stock split increases the number of shares and reduces price per share proportionally.</a:t>
            </a:r>
          </a:p>
        </p:txBody>
      </p:sp>
      <p:sp>
        <p:nvSpPr>
          <p:cNvPr id="579" name="Rounded Rectangle 578">
            <a:extLst xmlns:a="http://schemas.openxmlformats.org/drawingml/2006/main">
              <a:ext uri="{FF2B5EF4-FFF2-40B4-BE49-F238E27FC236}">
                <a16:creationId xmlns:a16="http://schemas.microsoft.com/office/drawing/2014/main" id="{6E786288-79A9-4E54-AAB3-73F65E4DF5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80" name="Rounded Rectangle 579">
            <a:extLst xmlns:a="http://schemas.openxmlformats.org/drawingml/2006/main">
              <a:ext uri="{FF2B5EF4-FFF2-40B4-BE49-F238E27FC236}">
                <a16:creationId xmlns:a16="http://schemas.microsoft.com/office/drawing/2014/main" id="{B44ACB75-B256-4EFF-BFEF-1CD2171250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581" name="TextBox 580">
            <a:extLst xmlns:a="http://schemas.openxmlformats.org/drawingml/2006/main">
              <a:ext uri="{FF2B5EF4-FFF2-40B4-BE49-F238E27FC236}">
                <a16:creationId xmlns:a16="http://schemas.microsoft.com/office/drawing/2014/main" id="{B52DCB97-A71C-44B1-852E-5C695DC4475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4588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These actions do not directly create cash flow or change total firm value by themselves.</a:t>
            </a:r>
          </a:p>
        </p:txBody>
      </p:sp>
      <p:sp>
        <p:nvSpPr>
          <p:cNvPr id="582" name="Rounded Rectangle 581">
            <a:extLst xmlns:a="http://schemas.openxmlformats.org/drawingml/2006/main">
              <a:ext uri="{FF2B5EF4-FFF2-40B4-BE49-F238E27FC236}">
                <a16:creationId xmlns:a16="http://schemas.microsoft.com/office/drawing/2014/main" id="{0D6A328D-6E3B-4261-A102-7D5C15E01C3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83" name="Rounded Rectangle 582">
            <a:extLst xmlns:a="http://schemas.openxmlformats.org/drawingml/2006/main">
              <a:ext uri="{FF2B5EF4-FFF2-40B4-BE49-F238E27FC236}">
                <a16:creationId xmlns:a16="http://schemas.microsoft.com/office/drawing/2014/main" id="{CAB2637C-6EFF-49AC-939D-6992DFDF09A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584" name="TextBox 583">
            <a:extLst xmlns:a="http://schemas.openxmlformats.org/drawingml/2006/main">
              <a:ext uri="{FF2B5EF4-FFF2-40B4-BE49-F238E27FC236}">
                <a16:creationId xmlns:a16="http://schemas.microsoft.com/office/drawing/2014/main" id="{998B0F03-E24C-4918-AD1A-D73CF08164A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They can improve trading liquidity or make shares appear more affordable.</a:t>
            </a:r>
          </a:p>
        </p:txBody>
      </p:sp>
    </p:spTree>
    <p:extLst>
      <p:ext uri="{BB962C8B-B14F-4D97-AF65-F5344CB8AC3E}">
        <p14:creationId xmlns:p14="http://schemas.microsoft.com/office/powerpoint/2010/main" val="1783487280"/>
      </p:ext>
    </p:extLst>
  </p:cSld>
</p:sld>
</file>

<file path=ppt/slides/slide43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573" name="Text 0">
            <a:extLst xmlns:a="http://schemas.openxmlformats.org/drawingml/2006/main">
              <a:ext uri="{FF2B5EF4-FFF2-40B4-BE49-F238E27FC236}">
                <a16:creationId xmlns:a16="http://schemas.microsoft.com/office/drawing/2014/main" id="{BB22F2EC-0984-44C1-A7AF-6CF0153FCB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PAYOUT</a:t>
            </a:r>
          </a:p>
        </p:txBody>
      </p:sp>
      <p:sp>
        <p:nvSpPr>
          <p:cNvPr id="574" name="Text 1">
            <a:extLst xmlns:a="http://schemas.openxmlformats.org/drawingml/2006/main">
              <a:ext uri="{FF2B5EF4-FFF2-40B4-BE49-F238E27FC236}">
                <a16:creationId xmlns:a16="http://schemas.microsoft.com/office/drawing/2014/main" id="{07437B25-155C-4AC6-A1FF-789E62AC37C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900" b="1">
                <a:latin typeface="Aptos Display"/>
                <a:ea typeface="Aptos Display"/>
                <a:cs typeface="Aptos Display"/>
              </a:defRPr>
            </a:pPr>
            <a:r>
              <a:rPr sz="29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Dividend Payout Ratio</a:t>
            </a:r>
          </a:p>
        </p:txBody>
      </p:sp>
      <p:sp>
        <p:nvSpPr>
          <p:cNvPr id="575" name="Text 2">
            <a:extLst xmlns:a="http://schemas.openxmlformats.org/drawingml/2006/main">
              <a:ext uri="{FF2B5EF4-FFF2-40B4-BE49-F238E27FC236}">
                <a16:creationId xmlns:a16="http://schemas.microsoft.com/office/drawing/2014/main" id="{3D027659-41F1-4FF3-A535-525443604BD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576" name="Shape 3">
            <a:extLst xmlns:a="http://schemas.openxmlformats.org/drawingml/2006/main">
              <a:ext uri="{FF2B5EF4-FFF2-40B4-BE49-F238E27FC236}">
                <a16:creationId xmlns:a16="http://schemas.microsoft.com/office/drawing/2014/main" id="{B20E5D26-88F7-4739-A455-FAB608E5CD2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77" name="Text 4">
            <a:extLst xmlns:a="http://schemas.openxmlformats.org/drawingml/2006/main">
              <a:ext uri="{FF2B5EF4-FFF2-40B4-BE49-F238E27FC236}">
                <a16:creationId xmlns:a16="http://schemas.microsoft.com/office/drawing/2014/main" id="{014C215C-BF84-40BE-B1D0-E57E356C975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603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cfb7e5b90b7a440c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580" name="Text 6">
            <a:extLst xmlns:a="http://schemas.openxmlformats.org/drawingml/2006/main">
              <a:ext uri="{FF2B5EF4-FFF2-40B4-BE49-F238E27FC236}">
                <a16:creationId xmlns:a16="http://schemas.microsoft.com/office/drawing/2014/main" id="{C761D2A8-7159-4CCC-A541-6CD1A27321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63663"/>
            <a:ext cx="4571619" cy="685419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4FAFF"/>
          </a:solidFill>
          <a:ln xmlns:a="http://schemas.openxmlformats.org/drawingml/2006/main" w="1397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6200" tIns="38100" rIns="76200" bIns="381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Dividend Payout Ratio = Dividends / Net Income; Retention Ratio = 1 − Payout</a:t>
            </a:r>
          </a:p>
        </p:txBody>
      </p:sp>
      <p:sp>
        <p:nvSpPr>
          <p:cNvPr id="581" name="Text 7">
            <a:extLst xmlns:a="http://schemas.openxmlformats.org/drawingml/2006/main">
              <a:ext uri="{FF2B5EF4-FFF2-40B4-BE49-F238E27FC236}">
                <a16:creationId xmlns:a16="http://schemas.microsoft.com/office/drawing/2014/main" id="{AD834430-BAF9-4D6C-854E-44715E3915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 higher payout means lower retained earnings and potentially more need for outside financing.</a:t>
            </a:r>
          </a:p>
        </p:txBody>
      </p:sp>
      <p:sp>
        <p:nvSpPr>
          <p:cNvPr id="582" name="Text 8">
            <a:extLst xmlns:a="http://schemas.openxmlformats.org/drawingml/2006/main">
              <a:ext uri="{FF2B5EF4-FFF2-40B4-BE49-F238E27FC236}">
                <a16:creationId xmlns:a16="http://schemas.microsoft.com/office/drawing/2014/main" id="{DBEAEAF3-2BC9-4F4C-85F1-1A3B8495E7B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net income is $500,000 and dividends are $200,000, payout ratio = 40% and retention = 60%.</a:t>
            </a:r>
          </a:p>
        </p:txBody>
      </p:sp>
      <p:sp>
        <p:nvSpPr>
          <p:cNvPr id="583" name="Text 9">
            <a:extLst xmlns:a="http://schemas.openxmlformats.org/drawingml/2006/main">
              <a:ext uri="{FF2B5EF4-FFF2-40B4-BE49-F238E27FC236}">
                <a16:creationId xmlns:a16="http://schemas.microsoft.com/office/drawing/2014/main" id="{DA726FFA-0AEC-4C18-B264-702044E872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584" name="Text 10">
            <a:extLst xmlns:a="http://schemas.openxmlformats.org/drawingml/2006/main">
              <a:ext uri="{FF2B5EF4-FFF2-40B4-BE49-F238E27FC236}">
                <a16:creationId xmlns:a16="http://schemas.microsoft.com/office/drawing/2014/main" id="{720695DA-992C-4530-A32C-C06DFA486A3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42</a:t>
            </a:r>
          </a:p>
        </p:txBody>
      </p:sp>
      <p:sp>
        <p:nvSpPr>
          <p:cNvPr id="585" name="Rounded Rectangle 584">
            <a:extLst xmlns:a="http://schemas.openxmlformats.org/drawingml/2006/main">
              <a:ext uri="{FF2B5EF4-FFF2-40B4-BE49-F238E27FC236}">
                <a16:creationId xmlns:a16="http://schemas.microsoft.com/office/drawing/2014/main" id="{4BD3BF9C-3DF1-4ADC-8123-B03719CFB6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86" name="Rounded Rectangle 585">
            <a:extLst xmlns:a="http://schemas.openxmlformats.org/drawingml/2006/main">
              <a:ext uri="{FF2B5EF4-FFF2-40B4-BE49-F238E27FC236}">
                <a16:creationId xmlns:a16="http://schemas.microsoft.com/office/drawing/2014/main" id="{FC8D2FD6-6BCD-423A-A7E8-B2323EDB779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587" name="TextBox 586">
            <a:extLst xmlns:a="http://schemas.openxmlformats.org/drawingml/2006/main">
              <a:ext uri="{FF2B5EF4-FFF2-40B4-BE49-F238E27FC236}">
                <a16:creationId xmlns:a16="http://schemas.microsoft.com/office/drawing/2014/main" id="{1DB64F4B-1AD9-41D6-96C3-FF034177AC6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Dividend payout ratio shows the percentage of earnings paid as dividends.</a:t>
            </a:r>
          </a:p>
        </p:txBody>
      </p:sp>
      <p:sp>
        <p:nvSpPr>
          <p:cNvPr id="588" name="Rounded Rectangle 587">
            <a:extLst xmlns:a="http://schemas.openxmlformats.org/drawingml/2006/main">
              <a:ext uri="{FF2B5EF4-FFF2-40B4-BE49-F238E27FC236}">
                <a16:creationId xmlns:a16="http://schemas.microsoft.com/office/drawing/2014/main" id="{3ED9C36A-644B-49E7-8E74-45197B01978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89" name="Rounded Rectangle 588">
            <a:extLst xmlns:a="http://schemas.openxmlformats.org/drawingml/2006/main">
              <a:ext uri="{FF2B5EF4-FFF2-40B4-BE49-F238E27FC236}">
                <a16:creationId xmlns:a16="http://schemas.microsoft.com/office/drawing/2014/main" id="{FFE41A55-C8A7-4801-8EF5-658958C82E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590" name="TextBox 589">
            <a:extLst xmlns:a="http://schemas.openxmlformats.org/drawingml/2006/main">
              <a:ext uri="{FF2B5EF4-FFF2-40B4-BE49-F238E27FC236}">
                <a16:creationId xmlns:a16="http://schemas.microsoft.com/office/drawing/2014/main" id="{8C9A5D05-BA48-46AA-872F-3B7C2C84E00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Retention ratio shows the percentage kept in the firm.</a:t>
            </a:r>
          </a:p>
        </p:txBody>
      </p:sp>
      <p:sp>
        <p:nvSpPr>
          <p:cNvPr id="591" name="Rounded Rectangle 590">
            <a:extLst xmlns:a="http://schemas.openxmlformats.org/drawingml/2006/main">
              <a:ext uri="{FF2B5EF4-FFF2-40B4-BE49-F238E27FC236}">
                <a16:creationId xmlns:a16="http://schemas.microsoft.com/office/drawing/2014/main" id="{85D86407-DDAF-4B23-88E3-1E7CD59DD9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92" name="Rounded Rectangle 591">
            <a:extLst xmlns:a="http://schemas.openxmlformats.org/drawingml/2006/main">
              <a:ext uri="{FF2B5EF4-FFF2-40B4-BE49-F238E27FC236}">
                <a16:creationId xmlns:a16="http://schemas.microsoft.com/office/drawing/2014/main" id="{036754FB-D26E-479B-AD84-31A8306A702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593" name="TextBox 592">
            <a:extLst xmlns:a="http://schemas.openxmlformats.org/drawingml/2006/main">
              <a:ext uri="{FF2B5EF4-FFF2-40B4-BE49-F238E27FC236}">
                <a16:creationId xmlns:a16="http://schemas.microsoft.com/office/drawing/2014/main" id="{13DB864E-8E82-4A92-A146-9DE5A97FCD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These two ratios add to 100%.</a:t>
            </a:r>
          </a:p>
        </p:txBody>
      </p:sp>
      <p:sp>
        <p:nvSpPr>
          <p:cNvPr id="594" name="Rounded Rectangle 593">
            <a:extLst xmlns:a="http://schemas.openxmlformats.org/drawingml/2006/main">
              <a:ext uri="{FF2B5EF4-FFF2-40B4-BE49-F238E27FC236}">
                <a16:creationId xmlns:a16="http://schemas.microsoft.com/office/drawing/2014/main" id="{88B0283F-1EA4-4014-9FF2-1B6B3C994BA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595" name="Rounded Rectangle 594">
            <a:extLst xmlns:a="http://schemas.openxmlformats.org/drawingml/2006/main">
              <a:ext uri="{FF2B5EF4-FFF2-40B4-BE49-F238E27FC236}">
                <a16:creationId xmlns:a16="http://schemas.microsoft.com/office/drawing/2014/main" id="{A4CC15B7-25CC-4B4B-A383-2818C0B0BA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596" name="TextBox 595">
            <a:extLst xmlns:a="http://schemas.openxmlformats.org/drawingml/2006/main">
              <a:ext uri="{FF2B5EF4-FFF2-40B4-BE49-F238E27FC236}">
                <a16:creationId xmlns:a16="http://schemas.microsoft.com/office/drawing/2014/main" id="{CBE79870-D14E-4481-8A2C-3C3CCD6AFE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They affect growth capacity and external financing needs.</a:t>
            </a:r>
          </a:p>
        </p:txBody>
      </p:sp>
    </p:spTree>
    <p:extLst>
      <p:ext uri="{BB962C8B-B14F-4D97-AF65-F5344CB8AC3E}">
        <p14:creationId xmlns:p14="http://schemas.microsoft.com/office/powerpoint/2010/main" val="1909068123"/>
      </p:ext>
    </p:extLst>
  </p:cSld>
</p:sld>
</file>

<file path=ppt/slides/slide44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585" name="Text 0">
            <a:extLst xmlns:a="http://schemas.openxmlformats.org/drawingml/2006/main">
              <a:ext uri="{FF2B5EF4-FFF2-40B4-BE49-F238E27FC236}">
                <a16:creationId xmlns:a16="http://schemas.microsoft.com/office/drawing/2014/main" id="{2840749B-B71C-4004-AE27-751FE4F314F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POLICY</a:t>
            </a:r>
          </a:p>
        </p:txBody>
      </p:sp>
      <p:sp>
        <p:nvSpPr>
          <p:cNvPr id="586" name="Text 1">
            <a:extLst xmlns:a="http://schemas.openxmlformats.org/drawingml/2006/main">
              <a:ext uri="{FF2B5EF4-FFF2-40B4-BE49-F238E27FC236}">
                <a16:creationId xmlns:a16="http://schemas.microsoft.com/office/drawing/2014/main" id="{40D34BCD-E03C-4EF7-AB00-2BC4C3FB306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Dividend Policy and Retained Earnings</a:t>
            </a:r>
          </a:p>
        </p:txBody>
      </p:sp>
      <p:sp>
        <p:nvSpPr>
          <p:cNvPr id="587" name="Text 2">
            <a:extLst xmlns:a="http://schemas.openxmlformats.org/drawingml/2006/main">
              <a:ext uri="{FF2B5EF4-FFF2-40B4-BE49-F238E27FC236}">
                <a16:creationId xmlns:a16="http://schemas.microsoft.com/office/drawing/2014/main" id="{3BDC383E-795A-452F-BEF3-376A0F4987C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588" name="Shape 3">
            <a:extLst xmlns:a="http://schemas.openxmlformats.org/drawingml/2006/main">
              <a:ext uri="{FF2B5EF4-FFF2-40B4-BE49-F238E27FC236}">
                <a16:creationId xmlns:a16="http://schemas.microsoft.com/office/drawing/2014/main" id="{D3FAA6EC-6D1E-4734-BAF3-A66B04C554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89" name="Text 4">
            <a:extLst xmlns:a="http://schemas.openxmlformats.org/drawingml/2006/main">
              <a:ext uri="{FF2B5EF4-FFF2-40B4-BE49-F238E27FC236}">
                <a16:creationId xmlns:a16="http://schemas.microsoft.com/office/drawing/2014/main" id="{20CC0A7E-D626-4773-A453-46364E2B11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619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e08da518a351468d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592" name="Text 6">
            <a:extLst xmlns:a="http://schemas.openxmlformats.org/drawingml/2006/main">
              <a:ext uri="{FF2B5EF4-FFF2-40B4-BE49-F238E27FC236}">
                <a16:creationId xmlns:a16="http://schemas.microsoft.com/office/drawing/2014/main" id="{475BC07C-8C33-4D18-92A8-497966DF36A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Retain more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Fund growth</a:t>
            </a:r>
          </a:p>
        </p:txBody>
      </p:sp>
      <p:sp>
        <p:nvSpPr>
          <p:cNvPr id="593" name="Shape 7">
            <a:extLst xmlns:a="http://schemas.openxmlformats.org/drawingml/2006/main">
              <a:ext uri="{FF2B5EF4-FFF2-40B4-BE49-F238E27FC236}">
                <a16:creationId xmlns:a16="http://schemas.microsoft.com/office/drawing/2014/main" id="{AFB3F23A-17D9-4A7C-8504-92414587A0F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221897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94" name="Text 8">
            <a:extLst xmlns:a="http://schemas.openxmlformats.org/drawingml/2006/main">
              <a:ext uri="{FF2B5EF4-FFF2-40B4-BE49-F238E27FC236}">
                <a16:creationId xmlns:a16="http://schemas.microsoft.com/office/drawing/2014/main" id="{66419F0F-D28F-48DF-81A3-3D0C323858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395823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Pay more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Return cash</a:t>
            </a:r>
          </a:p>
        </p:txBody>
      </p:sp>
      <p:sp>
        <p:nvSpPr>
          <p:cNvPr id="595" name="Shape 9">
            <a:extLst xmlns:a="http://schemas.openxmlformats.org/drawingml/2006/main">
              <a:ext uri="{FF2B5EF4-FFF2-40B4-BE49-F238E27FC236}">
                <a16:creationId xmlns:a16="http://schemas.microsoft.com/office/drawing/2014/main" id="{500AC292-8081-4433-A5B2-7E1795F75A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840480" y="4392263"/>
            <a:ext cx="145828" cy="200882"/>
          </a:xfrm>
          <a:prstGeom xmlns:a="http://schemas.openxmlformats.org/drawingml/2006/main" prst="rightArrow">
            <a:avLst>
              <a:gd name="adj1" fmla="val 50000"/>
              <a:gd name="adj2" fmla="val 50000"/>
            </a:avLst>
          </a:prstGeom>
          <a:solidFill xmlns:a="http://schemas.openxmlformats.org/drawingml/2006/main">
            <a:srgbClr val="0C64AE"/>
          </a:solidFill>
          <a:ln xmlns:a="http://schemas.openxmlformats.org/drawingml/2006/main" w="12700">
            <a:solidFill>
              <a:srgbClr val="0C64AE">
                <a:alpha val="0"/>
              </a:srgbClr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596" name="Text 10">
            <a:extLst xmlns:a="http://schemas.openxmlformats.org/drawingml/2006/main">
              <a:ext uri="{FF2B5EF4-FFF2-40B4-BE49-F238E27FC236}">
                <a16:creationId xmlns:a16="http://schemas.microsoft.com/office/drawing/2014/main" id="{FD3B5DD5-8129-48D2-94A4-DBD4B192E8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4014407" y="4191000"/>
            <a:ext cx="1416939" cy="712756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720" tIns="720" rIns="720" bIns="72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Balance</a:t>
            </a:r>
          </a:p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Value creation</a:t>
            </a:r>
          </a:p>
        </p:txBody>
      </p:sp>
      <p:sp>
        <p:nvSpPr>
          <p:cNvPr id="597" name="Text 11">
            <a:extLst xmlns:a="http://schemas.openxmlformats.org/drawingml/2006/main">
              <a:ext uri="{FF2B5EF4-FFF2-40B4-BE49-F238E27FC236}">
                <a16:creationId xmlns:a16="http://schemas.microsoft.com/office/drawing/2014/main" id="{D07223D1-71CE-49D8-B4A3-00DB962DC8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Dividend policy should follow investment opportunities, not habit alone.</a:t>
            </a:r>
          </a:p>
        </p:txBody>
      </p:sp>
      <p:sp>
        <p:nvSpPr>
          <p:cNvPr id="598" name="Text 12">
            <a:extLst xmlns:a="http://schemas.openxmlformats.org/drawingml/2006/main">
              <a:ext uri="{FF2B5EF4-FFF2-40B4-BE49-F238E27FC236}">
                <a16:creationId xmlns:a16="http://schemas.microsoft.com/office/drawing/2014/main" id="{655A040D-22F3-4988-A12D-A93B87C7689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If a firm has valuable projects, retaining earnings may be better than paying a high dividend.</a:t>
            </a:r>
          </a:p>
        </p:txBody>
      </p:sp>
      <p:sp>
        <p:nvSpPr>
          <p:cNvPr id="599" name="Text 13">
            <a:extLst xmlns:a="http://schemas.openxmlformats.org/drawingml/2006/main">
              <a:ext uri="{FF2B5EF4-FFF2-40B4-BE49-F238E27FC236}">
                <a16:creationId xmlns:a16="http://schemas.microsoft.com/office/drawing/2014/main" id="{A0CDDAE9-1DA0-4AB0-9FD2-E1DB030EC3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600" name="Text 14">
            <a:extLst xmlns:a="http://schemas.openxmlformats.org/drawingml/2006/main">
              <a:ext uri="{FF2B5EF4-FFF2-40B4-BE49-F238E27FC236}">
                <a16:creationId xmlns:a16="http://schemas.microsoft.com/office/drawing/2014/main" id="{D19C0233-1F8C-40D0-8661-2B494DAE11B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43</a:t>
            </a:r>
          </a:p>
        </p:txBody>
      </p:sp>
      <p:sp>
        <p:nvSpPr>
          <p:cNvPr id="601" name="Rounded Rectangle 600">
            <a:extLst xmlns:a="http://schemas.openxmlformats.org/drawingml/2006/main">
              <a:ext uri="{FF2B5EF4-FFF2-40B4-BE49-F238E27FC236}">
                <a16:creationId xmlns:a16="http://schemas.microsoft.com/office/drawing/2014/main" id="{AD87CF12-997D-47B5-B49E-716B62939A1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02" name="Rounded Rectangle 601">
            <a:extLst xmlns:a="http://schemas.openxmlformats.org/drawingml/2006/main">
              <a:ext uri="{FF2B5EF4-FFF2-40B4-BE49-F238E27FC236}">
                <a16:creationId xmlns:a16="http://schemas.microsoft.com/office/drawing/2014/main" id="{5D3A6F71-7AAD-41A3-BB04-3F56CCBD169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603" name="TextBox 602">
            <a:extLst xmlns:a="http://schemas.openxmlformats.org/drawingml/2006/main">
              <a:ext uri="{FF2B5EF4-FFF2-40B4-BE49-F238E27FC236}">
                <a16:creationId xmlns:a16="http://schemas.microsoft.com/office/drawing/2014/main" id="{F976EF95-BBBF-4A3E-8687-C266FEB3415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Retained earnings help finance investments without issuing new securities.</a:t>
            </a:r>
          </a:p>
        </p:txBody>
      </p:sp>
      <p:sp>
        <p:nvSpPr>
          <p:cNvPr id="604" name="Rounded Rectangle 603">
            <a:extLst xmlns:a="http://schemas.openxmlformats.org/drawingml/2006/main">
              <a:ext uri="{FF2B5EF4-FFF2-40B4-BE49-F238E27FC236}">
                <a16:creationId xmlns:a16="http://schemas.microsoft.com/office/drawing/2014/main" id="{83ACA87F-0131-44D6-9263-02CD8EF192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05" name="Rounded Rectangle 604">
            <a:extLst xmlns:a="http://schemas.openxmlformats.org/drawingml/2006/main">
              <a:ext uri="{FF2B5EF4-FFF2-40B4-BE49-F238E27FC236}">
                <a16:creationId xmlns:a16="http://schemas.microsoft.com/office/drawing/2014/main" id="{892FCF16-9569-4A7C-B496-669B8CB061E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606" name="TextBox 605">
            <a:extLst xmlns:a="http://schemas.openxmlformats.org/drawingml/2006/main">
              <a:ext uri="{FF2B5EF4-FFF2-40B4-BE49-F238E27FC236}">
                <a16:creationId xmlns:a16="http://schemas.microsoft.com/office/drawing/2014/main" id="{42824957-6D42-4262-8F03-6569C0E475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firm with many positive-NPV projects may retain more earnings.</a:t>
            </a:r>
          </a:p>
        </p:txBody>
      </p:sp>
      <p:sp>
        <p:nvSpPr>
          <p:cNvPr id="607" name="Rounded Rectangle 606">
            <a:extLst xmlns:a="http://schemas.openxmlformats.org/drawingml/2006/main">
              <a:ext uri="{FF2B5EF4-FFF2-40B4-BE49-F238E27FC236}">
                <a16:creationId xmlns:a16="http://schemas.microsoft.com/office/drawing/2014/main" id="{A5F9F411-252B-4210-A8B5-B886BD92719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08" name="Rounded Rectangle 607">
            <a:extLst xmlns:a="http://schemas.openxmlformats.org/drawingml/2006/main">
              <a:ext uri="{FF2B5EF4-FFF2-40B4-BE49-F238E27FC236}">
                <a16:creationId xmlns:a16="http://schemas.microsoft.com/office/drawing/2014/main" id="{9FFC2404-4CE5-47C4-98D4-A1B6808CFB4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609" name="TextBox 608">
            <a:extLst xmlns:a="http://schemas.openxmlformats.org/drawingml/2006/main">
              <a:ext uri="{FF2B5EF4-FFF2-40B4-BE49-F238E27FC236}">
                <a16:creationId xmlns:a16="http://schemas.microsoft.com/office/drawing/2014/main" id="{28E6FD4B-E1FE-4D07-9C2C-FDB1B8B64C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firm with few growth opportunities may distribute more cash.</a:t>
            </a:r>
          </a:p>
        </p:txBody>
      </p:sp>
      <p:sp>
        <p:nvSpPr>
          <p:cNvPr id="610" name="Rounded Rectangle 609">
            <a:extLst xmlns:a="http://schemas.openxmlformats.org/drawingml/2006/main">
              <a:ext uri="{FF2B5EF4-FFF2-40B4-BE49-F238E27FC236}">
                <a16:creationId xmlns:a16="http://schemas.microsoft.com/office/drawing/2014/main" id="{F82435C8-8D9C-4A44-B1D3-F86AD480755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11" name="Rounded Rectangle 610">
            <a:extLst xmlns:a="http://schemas.openxmlformats.org/drawingml/2006/main">
              <a:ext uri="{FF2B5EF4-FFF2-40B4-BE49-F238E27FC236}">
                <a16:creationId xmlns:a16="http://schemas.microsoft.com/office/drawing/2014/main" id="{F82285B0-04F1-4997-8CC1-B8E02C1E09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612" name="TextBox 611">
            <a:extLst xmlns:a="http://schemas.openxmlformats.org/drawingml/2006/main">
              <a:ext uri="{FF2B5EF4-FFF2-40B4-BE49-F238E27FC236}">
                <a16:creationId xmlns:a16="http://schemas.microsoft.com/office/drawing/2014/main" id="{E18F9A48-AC45-485F-8873-A9D38C7723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The best dividend policy supports long-term value creation.</a:t>
            </a:r>
          </a:p>
        </p:txBody>
      </p:sp>
    </p:spTree>
    <p:extLst>
      <p:ext uri="{BB962C8B-B14F-4D97-AF65-F5344CB8AC3E}">
        <p14:creationId xmlns:p14="http://schemas.microsoft.com/office/powerpoint/2010/main" val="2002986200"/>
      </p:ext>
    </p:extLst>
  </p:cSld>
</p:sld>
</file>

<file path=ppt/slides/slide45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601" name="Text 0">
            <a:extLst xmlns:a="http://schemas.openxmlformats.org/drawingml/2006/main">
              <a:ext uri="{FF2B5EF4-FFF2-40B4-BE49-F238E27FC236}">
                <a16:creationId xmlns:a16="http://schemas.microsoft.com/office/drawing/2014/main" id="{E720F3DA-1497-4102-B84E-50E251599A4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CASE</a:t>
            </a:r>
          </a:p>
        </p:txBody>
      </p:sp>
      <p:sp>
        <p:nvSpPr>
          <p:cNvPr id="602" name="Text 1">
            <a:extLst xmlns:a="http://schemas.openxmlformats.org/drawingml/2006/main">
              <a:ext uri="{FF2B5EF4-FFF2-40B4-BE49-F238E27FC236}">
                <a16:creationId xmlns:a16="http://schemas.microsoft.com/office/drawing/2014/main" id="{A0C8243C-32FF-4ECF-B6EC-315763ACF44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>
                <a:latin typeface="Aptos Display"/>
                <a:ea typeface="Aptos Display"/>
                <a:cs typeface="Aptos Display"/>
              </a:rPr>
              <a:t>Integrative Case: Financing Policy</a:t>
            </a:r>
          </a:p>
        </p:txBody>
      </p:sp>
      <p:sp>
        <p:nvSpPr>
          <p:cNvPr id="603" name="Text 2">
            <a:extLst xmlns:a="http://schemas.openxmlformats.org/drawingml/2006/main">
              <a:ext uri="{FF2B5EF4-FFF2-40B4-BE49-F238E27FC236}">
                <a16:creationId xmlns:a16="http://schemas.microsoft.com/office/drawing/2014/main" id="{ED7D2471-C8F7-41C7-8B68-F650A29D3A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604" name="Shape 3">
            <a:extLst xmlns:a="http://schemas.openxmlformats.org/drawingml/2006/main">
              <a:ext uri="{FF2B5EF4-FFF2-40B4-BE49-F238E27FC236}">
                <a16:creationId xmlns:a16="http://schemas.microsoft.com/office/drawing/2014/main" id="{14D2E124-15C7-407F-B12D-D7C907C16A4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605" name="Text 4">
            <a:extLst xmlns:a="http://schemas.openxmlformats.org/drawingml/2006/main">
              <a:ext uri="{FF2B5EF4-FFF2-40B4-BE49-F238E27FC236}">
                <a16:creationId xmlns:a16="http://schemas.microsoft.com/office/drawing/2014/main" id="{DA5B4EE6-56CC-4DAE-AB53-D96549C3429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638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6856d8609ed144fd"/>
          <a:srcRect xmlns:a="http://schemas.openxmlformats.org/drawingml/2006/main" l="0" t="14424" r="0" b="14424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608" name="Text 6">
            <a:extLst xmlns:a="http://schemas.openxmlformats.org/drawingml/2006/main">
              <a:ext uri="{FF2B5EF4-FFF2-40B4-BE49-F238E27FC236}">
                <a16:creationId xmlns:a16="http://schemas.microsoft.com/office/drawing/2014/main" id="{919F7125-84EB-4D59-85AC-071258F380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08513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Decision</a:t>
            </a:r>
          </a:p>
        </p:txBody>
      </p:sp>
      <p:sp>
        <p:nvSpPr>
          <p:cNvPr id="609" name="Text 7">
            <a:extLst xmlns:a="http://schemas.openxmlformats.org/drawingml/2006/main">
              <a:ext uri="{FF2B5EF4-FFF2-40B4-BE49-F238E27FC236}">
                <a16:creationId xmlns:a16="http://schemas.microsoft.com/office/drawing/2014/main" id="{803842AE-8903-4ADA-9873-31E3D84C27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4108513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Key question</a:t>
            </a:r>
          </a:p>
        </p:txBody>
      </p:sp>
      <p:sp>
        <p:nvSpPr>
          <p:cNvPr id="610" name="Text 8">
            <a:extLst xmlns:a="http://schemas.openxmlformats.org/drawingml/2006/main">
              <a:ext uri="{FF2B5EF4-FFF2-40B4-BE49-F238E27FC236}">
                <a16:creationId xmlns:a16="http://schemas.microsoft.com/office/drawing/2014/main" id="{46A643E3-F57B-48AB-8D3E-66B7E45E42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348639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Investment</a:t>
            </a:r>
          </a:p>
        </p:txBody>
      </p:sp>
      <p:sp>
        <p:nvSpPr>
          <p:cNvPr id="611" name="Text 9">
            <a:extLst xmlns:a="http://schemas.openxmlformats.org/drawingml/2006/main">
              <a:ext uri="{FF2B5EF4-FFF2-40B4-BE49-F238E27FC236}">
                <a16:creationId xmlns:a16="http://schemas.microsoft.com/office/drawing/2014/main" id="{7F06B16A-B7F1-48D2-841F-0276A4BCAA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4348639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Is NPV positive?</a:t>
            </a:r>
          </a:p>
        </p:txBody>
      </p:sp>
      <p:sp>
        <p:nvSpPr>
          <p:cNvPr id="612" name="Text 10">
            <a:extLst xmlns:a="http://schemas.openxmlformats.org/drawingml/2006/main">
              <a:ext uri="{FF2B5EF4-FFF2-40B4-BE49-F238E27FC236}">
                <a16:creationId xmlns:a16="http://schemas.microsoft.com/office/drawing/2014/main" id="{3C70627B-6CF9-4399-88BB-633AA6F5AD9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588764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Financing</a:t>
            </a:r>
          </a:p>
        </p:txBody>
      </p:sp>
      <p:sp>
        <p:nvSpPr>
          <p:cNvPr id="613" name="Text 11">
            <a:extLst xmlns:a="http://schemas.openxmlformats.org/drawingml/2006/main">
              <a:ext uri="{FF2B5EF4-FFF2-40B4-BE49-F238E27FC236}">
                <a16:creationId xmlns:a16="http://schemas.microsoft.com/office/drawing/2014/main" id="{D3C808DF-81EF-4D9C-B0C3-38BF0CF0EDE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4588764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What mix minimizes risk-adjusted cost?</a:t>
            </a:r>
          </a:p>
        </p:txBody>
      </p:sp>
      <p:sp>
        <p:nvSpPr>
          <p:cNvPr id="614" name="Text 12">
            <a:extLst xmlns:a="http://schemas.openxmlformats.org/drawingml/2006/main">
              <a:ext uri="{FF2B5EF4-FFF2-40B4-BE49-F238E27FC236}">
                <a16:creationId xmlns:a16="http://schemas.microsoft.com/office/drawing/2014/main" id="{060B5BA9-219B-4970-A64E-97051D767DE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828889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Dividend</a:t>
            </a:r>
          </a:p>
        </p:txBody>
      </p:sp>
      <p:sp>
        <p:nvSpPr>
          <p:cNvPr id="615" name="Text 13">
            <a:extLst xmlns:a="http://schemas.openxmlformats.org/drawingml/2006/main">
              <a:ext uri="{FF2B5EF4-FFF2-40B4-BE49-F238E27FC236}">
                <a16:creationId xmlns:a16="http://schemas.microsoft.com/office/drawing/2014/main" id="{18B0593C-AB9A-4CAC-9CE4-EEC17DFDAA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4828889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Pay cash or retain for growth?</a:t>
            </a:r>
          </a:p>
        </p:txBody>
      </p:sp>
      <p:sp>
        <p:nvSpPr>
          <p:cNvPr id="616" name="Text 14">
            <a:extLst xmlns:a="http://schemas.openxmlformats.org/drawingml/2006/main">
              <a:ext uri="{FF2B5EF4-FFF2-40B4-BE49-F238E27FC236}">
                <a16:creationId xmlns:a16="http://schemas.microsoft.com/office/drawing/2014/main" id="{ADE9B2BB-D45C-48BA-8156-322C0C2CEE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The integrated decision must connect project value, financing risk, and shareholder expectations.</a:t>
            </a:r>
          </a:p>
        </p:txBody>
      </p:sp>
      <p:sp>
        <p:nvSpPr>
          <p:cNvPr id="617" name="Text 15">
            <a:extLst xmlns:a="http://schemas.openxmlformats.org/drawingml/2006/main">
              <a:ext uri="{FF2B5EF4-FFF2-40B4-BE49-F238E27FC236}">
                <a16:creationId xmlns:a16="http://schemas.microsoft.com/office/drawing/2014/main" id="{60774A7D-A2FD-43AB-BF3E-5F72E10332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Ask students to recommend whether the firm should fund with debt, equity, retained earnings, or a combination.</a:t>
            </a:r>
          </a:p>
        </p:txBody>
      </p:sp>
      <p:sp>
        <p:nvSpPr>
          <p:cNvPr id="618" name="Text 16">
            <a:extLst xmlns:a="http://schemas.openxmlformats.org/drawingml/2006/main">
              <a:ext uri="{FF2B5EF4-FFF2-40B4-BE49-F238E27FC236}">
                <a16:creationId xmlns:a16="http://schemas.microsoft.com/office/drawing/2014/main" id="{C3BB9096-782E-4176-862E-FF98C9CDF9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619" name="Text 17">
            <a:extLst xmlns:a="http://schemas.openxmlformats.org/drawingml/2006/main">
              <a:ext uri="{FF2B5EF4-FFF2-40B4-BE49-F238E27FC236}">
                <a16:creationId xmlns:a16="http://schemas.microsoft.com/office/drawing/2014/main" id="{C324BBF9-857E-4D49-9626-B6E6C4C763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44</a:t>
            </a:r>
          </a:p>
        </p:txBody>
      </p:sp>
      <p:sp>
        <p:nvSpPr>
          <p:cNvPr id="620" name="Rounded Rectangle 619">
            <a:extLst xmlns:a="http://schemas.openxmlformats.org/drawingml/2006/main">
              <a:ext uri="{FF2B5EF4-FFF2-40B4-BE49-F238E27FC236}">
                <a16:creationId xmlns:a16="http://schemas.microsoft.com/office/drawing/2014/main" id="{02653A6A-B945-4EC1-B677-AC6F623014D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21" name="Rounded Rectangle 620">
            <a:extLst xmlns:a="http://schemas.openxmlformats.org/drawingml/2006/main">
              <a:ext uri="{FF2B5EF4-FFF2-40B4-BE49-F238E27FC236}">
                <a16:creationId xmlns:a16="http://schemas.microsoft.com/office/drawing/2014/main" id="{170B9156-C057-43AF-9167-0F509E7E3E0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622" name="TextBox 621">
            <a:extLst xmlns:a="http://schemas.openxmlformats.org/drawingml/2006/main">
              <a:ext uri="{FF2B5EF4-FFF2-40B4-BE49-F238E27FC236}">
                <a16:creationId xmlns:a16="http://schemas.microsoft.com/office/drawing/2014/main" id="{FFFDDE9B-2181-432F-BD89-395DA2AEB45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A firm is considering a $12 million expansion project.</a:t>
            </a:r>
          </a:p>
        </p:txBody>
      </p:sp>
      <p:sp>
        <p:nvSpPr>
          <p:cNvPr id="623" name="Rounded Rectangle 622">
            <a:extLst xmlns:a="http://schemas.openxmlformats.org/drawingml/2006/main">
              <a:ext uri="{FF2B5EF4-FFF2-40B4-BE49-F238E27FC236}">
                <a16:creationId xmlns:a16="http://schemas.microsoft.com/office/drawing/2014/main" id="{85FA1BAE-914A-4599-8B55-9ADCCABACA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24" name="Rounded Rectangle 623">
            <a:extLst xmlns:a="http://schemas.openxmlformats.org/drawingml/2006/main">
              <a:ext uri="{FF2B5EF4-FFF2-40B4-BE49-F238E27FC236}">
                <a16:creationId xmlns:a16="http://schemas.microsoft.com/office/drawing/2014/main" id="{38391D9D-8427-44D8-90AC-8D6A545F5F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625" name="TextBox 624">
            <a:extLst xmlns:a="http://schemas.openxmlformats.org/drawingml/2006/main">
              <a:ext uri="{FF2B5EF4-FFF2-40B4-BE49-F238E27FC236}">
                <a16:creationId xmlns:a16="http://schemas.microsoft.com/office/drawing/2014/main" id="{130D9755-6848-42A2-B2C3-E37966C3793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4840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Management must estimate WACC, evaluate NPV, choose financing, and decide dividends.</a:t>
            </a:r>
          </a:p>
        </p:txBody>
      </p:sp>
      <p:sp>
        <p:nvSpPr>
          <p:cNvPr id="626" name="Rounded Rectangle 625">
            <a:extLst xmlns:a="http://schemas.openxmlformats.org/drawingml/2006/main">
              <a:ext uri="{FF2B5EF4-FFF2-40B4-BE49-F238E27FC236}">
                <a16:creationId xmlns:a16="http://schemas.microsoft.com/office/drawing/2014/main" id="{78CE9847-1CC3-48E8-9F70-140C3C22D58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27" name="Rounded Rectangle 626">
            <a:extLst xmlns:a="http://schemas.openxmlformats.org/drawingml/2006/main">
              <a:ext uri="{FF2B5EF4-FFF2-40B4-BE49-F238E27FC236}">
                <a16:creationId xmlns:a16="http://schemas.microsoft.com/office/drawing/2014/main" id="{053D5081-7408-4CF3-81DC-993F6EB1EDB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628" name="TextBox 627">
            <a:extLst xmlns:a="http://schemas.openxmlformats.org/drawingml/2006/main">
              <a:ext uri="{FF2B5EF4-FFF2-40B4-BE49-F238E27FC236}">
                <a16:creationId xmlns:a16="http://schemas.microsoft.com/office/drawing/2014/main" id="{7197AE6C-BF23-4785-9180-9CA6A121CD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63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Debt lowers cost but increases financial risk.</a:t>
            </a:r>
          </a:p>
        </p:txBody>
      </p:sp>
      <p:sp>
        <p:nvSpPr>
          <p:cNvPr id="629" name="Rounded Rectangle 628">
            <a:extLst xmlns:a="http://schemas.openxmlformats.org/drawingml/2006/main">
              <a:ext uri="{FF2B5EF4-FFF2-40B4-BE49-F238E27FC236}">
                <a16:creationId xmlns:a16="http://schemas.microsoft.com/office/drawing/2014/main" id="{617E6B98-BCBE-4EDA-B85D-43AE6AF6F9D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30" name="Rounded Rectangle 629">
            <a:extLst xmlns:a="http://schemas.openxmlformats.org/drawingml/2006/main">
              <a:ext uri="{FF2B5EF4-FFF2-40B4-BE49-F238E27FC236}">
                <a16:creationId xmlns:a16="http://schemas.microsoft.com/office/drawing/2014/main" id="{7741E365-0FD1-4E38-9E1B-1541E6C5E66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631" name="TextBox 630">
            <a:extLst xmlns:a="http://schemas.openxmlformats.org/drawingml/2006/main">
              <a:ext uri="{FF2B5EF4-FFF2-40B4-BE49-F238E27FC236}">
                <a16:creationId xmlns:a16="http://schemas.microsoft.com/office/drawing/2014/main" id="{206861D0-78AD-40A3-B654-538A385D2C3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Retaining earnings supports funding but reduces current dividends.</a:t>
            </a:r>
          </a:p>
        </p:txBody>
      </p:sp>
    </p:spTree>
    <p:extLst>
      <p:ext uri="{BB962C8B-B14F-4D97-AF65-F5344CB8AC3E}">
        <p14:creationId xmlns:p14="http://schemas.microsoft.com/office/powerpoint/2010/main" val="1634819278"/>
      </p:ext>
    </p:extLst>
  </p:cSld>
</p:sld>
</file>

<file path=ppt/slides/slide46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620" name="Text 0">
            <a:extLst xmlns:a="http://schemas.openxmlformats.org/drawingml/2006/main">
              <a:ext uri="{FF2B5EF4-FFF2-40B4-BE49-F238E27FC236}">
                <a16:creationId xmlns:a16="http://schemas.microsoft.com/office/drawing/2014/main" id="{726AEEC1-4401-4270-8C3F-E924F6489D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320040"/>
            <a:ext cx="1782720" cy="2923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AF5FE"/>
          </a:solidFill>
          <a:ln xmlns:a="http://schemas.openxmlformats.org/drawingml/2006/main" w="0">
            <a:solidFill>
              <a:srgbClr val="EAF5FE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C64AE"/>
                </a:solidFill>
                <a:latin typeface="Aptos"/>
                <a:ea typeface="Aptos"/>
                <a:cs typeface="Aptos"/>
              </a:rPr>
              <a:t>REVIEW</a:t>
            </a:r>
          </a:p>
        </p:txBody>
      </p:sp>
      <p:sp>
        <p:nvSpPr>
          <p:cNvPr id="621" name="Text 1">
            <a:extLst xmlns:a="http://schemas.openxmlformats.org/drawingml/2006/main">
              <a:ext uri="{FF2B5EF4-FFF2-40B4-BE49-F238E27FC236}">
                <a16:creationId xmlns:a16="http://schemas.microsoft.com/office/drawing/2014/main" id="{1B3DEED3-2093-4A1A-85FC-D807241EE3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714375"/>
            <a:ext cx="6477000" cy="4762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500" b="1">
                <a:latin typeface="Aptos Display"/>
                <a:ea typeface="Aptos Display"/>
                <a:cs typeface="Aptos Display"/>
              </a:defRPr>
            </a:pPr>
            <a:r>
              <a:rPr sz="2500" b="1" u="none">
                <a:solidFill>
                  <a:srgbClr val="0A2743"/>
                </a:solidFill>
                <a:latin typeface="Aptos Display"/>
                <a:ea typeface="Aptos Display"/>
                <a:cs typeface="Aptos Display"/>
              </a:rPr>
              <a:t>Lecture 9 Review &amp; Lecture 10 Link</a:t>
            </a:r>
          </a:p>
        </p:txBody>
      </p:sp>
      <p:sp>
        <p:nvSpPr>
          <p:cNvPr id="622" name="Text 2">
            <a:extLst xmlns:a="http://schemas.openxmlformats.org/drawingml/2006/main">
              <a:ext uri="{FF2B5EF4-FFF2-40B4-BE49-F238E27FC236}">
                <a16:creationId xmlns:a16="http://schemas.microsoft.com/office/drawing/2014/main" id="{E8720723-AB0A-4F93-8A75-2368F524820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71800" y="1200150"/>
            <a:ext cx="6477000" cy="1905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none" lIns="0" tIns="0" rIns="0" bIns="0" anchor="ctr">
            <a:normAutofit fontScale="96154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300">
                <a:latin typeface="Aptos"/>
                <a:ea typeface="Aptos"/>
                <a:cs typeface="Aptos"/>
              </a:defRPr>
            </a:pPr>
            <a:r>
              <a:rPr sz="1300" b="0" u="none">
                <a:solidFill>
                  <a:srgbClr val="EBAA00"/>
                </a:solidFill>
                <a:latin typeface="Aptos"/>
                <a:ea typeface="Aptos"/>
                <a:cs typeface="Aptos"/>
              </a:rPr>
              <a:t>Financing choices connect risk, return, growth, dividends, and firm value.</a:t>
            </a:r>
          </a:p>
        </p:txBody>
      </p:sp>
      <p:sp>
        <p:nvSpPr>
          <p:cNvPr id="623" name="Shape 3">
            <a:extLst xmlns:a="http://schemas.openxmlformats.org/drawingml/2006/main">
              <a:ext uri="{FF2B5EF4-FFF2-40B4-BE49-F238E27FC236}">
                <a16:creationId xmlns:a16="http://schemas.microsoft.com/office/drawing/2014/main" id="{A18E4FEE-1D99-43F9-B139-1020B8568E7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1695450"/>
            <a:ext cx="4754499" cy="2343150"/>
          </a:xfrm>
          <a:prstGeom xmlns:a="http://schemas.openxmlformats.org/drawingml/2006/main" prst="roundRect">
            <a:avLst>
              <a:gd name="adj" fmla="val 2326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t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</a:p>
        </p:txBody>
      </p:sp>
      <p:sp>
        <p:nvSpPr>
          <p:cNvPr id="624" name="Text 4">
            <a:extLst xmlns:a="http://schemas.openxmlformats.org/drawingml/2006/main">
              <a:ext uri="{FF2B5EF4-FFF2-40B4-BE49-F238E27FC236}">
                <a16:creationId xmlns:a16="http://schemas.microsoft.com/office/drawing/2014/main" id="{26A43C44-C4D3-4357-AC43-81CA5E9F46C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1790700"/>
            <a:ext cx="4617339" cy="36195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360" tIns="360" rIns="360" bIns="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900" b="1">
                <a:latin typeface="Aptos Display"/>
                <a:ea typeface="Aptos Display"/>
                <a:cs typeface="Aptos Display"/>
              </a:defRPr>
            </a:pPr>
            <a:r>
              <a:rPr sz="1900" b="1" u="none">
                <a:solidFill>
                  <a:srgbClr val="0C64AE"/>
                </a:solidFill>
                <a:latin typeface="Aptos Display"/>
                <a:ea typeface="Aptos Display"/>
                <a:cs typeface="Aptos Display"/>
              </a:rPr>
              <a:t>Core explanation</a:t>
            </a:r>
          </a:p>
        </p:txBody>
      </p:sp>
      <p:pic>
        <p:nvPicPr>
          <p:cNvPr id="657" name="Image 0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c31de1f579a84a58"/>
          <a:srcRect xmlns:a="http://schemas.openxmlformats.org/drawingml/2006/main" l="0" t="14466" r="0" b="14466"/>
          <a:stretch xmlns:a="http://schemas.openxmlformats.org/drawingml/2006/main"/>
        </p:blipFill>
        <p:spPr>
          <a:xfrm xmlns:a="http://schemas.openxmlformats.org/drawingml/2006/main">
            <a:off x="5806440" y="1695450"/>
            <a:ext cx="5524500" cy="2476500"/>
          </a:xfrm>
          <a:prstGeom xmlns:a="http://schemas.openxmlformats.org/drawingml/2006/main" prst="rect">
            <a:avLst/>
          </a:prstGeom>
          <a:ln xmlns:a="http://schemas.openxmlformats.org/drawingml/2006/main" w="0">
            <a:noFill/>
          </a:ln>
        </p:spPr>
      </p:pic>
      <p:sp>
        <p:nvSpPr>
          <p:cNvPr id="627" name="Text 6">
            <a:extLst xmlns:a="http://schemas.openxmlformats.org/drawingml/2006/main">
              <a:ext uri="{FF2B5EF4-FFF2-40B4-BE49-F238E27FC236}">
                <a16:creationId xmlns:a16="http://schemas.microsoft.com/office/drawing/2014/main" id="{BAF90C25-9EB6-4EC3-97E5-B20A3F26E37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108513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Lecture 9 review question</a:t>
            </a:r>
          </a:p>
        </p:txBody>
      </p:sp>
      <p:sp>
        <p:nvSpPr>
          <p:cNvPr id="628" name="Text 7">
            <a:extLst xmlns:a="http://schemas.openxmlformats.org/drawingml/2006/main">
              <a:ext uri="{FF2B5EF4-FFF2-40B4-BE49-F238E27FC236}">
                <a16:creationId xmlns:a16="http://schemas.microsoft.com/office/drawing/2014/main" id="{8E45459C-125D-464D-800E-245105D1A8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4108513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C64AE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1">
                <a:latin typeface="Aptos"/>
                <a:ea typeface="Aptos"/>
                <a:cs typeface="Aptos"/>
              </a:defRPr>
            </a:pPr>
            <a:r>
              <a:rPr sz="1000" b="1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Focus</a:t>
            </a:r>
          </a:p>
        </p:txBody>
      </p:sp>
      <p:sp>
        <p:nvSpPr>
          <p:cNvPr id="629" name="Text 8">
            <a:extLst xmlns:a="http://schemas.openxmlformats.org/drawingml/2006/main">
              <a:ext uri="{FF2B5EF4-FFF2-40B4-BE49-F238E27FC236}">
                <a16:creationId xmlns:a16="http://schemas.microsoft.com/office/drawing/2014/main" id="{458D3B56-20B7-48A9-9F81-2D5AD95B1F8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348639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How is WACC calculated?</a:t>
            </a:r>
          </a:p>
        </p:txBody>
      </p:sp>
      <p:sp>
        <p:nvSpPr>
          <p:cNvPr id="630" name="Text 9">
            <a:extLst xmlns:a="http://schemas.openxmlformats.org/drawingml/2006/main">
              <a:ext uri="{FF2B5EF4-FFF2-40B4-BE49-F238E27FC236}">
                <a16:creationId xmlns:a16="http://schemas.microsoft.com/office/drawing/2014/main" id="{6D4104B1-57C5-4DD9-A207-F7AC0D6FD33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4348639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Formula and weights</a:t>
            </a:r>
          </a:p>
        </p:txBody>
      </p:sp>
      <p:sp>
        <p:nvSpPr>
          <p:cNvPr id="631" name="Text 10">
            <a:extLst xmlns:a="http://schemas.openxmlformats.org/drawingml/2006/main">
              <a:ext uri="{FF2B5EF4-FFF2-40B4-BE49-F238E27FC236}">
                <a16:creationId xmlns:a16="http://schemas.microsoft.com/office/drawing/2014/main" id="{9B776F1C-3864-4859-8D27-DE186C124FE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588764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When is debt helpful?</a:t>
            </a:r>
          </a:p>
        </p:txBody>
      </p:sp>
      <p:sp>
        <p:nvSpPr>
          <p:cNvPr id="632" name="Text 11">
            <a:extLst xmlns:a="http://schemas.openxmlformats.org/drawingml/2006/main">
              <a:ext uri="{FF2B5EF4-FFF2-40B4-BE49-F238E27FC236}">
                <a16:creationId xmlns:a16="http://schemas.microsoft.com/office/drawing/2014/main" id="{275E2B5F-4007-4394-9750-BF823563CDA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4588764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B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Tax shield and risk</a:t>
            </a:r>
          </a:p>
        </p:txBody>
      </p:sp>
      <p:sp>
        <p:nvSpPr>
          <p:cNvPr id="633" name="Text 12">
            <a:extLst xmlns:a="http://schemas.openxmlformats.org/drawingml/2006/main">
              <a:ext uri="{FF2B5EF4-FFF2-40B4-BE49-F238E27FC236}">
                <a16:creationId xmlns:a16="http://schemas.microsoft.com/office/drawing/2014/main" id="{63D798F4-A12E-4F3C-9FA0-5229F41C46C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31520" y="4828889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Investment link?</a:t>
            </a:r>
          </a:p>
        </p:txBody>
      </p:sp>
      <p:sp>
        <p:nvSpPr>
          <p:cNvPr id="634" name="Text 13">
            <a:extLst xmlns:a="http://schemas.openxmlformats.org/drawingml/2006/main">
              <a:ext uri="{FF2B5EF4-FFF2-40B4-BE49-F238E27FC236}">
                <a16:creationId xmlns:a16="http://schemas.microsoft.com/office/drawing/2014/main" id="{35A54C24-0C20-43E9-AC09-0BD2DB63B1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4828889"/>
            <a:ext cx="2285619" cy="239744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FFF"/>
          </a:solidFill>
          <a:ln xmlns:a="http://schemas.openxmlformats.org/drawingml/2006/main" w="8890">
            <a:solidFill>
              <a:srgbClr val="B7D8F4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28575" tIns="19050" rIns="28575" bIns="1905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  <a:defRPr sz="1000" b="0">
                <a:latin typeface="Aptos"/>
                <a:ea typeface="Aptos"/>
                <a:cs typeface="Aptos"/>
              </a:defRPr>
            </a:pPr>
            <a:r>
              <a:rPr sz="1000" b="0" u="none">
                <a:solidFill>
                  <a:srgbClr val="0A2743"/>
                </a:solidFill>
                <a:latin typeface="Aptos"/>
                <a:ea typeface="Aptos"/>
                <a:cs typeface="Aptos"/>
              </a:rPr>
              <a:t>NPV and WACC</a:t>
            </a:r>
          </a:p>
        </p:txBody>
      </p:sp>
      <p:sp>
        <p:nvSpPr>
          <p:cNvPr id="635" name="Text 14">
            <a:extLst xmlns:a="http://schemas.openxmlformats.org/drawingml/2006/main">
              <a:ext uri="{FF2B5EF4-FFF2-40B4-BE49-F238E27FC236}">
                <a16:creationId xmlns:a16="http://schemas.microsoft.com/office/drawing/2014/main" id="{60593072-8441-4DB8-855C-7C08D736C14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94360" y="5181600"/>
            <a:ext cx="4754499" cy="7239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E9F7FF"/>
          </a:solidFill>
          <a:ln xmlns:a="http://schemas.openxmlformats.org/drawingml/2006/main" w="11430">
            <a:solidFill>
              <a:srgbClr val="9ACCEF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95250" tIns="57150" rIns="95250" bIns="47625" anchor="t">
            <a:normAutofit fontScale="100000" lnSpcReduction="19999"/>
          </a:bodyPr>
          <a:lstStyle xmlns:a="http://schemas.openxmlformats.org/drawingml/2006/main"/>
          <a:p xmlns:a="http://schemas.openxmlformats.org/drawingml/2006/main">
            <a:pPr algn="l">
              <a:lnSpc>
                <a:spcPct val="100000"/>
              </a:lnSpc>
              <a:buNone/>
              <a:defRPr sz="1200" b="1">
                <a:solidFill>
                  <a:srgbClr val="0A2743"/>
                </a:solidFill>
                <a:latin typeface="Aptos"/>
                <a:ea typeface="Aptos"/>
                <a:cs typeface="Aptos"/>
              </a:defRPr>
            </a:pPr>
            <a:r>
              <a:rPr sz="1200" b="1">
                <a:solidFill>
                  <a:srgbClr val="0C64AE"/>
                </a:solidFill>
                <a:latin typeface="Aptos"/>
                <a:ea typeface="Aptos"/>
                <a:cs typeface="Aptos"/>
              </a:rPr>
              <a:t>Manager's Insight</a:t>
            </a:r>
            <a:b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</a:br>
            <a:r>
              <a:rPr sz="12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Lecture 9 closes the financing-policy block and prepares students for AI applications in finance.</a:t>
            </a:r>
          </a:p>
        </p:txBody>
      </p:sp>
      <p:sp>
        <p:nvSpPr>
          <p:cNvPr id="636" name="Text 15">
            <a:extLst xmlns:a="http://schemas.openxmlformats.org/drawingml/2006/main">
              <a:ext uri="{FF2B5EF4-FFF2-40B4-BE49-F238E27FC236}">
                <a16:creationId xmlns:a16="http://schemas.microsoft.com/office/drawing/2014/main" id="{B1BC69DE-264D-4E49-99E8-F6881389DB9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806440" y="4457700"/>
            <a:ext cx="5524500" cy="12573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FF8E8"/>
          </a:solidFill>
          <a:ln xmlns:a="http://schemas.openxmlformats.org/drawingml/2006/main" w="11430">
            <a:solidFill>
              <a:srgbClr val="EBAA2D"/>
            </a:solidFill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wrap="square" lIns="114300" tIns="76200" rIns="114300" bIns="76200" anchor="ctr">
            <a:normAutofit fontScale="100000"/>
          </a:bodyPr>
          <a:lstStyle xmlns:a="http://schemas.openxmlformats.org/drawingml/2006/main"/>
          <a:p xmlns:a="http://schemas.openxmlformats.org/drawingml/2006/main">
            <a:pPr algn="l">
              <a:buNone/>
              <a:defRPr sz="1300" b="1">
                <a:latin typeface="Aptos"/>
                <a:ea typeface="Aptos"/>
                <a:cs typeface="Aptos"/>
              </a:defRPr>
            </a:pPr>
            <a:r>
              <a:rPr sz="1300" b="1">
                <a:solidFill>
                  <a:srgbClr val="A06E00"/>
                </a:solidFill>
                <a:latin typeface="Aptos"/>
                <a:ea typeface="Aptos"/>
                <a:cs typeface="Aptos"/>
              </a:rPr>
              <a:t>Quick Example
</a:t>
            </a:r>
            <a:r>
              <a:rPr sz="1300" b="1">
                <a:solidFill>
                  <a:srgbClr val="0A2743"/>
                </a:solidFill>
                <a:latin typeface="Aptos"/>
                <a:ea typeface="Aptos"/>
                <a:cs typeface="Aptos"/>
              </a:rPr>
              <a:t>For Lecture 9 practice, calculate after-tax debt cost, cost of equity, WACC, and decide whether a project should be accepted.</a:t>
            </a:r>
          </a:p>
        </p:txBody>
      </p:sp>
      <p:sp>
        <p:nvSpPr>
          <p:cNvPr id="637" name="Text 16">
            <a:extLst xmlns:a="http://schemas.openxmlformats.org/drawingml/2006/main">
              <a:ext uri="{FF2B5EF4-FFF2-40B4-BE49-F238E27FC236}">
                <a16:creationId xmlns:a16="http://schemas.microsoft.com/office/drawing/2014/main" id="{A97A06E3-2635-463D-BD66-1BF97041C4E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419160"/>
            <a:ext cx="3840120" cy="200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MGM237 Introduction to Finance</a:t>
            </a:r>
          </a:p>
        </p:txBody>
      </p:sp>
      <p:sp>
        <p:nvSpPr>
          <p:cNvPr id="638" name="Text 17">
            <a:extLst xmlns:a="http://schemas.openxmlformats.org/drawingml/2006/main">
              <a:ext uri="{FF2B5EF4-FFF2-40B4-BE49-F238E27FC236}">
                <a16:creationId xmlns:a16="http://schemas.microsoft.com/office/drawing/2014/main" id="{A0AC6239-3C45-402C-939F-A1AE08159A5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52760" y="6400800"/>
            <a:ext cx="54828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0" tIns="0" rIns="0" bIns="0" anchor="ctr">
            <a:no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B2D4A"/>
                </a:solidFill>
                <a:latin typeface="Aptos"/>
                <a:ea typeface="Aptos"/>
                <a:cs typeface="Aptos"/>
              </a:rPr>
              <a:t>45</a:t>
            </a:r>
          </a:p>
        </p:txBody>
      </p:sp>
      <p:sp>
        <p:nvSpPr>
          <p:cNvPr id="639" name="Rounded Rectangle 638">
            <a:extLst xmlns:a="http://schemas.openxmlformats.org/drawingml/2006/main">
              <a:ext uri="{FF2B5EF4-FFF2-40B4-BE49-F238E27FC236}">
                <a16:creationId xmlns:a16="http://schemas.microsoft.com/office/drawing/2014/main" id="{F43E7130-A461-4E24-A1D9-0C2C351D77B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15265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40" name="Rounded Rectangle 639">
            <a:extLst xmlns:a="http://schemas.openxmlformats.org/drawingml/2006/main">
              <a:ext uri="{FF2B5EF4-FFF2-40B4-BE49-F238E27FC236}">
                <a16:creationId xmlns:a16="http://schemas.microsoft.com/office/drawing/2014/main" id="{80830711-4C0C-4993-9F8F-E726C3AC2FE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20027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01</a:t>
            </a:r>
          </a:p>
        </p:txBody>
      </p:sp>
      <p:sp>
        <p:nvSpPr>
          <p:cNvPr id="641" name="TextBox 640">
            <a:extLst xmlns:a="http://schemas.openxmlformats.org/drawingml/2006/main">
              <a:ext uri="{FF2B5EF4-FFF2-40B4-BE49-F238E27FC236}">
                <a16:creationId xmlns:a16="http://schemas.microsoft.com/office/drawing/2014/main" id="{7FB75FBA-E25A-4112-85EA-891E2AED66F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17170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Cost of capital is the required return for providers of capital.</a:t>
            </a:r>
          </a:p>
        </p:txBody>
      </p:sp>
      <p:sp>
        <p:nvSpPr>
          <p:cNvPr id="642" name="Rounded Rectangle 641">
            <a:extLst xmlns:a="http://schemas.openxmlformats.org/drawingml/2006/main">
              <a:ext uri="{FF2B5EF4-FFF2-40B4-BE49-F238E27FC236}">
                <a16:creationId xmlns:a16="http://schemas.microsoft.com/office/drawing/2014/main" id="{1C7E8BCA-5270-4702-91DA-69D2538E739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258127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43" name="Rounded Rectangle 642">
            <a:extLst xmlns:a="http://schemas.openxmlformats.org/drawingml/2006/main">
              <a:ext uri="{FF2B5EF4-FFF2-40B4-BE49-F238E27FC236}">
                <a16:creationId xmlns:a16="http://schemas.microsoft.com/office/drawing/2014/main" id="{AA271AFD-2985-4201-A0FC-1FE4F595FBC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262890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02</a:t>
            </a:r>
          </a:p>
        </p:txBody>
      </p:sp>
      <p:sp>
        <p:nvSpPr>
          <p:cNvPr id="644" name="TextBox 643">
            <a:extLst xmlns:a="http://schemas.openxmlformats.org/drawingml/2006/main">
              <a:ext uri="{FF2B5EF4-FFF2-40B4-BE49-F238E27FC236}">
                <a16:creationId xmlns:a16="http://schemas.microsoft.com/office/drawing/2014/main" id="{7B35D516-3991-4925-B991-707A695A76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260032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WACC combines the cost of debt, preferred stock, and equity using target weights.</a:t>
            </a:r>
          </a:p>
        </p:txBody>
      </p:sp>
      <p:sp>
        <p:nvSpPr>
          <p:cNvPr id="645" name="Rounded Rectangle 644">
            <a:extLst xmlns:a="http://schemas.openxmlformats.org/drawingml/2006/main">
              <a:ext uri="{FF2B5EF4-FFF2-40B4-BE49-F238E27FC236}">
                <a16:creationId xmlns:a16="http://schemas.microsoft.com/office/drawing/2014/main" id="{E57EB845-020D-4357-850E-30B54DA176C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009900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46" name="Rounded Rectangle 645">
            <a:extLst xmlns:a="http://schemas.openxmlformats.org/drawingml/2006/main">
              <a:ext uri="{FF2B5EF4-FFF2-40B4-BE49-F238E27FC236}">
                <a16:creationId xmlns:a16="http://schemas.microsoft.com/office/drawing/2014/main" id="{D86D0751-390F-40EB-BC65-55BC04DB8D9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057525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03</a:t>
            </a:r>
          </a:p>
        </p:txBody>
      </p:sp>
      <p:sp>
        <p:nvSpPr>
          <p:cNvPr id="647" name="TextBox 646">
            <a:extLst xmlns:a="http://schemas.openxmlformats.org/drawingml/2006/main">
              <a:ext uri="{FF2B5EF4-FFF2-40B4-BE49-F238E27FC236}">
                <a16:creationId xmlns:a16="http://schemas.microsoft.com/office/drawing/2014/main" id="{7445032B-A467-4548-B125-7581B453EA1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028950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Capital structure affects risk, EPS, WACC, and firm value.</a:t>
            </a:r>
          </a:p>
        </p:txBody>
      </p:sp>
      <p:sp>
        <p:nvSpPr>
          <p:cNvPr id="648" name="Rounded Rectangle 647">
            <a:extLst xmlns:a="http://schemas.openxmlformats.org/drawingml/2006/main">
              <a:ext uri="{FF2B5EF4-FFF2-40B4-BE49-F238E27FC236}">
                <a16:creationId xmlns:a16="http://schemas.microsoft.com/office/drawing/2014/main" id="{02AD1BAD-A06A-407B-88B5-086AF389C0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77240" y="3438525"/>
            <a:ext cx="4434459" cy="42862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F5F8FC"/>
          </a:solidFill>
          <a:ln xmlns:a="http://schemas.openxmlformats.org/drawingml/2006/main" w="10160">
            <a:solidFill>
              <a:srgbClr val="CFD8E3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anchor="ctr"/>
          <a:lstStyle xmlns:a="http://schemas.openxmlformats.org/drawingml/2006/main"/>
          <a:p xmlns:a="http://schemas.openxmlformats.org/drawingml/2006/main">
            <a:pPr algn="ctr">
              <a:buNone/>
            </a:pPr>
          </a:p>
        </p:txBody>
      </p:sp>
      <p:sp>
        <p:nvSpPr>
          <p:cNvPr id="649" name="Rounded Rectangle 648">
            <a:extLst xmlns:a="http://schemas.openxmlformats.org/drawingml/2006/main">
              <a:ext uri="{FF2B5EF4-FFF2-40B4-BE49-F238E27FC236}">
                <a16:creationId xmlns:a16="http://schemas.microsoft.com/office/drawing/2014/main" id="{5251C7AD-A5D7-488D-AF4B-63B75366FBB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868680" y="3486150"/>
            <a:ext cx="365760" cy="333375"/>
          </a:xfrm>
          <a:prstGeom xmlns:a="http://schemas.openxmlformats.org/drawingml/2006/main" prst="roundRect">
            <a:avLst/>
          </a:prstGeom>
          <a:solidFill xmlns:a="http://schemas.openxmlformats.org/drawingml/2006/main">
            <a:srgbClr val="BF973F"/>
          </a:solidFill>
          <a:ln xmlns:a="http://schemas.openxmlformats.org/drawingml/2006/main">
            <a:solidFill>
              <a:srgbClr val="BF973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>
            <a:schemeClr val="lt1"/>
          </a:fontRef>
        </p:style>
        <p:txBody>
          <a:bodyPr xmlns:a="http://schemas.openxmlformats.org/drawingml/2006/main" wrap="square" lIns="9525" tIns="9525" rIns="9525" bIns="9525" anchor="ctr">
            <a:normAutofit fontScale="100000"/>
          </a:bodyPr>
          <a:lstStyle xmlns:a="http://schemas.openxmlformats.org/drawingml/2006/main"/>
          <a:p xmlns:a="http://schemas.openxmlformats.org/drawingml/2006/main"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04</a:t>
            </a:r>
          </a:p>
        </p:txBody>
      </p:sp>
      <p:sp>
        <p:nvSpPr>
          <p:cNvPr id="650" name="TextBox 649">
            <a:extLst xmlns:a="http://schemas.openxmlformats.org/drawingml/2006/main">
              <a:ext uri="{FF2B5EF4-FFF2-40B4-BE49-F238E27FC236}">
                <a16:creationId xmlns:a16="http://schemas.microsoft.com/office/drawing/2014/main" id="{18CD74B8-D854-42AD-937B-0F6EB867EE7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307592" y="3457575"/>
            <a:ext cx="3776091" cy="390525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lIns="47625" tIns="9525" rIns="47625" bIns="9525" anchor="ctr">
            <a:normAutofit fontScale="96726"/>
          </a:bodyPr>
          <a:lstStyle xmlns:a="http://schemas.openxmlformats.org/drawingml/2006/main"/>
          <a:p xmlns:a="http://schemas.openxmlformats.org/drawingml/2006/main">
            <a: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>
                <a:solidFill>
                  <a:srgbClr val="1A1F27"/>
                </a:solidFill>
                <a:latin typeface="Aptos"/>
                <a:ea typeface="Aptos"/>
                <a:cs typeface="Aptos"/>
              </a:rPr>
              <a:t>Dividend policy affects retained earnings and growth capacity.</a:t>
            </a:r>
          </a:p>
        </p:txBody>
      </p:sp>
    </p:spTree>
    <p:extLst>
      <p:ext uri="{BB962C8B-B14F-4D97-AF65-F5344CB8AC3E}">
        <p14:creationId xmlns:p14="http://schemas.microsoft.com/office/powerpoint/2010/main" val="245141553"/>
      </p:ext>
    </p:extLst>
  </p:cSld>
</p:sld>
</file>

<file path=ppt/slides/slide47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639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49780EAC-8673-4CF2-9E35-101E923E3E8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40" name="TextBox 2">
            <a:extLst xmlns:a="http://schemas.openxmlformats.org/drawingml/2006/main">
              <a:ext uri="{FF2B5EF4-FFF2-40B4-BE49-F238E27FC236}">
                <a16:creationId xmlns:a16="http://schemas.microsoft.com/office/drawing/2014/main" id="{065A9657-9CD3-4298-BA7C-5C7CAE35B69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641" name="TextBox 3">
            <a:extLst xmlns:a="http://schemas.openxmlformats.org/drawingml/2006/main">
              <a:ext uri="{FF2B5EF4-FFF2-40B4-BE49-F238E27FC236}">
                <a16:creationId xmlns:a16="http://schemas.microsoft.com/office/drawing/2014/main" id="{D4950875-B7FE-4194-A350-315BC0B1E83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1</a:t>
            </a:r>
          </a:p>
        </p:txBody>
      </p:sp>
      <p:sp>
        <p:nvSpPr>
          <p:cNvPr id="642" name="TextBox 4">
            <a:extLst xmlns:a="http://schemas.openxmlformats.org/drawingml/2006/main">
              <a:ext uri="{FF2B5EF4-FFF2-40B4-BE49-F238E27FC236}">
                <a16:creationId xmlns:a16="http://schemas.microsoft.com/office/drawing/2014/main" id="{0FE04D02-E8CC-44A6-9CC0-FE912B9035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644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74DFE35C-2FEA-4A75-9F8B-1B015F9863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45" name="TextBox 7">
            <a:extLst xmlns:a="http://schemas.openxmlformats.org/drawingml/2006/main">
              <a:ext uri="{FF2B5EF4-FFF2-40B4-BE49-F238E27FC236}">
                <a16:creationId xmlns:a16="http://schemas.microsoft.com/office/drawing/2014/main" id="{50DC1934-5666-467E-9161-A068A624915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QUESTION 01/10</a:t>
            </a:r>
          </a:p>
        </p:txBody>
      </p:sp>
      <p:sp>
        <p:nvSpPr>
          <p:cNvPr id="646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B9EA136D-345C-4BBB-8860-6ADF3B7A09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47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EE157687-D848-401C-9C87-7EB69AC759E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48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5862A7A9-9387-43EA-93FD-A6CCDE2EA4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49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C45FD1D7-A2AC-45DE-9826-85CFC94F6F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0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3BD863F7-E4DB-4425-9BFF-2EE1108A893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1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7B75ACCE-B1B4-4766-B8E8-E8D2520BEBD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2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1D729713-1867-47A8-B9C4-BCE1B7A05C5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3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A5AC8B1A-CDCC-4A02-BFDC-7F5B5A08514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4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F74A2C7C-6688-403C-BDDD-DA5CEDDA7BC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5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387E0B3A-4586-46B6-A3A2-9E732EA0B83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6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D28A4BE1-0B72-4085-9283-3B9653C144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7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C27549CB-9616-4905-9A19-3CC78EAFD4D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8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97923784-92AC-4C54-B662-D94283BCE2E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59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08F8D65B-61D2-485F-A443-E8CA7D6247A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60" name="TextBox 22">
            <a:extLst xmlns:a="http://schemas.openxmlformats.org/drawingml/2006/main">
              <a:ext uri="{FF2B5EF4-FFF2-40B4-BE49-F238E27FC236}">
                <a16:creationId xmlns:a16="http://schemas.microsoft.com/office/drawing/2014/main" id="{FBACF2BA-7D91-45B4-8B62-1DC666FF674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What does capital structure describe?</a:t>
            </a:r>
          </a:p>
        </p:txBody>
      </p:sp>
      <p:sp>
        <p:nvSpPr>
          <p:cNvPr id="661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57789BEC-A4B9-4C4D-A0D5-A548F8754F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62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C02FFF75-C328-4E30-9BC7-D7AB60EC972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63" name="TextBox 25">
            <a:extLst xmlns:a="http://schemas.openxmlformats.org/drawingml/2006/main">
              <a:ext uri="{FF2B5EF4-FFF2-40B4-BE49-F238E27FC236}">
                <a16:creationId xmlns:a16="http://schemas.microsoft.com/office/drawing/2014/main" id="{B4440397-0B66-4902-93F2-149160842A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664" name="TextBox 26">
            <a:extLst xmlns:a="http://schemas.openxmlformats.org/drawingml/2006/main">
              <a:ext uri="{FF2B5EF4-FFF2-40B4-BE49-F238E27FC236}">
                <a16:creationId xmlns:a16="http://schemas.microsoft.com/office/drawing/2014/main" id="{729513B9-1675-4205-848A-1E103CC3D6C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The mix of debt, preferred stock, and equity financing</a:t>
            </a:r>
          </a:p>
        </p:txBody>
      </p:sp>
      <p:sp>
        <p:nvSpPr>
          <p:cNvPr id="665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680CEDAB-47C6-4325-9922-C5710660DE0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66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0C71BCEF-0346-4E9F-9DC5-B297E126975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67" name="TextBox 29">
            <a:extLst xmlns:a="http://schemas.openxmlformats.org/drawingml/2006/main">
              <a:ext uri="{FF2B5EF4-FFF2-40B4-BE49-F238E27FC236}">
                <a16:creationId xmlns:a16="http://schemas.microsoft.com/office/drawing/2014/main" id="{4CDDD577-206F-4B10-9EC5-C4CAC2CC7B0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668" name="TextBox 30">
            <a:extLst xmlns:a="http://schemas.openxmlformats.org/drawingml/2006/main">
              <a:ext uri="{FF2B5EF4-FFF2-40B4-BE49-F238E27FC236}">
                <a16:creationId xmlns:a16="http://schemas.microsoft.com/office/drawing/2014/main" id="{B132F016-D717-402F-8D43-6957411ED27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The list of current assets</a:t>
            </a:r>
          </a:p>
        </p:txBody>
      </p:sp>
      <p:sp>
        <p:nvSpPr>
          <p:cNvPr id="669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44840B6A-1970-4738-9A08-6BFAD00713E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70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00A7FE51-50A1-4B6E-9969-EB0D68B203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71" name="TextBox 33">
            <a:extLst xmlns:a="http://schemas.openxmlformats.org/drawingml/2006/main">
              <a:ext uri="{FF2B5EF4-FFF2-40B4-BE49-F238E27FC236}">
                <a16:creationId xmlns:a16="http://schemas.microsoft.com/office/drawing/2014/main" id="{5F84971F-4E8B-4143-A533-A5B6175C7B1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672" name="TextBox 34">
            <a:extLst xmlns:a="http://schemas.openxmlformats.org/drawingml/2006/main">
              <a:ext uri="{FF2B5EF4-FFF2-40B4-BE49-F238E27FC236}">
                <a16:creationId xmlns:a16="http://schemas.microsoft.com/office/drawing/2014/main" id="{15E9BC61-0E81-43A7-9C2F-852FED68547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The production schedule</a:t>
            </a:r>
          </a:p>
        </p:txBody>
      </p:sp>
      <p:sp>
        <p:nvSpPr>
          <p:cNvPr id="673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B58B7FE8-0814-4459-B64C-23404BED4A1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74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2E1777EC-512D-4F42-ADAF-454A94D978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75" name="TextBox 37">
            <a:extLst xmlns:a="http://schemas.openxmlformats.org/drawingml/2006/main">
              <a:ext uri="{FF2B5EF4-FFF2-40B4-BE49-F238E27FC236}">
                <a16:creationId xmlns:a16="http://schemas.microsoft.com/office/drawing/2014/main" id="{7A8277A7-5FD7-4204-9F6A-4D7B72ED23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676" name="TextBox 38">
            <a:extLst xmlns:a="http://schemas.openxmlformats.org/drawingml/2006/main">
              <a:ext uri="{FF2B5EF4-FFF2-40B4-BE49-F238E27FC236}">
                <a16:creationId xmlns:a16="http://schemas.microsoft.com/office/drawing/2014/main" id="{66081867-96A0-4A57-8CDE-3BDD7CAC48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The tax return format</a:t>
            </a:r>
          </a:p>
        </p:txBody>
      </p:sp>
      <p:sp>
        <p:nvSpPr>
          <p:cNvPr id="677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48112AF2-FABA-4893-8BA8-489032817B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78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FBC160C9-0B89-4079-8440-474AF496F19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79" name="TextBox 41">
            <a:extLst xmlns:a="http://schemas.openxmlformats.org/drawingml/2006/main">
              <a:ext uri="{FF2B5EF4-FFF2-40B4-BE49-F238E27FC236}">
                <a16:creationId xmlns:a16="http://schemas.microsoft.com/office/drawing/2014/main" id="{883AFDF9-19E9-4ADC-B986-95C7A0171C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680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90CC98A3-22C9-41CA-B95D-D1D57D33024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81" name="TextBox 43">
            <a:extLst xmlns:a="http://schemas.openxmlformats.org/drawingml/2006/main">
              <a:ext uri="{FF2B5EF4-FFF2-40B4-BE49-F238E27FC236}">
                <a16:creationId xmlns:a16="http://schemas.microsoft.com/office/drawing/2014/main" id="{F758479C-0753-497A-8F82-1C885DE2C8F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682" name="TextBox 44">
            <a:extLst xmlns:a="http://schemas.openxmlformats.org/drawingml/2006/main">
              <a:ext uri="{FF2B5EF4-FFF2-40B4-BE49-F238E27FC236}">
                <a16:creationId xmlns:a16="http://schemas.microsoft.com/office/drawing/2014/main" id="{154F88C2-A817-4BCB-B96E-81250D8DF3A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The mix of debt, preferred stock, and equity financing</a:t>
            </a:r>
          </a:p>
        </p:txBody>
      </p:sp>
      <p:sp>
        <p:nvSpPr>
          <p:cNvPr id="683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4EC11D78-8C1E-4F86-AF60-F815A87E138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84" name="TextBox 46">
            <a:extLst xmlns:a="http://schemas.openxmlformats.org/drawingml/2006/main">
              <a:ext uri="{FF2B5EF4-FFF2-40B4-BE49-F238E27FC236}">
                <a16:creationId xmlns:a16="http://schemas.microsoft.com/office/drawing/2014/main" id="{E434B918-E7B6-4C25-8CA3-0BF3C3287B0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685" name="TextBox 47">
            <a:extLst xmlns:a="http://schemas.openxmlformats.org/drawingml/2006/main">
              <a:ext uri="{FF2B5EF4-FFF2-40B4-BE49-F238E27FC236}">
                <a16:creationId xmlns:a16="http://schemas.microsoft.com/office/drawing/2014/main" id="{146123E5-267E-4691-89CA-B60924C99FA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Capital structure describes how a firm finances its assets using debt, preferred stock, and equity.</a:t>
            </a:r>
          </a:p>
        </p:txBody>
      </p:sp>
      <p:sp>
        <p:nvSpPr>
          <p:cNvPr id="686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397E54B2-5C0F-44B6-8511-E2D508CE2DA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87" name="TextBox 49">
            <a:extLst xmlns:a="http://schemas.openxmlformats.org/drawingml/2006/main">
              <a:ext uri="{FF2B5EF4-FFF2-40B4-BE49-F238E27FC236}">
                <a16:creationId xmlns:a16="http://schemas.microsoft.com/office/drawing/2014/main" id="{E3B675F2-06EC-4517-B706-25969857FA3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Capital structure focuses on the right side of the balance sheet.</a:t>
            </a:r>
          </a:p>
        </p:txBody>
      </p:sp>
      <p:sp>
        <p:nvSpPr>
          <p:cNvPr id="688" name="TextBox 50">
            <a:extLst xmlns:a="http://schemas.openxmlformats.org/drawingml/2006/main">
              <a:ext uri="{FF2B5EF4-FFF2-40B4-BE49-F238E27FC236}">
                <a16:creationId xmlns:a16="http://schemas.microsoft.com/office/drawing/2014/main" id="{2314EA65-756A-4B08-A6C9-7E5B5049616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689" name="TextBox 51">
            <a:extLst xmlns:a="http://schemas.openxmlformats.org/drawingml/2006/main">
              <a:ext uri="{FF2B5EF4-FFF2-40B4-BE49-F238E27FC236}">
                <a16:creationId xmlns:a16="http://schemas.microsoft.com/office/drawing/2014/main" id="{7854CF70-8DC0-4B8A-B764-1EF4DEE6649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46</a:t>
            </a:r>
          </a:p>
        </p:txBody>
      </p:sp>
    </p:spTree>
    <p:extLst>
      <p:ext uri="{BB962C8B-B14F-4D97-AF65-F5344CB8AC3E}">
        <p14:creationId xmlns:p14="http://schemas.microsoft.com/office/powerpoint/2010/main" val="222347973"/>
      </p:ext>
    </p:extLst>
  </p:cSld>
</p:sld>
</file>

<file path=ppt/slides/slide48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690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33AF3E1E-20D8-46DA-BCB3-173BA3D52EC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91" name="TextBox 2">
            <a:extLst xmlns:a="http://schemas.openxmlformats.org/drawingml/2006/main">
              <a:ext uri="{FF2B5EF4-FFF2-40B4-BE49-F238E27FC236}">
                <a16:creationId xmlns:a16="http://schemas.microsoft.com/office/drawing/2014/main" id="{D4218D33-1EBD-4266-A1D1-AEC93ABACC4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692" name="TextBox 3">
            <a:extLst xmlns:a="http://schemas.openxmlformats.org/drawingml/2006/main">
              <a:ext uri="{FF2B5EF4-FFF2-40B4-BE49-F238E27FC236}">
                <a16:creationId xmlns:a16="http://schemas.microsoft.com/office/drawing/2014/main" id="{7D5251C5-EC1F-46CF-91A0-775BE13A990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2</a:t>
            </a:r>
          </a:p>
        </p:txBody>
      </p:sp>
      <p:sp>
        <p:nvSpPr>
          <p:cNvPr id="693" name="TextBox 4">
            <a:extLst xmlns:a="http://schemas.openxmlformats.org/drawingml/2006/main">
              <a:ext uri="{FF2B5EF4-FFF2-40B4-BE49-F238E27FC236}">
                <a16:creationId xmlns:a16="http://schemas.microsoft.com/office/drawing/2014/main" id="{398CFAB1-A06E-4FA7-B6BD-AE63B05CFC1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695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72AC030B-77AF-4277-BFBA-6878D1E470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96" name="TextBox 7">
            <a:extLst xmlns:a="http://schemas.openxmlformats.org/drawingml/2006/main">
              <a:ext uri="{FF2B5EF4-FFF2-40B4-BE49-F238E27FC236}">
                <a16:creationId xmlns:a16="http://schemas.microsoft.com/office/drawing/2014/main" id="{67D0D7B9-64EC-443C-8D79-84720D2733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QUESTION 02/10</a:t>
            </a:r>
          </a:p>
        </p:txBody>
      </p:sp>
      <p:sp>
        <p:nvSpPr>
          <p:cNvPr id="697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8AC6376D-916E-4C8B-9508-26352EA9B69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98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7DA6696D-6453-4B0F-874E-196C103BD3D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699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895A50AD-B9D1-45CA-9EB1-663C14498CE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0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192E766D-82BA-4385-90C4-AE799E0DE7A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1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E6DEF589-840C-4943-AB48-0178D1D439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2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8CCE9561-D5DE-42CE-AD87-44F7B4D6C2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3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84FC9838-0576-44C2-8B0A-B60D14AAD23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4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BF5F9FE3-994A-488F-BB7E-C046DA334C7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5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EFB7D7B3-496A-46E8-BBDD-A51A0EA720E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6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EEFA982D-11B9-4F9D-9450-A57C2615DF1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7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4358C56B-A410-420F-9C37-4D9A9386F94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8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18E4ED21-FF8B-4A06-A930-CB1048FCD7A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09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9D9D1224-AC21-4261-B05B-D2D7AF1C18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10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53030CB8-0FEE-434F-BB08-B11A5639782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11" name="TextBox 22">
            <a:extLst xmlns:a="http://schemas.openxmlformats.org/drawingml/2006/main">
              <a:ext uri="{FF2B5EF4-FFF2-40B4-BE49-F238E27FC236}">
                <a16:creationId xmlns:a16="http://schemas.microsoft.com/office/drawing/2014/main" id="{4D77474D-4CDC-4B7A-9553-BAE89069408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 firm borrows at 8% before tax and its tax rate is 25%. What is the after-tax cost of debt?</a:t>
            </a:r>
          </a:p>
        </p:txBody>
      </p:sp>
      <p:sp>
        <p:nvSpPr>
          <p:cNvPr id="712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6237BF5B-6092-485B-B5CF-5B3CB2C59E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13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61F3920C-E7CF-4363-B08F-45DEF9363D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14" name="TextBox 25">
            <a:extLst xmlns:a="http://schemas.openxmlformats.org/drawingml/2006/main">
              <a:ext uri="{FF2B5EF4-FFF2-40B4-BE49-F238E27FC236}">
                <a16:creationId xmlns:a16="http://schemas.microsoft.com/office/drawing/2014/main" id="{2AB3DC6D-A49F-45F7-BD36-7D3BAE6F3C9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715" name="TextBox 26">
            <a:extLst xmlns:a="http://schemas.openxmlformats.org/drawingml/2006/main">
              <a:ext uri="{FF2B5EF4-FFF2-40B4-BE49-F238E27FC236}">
                <a16:creationId xmlns:a16="http://schemas.microsoft.com/office/drawing/2014/main" id="{7AEF9A65-8075-4A77-8902-0584B2E64E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2%</a:t>
            </a:r>
          </a:p>
        </p:txBody>
      </p:sp>
      <p:sp>
        <p:nvSpPr>
          <p:cNvPr id="716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D9C4C7FA-DBAF-41A6-89AB-3FD64078655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17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EF9DB72D-82C7-4383-87F6-D0B876A7C7D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18" name="TextBox 29">
            <a:extLst xmlns:a="http://schemas.openxmlformats.org/drawingml/2006/main">
              <a:ext uri="{FF2B5EF4-FFF2-40B4-BE49-F238E27FC236}">
                <a16:creationId xmlns:a16="http://schemas.microsoft.com/office/drawing/2014/main" id="{FC92F961-3DEF-4E72-93CE-840A939AB2C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719" name="TextBox 30">
            <a:extLst xmlns:a="http://schemas.openxmlformats.org/drawingml/2006/main">
              <a:ext uri="{FF2B5EF4-FFF2-40B4-BE49-F238E27FC236}">
                <a16:creationId xmlns:a16="http://schemas.microsoft.com/office/drawing/2014/main" id="{6C756E3E-6421-48A2-BEFF-EE723BC0B92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6%</a:t>
            </a:r>
          </a:p>
        </p:txBody>
      </p:sp>
      <p:sp>
        <p:nvSpPr>
          <p:cNvPr id="720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65247FF8-0A43-45FD-A0CD-1A57C27D694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21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622D560A-E00E-4E55-A725-1BEA059934E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22" name="TextBox 33">
            <a:extLst xmlns:a="http://schemas.openxmlformats.org/drawingml/2006/main">
              <a:ext uri="{FF2B5EF4-FFF2-40B4-BE49-F238E27FC236}">
                <a16:creationId xmlns:a16="http://schemas.microsoft.com/office/drawing/2014/main" id="{565D2626-391E-49AB-A544-DF6EF7789EA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723" name="TextBox 34">
            <a:extLst xmlns:a="http://schemas.openxmlformats.org/drawingml/2006/main">
              <a:ext uri="{FF2B5EF4-FFF2-40B4-BE49-F238E27FC236}">
                <a16:creationId xmlns:a16="http://schemas.microsoft.com/office/drawing/2014/main" id="{C509491A-64D1-4124-81C5-7908E8FBB99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8%</a:t>
            </a:r>
          </a:p>
        </p:txBody>
      </p:sp>
      <p:sp>
        <p:nvSpPr>
          <p:cNvPr id="724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F0928F6A-32E0-4041-865C-DA2E27B678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25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D7C896F6-7C82-40EC-8B2C-FC81351E490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26" name="TextBox 37">
            <a:extLst xmlns:a="http://schemas.openxmlformats.org/drawingml/2006/main">
              <a:ext uri="{FF2B5EF4-FFF2-40B4-BE49-F238E27FC236}">
                <a16:creationId xmlns:a16="http://schemas.microsoft.com/office/drawing/2014/main" id="{5392FCE8-55D3-4318-A8CA-AA909E74DF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727" name="TextBox 38">
            <a:extLst xmlns:a="http://schemas.openxmlformats.org/drawingml/2006/main">
              <a:ext uri="{FF2B5EF4-FFF2-40B4-BE49-F238E27FC236}">
                <a16:creationId xmlns:a16="http://schemas.microsoft.com/office/drawing/2014/main" id="{7FCD2A01-12FB-4F44-8AFB-144945D14BE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10%</a:t>
            </a:r>
          </a:p>
        </p:txBody>
      </p:sp>
      <p:sp>
        <p:nvSpPr>
          <p:cNvPr id="728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E24B6B4A-E4E1-4BB3-AF98-553738FBED5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29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1AF3240A-A0A1-4F81-B7A5-B35CDDFC99E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30" name="TextBox 41">
            <a:extLst xmlns:a="http://schemas.openxmlformats.org/drawingml/2006/main">
              <a:ext uri="{FF2B5EF4-FFF2-40B4-BE49-F238E27FC236}">
                <a16:creationId xmlns:a16="http://schemas.microsoft.com/office/drawing/2014/main" id="{28018BC3-A701-4CA4-9F67-D9EA1599AE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731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FAD7FA56-58CF-481E-A40B-4F4DB768351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32" name="TextBox 43">
            <a:extLst xmlns:a="http://schemas.openxmlformats.org/drawingml/2006/main">
              <a:ext uri="{FF2B5EF4-FFF2-40B4-BE49-F238E27FC236}">
                <a16:creationId xmlns:a16="http://schemas.microsoft.com/office/drawing/2014/main" id="{E47C8B51-017F-45C7-BF0B-8198DBBF510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733" name="TextBox 44">
            <a:extLst xmlns:a="http://schemas.openxmlformats.org/drawingml/2006/main">
              <a:ext uri="{FF2B5EF4-FFF2-40B4-BE49-F238E27FC236}">
                <a16:creationId xmlns:a16="http://schemas.microsoft.com/office/drawing/2014/main" id="{E893F194-0DF3-442F-9B68-773078CA772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6%</a:t>
            </a:r>
          </a:p>
        </p:txBody>
      </p:sp>
      <p:sp>
        <p:nvSpPr>
          <p:cNvPr id="734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62F067A0-507C-4BD0-8538-ECCB480F536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35" name="TextBox 46">
            <a:extLst xmlns:a="http://schemas.openxmlformats.org/drawingml/2006/main">
              <a:ext uri="{FF2B5EF4-FFF2-40B4-BE49-F238E27FC236}">
                <a16:creationId xmlns:a16="http://schemas.microsoft.com/office/drawing/2014/main" id="{3305F02F-76EC-4F8E-9FC7-21B62BF996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736" name="TextBox 47">
            <a:extLst xmlns:a="http://schemas.openxmlformats.org/drawingml/2006/main">
              <a:ext uri="{FF2B5EF4-FFF2-40B4-BE49-F238E27FC236}">
                <a16:creationId xmlns:a16="http://schemas.microsoft.com/office/drawing/2014/main" id="{6BC41118-2681-4C43-B9A4-70BEC5315E2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After-tax cost of debt = 8% × (1 − 0.25) = 6%.</a:t>
            </a:r>
          </a:p>
        </p:txBody>
      </p:sp>
      <p:sp>
        <p:nvSpPr>
          <p:cNvPr id="737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44228ADC-DE90-4958-B458-F9E13A387CA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38" name="TextBox 49">
            <a:extLst xmlns:a="http://schemas.openxmlformats.org/drawingml/2006/main">
              <a:ext uri="{FF2B5EF4-FFF2-40B4-BE49-F238E27FC236}">
                <a16:creationId xmlns:a16="http://schemas.microsoft.com/office/drawing/2014/main" id="{A3C49CEF-3984-493F-86B8-AA696F46D4D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Debt interest is tax-deductible, so use after-tax cost.</a:t>
            </a:r>
          </a:p>
        </p:txBody>
      </p:sp>
      <p:sp>
        <p:nvSpPr>
          <p:cNvPr id="739" name="TextBox 50">
            <a:extLst xmlns:a="http://schemas.openxmlformats.org/drawingml/2006/main">
              <a:ext uri="{FF2B5EF4-FFF2-40B4-BE49-F238E27FC236}">
                <a16:creationId xmlns:a16="http://schemas.microsoft.com/office/drawing/2014/main" id="{5E22E246-56FA-4067-BFFC-38F47B9E983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740" name="TextBox 51">
            <a:extLst xmlns:a="http://schemas.openxmlformats.org/drawingml/2006/main">
              <a:ext uri="{FF2B5EF4-FFF2-40B4-BE49-F238E27FC236}">
                <a16:creationId xmlns:a16="http://schemas.microsoft.com/office/drawing/2014/main" id="{253678C7-C759-49AD-A7FF-D6EED018020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47</a:t>
            </a:r>
          </a:p>
        </p:txBody>
      </p:sp>
    </p:spTree>
    <p:extLst>
      <p:ext uri="{BB962C8B-B14F-4D97-AF65-F5344CB8AC3E}">
        <p14:creationId xmlns:p14="http://schemas.microsoft.com/office/powerpoint/2010/main" val="2021767157"/>
      </p:ext>
    </p:extLst>
  </p:cSld>
</p:sld>
</file>

<file path=ppt/slides/slide49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41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9D87E3EF-DE12-472D-9657-F95BEAEC0A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42" name="TextBox 2">
            <a:extLst xmlns:a="http://schemas.openxmlformats.org/drawingml/2006/main">
              <a:ext uri="{FF2B5EF4-FFF2-40B4-BE49-F238E27FC236}">
                <a16:creationId xmlns:a16="http://schemas.microsoft.com/office/drawing/2014/main" id="{F2E8B83D-3643-4DA7-9F19-83A5F0D72EB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743" name="TextBox 3">
            <a:extLst xmlns:a="http://schemas.openxmlformats.org/drawingml/2006/main">
              <a:ext uri="{FF2B5EF4-FFF2-40B4-BE49-F238E27FC236}">
                <a16:creationId xmlns:a16="http://schemas.microsoft.com/office/drawing/2014/main" id="{81A58489-1743-4BDA-B4A7-14581BD2892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3</a:t>
            </a:r>
          </a:p>
        </p:txBody>
      </p:sp>
      <p:sp>
        <p:nvSpPr>
          <p:cNvPr id="744" name="TextBox 4">
            <a:extLst xmlns:a="http://schemas.openxmlformats.org/drawingml/2006/main">
              <a:ext uri="{FF2B5EF4-FFF2-40B4-BE49-F238E27FC236}">
                <a16:creationId xmlns:a16="http://schemas.microsoft.com/office/drawing/2014/main" id="{F49CDEAD-9608-4D47-A2D1-10973CA349A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746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E15142EC-983A-4F09-A8CA-51B265DDA9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47" name="TextBox 7">
            <a:extLst xmlns:a="http://schemas.openxmlformats.org/drawingml/2006/main">
              <a:ext uri="{FF2B5EF4-FFF2-40B4-BE49-F238E27FC236}">
                <a16:creationId xmlns:a16="http://schemas.microsoft.com/office/drawing/2014/main" id="{B0E351C2-7476-470F-85E5-141DF9FA35B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QUESTION 03/10</a:t>
            </a:r>
          </a:p>
        </p:txBody>
      </p:sp>
      <p:sp>
        <p:nvSpPr>
          <p:cNvPr id="748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0634645C-F808-4568-9C4A-469986D5942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49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70ADE9AB-D743-45AB-93F6-032779332A0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0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F1B57737-3A6E-4FEE-916D-43BBC6CD434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1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3D435544-042C-4F62-875E-2603D9C20BD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2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1E0BF62A-5FBE-4C31-B4D8-FC5189B8503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3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A16255C2-A183-4ABD-ADE1-02691159AE5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4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F7B2C9C5-C88A-4C6F-87C5-FABFD572448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5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D29CC43C-D171-4AE8-9B3E-64678C71302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6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0059B7DD-E1BA-4176-8DB1-9A69EAAC72B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7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71A83033-92F2-4E3B-9DD6-DED6CA9095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8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75D07CCA-A8F6-49DD-8B5E-5870F151D60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59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92EDB79E-2D5D-40DC-A4D2-18243C7D56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60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7ED8B266-9764-4B3E-8B1B-E1ED24FF17C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61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B2D6639C-2298-4333-9E7E-4BC82D1E07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62" name="TextBox 22">
            <a:extLst xmlns:a="http://schemas.openxmlformats.org/drawingml/2006/main">
              <a:ext uri="{FF2B5EF4-FFF2-40B4-BE49-F238E27FC236}">
                <a16:creationId xmlns:a16="http://schemas.microsoft.com/office/drawing/2014/main" id="{3283CE6B-E5A2-484B-AF60-D96C465DF4D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Preferred dividend is $5 and the preferred stock price is $50. What is the cost of preferred stock?</a:t>
            </a:r>
          </a:p>
        </p:txBody>
      </p:sp>
      <p:sp>
        <p:nvSpPr>
          <p:cNvPr id="763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17EBF310-D642-4196-B143-76CB0877908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64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2535A023-F02B-4379-9521-C97D3F533A1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65" name="TextBox 25">
            <a:extLst xmlns:a="http://schemas.openxmlformats.org/drawingml/2006/main">
              <a:ext uri="{FF2B5EF4-FFF2-40B4-BE49-F238E27FC236}">
                <a16:creationId xmlns:a16="http://schemas.microsoft.com/office/drawing/2014/main" id="{6118203F-E796-45FE-9698-74FED017A7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766" name="TextBox 26">
            <a:extLst xmlns:a="http://schemas.openxmlformats.org/drawingml/2006/main">
              <a:ext uri="{FF2B5EF4-FFF2-40B4-BE49-F238E27FC236}">
                <a16:creationId xmlns:a16="http://schemas.microsoft.com/office/drawing/2014/main" id="{C5BDD7A6-E4D6-46A9-89D0-BCAC9C67985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5%</a:t>
            </a:r>
          </a:p>
        </p:txBody>
      </p:sp>
      <p:sp>
        <p:nvSpPr>
          <p:cNvPr id="767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262C3886-2DB9-4D3D-8059-84D31E2B959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68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AF81BCC6-BCD0-4253-8677-183F29F148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69" name="TextBox 29">
            <a:extLst xmlns:a="http://schemas.openxmlformats.org/drawingml/2006/main">
              <a:ext uri="{FF2B5EF4-FFF2-40B4-BE49-F238E27FC236}">
                <a16:creationId xmlns:a16="http://schemas.microsoft.com/office/drawing/2014/main" id="{C8A202F8-B13C-45B1-82C6-6D3759EF4D3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770" name="TextBox 30">
            <a:extLst xmlns:a="http://schemas.openxmlformats.org/drawingml/2006/main">
              <a:ext uri="{FF2B5EF4-FFF2-40B4-BE49-F238E27FC236}">
                <a16:creationId xmlns:a16="http://schemas.microsoft.com/office/drawing/2014/main" id="{A30A0636-B94A-4132-AD7B-F13DF0E664C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10%</a:t>
            </a:r>
          </a:p>
        </p:txBody>
      </p:sp>
      <p:sp>
        <p:nvSpPr>
          <p:cNvPr id="771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FDD4A53D-72D2-4FF4-B1D5-0A67331E63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72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2527E53B-EB01-45EF-A3CD-D2F1102DD3A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73" name="TextBox 33">
            <a:extLst xmlns:a="http://schemas.openxmlformats.org/drawingml/2006/main">
              <a:ext uri="{FF2B5EF4-FFF2-40B4-BE49-F238E27FC236}">
                <a16:creationId xmlns:a16="http://schemas.microsoft.com/office/drawing/2014/main" id="{7ACD5EB0-C6B8-47FC-AE3B-F680FBB5FB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774" name="TextBox 34">
            <a:extLst xmlns:a="http://schemas.openxmlformats.org/drawingml/2006/main">
              <a:ext uri="{FF2B5EF4-FFF2-40B4-BE49-F238E27FC236}">
                <a16:creationId xmlns:a16="http://schemas.microsoft.com/office/drawing/2014/main" id="{029C9BC6-6008-43BD-91FC-D927D6918C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15%</a:t>
            </a:r>
          </a:p>
        </p:txBody>
      </p:sp>
      <p:sp>
        <p:nvSpPr>
          <p:cNvPr id="775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AEC88B3F-B19E-479D-87B8-65C8A1E113F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76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9F4970D4-7A15-4254-89AA-D64ED3BB6C6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77" name="TextBox 37">
            <a:extLst xmlns:a="http://schemas.openxmlformats.org/drawingml/2006/main">
              <a:ext uri="{FF2B5EF4-FFF2-40B4-BE49-F238E27FC236}">
                <a16:creationId xmlns:a16="http://schemas.microsoft.com/office/drawing/2014/main" id="{CCAC04FD-1BAC-43EE-9571-C93EF5E265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778" name="TextBox 38">
            <a:extLst xmlns:a="http://schemas.openxmlformats.org/drawingml/2006/main">
              <a:ext uri="{FF2B5EF4-FFF2-40B4-BE49-F238E27FC236}">
                <a16:creationId xmlns:a16="http://schemas.microsoft.com/office/drawing/2014/main" id="{AFFDB71C-7413-425B-86D6-7DD0EEF0AF2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20%</a:t>
            </a:r>
          </a:p>
        </p:txBody>
      </p:sp>
      <p:sp>
        <p:nvSpPr>
          <p:cNvPr id="779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8A00CCD5-4B41-4701-B8F8-E684B343BE8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80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0328880C-98A6-4215-B99A-B34D3704178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81" name="TextBox 41">
            <a:extLst xmlns:a="http://schemas.openxmlformats.org/drawingml/2006/main">
              <a:ext uri="{FF2B5EF4-FFF2-40B4-BE49-F238E27FC236}">
                <a16:creationId xmlns:a16="http://schemas.microsoft.com/office/drawing/2014/main" id="{0D56D1EB-E88F-4DDE-952B-467768FDEA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782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A6F88588-5192-42A2-8125-734D192FCC3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83" name="TextBox 43">
            <a:extLst xmlns:a="http://schemas.openxmlformats.org/drawingml/2006/main">
              <a:ext uri="{FF2B5EF4-FFF2-40B4-BE49-F238E27FC236}">
                <a16:creationId xmlns:a16="http://schemas.microsoft.com/office/drawing/2014/main" id="{A84AAE0C-63F0-4BA9-8B18-313CB766985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784" name="TextBox 44">
            <a:extLst xmlns:a="http://schemas.openxmlformats.org/drawingml/2006/main">
              <a:ext uri="{FF2B5EF4-FFF2-40B4-BE49-F238E27FC236}">
                <a16:creationId xmlns:a16="http://schemas.microsoft.com/office/drawing/2014/main" id="{9030AF97-BE00-41CE-AF97-77B94770F56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10%</a:t>
            </a:r>
          </a:p>
        </p:txBody>
      </p:sp>
      <p:sp>
        <p:nvSpPr>
          <p:cNvPr id="785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5A367DB0-B327-4129-A0AA-B68E686F7E1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86" name="TextBox 46">
            <a:extLst xmlns:a="http://schemas.openxmlformats.org/drawingml/2006/main">
              <a:ext uri="{FF2B5EF4-FFF2-40B4-BE49-F238E27FC236}">
                <a16:creationId xmlns:a16="http://schemas.microsoft.com/office/drawing/2014/main" id="{ABFDA9BD-7D81-4842-9B5C-328C0776EA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787" name="TextBox 47">
            <a:extLst xmlns:a="http://schemas.openxmlformats.org/drawingml/2006/main">
              <a:ext uri="{FF2B5EF4-FFF2-40B4-BE49-F238E27FC236}">
                <a16:creationId xmlns:a16="http://schemas.microsoft.com/office/drawing/2014/main" id="{0452B874-DD52-4ADA-9D4E-77372A14E3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preferred stock = Dividend ÷ Price = 5 ÷ 50 = 10%.</a:t>
            </a:r>
          </a:p>
        </p:txBody>
      </p:sp>
      <p:sp>
        <p:nvSpPr>
          <p:cNvPr id="788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65BD062A-4D36-4A29-B1A8-73D7A30AE14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89" name="TextBox 49">
            <a:extLst xmlns:a="http://schemas.openxmlformats.org/drawingml/2006/main">
              <a:ext uri="{FF2B5EF4-FFF2-40B4-BE49-F238E27FC236}">
                <a16:creationId xmlns:a16="http://schemas.microsoft.com/office/drawing/2014/main" id="{7216FA46-FD9A-4251-8D71-1F2FEC24A30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Preferred stock cost is a dividend yield.</a:t>
            </a:r>
          </a:p>
        </p:txBody>
      </p:sp>
      <p:sp>
        <p:nvSpPr>
          <p:cNvPr id="790" name="TextBox 50">
            <a:extLst xmlns:a="http://schemas.openxmlformats.org/drawingml/2006/main">
              <a:ext uri="{FF2B5EF4-FFF2-40B4-BE49-F238E27FC236}">
                <a16:creationId xmlns:a16="http://schemas.microsoft.com/office/drawing/2014/main" id="{984EC950-01D1-4EDB-9BCF-A6412233262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791" name="TextBox 51">
            <a:extLst xmlns:a="http://schemas.openxmlformats.org/drawingml/2006/main">
              <a:ext uri="{FF2B5EF4-FFF2-40B4-BE49-F238E27FC236}">
                <a16:creationId xmlns:a16="http://schemas.microsoft.com/office/drawing/2014/main" id="{071344F4-3820-4C77-B323-5F299581D1C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48</a:t>
            </a:r>
          </a:p>
        </p:txBody>
      </p:sp>
    </p:spTree>
    <p:extLst>
      <p:ext uri="{BB962C8B-B14F-4D97-AF65-F5344CB8AC3E}">
        <p14:creationId xmlns:p14="http://schemas.microsoft.com/office/powerpoint/2010/main" val="1347147594"/>
      </p:ext>
    </p:extLst>
  </p:cSld>
</p:sld>
</file>

<file path=ppt/slides/slide50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792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2EE87962-A8B9-42FF-A827-56B2091148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93" name="TextBox 2">
            <a:extLst xmlns:a="http://schemas.openxmlformats.org/drawingml/2006/main">
              <a:ext uri="{FF2B5EF4-FFF2-40B4-BE49-F238E27FC236}">
                <a16:creationId xmlns:a16="http://schemas.microsoft.com/office/drawing/2014/main" id="{5CDF86B8-AFF3-4BAA-98B0-6FBBBFF72B4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794" name="TextBox 3">
            <a:extLst xmlns:a="http://schemas.openxmlformats.org/drawingml/2006/main">
              <a:ext uri="{FF2B5EF4-FFF2-40B4-BE49-F238E27FC236}">
                <a16:creationId xmlns:a16="http://schemas.microsoft.com/office/drawing/2014/main" id="{2D692C0D-8447-4270-BA59-AE54C59068B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4</a:t>
            </a:r>
          </a:p>
        </p:txBody>
      </p:sp>
      <p:sp>
        <p:nvSpPr>
          <p:cNvPr id="795" name="TextBox 4">
            <a:extLst xmlns:a="http://schemas.openxmlformats.org/drawingml/2006/main">
              <a:ext uri="{FF2B5EF4-FFF2-40B4-BE49-F238E27FC236}">
                <a16:creationId xmlns:a16="http://schemas.microsoft.com/office/drawing/2014/main" id="{1126C04C-09E7-4F01-8D89-4F822C281F2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797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391533E5-0E7E-425C-B905-7F44E4484C1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798" name="TextBox 7">
            <a:extLst xmlns:a="http://schemas.openxmlformats.org/drawingml/2006/main">
              <a:ext uri="{FF2B5EF4-FFF2-40B4-BE49-F238E27FC236}">
                <a16:creationId xmlns:a16="http://schemas.microsoft.com/office/drawing/2014/main" id="{4C193D6F-444F-4F9D-9CCA-88CDA1CD34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QUESTION 04/10</a:t>
            </a:r>
          </a:p>
        </p:txBody>
      </p:sp>
      <p:sp>
        <p:nvSpPr>
          <p:cNvPr id="799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70207DF2-1630-4E2B-A2DE-720761D050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0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51383B0D-4FC5-4A5F-B298-A8289CBE88B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1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C3BC1950-8B5B-4417-A324-A62CB5F4DD1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2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D28A3763-2942-4947-8318-0923B4CF2DC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3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9F698117-BBE6-4E17-8D4D-C4DC46A7055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4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AA33EDF3-837A-4E8C-9101-2D61B3AC1A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5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C90CAE99-05C0-455A-8748-11EDEDD4280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6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B40A6C31-8A09-4388-AD96-D74E68B78E2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7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7EE7BBEA-53D3-4A22-970B-CB4C8CE4802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8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8764743D-5A82-4865-8FB2-CAB45985BEB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09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914C3867-EF48-4939-9AC8-A9C3200BD50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10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E5890343-A99C-4704-9A73-9417F18448B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11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E1B35F69-85F1-49E8-BF6E-EA752B8C20D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12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B28B0687-E65C-46FE-B787-3C9FFD461D3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13" name="TextBox 22">
            <a:extLst xmlns:a="http://schemas.openxmlformats.org/drawingml/2006/main">
              <a:ext uri="{FF2B5EF4-FFF2-40B4-BE49-F238E27FC236}">
                <a16:creationId xmlns:a16="http://schemas.microsoft.com/office/drawing/2014/main" id="{3EFF4CAB-EE21-40AA-8B51-48426D15F5E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Using CAPM, if risk-free rate is 4%, beta is 1.2, and market risk premium is 6%, what is cost of equity?</a:t>
            </a:r>
          </a:p>
        </p:txBody>
      </p:sp>
      <p:sp>
        <p:nvSpPr>
          <p:cNvPr id="814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B79BF4FE-D219-4DC7-8F18-35F6BC63AA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15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C729291A-0B8C-4F9A-B7F9-ED956021FB2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16" name="TextBox 25">
            <a:extLst xmlns:a="http://schemas.openxmlformats.org/drawingml/2006/main">
              <a:ext uri="{FF2B5EF4-FFF2-40B4-BE49-F238E27FC236}">
                <a16:creationId xmlns:a16="http://schemas.microsoft.com/office/drawing/2014/main" id="{C7D34D1A-F539-4CB7-801B-8E84C72F46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817" name="TextBox 26">
            <a:extLst xmlns:a="http://schemas.openxmlformats.org/drawingml/2006/main">
              <a:ext uri="{FF2B5EF4-FFF2-40B4-BE49-F238E27FC236}">
                <a16:creationId xmlns:a16="http://schemas.microsoft.com/office/drawing/2014/main" id="{713D00A4-F7CF-4B89-BCD6-CD122B4C5ED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7.2%</a:t>
            </a:r>
          </a:p>
        </p:txBody>
      </p:sp>
      <p:sp>
        <p:nvSpPr>
          <p:cNvPr id="818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8AABFF62-2FE5-41F5-8EE4-070A78D3BC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19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36D69FEA-9AA8-4EEE-88AA-5A96C117F12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20" name="TextBox 29">
            <a:extLst xmlns:a="http://schemas.openxmlformats.org/drawingml/2006/main">
              <a:ext uri="{FF2B5EF4-FFF2-40B4-BE49-F238E27FC236}">
                <a16:creationId xmlns:a16="http://schemas.microsoft.com/office/drawing/2014/main" id="{68311FE2-6C75-451B-8E36-A340DF6242D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821" name="TextBox 30">
            <a:extLst xmlns:a="http://schemas.openxmlformats.org/drawingml/2006/main">
              <a:ext uri="{FF2B5EF4-FFF2-40B4-BE49-F238E27FC236}">
                <a16:creationId xmlns:a16="http://schemas.microsoft.com/office/drawing/2014/main" id="{F7F81A24-DFA9-44F7-8879-E52722CD51E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10.0%</a:t>
            </a:r>
          </a:p>
        </p:txBody>
      </p:sp>
      <p:sp>
        <p:nvSpPr>
          <p:cNvPr id="822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45419D1E-1992-4FD4-9A6D-7C1D4574BCE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23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02183633-6179-4ED2-A34B-0DAEB64013C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24" name="TextBox 33">
            <a:extLst xmlns:a="http://schemas.openxmlformats.org/drawingml/2006/main">
              <a:ext uri="{FF2B5EF4-FFF2-40B4-BE49-F238E27FC236}">
                <a16:creationId xmlns:a16="http://schemas.microsoft.com/office/drawing/2014/main" id="{C8743C75-C333-495D-85A0-0A6DFF0AF6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825" name="TextBox 34">
            <a:extLst xmlns:a="http://schemas.openxmlformats.org/drawingml/2006/main">
              <a:ext uri="{FF2B5EF4-FFF2-40B4-BE49-F238E27FC236}">
                <a16:creationId xmlns:a16="http://schemas.microsoft.com/office/drawing/2014/main" id="{5180A6DA-54E8-4868-BAF0-2044F0DE4FA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11.2%</a:t>
            </a:r>
          </a:p>
        </p:txBody>
      </p:sp>
      <p:sp>
        <p:nvSpPr>
          <p:cNvPr id="826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3B3C9976-5390-481C-BEA7-65D77179E89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27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8C5408F0-41E4-482E-824F-BDD522315F3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28" name="TextBox 37">
            <a:extLst xmlns:a="http://schemas.openxmlformats.org/drawingml/2006/main">
              <a:ext uri="{FF2B5EF4-FFF2-40B4-BE49-F238E27FC236}">
                <a16:creationId xmlns:a16="http://schemas.microsoft.com/office/drawing/2014/main" id="{8BB3960B-5112-4A10-9A1B-8D319572E65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829" name="TextBox 38">
            <a:extLst xmlns:a="http://schemas.openxmlformats.org/drawingml/2006/main">
              <a:ext uri="{FF2B5EF4-FFF2-40B4-BE49-F238E27FC236}">
                <a16:creationId xmlns:a16="http://schemas.microsoft.com/office/drawing/2014/main" id="{D42DAE63-30A5-4D6B-A4E8-10F9712300C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12.0%</a:t>
            </a:r>
          </a:p>
        </p:txBody>
      </p:sp>
      <p:sp>
        <p:nvSpPr>
          <p:cNvPr id="830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E427700B-02EA-4EFC-AD4F-FD5F91CEC9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31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50080821-584E-49F5-8D39-00B5AFFF25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32" name="TextBox 41">
            <a:extLst xmlns:a="http://schemas.openxmlformats.org/drawingml/2006/main">
              <a:ext uri="{FF2B5EF4-FFF2-40B4-BE49-F238E27FC236}">
                <a16:creationId xmlns:a16="http://schemas.microsoft.com/office/drawing/2014/main" id="{9CE23F66-401D-457C-9A47-7978C60A60E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833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D4F7BC94-6B51-4248-B4FB-477B1CB5F4F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34" name="TextBox 43">
            <a:extLst xmlns:a="http://schemas.openxmlformats.org/drawingml/2006/main">
              <a:ext uri="{FF2B5EF4-FFF2-40B4-BE49-F238E27FC236}">
                <a16:creationId xmlns:a16="http://schemas.microsoft.com/office/drawing/2014/main" id="{16A70F74-9EA8-4F9F-8C04-DB5F8F08C62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835" name="TextBox 44">
            <a:extLst xmlns:a="http://schemas.openxmlformats.org/drawingml/2006/main">
              <a:ext uri="{FF2B5EF4-FFF2-40B4-BE49-F238E27FC236}">
                <a16:creationId xmlns:a16="http://schemas.microsoft.com/office/drawing/2014/main" id="{3BB098F9-9C27-4418-A697-A886B7CF478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11.2%</a:t>
            </a:r>
          </a:p>
        </p:txBody>
      </p:sp>
      <p:sp>
        <p:nvSpPr>
          <p:cNvPr id="836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3A0DAC38-41AC-468E-9D00-1FBE6758AB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37" name="TextBox 46">
            <a:extLst xmlns:a="http://schemas.openxmlformats.org/drawingml/2006/main">
              <a:ext uri="{FF2B5EF4-FFF2-40B4-BE49-F238E27FC236}">
                <a16:creationId xmlns:a16="http://schemas.microsoft.com/office/drawing/2014/main" id="{575E3D75-4F78-4D8A-8144-78F1AA47707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838" name="TextBox 47">
            <a:extLst xmlns:a="http://schemas.openxmlformats.org/drawingml/2006/main">
              <a:ext uri="{FF2B5EF4-FFF2-40B4-BE49-F238E27FC236}">
                <a16:creationId xmlns:a16="http://schemas.microsoft.com/office/drawing/2014/main" id="{D36AAF5E-F0F7-4F1A-A65A-31E318A8E22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equity = 4% + 1.2 × 6% = 11.2%.</a:t>
            </a:r>
          </a:p>
        </p:txBody>
      </p:sp>
      <p:sp>
        <p:nvSpPr>
          <p:cNvPr id="839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2110E846-E1FF-4400-A25A-A9D48A2C23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40" name="TextBox 49">
            <a:extLst xmlns:a="http://schemas.openxmlformats.org/drawingml/2006/main">
              <a:ext uri="{FF2B5EF4-FFF2-40B4-BE49-F238E27FC236}">
                <a16:creationId xmlns:a16="http://schemas.microsoft.com/office/drawing/2014/main" id="{1648F022-C1D6-49A2-AD62-BAC47DF1368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CAPM adds beta-adjusted market risk premium to the risk-free rate.</a:t>
            </a:r>
          </a:p>
        </p:txBody>
      </p:sp>
      <p:sp>
        <p:nvSpPr>
          <p:cNvPr id="841" name="TextBox 50">
            <a:extLst xmlns:a="http://schemas.openxmlformats.org/drawingml/2006/main">
              <a:ext uri="{FF2B5EF4-FFF2-40B4-BE49-F238E27FC236}">
                <a16:creationId xmlns:a16="http://schemas.microsoft.com/office/drawing/2014/main" id="{8EDCB381-BF4B-41D4-B79C-A3D157C79C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842" name="TextBox 51">
            <a:extLst xmlns:a="http://schemas.openxmlformats.org/drawingml/2006/main">
              <a:ext uri="{FF2B5EF4-FFF2-40B4-BE49-F238E27FC236}">
                <a16:creationId xmlns:a16="http://schemas.microsoft.com/office/drawing/2014/main" id="{8882B5EB-D0D5-41DF-BE3F-75B9097DB1B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49</a:t>
            </a:r>
          </a:p>
        </p:txBody>
      </p:sp>
    </p:spTree>
    <p:extLst>
      <p:ext uri="{BB962C8B-B14F-4D97-AF65-F5344CB8AC3E}">
        <p14:creationId xmlns:p14="http://schemas.microsoft.com/office/powerpoint/2010/main" val="504234349"/>
      </p:ext>
    </p:extLst>
  </p:cSld>
</p:sld>
</file>

<file path=ppt/slides/slide51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843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988542D0-108A-4580-9A34-ACEE563F62B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44" name="TextBox 2">
            <a:extLst xmlns:a="http://schemas.openxmlformats.org/drawingml/2006/main">
              <a:ext uri="{FF2B5EF4-FFF2-40B4-BE49-F238E27FC236}">
                <a16:creationId xmlns:a16="http://schemas.microsoft.com/office/drawing/2014/main" id="{A4135325-2D2D-485E-820F-E88472BCEA5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845" name="TextBox 3">
            <a:extLst xmlns:a="http://schemas.openxmlformats.org/drawingml/2006/main">
              <a:ext uri="{FF2B5EF4-FFF2-40B4-BE49-F238E27FC236}">
                <a16:creationId xmlns:a16="http://schemas.microsoft.com/office/drawing/2014/main" id="{28C29052-6FF6-4629-A384-2B33F8CCDF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5</a:t>
            </a:r>
          </a:p>
        </p:txBody>
      </p:sp>
      <p:sp>
        <p:nvSpPr>
          <p:cNvPr id="846" name="TextBox 4">
            <a:extLst xmlns:a="http://schemas.openxmlformats.org/drawingml/2006/main">
              <a:ext uri="{FF2B5EF4-FFF2-40B4-BE49-F238E27FC236}">
                <a16:creationId xmlns:a16="http://schemas.microsoft.com/office/drawing/2014/main" id="{8A1F8020-5F55-4AD2-A781-A6DCD1A714A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848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865F0FAD-8814-4E02-A335-AACA77675CA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49" name="TextBox 7">
            <a:extLst xmlns:a="http://schemas.openxmlformats.org/drawingml/2006/main">
              <a:ext uri="{FF2B5EF4-FFF2-40B4-BE49-F238E27FC236}">
                <a16:creationId xmlns:a16="http://schemas.microsoft.com/office/drawing/2014/main" id="{1DA96F73-EFEB-46E6-B3D1-644434BB14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QUESTION 05/10</a:t>
            </a:r>
          </a:p>
        </p:txBody>
      </p:sp>
      <p:sp>
        <p:nvSpPr>
          <p:cNvPr id="850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A820325E-A617-48C7-B064-D566ECC591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51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EC4DF3CA-D4BF-4458-AAE6-BA53D8901F2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52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040267F3-EA17-4937-A131-65F13A5393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53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20357DD0-DA6B-4FE1-9EE5-5DCF9207E5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54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18059EAD-FFF9-4A70-BA68-4FE06ACE496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55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0975C97A-2DDF-4CE0-BA99-836C75810D2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56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B1D4F6BD-2F3B-405C-86F2-943B3A7A41D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57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B4FECD43-2E41-447F-8E55-F50A1D521F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58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77D79010-FABF-4E21-A6DE-2C75FC5A1D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59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4EB1EDD4-4BA2-451A-AA0D-6350C848F2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60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3F8ACEA2-BCA7-4DD2-9BC3-6869FCF9B1F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61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CC68AD35-DD24-4BB6-9572-3F3703CBBAE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62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B7E47F5C-5B41-4991-B231-0AC77127DF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63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6005ADD6-5CE6-4071-ABC2-C15A74C3C50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64" name="TextBox 22">
            <a:extLst xmlns:a="http://schemas.openxmlformats.org/drawingml/2006/main">
              <a:ext uri="{FF2B5EF4-FFF2-40B4-BE49-F238E27FC236}">
                <a16:creationId xmlns:a16="http://schemas.microsoft.com/office/drawing/2014/main" id="{20932C69-0702-426E-BE01-0520A34588D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 stock has D1 = $2.40, price = $40, and growth = 4%. What is the cost of equity using dividend growth?</a:t>
            </a:r>
          </a:p>
        </p:txBody>
      </p:sp>
      <p:sp>
        <p:nvSpPr>
          <p:cNvPr id="865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9A5E1A29-5719-489E-84F7-F0DBEB853E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66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C44AB482-4023-449D-A077-887B1EA1227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67" name="TextBox 25">
            <a:extLst xmlns:a="http://schemas.openxmlformats.org/drawingml/2006/main">
              <a:ext uri="{FF2B5EF4-FFF2-40B4-BE49-F238E27FC236}">
                <a16:creationId xmlns:a16="http://schemas.microsoft.com/office/drawing/2014/main" id="{8406ADC2-4D33-4D8E-8E42-E6A009709A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868" name="TextBox 26">
            <a:extLst xmlns:a="http://schemas.openxmlformats.org/drawingml/2006/main">
              <a:ext uri="{FF2B5EF4-FFF2-40B4-BE49-F238E27FC236}">
                <a16:creationId xmlns:a16="http://schemas.microsoft.com/office/drawing/2014/main" id="{16188082-B04D-4C53-9E00-0A04A217B66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6%</a:t>
            </a:r>
          </a:p>
        </p:txBody>
      </p:sp>
      <p:sp>
        <p:nvSpPr>
          <p:cNvPr id="869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B1A88C7F-C95D-4C2D-BF9E-E01CFE20A57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70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055FE238-0CFB-406A-96AD-DF0413E137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71" name="TextBox 29">
            <a:extLst xmlns:a="http://schemas.openxmlformats.org/drawingml/2006/main">
              <a:ext uri="{FF2B5EF4-FFF2-40B4-BE49-F238E27FC236}">
                <a16:creationId xmlns:a16="http://schemas.microsoft.com/office/drawing/2014/main" id="{7C125BAC-F724-4F46-A5D2-3F64BF506DF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872" name="TextBox 30">
            <a:extLst xmlns:a="http://schemas.openxmlformats.org/drawingml/2006/main">
              <a:ext uri="{FF2B5EF4-FFF2-40B4-BE49-F238E27FC236}">
                <a16:creationId xmlns:a16="http://schemas.microsoft.com/office/drawing/2014/main" id="{51FC97D0-49EB-4AEE-AE32-1A863A21B3B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8%</a:t>
            </a:r>
          </a:p>
        </p:txBody>
      </p:sp>
      <p:sp>
        <p:nvSpPr>
          <p:cNvPr id="873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DD0E6949-8759-4D8F-8F80-C10DAC75F6A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74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83348380-724D-435A-899B-B1A31AD722D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75" name="TextBox 33">
            <a:extLst xmlns:a="http://schemas.openxmlformats.org/drawingml/2006/main">
              <a:ext uri="{FF2B5EF4-FFF2-40B4-BE49-F238E27FC236}">
                <a16:creationId xmlns:a16="http://schemas.microsoft.com/office/drawing/2014/main" id="{7622F265-4633-4EAD-BB93-8664292B165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876" name="TextBox 34">
            <a:extLst xmlns:a="http://schemas.openxmlformats.org/drawingml/2006/main">
              <a:ext uri="{FF2B5EF4-FFF2-40B4-BE49-F238E27FC236}">
                <a16:creationId xmlns:a16="http://schemas.microsoft.com/office/drawing/2014/main" id="{50335462-9B02-4A63-AE31-B13A24E128C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10%</a:t>
            </a:r>
          </a:p>
        </p:txBody>
      </p:sp>
      <p:sp>
        <p:nvSpPr>
          <p:cNvPr id="877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DA4C054B-46F4-4C8E-87C3-9BEA110795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78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3D389666-F2DD-4DC8-B060-3E68F8E4BD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79" name="TextBox 37">
            <a:extLst xmlns:a="http://schemas.openxmlformats.org/drawingml/2006/main">
              <a:ext uri="{FF2B5EF4-FFF2-40B4-BE49-F238E27FC236}">
                <a16:creationId xmlns:a16="http://schemas.microsoft.com/office/drawing/2014/main" id="{6B67AD58-E137-46C7-B0A7-906B3C38CB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880" name="TextBox 38">
            <a:extLst xmlns:a="http://schemas.openxmlformats.org/drawingml/2006/main">
              <a:ext uri="{FF2B5EF4-FFF2-40B4-BE49-F238E27FC236}">
                <a16:creationId xmlns:a16="http://schemas.microsoft.com/office/drawing/2014/main" id="{3EF61F37-A057-433B-987E-4386E8376B9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12%</a:t>
            </a:r>
          </a:p>
        </p:txBody>
      </p:sp>
      <p:sp>
        <p:nvSpPr>
          <p:cNvPr id="881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ACDCF744-8EA7-4CEE-BDE3-0FB1534683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82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86236E3E-6E9D-4D7C-8DAA-04E4B3C6F4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83" name="TextBox 41">
            <a:extLst xmlns:a="http://schemas.openxmlformats.org/drawingml/2006/main">
              <a:ext uri="{FF2B5EF4-FFF2-40B4-BE49-F238E27FC236}">
                <a16:creationId xmlns:a16="http://schemas.microsoft.com/office/drawing/2014/main" id="{3A2CC167-6D28-424D-87BE-2864284591A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884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13DCF95C-35EF-42ED-9101-E71C714ACC6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85" name="TextBox 43">
            <a:extLst xmlns:a="http://schemas.openxmlformats.org/drawingml/2006/main">
              <a:ext uri="{FF2B5EF4-FFF2-40B4-BE49-F238E27FC236}">
                <a16:creationId xmlns:a16="http://schemas.microsoft.com/office/drawing/2014/main" id="{31401816-014E-412D-A982-44EE02CD25F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886" name="TextBox 44">
            <a:extLst xmlns:a="http://schemas.openxmlformats.org/drawingml/2006/main">
              <a:ext uri="{FF2B5EF4-FFF2-40B4-BE49-F238E27FC236}">
                <a16:creationId xmlns:a16="http://schemas.microsoft.com/office/drawing/2014/main" id="{CDD2127F-1B23-481F-88C1-0206A722679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10%</a:t>
            </a:r>
          </a:p>
        </p:txBody>
      </p:sp>
      <p:sp>
        <p:nvSpPr>
          <p:cNvPr id="887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E68D3FA4-3BBB-4301-90D7-985F5119441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88" name="TextBox 46">
            <a:extLst xmlns:a="http://schemas.openxmlformats.org/drawingml/2006/main">
              <a:ext uri="{FF2B5EF4-FFF2-40B4-BE49-F238E27FC236}">
                <a16:creationId xmlns:a16="http://schemas.microsoft.com/office/drawing/2014/main" id="{450D623B-55B8-47AD-BE1C-DF9436EA5A1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889" name="TextBox 47">
            <a:extLst xmlns:a="http://schemas.openxmlformats.org/drawingml/2006/main">
              <a:ext uri="{FF2B5EF4-FFF2-40B4-BE49-F238E27FC236}">
                <a16:creationId xmlns:a16="http://schemas.microsoft.com/office/drawing/2014/main" id="{162AC01D-5088-4890-A1FC-715F3DBF693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equity = D1/P0 + g = 2.40/40 + 4% = 6% + 4% = 10%.</a:t>
            </a:r>
          </a:p>
        </p:txBody>
      </p:sp>
      <p:sp>
        <p:nvSpPr>
          <p:cNvPr id="890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588B90D1-CD06-409F-8D87-2F2793D9CD9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91" name="TextBox 49">
            <a:extLst xmlns:a="http://schemas.openxmlformats.org/drawingml/2006/main">
              <a:ext uri="{FF2B5EF4-FFF2-40B4-BE49-F238E27FC236}">
                <a16:creationId xmlns:a16="http://schemas.microsoft.com/office/drawing/2014/main" id="{1ABF3B4F-FA04-4125-B076-757AD78943A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Dividend growth model adds dividend yield and growth.</a:t>
            </a:r>
          </a:p>
        </p:txBody>
      </p:sp>
      <p:sp>
        <p:nvSpPr>
          <p:cNvPr id="892" name="TextBox 50">
            <a:extLst xmlns:a="http://schemas.openxmlformats.org/drawingml/2006/main">
              <a:ext uri="{FF2B5EF4-FFF2-40B4-BE49-F238E27FC236}">
                <a16:creationId xmlns:a16="http://schemas.microsoft.com/office/drawing/2014/main" id="{1B122437-0436-45B1-8ADA-CC5FC0005F1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893" name="TextBox 51">
            <a:extLst xmlns:a="http://schemas.openxmlformats.org/drawingml/2006/main">
              <a:ext uri="{FF2B5EF4-FFF2-40B4-BE49-F238E27FC236}">
                <a16:creationId xmlns:a16="http://schemas.microsoft.com/office/drawing/2014/main" id="{DFBBCE00-639B-4DD6-9242-EEE8310285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50</a:t>
            </a:r>
          </a:p>
        </p:txBody>
      </p:sp>
    </p:spTree>
    <p:extLst>
      <p:ext uri="{BB962C8B-B14F-4D97-AF65-F5344CB8AC3E}">
        <p14:creationId xmlns:p14="http://schemas.microsoft.com/office/powerpoint/2010/main" val="906738928"/>
      </p:ext>
    </p:extLst>
  </p:cSld>
</p:sld>
</file>

<file path=ppt/slides/slide52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894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EF8883F2-A75A-49AA-AC05-402730C1909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895" name="TextBox 2">
            <a:extLst xmlns:a="http://schemas.openxmlformats.org/drawingml/2006/main">
              <a:ext uri="{FF2B5EF4-FFF2-40B4-BE49-F238E27FC236}">
                <a16:creationId xmlns:a16="http://schemas.microsoft.com/office/drawing/2014/main" id="{B30BACB2-5389-4CC0-8876-F32C6CBD96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896" name="TextBox 3">
            <a:extLst xmlns:a="http://schemas.openxmlformats.org/drawingml/2006/main">
              <a:ext uri="{FF2B5EF4-FFF2-40B4-BE49-F238E27FC236}">
                <a16:creationId xmlns:a16="http://schemas.microsoft.com/office/drawing/2014/main" id="{8EDAB920-0FC5-4BBC-B75B-2F3678E8BCC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6</a:t>
            </a:r>
          </a:p>
        </p:txBody>
      </p:sp>
      <p:sp>
        <p:nvSpPr>
          <p:cNvPr id="897" name="TextBox 4">
            <a:extLst xmlns:a="http://schemas.openxmlformats.org/drawingml/2006/main">
              <a:ext uri="{FF2B5EF4-FFF2-40B4-BE49-F238E27FC236}">
                <a16:creationId xmlns:a16="http://schemas.microsoft.com/office/drawing/2014/main" id="{3BB0636F-8C41-47A1-946C-884FDF6BC6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899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ECC62D9D-6EAE-460C-84EB-D57FA37BD2D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00" name="TextBox 7">
            <a:extLst xmlns:a="http://schemas.openxmlformats.org/drawingml/2006/main">
              <a:ext uri="{FF2B5EF4-FFF2-40B4-BE49-F238E27FC236}">
                <a16:creationId xmlns:a16="http://schemas.microsoft.com/office/drawing/2014/main" id="{606AB373-0C9F-4497-8AB7-12FB8DF697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QUESTION 06/10</a:t>
            </a:r>
          </a:p>
        </p:txBody>
      </p:sp>
      <p:sp>
        <p:nvSpPr>
          <p:cNvPr id="901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3DD3AC25-3841-449A-A3D6-15B66436F82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02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2BF8D526-D3C0-4C3F-AF46-2D315FC5120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03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3C5F4954-B958-44DA-AB02-62EBC33F60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04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AF1354CD-661A-40DB-8304-C660607D760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05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00A42CC8-D47C-4F01-85C8-E2E55398E3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06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BE3143C9-E7CD-44CC-9ED0-D6DD6A7DF3A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07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5B69A448-1AC5-4EF6-B83E-50E932DD558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08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597DEBDD-08FF-42E8-84F3-DB35BA3E337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09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CA63C608-4E3E-4FFE-8475-6E739052B78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10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324E56EA-0A0B-4A48-A1F3-09B973CA8AC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11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3C1E125E-A20A-4D80-9B07-22BD3B68482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12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4CC3BCF8-FDA6-41C4-AF07-79473C0F9F5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13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0306B71B-2E98-4837-805A-CB5FF08B8D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14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7775F1DD-478D-4B41-A488-FB537848EC9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15" name="TextBox 22">
            <a:extLst xmlns:a="http://schemas.openxmlformats.org/drawingml/2006/main">
              <a:ext uri="{FF2B5EF4-FFF2-40B4-BE49-F238E27FC236}">
                <a16:creationId xmlns:a16="http://schemas.microsoft.com/office/drawing/2014/main" id="{F1B77DD6-FAB5-4D23-A9E9-DB3D2E634A1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 firm uses 40% debt at after-tax cost 6% and 60% equity at cost 12%. What is WACC?</a:t>
            </a:r>
          </a:p>
        </p:txBody>
      </p:sp>
      <p:sp>
        <p:nvSpPr>
          <p:cNvPr id="916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0C551657-AB09-473A-B2EA-2F45D5F836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17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8E113056-FCA0-4DC4-BC46-C3C7E05B23C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18" name="TextBox 25">
            <a:extLst xmlns:a="http://schemas.openxmlformats.org/drawingml/2006/main">
              <a:ext uri="{FF2B5EF4-FFF2-40B4-BE49-F238E27FC236}">
                <a16:creationId xmlns:a16="http://schemas.microsoft.com/office/drawing/2014/main" id="{7DB137F5-8FDC-4D61-ABB4-2652ADE924A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919" name="TextBox 26">
            <a:extLst xmlns:a="http://schemas.openxmlformats.org/drawingml/2006/main">
              <a:ext uri="{FF2B5EF4-FFF2-40B4-BE49-F238E27FC236}">
                <a16:creationId xmlns:a16="http://schemas.microsoft.com/office/drawing/2014/main" id="{FD81F040-2112-4D01-BB70-2FFC759B41E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7.2%</a:t>
            </a:r>
          </a:p>
        </p:txBody>
      </p:sp>
      <p:sp>
        <p:nvSpPr>
          <p:cNvPr id="920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7476737A-9F1A-4415-AE7C-A16C128284D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21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33643516-A564-488E-8E89-63D8124EFAB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22" name="TextBox 29">
            <a:extLst xmlns:a="http://schemas.openxmlformats.org/drawingml/2006/main">
              <a:ext uri="{FF2B5EF4-FFF2-40B4-BE49-F238E27FC236}">
                <a16:creationId xmlns:a16="http://schemas.microsoft.com/office/drawing/2014/main" id="{666E8286-73F6-43BF-98BF-0C83A86AF61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923" name="TextBox 30">
            <a:extLst xmlns:a="http://schemas.openxmlformats.org/drawingml/2006/main">
              <a:ext uri="{FF2B5EF4-FFF2-40B4-BE49-F238E27FC236}">
                <a16:creationId xmlns:a16="http://schemas.microsoft.com/office/drawing/2014/main" id="{10A1E8C9-1741-42AB-A1E1-982F211688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8.4%</a:t>
            </a:r>
          </a:p>
        </p:txBody>
      </p:sp>
      <p:sp>
        <p:nvSpPr>
          <p:cNvPr id="924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AA327D96-2FB7-433D-9E6C-BF1102347E3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25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C0DA8CCB-25E7-4C01-B8D0-C8C61600CB5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26" name="TextBox 33">
            <a:extLst xmlns:a="http://schemas.openxmlformats.org/drawingml/2006/main">
              <a:ext uri="{FF2B5EF4-FFF2-40B4-BE49-F238E27FC236}">
                <a16:creationId xmlns:a16="http://schemas.microsoft.com/office/drawing/2014/main" id="{7187D185-F8BE-4B03-9293-C6DDEB1799F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927" name="TextBox 34">
            <a:extLst xmlns:a="http://schemas.openxmlformats.org/drawingml/2006/main">
              <a:ext uri="{FF2B5EF4-FFF2-40B4-BE49-F238E27FC236}">
                <a16:creationId xmlns:a16="http://schemas.microsoft.com/office/drawing/2014/main" id="{5BD67F9F-8F68-43B5-9714-4D725374DC3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9.6%</a:t>
            </a:r>
          </a:p>
        </p:txBody>
      </p:sp>
      <p:sp>
        <p:nvSpPr>
          <p:cNvPr id="928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BA0AC279-9C82-4CA1-93B9-BD174FC7444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29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2B0372AA-6703-48B9-9784-937FE70F40E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30" name="TextBox 37">
            <a:extLst xmlns:a="http://schemas.openxmlformats.org/drawingml/2006/main">
              <a:ext uri="{FF2B5EF4-FFF2-40B4-BE49-F238E27FC236}">
                <a16:creationId xmlns:a16="http://schemas.microsoft.com/office/drawing/2014/main" id="{0676DE93-33CB-4693-A637-888CCE65A5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931" name="TextBox 38">
            <a:extLst xmlns:a="http://schemas.openxmlformats.org/drawingml/2006/main">
              <a:ext uri="{FF2B5EF4-FFF2-40B4-BE49-F238E27FC236}">
                <a16:creationId xmlns:a16="http://schemas.microsoft.com/office/drawing/2014/main" id="{82DA3756-6232-4CD6-9E58-62E95166486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12.0%</a:t>
            </a:r>
          </a:p>
        </p:txBody>
      </p:sp>
      <p:sp>
        <p:nvSpPr>
          <p:cNvPr id="932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5562AAA1-B759-4CBD-80DC-7B78A428C9D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33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9538200D-B71D-4049-B531-CD00354A448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34" name="TextBox 41">
            <a:extLst xmlns:a="http://schemas.openxmlformats.org/drawingml/2006/main">
              <a:ext uri="{FF2B5EF4-FFF2-40B4-BE49-F238E27FC236}">
                <a16:creationId xmlns:a16="http://schemas.microsoft.com/office/drawing/2014/main" id="{55B3C1C4-1D5C-45DB-AFD1-71C66CEF60D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935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D1D5939E-3F4C-4E4E-B87A-C54C13355EF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36" name="TextBox 43">
            <a:extLst xmlns:a="http://schemas.openxmlformats.org/drawingml/2006/main">
              <a:ext uri="{FF2B5EF4-FFF2-40B4-BE49-F238E27FC236}">
                <a16:creationId xmlns:a16="http://schemas.microsoft.com/office/drawing/2014/main" id="{DBD78226-4FF3-4B55-B91C-62C986FA0A3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937" name="TextBox 44">
            <a:extLst xmlns:a="http://schemas.openxmlformats.org/drawingml/2006/main">
              <a:ext uri="{FF2B5EF4-FFF2-40B4-BE49-F238E27FC236}">
                <a16:creationId xmlns:a16="http://schemas.microsoft.com/office/drawing/2014/main" id="{4F26A9F2-8514-47F9-9ED3-A4A2340E03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9.6%</a:t>
            </a:r>
          </a:p>
        </p:txBody>
      </p:sp>
      <p:sp>
        <p:nvSpPr>
          <p:cNvPr id="938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AABB4C89-5A9F-44B4-A14A-ED2A9CDF60B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39" name="TextBox 46">
            <a:extLst xmlns:a="http://schemas.openxmlformats.org/drawingml/2006/main">
              <a:ext uri="{FF2B5EF4-FFF2-40B4-BE49-F238E27FC236}">
                <a16:creationId xmlns:a16="http://schemas.microsoft.com/office/drawing/2014/main" id="{4C642B0E-F2D8-4CF2-956F-02578B53B0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940" name="TextBox 47">
            <a:extLst xmlns:a="http://schemas.openxmlformats.org/drawingml/2006/main">
              <a:ext uri="{FF2B5EF4-FFF2-40B4-BE49-F238E27FC236}">
                <a16:creationId xmlns:a16="http://schemas.microsoft.com/office/drawing/2014/main" id="{230258A9-C942-4E7F-8F8B-662844FE5E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WACC = 0.40(6%) + 0.60(12%) = 2.4% + 7.2% = 9.6%.</a:t>
            </a:r>
          </a:p>
        </p:txBody>
      </p:sp>
      <p:sp>
        <p:nvSpPr>
          <p:cNvPr id="941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CA838EF6-C7D1-433E-A76E-E42BAECA25A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42" name="TextBox 49">
            <a:extLst xmlns:a="http://schemas.openxmlformats.org/drawingml/2006/main">
              <a:ext uri="{FF2B5EF4-FFF2-40B4-BE49-F238E27FC236}">
                <a16:creationId xmlns:a16="http://schemas.microsoft.com/office/drawing/2014/main" id="{9F05AED4-58F1-4B59-BAAF-098A22EEA89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Multiply each capital cost by its weight, then add.</a:t>
            </a:r>
          </a:p>
        </p:txBody>
      </p:sp>
      <p:sp>
        <p:nvSpPr>
          <p:cNvPr id="943" name="TextBox 50">
            <a:extLst xmlns:a="http://schemas.openxmlformats.org/drawingml/2006/main">
              <a:ext uri="{FF2B5EF4-FFF2-40B4-BE49-F238E27FC236}">
                <a16:creationId xmlns:a16="http://schemas.microsoft.com/office/drawing/2014/main" id="{225AACD0-D4ED-4B7A-8206-5B34014E10A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944" name="TextBox 51">
            <a:extLst xmlns:a="http://schemas.openxmlformats.org/drawingml/2006/main">
              <a:ext uri="{FF2B5EF4-FFF2-40B4-BE49-F238E27FC236}">
                <a16:creationId xmlns:a16="http://schemas.microsoft.com/office/drawing/2014/main" id="{95422D43-9819-4EDF-B636-DCCA8FBCFC8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51</a:t>
            </a:r>
          </a:p>
        </p:txBody>
      </p:sp>
    </p:spTree>
    <p:extLst>
      <p:ext uri="{BB962C8B-B14F-4D97-AF65-F5344CB8AC3E}">
        <p14:creationId xmlns:p14="http://schemas.microsoft.com/office/powerpoint/2010/main" val="1331552974"/>
      </p:ext>
    </p:extLst>
  </p:cSld>
</p:sld>
</file>

<file path=ppt/slides/slide53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945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95E6BC56-6204-4678-8AD1-1C6E34489F3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46" name="TextBox 2">
            <a:extLst xmlns:a="http://schemas.openxmlformats.org/drawingml/2006/main">
              <a:ext uri="{FF2B5EF4-FFF2-40B4-BE49-F238E27FC236}">
                <a16:creationId xmlns:a16="http://schemas.microsoft.com/office/drawing/2014/main" id="{484840A4-D30B-45C9-9497-D01065D9C43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947" name="TextBox 3">
            <a:extLst xmlns:a="http://schemas.openxmlformats.org/drawingml/2006/main">
              <a:ext uri="{FF2B5EF4-FFF2-40B4-BE49-F238E27FC236}">
                <a16:creationId xmlns:a16="http://schemas.microsoft.com/office/drawing/2014/main" id="{918691D1-0A07-411A-B6EB-51BFA3F921A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7</a:t>
            </a:r>
          </a:p>
        </p:txBody>
      </p:sp>
      <p:sp>
        <p:nvSpPr>
          <p:cNvPr id="948" name="TextBox 4">
            <a:extLst xmlns:a="http://schemas.openxmlformats.org/drawingml/2006/main">
              <a:ext uri="{FF2B5EF4-FFF2-40B4-BE49-F238E27FC236}">
                <a16:creationId xmlns:a16="http://schemas.microsoft.com/office/drawing/2014/main" id="{DD84E2E2-63AD-49CE-BA72-1B7EF79FE1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950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B85F8886-9495-46A1-8821-5C03219D2F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51" name="TextBox 7">
            <a:extLst xmlns:a="http://schemas.openxmlformats.org/drawingml/2006/main">
              <a:ext uri="{FF2B5EF4-FFF2-40B4-BE49-F238E27FC236}">
                <a16:creationId xmlns:a16="http://schemas.microsoft.com/office/drawing/2014/main" id="{DDC06E49-BBE4-42FB-AEC2-B7713E7C3F0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QUESTION 07/10</a:t>
            </a:r>
          </a:p>
        </p:txBody>
      </p:sp>
      <p:sp>
        <p:nvSpPr>
          <p:cNvPr id="952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C4C3D3DC-1691-4AA7-A1E9-A40212D6CF1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53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DF1681A1-F376-46B5-A9CD-186F1A5EFFF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54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D7226911-4BD9-48FD-B817-AB696E11F4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55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D90DD979-DE23-49B3-B79E-5B8F3984CCD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56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86D2C313-4AAF-4D53-86F6-34E110D72BC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57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524C64EC-995B-409E-8CC8-96E94F01A3C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58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E06E6F18-0C39-49AA-848D-C657B7B62A6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59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11977537-E136-434E-8842-E92935C3129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60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90C40C82-3F88-4F72-B655-52A82B885B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61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A2F506EA-4DE1-4D20-989A-1636508D473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62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F7991990-72B8-4D00-A5F3-1FBBA80CA1F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63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18005A93-8A36-4B82-909C-F1376508307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64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12A5EF4B-55B8-4129-B23C-6413912398E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65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D10904AE-F65D-4B16-B859-F5488106B46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66" name="TextBox 22">
            <a:extLst xmlns:a="http://schemas.openxmlformats.org/drawingml/2006/main">
              <a:ext uri="{FF2B5EF4-FFF2-40B4-BE49-F238E27FC236}">
                <a16:creationId xmlns:a16="http://schemas.microsoft.com/office/drawing/2014/main" id="{91D8888B-4717-4262-97E0-13E88BDA138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Which weights are generally preferred when calculating WACC for decision making?</a:t>
            </a:r>
          </a:p>
        </p:txBody>
      </p:sp>
      <p:sp>
        <p:nvSpPr>
          <p:cNvPr id="967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F82CA685-6027-4E6E-A1BE-3DBB04E7770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68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4A53375F-2298-4C77-BEFC-5AE79739E0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69" name="TextBox 25">
            <a:extLst xmlns:a="http://schemas.openxmlformats.org/drawingml/2006/main">
              <a:ext uri="{FF2B5EF4-FFF2-40B4-BE49-F238E27FC236}">
                <a16:creationId xmlns:a16="http://schemas.microsoft.com/office/drawing/2014/main" id="{65BDD3AE-3467-44B0-9B26-654C86AFA0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970" name="TextBox 26">
            <a:extLst xmlns:a="http://schemas.openxmlformats.org/drawingml/2006/main">
              <a:ext uri="{FF2B5EF4-FFF2-40B4-BE49-F238E27FC236}">
                <a16:creationId xmlns:a16="http://schemas.microsoft.com/office/drawing/2014/main" id="{01340C2E-2C69-48E1-A9B8-C01E902D2E4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Market value weights</a:t>
            </a:r>
          </a:p>
        </p:txBody>
      </p:sp>
      <p:sp>
        <p:nvSpPr>
          <p:cNvPr id="971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83A17E5C-F1C5-472A-98C6-78A350ECA2A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72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99C25A6A-56AC-4752-9B39-04F62CA9C90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73" name="TextBox 29">
            <a:extLst xmlns:a="http://schemas.openxmlformats.org/drawingml/2006/main">
              <a:ext uri="{FF2B5EF4-FFF2-40B4-BE49-F238E27FC236}">
                <a16:creationId xmlns:a16="http://schemas.microsoft.com/office/drawing/2014/main" id="{92761FC4-BED0-438A-BCD2-6F085A2CF1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974" name="TextBox 30">
            <a:extLst xmlns:a="http://schemas.openxmlformats.org/drawingml/2006/main">
              <a:ext uri="{FF2B5EF4-FFF2-40B4-BE49-F238E27FC236}">
                <a16:creationId xmlns:a16="http://schemas.microsoft.com/office/drawing/2014/main" id="{0259A993-3BE9-4B7C-9716-A18BDB544A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Historical book value weights only</a:t>
            </a:r>
          </a:p>
        </p:txBody>
      </p:sp>
      <p:sp>
        <p:nvSpPr>
          <p:cNvPr id="975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D92503F9-E36F-454A-9B6F-D2437252552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76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4066381F-C1D3-4EB8-A5EB-33A2AF3AEA1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77" name="TextBox 33">
            <a:extLst xmlns:a="http://schemas.openxmlformats.org/drawingml/2006/main">
              <a:ext uri="{FF2B5EF4-FFF2-40B4-BE49-F238E27FC236}">
                <a16:creationId xmlns:a16="http://schemas.microsoft.com/office/drawing/2014/main" id="{B2189FB4-F883-44FC-AC17-5C281669C7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978" name="TextBox 34">
            <a:extLst xmlns:a="http://schemas.openxmlformats.org/drawingml/2006/main">
              <a:ext uri="{FF2B5EF4-FFF2-40B4-BE49-F238E27FC236}">
                <a16:creationId xmlns:a16="http://schemas.microsoft.com/office/drawing/2014/main" id="{51FEF618-7AF5-4661-B64C-D4814529066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Random weights</a:t>
            </a:r>
          </a:p>
        </p:txBody>
      </p:sp>
      <p:sp>
        <p:nvSpPr>
          <p:cNvPr id="979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E402827E-D1CE-49CF-B3EC-73D8E6A0B48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80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2AB0BBEE-F6F8-488C-97E8-0AD7F7D3333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81" name="TextBox 37">
            <a:extLst xmlns:a="http://schemas.openxmlformats.org/drawingml/2006/main">
              <a:ext uri="{FF2B5EF4-FFF2-40B4-BE49-F238E27FC236}">
                <a16:creationId xmlns:a16="http://schemas.microsoft.com/office/drawing/2014/main" id="{A929EFB5-F85B-46E6-AE49-26FFCB51838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982" name="TextBox 38">
            <a:extLst xmlns:a="http://schemas.openxmlformats.org/drawingml/2006/main">
              <a:ext uri="{FF2B5EF4-FFF2-40B4-BE49-F238E27FC236}">
                <a16:creationId xmlns:a16="http://schemas.microsoft.com/office/drawing/2014/main" id="{30190139-6ECC-4312-8C99-D051B812630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Equal weights always</a:t>
            </a:r>
          </a:p>
        </p:txBody>
      </p:sp>
      <p:sp>
        <p:nvSpPr>
          <p:cNvPr id="983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078D5EB7-0EAD-4389-9819-7630BB7431D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84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5756992A-77AF-451A-BB81-A5FB9AC04A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85" name="TextBox 41">
            <a:extLst xmlns:a="http://schemas.openxmlformats.org/drawingml/2006/main">
              <a:ext uri="{FF2B5EF4-FFF2-40B4-BE49-F238E27FC236}">
                <a16:creationId xmlns:a16="http://schemas.microsoft.com/office/drawing/2014/main" id="{46377D60-DF63-4F62-A0EA-6320A88326C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986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5F7F7D6C-8A9E-49E5-8EB9-017367FE21D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87" name="TextBox 43">
            <a:extLst xmlns:a="http://schemas.openxmlformats.org/drawingml/2006/main">
              <a:ext uri="{FF2B5EF4-FFF2-40B4-BE49-F238E27FC236}">
                <a16:creationId xmlns:a16="http://schemas.microsoft.com/office/drawing/2014/main" id="{747FB0CD-A431-49DD-9BA6-1660B773C79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988" name="TextBox 44">
            <a:extLst xmlns:a="http://schemas.openxmlformats.org/drawingml/2006/main">
              <a:ext uri="{FF2B5EF4-FFF2-40B4-BE49-F238E27FC236}">
                <a16:creationId xmlns:a16="http://schemas.microsoft.com/office/drawing/2014/main" id="{C0855F35-6E4F-4E70-802B-3E861F6168B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Market value weights</a:t>
            </a:r>
          </a:p>
        </p:txBody>
      </p:sp>
      <p:sp>
        <p:nvSpPr>
          <p:cNvPr id="989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440F59E1-9D16-4149-800F-E7636841C0C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90" name="TextBox 46">
            <a:extLst xmlns:a="http://schemas.openxmlformats.org/drawingml/2006/main">
              <a:ext uri="{FF2B5EF4-FFF2-40B4-BE49-F238E27FC236}">
                <a16:creationId xmlns:a16="http://schemas.microsoft.com/office/drawing/2014/main" id="{B2793C2A-2781-4BF8-B6FA-8AA6A768A9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991" name="TextBox 47">
            <a:extLst xmlns:a="http://schemas.openxmlformats.org/drawingml/2006/main">
              <a:ext uri="{FF2B5EF4-FFF2-40B4-BE49-F238E27FC236}">
                <a16:creationId xmlns:a16="http://schemas.microsoft.com/office/drawing/2014/main" id="{DE6589E8-2BC7-4D79-BB0F-80377A30D80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Market value weights better reflect current investor-required values and financing proportions.</a:t>
            </a:r>
          </a:p>
        </p:txBody>
      </p:sp>
      <p:sp>
        <p:nvSpPr>
          <p:cNvPr id="992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8A17534E-A62C-48B4-B3AD-26FC7071136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93" name="TextBox 49">
            <a:extLst xmlns:a="http://schemas.openxmlformats.org/drawingml/2006/main">
              <a:ext uri="{FF2B5EF4-FFF2-40B4-BE49-F238E27FC236}">
                <a16:creationId xmlns:a16="http://schemas.microsoft.com/office/drawing/2014/main" id="{F49CF980-ABBC-4E8D-9D88-F67BEB02E9C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Use current market values when available.</a:t>
            </a:r>
          </a:p>
        </p:txBody>
      </p:sp>
      <p:sp>
        <p:nvSpPr>
          <p:cNvPr id="994" name="TextBox 50">
            <a:extLst xmlns:a="http://schemas.openxmlformats.org/drawingml/2006/main">
              <a:ext uri="{FF2B5EF4-FFF2-40B4-BE49-F238E27FC236}">
                <a16:creationId xmlns:a16="http://schemas.microsoft.com/office/drawing/2014/main" id="{11EA7045-8949-4E9A-B82E-73A37058987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995" name="TextBox 51">
            <a:extLst xmlns:a="http://schemas.openxmlformats.org/drawingml/2006/main">
              <a:ext uri="{FF2B5EF4-FFF2-40B4-BE49-F238E27FC236}">
                <a16:creationId xmlns:a16="http://schemas.microsoft.com/office/drawing/2014/main" id="{66DF0745-53D8-49BD-9ED9-C068903EC08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52</a:t>
            </a:r>
          </a:p>
        </p:txBody>
      </p:sp>
    </p:spTree>
    <p:extLst>
      <p:ext uri="{BB962C8B-B14F-4D97-AF65-F5344CB8AC3E}">
        <p14:creationId xmlns:p14="http://schemas.microsoft.com/office/powerpoint/2010/main" val="408615361"/>
      </p:ext>
    </p:extLst>
  </p:cSld>
</p:sld>
</file>

<file path=ppt/slides/slide54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996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EF0149F6-E75A-43A6-ACBF-45EC4ACE3A3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997" name="TextBox 2">
            <a:extLst xmlns:a="http://schemas.openxmlformats.org/drawingml/2006/main">
              <a:ext uri="{FF2B5EF4-FFF2-40B4-BE49-F238E27FC236}">
                <a16:creationId xmlns:a16="http://schemas.microsoft.com/office/drawing/2014/main" id="{4643E6E7-1A67-499A-97EC-E2FA9D5BAA3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998" name="TextBox 3">
            <a:extLst xmlns:a="http://schemas.openxmlformats.org/drawingml/2006/main">
              <a:ext uri="{FF2B5EF4-FFF2-40B4-BE49-F238E27FC236}">
                <a16:creationId xmlns:a16="http://schemas.microsoft.com/office/drawing/2014/main" id="{429D0F82-6C55-442D-BE58-BE3FE6A2ECB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8</a:t>
            </a:r>
          </a:p>
        </p:txBody>
      </p:sp>
      <p:sp>
        <p:nvSpPr>
          <p:cNvPr id="999" name="TextBox 4">
            <a:extLst xmlns:a="http://schemas.openxmlformats.org/drawingml/2006/main">
              <a:ext uri="{FF2B5EF4-FFF2-40B4-BE49-F238E27FC236}">
                <a16:creationId xmlns:a16="http://schemas.microsoft.com/office/drawing/2014/main" id="{383E7C11-0D4F-477D-A5F5-4A72C488DAE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1001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A257494E-16C1-4245-80F1-CDE81598EA1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02" name="TextBox 7">
            <a:extLst xmlns:a="http://schemas.openxmlformats.org/drawingml/2006/main">
              <a:ext uri="{FF2B5EF4-FFF2-40B4-BE49-F238E27FC236}">
                <a16:creationId xmlns:a16="http://schemas.microsoft.com/office/drawing/2014/main" id="{0843BE41-4FF7-4A01-B1DF-6F53ED37B19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QUESTION 08/10</a:t>
            </a:r>
          </a:p>
        </p:txBody>
      </p:sp>
      <p:sp>
        <p:nvSpPr>
          <p:cNvPr id="1003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A8D3438C-AF34-4743-B7AD-67497F791CB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04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FE232A67-B576-48BF-9D96-68407AA925F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05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1115FF0F-5021-4736-BA7C-A2C552F179F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06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84178AAA-6EA4-433D-9767-6BF5531F7FA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07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FBBE1895-9524-48AE-9413-2C63505DB19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08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22353190-A7D0-4B36-8838-6B716A7C0C6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09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F7DBBDD9-62BC-4B86-B5F1-1CB32C61BB3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10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85B95D51-3F1C-4BE5-8A27-9DBBA6802FC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11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64A30ADE-193F-49B4-9456-A12F427B6E5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12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88A35962-CA17-4794-98BD-E954A97A7A6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13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54B5A566-4C57-4369-AAA6-561783C2848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14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44E22F77-6293-4BA8-B4AE-A9BA7365FB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15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33925B3A-9F71-434D-89A3-8008E4B5BF7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16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DC448361-0B0A-4635-B69D-101D67B30FB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17" name="TextBox 22">
            <a:extLst xmlns:a="http://schemas.openxmlformats.org/drawingml/2006/main">
              <a:ext uri="{FF2B5EF4-FFF2-40B4-BE49-F238E27FC236}">
                <a16:creationId xmlns:a16="http://schemas.microsoft.com/office/drawing/2014/main" id="{025EE71B-66E4-423A-A8A2-89416D463F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What is a key effect of financial leverage?</a:t>
            </a:r>
          </a:p>
        </p:txBody>
      </p:sp>
      <p:sp>
        <p:nvSpPr>
          <p:cNvPr id="1018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628F4D07-4BD1-4E61-A924-470F4C73F20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19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21E305C8-E8DE-489D-BD50-3EDCF88540B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20" name="TextBox 25">
            <a:extLst xmlns:a="http://schemas.openxmlformats.org/drawingml/2006/main">
              <a:ext uri="{FF2B5EF4-FFF2-40B4-BE49-F238E27FC236}">
                <a16:creationId xmlns:a16="http://schemas.microsoft.com/office/drawing/2014/main" id="{8C5638B9-EE83-4E39-B04A-B5338F0F877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1021" name="TextBox 26">
            <a:extLst xmlns:a="http://schemas.openxmlformats.org/drawingml/2006/main">
              <a:ext uri="{FF2B5EF4-FFF2-40B4-BE49-F238E27FC236}">
                <a16:creationId xmlns:a16="http://schemas.microsoft.com/office/drawing/2014/main" id="{41E0603E-0658-4AEF-8EF0-23C27303113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It removes all business risk</a:t>
            </a:r>
          </a:p>
        </p:txBody>
      </p:sp>
      <p:sp>
        <p:nvSpPr>
          <p:cNvPr id="1022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DC55E242-68A1-4F3E-A238-2E59CAA8936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23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1562ECFB-E6FB-42B0-8D22-3E6759BFFAF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24" name="TextBox 29">
            <a:extLst xmlns:a="http://schemas.openxmlformats.org/drawingml/2006/main">
              <a:ext uri="{FF2B5EF4-FFF2-40B4-BE49-F238E27FC236}">
                <a16:creationId xmlns:a16="http://schemas.microsoft.com/office/drawing/2014/main" id="{36DC0960-D855-45B9-868E-754DD2E293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1025" name="TextBox 30">
            <a:extLst xmlns:a="http://schemas.openxmlformats.org/drawingml/2006/main">
              <a:ext uri="{FF2B5EF4-FFF2-40B4-BE49-F238E27FC236}">
                <a16:creationId xmlns:a16="http://schemas.microsoft.com/office/drawing/2014/main" id="{200A4D94-B3CB-4D74-AE29-A58704CCB1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It increases fixed financial obligations</a:t>
            </a:r>
          </a:p>
        </p:txBody>
      </p:sp>
      <p:sp>
        <p:nvSpPr>
          <p:cNvPr id="1026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BD341D0E-8AAD-4C92-94C7-492F22267E7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27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9BBD5EE5-4269-42C6-BAEF-F869F993249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28" name="TextBox 33">
            <a:extLst xmlns:a="http://schemas.openxmlformats.org/drawingml/2006/main">
              <a:ext uri="{FF2B5EF4-FFF2-40B4-BE49-F238E27FC236}">
                <a16:creationId xmlns:a16="http://schemas.microsoft.com/office/drawing/2014/main" id="{E9A09314-8B5D-4361-BC15-47E5BD0A76F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1029" name="TextBox 34">
            <a:extLst xmlns:a="http://schemas.openxmlformats.org/drawingml/2006/main">
              <a:ext uri="{FF2B5EF4-FFF2-40B4-BE49-F238E27FC236}">
                <a16:creationId xmlns:a16="http://schemas.microsoft.com/office/drawing/2014/main" id="{0EFA8DF1-D7BE-4D75-B64B-E2C0293A645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It eliminates the cost of equity</a:t>
            </a:r>
          </a:p>
        </p:txBody>
      </p:sp>
      <p:sp>
        <p:nvSpPr>
          <p:cNvPr id="1030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48D7E0E2-C694-4C38-970C-011900F8664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31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8A0585C7-EE9C-42ED-AA8A-00EBB99344D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32" name="TextBox 37">
            <a:extLst xmlns:a="http://schemas.openxmlformats.org/drawingml/2006/main">
              <a:ext uri="{FF2B5EF4-FFF2-40B4-BE49-F238E27FC236}">
                <a16:creationId xmlns:a16="http://schemas.microsoft.com/office/drawing/2014/main" id="{FBB08DFE-4601-4258-8754-FB889BFA50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1033" name="TextBox 38">
            <a:extLst xmlns:a="http://schemas.openxmlformats.org/drawingml/2006/main">
              <a:ext uri="{FF2B5EF4-FFF2-40B4-BE49-F238E27FC236}">
                <a16:creationId xmlns:a16="http://schemas.microsoft.com/office/drawing/2014/main" id="{01BCFEB0-A8FE-454C-896E-E776916F55C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It guarantees higher firm value</a:t>
            </a:r>
          </a:p>
        </p:txBody>
      </p:sp>
      <p:sp>
        <p:nvSpPr>
          <p:cNvPr id="1034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13039DA4-BE43-4A8A-BEF9-A6C4E1EF47B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35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CA864939-9CF8-4A14-8824-3929BAAA667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36" name="TextBox 41">
            <a:extLst xmlns:a="http://schemas.openxmlformats.org/drawingml/2006/main">
              <a:ext uri="{FF2B5EF4-FFF2-40B4-BE49-F238E27FC236}">
                <a16:creationId xmlns:a16="http://schemas.microsoft.com/office/drawing/2014/main" id="{BFB23C9B-3262-4D51-8DF8-1D7772A7EE7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1037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B7F5272A-2B55-4BFA-A4BD-DA2A5819811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38" name="TextBox 43">
            <a:extLst xmlns:a="http://schemas.openxmlformats.org/drawingml/2006/main">
              <a:ext uri="{FF2B5EF4-FFF2-40B4-BE49-F238E27FC236}">
                <a16:creationId xmlns:a16="http://schemas.microsoft.com/office/drawing/2014/main" id="{3CB0FC80-30F4-41DC-98D4-36B994D014A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1039" name="TextBox 44">
            <a:extLst xmlns:a="http://schemas.openxmlformats.org/drawingml/2006/main">
              <a:ext uri="{FF2B5EF4-FFF2-40B4-BE49-F238E27FC236}">
                <a16:creationId xmlns:a16="http://schemas.microsoft.com/office/drawing/2014/main" id="{A693BE2D-BD30-4EFC-83A3-ACAB2174366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It increases fixed financial obligations</a:t>
            </a:r>
          </a:p>
        </p:txBody>
      </p:sp>
      <p:sp>
        <p:nvSpPr>
          <p:cNvPr id="1040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9D7D64A1-780F-48F5-BF80-A2C708795F1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41" name="TextBox 46">
            <a:extLst xmlns:a="http://schemas.openxmlformats.org/drawingml/2006/main">
              <a:ext uri="{FF2B5EF4-FFF2-40B4-BE49-F238E27FC236}">
                <a16:creationId xmlns:a16="http://schemas.microsoft.com/office/drawing/2014/main" id="{C4A01D31-554B-42D9-9140-8FC678B60D2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1042" name="TextBox 47">
            <a:extLst xmlns:a="http://schemas.openxmlformats.org/drawingml/2006/main">
              <a:ext uri="{FF2B5EF4-FFF2-40B4-BE49-F238E27FC236}">
                <a16:creationId xmlns:a16="http://schemas.microsoft.com/office/drawing/2014/main" id="{ADF5C12B-E29B-4B4C-B2AF-B87EEF30725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Debt financing creates fixed interest obligations and can magnify shareholder returns and risk.</a:t>
            </a:r>
          </a:p>
        </p:txBody>
      </p:sp>
      <p:sp>
        <p:nvSpPr>
          <p:cNvPr id="1043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A84567C2-113F-4D27-B7B4-8E23CC04E6E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44" name="TextBox 49">
            <a:extLst xmlns:a="http://schemas.openxmlformats.org/drawingml/2006/main">
              <a:ext uri="{FF2B5EF4-FFF2-40B4-BE49-F238E27FC236}">
                <a16:creationId xmlns:a16="http://schemas.microsoft.com/office/drawing/2014/main" id="{F1ABE99C-D03C-41B8-8368-BE70CE85A4B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Leverage can help or hurt depending on operating performance.</a:t>
            </a:r>
          </a:p>
        </p:txBody>
      </p:sp>
      <p:sp>
        <p:nvSpPr>
          <p:cNvPr id="1045" name="TextBox 50">
            <a:extLst xmlns:a="http://schemas.openxmlformats.org/drawingml/2006/main">
              <a:ext uri="{FF2B5EF4-FFF2-40B4-BE49-F238E27FC236}">
                <a16:creationId xmlns:a16="http://schemas.microsoft.com/office/drawing/2014/main" id="{43523AB0-4E2B-4077-B0DE-A0CB6169647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1046" name="TextBox 51">
            <a:extLst xmlns:a="http://schemas.openxmlformats.org/drawingml/2006/main">
              <a:ext uri="{FF2B5EF4-FFF2-40B4-BE49-F238E27FC236}">
                <a16:creationId xmlns:a16="http://schemas.microsoft.com/office/drawing/2014/main" id="{90218786-2566-45E6-ADFA-23E847AB936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53</a:t>
            </a:r>
          </a:p>
        </p:txBody>
      </p:sp>
    </p:spTree>
    <p:extLst>
      <p:ext uri="{BB962C8B-B14F-4D97-AF65-F5344CB8AC3E}">
        <p14:creationId xmlns:p14="http://schemas.microsoft.com/office/powerpoint/2010/main" val="659471840"/>
      </p:ext>
    </p:extLst>
  </p:cSld>
</p:sld>
</file>

<file path=ppt/slides/slide55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047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BAFC03B2-3F0C-475F-ADBC-313C7542860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48" name="TextBox 2">
            <a:extLst xmlns:a="http://schemas.openxmlformats.org/drawingml/2006/main">
              <a:ext uri="{FF2B5EF4-FFF2-40B4-BE49-F238E27FC236}">
                <a16:creationId xmlns:a16="http://schemas.microsoft.com/office/drawing/2014/main" id="{E8EEB370-5A93-4F9B-A219-112780ECCCA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1049" name="TextBox 3">
            <a:extLst xmlns:a="http://schemas.openxmlformats.org/drawingml/2006/main">
              <a:ext uri="{FF2B5EF4-FFF2-40B4-BE49-F238E27FC236}">
                <a16:creationId xmlns:a16="http://schemas.microsoft.com/office/drawing/2014/main" id="{A3A1BE5E-C466-4973-93EE-804B37D6F9B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9</a:t>
            </a:r>
          </a:p>
        </p:txBody>
      </p:sp>
      <p:sp>
        <p:nvSpPr>
          <p:cNvPr id="1050" name="TextBox 4">
            <a:extLst xmlns:a="http://schemas.openxmlformats.org/drawingml/2006/main">
              <a:ext uri="{FF2B5EF4-FFF2-40B4-BE49-F238E27FC236}">
                <a16:creationId xmlns:a16="http://schemas.microsoft.com/office/drawing/2014/main" id="{AEF9FFE2-67E3-4382-AA6E-4DC75ADD30D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1052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5BB35692-CBB1-4DBE-9975-71853898572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53" name="TextBox 7">
            <a:extLst xmlns:a="http://schemas.openxmlformats.org/drawingml/2006/main">
              <a:ext uri="{FF2B5EF4-FFF2-40B4-BE49-F238E27FC236}">
                <a16:creationId xmlns:a16="http://schemas.microsoft.com/office/drawing/2014/main" id="{23D567DC-A81A-44C1-9E8A-08BE42D204F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QUESTION 09/10</a:t>
            </a:r>
          </a:p>
        </p:txBody>
      </p:sp>
      <p:sp>
        <p:nvSpPr>
          <p:cNvPr id="1054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3934BDC1-8FDB-479D-928F-5E5F003D1FF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55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DB4BFCFD-8255-407B-BAD3-A67467BEC6B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56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E84B2D6A-3253-4A4C-A003-9AA4F8BE1A9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57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073D66F7-7605-4D8B-B5A4-C175579D8D5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58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46D2BD64-EDC9-481F-9E87-72175355B77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59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256EAC90-8FB0-4F3E-8A08-0DDB69E1AC3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60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FFF74D8B-EE59-4614-AAA4-D7B9A8063A3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61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E35FC1DB-FD94-45BA-9F92-6B1B0BD8F8F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62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D086836F-EEFF-4DE7-9275-F9098C634C5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63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B28249D9-3792-4C31-AB2A-7F6638D55D8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2E6F0"/>
          </a:solidFill>
          <a:ln xmlns:a="http://schemas.openxmlformats.org/drawingml/2006/main">
            <a:solidFill>
              <a:srgbClr val="D2E6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64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2AD99E71-2CCE-4C5B-9BC3-39DFB7FD90B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65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E74F1891-DE09-4C79-A217-A33108B2E83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66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BF5D3D6D-DC4A-470A-B58F-045CC6AD52B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67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3BA14506-3E52-4E50-BA0E-50246770308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68" name="TextBox 22">
            <a:extLst xmlns:a="http://schemas.openxmlformats.org/drawingml/2006/main">
              <a:ext uri="{FF2B5EF4-FFF2-40B4-BE49-F238E27FC236}">
                <a16:creationId xmlns:a16="http://schemas.microsoft.com/office/drawing/2014/main" id="{9F334823-883A-48BE-9144-1EDEC529234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 firm pays dividends of $30 million and has net income of $100 million. What is the dividend payout ratio?</a:t>
            </a:r>
          </a:p>
        </p:txBody>
      </p:sp>
      <p:sp>
        <p:nvSpPr>
          <p:cNvPr id="1069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84DC661C-BA32-4033-B797-B97BB75071A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70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5D04D637-63E2-4639-B5EB-8E210F7392D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71" name="TextBox 25">
            <a:extLst xmlns:a="http://schemas.openxmlformats.org/drawingml/2006/main">
              <a:ext uri="{FF2B5EF4-FFF2-40B4-BE49-F238E27FC236}">
                <a16:creationId xmlns:a16="http://schemas.microsoft.com/office/drawing/2014/main" id="{B3DA77DE-2072-4F91-8AFA-1A2A7C41FA6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1072" name="TextBox 26">
            <a:extLst xmlns:a="http://schemas.openxmlformats.org/drawingml/2006/main">
              <a:ext uri="{FF2B5EF4-FFF2-40B4-BE49-F238E27FC236}">
                <a16:creationId xmlns:a16="http://schemas.microsoft.com/office/drawing/2014/main" id="{D6A53BFB-74B6-48E8-83D7-C7FE57AE97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30%</a:t>
            </a:r>
          </a:p>
        </p:txBody>
      </p:sp>
      <p:sp>
        <p:nvSpPr>
          <p:cNvPr id="1073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DBDAFE6B-0803-41D2-9F55-9D18A11FEA6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74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B7EDB3CD-39E0-447E-9815-9A4708E8EE8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75" name="TextBox 29">
            <a:extLst xmlns:a="http://schemas.openxmlformats.org/drawingml/2006/main">
              <a:ext uri="{FF2B5EF4-FFF2-40B4-BE49-F238E27FC236}">
                <a16:creationId xmlns:a16="http://schemas.microsoft.com/office/drawing/2014/main" id="{B3B22686-413D-4E39-A47E-2D5BB77591A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1076" name="TextBox 30">
            <a:extLst xmlns:a="http://schemas.openxmlformats.org/drawingml/2006/main">
              <a:ext uri="{FF2B5EF4-FFF2-40B4-BE49-F238E27FC236}">
                <a16:creationId xmlns:a16="http://schemas.microsoft.com/office/drawing/2014/main" id="{34BFC036-D5E6-4D3B-BBBA-BC4C9675095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40%</a:t>
            </a:r>
          </a:p>
        </p:txBody>
      </p:sp>
      <p:sp>
        <p:nvSpPr>
          <p:cNvPr id="1077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3863DF4D-C52E-41C1-B330-DA1724A844B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78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480FC4C5-73CE-4D95-A197-CE9EAA4E6AE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79" name="TextBox 33">
            <a:extLst xmlns:a="http://schemas.openxmlformats.org/drawingml/2006/main">
              <a:ext uri="{FF2B5EF4-FFF2-40B4-BE49-F238E27FC236}">
                <a16:creationId xmlns:a16="http://schemas.microsoft.com/office/drawing/2014/main" id="{F84C5522-6C59-41BB-AE92-3FD71D8EE9E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1080" name="TextBox 34">
            <a:extLst xmlns:a="http://schemas.openxmlformats.org/drawingml/2006/main">
              <a:ext uri="{FF2B5EF4-FFF2-40B4-BE49-F238E27FC236}">
                <a16:creationId xmlns:a16="http://schemas.microsoft.com/office/drawing/2014/main" id="{3CFCD4B1-A1D7-4A97-9B43-FFAF6C7D379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70%</a:t>
            </a:r>
          </a:p>
        </p:txBody>
      </p:sp>
      <p:sp>
        <p:nvSpPr>
          <p:cNvPr id="1081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67766E1F-CBF9-46DF-96EF-8CFFA54B22D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82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358123B8-C632-4512-9D36-3416716B13B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83" name="TextBox 37">
            <a:extLst xmlns:a="http://schemas.openxmlformats.org/drawingml/2006/main">
              <a:ext uri="{FF2B5EF4-FFF2-40B4-BE49-F238E27FC236}">
                <a16:creationId xmlns:a16="http://schemas.microsoft.com/office/drawing/2014/main" id="{F9DD5EF4-92EC-4078-A1B5-08373D6DF9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1084" name="TextBox 38">
            <a:extLst xmlns:a="http://schemas.openxmlformats.org/drawingml/2006/main">
              <a:ext uri="{FF2B5EF4-FFF2-40B4-BE49-F238E27FC236}">
                <a16:creationId xmlns:a16="http://schemas.microsoft.com/office/drawing/2014/main" id="{B2DEA58B-8E23-4258-AAC8-45E3DE39B5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130%</a:t>
            </a:r>
          </a:p>
        </p:txBody>
      </p:sp>
      <p:sp>
        <p:nvSpPr>
          <p:cNvPr id="1085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0EFD493A-572B-489F-9564-9B6B7B2D095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86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201FBE99-C616-4A74-8084-2C52BACA62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87" name="TextBox 41">
            <a:extLst xmlns:a="http://schemas.openxmlformats.org/drawingml/2006/main">
              <a:ext uri="{FF2B5EF4-FFF2-40B4-BE49-F238E27FC236}">
                <a16:creationId xmlns:a16="http://schemas.microsoft.com/office/drawing/2014/main" id="{4289ABEF-919F-484B-943F-39DD3F2A6AB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1088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12FE4917-8939-4F8F-AA5B-D5842B02217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89" name="TextBox 43">
            <a:extLst xmlns:a="http://schemas.openxmlformats.org/drawingml/2006/main">
              <a:ext uri="{FF2B5EF4-FFF2-40B4-BE49-F238E27FC236}">
                <a16:creationId xmlns:a16="http://schemas.microsoft.com/office/drawing/2014/main" id="{5DBBC908-640A-4E13-AA08-2FB9FD1DE6E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1090" name="TextBox 44">
            <a:extLst xmlns:a="http://schemas.openxmlformats.org/drawingml/2006/main">
              <a:ext uri="{FF2B5EF4-FFF2-40B4-BE49-F238E27FC236}">
                <a16:creationId xmlns:a16="http://schemas.microsoft.com/office/drawing/2014/main" id="{94AD757C-E5F7-49A4-97CF-5550F637BF5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30%</a:t>
            </a:r>
          </a:p>
        </p:txBody>
      </p:sp>
      <p:sp>
        <p:nvSpPr>
          <p:cNvPr id="1091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AEAF52FB-8BFB-41D3-820E-D4B49695927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92" name="TextBox 46">
            <a:extLst xmlns:a="http://schemas.openxmlformats.org/drawingml/2006/main">
              <a:ext uri="{FF2B5EF4-FFF2-40B4-BE49-F238E27FC236}">
                <a16:creationId xmlns:a16="http://schemas.microsoft.com/office/drawing/2014/main" id="{1412A5FE-3018-4847-A99B-488C4741995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1093" name="TextBox 47">
            <a:extLst xmlns:a="http://schemas.openxmlformats.org/drawingml/2006/main">
              <a:ext uri="{FF2B5EF4-FFF2-40B4-BE49-F238E27FC236}">
                <a16:creationId xmlns:a16="http://schemas.microsoft.com/office/drawing/2014/main" id="{A9DB7212-472E-49D5-9E79-2584160E1B8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Dividend payout ratio = Dividends ÷ Net income = 30 ÷ 100 = 30%.</a:t>
            </a:r>
          </a:p>
        </p:txBody>
      </p:sp>
      <p:sp>
        <p:nvSpPr>
          <p:cNvPr id="1094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CA03CD71-0467-43A7-B830-62CD6102883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95" name="TextBox 49">
            <a:extLst xmlns:a="http://schemas.openxmlformats.org/drawingml/2006/main">
              <a:ext uri="{FF2B5EF4-FFF2-40B4-BE49-F238E27FC236}">
                <a16:creationId xmlns:a16="http://schemas.microsoft.com/office/drawing/2014/main" id="{EEFA49D7-A68E-4EC4-BFC5-F2A3BAA8075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Payout ratio shows the share of earnings paid out.</a:t>
            </a:r>
          </a:p>
        </p:txBody>
      </p:sp>
      <p:sp>
        <p:nvSpPr>
          <p:cNvPr id="1096" name="TextBox 50">
            <a:extLst xmlns:a="http://schemas.openxmlformats.org/drawingml/2006/main">
              <a:ext uri="{FF2B5EF4-FFF2-40B4-BE49-F238E27FC236}">
                <a16:creationId xmlns:a16="http://schemas.microsoft.com/office/drawing/2014/main" id="{6BDE2EDA-C3C2-4358-906B-E9236C8928E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1097" name="TextBox 51">
            <a:extLst xmlns:a="http://schemas.openxmlformats.org/drawingml/2006/main">
              <a:ext uri="{FF2B5EF4-FFF2-40B4-BE49-F238E27FC236}">
                <a16:creationId xmlns:a16="http://schemas.microsoft.com/office/drawing/2014/main" id="{3E2C1E87-CB96-45D8-A2B1-90DC61B3B0D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54</a:t>
            </a:r>
          </a:p>
        </p:txBody>
      </p:sp>
    </p:spTree>
    <p:extLst>
      <p:ext uri="{BB962C8B-B14F-4D97-AF65-F5344CB8AC3E}">
        <p14:creationId xmlns:p14="http://schemas.microsoft.com/office/powerpoint/2010/main" val="161387117"/>
      </p:ext>
    </p:extLst>
  </p:cSld>
</p:sld>
</file>

<file path=ppt/slides/slide56.xml><?xml version="1.0" encoding="utf-8"?>
<p:sld xmlns:p="http://schemas.openxmlformats.org/presentationml/2006/main">
  <p:cSld>
    <p:bg>
      <p:bgPr>
        <a:solidFill xmlns:a="http://schemas.openxmlformats.org/drawingml/2006/main">
          <a:srgbClr val="FFFFFF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1098" name="Rounded Rectangle 1">
            <a:extLst xmlns:a="http://schemas.openxmlformats.org/drawingml/2006/main">
              <a:ext uri="{FF2B5EF4-FFF2-40B4-BE49-F238E27FC236}">
                <a16:creationId xmlns:a16="http://schemas.microsoft.com/office/drawing/2014/main" id="{ACA75CAC-7DBE-4BA5-8F9F-13D0FAEFDD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55960"/>
            <a:ext cx="1599840" cy="301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099" name="TextBox 2">
            <a:extLst xmlns:a="http://schemas.openxmlformats.org/drawingml/2006/main">
              <a:ext uri="{FF2B5EF4-FFF2-40B4-BE49-F238E27FC236}">
                <a16:creationId xmlns:a16="http://schemas.microsoft.com/office/drawing/2014/main" id="{A7AFE07B-FC63-466F-ABD8-6B7293F8274B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17520" y="274320"/>
            <a:ext cx="1599840" cy="2192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5FA0"/>
                </a:solidFill>
                <a:latin typeface="Aptos"/>
                <a:ea typeface="Aptos"/>
                <a:cs typeface="Aptos"/>
              </a:rPr>
              <a:t>ASSESSMENT</a:t>
            </a:r>
          </a:p>
        </p:txBody>
      </p:sp>
      <p:sp>
        <p:nvSpPr>
          <p:cNvPr id="1100" name="TextBox 3">
            <a:extLst xmlns:a="http://schemas.openxmlformats.org/drawingml/2006/main">
              <a:ext uri="{FF2B5EF4-FFF2-40B4-BE49-F238E27FC236}">
                <a16:creationId xmlns:a16="http://schemas.microsoft.com/office/drawing/2014/main" id="{B0C4FCD9-8099-40C5-91AD-70B2B522E1F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713160"/>
            <a:ext cx="512028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2400" b="1">
                <a:latin typeface="Aptos Display"/>
                <a:ea typeface="Aptos Display"/>
                <a:cs typeface="Aptos Display"/>
              </a:defRPr>
            </a:pPr>
            <a:r>
              <a:rPr sz="2400" b="1" u="none">
                <a:solidFill>
                  <a:srgbClr val="082D4C"/>
                </a:solidFill>
                <a:latin typeface="Aptos Display"/>
                <a:ea typeface="Aptos Display"/>
                <a:cs typeface="Aptos Display"/>
              </a:rPr>
              <a:t>Assessment Practice 10</a:t>
            </a:r>
          </a:p>
        </p:txBody>
      </p:sp>
      <p:sp>
        <p:nvSpPr>
          <p:cNvPr id="1101" name="TextBox 4">
            <a:extLst xmlns:a="http://schemas.openxmlformats.org/drawingml/2006/main">
              <a:ext uri="{FF2B5EF4-FFF2-40B4-BE49-F238E27FC236}">
                <a16:creationId xmlns:a16="http://schemas.microsoft.com/office/drawing/2014/main" id="{EAD55B21-6FF2-437A-B7D1-D03FF0E1F9F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35880" y="1051560"/>
            <a:ext cx="6857640" cy="3654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600" b="0" u="none">
                <a:solidFill>
                  <a:srgbClr val="F3A600"/>
                </a:solidFill>
                <a:latin typeface="Aptos"/>
                <a:ea typeface="Aptos"/>
                <a:cs typeface="Aptos"/>
              </a:rPr>
              <a:t>Solved questions: concepts, calculations, and applications.</a:t>
            </a:r>
          </a:p>
        </p:txBody>
      </p:sp>
      <p:sp>
        <p:nvSpPr>
          <p:cNvPr id="1103" name="Rounded Rectangle 6">
            <a:extLst xmlns:a="http://schemas.openxmlformats.org/drawingml/2006/main">
              <a:ext uri="{FF2B5EF4-FFF2-40B4-BE49-F238E27FC236}">
                <a16:creationId xmlns:a16="http://schemas.microsoft.com/office/drawing/2014/main" id="{82F2880E-C8BB-426B-9EA2-14E7E658F36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645920"/>
            <a:ext cx="175536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04" name="TextBox 7">
            <a:extLst xmlns:a="http://schemas.openxmlformats.org/drawingml/2006/main">
              <a:ext uri="{FF2B5EF4-FFF2-40B4-BE49-F238E27FC236}">
                <a16:creationId xmlns:a16="http://schemas.microsoft.com/office/drawing/2014/main" id="{3A9F6EB6-6009-4E5C-9168-45222A6AC42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7000" y="1682640"/>
            <a:ext cx="1691280" cy="20988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r>
              <a:rPr sz="1400" b="1">
                <a:latin typeface="Aptos"/>
                <a:ea typeface="Aptos"/>
                <a:cs typeface="Aptos"/>
              </a:rPr>
              <a:t>QUESTION 10/10</a:t>
            </a:r>
          </a:p>
        </p:txBody>
      </p:sp>
      <p:sp>
        <p:nvSpPr>
          <p:cNvPr id="1105" name="Rounded Rectangle 8">
            <a:extLst xmlns:a="http://schemas.openxmlformats.org/drawingml/2006/main">
              <a:ext uri="{FF2B5EF4-FFF2-40B4-BE49-F238E27FC236}">
                <a16:creationId xmlns:a16="http://schemas.microsoft.com/office/drawing/2014/main" id="{DCCB8E2C-FC54-46A3-A539-EFFAF214DB8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414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06" name="Rounded Rectangle 9">
            <a:extLst xmlns:a="http://schemas.openxmlformats.org/drawingml/2006/main">
              <a:ext uri="{FF2B5EF4-FFF2-40B4-BE49-F238E27FC236}">
                <a16:creationId xmlns:a16="http://schemas.microsoft.com/office/drawing/2014/main" id="{A259240A-AA0A-4B02-831A-5C00B98D708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5419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07" name="Rounded Rectangle 10">
            <a:extLst xmlns:a="http://schemas.openxmlformats.org/drawingml/2006/main">
              <a:ext uri="{FF2B5EF4-FFF2-40B4-BE49-F238E27FC236}">
                <a16:creationId xmlns:a16="http://schemas.microsoft.com/office/drawing/2014/main" id="{9925BD65-8CA6-4E18-957C-4C5C96BF897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6701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08" name="Rounded Rectangle 11">
            <a:extLst xmlns:a="http://schemas.openxmlformats.org/drawingml/2006/main">
              <a:ext uri="{FF2B5EF4-FFF2-40B4-BE49-F238E27FC236}">
                <a16:creationId xmlns:a16="http://schemas.microsoft.com/office/drawing/2014/main" id="{7CA541F5-0D13-4B63-A830-55DB13F9112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79792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09" name="Rounded Rectangle 12">
            <a:extLst xmlns:a="http://schemas.openxmlformats.org/drawingml/2006/main">
              <a:ext uri="{FF2B5EF4-FFF2-40B4-BE49-F238E27FC236}">
                <a16:creationId xmlns:a16="http://schemas.microsoft.com/office/drawing/2014/main" id="{A34E014B-6098-43BA-BC25-D521791D792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292608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0" name="Rounded Rectangle 13">
            <a:extLst xmlns:a="http://schemas.openxmlformats.org/drawingml/2006/main">
              <a:ext uri="{FF2B5EF4-FFF2-40B4-BE49-F238E27FC236}">
                <a16:creationId xmlns:a16="http://schemas.microsoft.com/office/drawing/2014/main" id="{CA0941A5-2E7B-40AB-9E64-595D6A74137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0542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1" name="Rounded Rectangle 14">
            <a:extLst xmlns:a="http://schemas.openxmlformats.org/drawingml/2006/main">
              <a:ext uri="{FF2B5EF4-FFF2-40B4-BE49-F238E27FC236}">
                <a16:creationId xmlns:a16="http://schemas.microsoft.com/office/drawing/2014/main" id="{2D3C38DB-8A57-4865-A9BC-77CBD114508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18204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2" name="Rounded Rectangle 15">
            <a:extLst xmlns:a="http://schemas.openxmlformats.org/drawingml/2006/main">
              <a:ext uri="{FF2B5EF4-FFF2-40B4-BE49-F238E27FC236}">
                <a16:creationId xmlns:a16="http://schemas.microsoft.com/office/drawing/2014/main" id="{004D8FAB-7A3E-49D3-A240-DCA383A0EE3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3102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3" name="Rounded Rectangle 16">
            <a:extLst xmlns:a="http://schemas.openxmlformats.org/drawingml/2006/main">
              <a:ext uri="{FF2B5EF4-FFF2-40B4-BE49-F238E27FC236}">
                <a16:creationId xmlns:a16="http://schemas.microsoft.com/office/drawing/2014/main" id="{9504CBE9-13B0-4BCE-B80C-610ADB020CC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43800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4" name="Rounded Rectangle 17">
            <a:extLst xmlns:a="http://schemas.openxmlformats.org/drawingml/2006/main">
              <a:ext uri="{FF2B5EF4-FFF2-40B4-BE49-F238E27FC236}">
                <a16:creationId xmlns:a16="http://schemas.microsoft.com/office/drawing/2014/main" id="{D2397707-DE3B-4FB3-BDB7-4EA896B94F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3566160" y="1700640"/>
            <a:ext cx="91080" cy="637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2960" rIns="90000" bIns="1296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5" name="Rectangle 18">
            <a:extLst xmlns:a="http://schemas.openxmlformats.org/drawingml/2006/main">
              <a:ext uri="{FF2B5EF4-FFF2-40B4-BE49-F238E27FC236}">
                <a16:creationId xmlns:a16="http://schemas.microsoft.com/office/drawing/2014/main" id="{B8A8760F-8D0B-4091-B52D-D9A518C3D0B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378440" y="162756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00A6DE"/>
          </a:solidFill>
          <a:ln xmlns:a="http://schemas.openxmlformats.org/drawingml/2006/main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6" name="Rectangle 19">
            <a:extLst xmlns:a="http://schemas.openxmlformats.org/drawingml/2006/main">
              <a:ext uri="{FF2B5EF4-FFF2-40B4-BE49-F238E27FC236}">
                <a16:creationId xmlns:a16="http://schemas.microsoft.com/office/drawing/2014/main" id="{6BDA00D6-92B3-4789-AB79-81DC35C7F31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671120" y="170064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5EB4D2"/>
          </a:solidFill>
          <a:ln xmlns:a="http://schemas.openxmlformats.org/drawingml/2006/main">
            <a:solidFill>
              <a:srgbClr val="5EB4D2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7" name="Rectangle 20">
            <a:extLst xmlns:a="http://schemas.openxmlformats.org/drawingml/2006/main">
              <a:ext uri="{FF2B5EF4-FFF2-40B4-BE49-F238E27FC236}">
                <a16:creationId xmlns:a16="http://schemas.microsoft.com/office/drawing/2014/main" id="{B9A47B6F-B014-4AD7-AB25-4FF280B7B90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63800" y="1774080"/>
            <a:ext cx="502560" cy="6372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3A600"/>
          </a:solidFill>
          <a:ln xmlns:a="http://schemas.openxmlformats.org/drawingml/2006/main">
            <a:solidFill>
              <a:srgbClr val="F3A60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19080" rIns="90000" bIns="1908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8" name="Rectangle 21">
            <a:extLst xmlns:a="http://schemas.openxmlformats.org/drawingml/2006/main">
              <a:ext uri="{FF2B5EF4-FFF2-40B4-BE49-F238E27FC236}">
                <a16:creationId xmlns:a16="http://schemas.microsoft.com/office/drawing/2014/main" id="{F0497EB9-7125-47F3-B31F-A32996C8DA8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1947600"/>
            <a:ext cx="10835280" cy="603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00A6DE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19" name="TextBox 22">
            <a:extLst xmlns:a="http://schemas.openxmlformats.org/drawingml/2006/main">
              <a:ext uri="{FF2B5EF4-FFF2-40B4-BE49-F238E27FC236}">
                <a16:creationId xmlns:a16="http://schemas.microsoft.com/office/drawing/2014/main" id="{263162E9-9EAB-47C8-A278-11F5AE0E8E3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030040"/>
            <a:ext cx="10560960" cy="41112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400" b="1">
                <a:latin typeface="Aptos"/>
                <a:ea typeface="Aptos"/>
                <a:cs typeface="Aptos"/>
              </a:defRPr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Using the textbook formula, if ROE is 15% and retention ratio is 60%, what is the sustainable growth rate?</a:t>
            </a:r>
          </a:p>
        </p:txBody>
      </p:sp>
      <p:sp>
        <p:nvSpPr>
          <p:cNvPr id="1120" name="Rounded Rectangle 23">
            <a:extLst xmlns:a="http://schemas.openxmlformats.org/drawingml/2006/main">
              <a:ext uri="{FF2B5EF4-FFF2-40B4-BE49-F238E27FC236}">
                <a16:creationId xmlns:a16="http://schemas.microsoft.com/office/drawing/2014/main" id="{387CE3D9-0BAB-4747-AD8A-664E931B649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21" name="Rounded Rectangle 24">
            <a:extLst xmlns:a="http://schemas.openxmlformats.org/drawingml/2006/main">
              <a:ext uri="{FF2B5EF4-FFF2-40B4-BE49-F238E27FC236}">
                <a16:creationId xmlns:a16="http://schemas.microsoft.com/office/drawing/2014/main" id="{09E9266E-A536-4750-A8D6-73BD7E5A1E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22" name="TextBox 25">
            <a:extLst xmlns:a="http://schemas.openxmlformats.org/drawingml/2006/main">
              <a:ext uri="{FF2B5EF4-FFF2-40B4-BE49-F238E27FC236}">
                <a16:creationId xmlns:a16="http://schemas.microsoft.com/office/drawing/2014/main" id="{839FCC6F-9B15-4462-98C9-E2A6AD32DF7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A</a:t>
            </a:r>
          </a:p>
        </p:txBody>
      </p:sp>
      <p:sp>
        <p:nvSpPr>
          <p:cNvPr id="1123" name="TextBox 26">
            <a:extLst xmlns:a="http://schemas.openxmlformats.org/drawingml/2006/main">
              <a:ext uri="{FF2B5EF4-FFF2-40B4-BE49-F238E27FC236}">
                <a16:creationId xmlns:a16="http://schemas.microsoft.com/office/drawing/2014/main" id="{404C4280-B733-4469-ADA5-EEA7BA28EC2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6%</a:t>
            </a:r>
          </a:p>
        </p:txBody>
      </p:sp>
      <p:sp>
        <p:nvSpPr>
          <p:cNvPr id="1124" name="Rounded Rectangle 27">
            <a:extLst xmlns:a="http://schemas.openxmlformats.org/drawingml/2006/main">
              <a:ext uri="{FF2B5EF4-FFF2-40B4-BE49-F238E27FC236}">
                <a16:creationId xmlns:a16="http://schemas.microsoft.com/office/drawing/2014/main" id="{44BA8EF6-1FF3-4118-B780-20A4485B5B6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27615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25" name="Rounded Rectangle 28">
            <a:extLst xmlns:a="http://schemas.openxmlformats.org/drawingml/2006/main">
              <a:ext uri="{FF2B5EF4-FFF2-40B4-BE49-F238E27FC236}">
                <a16:creationId xmlns:a16="http://schemas.microsoft.com/office/drawing/2014/main" id="{F02C6959-BAD4-4FFE-A82B-36C1A9A8CC4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530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 w="1016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26" name="TextBox 29">
            <a:extLst xmlns:a="http://schemas.openxmlformats.org/drawingml/2006/main">
              <a:ext uri="{FF2B5EF4-FFF2-40B4-BE49-F238E27FC236}">
                <a16:creationId xmlns:a16="http://schemas.microsoft.com/office/drawing/2014/main" id="{E42908DB-0CF7-4FF8-8C4E-FBA80D0A201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28713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1127" name="TextBox 30">
            <a:extLst xmlns:a="http://schemas.openxmlformats.org/drawingml/2006/main">
              <a:ext uri="{FF2B5EF4-FFF2-40B4-BE49-F238E27FC236}">
                <a16:creationId xmlns:a16="http://schemas.microsoft.com/office/drawing/2014/main" id="{A2FECF83-F981-4222-B334-3BBE5DBDC3CE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28162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>
                <a:latin typeface="Aptos"/>
                <a:ea typeface="Aptos"/>
                <a:cs typeface="Aptos"/>
              </a:rPr>
              <a:t>9.89%</a:t>
            </a:r>
          </a:p>
        </p:txBody>
      </p:sp>
      <p:sp>
        <p:nvSpPr>
          <p:cNvPr id="1128" name="Rounded Rectangle 31">
            <a:extLst xmlns:a="http://schemas.openxmlformats.org/drawingml/2006/main">
              <a:ext uri="{FF2B5EF4-FFF2-40B4-BE49-F238E27FC236}">
                <a16:creationId xmlns:a16="http://schemas.microsoft.com/office/drawing/2014/main" id="{645C2D08-46CB-49E6-B8C9-80340C826F3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29" name="Rounded Rectangle 32">
            <a:extLst xmlns:a="http://schemas.openxmlformats.org/drawingml/2006/main">
              <a:ext uri="{FF2B5EF4-FFF2-40B4-BE49-F238E27FC236}">
                <a16:creationId xmlns:a16="http://schemas.microsoft.com/office/drawing/2014/main" id="{0D51D401-942B-48AE-8AEE-D9BDFEFF71DF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30" name="TextBox 33">
            <a:extLst xmlns:a="http://schemas.openxmlformats.org/drawingml/2006/main">
              <a:ext uri="{FF2B5EF4-FFF2-40B4-BE49-F238E27FC236}">
                <a16:creationId xmlns:a16="http://schemas.microsoft.com/office/drawing/2014/main" id="{A70DA691-6B5C-4BA4-8980-1F57CC3533D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5844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</a:t>
            </a:r>
          </a:p>
        </p:txBody>
      </p:sp>
      <p:sp>
        <p:nvSpPr>
          <p:cNvPr id="1131" name="TextBox 34">
            <a:extLst xmlns:a="http://schemas.openxmlformats.org/drawingml/2006/main">
              <a:ext uri="{FF2B5EF4-FFF2-40B4-BE49-F238E27FC236}">
                <a16:creationId xmlns:a16="http://schemas.microsoft.com/office/drawing/2014/main" id="{145F8F4E-0F07-4370-B48F-091B7B1C65E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9728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15%</a:t>
            </a:r>
          </a:p>
        </p:txBody>
      </p:sp>
      <p:sp>
        <p:nvSpPr>
          <p:cNvPr id="1132" name="Rounded Rectangle 35">
            <a:extLst xmlns:a="http://schemas.openxmlformats.org/drawingml/2006/main">
              <a:ext uri="{FF2B5EF4-FFF2-40B4-BE49-F238E27FC236}">
                <a16:creationId xmlns:a16="http://schemas.microsoft.com/office/drawing/2014/main" id="{E5BFD20D-7D98-4E5F-ADE1-ADC850031E67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532120" y="3447360"/>
            <a:ext cx="4571640" cy="4935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524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33" name="Rounded Rectangle 36">
            <a:extLst xmlns:a="http://schemas.openxmlformats.org/drawingml/2006/main">
              <a:ext uri="{FF2B5EF4-FFF2-40B4-BE49-F238E27FC236}">
                <a16:creationId xmlns:a16="http://schemas.microsoft.com/office/drawing/2014/main" id="{EF95C8E8-6C94-49F4-B6A1-251DC532500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38800"/>
            <a:ext cx="328680" cy="310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E8F5FF"/>
          </a:solidFill>
          <a:ln xmlns:a="http://schemas.openxmlformats.org/drawingml/2006/main" w="10160">
            <a:solidFill>
              <a:srgbClr val="E8F5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34" name="TextBox 37">
            <a:extLst xmlns:a="http://schemas.openxmlformats.org/drawingml/2006/main">
              <a:ext uri="{FF2B5EF4-FFF2-40B4-BE49-F238E27FC236}">
                <a16:creationId xmlns:a16="http://schemas.microsoft.com/office/drawing/2014/main" id="{095F1E5A-B167-4DB7-82FE-3416BB233993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641920" y="3557160"/>
            <a:ext cx="328680" cy="2739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D</a:t>
            </a:r>
          </a:p>
        </p:txBody>
      </p:sp>
      <p:sp>
        <p:nvSpPr>
          <p:cNvPr id="1135" name="TextBox 38">
            <a:extLst xmlns:a="http://schemas.openxmlformats.org/drawingml/2006/main">
              <a:ext uri="{FF2B5EF4-FFF2-40B4-BE49-F238E27FC236}">
                <a16:creationId xmlns:a16="http://schemas.microsoft.com/office/drawing/2014/main" id="{DF15F519-F91C-4E00-A9F7-A59ED321937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080760" y="3502080"/>
            <a:ext cx="3885840" cy="3837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25%</a:t>
            </a:r>
          </a:p>
        </p:txBody>
      </p:sp>
      <p:sp>
        <p:nvSpPr>
          <p:cNvPr id="1136" name="Rounded Rectangle 39">
            <a:extLst xmlns:a="http://schemas.openxmlformats.org/drawingml/2006/main">
              <a:ext uri="{FF2B5EF4-FFF2-40B4-BE49-F238E27FC236}">
                <a16:creationId xmlns:a16="http://schemas.microsoft.com/office/drawing/2014/main" id="{EE6F1519-1F79-4923-A9AA-44C6548DF8F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4260960"/>
            <a:ext cx="10835280" cy="95076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DEF8F0"/>
          </a:solidFill>
          <a:ln xmlns:a="http://schemas.openxmlformats.org/drawingml/2006/main" w="1524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37" name="Rounded Rectangle 40">
            <a:extLst xmlns:a="http://schemas.openxmlformats.org/drawingml/2006/main">
              <a:ext uri="{FF2B5EF4-FFF2-40B4-BE49-F238E27FC236}">
                <a16:creationId xmlns:a16="http://schemas.microsoft.com/office/drawing/2014/main" id="{9439072C-E660-4E11-A050-040E1911811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398120"/>
            <a:ext cx="89568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00A078"/>
          </a:solidFill>
          <a:ln xmlns:a="http://schemas.openxmlformats.org/drawingml/2006/main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38" name="TextBox 41">
            <a:extLst xmlns:a="http://schemas.openxmlformats.org/drawingml/2006/main">
              <a:ext uri="{FF2B5EF4-FFF2-40B4-BE49-F238E27FC236}">
                <a16:creationId xmlns:a16="http://schemas.microsoft.com/office/drawing/2014/main" id="{1A13C138-A837-4CEC-AAEC-3BF7F195E19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94800" y="4434840"/>
            <a:ext cx="89568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FFFFFF"/>
                </a:solidFill>
                <a:latin typeface="Aptos"/>
                <a:ea typeface="Aptos"/>
                <a:cs typeface="Aptos"/>
              </a:rPr>
              <a:t>ANSWER</a:t>
            </a:r>
          </a:p>
        </p:txBody>
      </p:sp>
      <p:sp>
        <p:nvSpPr>
          <p:cNvPr id="1139" name="Rounded Rectangle 42">
            <a:extLst xmlns:a="http://schemas.openxmlformats.org/drawingml/2006/main">
              <a:ext uri="{FF2B5EF4-FFF2-40B4-BE49-F238E27FC236}">
                <a16:creationId xmlns:a16="http://schemas.microsoft.com/office/drawing/2014/main" id="{D1A08A2F-242A-4BC5-A2FC-C3FAD7EB4D6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36520"/>
            <a:ext cx="621360" cy="32868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 w="12700">
            <a:solidFill>
              <a:srgbClr val="00A078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40" name="TextBox 43">
            <a:extLst xmlns:a="http://schemas.openxmlformats.org/drawingml/2006/main">
              <a:ext uri="{FF2B5EF4-FFF2-40B4-BE49-F238E27FC236}">
                <a16:creationId xmlns:a16="http://schemas.microsoft.com/office/drawing/2014/main" id="{C04066D3-4751-4451-94D7-DBC1274E0DF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58880" y="4791600"/>
            <a:ext cx="6213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B</a:t>
            </a:r>
          </a:p>
        </p:txBody>
      </p:sp>
      <p:sp>
        <p:nvSpPr>
          <p:cNvPr id="1141" name="TextBox 44">
            <a:extLst xmlns:a="http://schemas.openxmlformats.org/drawingml/2006/main">
              <a:ext uri="{FF2B5EF4-FFF2-40B4-BE49-F238E27FC236}">
                <a16:creationId xmlns:a16="http://schemas.microsoft.com/office/drawing/2014/main" id="{0BAA4A5F-52EA-456C-A789-62C23799EBA0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517760" y="4663440"/>
            <a:ext cx="3245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>
                <a:latin typeface="Aptos"/>
                <a:ea typeface="Aptos"/>
                <a:cs typeface="Aptos"/>
              </a:rPr>
              <a:t>9.89%</a:t>
            </a:r>
          </a:p>
        </p:txBody>
      </p:sp>
      <p:sp>
        <p:nvSpPr>
          <p:cNvPr id="1142" name="Rounded Rectangle 45">
            <a:extLst xmlns:a="http://schemas.openxmlformats.org/drawingml/2006/main">
              <a:ext uri="{FF2B5EF4-FFF2-40B4-BE49-F238E27FC236}">
                <a16:creationId xmlns:a16="http://schemas.microsoft.com/office/drawing/2014/main" id="{868A1CDB-BD48-46BD-B3B6-2E9942E1EB7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398120"/>
            <a:ext cx="1389600" cy="24660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FFFFF"/>
          </a:solidFill>
          <a:ln xmlns:a="http://schemas.openxmlformats.org/drawingml/2006/main">
            <a:solidFill>
              <a:srgbClr val="FFFFFF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43" name="TextBox 46">
            <a:extLst xmlns:a="http://schemas.openxmlformats.org/drawingml/2006/main">
              <a:ext uri="{FF2B5EF4-FFF2-40B4-BE49-F238E27FC236}">
                <a16:creationId xmlns:a16="http://schemas.microsoft.com/office/drawing/2014/main" id="{439A7664-078D-4A77-BFA5-02FC3AACE19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74920" y="4434840"/>
            <a:ext cx="1389600" cy="14580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1" u="none">
                <a:solidFill>
                  <a:srgbClr val="00A078"/>
                </a:solidFill>
                <a:latin typeface="Aptos"/>
                <a:ea typeface="Aptos"/>
                <a:cs typeface="Aptos"/>
              </a:rPr>
              <a:t>EXPLANATION</a:t>
            </a:r>
          </a:p>
        </p:txBody>
      </p:sp>
      <p:sp>
        <p:nvSpPr>
          <p:cNvPr id="1144" name="TextBox 47">
            <a:extLst xmlns:a="http://schemas.openxmlformats.org/drawingml/2006/main">
              <a:ext uri="{FF2B5EF4-FFF2-40B4-BE49-F238E27FC236}">
                <a16:creationId xmlns:a16="http://schemas.microsoft.com/office/drawing/2014/main" id="{BD4B6E13-E34A-47EE-8126-025C91F8A1C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166360" y="4645080"/>
            <a:ext cx="5531760" cy="45684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normAutofit fontScale="100000"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  <a:defRPr sz="1200">
                <a:latin typeface="Aptos"/>
                <a:ea typeface="Aptos"/>
                <a:cs typeface="Aptos"/>
              </a:defRPr>
            </a:pPr>
            <a:r>
              <a:rPr sz="12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Sustainable growth rate = (RR × ROE) / [1 − (RR × ROE)] = (0.60 × 0.15) / [1 − (0.60 × 0.15)] = 9.89%.</a:t>
            </a:r>
          </a:p>
        </p:txBody>
      </p:sp>
      <p:sp>
        <p:nvSpPr>
          <p:cNvPr id="1145" name="Rounded Rectangle 48">
            <a:extLst xmlns:a="http://schemas.openxmlformats.org/drawingml/2006/main">
              <a:ext uri="{FF2B5EF4-FFF2-40B4-BE49-F238E27FC236}">
                <a16:creationId xmlns:a16="http://schemas.microsoft.com/office/drawing/2014/main" id="{F368700E-2ABE-4D93-9214-B93CCC256369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48640" y="5358240"/>
            <a:ext cx="10835280" cy="292320"/>
          </a:xfrm>
          <a:prstGeom xmlns:a="http://schemas.openxmlformats.org/drawingml/2006/main" prst="roundRect">
            <a:avLst>
              <a:gd name="adj" fmla="val 16667"/>
            </a:avLst>
          </a:prstGeom>
          <a:solidFill xmlns:a="http://schemas.openxmlformats.org/drawingml/2006/main">
            <a:srgbClr val="F7FAFD"/>
          </a:solidFill>
          <a:ln xmlns:a="http://schemas.openxmlformats.org/drawingml/2006/main" w="12700">
            <a:solidFill>
              <a:srgbClr val="BEDCF0"/>
            </a:solidFill>
          </a:ln>
        </p:spPr>
        <p:style>
          <a:lnRef xmlns:a="http://schemas.openxmlformats.org/drawingml/2006/main" idx="1">
            <a:schemeClr val="accent1"/>
          </a:lnRef>
          <a:fillRef xmlns:a="http://schemas.openxmlformats.org/drawingml/2006/main" idx="3">
            <a:schemeClr val="accent1"/>
          </a:fillRef>
          <a:effectRef xmlns:a="http://schemas.openxmlformats.org/drawingml/2006/main" idx="2">
            <a:schemeClr val="accent1"/>
          </a:effectRef>
          <a:fontRef xmlns:a="http://schemas.openxmlformats.org/drawingml/2006/main" idx="minor"/>
        </p:style>
        <p:txBody>
          <a:bodyPr xmlns:a="http://schemas.openxmlformats.org/drawingml/2006/main" lIns="90000" tIns="45000" rIns="90000" bIns="45000" anchor="ctr">
            <a:no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</a:p>
        </p:txBody>
      </p:sp>
      <p:sp>
        <p:nvSpPr>
          <p:cNvPr id="1146" name="TextBox 49">
            <a:extLst xmlns:a="http://schemas.openxmlformats.org/drawingml/2006/main">
              <a:ext uri="{FF2B5EF4-FFF2-40B4-BE49-F238E27FC236}">
                <a16:creationId xmlns:a16="http://schemas.microsoft.com/office/drawing/2014/main" id="{26C0192B-4E6A-4052-8FB3-9E0A03493C5C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40080" y="5403960"/>
            <a:ext cx="1065240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ctr">
            <a:spAutoFit/>
          </a:bodyPr>
          <a:lstStyle xmlns:a="http://schemas.openxmlformats.org/drawingml/2006/main"/>
          <a:p xmlns:a="http://schemas.openxmlformats.org/drawingml/2006/main">
            <a:pPr algn="ctr">
              <a:lnSpc>
                <a:spcPct val="100000"/>
              </a:lnSpc>
              <a:buNone/>
            </a:pPr>
            <a:r>
              <a:rPr sz="1400" b="0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EXAM TECHNIQUE: Use the denominator form when the question asks for sustainable growth under constant capital structure.</a:t>
            </a:r>
          </a:p>
        </p:txBody>
      </p:sp>
      <p:sp>
        <p:nvSpPr>
          <p:cNvPr id="1147" name="TextBox 50">
            <a:extLst xmlns:a="http://schemas.openxmlformats.org/drawingml/2006/main">
              <a:ext uri="{FF2B5EF4-FFF2-40B4-BE49-F238E27FC236}">
                <a16:creationId xmlns:a16="http://schemas.microsoft.com/office/drawing/2014/main" id="{92CA4D9B-AA60-4C50-9F0F-2FA8E04706C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502920" y="6144840"/>
            <a:ext cx="530316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Cost of capital, capital structure, and dividend policy</a:t>
            </a:r>
          </a:p>
        </p:txBody>
      </p:sp>
      <p:sp>
        <p:nvSpPr>
          <p:cNvPr id="1148" name="TextBox 51">
            <a:extLst xmlns:a="http://schemas.openxmlformats.org/drawingml/2006/main">
              <a:ext uri="{FF2B5EF4-FFF2-40B4-BE49-F238E27FC236}">
                <a16:creationId xmlns:a16="http://schemas.microsoft.com/office/drawing/2014/main" id="{BD6A0D45-9128-45D4-9836-A67858E5F605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10469880" y="6144840"/>
            <a:ext cx="548280" cy="164160"/>
          </a:xfrm>
          <a:prstGeom xmlns:a="http://schemas.openxmlformats.org/drawingml/2006/main" prst="rect">
            <a:avLst/>
          </a:prstGeom>
          <a:noFill xmlns:a="http://schemas.openxmlformats.org/drawingml/2006/main"/>
          <a:ln xmlns:a="http://schemas.openxmlformats.org/drawingml/2006/main" w="0">
            <a:noFill/>
          </a:ln>
        </p:spPr>
        <p:style>
          <a:lnRef xmlns:a="http://schemas.openxmlformats.org/drawingml/2006/main" idx="0"/>
          <a:fillRef xmlns:a="http://schemas.openxmlformats.org/drawingml/2006/main" idx="0"/>
          <a:effectRef xmlns:a="http://schemas.openxmlformats.org/drawingml/2006/main" idx="0"/>
          <a:fontRef xmlns:a="http://schemas.openxmlformats.org/drawingml/2006/main" idx="minor"/>
        </p:style>
        <p:txBody>
          <a:bodyPr xmlns:a="http://schemas.openxmlformats.org/drawingml/2006/main" lIns="45720" tIns="18360" rIns="45720" bIns="18360" anchor="t">
            <a:spAutoFit/>
          </a:bodyPr>
          <a:lstStyle xmlns:a="http://schemas.openxmlformats.org/drawingml/2006/main"/>
          <a:p xmlns:a="http://schemas.openxmlformats.org/drawingml/2006/main">
            <a:pPr algn="r">
              <a:lnSpc>
                <a:spcPct val="100000"/>
              </a:lnSpc>
              <a:buNone/>
            </a:pPr>
            <a:r>
              <a:rPr sz="1400" b="1" u="none">
                <a:solidFill>
                  <a:srgbClr val="082D4C"/>
                </a:solidFill>
                <a:latin typeface="Aptos"/>
                <a:ea typeface="Aptos"/>
                <a:cs typeface="Aptos"/>
              </a:rPr>
              <a:t>55</a:t>
            </a:r>
          </a:p>
        </p:txBody>
      </p:sp>
    </p:spTree>
    <p:extLst>
      <p:ext uri="{BB962C8B-B14F-4D97-AF65-F5344CB8AC3E}">
        <p14:creationId xmlns:p14="http://schemas.microsoft.com/office/powerpoint/2010/main" val="1455347696"/>
      </p:ext>
    </p:extLst>
  </p:cSld>
</p:sld>
</file>

<file path=ppt/slides/slide5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pic>
        <p:nvPicPr>
          <p:cNvPr id="25" name="object 2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ad2236090315418e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>
            <a:off x="0" y="7617"/>
            <a:ext cx="12191999" cy="6842759"/>
          </a:xfrm>
          <a:prstGeom xmlns:a="http://schemas.openxmlformats.org/drawingml/2006/main" prst="rect">
            <a:avLst/>
          </a:prstGeom>
        </p:spPr>
      </p:pic>
      <p:sp>
        <p:nvSpPr>
          <p:cNvPr id="4" name="object 4">
            <a:extLst xmlns:a="http://schemas.openxmlformats.org/drawingml/2006/main">
              <a:ext uri="{FF2B5EF4-FFF2-40B4-BE49-F238E27FC236}">
                <a16:creationId xmlns:a16="http://schemas.microsoft.com/office/drawing/2014/main" id="{6364FE68-9353-41D2-9187-543028E0BF24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 rot="0">
            <a:off x="6512052" y="3153155"/>
            <a:ext cx="5680075" cy="3705225"/>
          </a:xfrm>
          <a:custGeom xmlns:a="http://schemas.openxmlformats.org/drawingml/2006/main">
            <a:rect l="l" t="t" r="r" b="b"/>
            <a:pathLst>
              <a:path w="5680075" h="3705225">
                <a:moveTo>
                  <a:pt x="5679948" y="0"/>
                </a:moveTo>
                <a:lnTo>
                  <a:pt x="0" y="3704843"/>
                </a:lnTo>
                <a:lnTo>
                  <a:pt x="5679948" y="3704843"/>
                </a:lnTo>
                <a:lnTo>
                  <a:pt x="5679948" y="0"/>
                </a:lnTo>
                <a:close/>
              </a:path>
            </a:pathLst>
          </a:custGeom>
          <a:solidFill xmlns:a="http://schemas.openxmlformats.org/drawingml/2006/main">
            <a:srgbClr val="669BBB">
              <a:alpha val="76861"/>
            </a:srgbClr>
          </a:solidFill>
        </p:spPr>
        <p:txBody>
          <a:bodyPr xmlns:a="http://schemas.openxmlformats.org/drawingml/2006/main" wrap="square" lIns="0" tIns="0" rIns="0" bIns="0"/>
          <a:lstStyle xmlns:a="http://schemas.openxmlformats.org/drawingml/2006/main"/>
          <a:p xmlns:a="http://schemas.openxmlformats.org/drawingml/2006/main"/>
        </p:txBody>
      </p:sp>
      <p:pic>
        <p:nvPicPr>
          <p:cNvPr id="27" name="object 5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bfa1dbe7f5a441af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 rot="0" flipH="0" flipV="0">
            <a:off x="10606283" y="6276512"/>
            <a:ext cx="232581" cy="175928"/>
          </a:xfrm>
          <a:prstGeom xmlns:a="http://schemas.openxmlformats.org/drawingml/2006/main" prst="rect">
            <a:avLst/>
          </a:prstGeom>
        </p:spPr>
      </p:pic>
      <p:sp>
        <p:nvSpPr>
          <p:cNvPr id="6" name="object 6">
            <a:extLst xmlns:a="http://schemas.openxmlformats.org/drawingml/2006/main">
              <a:ext uri="{FF2B5EF4-FFF2-40B4-BE49-F238E27FC236}">
                <a16:creationId xmlns:a16="http://schemas.microsoft.com/office/drawing/2014/main" id="{D2ACAB7D-1944-46C5-A818-19E3367E0C3D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 rot="0">
            <a:off x="10530194" y="6179475"/>
            <a:ext cx="377825" cy="370205"/>
          </a:xfrm>
          <a:custGeom xmlns:a="http://schemas.openxmlformats.org/drawingml/2006/main">
            <a:rect l="l" t="t" r="r" b="b"/>
            <a:pathLst>
              <a:path w="377825" h="370204">
                <a:moveTo>
                  <a:pt x="300272" y="0"/>
                </a:moveTo>
                <a:lnTo>
                  <a:pt x="76937" y="0"/>
                </a:lnTo>
                <a:lnTo>
                  <a:pt x="47036" y="5941"/>
                </a:lnTo>
                <a:lnTo>
                  <a:pt x="22575" y="22132"/>
                </a:lnTo>
                <a:lnTo>
                  <a:pt x="6061" y="46124"/>
                </a:lnTo>
                <a:lnTo>
                  <a:pt x="0" y="75467"/>
                </a:lnTo>
                <a:lnTo>
                  <a:pt x="0" y="294540"/>
                </a:lnTo>
                <a:lnTo>
                  <a:pt x="6062" y="323882"/>
                </a:lnTo>
                <a:lnTo>
                  <a:pt x="22576" y="347874"/>
                </a:lnTo>
                <a:lnTo>
                  <a:pt x="47037" y="364065"/>
                </a:lnTo>
                <a:lnTo>
                  <a:pt x="76938" y="370007"/>
                </a:lnTo>
                <a:lnTo>
                  <a:pt x="300272" y="370007"/>
                </a:lnTo>
                <a:lnTo>
                  <a:pt x="330174" y="364065"/>
                </a:lnTo>
                <a:lnTo>
                  <a:pt x="352436" y="349329"/>
                </a:lnTo>
                <a:lnTo>
                  <a:pt x="76938" y="349329"/>
                </a:lnTo>
                <a:lnTo>
                  <a:pt x="55165" y="345015"/>
                </a:lnTo>
                <a:lnTo>
                  <a:pt x="37378" y="333261"/>
                </a:lnTo>
                <a:lnTo>
                  <a:pt x="25383" y="315843"/>
                </a:lnTo>
                <a:lnTo>
                  <a:pt x="20983" y="294540"/>
                </a:lnTo>
                <a:lnTo>
                  <a:pt x="20983" y="75467"/>
                </a:lnTo>
                <a:lnTo>
                  <a:pt x="25382" y="54164"/>
                </a:lnTo>
                <a:lnTo>
                  <a:pt x="37378" y="36747"/>
                </a:lnTo>
                <a:lnTo>
                  <a:pt x="55164" y="24992"/>
                </a:lnTo>
                <a:lnTo>
                  <a:pt x="76937" y="20679"/>
                </a:lnTo>
                <a:lnTo>
                  <a:pt x="352438" y="20679"/>
                </a:lnTo>
                <a:lnTo>
                  <a:pt x="330173" y="5941"/>
                </a:lnTo>
                <a:lnTo>
                  <a:pt x="300272" y="0"/>
                </a:lnTo>
                <a:close/>
              </a:path>
              <a:path w="377825" h="370204">
                <a:moveTo>
                  <a:pt x="352438" y="20679"/>
                </a:moveTo>
                <a:lnTo>
                  <a:pt x="300272" y="20679"/>
                </a:lnTo>
                <a:lnTo>
                  <a:pt x="321965" y="24992"/>
                </a:lnTo>
                <a:lnTo>
                  <a:pt x="339710" y="36747"/>
                </a:lnTo>
                <a:lnTo>
                  <a:pt x="351691" y="54164"/>
                </a:lnTo>
                <a:lnTo>
                  <a:pt x="356088" y="75467"/>
                </a:lnTo>
                <a:lnTo>
                  <a:pt x="356089" y="294540"/>
                </a:lnTo>
                <a:lnTo>
                  <a:pt x="351691" y="315843"/>
                </a:lnTo>
                <a:lnTo>
                  <a:pt x="339711" y="333261"/>
                </a:lnTo>
                <a:lnTo>
                  <a:pt x="321965" y="345015"/>
                </a:lnTo>
                <a:lnTo>
                  <a:pt x="300272" y="349329"/>
                </a:lnTo>
                <a:lnTo>
                  <a:pt x="352436" y="349329"/>
                </a:lnTo>
                <a:lnTo>
                  <a:pt x="354634" y="347874"/>
                </a:lnTo>
                <a:lnTo>
                  <a:pt x="371149" y="323882"/>
                </a:lnTo>
                <a:lnTo>
                  <a:pt x="377210" y="294540"/>
                </a:lnTo>
                <a:lnTo>
                  <a:pt x="377210" y="75467"/>
                </a:lnTo>
                <a:lnTo>
                  <a:pt x="371148" y="46124"/>
                </a:lnTo>
                <a:lnTo>
                  <a:pt x="354634" y="22132"/>
                </a:lnTo>
                <a:lnTo>
                  <a:pt x="352438" y="20679"/>
                </a:lnTo>
                <a:close/>
              </a:path>
            </a:pathLst>
          </a:custGeom>
          <a:solidFill xmlns:a="http://schemas.openxmlformats.org/drawingml/2006/main">
            <a:srgbClr val="FFFFFF"/>
          </a:solidFill>
        </p:spPr>
        <p:txBody>
          <a:bodyPr xmlns:a="http://schemas.openxmlformats.org/drawingml/2006/main" wrap="square" lIns="0" tIns="0" rIns="0" bIns="0"/>
          <a:lstStyle xmlns:a="http://schemas.openxmlformats.org/drawingml/2006/main"/>
          <a:p xmlns:a="http://schemas.openxmlformats.org/drawingml/2006/main"/>
        </p:txBody>
      </p:sp>
      <p:pic>
        <p:nvPicPr>
          <p:cNvPr id="29" name="object 7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37db72f8eeca43e3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 rot="0" flipH="0" flipV="0">
            <a:off x="10129286" y="6255369"/>
            <a:ext cx="224262" cy="218157"/>
          </a:xfrm>
          <a:prstGeom xmlns:a="http://schemas.openxmlformats.org/drawingml/2006/main" prst="rect">
            <a:avLst/>
          </a:prstGeom>
        </p:spPr>
      </p:pic>
      <p:sp>
        <p:nvSpPr>
          <p:cNvPr id="8" name="object 8">
            <a:extLst xmlns:a="http://schemas.openxmlformats.org/drawingml/2006/main">
              <a:ext uri="{FF2B5EF4-FFF2-40B4-BE49-F238E27FC236}">
                <a16:creationId xmlns:a16="http://schemas.microsoft.com/office/drawing/2014/main" id="{9F6DC5E5-09E8-4B64-9B03-2C4360DAD816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 rot="0">
            <a:off x="9582722" y="6179477"/>
            <a:ext cx="847725" cy="370205"/>
          </a:xfrm>
          <a:custGeom xmlns:a="http://schemas.openxmlformats.org/drawingml/2006/main">
            <a:rect l="l" t="t" r="r" b="b"/>
            <a:pathLst>
              <a:path w="847725" h="370204">
                <a:moveTo>
                  <a:pt x="377088" y="75476"/>
                </a:moveTo>
                <a:lnTo>
                  <a:pt x="371043" y="46126"/>
                </a:lnTo>
                <a:lnTo>
                  <a:pt x="356095" y="24409"/>
                </a:lnTo>
                <a:lnTo>
                  <a:pt x="356095" y="75476"/>
                </a:lnTo>
                <a:lnTo>
                  <a:pt x="356095" y="294551"/>
                </a:lnTo>
                <a:lnTo>
                  <a:pt x="351701" y="315849"/>
                </a:lnTo>
                <a:lnTo>
                  <a:pt x="339712" y="333260"/>
                </a:lnTo>
                <a:lnTo>
                  <a:pt x="321932" y="345020"/>
                </a:lnTo>
                <a:lnTo>
                  <a:pt x="300164" y="349338"/>
                </a:lnTo>
                <a:lnTo>
                  <a:pt x="76923" y="349338"/>
                </a:lnTo>
                <a:lnTo>
                  <a:pt x="55156" y="345020"/>
                </a:lnTo>
                <a:lnTo>
                  <a:pt x="37376" y="333260"/>
                </a:lnTo>
                <a:lnTo>
                  <a:pt x="25387" y="315849"/>
                </a:lnTo>
                <a:lnTo>
                  <a:pt x="20993" y="294551"/>
                </a:lnTo>
                <a:lnTo>
                  <a:pt x="20993" y="75476"/>
                </a:lnTo>
                <a:lnTo>
                  <a:pt x="25387" y="54165"/>
                </a:lnTo>
                <a:lnTo>
                  <a:pt x="37376" y="36753"/>
                </a:lnTo>
                <a:lnTo>
                  <a:pt x="55156" y="24993"/>
                </a:lnTo>
                <a:lnTo>
                  <a:pt x="76923" y="20688"/>
                </a:lnTo>
                <a:lnTo>
                  <a:pt x="300164" y="20688"/>
                </a:lnTo>
                <a:lnTo>
                  <a:pt x="321932" y="24993"/>
                </a:lnTo>
                <a:lnTo>
                  <a:pt x="339712" y="36753"/>
                </a:lnTo>
                <a:lnTo>
                  <a:pt x="351701" y="54165"/>
                </a:lnTo>
                <a:lnTo>
                  <a:pt x="356095" y="75476"/>
                </a:lnTo>
                <a:lnTo>
                  <a:pt x="356095" y="24409"/>
                </a:lnTo>
                <a:lnTo>
                  <a:pt x="354533" y="22136"/>
                </a:lnTo>
                <a:lnTo>
                  <a:pt x="352336" y="20688"/>
                </a:lnTo>
                <a:lnTo>
                  <a:pt x="330073" y="5943"/>
                </a:lnTo>
                <a:lnTo>
                  <a:pt x="300164" y="0"/>
                </a:lnTo>
                <a:lnTo>
                  <a:pt x="76923" y="0"/>
                </a:lnTo>
                <a:lnTo>
                  <a:pt x="46977" y="5943"/>
                </a:lnTo>
                <a:lnTo>
                  <a:pt x="22529" y="22136"/>
                </a:lnTo>
                <a:lnTo>
                  <a:pt x="6045" y="46126"/>
                </a:lnTo>
                <a:lnTo>
                  <a:pt x="0" y="75476"/>
                </a:lnTo>
                <a:lnTo>
                  <a:pt x="0" y="294551"/>
                </a:lnTo>
                <a:lnTo>
                  <a:pt x="6045" y="323888"/>
                </a:lnTo>
                <a:lnTo>
                  <a:pt x="22529" y="347878"/>
                </a:lnTo>
                <a:lnTo>
                  <a:pt x="46977" y="364070"/>
                </a:lnTo>
                <a:lnTo>
                  <a:pt x="76923" y="370014"/>
                </a:lnTo>
                <a:lnTo>
                  <a:pt x="300164" y="370014"/>
                </a:lnTo>
                <a:lnTo>
                  <a:pt x="352336" y="349338"/>
                </a:lnTo>
                <a:lnTo>
                  <a:pt x="377088" y="294551"/>
                </a:lnTo>
                <a:lnTo>
                  <a:pt x="377088" y="75476"/>
                </a:lnTo>
                <a:close/>
              </a:path>
              <a:path w="847725" h="370204">
                <a:moveTo>
                  <a:pt x="847331" y="75476"/>
                </a:moveTo>
                <a:lnTo>
                  <a:pt x="841273" y="46126"/>
                </a:lnTo>
                <a:lnTo>
                  <a:pt x="826211" y="24257"/>
                </a:lnTo>
                <a:lnTo>
                  <a:pt x="826211" y="75476"/>
                </a:lnTo>
                <a:lnTo>
                  <a:pt x="826211" y="294551"/>
                </a:lnTo>
                <a:lnTo>
                  <a:pt x="821817" y="315849"/>
                </a:lnTo>
                <a:lnTo>
                  <a:pt x="809828" y="333260"/>
                </a:lnTo>
                <a:lnTo>
                  <a:pt x="792086" y="345020"/>
                </a:lnTo>
                <a:lnTo>
                  <a:pt x="770394" y="349338"/>
                </a:lnTo>
                <a:lnTo>
                  <a:pt x="547052" y="349338"/>
                </a:lnTo>
                <a:lnTo>
                  <a:pt x="525335" y="345020"/>
                </a:lnTo>
                <a:lnTo>
                  <a:pt x="507580" y="333260"/>
                </a:lnTo>
                <a:lnTo>
                  <a:pt x="495604" y="315849"/>
                </a:lnTo>
                <a:lnTo>
                  <a:pt x="491210" y="294551"/>
                </a:lnTo>
                <a:lnTo>
                  <a:pt x="491210" y="75476"/>
                </a:lnTo>
                <a:lnTo>
                  <a:pt x="495604" y="54165"/>
                </a:lnTo>
                <a:lnTo>
                  <a:pt x="507580" y="36753"/>
                </a:lnTo>
                <a:lnTo>
                  <a:pt x="525335" y="24993"/>
                </a:lnTo>
                <a:lnTo>
                  <a:pt x="547052" y="20688"/>
                </a:lnTo>
                <a:lnTo>
                  <a:pt x="770394" y="20688"/>
                </a:lnTo>
                <a:lnTo>
                  <a:pt x="792086" y="24993"/>
                </a:lnTo>
                <a:lnTo>
                  <a:pt x="809828" y="36753"/>
                </a:lnTo>
                <a:lnTo>
                  <a:pt x="821804" y="54165"/>
                </a:lnTo>
                <a:lnTo>
                  <a:pt x="826211" y="75476"/>
                </a:lnTo>
                <a:lnTo>
                  <a:pt x="826211" y="24257"/>
                </a:lnTo>
                <a:lnTo>
                  <a:pt x="824750" y="22136"/>
                </a:lnTo>
                <a:lnTo>
                  <a:pt x="822553" y="20688"/>
                </a:lnTo>
                <a:lnTo>
                  <a:pt x="800290" y="5943"/>
                </a:lnTo>
                <a:lnTo>
                  <a:pt x="770394" y="0"/>
                </a:lnTo>
                <a:lnTo>
                  <a:pt x="547052" y="0"/>
                </a:lnTo>
                <a:lnTo>
                  <a:pt x="517144" y="5943"/>
                </a:lnTo>
                <a:lnTo>
                  <a:pt x="492683" y="22136"/>
                </a:lnTo>
                <a:lnTo>
                  <a:pt x="476186" y="46126"/>
                </a:lnTo>
                <a:lnTo>
                  <a:pt x="470128" y="75476"/>
                </a:lnTo>
                <a:lnTo>
                  <a:pt x="470128" y="294551"/>
                </a:lnTo>
                <a:lnTo>
                  <a:pt x="476186" y="323888"/>
                </a:lnTo>
                <a:lnTo>
                  <a:pt x="492683" y="347878"/>
                </a:lnTo>
                <a:lnTo>
                  <a:pt x="517144" y="364070"/>
                </a:lnTo>
                <a:lnTo>
                  <a:pt x="547052" y="370014"/>
                </a:lnTo>
                <a:lnTo>
                  <a:pt x="770394" y="370014"/>
                </a:lnTo>
                <a:lnTo>
                  <a:pt x="822553" y="349338"/>
                </a:lnTo>
                <a:lnTo>
                  <a:pt x="847331" y="294551"/>
                </a:lnTo>
                <a:lnTo>
                  <a:pt x="847331" y="75476"/>
                </a:lnTo>
                <a:close/>
              </a:path>
            </a:pathLst>
          </a:custGeom>
          <a:solidFill xmlns:a="http://schemas.openxmlformats.org/drawingml/2006/main">
            <a:srgbClr val="FFFFFF"/>
          </a:solidFill>
        </p:spPr>
        <p:txBody>
          <a:bodyPr xmlns:a="http://schemas.openxmlformats.org/drawingml/2006/main" wrap="square" lIns="0" tIns="0" rIns="0" bIns="0"/>
          <a:lstStyle xmlns:a="http://schemas.openxmlformats.org/drawingml/2006/main"/>
          <a:p xmlns:a="http://schemas.openxmlformats.org/drawingml/2006/main"/>
        </p:txBody>
      </p:sp>
      <p:pic>
        <p:nvPicPr>
          <p:cNvPr id="31" name="object 9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c18035e2fe524e4d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 rot="0" flipH="0" flipV="0">
            <a:off x="9705380" y="6246553"/>
            <a:ext cx="125392" cy="235764"/>
          </a:xfrm>
          <a:prstGeom xmlns:a="http://schemas.openxmlformats.org/drawingml/2006/main" prst="rect">
            <a:avLst/>
          </a:prstGeom>
        </p:spPr>
      </p:pic>
      <p:sp>
        <p:nvSpPr>
          <p:cNvPr id="10" name="object 10">
            <a:extLst xmlns:a="http://schemas.openxmlformats.org/drawingml/2006/main">
              <a:ext uri="{FF2B5EF4-FFF2-40B4-BE49-F238E27FC236}">
                <a16:creationId xmlns:a16="http://schemas.microsoft.com/office/drawing/2014/main" id="{CAD560B8-F52D-4928-9032-E85A44BE0CB2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 rot="0">
            <a:off x="10988700" y="6175412"/>
            <a:ext cx="377825" cy="370205"/>
          </a:xfrm>
          <a:custGeom xmlns:a="http://schemas.openxmlformats.org/drawingml/2006/main">
            <a:rect l="l" t="t" r="r" b="b"/>
            <a:pathLst>
              <a:path w="377825" h="370204">
                <a:moveTo>
                  <a:pt x="149783" y="144259"/>
                </a:moveTo>
                <a:lnTo>
                  <a:pt x="114122" y="144259"/>
                </a:lnTo>
                <a:lnTo>
                  <a:pt x="114122" y="256768"/>
                </a:lnTo>
                <a:lnTo>
                  <a:pt x="149783" y="256768"/>
                </a:lnTo>
                <a:lnTo>
                  <a:pt x="149783" y="144259"/>
                </a:lnTo>
                <a:close/>
              </a:path>
              <a:path w="377825" h="370204">
                <a:moveTo>
                  <a:pt x="152628" y="108597"/>
                </a:moveTo>
                <a:lnTo>
                  <a:pt x="151003" y="100685"/>
                </a:lnTo>
                <a:lnTo>
                  <a:pt x="146570" y="94246"/>
                </a:lnTo>
                <a:lnTo>
                  <a:pt x="140004" y="89916"/>
                </a:lnTo>
                <a:lnTo>
                  <a:pt x="131991" y="88328"/>
                </a:lnTo>
                <a:lnTo>
                  <a:pt x="123901" y="89916"/>
                </a:lnTo>
                <a:lnTo>
                  <a:pt x="117297" y="94246"/>
                </a:lnTo>
                <a:lnTo>
                  <a:pt x="112839" y="100685"/>
                </a:lnTo>
                <a:lnTo>
                  <a:pt x="111213" y="108597"/>
                </a:lnTo>
                <a:lnTo>
                  <a:pt x="112839" y="116471"/>
                </a:lnTo>
                <a:lnTo>
                  <a:pt x="117297" y="122923"/>
                </a:lnTo>
                <a:lnTo>
                  <a:pt x="123901" y="127266"/>
                </a:lnTo>
                <a:lnTo>
                  <a:pt x="131991" y="128866"/>
                </a:lnTo>
                <a:lnTo>
                  <a:pt x="140004" y="127266"/>
                </a:lnTo>
                <a:lnTo>
                  <a:pt x="146570" y="122923"/>
                </a:lnTo>
                <a:lnTo>
                  <a:pt x="151003" y="116471"/>
                </a:lnTo>
                <a:lnTo>
                  <a:pt x="152628" y="108597"/>
                </a:lnTo>
                <a:close/>
              </a:path>
              <a:path w="377825" h="370204">
                <a:moveTo>
                  <a:pt x="377215" y="294538"/>
                </a:moveTo>
                <a:lnTo>
                  <a:pt x="377202" y="75463"/>
                </a:lnTo>
                <a:lnTo>
                  <a:pt x="371144" y="46126"/>
                </a:lnTo>
                <a:lnTo>
                  <a:pt x="356082" y="24244"/>
                </a:lnTo>
                <a:lnTo>
                  <a:pt x="356082" y="75463"/>
                </a:lnTo>
                <a:lnTo>
                  <a:pt x="356082" y="294538"/>
                </a:lnTo>
                <a:lnTo>
                  <a:pt x="351688" y="315836"/>
                </a:lnTo>
                <a:lnTo>
                  <a:pt x="339712" y="333260"/>
                </a:lnTo>
                <a:lnTo>
                  <a:pt x="321970" y="345008"/>
                </a:lnTo>
                <a:lnTo>
                  <a:pt x="300266" y="349326"/>
                </a:lnTo>
                <a:lnTo>
                  <a:pt x="76936" y="349326"/>
                </a:lnTo>
                <a:lnTo>
                  <a:pt x="55168" y="345008"/>
                </a:lnTo>
                <a:lnTo>
                  <a:pt x="37376" y="333260"/>
                </a:lnTo>
                <a:lnTo>
                  <a:pt x="25387" y="315836"/>
                </a:lnTo>
                <a:lnTo>
                  <a:pt x="20980" y="294538"/>
                </a:lnTo>
                <a:lnTo>
                  <a:pt x="20980" y="75463"/>
                </a:lnTo>
                <a:lnTo>
                  <a:pt x="25387" y="54152"/>
                </a:lnTo>
                <a:lnTo>
                  <a:pt x="37376" y="36741"/>
                </a:lnTo>
                <a:lnTo>
                  <a:pt x="55168" y="24980"/>
                </a:lnTo>
                <a:lnTo>
                  <a:pt x="76936" y="20675"/>
                </a:lnTo>
                <a:lnTo>
                  <a:pt x="300266" y="20675"/>
                </a:lnTo>
                <a:lnTo>
                  <a:pt x="321957" y="24980"/>
                </a:lnTo>
                <a:lnTo>
                  <a:pt x="339712" y="36741"/>
                </a:lnTo>
                <a:lnTo>
                  <a:pt x="351688" y="54152"/>
                </a:lnTo>
                <a:lnTo>
                  <a:pt x="356082" y="75463"/>
                </a:lnTo>
                <a:lnTo>
                  <a:pt x="356082" y="24244"/>
                </a:lnTo>
                <a:lnTo>
                  <a:pt x="354634" y="22136"/>
                </a:lnTo>
                <a:lnTo>
                  <a:pt x="352425" y="20675"/>
                </a:lnTo>
                <a:lnTo>
                  <a:pt x="330174" y="5943"/>
                </a:lnTo>
                <a:lnTo>
                  <a:pt x="300266" y="0"/>
                </a:lnTo>
                <a:lnTo>
                  <a:pt x="76936" y="0"/>
                </a:lnTo>
                <a:lnTo>
                  <a:pt x="47040" y="5943"/>
                </a:lnTo>
                <a:lnTo>
                  <a:pt x="22580" y="22136"/>
                </a:lnTo>
                <a:lnTo>
                  <a:pt x="6057" y="46126"/>
                </a:lnTo>
                <a:lnTo>
                  <a:pt x="0" y="75463"/>
                </a:lnTo>
                <a:lnTo>
                  <a:pt x="0" y="294538"/>
                </a:lnTo>
                <a:lnTo>
                  <a:pt x="6057" y="323875"/>
                </a:lnTo>
                <a:lnTo>
                  <a:pt x="22580" y="347878"/>
                </a:lnTo>
                <a:lnTo>
                  <a:pt x="47040" y="364058"/>
                </a:lnTo>
                <a:lnTo>
                  <a:pt x="76936" y="370001"/>
                </a:lnTo>
                <a:lnTo>
                  <a:pt x="300266" y="370001"/>
                </a:lnTo>
                <a:lnTo>
                  <a:pt x="330174" y="364058"/>
                </a:lnTo>
                <a:lnTo>
                  <a:pt x="352437" y="349326"/>
                </a:lnTo>
                <a:lnTo>
                  <a:pt x="354634" y="347878"/>
                </a:lnTo>
                <a:lnTo>
                  <a:pt x="371144" y="323875"/>
                </a:lnTo>
                <a:lnTo>
                  <a:pt x="377215" y="294538"/>
                </a:lnTo>
                <a:close/>
              </a:path>
            </a:pathLst>
          </a:custGeom>
          <a:solidFill xmlns:a="http://schemas.openxmlformats.org/drawingml/2006/main">
            <a:srgbClr val="FFFFFF"/>
          </a:solidFill>
        </p:spPr>
        <p:txBody>
          <a:bodyPr xmlns:a="http://schemas.openxmlformats.org/drawingml/2006/main" wrap="square" lIns="0" tIns="0" rIns="0" bIns="0"/>
          <a:lstStyle xmlns:a="http://schemas.openxmlformats.org/drawingml/2006/main"/>
          <a:p xmlns:a="http://schemas.openxmlformats.org/drawingml/2006/main"/>
        </p:txBody>
      </p:sp>
      <p:pic>
        <p:nvPicPr>
          <p:cNvPr id="33" name="object 11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07fb3fb67e4048bc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 rot="0" flipH="0" flipV="0">
            <a:off x="11167026" y="6316892"/>
            <a:ext cx="111217" cy="115276"/>
          </a:xfrm>
          <a:prstGeom xmlns:a="http://schemas.openxmlformats.org/drawingml/2006/main" prst="rect">
            <a:avLst/>
          </a:prstGeom>
        </p:spPr>
      </p:pic>
      <p:sp>
        <p:nvSpPr>
          <p:cNvPr id="12" name="object 12">
            <a:extLst xmlns:a="http://schemas.openxmlformats.org/drawingml/2006/main">
              <a:ext uri="{FF2B5EF4-FFF2-40B4-BE49-F238E27FC236}">
                <a16:creationId xmlns:a16="http://schemas.microsoft.com/office/drawing/2014/main" id="{C921B7BD-5946-4956-A091-1F7D5EF24DE8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 rot="0">
            <a:off x="11474224" y="6175406"/>
            <a:ext cx="377190" cy="370205"/>
          </a:xfrm>
          <a:custGeom xmlns:a="http://schemas.openxmlformats.org/drawingml/2006/main">
            <a:rect l="l" t="t" r="r" b="b"/>
            <a:pathLst>
              <a:path w="377190" h="370204">
                <a:moveTo>
                  <a:pt x="300203" y="0"/>
                </a:moveTo>
                <a:lnTo>
                  <a:pt x="76937" y="0"/>
                </a:lnTo>
                <a:lnTo>
                  <a:pt x="47007" y="5941"/>
                </a:lnTo>
                <a:lnTo>
                  <a:pt x="22549" y="22131"/>
                </a:lnTo>
                <a:lnTo>
                  <a:pt x="6051" y="46121"/>
                </a:lnTo>
                <a:lnTo>
                  <a:pt x="0" y="75460"/>
                </a:lnTo>
                <a:lnTo>
                  <a:pt x="0" y="294540"/>
                </a:lnTo>
                <a:lnTo>
                  <a:pt x="6052" y="323881"/>
                </a:lnTo>
                <a:lnTo>
                  <a:pt x="22550" y="347872"/>
                </a:lnTo>
                <a:lnTo>
                  <a:pt x="47007" y="364064"/>
                </a:lnTo>
                <a:lnTo>
                  <a:pt x="76938" y="370006"/>
                </a:lnTo>
                <a:lnTo>
                  <a:pt x="300203" y="370006"/>
                </a:lnTo>
                <a:lnTo>
                  <a:pt x="330134" y="364064"/>
                </a:lnTo>
                <a:lnTo>
                  <a:pt x="352393" y="349327"/>
                </a:lnTo>
                <a:lnTo>
                  <a:pt x="76938" y="349327"/>
                </a:lnTo>
                <a:lnTo>
                  <a:pt x="55165" y="345014"/>
                </a:lnTo>
                <a:lnTo>
                  <a:pt x="37378" y="333259"/>
                </a:lnTo>
                <a:lnTo>
                  <a:pt x="25383" y="315842"/>
                </a:lnTo>
                <a:lnTo>
                  <a:pt x="20983" y="294540"/>
                </a:lnTo>
                <a:lnTo>
                  <a:pt x="20983" y="75460"/>
                </a:lnTo>
                <a:lnTo>
                  <a:pt x="25382" y="54158"/>
                </a:lnTo>
                <a:lnTo>
                  <a:pt x="37378" y="36740"/>
                </a:lnTo>
                <a:lnTo>
                  <a:pt x="55164" y="24985"/>
                </a:lnTo>
                <a:lnTo>
                  <a:pt x="76937" y="20672"/>
                </a:lnTo>
                <a:lnTo>
                  <a:pt x="352386" y="20672"/>
                </a:lnTo>
                <a:lnTo>
                  <a:pt x="330133" y="5941"/>
                </a:lnTo>
                <a:lnTo>
                  <a:pt x="300203" y="0"/>
                </a:lnTo>
                <a:close/>
              </a:path>
              <a:path w="377190" h="370204">
                <a:moveTo>
                  <a:pt x="352386" y="20672"/>
                </a:moveTo>
                <a:lnTo>
                  <a:pt x="300203" y="20672"/>
                </a:lnTo>
                <a:lnTo>
                  <a:pt x="321936" y="24985"/>
                </a:lnTo>
                <a:lnTo>
                  <a:pt x="339702" y="36740"/>
                </a:lnTo>
                <a:lnTo>
                  <a:pt x="351690" y="54158"/>
                </a:lnTo>
                <a:lnTo>
                  <a:pt x="356088" y="75460"/>
                </a:lnTo>
                <a:lnTo>
                  <a:pt x="356089" y="294540"/>
                </a:lnTo>
                <a:lnTo>
                  <a:pt x="351690" y="315842"/>
                </a:lnTo>
                <a:lnTo>
                  <a:pt x="339702" y="333259"/>
                </a:lnTo>
                <a:lnTo>
                  <a:pt x="321936" y="345014"/>
                </a:lnTo>
                <a:lnTo>
                  <a:pt x="300203" y="349327"/>
                </a:lnTo>
                <a:lnTo>
                  <a:pt x="352393" y="349327"/>
                </a:lnTo>
                <a:lnTo>
                  <a:pt x="354591" y="347872"/>
                </a:lnTo>
                <a:lnTo>
                  <a:pt x="371089" y="323881"/>
                </a:lnTo>
                <a:lnTo>
                  <a:pt x="377141" y="294540"/>
                </a:lnTo>
                <a:lnTo>
                  <a:pt x="377141" y="75460"/>
                </a:lnTo>
                <a:lnTo>
                  <a:pt x="371089" y="46121"/>
                </a:lnTo>
                <a:lnTo>
                  <a:pt x="354591" y="22131"/>
                </a:lnTo>
                <a:lnTo>
                  <a:pt x="352386" y="20672"/>
                </a:lnTo>
                <a:close/>
              </a:path>
            </a:pathLst>
          </a:custGeom>
          <a:solidFill xmlns:a="http://schemas.openxmlformats.org/drawingml/2006/main">
            <a:srgbClr val="FFFFFF"/>
          </a:solidFill>
        </p:spPr>
        <p:txBody>
          <a:bodyPr xmlns:a="http://schemas.openxmlformats.org/drawingml/2006/main" wrap="square" lIns="0" tIns="0" rIns="0" bIns="0"/>
          <a:lstStyle xmlns:a="http://schemas.openxmlformats.org/drawingml/2006/main"/>
          <a:p xmlns:a="http://schemas.openxmlformats.org/drawingml/2006/main"/>
        </p:txBody>
      </p:sp>
      <p:pic>
        <p:nvPicPr>
          <p:cNvPr id="35" name="object 13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8f7bafbbab324761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 rot="0" flipH="0" flipV="0">
            <a:off x="11581425" y="6290601"/>
            <a:ext cx="174858" cy="141328"/>
          </a:xfrm>
          <a:prstGeom xmlns:a="http://schemas.openxmlformats.org/drawingml/2006/main" prst="rect">
            <a:avLst/>
          </a:prstGeom>
        </p:spPr>
      </p:pic>
      <p:sp>
        <p:nvSpPr>
          <p:cNvPr id="14" name="object 14">
            <a:extLst xmlns:a="http://schemas.openxmlformats.org/drawingml/2006/main">
              <a:ext uri="{FF2B5EF4-FFF2-40B4-BE49-F238E27FC236}">
                <a16:creationId xmlns:a16="http://schemas.microsoft.com/office/drawing/2014/main" id="{B1D79827-0A77-43D6-A664-FA65C7DCE50C}"/>
              </a:ext>
            </a:extLst>
          </p:cNvPr>
          <p:cNvSpPr>
            <a:spLocks xmlns:a="http://schemas.openxmlformats.org/drawingml/2006/main" noGrp="1"/>
          </p:cNvSpPr>
          <p:nvPr>
            <p:ph type="title" idx="0"/>
          </p:nvPr>
        </p:nvSpPr>
        <p:spPr>
          <a:xfrm xmlns:a="http://schemas.openxmlformats.org/drawingml/2006/main">
            <a:off x="786384" y="5797296"/>
            <a:ext cx="3200400" cy="548640"/>
          </a:xfrm>
          <a:prstGeom xmlns:a="http://schemas.openxmlformats.org/drawingml/2006/main" prst="rect">
            <a:avLst/>
          </a:prstGeom>
        </p:spPr>
        <p:txBody>
          <a:bodyPr xmlns:a="http://schemas.openxmlformats.org/drawingml/2006/main" vert="horz" wrap="square" lIns="0" tIns="12700" rIns="0" bIns="0">
            <a:spAutoFit/>
          </a:bodyPr>
          <a:lstStyle xmlns:a="http://schemas.openxmlformats.org/drawingml/2006/main"/>
          <a:p xmlns:a="http://schemas.openxmlformats.org/drawingml/2006/main">
            <a:pPr marL="12700">
              <a:lnSpc>
                <a:spcPct val="100000"/>
              </a:lnSpc>
              <a:spcBef>
                <a:spcPts val="100"/>
              </a:spcBef>
              <a:buNone/>
            </a:pPr>
            <a:r>
              <a:rPr sz="2600" b="0">
                <a:solidFill>
                  <a:srgbClr val="FFFFFF"/>
                </a:solidFill>
                <a:latin typeface="Aptos Display"/>
                <a:ea typeface="Aptos Display"/>
                <a:cs typeface="Aptos Display"/>
              </a:rPr>
              <a:t>Thank</a:t>
            </a:r>
            <a:r>
              <a:rPr sz="2600" b="0">
                <a:solidFill>
                  <a:srgbClr val="FFFFFF"/>
                </a:solidFill>
                <a:latin typeface="Aptos Display"/>
                <a:ea typeface="Aptos Display"/>
                <a:cs typeface="Aptos Display"/>
              </a:rPr>
              <a:t> </a:t>
            </a:r>
            <a:r>
              <a:rPr sz="2600" b="0">
                <a:solidFill>
                  <a:srgbClr val="FFFFFF"/>
                </a:solidFill>
                <a:latin typeface="Aptos Display"/>
                <a:ea typeface="Aptos Display"/>
                <a:cs typeface="Aptos Display"/>
              </a:rPr>
              <a:t>You</a:t>
            </a:r>
          </a:p>
        </p:txBody>
      </p:sp>
      <p:sp>
        <p:nvSpPr>
          <p:cNvPr id="15" name="object 15">
            <a:extLst xmlns:a="http://schemas.openxmlformats.org/drawingml/2006/main">
              <a:ext uri="{FF2B5EF4-FFF2-40B4-BE49-F238E27FC236}">
                <a16:creationId xmlns:a16="http://schemas.microsoft.com/office/drawing/2014/main" id="{B77EE98D-4E75-45A8-95C1-9AA8BCC89D9A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3049523"/>
            <a:ext cx="390525" cy="3090545"/>
          </a:xfrm>
          <a:custGeom xmlns:a="http://schemas.openxmlformats.org/drawingml/2006/main">
            <a:rect l="l" t="t" r="r" b="b"/>
            <a:pathLst>
              <a:path w="390525" h="3090545">
                <a:moveTo>
                  <a:pt x="377444" y="0"/>
                </a:moveTo>
                <a:lnTo>
                  <a:pt x="0" y="374792"/>
                </a:lnTo>
                <a:lnTo>
                  <a:pt x="0" y="3090421"/>
                </a:lnTo>
                <a:lnTo>
                  <a:pt x="390144" y="2698457"/>
                </a:lnTo>
                <a:lnTo>
                  <a:pt x="377444" y="0"/>
                </a:lnTo>
                <a:close/>
              </a:path>
            </a:pathLst>
          </a:custGeom>
          <a:solidFill xmlns:a="http://schemas.openxmlformats.org/drawingml/2006/main">
            <a:srgbClr val="669BBB"/>
          </a:solidFill>
        </p:spPr>
        <p:txBody>
          <a:bodyPr xmlns:a="http://schemas.openxmlformats.org/drawingml/2006/main" wrap="square" lIns="0" tIns="0" rIns="0" bIns="0"/>
          <a:lstStyle xmlns:a="http://schemas.openxmlformats.org/drawingml/2006/main"/>
          <a:p xmlns:a="http://schemas.openxmlformats.org/drawingml/2006/main"/>
        </p:txBody>
      </p:sp>
      <p:pic>
        <p:nvPicPr>
          <p:cNvPr id="38" name="object 16"/>
          <p:cNvPicPr>
            <a:picLocks xmlns:a="http://schemas.openxmlformats.org/drawingml/2006/main" noChangeAspect="1"/>
          </p:cNvPicPr>
          <p:nvPr/>
        </p:nvPicPr>
        <p:blipFill>
          <a:blip xmlns:r="http://schemas.openxmlformats.org/officeDocument/2006/relationships" xmlns:a="http://schemas.openxmlformats.org/drawingml/2006/main" r:embed="Rea3a304956204ec4"/>
          <a:stretch xmlns:a="http://schemas.openxmlformats.org/drawingml/2006/main">
            <a:fillRect l="0" t="0" r="0" b="0"/>
          </a:stretch>
        </p:blipFill>
        <p:spPr>
          <a:xfrm xmlns:a="http://schemas.openxmlformats.org/drawingml/2006/main">
            <a:off x="9425940" y="202692"/>
            <a:ext cx="2580131" cy="1205483"/>
          </a:xfrm>
          <a:prstGeom xmlns:a="http://schemas.openxmlformats.org/drawingml/2006/main" prst="rect">
            <a:avLst/>
          </a:prstGeom>
        </p:spPr>
      </p:pic>
      <p:sp>
        <p:nvSpPr>
          <p:cNvPr id="17" name="TextBox 16">
            <a:extLst xmlns:a="http://schemas.openxmlformats.org/drawingml/2006/main">
              <a:ext uri="{FF2B5EF4-FFF2-40B4-BE49-F238E27FC236}">
                <a16:creationId xmlns:a16="http://schemas.microsoft.com/office/drawing/2014/main" id="{F70D8F48-944D-FC9B-C2E8-815744CDD6A1}"/>
              </a:ext>
            </a:extLst>
          </p:cNvPr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786384" y="5340096"/>
            <a:ext cx="6583680" cy="32004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>
            <a:spAutoFit/>
          </a:bodyPr>
          <a:lstStyle xmlns:a="http://schemas.openxmlformats.org/drawingml/2006/main"/>
          <a:p xmlns:a="http://schemas.openxmlformats.org/drawingml/2006/main">
            <a:r>
              <a:rPr sz="1600" b="1">
                <a:solidFill>
                  <a:srgbClr val="FFFFFF"/>
                </a:solidFill>
                <a:latin typeface="Aptos"/>
                <a:ea typeface="Aptos"/>
                <a:cs typeface="Aptos"/>
              </a:rPr>
              <a:t>Next: Lecture 10 – Artificial Intelligence in Finance</a:t>
            </a:r>
          </a:p>
        </p:txBody>
      </p:sp>
    </p:spTree>
    <p:extLst>
      <p:ext uri="{BB962C8B-B14F-4D97-AF65-F5344CB8AC3E}">
        <p14:creationId xmlns:p14="http://schemas.microsoft.com/office/powerpoint/2010/main" val="1762407477"/>
      </p:ext>
    </p:extLst>
  </p:cSld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</a:schemeClr>
            </a:gs>
            <a:gs pos="50000">
              <a:schemeClr val="phClr">
                <a:tint val="73000"/>
                <a:lumMod val="105000"/>
              </a:schemeClr>
            </a:gs>
            <a:gs pos="100000">
              <a:schemeClr val="phClr">
                <a:tint val="81000"/>
                <a:lumMod val="105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tint val="94000"/>
                <a:lumMod val="102000"/>
              </a:schemeClr>
            </a:gs>
            <a:gs pos="50000">
              <a:schemeClr val="phClr">
                <a:shade val="100000"/>
                <a:lumMod val="100000"/>
              </a:schemeClr>
            </a:gs>
            <a:gs pos="100000">
              <a:schemeClr val="phClr">
                <a:shade val="78000"/>
                <a:lumMod val="99000"/>
              </a:schemeClr>
            </a:gs>
          </a:gsLst>
          <a:lin ang="5400000" scaled="0"/>
          <a:tileRect/>
        </a:gradFill>
      </a:fillStyleLst>
      <a:lnStyleLst>
        <a:ln w="6350">
          <a:prstDash val="solid"/>
        </a:ln>
        <a:ln w="12700">
          <a:prstDash val="solid"/>
        </a:ln>
        <a:ln w="19050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DD619FC-55D8-4CF6-9B1E-D54440F5D07E}"/>
</file>

<file path=customXml/itemProps2.xml><?xml version="1.0" encoding="utf-8"?>
<ds:datastoreItem xmlns:ds="http://schemas.openxmlformats.org/officeDocument/2006/customXml" ds:itemID="{E830F3D5-A4EE-490A-BD51-52EDAC211352}"/>
</file>

<file path=customXml/itemProps3.xml><?xml version="1.0" encoding="utf-8"?>
<ds:datastoreItem xmlns:ds="http://schemas.openxmlformats.org/officeDocument/2006/customXml" ds:itemID="{03FAA970-BBDD-4745-81D0-4E0D3C783861}"/>
</file>

<file path=docProps/app.xml><?xml version="1.0" encoding="utf-8"?>
<ap:Properties xmlns:ap="http://schemas.openxmlformats.org/officeDocument/2006/extended-properties">
  <ap:Application>Walnut Exporter</ap:Application>
  <ap:PresentationFormat>Converted Presentation</ap:PresentationFormat>
  <ap:Slides>0</ap:Slides>
  <ap:Notes>0</ap:Notes>
  <ap:HiddenSlides>0</ap:HiddenSlides>
  <ap:SharedDoc>false</ap:SharedDoc>
  <ap:DocSecurity>0</ap:DocSecurity>
</ap: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Walnut Exporter</cp:lastModifiedBy>
  <dcterms:created xsi:type="dcterms:W3CDTF">2026-07-28T03:15:29Z</dcterms:created>
  <dcterms:modified xsi:type="dcterms:W3CDTF">2026-07-28T03:15:29Z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