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 id="272" r:id="rId17"/>
    <p:sldId id="273" r:id="rId18"/>
    <p:sldId id="274" r:id="rId19"/>
    <p:sldId id="27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1" d="100"/>
          <a:sy n="91" d="100"/>
        </p:scale>
        <p:origin x="534" y="90"/>
      </p:cViewPr>
      <p:guideLst/>
    </p:cSldViewPr>
  </p:slideViewPr>
  <p:notesTextViewPr>
    <p:cViewPr>
      <p:scale>
        <a:sx n="1" d="1"/>
        <a:sy n="1" d="1"/>
      </p:scale>
      <p:origin x="0" y="0"/>
    </p:cViewPr>
  </p:notesTextViewPr>
  <p:sorterViewPr>
    <p:cViewPr>
      <p:scale>
        <a:sx n="100" d="100"/>
        <a:sy n="100" d="100"/>
      </p:scale>
      <p:origin x="0" y="-298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1/18/2023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199133" cy="1384995"/>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Business Mathematics</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smtClean="0">
                <a:solidFill>
                  <a:srgbClr val="24A9E1"/>
                </a:solidFill>
                <a:latin typeface="Tajawal Medium" panose="00000600000000000000" pitchFamily="2" charset="-78"/>
                <a:cs typeface="Tajawal Medium" panose="00000600000000000000" pitchFamily="2" charset="-78"/>
              </a:rPr>
              <a:t>Faisal Hasan</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smtClean="0">
                <a:solidFill>
                  <a:srgbClr val="FF9518"/>
                </a:solidFill>
                <a:latin typeface="Tajawal Medium" panose="00000600000000000000" pitchFamily="2" charset="-78"/>
                <a:cs typeface="Tajawal Medium" panose="00000600000000000000" pitchFamily="2" charset="-78"/>
              </a:rPr>
              <a:t>Orientation Lecture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59382" y="3159395"/>
            <a:ext cx="4480714" cy="954107"/>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MTH 112</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smtClean="0">
                <a:solidFill>
                  <a:schemeClr val="bg1"/>
                </a:solidFill>
                <a:latin typeface="Tajawal Medium" panose="00000600000000000000" pitchFamily="2" charset="-78"/>
                <a:cs typeface="Tajawal Medium" panose="00000600000000000000" pitchFamily="2" charset="-78"/>
              </a:rPr>
              <a:t>Business Mathematics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199133" cy="1384995"/>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Business Mathematics</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smtClean="0">
                <a:solidFill>
                  <a:srgbClr val="24A9E1"/>
                </a:solidFill>
                <a:latin typeface="Tajawal Medium" panose="00000600000000000000" pitchFamily="2" charset="-78"/>
                <a:cs typeface="Tajawal Medium" panose="00000600000000000000" pitchFamily="2" charset="-78"/>
              </a:rPr>
              <a:t>Faisal Hasan</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smtClean="0">
                <a:solidFill>
                  <a:srgbClr val="FF9518"/>
                </a:solidFill>
                <a:latin typeface="Tajawal Medium" panose="00000600000000000000" pitchFamily="2" charset="-78"/>
                <a:cs typeface="Tajawal Medium" panose="00000600000000000000" pitchFamily="2" charset="-78"/>
              </a:rPr>
              <a:t>Orientation Lecture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7671495" y="4742321"/>
            <a:ext cx="4480714" cy="954107"/>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MTH 112</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smtClean="0">
                <a:solidFill>
                  <a:schemeClr val="bg1"/>
                </a:solidFill>
                <a:latin typeface="Tajawal Medium" panose="00000600000000000000" pitchFamily="2" charset="-78"/>
                <a:cs typeface="Tajawal Medium" panose="00000600000000000000" pitchFamily="2" charset="-78"/>
              </a:rPr>
              <a:t>Business Mathematics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199133" cy="1384995"/>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Business Mathematics</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smtClean="0">
                <a:solidFill>
                  <a:srgbClr val="24A9E1"/>
                </a:solidFill>
                <a:latin typeface="Tajawal Medium" panose="00000600000000000000" pitchFamily="2" charset="-78"/>
                <a:cs typeface="Tajawal Medium" panose="00000600000000000000" pitchFamily="2" charset="-78"/>
              </a:rPr>
              <a:t>Faisal Hasan</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smtClean="0">
                <a:solidFill>
                  <a:srgbClr val="FF9518"/>
                </a:solidFill>
                <a:latin typeface="Tajawal Medium" panose="00000600000000000000" pitchFamily="2" charset="-78"/>
                <a:cs typeface="Tajawal Medium" panose="00000600000000000000" pitchFamily="2" charset="-78"/>
              </a:rPr>
              <a:t>Orientation Lecture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4480714" cy="954107"/>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MTH 112</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smtClean="0">
                <a:solidFill>
                  <a:schemeClr val="bg1"/>
                </a:solidFill>
                <a:latin typeface="Tajawal Medium" panose="00000600000000000000" pitchFamily="2" charset="-78"/>
                <a:cs typeface="Tajawal Medium" panose="00000600000000000000" pitchFamily="2" charset="-78"/>
              </a:rPr>
              <a:t>Business Mathematics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830" y="18473"/>
            <a:ext cx="9533101" cy="1610200"/>
          </a:xfrm>
          <a:prstGeom prst="rect">
            <a:avLst/>
          </a:prstGeom>
        </p:spPr>
      </p:pic>
      <p:sp>
        <p:nvSpPr>
          <p:cNvPr id="7" name="TextBox 6"/>
          <p:cNvSpPr txBox="1"/>
          <p:nvPr/>
        </p:nvSpPr>
        <p:spPr>
          <a:xfrm>
            <a:off x="2650377" y="543490"/>
            <a:ext cx="1473480"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82618" y="1628673"/>
            <a:ext cx="9744364" cy="4339650"/>
          </a:xfrm>
          <a:prstGeom prst="rect">
            <a:avLst/>
          </a:prstGeom>
          <a:noFill/>
        </p:spPr>
        <p:txBody>
          <a:bodyPr wrap="square" rtlCol="0">
            <a:spAutoFit/>
          </a:bodyPr>
          <a:lstStyle/>
          <a:p>
            <a:pPr marL="285750" lvl="0" indent="-285750">
              <a:buFont typeface="Arial" panose="020B0604020202020204" pitchFamily="34" charset="0"/>
              <a:buChar char="•"/>
            </a:pPr>
            <a:r>
              <a:rPr lang="en-US" sz="2400" dirty="0" smtClean="0"/>
              <a:t>Chapter 1: Mathematical preliminaries</a:t>
            </a:r>
            <a:endParaRPr lang="en-US" sz="2400" dirty="0"/>
          </a:p>
          <a:p>
            <a:pPr marL="285750" lvl="0" indent="-285750">
              <a:buFont typeface="Arial" panose="020B0604020202020204" pitchFamily="34" charset="0"/>
              <a:buChar char="•"/>
            </a:pPr>
            <a:r>
              <a:rPr lang="en-US" sz="2400" dirty="0"/>
              <a:t>Chapter </a:t>
            </a:r>
            <a:r>
              <a:rPr lang="en-US" sz="2400" dirty="0" smtClean="0"/>
              <a:t>2: The straight line and applications</a:t>
            </a:r>
            <a:endParaRPr lang="en-US" sz="2400" dirty="0"/>
          </a:p>
          <a:p>
            <a:pPr marL="285750" lvl="0" indent="-285750">
              <a:buFont typeface="Arial" panose="020B0604020202020204" pitchFamily="34" charset="0"/>
              <a:buChar char="•"/>
            </a:pPr>
            <a:r>
              <a:rPr lang="en-US" sz="2400" dirty="0"/>
              <a:t>Chapter </a:t>
            </a:r>
            <a:r>
              <a:rPr lang="en-US" sz="2400" dirty="0" smtClean="0"/>
              <a:t>3: Functions and Graphs</a:t>
            </a:r>
            <a:endParaRPr lang="en-US" sz="2400" dirty="0"/>
          </a:p>
          <a:p>
            <a:pPr marL="285750" lvl="0" indent="-285750">
              <a:buFont typeface="Arial" panose="020B0604020202020204" pitchFamily="34" charset="0"/>
              <a:buChar char="•"/>
            </a:pPr>
            <a:r>
              <a:rPr lang="en-US" sz="2400" dirty="0"/>
              <a:t>Chapter </a:t>
            </a:r>
            <a:r>
              <a:rPr lang="en-US" sz="2400" dirty="0" smtClean="0"/>
              <a:t>4: Limits and Continuity </a:t>
            </a:r>
          </a:p>
          <a:p>
            <a:pPr marL="285750" indent="-285750">
              <a:buFont typeface="Arial" panose="020B0604020202020204" pitchFamily="34" charset="0"/>
              <a:buChar char="•"/>
            </a:pPr>
            <a:r>
              <a:rPr lang="en-US" sz="2400" dirty="0" smtClean="0"/>
              <a:t>Chapter 5</a:t>
            </a:r>
            <a:r>
              <a:rPr lang="en-US" sz="2400" dirty="0"/>
              <a:t>: Financial Mathematics</a:t>
            </a:r>
          </a:p>
          <a:p>
            <a:pPr marL="285750" indent="-285750">
              <a:buFont typeface="Arial" panose="020B0604020202020204" pitchFamily="34" charset="0"/>
              <a:buChar char="•"/>
            </a:pPr>
            <a:r>
              <a:rPr lang="en-US" sz="2400" dirty="0" smtClean="0"/>
              <a:t>Chapter 6: Differentiation</a:t>
            </a:r>
          </a:p>
          <a:p>
            <a:pPr marL="285750" indent="-285750">
              <a:buFont typeface="Arial" panose="020B0604020202020204" pitchFamily="34" charset="0"/>
              <a:buChar char="•"/>
            </a:pPr>
            <a:r>
              <a:rPr lang="en-US" sz="2400" dirty="0" smtClean="0"/>
              <a:t>Chapter 7: Methods of  Differentiation </a:t>
            </a:r>
          </a:p>
          <a:p>
            <a:pPr marL="285750" indent="-285750">
              <a:buFont typeface="Arial" panose="020B0604020202020204" pitchFamily="34" charset="0"/>
              <a:buChar char="•"/>
            </a:pPr>
            <a:r>
              <a:rPr lang="en-US" sz="2400" dirty="0" smtClean="0"/>
              <a:t>Chapter 8: </a:t>
            </a:r>
            <a:r>
              <a:rPr lang="en-US" sz="2400" dirty="0"/>
              <a:t>Function of several variables</a:t>
            </a:r>
          </a:p>
          <a:p>
            <a:pPr marL="285750" indent="-285750">
              <a:buFont typeface="Arial" panose="020B0604020202020204" pitchFamily="34" charset="0"/>
              <a:buChar char="•"/>
            </a:pPr>
            <a:r>
              <a:rPr lang="en-US" sz="2400" dirty="0" smtClean="0"/>
              <a:t>Chapter 9: </a:t>
            </a:r>
            <a:r>
              <a:rPr lang="en-US" sz="2400" dirty="0"/>
              <a:t>Integration and applications</a:t>
            </a:r>
          </a:p>
          <a:p>
            <a:pPr marL="285750" lvl="0" indent="-285750">
              <a:buFont typeface="Arial" panose="020B0604020202020204" pitchFamily="34" charset="0"/>
              <a:buChar char="•"/>
            </a:pPr>
            <a:r>
              <a:rPr lang="en-US" sz="2400" dirty="0" smtClean="0"/>
              <a:t>Chapter 10: Linear algebra and applications</a:t>
            </a:r>
            <a:endParaRPr lang="en-US" sz="2400" dirty="0"/>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358268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830" y="18473"/>
            <a:ext cx="9533101" cy="1610200"/>
          </a:xfrm>
          <a:prstGeom prst="rect">
            <a:avLst/>
          </a:prstGeom>
        </p:spPr>
      </p:pic>
      <p:sp>
        <p:nvSpPr>
          <p:cNvPr id="7" name="TextBox 6"/>
          <p:cNvSpPr txBox="1"/>
          <p:nvPr/>
        </p:nvSpPr>
        <p:spPr>
          <a:xfrm>
            <a:off x="2650377" y="543490"/>
            <a:ext cx="3836307"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Assessment Method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82618" y="1628673"/>
            <a:ext cx="9744364" cy="5009064"/>
          </a:xfrm>
          <a:prstGeom prst="rect">
            <a:avLst/>
          </a:prstGeom>
          <a:noFill/>
        </p:spPr>
        <p:txBody>
          <a:bodyPr wrap="square" rtlCol="0">
            <a:spAutoFit/>
          </a:bodyPr>
          <a:lstStyle/>
          <a:p>
            <a:pPr marL="285750" lvl="0" indent="-285750">
              <a:lnSpc>
                <a:spcPct val="200000"/>
              </a:lnSpc>
              <a:buFont typeface="Arial" panose="020B0604020202020204" pitchFamily="34" charset="0"/>
              <a:buChar char="•"/>
            </a:pPr>
            <a:r>
              <a:rPr lang="en-US" sz="2400" dirty="0" smtClean="0"/>
              <a:t>Short Exam</a:t>
            </a:r>
          </a:p>
          <a:p>
            <a:pPr marL="285750" lvl="0" indent="-285750">
              <a:lnSpc>
                <a:spcPct val="200000"/>
              </a:lnSpc>
              <a:buFont typeface="Arial" panose="020B0604020202020204" pitchFamily="34" charset="0"/>
              <a:buChar char="•"/>
            </a:pPr>
            <a:r>
              <a:rPr lang="en-US" sz="2400" dirty="0" smtClean="0"/>
              <a:t>80% marks</a:t>
            </a:r>
          </a:p>
          <a:p>
            <a:pPr marL="285750" lvl="0" indent="-285750">
              <a:lnSpc>
                <a:spcPct val="200000"/>
              </a:lnSpc>
              <a:buFont typeface="Arial" panose="020B0604020202020204" pitchFamily="34" charset="0"/>
              <a:buChar char="•"/>
            </a:pPr>
            <a:r>
              <a:rPr lang="en-US" sz="2400" dirty="0" smtClean="0"/>
              <a:t>Count of short Exam 10 (weekly)</a:t>
            </a:r>
          </a:p>
          <a:p>
            <a:pPr marL="285750" lvl="0" indent="-285750">
              <a:lnSpc>
                <a:spcPct val="200000"/>
              </a:lnSpc>
              <a:buFont typeface="Arial" panose="020B0604020202020204" pitchFamily="34" charset="0"/>
              <a:buChar char="•"/>
            </a:pPr>
            <a:r>
              <a:rPr lang="en-US" sz="2400" dirty="0" smtClean="0"/>
              <a:t>8 marks for each short exam</a:t>
            </a:r>
          </a:p>
          <a:p>
            <a:pPr marL="285750" lvl="0" indent="-285750">
              <a:lnSpc>
                <a:spcPct val="200000"/>
              </a:lnSpc>
              <a:buFont typeface="Arial" panose="020B0604020202020204" pitchFamily="34" charset="0"/>
              <a:buChar char="•"/>
            </a:pPr>
            <a:r>
              <a:rPr lang="en-US" sz="2400" dirty="0" smtClean="0"/>
              <a:t>20% Final examination</a:t>
            </a:r>
          </a:p>
          <a:p>
            <a:pPr marL="285750" lvl="0" indent="-285750">
              <a:buFont typeface="Arial" panose="020B0604020202020204" pitchFamily="34" charset="0"/>
              <a:buChar char="•"/>
            </a:pPr>
            <a:endParaRPr lang="en-US" sz="2400" dirty="0" smtClean="0"/>
          </a:p>
          <a:p>
            <a:pPr marL="285750" lvl="0" indent="-285750">
              <a:buFont typeface="Arial" panose="020B0604020202020204" pitchFamily="34" charset="0"/>
              <a:buChar char="•"/>
            </a:pPr>
            <a:endParaRPr lang="en-US" sz="2400" dirty="0"/>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7187616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830" y="18473"/>
            <a:ext cx="9533101" cy="1610200"/>
          </a:xfrm>
          <a:prstGeom prst="rect">
            <a:avLst/>
          </a:prstGeom>
        </p:spPr>
      </p:pic>
      <p:sp>
        <p:nvSpPr>
          <p:cNvPr id="7" name="TextBox 6"/>
          <p:cNvSpPr txBox="1"/>
          <p:nvPr/>
        </p:nvSpPr>
        <p:spPr>
          <a:xfrm>
            <a:off x="2650377" y="543490"/>
            <a:ext cx="3836307"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Required Textbook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2204822"/>
            <a:ext cx="9744364" cy="2862322"/>
          </a:xfrm>
          <a:prstGeom prst="rect">
            <a:avLst/>
          </a:prstGeom>
          <a:noFill/>
        </p:spPr>
        <p:txBody>
          <a:bodyPr wrap="square" rtlCol="0">
            <a:spAutoFit/>
          </a:bodyPr>
          <a:lstStyle/>
          <a:p>
            <a:pPr marL="285750" lvl="0" indent="-285750">
              <a:buFont typeface="Arial" panose="020B0604020202020204" pitchFamily="34" charset="0"/>
              <a:buChar char="•"/>
            </a:pPr>
            <a:r>
              <a:rPr lang="en-US" sz="2400" dirty="0" smtClean="0"/>
              <a:t>Essential Mathematics for Economics and Business</a:t>
            </a:r>
          </a:p>
          <a:p>
            <a:pPr lvl="0"/>
            <a:r>
              <a:rPr lang="en-US" sz="2400" dirty="0"/>
              <a:t> </a:t>
            </a:r>
            <a:r>
              <a:rPr lang="en-US" sz="2400" dirty="0" smtClean="0"/>
              <a:t>                                      Teresa Bradley </a:t>
            </a:r>
          </a:p>
          <a:p>
            <a:pPr lvl="0"/>
            <a:r>
              <a:rPr lang="en-US" sz="2400" dirty="0"/>
              <a:t> </a:t>
            </a:r>
            <a:r>
              <a:rPr lang="en-US" sz="2400" dirty="0" smtClean="0"/>
              <a:t>                       </a:t>
            </a:r>
            <a:r>
              <a:rPr lang="en-US" sz="2400" i="1" dirty="0" smtClean="0"/>
              <a:t>Limerick Institute of Technology</a:t>
            </a:r>
          </a:p>
          <a:p>
            <a:pPr lvl="0"/>
            <a:r>
              <a:rPr lang="en-US" sz="2400" dirty="0" smtClean="0"/>
              <a:t>                                             Paul Patton</a:t>
            </a:r>
          </a:p>
          <a:p>
            <a:r>
              <a:rPr lang="en-US" sz="2400" i="1" dirty="0" smtClean="0"/>
              <a:t>                                   Limerick Senior College</a:t>
            </a:r>
            <a:endParaRPr lang="en-US" sz="2400" i="1" dirty="0"/>
          </a:p>
          <a:p>
            <a:pPr marL="285750" lvl="0" indent="-285750">
              <a:buFont typeface="Arial" panose="020B0604020202020204" pitchFamily="34" charset="0"/>
              <a:buChar char="•"/>
            </a:pPr>
            <a:endParaRPr lang="en-US" sz="2400" dirty="0"/>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465260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2650377" y="543490"/>
            <a:ext cx="8295861" cy="461665"/>
          </a:xfrm>
          <a:prstGeom prst="rect">
            <a:avLst/>
          </a:prstGeom>
          <a:noFill/>
        </p:spPr>
        <p:txBody>
          <a:bodyPr wrap="none" rtlCol="0">
            <a:spAutoFit/>
          </a:bodyPr>
          <a:lstStyle/>
          <a:p>
            <a:r>
              <a:rPr lang="en-US" sz="2400" dirty="0" smtClean="0">
                <a:solidFill>
                  <a:schemeClr val="bg1"/>
                </a:solidFill>
                <a:latin typeface="Tajawal Medium" panose="00000600000000000000" pitchFamily="2" charset="-78"/>
                <a:cs typeface="Tajawal Medium" panose="00000600000000000000" pitchFamily="2" charset="-78"/>
              </a:rPr>
              <a:t>Mathematics in Economic and Business Studies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93344" y="1594828"/>
            <a:ext cx="9666288" cy="3970318"/>
          </a:xfrm>
          <a:prstGeom prst="rect">
            <a:avLst/>
          </a:prstGeom>
          <a:noFill/>
        </p:spPr>
        <p:txBody>
          <a:bodyPr wrap="square" rtlCol="0">
            <a:spAutoFit/>
          </a:bodyPr>
          <a:lstStyle/>
          <a:p>
            <a:pPr algn="just"/>
            <a:r>
              <a:rPr lang="en-US" sz="2800" b="1" dirty="0" smtClean="0"/>
              <a:t>Many </a:t>
            </a:r>
            <a:r>
              <a:rPr lang="en-US" sz="2800" dirty="0" smtClean="0"/>
              <a:t>students  who pursue the study of economics and business studies are surprised and perturbed when they discover that mathematics is a core subject on first-year courses.  However, a certain level of skill and understanding of the basic mathematical methods is required in the study of economics or business is to be pursued beyond the descriptive level. </a:t>
            </a:r>
          </a:p>
          <a:p>
            <a:pPr algn="just"/>
            <a:r>
              <a:rPr lang="en-US" sz="2800" dirty="0" smtClean="0"/>
              <a:t>Students should be reassured that it is not necessary to become mathematician to use mathematical techniques and methods effectively.</a:t>
            </a:r>
            <a:endParaRPr lang="en-US" sz="28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9347246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830" y="18473"/>
            <a:ext cx="9533101" cy="1610200"/>
          </a:xfrm>
          <a:prstGeom prst="rect">
            <a:avLst/>
          </a:prstGeom>
        </p:spPr>
      </p:pic>
      <p:sp>
        <p:nvSpPr>
          <p:cNvPr id="7" name="TextBox 6"/>
          <p:cNvSpPr txBox="1"/>
          <p:nvPr/>
        </p:nvSpPr>
        <p:spPr>
          <a:xfrm>
            <a:off x="2650377" y="543490"/>
            <a:ext cx="1473480"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82618" y="1628673"/>
            <a:ext cx="9744364" cy="4339650"/>
          </a:xfrm>
          <a:prstGeom prst="rect">
            <a:avLst/>
          </a:prstGeom>
          <a:noFill/>
        </p:spPr>
        <p:txBody>
          <a:bodyPr wrap="square" rtlCol="0">
            <a:spAutoFit/>
          </a:bodyPr>
          <a:lstStyle/>
          <a:p>
            <a:pPr marL="285750" lvl="0" indent="-285750">
              <a:buFont typeface="Arial" panose="020B0604020202020204" pitchFamily="34" charset="0"/>
              <a:buChar char="•"/>
            </a:pPr>
            <a:r>
              <a:rPr lang="en-US" sz="2400" dirty="0" smtClean="0"/>
              <a:t>Chapter 1: Mathematical preliminaries</a:t>
            </a:r>
            <a:endParaRPr lang="en-US" sz="2400" dirty="0"/>
          </a:p>
          <a:p>
            <a:pPr marL="285750" lvl="0" indent="-285750">
              <a:buFont typeface="Arial" panose="020B0604020202020204" pitchFamily="34" charset="0"/>
              <a:buChar char="•"/>
            </a:pPr>
            <a:r>
              <a:rPr lang="en-US" sz="2400" dirty="0"/>
              <a:t>Chapter </a:t>
            </a:r>
            <a:r>
              <a:rPr lang="en-US" sz="2400" dirty="0" smtClean="0"/>
              <a:t>2: The straight line and applications</a:t>
            </a:r>
            <a:endParaRPr lang="en-US" sz="2400" dirty="0"/>
          </a:p>
          <a:p>
            <a:pPr marL="285750" lvl="0" indent="-285750">
              <a:buFont typeface="Arial" panose="020B0604020202020204" pitchFamily="34" charset="0"/>
              <a:buChar char="•"/>
            </a:pPr>
            <a:r>
              <a:rPr lang="en-US" sz="2400" dirty="0"/>
              <a:t>Chapter </a:t>
            </a:r>
            <a:r>
              <a:rPr lang="en-US" sz="2400" dirty="0" smtClean="0"/>
              <a:t>3: Functions and Graphs</a:t>
            </a:r>
            <a:endParaRPr lang="en-US" sz="2400" dirty="0"/>
          </a:p>
          <a:p>
            <a:pPr marL="285750" lvl="0" indent="-285750">
              <a:buFont typeface="Arial" panose="020B0604020202020204" pitchFamily="34" charset="0"/>
              <a:buChar char="•"/>
            </a:pPr>
            <a:r>
              <a:rPr lang="en-US" sz="2400" dirty="0"/>
              <a:t>Chapter </a:t>
            </a:r>
            <a:r>
              <a:rPr lang="en-US" sz="2400" dirty="0" smtClean="0"/>
              <a:t>4: Limits and Continuity </a:t>
            </a:r>
          </a:p>
          <a:p>
            <a:pPr marL="285750" indent="-285750">
              <a:buFont typeface="Arial" panose="020B0604020202020204" pitchFamily="34" charset="0"/>
              <a:buChar char="•"/>
            </a:pPr>
            <a:r>
              <a:rPr lang="en-US" sz="2400" dirty="0" smtClean="0"/>
              <a:t>Chapter 5</a:t>
            </a:r>
            <a:r>
              <a:rPr lang="en-US" sz="2400" dirty="0"/>
              <a:t>: Financial Mathematics</a:t>
            </a:r>
          </a:p>
          <a:p>
            <a:pPr marL="285750" indent="-285750">
              <a:buFont typeface="Arial" panose="020B0604020202020204" pitchFamily="34" charset="0"/>
              <a:buChar char="•"/>
            </a:pPr>
            <a:r>
              <a:rPr lang="en-US" sz="2400" dirty="0" smtClean="0"/>
              <a:t>Chapter 6: Differentiation</a:t>
            </a:r>
          </a:p>
          <a:p>
            <a:pPr marL="285750" indent="-285750">
              <a:buFont typeface="Arial" panose="020B0604020202020204" pitchFamily="34" charset="0"/>
              <a:buChar char="•"/>
            </a:pPr>
            <a:r>
              <a:rPr lang="en-US" sz="2400" dirty="0" smtClean="0"/>
              <a:t>Chapter 7: Methods of  Differentiation </a:t>
            </a:r>
          </a:p>
          <a:p>
            <a:pPr marL="285750" indent="-285750">
              <a:buFont typeface="Arial" panose="020B0604020202020204" pitchFamily="34" charset="0"/>
              <a:buChar char="•"/>
            </a:pPr>
            <a:r>
              <a:rPr lang="en-US" sz="2400" dirty="0" smtClean="0"/>
              <a:t>Chapter 8: </a:t>
            </a:r>
            <a:r>
              <a:rPr lang="en-US" sz="2400" dirty="0"/>
              <a:t>Function of several variables</a:t>
            </a:r>
          </a:p>
          <a:p>
            <a:pPr marL="285750" indent="-285750">
              <a:buFont typeface="Arial" panose="020B0604020202020204" pitchFamily="34" charset="0"/>
              <a:buChar char="•"/>
            </a:pPr>
            <a:r>
              <a:rPr lang="en-US" sz="2400" dirty="0" smtClean="0"/>
              <a:t>Chapter 9: </a:t>
            </a:r>
            <a:r>
              <a:rPr lang="en-US" sz="2400" dirty="0"/>
              <a:t>Integration and applications</a:t>
            </a:r>
          </a:p>
          <a:p>
            <a:pPr marL="285750" lvl="0" indent="-285750">
              <a:buFont typeface="Arial" panose="020B0604020202020204" pitchFamily="34" charset="0"/>
              <a:buChar char="•"/>
            </a:pPr>
            <a:r>
              <a:rPr lang="en-US" sz="2400" dirty="0" smtClean="0"/>
              <a:t>Chapter 10: Linear algebra and applications</a:t>
            </a:r>
            <a:endParaRPr lang="en-US" sz="2400" dirty="0"/>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3096456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830" y="18473"/>
            <a:ext cx="9533101" cy="1610200"/>
          </a:xfrm>
          <a:prstGeom prst="rect">
            <a:avLst/>
          </a:prstGeom>
        </p:spPr>
      </p:pic>
      <p:sp>
        <p:nvSpPr>
          <p:cNvPr id="7" name="TextBox 6"/>
          <p:cNvSpPr txBox="1"/>
          <p:nvPr/>
        </p:nvSpPr>
        <p:spPr>
          <a:xfrm>
            <a:off x="2345575" y="606550"/>
            <a:ext cx="7005444"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General Tips For Studying Mathematics</a:t>
            </a:r>
          </a:p>
        </p:txBody>
      </p:sp>
      <p:sp>
        <p:nvSpPr>
          <p:cNvPr id="9" name="TextBox 8"/>
          <p:cNvSpPr txBox="1"/>
          <p:nvPr/>
        </p:nvSpPr>
        <p:spPr>
          <a:xfrm>
            <a:off x="1782618" y="1628673"/>
            <a:ext cx="9744364" cy="3785652"/>
          </a:xfrm>
          <a:prstGeom prst="rect">
            <a:avLst/>
          </a:prstGeom>
          <a:noFill/>
        </p:spPr>
        <p:txBody>
          <a:bodyPr wrap="square" rtlCol="0">
            <a:spAutoFit/>
          </a:bodyPr>
          <a:lstStyle/>
          <a:p>
            <a:pPr marL="285750" indent="-285750">
              <a:buFont typeface="Arial" panose="020B0604020202020204" pitchFamily="34" charset="0"/>
              <a:buChar char="•"/>
            </a:pPr>
            <a:r>
              <a:rPr lang="en-US" sz="2400" dirty="0" smtClean="0"/>
              <a:t>1: </a:t>
            </a:r>
            <a:r>
              <a:rPr lang="en-US" sz="2400" dirty="0"/>
              <a:t>LISTEN During </a:t>
            </a:r>
            <a:r>
              <a:rPr lang="en-US" sz="2400" dirty="0" smtClean="0"/>
              <a:t>Lecture</a:t>
            </a:r>
            <a:endParaRPr lang="en-US" sz="2400" dirty="0"/>
          </a:p>
          <a:p>
            <a:pPr marL="285750" lvl="0" indent="-285750">
              <a:buFont typeface="Arial" panose="020B0604020202020204" pitchFamily="34" charset="0"/>
              <a:buChar char="•"/>
            </a:pPr>
            <a:r>
              <a:rPr lang="en-US" sz="2400" dirty="0" smtClean="0"/>
              <a:t>2: </a:t>
            </a:r>
            <a:r>
              <a:rPr lang="en-US" sz="2400" dirty="0"/>
              <a:t>Take Good Notes</a:t>
            </a:r>
          </a:p>
          <a:p>
            <a:pPr marL="285750" indent="-285750">
              <a:buFont typeface="Arial" panose="020B0604020202020204" pitchFamily="34" charset="0"/>
              <a:buChar char="•"/>
            </a:pPr>
            <a:r>
              <a:rPr lang="en-US" sz="2400" dirty="0" smtClean="0"/>
              <a:t>3: </a:t>
            </a:r>
            <a:r>
              <a:rPr lang="en-US" sz="2400" dirty="0"/>
              <a:t>Ask Questions</a:t>
            </a:r>
          </a:p>
          <a:p>
            <a:pPr marL="285750" lvl="0" indent="-285750">
              <a:buFont typeface="Arial" panose="020B0604020202020204" pitchFamily="34" charset="0"/>
              <a:buChar char="•"/>
            </a:pPr>
            <a:r>
              <a:rPr lang="en-US" sz="2400" dirty="0" smtClean="0"/>
              <a:t>4: </a:t>
            </a:r>
            <a:r>
              <a:rPr lang="en-US" sz="2400" dirty="0"/>
              <a:t>Listen When Others Ask Questions</a:t>
            </a:r>
          </a:p>
          <a:p>
            <a:pPr marL="285750" indent="-285750">
              <a:buFont typeface="Arial" panose="020B0604020202020204" pitchFamily="34" charset="0"/>
              <a:buChar char="•"/>
            </a:pPr>
            <a:r>
              <a:rPr lang="en-US" sz="2400" dirty="0" smtClean="0"/>
              <a:t>5</a:t>
            </a:r>
            <a:r>
              <a:rPr lang="en-US" sz="2400" dirty="0"/>
              <a:t>: Review Notes After Class</a:t>
            </a:r>
          </a:p>
          <a:p>
            <a:pPr marL="285750" indent="-285750">
              <a:buFont typeface="Arial" panose="020B0604020202020204" pitchFamily="34" charset="0"/>
              <a:buChar char="•"/>
            </a:pPr>
            <a:r>
              <a:rPr lang="en-US" sz="2400" dirty="0" smtClean="0"/>
              <a:t>6: </a:t>
            </a:r>
            <a:r>
              <a:rPr lang="en-US" sz="2400" dirty="0"/>
              <a:t>Do More Homework</a:t>
            </a:r>
          </a:p>
          <a:p>
            <a:pPr marL="285750" indent="-285750">
              <a:buFont typeface="Arial" panose="020B0604020202020204" pitchFamily="34" charset="0"/>
              <a:buChar char="•"/>
            </a:pPr>
            <a:r>
              <a:rPr lang="en-US" sz="2400" dirty="0" smtClean="0"/>
              <a:t>7: </a:t>
            </a:r>
            <a:r>
              <a:rPr lang="en-US" sz="2400" dirty="0"/>
              <a:t>Practice, Practice, Practice</a:t>
            </a:r>
          </a:p>
          <a:p>
            <a:pPr marL="285750" indent="-285750">
              <a:buFont typeface="Arial" panose="020B0604020202020204" pitchFamily="34" charset="0"/>
              <a:buChar char="•"/>
            </a:pPr>
            <a:r>
              <a:rPr lang="en-US" sz="2400" dirty="0" smtClean="0"/>
              <a:t>8: </a:t>
            </a:r>
            <a:r>
              <a:rPr lang="en-US" sz="2400" dirty="0"/>
              <a:t>Don’t Forget Your Textbook.</a:t>
            </a:r>
          </a:p>
          <a:p>
            <a:pPr marL="285750" indent="-285750">
              <a:buFont typeface="Arial" panose="020B0604020202020204" pitchFamily="34" charset="0"/>
              <a:buChar char="•"/>
            </a:pPr>
            <a:r>
              <a:rPr lang="en-US" sz="2400" dirty="0" smtClean="0"/>
              <a:t>9: </a:t>
            </a:r>
            <a:r>
              <a:rPr lang="en-US" sz="2400" dirty="0"/>
              <a:t>Seek Help If You Need It</a:t>
            </a:r>
          </a:p>
          <a:p>
            <a:pPr marL="285750" indent="-285750">
              <a:buFont typeface="Arial" panose="020B0604020202020204" pitchFamily="34" charset="0"/>
              <a:buChar char="•"/>
            </a:pPr>
            <a:r>
              <a:rPr lang="en-US" sz="2400" dirty="0" smtClean="0"/>
              <a:t>10: </a:t>
            </a:r>
            <a:r>
              <a:rPr lang="en-US" sz="2400" dirty="0"/>
              <a:t>Have the Proper Attitude</a:t>
            </a:r>
          </a:p>
        </p:txBody>
      </p:sp>
    </p:spTree>
    <p:extLst>
      <p:ext uri="{BB962C8B-B14F-4D97-AF65-F5344CB8AC3E}">
        <p14:creationId xmlns:p14="http://schemas.microsoft.com/office/powerpoint/2010/main" val="14014012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3922128" y="554789"/>
            <a:ext cx="5368777"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LISTEN During Lecture</a:t>
            </a:r>
          </a:p>
        </p:txBody>
      </p:sp>
      <p:sp>
        <p:nvSpPr>
          <p:cNvPr id="9" name="TextBox 8"/>
          <p:cNvSpPr txBox="1"/>
          <p:nvPr/>
        </p:nvSpPr>
        <p:spPr>
          <a:xfrm>
            <a:off x="1129978" y="1921043"/>
            <a:ext cx="9666288" cy="2623795"/>
          </a:xfrm>
          <a:prstGeom prst="rect">
            <a:avLst/>
          </a:prstGeom>
          <a:noFill/>
        </p:spPr>
        <p:txBody>
          <a:bodyPr wrap="square" rtlCol="0">
            <a:spAutoFit/>
          </a:bodyPr>
          <a:lstStyle/>
          <a:p>
            <a:pPr algn="just">
              <a:lnSpc>
                <a:spcPct val="150000"/>
              </a:lnSpc>
            </a:pPr>
            <a:r>
              <a:rPr lang="en-US" sz="2800" dirty="0"/>
              <a:t>In order to get something out of the class you need to listen while in class. Often this can be difficult to do but it is very important. Sometimes important ideas will not be written down on the board, but instead just spoken by the </a:t>
            </a:r>
            <a:r>
              <a:rPr lang="en-US" sz="2800" dirty="0" smtClean="0"/>
              <a:t>lecturer.</a:t>
            </a:r>
            <a:endParaRPr lang="en-US" sz="2800" dirty="0">
              <a:solidFill>
                <a:srgbClr val="0A1F61"/>
              </a:solidFill>
              <a:latin typeface="Tajawal ExtraBold" panose="00000800000000000000" pitchFamily="2" charset="-78"/>
              <a:cs typeface="Tajawal ExtraBold" panose="00000800000000000000" pitchFamily="2" charset="-78"/>
            </a:endParaRPr>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6416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4320560" y="526437"/>
            <a:ext cx="3887603" cy="584775"/>
          </a:xfrm>
          <a:prstGeom prst="rect">
            <a:avLst/>
          </a:prstGeom>
          <a:noFill/>
        </p:spPr>
        <p:txBody>
          <a:bodyPr wrap="none" rtlCol="0">
            <a:spAutoFit/>
          </a:bodyPr>
          <a:lstStyle/>
          <a:p>
            <a:pPr lvl="0"/>
            <a:r>
              <a:rPr lang="en-US" sz="3200" dirty="0">
                <a:solidFill>
                  <a:schemeClr val="bg1"/>
                </a:solidFill>
                <a:latin typeface="Tajawal Medium" panose="00000600000000000000" pitchFamily="2" charset="-78"/>
                <a:cs typeface="Tajawal Medium" panose="00000600000000000000" pitchFamily="2" charset="-78"/>
              </a:rPr>
              <a:t>Take Good Notes</a:t>
            </a:r>
          </a:p>
        </p:txBody>
      </p:sp>
      <p:sp>
        <p:nvSpPr>
          <p:cNvPr id="9" name="TextBox 8"/>
          <p:cNvSpPr txBox="1"/>
          <p:nvPr/>
        </p:nvSpPr>
        <p:spPr>
          <a:xfrm>
            <a:off x="1150999" y="1907911"/>
            <a:ext cx="9666288" cy="3257174"/>
          </a:xfrm>
          <a:prstGeom prst="rect">
            <a:avLst/>
          </a:prstGeom>
          <a:noFill/>
        </p:spPr>
        <p:txBody>
          <a:bodyPr wrap="square" rtlCol="0">
            <a:spAutoFit/>
          </a:bodyPr>
          <a:lstStyle/>
          <a:p>
            <a:pPr algn="just">
              <a:lnSpc>
                <a:spcPct val="150000"/>
              </a:lnSpc>
            </a:pPr>
            <a:r>
              <a:rPr lang="en-US" sz="2800" dirty="0"/>
              <a:t>Try to write down everything that </a:t>
            </a:r>
            <a:r>
              <a:rPr lang="en-US" sz="2800" dirty="0" smtClean="0"/>
              <a:t>lecturer </a:t>
            </a:r>
            <a:r>
              <a:rPr lang="en-US" sz="2800" dirty="0"/>
              <a:t>puts on </a:t>
            </a:r>
            <a:r>
              <a:rPr lang="en-US" sz="2800" dirty="0" smtClean="0"/>
              <a:t>presentation. </a:t>
            </a:r>
            <a:r>
              <a:rPr lang="en-US" sz="2800" dirty="0"/>
              <a:t>It may seem easy when watching the </a:t>
            </a:r>
            <a:r>
              <a:rPr lang="en-US" sz="2800" dirty="0" smtClean="0"/>
              <a:t>lecturer, </a:t>
            </a:r>
            <a:r>
              <a:rPr lang="en-US" sz="2800" dirty="0"/>
              <a:t>but it often is not so easy when it comes time for you to do it. A good set of notes will help remind you how to do these problems</a:t>
            </a:r>
            <a:r>
              <a:rPr lang="en-US" sz="2800" dirty="0" smtClean="0"/>
              <a:t>.</a:t>
            </a:r>
            <a:r>
              <a:rPr lang="en-US" sz="2800" dirty="0"/>
              <a:t/>
            </a:r>
            <a:br>
              <a:rPr lang="en-US" sz="2800" dirty="0"/>
            </a:br>
            <a:endParaRPr lang="en-US" sz="2800" dirty="0"/>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75860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3922128" y="554789"/>
            <a:ext cx="3393878" cy="584775"/>
          </a:xfrm>
          <a:prstGeom prst="rect">
            <a:avLst/>
          </a:prstGeom>
          <a:noFill/>
        </p:spPr>
        <p:txBody>
          <a:bodyPr wrap="none" rtlCol="0">
            <a:spAutoFit/>
          </a:bodyPr>
          <a:lstStyle/>
          <a:p>
            <a:r>
              <a:rPr lang="en-US" sz="3200" dirty="0" smtClean="0">
                <a:solidFill>
                  <a:schemeClr val="bg1"/>
                </a:solidFill>
                <a:latin typeface="Tajawal Medium" panose="00000600000000000000" pitchFamily="2" charset="-78"/>
                <a:cs typeface="Tajawal Medium" panose="00000600000000000000" pitchFamily="2" charset="-78"/>
              </a:rPr>
              <a:t>Ask Questions</a:t>
            </a:r>
            <a:endParaRPr lang="en-US" sz="32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0998" y="2204822"/>
            <a:ext cx="9666288" cy="2031325"/>
          </a:xfrm>
          <a:prstGeom prst="rect">
            <a:avLst/>
          </a:prstGeom>
          <a:noFill/>
        </p:spPr>
        <p:txBody>
          <a:bodyPr wrap="square" rtlCol="0">
            <a:spAutoFit/>
          </a:bodyPr>
          <a:lstStyle/>
          <a:p>
            <a:pPr algn="just">
              <a:lnSpc>
                <a:spcPct val="150000"/>
              </a:lnSpc>
            </a:pPr>
            <a:r>
              <a:rPr lang="en-US" sz="2800" dirty="0"/>
              <a:t>If you don’t understand something then ask your </a:t>
            </a:r>
            <a:r>
              <a:rPr lang="en-US" sz="2800" dirty="0" smtClean="0"/>
              <a:t>lecturer. </a:t>
            </a:r>
            <a:r>
              <a:rPr lang="en-US" sz="2800" dirty="0"/>
              <a:t>Chances are you are not the only one who doesn’t understand.</a:t>
            </a:r>
            <a:br>
              <a:rPr lang="en-US" sz="2800" dirty="0"/>
            </a:br>
            <a:endParaRPr lang="en-US" sz="2800" dirty="0"/>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383896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2765995" y="554789"/>
            <a:ext cx="7058343" cy="523220"/>
          </a:xfrm>
          <a:prstGeom prst="rect">
            <a:avLst/>
          </a:prstGeom>
          <a:noFill/>
        </p:spPr>
        <p:txBody>
          <a:bodyPr wrap="none" rtlCol="0">
            <a:spAutoFit/>
          </a:bodyPr>
          <a:lstStyle/>
          <a:p>
            <a:pPr lvl="0"/>
            <a:r>
              <a:rPr lang="en-US" sz="2800" dirty="0">
                <a:solidFill>
                  <a:schemeClr val="bg1"/>
                </a:solidFill>
                <a:latin typeface="Tajawal Medium" panose="00000600000000000000" pitchFamily="2" charset="-78"/>
                <a:cs typeface="Tajawal Medium" panose="00000600000000000000" pitchFamily="2" charset="-78"/>
              </a:rPr>
              <a:t>LISTEN </a:t>
            </a:r>
            <a:r>
              <a:rPr lang="en-US" sz="2800" dirty="0" smtClean="0">
                <a:solidFill>
                  <a:schemeClr val="bg1"/>
                </a:solidFill>
                <a:latin typeface="Tajawal Medium" panose="00000600000000000000" pitchFamily="2" charset="-78"/>
                <a:cs typeface="Tajawal Medium" panose="00000600000000000000" pitchFamily="2" charset="-78"/>
              </a:rPr>
              <a:t>When </a:t>
            </a:r>
            <a:r>
              <a:rPr lang="en-US" sz="2800" dirty="0">
                <a:solidFill>
                  <a:schemeClr val="bg1"/>
                </a:solidFill>
                <a:latin typeface="Tajawal Medium" panose="00000600000000000000" pitchFamily="2" charset="-78"/>
                <a:cs typeface="Tajawal Medium" panose="00000600000000000000" pitchFamily="2" charset="-78"/>
              </a:rPr>
              <a:t>Others Ask </a:t>
            </a:r>
            <a:r>
              <a:rPr lang="en-US" sz="2800" dirty="0" smtClean="0">
                <a:solidFill>
                  <a:schemeClr val="bg1"/>
                </a:solidFill>
                <a:latin typeface="Tajawal Medium" panose="00000600000000000000" pitchFamily="2" charset="-78"/>
                <a:cs typeface="Tajawal Medium" panose="00000600000000000000" pitchFamily="2" charset="-78"/>
              </a:rPr>
              <a:t>Questions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29978" y="1921043"/>
            <a:ext cx="9666288" cy="2610843"/>
          </a:xfrm>
          <a:prstGeom prst="rect">
            <a:avLst/>
          </a:prstGeom>
          <a:noFill/>
        </p:spPr>
        <p:txBody>
          <a:bodyPr wrap="square" rtlCol="0">
            <a:spAutoFit/>
          </a:bodyPr>
          <a:lstStyle/>
          <a:p>
            <a:pPr algn="just">
              <a:lnSpc>
                <a:spcPct val="150000"/>
              </a:lnSpc>
            </a:pPr>
            <a:r>
              <a:rPr lang="en-US" sz="2800" dirty="0"/>
              <a:t>When other students ask questions make sure you listen to both the question and the answer. It may be that the student asking the question thought of something that you didn’t think of.</a:t>
            </a:r>
            <a:br>
              <a:rPr lang="en-US" sz="2800" dirty="0"/>
            </a:br>
            <a:endParaRPr lang="en-US" sz="2800" dirty="0"/>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890342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3922128" y="554789"/>
            <a:ext cx="53399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Review Notes After Class</a:t>
            </a:r>
          </a:p>
        </p:txBody>
      </p:sp>
      <p:sp>
        <p:nvSpPr>
          <p:cNvPr id="9" name="TextBox 8"/>
          <p:cNvSpPr txBox="1"/>
          <p:nvPr/>
        </p:nvSpPr>
        <p:spPr>
          <a:xfrm>
            <a:off x="1129978" y="1921043"/>
            <a:ext cx="9666288" cy="2610843"/>
          </a:xfrm>
          <a:prstGeom prst="rect">
            <a:avLst/>
          </a:prstGeom>
          <a:noFill/>
        </p:spPr>
        <p:txBody>
          <a:bodyPr wrap="square" rtlCol="0">
            <a:spAutoFit/>
          </a:bodyPr>
          <a:lstStyle/>
          <a:p>
            <a:pPr algn="just">
              <a:lnSpc>
                <a:spcPct val="150000"/>
              </a:lnSpc>
            </a:pPr>
            <a:r>
              <a:rPr lang="en-US" sz="2800" dirty="0"/>
              <a:t>After each class you should review your notes. Note the topics that you found confusing and formulate questions that you can ask your </a:t>
            </a:r>
            <a:r>
              <a:rPr lang="en-US" sz="2800" dirty="0" smtClean="0"/>
              <a:t>lecturer to </a:t>
            </a:r>
            <a:r>
              <a:rPr lang="en-US" sz="2800" dirty="0"/>
              <a:t>help you understand the topic.</a:t>
            </a:r>
            <a:br>
              <a:rPr lang="en-US" sz="2800" dirty="0"/>
            </a:br>
            <a:endParaRPr lang="en-US" sz="2800" dirty="0"/>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655325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3922128" y="554789"/>
            <a:ext cx="36215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Do More Homework</a:t>
            </a:r>
          </a:p>
        </p:txBody>
      </p:sp>
      <p:sp>
        <p:nvSpPr>
          <p:cNvPr id="9" name="TextBox 8"/>
          <p:cNvSpPr txBox="1"/>
          <p:nvPr/>
        </p:nvSpPr>
        <p:spPr>
          <a:xfrm>
            <a:off x="859821" y="1921043"/>
            <a:ext cx="9936445" cy="2031325"/>
          </a:xfrm>
          <a:prstGeom prst="rect">
            <a:avLst/>
          </a:prstGeom>
          <a:noFill/>
        </p:spPr>
        <p:txBody>
          <a:bodyPr wrap="square" rtlCol="0">
            <a:spAutoFit/>
          </a:bodyPr>
          <a:lstStyle/>
          <a:p>
            <a:pPr algn="just">
              <a:lnSpc>
                <a:spcPct val="150000"/>
              </a:lnSpc>
            </a:pPr>
            <a:r>
              <a:rPr lang="en-US" sz="2800" dirty="0"/>
              <a:t>Do not limit yourself to just the homework that your </a:t>
            </a:r>
            <a:r>
              <a:rPr lang="en-US" sz="2800" dirty="0" smtClean="0"/>
              <a:t>lecturer assigns</a:t>
            </a:r>
            <a:r>
              <a:rPr lang="en-US" sz="2800" dirty="0"/>
              <a:t>. The more problems that you work the better off you’ll be.</a:t>
            </a:r>
            <a:br>
              <a:rPr lang="en-US" sz="2800" dirty="0"/>
            </a:br>
            <a:endParaRPr lang="en-US" sz="2800" dirty="0"/>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88166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3922128" y="554789"/>
            <a:ext cx="61991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Practice, Practice, Practice</a:t>
            </a:r>
          </a:p>
        </p:txBody>
      </p:sp>
      <p:sp>
        <p:nvSpPr>
          <p:cNvPr id="9" name="TextBox 8"/>
          <p:cNvSpPr txBox="1"/>
          <p:nvPr/>
        </p:nvSpPr>
        <p:spPr>
          <a:xfrm>
            <a:off x="1129978" y="1921043"/>
            <a:ext cx="9666288" cy="1964512"/>
          </a:xfrm>
          <a:prstGeom prst="rect">
            <a:avLst/>
          </a:prstGeom>
          <a:noFill/>
        </p:spPr>
        <p:txBody>
          <a:bodyPr wrap="square" rtlCol="0">
            <a:spAutoFit/>
          </a:bodyPr>
          <a:lstStyle/>
          <a:p>
            <a:pPr algn="just">
              <a:lnSpc>
                <a:spcPct val="150000"/>
              </a:lnSpc>
            </a:pPr>
            <a:r>
              <a:rPr lang="en-US" sz="2800" dirty="0"/>
              <a:t>Practice as much as possible. The only way to really learn how to do problems is work lots of them. The more you work, the better prepared you will be come exam time.</a:t>
            </a:r>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3592438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3922128" y="554789"/>
            <a:ext cx="59843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Don’t Forget Your </a:t>
            </a:r>
            <a:r>
              <a:rPr lang="en-US" sz="2800" dirty="0" smtClean="0">
                <a:solidFill>
                  <a:schemeClr val="bg1"/>
                </a:solidFill>
                <a:latin typeface="Tajawal Medium" panose="00000600000000000000" pitchFamily="2" charset="-78"/>
                <a:cs typeface="Tajawal Medium" panose="00000600000000000000" pitchFamily="2" charset="-78"/>
              </a:rPr>
              <a:t>Textbook</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29978" y="1921043"/>
            <a:ext cx="9666288" cy="2610843"/>
          </a:xfrm>
          <a:prstGeom prst="rect">
            <a:avLst/>
          </a:prstGeom>
          <a:noFill/>
        </p:spPr>
        <p:txBody>
          <a:bodyPr wrap="square" rtlCol="0">
            <a:spAutoFit/>
          </a:bodyPr>
          <a:lstStyle/>
          <a:p>
            <a:pPr algn="just">
              <a:lnSpc>
                <a:spcPct val="150000"/>
              </a:lnSpc>
            </a:pPr>
            <a:r>
              <a:rPr lang="en-US" sz="2800" dirty="0"/>
              <a:t>If you get stuck on a topic that was discussed in class do not forget that you do have a textbook. Often the text book will contain examples not worked in class and/or a different approach to a problem.</a:t>
            </a:r>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30036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3922128" y="554789"/>
            <a:ext cx="53399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Seek Help If You Need It</a:t>
            </a:r>
          </a:p>
        </p:txBody>
      </p:sp>
      <p:sp>
        <p:nvSpPr>
          <p:cNvPr id="9" name="TextBox 8"/>
          <p:cNvSpPr txBox="1"/>
          <p:nvPr/>
        </p:nvSpPr>
        <p:spPr>
          <a:xfrm>
            <a:off x="1129978" y="1921043"/>
            <a:ext cx="9666288" cy="1318181"/>
          </a:xfrm>
          <a:prstGeom prst="rect">
            <a:avLst/>
          </a:prstGeom>
          <a:noFill/>
        </p:spPr>
        <p:txBody>
          <a:bodyPr wrap="square" rtlCol="0">
            <a:spAutoFit/>
          </a:bodyPr>
          <a:lstStyle/>
          <a:p>
            <a:pPr algn="just">
              <a:lnSpc>
                <a:spcPct val="150000"/>
              </a:lnSpc>
            </a:pPr>
            <a:r>
              <a:rPr lang="en-US" sz="2800" dirty="0"/>
              <a:t>If you are having trouble with your math class you have many options open to you and you should take advantage of them. </a:t>
            </a:r>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093896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3922128" y="554789"/>
            <a:ext cx="53399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Have the Proper Attitude</a:t>
            </a:r>
          </a:p>
        </p:txBody>
      </p:sp>
      <p:sp>
        <p:nvSpPr>
          <p:cNvPr id="9" name="TextBox 8"/>
          <p:cNvSpPr txBox="1"/>
          <p:nvPr/>
        </p:nvSpPr>
        <p:spPr>
          <a:xfrm>
            <a:off x="1129978" y="1921043"/>
            <a:ext cx="9666288" cy="1964512"/>
          </a:xfrm>
          <a:prstGeom prst="rect">
            <a:avLst/>
          </a:prstGeom>
          <a:noFill/>
        </p:spPr>
        <p:txBody>
          <a:bodyPr wrap="square" rtlCol="0">
            <a:spAutoFit/>
          </a:bodyPr>
          <a:lstStyle/>
          <a:p>
            <a:pPr algn="just">
              <a:lnSpc>
                <a:spcPct val="150000"/>
              </a:lnSpc>
            </a:pPr>
            <a:r>
              <a:rPr lang="en-US" sz="2800" dirty="0"/>
              <a:t>Always do the best that you can. Do not try to do just enough to get by. You should always do the best that you can and strive for the best grade that you can possibly get.</a:t>
            </a:r>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9936126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TotalTime>
  <Words>770</Words>
  <Application>Microsoft Office PowerPoint</Application>
  <PresentationFormat>Widescreen</PresentationFormat>
  <Paragraphs>94</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Dr.Al Faisal</cp:lastModifiedBy>
  <cp:revision>25</cp:revision>
  <dcterms:created xsi:type="dcterms:W3CDTF">2021-08-03T13:03:26Z</dcterms:created>
  <dcterms:modified xsi:type="dcterms:W3CDTF">2023-01-18T09:56:43Z</dcterms:modified>
</cp:coreProperties>
</file>