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2"/>
  </p:notesMasterIdLst>
  <p:sldIdLst>
    <p:sldId id="345" r:id="rId2"/>
    <p:sldId id="258" r:id="rId3"/>
    <p:sldId id="259" r:id="rId4"/>
    <p:sldId id="4327" r:id="rId5"/>
    <p:sldId id="3264" r:id="rId6"/>
    <p:sldId id="4313" r:id="rId7"/>
    <p:sldId id="337" r:id="rId8"/>
    <p:sldId id="4330" r:id="rId9"/>
    <p:sldId id="4331" r:id="rId10"/>
    <p:sldId id="4332" r:id="rId11"/>
    <p:sldId id="4334" r:id="rId12"/>
    <p:sldId id="4333" r:id="rId13"/>
    <p:sldId id="4305" r:id="rId14"/>
    <p:sldId id="4335" r:id="rId15"/>
    <p:sldId id="3243" r:id="rId16"/>
    <p:sldId id="4336" r:id="rId17"/>
    <p:sldId id="4338" r:id="rId18"/>
    <p:sldId id="4339" r:id="rId19"/>
    <p:sldId id="4340" r:id="rId20"/>
    <p:sldId id="4341" r:id="rId21"/>
    <p:sldId id="4345" r:id="rId22"/>
    <p:sldId id="4346" r:id="rId23"/>
    <p:sldId id="4342" r:id="rId24"/>
    <p:sldId id="4328" r:id="rId25"/>
    <p:sldId id="4343" r:id="rId26"/>
    <p:sldId id="338" r:id="rId27"/>
    <p:sldId id="4348" r:id="rId28"/>
    <p:sldId id="4349" r:id="rId29"/>
    <p:sldId id="4350" r:id="rId30"/>
    <p:sldId id="4352" r:id="rId31"/>
    <p:sldId id="4354" r:id="rId32"/>
    <p:sldId id="4347" r:id="rId33"/>
    <p:sldId id="4351" r:id="rId34"/>
    <p:sldId id="4356" r:id="rId35"/>
    <p:sldId id="4357" r:id="rId36"/>
    <p:sldId id="4355" r:id="rId37"/>
    <p:sldId id="308" r:id="rId38"/>
    <p:sldId id="307" r:id="rId39"/>
    <p:sldId id="309" r:id="rId40"/>
    <p:sldId id="264" r:id="rId4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4" roundtripDataSignature="AMtx7mhf+BHnEPptgyEj12pvH+dl+JTSO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9BA8"/>
    <a:srgbClr val="1C222E"/>
    <a:srgbClr val="1B1E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BBFCDE-6505-BC42-82A7-4C46833193E5}" v="2" dt="2023-10-23T21:04:50.7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7685"/>
    <p:restoredTop sz="94464"/>
  </p:normalViewPr>
  <p:slideViewPr>
    <p:cSldViewPr snapToGrid="0">
      <p:cViewPr>
        <p:scale>
          <a:sx n="60" d="100"/>
          <a:sy n="60" d="100"/>
        </p:scale>
        <p:origin x="144" y="8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customschemas.google.com/relationships/presentationmetadata" Target="meta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1C222E"/>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5F4B5D-9217-414E-9FD4-99EFD8148817}" type="doc">
      <dgm:prSet loTypeId="urn:microsoft.com/office/officeart/2005/8/layout/hierarchy2" loCatId="" qsTypeId="urn:microsoft.com/office/officeart/2005/8/quickstyle/simple1" qsCatId="simple" csTypeId="urn:microsoft.com/office/officeart/2005/8/colors/accent1_2" csCatId="accent1" phldr="1"/>
      <dgm:spPr/>
      <dgm:t>
        <a:bodyPr/>
        <a:lstStyle/>
        <a:p>
          <a:endParaRPr lang="en-US"/>
        </a:p>
      </dgm:t>
    </dgm:pt>
    <dgm:pt modelId="{695F18FF-3854-7941-B6F4-5F8B43729419}">
      <dgm:prSet phldrT="[Text]" custT="1"/>
      <dgm:spPr>
        <a:solidFill>
          <a:srgbClr val="1C222E"/>
        </a:solidFill>
      </dgm:spPr>
      <dgm:t>
        <a:bodyPr/>
        <a:lstStyle/>
        <a:p>
          <a:r>
            <a:rPr lang="en-US" sz="1600" dirty="0"/>
            <a:t>Epic</a:t>
          </a:r>
        </a:p>
      </dgm:t>
    </dgm:pt>
    <dgm:pt modelId="{94A54A26-ED3B-3849-AB83-C2859021B564}" type="parTrans" cxnId="{57A9BAB0-4287-1D4B-ACCF-320C5F012884}">
      <dgm:prSet/>
      <dgm:spPr/>
      <dgm:t>
        <a:bodyPr/>
        <a:lstStyle/>
        <a:p>
          <a:endParaRPr lang="en-US" sz="1600"/>
        </a:p>
      </dgm:t>
    </dgm:pt>
    <dgm:pt modelId="{C8066B35-8BBF-194E-A2BA-231F785CCF63}" type="sibTrans" cxnId="{57A9BAB0-4287-1D4B-ACCF-320C5F012884}">
      <dgm:prSet/>
      <dgm:spPr/>
      <dgm:t>
        <a:bodyPr/>
        <a:lstStyle/>
        <a:p>
          <a:endParaRPr lang="en-US" sz="1600"/>
        </a:p>
      </dgm:t>
    </dgm:pt>
    <dgm:pt modelId="{FAEF457B-B267-FD44-8CE6-6E99A00FBDBC}">
      <dgm:prSet phldrT="[Text]" custT="1"/>
      <dgm:spPr>
        <a:solidFill>
          <a:srgbClr val="1C222E"/>
        </a:solidFill>
      </dgm:spPr>
      <dgm:t>
        <a:bodyPr/>
        <a:lstStyle/>
        <a:p>
          <a:r>
            <a:rPr lang="en-US" sz="1600" dirty="0"/>
            <a:t>User Story 1</a:t>
          </a:r>
        </a:p>
      </dgm:t>
    </dgm:pt>
    <dgm:pt modelId="{CDB9167E-10A0-7B43-AB55-CA9232AA5BDC}" type="parTrans" cxnId="{5E097239-3062-E14A-AE8E-B2295120E6B7}">
      <dgm:prSet custT="1"/>
      <dgm:spPr/>
      <dgm:t>
        <a:bodyPr/>
        <a:lstStyle/>
        <a:p>
          <a:endParaRPr lang="en-US" sz="1600" dirty="0"/>
        </a:p>
      </dgm:t>
    </dgm:pt>
    <dgm:pt modelId="{78CE7442-3B48-5246-82CB-83D91B800F61}" type="sibTrans" cxnId="{5E097239-3062-E14A-AE8E-B2295120E6B7}">
      <dgm:prSet/>
      <dgm:spPr/>
      <dgm:t>
        <a:bodyPr/>
        <a:lstStyle/>
        <a:p>
          <a:endParaRPr lang="en-US" sz="1600"/>
        </a:p>
      </dgm:t>
    </dgm:pt>
    <dgm:pt modelId="{3BE4F8CF-C969-9F46-8020-D0FBB4925526}">
      <dgm:prSet phldrT="[Text]" custT="1"/>
      <dgm:spPr>
        <a:solidFill>
          <a:srgbClr val="1C222E"/>
        </a:solidFill>
      </dgm:spPr>
      <dgm:t>
        <a:bodyPr/>
        <a:lstStyle/>
        <a:p>
          <a:r>
            <a:rPr lang="en-US" sz="1600" dirty="0"/>
            <a:t>User story 2</a:t>
          </a:r>
        </a:p>
      </dgm:t>
    </dgm:pt>
    <dgm:pt modelId="{67AB25CC-C8CB-8545-BC93-47E27BF61667}" type="parTrans" cxnId="{5A4E18B5-066F-6843-8F08-9D710F0E2DA1}">
      <dgm:prSet custT="1"/>
      <dgm:spPr/>
      <dgm:t>
        <a:bodyPr/>
        <a:lstStyle/>
        <a:p>
          <a:endParaRPr lang="en-US" sz="1600" dirty="0"/>
        </a:p>
      </dgm:t>
    </dgm:pt>
    <dgm:pt modelId="{34EBB9F2-F414-5B4F-BA37-51CA1414EC75}" type="sibTrans" cxnId="{5A4E18B5-066F-6843-8F08-9D710F0E2DA1}">
      <dgm:prSet/>
      <dgm:spPr/>
      <dgm:t>
        <a:bodyPr/>
        <a:lstStyle/>
        <a:p>
          <a:endParaRPr lang="en-US" sz="1600"/>
        </a:p>
      </dgm:t>
    </dgm:pt>
    <dgm:pt modelId="{A062B86E-93E6-374F-829B-222D5A01C93E}">
      <dgm:prSet custT="1"/>
      <dgm:spPr>
        <a:solidFill>
          <a:srgbClr val="1C222E"/>
        </a:solidFill>
      </dgm:spPr>
      <dgm:t>
        <a:bodyPr/>
        <a:lstStyle/>
        <a:p>
          <a:r>
            <a:rPr lang="en-US" sz="1600" dirty="0"/>
            <a:t>Feature 2</a:t>
          </a:r>
        </a:p>
      </dgm:t>
    </dgm:pt>
    <dgm:pt modelId="{AC6234D4-5147-3847-85F0-C00D1CEEF970}" type="parTrans" cxnId="{20B4E59D-11E0-7E48-A0EE-76ACBABC83D4}">
      <dgm:prSet custT="1"/>
      <dgm:spPr/>
      <dgm:t>
        <a:bodyPr/>
        <a:lstStyle/>
        <a:p>
          <a:pPr rtl="0"/>
          <a:endParaRPr lang="en-US" sz="1600" dirty="0"/>
        </a:p>
      </dgm:t>
    </dgm:pt>
    <dgm:pt modelId="{28469D2C-E33A-5A4E-8FA9-825A7F111BD4}" type="sibTrans" cxnId="{20B4E59D-11E0-7E48-A0EE-76ACBABC83D4}">
      <dgm:prSet/>
      <dgm:spPr/>
      <dgm:t>
        <a:bodyPr/>
        <a:lstStyle/>
        <a:p>
          <a:endParaRPr lang="en-US" sz="1600"/>
        </a:p>
      </dgm:t>
    </dgm:pt>
    <dgm:pt modelId="{8794B080-51EB-5440-B130-57C43BDE8102}">
      <dgm:prSet custT="1"/>
      <dgm:spPr>
        <a:solidFill>
          <a:srgbClr val="1C222E"/>
        </a:solidFill>
      </dgm:spPr>
      <dgm:t>
        <a:bodyPr/>
        <a:lstStyle/>
        <a:p>
          <a:r>
            <a:rPr lang="en-US" sz="1600" dirty="0"/>
            <a:t>User Story 1</a:t>
          </a:r>
        </a:p>
      </dgm:t>
    </dgm:pt>
    <dgm:pt modelId="{4F7CE8CA-456C-B04B-A4A8-511BFD6A852C}" type="parTrans" cxnId="{632B8687-3034-8740-8651-1A8807957878}">
      <dgm:prSet custT="1"/>
      <dgm:spPr/>
      <dgm:t>
        <a:bodyPr/>
        <a:lstStyle/>
        <a:p>
          <a:endParaRPr lang="en-US" sz="1600" dirty="0"/>
        </a:p>
      </dgm:t>
    </dgm:pt>
    <dgm:pt modelId="{F42E4682-F601-6E48-BBEC-31143D99D4DD}" type="sibTrans" cxnId="{632B8687-3034-8740-8651-1A8807957878}">
      <dgm:prSet/>
      <dgm:spPr/>
      <dgm:t>
        <a:bodyPr/>
        <a:lstStyle/>
        <a:p>
          <a:endParaRPr lang="en-US" sz="1600"/>
        </a:p>
      </dgm:t>
    </dgm:pt>
    <dgm:pt modelId="{E1CA2E03-7D28-8440-8CC1-07BB3B4F1A37}">
      <dgm:prSet phldrT="[Text]" custT="1"/>
      <dgm:spPr>
        <a:solidFill>
          <a:srgbClr val="1C222E"/>
        </a:solidFill>
      </dgm:spPr>
      <dgm:t>
        <a:bodyPr/>
        <a:lstStyle/>
        <a:p>
          <a:r>
            <a:rPr lang="en-US" sz="1600" dirty="0"/>
            <a:t>Feature 1</a:t>
          </a:r>
        </a:p>
      </dgm:t>
    </dgm:pt>
    <dgm:pt modelId="{12EE8143-9B6D-D14B-951D-061E0A3FCC5C}" type="parTrans" cxnId="{92E5ED22-53E4-CE43-8F69-F7EAC1AB5EB4}">
      <dgm:prSet custT="1"/>
      <dgm:spPr/>
      <dgm:t>
        <a:bodyPr/>
        <a:lstStyle/>
        <a:p>
          <a:endParaRPr lang="en-US" sz="1600" dirty="0"/>
        </a:p>
      </dgm:t>
    </dgm:pt>
    <dgm:pt modelId="{A8AF57B1-99A3-7C4D-AF89-08E108DFB0B7}" type="sibTrans" cxnId="{92E5ED22-53E4-CE43-8F69-F7EAC1AB5EB4}">
      <dgm:prSet/>
      <dgm:spPr/>
      <dgm:t>
        <a:bodyPr/>
        <a:lstStyle/>
        <a:p>
          <a:endParaRPr lang="en-US" sz="1600"/>
        </a:p>
      </dgm:t>
    </dgm:pt>
    <dgm:pt modelId="{43FCAC6D-5CD7-C340-902D-2D75E7F2A204}">
      <dgm:prSet phldrT="[Text]" custT="1"/>
      <dgm:spPr>
        <a:solidFill>
          <a:srgbClr val="1C222E"/>
        </a:solidFill>
      </dgm:spPr>
      <dgm:t>
        <a:bodyPr/>
        <a:lstStyle/>
        <a:p>
          <a:r>
            <a:rPr lang="en-US" sz="1600" dirty="0"/>
            <a:t>User story 2</a:t>
          </a:r>
        </a:p>
      </dgm:t>
    </dgm:pt>
    <dgm:pt modelId="{67C74289-2EE9-7043-9AEA-83EFA1AD67F5}" type="parTrans" cxnId="{D823C506-89A8-7446-85E9-AD19052FCC8C}">
      <dgm:prSet custT="1"/>
      <dgm:spPr/>
      <dgm:t>
        <a:bodyPr/>
        <a:lstStyle/>
        <a:p>
          <a:endParaRPr lang="en-US" sz="1600" dirty="0"/>
        </a:p>
      </dgm:t>
    </dgm:pt>
    <dgm:pt modelId="{91D691DE-98BE-A443-95DD-05500F8B0FD9}" type="sibTrans" cxnId="{D823C506-89A8-7446-85E9-AD19052FCC8C}">
      <dgm:prSet/>
      <dgm:spPr/>
      <dgm:t>
        <a:bodyPr/>
        <a:lstStyle/>
        <a:p>
          <a:endParaRPr lang="en-US" sz="1600"/>
        </a:p>
      </dgm:t>
    </dgm:pt>
    <dgm:pt modelId="{DC0346B1-3C62-A047-8719-BBBA8AB03721}" type="pres">
      <dgm:prSet presAssocID="{465F4B5D-9217-414E-9FD4-99EFD8148817}" presName="diagram" presStyleCnt="0">
        <dgm:presLayoutVars>
          <dgm:chPref val="1"/>
          <dgm:dir/>
          <dgm:animOne val="branch"/>
          <dgm:animLvl val="lvl"/>
          <dgm:resizeHandles val="exact"/>
        </dgm:presLayoutVars>
      </dgm:prSet>
      <dgm:spPr/>
    </dgm:pt>
    <dgm:pt modelId="{F44066C5-52BC-B24E-B19D-81312FFEF7B1}" type="pres">
      <dgm:prSet presAssocID="{695F18FF-3854-7941-B6F4-5F8B43729419}" presName="root1" presStyleCnt="0"/>
      <dgm:spPr/>
    </dgm:pt>
    <dgm:pt modelId="{53111788-0C68-304C-8DEB-EE5F723E0F33}" type="pres">
      <dgm:prSet presAssocID="{695F18FF-3854-7941-B6F4-5F8B43729419}" presName="LevelOneTextNode" presStyleLbl="node0" presStyleIdx="0" presStyleCnt="1">
        <dgm:presLayoutVars>
          <dgm:chPref val="3"/>
        </dgm:presLayoutVars>
      </dgm:prSet>
      <dgm:spPr/>
    </dgm:pt>
    <dgm:pt modelId="{F2C8C51D-8BA4-8A40-9F54-D6B814BE6B27}" type="pres">
      <dgm:prSet presAssocID="{695F18FF-3854-7941-B6F4-5F8B43729419}" presName="level2hierChild" presStyleCnt="0"/>
      <dgm:spPr/>
    </dgm:pt>
    <dgm:pt modelId="{91274F3B-EA25-2C4C-A104-9407350C77EA}" type="pres">
      <dgm:prSet presAssocID="{12EE8143-9B6D-D14B-951D-061E0A3FCC5C}" presName="conn2-1" presStyleLbl="parChTrans1D2" presStyleIdx="0" presStyleCnt="2"/>
      <dgm:spPr/>
    </dgm:pt>
    <dgm:pt modelId="{AB276B4F-EED0-7348-8477-3D37EB332CD0}" type="pres">
      <dgm:prSet presAssocID="{12EE8143-9B6D-D14B-951D-061E0A3FCC5C}" presName="connTx" presStyleLbl="parChTrans1D2" presStyleIdx="0" presStyleCnt="2"/>
      <dgm:spPr/>
    </dgm:pt>
    <dgm:pt modelId="{4AB8DBB8-7406-E241-BC56-B2DFD617567D}" type="pres">
      <dgm:prSet presAssocID="{E1CA2E03-7D28-8440-8CC1-07BB3B4F1A37}" presName="root2" presStyleCnt="0"/>
      <dgm:spPr/>
    </dgm:pt>
    <dgm:pt modelId="{44AAC897-E8D9-F545-9A3E-A5ECBB8A424C}" type="pres">
      <dgm:prSet presAssocID="{E1CA2E03-7D28-8440-8CC1-07BB3B4F1A37}" presName="LevelTwoTextNode" presStyleLbl="node2" presStyleIdx="0" presStyleCnt="2">
        <dgm:presLayoutVars>
          <dgm:chPref val="3"/>
        </dgm:presLayoutVars>
      </dgm:prSet>
      <dgm:spPr/>
    </dgm:pt>
    <dgm:pt modelId="{BA222F57-B368-EA41-AD4C-97BCB0DC4F8B}" type="pres">
      <dgm:prSet presAssocID="{E1CA2E03-7D28-8440-8CC1-07BB3B4F1A37}" presName="level3hierChild" presStyleCnt="0"/>
      <dgm:spPr/>
    </dgm:pt>
    <dgm:pt modelId="{F129CC26-CE38-C843-A0D1-9BAF620E94A3}" type="pres">
      <dgm:prSet presAssocID="{CDB9167E-10A0-7B43-AB55-CA9232AA5BDC}" presName="conn2-1" presStyleLbl="parChTrans1D3" presStyleIdx="0" presStyleCnt="4"/>
      <dgm:spPr/>
    </dgm:pt>
    <dgm:pt modelId="{3535D2EC-87D3-7F4C-AC3A-AAA0A9B4EEDB}" type="pres">
      <dgm:prSet presAssocID="{CDB9167E-10A0-7B43-AB55-CA9232AA5BDC}" presName="connTx" presStyleLbl="parChTrans1D3" presStyleIdx="0" presStyleCnt="4"/>
      <dgm:spPr/>
    </dgm:pt>
    <dgm:pt modelId="{A65B2457-8757-3243-8A9E-CD324B2E5D66}" type="pres">
      <dgm:prSet presAssocID="{FAEF457B-B267-FD44-8CE6-6E99A00FBDBC}" presName="root2" presStyleCnt="0"/>
      <dgm:spPr/>
    </dgm:pt>
    <dgm:pt modelId="{B846E6E8-7DCC-6B41-A13C-C272F081FC93}" type="pres">
      <dgm:prSet presAssocID="{FAEF457B-B267-FD44-8CE6-6E99A00FBDBC}" presName="LevelTwoTextNode" presStyleLbl="node3" presStyleIdx="0" presStyleCnt="4">
        <dgm:presLayoutVars>
          <dgm:chPref val="3"/>
        </dgm:presLayoutVars>
      </dgm:prSet>
      <dgm:spPr/>
    </dgm:pt>
    <dgm:pt modelId="{3B119D21-B308-6D45-889E-02A5D5CF9C6F}" type="pres">
      <dgm:prSet presAssocID="{FAEF457B-B267-FD44-8CE6-6E99A00FBDBC}" presName="level3hierChild" presStyleCnt="0"/>
      <dgm:spPr/>
    </dgm:pt>
    <dgm:pt modelId="{997513DE-785B-A340-9D57-60EA8D9B5304}" type="pres">
      <dgm:prSet presAssocID="{67AB25CC-C8CB-8545-BC93-47E27BF61667}" presName="conn2-1" presStyleLbl="parChTrans1D3" presStyleIdx="1" presStyleCnt="4"/>
      <dgm:spPr/>
    </dgm:pt>
    <dgm:pt modelId="{F414BCFD-CAF3-E244-AB6D-6BFA929197A8}" type="pres">
      <dgm:prSet presAssocID="{67AB25CC-C8CB-8545-BC93-47E27BF61667}" presName="connTx" presStyleLbl="parChTrans1D3" presStyleIdx="1" presStyleCnt="4"/>
      <dgm:spPr/>
    </dgm:pt>
    <dgm:pt modelId="{9CFE4027-C7A6-904D-8FC4-34F1BD74B7B5}" type="pres">
      <dgm:prSet presAssocID="{3BE4F8CF-C969-9F46-8020-D0FBB4925526}" presName="root2" presStyleCnt="0"/>
      <dgm:spPr/>
    </dgm:pt>
    <dgm:pt modelId="{91E14D3F-A321-1B43-AAE7-4D2FA854B632}" type="pres">
      <dgm:prSet presAssocID="{3BE4F8CF-C969-9F46-8020-D0FBB4925526}" presName="LevelTwoTextNode" presStyleLbl="node3" presStyleIdx="1" presStyleCnt="4">
        <dgm:presLayoutVars>
          <dgm:chPref val="3"/>
        </dgm:presLayoutVars>
      </dgm:prSet>
      <dgm:spPr/>
    </dgm:pt>
    <dgm:pt modelId="{D5C7F48F-9A5C-3049-B110-BDA084308085}" type="pres">
      <dgm:prSet presAssocID="{3BE4F8CF-C969-9F46-8020-D0FBB4925526}" presName="level3hierChild" presStyleCnt="0"/>
      <dgm:spPr/>
    </dgm:pt>
    <dgm:pt modelId="{6892815F-BC44-A94E-B3F4-386478AD9D89}" type="pres">
      <dgm:prSet presAssocID="{AC6234D4-5147-3847-85F0-C00D1CEEF970}" presName="conn2-1" presStyleLbl="parChTrans1D2" presStyleIdx="1" presStyleCnt="2"/>
      <dgm:spPr/>
    </dgm:pt>
    <dgm:pt modelId="{B1AA9CD1-BE2E-1945-AFCA-4F3AD13B2419}" type="pres">
      <dgm:prSet presAssocID="{AC6234D4-5147-3847-85F0-C00D1CEEF970}" presName="connTx" presStyleLbl="parChTrans1D2" presStyleIdx="1" presStyleCnt="2"/>
      <dgm:spPr/>
    </dgm:pt>
    <dgm:pt modelId="{6E1B379D-1E4C-184F-8AF9-4E9A13C4EA9B}" type="pres">
      <dgm:prSet presAssocID="{A062B86E-93E6-374F-829B-222D5A01C93E}" presName="root2" presStyleCnt="0"/>
      <dgm:spPr/>
    </dgm:pt>
    <dgm:pt modelId="{D9DF363C-62C9-7142-B77E-85BBFDDC44B4}" type="pres">
      <dgm:prSet presAssocID="{A062B86E-93E6-374F-829B-222D5A01C93E}" presName="LevelTwoTextNode" presStyleLbl="node2" presStyleIdx="1" presStyleCnt="2">
        <dgm:presLayoutVars>
          <dgm:chPref val="3"/>
        </dgm:presLayoutVars>
      </dgm:prSet>
      <dgm:spPr/>
    </dgm:pt>
    <dgm:pt modelId="{EAA9EF78-5898-8E41-B49E-23CF81EF03B9}" type="pres">
      <dgm:prSet presAssocID="{A062B86E-93E6-374F-829B-222D5A01C93E}" presName="level3hierChild" presStyleCnt="0"/>
      <dgm:spPr/>
    </dgm:pt>
    <dgm:pt modelId="{9B4FE732-98E7-CF4E-866A-01C76179C0BD}" type="pres">
      <dgm:prSet presAssocID="{4F7CE8CA-456C-B04B-A4A8-511BFD6A852C}" presName="conn2-1" presStyleLbl="parChTrans1D3" presStyleIdx="2" presStyleCnt="4"/>
      <dgm:spPr/>
    </dgm:pt>
    <dgm:pt modelId="{50054EC9-B9AC-EE4B-87F8-E13BCAA53240}" type="pres">
      <dgm:prSet presAssocID="{4F7CE8CA-456C-B04B-A4A8-511BFD6A852C}" presName="connTx" presStyleLbl="parChTrans1D3" presStyleIdx="2" presStyleCnt="4"/>
      <dgm:spPr/>
    </dgm:pt>
    <dgm:pt modelId="{C03878EF-1464-C74A-B744-A1930090F187}" type="pres">
      <dgm:prSet presAssocID="{8794B080-51EB-5440-B130-57C43BDE8102}" presName="root2" presStyleCnt="0"/>
      <dgm:spPr/>
    </dgm:pt>
    <dgm:pt modelId="{F3A2C881-3BB5-1E4E-890C-7DF2689272AE}" type="pres">
      <dgm:prSet presAssocID="{8794B080-51EB-5440-B130-57C43BDE8102}" presName="LevelTwoTextNode" presStyleLbl="node3" presStyleIdx="2" presStyleCnt="4">
        <dgm:presLayoutVars>
          <dgm:chPref val="3"/>
        </dgm:presLayoutVars>
      </dgm:prSet>
      <dgm:spPr/>
    </dgm:pt>
    <dgm:pt modelId="{A3F9A617-A3A5-FD42-85D9-A01E3BB9127E}" type="pres">
      <dgm:prSet presAssocID="{8794B080-51EB-5440-B130-57C43BDE8102}" presName="level3hierChild" presStyleCnt="0"/>
      <dgm:spPr/>
    </dgm:pt>
    <dgm:pt modelId="{BCC6667B-2182-2949-9687-0D6491DF7A49}" type="pres">
      <dgm:prSet presAssocID="{67C74289-2EE9-7043-9AEA-83EFA1AD67F5}" presName="conn2-1" presStyleLbl="parChTrans1D3" presStyleIdx="3" presStyleCnt="4"/>
      <dgm:spPr/>
    </dgm:pt>
    <dgm:pt modelId="{009F60E1-4C92-B547-B136-EDA80567F328}" type="pres">
      <dgm:prSet presAssocID="{67C74289-2EE9-7043-9AEA-83EFA1AD67F5}" presName="connTx" presStyleLbl="parChTrans1D3" presStyleIdx="3" presStyleCnt="4"/>
      <dgm:spPr/>
    </dgm:pt>
    <dgm:pt modelId="{AFDACA86-6C32-214E-AAED-D780F6C1028B}" type="pres">
      <dgm:prSet presAssocID="{43FCAC6D-5CD7-C340-902D-2D75E7F2A204}" presName="root2" presStyleCnt="0"/>
      <dgm:spPr/>
    </dgm:pt>
    <dgm:pt modelId="{ADF8A56E-76F4-814C-80DE-37F3CEBA299C}" type="pres">
      <dgm:prSet presAssocID="{43FCAC6D-5CD7-C340-902D-2D75E7F2A204}" presName="LevelTwoTextNode" presStyleLbl="node3" presStyleIdx="3" presStyleCnt="4">
        <dgm:presLayoutVars>
          <dgm:chPref val="3"/>
        </dgm:presLayoutVars>
      </dgm:prSet>
      <dgm:spPr/>
    </dgm:pt>
    <dgm:pt modelId="{AEABF4CC-F894-2C43-80FD-107B3C86873B}" type="pres">
      <dgm:prSet presAssocID="{43FCAC6D-5CD7-C340-902D-2D75E7F2A204}" presName="level3hierChild" presStyleCnt="0"/>
      <dgm:spPr/>
    </dgm:pt>
  </dgm:ptLst>
  <dgm:cxnLst>
    <dgm:cxn modelId="{D823C506-89A8-7446-85E9-AD19052FCC8C}" srcId="{A062B86E-93E6-374F-829B-222D5A01C93E}" destId="{43FCAC6D-5CD7-C340-902D-2D75E7F2A204}" srcOrd="1" destOrd="0" parTransId="{67C74289-2EE9-7043-9AEA-83EFA1AD67F5}" sibTransId="{91D691DE-98BE-A443-95DD-05500F8B0FD9}"/>
    <dgm:cxn modelId="{932AA908-C35E-0245-A6DE-F8D23F9BDABA}" type="presOf" srcId="{E1CA2E03-7D28-8440-8CC1-07BB3B4F1A37}" destId="{44AAC897-E8D9-F545-9A3E-A5ECBB8A424C}" srcOrd="0" destOrd="0" presId="urn:microsoft.com/office/officeart/2005/8/layout/hierarchy2"/>
    <dgm:cxn modelId="{E1380E0E-9322-A74D-B96F-8FE074AF1F0E}" type="presOf" srcId="{A062B86E-93E6-374F-829B-222D5A01C93E}" destId="{D9DF363C-62C9-7142-B77E-85BBFDDC44B4}" srcOrd="0" destOrd="0" presId="urn:microsoft.com/office/officeart/2005/8/layout/hierarchy2"/>
    <dgm:cxn modelId="{85B44512-7BC9-EA45-8B98-5288D2D46A15}" type="presOf" srcId="{CDB9167E-10A0-7B43-AB55-CA9232AA5BDC}" destId="{F129CC26-CE38-C843-A0D1-9BAF620E94A3}" srcOrd="0" destOrd="0" presId="urn:microsoft.com/office/officeart/2005/8/layout/hierarchy2"/>
    <dgm:cxn modelId="{CB78C219-97FE-1645-BCAF-9478E5C56D32}" type="presOf" srcId="{43FCAC6D-5CD7-C340-902D-2D75E7F2A204}" destId="{ADF8A56E-76F4-814C-80DE-37F3CEBA299C}" srcOrd="0" destOrd="0" presId="urn:microsoft.com/office/officeart/2005/8/layout/hierarchy2"/>
    <dgm:cxn modelId="{92E5ED22-53E4-CE43-8F69-F7EAC1AB5EB4}" srcId="{695F18FF-3854-7941-B6F4-5F8B43729419}" destId="{E1CA2E03-7D28-8440-8CC1-07BB3B4F1A37}" srcOrd="0" destOrd="0" parTransId="{12EE8143-9B6D-D14B-951D-061E0A3FCC5C}" sibTransId="{A8AF57B1-99A3-7C4D-AF89-08E108DFB0B7}"/>
    <dgm:cxn modelId="{E916A329-24C1-1049-8278-EF9C52D14274}" type="presOf" srcId="{67C74289-2EE9-7043-9AEA-83EFA1AD67F5}" destId="{009F60E1-4C92-B547-B136-EDA80567F328}" srcOrd="1" destOrd="0" presId="urn:microsoft.com/office/officeart/2005/8/layout/hierarchy2"/>
    <dgm:cxn modelId="{E7849238-DBB1-4844-A0C3-9FA880ACC26C}" type="presOf" srcId="{12EE8143-9B6D-D14B-951D-061E0A3FCC5C}" destId="{91274F3B-EA25-2C4C-A104-9407350C77EA}" srcOrd="0" destOrd="0" presId="urn:microsoft.com/office/officeart/2005/8/layout/hierarchy2"/>
    <dgm:cxn modelId="{5E097239-3062-E14A-AE8E-B2295120E6B7}" srcId="{E1CA2E03-7D28-8440-8CC1-07BB3B4F1A37}" destId="{FAEF457B-B267-FD44-8CE6-6E99A00FBDBC}" srcOrd="0" destOrd="0" parTransId="{CDB9167E-10A0-7B43-AB55-CA9232AA5BDC}" sibTransId="{78CE7442-3B48-5246-82CB-83D91B800F61}"/>
    <dgm:cxn modelId="{1858793A-4543-3446-9F70-DBA7AB1BA5E0}" type="presOf" srcId="{12EE8143-9B6D-D14B-951D-061E0A3FCC5C}" destId="{AB276B4F-EED0-7348-8477-3D37EB332CD0}" srcOrd="1" destOrd="0" presId="urn:microsoft.com/office/officeart/2005/8/layout/hierarchy2"/>
    <dgm:cxn modelId="{AEB6773D-2EFB-0445-AC58-82A41B932E90}" type="presOf" srcId="{AC6234D4-5147-3847-85F0-C00D1CEEF970}" destId="{6892815F-BC44-A94E-B3F4-386478AD9D89}" srcOrd="0" destOrd="0" presId="urn:microsoft.com/office/officeart/2005/8/layout/hierarchy2"/>
    <dgm:cxn modelId="{9A3C3442-F1AB-3949-A897-276B63546A55}" type="presOf" srcId="{AC6234D4-5147-3847-85F0-C00D1CEEF970}" destId="{B1AA9CD1-BE2E-1945-AFCA-4F3AD13B2419}" srcOrd="1" destOrd="0" presId="urn:microsoft.com/office/officeart/2005/8/layout/hierarchy2"/>
    <dgm:cxn modelId="{72F48E5E-FC46-5946-A274-2BA64E6C32E4}" type="presOf" srcId="{FAEF457B-B267-FD44-8CE6-6E99A00FBDBC}" destId="{B846E6E8-7DCC-6B41-A13C-C272F081FC93}" srcOrd="0" destOrd="0" presId="urn:microsoft.com/office/officeart/2005/8/layout/hierarchy2"/>
    <dgm:cxn modelId="{0E479566-8BC9-2646-8CFD-779E454617CF}" type="presOf" srcId="{67AB25CC-C8CB-8545-BC93-47E27BF61667}" destId="{997513DE-785B-A340-9D57-60EA8D9B5304}" srcOrd="0" destOrd="0" presId="urn:microsoft.com/office/officeart/2005/8/layout/hierarchy2"/>
    <dgm:cxn modelId="{A45AFC82-736F-E941-9B0E-EE62C3876888}" type="presOf" srcId="{CDB9167E-10A0-7B43-AB55-CA9232AA5BDC}" destId="{3535D2EC-87D3-7F4C-AC3A-AAA0A9B4EEDB}" srcOrd="1" destOrd="0" presId="urn:microsoft.com/office/officeart/2005/8/layout/hierarchy2"/>
    <dgm:cxn modelId="{632B8687-3034-8740-8651-1A8807957878}" srcId="{A062B86E-93E6-374F-829B-222D5A01C93E}" destId="{8794B080-51EB-5440-B130-57C43BDE8102}" srcOrd="0" destOrd="0" parTransId="{4F7CE8CA-456C-B04B-A4A8-511BFD6A852C}" sibTransId="{F42E4682-F601-6E48-BBEC-31143D99D4DD}"/>
    <dgm:cxn modelId="{37ADF894-5F6D-E849-9D1C-B41FF9F01D8A}" type="presOf" srcId="{67C74289-2EE9-7043-9AEA-83EFA1AD67F5}" destId="{BCC6667B-2182-2949-9687-0D6491DF7A49}" srcOrd="0" destOrd="0" presId="urn:microsoft.com/office/officeart/2005/8/layout/hierarchy2"/>
    <dgm:cxn modelId="{20B4E59D-11E0-7E48-A0EE-76ACBABC83D4}" srcId="{695F18FF-3854-7941-B6F4-5F8B43729419}" destId="{A062B86E-93E6-374F-829B-222D5A01C93E}" srcOrd="1" destOrd="0" parTransId="{AC6234D4-5147-3847-85F0-C00D1CEEF970}" sibTransId="{28469D2C-E33A-5A4E-8FA9-825A7F111BD4}"/>
    <dgm:cxn modelId="{334B509E-F374-7E40-813D-C820FEB05617}" type="presOf" srcId="{67AB25CC-C8CB-8545-BC93-47E27BF61667}" destId="{F414BCFD-CAF3-E244-AB6D-6BFA929197A8}" srcOrd="1" destOrd="0" presId="urn:microsoft.com/office/officeart/2005/8/layout/hierarchy2"/>
    <dgm:cxn modelId="{2E66599F-61E7-684F-B682-0AF2D4565C68}" type="presOf" srcId="{3BE4F8CF-C969-9F46-8020-D0FBB4925526}" destId="{91E14D3F-A321-1B43-AAE7-4D2FA854B632}" srcOrd="0" destOrd="0" presId="urn:microsoft.com/office/officeart/2005/8/layout/hierarchy2"/>
    <dgm:cxn modelId="{5CFED8A3-EB9D-3B40-BFA8-C9760411E16B}" type="presOf" srcId="{4F7CE8CA-456C-B04B-A4A8-511BFD6A852C}" destId="{9B4FE732-98E7-CF4E-866A-01C76179C0BD}" srcOrd="0" destOrd="0" presId="urn:microsoft.com/office/officeart/2005/8/layout/hierarchy2"/>
    <dgm:cxn modelId="{57A9BAB0-4287-1D4B-ACCF-320C5F012884}" srcId="{465F4B5D-9217-414E-9FD4-99EFD8148817}" destId="{695F18FF-3854-7941-B6F4-5F8B43729419}" srcOrd="0" destOrd="0" parTransId="{94A54A26-ED3B-3849-AB83-C2859021B564}" sibTransId="{C8066B35-8BBF-194E-A2BA-231F785CCF63}"/>
    <dgm:cxn modelId="{5A4E18B5-066F-6843-8F08-9D710F0E2DA1}" srcId="{E1CA2E03-7D28-8440-8CC1-07BB3B4F1A37}" destId="{3BE4F8CF-C969-9F46-8020-D0FBB4925526}" srcOrd="1" destOrd="0" parTransId="{67AB25CC-C8CB-8545-BC93-47E27BF61667}" sibTransId="{34EBB9F2-F414-5B4F-BA37-51CA1414EC75}"/>
    <dgm:cxn modelId="{C09334BD-844D-A042-A704-0037D7D0EC92}" type="presOf" srcId="{4F7CE8CA-456C-B04B-A4A8-511BFD6A852C}" destId="{50054EC9-B9AC-EE4B-87F8-E13BCAA53240}" srcOrd="1" destOrd="0" presId="urn:microsoft.com/office/officeart/2005/8/layout/hierarchy2"/>
    <dgm:cxn modelId="{63203ABD-3CB4-F548-A0D1-8B3D27C767CD}" type="presOf" srcId="{8794B080-51EB-5440-B130-57C43BDE8102}" destId="{F3A2C881-3BB5-1E4E-890C-7DF2689272AE}" srcOrd="0" destOrd="0" presId="urn:microsoft.com/office/officeart/2005/8/layout/hierarchy2"/>
    <dgm:cxn modelId="{75C7EEC2-B223-8A4B-8D3A-591619FDB23E}" type="presOf" srcId="{465F4B5D-9217-414E-9FD4-99EFD8148817}" destId="{DC0346B1-3C62-A047-8719-BBBA8AB03721}" srcOrd="0" destOrd="0" presId="urn:microsoft.com/office/officeart/2005/8/layout/hierarchy2"/>
    <dgm:cxn modelId="{FEF98BCD-5654-D147-96B3-D250E766FB1F}" type="presOf" srcId="{695F18FF-3854-7941-B6F4-5F8B43729419}" destId="{53111788-0C68-304C-8DEB-EE5F723E0F33}" srcOrd="0" destOrd="0" presId="urn:microsoft.com/office/officeart/2005/8/layout/hierarchy2"/>
    <dgm:cxn modelId="{CB1EDFFB-EDFA-814B-9047-6517236BDE35}" type="presParOf" srcId="{DC0346B1-3C62-A047-8719-BBBA8AB03721}" destId="{F44066C5-52BC-B24E-B19D-81312FFEF7B1}" srcOrd="0" destOrd="0" presId="urn:microsoft.com/office/officeart/2005/8/layout/hierarchy2"/>
    <dgm:cxn modelId="{43B54B10-EB1B-6A4B-8C25-381F42F91833}" type="presParOf" srcId="{F44066C5-52BC-B24E-B19D-81312FFEF7B1}" destId="{53111788-0C68-304C-8DEB-EE5F723E0F33}" srcOrd="0" destOrd="0" presId="urn:microsoft.com/office/officeart/2005/8/layout/hierarchy2"/>
    <dgm:cxn modelId="{60A23B16-A8D6-8240-967E-EBA1530E7050}" type="presParOf" srcId="{F44066C5-52BC-B24E-B19D-81312FFEF7B1}" destId="{F2C8C51D-8BA4-8A40-9F54-D6B814BE6B27}" srcOrd="1" destOrd="0" presId="urn:microsoft.com/office/officeart/2005/8/layout/hierarchy2"/>
    <dgm:cxn modelId="{4B1D9F6E-BB01-2547-B2B6-6885E9758FAA}" type="presParOf" srcId="{F2C8C51D-8BA4-8A40-9F54-D6B814BE6B27}" destId="{91274F3B-EA25-2C4C-A104-9407350C77EA}" srcOrd="0" destOrd="0" presId="urn:microsoft.com/office/officeart/2005/8/layout/hierarchy2"/>
    <dgm:cxn modelId="{1B0DEEE1-413E-1C4D-A579-C060501B248A}" type="presParOf" srcId="{91274F3B-EA25-2C4C-A104-9407350C77EA}" destId="{AB276B4F-EED0-7348-8477-3D37EB332CD0}" srcOrd="0" destOrd="0" presId="urn:microsoft.com/office/officeart/2005/8/layout/hierarchy2"/>
    <dgm:cxn modelId="{1A4D4B6A-B335-1549-A4C4-3F7067B79459}" type="presParOf" srcId="{F2C8C51D-8BA4-8A40-9F54-D6B814BE6B27}" destId="{4AB8DBB8-7406-E241-BC56-B2DFD617567D}" srcOrd="1" destOrd="0" presId="urn:microsoft.com/office/officeart/2005/8/layout/hierarchy2"/>
    <dgm:cxn modelId="{558E92D3-6054-324E-B212-1F3C0B6563B3}" type="presParOf" srcId="{4AB8DBB8-7406-E241-BC56-B2DFD617567D}" destId="{44AAC897-E8D9-F545-9A3E-A5ECBB8A424C}" srcOrd="0" destOrd="0" presId="urn:microsoft.com/office/officeart/2005/8/layout/hierarchy2"/>
    <dgm:cxn modelId="{38B0A2D5-5324-234A-9497-04B1C2F137E2}" type="presParOf" srcId="{4AB8DBB8-7406-E241-BC56-B2DFD617567D}" destId="{BA222F57-B368-EA41-AD4C-97BCB0DC4F8B}" srcOrd="1" destOrd="0" presId="urn:microsoft.com/office/officeart/2005/8/layout/hierarchy2"/>
    <dgm:cxn modelId="{F72AA887-A055-8E4A-83BC-F57B788B54D7}" type="presParOf" srcId="{BA222F57-B368-EA41-AD4C-97BCB0DC4F8B}" destId="{F129CC26-CE38-C843-A0D1-9BAF620E94A3}" srcOrd="0" destOrd="0" presId="urn:microsoft.com/office/officeart/2005/8/layout/hierarchy2"/>
    <dgm:cxn modelId="{D8FF0881-5021-1841-AFF5-EE4184DC6F09}" type="presParOf" srcId="{F129CC26-CE38-C843-A0D1-9BAF620E94A3}" destId="{3535D2EC-87D3-7F4C-AC3A-AAA0A9B4EEDB}" srcOrd="0" destOrd="0" presId="urn:microsoft.com/office/officeart/2005/8/layout/hierarchy2"/>
    <dgm:cxn modelId="{42B2E15C-2525-FD44-97D7-990A1D322DF1}" type="presParOf" srcId="{BA222F57-B368-EA41-AD4C-97BCB0DC4F8B}" destId="{A65B2457-8757-3243-8A9E-CD324B2E5D66}" srcOrd="1" destOrd="0" presId="urn:microsoft.com/office/officeart/2005/8/layout/hierarchy2"/>
    <dgm:cxn modelId="{2AA1200C-49DB-B546-89DA-19EF7EDC9A50}" type="presParOf" srcId="{A65B2457-8757-3243-8A9E-CD324B2E5D66}" destId="{B846E6E8-7DCC-6B41-A13C-C272F081FC93}" srcOrd="0" destOrd="0" presId="urn:microsoft.com/office/officeart/2005/8/layout/hierarchy2"/>
    <dgm:cxn modelId="{F9700C97-CDA7-B342-A38A-849AD38746EC}" type="presParOf" srcId="{A65B2457-8757-3243-8A9E-CD324B2E5D66}" destId="{3B119D21-B308-6D45-889E-02A5D5CF9C6F}" srcOrd="1" destOrd="0" presId="urn:microsoft.com/office/officeart/2005/8/layout/hierarchy2"/>
    <dgm:cxn modelId="{E80BF3CA-68A2-BA48-B5BA-3B9A176809E9}" type="presParOf" srcId="{BA222F57-B368-EA41-AD4C-97BCB0DC4F8B}" destId="{997513DE-785B-A340-9D57-60EA8D9B5304}" srcOrd="2" destOrd="0" presId="urn:microsoft.com/office/officeart/2005/8/layout/hierarchy2"/>
    <dgm:cxn modelId="{D021FF3A-7CDA-C343-808E-578196ADA090}" type="presParOf" srcId="{997513DE-785B-A340-9D57-60EA8D9B5304}" destId="{F414BCFD-CAF3-E244-AB6D-6BFA929197A8}" srcOrd="0" destOrd="0" presId="urn:microsoft.com/office/officeart/2005/8/layout/hierarchy2"/>
    <dgm:cxn modelId="{A50D3795-F8C3-E84E-859A-48F6AA431611}" type="presParOf" srcId="{BA222F57-B368-EA41-AD4C-97BCB0DC4F8B}" destId="{9CFE4027-C7A6-904D-8FC4-34F1BD74B7B5}" srcOrd="3" destOrd="0" presId="urn:microsoft.com/office/officeart/2005/8/layout/hierarchy2"/>
    <dgm:cxn modelId="{1016086B-035C-B546-BA42-3232CF1ADB4B}" type="presParOf" srcId="{9CFE4027-C7A6-904D-8FC4-34F1BD74B7B5}" destId="{91E14D3F-A321-1B43-AAE7-4D2FA854B632}" srcOrd="0" destOrd="0" presId="urn:microsoft.com/office/officeart/2005/8/layout/hierarchy2"/>
    <dgm:cxn modelId="{C1ED68D0-BBA4-AB4F-9E7F-13E6A90269F9}" type="presParOf" srcId="{9CFE4027-C7A6-904D-8FC4-34F1BD74B7B5}" destId="{D5C7F48F-9A5C-3049-B110-BDA084308085}" srcOrd="1" destOrd="0" presId="urn:microsoft.com/office/officeart/2005/8/layout/hierarchy2"/>
    <dgm:cxn modelId="{BDF33B04-0942-E84B-B84C-36E283A3F202}" type="presParOf" srcId="{F2C8C51D-8BA4-8A40-9F54-D6B814BE6B27}" destId="{6892815F-BC44-A94E-B3F4-386478AD9D89}" srcOrd="2" destOrd="0" presId="urn:microsoft.com/office/officeart/2005/8/layout/hierarchy2"/>
    <dgm:cxn modelId="{D1BE509D-B1C4-6345-8C75-B799401B7C16}" type="presParOf" srcId="{6892815F-BC44-A94E-B3F4-386478AD9D89}" destId="{B1AA9CD1-BE2E-1945-AFCA-4F3AD13B2419}" srcOrd="0" destOrd="0" presId="urn:microsoft.com/office/officeart/2005/8/layout/hierarchy2"/>
    <dgm:cxn modelId="{98287234-413C-5346-9BCF-471C17804BA5}" type="presParOf" srcId="{F2C8C51D-8BA4-8A40-9F54-D6B814BE6B27}" destId="{6E1B379D-1E4C-184F-8AF9-4E9A13C4EA9B}" srcOrd="3" destOrd="0" presId="urn:microsoft.com/office/officeart/2005/8/layout/hierarchy2"/>
    <dgm:cxn modelId="{685185EF-912C-3D44-A8B8-CD915BE602C1}" type="presParOf" srcId="{6E1B379D-1E4C-184F-8AF9-4E9A13C4EA9B}" destId="{D9DF363C-62C9-7142-B77E-85BBFDDC44B4}" srcOrd="0" destOrd="0" presId="urn:microsoft.com/office/officeart/2005/8/layout/hierarchy2"/>
    <dgm:cxn modelId="{43A7CF41-82EC-7A43-A3A9-E3888357B5DE}" type="presParOf" srcId="{6E1B379D-1E4C-184F-8AF9-4E9A13C4EA9B}" destId="{EAA9EF78-5898-8E41-B49E-23CF81EF03B9}" srcOrd="1" destOrd="0" presId="urn:microsoft.com/office/officeart/2005/8/layout/hierarchy2"/>
    <dgm:cxn modelId="{28B56CCD-4187-3243-8EAD-9FDBD152BBC3}" type="presParOf" srcId="{EAA9EF78-5898-8E41-B49E-23CF81EF03B9}" destId="{9B4FE732-98E7-CF4E-866A-01C76179C0BD}" srcOrd="0" destOrd="0" presId="urn:microsoft.com/office/officeart/2005/8/layout/hierarchy2"/>
    <dgm:cxn modelId="{834EEEFB-CFBE-5D45-BFA5-FEB11A1F3655}" type="presParOf" srcId="{9B4FE732-98E7-CF4E-866A-01C76179C0BD}" destId="{50054EC9-B9AC-EE4B-87F8-E13BCAA53240}" srcOrd="0" destOrd="0" presId="urn:microsoft.com/office/officeart/2005/8/layout/hierarchy2"/>
    <dgm:cxn modelId="{20DDE33B-9690-5845-BFF2-969AA2BC968E}" type="presParOf" srcId="{EAA9EF78-5898-8E41-B49E-23CF81EF03B9}" destId="{C03878EF-1464-C74A-B744-A1930090F187}" srcOrd="1" destOrd="0" presId="urn:microsoft.com/office/officeart/2005/8/layout/hierarchy2"/>
    <dgm:cxn modelId="{11659B14-E4A8-4448-8B32-B8B151DA21C5}" type="presParOf" srcId="{C03878EF-1464-C74A-B744-A1930090F187}" destId="{F3A2C881-3BB5-1E4E-890C-7DF2689272AE}" srcOrd="0" destOrd="0" presId="urn:microsoft.com/office/officeart/2005/8/layout/hierarchy2"/>
    <dgm:cxn modelId="{9450EE1E-6F0C-A849-94FA-073C8AFFCA88}" type="presParOf" srcId="{C03878EF-1464-C74A-B744-A1930090F187}" destId="{A3F9A617-A3A5-FD42-85D9-A01E3BB9127E}" srcOrd="1" destOrd="0" presId="urn:microsoft.com/office/officeart/2005/8/layout/hierarchy2"/>
    <dgm:cxn modelId="{DEC1DE61-A7A7-BD43-9C4E-DACD940269BA}" type="presParOf" srcId="{EAA9EF78-5898-8E41-B49E-23CF81EF03B9}" destId="{BCC6667B-2182-2949-9687-0D6491DF7A49}" srcOrd="2" destOrd="0" presId="urn:microsoft.com/office/officeart/2005/8/layout/hierarchy2"/>
    <dgm:cxn modelId="{8DD3E837-338B-0143-B39D-303869FB90BC}" type="presParOf" srcId="{BCC6667B-2182-2949-9687-0D6491DF7A49}" destId="{009F60E1-4C92-B547-B136-EDA80567F328}" srcOrd="0" destOrd="0" presId="urn:microsoft.com/office/officeart/2005/8/layout/hierarchy2"/>
    <dgm:cxn modelId="{AFAACE7C-4BF4-E148-8773-F28D98A0650B}" type="presParOf" srcId="{EAA9EF78-5898-8E41-B49E-23CF81EF03B9}" destId="{AFDACA86-6C32-214E-AAED-D780F6C1028B}" srcOrd="3" destOrd="0" presId="urn:microsoft.com/office/officeart/2005/8/layout/hierarchy2"/>
    <dgm:cxn modelId="{D37BFB82-BB78-EC4D-81F9-61815016A1D3}" type="presParOf" srcId="{AFDACA86-6C32-214E-AAED-D780F6C1028B}" destId="{ADF8A56E-76F4-814C-80DE-37F3CEBA299C}" srcOrd="0" destOrd="0" presId="urn:microsoft.com/office/officeart/2005/8/layout/hierarchy2"/>
    <dgm:cxn modelId="{D215201F-DF50-FB4E-8EF5-60C437E379B4}" type="presParOf" srcId="{AFDACA86-6C32-214E-AAED-D780F6C1028B}" destId="{AEABF4CC-F894-2C43-80FD-107B3C86873B}" srcOrd="1" destOrd="0" presId="urn:microsoft.com/office/officeart/2005/8/layout/hierarchy2"/>
  </dgm:cxnLst>
  <dgm:bg>
    <a:noFill/>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r>
            <a:rPr lang="ar-SA" dirty="0"/>
            <a:t> </a:t>
          </a:r>
          <a:r>
            <a:rPr lang="en-US" dirty="0"/>
            <a:t> Project Costs</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Fixed Costs</a:t>
          </a:r>
        </a:p>
      </dgm:t>
    </dgm:pt>
    <dgm:pt modelId="{B23792DC-2153-624E-830D-CAA7F16CA9EB}" type="parTrans" cxnId="{1CF406C5-8F19-4948-A0D7-8B1A73A94191}">
      <dgm:prSet/>
      <dgm:spPr>
        <a:ln>
          <a:solidFill>
            <a:schemeClr val="bg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Per Sprint Costs</a:t>
          </a:r>
        </a:p>
      </dgm:t>
    </dgm:pt>
    <dgm:pt modelId="{B6B159EC-1BFC-F64D-9C23-E67C65F24FAB}" type="parTrans" cxnId="{424F6FE0-DC92-C447-9BA2-49BD17F42DC1}">
      <dgm:prSet/>
      <dgm:spPr>
        <a:ln>
          <a:solidFill>
            <a:schemeClr val="bg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134924"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124598"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124598"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1C222E"/>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dirty="0">
            <a:latin typeface="Times New Roman" panose="02020603050405020304" pitchFamily="18" charset="0"/>
            <a:ea typeface="Calibri" panose="020F0502020204030204" pitchFamily="34" charset="0"/>
            <a:cs typeface="Arial" panose="020B0604020202020204" pitchFamily="34" charset="0"/>
          </a:endParaRP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C3E5A8FE-B190-AF41-97C2-2B94AF4EFAB5}">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gm:t>
    </dgm:pt>
    <dgm:pt modelId="{478FAFFA-B997-2D42-B14D-5E6439CA118F}" type="parTrans" cxnId="{379BD1B9-85FF-B54B-8EC5-EE1F4EEDC5AB}">
      <dgm:prSet/>
      <dgm:spPr/>
      <dgm:t>
        <a:bodyPr/>
        <a:lstStyle/>
        <a:p>
          <a:endParaRPr lang="en-US"/>
        </a:p>
      </dgm:t>
    </dgm:pt>
    <dgm:pt modelId="{2C782B08-8564-7849-BCD7-8DED8EC9453A}" type="sibTrans" cxnId="{379BD1B9-85FF-B54B-8EC5-EE1F4EEDC5AB}">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E34DFAFC-2648-3346-902C-36F98016884F}" type="pres">
      <dgm:prSet presAssocID="{C3E5A8FE-B190-AF41-97C2-2B94AF4EFAB5}" presName="parentText" presStyleLbl="node1" presStyleIdx="4" presStyleCnt="5">
        <dgm:presLayoutVars>
          <dgm:chMax val="0"/>
          <dgm:bulletEnabled val="1"/>
        </dgm:presLayoutVars>
      </dgm:prSet>
      <dgm:spPr/>
    </dgm:pt>
  </dgm:ptLst>
  <dgm:cxnLst>
    <dgm:cxn modelId="{88F1B710-0A38-D449-BA82-6ED7038BA087}" srcId="{86B1F3D8-D957-B14D-87E1-B0D1D6D72F90}" destId="{654E1FAB-E659-0644-A4E3-1F16F3B0BCF7}" srcOrd="0" destOrd="0" parTransId="{DB8A1B93-6ECA-6A42-BEC2-6583C323B8C8}" sibTransId="{D079DF24-8556-B346-90C4-B243A89C4F04}"/>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38254557-68F3-DE4D-81A9-EA7CAF3566E2}" type="presOf" srcId="{C3E5A8FE-B190-AF41-97C2-2B94AF4EFAB5}" destId="{E34DFAFC-2648-3346-902C-36F98016884F}"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379BD1B9-85FF-B54B-8EC5-EE1F4EEDC5AB}" srcId="{86B1F3D8-D957-B14D-87E1-B0D1D6D72F90}" destId="{C3E5A8FE-B190-AF41-97C2-2B94AF4EFAB5}" srcOrd="4" destOrd="0" parTransId="{478FAFFA-B997-2D42-B14D-5E6439CA118F}" sibTransId="{2C782B08-8564-7849-BCD7-8DED8EC9453A}"/>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F46F75B1-73DD-764D-9ECD-1101D0718C42}" type="presParOf" srcId="{D80DA091-FED0-1B4D-827F-FFA5C4DA7BE3}" destId="{E34DFAFC-2648-3346-902C-36F98016884F}" srcOrd="8" destOrd="0" presId="urn:microsoft.com/office/officeart/2005/8/layout/vList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8184"/>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3912" y="52096"/>
        <a:ext cx="8525640" cy="626863"/>
      </dsp:txXfrm>
    </dsp:sp>
    <dsp:sp modelId="{B14C813E-4D77-0749-AD3F-A45BCDC02E46}">
      <dsp:nvSpPr>
        <dsp:cNvPr id="0" name=""/>
        <dsp:cNvSpPr/>
      </dsp:nvSpPr>
      <dsp:spPr>
        <a:xfrm>
          <a:off x="0" y="767591"/>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3912" y="801503"/>
        <a:ext cx="8525640" cy="626863"/>
      </dsp:txXfrm>
    </dsp:sp>
    <dsp:sp modelId="{E8F4ECC8-54C9-2B48-BD19-38CEA2E2AA21}">
      <dsp:nvSpPr>
        <dsp:cNvPr id="0" name=""/>
        <dsp:cNvSpPr/>
      </dsp:nvSpPr>
      <dsp:spPr>
        <a:xfrm>
          <a:off x="0" y="1516999"/>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3912" y="1550911"/>
        <a:ext cx="8525640" cy="626863"/>
      </dsp:txXfrm>
    </dsp:sp>
    <dsp:sp modelId="{AA012AAC-9FE7-2B4B-BDE2-043A9F3A3204}">
      <dsp:nvSpPr>
        <dsp:cNvPr id="0" name=""/>
        <dsp:cNvSpPr/>
      </dsp:nvSpPr>
      <dsp:spPr>
        <a:xfrm>
          <a:off x="0" y="2266406"/>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3912" y="2300318"/>
        <a:ext cx="8525640" cy="626863"/>
      </dsp:txXfrm>
    </dsp:sp>
    <dsp:sp modelId="{A83473DE-CF61-184E-8649-90BE423A33E4}">
      <dsp:nvSpPr>
        <dsp:cNvPr id="0" name=""/>
        <dsp:cNvSpPr/>
      </dsp:nvSpPr>
      <dsp:spPr>
        <a:xfrm>
          <a:off x="0" y="3015814"/>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3912" y="3049726"/>
        <a:ext cx="8525640" cy="6268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11788-0C68-304C-8DEB-EE5F723E0F33}">
      <dsp:nvSpPr>
        <dsp:cNvPr id="0" name=""/>
        <dsp:cNvSpPr/>
      </dsp:nvSpPr>
      <dsp:spPr>
        <a:xfrm>
          <a:off x="1217" y="1668697"/>
          <a:ext cx="1186031" cy="593015"/>
        </a:xfrm>
        <a:prstGeom prst="roundRect">
          <a:avLst>
            <a:gd name="adj" fmla="val 10000"/>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Epic</a:t>
          </a:r>
        </a:p>
      </dsp:txBody>
      <dsp:txXfrm>
        <a:off x="18586" y="1686066"/>
        <a:ext cx="1151293" cy="558277"/>
      </dsp:txXfrm>
    </dsp:sp>
    <dsp:sp modelId="{91274F3B-EA25-2C4C-A104-9407350C77EA}">
      <dsp:nvSpPr>
        <dsp:cNvPr id="0" name=""/>
        <dsp:cNvSpPr/>
      </dsp:nvSpPr>
      <dsp:spPr>
        <a:xfrm rot="18289469">
          <a:off x="1009080" y="1610641"/>
          <a:ext cx="830751" cy="27158"/>
        </a:xfrm>
        <a:custGeom>
          <a:avLst/>
          <a:gdLst/>
          <a:ahLst/>
          <a:cxnLst/>
          <a:rect l="0" t="0" r="0" b="0"/>
          <a:pathLst>
            <a:path>
              <a:moveTo>
                <a:pt x="0" y="13579"/>
              </a:moveTo>
              <a:lnTo>
                <a:pt x="830751" y="135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1403687" y="1603452"/>
        <a:ext cx="41537" cy="41537"/>
      </dsp:txXfrm>
    </dsp:sp>
    <dsp:sp modelId="{44AAC897-E8D9-F545-9A3E-A5ECBB8A424C}">
      <dsp:nvSpPr>
        <dsp:cNvPr id="0" name=""/>
        <dsp:cNvSpPr/>
      </dsp:nvSpPr>
      <dsp:spPr>
        <a:xfrm>
          <a:off x="1661662" y="986728"/>
          <a:ext cx="1186031" cy="593015"/>
        </a:xfrm>
        <a:prstGeom prst="roundRect">
          <a:avLst>
            <a:gd name="adj" fmla="val 10000"/>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1</a:t>
          </a:r>
        </a:p>
      </dsp:txBody>
      <dsp:txXfrm>
        <a:off x="1679031" y="1004097"/>
        <a:ext cx="1151293" cy="558277"/>
      </dsp:txXfrm>
    </dsp:sp>
    <dsp:sp modelId="{F129CC26-CE38-C843-A0D1-9BAF620E94A3}">
      <dsp:nvSpPr>
        <dsp:cNvPr id="0" name=""/>
        <dsp:cNvSpPr/>
      </dsp:nvSpPr>
      <dsp:spPr>
        <a:xfrm rot="19457599">
          <a:off x="2792780" y="1099165"/>
          <a:ext cx="584241" cy="27158"/>
        </a:xfrm>
        <a:custGeom>
          <a:avLst/>
          <a:gdLst/>
          <a:ahLst/>
          <a:cxnLst/>
          <a:rect l="0" t="0" r="0" b="0"/>
          <a:pathLst>
            <a:path>
              <a:moveTo>
                <a:pt x="0" y="13579"/>
              </a:moveTo>
              <a:lnTo>
                <a:pt x="584241" y="1357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098138"/>
        <a:ext cx="29212" cy="29212"/>
      </dsp:txXfrm>
    </dsp:sp>
    <dsp:sp modelId="{B846E6E8-7DCC-6B41-A13C-C272F081FC93}">
      <dsp:nvSpPr>
        <dsp:cNvPr id="0" name=""/>
        <dsp:cNvSpPr/>
      </dsp:nvSpPr>
      <dsp:spPr>
        <a:xfrm>
          <a:off x="3322107" y="645744"/>
          <a:ext cx="1186031" cy="593015"/>
        </a:xfrm>
        <a:prstGeom prst="roundRect">
          <a:avLst>
            <a:gd name="adj" fmla="val 10000"/>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663113"/>
        <a:ext cx="1151293" cy="558277"/>
      </dsp:txXfrm>
    </dsp:sp>
    <dsp:sp modelId="{997513DE-785B-A340-9D57-60EA8D9B5304}">
      <dsp:nvSpPr>
        <dsp:cNvPr id="0" name=""/>
        <dsp:cNvSpPr/>
      </dsp:nvSpPr>
      <dsp:spPr>
        <a:xfrm rot="2142401">
          <a:off x="2792780" y="1440149"/>
          <a:ext cx="584241" cy="27158"/>
        </a:xfrm>
        <a:custGeom>
          <a:avLst/>
          <a:gdLst/>
          <a:ahLst/>
          <a:cxnLst/>
          <a:rect l="0" t="0" r="0" b="0"/>
          <a:pathLst>
            <a:path>
              <a:moveTo>
                <a:pt x="0" y="13579"/>
              </a:moveTo>
              <a:lnTo>
                <a:pt x="584241" y="1357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439122"/>
        <a:ext cx="29212" cy="29212"/>
      </dsp:txXfrm>
    </dsp:sp>
    <dsp:sp modelId="{91E14D3F-A321-1B43-AAE7-4D2FA854B632}">
      <dsp:nvSpPr>
        <dsp:cNvPr id="0" name=""/>
        <dsp:cNvSpPr/>
      </dsp:nvSpPr>
      <dsp:spPr>
        <a:xfrm>
          <a:off x="3322107" y="1327712"/>
          <a:ext cx="1186031" cy="593015"/>
        </a:xfrm>
        <a:prstGeom prst="roundRect">
          <a:avLst>
            <a:gd name="adj" fmla="val 10000"/>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1345081"/>
        <a:ext cx="1151293" cy="558277"/>
      </dsp:txXfrm>
    </dsp:sp>
    <dsp:sp modelId="{6892815F-BC44-A94E-B3F4-386478AD9D89}">
      <dsp:nvSpPr>
        <dsp:cNvPr id="0" name=""/>
        <dsp:cNvSpPr/>
      </dsp:nvSpPr>
      <dsp:spPr>
        <a:xfrm rot="3310531">
          <a:off x="1009080" y="2292610"/>
          <a:ext cx="830751" cy="27158"/>
        </a:xfrm>
        <a:custGeom>
          <a:avLst/>
          <a:gdLst/>
          <a:ahLst/>
          <a:cxnLst/>
          <a:rect l="0" t="0" r="0" b="0"/>
          <a:pathLst>
            <a:path>
              <a:moveTo>
                <a:pt x="0" y="13579"/>
              </a:moveTo>
              <a:lnTo>
                <a:pt x="830751" y="135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rtl="0">
            <a:lnSpc>
              <a:spcPct val="90000"/>
            </a:lnSpc>
            <a:spcBef>
              <a:spcPct val="0"/>
            </a:spcBef>
            <a:spcAft>
              <a:spcPct val="35000"/>
            </a:spcAft>
            <a:buNone/>
          </a:pPr>
          <a:endParaRPr lang="en-US" sz="1600" kern="1200" dirty="0"/>
        </a:p>
      </dsp:txBody>
      <dsp:txXfrm>
        <a:off x="1403687" y="2285420"/>
        <a:ext cx="41537" cy="41537"/>
      </dsp:txXfrm>
    </dsp:sp>
    <dsp:sp modelId="{D9DF363C-62C9-7142-B77E-85BBFDDC44B4}">
      <dsp:nvSpPr>
        <dsp:cNvPr id="0" name=""/>
        <dsp:cNvSpPr/>
      </dsp:nvSpPr>
      <dsp:spPr>
        <a:xfrm>
          <a:off x="1661662" y="2350665"/>
          <a:ext cx="1186031" cy="593015"/>
        </a:xfrm>
        <a:prstGeom prst="roundRect">
          <a:avLst>
            <a:gd name="adj" fmla="val 10000"/>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2</a:t>
          </a:r>
        </a:p>
      </dsp:txBody>
      <dsp:txXfrm>
        <a:off x="1679031" y="2368034"/>
        <a:ext cx="1151293" cy="558277"/>
      </dsp:txXfrm>
    </dsp:sp>
    <dsp:sp modelId="{9B4FE732-98E7-CF4E-866A-01C76179C0BD}">
      <dsp:nvSpPr>
        <dsp:cNvPr id="0" name=""/>
        <dsp:cNvSpPr/>
      </dsp:nvSpPr>
      <dsp:spPr>
        <a:xfrm rot="19457599">
          <a:off x="2792780" y="2463102"/>
          <a:ext cx="584241" cy="27158"/>
        </a:xfrm>
        <a:custGeom>
          <a:avLst/>
          <a:gdLst/>
          <a:ahLst/>
          <a:cxnLst/>
          <a:rect l="0" t="0" r="0" b="0"/>
          <a:pathLst>
            <a:path>
              <a:moveTo>
                <a:pt x="0" y="13579"/>
              </a:moveTo>
              <a:lnTo>
                <a:pt x="584241" y="1357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462075"/>
        <a:ext cx="29212" cy="29212"/>
      </dsp:txXfrm>
    </dsp:sp>
    <dsp:sp modelId="{F3A2C881-3BB5-1E4E-890C-7DF2689272AE}">
      <dsp:nvSpPr>
        <dsp:cNvPr id="0" name=""/>
        <dsp:cNvSpPr/>
      </dsp:nvSpPr>
      <dsp:spPr>
        <a:xfrm>
          <a:off x="3322107" y="2009681"/>
          <a:ext cx="1186031" cy="593015"/>
        </a:xfrm>
        <a:prstGeom prst="roundRect">
          <a:avLst>
            <a:gd name="adj" fmla="val 10000"/>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2027050"/>
        <a:ext cx="1151293" cy="558277"/>
      </dsp:txXfrm>
    </dsp:sp>
    <dsp:sp modelId="{BCC6667B-2182-2949-9687-0D6491DF7A49}">
      <dsp:nvSpPr>
        <dsp:cNvPr id="0" name=""/>
        <dsp:cNvSpPr/>
      </dsp:nvSpPr>
      <dsp:spPr>
        <a:xfrm rot="2142401">
          <a:off x="2792780" y="2804086"/>
          <a:ext cx="584241" cy="27158"/>
        </a:xfrm>
        <a:custGeom>
          <a:avLst/>
          <a:gdLst/>
          <a:ahLst/>
          <a:cxnLst/>
          <a:rect l="0" t="0" r="0" b="0"/>
          <a:pathLst>
            <a:path>
              <a:moveTo>
                <a:pt x="0" y="13579"/>
              </a:moveTo>
              <a:lnTo>
                <a:pt x="584241" y="1357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803059"/>
        <a:ext cx="29212" cy="29212"/>
      </dsp:txXfrm>
    </dsp:sp>
    <dsp:sp modelId="{ADF8A56E-76F4-814C-80DE-37F3CEBA299C}">
      <dsp:nvSpPr>
        <dsp:cNvPr id="0" name=""/>
        <dsp:cNvSpPr/>
      </dsp:nvSpPr>
      <dsp:spPr>
        <a:xfrm>
          <a:off x="3322107" y="2691649"/>
          <a:ext cx="1186031" cy="593015"/>
        </a:xfrm>
        <a:prstGeom prst="roundRect">
          <a:avLst>
            <a:gd name="adj" fmla="val 10000"/>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2709018"/>
        <a:ext cx="1151293" cy="5582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707042" cy="554629"/>
        </a:xfrm>
        <a:custGeom>
          <a:avLst/>
          <a:gdLst/>
          <a:ahLst/>
          <a:cxnLst/>
          <a:rect l="0" t="0" r="0" b="0"/>
          <a:pathLst>
            <a:path>
              <a:moveTo>
                <a:pt x="0" y="0"/>
              </a:moveTo>
              <a:lnTo>
                <a:pt x="0" y="277314"/>
              </a:lnTo>
              <a:lnTo>
                <a:pt x="2707042" y="277314"/>
              </a:lnTo>
              <a:lnTo>
                <a:pt x="2707042" y="554629"/>
              </a:lnTo>
            </a:path>
          </a:pathLst>
        </a:cu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524478" y="869533"/>
          <a:ext cx="2780385" cy="554629"/>
        </a:xfrm>
        <a:custGeom>
          <a:avLst/>
          <a:gdLst/>
          <a:ahLst/>
          <a:cxnLst/>
          <a:rect l="0" t="0" r="0" b="0"/>
          <a:pathLst>
            <a:path>
              <a:moveTo>
                <a:pt x="2780385" y="0"/>
              </a:moveTo>
              <a:lnTo>
                <a:pt x="2780385" y="277314"/>
              </a:lnTo>
              <a:lnTo>
                <a:pt x="0" y="277314"/>
              </a:lnTo>
              <a:lnTo>
                <a:pt x="0" y="554629"/>
              </a:lnTo>
            </a:path>
          </a:pathLst>
        </a:cu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3523129" y="441"/>
          <a:ext cx="3563470" cy="86909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kern="1200" dirty="0"/>
            <a:t>Agile</a:t>
          </a:r>
          <a:r>
            <a:rPr lang="ar-SA" sz="3100" kern="1200" dirty="0"/>
            <a:t> </a:t>
          </a:r>
          <a:r>
            <a:rPr lang="en-US" sz="3100" kern="1200" dirty="0"/>
            <a:t> Project Costs</a:t>
          </a:r>
        </a:p>
      </dsp:txBody>
      <dsp:txXfrm>
        <a:off x="3523129" y="441"/>
        <a:ext cx="3563470" cy="869091"/>
      </dsp:txXfrm>
    </dsp:sp>
    <dsp:sp modelId="{B5192114-C0B1-2142-98E3-1CDC98881A0E}">
      <dsp:nvSpPr>
        <dsp:cNvPr id="0" name=""/>
        <dsp:cNvSpPr/>
      </dsp:nvSpPr>
      <dsp:spPr>
        <a:xfrm>
          <a:off x="879102" y="1424163"/>
          <a:ext cx="3290751" cy="86909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kern="1200" dirty="0"/>
            <a:t>Fixed Costs</a:t>
          </a:r>
        </a:p>
      </dsp:txBody>
      <dsp:txXfrm>
        <a:off x="879102" y="1424163"/>
        <a:ext cx="3290751" cy="869091"/>
      </dsp:txXfrm>
    </dsp:sp>
    <dsp:sp modelId="{21F2077A-45FF-1F45-9437-4A98794E8810}">
      <dsp:nvSpPr>
        <dsp:cNvPr id="0" name=""/>
        <dsp:cNvSpPr/>
      </dsp:nvSpPr>
      <dsp:spPr>
        <a:xfrm>
          <a:off x="6366531" y="1424163"/>
          <a:ext cx="3290751" cy="86909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kern="1200" dirty="0"/>
            <a:t>Per Sprint Costs</a:t>
          </a:r>
        </a:p>
      </dsp:txBody>
      <dsp:txXfrm>
        <a:off x="6366531" y="1424163"/>
        <a:ext cx="3290751" cy="8690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8184"/>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sz="1900" kern="1200" dirty="0"/>
        </a:p>
      </dsp:txBody>
      <dsp:txXfrm>
        <a:off x="33912" y="52096"/>
        <a:ext cx="8525640" cy="626863"/>
      </dsp:txXfrm>
    </dsp:sp>
    <dsp:sp modelId="{B14C813E-4D77-0749-AD3F-A45BCDC02E46}">
      <dsp:nvSpPr>
        <dsp:cNvPr id="0" name=""/>
        <dsp:cNvSpPr/>
      </dsp:nvSpPr>
      <dsp:spPr>
        <a:xfrm>
          <a:off x="0" y="767591"/>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sp:txBody>
      <dsp:txXfrm>
        <a:off x="33912" y="801503"/>
        <a:ext cx="8525640" cy="626863"/>
      </dsp:txXfrm>
    </dsp:sp>
    <dsp:sp modelId="{E8F4ECC8-54C9-2B48-BD19-38CEA2E2AA21}">
      <dsp:nvSpPr>
        <dsp:cNvPr id="0" name=""/>
        <dsp:cNvSpPr/>
      </dsp:nvSpPr>
      <dsp:spPr>
        <a:xfrm>
          <a:off x="0" y="1516999"/>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sz="1900" kern="1200"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sz="1900" kern="1200" dirty="0">
            <a:latin typeface="Times New Roman" panose="02020603050405020304" pitchFamily="18" charset="0"/>
            <a:ea typeface="Calibri" panose="020F0502020204030204" pitchFamily="34" charset="0"/>
            <a:cs typeface="Arial" panose="020B0604020202020204" pitchFamily="34" charset="0"/>
          </a:endParaRPr>
        </a:p>
      </dsp:txBody>
      <dsp:txXfrm>
        <a:off x="33912" y="1550911"/>
        <a:ext cx="8525640" cy="626863"/>
      </dsp:txXfrm>
    </dsp:sp>
    <dsp:sp modelId="{AA012AAC-9FE7-2B4B-BDE2-043A9F3A3204}">
      <dsp:nvSpPr>
        <dsp:cNvPr id="0" name=""/>
        <dsp:cNvSpPr/>
      </dsp:nvSpPr>
      <dsp:spPr>
        <a:xfrm>
          <a:off x="0" y="2266406"/>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sp:txBody>
      <dsp:txXfrm>
        <a:off x="33912" y="2300318"/>
        <a:ext cx="8525640" cy="626863"/>
      </dsp:txXfrm>
    </dsp:sp>
    <dsp:sp modelId="{E34DFAFC-2648-3346-902C-36F98016884F}">
      <dsp:nvSpPr>
        <dsp:cNvPr id="0" name=""/>
        <dsp:cNvSpPr/>
      </dsp:nvSpPr>
      <dsp:spPr>
        <a:xfrm>
          <a:off x="0" y="3015814"/>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sp:txBody>
      <dsp:txXfrm>
        <a:off x="33912" y="3049726"/>
        <a:ext cx="8525640" cy="62686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4" name="Google Shape;1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8927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extLst>
      <p:ext uri="{BB962C8B-B14F-4D97-AF65-F5344CB8AC3E}">
        <p14:creationId xmlns:p14="http://schemas.microsoft.com/office/powerpoint/2010/main" val="313206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0993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3259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77700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dirty="0"/>
          </a:p>
        </p:txBody>
      </p:sp>
    </p:spTree>
    <p:extLst>
      <p:ext uri="{BB962C8B-B14F-4D97-AF65-F5344CB8AC3E}">
        <p14:creationId xmlns:p14="http://schemas.microsoft.com/office/powerpoint/2010/main" val="2325460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28574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253375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2546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51758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94900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1605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872312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4012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7355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dirty="0"/>
          </a:p>
        </p:txBody>
      </p:sp>
    </p:spTree>
    <p:extLst>
      <p:ext uri="{BB962C8B-B14F-4D97-AF65-F5344CB8AC3E}">
        <p14:creationId xmlns:p14="http://schemas.microsoft.com/office/powerpoint/2010/main" val="8507002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7468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607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5554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1471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39779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7806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09936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dirty="0"/>
          </a:p>
        </p:txBody>
      </p:sp>
    </p:spTree>
    <p:extLst>
      <p:ext uri="{BB962C8B-B14F-4D97-AF65-F5344CB8AC3E}">
        <p14:creationId xmlns:p14="http://schemas.microsoft.com/office/powerpoint/2010/main" val="9319646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3671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05" name="Google Shape;20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1"/>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4"/>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693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2"/>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775490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3"/>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99425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A3376-E18A-404C-9296-A6008C2770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90F5F76-8DC9-D543-8FB5-7C02797775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E0E35FA-3F96-AD4D-8031-7784BD08ACAD}"/>
              </a:ext>
            </a:extLst>
          </p:cNvPr>
          <p:cNvSpPr>
            <a:spLocks noGrp="1"/>
          </p:cNvSpPr>
          <p:nvPr>
            <p:ph type="dt" sz="half" idx="10"/>
          </p:nvPr>
        </p:nvSpPr>
        <p:spPr/>
        <p:txBody>
          <a:bodyPr/>
          <a:lstStyle/>
          <a:p>
            <a:fld id="{8A7EC924-9932-CA47-8649-05338DB8AA43}" type="datetimeFigureOut">
              <a:rPr lang="en-US" smtClean="0"/>
              <a:t>10/23/23</a:t>
            </a:fld>
            <a:endParaRPr lang="en-US" dirty="0"/>
          </a:p>
        </p:txBody>
      </p:sp>
      <p:sp>
        <p:nvSpPr>
          <p:cNvPr id="5" name="Footer Placeholder 4">
            <a:extLst>
              <a:ext uri="{FF2B5EF4-FFF2-40B4-BE49-F238E27FC236}">
                <a16:creationId xmlns:a16="http://schemas.microsoft.com/office/drawing/2014/main" id="{EE3E72AE-D7A4-934C-B03B-2CE78B4262A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FD085F9-750B-C241-8CF3-D5D9F649473B}"/>
              </a:ext>
            </a:extLst>
          </p:cNvPr>
          <p:cNvSpPr>
            <a:spLocks noGrp="1"/>
          </p:cNvSpPr>
          <p:nvPr>
            <p:ph type="sldNum" sz="quarter" idx="12"/>
          </p:nvPr>
        </p:nvSpPr>
        <p:spPr/>
        <p:txBody>
          <a:bodyPr/>
          <a:lstStyle/>
          <a:p>
            <a:fld id="{6787BDC3-CFBE-EC40-A431-206FDD1F60FA}" type="slidenum">
              <a:rPr lang="en-US" smtClean="0"/>
              <a:t>‹#›</a:t>
            </a:fld>
            <a:endParaRPr lang="en-US" dirty="0"/>
          </a:p>
        </p:txBody>
      </p:sp>
    </p:spTree>
    <p:extLst>
      <p:ext uri="{BB962C8B-B14F-4D97-AF65-F5344CB8AC3E}">
        <p14:creationId xmlns:p14="http://schemas.microsoft.com/office/powerpoint/2010/main" val="3920188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6" r:id="rId4"/>
    <p:sldLayoutId id="2147483657" r:id="rId5"/>
    <p:sldLayoutId id="2147483658" r:id="rId6"/>
    <p:sldLayoutId id="2147483659" r:id="rId7"/>
    <p:sldLayoutId id="2147483660" r:id="rId8"/>
    <p:sldLayoutId id="2147483663" r:id="rId9"/>
    <p:sldLayoutId id="2147483665" r:id="rId10"/>
    <p:sldLayoutId id="2147483666" r:id="rId11"/>
    <p:sldLayoutId id="2147483667" r:id="rId12"/>
    <p:sldLayoutId id="2147483668" r:id="rId13"/>
    <p:sldLayoutId id="2147483669" r:id="rId14"/>
    <p:sldLayoutId id="2147483674"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sv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6.sv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26.svg"/><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8.xml.rels><?xml version="1.0" encoding="UTF-8" standalone="yes"?>
<Relationships xmlns="http://schemas.openxmlformats.org/package/2006/relationships"><Relationship Id="rId3" Type="http://schemas.openxmlformats.org/officeDocument/2006/relationships/hyperlink" Target="https://youtu.be/Hwu438QSb_g" TargetMode="External"/><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hyperlink" Target="https://youtu.be/-qIXhr9u0Vw" TargetMode="External"/><Relationship Id="rId2" Type="http://schemas.openxmlformats.org/officeDocument/2006/relationships/image" Target="../media/image27.jpg"/><Relationship Id="rId1" Type="http://schemas.openxmlformats.org/officeDocument/2006/relationships/slideLayout" Target="../slideLayouts/slideLayout12.xml"/><Relationship Id="rId6" Type="http://schemas.openxmlformats.org/officeDocument/2006/relationships/image" Target="../media/image28.png"/><Relationship Id="rId5" Type="http://schemas.openxmlformats.org/officeDocument/2006/relationships/hyperlink" Target="https://youtu.be/km7n3DI5IWk" TargetMode="External"/><Relationship Id="rId4" Type="http://schemas.openxmlformats.org/officeDocument/2006/relationships/hyperlink" Target="https://businessmap.io/agile/project-management/agile-implementatio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30.jpg"/><Relationship Id="rId5" Type="http://schemas.openxmlformats.org/officeDocument/2006/relationships/image" Target="../media/image2.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105196" y="3794396"/>
            <a:ext cx="488646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Prepared by Eng. Ahmed Hussein, MBA, PfMP©, PMP©, CMP APMG</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Agile Project</a:t>
            </a:r>
            <a:br>
              <a:rPr lang="en-US" sz="4400" b="1" dirty="0">
                <a:solidFill>
                  <a:srgbClr val="00B0F0"/>
                </a:solidFill>
                <a:latin typeface="Times New Roman"/>
                <a:ea typeface="Times New Roman"/>
                <a:cs typeface="Times New Roman"/>
                <a:sym typeface="Times New Roman"/>
              </a:rPr>
            </a:br>
            <a:r>
              <a:rPr lang="en-US" sz="4400" b="1" dirty="0">
                <a:solidFill>
                  <a:srgbClr val="00B0F0"/>
                </a:solidFill>
                <a:latin typeface="Times New Roman"/>
                <a:ea typeface="Times New Roman"/>
                <a:cs typeface="Times New Roman"/>
                <a:sym typeface="Times New Roman"/>
              </a:rPr>
              <a:t>Management</a:t>
            </a:r>
            <a:endParaRPr lang="en-US" dirty="0"/>
          </a:p>
        </p:txBody>
      </p:sp>
      <p:sp>
        <p:nvSpPr>
          <p:cNvPr id="107" name="Google Shape;107;p1"/>
          <p:cNvSpPr/>
          <p:nvPr/>
        </p:nvSpPr>
        <p:spPr>
          <a:xfrm>
            <a:off x="-57152" y="5843657"/>
            <a:ext cx="3439167"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000000"/>
                </a:solidFill>
                <a:latin typeface="Times New Roman"/>
                <a:ea typeface="Times New Roman"/>
                <a:cs typeface="Times New Roman"/>
                <a:sym typeface="Times New Roman"/>
              </a:rPr>
              <a:t>Lecture 4</a:t>
            </a:r>
            <a:endParaRPr lang="en-US" sz="2800" dirty="0"/>
          </a:p>
        </p:txBody>
      </p:sp>
      <p:pic>
        <p:nvPicPr>
          <p:cNvPr id="108" name="Google Shape;108;p1"/>
          <p:cNvPicPr preferRelativeResize="0"/>
          <p:nvPr/>
        </p:nvPicPr>
        <p:blipFill rotWithShape="1">
          <a:blip r:embed="rId4">
            <a:alphaModFix/>
          </a:blip>
          <a:srcRect/>
          <a:stretch/>
        </p:blipFill>
        <p:spPr>
          <a:xfrm>
            <a:off x="300920" y="309118"/>
            <a:ext cx="2876695" cy="1357799"/>
          </a:xfrm>
          <a:prstGeom prst="rect">
            <a:avLst/>
          </a:prstGeom>
          <a:noFill/>
          <a:ln>
            <a:noFill/>
          </a:ln>
        </p:spPr>
      </p:pic>
      <p:sp>
        <p:nvSpPr>
          <p:cNvPr id="109" name="Google Shape;109;p1"/>
          <p:cNvSpPr txBox="1"/>
          <p:nvPr/>
        </p:nvSpPr>
        <p:spPr>
          <a:xfrm>
            <a:off x="329269" y="5104240"/>
            <a:ext cx="3439167"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ea typeface="Times New Roman"/>
                <a:cs typeface="Times New Roman"/>
                <a:sym typeface="Times New Roman"/>
              </a:rPr>
              <a:t>PMG 622</a:t>
            </a:r>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Master of Project Management</a:t>
            </a:r>
            <a:endParaRPr dirty="0"/>
          </a:p>
        </p:txBody>
      </p:sp>
      <p:sp>
        <p:nvSpPr>
          <p:cNvPr id="110" name="Google Shape;110;p1"/>
          <p:cNvSpPr/>
          <p:nvPr/>
        </p:nvSpPr>
        <p:spPr>
          <a:xfrm>
            <a:off x="6200343" y="-320675"/>
            <a:ext cx="7410450"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1" name="Google Shape;131;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2" name="Google Shape;132;p3"/>
          <p:cNvPicPr preferRelativeResize="0">
            <a:picLocks noGrp="1"/>
          </p:cNvPicPr>
          <p:nvPr>
            <p:ph type="pic" idx="2"/>
          </p:nvPr>
        </p:nvPicPr>
        <p:blipFill rotWithShape="1">
          <a:blip r:embed="rId3">
            <a:alphaModFix/>
          </a:blip>
          <a:srcRect t="8679" b="8678"/>
          <a:stretch/>
        </p:blipFill>
        <p:spPr>
          <a:xfrm>
            <a:off x="1127760" y="1123950"/>
            <a:ext cx="9936480" cy="4610100"/>
          </a:xfrm>
          <a:prstGeom prst="rect">
            <a:avLst/>
          </a:prstGeom>
          <a:solidFill>
            <a:srgbClr val="D8D8D8">
              <a:alpha val="49803"/>
            </a:srgbClr>
          </a:solidFill>
          <a:ln>
            <a:noFill/>
          </a:ln>
        </p:spPr>
      </p:pic>
      <p:sp>
        <p:nvSpPr>
          <p:cNvPr id="133" name="Google Shape;133;p3"/>
          <p:cNvSpPr/>
          <p:nvPr/>
        </p:nvSpPr>
        <p:spPr>
          <a:xfrm>
            <a:off x="4951095" y="1117694"/>
            <a:ext cx="1116793" cy="962568"/>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rgbClr val="00B0F0"/>
              </a:solidFill>
              <a:latin typeface="Calibri"/>
              <a:ea typeface="Calibri"/>
              <a:cs typeface="Calibri"/>
              <a:sym typeface="Calibri"/>
            </a:endParaRPr>
          </a:p>
        </p:txBody>
      </p:sp>
      <p:sp>
        <p:nvSpPr>
          <p:cNvPr id="134" name="Google Shape;134;p3"/>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5" name="Google Shape;135;p3"/>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36" name="Google Shape;136;p3"/>
          <p:cNvSpPr/>
          <p:nvPr/>
        </p:nvSpPr>
        <p:spPr>
          <a:xfrm>
            <a:off x="1127760" y="4884389"/>
            <a:ext cx="4747323" cy="8802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0" i="0" u="none" strike="noStrike" cap="none" dirty="0">
                <a:solidFill>
                  <a:schemeClr val="lt1"/>
                </a:solidFill>
                <a:latin typeface="Times New Roman"/>
                <a:ea typeface="Times New Roman"/>
                <a:cs typeface="Times New Roman"/>
                <a:sym typeface="Times New Roman"/>
              </a:rPr>
              <a:t>Prepared by Eng. Ahmed Hussein, MBA, PfMP©, PMP©, CMP APMG</a:t>
            </a:r>
            <a:endParaRPr lang="en-US" sz="1600" dirty="0"/>
          </a:p>
          <a:p>
            <a:pPr marL="0" marR="0" lvl="0" indent="0" algn="l" rtl="0">
              <a:lnSpc>
                <a:spcPct val="120000"/>
              </a:lnSpc>
              <a:spcBef>
                <a:spcPts val="0"/>
              </a:spcBef>
              <a:spcAft>
                <a:spcPts val="0"/>
              </a:spcAft>
              <a:buNone/>
            </a:pPr>
            <a:endParaRPr sz="1600" dirty="0">
              <a:solidFill>
                <a:schemeClr val="lt1"/>
              </a:solidFill>
              <a:latin typeface="Times New Roman"/>
              <a:ea typeface="Times New Roman"/>
              <a:cs typeface="Times New Roman"/>
              <a:sym typeface="Times New Roman"/>
            </a:endParaRPr>
          </a:p>
        </p:txBody>
      </p:sp>
      <p:sp>
        <p:nvSpPr>
          <p:cNvPr id="137" name="Google Shape;137;p3"/>
          <p:cNvSpPr txBox="1"/>
          <p:nvPr/>
        </p:nvSpPr>
        <p:spPr>
          <a:xfrm>
            <a:off x="6301339" y="1259391"/>
            <a:ext cx="4758201" cy="25545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Strengths and Weaknesses of the Agile Approach</a:t>
            </a:r>
          </a:p>
          <a:p>
            <a:pPr marL="0" marR="0" lvl="0" indent="0" algn="l" rtl="0">
              <a:spcBef>
                <a:spcPts val="0"/>
              </a:spcBef>
              <a:spcAft>
                <a:spcPts val="0"/>
              </a:spcAft>
              <a:buNone/>
            </a:pPr>
            <a:endParaRPr lang="en-US" sz="3200" b="1" dirty="0">
              <a:solidFill>
                <a:srgbClr val="00B0F0"/>
              </a:solidFill>
              <a:latin typeface="Times New Roman"/>
              <a:ea typeface="Times New Roman"/>
              <a:cs typeface="Times New Roman"/>
              <a:sym typeface="Times New Roman"/>
            </a:endParaRPr>
          </a:p>
          <a:p>
            <a:pPr marL="0" marR="0" lvl="0" indent="0" algn="l" rtl="0">
              <a:spcBef>
                <a:spcPts val="0"/>
              </a:spcBef>
              <a:spcAft>
                <a:spcPts val="0"/>
              </a:spcAft>
              <a:buNone/>
            </a:pPr>
            <a:endParaRPr lang="en-US" sz="3200" b="1" dirty="0">
              <a:solidFill>
                <a:srgbClr val="00B0F0"/>
              </a:solidFill>
              <a:latin typeface="Times New Roman"/>
              <a:ea typeface="Times New Roman"/>
              <a:cs typeface="Times New Roman"/>
              <a:sym typeface="Times New Roman"/>
            </a:endParaRPr>
          </a:p>
        </p:txBody>
      </p:sp>
      <p:sp>
        <p:nvSpPr>
          <p:cNvPr id="138" name="Google Shape;138;p3"/>
          <p:cNvSpPr txBox="1"/>
          <p:nvPr/>
        </p:nvSpPr>
        <p:spPr>
          <a:xfrm>
            <a:off x="5071247" y="1139330"/>
            <a:ext cx="9171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dirty="0">
                <a:solidFill>
                  <a:schemeClr val="lt1"/>
                </a:solidFill>
                <a:latin typeface="Times New Roman"/>
                <a:ea typeface="Times New Roman"/>
                <a:cs typeface="Times New Roman"/>
                <a:sym typeface="Times New Roman"/>
              </a:rPr>
              <a:t>Chapter</a:t>
            </a:r>
            <a:endParaRPr dirty="0"/>
          </a:p>
        </p:txBody>
      </p:sp>
      <p:sp>
        <p:nvSpPr>
          <p:cNvPr id="139" name="Google Shape;139;p3"/>
          <p:cNvSpPr txBox="1"/>
          <p:nvPr/>
        </p:nvSpPr>
        <p:spPr>
          <a:xfrm>
            <a:off x="5056021" y="1354195"/>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a:solidFill>
                  <a:schemeClr val="lt1"/>
                </a:solidFill>
                <a:latin typeface="Times New Roman"/>
                <a:ea typeface="Times New Roman"/>
                <a:cs typeface="Times New Roman"/>
                <a:sym typeface="Times New Roman"/>
              </a:rPr>
              <a:t>04</a:t>
            </a:r>
            <a:endParaRPr sz="1400" b="1" dirty="0">
              <a:solidFill>
                <a:schemeClr val="lt1"/>
              </a:solidFill>
              <a:latin typeface="Times New Roman"/>
              <a:ea typeface="Times New Roman"/>
              <a:cs typeface="Times New Roman"/>
              <a:sym typeface="Times New Roman"/>
            </a:endParaRPr>
          </a:p>
        </p:txBody>
      </p:sp>
      <p:sp>
        <p:nvSpPr>
          <p:cNvPr id="140" name="Google Shape;140;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500"/>
                                        <p:tgtEl>
                                          <p:spTgt spid="131"/>
                                        </p:tgtEl>
                                      </p:cBhvr>
                                    </p:animEffect>
                                  </p:childTnLst>
                                </p:cTn>
                              </p:par>
                              <p:par>
                                <p:cTn id="8" presetID="10" presetClass="entr" presetSubtype="0" fill="hold" nodeType="withEffect">
                                  <p:stCondLst>
                                    <p:cond delay="250"/>
                                  </p:stCondLst>
                                  <p:childTnLst>
                                    <p:set>
                                      <p:cBhvr>
                                        <p:cTn id="9" dur="1" fill="hold">
                                          <p:stCondLst>
                                            <p:cond delay="0"/>
                                          </p:stCondLst>
                                        </p:cTn>
                                        <p:tgtEl>
                                          <p:spTgt spid="130"/>
                                        </p:tgtEl>
                                        <p:attrNameLst>
                                          <p:attrName>style.visibility</p:attrName>
                                        </p:attrNameLst>
                                      </p:cBhvr>
                                      <p:to>
                                        <p:strVal val="visible"/>
                                      </p:to>
                                    </p:set>
                                    <p:animEffect transition="in" filter="fade">
                                      <p:cBhvr>
                                        <p:cTn id="10"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4"/>
          <p:cNvPicPr preferRelativeResize="0">
            <a:picLocks noGrp="1"/>
          </p:cNvPicPr>
          <p:nvPr>
            <p:ph type="pic" idx="2"/>
          </p:nvPr>
        </p:nvPicPr>
        <p:blipFill rotWithShape="1">
          <a:blip r:embed="rId4">
            <a:alphaModFix/>
          </a:blip>
          <a:srcRect l="13924" r="13924"/>
          <a:stretch/>
        </p:blipFill>
        <p:spPr>
          <a:xfrm>
            <a:off x="2808" y="0"/>
            <a:ext cx="5547685" cy="5573488"/>
          </a:xfrm>
          <a:prstGeom prst="rect">
            <a:avLst/>
          </a:prstGeom>
          <a:solidFill>
            <a:srgbClr val="D8D8D8">
              <a:alpha val="49803"/>
            </a:srgbClr>
          </a:solidFill>
          <a:ln>
            <a:noFill/>
          </a:ln>
        </p:spPr>
      </p:pic>
      <p:sp>
        <p:nvSpPr>
          <p:cNvPr id="147" name="Google Shape;147;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8" name="Google Shape;148;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49" name="Google Shape;149;p4"/>
          <p:cNvSpPr txBox="1"/>
          <p:nvPr/>
        </p:nvSpPr>
        <p:spPr>
          <a:xfrm>
            <a:off x="4689259" y="1412953"/>
            <a:ext cx="411389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Learning Objectives</a:t>
            </a:r>
            <a:endParaRPr dirty="0"/>
          </a:p>
        </p:txBody>
      </p:sp>
      <p:sp>
        <p:nvSpPr>
          <p:cNvPr id="150" name="Google Shape;150;p4"/>
          <p:cNvSpPr txBox="1"/>
          <p:nvPr/>
        </p:nvSpPr>
        <p:spPr>
          <a:xfrm>
            <a:off x="5550493" y="1975191"/>
            <a:ext cx="6465077" cy="2677616"/>
          </a:xfrm>
          <a:prstGeom prst="rect">
            <a:avLst/>
          </a:prstGeom>
          <a:noFill/>
          <a:ln>
            <a:noFill/>
          </a:ln>
        </p:spPr>
        <p:txBody>
          <a:bodyPr spcFirstLastPara="1" wrap="square" lIns="91425" tIns="45700" rIns="91425" bIns="45700" anchor="t" anchorCtr="0">
            <a:spAutoFit/>
          </a:bodyPr>
          <a:lstStyle/>
          <a:p>
            <a:pPr marR="0" lvl="0" algn="l" rtl="0">
              <a:spcBef>
                <a:spcPts val="0"/>
              </a:spcBef>
              <a:spcAft>
                <a:spcPts val="0"/>
              </a:spcAft>
              <a:buClr>
                <a:schemeClr val="bg1"/>
              </a:buClr>
            </a:pPr>
            <a:r>
              <a:rPr lang="en-US" sz="2800" dirty="0">
                <a:solidFill>
                  <a:schemeClr val="lt1"/>
                </a:solidFill>
                <a:latin typeface="Times New Roman"/>
                <a:ea typeface="Times New Roman"/>
                <a:cs typeface="Times New Roman"/>
                <a:sym typeface="Times New Roman"/>
              </a:rPr>
              <a:t>Learn Agile techniques, strengths and weaknesses for:</a:t>
            </a:r>
          </a:p>
          <a:p>
            <a:pPr marL="514350" marR="0" lvl="0" indent="-514350" algn="l" rtl="0">
              <a:spcBef>
                <a:spcPts val="0"/>
              </a:spcBef>
              <a:spcAft>
                <a:spcPts val="0"/>
              </a:spcAft>
              <a:buClr>
                <a:schemeClr val="bg1"/>
              </a:buClr>
              <a:buFont typeface="+mj-lt"/>
              <a:buAutoNum type="arabicPeriod"/>
            </a:pPr>
            <a:r>
              <a:rPr lang="en-US" sz="2800" dirty="0">
                <a:solidFill>
                  <a:schemeClr val="lt1"/>
                </a:solidFill>
                <a:latin typeface="Times New Roman"/>
                <a:cs typeface="Times New Roman"/>
                <a:sym typeface="Times New Roman"/>
              </a:rPr>
              <a:t>Scope Management</a:t>
            </a:r>
          </a:p>
          <a:p>
            <a:pPr marL="514350" marR="0" lvl="0" indent="-514350" algn="l" rtl="0">
              <a:spcBef>
                <a:spcPts val="0"/>
              </a:spcBef>
              <a:spcAft>
                <a:spcPts val="0"/>
              </a:spcAft>
              <a:buClr>
                <a:schemeClr val="bg1"/>
              </a:buClr>
              <a:buFont typeface="+mj-lt"/>
              <a:buAutoNum type="arabicPeriod"/>
            </a:pPr>
            <a:r>
              <a:rPr lang="en-US" sz="2800" dirty="0">
                <a:solidFill>
                  <a:schemeClr val="lt1"/>
                </a:solidFill>
                <a:latin typeface="Times New Roman"/>
                <a:cs typeface="Times New Roman"/>
                <a:sym typeface="Times New Roman"/>
              </a:rPr>
              <a:t>Time Management</a:t>
            </a:r>
          </a:p>
          <a:p>
            <a:pPr marL="514350" marR="0" lvl="0" indent="-514350" algn="l" rtl="0">
              <a:spcBef>
                <a:spcPts val="0"/>
              </a:spcBef>
              <a:spcAft>
                <a:spcPts val="0"/>
              </a:spcAft>
              <a:buClr>
                <a:schemeClr val="bg1"/>
              </a:buClr>
              <a:buFont typeface="+mj-lt"/>
              <a:buAutoNum type="arabicPeriod"/>
            </a:pPr>
            <a:r>
              <a:rPr lang="en-US" sz="2800" dirty="0">
                <a:solidFill>
                  <a:schemeClr val="lt1"/>
                </a:solidFill>
                <a:latin typeface="Times New Roman"/>
                <a:cs typeface="Times New Roman"/>
                <a:sym typeface="Times New Roman"/>
              </a:rPr>
              <a:t>Cost Management</a:t>
            </a:r>
          </a:p>
          <a:p>
            <a:pPr marL="514350" marR="0" lvl="0" indent="-514350" algn="l" rtl="0">
              <a:spcBef>
                <a:spcPts val="0"/>
              </a:spcBef>
              <a:spcAft>
                <a:spcPts val="0"/>
              </a:spcAft>
              <a:buClr>
                <a:schemeClr val="bg1"/>
              </a:buClr>
              <a:buFont typeface="+mj-lt"/>
              <a:buAutoNum type="arabicPeriod"/>
            </a:pPr>
            <a:endParaRPr lang="en-US" sz="2800" dirty="0">
              <a:solidFill>
                <a:schemeClr val="lt1"/>
              </a:solidFill>
              <a:latin typeface="Times New Roman"/>
              <a:cs typeface="Times New Roman"/>
              <a:sym typeface="Times New Roman"/>
            </a:endParaRPr>
          </a:p>
        </p:txBody>
      </p:sp>
      <p:sp>
        <p:nvSpPr>
          <p:cNvPr id="154" name="Google Shape;154;p4"/>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55" name="Google Shape;155;p4"/>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156" name="Google Shape;156;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2" name="Google Shape;164;p5">
            <a:extLst>
              <a:ext uri="{FF2B5EF4-FFF2-40B4-BE49-F238E27FC236}">
                <a16:creationId xmlns:a16="http://schemas.microsoft.com/office/drawing/2014/main" id="{379998CD-38FC-F406-D61D-1161F1E7BF93}"/>
              </a:ext>
            </a:extLst>
          </p:cNvPr>
          <p:cNvSpPr txBox="1"/>
          <p:nvPr/>
        </p:nvSpPr>
        <p:spPr>
          <a:xfrm>
            <a:off x="3262808" y="1405263"/>
            <a:ext cx="1509819"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chemeClr val="lt1"/>
                </a:solidFill>
                <a:latin typeface="Times New Roman"/>
                <a:ea typeface="Times New Roman"/>
                <a:cs typeface="Times New Roman"/>
                <a:sym typeface="Times New Roman"/>
              </a:rPr>
              <a:t>Orientation</a:t>
            </a:r>
            <a:endParaRPr sz="2800" b="1" dirty="0">
              <a:solidFill>
                <a:schemeClr val="lt1"/>
              </a:solidFill>
              <a:latin typeface="Times New Roman"/>
              <a:ea typeface="Times New Roman"/>
              <a:cs typeface="Times New Roman"/>
              <a:sym typeface="Times New Roman"/>
            </a:endParaRPr>
          </a:p>
        </p:txBody>
      </p:sp>
      <p:sp>
        <p:nvSpPr>
          <p:cNvPr id="3" name="Google Shape;165;p5">
            <a:extLst>
              <a:ext uri="{FF2B5EF4-FFF2-40B4-BE49-F238E27FC236}">
                <a16:creationId xmlns:a16="http://schemas.microsoft.com/office/drawing/2014/main" id="{E4A24717-7EE2-C489-E719-BF3825D73037}"/>
              </a:ext>
            </a:extLst>
          </p:cNvPr>
          <p:cNvSpPr txBox="1"/>
          <p:nvPr/>
        </p:nvSpPr>
        <p:spPr>
          <a:xfrm>
            <a:off x="3404351" y="1843127"/>
            <a:ext cx="1238099"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Times New Roman"/>
                <a:ea typeface="Times New Roman"/>
                <a:cs typeface="Times New Roman"/>
                <a:sym typeface="Times New Roman"/>
              </a:rPr>
              <a:t>Lecture</a:t>
            </a:r>
            <a:endParaRPr sz="700" b="1" dirty="0">
              <a:solidFill>
                <a:schemeClr val="lt1"/>
              </a:solidFill>
              <a:latin typeface="Times New Roman"/>
              <a:ea typeface="Times New Roman"/>
              <a:cs typeface="Times New Roman"/>
              <a:sym typeface="Times New Roman"/>
            </a:endParaRPr>
          </a:p>
        </p:txBody>
      </p:sp>
      <p:sp>
        <p:nvSpPr>
          <p:cNvPr id="5" name="Google Shape;163;p5">
            <a:extLst>
              <a:ext uri="{FF2B5EF4-FFF2-40B4-BE49-F238E27FC236}">
                <a16:creationId xmlns:a16="http://schemas.microsoft.com/office/drawing/2014/main" id="{F1E37B4A-3CD8-3211-619B-6783DEE6EFEC}"/>
              </a:ext>
            </a:extLst>
          </p:cNvPr>
          <p:cNvSpPr/>
          <p:nvPr/>
        </p:nvSpPr>
        <p:spPr>
          <a:xfrm>
            <a:off x="3326466" y="129972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64;p5">
            <a:extLst>
              <a:ext uri="{FF2B5EF4-FFF2-40B4-BE49-F238E27FC236}">
                <a16:creationId xmlns:a16="http://schemas.microsoft.com/office/drawing/2014/main" id="{AF32ADF8-7F6B-DF9B-DCCF-47348719FDCF}"/>
              </a:ext>
            </a:extLst>
          </p:cNvPr>
          <p:cNvSpPr txBox="1"/>
          <p:nvPr/>
        </p:nvSpPr>
        <p:spPr>
          <a:xfrm>
            <a:off x="3537307" y="134030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277A5255-9646-F028-1DE6-13791BF8CB8D}"/>
              </a:ext>
            </a:extLst>
          </p:cNvPr>
          <p:cNvSpPr txBox="1"/>
          <p:nvPr/>
        </p:nvSpPr>
        <p:spPr>
          <a:xfrm>
            <a:off x="3598337" y="159611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571645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Key Points from Previous Lecture</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id="{8CC20127-3F88-7DBD-ACCC-E036E2F652B7}"/>
              </a:ext>
            </a:extLst>
          </p:cNvPr>
          <p:cNvGraphicFramePr/>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Google Shape;164;p5">
            <a:extLst>
              <a:ext uri="{FF2B5EF4-FFF2-40B4-BE49-F238E27FC236}">
                <a16:creationId xmlns:a16="http://schemas.microsoft.com/office/drawing/2014/main" id="{62A1B30A-EA99-38B4-49AD-9008F4665B3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32327E49-3C0B-8600-C32C-7B361B328DF3}"/>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3250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6370223" y="2085856"/>
            <a:ext cx="5364741"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Agile Scope Management</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4</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496255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Agile Projects have Variable Scope</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2038577"/>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Traditional project management treats changing requirements as a sign of failure in upfront planning</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Variable Scope through welcoming change helps to immediately and incrementally:</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pic>
        <p:nvPicPr>
          <p:cNvPr id="2" name="Graphic 1" descr="Search Inventory with solid fill">
            <a:extLst>
              <a:ext uri="{FF2B5EF4-FFF2-40B4-BE49-F238E27FC236}">
                <a16:creationId xmlns:a16="http://schemas.microsoft.com/office/drawing/2014/main" id="{212EBE44-6D4C-B16A-C7F1-4AE4BE95E7D1}"/>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7024724" y="4399923"/>
            <a:ext cx="914400" cy="914400"/>
          </a:xfrm>
          <a:prstGeom prst="rect">
            <a:avLst/>
          </a:prstGeom>
        </p:spPr>
      </p:pic>
      <p:pic>
        <p:nvPicPr>
          <p:cNvPr id="3" name="Graphic 2" descr="Continuous Improvement with solid fill">
            <a:extLst>
              <a:ext uri="{FF2B5EF4-FFF2-40B4-BE49-F238E27FC236}">
                <a16:creationId xmlns:a16="http://schemas.microsoft.com/office/drawing/2014/main" id="{6FCACC82-24A8-82EE-8BF7-6988B3D9CC85}"/>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3788107" y="4243269"/>
            <a:ext cx="1227708" cy="1227708"/>
          </a:xfrm>
          <a:prstGeom prst="rect">
            <a:avLst/>
          </a:prstGeom>
        </p:spPr>
      </p:pic>
      <p:sp>
        <p:nvSpPr>
          <p:cNvPr id="5" name="TextBox 4">
            <a:extLst>
              <a:ext uri="{FF2B5EF4-FFF2-40B4-BE49-F238E27FC236}">
                <a16:creationId xmlns:a16="http://schemas.microsoft.com/office/drawing/2014/main" id="{FDE88A2B-AF9F-CA10-7399-D6FA6D213BD8}"/>
              </a:ext>
            </a:extLst>
          </p:cNvPr>
          <p:cNvSpPr txBox="1"/>
          <p:nvPr/>
        </p:nvSpPr>
        <p:spPr>
          <a:xfrm>
            <a:off x="3146623" y="5470977"/>
            <a:ext cx="2510675" cy="584775"/>
          </a:xfrm>
          <a:prstGeom prst="rect">
            <a:avLst/>
          </a:prstGeom>
          <a:noFill/>
        </p:spPr>
        <p:txBody>
          <a:bodyPr wrap="square" rtlCol="0">
            <a:spAutoFit/>
          </a:bodyPr>
          <a:lstStyle/>
          <a:p>
            <a:pPr algn="ctr"/>
            <a:r>
              <a:rPr lang="en-US" sz="1600" dirty="0">
                <a:solidFill>
                  <a:srgbClr val="1B1E2B"/>
                </a:solidFill>
              </a:rPr>
              <a:t>Incorporate Learning and Feedback </a:t>
            </a:r>
            <a:endParaRPr lang="ar-SA" sz="1600" dirty="0">
              <a:solidFill>
                <a:srgbClr val="1B1E2B"/>
              </a:solidFill>
            </a:endParaRPr>
          </a:p>
        </p:txBody>
      </p:sp>
      <p:sp>
        <p:nvSpPr>
          <p:cNvPr id="6" name="TextBox 5">
            <a:extLst>
              <a:ext uri="{FF2B5EF4-FFF2-40B4-BE49-F238E27FC236}">
                <a16:creationId xmlns:a16="http://schemas.microsoft.com/office/drawing/2014/main" id="{441D724F-80CE-A114-D993-1EF684C3633E}"/>
              </a:ext>
            </a:extLst>
          </p:cNvPr>
          <p:cNvSpPr txBox="1"/>
          <p:nvPr/>
        </p:nvSpPr>
        <p:spPr>
          <a:xfrm>
            <a:off x="6282004" y="5478853"/>
            <a:ext cx="2510675" cy="338554"/>
          </a:xfrm>
          <a:prstGeom prst="rect">
            <a:avLst/>
          </a:prstGeom>
          <a:noFill/>
        </p:spPr>
        <p:txBody>
          <a:bodyPr wrap="square" rtlCol="0">
            <a:spAutoFit/>
          </a:bodyPr>
          <a:lstStyle/>
          <a:p>
            <a:pPr algn="ctr"/>
            <a:r>
              <a:rPr lang="en-US" sz="1600" dirty="0">
                <a:solidFill>
                  <a:srgbClr val="1B1E2B"/>
                </a:solidFill>
              </a:rPr>
              <a:t>Create better Products</a:t>
            </a:r>
            <a:endParaRPr lang="ar-SA" sz="1600" dirty="0">
              <a:solidFill>
                <a:srgbClr val="1B1E2B"/>
              </a:solidFill>
            </a:endParaRPr>
          </a:p>
        </p:txBody>
      </p:sp>
    </p:spTree>
    <p:extLst>
      <p:ext uri="{BB962C8B-B14F-4D97-AF65-F5344CB8AC3E}">
        <p14:creationId xmlns:p14="http://schemas.microsoft.com/office/powerpoint/2010/main" val="31581865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1002506" cy="1325563"/>
          </a:xfrm>
        </p:spPr>
        <p:txBody>
          <a:bodyPr>
            <a:normAutofit/>
          </a:bodyPr>
          <a:lstStyle/>
          <a:p>
            <a:r>
              <a:rPr lang="en-US" sz="4000" dirty="0">
                <a:solidFill>
                  <a:schemeClr val="bg1"/>
                </a:solidFill>
              </a:rPr>
              <a:t>Top Agile Scope Management Characteristics (1/2)</a:t>
            </a:r>
            <a:endParaRPr lang="ar-SA" sz="4000"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p:txBody>
          <a:bodyPr/>
          <a:lstStyle/>
          <a:p>
            <a:endParaRPr lang="ar-SA" dirty="0"/>
          </a:p>
        </p:txBody>
      </p:sp>
      <p:graphicFrame>
        <p:nvGraphicFramePr>
          <p:cNvPr id="5" name="Content Placeholder 4">
            <a:extLst>
              <a:ext uri="{FF2B5EF4-FFF2-40B4-BE49-F238E27FC236}">
                <a16:creationId xmlns:a16="http://schemas.microsoft.com/office/drawing/2014/main" id="{08367AB3-6ECD-F0AD-F7BB-4BB4DA6C918E}"/>
              </a:ext>
            </a:extLst>
          </p:cNvPr>
          <p:cNvGraphicFramePr>
            <a:graphicFrameLocks/>
          </p:cNvGraphicFramePr>
          <p:nvPr>
            <p:extLst>
              <p:ext uri="{D42A27DB-BD31-4B8C-83A1-F6EECF244321}">
                <p14:modId xmlns:p14="http://schemas.microsoft.com/office/powerpoint/2010/main" val="3022966964"/>
              </p:ext>
            </p:extLst>
          </p:nvPr>
        </p:nvGraphicFramePr>
        <p:xfrm>
          <a:off x="838200" y="1792720"/>
          <a:ext cx="10515600" cy="4281607"/>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t>Only High-Level requirements are gathered at the beginning of the project</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Requirements are gathered and refined throughout the project as knowledge about customer needs and project realities increase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Change is viewed as a positive way to improve the product and Late changes in the project are the most valuable ones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Product Owner is the responsible person for the project scope (not the Scrum Master), determines the value and priority of new requirements and adds those requirements to the product backlog.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There is no need for Change Management processes, as it is already an inherent part of Agile processes</a:t>
                      </a:r>
                    </a:p>
                  </a:txBody>
                  <a:tcPr marL="97023" marR="97023" marT="48512" marB="48512" anchor="ctr"/>
                </a:tc>
                <a:extLst>
                  <a:ext uri="{0D108BD9-81ED-4DB2-BD59-A6C34878D82A}">
                    <a16:rowId xmlns:a16="http://schemas.microsoft.com/office/drawing/2014/main" val="2227228393"/>
                  </a:ext>
                </a:extLst>
              </a:tr>
            </a:tbl>
          </a:graphicData>
        </a:graphic>
      </p:graphicFrame>
      <p:sp>
        <p:nvSpPr>
          <p:cNvPr id="2" name="Google Shape;168;p5">
            <a:extLst>
              <a:ext uri="{FF2B5EF4-FFF2-40B4-BE49-F238E27FC236}">
                <a16:creationId xmlns:a16="http://schemas.microsoft.com/office/drawing/2014/main" id="{C9586311-630C-526B-82BA-D17BE9A24C5B}"/>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142244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1002506" cy="1325563"/>
          </a:xfrm>
        </p:spPr>
        <p:txBody>
          <a:bodyPr>
            <a:normAutofit/>
          </a:bodyPr>
          <a:lstStyle/>
          <a:p>
            <a:r>
              <a:rPr lang="en-US" sz="4000" dirty="0">
                <a:solidFill>
                  <a:schemeClr val="bg1"/>
                </a:solidFill>
              </a:rPr>
              <a:t>Top Agile Scope Management Characteristics (1/2)</a:t>
            </a:r>
            <a:endParaRPr lang="ar-SA" sz="4000"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p:txBody>
          <a:bodyPr/>
          <a:lstStyle/>
          <a:p>
            <a:endParaRPr lang="ar-SA" dirty="0"/>
          </a:p>
        </p:txBody>
      </p:sp>
      <p:graphicFrame>
        <p:nvGraphicFramePr>
          <p:cNvPr id="5" name="Content Placeholder 4">
            <a:extLst>
              <a:ext uri="{FF2B5EF4-FFF2-40B4-BE49-F238E27FC236}">
                <a16:creationId xmlns:a16="http://schemas.microsoft.com/office/drawing/2014/main" id="{08367AB3-6ECD-F0AD-F7BB-4BB4DA6C918E}"/>
              </a:ext>
            </a:extLst>
          </p:cNvPr>
          <p:cNvGraphicFramePr>
            <a:graphicFrameLocks/>
          </p:cNvGraphicFramePr>
          <p:nvPr>
            <p:extLst>
              <p:ext uri="{D42A27DB-BD31-4B8C-83A1-F6EECF244321}">
                <p14:modId xmlns:p14="http://schemas.microsoft.com/office/powerpoint/2010/main" val="1420094942"/>
              </p:ext>
            </p:extLst>
          </p:nvPr>
        </p:nvGraphicFramePr>
        <p:xfrm>
          <a:off x="838200" y="1792720"/>
          <a:ext cx="10515600" cy="336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6</a:t>
                      </a:r>
                    </a:p>
                  </a:txBody>
                  <a:tcPr marL="97023" marR="97023" marT="48512" marB="48512"/>
                </a:tc>
                <a:tc>
                  <a:txBody>
                    <a:bodyPr/>
                    <a:lstStyle/>
                    <a:p>
                      <a:r>
                        <a:rPr lang="en-US" sz="1800" dirty="0"/>
                        <a:t>New features with high priority don’t necessarily cause budget or schedule slip; they simply push out the lowest-priority features</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7</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most valuable features first to guarantee their inclusion and to ship those features as soon as possible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8</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Less valuable features might never be created, which may be acceptable to the business and the customer after they have the highest-value features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9</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Scope is assessed and there is an opportunity to include new requirements or modify/remove existing  with every Iteration/Sprint</a:t>
                      </a:r>
                    </a:p>
                  </a:txBody>
                  <a:tcPr marL="97023" marR="97023" marT="48512" marB="48512" anchor="ctr"/>
                </a:tc>
                <a:extLst>
                  <a:ext uri="{0D108BD9-81ED-4DB2-BD59-A6C34878D82A}">
                    <a16:rowId xmlns:a16="http://schemas.microsoft.com/office/drawing/2014/main" val="3420601747"/>
                  </a:ext>
                </a:extLst>
              </a:tr>
            </a:tbl>
          </a:graphicData>
        </a:graphic>
      </p:graphicFrame>
      <p:sp>
        <p:nvSpPr>
          <p:cNvPr id="2" name="Google Shape;168;p5">
            <a:extLst>
              <a:ext uri="{FF2B5EF4-FFF2-40B4-BE49-F238E27FC236}">
                <a16:creationId xmlns:a16="http://schemas.microsoft.com/office/drawing/2014/main" id="{C9586311-630C-526B-82BA-D17BE9A24C5B}"/>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858143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310CFD1E-C123-34BA-D64F-7A52367E7598}"/>
              </a:ext>
            </a:extLst>
          </p:cNvPr>
          <p:cNvSpPr>
            <a:spLocks noGrp="1"/>
          </p:cNvSpPr>
          <p:nvPr>
            <p:ph type="title"/>
          </p:nvPr>
        </p:nvSpPr>
        <p:spPr>
          <a:xfrm>
            <a:off x="759195" y="175923"/>
            <a:ext cx="10515600" cy="1325563"/>
          </a:xfrm>
        </p:spPr>
        <p:txBody>
          <a:bodyPr/>
          <a:lstStyle/>
          <a:p>
            <a:r>
              <a:rPr lang="en-US" dirty="0">
                <a:solidFill>
                  <a:schemeClr val="bg1"/>
                </a:solidFill>
              </a:rPr>
              <a:t>Who can suggest a new product feature on an agile project?</a:t>
            </a:r>
            <a:endParaRPr lang="ar-SA" dirty="0">
              <a:solidFill>
                <a:schemeClr val="bg1"/>
              </a:solidFill>
            </a:endParaRPr>
          </a:p>
        </p:txBody>
      </p:sp>
      <p:sp>
        <p:nvSpPr>
          <p:cNvPr id="2" name="Google Shape;11507;p96">
            <a:extLst>
              <a:ext uri="{FF2B5EF4-FFF2-40B4-BE49-F238E27FC236}">
                <a16:creationId xmlns:a16="http://schemas.microsoft.com/office/drawing/2014/main" id="{D5794F0A-45B1-374A-9420-C816CBA874A2}"/>
              </a:ext>
            </a:extLst>
          </p:cNvPr>
          <p:cNvSpPr/>
          <p:nvPr/>
        </p:nvSpPr>
        <p:spPr>
          <a:xfrm>
            <a:off x="1056327" y="2005312"/>
            <a:ext cx="1338975" cy="783364"/>
          </a:xfrm>
          <a:custGeom>
            <a:avLst/>
            <a:gdLst/>
            <a:ahLst/>
            <a:cxnLst/>
            <a:rect l="l" t="t" r="r" b="b"/>
            <a:pathLst>
              <a:path w="10919" h="9109" extrusionOk="0">
                <a:moveTo>
                  <a:pt x="2917" y="310"/>
                </a:moveTo>
                <a:cubicBezTo>
                  <a:pt x="3119" y="310"/>
                  <a:pt x="3286" y="476"/>
                  <a:pt x="3286" y="679"/>
                </a:cubicBezTo>
                <a:lnTo>
                  <a:pt x="3286" y="1036"/>
                </a:lnTo>
                <a:cubicBezTo>
                  <a:pt x="3250" y="1322"/>
                  <a:pt x="3012" y="1560"/>
                  <a:pt x="2715" y="1560"/>
                </a:cubicBezTo>
                <a:cubicBezTo>
                  <a:pt x="2417" y="1560"/>
                  <a:pt x="2179" y="1322"/>
                  <a:pt x="2179" y="1024"/>
                </a:cubicBezTo>
                <a:lnTo>
                  <a:pt x="2179" y="679"/>
                </a:lnTo>
                <a:cubicBezTo>
                  <a:pt x="2179" y="476"/>
                  <a:pt x="2346" y="310"/>
                  <a:pt x="2560" y="310"/>
                </a:cubicBezTo>
                <a:close/>
                <a:moveTo>
                  <a:pt x="5715" y="310"/>
                </a:moveTo>
                <a:cubicBezTo>
                  <a:pt x="5917" y="310"/>
                  <a:pt x="6084" y="476"/>
                  <a:pt x="6084" y="679"/>
                </a:cubicBezTo>
                <a:lnTo>
                  <a:pt x="6084" y="1036"/>
                </a:lnTo>
                <a:cubicBezTo>
                  <a:pt x="6048" y="1322"/>
                  <a:pt x="5810" y="1560"/>
                  <a:pt x="5513" y="1560"/>
                </a:cubicBezTo>
                <a:cubicBezTo>
                  <a:pt x="5215" y="1560"/>
                  <a:pt x="4977" y="1322"/>
                  <a:pt x="4977" y="1024"/>
                </a:cubicBezTo>
                <a:lnTo>
                  <a:pt x="4977" y="679"/>
                </a:lnTo>
                <a:cubicBezTo>
                  <a:pt x="4977" y="476"/>
                  <a:pt x="5144" y="310"/>
                  <a:pt x="5358" y="310"/>
                </a:cubicBezTo>
                <a:close/>
                <a:moveTo>
                  <a:pt x="8513" y="310"/>
                </a:moveTo>
                <a:cubicBezTo>
                  <a:pt x="8715" y="310"/>
                  <a:pt x="8882" y="476"/>
                  <a:pt x="8882" y="679"/>
                </a:cubicBezTo>
                <a:lnTo>
                  <a:pt x="8882" y="1036"/>
                </a:lnTo>
                <a:cubicBezTo>
                  <a:pt x="8846" y="1322"/>
                  <a:pt x="8608" y="1560"/>
                  <a:pt x="8311" y="1560"/>
                </a:cubicBezTo>
                <a:cubicBezTo>
                  <a:pt x="8013" y="1560"/>
                  <a:pt x="7775" y="1322"/>
                  <a:pt x="7775" y="1024"/>
                </a:cubicBezTo>
                <a:lnTo>
                  <a:pt x="7775" y="679"/>
                </a:lnTo>
                <a:cubicBezTo>
                  <a:pt x="7775" y="476"/>
                  <a:pt x="7941" y="310"/>
                  <a:pt x="8156" y="310"/>
                </a:cubicBezTo>
                <a:close/>
                <a:moveTo>
                  <a:pt x="2893" y="1881"/>
                </a:moveTo>
                <a:lnTo>
                  <a:pt x="2893" y="1977"/>
                </a:lnTo>
                <a:cubicBezTo>
                  <a:pt x="2893" y="2036"/>
                  <a:pt x="2905" y="2096"/>
                  <a:pt x="2941" y="2143"/>
                </a:cubicBezTo>
                <a:lnTo>
                  <a:pt x="2715" y="2358"/>
                </a:lnTo>
                <a:lnTo>
                  <a:pt x="2691" y="2358"/>
                </a:lnTo>
                <a:lnTo>
                  <a:pt x="2465" y="2143"/>
                </a:lnTo>
                <a:cubicBezTo>
                  <a:pt x="2500" y="2096"/>
                  <a:pt x="2512" y="2036"/>
                  <a:pt x="2512" y="1977"/>
                </a:cubicBezTo>
                <a:lnTo>
                  <a:pt x="2512" y="1881"/>
                </a:lnTo>
                <a:close/>
                <a:moveTo>
                  <a:pt x="5715" y="1881"/>
                </a:moveTo>
                <a:lnTo>
                  <a:pt x="5715" y="1977"/>
                </a:lnTo>
                <a:cubicBezTo>
                  <a:pt x="5715" y="2036"/>
                  <a:pt x="5727" y="2096"/>
                  <a:pt x="5751" y="2143"/>
                </a:cubicBezTo>
                <a:lnTo>
                  <a:pt x="5536" y="2358"/>
                </a:lnTo>
                <a:lnTo>
                  <a:pt x="5501" y="2358"/>
                </a:lnTo>
                <a:lnTo>
                  <a:pt x="5274" y="2143"/>
                </a:lnTo>
                <a:cubicBezTo>
                  <a:pt x="5310" y="2096"/>
                  <a:pt x="5322" y="2036"/>
                  <a:pt x="5322" y="1977"/>
                </a:cubicBezTo>
                <a:lnTo>
                  <a:pt x="5322" y="1881"/>
                </a:lnTo>
                <a:close/>
                <a:moveTo>
                  <a:pt x="8501" y="1881"/>
                </a:moveTo>
                <a:lnTo>
                  <a:pt x="8501" y="1977"/>
                </a:lnTo>
                <a:cubicBezTo>
                  <a:pt x="8501" y="2036"/>
                  <a:pt x="8525" y="2096"/>
                  <a:pt x="8549" y="2143"/>
                </a:cubicBezTo>
                <a:lnTo>
                  <a:pt x="8334" y="2358"/>
                </a:lnTo>
                <a:lnTo>
                  <a:pt x="8299" y="2358"/>
                </a:lnTo>
                <a:lnTo>
                  <a:pt x="8072" y="2143"/>
                </a:lnTo>
                <a:cubicBezTo>
                  <a:pt x="8108" y="2096"/>
                  <a:pt x="8120" y="2036"/>
                  <a:pt x="8120" y="1977"/>
                </a:cubicBezTo>
                <a:lnTo>
                  <a:pt x="8120" y="1881"/>
                </a:lnTo>
                <a:close/>
                <a:moveTo>
                  <a:pt x="9906" y="3286"/>
                </a:moveTo>
                <a:cubicBezTo>
                  <a:pt x="10120" y="3286"/>
                  <a:pt x="10275" y="3453"/>
                  <a:pt x="10275" y="3655"/>
                </a:cubicBezTo>
                <a:lnTo>
                  <a:pt x="10275" y="4012"/>
                </a:lnTo>
                <a:cubicBezTo>
                  <a:pt x="10263" y="4298"/>
                  <a:pt x="10013" y="4536"/>
                  <a:pt x="9716" y="4536"/>
                </a:cubicBezTo>
                <a:cubicBezTo>
                  <a:pt x="9418" y="4536"/>
                  <a:pt x="9180" y="4298"/>
                  <a:pt x="9180" y="4001"/>
                </a:cubicBezTo>
                <a:lnTo>
                  <a:pt x="9180" y="3655"/>
                </a:lnTo>
                <a:cubicBezTo>
                  <a:pt x="9180" y="3453"/>
                  <a:pt x="9346" y="3286"/>
                  <a:pt x="9549" y="3286"/>
                </a:cubicBezTo>
                <a:close/>
                <a:moveTo>
                  <a:pt x="1512" y="3286"/>
                </a:moveTo>
                <a:cubicBezTo>
                  <a:pt x="1691" y="3286"/>
                  <a:pt x="1857" y="3453"/>
                  <a:pt x="1857" y="3655"/>
                </a:cubicBezTo>
                <a:lnTo>
                  <a:pt x="1857" y="4012"/>
                </a:lnTo>
                <a:cubicBezTo>
                  <a:pt x="1857" y="4310"/>
                  <a:pt x="1619" y="4548"/>
                  <a:pt x="1322" y="4548"/>
                </a:cubicBezTo>
                <a:cubicBezTo>
                  <a:pt x="1024" y="4548"/>
                  <a:pt x="786" y="4310"/>
                  <a:pt x="786" y="4012"/>
                </a:cubicBezTo>
                <a:lnTo>
                  <a:pt x="786" y="3655"/>
                </a:lnTo>
                <a:cubicBezTo>
                  <a:pt x="786" y="3453"/>
                  <a:pt x="953" y="3286"/>
                  <a:pt x="1155" y="3286"/>
                </a:cubicBezTo>
                <a:close/>
                <a:moveTo>
                  <a:pt x="4310" y="3286"/>
                </a:moveTo>
                <a:cubicBezTo>
                  <a:pt x="4489" y="3286"/>
                  <a:pt x="4655" y="3453"/>
                  <a:pt x="4655" y="3655"/>
                </a:cubicBezTo>
                <a:lnTo>
                  <a:pt x="4655" y="4012"/>
                </a:lnTo>
                <a:cubicBezTo>
                  <a:pt x="4655" y="4310"/>
                  <a:pt x="4417" y="4548"/>
                  <a:pt x="4120" y="4548"/>
                </a:cubicBezTo>
                <a:cubicBezTo>
                  <a:pt x="3822" y="4548"/>
                  <a:pt x="3584" y="4310"/>
                  <a:pt x="3584" y="4012"/>
                </a:cubicBezTo>
                <a:lnTo>
                  <a:pt x="3584" y="3655"/>
                </a:lnTo>
                <a:cubicBezTo>
                  <a:pt x="3584" y="3453"/>
                  <a:pt x="3750" y="3286"/>
                  <a:pt x="3953" y="3286"/>
                </a:cubicBezTo>
                <a:close/>
                <a:moveTo>
                  <a:pt x="7108" y="3286"/>
                </a:moveTo>
                <a:cubicBezTo>
                  <a:pt x="7287" y="3286"/>
                  <a:pt x="7453" y="3453"/>
                  <a:pt x="7453" y="3655"/>
                </a:cubicBezTo>
                <a:lnTo>
                  <a:pt x="7453" y="4012"/>
                </a:lnTo>
                <a:cubicBezTo>
                  <a:pt x="7453" y="4310"/>
                  <a:pt x="7215" y="4548"/>
                  <a:pt x="6918" y="4548"/>
                </a:cubicBezTo>
                <a:cubicBezTo>
                  <a:pt x="6620" y="4548"/>
                  <a:pt x="6382" y="4310"/>
                  <a:pt x="6382" y="4012"/>
                </a:cubicBezTo>
                <a:lnTo>
                  <a:pt x="6382" y="3655"/>
                </a:lnTo>
                <a:cubicBezTo>
                  <a:pt x="6382" y="3453"/>
                  <a:pt x="6548" y="3286"/>
                  <a:pt x="6751" y="3286"/>
                </a:cubicBezTo>
                <a:close/>
                <a:moveTo>
                  <a:pt x="1500" y="4858"/>
                </a:moveTo>
                <a:lnTo>
                  <a:pt x="1500" y="4953"/>
                </a:lnTo>
                <a:cubicBezTo>
                  <a:pt x="1500" y="5013"/>
                  <a:pt x="1512" y="5072"/>
                  <a:pt x="1548" y="5120"/>
                </a:cubicBezTo>
                <a:lnTo>
                  <a:pt x="1322" y="5334"/>
                </a:lnTo>
                <a:lnTo>
                  <a:pt x="1286" y="5334"/>
                </a:lnTo>
                <a:lnTo>
                  <a:pt x="1072" y="5120"/>
                </a:lnTo>
                <a:cubicBezTo>
                  <a:pt x="1095" y="5072"/>
                  <a:pt x="1107" y="5013"/>
                  <a:pt x="1107" y="4953"/>
                </a:cubicBezTo>
                <a:lnTo>
                  <a:pt x="1107" y="4858"/>
                </a:lnTo>
                <a:close/>
                <a:moveTo>
                  <a:pt x="4298" y="4858"/>
                </a:moveTo>
                <a:lnTo>
                  <a:pt x="4298" y="4953"/>
                </a:lnTo>
                <a:cubicBezTo>
                  <a:pt x="4298" y="5013"/>
                  <a:pt x="4310" y="5072"/>
                  <a:pt x="4334" y="5120"/>
                </a:cubicBezTo>
                <a:lnTo>
                  <a:pt x="4120" y="5334"/>
                </a:lnTo>
                <a:lnTo>
                  <a:pt x="4084" y="5334"/>
                </a:lnTo>
                <a:lnTo>
                  <a:pt x="3870" y="5120"/>
                </a:lnTo>
                <a:cubicBezTo>
                  <a:pt x="3893" y="5072"/>
                  <a:pt x="3905" y="5013"/>
                  <a:pt x="3905" y="4953"/>
                </a:cubicBezTo>
                <a:lnTo>
                  <a:pt x="3905" y="4858"/>
                </a:lnTo>
                <a:close/>
                <a:moveTo>
                  <a:pt x="7108" y="4858"/>
                </a:moveTo>
                <a:lnTo>
                  <a:pt x="7108" y="4953"/>
                </a:lnTo>
                <a:cubicBezTo>
                  <a:pt x="7108" y="5013"/>
                  <a:pt x="7120" y="5072"/>
                  <a:pt x="7156" y="5120"/>
                </a:cubicBezTo>
                <a:lnTo>
                  <a:pt x="6929" y="5334"/>
                </a:lnTo>
                <a:lnTo>
                  <a:pt x="6906" y="5334"/>
                </a:lnTo>
                <a:lnTo>
                  <a:pt x="6679" y="5120"/>
                </a:lnTo>
                <a:cubicBezTo>
                  <a:pt x="6703" y="5072"/>
                  <a:pt x="6715" y="5013"/>
                  <a:pt x="6715" y="4953"/>
                </a:cubicBezTo>
                <a:lnTo>
                  <a:pt x="6715" y="4858"/>
                </a:lnTo>
                <a:close/>
                <a:moveTo>
                  <a:pt x="9906" y="4858"/>
                </a:moveTo>
                <a:lnTo>
                  <a:pt x="9906" y="4953"/>
                </a:lnTo>
                <a:cubicBezTo>
                  <a:pt x="9906" y="5013"/>
                  <a:pt x="9918" y="5072"/>
                  <a:pt x="9954" y="5120"/>
                </a:cubicBezTo>
                <a:lnTo>
                  <a:pt x="9727" y="5334"/>
                </a:lnTo>
                <a:lnTo>
                  <a:pt x="9704" y="5334"/>
                </a:lnTo>
                <a:lnTo>
                  <a:pt x="9477" y="5120"/>
                </a:lnTo>
                <a:cubicBezTo>
                  <a:pt x="9501" y="5072"/>
                  <a:pt x="9525" y="5013"/>
                  <a:pt x="9525" y="4953"/>
                </a:cubicBezTo>
                <a:lnTo>
                  <a:pt x="9525" y="4858"/>
                </a:lnTo>
                <a:close/>
                <a:moveTo>
                  <a:pt x="2453" y="0"/>
                </a:moveTo>
                <a:cubicBezTo>
                  <a:pt x="2084" y="0"/>
                  <a:pt x="1762" y="310"/>
                  <a:pt x="1762" y="679"/>
                </a:cubicBezTo>
                <a:lnTo>
                  <a:pt x="1762" y="1036"/>
                </a:lnTo>
                <a:cubicBezTo>
                  <a:pt x="1762" y="1322"/>
                  <a:pt x="1905" y="1572"/>
                  <a:pt x="2119" y="1726"/>
                </a:cubicBezTo>
                <a:lnTo>
                  <a:pt x="2119" y="1977"/>
                </a:lnTo>
                <a:cubicBezTo>
                  <a:pt x="2119" y="1977"/>
                  <a:pt x="2119" y="1988"/>
                  <a:pt x="2107" y="1988"/>
                </a:cubicBezTo>
                <a:lnTo>
                  <a:pt x="1691" y="2203"/>
                </a:lnTo>
                <a:cubicBezTo>
                  <a:pt x="1512" y="2286"/>
                  <a:pt x="1405" y="2465"/>
                  <a:pt x="1405" y="2655"/>
                </a:cubicBezTo>
                <a:lnTo>
                  <a:pt x="1405" y="2989"/>
                </a:lnTo>
                <a:lnTo>
                  <a:pt x="1036" y="2989"/>
                </a:lnTo>
                <a:cubicBezTo>
                  <a:pt x="667" y="2989"/>
                  <a:pt x="357" y="3298"/>
                  <a:pt x="357" y="3667"/>
                </a:cubicBezTo>
                <a:lnTo>
                  <a:pt x="357" y="4024"/>
                </a:lnTo>
                <a:cubicBezTo>
                  <a:pt x="357" y="4310"/>
                  <a:pt x="488" y="4560"/>
                  <a:pt x="714" y="4715"/>
                </a:cubicBezTo>
                <a:lnTo>
                  <a:pt x="714" y="4965"/>
                </a:lnTo>
                <a:cubicBezTo>
                  <a:pt x="714" y="4965"/>
                  <a:pt x="714" y="4977"/>
                  <a:pt x="691" y="4977"/>
                </a:cubicBezTo>
                <a:lnTo>
                  <a:pt x="274" y="5191"/>
                </a:lnTo>
                <a:cubicBezTo>
                  <a:pt x="95" y="5275"/>
                  <a:pt x="0" y="5453"/>
                  <a:pt x="0" y="5656"/>
                </a:cubicBezTo>
                <a:lnTo>
                  <a:pt x="0" y="7382"/>
                </a:lnTo>
                <a:cubicBezTo>
                  <a:pt x="0" y="7513"/>
                  <a:pt x="36" y="7644"/>
                  <a:pt x="119" y="7751"/>
                </a:cubicBezTo>
                <a:lnTo>
                  <a:pt x="298" y="8013"/>
                </a:lnTo>
                <a:cubicBezTo>
                  <a:pt x="333" y="8073"/>
                  <a:pt x="357" y="8156"/>
                  <a:pt x="357" y="8227"/>
                </a:cubicBezTo>
                <a:lnTo>
                  <a:pt x="357" y="8942"/>
                </a:lnTo>
                <a:cubicBezTo>
                  <a:pt x="357" y="9025"/>
                  <a:pt x="429" y="9108"/>
                  <a:pt x="512" y="9108"/>
                </a:cubicBezTo>
                <a:cubicBezTo>
                  <a:pt x="607" y="9108"/>
                  <a:pt x="679" y="9025"/>
                  <a:pt x="679" y="8942"/>
                </a:cubicBezTo>
                <a:lnTo>
                  <a:pt x="679" y="8227"/>
                </a:lnTo>
                <a:cubicBezTo>
                  <a:pt x="679" y="8096"/>
                  <a:pt x="631" y="7953"/>
                  <a:pt x="560" y="7858"/>
                </a:cubicBezTo>
                <a:lnTo>
                  <a:pt x="381" y="7584"/>
                </a:lnTo>
                <a:cubicBezTo>
                  <a:pt x="333" y="7525"/>
                  <a:pt x="321" y="7453"/>
                  <a:pt x="321" y="7382"/>
                </a:cubicBezTo>
                <a:lnTo>
                  <a:pt x="321" y="5656"/>
                </a:lnTo>
                <a:cubicBezTo>
                  <a:pt x="321" y="5572"/>
                  <a:pt x="369" y="5513"/>
                  <a:pt x="429" y="5477"/>
                </a:cubicBezTo>
                <a:lnTo>
                  <a:pt x="714" y="5322"/>
                </a:lnTo>
                <a:lnTo>
                  <a:pt x="976" y="5596"/>
                </a:lnTo>
                <a:cubicBezTo>
                  <a:pt x="1036" y="5656"/>
                  <a:pt x="1131" y="5691"/>
                  <a:pt x="1214" y="5691"/>
                </a:cubicBezTo>
                <a:cubicBezTo>
                  <a:pt x="1310" y="5691"/>
                  <a:pt x="1381" y="5667"/>
                  <a:pt x="1453" y="5596"/>
                </a:cubicBezTo>
                <a:lnTo>
                  <a:pt x="1726" y="5322"/>
                </a:lnTo>
                <a:lnTo>
                  <a:pt x="2000" y="5477"/>
                </a:lnTo>
                <a:cubicBezTo>
                  <a:pt x="2060" y="5501"/>
                  <a:pt x="2107" y="5572"/>
                  <a:pt x="2107" y="5656"/>
                </a:cubicBezTo>
                <a:lnTo>
                  <a:pt x="2107" y="7382"/>
                </a:lnTo>
                <a:cubicBezTo>
                  <a:pt x="2107" y="7453"/>
                  <a:pt x="2096" y="7525"/>
                  <a:pt x="2048" y="7584"/>
                </a:cubicBezTo>
                <a:lnTo>
                  <a:pt x="1869" y="7858"/>
                </a:lnTo>
                <a:cubicBezTo>
                  <a:pt x="1798" y="7977"/>
                  <a:pt x="1750" y="8096"/>
                  <a:pt x="1750" y="8227"/>
                </a:cubicBezTo>
                <a:lnTo>
                  <a:pt x="1750" y="8942"/>
                </a:lnTo>
                <a:cubicBezTo>
                  <a:pt x="1750" y="9025"/>
                  <a:pt x="1822" y="9108"/>
                  <a:pt x="1917" y="9108"/>
                </a:cubicBezTo>
                <a:cubicBezTo>
                  <a:pt x="2000" y="9108"/>
                  <a:pt x="2084" y="9025"/>
                  <a:pt x="2084" y="8942"/>
                </a:cubicBezTo>
                <a:lnTo>
                  <a:pt x="2084" y="8227"/>
                </a:lnTo>
                <a:cubicBezTo>
                  <a:pt x="2084" y="8156"/>
                  <a:pt x="2096" y="8073"/>
                  <a:pt x="2143" y="8013"/>
                </a:cubicBezTo>
                <a:lnTo>
                  <a:pt x="2322" y="7751"/>
                </a:lnTo>
                <a:cubicBezTo>
                  <a:pt x="2393" y="7632"/>
                  <a:pt x="2441" y="7513"/>
                  <a:pt x="2441" y="7382"/>
                </a:cubicBezTo>
                <a:lnTo>
                  <a:pt x="2441" y="5656"/>
                </a:lnTo>
                <a:cubicBezTo>
                  <a:pt x="2441" y="5453"/>
                  <a:pt x="2334" y="5275"/>
                  <a:pt x="2155" y="5191"/>
                </a:cubicBezTo>
                <a:lnTo>
                  <a:pt x="1738" y="4977"/>
                </a:lnTo>
                <a:lnTo>
                  <a:pt x="1726" y="4965"/>
                </a:lnTo>
                <a:lnTo>
                  <a:pt x="1726" y="4703"/>
                </a:lnTo>
                <a:cubicBezTo>
                  <a:pt x="1929" y="4536"/>
                  <a:pt x="2084" y="4298"/>
                  <a:pt x="2084" y="4012"/>
                </a:cubicBezTo>
                <a:lnTo>
                  <a:pt x="2084" y="3655"/>
                </a:lnTo>
                <a:cubicBezTo>
                  <a:pt x="2084" y="3405"/>
                  <a:pt x="1929" y="3179"/>
                  <a:pt x="1726" y="3060"/>
                </a:cubicBezTo>
                <a:lnTo>
                  <a:pt x="1726" y="2643"/>
                </a:lnTo>
                <a:cubicBezTo>
                  <a:pt x="1726" y="2572"/>
                  <a:pt x="1762" y="2512"/>
                  <a:pt x="1822" y="2465"/>
                </a:cubicBezTo>
                <a:lnTo>
                  <a:pt x="2107" y="2322"/>
                </a:lnTo>
                <a:lnTo>
                  <a:pt x="2381" y="2584"/>
                </a:lnTo>
                <a:cubicBezTo>
                  <a:pt x="2441" y="2643"/>
                  <a:pt x="2524" y="2691"/>
                  <a:pt x="2619" y="2691"/>
                </a:cubicBezTo>
                <a:cubicBezTo>
                  <a:pt x="2703" y="2691"/>
                  <a:pt x="2774" y="2655"/>
                  <a:pt x="2858" y="2584"/>
                </a:cubicBezTo>
                <a:lnTo>
                  <a:pt x="3119" y="2322"/>
                </a:lnTo>
                <a:lnTo>
                  <a:pt x="3405" y="2465"/>
                </a:lnTo>
                <a:cubicBezTo>
                  <a:pt x="3465" y="2500"/>
                  <a:pt x="3512" y="2572"/>
                  <a:pt x="3512" y="2643"/>
                </a:cubicBezTo>
                <a:lnTo>
                  <a:pt x="3512" y="3060"/>
                </a:lnTo>
                <a:cubicBezTo>
                  <a:pt x="3298" y="3179"/>
                  <a:pt x="3155" y="3405"/>
                  <a:pt x="3155" y="3655"/>
                </a:cubicBezTo>
                <a:lnTo>
                  <a:pt x="3155" y="4012"/>
                </a:lnTo>
                <a:cubicBezTo>
                  <a:pt x="3155" y="4298"/>
                  <a:pt x="3286" y="4548"/>
                  <a:pt x="3512" y="4703"/>
                </a:cubicBezTo>
                <a:lnTo>
                  <a:pt x="3512" y="4953"/>
                </a:lnTo>
                <a:cubicBezTo>
                  <a:pt x="3512" y="4953"/>
                  <a:pt x="3512" y="4965"/>
                  <a:pt x="3489" y="4965"/>
                </a:cubicBezTo>
                <a:lnTo>
                  <a:pt x="3072" y="5179"/>
                </a:lnTo>
                <a:cubicBezTo>
                  <a:pt x="2893" y="5263"/>
                  <a:pt x="2798" y="5441"/>
                  <a:pt x="2798" y="5632"/>
                </a:cubicBezTo>
                <a:lnTo>
                  <a:pt x="2798" y="7358"/>
                </a:lnTo>
                <a:cubicBezTo>
                  <a:pt x="2798" y="7501"/>
                  <a:pt x="2834" y="7632"/>
                  <a:pt x="2917" y="7739"/>
                </a:cubicBezTo>
                <a:lnTo>
                  <a:pt x="3096" y="8001"/>
                </a:lnTo>
                <a:cubicBezTo>
                  <a:pt x="3131" y="8061"/>
                  <a:pt x="3155" y="8132"/>
                  <a:pt x="3155" y="8215"/>
                </a:cubicBezTo>
                <a:lnTo>
                  <a:pt x="3155" y="8930"/>
                </a:lnTo>
                <a:cubicBezTo>
                  <a:pt x="3155" y="9013"/>
                  <a:pt x="3227" y="9085"/>
                  <a:pt x="3310" y="9085"/>
                </a:cubicBezTo>
                <a:cubicBezTo>
                  <a:pt x="3405" y="9085"/>
                  <a:pt x="3477" y="9013"/>
                  <a:pt x="3477" y="8930"/>
                </a:cubicBezTo>
                <a:lnTo>
                  <a:pt x="3477" y="8215"/>
                </a:lnTo>
                <a:cubicBezTo>
                  <a:pt x="3477" y="8073"/>
                  <a:pt x="3429" y="7942"/>
                  <a:pt x="3358" y="7834"/>
                </a:cubicBezTo>
                <a:lnTo>
                  <a:pt x="3179" y="7572"/>
                </a:lnTo>
                <a:cubicBezTo>
                  <a:pt x="3131" y="7513"/>
                  <a:pt x="3119" y="7441"/>
                  <a:pt x="3119" y="7358"/>
                </a:cubicBezTo>
                <a:lnTo>
                  <a:pt x="3119" y="5632"/>
                </a:lnTo>
                <a:cubicBezTo>
                  <a:pt x="3119" y="5560"/>
                  <a:pt x="3167" y="5501"/>
                  <a:pt x="3227" y="5453"/>
                </a:cubicBezTo>
                <a:lnTo>
                  <a:pt x="3512" y="5310"/>
                </a:lnTo>
                <a:lnTo>
                  <a:pt x="3774" y="5572"/>
                </a:lnTo>
                <a:cubicBezTo>
                  <a:pt x="3834" y="5632"/>
                  <a:pt x="3929" y="5679"/>
                  <a:pt x="4012" y="5679"/>
                </a:cubicBezTo>
                <a:cubicBezTo>
                  <a:pt x="4108" y="5679"/>
                  <a:pt x="4179" y="5656"/>
                  <a:pt x="4251" y="5572"/>
                </a:cubicBezTo>
                <a:lnTo>
                  <a:pt x="4524" y="5310"/>
                </a:lnTo>
                <a:lnTo>
                  <a:pt x="4798" y="5453"/>
                </a:lnTo>
                <a:cubicBezTo>
                  <a:pt x="4858" y="5489"/>
                  <a:pt x="4905" y="5560"/>
                  <a:pt x="4905" y="5632"/>
                </a:cubicBezTo>
                <a:lnTo>
                  <a:pt x="4905" y="7358"/>
                </a:lnTo>
                <a:cubicBezTo>
                  <a:pt x="4905" y="7441"/>
                  <a:pt x="4893" y="7513"/>
                  <a:pt x="4846" y="7572"/>
                </a:cubicBezTo>
                <a:lnTo>
                  <a:pt x="4667" y="7834"/>
                </a:lnTo>
                <a:cubicBezTo>
                  <a:pt x="4596" y="7953"/>
                  <a:pt x="4548" y="8073"/>
                  <a:pt x="4548" y="8215"/>
                </a:cubicBezTo>
                <a:lnTo>
                  <a:pt x="4548" y="8930"/>
                </a:lnTo>
                <a:cubicBezTo>
                  <a:pt x="4548" y="9013"/>
                  <a:pt x="4620" y="9085"/>
                  <a:pt x="4715" y="9085"/>
                </a:cubicBezTo>
                <a:cubicBezTo>
                  <a:pt x="4798" y="9085"/>
                  <a:pt x="4882" y="9013"/>
                  <a:pt x="4882" y="8930"/>
                </a:cubicBezTo>
                <a:lnTo>
                  <a:pt x="4882" y="8215"/>
                </a:lnTo>
                <a:cubicBezTo>
                  <a:pt x="4882" y="8132"/>
                  <a:pt x="4893" y="8061"/>
                  <a:pt x="4941" y="8001"/>
                </a:cubicBezTo>
                <a:lnTo>
                  <a:pt x="5120" y="7739"/>
                </a:lnTo>
                <a:cubicBezTo>
                  <a:pt x="5191" y="7620"/>
                  <a:pt x="5239" y="7501"/>
                  <a:pt x="5239" y="7358"/>
                </a:cubicBezTo>
                <a:lnTo>
                  <a:pt x="5239" y="5632"/>
                </a:lnTo>
                <a:cubicBezTo>
                  <a:pt x="5239" y="5441"/>
                  <a:pt x="5132" y="5263"/>
                  <a:pt x="4953" y="5179"/>
                </a:cubicBezTo>
                <a:lnTo>
                  <a:pt x="4536" y="4965"/>
                </a:lnTo>
                <a:lnTo>
                  <a:pt x="4524" y="4953"/>
                </a:lnTo>
                <a:lnTo>
                  <a:pt x="4524" y="4703"/>
                </a:lnTo>
                <a:cubicBezTo>
                  <a:pt x="4727" y="4536"/>
                  <a:pt x="4882" y="4298"/>
                  <a:pt x="4882" y="4012"/>
                </a:cubicBezTo>
                <a:lnTo>
                  <a:pt x="4882" y="3655"/>
                </a:lnTo>
                <a:cubicBezTo>
                  <a:pt x="4882" y="3405"/>
                  <a:pt x="4727" y="3179"/>
                  <a:pt x="4524" y="3060"/>
                </a:cubicBezTo>
                <a:lnTo>
                  <a:pt x="4524" y="2643"/>
                </a:lnTo>
                <a:cubicBezTo>
                  <a:pt x="4524" y="2572"/>
                  <a:pt x="4560" y="2512"/>
                  <a:pt x="4620" y="2465"/>
                </a:cubicBezTo>
                <a:lnTo>
                  <a:pt x="4905" y="2322"/>
                </a:lnTo>
                <a:lnTo>
                  <a:pt x="5179" y="2584"/>
                </a:lnTo>
                <a:cubicBezTo>
                  <a:pt x="5239" y="2643"/>
                  <a:pt x="5322" y="2691"/>
                  <a:pt x="5417" y="2691"/>
                </a:cubicBezTo>
                <a:cubicBezTo>
                  <a:pt x="5501" y="2691"/>
                  <a:pt x="5572" y="2655"/>
                  <a:pt x="5655" y="2584"/>
                </a:cubicBezTo>
                <a:lnTo>
                  <a:pt x="5917" y="2322"/>
                </a:lnTo>
                <a:lnTo>
                  <a:pt x="6203" y="2465"/>
                </a:lnTo>
                <a:cubicBezTo>
                  <a:pt x="6263" y="2500"/>
                  <a:pt x="6310" y="2572"/>
                  <a:pt x="6310" y="2643"/>
                </a:cubicBezTo>
                <a:lnTo>
                  <a:pt x="6310" y="3060"/>
                </a:lnTo>
                <a:cubicBezTo>
                  <a:pt x="6096" y="3179"/>
                  <a:pt x="5953" y="3405"/>
                  <a:pt x="5953" y="3655"/>
                </a:cubicBezTo>
                <a:lnTo>
                  <a:pt x="5953" y="4012"/>
                </a:lnTo>
                <a:cubicBezTo>
                  <a:pt x="5953" y="4298"/>
                  <a:pt x="6084" y="4548"/>
                  <a:pt x="6310" y="4703"/>
                </a:cubicBezTo>
                <a:lnTo>
                  <a:pt x="6310" y="4953"/>
                </a:lnTo>
                <a:cubicBezTo>
                  <a:pt x="6310" y="4953"/>
                  <a:pt x="6310" y="4965"/>
                  <a:pt x="6287" y="4965"/>
                </a:cubicBezTo>
                <a:lnTo>
                  <a:pt x="5870" y="5179"/>
                </a:lnTo>
                <a:cubicBezTo>
                  <a:pt x="5691" y="5263"/>
                  <a:pt x="5596" y="5441"/>
                  <a:pt x="5596" y="5632"/>
                </a:cubicBezTo>
                <a:lnTo>
                  <a:pt x="5596" y="7358"/>
                </a:lnTo>
                <a:cubicBezTo>
                  <a:pt x="5596" y="7501"/>
                  <a:pt x="5632" y="7632"/>
                  <a:pt x="5715" y="7739"/>
                </a:cubicBezTo>
                <a:lnTo>
                  <a:pt x="5894" y="8001"/>
                </a:lnTo>
                <a:cubicBezTo>
                  <a:pt x="5929" y="8061"/>
                  <a:pt x="5953" y="8132"/>
                  <a:pt x="5953" y="8215"/>
                </a:cubicBezTo>
                <a:lnTo>
                  <a:pt x="5953" y="8930"/>
                </a:lnTo>
                <a:cubicBezTo>
                  <a:pt x="5953" y="9013"/>
                  <a:pt x="6025" y="9085"/>
                  <a:pt x="6108" y="9085"/>
                </a:cubicBezTo>
                <a:cubicBezTo>
                  <a:pt x="6203" y="9085"/>
                  <a:pt x="6275" y="9013"/>
                  <a:pt x="6275" y="8930"/>
                </a:cubicBezTo>
                <a:lnTo>
                  <a:pt x="6275" y="8215"/>
                </a:lnTo>
                <a:cubicBezTo>
                  <a:pt x="6275" y="8073"/>
                  <a:pt x="6227" y="7942"/>
                  <a:pt x="6156" y="7834"/>
                </a:cubicBezTo>
                <a:lnTo>
                  <a:pt x="5977" y="7572"/>
                </a:lnTo>
                <a:cubicBezTo>
                  <a:pt x="5929" y="7513"/>
                  <a:pt x="5917" y="7441"/>
                  <a:pt x="5917" y="7358"/>
                </a:cubicBezTo>
                <a:lnTo>
                  <a:pt x="5917" y="5632"/>
                </a:lnTo>
                <a:cubicBezTo>
                  <a:pt x="5917" y="5560"/>
                  <a:pt x="5965" y="5501"/>
                  <a:pt x="6025" y="5453"/>
                </a:cubicBezTo>
                <a:lnTo>
                  <a:pt x="6310" y="5310"/>
                </a:lnTo>
                <a:lnTo>
                  <a:pt x="6572" y="5572"/>
                </a:lnTo>
                <a:cubicBezTo>
                  <a:pt x="6632" y="5632"/>
                  <a:pt x="6727" y="5679"/>
                  <a:pt x="6810" y="5679"/>
                </a:cubicBezTo>
                <a:cubicBezTo>
                  <a:pt x="6906" y="5679"/>
                  <a:pt x="6977" y="5656"/>
                  <a:pt x="7049" y="5572"/>
                </a:cubicBezTo>
                <a:lnTo>
                  <a:pt x="7322" y="5310"/>
                </a:lnTo>
                <a:lnTo>
                  <a:pt x="7596" y="5453"/>
                </a:lnTo>
                <a:cubicBezTo>
                  <a:pt x="7656" y="5489"/>
                  <a:pt x="7703" y="5560"/>
                  <a:pt x="7703" y="5632"/>
                </a:cubicBezTo>
                <a:lnTo>
                  <a:pt x="7703" y="7358"/>
                </a:lnTo>
                <a:cubicBezTo>
                  <a:pt x="7703" y="7441"/>
                  <a:pt x="7691" y="7513"/>
                  <a:pt x="7644" y="7572"/>
                </a:cubicBezTo>
                <a:lnTo>
                  <a:pt x="7465" y="7834"/>
                </a:lnTo>
                <a:cubicBezTo>
                  <a:pt x="7394" y="7953"/>
                  <a:pt x="7346" y="8073"/>
                  <a:pt x="7346" y="8215"/>
                </a:cubicBezTo>
                <a:lnTo>
                  <a:pt x="7346" y="8930"/>
                </a:lnTo>
                <a:cubicBezTo>
                  <a:pt x="7346" y="9013"/>
                  <a:pt x="7418" y="9085"/>
                  <a:pt x="7513" y="9085"/>
                </a:cubicBezTo>
                <a:cubicBezTo>
                  <a:pt x="7596" y="9085"/>
                  <a:pt x="7680" y="9013"/>
                  <a:pt x="7680" y="8930"/>
                </a:cubicBezTo>
                <a:lnTo>
                  <a:pt x="7680" y="8215"/>
                </a:lnTo>
                <a:cubicBezTo>
                  <a:pt x="7680" y="8132"/>
                  <a:pt x="7691" y="8061"/>
                  <a:pt x="7739" y="8001"/>
                </a:cubicBezTo>
                <a:lnTo>
                  <a:pt x="7918" y="7739"/>
                </a:lnTo>
                <a:cubicBezTo>
                  <a:pt x="7989" y="7620"/>
                  <a:pt x="8037" y="7501"/>
                  <a:pt x="8037" y="7358"/>
                </a:cubicBezTo>
                <a:lnTo>
                  <a:pt x="8037" y="5632"/>
                </a:lnTo>
                <a:cubicBezTo>
                  <a:pt x="8037" y="5441"/>
                  <a:pt x="7930" y="5263"/>
                  <a:pt x="7751" y="5179"/>
                </a:cubicBezTo>
                <a:lnTo>
                  <a:pt x="7334" y="4965"/>
                </a:lnTo>
                <a:lnTo>
                  <a:pt x="7322" y="4953"/>
                </a:lnTo>
                <a:lnTo>
                  <a:pt x="7322" y="4703"/>
                </a:lnTo>
                <a:cubicBezTo>
                  <a:pt x="7525" y="4536"/>
                  <a:pt x="7680" y="4298"/>
                  <a:pt x="7680" y="4012"/>
                </a:cubicBezTo>
                <a:lnTo>
                  <a:pt x="7680" y="3655"/>
                </a:lnTo>
                <a:cubicBezTo>
                  <a:pt x="7680" y="3405"/>
                  <a:pt x="7525" y="3179"/>
                  <a:pt x="7322" y="3060"/>
                </a:cubicBezTo>
                <a:lnTo>
                  <a:pt x="7322" y="2643"/>
                </a:lnTo>
                <a:cubicBezTo>
                  <a:pt x="7322" y="2572"/>
                  <a:pt x="7358" y="2512"/>
                  <a:pt x="7418" y="2465"/>
                </a:cubicBezTo>
                <a:lnTo>
                  <a:pt x="7703" y="2322"/>
                </a:lnTo>
                <a:lnTo>
                  <a:pt x="7977" y="2584"/>
                </a:lnTo>
                <a:cubicBezTo>
                  <a:pt x="8037" y="2643"/>
                  <a:pt x="8120" y="2691"/>
                  <a:pt x="8215" y="2691"/>
                </a:cubicBezTo>
                <a:cubicBezTo>
                  <a:pt x="8299" y="2691"/>
                  <a:pt x="8370" y="2655"/>
                  <a:pt x="8453" y="2584"/>
                </a:cubicBezTo>
                <a:lnTo>
                  <a:pt x="8715" y="2322"/>
                </a:lnTo>
                <a:lnTo>
                  <a:pt x="9001" y="2465"/>
                </a:lnTo>
                <a:cubicBezTo>
                  <a:pt x="9061" y="2500"/>
                  <a:pt x="9108" y="2572"/>
                  <a:pt x="9108" y="2643"/>
                </a:cubicBezTo>
                <a:lnTo>
                  <a:pt x="9108" y="3060"/>
                </a:lnTo>
                <a:cubicBezTo>
                  <a:pt x="8894" y="3179"/>
                  <a:pt x="8751" y="3405"/>
                  <a:pt x="8751" y="3655"/>
                </a:cubicBezTo>
                <a:lnTo>
                  <a:pt x="8751" y="4012"/>
                </a:lnTo>
                <a:cubicBezTo>
                  <a:pt x="8751" y="4298"/>
                  <a:pt x="8882" y="4548"/>
                  <a:pt x="9108" y="4703"/>
                </a:cubicBezTo>
                <a:lnTo>
                  <a:pt x="9108" y="4953"/>
                </a:lnTo>
                <a:cubicBezTo>
                  <a:pt x="9108" y="4953"/>
                  <a:pt x="9108" y="4965"/>
                  <a:pt x="9084" y="4965"/>
                </a:cubicBezTo>
                <a:lnTo>
                  <a:pt x="8668" y="5179"/>
                </a:lnTo>
                <a:cubicBezTo>
                  <a:pt x="8489" y="5263"/>
                  <a:pt x="8394" y="5441"/>
                  <a:pt x="8394" y="5632"/>
                </a:cubicBezTo>
                <a:lnTo>
                  <a:pt x="8394" y="7358"/>
                </a:lnTo>
                <a:cubicBezTo>
                  <a:pt x="8394" y="7501"/>
                  <a:pt x="8430" y="7632"/>
                  <a:pt x="8513" y="7739"/>
                </a:cubicBezTo>
                <a:lnTo>
                  <a:pt x="8692" y="8001"/>
                </a:lnTo>
                <a:cubicBezTo>
                  <a:pt x="8727" y="8061"/>
                  <a:pt x="8751" y="8132"/>
                  <a:pt x="8751" y="8215"/>
                </a:cubicBezTo>
                <a:lnTo>
                  <a:pt x="8751" y="8930"/>
                </a:lnTo>
                <a:cubicBezTo>
                  <a:pt x="8751" y="9013"/>
                  <a:pt x="8823" y="9085"/>
                  <a:pt x="8906" y="9085"/>
                </a:cubicBezTo>
                <a:cubicBezTo>
                  <a:pt x="9001" y="9085"/>
                  <a:pt x="9073" y="9013"/>
                  <a:pt x="9073" y="8930"/>
                </a:cubicBezTo>
                <a:lnTo>
                  <a:pt x="9073" y="8215"/>
                </a:lnTo>
                <a:cubicBezTo>
                  <a:pt x="9073" y="8073"/>
                  <a:pt x="9025" y="7942"/>
                  <a:pt x="8954" y="7834"/>
                </a:cubicBezTo>
                <a:lnTo>
                  <a:pt x="8775" y="7572"/>
                </a:lnTo>
                <a:cubicBezTo>
                  <a:pt x="8727" y="7513"/>
                  <a:pt x="8715" y="7441"/>
                  <a:pt x="8715" y="7358"/>
                </a:cubicBezTo>
                <a:lnTo>
                  <a:pt x="8715" y="5632"/>
                </a:lnTo>
                <a:cubicBezTo>
                  <a:pt x="8715" y="5560"/>
                  <a:pt x="8763" y="5501"/>
                  <a:pt x="8823" y="5453"/>
                </a:cubicBezTo>
                <a:lnTo>
                  <a:pt x="9108" y="5310"/>
                </a:lnTo>
                <a:lnTo>
                  <a:pt x="9370" y="5572"/>
                </a:lnTo>
                <a:cubicBezTo>
                  <a:pt x="9430" y="5632"/>
                  <a:pt x="9525" y="5679"/>
                  <a:pt x="9608" y="5679"/>
                </a:cubicBezTo>
                <a:cubicBezTo>
                  <a:pt x="9704" y="5679"/>
                  <a:pt x="9775" y="5656"/>
                  <a:pt x="9846" y="5572"/>
                </a:cubicBezTo>
                <a:lnTo>
                  <a:pt x="10120" y="5310"/>
                </a:lnTo>
                <a:lnTo>
                  <a:pt x="10394" y="5453"/>
                </a:lnTo>
                <a:cubicBezTo>
                  <a:pt x="10454" y="5489"/>
                  <a:pt x="10501" y="5560"/>
                  <a:pt x="10501" y="5632"/>
                </a:cubicBezTo>
                <a:lnTo>
                  <a:pt x="10501" y="7358"/>
                </a:lnTo>
                <a:cubicBezTo>
                  <a:pt x="10501" y="7441"/>
                  <a:pt x="10489" y="7513"/>
                  <a:pt x="10442" y="7572"/>
                </a:cubicBezTo>
                <a:lnTo>
                  <a:pt x="10263" y="7834"/>
                </a:lnTo>
                <a:cubicBezTo>
                  <a:pt x="10192" y="7953"/>
                  <a:pt x="10144" y="8073"/>
                  <a:pt x="10144" y="8215"/>
                </a:cubicBezTo>
                <a:lnTo>
                  <a:pt x="10144" y="8930"/>
                </a:lnTo>
                <a:cubicBezTo>
                  <a:pt x="10144" y="9013"/>
                  <a:pt x="10216" y="9085"/>
                  <a:pt x="10311" y="9085"/>
                </a:cubicBezTo>
                <a:cubicBezTo>
                  <a:pt x="10394" y="9085"/>
                  <a:pt x="10478" y="9013"/>
                  <a:pt x="10478" y="8930"/>
                </a:cubicBezTo>
                <a:lnTo>
                  <a:pt x="10478" y="8215"/>
                </a:lnTo>
                <a:cubicBezTo>
                  <a:pt x="10478" y="8132"/>
                  <a:pt x="10489" y="8061"/>
                  <a:pt x="10537" y="8001"/>
                </a:cubicBezTo>
                <a:lnTo>
                  <a:pt x="10716" y="7739"/>
                </a:lnTo>
                <a:cubicBezTo>
                  <a:pt x="10787" y="7620"/>
                  <a:pt x="10835" y="7501"/>
                  <a:pt x="10835" y="7358"/>
                </a:cubicBezTo>
                <a:lnTo>
                  <a:pt x="10835" y="5632"/>
                </a:lnTo>
                <a:cubicBezTo>
                  <a:pt x="10918" y="5429"/>
                  <a:pt x="10811" y="5251"/>
                  <a:pt x="10632" y="5155"/>
                </a:cubicBezTo>
                <a:lnTo>
                  <a:pt x="10216" y="4953"/>
                </a:lnTo>
                <a:lnTo>
                  <a:pt x="10204" y="4941"/>
                </a:lnTo>
                <a:lnTo>
                  <a:pt x="10204" y="4703"/>
                </a:lnTo>
                <a:cubicBezTo>
                  <a:pt x="10418" y="4536"/>
                  <a:pt x="10561" y="4298"/>
                  <a:pt x="10561" y="4012"/>
                </a:cubicBezTo>
                <a:lnTo>
                  <a:pt x="10561" y="3655"/>
                </a:lnTo>
                <a:cubicBezTo>
                  <a:pt x="10561" y="3286"/>
                  <a:pt x="10251" y="2977"/>
                  <a:pt x="9882" y="2977"/>
                </a:cubicBezTo>
                <a:lnTo>
                  <a:pt x="9501" y="2977"/>
                </a:lnTo>
                <a:lnTo>
                  <a:pt x="9501" y="2643"/>
                </a:lnTo>
                <a:cubicBezTo>
                  <a:pt x="9501" y="2453"/>
                  <a:pt x="9406" y="2274"/>
                  <a:pt x="9227" y="2179"/>
                </a:cubicBezTo>
                <a:lnTo>
                  <a:pt x="8811" y="1977"/>
                </a:lnTo>
                <a:lnTo>
                  <a:pt x="8787" y="1953"/>
                </a:lnTo>
                <a:lnTo>
                  <a:pt x="8787" y="1726"/>
                </a:lnTo>
                <a:cubicBezTo>
                  <a:pt x="9001" y="1560"/>
                  <a:pt x="9144" y="1322"/>
                  <a:pt x="9144" y="1036"/>
                </a:cubicBezTo>
                <a:lnTo>
                  <a:pt x="9144" y="679"/>
                </a:lnTo>
                <a:cubicBezTo>
                  <a:pt x="9144" y="310"/>
                  <a:pt x="8834" y="0"/>
                  <a:pt x="8465" y="0"/>
                </a:cubicBezTo>
                <a:lnTo>
                  <a:pt x="8108" y="0"/>
                </a:lnTo>
                <a:cubicBezTo>
                  <a:pt x="7739" y="0"/>
                  <a:pt x="7418" y="310"/>
                  <a:pt x="7418" y="679"/>
                </a:cubicBezTo>
                <a:lnTo>
                  <a:pt x="7418" y="1036"/>
                </a:lnTo>
                <a:cubicBezTo>
                  <a:pt x="7418" y="1322"/>
                  <a:pt x="7560" y="1572"/>
                  <a:pt x="7775" y="1726"/>
                </a:cubicBezTo>
                <a:lnTo>
                  <a:pt x="7775" y="1977"/>
                </a:lnTo>
                <a:cubicBezTo>
                  <a:pt x="7775" y="1977"/>
                  <a:pt x="7775" y="1988"/>
                  <a:pt x="7763" y="1988"/>
                </a:cubicBezTo>
                <a:lnTo>
                  <a:pt x="7346" y="2203"/>
                </a:lnTo>
                <a:cubicBezTo>
                  <a:pt x="7168" y="2286"/>
                  <a:pt x="7060" y="2465"/>
                  <a:pt x="7060" y="2655"/>
                </a:cubicBezTo>
                <a:lnTo>
                  <a:pt x="7060" y="2989"/>
                </a:lnTo>
                <a:lnTo>
                  <a:pt x="6679" y="2989"/>
                </a:lnTo>
                <a:lnTo>
                  <a:pt x="6679" y="2655"/>
                </a:lnTo>
                <a:cubicBezTo>
                  <a:pt x="6679" y="2465"/>
                  <a:pt x="6572" y="2286"/>
                  <a:pt x="6394" y="2203"/>
                </a:cubicBezTo>
                <a:lnTo>
                  <a:pt x="5977" y="1988"/>
                </a:lnTo>
                <a:lnTo>
                  <a:pt x="5965" y="1977"/>
                </a:lnTo>
                <a:lnTo>
                  <a:pt x="5965" y="1726"/>
                </a:lnTo>
                <a:cubicBezTo>
                  <a:pt x="6167" y="1560"/>
                  <a:pt x="6322" y="1322"/>
                  <a:pt x="6322" y="1036"/>
                </a:cubicBezTo>
                <a:lnTo>
                  <a:pt x="6322" y="679"/>
                </a:lnTo>
                <a:cubicBezTo>
                  <a:pt x="6322" y="310"/>
                  <a:pt x="6013" y="0"/>
                  <a:pt x="5632" y="0"/>
                </a:cubicBezTo>
                <a:lnTo>
                  <a:pt x="5274" y="0"/>
                </a:lnTo>
                <a:cubicBezTo>
                  <a:pt x="4905" y="0"/>
                  <a:pt x="4596" y="310"/>
                  <a:pt x="4596" y="679"/>
                </a:cubicBezTo>
                <a:lnTo>
                  <a:pt x="4596" y="1036"/>
                </a:lnTo>
                <a:cubicBezTo>
                  <a:pt x="4596" y="1322"/>
                  <a:pt x="4727" y="1572"/>
                  <a:pt x="4953" y="1726"/>
                </a:cubicBezTo>
                <a:lnTo>
                  <a:pt x="4953" y="1977"/>
                </a:lnTo>
                <a:cubicBezTo>
                  <a:pt x="4953" y="1977"/>
                  <a:pt x="4953" y="1988"/>
                  <a:pt x="4941" y="1988"/>
                </a:cubicBezTo>
                <a:lnTo>
                  <a:pt x="4524" y="2203"/>
                </a:lnTo>
                <a:cubicBezTo>
                  <a:pt x="4346" y="2286"/>
                  <a:pt x="4239" y="2465"/>
                  <a:pt x="4239" y="2655"/>
                </a:cubicBezTo>
                <a:lnTo>
                  <a:pt x="4239" y="2989"/>
                </a:lnTo>
                <a:lnTo>
                  <a:pt x="3846" y="2989"/>
                </a:lnTo>
                <a:lnTo>
                  <a:pt x="3846" y="2655"/>
                </a:lnTo>
                <a:cubicBezTo>
                  <a:pt x="3846" y="2465"/>
                  <a:pt x="3750" y="2286"/>
                  <a:pt x="3572" y="2203"/>
                </a:cubicBezTo>
                <a:lnTo>
                  <a:pt x="3155" y="1988"/>
                </a:lnTo>
                <a:lnTo>
                  <a:pt x="3131" y="1977"/>
                </a:lnTo>
                <a:lnTo>
                  <a:pt x="3131" y="1726"/>
                </a:lnTo>
                <a:cubicBezTo>
                  <a:pt x="3346" y="1560"/>
                  <a:pt x="3489" y="1322"/>
                  <a:pt x="3489" y="1036"/>
                </a:cubicBezTo>
                <a:lnTo>
                  <a:pt x="3489" y="679"/>
                </a:lnTo>
                <a:cubicBezTo>
                  <a:pt x="3489" y="310"/>
                  <a:pt x="3179" y="0"/>
                  <a:pt x="2810" y="0"/>
                </a:cubicBez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 name="TextBox 3">
            <a:extLst>
              <a:ext uri="{FF2B5EF4-FFF2-40B4-BE49-F238E27FC236}">
                <a16:creationId xmlns:a16="http://schemas.microsoft.com/office/drawing/2014/main" id="{39AE023F-E575-8D7E-BC13-BA26B9DB54A6}"/>
              </a:ext>
            </a:extLst>
          </p:cNvPr>
          <p:cNvSpPr txBox="1"/>
          <p:nvPr/>
        </p:nvSpPr>
        <p:spPr>
          <a:xfrm>
            <a:off x="46272" y="2886562"/>
            <a:ext cx="3409849" cy="1077218"/>
          </a:xfrm>
          <a:prstGeom prst="rect">
            <a:avLst/>
          </a:prstGeom>
          <a:noFill/>
        </p:spPr>
        <p:txBody>
          <a:bodyPr wrap="square">
            <a:spAutoFit/>
          </a:bodyPr>
          <a:lstStyle/>
          <a:p>
            <a:pPr algn="ctr"/>
            <a:r>
              <a:rPr lang="en-US" b="1" dirty="0">
                <a:solidFill>
                  <a:schemeClr val="bg1"/>
                </a:solidFill>
              </a:rPr>
              <a:t>Feedback from </a:t>
            </a:r>
          </a:p>
          <a:p>
            <a:pPr algn="ctr"/>
            <a:r>
              <a:rPr lang="en-US" b="1" dirty="0">
                <a:solidFill>
                  <a:schemeClr val="bg1"/>
                </a:solidFill>
              </a:rPr>
              <a:t>User Community</a:t>
            </a:r>
          </a:p>
          <a:p>
            <a:pPr algn="ctr"/>
            <a:endParaRPr lang="en-US" sz="1200" b="1" dirty="0">
              <a:solidFill>
                <a:schemeClr val="bg1"/>
              </a:solidFill>
            </a:endParaRPr>
          </a:p>
          <a:p>
            <a:pPr algn="ctr"/>
            <a:r>
              <a:rPr lang="en-US" sz="1200" dirty="0">
                <a:solidFill>
                  <a:schemeClr val="bg1"/>
                </a:solidFill>
              </a:rPr>
              <a:t>Groups or people who are given an opportunity to preview the product</a:t>
            </a:r>
            <a:endParaRPr lang="ar-SA" sz="1200" dirty="0">
              <a:solidFill>
                <a:schemeClr val="bg1"/>
              </a:solidFill>
            </a:endParaRPr>
          </a:p>
        </p:txBody>
      </p:sp>
      <p:pic>
        <p:nvPicPr>
          <p:cNvPr id="5" name="Graphic 4" descr="Office worker male with solid fill">
            <a:extLst>
              <a:ext uri="{FF2B5EF4-FFF2-40B4-BE49-F238E27FC236}">
                <a16:creationId xmlns:a16="http://schemas.microsoft.com/office/drawing/2014/main" id="{7E2B5F06-DEDE-8704-78CC-BE056A38EC0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578792" y="2030171"/>
            <a:ext cx="758505" cy="758505"/>
          </a:xfrm>
          <a:prstGeom prst="rect">
            <a:avLst/>
          </a:prstGeom>
        </p:spPr>
      </p:pic>
      <p:sp>
        <p:nvSpPr>
          <p:cNvPr id="6" name="TextBox 5">
            <a:extLst>
              <a:ext uri="{FF2B5EF4-FFF2-40B4-BE49-F238E27FC236}">
                <a16:creationId xmlns:a16="http://schemas.microsoft.com/office/drawing/2014/main" id="{E0CC268C-262D-1848-171D-D2D7EF46C4F1}"/>
              </a:ext>
            </a:extLst>
          </p:cNvPr>
          <p:cNvSpPr txBox="1"/>
          <p:nvPr/>
        </p:nvSpPr>
        <p:spPr>
          <a:xfrm>
            <a:off x="3242648" y="2886561"/>
            <a:ext cx="3409849" cy="1261884"/>
          </a:xfrm>
          <a:prstGeom prst="rect">
            <a:avLst/>
          </a:prstGeom>
          <a:noFill/>
        </p:spPr>
        <p:txBody>
          <a:bodyPr wrap="square">
            <a:spAutoFit/>
          </a:bodyPr>
          <a:lstStyle/>
          <a:p>
            <a:pPr algn="ctr"/>
            <a:r>
              <a:rPr lang="en-US" b="1" dirty="0">
                <a:solidFill>
                  <a:schemeClr val="bg1"/>
                </a:solidFill>
              </a:rPr>
              <a:t>Managers and </a:t>
            </a:r>
          </a:p>
          <a:p>
            <a:pPr algn="ctr"/>
            <a:r>
              <a:rPr lang="en-US" b="1" dirty="0">
                <a:solidFill>
                  <a:schemeClr val="bg1"/>
                </a:solidFill>
              </a:rPr>
              <a:t>Business Stakeholders</a:t>
            </a:r>
          </a:p>
          <a:p>
            <a:pPr algn="ctr"/>
            <a:endParaRPr lang="en-US" sz="1200" b="1" dirty="0">
              <a:solidFill>
                <a:schemeClr val="bg1"/>
              </a:solidFill>
            </a:endParaRPr>
          </a:p>
          <a:p>
            <a:pPr algn="ctr"/>
            <a:r>
              <a:rPr lang="en-US" sz="1200" dirty="0">
                <a:solidFill>
                  <a:schemeClr val="bg1"/>
                </a:solidFill>
              </a:rPr>
              <a:t>Can see new market opportunities or threats and gave insight into long-term organizational strategies and changes</a:t>
            </a:r>
            <a:endParaRPr lang="ar-SA" sz="1200" dirty="0">
              <a:solidFill>
                <a:schemeClr val="bg1"/>
              </a:solidFill>
            </a:endParaRPr>
          </a:p>
        </p:txBody>
      </p:sp>
      <p:pic>
        <p:nvPicPr>
          <p:cNvPr id="7" name="Graphic 6" descr="Office worker male with solid fill">
            <a:extLst>
              <a:ext uri="{FF2B5EF4-FFF2-40B4-BE49-F238E27FC236}">
                <a16:creationId xmlns:a16="http://schemas.microsoft.com/office/drawing/2014/main" id="{425D6FA8-4154-A6E5-94E5-4A11A5ABFA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166697" y="1955264"/>
            <a:ext cx="758505" cy="758505"/>
          </a:xfrm>
          <a:prstGeom prst="rect">
            <a:avLst/>
          </a:prstGeom>
        </p:spPr>
      </p:pic>
      <p:pic>
        <p:nvPicPr>
          <p:cNvPr id="8" name="Graphic 7" descr="Office worker male with solid fill">
            <a:extLst>
              <a:ext uri="{FF2B5EF4-FFF2-40B4-BE49-F238E27FC236}">
                <a16:creationId xmlns:a16="http://schemas.microsoft.com/office/drawing/2014/main" id="{1A228527-7C05-B025-CE25-F9F2DB998BB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990887" y="1955264"/>
            <a:ext cx="758505" cy="758505"/>
          </a:xfrm>
          <a:prstGeom prst="rect">
            <a:avLst/>
          </a:prstGeom>
        </p:spPr>
      </p:pic>
      <p:sp>
        <p:nvSpPr>
          <p:cNvPr id="11" name="TextBox 10">
            <a:extLst>
              <a:ext uri="{FF2B5EF4-FFF2-40B4-BE49-F238E27FC236}">
                <a16:creationId xmlns:a16="http://schemas.microsoft.com/office/drawing/2014/main" id="{A05A74A4-1012-7CF8-5FCB-DC2D5D5CD8D3}"/>
              </a:ext>
            </a:extLst>
          </p:cNvPr>
          <p:cNvSpPr txBox="1"/>
          <p:nvPr/>
        </p:nvSpPr>
        <p:spPr>
          <a:xfrm>
            <a:off x="6488624" y="2855565"/>
            <a:ext cx="3042832" cy="1292662"/>
          </a:xfrm>
          <a:prstGeom prst="rect">
            <a:avLst/>
          </a:prstGeom>
          <a:noFill/>
        </p:spPr>
        <p:txBody>
          <a:bodyPr wrap="square">
            <a:spAutoFit/>
          </a:bodyPr>
          <a:lstStyle/>
          <a:p>
            <a:pPr algn="ctr"/>
            <a:r>
              <a:rPr lang="en-US" b="1" dirty="0">
                <a:solidFill>
                  <a:schemeClr val="bg1"/>
                </a:solidFill>
              </a:rPr>
              <a:t>Scrum Master </a:t>
            </a:r>
          </a:p>
          <a:p>
            <a:pPr algn="ctr"/>
            <a:r>
              <a:rPr lang="en-US" b="1" dirty="0">
                <a:solidFill>
                  <a:schemeClr val="bg1"/>
                </a:solidFill>
              </a:rPr>
              <a:t>and/or Team</a:t>
            </a:r>
          </a:p>
          <a:p>
            <a:pPr algn="ctr"/>
            <a:endParaRPr lang="en-US" b="1" dirty="0">
              <a:solidFill>
                <a:schemeClr val="bg1"/>
              </a:solidFill>
            </a:endParaRPr>
          </a:p>
          <a:p>
            <a:pPr algn="ctr"/>
            <a:r>
              <a:rPr lang="en-US" sz="1200" dirty="0">
                <a:solidFill>
                  <a:schemeClr val="bg1"/>
                </a:solidFill>
              </a:rPr>
              <a:t>They are learning more about the product every day, and are closest to the working product</a:t>
            </a:r>
            <a:endParaRPr lang="ar-SA" sz="1200" dirty="0">
              <a:solidFill>
                <a:schemeClr val="bg1"/>
              </a:solidFill>
            </a:endParaRPr>
          </a:p>
        </p:txBody>
      </p:sp>
      <p:grpSp>
        <p:nvGrpSpPr>
          <p:cNvPr id="12" name="Google Shape;11278;p96">
            <a:extLst>
              <a:ext uri="{FF2B5EF4-FFF2-40B4-BE49-F238E27FC236}">
                <a16:creationId xmlns:a16="http://schemas.microsoft.com/office/drawing/2014/main" id="{0C3E08D8-DFB3-57DA-E812-FCEB58AAF445}"/>
              </a:ext>
            </a:extLst>
          </p:cNvPr>
          <p:cNvGrpSpPr/>
          <p:nvPr/>
        </p:nvGrpSpPr>
        <p:grpSpPr>
          <a:xfrm>
            <a:off x="7456650" y="1980627"/>
            <a:ext cx="954665" cy="865157"/>
            <a:chOff x="4891198" y="2925108"/>
            <a:chExt cx="334634" cy="334634"/>
          </a:xfrm>
          <a:solidFill>
            <a:schemeClr val="bg1"/>
          </a:solidFill>
        </p:grpSpPr>
        <p:sp>
          <p:nvSpPr>
            <p:cNvPr id="13" name="Google Shape;11279;p96">
              <a:extLst>
                <a:ext uri="{FF2B5EF4-FFF2-40B4-BE49-F238E27FC236}">
                  <a16:creationId xmlns:a16="http://schemas.microsoft.com/office/drawing/2014/main" id="{817B08E8-2F42-CB5D-70AF-9066573E87F1}"/>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 name="Google Shape;11280;p96">
              <a:extLst>
                <a:ext uri="{FF2B5EF4-FFF2-40B4-BE49-F238E27FC236}">
                  <a16:creationId xmlns:a16="http://schemas.microsoft.com/office/drawing/2014/main" id="{BFC663AC-92AD-2114-D9F1-0CCB231CFC00}"/>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11281;p96">
              <a:extLst>
                <a:ext uri="{FF2B5EF4-FFF2-40B4-BE49-F238E27FC236}">
                  <a16:creationId xmlns:a16="http://schemas.microsoft.com/office/drawing/2014/main" id="{0810DAD1-CD80-DA6A-6FCC-6B36DC78AA2B}"/>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11282;p96">
              <a:extLst>
                <a:ext uri="{FF2B5EF4-FFF2-40B4-BE49-F238E27FC236}">
                  <a16:creationId xmlns:a16="http://schemas.microsoft.com/office/drawing/2014/main" id="{4A101D8E-0CCC-CE04-2DF5-28A22E7555FA}"/>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11283;p96">
              <a:extLst>
                <a:ext uri="{FF2B5EF4-FFF2-40B4-BE49-F238E27FC236}">
                  <a16:creationId xmlns:a16="http://schemas.microsoft.com/office/drawing/2014/main" id="{41820011-DE09-43F7-0A64-A6425E19FFD7}"/>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 name="Google Shape;11284;p96">
              <a:extLst>
                <a:ext uri="{FF2B5EF4-FFF2-40B4-BE49-F238E27FC236}">
                  <a16:creationId xmlns:a16="http://schemas.microsoft.com/office/drawing/2014/main" id="{10782F6A-5E12-51AF-358E-2406D9E362C5}"/>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 name="Google Shape;11285;p96">
              <a:extLst>
                <a:ext uri="{FF2B5EF4-FFF2-40B4-BE49-F238E27FC236}">
                  <a16:creationId xmlns:a16="http://schemas.microsoft.com/office/drawing/2014/main" id="{9A95950C-5041-7321-83CD-5D9794590F57}"/>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 name="Google Shape;11286;p96">
              <a:extLst>
                <a:ext uri="{FF2B5EF4-FFF2-40B4-BE49-F238E27FC236}">
                  <a16:creationId xmlns:a16="http://schemas.microsoft.com/office/drawing/2014/main" id="{5455A401-0EB8-F12D-7531-CB94D15D16B5}"/>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22" name="Graphic 21" descr="Office worker male with solid fill">
            <a:extLst>
              <a:ext uri="{FF2B5EF4-FFF2-40B4-BE49-F238E27FC236}">
                <a16:creationId xmlns:a16="http://schemas.microsoft.com/office/drawing/2014/main" id="{E0093EF6-457B-4C8E-CC20-DD5B0193F2A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290898" y="1974345"/>
            <a:ext cx="758505" cy="758505"/>
          </a:xfrm>
          <a:prstGeom prst="rect">
            <a:avLst/>
          </a:prstGeom>
        </p:spPr>
      </p:pic>
      <p:sp>
        <p:nvSpPr>
          <p:cNvPr id="23" name="TextBox 22">
            <a:extLst>
              <a:ext uri="{FF2B5EF4-FFF2-40B4-BE49-F238E27FC236}">
                <a16:creationId xmlns:a16="http://schemas.microsoft.com/office/drawing/2014/main" id="{75816232-AE01-99BB-AA9D-5BCF5A4FD284}"/>
              </a:ext>
            </a:extLst>
          </p:cNvPr>
          <p:cNvSpPr txBox="1"/>
          <p:nvPr/>
        </p:nvSpPr>
        <p:spPr>
          <a:xfrm>
            <a:off x="9499020" y="2852258"/>
            <a:ext cx="2507000" cy="1292662"/>
          </a:xfrm>
          <a:prstGeom prst="rect">
            <a:avLst/>
          </a:prstGeom>
          <a:noFill/>
        </p:spPr>
        <p:txBody>
          <a:bodyPr wrap="square">
            <a:spAutoFit/>
          </a:bodyPr>
          <a:lstStyle/>
          <a:p>
            <a:pPr algn="ctr"/>
            <a:r>
              <a:rPr lang="en-US" b="1" dirty="0">
                <a:solidFill>
                  <a:schemeClr val="bg1"/>
                </a:solidFill>
              </a:rPr>
              <a:t>Product Owner</a:t>
            </a:r>
          </a:p>
          <a:p>
            <a:pPr algn="ctr"/>
            <a:endParaRPr lang="en-US" b="1" dirty="0">
              <a:solidFill>
                <a:schemeClr val="bg1"/>
              </a:solidFill>
            </a:endParaRPr>
          </a:p>
          <a:p>
            <a:pPr algn="ctr"/>
            <a:endParaRPr lang="en-US" b="1" dirty="0">
              <a:solidFill>
                <a:schemeClr val="bg1"/>
              </a:solidFill>
            </a:endParaRPr>
          </a:p>
          <a:p>
            <a:pPr algn="ctr"/>
            <a:r>
              <a:rPr lang="en-US" sz="1200" dirty="0">
                <a:solidFill>
                  <a:schemeClr val="bg1"/>
                </a:solidFill>
              </a:rPr>
              <a:t>who often knows the most about the product and the stakeholders’ needs</a:t>
            </a:r>
            <a:endParaRPr lang="ar-SA" sz="1200" dirty="0">
              <a:solidFill>
                <a:schemeClr val="bg1"/>
              </a:solidFill>
            </a:endParaRPr>
          </a:p>
        </p:txBody>
      </p:sp>
      <p:pic>
        <p:nvPicPr>
          <p:cNvPr id="24" name="Graphic 23" descr="Office worker male with solid fill">
            <a:extLst>
              <a:ext uri="{FF2B5EF4-FFF2-40B4-BE49-F238E27FC236}">
                <a16:creationId xmlns:a16="http://schemas.microsoft.com/office/drawing/2014/main" id="{5DAEADFE-787F-9C7A-C401-8187A6E1BD2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25202" y="5045106"/>
            <a:ext cx="914400" cy="914400"/>
          </a:xfrm>
          <a:prstGeom prst="rect">
            <a:avLst/>
          </a:prstGeom>
        </p:spPr>
      </p:pic>
      <p:sp>
        <p:nvSpPr>
          <p:cNvPr id="25" name="TextBox 24">
            <a:extLst>
              <a:ext uri="{FF2B5EF4-FFF2-40B4-BE49-F238E27FC236}">
                <a16:creationId xmlns:a16="http://schemas.microsoft.com/office/drawing/2014/main" id="{36CF3606-FFEA-BC47-C327-11F1793B0154}"/>
              </a:ext>
            </a:extLst>
          </p:cNvPr>
          <p:cNvSpPr txBox="1"/>
          <p:nvPr/>
        </p:nvSpPr>
        <p:spPr>
          <a:xfrm>
            <a:off x="5125821" y="6017835"/>
            <a:ext cx="2507000" cy="338554"/>
          </a:xfrm>
          <a:prstGeom prst="rect">
            <a:avLst/>
          </a:prstGeom>
          <a:noFill/>
        </p:spPr>
        <p:txBody>
          <a:bodyPr wrap="square">
            <a:spAutoFit/>
          </a:bodyPr>
          <a:lstStyle/>
          <a:p>
            <a:pPr algn="ctr"/>
            <a:r>
              <a:rPr lang="en-US" sz="1600" b="1" dirty="0">
                <a:solidFill>
                  <a:schemeClr val="bg1"/>
                </a:solidFill>
              </a:rPr>
              <a:t>Product Owner</a:t>
            </a:r>
          </a:p>
        </p:txBody>
      </p:sp>
      <p:sp>
        <p:nvSpPr>
          <p:cNvPr id="29" name="TextBox 28">
            <a:extLst>
              <a:ext uri="{FF2B5EF4-FFF2-40B4-BE49-F238E27FC236}">
                <a16:creationId xmlns:a16="http://schemas.microsoft.com/office/drawing/2014/main" id="{187840CB-B7D3-B3AF-61F6-686353FADBD6}"/>
              </a:ext>
            </a:extLst>
          </p:cNvPr>
          <p:cNvSpPr txBox="1"/>
          <p:nvPr/>
        </p:nvSpPr>
        <p:spPr>
          <a:xfrm>
            <a:off x="7932847" y="5045106"/>
            <a:ext cx="3341948" cy="1077218"/>
          </a:xfrm>
          <a:prstGeom prst="rect">
            <a:avLst/>
          </a:prstGeom>
          <a:noFill/>
        </p:spPr>
        <p:txBody>
          <a:bodyPr wrap="square">
            <a:spAutoFit/>
          </a:bodyPr>
          <a:lstStyle/>
          <a:p>
            <a:pPr algn="ctr"/>
            <a:r>
              <a:rPr lang="en-US" sz="1600" b="1" dirty="0">
                <a:solidFill>
                  <a:schemeClr val="bg1"/>
                </a:solidFill>
              </a:rPr>
              <a:t>determines the value and priority of new requirements and adds those requirements to the product backlog.</a:t>
            </a:r>
          </a:p>
        </p:txBody>
      </p:sp>
      <p:cxnSp>
        <p:nvCxnSpPr>
          <p:cNvPr id="31" name="Straight Arrow Connector 30">
            <a:extLst>
              <a:ext uri="{FF2B5EF4-FFF2-40B4-BE49-F238E27FC236}">
                <a16:creationId xmlns:a16="http://schemas.microsoft.com/office/drawing/2014/main" id="{F5BAA4E0-54B3-0597-EB18-28C67683A107}"/>
              </a:ext>
            </a:extLst>
          </p:cNvPr>
          <p:cNvCxnSpPr>
            <a:stCxn id="4" idx="2"/>
          </p:cNvCxnSpPr>
          <p:nvPr/>
        </p:nvCxnSpPr>
        <p:spPr>
          <a:xfrm>
            <a:off x="1751197" y="3963780"/>
            <a:ext cx="4628124" cy="1081326"/>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C82E1DDE-B2E5-3062-4A00-B19862A5F386}"/>
              </a:ext>
            </a:extLst>
          </p:cNvPr>
          <p:cNvCxnSpPr>
            <a:cxnSpLocks/>
            <a:stCxn id="6" idx="2"/>
            <a:endCxn id="24" idx="0"/>
          </p:cNvCxnSpPr>
          <p:nvPr/>
        </p:nvCxnSpPr>
        <p:spPr>
          <a:xfrm>
            <a:off x="4947573" y="4148445"/>
            <a:ext cx="1434829" cy="896661"/>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6F705C7-D8BB-3B40-AE3A-BCF0AE3492F9}"/>
              </a:ext>
            </a:extLst>
          </p:cNvPr>
          <p:cNvCxnSpPr>
            <a:cxnSpLocks/>
            <a:stCxn id="11" idx="2"/>
            <a:endCxn id="24" idx="0"/>
          </p:cNvCxnSpPr>
          <p:nvPr/>
        </p:nvCxnSpPr>
        <p:spPr>
          <a:xfrm flipH="1">
            <a:off x="6382402" y="4148227"/>
            <a:ext cx="1627638" cy="896879"/>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0BA3E8D-BFC5-ABEE-4D7F-F36662125A87}"/>
              </a:ext>
            </a:extLst>
          </p:cNvPr>
          <p:cNvCxnSpPr>
            <a:cxnSpLocks/>
            <a:stCxn id="23" idx="2"/>
            <a:endCxn id="24" idx="0"/>
          </p:cNvCxnSpPr>
          <p:nvPr/>
        </p:nvCxnSpPr>
        <p:spPr>
          <a:xfrm flipH="1">
            <a:off x="6382402" y="4144920"/>
            <a:ext cx="4370118" cy="900186"/>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93D949D3-23AB-8560-8777-AEFD86F3A07B}"/>
              </a:ext>
            </a:extLst>
          </p:cNvPr>
          <p:cNvCxnSpPr>
            <a:cxnSpLocks/>
            <a:endCxn id="29" idx="1"/>
          </p:cNvCxnSpPr>
          <p:nvPr/>
        </p:nvCxnSpPr>
        <p:spPr>
          <a:xfrm>
            <a:off x="6839602" y="5579390"/>
            <a:ext cx="1093245" cy="432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2417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719138" lvl="0" algn="l" rtl="0">
              <a:spcBef>
                <a:spcPts val="0"/>
              </a:spcBef>
              <a:spcAft>
                <a:spcPts val="0"/>
              </a:spcAft>
              <a:buNone/>
            </a:pPr>
            <a:r>
              <a:rPr lang="en-US" sz="1800" dirty="0">
                <a:solidFill>
                  <a:schemeClr val="bg1"/>
                </a:solidFill>
              </a:rPr>
              <a:t>Prioritize against other requirements in the product backlog and add to the product backlog, in order of priority.</a:t>
            </a: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Managing Scope Changes</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grpSp>
        <p:nvGrpSpPr>
          <p:cNvPr id="4" name="Google Shape;8748;p90">
            <a:extLst>
              <a:ext uri="{FF2B5EF4-FFF2-40B4-BE49-F238E27FC236}">
                <a16:creationId xmlns:a16="http://schemas.microsoft.com/office/drawing/2014/main" id="{CED13809-AA0A-2479-F51C-CBEE3A447E27}"/>
              </a:ext>
            </a:extLst>
          </p:cNvPr>
          <p:cNvGrpSpPr/>
          <p:nvPr/>
        </p:nvGrpSpPr>
        <p:grpSpPr>
          <a:xfrm>
            <a:off x="1153149" y="2333982"/>
            <a:ext cx="9680166" cy="986210"/>
            <a:chOff x="238125" y="2506075"/>
            <a:chExt cx="4379281" cy="673075"/>
          </a:xfrm>
          <a:solidFill>
            <a:srgbClr val="1C222E"/>
          </a:solidFill>
        </p:grpSpPr>
        <p:sp>
          <p:nvSpPr>
            <p:cNvPr id="7" name="Google Shape;8749;p90">
              <a:extLst>
                <a:ext uri="{FF2B5EF4-FFF2-40B4-BE49-F238E27FC236}">
                  <a16:creationId xmlns:a16="http://schemas.microsoft.com/office/drawing/2014/main" id="{ECC9304A-C7A7-B690-E78E-6F5627ED63B9}"/>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grp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Assess</a:t>
              </a:r>
              <a:endParaRPr sz="2400" b="1" dirty="0">
                <a:solidFill>
                  <a:schemeClr val="bg1"/>
                </a:solidFill>
              </a:endParaRPr>
            </a:p>
          </p:txBody>
        </p:sp>
        <p:sp>
          <p:nvSpPr>
            <p:cNvPr id="8" name="Google Shape;8750;p90">
              <a:extLst>
                <a:ext uri="{FF2B5EF4-FFF2-40B4-BE49-F238E27FC236}">
                  <a16:creationId xmlns:a16="http://schemas.microsoft.com/office/drawing/2014/main" id="{D0A2BDB2-909D-6585-76CA-363D1A83F4BA}"/>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grp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9" name="Google Shape;8751;p90">
              <a:extLst>
                <a:ext uri="{FF2B5EF4-FFF2-40B4-BE49-F238E27FC236}">
                  <a16:creationId xmlns:a16="http://schemas.microsoft.com/office/drawing/2014/main" id="{A2A94DCD-8211-1BEF-ADB1-B449D1747BC1}"/>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grp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Prioritize</a:t>
              </a:r>
            </a:p>
          </p:txBody>
        </p:sp>
      </p:grpSp>
      <p:pic>
        <p:nvPicPr>
          <p:cNvPr id="12" name="Graphic 11" descr="Office worker male with solid fill">
            <a:extLst>
              <a:ext uri="{FF2B5EF4-FFF2-40B4-BE49-F238E27FC236}">
                <a16:creationId xmlns:a16="http://schemas.microsoft.com/office/drawing/2014/main" id="{132FD2FB-1C34-D89C-80C4-55B5C6798F9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346765" y="4271445"/>
            <a:ext cx="914400" cy="914400"/>
          </a:xfrm>
          <a:prstGeom prst="rect">
            <a:avLst/>
          </a:prstGeom>
        </p:spPr>
      </p:pic>
      <p:sp>
        <p:nvSpPr>
          <p:cNvPr id="13" name="TextBox 12">
            <a:extLst>
              <a:ext uri="{FF2B5EF4-FFF2-40B4-BE49-F238E27FC236}">
                <a16:creationId xmlns:a16="http://schemas.microsoft.com/office/drawing/2014/main" id="{AF772BAE-C909-9CE6-CAB6-5E89A224AB86}"/>
              </a:ext>
            </a:extLst>
          </p:cNvPr>
          <p:cNvSpPr txBox="1"/>
          <p:nvPr/>
        </p:nvSpPr>
        <p:spPr>
          <a:xfrm>
            <a:off x="1547384" y="5244174"/>
            <a:ext cx="2507000" cy="338554"/>
          </a:xfrm>
          <a:prstGeom prst="rect">
            <a:avLst/>
          </a:prstGeom>
          <a:solidFill>
            <a:srgbClr val="1C222E"/>
          </a:solidFill>
        </p:spPr>
        <p:txBody>
          <a:bodyPr wrap="square">
            <a:spAutoFit/>
          </a:bodyPr>
          <a:lstStyle/>
          <a:p>
            <a:pPr algn="ctr"/>
            <a:r>
              <a:rPr lang="en-US" sz="1600" b="1" dirty="0">
                <a:solidFill>
                  <a:schemeClr val="bg1"/>
                </a:solidFill>
              </a:rPr>
              <a:t>Product Owner</a:t>
            </a:r>
          </a:p>
        </p:txBody>
      </p:sp>
      <p:pic>
        <p:nvPicPr>
          <p:cNvPr id="14" name="Graphic 13" descr="Office worker male with solid fill">
            <a:extLst>
              <a:ext uri="{FF2B5EF4-FFF2-40B4-BE49-F238E27FC236}">
                <a16:creationId xmlns:a16="http://schemas.microsoft.com/office/drawing/2014/main" id="{7BFB1189-3A6A-1CA8-050F-790832ECB89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459889" y="4252596"/>
            <a:ext cx="914400" cy="914400"/>
          </a:xfrm>
          <a:prstGeom prst="rect">
            <a:avLst/>
          </a:prstGeom>
        </p:spPr>
      </p:pic>
      <p:sp>
        <p:nvSpPr>
          <p:cNvPr id="15" name="TextBox 14">
            <a:extLst>
              <a:ext uri="{FF2B5EF4-FFF2-40B4-BE49-F238E27FC236}">
                <a16:creationId xmlns:a16="http://schemas.microsoft.com/office/drawing/2014/main" id="{AA6B2C5A-5BD5-45D0-1D6F-5D7DE544298E}"/>
              </a:ext>
            </a:extLst>
          </p:cNvPr>
          <p:cNvSpPr txBox="1"/>
          <p:nvPr/>
        </p:nvSpPr>
        <p:spPr>
          <a:xfrm>
            <a:off x="7660508" y="5225325"/>
            <a:ext cx="2507000" cy="338554"/>
          </a:xfrm>
          <a:prstGeom prst="rect">
            <a:avLst/>
          </a:prstGeom>
          <a:solidFill>
            <a:srgbClr val="1C222E"/>
          </a:solidFill>
        </p:spPr>
        <p:txBody>
          <a:bodyPr wrap="square">
            <a:spAutoFit/>
          </a:bodyPr>
          <a:lstStyle/>
          <a:p>
            <a:pPr algn="ctr"/>
            <a:r>
              <a:rPr lang="en-US" sz="1600" b="1" dirty="0">
                <a:solidFill>
                  <a:schemeClr val="bg1"/>
                </a:solidFill>
              </a:rPr>
              <a:t>Product Owner</a:t>
            </a:r>
          </a:p>
        </p:txBody>
      </p:sp>
      <p:sp>
        <p:nvSpPr>
          <p:cNvPr id="16" name="TextBox 15">
            <a:extLst>
              <a:ext uri="{FF2B5EF4-FFF2-40B4-BE49-F238E27FC236}">
                <a16:creationId xmlns:a16="http://schemas.microsoft.com/office/drawing/2014/main" id="{663ECBB4-CEB3-F65C-75D3-EDC1293D5F72}"/>
              </a:ext>
            </a:extLst>
          </p:cNvPr>
          <p:cNvSpPr txBox="1"/>
          <p:nvPr/>
        </p:nvSpPr>
        <p:spPr>
          <a:xfrm>
            <a:off x="4451785" y="5217006"/>
            <a:ext cx="3042832" cy="523220"/>
          </a:xfrm>
          <a:prstGeom prst="rect">
            <a:avLst/>
          </a:prstGeom>
          <a:solidFill>
            <a:srgbClr val="1C222E"/>
          </a:solidFill>
        </p:spPr>
        <p:txBody>
          <a:bodyPr wrap="square">
            <a:spAutoFit/>
          </a:bodyPr>
          <a:lstStyle/>
          <a:p>
            <a:pPr algn="ctr"/>
            <a:r>
              <a:rPr lang="en-US" b="1" dirty="0">
                <a:solidFill>
                  <a:schemeClr val="bg1"/>
                </a:solidFill>
              </a:rPr>
              <a:t>Product Owner, Scrum Master </a:t>
            </a:r>
          </a:p>
          <a:p>
            <a:pPr algn="ctr"/>
            <a:r>
              <a:rPr lang="en-US" b="1" dirty="0">
                <a:solidFill>
                  <a:schemeClr val="bg1"/>
                </a:solidFill>
              </a:rPr>
              <a:t>and/or Team</a:t>
            </a:r>
          </a:p>
        </p:txBody>
      </p:sp>
      <p:grpSp>
        <p:nvGrpSpPr>
          <p:cNvPr id="17" name="Google Shape;11278;p96">
            <a:extLst>
              <a:ext uri="{FF2B5EF4-FFF2-40B4-BE49-F238E27FC236}">
                <a16:creationId xmlns:a16="http://schemas.microsoft.com/office/drawing/2014/main" id="{77DD7309-6380-D450-8D54-7BDF474B1E95}"/>
              </a:ext>
            </a:extLst>
          </p:cNvPr>
          <p:cNvGrpSpPr/>
          <p:nvPr/>
        </p:nvGrpSpPr>
        <p:grpSpPr>
          <a:xfrm>
            <a:off x="5419811" y="4184536"/>
            <a:ext cx="954665" cy="865157"/>
            <a:chOff x="4891198" y="2925108"/>
            <a:chExt cx="334634" cy="334634"/>
          </a:xfrm>
          <a:solidFill>
            <a:srgbClr val="1C222E"/>
          </a:solidFill>
        </p:grpSpPr>
        <p:sp>
          <p:nvSpPr>
            <p:cNvPr id="18" name="Google Shape;11279;p96">
              <a:extLst>
                <a:ext uri="{FF2B5EF4-FFF2-40B4-BE49-F238E27FC236}">
                  <a16:creationId xmlns:a16="http://schemas.microsoft.com/office/drawing/2014/main" id="{62FBAE99-5AAB-A7DC-F0AB-10C13568018B}"/>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11280;p96">
              <a:extLst>
                <a:ext uri="{FF2B5EF4-FFF2-40B4-BE49-F238E27FC236}">
                  <a16:creationId xmlns:a16="http://schemas.microsoft.com/office/drawing/2014/main" id="{9AB3E12C-DBDB-DA55-2596-1D3480EFB562}"/>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 name="Google Shape;11281;p96">
              <a:extLst>
                <a:ext uri="{FF2B5EF4-FFF2-40B4-BE49-F238E27FC236}">
                  <a16:creationId xmlns:a16="http://schemas.microsoft.com/office/drawing/2014/main" id="{E4F6B48A-F954-A56E-C056-9FABCADC4A1A}"/>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 name="Google Shape;11282;p96">
              <a:extLst>
                <a:ext uri="{FF2B5EF4-FFF2-40B4-BE49-F238E27FC236}">
                  <a16:creationId xmlns:a16="http://schemas.microsoft.com/office/drawing/2014/main" id="{3D5AC84A-0D80-2E5D-A16A-08F72D0CE75C}"/>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11283;p96">
              <a:extLst>
                <a:ext uri="{FF2B5EF4-FFF2-40B4-BE49-F238E27FC236}">
                  <a16:creationId xmlns:a16="http://schemas.microsoft.com/office/drawing/2014/main" id="{49EEEFE5-8CA6-814E-56CD-5F12088E19CB}"/>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1284;p96">
              <a:extLst>
                <a:ext uri="{FF2B5EF4-FFF2-40B4-BE49-F238E27FC236}">
                  <a16:creationId xmlns:a16="http://schemas.microsoft.com/office/drawing/2014/main" id="{1CFFEBFC-3228-6814-624E-D1D569BD54D5}"/>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5;p96">
              <a:extLst>
                <a:ext uri="{FF2B5EF4-FFF2-40B4-BE49-F238E27FC236}">
                  <a16:creationId xmlns:a16="http://schemas.microsoft.com/office/drawing/2014/main" id="{3698D836-A5FA-BD61-723C-917A722FA911}"/>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11286;p96">
              <a:extLst>
                <a:ext uri="{FF2B5EF4-FFF2-40B4-BE49-F238E27FC236}">
                  <a16:creationId xmlns:a16="http://schemas.microsoft.com/office/drawing/2014/main" id="{32A3BB63-A76A-B0DF-73A0-E0B13747D342}"/>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7" name="TextBox 26">
            <a:extLst>
              <a:ext uri="{FF2B5EF4-FFF2-40B4-BE49-F238E27FC236}">
                <a16:creationId xmlns:a16="http://schemas.microsoft.com/office/drawing/2014/main" id="{82A02758-4E8A-46AA-BCA9-21AA791DFA28}"/>
              </a:ext>
            </a:extLst>
          </p:cNvPr>
          <p:cNvSpPr txBox="1"/>
          <p:nvPr/>
        </p:nvSpPr>
        <p:spPr>
          <a:xfrm>
            <a:off x="1153149" y="3387542"/>
            <a:ext cx="3379940"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Assess if the new requirement should be part of the product, release, or sprint</a:t>
            </a:r>
          </a:p>
        </p:txBody>
      </p:sp>
      <p:sp>
        <p:nvSpPr>
          <p:cNvPr id="29" name="TextBox 28">
            <a:extLst>
              <a:ext uri="{FF2B5EF4-FFF2-40B4-BE49-F238E27FC236}">
                <a16:creationId xmlns:a16="http://schemas.microsoft.com/office/drawing/2014/main" id="{04F58272-D701-FF12-253B-110F77CD539E}"/>
              </a:ext>
            </a:extLst>
          </p:cNvPr>
          <p:cNvSpPr txBox="1"/>
          <p:nvPr/>
        </p:nvSpPr>
        <p:spPr>
          <a:xfrm>
            <a:off x="4533088" y="3387542"/>
            <a:ext cx="2871011"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Estimate the Effort for the new requirement</a:t>
            </a:r>
          </a:p>
        </p:txBody>
      </p:sp>
      <p:sp>
        <p:nvSpPr>
          <p:cNvPr id="31" name="TextBox 30">
            <a:extLst>
              <a:ext uri="{FF2B5EF4-FFF2-40B4-BE49-F238E27FC236}">
                <a16:creationId xmlns:a16="http://schemas.microsoft.com/office/drawing/2014/main" id="{E297FE48-763E-1204-4433-83F0E4178A27}"/>
              </a:ext>
            </a:extLst>
          </p:cNvPr>
          <p:cNvSpPr txBox="1"/>
          <p:nvPr/>
        </p:nvSpPr>
        <p:spPr>
          <a:xfrm>
            <a:off x="6497275" y="3416707"/>
            <a:ext cx="4057071" cy="738664"/>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Prioritize against other requirements in the product backlog and add to the product backlog, in order of priority.</a:t>
            </a:r>
          </a:p>
        </p:txBody>
      </p:sp>
    </p:spTree>
    <p:extLst>
      <p:ext uri="{BB962C8B-B14F-4D97-AF65-F5344CB8AC3E}">
        <p14:creationId xmlns:p14="http://schemas.microsoft.com/office/powerpoint/2010/main" val="2902379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310CFD1E-C123-34BA-D64F-7A52367E7598}"/>
              </a:ext>
            </a:extLst>
          </p:cNvPr>
          <p:cNvSpPr>
            <a:spLocks noGrp="1"/>
          </p:cNvSpPr>
          <p:nvPr>
            <p:ph type="title"/>
          </p:nvPr>
        </p:nvSpPr>
        <p:spPr>
          <a:xfrm>
            <a:off x="759195" y="175923"/>
            <a:ext cx="10515600" cy="1325563"/>
          </a:xfrm>
        </p:spPr>
        <p:txBody>
          <a:bodyPr/>
          <a:lstStyle/>
          <a:p>
            <a:r>
              <a:rPr lang="en-US" dirty="0">
                <a:solidFill>
                  <a:schemeClr val="bg1"/>
                </a:solidFill>
              </a:rPr>
              <a:t>Adding a New Requirement to the Backlog</a:t>
            </a:r>
            <a:endParaRPr lang="ar-SA" dirty="0">
              <a:solidFill>
                <a:schemeClr val="bg1"/>
              </a:solidFill>
            </a:endParaRPr>
          </a:p>
        </p:txBody>
      </p:sp>
      <p:graphicFrame>
        <p:nvGraphicFramePr>
          <p:cNvPr id="2" name="Content Placeholder 4">
            <a:extLst>
              <a:ext uri="{FF2B5EF4-FFF2-40B4-BE49-F238E27FC236}">
                <a16:creationId xmlns:a16="http://schemas.microsoft.com/office/drawing/2014/main" id="{7999DA65-4AFE-CF5F-8641-C363374E24C5}"/>
              </a:ext>
            </a:extLst>
          </p:cNvPr>
          <p:cNvGraphicFramePr>
            <a:graphicFrameLocks/>
          </p:cNvGraphicFramePr>
          <p:nvPr>
            <p:extLst>
              <p:ext uri="{D42A27DB-BD31-4B8C-83A1-F6EECF244321}">
                <p14:modId xmlns:p14="http://schemas.microsoft.com/office/powerpoint/2010/main" val="3892173941"/>
              </p:ext>
            </p:extLst>
          </p:nvPr>
        </p:nvGraphicFramePr>
        <p:xfrm>
          <a:off x="3447413" y="1501486"/>
          <a:ext cx="5139163" cy="4622174"/>
        </p:xfrm>
        <a:graphic>
          <a:graphicData uri="http://schemas.openxmlformats.org/drawingml/2006/table">
            <a:tbl>
              <a:tblPr firstRow="1" bandRow="1">
                <a:tableStyleId>{B301B821-A1FF-4177-AEE7-76D212191A09}</a:tableStyleId>
              </a:tblPr>
              <a:tblGrid>
                <a:gridCol w="5139163">
                  <a:extLst>
                    <a:ext uri="{9D8B030D-6E8A-4147-A177-3AD203B41FA5}">
                      <a16:colId xmlns:a16="http://schemas.microsoft.com/office/drawing/2014/main" val="20001"/>
                    </a:ext>
                  </a:extLst>
                </a:gridCol>
              </a:tblGrid>
              <a:tr h="307526">
                <a:tc>
                  <a:txBody>
                    <a:bodyPr/>
                    <a:lstStyle/>
                    <a:p>
                      <a:pPr algn="ctr"/>
                      <a:r>
                        <a:rPr lang="en-US" sz="1800" dirty="0"/>
                        <a:t>Product (or Sprint) Backlog </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tc>
                <a:extLst>
                  <a:ext uri="{0D108BD9-81ED-4DB2-BD59-A6C34878D82A}">
                    <a16:rowId xmlns:a16="http://schemas.microsoft.com/office/drawing/2014/main" val="1000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831596573"/>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46862928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98855005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74026240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359533562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048590074"/>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4067257636"/>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296038198"/>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75567138"/>
                  </a:ext>
                </a:extLst>
              </a:tr>
            </a:tbl>
          </a:graphicData>
        </a:graphic>
      </p:graphicFrame>
      <p:cxnSp>
        <p:nvCxnSpPr>
          <p:cNvPr id="6" name="Straight Connector 5">
            <a:extLst>
              <a:ext uri="{FF2B5EF4-FFF2-40B4-BE49-F238E27FC236}">
                <a16:creationId xmlns:a16="http://schemas.microsoft.com/office/drawing/2014/main" id="{E0370962-D654-FD05-23BA-0A57E980335C}"/>
              </a:ext>
            </a:extLst>
          </p:cNvPr>
          <p:cNvCxnSpPr/>
          <p:nvPr/>
        </p:nvCxnSpPr>
        <p:spPr>
          <a:xfrm>
            <a:off x="3019586" y="5685297"/>
            <a:ext cx="604433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58501834-B4C0-43D1-86B2-F44B3B1C8F91}"/>
              </a:ext>
            </a:extLst>
          </p:cNvPr>
          <p:cNvCxnSpPr/>
          <p:nvPr/>
        </p:nvCxnSpPr>
        <p:spPr>
          <a:xfrm>
            <a:off x="2479729" y="3341943"/>
            <a:ext cx="967684"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4AB8F9A-2906-C63E-83BB-4A40D7BCFEC3}"/>
              </a:ext>
            </a:extLst>
          </p:cNvPr>
          <p:cNvSpPr txBox="1"/>
          <p:nvPr/>
        </p:nvSpPr>
        <p:spPr>
          <a:xfrm>
            <a:off x="1642819" y="3115157"/>
            <a:ext cx="759417" cy="400110"/>
          </a:xfrm>
          <a:prstGeom prst="rect">
            <a:avLst/>
          </a:prstGeom>
          <a:noFill/>
        </p:spPr>
        <p:txBody>
          <a:bodyPr wrap="square" rtlCol="0">
            <a:spAutoFit/>
          </a:bodyPr>
          <a:lstStyle/>
          <a:p>
            <a:r>
              <a:rPr lang="en-US" sz="2000" b="1" dirty="0">
                <a:solidFill>
                  <a:schemeClr val="bg1"/>
                </a:solidFill>
              </a:rPr>
              <a:t>New</a:t>
            </a:r>
            <a:endParaRPr lang="ar-SA" sz="2000" b="1" dirty="0">
              <a:solidFill>
                <a:schemeClr val="bg1"/>
              </a:solidFill>
            </a:endParaRPr>
          </a:p>
        </p:txBody>
      </p:sp>
      <p:sp>
        <p:nvSpPr>
          <p:cNvPr id="10" name="TextBox 9">
            <a:extLst>
              <a:ext uri="{FF2B5EF4-FFF2-40B4-BE49-F238E27FC236}">
                <a16:creationId xmlns:a16="http://schemas.microsoft.com/office/drawing/2014/main" id="{DD9F946B-8433-F7CE-BB64-A3D4D459D851}"/>
              </a:ext>
            </a:extLst>
          </p:cNvPr>
          <p:cNvSpPr txBox="1"/>
          <p:nvPr/>
        </p:nvSpPr>
        <p:spPr>
          <a:xfrm>
            <a:off x="9172414" y="5485242"/>
            <a:ext cx="2881392" cy="400110"/>
          </a:xfrm>
          <a:prstGeom prst="rect">
            <a:avLst/>
          </a:prstGeom>
          <a:noFill/>
        </p:spPr>
        <p:txBody>
          <a:bodyPr wrap="square" rtlCol="0">
            <a:spAutoFit/>
          </a:bodyPr>
          <a:lstStyle/>
          <a:p>
            <a:r>
              <a:rPr lang="en-US" sz="2000" b="1" dirty="0">
                <a:solidFill>
                  <a:schemeClr val="bg1"/>
                </a:solidFill>
              </a:rPr>
              <a:t>Project Budget</a:t>
            </a:r>
            <a:endParaRPr lang="ar-SA" sz="2000" b="1" dirty="0">
              <a:solidFill>
                <a:schemeClr val="bg1"/>
              </a:solidFill>
            </a:endParaRPr>
          </a:p>
        </p:txBody>
      </p:sp>
      <p:cxnSp>
        <p:nvCxnSpPr>
          <p:cNvPr id="11" name="Straight Arrow Connector 10">
            <a:extLst>
              <a:ext uri="{FF2B5EF4-FFF2-40B4-BE49-F238E27FC236}">
                <a16:creationId xmlns:a16="http://schemas.microsoft.com/office/drawing/2014/main" id="{536D67D9-1E98-1951-B1B2-C3207F9E785C}"/>
              </a:ext>
            </a:extLst>
          </p:cNvPr>
          <p:cNvCxnSpPr/>
          <p:nvPr/>
        </p:nvCxnSpPr>
        <p:spPr>
          <a:xfrm>
            <a:off x="2479729" y="5972937"/>
            <a:ext cx="967684"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3E8E7D8B-0B16-0953-41F5-DADD15375BEA}"/>
              </a:ext>
            </a:extLst>
          </p:cNvPr>
          <p:cNvSpPr txBox="1"/>
          <p:nvPr/>
        </p:nvSpPr>
        <p:spPr>
          <a:xfrm>
            <a:off x="247973" y="5746151"/>
            <a:ext cx="2231756" cy="400110"/>
          </a:xfrm>
          <a:prstGeom prst="rect">
            <a:avLst/>
          </a:prstGeom>
          <a:noFill/>
        </p:spPr>
        <p:txBody>
          <a:bodyPr wrap="square" rtlCol="0">
            <a:spAutoFit/>
          </a:bodyPr>
          <a:lstStyle/>
          <a:p>
            <a:r>
              <a:rPr lang="en-US" sz="2000" b="1" dirty="0">
                <a:solidFill>
                  <a:schemeClr val="bg1"/>
                </a:solidFill>
              </a:rPr>
              <a:t>Removed Story</a:t>
            </a:r>
            <a:endParaRPr lang="ar-SA" sz="2000" b="1" dirty="0">
              <a:solidFill>
                <a:schemeClr val="bg1"/>
              </a:solidFill>
            </a:endParaRPr>
          </a:p>
        </p:txBody>
      </p:sp>
    </p:spTree>
    <p:extLst>
      <p:ext uri="{BB962C8B-B14F-4D97-AF65-F5344CB8AC3E}">
        <p14:creationId xmlns:p14="http://schemas.microsoft.com/office/powerpoint/2010/main" val="1517787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326086" y="1048856"/>
            <a:ext cx="739510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Documents used in Agile Scope Management</a:t>
            </a:r>
            <a:endParaRPr lang="en-US"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graphicFrame>
        <p:nvGraphicFramePr>
          <p:cNvPr id="3" name="Content Placeholder 4">
            <a:extLst>
              <a:ext uri="{FF2B5EF4-FFF2-40B4-BE49-F238E27FC236}">
                <a16:creationId xmlns:a16="http://schemas.microsoft.com/office/drawing/2014/main" id="{BC4B8267-77E7-E3C7-5673-9D91EF872372}"/>
              </a:ext>
            </a:extLst>
          </p:cNvPr>
          <p:cNvGraphicFramePr>
            <a:graphicFrameLocks/>
          </p:cNvGraphicFramePr>
          <p:nvPr>
            <p:extLst>
              <p:ext uri="{D42A27DB-BD31-4B8C-83A1-F6EECF244321}">
                <p14:modId xmlns:p14="http://schemas.microsoft.com/office/powerpoint/2010/main" val="2391375478"/>
              </p:ext>
            </p:extLst>
          </p:nvPr>
        </p:nvGraphicFramePr>
        <p:xfrm>
          <a:off x="1153149" y="2176734"/>
          <a:ext cx="9881644" cy="3637645"/>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25993">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13296">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Vision Statement</a:t>
                      </a:r>
                    </a:p>
                  </a:txBody>
                  <a:tcPr marL="97023" marR="97023" marT="48512" marB="48512"/>
                </a:tc>
                <a:tc>
                  <a:txBody>
                    <a:bodyPr/>
                    <a:lstStyle/>
                    <a:p>
                      <a:pPr marL="285750" indent="-285750">
                        <a:buFont typeface="Arial" panose="020B0604020202020204" pitchFamily="34" charset="0"/>
                        <a:buChar char="•"/>
                      </a:pPr>
                      <a:r>
                        <a:rPr lang="en-US" sz="1600" dirty="0"/>
                        <a:t>High level product requirements and used to judge whether new features belong in the scope for the current project.</a:t>
                      </a:r>
                    </a:p>
                  </a:txBody>
                  <a:tcPr marL="97023" marR="97023" marT="48512" marB="48512"/>
                </a:tc>
                <a:extLst>
                  <a:ext uri="{0D108BD9-81ED-4DB2-BD59-A6C34878D82A}">
                    <a16:rowId xmlns:a16="http://schemas.microsoft.com/office/drawing/2014/main" val="10001"/>
                  </a:ext>
                </a:extLst>
              </a:tr>
              <a:tr h="1155477">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Product scope is part of the product roadmap. </a:t>
                      </a:r>
                    </a:p>
                    <a:p>
                      <a:pPr marL="285750" indent="-285750">
                        <a:buFont typeface="Arial" panose="020B0604020202020204" pitchFamily="34" charset="0"/>
                        <a:buChar char="•"/>
                      </a:pPr>
                      <a:r>
                        <a:rPr lang="en-US" sz="1600" dirty="0"/>
                        <a:t>Requirements are at a feature level </a:t>
                      </a:r>
                    </a:p>
                    <a:p>
                      <a:pPr marL="285750" indent="-285750">
                        <a:buFont typeface="Arial" panose="020B0604020202020204" pitchFamily="34" charset="0"/>
                        <a:buChar char="•"/>
                      </a:pPr>
                      <a:r>
                        <a:rPr lang="en-US" sz="1600" dirty="0"/>
                        <a:t>Good for business conversations about what it means to realize the product vision</a:t>
                      </a:r>
                    </a:p>
                    <a:p>
                      <a:pPr marL="285750" indent="-285750">
                        <a:buFont typeface="Arial" panose="020B0604020202020204" pitchFamily="34" charset="0"/>
                        <a:buChar char="•"/>
                      </a:pPr>
                      <a:r>
                        <a:rPr lang="en-US" sz="1600" dirty="0"/>
                        <a:t>Provides visual communication of the features included in the project</a:t>
                      </a:r>
                    </a:p>
                  </a:txBody>
                  <a:tcPr marL="97023" marR="97023" marT="48512" marB="48512" anchor="ctr"/>
                </a:tc>
                <a:extLst>
                  <a:ext uri="{0D108BD9-81ED-4DB2-BD59-A6C34878D82A}">
                    <a16:rowId xmlns:a16="http://schemas.microsoft.com/office/drawing/2014/main" val="10002"/>
                  </a:ext>
                </a:extLst>
              </a:tr>
              <a:tr h="94141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Detailed requirements in form of features or User Stories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Contains all scope features, and new added features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New, high-priority features push lower-priority features down on the product backlog</a:t>
                      </a:r>
                    </a:p>
                  </a:txBody>
                  <a:tcPr marL="97023" marR="97023" marT="48512" marB="48512" anchor="ctr"/>
                </a:tc>
                <a:extLst>
                  <a:ext uri="{0D108BD9-81ED-4DB2-BD59-A6C34878D82A}">
                    <a16:rowId xmlns:a16="http://schemas.microsoft.com/office/drawing/2014/main" val="192030366"/>
                  </a:ext>
                </a:extLst>
              </a:tr>
              <a:tr h="513296">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After the sprint-planning meeting, only the team can modify the sprint backlog.</a:t>
                      </a:r>
                    </a:p>
                  </a:txBody>
                  <a:tcPr marL="97023" marR="97023" marT="48512" marB="48512" anchor="ctr"/>
                </a:tc>
                <a:extLst>
                  <a:ext uri="{0D108BD9-81ED-4DB2-BD59-A6C34878D82A}">
                    <a16:rowId xmlns:a16="http://schemas.microsoft.com/office/drawing/2014/main" val="2831596573"/>
                  </a:ext>
                </a:extLst>
              </a:tr>
            </a:tbl>
          </a:graphicData>
        </a:graphic>
      </p:graphicFrame>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295293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6370223" y="2703929"/>
            <a:ext cx="5364741"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Agile Time Management</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4</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357244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endParaRPr lang="ar-SA" sz="1800" b="1" dirty="0">
              <a:solidFill>
                <a:srgbClr val="1B1E2B"/>
              </a:solidFill>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Agile Projects usually have Fixed Deadlines</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4" name="Google Shape;168;p5">
            <a:extLst>
              <a:ext uri="{FF2B5EF4-FFF2-40B4-BE49-F238E27FC236}">
                <a16:creationId xmlns:a16="http://schemas.microsoft.com/office/drawing/2014/main" id="{1D165DD4-A284-69D9-2EC4-9E738AA03C61}"/>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3" name="Up Arrow 12">
            <a:extLst>
              <a:ext uri="{FF2B5EF4-FFF2-40B4-BE49-F238E27FC236}">
                <a16:creationId xmlns:a16="http://schemas.microsoft.com/office/drawing/2014/main" id="{C297D079-AD39-923D-14E0-96BD7A801B18}"/>
              </a:ext>
            </a:extLst>
          </p:cNvPr>
          <p:cNvSpPr/>
          <p:nvPr/>
        </p:nvSpPr>
        <p:spPr>
          <a:xfrm rot="5400000">
            <a:off x="7610619" y="2268934"/>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20" name="TextBox 19">
            <a:extLst>
              <a:ext uri="{FF2B5EF4-FFF2-40B4-BE49-F238E27FC236}">
                <a16:creationId xmlns:a16="http://schemas.microsoft.com/office/drawing/2014/main" id="{84158FF4-6B8E-6F6A-DEFF-7FF356E763D5}"/>
              </a:ext>
            </a:extLst>
          </p:cNvPr>
          <p:cNvSpPr txBox="1"/>
          <p:nvPr/>
        </p:nvSpPr>
        <p:spPr>
          <a:xfrm>
            <a:off x="672571" y="2751288"/>
            <a:ext cx="3207538" cy="707886"/>
          </a:xfrm>
          <a:prstGeom prst="rect">
            <a:avLst/>
          </a:prstGeom>
          <a:noFill/>
        </p:spPr>
        <p:txBody>
          <a:bodyPr wrap="square">
            <a:spAutoFit/>
          </a:bodyPr>
          <a:lstStyle/>
          <a:p>
            <a:pPr algn="ctr"/>
            <a:r>
              <a:rPr lang="en-US" sz="2000" b="1" dirty="0">
                <a:solidFill>
                  <a:srgbClr val="1B1E2B"/>
                </a:solidFill>
              </a:rPr>
              <a:t>Traditional Project Management</a:t>
            </a:r>
            <a:endParaRPr lang="ar-SA" sz="2000" b="1" dirty="0">
              <a:solidFill>
                <a:srgbClr val="1B1E2B"/>
              </a:solidFill>
            </a:endParaRPr>
          </a:p>
        </p:txBody>
      </p:sp>
      <p:sp>
        <p:nvSpPr>
          <p:cNvPr id="21" name="TextBox 20">
            <a:extLst>
              <a:ext uri="{FF2B5EF4-FFF2-40B4-BE49-F238E27FC236}">
                <a16:creationId xmlns:a16="http://schemas.microsoft.com/office/drawing/2014/main" id="{624FBB40-652E-3497-DE70-1B95DE6B262A}"/>
              </a:ext>
            </a:extLst>
          </p:cNvPr>
          <p:cNvSpPr txBox="1"/>
          <p:nvPr/>
        </p:nvSpPr>
        <p:spPr>
          <a:xfrm>
            <a:off x="576638" y="4670364"/>
            <a:ext cx="3207538" cy="707886"/>
          </a:xfrm>
          <a:prstGeom prst="rect">
            <a:avLst/>
          </a:prstGeom>
          <a:noFill/>
        </p:spPr>
        <p:txBody>
          <a:bodyPr wrap="square">
            <a:spAutoFit/>
          </a:bodyPr>
          <a:lstStyle/>
          <a:p>
            <a:pPr algn="ctr"/>
            <a:r>
              <a:rPr lang="en-US" sz="2000" b="1" dirty="0">
                <a:solidFill>
                  <a:srgbClr val="1B1E2B"/>
                </a:solidFill>
              </a:rPr>
              <a:t>Agile Project </a:t>
            </a:r>
          </a:p>
          <a:p>
            <a:pPr algn="ctr"/>
            <a:r>
              <a:rPr lang="en-US" sz="2000" b="1" dirty="0">
                <a:solidFill>
                  <a:srgbClr val="1B1E2B"/>
                </a:solidFill>
              </a:rPr>
              <a:t>Management</a:t>
            </a:r>
            <a:endParaRPr lang="ar-SA" sz="2000" b="1" dirty="0">
              <a:solidFill>
                <a:srgbClr val="1B1E2B"/>
              </a:solidFill>
            </a:endParaRPr>
          </a:p>
        </p:txBody>
      </p:sp>
      <p:sp>
        <p:nvSpPr>
          <p:cNvPr id="23" name="TextBox 22">
            <a:extLst>
              <a:ext uri="{FF2B5EF4-FFF2-40B4-BE49-F238E27FC236}">
                <a16:creationId xmlns:a16="http://schemas.microsoft.com/office/drawing/2014/main" id="{A5D69952-CBA5-6AD5-BB5A-226D00237AFC}"/>
              </a:ext>
            </a:extLst>
          </p:cNvPr>
          <p:cNvSpPr txBox="1"/>
          <p:nvPr/>
        </p:nvSpPr>
        <p:spPr>
          <a:xfrm>
            <a:off x="3784176" y="2809186"/>
            <a:ext cx="3547127" cy="369332"/>
          </a:xfrm>
          <a:prstGeom prst="rect">
            <a:avLst/>
          </a:prstGeom>
          <a:noFill/>
        </p:spPr>
        <p:txBody>
          <a:bodyPr wrap="square" rtlCol="0">
            <a:spAutoFit/>
          </a:bodyPr>
          <a:lstStyle/>
          <a:p>
            <a:pPr algn="ctr"/>
            <a:r>
              <a:rPr lang="en-US" sz="1800" b="1" dirty="0">
                <a:solidFill>
                  <a:srgbClr val="00B0F0"/>
                </a:solidFill>
              </a:rPr>
              <a:t>Determine Requirements</a:t>
            </a:r>
          </a:p>
        </p:txBody>
      </p:sp>
      <p:sp>
        <p:nvSpPr>
          <p:cNvPr id="24" name="TextBox 23">
            <a:extLst>
              <a:ext uri="{FF2B5EF4-FFF2-40B4-BE49-F238E27FC236}">
                <a16:creationId xmlns:a16="http://schemas.microsoft.com/office/drawing/2014/main" id="{BD6732A2-FF5E-F1CF-B9DE-CDA35EB240B1}"/>
              </a:ext>
            </a:extLst>
          </p:cNvPr>
          <p:cNvSpPr txBox="1"/>
          <p:nvPr/>
        </p:nvSpPr>
        <p:spPr>
          <a:xfrm>
            <a:off x="8535342" y="2588928"/>
            <a:ext cx="2829602" cy="1200329"/>
          </a:xfrm>
          <a:prstGeom prst="rect">
            <a:avLst/>
          </a:prstGeom>
          <a:noFill/>
        </p:spPr>
        <p:txBody>
          <a:bodyPr wrap="square" rtlCol="0">
            <a:spAutoFit/>
          </a:bodyPr>
          <a:lstStyle/>
          <a:p>
            <a:pPr algn="ctr"/>
            <a:r>
              <a:rPr lang="en-US" sz="1800" b="1" dirty="0">
                <a:solidFill>
                  <a:srgbClr val="00B0F0"/>
                </a:solidFill>
              </a:rPr>
              <a:t>Determine Schedule based on how much time to achieve those Requirement</a:t>
            </a:r>
          </a:p>
        </p:txBody>
      </p:sp>
      <p:sp>
        <p:nvSpPr>
          <p:cNvPr id="25" name="Up Arrow 24">
            <a:extLst>
              <a:ext uri="{FF2B5EF4-FFF2-40B4-BE49-F238E27FC236}">
                <a16:creationId xmlns:a16="http://schemas.microsoft.com/office/drawing/2014/main" id="{FFB9A6BE-AA0F-4BE3-4EE3-FD49FF851D52}"/>
              </a:ext>
            </a:extLst>
          </p:cNvPr>
          <p:cNvSpPr/>
          <p:nvPr/>
        </p:nvSpPr>
        <p:spPr>
          <a:xfrm rot="5400000">
            <a:off x="7643147" y="4264435"/>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26" name="TextBox 25">
            <a:extLst>
              <a:ext uri="{FF2B5EF4-FFF2-40B4-BE49-F238E27FC236}">
                <a16:creationId xmlns:a16="http://schemas.microsoft.com/office/drawing/2014/main" id="{9A9D2A32-C459-34F1-5A3B-24760BD2A308}"/>
              </a:ext>
            </a:extLst>
          </p:cNvPr>
          <p:cNvSpPr txBox="1"/>
          <p:nvPr/>
        </p:nvSpPr>
        <p:spPr>
          <a:xfrm>
            <a:off x="3816704" y="4804687"/>
            <a:ext cx="3547127" cy="369332"/>
          </a:xfrm>
          <a:prstGeom prst="rect">
            <a:avLst/>
          </a:prstGeom>
          <a:noFill/>
        </p:spPr>
        <p:txBody>
          <a:bodyPr wrap="square" rtlCol="0">
            <a:spAutoFit/>
          </a:bodyPr>
          <a:lstStyle/>
          <a:p>
            <a:pPr algn="ctr"/>
            <a:r>
              <a:rPr lang="en-US" sz="1800" b="1" dirty="0">
                <a:solidFill>
                  <a:srgbClr val="00B0F0"/>
                </a:solidFill>
              </a:rPr>
              <a:t>Fixed Deadline</a:t>
            </a:r>
          </a:p>
        </p:txBody>
      </p:sp>
      <p:sp>
        <p:nvSpPr>
          <p:cNvPr id="27" name="TextBox 26">
            <a:extLst>
              <a:ext uri="{FF2B5EF4-FFF2-40B4-BE49-F238E27FC236}">
                <a16:creationId xmlns:a16="http://schemas.microsoft.com/office/drawing/2014/main" id="{7AF68E5B-C58A-A664-93D5-512043A72C9F}"/>
              </a:ext>
            </a:extLst>
          </p:cNvPr>
          <p:cNvSpPr txBox="1"/>
          <p:nvPr/>
        </p:nvSpPr>
        <p:spPr>
          <a:xfrm>
            <a:off x="8614055" y="4647308"/>
            <a:ext cx="2829602" cy="923330"/>
          </a:xfrm>
          <a:prstGeom prst="rect">
            <a:avLst/>
          </a:prstGeom>
          <a:noFill/>
        </p:spPr>
        <p:txBody>
          <a:bodyPr wrap="square" rtlCol="0">
            <a:spAutoFit/>
          </a:bodyPr>
          <a:lstStyle/>
          <a:p>
            <a:pPr algn="ctr"/>
            <a:r>
              <a:rPr lang="en-US" sz="1800" b="1" dirty="0">
                <a:solidFill>
                  <a:srgbClr val="00B0F0"/>
                </a:solidFill>
              </a:rPr>
              <a:t>Create as much features as you can before the deadline</a:t>
            </a:r>
          </a:p>
        </p:txBody>
      </p:sp>
    </p:spTree>
    <p:extLst>
      <p:ext uri="{BB962C8B-B14F-4D97-AF65-F5344CB8AC3E}">
        <p14:creationId xmlns:p14="http://schemas.microsoft.com/office/powerpoint/2010/main" val="1522494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26">
            <a:extLst>
              <a:ext uri="{FF2B5EF4-FFF2-40B4-BE49-F238E27FC236}">
                <a16:creationId xmlns:a16="http://schemas.microsoft.com/office/drawing/2014/main" id="{0697216C-7A68-EC49-9924-5ED21179F373}"/>
              </a:ext>
            </a:extLst>
          </p:cNvPr>
          <p:cNvSpPr/>
          <p:nvPr/>
        </p:nvSpPr>
        <p:spPr bwMode="gray">
          <a:xfrm>
            <a:off x="4756308" y="2466691"/>
            <a:ext cx="2862492" cy="370283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5" name="Title 14">
            <a:extLst>
              <a:ext uri="{FF2B5EF4-FFF2-40B4-BE49-F238E27FC236}">
                <a16:creationId xmlns:a16="http://schemas.microsoft.com/office/drawing/2014/main" id="{5F6F3BB7-C15F-7FE9-4A9A-75C24D9B2C89}"/>
              </a:ext>
            </a:extLst>
          </p:cNvPr>
          <p:cNvSpPr>
            <a:spLocks noGrp="1"/>
          </p:cNvSpPr>
          <p:nvPr>
            <p:ph type="title"/>
          </p:nvPr>
        </p:nvSpPr>
        <p:spPr/>
        <p:txBody>
          <a:bodyPr/>
          <a:lstStyle/>
          <a:p>
            <a:r>
              <a:rPr lang="en-US" dirty="0">
                <a:solidFill>
                  <a:schemeClr val="bg1"/>
                </a:solidFill>
                <a:latin typeface="Calibri" panose="020F0502020204030204" pitchFamily="34" charset="0"/>
              </a:rPr>
              <a:t>Factors impacting Agile Projects Duration</a:t>
            </a:r>
            <a:endParaRPr lang="ar-SA" dirty="0">
              <a:solidFill>
                <a:schemeClr val="bg1"/>
              </a:solidFill>
              <a:latin typeface="Calibri" panose="020F0502020204030204" pitchFamily="34" charset="0"/>
            </a:endParaRPr>
          </a:p>
        </p:txBody>
      </p:sp>
      <p:grpSp>
        <p:nvGrpSpPr>
          <p:cNvPr id="3" name="Group 2">
            <a:extLst>
              <a:ext uri="{FF2B5EF4-FFF2-40B4-BE49-F238E27FC236}">
                <a16:creationId xmlns:a16="http://schemas.microsoft.com/office/drawing/2014/main" id="{DD2E7CB9-6158-7E49-B756-B8F501BC2E84}"/>
              </a:ext>
            </a:extLst>
          </p:cNvPr>
          <p:cNvGrpSpPr/>
          <p:nvPr/>
        </p:nvGrpSpPr>
        <p:grpSpPr>
          <a:xfrm>
            <a:off x="1709770" y="2048979"/>
            <a:ext cx="2880000" cy="4120542"/>
            <a:chOff x="1703420" y="2048979"/>
            <a:chExt cx="2880000" cy="4120542"/>
          </a:xfrm>
        </p:grpSpPr>
        <p:sp>
          <p:nvSpPr>
            <p:cNvPr id="8" name="Rechteck 26">
              <a:extLst>
                <a:ext uri="{FF2B5EF4-FFF2-40B4-BE49-F238E27FC236}">
                  <a16:creationId xmlns:a16="http://schemas.microsoft.com/office/drawing/2014/main" id="{360E44F6-C139-304F-82B2-38E505E876FB}"/>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5" name="Rechteck 26">
              <a:extLst>
                <a:ext uri="{FF2B5EF4-FFF2-40B4-BE49-F238E27FC236}">
                  <a16:creationId xmlns:a16="http://schemas.microsoft.com/office/drawing/2014/main" id="{35906402-3CD0-4343-BCEE-96D2D2944FF6}"/>
                </a:ext>
              </a:extLst>
            </p:cNvPr>
            <p:cNvSpPr/>
            <p:nvPr/>
          </p:nvSpPr>
          <p:spPr bwMode="gray">
            <a:xfrm>
              <a:off x="1703420"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Assigned Deadline</a:t>
              </a:r>
            </a:p>
          </p:txBody>
        </p:sp>
      </p:grpSp>
      <p:sp>
        <p:nvSpPr>
          <p:cNvPr id="6" name="Rechteck 26">
            <a:extLst>
              <a:ext uri="{FF2B5EF4-FFF2-40B4-BE49-F238E27FC236}">
                <a16:creationId xmlns:a16="http://schemas.microsoft.com/office/drawing/2014/main" id="{FE1108B1-CA51-CC4E-89CB-7FC8437C1EDC}"/>
              </a:ext>
            </a:extLst>
          </p:cNvPr>
          <p:cNvSpPr/>
          <p:nvPr/>
        </p:nvSpPr>
        <p:spPr bwMode="gray">
          <a:xfrm>
            <a:off x="4744699"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Budget Considerations</a:t>
            </a:r>
          </a:p>
        </p:txBody>
      </p:sp>
      <p:grpSp>
        <p:nvGrpSpPr>
          <p:cNvPr id="12" name="Group 11">
            <a:extLst>
              <a:ext uri="{FF2B5EF4-FFF2-40B4-BE49-F238E27FC236}">
                <a16:creationId xmlns:a16="http://schemas.microsoft.com/office/drawing/2014/main" id="{09069186-30D9-BE4B-B015-99B3C5DF23F3}"/>
              </a:ext>
            </a:extLst>
          </p:cNvPr>
          <p:cNvGrpSpPr/>
          <p:nvPr/>
        </p:nvGrpSpPr>
        <p:grpSpPr>
          <a:xfrm>
            <a:off x="7784796" y="2048979"/>
            <a:ext cx="2880000" cy="4120542"/>
            <a:chOff x="7778446" y="2048979"/>
            <a:chExt cx="2880000" cy="4120542"/>
          </a:xfrm>
        </p:grpSpPr>
        <p:sp>
          <p:nvSpPr>
            <p:cNvPr id="10" name="Rechteck 26">
              <a:extLst>
                <a:ext uri="{FF2B5EF4-FFF2-40B4-BE49-F238E27FC236}">
                  <a16:creationId xmlns:a16="http://schemas.microsoft.com/office/drawing/2014/main" id="{32CB6C2F-260C-4E4F-AB39-C1D85B93609F}"/>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7" name="Rechteck 26">
              <a:extLst>
                <a:ext uri="{FF2B5EF4-FFF2-40B4-BE49-F238E27FC236}">
                  <a16:creationId xmlns:a16="http://schemas.microsoft.com/office/drawing/2014/main" id="{04B1019D-A825-F249-A6AA-D925E4DC5BB9}"/>
                </a:ext>
              </a:extLst>
            </p:cNvPr>
            <p:cNvSpPr/>
            <p:nvPr/>
          </p:nvSpPr>
          <p:spPr bwMode="gray">
            <a:xfrm>
              <a:off x="7778446"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Features Completed</a:t>
              </a:r>
            </a:p>
          </p:txBody>
        </p:sp>
      </p:grpSp>
      <p:sp>
        <p:nvSpPr>
          <p:cNvPr id="20" name="Rechteck 78">
            <a:extLst>
              <a:ext uri="{FF2B5EF4-FFF2-40B4-BE49-F238E27FC236}">
                <a16:creationId xmlns:a16="http://schemas.microsoft.com/office/drawing/2014/main" id="{3937C72C-85B3-3E46-BE80-E0B4505F0351}"/>
              </a:ext>
            </a:extLst>
          </p:cNvPr>
          <p:cNvSpPr/>
          <p:nvPr/>
        </p:nvSpPr>
        <p:spPr bwMode="gray">
          <a:xfrm>
            <a:off x="1804995" y="4156770"/>
            <a:ext cx="2676488" cy="1895798"/>
          </a:xfrm>
          <a:prstGeom prst="rect">
            <a:avLst/>
          </a:prstGeom>
          <a:solidFill>
            <a:schemeClr val="bg2"/>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a specified fixed date for business reasons. Ex. Getting a product to market before a shopping season</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Project works to create as much functionality as possible from project start until the end date.</a:t>
            </a:r>
            <a:endParaRPr lang="en-US" sz="1600" kern="0" dirty="0">
              <a:solidFill>
                <a:schemeClr val="bg1"/>
              </a:solidFill>
              <a:latin typeface="Calibri" panose="020F0502020204030204" pitchFamily="34" charset="0"/>
              <a:cs typeface="Calibri" panose="020F0502020204030204" pitchFamily="34" charset="0"/>
              <a:sym typeface="Century Gothic"/>
            </a:endParaRPr>
          </a:p>
        </p:txBody>
      </p:sp>
      <p:sp>
        <p:nvSpPr>
          <p:cNvPr id="21" name="Rechteck 78">
            <a:extLst>
              <a:ext uri="{FF2B5EF4-FFF2-40B4-BE49-F238E27FC236}">
                <a16:creationId xmlns:a16="http://schemas.microsoft.com/office/drawing/2014/main" id="{881FC21E-ACF5-C64C-A8D1-D4C843912D41}"/>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29" name="Rechteck 78">
            <a:extLst>
              <a:ext uri="{FF2B5EF4-FFF2-40B4-BE49-F238E27FC236}">
                <a16:creationId xmlns:a16="http://schemas.microsoft.com/office/drawing/2014/main" id="{FA96ACF8-CCF2-2F77-3F40-7BE2E9D4B191}"/>
              </a:ext>
            </a:extLst>
          </p:cNvPr>
          <p:cNvSpPr/>
          <p:nvPr/>
        </p:nvSpPr>
        <p:spPr bwMode="gray">
          <a:xfrm>
            <a:off x="4846455" y="4136538"/>
            <a:ext cx="2676488" cy="1916029"/>
          </a:xfrm>
          <a:prstGeom prst="rect">
            <a:avLst/>
          </a:prstGeom>
          <a:solidFill>
            <a:schemeClr val="bg2"/>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budget considerations that affect the amount of time a project will last.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Ex., a $1,600,000 budget, for a project that costs $20,000 a week, the project will be able to last 80 weeks to create and release as much functionality as possible.</a:t>
            </a:r>
            <a:endParaRPr lang="ar-SA" sz="1600" dirty="0">
              <a:solidFill>
                <a:schemeClr val="bg1"/>
              </a:solidFill>
              <a:latin typeface="Calibri" panose="020F0502020204030204" pitchFamily="34" charset="0"/>
              <a:cs typeface="Calibri" panose="020F0502020204030204" pitchFamily="34" charset="0"/>
            </a:endParaRPr>
          </a:p>
        </p:txBody>
      </p:sp>
      <p:sp>
        <p:nvSpPr>
          <p:cNvPr id="31" name="Rechteck 78">
            <a:extLst>
              <a:ext uri="{FF2B5EF4-FFF2-40B4-BE49-F238E27FC236}">
                <a16:creationId xmlns:a16="http://schemas.microsoft.com/office/drawing/2014/main" id="{B474D113-D5DC-FCED-05FC-49A9E2F093F2}"/>
              </a:ext>
            </a:extLst>
          </p:cNvPr>
          <p:cNvSpPr/>
          <p:nvPr/>
        </p:nvSpPr>
        <p:spPr bwMode="gray">
          <a:xfrm>
            <a:off x="7874827" y="4156771"/>
            <a:ext cx="2676488" cy="1895796"/>
          </a:xfrm>
          <a:prstGeom prst="rect">
            <a:avLst/>
          </a:prstGeom>
          <a:solidFill>
            <a:schemeClr val="bg2"/>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last only until enough functionality is complete.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Project teams may run sprints until the requirements with the highest value are complete, and then determine that the lower-value requirements aren’t necessary.</a:t>
            </a:r>
            <a:endParaRPr lang="en-US" sz="1600" dirty="0">
              <a:solidFill>
                <a:schemeClr val="bg1"/>
              </a:solidFill>
              <a:latin typeface="Calibri" panose="020F0502020204030204" pitchFamily="34" charset="0"/>
              <a:cs typeface="Calibri" panose="020F0502020204030204" pitchFamily="34" charset="0"/>
              <a:sym typeface="Century Gothic"/>
            </a:endParaRPr>
          </a:p>
        </p:txBody>
      </p:sp>
      <p:grpSp>
        <p:nvGrpSpPr>
          <p:cNvPr id="38" name="Google Shape;10299;p94">
            <a:extLst>
              <a:ext uri="{FF2B5EF4-FFF2-40B4-BE49-F238E27FC236}">
                <a16:creationId xmlns:a16="http://schemas.microsoft.com/office/drawing/2014/main" id="{ED140C20-123E-4413-EA47-A934D1AC5262}"/>
              </a:ext>
            </a:extLst>
          </p:cNvPr>
          <p:cNvGrpSpPr/>
          <p:nvPr/>
        </p:nvGrpSpPr>
        <p:grpSpPr>
          <a:xfrm>
            <a:off x="5649682" y="2953645"/>
            <a:ext cx="1078689" cy="876512"/>
            <a:chOff x="7390435" y="3680868"/>
            <a:chExt cx="372073" cy="355243"/>
          </a:xfrm>
        </p:grpSpPr>
        <p:sp>
          <p:nvSpPr>
            <p:cNvPr id="39" name="Google Shape;10300;p94">
              <a:extLst>
                <a:ext uri="{FF2B5EF4-FFF2-40B4-BE49-F238E27FC236}">
                  <a16:creationId xmlns:a16="http://schemas.microsoft.com/office/drawing/2014/main" id="{F686F971-1D3B-6235-4258-AA402139232E}"/>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0301;p94">
              <a:extLst>
                <a:ext uri="{FF2B5EF4-FFF2-40B4-BE49-F238E27FC236}">
                  <a16:creationId xmlns:a16="http://schemas.microsoft.com/office/drawing/2014/main" id="{D2339655-1574-9737-93E4-5F54C8BD8B6D}"/>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0302;p94">
              <a:extLst>
                <a:ext uri="{FF2B5EF4-FFF2-40B4-BE49-F238E27FC236}">
                  <a16:creationId xmlns:a16="http://schemas.microsoft.com/office/drawing/2014/main" id="{2786BBE9-C6A9-9170-5DEA-D89372CC55B7}"/>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0303;p94">
              <a:extLst>
                <a:ext uri="{FF2B5EF4-FFF2-40B4-BE49-F238E27FC236}">
                  <a16:creationId xmlns:a16="http://schemas.microsoft.com/office/drawing/2014/main" id="{C26E6577-82FF-555A-E0DE-6051E3217CBA}"/>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0304;p94">
              <a:extLst>
                <a:ext uri="{FF2B5EF4-FFF2-40B4-BE49-F238E27FC236}">
                  <a16:creationId xmlns:a16="http://schemas.microsoft.com/office/drawing/2014/main" id="{2346591C-93B5-843A-579F-F866130EC52F}"/>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0305;p94">
              <a:extLst>
                <a:ext uri="{FF2B5EF4-FFF2-40B4-BE49-F238E27FC236}">
                  <a16:creationId xmlns:a16="http://schemas.microsoft.com/office/drawing/2014/main" id="{8B9CB599-FA6D-CC35-5400-3FC7EF87E420}"/>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5" name="Google Shape;10839;p96">
            <a:extLst>
              <a:ext uri="{FF2B5EF4-FFF2-40B4-BE49-F238E27FC236}">
                <a16:creationId xmlns:a16="http://schemas.microsoft.com/office/drawing/2014/main" id="{0E7BC66A-CB78-6074-558C-5E315BBB652E}"/>
              </a:ext>
            </a:extLst>
          </p:cNvPr>
          <p:cNvGrpSpPr/>
          <p:nvPr/>
        </p:nvGrpSpPr>
        <p:grpSpPr>
          <a:xfrm>
            <a:off x="8843051" y="2928312"/>
            <a:ext cx="817328" cy="975755"/>
            <a:chOff x="910723" y="1508212"/>
            <a:chExt cx="251660" cy="350166"/>
          </a:xfrm>
        </p:grpSpPr>
        <p:sp>
          <p:nvSpPr>
            <p:cNvPr id="46" name="Google Shape;10840;p96">
              <a:extLst>
                <a:ext uri="{FF2B5EF4-FFF2-40B4-BE49-F238E27FC236}">
                  <a16:creationId xmlns:a16="http://schemas.microsoft.com/office/drawing/2014/main" id="{EA657D55-5E04-568F-ECAB-98FE1BFD7A59}"/>
                </a:ext>
              </a:extLst>
            </p:cNvPr>
            <p:cNvSpPr/>
            <p:nvPr/>
          </p:nvSpPr>
          <p:spPr>
            <a:xfrm>
              <a:off x="910723" y="1508212"/>
              <a:ext cx="251660" cy="350166"/>
            </a:xfrm>
            <a:custGeom>
              <a:avLst/>
              <a:gdLst/>
              <a:ahLst/>
              <a:cxnLst/>
              <a:rect l="l" t="t" r="r" b="b"/>
              <a:pathLst>
                <a:path w="7907" h="11002" extrusionOk="0">
                  <a:moveTo>
                    <a:pt x="3942" y="334"/>
                  </a:moveTo>
                  <a:cubicBezTo>
                    <a:pt x="4132" y="334"/>
                    <a:pt x="4299" y="441"/>
                    <a:pt x="4394" y="608"/>
                  </a:cubicBezTo>
                  <a:cubicBezTo>
                    <a:pt x="4418" y="644"/>
                    <a:pt x="4466" y="679"/>
                    <a:pt x="4525" y="679"/>
                  </a:cubicBezTo>
                  <a:lnTo>
                    <a:pt x="5132" y="679"/>
                  </a:lnTo>
                  <a:cubicBezTo>
                    <a:pt x="5240" y="679"/>
                    <a:pt x="5311" y="763"/>
                    <a:pt x="5311" y="858"/>
                  </a:cubicBezTo>
                  <a:lnTo>
                    <a:pt x="5311" y="1382"/>
                  </a:lnTo>
                  <a:lnTo>
                    <a:pt x="2573" y="1382"/>
                  </a:lnTo>
                  <a:lnTo>
                    <a:pt x="2573" y="858"/>
                  </a:lnTo>
                  <a:cubicBezTo>
                    <a:pt x="2573" y="751"/>
                    <a:pt x="2668" y="679"/>
                    <a:pt x="2751" y="679"/>
                  </a:cubicBezTo>
                  <a:lnTo>
                    <a:pt x="3358" y="679"/>
                  </a:lnTo>
                  <a:cubicBezTo>
                    <a:pt x="3418" y="679"/>
                    <a:pt x="3466" y="644"/>
                    <a:pt x="3501" y="608"/>
                  </a:cubicBezTo>
                  <a:cubicBezTo>
                    <a:pt x="3585" y="441"/>
                    <a:pt x="3763" y="334"/>
                    <a:pt x="3942" y="334"/>
                  </a:cubicBezTo>
                  <a:close/>
                  <a:moveTo>
                    <a:pt x="7240" y="1013"/>
                  </a:moveTo>
                  <a:cubicBezTo>
                    <a:pt x="7442" y="1013"/>
                    <a:pt x="7609" y="1179"/>
                    <a:pt x="7609" y="1370"/>
                  </a:cubicBezTo>
                  <a:lnTo>
                    <a:pt x="7609" y="10323"/>
                  </a:lnTo>
                  <a:lnTo>
                    <a:pt x="7585" y="10323"/>
                  </a:lnTo>
                  <a:cubicBezTo>
                    <a:pt x="7585" y="10514"/>
                    <a:pt x="7430" y="10681"/>
                    <a:pt x="7228" y="10681"/>
                  </a:cubicBezTo>
                  <a:lnTo>
                    <a:pt x="691" y="10681"/>
                  </a:lnTo>
                  <a:cubicBezTo>
                    <a:pt x="501" y="10681"/>
                    <a:pt x="334" y="10514"/>
                    <a:pt x="334" y="10323"/>
                  </a:cubicBezTo>
                  <a:lnTo>
                    <a:pt x="334" y="1370"/>
                  </a:lnTo>
                  <a:cubicBezTo>
                    <a:pt x="334" y="1179"/>
                    <a:pt x="501" y="1013"/>
                    <a:pt x="691" y="1013"/>
                  </a:cubicBezTo>
                  <a:lnTo>
                    <a:pt x="2263" y="1013"/>
                  </a:lnTo>
                  <a:lnTo>
                    <a:pt x="2263" y="1537"/>
                  </a:lnTo>
                  <a:cubicBezTo>
                    <a:pt x="2263" y="1632"/>
                    <a:pt x="2335" y="1703"/>
                    <a:pt x="2418" y="1703"/>
                  </a:cubicBezTo>
                  <a:lnTo>
                    <a:pt x="5525" y="1703"/>
                  </a:lnTo>
                  <a:cubicBezTo>
                    <a:pt x="5609" y="1703"/>
                    <a:pt x="5680" y="1632"/>
                    <a:pt x="5680" y="1537"/>
                  </a:cubicBezTo>
                  <a:lnTo>
                    <a:pt x="5680" y="1013"/>
                  </a:lnTo>
                  <a:close/>
                  <a:moveTo>
                    <a:pt x="3954" y="1"/>
                  </a:moveTo>
                  <a:cubicBezTo>
                    <a:pt x="3692" y="1"/>
                    <a:pt x="3442" y="144"/>
                    <a:pt x="3275" y="346"/>
                  </a:cubicBezTo>
                  <a:lnTo>
                    <a:pt x="2751" y="346"/>
                  </a:lnTo>
                  <a:cubicBezTo>
                    <a:pt x="2525" y="346"/>
                    <a:pt x="2335" y="501"/>
                    <a:pt x="2275" y="691"/>
                  </a:cubicBezTo>
                  <a:lnTo>
                    <a:pt x="680" y="691"/>
                  </a:lnTo>
                  <a:cubicBezTo>
                    <a:pt x="310" y="691"/>
                    <a:pt x="1" y="989"/>
                    <a:pt x="1" y="1382"/>
                  </a:cubicBezTo>
                  <a:lnTo>
                    <a:pt x="1" y="10323"/>
                  </a:lnTo>
                  <a:cubicBezTo>
                    <a:pt x="1" y="10692"/>
                    <a:pt x="299" y="11002"/>
                    <a:pt x="680" y="11002"/>
                  </a:cubicBezTo>
                  <a:lnTo>
                    <a:pt x="7216" y="11002"/>
                  </a:lnTo>
                  <a:cubicBezTo>
                    <a:pt x="7585" y="11002"/>
                    <a:pt x="7907" y="10704"/>
                    <a:pt x="7907" y="10323"/>
                  </a:cubicBezTo>
                  <a:lnTo>
                    <a:pt x="7907" y="1382"/>
                  </a:lnTo>
                  <a:cubicBezTo>
                    <a:pt x="7907" y="989"/>
                    <a:pt x="7609" y="691"/>
                    <a:pt x="7228" y="691"/>
                  </a:cubicBezTo>
                  <a:lnTo>
                    <a:pt x="5644" y="691"/>
                  </a:lnTo>
                  <a:cubicBezTo>
                    <a:pt x="5561" y="501"/>
                    <a:pt x="5383" y="346"/>
                    <a:pt x="5168" y="346"/>
                  </a:cubicBezTo>
                  <a:lnTo>
                    <a:pt x="4644" y="346"/>
                  </a:lnTo>
                  <a:cubicBezTo>
                    <a:pt x="4478" y="144"/>
                    <a:pt x="4228" y="1"/>
                    <a:pt x="3954"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0841;p96">
              <a:extLst>
                <a:ext uri="{FF2B5EF4-FFF2-40B4-BE49-F238E27FC236}">
                  <a16:creationId xmlns:a16="http://schemas.microsoft.com/office/drawing/2014/main" id="{7CA00F04-D588-959B-1DF3-33E7AA025D9B}"/>
                </a:ext>
              </a:extLst>
            </p:cNvPr>
            <p:cNvSpPr/>
            <p:nvPr/>
          </p:nvSpPr>
          <p:spPr>
            <a:xfrm>
              <a:off x="1031604" y="1530205"/>
              <a:ext cx="10280" cy="10248"/>
            </a:xfrm>
            <a:custGeom>
              <a:avLst/>
              <a:gdLst/>
              <a:ahLst/>
              <a:cxnLst/>
              <a:rect l="l" t="t" r="r" b="b"/>
              <a:pathLst>
                <a:path w="323" h="322" extrusionOk="0">
                  <a:moveTo>
                    <a:pt x="156" y="0"/>
                  </a:moveTo>
                  <a:cubicBezTo>
                    <a:pt x="72" y="0"/>
                    <a:pt x="1" y="72"/>
                    <a:pt x="1" y="167"/>
                  </a:cubicBezTo>
                  <a:cubicBezTo>
                    <a:pt x="1" y="250"/>
                    <a:pt x="72" y="322"/>
                    <a:pt x="156" y="322"/>
                  </a:cubicBezTo>
                  <a:cubicBezTo>
                    <a:pt x="251" y="322"/>
                    <a:pt x="322" y="250"/>
                    <a:pt x="322" y="167"/>
                  </a:cubicBezTo>
                  <a:cubicBezTo>
                    <a:pt x="322" y="72"/>
                    <a:pt x="251" y="0"/>
                    <a:pt x="156"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0842;p96">
              <a:extLst>
                <a:ext uri="{FF2B5EF4-FFF2-40B4-BE49-F238E27FC236}">
                  <a16:creationId xmlns:a16="http://schemas.microsoft.com/office/drawing/2014/main" id="{BF1082E7-CD10-CBB2-2E10-CB4B98685556}"/>
                </a:ext>
              </a:extLst>
            </p:cNvPr>
            <p:cNvSpPr/>
            <p:nvPr/>
          </p:nvSpPr>
          <p:spPr>
            <a:xfrm>
              <a:off x="932334" y="1551784"/>
              <a:ext cx="208088" cy="273653"/>
            </a:xfrm>
            <a:custGeom>
              <a:avLst/>
              <a:gdLst/>
              <a:ahLst/>
              <a:cxnLst/>
              <a:rect l="l" t="t" r="r" b="b"/>
              <a:pathLst>
                <a:path w="6538" h="8598" extrusionOk="0">
                  <a:moveTo>
                    <a:pt x="167" y="1"/>
                  </a:moveTo>
                  <a:cubicBezTo>
                    <a:pt x="72" y="1"/>
                    <a:pt x="1" y="84"/>
                    <a:pt x="1" y="168"/>
                  </a:cubicBezTo>
                  <a:lnTo>
                    <a:pt x="1" y="8430"/>
                  </a:lnTo>
                  <a:cubicBezTo>
                    <a:pt x="1" y="8526"/>
                    <a:pt x="72" y="8597"/>
                    <a:pt x="167" y="8597"/>
                  </a:cubicBezTo>
                  <a:lnTo>
                    <a:pt x="6358" y="8597"/>
                  </a:lnTo>
                  <a:cubicBezTo>
                    <a:pt x="6442" y="8597"/>
                    <a:pt x="6525" y="8526"/>
                    <a:pt x="6525" y="8430"/>
                  </a:cubicBezTo>
                  <a:lnTo>
                    <a:pt x="6525" y="168"/>
                  </a:lnTo>
                  <a:cubicBezTo>
                    <a:pt x="6537" y="84"/>
                    <a:pt x="6466" y="13"/>
                    <a:pt x="6370" y="13"/>
                  </a:cubicBezTo>
                  <a:lnTo>
                    <a:pt x="5513" y="13"/>
                  </a:lnTo>
                  <a:cubicBezTo>
                    <a:pt x="5418" y="13"/>
                    <a:pt x="5346" y="84"/>
                    <a:pt x="5346" y="168"/>
                  </a:cubicBezTo>
                  <a:cubicBezTo>
                    <a:pt x="5346" y="263"/>
                    <a:pt x="5418" y="334"/>
                    <a:pt x="5513" y="334"/>
                  </a:cubicBezTo>
                  <a:lnTo>
                    <a:pt x="6204" y="334"/>
                  </a:lnTo>
                  <a:lnTo>
                    <a:pt x="6204" y="8264"/>
                  </a:lnTo>
                  <a:lnTo>
                    <a:pt x="334" y="8264"/>
                  </a:lnTo>
                  <a:lnTo>
                    <a:pt x="334" y="334"/>
                  </a:lnTo>
                  <a:lnTo>
                    <a:pt x="1024" y="334"/>
                  </a:lnTo>
                  <a:cubicBezTo>
                    <a:pt x="1120" y="334"/>
                    <a:pt x="1191" y="263"/>
                    <a:pt x="1191" y="168"/>
                  </a:cubicBezTo>
                  <a:cubicBezTo>
                    <a:pt x="1191" y="84"/>
                    <a:pt x="1120" y="1"/>
                    <a:pt x="1024"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0843;p96">
              <a:extLst>
                <a:ext uri="{FF2B5EF4-FFF2-40B4-BE49-F238E27FC236}">
                  <a16:creationId xmlns:a16="http://schemas.microsoft.com/office/drawing/2014/main" id="{48768324-7867-F79A-DB2C-A4ED6447D321}"/>
                </a:ext>
              </a:extLst>
            </p:cNvPr>
            <p:cNvSpPr/>
            <p:nvPr/>
          </p:nvSpPr>
          <p:spPr>
            <a:xfrm>
              <a:off x="965689" y="1661302"/>
              <a:ext cx="32241" cy="32241"/>
            </a:xfrm>
            <a:custGeom>
              <a:avLst/>
              <a:gdLst/>
              <a:ahLst/>
              <a:cxnLst/>
              <a:rect l="l" t="t" r="r" b="b"/>
              <a:pathLst>
                <a:path w="1013" h="1013" extrusionOk="0">
                  <a:moveTo>
                    <a:pt x="500" y="346"/>
                  </a:moveTo>
                  <a:cubicBezTo>
                    <a:pt x="608" y="346"/>
                    <a:pt x="679" y="441"/>
                    <a:pt x="679" y="525"/>
                  </a:cubicBezTo>
                  <a:cubicBezTo>
                    <a:pt x="703" y="620"/>
                    <a:pt x="608" y="703"/>
                    <a:pt x="500" y="703"/>
                  </a:cubicBezTo>
                  <a:cubicBezTo>
                    <a:pt x="405" y="703"/>
                    <a:pt x="322" y="620"/>
                    <a:pt x="322" y="525"/>
                  </a:cubicBezTo>
                  <a:cubicBezTo>
                    <a:pt x="322" y="417"/>
                    <a:pt x="417" y="346"/>
                    <a:pt x="500" y="346"/>
                  </a:cubicBezTo>
                  <a:close/>
                  <a:moveTo>
                    <a:pt x="500" y="1"/>
                  </a:moveTo>
                  <a:cubicBezTo>
                    <a:pt x="227" y="1"/>
                    <a:pt x="0" y="227"/>
                    <a:pt x="0" y="513"/>
                  </a:cubicBezTo>
                  <a:cubicBezTo>
                    <a:pt x="0" y="787"/>
                    <a:pt x="227" y="1013"/>
                    <a:pt x="500" y="1013"/>
                  </a:cubicBezTo>
                  <a:cubicBezTo>
                    <a:pt x="786" y="1013"/>
                    <a:pt x="1012" y="787"/>
                    <a:pt x="1012" y="513"/>
                  </a:cubicBezTo>
                  <a:cubicBezTo>
                    <a:pt x="1012" y="227"/>
                    <a:pt x="786" y="1"/>
                    <a:pt x="50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0844;p96">
              <a:extLst>
                <a:ext uri="{FF2B5EF4-FFF2-40B4-BE49-F238E27FC236}">
                  <a16:creationId xmlns:a16="http://schemas.microsoft.com/office/drawing/2014/main" id="{7B5A5443-1418-DF01-7136-99259FF9625B}"/>
                </a:ext>
              </a:extLst>
            </p:cNvPr>
            <p:cNvSpPr/>
            <p:nvPr/>
          </p:nvSpPr>
          <p:spPr>
            <a:xfrm>
              <a:off x="965689" y="1710571"/>
              <a:ext cx="32241" cy="32241"/>
            </a:xfrm>
            <a:custGeom>
              <a:avLst/>
              <a:gdLst/>
              <a:ahLst/>
              <a:cxnLst/>
              <a:rect l="l" t="t" r="r" b="b"/>
              <a:pathLst>
                <a:path w="1013" h="1013" extrusionOk="0">
                  <a:moveTo>
                    <a:pt x="500" y="346"/>
                  </a:moveTo>
                  <a:cubicBezTo>
                    <a:pt x="608" y="346"/>
                    <a:pt x="679" y="441"/>
                    <a:pt x="679" y="524"/>
                  </a:cubicBezTo>
                  <a:cubicBezTo>
                    <a:pt x="679" y="608"/>
                    <a:pt x="608" y="703"/>
                    <a:pt x="500" y="703"/>
                  </a:cubicBezTo>
                  <a:cubicBezTo>
                    <a:pt x="405" y="703"/>
                    <a:pt x="322" y="608"/>
                    <a:pt x="322" y="524"/>
                  </a:cubicBezTo>
                  <a:cubicBezTo>
                    <a:pt x="322" y="441"/>
                    <a:pt x="417" y="346"/>
                    <a:pt x="500" y="346"/>
                  </a:cubicBezTo>
                  <a:close/>
                  <a:moveTo>
                    <a:pt x="500" y="1"/>
                  </a:moveTo>
                  <a:cubicBezTo>
                    <a:pt x="227" y="1"/>
                    <a:pt x="0" y="227"/>
                    <a:pt x="0" y="513"/>
                  </a:cubicBezTo>
                  <a:cubicBezTo>
                    <a:pt x="0" y="786"/>
                    <a:pt x="227" y="1013"/>
                    <a:pt x="500" y="1013"/>
                  </a:cubicBezTo>
                  <a:cubicBezTo>
                    <a:pt x="786" y="1013"/>
                    <a:pt x="1012" y="786"/>
                    <a:pt x="1012" y="513"/>
                  </a:cubicBezTo>
                  <a:cubicBezTo>
                    <a:pt x="1012" y="227"/>
                    <a:pt x="786" y="1"/>
                    <a:pt x="50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0845;p96">
              <a:extLst>
                <a:ext uri="{FF2B5EF4-FFF2-40B4-BE49-F238E27FC236}">
                  <a16:creationId xmlns:a16="http://schemas.microsoft.com/office/drawing/2014/main" id="{11CB9E47-1B66-A5E1-C323-B36758C5B77C}"/>
                </a:ext>
              </a:extLst>
            </p:cNvPr>
            <p:cNvSpPr/>
            <p:nvPr/>
          </p:nvSpPr>
          <p:spPr>
            <a:xfrm>
              <a:off x="965689" y="1760604"/>
              <a:ext cx="32241" cy="31859"/>
            </a:xfrm>
            <a:custGeom>
              <a:avLst/>
              <a:gdLst/>
              <a:ahLst/>
              <a:cxnLst/>
              <a:rect l="l" t="t" r="r" b="b"/>
              <a:pathLst>
                <a:path w="1013" h="1001" extrusionOk="0">
                  <a:moveTo>
                    <a:pt x="500" y="322"/>
                  </a:moveTo>
                  <a:cubicBezTo>
                    <a:pt x="608" y="322"/>
                    <a:pt x="679" y="417"/>
                    <a:pt x="679" y="500"/>
                  </a:cubicBezTo>
                  <a:cubicBezTo>
                    <a:pt x="703" y="596"/>
                    <a:pt x="608" y="679"/>
                    <a:pt x="500" y="679"/>
                  </a:cubicBezTo>
                  <a:cubicBezTo>
                    <a:pt x="405" y="679"/>
                    <a:pt x="322" y="584"/>
                    <a:pt x="322" y="500"/>
                  </a:cubicBezTo>
                  <a:cubicBezTo>
                    <a:pt x="322" y="393"/>
                    <a:pt x="417" y="322"/>
                    <a:pt x="500" y="322"/>
                  </a:cubicBezTo>
                  <a:close/>
                  <a:moveTo>
                    <a:pt x="500" y="0"/>
                  </a:moveTo>
                  <a:cubicBezTo>
                    <a:pt x="227" y="0"/>
                    <a:pt x="0" y="215"/>
                    <a:pt x="0" y="500"/>
                  </a:cubicBezTo>
                  <a:cubicBezTo>
                    <a:pt x="0" y="786"/>
                    <a:pt x="227" y="1000"/>
                    <a:pt x="500" y="1000"/>
                  </a:cubicBezTo>
                  <a:cubicBezTo>
                    <a:pt x="786" y="1000"/>
                    <a:pt x="1012" y="786"/>
                    <a:pt x="1012" y="500"/>
                  </a:cubicBezTo>
                  <a:cubicBezTo>
                    <a:pt x="1012" y="215"/>
                    <a:pt x="786" y="0"/>
                    <a:pt x="500"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0846;p96">
              <a:extLst>
                <a:ext uri="{FF2B5EF4-FFF2-40B4-BE49-F238E27FC236}">
                  <a16:creationId xmlns:a16="http://schemas.microsoft.com/office/drawing/2014/main" id="{873E765B-B4BE-DE8B-C419-6AB444966F08}"/>
                </a:ext>
              </a:extLst>
            </p:cNvPr>
            <p:cNvSpPr/>
            <p:nvPr/>
          </p:nvSpPr>
          <p:spPr>
            <a:xfrm>
              <a:off x="1009643" y="1661302"/>
              <a:ext cx="59899" cy="10662"/>
            </a:xfrm>
            <a:custGeom>
              <a:avLst/>
              <a:gdLst/>
              <a:ahLst/>
              <a:cxnLst/>
              <a:rect l="l" t="t" r="r" b="b"/>
              <a:pathLst>
                <a:path w="1882" h="335" extrusionOk="0">
                  <a:moveTo>
                    <a:pt x="167" y="1"/>
                  </a:moveTo>
                  <a:cubicBezTo>
                    <a:pt x="72" y="1"/>
                    <a:pt x="0" y="72"/>
                    <a:pt x="0" y="167"/>
                  </a:cubicBezTo>
                  <a:cubicBezTo>
                    <a:pt x="0" y="263"/>
                    <a:pt x="72" y="334"/>
                    <a:pt x="167" y="334"/>
                  </a:cubicBezTo>
                  <a:lnTo>
                    <a:pt x="1715" y="334"/>
                  </a:lnTo>
                  <a:cubicBezTo>
                    <a:pt x="1798" y="334"/>
                    <a:pt x="1882" y="263"/>
                    <a:pt x="1882" y="167"/>
                  </a:cubicBezTo>
                  <a:cubicBezTo>
                    <a:pt x="1882" y="72"/>
                    <a:pt x="1798" y="1"/>
                    <a:pt x="171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0847;p96">
              <a:extLst>
                <a:ext uri="{FF2B5EF4-FFF2-40B4-BE49-F238E27FC236}">
                  <a16:creationId xmlns:a16="http://schemas.microsoft.com/office/drawing/2014/main" id="{31C12251-BDC3-8CF5-0DEC-D48143785897}"/>
                </a:ext>
              </a:extLst>
            </p:cNvPr>
            <p:cNvSpPr/>
            <p:nvPr/>
          </p:nvSpPr>
          <p:spPr>
            <a:xfrm>
              <a:off x="1009643" y="1683677"/>
              <a:ext cx="98188" cy="10630"/>
            </a:xfrm>
            <a:custGeom>
              <a:avLst/>
              <a:gdLst/>
              <a:ahLst/>
              <a:cxnLst/>
              <a:rect l="l" t="t" r="r" b="b"/>
              <a:pathLst>
                <a:path w="3085" h="334" extrusionOk="0">
                  <a:moveTo>
                    <a:pt x="167" y="0"/>
                  </a:moveTo>
                  <a:cubicBezTo>
                    <a:pt x="72" y="0"/>
                    <a:pt x="0" y="72"/>
                    <a:pt x="0" y="167"/>
                  </a:cubicBezTo>
                  <a:cubicBezTo>
                    <a:pt x="0" y="250"/>
                    <a:pt x="72" y="334"/>
                    <a:pt x="167" y="334"/>
                  </a:cubicBezTo>
                  <a:lnTo>
                    <a:pt x="2917" y="334"/>
                  </a:lnTo>
                  <a:cubicBezTo>
                    <a:pt x="3013" y="334"/>
                    <a:pt x="3084" y="250"/>
                    <a:pt x="3084" y="167"/>
                  </a:cubicBezTo>
                  <a:cubicBezTo>
                    <a:pt x="3084" y="72"/>
                    <a:pt x="3013" y="0"/>
                    <a:pt x="291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 name="Google Shape;10848;p96">
              <a:extLst>
                <a:ext uri="{FF2B5EF4-FFF2-40B4-BE49-F238E27FC236}">
                  <a16:creationId xmlns:a16="http://schemas.microsoft.com/office/drawing/2014/main" id="{8D3C7062-A95D-04BC-118B-57D0A0D46880}"/>
                </a:ext>
              </a:extLst>
            </p:cNvPr>
            <p:cNvSpPr/>
            <p:nvPr/>
          </p:nvSpPr>
          <p:spPr>
            <a:xfrm>
              <a:off x="1009643" y="1710571"/>
              <a:ext cx="59899" cy="10630"/>
            </a:xfrm>
            <a:custGeom>
              <a:avLst/>
              <a:gdLst/>
              <a:ahLst/>
              <a:cxnLst/>
              <a:rect l="l" t="t" r="r" b="b"/>
              <a:pathLst>
                <a:path w="1882" h="334" extrusionOk="0">
                  <a:moveTo>
                    <a:pt x="167" y="1"/>
                  </a:moveTo>
                  <a:cubicBezTo>
                    <a:pt x="72" y="1"/>
                    <a:pt x="0" y="84"/>
                    <a:pt x="0" y="167"/>
                  </a:cubicBezTo>
                  <a:cubicBezTo>
                    <a:pt x="0" y="263"/>
                    <a:pt x="72" y="334"/>
                    <a:pt x="167" y="334"/>
                  </a:cubicBezTo>
                  <a:lnTo>
                    <a:pt x="1715" y="334"/>
                  </a:lnTo>
                  <a:cubicBezTo>
                    <a:pt x="1798" y="334"/>
                    <a:pt x="1882" y="263"/>
                    <a:pt x="1882" y="167"/>
                  </a:cubicBezTo>
                  <a:cubicBezTo>
                    <a:pt x="1882" y="84"/>
                    <a:pt x="1798" y="1"/>
                    <a:pt x="171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10849;p96">
              <a:extLst>
                <a:ext uri="{FF2B5EF4-FFF2-40B4-BE49-F238E27FC236}">
                  <a16:creationId xmlns:a16="http://schemas.microsoft.com/office/drawing/2014/main" id="{E0893ECD-B625-826C-55C9-81F95FDAC3AC}"/>
                </a:ext>
              </a:extLst>
            </p:cNvPr>
            <p:cNvSpPr/>
            <p:nvPr/>
          </p:nvSpPr>
          <p:spPr>
            <a:xfrm>
              <a:off x="1009643" y="1732946"/>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6" name="Google Shape;10850;p96">
              <a:extLst>
                <a:ext uri="{FF2B5EF4-FFF2-40B4-BE49-F238E27FC236}">
                  <a16:creationId xmlns:a16="http://schemas.microsoft.com/office/drawing/2014/main" id="{AD757A3F-1098-E283-2171-8512131FB282}"/>
                </a:ext>
              </a:extLst>
            </p:cNvPr>
            <p:cNvSpPr/>
            <p:nvPr/>
          </p:nvSpPr>
          <p:spPr>
            <a:xfrm>
              <a:off x="1009643" y="1760604"/>
              <a:ext cx="59899" cy="10248"/>
            </a:xfrm>
            <a:custGeom>
              <a:avLst/>
              <a:gdLst/>
              <a:ahLst/>
              <a:cxnLst/>
              <a:rect l="l" t="t" r="r" b="b"/>
              <a:pathLst>
                <a:path w="1882" h="322" extrusionOk="0">
                  <a:moveTo>
                    <a:pt x="167" y="0"/>
                  </a:moveTo>
                  <a:cubicBezTo>
                    <a:pt x="72" y="0"/>
                    <a:pt x="0" y="72"/>
                    <a:pt x="0" y="155"/>
                  </a:cubicBezTo>
                  <a:cubicBezTo>
                    <a:pt x="0" y="250"/>
                    <a:pt x="72" y="322"/>
                    <a:pt x="167" y="322"/>
                  </a:cubicBezTo>
                  <a:lnTo>
                    <a:pt x="1715" y="322"/>
                  </a:lnTo>
                  <a:cubicBezTo>
                    <a:pt x="1798" y="322"/>
                    <a:pt x="1882" y="250"/>
                    <a:pt x="1882" y="155"/>
                  </a:cubicBezTo>
                  <a:cubicBezTo>
                    <a:pt x="1882" y="72"/>
                    <a:pt x="1798" y="0"/>
                    <a:pt x="171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7" name="Google Shape;10851;p96">
              <a:extLst>
                <a:ext uri="{FF2B5EF4-FFF2-40B4-BE49-F238E27FC236}">
                  <a16:creationId xmlns:a16="http://schemas.microsoft.com/office/drawing/2014/main" id="{25EFDDDF-E28D-B9F1-2621-20F65F91A1CE}"/>
                </a:ext>
              </a:extLst>
            </p:cNvPr>
            <p:cNvSpPr/>
            <p:nvPr/>
          </p:nvSpPr>
          <p:spPr>
            <a:xfrm>
              <a:off x="1009643" y="1782183"/>
              <a:ext cx="98188" cy="10662"/>
            </a:xfrm>
            <a:custGeom>
              <a:avLst/>
              <a:gdLst/>
              <a:ahLst/>
              <a:cxnLst/>
              <a:rect l="l" t="t" r="r" b="b"/>
              <a:pathLst>
                <a:path w="3085" h="335" extrusionOk="0">
                  <a:moveTo>
                    <a:pt x="167" y="1"/>
                  </a:moveTo>
                  <a:cubicBezTo>
                    <a:pt x="72" y="1"/>
                    <a:pt x="0" y="72"/>
                    <a:pt x="0" y="168"/>
                  </a:cubicBezTo>
                  <a:cubicBezTo>
                    <a:pt x="0" y="251"/>
                    <a:pt x="72" y="334"/>
                    <a:pt x="167" y="334"/>
                  </a:cubicBezTo>
                  <a:lnTo>
                    <a:pt x="2917" y="334"/>
                  </a:lnTo>
                  <a:cubicBezTo>
                    <a:pt x="3013" y="334"/>
                    <a:pt x="3084" y="251"/>
                    <a:pt x="3084" y="168"/>
                  </a:cubicBezTo>
                  <a:cubicBezTo>
                    <a:pt x="3084" y="72"/>
                    <a:pt x="3013" y="1"/>
                    <a:pt x="291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8" name="Google Shape;10852;p96">
              <a:extLst>
                <a:ext uri="{FF2B5EF4-FFF2-40B4-BE49-F238E27FC236}">
                  <a16:creationId xmlns:a16="http://schemas.microsoft.com/office/drawing/2014/main" id="{B1F093D3-2046-2B4D-8889-0A9F44928966}"/>
                </a:ext>
              </a:extLst>
            </p:cNvPr>
            <p:cNvSpPr/>
            <p:nvPr/>
          </p:nvSpPr>
          <p:spPr>
            <a:xfrm>
              <a:off x="1009643" y="1579473"/>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9" name="Google Shape;10853;p96">
              <a:extLst>
                <a:ext uri="{FF2B5EF4-FFF2-40B4-BE49-F238E27FC236}">
                  <a16:creationId xmlns:a16="http://schemas.microsoft.com/office/drawing/2014/main" id="{A4405878-E8B9-E6BD-8412-0C941CA35C2F}"/>
                </a:ext>
              </a:extLst>
            </p:cNvPr>
            <p:cNvSpPr/>
            <p:nvPr/>
          </p:nvSpPr>
          <p:spPr>
            <a:xfrm>
              <a:off x="965689" y="1628711"/>
              <a:ext cx="142142" cy="10662"/>
            </a:xfrm>
            <a:custGeom>
              <a:avLst/>
              <a:gdLst/>
              <a:ahLst/>
              <a:cxnLst/>
              <a:rect l="l" t="t" r="r" b="b"/>
              <a:pathLst>
                <a:path w="4466" h="335" extrusionOk="0">
                  <a:moveTo>
                    <a:pt x="155" y="1"/>
                  </a:moveTo>
                  <a:cubicBezTo>
                    <a:pt x="72" y="1"/>
                    <a:pt x="0" y="72"/>
                    <a:pt x="0" y="168"/>
                  </a:cubicBezTo>
                  <a:cubicBezTo>
                    <a:pt x="0" y="251"/>
                    <a:pt x="72" y="334"/>
                    <a:pt x="155" y="334"/>
                  </a:cubicBezTo>
                  <a:lnTo>
                    <a:pt x="4298" y="334"/>
                  </a:lnTo>
                  <a:cubicBezTo>
                    <a:pt x="4394" y="334"/>
                    <a:pt x="4465" y="251"/>
                    <a:pt x="4465" y="168"/>
                  </a:cubicBezTo>
                  <a:cubicBezTo>
                    <a:pt x="4465" y="72"/>
                    <a:pt x="4394" y="1"/>
                    <a:pt x="4298"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0" name="Google Shape;10854;p96">
              <a:extLst>
                <a:ext uri="{FF2B5EF4-FFF2-40B4-BE49-F238E27FC236}">
                  <a16:creationId xmlns:a16="http://schemas.microsoft.com/office/drawing/2014/main" id="{C6BDDB9C-3390-F87E-348C-BF9A0B34C91D}"/>
                </a:ext>
              </a:extLst>
            </p:cNvPr>
            <p:cNvSpPr/>
            <p:nvPr/>
          </p:nvSpPr>
          <p:spPr>
            <a:xfrm>
              <a:off x="1009643" y="1601434"/>
              <a:ext cx="26926" cy="10280"/>
            </a:xfrm>
            <a:custGeom>
              <a:avLst/>
              <a:gdLst/>
              <a:ahLst/>
              <a:cxnLst/>
              <a:rect l="l" t="t" r="r" b="b"/>
              <a:pathLst>
                <a:path w="846" h="323" extrusionOk="0">
                  <a:moveTo>
                    <a:pt x="167" y="1"/>
                  </a:moveTo>
                  <a:cubicBezTo>
                    <a:pt x="72" y="1"/>
                    <a:pt x="0" y="72"/>
                    <a:pt x="0" y="155"/>
                  </a:cubicBezTo>
                  <a:cubicBezTo>
                    <a:pt x="0" y="251"/>
                    <a:pt x="72" y="322"/>
                    <a:pt x="167" y="322"/>
                  </a:cubicBezTo>
                  <a:lnTo>
                    <a:pt x="691" y="322"/>
                  </a:lnTo>
                  <a:cubicBezTo>
                    <a:pt x="774" y="322"/>
                    <a:pt x="846" y="251"/>
                    <a:pt x="846" y="155"/>
                  </a:cubicBezTo>
                  <a:cubicBezTo>
                    <a:pt x="846" y="72"/>
                    <a:pt x="762" y="1"/>
                    <a:pt x="69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1" name="Google Shape;10855;p96">
              <a:extLst>
                <a:ext uri="{FF2B5EF4-FFF2-40B4-BE49-F238E27FC236}">
                  <a16:creationId xmlns:a16="http://schemas.microsoft.com/office/drawing/2014/main" id="{2923EF89-817B-9DBB-B9F7-50B30208F12B}"/>
                </a:ext>
              </a:extLst>
            </p:cNvPr>
            <p:cNvSpPr/>
            <p:nvPr/>
          </p:nvSpPr>
          <p:spPr>
            <a:xfrm>
              <a:off x="1047550" y="1601434"/>
              <a:ext cx="26926" cy="10280"/>
            </a:xfrm>
            <a:custGeom>
              <a:avLst/>
              <a:gdLst/>
              <a:ahLst/>
              <a:cxnLst/>
              <a:rect l="l" t="t" r="r" b="b"/>
              <a:pathLst>
                <a:path w="846" h="323" extrusionOk="0">
                  <a:moveTo>
                    <a:pt x="167" y="1"/>
                  </a:moveTo>
                  <a:cubicBezTo>
                    <a:pt x="71" y="1"/>
                    <a:pt x="0" y="72"/>
                    <a:pt x="0" y="155"/>
                  </a:cubicBezTo>
                  <a:cubicBezTo>
                    <a:pt x="0" y="251"/>
                    <a:pt x="71" y="322"/>
                    <a:pt x="167" y="322"/>
                  </a:cubicBezTo>
                  <a:lnTo>
                    <a:pt x="691" y="322"/>
                  </a:lnTo>
                  <a:cubicBezTo>
                    <a:pt x="774" y="322"/>
                    <a:pt x="845" y="251"/>
                    <a:pt x="845" y="155"/>
                  </a:cubicBezTo>
                  <a:cubicBezTo>
                    <a:pt x="845" y="72"/>
                    <a:pt x="774" y="1"/>
                    <a:pt x="69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2" name="Google Shape;10856;p96">
              <a:extLst>
                <a:ext uri="{FF2B5EF4-FFF2-40B4-BE49-F238E27FC236}">
                  <a16:creationId xmlns:a16="http://schemas.microsoft.com/office/drawing/2014/main" id="{271549C2-E5E2-0660-91DD-B8A170F50EFE}"/>
                </a:ext>
              </a:extLst>
            </p:cNvPr>
            <p:cNvSpPr/>
            <p:nvPr/>
          </p:nvSpPr>
          <p:spPr>
            <a:xfrm>
              <a:off x="966071" y="1579473"/>
              <a:ext cx="32241" cy="32241"/>
            </a:xfrm>
            <a:custGeom>
              <a:avLst/>
              <a:gdLst/>
              <a:ahLst/>
              <a:cxnLst/>
              <a:rect l="l" t="t" r="r" b="b"/>
              <a:pathLst>
                <a:path w="1013" h="1013" extrusionOk="0">
                  <a:moveTo>
                    <a:pt x="691" y="310"/>
                  </a:moveTo>
                  <a:lnTo>
                    <a:pt x="691" y="691"/>
                  </a:lnTo>
                  <a:lnTo>
                    <a:pt x="310" y="691"/>
                  </a:lnTo>
                  <a:lnTo>
                    <a:pt x="310" y="310"/>
                  </a:lnTo>
                  <a:close/>
                  <a:moveTo>
                    <a:pt x="167" y="0"/>
                  </a:moveTo>
                  <a:cubicBezTo>
                    <a:pt x="72" y="0"/>
                    <a:pt x="0" y="71"/>
                    <a:pt x="0" y="167"/>
                  </a:cubicBezTo>
                  <a:lnTo>
                    <a:pt x="0" y="845"/>
                  </a:lnTo>
                  <a:cubicBezTo>
                    <a:pt x="0" y="941"/>
                    <a:pt x="72" y="1012"/>
                    <a:pt x="167" y="1012"/>
                  </a:cubicBezTo>
                  <a:lnTo>
                    <a:pt x="846" y="1012"/>
                  </a:lnTo>
                  <a:cubicBezTo>
                    <a:pt x="941" y="1012"/>
                    <a:pt x="1012" y="941"/>
                    <a:pt x="1012" y="845"/>
                  </a:cubicBezTo>
                  <a:lnTo>
                    <a:pt x="1012" y="167"/>
                  </a:lnTo>
                  <a:cubicBezTo>
                    <a:pt x="1000" y="71"/>
                    <a:pt x="941" y="0"/>
                    <a:pt x="846"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63" name="Google Shape;10862;p96">
            <a:extLst>
              <a:ext uri="{FF2B5EF4-FFF2-40B4-BE49-F238E27FC236}">
                <a16:creationId xmlns:a16="http://schemas.microsoft.com/office/drawing/2014/main" id="{6D5CA8EB-7EC8-5E49-7A39-333B1A7D58D1}"/>
              </a:ext>
            </a:extLst>
          </p:cNvPr>
          <p:cNvGrpSpPr/>
          <p:nvPr/>
        </p:nvGrpSpPr>
        <p:grpSpPr>
          <a:xfrm>
            <a:off x="2748615" y="3002460"/>
            <a:ext cx="784801" cy="753310"/>
            <a:chOff x="1756921" y="1509739"/>
            <a:chExt cx="345997" cy="345997"/>
          </a:xfrm>
        </p:grpSpPr>
        <p:sp>
          <p:nvSpPr>
            <p:cNvPr id="64" name="Google Shape;10863;p96">
              <a:extLst>
                <a:ext uri="{FF2B5EF4-FFF2-40B4-BE49-F238E27FC236}">
                  <a16:creationId xmlns:a16="http://schemas.microsoft.com/office/drawing/2014/main" id="{AEF91E96-D6AE-0E7F-0B05-3C14B9E7B106}"/>
                </a:ext>
              </a:extLst>
            </p:cNvPr>
            <p:cNvSpPr/>
            <p:nvPr/>
          </p:nvSpPr>
          <p:spPr>
            <a:xfrm>
              <a:off x="1756921" y="1509739"/>
              <a:ext cx="345997" cy="345997"/>
            </a:xfrm>
            <a:custGeom>
              <a:avLst/>
              <a:gdLst/>
              <a:ahLst/>
              <a:cxnLst/>
              <a:rect l="l" t="t" r="r" b="b"/>
              <a:pathLst>
                <a:path w="10871" h="10871" extrusionOk="0">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 name="Google Shape;10864;p96">
              <a:extLst>
                <a:ext uri="{FF2B5EF4-FFF2-40B4-BE49-F238E27FC236}">
                  <a16:creationId xmlns:a16="http://schemas.microsoft.com/office/drawing/2014/main" id="{5A866256-D49C-19AB-07F8-746E27D9B7F1}"/>
                </a:ext>
              </a:extLst>
            </p:cNvPr>
            <p:cNvSpPr/>
            <p:nvPr/>
          </p:nvSpPr>
          <p:spPr>
            <a:xfrm>
              <a:off x="1781937" y="1535488"/>
              <a:ext cx="295614" cy="295614"/>
            </a:xfrm>
            <a:custGeom>
              <a:avLst/>
              <a:gdLst/>
              <a:ahLst/>
              <a:cxnLst/>
              <a:rect l="l" t="t" r="r" b="b"/>
              <a:pathLst>
                <a:path w="9288" h="9288" extrusionOk="0">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 name="Google Shape;10865;p96">
              <a:extLst>
                <a:ext uri="{FF2B5EF4-FFF2-40B4-BE49-F238E27FC236}">
                  <a16:creationId xmlns:a16="http://schemas.microsoft.com/office/drawing/2014/main" id="{5E95BF60-DE91-22CB-D580-A8D1E2AC6215}"/>
                </a:ext>
              </a:extLst>
            </p:cNvPr>
            <p:cNvSpPr/>
            <p:nvPr/>
          </p:nvSpPr>
          <p:spPr>
            <a:xfrm>
              <a:off x="1806954" y="1677980"/>
              <a:ext cx="17441" cy="10630"/>
            </a:xfrm>
            <a:custGeom>
              <a:avLst/>
              <a:gdLst/>
              <a:ahLst/>
              <a:cxnLst/>
              <a:rect l="l" t="t" r="r" b="b"/>
              <a:pathLst>
                <a:path w="548" h="334" extrusionOk="0">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 name="Google Shape;10866;p96">
              <a:extLst>
                <a:ext uri="{FF2B5EF4-FFF2-40B4-BE49-F238E27FC236}">
                  <a16:creationId xmlns:a16="http://schemas.microsoft.com/office/drawing/2014/main" id="{03C844EB-BA17-D8B0-F794-3E93EE34D147}"/>
                </a:ext>
              </a:extLst>
            </p:cNvPr>
            <p:cNvSpPr/>
            <p:nvPr/>
          </p:nvSpPr>
          <p:spPr>
            <a:xfrm>
              <a:off x="1924429" y="1560122"/>
              <a:ext cx="128106" cy="128488"/>
            </a:xfrm>
            <a:custGeom>
              <a:avLst/>
              <a:gdLst/>
              <a:ahLst/>
              <a:cxnLst/>
              <a:rect l="l" t="t" r="r" b="b"/>
              <a:pathLst>
                <a:path w="4025" h="4037" extrusionOk="0">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 name="Google Shape;10867;p96">
              <a:extLst>
                <a:ext uri="{FF2B5EF4-FFF2-40B4-BE49-F238E27FC236}">
                  <a16:creationId xmlns:a16="http://schemas.microsoft.com/office/drawing/2014/main" id="{5FE21E27-4AF3-834D-B6B1-BA5ADF89CBEE}"/>
                </a:ext>
              </a:extLst>
            </p:cNvPr>
            <p:cNvSpPr/>
            <p:nvPr/>
          </p:nvSpPr>
          <p:spPr>
            <a:xfrm>
              <a:off x="1924811" y="1788644"/>
              <a:ext cx="10630" cy="17823"/>
            </a:xfrm>
            <a:custGeom>
              <a:avLst/>
              <a:gdLst/>
              <a:ahLst/>
              <a:cxnLst/>
              <a:rect l="l" t="t" r="r" b="b"/>
              <a:pathLst>
                <a:path w="334" h="560" extrusionOk="0">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 name="Google Shape;10868;p96">
              <a:extLst>
                <a:ext uri="{FF2B5EF4-FFF2-40B4-BE49-F238E27FC236}">
                  <a16:creationId xmlns:a16="http://schemas.microsoft.com/office/drawing/2014/main" id="{C5862B1E-6E19-D33D-0477-B39CF2E47CDB}"/>
                </a:ext>
              </a:extLst>
            </p:cNvPr>
            <p:cNvSpPr/>
            <p:nvPr/>
          </p:nvSpPr>
          <p:spPr>
            <a:xfrm>
              <a:off x="1841423" y="1594719"/>
              <a:ext cx="16328" cy="15086"/>
            </a:xfrm>
            <a:custGeom>
              <a:avLst/>
              <a:gdLst/>
              <a:ahLst/>
              <a:cxnLst/>
              <a:rect l="l" t="t" r="r" b="b"/>
              <a:pathLst>
                <a:path w="513" h="474" extrusionOk="0">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 name="Google Shape;10869;p96">
              <a:extLst>
                <a:ext uri="{FF2B5EF4-FFF2-40B4-BE49-F238E27FC236}">
                  <a16:creationId xmlns:a16="http://schemas.microsoft.com/office/drawing/2014/main" id="{E8167C6E-2A7C-A751-0F5B-21644FC7A695}"/>
                </a:ext>
              </a:extLst>
            </p:cNvPr>
            <p:cNvSpPr/>
            <p:nvPr/>
          </p:nvSpPr>
          <p:spPr>
            <a:xfrm>
              <a:off x="2002470" y="1756243"/>
              <a:ext cx="16709" cy="15755"/>
            </a:xfrm>
            <a:custGeom>
              <a:avLst/>
              <a:gdLst/>
              <a:ahLst/>
              <a:cxnLst/>
              <a:rect l="l" t="t" r="r" b="b"/>
              <a:pathLst>
                <a:path w="525" h="495" extrusionOk="0">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 name="Google Shape;10870;p96">
              <a:extLst>
                <a:ext uri="{FF2B5EF4-FFF2-40B4-BE49-F238E27FC236}">
                  <a16:creationId xmlns:a16="http://schemas.microsoft.com/office/drawing/2014/main" id="{93A7D272-7F46-EE6D-DEB7-9BC9B763DD80}"/>
                </a:ext>
              </a:extLst>
            </p:cNvPr>
            <p:cNvSpPr/>
            <p:nvPr/>
          </p:nvSpPr>
          <p:spPr>
            <a:xfrm>
              <a:off x="2002470" y="1594719"/>
              <a:ext cx="16328" cy="15086"/>
            </a:xfrm>
            <a:custGeom>
              <a:avLst/>
              <a:gdLst/>
              <a:ahLst/>
              <a:cxnLst/>
              <a:rect l="l" t="t" r="r" b="b"/>
              <a:pathLst>
                <a:path w="513" h="474" extrusionOk="0">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 name="Google Shape;10871;p96">
              <a:extLst>
                <a:ext uri="{FF2B5EF4-FFF2-40B4-BE49-F238E27FC236}">
                  <a16:creationId xmlns:a16="http://schemas.microsoft.com/office/drawing/2014/main" id="{CBF630EC-3FCB-54D8-FFFC-EA669B8BC999}"/>
                </a:ext>
              </a:extLst>
            </p:cNvPr>
            <p:cNvSpPr/>
            <p:nvPr/>
          </p:nvSpPr>
          <p:spPr>
            <a:xfrm>
              <a:off x="1841041" y="1756530"/>
              <a:ext cx="16709" cy="15468"/>
            </a:xfrm>
            <a:custGeom>
              <a:avLst/>
              <a:gdLst/>
              <a:ahLst/>
              <a:cxnLst/>
              <a:rect l="l" t="t" r="r" b="b"/>
              <a:pathLst>
                <a:path w="525" h="486" extrusionOk="0">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 name="Google Shape;10872;p96">
              <a:extLst>
                <a:ext uri="{FF2B5EF4-FFF2-40B4-BE49-F238E27FC236}">
                  <a16:creationId xmlns:a16="http://schemas.microsoft.com/office/drawing/2014/main" id="{B9AA472E-A8DA-C9AF-DE50-D97A0E64B997}"/>
                </a:ext>
              </a:extLst>
            </p:cNvPr>
            <p:cNvSpPr/>
            <p:nvPr/>
          </p:nvSpPr>
          <p:spPr>
            <a:xfrm>
              <a:off x="1816025" y="1632084"/>
              <a:ext cx="17855" cy="13336"/>
            </a:xfrm>
            <a:custGeom>
              <a:avLst/>
              <a:gdLst/>
              <a:ahLst/>
              <a:cxnLst/>
              <a:rect l="l" t="t" r="r" b="b"/>
              <a:pathLst>
                <a:path w="561" h="419" extrusionOk="0">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 name="Google Shape;10873;p96">
              <a:extLst>
                <a:ext uri="{FF2B5EF4-FFF2-40B4-BE49-F238E27FC236}">
                  <a16:creationId xmlns:a16="http://schemas.microsoft.com/office/drawing/2014/main" id="{BE207642-1B9F-8668-DA94-EF12150AEDF0}"/>
                </a:ext>
              </a:extLst>
            </p:cNvPr>
            <p:cNvSpPr/>
            <p:nvPr/>
          </p:nvSpPr>
          <p:spPr>
            <a:xfrm>
              <a:off x="2026341" y="1721297"/>
              <a:ext cx="17855" cy="13177"/>
            </a:xfrm>
            <a:custGeom>
              <a:avLst/>
              <a:gdLst/>
              <a:ahLst/>
              <a:cxnLst/>
              <a:rect l="l" t="t" r="r" b="b"/>
              <a:pathLst>
                <a:path w="561" h="414" extrusionOk="0">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 name="Google Shape;10874;p96">
              <a:extLst>
                <a:ext uri="{FF2B5EF4-FFF2-40B4-BE49-F238E27FC236}">
                  <a16:creationId xmlns:a16="http://schemas.microsoft.com/office/drawing/2014/main" id="{1BB02B71-3EAC-EE05-72A2-88557F4492E2}"/>
                </a:ext>
              </a:extLst>
            </p:cNvPr>
            <p:cNvSpPr/>
            <p:nvPr/>
          </p:nvSpPr>
          <p:spPr>
            <a:xfrm>
              <a:off x="1967619" y="1569702"/>
              <a:ext cx="14036" cy="16996"/>
            </a:xfrm>
            <a:custGeom>
              <a:avLst/>
              <a:gdLst/>
              <a:ahLst/>
              <a:cxnLst/>
              <a:rect l="l" t="t" r="r" b="b"/>
              <a:pathLst>
                <a:path w="441" h="534" extrusionOk="0">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 name="Google Shape;10875;p96">
              <a:extLst>
                <a:ext uri="{FF2B5EF4-FFF2-40B4-BE49-F238E27FC236}">
                  <a16:creationId xmlns:a16="http://schemas.microsoft.com/office/drawing/2014/main" id="{48FD1CAF-8F8E-D4C6-CCF3-AD046EB4B4A1}"/>
                </a:ext>
              </a:extLst>
            </p:cNvPr>
            <p:cNvSpPr/>
            <p:nvPr/>
          </p:nvSpPr>
          <p:spPr>
            <a:xfrm>
              <a:off x="1877802" y="1780019"/>
              <a:ext cx="14450" cy="16996"/>
            </a:xfrm>
            <a:custGeom>
              <a:avLst/>
              <a:gdLst/>
              <a:ahLst/>
              <a:cxnLst/>
              <a:rect l="l" t="t" r="r" b="b"/>
              <a:pathLst>
                <a:path w="454" h="534" extrusionOk="0">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 name="Google Shape;10876;p96">
              <a:extLst>
                <a:ext uri="{FF2B5EF4-FFF2-40B4-BE49-F238E27FC236}">
                  <a16:creationId xmlns:a16="http://schemas.microsoft.com/office/drawing/2014/main" id="{D17A50BF-F630-2A93-EADF-6301484EB6C3}"/>
                </a:ext>
              </a:extLst>
            </p:cNvPr>
            <p:cNvSpPr/>
            <p:nvPr/>
          </p:nvSpPr>
          <p:spPr>
            <a:xfrm>
              <a:off x="1879711" y="1568652"/>
              <a:ext cx="14418" cy="16900"/>
            </a:xfrm>
            <a:custGeom>
              <a:avLst/>
              <a:gdLst/>
              <a:ahLst/>
              <a:cxnLst/>
              <a:rect l="l" t="t" r="r" b="b"/>
              <a:pathLst>
                <a:path w="453" h="531" extrusionOk="0">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 name="Google Shape;10877;p96">
              <a:extLst>
                <a:ext uri="{FF2B5EF4-FFF2-40B4-BE49-F238E27FC236}">
                  <a16:creationId xmlns:a16="http://schemas.microsoft.com/office/drawing/2014/main" id="{1A875142-4FF8-ADC2-5770-AA47264F3164}"/>
                </a:ext>
              </a:extLst>
            </p:cNvPr>
            <p:cNvSpPr/>
            <p:nvPr/>
          </p:nvSpPr>
          <p:spPr>
            <a:xfrm>
              <a:off x="1965709" y="1780846"/>
              <a:ext cx="14068" cy="16900"/>
            </a:xfrm>
            <a:custGeom>
              <a:avLst/>
              <a:gdLst/>
              <a:ahLst/>
              <a:cxnLst/>
              <a:rect l="l" t="t" r="r" b="b"/>
              <a:pathLst>
                <a:path w="442" h="531" extrusionOk="0">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 name="Google Shape;10878;p96">
              <a:extLst>
                <a:ext uri="{FF2B5EF4-FFF2-40B4-BE49-F238E27FC236}">
                  <a16:creationId xmlns:a16="http://schemas.microsoft.com/office/drawing/2014/main" id="{EA9FD539-6531-AC01-E1D9-0D95A69A61F4}"/>
                </a:ext>
              </a:extLst>
            </p:cNvPr>
            <p:cNvSpPr/>
            <p:nvPr/>
          </p:nvSpPr>
          <p:spPr>
            <a:xfrm>
              <a:off x="2026723" y="1633644"/>
              <a:ext cx="17855" cy="13304"/>
            </a:xfrm>
            <a:custGeom>
              <a:avLst/>
              <a:gdLst/>
              <a:ahLst/>
              <a:cxnLst/>
              <a:rect l="l" t="t" r="r" b="b"/>
              <a:pathLst>
                <a:path w="561" h="418" extrusionOk="0">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 name="Google Shape;10879;p96">
              <a:extLst>
                <a:ext uri="{FF2B5EF4-FFF2-40B4-BE49-F238E27FC236}">
                  <a16:creationId xmlns:a16="http://schemas.microsoft.com/office/drawing/2014/main" id="{DC7B39A8-4D93-3997-1447-7DF5D6318DEC}"/>
                </a:ext>
              </a:extLst>
            </p:cNvPr>
            <p:cNvSpPr/>
            <p:nvPr/>
          </p:nvSpPr>
          <p:spPr>
            <a:xfrm>
              <a:off x="1814911" y="1719419"/>
              <a:ext cx="18205" cy="13177"/>
            </a:xfrm>
            <a:custGeom>
              <a:avLst/>
              <a:gdLst/>
              <a:ahLst/>
              <a:cxnLst/>
              <a:rect l="l" t="t" r="r" b="b"/>
              <a:pathLst>
                <a:path w="572" h="414" extrusionOk="0">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extLst>
      <p:ext uri="{BB962C8B-B14F-4D97-AF65-F5344CB8AC3E}">
        <p14:creationId xmlns:p14="http://schemas.microsoft.com/office/powerpoint/2010/main" val="127100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1000"/>
                                        <p:tgtEl>
                                          <p:spTgt spid="20"/>
                                        </p:tgtEl>
                                        <p:attrNameLst>
                                          <p:attrName>ppt_y</p:attrName>
                                        </p:attrNameLst>
                                      </p:cBhvr>
                                      <p:tavLst>
                                        <p:tav tm="0">
                                          <p:val>
                                            <p:strVal val="#ppt_y+#ppt_h*1.125000"/>
                                          </p:val>
                                        </p:tav>
                                        <p:tav tm="100000">
                                          <p:val>
                                            <p:strVal val="#ppt_y"/>
                                          </p:val>
                                        </p:tav>
                                      </p:tavLst>
                                    </p:anim>
                                    <p:animEffect transition="in" filter="wipe(up)">
                                      <p:cBhvr>
                                        <p:cTn id="18" dur="1000"/>
                                        <p:tgtEl>
                                          <p:spTgt spid="20"/>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1000"/>
                                        <p:tgtEl>
                                          <p:spTgt spid="21"/>
                                        </p:tgtEl>
                                        <p:attrNameLst>
                                          <p:attrName>ppt_y</p:attrName>
                                        </p:attrNameLst>
                                      </p:cBhvr>
                                      <p:tavLst>
                                        <p:tav tm="0">
                                          <p:val>
                                            <p:strVal val="#ppt_y+#ppt_h*1.125000"/>
                                          </p:val>
                                        </p:tav>
                                        <p:tav tm="100000">
                                          <p:val>
                                            <p:strVal val="#ppt_y"/>
                                          </p:val>
                                        </p:tav>
                                      </p:tavLst>
                                    </p:anim>
                                    <p:animEffect transition="in" filter="wipe(up)">
                                      <p:cBhvr>
                                        <p:cTn id="22" dur="1000"/>
                                        <p:tgtEl>
                                          <p:spTgt spid="21"/>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1000"/>
                                        <p:tgtEl>
                                          <p:spTgt spid="29"/>
                                        </p:tgtEl>
                                        <p:attrNameLst>
                                          <p:attrName>ppt_y</p:attrName>
                                        </p:attrNameLst>
                                      </p:cBhvr>
                                      <p:tavLst>
                                        <p:tav tm="0">
                                          <p:val>
                                            <p:strVal val="#ppt_y+#ppt_h*1.125000"/>
                                          </p:val>
                                        </p:tav>
                                        <p:tav tm="100000">
                                          <p:val>
                                            <p:strVal val="#ppt_y"/>
                                          </p:val>
                                        </p:tav>
                                      </p:tavLst>
                                    </p:anim>
                                    <p:animEffect transition="in" filter="wipe(up)">
                                      <p:cBhvr>
                                        <p:cTn id="26" dur="1000"/>
                                        <p:tgtEl>
                                          <p:spTgt spid="29"/>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1000"/>
                                        <p:tgtEl>
                                          <p:spTgt spid="31"/>
                                        </p:tgtEl>
                                        <p:attrNameLst>
                                          <p:attrName>ppt_y</p:attrName>
                                        </p:attrNameLst>
                                      </p:cBhvr>
                                      <p:tavLst>
                                        <p:tav tm="0">
                                          <p:val>
                                            <p:strVal val="#ppt_y+#ppt_h*1.125000"/>
                                          </p:val>
                                        </p:tav>
                                        <p:tav tm="100000">
                                          <p:val>
                                            <p:strVal val="#ppt_y"/>
                                          </p:val>
                                        </p:tav>
                                      </p:tavLst>
                                    </p:anim>
                                    <p:animEffect transition="in" filter="wipe(up)">
                                      <p:cBhvr>
                                        <p:cTn id="30"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9" grpId="0" animBg="1"/>
      <p:bldP spid="3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1002506" cy="1325563"/>
          </a:xfrm>
        </p:spPr>
        <p:txBody>
          <a:bodyPr>
            <a:normAutofit/>
          </a:bodyPr>
          <a:lstStyle/>
          <a:p>
            <a:r>
              <a:rPr lang="en-US" sz="4000" dirty="0">
                <a:solidFill>
                  <a:schemeClr val="bg1"/>
                </a:solidFill>
              </a:rPr>
              <a:t>Top Agile Time Management Characteristics</a:t>
            </a:r>
            <a:endParaRPr lang="ar-SA" sz="4000"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p:txBody>
          <a:bodyPr/>
          <a:lstStyle/>
          <a:p>
            <a:endParaRPr lang="ar-SA" dirty="0"/>
          </a:p>
        </p:txBody>
      </p:sp>
      <p:graphicFrame>
        <p:nvGraphicFramePr>
          <p:cNvPr id="5" name="Content Placeholder 4">
            <a:extLst>
              <a:ext uri="{FF2B5EF4-FFF2-40B4-BE49-F238E27FC236}">
                <a16:creationId xmlns:a16="http://schemas.microsoft.com/office/drawing/2014/main" id="{08367AB3-6ECD-F0AD-F7BB-4BB4DA6C918E}"/>
              </a:ext>
            </a:extLst>
          </p:cNvPr>
          <p:cNvGraphicFramePr>
            <a:graphicFrameLocks/>
          </p:cNvGraphicFramePr>
          <p:nvPr>
            <p:extLst>
              <p:ext uri="{D42A27DB-BD31-4B8C-83A1-F6EECF244321}">
                <p14:modId xmlns:p14="http://schemas.microsoft.com/office/powerpoint/2010/main" val="2005674021"/>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Time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Planning is done on strategic (product roadmap, release plan, product backlog) and tactical (iteration/sprint planning, daily meetings) levels</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Team assess and reassess how much work they can complete in a given time frame (using velocity)</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Team works in iterations/sprints and complete all the work on the highest-priority, highest-value requirements first, thus reducing overall project risk</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Iterations/sprints are timeboxed (fixed duration), unfinished work is returned to product backlog for rescheduling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Execution starts early (as soon as iteration/sprint 1) with minimal planning and design time, usually resulting in shorter project time compared to traditional approach</a:t>
                      </a:r>
                    </a:p>
                  </a:txBody>
                  <a:tcPr marL="97023" marR="97023" marT="48512" marB="48512" anchor="ctr"/>
                </a:tc>
                <a:extLst>
                  <a:ext uri="{0D108BD9-81ED-4DB2-BD59-A6C34878D82A}">
                    <a16:rowId xmlns:a16="http://schemas.microsoft.com/office/drawing/2014/main" val="2227228393"/>
                  </a:ext>
                </a:extLst>
              </a:tr>
            </a:tbl>
          </a:graphicData>
        </a:graphic>
      </p:graphicFrame>
      <p:sp>
        <p:nvSpPr>
          <p:cNvPr id="2" name="Google Shape;168;p5">
            <a:extLst>
              <a:ext uri="{FF2B5EF4-FFF2-40B4-BE49-F238E27FC236}">
                <a16:creationId xmlns:a16="http://schemas.microsoft.com/office/drawing/2014/main" id="{C9586311-630C-526B-82BA-D17BE9A24C5B}"/>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4337596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700993"/>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719138" lvl="0" algn="l" rtl="0">
              <a:spcBef>
                <a:spcPts val="0"/>
              </a:spcBef>
              <a:spcAft>
                <a:spcPts val="0"/>
              </a:spcAft>
              <a:buNone/>
            </a:pPr>
            <a:r>
              <a:rPr lang="en-US" sz="1800" dirty="0">
                <a:solidFill>
                  <a:schemeClr val="bg1"/>
                </a:solidFill>
              </a:rPr>
              <a:t>Prioritize against other requirements in the product backlog and add to the product backlog, in order of priority.</a:t>
            </a: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Agile Planning</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grpSp>
        <p:nvGrpSpPr>
          <p:cNvPr id="4" name="Google Shape;8748;p90">
            <a:extLst>
              <a:ext uri="{FF2B5EF4-FFF2-40B4-BE49-F238E27FC236}">
                <a16:creationId xmlns:a16="http://schemas.microsoft.com/office/drawing/2014/main" id="{CED13809-AA0A-2479-F51C-CBEE3A447E27}"/>
              </a:ext>
            </a:extLst>
          </p:cNvPr>
          <p:cNvGrpSpPr/>
          <p:nvPr/>
        </p:nvGrpSpPr>
        <p:grpSpPr>
          <a:xfrm>
            <a:off x="1153149" y="2333982"/>
            <a:ext cx="9680166" cy="986210"/>
            <a:chOff x="238125" y="2506075"/>
            <a:chExt cx="4379281" cy="673075"/>
          </a:xfrm>
          <a:solidFill>
            <a:srgbClr val="1C222E"/>
          </a:solidFill>
        </p:grpSpPr>
        <p:sp>
          <p:nvSpPr>
            <p:cNvPr id="7" name="Google Shape;8749;p90">
              <a:extLst>
                <a:ext uri="{FF2B5EF4-FFF2-40B4-BE49-F238E27FC236}">
                  <a16:creationId xmlns:a16="http://schemas.microsoft.com/office/drawing/2014/main" id="{ECC9304A-C7A7-B690-E78E-6F5627ED63B9}"/>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grp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Size</a:t>
              </a:r>
              <a:endParaRPr sz="2400" b="1" dirty="0">
                <a:solidFill>
                  <a:schemeClr val="bg1"/>
                </a:solidFill>
              </a:endParaRPr>
            </a:p>
          </p:txBody>
        </p:sp>
        <p:sp>
          <p:nvSpPr>
            <p:cNvPr id="8" name="Google Shape;8750;p90">
              <a:extLst>
                <a:ext uri="{FF2B5EF4-FFF2-40B4-BE49-F238E27FC236}">
                  <a16:creationId xmlns:a16="http://schemas.microsoft.com/office/drawing/2014/main" id="{D0A2BDB2-909D-6585-76CA-363D1A83F4BA}"/>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grp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9" name="Google Shape;8751;p90">
              <a:extLst>
                <a:ext uri="{FF2B5EF4-FFF2-40B4-BE49-F238E27FC236}">
                  <a16:creationId xmlns:a16="http://schemas.microsoft.com/office/drawing/2014/main" id="{A2A94DCD-8211-1BEF-ADB1-B449D1747BC1}"/>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grp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Plan</a:t>
              </a:r>
            </a:p>
          </p:txBody>
        </p:sp>
      </p:grpSp>
      <p:sp>
        <p:nvSpPr>
          <p:cNvPr id="16" name="TextBox 15">
            <a:extLst>
              <a:ext uri="{FF2B5EF4-FFF2-40B4-BE49-F238E27FC236}">
                <a16:creationId xmlns:a16="http://schemas.microsoft.com/office/drawing/2014/main" id="{663ECBB4-CEB3-F65C-75D3-EDC1293D5F72}"/>
              </a:ext>
            </a:extLst>
          </p:cNvPr>
          <p:cNvSpPr txBox="1"/>
          <p:nvPr/>
        </p:nvSpPr>
        <p:spPr>
          <a:xfrm>
            <a:off x="4451785" y="5250276"/>
            <a:ext cx="3042832" cy="307777"/>
          </a:xfrm>
          <a:prstGeom prst="rect">
            <a:avLst/>
          </a:prstGeom>
          <a:solidFill>
            <a:srgbClr val="1C222E"/>
          </a:solidFill>
        </p:spPr>
        <p:txBody>
          <a:bodyPr wrap="square">
            <a:spAutoFit/>
          </a:bodyPr>
          <a:lstStyle/>
          <a:p>
            <a:pPr algn="ctr"/>
            <a:r>
              <a:rPr lang="en-US" b="1" dirty="0">
                <a:solidFill>
                  <a:schemeClr val="bg1"/>
                </a:solidFill>
              </a:rPr>
              <a:t>The Agile Team</a:t>
            </a:r>
          </a:p>
        </p:txBody>
      </p:sp>
      <p:grpSp>
        <p:nvGrpSpPr>
          <p:cNvPr id="17" name="Google Shape;11278;p96">
            <a:extLst>
              <a:ext uri="{FF2B5EF4-FFF2-40B4-BE49-F238E27FC236}">
                <a16:creationId xmlns:a16="http://schemas.microsoft.com/office/drawing/2014/main" id="{77DD7309-6380-D450-8D54-7BDF474B1E95}"/>
              </a:ext>
            </a:extLst>
          </p:cNvPr>
          <p:cNvGrpSpPr/>
          <p:nvPr/>
        </p:nvGrpSpPr>
        <p:grpSpPr>
          <a:xfrm>
            <a:off x="2319618" y="4158282"/>
            <a:ext cx="954665" cy="865157"/>
            <a:chOff x="4891198" y="2925108"/>
            <a:chExt cx="334634" cy="334634"/>
          </a:xfrm>
          <a:solidFill>
            <a:srgbClr val="1C222E"/>
          </a:solidFill>
        </p:grpSpPr>
        <p:sp>
          <p:nvSpPr>
            <p:cNvPr id="18" name="Google Shape;11279;p96">
              <a:extLst>
                <a:ext uri="{FF2B5EF4-FFF2-40B4-BE49-F238E27FC236}">
                  <a16:creationId xmlns:a16="http://schemas.microsoft.com/office/drawing/2014/main" id="{62FBAE99-5AAB-A7DC-F0AB-10C13568018B}"/>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11280;p96">
              <a:extLst>
                <a:ext uri="{FF2B5EF4-FFF2-40B4-BE49-F238E27FC236}">
                  <a16:creationId xmlns:a16="http://schemas.microsoft.com/office/drawing/2014/main" id="{9AB3E12C-DBDB-DA55-2596-1D3480EFB562}"/>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 name="Google Shape;11281;p96">
              <a:extLst>
                <a:ext uri="{FF2B5EF4-FFF2-40B4-BE49-F238E27FC236}">
                  <a16:creationId xmlns:a16="http://schemas.microsoft.com/office/drawing/2014/main" id="{E4F6B48A-F954-A56E-C056-9FABCADC4A1A}"/>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 name="Google Shape;11282;p96">
              <a:extLst>
                <a:ext uri="{FF2B5EF4-FFF2-40B4-BE49-F238E27FC236}">
                  <a16:creationId xmlns:a16="http://schemas.microsoft.com/office/drawing/2014/main" id="{3D5AC84A-0D80-2E5D-A16A-08F72D0CE75C}"/>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11283;p96">
              <a:extLst>
                <a:ext uri="{FF2B5EF4-FFF2-40B4-BE49-F238E27FC236}">
                  <a16:creationId xmlns:a16="http://schemas.microsoft.com/office/drawing/2014/main" id="{49EEEFE5-8CA6-814E-56CD-5F12088E19CB}"/>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1284;p96">
              <a:extLst>
                <a:ext uri="{FF2B5EF4-FFF2-40B4-BE49-F238E27FC236}">
                  <a16:creationId xmlns:a16="http://schemas.microsoft.com/office/drawing/2014/main" id="{1CFFEBFC-3228-6814-624E-D1D569BD54D5}"/>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5;p96">
              <a:extLst>
                <a:ext uri="{FF2B5EF4-FFF2-40B4-BE49-F238E27FC236}">
                  <a16:creationId xmlns:a16="http://schemas.microsoft.com/office/drawing/2014/main" id="{3698D836-A5FA-BD61-723C-917A722FA911}"/>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11286;p96">
              <a:extLst>
                <a:ext uri="{FF2B5EF4-FFF2-40B4-BE49-F238E27FC236}">
                  <a16:creationId xmlns:a16="http://schemas.microsoft.com/office/drawing/2014/main" id="{32A3BB63-A76A-B0DF-73A0-E0B13747D342}"/>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7" name="TextBox 26">
            <a:extLst>
              <a:ext uri="{FF2B5EF4-FFF2-40B4-BE49-F238E27FC236}">
                <a16:creationId xmlns:a16="http://schemas.microsoft.com/office/drawing/2014/main" id="{82A02758-4E8A-46AA-BCA9-21AA791DFA28}"/>
              </a:ext>
            </a:extLst>
          </p:cNvPr>
          <p:cNvSpPr txBox="1"/>
          <p:nvPr/>
        </p:nvSpPr>
        <p:spPr>
          <a:xfrm>
            <a:off x="1153149" y="3387542"/>
            <a:ext cx="3379940"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big is the effort?</a:t>
            </a:r>
          </a:p>
        </p:txBody>
      </p:sp>
      <p:sp>
        <p:nvSpPr>
          <p:cNvPr id="29" name="TextBox 28">
            <a:extLst>
              <a:ext uri="{FF2B5EF4-FFF2-40B4-BE49-F238E27FC236}">
                <a16:creationId xmlns:a16="http://schemas.microsoft.com/office/drawing/2014/main" id="{04F58272-D701-FF12-253B-110F77CD539E}"/>
              </a:ext>
            </a:extLst>
          </p:cNvPr>
          <p:cNvSpPr txBox="1"/>
          <p:nvPr/>
        </p:nvSpPr>
        <p:spPr>
          <a:xfrm>
            <a:off x="4533088" y="3387542"/>
            <a:ext cx="2871011"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quickly can we get it done?</a:t>
            </a:r>
          </a:p>
        </p:txBody>
      </p:sp>
      <p:sp>
        <p:nvSpPr>
          <p:cNvPr id="31" name="TextBox 30">
            <a:extLst>
              <a:ext uri="{FF2B5EF4-FFF2-40B4-BE49-F238E27FC236}">
                <a16:creationId xmlns:a16="http://schemas.microsoft.com/office/drawing/2014/main" id="{E297FE48-763E-1204-4433-83F0E4178A27}"/>
              </a:ext>
            </a:extLst>
          </p:cNvPr>
          <p:cNvSpPr txBox="1"/>
          <p:nvPr/>
        </p:nvSpPr>
        <p:spPr>
          <a:xfrm>
            <a:off x="7280724" y="3385243"/>
            <a:ext cx="3059729" cy="307777"/>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When can we do it?</a:t>
            </a:r>
          </a:p>
        </p:txBody>
      </p:sp>
      <p:sp>
        <p:nvSpPr>
          <p:cNvPr id="34" name="TextBox 33">
            <a:extLst>
              <a:ext uri="{FF2B5EF4-FFF2-40B4-BE49-F238E27FC236}">
                <a16:creationId xmlns:a16="http://schemas.microsoft.com/office/drawing/2014/main" id="{8870998C-8208-306F-FD76-62C6B95317A4}"/>
              </a:ext>
            </a:extLst>
          </p:cNvPr>
          <p:cNvSpPr txBox="1"/>
          <p:nvPr/>
        </p:nvSpPr>
        <p:spPr>
          <a:xfrm>
            <a:off x="1214179" y="5235279"/>
            <a:ext cx="3042832" cy="307777"/>
          </a:xfrm>
          <a:prstGeom prst="rect">
            <a:avLst/>
          </a:prstGeom>
          <a:solidFill>
            <a:srgbClr val="1C222E"/>
          </a:solidFill>
        </p:spPr>
        <p:txBody>
          <a:bodyPr wrap="square">
            <a:spAutoFit/>
          </a:bodyPr>
          <a:lstStyle/>
          <a:p>
            <a:pPr algn="ctr"/>
            <a:r>
              <a:rPr lang="en-US" b="1" dirty="0">
                <a:solidFill>
                  <a:schemeClr val="bg1"/>
                </a:solidFill>
              </a:rPr>
              <a:t>The Agile Team</a:t>
            </a:r>
          </a:p>
        </p:txBody>
      </p:sp>
      <p:grpSp>
        <p:nvGrpSpPr>
          <p:cNvPr id="35" name="Google Shape;11278;p96">
            <a:extLst>
              <a:ext uri="{FF2B5EF4-FFF2-40B4-BE49-F238E27FC236}">
                <a16:creationId xmlns:a16="http://schemas.microsoft.com/office/drawing/2014/main" id="{D76531EE-8D4B-58BB-41C8-813F9C8FF8B4}"/>
              </a:ext>
            </a:extLst>
          </p:cNvPr>
          <p:cNvGrpSpPr/>
          <p:nvPr/>
        </p:nvGrpSpPr>
        <p:grpSpPr>
          <a:xfrm>
            <a:off x="5570975" y="4183321"/>
            <a:ext cx="954665" cy="865157"/>
            <a:chOff x="4891198" y="2925108"/>
            <a:chExt cx="334634" cy="334634"/>
          </a:xfrm>
          <a:solidFill>
            <a:srgbClr val="1C222E"/>
          </a:solidFill>
        </p:grpSpPr>
        <p:sp>
          <p:nvSpPr>
            <p:cNvPr id="36" name="Google Shape;11279;p96">
              <a:extLst>
                <a:ext uri="{FF2B5EF4-FFF2-40B4-BE49-F238E27FC236}">
                  <a16:creationId xmlns:a16="http://schemas.microsoft.com/office/drawing/2014/main" id="{98D5CD74-25C5-514F-A226-96FED17891EB}"/>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1280;p96">
              <a:extLst>
                <a:ext uri="{FF2B5EF4-FFF2-40B4-BE49-F238E27FC236}">
                  <a16:creationId xmlns:a16="http://schemas.microsoft.com/office/drawing/2014/main" id="{E84C73DC-811A-3F4E-9B3E-3ADEBD839046}"/>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1281;p96">
              <a:extLst>
                <a:ext uri="{FF2B5EF4-FFF2-40B4-BE49-F238E27FC236}">
                  <a16:creationId xmlns:a16="http://schemas.microsoft.com/office/drawing/2014/main" id="{E371B77E-A01B-379D-16B7-F1BD314B4972}"/>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1282;p96">
              <a:extLst>
                <a:ext uri="{FF2B5EF4-FFF2-40B4-BE49-F238E27FC236}">
                  <a16:creationId xmlns:a16="http://schemas.microsoft.com/office/drawing/2014/main" id="{2691CE68-B57C-FF20-5CF3-1C28AA3A7563}"/>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1283;p96">
              <a:extLst>
                <a:ext uri="{FF2B5EF4-FFF2-40B4-BE49-F238E27FC236}">
                  <a16:creationId xmlns:a16="http://schemas.microsoft.com/office/drawing/2014/main" id="{3C380915-7798-EF48-5B49-BEABC59B23E2}"/>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1284;p96">
              <a:extLst>
                <a:ext uri="{FF2B5EF4-FFF2-40B4-BE49-F238E27FC236}">
                  <a16:creationId xmlns:a16="http://schemas.microsoft.com/office/drawing/2014/main" id="{F5390DF8-BBDE-8C14-5342-2ECA53750285}"/>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1285;p96">
              <a:extLst>
                <a:ext uri="{FF2B5EF4-FFF2-40B4-BE49-F238E27FC236}">
                  <a16:creationId xmlns:a16="http://schemas.microsoft.com/office/drawing/2014/main" id="{FD9C2688-077C-F5FC-E628-EC93BEDAF87B}"/>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1286;p96">
              <a:extLst>
                <a:ext uri="{FF2B5EF4-FFF2-40B4-BE49-F238E27FC236}">
                  <a16:creationId xmlns:a16="http://schemas.microsoft.com/office/drawing/2014/main" id="{C5738803-93EB-E9B9-10E0-5F70BBEBC69A}"/>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45" name="TextBox 44">
            <a:extLst>
              <a:ext uri="{FF2B5EF4-FFF2-40B4-BE49-F238E27FC236}">
                <a16:creationId xmlns:a16="http://schemas.microsoft.com/office/drawing/2014/main" id="{851EDAC6-6DA9-23E0-C27F-A674044989B8}"/>
              </a:ext>
            </a:extLst>
          </p:cNvPr>
          <p:cNvSpPr txBox="1"/>
          <p:nvPr/>
        </p:nvSpPr>
        <p:spPr>
          <a:xfrm>
            <a:off x="7689391" y="5236513"/>
            <a:ext cx="3042832" cy="307777"/>
          </a:xfrm>
          <a:prstGeom prst="rect">
            <a:avLst/>
          </a:prstGeom>
          <a:solidFill>
            <a:srgbClr val="1C222E"/>
          </a:solidFill>
        </p:spPr>
        <p:txBody>
          <a:bodyPr wrap="square">
            <a:spAutoFit/>
          </a:bodyPr>
          <a:lstStyle/>
          <a:p>
            <a:pPr algn="ctr"/>
            <a:r>
              <a:rPr lang="en-US" b="1" dirty="0">
                <a:solidFill>
                  <a:schemeClr val="bg1"/>
                </a:solidFill>
              </a:rPr>
              <a:t>The Agile Team</a:t>
            </a:r>
          </a:p>
        </p:txBody>
      </p:sp>
      <p:grpSp>
        <p:nvGrpSpPr>
          <p:cNvPr id="46" name="Google Shape;11278;p96">
            <a:extLst>
              <a:ext uri="{FF2B5EF4-FFF2-40B4-BE49-F238E27FC236}">
                <a16:creationId xmlns:a16="http://schemas.microsoft.com/office/drawing/2014/main" id="{BF7D7A8C-06A7-9C28-099A-6270DAC46A0B}"/>
              </a:ext>
            </a:extLst>
          </p:cNvPr>
          <p:cNvGrpSpPr/>
          <p:nvPr/>
        </p:nvGrpSpPr>
        <p:grpSpPr>
          <a:xfrm>
            <a:off x="8670847" y="4158282"/>
            <a:ext cx="954665" cy="865157"/>
            <a:chOff x="4891198" y="2925108"/>
            <a:chExt cx="334634" cy="334634"/>
          </a:xfrm>
          <a:solidFill>
            <a:srgbClr val="1C222E"/>
          </a:solidFill>
        </p:grpSpPr>
        <p:sp>
          <p:nvSpPr>
            <p:cNvPr id="47" name="Google Shape;11279;p96">
              <a:extLst>
                <a:ext uri="{FF2B5EF4-FFF2-40B4-BE49-F238E27FC236}">
                  <a16:creationId xmlns:a16="http://schemas.microsoft.com/office/drawing/2014/main" id="{4698A5C1-71D3-9EDE-AD18-CE0A95147819}"/>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1280;p96">
              <a:extLst>
                <a:ext uri="{FF2B5EF4-FFF2-40B4-BE49-F238E27FC236}">
                  <a16:creationId xmlns:a16="http://schemas.microsoft.com/office/drawing/2014/main" id="{DE45B702-7B93-FA2D-8056-5AF5C77AFE9F}"/>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1281;p96">
              <a:extLst>
                <a:ext uri="{FF2B5EF4-FFF2-40B4-BE49-F238E27FC236}">
                  <a16:creationId xmlns:a16="http://schemas.microsoft.com/office/drawing/2014/main" id="{E92FCFD5-A508-600D-E46A-30CD38C5EB66}"/>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1282;p96">
              <a:extLst>
                <a:ext uri="{FF2B5EF4-FFF2-40B4-BE49-F238E27FC236}">
                  <a16:creationId xmlns:a16="http://schemas.microsoft.com/office/drawing/2014/main" id="{B311BACA-07E6-B53F-A7A3-507D2BF4F1EC}"/>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1283;p96">
              <a:extLst>
                <a:ext uri="{FF2B5EF4-FFF2-40B4-BE49-F238E27FC236}">
                  <a16:creationId xmlns:a16="http://schemas.microsoft.com/office/drawing/2014/main" id="{0D83DEE1-6410-6E0C-B034-8239AC33F44C}"/>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1284;p96">
              <a:extLst>
                <a:ext uri="{FF2B5EF4-FFF2-40B4-BE49-F238E27FC236}">
                  <a16:creationId xmlns:a16="http://schemas.microsoft.com/office/drawing/2014/main" id="{4D10B833-9442-97E5-655C-F9740A9D6373}"/>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1285;p96">
              <a:extLst>
                <a:ext uri="{FF2B5EF4-FFF2-40B4-BE49-F238E27FC236}">
                  <a16:creationId xmlns:a16="http://schemas.microsoft.com/office/drawing/2014/main" id="{33E9DD11-BAD4-ED97-1038-28761E31C6F2}"/>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 name="Google Shape;11286;p96">
              <a:extLst>
                <a:ext uri="{FF2B5EF4-FFF2-40B4-BE49-F238E27FC236}">
                  <a16:creationId xmlns:a16="http://schemas.microsoft.com/office/drawing/2014/main" id="{E6F4B821-75AF-BCDE-96B6-27AB4C7A5770}"/>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56" name="TextBox 55">
            <a:extLst>
              <a:ext uri="{FF2B5EF4-FFF2-40B4-BE49-F238E27FC236}">
                <a16:creationId xmlns:a16="http://schemas.microsoft.com/office/drawing/2014/main" id="{666BB676-2BB9-79AB-3A99-83972AFF4779}"/>
              </a:ext>
            </a:extLst>
          </p:cNvPr>
          <p:cNvSpPr txBox="1"/>
          <p:nvPr/>
        </p:nvSpPr>
        <p:spPr>
          <a:xfrm>
            <a:off x="762000" y="5683408"/>
            <a:ext cx="10536264" cy="369332"/>
          </a:xfrm>
          <a:prstGeom prst="rect">
            <a:avLst/>
          </a:prstGeom>
          <a:noFill/>
        </p:spPr>
        <p:txBody>
          <a:bodyPr wrap="square">
            <a:spAutoFit/>
          </a:bodyPr>
          <a:lstStyle/>
          <a:p>
            <a:pPr marL="14288" lvl="0" algn="ctr" rtl="0">
              <a:spcBef>
                <a:spcPts val="0"/>
              </a:spcBef>
              <a:spcAft>
                <a:spcPts val="0"/>
              </a:spcAft>
              <a:buNone/>
            </a:pPr>
            <a:r>
              <a:rPr lang="en-US" sz="1800" dirty="0">
                <a:solidFill>
                  <a:srgbClr val="1C222E"/>
                </a:solidFill>
              </a:rPr>
              <a:t>The Agile team is responsible for all steps of Planning (not the Product Owner nor the Scrum Master</a:t>
            </a:r>
          </a:p>
        </p:txBody>
      </p:sp>
    </p:spTree>
    <p:extLst>
      <p:ext uri="{BB962C8B-B14F-4D97-AF65-F5344CB8AC3E}">
        <p14:creationId xmlns:p14="http://schemas.microsoft.com/office/powerpoint/2010/main" val="635328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700993"/>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719138" lvl="0" algn="l" rtl="0">
              <a:spcBef>
                <a:spcPts val="0"/>
              </a:spcBef>
              <a:spcAft>
                <a:spcPts val="0"/>
              </a:spcAft>
              <a:buNone/>
            </a:pPr>
            <a:r>
              <a:rPr lang="en-US" sz="1800" dirty="0">
                <a:solidFill>
                  <a:schemeClr val="bg1"/>
                </a:solidFill>
              </a:rPr>
              <a:t>Prioritize against other requirements in the product backlog and add to the product backlog, in order of priority.</a:t>
            </a: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Decomposing Requirements</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graphicFrame>
        <p:nvGraphicFramePr>
          <p:cNvPr id="6" name="Diagram 5">
            <a:extLst>
              <a:ext uri="{FF2B5EF4-FFF2-40B4-BE49-F238E27FC236}">
                <a16:creationId xmlns:a16="http://schemas.microsoft.com/office/drawing/2014/main" id="{0AB1C3E2-2433-352B-FF80-35D8D05A776D}"/>
              </a:ext>
            </a:extLst>
          </p:cNvPr>
          <p:cNvGraphicFramePr/>
          <p:nvPr>
            <p:extLst>
              <p:ext uri="{D42A27DB-BD31-4B8C-83A1-F6EECF244321}">
                <p14:modId xmlns:p14="http://schemas.microsoft.com/office/powerpoint/2010/main" val="2456464659"/>
              </p:ext>
            </p:extLst>
          </p:nvPr>
        </p:nvGraphicFramePr>
        <p:xfrm>
          <a:off x="6740334" y="1920994"/>
          <a:ext cx="4509357" cy="39304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E40A22D3-1681-5DEE-B826-88B52B8E5D58}"/>
              </a:ext>
            </a:extLst>
          </p:cNvPr>
          <p:cNvSpPr txBox="1"/>
          <p:nvPr/>
        </p:nvSpPr>
        <p:spPr>
          <a:xfrm>
            <a:off x="1037639" y="1977412"/>
            <a:ext cx="5702695" cy="4109330"/>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Epics:</a:t>
            </a:r>
            <a:r>
              <a:rPr lang="en-US" sz="1600" b="0" i="0" u="none" strike="noStrike" dirty="0">
                <a:solidFill>
                  <a:schemeClr val="tx1"/>
                </a:solidFill>
                <a:effectLst/>
                <a:latin typeface="Arial" panose="020B0604020202020204" pitchFamily="34" charset="0"/>
                <a:cs typeface="Arial" panose="020B0604020202020204" pitchFamily="34" charset="0"/>
              </a:rPr>
              <a:t> the highest level of work, represent large, complex goals that will take multiple sprints to complete. Epics are typically broken down into smaller, more manageable features.</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Features:</a:t>
            </a:r>
            <a:r>
              <a:rPr lang="en-US" sz="1600" b="0" i="0" u="none" strike="noStrike" dirty="0">
                <a:solidFill>
                  <a:schemeClr val="tx1"/>
                </a:solidFill>
                <a:effectLst/>
                <a:latin typeface="Arial" panose="020B0604020202020204" pitchFamily="34" charset="0"/>
                <a:cs typeface="Arial" panose="020B0604020202020204" pitchFamily="34" charset="0"/>
              </a:rPr>
              <a:t> </a:t>
            </a:r>
            <a:r>
              <a:rPr lang="en-US" sz="1600" dirty="0">
                <a:solidFill>
                  <a:schemeClr val="tx1"/>
                </a:solidFill>
                <a:latin typeface="Arial" panose="020B0604020202020204" pitchFamily="34" charset="0"/>
                <a:cs typeface="Arial" panose="020B0604020202020204" pitchFamily="34" charset="0"/>
              </a:rPr>
              <a:t>s</a:t>
            </a:r>
            <a:r>
              <a:rPr lang="en-US" sz="1600" b="0" i="0" u="none" strike="noStrike" dirty="0">
                <a:solidFill>
                  <a:schemeClr val="tx1"/>
                </a:solidFill>
                <a:effectLst/>
                <a:latin typeface="Arial" panose="020B0604020202020204" pitchFamily="34" charset="0"/>
                <a:cs typeface="Arial" panose="020B0604020202020204" pitchFamily="34" charset="0"/>
              </a:rPr>
              <a:t>maller pieces of work that can be completed in a single sprint. Typically, specific and measurable, and they should deliver value to the customer.</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User stories:</a:t>
            </a:r>
            <a:r>
              <a:rPr lang="en-US" sz="1600" b="0" i="0" u="none" strike="noStrike" dirty="0">
                <a:solidFill>
                  <a:schemeClr val="tx1"/>
                </a:solidFill>
                <a:effectLst/>
                <a:latin typeface="Arial" panose="020B0604020202020204" pitchFamily="34" charset="0"/>
                <a:cs typeface="Arial" panose="020B0604020202020204" pitchFamily="34" charset="0"/>
              </a:rPr>
              <a:t> the smallest unit of work in agile. They are written from the perspective of the user, and they describe a specific task or function that the user wants to be able to perform.</a:t>
            </a:r>
          </a:p>
        </p:txBody>
      </p:sp>
    </p:spTree>
    <p:extLst>
      <p:ext uri="{BB962C8B-B14F-4D97-AF65-F5344CB8AC3E}">
        <p14:creationId xmlns:p14="http://schemas.microsoft.com/office/powerpoint/2010/main" val="3129842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700993"/>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719138" lvl="0" algn="l" rtl="0">
              <a:spcBef>
                <a:spcPts val="0"/>
              </a:spcBef>
              <a:spcAft>
                <a:spcPts val="0"/>
              </a:spcAft>
              <a:buNone/>
            </a:pPr>
            <a:r>
              <a:rPr lang="en-US" sz="1800" dirty="0">
                <a:solidFill>
                  <a:schemeClr val="bg1"/>
                </a:solidFill>
              </a:rPr>
              <a:t>Prioritize against other requirements in the product backlog and add to the product backlog, in order of priority.</a:t>
            </a: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Estimating using Story Points</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TextBox 10">
            <a:extLst>
              <a:ext uri="{FF2B5EF4-FFF2-40B4-BE49-F238E27FC236}">
                <a16:creationId xmlns:a16="http://schemas.microsoft.com/office/drawing/2014/main" id="{E40A22D3-1681-5DEE-B826-88B52B8E5D58}"/>
              </a:ext>
            </a:extLst>
          </p:cNvPr>
          <p:cNvSpPr txBox="1"/>
          <p:nvPr/>
        </p:nvSpPr>
        <p:spPr>
          <a:xfrm>
            <a:off x="5328155" y="1824888"/>
            <a:ext cx="6246565" cy="4109330"/>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Typically use a simple scale to estimate story points, such as 1, 2, 3, 5, 8, 13, 20, 40, 100.</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is a measure of EFFORT NOT TIME</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size is determined by the team</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are all inclusive (include time for documentation and testing</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Used to:</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Estimate the effort required to complete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Prioritize stories in the product backlog.</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Track their progress during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Identify bottlenecks and improve their velocity over time</a:t>
            </a:r>
          </a:p>
        </p:txBody>
      </p:sp>
      <p:sp>
        <p:nvSpPr>
          <p:cNvPr id="4" name="Rounded Rectangle 3">
            <a:extLst>
              <a:ext uri="{FF2B5EF4-FFF2-40B4-BE49-F238E27FC236}">
                <a16:creationId xmlns:a16="http://schemas.microsoft.com/office/drawing/2014/main" id="{632BF368-F88C-83C9-3283-86FA3DF4C93C}"/>
              </a:ext>
            </a:extLst>
          </p:cNvPr>
          <p:cNvSpPr/>
          <p:nvPr/>
        </p:nvSpPr>
        <p:spPr>
          <a:xfrm>
            <a:off x="1214179" y="2269832"/>
            <a:ext cx="3779681" cy="3524489"/>
          </a:xfrm>
          <a:prstGeom prst="roundRect">
            <a:avLst/>
          </a:prstGeom>
          <a:solidFill>
            <a:srgbClr val="1C22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t>Story Points:</a:t>
            </a:r>
            <a:r>
              <a:rPr lang="en-US" sz="2000" dirty="0"/>
              <a:t> </a:t>
            </a:r>
          </a:p>
          <a:p>
            <a:pPr algn="ctr"/>
            <a:r>
              <a:rPr lang="en-US" sz="2000" dirty="0"/>
              <a:t>An abstract unit of measure that represents the </a:t>
            </a:r>
            <a:r>
              <a:rPr lang="en-US" sz="2000" b="1" u="sng" dirty="0"/>
              <a:t>effort, complexity, and risk</a:t>
            </a:r>
            <a:r>
              <a:rPr lang="en-US" sz="2000" dirty="0"/>
              <a:t> required to complete a user story. Story points are relative</a:t>
            </a:r>
          </a:p>
        </p:txBody>
      </p:sp>
    </p:spTree>
    <p:extLst>
      <p:ext uri="{BB962C8B-B14F-4D97-AF65-F5344CB8AC3E}">
        <p14:creationId xmlns:p14="http://schemas.microsoft.com/office/powerpoint/2010/main" val="39622281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700993"/>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719138" lvl="0" algn="l" rtl="0">
              <a:spcBef>
                <a:spcPts val="0"/>
              </a:spcBef>
              <a:spcAft>
                <a:spcPts val="0"/>
              </a:spcAft>
              <a:buNone/>
            </a:pPr>
            <a:r>
              <a:rPr lang="en-US" sz="1800" dirty="0">
                <a:solidFill>
                  <a:schemeClr val="bg1"/>
                </a:solidFill>
              </a:rPr>
              <a:t>Prioritize against other requirements in the product backlog and add to the product backlog, in order of priority.</a:t>
            </a: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Estimating using T-Shirt Sizing</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pic>
        <p:nvPicPr>
          <p:cNvPr id="3" name="Picture 2">
            <a:extLst>
              <a:ext uri="{FF2B5EF4-FFF2-40B4-BE49-F238E27FC236}">
                <a16:creationId xmlns:a16="http://schemas.microsoft.com/office/drawing/2014/main" id="{BE8C8AAC-FD82-35C2-78AD-A0166DA65D0A}"/>
              </a:ext>
            </a:extLst>
          </p:cNvPr>
          <p:cNvPicPr>
            <a:picLocks noChangeAspect="1"/>
          </p:cNvPicPr>
          <p:nvPr/>
        </p:nvPicPr>
        <p:blipFill>
          <a:blip r:embed="rId4"/>
          <a:stretch>
            <a:fillRect/>
          </a:stretch>
        </p:blipFill>
        <p:spPr>
          <a:xfrm>
            <a:off x="3313893" y="1762706"/>
            <a:ext cx="5564214" cy="4308699"/>
          </a:xfrm>
          <a:prstGeom prst="rect">
            <a:avLst/>
          </a:prstGeom>
        </p:spPr>
      </p:pic>
      <p:sp>
        <p:nvSpPr>
          <p:cNvPr id="4" name="TextBox 3">
            <a:extLst>
              <a:ext uri="{FF2B5EF4-FFF2-40B4-BE49-F238E27FC236}">
                <a16:creationId xmlns:a16="http://schemas.microsoft.com/office/drawing/2014/main" id="{1E0DB930-AE9B-A2B4-F806-03D27AE25E71}"/>
              </a:ext>
            </a:extLst>
          </p:cNvPr>
          <p:cNvSpPr txBox="1"/>
          <p:nvPr/>
        </p:nvSpPr>
        <p:spPr>
          <a:xfrm>
            <a:off x="617280" y="2212559"/>
            <a:ext cx="2696613" cy="400110"/>
          </a:xfrm>
          <a:prstGeom prst="rect">
            <a:avLst/>
          </a:prstGeom>
          <a:noFill/>
        </p:spPr>
        <p:txBody>
          <a:bodyPr wrap="square">
            <a:spAutoFit/>
          </a:bodyPr>
          <a:lstStyle/>
          <a:p>
            <a:pPr algn="ctr"/>
            <a:r>
              <a:rPr lang="en-US" sz="2000" b="1" dirty="0">
                <a:solidFill>
                  <a:srgbClr val="1B1E2B"/>
                </a:solidFill>
              </a:rPr>
              <a:t># of Story Points</a:t>
            </a:r>
            <a:endParaRPr lang="ar-SA" sz="2000" b="1" dirty="0">
              <a:solidFill>
                <a:srgbClr val="1B1E2B"/>
              </a:solidFill>
            </a:endParaRPr>
          </a:p>
        </p:txBody>
      </p:sp>
      <p:sp>
        <p:nvSpPr>
          <p:cNvPr id="5" name="TextBox 4">
            <a:extLst>
              <a:ext uri="{FF2B5EF4-FFF2-40B4-BE49-F238E27FC236}">
                <a16:creationId xmlns:a16="http://schemas.microsoft.com/office/drawing/2014/main" id="{A8A054BA-9B18-B80B-DE37-4C794A67CA5E}"/>
              </a:ext>
            </a:extLst>
          </p:cNvPr>
          <p:cNvSpPr txBox="1"/>
          <p:nvPr/>
        </p:nvSpPr>
        <p:spPr>
          <a:xfrm>
            <a:off x="617279" y="3378266"/>
            <a:ext cx="2696613" cy="400110"/>
          </a:xfrm>
          <a:prstGeom prst="rect">
            <a:avLst/>
          </a:prstGeom>
          <a:noFill/>
        </p:spPr>
        <p:txBody>
          <a:bodyPr wrap="square">
            <a:spAutoFit/>
          </a:bodyPr>
          <a:lstStyle/>
          <a:p>
            <a:pPr algn="ctr"/>
            <a:r>
              <a:rPr lang="en-US" sz="2000" b="1" dirty="0">
                <a:solidFill>
                  <a:srgbClr val="1B1E2B"/>
                </a:solidFill>
              </a:rPr>
              <a:t>User Stories</a:t>
            </a:r>
            <a:endParaRPr lang="ar-SA" sz="2000" b="1" dirty="0">
              <a:solidFill>
                <a:srgbClr val="1B1E2B"/>
              </a:solidFill>
            </a:endParaRPr>
          </a:p>
        </p:txBody>
      </p:sp>
    </p:spTree>
    <p:extLst>
      <p:ext uri="{BB962C8B-B14F-4D97-AF65-F5344CB8AC3E}">
        <p14:creationId xmlns:p14="http://schemas.microsoft.com/office/powerpoint/2010/main" val="10648377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Calculating Velocity</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1926981"/>
            <a:ext cx="10541000" cy="212361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At the beginning of the project, the team estimates initial velocity</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then calculated based on actual performance</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measured in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FDE88A2B-AF9F-CA10-7399-D6FA6D213BD8}"/>
                  </a:ext>
                </a:extLst>
              </p:cNvPr>
              <p:cNvSpPr txBox="1"/>
              <p:nvPr/>
            </p:nvSpPr>
            <p:spPr>
              <a:xfrm>
                <a:off x="1443038" y="4955319"/>
                <a:ext cx="4274283" cy="529184"/>
              </a:xfrm>
              <a:prstGeom prst="rect">
                <a:avLst/>
              </a:prstGeom>
              <a:noFill/>
            </p:spPr>
            <p:txBody>
              <a:bodyPr wrap="square" rtlCol="0">
                <a:spAutoFit/>
              </a:bodyPr>
              <a:lstStyle/>
              <a:p>
                <a:pPr/>
                <a14:m>
                  <m:oMath xmlns:m="http://schemas.openxmlformats.org/officeDocument/2006/math">
                    <m:r>
                      <m:rPr>
                        <m:sty m:val="p"/>
                      </m:rPr>
                      <a:rPr lang="en-US" sz="2000" b="0" i="0" smtClean="0">
                        <a:latin typeface="Cambria Math" panose="02040503050406030204" pitchFamily="18" charset="0"/>
                      </a:rPr>
                      <m:t>Current</m:t>
                    </m:r>
                    <m:r>
                      <a:rPr lang="en-US" sz="2000" b="0" i="0" smtClean="0">
                        <a:latin typeface="Cambria Math" panose="02040503050406030204" pitchFamily="18" charset="0"/>
                      </a:rPr>
                      <m:t> </m:t>
                    </m:r>
                    <m:r>
                      <m:rPr>
                        <m:sty m:val="p"/>
                      </m:rPr>
                      <a:rPr lang="en-US" sz="2000" b="0" i="0" smtClean="0">
                        <a:latin typeface="Cambria Math" panose="02040503050406030204" pitchFamily="18" charset="0"/>
                      </a:rPr>
                      <m:t>Velocity</m:t>
                    </m:r>
                    <m:r>
                      <a:rPr lang="en-US" sz="2000" b="0" i="0"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0" smtClean="0">
                            <a:latin typeface="Cambria Math" panose="02040503050406030204" pitchFamily="18" charset="0"/>
                          </a:rPr>
                          <m:t>10</m:t>
                        </m:r>
                        <m:r>
                          <a:rPr lang="en-US" sz="2000" b="0" i="0" smtClean="0">
                            <a:latin typeface="Cambria Math" panose="02040503050406030204" pitchFamily="18" charset="0"/>
                          </a:rPr>
                          <m:t>+</m:t>
                        </m:r>
                        <m:r>
                          <a:rPr lang="en-US" sz="2000" b="0" i="1" smtClean="0">
                            <a:latin typeface="Cambria Math" panose="02040503050406030204" pitchFamily="18" charset="0"/>
                          </a:rPr>
                          <m:t>12</m:t>
                        </m:r>
                        <m:r>
                          <a:rPr lang="en-US" sz="2000" b="0" i="0" smtClean="0">
                            <a:latin typeface="Cambria Math" panose="02040503050406030204" pitchFamily="18" charset="0"/>
                          </a:rPr>
                          <m:t>+</m:t>
                        </m:r>
                        <m:r>
                          <a:rPr lang="en-US" sz="2000" b="0" i="1" smtClean="0">
                            <a:latin typeface="Cambria Math" panose="02040503050406030204" pitchFamily="18" charset="0"/>
                          </a:rPr>
                          <m:t>13</m:t>
                        </m:r>
                      </m:num>
                      <m:den>
                        <m:r>
                          <a:rPr lang="en-US" sz="2000" b="0" i="1" smtClean="0">
                            <a:latin typeface="Cambria Math" panose="02040503050406030204" pitchFamily="18" charset="0"/>
                          </a:rPr>
                          <m:t>3</m:t>
                        </m:r>
                      </m:den>
                    </m:f>
                  </m:oMath>
                </a14:m>
                <a:r>
                  <a:rPr lang="en-US" sz="1600" b="0" dirty="0"/>
                  <a:t>= 11.6</a:t>
                </a:r>
              </a:p>
            </p:txBody>
          </p:sp>
        </mc:Choice>
        <mc:Fallback>
          <p:sp>
            <p:nvSpPr>
              <p:cNvPr id="5" name="TextBox 4">
                <a:extLst>
                  <a:ext uri="{FF2B5EF4-FFF2-40B4-BE49-F238E27FC236}">
                    <a16:creationId xmlns:a16="http://schemas.microsoft.com/office/drawing/2014/main" id="{FDE88A2B-AF9F-CA10-7399-D6FA6D213BD8}"/>
                  </a:ext>
                </a:extLst>
              </p:cNvPr>
              <p:cNvSpPr txBox="1">
                <a:spLocks noRot="1" noChangeAspect="1" noMove="1" noResize="1" noEditPoints="1" noAdjustHandles="1" noChangeArrowheads="1" noChangeShapeType="1" noTextEdit="1"/>
              </p:cNvSpPr>
              <p:nvPr/>
            </p:nvSpPr>
            <p:spPr>
              <a:xfrm>
                <a:off x="1443038" y="4955319"/>
                <a:ext cx="4274283" cy="529184"/>
              </a:xfrm>
              <a:prstGeom prst="rect">
                <a:avLst/>
              </a:prstGeom>
              <a:blipFill>
                <a:blip r:embed="rId4"/>
                <a:stretch>
                  <a:fillRect/>
                </a:stretch>
              </a:blipFill>
            </p:spPr>
            <p:txBody>
              <a:bodyPr/>
              <a:lstStyle/>
              <a:p>
                <a:r>
                  <a:rPr lang="ar-SA">
                    <a:noFill/>
                  </a:rPr>
                  <a:t> </a:t>
                </a:r>
              </a:p>
            </p:txBody>
          </p:sp>
        </mc:Fallback>
      </mc:AlternateContent>
      <p:graphicFrame>
        <p:nvGraphicFramePr>
          <p:cNvPr id="4" name="Content Placeholder 4">
            <a:extLst>
              <a:ext uri="{FF2B5EF4-FFF2-40B4-BE49-F238E27FC236}">
                <a16:creationId xmlns:a16="http://schemas.microsoft.com/office/drawing/2014/main" id="{C1CA763C-897D-9E71-9FC5-935F39382D7F}"/>
              </a:ext>
            </a:extLst>
          </p:cNvPr>
          <p:cNvGraphicFramePr>
            <a:graphicFrameLocks/>
          </p:cNvGraphicFramePr>
          <p:nvPr>
            <p:extLst>
              <p:ext uri="{D42A27DB-BD31-4B8C-83A1-F6EECF244321}">
                <p14:modId xmlns:p14="http://schemas.microsoft.com/office/powerpoint/2010/main" val="1384668642"/>
              </p:ext>
            </p:extLst>
          </p:nvPr>
        </p:nvGraphicFramePr>
        <p:xfrm>
          <a:off x="6111478" y="4283917"/>
          <a:ext cx="3700049" cy="1727100"/>
        </p:xfrm>
        <a:graphic>
          <a:graphicData uri="http://schemas.openxmlformats.org/drawingml/2006/table">
            <a:tbl>
              <a:tblPr firstRow="1" lastRow="1" bandRow="1">
                <a:tableStyleId>{B301B821-A1FF-4177-AEE7-76D212191A09}</a:tableStyleId>
              </a:tblPr>
              <a:tblGrid>
                <a:gridCol w="1887399">
                  <a:extLst>
                    <a:ext uri="{9D8B030D-6E8A-4147-A177-3AD203B41FA5}">
                      <a16:colId xmlns:a16="http://schemas.microsoft.com/office/drawing/2014/main" val="20001"/>
                    </a:ext>
                  </a:extLst>
                </a:gridCol>
                <a:gridCol w="1812650">
                  <a:extLst>
                    <a:ext uri="{9D8B030D-6E8A-4147-A177-3AD203B41FA5}">
                      <a16:colId xmlns:a16="http://schemas.microsoft.com/office/drawing/2014/main" val="20002"/>
                    </a:ext>
                  </a:extLst>
                </a:gridCol>
              </a:tblGrid>
              <a:tr h="402215">
                <a:tc>
                  <a:txBody>
                    <a:bodyPr/>
                    <a:lstStyle/>
                    <a:p>
                      <a:pPr algn="ctr"/>
                      <a:r>
                        <a:rPr lang="en-US" sz="1400" dirty="0"/>
                        <a:t>Iteration/ Sprint # </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Actual Velocity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t>2</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t>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Current Velocity</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11.6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bl>
          </a:graphicData>
        </a:graphic>
      </p:graphicFrame>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CDAD0EB2-2DAE-2A49-8A46-28F4206E1BA2}"/>
                  </a:ext>
                </a:extLst>
              </p:cNvPr>
              <p:cNvSpPr txBox="1"/>
              <p:nvPr/>
            </p:nvSpPr>
            <p:spPr>
              <a:xfrm>
                <a:off x="762000" y="3577623"/>
                <a:ext cx="10276851" cy="757002"/>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m:rPr>
                          <m:sty m:val="p"/>
                        </m:rPr>
                        <a:rPr lang="en-US" sz="1600" b="0" i="1" smtClean="0">
                          <a:solidFill>
                            <a:srgbClr val="FF0000"/>
                          </a:solidFill>
                          <a:latin typeface="Cambria Math" panose="02040503050406030204" pitchFamily="18" charset="0"/>
                        </a:rPr>
                        <m:t>C</m:t>
                      </m:r>
                      <m:r>
                        <m:rPr>
                          <m:sty m:val="p"/>
                        </m:rPr>
                        <a:rPr lang="en-US" sz="1600" b="0" i="0" smtClean="0">
                          <a:solidFill>
                            <a:srgbClr val="FF0000"/>
                          </a:solidFill>
                          <a:latin typeface="Cambria Math" panose="02040503050406030204" pitchFamily="18" charset="0"/>
                        </a:rPr>
                        <m:t>urrent</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f>
                        <m:fPr>
                          <m:ctrlPr>
                            <a:rPr lang="en-US" sz="1600" b="0" i="0" smtClean="0">
                              <a:solidFill>
                                <a:srgbClr val="FF0000"/>
                              </a:solidFill>
                              <a:latin typeface="Cambria Math" panose="02040503050406030204" pitchFamily="18" charset="0"/>
                            </a:rPr>
                          </m:ctrlPr>
                        </m:fPr>
                        <m:num>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Iteration</m:t>
                          </m:r>
                          <m:r>
                            <a:rPr lang="en-US" sz="1600" b="0" i="0" smtClean="0">
                              <a:solidFill>
                                <a:srgbClr val="FF0000"/>
                              </a:solidFill>
                              <a:latin typeface="Cambria Math" panose="02040503050406030204" pitchFamily="18" charset="0"/>
                            </a:rPr>
                            <m:t> 1+</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2+ ,…..+</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N</m:t>
                          </m:r>
                        </m:num>
                        <m:den>
                          <m:r>
                            <a:rPr lang="en-US" sz="1600" i="1">
                              <a:solidFill>
                                <a:srgbClr val="FF0000"/>
                              </a:solidFill>
                              <a:latin typeface="Cambria Math" panose="02040503050406030204" pitchFamily="18" charset="0"/>
                            </a:rPr>
                            <m:t>𝑇𝑜𝑡𝑎𝑙</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𝑁𝑢𝑚𝑏𝑒𝑟</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𝑜𝑓</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𝐼𝑡𝑒𝑟𝑎𝑡𝑖𝑜𝑛𝑠</m:t>
                          </m:r>
                        </m:den>
                      </m:f>
                    </m:oMath>
                  </m:oMathPara>
                </a14:m>
                <a:endParaRPr lang="en-US" sz="1600" b="0" dirty="0">
                  <a:solidFill>
                    <a:srgbClr val="FF0000"/>
                  </a:solidFill>
                </a:endParaRPr>
              </a:p>
              <a:p>
                <a:endParaRPr lang="ar-SA" sz="1600" dirty="0"/>
              </a:p>
            </p:txBody>
          </p:sp>
        </mc:Choice>
        <mc:Fallback>
          <p:sp>
            <p:nvSpPr>
              <p:cNvPr id="7" name="TextBox 6">
                <a:extLst>
                  <a:ext uri="{FF2B5EF4-FFF2-40B4-BE49-F238E27FC236}">
                    <a16:creationId xmlns:a16="http://schemas.microsoft.com/office/drawing/2014/main" id="{CDAD0EB2-2DAE-2A49-8A46-28F4206E1BA2}"/>
                  </a:ext>
                </a:extLst>
              </p:cNvPr>
              <p:cNvSpPr txBox="1">
                <a:spLocks noRot="1" noChangeAspect="1" noMove="1" noResize="1" noEditPoints="1" noAdjustHandles="1" noChangeArrowheads="1" noChangeShapeType="1" noTextEdit="1"/>
              </p:cNvSpPr>
              <p:nvPr/>
            </p:nvSpPr>
            <p:spPr>
              <a:xfrm>
                <a:off x="762000" y="3577623"/>
                <a:ext cx="10276851" cy="757002"/>
              </a:xfrm>
              <a:prstGeom prst="rect">
                <a:avLst/>
              </a:prstGeom>
              <a:blipFill>
                <a:blip r:embed="rId5"/>
                <a:stretch>
                  <a:fillRect l="-1235" t="-4918" b="-14754"/>
                </a:stretch>
              </a:blipFill>
            </p:spPr>
            <p:txBody>
              <a:bodyPr/>
              <a:lstStyle/>
              <a:p>
                <a:r>
                  <a:rPr lang="ar-SA">
                    <a:noFill/>
                  </a:rPr>
                  <a:t> </a:t>
                </a:r>
              </a:p>
            </p:txBody>
          </p:sp>
        </mc:Fallback>
      </mc:AlternateContent>
    </p:spTree>
    <p:extLst>
      <p:ext uri="{BB962C8B-B14F-4D97-AF65-F5344CB8AC3E}">
        <p14:creationId xmlns:p14="http://schemas.microsoft.com/office/powerpoint/2010/main" val="1715046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Iteration/Sprint Planning using Velocity</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2038577"/>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Example:</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After 4 Iterations/Sprints, Current Velocity = 15</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graphicFrame>
        <p:nvGraphicFramePr>
          <p:cNvPr id="6" name="Content Placeholder 4">
            <a:extLst>
              <a:ext uri="{FF2B5EF4-FFF2-40B4-BE49-F238E27FC236}">
                <a16:creationId xmlns:a16="http://schemas.microsoft.com/office/drawing/2014/main" id="{A874C573-FE65-BC10-35BB-BA092A718799}"/>
              </a:ext>
            </a:extLst>
          </p:cNvPr>
          <p:cNvGraphicFramePr>
            <a:graphicFrameLocks/>
          </p:cNvGraphicFramePr>
          <p:nvPr>
            <p:extLst>
              <p:ext uri="{D42A27DB-BD31-4B8C-83A1-F6EECF244321}">
                <p14:modId xmlns:p14="http://schemas.microsoft.com/office/powerpoint/2010/main" val="3347083803"/>
              </p:ext>
            </p:extLst>
          </p:nvPr>
        </p:nvGraphicFramePr>
        <p:xfrm>
          <a:off x="2259201" y="3191257"/>
          <a:ext cx="3700048" cy="2220364"/>
        </p:xfrm>
        <a:graphic>
          <a:graphicData uri="http://schemas.openxmlformats.org/drawingml/2006/table">
            <a:tbl>
              <a:tblPr fir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8" name="TextBox 7">
            <a:extLst>
              <a:ext uri="{FF2B5EF4-FFF2-40B4-BE49-F238E27FC236}">
                <a16:creationId xmlns:a16="http://schemas.microsoft.com/office/drawing/2014/main" id="{089AAF61-3662-9E9B-516C-E703DD270175}"/>
              </a:ext>
            </a:extLst>
          </p:cNvPr>
          <p:cNvSpPr txBox="1"/>
          <p:nvPr/>
        </p:nvSpPr>
        <p:spPr>
          <a:xfrm>
            <a:off x="2375093" y="5435195"/>
            <a:ext cx="3529350" cy="584775"/>
          </a:xfrm>
          <a:prstGeom prst="rect">
            <a:avLst/>
          </a:prstGeom>
          <a:noFill/>
        </p:spPr>
        <p:txBody>
          <a:bodyPr wrap="square" rtlCol="0">
            <a:spAutoFit/>
          </a:bodyPr>
          <a:lstStyle/>
          <a:p>
            <a:pPr algn="ctr"/>
            <a:r>
              <a:rPr lang="en-US" sz="1600" b="0" dirty="0"/>
              <a:t>Product Backlog after </a:t>
            </a:r>
          </a:p>
          <a:p>
            <a:pPr algn="ctr"/>
            <a:r>
              <a:rPr lang="en-US" sz="1600" b="0" dirty="0"/>
              <a:t>Iteration/Sprint 4</a:t>
            </a:r>
          </a:p>
        </p:txBody>
      </p:sp>
      <p:graphicFrame>
        <p:nvGraphicFramePr>
          <p:cNvPr id="9" name="Content Placeholder 4">
            <a:extLst>
              <a:ext uri="{FF2B5EF4-FFF2-40B4-BE49-F238E27FC236}">
                <a16:creationId xmlns:a16="http://schemas.microsoft.com/office/drawing/2014/main" id="{45352635-0728-EA74-09F5-C74D27152FFB}"/>
              </a:ext>
            </a:extLst>
          </p:cNvPr>
          <p:cNvGraphicFramePr>
            <a:graphicFrameLocks/>
          </p:cNvGraphicFramePr>
          <p:nvPr>
            <p:extLst>
              <p:ext uri="{D42A27DB-BD31-4B8C-83A1-F6EECF244321}">
                <p14:modId xmlns:p14="http://schemas.microsoft.com/office/powerpoint/2010/main" val="897107118"/>
              </p:ext>
            </p:extLst>
          </p:nvPr>
        </p:nvGraphicFramePr>
        <p:xfrm>
          <a:off x="6980165" y="3191257"/>
          <a:ext cx="3700048" cy="1940460"/>
        </p:xfrm>
        <a:graphic>
          <a:graphicData uri="http://schemas.openxmlformats.org/drawingml/2006/table">
            <a:tbl>
              <a:tblPr firstRow="1" la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Total Story Points</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10" name="TextBox 9">
            <a:extLst>
              <a:ext uri="{FF2B5EF4-FFF2-40B4-BE49-F238E27FC236}">
                <a16:creationId xmlns:a16="http://schemas.microsoft.com/office/drawing/2014/main" id="{CB3A4372-F239-3A4C-E864-F8AD20997537}"/>
              </a:ext>
            </a:extLst>
          </p:cNvPr>
          <p:cNvSpPr txBox="1"/>
          <p:nvPr/>
        </p:nvSpPr>
        <p:spPr>
          <a:xfrm>
            <a:off x="7065514" y="5435195"/>
            <a:ext cx="3529350" cy="338554"/>
          </a:xfrm>
          <a:prstGeom prst="rect">
            <a:avLst/>
          </a:prstGeom>
          <a:noFill/>
        </p:spPr>
        <p:txBody>
          <a:bodyPr wrap="square" rtlCol="0">
            <a:spAutoFit/>
          </a:bodyPr>
          <a:lstStyle/>
          <a:p>
            <a:pPr algn="ctr"/>
            <a:r>
              <a:rPr lang="en-US" sz="1600" b="0" dirty="0"/>
              <a:t>Iteration/Sprint 5 Backlog</a:t>
            </a:r>
          </a:p>
        </p:txBody>
      </p:sp>
      <p:cxnSp>
        <p:nvCxnSpPr>
          <p:cNvPr id="12" name="Straight Arrow Connector 11">
            <a:extLst>
              <a:ext uri="{FF2B5EF4-FFF2-40B4-BE49-F238E27FC236}">
                <a16:creationId xmlns:a16="http://schemas.microsoft.com/office/drawing/2014/main" id="{46A64827-BF5D-707A-FB94-DB83EE49FF3C}"/>
              </a:ext>
            </a:extLst>
          </p:cNvPr>
          <p:cNvCxnSpPr>
            <a:cxnSpLocks/>
          </p:cNvCxnSpPr>
          <p:nvPr/>
        </p:nvCxnSpPr>
        <p:spPr>
          <a:xfrm>
            <a:off x="5959249" y="4040647"/>
            <a:ext cx="10209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40282DB8-DD10-F2C5-939B-E3DDEDBBA4DF}"/>
              </a:ext>
            </a:extLst>
          </p:cNvPr>
          <p:cNvCxnSpPr>
            <a:cxnSpLocks/>
          </p:cNvCxnSpPr>
          <p:nvPr/>
        </p:nvCxnSpPr>
        <p:spPr>
          <a:xfrm>
            <a:off x="5959248" y="4339581"/>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55C30FF8-FED3-953D-7B8B-48392839B0A8}"/>
              </a:ext>
            </a:extLst>
          </p:cNvPr>
          <p:cNvCxnSpPr>
            <a:cxnSpLocks/>
          </p:cNvCxnSpPr>
          <p:nvPr/>
        </p:nvCxnSpPr>
        <p:spPr>
          <a:xfrm>
            <a:off x="5959248" y="4706395"/>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BD3F0D3-6F3C-CCFD-3F90-79B359E362A3}"/>
              </a:ext>
            </a:extLst>
          </p:cNvPr>
          <p:cNvCxnSpPr/>
          <p:nvPr/>
        </p:nvCxnSpPr>
        <p:spPr>
          <a:xfrm>
            <a:off x="1934022" y="4828674"/>
            <a:ext cx="4324684"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9B33D9EA-3FD4-B902-24F6-C51A80FD945D}"/>
              </a:ext>
            </a:extLst>
          </p:cNvPr>
          <p:cNvSpPr txBox="1"/>
          <p:nvPr/>
        </p:nvSpPr>
        <p:spPr>
          <a:xfrm>
            <a:off x="431460" y="4536286"/>
            <a:ext cx="1665151" cy="584775"/>
          </a:xfrm>
          <a:prstGeom prst="rect">
            <a:avLst/>
          </a:prstGeom>
          <a:noFill/>
        </p:spPr>
        <p:txBody>
          <a:bodyPr wrap="square" rtlCol="0">
            <a:spAutoFit/>
          </a:bodyPr>
          <a:lstStyle/>
          <a:p>
            <a:pPr algn="ctr"/>
            <a:r>
              <a:rPr lang="en-US" sz="1600" b="0" dirty="0"/>
              <a:t>Velocity</a:t>
            </a:r>
          </a:p>
          <a:p>
            <a:pPr algn="ctr"/>
            <a:r>
              <a:rPr lang="en-US" sz="1600" dirty="0"/>
              <a:t>Threshold</a:t>
            </a:r>
            <a:endParaRPr lang="en-US" sz="1600" b="0" dirty="0"/>
          </a:p>
        </p:txBody>
      </p:sp>
    </p:spTree>
    <p:extLst>
      <p:ext uri="{BB962C8B-B14F-4D97-AF65-F5344CB8AC3E}">
        <p14:creationId xmlns:p14="http://schemas.microsoft.com/office/powerpoint/2010/main" val="69449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326086" y="1048856"/>
            <a:ext cx="739510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Documents used in Agile Time Management</a:t>
            </a:r>
            <a:endParaRPr lang="en-US"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graphicFrame>
        <p:nvGraphicFramePr>
          <p:cNvPr id="3" name="Content Placeholder 4">
            <a:extLst>
              <a:ext uri="{FF2B5EF4-FFF2-40B4-BE49-F238E27FC236}">
                <a16:creationId xmlns:a16="http://schemas.microsoft.com/office/drawing/2014/main" id="{BC4B8267-77E7-E3C7-5673-9D91EF872372}"/>
              </a:ext>
            </a:extLst>
          </p:cNvPr>
          <p:cNvGraphicFramePr>
            <a:graphicFrameLocks/>
          </p:cNvGraphicFramePr>
          <p:nvPr>
            <p:extLst>
              <p:ext uri="{D42A27DB-BD31-4B8C-83A1-F6EECF244321}">
                <p14:modId xmlns:p14="http://schemas.microsoft.com/office/powerpoint/2010/main" val="3994027974"/>
              </p:ext>
            </p:extLst>
          </p:nvPr>
        </p:nvGraphicFramePr>
        <p:xfrm>
          <a:off x="962648" y="2059873"/>
          <a:ext cx="10276851" cy="3929360"/>
        </p:xfrm>
        <a:graphic>
          <a:graphicData uri="http://schemas.openxmlformats.org/drawingml/2006/table">
            <a:tbl>
              <a:tblPr firstRow="1" bandRow="1">
                <a:tableStyleId>{B301B821-A1FF-4177-AEE7-76D212191A09}</a:tableStyleId>
              </a:tblPr>
              <a:tblGrid>
                <a:gridCol w="1894852">
                  <a:extLst>
                    <a:ext uri="{9D8B030D-6E8A-4147-A177-3AD203B41FA5}">
                      <a16:colId xmlns:a16="http://schemas.microsoft.com/office/drawing/2014/main" val="20001"/>
                    </a:ext>
                  </a:extLst>
                </a:gridCol>
                <a:gridCol w="8381999">
                  <a:extLst>
                    <a:ext uri="{9D8B030D-6E8A-4147-A177-3AD203B41FA5}">
                      <a16:colId xmlns:a16="http://schemas.microsoft.com/office/drawing/2014/main" val="20002"/>
                    </a:ext>
                  </a:extLst>
                </a:gridCol>
              </a:tblGrid>
              <a:tr h="294159">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656329">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Usually does not have specific dates, it will have general date ranges for groups of functionality and will allow an initial timeline for bringing the product to market</a:t>
                      </a:r>
                    </a:p>
                  </a:txBody>
                  <a:tcPr marL="97023" marR="97023" marT="48512" marB="48512"/>
                </a:tc>
                <a:extLst>
                  <a:ext uri="{0D108BD9-81ED-4DB2-BD59-A6C34878D82A}">
                    <a16:rowId xmlns:a16="http://schemas.microsoft.com/office/drawing/2014/main" val="10001"/>
                  </a:ext>
                </a:extLst>
              </a:tr>
              <a:tr h="84948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The requirements in product backlog will have estimated story points. </a:t>
                      </a:r>
                    </a:p>
                    <a:p>
                      <a:pPr marL="285750" indent="-285750">
                        <a:buFont typeface="Arial" panose="020B0604020202020204" pitchFamily="34" charset="0"/>
                        <a:buChar char="•"/>
                      </a:pPr>
                      <a:r>
                        <a:rPr lang="en-US" sz="1600" dirty="0"/>
                        <a:t>After knowing team’s velocity, a realistic project end date can be determined using the total number of story points in the product backlog</a:t>
                      </a:r>
                    </a:p>
                  </a:txBody>
                  <a:tcPr marL="97023" marR="97023" marT="48512" marB="48512" anchor="ctr"/>
                </a:tc>
                <a:extLst>
                  <a:ext uri="{0D108BD9-81ED-4DB2-BD59-A6C34878D82A}">
                    <a16:rowId xmlns:a16="http://schemas.microsoft.com/office/drawing/2014/main" val="10002"/>
                  </a:ext>
                </a:extLst>
              </a:tr>
              <a:tr h="656329">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Has a target release date for a specific goal (epic or set of requirements)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Team plan and work on only one release at a time.</a:t>
                      </a:r>
                    </a:p>
                  </a:txBody>
                  <a:tcPr marL="97023" marR="97023" marT="48512" marB="48512" anchor="ctr"/>
                </a:tc>
                <a:extLst>
                  <a:ext uri="{0D108BD9-81ED-4DB2-BD59-A6C34878D82A}">
                    <a16:rowId xmlns:a16="http://schemas.microsoft.com/office/drawing/2014/main" val="192030366"/>
                  </a:ext>
                </a:extLst>
              </a:tr>
              <a:tr h="656329">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During your sprint-planning meeting, you convert estimated story points to time.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In Sprint Retrospective, calculate velocity for that sprint based on finished story points</a:t>
                      </a:r>
                    </a:p>
                  </a:txBody>
                  <a:tcPr marL="97023" marR="97023" marT="48512" marB="48512" anchor="ctr"/>
                </a:tc>
                <a:extLst>
                  <a:ext uri="{0D108BD9-81ED-4DB2-BD59-A6C34878D82A}">
                    <a16:rowId xmlns:a16="http://schemas.microsoft.com/office/drawing/2014/main" val="2831596573"/>
                  </a:ext>
                </a:extLst>
              </a:tr>
            </a:tbl>
          </a:graphicData>
        </a:graphic>
      </p:graphicFrame>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8518754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6370223" y="2703929"/>
            <a:ext cx="5364741"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Agile Cost Management</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4</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3692335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1002506" cy="1325563"/>
          </a:xfrm>
        </p:spPr>
        <p:txBody>
          <a:bodyPr>
            <a:normAutofit/>
          </a:bodyPr>
          <a:lstStyle/>
          <a:p>
            <a:r>
              <a:rPr lang="en-US" sz="4000" dirty="0">
                <a:solidFill>
                  <a:schemeClr val="bg1"/>
                </a:solidFill>
              </a:rPr>
              <a:t>Top Agile Cost Management Characteristics</a:t>
            </a:r>
            <a:endParaRPr lang="ar-SA" sz="4000"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p:txBody>
          <a:bodyPr/>
          <a:lstStyle/>
          <a:p>
            <a:endParaRPr lang="ar-SA" dirty="0"/>
          </a:p>
        </p:txBody>
      </p:sp>
      <p:graphicFrame>
        <p:nvGraphicFramePr>
          <p:cNvPr id="5" name="Content Placeholder 4">
            <a:extLst>
              <a:ext uri="{FF2B5EF4-FFF2-40B4-BE49-F238E27FC236}">
                <a16:creationId xmlns:a16="http://schemas.microsoft.com/office/drawing/2014/main" id="{08367AB3-6ECD-F0AD-F7BB-4BB4DA6C918E}"/>
              </a:ext>
            </a:extLst>
          </p:cNvPr>
          <p:cNvGraphicFramePr>
            <a:graphicFrameLocks/>
          </p:cNvGraphicFramePr>
          <p:nvPr>
            <p:extLst>
              <p:ext uri="{D42A27DB-BD31-4B8C-83A1-F6EECF244321}">
                <p14:modId xmlns:p14="http://schemas.microsoft.com/office/powerpoint/2010/main" val="3294713605"/>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Cost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Project schedule, not scope, has the biggest effect on cost</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Projects may have a fixed cost and a fixed amount of time, and then complete requirements that fit into those costs and timeframe</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Product owners often secure project funding after the product roadmap stage is complete, not before project start as in traditional approach</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replace lower-priority requirements with new, equivalently sized high-priority requirements with no effect on time or cost</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release working, revenue-generating functionality early that can spend on future project activities, creating a self-funding project.</a:t>
                      </a:r>
                    </a:p>
                  </a:txBody>
                  <a:tcPr marL="97023" marR="97023" marT="48512" marB="48512" anchor="ctr"/>
                </a:tc>
                <a:extLst>
                  <a:ext uri="{0D108BD9-81ED-4DB2-BD59-A6C34878D82A}">
                    <a16:rowId xmlns:a16="http://schemas.microsoft.com/office/drawing/2014/main" val="2227228393"/>
                  </a:ext>
                </a:extLst>
              </a:tr>
            </a:tbl>
          </a:graphicData>
        </a:graphic>
      </p:graphicFrame>
      <p:sp>
        <p:nvSpPr>
          <p:cNvPr id="2" name="Google Shape;168;p5">
            <a:extLst>
              <a:ext uri="{FF2B5EF4-FFF2-40B4-BE49-F238E27FC236}">
                <a16:creationId xmlns:a16="http://schemas.microsoft.com/office/drawing/2014/main" id="{C9586311-630C-526B-82BA-D17BE9A24C5B}"/>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690942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endParaRPr lang="ar-SA" dirty="0"/>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2262669502"/>
              </p:ext>
            </p:extLst>
          </p:nvPr>
        </p:nvGraphicFramePr>
        <p:xfrm>
          <a:off x="838200" y="719667"/>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1890676"/>
            <a:ext cx="0" cy="496732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353F915-0051-AB30-3F67-48A255137478}"/>
              </a:ext>
            </a:extLst>
          </p:cNvPr>
          <p:cNvSpPr txBox="1"/>
          <p:nvPr/>
        </p:nvSpPr>
        <p:spPr>
          <a:xfrm>
            <a:off x="521040" y="3329806"/>
            <a:ext cx="5526831" cy="2585323"/>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solidFill>
                  <a:schemeClr val="bg1"/>
                </a:solidFill>
              </a:rPr>
              <a:t>Fixed Costs (doesn’t change with changing the # of Sprints in a project)</a:t>
            </a:r>
          </a:p>
          <a:p>
            <a:pPr marL="285750" indent="-285750">
              <a:buClr>
                <a:schemeClr val="bg1"/>
              </a:buClr>
              <a:buFont typeface="Arial" panose="020B0604020202020204" pitchFamily="34" charset="0"/>
              <a:buChar char="•"/>
            </a:pPr>
            <a:r>
              <a:rPr lang="en-US" sz="1800" dirty="0">
                <a:solidFill>
                  <a:schemeClr val="bg1"/>
                </a:solidFill>
              </a:rPr>
              <a:t>Usually, One-time costs  </a:t>
            </a:r>
          </a:p>
          <a:p>
            <a:pPr marL="285750" indent="-285750">
              <a:buClr>
                <a:schemeClr val="bg1"/>
              </a:buClr>
              <a:buFont typeface="Arial" panose="020B0604020202020204" pitchFamily="34" charset="0"/>
              <a:buChar char="•"/>
            </a:pPr>
            <a:r>
              <a:rPr lang="en-US" sz="1800" dirty="0">
                <a:solidFill>
                  <a:schemeClr val="bg1"/>
                </a:solidFill>
              </a:rPr>
              <a:t>Can be paid upfront or along the project</a:t>
            </a:r>
          </a:p>
          <a:p>
            <a:pPr marL="285750" indent="-285750">
              <a:buClr>
                <a:schemeClr val="bg1"/>
              </a:buClr>
              <a:buFont typeface="Arial" panose="020B0604020202020204" pitchFamily="34" charset="0"/>
              <a:buChar char="•"/>
            </a:pPr>
            <a:r>
              <a:rPr lang="en-US" sz="1800" dirty="0">
                <a:solidFill>
                  <a:schemeClr val="bg1"/>
                </a:solidFill>
              </a:rPr>
              <a:t>Examples:</a:t>
            </a:r>
          </a:p>
          <a:p>
            <a:pPr marL="285750" lvl="1" indent="30163">
              <a:buClr>
                <a:schemeClr val="bg1"/>
              </a:buClr>
              <a:buFont typeface="Arial" panose="020B0604020202020204" pitchFamily="34" charset="0"/>
              <a:buChar char="•"/>
            </a:pPr>
            <a:r>
              <a:rPr lang="en-US" sz="1800" dirty="0">
                <a:solidFill>
                  <a:schemeClr val="bg1"/>
                </a:solidFill>
              </a:rPr>
              <a:t> Hardware Costs</a:t>
            </a:r>
          </a:p>
          <a:p>
            <a:pPr marL="285750" lvl="1" indent="30163">
              <a:buClr>
                <a:schemeClr val="bg1"/>
              </a:buClr>
              <a:buFont typeface="Arial" panose="020B0604020202020204" pitchFamily="34" charset="0"/>
              <a:buChar char="•"/>
            </a:pPr>
            <a:r>
              <a:rPr lang="en-US" sz="1800" dirty="0">
                <a:solidFill>
                  <a:schemeClr val="bg1"/>
                </a:solidFill>
              </a:rPr>
              <a:t> Software Licenses</a:t>
            </a:r>
          </a:p>
          <a:p>
            <a:pPr marL="285750" lvl="1" indent="30163">
              <a:buClr>
                <a:schemeClr val="bg1"/>
              </a:buClr>
              <a:buFont typeface="Arial" panose="020B0604020202020204" pitchFamily="34" charset="0"/>
              <a:buChar char="•"/>
            </a:pPr>
            <a:r>
              <a:rPr lang="en-US" sz="1800" dirty="0">
                <a:solidFill>
                  <a:schemeClr val="bg1"/>
                </a:solidFill>
              </a:rPr>
              <a:t> Training Costs</a:t>
            </a:r>
          </a:p>
          <a:p>
            <a:pPr marL="285750" lvl="1" indent="30163">
              <a:buClr>
                <a:schemeClr val="bg1"/>
              </a:buClr>
              <a:buFont typeface="Arial" panose="020B0604020202020204" pitchFamily="34" charset="0"/>
              <a:buChar char="•"/>
            </a:pPr>
            <a:r>
              <a:rPr lang="en-US" sz="1800" dirty="0">
                <a:solidFill>
                  <a:schemeClr val="bg1"/>
                </a:solidFill>
              </a:rPr>
              <a:t> Hosting Costs</a:t>
            </a:r>
            <a:endParaRPr lang="ar-SA" sz="1800" dirty="0">
              <a:solidFill>
                <a:schemeClr val="bg1"/>
              </a:solidFill>
            </a:endParaRPr>
          </a:p>
        </p:txBody>
      </p:sp>
      <p:sp>
        <p:nvSpPr>
          <p:cNvPr id="4" name="TextBox 3">
            <a:extLst>
              <a:ext uri="{FF2B5EF4-FFF2-40B4-BE49-F238E27FC236}">
                <a16:creationId xmlns:a16="http://schemas.microsoft.com/office/drawing/2014/main" id="{4A1B02CD-E864-4AB4-62B9-F698AEF9D174}"/>
              </a:ext>
            </a:extLst>
          </p:cNvPr>
          <p:cNvSpPr txBox="1"/>
          <p:nvPr/>
        </p:nvSpPr>
        <p:spPr>
          <a:xfrm>
            <a:off x="6665169" y="3348856"/>
            <a:ext cx="5526831" cy="2308324"/>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solidFill>
                  <a:schemeClr val="bg1"/>
                </a:solidFill>
              </a:rPr>
              <a:t>Variable costs (depends on # of Sprints in a project)</a:t>
            </a:r>
          </a:p>
          <a:p>
            <a:pPr marL="285750" indent="-285750">
              <a:buClr>
                <a:schemeClr val="bg1"/>
              </a:buClr>
              <a:buFont typeface="Arial" panose="020B0604020202020204" pitchFamily="34" charset="0"/>
              <a:buChar char="•"/>
            </a:pPr>
            <a:r>
              <a:rPr lang="en-US" sz="1800" dirty="0">
                <a:solidFill>
                  <a:schemeClr val="bg1"/>
                </a:solidFill>
              </a:rPr>
              <a:t>Examples:</a:t>
            </a:r>
          </a:p>
          <a:p>
            <a:pPr marL="285750" lvl="1" indent="30163">
              <a:buClr>
                <a:schemeClr val="bg1"/>
              </a:buClr>
              <a:buFont typeface="Arial" panose="020B0604020202020204" pitchFamily="34" charset="0"/>
              <a:buChar char="•"/>
            </a:pPr>
            <a:r>
              <a:rPr lang="en-US" sz="1800" dirty="0">
                <a:solidFill>
                  <a:schemeClr val="bg1"/>
                </a:solidFill>
              </a:rPr>
              <a:t> Salaries</a:t>
            </a:r>
          </a:p>
          <a:p>
            <a:pPr marL="285750" lvl="1" indent="30163">
              <a:buClr>
                <a:schemeClr val="bg1"/>
              </a:buClr>
              <a:buFont typeface="Arial" panose="020B0604020202020204" pitchFamily="34" charset="0"/>
              <a:buChar char="•"/>
            </a:pPr>
            <a:r>
              <a:rPr lang="en-US" sz="1800" dirty="0">
                <a:solidFill>
                  <a:schemeClr val="bg1"/>
                </a:solidFill>
              </a:rPr>
              <a:t> Rent</a:t>
            </a:r>
          </a:p>
          <a:p>
            <a:pPr marL="285750" lvl="1" indent="30163">
              <a:buClr>
                <a:schemeClr val="bg1"/>
              </a:buClr>
              <a:buFont typeface="Arial" panose="020B0604020202020204" pitchFamily="34" charset="0"/>
              <a:buChar char="•"/>
            </a:pPr>
            <a:r>
              <a:rPr lang="en-US" sz="1800" dirty="0">
                <a:solidFill>
                  <a:schemeClr val="bg1"/>
                </a:solidFill>
              </a:rPr>
              <a:t> Utilities</a:t>
            </a:r>
          </a:p>
          <a:p>
            <a:pPr marL="285750" lvl="1" indent="-268288">
              <a:buClr>
                <a:schemeClr val="bg1"/>
              </a:buClr>
              <a:buFont typeface="Arial" panose="020B0604020202020204" pitchFamily="34" charset="0"/>
              <a:buChar char="•"/>
            </a:pPr>
            <a:r>
              <a:rPr lang="en-US" sz="1800" dirty="0">
                <a:solidFill>
                  <a:schemeClr val="bg1"/>
                </a:solidFill>
              </a:rPr>
              <a:t>Calculated per Sprint (for ex. 2 weeks), i.e. monthly salaries divided by 2 sprints/month</a:t>
            </a:r>
          </a:p>
        </p:txBody>
      </p:sp>
    </p:spTree>
    <p:extLst>
      <p:ext uri="{BB962C8B-B14F-4D97-AF65-F5344CB8AC3E}">
        <p14:creationId xmlns:p14="http://schemas.microsoft.com/office/powerpoint/2010/main" val="4011169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Creating an Initial Cost Estimate</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Estimate total # of Sprints from Product Roadmap, Release Plan</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Costs</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a:t>
            </a: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mc:AlternateContent xmlns:mc="http://schemas.openxmlformats.org/markup-compatibility/2006">
        <mc:Choice xmlns:a14="http://schemas.microsoft.com/office/drawing/2010/main" Requires="a14">
          <p:sp>
            <p:nvSpPr>
              <p:cNvPr id="2" name="TextBox 1">
                <a:extLst>
                  <a:ext uri="{FF2B5EF4-FFF2-40B4-BE49-F238E27FC236}">
                    <a16:creationId xmlns:a16="http://schemas.microsoft.com/office/drawing/2014/main" id="{066A77DB-9482-61FD-444F-B67C622203BD}"/>
                  </a:ext>
                </a:extLst>
              </p:cNvPr>
              <p:cNvSpPr txBox="1"/>
              <p:nvPr/>
            </p:nvSpPr>
            <p:spPr>
              <a:xfrm>
                <a:off x="372140" y="4611624"/>
                <a:ext cx="11302999" cy="738664"/>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US" sz="2400" b="1" i="1">
                          <a:latin typeface="Cambria Math" panose="02040503050406030204" pitchFamily="18" charset="0"/>
                        </a:rPr>
                        <m:t>𝑰𝒏𝒊𝒕𝒊𝒂𝒍</m:t>
                      </m:r>
                      <m:r>
                        <a:rPr lang="en-US" sz="2400" b="1" i="1">
                          <a:latin typeface="Cambria Math" panose="02040503050406030204" pitchFamily="18" charset="0"/>
                        </a:rPr>
                        <m:t> </m:t>
                      </m:r>
                      <m:r>
                        <a:rPr lang="en-US" sz="2400" b="1" i="1">
                          <a:latin typeface="Cambria Math" panose="02040503050406030204" pitchFamily="18" charset="0"/>
                        </a:rPr>
                        <m:t>𝑪𝒐𝒔𝒕</m:t>
                      </m:r>
                      <m:r>
                        <a:rPr lang="en-US" sz="2400" b="1" i="1">
                          <a:latin typeface="Cambria Math" panose="02040503050406030204" pitchFamily="18" charset="0"/>
                        </a:rPr>
                        <m:t> </m:t>
                      </m:r>
                      <m:r>
                        <a:rPr lang="en-US" sz="2400" b="1" i="1">
                          <a:latin typeface="Cambria Math" panose="02040503050406030204" pitchFamily="18" charset="0"/>
                        </a:rPr>
                        <m:t>𝑬𝒔𝒕𝒊𝒎𝒂𝒕𝒆</m:t>
                      </m:r>
                      <m:r>
                        <a:rPr lang="en-US" sz="2400" b="1" i="1">
                          <a:latin typeface="Cambria Math" panose="02040503050406030204" pitchFamily="18" charset="0"/>
                        </a:rPr>
                        <m:t>=</m:t>
                      </m:r>
                      <m:r>
                        <a:rPr lang="en-US" sz="2400" b="1" i="1">
                          <a:latin typeface="Cambria Math" panose="02040503050406030204" pitchFamily="18" charset="0"/>
                        </a:rPr>
                        <m:t>𝑭𝒊𝒙𝒆𝒅</m:t>
                      </m:r>
                      <m:r>
                        <a:rPr lang="en-US" sz="2400" b="1" i="1">
                          <a:latin typeface="Cambria Math" panose="02040503050406030204" pitchFamily="18" charset="0"/>
                        </a:rPr>
                        <m:t> </m:t>
                      </m:r>
                      <m:r>
                        <a:rPr lang="en-US" sz="2400" b="1" i="1">
                          <a:latin typeface="Cambria Math" panose="02040503050406030204" pitchFamily="18" charset="0"/>
                        </a:rPr>
                        <m:t>𝑪𝒐𝒔𝒕𝒔</m:t>
                      </m:r>
                      <m:r>
                        <a:rPr lang="en-US" sz="2400" b="1" i="1">
                          <a:latin typeface="Cambria Math" panose="02040503050406030204" pitchFamily="18" charset="0"/>
                        </a:rPr>
                        <m:t>+</m:t>
                      </m:r>
                      <m:r>
                        <m:rPr>
                          <m:nor/>
                        </m:rPr>
                        <a:rPr lang="en-US" sz="2400" b="1" i="1">
                          <a:latin typeface="Cambria Math" panose="02040503050406030204" pitchFamily="18" charset="0"/>
                        </a:rPr>
                        <m:t>(</m:t>
                      </m:r>
                      <m:r>
                        <m:rPr>
                          <m:nor/>
                        </m:rPr>
                        <a:rPr lang="en-US" sz="2400" b="1" i="1">
                          <a:latin typeface="Cambria Math" panose="02040503050406030204" pitchFamily="18" charset="0"/>
                        </a:rPr>
                        <m:t>Per</m:t>
                      </m:r>
                      <m:r>
                        <m:rPr>
                          <m:nor/>
                        </m:rPr>
                        <a:rPr lang="en-US" sz="2400" b="1" i="1">
                          <a:latin typeface="Cambria Math" panose="02040503050406030204" pitchFamily="18" charset="0"/>
                        </a:rPr>
                        <m:t> </m:t>
                      </m:r>
                      <m:r>
                        <m:rPr>
                          <m:nor/>
                        </m:rPr>
                        <a:rPr lang="en-US" sz="2400" b="1" i="1">
                          <a:latin typeface="Cambria Math" panose="02040503050406030204" pitchFamily="18" charset="0"/>
                        </a:rPr>
                        <m:t>Sprint</m:t>
                      </m:r>
                      <m:r>
                        <m:rPr>
                          <m:nor/>
                        </m:rPr>
                        <a:rPr lang="en-US" sz="2400" b="1" i="1">
                          <a:latin typeface="Cambria Math" panose="02040503050406030204" pitchFamily="18" charset="0"/>
                        </a:rPr>
                        <m:t> </m:t>
                      </m:r>
                      <m:r>
                        <m:rPr>
                          <m:nor/>
                        </m:rPr>
                        <a:rPr lang="en-US" sz="2400" b="1" i="1">
                          <a:latin typeface="Cambria Math" panose="02040503050406030204" pitchFamily="18" charset="0"/>
                        </a:rPr>
                        <m:t>Cost</m:t>
                      </m:r>
                      <m:r>
                        <m:rPr>
                          <m:nor/>
                        </m:rPr>
                        <a:rPr lang="en-US" sz="2400" b="1" i="1">
                          <a:latin typeface="Cambria Math" panose="02040503050406030204" pitchFamily="18" charset="0"/>
                        </a:rPr>
                        <m:t> * # </m:t>
                      </m:r>
                      <m:r>
                        <m:rPr>
                          <m:nor/>
                        </m:rPr>
                        <a:rPr lang="en-US" sz="2400" b="1" i="1">
                          <a:latin typeface="Cambria Math" panose="02040503050406030204" pitchFamily="18" charset="0"/>
                        </a:rPr>
                        <m:t>of</m:t>
                      </m:r>
                      <m:r>
                        <m:rPr>
                          <m:nor/>
                        </m:rPr>
                        <a:rPr lang="en-US" sz="2400" b="1" i="1">
                          <a:latin typeface="Cambria Math" panose="02040503050406030204" pitchFamily="18" charset="0"/>
                        </a:rPr>
                        <m:t> </m:t>
                      </m:r>
                      <m:r>
                        <m:rPr>
                          <m:nor/>
                        </m:rPr>
                        <a:rPr lang="en-US" sz="2400" b="1" i="1">
                          <a:latin typeface="Cambria Math" panose="02040503050406030204" pitchFamily="18" charset="0"/>
                        </a:rPr>
                        <m:t>Sprints</m:t>
                      </m:r>
                      <m:r>
                        <m:rPr>
                          <m:nor/>
                        </m:rPr>
                        <a:rPr lang="en-US" sz="2400" b="1" i="1">
                          <a:latin typeface="Cambria Math" panose="02040503050406030204" pitchFamily="18" charset="0"/>
                        </a:rPr>
                        <m:t>)</m:t>
                      </m:r>
                    </m:oMath>
                  </m:oMathPara>
                </a14:m>
                <a:endParaRPr lang="en-US" sz="2400" b="1" i="1" dirty="0">
                  <a:latin typeface="Cambria Math" panose="02040503050406030204" pitchFamily="18" charset="0"/>
                </a:endParaRPr>
              </a:p>
              <a:p>
                <a:endParaRPr lang="ar-SA" sz="2400" b="1" dirty="0"/>
              </a:p>
            </p:txBody>
          </p:sp>
        </mc:Choice>
        <mc:Fallback>
          <p:sp>
            <p:nvSpPr>
              <p:cNvPr id="2" name="TextBox 1">
                <a:extLst>
                  <a:ext uri="{FF2B5EF4-FFF2-40B4-BE49-F238E27FC236}">
                    <a16:creationId xmlns:a16="http://schemas.microsoft.com/office/drawing/2014/main" id="{066A77DB-9482-61FD-444F-B67C622203BD}"/>
                  </a:ext>
                </a:extLst>
              </p:cNvPr>
              <p:cNvSpPr txBox="1">
                <a:spLocks noRot="1" noChangeAspect="1" noMove="1" noResize="1" noEditPoints="1" noAdjustHandles="1" noChangeArrowheads="1" noChangeShapeType="1" noTextEdit="1"/>
              </p:cNvSpPr>
              <p:nvPr/>
            </p:nvSpPr>
            <p:spPr>
              <a:xfrm>
                <a:off x="372140" y="4611624"/>
                <a:ext cx="11302999" cy="738664"/>
              </a:xfrm>
              <a:prstGeom prst="rect">
                <a:avLst/>
              </a:prstGeom>
              <a:blipFill>
                <a:blip r:embed="rId4"/>
                <a:stretch>
                  <a:fillRect l="-1684" t="-5085" b="-22034"/>
                </a:stretch>
              </a:blipFill>
            </p:spPr>
            <p:txBody>
              <a:bodyPr/>
              <a:lstStyle/>
              <a:p>
                <a:r>
                  <a:rPr lang="ar-SA">
                    <a:noFill/>
                  </a:rPr>
                  <a:t> </a:t>
                </a:r>
              </a:p>
            </p:txBody>
          </p:sp>
        </mc:Fallback>
      </mc:AlternateContent>
    </p:spTree>
    <p:extLst>
      <p:ext uri="{BB962C8B-B14F-4D97-AF65-F5344CB8AC3E}">
        <p14:creationId xmlns:p14="http://schemas.microsoft.com/office/powerpoint/2010/main" val="36558602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Managing a Fixed Budget</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Budget is when you are given a fixed amount for the project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Per Sprint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Fixed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how many Sprints you can do in the project: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0455A296-1025-820A-7284-ED9C7575908E}"/>
                  </a:ext>
                </a:extLst>
              </p:cNvPr>
              <p:cNvSpPr txBox="1"/>
              <p:nvPr/>
            </p:nvSpPr>
            <p:spPr>
              <a:xfrm>
                <a:off x="-294610" y="4367139"/>
                <a:ext cx="11302999" cy="778931"/>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𝑴𝒂𝒙𝒊𝒎𝒖𝒎</m:t>
                      </m:r>
                      <m:r>
                        <a:rPr lang="en-US" sz="2400" b="1" i="1" smtClean="0">
                          <a:latin typeface="Cambria Math" panose="02040503050406030204" pitchFamily="18" charset="0"/>
                        </a:rPr>
                        <m:t> #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𝑩𝒖𝒅𝒈𝒆𝒕</m:t>
                              </m:r>
                              <m:r>
                                <a:rPr lang="en-US" sz="2400" b="1" i="1" smtClean="0">
                                  <a:latin typeface="Cambria Math" panose="02040503050406030204" pitchFamily="18" charset="0"/>
                                </a:rPr>
                                <m:t> −</m:t>
                              </m:r>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𝑪𝒐𝒔𝒕𝒔</m:t>
                              </m:r>
                            </m:e>
                          </m:d>
                        </m:num>
                        <m:den>
                          <m:r>
                            <a:rPr lang="en-US" sz="2400" b="1" i="1" smtClean="0">
                              <a:latin typeface="Cambria Math" panose="02040503050406030204" pitchFamily="18" charset="0"/>
                            </a:rPr>
                            <m:t>𝑷𝒆𝒓</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m:t>
                          </m:r>
                          <m:r>
                            <a:rPr lang="en-US" sz="2400" b="1" i="1" smtClean="0">
                              <a:latin typeface="Cambria Math" panose="02040503050406030204" pitchFamily="18" charset="0"/>
                            </a:rPr>
                            <m:t> </m:t>
                          </m:r>
                          <m:r>
                            <a:rPr lang="en-US" sz="2400" b="1" i="1" smtClean="0">
                              <a:latin typeface="Cambria Math" panose="02040503050406030204" pitchFamily="18" charset="0"/>
                            </a:rPr>
                            <m:t>𝑪𝒐𝒔𝒕</m:t>
                          </m:r>
                        </m:den>
                      </m:f>
                    </m:oMath>
                  </m:oMathPara>
                </a14:m>
                <a:endParaRPr lang="ar-SA" sz="2400" b="1" dirty="0"/>
              </a:p>
            </p:txBody>
          </p:sp>
        </mc:Choice>
        <mc:Fallback>
          <p:sp>
            <p:nvSpPr>
              <p:cNvPr id="3" name="TextBox 2">
                <a:extLst>
                  <a:ext uri="{FF2B5EF4-FFF2-40B4-BE49-F238E27FC236}">
                    <a16:creationId xmlns:a16="http://schemas.microsoft.com/office/drawing/2014/main" id="{0455A296-1025-820A-7284-ED9C7575908E}"/>
                  </a:ext>
                </a:extLst>
              </p:cNvPr>
              <p:cNvSpPr txBox="1">
                <a:spLocks noRot="1" noChangeAspect="1" noMove="1" noResize="1" noEditPoints="1" noAdjustHandles="1" noChangeArrowheads="1" noChangeShapeType="1" noTextEdit="1"/>
              </p:cNvSpPr>
              <p:nvPr/>
            </p:nvSpPr>
            <p:spPr>
              <a:xfrm>
                <a:off x="-294610" y="4367139"/>
                <a:ext cx="11302999" cy="778931"/>
              </a:xfrm>
              <a:prstGeom prst="rect">
                <a:avLst/>
              </a:prstGeom>
              <a:blipFill>
                <a:blip r:embed="rId4"/>
                <a:stretch>
                  <a:fillRect t="-4762" b="-19048"/>
                </a:stretch>
              </a:blipFill>
            </p:spPr>
            <p:txBody>
              <a:bodyPr/>
              <a:lstStyle/>
              <a:p>
                <a:r>
                  <a:rPr lang="ar-SA">
                    <a:noFill/>
                  </a:rPr>
                  <a:t> </a:t>
                </a:r>
              </a:p>
            </p:txBody>
          </p:sp>
        </mc:Fallback>
      </mc:AlternateContent>
    </p:spTree>
    <p:extLst>
      <p:ext uri="{BB962C8B-B14F-4D97-AF65-F5344CB8AC3E}">
        <p14:creationId xmlns:p14="http://schemas.microsoft.com/office/powerpoint/2010/main" val="13822449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How to Reduce Project Costs</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2" name="Up Arrow 1">
            <a:extLst>
              <a:ext uri="{FF2B5EF4-FFF2-40B4-BE49-F238E27FC236}">
                <a16:creationId xmlns:a16="http://schemas.microsoft.com/office/drawing/2014/main" id="{878B2C58-BC0F-91F5-454B-E24537EA13CF}"/>
              </a:ext>
            </a:extLst>
          </p:cNvPr>
          <p:cNvSpPr/>
          <p:nvPr/>
        </p:nvSpPr>
        <p:spPr>
          <a:xfrm>
            <a:off x="2971800" y="2876942"/>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4" name="Up Arrow 3">
            <a:extLst>
              <a:ext uri="{FF2B5EF4-FFF2-40B4-BE49-F238E27FC236}">
                <a16:creationId xmlns:a16="http://schemas.microsoft.com/office/drawing/2014/main" id="{8D7B146C-CC60-1E53-7F91-AFB358C0DA1D}"/>
              </a:ext>
            </a:extLst>
          </p:cNvPr>
          <p:cNvSpPr/>
          <p:nvPr/>
        </p:nvSpPr>
        <p:spPr>
          <a:xfrm rot="10800000">
            <a:off x="8343900" y="2876942"/>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5" name="TextBox 4">
            <a:extLst>
              <a:ext uri="{FF2B5EF4-FFF2-40B4-BE49-F238E27FC236}">
                <a16:creationId xmlns:a16="http://schemas.microsoft.com/office/drawing/2014/main" id="{D2A25B39-F736-CBD1-9D87-3A26F1C49EF8}"/>
              </a:ext>
            </a:extLst>
          </p:cNvPr>
          <p:cNvSpPr txBox="1"/>
          <p:nvPr/>
        </p:nvSpPr>
        <p:spPr>
          <a:xfrm>
            <a:off x="1524000" y="4704842"/>
            <a:ext cx="3711468" cy="1015663"/>
          </a:xfrm>
          <a:prstGeom prst="rect">
            <a:avLst/>
          </a:prstGeom>
          <a:noFill/>
        </p:spPr>
        <p:txBody>
          <a:bodyPr wrap="square">
            <a:spAutoFit/>
          </a:bodyPr>
          <a:lstStyle/>
          <a:p>
            <a:pPr algn="ctr"/>
            <a:r>
              <a:rPr lang="en-US" sz="2000" b="1" dirty="0">
                <a:solidFill>
                  <a:srgbClr val="1B1E2B"/>
                </a:solidFill>
              </a:rPr>
              <a:t>Increase Velocity, as increased productivity will reduce # of sprints needed</a:t>
            </a:r>
            <a:endParaRPr lang="ar-SA" sz="2000" b="1" dirty="0">
              <a:solidFill>
                <a:srgbClr val="1B1E2B"/>
              </a:solidFill>
            </a:endParaRPr>
          </a:p>
        </p:txBody>
      </p:sp>
      <p:sp>
        <p:nvSpPr>
          <p:cNvPr id="6" name="TextBox 5">
            <a:extLst>
              <a:ext uri="{FF2B5EF4-FFF2-40B4-BE49-F238E27FC236}">
                <a16:creationId xmlns:a16="http://schemas.microsoft.com/office/drawing/2014/main" id="{4F3C598C-9063-5EB0-8B07-F9B38E71335F}"/>
              </a:ext>
            </a:extLst>
          </p:cNvPr>
          <p:cNvSpPr txBox="1"/>
          <p:nvPr/>
        </p:nvSpPr>
        <p:spPr>
          <a:xfrm>
            <a:off x="6956533" y="4704842"/>
            <a:ext cx="3711468" cy="1015663"/>
          </a:xfrm>
          <a:prstGeom prst="rect">
            <a:avLst/>
          </a:prstGeom>
          <a:noFill/>
        </p:spPr>
        <p:txBody>
          <a:bodyPr wrap="square">
            <a:spAutoFit/>
          </a:bodyPr>
          <a:lstStyle/>
          <a:p>
            <a:pPr algn="ctr"/>
            <a:r>
              <a:rPr lang="en-US" sz="2000" b="1" dirty="0">
                <a:solidFill>
                  <a:srgbClr val="1B1E2B"/>
                </a:solidFill>
              </a:rPr>
              <a:t>Eliminate low priority features will reduce # of sprints needed</a:t>
            </a:r>
            <a:endParaRPr lang="ar-SA" sz="2000" b="1" dirty="0">
              <a:solidFill>
                <a:srgbClr val="1B1E2B"/>
              </a:solidFill>
            </a:endParaRPr>
          </a:p>
        </p:txBody>
      </p:sp>
    </p:spTree>
    <p:extLst>
      <p:ext uri="{BB962C8B-B14F-4D97-AF65-F5344CB8AC3E}">
        <p14:creationId xmlns:p14="http://schemas.microsoft.com/office/powerpoint/2010/main" val="22060282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Example on Managing Fixed Budget </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with a fixed budget of $ 200,000</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has:</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 = $ 0</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 = $20,000</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0455A296-1025-820A-7284-ED9C7575908E}"/>
                  </a:ext>
                </a:extLst>
              </p:cNvPr>
              <p:cNvSpPr txBox="1"/>
              <p:nvPr/>
            </p:nvSpPr>
            <p:spPr>
              <a:xfrm>
                <a:off x="271721" y="4367139"/>
                <a:ext cx="11302999" cy="755848"/>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 </m:t>
                              </m:r>
                              <m:r>
                                <a:rPr lang="en-US" sz="2400" b="1" i="1" smtClean="0">
                                  <a:latin typeface="Cambria Math" panose="02040503050406030204" pitchFamily="18" charset="0"/>
                                </a:rPr>
                                <m:t>𝟐𝟎𝟎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r>
                                <a:rPr lang="en-US" sz="2400" b="1" i="1" smtClean="0">
                                  <a:latin typeface="Cambria Math" panose="02040503050406030204" pitchFamily="18" charset="0"/>
                                </a:rPr>
                                <m:t>−</m:t>
                              </m:r>
                              <m:r>
                                <a:rPr lang="en-US" sz="2400" b="1" i="1" smtClean="0">
                                  <a:latin typeface="Cambria Math" panose="02040503050406030204" pitchFamily="18" charset="0"/>
                                </a:rPr>
                                <m:t>𝟎</m:t>
                              </m:r>
                            </m:e>
                          </m:d>
                        </m:num>
                        <m:den>
                          <m:r>
                            <a:rPr lang="en-US" sz="2400" b="1" i="1" smtClean="0">
                              <a:latin typeface="Cambria Math" panose="02040503050406030204" pitchFamily="18" charset="0"/>
                            </a:rPr>
                            <m:t>$ </m:t>
                          </m:r>
                          <m:r>
                            <a:rPr lang="en-US" sz="2400" b="1" i="1" smtClean="0">
                              <a:latin typeface="Cambria Math" panose="02040503050406030204" pitchFamily="18" charset="0"/>
                            </a:rPr>
                            <m:t>𝟐𝟎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den>
                      </m:f>
                      <m:r>
                        <a:rPr lang="en-US" sz="2400" b="1" i="0" smtClean="0">
                          <a:latin typeface="Cambria Math" panose="02040503050406030204" pitchFamily="18" charset="0"/>
                        </a:rPr>
                        <m:t>=</m:t>
                      </m:r>
                      <m:r>
                        <a:rPr lang="en-US" sz="2400" b="1" i="0" smtClean="0">
                          <a:latin typeface="Cambria Math" panose="02040503050406030204" pitchFamily="18" charset="0"/>
                        </a:rPr>
                        <m:t>𝟏𝟎</m:t>
                      </m:r>
                      <m:r>
                        <a:rPr lang="en-US" sz="2400" b="1" i="0" smtClean="0">
                          <a:latin typeface="Cambria Math" panose="02040503050406030204" pitchFamily="18" charset="0"/>
                        </a:rPr>
                        <m:t> </m:t>
                      </m:r>
                      <m:r>
                        <a:rPr lang="en-US" sz="2400" b="1" i="0" smtClean="0">
                          <a:latin typeface="Cambria Math" panose="02040503050406030204" pitchFamily="18" charset="0"/>
                        </a:rPr>
                        <m:t>𝐒𝐩𝐫𝐢𝐧𝐭𝐬</m:t>
                      </m:r>
                    </m:oMath>
                  </m:oMathPara>
                </a14:m>
                <a:endParaRPr lang="ar-SA" sz="2400" b="1" dirty="0"/>
              </a:p>
            </p:txBody>
          </p:sp>
        </mc:Choice>
        <mc:Fallback>
          <p:sp>
            <p:nvSpPr>
              <p:cNvPr id="3" name="TextBox 2">
                <a:extLst>
                  <a:ext uri="{FF2B5EF4-FFF2-40B4-BE49-F238E27FC236}">
                    <a16:creationId xmlns:a16="http://schemas.microsoft.com/office/drawing/2014/main" id="{0455A296-1025-820A-7284-ED9C7575908E}"/>
                  </a:ext>
                </a:extLst>
              </p:cNvPr>
              <p:cNvSpPr txBox="1">
                <a:spLocks noRot="1" noChangeAspect="1" noMove="1" noResize="1" noEditPoints="1" noAdjustHandles="1" noChangeArrowheads="1" noChangeShapeType="1" noTextEdit="1"/>
              </p:cNvSpPr>
              <p:nvPr/>
            </p:nvSpPr>
            <p:spPr>
              <a:xfrm>
                <a:off x="271721" y="4367139"/>
                <a:ext cx="11302999" cy="755848"/>
              </a:xfrm>
              <a:prstGeom prst="rect">
                <a:avLst/>
              </a:prstGeom>
              <a:blipFill>
                <a:blip r:embed="rId4"/>
                <a:stretch>
                  <a:fillRect t="-4918" b="-22951"/>
                </a:stretch>
              </a:blipFill>
            </p:spPr>
            <p:txBody>
              <a:bodyPr/>
              <a:lstStyle/>
              <a:p>
                <a:r>
                  <a:rPr lang="ar-SA">
                    <a:noFill/>
                  </a:rPr>
                  <a:t> </a:t>
                </a:r>
              </a:p>
            </p:txBody>
          </p:sp>
        </mc:Fallback>
      </mc:AlternateContent>
    </p:spTree>
    <p:extLst>
      <p:ext uri="{BB962C8B-B14F-4D97-AF65-F5344CB8AC3E}">
        <p14:creationId xmlns:p14="http://schemas.microsoft.com/office/powerpoint/2010/main" val="1598005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Example on Managing Fixed Budget </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is estimated to have 200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If new requirements are added making the project estimate to be 300 story points</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What is the Velocity you need to reach to finish the project on budget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0455A296-1025-820A-7284-ED9C7575908E}"/>
                  </a:ext>
                </a:extLst>
              </p:cNvPr>
              <p:cNvSpPr txBox="1"/>
              <p:nvPr/>
            </p:nvSpPr>
            <p:spPr>
              <a:xfrm>
                <a:off x="271721" y="4738372"/>
                <a:ext cx="11302999" cy="691471"/>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𝟑𝟎𝟎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𝟑𝟎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p:sp>
            <p:nvSpPr>
              <p:cNvPr id="3" name="TextBox 2">
                <a:extLst>
                  <a:ext uri="{FF2B5EF4-FFF2-40B4-BE49-F238E27FC236}">
                    <a16:creationId xmlns:a16="http://schemas.microsoft.com/office/drawing/2014/main" id="{0455A296-1025-820A-7284-ED9C7575908E}"/>
                  </a:ext>
                </a:extLst>
              </p:cNvPr>
              <p:cNvSpPr txBox="1">
                <a:spLocks noRot="1" noChangeAspect="1" noMove="1" noResize="1" noEditPoints="1" noAdjustHandles="1" noChangeArrowheads="1" noChangeShapeType="1" noTextEdit="1"/>
              </p:cNvSpPr>
              <p:nvPr/>
            </p:nvSpPr>
            <p:spPr>
              <a:xfrm>
                <a:off x="271721" y="4738372"/>
                <a:ext cx="11302999" cy="691471"/>
              </a:xfrm>
              <a:prstGeom prst="rect">
                <a:avLst/>
              </a:prstGeom>
              <a:blipFill>
                <a:blip r:embed="rId4"/>
                <a:stretch>
                  <a:fillRect b="-14286"/>
                </a:stretch>
              </a:blipFill>
            </p:spPr>
            <p:txBody>
              <a:bodyPr/>
              <a:lstStyle/>
              <a:p>
                <a:r>
                  <a:rPr lang="ar-SA">
                    <a:noFill/>
                  </a:rPr>
                  <a:t> </a:t>
                </a:r>
              </a:p>
            </p:txBody>
          </p:sp>
        </mc:Fallback>
      </mc:AlternateContent>
      <mc:AlternateContent xmlns:mc="http://schemas.openxmlformats.org/markup-compatibility/2006">
        <mc:Choice xmlns:a14="http://schemas.microsoft.com/office/drawing/2010/main" Requires="a14">
          <p:sp>
            <p:nvSpPr>
              <p:cNvPr id="2" name="TextBox 1">
                <a:extLst>
                  <a:ext uri="{FF2B5EF4-FFF2-40B4-BE49-F238E27FC236}">
                    <a16:creationId xmlns:a16="http://schemas.microsoft.com/office/drawing/2014/main" id="{E26CF511-872B-89BF-BB00-13BC77B9CA3A}"/>
                  </a:ext>
                </a:extLst>
              </p:cNvPr>
              <p:cNvSpPr txBox="1"/>
              <p:nvPr/>
            </p:nvSpPr>
            <p:spPr>
              <a:xfrm>
                <a:off x="372139" y="2659512"/>
                <a:ext cx="11302999" cy="691471"/>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𝟐𝟎𝟎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𝟐𝟎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p:sp>
            <p:nvSpPr>
              <p:cNvPr id="2" name="TextBox 1">
                <a:extLst>
                  <a:ext uri="{FF2B5EF4-FFF2-40B4-BE49-F238E27FC236}">
                    <a16:creationId xmlns:a16="http://schemas.microsoft.com/office/drawing/2014/main" id="{E26CF511-872B-89BF-BB00-13BC77B9CA3A}"/>
                  </a:ext>
                </a:extLst>
              </p:cNvPr>
              <p:cNvSpPr txBox="1">
                <a:spLocks noRot="1" noChangeAspect="1" noMove="1" noResize="1" noEditPoints="1" noAdjustHandles="1" noChangeArrowheads="1" noChangeShapeType="1" noTextEdit="1"/>
              </p:cNvSpPr>
              <p:nvPr/>
            </p:nvSpPr>
            <p:spPr>
              <a:xfrm>
                <a:off x="372139" y="2659512"/>
                <a:ext cx="11302999" cy="691471"/>
              </a:xfrm>
              <a:prstGeom prst="rect">
                <a:avLst/>
              </a:prstGeom>
              <a:blipFill>
                <a:blip r:embed="rId5"/>
                <a:stretch>
                  <a:fillRect t="-1818" b="-14545"/>
                </a:stretch>
              </a:blipFill>
            </p:spPr>
            <p:txBody>
              <a:bodyPr/>
              <a:lstStyle/>
              <a:p>
                <a:r>
                  <a:rPr lang="ar-SA">
                    <a:noFill/>
                  </a:rPr>
                  <a:t> </a:t>
                </a:r>
              </a:p>
            </p:txBody>
          </p:sp>
        </mc:Fallback>
      </mc:AlternateContent>
    </p:spTree>
    <p:extLst>
      <p:ext uri="{BB962C8B-B14F-4D97-AF65-F5344CB8AC3E}">
        <p14:creationId xmlns:p14="http://schemas.microsoft.com/office/powerpoint/2010/main" val="42424702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Self-Funding Projects</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sp>
        <p:nvSpPr>
          <p:cNvPr id="166" name="Google Shape;166;p5"/>
          <p:cNvSpPr txBox="1"/>
          <p:nvPr/>
        </p:nvSpPr>
        <p:spPr>
          <a:xfrm>
            <a:off x="889000" y="2038577"/>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that generates sufficient revenue to spend on further project activities</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Self –Funding projects enables continuous adding of features that deliver value</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graphicFrame>
        <p:nvGraphicFramePr>
          <p:cNvPr id="6" name="Content Placeholder 4">
            <a:extLst>
              <a:ext uri="{FF2B5EF4-FFF2-40B4-BE49-F238E27FC236}">
                <a16:creationId xmlns:a16="http://schemas.microsoft.com/office/drawing/2014/main" id="{A874C573-FE65-BC10-35BB-BA092A718799}"/>
              </a:ext>
            </a:extLst>
          </p:cNvPr>
          <p:cNvGraphicFramePr>
            <a:graphicFrameLocks/>
          </p:cNvGraphicFramePr>
          <p:nvPr>
            <p:extLst>
              <p:ext uri="{D42A27DB-BD31-4B8C-83A1-F6EECF244321}">
                <p14:modId xmlns:p14="http://schemas.microsoft.com/office/powerpoint/2010/main" val="1765736630"/>
              </p:ext>
            </p:extLst>
          </p:nvPr>
        </p:nvGraphicFramePr>
        <p:xfrm>
          <a:off x="2101867" y="3184317"/>
          <a:ext cx="4546347" cy="2251744"/>
        </p:xfrm>
        <a:graphic>
          <a:graphicData uri="http://schemas.openxmlformats.org/drawingml/2006/table">
            <a:tbl>
              <a:tblPr firstRow="1" bandRow="1">
                <a:tableStyleId>{B301B821-A1FF-4177-AEE7-76D212191A09}</a:tableStyleId>
              </a:tblPr>
              <a:tblGrid>
                <a:gridCol w="986167">
                  <a:extLst>
                    <a:ext uri="{9D8B030D-6E8A-4147-A177-3AD203B41FA5}">
                      <a16:colId xmlns:a16="http://schemas.microsoft.com/office/drawing/2014/main" val="3573961257"/>
                    </a:ext>
                  </a:extLst>
                </a:gridCol>
                <a:gridCol w="1104362">
                  <a:extLst>
                    <a:ext uri="{9D8B030D-6E8A-4147-A177-3AD203B41FA5}">
                      <a16:colId xmlns:a16="http://schemas.microsoft.com/office/drawing/2014/main" val="20001"/>
                    </a:ext>
                  </a:extLst>
                </a:gridCol>
                <a:gridCol w="1267097">
                  <a:extLst>
                    <a:ext uri="{9D8B030D-6E8A-4147-A177-3AD203B41FA5}">
                      <a16:colId xmlns:a16="http://schemas.microsoft.com/office/drawing/2014/main" val="1677818776"/>
                    </a:ext>
                  </a:extLst>
                </a:gridCol>
                <a:gridCol w="1188721">
                  <a:extLst>
                    <a:ext uri="{9D8B030D-6E8A-4147-A177-3AD203B41FA5}">
                      <a16:colId xmlns:a16="http://schemas.microsoft.com/office/drawing/2014/main" val="20002"/>
                    </a:ext>
                  </a:extLst>
                </a:gridCol>
              </a:tblGrid>
              <a:tr h="444627">
                <a:tc>
                  <a:txBody>
                    <a:bodyPr/>
                    <a:lstStyle/>
                    <a:p>
                      <a:pPr algn="ctr"/>
                      <a:r>
                        <a:rPr lang="en-US" sz="1400" dirty="0">
                          <a:latin typeface="Arial" panose="020B0604020202020204" pitchFamily="34" charset="0"/>
                          <a:cs typeface="Arial" panose="020B0604020202020204" pitchFamily="34" charset="0"/>
                        </a:rPr>
                        <a:t>Sprint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Cost</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Project Cost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Deliverable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Fixed Cost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$ 50,000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$ 70,000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$ 90,000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6152924"/>
                  </a:ext>
                </a:extLst>
              </a:tr>
            </a:tbl>
          </a:graphicData>
        </a:graphic>
      </p:graphicFrame>
      <p:sp>
        <p:nvSpPr>
          <p:cNvPr id="8" name="TextBox 7">
            <a:extLst>
              <a:ext uri="{FF2B5EF4-FFF2-40B4-BE49-F238E27FC236}">
                <a16:creationId xmlns:a16="http://schemas.microsoft.com/office/drawing/2014/main" id="{089AAF61-3662-9E9B-516C-E703DD270175}"/>
              </a:ext>
            </a:extLst>
          </p:cNvPr>
          <p:cNvSpPr txBox="1"/>
          <p:nvPr/>
        </p:nvSpPr>
        <p:spPr>
          <a:xfrm>
            <a:off x="2610365" y="5608900"/>
            <a:ext cx="3529350" cy="338554"/>
          </a:xfrm>
          <a:prstGeom prst="rect">
            <a:avLst/>
          </a:prstGeom>
          <a:noFill/>
        </p:spPr>
        <p:txBody>
          <a:bodyPr wrap="square" rtlCol="0">
            <a:spAutoFit/>
          </a:bodyPr>
          <a:lstStyle/>
          <a:p>
            <a:pPr algn="ctr"/>
            <a:r>
              <a:rPr lang="en-US" sz="1600" b="0" dirty="0"/>
              <a:t>Expenses</a:t>
            </a:r>
          </a:p>
        </p:txBody>
      </p:sp>
      <p:graphicFrame>
        <p:nvGraphicFramePr>
          <p:cNvPr id="9" name="Content Placeholder 4">
            <a:extLst>
              <a:ext uri="{FF2B5EF4-FFF2-40B4-BE49-F238E27FC236}">
                <a16:creationId xmlns:a16="http://schemas.microsoft.com/office/drawing/2014/main" id="{45352635-0728-EA74-09F5-C74D27152FFB}"/>
              </a:ext>
            </a:extLst>
          </p:cNvPr>
          <p:cNvGraphicFramePr>
            <a:graphicFrameLocks/>
          </p:cNvGraphicFramePr>
          <p:nvPr>
            <p:extLst>
              <p:ext uri="{D42A27DB-BD31-4B8C-83A1-F6EECF244321}">
                <p14:modId xmlns:p14="http://schemas.microsoft.com/office/powerpoint/2010/main" val="865725906"/>
              </p:ext>
            </p:extLst>
          </p:nvPr>
        </p:nvGraphicFramePr>
        <p:xfrm>
          <a:off x="6990201" y="3184315"/>
          <a:ext cx="3888132" cy="2251744"/>
        </p:xfrm>
        <a:graphic>
          <a:graphicData uri="http://schemas.openxmlformats.org/drawingml/2006/table">
            <a:tbl>
              <a:tblPr firstRow="1" bandRow="1">
                <a:tableStyleId>{B301B821-A1FF-4177-AEE7-76D212191A09}</a:tableStyleId>
              </a:tblPr>
              <a:tblGrid>
                <a:gridCol w="1014304">
                  <a:extLst>
                    <a:ext uri="{9D8B030D-6E8A-4147-A177-3AD203B41FA5}">
                      <a16:colId xmlns:a16="http://schemas.microsoft.com/office/drawing/2014/main" val="3573961257"/>
                    </a:ext>
                  </a:extLst>
                </a:gridCol>
                <a:gridCol w="1612461">
                  <a:extLst>
                    <a:ext uri="{9D8B030D-6E8A-4147-A177-3AD203B41FA5}">
                      <a16:colId xmlns:a16="http://schemas.microsoft.com/office/drawing/2014/main" val="20001"/>
                    </a:ext>
                  </a:extLst>
                </a:gridCol>
                <a:gridCol w="1261367">
                  <a:extLst>
                    <a:ext uri="{9D8B030D-6E8A-4147-A177-3AD203B41FA5}">
                      <a16:colId xmlns:a16="http://schemas.microsoft.com/office/drawing/2014/main" val="20002"/>
                    </a:ext>
                  </a:extLst>
                </a:gridCol>
              </a:tblGrid>
              <a:tr h="454730">
                <a:tc>
                  <a:txBody>
                    <a:bodyPr/>
                    <a:lstStyle/>
                    <a:p>
                      <a:pPr algn="ctr"/>
                      <a:r>
                        <a:rPr lang="en-US" sz="1400" dirty="0">
                          <a:latin typeface="Arial" panose="020B0604020202020204" pitchFamily="34" charset="0"/>
                          <a:cs typeface="Arial" panose="020B0604020202020204" pitchFamily="34" charset="0"/>
                        </a:rPr>
                        <a:t>Release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Income</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Income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2006437"/>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6860341"/>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38458001"/>
                  </a:ext>
                </a:extLst>
              </a:tr>
            </a:tbl>
          </a:graphicData>
        </a:graphic>
      </p:graphicFrame>
      <p:sp>
        <p:nvSpPr>
          <p:cNvPr id="10" name="TextBox 9">
            <a:extLst>
              <a:ext uri="{FF2B5EF4-FFF2-40B4-BE49-F238E27FC236}">
                <a16:creationId xmlns:a16="http://schemas.microsoft.com/office/drawing/2014/main" id="{CB3A4372-F239-3A4C-E864-F8AD20997537}"/>
              </a:ext>
            </a:extLst>
          </p:cNvPr>
          <p:cNvSpPr txBox="1"/>
          <p:nvPr/>
        </p:nvSpPr>
        <p:spPr>
          <a:xfrm>
            <a:off x="7169592" y="5606973"/>
            <a:ext cx="3529350" cy="338554"/>
          </a:xfrm>
          <a:prstGeom prst="rect">
            <a:avLst/>
          </a:prstGeom>
          <a:noFill/>
        </p:spPr>
        <p:txBody>
          <a:bodyPr wrap="square" rtlCol="0">
            <a:spAutoFit/>
          </a:bodyPr>
          <a:lstStyle/>
          <a:p>
            <a:pPr algn="ctr"/>
            <a:r>
              <a:rPr lang="en-US" sz="1600" b="0" dirty="0"/>
              <a:t>Income</a:t>
            </a:r>
          </a:p>
        </p:txBody>
      </p:sp>
      <p:cxnSp>
        <p:nvCxnSpPr>
          <p:cNvPr id="18" name="Straight Connector 17">
            <a:extLst>
              <a:ext uri="{FF2B5EF4-FFF2-40B4-BE49-F238E27FC236}">
                <a16:creationId xmlns:a16="http://schemas.microsoft.com/office/drawing/2014/main" id="{1BD3F0D3-6F3C-CCFD-3F90-79B359E362A3}"/>
              </a:ext>
            </a:extLst>
          </p:cNvPr>
          <p:cNvCxnSpPr>
            <a:cxnSpLocks/>
          </p:cNvCxnSpPr>
          <p:nvPr/>
        </p:nvCxnSpPr>
        <p:spPr>
          <a:xfrm>
            <a:off x="1847850" y="5121061"/>
            <a:ext cx="9582150"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9B33D9EA-3FD4-B902-24F6-C51A80FD945D}"/>
              </a:ext>
            </a:extLst>
          </p:cNvPr>
          <p:cNvSpPr txBox="1"/>
          <p:nvPr/>
        </p:nvSpPr>
        <p:spPr>
          <a:xfrm>
            <a:off x="430275" y="4810750"/>
            <a:ext cx="1665151" cy="830997"/>
          </a:xfrm>
          <a:prstGeom prst="rect">
            <a:avLst/>
          </a:prstGeom>
          <a:noFill/>
        </p:spPr>
        <p:txBody>
          <a:bodyPr wrap="square" rtlCol="0">
            <a:spAutoFit/>
          </a:bodyPr>
          <a:lstStyle/>
          <a:p>
            <a:pPr algn="ctr"/>
            <a:r>
              <a:rPr lang="en-US" sz="1600" b="0" dirty="0"/>
              <a:t>Self-Funding Point</a:t>
            </a:r>
          </a:p>
          <a:p>
            <a:pPr algn="ctr"/>
            <a:endParaRPr lang="en-US" sz="1600" b="0" dirty="0"/>
          </a:p>
        </p:txBody>
      </p:sp>
    </p:spTree>
    <p:extLst>
      <p:ext uri="{BB962C8B-B14F-4D97-AF65-F5344CB8AC3E}">
        <p14:creationId xmlns:p14="http://schemas.microsoft.com/office/powerpoint/2010/main" val="436475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326086" y="1048856"/>
            <a:ext cx="739510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Documents used in Agile Cost Management</a:t>
            </a:r>
            <a:endParaRPr lang="en-US"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graphicFrame>
        <p:nvGraphicFramePr>
          <p:cNvPr id="3" name="Content Placeholder 4">
            <a:extLst>
              <a:ext uri="{FF2B5EF4-FFF2-40B4-BE49-F238E27FC236}">
                <a16:creationId xmlns:a16="http://schemas.microsoft.com/office/drawing/2014/main" id="{BC4B8267-77E7-E3C7-5673-9D91EF872372}"/>
              </a:ext>
            </a:extLst>
          </p:cNvPr>
          <p:cNvGraphicFramePr>
            <a:graphicFrameLocks/>
          </p:cNvGraphicFramePr>
          <p:nvPr>
            <p:extLst>
              <p:ext uri="{D42A27DB-BD31-4B8C-83A1-F6EECF244321}">
                <p14:modId xmlns:p14="http://schemas.microsoft.com/office/powerpoint/2010/main" val="834410178"/>
              </p:ext>
            </p:extLst>
          </p:nvPr>
        </p:nvGraphicFramePr>
        <p:xfrm>
          <a:off x="1153149" y="2193987"/>
          <a:ext cx="9881644" cy="2667234"/>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44082">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41778">
                <a:tc>
                  <a:txBody>
                    <a:bodyPr/>
                    <a:lstStyle/>
                    <a:p>
                      <a:pPr marL="0" indent="0" algn="ctr">
                        <a:buFont typeface="Arial" panose="020B0604020202020204" pitchFamily="34" charset="0"/>
                        <a:buNone/>
                      </a:pPr>
                      <a:r>
                        <a:rPr lang="en-US" sz="1600" dirty="0"/>
                        <a:t>Product Vision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Will usually have the project budget when it is fixed for the project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1778">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tc>
                <a:extLst>
                  <a:ext uri="{0D108BD9-81ED-4DB2-BD59-A6C34878D82A}">
                    <a16:rowId xmlns:a16="http://schemas.microsoft.com/office/drawing/2014/main" val="2702678617"/>
                  </a:ext>
                </a:extLst>
              </a:tr>
              <a:tr h="541778">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nchor="ctr"/>
                </a:tc>
                <a:extLst>
                  <a:ext uri="{0D108BD9-81ED-4DB2-BD59-A6C34878D82A}">
                    <a16:rowId xmlns:a16="http://schemas.microsoft.com/office/drawing/2014/main" val="328845444"/>
                  </a:ext>
                </a:extLst>
              </a:tr>
              <a:tr h="541778">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Use it to prioritize and eliminate features when managing costs</a:t>
                      </a:r>
                    </a:p>
                  </a:txBody>
                  <a:tcPr marL="97023" marR="97023" marT="48512" marB="48512" anchor="ctr"/>
                </a:tc>
                <a:extLst>
                  <a:ext uri="{0D108BD9-81ED-4DB2-BD59-A6C34878D82A}">
                    <a16:rowId xmlns:a16="http://schemas.microsoft.com/office/drawing/2014/main" val="596086377"/>
                  </a:ext>
                </a:extLst>
              </a:tr>
            </a:tbl>
          </a:graphicData>
        </a:graphic>
      </p:graphicFrame>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117883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6370223" y="2703929"/>
            <a:ext cx="5364741"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Wrapping Up</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4</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7037155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700993"/>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719138" lvl="0" algn="l" rtl="0">
              <a:spcBef>
                <a:spcPts val="0"/>
              </a:spcBef>
              <a:spcAft>
                <a:spcPts val="0"/>
              </a:spcAft>
              <a:buNone/>
            </a:pPr>
            <a:r>
              <a:rPr lang="en-US" sz="1800" dirty="0">
                <a:solidFill>
                  <a:schemeClr val="bg1"/>
                </a:solidFill>
              </a:rPr>
              <a:t>Prioritize against other requirements in the product backlog and add to the product backlog, in order of priority.</a:t>
            </a: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Key Project Management Events/Ceremonies</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2" name="Rechteck 26">
            <a:extLst>
              <a:ext uri="{FF2B5EF4-FFF2-40B4-BE49-F238E27FC236}">
                <a16:creationId xmlns:a16="http://schemas.microsoft.com/office/drawing/2014/main" id="{407214AB-BAB0-F683-900B-E7B9DDC93748}"/>
              </a:ext>
            </a:extLst>
          </p:cNvPr>
          <p:cNvSpPr/>
          <p:nvPr/>
        </p:nvSpPr>
        <p:spPr bwMode="gray">
          <a:xfrm>
            <a:off x="4756308" y="2466691"/>
            <a:ext cx="2862492" cy="349138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grpSp>
        <p:nvGrpSpPr>
          <p:cNvPr id="3" name="Group 2">
            <a:extLst>
              <a:ext uri="{FF2B5EF4-FFF2-40B4-BE49-F238E27FC236}">
                <a16:creationId xmlns:a16="http://schemas.microsoft.com/office/drawing/2014/main" id="{0EB58ADE-DE5D-73FF-922D-606F3AAB6EC9}"/>
              </a:ext>
            </a:extLst>
          </p:cNvPr>
          <p:cNvGrpSpPr/>
          <p:nvPr/>
        </p:nvGrpSpPr>
        <p:grpSpPr>
          <a:xfrm>
            <a:off x="1709770" y="2048979"/>
            <a:ext cx="2880000" cy="3885239"/>
            <a:chOff x="1703420" y="2048979"/>
            <a:chExt cx="2880000" cy="4120542"/>
          </a:xfrm>
        </p:grpSpPr>
        <p:sp>
          <p:nvSpPr>
            <p:cNvPr id="5" name="Rechteck 26">
              <a:extLst>
                <a:ext uri="{FF2B5EF4-FFF2-40B4-BE49-F238E27FC236}">
                  <a16:creationId xmlns:a16="http://schemas.microsoft.com/office/drawing/2014/main" id="{2B1AE6FF-676E-71D1-1434-0E8CC72D3626}"/>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6" name="Rechteck 26">
              <a:extLst>
                <a:ext uri="{FF2B5EF4-FFF2-40B4-BE49-F238E27FC236}">
                  <a16:creationId xmlns:a16="http://schemas.microsoft.com/office/drawing/2014/main" id="{D225576C-10EE-A11B-EA6D-A7FEADDC6EF6}"/>
                </a:ext>
              </a:extLst>
            </p:cNvPr>
            <p:cNvSpPr/>
            <p:nvPr/>
          </p:nvSpPr>
          <p:spPr bwMode="gray">
            <a:xfrm>
              <a:off x="1703420"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Planning Session</a:t>
              </a:r>
            </a:p>
          </p:txBody>
        </p:sp>
      </p:grpSp>
      <p:sp>
        <p:nvSpPr>
          <p:cNvPr id="10" name="Rechteck 26">
            <a:extLst>
              <a:ext uri="{FF2B5EF4-FFF2-40B4-BE49-F238E27FC236}">
                <a16:creationId xmlns:a16="http://schemas.microsoft.com/office/drawing/2014/main" id="{B44C4174-885B-F22B-7CF7-E2DB93774D9E}"/>
              </a:ext>
            </a:extLst>
          </p:cNvPr>
          <p:cNvSpPr/>
          <p:nvPr/>
        </p:nvSpPr>
        <p:spPr bwMode="gray">
          <a:xfrm>
            <a:off x="4744699"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Planning</a:t>
            </a:r>
          </a:p>
        </p:txBody>
      </p:sp>
      <p:grpSp>
        <p:nvGrpSpPr>
          <p:cNvPr id="11" name="Group 10">
            <a:extLst>
              <a:ext uri="{FF2B5EF4-FFF2-40B4-BE49-F238E27FC236}">
                <a16:creationId xmlns:a16="http://schemas.microsoft.com/office/drawing/2014/main" id="{4B7A7BAA-0972-1153-E281-38FBC8036096}"/>
              </a:ext>
            </a:extLst>
          </p:cNvPr>
          <p:cNvGrpSpPr/>
          <p:nvPr/>
        </p:nvGrpSpPr>
        <p:grpSpPr>
          <a:xfrm>
            <a:off x="7784796" y="2048979"/>
            <a:ext cx="2880000" cy="3885239"/>
            <a:chOff x="7778446" y="2048979"/>
            <a:chExt cx="2880000" cy="4120542"/>
          </a:xfrm>
        </p:grpSpPr>
        <p:sp>
          <p:nvSpPr>
            <p:cNvPr id="12" name="Rechteck 26">
              <a:extLst>
                <a:ext uri="{FF2B5EF4-FFF2-40B4-BE49-F238E27FC236}">
                  <a16:creationId xmlns:a16="http://schemas.microsoft.com/office/drawing/2014/main" id="{9B7B5CEC-CDFC-119A-F832-6D61205BE773}"/>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3" name="Rechteck 26">
              <a:extLst>
                <a:ext uri="{FF2B5EF4-FFF2-40B4-BE49-F238E27FC236}">
                  <a16:creationId xmlns:a16="http://schemas.microsoft.com/office/drawing/2014/main" id="{68474D50-B7BF-A9FA-E832-C86295EBC17A}"/>
                </a:ext>
              </a:extLst>
            </p:cNvPr>
            <p:cNvSpPr/>
            <p:nvPr/>
          </p:nvSpPr>
          <p:spPr bwMode="gray">
            <a:xfrm>
              <a:off x="7778446"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Retrospective</a:t>
              </a:r>
            </a:p>
          </p:txBody>
        </p:sp>
      </p:grpSp>
      <p:sp>
        <p:nvSpPr>
          <p:cNvPr id="14" name="Rechteck 78">
            <a:extLst>
              <a:ext uri="{FF2B5EF4-FFF2-40B4-BE49-F238E27FC236}">
                <a16:creationId xmlns:a16="http://schemas.microsoft.com/office/drawing/2014/main" id="{A6D58F3C-8C2D-C72C-7B8B-A73653815763}"/>
              </a:ext>
            </a:extLst>
          </p:cNvPr>
          <p:cNvSpPr/>
          <p:nvPr/>
        </p:nvSpPr>
        <p:spPr bwMode="gray">
          <a:xfrm>
            <a:off x="1804995" y="3985320"/>
            <a:ext cx="2676488" cy="1895798"/>
          </a:xfrm>
          <a:prstGeom prst="rect">
            <a:avLst/>
          </a:prstGeom>
          <a:solidFill>
            <a:schemeClr val="bg2"/>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Product Backlog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Cost Estimate</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Story Mapping</a:t>
            </a:r>
          </a:p>
        </p:txBody>
      </p:sp>
      <p:sp>
        <p:nvSpPr>
          <p:cNvPr id="15" name="Rechteck 78">
            <a:extLst>
              <a:ext uri="{FF2B5EF4-FFF2-40B4-BE49-F238E27FC236}">
                <a16:creationId xmlns:a16="http://schemas.microsoft.com/office/drawing/2014/main" id="{B3BB3A03-88C4-03CF-F85B-7CF66DBB780C}"/>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26" name="Rechteck 78">
            <a:extLst>
              <a:ext uri="{FF2B5EF4-FFF2-40B4-BE49-F238E27FC236}">
                <a16:creationId xmlns:a16="http://schemas.microsoft.com/office/drawing/2014/main" id="{2AE3F46A-D175-A523-B46D-A0CC068C4C2C}"/>
              </a:ext>
            </a:extLst>
          </p:cNvPr>
          <p:cNvSpPr/>
          <p:nvPr/>
        </p:nvSpPr>
        <p:spPr bwMode="gray">
          <a:xfrm>
            <a:off x="4846455" y="3965088"/>
            <a:ext cx="2676488" cy="1916029"/>
          </a:xfrm>
          <a:prstGeom prst="rect">
            <a:avLst/>
          </a:prstGeom>
          <a:solidFill>
            <a:schemeClr val="bg2"/>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Sprint Backlog</a:t>
            </a:r>
            <a:endParaRPr lang="ar-SA" sz="1600" dirty="0">
              <a:solidFill>
                <a:schemeClr val="bg1"/>
              </a:solidFill>
              <a:latin typeface="Calibri" panose="020F0502020204030204" pitchFamily="34" charset="0"/>
              <a:cs typeface="Calibri" panose="020F0502020204030204" pitchFamily="34" charset="0"/>
            </a:endParaRPr>
          </a:p>
        </p:txBody>
      </p:sp>
      <p:sp>
        <p:nvSpPr>
          <p:cNvPr id="28" name="Rechteck 78">
            <a:extLst>
              <a:ext uri="{FF2B5EF4-FFF2-40B4-BE49-F238E27FC236}">
                <a16:creationId xmlns:a16="http://schemas.microsoft.com/office/drawing/2014/main" id="{1B6EC5B0-6019-C484-6DE0-91864083E8F3}"/>
              </a:ext>
            </a:extLst>
          </p:cNvPr>
          <p:cNvSpPr/>
          <p:nvPr/>
        </p:nvSpPr>
        <p:spPr bwMode="gray">
          <a:xfrm>
            <a:off x="7874827" y="3985321"/>
            <a:ext cx="2676488" cy="1895796"/>
          </a:xfrm>
          <a:prstGeom prst="rect">
            <a:avLst/>
          </a:prstGeom>
          <a:solidFill>
            <a:schemeClr val="bg2"/>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Backlog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 Refinement</a:t>
            </a:r>
          </a:p>
        </p:txBody>
      </p:sp>
      <p:grpSp>
        <p:nvGrpSpPr>
          <p:cNvPr id="186" name="Google Shape;11488;p96">
            <a:extLst>
              <a:ext uri="{FF2B5EF4-FFF2-40B4-BE49-F238E27FC236}">
                <a16:creationId xmlns:a16="http://schemas.microsoft.com/office/drawing/2014/main" id="{FBAE0560-BE9C-1A88-F9CD-CDC107577192}"/>
              </a:ext>
            </a:extLst>
          </p:cNvPr>
          <p:cNvGrpSpPr/>
          <p:nvPr/>
        </p:nvGrpSpPr>
        <p:grpSpPr>
          <a:xfrm>
            <a:off x="2692529" y="2950701"/>
            <a:ext cx="1045119" cy="889944"/>
            <a:chOff x="2165809" y="3811059"/>
            <a:chExt cx="422542" cy="342973"/>
          </a:xfrm>
        </p:grpSpPr>
        <p:sp>
          <p:nvSpPr>
            <p:cNvPr id="187" name="Google Shape;11489;p96">
              <a:extLst>
                <a:ext uri="{FF2B5EF4-FFF2-40B4-BE49-F238E27FC236}">
                  <a16:creationId xmlns:a16="http://schemas.microsoft.com/office/drawing/2014/main" id="{457CB3F1-FDDE-EA99-1189-354603922A1F}"/>
                </a:ext>
              </a:extLst>
            </p:cNvPr>
            <p:cNvSpPr/>
            <p:nvPr/>
          </p:nvSpPr>
          <p:spPr>
            <a:xfrm>
              <a:off x="2165809" y="3811059"/>
              <a:ext cx="422542" cy="342973"/>
            </a:xfrm>
            <a:custGeom>
              <a:avLst/>
              <a:gdLst/>
              <a:ahLst/>
              <a:cxnLst/>
              <a:rect l="l" t="t" r="r" b="b"/>
              <a:pathLst>
                <a:path w="13276" h="10776" extrusionOk="0">
                  <a:moveTo>
                    <a:pt x="2084" y="382"/>
                  </a:moveTo>
                  <a:cubicBezTo>
                    <a:pt x="2084" y="382"/>
                    <a:pt x="2108" y="382"/>
                    <a:pt x="2108" y="406"/>
                  </a:cubicBezTo>
                  <a:lnTo>
                    <a:pt x="2108" y="1239"/>
                  </a:lnTo>
                  <a:cubicBezTo>
                    <a:pt x="2108" y="1239"/>
                    <a:pt x="2108" y="1251"/>
                    <a:pt x="2084" y="1251"/>
                  </a:cubicBezTo>
                  <a:lnTo>
                    <a:pt x="1667" y="1251"/>
                  </a:lnTo>
                  <a:cubicBezTo>
                    <a:pt x="1667" y="1251"/>
                    <a:pt x="1655" y="1251"/>
                    <a:pt x="1655" y="1239"/>
                  </a:cubicBezTo>
                  <a:lnTo>
                    <a:pt x="1655" y="406"/>
                  </a:lnTo>
                  <a:lnTo>
                    <a:pt x="2084" y="382"/>
                  </a:lnTo>
                  <a:close/>
                  <a:moveTo>
                    <a:pt x="11645" y="382"/>
                  </a:moveTo>
                  <a:cubicBezTo>
                    <a:pt x="11645" y="382"/>
                    <a:pt x="11657" y="382"/>
                    <a:pt x="11657" y="406"/>
                  </a:cubicBezTo>
                  <a:lnTo>
                    <a:pt x="11657" y="1239"/>
                  </a:lnTo>
                  <a:cubicBezTo>
                    <a:pt x="11657" y="1239"/>
                    <a:pt x="11657" y="1251"/>
                    <a:pt x="11645" y="1251"/>
                  </a:cubicBezTo>
                  <a:lnTo>
                    <a:pt x="11216" y="1251"/>
                  </a:lnTo>
                  <a:cubicBezTo>
                    <a:pt x="11216" y="1251"/>
                    <a:pt x="11192" y="1251"/>
                    <a:pt x="11192" y="1239"/>
                  </a:cubicBezTo>
                  <a:lnTo>
                    <a:pt x="11192" y="406"/>
                  </a:lnTo>
                  <a:lnTo>
                    <a:pt x="11216" y="406"/>
                  </a:lnTo>
                  <a:lnTo>
                    <a:pt x="11645" y="382"/>
                  </a:lnTo>
                  <a:close/>
                  <a:moveTo>
                    <a:pt x="12478" y="1215"/>
                  </a:moveTo>
                  <a:cubicBezTo>
                    <a:pt x="12716" y="1215"/>
                    <a:pt x="12907" y="1418"/>
                    <a:pt x="12907" y="1656"/>
                  </a:cubicBezTo>
                  <a:lnTo>
                    <a:pt x="12907" y="9954"/>
                  </a:lnTo>
                  <a:cubicBezTo>
                    <a:pt x="12895" y="10193"/>
                    <a:pt x="12704" y="10383"/>
                    <a:pt x="12466" y="10383"/>
                  </a:cubicBezTo>
                  <a:lnTo>
                    <a:pt x="834" y="10383"/>
                  </a:lnTo>
                  <a:cubicBezTo>
                    <a:pt x="596" y="10383"/>
                    <a:pt x="405" y="10193"/>
                    <a:pt x="405" y="9954"/>
                  </a:cubicBezTo>
                  <a:lnTo>
                    <a:pt x="405" y="1656"/>
                  </a:lnTo>
                  <a:cubicBezTo>
                    <a:pt x="405" y="1418"/>
                    <a:pt x="596" y="1215"/>
                    <a:pt x="834" y="1215"/>
                  </a:cubicBezTo>
                  <a:lnTo>
                    <a:pt x="1262" y="1215"/>
                  </a:lnTo>
                  <a:lnTo>
                    <a:pt x="1262" y="1239"/>
                  </a:lnTo>
                  <a:cubicBezTo>
                    <a:pt x="1262" y="1453"/>
                    <a:pt x="1441" y="1632"/>
                    <a:pt x="1667" y="1632"/>
                  </a:cubicBezTo>
                  <a:lnTo>
                    <a:pt x="2084" y="1632"/>
                  </a:lnTo>
                  <a:cubicBezTo>
                    <a:pt x="2310" y="1632"/>
                    <a:pt x="2489" y="1453"/>
                    <a:pt x="2489" y="1239"/>
                  </a:cubicBezTo>
                  <a:lnTo>
                    <a:pt x="2489" y="1215"/>
                  </a:lnTo>
                  <a:lnTo>
                    <a:pt x="10823" y="1215"/>
                  </a:lnTo>
                  <a:lnTo>
                    <a:pt x="10823" y="1239"/>
                  </a:lnTo>
                  <a:cubicBezTo>
                    <a:pt x="10823" y="1453"/>
                    <a:pt x="11002" y="1632"/>
                    <a:pt x="11228" y="1632"/>
                  </a:cubicBezTo>
                  <a:lnTo>
                    <a:pt x="11645" y="1632"/>
                  </a:lnTo>
                  <a:cubicBezTo>
                    <a:pt x="11859" y="1632"/>
                    <a:pt x="12038" y="1453"/>
                    <a:pt x="12038" y="1239"/>
                  </a:cubicBezTo>
                  <a:lnTo>
                    <a:pt x="12038" y="1215"/>
                  </a:lnTo>
                  <a:close/>
                  <a:moveTo>
                    <a:pt x="1655" y="1"/>
                  </a:moveTo>
                  <a:cubicBezTo>
                    <a:pt x="1429" y="1"/>
                    <a:pt x="1251" y="179"/>
                    <a:pt x="1251" y="406"/>
                  </a:cubicBezTo>
                  <a:lnTo>
                    <a:pt x="1251" y="834"/>
                  </a:lnTo>
                  <a:lnTo>
                    <a:pt x="822" y="834"/>
                  </a:lnTo>
                  <a:cubicBezTo>
                    <a:pt x="381" y="834"/>
                    <a:pt x="0" y="1203"/>
                    <a:pt x="0" y="1656"/>
                  </a:cubicBezTo>
                  <a:lnTo>
                    <a:pt x="0" y="9954"/>
                  </a:lnTo>
                  <a:cubicBezTo>
                    <a:pt x="0" y="10395"/>
                    <a:pt x="381" y="10776"/>
                    <a:pt x="822" y="10776"/>
                  </a:cubicBezTo>
                  <a:lnTo>
                    <a:pt x="12442" y="10776"/>
                  </a:lnTo>
                  <a:cubicBezTo>
                    <a:pt x="12895" y="10776"/>
                    <a:pt x="13264" y="10395"/>
                    <a:pt x="13264" y="9954"/>
                  </a:cubicBezTo>
                  <a:lnTo>
                    <a:pt x="13264" y="1656"/>
                  </a:lnTo>
                  <a:cubicBezTo>
                    <a:pt x="13276" y="1203"/>
                    <a:pt x="12907" y="834"/>
                    <a:pt x="12466" y="834"/>
                  </a:cubicBezTo>
                  <a:lnTo>
                    <a:pt x="12026" y="834"/>
                  </a:lnTo>
                  <a:lnTo>
                    <a:pt x="12026" y="406"/>
                  </a:lnTo>
                  <a:cubicBezTo>
                    <a:pt x="12026" y="179"/>
                    <a:pt x="11847" y="1"/>
                    <a:pt x="11621" y="1"/>
                  </a:cubicBezTo>
                  <a:lnTo>
                    <a:pt x="11216" y="1"/>
                  </a:lnTo>
                  <a:cubicBezTo>
                    <a:pt x="10990" y="1"/>
                    <a:pt x="10811" y="179"/>
                    <a:pt x="10811" y="406"/>
                  </a:cubicBezTo>
                  <a:lnTo>
                    <a:pt x="10811" y="834"/>
                  </a:lnTo>
                  <a:lnTo>
                    <a:pt x="2477" y="834"/>
                  </a:lnTo>
                  <a:lnTo>
                    <a:pt x="2477" y="406"/>
                  </a:lnTo>
                  <a:cubicBezTo>
                    <a:pt x="2477" y="179"/>
                    <a:pt x="2298" y="1"/>
                    <a:pt x="2072"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 name="Google Shape;11490;p96">
              <a:extLst>
                <a:ext uri="{FF2B5EF4-FFF2-40B4-BE49-F238E27FC236}">
                  <a16:creationId xmlns:a16="http://schemas.microsoft.com/office/drawing/2014/main" id="{57A4F76D-35A1-A093-2D6A-27967F9C74A6}"/>
                </a:ext>
              </a:extLst>
            </p:cNvPr>
            <p:cNvSpPr/>
            <p:nvPr/>
          </p:nvSpPr>
          <p:spPr>
            <a:xfrm>
              <a:off x="2193085" y="3877387"/>
              <a:ext cx="368753" cy="12158"/>
            </a:xfrm>
            <a:custGeom>
              <a:avLst/>
              <a:gdLst/>
              <a:ahLst/>
              <a:cxnLst/>
              <a:rect l="l" t="t" r="r" b="b"/>
              <a:pathLst>
                <a:path w="11586" h="382" extrusionOk="0">
                  <a:moveTo>
                    <a:pt x="191" y="0"/>
                  </a:moveTo>
                  <a:cubicBezTo>
                    <a:pt x="84" y="0"/>
                    <a:pt x="1" y="84"/>
                    <a:pt x="1" y="191"/>
                  </a:cubicBezTo>
                  <a:cubicBezTo>
                    <a:pt x="1" y="298"/>
                    <a:pt x="84" y="381"/>
                    <a:pt x="191" y="381"/>
                  </a:cubicBezTo>
                  <a:lnTo>
                    <a:pt x="11395" y="381"/>
                  </a:lnTo>
                  <a:cubicBezTo>
                    <a:pt x="11502" y="381"/>
                    <a:pt x="11585" y="298"/>
                    <a:pt x="11585" y="191"/>
                  </a:cubicBezTo>
                  <a:cubicBezTo>
                    <a:pt x="11585" y="84"/>
                    <a:pt x="11502" y="0"/>
                    <a:pt x="1139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 name="Google Shape;11491;p96">
              <a:extLst>
                <a:ext uri="{FF2B5EF4-FFF2-40B4-BE49-F238E27FC236}">
                  <a16:creationId xmlns:a16="http://schemas.microsoft.com/office/drawing/2014/main" id="{ACAA756B-AF2B-1F05-9DCD-2CD7BBAD06DD}"/>
                </a:ext>
              </a:extLst>
            </p:cNvPr>
            <p:cNvSpPr/>
            <p:nvPr/>
          </p:nvSpPr>
          <p:spPr>
            <a:xfrm>
              <a:off x="2212404" y="3930062"/>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 name="Google Shape;11492;p96">
              <a:extLst>
                <a:ext uri="{FF2B5EF4-FFF2-40B4-BE49-F238E27FC236}">
                  <a16:creationId xmlns:a16="http://schemas.microsoft.com/office/drawing/2014/main" id="{9592C582-4773-D291-E951-A8715DC4E61A}"/>
                </a:ext>
              </a:extLst>
            </p:cNvPr>
            <p:cNvSpPr/>
            <p:nvPr/>
          </p:nvSpPr>
          <p:spPr>
            <a:xfrm>
              <a:off x="2305245" y="3930062"/>
              <a:ext cx="51974" cy="12158"/>
            </a:xfrm>
            <a:custGeom>
              <a:avLst/>
              <a:gdLst/>
              <a:ahLst/>
              <a:cxnLst/>
              <a:rect l="l" t="t" r="r" b="b"/>
              <a:pathLst>
                <a:path w="1633"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49" y="0"/>
                    <a:pt x="144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 name="Google Shape;11493;p96">
              <a:extLst>
                <a:ext uri="{FF2B5EF4-FFF2-40B4-BE49-F238E27FC236}">
                  <a16:creationId xmlns:a16="http://schemas.microsoft.com/office/drawing/2014/main" id="{4CD93BAC-5BB7-989F-37B8-8440F4B43B9E}"/>
                </a:ext>
              </a:extLst>
            </p:cNvPr>
            <p:cNvSpPr/>
            <p:nvPr/>
          </p:nvSpPr>
          <p:spPr>
            <a:xfrm>
              <a:off x="2489813" y="3930062"/>
              <a:ext cx="52324" cy="12158"/>
            </a:xfrm>
            <a:custGeom>
              <a:avLst/>
              <a:gdLst/>
              <a:ahLst/>
              <a:cxnLst/>
              <a:rect l="l" t="t" r="r" b="b"/>
              <a:pathLst>
                <a:path w="1644" h="382" extrusionOk="0">
                  <a:moveTo>
                    <a:pt x="203" y="0"/>
                  </a:moveTo>
                  <a:cubicBezTo>
                    <a:pt x="95" y="0"/>
                    <a:pt x="0" y="84"/>
                    <a:pt x="0" y="191"/>
                  </a:cubicBezTo>
                  <a:cubicBezTo>
                    <a:pt x="0" y="298"/>
                    <a:pt x="95" y="381"/>
                    <a:pt x="203" y="381"/>
                  </a:cubicBezTo>
                  <a:lnTo>
                    <a:pt x="1441" y="381"/>
                  </a:lnTo>
                  <a:cubicBezTo>
                    <a:pt x="1548" y="381"/>
                    <a:pt x="1643" y="286"/>
                    <a:pt x="1643" y="191"/>
                  </a:cubicBezTo>
                  <a:cubicBezTo>
                    <a:pt x="1643" y="84"/>
                    <a:pt x="1572" y="0"/>
                    <a:pt x="144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 name="Google Shape;11494;p96">
              <a:extLst>
                <a:ext uri="{FF2B5EF4-FFF2-40B4-BE49-F238E27FC236}">
                  <a16:creationId xmlns:a16="http://schemas.microsoft.com/office/drawing/2014/main" id="{717CDD82-EF1D-4E6F-57AE-7A8F2EC61359}"/>
                </a:ext>
              </a:extLst>
            </p:cNvPr>
            <p:cNvSpPr/>
            <p:nvPr/>
          </p:nvSpPr>
          <p:spPr>
            <a:xfrm>
              <a:off x="2212404" y="3983118"/>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 name="Google Shape;11495;p96">
              <a:extLst>
                <a:ext uri="{FF2B5EF4-FFF2-40B4-BE49-F238E27FC236}">
                  <a16:creationId xmlns:a16="http://schemas.microsoft.com/office/drawing/2014/main" id="{8677EA9C-45E5-DAC3-DDAC-9442871CA3B9}"/>
                </a:ext>
              </a:extLst>
            </p:cNvPr>
            <p:cNvSpPr/>
            <p:nvPr/>
          </p:nvSpPr>
          <p:spPr>
            <a:xfrm>
              <a:off x="2397736" y="3983118"/>
              <a:ext cx="51942" cy="12158"/>
            </a:xfrm>
            <a:custGeom>
              <a:avLst/>
              <a:gdLst/>
              <a:ahLst/>
              <a:cxnLst/>
              <a:rect l="l" t="t" r="r" b="b"/>
              <a:pathLst>
                <a:path w="1632" h="382" extrusionOk="0">
                  <a:moveTo>
                    <a:pt x="191" y="0"/>
                  </a:moveTo>
                  <a:cubicBezTo>
                    <a:pt x="83" y="0"/>
                    <a:pt x="0" y="84"/>
                    <a:pt x="0" y="191"/>
                  </a:cubicBezTo>
                  <a:cubicBezTo>
                    <a:pt x="0" y="298"/>
                    <a:pt x="83" y="381"/>
                    <a:pt x="191" y="381"/>
                  </a:cubicBezTo>
                  <a:lnTo>
                    <a:pt x="1441" y="381"/>
                  </a:lnTo>
                  <a:cubicBezTo>
                    <a:pt x="1548" y="381"/>
                    <a:pt x="1631" y="286"/>
                    <a:pt x="1631" y="191"/>
                  </a:cubicBezTo>
                  <a:cubicBezTo>
                    <a:pt x="1631" y="84"/>
                    <a:pt x="1548" y="0"/>
                    <a:pt x="144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4" name="Google Shape;11496;p96">
              <a:extLst>
                <a:ext uri="{FF2B5EF4-FFF2-40B4-BE49-F238E27FC236}">
                  <a16:creationId xmlns:a16="http://schemas.microsoft.com/office/drawing/2014/main" id="{7D089BCD-E69F-C37F-FE7F-3C4703D74454}"/>
                </a:ext>
              </a:extLst>
            </p:cNvPr>
            <p:cNvSpPr/>
            <p:nvPr/>
          </p:nvSpPr>
          <p:spPr>
            <a:xfrm>
              <a:off x="2212404" y="4036175"/>
              <a:ext cx="51942" cy="12158"/>
            </a:xfrm>
            <a:custGeom>
              <a:avLst/>
              <a:gdLst/>
              <a:ahLst/>
              <a:cxnLst/>
              <a:rect l="l" t="t" r="r" b="b"/>
              <a:pathLst>
                <a:path w="1632"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61" y="0"/>
                    <a:pt x="144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 name="Google Shape;11497;p96">
              <a:extLst>
                <a:ext uri="{FF2B5EF4-FFF2-40B4-BE49-F238E27FC236}">
                  <a16:creationId xmlns:a16="http://schemas.microsoft.com/office/drawing/2014/main" id="{31687D52-6000-7B35-D83B-22E210CC42A3}"/>
                </a:ext>
              </a:extLst>
            </p:cNvPr>
            <p:cNvSpPr/>
            <p:nvPr/>
          </p:nvSpPr>
          <p:spPr>
            <a:xfrm>
              <a:off x="2305245" y="4036175"/>
              <a:ext cx="51974" cy="12158"/>
            </a:xfrm>
            <a:custGeom>
              <a:avLst/>
              <a:gdLst/>
              <a:ahLst/>
              <a:cxnLst/>
              <a:rect l="l" t="t" r="r" b="b"/>
              <a:pathLst>
                <a:path w="1633"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49" y="0"/>
                    <a:pt x="144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6" name="Google Shape;11498;p96">
              <a:extLst>
                <a:ext uri="{FF2B5EF4-FFF2-40B4-BE49-F238E27FC236}">
                  <a16:creationId xmlns:a16="http://schemas.microsoft.com/office/drawing/2014/main" id="{050190B9-8800-6DD0-0B5C-420F05DA08D5}"/>
                </a:ext>
              </a:extLst>
            </p:cNvPr>
            <p:cNvSpPr/>
            <p:nvPr/>
          </p:nvSpPr>
          <p:spPr>
            <a:xfrm>
              <a:off x="2489813" y="4036175"/>
              <a:ext cx="52324" cy="12158"/>
            </a:xfrm>
            <a:custGeom>
              <a:avLst/>
              <a:gdLst/>
              <a:ahLst/>
              <a:cxnLst/>
              <a:rect l="l" t="t" r="r" b="b"/>
              <a:pathLst>
                <a:path w="1644" h="382" extrusionOk="0">
                  <a:moveTo>
                    <a:pt x="203" y="0"/>
                  </a:moveTo>
                  <a:cubicBezTo>
                    <a:pt x="95" y="0"/>
                    <a:pt x="0" y="83"/>
                    <a:pt x="0" y="191"/>
                  </a:cubicBezTo>
                  <a:cubicBezTo>
                    <a:pt x="0" y="298"/>
                    <a:pt x="95" y="381"/>
                    <a:pt x="203" y="381"/>
                  </a:cubicBezTo>
                  <a:lnTo>
                    <a:pt x="1441" y="381"/>
                  </a:lnTo>
                  <a:cubicBezTo>
                    <a:pt x="1548" y="381"/>
                    <a:pt x="1643" y="298"/>
                    <a:pt x="1643" y="191"/>
                  </a:cubicBezTo>
                  <a:cubicBezTo>
                    <a:pt x="1643" y="83"/>
                    <a:pt x="1572" y="0"/>
                    <a:pt x="144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 name="Google Shape;11499;p96">
              <a:extLst>
                <a:ext uri="{FF2B5EF4-FFF2-40B4-BE49-F238E27FC236}">
                  <a16:creationId xmlns:a16="http://schemas.microsoft.com/office/drawing/2014/main" id="{41D14E88-F878-3D42-A6A5-B495B5D69F51}"/>
                </a:ext>
              </a:extLst>
            </p:cNvPr>
            <p:cNvSpPr/>
            <p:nvPr/>
          </p:nvSpPr>
          <p:spPr>
            <a:xfrm>
              <a:off x="2305245" y="4088467"/>
              <a:ext cx="51974" cy="12540"/>
            </a:xfrm>
            <a:custGeom>
              <a:avLst/>
              <a:gdLst/>
              <a:ahLst/>
              <a:cxnLst/>
              <a:rect l="l" t="t" r="r" b="b"/>
              <a:pathLst>
                <a:path w="1633" h="394" extrusionOk="0">
                  <a:moveTo>
                    <a:pt x="191" y="0"/>
                  </a:moveTo>
                  <a:cubicBezTo>
                    <a:pt x="84" y="0"/>
                    <a:pt x="1" y="95"/>
                    <a:pt x="1" y="191"/>
                  </a:cubicBezTo>
                  <a:cubicBezTo>
                    <a:pt x="1" y="298"/>
                    <a:pt x="84" y="393"/>
                    <a:pt x="191" y="393"/>
                  </a:cubicBezTo>
                  <a:lnTo>
                    <a:pt x="1442" y="393"/>
                  </a:lnTo>
                  <a:cubicBezTo>
                    <a:pt x="1549" y="393"/>
                    <a:pt x="1632" y="298"/>
                    <a:pt x="1632" y="191"/>
                  </a:cubicBezTo>
                  <a:cubicBezTo>
                    <a:pt x="1632" y="95"/>
                    <a:pt x="1549" y="0"/>
                    <a:pt x="144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8" name="Google Shape;11500;p96">
              <a:extLst>
                <a:ext uri="{FF2B5EF4-FFF2-40B4-BE49-F238E27FC236}">
                  <a16:creationId xmlns:a16="http://schemas.microsoft.com/office/drawing/2014/main" id="{4A43A210-7F93-4E69-9B54-A856E7BF8D63}"/>
                </a:ext>
              </a:extLst>
            </p:cNvPr>
            <p:cNvSpPr/>
            <p:nvPr/>
          </p:nvSpPr>
          <p:spPr>
            <a:xfrm>
              <a:off x="2397736" y="4088467"/>
              <a:ext cx="51942" cy="12540"/>
            </a:xfrm>
            <a:custGeom>
              <a:avLst/>
              <a:gdLst/>
              <a:ahLst/>
              <a:cxnLst/>
              <a:rect l="l" t="t" r="r" b="b"/>
              <a:pathLst>
                <a:path w="1632" h="394" extrusionOk="0">
                  <a:moveTo>
                    <a:pt x="191" y="0"/>
                  </a:moveTo>
                  <a:cubicBezTo>
                    <a:pt x="83" y="0"/>
                    <a:pt x="0" y="95"/>
                    <a:pt x="0" y="191"/>
                  </a:cubicBezTo>
                  <a:cubicBezTo>
                    <a:pt x="0" y="298"/>
                    <a:pt x="83" y="393"/>
                    <a:pt x="191" y="393"/>
                  </a:cubicBezTo>
                  <a:lnTo>
                    <a:pt x="1441" y="393"/>
                  </a:lnTo>
                  <a:cubicBezTo>
                    <a:pt x="1548" y="393"/>
                    <a:pt x="1631" y="298"/>
                    <a:pt x="1631" y="191"/>
                  </a:cubicBezTo>
                  <a:cubicBezTo>
                    <a:pt x="1631" y="95"/>
                    <a:pt x="1548" y="0"/>
                    <a:pt x="144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 name="Google Shape;11501;p96">
              <a:extLst>
                <a:ext uri="{FF2B5EF4-FFF2-40B4-BE49-F238E27FC236}">
                  <a16:creationId xmlns:a16="http://schemas.microsoft.com/office/drawing/2014/main" id="{C02EDDB7-F9B0-2E0E-80FC-88D4DEF39254}"/>
                </a:ext>
              </a:extLst>
            </p:cNvPr>
            <p:cNvSpPr/>
            <p:nvPr/>
          </p:nvSpPr>
          <p:spPr>
            <a:xfrm>
              <a:off x="2489813" y="4088467"/>
              <a:ext cx="52324" cy="12540"/>
            </a:xfrm>
            <a:custGeom>
              <a:avLst/>
              <a:gdLst/>
              <a:ahLst/>
              <a:cxnLst/>
              <a:rect l="l" t="t" r="r" b="b"/>
              <a:pathLst>
                <a:path w="1644" h="394" extrusionOk="0">
                  <a:moveTo>
                    <a:pt x="203" y="0"/>
                  </a:moveTo>
                  <a:cubicBezTo>
                    <a:pt x="95" y="0"/>
                    <a:pt x="0" y="95"/>
                    <a:pt x="0" y="191"/>
                  </a:cubicBezTo>
                  <a:cubicBezTo>
                    <a:pt x="0" y="298"/>
                    <a:pt x="95" y="393"/>
                    <a:pt x="203" y="393"/>
                  </a:cubicBezTo>
                  <a:lnTo>
                    <a:pt x="1441" y="393"/>
                  </a:lnTo>
                  <a:cubicBezTo>
                    <a:pt x="1548" y="393"/>
                    <a:pt x="1643" y="298"/>
                    <a:pt x="1643" y="191"/>
                  </a:cubicBezTo>
                  <a:cubicBezTo>
                    <a:pt x="1643" y="95"/>
                    <a:pt x="1572" y="0"/>
                    <a:pt x="144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 name="Google Shape;11502;p96">
              <a:extLst>
                <a:ext uri="{FF2B5EF4-FFF2-40B4-BE49-F238E27FC236}">
                  <a16:creationId xmlns:a16="http://schemas.microsoft.com/office/drawing/2014/main" id="{B29F67B3-DBCB-7C69-8B19-BE6DFDEE3E6F}"/>
                </a:ext>
              </a:extLst>
            </p:cNvPr>
            <p:cNvSpPr/>
            <p:nvPr/>
          </p:nvSpPr>
          <p:spPr>
            <a:xfrm>
              <a:off x="2304863" y="3969751"/>
              <a:ext cx="53088" cy="38766"/>
            </a:xfrm>
            <a:custGeom>
              <a:avLst/>
              <a:gdLst/>
              <a:ahLst/>
              <a:cxnLst/>
              <a:rect l="l" t="t" r="r" b="b"/>
              <a:pathLst>
                <a:path w="1668" h="1218" extrusionOk="0">
                  <a:moveTo>
                    <a:pt x="1454" y="1"/>
                  </a:moveTo>
                  <a:cubicBezTo>
                    <a:pt x="1406" y="1"/>
                    <a:pt x="1358" y="21"/>
                    <a:pt x="1323" y="63"/>
                  </a:cubicBezTo>
                  <a:lnTo>
                    <a:pt x="620" y="754"/>
                  </a:lnTo>
                  <a:lnTo>
                    <a:pt x="334" y="480"/>
                  </a:lnTo>
                  <a:cubicBezTo>
                    <a:pt x="299" y="438"/>
                    <a:pt x="251" y="417"/>
                    <a:pt x="203" y="417"/>
                  </a:cubicBezTo>
                  <a:cubicBezTo>
                    <a:pt x="156" y="417"/>
                    <a:pt x="108" y="438"/>
                    <a:pt x="72" y="480"/>
                  </a:cubicBezTo>
                  <a:cubicBezTo>
                    <a:pt x="1" y="551"/>
                    <a:pt x="1" y="670"/>
                    <a:pt x="72" y="742"/>
                  </a:cubicBezTo>
                  <a:lnTo>
                    <a:pt x="489" y="1158"/>
                  </a:lnTo>
                  <a:cubicBezTo>
                    <a:pt x="513" y="1194"/>
                    <a:pt x="572" y="1218"/>
                    <a:pt x="620" y="1218"/>
                  </a:cubicBezTo>
                  <a:cubicBezTo>
                    <a:pt x="668" y="1218"/>
                    <a:pt x="727" y="1206"/>
                    <a:pt x="751" y="1158"/>
                  </a:cubicBezTo>
                  <a:lnTo>
                    <a:pt x="1585" y="325"/>
                  </a:lnTo>
                  <a:cubicBezTo>
                    <a:pt x="1668" y="254"/>
                    <a:pt x="1668" y="134"/>
                    <a:pt x="1585" y="63"/>
                  </a:cubicBezTo>
                  <a:cubicBezTo>
                    <a:pt x="1549" y="21"/>
                    <a:pt x="1501" y="1"/>
                    <a:pt x="1454"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 name="Google Shape;11503;p96">
              <a:extLst>
                <a:ext uri="{FF2B5EF4-FFF2-40B4-BE49-F238E27FC236}">
                  <a16:creationId xmlns:a16="http://schemas.microsoft.com/office/drawing/2014/main" id="{140EBCB4-59C0-7CE3-D6B8-67F4D519A2EE}"/>
                </a:ext>
              </a:extLst>
            </p:cNvPr>
            <p:cNvSpPr/>
            <p:nvPr/>
          </p:nvSpPr>
          <p:spPr>
            <a:xfrm>
              <a:off x="2489813" y="3969751"/>
              <a:ext cx="53088" cy="38766"/>
            </a:xfrm>
            <a:custGeom>
              <a:avLst/>
              <a:gdLst/>
              <a:ahLst/>
              <a:cxnLst/>
              <a:rect l="l" t="t" r="r" b="b"/>
              <a:pathLst>
                <a:path w="1668" h="1218" extrusionOk="0">
                  <a:moveTo>
                    <a:pt x="1465" y="1"/>
                  </a:moveTo>
                  <a:cubicBezTo>
                    <a:pt x="1417" y="1"/>
                    <a:pt x="1369" y="21"/>
                    <a:pt x="1334" y="63"/>
                  </a:cubicBezTo>
                  <a:lnTo>
                    <a:pt x="631" y="754"/>
                  </a:lnTo>
                  <a:lnTo>
                    <a:pt x="346" y="480"/>
                  </a:lnTo>
                  <a:cubicBezTo>
                    <a:pt x="310" y="438"/>
                    <a:pt x="262" y="417"/>
                    <a:pt x="215" y="417"/>
                  </a:cubicBezTo>
                  <a:cubicBezTo>
                    <a:pt x="167" y="417"/>
                    <a:pt x="119" y="438"/>
                    <a:pt x="84" y="480"/>
                  </a:cubicBezTo>
                  <a:cubicBezTo>
                    <a:pt x="0" y="551"/>
                    <a:pt x="0" y="670"/>
                    <a:pt x="84" y="742"/>
                  </a:cubicBezTo>
                  <a:lnTo>
                    <a:pt x="500" y="1158"/>
                  </a:lnTo>
                  <a:cubicBezTo>
                    <a:pt x="524" y="1194"/>
                    <a:pt x="584" y="1218"/>
                    <a:pt x="631" y="1218"/>
                  </a:cubicBezTo>
                  <a:cubicBezTo>
                    <a:pt x="667" y="1218"/>
                    <a:pt x="738" y="1206"/>
                    <a:pt x="762" y="1158"/>
                  </a:cubicBezTo>
                  <a:lnTo>
                    <a:pt x="1596" y="325"/>
                  </a:lnTo>
                  <a:cubicBezTo>
                    <a:pt x="1667" y="254"/>
                    <a:pt x="1667" y="134"/>
                    <a:pt x="1596" y="63"/>
                  </a:cubicBezTo>
                  <a:cubicBezTo>
                    <a:pt x="1560" y="21"/>
                    <a:pt x="1512" y="1"/>
                    <a:pt x="146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 name="Google Shape;11504;p96">
              <a:extLst>
                <a:ext uri="{FF2B5EF4-FFF2-40B4-BE49-F238E27FC236}">
                  <a16:creationId xmlns:a16="http://schemas.microsoft.com/office/drawing/2014/main" id="{FE114314-5128-A7AB-AE50-D5EA3BC72519}"/>
                </a:ext>
              </a:extLst>
            </p:cNvPr>
            <p:cNvSpPr/>
            <p:nvPr/>
          </p:nvSpPr>
          <p:spPr>
            <a:xfrm>
              <a:off x="2396972" y="4022807"/>
              <a:ext cx="53088" cy="38766"/>
            </a:xfrm>
            <a:custGeom>
              <a:avLst/>
              <a:gdLst/>
              <a:ahLst/>
              <a:cxnLst/>
              <a:rect l="l" t="t" r="r" b="b"/>
              <a:pathLst>
                <a:path w="1668" h="1218" extrusionOk="0">
                  <a:moveTo>
                    <a:pt x="1465" y="0"/>
                  </a:moveTo>
                  <a:cubicBezTo>
                    <a:pt x="1417" y="0"/>
                    <a:pt x="1369" y="21"/>
                    <a:pt x="1334" y="63"/>
                  </a:cubicBezTo>
                  <a:lnTo>
                    <a:pt x="631" y="753"/>
                  </a:lnTo>
                  <a:lnTo>
                    <a:pt x="345" y="480"/>
                  </a:lnTo>
                  <a:cubicBezTo>
                    <a:pt x="310" y="438"/>
                    <a:pt x="262" y="417"/>
                    <a:pt x="215" y="417"/>
                  </a:cubicBezTo>
                  <a:cubicBezTo>
                    <a:pt x="167" y="417"/>
                    <a:pt x="119" y="438"/>
                    <a:pt x="84" y="480"/>
                  </a:cubicBezTo>
                  <a:cubicBezTo>
                    <a:pt x="0" y="551"/>
                    <a:pt x="0" y="670"/>
                    <a:pt x="84" y="742"/>
                  </a:cubicBezTo>
                  <a:lnTo>
                    <a:pt x="500" y="1158"/>
                  </a:lnTo>
                  <a:cubicBezTo>
                    <a:pt x="536" y="1206"/>
                    <a:pt x="584" y="1218"/>
                    <a:pt x="631" y="1218"/>
                  </a:cubicBezTo>
                  <a:cubicBezTo>
                    <a:pt x="667" y="1218"/>
                    <a:pt x="738" y="1206"/>
                    <a:pt x="762" y="1158"/>
                  </a:cubicBezTo>
                  <a:lnTo>
                    <a:pt x="1596" y="325"/>
                  </a:lnTo>
                  <a:cubicBezTo>
                    <a:pt x="1667" y="253"/>
                    <a:pt x="1667" y="134"/>
                    <a:pt x="1596" y="63"/>
                  </a:cubicBezTo>
                  <a:cubicBezTo>
                    <a:pt x="1560" y="21"/>
                    <a:pt x="1512" y="0"/>
                    <a:pt x="146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 name="Google Shape;11505;p96">
              <a:extLst>
                <a:ext uri="{FF2B5EF4-FFF2-40B4-BE49-F238E27FC236}">
                  <a16:creationId xmlns:a16="http://schemas.microsoft.com/office/drawing/2014/main" id="{B78BB6F5-0787-F048-9896-C2DC11AAE0BB}"/>
                </a:ext>
              </a:extLst>
            </p:cNvPr>
            <p:cNvSpPr/>
            <p:nvPr/>
          </p:nvSpPr>
          <p:spPr>
            <a:xfrm>
              <a:off x="2212404" y="4075386"/>
              <a:ext cx="53088" cy="38861"/>
            </a:xfrm>
            <a:custGeom>
              <a:avLst/>
              <a:gdLst/>
              <a:ahLst/>
              <a:cxnLst/>
              <a:rect l="l" t="t" r="r" b="b"/>
              <a:pathLst>
                <a:path w="1668" h="1221" extrusionOk="0">
                  <a:moveTo>
                    <a:pt x="1455" y="0"/>
                  </a:moveTo>
                  <a:cubicBezTo>
                    <a:pt x="1406" y="0"/>
                    <a:pt x="1358" y="18"/>
                    <a:pt x="1322" y="54"/>
                  </a:cubicBezTo>
                  <a:lnTo>
                    <a:pt x="620" y="756"/>
                  </a:lnTo>
                  <a:lnTo>
                    <a:pt x="346" y="471"/>
                  </a:lnTo>
                  <a:cubicBezTo>
                    <a:pt x="304" y="435"/>
                    <a:pt x="254" y="417"/>
                    <a:pt x="205" y="417"/>
                  </a:cubicBezTo>
                  <a:cubicBezTo>
                    <a:pt x="156" y="417"/>
                    <a:pt x="108" y="435"/>
                    <a:pt x="72" y="471"/>
                  </a:cubicBezTo>
                  <a:cubicBezTo>
                    <a:pt x="1" y="554"/>
                    <a:pt x="1" y="673"/>
                    <a:pt x="72" y="745"/>
                  </a:cubicBezTo>
                  <a:lnTo>
                    <a:pt x="489" y="1161"/>
                  </a:lnTo>
                  <a:cubicBezTo>
                    <a:pt x="537" y="1197"/>
                    <a:pt x="584" y="1221"/>
                    <a:pt x="620" y="1221"/>
                  </a:cubicBezTo>
                  <a:cubicBezTo>
                    <a:pt x="668" y="1221"/>
                    <a:pt x="727" y="1197"/>
                    <a:pt x="763" y="1161"/>
                  </a:cubicBezTo>
                  <a:lnTo>
                    <a:pt x="1596" y="328"/>
                  </a:lnTo>
                  <a:cubicBezTo>
                    <a:pt x="1668" y="268"/>
                    <a:pt x="1668" y="137"/>
                    <a:pt x="1596" y="54"/>
                  </a:cubicBezTo>
                  <a:cubicBezTo>
                    <a:pt x="1555" y="18"/>
                    <a:pt x="1504" y="0"/>
                    <a:pt x="145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 name="Google Shape;11506;p96">
              <a:extLst>
                <a:ext uri="{FF2B5EF4-FFF2-40B4-BE49-F238E27FC236}">
                  <a16:creationId xmlns:a16="http://schemas.microsoft.com/office/drawing/2014/main" id="{0FB95A92-BAC0-33D7-1ACD-6B1CF74697CE}"/>
                </a:ext>
              </a:extLst>
            </p:cNvPr>
            <p:cNvSpPr/>
            <p:nvPr/>
          </p:nvSpPr>
          <p:spPr>
            <a:xfrm>
              <a:off x="2396972" y="3916694"/>
              <a:ext cx="53088" cy="38798"/>
            </a:xfrm>
            <a:custGeom>
              <a:avLst/>
              <a:gdLst/>
              <a:ahLst/>
              <a:cxnLst/>
              <a:rect l="l" t="t" r="r" b="b"/>
              <a:pathLst>
                <a:path w="1668" h="1219" extrusionOk="0">
                  <a:moveTo>
                    <a:pt x="1465" y="1"/>
                  </a:moveTo>
                  <a:cubicBezTo>
                    <a:pt x="1417" y="1"/>
                    <a:pt x="1369" y="21"/>
                    <a:pt x="1334" y="63"/>
                  </a:cubicBezTo>
                  <a:lnTo>
                    <a:pt x="631" y="754"/>
                  </a:lnTo>
                  <a:lnTo>
                    <a:pt x="345" y="480"/>
                  </a:lnTo>
                  <a:cubicBezTo>
                    <a:pt x="310" y="438"/>
                    <a:pt x="262" y="417"/>
                    <a:pt x="215" y="417"/>
                  </a:cubicBezTo>
                  <a:cubicBezTo>
                    <a:pt x="167" y="417"/>
                    <a:pt x="119" y="438"/>
                    <a:pt x="84" y="480"/>
                  </a:cubicBezTo>
                  <a:cubicBezTo>
                    <a:pt x="0" y="551"/>
                    <a:pt x="0" y="670"/>
                    <a:pt x="84" y="742"/>
                  </a:cubicBezTo>
                  <a:lnTo>
                    <a:pt x="500" y="1159"/>
                  </a:lnTo>
                  <a:cubicBezTo>
                    <a:pt x="536" y="1206"/>
                    <a:pt x="584" y="1218"/>
                    <a:pt x="631" y="1218"/>
                  </a:cubicBezTo>
                  <a:cubicBezTo>
                    <a:pt x="667" y="1218"/>
                    <a:pt x="738" y="1206"/>
                    <a:pt x="762" y="1159"/>
                  </a:cubicBezTo>
                  <a:lnTo>
                    <a:pt x="1596" y="325"/>
                  </a:lnTo>
                  <a:cubicBezTo>
                    <a:pt x="1667" y="266"/>
                    <a:pt x="1667" y="135"/>
                    <a:pt x="1596" y="63"/>
                  </a:cubicBezTo>
                  <a:cubicBezTo>
                    <a:pt x="1560" y="21"/>
                    <a:pt x="1512" y="1"/>
                    <a:pt x="146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5" name="Google Shape;11528;p96">
            <a:extLst>
              <a:ext uri="{FF2B5EF4-FFF2-40B4-BE49-F238E27FC236}">
                <a16:creationId xmlns:a16="http://schemas.microsoft.com/office/drawing/2014/main" id="{9FA6F016-4871-2A0F-656E-556A14BA0FFA}"/>
              </a:ext>
            </a:extLst>
          </p:cNvPr>
          <p:cNvGrpSpPr/>
          <p:nvPr/>
        </p:nvGrpSpPr>
        <p:grpSpPr>
          <a:xfrm>
            <a:off x="5604713" y="2770775"/>
            <a:ext cx="1081838" cy="1172126"/>
            <a:chOff x="8006505" y="3390044"/>
            <a:chExt cx="323654" cy="303189"/>
          </a:xfrm>
        </p:grpSpPr>
        <p:sp>
          <p:nvSpPr>
            <p:cNvPr id="206" name="Google Shape;11529;p96">
              <a:extLst>
                <a:ext uri="{FF2B5EF4-FFF2-40B4-BE49-F238E27FC236}">
                  <a16:creationId xmlns:a16="http://schemas.microsoft.com/office/drawing/2014/main" id="{9F57E171-C500-1FF0-79C0-65DBBD9F7C98}"/>
                </a:ext>
              </a:extLst>
            </p:cNvPr>
            <p:cNvSpPr/>
            <p:nvPr/>
          </p:nvSpPr>
          <p:spPr>
            <a:xfrm>
              <a:off x="8006505" y="3390044"/>
              <a:ext cx="323654" cy="303189"/>
            </a:xfrm>
            <a:custGeom>
              <a:avLst/>
              <a:gdLst/>
              <a:ahLst/>
              <a:cxnLst/>
              <a:rect l="l" t="t" r="r" b="b"/>
              <a:pathLst>
                <a:path w="10169" h="9526" extrusionOk="0">
                  <a:moveTo>
                    <a:pt x="5358" y="322"/>
                  </a:moveTo>
                  <a:cubicBezTo>
                    <a:pt x="5704" y="322"/>
                    <a:pt x="5965" y="608"/>
                    <a:pt x="5965" y="930"/>
                  </a:cubicBezTo>
                  <a:lnTo>
                    <a:pt x="5965" y="1311"/>
                  </a:lnTo>
                  <a:cubicBezTo>
                    <a:pt x="5965" y="1584"/>
                    <a:pt x="6192" y="1811"/>
                    <a:pt x="6477" y="1811"/>
                  </a:cubicBezTo>
                  <a:lnTo>
                    <a:pt x="6620" y="1811"/>
                  </a:lnTo>
                  <a:cubicBezTo>
                    <a:pt x="6727" y="1811"/>
                    <a:pt x="6811" y="1906"/>
                    <a:pt x="6811" y="2001"/>
                  </a:cubicBezTo>
                  <a:lnTo>
                    <a:pt x="6811" y="3013"/>
                  </a:lnTo>
                  <a:cubicBezTo>
                    <a:pt x="6811" y="3120"/>
                    <a:pt x="6727" y="3204"/>
                    <a:pt x="6620" y="3204"/>
                  </a:cubicBezTo>
                  <a:lnTo>
                    <a:pt x="3465" y="3204"/>
                  </a:lnTo>
                  <a:cubicBezTo>
                    <a:pt x="3358" y="3204"/>
                    <a:pt x="3275" y="3120"/>
                    <a:pt x="3275" y="3013"/>
                  </a:cubicBezTo>
                  <a:lnTo>
                    <a:pt x="3322" y="2001"/>
                  </a:lnTo>
                  <a:cubicBezTo>
                    <a:pt x="3322" y="1894"/>
                    <a:pt x="3406" y="1811"/>
                    <a:pt x="3513" y="1811"/>
                  </a:cubicBezTo>
                  <a:lnTo>
                    <a:pt x="3656" y="1811"/>
                  </a:lnTo>
                  <a:cubicBezTo>
                    <a:pt x="3941" y="1811"/>
                    <a:pt x="4168" y="1584"/>
                    <a:pt x="4168" y="1311"/>
                  </a:cubicBezTo>
                  <a:lnTo>
                    <a:pt x="4168" y="930"/>
                  </a:lnTo>
                  <a:cubicBezTo>
                    <a:pt x="4168" y="596"/>
                    <a:pt x="4453" y="322"/>
                    <a:pt x="4775" y="322"/>
                  </a:cubicBezTo>
                  <a:close/>
                  <a:moveTo>
                    <a:pt x="9275" y="2239"/>
                  </a:moveTo>
                  <a:cubicBezTo>
                    <a:pt x="9585" y="2239"/>
                    <a:pt x="9847" y="2501"/>
                    <a:pt x="9847" y="2823"/>
                  </a:cubicBezTo>
                  <a:lnTo>
                    <a:pt x="9835" y="8633"/>
                  </a:lnTo>
                  <a:cubicBezTo>
                    <a:pt x="9835" y="8943"/>
                    <a:pt x="9585" y="9204"/>
                    <a:pt x="9252" y="9204"/>
                  </a:cubicBezTo>
                  <a:lnTo>
                    <a:pt x="881" y="9204"/>
                  </a:lnTo>
                  <a:cubicBezTo>
                    <a:pt x="560" y="9204"/>
                    <a:pt x="298" y="8954"/>
                    <a:pt x="298" y="8633"/>
                  </a:cubicBezTo>
                  <a:lnTo>
                    <a:pt x="298" y="2823"/>
                  </a:lnTo>
                  <a:cubicBezTo>
                    <a:pt x="298" y="2513"/>
                    <a:pt x="548" y="2239"/>
                    <a:pt x="881" y="2239"/>
                  </a:cubicBezTo>
                  <a:lnTo>
                    <a:pt x="2977" y="2239"/>
                  </a:lnTo>
                  <a:lnTo>
                    <a:pt x="2977" y="2775"/>
                  </a:lnTo>
                  <a:lnTo>
                    <a:pt x="1001" y="2775"/>
                  </a:lnTo>
                  <a:cubicBezTo>
                    <a:pt x="905" y="2775"/>
                    <a:pt x="834" y="2858"/>
                    <a:pt x="834" y="2942"/>
                  </a:cubicBezTo>
                  <a:lnTo>
                    <a:pt x="834" y="8514"/>
                  </a:lnTo>
                  <a:cubicBezTo>
                    <a:pt x="834" y="8597"/>
                    <a:pt x="905" y="8669"/>
                    <a:pt x="1001" y="8669"/>
                  </a:cubicBezTo>
                  <a:lnTo>
                    <a:pt x="6418" y="8669"/>
                  </a:lnTo>
                  <a:cubicBezTo>
                    <a:pt x="6501" y="8669"/>
                    <a:pt x="6573" y="8597"/>
                    <a:pt x="6573" y="8514"/>
                  </a:cubicBezTo>
                  <a:cubicBezTo>
                    <a:pt x="6573" y="8419"/>
                    <a:pt x="6501" y="8347"/>
                    <a:pt x="6418" y="8347"/>
                  </a:cubicBezTo>
                  <a:lnTo>
                    <a:pt x="1155" y="8347"/>
                  </a:lnTo>
                  <a:lnTo>
                    <a:pt x="1155" y="3108"/>
                  </a:lnTo>
                  <a:lnTo>
                    <a:pt x="2989" y="3108"/>
                  </a:lnTo>
                  <a:cubicBezTo>
                    <a:pt x="3037" y="3347"/>
                    <a:pt x="3239" y="3537"/>
                    <a:pt x="3501" y="3537"/>
                  </a:cubicBezTo>
                  <a:lnTo>
                    <a:pt x="6656" y="3537"/>
                  </a:lnTo>
                  <a:cubicBezTo>
                    <a:pt x="6906" y="3537"/>
                    <a:pt x="7108" y="3359"/>
                    <a:pt x="7156" y="3108"/>
                  </a:cubicBezTo>
                  <a:lnTo>
                    <a:pt x="8990" y="3108"/>
                  </a:lnTo>
                  <a:lnTo>
                    <a:pt x="8990" y="8347"/>
                  </a:lnTo>
                  <a:lnTo>
                    <a:pt x="7216" y="8347"/>
                  </a:lnTo>
                  <a:cubicBezTo>
                    <a:pt x="7132" y="8347"/>
                    <a:pt x="7049" y="8419"/>
                    <a:pt x="7049" y="8514"/>
                  </a:cubicBezTo>
                  <a:cubicBezTo>
                    <a:pt x="7049" y="8597"/>
                    <a:pt x="7132" y="8669"/>
                    <a:pt x="7216" y="8669"/>
                  </a:cubicBezTo>
                  <a:lnTo>
                    <a:pt x="9156" y="8669"/>
                  </a:lnTo>
                  <a:cubicBezTo>
                    <a:pt x="9240" y="8669"/>
                    <a:pt x="9311" y="8597"/>
                    <a:pt x="9311" y="8514"/>
                  </a:cubicBezTo>
                  <a:lnTo>
                    <a:pt x="9311" y="2942"/>
                  </a:lnTo>
                  <a:cubicBezTo>
                    <a:pt x="9311" y="2858"/>
                    <a:pt x="9240" y="2775"/>
                    <a:pt x="9156" y="2775"/>
                  </a:cubicBezTo>
                  <a:lnTo>
                    <a:pt x="7168" y="2775"/>
                  </a:lnTo>
                  <a:lnTo>
                    <a:pt x="7168" y="2239"/>
                  </a:lnTo>
                  <a:close/>
                  <a:moveTo>
                    <a:pt x="4787" y="1"/>
                  </a:moveTo>
                  <a:cubicBezTo>
                    <a:pt x="4275" y="1"/>
                    <a:pt x="3858" y="418"/>
                    <a:pt x="3858" y="930"/>
                  </a:cubicBezTo>
                  <a:lnTo>
                    <a:pt x="3858" y="1311"/>
                  </a:lnTo>
                  <a:cubicBezTo>
                    <a:pt x="3858" y="1406"/>
                    <a:pt x="3763" y="1501"/>
                    <a:pt x="3656" y="1501"/>
                  </a:cubicBezTo>
                  <a:lnTo>
                    <a:pt x="3513" y="1501"/>
                  </a:lnTo>
                  <a:cubicBezTo>
                    <a:pt x="3263" y="1501"/>
                    <a:pt x="3048" y="1680"/>
                    <a:pt x="3001" y="1930"/>
                  </a:cubicBezTo>
                  <a:lnTo>
                    <a:pt x="893" y="1930"/>
                  </a:lnTo>
                  <a:cubicBezTo>
                    <a:pt x="405" y="1930"/>
                    <a:pt x="0" y="2335"/>
                    <a:pt x="0" y="2823"/>
                  </a:cubicBezTo>
                  <a:lnTo>
                    <a:pt x="0" y="8633"/>
                  </a:lnTo>
                  <a:cubicBezTo>
                    <a:pt x="0" y="9121"/>
                    <a:pt x="405" y="9526"/>
                    <a:pt x="893" y="9526"/>
                  </a:cubicBezTo>
                  <a:lnTo>
                    <a:pt x="9263" y="9526"/>
                  </a:lnTo>
                  <a:cubicBezTo>
                    <a:pt x="9764" y="9526"/>
                    <a:pt x="10156" y="9121"/>
                    <a:pt x="10156" y="8633"/>
                  </a:cubicBezTo>
                  <a:lnTo>
                    <a:pt x="10156" y="2823"/>
                  </a:lnTo>
                  <a:cubicBezTo>
                    <a:pt x="10168" y="2335"/>
                    <a:pt x="9764" y="1930"/>
                    <a:pt x="9275" y="1930"/>
                  </a:cubicBezTo>
                  <a:lnTo>
                    <a:pt x="7156" y="1930"/>
                  </a:lnTo>
                  <a:cubicBezTo>
                    <a:pt x="7108" y="1692"/>
                    <a:pt x="6906" y="1501"/>
                    <a:pt x="6656" y="1501"/>
                  </a:cubicBezTo>
                  <a:lnTo>
                    <a:pt x="6501" y="1501"/>
                  </a:lnTo>
                  <a:cubicBezTo>
                    <a:pt x="6394" y="1501"/>
                    <a:pt x="6311" y="1406"/>
                    <a:pt x="6311" y="1311"/>
                  </a:cubicBezTo>
                  <a:lnTo>
                    <a:pt x="6311" y="930"/>
                  </a:lnTo>
                  <a:cubicBezTo>
                    <a:pt x="6311" y="418"/>
                    <a:pt x="5894" y="1"/>
                    <a:pt x="537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 name="Google Shape;11530;p96">
              <a:extLst>
                <a:ext uri="{FF2B5EF4-FFF2-40B4-BE49-F238E27FC236}">
                  <a16:creationId xmlns:a16="http://schemas.microsoft.com/office/drawing/2014/main" id="{5C3E2C39-C7D0-7EA8-77B0-D07B4682ADC9}"/>
                </a:ext>
              </a:extLst>
            </p:cNvPr>
            <p:cNvSpPr/>
            <p:nvPr/>
          </p:nvSpPr>
          <p:spPr>
            <a:xfrm>
              <a:off x="8148997" y="3444247"/>
              <a:ext cx="37907" cy="37938"/>
            </a:xfrm>
            <a:custGeom>
              <a:avLst/>
              <a:gdLst/>
              <a:ahLst/>
              <a:cxnLst/>
              <a:rect l="l" t="t" r="r" b="b"/>
              <a:pathLst>
                <a:path w="1191" h="1192" extrusionOk="0">
                  <a:moveTo>
                    <a:pt x="595" y="334"/>
                  </a:moveTo>
                  <a:cubicBezTo>
                    <a:pt x="750" y="334"/>
                    <a:pt x="869" y="453"/>
                    <a:pt x="869" y="596"/>
                  </a:cubicBezTo>
                  <a:cubicBezTo>
                    <a:pt x="869" y="751"/>
                    <a:pt x="750" y="870"/>
                    <a:pt x="595" y="870"/>
                  </a:cubicBezTo>
                  <a:cubicBezTo>
                    <a:pt x="453" y="870"/>
                    <a:pt x="334" y="751"/>
                    <a:pt x="334" y="596"/>
                  </a:cubicBezTo>
                  <a:cubicBezTo>
                    <a:pt x="334" y="453"/>
                    <a:pt x="453" y="334"/>
                    <a:pt x="595" y="334"/>
                  </a:cubicBezTo>
                  <a:close/>
                  <a:moveTo>
                    <a:pt x="595" y="1"/>
                  </a:moveTo>
                  <a:cubicBezTo>
                    <a:pt x="274" y="1"/>
                    <a:pt x="0" y="274"/>
                    <a:pt x="0" y="596"/>
                  </a:cubicBezTo>
                  <a:cubicBezTo>
                    <a:pt x="0" y="929"/>
                    <a:pt x="274" y="1191"/>
                    <a:pt x="595" y="1191"/>
                  </a:cubicBezTo>
                  <a:cubicBezTo>
                    <a:pt x="929" y="1191"/>
                    <a:pt x="1191" y="929"/>
                    <a:pt x="1191" y="596"/>
                  </a:cubicBezTo>
                  <a:cubicBezTo>
                    <a:pt x="1191" y="274"/>
                    <a:pt x="929" y="1"/>
                    <a:pt x="59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 name="Google Shape;11531;p96">
              <a:extLst>
                <a:ext uri="{FF2B5EF4-FFF2-40B4-BE49-F238E27FC236}">
                  <a16:creationId xmlns:a16="http://schemas.microsoft.com/office/drawing/2014/main" id="{7831D12F-09DE-57B3-E0F2-3D4CE705FEB6}"/>
                </a:ext>
              </a:extLst>
            </p:cNvPr>
            <p:cNvSpPr/>
            <p:nvPr/>
          </p:nvSpPr>
          <p:spPr>
            <a:xfrm>
              <a:off x="8089861" y="3526871"/>
              <a:ext cx="165630" cy="104617"/>
            </a:xfrm>
            <a:custGeom>
              <a:avLst/>
              <a:gdLst/>
              <a:ahLst/>
              <a:cxnLst/>
              <a:rect l="l" t="t" r="r" b="b"/>
              <a:pathLst>
                <a:path w="5204" h="3287" extrusionOk="0">
                  <a:moveTo>
                    <a:pt x="739" y="2024"/>
                  </a:moveTo>
                  <a:cubicBezTo>
                    <a:pt x="1001" y="2024"/>
                    <a:pt x="1215" y="2250"/>
                    <a:pt x="1215" y="2500"/>
                  </a:cubicBezTo>
                  <a:cubicBezTo>
                    <a:pt x="1239" y="2762"/>
                    <a:pt x="1013" y="2977"/>
                    <a:pt x="739" y="2977"/>
                  </a:cubicBezTo>
                  <a:cubicBezTo>
                    <a:pt x="477" y="2977"/>
                    <a:pt x="263" y="2750"/>
                    <a:pt x="263" y="2500"/>
                  </a:cubicBezTo>
                  <a:cubicBezTo>
                    <a:pt x="263" y="2227"/>
                    <a:pt x="489" y="2024"/>
                    <a:pt x="739" y="2024"/>
                  </a:cubicBezTo>
                  <a:close/>
                  <a:moveTo>
                    <a:pt x="4823" y="0"/>
                  </a:moveTo>
                  <a:cubicBezTo>
                    <a:pt x="4823" y="0"/>
                    <a:pt x="4811" y="0"/>
                    <a:pt x="4811" y="12"/>
                  </a:cubicBezTo>
                  <a:lnTo>
                    <a:pt x="4370" y="226"/>
                  </a:lnTo>
                  <a:cubicBezTo>
                    <a:pt x="4299" y="262"/>
                    <a:pt x="4275" y="357"/>
                    <a:pt x="4299" y="429"/>
                  </a:cubicBezTo>
                  <a:cubicBezTo>
                    <a:pt x="4334" y="481"/>
                    <a:pt x="4388" y="514"/>
                    <a:pt x="4447" y="514"/>
                  </a:cubicBezTo>
                  <a:cubicBezTo>
                    <a:pt x="4469" y="514"/>
                    <a:pt x="4491" y="510"/>
                    <a:pt x="4513" y="500"/>
                  </a:cubicBezTo>
                  <a:lnTo>
                    <a:pt x="4632" y="441"/>
                  </a:lnTo>
                  <a:lnTo>
                    <a:pt x="4632" y="441"/>
                  </a:lnTo>
                  <a:cubicBezTo>
                    <a:pt x="4418" y="1143"/>
                    <a:pt x="4049" y="1667"/>
                    <a:pt x="3537" y="1988"/>
                  </a:cubicBezTo>
                  <a:cubicBezTo>
                    <a:pt x="3037" y="2306"/>
                    <a:pt x="2479" y="2385"/>
                    <a:pt x="2070" y="2385"/>
                  </a:cubicBezTo>
                  <a:cubicBezTo>
                    <a:pt x="1866" y="2385"/>
                    <a:pt x="1699" y="2365"/>
                    <a:pt x="1596" y="2346"/>
                  </a:cubicBezTo>
                  <a:cubicBezTo>
                    <a:pt x="1537" y="1977"/>
                    <a:pt x="1191" y="1679"/>
                    <a:pt x="799" y="1679"/>
                  </a:cubicBezTo>
                  <a:cubicBezTo>
                    <a:pt x="358" y="1679"/>
                    <a:pt x="1" y="2036"/>
                    <a:pt x="1" y="2477"/>
                  </a:cubicBezTo>
                  <a:cubicBezTo>
                    <a:pt x="1" y="2929"/>
                    <a:pt x="358" y="3286"/>
                    <a:pt x="799" y="3286"/>
                  </a:cubicBezTo>
                  <a:cubicBezTo>
                    <a:pt x="1180" y="3286"/>
                    <a:pt x="1501" y="3012"/>
                    <a:pt x="1572" y="2679"/>
                  </a:cubicBezTo>
                  <a:cubicBezTo>
                    <a:pt x="1691" y="2691"/>
                    <a:pt x="1858" y="2703"/>
                    <a:pt x="2049" y="2703"/>
                  </a:cubicBezTo>
                  <a:cubicBezTo>
                    <a:pt x="2501" y="2703"/>
                    <a:pt x="3120" y="2619"/>
                    <a:pt x="3692" y="2262"/>
                  </a:cubicBezTo>
                  <a:cubicBezTo>
                    <a:pt x="4251" y="1905"/>
                    <a:pt x="4656" y="1334"/>
                    <a:pt x="4894" y="595"/>
                  </a:cubicBezTo>
                  <a:lnTo>
                    <a:pt x="4930" y="631"/>
                  </a:lnTo>
                  <a:cubicBezTo>
                    <a:pt x="4954" y="691"/>
                    <a:pt x="5013" y="726"/>
                    <a:pt x="5073" y="726"/>
                  </a:cubicBezTo>
                  <a:cubicBezTo>
                    <a:pt x="5109" y="726"/>
                    <a:pt x="5120" y="726"/>
                    <a:pt x="5144" y="714"/>
                  </a:cubicBezTo>
                  <a:cubicBezTo>
                    <a:pt x="5180" y="679"/>
                    <a:pt x="5204" y="584"/>
                    <a:pt x="5180" y="500"/>
                  </a:cubicBezTo>
                  <a:lnTo>
                    <a:pt x="4966" y="72"/>
                  </a:lnTo>
                  <a:cubicBezTo>
                    <a:pt x="4966" y="72"/>
                    <a:pt x="4966" y="60"/>
                    <a:pt x="4954" y="60"/>
                  </a:cubicBezTo>
                  <a:lnTo>
                    <a:pt x="4930" y="24"/>
                  </a:lnTo>
                  <a:lnTo>
                    <a:pt x="4906" y="12"/>
                  </a:lnTo>
                  <a:cubicBezTo>
                    <a:pt x="4906" y="12"/>
                    <a:pt x="4894" y="12"/>
                    <a:pt x="4894"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 name="Google Shape;11532;p96">
              <a:extLst>
                <a:ext uri="{FF2B5EF4-FFF2-40B4-BE49-F238E27FC236}">
                  <a16:creationId xmlns:a16="http://schemas.microsoft.com/office/drawing/2014/main" id="{8C765AFE-8E1D-A82B-417B-FB44613B36EA}"/>
                </a:ext>
              </a:extLst>
            </p:cNvPr>
            <p:cNvSpPr/>
            <p:nvPr/>
          </p:nvSpPr>
          <p:spPr>
            <a:xfrm>
              <a:off x="8067519" y="3519742"/>
              <a:ext cx="32241" cy="30268"/>
            </a:xfrm>
            <a:custGeom>
              <a:avLst/>
              <a:gdLst/>
              <a:ahLst/>
              <a:cxnLst/>
              <a:rect l="l" t="t" r="r" b="b"/>
              <a:pathLst>
                <a:path w="1013" h="951" extrusionOk="0">
                  <a:moveTo>
                    <a:pt x="173" y="1"/>
                  </a:moveTo>
                  <a:cubicBezTo>
                    <a:pt x="131" y="1"/>
                    <a:pt x="90" y="16"/>
                    <a:pt x="60" y="46"/>
                  </a:cubicBezTo>
                  <a:cubicBezTo>
                    <a:pt x="0" y="105"/>
                    <a:pt x="0" y="212"/>
                    <a:pt x="60" y="272"/>
                  </a:cubicBezTo>
                  <a:lnTo>
                    <a:pt x="274" y="474"/>
                  </a:lnTo>
                  <a:lnTo>
                    <a:pt x="60" y="688"/>
                  </a:lnTo>
                  <a:cubicBezTo>
                    <a:pt x="0" y="748"/>
                    <a:pt x="0" y="843"/>
                    <a:pt x="60" y="903"/>
                  </a:cubicBezTo>
                  <a:cubicBezTo>
                    <a:pt x="96" y="938"/>
                    <a:pt x="131" y="950"/>
                    <a:pt x="179" y="950"/>
                  </a:cubicBezTo>
                  <a:cubicBezTo>
                    <a:pt x="227" y="950"/>
                    <a:pt x="274" y="938"/>
                    <a:pt x="298" y="903"/>
                  </a:cubicBezTo>
                  <a:lnTo>
                    <a:pt x="512" y="700"/>
                  </a:lnTo>
                  <a:lnTo>
                    <a:pt x="715" y="903"/>
                  </a:lnTo>
                  <a:cubicBezTo>
                    <a:pt x="750" y="938"/>
                    <a:pt x="786" y="950"/>
                    <a:pt x="834" y="950"/>
                  </a:cubicBezTo>
                  <a:cubicBezTo>
                    <a:pt x="881" y="950"/>
                    <a:pt x="929" y="938"/>
                    <a:pt x="953" y="903"/>
                  </a:cubicBezTo>
                  <a:cubicBezTo>
                    <a:pt x="1012" y="843"/>
                    <a:pt x="1012" y="748"/>
                    <a:pt x="953" y="688"/>
                  </a:cubicBezTo>
                  <a:lnTo>
                    <a:pt x="715" y="474"/>
                  </a:lnTo>
                  <a:lnTo>
                    <a:pt x="929" y="272"/>
                  </a:lnTo>
                  <a:cubicBezTo>
                    <a:pt x="989" y="212"/>
                    <a:pt x="989" y="105"/>
                    <a:pt x="929" y="46"/>
                  </a:cubicBezTo>
                  <a:cubicBezTo>
                    <a:pt x="899" y="16"/>
                    <a:pt x="858" y="1"/>
                    <a:pt x="816" y="1"/>
                  </a:cubicBezTo>
                  <a:cubicBezTo>
                    <a:pt x="774" y="1"/>
                    <a:pt x="733" y="16"/>
                    <a:pt x="703" y="46"/>
                  </a:cubicBezTo>
                  <a:lnTo>
                    <a:pt x="488" y="248"/>
                  </a:lnTo>
                  <a:lnTo>
                    <a:pt x="286" y="46"/>
                  </a:lnTo>
                  <a:cubicBezTo>
                    <a:pt x="256" y="16"/>
                    <a:pt x="215" y="1"/>
                    <a:pt x="173"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 name="Google Shape;11533;p96">
              <a:extLst>
                <a:ext uri="{FF2B5EF4-FFF2-40B4-BE49-F238E27FC236}">
                  <a16:creationId xmlns:a16="http://schemas.microsoft.com/office/drawing/2014/main" id="{4C34EC13-5C2C-A259-B563-2FDAE817ACE3}"/>
                </a:ext>
              </a:extLst>
            </p:cNvPr>
            <p:cNvSpPr/>
            <p:nvPr/>
          </p:nvSpPr>
          <p:spPr>
            <a:xfrm>
              <a:off x="8244479" y="3601602"/>
              <a:ext cx="32623" cy="30268"/>
            </a:xfrm>
            <a:custGeom>
              <a:avLst/>
              <a:gdLst/>
              <a:ahLst/>
              <a:cxnLst/>
              <a:rect l="l" t="t" r="r" b="b"/>
              <a:pathLst>
                <a:path w="1025" h="951" extrusionOk="0">
                  <a:moveTo>
                    <a:pt x="179" y="1"/>
                  </a:moveTo>
                  <a:cubicBezTo>
                    <a:pt x="140" y="1"/>
                    <a:pt x="102" y="15"/>
                    <a:pt x="72" y="45"/>
                  </a:cubicBezTo>
                  <a:cubicBezTo>
                    <a:pt x="1" y="105"/>
                    <a:pt x="1" y="212"/>
                    <a:pt x="72" y="271"/>
                  </a:cubicBezTo>
                  <a:lnTo>
                    <a:pt x="274" y="474"/>
                  </a:lnTo>
                  <a:lnTo>
                    <a:pt x="72" y="688"/>
                  </a:lnTo>
                  <a:cubicBezTo>
                    <a:pt x="1" y="748"/>
                    <a:pt x="1" y="855"/>
                    <a:pt x="72" y="914"/>
                  </a:cubicBezTo>
                  <a:cubicBezTo>
                    <a:pt x="96" y="938"/>
                    <a:pt x="143" y="950"/>
                    <a:pt x="179" y="950"/>
                  </a:cubicBezTo>
                  <a:cubicBezTo>
                    <a:pt x="227" y="950"/>
                    <a:pt x="274" y="938"/>
                    <a:pt x="298" y="914"/>
                  </a:cubicBezTo>
                  <a:lnTo>
                    <a:pt x="513" y="700"/>
                  </a:lnTo>
                  <a:lnTo>
                    <a:pt x="727" y="914"/>
                  </a:lnTo>
                  <a:cubicBezTo>
                    <a:pt x="751" y="938"/>
                    <a:pt x="798" y="950"/>
                    <a:pt x="846" y="950"/>
                  </a:cubicBezTo>
                  <a:cubicBezTo>
                    <a:pt x="882" y="950"/>
                    <a:pt x="929" y="938"/>
                    <a:pt x="965" y="914"/>
                  </a:cubicBezTo>
                  <a:cubicBezTo>
                    <a:pt x="1024" y="855"/>
                    <a:pt x="1024" y="748"/>
                    <a:pt x="965" y="688"/>
                  </a:cubicBezTo>
                  <a:lnTo>
                    <a:pt x="727" y="474"/>
                  </a:lnTo>
                  <a:lnTo>
                    <a:pt x="929" y="271"/>
                  </a:lnTo>
                  <a:cubicBezTo>
                    <a:pt x="989" y="212"/>
                    <a:pt x="989" y="105"/>
                    <a:pt x="929" y="45"/>
                  </a:cubicBezTo>
                  <a:cubicBezTo>
                    <a:pt x="899" y="15"/>
                    <a:pt x="858" y="1"/>
                    <a:pt x="816" y="1"/>
                  </a:cubicBezTo>
                  <a:cubicBezTo>
                    <a:pt x="774" y="1"/>
                    <a:pt x="733" y="15"/>
                    <a:pt x="703" y="45"/>
                  </a:cubicBezTo>
                  <a:lnTo>
                    <a:pt x="501" y="260"/>
                  </a:lnTo>
                  <a:lnTo>
                    <a:pt x="286" y="45"/>
                  </a:lnTo>
                  <a:cubicBezTo>
                    <a:pt x="257" y="15"/>
                    <a:pt x="218" y="1"/>
                    <a:pt x="17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 name="Google Shape;11534;p96">
              <a:extLst>
                <a:ext uri="{FF2B5EF4-FFF2-40B4-BE49-F238E27FC236}">
                  <a16:creationId xmlns:a16="http://schemas.microsoft.com/office/drawing/2014/main" id="{C2CC8B5D-658C-7AAC-F8F4-6D3F6F7DBCAF}"/>
                </a:ext>
              </a:extLst>
            </p:cNvPr>
            <p:cNvSpPr/>
            <p:nvPr/>
          </p:nvSpPr>
          <p:spPr>
            <a:xfrm>
              <a:off x="8156190" y="3533396"/>
              <a:ext cx="32241" cy="30236"/>
            </a:xfrm>
            <a:custGeom>
              <a:avLst/>
              <a:gdLst/>
              <a:ahLst/>
              <a:cxnLst/>
              <a:rect l="l" t="t" r="r" b="b"/>
              <a:pathLst>
                <a:path w="1013" h="950" extrusionOk="0">
                  <a:moveTo>
                    <a:pt x="167" y="0"/>
                  </a:moveTo>
                  <a:cubicBezTo>
                    <a:pt x="128" y="0"/>
                    <a:pt x="90" y="15"/>
                    <a:pt x="60" y="45"/>
                  </a:cubicBezTo>
                  <a:cubicBezTo>
                    <a:pt x="0" y="105"/>
                    <a:pt x="0" y="212"/>
                    <a:pt x="60" y="271"/>
                  </a:cubicBezTo>
                  <a:lnTo>
                    <a:pt x="262" y="474"/>
                  </a:lnTo>
                  <a:lnTo>
                    <a:pt x="60" y="688"/>
                  </a:lnTo>
                  <a:cubicBezTo>
                    <a:pt x="0" y="748"/>
                    <a:pt x="0" y="855"/>
                    <a:pt x="60" y="914"/>
                  </a:cubicBezTo>
                  <a:cubicBezTo>
                    <a:pt x="84" y="938"/>
                    <a:pt x="131" y="950"/>
                    <a:pt x="179" y="950"/>
                  </a:cubicBezTo>
                  <a:cubicBezTo>
                    <a:pt x="215" y="950"/>
                    <a:pt x="262" y="938"/>
                    <a:pt x="298" y="914"/>
                  </a:cubicBezTo>
                  <a:lnTo>
                    <a:pt x="500" y="700"/>
                  </a:lnTo>
                  <a:lnTo>
                    <a:pt x="715" y="914"/>
                  </a:lnTo>
                  <a:cubicBezTo>
                    <a:pt x="739" y="938"/>
                    <a:pt x="786" y="950"/>
                    <a:pt x="834" y="950"/>
                  </a:cubicBezTo>
                  <a:cubicBezTo>
                    <a:pt x="870" y="950"/>
                    <a:pt x="917" y="938"/>
                    <a:pt x="953" y="914"/>
                  </a:cubicBezTo>
                  <a:cubicBezTo>
                    <a:pt x="1012" y="855"/>
                    <a:pt x="1012" y="748"/>
                    <a:pt x="953" y="688"/>
                  </a:cubicBezTo>
                  <a:lnTo>
                    <a:pt x="715" y="474"/>
                  </a:lnTo>
                  <a:lnTo>
                    <a:pt x="917" y="271"/>
                  </a:lnTo>
                  <a:cubicBezTo>
                    <a:pt x="977" y="212"/>
                    <a:pt x="977" y="105"/>
                    <a:pt x="917" y="45"/>
                  </a:cubicBezTo>
                  <a:cubicBezTo>
                    <a:pt x="887" y="15"/>
                    <a:pt x="849" y="0"/>
                    <a:pt x="810" y="0"/>
                  </a:cubicBezTo>
                  <a:cubicBezTo>
                    <a:pt x="771" y="0"/>
                    <a:pt x="733" y="15"/>
                    <a:pt x="703" y="45"/>
                  </a:cubicBezTo>
                  <a:lnTo>
                    <a:pt x="489" y="259"/>
                  </a:lnTo>
                  <a:lnTo>
                    <a:pt x="274" y="45"/>
                  </a:lnTo>
                  <a:cubicBezTo>
                    <a:pt x="244" y="15"/>
                    <a:pt x="206" y="0"/>
                    <a:pt x="16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212" name="Graphic 211" descr="Continuous Improvement with solid fill">
            <a:extLst>
              <a:ext uri="{FF2B5EF4-FFF2-40B4-BE49-F238E27FC236}">
                <a16:creationId xmlns:a16="http://schemas.microsoft.com/office/drawing/2014/main" id="{1C592296-99B6-608C-4D88-79B51A430968}"/>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8617031" y="2681636"/>
            <a:ext cx="1227708" cy="1227708"/>
          </a:xfrm>
          <a:prstGeom prst="rect">
            <a:avLst/>
          </a:prstGeom>
        </p:spPr>
      </p:pic>
    </p:spTree>
    <p:extLst>
      <p:ext uri="{BB962C8B-B14F-4D97-AF65-F5344CB8AC3E}">
        <p14:creationId xmlns:p14="http://schemas.microsoft.com/office/powerpoint/2010/main" val="2084710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1000"/>
                                        <p:tgtEl>
                                          <p:spTgt spid="14"/>
                                        </p:tgtEl>
                                        <p:attrNameLst>
                                          <p:attrName>ppt_y</p:attrName>
                                        </p:attrNameLst>
                                      </p:cBhvr>
                                      <p:tavLst>
                                        <p:tav tm="0">
                                          <p:val>
                                            <p:strVal val="#ppt_y+#ppt_h*1.125000"/>
                                          </p:val>
                                        </p:tav>
                                        <p:tav tm="100000">
                                          <p:val>
                                            <p:strVal val="#ppt_y"/>
                                          </p:val>
                                        </p:tav>
                                      </p:tavLst>
                                    </p:anim>
                                    <p:animEffect transition="in" filter="wipe(up)">
                                      <p:cBhvr>
                                        <p:cTn id="18" dur="1000"/>
                                        <p:tgtEl>
                                          <p:spTgt spid="14"/>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1000"/>
                                        <p:tgtEl>
                                          <p:spTgt spid="15"/>
                                        </p:tgtEl>
                                        <p:attrNameLst>
                                          <p:attrName>ppt_y</p:attrName>
                                        </p:attrNameLst>
                                      </p:cBhvr>
                                      <p:tavLst>
                                        <p:tav tm="0">
                                          <p:val>
                                            <p:strVal val="#ppt_y+#ppt_h*1.125000"/>
                                          </p:val>
                                        </p:tav>
                                        <p:tav tm="100000">
                                          <p:val>
                                            <p:strVal val="#ppt_y"/>
                                          </p:val>
                                        </p:tav>
                                      </p:tavLst>
                                    </p:anim>
                                    <p:animEffect transition="in" filter="wipe(up)">
                                      <p:cBhvr>
                                        <p:cTn id="22" dur="1000"/>
                                        <p:tgtEl>
                                          <p:spTgt spid="15"/>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1000"/>
                                        <p:tgtEl>
                                          <p:spTgt spid="26"/>
                                        </p:tgtEl>
                                        <p:attrNameLst>
                                          <p:attrName>ppt_y</p:attrName>
                                        </p:attrNameLst>
                                      </p:cBhvr>
                                      <p:tavLst>
                                        <p:tav tm="0">
                                          <p:val>
                                            <p:strVal val="#ppt_y+#ppt_h*1.125000"/>
                                          </p:val>
                                        </p:tav>
                                        <p:tav tm="100000">
                                          <p:val>
                                            <p:strVal val="#ppt_y"/>
                                          </p:val>
                                        </p:tav>
                                      </p:tavLst>
                                    </p:anim>
                                    <p:animEffect transition="in" filter="wipe(up)">
                                      <p:cBhvr>
                                        <p:cTn id="26" dur="1000"/>
                                        <p:tgtEl>
                                          <p:spTgt spid="26"/>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1000"/>
                                        <p:tgtEl>
                                          <p:spTgt spid="28"/>
                                        </p:tgtEl>
                                        <p:attrNameLst>
                                          <p:attrName>ppt_y</p:attrName>
                                        </p:attrNameLst>
                                      </p:cBhvr>
                                      <p:tavLst>
                                        <p:tav tm="0">
                                          <p:val>
                                            <p:strVal val="#ppt_y+#ppt_h*1.125000"/>
                                          </p:val>
                                        </p:tav>
                                        <p:tav tm="100000">
                                          <p:val>
                                            <p:strVal val="#ppt_y"/>
                                          </p:val>
                                        </p:tav>
                                      </p:tavLst>
                                    </p:anim>
                                    <p:animEffect transition="in" filter="wipe(up)">
                                      <p:cBhvr>
                                        <p:cTn id="3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26" grpId="0" animBg="1"/>
      <p:bldP spid="2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0770031" cy="1325563"/>
          </a:xfrm>
        </p:spPr>
        <p:txBody>
          <a:bodyPr/>
          <a:lstStyle/>
          <a:p>
            <a:r>
              <a:rPr lang="en-US" dirty="0">
                <a:solidFill>
                  <a:schemeClr val="bg1"/>
                </a:solidFill>
              </a:rPr>
              <a:t>Strengths and Weakness of Agile Approach</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a:xfrm>
            <a:off x="980038" y="1690688"/>
            <a:ext cx="10231924" cy="629708"/>
          </a:xfrm>
        </p:spPr>
        <p:txBody>
          <a:bodyPr/>
          <a:lstStyle/>
          <a:p>
            <a:pPr marL="114300" indent="0" algn="ctr">
              <a:buNone/>
            </a:pPr>
            <a:r>
              <a:rPr lang="en-US" dirty="0">
                <a:solidFill>
                  <a:schemeClr val="bg1"/>
                </a:solidFill>
              </a:rPr>
              <a:t>Strengths</a:t>
            </a:r>
            <a:endParaRPr lang="ar-SA" dirty="0">
              <a:solidFill>
                <a:schemeClr val="bg1"/>
              </a:solidFill>
            </a:endParaRPr>
          </a:p>
        </p:txBody>
      </p:sp>
      <p:sp>
        <p:nvSpPr>
          <p:cNvPr id="5" name="Rounded Rectangle 4">
            <a:extLst>
              <a:ext uri="{FF2B5EF4-FFF2-40B4-BE49-F238E27FC236}">
                <a16:creationId xmlns:a16="http://schemas.microsoft.com/office/drawing/2014/main" id="{2FA746F1-8455-D1FD-8C49-5C64E346D295}"/>
              </a:ext>
            </a:extLst>
          </p:cNvPr>
          <p:cNvSpPr/>
          <p:nvPr/>
        </p:nvSpPr>
        <p:spPr>
          <a:xfrm>
            <a:off x="933409"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Simplicity</a:t>
            </a:r>
          </a:p>
        </p:txBody>
      </p:sp>
      <p:sp>
        <p:nvSpPr>
          <p:cNvPr id="6" name="Rounded Rectangle 5">
            <a:extLst>
              <a:ext uri="{FF2B5EF4-FFF2-40B4-BE49-F238E27FC236}">
                <a16:creationId xmlns:a16="http://schemas.microsoft.com/office/drawing/2014/main" id="{FEB5FBF5-0784-FD3B-4768-003BBA3EDDB9}"/>
              </a:ext>
            </a:extLst>
          </p:cNvPr>
          <p:cNvSpPr/>
          <p:nvPr/>
        </p:nvSpPr>
        <p:spPr>
          <a:xfrm>
            <a:off x="3549910"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a:t>
            </a:r>
          </a:p>
        </p:txBody>
      </p:sp>
      <p:sp>
        <p:nvSpPr>
          <p:cNvPr id="8" name="Rounded Rectangle 7">
            <a:extLst>
              <a:ext uri="{FF2B5EF4-FFF2-40B4-BE49-F238E27FC236}">
                <a16:creationId xmlns:a16="http://schemas.microsoft.com/office/drawing/2014/main" id="{4002BD9C-FE24-1589-3CB2-89F72906C71C}"/>
              </a:ext>
            </a:extLst>
          </p:cNvPr>
          <p:cNvSpPr/>
          <p:nvPr/>
        </p:nvSpPr>
        <p:spPr>
          <a:xfrm>
            <a:off x="6166411"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 delivery and decision making</a:t>
            </a:r>
          </a:p>
        </p:txBody>
      </p:sp>
      <p:sp>
        <p:nvSpPr>
          <p:cNvPr id="2" name="Rounded Rectangle 1">
            <a:extLst>
              <a:ext uri="{FF2B5EF4-FFF2-40B4-BE49-F238E27FC236}">
                <a16:creationId xmlns:a16="http://schemas.microsoft.com/office/drawing/2014/main" id="{B94C394B-0272-74FD-24F8-2423B0614764}"/>
              </a:ext>
            </a:extLst>
          </p:cNvPr>
          <p:cNvSpPr/>
          <p:nvPr/>
        </p:nvSpPr>
        <p:spPr>
          <a:xfrm>
            <a:off x="8782912"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Focus on Value Adding</a:t>
            </a:r>
          </a:p>
        </p:txBody>
      </p:sp>
      <p:sp>
        <p:nvSpPr>
          <p:cNvPr id="7" name="Text Placeholder 3">
            <a:extLst>
              <a:ext uri="{FF2B5EF4-FFF2-40B4-BE49-F238E27FC236}">
                <a16:creationId xmlns:a16="http://schemas.microsoft.com/office/drawing/2014/main" id="{D3D6DEB1-7F48-4DB1-A161-EB7E328ECB1D}"/>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bg1"/>
                </a:solidFill>
              </a:rPr>
              <a:t>Weaknesses</a:t>
            </a:r>
            <a:endParaRPr lang="ar-SA" dirty="0">
              <a:solidFill>
                <a:schemeClr val="bg1"/>
              </a:solidFill>
            </a:endParaRPr>
          </a:p>
        </p:txBody>
      </p:sp>
      <p:sp>
        <p:nvSpPr>
          <p:cNvPr id="9" name="Rounded Rectangle 8">
            <a:extLst>
              <a:ext uri="{FF2B5EF4-FFF2-40B4-BE49-F238E27FC236}">
                <a16:creationId xmlns:a16="http://schemas.microsoft.com/office/drawing/2014/main" id="{7A08C895-6D13-2981-C449-7D09A9B3AC20}"/>
              </a:ext>
            </a:extLst>
          </p:cNvPr>
          <p:cNvSpPr/>
          <p:nvPr/>
        </p:nvSpPr>
        <p:spPr>
          <a:xfrm>
            <a:off x="933409"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Lack of Clarity at beginning</a:t>
            </a:r>
          </a:p>
        </p:txBody>
      </p:sp>
      <p:sp>
        <p:nvSpPr>
          <p:cNvPr id="10" name="Rounded Rectangle 9">
            <a:extLst>
              <a:ext uri="{FF2B5EF4-FFF2-40B4-BE49-F238E27FC236}">
                <a16:creationId xmlns:a16="http://schemas.microsoft.com/office/drawing/2014/main" id="{B51D00F0-615E-88E6-DBC3-81F67B43889C}"/>
              </a:ext>
            </a:extLst>
          </p:cNvPr>
          <p:cNvSpPr/>
          <p:nvPr/>
        </p:nvSpPr>
        <p:spPr>
          <a:xfrm>
            <a:off x="3549910"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predictability </a:t>
            </a:r>
          </a:p>
        </p:txBody>
      </p:sp>
      <p:sp>
        <p:nvSpPr>
          <p:cNvPr id="11" name="Rounded Rectangle 10">
            <a:extLst>
              <a:ext uri="{FF2B5EF4-FFF2-40B4-BE49-F238E27FC236}">
                <a16:creationId xmlns:a16="http://schemas.microsoft.com/office/drawing/2014/main" id="{351F9644-8EF2-1FAD-28CE-AD14916A0241}"/>
              </a:ext>
            </a:extLst>
          </p:cNvPr>
          <p:cNvSpPr/>
          <p:nvPr/>
        </p:nvSpPr>
        <p:spPr>
          <a:xfrm>
            <a:off x="6166411"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motivated and committed team</a:t>
            </a:r>
          </a:p>
        </p:txBody>
      </p:sp>
      <p:sp>
        <p:nvSpPr>
          <p:cNvPr id="12" name="Rounded Rectangle 11">
            <a:extLst>
              <a:ext uri="{FF2B5EF4-FFF2-40B4-BE49-F238E27FC236}">
                <a16:creationId xmlns:a16="http://schemas.microsoft.com/office/drawing/2014/main" id="{B1021304-B60F-1E1C-9329-6466E8FA2A42}"/>
              </a:ext>
            </a:extLst>
          </p:cNvPr>
          <p:cNvSpPr/>
          <p:nvPr/>
        </p:nvSpPr>
        <p:spPr>
          <a:xfrm>
            <a:off x="8782912"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Difficulties managing large projects</a:t>
            </a:r>
          </a:p>
        </p:txBody>
      </p:sp>
    </p:spTree>
    <p:extLst>
      <p:ext uri="{BB962C8B-B14F-4D97-AF65-F5344CB8AC3E}">
        <p14:creationId xmlns:p14="http://schemas.microsoft.com/office/powerpoint/2010/main" val="21129870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Key Points</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id="{8CC20127-3F88-7DBD-ACCC-E036E2F652B7}"/>
              </a:ext>
            </a:extLst>
          </p:cNvPr>
          <p:cNvGraphicFramePr/>
          <p:nvPr>
            <p:extLst>
              <p:ext uri="{D42A27DB-BD31-4B8C-83A1-F6EECF244321}">
                <p14:modId xmlns:p14="http://schemas.microsoft.com/office/powerpoint/2010/main" val="1584167379"/>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Google Shape;164;p5">
            <a:extLst>
              <a:ext uri="{FF2B5EF4-FFF2-40B4-BE49-F238E27FC236}">
                <a16:creationId xmlns:a16="http://schemas.microsoft.com/office/drawing/2014/main" id="{62A1B30A-EA99-38B4-49AD-9008F4665B3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32327E49-3C0B-8600-C32C-7B361B328DF3}"/>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491096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id="{423BF7D5-1358-0859-DFDC-4754AF4D85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012818" cy="3046988"/>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Watch the video:</a:t>
            </a:r>
          </a:p>
          <a:p>
            <a:pPr lvl="0"/>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“Learn Agile Estimating”</a:t>
            </a: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lvl="0"/>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Question: what are the benefits of using Agile estimating techniques?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64;p5">
            <a:extLst>
              <a:ext uri="{FF2B5EF4-FFF2-40B4-BE49-F238E27FC236}">
                <a16:creationId xmlns:a16="http://schemas.microsoft.com/office/drawing/2014/main" id="{737265F6-D653-BD34-5779-F28EED3A3A6D}"/>
              </a:ext>
            </a:extLst>
          </p:cNvPr>
          <p:cNvSpPr txBox="1"/>
          <p:nvPr/>
        </p:nvSpPr>
        <p:spPr>
          <a:xfrm>
            <a:off x="5514282" y="3381702"/>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9" name="Google Shape;165;p5">
            <a:extLst>
              <a:ext uri="{FF2B5EF4-FFF2-40B4-BE49-F238E27FC236}">
                <a16:creationId xmlns:a16="http://schemas.microsoft.com/office/drawing/2014/main" id="{FE39805C-1612-AAD3-B142-A157B8EF7FB4}"/>
              </a:ext>
            </a:extLst>
          </p:cNvPr>
          <p:cNvSpPr txBox="1"/>
          <p:nvPr/>
        </p:nvSpPr>
        <p:spPr>
          <a:xfrm>
            <a:off x="5575312" y="3637517"/>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6225740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4">
            <a:extLst>
              <a:ext uri="{FF2B5EF4-FFF2-40B4-BE49-F238E27FC236}">
                <a16:creationId xmlns:a16="http://schemas.microsoft.com/office/drawing/2014/main" id="{206CFB05-AFD4-DF04-ED17-871FF2FAB05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065036" cy="3539430"/>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For Next Lecture, Watch the Video </a:t>
            </a:r>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 Agile Methodologies - XP | Kanban | Lean | Scrum | Crystal | DSDM | ASD”</a:t>
            </a: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To study/review the whole course Watch the video:</a:t>
            </a:r>
          </a:p>
          <a:p>
            <a:pPr lvl="0"/>
            <a:r>
              <a:rPr lang="en-US" sz="2000" i="1" u="sng" dirty="0">
                <a:solidFill>
                  <a:srgbClr val="0070C0"/>
                </a:solidFill>
                <a:hlinkClick r:id="rId4"/>
              </a:rPr>
              <a:t>“</a:t>
            </a:r>
            <a:r>
              <a:rPr lang="en-US" sz="2000" i="1" u="sng" dirty="0">
                <a:solidFill>
                  <a:srgbClr val="0070C0"/>
                </a:solidFill>
                <a:hlinkClick r:id="rId5"/>
              </a:rPr>
              <a:t>Agile Management | Google Project Management Certificate”</a:t>
            </a:r>
            <a:endParaRPr lang="en-US" sz="20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489679" y="57113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Google Shape;164;p5">
            <a:extLst>
              <a:ext uri="{FF2B5EF4-FFF2-40B4-BE49-F238E27FC236}">
                <a16:creationId xmlns:a16="http://schemas.microsoft.com/office/drawing/2014/main" id="{BCD43B08-E884-E7F6-1767-18E316C2DB07}"/>
              </a:ext>
            </a:extLst>
          </p:cNvPr>
          <p:cNvSpPr txBox="1"/>
          <p:nvPr/>
        </p:nvSpPr>
        <p:spPr>
          <a:xfrm>
            <a:off x="5514282" y="3381702"/>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58F53B77-EEDA-3928-252C-0BA9838903DF}"/>
              </a:ext>
            </a:extLst>
          </p:cNvPr>
          <p:cNvSpPr txBox="1"/>
          <p:nvPr/>
        </p:nvSpPr>
        <p:spPr>
          <a:xfrm>
            <a:off x="5575312" y="3637517"/>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9178225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7" name="Google Shape;207;p9"/>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208" name="Google Shape;208;p9"/>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209" name="Google Shape;209;p9"/>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210" name="Google Shape;210;p9"/>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chemeClr val="lt1"/>
                </a:solidFill>
                <a:latin typeface="Times New Roman"/>
                <a:ea typeface="Times New Roman"/>
                <a:cs typeface="Times New Roman"/>
                <a:sym typeface="Times New Roman"/>
              </a:rPr>
              <a:t>Thank You</a:t>
            </a:r>
            <a:endParaRPr dirty="0"/>
          </a:p>
        </p:txBody>
      </p:sp>
      <p:sp>
        <p:nvSpPr>
          <p:cNvPr id="211" name="Google Shape;211;p9"/>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2" name="Google Shape;212;p9"/>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9.3|7.9|10.6|8.2"/>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15179</TotalTime>
  <Words>2990</Words>
  <Application>Microsoft Macintosh PowerPoint</Application>
  <PresentationFormat>Widescreen</PresentationFormat>
  <Paragraphs>557</Paragraphs>
  <Slides>40</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Cambria Math</vt:lpstr>
      <vt:lpstr>Century Gothic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Top Agile Scope Management Characteristics (1/2)</vt:lpstr>
      <vt:lpstr>Top Agile Scope Management Characteristics (1/2)</vt:lpstr>
      <vt:lpstr>Who can suggest a new product feature on an agile project?</vt:lpstr>
      <vt:lpstr>PowerPoint Presentation</vt:lpstr>
      <vt:lpstr>Adding a New Requirement to the Backlog</vt:lpstr>
      <vt:lpstr>PowerPoint Presentation</vt:lpstr>
      <vt:lpstr>PowerPoint Presentation</vt:lpstr>
      <vt:lpstr>PowerPoint Presentation</vt:lpstr>
      <vt:lpstr>Factors impacting Agile Projects Duration</vt:lpstr>
      <vt:lpstr>Top Agile Time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 Agile Cost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Strengths and Weakness of Agile Approach</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6</cp:revision>
  <dcterms:created xsi:type="dcterms:W3CDTF">2023-04-29T09:08:23Z</dcterms:created>
  <dcterms:modified xsi:type="dcterms:W3CDTF">2023-10-23T21:04:57Z</dcterms:modified>
</cp:coreProperties>
</file>