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ink/ink2.xml" ContentType="application/inkml+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480" r:id="rId2"/>
    <p:sldId id="303" r:id="rId3"/>
    <p:sldId id="481" r:id="rId4"/>
    <p:sldId id="482" r:id="rId5"/>
    <p:sldId id="271" r:id="rId6"/>
    <p:sldId id="484" r:id="rId7"/>
    <p:sldId id="276" r:id="rId8"/>
    <p:sldId id="486" r:id="rId9"/>
    <p:sldId id="504" r:id="rId10"/>
    <p:sldId id="488" r:id="rId11"/>
    <p:sldId id="491" r:id="rId12"/>
    <p:sldId id="505" r:id="rId13"/>
    <p:sldId id="506" r:id="rId14"/>
    <p:sldId id="492" r:id="rId15"/>
    <p:sldId id="510" r:id="rId16"/>
    <p:sldId id="508" r:id="rId17"/>
    <p:sldId id="529" r:id="rId18"/>
    <p:sldId id="513" r:id="rId19"/>
    <p:sldId id="507" r:id="rId20"/>
    <p:sldId id="313" r:id="rId21"/>
    <p:sldId id="514" r:id="rId22"/>
    <p:sldId id="495" r:id="rId23"/>
    <p:sldId id="256" r:id="rId24"/>
    <p:sldId id="527" r:id="rId25"/>
    <p:sldId id="306" r:id="rId26"/>
    <p:sldId id="497" r:id="rId27"/>
    <p:sldId id="498" r:id="rId28"/>
    <p:sldId id="528" r:id="rId29"/>
    <p:sldId id="499" r:id="rId30"/>
    <p:sldId id="500" r:id="rId31"/>
    <p:sldId id="483" r:id="rId32"/>
    <p:sldId id="515" r:id="rId33"/>
    <p:sldId id="526" r:id="rId34"/>
    <p:sldId id="516" r:id="rId35"/>
    <p:sldId id="517" r:id="rId36"/>
    <p:sldId id="519" r:id="rId37"/>
    <p:sldId id="518" r:id="rId38"/>
    <p:sldId id="521" r:id="rId39"/>
    <p:sldId id="520" r:id="rId40"/>
    <p:sldId id="523" r:id="rId41"/>
    <p:sldId id="524" r:id="rId42"/>
    <p:sldId id="525" r:id="rId43"/>
    <p:sldId id="502" r:id="rId44"/>
    <p:sldId id="485" r:id="rId45"/>
    <p:sldId id="530" r:id="rId46"/>
    <p:sldId id="50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482"/>
            <p14:sldId id="271"/>
            <p14:sldId id="484"/>
            <p14:sldId id="276"/>
            <p14:sldId id="486"/>
            <p14:sldId id="504"/>
            <p14:sldId id="488"/>
            <p14:sldId id="491"/>
            <p14:sldId id="505"/>
            <p14:sldId id="506"/>
            <p14:sldId id="492"/>
            <p14:sldId id="510"/>
            <p14:sldId id="508"/>
            <p14:sldId id="529"/>
            <p14:sldId id="513"/>
            <p14:sldId id="507"/>
            <p14:sldId id="313"/>
            <p14:sldId id="514"/>
            <p14:sldId id="495"/>
            <p14:sldId id="256"/>
            <p14:sldId id="527"/>
            <p14:sldId id="306"/>
            <p14:sldId id="497"/>
            <p14:sldId id="498"/>
            <p14:sldId id="528"/>
            <p14:sldId id="499"/>
            <p14:sldId id="500"/>
            <p14:sldId id="483"/>
            <p14:sldId id="515"/>
            <p14:sldId id="526"/>
            <p14:sldId id="516"/>
            <p14:sldId id="517"/>
            <p14:sldId id="519"/>
            <p14:sldId id="518"/>
            <p14:sldId id="521"/>
            <p14:sldId id="520"/>
            <p14:sldId id="523"/>
            <p14:sldId id="524"/>
            <p14:sldId id="525"/>
            <p14:sldId id="502"/>
            <p14:sldId id="485"/>
            <p14:sldId id="530"/>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EEDD"/>
    <a:srgbClr val="EE7EA4"/>
    <a:srgbClr val="E3C1DC"/>
    <a:srgbClr val="FAC748"/>
    <a:srgbClr val="C1EFFF"/>
    <a:srgbClr val="81DEFF"/>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996"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DA73B4-7669-4976-B489-E7013A1D5580}" type="doc">
      <dgm:prSet loTypeId="urn:microsoft.com/office/officeart/2005/8/layout/cycle6" loCatId="cycle" qsTypeId="urn:microsoft.com/office/officeart/2005/8/quickstyle/simple1#1" qsCatId="simple" csTypeId="urn:microsoft.com/office/officeart/2005/8/colors/colorful1#1" csCatId="colorful" phldr="1"/>
      <dgm:spPr/>
      <dgm:t>
        <a:bodyPr/>
        <a:lstStyle/>
        <a:p>
          <a:endParaRPr lang="en-US"/>
        </a:p>
      </dgm:t>
    </dgm:pt>
    <dgm:pt modelId="{E4A3F466-D0A9-400E-8CF4-8BE5F18C4C3B}">
      <dgm:prSet phldrT="[Text]"/>
      <dgm:spPr/>
      <dgm:t>
        <a:bodyPr/>
        <a:lstStyle/>
        <a:p>
          <a:r>
            <a:rPr lang="ar-SA" b="1">
              <a:latin typeface="Alexandria SemiBold" pitchFamily="2" charset="-78"/>
              <a:cs typeface="Alexandria SemiBold" pitchFamily="2" charset="-78"/>
            </a:rPr>
            <a:t>البساطة</a:t>
          </a:r>
          <a:r>
            <a:rPr lang="ar-SA">
              <a:latin typeface="Alexandria SemiBold" pitchFamily="2" charset="-78"/>
              <a:cs typeface="Alexandria SemiBold" pitchFamily="2" charset="-78"/>
            </a:rPr>
            <a:t> </a:t>
          </a:r>
          <a:r>
            <a:rPr lang="ar-SA" b="1" dirty="0">
              <a:latin typeface="Alexandria SemiBold" pitchFamily="2" charset="-78"/>
              <a:cs typeface="Alexandria SemiBold" pitchFamily="2" charset="-78"/>
            </a:rPr>
            <a:t>والوضوح</a:t>
          </a:r>
          <a:endParaRPr lang="en-US" b="1" dirty="0">
            <a:latin typeface="Alexandria SemiBold" pitchFamily="2" charset="-78"/>
            <a:cs typeface="Alexandria SemiBold" pitchFamily="2" charset="-78"/>
          </a:endParaRPr>
        </a:p>
      </dgm:t>
    </dgm:pt>
    <dgm:pt modelId="{B7456990-1E01-4AF3-A46B-F5D6F0148BFD}" type="parTrans" cxnId="{654844FD-B76B-4858-B6C0-FA09E1CABFD8}">
      <dgm:prSet/>
      <dgm:spPr/>
      <dgm:t>
        <a:bodyPr/>
        <a:lstStyle/>
        <a:p>
          <a:endParaRPr lang="en-US"/>
        </a:p>
      </dgm:t>
    </dgm:pt>
    <dgm:pt modelId="{5B3CF8E5-FBCE-4231-9758-DBC850A15CC7}" type="sibTrans" cxnId="{654844FD-B76B-4858-B6C0-FA09E1CABFD8}">
      <dgm:prSet/>
      <dgm:spPr/>
      <dgm:t>
        <a:bodyPr/>
        <a:lstStyle/>
        <a:p>
          <a:endParaRPr lang="en-US"/>
        </a:p>
      </dgm:t>
    </dgm:pt>
    <dgm:pt modelId="{2A588B11-6A29-4775-8A58-5DB8CD87B42A}">
      <dgm:prSet phldrT="[Text]"/>
      <dgm:spPr/>
      <dgm:t>
        <a:bodyPr/>
        <a:lstStyle/>
        <a:p>
          <a:r>
            <a:rPr lang="ar-SA" dirty="0">
              <a:latin typeface="Alexandria SemiBold" pitchFamily="2" charset="-78"/>
              <a:cs typeface="Alexandria SemiBold" pitchFamily="2" charset="-78"/>
            </a:rPr>
            <a:t>الدقة</a:t>
          </a:r>
          <a:endParaRPr lang="en-US" dirty="0">
            <a:latin typeface="Alexandria SemiBold" pitchFamily="2" charset="-78"/>
            <a:cs typeface="Alexandria SemiBold" pitchFamily="2" charset="-78"/>
          </a:endParaRPr>
        </a:p>
      </dgm:t>
    </dgm:pt>
    <dgm:pt modelId="{FFA107A0-ECFF-4823-876E-4D5C7CDDF19A}" type="parTrans" cxnId="{F3770440-ED31-41E9-B0D2-92A2EC6631A8}">
      <dgm:prSet/>
      <dgm:spPr/>
      <dgm:t>
        <a:bodyPr/>
        <a:lstStyle/>
        <a:p>
          <a:endParaRPr lang="en-US"/>
        </a:p>
      </dgm:t>
    </dgm:pt>
    <dgm:pt modelId="{541F0EC0-7C9B-4D43-9BD0-B11CB07938D1}" type="sibTrans" cxnId="{F3770440-ED31-41E9-B0D2-92A2EC6631A8}">
      <dgm:prSet/>
      <dgm:spPr/>
      <dgm:t>
        <a:bodyPr/>
        <a:lstStyle/>
        <a:p>
          <a:endParaRPr lang="en-US"/>
        </a:p>
      </dgm:t>
    </dgm:pt>
    <dgm:pt modelId="{E8D441FC-07E6-48AB-A67F-434193372AD4}">
      <dgm:prSet phldrT="[Text]"/>
      <dgm:spPr/>
      <dgm:t>
        <a:bodyPr/>
        <a:lstStyle/>
        <a:p>
          <a:r>
            <a:rPr lang="ar-SA" dirty="0">
              <a:latin typeface="Alexandria SemiBold" pitchFamily="2" charset="-78"/>
              <a:cs typeface="Alexandria SemiBold" pitchFamily="2" charset="-78"/>
            </a:rPr>
            <a:t>سلامة</a:t>
          </a:r>
          <a:r>
            <a:rPr lang="ar-SA" dirty="0"/>
            <a:t> </a:t>
          </a:r>
          <a:r>
            <a:rPr lang="ar-SA" dirty="0">
              <a:latin typeface="Alexandria SemiBold" pitchFamily="2" charset="-78"/>
              <a:cs typeface="Alexandria SemiBold" pitchFamily="2" charset="-78"/>
            </a:rPr>
            <a:t>اللغة</a:t>
          </a:r>
          <a:endParaRPr lang="en-US" dirty="0">
            <a:latin typeface="Alexandria SemiBold" pitchFamily="2" charset="-78"/>
            <a:cs typeface="Alexandria SemiBold" pitchFamily="2" charset="-78"/>
          </a:endParaRPr>
        </a:p>
      </dgm:t>
    </dgm:pt>
    <dgm:pt modelId="{DC11B494-464C-4A6A-8F6C-F9A80FD5A1F2}" type="parTrans" cxnId="{55540197-99D2-4689-A18E-0F1FA8CEC7D6}">
      <dgm:prSet/>
      <dgm:spPr/>
      <dgm:t>
        <a:bodyPr/>
        <a:lstStyle/>
        <a:p>
          <a:endParaRPr lang="en-US"/>
        </a:p>
      </dgm:t>
    </dgm:pt>
    <dgm:pt modelId="{E884000D-AAC5-4858-96E4-847763F3DEB0}" type="sibTrans" cxnId="{55540197-99D2-4689-A18E-0F1FA8CEC7D6}">
      <dgm:prSet/>
      <dgm:spPr/>
      <dgm:t>
        <a:bodyPr/>
        <a:lstStyle/>
        <a:p>
          <a:endParaRPr lang="en-US"/>
        </a:p>
      </dgm:t>
    </dgm:pt>
    <dgm:pt modelId="{781C8BF2-2F63-42A4-8E52-E27CF4520588}">
      <dgm:prSet phldrT="[Text]"/>
      <dgm:spPr/>
      <dgm:t>
        <a:bodyPr/>
        <a:lstStyle/>
        <a:p>
          <a:r>
            <a:rPr lang="ar-SA" dirty="0">
              <a:latin typeface="Alexandria SemiBold" pitchFamily="2" charset="-78"/>
              <a:cs typeface="Alexandria SemiBold" pitchFamily="2" charset="-78"/>
            </a:rPr>
            <a:t>الوحدة</a:t>
          </a:r>
          <a:endParaRPr lang="en-US" dirty="0">
            <a:latin typeface="Alexandria SemiBold" pitchFamily="2" charset="-78"/>
            <a:cs typeface="Alexandria SemiBold" pitchFamily="2" charset="-78"/>
          </a:endParaRPr>
        </a:p>
      </dgm:t>
    </dgm:pt>
    <dgm:pt modelId="{DD24755D-1FC4-4260-93F0-5F7B7A35E40D}" type="parTrans" cxnId="{620EB11D-024A-44DE-84B8-17F52B0BA9C4}">
      <dgm:prSet/>
      <dgm:spPr/>
      <dgm:t>
        <a:bodyPr/>
        <a:lstStyle/>
        <a:p>
          <a:endParaRPr lang="en-US"/>
        </a:p>
      </dgm:t>
    </dgm:pt>
    <dgm:pt modelId="{C2B63EF6-5B0C-49D7-95C7-54678F75A0EC}" type="sibTrans" cxnId="{620EB11D-024A-44DE-84B8-17F52B0BA9C4}">
      <dgm:prSet/>
      <dgm:spPr/>
      <dgm:t>
        <a:bodyPr/>
        <a:lstStyle/>
        <a:p>
          <a:endParaRPr lang="en-US"/>
        </a:p>
      </dgm:t>
    </dgm:pt>
    <dgm:pt modelId="{8602868C-236D-420E-BE15-40E48DBE22D5}">
      <dgm:prSet phldrT="[Text]"/>
      <dgm:spPr/>
      <dgm:t>
        <a:bodyPr/>
        <a:lstStyle/>
        <a:p>
          <a:r>
            <a:rPr lang="ar-SA" b="1" dirty="0">
              <a:latin typeface="Alexandria SemiBold" pitchFamily="2" charset="-78"/>
              <a:cs typeface="Alexandria SemiBold" pitchFamily="2" charset="-78"/>
            </a:rPr>
            <a:t>الأسلوب</a:t>
          </a:r>
          <a:endParaRPr lang="en-US" b="1" dirty="0">
            <a:latin typeface="Alexandria SemiBold" pitchFamily="2" charset="-78"/>
            <a:cs typeface="Alexandria SemiBold" pitchFamily="2" charset="-78"/>
          </a:endParaRPr>
        </a:p>
      </dgm:t>
    </dgm:pt>
    <dgm:pt modelId="{B6B691D4-631B-4A54-913A-45195393C81D}" type="parTrans" cxnId="{38711296-824A-4EA1-B47F-793CA4E52A8F}">
      <dgm:prSet/>
      <dgm:spPr/>
      <dgm:t>
        <a:bodyPr/>
        <a:lstStyle/>
        <a:p>
          <a:endParaRPr lang="en-US"/>
        </a:p>
      </dgm:t>
    </dgm:pt>
    <dgm:pt modelId="{9C993BA7-02B7-4860-B973-05A560D81376}" type="sibTrans" cxnId="{38711296-824A-4EA1-B47F-793CA4E52A8F}">
      <dgm:prSet/>
      <dgm:spPr/>
      <dgm:t>
        <a:bodyPr/>
        <a:lstStyle/>
        <a:p>
          <a:endParaRPr lang="en-US"/>
        </a:p>
      </dgm:t>
    </dgm:pt>
    <dgm:pt modelId="{7262D0A0-3640-444A-9766-137F8AB9A159}" type="pres">
      <dgm:prSet presAssocID="{61DA73B4-7669-4976-B489-E7013A1D5580}" presName="cycle" presStyleCnt="0">
        <dgm:presLayoutVars>
          <dgm:dir/>
          <dgm:resizeHandles val="exact"/>
        </dgm:presLayoutVars>
      </dgm:prSet>
      <dgm:spPr/>
    </dgm:pt>
    <dgm:pt modelId="{C6A43DC6-EFCE-4848-BEA4-DD369E950437}" type="pres">
      <dgm:prSet presAssocID="{E4A3F466-D0A9-400E-8CF4-8BE5F18C4C3B}" presName="node" presStyleLbl="node1" presStyleIdx="0" presStyleCnt="5">
        <dgm:presLayoutVars>
          <dgm:bulletEnabled val="1"/>
        </dgm:presLayoutVars>
      </dgm:prSet>
      <dgm:spPr/>
    </dgm:pt>
    <dgm:pt modelId="{CA229061-B086-4B47-A3FB-505EEABE2F06}" type="pres">
      <dgm:prSet presAssocID="{E4A3F466-D0A9-400E-8CF4-8BE5F18C4C3B}" presName="spNode" presStyleCnt="0"/>
      <dgm:spPr/>
    </dgm:pt>
    <dgm:pt modelId="{13CE5855-A438-48FA-8D98-26C7827FB166}" type="pres">
      <dgm:prSet presAssocID="{5B3CF8E5-FBCE-4231-9758-DBC850A15CC7}" presName="sibTrans" presStyleLbl="sibTrans1D1" presStyleIdx="0" presStyleCnt="5"/>
      <dgm:spPr/>
    </dgm:pt>
    <dgm:pt modelId="{40DA2299-58B8-4A14-A3D5-F46E65870B38}" type="pres">
      <dgm:prSet presAssocID="{2A588B11-6A29-4775-8A58-5DB8CD87B42A}" presName="node" presStyleLbl="node1" presStyleIdx="1" presStyleCnt="5">
        <dgm:presLayoutVars>
          <dgm:bulletEnabled val="1"/>
        </dgm:presLayoutVars>
      </dgm:prSet>
      <dgm:spPr/>
    </dgm:pt>
    <dgm:pt modelId="{8E6E908F-916A-4D11-B8B8-A62E72887A6B}" type="pres">
      <dgm:prSet presAssocID="{2A588B11-6A29-4775-8A58-5DB8CD87B42A}" presName="spNode" presStyleCnt="0"/>
      <dgm:spPr/>
    </dgm:pt>
    <dgm:pt modelId="{4E1472B0-B894-426D-8ABA-4234E06C2DD9}" type="pres">
      <dgm:prSet presAssocID="{541F0EC0-7C9B-4D43-9BD0-B11CB07938D1}" presName="sibTrans" presStyleLbl="sibTrans1D1" presStyleIdx="1" presStyleCnt="5"/>
      <dgm:spPr/>
    </dgm:pt>
    <dgm:pt modelId="{7DB9D7FC-52A6-410B-8011-60C211F99F11}" type="pres">
      <dgm:prSet presAssocID="{E8D441FC-07E6-48AB-A67F-434193372AD4}" presName="node" presStyleLbl="node1" presStyleIdx="2" presStyleCnt="5">
        <dgm:presLayoutVars>
          <dgm:bulletEnabled val="1"/>
        </dgm:presLayoutVars>
      </dgm:prSet>
      <dgm:spPr/>
    </dgm:pt>
    <dgm:pt modelId="{7838D5F4-5054-498D-89B0-E17D1B0452AB}" type="pres">
      <dgm:prSet presAssocID="{E8D441FC-07E6-48AB-A67F-434193372AD4}" presName="spNode" presStyleCnt="0"/>
      <dgm:spPr/>
    </dgm:pt>
    <dgm:pt modelId="{2F49436B-B54D-472C-A5D9-E04412563E47}" type="pres">
      <dgm:prSet presAssocID="{E884000D-AAC5-4858-96E4-847763F3DEB0}" presName="sibTrans" presStyleLbl="sibTrans1D1" presStyleIdx="2" presStyleCnt="5"/>
      <dgm:spPr/>
    </dgm:pt>
    <dgm:pt modelId="{C1A7C1C6-D526-490E-80E1-EA7076BB2541}" type="pres">
      <dgm:prSet presAssocID="{781C8BF2-2F63-42A4-8E52-E27CF4520588}" presName="node" presStyleLbl="node1" presStyleIdx="3" presStyleCnt="5">
        <dgm:presLayoutVars>
          <dgm:bulletEnabled val="1"/>
        </dgm:presLayoutVars>
      </dgm:prSet>
      <dgm:spPr/>
    </dgm:pt>
    <dgm:pt modelId="{185E3C0E-4A9A-4F6D-8E8F-63FBD87F6257}" type="pres">
      <dgm:prSet presAssocID="{781C8BF2-2F63-42A4-8E52-E27CF4520588}" presName="spNode" presStyleCnt="0"/>
      <dgm:spPr/>
    </dgm:pt>
    <dgm:pt modelId="{12A0482D-0447-4CD3-B501-75BF9F92DBA0}" type="pres">
      <dgm:prSet presAssocID="{C2B63EF6-5B0C-49D7-95C7-54678F75A0EC}" presName="sibTrans" presStyleLbl="sibTrans1D1" presStyleIdx="3" presStyleCnt="5"/>
      <dgm:spPr/>
    </dgm:pt>
    <dgm:pt modelId="{52BF8188-6218-492D-B680-CACF09307976}" type="pres">
      <dgm:prSet presAssocID="{8602868C-236D-420E-BE15-40E48DBE22D5}" presName="node" presStyleLbl="node1" presStyleIdx="4" presStyleCnt="5">
        <dgm:presLayoutVars>
          <dgm:bulletEnabled val="1"/>
        </dgm:presLayoutVars>
      </dgm:prSet>
      <dgm:spPr/>
    </dgm:pt>
    <dgm:pt modelId="{A8FEBE24-8D3C-407F-A802-650732034BAC}" type="pres">
      <dgm:prSet presAssocID="{8602868C-236D-420E-BE15-40E48DBE22D5}" presName="spNode" presStyleCnt="0"/>
      <dgm:spPr/>
    </dgm:pt>
    <dgm:pt modelId="{9F75EB89-5607-4D72-8F99-B75BEDCEAD5E}" type="pres">
      <dgm:prSet presAssocID="{9C993BA7-02B7-4860-B973-05A560D81376}" presName="sibTrans" presStyleLbl="sibTrans1D1" presStyleIdx="4" presStyleCnt="5"/>
      <dgm:spPr/>
    </dgm:pt>
  </dgm:ptLst>
  <dgm:cxnLst>
    <dgm:cxn modelId="{10D6A707-8D9E-4335-9C79-0884DD7E5CA8}" type="presOf" srcId="{E4A3F466-D0A9-400E-8CF4-8BE5F18C4C3B}" destId="{C6A43DC6-EFCE-4848-BEA4-DD369E950437}" srcOrd="0" destOrd="0" presId="urn:microsoft.com/office/officeart/2005/8/layout/cycle6"/>
    <dgm:cxn modelId="{620EB11D-024A-44DE-84B8-17F52B0BA9C4}" srcId="{61DA73B4-7669-4976-B489-E7013A1D5580}" destId="{781C8BF2-2F63-42A4-8E52-E27CF4520588}" srcOrd="3" destOrd="0" parTransId="{DD24755D-1FC4-4260-93F0-5F7B7A35E40D}" sibTransId="{C2B63EF6-5B0C-49D7-95C7-54678F75A0EC}"/>
    <dgm:cxn modelId="{F3770440-ED31-41E9-B0D2-92A2EC6631A8}" srcId="{61DA73B4-7669-4976-B489-E7013A1D5580}" destId="{2A588B11-6A29-4775-8A58-5DB8CD87B42A}" srcOrd="1" destOrd="0" parTransId="{FFA107A0-ECFF-4823-876E-4D5C7CDDF19A}" sibTransId="{541F0EC0-7C9B-4D43-9BD0-B11CB07938D1}"/>
    <dgm:cxn modelId="{EB2C336A-B8AD-43E7-B4E3-337CC997380C}" type="presOf" srcId="{9C993BA7-02B7-4860-B973-05A560D81376}" destId="{9F75EB89-5607-4D72-8F99-B75BEDCEAD5E}" srcOrd="0" destOrd="0" presId="urn:microsoft.com/office/officeart/2005/8/layout/cycle6"/>
    <dgm:cxn modelId="{FD148471-59B2-43D5-8387-836A0B8027A8}" type="presOf" srcId="{C2B63EF6-5B0C-49D7-95C7-54678F75A0EC}" destId="{12A0482D-0447-4CD3-B501-75BF9F92DBA0}" srcOrd="0" destOrd="0" presId="urn:microsoft.com/office/officeart/2005/8/layout/cycle6"/>
    <dgm:cxn modelId="{94D32175-09E2-4084-8492-1F3B0548DBDD}" type="presOf" srcId="{5B3CF8E5-FBCE-4231-9758-DBC850A15CC7}" destId="{13CE5855-A438-48FA-8D98-26C7827FB166}" srcOrd="0" destOrd="0" presId="urn:microsoft.com/office/officeart/2005/8/layout/cycle6"/>
    <dgm:cxn modelId="{4228E88D-2B53-4ED7-AE2F-9FA22CA260C0}" type="presOf" srcId="{61DA73B4-7669-4976-B489-E7013A1D5580}" destId="{7262D0A0-3640-444A-9766-137F8AB9A159}" srcOrd="0" destOrd="0" presId="urn:microsoft.com/office/officeart/2005/8/layout/cycle6"/>
    <dgm:cxn modelId="{38711296-824A-4EA1-B47F-793CA4E52A8F}" srcId="{61DA73B4-7669-4976-B489-E7013A1D5580}" destId="{8602868C-236D-420E-BE15-40E48DBE22D5}" srcOrd="4" destOrd="0" parTransId="{B6B691D4-631B-4A54-913A-45195393C81D}" sibTransId="{9C993BA7-02B7-4860-B973-05A560D81376}"/>
    <dgm:cxn modelId="{55540197-99D2-4689-A18E-0F1FA8CEC7D6}" srcId="{61DA73B4-7669-4976-B489-E7013A1D5580}" destId="{E8D441FC-07E6-48AB-A67F-434193372AD4}" srcOrd="2" destOrd="0" parTransId="{DC11B494-464C-4A6A-8F6C-F9A80FD5A1F2}" sibTransId="{E884000D-AAC5-4858-96E4-847763F3DEB0}"/>
    <dgm:cxn modelId="{CD7981BE-1BE2-4972-94E0-9D235FE93D52}" type="presOf" srcId="{E8D441FC-07E6-48AB-A67F-434193372AD4}" destId="{7DB9D7FC-52A6-410B-8011-60C211F99F11}" srcOrd="0" destOrd="0" presId="urn:microsoft.com/office/officeart/2005/8/layout/cycle6"/>
    <dgm:cxn modelId="{1A4074C6-6E2B-4871-8086-3DFADE71F913}" type="presOf" srcId="{781C8BF2-2F63-42A4-8E52-E27CF4520588}" destId="{C1A7C1C6-D526-490E-80E1-EA7076BB2541}" srcOrd="0" destOrd="0" presId="urn:microsoft.com/office/officeart/2005/8/layout/cycle6"/>
    <dgm:cxn modelId="{4DC83DD6-D8E3-495E-BCFB-BFA1A2787E9E}" type="presOf" srcId="{E884000D-AAC5-4858-96E4-847763F3DEB0}" destId="{2F49436B-B54D-472C-A5D9-E04412563E47}" srcOrd="0" destOrd="0" presId="urn:microsoft.com/office/officeart/2005/8/layout/cycle6"/>
    <dgm:cxn modelId="{C1E48BDC-5017-4414-B081-25B47B654780}" type="presOf" srcId="{8602868C-236D-420E-BE15-40E48DBE22D5}" destId="{52BF8188-6218-492D-B680-CACF09307976}" srcOrd="0" destOrd="0" presId="urn:microsoft.com/office/officeart/2005/8/layout/cycle6"/>
    <dgm:cxn modelId="{3B5BF5F4-167F-4F9D-8371-ADD92E66BEB1}" type="presOf" srcId="{541F0EC0-7C9B-4D43-9BD0-B11CB07938D1}" destId="{4E1472B0-B894-426D-8ABA-4234E06C2DD9}" srcOrd="0" destOrd="0" presId="urn:microsoft.com/office/officeart/2005/8/layout/cycle6"/>
    <dgm:cxn modelId="{734021F6-3673-4455-BDF4-AC0256DB6309}" type="presOf" srcId="{2A588B11-6A29-4775-8A58-5DB8CD87B42A}" destId="{40DA2299-58B8-4A14-A3D5-F46E65870B38}" srcOrd="0" destOrd="0" presId="urn:microsoft.com/office/officeart/2005/8/layout/cycle6"/>
    <dgm:cxn modelId="{654844FD-B76B-4858-B6C0-FA09E1CABFD8}" srcId="{61DA73B4-7669-4976-B489-E7013A1D5580}" destId="{E4A3F466-D0A9-400E-8CF4-8BE5F18C4C3B}" srcOrd="0" destOrd="0" parTransId="{B7456990-1E01-4AF3-A46B-F5D6F0148BFD}" sibTransId="{5B3CF8E5-FBCE-4231-9758-DBC850A15CC7}"/>
    <dgm:cxn modelId="{A3B467B1-D942-485B-8580-0A6CA2453545}" type="presParOf" srcId="{7262D0A0-3640-444A-9766-137F8AB9A159}" destId="{C6A43DC6-EFCE-4848-BEA4-DD369E950437}" srcOrd="0" destOrd="0" presId="urn:microsoft.com/office/officeart/2005/8/layout/cycle6"/>
    <dgm:cxn modelId="{D2D775A8-7994-4700-8A64-FE7825FD01C5}" type="presParOf" srcId="{7262D0A0-3640-444A-9766-137F8AB9A159}" destId="{CA229061-B086-4B47-A3FB-505EEABE2F06}" srcOrd="1" destOrd="0" presId="urn:microsoft.com/office/officeart/2005/8/layout/cycle6"/>
    <dgm:cxn modelId="{217C30D6-9A32-48D9-AFBA-104F1EB7BBB8}" type="presParOf" srcId="{7262D0A0-3640-444A-9766-137F8AB9A159}" destId="{13CE5855-A438-48FA-8D98-26C7827FB166}" srcOrd="2" destOrd="0" presId="urn:microsoft.com/office/officeart/2005/8/layout/cycle6"/>
    <dgm:cxn modelId="{C75424C6-205F-48A2-9F1F-D1388234D170}" type="presParOf" srcId="{7262D0A0-3640-444A-9766-137F8AB9A159}" destId="{40DA2299-58B8-4A14-A3D5-F46E65870B38}" srcOrd="3" destOrd="0" presId="urn:microsoft.com/office/officeart/2005/8/layout/cycle6"/>
    <dgm:cxn modelId="{811B7060-3CDE-4338-A83C-F0DF8A83DE15}" type="presParOf" srcId="{7262D0A0-3640-444A-9766-137F8AB9A159}" destId="{8E6E908F-916A-4D11-B8B8-A62E72887A6B}" srcOrd="4" destOrd="0" presId="urn:microsoft.com/office/officeart/2005/8/layout/cycle6"/>
    <dgm:cxn modelId="{9AFE0FC1-F028-40D8-A485-BEBFF7C43A9A}" type="presParOf" srcId="{7262D0A0-3640-444A-9766-137F8AB9A159}" destId="{4E1472B0-B894-426D-8ABA-4234E06C2DD9}" srcOrd="5" destOrd="0" presId="urn:microsoft.com/office/officeart/2005/8/layout/cycle6"/>
    <dgm:cxn modelId="{0FBE1D5D-2E43-43F9-B25A-E23747C96DEE}" type="presParOf" srcId="{7262D0A0-3640-444A-9766-137F8AB9A159}" destId="{7DB9D7FC-52A6-410B-8011-60C211F99F11}" srcOrd="6" destOrd="0" presId="urn:microsoft.com/office/officeart/2005/8/layout/cycle6"/>
    <dgm:cxn modelId="{CF3CFA0C-8627-4135-A6DD-09443E72B1ED}" type="presParOf" srcId="{7262D0A0-3640-444A-9766-137F8AB9A159}" destId="{7838D5F4-5054-498D-89B0-E17D1B0452AB}" srcOrd="7" destOrd="0" presId="urn:microsoft.com/office/officeart/2005/8/layout/cycle6"/>
    <dgm:cxn modelId="{AEF6A29F-14EA-4A41-9E43-CF52FA815D0D}" type="presParOf" srcId="{7262D0A0-3640-444A-9766-137F8AB9A159}" destId="{2F49436B-B54D-472C-A5D9-E04412563E47}" srcOrd="8" destOrd="0" presId="urn:microsoft.com/office/officeart/2005/8/layout/cycle6"/>
    <dgm:cxn modelId="{E7184CE6-40DD-4D63-8F92-1EA98875162D}" type="presParOf" srcId="{7262D0A0-3640-444A-9766-137F8AB9A159}" destId="{C1A7C1C6-D526-490E-80E1-EA7076BB2541}" srcOrd="9" destOrd="0" presId="urn:microsoft.com/office/officeart/2005/8/layout/cycle6"/>
    <dgm:cxn modelId="{D6CDBC8E-3C47-4FA4-BFE1-603B08E8D993}" type="presParOf" srcId="{7262D0A0-3640-444A-9766-137F8AB9A159}" destId="{185E3C0E-4A9A-4F6D-8E8F-63FBD87F6257}" srcOrd="10" destOrd="0" presId="urn:microsoft.com/office/officeart/2005/8/layout/cycle6"/>
    <dgm:cxn modelId="{514831A8-3E0B-4235-8FE0-50A95892C5F6}" type="presParOf" srcId="{7262D0A0-3640-444A-9766-137F8AB9A159}" destId="{12A0482D-0447-4CD3-B501-75BF9F92DBA0}" srcOrd="11" destOrd="0" presId="urn:microsoft.com/office/officeart/2005/8/layout/cycle6"/>
    <dgm:cxn modelId="{8E55039E-A79F-4AA2-8F5B-74FD33E4AC31}" type="presParOf" srcId="{7262D0A0-3640-444A-9766-137F8AB9A159}" destId="{52BF8188-6218-492D-B680-CACF09307976}" srcOrd="12" destOrd="0" presId="urn:microsoft.com/office/officeart/2005/8/layout/cycle6"/>
    <dgm:cxn modelId="{6F724234-C8D3-470D-8BAE-DFC25BD9436B}" type="presParOf" srcId="{7262D0A0-3640-444A-9766-137F8AB9A159}" destId="{A8FEBE24-8D3C-407F-A802-650732034BAC}" srcOrd="13" destOrd="0" presId="urn:microsoft.com/office/officeart/2005/8/layout/cycle6"/>
    <dgm:cxn modelId="{9CD1DF98-4B02-4983-876F-B8896D756819}" type="presParOf" srcId="{7262D0A0-3640-444A-9766-137F8AB9A159}" destId="{9F75EB89-5607-4D72-8F99-B75BEDCEAD5E}"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43DC6-EFCE-4848-BEA4-DD369E950437}">
      <dsp:nvSpPr>
        <dsp:cNvPr id="0" name=""/>
        <dsp:cNvSpPr/>
      </dsp:nvSpPr>
      <dsp:spPr>
        <a:xfrm>
          <a:off x="2881669" y="2969"/>
          <a:ext cx="1599928" cy="103995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a:latin typeface="Alexandria SemiBold" pitchFamily="2" charset="-78"/>
              <a:cs typeface="Alexandria SemiBold" pitchFamily="2" charset="-78"/>
            </a:rPr>
            <a:t>البساطة</a:t>
          </a:r>
          <a:r>
            <a:rPr lang="ar-SA" sz="2400" kern="1200">
              <a:latin typeface="Alexandria SemiBold" pitchFamily="2" charset="-78"/>
              <a:cs typeface="Alexandria SemiBold" pitchFamily="2" charset="-78"/>
            </a:rPr>
            <a:t> </a:t>
          </a:r>
          <a:r>
            <a:rPr lang="ar-SA" sz="2400" b="1" kern="1200" dirty="0">
              <a:latin typeface="Alexandria SemiBold" pitchFamily="2" charset="-78"/>
              <a:cs typeface="Alexandria SemiBold" pitchFamily="2" charset="-78"/>
            </a:rPr>
            <a:t>والوضوح</a:t>
          </a:r>
          <a:endParaRPr lang="en-US" sz="2400" b="1" kern="1200" dirty="0">
            <a:latin typeface="Alexandria SemiBold" pitchFamily="2" charset="-78"/>
            <a:cs typeface="Alexandria SemiBold" pitchFamily="2" charset="-78"/>
          </a:endParaRPr>
        </a:p>
      </dsp:txBody>
      <dsp:txXfrm>
        <a:off x="2932435" y="53735"/>
        <a:ext cx="1498396" cy="938421"/>
      </dsp:txXfrm>
    </dsp:sp>
    <dsp:sp modelId="{13CE5855-A438-48FA-8D98-26C7827FB166}">
      <dsp:nvSpPr>
        <dsp:cNvPr id="0" name=""/>
        <dsp:cNvSpPr/>
      </dsp:nvSpPr>
      <dsp:spPr>
        <a:xfrm>
          <a:off x="1602601" y="522946"/>
          <a:ext cx="4158063" cy="4158063"/>
        </a:xfrm>
        <a:custGeom>
          <a:avLst/>
          <a:gdLst/>
          <a:ahLst/>
          <a:cxnLst/>
          <a:rect l="0" t="0" r="0" b="0"/>
          <a:pathLst>
            <a:path>
              <a:moveTo>
                <a:pt x="2890003" y="164691"/>
              </a:moveTo>
              <a:arcTo wR="2079031" hR="2079031" stAng="17577538" swAng="1963011"/>
            </a:path>
          </a:pathLst>
        </a:custGeom>
        <a:noFill/>
        <a:ln w="6350" cap="flat" cmpd="sng" algn="ctr">
          <a:solidFill>
            <a:schemeClr val="accent2">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40DA2299-58B8-4A14-A3D5-F46E65870B38}">
      <dsp:nvSpPr>
        <dsp:cNvPr id="0" name=""/>
        <dsp:cNvSpPr/>
      </dsp:nvSpPr>
      <dsp:spPr>
        <a:xfrm>
          <a:off x="4858945" y="1439545"/>
          <a:ext cx="1599928" cy="1039953"/>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kern="1200" dirty="0">
              <a:latin typeface="Alexandria SemiBold" pitchFamily="2" charset="-78"/>
              <a:cs typeface="Alexandria SemiBold" pitchFamily="2" charset="-78"/>
            </a:rPr>
            <a:t>الدقة</a:t>
          </a:r>
          <a:endParaRPr lang="en-US" sz="2400" kern="1200" dirty="0">
            <a:latin typeface="Alexandria SemiBold" pitchFamily="2" charset="-78"/>
            <a:cs typeface="Alexandria SemiBold" pitchFamily="2" charset="-78"/>
          </a:endParaRPr>
        </a:p>
      </dsp:txBody>
      <dsp:txXfrm>
        <a:off x="4909711" y="1490311"/>
        <a:ext cx="1498396" cy="938421"/>
      </dsp:txXfrm>
    </dsp:sp>
    <dsp:sp modelId="{4E1472B0-B894-426D-8ABA-4234E06C2DD9}">
      <dsp:nvSpPr>
        <dsp:cNvPr id="0" name=""/>
        <dsp:cNvSpPr/>
      </dsp:nvSpPr>
      <dsp:spPr>
        <a:xfrm>
          <a:off x="1602601" y="522946"/>
          <a:ext cx="4158063" cy="4158063"/>
        </a:xfrm>
        <a:custGeom>
          <a:avLst/>
          <a:gdLst/>
          <a:ahLst/>
          <a:cxnLst/>
          <a:rect l="0" t="0" r="0" b="0"/>
          <a:pathLst>
            <a:path>
              <a:moveTo>
                <a:pt x="4155194" y="1969848"/>
              </a:moveTo>
              <a:arcTo wR="2079031" hR="2079031" stAng="21419379" swAng="2197435"/>
            </a:path>
          </a:pathLst>
        </a:custGeom>
        <a:noFill/>
        <a:ln w="6350" cap="flat" cmpd="sng" algn="ctr">
          <a:solidFill>
            <a:schemeClr val="accent3">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DB9D7FC-52A6-410B-8011-60C211F99F11}">
      <dsp:nvSpPr>
        <dsp:cNvPr id="0" name=""/>
        <dsp:cNvSpPr/>
      </dsp:nvSpPr>
      <dsp:spPr>
        <a:xfrm>
          <a:off x="4103693" y="3763973"/>
          <a:ext cx="1599928" cy="1039953"/>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kern="1200" dirty="0">
              <a:latin typeface="Alexandria SemiBold" pitchFamily="2" charset="-78"/>
              <a:cs typeface="Alexandria SemiBold" pitchFamily="2" charset="-78"/>
            </a:rPr>
            <a:t>سلامة</a:t>
          </a:r>
          <a:r>
            <a:rPr lang="ar-SA" sz="2400" kern="1200" dirty="0"/>
            <a:t> </a:t>
          </a:r>
          <a:r>
            <a:rPr lang="ar-SA" sz="2400" kern="1200" dirty="0">
              <a:latin typeface="Alexandria SemiBold" pitchFamily="2" charset="-78"/>
              <a:cs typeface="Alexandria SemiBold" pitchFamily="2" charset="-78"/>
            </a:rPr>
            <a:t>اللغة</a:t>
          </a:r>
          <a:endParaRPr lang="en-US" sz="2400" kern="1200" dirty="0">
            <a:latin typeface="Alexandria SemiBold" pitchFamily="2" charset="-78"/>
            <a:cs typeface="Alexandria SemiBold" pitchFamily="2" charset="-78"/>
          </a:endParaRPr>
        </a:p>
      </dsp:txBody>
      <dsp:txXfrm>
        <a:off x="4154459" y="3814739"/>
        <a:ext cx="1498396" cy="938421"/>
      </dsp:txXfrm>
    </dsp:sp>
    <dsp:sp modelId="{2F49436B-B54D-472C-A5D9-E04412563E47}">
      <dsp:nvSpPr>
        <dsp:cNvPr id="0" name=""/>
        <dsp:cNvSpPr/>
      </dsp:nvSpPr>
      <dsp:spPr>
        <a:xfrm>
          <a:off x="1602601" y="522946"/>
          <a:ext cx="4158063" cy="4158063"/>
        </a:xfrm>
        <a:custGeom>
          <a:avLst/>
          <a:gdLst/>
          <a:ahLst/>
          <a:cxnLst/>
          <a:rect l="0" t="0" r="0" b="0"/>
          <a:pathLst>
            <a:path>
              <a:moveTo>
                <a:pt x="2492822" y="4116468"/>
              </a:moveTo>
              <a:arcTo wR="2079031" hR="2079031" stAng="4711183" swAng="1377633"/>
            </a:path>
          </a:pathLst>
        </a:custGeom>
        <a:noFill/>
        <a:ln w="6350" cap="flat" cmpd="sng" algn="ctr">
          <a:solidFill>
            <a:schemeClr val="accent4">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C1A7C1C6-D526-490E-80E1-EA7076BB2541}">
      <dsp:nvSpPr>
        <dsp:cNvPr id="0" name=""/>
        <dsp:cNvSpPr/>
      </dsp:nvSpPr>
      <dsp:spPr>
        <a:xfrm>
          <a:off x="1659645" y="3763973"/>
          <a:ext cx="1599928" cy="103995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kern="1200" dirty="0">
              <a:latin typeface="Alexandria SemiBold" pitchFamily="2" charset="-78"/>
              <a:cs typeface="Alexandria SemiBold" pitchFamily="2" charset="-78"/>
            </a:rPr>
            <a:t>الوحدة</a:t>
          </a:r>
          <a:endParaRPr lang="en-US" sz="2400" kern="1200" dirty="0">
            <a:latin typeface="Alexandria SemiBold" pitchFamily="2" charset="-78"/>
            <a:cs typeface="Alexandria SemiBold" pitchFamily="2" charset="-78"/>
          </a:endParaRPr>
        </a:p>
      </dsp:txBody>
      <dsp:txXfrm>
        <a:off x="1710411" y="3814739"/>
        <a:ext cx="1498396" cy="938421"/>
      </dsp:txXfrm>
    </dsp:sp>
    <dsp:sp modelId="{12A0482D-0447-4CD3-B501-75BF9F92DBA0}">
      <dsp:nvSpPr>
        <dsp:cNvPr id="0" name=""/>
        <dsp:cNvSpPr/>
      </dsp:nvSpPr>
      <dsp:spPr>
        <a:xfrm>
          <a:off x="1602601" y="522946"/>
          <a:ext cx="4158063" cy="4158063"/>
        </a:xfrm>
        <a:custGeom>
          <a:avLst/>
          <a:gdLst/>
          <a:ahLst/>
          <a:cxnLst/>
          <a:rect l="0" t="0" r="0" b="0"/>
          <a:pathLst>
            <a:path>
              <a:moveTo>
                <a:pt x="347634" y="3229960"/>
              </a:moveTo>
              <a:arcTo wR="2079031" hR="2079031" stAng="8783186" swAng="2197435"/>
            </a:path>
          </a:pathLst>
        </a:custGeom>
        <a:noFill/>
        <a:ln w="6350" cap="flat" cmpd="sng" algn="ctr">
          <a:solidFill>
            <a:schemeClr val="accent5">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2BF8188-6218-492D-B680-CACF09307976}">
      <dsp:nvSpPr>
        <dsp:cNvPr id="0" name=""/>
        <dsp:cNvSpPr/>
      </dsp:nvSpPr>
      <dsp:spPr>
        <a:xfrm>
          <a:off x="904392" y="1439545"/>
          <a:ext cx="1599928" cy="1039953"/>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SA" sz="2400" b="1" kern="1200" dirty="0">
              <a:latin typeface="Alexandria SemiBold" pitchFamily="2" charset="-78"/>
              <a:cs typeface="Alexandria SemiBold" pitchFamily="2" charset="-78"/>
            </a:rPr>
            <a:t>الأسلوب</a:t>
          </a:r>
          <a:endParaRPr lang="en-US" sz="2400" b="1" kern="1200" dirty="0">
            <a:latin typeface="Alexandria SemiBold" pitchFamily="2" charset="-78"/>
            <a:cs typeface="Alexandria SemiBold" pitchFamily="2" charset="-78"/>
          </a:endParaRPr>
        </a:p>
      </dsp:txBody>
      <dsp:txXfrm>
        <a:off x="955158" y="1490311"/>
        <a:ext cx="1498396" cy="938421"/>
      </dsp:txXfrm>
    </dsp:sp>
    <dsp:sp modelId="{9F75EB89-5607-4D72-8F99-B75BEDCEAD5E}">
      <dsp:nvSpPr>
        <dsp:cNvPr id="0" name=""/>
        <dsp:cNvSpPr/>
      </dsp:nvSpPr>
      <dsp:spPr>
        <a:xfrm>
          <a:off x="1602601" y="522946"/>
          <a:ext cx="4158063" cy="4158063"/>
        </a:xfrm>
        <a:custGeom>
          <a:avLst/>
          <a:gdLst/>
          <a:ahLst/>
          <a:cxnLst/>
          <a:rect l="0" t="0" r="0" b="0"/>
          <a:pathLst>
            <a:path>
              <a:moveTo>
                <a:pt x="362041" y="906718"/>
              </a:moveTo>
              <a:arcTo wR="2079031" hR="2079031" stAng="12859450" swAng="1963011"/>
            </a:path>
          </a:pathLst>
        </a:custGeom>
        <a:noFill/>
        <a:ln w="6350" cap="flat" cmpd="sng" algn="ctr">
          <a:solidFill>
            <a:schemeClr val="accent6">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380634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041956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6875988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9/14/2026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6.xml"/><Relationship Id="rId6" Type="http://schemas.microsoft.com/office/2007/relationships/hdphoto" Target="../media/hdphoto3.wdp"/><Relationship Id="rId5" Type="http://schemas.openxmlformats.org/officeDocument/2006/relationships/image" Target="../media/image11.png"/><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15.jpg"/><Relationship Id="rId5" Type="http://schemas.openxmlformats.org/officeDocument/2006/relationships/image" Target="../media/image14.jpe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7" Type="http://schemas.microsoft.com/office/2007/relationships/hdphoto" Target="../media/hdphoto4.wdp"/><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jpeg"/><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microsoft.com/office/2007/relationships/hdphoto" Target="../media/hdphoto3.wdp"/><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microsoft.com/office/2007/relationships/hdphoto" Target="../media/hdphoto5.wdp"/><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6.xml"/><Relationship Id="rId4" Type="http://schemas.microsoft.com/office/2007/relationships/hdphoto" Target="../media/hdphoto6.wdp"/></Relationships>
</file>

<file path=ppt/slides/_rels/slide3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6.xml"/><Relationship Id="rId4" Type="http://schemas.microsoft.com/office/2007/relationships/hdphoto" Target="../media/hdphoto7.wdp"/></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32.emf"/></Relationships>
</file>

<file path=ppt/slides/_rels/slide45.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3.png"/><Relationship Id="rId1" Type="http://schemas.openxmlformats.org/officeDocument/2006/relationships/slideLayout" Target="../slideLayouts/slideLayout16.xml"/><Relationship Id="rId4" Type="http://schemas.openxmlformats.org/officeDocument/2006/relationships/image" Target="../media/image31.png"/></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jpeg"/><Relationship Id="rId1" Type="http://schemas.openxmlformats.org/officeDocument/2006/relationships/slideLayout" Target="../slideLayouts/slideLayout1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5167986" cy="1077218"/>
          </a:xfrm>
          <a:prstGeom prst="rect">
            <a:avLst/>
          </a:prstGeom>
          <a:noFill/>
        </p:spPr>
        <p:txBody>
          <a:bodyPr wrap="squar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a:t>DGM 224</a:t>
            </a:r>
            <a:endParaRPr lang="en-US" sz="2000" dirty="0"/>
          </a:p>
          <a:p>
            <a:r>
              <a:rPr lang="ar-SA" sz="2000" dirty="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766048"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مفهوم فن الكتابة والتعبير</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a:t>
            </a:r>
            <a:r>
              <a:rPr lang="en-US" sz="2800" b="1" dirty="0" err="1">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906752"/>
            <a:ext cx="6868276"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تعريف فن الكتابة والتعبير</a:t>
            </a:r>
          </a:p>
          <a:p>
            <a:pPr marL="34290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أنواع الكتابة والتعبير</a:t>
            </a:r>
            <a:endParaRPr lang="ar-EG" sz="2000" b="1" dirty="0">
              <a:solidFill>
                <a:srgbClr val="002060"/>
              </a:solidFill>
              <a:latin typeface="Alexandria ExtraBold" pitchFamily="2" charset="-78"/>
              <a:ea typeface="Calibri" panose="020F0502020204030204" pitchFamily="34" charset="0"/>
              <a:cs typeface="Alexandria ExtraBold" pitchFamily="2" charset="-78"/>
            </a:endParaRPr>
          </a:p>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أساليب الكتابة وأنواعها.</a:t>
            </a:r>
          </a:p>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مدارس الكتابة.</a:t>
            </a:r>
          </a:p>
          <a:p>
            <a:pPr marL="342900" lvl="0" indent="-342900" algn="r" rtl="1">
              <a:lnSpc>
                <a:spcPct val="150000"/>
              </a:lnSpc>
              <a:buFont typeface="Wingdings" panose="05000000000000000000" pitchFamily="2" charset="2"/>
              <a:buChar char="ü"/>
            </a:pPr>
            <a:r>
              <a:rPr lang="ar-SA" sz="2000" b="1" dirty="0">
                <a:solidFill>
                  <a:srgbClr val="002060"/>
                </a:solidFill>
                <a:latin typeface="Alexandria ExtraBold" pitchFamily="2" charset="-78"/>
                <a:ea typeface="Calibri" panose="020F0502020204030204" pitchFamily="34" charset="0"/>
                <a:cs typeface="Alexandria ExtraBold" pitchFamily="2" charset="-78"/>
              </a:rPr>
              <a:t>مقومات الكتابة الجيدة</a:t>
            </a:r>
          </a:p>
          <a:p>
            <a:pPr marL="342900" indent="-342900" algn="r" rtl="1">
              <a:lnSpc>
                <a:spcPct val="150000"/>
              </a:lnSpc>
              <a:spcAft>
                <a:spcPts val="800"/>
              </a:spcAft>
              <a:buFont typeface="Wingdings" panose="05000000000000000000" pitchFamily="2" charset="2"/>
              <a:buChar char="ü"/>
            </a:pPr>
            <a:r>
              <a:rPr lang="ar-EG" sz="2000"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403822"/>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5056021" y="1499520"/>
            <a:ext cx="6824804" cy="450307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مراحل تطور الكتابة عبر العصور - سطور‬‎"/>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1216" b="1216"/>
          <a:stretch>
            <a:fillRect/>
          </a:stretch>
        </p:blipFill>
        <p:spPr bwMode="auto">
          <a:xfrm>
            <a:off x="307462" y="1499520"/>
            <a:ext cx="5202029" cy="448831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614480" y="1688923"/>
            <a:ext cx="5878284" cy="4524315"/>
          </a:xfrm>
          <a:prstGeom prst="rect">
            <a:avLst/>
          </a:prstGeom>
          <a:noFill/>
        </p:spPr>
        <p:txBody>
          <a:bodyPr wrap="square">
            <a:spAutoFit/>
          </a:bodyPr>
          <a:lstStyle/>
          <a:p>
            <a:pPr algn="r">
              <a:lnSpc>
                <a:spcPct val="150000"/>
              </a:lnSpc>
            </a:pPr>
            <a:r>
              <a:rPr lang="ar-SA" sz="1400" dirty="0">
                <a:solidFill>
                  <a:srgbClr val="000000"/>
                </a:solidFill>
                <a:latin typeface="Alexandria SemiBold" pitchFamily="2" charset="-78"/>
                <a:cs typeface="Alexandria SemiBold" pitchFamily="2" charset="-78"/>
              </a:rPr>
              <a:t>   </a:t>
            </a:r>
            <a:r>
              <a:rPr lang="ar-SA" sz="2000" dirty="0">
                <a:solidFill>
                  <a:srgbClr val="000000"/>
                </a:solidFill>
                <a:latin typeface="Alexandria SemiBold" pitchFamily="2" charset="-78"/>
                <a:cs typeface="Alexandria SemiBold" pitchFamily="2" charset="-78"/>
              </a:rPr>
              <a:t>تعد مهارة الكتابة من أهم المهارات للكاتب الصحفي. فالكتابة هي لغة تساهم في تكوين "رؤية" الكاتب. </a:t>
            </a:r>
            <a:endParaRPr lang="en-US" sz="2000" dirty="0">
              <a:solidFill>
                <a:srgbClr val="000000"/>
              </a:solidFill>
              <a:latin typeface="Alexandria SemiBold" pitchFamily="2" charset="-78"/>
              <a:cs typeface="Alexandria SemiBold" pitchFamily="2" charset="-78"/>
            </a:endParaRPr>
          </a:p>
          <a:p>
            <a:pPr algn="r">
              <a:lnSpc>
                <a:spcPct val="150000"/>
              </a:lnSpc>
            </a:pPr>
            <a:endParaRPr lang="ar-SA" sz="1000" dirty="0">
              <a:solidFill>
                <a:srgbClr val="000000"/>
              </a:solidFill>
              <a:latin typeface="Alexandria SemiBold" pitchFamily="2" charset="-78"/>
              <a:cs typeface="Alexandria SemiBold" pitchFamily="2" charset="-78"/>
            </a:endParaRPr>
          </a:p>
          <a:p>
            <a:pPr algn="r">
              <a:lnSpc>
                <a:spcPct val="150000"/>
              </a:lnSpc>
            </a:pPr>
            <a:r>
              <a:rPr lang="ar-SA" sz="2000" dirty="0">
                <a:solidFill>
                  <a:srgbClr val="000000"/>
                </a:solidFill>
                <a:latin typeface="Alexandria SemiBold" pitchFamily="2" charset="-78"/>
                <a:cs typeface="Alexandria SemiBold" pitchFamily="2" charset="-78"/>
              </a:rPr>
              <a:t>اللغة هي لسان كل شىء بالحياة، ونحن كعرب نمتلك اللسان الفصيح . واللغة هي أداة من أدوات المعرفة التي تساهم في تعزيز وترسيخ مدارك الكاتب لتقديم أفكاره وآرائه ؛ أي أن اللغة المرجع أما الكتابة فهي المستودع.</a:t>
            </a:r>
            <a:endParaRPr lang="en-US" sz="2000" dirty="0">
              <a:solidFill>
                <a:srgbClr val="000000"/>
              </a:solidFill>
              <a:latin typeface="Alexandria SemiBold" pitchFamily="2" charset="-78"/>
              <a:cs typeface="Alexandria SemiBold" pitchFamily="2" charset="-78"/>
            </a:endParaRPr>
          </a:p>
          <a:p>
            <a:pPr algn="r">
              <a:lnSpc>
                <a:spcPct val="150000"/>
              </a:lnSpc>
            </a:pPr>
            <a:r>
              <a:rPr lang="en-US" sz="600" dirty="0">
                <a:solidFill>
                  <a:srgbClr val="000000"/>
                </a:solidFill>
                <a:latin typeface="Alexandria SemiBold" pitchFamily="2" charset="-78"/>
                <a:cs typeface="Alexandria SemiBold" pitchFamily="2" charset="-78"/>
              </a:rPr>
              <a:t> </a:t>
            </a:r>
            <a:endParaRPr lang="ar-SA" sz="600" dirty="0">
              <a:solidFill>
                <a:srgbClr val="000000"/>
              </a:solidFill>
              <a:latin typeface="Alexandria SemiBold" pitchFamily="2" charset="-78"/>
              <a:cs typeface="Alexandria SemiBold" pitchFamily="2" charset="-78"/>
            </a:endParaRPr>
          </a:p>
          <a:p>
            <a:pPr algn="r">
              <a:lnSpc>
                <a:spcPct val="150000"/>
              </a:lnSpc>
            </a:pPr>
            <a:r>
              <a:rPr lang="ar-SA" sz="1600" dirty="0">
                <a:solidFill>
                  <a:srgbClr val="000000"/>
                </a:solidFill>
                <a:latin typeface="Alexandria SemiBold" pitchFamily="2" charset="-78"/>
                <a:cs typeface="Alexandria SemiBold" pitchFamily="2" charset="-78"/>
              </a:rPr>
              <a:t> </a:t>
            </a:r>
            <a:endParaRPr lang="en-US" sz="16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59824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5210629" y="1668218"/>
            <a:ext cx="6473371"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مراحل تطور الكتابة عبر العصور - سطور‬‎"/>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1216" b="1216"/>
          <a:stretch>
            <a:fillRect/>
          </a:stretch>
        </p:blipFill>
        <p:spPr bwMode="auto">
          <a:xfrm>
            <a:off x="400807" y="2009536"/>
            <a:ext cx="5213673" cy="428309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634264" y="1875791"/>
            <a:ext cx="5878284" cy="4166525"/>
          </a:xfrm>
          <a:prstGeom prst="rect">
            <a:avLst/>
          </a:prstGeom>
          <a:noFill/>
        </p:spPr>
        <p:txBody>
          <a:bodyPr wrap="square">
            <a:spAutoFit/>
          </a:bodyPr>
          <a:lstStyle/>
          <a:p>
            <a:pPr algn="r">
              <a:lnSpc>
                <a:spcPct val="150000"/>
              </a:lnSpc>
            </a:pPr>
            <a:r>
              <a:rPr lang="en-US" sz="600" dirty="0">
                <a:solidFill>
                  <a:srgbClr val="000000"/>
                </a:solidFill>
                <a:latin typeface="Alexandria SemiBold" pitchFamily="2" charset="-78"/>
                <a:cs typeface="Alexandria SemiBold" pitchFamily="2" charset="-78"/>
              </a:rPr>
              <a:t> </a:t>
            </a:r>
            <a:endParaRPr lang="ar-SA" sz="600" dirty="0">
              <a:solidFill>
                <a:srgbClr val="000000"/>
              </a:solidFill>
              <a:latin typeface="Alexandria SemiBold" pitchFamily="2" charset="-78"/>
              <a:cs typeface="Alexandria SemiBold" pitchFamily="2" charset="-78"/>
            </a:endParaRPr>
          </a:p>
          <a:p>
            <a:pPr algn="r">
              <a:lnSpc>
                <a:spcPct val="150000"/>
              </a:lnSpc>
            </a:pPr>
            <a:r>
              <a:rPr lang="ar-SA" sz="1600" dirty="0">
                <a:solidFill>
                  <a:srgbClr val="000000"/>
                </a:solidFill>
                <a:latin typeface="Alexandria SemiBold" pitchFamily="2" charset="-78"/>
                <a:cs typeface="Alexandria SemiBold" pitchFamily="2" charset="-78"/>
              </a:rPr>
              <a:t>    </a:t>
            </a:r>
            <a:r>
              <a:rPr lang="ar-SA" sz="2000" dirty="0">
                <a:solidFill>
                  <a:srgbClr val="000000"/>
                </a:solidFill>
                <a:latin typeface="Alexandria SemiBold" pitchFamily="2" charset="-78"/>
                <a:cs typeface="Alexandria SemiBold" pitchFamily="2" charset="-78"/>
              </a:rPr>
              <a:t>وإذا لم تدون الحضارات قديما لما نعرف عنها شيء . فالحضارات هي التي توثق من خلال الكتابة ؛ فنعرف الأمم وحضاراتها ودياناتها وأخلاقها عن طريق الكتابة . </a:t>
            </a:r>
          </a:p>
          <a:p>
            <a:pPr algn="r">
              <a:lnSpc>
                <a:spcPct val="150000"/>
              </a:lnSpc>
            </a:pPr>
            <a:endParaRPr lang="ar-SA" sz="1050" dirty="0">
              <a:solidFill>
                <a:srgbClr val="000000"/>
              </a:solidFill>
              <a:latin typeface="Alexandria SemiBold" pitchFamily="2" charset="-78"/>
              <a:cs typeface="Alexandria SemiBold" pitchFamily="2" charset="-78"/>
            </a:endParaRPr>
          </a:p>
          <a:p>
            <a:pPr algn="r">
              <a:lnSpc>
                <a:spcPct val="150000"/>
              </a:lnSpc>
            </a:pPr>
            <a:r>
              <a:rPr lang="ar-SA" sz="2000" dirty="0">
                <a:solidFill>
                  <a:srgbClr val="000000"/>
                </a:solidFill>
                <a:latin typeface="Alexandria SemiBold" pitchFamily="2" charset="-78"/>
                <a:cs typeface="Alexandria SemiBold" pitchFamily="2" charset="-78"/>
              </a:rPr>
              <a:t>فعلي سبيل المثال كتاب " كونفشيوس " في الصين هو المرجع الوحيد لتاريخ الديانة الكونفشيوسية ؛ وإذا لم يُدون هذا الكتاب لما أصبح هناك مرجع لهذه الديانة.</a:t>
            </a:r>
            <a:endParaRPr lang="en-US" sz="20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5210629" y="1668218"/>
            <a:ext cx="6473371"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مراحل تطور الكتابة عبر العصور - سطور‬‎"/>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rcRect t="1216" b="1216"/>
          <a:stretch>
            <a:fillRect/>
          </a:stretch>
        </p:blipFill>
        <p:spPr bwMode="auto">
          <a:xfrm>
            <a:off x="400807" y="2009536"/>
            <a:ext cx="5213673" cy="428309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5634264" y="1875791"/>
            <a:ext cx="5878284" cy="4247317"/>
          </a:xfrm>
          <a:prstGeom prst="rect">
            <a:avLst/>
          </a:prstGeom>
          <a:noFill/>
        </p:spPr>
        <p:txBody>
          <a:bodyPr wrap="square">
            <a:spAutoFit/>
          </a:bodyPr>
          <a:lstStyle/>
          <a:p>
            <a:pPr algn="r">
              <a:lnSpc>
                <a:spcPct val="150000"/>
              </a:lnSpc>
            </a:pPr>
            <a:r>
              <a:rPr lang="ar-SA" sz="2000" dirty="0">
                <a:latin typeface="Alexandria SemiBold" pitchFamily="2" charset="-78"/>
                <a:cs typeface="Alexandria SemiBold" pitchFamily="2" charset="-78"/>
              </a:rPr>
              <a:t>وفنون اللغة العربية هي : الاستماع والتحدث والقراءة والكتابة . وتأتي الكتابة رابع هذه الفنون ليس لأنها أقلها أهمية ؛ بل لأنها تؤسس على هذه الفنون التي تمثل روافد تستقي منها الكتابة مادتها وأفكارها.</a:t>
            </a:r>
          </a:p>
          <a:p>
            <a:pPr algn="r">
              <a:lnSpc>
                <a:spcPct val="150000"/>
              </a:lnSpc>
            </a:pPr>
            <a:r>
              <a:rPr lang="ar-SA" sz="2000" dirty="0">
                <a:latin typeface="Alexandria SemiBold" pitchFamily="2" charset="-78"/>
                <a:cs typeface="Alexandria SemiBold" pitchFamily="2" charset="-78"/>
              </a:rPr>
              <a:t> </a:t>
            </a:r>
            <a:endParaRPr lang="ar-SA" sz="500" dirty="0">
              <a:latin typeface="Alexandria SemiBold" pitchFamily="2" charset="-78"/>
              <a:cs typeface="Alexandria SemiBold" pitchFamily="2" charset="-78"/>
            </a:endParaRPr>
          </a:p>
          <a:p>
            <a:pPr algn="r" rtl="1">
              <a:lnSpc>
                <a:spcPct val="150000"/>
              </a:lnSpc>
            </a:pPr>
            <a:r>
              <a:rPr lang="ar-SA" sz="2000" dirty="0">
                <a:latin typeface="Alexandria SemiBold" pitchFamily="2" charset="-78"/>
                <a:cs typeface="Alexandria SemiBold" pitchFamily="2" charset="-78"/>
              </a:rPr>
              <a:t>  فالكتابة هي المحصلة النهائية لعلم اللغة؛ فتعليم القراءة  والاستماع والتحدث والادب والنحو هو في حقيقته تعليم الكتابة.</a:t>
            </a:r>
            <a:endParaRPr lang="en-US" sz="2000"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77860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4391" y="1231790"/>
            <a:ext cx="8176847" cy="5149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83514" y="4774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8331" y="615432"/>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02628" y="8154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4391" y="1659202"/>
            <a:ext cx="8151485" cy="4801314"/>
          </a:xfrm>
          <a:prstGeom prst="rect">
            <a:avLst/>
          </a:prstGeom>
          <a:noFill/>
        </p:spPr>
        <p:txBody>
          <a:bodyPr wrap="square" rtlCol="0">
            <a:spAutoFit/>
          </a:bodyPr>
          <a:lstStyle/>
          <a:p>
            <a:pPr algn="r" rtl="1">
              <a:lnSpc>
                <a:spcPct val="150000"/>
              </a:lnSpc>
            </a:pPr>
            <a:r>
              <a:rPr lang="ar-SA" sz="2400" dirty="0">
                <a:latin typeface="Alexandria SemiBold" pitchFamily="2" charset="-78"/>
                <a:cs typeface="Alexandria SemiBold" pitchFamily="2" charset="-78"/>
              </a:rPr>
              <a:t>الكتابة هي : إعادة ترميز اللغة المنطوقة في شكل خطي من خلال أشكال ترتبط ببعضها مقابلا لصوت لغوي يدل عليه ؛ وذلك بغرض نقل أفكار الكاتب وآرائه ومشاعره إلى الآخرين ، بوصفهم الطرف الآخر لعملية الاتصال.</a:t>
            </a:r>
          </a:p>
          <a:p>
            <a:pPr algn="r" rtl="1">
              <a:lnSpc>
                <a:spcPct val="150000"/>
              </a:lnSpc>
            </a:pPr>
            <a:r>
              <a:rPr lang="ar-SA" sz="2400" dirty="0">
                <a:latin typeface="Alexandria SemiBold" pitchFamily="2" charset="-78"/>
                <a:cs typeface="Alexandria SemiBold" pitchFamily="2" charset="-78"/>
              </a:rPr>
              <a:t>أي أنها عبارة عن مهارة عقلية تتصل بتكوين الأفكار عن موضوع  أو قضية ما ومهارة عقلية يدوية تتصل بصياغة الأفكار وفق قواعد معينة للسلامة اللغوية و التنظيم والوضوح و الجمال. أي أنها نتاج عقلي.</a:t>
            </a:r>
            <a:endParaRPr lang="en-US" sz="2400" dirty="0">
              <a:latin typeface="Alexandria SemiBold" pitchFamily="2" charset="-78"/>
              <a:cs typeface="Alexandria SemiBold" pitchFamily="2" charset="-78"/>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052" name="Picture 4" descr="a person writing on a notebook with a pen"/>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1000"/>
                    </a14:imgEffect>
                  </a14:imgLayer>
                </a14:imgProps>
              </a:ext>
              <a:ext uri="{28A0092B-C50C-407E-A947-70E740481C1C}">
                <a14:useLocalDpi xmlns:a14="http://schemas.microsoft.com/office/drawing/2010/main" val="0"/>
              </a:ext>
            </a:extLst>
          </a:blip>
          <a:srcRect t="-3059" b="6905"/>
          <a:stretch/>
        </p:blipFill>
        <p:spPr bwMode="auto">
          <a:xfrm>
            <a:off x="8715454" y="1563939"/>
            <a:ext cx="3268537" cy="4344603"/>
          </a:xfrm>
          <a:prstGeom prst="rect">
            <a:avLst/>
          </a:prstGeom>
          <a:noFill/>
          <a:effectLst>
            <a:reflection blurRad="139700" endPos="65000" dist="228600" dir="5400000" sy="-100000" algn="bl" rotWithShape="0"/>
            <a:softEdge rad="127000"/>
          </a:effectLst>
          <a:extLst>
            <a:ext uri="{909E8E84-426E-40DD-AFC4-6F175D3DCCD1}">
              <a14:hiddenFill xmlns:a14="http://schemas.microsoft.com/office/drawing/2010/main">
                <a:solidFill>
                  <a:srgbClr val="FFFFFF"/>
                </a:solidFill>
              </a14:hiddenFill>
            </a:ext>
          </a:extLst>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585535" y="1015542"/>
            <a:ext cx="3641377" cy="4328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025619" y="2461298"/>
            <a:ext cx="2648206" cy="3785652"/>
          </a:xfrm>
          <a:prstGeom prst="rect">
            <a:avLst/>
          </a:prstGeom>
          <a:noFill/>
          <a:effectLst>
            <a:reflection stA="45000" endPos="0" dist="50800" dir="5400000" sy="-100000" algn="bl" rotWithShape="0"/>
          </a:effectLst>
        </p:spPr>
        <p:txBody>
          <a:bodyPr wrap="square" rtlCol="0">
            <a:spAutoFit/>
          </a:bodyPr>
          <a:lstStyle/>
          <a:p>
            <a:pPr algn="ctr"/>
            <a:r>
              <a:rPr lang="ar-SA" sz="6000" b="1" dirty="0">
                <a:latin typeface="Times New Roman" panose="02020603050405020304" pitchFamily="18" charset="0"/>
                <a:cs typeface="Times New Roman" panose="02020603050405020304" pitchFamily="18" charset="0"/>
              </a:rPr>
              <a:t>تعريف </a:t>
            </a:r>
          </a:p>
          <a:p>
            <a:pPr algn="ctr"/>
            <a:r>
              <a:rPr lang="ar-SA" sz="6000" b="1" dirty="0">
                <a:latin typeface="Times New Roman" panose="02020603050405020304" pitchFamily="18" charset="0"/>
                <a:cs typeface="Times New Roman" panose="02020603050405020304" pitchFamily="18" charset="0"/>
              </a:rPr>
              <a:t>فن الكتابة وأهميتها</a:t>
            </a:r>
          </a:p>
          <a:p>
            <a:pPr algn="ctr"/>
            <a:endParaRPr lang="en-US" sz="6000" b="1" dirty="0">
              <a:latin typeface="Times New Roman" panose="02020603050405020304" pitchFamily="18" charset="0"/>
              <a:cs typeface="Times New Roman" panose="02020603050405020304" pitchFamily="18" charset="0"/>
            </a:endParaRPr>
          </a:p>
        </p:txBody>
      </p:sp>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8983" y="1701343"/>
            <a:ext cx="10898659"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8983" y="2169658"/>
            <a:ext cx="10763533" cy="3693319"/>
          </a:xfrm>
          <a:prstGeom prst="rect">
            <a:avLst/>
          </a:prstGeom>
          <a:noFill/>
        </p:spPr>
        <p:txBody>
          <a:bodyPr wrap="square" rtlCol="0">
            <a:spAutoFit/>
          </a:bodyPr>
          <a:lstStyle/>
          <a:p>
            <a:pPr algn="r" rtl="1">
              <a:lnSpc>
                <a:spcPct val="150000"/>
              </a:lnSpc>
            </a:pPr>
            <a:r>
              <a:rPr lang="ar-SA" sz="2800" b="1" u="sng" dirty="0">
                <a:solidFill>
                  <a:srgbClr val="C00000"/>
                </a:solidFill>
                <a:latin typeface="Alexandria SemiBold" pitchFamily="2" charset="-78"/>
                <a:cs typeface="Alexandria SemiBold" pitchFamily="2" charset="-78"/>
              </a:rPr>
              <a:t>وتكمن أهمية الكتابة في:</a:t>
            </a:r>
          </a:p>
          <a:p>
            <a:pPr marL="285750" indent="-285750" algn="r" rtl="1">
              <a:lnSpc>
                <a:spcPct val="200000"/>
              </a:lnSpc>
              <a:buFont typeface="Wingdings" panose="05000000000000000000" pitchFamily="2" charset="2"/>
              <a:buChar char="§"/>
            </a:pPr>
            <a:r>
              <a:rPr lang="ar-SA" sz="2400" dirty="0">
                <a:latin typeface="Alexandria SemiBold" pitchFamily="2" charset="-78"/>
                <a:cs typeface="Alexandria SemiBold" pitchFamily="2" charset="-78"/>
              </a:rPr>
              <a:t>أنها من أهم طرق ووسائل الحفاظ على اللغة وعلومها المختلفة.</a:t>
            </a:r>
            <a:endParaRPr lang="ar-SA" sz="2000" dirty="0">
              <a:latin typeface="Alexandria SemiBold" pitchFamily="2" charset="-78"/>
              <a:cs typeface="Alexandria SemiBold" pitchFamily="2" charset="-78"/>
            </a:endParaRPr>
          </a:p>
          <a:p>
            <a:pPr marL="285750" indent="-285750" algn="r" rtl="1">
              <a:lnSpc>
                <a:spcPct val="200000"/>
              </a:lnSpc>
              <a:buFont typeface="Wingdings" panose="05000000000000000000" pitchFamily="2" charset="2"/>
              <a:buChar char="§"/>
            </a:pPr>
            <a:r>
              <a:rPr lang="ar-SA" sz="2400" dirty="0">
                <a:latin typeface="Alexandria SemiBold" pitchFamily="2" charset="-78"/>
                <a:cs typeface="Alexandria SemiBold" pitchFamily="2" charset="-78"/>
              </a:rPr>
              <a:t>أنها أداة مهمة من أدوات التعلم والثقافة . فعن طريقها يواصل الإنسان التقدم في العلم والمعرفة من خلال مشاركة الكاتب خبراته للارتقاء بالمجتمع مما يكسبه مكانة من التقدير لأفكاره وثقافته</a:t>
            </a:r>
            <a:r>
              <a:rPr lang="ar-SA" sz="2000" dirty="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83444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8983" y="1701343"/>
            <a:ext cx="10898659" cy="45230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8983" y="2043874"/>
            <a:ext cx="10675043" cy="452431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
              <a:tabLst>
                <a:tab pos="9020175" algn="l"/>
              </a:tabLst>
            </a:pPr>
            <a:r>
              <a:rPr lang="ar-SA" sz="2400" dirty="0">
                <a:latin typeface="Alexandria SemiBold" pitchFamily="2" charset="-78"/>
                <a:cs typeface="Alexandria SemiBold" pitchFamily="2" charset="-78"/>
              </a:rPr>
              <a:t>أنها أداة اتصال الحاضر بالماضي ووسيلة للتعبير عما يدور بين الأفراد والمجتمعات . فكل ما نراه اليوم ونؤمن به ما هو إلا آراء </a:t>
            </a:r>
            <a:r>
              <a:rPr lang="ar-SA" sz="2400" dirty="0">
                <a:effectLst>
                  <a:reflection stA="45000" endPos="0" dist="50800" dir="5400000" sy="-100000" algn="bl" rotWithShape="0"/>
                </a:effectLst>
                <a:latin typeface="Alexandria SemiBold" pitchFamily="2" charset="-78"/>
                <a:cs typeface="Alexandria SemiBold" pitchFamily="2" charset="-78"/>
              </a:rPr>
              <a:t>الكُتاب</a:t>
            </a:r>
            <a:r>
              <a:rPr lang="ar-SA" sz="2400" dirty="0">
                <a:latin typeface="Alexandria SemiBold" pitchFamily="2" charset="-78"/>
                <a:cs typeface="Alexandria SemiBold" pitchFamily="2" charset="-78"/>
              </a:rPr>
              <a:t> الذين ينشرون أفكارهم وتجاربهم الحياتية في شكل فن تعبيري يؤثر على الأفراد ويمس احتياجاتهم .</a:t>
            </a:r>
            <a:endParaRPr lang="en-US" sz="2400" dirty="0">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
              <a:tabLst>
                <a:tab pos="9020175" algn="l"/>
              </a:tabLst>
            </a:pPr>
            <a:r>
              <a:rPr lang="ar-SA" sz="2400" dirty="0">
                <a:latin typeface="Alexandria SemiBold" pitchFamily="2" charset="-78"/>
                <a:cs typeface="Alexandria SemiBold" pitchFamily="2" charset="-78"/>
              </a:rPr>
              <a:t>تعد وسيلة مهمة لحفظ تراث الأمم والحضارات من الفقد، كما أنها تعتير وسيلة لتقارب الشعوب من خلال تقليص المسافات بين الكاتب والقاريء. فالكتابة مثل السحر في النفس البشرية.</a:t>
            </a:r>
            <a:endParaRPr lang="en-US" sz="2400" dirty="0">
              <a:latin typeface="Alexandria SemiBold" pitchFamily="2" charset="-78"/>
              <a:cs typeface="Alexandria SemiBold" pitchFamily="2" charset="-78"/>
            </a:endParaRPr>
          </a:p>
          <a:p>
            <a:pPr>
              <a:tabLst>
                <a:tab pos="9020175" algn="l"/>
              </a:tabLst>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86435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003234"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294686" y="1231790"/>
            <a:ext cx="8406465" cy="5460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89354" y="5596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74171" y="68421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08468" y="86887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89354" y="1721916"/>
            <a:ext cx="7857385" cy="4247317"/>
          </a:xfrm>
          <a:prstGeom prst="rect">
            <a:avLst/>
          </a:prstGeom>
          <a:noFill/>
        </p:spPr>
        <p:txBody>
          <a:bodyPr wrap="square" rtlCol="0">
            <a:spAutoFit/>
          </a:bodyPr>
          <a:lstStyle/>
          <a:p>
            <a:pPr algn="r">
              <a:lnSpc>
                <a:spcPct val="150000"/>
              </a:lnSpc>
            </a:pPr>
            <a:r>
              <a:rPr lang="ar-SA" sz="2000" dirty="0">
                <a:latin typeface="Alexandria SemiBold" pitchFamily="2" charset="-78"/>
                <a:cs typeface="Alexandria SemiBold" pitchFamily="2" charset="-78"/>
              </a:rPr>
              <a:t>يعرف التعبير بأنه الفن الذي من خلاله يمكن للكاتب أن يُظهر أفكاره وآرائه ومعتقداته وخبراته بلغة سليمة وأسلوب مميز؛ أي أنه هو قلب الكاتب وروحه وشعوره وثقافته وفكره. فالتعبير هو الخيط الذهبي الذي يواكب النص ليُكون المشاعر التى يعبر عنها الكاتب في كتاباته، فهو يشبه الموسيقي التي يؤلفها المايسترو.</a:t>
            </a:r>
            <a:endParaRPr lang="en-US" sz="2000" dirty="0">
              <a:latin typeface="Alexandria SemiBold" pitchFamily="2" charset="-78"/>
              <a:cs typeface="Alexandria SemiBold" pitchFamily="2" charset="-78"/>
            </a:endParaRPr>
          </a:p>
          <a:p>
            <a:pPr algn="r">
              <a:lnSpc>
                <a:spcPct val="150000"/>
              </a:lnSpc>
            </a:pPr>
            <a:endParaRPr lang="ar-SA" sz="2000" dirty="0">
              <a:latin typeface="Alexandria SemiBold" pitchFamily="2" charset="-78"/>
              <a:cs typeface="Alexandria SemiBold" pitchFamily="2" charset="-78"/>
            </a:endParaRPr>
          </a:p>
          <a:p>
            <a:pPr algn="r">
              <a:lnSpc>
                <a:spcPct val="150000"/>
              </a:lnSpc>
            </a:pPr>
            <a:r>
              <a:rPr lang="ar-SA" sz="2000" dirty="0">
                <a:latin typeface="Alexandria SemiBold" pitchFamily="2" charset="-78"/>
                <a:cs typeface="Alexandria SemiBold" pitchFamily="2" charset="-78"/>
              </a:rPr>
              <a:t>التعبير هو أداة تحدد سيطرة الكاتب على اللغة وفهمه لها وقدرته على الشرح بوضوح . فلا يستقيم أداء المعاني ونقل الخبرات والمعارف إلا من خلاله ، فهو غاية الاستعمال اللغوي . </a:t>
            </a:r>
            <a:endParaRPr lang="en-US" sz="20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003233" y="2013227"/>
            <a:ext cx="4536619" cy="366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573945" y="2255878"/>
            <a:ext cx="3216123" cy="378565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4000" b="1" dirty="0">
                <a:latin typeface="Alexandria SemiBold" pitchFamily="2" charset="-78"/>
                <a:cs typeface="Alexandria SemiBold" pitchFamily="2" charset="-78"/>
              </a:rPr>
              <a:t>تعريف </a:t>
            </a:r>
          </a:p>
          <a:p>
            <a:pPr algn="ctr">
              <a:lnSpc>
                <a:spcPct val="150000"/>
              </a:lnSpc>
            </a:pPr>
            <a:r>
              <a:rPr lang="ar-SA" sz="4000" b="1" dirty="0">
                <a:latin typeface="Alexandria SemiBold" pitchFamily="2" charset="-78"/>
                <a:cs typeface="Alexandria SemiBold" pitchFamily="2" charset="-78"/>
              </a:rPr>
              <a:t>فن التعبير وأهميته</a:t>
            </a:r>
          </a:p>
          <a:p>
            <a:pPr algn="ctr"/>
            <a:endParaRPr lang="en-US" sz="6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0887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200939"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370703" y="1207079"/>
            <a:ext cx="8774979" cy="5460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6968" y="1961870"/>
            <a:ext cx="8157133" cy="4461862"/>
          </a:xfrm>
          <a:prstGeom prst="rect">
            <a:avLst/>
          </a:prstGeom>
          <a:noFill/>
        </p:spPr>
        <p:txBody>
          <a:bodyPr wrap="square" rtlCol="0">
            <a:spAutoFit/>
          </a:bodyPr>
          <a:lstStyle/>
          <a:p>
            <a:pPr marL="457200" lvl="0" indent="-457200" algn="r" rtl="1">
              <a:lnSpc>
                <a:spcPct val="150000"/>
              </a:lnSpc>
              <a:buFont typeface="+mj-lt"/>
              <a:buAutoNum type="arabicPeriod"/>
            </a:pPr>
            <a:r>
              <a:rPr lang="ar-SA" sz="2400" dirty="0">
                <a:solidFill>
                  <a:srgbClr val="C00000"/>
                </a:solidFill>
                <a:latin typeface="Alexandria SemiBold" pitchFamily="2" charset="-78"/>
                <a:cs typeface="Alexandria SemiBold" pitchFamily="2" charset="-78"/>
              </a:rPr>
              <a:t>التعبير الشفهي </a:t>
            </a:r>
            <a:r>
              <a:rPr lang="ar-SA" sz="2400" dirty="0">
                <a:latin typeface="Alexandria SemiBold" pitchFamily="2" charset="-78"/>
                <a:cs typeface="Alexandria SemiBold" pitchFamily="2" charset="-78"/>
              </a:rPr>
              <a:t>: وهو الأفكار التي يعبر عنها الكاتب بشكل لفظى ، وهذا يمثل جانب التحدث في اللغة. فالفكرة من أهم مهارات القراءة والكتابة ، لذا يجب على الكاتب أن يعتاد سؤال نفسه في كل مرة يكتب موضوعاً : ما الفكرة الرئيسية التي يكتب عنها؟ </a:t>
            </a:r>
            <a:endParaRPr lang="en-US" sz="2400" dirty="0">
              <a:latin typeface="Alexandria SemiBold" pitchFamily="2" charset="-78"/>
              <a:cs typeface="Alexandria SemiBold" pitchFamily="2" charset="-78"/>
            </a:endParaRPr>
          </a:p>
          <a:p>
            <a:pPr marL="457200" indent="-457200" algn="r" rtl="1">
              <a:lnSpc>
                <a:spcPct val="150000"/>
              </a:lnSpc>
              <a:buFont typeface="+mj-lt"/>
              <a:buAutoNum type="arabicPeriod"/>
            </a:pPr>
            <a:r>
              <a:rPr lang="ar-SA" sz="2400" dirty="0">
                <a:solidFill>
                  <a:srgbClr val="C00000"/>
                </a:solidFill>
                <a:latin typeface="Alexandria SemiBold" pitchFamily="2" charset="-78"/>
                <a:cs typeface="Alexandria SemiBold" pitchFamily="2" charset="-78"/>
              </a:rPr>
              <a:t>التعبير الكتابي</a:t>
            </a:r>
            <a:r>
              <a:rPr lang="ar-SA" sz="2400" dirty="0">
                <a:latin typeface="Alexandria SemiBold" pitchFamily="2" charset="-78"/>
                <a:cs typeface="Alexandria SemiBold" pitchFamily="2" charset="-78"/>
              </a:rPr>
              <a:t>: وهو الكلمات والعبارات التي يستطيع الكاتب من خلالها عرض أفكاره ، وهذا يمثل الجانب المكتوب من اللغة.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575955" y="2001798"/>
            <a:ext cx="3963891" cy="3311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46660" y="3019500"/>
            <a:ext cx="3216123" cy="1323439"/>
          </a:xfrm>
          <a:prstGeom prst="rect">
            <a:avLst/>
          </a:prstGeom>
          <a:noFill/>
          <a:effectLst>
            <a:reflection stA="45000" endPos="0" dir="5400000" sy="-100000" algn="bl" rotWithShape="0"/>
          </a:effectLst>
        </p:spPr>
        <p:txBody>
          <a:bodyPr wrap="square" rtlCol="0">
            <a:spAutoFit/>
          </a:bodyPr>
          <a:lstStyle/>
          <a:p>
            <a:pPr algn="ctr"/>
            <a:r>
              <a:rPr lang="ar-SA" sz="4000" b="1" dirty="0">
                <a:latin typeface="Alexandria SemiBold" pitchFamily="2" charset="-78"/>
                <a:cs typeface="Alexandria SemiBold" pitchFamily="2" charset="-78"/>
              </a:rPr>
              <a:t>أنواع </a:t>
            </a:r>
          </a:p>
          <a:p>
            <a:pPr algn="ctr"/>
            <a:r>
              <a:rPr lang="ar-SA" sz="4000" b="1" dirty="0">
                <a:latin typeface="Alexandria SemiBold" pitchFamily="2" charset="-78"/>
                <a:cs typeface="Alexandria SemiBold" pitchFamily="2" charset="-78"/>
              </a:rPr>
              <a:t>التعبير </a:t>
            </a:r>
          </a:p>
        </p:txBody>
      </p:sp>
    </p:spTree>
    <p:extLst>
      <p:ext uri="{BB962C8B-B14F-4D97-AF65-F5344CB8AC3E}">
        <p14:creationId xmlns:p14="http://schemas.microsoft.com/office/powerpoint/2010/main" val="3841171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182137"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08323" y="1345306"/>
            <a:ext cx="8430858" cy="5142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8323" y="1745613"/>
            <a:ext cx="8267872" cy="4547399"/>
          </a:xfrm>
          <a:prstGeom prst="rect">
            <a:avLst/>
          </a:prstGeom>
          <a:noFill/>
        </p:spPr>
        <p:txBody>
          <a:bodyPr wrap="square" rtlCol="0">
            <a:spAutoFit/>
          </a:bodyPr>
          <a:lstStyle/>
          <a:p>
            <a:pPr marL="457200" lvl="0" indent="-457200" algn="r" rtl="1">
              <a:lnSpc>
                <a:spcPct val="150000"/>
              </a:lnSpc>
              <a:buFont typeface="+mj-lt"/>
              <a:buAutoNum type="arabicPeriod"/>
            </a:pPr>
            <a:r>
              <a:rPr lang="ar-SA" sz="2400" dirty="0">
                <a:solidFill>
                  <a:srgbClr val="C00000"/>
                </a:solidFill>
                <a:latin typeface="Alexandria SemiBold" pitchFamily="2" charset="-78"/>
                <a:cs typeface="Alexandria SemiBold" pitchFamily="2" charset="-78"/>
              </a:rPr>
              <a:t>الكتابة الإخبارية</a:t>
            </a:r>
            <a:r>
              <a:rPr lang="ar-SA" sz="2400" dirty="0">
                <a:latin typeface="Alexandria SemiBold" pitchFamily="2" charset="-78"/>
                <a:cs typeface="Alexandria SemiBold" pitchFamily="2" charset="-78"/>
              </a:rPr>
              <a:t>:  </a:t>
            </a:r>
          </a:p>
          <a:p>
            <a:pPr lvl="0" algn="r" rtl="1">
              <a:lnSpc>
                <a:spcPct val="150000"/>
              </a:lnSpc>
            </a:pPr>
            <a:endParaRPr lang="ar-SA" sz="900" dirty="0">
              <a:latin typeface="Alexandria SemiBold" pitchFamily="2" charset="-78"/>
              <a:cs typeface="Alexandria SemiBold" pitchFamily="2" charset="-78"/>
            </a:endParaRPr>
          </a:p>
          <a:p>
            <a:pPr lvl="0" algn="r" rtl="1">
              <a:lnSpc>
                <a:spcPct val="150000"/>
              </a:lnSpc>
            </a:pPr>
            <a:r>
              <a:rPr lang="ar-SA" sz="2000" dirty="0">
                <a:latin typeface="Alexandria SemiBold" pitchFamily="2" charset="-78"/>
                <a:cs typeface="Alexandria SemiBold" pitchFamily="2" charset="-78"/>
              </a:rPr>
              <a:t>   ويطلق عليها الكتابة الوظيفية، وهي تلك الكتابة المرتبطة بوظيفية اتصالية فقط بهدف نقل الأخبار والمعلومات إلى الجمهور ، لذلك تتسم :</a:t>
            </a:r>
          </a:p>
          <a:p>
            <a:pPr marL="342900" lvl="0" indent="-342900" algn="r" rtl="1">
              <a:lnSpc>
                <a:spcPct val="150000"/>
              </a:lnSpc>
              <a:buFont typeface="Wingdings" panose="05000000000000000000" pitchFamily="2" charset="2"/>
              <a:buChar char="q"/>
            </a:pPr>
            <a:r>
              <a:rPr lang="ar-SA" sz="2000" dirty="0">
                <a:latin typeface="Alexandria SemiBold" pitchFamily="2" charset="-78"/>
                <a:cs typeface="Alexandria SemiBold" pitchFamily="2" charset="-78"/>
              </a:rPr>
              <a:t> </a:t>
            </a:r>
            <a:r>
              <a:rPr lang="ar-SA" sz="2000" dirty="0">
                <a:solidFill>
                  <a:schemeClr val="accent1"/>
                </a:solidFill>
                <a:latin typeface="Alexandria SemiBold" pitchFamily="2" charset="-78"/>
                <a:cs typeface="Alexandria SemiBold" pitchFamily="2" charset="-78"/>
              </a:rPr>
              <a:t>الموضوعية</a:t>
            </a:r>
            <a:r>
              <a:rPr lang="ar-SA" sz="2000" dirty="0">
                <a:latin typeface="Alexandria SemiBold" pitchFamily="2" charset="-78"/>
                <a:cs typeface="Alexandria SemiBold" pitchFamily="2" charset="-78"/>
              </a:rPr>
              <a:t> في وصف الحدث دون تدخل من المحرر . </a:t>
            </a:r>
          </a:p>
          <a:p>
            <a:pPr marL="342900" lvl="0" indent="-342900" algn="r" rtl="1">
              <a:lnSpc>
                <a:spcPct val="150000"/>
              </a:lnSpc>
              <a:buFont typeface="Wingdings" panose="05000000000000000000" pitchFamily="2" charset="2"/>
              <a:buChar char="q"/>
            </a:pPr>
            <a:r>
              <a:rPr lang="ar-SA" sz="2000" dirty="0">
                <a:latin typeface="Alexandria SemiBold" pitchFamily="2" charset="-78"/>
                <a:cs typeface="Alexandria SemiBold" pitchFamily="2" charset="-78"/>
              </a:rPr>
              <a:t>يتسم أسلوبها بأنه خالِ من العبارات التي توحي دلالات معينة ، وألفاظها قاطعة لا تحمل التأويل. </a:t>
            </a:r>
          </a:p>
          <a:p>
            <a:pPr marL="342900" lvl="0" indent="-342900" algn="r" rtl="1">
              <a:lnSpc>
                <a:spcPct val="150000"/>
              </a:lnSpc>
              <a:buFont typeface="Wingdings" panose="05000000000000000000" pitchFamily="2" charset="2"/>
              <a:buChar char="q"/>
            </a:pPr>
            <a:r>
              <a:rPr lang="ar-SA" sz="2000" dirty="0">
                <a:latin typeface="Alexandria SemiBold" pitchFamily="2" charset="-78"/>
                <a:cs typeface="Alexandria SemiBold" pitchFamily="2" charset="-78"/>
              </a:rPr>
              <a:t>الآنية أو الفورية: فيتم كتابة الأخبار لحظة وقوع الحدث، لذا نجد أن الخبر أكثر مادة مٌعرضه للتلف في العصر الرقمي.</a:t>
            </a:r>
            <a:endParaRPr lang="en-US" sz="20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182137" y="2001797"/>
            <a:ext cx="4437228" cy="366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634091" y="2773278"/>
            <a:ext cx="3661316" cy="1754326"/>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400" b="1" dirty="0">
                <a:latin typeface="Alexandria SemiBold" pitchFamily="2" charset="-78"/>
                <a:cs typeface="Alexandria SemiBold" pitchFamily="2" charset="-78"/>
              </a:rPr>
              <a:t>أنواع الكتابة </a:t>
            </a:r>
          </a:p>
          <a:p>
            <a:pPr algn="ctr">
              <a:lnSpc>
                <a:spcPct val="150000"/>
              </a:lnSpc>
            </a:pPr>
            <a:r>
              <a:rPr lang="ar-SA" sz="2400" b="1" dirty="0">
                <a:latin typeface="Alexandria SemiBold" pitchFamily="2" charset="-78"/>
                <a:cs typeface="Alexandria SemiBold" pitchFamily="2" charset="-78"/>
              </a:rPr>
              <a:t>في </a:t>
            </a:r>
          </a:p>
          <a:p>
            <a:pPr algn="ctr">
              <a:lnSpc>
                <a:spcPct val="150000"/>
              </a:lnSpc>
            </a:pPr>
            <a:r>
              <a:rPr lang="ar-SA" sz="2400" b="1" dirty="0">
                <a:latin typeface="Alexandria SemiBold" pitchFamily="2" charset="-78"/>
                <a:cs typeface="Alexandria SemiBold" pitchFamily="2" charset="-78"/>
              </a:rPr>
              <a:t>الإعلام الرقمي </a:t>
            </a:r>
          </a:p>
        </p:txBody>
      </p:sp>
    </p:spTree>
    <p:extLst>
      <p:ext uri="{BB962C8B-B14F-4D97-AF65-F5344CB8AC3E}">
        <p14:creationId xmlns:p14="http://schemas.microsoft.com/office/powerpoint/2010/main" val="3329176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182137"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08323" y="1345306"/>
            <a:ext cx="8430858" cy="5142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2879" y="1816721"/>
            <a:ext cx="8043732" cy="4039567"/>
          </a:xfrm>
          <a:prstGeom prst="rect">
            <a:avLst/>
          </a:prstGeom>
          <a:noFill/>
        </p:spPr>
        <p:txBody>
          <a:bodyPr wrap="square" rtlCol="0">
            <a:spAutoFit/>
          </a:bodyPr>
          <a:lstStyle/>
          <a:p>
            <a:pPr marL="457200" lvl="0" indent="-457200" algn="r" rtl="1">
              <a:lnSpc>
                <a:spcPct val="150000"/>
              </a:lnSpc>
              <a:buFont typeface="+mj-lt"/>
              <a:buAutoNum type="arabicPeriod" startAt="2"/>
            </a:pPr>
            <a:r>
              <a:rPr lang="ar-SA" sz="2400" dirty="0">
                <a:solidFill>
                  <a:srgbClr val="C00000"/>
                </a:solidFill>
                <a:latin typeface="Alexandria SemiBold" pitchFamily="2" charset="-78"/>
                <a:cs typeface="Alexandria SemiBold" pitchFamily="2" charset="-78"/>
              </a:rPr>
              <a:t>الكتابة الإبداعية</a:t>
            </a:r>
            <a:r>
              <a:rPr lang="ar-SA" sz="2400" dirty="0">
                <a:latin typeface="Alexandria SemiBold" pitchFamily="2" charset="-78"/>
                <a:cs typeface="Alexandria SemiBold" pitchFamily="2" charset="-78"/>
              </a:rPr>
              <a:t>: </a:t>
            </a:r>
          </a:p>
          <a:p>
            <a:pPr lvl="0" algn="r" rtl="1">
              <a:lnSpc>
                <a:spcPct val="150000"/>
              </a:lnSpc>
            </a:pPr>
            <a:endParaRPr lang="ar-SA" sz="700" dirty="0">
              <a:latin typeface="Alexandria SemiBold" pitchFamily="2" charset="-78"/>
              <a:cs typeface="Alexandria SemiBold" pitchFamily="2" charset="-78"/>
            </a:endParaRPr>
          </a:p>
          <a:p>
            <a:pPr algn="r" rtl="1">
              <a:lnSpc>
                <a:spcPct val="150000"/>
              </a:lnSpc>
            </a:pPr>
            <a:r>
              <a:rPr lang="ar-SA" sz="2000" dirty="0">
                <a:latin typeface="Alexandria SemiBold" pitchFamily="2" charset="-78"/>
                <a:cs typeface="Alexandria SemiBold" pitchFamily="2" charset="-78"/>
              </a:rPr>
              <a:t>يطلق عليها </a:t>
            </a:r>
            <a:r>
              <a:rPr lang="ar-SA" sz="2000" dirty="0">
                <a:solidFill>
                  <a:schemeClr val="accent1"/>
                </a:solidFill>
                <a:latin typeface="Alexandria SemiBold" pitchFamily="2" charset="-78"/>
                <a:cs typeface="Alexandria SemiBold" pitchFamily="2" charset="-78"/>
              </a:rPr>
              <a:t>كتابة الرأي</a:t>
            </a:r>
            <a:r>
              <a:rPr lang="ar-SA" sz="2000" dirty="0">
                <a:latin typeface="Alexandria SemiBold" pitchFamily="2" charset="-78"/>
                <a:cs typeface="Alexandria SemiBold" pitchFamily="2" charset="-78"/>
              </a:rPr>
              <a:t>، هي الكتابة التي يُعبر من خلالها الكاتب عن أفكاره، وخبراته، وتجاربه وفلسفته تجاه موضوع محدد بأسلوبه الخاص والمميز يكشف عن موهبته؛ بهدف اقناع الجمهور والتأثير فيه بحيث تصل درجة انفعالهم للأفكار يكاد تقترب من مستوى انفعال الكاتب.</a:t>
            </a:r>
          </a:p>
          <a:p>
            <a:pPr lvl="0" algn="r" rtl="1">
              <a:lnSpc>
                <a:spcPct val="150000"/>
              </a:lnSpc>
            </a:pPr>
            <a:r>
              <a:rPr lang="ar-SA" sz="2000" dirty="0">
                <a:latin typeface="Alexandria SemiBold" pitchFamily="2" charset="-78"/>
                <a:cs typeface="Alexandria SemiBold" pitchFamily="2" charset="-78"/>
              </a:rPr>
              <a:t>لذا تتسم الكتابة الإبداعية</a:t>
            </a:r>
            <a:r>
              <a:rPr lang="ar-SA" sz="2000" b="1" dirty="0">
                <a:solidFill>
                  <a:srgbClr val="00B0F0"/>
                </a:solidFill>
                <a:latin typeface="Alexandria SemiBold" pitchFamily="2" charset="-78"/>
                <a:cs typeface="Alexandria SemiBold" pitchFamily="2" charset="-78"/>
              </a:rPr>
              <a:t> بالذاتية</a:t>
            </a:r>
            <a:r>
              <a:rPr lang="ar-SA" sz="2000" dirty="0">
                <a:latin typeface="Alexandria SemiBold" pitchFamily="2" charset="-78"/>
                <a:cs typeface="Alexandria SemiBold" pitchFamily="2" charset="-78"/>
              </a:rPr>
              <a:t>؛ لأنها تٌبرز شخصية الكاتب، كما يتسم أسلوبها بالتناول العميق للموضوع</a:t>
            </a:r>
            <a:endParaRPr lang="en-US" sz="20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Rounded Corners 24">
            <a:extLst>
              <a:ext uri="{FF2B5EF4-FFF2-40B4-BE49-F238E27FC236}">
                <a16:creationId xmlns:a16="http://schemas.microsoft.com/office/drawing/2014/main" id="{2BC869EB-5623-4AA1-9123-4AF9DF916049}"/>
              </a:ext>
            </a:extLst>
          </p:cNvPr>
          <p:cNvSpPr/>
          <p:nvPr/>
        </p:nvSpPr>
        <p:spPr>
          <a:xfrm>
            <a:off x="8182137" y="2001797"/>
            <a:ext cx="4437228" cy="36694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softEdge rad="990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992247" y="3019500"/>
            <a:ext cx="3048571" cy="147732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a:latin typeface="Alexandria SemiBold" pitchFamily="2" charset="-78"/>
                <a:cs typeface="Alexandria SemiBold" pitchFamily="2" charset="-78"/>
              </a:rPr>
              <a:t>أنواع الكتابة </a:t>
            </a:r>
          </a:p>
          <a:p>
            <a:pPr algn="ctr">
              <a:lnSpc>
                <a:spcPct val="150000"/>
              </a:lnSpc>
            </a:pPr>
            <a:r>
              <a:rPr lang="ar-SA" sz="2000" b="1" dirty="0">
                <a:latin typeface="Alexandria SemiBold" pitchFamily="2" charset="-78"/>
                <a:cs typeface="Alexandria SemiBold" pitchFamily="2" charset="-78"/>
              </a:rPr>
              <a:t>في </a:t>
            </a:r>
          </a:p>
          <a:p>
            <a:pPr algn="ctr">
              <a:lnSpc>
                <a:spcPct val="150000"/>
              </a:lnSpc>
            </a:pPr>
            <a:r>
              <a:rPr lang="ar-SA" sz="2000" b="1" dirty="0">
                <a:latin typeface="Alexandria SemiBold" pitchFamily="2" charset="-78"/>
                <a:cs typeface="Alexandria SemiBold" pitchFamily="2" charset="-78"/>
              </a:rPr>
              <a:t>الإعلام الرقمي </a:t>
            </a:r>
          </a:p>
        </p:txBody>
      </p:sp>
    </p:spTree>
    <p:extLst>
      <p:ext uri="{BB962C8B-B14F-4D97-AF65-F5344CB8AC3E}">
        <p14:creationId xmlns:p14="http://schemas.microsoft.com/office/powerpoint/2010/main" val="3109565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a:solidFill>
                  <a:srgbClr val="C00000"/>
                </a:solidFill>
                <a:latin typeface="Alexandria SemiBold" pitchFamily="2" charset="-78"/>
                <a:cs typeface="Alexandria SemiBold" pitchFamily="2" charset="-78"/>
              </a:rPr>
              <a:t>أساليب 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43664" y="1939958"/>
            <a:ext cx="8356235" cy="2308324"/>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لكل إنسان في الحياة له أسلوبه الخاص في الكتابة والتعبير ، فهناك أسلوب ساخر أو اسلوب أدبي . </a:t>
            </a:r>
          </a:p>
          <a:p>
            <a:pPr algn="r" rtl="1">
              <a:lnSpc>
                <a:spcPct val="150000"/>
              </a:lnSpc>
            </a:pPr>
            <a:r>
              <a:rPr lang="ar-SA" sz="2000" dirty="0">
                <a:solidFill>
                  <a:srgbClr val="FF0000"/>
                </a:solidFill>
                <a:latin typeface="Alexandria SemiBold" pitchFamily="2" charset="-78"/>
                <a:cs typeface="Alexandria SemiBold" pitchFamily="2" charset="-78"/>
              </a:rPr>
              <a:t>أسلوب الكتابة </a:t>
            </a:r>
            <a:r>
              <a:rPr lang="ar-SA" sz="2000" dirty="0">
                <a:latin typeface="Alexandria SemiBold" pitchFamily="2" charset="-78"/>
                <a:cs typeface="Alexandria SemiBold" pitchFamily="2" charset="-78"/>
              </a:rPr>
              <a:t>يقصد به الطريق الممتد أو المنهج الذي يعتمده الكاتب في كتاباته. </a:t>
            </a:r>
          </a:p>
          <a:p>
            <a:pPr algn="r" rtl="1">
              <a:lnSpc>
                <a:spcPct val="150000"/>
              </a:lnSpc>
            </a:pPr>
            <a:r>
              <a:rPr lang="ar-SA" sz="2000" u="sng" dirty="0">
                <a:latin typeface="Alexandria SemiBold" pitchFamily="2" charset="-78"/>
                <a:cs typeface="Alexandria SemiBold" pitchFamily="2" charset="-78"/>
              </a:rPr>
              <a:t>ويختلف أسلوب الكتابة من كاتب لآخر وفقاً لعدة اعتبارات هي</a:t>
            </a:r>
            <a:r>
              <a:rPr lang="ar-SA" sz="2000" dirty="0">
                <a:latin typeface="Alexandria SemiBold" pitchFamily="2" charset="-78"/>
                <a:cs typeface="Alexandria SemiBold" pitchFamily="2" charset="-78"/>
              </a:rPr>
              <a:t>:</a:t>
            </a:r>
            <a:endParaRPr lang="en-US" sz="2000" dirty="0">
              <a:latin typeface="Alexandria Light" pitchFamily="2" charset="-78"/>
              <a:cs typeface="Alexandria Light"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290" name="Picture 2" descr="موجة قلم رصاص التنقيط الرصاص بغطاء قلم رصاص Clip Art, زخرفة منقطة, قلم رصاص  بغطاء, مرسومة باليد قلم رصاص الكرتون PNG وملف PSD للتحميل مجانا"/>
          <p:cNvPicPr>
            <a:picLocks noChangeAspect="1" noChangeArrowheads="1"/>
          </p:cNvPicPr>
          <p:nvPr/>
        </p:nvPicPr>
        <p:blipFill>
          <a:blip r:embed="rId3" cstate="hq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385120" y="911352"/>
            <a:ext cx="572963" cy="572963"/>
          </a:xfrm>
          <a:prstGeom prst="rect">
            <a:avLst/>
          </a:prstGeom>
          <a:solidFill>
            <a:schemeClr val="tx1">
              <a:alpha val="0"/>
            </a:schemeClr>
          </a:solidFill>
        </p:spPr>
      </p:pic>
      <p:pic>
        <p:nvPicPr>
          <p:cNvPr id="2" name="Picture 1"/>
          <p:cNvPicPr>
            <a:picLocks noChangeAspect="1"/>
          </p:cNvPicPr>
          <p:nvPr/>
        </p:nvPicPr>
        <p:blipFill rotWithShape="1">
          <a:blip r:embed="rId5">
            <a:extLst>
              <a:ext uri="{BEBA8EAE-BF5A-486C-A8C5-ECC9F3942E4B}">
                <a14:imgProps xmlns:a14="http://schemas.microsoft.com/office/drawing/2010/main">
                  <a14:imgLayer r:embed="rId6">
                    <a14:imgEffect>
                      <a14:backgroundRemoval t="32778" b="97593" l="39323" r="93646"/>
                    </a14:imgEffect>
                    <a14:imgEffect>
                      <a14:colorTemperature colorTemp="5300"/>
                    </a14:imgEffect>
                  </a14:imgLayer>
                </a14:imgProps>
              </a:ext>
              <a:ext uri="{28A0092B-C50C-407E-A947-70E740481C1C}">
                <a14:useLocalDpi xmlns:a14="http://schemas.microsoft.com/office/drawing/2010/main" val="0"/>
              </a:ext>
            </a:extLst>
          </a:blip>
          <a:srcRect l="38951" t="32688" r="6129" b="2365"/>
          <a:stretch/>
        </p:blipFill>
        <p:spPr>
          <a:xfrm flipH="1">
            <a:off x="617280" y="2155119"/>
            <a:ext cx="3305791" cy="3717631"/>
          </a:xfrm>
          <a:prstGeom prst="rect">
            <a:avLst/>
          </a:prstGeom>
        </p:spPr>
      </p:pic>
      <p:pic>
        <p:nvPicPr>
          <p:cNvPr id="8" name="Picture 7"/>
          <p:cNvPicPr>
            <a:picLocks noChangeAspect="1"/>
          </p:cNvPicPr>
          <p:nvPr/>
        </p:nvPicPr>
        <p:blipFill rotWithShape="1">
          <a:blip r:embed="rId7">
            <a:extLst>
              <a:ext uri="{28A0092B-C50C-407E-A947-70E740481C1C}">
                <a14:useLocalDpi xmlns:a14="http://schemas.microsoft.com/office/drawing/2010/main" val="0"/>
              </a:ext>
            </a:extLst>
          </a:blip>
          <a:srcRect l="76591" t="22151" r="12177" b="58194"/>
          <a:stretch/>
        </p:blipFill>
        <p:spPr>
          <a:xfrm>
            <a:off x="8600539" y="4660380"/>
            <a:ext cx="1078311" cy="1061403"/>
          </a:xfrm>
          <a:prstGeom prst="rect">
            <a:avLst/>
          </a:prstGeom>
        </p:spPr>
      </p:pic>
      <p:pic>
        <p:nvPicPr>
          <p:cNvPr id="15" name="Picture 14"/>
          <p:cNvPicPr>
            <a:picLocks noChangeAspect="1"/>
          </p:cNvPicPr>
          <p:nvPr/>
        </p:nvPicPr>
        <p:blipFill rotWithShape="1">
          <a:blip r:embed="rId7">
            <a:extLst>
              <a:ext uri="{28A0092B-C50C-407E-A947-70E740481C1C}">
                <a14:useLocalDpi xmlns:a14="http://schemas.microsoft.com/office/drawing/2010/main" val="0"/>
              </a:ext>
            </a:extLst>
          </a:blip>
          <a:srcRect l="43548" t="22151" r="45344" b="58598"/>
          <a:stretch/>
        </p:blipFill>
        <p:spPr>
          <a:xfrm>
            <a:off x="5555144" y="4636665"/>
            <a:ext cx="1066343" cy="1039583"/>
          </a:xfrm>
          <a:prstGeom prst="rect">
            <a:avLst/>
          </a:prstGeom>
        </p:spPr>
      </p:pic>
      <p:pic>
        <p:nvPicPr>
          <p:cNvPr id="16" name="Picture 15"/>
          <p:cNvPicPr>
            <a:picLocks noChangeAspect="1"/>
          </p:cNvPicPr>
          <p:nvPr/>
        </p:nvPicPr>
        <p:blipFill rotWithShape="1">
          <a:blip r:embed="rId7">
            <a:extLst>
              <a:ext uri="{28A0092B-C50C-407E-A947-70E740481C1C}">
                <a14:useLocalDpi xmlns:a14="http://schemas.microsoft.com/office/drawing/2010/main" val="0"/>
              </a:ext>
            </a:extLst>
          </a:blip>
          <a:srcRect l="59594" t="22151" r="29530" b="58464"/>
          <a:stretch/>
        </p:blipFill>
        <p:spPr>
          <a:xfrm>
            <a:off x="7084963" y="4678873"/>
            <a:ext cx="1044031" cy="1046841"/>
          </a:xfrm>
          <a:prstGeom prst="rect">
            <a:avLst/>
          </a:prstGeom>
        </p:spPr>
      </p:pic>
      <p:sp>
        <p:nvSpPr>
          <p:cNvPr id="21" name="Oval 20"/>
          <p:cNvSpPr/>
          <p:nvPr/>
        </p:nvSpPr>
        <p:spPr>
          <a:xfrm>
            <a:off x="8952271" y="4365969"/>
            <a:ext cx="312354" cy="312354"/>
          </a:xfrm>
          <a:prstGeom prst="ellipse">
            <a:avLst/>
          </a:prstGeom>
          <a:ln w="38100">
            <a:solidFill>
              <a:srgbClr val="BDEEDD"/>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ar-SA" sz="1600" dirty="0">
                <a:latin typeface="Alexandria ExtraBold" pitchFamily="2" charset="-78"/>
                <a:cs typeface="Alexandria ExtraBold" pitchFamily="2" charset="-78"/>
              </a:rPr>
              <a:t>1</a:t>
            </a:r>
          </a:p>
        </p:txBody>
      </p:sp>
      <p:sp>
        <p:nvSpPr>
          <p:cNvPr id="26" name="Oval 25"/>
          <p:cNvSpPr/>
          <p:nvPr/>
        </p:nvSpPr>
        <p:spPr>
          <a:xfrm>
            <a:off x="7399782" y="4380717"/>
            <a:ext cx="312354" cy="312354"/>
          </a:xfrm>
          <a:prstGeom prst="ellipse">
            <a:avLst/>
          </a:prstGeom>
          <a:ln w="38100">
            <a:solidFill>
              <a:srgbClr val="E3C1DC"/>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ar-SA" sz="1600" dirty="0">
                <a:latin typeface="Alexandria ExtraBold" pitchFamily="2" charset="-78"/>
                <a:cs typeface="Alexandria ExtraBold" pitchFamily="2" charset="-78"/>
              </a:rPr>
              <a:t>2</a:t>
            </a:r>
          </a:p>
        </p:txBody>
      </p:sp>
      <p:sp>
        <p:nvSpPr>
          <p:cNvPr id="27" name="Oval 26"/>
          <p:cNvSpPr/>
          <p:nvPr/>
        </p:nvSpPr>
        <p:spPr>
          <a:xfrm>
            <a:off x="5873046" y="4351221"/>
            <a:ext cx="312354" cy="312354"/>
          </a:xfrm>
          <a:prstGeom prst="ellipse">
            <a:avLst/>
          </a:prstGeom>
          <a:ln w="38100">
            <a:solidFill>
              <a:srgbClr val="EE7EA4"/>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ar-SA" sz="1600" dirty="0">
                <a:latin typeface="Alexandria ExtraBold" pitchFamily="2" charset="-78"/>
                <a:cs typeface="Alexandria ExtraBold" pitchFamily="2" charset="-78"/>
              </a:rPr>
              <a:t>3</a:t>
            </a:r>
          </a:p>
        </p:txBody>
      </p:sp>
      <p:sp>
        <p:nvSpPr>
          <p:cNvPr id="22" name="TextBox 21"/>
          <p:cNvSpPr txBox="1"/>
          <p:nvPr/>
        </p:nvSpPr>
        <p:spPr>
          <a:xfrm>
            <a:off x="8629077" y="4840130"/>
            <a:ext cx="1035025" cy="738664"/>
          </a:xfrm>
          <a:prstGeom prst="rect">
            <a:avLst/>
          </a:prstGeom>
          <a:noFill/>
        </p:spPr>
        <p:txBody>
          <a:bodyPr wrap="square" rtlCol="1">
            <a:spAutoFit/>
          </a:bodyPr>
          <a:lstStyle/>
          <a:p>
            <a:pPr algn="ctr"/>
            <a:r>
              <a:rPr lang="ar-SA" sz="1400" b="1" dirty="0">
                <a:latin typeface="Alexandria SemiBold" pitchFamily="2" charset="-78"/>
                <a:cs typeface="Alexandria SemiBold" pitchFamily="2" charset="-78"/>
              </a:rPr>
              <a:t>الموضوع الذي يكتب فيه</a:t>
            </a:r>
          </a:p>
        </p:txBody>
      </p:sp>
      <p:sp>
        <p:nvSpPr>
          <p:cNvPr id="29" name="TextBox 28"/>
          <p:cNvSpPr txBox="1"/>
          <p:nvPr/>
        </p:nvSpPr>
        <p:spPr>
          <a:xfrm>
            <a:off x="7123713" y="4925126"/>
            <a:ext cx="865264" cy="523220"/>
          </a:xfrm>
          <a:prstGeom prst="rect">
            <a:avLst/>
          </a:prstGeom>
          <a:noFill/>
        </p:spPr>
        <p:txBody>
          <a:bodyPr wrap="square" rtlCol="1">
            <a:spAutoFit/>
          </a:bodyPr>
          <a:lstStyle/>
          <a:p>
            <a:pPr algn="ctr"/>
            <a:r>
              <a:rPr lang="ar-SA" sz="1400" b="1" dirty="0">
                <a:latin typeface="Alexandria SemiBold" pitchFamily="2" charset="-78"/>
                <a:cs typeface="Alexandria SemiBold" pitchFamily="2" charset="-78"/>
              </a:rPr>
              <a:t>الكاتب </a:t>
            </a:r>
          </a:p>
          <a:p>
            <a:pPr algn="ctr"/>
            <a:r>
              <a:rPr lang="ar-SA" sz="1400" b="1" dirty="0">
                <a:latin typeface="Alexandria SemiBold" pitchFamily="2" charset="-78"/>
                <a:cs typeface="Alexandria SemiBold" pitchFamily="2" charset="-78"/>
              </a:rPr>
              <a:t>نفسه</a:t>
            </a:r>
          </a:p>
        </p:txBody>
      </p:sp>
      <p:sp>
        <p:nvSpPr>
          <p:cNvPr id="30" name="TextBox 29"/>
          <p:cNvSpPr txBox="1"/>
          <p:nvPr/>
        </p:nvSpPr>
        <p:spPr>
          <a:xfrm>
            <a:off x="5555144" y="4877709"/>
            <a:ext cx="1035025" cy="523220"/>
          </a:xfrm>
          <a:prstGeom prst="rect">
            <a:avLst/>
          </a:prstGeom>
          <a:noFill/>
        </p:spPr>
        <p:txBody>
          <a:bodyPr wrap="square" rtlCol="1">
            <a:spAutoFit/>
          </a:bodyPr>
          <a:lstStyle/>
          <a:p>
            <a:pPr algn="ctr"/>
            <a:r>
              <a:rPr lang="ar-SA" sz="1400" b="1" dirty="0">
                <a:latin typeface="Alexandria SemiBold" pitchFamily="2" charset="-78"/>
                <a:cs typeface="Alexandria SemiBold" pitchFamily="2" charset="-78"/>
              </a:rPr>
              <a:t>ثقافة المتلقي</a:t>
            </a:r>
          </a:p>
        </p:txBody>
      </p:sp>
    </p:spTree>
    <p:extLst>
      <p:ext uri="{BB962C8B-B14F-4D97-AF65-F5344CB8AC3E}">
        <p14:creationId xmlns:p14="http://schemas.microsoft.com/office/powerpoint/2010/main" val="3462291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a:solidFill>
                  <a:srgbClr val="C00000"/>
                </a:solidFill>
                <a:latin typeface="Alexandria SemiBold" pitchFamily="2" charset="-78"/>
                <a:cs typeface="Alexandria SemiBold" pitchFamily="2" charset="-78"/>
              </a:rPr>
              <a:t>أساليب 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968504"/>
            <a:ext cx="10685039" cy="4062651"/>
          </a:xfrm>
          <a:prstGeom prst="rect">
            <a:avLst/>
          </a:prstGeom>
          <a:noFill/>
        </p:spPr>
        <p:txBody>
          <a:bodyPr wrap="square" rtlCol="0">
            <a:spAutoFit/>
          </a:bodyPr>
          <a:lstStyle/>
          <a:p>
            <a:pPr marL="515938" indent="-515938" algn="r" rtl="1">
              <a:lnSpc>
                <a:spcPct val="150000"/>
              </a:lnSpc>
              <a:buFont typeface="Wingdings" panose="05000000000000000000" pitchFamily="2" charset="2"/>
              <a:buChar char="Ø"/>
              <a:tabLst>
                <a:tab pos="339725" algn="l"/>
              </a:tabLst>
            </a:pPr>
            <a:r>
              <a:rPr lang="ar-SA" sz="2400" b="1" dirty="0">
                <a:solidFill>
                  <a:srgbClr val="C00000"/>
                </a:solidFill>
                <a:latin typeface="Alexandria SemiBold" pitchFamily="2" charset="-78"/>
                <a:cs typeface="Alexandria SemiBold" pitchFamily="2" charset="-78"/>
              </a:rPr>
              <a:t>الموضوع الذي يتناوله الكاتب </a:t>
            </a:r>
            <a:r>
              <a:rPr lang="ar-SA" sz="2000" dirty="0">
                <a:latin typeface="Alexandria SemiBold" pitchFamily="2" charset="-78"/>
                <a:cs typeface="Alexandria SemiBold" pitchFamily="2" charset="-78"/>
              </a:rPr>
              <a:t>: فيختلف أسلوب الكتابة لموضوع السياسي أو الاقتصادي عن الموضوع الفني أو الأدبي . فالكتابة عن موضوع "شهيد" تحتاج إلى قدر من الإنسانية ، في حين الكتابة لموضوع اقتصادي تكون جادة.</a:t>
            </a:r>
            <a:endParaRPr lang="en-US" sz="2000" dirty="0">
              <a:latin typeface="Alexandria SemiBold" pitchFamily="2" charset="-78"/>
              <a:cs typeface="Alexandria SemiBold" pitchFamily="2" charset="-78"/>
            </a:endParaRPr>
          </a:p>
          <a:p>
            <a:pPr marL="515938" indent="-515938" algn="r" rtl="1">
              <a:lnSpc>
                <a:spcPct val="150000"/>
              </a:lnSpc>
              <a:buFont typeface="Wingdings" panose="05000000000000000000" pitchFamily="2" charset="2"/>
              <a:buChar char="Ø"/>
              <a:tabLst>
                <a:tab pos="339725" algn="l"/>
              </a:tabLst>
            </a:pPr>
            <a:r>
              <a:rPr lang="ar-SA" sz="2400" b="1" dirty="0">
                <a:solidFill>
                  <a:srgbClr val="C00000"/>
                </a:solidFill>
                <a:latin typeface="Alexandria SemiBold" pitchFamily="2" charset="-78"/>
                <a:cs typeface="Alexandria SemiBold" pitchFamily="2" charset="-78"/>
              </a:rPr>
              <a:t>الكاتب</a:t>
            </a:r>
            <a:r>
              <a:rPr lang="ar-SA" sz="2400" b="1" dirty="0">
                <a:solidFill>
                  <a:srgbClr val="FF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 فالكاتب المُبتديء يختلف في أسلوبه عن الكاتب المُحترف والمتمرس للكتابة. كما يختلف أسلوب الكتابة بين كاتبين محترفين وفقاً للغة المستخدمة ، فقد يكتب أحدهما على بلغة بسيطة مرحة ، والآخر يكتب بلغة حادة.</a:t>
            </a:r>
          </a:p>
          <a:p>
            <a:pPr marL="515938" indent="-515938" algn="r" rtl="1">
              <a:lnSpc>
                <a:spcPct val="150000"/>
              </a:lnSpc>
              <a:buFont typeface="Wingdings" panose="05000000000000000000" pitchFamily="2" charset="2"/>
              <a:buChar char="Ø"/>
              <a:tabLst>
                <a:tab pos="339725" algn="l"/>
              </a:tabLst>
            </a:pPr>
            <a:r>
              <a:rPr lang="ar-SA" sz="2400" b="1" dirty="0">
                <a:solidFill>
                  <a:srgbClr val="C00000"/>
                </a:solidFill>
                <a:latin typeface="Alexandria SemiBold" pitchFamily="2" charset="-78"/>
                <a:cs typeface="Alexandria SemiBold" pitchFamily="2" charset="-78"/>
              </a:rPr>
              <a:t>ثقافة المتلقي </a:t>
            </a:r>
            <a:r>
              <a:rPr lang="ar-SA" sz="2000" dirty="0">
                <a:latin typeface="Alexandria SemiBold" pitchFamily="2" charset="-78"/>
                <a:cs typeface="Alexandria SemiBold" pitchFamily="2" charset="-78"/>
              </a:rPr>
              <a:t>: فعندما يخاطب الكاتب جمهور متخصص يختلف في أسلوبه عن الجمهور العام.</a:t>
            </a:r>
            <a:endParaRPr lang="en-US" sz="20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0705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8323" y="1505553"/>
            <a:ext cx="10674143" cy="4787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ounded Rectangle 7"/>
          <p:cNvSpPr/>
          <p:nvPr/>
        </p:nvSpPr>
        <p:spPr>
          <a:xfrm>
            <a:off x="8346092" y="3367997"/>
            <a:ext cx="2890684" cy="257111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346765" y="706926"/>
            <a:ext cx="3902032" cy="523220"/>
          </a:xfrm>
          <a:prstGeom prst="rect">
            <a:avLst/>
          </a:prstGeom>
          <a:noFill/>
        </p:spPr>
        <p:txBody>
          <a:bodyPr wrap="square" rtlCol="0">
            <a:spAutoFit/>
          </a:bodyPr>
          <a:lstStyle/>
          <a:p>
            <a:pPr algn="r" rtl="1"/>
            <a:r>
              <a:rPr lang="ar-SA" sz="2800" dirty="0">
                <a:solidFill>
                  <a:srgbClr val="C00000"/>
                </a:solidFill>
                <a:latin typeface="Alexandria SemiBold" pitchFamily="2" charset="-78"/>
                <a:cs typeface="Alexandria SemiBold" pitchFamily="2" charset="-78"/>
              </a:rPr>
              <a:t>أنواع أساليب الكتابة:</a:t>
            </a:r>
            <a:endParaRPr lang="en-US" sz="2800" dirty="0">
              <a:solidFill>
                <a:srgbClr val="C00000"/>
              </a:solidFill>
              <a:latin typeface="Alexandria SemiBold" pitchFamily="2" charset="-78"/>
              <a:cs typeface="Alexandria SemiBold"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308082" y="3499391"/>
            <a:ext cx="2784552" cy="2308324"/>
          </a:xfrm>
          <a:prstGeom prst="rect">
            <a:avLst/>
          </a:prstGeom>
          <a:noFill/>
        </p:spPr>
        <p:txBody>
          <a:bodyPr wrap="square" rtlCol="0">
            <a:spAutoFit/>
          </a:bodyPr>
          <a:lstStyle/>
          <a:p>
            <a:pPr marL="342900" lvl="0" indent="-342900" algn="r" rtl="1">
              <a:buFont typeface="Wingdings" panose="05000000000000000000" pitchFamily="2" charset="2"/>
              <a:buChar char="ü"/>
            </a:pPr>
            <a:r>
              <a:rPr lang="ar-SA" dirty="0"/>
              <a:t>الأفكار: حقيقية ومنطقية</a:t>
            </a:r>
          </a:p>
          <a:p>
            <a:pPr marL="342900" lvl="0" indent="-342900" algn="r" rtl="1">
              <a:buFont typeface="Wingdings" panose="05000000000000000000" pitchFamily="2" charset="2"/>
              <a:buChar char="ü"/>
            </a:pPr>
            <a:r>
              <a:rPr lang="ar-SA" dirty="0"/>
              <a:t>الألفاظ : معيارية بحتة واضحة تتضمن الحقائق والبراهين والأدلة والأرقام والإحصاءات</a:t>
            </a:r>
            <a:endParaRPr lang="en-US" dirty="0"/>
          </a:p>
          <a:p>
            <a:pPr marL="285750" lvl="0" indent="-285750" algn="r" rtl="1">
              <a:buFont typeface="Wingdings" panose="05000000000000000000" pitchFamily="2" charset="2"/>
              <a:buChar char="ü"/>
            </a:pPr>
            <a:r>
              <a:rPr lang="ar-SA" dirty="0"/>
              <a:t>يعتمد على اللغة الفصحى ؛ لأنه يخاطب عقل المتلقي بالمنطق.</a:t>
            </a:r>
            <a:endParaRPr lang="en-US" dirty="0"/>
          </a:p>
          <a:p>
            <a:pPr marL="285750" lvl="0" indent="-285750" algn="r" rtl="1">
              <a:buFont typeface="Wingdings" panose="05000000000000000000" pitchFamily="2" charset="2"/>
              <a:buChar char="ü"/>
            </a:pPr>
            <a:r>
              <a:rPr lang="ar-SA" dirty="0"/>
              <a:t>يتضمن مصطلحات علمية بحتة.</a:t>
            </a:r>
            <a:endParaRPr lang="en-US" dirty="0"/>
          </a:p>
          <a:p>
            <a:pPr marL="285750" indent="-285750" algn="r" rtl="1">
              <a:buFont typeface="Wingdings" panose="05000000000000000000" pitchFamily="2" charset="2"/>
              <a:buChar char="ü"/>
            </a:pPr>
            <a:r>
              <a:rPr lang="ar-SA" dirty="0"/>
              <a:t>التكرار غير مقبول به.</a:t>
            </a:r>
            <a:endParaRPr lang="en-US" sz="2400"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4803" t="19788" r="4532" b="43652"/>
          <a:stretch/>
        </p:blipFill>
        <p:spPr>
          <a:xfrm>
            <a:off x="1711317" y="2010484"/>
            <a:ext cx="9055006" cy="1347257"/>
          </a:xfrm>
          <a:prstGeom prst="rect">
            <a:avLst/>
          </a:prstGeom>
        </p:spPr>
      </p:pic>
      <p:sp>
        <p:nvSpPr>
          <p:cNvPr id="11" name="TextBox 10">
            <a:extLst>
              <a:ext uri="{FF2B5EF4-FFF2-40B4-BE49-F238E27FC236}">
                <a16:creationId xmlns:a16="http://schemas.microsoft.com/office/drawing/2014/main" id="{050976E4-0CF2-BA00-34CA-2F9419409B9E}"/>
              </a:ext>
            </a:extLst>
          </p:cNvPr>
          <p:cNvSpPr txBox="1"/>
          <p:nvPr/>
        </p:nvSpPr>
        <p:spPr>
          <a:xfrm>
            <a:off x="942308" y="4529611"/>
            <a:ext cx="2009689" cy="583878"/>
          </a:xfrm>
          <a:prstGeom prst="rect">
            <a:avLst/>
          </a:prstGeom>
          <a:noFill/>
        </p:spPr>
        <p:txBody>
          <a:bodyPr wrap="square" rtlCol="0">
            <a:spAutoFit/>
          </a:bodyPr>
          <a:lstStyle/>
          <a:p>
            <a:pPr lvl="0" algn="r" rtl="1">
              <a:lnSpc>
                <a:spcPct val="150000"/>
              </a:lnSpc>
            </a:pPr>
            <a:r>
              <a:rPr lang="ar-SA" sz="2400" dirty="0">
                <a:latin typeface="Alexandria SemiBold" pitchFamily="2" charset="-78"/>
                <a:cs typeface="Alexandria SemiBold" pitchFamily="2" charset="-78"/>
              </a:rPr>
              <a:t> </a:t>
            </a:r>
            <a:endParaRPr lang="en-US" sz="2400" dirty="0">
              <a:latin typeface="Alexandria SemiBold" pitchFamily="2" charset="-78"/>
              <a:cs typeface="Alexandria SemiBold" pitchFamily="2" charset="-78"/>
            </a:endParaRPr>
          </a:p>
        </p:txBody>
      </p:sp>
      <p:sp>
        <p:nvSpPr>
          <p:cNvPr id="3" name="TextBox 2"/>
          <p:cNvSpPr txBox="1"/>
          <p:nvPr/>
        </p:nvSpPr>
        <p:spPr>
          <a:xfrm>
            <a:off x="8533654" y="2137621"/>
            <a:ext cx="2307016" cy="369332"/>
          </a:xfrm>
          <a:prstGeom prst="rect">
            <a:avLst/>
          </a:prstGeom>
          <a:noFill/>
        </p:spPr>
        <p:txBody>
          <a:bodyPr wrap="square" rtlCol="1">
            <a:spAutoFit/>
          </a:bodyPr>
          <a:lstStyle/>
          <a:p>
            <a:r>
              <a:rPr lang="ar-SA" dirty="0">
                <a:latin typeface="Alexandria ExtraBold" pitchFamily="2" charset="-78"/>
                <a:cs typeface="Alexandria ExtraBold" pitchFamily="2" charset="-78"/>
              </a:rPr>
              <a:t>الأسلوب العلمي</a:t>
            </a:r>
          </a:p>
        </p:txBody>
      </p:sp>
      <p:sp>
        <p:nvSpPr>
          <p:cNvPr id="14" name="TextBox 13"/>
          <p:cNvSpPr txBox="1"/>
          <p:nvPr/>
        </p:nvSpPr>
        <p:spPr>
          <a:xfrm>
            <a:off x="5244134" y="2122873"/>
            <a:ext cx="2307016" cy="369332"/>
          </a:xfrm>
          <a:prstGeom prst="rect">
            <a:avLst/>
          </a:prstGeom>
          <a:noFill/>
        </p:spPr>
        <p:txBody>
          <a:bodyPr wrap="square" rtlCol="1">
            <a:spAutoFit/>
          </a:bodyPr>
          <a:lstStyle/>
          <a:p>
            <a:r>
              <a:rPr lang="ar-SA" dirty="0">
                <a:latin typeface="Alexandria ExtraBold" pitchFamily="2" charset="-78"/>
                <a:cs typeface="Alexandria ExtraBold" pitchFamily="2" charset="-78"/>
              </a:rPr>
              <a:t>الأسلوب الأدبي</a:t>
            </a:r>
          </a:p>
        </p:txBody>
      </p:sp>
      <p:sp>
        <p:nvSpPr>
          <p:cNvPr id="15" name="TextBox 14"/>
          <p:cNvSpPr txBox="1"/>
          <p:nvPr/>
        </p:nvSpPr>
        <p:spPr>
          <a:xfrm>
            <a:off x="1814554" y="2121494"/>
            <a:ext cx="2307016" cy="369332"/>
          </a:xfrm>
          <a:prstGeom prst="rect">
            <a:avLst/>
          </a:prstGeom>
          <a:noFill/>
        </p:spPr>
        <p:txBody>
          <a:bodyPr wrap="square" rtlCol="1">
            <a:spAutoFit/>
          </a:bodyPr>
          <a:lstStyle/>
          <a:p>
            <a:r>
              <a:rPr lang="ar-SA" dirty="0">
                <a:latin typeface="Alexandria ExtraBold" pitchFamily="2" charset="-78"/>
                <a:cs typeface="Alexandria ExtraBold" pitchFamily="2" charset="-78"/>
              </a:rPr>
              <a:t>الأسلوب الصحفي</a:t>
            </a:r>
          </a:p>
        </p:txBody>
      </p:sp>
      <p:sp>
        <p:nvSpPr>
          <p:cNvPr id="18" name="Rounded Rectangle 17"/>
          <p:cNvSpPr/>
          <p:nvPr/>
        </p:nvSpPr>
        <p:spPr>
          <a:xfrm>
            <a:off x="4648214" y="3368001"/>
            <a:ext cx="2777497" cy="2571112"/>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16" name="TextBox 15">
            <a:extLst>
              <a:ext uri="{FF2B5EF4-FFF2-40B4-BE49-F238E27FC236}">
                <a16:creationId xmlns:a16="http://schemas.microsoft.com/office/drawing/2014/main" id="{050976E4-0CF2-BA00-34CA-2F9419409B9E}"/>
              </a:ext>
            </a:extLst>
          </p:cNvPr>
          <p:cNvSpPr txBox="1"/>
          <p:nvPr/>
        </p:nvSpPr>
        <p:spPr>
          <a:xfrm>
            <a:off x="4403087" y="3392636"/>
            <a:ext cx="2903588" cy="2585323"/>
          </a:xfrm>
          <a:prstGeom prst="rect">
            <a:avLst/>
          </a:prstGeom>
          <a:noFill/>
        </p:spPr>
        <p:txBody>
          <a:bodyPr wrap="square" rtlCol="0">
            <a:spAutoFit/>
          </a:bodyPr>
          <a:lstStyle/>
          <a:p>
            <a:pPr marL="342900" lvl="0" indent="-342900" algn="r" rtl="1">
              <a:buFont typeface="Wingdings" panose="05000000000000000000" pitchFamily="2" charset="2"/>
              <a:buChar char="ü"/>
            </a:pPr>
            <a:r>
              <a:rPr lang="ar-SA" dirty="0"/>
              <a:t>الأفكار: ممزوجة بالعاطفة</a:t>
            </a:r>
          </a:p>
          <a:p>
            <a:pPr marL="342900" lvl="0" indent="-342900" algn="r" rtl="1">
              <a:buFont typeface="Wingdings" panose="05000000000000000000" pitchFamily="2" charset="2"/>
              <a:buChar char="ü"/>
            </a:pPr>
            <a:r>
              <a:rPr lang="ar-SA" dirty="0"/>
              <a:t>الألفاظ : الخيال وقوة العبارة.؛ أي تميل إلى المبالغة </a:t>
            </a:r>
          </a:p>
          <a:p>
            <a:pPr marL="342900" lvl="0" indent="-342900" algn="r" rtl="1">
              <a:buFont typeface="Wingdings" panose="05000000000000000000" pitchFamily="2" charset="2"/>
              <a:buChar char="ü"/>
            </a:pPr>
            <a:r>
              <a:rPr lang="ar-SA" dirty="0"/>
              <a:t>يتأثر بذاتية الكاتب.</a:t>
            </a:r>
          </a:p>
          <a:p>
            <a:pPr marL="342900" lvl="0" indent="-342900" algn="r" rtl="1">
              <a:buFont typeface="Wingdings" panose="05000000000000000000" pitchFamily="2" charset="2"/>
              <a:buChar char="ü"/>
            </a:pPr>
            <a:r>
              <a:rPr lang="ar-SA" dirty="0"/>
              <a:t>يعتمد على لغة العاطفة.</a:t>
            </a:r>
          </a:p>
          <a:p>
            <a:pPr marL="342900" indent="-342900" algn="r" rtl="1">
              <a:buFont typeface="Wingdings" panose="05000000000000000000" pitchFamily="2" charset="2"/>
              <a:buChar char="ü"/>
            </a:pPr>
            <a:r>
              <a:rPr lang="ar-SA" dirty="0"/>
              <a:t>يكثر فيه الإبداع والتصوير باستخدام أسلوب البيان أو التعجب أوالسجع.</a:t>
            </a:r>
            <a:endParaRPr lang="en-US" dirty="0"/>
          </a:p>
          <a:p>
            <a:pPr marL="285750" indent="-285750" algn="r" rtl="1">
              <a:buFont typeface="Wingdings" panose="05000000000000000000" pitchFamily="2" charset="2"/>
              <a:buChar char="ü"/>
            </a:pPr>
            <a:r>
              <a:rPr lang="ar-SA" dirty="0"/>
              <a:t>التكرار مقبول به.</a:t>
            </a:r>
            <a:endParaRPr lang="en-US" sz="2400" dirty="0">
              <a:latin typeface="Alexandria SemiBold" pitchFamily="2" charset="-78"/>
              <a:cs typeface="Alexandria SemiBold" pitchFamily="2" charset="-78"/>
            </a:endParaRPr>
          </a:p>
        </p:txBody>
      </p:sp>
      <p:sp>
        <p:nvSpPr>
          <p:cNvPr id="19" name="Rounded Rectangle 18"/>
          <p:cNvSpPr/>
          <p:nvPr/>
        </p:nvSpPr>
        <p:spPr>
          <a:xfrm>
            <a:off x="995174" y="3306023"/>
            <a:ext cx="3056091" cy="2554054"/>
          </a:xfrm>
          <a:prstGeom prst="roundRect">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dirty="0"/>
          </a:p>
        </p:txBody>
      </p:sp>
      <p:sp>
        <p:nvSpPr>
          <p:cNvPr id="17" name="TextBox 16">
            <a:extLst>
              <a:ext uri="{FF2B5EF4-FFF2-40B4-BE49-F238E27FC236}">
                <a16:creationId xmlns:a16="http://schemas.microsoft.com/office/drawing/2014/main" id="{050976E4-0CF2-BA00-34CA-2F9419409B9E}"/>
              </a:ext>
            </a:extLst>
          </p:cNvPr>
          <p:cNvSpPr txBox="1"/>
          <p:nvPr/>
        </p:nvSpPr>
        <p:spPr>
          <a:xfrm>
            <a:off x="906755" y="3324107"/>
            <a:ext cx="3106500" cy="2954655"/>
          </a:xfrm>
          <a:prstGeom prst="rect">
            <a:avLst/>
          </a:prstGeom>
          <a:noFill/>
        </p:spPr>
        <p:txBody>
          <a:bodyPr wrap="square" rtlCol="0">
            <a:spAutoFit/>
          </a:bodyPr>
          <a:lstStyle/>
          <a:p>
            <a:pPr marL="342900" lvl="0" indent="-342900" algn="r" rtl="1">
              <a:buFont typeface="Wingdings" panose="05000000000000000000" pitchFamily="2" charset="2"/>
              <a:buChar char="ü"/>
            </a:pPr>
            <a:r>
              <a:rPr lang="ar-SA" dirty="0"/>
              <a:t>هو أسلوب يجمع بين الأسلوب العلمي والأسلوب الأدبي ، لذا يطلق عليه الأسلوب العلمي المتأدب.</a:t>
            </a:r>
          </a:p>
          <a:p>
            <a:pPr marL="342900" lvl="0" indent="-342900" algn="r" rtl="1">
              <a:buFont typeface="Wingdings" panose="05000000000000000000" pitchFamily="2" charset="2"/>
              <a:buChar char="ü"/>
            </a:pPr>
            <a:r>
              <a:rPr lang="ar-SA" dirty="0"/>
              <a:t>فقد يغلب عليه صفات الأسلوب العلمي وأحيانا يغلب الأسلوب الأدبي بناءً على الموضوع والجمهور المتلقي. </a:t>
            </a:r>
          </a:p>
          <a:p>
            <a:pPr marL="342900" lvl="0" indent="-342900" algn="r" rtl="1">
              <a:buFont typeface="Wingdings" panose="05000000000000000000" pitchFamily="2" charset="2"/>
              <a:buChar char="ü"/>
            </a:pPr>
            <a:r>
              <a:rPr lang="ar-SA" dirty="0"/>
              <a:t>اللغة: لغة وسطى لا هي فصحي ولا أدبية (لغة المواطن العادي )</a:t>
            </a:r>
          </a:p>
          <a:p>
            <a:pPr marL="342900" lvl="0" indent="-342900" algn="r" rtl="1">
              <a:buFont typeface="Wingdings" panose="05000000000000000000" pitchFamily="2" charset="2"/>
              <a:buChar char="ü"/>
            </a:pPr>
            <a:endParaRPr lang="en-US" sz="2400" dirty="0">
              <a:latin typeface="Alexandria SemiBold" pitchFamily="2" charset="-78"/>
              <a:cs typeface="Alexandria SemiBold" pitchFamily="2" charset="-78"/>
            </a:endParaRPr>
          </a:p>
        </p:txBody>
      </p:sp>
      <p:sp>
        <p:nvSpPr>
          <p:cNvPr id="12" name="TextBox 11"/>
          <p:cNvSpPr txBox="1"/>
          <p:nvPr/>
        </p:nvSpPr>
        <p:spPr>
          <a:xfrm>
            <a:off x="8171266" y="5992381"/>
            <a:ext cx="3311200" cy="261610"/>
          </a:xfrm>
          <a:prstGeom prst="rect">
            <a:avLst/>
          </a:prstGeom>
          <a:noFill/>
        </p:spPr>
        <p:txBody>
          <a:bodyPr wrap="square" rtlCol="1">
            <a:spAutoFit/>
          </a:bodyPr>
          <a:lstStyle/>
          <a:p>
            <a:r>
              <a:rPr lang="ar-SA" sz="1100" b="1" dirty="0">
                <a:solidFill>
                  <a:srgbClr val="FF0000"/>
                </a:solidFill>
                <a:latin typeface="Alexandria SemiBold" pitchFamily="2" charset="-78"/>
                <a:cs typeface="Alexandria SemiBold" pitchFamily="2" charset="-78"/>
              </a:rPr>
              <a:t>يستخدم في المواقع والمجلات المتخصصة </a:t>
            </a:r>
          </a:p>
        </p:txBody>
      </p:sp>
      <p:sp>
        <p:nvSpPr>
          <p:cNvPr id="22" name="TextBox 21"/>
          <p:cNvSpPr txBox="1"/>
          <p:nvPr/>
        </p:nvSpPr>
        <p:spPr>
          <a:xfrm>
            <a:off x="4719178" y="5969148"/>
            <a:ext cx="3311200" cy="261610"/>
          </a:xfrm>
          <a:prstGeom prst="rect">
            <a:avLst/>
          </a:prstGeom>
          <a:noFill/>
        </p:spPr>
        <p:txBody>
          <a:bodyPr wrap="square" rtlCol="1">
            <a:spAutoFit/>
          </a:bodyPr>
          <a:lstStyle/>
          <a:p>
            <a:r>
              <a:rPr lang="ar-SA" sz="1100" b="1" dirty="0">
                <a:solidFill>
                  <a:srgbClr val="FF0000"/>
                </a:solidFill>
                <a:latin typeface="Alexandria SemiBold" pitchFamily="2" charset="-78"/>
                <a:cs typeface="Alexandria SemiBold" pitchFamily="2" charset="-78"/>
              </a:rPr>
              <a:t>يستخدم في كتابة القصة والرواية والشعر</a:t>
            </a:r>
          </a:p>
        </p:txBody>
      </p:sp>
      <p:sp>
        <p:nvSpPr>
          <p:cNvPr id="23" name="TextBox 22"/>
          <p:cNvSpPr txBox="1"/>
          <p:nvPr/>
        </p:nvSpPr>
        <p:spPr>
          <a:xfrm>
            <a:off x="1522168" y="5978940"/>
            <a:ext cx="3311200" cy="261610"/>
          </a:xfrm>
          <a:prstGeom prst="rect">
            <a:avLst/>
          </a:prstGeom>
          <a:noFill/>
        </p:spPr>
        <p:txBody>
          <a:bodyPr wrap="square" rtlCol="1">
            <a:spAutoFit/>
          </a:bodyPr>
          <a:lstStyle/>
          <a:p>
            <a:r>
              <a:rPr lang="ar-SA" sz="1100" b="1" dirty="0">
                <a:solidFill>
                  <a:srgbClr val="FF0000"/>
                </a:solidFill>
                <a:latin typeface="Alexandria SemiBold" pitchFamily="2" charset="-78"/>
                <a:cs typeface="Alexandria SemiBold" pitchFamily="2" charset="-78"/>
              </a:rPr>
              <a:t>يستخدم في المواقع الإعلامية</a:t>
            </a:r>
          </a:p>
        </p:txBody>
      </p:sp>
    </p:spTree>
    <p:extLst>
      <p:ext uri="{BB962C8B-B14F-4D97-AF65-F5344CB8AC3E}">
        <p14:creationId xmlns:p14="http://schemas.microsoft.com/office/powerpoint/2010/main" val="24287796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a:solidFill>
                  <a:srgbClr val="C00000"/>
                </a:solidFill>
                <a:latin typeface="Alexandria SemiBold" pitchFamily="2" charset="-78"/>
                <a:cs typeface="Alexandria SemiBold" pitchFamily="2" charset="-78"/>
              </a:rPr>
              <a:t>أساليب 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9570" y="3672721"/>
            <a:ext cx="10088140" cy="2308324"/>
          </a:xfrm>
          <a:prstGeom prst="rect">
            <a:avLst/>
          </a:prstGeom>
          <a:noFill/>
        </p:spPr>
        <p:txBody>
          <a:bodyPr wrap="square" rtlCol="0">
            <a:spAutoFit/>
          </a:bodyPr>
          <a:lstStyle/>
          <a:p>
            <a:pPr algn="ctr" rtl="1">
              <a:lnSpc>
                <a:spcPct val="150000"/>
              </a:lnSpc>
              <a:tabLst>
                <a:tab pos="339725" algn="l"/>
              </a:tabLst>
            </a:pPr>
            <a:endParaRPr lang="en-US" sz="2000" dirty="0">
              <a:latin typeface="Alexandria SemiBold" pitchFamily="2" charset="-78"/>
              <a:cs typeface="Alexandria SemiBold" pitchFamily="2" charset="-78"/>
            </a:endParaRPr>
          </a:p>
          <a:p>
            <a:pPr marL="515938" indent="-515938" algn="ctr" rtl="1">
              <a:lnSpc>
                <a:spcPct val="150000"/>
              </a:lnSpc>
              <a:buFont typeface="Wingdings" panose="05000000000000000000" pitchFamily="2" charset="2"/>
              <a:buChar char="Ø"/>
              <a:tabLst>
                <a:tab pos="339725" algn="l"/>
              </a:tabLst>
            </a:pPr>
            <a:r>
              <a:rPr lang="ar-SA" sz="3200" b="1" dirty="0">
                <a:latin typeface="Alexandria SemiBold" pitchFamily="2" charset="-78"/>
                <a:cs typeface="Alexandria SemiBold" pitchFamily="2" charset="-78"/>
              </a:rPr>
              <a:t>وقف الرجل الفقير في بداية القرية</a:t>
            </a:r>
          </a:p>
          <a:p>
            <a:pPr algn="ctr" rtl="1">
              <a:lnSpc>
                <a:spcPct val="150000"/>
              </a:lnSpc>
              <a:tabLst>
                <a:tab pos="339725" algn="l"/>
              </a:tabLst>
            </a:pPr>
            <a:r>
              <a:rPr lang="ar-SA" sz="2400" b="1" dirty="0">
                <a:solidFill>
                  <a:srgbClr val="C00000"/>
                </a:solidFill>
                <a:latin typeface="Alexandria SemiBold" pitchFamily="2" charset="-78"/>
                <a:cs typeface="Alexandria SemiBold" pitchFamily="2" charset="-78"/>
              </a:rPr>
              <a:t>الأسلوب الصحفي</a:t>
            </a:r>
            <a:endParaRPr lang="ar-SA" sz="2000" dirty="0">
              <a:latin typeface="Alexandria SemiBold" pitchFamily="2" charset="-78"/>
              <a:cs typeface="Alexandria SemiBold" pitchFamily="2" charset="-78"/>
            </a:endParaRPr>
          </a:p>
          <a:p>
            <a:pPr algn="r" rtl="1">
              <a:lnSpc>
                <a:spcPct val="150000"/>
              </a:lnSpc>
              <a:tabLst>
                <a:tab pos="339725" algn="l"/>
              </a:tabLst>
            </a:pPr>
            <a:r>
              <a:rPr lang="ar-SA" sz="2000" dirty="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50976E4-0CF2-BA00-34CA-2F9419409B9E}"/>
              </a:ext>
            </a:extLst>
          </p:cNvPr>
          <p:cNvSpPr txBox="1"/>
          <p:nvPr/>
        </p:nvSpPr>
        <p:spPr>
          <a:xfrm>
            <a:off x="998962" y="2498276"/>
            <a:ext cx="10088140" cy="1322542"/>
          </a:xfrm>
          <a:prstGeom prst="rect">
            <a:avLst/>
          </a:prstGeom>
          <a:noFill/>
        </p:spPr>
        <p:txBody>
          <a:bodyPr wrap="square" rtlCol="0">
            <a:spAutoFit/>
          </a:bodyPr>
          <a:lstStyle/>
          <a:p>
            <a:pPr marL="515938" indent="-515938" algn="ctr" rtl="1">
              <a:lnSpc>
                <a:spcPct val="150000"/>
              </a:lnSpc>
              <a:buFont typeface="Wingdings" panose="05000000000000000000" pitchFamily="2" charset="2"/>
              <a:buChar char="Ø"/>
              <a:tabLst>
                <a:tab pos="339725" algn="l"/>
              </a:tabLst>
            </a:pPr>
            <a:r>
              <a:rPr lang="ar-SA" sz="3200" b="1" dirty="0">
                <a:latin typeface="Alexandria SemiBold" pitchFamily="2" charset="-78"/>
                <a:cs typeface="Alexandria SemiBold" pitchFamily="2" charset="-78"/>
              </a:rPr>
              <a:t>وقف الرجل الستيني حافي القدمين في أول القرية</a:t>
            </a:r>
          </a:p>
          <a:p>
            <a:pPr algn="ctr" rtl="1">
              <a:lnSpc>
                <a:spcPct val="150000"/>
              </a:lnSpc>
              <a:tabLst>
                <a:tab pos="339725" algn="l"/>
              </a:tabLst>
            </a:pPr>
            <a:r>
              <a:rPr lang="ar-SA" sz="2400" b="1" dirty="0">
                <a:solidFill>
                  <a:srgbClr val="C00000"/>
                </a:solidFill>
                <a:latin typeface="Alexandria SemiBold" pitchFamily="2" charset="-78"/>
                <a:cs typeface="Alexandria SemiBold" pitchFamily="2" charset="-78"/>
              </a:rPr>
              <a:t>الأسلوب الأدبي</a:t>
            </a:r>
            <a:r>
              <a:rPr lang="ar-SA" sz="2000" dirty="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697226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Effect transition="in" filter="barn(inVertical)">
                                      <p:cBhvr>
                                        <p:cTn id="13" dur="500"/>
                                        <p:tgtEl>
                                          <p:spTgt spid="11">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48">
                                            <p:txEl>
                                              <p:pRg st="1" end="1"/>
                                            </p:txEl>
                                          </p:spTgt>
                                        </p:tgtEl>
                                        <p:attrNameLst>
                                          <p:attrName>style.visibility</p:attrName>
                                        </p:attrNameLst>
                                      </p:cBhvr>
                                      <p:to>
                                        <p:strVal val="visible"/>
                                      </p:to>
                                    </p:set>
                                    <p:animEffect transition="in" filter="circle(in)">
                                      <p:cBhvr>
                                        <p:cTn id="18" dur="2000"/>
                                        <p:tgtEl>
                                          <p:spTgt spid="48">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48">
                                            <p:txEl>
                                              <p:pRg st="2" end="2"/>
                                            </p:txEl>
                                          </p:spTgt>
                                        </p:tgtEl>
                                        <p:attrNameLst>
                                          <p:attrName>style.visibility</p:attrName>
                                        </p:attrNameLst>
                                      </p:cBhvr>
                                      <p:to>
                                        <p:strVal val="visible"/>
                                      </p:to>
                                    </p:set>
                                    <p:animEffect transition="in" filter="fade">
                                      <p:cBhvr>
                                        <p:cTn id="23" dur="2000"/>
                                        <p:tgtEl>
                                          <p:spTgt spid="48">
                                            <p:txEl>
                                              <p:pRg st="2" end="2"/>
                                            </p:txEl>
                                          </p:spTgt>
                                        </p:tgtEl>
                                      </p:cBhvr>
                                    </p:animEffect>
                                    <p:anim calcmode="lin" valueType="num">
                                      <p:cBhvr>
                                        <p:cTn id="24" dur="2000" fill="hold"/>
                                        <p:tgtEl>
                                          <p:spTgt spid="48">
                                            <p:txEl>
                                              <p:pRg st="2" end="2"/>
                                            </p:txEl>
                                          </p:spTgt>
                                        </p:tgtEl>
                                        <p:attrNameLst>
                                          <p:attrName>ppt_w</p:attrName>
                                        </p:attrNameLst>
                                      </p:cBhvr>
                                      <p:tavLst>
                                        <p:tav tm="0" fmla="#ppt_w*sin(2.5*pi*$)">
                                          <p:val>
                                            <p:fltVal val="0"/>
                                          </p:val>
                                        </p:tav>
                                        <p:tav tm="100000">
                                          <p:val>
                                            <p:fltVal val="1"/>
                                          </p:val>
                                        </p:tav>
                                      </p:tavLst>
                                    </p:anim>
                                    <p:anim calcmode="lin" valueType="num">
                                      <p:cBhvr>
                                        <p:cTn id="25" dur="2000" fill="hold"/>
                                        <p:tgtEl>
                                          <p:spTgt spid="48">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a:solidFill>
                  <a:srgbClr val="C00000"/>
                </a:solidFill>
                <a:latin typeface="Alexandria SemiBold" pitchFamily="2" charset="-78"/>
                <a:cs typeface="Alexandria SemiBold" pitchFamily="2" charset="-78"/>
              </a:rPr>
              <a:t>مدارس 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05021" y="2029729"/>
            <a:ext cx="9363095" cy="3785652"/>
          </a:xfrm>
          <a:prstGeom prst="rect">
            <a:avLst/>
          </a:prstGeom>
          <a:noFill/>
        </p:spPr>
        <p:txBody>
          <a:bodyPr wrap="square" rtlCol="0">
            <a:spAutoFit/>
          </a:bodyPr>
          <a:lstStyle/>
          <a:p>
            <a:pPr algn="r" rtl="1">
              <a:lnSpc>
                <a:spcPct val="150000"/>
              </a:lnSpc>
            </a:pPr>
            <a:r>
              <a:rPr lang="ar-SA" sz="2400" dirty="0">
                <a:solidFill>
                  <a:srgbClr val="00B0F0"/>
                </a:solidFill>
                <a:latin typeface="Alexandria SemiBold" pitchFamily="2" charset="-78"/>
                <a:cs typeface="Alexandria SemiBold" pitchFamily="2" charset="-78"/>
              </a:rPr>
              <a:t>المدرسة الأولي</a:t>
            </a:r>
            <a:r>
              <a:rPr lang="ar-SA" sz="2400" dirty="0">
                <a:latin typeface="Alexandria SemiBold" pitchFamily="2" charset="-78"/>
                <a:cs typeface="Alexandria SemiBold" pitchFamily="2" charset="-78"/>
              </a:rPr>
              <a:t>: تقتضي من الكاتب ضرورة الجلوس للكتابة حتي لو لم يكُن للكاتب شيء يريد الكتابة عنه؛ لأن الكتابة في فلسفتها ممارسة ومران . لذا ترى من الضرورى أن يكتب الكاتب عن أن شيء حوله أو يوجد في مُحيطه.</a:t>
            </a:r>
          </a:p>
          <a:p>
            <a:pPr algn="r" rtl="1">
              <a:lnSpc>
                <a:spcPct val="150000"/>
              </a:lnSpc>
            </a:pPr>
            <a:endParaRPr lang="ar-SA" sz="1600" dirty="0">
              <a:solidFill>
                <a:srgbClr val="00B0F0"/>
              </a:solidFill>
              <a:latin typeface="Alexandria SemiBold" pitchFamily="2" charset="-78"/>
              <a:cs typeface="Alexandria SemiBold" pitchFamily="2" charset="-78"/>
            </a:endParaRPr>
          </a:p>
          <a:p>
            <a:pPr algn="r" rtl="1">
              <a:lnSpc>
                <a:spcPct val="150000"/>
              </a:lnSpc>
            </a:pPr>
            <a:r>
              <a:rPr lang="ar-SA" sz="2400" dirty="0">
                <a:solidFill>
                  <a:srgbClr val="00B0F0"/>
                </a:solidFill>
                <a:latin typeface="Alexandria SemiBold" pitchFamily="2" charset="-78"/>
                <a:cs typeface="Alexandria SemiBold" pitchFamily="2" charset="-78"/>
              </a:rPr>
              <a:t>المدرسة الثانية</a:t>
            </a:r>
            <a:r>
              <a:rPr lang="ar-SA" sz="2400" dirty="0">
                <a:latin typeface="Alexandria SemiBold" pitchFamily="2" charset="-78"/>
                <a:cs typeface="Alexandria SemiBold" pitchFamily="2" charset="-78"/>
              </a:rPr>
              <a:t>: تشترط القراءة ثم القراءة ثم القراءة حتى يجد الكاتب نفسه مدفوعاً للكتابة.</a:t>
            </a:r>
            <a:endParaRPr lang="en-US" sz="20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290" name="Picture 2" descr="موجة قلم رصاص التنقيط الرصاص بغطاء قلم رصاص Clip Art, زخرفة منقطة, قلم رصاص  بغطاء, مرسومة باليد قلم رصاص الكرتون PNG وملف PSD للتحميل مجانا"/>
          <p:cNvPicPr>
            <a:picLocks noChangeAspect="1" noChangeArrowheads="1"/>
          </p:cNvPicPr>
          <p:nvPr/>
        </p:nvPicPr>
        <p:blipFill>
          <a:blip r:embed="rId3" cstate="hq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385120" y="807134"/>
            <a:ext cx="677182" cy="677182"/>
          </a:xfrm>
          <a:prstGeom prst="rect">
            <a:avLst/>
          </a:prstGeom>
          <a:solidFill>
            <a:schemeClr val="tx1">
              <a:alpha val="0"/>
            </a:schemeClr>
          </a:solidFill>
        </p:spPr>
      </p:pic>
      <p:pic>
        <p:nvPicPr>
          <p:cNvPr id="1028" name="Picture 4" descr="21,600+ Boy Reading Stock Illustrations, Royalty-Free Vector Graphics &amp;  Clip Art - iStock | Boy reading book, Black boy reading, Boy reading outside"/>
          <p:cNvPicPr>
            <a:picLocks noChangeAspect="1" noChangeArrowheads="1"/>
          </p:cNvPicPr>
          <p:nvPr/>
        </p:nvPicPr>
        <p:blipFill rotWithShape="1">
          <a:blip r:embed="rId5" cstate="hqprint">
            <a:extLst>
              <a:ext uri="{28A0092B-C50C-407E-A947-70E740481C1C}">
                <a14:useLocalDpi xmlns:a14="http://schemas.microsoft.com/office/drawing/2010/main" val="0"/>
              </a:ext>
            </a:extLst>
          </a:blip>
          <a:srcRect l="14867" t="4187" r="17667" b="4224"/>
          <a:stretch/>
        </p:blipFill>
        <p:spPr bwMode="auto">
          <a:xfrm>
            <a:off x="10372463" y="4410011"/>
            <a:ext cx="766787" cy="117617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6">
            <a:extLst>
              <a:ext uri="{28A0092B-C50C-407E-A947-70E740481C1C}">
                <a14:useLocalDpi xmlns:a14="http://schemas.microsoft.com/office/drawing/2010/main" val="0"/>
              </a:ext>
            </a:extLst>
          </a:blip>
          <a:srcRect l="22984" t="40645" r="64435" b="36559"/>
          <a:stretch/>
        </p:blipFill>
        <p:spPr>
          <a:xfrm flipH="1">
            <a:off x="10368115" y="2073033"/>
            <a:ext cx="880259" cy="1260102"/>
          </a:xfrm>
          <a:prstGeom prst="rect">
            <a:avLst/>
          </a:prstGeom>
        </p:spPr>
      </p:pic>
    </p:spTree>
    <p:extLst>
      <p:ext uri="{BB962C8B-B14F-4D97-AF65-F5344CB8AC3E}">
        <p14:creationId xmlns:p14="http://schemas.microsoft.com/office/powerpoint/2010/main" val="4093060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pPr algn="r" rtl="1"/>
            <a:r>
              <a:rPr lang="ar-SA" sz="2800" dirty="0">
                <a:solidFill>
                  <a:srgbClr val="C00000"/>
                </a:solidFill>
                <a:latin typeface="Alexandria SemiBold" pitchFamily="2" charset="-78"/>
                <a:cs typeface="Alexandria SemiBold" pitchFamily="2" charset="-78"/>
              </a:rPr>
              <a:t>مدارس الكتابة:</a:t>
            </a:r>
            <a:endParaRPr lang="en-US" sz="2800" dirty="0">
              <a:solidFill>
                <a:srgbClr val="C00000"/>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23839" y="2464530"/>
            <a:ext cx="9448886" cy="2862322"/>
          </a:xfrm>
          <a:prstGeom prst="rect">
            <a:avLst/>
          </a:prstGeom>
          <a:noFill/>
        </p:spPr>
        <p:txBody>
          <a:bodyPr wrap="square" rtlCol="0">
            <a:spAutoFit/>
          </a:bodyPr>
          <a:lstStyle/>
          <a:p>
            <a:pPr lvl="0" algn="ctr" rtl="1">
              <a:lnSpc>
                <a:spcPct val="150000"/>
              </a:lnSpc>
            </a:pPr>
            <a:r>
              <a:rPr lang="ar-SA" sz="2400" dirty="0">
                <a:solidFill>
                  <a:srgbClr val="00B0F0"/>
                </a:solidFill>
                <a:latin typeface="Alexandria SemiBold" pitchFamily="2" charset="-78"/>
                <a:cs typeface="Alexandria SemiBold" pitchFamily="2" charset="-78"/>
              </a:rPr>
              <a:t>المدرسة الثالثة</a:t>
            </a:r>
            <a:r>
              <a:rPr lang="ar-SA" sz="2400" dirty="0">
                <a:latin typeface="Alexandria SemiBold" pitchFamily="2" charset="-78"/>
                <a:cs typeface="Alexandria SemiBold" pitchFamily="2" charset="-78"/>
              </a:rPr>
              <a:t>: تقتضي بالاستجابة السريعة لدواعي الكتابة ، إذ لابد أن يكون الكاتب – في نظرها- يمتلك الموهبة اللازمة لذلك.</a:t>
            </a:r>
          </a:p>
          <a:p>
            <a:pPr lvl="0" algn="r" rtl="1">
              <a:lnSpc>
                <a:spcPct val="150000"/>
              </a:lnSpc>
            </a:pPr>
            <a:endParaRPr lang="ar-SA" sz="2400" dirty="0">
              <a:latin typeface="Alexandria SemiBold" pitchFamily="2" charset="-78"/>
              <a:cs typeface="Alexandria SemiBold" pitchFamily="2" charset="-78"/>
            </a:endParaRPr>
          </a:p>
          <a:p>
            <a:pPr lvl="0" algn="r" rtl="1">
              <a:lnSpc>
                <a:spcPct val="150000"/>
              </a:lnSpc>
            </a:pPr>
            <a:r>
              <a:rPr lang="ar-SA" sz="2400" dirty="0">
                <a:latin typeface="Alexandria SemiBold" pitchFamily="2" charset="-78"/>
                <a:cs typeface="Alexandria SemiBold" pitchFamily="2" charset="-78"/>
              </a:rPr>
              <a:t>   والكاتب الصحفي المبدع هو الذي يجمع بين المدارس الثلاث.</a:t>
            </a:r>
          </a:p>
          <a:p>
            <a:pPr lvl="0" algn="r" rtl="1">
              <a:lnSpc>
                <a:spcPct val="150000"/>
              </a:lnSpc>
            </a:pPr>
            <a:endParaRPr lang="en-US" sz="24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290" name="Picture 2" descr="موجة قلم رصاص التنقيط الرصاص بغطاء قلم رصاص Clip Art, زخرفة منقطة, قلم رصاص  بغطاء, مرسومة باليد قلم رصاص الكرتون PNG وملف PSD للتحميل مجانا"/>
          <p:cNvPicPr>
            <a:picLocks noChangeAspect="1" noChangeArrowheads="1"/>
          </p:cNvPicPr>
          <p:nvPr/>
        </p:nvPicPr>
        <p:blipFill>
          <a:blip r:embed="rId3" cstate="hqprint">
            <a:extLst>
              <a:ext uri="{BEBA8EAE-BF5A-486C-A8C5-ECC9F3942E4B}">
                <a14:imgProps xmlns:a14="http://schemas.microsoft.com/office/drawing/2010/main">
                  <a14:imgLayer r:embed="rId4">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6385120" y="807134"/>
            <a:ext cx="677182" cy="677182"/>
          </a:xfrm>
          <a:prstGeom prst="rect">
            <a:avLst/>
          </a:prstGeom>
          <a:solidFill>
            <a:schemeClr val="tx1">
              <a:alpha val="0"/>
            </a:schemeClr>
          </a:solidFill>
        </p:spPr>
      </p:pic>
      <p:pic>
        <p:nvPicPr>
          <p:cNvPr id="13" name="Picture 6" descr="قلم كليب ارت"/>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10572725" y="4139940"/>
            <a:ext cx="468678" cy="46867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6" cstate="hqprint">
            <a:extLst>
              <a:ext uri="{BEBA8EAE-BF5A-486C-A8C5-ECC9F3942E4B}">
                <a14:imgProps xmlns:a14="http://schemas.microsoft.com/office/drawing/2010/main">
                  <a14:imgLayer r:embed="rId7">
                    <a14:imgEffect>
                      <a14:backgroundRemoval t="27963" b="67963" l="66875" r="87240"/>
                    </a14:imgEffect>
                  </a14:imgLayer>
                </a14:imgProps>
              </a:ext>
              <a:ext uri="{28A0092B-C50C-407E-A947-70E740481C1C}">
                <a14:useLocalDpi xmlns:a14="http://schemas.microsoft.com/office/drawing/2010/main" val="0"/>
              </a:ext>
            </a:extLst>
          </a:blip>
          <a:srcRect l="66895" t="27957" r="12782" b="31828"/>
          <a:stretch/>
        </p:blipFill>
        <p:spPr>
          <a:xfrm>
            <a:off x="10334052" y="2432598"/>
            <a:ext cx="1022205" cy="1205731"/>
          </a:xfrm>
          <a:prstGeom prst="rect">
            <a:avLst/>
          </a:prstGeom>
        </p:spPr>
      </p:pic>
    </p:spTree>
    <p:extLst>
      <p:ext uri="{BB962C8B-B14F-4D97-AF65-F5344CB8AC3E}">
        <p14:creationId xmlns:p14="http://schemas.microsoft.com/office/powerpoint/2010/main" val="2825648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3369527" y="1500590"/>
            <a:ext cx="8605624" cy="4678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977891" y="3761420"/>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2958831" y="12760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019908" y="1329818"/>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153160" y="154088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468003" y="2843706"/>
            <a:ext cx="8320725" cy="2585323"/>
          </a:xfrm>
          <a:prstGeom prst="rect">
            <a:avLst/>
          </a:prstGeom>
          <a:noFill/>
        </p:spPr>
        <p:txBody>
          <a:bodyPr wrap="square" rtlCol="0">
            <a:spAutoFit/>
          </a:bodyPr>
          <a:lstStyle/>
          <a:p>
            <a:pPr algn="ctr">
              <a:lnSpc>
                <a:spcPct val="150000"/>
              </a:lnSpc>
            </a:pPr>
            <a:r>
              <a:rPr lang="ar-SA" sz="2400" b="1" dirty="0">
                <a:latin typeface="Alexandria SemiBold" pitchFamily="2" charset="-78"/>
                <a:cs typeface="Alexandria SemiBold" pitchFamily="2" charset="-78"/>
              </a:rPr>
              <a:t>الكتابة علم وفن معا تسهم في تكوين رؤية وشخصية  </a:t>
            </a:r>
          </a:p>
          <a:p>
            <a:pPr algn="r">
              <a:lnSpc>
                <a:spcPct val="150000"/>
              </a:lnSpc>
            </a:pPr>
            <a:r>
              <a:rPr lang="ar-SA" sz="2400" b="1" dirty="0">
                <a:latin typeface="Alexandria SemiBold" pitchFamily="2" charset="-78"/>
                <a:cs typeface="Alexandria SemiBold" pitchFamily="2" charset="-78"/>
              </a:rPr>
              <a:t> الكاتب . </a:t>
            </a:r>
          </a:p>
          <a:p>
            <a:pPr algn="r">
              <a:lnSpc>
                <a:spcPct val="150000"/>
              </a:lnSpc>
            </a:pPr>
            <a:r>
              <a:rPr lang="ar-SA" sz="2000" b="1" dirty="0">
                <a:latin typeface="Alexandria SemiBold" pitchFamily="2" charset="-78"/>
                <a:cs typeface="Alexandria SemiBold" pitchFamily="2" charset="-78"/>
              </a:rPr>
              <a:t>   فالكتابة علم يتعلمه الكاتب من علوم اللغة وفنونها ، كما أنها فن يعتمد على موهبة الكاتب في تكوين الكلمات والجمل والعبارات لاقناع المتلقي والتأثير فيه</a:t>
            </a:r>
            <a:r>
              <a:rPr lang="ar-SA" sz="2000" dirty="0">
                <a:latin typeface="Alexandria SemiBold" pitchFamily="2" charset="-78"/>
                <a:cs typeface="Alexandria SemiBold" pitchFamily="2" charset="-78"/>
              </a:rPr>
              <a:t>. </a:t>
            </a:r>
          </a:p>
        </p:txBody>
      </p:sp>
      <p:sp>
        <p:nvSpPr>
          <p:cNvPr id="25" name="TextBox 24">
            <a:extLst>
              <a:ext uri="{FF2B5EF4-FFF2-40B4-BE49-F238E27FC236}">
                <a16:creationId xmlns:a16="http://schemas.microsoft.com/office/drawing/2014/main" id="{904B7CA6-23A4-2E24-5FFC-ECEA38831F6A}"/>
              </a:ext>
            </a:extLst>
          </p:cNvPr>
          <p:cNvSpPr txBox="1"/>
          <p:nvPr/>
        </p:nvSpPr>
        <p:spPr>
          <a:xfrm>
            <a:off x="5160106" y="1911859"/>
            <a:ext cx="4434028" cy="523220"/>
          </a:xfrm>
          <a:prstGeom prst="rect">
            <a:avLst/>
          </a:prstGeom>
          <a:noFill/>
        </p:spPr>
        <p:txBody>
          <a:bodyPr wrap="square" rtlCol="0">
            <a:spAutoFit/>
          </a:bodyPr>
          <a:lstStyle/>
          <a:p>
            <a:r>
              <a:rPr lang="ar-SA" sz="2800" b="1" dirty="0">
                <a:solidFill>
                  <a:srgbClr val="C00000"/>
                </a:solidFill>
                <a:latin typeface="Alexandria ExtraBold" pitchFamily="2" charset="-78"/>
                <a:cs typeface="Alexandria ExtraBold" pitchFamily="2" charset="-78"/>
              </a:rPr>
              <a:t>هل الكتابة علم أم فن؟</a:t>
            </a:r>
            <a:endParaRPr lang="en-US" sz="4000" b="1" dirty="0">
              <a:solidFill>
                <a:srgbClr val="C00000"/>
              </a:solidFill>
              <a:latin typeface="Alexandria ExtraBold" pitchFamily="2" charset="-78"/>
              <a:cs typeface="Alexandria ExtraBold" pitchFamily="2" charset="-78"/>
            </a:endParaRPr>
          </a:p>
        </p:txBody>
      </p:sp>
      <p:pic>
        <p:nvPicPr>
          <p:cNvPr id="21" name="Picture 20"/>
          <p:cNvPicPr>
            <a:picLocks noChangeAspect="1"/>
          </p:cNvPicPr>
          <p:nvPr/>
        </p:nvPicPr>
        <p:blipFill rotWithShape="1">
          <a:blip r:embed="rId4">
            <a:extLst>
              <a:ext uri="{BEBA8EAE-BF5A-486C-A8C5-ECC9F3942E4B}">
                <a14:imgProps xmlns:a14="http://schemas.microsoft.com/office/drawing/2010/main">
                  <a14:imgLayer r:embed="rId5">
                    <a14:imgEffect>
                      <a14:backgroundRemoval t="32315" b="98519" l="38750" r="93125"/>
                    </a14:imgEffect>
                  </a14:imgLayer>
                </a14:imgProps>
              </a:ext>
              <a:ext uri="{28A0092B-C50C-407E-A947-70E740481C1C}">
                <a14:useLocalDpi xmlns:a14="http://schemas.microsoft.com/office/drawing/2010/main" val="0"/>
              </a:ext>
            </a:extLst>
          </a:blip>
          <a:srcRect l="38709" t="32063" r="6159" b="1466"/>
          <a:stretch/>
        </p:blipFill>
        <p:spPr>
          <a:xfrm flipH="1">
            <a:off x="-251700" y="1264920"/>
            <a:ext cx="3632770" cy="4309970"/>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4">
            <a:extLst>
              <a:ext uri="{FF2B5EF4-FFF2-40B4-BE49-F238E27FC236}">
                <a16:creationId xmlns:a16="http://schemas.microsoft.com/office/drawing/2014/main" id="{2BC869EB-5623-4AA1-9123-4AF9DF916049}"/>
              </a:ext>
            </a:extLst>
          </p:cNvPr>
          <p:cNvSpPr/>
          <p:nvPr/>
        </p:nvSpPr>
        <p:spPr>
          <a:xfrm>
            <a:off x="3008671" y="1981189"/>
            <a:ext cx="8982427" cy="42378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977891" y="3761420"/>
            <a:ext cx="5573486" cy="3153245"/>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84837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6332" y="101832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83944" y="118732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Picture Placeholder 8"/>
          <p:cNvSpPr>
            <a:spLocks noGrp="1"/>
          </p:cNvSpPr>
          <p:nvPr>
            <p:ph type="pic" sz="quarter" idx="10"/>
          </p:nvPr>
        </p:nvSpPr>
        <p:spPr>
          <a:xfrm>
            <a:off x="-103240" y="0"/>
            <a:ext cx="5383163" cy="7170977"/>
          </a:xfrm>
        </p:spPr>
      </p:sp>
      <p:sp>
        <p:nvSpPr>
          <p:cNvPr id="31" name="TextBox 30">
            <a:extLst>
              <a:ext uri="{FF2B5EF4-FFF2-40B4-BE49-F238E27FC236}">
                <a16:creationId xmlns:a16="http://schemas.microsoft.com/office/drawing/2014/main" id="{4527402C-3F97-690D-9C20-A459E375AEB7}"/>
              </a:ext>
            </a:extLst>
          </p:cNvPr>
          <p:cNvSpPr txBox="1"/>
          <p:nvPr/>
        </p:nvSpPr>
        <p:spPr>
          <a:xfrm>
            <a:off x="3436332" y="2221452"/>
            <a:ext cx="8444493" cy="3970318"/>
          </a:xfrm>
          <a:prstGeom prst="rect">
            <a:avLst/>
          </a:prstGeom>
          <a:noFill/>
        </p:spPr>
        <p:txBody>
          <a:bodyPr wrap="square" rtlCol="0">
            <a:spAutoFit/>
          </a:bodyPr>
          <a:lstStyle/>
          <a:p>
            <a:pPr algn="r" rtl="1">
              <a:lnSpc>
                <a:spcPct val="150000"/>
              </a:lnSpc>
            </a:pPr>
            <a:r>
              <a:rPr lang="ar-SA" sz="2400" dirty="0">
                <a:latin typeface="Alexandria SemiBold" pitchFamily="2" charset="-78"/>
                <a:cs typeface="Alexandria SemiBold" pitchFamily="2" charset="-78"/>
              </a:rPr>
              <a:t>   الكتابة متعة وليست مجرد عملية عرض لآراء وأفكار الكاتب، ويرى البعض أن كتابة مواد الرأي أصعب من كتابة الفنون الصحفية الأخرى – كالخبر والتحقيق والتقرير - التي تعتمد على تجميع المعلومات من مصادرها المختلفة.</a:t>
            </a:r>
            <a:endParaRPr lang="en-US" sz="2400" dirty="0">
              <a:latin typeface="Alexandria SemiBold" pitchFamily="2" charset="-78"/>
              <a:cs typeface="Alexandria SemiBold" pitchFamily="2" charset="-78"/>
            </a:endParaRPr>
          </a:p>
          <a:p>
            <a:pPr algn="r" rtl="1">
              <a:lnSpc>
                <a:spcPct val="150000"/>
              </a:lnSpc>
            </a:pPr>
            <a:r>
              <a:rPr lang="ar-SA" sz="2400" dirty="0">
                <a:latin typeface="Alexandria SemiBold" pitchFamily="2" charset="-78"/>
                <a:cs typeface="Alexandria SemiBold" pitchFamily="2" charset="-78"/>
              </a:rPr>
              <a:t>   ولأن الكتابة الجيدة تحتاج إلى مزيد من الممارسة، وهناك مجموعة من المقومات أو الشروط يجب أن تتحقق فيها هي:</a:t>
            </a:r>
            <a:endParaRPr lang="en-US" sz="2400" dirty="0">
              <a:latin typeface="Alexandria SemiBold" pitchFamily="2" charset="-78"/>
              <a:cs typeface="Alexandria SemiBold" pitchFamily="2" charset="-78"/>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98621" y="1286695"/>
            <a:ext cx="4900785" cy="523220"/>
          </a:xfrm>
          <a:prstGeom prst="rect">
            <a:avLst/>
          </a:prstGeom>
          <a:noFill/>
        </p:spPr>
        <p:txBody>
          <a:bodyPr wrap="square" rtlCol="0">
            <a:spAutoFit/>
          </a:bodyPr>
          <a:lstStyle/>
          <a:p>
            <a:r>
              <a:rPr lang="ar-SA" sz="2800" b="1" dirty="0">
                <a:solidFill>
                  <a:srgbClr val="C00000"/>
                </a:solidFill>
                <a:latin typeface="Alexandria ExtraBold" pitchFamily="2" charset="-78"/>
                <a:cs typeface="Alexandria ExtraBold" pitchFamily="2" charset="-78"/>
              </a:rPr>
              <a:t>مقومات  الكتابة الجيدة:</a:t>
            </a:r>
            <a:endParaRPr lang="en-US" sz="4000" b="1" dirty="0">
              <a:solidFill>
                <a:srgbClr val="C00000"/>
              </a:solidFill>
              <a:latin typeface="Alexandria ExtraBold" pitchFamily="2" charset="-78"/>
              <a:cs typeface="Alexandria ExtraBold" pitchFamily="2" charset="-78"/>
            </a:endParaRPr>
          </a:p>
        </p:txBody>
      </p:sp>
      <p:pic>
        <p:nvPicPr>
          <p:cNvPr id="7" name="Picture 6"/>
          <p:cNvPicPr>
            <a:picLocks noChangeAspect="1"/>
          </p:cNvPicPr>
          <p:nvPr/>
        </p:nvPicPr>
        <p:blipFill rotWithShape="1">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rcRect l="28739" t="30619" r="39538" b="18145"/>
          <a:stretch/>
        </p:blipFill>
        <p:spPr>
          <a:xfrm flipH="1">
            <a:off x="-645994" y="1755111"/>
            <a:ext cx="4312906" cy="4311890"/>
          </a:xfrm>
          <a:prstGeom prst="rect">
            <a:avLst/>
          </a:prstGeom>
        </p:spPr>
      </p:pic>
    </p:spTree>
    <p:extLst>
      <p:ext uri="{BB962C8B-B14F-4D97-AF65-F5344CB8AC3E}">
        <p14:creationId xmlns:p14="http://schemas.microsoft.com/office/powerpoint/2010/main" val="18239972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8182137" y="1927655"/>
            <a:ext cx="3659628" cy="4028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08323" y="1345306"/>
            <a:ext cx="8430858" cy="5142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9163784" y="2675986"/>
            <a:ext cx="2708396" cy="2225033"/>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3200" b="1" dirty="0">
                <a:solidFill>
                  <a:schemeClr val="bg1"/>
                </a:solidFill>
                <a:latin typeface="Alexandria ExtraBold" pitchFamily="2" charset="-78"/>
                <a:cs typeface="Alexandria ExtraBold" pitchFamily="2" charset="-78"/>
              </a:rPr>
              <a:t>مقومات الكتابة الجيدة:</a:t>
            </a:r>
            <a:endParaRPr lang="en-US" sz="4400" b="1" dirty="0">
              <a:solidFill>
                <a:schemeClr val="bg1"/>
              </a:solidFill>
              <a:latin typeface="Alexandria ExtraBold" pitchFamily="2" charset="-78"/>
              <a:cs typeface="Alexandria ExtraBold" pitchFamily="2" charset="-78"/>
            </a:endParaRPr>
          </a:p>
        </p:txBody>
      </p:sp>
      <p:graphicFrame>
        <p:nvGraphicFramePr>
          <p:cNvPr id="9" name="Diagram 8"/>
          <p:cNvGraphicFramePr/>
          <p:nvPr>
            <p:extLst>
              <p:ext uri="{D42A27DB-BD31-4B8C-83A1-F6EECF244321}">
                <p14:modId xmlns:p14="http://schemas.microsoft.com/office/powerpoint/2010/main" val="4088135644"/>
              </p:ext>
            </p:extLst>
          </p:nvPr>
        </p:nvGraphicFramePr>
        <p:xfrm>
          <a:off x="1456267" y="1416660"/>
          <a:ext cx="7363267" cy="48759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258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latin typeface="Alexandria ExtraBold" pitchFamily="2" charset="-78"/>
                <a:cs typeface="Alexandria ExtraBold" pitchFamily="2" charset="-78"/>
              </a:rPr>
              <a:t>مقومات</a:t>
            </a:r>
          </a:p>
          <a:p>
            <a:pPr algn="ctr">
              <a:lnSpc>
                <a:spcPct val="150000"/>
              </a:lnSpc>
            </a:pPr>
            <a:r>
              <a:rPr lang="ar-SA" sz="2400" b="1" dirty="0">
                <a:latin typeface="Alexandria ExtraBold" pitchFamily="2" charset="-78"/>
                <a:cs typeface="Alexandria ExtraBold" pitchFamily="2" charset="-78"/>
              </a:rPr>
              <a:t> الكتابة </a:t>
            </a:r>
          </a:p>
          <a:p>
            <a:pPr algn="ctr"/>
            <a:r>
              <a:rPr lang="ar-SA" sz="2400" b="1" dirty="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2"/>
            <a:ext cx="96530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7" y="1468530"/>
            <a:ext cx="9653029" cy="3970318"/>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r>
              <a:rPr lang="ar-SA" sz="2400" dirty="0">
                <a:solidFill>
                  <a:srgbClr val="C00000"/>
                </a:solidFill>
                <a:latin typeface="Alexandria SemiBold" pitchFamily="2" charset="-78"/>
                <a:cs typeface="Alexandria SemiBold" pitchFamily="2" charset="-78"/>
              </a:rPr>
              <a:t>البساطة والوضوح: </a:t>
            </a:r>
            <a:r>
              <a:rPr lang="ar-SA" sz="2400" dirty="0">
                <a:latin typeface="Alexandria SemiBold" pitchFamily="2" charset="-78"/>
                <a:cs typeface="Alexandria SemiBold" pitchFamily="2" charset="-78"/>
              </a:rPr>
              <a:t>لكي تكون الرسالة مفهومة ولها تأثير على القاريء يجب على الكاتب استخدام كلمات بسيطة، واضحة المعني، مألوفة لا يحتاج القاريء إلى قاموس للبحث عن معناها. </a:t>
            </a:r>
            <a:endParaRPr lang="en-US" sz="2400" dirty="0">
              <a:latin typeface="Alexandria SemiBold" pitchFamily="2" charset="-78"/>
              <a:cs typeface="Alexandria SemiBold" pitchFamily="2" charset="-78"/>
            </a:endParaRPr>
          </a:p>
          <a:p>
            <a:pPr marL="342900" indent="-342900" algn="r">
              <a:lnSpc>
                <a:spcPct val="150000"/>
              </a:lnSpc>
              <a:buFont typeface="Wingdings" panose="05000000000000000000" pitchFamily="2" charset="2"/>
              <a:buChar char="ü"/>
            </a:pPr>
            <a:endParaRPr lang="ar-SA" sz="2400" dirty="0">
              <a:latin typeface="Alexandria SemiBold" pitchFamily="2" charset="-78"/>
              <a:cs typeface="Alexandria SemiBold" pitchFamily="2" charset="-78"/>
            </a:endParaRPr>
          </a:p>
          <a:p>
            <a:pPr marL="342900" lvl="0" indent="-342900" algn="r" rtl="1">
              <a:lnSpc>
                <a:spcPct val="150000"/>
              </a:lnSpc>
              <a:buFont typeface="Wingdings" panose="05000000000000000000" pitchFamily="2" charset="2"/>
              <a:buChar char="ü"/>
            </a:pPr>
            <a:r>
              <a:rPr lang="ar-SA" sz="2400" dirty="0">
                <a:solidFill>
                  <a:srgbClr val="C00000"/>
                </a:solidFill>
                <a:latin typeface="Alexandria SemiBold" pitchFamily="2" charset="-78"/>
                <a:cs typeface="Alexandria SemiBold" pitchFamily="2" charset="-78"/>
              </a:rPr>
              <a:t>الدقة: </a:t>
            </a:r>
            <a:r>
              <a:rPr lang="ar-SA" sz="2400" dirty="0">
                <a:latin typeface="Alexandria SemiBold" pitchFamily="2" charset="-78"/>
                <a:cs typeface="Alexandria SemiBold" pitchFamily="2" charset="-78"/>
              </a:rPr>
              <a:t>الدقة في الكتابة والتعبير تعني دقة اختيار الكلمات التي تعبر عن المعنى الذي يقصده الكاتب ، وألا تحمل الكلمات تفسيرات متعددة لأنها تشوش وتربك القاريء في فهم المعنى. </a:t>
            </a:r>
            <a:endParaRPr lang="en-US" sz="2400" dirty="0">
              <a:latin typeface="Alexandria SemiBold" pitchFamily="2" charset="-78"/>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07570" y="1155869"/>
            <a:ext cx="37356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1"/>
            <a:ext cx="9653029" cy="4955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8" y="1468530"/>
            <a:ext cx="9381066" cy="4662815"/>
          </a:xfrm>
          <a:prstGeom prst="rect">
            <a:avLst/>
          </a:prstGeom>
          <a:noFill/>
        </p:spPr>
        <p:txBody>
          <a:bodyPr wrap="square" rtlCol="0">
            <a:spAutoFit/>
          </a:bodyPr>
          <a:lstStyle/>
          <a:p>
            <a:pPr lvl="0" algn="r" rtl="1">
              <a:lnSpc>
                <a:spcPct val="150000"/>
              </a:lnSpc>
            </a:pPr>
            <a:r>
              <a:rPr lang="ar-SA" sz="2400" dirty="0">
                <a:solidFill>
                  <a:srgbClr val="C00000"/>
                </a:solidFill>
                <a:latin typeface="Alexandria SemiBold" pitchFamily="2" charset="-78"/>
                <a:cs typeface="Alexandria SemiBold" pitchFamily="2" charset="-78"/>
              </a:rPr>
              <a:t>ولتحقيق الدقة ذلك يجب على الكاتب:</a:t>
            </a:r>
          </a:p>
          <a:p>
            <a:pPr lvl="0" algn="r" rtl="1">
              <a:lnSpc>
                <a:spcPct val="150000"/>
              </a:lnSpc>
            </a:pPr>
            <a:endParaRPr lang="en-US" sz="800" dirty="0">
              <a:solidFill>
                <a:srgbClr val="C00000"/>
              </a:solidFill>
              <a:latin typeface="Alexandria SemiBold" pitchFamily="2" charset="-78"/>
              <a:cs typeface="Alexandria SemiBold" pitchFamily="2" charset="-78"/>
            </a:endParaRPr>
          </a:p>
          <a:p>
            <a:pPr marL="342900" lvl="0" indent="-342900" algn="r" rtl="1">
              <a:lnSpc>
                <a:spcPct val="150000"/>
              </a:lnSpc>
              <a:buFont typeface="Courier New" panose="02070309020205020404" pitchFamily="49" charset="0"/>
              <a:buChar char="o"/>
            </a:pPr>
            <a:r>
              <a:rPr lang="ar-SA" sz="2000" dirty="0">
                <a:latin typeface="Alexandria SemiBold" pitchFamily="2" charset="-78"/>
                <a:cs typeface="Alexandria SemiBold" pitchFamily="2" charset="-78"/>
              </a:rPr>
              <a:t>تجنب كتابة المصطلحات والكلمات الأجنبية بأحرف عربية. </a:t>
            </a:r>
          </a:p>
          <a:p>
            <a:pPr lvl="0" algn="r" rtl="1">
              <a:lnSpc>
                <a:spcPct val="150000"/>
              </a:lnSpc>
            </a:pPr>
            <a:r>
              <a:rPr lang="ar-SA" sz="2000" dirty="0">
                <a:solidFill>
                  <a:srgbClr val="C00000"/>
                </a:solidFill>
                <a:latin typeface="Alexandria SemiBold" pitchFamily="2" charset="-78"/>
                <a:cs typeface="Alexandria SemiBold" pitchFamily="2" charset="-78"/>
              </a:rPr>
              <a:t>            </a:t>
            </a:r>
            <a:r>
              <a:rPr lang="ar-SA" sz="2000" u="sng" dirty="0">
                <a:solidFill>
                  <a:srgbClr val="C00000"/>
                </a:solidFill>
                <a:latin typeface="Alexandria SemiBold" pitchFamily="2" charset="-78"/>
                <a:cs typeface="Alexandria SemiBold" pitchFamily="2" charset="-78"/>
              </a:rPr>
              <a:t>مثال:</a:t>
            </a:r>
            <a:r>
              <a:rPr lang="ar-SA" sz="2000" dirty="0">
                <a:latin typeface="Alexandria SemiBold" pitchFamily="2" charset="-78"/>
                <a:cs typeface="Alexandria SemiBold" pitchFamily="2" charset="-78"/>
              </a:rPr>
              <a:t> لا تكتب جوجل وإنما تكتب محرك البحث </a:t>
            </a:r>
            <a:r>
              <a:rPr lang="en-US" sz="2000" dirty="0">
                <a:latin typeface="Alexandria SemiBold" pitchFamily="2" charset="-78"/>
                <a:cs typeface="Alexandria SemiBold" pitchFamily="2" charset="-78"/>
              </a:rPr>
              <a:t>(Google)</a:t>
            </a:r>
            <a:r>
              <a:rPr lang="ar-SA" sz="2000" dirty="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a:p>
            <a:pPr marL="342900" lvl="0" indent="-342900" algn="r" rtl="1">
              <a:lnSpc>
                <a:spcPct val="150000"/>
              </a:lnSpc>
              <a:buFont typeface="Courier New" panose="02070309020205020404" pitchFamily="49" charset="0"/>
              <a:buChar char="o"/>
            </a:pPr>
            <a:r>
              <a:rPr lang="ar-SA" sz="2000" dirty="0">
                <a:latin typeface="Alexandria SemiBold" pitchFamily="2" charset="-78"/>
                <a:cs typeface="Alexandria SemiBold" pitchFamily="2" charset="-78"/>
              </a:rPr>
              <a:t>ترجمة المصطلحات الأجنبية إلى العربية ، وإذا لم توجد كلمات بديلة لها يمكن أن يكتب المعنى المقصود كما جاء باللغة الأجنبية.</a:t>
            </a:r>
          </a:p>
          <a:p>
            <a:pPr lvl="0" algn="r" rtl="1">
              <a:lnSpc>
                <a:spcPct val="150000"/>
              </a:lnSpc>
            </a:pPr>
            <a:r>
              <a:rPr lang="ar-SA" sz="2000" dirty="0">
                <a:latin typeface="Alexandria SemiBold" pitchFamily="2" charset="-78"/>
                <a:cs typeface="Alexandria SemiBold" pitchFamily="2" charset="-78"/>
              </a:rPr>
              <a:t>            </a:t>
            </a:r>
            <a:r>
              <a:rPr lang="ar-SA" sz="2000" u="sng" dirty="0">
                <a:solidFill>
                  <a:srgbClr val="C00000"/>
                </a:solidFill>
                <a:latin typeface="Alexandria SemiBold" pitchFamily="2" charset="-78"/>
                <a:cs typeface="Alexandria SemiBold" pitchFamily="2" charset="-78"/>
              </a:rPr>
              <a:t>مثال</a:t>
            </a:r>
            <a:r>
              <a:rPr lang="ar-SA" sz="2000" dirty="0">
                <a:latin typeface="Alexandria SemiBold" pitchFamily="2" charset="-78"/>
                <a:cs typeface="Alexandria SemiBold" pitchFamily="2" charset="-78"/>
              </a:rPr>
              <a:t> كلمة بانوراما تعني الصورة الشاملة.</a:t>
            </a:r>
          </a:p>
          <a:p>
            <a:pPr marL="342900" lvl="0" indent="-342900" algn="r" rtl="1">
              <a:lnSpc>
                <a:spcPct val="150000"/>
              </a:lnSpc>
              <a:buFont typeface="Courier New" panose="02070309020205020404" pitchFamily="49" charset="0"/>
              <a:buChar char="o"/>
            </a:pPr>
            <a:r>
              <a:rPr lang="ar-SA" sz="2000" dirty="0">
                <a:latin typeface="Alexandria SemiBold" pitchFamily="2" charset="-78"/>
                <a:cs typeface="Alexandria SemiBold" pitchFamily="2" charset="-78"/>
              </a:rPr>
              <a:t>ترك الوصف يفسر ذاته ولا تحاول وضع تفسير يُضعف المعنى</a:t>
            </a:r>
            <a:endParaRPr lang="en-US" sz="2000" dirty="0">
              <a:latin typeface="Alexandria SemiBold" pitchFamily="2" charset="-78"/>
              <a:cs typeface="Alexandria SemiBold" pitchFamily="2" charset="-78"/>
            </a:endParaRPr>
          </a:p>
          <a:p>
            <a:pPr algn="r" rtl="1">
              <a:lnSpc>
                <a:spcPct val="150000"/>
              </a:lnSpc>
            </a:pPr>
            <a:endParaRPr lang="ar-SA" sz="200" dirty="0">
              <a:latin typeface="Alexandria SemiBold" pitchFamily="2" charset="-78"/>
              <a:cs typeface="Alexandria SemiBold" pitchFamily="2" charset="-78"/>
            </a:endParaRPr>
          </a:p>
          <a:p>
            <a:pPr lvl="0" algn="r" rtl="1">
              <a:lnSpc>
                <a:spcPct val="150000"/>
              </a:lnSpc>
            </a:pPr>
            <a:r>
              <a:rPr lang="ar-SA" sz="2000" dirty="0">
                <a:latin typeface="Alexandria SemiBold" pitchFamily="2" charset="-78"/>
                <a:cs typeface="Alexandria SemiBold" pitchFamily="2" charset="-78"/>
              </a:rPr>
              <a:t>         </a:t>
            </a:r>
            <a:r>
              <a:rPr lang="ar-SA" sz="2000" u="sng" dirty="0">
                <a:solidFill>
                  <a:srgbClr val="C00000"/>
                </a:solidFill>
                <a:latin typeface="Alexandria SemiBold" pitchFamily="2" charset="-78"/>
                <a:cs typeface="Alexandria SemiBold" pitchFamily="2" charset="-78"/>
              </a:rPr>
              <a:t>مثال </a:t>
            </a:r>
            <a:r>
              <a:rPr lang="ar-SA" sz="2000" dirty="0">
                <a:latin typeface="Alexandria SemiBold" pitchFamily="2" charset="-78"/>
                <a:cs typeface="Alexandria SemiBold" pitchFamily="2" charset="-78"/>
              </a:rPr>
              <a:t>: مجزرة بشعة... هل يوجد مجزرة بشعة وأخري غير بشعة؟.</a:t>
            </a:r>
            <a:endParaRPr lang="en-US" sz="2000" dirty="0">
              <a:latin typeface="Alexandria SemiBold" pitchFamily="2" charset="-78"/>
              <a:cs typeface="Alexandria SemiBold" pitchFamily="2" charset="-78"/>
            </a:endParaRPr>
          </a:p>
          <a:p>
            <a:pPr marL="342900" lvl="0" indent="-342900" algn="r" rtl="1">
              <a:lnSpc>
                <a:spcPct val="150000"/>
              </a:lnSpc>
              <a:buFont typeface="Courier New" panose="02070309020205020404" pitchFamily="49" charset="0"/>
              <a:buChar char="o"/>
            </a:pPr>
            <a:r>
              <a:rPr lang="ar-SA" sz="2000" dirty="0">
                <a:latin typeface="Alexandria SemiBold" pitchFamily="2" charset="-78"/>
                <a:cs typeface="Alexandria SemiBold" pitchFamily="2" charset="-78"/>
              </a:rPr>
              <a:t>دقة كتابة أسماء الأشخاص وأسماء الدول والتواريخ والاقتباسات.</a:t>
            </a:r>
            <a:endParaRPr lang="en-US" sz="2000" dirty="0">
              <a:latin typeface="Alexandria SemiBold" pitchFamily="2" charset="-78"/>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35997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098544" y="1335077"/>
            <a:ext cx="7782281" cy="4728780"/>
          </a:xfrm>
          <a:prstGeom prst="rect">
            <a:avLst/>
          </a:prstGeom>
        </p:spPr>
      </p:pic>
      <p:sp>
        <p:nvSpPr>
          <p:cNvPr id="2" name="Rectangle 1">
            <a:extLst>
              <a:ext uri="{FF2B5EF4-FFF2-40B4-BE49-F238E27FC236}">
                <a16:creationId xmlns:a16="http://schemas.microsoft.com/office/drawing/2014/main" id="{40AD33B2-84DB-498D-99BC-48015ABD3174}"/>
              </a:ext>
            </a:extLst>
          </p:cNvPr>
          <p:cNvSpPr/>
          <p:nvPr/>
        </p:nvSpPr>
        <p:spPr>
          <a:xfrm>
            <a:off x="861456" y="1720438"/>
            <a:ext cx="2975207" cy="432867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ar-SA" dirty="0">
              <a:solidFill>
                <a:schemeClr val="tx1"/>
              </a:solidFill>
              <a:latin typeface="Alexandria SemiBold" pitchFamily="2" charset="-78"/>
              <a:cs typeface="Alexandria SemiBold" pitchFamily="2" charset="-78"/>
            </a:endParaRPr>
          </a:p>
          <a:p>
            <a:pPr algn="ctr">
              <a:lnSpc>
                <a:spcPct val="150000"/>
              </a:lnSpc>
            </a:pPr>
            <a:r>
              <a:rPr lang="ar-SA" dirty="0">
                <a:solidFill>
                  <a:schemeClr val="tx1"/>
                </a:solidFill>
                <a:latin typeface="Alexandria SemiBold" pitchFamily="2" charset="-78"/>
                <a:cs typeface="Alexandria SemiBold" pitchFamily="2" charset="-78"/>
              </a:rPr>
              <a:t>يوجد خطأ في كتابة اسم الدولة بعنوان المقال . ففي المقدمة ورد بروكسل وهي عاصمة بلجيكا وليس هولندا</a:t>
            </a:r>
            <a:endParaRPr lang="en-US" dirty="0">
              <a:solidFill>
                <a:schemeClr val="tx1"/>
              </a:solidFill>
              <a:latin typeface="Alexandria SemiBold" pitchFamily="2" charset="-78"/>
              <a:cs typeface="Alexandria SemiBold" pitchFamily="2" charset="-78"/>
            </a:endParaRPr>
          </a:p>
          <a:p>
            <a:pPr algn="ctr"/>
            <a:endParaRPr lang="id-ID" dirty="0"/>
          </a:p>
        </p:txBody>
      </p:sp>
      <p:sp>
        <p:nvSpPr>
          <p:cNvPr id="17" name="TextBox 16">
            <a:extLst>
              <a:ext uri="{FF2B5EF4-FFF2-40B4-BE49-F238E27FC236}">
                <a16:creationId xmlns:a16="http://schemas.microsoft.com/office/drawing/2014/main" id="{954B34D3-F436-A1EE-53D3-534D66D793CE}"/>
              </a:ext>
            </a:extLst>
          </p:cNvPr>
          <p:cNvSpPr txBox="1"/>
          <p:nvPr/>
        </p:nvSpPr>
        <p:spPr>
          <a:xfrm>
            <a:off x="861456" y="2115119"/>
            <a:ext cx="3137775" cy="954107"/>
          </a:xfrm>
          <a:prstGeom prst="rect">
            <a:avLst/>
          </a:prstGeom>
          <a:noFill/>
        </p:spPr>
        <p:txBody>
          <a:bodyPr wrap="square" rtlCol="0">
            <a:spAutoFit/>
          </a:bodyPr>
          <a:lstStyle/>
          <a:p>
            <a:pPr algn="ctr"/>
            <a:r>
              <a:rPr lang="ar-SA" sz="2800" b="1" dirty="0">
                <a:solidFill>
                  <a:srgbClr val="00B0F0"/>
                </a:solidFill>
                <a:latin typeface="Times New Roman" panose="02020603050405020304" pitchFamily="18" charset="0"/>
                <a:cs typeface="Times New Roman" panose="02020603050405020304" pitchFamily="18" charset="0"/>
              </a:rPr>
              <a:t>مثال</a:t>
            </a:r>
          </a:p>
          <a:p>
            <a:pPr algn="ctr"/>
            <a:r>
              <a:rPr lang="ar-SA" sz="2800" b="1" dirty="0">
                <a:solidFill>
                  <a:srgbClr val="00B0F0"/>
                </a:solidFill>
                <a:latin typeface="Times New Roman" panose="02020603050405020304" pitchFamily="18" charset="0"/>
                <a:cs typeface="Times New Roman" panose="02020603050405020304" pitchFamily="18" charset="0"/>
              </a:rPr>
              <a:t> لعدم الدقة في الكتابة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3002252" y="103915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3026610" y="11332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3165083" y="132032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8" y="500900"/>
            <a:ext cx="95658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40931" y="59483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latin typeface="Alexandria ExtraBold" pitchFamily="2" charset="-78"/>
                <a:cs typeface="Alexandria ExtraBold" pitchFamily="2" charset="-78"/>
              </a:rPr>
              <a:t>مقومات</a:t>
            </a:r>
          </a:p>
          <a:p>
            <a:pPr algn="ctr">
              <a:lnSpc>
                <a:spcPct val="150000"/>
              </a:lnSpc>
            </a:pPr>
            <a:r>
              <a:rPr lang="ar-SA" sz="2400" b="1" dirty="0">
                <a:latin typeface="Alexandria ExtraBold" pitchFamily="2" charset="-78"/>
                <a:cs typeface="Alexandria ExtraBold" pitchFamily="2" charset="-78"/>
              </a:rPr>
              <a:t> الكتابة </a:t>
            </a:r>
          </a:p>
          <a:p>
            <a:pPr algn="ctr"/>
            <a:r>
              <a:rPr lang="ar-SA" sz="2400" b="1" dirty="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1"/>
            <a:ext cx="9653029" cy="5007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7" y="1468530"/>
            <a:ext cx="9653029" cy="4662815"/>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r>
              <a:rPr lang="ar-SA" sz="2400" dirty="0">
                <a:solidFill>
                  <a:srgbClr val="C00000"/>
                </a:solidFill>
                <a:latin typeface="Alexandria SemiBold" pitchFamily="2" charset="-78"/>
                <a:cs typeface="Alexandria SemiBold" pitchFamily="2" charset="-78"/>
              </a:rPr>
              <a:t>سلامة اللغة</a:t>
            </a:r>
            <a:r>
              <a:rPr lang="ar-SA" b="1" dirty="0"/>
              <a:t>:</a:t>
            </a:r>
            <a:r>
              <a:rPr lang="ar-SA" dirty="0"/>
              <a:t> </a:t>
            </a:r>
            <a:r>
              <a:rPr lang="ar-SA" sz="2000" dirty="0">
                <a:latin typeface="Alexandria SemiBold" pitchFamily="2" charset="-78"/>
                <a:cs typeface="Alexandria SemiBold" pitchFamily="2" charset="-78"/>
              </a:rPr>
              <a:t>يجب مراعاة قواعد الإملاء والنحو والصرف والاستخدام الصحيح لعلامات الترقيم لزيادة التوضيح والترابط ؛ مما يساعد على فهم المحتوى. ولتحقيق سلامة اللغة يجب:</a:t>
            </a:r>
          </a:p>
          <a:p>
            <a:pPr marL="285750" lvl="0" indent="-285750" algn="r" rtl="1">
              <a:lnSpc>
                <a:spcPct val="150000"/>
              </a:lnSpc>
              <a:buFont typeface="Wingdings" panose="05000000000000000000" pitchFamily="2" charset="2"/>
              <a:buChar char="q"/>
            </a:pPr>
            <a:r>
              <a:rPr lang="ar-SA" dirty="0"/>
              <a:t> </a:t>
            </a:r>
            <a:r>
              <a:rPr lang="ar-SA" sz="2400" dirty="0">
                <a:latin typeface="Alexandria SemiBold" pitchFamily="2" charset="-78"/>
                <a:cs typeface="Alexandria SemiBold" pitchFamily="2" charset="-78"/>
              </a:rPr>
              <a:t>استخدام الجملة الفعلية لا الجملة الأسمية : </a:t>
            </a:r>
            <a:r>
              <a:rPr lang="ar-SA" sz="2000" dirty="0">
                <a:latin typeface="Alexandria SemiBold" pitchFamily="2" charset="-78"/>
                <a:cs typeface="Alexandria SemiBold" pitchFamily="2" charset="-78"/>
              </a:rPr>
              <a:t>تختلف تكوين الجملة في اللغة العربية عن الإنجليزية ، لذا يفضل استخدام الجملة الفعلية . </a:t>
            </a:r>
          </a:p>
          <a:p>
            <a:pPr lvl="0" algn="r" rtl="1">
              <a:lnSpc>
                <a:spcPct val="150000"/>
              </a:lnSpc>
            </a:pPr>
            <a:endParaRPr lang="en-US" dirty="0">
              <a:latin typeface="Alexandria SemiBold" pitchFamily="2" charset="-78"/>
              <a:cs typeface="Alexandria SemiBold" pitchFamily="2" charset="-78"/>
            </a:endParaRPr>
          </a:p>
          <a:p>
            <a:pPr algn="ctr" rtl="1"/>
            <a:r>
              <a:rPr lang="ar-SA" sz="2400" dirty="0">
                <a:latin typeface="Alexandria SemiBold" pitchFamily="2" charset="-78"/>
                <a:cs typeface="Alexandria SemiBold" pitchFamily="2" charset="-78"/>
              </a:rPr>
              <a:t>مثال: تفتح الجامعات أبوابها لاستقبال الطلاب.   </a:t>
            </a:r>
            <a:r>
              <a:rPr lang="en-US" sz="3200" b="1" dirty="0">
                <a:solidFill>
                  <a:srgbClr val="00B050"/>
                </a:solidFill>
                <a:latin typeface="Alexandria SemiBold" pitchFamily="2" charset="-78"/>
                <a:cs typeface="Alexandria SemiBold" pitchFamily="2" charset="-78"/>
              </a:rPr>
              <a:t>✓  </a:t>
            </a:r>
          </a:p>
          <a:p>
            <a:pPr algn="ctr" rtl="1"/>
            <a:r>
              <a:rPr lang="ar-SA" sz="2400" dirty="0">
                <a:latin typeface="Alexandria SemiBold" pitchFamily="2" charset="-78"/>
                <a:cs typeface="Alexandria SemiBold" pitchFamily="2" charset="-78"/>
              </a:rPr>
              <a:t>لا تكتب: الجامعات تفتح أبوابها لاستقبال الطلاب. </a:t>
            </a:r>
            <a:r>
              <a:rPr lang="ar-SA" sz="4000" b="1" dirty="0">
                <a:solidFill>
                  <a:srgbClr val="FF0000"/>
                </a:solidFill>
                <a:latin typeface="Alexandria SemiBold" pitchFamily="2" charset="-78"/>
                <a:cs typeface="Alexandria SemiBold" pitchFamily="2" charset="-78"/>
              </a:rPr>
              <a:t>×</a:t>
            </a:r>
            <a:endParaRPr lang="en-US" sz="4000" b="1" dirty="0">
              <a:solidFill>
                <a:srgbClr val="FF0000"/>
              </a:solidFill>
              <a:latin typeface="Alexandria SemiBold" pitchFamily="2" charset="-78"/>
              <a:cs typeface="Alexandria SemiBold" pitchFamily="2" charset="-78"/>
            </a:endParaRPr>
          </a:p>
          <a:p>
            <a:pPr algn="r" rtl="1">
              <a:lnSpc>
                <a:spcPct val="150000"/>
              </a:lnSpc>
            </a:pPr>
            <a:endParaRPr lang="ar-SA" sz="2400" dirty="0">
              <a:latin typeface="Alexandria SemiBold" pitchFamily="2" charset="-78"/>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784223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latin typeface="Alexandria ExtraBold" pitchFamily="2" charset="-78"/>
                <a:cs typeface="Alexandria ExtraBold" pitchFamily="2" charset="-78"/>
              </a:rPr>
              <a:t>مقومات</a:t>
            </a:r>
          </a:p>
          <a:p>
            <a:pPr algn="ctr">
              <a:lnSpc>
                <a:spcPct val="150000"/>
              </a:lnSpc>
            </a:pPr>
            <a:r>
              <a:rPr lang="ar-SA" sz="2400" b="1" dirty="0">
                <a:latin typeface="Alexandria ExtraBold" pitchFamily="2" charset="-78"/>
                <a:cs typeface="Alexandria ExtraBold" pitchFamily="2" charset="-78"/>
              </a:rPr>
              <a:t> الكتابة </a:t>
            </a:r>
          </a:p>
          <a:p>
            <a:pPr algn="ctr"/>
            <a:r>
              <a:rPr lang="ar-SA" sz="2400" b="1" dirty="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1"/>
            <a:ext cx="9653029" cy="4955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8" y="1468530"/>
            <a:ext cx="9381066" cy="4962897"/>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استخدام الجمل القصيرة والبعد عن الجمل الطويلة للحفاظ على تركيز القاريء وعدم تشتته.</a:t>
            </a:r>
            <a:endParaRPr lang="en-US" sz="2400" dirty="0">
              <a:latin typeface="Alexandria SemiBold" pitchFamily="2" charset="-78"/>
              <a:cs typeface="Alexandria SemiBold" pitchFamily="2" charset="-78"/>
            </a:endParaRPr>
          </a:p>
          <a:p>
            <a:pPr algn="r" rtl="1">
              <a:lnSpc>
                <a:spcPct val="150000"/>
              </a:lnSpc>
            </a:pPr>
            <a:endParaRPr lang="ar-SA" sz="300" dirty="0">
              <a:latin typeface="Alexandria SemiBold" pitchFamily="2" charset="-78"/>
              <a:cs typeface="Alexandria SemiBold" pitchFamily="2" charset="-78"/>
            </a:endParaRPr>
          </a:p>
          <a:p>
            <a:pPr marL="285750" lvl="0" indent="-28575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 استخدام الجمل المبنية للمعلوم لا المبنية للمجهول:</a:t>
            </a:r>
            <a:endParaRPr lang="en-US" sz="2400" dirty="0">
              <a:latin typeface="Alexandria SemiBold" pitchFamily="2" charset="-78"/>
              <a:cs typeface="Alexandria SemiBold" pitchFamily="2" charset="-78"/>
            </a:endParaRPr>
          </a:p>
          <a:p>
            <a:pPr lvl="0" algn="r" rtl="1"/>
            <a:r>
              <a:rPr lang="ar-SA" sz="2400" dirty="0">
                <a:latin typeface="Alexandria SemiBold" pitchFamily="2" charset="-78"/>
                <a:cs typeface="Alexandria SemiBold" pitchFamily="2" charset="-78"/>
              </a:rPr>
              <a:t>                                                   مثال: </a:t>
            </a:r>
          </a:p>
          <a:p>
            <a:pPr lvl="0" algn="ctr" rtl="1">
              <a:lnSpc>
                <a:spcPct val="150000"/>
              </a:lnSpc>
            </a:pPr>
            <a:r>
              <a:rPr lang="ar-SA" sz="2000" dirty="0">
                <a:latin typeface="Alexandria SemiBold" pitchFamily="2" charset="-78"/>
                <a:cs typeface="Alexandria SemiBold" pitchFamily="2" charset="-78"/>
              </a:rPr>
              <a:t>ضربت عاصفة ملعب ...... ، وقُتل مائة متفرج وثلاثة لاعبين</a:t>
            </a:r>
            <a:r>
              <a:rPr lang="ar-SA" sz="2400" dirty="0">
                <a:latin typeface="Alexandria SemiBold" pitchFamily="2" charset="-78"/>
                <a:cs typeface="Alexandria SemiBold" pitchFamily="2" charset="-78"/>
              </a:rPr>
              <a:t>. </a:t>
            </a:r>
            <a:r>
              <a:rPr lang="en-US" sz="3600" b="1" dirty="0">
                <a:solidFill>
                  <a:srgbClr val="00B050"/>
                </a:solidFill>
                <a:latin typeface="Alexandria SemiBold" pitchFamily="2" charset="-78"/>
                <a:cs typeface="Alexandria SemiBold" pitchFamily="2" charset="-78"/>
              </a:rPr>
              <a:t>✓</a:t>
            </a:r>
            <a:endParaRPr lang="en-US" sz="2400" dirty="0">
              <a:latin typeface="Alexandria SemiBold" pitchFamily="2" charset="-78"/>
              <a:cs typeface="Alexandria SemiBold" pitchFamily="2" charset="-78"/>
            </a:endParaRPr>
          </a:p>
          <a:p>
            <a:pPr lvl="0" algn="ctr" rtl="1">
              <a:lnSpc>
                <a:spcPct val="150000"/>
              </a:lnSpc>
            </a:pPr>
            <a:r>
              <a:rPr lang="ar-SA" sz="2400" dirty="0">
                <a:latin typeface="Alexandria SemiBold" pitchFamily="2" charset="-78"/>
                <a:cs typeface="Alexandria SemiBold" pitchFamily="2" charset="-78"/>
              </a:rPr>
              <a:t>لا تكتب: </a:t>
            </a:r>
          </a:p>
          <a:p>
            <a:pPr lvl="0" algn="ctr" rtl="1"/>
            <a:r>
              <a:rPr lang="ar-SA" sz="2000" dirty="0">
                <a:latin typeface="Alexandria SemiBold" pitchFamily="2" charset="-78"/>
                <a:cs typeface="Alexandria SemiBold" pitchFamily="2" charset="-78"/>
              </a:rPr>
              <a:t>قُتل مائة متفرج وثلاثة لاعبين إثر عاصفة ضربت ملعب ..... </a:t>
            </a:r>
            <a:r>
              <a:rPr lang="ar-SA" sz="5400" b="1" dirty="0">
                <a:solidFill>
                  <a:srgbClr val="FF0000"/>
                </a:solidFill>
                <a:latin typeface="Alexandria SemiBold" pitchFamily="2" charset="-78"/>
                <a:cs typeface="Alexandria SemiBold" pitchFamily="2" charset="-78"/>
              </a:rPr>
              <a:t>×</a:t>
            </a:r>
            <a:r>
              <a:rPr lang="ar-SA" sz="2400" dirty="0">
                <a:latin typeface="Alexandria SemiBold" pitchFamily="2" charset="-78"/>
                <a:cs typeface="Alexandria SemiBold" pitchFamily="2" charset="-78"/>
              </a:rPr>
              <a:t> </a:t>
            </a:r>
            <a:endParaRPr lang="en-US" sz="4000" b="1" dirty="0">
              <a:solidFill>
                <a:srgbClr val="FF0000"/>
              </a:solidFill>
              <a:latin typeface="Alexandria SemiBold" pitchFamily="2" charset="-78"/>
              <a:cs typeface="Alexandria SemiBold" pitchFamily="2" charset="-78"/>
            </a:endParaRPr>
          </a:p>
          <a:p>
            <a:pPr algn="r" rtl="1">
              <a:lnSpc>
                <a:spcPct val="150000"/>
              </a:lnSpc>
            </a:pPr>
            <a:endParaRPr lang="ar-SA" sz="2400" dirty="0">
              <a:latin typeface="Alexandria SemiBold" pitchFamily="2" charset="-78"/>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013578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latin typeface="Alexandria ExtraBold" pitchFamily="2" charset="-78"/>
                <a:cs typeface="Alexandria ExtraBold" pitchFamily="2" charset="-78"/>
              </a:rPr>
              <a:t>مقومات</a:t>
            </a:r>
          </a:p>
          <a:p>
            <a:pPr algn="ctr">
              <a:lnSpc>
                <a:spcPct val="150000"/>
              </a:lnSpc>
            </a:pPr>
            <a:r>
              <a:rPr lang="ar-SA" sz="2400" b="1" dirty="0">
                <a:latin typeface="Alexandria ExtraBold" pitchFamily="2" charset="-78"/>
                <a:cs typeface="Alexandria ExtraBold" pitchFamily="2" charset="-78"/>
              </a:rPr>
              <a:t> الكتابة </a:t>
            </a:r>
          </a:p>
          <a:p>
            <a:pPr algn="ctr"/>
            <a:r>
              <a:rPr lang="ar-SA" sz="2400" b="1" dirty="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0267" y="1285191"/>
            <a:ext cx="9653029" cy="49553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268" y="1468530"/>
            <a:ext cx="9381066" cy="2377574"/>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استخدام الكلمات ذات الدلالات القوية والبعد عن الكلمات المستهلكة والضعيفة أو الكلمات الغريبة.</a:t>
            </a:r>
            <a:endParaRPr lang="en-US" sz="2400" dirty="0">
              <a:latin typeface="Alexandria SemiBold" pitchFamily="2" charset="-78"/>
              <a:cs typeface="Alexandria SemiBold" pitchFamily="2" charset="-78"/>
            </a:endParaRPr>
          </a:p>
          <a:p>
            <a:pPr algn="r" rtl="1">
              <a:lnSpc>
                <a:spcPct val="150000"/>
              </a:lnSpc>
            </a:pPr>
            <a:endParaRPr lang="ar-SA" sz="300" dirty="0">
              <a:latin typeface="Alexandria SemiBold" pitchFamily="2" charset="-78"/>
              <a:cs typeface="Alexandria SemiBold" pitchFamily="2" charset="-78"/>
            </a:endParaRPr>
          </a:p>
          <a:p>
            <a:pPr lvl="0" algn="r" rtl="1">
              <a:lnSpc>
                <a:spcPct val="150000"/>
              </a:lnSpc>
            </a:pPr>
            <a:r>
              <a:rPr lang="ar-SA" sz="2400" dirty="0">
                <a:latin typeface="Alexandria SemiBold" pitchFamily="2" charset="-78"/>
                <a:cs typeface="Alexandria SemiBold" pitchFamily="2" charset="-78"/>
              </a:rPr>
              <a:t>  مثال: </a:t>
            </a:r>
          </a:p>
          <a:p>
            <a:pPr algn="r" rtl="1">
              <a:lnSpc>
                <a:spcPct val="150000"/>
              </a:lnSpc>
            </a:pPr>
            <a:endParaRPr lang="ar-SA" sz="2400" dirty="0">
              <a:latin typeface="Alexandria SemiBold" pitchFamily="2" charset="-78"/>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ounded Rectangle 2"/>
          <p:cNvSpPr/>
          <p:nvPr/>
        </p:nvSpPr>
        <p:spPr>
          <a:xfrm>
            <a:off x="5985169" y="3469403"/>
            <a:ext cx="3068958" cy="1941342"/>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pPr>
            <a:r>
              <a:rPr lang="ar-SA" sz="2000" dirty="0">
                <a:latin typeface="Alexandria SemiBold" pitchFamily="2" charset="-78"/>
                <a:cs typeface="Alexandria SemiBold" pitchFamily="2" charset="-78"/>
              </a:rPr>
              <a:t>زجُرَ محمد أحمد </a:t>
            </a:r>
            <a:r>
              <a:rPr lang="ar-SA" sz="2400" dirty="0">
                <a:latin typeface="Alexandria SemiBold" pitchFamily="2" charset="-78"/>
                <a:cs typeface="Alexandria SemiBold" pitchFamily="2" charset="-78"/>
              </a:rPr>
              <a:t>. </a:t>
            </a:r>
            <a:r>
              <a:rPr lang="en-US" sz="2800" b="1" dirty="0">
                <a:solidFill>
                  <a:srgbClr val="00B050"/>
                </a:solidFill>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lvl="0" algn="ctr" rtl="1">
              <a:lnSpc>
                <a:spcPct val="150000"/>
              </a:lnSpc>
            </a:pPr>
            <a:r>
              <a:rPr lang="ar-SA" dirty="0">
                <a:latin typeface="Alexandria SemiBold" pitchFamily="2" charset="-78"/>
                <a:cs typeface="Alexandria SemiBold" pitchFamily="2" charset="-78"/>
              </a:rPr>
              <a:t>أم</a:t>
            </a:r>
          </a:p>
          <a:p>
            <a:pPr lvl="0" algn="ctr" rtl="1"/>
            <a:r>
              <a:rPr lang="ar-SA" sz="2000" dirty="0">
                <a:latin typeface="Alexandria SemiBold" pitchFamily="2" charset="-78"/>
                <a:cs typeface="Alexandria SemiBold" pitchFamily="2" charset="-78"/>
              </a:rPr>
              <a:t>شتم أو سَبّ </a:t>
            </a:r>
            <a:r>
              <a:rPr lang="ar-SA" sz="1600" dirty="0">
                <a:latin typeface="Alexandria SemiBold" pitchFamily="2" charset="-78"/>
                <a:cs typeface="Alexandria SemiBold" pitchFamily="2" charset="-78"/>
              </a:rPr>
              <a:t> </a:t>
            </a:r>
            <a:r>
              <a:rPr lang="ar-SA" sz="4400" b="1" dirty="0">
                <a:solidFill>
                  <a:srgbClr val="FF0000"/>
                </a:solidFill>
                <a:latin typeface="Alexandria SemiBold" pitchFamily="2" charset="-78"/>
                <a:cs typeface="Alexandria SemiBold" pitchFamily="2" charset="-78"/>
              </a:rPr>
              <a:t>×</a:t>
            </a:r>
            <a:r>
              <a:rPr lang="ar-SA" dirty="0">
                <a:latin typeface="Alexandria SemiBold" pitchFamily="2" charset="-78"/>
                <a:cs typeface="Alexandria SemiBold" pitchFamily="2" charset="-78"/>
              </a:rPr>
              <a:t> </a:t>
            </a:r>
            <a:endParaRPr lang="en-US" sz="3200" b="1" dirty="0">
              <a:solidFill>
                <a:srgbClr val="FF0000"/>
              </a:solidFill>
              <a:latin typeface="Alexandria SemiBold" pitchFamily="2" charset="-78"/>
              <a:cs typeface="Alexandria SemiBold" pitchFamily="2" charset="-78"/>
            </a:endParaRPr>
          </a:p>
          <a:p>
            <a:pPr algn="ctr"/>
            <a:endParaRPr lang="ar-SA" sz="1600" dirty="0"/>
          </a:p>
        </p:txBody>
      </p:sp>
      <p:sp>
        <p:nvSpPr>
          <p:cNvPr id="9" name="Rounded Rectangle 8"/>
          <p:cNvSpPr/>
          <p:nvPr/>
        </p:nvSpPr>
        <p:spPr>
          <a:xfrm>
            <a:off x="2250587" y="3469403"/>
            <a:ext cx="2816968" cy="1947315"/>
          </a:xfrm>
          <a:prstGeom prst="roundRect">
            <a:avLst/>
          </a:prstGeom>
          <a:solidFill>
            <a:schemeClr val="bg1">
              <a:lumMod val="6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pPr>
            <a:r>
              <a:rPr lang="ar-SA" sz="2000" dirty="0">
                <a:latin typeface="Alexandria SemiBold" pitchFamily="2" charset="-78"/>
                <a:cs typeface="Alexandria SemiBold" pitchFamily="2" charset="-78"/>
              </a:rPr>
              <a:t>أفشى سِرَهُ</a:t>
            </a:r>
            <a:r>
              <a:rPr lang="en-US" sz="2800" b="1" dirty="0">
                <a:solidFill>
                  <a:srgbClr val="00B050"/>
                </a:solidFill>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a:p>
            <a:pPr lvl="0" algn="ctr" rtl="1">
              <a:lnSpc>
                <a:spcPct val="150000"/>
              </a:lnSpc>
            </a:pPr>
            <a:r>
              <a:rPr lang="ar-SA" dirty="0">
                <a:latin typeface="Alexandria SemiBold" pitchFamily="2" charset="-78"/>
                <a:cs typeface="Alexandria SemiBold" pitchFamily="2" charset="-78"/>
              </a:rPr>
              <a:t>أم</a:t>
            </a:r>
          </a:p>
          <a:p>
            <a:pPr lvl="0" algn="ctr" rtl="1"/>
            <a:r>
              <a:rPr lang="ar-SA" sz="2000" dirty="0">
                <a:latin typeface="Alexandria SemiBold" pitchFamily="2" charset="-78"/>
                <a:cs typeface="Alexandria SemiBold" pitchFamily="2" charset="-78"/>
              </a:rPr>
              <a:t>فضح سره   </a:t>
            </a:r>
            <a:r>
              <a:rPr lang="ar-SA" sz="4400" b="1" dirty="0">
                <a:solidFill>
                  <a:srgbClr val="FF0000"/>
                </a:solidFill>
                <a:latin typeface="Alexandria SemiBold" pitchFamily="2" charset="-78"/>
                <a:cs typeface="Alexandria SemiBold" pitchFamily="2" charset="-78"/>
              </a:rPr>
              <a:t>×</a:t>
            </a:r>
            <a:r>
              <a:rPr lang="ar-SA" dirty="0">
                <a:latin typeface="Alexandria SemiBold" pitchFamily="2" charset="-78"/>
                <a:cs typeface="Alexandria SemiBold" pitchFamily="2" charset="-78"/>
              </a:rPr>
              <a:t> </a:t>
            </a:r>
            <a:endParaRPr lang="en-US" sz="3200" b="1" dirty="0">
              <a:solidFill>
                <a:srgbClr val="FF0000"/>
              </a:solidFill>
              <a:latin typeface="Alexandria SemiBold" pitchFamily="2" charset="-78"/>
              <a:cs typeface="Alexandria SemiBold" pitchFamily="2" charset="-78"/>
            </a:endParaRPr>
          </a:p>
          <a:p>
            <a:pPr algn="ctr"/>
            <a:endParaRPr lang="ar-SA" sz="1600" dirty="0"/>
          </a:p>
        </p:txBody>
      </p:sp>
    </p:spTree>
    <p:extLst>
      <p:ext uri="{BB962C8B-B14F-4D97-AF65-F5344CB8AC3E}">
        <p14:creationId xmlns:p14="http://schemas.microsoft.com/office/powerpoint/2010/main" val="6841756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latin typeface="Alexandria ExtraBold" pitchFamily="2" charset="-78"/>
                <a:cs typeface="Alexandria ExtraBold" pitchFamily="2" charset="-78"/>
              </a:rPr>
              <a:t>مقومات</a:t>
            </a:r>
          </a:p>
          <a:p>
            <a:pPr algn="ctr">
              <a:lnSpc>
                <a:spcPct val="150000"/>
              </a:lnSpc>
            </a:pPr>
            <a:r>
              <a:rPr lang="ar-SA" sz="2400" b="1" dirty="0">
                <a:latin typeface="Alexandria ExtraBold" pitchFamily="2" charset="-78"/>
                <a:cs typeface="Alexandria ExtraBold" pitchFamily="2" charset="-78"/>
              </a:rPr>
              <a:t> الكتابة </a:t>
            </a:r>
          </a:p>
          <a:p>
            <a:pPr algn="ctr"/>
            <a:r>
              <a:rPr lang="ar-SA" sz="2400" b="1" dirty="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097721"/>
            <a:ext cx="9912865" cy="51428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0431" y="1454904"/>
            <a:ext cx="9740864" cy="4616648"/>
          </a:xfrm>
          <a:prstGeom prst="rect">
            <a:avLst/>
          </a:prstGeom>
          <a:noFill/>
        </p:spPr>
        <p:txBody>
          <a:bodyPr wrap="square" rtlCol="0">
            <a:spAutoFit/>
          </a:bodyPr>
          <a:lstStyle/>
          <a:p>
            <a:pPr marL="342900" lvl="0" indent="-342900" algn="r" rtl="1">
              <a:lnSpc>
                <a:spcPct val="150000"/>
              </a:lnSpc>
              <a:buFont typeface="Wingdings" panose="05000000000000000000" pitchFamily="2" charset="2"/>
              <a:buChar char="ü"/>
            </a:pPr>
            <a:r>
              <a:rPr lang="ar-SA" sz="2400" b="1" dirty="0">
                <a:solidFill>
                  <a:srgbClr val="C00000"/>
                </a:solidFill>
                <a:latin typeface="Alexandria SemiBold" pitchFamily="2" charset="-78"/>
                <a:cs typeface="Alexandria SemiBold" pitchFamily="2" charset="-78"/>
              </a:rPr>
              <a:t>الوحدة:</a:t>
            </a:r>
            <a:r>
              <a:rPr lang="ar-SA" sz="2400" dirty="0">
                <a:solidFill>
                  <a:srgbClr val="C0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تعني الترابط والانسجام بين أجزاء الموضوع لتزويد القاريء بمعلومات واضحة تبين القصد من الكتابة.</a:t>
            </a:r>
          </a:p>
          <a:p>
            <a:pPr lvl="0" algn="r" rtl="1">
              <a:lnSpc>
                <a:spcPct val="200000"/>
              </a:lnSpc>
            </a:pPr>
            <a:r>
              <a:rPr lang="ar-SA" sz="24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والكتابة التي لا توظف الوحدة تكون بعيدة عن فكر العقل لأن الانتقال المفاجئ المُربك بين الجمل والفقرات يُشتت القاريء. وكثرة الأفكار في الموضوع الواحد لا يلغي وحدة الكتابة. فينطر إلى المقال على أنه وحدة واحدة كالجسم. </a:t>
            </a:r>
          </a:p>
          <a:p>
            <a:pPr lvl="0" algn="r" rtl="1">
              <a:lnSpc>
                <a:spcPct val="200000"/>
              </a:lnSpc>
            </a:pPr>
            <a:endParaRPr lang="ar-SA" sz="1050" dirty="0">
              <a:latin typeface="Alexandria SemiBold" pitchFamily="2" charset="-78"/>
              <a:cs typeface="Alexandria SemiBold" pitchFamily="2" charset="-78"/>
            </a:endParaRPr>
          </a:p>
          <a:p>
            <a:pPr lvl="0" algn="ctr" rtl="1">
              <a:lnSpc>
                <a:spcPct val="150000"/>
              </a:lnSpc>
            </a:pPr>
            <a:r>
              <a:rPr lang="ar-SA" sz="2400" b="1" dirty="0">
                <a:latin typeface="Alexandria SemiBold" pitchFamily="2" charset="-78"/>
                <a:cs typeface="Alexandria SemiBold" pitchFamily="2" charset="-78"/>
              </a:rPr>
              <a:t>ويقول الجاحظ: " إن أجود الشعر ما رأيته متلاحم الأجزاء ، سهل المخارج ؛ يجري على اللسان كما يجري فرس الرهان. </a:t>
            </a:r>
            <a:endParaRPr lang="en-US" sz="2400" b="1" dirty="0">
              <a:latin typeface="Alexandria SemiBold" pitchFamily="2" charset="-78"/>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794252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9694842" y="917427"/>
            <a:ext cx="2185983"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400" b="1" dirty="0">
                <a:latin typeface="Alexandria ExtraBold" pitchFamily="2" charset="-78"/>
                <a:cs typeface="Alexandria ExtraBold" pitchFamily="2" charset="-78"/>
              </a:rPr>
              <a:t>مقومات</a:t>
            </a:r>
          </a:p>
          <a:p>
            <a:pPr algn="ctr">
              <a:lnSpc>
                <a:spcPct val="150000"/>
              </a:lnSpc>
            </a:pPr>
            <a:r>
              <a:rPr lang="ar-SA" sz="2400" b="1" dirty="0">
                <a:latin typeface="Alexandria ExtraBold" pitchFamily="2" charset="-78"/>
                <a:cs typeface="Alexandria ExtraBold" pitchFamily="2" charset="-78"/>
              </a:rPr>
              <a:t> الكتابة </a:t>
            </a:r>
          </a:p>
          <a:p>
            <a:pPr algn="ctr"/>
            <a:r>
              <a:rPr lang="ar-SA" sz="2400" b="1" dirty="0">
                <a:latin typeface="Alexandria ExtraBold" pitchFamily="2" charset="-78"/>
                <a:cs typeface="Alexandria ExtraBold" pitchFamily="2" charset="-78"/>
              </a:rPr>
              <a:t>الجيدة</a:t>
            </a:r>
            <a:r>
              <a:rPr lang="ar-SA" b="1" dirty="0">
                <a:latin typeface="Alexandria ExtraBold" pitchFamily="2" charset="-78"/>
                <a:cs typeface="Alexandria ExtraBold" pitchFamily="2" charset="-78"/>
              </a:rPr>
              <a:t>:</a:t>
            </a:r>
            <a:endParaRPr lang="en-US" sz="2800" b="1" dirty="0">
              <a:solidFill>
                <a:srgbClr val="00B0F0"/>
              </a:solidFill>
              <a:latin typeface="Alexandria ExtraBold" pitchFamily="2" charset="-78"/>
              <a:cs typeface="Alexandria ExtraBold"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17600" y="1285192"/>
            <a:ext cx="8839200" cy="4370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33001" y="1537197"/>
            <a:ext cx="8552363" cy="4461862"/>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r>
              <a:rPr lang="ar-SA" sz="2400" b="1" dirty="0">
                <a:solidFill>
                  <a:srgbClr val="C00000"/>
                </a:solidFill>
                <a:latin typeface="Alexandria SemiBold" pitchFamily="2" charset="-78"/>
                <a:cs typeface="Alexandria SemiBold" pitchFamily="2" charset="-78"/>
              </a:rPr>
              <a:t>الأسلوب:</a:t>
            </a:r>
            <a:r>
              <a:rPr lang="ar-SA" sz="2400" dirty="0">
                <a:solidFill>
                  <a:srgbClr val="C00000"/>
                </a:solidFill>
                <a:latin typeface="Alexandria SemiBold" pitchFamily="2" charset="-78"/>
                <a:cs typeface="Alexandria SemiBold" pitchFamily="2" charset="-78"/>
              </a:rPr>
              <a:t> </a:t>
            </a:r>
            <a:r>
              <a:rPr lang="ar-SA" sz="2400" dirty="0">
                <a:latin typeface="Alexandria SemiBold" pitchFamily="2" charset="-78"/>
                <a:cs typeface="Alexandria SemiBold" pitchFamily="2" charset="-78"/>
              </a:rPr>
              <a:t>حسن تنظيم وتقسيم الجمل والفقرات وإتقان أسلوب الكتابة فيها بحيث يجمع بين المتعة والفائدة، ويتم ذلك من خلال أسلوب الإقناع العقلي الذي يعتمد على الحجج وال</a:t>
            </a:r>
            <a:r>
              <a:rPr lang="ar-EG" sz="2400" dirty="0">
                <a:latin typeface="Alexandria SemiBold" pitchFamily="2" charset="-78"/>
                <a:cs typeface="Alexandria SemiBold" pitchFamily="2" charset="-78"/>
              </a:rPr>
              <a:t>أ</a:t>
            </a:r>
            <a:r>
              <a:rPr lang="ar-SA" sz="2400" dirty="0">
                <a:latin typeface="Alexandria SemiBold" pitchFamily="2" charset="-78"/>
                <a:cs typeface="Alexandria SemiBold" pitchFamily="2" charset="-78"/>
              </a:rPr>
              <a:t>دلة والحقائق أو أسلوب التأثير العاطفي الوجداني انطلاقاً من المشاعر والأحاسيس المحيطة بالكاتب والقضية أو أسلوب السخرية أو توظيف أحداث الحياة اليومية.</a:t>
            </a:r>
            <a:endParaRPr lang="en-US" sz="2400" dirty="0">
              <a:latin typeface="Alexandria SemiBold" pitchFamily="2" charset="-78"/>
              <a:cs typeface="Alexandria SemiBold" pitchFamily="2" charset="-78"/>
            </a:endParaRPr>
          </a:p>
          <a:p>
            <a:pPr lvl="0" algn="r" rtl="1">
              <a:lnSpc>
                <a:spcPct val="150000"/>
              </a:lnSpc>
            </a:pPr>
            <a:endParaRPr lang="en-US" sz="2400" dirty="0">
              <a:latin typeface="Alexandria SemiBold" pitchFamily="2" charset="-78"/>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87403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53147"/>
            <a:ext cx="10340772" cy="4337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97942" y="912558"/>
            <a:ext cx="5259250" cy="584775"/>
          </a:xfrm>
          <a:prstGeom prst="rect">
            <a:avLst/>
          </a:prstGeom>
          <a:noFill/>
        </p:spPr>
        <p:txBody>
          <a:bodyPr wrap="square" rtlCol="0">
            <a:spAutoFit/>
          </a:bodyPr>
          <a:lstStyle/>
          <a:p>
            <a:r>
              <a:rPr lang="ar-SA" sz="3200" b="1" dirty="0">
                <a:solidFill>
                  <a:srgbClr val="C00000"/>
                </a:solidFill>
                <a:latin typeface="Alexandria ExtraBold" pitchFamily="2" charset="-78"/>
                <a:cs typeface="Alexandria ExtraBold" pitchFamily="2" charset="-78"/>
              </a:rPr>
              <a:t>علامات الترقيم:</a:t>
            </a:r>
            <a:endParaRPr lang="en-US" sz="3200" b="1" dirty="0">
              <a:solidFill>
                <a:srgbClr val="C00000"/>
              </a:solidFill>
              <a:latin typeface="Alexandria ExtraBold" pitchFamily="2" charset="-78"/>
              <a:cs typeface="Alexandria Extra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075239"/>
            <a:ext cx="10151847" cy="4039567"/>
          </a:xfrm>
          <a:prstGeom prst="rect">
            <a:avLst/>
          </a:prstGeom>
          <a:noFill/>
        </p:spPr>
        <p:txBody>
          <a:bodyPr wrap="square" rtlCol="0">
            <a:spAutoFit/>
          </a:bodyPr>
          <a:lstStyle/>
          <a:p>
            <a:pPr algn="r">
              <a:lnSpc>
                <a:spcPct val="150000"/>
              </a:lnSpc>
            </a:pPr>
            <a:r>
              <a:rPr lang="ar-SA" sz="2400" dirty="0">
                <a:latin typeface="Alexandria SemiBold" pitchFamily="2" charset="-78"/>
                <a:cs typeface="Alexandria SemiBold" pitchFamily="2" charset="-78"/>
              </a:rPr>
              <a:t>علامات الترقيم: هي رموز اصطلاحية توضع بين الجمل أو الكلمات أثناء الكتابة؛ لتُحدد مواقع الفصل أو الوقف والابتداء.</a:t>
            </a:r>
            <a:endParaRPr lang="en-US" sz="2400" dirty="0">
              <a:latin typeface="Alexandria SemiBold" pitchFamily="2" charset="-78"/>
              <a:cs typeface="Alexandria SemiBold" pitchFamily="2" charset="-78"/>
            </a:endParaRPr>
          </a:p>
          <a:p>
            <a:pPr algn="r">
              <a:lnSpc>
                <a:spcPct val="150000"/>
              </a:lnSpc>
            </a:pPr>
            <a:endParaRPr lang="en-US" sz="300" dirty="0">
              <a:latin typeface="Alexandria SemiBold" pitchFamily="2" charset="-78"/>
              <a:cs typeface="Alexandria SemiBold" pitchFamily="2" charset="-78"/>
            </a:endParaRPr>
          </a:p>
          <a:p>
            <a:pPr algn="r">
              <a:lnSpc>
                <a:spcPct val="150000"/>
              </a:lnSpc>
            </a:pPr>
            <a:r>
              <a:rPr lang="ar-SA" sz="2400" dirty="0">
                <a:latin typeface="Alexandria SemiBold" pitchFamily="2" charset="-78"/>
                <a:cs typeface="Alexandria SemiBold" pitchFamily="2" charset="-78"/>
              </a:rPr>
              <a:t>كما أنها هي أداة مهمة من أدوات الكاتب لضبط الكتابة؛ فتلعب دوراً حاسماً في ضمان الفهم الصحيح للمعني وعدم تشتت القاريء من خلال تحديد بدايات الأفكار ونهاياتها، مما يساعد على نقل المعاني والمشاعر والتمييز بين الأفكار المختلفة؛ لذلك يطلق عليها بطل التواصل الفعال.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70736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0496" y="1615869"/>
            <a:ext cx="11017491" cy="45232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4347" y="1982892"/>
            <a:ext cx="10589787" cy="1754326"/>
          </a:xfrm>
          <a:prstGeom prst="rect">
            <a:avLst/>
          </a:prstGeom>
          <a:noFill/>
        </p:spPr>
        <p:txBody>
          <a:bodyPr wrap="square" rtlCol="0">
            <a:spAutoFit/>
          </a:bodyPr>
          <a:lstStyle/>
          <a:p>
            <a:pPr algn="r">
              <a:lnSpc>
                <a:spcPct val="150000"/>
              </a:lnSpc>
            </a:pPr>
            <a:r>
              <a:rPr lang="ar-SA" sz="2400" dirty="0">
                <a:latin typeface="Alexandria SemiBold" pitchFamily="2" charset="-78"/>
                <a:cs typeface="Alexandria SemiBold" pitchFamily="2" charset="-78"/>
              </a:rPr>
              <a:t>   وبدون علامات الترقيم المناسبة، يمكن أن ينشأ سوء الفهم بسهولة، وهو ما يجعلها أداة حيوية للكُتاب والمتحدثين على حد سواء. وفيما يلي أهم علامات الترقيم التي تُحسن مهاراتك في الكتابة والتواصل.</a:t>
            </a:r>
            <a:endParaRPr lang="en-US" sz="24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rotWithShape="1">
          <a:blip r:embed="rId3">
            <a:extLst>
              <a:ext uri="{BEBA8EAE-BF5A-486C-A8C5-ECC9F3942E4B}">
                <a14:imgProps xmlns:a14="http://schemas.microsoft.com/office/drawing/2010/main">
                  <a14:imgLayer r:embed="rId4">
                    <a14:imgEffect>
                      <a14:backgroundRemoval t="12778" b="30741" l="45625" r="55729"/>
                    </a14:imgEffect>
                  </a14:imgLayer>
                </a14:imgProps>
              </a:ext>
              <a:ext uri="{28A0092B-C50C-407E-A947-70E740481C1C}">
                <a14:useLocalDpi xmlns:a14="http://schemas.microsoft.com/office/drawing/2010/main" val="0"/>
              </a:ext>
            </a:extLst>
          </a:blip>
          <a:srcRect l="48088" t="13611" r="45331" b="75000"/>
          <a:stretch/>
        </p:blipFill>
        <p:spPr>
          <a:xfrm>
            <a:off x="10969113" y="3763882"/>
            <a:ext cx="365021" cy="503036"/>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1725560" y="3763882"/>
            <a:ext cx="9136627" cy="646331"/>
          </a:xfrm>
          <a:prstGeom prst="rect">
            <a:avLst/>
          </a:prstGeom>
          <a:noFill/>
        </p:spPr>
        <p:txBody>
          <a:bodyPr wrap="square" rtlCol="0">
            <a:spAutoFit/>
          </a:bodyPr>
          <a:lstStyle/>
          <a:p>
            <a:pPr algn="r" rtl="1">
              <a:lnSpc>
                <a:spcPct val="150000"/>
              </a:lnSpc>
            </a:pPr>
            <a:r>
              <a:rPr lang="ar-SA" sz="2400" b="1" dirty="0">
                <a:latin typeface="Alexandria SemiBold" pitchFamily="2" charset="-78"/>
                <a:cs typeface="Alexandria SemiBold" pitchFamily="2" charset="-78"/>
              </a:rPr>
              <a:t>النقطة ( . ): توضع النقطة في نهاية الجملة التي تم معناها.</a:t>
            </a:r>
          </a:p>
        </p:txBody>
      </p:sp>
      <p:sp>
        <p:nvSpPr>
          <p:cNvPr id="14" name="TextBox 13">
            <a:extLst>
              <a:ext uri="{FF2B5EF4-FFF2-40B4-BE49-F238E27FC236}">
                <a16:creationId xmlns:a16="http://schemas.microsoft.com/office/drawing/2014/main" id="{F9A80F9F-74DB-1D57-04E8-E20E92A09B0A}"/>
              </a:ext>
            </a:extLst>
          </p:cNvPr>
          <p:cNvSpPr txBox="1"/>
          <p:nvPr/>
        </p:nvSpPr>
        <p:spPr>
          <a:xfrm>
            <a:off x="324466" y="4372067"/>
            <a:ext cx="10557582" cy="1754326"/>
          </a:xfrm>
          <a:prstGeom prst="rect">
            <a:avLst/>
          </a:prstGeom>
          <a:noFill/>
        </p:spPr>
        <p:txBody>
          <a:bodyPr wrap="square" rtlCol="0">
            <a:spAutoFit/>
          </a:bodyPr>
          <a:lstStyle/>
          <a:p>
            <a:pPr algn="r" rtl="1">
              <a:lnSpc>
                <a:spcPct val="150000"/>
              </a:lnSpc>
            </a:pPr>
            <a:r>
              <a:rPr lang="ar-SA" sz="2400" b="1" dirty="0">
                <a:latin typeface="Alexandria SemiBold" pitchFamily="2" charset="-78"/>
                <a:cs typeface="Alexandria SemiBold" pitchFamily="2" charset="-78"/>
              </a:rPr>
              <a:t>الشرطة ( - ): توضع عند وجود صفتين معاً. </a:t>
            </a:r>
            <a:r>
              <a:rPr lang="ar-SA" sz="2400" b="1" dirty="0">
                <a:solidFill>
                  <a:srgbClr val="00B050"/>
                </a:solidFill>
                <a:latin typeface="Alexandria SemiBold" pitchFamily="2" charset="-78"/>
                <a:cs typeface="Alexandria SemiBold" pitchFamily="2" charset="-78"/>
              </a:rPr>
              <a:t>مثال</a:t>
            </a:r>
            <a:r>
              <a:rPr lang="ar-SA" sz="2400" b="1" dirty="0">
                <a:latin typeface="Alexandria SemiBold" pitchFamily="2" charset="-78"/>
                <a:cs typeface="Alexandria SemiBold" pitchFamily="2" charset="-78"/>
              </a:rPr>
              <a:t>: حالات العالم-الحقيقي</a:t>
            </a:r>
          </a:p>
          <a:p>
            <a:pPr algn="ctr" rtl="1">
              <a:lnSpc>
                <a:spcPct val="150000"/>
              </a:lnSpc>
            </a:pPr>
            <a:r>
              <a:rPr lang="ar-SA" sz="2400" b="1" dirty="0">
                <a:latin typeface="Alexandria SemiBold" pitchFamily="2" charset="-78"/>
                <a:cs typeface="Alexandria SemiBold" pitchFamily="2" charset="-78"/>
              </a:rPr>
              <a:t>                - تستخدم للتعبير عن قيمة تتراوح بين قيمتين صغرى وكبرى.                </a:t>
            </a:r>
            <a:r>
              <a:rPr lang="ar-SA" sz="2400" b="1" dirty="0">
                <a:solidFill>
                  <a:srgbClr val="00B050"/>
                </a:solidFill>
                <a:latin typeface="Alexandria SemiBold" pitchFamily="2" charset="-78"/>
                <a:cs typeface="Alexandria SemiBold" pitchFamily="2" charset="-78"/>
              </a:rPr>
              <a:t>مثال</a:t>
            </a:r>
            <a:r>
              <a:rPr lang="ar-SA" sz="2400" b="1" dirty="0">
                <a:latin typeface="Alexandria SemiBold" pitchFamily="2" charset="-78"/>
                <a:cs typeface="Alexandria SemiBold" pitchFamily="2" charset="-78"/>
              </a:rPr>
              <a:t>: </a:t>
            </a:r>
            <a:r>
              <a:rPr lang="ar-SA" sz="2000" b="1" dirty="0">
                <a:latin typeface="Alexandria SemiBold" pitchFamily="2" charset="-78"/>
                <a:cs typeface="Alexandria SemiBold" pitchFamily="2" charset="-78"/>
              </a:rPr>
              <a:t>يتراوح أعداد الشهداء في القصف الأخير ما بين 30-50 شهيداً.</a:t>
            </a:r>
          </a:p>
        </p:txBody>
      </p:sp>
    </p:spTree>
    <p:extLst>
      <p:ext uri="{BB962C8B-B14F-4D97-AF65-F5344CB8AC3E}">
        <p14:creationId xmlns:p14="http://schemas.microsoft.com/office/powerpoint/2010/main" val="4228505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0496" y="1615869"/>
            <a:ext cx="11017491" cy="45232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4347" y="1982892"/>
            <a:ext cx="10589787" cy="583878"/>
          </a:xfrm>
          <a:prstGeom prst="rect">
            <a:avLst/>
          </a:prstGeom>
          <a:noFill/>
        </p:spPr>
        <p:txBody>
          <a:bodyPr wrap="square" rtlCol="0">
            <a:spAutoFit/>
          </a:bodyPr>
          <a:lstStyle/>
          <a:p>
            <a:pPr algn="r">
              <a:lnSpc>
                <a:spcPct val="150000"/>
              </a:lnSpc>
            </a:pPr>
            <a:r>
              <a:rPr lang="ar-SA" sz="2400" dirty="0">
                <a:latin typeface="Alexandria SemiBold" pitchFamily="2" charset="-78"/>
                <a:cs typeface="Alexandria SemiBold" pitchFamily="2" charset="-78"/>
              </a:rPr>
              <a:t>   </a:t>
            </a:r>
            <a:endParaRPr lang="en-US" sz="24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942308" y="2001900"/>
            <a:ext cx="10209315" cy="1137876"/>
          </a:xfrm>
          <a:prstGeom prst="rect">
            <a:avLst/>
          </a:prstGeom>
          <a:noFill/>
        </p:spPr>
        <p:txBody>
          <a:bodyPr wrap="square" rtlCol="0">
            <a:spAutoFit/>
          </a:bodyPr>
          <a:lstStyle/>
          <a:p>
            <a:pPr algn="r" rtl="1">
              <a:lnSpc>
                <a:spcPct val="150000"/>
              </a:lnSpc>
            </a:pPr>
            <a:r>
              <a:rPr lang="ar-SA" sz="2400" b="1" dirty="0">
                <a:solidFill>
                  <a:srgbClr val="C00000"/>
                </a:solidFill>
                <a:latin typeface="Alexandria SemiBold" pitchFamily="2" charset="-78"/>
                <a:cs typeface="Alexandria SemiBold" pitchFamily="2" charset="-78"/>
              </a:rPr>
              <a:t>شرطتا الاعتراض ( -    -  ): </a:t>
            </a:r>
            <a:r>
              <a:rPr lang="ar-SA" sz="2400" b="1" dirty="0">
                <a:latin typeface="Alexandria SemiBold" pitchFamily="2" charset="-78"/>
                <a:cs typeface="Alexandria SemiBold" pitchFamily="2" charset="-78"/>
              </a:rPr>
              <a:t>يأتي بينهما الكلام المعترض لهدف محدد؛ كالتأكيد أو التنبيه لأمر ما أو معلومة يجد الكاتب ضرورة ذكرها.</a:t>
            </a:r>
          </a:p>
        </p:txBody>
      </p:sp>
      <p:sp>
        <p:nvSpPr>
          <p:cNvPr id="14" name="TextBox 13">
            <a:extLst>
              <a:ext uri="{FF2B5EF4-FFF2-40B4-BE49-F238E27FC236}">
                <a16:creationId xmlns:a16="http://schemas.microsoft.com/office/drawing/2014/main" id="{F9A80F9F-74DB-1D57-04E8-E20E92A09B0A}"/>
              </a:ext>
            </a:extLst>
          </p:cNvPr>
          <p:cNvSpPr txBox="1"/>
          <p:nvPr/>
        </p:nvSpPr>
        <p:spPr>
          <a:xfrm>
            <a:off x="182884" y="3178045"/>
            <a:ext cx="10350980" cy="1169551"/>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r>
              <a:rPr lang="ar-SA" sz="2000" b="1" dirty="0">
                <a:latin typeface="Alexandria SemiBold" pitchFamily="2" charset="-78"/>
                <a:cs typeface="Alexandria SemiBold" pitchFamily="2" charset="-78"/>
              </a:rPr>
              <a:t>علمتُ – في جلسة خاصة – بالموافقة على ما توصلت إليه اللجنة بدراسة مشروع.</a:t>
            </a:r>
          </a:p>
          <a:p>
            <a:pPr marL="342900" indent="-342900" algn="r" rtl="1">
              <a:lnSpc>
                <a:spcPct val="200000"/>
              </a:lnSpc>
              <a:buFont typeface="Wingdings" panose="05000000000000000000" pitchFamily="2" charset="2"/>
              <a:buChar char="ü"/>
            </a:pPr>
            <a:r>
              <a:rPr lang="ar-SA" sz="2000" b="1" dirty="0">
                <a:latin typeface="Alexandria SemiBold" pitchFamily="2" charset="-78"/>
                <a:cs typeface="Alexandria SemiBold" pitchFamily="2" charset="-78"/>
              </a:rPr>
              <a:t>  إن الرسول محمد – صلى الله عليه وسلم – كان حريصاً على نشر العلم بين الناس. </a:t>
            </a:r>
          </a:p>
        </p:txBody>
      </p:sp>
      <p:sp>
        <p:nvSpPr>
          <p:cNvPr id="11" name="TextBox 10">
            <a:extLst>
              <a:ext uri="{FF2B5EF4-FFF2-40B4-BE49-F238E27FC236}">
                <a16:creationId xmlns:a16="http://schemas.microsoft.com/office/drawing/2014/main" id="{F9A80F9F-74DB-1D57-04E8-E20E92A09B0A}"/>
              </a:ext>
            </a:extLst>
          </p:cNvPr>
          <p:cNvSpPr txBox="1"/>
          <p:nvPr/>
        </p:nvSpPr>
        <p:spPr>
          <a:xfrm>
            <a:off x="934583" y="4308736"/>
            <a:ext cx="9743250" cy="1754326"/>
          </a:xfrm>
          <a:prstGeom prst="rect">
            <a:avLst/>
          </a:prstGeom>
          <a:noFill/>
        </p:spPr>
        <p:txBody>
          <a:bodyPr wrap="square" rtlCol="0">
            <a:spAutoFit/>
          </a:bodyPr>
          <a:lstStyle/>
          <a:p>
            <a:pPr algn="r" rtl="1">
              <a:lnSpc>
                <a:spcPct val="150000"/>
              </a:lnSpc>
            </a:pPr>
            <a:r>
              <a:rPr lang="ar-SA" sz="2400" b="1" dirty="0">
                <a:solidFill>
                  <a:srgbClr val="C00000"/>
                </a:solidFill>
                <a:latin typeface="Alexandria SemiBold" pitchFamily="2" charset="-78"/>
                <a:cs typeface="Alexandria SemiBold" pitchFamily="2" charset="-78"/>
              </a:rPr>
              <a:t>أقواس التنبيه (    ): </a:t>
            </a:r>
            <a:r>
              <a:rPr lang="ar-SA" sz="2400" b="1" dirty="0">
                <a:latin typeface="Alexandria SemiBold" pitchFamily="2" charset="-78"/>
                <a:cs typeface="Alexandria SemiBold" pitchFamily="2" charset="-78"/>
              </a:rPr>
              <a:t>توضع حول الكلام المُفسِر لما قبله، أو حول كلمة أجنبية، أو الأرقام الترتيبية.</a:t>
            </a:r>
          </a:p>
          <a:p>
            <a:pPr algn="ctr" rtl="1">
              <a:lnSpc>
                <a:spcPct val="150000"/>
              </a:lnSpc>
            </a:pPr>
            <a:r>
              <a:rPr lang="ar-SA" sz="2400" b="1" dirty="0">
                <a:latin typeface="Alexandria SemiBold" pitchFamily="2" charset="-78"/>
                <a:cs typeface="Alexandria SemiBold" pitchFamily="2" charset="-78"/>
              </a:rPr>
              <a:t> </a:t>
            </a:r>
            <a:r>
              <a:rPr lang="ar-SA" sz="2000" b="1" dirty="0">
                <a:solidFill>
                  <a:srgbClr val="00B050"/>
                </a:solidFill>
                <a:latin typeface="Alexandria SemiBold" pitchFamily="2" charset="-78"/>
                <a:cs typeface="Alexandria SemiBold" pitchFamily="2" charset="-78"/>
              </a:rPr>
              <a:t>مثال</a:t>
            </a:r>
            <a:r>
              <a:rPr lang="ar-SA" sz="2000" b="1" dirty="0">
                <a:latin typeface="Alexandria SemiBold" pitchFamily="2" charset="-78"/>
                <a:cs typeface="Alexandria SemiBold" pitchFamily="2" charset="-78"/>
              </a:rPr>
              <a:t>: (1) انتشر (الكمبيوتر) في كثير من مجالات الحياة.</a:t>
            </a:r>
          </a:p>
        </p:txBody>
      </p:sp>
      <p:sp>
        <p:nvSpPr>
          <p:cNvPr id="12" name="TextBox 11">
            <a:extLst>
              <a:ext uri="{FF2B5EF4-FFF2-40B4-BE49-F238E27FC236}">
                <a16:creationId xmlns:a16="http://schemas.microsoft.com/office/drawing/2014/main" id="{F9A80F9F-74DB-1D57-04E8-E20E92A09B0A}"/>
              </a:ext>
            </a:extLst>
          </p:cNvPr>
          <p:cNvSpPr txBox="1"/>
          <p:nvPr/>
        </p:nvSpPr>
        <p:spPr>
          <a:xfrm>
            <a:off x="10402487" y="3314627"/>
            <a:ext cx="857866" cy="501932"/>
          </a:xfrm>
          <a:prstGeom prst="rect">
            <a:avLst/>
          </a:prstGeom>
          <a:noFill/>
        </p:spPr>
        <p:txBody>
          <a:bodyPr wrap="square" rtlCol="0">
            <a:spAutoFit/>
          </a:bodyPr>
          <a:lstStyle/>
          <a:p>
            <a:pPr algn="r" rtl="1">
              <a:lnSpc>
                <a:spcPct val="150000"/>
              </a:lnSpc>
            </a:pPr>
            <a:r>
              <a:rPr lang="ar-SA" sz="2000" b="1" dirty="0">
                <a:solidFill>
                  <a:srgbClr val="00B050"/>
                </a:solidFill>
                <a:latin typeface="Alexandria SemiBold" pitchFamily="2" charset="-78"/>
                <a:cs typeface="Alexandria SemiBold" pitchFamily="2" charset="-78"/>
              </a:rPr>
              <a:t>مثال</a:t>
            </a:r>
            <a:r>
              <a:rPr lang="ar-SA" sz="2000" b="1" dirty="0">
                <a:latin typeface="Alexandria SemiBold" pitchFamily="2" charset="-78"/>
                <a:cs typeface="Alexandria SemiBold" pitchFamily="2" charset="-78"/>
              </a:rPr>
              <a:t>:</a:t>
            </a:r>
          </a:p>
        </p:txBody>
      </p:sp>
      <p:pic>
        <p:nvPicPr>
          <p:cNvPr id="2" name="Picture 1"/>
          <p:cNvPicPr>
            <a:picLocks noChangeAspect="1"/>
          </p:cNvPicPr>
          <p:nvPr/>
        </p:nvPicPr>
        <p:blipFill rotWithShape="1">
          <a:blip r:embed="rId3">
            <a:clrChange>
              <a:clrFrom>
                <a:srgbClr val="F3F3F3"/>
              </a:clrFrom>
              <a:clrTo>
                <a:srgbClr val="F3F3F3">
                  <a:alpha val="0"/>
                </a:srgbClr>
              </a:clrTo>
            </a:clrChange>
            <a:extLst>
              <a:ext uri="{28A0092B-C50C-407E-A947-70E740481C1C}">
                <a14:useLocalDpi xmlns:a14="http://schemas.microsoft.com/office/drawing/2010/main" val="0"/>
              </a:ext>
            </a:extLst>
          </a:blip>
          <a:srcRect l="79673" t="69531" r="10432" b="13786"/>
          <a:stretch/>
        </p:blipFill>
        <p:spPr>
          <a:xfrm>
            <a:off x="10654216" y="4492722"/>
            <a:ext cx="855407" cy="811161"/>
          </a:xfrm>
          <a:prstGeom prst="rect">
            <a:avLst/>
          </a:prstGeom>
        </p:spPr>
      </p:pic>
    </p:spTree>
    <p:extLst>
      <p:ext uri="{BB962C8B-B14F-4D97-AF65-F5344CB8AC3E}">
        <p14:creationId xmlns:p14="http://schemas.microsoft.com/office/powerpoint/2010/main" val="2082115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3">
            <a:extLst>
              <a:ext uri="{BEBA8EAE-BF5A-486C-A8C5-ECC9F3942E4B}">
                <a14:imgProps xmlns:a14="http://schemas.microsoft.com/office/drawing/2010/main">
                  <a14:imgLayer r:embed="rId4">
                    <a14:imgEffect>
                      <a14:backgroundRemoval t="19074" b="35864" l="79531" r="88004"/>
                    </a14:imgEffect>
                  </a14:imgLayer>
                </a14:imgProps>
              </a:ext>
              <a:ext uri="{28A0092B-C50C-407E-A947-70E740481C1C}">
                <a14:useLocalDpi xmlns:a14="http://schemas.microsoft.com/office/drawing/2010/main" val="0"/>
              </a:ext>
            </a:extLst>
          </a:blip>
          <a:srcRect l="80903" t="16975" r="10937" b="65432"/>
          <a:stretch/>
        </p:blipFill>
        <p:spPr>
          <a:xfrm>
            <a:off x="10929896" y="1763792"/>
            <a:ext cx="895350" cy="1085850"/>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617280" y="1866233"/>
            <a:ext cx="10323772" cy="2585323"/>
          </a:xfrm>
          <a:prstGeom prst="rect">
            <a:avLst/>
          </a:prstGeom>
          <a:noFill/>
        </p:spPr>
        <p:txBody>
          <a:bodyPr wrap="square" rtlCol="0">
            <a:spAutoFit/>
          </a:bodyPr>
          <a:lstStyle/>
          <a:p>
            <a:pPr algn="r">
              <a:lnSpc>
                <a:spcPct val="150000"/>
              </a:lnSpc>
            </a:pPr>
            <a:r>
              <a:rPr lang="ar-SA" sz="2800" dirty="0">
                <a:solidFill>
                  <a:srgbClr val="C00000"/>
                </a:solidFill>
                <a:latin typeface="Alexandria SemiBold" pitchFamily="2" charset="-78"/>
                <a:cs typeface="Alexandria SemiBold" pitchFamily="2" charset="-78"/>
              </a:rPr>
              <a:t>الفاصلة ( </a:t>
            </a:r>
            <a:r>
              <a:rPr lang="ar-SA" sz="3200" dirty="0">
                <a:solidFill>
                  <a:srgbClr val="C00000"/>
                </a:solidFill>
                <a:latin typeface="Alexandria SemiBold" pitchFamily="2" charset="-78"/>
                <a:cs typeface="Alexandria SemiBold" pitchFamily="2" charset="-78"/>
              </a:rPr>
              <a:t>،</a:t>
            </a:r>
            <a:r>
              <a:rPr lang="ar-SA" sz="2800" dirty="0">
                <a:solidFill>
                  <a:srgbClr val="C00000"/>
                </a:solidFill>
                <a:latin typeface="Alexandria SemiBold" pitchFamily="2" charset="-78"/>
                <a:cs typeface="Alexandria SemiBold" pitchFamily="2" charset="-78"/>
              </a:rPr>
              <a:t> ) </a:t>
            </a:r>
            <a:r>
              <a:rPr lang="ar-SA" sz="2800" dirty="0">
                <a:latin typeface="Alexandria SemiBold" pitchFamily="2" charset="-78"/>
                <a:cs typeface="Alexandria SemiBold" pitchFamily="2" charset="-78"/>
              </a:rPr>
              <a:t>: تكتب ملاصقة للكلمة التي تسبقها ولا يترك بينهما فراغ، وتوضع في عدة أماكن: </a:t>
            </a:r>
          </a:p>
          <a:p>
            <a:pPr marL="457200" indent="-45720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توضع بين الجمل، فيقف القاريء عندها وقفة خفيفة.</a:t>
            </a:r>
            <a:endParaRPr lang="en-US" sz="2400" dirty="0">
              <a:latin typeface="Alexandria SemiBold" pitchFamily="2" charset="-78"/>
              <a:cs typeface="Alexandria SemiBold" pitchFamily="2" charset="-78"/>
            </a:endParaRPr>
          </a:p>
          <a:p>
            <a:pPr marL="457200" indent="-45720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توضع بين الجمل التي يكون في مجموعها كلام تام في معنى معين</a:t>
            </a:r>
            <a:endParaRPr lang="en-US" sz="2400" dirty="0">
              <a:latin typeface="Alexandria SemiBold" pitchFamily="2" charset="-78"/>
              <a:cs typeface="Alexandria SemiBold" pitchFamily="2" charset="-78"/>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617280" y="4710373"/>
            <a:ext cx="10396799" cy="1323439"/>
          </a:xfrm>
          <a:prstGeom prst="rect">
            <a:avLst/>
          </a:prstGeom>
          <a:noFill/>
        </p:spPr>
        <p:txBody>
          <a:bodyPr wrap="square" rtlCol="0">
            <a:spAutoFit/>
          </a:bodyPr>
          <a:lstStyle/>
          <a:p>
            <a:pPr algn="r" rtl="1"/>
            <a:r>
              <a:rPr lang="ar-SA" sz="2000" b="1" dirty="0">
                <a:solidFill>
                  <a:srgbClr val="00B050"/>
                </a:solidFill>
                <a:latin typeface="Alexandria SemiBold" pitchFamily="2" charset="-78"/>
                <a:cs typeface="Alexandria SemiBold" pitchFamily="2" charset="-78"/>
              </a:rPr>
              <a:t>مثال: </a:t>
            </a:r>
            <a:r>
              <a:rPr lang="ar-SA" sz="2000" b="1" dirty="0">
                <a:latin typeface="Alexandria SemiBold" pitchFamily="2" charset="-78"/>
                <a:cs typeface="Alexandria SemiBold" pitchFamily="2" charset="-78"/>
              </a:rPr>
              <a:t>إمداد الريف بالكهرباء يحقق فوائد كثيرة: فهو يساعد على حفظ الأمن</a:t>
            </a:r>
            <a:r>
              <a:rPr lang="ar-SA" sz="3600" b="1" dirty="0">
                <a:solidFill>
                  <a:srgbClr val="FF0000"/>
                </a:solidFill>
                <a:latin typeface="Alexandria SemiBold" pitchFamily="2" charset="-78"/>
                <a:cs typeface="Alexandria SemiBold" pitchFamily="2" charset="-78"/>
              </a:rPr>
              <a:t>،</a:t>
            </a:r>
            <a:r>
              <a:rPr lang="ar-SA" sz="2000" b="1" dirty="0">
                <a:latin typeface="Alexandria SemiBold" pitchFamily="2" charset="-78"/>
                <a:cs typeface="Alexandria SemiBold" pitchFamily="2" charset="-78"/>
              </a:rPr>
              <a:t> ويرفع مستوى المعيشة في القرى</a:t>
            </a:r>
            <a:r>
              <a:rPr lang="ar-SA" sz="4400" b="1" dirty="0">
                <a:solidFill>
                  <a:srgbClr val="FF0000"/>
                </a:solidFill>
                <a:latin typeface="Alexandria SemiBold" pitchFamily="2" charset="-78"/>
                <a:cs typeface="Alexandria SemiBold" pitchFamily="2" charset="-78"/>
              </a:rPr>
              <a:t>،</a:t>
            </a:r>
            <a:r>
              <a:rPr lang="ar-SA" sz="2000" b="1" dirty="0">
                <a:latin typeface="Alexandria SemiBold" pitchFamily="2" charset="-78"/>
                <a:cs typeface="Alexandria SemiBold" pitchFamily="2" charset="-78"/>
              </a:rPr>
              <a:t> ويحد من الهجرة إلى المدن.</a:t>
            </a:r>
            <a:endParaRPr lang="en-US" sz="2000"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3830423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942307" y="2188878"/>
            <a:ext cx="9775000" cy="2123658"/>
          </a:xfrm>
          <a:prstGeom prst="rect">
            <a:avLst/>
          </a:prstGeom>
          <a:noFill/>
        </p:spPr>
        <p:txBody>
          <a:bodyPr wrap="square" rtlCol="0">
            <a:spAutoFit/>
          </a:bodyPr>
          <a:lstStyle/>
          <a:p>
            <a:pPr algn="r">
              <a:lnSpc>
                <a:spcPct val="150000"/>
              </a:lnSpc>
            </a:pPr>
            <a:r>
              <a:rPr lang="ar-SA" sz="2800" dirty="0">
                <a:solidFill>
                  <a:srgbClr val="C00000"/>
                </a:solidFill>
                <a:latin typeface="Alexandria SemiBold" pitchFamily="2" charset="-78"/>
                <a:cs typeface="Alexandria SemiBold" pitchFamily="2" charset="-78"/>
              </a:rPr>
              <a:t>الفاصلة المنقوطة ( </a:t>
            </a:r>
            <a:r>
              <a:rPr lang="ar-SA" sz="3200" dirty="0">
                <a:solidFill>
                  <a:srgbClr val="C00000"/>
                </a:solidFill>
                <a:latin typeface="Alexandria SemiBold" pitchFamily="2" charset="-78"/>
                <a:cs typeface="Alexandria SemiBold" pitchFamily="2" charset="-78"/>
              </a:rPr>
              <a:t>؛</a:t>
            </a:r>
            <a:r>
              <a:rPr lang="ar-SA" sz="2800" dirty="0">
                <a:solidFill>
                  <a:srgbClr val="C00000"/>
                </a:solidFill>
                <a:latin typeface="Alexandria SemiBold" pitchFamily="2" charset="-78"/>
                <a:cs typeface="Alexandria SemiBold" pitchFamily="2" charset="-78"/>
              </a:rPr>
              <a:t> ) </a:t>
            </a:r>
            <a:r>
              <a:rPr lang="ar-SA" sz="2800" dirty="0">
                <a:latin typeface="Alexandria SemiBold" pitchFamily="2" charset="-78"/>
                <a:cs typeface="Alexandria SemiBold" pitchFamily="2" charset="-78"/>
              </a:rPr>
              <a:t>: تكتب ملاصقة للكلمة التي تسبقها ولا يترك بينهما فراغ، وتوضع بين الجمل، فتشير بأن يقف القاريء عندها وقفة أطول من وقفة الفاصلة: </a:t>
            </a:r>
          </a:p>
        </p:txBody>
      </p:sp>
      <p:sp>
        <p:nvSpPr>
          <p:cNvPr id="19" name="TextBox 18">
            <a:extLst>
              <a:ext uri="{FF2B5EF4-FFF2-40B4-BE49-F238E27FC236}">
                <a16:creationId xmlns:a16="http://schemas.microsoft.com/office/drawing/2014/main" id="{F9A80F9F-74DB-1D57-04E8-E20E92A09B0A}"/>
              </a:ext>
            </a:extLst>
          </p:cNvPr>
          <p:cNvSpPr txBox="1"/>
          <p:nvPr/>
        </p:nvSpPr>
        <p:spPr>
          <a:xfrm>
            <a:off x="3156155" y="4518044"/>
            <a:ext cx="8179919" cy="830997"/>
          </a:xfrm>
          <a:prstGeom prst="rect">
            <a:avLst/>
          </a:prstGeom>
          <a:noFill/>
        </p:spPr>
        <p:txBody>
          <a:bodyPr wrap="square" rtlCol="0">
            <a:spAutoFit/>
          </a:bodyPr>
          <a:lstStyle/>
          <a:p>
            <a:pPr algn="r" rtl="1"/>
            <a:r>
              <a:rPr lang="ar-SA" sz="2800" b="1" dirty="0">
                <a:solidFill>
                  <a:srgbClr val="00B050"/>
                </a:solidFill>
                <a:latin typeface="Alexandria SemiBold" pitchFamily="2" charset="-78"/>
                <a:cs typeface="Alexandria SemiBold" pitchFamily="2" charset="-78"/>
              </a:rPr>
              <a:t>مثال: </a:t>
            </a:r>
            <a:r>
              <a:rPr lang="ar-SA" sz="2400" b="1" dirty="0">
                <a:latin typeface="Alexandria SemiBold" pitchFamily="2" charset="-78"/>
                <a:cs typeface="Alexandria SemiBold" pitchFamily="2" charset="-78"/>
              </a:rPr>
              <a:t>سأعتذر عن محاضرة اليوم</a:t>
            </a:r>
            <a:r>
              <a:rPr lang="ar-SA" sz="3600" b="1" dirty="0">
                <a:solidFill>
                  <a:srgbClr val="FF0000"/>
                </a:solidFill>
                <a:latin typeface="Alexandria SemiBold" pitchFamily="2" charset="-78"/>
                <a:cs typeface="Alexandria SemiBold" pitchFamily="2" charset="-78"/>
              </a:rPr>
              <a:t>؛</a:t>
            </a:r>
            <a:r>
              <a:rPr lang="ar-SA" sz="4800" b="1" dirty="0">
                <a:solidFill>
                  <a:srgbClr val="FF0000"/>
                </a:solidFill>
                <a:latin typeface="Alexandria SemiBold" pitchFamily="2" charset="-78"/>
                <a:cs typeface="Alexandria SemiBold" pitchFamily="2" charset="-78"/>
              </a:rPr>
              <a:t> </a:t>
            </a:r>
            <a:r>
              <a:rPr lang="ar-SA" sz="2400" b="1" dirty="0">
                <a:latin typeface="Alexandria SemiBold" pitchFamily="2" charset="-78"/>
                <a:cs typeface="Alexandria SemiBold" pitchFamily="2" charset="-78"/>
              </a:rPr>
              <a:t>لأنني أشعر بالإرهاق.</a:t>
            </a:r>
            <a:endParaRPr lang="en-US" sz="2400" b="1"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49392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942307" y="2014067"/>
            <a:ext cx="9775000" cy="3416320"/>
          </a:xfrm>
          <a:prstGeom prst="rect">
            <a:avLst/>
          </a:prstGeom>
          <a:noFill/>
        </p:spPr>
        <p:txBody>
          <a:bodyPr wrap="square" rtlCol="0">
            <a:spAutoFit/>
          </a:bodyPr>
          <a:lstStyle/>
          <a:p>
            <a:pPr algn="r">
              <a:lnSpc>
                <a:spcPct val="150000"/>
              </a:lnSpc>
            </a:pPr>
            <a:r>
              <a:rPr lang="ar-SA" sz="2800" dirty="0">
                <a:solidFill>
                  <a:srgbClr val="C00000"/>
                </a:solidFill>
                <a:latin typeface="Alexandria SemiBold" pitchFamily="2" charset="-78"/>
                <a:cs typeface="Alexandria SemiBold" pitchFamily="2" charset="-78"/>
              </a:rPr>
              <a:t>النقطتان ( </a:t>
            </a:r>
            <a:r>
              <a:rPr lang="ar-SA" sz="3200" dirty="0">
                <a:solidFill>
                  <a:srgbClr val="C00000"/>
                </a:solidFill>
                <a:latin typeface="Alexandria SemiBold" pitchFamily="2" charset="-78"/>
                <a:cs typeface="Alexandria SemiBold" pitchFamily="2" charset="-78"/>
              </a:rPr>
              <a:t>:</a:t>
            </a:r>
            <a:r>
              <a:rPr lang="ar-SA" sz="2800" dirty="0">
                <a:solidFill>
                  <a:srgbClr val="C00000"/>
                </a:solidFill>
                <a:latin typeface="Alexandria SemiBold" pitchFamily="2" charset="-78"/>
                <a:cs typeface="Alexandria SemiBold" pitchFamily="2" charset="-78"/>
              </a:rPr>
              <a:t> ) </a:t>
            </a:r>
            <a:r>
              <a:rPr lang="ar-SA" sz="2800" dirty="0">
                <a:latin typeface="Alexandria SemiBold" pitchFamily="2" charset="-78"/>
                <a:cs typeface="Alexandria SemiBold" pitchFamily="2" charset="-78"/>
              </a:rPr>
              <a:t>: تكتب ملاصقة للكلمة التي تسبقها ولا يترك بينهما فراغ، وتستعمل في سياق التوضيح. </a:t>
            </a:r>
          </a:p>
          <a:p>
            <a:pPr marL="457200" indent="-457200" algn="r" rtl="1">
              <a:lnSpc>
                <a:spcPct val="150000"/>
              </a:lnSpc>
              <a:buFont typeface="Wingdings" panose="05000000000000000000" pitchFamily="2" charset="2"/>
              <a:buChar char="Ø"/>
            </a:pPr>
            <a:r>
              <a:rPr lang="ar-SA" sz="2800" dirty="0">
                <a:latin typeface="Alexandria SemiBold" pitchFamily="2" charset="-78"/>
                <a:cs typeface="Alexandria SemiBold" pitchFamily="2" charset="-78"/>
              </a:rPr>
              <a:t>وتوضعان بين الشيء وأقسامه أو بعد الكلمات التالية:</a:t>
            </a:r>
          </a:p>
          <a:p>
            <a:pPr algn="r" rtl="1">
              <a:lnSpc>
                <a:spcPct val="150000"/>
              </a:lnSpc>
            </a:pPr>
            <a:r>
              <a:rPr lang="ar-SA" sz="28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التالي:          ما يلي:              الآتية: </a:t>
            </a:r>
          </a:p>
          <a:p>
            <a:pPr marL="457200" indent="-457200" algn="r" rtl="1">
              <a:lnSpc>
                <a:spcPct val="150000"/>
              </a:lnSpc>
              <a:buFont typeface="Wingdings" panose="05000000000000000000" pitchFamily="2" charset="2"/>
              <a:buChar char="Ø"/>
            </a:pPr>
            <a:r>
              <a:rPr lang="ar-SA" sz="2800" dirty="0">
                <a:latin typeface="Alexandria SemiBold" pitchFamily="2" charset="-78"/>
                <a:cs typeface="Alexandria SemiBold" pitchFamily="2" charset="-78"/>
              </a:rPr>
              <a:t>بين لفظ القول والكلام المقول.</a:t>
            </a:r>
          </a:p>
        </p:txBody>
      </p:sp>
      <p:sp>
        <p:nvSpPr>
          <p:cNvPr id="17" name="Freeform 16"/>
          <p:cNvSpPr/>
          <p:nvPr/>
        </p:nvSpPr>
        <p:spPr>
          <a:xfrm>
            <a:off x="1214179" y="3497753"/>
            <a:ext cx="700591" cy="589999"/>
          </a:xfrm>
          <a:custGeom>
            <a:avLst/>
            <a:gdLst>
              <a:gd name="connsiteX0" fmla="*/ 205740 w 537210"/>
              <a:gd name="connsiteY0" fmla="*/ 457200 h 491977"/>
              <a:gd name="connsiteX1" fmla="*/ 262890 w 537210"/>
              <a:gd name="connsiteY1" fmla="*/ 491490 h 491977"/>
              <a:gd name="connsiteX2" fmla="*/ 297180 w 537210"/>
              <a:gd name="connsiteY2" fmla="*/ 480060 h 491977"/>
              <a:gd name="connsiteX3" fmla="*/ 342900 w 537210"/>
              <a:gd name="connsiteY3" fmla="*/ 468630 h 491977"/>
              <a:gd name="connsiteX4" fmla="*/ 377190 w 537210"/>
              <a:gd name="connsiteY4" fmla="*/ 457200 h 491977"/>
              <a:gd name="connsiteX5" fmla="*/ 434340 w 537210"/>
              <a:gd name="connsiteY5" fmla="*/ 445770 h 491977"/>
              <a:gd name="connsiteX6" fmla="*/ 514350 w 537210"/>
              <a:gd name="connsiteY6" fmla="*/ 354330 h 491977"/>
              <a:gd name="connsiteX7" fmla="*/ 537210 w 537210"/>
              <a:gd name="connsiteY7" fmla="*/ 285750 h 491977"/>
              <a:gd name="connsiteX8" fmla="*/ 525780 w 537210"/>
              <a:gd name="connsiteY8" fmla="*/ 160020 h 491977"/>
              <a:gd name="connsiteX9" fmla="*/ 514350 w 537210"/>
              <a:gd name="connsiteY9" fmla="*/ 125730 h 491977"/>
              <a:gd name="connsiteX10" fmla="*/ 480060 w 537210"/>
              <a:gd name="connsiteY10" fmla="*/ 102870 h 491977"/>
              <a:gd name="connsiteX11" fmla="*/ 457200 w 537210"/>
              <a:gd name="connsiteY11" fmla="*/ 68580 h 491977"/>
              <a:gd name="connsiteX12" fmla="*/ 354330 w 537210"/>
              <a:gd name="connsiteY12" fmla="*/ 22860 h 491977"/>
              <a:gd name="connsiteX13" fmla="*/ 240030 w 537210"/>
              <a:gd name="connsiteY13" fmla="*/ 0 h 491977"/>
              <a:gd name="connsiteX14" fmla="*/ 137160 w 537210"/>
              <a:gd name="connsiteY14" fmla="*/ 11430 h 491977"/>
              <a:gd name="connsiteX15" fmla="*/ 68580 w 537210"/>
              <a:gd name="connsiteY15" fmla="*/ 57150 h 491977"/>
              <a:gd name="connsiteX16" fmla="*/ 45720 w 537210"/>
              <a:gd name="connsiteY16" fmla="*/ 125730 h 491977"/>
              <a:gd name="connsiteX17" fmla="*/ 0 w 537210"/>
              <a:gd name="connsiteY17" fmla="*/ 194310 h 491977"/>
              <a:gd name="connsiteX18" fmla="*/ 22860 w 537210"/>
              <a:gd name="connsiteY18" fmla="*/ 365760 h 491977"/>
              <a:gd name="connsiteX19" fmla="*/ 45720 w 537210"/>
              <a:gd name="connsiteY19" fmla="*/ 400050 h 491977"/>
              <a:gd name="connsiteX20" fmla="*/ 80010 w 537210"/>
              <a:gd name="connsiteY20" fmla="*/ 411480 h 491977"/>
              <a:gd name="connsiteX21" fmla="*/ 102870 w 537210"/>
              <a:gd name="connsiteY21" fmla="*/ 445770 h 491977"/>
              <a:gd name="connsiteX22" fmla="*/ 148590 w 537210"/>
              <a:gd name="connsiteY22" fmla="*/ 457200 h 491977"/>
              <a:gd name="connsiteX23" fmla="*/ 182880 w 537210"/>
              <a:gd name="connsiteY23" fmla="*/ 468630 h 491977"/>
              <a:gd name="connsiteX24" fmla="*/ 205740 w 537210"/>
              <a:gd name="connsiteY24" fmla="*/ 457200 h 491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37210" h="491977">
                <a:moveTo>
                  <a:pt x="205740" y="457200"/>
                </a:moveTo>
                <a:cubicBezTo>
                  <a:pt x="219075" y="461010"/>
                  <a:pt x="241337" y="486102"/>
                  <a:pt x="262890" y="491490"/>
                </a:cubicBezTo>
                <a:cubicBezTo>
                  <a:pt x="274579" y="494412"/>
                  <a:pt x="285595" y="483370"/>
                  <a:pt x="297180" y="480060"/>
                </a:cubicBezTo>
                <a:cubicBezTo>
                  <a:pt x="312285" y="475744"/>
                  <a:pt x="327795" y="472946"/>
                  <a:pt x="342900" y="468630"/>
                </a:cubicBezTo>
                <a:cubicBezTo>
                  <a:pt x="354485" y="465320"/>
                  <a:pt x="365501" y="460122"/>
                  <a:pt x="377190" y="457200"/>
                </a:cubicBezTo>
                <a:cubicBezTo>
                  <a:pt x="396037" y="452488"/>
                  <a:pt x="415290" y="449580"/>
                  <a:pt x="434340" y="445770"/>
                </a:cubicBezTo>
                <a:cubicBezTo>
                  <a:pt x="474345" y="419100"/>
                  <a:pt x="495300" y="411480"/>
                  <a:pt x="514350" y="354330"/>
                </a:cubicBezTo>
                <a:lnTo>
                  <a:pt x="537210" y="285750"/>
                </a:lnTo>
                <a:cubicBezTo>
                  <a:pt x="533400" y="243840"/>
                  <a:pt x="531731" y="201680"/>
                  <a:pt x="525780" y="160020"/>
                </a:cubicBezTo>
                <a:cubicBezTo>
                  <a:pt x="524076" y="148093"/>
                  <a:pt x="521876" y="135138"/>
                  <a:pt x="514350" y="125730"/>
                </a:cubicBezTo>
                <a:cubicBezTo>
                  <a:pt x="505768" y="115003"/>
                  <a:pt x="491490" y="110490"/>
                  <a:pt x="480060" y="102870"/>
                </a:cubicBezTo>
                <a:cubicBezTo>
                  <a:pt x="472440" y="91440"/>
                  <a:pt x="466914" y="78294"/>
                  <a:pt x="457200" y="68580"/>
                </a:cubicBezTo>
                <a:cubicBezTo>
                  <a:pt x="430030" y="41410"/>
                  <a:pt x="388283" y="34178"/>
                  <a:pt x="354330" y="22860"/>
                </a:cubicBezTo>
                <a:cubicBezTo>
                  <a:pt x="294482" y="2911"/>
                  <a:pt x="331967" y="13134"/>
                  <a:pt x="240030" y="0"/>
                </a:cubicBezTo>
                <a:cubicBezTo>
                  <a:pt x="205740" y="3810"/>
                  <a:pt x="169891" y="520"/>
                  <a:pt x="137160" y="11430"/>
                </a:cubicBezTo>
                <a:cubicBezTo>
                  <a:pt x="111096" y="20118"/>
                  <a:pt x="68580" y="57150"/>
                  <a:pt x="68580" y="57150"/>
                </a:cubicBezTo>
                <a:cubicBezTo>
                  <a:pt x="60960" y="80010"/>
                  <a:pt x="59086" y="105680"/>
                  <a:pt x="45720" y="125730"/>
                </a:cubicBezTo>
                <a:lnTo>
                  <a:pt x="0" y="194310"/>
                </a:lnTo>
                <a:cubicBezTo>
                  <a:pt x="2554" y="224954"/>
                  <a:pt x="-484" y="319072"/>
                  <a:pt x="22860" y="365760"/>
                </a:cubicBezTo>
                <a:cubicBezTo>
                  <a:pt x="29003" y="378047"/>
                  <a:pt x="34993" y="391468"/>
                  <a:pt x="45720" y="400050"/>
                </a:cubicBezTo>
                <a:cubicBezTo>
                  <a:pt x="55128" y="407576"/>
                  <a:pt x="68580" y="407670"/>
                  <a:pt x="80010" y="411480"/>
                </a:cubicBezTo>
                <a:cubicBezTo>
                  <a:pt x="87630" y="422910"/>
                  <a:pt x="91440" y="438150"/>
                  <a:pt x="102870" y="445770"/>
                </a:cubicBezTo>
                <a:cubicBezTo>
                  <a:pt x="115941" y="454484"/>
                  <a:pt x="133485" y="452884"/>
                  <a:pt x="148590" y="457200"/>
                </a:cubicBezTo>
                <a:cubicBezTo>
                  <a:pt x="160175" y="460510"/>
                  <a:pt x="171295" y="465320"/>
                  <a:pt x="182880" y="468630"/>
                </a:cubicBezTo>
                <a:cubicBezTo>
                  <a:pt x="232296" y="482749"/>
                  <a:pt x="192405" y="453390"/>
                  <a:pt x="205740" y="457200"/>
                </a:cubicBezTo>
                <a:close/>
              </a:path>
            </a:pathLst>
          </a:custGeom>
          <a:noFill/>
          <a:ln w="28575">
            <a:solidFill>
              <a:srgbClr val="FF0000"/>
            </a:solidFill>
          </a:ln>
        </p:spPr>
        <p:style>
          <a:lnRef idx="2">
            <a:schemeClr val="accent2"/>
          </a:lnRef>
          <a:fillRef idx="1">
            <a:schemeClr val="lt1"/>
          </a:fillRef>
          <a:effectRef idx="0">
            <a:schemeClr val="accent2"/>
          </a:effectRef>
          <a:fontRef idx="minor">
            <a:schemeClr val="dk1"/>
          </a:fontRef>
        </p:style>
        <p:txBody>
          <a:bodyPr rtlCol="1" anchor="ctr"/>
          <a:lstStyle/>
          <a:p>
            <a:pPr algn="ctr"/>
            <a:endParaRPr lang="ar-SA"/>
          </a:p>
        </p:txBody>
      </p:sp>
      <p:sp>
        <p:nvSpPr>
          <p:cNvPr id="12" name="TextBox 11">
            <a:extLst>
              <a:ext uri="{FF2B5EF4-FFF2-40B4-BE49-F238E27FC236}">
                <a16:creationId xmlns:a16="http://schemas.microsoft.com/office/drawing/2014/main" id="{F9A80F9F-74DB-1D57-04E8-E20E92A09B0A}"/>
              </a:ext>
            </a:extLst>
          </p:cNvPr>
          <p:cNvSpPr txBox="1"/>
          <p:nvPr/>
        </p:nvSpPr>
        <p:spPr>
          <a:xfrm>
            <a:off x="4413769" y="5439980"/>
            <a:ext cx="6158956" cy="677108"/>
          </a:xfrm>
          <a:prstGeom prst="rect">
            <a:avLst/>
          </a:prstGeom>
          <a:noFill/>
        </p:spPr>
        <p:txBody>
          <a:bodyPr wrap="square" rtlCol="0">
            <a:spAutoFit/>
          </a:bodyPr>
          <a:lstStyle/>
          <a:p>
            <a:pPr algn="r" rtl="1"/>
            <a:r>
              <a:rPr lang="ar-SA" sz="2000" b="1" dirty="0">
                <a:solidFill>
                  <a:srgbClr val="00B050"/>
                </a:solidFill>
                <a:latin typeface="Alexandria SemiBold" pitchFamily="2" charset="-78"/>
                <a:cs typeface="Alexandria SemiBold" pitchFamily="2" charset="-78"/>
              </a:rPr>
              <a:t>مثال:     </a:t>
            </a:r>
            <a:r>
              <a:rPr lang="ar-SA" b="1" dirty="0">
                <a:latin typeface="Alexandria SemiBold" pitchFamily="2" charset="-78"/>
                <a:cs typeface="Alexandria SemiBold" pitchFamily="2" charset="-78"/>
              </a:rPr>
              <a:t>قال الرجل: اشتريت الجريدة.</a:t>
            </a:r>
          </a:p>
          <a:p>
            <a:pPr algn="r" rtl="1"/>
            <a:r>
              <a:rPr lang="ar-SA" b="1" dirty="0">
                <a:latin typeface="Alexandria SemiBold" pitchFamily="2" charset="-78"/>
                <a:cs typeface="Alexandria SemiBold" pitchFamily="2" charset="-78"/>
              </a:rPr>
              <a:t>               التقديرات الجامعية هي: ممتاز، وجيد، ومقبول.</a:t>
            </a:r>
            <a:endParaRPr lang="en-US" b="1"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3F3F3"/>
              </a:clrFrom>
              <a:clrTo>
                <a:srgbClr val="F3F3F3">
                  <a:alpha val="0"/>
                </a:srgbClr>
              </a:clrTo>
            </a:clrChange>
            <a:extLst>
              <a:ext uri="{28A0092B-C50C-407E-A947-70E740481C1C}">
                <a14:useLocalDpi xmlns:a14="http://schemas.microsoft.com/office/drawing/2010/main" val="0"/>
              </a:ext>
            </a:extLst>
          </a:blip>
          <a:srcRect l="75659" t="9905" r="17156" b="66113"/>
          <a:stretch/>
        </p:blipFill>
        <p:spPr>
          <a:xfrm>
            <a:off x="10938725" y="2050126"/>
            <a:ext cx="628067" cy="1179228"/>
          </a:xfrm>
          <a:prstGeom prst="rect">
            <a:avLst/>
          </a:prstGeom>
        </p:spPr>
      </p:pic>
    </p:spTree>
    <p:extLst>
      <p:ext uri="{BB962C8B-B14F-4D97-AF65-F5344CB8AC3E}">
        <p14:creationId xmlns:p14="http://schemas.microsoft.com/office/powerpoint/2010/main" val="1026867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617280" y="2410934"/>
            <a:ext cx="10323772" cy="1477328"/>
          </a:xfrm>
          <a:prstGeom prst="rect">
            <a:avLst/>
          </a:prstGeom>
          <a:noFill/>
        </p:spPr>
        <p:txBody>
          <a:bodyPr wrap="square" rtlCol="0">
            <a:spAutoFit/>
          </a:bodyPr>
          <a:lstStyle/>
          <a:p>
            <a:pPr algn="r">
              <a:lnSpc>
                <a:spcPct val="150000"/>
              </a:lnSpc>
            </a:pPr>
            <a:r>
              <a:rPr lang="ar-SA" sz="2800" dirty="0">
                <a:solidFill>
                  <a:srgbClr val="C00000"/>
                </a:solidFill>
                <a:latin typeface="Alexandria SemiBold" pitchFamily="2" charset="-78"/>
                <a:cs typeface="Alexandria SemiBold" pitchFamily="2" charset="-78"/>
              </a:rPr>
              <a:t>علامة التنصيص ( </a:t>
            </a:r>
            <a:r>
              <a:rPr lang="ar-SA" sz="3200" dirty="0">
                <a:solidFill>
                  <a:srgbClr val="C00000"/>
                </a:solidFill>
                <a:latin typeface="Alexandria SemiBold" pitchFamily="2" charset="-78"/>
                <a:cs typeface="Alexandria SemiBold" pitchFamily="2" charset="-78"/>
              </a:rPr>
              <a:t>” </a:t>
            </a:r>
            <a:r>
              <a:rPr lang="ar-SA" sz="2800" dirty="0">
                <a:solidFill>
                  <a:srgbClr val="C00000"/>
                </a:solidFill>
                <a:latin typeface="Alexandria SemiBold" pitchFamily="2" charset="-78"/>
                <a:cs typeface="Alexandria SemiBold" pitchFamily="2" charset="-78"/>
              </a:rPr>
              <a:t> “ ) </a:t>
            </a:r>
            <a:r>
              <a:rPr lang="ar-SA" sz="2800" dirty="0">
                <a:latin typeface="Alexandria SemiBold" pitchFamily="2" charset="-78"/>
                <a:cs typeface="Alexandria SemiBold" pitchFamily="2" charset="-78"/>
              </a:rPr>
              <a:t>: وتوضع عند اقتباس الكاتب من كلام غيره ملتزماً بنصه بما فيه علامات الترقيم.</a:t>
            </a:r>
            <a:endParaRPr lang="en-US" sz="28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545708" y="3989357"/>
            <a:ext cx="10323772" cy="1404487"/>
          </a:xfrm>
          <a:prstGeom prst="rect">
            <a:avLst/>
          </a:prstGeom>
          <a:noFill/>
        </p:spPr>
        <p:txBody>
          <a:bodyPr wrap="square" rtlCol="0">
            <a:spAutoFit/>
          </a:bodyPr>
          <a:lstStyle/>
          <a:p>
            <a:pPr algn="r">
              <a:lnSpc>
                <a:spcPct val="150000"/>
              </a:lnSpc>
            </a:pPr>
            <a:r>
              <a:rPr lang="ar-SA" sz="2800" dirty="0">
                <a:solidFill>
                  <a:srgbClr val="C00000"/>
                </a:solidFill>
                <a:latin typeface="Alexandria SemiBold" pitchFamily="2" charset="-78"/>
                <a:cs typeface="Alexandria SemiBold" pitchFamily="2" charset="-78"/>
              </a:rPr>
              <a:t>علامة الاستفهام ( </a:t>
            </a:r>
            <a:r>
              <a:rPr lang="ar-SA" sz="3200" dirty="0">
                <a:solidFill>
                  <a:srgbClr val="C00000"/>
                </a:solidFill>
                <a:latin typeface="Alexandria SemiBold" pitchFamily="2" charset="-78"/>
                <a:cs typeface="Alexandria SemiBold" pitchFamily="2" charset="-78"/>
              </a:rPr>
              <a:t>؟ </a:t>
            </a:r>
            <a:r>
              <a:rPr lang="ar-SA" sz="2800" dirty="0">
                <a:solidFill>
                  <a:srgbClr val="C00000"/>
                </a:solidFill>
                <a:latin typeface="Alexandria SemiBold" pitchFamily="2" charset="-78"/>
                <a:cs typeface="Alexandria SemiBold" pitchFamily="2" charset="-78"/>
              </a:rPr>
              <a:t>) </a:t>
            </a:r>
            <a:r>
              <a:rPr lang="ar-SA" sz="2800" dirty="0">
                <a:latin typeface="Alexandria SemiBold" pitchFamily="2" charset="-78"/>
                <a:cs typeface="Alexandria SemiBold" pitchFamily="2" charset="-78"/>
              </a:rPr>
              <a:t>: وتوضع في نهاية الجملة الاستفهامية التي تبدأ بأداة استفهام مثل: ما – متى – أين -ماذا... إلخ</a:t>
            </a:r>
            <a:endParaRPr lang="en-US" sz="2800" dirty="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949678" y="5326492"/>
            <a:ext cx="7741436" cy="830997"/>
          </a:xfrm>
          <a:prstGeom prst="rect">
            <a:avLst/>
          </a:prstGeom>
          <a:noFill/>
        </p:spPr>
        <p:txBody>
          <a:bodyPr wrap="square" rtlCol="0">
            <a:spAutoFit/>
          </a:bodyPr>
          <a:lstStyle/>
          <a:p>
            <a:pPr algn="r" rtl="1"/>
            <a:r>
              <a:rPr lang="ar-SA" sz="2800" b="1" dirty="0">
                <a:solidFill>
                  <a:srgbClr val="00B050"/>
                </a:solidFill>
                <a:latin typeface="Alexandria SemiBold" pitchFamily="2" charset="-78"/>
                <a:cs typeface="Alexandria SemiBold" pitchFamily="2" charset="-78"/>
              </a:rPr>
              <a:t>مثال: </a:t>
            </a:r>
            <a:r>
              <a:rPr lang="ar-SA" sz="2400" b="1" dirty="0">
                <a:latin typeface="Alexandria SemiBold" pitchFamily="2" charset="-78"/>
                <a:cs typeface="Alexandria SemiBold" pitchFamily="2" charset="-78"/>
              </a:rPr>
              <a:t>هل حضرت محاضرة فن الكتابة والتعبير</a:t>
            </a:r>
            <a:r>
              <a:rPr lang="ar-SA" sz="4800" b="1" dirty="0">
                <a:solidFill>
                  <a:srgbClr val="FF0000"/>
                </a:solidFill>
                <a:latin typeface="Alexandria SemiBold" pitchFamily="2" charset="-78"/>
                <a:cs typeface="Alexandria SemiBold" pitchFamily="2" charset="-78"/>
              </a:rPr>
              <a:t>؟</a:t>
            </a:r>
            <a:endParaRPr lang="en-US" sz="4800" b="1" dirty="0">
              <a:solidFill>
                <a:srgbClr val="FF0000"/>
              </a:solidFill>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3F3F3"/>
              </a:clrFrom>
              <a:clrTo>
                <a:srgbClr val="F3F3F3">
                  <a:alpha val="0"/>
                </a:srgbClr>
              </a:clrTo>
            </a:clrChange>
            <a:extLst>
              <a:ext uri="{28A0092B-C50C-407E-A947-70E740481C1C}">
                <a14:useLocalDpi xmlns:a14="http://schemas.microsoft.com/office/drawing/2010/main" val="0"/>
              </a:ext>
            </a:extLst>
          </a:blip>
          <a:srcRect l="52346" t="30238" r="34604" b="53600"/>
          <a:stretch/>
        </p:blipFill>
        <p:spPr>
          <a:xfrm>
            <a:off x="11012624" y="2639960"/>
            <a:ext cx="636432" cy="700121"/>
          </a:xfrm>
          <a:prstGeom prst="rect">
            <a:avLst/>
          </a:prstGeom>
        </p:spPr>
      </p:pic>
      <p:pic>
        <p:nvPicPr>
          <p:cNvPr id="12" name="Picture 11"/>
          <p:cNvPicPr>
            <a:picLocks noChangeAspect="1"/>
          </p:cNvPicPr>
          <p:nvPr/>
        </p:nvPicPr>
        <p:blipFill rotWithShape="1">
          <a:blip r:embed="rId3">
            <a:clrChange>
              <a:clrFrom>
                <a:srgbClr val="F3F3F3"/>
              </a:clrFrom>
              <a:clrTo>
                <a:srgbClr val="F3F3F3">
                  <a:alpha val="0"/>
                </a:srgbClr>
              </a:clrTo>
            </a:clrChange>
            <a:extLst>
              <a:ext uri="{28A0092B-C50C-407E-A947-70E740481C1C}">
                <a14:useLocalDpi xmlns:a14="http://schemas.microsoft.com/office/drawing/2010/main" val="0"/>
              </a:ext>
            </a:extLst>
          </a:blip>
          <a:srcRect l="59167" t="69020" r="34588" b="10998"/>
          <a:stretch/>
        </p:blipFill>
        <p:spPr>
          <a:xfrm>
            <a:off x="10941052" y="4264608"/>
            <a:ext cx="636432" cy="1061884"/>
          </a:xfrm>
          <a:prstGeom prst="rect">
            <a:avLst/>
          </a:prstGeom>
        </p:spPr>
      </p:pic>
    </p:spTree>
    <p:extLst>
      <p:ext uri="{BB962C8B-B14F-4D97-AF65-F5344CB8AC3E}">
        <p14:creationId xmlns:p14="http://schemas.microsoft.com/office/powerpoint/2010/main" val="39107405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22949"/>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617280" y="1866233"/>
            <a:ext cx="10323772" cy="3139321"/>
          </a:xfrm>
          <a:prstGeom prst="rect">
            <a:avLst/>
          </a:prstGeom>
          <a:noFill/>
        </p:spPr>
        <p:txBody>
          <a:bodyPr wrap="square" rtlCol="0">
            <a:spAutoFit/>
          </a:bodyPr>
          <a:lstStyle/>
          <a:p>
            <a:pPr algn="r">
              <a:lnSpc>
                <a:spcPct val="150000"/>
              </a:lnSpc>
            </a:pPr>
            <a:r>
              <a:rPr lang="ar-SA" sz="2800" dirty="0">
                <a:solidFill>
                  <a:srgbClr val="C00000"/>
                </a:solidFill>
                <a:latin typeface="Alexandria SemiBold" pitchFamily="2" charset="-78"/>
                <a:cs typeface="Alexandria SemiBold" pitchFamily="2" charset="-78"/>
              </a:rPr>
              <a:t>علامة التعجب ( </a:t>
            </a:r>
            <a:r>
              <a:rPr lang="ar-SA" sz="3200" dirty="0">
                <a:solidFill>
                  <a:srgbClr val="C00000"/>
                </a:solidFill>
                <a:latin typeface="Alexandria SemiBold" pitchFamily="2" charset="-78"/>
                <a:cs typeface="Alexandria SemiBold" pitchFamily="2" charset="-78"/>
              </a:rPr>
              <a:t>!</a:t>
            </a:r>
            <a:r>
              <a:rPr lang="ar-SA" sz="2800" dirty="0">
                <a:solidFill>
                  <a:srgbClr val="C00000"/>
                </a:solidFill>
                <a:latin typeface="Alexandria SemiBold" pitchFamily="2" charset="-78"/>
                <a:cs typeface="Alexandria SemiBold" pitchFamily="2" charset="-78"/>
              </a:rPr>
              <a:t> ) </a:t>
            </a:r>
            <a:r>
              <a:rPr lang="ar-SA" sz="2800" dirty="0">
                <a:latin typeface="Alexandria SemiBold" pitchFamily="2" charset="-78"/>
                <a:cs typeface="Alexandria SemiBold" pitchFamily="2" charset="-78"/>
              </a:rPr>
              <a:t>: تكتب ملاصقة للكلمة التي تسبقها ولا يترك بينهما فراغ، وتوضع في عدة أماكن: </a:t>
            </a:r>
          </a:p>
          <a:p>
            <a:pPr marL="457200" indent="-45720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توضع في نهاية جملة التعجب.</a:t>
            </a:r>
            <a:endParaRPr lang="en-US" sz="2400" dirty="0">
              <a:latin typeface="Alexandria SemiBold" pitchFamily="2" charset="-78"/>
              <a:cs typeface="Alexandria SemiBold" pitchFamily="2" charset="-78"/>
            </a:endParaRPr>
          </a:p>
          <a:p>
            <a:pPr marL="457200" indent="-457200" algn="r" rtl="1">
              <a:lnSpc>
                <a:spcPct val="150000"/>
              </a:lnSpc>
              <a:buFont typeface="Wingdings" panose="05000000000000000000" pitchFamily="2" charset="2"/>
              <a:buChar char="q"/>
            </a:pPr>
            <a:r>
              <a:rPr lang="ar-SA" sz="2400" dirty="0">
                <a:latin typeface="Alexandria SemiBold" pitchFamily="2" charset="-78"/>
                <a:cs typeface="Alexandria SemiBold" pitchFamily="2" charset="-78"/>
              </a:rPr>
              <a:t>توضع في نهاية الجملة التي تحمل انفعالاً نفسيا كالفرح أو الحزن       أو التحذير. </a:t>
            </a:r>
            <a:endParaRPr lang="en-US" sz="2400" dirty="0">
              <a:latin typeface="Alexandria SemiBold" pitchFamily="2" charset="-78"/>
              <a:cs typeface="Alexandria SemiBold" pitchFamily="2" charset="-78"/>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4726745" y="4853679"/>
            <a:ext cx="4699264" cy="1323439"/>
          </a:xfrm>
          <a:prstGeom prst="rect">
            <a:avLst/>
          </a:prstGeom>
          <a:noFill/>
        </p:spPr>
        <p:txBody>
          <a:bodyPr wrap="square" rtlCol="0">
            <a:spAutoFit/>
          </a:bodyPr>
          <a:lstStyle/>
          <a:p>
            <a:pPr algn="r" rtl="1"/>
            <a:r>
              <a:rPr lang="ar-SA" sz="2000" b="1" dirty="0">
                <a:solidFill>
                  <a:srgbClr val="00B050"/>
                </a:solidFill>
                <a:latin typeface="Alexandria SemiBold" pitchFamily="2" charset="-78"/>
                <a:cs typeface="Alexandria SemiBold" pitchFamily="2" charset="-78"/>
              </a:rPr>
              <a:t>مثال: </a:t>
            </a:r>
            <a:r>
              <a:rPr lang="ar-SA" sz="2800" b="1" dirty="0">
                <a:latin typeface="Alexandria SemiBold" pitchFamily="2" charset="-78"/>
                <a:cs typeface="Alexandria SemiBold" pitchFamily="2" charset="-78"/>
              </a:rPr>
              <a:t>ما أروع هذا المنظر</a:t>
            </a:r>
            <a:r>
              <a:rPr lang="ar-SA" sz="4000" b="1" dirty="0">
                <a:solidFill>
                  <a:srgbClr val="C00000"/>
                </a:solidFill>
                <a:latin typeface="Alexandria SemiBold" pitchFamily="2" charset="-78"/>
                <a:cs typeface="Alexandria SemiBold" pitchFamily="2" charset="-78"/>
              </a:rPr>
              <a:t>!</a:t>
            </a:r>
            <a:endParaRPr lang="ar-SA" sz="2800" b="1" dirty="0">
              <a:solidFill>
                <a:srgbClr val="C00000"/>
              </a:solidFill>
              <a:latin typeface="Alexandria SemiBold" pitchFamily="2" charset="-78"/>
              <a:cs typeface="Alexandria SemiBold" pitchFamily="2" charset="-78"/>
            </a:endParaRPr>
          </a:p>
          <a:p>
            <a:pPr algn="r" rtl="1"/>
            <a:r>
              <a:rPr lang="ar-SA" sz="2400" b="1" dirty="0">
                <a:latin typeface="Alexandria SemiBold" pitchFamily="2" charset="-78"/>
                <a:cs typeface="Alexandria SemiBold" pitchFamily="2" charset="-78"/>
              </a:rPr>
              <a:t>            </a:t>
            </a:r>
            <a:r>
              <a:rPr lang="ar-SA" sz="2800" b="1" dirty="0">
                <a:latin typeface="Alexandria SemiBold" pitchFamily="2" charset="-78"/>
                <a:cs typeface="Alexandria SemiBold" pitchFamily="2" charset="-78"/>
              </a:rPr>
              <a:t>إياك والإهمال</a:t>
            </a:r>
            <a:r>
              <a:rPr lang="ar-SA" sz="4000" b="1" dirty="0">
                <a:latin typeface="Alexandria SemiBold" pitchFamily="2" charset="-78"/>
                <a:cs typeface="Alexandria SemiBold" pitchFamily="2" charset="-78"/>
              </a:rPr>
              <a:t>!</a:t>
            </a:r>
            <a:endParaRPr lang="en-US" sz="4000" b="1" dirty="0">
              <a:latin typeface="Alexandria SemiBold" pitchFamily="2" charset="-78"/>
              <a:cs typeface="Alexandria SemiBold" pitchFamily="2" charset="-78"/>
            </a:endParaRPr>
          </a:p>
        </p:txBody>
      </p:sp>
      <p:pic>
        <p:nvPicPr>
          <p:cNvPr id="18" name="Picture 17"/>
          <p:cNvPicPr>
            <a:picLocks noChangeAspect="1"/>
          </p:cNvPicPr>
          <p:nvPr/>
        </p:nvPicPr>
        <p:blipFill rotWithShape="1">
          <a:blip r:embed="rId3" cstate="hqprint">
            <a:extLst>
              <a:ext uri="{28A0092B-C50C-407E-A947-70E740481C1C}">
                <a14:useLocalDpi xmlns:a14="http://schemas.microsoft.com/office/drawing/2010/main" val="0"/>
              </a:ext>
            </a:extLst>
          </a:blip>
          <a:srcRect l="75201" t="9894" r="2950" b="6715"/>
          <a:stretch/>
        </p:blipFill>
        <p:spPr>
          <a:xfrm>
            <a:off x="11131260" y="1979276"/>
            <a:ext cx="677674" cy="1516959"/>
          </a:xfrm>
          <a:prstGeom prst="rect">
            <a:avLst/>
          </a:prstGeom>
        </p:spPr>
      </p:pic>
    </p:spTree>
    <p:extLst>
      <p:ext uri="{BB962C8B-B14F-4D97-AF65-F5344CB8AC3E}">
        <p14:creationId xmlns:p14="http://schemas.microsoft.com/office/powerpoint/2010/main" val="3340650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3453"/>
            <a:ext cx="11263545"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794260" y="2208316"/>
            <a:ext cx="10323772" cy="1312154"/>
          </a:xfrm>
          <a:prstGeom prst="rect">
            <a:avLst/>
          </a:prstGeom>
          <a:noFill/>
        </p:spPr>
        <p:txBody>
          <a:bodyPr wrap="square" rtlCol="0">
            <a:spAutoFit/>
          </a:bodyPr>
          <a:lstStyle/>
          <a:p>
            <a:pPr algn="r">
              <a:lnSpc>
                <a:spcPct val="150000"/>
              </a:lnSpc>
            </a:pPr>
            <a:r>
              <a:rPr lang="ar-SA" sz="2800" dirty="0">
                <a:solidFill>
                  <a:srgbClr val="C00000"/>
                </a:solidFill>
                <a:latin typeface="Alexandria SemiBold" pitchFamily="2" charset="-78"/>
                <a:cs typeface="Alexandria SemiBold" pitchFamily="2" charset="-78"/>
              </a:rPr>
              <a:t>علامة الحذف والاختصار ( ... ) : </a:t>
            </a:r>
            <a:r>
              <a:rPr lang="ar-SA" sz="2800" dirty="0">
                <a:latin typeface="Alexandria SemiBold" pitchFamily="2" charset="-78"/>
                <a:cs typeface="Alexandria SemiBold" pitchFamily="2" charset="-78"/>
              </a:rPr>
              <a:t>تستخدم علامة الحذف ثلاث نقاط لا أكثر ولا أقل للدلالة على الاختصار والإيجاز.</a:t>
            </a:r>
            <a:endParaRPr lang="en-US" sz="2800" dirty="0">
              <a:latin typeface="Alexandria SemiBold" pitchFamily="2" charset="-78"/>
              <a:cs typeface="Alexandria SemiBold" pitchFamily="2" charset="-78"/>
            </a:endParaRPr>
          </a:p>
        </p:txBody>
      </p:sp>
      <p:sp>
        <p:nvSpPr>
          <p:cNvPr id="19" name="TextBox 18">
            <a:extLst>
              <a:ext uri="{FF2B5EF4-FFF2-40B4-BE49-F238E27FC236}">
                <a16:creationId xmlns:a16="http://schemas.microsoft.com/office/drawing/2014/main" id="{F9A80F9F-74DB-1D57-04E8-E20E92A09B0A}"/>
              </a:ext>
            </a:extLst>
          </p:cNvPr>
          <p:cNvSpPr txBox="1"/>
          <p:nvPr/>
        </p:nvSpPr>
        <p:spPr>
          <a:xfrm>
            <a:off x="6802197" y="4244231"/>
            <a:ext cx="2213694" cy="984885"/>
          </a:xfrm>
          <a:prstGeom prst="rect">
            <a:avLst/>
          </a:prstGeom>
          <a:noFill/>
        </p:spPr>
        <p:txBody>
          <a:bodyPr wrap="square" rtlCol="0">
            <a:spAutoFit/>
          </a:bodyPr>
          <a:lstStyle/>
          <a:p>
            <a:pPr algn="r" rtl="1"/>
            <a:r>
              <a:rPr lang="ar-SA" sz="2000" b="1" dirty="0">
                <a:solidFill>
                  <a:srgbClr val="00B050"/>
                </a:solidFill>
                <a:latin typeface="Alexandria SemiBold" pitchFamily="2" charset="-78"/>
                <a:cs typeface="Alexandria SemiBold" pitchFamily="2" charset="-78"/>
              </a:rPr>
              <a:t>مثال:</a:t>
            </a:r>
          </a:p>
          <a:p>
            <a:pPr algn="r" rtl="1"/>
            <a:endParaRPr lang="ar-SA" sz="2000" b="1" dirty="0">
              <a:solidFill>
                <a:srgbClr val="00B050"/>
              </a:solidFill>
              <a:latin typeface="Alexandria SemiBold" pitchFamily="2" charset="-78"/>
              <a:cs typeface="Alexandria SemiBold" pitchFamily="2" charset="-78"/>
            </a:endParaRPr>
          </a:p>
          <a:p>
            <a:pPr algn="r" rtl="1"/>
            <a:endParaRPr lang="en-US" b="1" dirty="0">
              <a:latin typeface="Alexandria SemiBold" pitchFamily="2" charset="-78"/>
              <a:cs typeface="Alexandria SemiBold" pitchFamily="2" charset="-78"/>
            </a:endParaRPr>
          </a:p>
        </p:txBody>
      </p:sp>
      <p:pic>
        <p:nvPicPr>
          <p:cNvPr id="2" name="Picture 1"/>
          <p:cNvPicPr>
            <a:picLocks noChangeAspect="1"/>
          </p:cNvPicPr>
          <p:nvPr/>
        </p:nvPicPr>
        <p:blipFill>
          <a:blip r:embed="rId3"/>
          <a:stretch>
            <a:fillRect/>
          </a:stretch>
        </p:blipFill>
        <p:spPr>
          <a:xfrm>
            <a:off x="2513151" y="3573668"/>
            <a:ext cx="5273998" cy="2326012"/>
          </a:xfrm>
          <a:prstGeom prst="rect">
            <a:avLst/>
          </a:prstGeom>
        </p:spPr>
      </p:pic>
    </p:spTree>
    <p:extLst>
      <p:ext uri="{BB962C8B-B14F-4D97-AF65-F5344CB8AC3E}">
        <p14:creationId xmlns:p14="http://schemas.microsoft.com/office/powerpoint/2010/main" val="3986164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1" y="1693453"/>
            <a:ext cx="2873818"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457200" y="2344590"/>
            <a:ext cx="3033899" cy="3369512"/>
          </a:xfrm>
          <a:prstGeom prst="rect">
            <a:avLst/>
          </a:prstGeom>
          <a:noFill/>
        </p:spPr>
        <p:txBody>
          <a:bodyPr wrap="square" rtlCol="0">
            <a:spAutoFit/>
          </a:bodyPr>
          <a:lstStyle/>
          <a:p>
            <a:pPr algn="ctr" rtl="1">
              <a:lnSpc>
                <a:spcPct val="150000"/>
              </a:lnSpc>
            </a:pPr>
            <a:r>
              <a:rPr lang="ar-SA" dirty="0">
                <a:latin typeface="Alexandria SemiBold" pitchFamily="2" charset="-78"/>
                <a:cs typeface="Alexandria SemiBold" pitchFamily="2" charset="-78"/>
              </a:rPr>
              <a:t>مقال منشور في جريدة الشرق الأوسط: أخطأ الكاتب في استخدام أداة الاستفهام مرتين في عنوان المقال وأيضاً في المقدمة .  والعلامة الصحيحة هي علامة التعجب! </a:t>
            </a:r>
            <a:endParaRPr lang="en-US"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784869" y="844665"/>
            <a:ext cx="5728936" cy="523220"/>
          </a:xfrm>
          <a:prstGeom prst="rect">
            <a:avLst/>
          </a:prstGeom>
          <a:noFill/>
        </p:spPr>
        <p:txBody>
          <a:bodyPr wrap="square" rtlCol="0">
            <a:spAutoFit/>
          </a:bodyPr>
          <a:lstStyle/>
          <a:p>
            <a:r>
              <a:rPr lang="ar-SA" sz="2800" b="1" dirty="0">
                <a:solidFill>
                  <a:srgbClr val="C00000"/>
                </a:solidFill>
                <a:latin typeface="Alexandria SemiBold" pitchFamily="2" charset="-78"/>
                <a:cs typeface="Alexandria SemiBold" pitchFamily="2" charset="-78"/>
              </a:rPr>
              <a:t>نماذج لبعض الأخطاء في الكتابة </a:t>
            </a:r>
            <a:endParaRPr lang="en-US" sz="2800" b="1"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1180" y="1474152"/>
            <a:ext cx="8358430" cy="4705422"/>
          </a:xfrm>
          <a:prstGeom prst="rect">
            <a:avLst/>
          </a:prstGeom>
        </p:spPr>
      </p:pic>
    </p:spTree>
    <p:extLst>
      <p:ext uri="{BB962C8B-B14F-4D97-AF65-F5344CB8AC3E}">
        <p14:creationId xmlns:p14="http://schemas.microsoft.com/office/powerpoint/2010/main" val="811494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1" y="1693453"/>
            <a:ext cx="2873818"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885215" y="2723464"/>
            <a:ext cx="2337950" cy="3000821"/>
          </a:xfrm>
          <a:prstGeom prst="rect">
            <a:avLst/>
          </a:prstGeom>
          <a:noFill/>
        </p:spPr>
        <p:txBody>
          <a:bodyPr wrap="square" rtlCol="0">
            <a:spAutoFit/>
          </a:bodyPr>
          <a:lstStyle/>
          <a:p>
            <a:pPr algn="ctr" rtl="1">
              <a:lnSpc>
                <a:spcPct val="150000"/>
              </a:lnSpc>
            </a:pPr>
            <a:r>
              <a:rPr lang="ar-SA" dirty="0">
                <a:latin typeface="Alexandria SemiBold" pitchFamily="2" charset="-78"/>
                <a:cs typeface="Alexandria SemiBold" pitchFamily="2" charset="-78"/>
              </a:rPr>
              <a:t>موقع جريدة اليوم:</a:t>
            </a:r>
          </a:p>
          <a:p>
            <a:pPr algn="ctr" rtl="1">
              <a:lnSpc>
                <a:spcPct val="150000"/>
              </a:lnSpc>
            </a:pPr>
            <a:r>
              <a:rPr lang="ar-SA" dirty="0">
                <a:latin typeface="Alexandria SemiBold" pitchFamily="2" charset="-78"/>
                <a:cs typeface="Alexandria SemiBold" pitchFamily="2" charset="-78"/>
              </a:rPr>
              <a:t>يتضح وجود خطأ لغوي تمثل في كتابة" الى أدانت" وهذا خطأ جسيم والكتابة الصحيحة إلى إدانة.</a:t>
            </a:r>
            <a:endParaRPr lang="en-US"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784869" y="844665"/>
            <a:ext cx="5728936" cy="523220"/>
          </a:xfrm>
          <a:prstGeom prst="rect">
            <a:avLst/>
          </a:prstGeom>
          <a:noFill/>
        </p:spPr>
        <p:txBody>
          <a:bodyPr wrap="square" rtlCol="0">
            <a:spAutoFit/>
          </a:bodyPr>
          <a:lstStyle/>
          <a:p>
            <a:r>
              <a:rPr lang="ar-SA" sz="2800" b="1" dirty="0">
                <a:solidFill>
                  <a:srgbClr val="C00000"/>
                </a:solidFill>
                <a:latin typeface="Alexandria SemiBold" pitchFamily="2" charset="-78"/>
                <a:cs typeface="Alexandria SemiBold" pitchFamily="2" charset="-78"/>
              </a:rPr>
              <a:t>نماذج لبعض الأخطاء في الكتابة </a:t>
            </a:r>
            <a:endParaRPr lang="en-US" sz="2800" b="1" dirty="0">
              <a:solidFill>
                <a:srgbClr val="C00000"/>
              </a:solidFill>
              <a:latin typeface="Alexandria SemiBold" pitchFamily="2" charset="-78"/>
              <a:cs typeface="Alexandria SemiBold" pitchFamily="2" charset="-78"/>
            </a:endParaRPr>
          </a:p>
        </p:txBody>
      </p:sp>
      <p:pic>
        <p:nvPicPr>
          <p:cNvPr id="2" name="Picture 1"/>
          <p:cNvPicPr>
            <a:picLocks noChangeAspect="1"/>
          </p:cNvPicPr>
          <p:nvPr/>
        </p:nvPicPr>
        <p:blipFill>
          <a:blip r:embed="rId3"/>
          <a:stretch>
            <a:fillRect/>
          </a:stretch>
        </p:blipFill>
        <p:spPr>
          <a:xfrm>
            <a:off x="4291781" y="1693453"/>
            <a:ext cx="4972844" cy="4940703"/>
          </a:xfrm>
          <a:prstGeom prst="rect">
            <a:avLst/>
          </a:prstGeom>
        </p:spPr>
      </p:pic>
    </p:spTree>
    <p:extLst>
      <p:ext uri="{BB962C8B-B14F-4D97-AF65-F5344CB8AC3E}">
        <p14:creationId xmlns:p14="http://schemas.microsoft.com/office/powerpoint/2010/main" val="983923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1" y="1693453"/>
            <a:ext cx="2873818" cy="4599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9115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885215" y="2723464"/>
            <a:ext cx="2337950" cy="2169825"/>
          </a:xfrm>
          <a:prstGeom prst="rect">
            <a:avLst/>
          </a:prstGeom>
          <a:noFill/>
        </p:spPr>
        <p:txBody>
          <a:bodyPr wrap="square" rtlCol="0">
            <a:spAutoFit/>
          </a:bodyPr>
          <a:lstStyle/>
          <a:p>
            <a:pPr algn="ctr" rtl="1">
              <a:lnSpc>
                <a:spcPct val="150000"/>
              </a:lnSpc>
            </a:pPr>
            <a:r>
              <a:rPr lang="ar-SA" dirty="0">
                <a:latin typeface="Alexandria SemiBold" pitchFamily="2" charset="-78"/>
                <a:cs typeface="Alexandria SemiBold" pitchFamily="2" charset="-78"/>
              </a:rPr>
              <a:t>موقع الوطن :</a:t>
            </a:r>
          </a:p>
          <a:p>
            <a:pPr algn="ctr" rtl="1">
              <a:lnSpc>
                <a:spcPct val="150000"/>
              </a:lnSpc>
            </a:pPr>
            <a:r>
              <a:rPr lang="ar-SA" dirty="0">
                <a:latin typeface="Alexandria SemiBold" pitchFamily="2" charset="-78"/>
                <a:cs typeface="Alexandria SemiBold" pitchFamily="2" charset="-78"/>
              </a:rPr>
              <a:t>يتضح عدم وجود جمل أو فقرة في المتن؛ مما يُربك القاريء. </a:t>
            </a:r>
            <a:endParaRPr lang="en-US" dirty="0">
              <a:latin typeface="Alexandria SemiBold" pitchFamily="2" charset="-78"/>
              <a:cs typeface="Alexandria Semi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784869" y="844665"/>
            <a:ext cx="5728936" cy="523220"/>
          </a:xfrm>
          <a:prstGeom prst="rect">
            <a:avLst/>
          </a:prstGeom>
          <a:noFill/>
        </p:spPr>
        <p:txBody>
          <a:bodyPr wrap="square" rtlCol="0">
            <a:spAutoFit/>
          </a:bodyPr>
          <a:lstStyle/>
          <a:p>
            <a:r>
              <a:rPr lang="ar-SA" sz="2800" b="1" dirty="0">
                <a:solidFill>
                  <a:srgbClr val="C00000"/>
                </a:solidFill>
                <a:latin typeface="Alexandria SemiBold" pitchFamily="2" charset="-78"/>
                <a:cs typeface="Alexandria SemiBold" pitchFamily="2" charset="-78"/>
              </a:rPr>
              <a:t>نماذج لبعض الأخطاء في الكتابة </a:t>
            </a:r>
            <a:endParaRPr lang="en-US" sz="2800" b="1" dirty="0">
              <a:solidFill>
                <a:srgbClr val="C00000"/>
              </a:solidFill>
              <a:latin typeface="Alexandria SemiBold" pitchFamily="2" charset="-78"/>
              <a:cs typeface="Alexandria SemiBold" pitchFamily="2" charset="-78"/>
            </a:endParaRPr>
          </a:p>
        </p:txBody>
      </p:sp>
      <p:pic>
        <p:nvPicPr>
          <p:cNvPr id="3" name="Picture 2"/>
          <p:cNvPicPr>
            <a:picLocks noChangeAspect="1"/>
          </p:cNvPicPr>
          <p:nvPr/>
        </p:nvPicPr>
        <p:blipFill>
          <a:blip r:embed="rId3"/>
          <a:stretch>
            <a:fillRect/>
          </a:stretch>
        </p:blipFill>
        <p:spPr>
          <a:xfrm>
            <a:off x="4167428" y="1693453"/>
            <a:ext cx="3857143" cy="4722095"/>
          </a:xfrm>
          <a:prstGeom prst="rect">
            <a:avLst/>
          </a:prstGeom>
        </p:spPr>
      </p:pic>
    </p:spTree>
    <p:extLst>
      <p:ext uri="{BB962C8B-B14F-4D97-AF65-F5344CB8AC3E}">
        <p14:creationId xmlns:p14="http://schemas.microsoft.com/office/powerpoint/2010/main" val="4208985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9317" y="1423727"/>
            <a:ext cx="10550769" cy="497577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661824" y="1246019"/>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خاتمة.</a:t>
            </a:r>
          </a:p>
        </p:txBody>
      </p:sp>
      <p:sp>
        <p:nvSpPr>
          <p:cNvPr id="8" name="TextBox 7">
            <a:extLst>
              <a:ext uri="{FF2B5EF4-FFF2-40B4-BE49-F238E27FC236}">
                <a16:creationId xmlns:a16="http://schemas.microsoft.com/office/drawing/2014/main" id="{F9A80F9F-74DB-1D57-04E8-E20E92A09B0A}"/>
              </a:ext>
            </a:extLst>
          </p:cNvPr>
          <p:cNvSpPr txBox="1"/>
          <p:nvPr/>
        </p:nvSpPr>
        <p:spPr>
          <a:xfrm>
            <a:off x="918804" y="2205003"/>
            <a:ext cx="10134003" cy="3990836"/>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الكتابة والتعبير هي فن رفيع المستوى،  فلا تكفي فيه وفرة الاطلاع وسعة الثقافة والمعرفة، فالموهبة الخاصة لدى الكاتب هي التي تجعله قادراً على الكتابة الإبداعية بأسلوب مميز عن غيره من الكُتاب ، حتى أن القاريء يتعرف على هوية الكاتب من خلال أسلوب كتاباته حتى لو لم يكن نشر عمل مقترناً باسمه. </a:t>
            </a:r>
          </a:p>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تُعد الكتابة والتعبير  فن اتصالي محكوم بقواعد اللغة وأصولها وليست فناَ عفوياً . فالكاتب يُفكر في الموضوع  بكل معانيه وألفاظه التي تساعده على التعبير عن أفكاره ومشاعره بوضوح ودقة.</a:t>
            </a:r>
          </a:p>
        </p:txBody>
      </p:sp>
    </p:spTree>
    <p:extLst>
      <p:ext uri="{BB962C8B-B14F-4D97-AF65-F5344CB8AC3E}">
        <p14:creationId xmlns:p14="http://schemas.microsoft.com/office/powerpoint/2010/main" val="15181258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52433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844" y="2090821"/>
            <a:ext cx="10228956" cy="3733586"/>
          </a:xfrm>
          <a:prstGeom prst="rect">
            <a:avLst/>
          </a:prstGeom>
          <a:noFill/>
        </p:spPr>
        <p:txBody>
          <a:bodyPr wrap="square" rtlCol="0">
            <a:spAutoFit/>
          </a:bodyPr>
          <a:lstStyle/>
          <a:p>
            <a:pPr algn="r">
              <a:lnSpc>
                <a:spcPct val="150000"/>
              </a:lnSpc>
            </a:pPr>
            <a:r>
              <a:rPr lang="ar-SA" sz="2000" dirty="0">
                <a:latin typeface="Alexandria SemiBold" pitchFamily="2" charset="-78"/>
                <a:cs typeface="Alexandria SemiBold" pitchFamily="2" charset="-78"/>
              </a:rPr>
              <a:t>كما ذكر </a:t>
            </a:r>
            <a:r>
              <a:rPr lang="ar-EG" sz="2000" dirty="0">
                <a:latin typeface="Alexandria SemiBold" pitchFamily="2" charset="-78"/>
                <a:cs typeface="Alexandria SemiBold" pitchFamily="2" charset="-78"/>
              </a:rPr>
              <a:t>الكاتب ” أدوين واكين" </a:t>
            </a:r>
            <a:r>
              <a:rPr lang="ar-SA" sz="2000" dirty="0">
                <a:latin typeface="Alexandria SemiBold" pitchFamily="2" charset="-78"/>
                <a:cs typeface="Alexandria SemiBold" pitchFamily="2" charset="-78"/>
              </a:rPr>
              <a:t>: أن </a:t>
            </a:r>
            <a:r>
              <a:rPr lang="ar-EG" sz="2000" dirty="0">
                <a:latin typeface="Alexandria SemiBold" pitchFamily="2" charset="-78"/>
                <a:cs typeface="Alexandria SemiBold" pitchFamily="2" charset="-78"/>
              </a:rPr>
              <a:t>الاتصال المكتوب يختلف عن الاتصال الشفوى اختلافا</a:t>
            </a:r>
            <a:r>
              <a:rPr lang="ar-SA" sz="2000" dirty="0">
                <a:latin typeface="Alexandria SemiBold" pitchFamily="2" charset="-78"/>
                <a:cs typeface="Alexandria SemiBold" pitchFamily="2" charset="-78"/>
              </a:rPr>
              <a:t>ً</a:t>
            </a:r>
            <a:r>
              <a:rPr lang="ar-EG" sz="2000" dirty="0">
                <a:latin typeface="Alexandria SemiBold" pitchFamily="2" charset="-78"/>
                <a:cs typeface="Alexandria SemiBold" pitchFamily="2" charset="-78"/>
              </a:rPr>
              <a:t> كبيرا</a:t>
            </a:r>
            <a:r>
              <a:rPr lang="ar-SA" sz="2000" dirty="0">
                <a:latin typeface="Alexandria SemiBold" pitchFamily="2" charset="-78"/>
                <a:cs typeface="Alexandria SemiBold" pitchFamily="2" charset="-78"/>
              </a:rPr>
              <a:t>ً</a:t>
            </a:r>
            <a:r>
              <a:rPr lang="ar-EG" sz="2000" dirty="0">
                <a:latin typeface="Alexandria SemiBold" pitchFamily="2" charset="-78"/>
                <a:cs typeface="Alexandria SemiBold" pitchFamily="2" charset="-78"/>
              </a:rPr>
              <a:t> ، ل</a:t>
            </a:r>
            <a:r>
              <a:rPr lang="ar-SA" sz="2000" dirty="0">
                <a:latin typeface="Alexandria SemiBold" pitchFamily="2" charset="-78"/>
                <a:cs typeface="Alexandria SemiBold" pitchFamily="2" charset="-78"/>
              </a:rPr>
              <a:t>أ</a:t>
            </a:r>
            <a:r>
              <a:rPr lang="ar-EG" sz="2000" dirty="0">
                <a:latin typeface="Alexandria SemiBold" pitchFamily="2" charset="-78"/>
                <a:cs typeface="Alexandria SemiBold" pitchFamily="2" charset="-78"/>
              </a:rPr>
              <a:t>ن الكتابة تجرى وفقاً لأساليب منتظمة حسنة الترتيب ، فهناك الفعل والفاعل ومفعول به ، وهناك جملة ، ثم فقرة ؛ أى أن الأمر يسير بترتيب منطقى ، نظامى ، متسق تماماً . يتحرك كما يتحرك القطار على قضبان لا يحيد عنها . </a:t>
            </a:r>
            <a:endParaRPr lang="en-US" sz="2000" dirty="0">
              <a:latin typeface="Alexandria SemiBold" pitchFamily="2" charset="-78"/>
              <a:cs typeface="Alexandria SemiBold" pitchFamily="2" charset="-78"/>
            </a:endParaRPr>
          </a:p>
          <a:p>
            <a:pPr algn="r">
              <a:lnSpc>
                <a:spcPct val="150000"/>
              </a:lnSpc>
            </a:pPr>
            <a:r>
              <a:rPr lang="ar-SA" sz="2000" b="1" dirty="0">
                <a:latin typeface="Alexandria SemiBold" pitchFamily="2" charset="-78"/>
                <a:ea typeface="Calibri" panose="020F0502020204030204" pitchFamily="34" charset="0"/>
                <a:cs typeface="Alexandria SemiBold" pitchFamily="2" charset="-78"/>
              </a:rPr>
              <a:t>فالكتابة هي أساس أي عمل إعلامي رقمي ولا يمكن الاستغناء عنها.  ف</a:t>
            </a:r>
            <a:r>
              <a:rPr lang="ar-EG" sz="2000" b="1" dirty="0">
                <a:latin typeface="Alexandria SemiBold" pitchFamily="2" charset="-78"/>
                <a:ea typeface="Calibri" panose="020F0502020204030204" pitchFamily="34" charset="0"/>
                <a:cs typeface="Alexandria SemiBold" pitchFamily="2" charset="-78"/>
              </a:rPr>
              <a:t>نش</a:t>
            </a:r>
            <a:r>
              <a:rPr lang="ar-SA" sz="2000" b="1" dirty="0">
                <a:latin typeface="Alexandria SemiBold" pitchFamily="2" charset="-78"/>
                <a:ea typeface="Calibri" panose="020F0502020204030204" pitchFamily="34" charset="0"/>
                <a:cs typeface="Alexandria SemiBold" pitchFamily="2" charset="-78"/>
              </a:rPr>
              <a:t>ر أي محتوي في المواقع والمنصات الإعلامية سواء كان المحتوي صوتياً أو مرئياً (فيديو رقمي) أو</a:t>
            </a:r>
            <a:r>
              <a:rPr lang="ar-EG" sz="2000" b="1" dirty="0">
                <a:latin typeface="Alexandria SemiBold" pitchFamily="2" charset="-78"/>
                <a:ea typeface="Calibri" panose="020F0502020204030204" pitchFamily="34" charset="0"/>
                <a:cs typeface="Alexandria SemiBold" pitchFamily="2" charset="-78"/>
              </a:rPr>
              <a:t> صورة</a:t>
            </a:r>
            <a:r>
              <a:rPr lang="ar-SA" sz="2000" b="1" dirty="0">
                <a:latin typeface="Alexandria SemiBold" pitchFamily="2" charset="-78"/>
                <a:ea typeface="Calibri" panose="020F0502020204030204" pitchFamily="34" charset="0"/>
                <a:cs typeface="Alexandria SemiBold" pitchFamily="2" charset="-78"/>
              </a:rPr>
              <a:t> </a:t>
            </a:r>
            <a:r>
              <a:rPr lang="ar-EG" sz="2000" b="1" dirty="0">
                <a:latin typeface="Alexandria SemiBold" pitchFamily="2" charset="-78"/>
                <a:ea typeface="Calibri" panose="020F0502020204030204" pitchFamily="34" charset="0"/>
                <a:cs typeface="Alexandria SemiBold" pitchFamily="2" charset="-78"/>
              </a:rPr>
              <a:t>دون كلام يشرح ويوضح مضمونها مهما بلغت درجة وضوح</a:t>
            </a:r>
            <a:r>
              <a:rPr lang="ar-SA" sz="2000" b="1" dirty="0">
                <a:latin typeface="Alexandria SemiBold" pitchFamily="2" charset="-78"/>
                <a:ea typeface="Calibri" panose="020F0502020204030204" pitchFamily="34" charset="0"/>
                <a:cs typeface="Alexandria SemiBold" pitchFamily="2" charset="-78"/>
              </a:rPr>
              <a:t>ه </a:t>
            </a:r>
            <a:r>
              <a:rPr lang="ar-EG" sz="2000" b="1" dirty="0">
                <a:latin typeface="Alexandria SemiBold" pitchFamily="2" charset="-78"/>
                <a:ea typeface="Calibri" panose="020F0502020204030204" pitchFamily="34" charset="0"/>
                <a:cs typeface="Alexandria SemiBold" pitchFamily="2" charset="-78"/>
              </a:rPr>
              <a:t>بات أمرا</a:t>
            </a:r>
            <a:r>
              <a:rPr lang="ar-SA" sz="2000" b="1" dirty="0">
                <a:latin typeface="Alexandria SemiBold" pitchFamily="2" charset="-78"/>
                <a:ea typeface="Calibri" panose="020F0502020204030204" pitchFamily="34" charset="0"/>
                <a:cs typeface="Alexandria SemiBold" pitchFamily="2" charset="-78"/>
              </a:rPr>
              <a:t>ً</a:t>
            </a:r>
            <a:r>
              <a:rPr lang="ar-EG" sz="2000" b="1" dirty="0">
                <a:latin typeface="Alexandria SemiBold" pitchFamily="2" charset="-78"/>
                <a:ea typeface="Calibri" panose="020F0502020204030204" pitchFamily="34" charset="0"/>
                <a:cs typeface="Alexandria SemiBold" pitchFamily="2" charset="-78"/>
              </a:rPr>
              <a:t> مرفوضا</a:t>
            </a:r>
            <a:r>
              <a:rPr lang="ar-SA" sz="2000" b="1" dirty="0">
                <a:latin typeface="Alexandria SemiBold" pitchFamily="2" charset="-78"/>
                <a:ea typeface="Calibri" panose="020F0502020204030204" pitchFamily="34" charset="0"/>
                <a:cs typeface="Alexandria SemiBold" pitchFamily="2" charset="-78"/>
              </a:rPr>
              <a:t>ً</a:t>
            </a:r>
            <a:r>
              <a:rPr lang="ar-EG" sz="2000" b="1" dirty="0">
                <a:latin typeface="Alexandria SemiBold" pitchFamily="2" charset="-78"/>
                <a:ea typeface="Calibri" panose="020F0502020204030204" pitchFamily="34" charset="0"/>
                <a:cs typeface="Alexandria SemiBold" pitchFamily="2" charset="-78"/>
              </a:rPr>
              <a:t> علميا</a:t>
            </a:r>
            <a:r>
              <a:rPr lang="ar-SA" sz="2000" b="1" dirty="0">
                <a:latin typeface="Alexandria SemiBold" pitchFamily="2" charset="-78"/>
                <a:ea typeface="Calibri" panose="020F0502020204030204" pitchFamily="34" charset="0"/>
                <a:cs typeface="Alexandria SemiBold" pitchFamily="2" charset="-78"/>
              </a:rPr>
              <a:t>ً</a:t>
            </a:r>
            <a:r>
              <a:rPr lang="ar-EG" sz="2000" b="1" dirty="0">
                <a:latin typeface="Alexandria SemiBold" pitchFamily="2" charset="-78"/>
                <a:ea typeface="Calibri" panose="020F0502020204030204" pitchFamily="34" charset="0"/>
                <a:cs typeface="Alexandria SemiBold" pitchFamily="2" charset="-78"/>
              </a:rPr>
              <a:t> من قِبل الباحثين والمهتمين بفنون الصحافة</a:t>
            </a:r>
            <a:r>
              <a:rPr lang="ar-SA" sz="2000" b="1" dirty="0">
                <a:latin typeface="Alexandria SemiBold" pitchFamily="2" charset="-78"/>
                <a:ea typeface="Calibri" panose="020F0502020204030204" pitchFamily="34" charset="0"/>
                <a:cs typeface="Alexandria SemiBold" pitchFamily="2" charset="-78"/>
              </a:rPr>
              <a:t> والإعلام الرقمي</a:t>
            </a:r>
            <a:r>
              <a:rPr lang="ar-SA" sz="2000" b="1">
                <a:latin typeface="Alexandria SemiBold" pitchFamily="2" charset="-78"/>
                <a:ea typeface="Calibri" panose="020F0502020204030204" pitchFamily="34" charset="0"/>
                <a:cs typeface="Alexandria SemiBold" pitchFamily="2" charset="-78"/>
              </a:rPr>
              <a:t>. </a:t>
            </a:r>
            <a:endParaRPr lang="ar-SA" sz="2000" b="1" dirty="0">
              <a:latin typeface="Alexandria SemiBold" pitchFamily="2" charset="-78"/>
              <a:ea typeface="Calibri" panose="020F0502020204030204" pitchFamily="34" charset="0"/>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9B9E7-8D07-7B3D-5515-3783B1F00518}"/>
            </a:ext>
          </a:extLst>
        </p:cNvPr>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129D3DED-F9B5-E172-CEA6-D4E6D5BF7FD9}"/>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E8B85FB4-2FC6-C794-B021-4689F651B0FB}"/>
              </a:ext>
            </a:extLst>
          </p:cNvPr>
          <p:cNvSpPr/>
          <p:nvPr/>
        </p:nvSpPr>
        <p:spPr>
          <a:xfrm>
            <a:off x="617280" y="1685494"/>
            <a:ext cx="10524332" cy="4858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A3FEB61-C31C-3F97-25C7-FD22D88703D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9324FA-79F0-F182-1C0E-CB068C3AB3F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EA8A5C5-7E44-D39F-E514-87F827FA492F}"/>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6223A2FE-D6FD-44CA-CBCC-6547A54B1177}"/>
              </a:ext>
            </a:extLst>
          </p:cNvPr>
          <p:cNvSpPr txBox="1"/>
          <p:nvPr/>
        </p:nvSpPr>
        <p:spPr>
          <a:xfrm>
            <a:off x="543908" y="1741499"/>
            <a:ext cx="10392747" cy="4656916"/>
          </a:xfrm>
          <a:prstGeom prst="rect">
            <a:avLst/>
          </a:prstGeom>
          <a:noFill/>
        </p:spPr>
        <p:txBody>
          <a:bodyPr wrap="square" rtlCol="0">
            <a:spAutoFit/>
          </a:bodyPr>
          <a:lstStyle/>
          <a:p>
            <a:pPr algn="r" rtl="1">
              <a:lnSpc>
                <a:spcPct val="150000"/>
              </a:lnSpc>
            </a:pPr>
            <a:r>
              <a:rPr lang="ar-SA" sz="2000" dirty="0">
                <a:solidFill>
                  <a:schemeClr val="accent1"/>
                </a:solidFill>
                <a:latin typeface="Alexandria SemiBold" pitchFamily="2" charset="-78"/>
                <a:cs typeface="Alexandria SemiBold" pitchFamily="2" charset="-78"/>
              </a:rPr>
              <a:t>الكتابة من أجل التنمية المستدامة: </a:t>
            </a:r>
            <a:endParaRPr lang="ar-EG" sz="2000" dirty="0">
              <a:solidFill>
                <a:schemeClr val="accent1"/>
              </a:solidFill>
              <a:latin typeface="Alexandria SemiBold" pitchFamily="2" charset="-78"/>
              <a:cs typeface="Alexandria SemiBold" pitchFamily="2" charset="-78"/>
            </a:endParaRPr>
          </a:p>
          <a:p>
            <a:pPr marL="342900" indent="-231775" algn="r" rtl="1">
              <a:lnSpc>
                <a:spcPct val="150000"/>
              </a:lnSpc>
              <a:buFont typeface="Arial" panose="020B0604020202020204" pitchFamily="34" charset="0"/>
              <a:buChar char="•"/>
            </a:pPr>
            <a:r>
              <a:rPr lang="ar-SA" sz="2000" dirty="0">
                <a:latin typeface="Alexandria SemiBold" pitchFamily="2" charset="-78"/>
                <a:cs typeface="Alexandria SemiBold" pitchFamily="2" charset="-78"/>
              </a:rPr>
              <a:t>الكاتب كمواطن عالمي</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لم تعد الكتابة الرقمية مجرد تعبير شخصي، بل أصبحت أداة لخدمة قضايا التنمية المستدامة التي تمس حياة الناس، مثل التعليم والصحة</a:t>
            </a:r>
            <a:r>
              <a:rPr lang="ar-EG" sz="2000" dirty="0">
                <a:latin typeface="Alexandria SemiBold" pitchFamily="2" charset="-78"/>
                <a:cs typeface="Alexandria SemiBold" pitchFamily="2" charset="-78"/>
              </a:rPr>
              <a:t>.</a:t>
            </a:r>
          </a:p>
          <a:p>
            <a:pPr marL="342900" lvl="0" indent="-231775" algn="r" rtl="1">
              <a:lnSpc>
                <a:spcPct val="150000"/>
              </a:lnSpc>
              <a:buFont typeface="Arial" panose="020B0604020202020204" pitchFamily="34" charset="0"/>
              <a:buChar char="•"/>
            </a:pPr>
            <a:r>
              <a:rPr lang="ar-SA" sz="2000" dirty="0">
                <a:latin typeface="Alexandria SemiBold" pitchFamily="2" charset="-78"/>
                <a:cs typeface="Alexandria SemiBold" pitchFamily="2" charset="-78"/>
              </a:rPr>
              <a:t>توظيف أدوات الذكاء الاصطناعي لا يقتصر على توليد النصوص، بل يمتد إلى تحليل البيانات الضخمة حول قضايا التنمية، واقتراح حلول إبداعية، وصياغة محتوى إقناعي</a:t>
            </a:r>
            <a:r>
              <a:rPr lang="ar-EG" sz="2000" dirty="0">
                <a:latin typeface="Alexandria SemiBold" pitchFamily="2" charset="-78"/>
                <a:cs typeface="Alexandria SemiBold" pitchFamily="2" charset="-78"/>
              </a:rPr>
              <a:t>.</a:t>
            </a:r>
            <a:endParaRPr lang="en-US" sz="2000" dirty="0">
              <a:latin typeface="Alexandria SemiBold" pitchFamily="2" charset="-78"/>
              <a:cs typeface="Alexandria SemiBold" pitchFamily="2" charset="-78"/>
            </a:endParaRPr>
          </a:p>
          <a:p>
            <a:pPr marL="342900" lvl="0" indent="-231775" algn="r" rtl="1">
              <a:lnSpc>
                <a:spcPct val="150000"/>
              </a:lnSpc>
              <a:buFont typeface="Arial" panose="020B0604020202020204" pitchFamily="34" charset="0"/>
              <a:buChar char="•"/>
            </a:pPr>
            <a:r>
              <a:rPr lang="ar-SA" sz="2000" dirty="0">
                <a:latin typeface="Alexandria SemiBold" pitchFamily="2" charset="-78"/>
                <a:cs typeface="Alexandria SemiBold" pitchFamily="2" charset="-78"/>
              </a:rPr>
              <a:t>المحتوى الرقمي الناجح لا يكتفي بوصف المشكلة، بل يقدم حلولاً مبتكرة، ويثير تفاعل الجمهور، ويدفعه للمشاركة في صنع التغيير من خلال المقالات والمدونات</a:t>
            </a:r>
            <a:r>
              <a:rPr lang="ar-EG" sz="2000" dirty="0">
                <a:latin typeface="Alexandria SemiBold" pitchFamily="2" charset="-78"/>
                <a:cs typeface="Alexandria SemiBold" pitchFamily="2" charset="-78"/>
              </a:rPr>
              <a:t>.</a:t>
            </a:r>
          </a:p>
          <a:p>
            <a:pPr marL="342900" lvl="0" indent="-231775" algn="r" rtl="1">
              <a:lnSpc>
                <a:spcPct val="150000"/>
              </a:lnSpc>
              <a:buFont typeface="Arial" panose="020B0604020202020204" pitchFamily="34" charset="0"/>
              <a:buChar char="•"/>
            </a:pPr>
            <a:r>
              <a:rPr lang="ar-SA" sz="2000" dirty="0">
                <a:latin typeface="Alexandria SemiBold" pitchFamily="2" charset="-78"/>
                <a:cs typeface="Alexandria SemiBold" pitchFamily="2" charset="-78"/>
              </a:rPr>
              <a:t>المسؤولية المضاعفة</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حرية التعبير المسؤولة تعني أن كل كلمة نكتبها عن قضايا المجتمع يجب أن تلتزم بالدقة والموضوعية والأمل، لأن ما نكتبه اليوم قد يشكل وعي أجيال قادمة</a:t>
            </a:r>
            <a:r>
              <a:rPr lang="en-US" sz="2000" dirty="0">
                <a:latin typeface="Alexandria SemiBold" pitchFamily="2" charset="-78"/>
                <a:cs typeface="Alexandria SemiBold" pitchFamily="2" charset="-78"/>
              </a:rPr>
              <a:t>.</a:t>
            </a:r>
          </a:p>
        </p:txBody>
      </p:sp>
      <p:pic>
        <p:nvPicPr>
          <p:cNvPr id="7" name="Graphic 21">
            <a:extLst>
              <a:ext uri="{FF2B5EF4-FFF2-40B4-BE49-F238E27FC236}">
                <a16:creationId xmlns:a16="http://schemas.microsoft.com/office/drawing/2014/main" id="{487A41A2-2BC3-BDE6-FFCE-5E2D2A5611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1F3D9600-5688-AE2E-E2BC-0DA469A746F1}"/>
                  </a:ext>
                </a:extLst>
              </p14:cNvPr>
              <p14:cNvContentPartPr/>
              <p14:nvPr/>
            </p14:nvContentPartPr>
            <p14:xfrm>
              <a:off x="11287080" y="80280"/>
              <a:ext cx="360" cy="360"/>
            </p14:xfrm>
          </p:contentPart>
        </mc:Choice>
        <mc:Fallback xmlns="">
          <p:pic>
            <p:nvPicPr>
              <p:cNvPr id="2" name="Ink 1">
                <a:extLst>
                  <a:ext uri="{FF2B5EF4-FFF2-40B4-BE49-F238E27FC236}">
                    <a16:creationId xmlns:a16="http://schemas.microsoft.com/office/drawing/2014/main" id="{1F3D9600-5688-AE2E-E2BC-0DA469A746F1}"/>
                  </a:ext>
                </a:extLst>
              </p:cNvPr>
              <p:cNvPicPr/>
              <p:nvPr/>
            </p:nvPicPr>
            <p:blipFill>
              <a:blip r:embed="rId4"/>
              <a:stretch>
                <a:fillRect/>
              </a:stretch>
            </p:blipFill>
            <p:spPr>
              <a:xfrm>
                <a:off x="11277720" y="70920"/>
                <a:ext cx="19080" cy="19080"/>
              </a:xfrm>
              <a:prstGeom prst="rect">
                <a:avLst/>
              </a:prstGeom>
            </p:spPr>
          </p:pic>
        </mc:Fallback>
      </mc:AlternateContent>
    </p:spTree>
    <p:extLst>
      <p:ext uri="{BB962C8B-B14F-4D97-AF65-F5344CB8AC3E}">
        <p14:creationId xmlns:p14="http://schemas.microsoft.com/office/powerpoint/2010/main" val="2721083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marR="0" lvl="0" indent="-3429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a:p>
            <a:pPr marL="342900" indent="-342900" algn="justLow" rtl="1">
              <a:lnSpc>
                <a:spcPct val="150000"/>
              </a:lnSpc>
              <a:spcAft>
                <a:spcPts val="800"/>
              </a:spcAft>
              <a:buFont typeface="+mj-lt"/>
              <a:buAutoNum type="arabicPeriod"/>
              <a:defRPr/>
            </a:pPr>
            <a:r>
              <a:rPr lang="ar-SA" dirty="0">
                <a:solidFill>
                  <a:schemeClr val="tx1"/>
                </a:solidFill>
                <a:latin typeface="Alexandria SemiBold" pitchFamily="2" charset="-78"/>
                <a:cs typeface="Alexandria SemiBold" pitchFamily="2" charset="-78"/>
              </a:rPr>
              <a:t>إبراهيم </a:t>
            </a:r>
            <a:r>
              <a:rPr lang="ar-SA">
                <a:solidFill>
                  <a:schemeClr val="tx1"/>
                </a:solidFill>
                <a:latin typeface="Alexandria SemiBold" pitchFamily="2" charset="-78"/>
                <a:cs typeface="Alexandria SemiBold" pitchFamily="2" charset="-78"/>
              </a:rPr>
              <a:t>خليل،امتنان الصامدي،فن الكتابة </a:t>
            </a:r>
            <a:r>
              <a:rPr lang="ar-SA" dirty="0">
                <a:solidFill>
                  <a:schemeClr val="tx1"/>
                </a:solidFill>
                <a:latin typeface="Alexandria SemiBold" pitchFamily="2" charset="-78"/>
                <a:cs typeface="Alexandria SemiBold" pitchFamily="2" charset="-78"/>
              </a:rPr>
              <a:t>والتعبير،( عمان : دار الميسرةللنشر والتوزيع،2021)</a:t>
            </a:r>
            <a:endParaRPr lang="en-US" dirty="0">
              <a:solidFill>
                <a:schemeClr val="tx1"/>
              </a:solidFill>
              <a:latin typeface="Alexandria SemiBold" pitchFamily="2" charset="-78"/>
              <a:cs typeface="Alexandria SemiBold" pitchFamily="2" charset="-78"/>
            </a:endParaRPr>
          </a:p>
          <a:p>
            <a:pPr marL="342900" indent="-342900" algn="justLow" rtl="1">
              <a:lnSpc>
                <a:spcPct val="150000"/>
              </a:lnSpc>
              <a:spcAft>
                <a:spcPts val="800"/>
              </a:spcAft>
              <a:buFont typeface="+mj-lt"/>
              <a:buAutoNum type="arabicPeriod"/>
              <a:defRPr/>
            </a:pPr>
            <a:r>
              <a:rPr lang="ar-SA" dirty="0">
                <a:solidFill>
                  <a:schemeClr val="tx1"/>
                </a:solidFill>
                <a:latin typeface="Alexandria SemiBold" pitchFamily="2" charset="-78"/>
                <a:cs typeface="Alexandria SemiBold" pitchFamily="2" charset="-78"/>
              </a:rPr>
              <a:t>نبيل حداد،في الكتابة الصحفية:السمات والمهارات ، عمان،د.ن،2002.</a:t>
            </a:r>
          </a:p>
          <a:p>
            <a:pPr marL="342900" lvl="0" indent="-342900" algn="justLow" rtl="1">
              <a:lnSpc>
                <a:spcPct val="150000"/>
              </a:lnSpc>
              <a:spcAft>
                <a:spcPts val="800"/>
              </a:spcAft>
              <a:buFont typeface="+mj-lt"/>
              <a:buAutoNum type="arabicPeriod"/>
              <a:defRPr/>
            </a:pPr>
            <a:r>
              <a:rPr lang="ar-SA" dirty="0">
                <a:solidFill>
                  <a:schemeClr val="tx1"/>
                </a:solidFill>
                <a:latin typeface="Alexandria SemiBold" pitchFamily="2" charset="-78"/>
                <a:cs typeface="Alexandria SemiBold" pitchFamily="2" charset="-78"/>
              </a:rPr>
              <a:t>إبراهيم صبيح وآخرون ، فن الكتابة والتعبير ، ( عمان ، دار الحامد للنشر والتوزيع ، 2001)</a:t>
            </a:r>
            <a:endParaRPr lang="en-US" dirty="0">
              <a:solidFill>
                <a:schemeClr val="tx1"/>
              </a:solidFill>
              <a:latin typeface="Alexandria SemiBold" pitchFamily="2" charset="-78"/>
              <a:cs typeface="Alexandria SemiBold" pitchFamily="2" charset="-78"/>
            </a:endParaRPr>
          </a:p>
          <a:p>
            <a:pPr marL="342900" indent="-342900" algn="justLow" rtl="1">
              <a:lnSpc>
                <a:spcPct val="150000"/>
              </a:lnSpc>
              <a:spcAft>
                <a:spcPts val="800"/>
              </a:spcAft>
              <a:buFont typeface="+mj-lt"/>
              <a:buAutoNum type="arabicPeriod"/>
            </a:pPr>
            <a:r>
              <a:rPr lang="ar-SA" dirty="0">
                <a:solidFill>
                  <a:schemeClr val="tx1"/>
                </a:solidFill>
                <a:latin typeface="Alexandria SemiBold" pitchFamily="2" charset="-78"/>
                <a:cs typeface="Alexandria SemiBold" pitchFamily="2" charset="-78"/>
              </a:rPr>
              <a:t>مظهر البوشت،أخطاء الكتابةالصحفية،ورقةبحثية منشورةفي معهد مصداقية الصحافة، متاح في:</a:t>
            </a:r>
            <a:r>
              <a:rPr lang="en-US" dirty="0">
                <a:solidFill>
                  <a:schemeClr val="tx1"/>
                </a:solidFill>
                <a:latin typeface="Alexandria SemiBold" pitchFamily="2" charset="-78"/>
                <a:cs typeface="Alexandria SemiBold" pitchFamily="2" charset="-78"/>
              </a:rPr>
              <a:t>https://accuracypress.org/</a:t>
            </a:r>
            <a:endParaRPr lang="ar-SA" dirty="0">
              <a:solidFill>
                <a:schemeClr val="tx1"/>
              </a:solidFill>
              <a:latin typeface="Alexandria SemiBold" pitchFamily="2" charset="-78"/>
              <a:cs typeface="Alexandria SemiBold" pitchFamily="2" charset="-78"/>
            </a:endParaRPr>
          </a:p>
          <a:p>
            <a:pPr rtl="1">
              <a:lnSpc>
                <a:spcPct val="150000"/>
              </a:lnSpc>
              <a:spcAft>
                <a:spcPts val="800"/>
              </a:spcAft>
            </a:pPr>
            <a:r>
              <a:rPr lang="en-US" dirty="0">
                <a:solidFill>
                  <a:schemeClr val="tx1"/>
                </a:solidFill>
                <a:latin typeface="Alexandria SemiBold" pitchFamily="2" charset="-78"/>
                <a:cs typeface="Alexandria SemiBold" pitchFamily="2" charset="-78"/>
              </a:rPr>
              <a:t>5. Brain </a:t>
            </a:r>
            <a:r>
              <a:rPr lang="en-US" dirty="0" err="1">
                <a:solidFill>
                  <a:schemeClr val="tx1"/>
                </a:solidFill>
                <a:latin typeface="Alexandria SemiBold" pitchFamily="2" charset="-78"/>
                <a:cs typeface="Alexandria SemiBold" pitchFamily="2" charset="-78"/>
              </a:rPr>
              <a:t>Corroll</a:t>
            </a:r>
            <a:r>
              <a:rPr lang="en-US" dirty="0">
                <a:solidFill>
                  <a:schemeClr val="tx1"/>
                </a:solidFill>
                <a:latin typeface="Alexandria SemiBold" pitchFamily="2" charset="-78"/>
                <a:cs typeface="Alexandria SemiBold" pitchFamily="2" charset="-78"/>
              </a:rPr>
              <a:t>, Writing For Digital Media, 2</a:t>
            </a:r>
            <a:r>
              <a:rPr lang="en-US" baseline="30000" dirty="0">
                <a:solidFill>
                  <a:schemeClr val="tx1"/>
                </a:solidFill>
                <a:latin typeface="Alexandria SemiBold" pitchFamily="2" charset="-78"/>
                <a:cs typeface="Alexandria SemiBold" pitchFamily="2" charset="-78"/>
              </a:rPr>
              <a:t>st</a:t>
            </a:r>
            <a:r>
              <a:rPr lang="en-US" dirty="0">
                <a:solidFill>
                  <a:schemeClr val="tx1"/>
                </a:solidFill>
                <a:latin typeface="Alexandria SemiBold" pitchFamily="2" charset="-78"/>
                <a:cs typeface="Alexandria SemiBold" pitchFamily="2" charset="-78"/>
              </a:rPr>
              <a:t>.ed. , New York: Routledge, 2020.</a:t>
            </a:r>
            <a:endParaRPr lang="ar-EG" dirty="0">
              <a:solidFill>
                <a:schemeClr val="tx1"/>
              </a:solidFill>
              <a:latin typeface="Alexandria SemiBold" pitchFamily="2" charset="-78"/>
              <a:cs typeface="Alexandria SemiBold" pitchFamily="2"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75805971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1999"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CBCE004-88A5-4A7E-A968-67B1322B4719}"/>
</file>

<file path=customXml/itemProps2.xml><?xml version="1.0" encoding="utf-8"?>
<ds:datastoreItem xmlns:ds="http://schemas.openxmlformats.org/officeDocument/2006/customXml" ds:itemID="{F856667F-BAF5-415D-9524-86FC6DB3DC6B}"/>
</file>

<file path=customXml/itemProps3.xml><?xml version="1.0" encoding="utf-8"?>
<ds:datastoreItem xmlns:ds="http://schemas.openxmlformats.org/officeDocument/2006/customXml" ds:itemID="{3CC8C0BD-2DC1-48C2-B7AC-AF91290BC984}"/>
</file>

<file path=docProps/app.xml><?xml version="1.0" encoding="utf-8"?>
<Properties xmlns="http://schemas.openxmlformats.org/officeDocument/2006/extended-properties" xmlns:vt="http://schemas.openxmlformats.org/officeDocument/2006/docPropsVTypes">
  <TotalTime>8696</TotalTime>
  <Words>2944</Words>
  <Application>Microsoft Office PowerPoint</Application>
  <PresentationFormat>Widescreen</PresentationFormat>
  <Paragraphs>335</Paragraphs>
  <Slides>47</Slides>
  <Notes>6</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47</vt:i4>
      </vt:variant>
    </vt:vector>
  </HeadingPairs>
  <TitlesOfParts>
    <vt:vector size="60" baseType="lpstr">
      <vt:lpstr>Adobe Arabic</vt:lpstr>
      <vt:lpstr>Alexandria Black</vt:lpstr>
      <vt:lpstr>Alexandria ExtraBold</vt:lpstr>
      <vt:lpstr>Alexandria Light</vt:lpstr>
      <vt:lpstr>Alexandria SemiBold</vt:lpstr>
      <vt:lpstr>Arial</vt:lpstr>
      <vt:lpstr>Calibri</vt:lpstr>
      <vt:lpstr>Calibri Light</vt:lpstr>
      <vt:lpstr>Courier New</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AmeRa Soliman</cp:lastModifiedBy>
  <cp:revision>437</cp:revision>
  <dcterms:created xsi:type="dcterms:W3CDTF">2023-04-29T09:08:23Z</dcterms:created>
  <dcterms:modified xsi:type="dcterms:W3CDTF">2026-09-14T14:51:59Z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