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480" r:id="rId2"/>
    <p:sldId id="524" r:id="rId3"/>
    <p:sldId id="276" r:id="rId4"/>
    <p:sldId id="481" r:id="rId5"/>
    <p:sldId id="525" r:id="rId6"/>
    <p:sldId id="256" r:id="rId7"/>
    <p:sldId id="526" r:id="rId8"/>
    <p:sldId id="527" r:id="rId9"/>
    <p:sldId id="528" r:id="rId10"/>
    <p:sldId id="485" r:id="rId11"/>
    <p:sldId id="529" r:id="rId12"/>
    <p:sldId id="530" r:id="rId13"/>
    <p:sldId id="531" r:id="rId14"/>
    <p:sldId id="532" r:id="rId15"/>
    <p:sldId id="533" r:id="rId16"/>
    <p:sldId id="534" r:id="rId17"/>
    <p:sldId id="535" r:id="rId18"/>
    <p:sldId id="536" r:id="rId19"/>
    <p:sldId id="496" r:id="rId20"/>
    <p:sldId id="537" r:id="rId21"/>
    <p:sldId id="538" r:id="rId22"/>
    <p:sldId id="539" r:id="rId23"/>
    <p:sldId id="540" r:id="rId24"/>
    <p:sldId id="541" r:id="rId25"/>
    <p:sldId id="499" r:id="rId26"/>
    <p:sldId id="542" r:id="rId27"/>
    <p:sldId id="543" r:id="rId28"/>
    <p:sldId id="544" r:id="rId29"/>
    <p:sldId id="545" r:id="rId30"/>
    <p:sldId id="546" r:id="rId31"/>
    <p:sldId id="547" r:id="rId32"/>
    <p:sldId id="548" r:id="rId33"/>
    <p:sldId id="502" r:id="rId34"/>
    <p:sldId id="549" r:id="rId35"/>
    <p:sldId id="550" r:id="rId36"/>
    <p:sldId id="551" r:id="rId37"/>
    <p:sldId id="552" r:id="rId38"/>
    <p:sldId id="553" r:id="rId39"/>
    <p:sldId id="554" r:id="rId40"/>
    <p:sldId id="508" r:id="rId41"/>
    <p:sldId id="555" r:id="rId42"/>
    <p:sldId id="556" r:id="rId43"/>
    <p:sldId id="557" r:id="rId44"/>
    <p:sldId id="558" r:id="rId45"/>
    <p:sldId id="559" r:id="rId46"/>
    <p:sldId id="560" r:id="rId47"/>
    <p:sldId id="514" r:id="rId48"/>
    <p:sldId id="561" r:id="rId49"/>
    <p:sldId id="562" r:id="rId50"/>
    <p:sldId id="563" r:id="rId51"/>
    <p:sldId id="518" r:id="rId52"/>
    <p:sldId id="564" r:id="rId53"/>
    <p:sldId id="565" r:id="rId54"/>
    <p:sldId id="566" r:id="rId55"/>
    <p:sldId id="571" r:id="rId56"/>
    <p:sldId id="572" r:id="rId57"/>
    <p:sldId id="573" r:id="rId58"/>
    <p:sldId id="574" r:id="rId59"/>
    <p:sldId id="575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24"/>
            <p14:sldId id="276"/>
            <p14:sldId id="481"/>
            <p14:sldId id="525"/>
            <p14:sldId id="256"/>
            <p14:sldId id="526"/>
            <p14:sldId id="527"/>
            <p14:sldId id="528"/>
            <p14:sldId id="485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496"/>
            <p14:sldId id="537"/>
            <p14:sldId id="538"/>
            <p14:sldId id="539"/>
            <p14:sldId id="540"/>
            <p14:sldId id="541"/>
            <p14:sldId id="499"/>
            <p14:sldId id="542"/>
            <p14:sldId id="543"/>
            <p14:sldId id="544"/>
            <p14:sldId id="545"/>
            <p14:sldId id="546"/>
            <p14:sldId id="547"/>
            <p14:sldId id="548"/>
            <p14:sldId id="502"/>
            <p14:sldId id="549"/>
            <p14:sldId id="550"/>
            <p14:sldId id="551"/>
            <p14:sldId id="552"/>
            <p14:sldId id="553"/>
            <p14:sldId id="554"/>
            <p14:sldId id="508"/>
            <p14:sldId id="555"/>
            <p14:sldId id="556"/>
            <p14:sldId id="557"/>
            <p14:sldId id="558"/>
            <p14:sldId id="559"/>
            <p14:sldId id="560"/>
            <p14:sldId id="514"/>
            <p14:sldId id="561"/>
            <p14:sldId id="562"/>
            <p14:sldId id="563"/>
            <p14:sldId id="518"/>
            <p14:sldId id="564"/>
            <p14:sldId id="565"/>
            <p14:sldId id="566"/>
            <p14:sldId id="571"/>
            <p14:sldId id="572"/>
            <p14:sldId id="573"/>
            <p14:sldId id="574"/>
            <p14:sldId id="57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5" d="100"/>
          <a:sy n="75" d="100"/>
        </p:scale>
        <p:origin x="1230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Riyad_Bank" TargetMode="External"/><Relationship Id="rId13" Type="http://schemas.openxmlformats.org/officeDocument/2006/relationships/hyperlink" Target="https://en.wikipedia.org/wiki/Alinma_Bank" TargetMode="External"/><Relationship Id="rId3" Type="http://schemas.openxmlformats.org/officeDocument/2006/relationships/hyperlink" Target="https://en.wikipedia.org/wiki/Saudi_Aramco" TargetMode="External"/><Relationship Id="rId7" Type="http://schemas.openxmlformats.org/officeDocument/2006/relationships/hyperlink" Target="https://en.wikipedia.org/wiki/Al-Rajhi_Bank" TargetMode="External"/><Relationship Id="rId12" Type="http://schemas.openxmlformats.org/officeDocument/2006/relationships/hyperlink" Target="https://en.wikipedia.org/wiki/Arab_National_Bank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National_Commercial_Bank_(Saudi_Arabia)" TargetMode="External"/><Relationship Id="rId11" Type="http://schemas.openxmlformats.org/officeDocument/2006/relationships/hyperlink" Target="https://en.wikipedia.org/wiki/Banque_Saudi_Fransi" TargetMode="External"/><Relationship Id="rId5" Type="http://schemas.openxmlformats.org/officeDocument/2006/relationships/hyperlink" Target="https://en.wikipedia.org/wiki/Saudi_Telecom_Company" TargetMode="External"/><Relationship Id="rId15" Type="http://schemas.openxmlformats.org/officeDocument/2006/relationships/hyperlink" Target="https://en.wikipedia.org/wiki/Almarai" TargetMode="External"/><Relationship Id="rId10" Type="http://schemas.openxmlformats.org/officeDocument/2006/relationships/hyperlink" Target="https://en.wikipedia.org/wiki/Saudi_British_Bank" TargetMode="External"/><Relationship Id="rId4" Type="http://schemas.openxmlformats.org/officeDocument/2006/relationships/hyperlink" Target="https://en.wikipedia.org/wiki/Saudi_Basic_Industries" TargetMode="External"/><Relationship Id="rId9" Type="http://schemas.openxmlformats.org/officeDocument/2006/relationships/hyperlink" Target="https://en.wikipedia.org/wiki/Samba_Financial_Group" TargetMode="External"/><Relationship Id="rId14" Type="http://schemas.openxmlformats.org/officeDocument/2006/relationships/hyperlink" Target="https://en.wikipedia.org/wiki/Maaden_(company)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6614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KNOWLEDGE : 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Scientific Management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Human Behavior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Integrated Perspectives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Postmodern, Critical, and Feminist theories for organizations</a:t>
            </a:r>
            <a:endParaRPr sz="1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Shape 40"/>
          <p:cNvSpPr txBox="1"/>
          <p:nvPr/>
        </p:nvSpPr>
        <p:spPr>
          <a:xfrm>
            <a:off x="3884612" y="868521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9042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800" b="1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 Forbes list</a:t>
            </a:r>
            <a:endParaRPr lang="en-US" sz="1200" b="1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Name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audi Aramco"/>
              </a:rPr>
              <a:t>Saudi Aramco</a:t>
            </a:r>
            <a:r>
              <a:rPr lang="en-US" dirty="0"/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audi Basic Industries"/>
              </a:rPr>
              <a:t>Saudi Basic Industries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Saudi Telecom Company"/>
              </a:rPr>
              <a:t>Saudi Telecom Company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National Commercial Bank (Saudi Arabia)"/>
              </a:rPr>
              <a:t>Saudi National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l-Rajhi Bank"/>
              </a:rPr>
              <a:t>Al-Rajhi Bank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" action="ppaction://noaction"/>
              </a:rPr>
              <a:t>Saudi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" action="ppaction://noaction"/>
              </a:rPr>
              <a:t>Electricity Company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Riyad Bank"/>
              </a:rPr>
              <a:t>Riyad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Samba Financial Group"/>
              </a:rPr>
              <a:t>Samba Financial Group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Saudi British Bank"/>
              </a:rPr>
              <a:t>Saudi British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Banque Saudi Fransi"/>
              </a:rPr>
              <a:t>Banque Saudi Fransi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Arab National Bank"/>
              </a:rPr>
              <a:t>Arab National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 tooltip="Alinma Bank"/>
              </a:rPr>
              <a:t>Alinma Bank</a:t>
            </a:r>
            <a:r>
              <a:rPr lang="en-US" dirty="0"/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 tooltip="Maaden (company)"/>
              </a:rPr>
              <a:t>Maaden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5" tooltip="Almarai"/>
              </a:rPr>
              <a:t>Almarai</a:t>
            </a:r>
            <a:r>
              <a:rPr lang="en-US" dirty="0"/>
              <a:t> </a:t>
            </a: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10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8123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32" name="Google Shape;3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المضايقات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تضارب المصالح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موارد الشركة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المخالفات الأخلاقية في التسويق والإعلان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ممارسات العمل غير العادلة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سوء معاملة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مخالفات الصحة والسلامة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القضايا البيئية المتعلقة بالعمليات التجارية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الرشوة والفساد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الأجور واستغلال العمال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توفير تسهيلات معقولة للموظفين ذوي الإعاقة أو ذوي الاحتياجات الخاصة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انتهاك خصوصية الموظف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الإساءة العاطفية والنفسية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الإبلاغ عن المخالفات وحماية حقوق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الملكية الفكرية والتعدي عليها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الثقافة التنظيمية التي تعزز السلوك غير الأخلاقي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في التوظيف والترقيات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استخدام عمالة الأطفال أو العمل الشاق في سلاسل التوريد العالمية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تحريف معلومات الشركة أو البيانات المالية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تزوير وتزوير المستندات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المحسوبية والمحسوبية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العمل الإضافي القسري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واختلاس 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التدريب أو الإشراف غير الكافي للموظفين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على أساس التوجه الجنسي أو الهوية الجنسية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التنمر في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قلة التنوع والشمول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مخاطر الصحة والسلامة بسبب الصيانة غير الكافية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ظروف العمل غير الآمنة بسبب التدابير الأمنية غير الكافية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على أساس العمر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الملكية الفكرية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حماية غير كافية لحقوق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على أساس الدين أو المعتقدات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استغلال المتدربين أو العمال المؤقتين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الضغط للانخراط في ممارسات غير أخلاقية لتحقيق أهداف الأداء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التعدي على خصوصية الموظف من خلال المراقبة أو المراقبة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توفير المنافع مثل الرعاية الصحية أو خطط التقاعد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نقص الإمدادات الطبية بسبب التخزين أو ممارسات التوزيع غير الأخلاقية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الاستجابة غير الكافية لحالات الطوارئ مثل الكوارث الطبيعية أو الأوبئة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الدعاية والترويج الخادعة للمنتجات أو الخدمات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تخريب أو تدمير ممتلكات الشركة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الاستخدام غير الأخلاقي لبيانات العملاء والمعلومات الشخصية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التدريب والدعم للموظفين الذين يتعاملون مع عملاء أو مرضى مصابين بأمراض عقلية أو مضطربين عاطفيًا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حماية غير كافية للموظفين الذين يتعاملون مع عملاء أو مرضى عنيفين أو خطرين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بسبب مظهرهم الجسدي أو نوع أجسامهم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خرق اتفاقيات السرية أو اتفاقيات عدم الإفشاء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الاهتمام غير الكافي بالصحة العقلية وإدارة الإجهاد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على أساس خلفياتهم الاجتماعية والاقتصادية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السلطة أو المنصب في مكان العمل لتحقيق مكاسب أو منفعة شخصية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المشاركة القسرية أو القسرية في ممارسات أو سلوك غير 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السماح أو المشاركة في استغلال الفئات الضعيفة من السكان مثل اللاجئين أو العمال غير المسجلين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إهمال الاعتبارات الأخلاقية في تصميم أو تنفيذ الأنظمة الآلية أو تقنيات الذكاء الاصطناعي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حماية المبلغين عن المخالفات أو أولئك الذين يبلغون عن سلوك غير 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الوصول إلى مزايا الموظفين أو الدعم بسبب التمييز أو التحيز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استجابة غير كافية للاعتداء الجنسي أو التحرش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بسبب معتقداتهم السياسية أو انتماءاتهم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إجراءات غير كافية ضد التنمر أو التحرش في مكان العمل</a:t>
            </a:r>
            <a:r>
              <a:rPr lang="ar" dirty="0"/>
              <a:t> 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Workplace discrimination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Harassment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Conflict of interest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company resources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Ethical violations in marketing and advertising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Unfair labor practices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Mistreatment of employees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Health and safety violations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Environmental issues related to business operations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Bribery and corruption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Wage theft and labor exploitation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Failure to provide reasonable accommodations for employees with disabilities or special needs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Invasion of employee privacy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Emotional and psychological abuse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Whistleblowing and protection of employee rights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Intellectual property theft and infringement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Organizational culture that promotes unethical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in hiring and promotions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Use of child labor or sweatshop labor in global supply chains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Misrepresentation of company information or financial statements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Forgery and falsification of documents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Nepotism and cronyism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Forced overtime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Employee theft and embezzlement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training or supervision of employees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based on sexual orientation or gender identity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Workplace bullying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Lack of diversity and inclusion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Health and safety hazards due to inadequate maintenance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Unsafe working conditions due to inadequate security measures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based on age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intellectual property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employee rights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based on religion or beliefs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Exploitation of interns or temporary workers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Pressure to engage in unethical practices to meet performance targets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Invasion of employee privacy through monitoring or surveillance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provision of benefits such as healthcare or retirement plans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Shortage of medical supplies due to hoarding or unethical distribution practices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response to emergency situations such as natural disasters or pandemics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Deceptive advertising and promotion of products or services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Sabotage or destruction of company property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Unethical use of customer data and personal information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training and support for employees dealing with mentally ill or emotionally disturbed clients or patients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employees dealing with violent or dangerous clients or patients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due to their physical appearance or body type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Breach of confidentiality agreements or NDAs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attention to mental health and stress management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based on their socio-economic background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workplace authority or position for personal gain or advantage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Forced or coerced participation in unethical practices or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Allowing or participating in the exploitation of vulnerable populations such as refugees or undocumented workers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Neglect of ethical considerations in the design or implementation of automated systems or AI technologies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whistleblowers or those who report unethical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access to employee benefits or support due to discrimination or biases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response to sexual abuse or harassment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due to their political beliefs or affiliations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action against workplace bullying or harassment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Exploitation of</a:t>
            </a: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dirty="0"/>
          </a:p>
        </p:txBody>
      </p:sp>
      <p:sp>
        <p:nvSpPr>
          <p:cNvPr id="33" name="Google Shape;33;p1:notes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14090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b="1" dirty="0"/>
              <a:t>Text book page 145 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An individual’s relationship with his </a:t>
            </a:r>
            <a:r>
              <a:rPr lang="ar-SA" dirty="0"/>
              <a:t>/</a:t>
            </a:r>
            <a:r>
              <a:rPr lang="en-US" dirty="0"/>
              <a:t> her supervisor is </a:t>
            </a:r>
            <a:r>
              <a:rPr lang="en-US" b="1" u="sng" dirty="0"/>
              <a:t>one of the most important of the primary communication experiences </a:t>
            </a:r>
            <a:r>
              <a:rPr lang="en-US" dirty="0"/>
              <a:t>in organizational life. It is so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important, in fact, that </a:t>
            </a:r>
            <a:r>
              <a:rPr lang="en-US" b="1" u="sng" dirty="0"/>
              <a:t>the quality of this relationship usually determines how the</a:t>
            </a:r>
            <a:r>
              <a:rPr lang="ar-SA" b="1" u="sng" dirty="0"/>
              <a:t> </a:t>
            </a:r>
            <a:r>
              <a:rPr lang="en-US" b="1" u="sng" dirty="0"/>
              <a:t>individual identifies with the organization </a:t>
            </a:r>
            <a:r>
              <a:rPr lang="en-US" dirty="0"/>
              <a:t>as well as the individual’s job and organ-</a:t>
            </a:r>
          </a:p>
          <a:p>
            <a:pPr>
              <a:spcBef>
                <a:spcPts val="0"/>
              </a:spcBef>
              <a:buNone/>
            </a:pPr>
            <a:r>
              <a:rPr lang="en-US" dirty="0" err="1"/>
              <a:t>ization</a:t>
            </a:r>
            <a:r>
              <a:rPr lang="en-US" dirty="0"/>
              <a:t> satisfaction. Peers also are an important source of information and support.</a:t>
            </a:r>
          </a:p>
          <a:p>
            <a:pPr>
              <a:spcBef>
                <a:spcPts val="0"/>
              </a:spcBef>
              <a:buNone/>
            </a:pPr>
            <a:r>
              <a:rPr lang="en-US" dirty="0"/>
              <a:t>Communication experiences with supervisors and peers are so influential that they</a:t>
            </a:r>
          </a:p>
          <a:p>
            <a:pPr>
              <a:spcBef>
                <a:spcPts val="0"/>
              </a:spcBef>
              <a:buNone/>
            </a:pPr>
            <a:r>
              <a:rPr lang="en-US" dirty="0"/>
              <a:t>contribute to the quality and quantity of an individual’s work.</a:t>
            </a: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25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182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=TD0aOP6ktDM 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33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7419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algn="r" defTabSz="914400" rtl="1" eaLnBrk="1" latinLnBrk="0" hangingPunct="1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40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52529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Change management is a systematic approach to dealing with the transition or transformation of an organization's goals, processes or technologies.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b="0" i="0" u="none" strike="noStrike" kern="1200" cap="none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ar" sz="1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إدارة التغيير هي نهج منظم للتعامل مع الانتقال أو التحول لأهداف أو عمليات أو تقنيات المنظمة.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ar"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cap="none" baseline="0" dirty="0">
                <a:solidFill>
                  <a:schemeClr val="lt1"/>
                </a:solidFill>
                <a:latin typeface="+mn-lt"/>
                <a:ea typeface="Arial"/>
                <a:cs typeface="Arial"/>
                <a:sym typeface="Arial"/>
              </a:rPr>
              <a:t>Organizational Innovation, Change and Communication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47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1895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51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2699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tiff"/><Relationship Id="rId3" Type="http://schemas.openxmlformats.org/officeDocument/2006/relationships/image" Target="../media/image32.jpeg"/><Relationship Id="rId7" Type="http://schemas.openxmlformats.org/officeDocument/2006/relationships/image" Target="../media/image3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tiff"/><Relationship Id="rId5" Type="http://schemas.openxmlformats.org/officeDocument/2006/relationships/image" Target="../media/image34.png"/><Relationship Id="rId10" Type="http://schemas.openxmlformats.org/officeDocument/2006/relationships/image" Target="../media/image39.tiff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41.png"/><Relationship Id="rId5" Type="http://schemas.openxmlformats.org/officeDocument/2006/relationships/image" Target="../media/image40.tiff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5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tiff"/><Relationship Id="rId4" Type="http://schemas.openxmlformats.org/officeDocument/2006/relationships/image" Target="../media/image5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tiff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8.tif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7.tif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7.tif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103.sv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2.png"/><Relationship Id="rId5" Type="http://schemas.openxmlformats.org/officeDocument/2006/relationships/image" Target="../media/image3.png"/><Relationship Id="rId4" Type="http://schemas.openxmlformats.org/officeDocument/2006/relationships/image" Target="../media/image10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65953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5196" y="1680806"/>
            <a:ext cx="444865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MGM332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Communication: A Competency-Based Approach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ntro zero -ppt1.mp3">
            <a:hlinkClick r:id="" action="ppaction://media"/>
            <a:extLst>
              <a:ext uri="{FF2B5EF4-FFF2-40B4-BE49-F238E27FC236}">
                <a16:creationId xmlns:a16="http://schemas.microsoft.com/office/drawing/2014/main" id="{6CF372A0-727D-3A46-9E2B-931C83DAB0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92538" y="530558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5484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16ED2D-0C44-8610-A590-384B8EBE71DE}"/>
              </a:ext>
            </a:extLst>
          </p:cNvPr>
          <p:cNvSpPr txBox="1">
            <a:spLocks/>
          </p:cNvSpPr>
          <p:nvPr/>
        </p:nvSpPr>
        <p:spPr>
          <a:xfrm>
            <a:off x="1969634" y="89925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1.1 The Changing Nature of Organizations and Work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6BFFB2-40F0-E046-7789-58BD93302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1752600"/>
            <a:ext cx="5410200" cy="400072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F24CDCA-3A3B-88DB-6935-E007B8DE0571}"/>
              </a:ext>
            </a:extLst>
          </p:cNvPr>
          <p:cNvSpPr/>
          <p:nvPr/>
        </p:nvSpPr>
        <p:spPr>
          <a:xfrm>
            <a:off x="7256640" y="1326086"/>
            <a:ext cx="1981200" cy="1935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48">
            <a:extLst>
              <a:ext uri="{FF2B5EF4-FFF2-40B4-BE49-F238E27FC236}">
                <a16:creationId xmlns:a16="http://schemas.microsoft.com/office/drawing/2014/main" id="{053107AA-9293-7AA0-A1F6-61B0C5E7B88D}"/>
              </a:ext>
            </a:extLst>
          </p:cNvPr>
          <p:cNvSpPr txBox="1">
            <a:spLocks/>
          </p:cNvSpPr>
          <p:nvPr/>
        </p:nvSpPr>
        <p:spPr>
          <a:xfrm>
            <a:off x="1615298" y="22004"/>
            <a:ext cx="822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1.6 Organizational Communication: A Competency-Based Approach</a:t>
            </a:r>
          </a:p>
        </p:txBody>
      </p:sp>
      <p:sp>
        <p:nvSpPr>
          <p:cNvPr id="9" name="Shape 149">
            <a:extLst>
              <a:ext uri="{FF2B5EF4-FFF2-40B4-BE49-F238E27FC236}">
                <a16:creationId xmlns:a16="http://schemas.microsoft.com/office/drawing/2014/main" id="{22448EA2-47FC-322A-D779-1C09CBE4EC64}"/>
              </a:ext>
            </a:extLst>
          </p:cNvPr>
          <p:cNvSpPr txBox="1">
            <a:spLocks/>
          </p:cNvSpPr>
          <p:nvPr/>
        </p:nvSpPr>
        <p:spPr>
          <a:xfrm>
            <a:off x="7028040" y="1402286"/>
            <a:ext cx="8229600" cy="39226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-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Knowledge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- Sensitivity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Skills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Values</a:t>
            </a:r>
            <a:endParaRPr lang="en-US"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33516B0-448B-B770-8404-7424E8F9D9E7}"/>
              </a:ext>
            </a:extLst>
          </p:cNvPr>
          <p:cNvSpPr/>
          <p:nvPr/>
        </p:nvSpPr>
        <p:spPr>
          <a:xfrm>
            <a:off x="398640" y="1809318"/>
            <a:ext cx="70866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Knowledge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Learning of theory and principles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Exploration of the interactive process nature of human communication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Sensitivity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Ability and willingness to understand what others feel and do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Examination of our personal “theories-in-use” about communication and organizations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Skills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Developing important analytical capabilities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Ability to communicate effectively in a variety of settings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Applying knowledge and sensitivity to case studies and individual experiences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4 – Values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Taking personal responsibility for effective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Developing values through discussion of personal responsibility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A0E4012-888B-88D2-C299-B3BF81B1B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9440" y="3552290"/>
            <a:ext cx="2362200" cy="23622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206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E09558-E81D-D26D-37F6-8BA2B7846E0F}"/>
              </a:ext>
            </a:extLst>
          </p:cNvPr>
          <p:cNvSpPr txBox="1">
            <a:spLocks/>
          </p:cNvSpPr>
          <p:nvPr/>
        </p:nvSpPr>
        <p:spPr>
          <a:xfrm>
            <a:off x="1676328" y="253732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Messages and Constitutive Processes Model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666B3A-50E5-0DAF-98EC-40539E1A2F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28" y="1766084"/>
            <a:ext cx="6781800" cy="351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29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1"/>
            <a:ext cx="9144000" cy="6834187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Clr>
                <a:srgbClr val="000000"/>
              </a:buClr>
            </a:pP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2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Perspectives for Organizational Communication 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39999">
            <a:off x="2041526" y="604837"/>
            <a:ext cx="3681411" cy="4598985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1" y="388937"/>
            <a:ext cx="4300535" cy="5462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3886770"/>
      </p:ext>
    </p:extLst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7975ABB-DFC2-6F1F-7C76-0CC3C1BF8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616" y="1589934"/>
            <a:ext cx="5208587" cy="4476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66429B4-B895-D99F-EE96-789AE2491A3D}"/>
              </a:ext>
            </a:extLst>
          </p:cNvPr>
          <p:cNvSpPr/>
          <p:nvPr/>
        </p:nvSpPr>
        <p:spPr>
          <a:xfrm>
            <a:off x="3559132" y="317209"/>
            <a:ext cx="3044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Perspectives</a:t>
            </a:r>
          </a:p>
        </p:txBody>
      </p:sp>
    </p:spTree>
    <p:extLst>
      <p:ext uri="{BB962C8B-B14F-4D97-AF65-F5344CB8AC3E}">
        <p14:creationId xmlns:p14="http://schemas.microsoft.com/office/powerpoint/2010/main" val="418495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838F1F-CBBB-6D0C-700E-C045597EFF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450" y="1515591"/>
            <a:ext cx="8204200" cy="4286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775B457-62DD-91F8-0522-D11F3FF80559}"/>
              </a:ext>
            </a:extLst>
          </p:cNvPr>
          <p:cNvSpPr txBox="1">
            <a:spLocks/>
          </p:cNvSpPr>
          <p:nvPr/>
        </p:nvSpPr>
        <p:spPr>
          <a:xfrm>
            <a:off x="2099398" y="296392"/>
            <a:ext cx="7333937" cy="1219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Aristotle Communication Model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4DFB7A-5CE9-B90D-A798-428733C7D84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4212" y="2112524"/>
            <a:ext cx="2522155" cy="31625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665D6DB-6594-A375-C894-6717E48EE90E}"/>
              </a:ext>
            </a:extLst>
          </p:cNvPr>
          <p:cNvSpPr txBox="1"/>
          <p:nvPr/>
        </p:nvSpPr>
        <p:spPr>
          <a:xfrm>
            <a:off x="4457643" y="1636583"/>
            <a:ext cx="42418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rgbClr val="000000"/>
              </a:buClr>
            </a:pPr>
            <a:r>
              <a:rPr lang="ar-SA" sz="1600" b="1" dirty="0"/>
              <a:t>من وجهة نظرك ..</a:t>
            </a:r>
          </a:p>
          <a:p>
            <a:pPr algn="r">
              <a:buClr>
                <a:srgbClr val="000000"/>
              </a:buClr>
            </a:pPr>
            <a:endParaRPr lang="ar-SA" sz="1600" b="1" dirty="0"/>
          </a:p>
          <a:p>
            <a:pPr algn="r">
              <a:buClr>
                <a:srgbClr val="000000"/>
              </a:buClr>
            </a:pPr>
            <a:r>
              <a:rPr lang="ar-SA" sz="1600" b="1" dirty="0"/>
              <a:t>في أي منظمه يصلح استخدام هذه النظرية  ؟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5829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Rounded Rectangular Callout 11">
            <a:extLst>
              <a:ext uri="{FF2B5EF4-FFF2-40B4-BE49-F238E27FC236}">
                <a16:creationId xmlns:a16="http://schemas.microsoft.com/office/drawing/2014/main" id="{1119014A-7049-71BC-6BFC-58B40B46B440}"/>
              </a:ext>
            </a:extLst>
          </p:cNvPr>
          <p:cNvSpPr/>
          <p:nvPr/>
        </p:nvSpPr>
        <p:spPr>
          <a:xfrm>
            <a:off x="7331229" y="1492376"/>
            <a:ext cx="2529603" cy="44645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ular Callout 12">
            <a:extLst>
              <a:ext uri="{FF2B5EF4-FFF2-40B4-BE49-F238E27FC236}">
                <a16:creationId xmlns:a16="http://schemas.microsoft.com/office/drawing/2014/main" id="{A28725C5-B2CC-FDFF-691A-F0FE07D9BCC2}"/>
              </a:ext>
            </a:extLst>
          </p:cNvPr>
          <p:cNvSpPr/>
          <p:nvPr/>
        </p:nvSpPr>
        <p:spPr>
          <a:xfrm>
            <a:off x="4496190" y="1127479"/>
            <a:ext cx="2272910" cy="45160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ular Callout 10">
            <a:extLst>
              <a:ext uri="{FF2B5EF4-FFF2-40B4-BE49-F238E27FC236}">
                <a16:creationId xmlns:a16="http://schemas.microsoft.com/office/drawing/2014/main" id="{32345FBF-C910-60BF-5737-0E3219CAB5E9}"/>
              </a:ext>
            </a:extLst>
          </p:cNvPr>
          <p:cNvSpPr/>
          <p:nvPr/>
        </p:nvSpPr>
        <p:spPr>
          <a:xfrm>
            <a:off x="1108256" y="1492375"/>
            <a:ext cx="2079264" cy="44645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A963B1-D28F-6DF8-7D34-267543928200}"/>
              </a:ext>
            </a:extLst>
          </p:cNvPr>
          <p:cNvSpPr txBox="1">
            <a:spLocks/>
          </p:cNvSpPr>
          <p:nvPr/>
        </p:nvSpPr>
        <p:spPr>
          <a:xfrm>
            <a:off x="2157715" y="109955"/>
            <a:ext cx="8381999" cy="1219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Distinguish Among</a:t>
            </a:r>
            <a:br>
              <a:rPr lang="en-US" dirty="0"/>
            </a:b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E5CB6E-C4B1-EC88-1D58-65B039F53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602" y="1396732"/>
            <a:ext cx="4901066" cy="4941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F39C97F-FCCA-BDF0-566A-227552B84062}"/>
              </a:ext>
            </a:extLst>
          </p:cNvPr>
          <p:cNvSpPr/>
          <p:nvPr/>
        </p:nvSpPr>
        <p:spPr>
          <a:xfrm>
            <a:off x="1197146" y="1540537"/>
            <a:ext cx="20945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Functional Tradition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014E24-36E2-4AEC-FBC8-30525B6AD0CA}"/>
              </a:ext>
            </a:extLst>
          </p:cNvPr>
          <p:cNvSpPr/>
          <p:nvPr/>
        </p:nvSpPr>
        <p:spPr>
          <a:xfrm>
            <a:off x="4585091" y="1175266"/>
            <a:ext cx="2020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Meaning-Centered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190A18-0FC2-6708-D6F5-B5E6DEBF8773}"/>
              </a:ext>
            </a:extLst>
          </p:cNvPr>
          <p:cNvSpPr/>
          <p:nvPr/>
        </p:nvSpPr>
        <p:spPr>
          <a:xfrm>
            <a:off x="7275727" y="1579087"/>
            <a:ext cx="2372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Emerging</a:t>
            </a:r>
            <a:r>
              <a:rPr lang="en-US" b="1" dirty="0">
                <a:solidFill>
                  <a:srgbClr val="009999"/>
                </a:solidFill>
              </a:rPr>
              <a:t> </a:t>
            </a:r>
            <a:r>
              <a:rPr lang="en-US" b="1" dirty="0">
                <a:solidFill>
                  <a:srgbClr val="FFFFFF"/>
                </a:solidFill>
              </a:rPr>
              <a:t>Perspectives</a:t>
            </a:r>
            <a:r>
              <a:rPr lang="en-US" b="1" dirty="0">
                <a:solidFill>
                  <a:srgbClr val="009999"/>
                </a:solidFill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0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 rtl="1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7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Leadership and Management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AB45686-0521-EB46-8FAF-8A9BA5B203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79598" y="6248400"/>
            <a:ext cx="1625603" cy="44374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5B44C43-DE38-E144-A761-E3D8E8472F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91601" y="6473676"/>
            <a:ext cx="1409737" cy="2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17194"/>
      </p:ext>
    </p:extLst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482143-CC05-8204-446E-BE101E52E741}"/>
              </a:ext>
            </a:extLst>
          </p:cNvPr>
          <p:cNvSpPr txBox="1">
            <a:spLocks/>
          </p:cNvSpPr>
          <p:nvPr/>
        </p:nvSpPr>
        <p:spPr>
          <a:xfrm>
            <a:off x="1465487" y="225244"/>
            <a:ext cx="8213363" cy="335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Global Business leaders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4CEE4-546C-04AB-5259-524213AFC8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5847" y="1450390"/>
            <a:ext cx="6572249" cy="438149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Right Arrow 2">
            <a:extLst>
              <a:ext uri="{FF2B5EF4-FFF2-40B4-BE49-F238E27FC236}">
                <a16:creationId xmlns:a16="http://schemas.microsoft.com/office/drawing/2014/main" id="{0086E471-6811-4B14-E60D-DBB914DEF98D}"/>
              </a:ext>
            </a:extLst>
          </p:cNvPr>
          <p:cNvSpPr/>
          <p:nvPr/>
        </p:nvSpPr>
        <p:spPr>
          <a:xfrm rot="18858879">
            <a:off x="3491639" y="5759501"/>
            <a:ext cx="1505661" cy="64483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0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6F58D1-2C6A-FDCA-A7CB-3D157DFD3B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295400"/>
            <a:ext cx="6096000" cy="4789714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8332B9B-3E31-E8B1-BE10-1951D4DD6666}"/>
              </a:ext>
            </a:extLst>
          </p:cNvPr>
          <p:cNvSpPr/>
          <p:nvPr/>
        </p:nvSpPr>
        <p:spPr>
          <a:xfrm>
            <a:off x="1509970" y="225244"/>
            <a:ext cx="743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Richest Arabs Leaders </a:t>
            </a:r>
          </a:p>
        </p:txBody>
      </p:sp>
    </p:spTree>
    <p:extLst>
      <p:ext uri="{BB962C8B-B14F-4D97-AF65-F5344CB8AC3E}">
        <p14:creationId xmlns:p14="http://schemas.microsoft.com/office/powerpoint/2010/main" val="258832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1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626AF7-C3B4-9C7F-4654-1CDAB5518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325" y="1742912"/>
            <a:ext cx="6553847" cy="358047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EB0DA99-6DEE-904D-0C38-3ED182585365}"/>
              </a:ext>
            </a:extLst>
          </p:cNvPr>
          <p:cNvSpPr/>
          <p:nvPr/>
        </p:nvSpPr>
        <p:spPr>
          <a:xfrm>
            <a:off x="1465487" y="109656"/>
            <a:ext cx="7745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Arabs CEO Leaders </a:t>
            </a:r>
          </a:p>
        </p:txBody>
      </p:sp>
    </p:spTree>
    <p:extLst>
      <p:ext uri="{BB962C8B-B14F-4D97-AF65-F5344CB8AC3E}">
        <p14:creationId xmlns:p14="http://schemas.microsoft.com/office/powerpoint/2010/main" val="279063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9F49CF-BA17-6C8B-CEDD-8CA0AC3C32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1303807"/>
            <a:ext cx="6400628" cy="426601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828D08A-FDAC-2F81-934E-BB993F4533BB}"/>
              </a:ext>
            </a:extLst>
          </p:cNvPr>
          <p:cNvSpPr txBox="1">
            <a:spLocks/>
          </p:cNvSpPr>
          <p:nvPr/>
        </p:nvSpPr>
        <p:spPr>
          <a:xfrm>
            <a:off x="1456504" y="217155"/>
            <a:ext cx="8222346" cy="3505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Global Political leaders </a:t>
            </a:r>
          </a:p>
        </p:txBody>
      </p:sp>
    </p:spTree>
    <p:extLst>
      <p:ext uri="{BB962C8B-B14F-4D97-AF65-F5344CB8AC3E}">
        <p14:creationId xmlns:p14="http://schemas.microsoft.com/office/powerpoint/2010/main" val="25976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28">
            <a:extLst>
              <a:ext uri="{FF2B5EF4-FFF2-40B4-BE49-F238E27FC236}">
                <a16:creationId xmlns:a16="http://schemas.microsoft.com/office/drawing/2014/main" id="{99DEE3AD-67FD-A6F4-A59D-F5B0E648AE7C}"/>
              </a:ext>
            </a:extLst>
          </p:cNvPr>
          <p:cNvSpPr txBox="1">
            <a:spLocks/>
          </p:cNvSpPr>
          <p:nvPr/>
        </p:nvSpPr>
        <p:spPr>
          <a:xfrm>
            <a:off x="2176871" y="40577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Distinctions Between Leadership and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4C13C-7BCB-05E9-293F-BD3AC22B8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71" y="1031177"/>
            <a:ext cx="9144000" cy="513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96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F541F5-8D63-5AF9-EA5B-2F6E0A14D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28" y="1183578"/>
            <a:ext cx="6350000" cy="422910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F973F64-460F-BD4D-A810-3742C3B25A8A}"/>
              </a:ext>
            </a:extLst>
          </p:cNvPr>
          <p:cNvSpPr txBox="1"/>
          <p:nvPr/>
        </p:nvSpPr>
        <p:spPr>
          <a:xfrm>
            <a:off x="1676328" y="40578"/>
            <a:ext cx="7467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Distinguish between leadership and Management</a:t>
            </a:r>
          </a:p>
        </p:txBody>
      </p:sp>
    </p:spTree>
    <p:extLst>
      <p:ext uri="{BB962C8B-B14F-4D97-AF65-F5344CB8AC3E}">
        <p14:creationId xmlns:p14="http://schemas.microsoft.com/office/powerpoint/2010/main" val="154313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42EC8D-FE5A-A99A-0E72-78322A5AAC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871" y="1809750"/>
            <a:ext cx="10006642" cy="4419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0FF8D4-7370-A39F-C063-6425CA1249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334"/>
          <a:stretch/>
        </p:blipFill>
        <p:spPr>
          <a:xfrm>
            <a:off x="2634071" y="-323850"/>
            <a:ext cx="63246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06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452A91-F370-582D-8C61-15F7E0225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534" y="-89522"/>
            <a:ext cx="8505903" cy="637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0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"/>
          <p:cNvSpPr txBox="1"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r" rtl="1">
              <a:buClr>
                <a:srgbClr val="000000"/>
              </a:buClr>
              <a:buSzPts val="1800"/>
            </a:pP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spcFirstLastPara="1" vert="horz" wrap="square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7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1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8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4</a:t>
            </a:r>
            <a:endParaRPr dirty="0"/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ts val="6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Communication: Values and Ethical Communication Behaviors</a:t>
            </a:r>
            <a:endParaRPr dirty="0"/>
          </a:p>
        </p:txBody>
      </p:sp>
      <p:pic>
        <p:nvPicPr>
          <p:cNvPr id="39" name="Google Shape;39;p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40" name="Google Shape;40;p1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1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665249"/>
      </p:ext>
    </p:extLst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E2BBE0-1DA4-1EAE-E72A-4D8692A20A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87" t="-730"/>
          <a:stretch/>
        </p:blipFill>
        <p:spPr>
          <a:xfrm>
            <a:off x="3185077" y="129373"/>
            <a:ext cx="2517913" cy="14184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DDBDB9-9452-DB35-811C-D1DCFC58209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6380" y="1738935"/>
            <a:ext cx="4765953" cy="32587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Multiply 7">
            <a:extLst>
              <a:ext uri="{FF2B5EF4-FFF2-40B4-BE49-F238E27FC236}">
                <a16:creationId xmlns:a16="http://schemas.microsoft.com/office/drawing/2014/main" id="{4DAC3A12-D696-9721-DEAD-195A40413139}"/>
              </a:ext>
            </a:extLst>
          </p:cNvPr>
          <p:cNvSpPr/>
          <p:nvPr/>
        </p:nvSpPr>
        <p:spPr>
          <a:xfrm>
            <a:off x="3227535" y="629374"/>
            <a:ext cx="693560" cy="671512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Multiply 8">
            <a:extLst>
              <a:ext uri="{FF2B5EF4-FFF2-40B4-BE49-F238E27FC236}">
                <a16:creationId xmlns:a16="http://schemas.microsoft.com/office/drawing/2014/main" id="{0581D956-A0A4-3506-BEAA-12F11578D555}"/>
              </a:ext>
            </a:extLst>
          </p:cNvPr>
          <p:cNvSpPr/>
          <p:nvPr/>
        </p:nvSpPr>
        <p:spPr>
          <a:xfrm>
            <a:off x="4175584" y="1053997"/>
            <a:ext cx="693560" cy="671512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1F1340-856D-E39E-AAC4-5A3B84B5F0E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923" y="3758776"/>
            <a:ext cx="3231598" cy="25841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6E38DFE-2E7D-C3AD-7DFC-0B9058BA18A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751" y="2049673"/>
            <a:ext cx="1686871" cy="16868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6B4F7F3-7FF2-78A7-5F02-FCC79D4677E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702" y="1547774"/>
            <a:ext cx="2690671" cy="26906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C32752-BCC9-E577-8466-D6A42EF7A05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486" y="2375469"/>
            <a:ext cx="1600489" cy="160048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003CB57-2C28-9D98-008E-14150FA5D0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70731" y="-89522"/>
            <a:ext cx="3886200" cy="20828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E00A18-5CA5-83A9-0CF1-EA9EFE1C780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000" y="4229084"/>
            <a:ext cx="1975678" cy="197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3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9FDDAC-13A1-FD68-EFBF-53BA2BF6AD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202" y="1563956"/>
            <a:ext cx="4481162" cy="44811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الحبتور Ethics .mp4">
            <a:hlinkClick r:id="" action="ppaction://media"/>
            <a:extLst>
              <a:ext uri="{FF2B5EF4-FFF2-40B4-BE49-F238E27FC236}">
                <a16:creationId xmlns:a16="http://schemas.microsoft.com/office/drawing/2014/main" id="{7971E820-D3F5-D942-1AF5-D2583C9AC9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26356" r="25593"/>
          <a:stretch/>
        </p:blipFill>
        <p:spPr>
          <a:xfrm>
            <a:off x="5484069" y="1874353"/>
            <a:ext cx="2466498" cy="3849823"/>
          </a:xfrm>
          <a:prstGeom prst="rect">
            <a:avLst/>
          </a:prstGeom>
          <a:ln w="9525" cap="flat">
            <a:solidFill>
              <a:srgbClr val="383838"/>
            </a:solidFill>
          </a:ln>
          <a:effectLst>
            <a:outerShdw blurRad="152400" dist="317500" dir="6000000" sx="105000" sy="105000" algn="tl" rotWithShape="0">
              <a:srgbClr val="000000">
                <a:alpha val="30000"/>
              </a:srgbClr>
            </a:outerShdw>
          </a:effectLst>
          <a:scene3d>
            <a:camera prst="perspectiveRight" fov="2100000">
              <a:rot lat="0" lon="20400000" rev="0"/>
            </a:camera>
            <a:lightRig rig="threePt" dir="t"/>
          </a:scene3d>
          <a:sp3d extrusionH="889000" prstMaterial="matte">
            <a:extrusionClr>
              <a:srgbClr val="777777"/>
            </a:extrusionClr>
          </a:sp3d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D76665D-C716-987E-11A5-C91833FCAB83}"/>
              </a:ext>
            </a:extLst>
          </p:cNvPr>
          <p:cNvSpPr/>
          <p:nvPr/>
        </p:nvSpPr>
        <p:spPr>
          <a:xfrm>
            <a:off x="2145339" y="0"/>
            <a:ext cx="808382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4.2 Describe Individual 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Organizational Values  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4938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7B5947F-5677-4F79-8CB1-49C3177E7A96}"/>
              </a:ext>
            </a:extLst>
          </p:cNvPr>
          <p:cNvSpPr txBox="1">
            <a:spLocks/>
          </p:cNvSpPr>
          <p:nvPr/>
        </p:nvSpPr>
        <p:spPr>
          <a:xfrm>
            <a:off x="2007734" y="103754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The similarity between individual and organizational values </a:t>
            </a:r>
            <a:br>
              <a:rPr lang="en-US" dirty="0"/>
            </a:b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1D8916-09F9-E3B6-51E5-8DBF75C314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821" y="2253018"/>
            <a:ext cx="8242852" cy="1838498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EA7CEA-07A7-008D-39C2-288C4B2D2A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78" y="4931875"/>
            <a:ext cx="8189843" cy="949104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3" name="Right Arrow 7">
            <a:extLst>
              <a:ext uri="{FF2B5EF4-FFF2-40B4-BE49-F238E27FC236}">
                <a16:creationId xmlns:a16="http://schemas.microsoft.com/office/drawing/2014/main" id="{D88A7F12-29BE-6493-4227-DC281A9568D2}"/>
              </a:ext>
            </a:extLst>
          </p:cNvPr>
          <p:cNvSpPr/>
          <p:nvPr/>
        </p:nvSpPr>
        <p:spPr>
          <a:xfrm rot="5400000">
            <a:off x="1835265" y="1625468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8">
            <a:extLst>
              <a:ext uri="{FF2B5EF4-FFF2-40B4-BE49-F238E27FC236}">
                <a16:creationId xmlns:a16="http://schemas.microsoft.com/office/drawing/2014/main" id="{1A21BCC7-6FF5-6524-C98C-A080B4E7A997}"/>
              </a:ext>
            </a:extLst>
          </p:cNvPr>
          <p:cNvSpPr/>
          <p:nvPr/>
        </p:nvSpPr>
        <p:spPr>
          <a:xfrm rot="5400000">
            <a:off x="7049997" y="1669225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9">
            <a:extLst>
              <a:ext uri="{FF2B5EF4-FFF2-40B4-BE49-F238E27FC236}">
                <a16:creationId xmlns:a16="http://schemas.microsoft.com/office/drawing/2014/main" id="{F3BA2EFC-5353-7933-6996-C4A5736964F4}"/>
              </a:ext>
            </a:extLst>
          </p:cNvPr>
          <p:cNvSpPr/>
          <p:nvPr/>
        </p:nvSpPr>
        <p:spPr>
          <a:xfrm rot="5400000">
            <a:off x="1520621" y="4305304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0">
            <a:extLst>
              <a:ext uri="{FF2B5EF4-FFF2-40B4-BE49-F238E27FC236}">
                <a16:creationId xmlns:a16="http://schemas.microsoft.com/office/drawing/2014/main" id="{5AA35184-9A8B-CBA4-CF37-19AD53F8D4D4}"/>
              </a:ext>
            </a:extLst>
          </p:cNvPr>
          <p:cNvSpPr/>
          <p:nvPr/>
        </p:nvSpPr>
        <p:spPr>
          <a:xfrm rot="5400000">
            <a:off x="6735353" y="4322557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00C28A-DCD3-A440-5C14-E7659079314F}"/>
              </a:ext>
            </a:extLst>
          </p:cNvPr>
          <p:cNvSpPr txBox="1">
            <a:spLocks/>
          </p:cNvSpPr>
          <p:nvPr/>
        </p:nvSpPr>
        <p:spPr>
          <a:xfrm>
            <a:off x="2254439" y="281144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Individual Values || Religious</a:t>
            </a: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34452-83F6-FA4A-476A-3AF7B84166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384" y="1973643"/>
            <a:ext cx="5999893" cy="39939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ight Arrow 4">
            <a:extLst>
              <a:ext uri="{FF2B5EF4-FFF2-40B4-BE49-F238E27FC236}">
                <a16:creationId xmlns:a16="http://schemas.microsoft.com/office/drawing/2014/main" id="{17713871-3B35-B9C2-2DA4-BC15342AAB85}"/>
              </a:ext>
            </a:extLst>
          </p:cNvPr>
          <p:cNvSpPr/>
          <p:nvPr/>
        </p:nvSpPr>
        <p:spPr>
          <a:xfrm rot="5400000">
            <a:off x="1988634" y="1389355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5">
            <a:extLst>
              <a:ext uri="{FF2B5EF4-FFF2-40B4-BE49-F238E27FC236}">
                <a16:creationId xmlns:a16="http://schemas.microsoft.com/office/drawing/2014/main" id="{6F0314A8-012E-D70A-02E1-0523A3A7E7EC}"/>
              </a:ext>
            </a:extLst>
          </p:cNvPr>
          <p:cNvSpPr/>
          <p:nvPr/>
        </p:nvSpPr>
        <p:spPr>
          <a:xfrm rot="5400000">
            <a:off x="7203366" y="1433112"/>
            <a:ext cx="682903" cy="281514"/>
          </a:xfrm>
          <a:prstGeom prst="rightArrow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045228-C40A-FC17-47FA-8782A65297B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871" y="1680312"/>
            <a:ext cx="3375025" cy="20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4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B550A6-F775-B564-2A72-5B5D1D9ED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663" y="1027399"/>
            <a:ext cx="8788400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5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Individuals in Organizations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0427888"/>
      </p:ext>
    </p:extLst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8168287-10D3-12FA-B6E6-6A0F4CB43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784" y="986821"/>
            <a:ext cx="5638800" cy="514284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37A39B-31A9-794A-2439-F3657B560E11}"/>
              </a:ext>
            </a:extLst>
          </p:cNvPr>
          <p:cNvSpPr/>
          <p:nvPr/>
        </p:nvSpPr>
        <p:spPr>
          <a:xfrm>
            <a:off x="2037984" y="72421"/>
            <a:ext cx="687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We Are So Different Personality ? </a:t>
            </a:r>
          </a:p>
        </p:txBody>
      </p:sp>
    </p:spTree>
    <p:extLst>
      <p:ext uri="{BB962C8B-B14F-4D97-AF65-F5344CB8AC3E}">
        <p14:creationId xmlns:p14="http://schemas.microsoft.com/office/powerpoint/2010/main" val="157968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8B1491-CB1F-A872-BAC5-ADCB7289BD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583" y="1667993"/>
            <a:ext cx="8839200" cy="4393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900C2DB-1A98-753C-84A1-56561FDECB6C}"/>
              </a:ext>
            </a:extLst>
          </p:cNvPr>
          <p:cNvSpPr/>
          <p:nvPr/>
        </p:nvSpPr>
        <p:spPr>
          <a:xfrm>
            <a:off x="3030183" y="296393"/>
            <a:ext cx="479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Personal Needs</a:t>
            </a:r>
          </a:p>
        </p:txBody>
      </p:sp>
    </p:spTree>
    <p:extLst>
      <p:ext uri="{BB962C8B-B14F-4D97-AF65-F5344CB8AC3E}">
        <p14:creationId xmlns:p14="http://schemas.microsoft.com/office/powerpoint/2010/main" val="227200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21AB875-B196-3311-7BD8-0892F247F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504" y="40578"/>
            <a:ext cx="8430355" cy="63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83">
            <a:extLst>
              <a:ext uri="{FF2B5EF4-FFF2-40B4-BE49-F238E27FC236}">
                <a16:creationId xmlns:a16="http://schemas.microsoft.com/office/drawing/2014/main" id="{D5BB534F-B34B-5E89-F012-625A17E6D825}"/>
              </a:ext>
            </a:extLst>
          </p:cNvPr>
          <p:cNvSpPr txBox="1">
            <a:spLocks/>
          </p:cNvSpPr>
          <p:nvPr/>
        </p:nvSpPr>
        <p:spPr>
          <a:xfrm>
            <a:off x="1714400" y="292026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5.5 Forming Interpersonal Relationships (4 of 5)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CF18B4-611B-5A6A-F294-0E1EFD059B50}"/>
              </a:ext>
            </a:extLst>
          </p:cNvPr>
          <p:cNvSpPr/>
          <p:nvPr/>
        </p:nvSpPr>
        <p:spPr>
          <a:xfrm>
            <a:off x="952400" y="1421923"/>
            <a:ext cx="4572000" cy="33752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200" b="1" dirty="0"/>
              <a:t>Communication Networks and Interpersonal Relationships</a:t>
            </a:r>
          </a:p>
          <a:p>
            <a:pPr lvl="0">
              <a:buSzPct val="25000"/>
            </a:pPr>
            <a:r>
              <a:rPr lang="en-US" sz="1200" dirty="0"/>
              <a:t>Point 1 – Communication networks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Formal and informal patterns of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Transmitting and exchanging messages through time and space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Network roles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Liaisons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Bridges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Gatekeepers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Isolates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Participants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Nonparticipants</a:t>
            </a:r>
          </a:p>
          <a:p>
            <a:endParaRPr lang="en-US" sz="1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519D04-D894-8CD0-D512-9CB114682A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800" y="1796635"/>
            <a:ext cx="2859050" cy="24316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78A6C5-9993-17F0-7D28-2275E8FD89E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1390" y="3633692"/>
            <a:ext cx="2477810" cy="13016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02FBDF-27EE-5E17-0C52-34B8155A310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9200" y="4935356"/>
            <a:ext cx="3367728" cy="11572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9FE649-6DC6-4E91-E32C-9AD71E3AFF5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970" y="2560644"/>
            <a:ext cx="3199310" cy="63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3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223">
            <a:extLst>
              <a:ext uri="{FF2B5EF4-FFF2-40B4-BE49-F238E27FC236}">
                <a16:creationId xmlns:a16="http://schemas.microsoft.com/office/drawing/2014/main" id="{360C0BA0-28FD-A9A9-052D-A0AD82B7A235}"/>
              </a:ext>
            </a:extLst>
          </p:cNvPr>
          <p:cNvSpPr txBox="1">
            <a:spLocks/>
          </p:cNvSpPr>
          <p:nvPr/>
        </p:nvSpPr>
        <p:spPr>
          <a:xfrm>
            <a:off x="2286000" y="108236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5.7 Workplace Emotion, Balance,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and Interpersonal Relationships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44B2FA-2935-6646-6BCC-9B4C1CF50153}"/>
              </a:ext>
            </a:extLst>
          </p:cNvPr>
          <p:cNvSpPr/>
          <p:nvPr/>
        </p:nvSpPr>
        <p:spPr>
          <a:xfrm>
            <a:off x="533400" y="4023408"/>
            <a:ext cx="6705600" cy="1959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1600" b="1" dirty="0"/>
              <a:t>Emotion and interpersonal </a:t>
            </a:r>
          </a:p>
          <a:p>
            <a:pPr lvl="0">
              <a:buSzPct val="25000"/>
            </a:pPr>
            <a:r>
              <a:rPr lang="en-US" sz="1600" b="1" dirty="0"/>
              <a:t>               relationship</a:t>
            </a:r>
          </a:p>
          <a:p>
            <a:pPr lvl="0">
              <a:buSzPct val="25000"/>
            </a:pPr>
            <a:endParaRPr lang="en-US" sz="16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/>
              <a:t> </a:t>
            </a: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Part of workplace interpersonal relationships</a:t>
            </a:r>
          </a:p>
          <a:p>
            <a:pPr marL="742950" lvl="1" indent="-285750">
              <a:spcBef>
                <a:spcPts val="36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Balance contributes to understanding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 complex organizational environments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3DDC19-68C3-693E-3AED-83E01B8325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381" y="1251236"/>
            <a:ext cx="4602019" cy="46297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C7B9ED-A5A1-F36D-42EC-7813FE729A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1175036"/>
            <a:ext cx="29591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7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255">
            <a:extLst>
              <a:ext uri="{FF2B5EF4-FFF2-40B4-BE49-F238E27FC236}">
                <a16:creationId xmlns:a16="http://schemas.microsoft.com/office/drawing/2014/main" id="{A05B4A04-4903-822C-8122-A6DE1BC6479E}"/>
              </a:ext>
            </a:extLst>
          </p:cNvPr>
          <p:cNvSpPr txBox="1">
            <a:spLocks/>
          </p:cNvSpPr>
          <p:nvPr/>
        </p:nvSpPr>
        <p:spPr>
          <a:xfrm>
            <a:off x="1771384" y="12390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5.9 Increasing Interpersonal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 Effectiveness (1 of 3)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079716-91C0-3D77-6606-8B498BCEA53B}"/>
              </a:ext>
            </a:extLst>
          </p:cNvPr>
          <p:cNvSpPr/>
          <p:nvPr/>
        </p:nvSpPr>
        <p:spPr>
          <a:xfrm>
            <a:off x="807020" y="2432241"/>
            <a:ext cx="6858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200" b="1" dirty="0"/>
              <a:t>Cultural Intelligence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Cultural intelligence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Ability to understand individual’s behaviors 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Helps assess our reactions and responses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Classification according to people’s behaviors	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Universally human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Specific to an individual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Rooted in culture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986A08-519C-7077-1DCD-52FFA129F7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834" y="299684"/>
            <a:ext cx="6477000" cy="6477000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DBA5C4-ACB8-1BC5-A938-F49B9DC169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4305" y="2897160"/>
            <a:ext cx="2816512" cy="1874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F9AF04-798D-B458-94E8-C53AF673BA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8561" y="409910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8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45D2C60-B3E9-70BE-B280-8A8BDD4DF6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17" y="1815306"/>
            <a:ext cx="2906486" cy="2057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F28EA6-80E8-5D3D-242D-73F67BB25F5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043" y="296393"/>
            <a:ext cx="3501913" cy="59912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D1F022-482A-832D-5583-2C90D54FBDE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243" y="3514725"/>
            <a:ext cx="3324131" cy="24732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32B9D9-38C6-1BCD-5C77-19DB0F8D1D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889" y="3244730"/>
            <a:ext cx="2959100" cy="2743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24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1"/>
            <a:ext cx="9144000" cy="6834187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 rtl="1"/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6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Groups in Organizations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4176186"/>
      </p:ext>
    </p:extLst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F2A92A-FC5A-D8DA-55C4-4A8B09DAF10A}"/>
              </a:ext>
            </a:extLst>
          </p:cNvPr>
          <p:cNvSpPr txBox="1">
            <a:spLocks/>
          </p:cNvSpPr>
          <p:nvPr/>
        </p:nvSpPr>
        <p:spPr>
          <a:xfrm>
            <a:off x="2428875" y="296393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Characteristics Of An Effective Team?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0436B-855C-5AE7-6601-C813015CC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276" y="867893"/>
            <a:ext cx="6705600" cy="554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6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8D554E-B3E4-4930-CCDA-F4D45C8EF01B}"/>
              </a:ext>
            </a:extLst>
          </p:cNvPr>
          <p:cNvSpPr txBox="1">
            <a:spLocks/>
          </p:cNvSpPr>
          <p:nvPr/>
        </p:nvSpPr>
        <p:spPr>
          <a:xfrm>
            <a:off x="1449250" y="32714"/>
            <a:ext cx="822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Homogeneous Vs Heterogeneous Groups In Communication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54D44-37A8-B579-123F-9743FAA844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8533" y="1210793"/>
            <a:ext cx="6629400" cy="46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9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646" y="1035459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05">
            <a:extLst>
              <a:ext uri="{FF2B5EF4-FFF2-40B4-BE49-F238E27FC236}">
                <a16:creationId xmlns:a16="http://schemas.microsoft.com/office/drawing/2014/main" id="{C0DB174A-65EE-E450-1AD1-CBE04D230ADA}"/>
              </a:ext>
            </a:extLst>
          </p:cNvPr>
          <p:cNvSpPr txBox="1">
            <a:spLocks/>
          </p:cNvSpPr>
          <p:nvPr/>
        </p:nvSpPr>
        <p:spPr>
          <a:xfrm>
            <a:off x="1582383" y="211642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(2 of 10)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BC1CB5-0489-A17A-FA2F-857E44194F02}"/>
              </a:ext>
            </a:extLst>
          </p:cNvPr>
          <p:cNvSpPr/>
          <p:nvPr/>
        </p:nvSpPr>
        <p:spPr>
          <a:xfrm>
            <a:off x="4298916" y="1238134"/>
            <a:ext cx="7499383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600" b="1" dirty="0"/>
              <a:t>Directional Groups</a:t>
            </a:r>
          </a:p>
          <a:p>
            <a:pPr lvl="0">
              <a:buSzPct val="25000"/>
            </a:pPr>
            <a:endParaRPr lang="en-US" sz="1600" b="1" dirty="0"/>
          </a:p>
          <a:p>
            <a:pPr lvl="0">
              <a:buSzPct val="25000"/>
            </a:pPr>
            <a:r>
              <a:rPr lang="en-US" sz="16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Comprised of numerous organizational and extra-organizational constituencies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Decisions often made epitomizing differing viewpoints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Require effective leadership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Depend on information-seeking and communication processes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Referred to as cross-functional groups or executive leadership teams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Review performances of other organizational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 policies and develop vision of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3 – Examples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Management teams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Standing committees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Boards of directors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BB192C-E7D2-A00F-3EF1-9F608E8F4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03599" y="1471036"/>
            <a:ext cx="7236398" cy="480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1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13">
            <a:extLst>
              <a:ext uri="{FF2B5EF4-FFF2-40B4-BE49-F238E27FC236}">
                <a16:creationId xmlns:a16="http://schemas.microsoft.com/office/drawing/2014/main" id="{2E3F9E2C-EFAD-EC39-6AE8-D7674ADD960D}"/>
              </a:ext>
            </a:extLst>
          </p:cNvPr>
          <p:cNvSpPr txBox="1">
            <a:spLocks/>
          </p:cNvSpPr>
          <p:nvPr/>
        </p:nvSpPr>
        <p:spPr>
          <a:xfrm>
            <a:off x="1941005" y="194597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(3 of 10)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0597E6-47F6-8937-65AD-B033F3ACBDBA}"/>
              </a:ext>
            </a:extLst>
          </p:cNvPr>
          <p:cNvSpPr/>
          <p:nvPr/>
        </p:nvSpPr>
        <p:spPr>
          <a:xfrm>
            <a:off x="4952999" y="1614289"/>
            <a:ext cx="654367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400" b="1" dirty="0"/>
              <a:t>Quality Teams</a:t>
            </a:r>
            <a:endParaRPr lang="ar-SA" sz="24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Primary purpose of problem solving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Meet on a regular basis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Managed by supervisor or elected member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</a:t>
            </a:r>
            <a:r>
              <a:rPr lang="en-US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belong to one particular</a:t>
            </a:r>
            <a:endParaRPr lang="ar-SA" sz="1600" b="1" kern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             </a:t>
            </a:r>
            <a:r>
              <a:rPr lang="en-US" sz="1600" b="1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 area of expertise </a:t>
            </a:r>
            <a:endParaRPr lang="ar-SA" sz="1200" b="1" kern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ar-SA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and work with the same technology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 and propose solutions to problems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Resolve quantity or quality issues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Solve problems highlighted by management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are trained in group dynamics, problem solving, communication, quality control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2C7905-A8E0-2B6E-E4B8-C65AF54EF6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330634"/>
            <a:ext cx="4191000" cy="2794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070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29">
            <a:extLst>
              <a:ext uri="{FF2B5EF4-FFF2-40B4-BE49-F238E27FC236}">
                <a16:creationId xmlns:a16="http://schemas.microsoft.com/office/drawing/2014/main" id="{BB4BCA70-2F5F-B4BA-7B31-46345BF25D02}"/>
              </a:ext>
            </a:extLst>
          </p:cNvPr>
          <p:cNvSpPr txBox="1">
            <a:spLocks/>
          </p:cNvSpPr>
          <p:nvPr/>
        </p:nvSpPr>
        <p:spPr>
          <a:xfrm>
            <a:off x="2584551" y="296392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6.3 Types of Groups (5 of 10)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4FA0BA-BE44-C3BC-0D88-55E878B57970}"/>
              </a:ext>
            </a:extLst>
          </p:cNvPr>
          <p:cNvSpPr/>
          <p:nvPr/>
        </p:nvSpPr>
        <p:spPr>
          <a:xfrm>
            <a:off x="5251551" y="1559249"/>
            <a:ext cx="4572000" cy="371383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/>
              <a:t>Steering Committees</a:t>
            </a:r>
          </a:p>
          <a:p>
            <a:pPr lvl="0" algn="r">
              <a:buSzPct val="25000"/>
            </a:pPr>
            <a:r>
              <a:rPr lang="ar" sz="2800" b="1" dirty="0"/>
              <a:t>اللجان التوجيهية</a:t>
            </a:r>
            <a:endParaRPr lang="en-US" sz="28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Give direction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to the advancement of a goal, plan, issue, program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need to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have authority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and a willingness to take responsibility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Functioning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Execute proposed plans of task force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Effect the implementation of organizational plans, processes, or change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Supervise the progress of new plans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ABCFF8-A1EB-5BA2-7DAD-67435D0D7E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351" y="2256772"/>
            <a:ext cx="4572000" cy="21980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0D07E-241A-827E-9166-A354C7DEBF7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5551" y="3656334"/>
            <a:ext cx="2627997" cy="156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6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85">
            <a:extLst>
              <a:ext uri="{FF2B5EF4-FFF2-40B4-BE49-F238E27FC236}">
                <a16:creationId xmlns:a16="http://schemas.microsoft.com/office/drawing/2014/main" id="{2A2B60EC-EAD5-93C5-B525-29FFA779768A}"/>
              </a:ext>
            </a:extLst>
          </p:cNvPr>
          <p:cNvSpPr txBox="1">
            <a:spLocks/>
          </p:cNvSpPr>
          <p:nvPr/>
        </p:nvSpPr>
        <p:spPr>
          <a:xfrm>
            <a:off x="2028825" y="155121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6.4 The Team-Based Organization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ACB170-783D-8F68-8AC1-C2C0E9279664}"/>
              </a:ext>
            </a:extLst>
          </p:cNvPr>
          <p:cNvSpPr/>
          <p:nvPr/>
        </p:nvSpPr>
        <p:spPr>
          <a:xfrm>
            <a:off x="3705225" y="1396732"/>
            <a:ext cx="5791200" cy="4703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800" b="1" dirty="0"/>
              <a:t>High-Reliability Organizations</a:t>
            </a:r>
            <a:endParaRPr lang="ar-SA" sz="1800" b="1" dirty="0"/>
          </a:p>
          <a:p>
            <a:pPr lvl="0">
              <a:lnSpc>
                <a:spcPct val="90000"/>
              </a:lnSpc>
              <a:buSzPct val="25000"/>
            </a:pPr>
            <a:endParaRPr lang="en-US" sz="1200" b="1" dirty="0"/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– Overview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Explain organizations in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high-risk industries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Impact of work is all-pervasive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Use simulations to practice implementation of communication strategies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Regularly review tactics and plans of action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protocols relatively formal 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2 – Examples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200" u="sng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Police department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Fire department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Security agencies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Relief teams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3 – Functioning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what can go wrong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Bring order out of chaos during natural and human disasters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Form redundancy in communication strategies, technologies, tactics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 oversimplification of facts and interpretations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F2A203-F23B-958E-8B96-A52837883B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" y="1880733"/>
            <a:ext cx="3578011" cy="288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70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9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Conflict:  Communicating for Effectiveness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8235342"/>
      </p:ext>
    </p:extLst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Placeholder 3">
            <a:extLst>
              <a:ext uri="{FF2B5EF4-FFF2-40B4-BE49-F238E27FC236}">
                <a16:creationId xmlns:a16="http://schemas.microsoft.com/office/drawing/2014/main" id="{DACF6B02-D8DF-316F-3C8B-F53F965ABE5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0600" y="2895600"/>
            <a:ext cx="3962400" cy="2971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B205C5-8EA5-0EB3-9658-1C23252EBA9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800" y="1600200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1AB2B2-4DC4-7221-D6F5-3F98D5AC9EB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3793" y="4479290"/>
            <a:ext cx="1513417" cy="10071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6FD601-22CD-E069-F107-3F20C86FFB3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813" y="4492076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AF1EE7-5318-D722-C6A8-B610CF141FD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549" y="1605201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3A66275-13E8-DF5F-A3B6-33F29C7FB66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606" y="1547094"/>
            <a:ext cx="1584960" cy="963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60B797-759E-796A-3214-47CF45550A3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8632" y="2903935"/>
            <a:ext cx="1425363" cy="1067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C94F04-BAF8-5F23-3770-DE383D67C3C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1243" y="2971800"/>
            <a:ext cx="1595967" cy="9575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F6B669-6053-528A-88C6-53702DB82E2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624" y="1563262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9198229-C174-583F-5C66-208BE5CDDA66}"/>
              </a:ext>
            </a:extLst>
          </p:cNvPr>
          <p:cNvSpPr txBox="1"/>
          <p:nvPr/>
        </p:nvSpPr>
        <p:spPr>
          <a:xfrm>
            <a:off x="1510349" y="40578"/>
            <a:ext cx="6885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Why ORGANIZATION COMMUNICATION CONFLICT EXIST ? </a:t>
            </a:r>
          </a:p>
        </p:txBody>
      </p:sp>
    </p:spTree>
    <p:extLst>
      <p:ext uri="{BB962C8B-B14F-4D97-AF65-F5344CB8AC3E}">
        <p14:creationId xmlns:p14="http://schemas.microsoft.com/office/powerpoint/2010/main" val="59561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B8B4B4-2715-E545-438F-4504875998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960" y="2152822"/>
            <a:ext cx="5394797" cy="3641488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51E03E-1D07-C7FD-CFD7-3FD72A58BD7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300" y="1314622"/>
            <a:ext cx="4142639" cy="2209800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C526EE-E737-3DD4-948E-B23B8B6D709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0" y="4368065"/>
            <a:ext cx="2920811" cy="1825507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028FE12-6FA3-D82D-128F-7C8E90343411}"/>
              </a:ext>
            </a:extLst>
          </p:cNvPr>
          <p:cNvSpPr/>
          <p:nvPr/>
        </p:nvSpPr>
        <p:spPr>
          <a:xfrm>
            <a:off x="2324100" y="181802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الحاجه الي وجود المحاكم الاقتصادية ومكاتب العمل ؟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1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30">
            <a:extLst>
              <a:ext uri="{FF2B5EF4-FFF2-40B4-BE49-F238E27FC236}">
                <a16:creationId xmlns:a16="http://schemas.microsoft.com/office/drawing/2014/main" id="{B52CFC49-D816-023D-5698-615AE1A64FCD}"/>
              </a:ext>
            </a:extLst>
          </p:cNvPr>
          <p:cNvSpPr txBox="1">
            <a:spLocks/>
          </p:cNvSpPr>
          <p:nvPr/>
        </p:nvSpPr>
        <p:spPr>
          <a:xfrm>
            <a:off x="1828800" y="40578"/>
            <a:ext cx="8229600" cy="172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9.3 The Individual in Organizational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Conflict (1 of 4)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CBCF96-D733-28BD-8AFF-F121AD81B5B2}"/>
              </a:ext>
            </a:extLst>
          </p:cNvPr>
          <p:cNvSpPr/>
          <p:nvPr/>
        </p:nvSpPr>
        <p:spPr>
          <a:xfrm>
            <a:off x="3733799" y="1447800"/>
            <a:ext cx="7820025" cy="4021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800" b="1" dirty="0"/>
              <a:t>Orientations/Predispositions/Styles</a:t>
            </a:r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>
                <a:solidFill>
                  <a:srgbClr val="FF0000"/>
                </a:solidFill>
              </a:rPr>
              <a:t>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pursue their own goals and support relationships and goals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employ uses, skills, abilities</a:t>
            </a: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Competition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 approaches by emphasizing personal goals and needs without considering opinions or needs of others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Needs competitiveness and counterproductive</a:t>
            </a: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b="1" dirty="0">
                <a:solidFill>
                  <a:srgbClr val="FF0000"/>
                </a:solidFill>
              </a:rPr>
              <a:t>Compromise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Concerns with task issues and approaches with a give-and-take attitude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help organizations make a decision among various viewpoints</a:t>
            </a:r>
          </a:p>
          <a:p>
            <a:pPr lvl="0">
              <a:buSzPct val="25000"/>
            </a:pPr>
            <a:r>
              <a:rPr lang="en-US" sz="1200" dirty="0"/>
              <a:t>Point 4 – </a:t>
            </a:r>
            <a:r>
              <a:rPr lang="en-US" sz="1200" b="1" dirty="0">
                <a:solidFill>
                  <a:srgbClr val="FF0000"/>
                </a:solidFill>
              </a:rPr>
              <a:t>Accommodation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Provides important support to groups engaged in making difficult decisions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Encourages the accommodative individual to abandon issue, goal, or task input when others appear to disagree</a:t>
            </a:r>
          </a:p>
          <a:p>
            <a:pPr lvl="0">
              <a:buSzPct val="25000"/>
            </a:pPr>
            <a:r>
              <a:rPr lang="en-US" sz="1200" dirty="0"/>
              <a:t>Point 5 – </a:t>
            </a:r>
            <a:r>
              <a:rPr lang="en-US" sz="1200" b="1" dirty="0">
                <a:solidFill>
                  <a:srgbClr val="FF0000"/>
                </a:solidFill>
              </a:rPr>
              <a:t>Collaboration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work for goals to examine issues thoughtfully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Task-oriented and goal information to solve the problem thoroughly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8312C1-0ECF-589C-F913-C99AD8BC1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0" y="2717800"/>
            <a:ext cx="3289300" cy="2463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0781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6BCAEA-CFAA-A69A-C756-42D206B4D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752600"/>
            <a:ext cx="7029450" cy="46863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1B59F0-3F01-831C-9335-75D69C1A5262}"/>
              </a:ext>
            </a:extLst>
          </p:cNvPr>
          <p:cNvSpPr/>
          <p:nvPr/>
        </p:nvSpPr>
        <p:spPr>
          <a:xfrm>
            <a:off x="1905000" y="3048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: Decision Making</a:t>
            </a:r>
          </a:p>
        </p:txBody>
      </p:sp>
    </p:spTree>
    <p:extLst>
      <p:ext uri="{BB962C8B-B14F-4D97-AF65-F5344CB8AC3E}">
        <p14:creationId xmlns:p14="http://schemas.microsoft.com/office/powerpoint/2010/main" val="33895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4673DE8-74B0-EFBB-D006-D570367BA743}"/>
              </a:ext>
            </a:extLst>
          </p:cNvPr>
          <p:cNvSpPr txBox="1">
            <a:spLocks/>
          </p:cNvSpPr>
          <p:nvPr/>
        </p:nvSpPr>
        <p:spPr>
          <a:xfrm>
            <a:off x="1981200" y="301851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Charts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999DBB-27F7-2C29-4CAE-237AF6C65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444851"/>
            <a:ext cx="8915400" cy="450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07280C-9077-A981-0A3F-2362CF24E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984" y="835568"/>
            <a:ext cx="8046115" cy="4726777"/>
          </a:xfrm>
          <a:prstGeom prst="rect">
            <a:avLst/>
          </a:prstGeom>
        </p:spPr>
      </p:pic>
      <p:sp>
        <p:nvSpPr>
          <p:cNvPr id="3" name="Shape 242">
            <a:extLst>
              <a:ext uri="{FF2B5EF4-FFF2-40B4-BE49-F238E27FC236}">
                <a16:creationId xmlns:a16="http://schemas.microsoft.com/office/drawing/2014/main" id="{10307357-B1F4-A7AB-2F76-30C875DE8A41}"/>
              </a:ext>
            </a:extLst>
          </p:cNvPr>
          <p:cNvSpPr txBox="1">
            <a:spLocks/>
          </p:cNvSpPr>
          <p:nvPr/>
        </p:nvSpPr>
        <p:spPr>
          <a:xfrm>
            <a:off x="1245663" y="134647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 Conflict (10 of 10)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79E47B-E652-BBCC-3BF5-504525073A1E}"/>
              </a:ext>
            </a:extLst>
          </p:cNvPr>
          <p:cNvSpPr/>
          <p:nvPr/>
        </p:nvSpPr>
        <p:spPr>
          <a:xfrm>
            <a:off x="3327400" y="1213008"/>
            <a:ext cx="4572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600" b="1" dirty="0"/>
              <a:t>C</a:t>
            </a:r>
            <a:r>
              <a:rPr lang="en-US" sz="2400" b="1" dirty="0"/>
              <a:t>onflict with </a:t>
            </a:r>
          </a:p>
          <a:p>
            <a:pPr lvl="0">
              <a:buSzPct val="25000"/>
            </a:pPr>
            <a:r>
              <a:rPr lang="en-US" sz="2400" b="1" u="sng" dirty="0"/>
              <a:t>Customers</a:t>
            </a:r>
            <a:r>
              <a:rPr lang="en-US" sz="2400" b="1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&amp;</a:t>
            </a:r>
          </a:p>
          <a:p>
            <a:pPr lvl="0">
              <a:buSzPct val="25000"/>
            </a:pPr>
            <a:r>
              <a:rPr lang="en-US" sz="2400" b="1" dirty="0"/>
              <a:t> </a:t>
            </a:r>
            <a:r>
              <a:rPr lang="en-US" sz="2400" b="1" u="sng" dirty="0"/>
              <a:t>Vendors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Customer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Personality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Differing expectations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Organization-generated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Effective conflict management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Identifying problem responsibility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Assessing course of corrective action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Working with vendor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Problem-solving and decision-making </a:t>
            </a:r>
          </a:p>
        </p:txBody>
      </p:sp>
    </p:spTree>
    <p:extLst>
      <p:ext uri="{BB962C8B-B14F-4D97-AF65-F5344CB8AC3E}">
        <p14:creationId xmlns:p14="http://schemas.microsoft.com/office/powerpoint/2010/main" val="385892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10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Innovation, Change and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5960963"/>
      </p:ext>
    </p:extLst>
  </p:cSld>
  <p:clrMapOvr>
    <a:masterClrMapping/>
  </p:clrMapOvr>
  <p:transition spd="slow"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60B3B78-684F-B959-6B46-D1D84B7A6856}"/>
              </a:ext>
            </a:extLst>
          </p:cNvPr>
          <p:cNvSpPr/>
          <p:nvPr/>
        </p:nvSpPr>
        <p:spPr>
          <a:xfrm>
            <a:off x="1539750" y="93134"/>
            <a:ext cx="8594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أول تحرك برلماني بعد إعلان تغيير اسم شركة مدينة نصر إلى مدينة مص*ر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S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مانشيت ( جريدة المصري اليوم )</a:t>
            </a:r>
            <a:endParaRPr lang="a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a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52AC2-FF8A-49EA-FB37-11A7C0A7E5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5410" y="1799062"/>
            <a:ext cx="5944487" cy="40721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BF9CD6-B385-110F-7B86-CD0CFDD224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02" y="2256262"/>
            <a:ext cx="5990465" cy="338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21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3A1D60E-E69B-7A29-995F-3F0E686C92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1828800"/>
            <a:ext cx="6172200" cy="41539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CBE304B-D00A-0116-36B5-A878B38ED68D}"/>
              </a:ext>
            </a:extLst>
          </p:cNvPr>
          <p:cNvSpPr/>
          <p:nvPr/>
        </p:nvSpPr>
        <p:spPr>
          <a:xfrm>
            <a:off x="1539750" y="0"/>
            <a:ext cx="8347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10.3 Barriers to Innovation and Change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of 6)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BB278A-B417-B426-7309-4B9ACB1FF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133600"/>
            <a:ext cx="5702752" cy="338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0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84">
            <a:extLst>
              <a:ext uri="{FF2B5EF4-FFF2-40B4-BE49-F238E27FC236}">
                <a16:creationId xmlns:a16="http://schemas.microsoft.com/office/drawing/2014/main" id="{2C00CABA-EC39-294A-4158-0A587A82C3A4}"/>
              </a:ext>
            </a:extLst>
          </p:cNvPr>
          <p:cNvSpPr txBox="1">
            <a:spLocks/>
          </p:cNvSpPr>
          <p:nvPr/>
        </p:nvSpPr>
        <p:spPr>
          <a:xfrm>
            <a:off x="1676328" y="0"/>
            <a:ext cx="8734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10.5 Models and Processes for Innovation and Change (3 of 4)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1840DBB-7D73-F7A1-4984-68D5BB6CD6AC}"/>
              </a:ext>
            </a:extLst>
          </p:cNvPr>
          <p:cNvSpPr/>
          <p:nvPr/>
        </p:nvSpPr>
        <p:spPr>
          <a:xfrm>
            <a:off x="4848225" y="1805781"/>
            <a:ext cx="4572000" cy="20302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360"/>
              </a:spcBef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The Doctor–Patient Model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Features of doctor–patient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Examine symptoms of organizational problems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Prescribe solutions to meet the identified problems</a:t>
            </a: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Problems in doctor–patient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Lack of organizational acceptance of proposed solutions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Results are unaffected if organization does not accept </a:t>
            </a:r>
          </a:p>
          <a:p>
            <a:pPr marL="457200" lvl="1" indent="7620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593737-23A8-DFF7-9637-C00A0A7CBA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728" y="3678523"/>
            <a:ext cx="5502933" cy="30802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331C58E-DB40-9D88-7614-6D0ABBA9160F}"/>
              </a:ext>
            </a:extLst>
          </p:cNvPr>
          <p:cNvSpPr/>
          <p:nvPr/>
        </p:nvSpPr>
        <p:spPr>
          <a:xfrm>
            <a:off x="504825" y="1835633"/>
            <a:ext cx="4572000" cy="284898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spcBef>
                <a:spcPts val="360"/>
              </a:spcBef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Process Model</a:t>
            </a:r>
          </a:p>
          <a:p>
            <a:pPr lvl="0">
              <a:lnSpc>
                <a:spcPct val="90000"/>
              </a:lnSpc>
              <a:spcBef>
                <a:spcPts val="360"/>
              </a:spcBef>
              <a:buSzPct val="25000"/>
            </a:pPr>
            <a:endParaRPr lang="en-US" sz="1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Overview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specialist guides inquiry and problem solving skills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Organizational members committed  to solutions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Features of process model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Finds members of the organization working with the communication professional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Propose solutions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 action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Evaluate results</a:t>
            </a:r>
          </a:p>
        </p:txBody>
      </p:sp>
    </p:spTree>
    <p:extLst>
      <p:ext uri="{BB962C8B-B14F-4D97-AF65-F5344CB8AC3E}">
        <p14:creationId xmlns:p14="http://schemas.microsoft.com/office/powerpoint/2010/main" val="65603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9342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 rtl="1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11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Strategic Organizational Communication: Professional Applications of Organizational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0896163"/>
      </p:ext>
    </p:extLst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05">
            <a:extLst>
              <a:ext uri="{FF2B5EF4-FFF2-40B4-BE49-F238E27FC236}">
                <a16:creationId xmlns:a16="http://schemas.microsoft.com/office/drawing/2014/main" id="{B5C3D00F-FB49-9ADE-2DC3-5324974D7EE2}"/>
              </a:ext>
            </a:extLst>
          </p:cNvPr>
          <p:cNvSpPr txBox="1">
            <a:spLocks/>
          </p:cNvSpPr>
          <p:nvPr/>
        </p:nvSpPr>
        <p:spPr>
          <a:xfrm>
            <a:off x="1760309" y="135981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(2 of 4)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8BCB43-027D-93AF-20BC-807B8F63985A}"/>
              </a:ext>
            </a:extLst>
          </p:cNvPr>
          <p:cNvSpPr/>
          <p:nvPr/>
        </p:nvSpPr>
        <p:spPr>
          <a:xfrm>
            <a:off x="685800" y="1821243"/>
            <a:ext cx="4572000" cy="32521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Environmental Scanning</a:t>
            </a:r>
            <a:endParaRPr lang="ar-SA" sz="28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environmental scanning 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Organizations routinely monitor the environment for data to help shape organizational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Gather information about the organization’s environment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Influence future action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information is gathered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Informally or sporadically through members’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Attendance at off-site training sessions or conferences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 newspapers and journals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social media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46B33C-9FFA-D562-DDC6-2E82E59A1B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0" y="1973643"/>
            <a:ext cx="3887569" cy="2596896"/>
          </a:xfrm>
          <a:prstGeom prst="roundRect">
            <a:avLst>
              <a:gd name="adj" fmla="val 9362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0567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B6F32A-D264-6B40-5F1F-FB7E52532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548" y="1905000"/>
            <a:ext cx="6092252" cy="36913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Shape 105">
            <a:extLst>
              <a:ext uri="{FF2B5EF4-FFF2-40B4-BE49-F238E27FC236}">
                <a16:creationId xmlns:a16="http://schemas.microsoft.com/office/drawing/2014/main" id="{C2DAFBDA-2E27-539B-A73E-0BFC9D03DD41}"/>
              </a:ext>
            </a:extLst>
          </p:cNvPr>
          <p:cNvSpPr txBox="1">
            <a:spLocks/>
          </p:cNvSpPr>
          <p:nvPr/>
        </p:nvSpPr>
        <p:spPr>
          <a:xfrm>
            <a:off x="1905000" y="76200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(2 of 4)</a:t>
            </a:r>
          </a:p>
        </p:txBody>
      </p:sp>
    </p:spTree>
    <p:extLst>
      <p:ext uri="{BB962C8B-B14F-4D97-AF65-F5344CB8AC3E}">
        <p14:creationId xmlns:p14="http://schemas.microsoft.com/office/powerpoint/2010/main" val="185549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121">
            <a:extLst>
              <a:ext uri="{FF2B5EF4-FFF2-40B4-BE49-F238E27FC236}">
                <a16:creationId xmlns:a16="http://schemas.microsoft.com/office/drawing/2014/main" id="{2C67589B-6D36-35F5-C51F-2B1CAEC6FD0E}"/>
              </a:ext>
            </a:extLst>
          </p:cNvPr>
          <p:cNvSpPr txBox="1">
            <a:spLocks/>
          </p:cNvSpPr>
          <p:nvPr/>
        </p:nvSpPr>
        <p:spPr>
          <a:xfrm>
            <a:off x="1905000" y="96364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(4 of 4)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4DB2145-2134-44D9-E61D-231C8E02059B}"/>
              </a:ext>
            </a:extLst>
          </p:cNvPr>
          <p:cNvSpPr/>
          <p:nvPr/>
        </p:nvSpPr>
        <p:spPr>
          <a:xfrm>
            <a:off x="483432" y="1670641"/>
            <a:ext cx="5788581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 Processes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SWOT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Strengths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Weaknesses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Opportunities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Threats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Corporate strategy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Beginning with an assessment of environmental conditions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Organization’s internal capabilities and resources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strategy</a:t>
            </a:r>
          </a:p>
          <a:p>
            <a:pPr marL="457200" lvl="1" indent="-1714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Differentiation.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Price-skimming.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Acquisition.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Growth.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Focus..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Cross-selling.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Operational.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72D15F-4C7E-D484-7C73-D0861CCB1B47}"/>
              </a:ext>
            </a:extLst>
          </p:cNvPr>
          <p:cNvSpPr/>
          <p:nvPr/>
        </p:nvSpPr>
        <p:spPr>
          <a:xfrm>
            <a:off x="5247937" y="1252064"/>
            <a:ext cx="729220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4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Phases of SWOT analysis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Scanning and interpreting the internal and external environments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Formulating a mission, or vision for the future to transform it into specific objectives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Developing strategy and implementing supporting programs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Monitoring, reviewing, revising the plan and its implementation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A3B457-EFFF-57DD-BBEC-AAB24A7F0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0154" y="3464856"/>
            <a:ext cx="3058696" cy="305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794931E-54AB-60D9-260E-6D05073EBB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9769" y="114300"/>
            <a:ext cx="7326131" cy="547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7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C46F6C-AE38-5EE8-3275-6CCB5C4A19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500"/>
            <a:ext cx="9144000" cy="444110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E2A5EE4-7C4A-6E34-7CAA-C595C5AFEECF}"/>
              </a:ext>
            </a:extLst>
          </p:cNvPr>
          <p:cNvSpPr/>
          <p:nvPr/>
        </p:nvSpPr>
        <p:spPr>
          <a:xfrm>
            <a:off x="2286000" y="2019299"/>
            <a:ext cx="4648200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2" name="Shape 153">
            <a:extLst>
              <a:ext uri="{FF2B5EF4-FFF2-40B4-BE49-F238E27FC236}">
                <a16:creationId xmlns:a16="http://schemas.microsoft.com/office/drawing/2014/main" id="{791A6116-C3AE-D59D-F185-734C8E0451E7}"/>
              </a:ext>
            </a:extLst>
          </p:cNvPr>
          <p:cNvSpPr txBox="1">
            <a:spLocks/>
          </p:cNvSpPr>
          <p:nvPr/>
        </p:nvSpPr>
        <p:spPr>
          <a:xfrm>
            <a:off x="1828800" y="66574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</a:t>
            </a:r>
          </a:p>
          <a:p>
            <a:r>
              <a:rPr lang="en-US" dirty="0">
                <a:sym typeface="Arial"/>
              </a:rPr>
              <a:t> (3 of 10)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894CCD-6799-746B-DBC4-091C01C1314B}"/>
              </a:ext>
            </a:extLst>
          </p:cNvPr>
          <p:cNvSpPr/>
          <p:nvPr/>
        </p:nvSpPr>
        <p:spPr>
          <a:xfrm>
            <a:off x="2438400" y="2028044"/>
            <a:ext cx="4572000" cy="47336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Marketing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600" b="1" dirty="0">
              <a:solidFill>
                <a:srgbClr val="FFFF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1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 communication process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Brings about an exchange between an organization and a customer, client, service user, partner or society as a whole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Responsibilities of marketing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Analyze markets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programs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647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4" y="986822"/>
            <a:ext cx="11851806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7B41A60-C966-EE95-FF27-27C8F721A2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958" y="1670650"/>
            <a:ext cx="6794500" cy="451119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150DD9-75F1-4277-4865-A93240407375}"/>
              </a:ext>
            </a:extLst>
          </p:cNvPr>
          <p:cNvSpPr/>
          <p:nvPr/>
        </p:nvSpPr>
        <p:spPr>
          <a:xfrm>
            <a:off x="1042633" y="1447799"/>
            <a:ext cx="8636217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33C47D-B1BC-9FD9-A74E-1CD6A9FA0433}"/>
              </a:ext>
            </a:extLst>
          </p:cNvPr>
          <p:cNvSpPr/>
          <p:nvPr/>
        </p:nvSpPr>
        <p:spPr>
          <a:xfrm>
            <a:off x="1271233" y="1670650"/>
            <a:ext cx="8494640" cy="4457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Calibri"/>
              </a:rPr>
              <a:t>Integrated Marketing Communications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process of managing all sources of information about a product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Maintains customer loyalty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All marketing efforts utilize IMC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What companies can do through marketing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Avoid duplication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Take advantage of synergy among various communication tools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more efficient and effective marketing communication programs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A132B7-7F02-6FE4-29DD-0392DA89CFAA}"/>
              </a:ext>
            </a:extLst>
          </p:cNvPr>
          <p:cNvSpPr/>
          <p:nvPr/>
        </p:nvSpPr>
        <p:spPr>
          <a:xfrm>
            <a:off x="2058633" y="272938"/>
            <a:ext cx="922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IMC</a:t>
            </a:r>
          </a:p>
        </p:txBody>
      </p:sp>
    </p:spTree>
    <p:extLst>
      <p:ext uri="{BB962C8B-B14F-4D97-AF65-F5344CB8AC3E}">
        <p14:creationId xmlns:p14="http://schemas.microsoft.com/office/powerpoint/2010/main" val="402409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9B4A911-EA80-BB48-90D4-E1EBC8308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751" y="28545"/>
            <a:ext cx="8868060" cy="642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57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5293" y="986822"/>
            <a:ext cx="12056707" cy="54710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-89522"/>
            <a:ext cx="2305141" cy="1076343"/>
          </a:xfrm>
          <a:prstGeom prst="rect">
            <a:avLst/>
          </a:prstGeom>
        </p:spPr>
      </p:pic>
      <p:sp>
        <p:nvSpPr>
          <p:cNvPr id="2" name="Shape 209">
            <a:extLst>
              <a:ext uri="{FF2B5EF4-FFF2-40B4-BE49-F238E27FC236}">
                <a16:creationId xmlns:a16="http://schemas.microsoft.com/office/drawing/2014/main" id="{7B03DF94-4BA7-E97A-EBDB-01A8CB1CACCE}"/>
              </a:ext>
            </a:extLst>
          </p:cNvPr>
          <p:cNvSpPr txBox="1">
            <a:spLocks/>
          </p:cNvSpPr>
          <p:nvPr/>
        </p:nvSpPr>
        <p:spPr>
          <a:xfrm>
            <a:off x="1465487" y="56451"/>
            <a:ext cx="86691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</a:t>
            </a:r>
          </a:p>
          <a:p>
            <a:r>
              <a:rPr lang="en-US" dirty="0">
                <a:sym typeface="Arial"/>
              </a:rPr>
              <a:t> (10 of 10)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7751BE-A40F-73DE-679B-9E9801F981C8}"/>
              </a:ext>
            </a:extLst>
          </p:cNvPr>
          <p:cNvSpPr/>
          <p:nvPr/>
        </p:nvSpPr>
        <p:spPr>
          <a:xfrm>
            <a:off x="381000" y="1752600"/>
            <a:ext cx="4572000" cy="40010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Evaluating Strategic Organizational Communication</a:t>
            </a:r>
            <a:endParaRPr lang="ar-SA" sz="24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Web pages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Refer keywords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Visit locations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Inbound link monitoring</a:t>
            </a:r>
            <a:endParaRPr lang="ar-SA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Factors evaluating communication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Survey research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Focus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Competitive rankings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D5A981-D8E4-7167-0430-9E1B73880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198" y="4648200"/>
            <a:ext cx="2334355" cy="20117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4A897A-426F-E14E-B7E7-10066D12FF7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0" y="1731750"/>
            <a:ext cx="3174219" cy="2520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7804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3077</Words>
  <Application>Microsoft Office PowerPoint</Application>
  <PresentationFormat>Widescreen</PresentationFormat>
  <Paragraphs>585</Paragraphs>
  <Slides>60</Slides>
  <Notes>10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Shockley-Zalabak,  9e Update Pamela S. Shockley-Zalabak 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17</cp:revision>
  <dcterms:created xsi:type="dcterms:W3CDTF">2023-04-29T09:08:23Z</dcterms:created>
  <dcterms:modified xsi:type="dcterms:W3CDTF">2024-08-17T00:53:23Z</dcterms:modified>
</cp:coreProperties>
</file>